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3"/>
  </p:notesMasterIdLst>
  <p:handoutMasterIdLst>
    <p:handoutMasterId r:id="rId14"/>
  </p:handoutMasterIdLst>
  <p:sldIdLst>
    <p:sldId id="256" r:id="rId2"/>
    <p:sldId id="291" r:id="rId3"/>
    <p:sldId id="293" r:id="rId4"/>
    <p:sldId id="292" r:id="rId5"/>
    <p:sldId id="296" r:id="rId6"/>
    <p:sldId id="282" r:id="rId7"/>
    <p:sldId id="294" r:id="rId8"/>
    <p:sldId id="298" r:id="rId9"/>
    <p:sldId id="295" r:id="rId10"/>
    <p:sldId id="299" r:id="rId11"/>
    <p:sldId id="29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4"/>
    <a:srgbClr val="0085EF"/>
    <a:srgbClr val="464646"/>
    <a:srgbClr val="008BFB"/>
    <a:srgbClr val="0062AB"/>
    <a:srgbClr val="3E3E3E"/>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76"/>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EBCCF0-EACC-9F4C-B271-A905442267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14DBCC-0A5F-8341-B18C-A1D958BCD4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5A999-5494-2744-8F8A-FF9D0BC61FBD}" type="datetimeFigureOut">
              <a:rPr lang="en-US" smtClean="0"/>
              <a:t>7/3/21</a:t>
            </a:fld>
            <a:endParaRPr lang="en-US"/>
          </a:p>
        </p:txBody>
      </p:sp>
      <p:sp>
        <p:nvSpPr>
          <p:cNvPr id="4" name="Footer Placeholder 3">
            <a:extLst>
              <a:ext uri="{FF2B5EF4-FFF2-40B4-BE49-F238E27FC236}">
                <a16:creationId xmlns:a16="http://schemas.microsoft.com/office/drawing/2014/main" id="{F11A77E6-9DC6-E74B-8DBF-8FBE89A03D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343EBC-8E6D-184C-A077-C638065DD8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43808F-0BEB-9048-9337-B77F55AD0702}" type="slidenum">
              <a:rPr lang="en-US" smtClean="0"/>
              <a:t>‹#›</a:t>
            </a:fld>
            <a:endParaRPr lang="en-US"/>
          </a:p>
        </p:txBody>
      </p:sp>
    </p:spTree>
    <p:extLst>
      <p:ext uri="{BB962C8B-B14F-4D97-AF65-F5344CB8AC3E}">
        <p14:creationId xmlns:p14="http://schemas.microsoft.com/office/powerpoint/2010/main" val="399872787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731A3-DB1F-9448-84ED-4BFFBD2EBD2E}" type="datetimeFigureOut">
              <a:rPr lang="en-US" smtClean="0"/>
              <a:t>7/3/21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0866E-EEF7-7941-93B6-F2FF7F616C03}" type="slidenum">
              <a:rPr lang="en-US" smtClean="0"/>
              <a:t>‹#›</a:t>
            </a:fld>
            <a:endParaRPr lang="en-US"/>
          </a:p>
        </p:txBody>
      </p:sp>
    </p:spTree>
    <p:extLst>
      <p:ext uri="{BB962C8B-B14F-4D97-AF65-F5344CB8AC3E}">
        <p14:creationId xmlns:p14="http://schemas.microsoft.com/office/powerpoint/2010/main" val="365889157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C60866E-EEF7-7941-93B6-F2FF7F616C03}" type="slidenum">
              <a:rPr lang="en-US" smtClean="0"/>
              <a:t>5</a:t>
            </a:fld>
            <a:endParaRPr lang="en-US"/>
          </a:p>
        </p:txBody>
      </p:sp>
    </p:spTree>
    <p:extLst>
      <p:ext uri="{BB962C8B-B14F-4D97-AF65-F5344CB8AC3E}">
        <p14:creationId xmlns:p14="http://schemas.microsoft.com/office/powerpoint/2010/main" val="428759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C60866E-EEF7-7941-93B6-F2FF7F616C03}" type="slidenum">
              <a:rPr lang="en-US" smtClean="0"/>
              <a:t>6</a:t>
            </a:fld>
            <a:endParaRPr lang="en-US"/>
          </a:p>
        </p:txBody>
      </p:sp>
    </p:spTree>
    <p:extLst>
      <p:ext uri="{BB962C8B-B14F-4D97-AF65-F5344CB8AC3E}">
        <p14:creationId xmlns:p14="http://schemas.microsoft.com/office/powerpoint/2010/main" val="3668987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C60866E-EEF7-7941-93B6-F2FF7F616C03}" type="slidenum">
              <a:rPr lang="en-US" smtClean="0"/>
              <a:t>7</a:t>
            </a:fld>
            <a:endParaRPr lang="en-US"/>
          </a:p>
        </p:txBody>
      </p:sp>
    </p:spTree>
    <p:extLst>
      <p:ext uri="{BB962C8B-B14F-4D97-AF65-F5344CB8AC3E}">
        <p14:creationId xmlns:p14="http://schemas.microsoft.com/office/powerpoint/2010/main" val="365359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C60866E-EEF7-7941-93B6-F2FF7F616C03}" type="slidenum">
              <a:rPr lang="en-US" smtClean="0"/>
              <a:t>8</a:t>
            </a:fld>
            <a:endParaRPr lang="en-US"/>
          </a:p>
        </p:txBody>
      </p:sp>
    </p:spTree>
    <p:extLst>
      <p:ext uri="{BB962C8B-B14F-4D97-AF65-F5344CB8AC3E}">
        <p14:creationId xmlns:p14="http://schemas.microsoft.com/office/powerpoint/2010/main" val="992615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C60866E-EEF7-7941-93B6-F2FF7F616C03}" type="slidenum">
              <a:rPr lang="en-US" smtClean="0"/>
              <a:t>9</a:t>
            </a:fld>
            <a:endParaRPr lang="en-US"/>
          </a:p>
        </p:txBody>
      </p:sp>
    </p:spTree>
    <p:extLst>
      <p:ext uri="{BB962C8B-B14F-4D97-AF65-F5344CB8AC3E}">
        <p14:creationId xmlns:p14="http://schemas.microsoft.com/office/powerpoint/2010/main" val="2852717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DESKTOP APP DESIGN</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C60866E-EEF7-7941-93B6-F2FF7F616C03}" type="slidenum">
              <a:rPr lang="en-US" smtClean="0"/>
              <a:t>10</a:t>
            </a:fld>
            <a:endParaRPr lang="en-US"/>
          </a:p>
        </p:txBody>
      </p:sp>
    </p:spTree>
    <p:extLst>
      <p:ext uri="{BB962C8B-B14F-4D97-AF65-F5344CB8AC3E}">
        <p14:creationId xmlns:p14="http://schemas.microsoft.com/office/powerpoint/2010/main" val="302748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C60866E-EEF7-7941-93B6-F2FF7F616C03}" type="slidenum">
              <a:rPr lang="en-US" smtClean="0"/>
              <a:t>11</a:t>
            </a:fld>
            <a:endParaRPr lang="en-US"/>
          </a:p>
        </p:txBody>
      </p:sp>
    </p:spTree>
    <p:extLst>
      <p:ext uri="{BB962C8B-B14F-4D97-AF65-F5344CB8AC3E}">
        <p14:creationId xmlns:p14="http://schemas.microsoft.com/office/powerpoint/2010/main" val="370111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857515-398D-FD42-AB30-257879C7692D}" type="datetimeFigureOut">
              <a:rPr lang="en-US" smtClean="0"/>
              <a:t>7/3/21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32947347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57515-398D-FD42-AB30-257879C7692D}" type="datetimeFigureOut">
              <a:rPr lang="en-US" smtClean="0"/>
              <a:t>7/3/21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21052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57515-398D-FD42-AB30-257879C7692D}" type="datetimeFigureOut">
              <a:rPr lang="en-US" smtClean="0"/>
              <a:t>7/3/21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90201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57515-398D-FD42-AB30-257879C7692D}" type="datetimeFigureOut">
              <a:rPr lang="en-US" smtClean="0"/>
              <a:t>7/3/21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185148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6857515-398D-FD42-AB30-257879C7692D}" type="datetimeFigureOut">
              <a:rPr lang="en-US" smtClean="0"/>
              <a:t>7/3/21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23661036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857515-398D-FD42-AB30-257879C7692D}" type="datetimeFigureOut">
              <a:rPr lang="en-US" smtClean="0"/>
              <a:t>7/3/21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187440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6857515-398D-FD42-AB30-257879C7692D}" type="datetimeFigureOut">
              <a:rPr lang="en-US" smtClean="0"/>
              <a:t>7/3/21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A5A20-4253-274B-AAB7-9042B42DAA7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0187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57515-398D-FD42-AB30-257879C7692D}" type="datetimeFigureOut">
              <a:rPr lang="en-US" smtClean="0"/>
              <a:t>7/3/21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399581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57515-398D-FD42-AB30-257879C7692D}" type="datetimeFigureOut">
              <a:rPr lang="en-US" smtClean="0"/>
              <a:t>7/3/21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144579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857515-398D-FD42-AB30-257879C7692D}" type="datetimeFigureOut">
              <a:rPr lang="en-US" smtClean="0"/>
              <a:t>7/3/21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74207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857515-398D-FD42-AB30-257879C7692D}" type="datetimeFigureOut">
              <a:rPr lang="en-US" smtClean="0"/>
              <a:t>7/3/21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BCA5A20-4253-274B-AAB7-9042B42DAA77}" type="slidenum">
              <a:rPr lang="en-US" smtClean="0"/>
              <a:t>‹#›</a:t>
            </a:fld>
            <a:endParaRPr lang="en-US"/>
          </a:p>
        </p:txBody>
      </p:sp>
    </p:spTree>
    <p:extLst>
      <p:ext uri="{BB962C8B-B14F-4D97-AF65-F5344CB8AC3E}">
        <p14:creationId xmlns:p14="http://schemas.microsoft.com/office/powerpoint/2010/main" val="235021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857515-398D-FD42-AB30-257879C7692D}" type="datetimeFigureOut">
              <a:rPr lang="en-US" smtClean="0"/>
              <a:t>7/3/21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BCA5A20-4253-274B-AAB7-9042B42DAA77}" type="slidenum">
              <a:rPr lang="en-US" smtClean="0"/>
              <a:t>‹#›</a:t>
            </a:fld>
            <a:endParaRPr lang="en-US"/>
          </a:p>
        </p:txBody>
      </p:sp>
    </p:spTree>
    <p:extLst>
      <p:ext uri="{BB962C8B-B14F-4D97-AF65-F5344CB8AC3E}">
        <p14:creationId xmlns:p14="http://schemas.microsoft.com/office/powerpoint/2010/main" val="53429669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i.cmu.edu/pub_files/2014/3/crack_detection_final.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core.ac.uk/download/pdf/206622649.pdf"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lp.acceleprise.vc/the-acceleprise-program?utm_campaign=Sourcing&amp;utm_medium=email&amp;_hsmi=118558419&amp;_hsenc=p2ANqtz--rYHHTyVp-1l9B72XA1-hFidsSoLQa6rHx5HjoubbH9UIg-wzKneltZBzWCUjsqeSl-wkuz-Zns4-1v29ziymi-vzRfA&amp;utm_content=118558419&amp;utm_source=hs_automation" TargetMode="External"/><Relationship Id="rId3" Type="http://schemas.openxmlformats.org/officeDocument/2006/relationships/hyperlink" Target="https://www.techstars.com/accelerators/boulder" TargetMode="External"/><Relationship Id="rId7" Type="http://schemas.openxmlformats.org/officeDocument/2006/relationships/hyperlink" Target="https://www.eranyc.com/apply/" TargetMode="External"/><Relationship Id="rId2" Type="http://schemas.openxmlformats.org/officeDocument/2006/relationships/hyperlink" Target="https://www.techstars.com/accelerators/austin" TargetMode="External"/><Relationship Id="rId1" Type="http://schemas.openxmlformats.org/officeDocument/2006/relationships/slideLayout" Target="../slideLayouts/slideLayout2.xml"/><Relationship Id="rId6" Type="http://schemas.openxmlformats.org/officeDocument/2006/relationships/hyperlink" Target="https://www.ycombinator.com/apply/" TargetMode="External"/><Relationship Id="rId5" Type="http://schemas.openxmlformats.org/officeDocument/2006/relationships/hyperlink" Target="https://www.techstars.com/accelerators/anywhere" TargetMode="External"/><Relationship Id="rId4" Type="http://schemas.openxmlformats.org/officeDocument/2006/relationships/hyperlink" Target="https://www.techstars.com/accelerators/seattle" TargetMode="External"/><Relationship Id="rId9" Type="http://schemas.openxmlformats.org/officeDocument/2006/relationships/hyperlink" Target="https://500.co/accelerator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startupworldcup.io/" TargetMode="External"/><Relationship Id="rId7" Type="http://schemas.openxmlformats.org/officeDocument/2006/relationships/hyperlink" Target="https://www.hatchpitch.com/sxsw-2020" TargetMode="External"/><Relationship Id="rId2" Type="http://schemas.openxmlformats.org/officeDocument/2006/relationships/hyperlink" Target="https://techcrunch.com/startup-battlefield/about/" TargetMode="External"/><Relationship Id="rId1" Type="http://schemas.openxmlformats.org/officeDocument/2006/relationships/slideLayout" Target="../slideLayouts/slideLayout2.xml"/><Relationship Id="rId6" Type="http://schemas.openxmlformats.org/officeDocument/2006/relationships/hyperlink" Target="https://theaisummit.com/#series/" TargetMode="External"/><Relationship Id="rId5" Type="http://schemas.openxmlformats.org/officeDocument/2006/relationships/hyperlink" Target="https://www.techstars.com/accelerators/anywhere" TargetMode="External"/><Relationship Id="rId4" Type="http://schemas.openxmlformats.org/officeDocument/2006/relationships/hyperlink" Target="https://getinthering.co/global-final-202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uvsud.com/en-us/industries/infrastructure-and-rail/infrastructure/services-for-roads-and-highways" TargetMode="External"/><Relationship Id="rId7" Type="http://schemas.openxmlformats.org/officeDocument/2006/relationships/hyperlink" Target="https://www.cityinspectionsoftware.com/cityreporter-inspection-modules/road-highway-inspec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mroads.com.au/what-we-do/inspection-services" TargetMode="External"/><Relationship Id="rId5" Type="http://schemas.openxmlformats.org/officeDocument/2006/relationships/hyperlink" Target="https://www.ricoh.com/technology/institute/research/tech_road_surface_monitoring" TargetMode="External"/><Relationship Id="rId4" Type="http://schemas.openxmlformats.org/officeDocument/2006/relationships/hyperlink" Target="https://www.mistrasgroup.com/who-we-help/industries/infrastructure/roads-rail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it.ly/3kn5Mt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it.ly/3kn5Mt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34176E-D8E6-9046-A8BB-F34BAB87964E}"/>
              </a:ext>
            </a:extLst>
          </p:cNvPr>
          <p:cNvSpPr/>
          <p:nvPr/>
        </p:nvSpPr>
        <p:spPr>
          <a:xfrm>
            <a:off x="680852" y="689372"/>
            <a:ext cx="10830296" cy="1181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8" name="Rectangle 7">
            <a:extLst>
              <a:ext uri="{FF2B5EF4-FFF2-40B4-BE49-F238E27FC236}">
                <a16:creationId xmlns:a16="http://schemas.microsoft.com/office/drawing/2014/main" id="{67AED00A-C634-724A-81AD-86FDA1625A94}"/>
              </a:ext>
            </a:extLst>
          </p:cNvPr>
          <p:cNvSpPr/>
          <p:nvPr/>
        </p:nvSpPr>
        <p:spPr>
          <a:xfrm>
            <a:off x="680852" y="5710655"/>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4" name="TextBox 3">
            <a:extLst>
              <a:ext uri="{FF2B5EF4-FFF2-40B4-BE49-F238E27FC236}">
                <a16:creationId xmlns:a16="http://schemas.microsoft.com/office/drawing/2014/main" id="{FE6A54BC-48D8-3444-9323-94CBDC9BABDC}"/>
              </a:ext>
            </a:extLst>
          </p:cNvPr>
          <p:cNvSpPr txBox="1"/>
          <p:nvPr/>
        </p:nvSpPr>
        <p:spPr>
          <a:xfrm>
            <a:off x="680852" y="3493082"/>
            <a:ext cx="8688779" cy="369332"/>
          </a:xfrm>
          <a:prstGeom prst="rect">
            <a:avLst/>
          </a:prstGeom>
          <a:noFill/>
        </p:spPr>
        <p:txBody>
          <a:bodyPr wrap="square" rtlCol="0">
            <a:spAutoFit/>
          </a:bodyPr>
          <a:lstStyle/>
          <a:p>
            <a:r>
              <a:rPr lang="en-US" b="1" dirty="0">
                <a:solidFill>
                  <a:srgbClr val="575757"/>
                </a:solidFill>
                <a:latin typeface="Arial" panose="020B0604020202020204" pitchFamily="34" charset="0"/>
                <a:cs typeface="Arial" panose="020B0604020202020204" pitchFamily="34" charset="0"/>
              </a:rPr>
              <a:t>June 2021</a:t>
            </a:r>
          </a:p>
        </p:txBody>
      </p:sp>
      <p:sp>
        <p:nvSpPr>
          <p:cNvPr id="10" name="TextBox 9">
            <a:extLst>
              <a:ext uri="{FF2B5EF4-FFF2-40B4-BE49-F238E27FC236}">
                <a16:creationId xmlns:a16="http://schemas.microsoft.com/office/drawing/2014/main" id="{AF3A0824-680A-4041-94B2-23F8E519BD2B}"/>
              </a:ext>
            </a:extLst>
          </p:cNvPr>
          <p:cNvSpPr txBox="1"/>
          <p:nvPr/>
        </p:nvSpPr>
        <p:spPr>
          <a:xfrm>
            <a:off x="680851" y="3960280"/>
            <a:ext cx="6529387" cy="323165"/>
          </a:xfrm>
          <a:prstGeom prst="rect">
            <a:avLst/>
          </a:prstGeom>
          <a:noFill/>
        </p:spPr>
        <p:txBody>
          <a:bodyPr wrap="square" rtlCol="0">
            <a:spAutoFit/>
          </a:bodyPr>
          <a:lstStyle/>
          <a:p>
            <a:r>
              <a:rPr lang="en-US" sz="1500" dirty="0">
                <a:solidFill>
                  <a:srgbClr val="575757"/>
                </a:solidFill>
                <a:latin typeface="Arial" panose="020B0604020202020204" pitchFamily="34" charset="0"/>
                <a:cs typeface="Arial" panose="020B0604020202020204" pitchFamily="34" charset="0"/>
              </a:rPr>
              <a:t>Philippe Heitzmann</a:t>
            </a:r>
          </a:p>
        </p:txBody>
      </p:sp>
      <p:sp>
        <p:nvSpPr>
          <p:cNvPr id="13" name="TextBox 12">
            <a:extLst>
              <a:ext uri="{FF2B5EF4-FFF2-40B4-BE49-F238E27FC236}">
                <a16:creationId xmlns:a16="http://schemas.microsoft.com/office/drawing/2014/main" id="{7C2C673C-E089-AA41-A362-66B39A9C88DB}"/>
              </a:ext>
            </a:extLst>
          </p:cNvPr>
          <p:cNvSpPr txBox="1"/>
          <p:nvPr/>
        </p:nvSpPr>
        <p:spPr>
          <a:xfrm>
            <a:off x="680851" y="2739045"/>
            <a:ext cx="10830296" cy="538609"/>
          </a:xfrm>
          <a:prstGeom prst="rect">
            <a:avLst/>
          </a:prstGeom>
          <a:noFill/>
        </p:spPr>
        <p:txBody>
          <a:bodyPr wrap="square" rtlCol="0">
            <a:spAutoFit/>
          </a:bodyPr>
          <a:lstStyle/>
          <a:p>
            <a:r>
              <a:rPr lang="en-US" sz="2900" b="1" dirty="0" err="1">
                <a:solidFill>
                  <a:srgbClr val="575757"/>
                </a:solidFill>
                <a:latin typeface="Arial" panose="020B0604020202020204" pitchFamily="34" charset="0"/>
                <a:cs typeface="Arial" panose="020B0604020202020204" pitchFamily="34" charset="0"/>
              </a:rPr>
              <a:t>DeepRoad</a:t>
            </a:r>
            <a:r>
              <a:rPr lang="en-US" sz="2900" b="1" dirty="0">
                <a:solidFill>
                  <a:srgbClr val="575757"/>
                </a:solidFill>
                <a:latin typeface="Arial" panose="020B0604020202020204" pitchFamily="34" charset="0"/>
                <a:cs typeface="Arial" panose="020B0604020202020204" pitchFamily="34" charset="0"/>
              </a:rPr>
              <a:t> Dev Roadmap</a:t>
            </a:r>
          </a:p>
        </p:txBody>
      </p:sp>
    </p:spTree>
    <p:extLst>
      <p:ext uri="{BB962C8B-B14F-4D97-AF65-F5344CB8AC3E}">
        <p14:creationId xmlns:p14="http://schemas.microsoft.com/office/powerpoint/2010/main" val="74016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D1DCF16-B68B-0C43-BFCB-CE6EDCB9FEE0}"/>
              </a:ext>
            </a:extLst>
          </p:cNvPr>
          <p:cNvSpPr/>
          <p:nvPr/>
        </p:nvSpPr>
        <p:spPr>
          <a:xfrm>
            <a:off x="680850" y="558854"/>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53" name="TextBox 52">
            <a:extLst>
              <a:ext uri="{FF2B5EF4-FFF2-40B4-BE49-F238E27FC236}">
                <a16:creationId xmlns:a16="http://schemas.microsoft.com/office/drawing/2014/main" id="{68532F77-DE23-C545-94CA-FC69EEEECA7A}"/>
              </a:ext>
            </a:extLst>
          </p:cNvPr>
          <p:cNvSpPr txBox="1"/>
          <p:nvPr/>
        </p:nvSpPr>
        <p:spPr>
          <a:xfrm>
            <a:off x="5931692" y="6468904"/>
            <a:ext cx="328612" cy="246221"/>
          </a:xfrm>
          <a:prstGeom prst="rect">
            <a:avLst/>
          </a:prstGeom>
          <a:noFill/>
        </p:spPr>
        <p:txBody>
          <a:bodyPr wrap="square" rtlCol="0">
            <a:spAutoFit/>
          </a:bodyPr>
          <a:lstStyle/>
          <a:p>
            <a:r>
              <a:rPr lang="en-US" sz="1000" dirty="0">
                <a:solidFill>
                  <a:schemeClr val="tx2"/>
                </a:solidFill>
              </a:rPr>
              <a:t>1</a:t>
            </a:r>
          </a:p>
        </p:txBody>
      </p:sp>
      <p:sp>
        <p:nvSpPr>
          <p:cNvPr id="8" name="Rectangle 7">
            <a:extLst>
              <a:ext uri="{FF2B5EF4-FFF2-40B4-BE49-F238E27FC236}">
                <a16:creationId xmlns:a16="http://schemas.microsoft.com/office/drawing/2014/main" id="{FF0A1087-DC8C-8F4A-A4C4-88075652C9E2}"/>
              </a:ext>
            </a:extLst>
          </p:cNvPr>
          <p:cNvSpPr/>
          <p:nvPr/>
        </p:nvSpPr>
        <p:spPr>
          <a:xfrm>
            <a:off x="680850" y="6240071"/>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9" name="Rectangle 8">
            <a:extLst>
              <a:ext uri="{FF2B5EF4-FFF2-40B4-BE49-F238E27FC236}">
                <a16:creationId xmlns:a16="http://schemas.microsoft.com/office/drawing/2014/main" id="{A03EDEFB-0728-DC48-930D-2BB51A5FD12A}"/>
              </a:ext>
            </a:extLst>
          </p:cNvPr>
          <p:cNvSpPr/>
          <p:nvPr/>
        </p:nvSpPr>
        <p:spPr>
          <a:xfrm>
            <a:off x="4657448" y="1087383"/>
            <a:ext cx="2548487" cy="428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UPLOAD IMAGES</a:t>
            </a:r>
          </a:p>
        </p:txBody>
      </p:sp>
      <p:sp>
        <p:nvSpPr>
          <p:cNvPr id="10" name="Rectangle 9">
            <a:extLst>
              <a:ext uri="{FF2B5EF4-FFF2-40B4-BE49-F238E27FC236}">
                <a16:creationId xmlns:a16="http://schemas.microsoft.com/office/drawing/2014/main" id="{F459C5BE-4F35-0E4A-8D8A-69C284C14E12}"/>
              </a:ext>
            </a:extLst>
          </p:cNvPr>
          <p:cNvSpPr/>
          <p:nvPr/>
        </p:nvSpPr>
        <p:spPr>
          <a:xfrm>
            <a:off x="2007391" y="1614145"/>
            <a:ext cx="7848602" cy="298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Supported filetypes: zip, tar, </a:t>
            </a:r>
            <a:r>
              <a:rPr lang="en-US" sz="1400" dirty="0" err="1">
                <a:solidFill>
                  <a:schemeClr val="tx1"/>
                </a:solidFill>
              </a:rPr>
              <a:t>gz</a:t>
            </a:r>
            <a:endParaRPr lang="en-US" sz="1400" dirty="0">
              <a:solidFill>
                <a:schemeClr val="tx1"/>
              </a:solidFill>
            </a:endParaRPr>
          </a:p>
        </p:txBody>
      </p:sp>
      <p:graphicFrame>
        <p:nvGraphicFramePr>
          <p:cNvPr id="12" name="Table 11">
            <a:extLst>
              <a:ext uri="{FF2B5EF4-FFF2-40B4-BE49-F238E27FC236}">
                <a16:creationId xmlns:a16="http://schemas.microsoft.com/office/drawing/2014/main" id="{0D7C24B5-7C13-8D47-9DAE-F923032BB987}"/>
              </a:ext>
            </a:extLst>
          </p:cNvPr>
          <p:cNvGraphicFramePr>
            <a:graphicFrameLocks noGrp="1"/>
          </p:cNvGraphicFramePr>
          <p:nvPr>
            <p:extLst>
              <p:ext uri="{D42A27DB-BD31-4B8C-83A1-F6EECF244321}">
                <p14:modId xmlns:p14="http://schemas.microsoft.com/office/powerpoint/2010/main" val="272666071"/>
              </p:ext>
            </p:extLst>
          </p:nvPr>
        </p:nvGraphicFramePr>
        <p:xfrm>
          <a:off x="680850" y="2765162"/>
          <a:ext cx="5222544" cy="2506320"/>
        </p:xfrm>
        <a:graphic>
          <a:graphicData uri="http://schemas.openxmlformats.org/drawingml/2006/table">
            <a:tbl>
              <a:tblPr firstRow="1" bandRow="1">
                <a:tableStyleId>{5C22544A-7EE6-4342-B048-85BDC9FD1C3A}</a:tableStyleId>
              </a:tblPr>
              <a:tblGrid>
                <a:gridCol w="2611272">
                  <a:extLst>
                    <a:ext uri="{9D8B030D-6E8A-4147-A177-3AD203B41FA5}">
                      <a16:colId xmlns:a16="http://schemas.microsoft.com/office/drawing/2014/main" val="450730405"/>
                    </a:ext>
                  </a:extLst>
                </a:gridCol>
                <a:gridCol w="2611272">
                  <a:extLst>
                    <a:ext uri="{9D8B030D-6E8A-4147-A177-3AD203B41FA5}">
                      <a16:colId xmlns:a16="http://schemas.microsoft.com/office/drawing/2014/main" val="2450928612"/>
                    </a:ext>
                  </a:extLst>
                </a:gridCol>
              </a:tblGrid>
              <a:tr h="4518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kern="1200" dirty="0">
                          <a:solidFill>
                            <a:schemeClr val="lt1"/>
                          </a:solidFill>
                          <a:latin typeface="Arial" panose="020B0604020202020204" pitchFamily="34" charset="0"/>
                          <a:ea typeface="+mn-ea"/>
                          <a:cs typeface="Arial" panose="020B0604020202020204" pitchFamily="34" charset="0"/>
                        </a:rPr>
                        <a:t>Road Distress</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2AB"/>
                    </a:solidFill>
                  </a:tcPr>
                </a:tc>
                <a:tc>
                  <a:txBody>
                    <a:bodyPr/>
                    <a:lstStyle/>
                    <a:p>
                      <a:pPr algn="l" fontAlgn="b"/>
                      <a:r>
                        <a:rPr lang="en-US" sz="1100" b="1" kern="1200" dirty="0">
                          <a:solidFill>
                            <a:schemeClr val="lt1"/>
                          </a:solidFill>
                          <a:latin typeface="Arial" panose="020B0604020202020204" pitchFamily="34" charset="0"/>
                          <a:ea typeface="+mn-ea"/>
                          <a:cs typeface="Arial" panose="020B0604020202020204" pitchFamily="34" charset="0"/>
                        </a:rPr>
                        <a:t># Detected </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2AB"/>
                    </a:solidFill>
                  </a:tcPr>
                </a:tc>
                <a:extLst>
                  <a:ext uri="{0D108BD9-81ED-4DB2-BD59-A6C34878D82A}">
                    <a16:rowId xmlns:a16="http://schemas.microsoft.com/office/drawing/2014/main" val="3970269326"/>
                  </a:ext>
                </a:extLst>
              </a:tr>
              <a:tr h="34242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Reflective Crack</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a:t>
                      </a: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243453"/>
                  </a:ext>
                </a:extLst>
              </a:tr>
              <a:tr h="34242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Transverse Crack</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25</a:t>
                      </a: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82215"/>
                  </a:ext>
                </a:extLst>
              </a:tr>
              <a:tr h="34242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Block Crack</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1128345"/>
                  </a:ext>
                </a:extLst>
              </a:tr>
              <a:tr h="34242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Longitudinal Crack</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32</a:t>
                      </a: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127252"/>
                  </a:ext>
                </a:extLst>
              </a:tr>
              <a:tr h="34242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Pothole</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417700"/>
                  </a:ext>
                </a:extLst>
              </a:tr>
              <a:tr h="34242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Alligator Crack</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8386571"/>
                  </a:ext>
                </a:extLst>
              </a:tr>
            </a:tbl>
          </a:graphicData>
        </a:graphic>
      </p:graphicFrame>
      <p:pic>
        <p:nvPicPr>
          <p:cNvPr id="1026" name="Picture 2" descr="Google Mapping Gold-Vision Help">
            <a:extLst>
              <a:ext uri="{FF2B5EF4-FFF2-40B4-BE49-F238E27FC236}">
                <a16:creationId xmlns:a16="http://schemas.microsoft.com/office/drawing/2014/main" id="{F90F9C6A-00C9-9146-9369-7408B1BD7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006" y="2765162"/>
            <a:ext cx="5222544" cy="25063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A7CB85F-8EA0-D94E-A610-D221C35BE477}"/>
              </a:ext>
            </a:extLst>
          </p:cNvPr>
          <p:cNvSpPr/>
          <p:nvPr/>
        </p:nvSpPr>
        <p:spPr>
          <a:xfrm>
            <a:off x="680850" y="2289218"/>
            <a:ext cx="5222544" cy="298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Road Distress Dashboard</a:t>
            </a:r>
          </a:p>
        </p:txBody>
      </p:sp>
      <p:sp>
        <p:nvSpPr>
          <p:cNvPr id="15" name="Rectangle 14">
            <a:extLst>
              <a:ext uri="{FF2B5EF4-FFF2-40B4-BE49-F238E27FC236}">
                <a16:creationId xmlns:a16="http://schemas.microsoft.com/office/drawing/2014/main" id="{351F386E-2938-734B-9CC1-E4A163FFCBC7}"/>
              </a:ext>
            </a:extLst>
          </p:cNvPr>
          <p:cNvSpPr/>
          <p:nvPr/>
        </p:nvSpPr>
        <p:spPr>
          <a:xfrm>
            <a:off x="6232006" y="2289217"/>
            <a:ext cx="5222544" cy="298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Map View</a:t>
            </a:r>
          </a:p>
        </p:txBody>
      </p:sp>
      <p:sp>
        <p:nvSpPr>
          <p:cNvPr id="16" name="Rectangle 15">
            <a:extLst>
              <a:ext uri="{FF2B5EF4-FFF2-40B4-BE49-F238E27FC236}">
                <a16:creationId xmlns:a16="http://schemas.microsoft.com/office/drawing/2014/main" id="{A11AC544-E143-BD4A-84E1-6647EEFA9495}"/>
              </a:ext>
            </a:extLst>
          </p:cNvPr>
          <p:cNvSpPr/>
          <p:nvPr/>
        </p:nvSpPr>
        <p:spPr>
          <a:xfrm>
            <a:off x="3484726" y="5599536"/>
            <a:ext cx="5222544" cy="298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a:t>
            </a:r>
            <a:r>
              <a:rPr lang="en-US" b="1" dirty="0">
                <a:solidFill>
                  <a:srgbClr val="005494"/>
                </a:solidFill>
              </a:rPr>
              <a:t>here</a:t>
            </a:r>
            <a:r>
              <a:rPr lang="en-US" dirty="0">
                <a:solidFill>
                  <a:schemeClr val="tx1"/>
                </a:solidFill>
              </a:rPr>
              <a:t> to download full report</a:t>
            </a:r>
          </a:p>
        </p:txBody>
      </p:sp>
      <p:sp>
        <p:nvSpPr>
          <p:cNvPr id="6" name="Oval 5">
            <a:extLst>
              <a:ext uri="{FF2B5EF4-FFF2-40B4-BE49-F238E27FC236}">
                <a16:creationId xmlns:a16="http://schemas.microsoft.com/office/drawing/2014/main" id="{F85123AA-19DF-8446-A482-5BF7BF84A65D}"/>
              </a:ext>
            </a:extLst>
          </p:cNvPr>
          <p:cNvSpPr/>
          <p:nvPr/>
        </p:nvSpPr>
        <p:spPr>
          <a:xfrm flipH="1" flipV="1">
            <a:off x="8707270" y="3808070"/>
            <a:ext cx="135788" cy="162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57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51-E068-FF44-BC79-69617B0965BB}"/>
              </a:ext>
            </a:extLst>
          </p:cNvPr>
          <p:cNvSpPr>
            <a:spLocks noGrp="1"/>
          </p:cNvSpPr>
          <p:nvPr>
            <p:ph type="title"/>
          </p:nvPr>
        </p:nvSpPr>
        <p:spPr>
          <a:xfrm>
            <a:off x="717176" y="524266"/>
            <a:ext cx="10940527" cy="1021976"/>
          </a:xfrm>
          <a:solidFill>
            <a:srgbClr val="FFFFFF"/>
          </a:solidFill>
          <a:ln>
            <a:noFill/>
          </a:ln>
        </p:spPr>
        <p:txBody>
          <a:bodyPr lIns="91440">
            <a:normAutofit/>
          </a:bodyPr>
          <a:lstStyle/>
          <a:p>
            <a:pPr algn="l"/>
            <a:r>
              <a:rPr lang="en-US" cap="none" spc="0" dirty="0">
                <a:solidFill>
                  <a:srgbClr val="575757"/>
                </a:solidFill>
              </a:rPr>
              <a:t>Current State of Road Distress Inspections</a:t>
            </a:r>
          </a:p>
        </p:txBody>
      </p:sp>
      <p:sp>
        <p:nvSpPr>
          <p:cNvPr id="37" name="Rectangle 36">
            <a:extLst>
              <a:ext uri="{FF2B5EF4-FFF2-40B4-BE49-F238E27FC236}">
                <a16:creationId xmlns:a16="http://schemas.microsoft.com/office/drawing/2014/main" id="{FD1DCF16-B68B-0C43-BFCB-CE6EDCB9FEE0}"/>
              </a:ext>
            </a:extLst>
          </p:cNvPr>
          <p:cNvSpPr/>
          <p:nvPr/>
        </p:nvSpPr>
        <p:spPr>
          <a:xfrm>
            <a:off x="827407" y="1253336"/>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7" name="TextBox 6">
            <a:extLst>
              <a:ext uri="{FF2B5EF4-FFF2-40B4-BE49-F238E27FC236}">
                <a16:creationId xmlns:a16="http://schemas.microsoft.com/office/drawing/2014/main" id="{95D7D2E1-8E58-A343-B17C-8D2BD329E77B}"/>
              </a:ext>
            </a:extLst>
          </p:cNvPr>
          <p:cNvSpPr txBox="1"/>
          <p:nvPr/>
        </p:nvSpPr>
        <p:spPr>
          <a:xfrm>
            <a:off x="827407" y="1546242"/>
            <a:ext cx="10830295" cy="2800767"/>
          </a:xfrm>
          <a:prstGeom prst="rect">
            <a:avLst/>
          </a:prstGeom>
          <a:noFill/>
        </p:spPr>
        <p:txBody>
          <a:bodyPr wrap="square" lIns="0" rtlCol="0">
            <a:spAutoFit/>
          </a:bodyPr>
          <a:lstStyle/>
          <a:p>
            <a:r>
              <a:rPr lang="en-US" sz="1100" dirty="0"/>
              <a:t>Some agencies perform pavement condition surveys using road survey vehicles equipped with many sensors to evaluate pavement conditions and deterioration. In these vehicles, laser line-scan cameras and three-dimensional (3D) cameras are generally employed to capture pavement surfaces with the best possible quality and resolution. However, such imaging equipment mounted on dedicated vehicles is expensive and is often unaffordable for local agencies with limited budgets. https://</a:t>
            </a:r>
            <a:r>
              <a:rPr lang="en-US" sz="1100" dirty="0" err="1"/>
              <a:t>arxiv.org</a:t>
            </a:r>
            <a:r>
              <a:rPr lang="en-US" sz="1100" dirty="0"/>
              <a:t>/abs/2011.08740 </a:t>
            </a:r>
          </a:p>
          <a:p>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r>
              <a:rPr lang="en-US" sz="1100" dirty="0"/>
              <a:t>State and local maintenance departments are tasked with keeping roads in good repair. One part of this task is to monitor the degradation of road condition, which manifests itself with the presence of cracks, potholes, and other distress. Currently, this is done by: (</a:t>
            </a:r>
            <a:r>
              <a:rPr lang="en-US" sz="1100" dirty="0" err="1"/>
              <a:t>i</a:t>
            </a:r>
            <a:r>
              <a:rPr lang="en-US" sz="1100" dirty="0"/>
              <a:t>) inspectors who visually judge the road condition, (ii) specialized vehicles which measure the distress with cameras or laser devices, (iii) citizens who call in their observations. The first method is tedious and often inconsistent if several inspectors do the inspections. The second method does not have these problems, but it is generally expensive. Usually one stretch of road is only traversed by the specialized vehicle once every two years. This method is effective for interstates and highways, but it is not practical for the inner roads in a city. As for the third method, reports by citizens are generally only about severe problems, like large potholes on main roads. It is therefore desirable to have a low-cost system that can monitor the roads on a continuous basis with minimal human intervention. </a:t>
            </a:r>
            <a:r>
              <a:rPr lang="en-US" sz="1100" dirty="0">
                <a:hlinkClick r:id="rId3"/>
              </a:rPr>
              <a:t>https://www.ri.cmu.edu/pub_files/2014/3/crack_detection_final.pdf</a:t>
            </a:r>
            <a:r>
              <a:rPr lang="en-US" sz="1100" dirty="0"/>
              <a:t> </a:t>
            </a:r>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endParaRPr lang="en-US" sz="1100" b="1" dirty="0">
              <a:solidFill>
                <a:srgbClr val="0062AB"/>
              </a:solidFill>
              <a:latin typeface="Arial" panose="020B0604020202020204" pitchFamily="34" charset="0"/>
              <a:cs typeface="Arial" panose="020B0604020202020204" pitchFamily="34" charset="0"/>
            </a:endParaRPr>
          </a:p>
          <a:p>
            <a:r>
              <a:rPr lang="en-US" sz="1100" dirty="0"/>
              <a:t>State of art discussion of visual &amp; machine-based visual inspection of concrete infrastructure </a:t>
            </a:r>
            <a:r>
              <a:rPr lang="en-US" sz="1100" b="1" dirty="0">
                <a:solidFill>
                  <a:srgbClr val="0062AB"/>
                </a:solidFill>
                <a:latin typeface="Arial" panose="020B0604020202020204" pitchFamily="34" charset="0"/>
                <a:cs typeface="Arial" panose="020B0604020202020204" pitchFamily="34" charset="0"/>
                <a:hlinkClick r:id="rId4"/>
              </a:rPr>
              <a:t>https://core.ac.uk/download/pdf/206622649.pdf</a:t>
            </a:r>
            <a:r>
              <a:rPr lang="en-US" sz="1100" b="1" dirty="0">
                <a:solidFill>
                  <a:srgbClr val="0062AB"/>
                </a:solidFill>
                <a:latin typeface="Arial" panose="020B0604020202020204" pitchFamily="34" charset="0"/>
                <a:cs typeface="Arial" panose="020B0604020202020204" pitchFamily="34" charset="0"/>
              </a:rPr>
              <a:t> z</a:t>
            </a:r>
          </a:p>
        </p:txBody>
      </p:sp>
      <p:sp>
        <p:nvSpPr>
          <p:cNvPr id="53" name="TextBox 52">
            <a:extLst>
              <a:ext uri="{FF2B5EF4-FFF2-40B4-BE49-F238E27FC236}">
                <a16:creationId xmlns:a16="http://schemas.microsoft.com/office/drawing/2014/main" id="{68532F77-DE23-C545-94CA-FC69EEEECA7A}"/>
              </a:ext>
            </a:extLst>
          </p:cNvPr>
          <p:cNvSpPr txBox="1"/>
          <p:nvPr/>
        </p:nvSpPr>
        <p:spPr>
          <a:xfrm>
            <a:off x="5931692" y="6468904"/>
            <a:ext cx="328612" cy="246221"/>
          </a:xfrm>
          <a:prstGeom prst="rect">
            <a:avLst/>
          </a:prstGeom>
          <a:noFill/>
        </p:spPr>
        <p:txBody>
          <a:bodyPr wrap="square" rtlCol="0">
            <a:spAutoFit/>
          </a:bodyPr>
          <a:lstStyle/>
          <a:p>
            <a:r>
              <a:rPr lang="en-US" sz="1000" dirty="0">
                <a:solidFill>
                  <a:schemeClr val="tx2"/>
                </a:solidFill>
              </a:rPr>
              <a:t>1</a:t>
            </a:r>
          </a:p>
        </p:txBody>
      </p:sp>
    </p:spTree>
    <p:extLst>
      <p:ext uri="{BB962C8B-B14F-4D97-AF65-F5344CB8AC3E}">
        <p14:creationId xmlns:p14="http://schemas.microsoft.com/office/powerpoint/2010/main" val="409098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51-E068-FF44-BC79-69617B0965BB}"/>
              </a:ext>
            </a:extLst>
          </p:cNvPr>
          <p:cNvSpPr>
            <a:spLocks noGrp="1"/>
          </p:cNvSpPr>
          <p:nvPr>
            <p:ph type="title"/>
          </p:nvPr>
        </p:nvSpPr>
        <p:spPr>
          <a:xfrm>
            <a:off x="717176" y="524266"/>
            <a:ext cx="10940527" cy="1021976"/>
          </a:xfrm>
          <a:solidFill>
            <a:srgbClr val="FFFFFF"/>
          </a:solidFill>
          <a:ln>
            <a:noFill/>
          </a:ln>
        </p:spPr>
        <p:txBody>
          <a:bodyPr lIns="91440">
            <a:normAutofit/>
          </a:bodyPr>
          <a:lstStyle/>
          <a:p>
            <a:pPr algn="l"/>
            <a:r>
              <a:rPr lang="en-US" cap="none" spc="0" dirty="0">
                <a:solidFill>
                  <a:srgbClr val="575757"/>
                </a:solidFill>
              </a:rPr>
              <a:t>Option 1: Apply to Accelerator Program </a:t>
            </a:r>
          </a:p>
        </p:txBody>
      </p:sp>
      <p:sp>
        <p:nvSpPr>
          <p:cNvPr id="37" name="Rectangle 36">
            <a:extLst>
              <a:ext uri="{FF2B5EF4-FFF2-40B4-BE49-F238E27FC236}">
                <a16:creationId xmlns:a16="http://schemas.microsoft.com/office/drawing/2014/main" id="{FD1DCF16-B68B-0C43-BFCB-CE6EDCB9FEE0}"/>
              </a:ext>
            </a:extLst>
          </p:cNvPr>
          <p:cNvSpPr/>
          <p:nvPr/>
        </p:nvSpPr>
        <p:spPr>
          <a:xfrm>
            <a:off x="827407" y="1253336"/>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7" name="TextBox 6">
            <a:extLst>
              <a:ext uri="{FF2B5EF4-FFF2-40B4-BE49-F238E27FC236}">
                <a16:creationId xmlns:a16="http://schemas.microsoft.com/office/drawing/2014/main" id="{95D7D2E1-8E58-A343-B17C-8D2BD329E77B}"/>
              </a:ext>
            </a:extLst>
          </p:cNvPr>
          <p:cNvSpPr txBox="1"/>
          <p:nvPr/>
        </p:nvSpPr>
        <p:spPr>
          <a:xfrm>
            <a:off x="827405" y="1823046"/>
            <a:ext cx="10830295" cy="553998"/>
          </a:xfrm>
          <a:prstGeom prst="rect">
            <a:avLst/>
          </a:prstGeom>
          <a:noFill/>
        </p:spPr>
        <p:txBody>
          <a:bodyPr wrap="square" lIns="0" rtlCol="0">
            <a:spAutoFit/>
          </a:bodyPr>
          <a:lstStyle/>
          <a:p>
            <a:r>
              <a:rPr lang="en-US" sz="1000" b="1" dirty="0">
                <a:solidFill>
                  <a:srgbClr val="0062AB"/>
                </a:solidFill>
                <a:latin typeface="Arial" panose="020B0604020202020204" pitchFamily="34" charset="0"/>
                <a:cs typeface="Arial" panose="020B0604020202020204" pitchFamily="34" charset="0"/>
              </a:rPr>
              <a:t>Accelerators operate on the goal of making cohort startups reach scale up stage so they can be ready for a seed or series A funding from VCs and provide some level of pre-seed or seed investment for each startup within their cohort in return for an equity stake in the company, usually 7% — 10% equity for around $100,000 initial investment, in order to do so. These are limited period programs where a group of companies are brought in by the accelerator and in a high pace program are taught years of learning in weeks/months. </a:t>
            </a:r>
          </a:p>
        </p:txBody>
      </p:sp>
      <p:graphicFrame>
        <p:nvGraphicFramePr>
          <p:cNvPr id="8" name="Table 4">
            <a:extLst>
              <a:ext uri="{FF2B5EF4-FFF2-40B4-BE49-F238E27FC236}">
                <a16:creationId xmlns:a16="http://schemas.microsoft.com/office/drawing/2014/main" id="{1D72C8EF-3CE1-FD4B-9E14-2DAEA122EF48}"/>
              </a:ext>
            </a:extLst>
          </p:cNvPr>
          <p:cNvGraphicFramePr>
            <a:graphicFrameLocks noGrp="1"/>
          </p:cNvGraphicFramePr>
          <p:nvPr>
            <p:extLst>
              <p:ext uri="{D42A27DB-BD31-4B8C-83A1-F6EECF244321}">
                <p14:modId xmlns:p14="http://schemas.microsoft.com/office/powerpoint/2010/main" val="3838901521"/>
              </p:ext>
            </p:extLst>
          </p:nvPr>
        </p:nvGraphicFramePr>
        <p:xfrm>
          <a:off x="827407" y="1360822"/>
          <a:ext cx="10830295" cy="370840"/>
        </p:xfrm>
        <a:graphic>
          <a:graphicData uri="http://schemas.openxmlformats.org/drawingml/2006/table">
            <a:tbl>
              <a:tblPr firstRow="1" bandRow="1">
                <a:tableStyleId>{5C22544A-7EE6-4342-B048-85BDC9FD1C3A}</a:tableStyleId>
              </a:tblPr>
              <a:tblGrid>
                <a:gridCol w="10830295">
                  <a:extLst>
                    <a:ext uri="{9D8B030D-6E8A-4147-A177-3AD203B41FA5}">
                      <a16:colId xmlns:a16="http://schemas.microsoft.com/office/drawing/2014/main" val="1793179592"/>
                    </a:ext>
                  </a:extLst>
                </a:gridCol>
              </a:tblGrid>
              <a:tr h="370840">
                <a:tc>
                  <a:txBody>
                    <a:bodyPr/>
                    <a:lstStyle/>
                    <a:p>
                      <a:r>
                        <a:rPr lang="en-US" sz="1300" b="1" dirty="0">
                          <a:solidFill>
                            <a:schemeClr val="tx1"/>
                          </a:solidFill>
                          <a:latin typeface="Arial" panose="020B0604020202020204" pitchFamily="34" charset="0"/>
                          <a:cs typeface="Arial" panose="020B0604020202020204" pitchFamily="34" charset="0"/>
                        </a:rPr>
                        <a:t>Accelerators Overview</a:t>
                      </a:r>
                      <a:endParaRPr lang="en-US" sz="1300" dirty="0">
                        <a:solidFill>
                          <a:schemeClr val="tx1"/>
                        </a:solidFill>
                      </a:endParaRPr>
                    </a:p>
                  </a:txBody>
                  <a:tcPr marL="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389451"/>
                  </a:ext>
                </a:extLst>
              </a:tr>
            </a:tbl>
          </a:graphicData>
        </a:graphic>
      </p:graphicFrame>
      <p:graphicFrame>
        <p:nvGraphicFramePr>
          <p:cNvPr id="32" name="Table 4">
            <a:extLst>
              <a:ext uri="{FF2B5EF4-FFF2-40B4-BE49-F238E27FC236}">
                <a16:creationId xmlns:a16="http://schemas.microsoft.com/office/drawing/2014/main" id="{9CCD9929-8328-7143-919E-0F3582A48F60}"/>
              </a:ext>
            </a:extLst>
          </p:cNvPr>
          <p:cNvGraphicFramePr>
            <a:graphicFrameLocks noGrp="1"/>
          </p:cNvGraphicFramePr>
          <p:nvPr>
            <p:extLst>
              <p:ext uri="{D42A27DB-BD31-4B8C-83A1-F6EECF244321}">
                <p14:modId xmlns:p14="http://schemas.microsoft.com/office/powerpoint/2010/main" val="1077948783"/>
              </p:ext>
            </p:extLst>
          </p:nvPr>
        </p:nvGraphicFramePr>
        <p:xfrm>
          <a:off x="845156" y="2377044"/>
          <a:ext cx="10830295" cy="370840"/>
        </p:xfrm>
        <a:graphic>
          <a:graphicData uri="http://schemas.openxmlformats.org/drawingml/2006/table">
            <a:tbl>
              <a:tblPr firstRow="1" bandRow="1">
                <a:tableStyleId>{5C22544A-7EE6-4342-B048-85BDC9FD1C3A}</a:tableStyleId>
              </a:tblPr>
              <a:tblGrid>
                <a:gridCol w="10830295">
                  <a:extLst>
                    <a:ext uri="{9D8B030D-6E8A-4147-A177-3AD203B41FA5}">
                      <a16:colId xmlns:a16="http://schemas.microsoft.com/office/drawing/2014/main" val="1793179592"/>
                    </a:ext>
                  </a:extLst>
                </a:gridCol>
              </a:tblGrid>
              <a:tr h="370840">
                <a:tc>
                  <a:txBody>
                    <a:bodyPr/>
                    <a:lstStyle/>
                    <a:p>
                      <a:r>
                        <a:rPr lang="en-US" sz="1300" b="1" dirty="0">
                          <a:solidFill>
                            <a:schemeClr val="tx1"/>
                          </a:solidFill>
                          <a:latin typeface="Arial" panose="020B0604020202020204" pitchFamily="34" charset="0"/>
                          <a:cs typeface="Arial" panose="020B0604020202020204" pitchFamily="34" charset="0"/>
                        </a:rPr>
                        <a:t>Accelerator Landscape &amp; Deadlines </a:t>
                      </a:r>
                      <a:endParaRPr lang="en-US" sz="1300" dirty="0">
                        <a:solidFill>
                          <a:schemeClr val="tx1"/>
                        </a:solidFill>
                      </a:endParaRPr>
                    </a:p>
                  </a:txBody>
                  <a:tcPr marL="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389451"/>
                  </a:ext>
                </a:extLst>
              </a:tr>
            </a:tbl>
          </a:graphicData>
        </a:graphic>
      </p:graphicFrame>
      <p:graphicFrame>
        <p:nvGraphicFramePr>
          <p:cNvPr id="46" name="Table 11">
            <a:extLst>
              <a:ext uri="{FF2B5EF4-FFF2-40B4-BE49-F238E27FC236}">
                <a16:creationId xmlns:a16="http://schemas.microsoft.com/office/drawing/2014/main" id="{FC9327B4-3E5E-6C49-BC61-415D229E5124}"/>
              </a:ext>
            </a:extLst>
          </p:cNvPr>
          <p:cNvGraphicFramePr>
            <a:graphicFrameLocks noGrp="1"/>
          </p:cNvGraphicFramePr>
          <p:nvPr>
            <p:extLst>
              <p:ext uri="{D42A27DB-BD31-4B8C-83A1-F6EECF244321}">
                <p14:modId xmlns:p14="http://schemas.microsoft.com/office/powerpoint/2010/main" val="3175918868"/>
              </p:ext>
            </p:extLst>
          </p:nvPr>
        </p:nvGraphicFramePr>
        <p:xfrm>
          <a:off x="845156" y="2844308"/>
          <a:ext cx="10812544" cy="2553891"/>
        </p:xfrm>
        <a:graphic>
          <a:graphicData uri="http://schemas.openxmlformats.org/drawingml/2006/table">
            <a:tbl>
              <a:tblPr firstRow="1" bandRow="1">
                <a:tableStyleId>{5C22544A-7EE6-4342-B048-85BDC9FD1C3A}</a:tableStyleId>
              </a:tblPr>
              <a:tblGrid>
                <a:gridCol w="1712849">
                  <a:extLst>
                    <a:ext uri="{9D8B030D-6E8A-4147-A177-3AD203B41FA5}">
                      <a16:colId xmlns:a16="http://schemas.microsoft.com/office/drawing/2014/main" val="2729838252"/>
                    </a:ext>
                  </a:extLst>
                </a:gridCol>
                <a:gridCol w="1111931">
                  <a:extLst>
                    <a:ext uri="{9D8B030D-6E8A-4147-A177-3AD203B41FA5}">
                      <a16:colId xmlns:a16="http://schemas.microsoft.com/office/drawing/2014/main" val="450730405"/>
                    </a:ext>
                  </a:extLst>
                </a:gridCol>
                <a:gridCol w="7987764">
                  <a:extLst>
                    <a:ext uri="{9D8B030D-6E8A-4147-A177-3AD203B41FA5}">
                      <a16:colId xmlns:a16="http://schemas.microsoft.com/office/drawing/2014/main" val="2434534803"/>
                    </a:ext>
                  </a:extLst>
                </a:gridCol>
              </a:tblGrid>
              <a:tr h="239415">
                <a:tc>
                  <a:txBody>
                    <a:bodyPr/>
                    <a:lstStyle/>
                    <a:p>
                      <a:pPr algn="l"/>
                      <a:r>
                        <a:rPr lang="en-US" sz="1100" b="1" kern="1200" dirty="0">
                          <a:solidFill>
                            <a:schemeClr val="lt1"/>
                          </a:solidFill>
                          <a:latin typeface="Arial" panose="020B0604020202020204" pitchFamily="34" charset="0"/>
                          <a:ea typeface="+mn-ea"/>
                          <a:cs typeface="Arial" panose="020B0604020202020204" pitchFamily="34" charset="0"/>
                        </a:rPr>
                        <a:t>Accelerator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2AB"/>
                    </a:solidFill>
                  </a:tcPr>
                </a:tc>
                <a:tc>
                  <a:txBody>
                    <a:bodyPr/>
                    <a:lstStyle/>
                    <a:p>
                      <a:pPr algn="l" fontAlgn="b"/>
                      <a:r>
                        <a:rPr lang="en-US" sz="1100" b="1" kern="1200" dirty="0">
                          <a:solidFill>
                            <a:schemeClr val="lt1"/>
                          </a:solidFill>
                          <a:latin typeface="Arial" panose="020B0604020202020204" pitchFamily="34" charset="0"/>
                          <a:ea typeface="+mn-ea"/>
                          <a:cs typeface="Arial" panose="020B0604020202020204" pitchFamily="34" charset="0"/>
                        </a:rPr>
                        <a:t>Type</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2AB"/>
                    </a:solidFill>
                  </a:tcPr>
                </a:tc>
                <a:tc>
                  <a:txBody>
                    <a:bodyPr/>
                    <a:lstStyle/>
                    <a:p>
                      <a:pPr algn="l" fontAlgn="b"/>
                      <a:r>
                        <a:rPr lang="en-US" sz="1100" b="1" kern="1200" dirty="0">
                          <a:solidFill>
                            <a:schemeClr val="lt1"/>
                          </a:solidFill>
                          <a:latin typeface="Arial" panose="020B0604020202020204" pitchFamily="34" charset="0"/>
                          <a:ea typeface="+mn-ea"/>
                          <a:cs typeface="Arial" panose="020B0604020202020204" pitchFamily="34" charset="0"/>
                        </a:rPr>
                        <a:t>Deadlines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2AB"/>
                    </a:solidFill>
                  </a:tcPr>
                </a:tc>
                <a:extLst>
                  <a:ext uri="{0D108BD9-81ED-4DB2-BD59-A6C34878D82A}">
                    <a16:rowId xmlns:a16="http://schemas.microsoft.com/office/drawing/2014/main" val="3970269326"/>
                  </a:ext>
                </a:extLst>
              </a:tr>
              <a:tr h="222258">
                <a:tc>
                  <a:txBody>
                    <a:bodyPr/>
                    <a:lstStyle/>
                    <a:p>
                      <a:pPr marL="0" marR="0">
                        <a:lnSpc>
                          <a:spcPct val="107000"/>
                        </a:lnSpc>
                        <a:spcBef>
                          <a:spcPts val="0"/>
                        </a:spcBef>
                        <a:spcAft>
                          <a:spcPts val="0"/>
                        </a:spcAft>
                      </a:pPr>
                      <a:r>
                        <a:rPr lang="en-US" sz="1200" b="1" dirty="0" err="1">
                          <a:effectLst/>
                          <a:latin typeface="Calibri" panose="020F0502020204030204" pitchFamily="34" charset="0"/>
                          <a:ea typeface="Times New Roman" panose="02020603050405020304" pitchFamily="18" charset="0"/>
                          <a:cs typeface="Arial" panose="020B0604020202020204" pitchFamily="34" charset="0"/>
                          <a:hlinkClick r:id="rId2"/>
                        </a:rPr>
                        <a:t>Techstars</a:t>
                      </a: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2"/>
                        </a:rPr>
                        <a:t> Austin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October 6</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2021 to apply; Jan 10</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2022 accelerator starts; March 21</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st</a:t>
                      </a:r>
                      <a:r>
                        <a:rPr lang="en-US" sz="1200" dirty="0">
                          <a:effectLst/>
                          <a:latin typeface="Calibri" panose="020F0502020204030204" pitchFamily="34" charset="0"/>
                          <a:ea typeface="Times New Roman" panose="02020603050405020304" pitchFamily="18" charset="0"/>
                          <a:cs typeface="Arial" panose="020B0604020202020204" pitchFamily="34" charset="0"/>
                        </a:rPr>
                        <a:t>, 2022 demo day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243453"/>
                  </a:ext>
                </a:extLst>
              </a:tr>
              <a:tr h="222258">
                <a:tc>
                  <a:txBody>
                    <a:bodyPr/>
                    <a:lstStyle/>
                    <a:p>
                      <a:pPr marL="0" marR="0">
                        <a:lnSpc>
                          <a:spcPct val="107000"/>
                        </a:lnSpc>
                        <a:spcBef>
                          <a:spcPts val="0"/>
                        </a:spcBef>
                        <a:spcAft>
                          <a:spcPts val="0"/>
                        </a:spcAft>
                      </a:pPr>
                      <a:r>
                        <a:rPr lang="en-US" sz="1200" b="1" dirty="0" err="1">
                          <a:effectLst/>
                          <a:latin typeface="Calibri" panose="020F0502020204030204" pitchFamily="34" charset="0"/>
                          <a:ea typeface="Times New Roman" panose="02020603050405020304" pitchFamily="18" charset="0"/>
                          <a:cs typeface="Arial" panose="020B0604020202020204" pitchFamily="34" charset="0"/>
                          <a:hlinkClick r:id="rId3"/>
                        </a:rPr>
                        <a:t>Techstars</a:t>
                      </a: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3"/>
                        </a:rPr>
                        <a:t> Boulder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October 6</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2021 to apply; </a:t>
                      </a:r>
                      <a:r>
                        <a:rPr lang="en-US" sz="1100" dirty="0">
                          <a:effectLst/>
                          <a:latin typeface="Calibri" panose="020F0502020204030204" pitchFamily="34" charset="0"/>
                          <a:ea typeface="Times New Roman" panose="02020603050405020304" pitchFamily="18" charset="0"/>
                          <a:cs typeface="Arial" panose="020B0604020202020204" pitchFamily="34" charset="0"/>
                        </a:rPr>
                        <a:t>Jan 24</a:t>
                      </a:r>
                      <a:r>
                        <a:rPr lang="en-US" sz="11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100" dirty="0">
                          <a:effectLst/>
                          <a:latin typeface="Calibri" panose="020F0502020204030204" pitchFamily="34" charset="0"/>
                          <a:ea typeface="Times New Roman" panose="02020603050405020304" pitchFamily="18" charset="0"/>
                          <a:cs typeface="Arial" panose="020B0604020202020204" pitchFamily="34" charset="0"/>
                        </a:rPr>
                        <a:t> 2022 accelerator starts; April 21</a:t>
                      </a:r>
                      <a:r>
                        <a:rPr lang="en-US" sz="1100" baseline="30000" dirty="0">
                          <a:effectLst/>
                          <a:latin typeface="Calibri" panose="020F0502020204030204" pitchFamily="34" charset="0"/>
                          <a:ea typeface="Times New Roman" panose="02020603050405020304" pitchFamily="18" charset="0"/>
                          <a:cs typeface="Arial" panose="020B0604020202020204" pitchFamily="34" charset="0"/>
                        </a:rPr>
                        <a:t>st</a:t>
                      </a:r>
                      <a:r>
                        <a:rPr lang="en-US" sz="1100" dirty="0">
                          <a:effectLst/>
                          <a:latin typeface="Calibri" panose="020F0502020204030204" pitchFamily="34" charset="0"/>
                          <a:ea typeface="Times New Roman" panose="02020603050405020304" pitchFamily="18" charset="0"/>
                          <a:cs typeface="Arial" panose="020B0604020202020204" pitchFamily="34" charset="0"/>
                        </a:rPr>
                        <a:t> 2022 demo day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82215"/>
                  </a:ext>
                </a:extLst>
              </a:tr>
              <a:tr h="222258">
                <a:tc>
                  <a:txBody>
                    <a:bodyPr/>
                    <a:lstStyle/>
                    <a:p>
                      <a:pPr marL="0" marR="0">
                        <a:lnSpc>
                          <a:spcPct val="107000"/>
                        </a:lnSpc>
                        <a:spcBef>
                          <a:spcPts val="0"/>
                        </a:spcBef>
                        <a:spcAft>
                          <a:spcPts val="0"/>
                        </a:spcAft>
                      </a:pPr>
                      <a:r>
                        <a:rPr lang="en-US" sz="1200" b="1" dirty="0" err="1">
                          <a:effectLst/>
                          <a:latin typeface="Calibri" panose="020F0502020204030204" pitchFamily="34" charset="0"/>
                          <a:ea typeface="Times New Roman" panose="02020603050405020304" pitchFamily="18" charset="0"/>
                          <a:cs typeface="Arial" panose="020B0604020202020204" pitchFamily="34" charset="0"/>
                          <a:hlinkClick r:id="rId4"/>
                        </a:rPr>
                        <a:t>Techstars</a:t>
                      </a: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4"/>
                        </a:rPr>
                        <a:t> Seattle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October 6</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2021 to apply; Jan 24</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2022 accelerator starts; April 21</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st</a:t>
                      </a:r>
                      <a:r>
                        <a:rPr lang="en-US" sz="1200" dirty="0">
                          <a:effectLst/>
                          <a:latin typeface="Calibri" panose="020F0502020204030204" pitchFamily="34" charset="0"/>
                          <a:ea typeface="Times New Roman" panose="02020603050405020304" pitchFamily="18" charset="0"/>
                          <a:cs typeface="Arial" panose="020B0604020202020204" pitchFamily="34" charset="0"/>
                        </a:rPr>
                        <a:t> 2022 demo day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1128345"/>
                  </a:ext>
                </a:extLst>
              </a:tr>
              <a:tr h="222258">
                <a:tc>
                  <a:txBody>
                    <a:bodyPr/>
                    <a:lstStyle/>
                    <a:p>
                      <a:pPr marL="0" marR="0">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5"/>
                        </a:rPr>
                        <a:t>TechStars Anywhere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October 6</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2021 to apply; Jan 24</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2022 accelerator starts; April 21</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st</a:t>
                      </a:r>
                      <a:r>
                        <a:rPr lang="en-US" sz="1200" dirty="0">
                          <a:effectLst/>
                          <a:latin typeface="Calibri" panose="020F0502020204030204" pitchFamily="34" charset="0"/>
                          <a:ea typeface="Times New Roman" panose="02020603050405020304" pitchFamily="18" charset="0"/>
                          <a:cs typeface="Arial" panose="020B0604020202020204" pitchFamily="34" charset="0"/>
                        </a:rPr>
                        <a:t> 2022 demo day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127252"/>
                  </a:ext>
                </a:extLst>
              </a:tr>
              <a:tr h="222258">
                <a:tc>
                  <a:txBody>
                    <a:bodyPr/>
                    <a:lstStyle/>
                    <a:p>
                      <a:pPr marL="0" marR="0">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6"/>
                        </a:rPr>
                        <a:t>Y Combinator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Winter 2022 application round most likely opening sometime September; can also typically apply year round, though there are typically two big rounds every year. Relocate to San Francisco if selected. Last application deadline closed March 2021 but can always apply late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417700"/>
                  </a:ext>
                </a:extLst>
              </a:tr>
              <a:tr h="222258">
                <a:tc>
                  <a:txBody>
                    <a:bodyPr/>
                    <a:lstStyle/>
                    <a:p>
                      <a:pPr marL="0" marR="0">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7"/>
                        </a:rPr>
                        <a:t>Entrepreneurs Roundtable Association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Two applications rounds every tear typically in April / May. NYC based-program lasting four-month with $100,000 investment. Last application round closed April 2021 and TBD on next 2021 round.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8386571"/>
                  </a:ext>
                </a:extLst>
              </a:tr>
              <a:tr h="222258">
                <a:tc>
                  <a:txBody>
                    <a:bodyPr/>
                    <a:lstStyle/>
                    <a:p>
                      <a:pPr marL="0" marR="0">
                        <a:lnSpc>
                          <a:spcPct val="107000"/>
                        </a:lnSpc>
                        <a:spcBef>
                          <a:spcPts val="0"/>
                        </a:spcBef>
                        <a:spcAft>
                          <a:spcPts val="0"/>
                        </a:spcAft>
                      </a:pPr>
                      <a:r>
                        <a:rPr lang="en-US" sz="1200" b="1" dirty="0" err="1">
                          <a:effectLst/>
                          <a:latin typeface="Calibri" panose="020F0502020204030204" pitchFamily="34" charset="0"/>
                          <a:ea typeface="Times New Roman" panose="02020603050405020304" pitchFamily="18" charset="0"/>
                          <a:cs typeface="Arial" panose="020B0604020202020204" pitchFamily="34" charset="0"/>
                          <a:hlinkClick r:id="rId8"/>
                        </a:rPr>
                        <a:t>Acceleriprise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Four-month program with $100,000 equity investment. Last deadline to apply June/July 2021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035451"/>
                  </a:ext>
                </a:extLst>
              </a:tr>
              <a:tr h="222258">
                <a:tc>
                  <a:txBody>
                    <a:bodyPr/>
                    <a:lstStyle/>
                    <a:p>
                      <a:pPr marL="0" marR="0">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9"/>
                        </a:rPr>
                        <a:t>500 Startups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Offers $100,000-$150,000 funding with main accelerator programs happening in San Francisco &amp; Miami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2668962"/>
                  </a:ext>
                </a:extLst>
              </a:tr>
            </a:tbl>
          </a:graphicData>
        </a:graphic>
      </p:graphicFrame>
    </p:spTree>
    <p:extLst>
      <p:ext uri="{BB962C8B-B14F-4D97-AF65-F5344CB8AC3E}">
        <p14:creationId xmlns:p14="http://schemas.microsoft.com/office/powerpoint/2010/main" val="307468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51-E068-FF44-BC79-69617B0965BB}"/>
              </a:ext>
            </a:extLst>
          </p:cNvPr>
          <p:cNvSpPr>
            <a:spLocks noGrp="1"/>
          </p:cNvSpPr>
          <p:nvPr>
            <p:ph type="title"/>
          </p:nvPr>
        </p:nvSpPr>
        <p:spPr>
          <a:xfrm>
            <a:off x="717176" y="524266"/>
            <a:ext cx="10940527" cy="1021976"/>
          </a:xfrm>
          <a:solidFill>
            <a:srgbClr val="FFFFFF"/>
          </a:solidFill>
          <a:ln>
            <a:noFill/>
          </a:ln>
        </p:spPr>
        <p:txBody>
          <a:bodyPr lIns="91440">
            <a:normAutofit/>
          </a:bodyPr>
          <a:lstStyle/>
          <a:p>
            <a:pPr algn="l"/>
            <a:r>
              <a:rPr lang="en-US" cap="none" spc="0" dirty="0">
                <a:solidFill>
                  <a:srgbClr val="575757"/>
                </a:solidFill>
              </a:rPr>
              <a:t>Option 2: Startup Competitions</a:t>
            </a:r>
          </a:p>
        </p:txBody>
      </p:sp>
      <p:sp>
        <p:nvSpPr>
          <p:cNvPr id="37" name="Rectangle 36">
            <a:extLst>
              <a:ext uri="{FF2B5EF4-FFF2-40B4-BE49-F238E27FC236}">
                <a16:creationId xmlns:a16="http://schemas.microsoft.com/office/drawing/2014/main" id="{FD1DCF16-B68B-0C43-BFCB-CE6EDCB9FEE0}"/>
              </a:ext>
            </a:extLst>
          </p:cNvPr>
          <p:cNvSpPr/>
          <p:nvPr/>
        </p:nvSpPr>
        <p:spPr>
          <a:xfrm>
            <a:off x="827407" y="1253336"/>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graphicFrame>
        <p:nvGraphicFramePr>
          <p:cNvPr id="8" name="Table 4">
            <a:extLst>
              <a:ext uri="{FF2B5EF4-FFF2-40B4-BE49-F238E27FC236}">
                <a16:creationId xmlns:a16="http://schemas.microsoft.com/office/drawing/2014/main" id="{1D72C8EF-3CE1-FD4B-9E14-2DAEA122EF48}"/>
              </a:ext>
            </a:extLst>
          </p:cNvPr>
          <p:cNvGraphicFramePr>
            <a:graphicFrameLocks noGrp="1"/>
          </p:cNvGraphicFramePr>
          <p:nvPr>
            <p:extLst>
              <p:ext uri="{D42A27DB-BD31-4B8C-83A1-F6EECF244321}">
                <p14:modId xmlns:p14="http://schemas.microsoft.com/office/powerpoint/2010/main" val="4102131580"/>
              </p:ext>
            </p:extLst>
          </p:nvPr>
        </p:nvGraphicFramePr>
        <p:xfrm>
          <a:off x="827407" y="1360822"/>
          <a:ext cx="10830295" cy="370840"/>
        </p:xfrm>
        <a:graphic>
          <a:graphicData uri="http://schemas.openxmlformats.org/drawingml/2006/table">
            <a:tbl>
              <a:tblPr firstRow="1" bandRow="1">
                <a:tableStyleId>{5C22544A-7EE6-4342-B048-85BDC9FD1C3A}</a:tableStyleId>
              </a:tblPr>
              <a:tblGrid>
                <a:gridCol w="10830295">
                  <a:extLst>
                    <a:ext uri="{9D8B030D-6E8A-4147-A177-3AD203B41FA5}">
                      <a16:colId xmlns:a16="http://schemas.microsoft.com/office/drawing/2014/main" val="1793179592"/>
                    </a:ext>
                  </a:extLst>
                </a:gridCol>
              </a:tblGrid>
              <a:tr h="370840">
                <a:tc>
                  <a:txBody>
                    <a:bodyPr/>
                    <a:lstStyle/>
                    <a:p>
                      <a:r>
                        <a:rPr lang="en-US" sz="1300" b="1" kern="1200" dirty="0">
                          <a:solidFill>
                            <a:schemeClr val="tx1"/>
                          </a:solidFill>
                          <a:latin typeface="Arial" panose="020B0604020202020204" pitchFamily="34" charset="0"/>
                          <a:ea typeface="+mn-ea"/>
                          <a:cs typeface="Arial" panose="020B0604020202020204" pitchFamily="34" charset="0"/>
                        </a:rPr>
                        <a:t>Startup Competitions </a:t>
                      </a:r>
                      <a:r>
                        <a:rPr lang="en-US" sz="1300" b="1" dirty="0">
                          <a:solidFill>
                            <a:schemeClr val="tx1"/>
                          </a:solidFill>
                          <a:latin typeface="Arial" panose="020B0604020202020204" pitchFamily="34" charset="0"/>
                          <a:cs typeface="Arial" panose="020B0604020202020204" pitchFamily="34" charset="0"/>
                        </a:rPr>
                        <a:t>Overview</a:t>
                      </a:r>
                      <a:endParaRPr lang="en-US" sz="1300" dirty="0">
                        <a:solidFill>
                          <a:schemeClr val="tx1"/>
                        </a:solidFill>
                      </a:endParaRPr>
                    </a:p>
                  </a:txBody>
                  <a:tcPr marL="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389451"/>
                  </a:ext>
                </a:extLst>
              </a:tr>
            </a:tbl>
          </a:graphicData>
        </a:graphic>
      </p:graphicFrame>
      <p:graphicFrame>
        <p:nvGraphicFramePr>
          <p:cNvPr id="32" name="Table 4">
            <a:extLst>
              <a:ext uri="{FF2B5EF4-FFF2-40B4-BE49-F238E27FC236}">
                <a16:creationId xmlns:a16="http://schemas.microsoft.com/office/drawing/2014/main" id="{9CCD9929-8328-7143-919E-0F3582A48F60}"/>
              </a:ext>
            </a:extLst>
          </p:cNvPr>
          <p:cNvGraphicFramePr>
            <a:graphicFrameLocks noGrp="1"/>
          </p:cNvGraphicFramePr>
          <p:nvPr>
            <p:extLst>
              <p:ext uri="{D42A27DB-BD31-4B8C-83A1-F6EECF244321}">
                <p14:modId xmlns:p14="http://schemas.microsoft.com/office/powerpoint/2010/main" val="407397698"/>
              </p:ext>
            </p:extLst>
          </p:nvPr>
        </p:nvGraphicFramePr>
        <p:xfrm>
          <a:off x="845156" y="2377044"/>
          <a:ext cx="10830295" cy="370840"/>
        </p:xfrm>
        <a:graphic>
          <a:graphicData uri="http://schemas.openxmlformats.org/drawingml/2006/table">
            <a:tbl>
              <a:tblPr firstRow="1" bandRow="1">
                <a:tableStyleId>{5C22544A-7EE6-4342-B048-85BDC9FD1C3A}</a:tableStyleId>
              </a:tblPr>
              <a:tblGrid>
                <a:gridCol w="10830295">
                  <a:extLst>
                    <a:ext uri="{9D8B030D-6E8A-4147-A177-3AD203B41FA5}">
                      <a16:colId xmlns:a16="http://schemas.microsoft.com/office/drawing/2014/main" val="1793179592"/>
                    </a:ext>
                  </a:extLst>
                </a:gridCol>
              </a:tblGrid>
              <a:tr h="370840">
                <a:tc>
                  <a:txBody>
                    <a:bodyPr/>
                    <a:lstStyle/>
                    <a:p>
                      <a:r>
                        <a:rPr lang="en-US" sz="1300" b="1" dirty="0">
                          <a:solidFill>
                            <a:schemeClr val="tx1"/>
                          </a:solidFill>
                          <a:latin typeface="Arial" panose="020B0604020202020204" pitchFamily="34" charset="0"/>
                          <a:cs typeface="Arial" panose="020B0604020202020204" pitchFamily="34" charset="0"/>
                        </a:rPr>
                        <a:t>Startup Competitions Landscape &amp; Deadlines </a:t>
                      </a:r>
                      <a:endParaRPr lang="en-US" sz="1300" dirty="0">
                        <a:solidFill>
                          <a:schemeClr val="tx1"/>
                        </a:solidFill>
                      </a:endParaRPr>
                    </a:p>
                  </a:txBody>
                  <a:tcPr marL="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389451"/>
                  </a:ext>
                </a:extLst>
              </a:tr>
            </a:tbl>
          </a:graphicData>
        </a:graphic>
      </p:graphicFrame>
      <p:graphicFrame>
        <p:nvGraphicFramePr>
          <p:cNvPr id="46" name="Table 11">
            <a:extLst>
              <a:ext uri="{FF2B5EF4-FFF2-40B4-BE49-F238E27FC236}">
                <a16:creationId xmlns:a16="http://schemas.microsoft.com/office/drawing/2014/main" id="{FC9327B4-3E5E-6C49-BC61-415D229E5124}"/>
              </a:ext>
            </a:extLst>
          </p:cNvPr>
          <p:cNvGraphicFramePr>
            <a:graphicFrameLocks noGrp="1"/>
          </p:cNvGraphicFramePr>
          <p:nvPr>
            <p:extLst>
              <p:ext uri="{D42A27DB-BD31-4B8C-83A1-F6EECF244321}">
                <p14:modId xmlns:p14="http://schemas.microsoft.com/office/powerpoint/2010/main" val="4174014389"/>
              </p:ext>
            </p:extLst>
          </p:nvPr>
        </p:nvGraphicFramePr>
        <p:xfrm>
          <a:off x="845156" y="2844308"/>
          <a:ext cx="10812544" cy="3052723"/>
        </p:xfrm>
        <a:graphic>
          <a:graphicData uri="http://schemas.openxmlformats.org/drawingml/2006/table">
            <a:tbl>
              <a:tblPr firstRow="1" bandRow="1">
                <a:tableStyleId>{5C22544A-7EE6-4342-B048-85BDC9FD1C3A}</a:tableStyleId>
              </a:tblPr>
              <a:tblGrid>
                <a:gridCol w="2305075">
                  <a:extLst>
                    <a:ext uri="{9D8B030D-6E8A-4147-A177-3AD203B41FA5}">
                      <a16:colId xmlns:a16="http://schemas.microsoft.com/office/drawing/2014/main" val="2729838252"/>
                    </a:ext>
                  </a:extLst>
                </a:gridCol>
                <a:gridCol w="8507469">
                  <a:extLst>
                    <a:ext uri="{9D8B030D-6E8A-4147-A177-3AD203B41FA5}">
                      <a16:colId xmlns:a16="http://schemas.microsoft.com/office/drawing/2014/main" val="2434534803"/>
                    </a:ext>
                  </a:extLst>
                </a:gridCol>
              </a:tblGrid>
              <a:tr h="239415">
                <a:tc>
                  <a:txBody>
                    <a:bodyPr/>
                    <a:lstStyle/>
                    <a:p>
                      <a:pPr algn="l"/>
                      <a:r>
                        <a:rPr lang="en-US" sz="1100" b="1" kern="1200" dirty="0">
                          <a:solidFill>
                            <a:schemeClr val="lt1"/>
                          </a:solidFill>
                          <a:latin typeface="Arial" panose="020B0604020202020204" pitchFamily="34" charset="0"/>
                          <a:ea typeface="+mn-ea"/>
                          <a:cs typeface="Arial" panose="020B0604020202020204" pitchFamily="34" charset="0"/>
                        </a:rPr>
                        <a:t>Accelerator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2AB"/>
                    </a:solidFill>
                  </a:tcPr>
                </a:tc>
                <a:tc>
                  <a:txBody>
                    <a:bodyPr/>
                    <a:lstStyle/>
                    <a:p>
                      <a:pPr algn="l" fontAlgn="b"/>
                      <a:r>
                        <a:rPr lang="en-US" sz="1100" b="1" kern="1200" dirty="0">
                          <a:solidFill>
                            <a:schemeClr val="lt1"/>
                          </a:solidFill>
                          <a:latin typeface="Arial" panose="020B0604020202020204" pitchFamily="34" charset="0"/>
                          <a:ea typeface="+mn-ea"/>
                          <a:cs typeface="Arial" panose="020B0604020202020204" pitchFamily="34" charset="0"/>
                        </a:rPr>
                        <a:t>Deadline &amp; Description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2AB"/>
                    </a:solidFill>
                  </a:tcPr>
                </a:tc>
                <a:extLst>
                  <a:ext uri="{0D108BD9-81ED-4DB2-BD59-A6C34878D82A}">
                    <a16:rowId xmlns:a16="http://schemas.microsoft.com/office/drawing/2014/main" val="3970269326"/>
                  </a:ext>
                </a:extLst>
              </a:tr>
              <a:tr h="315857">
                <a:tc>
                  <a:txBody>
                    <a:bodyPr/>
                    <a:lstStyle/>
                    <a:p>
                      <a:pPr marL="0" marR="0">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2"/>
                        </a:rPr>
                        <a:t>TechCrunch Startup Battlefield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noFill/>
                  </a:tcPr>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pitchFamily="34" charset="0"/>
                          <a:ea typeface="+mn-ea"/>
                          <a:cs typeface="Arial" panose="020B0604020202020204" pitchFamily="34" charset="0"/>
                        </a:rPr>
                        <a:t>Most likely September 2022 with applications opening May 2022. TechCrunch’s Startup Battlefield is the world’s preeminent startup competition. Startup Battlefield features 15-30 top early stage startups pitching top judges in front of a vast live audience, present in person and online. Teams go through an intensive mini-accelerator for 8 weeks before each event, honing their business models and pitches. Startups pitch on stage for six minutes, followed by an intense question and answer session with top investors, entrepreneurs, and technologists. All cash prize with no equity stake strings attached</a:t>
                      </a:r>
                      <a:endParaRPr lang="en-US" sz="12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243453"/>
                  </a:ext>
                </a:extLst>
              </a:tr>
              <a:tr h="246658">
                <a:tc>
                  <a:txBody>
                    <a:bodyPr/>
                    <a:lstStyle/>
                    <a:p>
                      <a:pPr marL="0" marR="0">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3"/>
                        </a:rPr>
                        <a:t>Startup World Cup 2021</a:t>
                      </a:r>
                      <a:endParaRPr lang="en-US" sz="1200" b="1"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Compete in Regional Qualifiers typically happening year-round in US depending on region &amp; pitch at national-level Grand Finale typically happening November / December each year if selected. $1,000,000 winning prize &amp; opportunities to network with top investors &amp; industry mentors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82215"/>
                  </a:ext>
                </a:extLst>
              </a:tr>
              <a:tr h="222258">
                <a:tc>
                  <a:txBody>
                    <a:bodyPr/>
                    <a:lstStyle/>
                    <a:p>
                      <a:pPr marL="0" marR="0">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4"/>
                        </a:rPr>
                        <a:t>Get in the Ring</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Can go through selection rounds in a certain city or online; chance to win prizes and network with investors &amp; corporates and potentially forge relationships with large companies already operating in those spaces. More European-centric but some focus on North America region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1128345"/>
                  </a:ext>
                </a:extLst>
              </a:tr>
              <a:tr h="222258">
                <a:tc>
                  <a:txBody>
                    <a:bodyPr/>
                    <a:lstStyle/>
                    <a:p>
                      <a:pPr marL="0" marR="0">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5"/>
                        </a:rPr>
                        <a:t>TechStars Anywhere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October 6</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2021 to apply; Jan 24</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2022 accelerator starts; April 21</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st</a:t>
                      </a:r>
                      <a:r>
                        <a:rPr lang="en-US" sz="1200" dirty="0">
                          <a:effectLst/>
                          <a:latin typeface="Calibri" panose="020F0502020204030204" pitchFamily="34" charset="0"/>
                          <a:ea typeface="Times New Roman" panose="02020603050405020304" pitchFamily="18" charset="0"/>
                          <a:cs typeface="Arial" panose="020B0604020202020204" pitchFamily="34" charset="0"/>
                        </a:rPr>
                        <a:t> 2022 demo day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127252"/>
                  </a:ext>
                </a:extLst>
              </a:tr>
              <a:tr h="222258">
                <a:tc>
                  <a:txBody>
                    <a:bodyPr/>
                    <a:lstStyle/>
                    <a:p>
                      <a:pPr marL="0" marR="0">
                        <a:lnSpc>
                          <a:spcPct val="107000"/>
                        </a:lnSpc>
                        <a:spcBef>
                          <a:spcPts val="0"/>
                        </a:spcBef>
                        <a:spcAft>
                          <a:spcPts val="0"/>
                        </a:spcAft>
                      </a:pPr>
                      <a:r>
                        <a:rPr lang="en-US" sz="1200" b="1" dirty="0" err="1">
                          <a:effectLst/>
                          <a:latin typeface="Calibri" panose="020F0502020204030204" pitchFamily="34" charset="0"/>
                          <a:ea typeface="Times New Roman" panose="02020603050405020304" pitchFamily="18" charset="0"/>
                          <a:cs typeface="Arial" panose="020B0604020202020204" pitchFamily="34" charset="0"/>
                          <a:hlinkClick r:id="rId6"/>
                        </a:rPr>
                        <a:t>Alconic</a:t>
                      </a: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6"/>
                        </a:rPr>
                        <a:t> Awards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Purely focused on media recognition as no monetary prizes available. More focused on AI. New York AI Summit scheduled Dec 8</a:t>
                      </a:r>
                      <a:r>
                        <a:rPr lang="en-US" sz="1200" baseline="30000" dirty="0">
                          <a:effectLst/>
                          <a:latin typeface="Calibri" panose="020F0502020204030204" pitchFamily="34" charset="0"/>
                          <a:ea typeface="Times New Roman" panose="02020603050405020304" pitchFamily="18" charset="0"/>
                          <a:cs typeface="Arial" panose="020B0604020202020204" pitchFamily="34" charset="0"/>
                        </a:rPr>
                        <a:t>th</a:t>
                      </a:r>
                      <a:r>
                        <a:rPr lang="en-US" sz="1200" dirty="0">
                          <a:effectLst/>
                          <a:latin typeface="Calibri" panose="020F0502020204030204" pitchFamily="34" charset="0"/>
                          <a:ea typeface="Times New Roman" panose="02020603050405020304" pitchFamily="18" charset="0"/>
                          <a:cs typeface="Arial" panose="020B0604020202020204" pitchFamily="34" charset="0"/>
                        </a:rPr>
                        <a:t> 2021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417700"/>
                  </a:ext>
                </a:extLst>
              </a:tr>
              <a:tr h="222258">
                <a:tc>
                  <a:txBody>
                    <a:bodyPr/>
                    <a:lstStyle/>
                    <a:p>
                      <a:pPr marL="0" marR="0">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hlinkClick r:id="rId7"/>
                        </a:rPr>
                        <a:t>HATCH Pitch</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Funding opportunities available. Typically happens once annually in May / June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8386571"/>
                  </a:ext>
                </a:extLst>
              </a:tr>
            </a:tbl>
          </a:graphicData>
        </a:graphic>
      </p:graphicFrame>
      <p:sp>
        <p:nvSpPr>
          <p:cNvPr id="9" name="TextBox 8">
            <a:extLst>
              <a:ext uri="{FF2B5EF4-FFF2-40B4-BE49-F238E27FC236}">
                <a16:creationId xmlns:a16="http://schemas.microsoft.com/office/drawing/2014/main" id="{80F1AD9C-F1C5-B948-BBF4-7A51FCF2509C}"/>
              </a:ext>
            </a:extLst>
          </p:cNvPr>
          <p:cNvSpPr txBox="1"/>
          <p:nvPr/>
        </p:nvSpPr>
        <p:spPr>
          <a:xfrm>
            <a:off x="827405" y="1823046"/>
            <a:ext cx="10830295" cy="400110"/>
          </a:xfrm>
          <a:prstGeom prst="rect">
            <a:avLst/>
          </a:prstGeom>
          <a:noFill/>
        </p:spPr>
        <p:txBody>
          <a:bodyPr wrap="square" lIns="0" rtlCol="0">
            <a:spAutoFit/>
          </a:bodyPr>
          <a:lstStyle/>
          <a:p>
            <a:r>
              <a:rPr lang="en-US" sz="1000" b="1" dirty="0">
                <a:solidFill>
                  <a:srgbClr val="0062AB"/>
                </a:solidFill>
                <a:latin typeface="Arial" panose="020B0604020202020204" pitchFamily="34" charset="0"/>
                <a:cs typeface="Arial" panose="020B0604020202020204" pitchFamily="34" charset="0"/>
              </a:rPr>
              <a:t>Startup pitch competitions allowing founders to compete for funding, either in the form of cash awards with equity stake strings or straight cash awards with no such strings attached, and to gain media &amp; investor exposure through the process of on-stage pitch and product demo at a conference. </a:t>
            </a:r>
          </a:p>
        </p:txBody>
      </p:sp>
    </p:spTree>
    <p:extLst>
      <p:ext uri="{BB962C8B-B14F-4D97-AF65-F5344CB8AC3E}">
        <p14:creationId xmlns:p14="http://schemas.microsoft.com/office/powerpoint/2010/main" val="112040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51-E068-FF44-BC79-69617B0965BB}"/>
              </a:ext>
            </a:extLst>
          </p:cNvPr>
          <p:cNvSpPr>
            <a:spLocks noGrp="1"/>
          </p:cNvSpPr>
          <p:nvPr>
            <p:ph type="title"/>
          </p:nvPr>
        </p:nvSpPr>
        <p:spPr>
          <a:xfrm>
            <a:off x="717176" y="524266"/>
            <a:ext cx="10940527" cy="1021976"/>
          </a:xfrm>
          <a:solidFill>
            <a:srgbClr val="FFFFFF"/>
          </a:solidFill>
          <a:ln>
            <a:noFill/>
          </a:ln>
        </p:spPr>
        <p:txBody>
          <a:bodyPr lIns="91440">
            <a:normAutofit/>
          </a:bodyPr>
          <a:lstStyle/>
          <a:p>
            <a:pPr algn="l"/>
            <a:r>
              <a:rPr lang="en-US" cap="none" spc="0" dirty="0">
                <a:solidFill>
                  <a:srgbClr val="575757"/>
                </a:solidFill>
              </a:rPr>
              <a:t>Option 3: Incubators / Angel Investors </a:t>
            </a:r>
          </a:p>
        </p:txBody>
      </p:sp>
      <p:sp>
        <p:nvSpPr>
          <p:cNvPr id="37" name="Rectangle 36">
            <a:extLst>
              <a:ext uri="{FF2B5EF4-FFF2-40B4-BE49-F238E27FC236}">
                <a16:creationId xmlns:a16="http://schemas.microsoft.com/office/drawing/2014/main" id="{FD1DCF16-B68B-0C43-BFCB-CE6EDCB9FEE0}"/>
              </a:ext>
            </a:extLst>
          </p:cNvPr>
          <p:cNvSpPr/>
          <p:nvPr/>
        </p:nvSpPr>
        <p:spPr>
          <a:xfrm>
            <a:off x="827407" y="1253336"/>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graphicFrame>
        <p:nvGraphicFramePr>
          <p:cNvPr id="8" name="Table 4">
            <a:extLst>
              <a:ext uri="{FF2B5EF4-FFF2-40B4-BE49-F238E27FC236}">
                <a16:creationId xmlns:a16="http://schemas.microsoft.com/office/drawing/2014/main" id="{1D72C8EF-3CE1-FD4B-9E14-2DAEA122EF48}"/>
              </a:ext>
            </a:extLst>
          </p:cNvPr>
          <p:cNvGraphicFramePr>
            <a:graphicFrameLocks noGrp="1"/>
          </p:cNvGraphicFramePr>
          <p:nvPr>
            <p:extLst>
              <p:ext uri="{D42A27DB-BD31-4B8C-83A1-F6EECF244321}">
                <p14:modId xmlns:p14="http://schemas.microsoft.com/office/powerpoint/2010/main" val="2246206780"/>
              </p:ext>
            </p:extLst>
          </p:nvPr>
        </p:nvGraphicFramePr>
        <p:xfrm>
          <a:off x="827407" y="1360822"/>
          <a:ext cx="10830295" cy="370840"/>
        </p:xfrm>
        <a:graphic>
          <a:graphicData uri="http://schemas.openxmlformats.org/drawingml/2006/table">
            <a:tbl>
              <a:tblPr firstRow="1" bandRow="1">
                <a:tableStyleId>{5C22544A-7EE6-4342-B048-85BDC9FD1C3A}</a:tableStyleId>
              </a:tblPr>
              <a:tblGrid>
                <a:gridCol w="10830295">
                  <a:extLst>
                    <a:ext uri="{9D8B030D-6E8A-4147-A177-3AD203B41FA5}">
                      <a16:colId xmlns:a16="http://schemas.microsoft.com/office/drawing/2014/main" val="1793179592"/>
                    </a:ext>
                  </a:extLst>
                </a:gridCol>
              </a:tblGrid>
              <a:tr h="370840">
                <a:tc>
                  <a:txBody>
                    <a:bodyPr/>
                    <a:lstStyle/>
                    <a:p>
                      <a:r>
                        <a:rPr lang="en-US" sz="1300" b="1" dirty="0">
                          <a:solidFill>
                            <a:schemeClr val="tx1"/>
                          </a:solidFill>
                          <a:latin typeface="Arial" panose="020B0604020202020204" pitchFamily="34" charset="0"/>
                          <a:cs typeface="Arial" panose="020B0604020202020204" pitchFamily="34" charset="0"/>
                        </a:rPr>
                        <a:t>Incubators / Angel Investors Overview</a:t>
                      </a:r>
                      <a:endParaRPr lang="en-US" sz="1300" dirty="0">
                        <a:solidFill>
                          <a:schemeClr val="tx1"/>
                        </a:solidFill>
                      </a:endParaRPr>
                    </a:p>
                  </a:txBody>
                  <a:tcPr marL="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389451"/>
                  </a:ext>
                </a:extLst>
              </a:tr>
            </a:tbl>
          </a:graphicData>
        </a:graphic>
      </p:graphicFrame>
      <p:pic>
        <p:nvPicPr>
          <p:cNvPr id="3" name="Picture 2">
            <a:extLst>
              <a:ext uri="{FF2B5EF4-FFF2-40B4-BE49-F238E27FC236}">
                <a16:creationId xmlns:a16="http://schemas.microsoft.com/office/drawing/2014/main" id="{FA55B855-90A2-0342-A714-F7F3A603B1A2}"/>
              </a:ext>
            </a:extLst>
          </p:cNvPr>
          <p:cNvPicPr>
            <a:picLocks noChangeAspect="1"/>
          </p:cNvPicPr>
          <p:nvPr/>
        </p:nvPicPr>
        <p:blipFill>
          <a:blip r:embed="rId2"/>
          <a:stretch>
            <a:fillRect/>
          </a:stretch>
        </p:blipFill>
        <p:spPr>
          <a:xfrm>
            <a:off x="827407" y="1731662"/>
            <a:ext cx="7436917" cy="4555787"/>
          </a:xfrm>
          <a:prstGeom prst="rect">
            <a:avLst/>
          </a:prstGeom>
        </p:spPr>
      </p:pic>
    </p:spTree>
    <p:extLst>
      <p:ext uri="{BB962C8B-B14F-4D97-AF65-F5344CB8AC3E}">
        <p14:creationId xmlns:p14="http://schemas.microsoft.com/office/powerpoint/2010/main" val="143998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51-E068-FF44-BC79-69617B0965BB}"/>
              </a:ext>
            </a:extLst>
          </p:cNvPr>
          <p:cNvSpPr>
            <a:spLocks noGrp="1"/>
          </p:cNvSpPr>
          <p:nvPr>
            <p:ph type="title"/>
          </p:nvPr>
        </p:nvSpPr>
        <p:spPr>
          <a:xfrm>
            <a:off x="717176" y="524266"/>
            <a:ext cx="10940527" cy="1021976"/>
          </a:xfrm>
          <a:solidFill>
            <a:srgbClr val="FFFFFF"/>
          </a:solidFill>
          <a:ln>
            <a:noFill/>
          </a:ln>
        </p:spPr>
        <p:txBody>
          <a:bodyPr lIns="91440">
            <a:normAutofit/>
          </a:bodyPr>
          <a:lstStyle/>
          <a:p>
            <a:pPr algn="l"/>
            <a:r>
              <a:rPr lang="en-US" cap="none" spc="0" dirty="0">
                <a:solidFill>
                  <a:srgbClr val="575757"/>
                </a:solidFill>
              </a:rPr>
              <a:t>What is </a:t>
            </a:r>
            <a:r>
              <a:rPr lang="en-US" cap="none" spc="0" dirty="0" err="1">
                <a:solidFill>
                  <a:srgbClr val="575757"/>
                </a:solidFill>
              </a:rPr>
              <a:t>DeepRoad</a:t>
            </a:r>
            <a:r>
              <a:rPr lang="en-US" cap="none" spc="0" dirty="0">
                <a:solidFill>
                  <a:srgbClr val="575757"/>
                </a:solidFill>
              </a:rPr>
              <a:t>?</a:t>
            </a:r>
          </a:p>
        </p:txBody>
      </p:sp>
      <p:sp>
        <p:nvSpPr>
          <p:cNvPr id="37" name="Rectangle 36">
            <a:extLst>
              <a:ext uri="{FF2B5EF4-FFF2-40B4-BE49-F238E27FC236}">
                <a16:creationId xmlns:a16="http://schemas.microsoft.com/office/drawing/2014/main" id="{FD1DCF16-B68B-0C43-BFCB-CE6EDCB9FEE0}"/>
              </a:ext>
            </a:extLst>
          </p:cNvPr>
          <p:cNvSpPr/>
          <p:nvPr/>
        </p:nvSpPr>
        <p:spPr>
          <a:xfrm>
            <a:off x="827407" y="1253336"/>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7" name="TextBox 6">
            <a:extLst>
              <a:ext uri="{FF2B5EF4-FFF2-40B4-BE49-F238E27FC236}">
                <a16:creationId xmlns:a16="http://schemas.microsoft.com/office/drawing/2014/main" id="{95D7D2E1-8E58-A343-B17C-8D2BD329E77B}"/>
              </a:ext>
            </a:extLst>
          </p:cNvPr>
          <p:cNvSpPr txBox="1"/>
          <p:nvPr/>
        </p:nvSpPr>
        <p:spPr>
          <a:xfrm>
            <a:off x="827405" y="1823046"/>
            <a:ext cx="10830295" cy="4539704"/>
          </a:xfrm>
          <a:prstGeom prst="rect">
            <a:avLst/>
          </a:prstGeom>
          <a:noFill/>
        </p:spPr>
        <p:txBody>
          <a:bodyPr wrap="square" lIns="0" rtlCol="0">
            <a:spAutoFit/>
          </a:bodyPr>
          <a:lstStyle/>
          <a:p>
            <a:r>
              <a:rPr lang="en-US" sz="1400" b="1" u="sng" dirty="0">
                <a:solidFill>
                  <a:schemeClr val="tx1">
                    <a:lumMod val="85000"/>
                    <a:lumOff val="15000"/>
                  </a:schemeClr>
                </a:solidFill>
                <a:latin typeface="Arial" panose="020B0604020202020204" pitchFamily="34" charset="0"/>
                <a:cs typeface="Arial" panose="020B0604020202020204" pitchFamily="34" charset="0"/>
              </a:rPr>
              <a:t>IDEA</a:t>
            </a:r>
            <a:r>
              <a:rPr lang="en-US" sz="1100" b="1" dirty="0">
                <a:solidFill>
                  <a:schemeClr val="tx1">
                    <a:lumMod val="85000"/>
                    <a:lumOff val="15000"/>
                  </a:schemeClr>
                </a:solidFill>
                <a:latin typeface="Arial" panose="020B0604020202020204" pitchFamily="34" charset="0"/>
                <a:cs typeface="Arial" panose="020B0604020202020204" pitchFamily="34" charset="0"/>
              </a:rPr>
              <a:t> </a:t>
            </a:r>
          </a:p>
          <a:p>
            <a:r>
              <a:rPr lang="en-US" sz="1100" b="1" dirty="0">
                <a:solidFill>
                  <a:schemeClr val="tx1">
                    <a:lumMod val="85000"/>
                    <a:lumOff val="15000"/>
                  </a:schemeClr>
                </a:solidFill>
                <a:latin typeface="Arial" panose="020B0604020202020204" pitchFamily="34" charset="0"/>
                <a:cs typeface="Arial" panose="020B0604020202020204" pitchFamily="34" charset="0"/>
              </a:rPr>
              <a:t>Why did you pick this idea to work on? Do you have domain expertise in this area? How do you know people need what you're making?</a:t>
            </a:r>
          </a:p>
          <a:p>
            <a:r>
              <a:rPr lang="en-US" sz="1100" b="1" dirty="0">
                <a:solidFill>
                  <a:srgbClr val="0062AB"/>
                </a:solidFill>
                <a:latin typeface="Arial" panose="020B0604020202020204" pitchFamily="34" charset="0"/>
                <a:cs typeface="Arial" panose="020B0604020202020204" pitchFamily="34" charset="0"/>
              </a:rPr>
              <a:t>Philippe has 1 ½ years of experience in data science with three months working full-time as a data scientist at J.P. Morgan </a:t>
            </a:r>
          </a:p>
          <a:p>
            <a:br>
              <a:rPr lang="en-US" sz="1100" b="1" dirty="0">
                <a:solidFill>
                  <a:schemeClr val="tx1">
                    <a:lumMod val="85000"/>
                    <a:lumOff val="15000"/>
                  </a:schemeClr>
                </a:solidFill>
                <a:latin typeface="Arial" panose="020B0604020202020204" pitchFamily="34" charset="0"/>
                <a:cs typeface="Arial" panose="020B0604020202020204" pitchFamily="34" charset="0"/>
              </a:rPr>
            </a:br>
            <a:r>
              <a:rPr lang="en-US" sz="1100" b="1" dirty="0">
                <a:solidFill>
                  <a:schemeClr val="tx1">
                    <a:lumMod val="85000"/>
                    <a:lumOff val="15000"/>
                  </a:schemeClr>
                </a:solidFill>
                <a:latin typeface="Arial" panose="020B0604020202020204" pitchFamily="34" charset="0"/>
                <a:cs typeface="Arial" panose="020B0604020202020204" pitchFamily="34" charset="0"/>
              </a:rPr>
              <a:t>What's new about what you're making? What substitutes do people resort to because it doesn't exist yet (or they don't know about it)?</a:t>
            </a:r>
          </a:p>
          <a:p>
            <a:r>
              <a:rPr lang="en-US" sz="1100" b="1" dirty="0">
                <a:solidFill>
                  <a:srgbClr val="0062AB"/>
                </a:solidFill>
                <a:latin typeface="Arial" panose="020B0604020202020204" pitchFamily="34" charset="0"/>
                <a:cs typeface="Arial" panose="020B0604020202020204" pitchFamily="34" charset="0"/>
              </a:rPr>
              <a:t>Human visual inspections accounts for majority of road pavement distress inspections today. Drawbacks include high financial and time expense, human error in pavement distress classifications &amp; poor standardization &amp; uniformity of inspection classifications between localities making resource allocation decisions at higher levels of government administration more difficult. </a:t>
            </a:r>
          </a:p>
          <a:p>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r>
              <a:rPr lang="en-US" sz="1100" b="1" dirty="0">
                <a:solidFill>
                  <a:schemeClr val="tx1">
                    <a:lumMod val="85000"/>
                    <a:lumOff val="15000"/>
                  </a:schemeClr>
                </a:solidFill>
                <a:latin typeface="Arial" panose="020B0604020202020204" pitchFamily="34" charset="0"/>
                <a:cs typeface="Arial" panose="020B0604020202020204" pitchFamily="34" charset="0"/>
              </a:rPr>
              <a:t>Who are your competitors, and who might become competitors? Who do you fear most?</a:t>
            </a:r>
          </a:p>
          <a:p>
            <a:r>
              <a:rPr lang="en-US" sz="1100" b="1" dirty="0">
                <a:solidFill>
                  <a:srgbClr val="0062AB"/>
                </a:solidFill>
                <a:latin typeface="Arial" panose="020B0604020202020204" pitchFamily="34" charset="0"/>
                <a:cs typeface="Arial" panose="020B0604020202020204" pitchFamily="34" charset="0"/>
                <a:hlinkClick r:id="rId3"/>
              </a:rPr>
              <a:t>TÜV SÜD</a:t>
            </a:r>
            <a:r>
              <a:rPr lang="en-US" sz="1100" b="1" dirty="0">
                <a:solidFill>
                  <a:srgbClr val="0062AB"/>
                </a:solidFill>
                <a:latin typeface="Arial" panose="020B0604020202020204" pitchFamily="34" charset="0"/>
                <a:cs typeface="Arial" panose="020B0604020202020204" pitchFamily="34" charset="0"/>
              </a:rPr>
              <a:t>, </a:t>
            </a:r>
            <a:r>
              <a:rPr lang="en-US" sz="1100" b="1" dirty="0">
                <a:solidFill>
                  <a:srgbClr val="0062AB"/>
                </a:solidFill>
                <a:latin typeface="Arial" panose="020B0604020202020204" pitchFamily="34" charset="0"/>
                <a:cs typeface="Arial" panose="020B0604020202020204" pitchFamily="34" charset="0"/>
                <a:hlinkClick r:id="rId4"/>
              </a:rPr>
              <a:t>MISTRAS</a:t>
            </a:r>
            <a:r>
              <a:rPr lang="en-US" sz="1100" b="1" dirty="0">
                <a:solidFill>
                  <a:srgbClr val="0062AB"/>
                </a:solidFill>
                <a:latin typeface="Arial" panose="020B0604020202020204" pitchFamily="34" charset="0"/>
                <a:cs typeface="Arial" panose="020B0604020202020204" pitchFamily="34" charset="0"/>
              </a:rPr>
              <a:t>, </a:t>
            </a:r>
            <a:r>
              <a:rPr lang="en-US" sz="1100" b="1" dirty="0">
                <a:solidFill>
                  <a:srgbClr val="0062AB"/>
                </a:solidFill>
                <a:latin typeface="Arial" panose="020B0604020202020204" pitchFamily="34" charset="0"/>
                <a:cs typeface="Arial" panose="020B0604020202020204" pitchFamily="34" charset="0"/>
                <a:hlinkClick r:id="rId5"/>
              </a:rPr>
              <a:t>Ricoh</a:t>
            </a:r>
            <a:r>
              <a:rPr lang="en-US" sz="1100" b="1" dirty="0">
                <a:solidFill>
                  <a:srgbClr val="0062AB"/>
                </a:solidFill>
                <a:latin typeface="Arial" panose="020B0604020202020204" pitchFamily="34" charset="0"/>
                <a:cs typeface="Arial" panose="020B0604020202020204" pitchFamily="34" charset="0"/>
              </a:rPr>
              <a:t>, </a:t>
            </a:r>
            <a:r>
              <a:rPr lang="en-US" sz="1100" b="1" dirty="0">
                <a:solidFill>
                  <a:srgbClr val="0062AB"/>
                </a:solidFill>
                <a:latin typeface="Arial" panose="020B0604020202020204" pitchFamily="34" charset="0"/>
                <a:cs typeface="Arial" panose="020B0604020202020204" pitchFamily="34" charset="0"/>
                <a:hlinkClick r:id="rId6"/>
              </a:rPr>
              <a:t>DM Roads</a:t>
            </a:r>
            <a:r>
              <a:rPr lang="en-US" sz="1100" b="1" dirty="0">
                <a:solidFill>
                  <a:srgbClr val="0062AB"/>
                </a:solidFill>
                <a:latin typeface="Arial" panose="020B0604020202020204" pitchFamily="34" charset="0"/>
                <a:cs typeface="Arial" panose="020B0604020202020204" pitchFamily="34" charset="0"/>
              </a:rPr>
              <a:t>, </a:t>
            </a:r>
            <a:r>
              <a:rPr lang="en-US" sz="1100" b="1" dirty="0">
                <a:solidFill>
                  <a:srgbClr val="0062AB"/>
                </a:solidFill>
                <a:latin typeface="Arial" panose="020B0604020202020204" pitchFamily="34" charset="0"/>
                <a:cs typeface="Arial" panose="020B0604020202020204" pitchFamily="34" charset="0"/>
                <a:hlinkClick r:id="rId7"/>
              </a:rPr>
              <a:t>City Reporter</a:t>
            </a:r>
            <a:endParaRPr lang="en-US" sz="1100" b="1" dirty="0">
              <a:solidFill>
                <a:srgbClr val="0062AB"/>
              </a:solidFill>
              <a:latin typeface="Arial" panose="020B0604020202020204" pitchFamily="34" charset="0"/>
              <a:cs typeface="Arial" panose="020B0604020202020204" pitchFamily="34" charset="0"/>
            </a:endParaRPr>
          </a:p>
          <a:p>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r>
              <a:rPr lang="en-US" sz="1100" b="1" dirty="0">
                <a:solidFill>
                  <a:schemeClr val="tx1">
                    <a:lumMod val="85000"/>
                    <a:lumOff val="15000"/>
                  </a:schemeClr>
                </a:solidFill>
                <a:latin typeface="Arial" panose="020B0604020202020204" pitchFamily="34" charset="0"/>
                <a:cs typeface="Arial" panose="020B0604020202020204" pitchFamily="34" charset="0"/>
              </a:rPr>
              <a:t>What do you understand about your business that other companies in it just don't get?</a:t>
            </a:r>
          </a:p>
          <a:p>
            <a:r>
              <a:rPr lang="en-US" sz="1100" b="1" dirty="0">
                <a:solidFill>
                  <a:srgbClr val="0062AB"/>
                </a:solidFill>
                <a:latin typeface="Arial" panose="020B0604020202020204" pitchFamily="34" charset="0"/>
                <a:cs typeface="Arial" panose="020B0604020202020204" pitchFamily="34" charset="0"/>
              </a:rPr>
              <a:t>Few focusing on deep learning-enabled monitoring solutions and more focused on visual, radar or Lidar-based inspection systems</a:t>
            </a:r>
          </a:p>
          <a:p>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r>
              <a:rPr lang="en-US" sz="1100" b="1" dirty="0">
                <a:solidFill>
                  <a:schemeClr val="tx1">
                    <a:lumMod val="85000"/>
                    <a:lumOff val="15000"/>
                  </a:schemeClr>
                </a:solidFill>
                <a:latin typeface="Arial" panose="020B0604020202020204" pitchFamily="34" charset="0"/>
                <a:cs typeface="Arial" panose="020B0604020202020204" pitchFamily="34" charset="0"/>
              </a:rPr>
              <a:t>How do or will you make money? How much could you make?(We realize you can't know precisely, but give your best estimate.)</a:t>
            </a:r>
          </a:p>
          <a:p>
            <a:r>
              <a:rPr lang="en-US" sz="1100" b="1" dirty="0">
                <a:solidFill>
                  <a:srgbClr val="0062AB"/>
                </a:solidFill>
                <a:latin typeface="Arial" panose="020B0604020202020204" pitchFamily="34" charset="0"/>
                <a:cs typeface="Arial" panose="020B0604020202020204" pitchFamily="34" charset="0"/>
              </a:rPr>
              <a:t>Monetization options:</a:t>
            </a:r>
          </a:p>
          <a:p>
            <a:pPr marL="228600" indent="-228600">
              <a:buAutoNum type="arabicPeriod"/>
            </a:pPr>
            <a:r>
              <a:rPr lang="en-US" sz="1100" b="1" dirty="0">
                <a:solidFill>
                  <a:srgbClr val="0062AB"/>
                </a:solidFill>
                <a:latin typeface="Arial" panose="020B0604020202020204" pitchFamily="34" charset="0"/>
                <a:cs typeface="Arial" panose="020B0604020202020204" pitchFamily="34" charset="0"/>
              </a:rPr>
              <a:t>Price at fixed rate per mile of road inspection </a:t>
            </a:r>
          </a:p>
          <a:p>
            <a:pPr marL="228600" indent="-228600">
              <a:buAutoNum type="arabicPeriod"/>
            </a:pPr>
            <a:r>
              <a:rPr lang="en-US" sz="1100" b="1" dirty="0">
                <a:solidFill>
                  <a:srgbClr val="0062AB"/>
                </a:solidFill>
                <a:latin typeface="Arial" panose="020B0604020202020204" pitchFamily="34" charset="0"/>
                <a:cs typeface="Arial" panose="020B0604020202020204" pitchFamily="34" charset="0"/>
              </a:rPr>
              <a:t>Price on quoted ad hoc basis based on estimated complexity of mapping &amp; associated GIS map of road distress classification locations</a:t>
            </a:r>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r>
              <a:rPr lang="en-US" sz="1100" b="1" dirty="0">
                <a:solidFill>
                  <a:schemeClr val="tx1">
                    <a:lumMod val="85000"/>
                    <a:lumOff val="15000"/>
                  </a:schemeClr>
                </a:solidFill>
                <a:latin typeface="Arial" panose="020B0604020202020204" pitchFamily="34" charset="0"/>
                <a:cs typeface="Arial" panose="020B0604020202020204" pitchFamily="34" charset="0"/>
              </a:rPr>
              <a:t>How will you get users? If your idea is the type that faces a chicken-and-egg problem in the sense that it won't be attractive to users till it has a lot of users (e.g. a marketplace, a dating site, an ad network), how will you overcome that?</a:t>
            </a:r>
          </a:p>
          <a:p>
            <a:r>
              <a:rPr lang="en-US" sz="1100" b="1" dirty="0">
                <a:solidFill>
                  <a:srgbClr val="0062AB"/>
                </a:solidFill>
                <a:latin typeface="Arial" panose="020B0604020202020204" pitchFamily="34" charset="0"/>
                <a:cs typeface="Arial" panose="020B0604020202020204" pitchFamily="34" charset="0"/>
              </a:rPr>
              <a:t>Primary client base will consist of municipal, county, state and federal government actors. Operators of parking lots, port terminals &amp; large universities &amp; other school systems may account for other non-trivial share of client base</a:t>
            </a:r>
          </a:p>
          <a:p>
            <a:pPr algn="r"/>
            <a:r>
              <a:rPr lang="en-US" sz="1100" b="1" dirty="0">
                <a:solidFill>
                  <a:srgbClr val="0062AB"/>
                </a:solidFill>
                <a:latin typeface="Arial" panose="020B0604020202020204" pitchFamily="34" charset="0"/>
                <a:cs typeface="Arial" panose="020B0604020202020204" pitchFamily="34" charset="0"/>
              </a:rPr>
              <a:t> </a:t>
            </a:r>
          </a:p>
          <a:p>
            <a:endParaRPr lang="en-US" sz="1100" b="1" dirty="0">
              <a:solidFill>
                <a:srgbClr val="0062AB"/>
              </a:solidFill>
              <a:latin typeface="Arial" panose="020B0604020202020204" pitchFamily="34" charset="0"/>
              <a:cs typeface="Arial" panose="020B0604020202020204" pitchFamily="34" charset="0"/>
            </a:endParaRPr>
          </a:p>
        </p:txBody>
      </p:sp>
      <p:graphicFrame>
        <p:nvGraphicFramePr>
          <p:cNvPr id="8" name="Table 4">
            <a:extLst>
              <a:ext uri="{FF2B5EF4-FFF2-40B4-BE49-F238E27FC236}">
                <a16:creationId xmlns:a16="http://schemas.microsoft.com/office/drawing/2014/main" id="{1D72C8EF-3CE1-FD4B-9E14-2DAEA122EF48}"/>
              </a:ext>
            </a:extLst>
          </p:cNvPr>
          <p:cNvGraphicFramePr>
            <a:graphicFrameLocks noGrp="1"/>
          </p:cNvGraphicFramePr>
          <p:nvPr>
            <p:extLst>
              <p:ext uri="{D42A27DB-BD31-4B8C-83A1-F6EECF244321}">
                <p14:modId xmlns:p14="http://schemas.microsoft.com/office/powerpoint/2010/main" val="2862940518"/>
              </p:ext>
            </p:extLst>
          </p:nvPr>
        </p:nvGraphicFramePr>
        <p:xfrm>
          <a:off x="827407" y="1360822"/>
          <a:ext cx="10830295" cy="370840"/>
        </p:xfrm>
        <a:graphic>
          <a:graphicData uri="http://schemas.openxmlformats.org/drawingml/2006/table">
            <a:tbl>
              <a:tblPr firstRow="1" bandRow="1">
                <a:tableStyleId>{5C22544A-7EE6-4342-B048-85BDC9FD1C3A}</a:tableStyleId>
              </a:tblPr>
              <a:tblGrid>
                <a:gridCol w="10830295">
                  <a:extLst>
                    <a:ext uri="{9D8B030D-6E8A-4147-A177-3AD203B41FA5}">
                      <a16:colId xmlns:a16="http://schemas.microsoft.com/office/drawing/2014/main" val="1793179592"/>
                    </a:ext>
                  </a:extLst>
                </a:gridCol>
              </a:tblGrid>
              <a:tr h="370840">
                <a:tc>
                  <a:txBody>
                    <a:bodyPr/>
                    <a:lstStyle/>
                    <a:p>
                      <a:r>
                        <a:rPr lang="en-US" sz="1300" b="1" dirty="0">
                          <a:solidFill>
                            <a:schemeClr val="tx1"/>
                          </a:solidFill>
                          <a:latin typeface="Arial" panose="020B0604020202020204" pitchFamily="34" charset="0"/>
                          <a:cs typeface="Arial" panose="020B0604020202020204" pitchFamily="34" charset="0"/>
                        </a:rPr>
                        <a:t>Y Combinator Application Questions pt.1</a:t>
                      </a:r>
                      <a:endParaRPr lang="en-US" sz="1300" dirty="0">
                        <a:solidFill>
                          <a:schemeClr val="tx1"/>
                        </a:solidFill>
                      </a:endParaRPr>
                    </a:p>
                  </a:txBody>
                  <a:tcPr marL="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389451"/>
                  </a:ext>
                </a:extLst>
              </a:tr>
            </a:tbl>
          </a:graphicData>
        </a:graphic>
      </p:graphicFrame>
      <p:sp>
        <p:nvSpPr>
          <p:cNvPr id="53" name="TextBox 52">
            <a:extLst>
              <a:ext uri="{FF2B5EF4-FFF2-40B4-BE49-F238E27FC236}">
                <a16:creationId xmlns:a16="http://schemas.microsoft.com/office/drawing/2014/main" id="{68532F77-DE23-C545-94CA-FC69EEEECA7A}"/>
              </a:ext>
            </a:extLst>
          </p:cNvPr>
          <p:cNvSpPr txBox="1"/>
          <p:nvPr/>
        </p:nvSpPr>
        <p:spPr>
          <a:xfrm>
            <a:off x="5931692" y="6468904"/>
            <a:ext cx="328612" cy="246221"/>
          </a:xfrm>
          <a:prstGeom prst="rect">
            <a:avLst/>
          </a:prstGeom>
          <a:noFill/>
        </p:spPr>
        <p:txBody>
          <a:bodyPr wrap="square" rtlCol="0">
            <a:spAutoFit/>
          </a:bodyPr>
          <a:lstStyle/>
          <a:p>
            <a:r>
              <a:rPr lang="en-US" sz="1000" dirty="0">
                <a:solidFill>
                  <a:schemeClr val="tx2"/>
                </a:solidFill>
              </a:rPr>
              <a:t>1</a:t>
            </a:r>
          </a:p>
        </p:txBody>
      </p:sp>
    </p:spTree>
    <p:extLst>
      <p:ext uri="{BB962C8B-B14F-4D97-AF65-F5344CB8AC3E}">
        <p14:creationId xmlns:p14="http://schemas.microsoft.com/office/powerpoint/2010/main" val="205495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51-E068-FF44-BC79-69617B0965BB}"/>
              </a:ext>
            </a:extLst>
          </p:cNvPr>
          <p:cNvSpPr>
            <a:spLocks noGrp="1"/>
          </p:cNvSpPr>
          <p:nvPr>
            <p:ph type="title"/>
          </p:nvPr>
        </p:nvSpPr>
        <p:spPr>
          <a:xfrm>
            <a:off x="717176" y="524266"/>
            <a:ext cx="10940527" cy="1021976"/>
          </a:xfrm>
          <a:solidFill>
            <a:srgbClr val="FFFFFF"/>
          </a:solidFill>
          <a:ln>
            <a:noFill/>
          </a:ln>
        </p:spPr>
        <p:txBody>
          <a:bodyPr lIns="91440">
            <a:normAutofit/>
          </a:bodyPr>
          <a:lstStyle/>
          <a:p>
            <a:pPr algn="l"/>
            <a:r>
              <a:rPr lang="en-US" cap="none" spc="0" dirty="0">
                <a:solidFill>
                  <a:srgbClr val="575757"/>
                </a:solidFill>
              </a:rPr>
              <a:t>What is </a:t>
            </a:r>
            <a:r>
              <a:rPr lang="en-US" cap="none" spc="0" dirty="0" err="1">
                <a:solidFill>
                  <a:srgbClr val="575757"/>
                </a:solidFill>
              </a:rPr>
              <a:t>DeepRoad</a:t>
            </a:r>
            <a:r>
              <a:rPr lang="en-US" cap="none" spc="0" dirty="0">
                <a:solidFill>
                  <a:srgbClr val="575757"/>
                </a:solidFill>
              </a:rPr>
              <a:t>?</a:t>
            </a:r>
          </a:p>
        </p:txBody>
      </p:sp>
      <p:sp>
        <p:nvSpPr>
          <p:cNvPr id="37" name="Rectangle 36">
            <a:extLst>
              <a:ext uri="{FF2B5EF4-FFF2-40B4-BE49-F238E27FC236}">
                <a16:creationId xmlns:a16="http://schemas.microsoft.com/office/drawing/2014/main" id="{FD1DCF16-B68B-0C43-BFCB-CE6EDCB9FEE0}"/>
              </a:ext>
            </a:extLst>
          </p:cNvPr>
          <p:cNvSpPr/>
          <p:nvPr/>
        </p:nvSpPr>
        <p:spPr>
          <a:xfrm>
            <a:off x="827407" y="1253336"/>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7" name="TextBox 6">
            <a:extLst>
              <a:ext uri="{FF2B5EF4-FFF2-40B4-BE49-F238E27FC236}">
                <a16:creationId xmlns:a16="http://schemas.microsoft.com/office/drawing/2014/main" id="{95D7D2E1-8E58-A343-B17C-8D2BD329E77B}"/>
              </a:ext>
            </a:extLst>
          </p:cNvPr>
          <p:cNvSpPr txBox="1"/>
          <p:nvPr/>
        </p:nvSpPr>
        <p:spPr>
          <a:xfrm>
            <a:off x="827405" y="1823046"/>
            <a:ext cx="10830295" cy="2215991"/>
          </a:xfrm>
          <a:prstGeom prst="rect">
            <a:avLst/>
          </a:prstGeom>
          <a:noFill/>
        </p:spPr>
        <p:txBody>
          <a:bodyPr wrap="square" lIns="0" rtlCol="0">
            <a:spAutoFit/>
          </a:bodyPr>
          <a:lstStyle/>
          <a:p>
            <a:r>
              <a:rPr lang="en-US" sz="1400" b="1" u="sng" dirty="0">
                <a:solidFill>
                  <a:schemeClr val="tx1">
                    <a:lumMod val="85000"/>
                    <a:lumOff val="15000"/>
                  </a:schemeClr>
                </a:solidFill>
                <a:latin typeface="Arial" panose="020B0604020202020204" pitchFamily="34" charset="0"/>
                <a:cs typeface="Arial" panose="020B0604020202020204" pitchFamily="34" charset="0"/>
              </a:rPr>
              <a:t>Company</a:t>
            </a:r>
          </a:p>
          <a:p>
            <a:r>
              <a:rPr lang="en-US" sz="1100" b="1" dirty="0">
                <a:solidFill>
                  <a:schemeClr val="tx1">
                    <a:lumMod val="85000"/>
                    <a:lumOff val="15000"/>
                  </a:schemeClr>
                </a:solidFill>
                <a:latin typeface="Arial" panose="020B0604020202020204" pitchFamily="34" charset="0"/>
                <a:cs typeface="Arial" panose="020B0604020202020204" pitchFamily="34" charset="0"/>
              </a:rPr>
              <a:t>Describe what your company does in 50 characters or less.</a:t>
            </a:r>
          </a:p>
          <a:p>
            <a:r>
              <a:rPr lang="en-US" sz="1100" b="1" dirty="0">
                <a:solidFill>
                  <a:srgbClr val="0062AB"/>
                </a:solidFill>
                <a:latin typeface="Arial" panose="020B0604020202020204" pitchFamily="34" charset="0"/>
                <a:cs typeface="Arial" panose="020B0604020202020204" pitchFamily="34" charset="0"/>
              </a:rPr>
              <a:t>Making road &amp; pavement condition monitoring &amp; maintenance more accurate &amp; affordable</a:t>
            </a:r>
          </a:p>
          <a:p>
            <a:endParaRPr lang="en-US" sz="1100" b="1" dirty="0">
              <a:solidFill>
                <a:schemeClr val="accent6">
                  <a:lumMod val="75000"/>
                </a:schemeClr>
              </a:solidFill>
              <a:latin typeface="Arial" panose="020B0604020202020204" pitchFamily="34" charset="0"/>
              <a:cs typeface="Arial" panose="020B0604020202020204" pitchFamily="34" charset="0"/>
            </a:endParaRPr>
          </a:p>
          <a:p>
            <a:r>
              <a:rPr lang="en-US" sz="1100" b="1" dirty="0">
                <a:solidFill>
                  <a:schemeClr val="tx1">
                    <a:lumMod val="85000"/>
                    <a:lumOff val="15000"/>
                  </a:schemeClr>
                </a:solidFill>
                <a:latin typeface="Arial" panose="020B0604020202020204" pitchFamily="34" charset="0"/>
                <a:cs typeface="Arial" panose="020B0604020202020204" pitchFamily="34" charset="0"/>
              </a:rPr>
              <a:t>What is your company going to make? Please describe your product and what it does or will do.</a:t>
            </a:r>
            <a:br>
              <a:rPr lang="en-US" sz="1100" b="1" dirty="0">
                <a:solidFill>
                  <a:schemeClr val="tx1">
                    <a:lumMod val="85000"/>
                    <a:lumOff val="15000"/>
                  </a:schemeClr>
                </a:solidFill>
                <a:latin typeface="Arial" panose="020B0604020202020204" pitchFamily="34" charset="0"/>
                <a:cs typeface="Arial" panose="020B0604020202020204" pitchFamily="34" charset="0"/>
              </a:rPr>
            </a:br>
            <a:r>
              <a:rPr lang="en-US" sz="1100" b="1" dirty="0" err="1">
                <a:solidFill>
                  <a:srgbClr val="0062AB"/>
                </a:solidFill>
                <a:latin typeface="Arial" panose="020B0604020202020204" pitchFamily="34" charset="0"/>
                <a:cs typeface="Arial" panose="020B0604020202020204" pitchFamily="34" charset="0"/>
              </a:rPr>
              <a:t>DeepRoad</a:t>
            </a:r>
            <a:r>
              <a:rPr lang="en-US" sz="1100" b="1" dirty="0">
                <a:solidFill>
                  <a:srgbClr val="0062AB"/>
                </a:solidFill>
                <a:latin typeface="Arial" panose="020B0604020202020204" pitchFamily="34" charset="0"/>
                <a:cs typeface="Arial" panose="020B0604020202020204" pitchFamily="34" charset="0"/>
              </a:rPr>
              <a:t> deploys vehicle-mounted camera systems that can capture &amp; automatically classify road &amp; pavement distresses through algorithmic computer vision analysis. </a:t>
            </a:r>
            <a:r>
              <a:rPr lang="en-US" sz="1100" b="1" dirty="0" err="1">
                <a:solidFill>
                  <a:srgbClr val="0062AB"/>
                </a:solidFill>
                <a:latin typeface="Arial" panose="020B0604020202020204" pitchFamily="34" charset="0"/>
                <a:cs typeface="Arial" panose="020B0604020202020204" pitchFamily="34" charset="0"/>
              </a:rPr>
              <a:t>DeepRoad</a:t>
            </a:r>
            <a:r>
              <a:rPr lang="en-US" sz="1100" b="1" dirty="0">
                <a:solidFill>
                  <a:srgbClr val="0062AB"/>
                </a:solidFill>
                <a:latin typeface="Arial" panose="020B0604020202020204" pitchFamily="34" charset="0"/>
                <a:cs typeface="Arial" panose="020B0604020202020204" pitchFamily="34" charset="0"/>
              </a:rPr>
              <a:t> is much more economical than the current state of human visual road &amp; pavement inspections or other radar-based systems. </a:t>
            </a:r>
          </a:p>
          <a:p>
            <a:endParaRPr lang="en-US" sz="1100" b="1" dirty="0">
              <a:solidFill>
                <a:schemeClr val="accent6">
                  <a:lumMod val="75000"/>
                </a:schemeClr>
              </a:solidFill>
              <a:latin typeface="Arial" panose="020B0604020202020204" pitchFamily="34" charset="0"/>
              <a:cs typeface="Arial" panose="020B0604020202020204" pitchFamily="34" charset="0"/>
            </a:endParaRPr>
          </a:p>
          <a:p>
            <a:r>
              <a:rPr lang="en-US" sz="1400" b="1" u="sng" dirty="0">
                <a:solidFill>
                  <a:schemeClr val="tx1">
                    <a:lumMod val="85000"/>
                    <a:lumOff val="15000"/>
                  </a:schemeClr>
                </a:solidFill>
                <a:latin typeface="Arial" panose="020B0604020202020204" pitchFamily="34" charset="0"/>
                <a:cs typeface="Arial" panose="020B0604020202020204" pitchFamily="34" charset="0"/>
              </a:rPr>
              <a:t>PROGRESS</a:t>
            </a:r>
            <a:r>
              <a:rPr lang="en-US" sz="1100" b="1" dirty="0">
                <a:solidFill>
                  <a:schemeClr val="tx1">
                    <a:lumMod val="85000"/>
                    <a:lumOff val="15000"/>
                  </a:schemeClr>
                </a:solidFill>
                <a:latin typeface="Arial" panose="020B0604020202020204" pitchFamily="34" charset="0"/>
                <a:cs typeface="Arial" panose="020B0604020202020204" pitchFamily="34" charset="0"/>
              </a:rPr>
              <a:t> </a:t>
            </a:r>
          </a:p>
          <a:p>
            <a:r>
              <a:rPr lang="en-US" sz="1100" b="1" dirty="0">
                <a:solidFill>
                  <a:schemeClr val="tx1">
                    <a:lumMod val="85000"/>
                    <a:lumOff val="15000"/>
                  </a:schemeClr>
                </a:solidFill>
                <a:latin typeface="Arial" panose="020B0604020202020204" pitchFamily="34" charset="0"/>
                <a:cs typeface="Arial" panose="020B0604020202020204" pitchFamily="34" charset="0"/>
              </a:rPr>
              <a:t>How far along are you?</a:t>
            </a:r>
          </a:p>
          <a:p>
            <a:endParaRPr lang="en-US" sz="1100" b="1" dirty="0">
              <a:solidFill>
                <a:schemeClr val="tx1">
                  <a:lumMod val="85000"/>
                  <a:lumOff val="15000"/>
                </a:schemeClr>
              </a:solidFill>
              <a:latin typeface="Arial" panose="020B0604020202020204" pitchFamily="34" charset="0"/>
              <a:cs typeface="Arial" panose="020B0604020202020204" pitchFamily="34" charset="0"/>
            </a:endParaRPr>
          </a:p>
          <a:p>
            <a:r>
              <a:rPr lang="en-US" sz="1100" b="1" dirty="0">
                <a:solidFill>
                  <a:schemeClr val="tx1">
                    <a:lumMod val="85000"/>
                    <a:lumOff val="15000"/>
                  </a:schemeClr>
                </a:solidFill>
                <a:latin typeface="Arial" panose="020B0604020202020204" pitchFamily="34" charset="0"/>
                <a:cs typeface="Arial" panose="020B0604020202020204" pitchFamily="34" charset="0"/>
              </a:rPr>
              <a:t>How long have each of you been working on this? How much of that has been full-time? Please explain.</a:t>
            </a:r>
          </a:p>
        </p:txBody>
      </p:sp>
      <p:graphicFrame>
        <p:nvGraphicFramePr>
          <p:cNvPr id="8" name="Table 4">
            <a:extLst>
              <a:ext uri="{FF2B5EF4-FFF2-40B4-BE49-F238E27FC236}">
                <a16:creationId xmlns:a16="http://schemas.microsoft.com/office/drawing/2014/main" id="{1D72C8EF-3CE1-FD4B-9E14-2DAEA122EF48}"/>
              </a:ext>
            </a:extLst>
          </p:cNvPr>
          <p:cNvGraphicFramePr>
            <a:graphicFrameLocks noGrp="1"/>
          </p:cNvGraphicFramePr>
          <p:nvPr>
            <p:extLst>
              <p:ext uri="{D42A27DB-BD31-4B8C-83A1-F6EECF244321}">
                <p14:modId xmlns:p14="http://schemas.microsoft.com/office/powerpoint/2010/main" val="4057531384"/>
              </p:ext>
            </p:extLst>
          </p:nvPr>
        </p:nvGraphicFramePr>
        <p:xfrm>
          <a:off x="827407" y="1360822"/>
          <a:ext cx="10830295" cy="370840"/>
        </p:xfrm>
        <a:graphic>
          <a:graphicData uri="http://schemas.openxmlformats.org/drawingml/2006/table">
            <a:tbl>
              <a:tblPr firstRow="1" bandRow="1">
                <a:tableStyleId>{5C22544A-7EE6-4342-B048-85BDC9FD1C3A}</a:tableStyleId>
              </a:tblPr>
              <a:tblGrid>
                <a:gridCol w="10830295">
                  <a:extLst>
                    <a:ext uri="{9D8B030D-6E8A-4147-A177-3AD203B41FA5}">
                      <a16:colId xmlns:a16="http://schemas.microsoft.com/office/drawing/2014/main" val="1793179592"/>
                    </a:ext>
                  </a:extLst>
                </a:gridCol>
              </a:tblGrid>
              <a:tr h="370840">
                <a:tc>
                  <a:txBody>
                    <a:bodyPr/>
                    <a:lstStyle/>
                    <a:p>
                      <a:r>
                        <a:rPr lang="en-US" sz="1300" b="1" dirty="0">
                          <a:solidFill>
                            <a:schemeClr val="tx1"/>
                          </a:solidFill>
                          <a:latin typeface="Arial" panose="020B0604020202020204" pitchFamily="34" charset="0"/>
                          <a:cs typeface="Arial" panose="020B0604020202020204" pitchFamily="34" charset="0"/>
                        </a:rPr>
                        <a:t>Y Combinator Application Questions pt.2 </a:t>
                      </a:r>
                      <a:endParaRPr lang="en-US" sz="1300" dirty="0">
                        <a:solidFill>
                          <a:schemeClr val="tx1"/>
                        </a:solidFill>
                      </a:endParaRPr>
                    </a:p>
                  </a:txBody>
                  <a:tcPr marL="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389451"/>
                  </a:ext>
                </a:extLst>
              </a:tr>
            </a:tbl>
          </a:graphicData>
        </a:graphic>
      </p:graphicFrame>
      <p:sp>
        <p:nvSpPr>
          <p:cNvPr id="53" name="TextBox 52">
            <a:extLst>
              <a:ext uri="{FF2B5EF4-FFF2-40B4-BE49-F238E27FC236}">
                <a16:creationId xmlns:a16="http://schemas.microsoft.com/office/drawing/2014/main" id="{68532F77-DE23-C545-94CA-FC69EEEECA7A}"/>
              </a:ext>
            </a:extLst>
          </p:cNvPr>
          <p:cNvSpPr txBox="1"/>
          <p:nvPr/>
        </p:nvSpPr>
        <p:spPr>
          <a:xfrm>
            <a:off x="5931692" y="6468904"/>
            <a:ext cx="328612" cy="246221"/>
          </a:xfrm>
          <a:prstGeom prst="rect">
            <a:avLst/>
          </a:prstGeom>
          <a:noFill/>
        </p:spPr>
        <p:txBody>
          <a:bodyPr wrap="square" rtlCol="0">
            <a:spAutoFit/>
          </a:bodyPr>
          <a:lstStyle/>
          <a:p>
            <a:r>
              <a:rPr lang="en-US" sz="1000" dirty="0">
                <a:solidFill>
                  <a:schemeClr val="tx2"/>
                </a:solidFill>
              </a:rPr>
              <a:t>1</a:t>
            </a:r>
          </a:p>
        </p:txBody>
      </p:sp>
    </p:spTree>
    <p:extLst>
      <p:ext uri="{BB962C8B-B14F-4D97-AF65-F5344CB8AC3E}">
        <p14:creationId xmlns:p14="http://schemas.microsoft.com/office/powerpoint/2010/main" val="127570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51-E068-FF44-BC79-69617B0965BB}"/>
              </a:ext>
            </a:extLst>
          </p:cNvPr>
          <p:cNvSpPr>
            <a:spLocks noGrp="1"/>
          </p:cNvSpPr>
          <p:nvPr>
            <p:ph type="title"/>
          </p:nvPr>
        </p:nvSpPr>
        <p:spPr>
          <a:xfrm>
            <a:off x="717176" y="524266"/>
            <a:ext cx="10940527" cy="1021976"/>
          </a:xfrm>
          <a:solidFill>
            <a:srgbClr val="FFFFFF"/>
          </a:solidFill>
          <a:ln>
            <a:noFill/>
          </a:ln>
        </p:spPr>
        <p:txBody>
          <a:bodyPr lIns="91440">
            <a:normAutofit/>
          </a:bodyPr>
          <a:lstStyle/>
          <a:p>
            <a:pPr algn="l"/>
            <a:r>
              <a:rPr lang="en-US" cap="none" spc="0" dirty="0">
                <a:solidFill>
                  <a:srgbClr val="575757"/>
                </a:solidFill>
              </a:rPr>
              <a:t>Market Size &amp; Other Considerations</a:t>
            </a:r>
          </a:p>
        </p:txBody>
      </p:sp>
      <p:sp>
        <p:nvSpPr>
          <p:cNvPr id="37" name="Rectangle 36">
            <a:extLst>
              <a:ext uri="{FF2B5EF4-FFF2-40B4-BE49-F238E27FC236}">
                <a16:creationId xmlns:a16="http://schemas.microsoft.com/office/drawing/2014/main" id="{FD1DCF16-B68B-0C43-BFCB-CE6EDCB9FEE0}"/>
              </a:ext>
            </a:extLst>
          </p:cNvPr>
          <p:cNvSpPr/>
          <p:nvPr/>
        </p:nvSpPr>
        <p:spPr>
          <a:xfrm>
            <a:off x="827407" y="1253336"/>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7" name="TextBox 6">
            <a:extLst>
              <a:ext uri="{FF2B5EF4-FFF2-40B4-BE49-F238E27FC236}">
                <a16:creationId xmlns:a16="http://schemas.microsoft.com/office/drawing/2014/main" id="{95D7D2E1-8E58-A343-B17C-8D2BD329E77B}"/>
              </a:ext>
            </a:extLst>
          </p:cNvPr>
          <p:cNvSpPr txBox="1"/>
          <p:nvPr/>
        </p:nvSpPr>
        <p:spPr>
          <a:xfrm>
            <a:off x="827405" y="1823046"/>
            <a:ext cx="10830295" cy="4278094"/>
          </a:xfrm>
          <a:prstGeom prst="rect">
            <a:avLst/>
          </a:prstGeom>
          <a:noFill/>
        </p:spPr>
        <p:txBody>
          <a:bodyPr wrap="square" lIns="0" rtlCol="0">
            <a:spAutoFit/>
          </a:bodyPr>
          <a:lstStyle/>
          <a:p>
            <a:pPr algn="ctr"/>
            <a:r>
              <a:rPr lang="en-US" sz="2000" b="1" dirty="0"/>
              <a:t>$2.1-$4.2bn estimated US market size </a:t>
            </a:r>
          </a:p>
          <a:p>
            <a:endParaRPr lang="en-US" sz="1600" u="sng" dirty="0"/>
          </a:p>
          <a:p>
            <a:pPr marL="285750" indent="-285750">
              <a:buFont typeface="Arial" panose="020B0604020202020204" pitchFamily="34" charset="0"/>
              <a:buChar char="•"/>
            </a:pPr>
            <a:r>
              <a:rPr lang="en-US" dirty="0"/>
              <a:t>In 2014, a total of $416 billion was spent on highway and water infrastructure, $320 billion of which came from state and local government, with $112 billion for capital projects and </a:t>
            </a:r>
            <a:r>
              <a:rPr lang="en-US" b="1" dirty="0"/>
              <a:t>$207 billion for operation and maintenance</a:t>
            </a:r>
            <a:r>
              <a:rPr lang="en-US" dirty="0"/>
              <a:t>. </a:t>
            </a:r>
          </a:p>
          <a:p>
            <a:pPr marL="285750" indent="-285750">
              <a:buFont typeface="Arial" panose="020B0604020202020204" pitchFamily="34" charset="0"/>
              <a:buChar char="•"/>
            </a:pPr>
            <a:r>
              <a:rPr lang="en-US" dirty="0"/>
              <a:t>Of the $416 billion total, $165 billion was for highways alone, which includes national, state and local roads, bridges and tunnels</a:t>
            </a:r>
          </a:p>
          <a:p>
            <a:pPr marL="285750" indent="-285750">
              <a:buFont typeface="Arial" panose="020B0604020202020204" pitchFamily="34" charset="0"/>
              <a:buChar char="•"/>
            </a:pPr>
            <a:r>
              <a:rPr lang="en-US" dirty="0"/>
              <a:t>Conservatively assuming 1-2% of this $207bn 2014 total is earmarked for road pavement distress inspection entails </a:t>
            </a:r>
            <a:r>
              <a:rPr lang="en-US" b="1" dirty="0"/>
              <a:t>$2.1bn - $4.2bn </a:t>
            </a:r>
            <a:r>
              <a:rPr lang="en-US" dirty="0"/>
              <a:t>estimated market size in the US alone </a:t>
            </a:r>
          </a:p>
          <a:p>
            <a:pPr marL="285750" indent="-285750">
              <a:buFont typeface="Arial" panose="020B0604020202020204" pitchFamily="34" charset="0"/>
              <a:buChar char="•"/>
            </a:pPr>
            <a:r>
              <a:rPr lang="en-US" dirty="0"/>
              <a:t>Capturing 10-20% of the US govt road inspection market after 7 years would entail a $200mm - $400mm gross revenue opportunity annually once business reaches mid maturity </a:t>
            </a:r>
          </a:p>
          <a:p>
            <a:endParaRPr lang="en-US" sz="1600" dirty="0"/>
          </a:p>
          <a:p>
            <a:endParaRPr lang="en-US" dirty="0"/>
          </a:p>
          <a:p>
            <a:endParaRPr lang="en-US" dirty="0"/>
          </a:p>
          <a:p>
            <a:pPr algn="r"/>
            <a:r>
              <a:rPr lang="en-US" sz="1100" b="1" dirty="0">
                <a:solidFill>
                  <a:srgbClr val="0062AB"/>
                </a:solidFill>
                <a:latin typeface="Arial" panose="020B0604020202020204" pitchFamily="34" charset="0"/>
                <a:cs typeface="Arial" panose="020B0604020202020204" pitchFamily="34" charset="0"/>
              </a:rPr>
              <a:t> </a:t>
            </a:r>
          </a:p>
          <a:p>
            <a:endParaRPr lang="en-US" sz="1100" b="1" dirty="0">
              <a:solidFill>
                <a:srgbClr val="0062AB"/>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8532F77-DE23-C545-94CA-FC69EEEECA7A}"/>
              </a:ext>
            </a:extLst>
          </p:cNvPr>
          <p:cNvSpPr txBox="1"/>
          <p:nvPr/>
        </p:nvSpPr>
        <p:spPr>
          <a:xfrm>
            <a:off x="5931692" y="6468904"/>
            <a:ext cx="328612" cy="246221"/>
          </a:xfrm>
          <a:prstGeom prst="rect">
            <a:avLst/>
          </a:prstGeom>
          <a:noFill/>
        </p:spPr>
        <p:txBody>
          <a:bodyPr wrap="square" rtlCol="0">
            <a:spAutoFit/>
          </a:bodyPr>
          <a:lstStyle/>
          <a:p>
            <a:r>
              <a:rPr lang="en-US" sz="1000" dirty="0">
                <a:solidFill>
                  <a:schemeClr val="tx2"/>
                </a:solidFill>
              </a:rPr>
              <a:t>1</a:t>
            </a:r>
          </a:p>
        </p:txBody>
      </p:sp>
      <p:sp>
        <p:nvSpPr>
          <p:cNvPr id="3" name="Footer Placeholder 2">
            <a:extLst>
              <a:ext uri="{FF2B5EF4-FFF2-40B4-BE49-F238E27FC236}">
                <a16:creationId xmlns:a16="http://schemas.microsoft.com/office/drawing/2014/main" id="{DEC01085-1253-5B42-AAAC-2208F38DF114}"/>
              </a:ext>
            </a:extLst>
          </p:cNvPr>
          <p:cNvSpPr>
            <a:spLocks noGrp="1"/>
          </p:cNvSpPr>
          <p:nvPr>
            <p:ph type="ftr" sz="quarter" idx="11"/>
          </p:nvPr>
        </p:nvSpPr>
        <p:spPr>
          <a:xfrm>
            <a:off x="827405" y="7901582"/>
            <a:ext cx="6784213" cy="320040"/>
          </a:xfrm>
        </p:spPr>
        <p:txBody>
          <a:bodyPr/>
          <a:lstStyle/>
          <a:p>
            <a:r>
              <a:rPr lang="en-US" dirty="0"/>
              <a:t>1. E. Chao, “US department of transportation - budget highlights 2020,” 2020. [Online]. Available: </a:t>
            </a:r>
            <a:r>
              <a:rPr lang="en-US" dirty="0">
                <a:hlinkClick r:id="rId3"/>
              </a:rPr>
              <a:t>https://bit.ly/3kn5Mtu</a:t>
            </a:r>
            <a:r>
              <a:rPr lang="en-US" dirty="0"/>
              <a:t>. From Yet Another Deep Learning Approach for Road</a:t>
            </a:r>
          </a:p>
          <a:p>
            <a:r>
              <a:rPr lang="en-US" dirty="0"/>
              <a:t>Damage Detection using Ensemble Learning</a:t>
            </a:r>
          </a:p>
        </p:txBody>
      </p:sp>
      <p:sp>
        <p:nvSpPr>
          <p:cNvPr id="9" name="Footer Placeholder 2">
            <a:extLst>
              <a:ext uri="{FF2B5EF4-FFF2-40B4-BE49-F238E27FC236}">
                <a16:creationId xmlns:a16="http://schemas.microsoft.com/office/drawing/2014/main" id="{49C576A0-1963-0A4F-9BD2-9DACDD5FEF5D}"/>
              </a:ext>
            </a:extLst>
          </p:cNvPr>
          <p:cNvSpPr txBox="1">
            <a:spLocks/>
          </p:cNvSpPr>
          <p:nvPr/>
        </p:nvSpPr>
        <p:spPr>
          <a:xfrm>
            <a:off x="6709275" y="7700063"/>
            <a:ext cx="5299730" cy="320040"/>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alpha val="7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 N. H. T. S. Administration, “National motor vehicle crash causation survey: Report to congress,” National Highway Traffic Safety Administration Technical Report DOT HS, vol. 811, p. 059, 2008.</a:t>
            </a:r>
          </a:p>
          <a:p>
            <a:r>
              <a:rPr lang="en-US" dirty="0"/>
              <a:t>Damage Detection using Ensemble Learning</a:t>
            </a:r>
          </a:p>
        </p:txBody>
      </p:sp>
      <p:sp>
        <p:nvSpPr>
          <p:cNvPr id="10" name="Footer Placeholder 2">
            <a:extLst>
              <a:ext uri="{FF2B5EF4-FFF2-40B4-BE49-F238E27FC236}">
                <a16:creationId xmlns:a16="http://schemas.microsoft.com/office/drawing/2014/main" id="{108D5542-83EB-D34D-8DC0-BD8FED11B6DB}"/>
              </a:ext>
            </a:extLst>
          </p:cNvPr>
          <p:cNvSpPr txBox="1">
            <a:spLocks/>
          </p:cNvSpPr>
          <p:nvPr/>
        </p:nvSpPr>
        <p:spPr>
          <a:xfrm>
            <a:off x="717175" y="7207594"/>
            <a:ext cx="6784213" cy="320040"/>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alpha val="7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1. J. A. Epps and M. Ardila-Coulson, “Summary of </a:t>
            </a:r>
            <a:r>
              <a:rPr lang="en-US" dirty="0" err="1"/>
              <a:t>shrp</a:t>
            </a:r>
            <a:r>
              <a:rPr lang="en-US" dirty="0"/>
              <a:t> research and</a:t>
            </a:r>
          </a:p>
          <a:p>
            <a:r>
              <a:rPr lang="en-US" dirty="0"/>
              <a:t>economic benefits of pavement maintenance,” Federal Highway Administration,</a:t>
            </a:r>
          </a:p>
          <a:p>
            <a:r>
              <a:rPr lang="en-US" dirty="0"/>
              <a:t>Tech. Rep., 1997.</a:t>
            </a:r>
          </a:p>
        </p:txBody>
      </p:sp>
    </p:spTree>
    <p:extLst>
      <p:ext uri="{BB962C8B-B14F-4D97-AF65-F5344CB8AC3E}">
        <p14:creationId xmlns:p14="http://schemas.microsoft.com/office/powerpoint/2010/main" val="402019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51-E068-FF44-BC79-69617B0965BB}"/>
              </a:ext>
            </a:extLst>
          </p:cNvPr>
          <p:cNvSpPr>
            <a:spLocks noGrp="1"/>
          </p:cNvSpPr>
          <p:nvPr>
            <p:ph type="title"/>
          </p:nvPr>
        </p:nvSpPr>
        <p:spPr>
          <a:xfrm>
            <a:off x="717176" y="524266"/>
            <a:ext cx="10940527" cy="1021976"/>
          </a:xfrm>
          <a:solidFill>
            <a:srgbClr val="FFFFFF"/>
          </a:solidFill>
          <a:ln>
            <a:noFill/>
          </a:ln>
        </p:spPr>
        <p:txBody>
          <a:bodyPr lIns="91440">
            <a:normAutofit/>
          </a:bodyPr>
          <a:lstStyle/>
          <a:p>
            <a:pPr algn="l"/>
            <a:r>
              <a:rPr lang="en-US" cap="none" spc="0" dirty="0">
                <a:solidFill>
                  <a:srgbClr val="575757"/>
                </a:solidFill>
              </a:rPr>
              <a:t>Back of Envelope Business Valuation Math</a:t>
            </a:r>
          </a:p>
        </p:txBody>
      </p:sp>
      <p:sp>
        <p:nvSpPr>
          <p:cNvPr id="37" name="Rectangle 36">
            <a:extLst>
              <a:ext uri="{FF2B5EF4-FFF2-40B4-BE49-F238E27FC236}">
                <a16:creationId xmlns:a16="http://schemas.microsoft.com/office/drawing/2014/main" id="{FD1DCF16-B68B-0C43-BFCB-CE6EDCB9FEE0}"/>
              </a:ext>
            </a:extLst>
          </p:cNvPr>
          <p:cNvSpPr/>
          <p:nvPr/>
        </p:nvSpPr>
        <p:spPr>
          <a:xfrm>
            <a:off x="827407" y="1253336"/>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7" name="TextBox 6">
            <a:extLst>
              <a:ext uri="{FF2B5EF4-FFF2-40B4-BE49-F238E27FC236}">
                <a16:creationId xmlns:a16="http://schemas.microsoft.com/office/drawing/2014/main" id="{95D7D2E1-8E58-A343-B17C-8D2BD329E77B}"/>
              </a:ext>
            </a:extLst>
          </p:cNvPr>
          <p:cNvSpPr txBox="1"/>
          <p:nvPr/>
        </p:nvSpPr>
        <p:spPr>
          <a:xfrm>
            <a:off x="827405" y="1823046"/>
            <a:ext cx="10830295" cy="4832092"/>
          </a:xfrm>
          <a:prstGeom prst="rect">
            <a:avLst/>
          </a:prstGeom>
          <a:noFill/>
        </p:spPr>
        <p:txBody>
          <a:bodyPr wrap="square" lIns="0" rtlCol="0">
            <a:spAutoFit/>
          </a:bodyPr>
          <a:lstStyle/>
          <a:p>
            <a:pPr algn="ctr"/>
            <a:r>
              <a:rPr lang="en-US" sz="2000" b="1" dirty="0"/>
              <a:t>$100mm valuation conservatively for US market alone</a:t>
            </a:r>
          </a:p>
          <a:p>
            <a:endParaRPr lang="en-US" sz="1600" u="sng" dirty="0"/>
          </a:p>
          <a:p>
            <a:pPr marL="285750" indent="-285750">
              <a:buFont typeface="Arial" panose="020B0604020202020204" pitchFamily="34" charset="0"/>
              <a:buChar char="•"/>
            </a:pPr>
            <a:r>
              <a:rPr lang="en-US" dirty="0"/>
              <a:t>Back of envelope DCF math:</a:t>
            </a:r>
          </a:p>
          <a:p>
            <a:pPr marL="742950" lvl="1" indent="-285750">
              <a:buFont typeface="Arial" panose="020B0604020202020204" pitchFamily="34" charset="0"/>
              <a:buChar char="•"/>
            </a:pPr>
            <a:r>
              <a:rPr lang="en-US" dirty="0"/>
              <a:t>Assuming conservatively 20% gross margins after COGS, SG&amp;A &amp; CAPEX costs</a:t>
            </a:r>
          </a:p>
          <a:p>
            <a:pPr marL="742950" lvl="1" indent="-285750">
              <a:buFont typeface="Arial" panose="020B0604020202020204" pitchFamily="34" charset="0"/>
              <a:buChar char="•"/>
            </a:pPr>
            <a:r>
              <a:rPr lang="en-US" dirty="0"/>
              <a:t>7 years to capture 10-20% of road inspection market and assuming 15% middle point</a:t>
            </a:r>
          </a:p>
          <a:p>
            <a:pPr marL="742950" lvl="1" indent="-285750">
              <a:buFont typeface="Arial" panose="020B0604020202020204" pitchFamily="34" charset="0"/>
              <a:buChar char="•"/>
            </a:pPr>
            <a:r>
              <a:rPr lang="en-US" dirty="0"/>
              <a:t>Year 1 operating profit of $10mm (it may take up to several years to reach year 1)</a:t>
            </a:r>
          </a:p>
          <a:p>
            <a:pPr marL="742950" lvl="1" indent="-285750">
              <a:buFont typeface="Arial" panose="020B0604020202020204" pitchFamily="34" charset="0"/>
              <a:buChar char="•"/>
            </a:pPr>
            <a:r>
              <a:rPr lang="en-US" dirty="0"/>
              <a:t>30% annual growth rate entailing Year 7 operating profit of $60mm</a:t>
            </a:r>
          </a:p>
          <a:p>
            <a:pPr marL="742950" lvl="1" indent="-285750">
              <a:buFont typeface="Arial" panose="020B0604020202020204" pitchFamily="34" charset="0"/>
              <a:buChar char="•"/>
            </a:pPr>
            <a:r>
              <a:rPr lang="en-US" dirty="0"/>
              <a:t>25% WACC</a:t>
            </a:r>
          </a:p>
          <a:p>
            <a:endParaRPr lang="en-US" sz="1600" dirty="0"/>
          </a:p>
          <a:p>
            <a:r>
              <a:rPr lang="en-US" dirty="0"/>
              <a:t>~= $100mm valuation conservatively </a:t>
            </a:r>
            <a:r>
              <a:rPr lang="en-US" u="sng" dirty="0"/>
              <a:t>today</a:t>
            </a:r>
            <a:r>
              <a:rPr lang="en-US" dirty="0"/>
              <a:t> with potential for greater appreciation beyond this horizon based on business growth in the US and internationally</a:t>
            </a:r>
          </a:p>
          <a:p>
            <a:endParaRPr lang="en-US" dirty="0"/>
          </a:p>
          <a:p>
            <a:endParaRPr lang="en-US" dirty="0"/>
          </a:p>
          <a:p>
            <a:endParaRPr lang="en-US" dirty="0"/>
          </a:p>
          <a:p>
            <a:r>
              <a:rPr lang="en-US" dirty="0"/>
              <a:t>	GOAL:</a:t>
            </a:r>
          </a:p>
          <a:p>
            <a:endParaRPr lang="en-US" dirty="0"/>
          </a:p>
          <a:p>
            <a:pPr algn="r"/>
            <a:r>
              <a:rPr lang="en-US" sz="1100" b="1" dirty="0">
                <a:solidFill>
                  <a:srgbClr val="0062AB"/>
                </a:solidFill>
                <a:latin typeface="Arial" panose="020B0604020202020204" pitchFamily="34" charset="0"/>
                <a:cs typeface="Arial" panose="020B0604020202020204" pitchFamily="34" charset="0"/>
              </a:rPr>
              <a:t> </a:t>
            </a:r>
          </a:p>
          <a:p>
            <a:endParaRPr lang="en-US" sz="1100" b="1" dirty="0">
              <a:solidFill>
                <a:srgbClr val="0062AB"/>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8532F77-DE23-C545-94CA-FC69EEEECA7A}"/>
              </a:ext>
            </a:extLst>
          </p:cNvPr>
          <p:cNvSpPr txBox="1"/>
          <p:nvPr/>
        </p:nvSpPr>
        <p:spPr>
          <a:xfrm>
            <a:off x="5931692" y="6468904"/>
            <a:ext cx="328612" cy="246221"/>
          </a:xfrm>
          <a:prstGeom prst="rect">
            <a:avLst/>
          </a:prstGeom>
          <a:noFill/>
        </p:spPr>
        <p:txBody>
          <a:bodyPr wrap="square" rtlCol="0">
            <a:spAutoFit/>
          </a:bodyPr>
          <a:lstStyle/>
          <a:p>
            <a:r>
              <a:rPr lang="en-US" sz="1000" dirty="0">
                <a:solidFill>
                  <a:schemeClr val="tx2"/>
                </a:solidFill>
              </a:rPr>
              <a:t>1</a:t>
            </a:r>
          </a:p>
        </p:txBody>
      </p:sp>
      <p:sp>
        <p:nvSpPr>
          <p:cNvPr id="3" name="Footer Placeholder 2">
            <a:extLst>
              <a:ext uri="{FF2B5EF4-FFF2-40B4-BE49-F238E27FC236}">
                <a16:creationId xmlns:a16="http://schemas.microsoft.com/office/drawing/2014/main" id="{DEC01085-1253-5B42-AAAC-2208F38DF114}"/>
              </a:ext>
            </a:extLst>
          </p:cNvPr>
          <p:cNvSpPr>
            <a:spLocks noGrp="1"/>
          </p:cNvSpPr>
          <p:nvPr>
            <p:ph type="ftr" sz="quarter" idx="11"/>
          </p:nvPr>
        </p:nvSpPr>
        <p:spPr>
          <a:xfrm>
            <a:off x="827405" y="7901582"/>
            <a:ext cx="6784213" cy="320040"/>
          </a:xfrm>
        </p:spPr>
        <p:txBody>
          <a:bodyPr/>
          <a:lstStyle/>
          <a:p>
            <a:r>
              <a:rPr lang="en-US" dirty="0"/>
              <a:t>1. E. Chao, “US department of transportation - budget highlights 2020,” 2020. [Online]. Available: </a:t>
            </a:r>
            <a:r>
              <a:rPr lang="en-US" dirty="0">
                <a:hlinkClick r:id="rId3"/>
              </a:rPr>
              <a:t>https://bit.ly/3kn5Mtu</a:t>
            </a:r>
            <a:r>
              <a:rPr lang="en-US" dirty="0"/>
              <a:t>. From Yet Another Deep Learning Approach for Road</a:t>
            </a:r>
          </a:p>
          <a:p>
            <a:r>
              <a:rPr lang="en-US" dirty="0"/>
              <a:t>Damage Detection using Ensemble Learning</a:t>
            </a:r>
          </a:p>
        </p:txBody>
      </p:sp>
      <p:sp>
        <p:nvSpPr>
          <p:cNvPr id="9" name="Footer Placeholder 2">
            <a:extLst>
              <a:ext uri="{FF2B5EF4-FFF2-40B4-BE49-F238E27FC236}">
                <a16:creationId xmlns:a16="http://schemas.microsoft.com/office/drawing/2014/main" id="{49C576A0-1963-0A4F-9BD2-9DACDD5FEF5D}"/>
              </a:ext>
            </a:extLst>
          </p:cNvPr>
          <p:cNvSpPr txBox="1">
            <a:spLocks/>
          </p:cNvSpPr>
          <p:nvPr/>
        </p:nvSpPr>
        <p:spPr>
          <a:xfrm>
            <a:off x="6709275" y="7700063"/>
            <a:ext cx="5299730" cy="320040"/>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alpha val="7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 N. H. T. S. Administration, “National motor vehicle crash causation survey: Report to congress,” National Highway Traffic Safety Administration Technical Report DOT HS, vol. 811, p. 059, 2008.</a:t>
            </a:r>
          </a:p>
          <a:p>
            <a:r>
              <a:rPr lang="en-US" dirty="0"/>
              <a:t>Damage Detection using Ensemble Learning</a:t>
            </a:r>
          </a:p>
        </p:txBody>
      </p:sp>
      <p:sp>
        <p:nvSpPr>
          <p:cNvPr id="10" name="Footer Placeholder 2">
            <a:extLst>
              <a:ext uri="{FF2B5EF4-FFF2-40B4-BE49-F238E27FC236}">
                <a16:creationId xmlns:a16="http://schemas.microsoft.com/office/drawing/2014/main" id="{108D5542-83EB-D34D-8DC0-BD8FED11B6DB}"/>
              </a:ext>
            </a:extLst>
          </p:cNvPr>
          <p:cNvSpPr txBox="1">
            <a:spLocks/>
          </p:cNvSpPr>
          <p:nvPr/>
        </p:nvSpPr>
        <p:spPr>
          <a:xfrm>
            <a:off x="717175" y="7207594"/>
            <a:ext cx="6784213" cy="320040"/>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alpha val="7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1. J. A. Epps and M. Ardila-Coulson, “Summary of </a:t>
            </a:r>
            <a:r>
              <a:rPr lang="en-US" dirty="0" err="1"/>
              <a:t>shrp</a:t>
            </a:r>
            <a:r>
              <a:rPr lang="en-US" dirty="0"/>
              <a:t> research and</a:t>
            </a:r>
          </a:p>
          <a:p>
            <a:r>
              <a:rPr lang="en-US" dirty="0"/>
              <a:t>economic benefits of pavement maintenance,” Federal Highway Administration,</a:t>
            </a:r>
          </a:p>
          <a:p>
            <a:r>
              <a:rPr lang="en-US" dirty="0"/>
              <a:t>Tech. Rep., 1997.</a:t>
            </a:r>
          </a:p>
        </p:txBody>
      </p:sp>
      <p:pic>
        <p:nvPicPr>
          <p:cNvPr id="4" name="Picture 3">
            <a:extLst>
              <a:ext uri="{FF2B5EF4-FFF2-40B4-BE49-F238E27FC236}">
                <a16:creationId xmlns:a16="http://schemas.microsoft.com/office/drawing/2014/main" id="{C6C65972-0E3E-B947-B11B-A2619F073B51}"/>
              </a:ext>
            </a:extLst>
          </p:cNvPr>
          <p:cNvPicPr>
            <a:picLocks noChangeAspect="1"/>
          </p:cNvPicPr>
          <p:nvPr/>
        </p:nvPicPr>
        <p:blipFill>
          <a:blip r:embed="rId4"/>
          <a:stretch>
            <a:fillRect/>
          </a:stretch>
        </p:blipFill>
        <p:spPr>
          <a:xfrm>
            <a:off x="2412972" y="5213259"/>
            <a:ext cx="891267" cy="1172116"/>
          </a:xfrm>
          <a:prstGeom prst="rect">
            <a:avLst/>
          </a:prstGeom>
        </p:spPr>
      </p:pic>
    </p:spTree>
    <p:extLst>
      <p:ext uri="{BB962C8B-B14F-4D97-AF65-F5344CB8AC3E}">
        <p14:creationId xmlns:p14="http://schemas.microsoft.com/office/powerpoint/2010/main" val="421496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51-E068-FF44-BC79-69617B0965BB}"/>
              </a:ext>
            </a:extLst>
          </p:cNvPr>
          <p:cNvSpPr>
            <a:spLocks noGrp="1"/>
          </p:cNvSpPr>
          <p:nvPr>
            <p:ph type="title"/>
          </p:nvPr>
        </p:nvSpPr>
        <p:spPr>
          <a:xfrm>
            <a:off x="717176" y="524266"/>
            <a:ext cx="10940527" cy="1021976"/>
          </a:xfrm>
          <a:solidFill>
            <a:srgbClr val="FFFFFF"/>
          </a:solidFill>
          <a:ln>
            <a:noFill/>
          </a:ln>
        </p:spPr>
        <p:txBody>
          <a:bodyPr lIns="91440">
            <a:normAutofit/>
          </a:bodyPr>
          <a:lstStyle/>
          <a:p>
            <a:pPr algn="l"/>
            <a:r>
              <a:rPr lang="en-US" cap="none" spc="0" dirty="0">
                <a:solidFill>
                  <a:srgbClr val="575757"/>
                </a:solidFill>
              </a:rPr>
              <a:t>Next steps </a:t>
            </a:r>
          </a:p>
        </p:txBody>
      </p:sp>
      <p:sp>
        <p:nvSpPr>
          <p:cNvPr id="37" name="Rectangle 36">
            <a:extLst>
              <a:ext uri="{FF2B5EF4-FFF2-40B4-BE49-F238E27FC236}">
                <a16:creationId xmlns:a16="http://schemas.microsoft.com/office/drawing/2014/main" id="{FD1DCF16-B68B-0C43-BFCB-CE6EDCB9FEE0}"/>
              </a:ext>
            </a:extLst>
          </p:cNvPr>
          <p:cNvSpPr/>
          <p:nvPr/>
        </p:nvSpPr>
        <p:spPr>
          <a:xfrm>
            <a:off x="827407" y="1253336"/>
            <a:ext cx="10830296" cy="118150"/>
          </a:xfrm>
          <a:prstGeom prst="rect">
            <a:avLst/>
          </a:prstGeom>
          <a:solidFill>
            <a:srgbClr val="006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2AB"/>
              </a:solidFill>
            </a:endParaRPr>
          </a:p>
        </p:txBody>
      </p:sp>
      <p:sp>
        <p:nvSpPr>
          <p:cNvPr id="7" name="TextBox 6">
            <a:extLst>
              <a:ext uri="{FF2B5EF4-FFF2-40B4-BE49-F238E27FC236}">
                <a16:creationId xmlns:a16="http://schemas.microsoft.com/office/drawing/2014/main" id="{95D7D2E1-8E58-A343-B17C-8D2BD329E77B}"/>
              </a:ext>
            </a:extLst>
          </p:cNvPr>
          <p:cNvSpPr txBox="1"/>
          <p:nvPr/>
        </p:nvSpPr>
        <p:spPr>
          <a:xfrm>
            <a:off x="827407" y="1546242"/>
            <a:ext cx="10830295" cy="4939814"/>
          </a:xfrm>
          <a:prstGeom prst="rect">
            <a:avLst/>
          </a:prstGeom>
          <a:noFill/>
        </p:spPr>
        <p:txBody>
          <a:bodyPr wrap="square" lIns="0" rtlCol="0">
            <a:spAutoFit/>
          </a:bodyPr>
          <a:lstStyle/>
          <a:p>
            <a:r>
              <a:rPr lang="en-US" sz="1500" b="1" dirty="0">
                <a:solidFill>
                  <a:srgbClr val="0062AB"/>
                </a:solidFill>
                <a:latin typeface="Arial" panose="020B0604020202020204" pitchFamily="34" charset="0"/>
                <a:cs typeface="Arial" panose="020B0604020202020204" pitchFamily="34" charset="0"/>
              </a:rPr>
              <a:t>3 month timeline: </a:t>
            </a:r>
          </a:p>
          <a:p>
            <a:pPr marL="228600" indent="-228600">
              <a:buAutoNum type="arabicPeriod"/>
            </a:pPr>
            <a:r>
              <a:rPr lang="en-US" sz="1500" b="1" dirty="0">
                <a:solidFill>
                  <a:srgbClr val="0062AB"/>
                </a:solidFill>
                <a:latin typeface="Arial" panose="020B0604020202020204" pitchFamily="34" charset="0"/>
                <a:cs typeface="Arial" panose="020B0604020202020204" pitchFamily="34" charset="0"/>
              </a:rPr>
              <a:t>Philippe &amp; Peter finish select parts of Andrew Ng Deep Learning Specialization course, 1-2 weeks</a:t>
            </a:r>
          </a:p>
          <a:p>
            <a:pPr marL="228600" indent="-228600">
              <a:buAutoNum type="arabicPeriod"/>
            </a:pPr>
            <a:r>
              <a:rPr lang="en-US" sz="1500" b="1" dirty="0">
                <a:solidFill>
                  <a:srgbClr val="0062AB"/>
                </a:solidFill>
                <a:latin typeface="Arial" panose="020B0604020202020204" pitchFamily="34" charset="0"/>
                <a:cs typeface="Arial" panose="020B0604020202020204" pitchFamily="34" charset="0"/>
              </a:rPr>
              <a:t>Publish paper on performance of models trained on available IEEE data on Japan, India, Czech Republic</a:t>
            </a:r>
          </a:p>
          <a:p>
            <a:pPr marL="228600" indent="-228600">
              <a:buAutoNum type="arabicPeriod"/>
            </a:pPr>
            <a:r>
              <a:rPr lang="en-US" sz="1500" b="1" dirty="0">
                <a:solidFill>
                  <a:srgbClr val="0062AB"/>
                </a:solidFill>
                <a:latin typeface="Arial" panose="020B0604020202020204" pitchFamily="34" charset="0"/>
                <a:cs typeface="Arial" panose="020B0604020202020204" pitchFamily="34" charset="0"/>
              </a:rPr>
              <a:t>Think about bringing on other technical co-founder that can lead a lot more of deep learning side </a:t>
            </a:r>
          </a:p>
          <a:p>
            <a:pPr marL="228600" indent="-228600">
              <a:buAutoNum type="arabicPeriod"/>
            </a:pPr>
            <a:r>
              <a:rPr lang="en-US" sz="1500" b="1" dirty="0">
                <a:solidFill>
                  <a:srgbClr val="0062AB"/>
                </a:solidFill>
                <a:latin typeface="Arial" panose="020B0604020202020204" pitchFamily="34" charset="0"/>
                <a:cs typeface="Arial" panose="020B0604020202020204" pitchFamily="34" charset="0"/>
              </a:rPr>
              <a:t>Create MVP deploying trained computer vision model to smartphone camera, 1-3months stealth mode</a:t>
            </a:r>
          </a:p>
          <a:p>
            <a:pPr marL="742950" lvl="1" indent="-285750">
              <a:buFont typeface="+mj-lt"/>
              <a:buAutoNum type="romanLcPeriod"/>
            </a:pPr>
            <a:r>
              <a:rPr lang="en-US" sz="1500" b="1" dirty="0">
                <a:solidFill>
                  <a:srgbClr val="0062AB"/>
                </a:solidFill>
                <a:latin typeface="Arial" panose="020B0604020202020204" pitchFamily="34" charset="0"/>
                <a:cs typeface="Arial" panose="020B0604020202020204" pitchFamily="34" charset="0"/>
              </a:rPr>
              <a:t>Build, train &amp; deploy deep learning models </a:t>
            </a:r>
          </a:p>
          <a:p>
            <a:pPr marL="1200150" lvl="2" indent="-285750">
              <a:buFont typeface="+mj-lt"/>
              <a:buAutoNum type="romanLcPeriod"/>
            </a:pPr>
            <a:r>
              <a:rPr lang="en-US" sz="1500" b="1" dirty="0">
                <a:solidFill>
                  <a:srgbClr val="0062AB"/>
                </a:solidFill>
                <a:latin typeface="Arial" panose="020B0604020202020204" pitchFamily="34" charset="0"/>
                <a:cs typeface="Arial" panose="020B0604020202020204" pitchFamily="34" charset="0"/>
              </a:rPr>
              <a:t>Explore whether better to buy or rent GPU hardware </a:t>
            </a:r>
          </a:p>
          <a:p>
            <a:pPr marL="1200150" lvl="2" indent="-285750">
              <a:buFont typeface="+mj-lt"/>
              <a:buAutoNum type="romanLcPeriod"/>
            </a:pPr>
            <a:r>
              <a:rPr lang="en-US" sz="1500" b="1" dirty="0">
                <a:solidFill>
                  <a:srgbClr val="0062AB"/>
                </a:solidFill>
                <a:latin typeface="Arial" panose="020B0604020202020204" pitchFamily="34" charset="0"/>
                <a:cs typeface="Arial" panose="020B0604020202020204" pitchFamily="34" charset="0"/>
              </a:rPr>
              <a:t>Bring on more data </a:t>
            </a:r>
          </a:p>
          <a:p>
            <a:pPr marL="1200150" lvl="2" indent="-285750">
              <a:buFont typeface="+mj-lt"/>
              <a:buAutoNum type="romanLcPeriod"/>
            </a:pPr>
            <a:r>
              <a:rPr lang="en-US" sz="1500" b="1" dirty="0">
                <a:solidFill>
                  <a:srgbClr val="0062AB"/>
                </a:solidFill>
                <a:latin typeface="Arial" panose="020B0604020202020204" pitchFamily="34" charset="0"/>
                <a:cs typeface="Arial" panose="020B0604020202020204" pitchFamily="34" charset="0"/>
              </a:rPr>
              <a:t>Test different model architectures </a:t>
            </a:r>
          </a:p>
          <a:p>
            <a:pPr marL="742950" lvl="1" indent="-285750">
              <a:buFont typeface="+mj-lt"/>
              <a:buAutoNum type="romanLcPeriod"/>
            </a:pPr>
            <a:r>
              <a:rPr lang="en-US" sz="1500" b="1" dirty="0">
                <a:solidFill>
                  <a:srgbClr val="0062AB"/>
                </a:solidFill>
                <a:latin typeface="Arial" panose="020B0604020202020204" pitchFamily="34" charset="0"/>
                <a:cs typeface="Arial" panose="020B0604020202020204" pitchFamily="34" charset="0"/>
              </a:rPr>
              <a:t>Build UI for employees and contractors to interact live with the app and design software to deliver final package of GIS model</a:t>
            </a:r>
          </a:p>
          <a:p>
            <a:endParaRPr lang="en-US" sz="1500" b="1" dirty="0">
              <a:solidFill>
                <a:srgbClr val="0062AB"/>
              </a:solidFill>
              <a:latin typeface="Arial" panose="020B0604020202020204" pitchFamily="34" charset="0"/>
              <a:cs typeface="Arial" panose="020B0604020202020204" pitchFamily="34" charset="0"/>
            </a:endParaRPr>
          </a:p>
          <a:p>
            <a:r>
              <a:rPr lang="en-US" sz="1500" b="1" dirty="0">
                <a:solidFill>
                  <a:srgbClr val="0062AB"/>
                </a:solidFill>
                <a:latin typeface="Arial" panose="020B0604020202020204" pitchFamily="34" charset="0"/>
                <a:cs typeface="Arial" panose="020B0604020202020204" pitchFamily="34" charset="0"/>
              </a:rPr>
              <a:t>6 month timeline</a:t>
            </a:r>
          </a:p>
          <a:p>
            <a:pPr marL="228600" indent="-228600">
              <a:buAutoNum type="arabicPeriod"/>
            </a:pPr>
            <a:r>
              <a:rPr lang="en-US" sz="1500" b="1" dirty="0">
                <a:solidFill>
                  <a:srgbClr val="0062AB"/>
                </a:solidFill>
                <a:latin typeface="Arial" panose="020B0604020202020204" pitchFamily="34" charset="0"/>
                <a:cs typeface="Arial" panose="020B0604020202020204" pitchFamily="34" charset="0"/>
              </a:rPr>
              <a:t>Launch private beta inviting select users to gather preliminary feedback </a:t>
            </a:r>
          </a:p>
          <a:p>
            <a:pPr marL="857250" lvl="1" indent="-400050">
              <a:buFont typeface="+mj-lt"/>
              <a:buAutoNum type="romanLcPeriod"/>
            </a:pPr>
            <a:r>
              <a:rPr lang="en-US" sz="1500" b="1" dirty="0">
                <a:solidFill>
                  <a:srgbClr val="0062AB"/>
                </a:solidFill>
                <a:latin typeface="Arial" panose="020B0604020202020204" pitchFamily="34" charset="0"/>
                <a:cs typeface="Arial" panose="020B0604020202020204" pitchFamily="34" charset="0"/>
              </a:rPr>
              <a:t>Iterate further on product based on user feedback </a:t>
            </a:r>
          </a:p>
          <a:p>
            <a:pPr lvl="1"/>
            <a:endParaRPr lang="en-US" sz="1500" b="1" dirty="0">
              <a:solidFill>
                <a:srgbClr val="0062AB"/>
              </a:solidFill>
              <a:latin typeface="Arial" panose="020B0604020202020204" pitchFamily="34" charset="0"/>
              <a:cs typeface="Arial" panose="020B0604020202020204" pitchFamily="34" charset="0"/>
            </a:endParaRPr>
          </a:p>
          <a:p>
            <a:r>
              <a:rPr lang="en-US" sz="1500" b="1" dirty="0">
                <a:solidFill>
                  <a:srgbClr val="0062AB"/>
                </a:solidFill>
                <a:latin typeface="Arial" panose="020B0604020202020204" pitchFamily="34" charset="0"/>
                <a:cs typeface="Arial" panose="020B0604020202020204" pitchFamily="34" charset="0"/>
              </a:rPr>
              <a:t>9 month timeline</a:t>
            </a:r>
          </a:p>
          <a:p>
            <a:pPr marL="342900" indent="-342900">
              <a:buAutoNum type="arabicPeriod"/>
            </a:pPr>
            <a:r>
              <a:rPr lang="en-US" sz="1500" b="1" dirty="0">
                <a:solidFill>
                  <a:srgbClr val="0062AB"/>
                </a:solidFill>
                <a:latin typeface="Arial" panose="020B0604020202020204" pitchFamily="34" charset="0"/>
                <a:cs typeface="Arial" panose="020B0604020202020204" pitchFamily="34" charset="0"/>
              </a:rPr>
              <a:t>Apply to accelerator programs with MVP in hand in order receive funding &amp; gain investor attention </a:t>
            </a:r>
          </a:p>
          <a:p>
            <a:pPr marL="342900" indent="-342900">
              <a:buAutoNum type="arabicPeriod"/>
            </a:pPr>
            <a:r>
              <a:rPr lang="en-US" sz="1500" b="1" dirty="0">
                <a:solidFill>
                  <a:srgbClr val="0062AB"/>
                </a:solidFill>
                <a:latin typeface="Arial" panose="020B0604020202020204" pitchFamily="34" charset="0"/>
                <a:cs typeface="Arial" panose="020B0604020202020204" pitchFamily="34" charset="0"/>
              </a:rPr>
              <a:t>Explore patentability of (</a:t>
            </a:r>
            <a:r>
              <a:rPr lang="en-US" sz="1500" b="1" dirty="0" err="1">
                <a:solidFill>
                  <a:srgbClr val="0062AB"/>
                </a:solidFill>
                <a:latin typeface="Arial" panose="020B0604020202020204" pitchFamily="34" charset="0"/>
                <a:cs typeface="Arial" panose="020B0604020202020204" pitchFamily="34" charset="0"/>
              </a:rPr>
              <a:t>i</a:t>
            </a:r>
            <a:r>
              <a:rPr lang="en-US" sz="1500" b="1" dirty="0">
                <a:solidFill>
                  <a:srgbClr val="0062AB"/>
                </a:solidFill>
                <a:latin typeface="Arial" panose="020B0604020202020204" pitchFamily="34" charset="0"/>
                <a:cs typeface="Arial" panose="020B0604020202020204" pitchFamily="34" charset="0"/>
              </a:rPr>
              <a:t>) method of vehicular screen capture and subsequent computer vision analysis of footage &amp; (ii) software interface for distress analysis </a:t>
            </a:r>
          </a:p>
          <a:p>
            <a:pPr lvl="1"/>
            <a:endParaRPr lang="en-US" sz="1500" b="1" dirty="0">
              <a:solidFill>
                <a:srgbClr val="0062AB"/>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8532F77-DE23-C545-94CA-FC69EEEECA7A}"/>
              </a:ext>
            </a:extLst>
          </p:cNvPr>
          <p:cNvSpPr txBox="1"/>
          <p:nvPr/>
        </p:nvSpPr>
        <p:spPr>
          <a:xfrm>
            <a:off x="5931692" y="6468904"/>
            <a:ext cx="328612" cy="246221"/>
          </a:xfrm>
          <a:prstGeom prst="rect">
            <a:avLst/>
          </a:prstGeom>
          <a:noFill/>
        </p:spPr>
        <p:txBody>
          <a:bodyPr wrap="square" rtlCol="0">
            <a:spAutoFit/>
          </a:bodyPr>
          <a:lstStyle/>
          <a:p>
            <a:r>
              <a:rPr lang="en-US" sz="1000" dirty="0">
                <a:solidFill>
                  <a:schemeClr val="tx2"/>
                </a:solidFill>
              </a:rPr>
              <a:t>1</a:t>
            </a:r>
          </a:p>
        </p:txBody>
      </p:sp>
    </p:spTree>
    <p:extLst>
      <p:ext uri="{BB962C8B-B14F-4D97-AF65-F5344CB8AC3E}">
        <p14:creationId xmlns:p14="http://schemas.microsoft.com/office/powerpoint/2010/main" val="39628862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68395</TotalTime>
  <Words>2251</Words>
  <Application>Microsoft Macintosh PowerPoint</Application>
  <PresentationFormat>Widescreen</PresentationFormat>
  <Paragraphs>191</Paragraphs>
  <Slides>11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Parcel</vt:lpstr>
      <vt:lpstr>PowerPoint Presentation</vt:lpstr>
      <vt:lpstr>Option 1: Apply to Accelerator Program </vt:lpstr>
      <vt:lpstr>Option 2: Startup Competitions</vt:lpstr>
      <vt:lpstr>Option 3: Incubators / Angel Investors </vt:lpstr>
      <vt:lpstr>What is DeepRoad?</vt:lpstr>
      <vt:lpstr>What is DeepRoad?</vt:lpstr>
      <vt:lpstr>Market Size &amp; Other Considerations</vt:lpstr>
      <vt:lpstr>Back of Envelope Business Valuation Math</vt:lpstr>
      <vt:lpstr>Next steps </vt:lpstr>
      <vt:lpstr>PowerPoint Presentation</vt:lpstr>
      <vt:lpstr>Current State of Road Distress Inspections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Philippe Heitzmann</dc:creator>
  <cp:lastModifiedBy>Philippe Heitzmann</cp:lastModifiedBy>
  <cp:revision>358</cp:revision>
  <dcterms:created xsi:type="dcterms:W3CDTF">2021-01-02T18:29:40Z</dcterms:created>
  <dcterms:modified xsi:type="dcterms:W3CDTF">2021-08-13T21:43:13Z</dcterms:modified>
</cp:coreProperties>
</file>