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429" r:id="rId3"/>
    <p:sldId id="430" r:id="rId4"/>
    <p:sldId id="431" r:id="rId5"/>
    <p:sldId id="259" r:id="rId6"/>
    <p:sldId id="260" r:id="rId7"/>
    <p:sldId id="261" r:id="rId8"/>
    <p:sldId id="432" r:id="rId9"/>
    <p:sldId id="433" r:id="rId10"/>
    <p:sldId id="434" r:id="rId11"/>
    <p:sldId id="448" r:id="rId12"/>
    <p:sldId id="447" r:id="rId13"/>
    <p:sldId id="443" r:id="rId14"/>
    <p:sldId id="441" r:id="rId15"/>
    <p:sldId id="440" r:id="rId16"/>
    <p:sldId id="444" r:id="rId17"/>
    <p:sldId id="445" r:id="rId18"/>
    <p:sldId id="446" r:id="rId19"/>
    <p:sldId id="435" r:id="rId20"/>
    <p:sldId id="437" r:id="rId21"/>
    <p:sldId id="442" r:id="rId22"/>
    <p:sldId id="436" r:id="rId23"/>
    <p:sldId id="438" r:id="rId24"/>
    <p:sldId id="439" r:id="rId25"/>
    <p:sldId id="42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48"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2020-11-10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In the literature code</a:t>
            </a:r>
            <a:r>
              <a:rPr lang="en-US" baseline="0" dirty="0"/>
              <a:t> anti-patterns </a:t>
            </a:r>
            <a:r>
              <a:rPr lang="en-US" dirty="0"/>
              <a:t>are indicators of software design shortcomings</a:t>
            </a:r>
          </a:p>
          <a:p>
            <a:r>
              <a:rPr lang="en-US" dirty="0"/>
              <a:t>They are associated with an explicit set of refactoring strategies</a:t>
            </a:r>
          </a:p>
          <a:p>
            <a:r>
              <a:rPr lang="en-US" dirty="0"/>
              <a:t>How and to which extent can reflect how maintainable a system is?</a:t>
            </a:r>
          </a:p>
          <a:p>
            <a:endParaRPr lang="en-US" dirty="0"/>
          </a:p>
          <a:p>
            <a:pPr defTabSz="966526">
              <a:defRPr/>
            </a:pPr>
            <a:r>
              <a:rPr lang="en-US" dirty="0">
                <a:solidFill>
                  <a:srgbClr val="7030A0"/>
                </a:solidFill>
              </a:rPr>
              <a:t>Large controller class</a:t>
            </a:r>
            <a:r>
              <a:rPr lang="en-US" dirty="0"/>
              <a:t>, </a:t>
            </a:r>
            <a:r>
              <a:rPr lang="en-US" dirty="0">
                <a:solidFill>
                  <a:srgbClr val="7030A0"/>
                </a:solidFill>
              </a:rPr>
              <a:t>low cohesion</a:t>
            </a:r>
            <a:r>
              <a:rPr lang="en-US" dirty="0"/>
              <a:t>, associated with simple, </a:t>
            </a:r>
            <a:r>
              <a:rPr lang="en-US" dirty="0">
                <a:solidFill>
                  <a:srgbClr val="7030A0"/>
                </a:solidFill>
              </a:rPr>
              <a:t>data-object classes…</a:t>
            </a:r>
          </a:p>
          <a:p>
            <a:endParaRPr lang="en-US" dirty="0"/>
          </a:p>
          <a:p>
            <a:endParaRPr lang="en-US" dirty="0"/>
          </a:p>
          <a:p>
            <a:endParaRPr lang="en-US" dirty="0"/>
          </a:p>
        </p:txBody>
      </p:sp>
      <p:sp>
        <p:nvSpPr>
          <p:cNvPr id="4" name="Marcador de número de diapositiva 3"/>
          <p:cNvSpPr>
            <a:spLocks noGrp="1"/>
          </p:cNvSpPr>
          <p:nvPr>
            <p:ph type="sldNum" sz="quarter" idx="10"/>
          </p:nvPr>
        </p:nvSpPr>
        <p:spPr/>
        <p:txBody>
          <a:bodyPr/>
          <a:lstStyle/>
          <a:p>
            <a:fld id="{DB18338B-F710-4A17-BEE5-3BFB425FBABF}" type="slidenum">
              <a:rPr lang="en-US" smtClean="0"/>
              <a:t>5</a:t>
            </a:fld>
            <a:endParaRPr lang="en-US"/>
          </a:p>
        </p:txBody>
      </p:sp>
    </p:spTree>
    <p:extLst>
      <p:ext uri="{BB962C8B-B14F-4D97-AF65-F5344CB8AC3E}">
        <p14:creationId xmlns:p14="http://schemas.microsoft.com/office/powerpoint/2010/main" val="9376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48F291B-3216-4F9A-BAE1-E75EEF07E7FB}" type="slidenum">
              <a:rPr lang="en-US" smtClean="0"/>
              <a:t>6</a:t>
            </a:fld>
            <a:endParaRPr lang="en-US"/>
          </a:p>
        </p:txBody>
      </p:sp>
    </p:spTree>
    <p:extLst>
      <p:ext uri="{BB962C8B-B14F-4D97-AF65-F5344CB8AC3E}">
        <p14:creationId xmlns:p14="http://schemas.microsoft.com/office/powerpoint/2010/main" val="382588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009949B5-AA51-4475-A99C-1871B154DCE3}" type="datetime1">
              <a:rPr lang="en-CA" smtClean="0"/>
              <a:t>2020-11-10</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SOEN343</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B4614BD3-AA22-41C0-8B2E-7EF23A319A25}" type="datetime1">
              <a:rPr lang="en-CA" smtClean="0"/>
              <a:t>2020-11-10</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SOEN343</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4E0983C5-6FBB-4D84-BFB0-B4221281B9D7}" type="datetime1">
              <a:rPr lang="en-CA" smtClean="0"/>
              <a:t>2020-11-10</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SOEN343</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594F270B-CB6B-4CFD-962C-D1E0BDB4D896}" type="datetime1">
              <a:rPr lang="en-CA" smtClean="0"/>
              <a:t>2020-11-10</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SOEN343</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9A2F9FCE-B03D-4A4B-AB19-AAD29FA5B11F}" type="datetime1">
              <a:rPr lang="en-CA" smtClean="0"/>
              <a:t>2020-11-10</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SOEN343</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A2FC9854-A0AC-42BD-B2C6-D15F52FDEDB8}" type="datetime1">
              <a:rPr lang="en-CA" smtClean="0"/>
              <a:t>2020-11-10</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SOEN343</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DC3F369F-E559-41FF-B0A1-C74DB6F4CF1C}" type="datetime1">
              <a:rPr lang="en-CA" smtClean="0"/>
              <a:t>2020-11-10</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SOEN343</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D11ECFB0-30D0-4802-BFD5-5BDA86936757}" type="datetime1">
              <a:rPr lang="en-CA" smtClean="0"/>
              <a:t>2020-11-10</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SOEN343</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D934C958-2A64-4C8A-8193-B715DAC67DED}" type="datetime1">
              <a:rPr lang="en-CA" smtClean="0"/>
              <a:t>2020-11-10</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SOEN343</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55620060-0660-48C5-B6B3-BE595675D64C}" type="datetime1">
              <a:rPr lang="en-CA" smtClean="0"/>
              <a:t>2020-11-10</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SOEN343</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DB5DE766-EA46-4338-B146-773D043FB1E4}" type="datetime1">
              <a:rPr lang="en-CA" smtClean="0"/>
              <a:t>2020-11-10</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SOEN343</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8101F-8E62-4E80-92B9-6E87824EF0D4}" type="datetime1">
              <a:rPr lang="en-CA" smtClean="0"/>
              <a:t>2020-11-10</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SOEN343</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refactoring.com/" TargetMode="External"/><Relationship Id="rId2" Type="http://schemas.openxmlformats.org/officeDocument/2006/relationships/hyperlink" Target="http://sourcemaking.com/refacto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004E8-0AE6-4784-B5C3-E7DB45C22ED7}"/>
              </a:ext>
            </a:extLst>
          </p:cNvPr>
          <p:cNvSpPr>
            <a:spLocks noGrp="1"/>
          </p:cNvSpPr>
          <p:nvPr>
            <p:ph type="ctrTitle"/>
          </p:nvPr>
        </p:nvSpPr>
        <p:spPr/>
        <p:txBody>
          <a:bodyPr/>
          <a:lstStyle/>
          <a:p>
            <a:r>
              <a:rPr lang="en-CA" dirty="0"/>
              <a:t>SOEN 343</a:t>
            </a:r>
          </a:p>
        </p:txBody>
      </p:sp>
      <p:sp>
        <p:nvSpPr>
          <p:cNvPr id="8" name="Subtitle 7">
            <a:extLst>
              <a:ext uri="{FF2B5EF4-FFF2-40B4-BE49-F238E27FC236}">
                <a16:creationId xmlns:a16="http://schemas.microsoft.com/office/drawing/2014/main" id="{C6711269-6118-4AC7-8F13-19219A05E3CF}"/>
              </a:ext>
            </a:extLst>
          </p:cNvPr>
          <p:cNvSpPr>
            <a:spLocks noGrp="1"/>
          </p:cNvSpPr>
          <p:nvPr>
            <p:ph type="subTitle" idx="1"/>
          </p:nvPr>
        </p:nvSpPr>
        <p:spPr/>
        <p:txBody>
          <a:bodyPr/>
          <a:lstStyle/>
          <a:p>
            <a:r>
              <a:rPr lang="en-CA" dirty="0"/>
              <a:t>Anti-patterns </a:t>
            </a:r>
            <a:r>
              <a:rPr lang="en-CA"/>
              <a:t>and refactoring</a:t>
            </a:r>
            <a:endParaRPr lang="en-CA" dirty="0"/>
          </a:p>
        </p:txBody>
      </p:sp>
    </p:spTree>
    <p:extLst>
      <p:ext uri="{BB962C8B-B14F-4D97-AF65-F5344CB8AC3E}">
        <p14:creationId xmlns:p14="http://schemas.microsoft.com/office/powerpoint/2010/main" val="52094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F0CD3-10C9-4F9E-AA4C-11A36600F191}"/>
              </a:ext>
            </a:extLst>
          </p:cNvPr>
          <p:cNvSpPr>
            <a:spLocks noGrp="1"/>
          </p:cNvSpPr>
          <p:nvPr>
            <p:ph type="title"/>
          </p:nvPr>
        </p:nvSpPr>
        <p:spPr/>
        <p:txBody>
          <a:bodyPr/>
          <a:lstStyle/>
          <a:p>
            <a:r>
              <a:rPr lang="en-CA" dirty="0"/>
              <a:t>Renaming method</a:t>
            </a:r>
          </a:p>
        </p:txBody>
      </p:sp>
      <p:sp>
        <p:nvSpPr>
          <p:cNvPr id="6" name="Content Placeholder 5">
            <a:extLst>
              <a:ext uri="{FF2B5EF4-FFF2-40B4-BE49-F238E27FC236}">
                <a16:creationId xmlns:a16="http://schemas.microsoft.com/office/drawing/2014/main" id="{113C5317-A0B1-48DA-B747-FBD48BD0D33E}"/>
              </a:ext>
            </a:extLst>
          </p:cNvPr>
          <p:cNvSpPr>
            <a:spLocks noGrp="1"/>
          </p:cNvSpPr>
          <p:nvPr>
            <p:ph idx="1"/>
          </p:nvPr>
        </p:nvSpPr>
        <p:spPr/>
        <p:txBody>
          <a:bodyPr/>
          <a:lstStyle/>
          <a:p>
            <a:r>
              <a:rPr lang="en-CA" altLang="en-US" sz="2000" dirty="0"/>
              <a:t>The name of a method does not reveal its purpose. Refactor it by changing the name of the method. </a:t>
            </a:r>
          </a:p>
          <a:p>
            <a:endParaRPr lang="en-CA" altLang="en-US" sz="2000" dirty="0"/>
          </a:p>
          <a:p>
            <a:endParaRPr lang="en-CA" altLang="en-US" sz="2000" dirty="0"/>
          </a:p>
          <a:p>
            <a:endParaRPr lang="en-CA" altLang="en-US" sz="2000" dirty="0"/>
          </a:p>
          <a:p>
            <a:endParaRPr lang="en-CA" altLang="en-US" sz="2000" dirty="0"/>
          </a:p>
          <a:p>
            <a:endParaRPr lang="en-CA" altLang="en-US" sz="2000" dirty="0"/>
          </a:p>
          <a:p>
            <a:endParaRPr lang="en-CA" altLang="en-US" sz="2000" dirty="0"/>
          </a:p>
          <a:p>
            <a:endParaRPr lang="en-CA" altLang="en-US" sz="2000" dirty="0"/>
          </a:p>
          <a:p>
            <a:pPr marL="0" indent="0">
              <a:buNone/>
            </a:pPr>
            <a:endParaRPr lang="en-CA" altLang="en-US" sz="2000" dirty="0"/>
          </a:p>
          <a:p>
            <a:pPr marL="0" indent="0">
              <a:buNone/>
            </a:pPr>
            <a:r>
              <a:rPr lang="en-CA" altLang="en-US" sz="2000" dirty="0"/>
              <a:t>This applies to classes, interfaces and any other code entities.</a:t>
            </a:r>
          </a:p>
          <a:p>
            <a:endParaRPr lang="en-CA" dirty="0"/>
          </a:p>
        </p:txBody>
      </p:sp>
      <p:sp>
        <p:nvSpPr>
          <p:cNvPr id="4" name="Slide Number Placeholder 3">
            <a:extLst>
              <a:ext uri="{FF2B5EF4-FFF2-40B4-BE49-F238E27FC236}">
                <a16:creationId xmlns:a16="http://schemas.microsoft.com/office/drawing/2014/main" id="{F647381C-E6A8-493D-9E44-A7630AEDB57B}"/>
              </a:ext>
            </a:extLst>
          </p:cNvPr>
          <p:cNvSpPr>
            <a:spLocks noGrp="1"/>
          </p:cNvSpPr>
          <p:nvPr>
            <p:ph type="sldNum" sz="quarter" idx="12"/>
          </p:nvPr>
        </p:nvSpPr>
        <p:spPr/>
        <p:txBody>
          <a:bodyPr/>
          <a:lstStyle/>
          <a:p>
            <a:fld id="{C2F792F5-04B2-48F5-9D03-C738232DE97E}" type="slidenum">
              <a:rPr lang="en-CA" smtClean="0"/>
              <a:t>10</a:t>
            </a:fld>
            <a:endParaRPr lang="en-CA"/>
          </a:p>
        </p:txBody>
      </p:sp>
      <p:sp>
        <p:nvSpPr>
          <p:cNvPr id="7" name="TextBox 6">
            <a:extLst>
              <a:ext uri="{FF2B5EF4-FFF2-40B4-BE49-F238E27FC236}">
                <a16:creationId xmlns:a16="http://schemas.microsoft.com/office/drawing/2014/main" id="{97C6F8B7-906F-46F3-B0FA-60D64901AF8F}"/>
              </a:ext>
            </a:extLst>
          </p:cNvPr>
          <p:cNvSpPr txBox="1"/>
          <p:nvPr/>
        </p:nvSpPr>
        <p:spPr>
          <a:xfrm>
            <a:off x="838200" y="2604443"/>
            <a:ext cx="2864887" cy="1015663"/>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lgn="just" eaLnBrk="1" hangingPunct="1">
              <a:defRPr/>
            </a:pPr>
            <a:r>
              <a:rPr lang="en-CA" altLang="en-US" sz="2000" b="1" dirty="0" err="1">
                <a:solidFill>
                  <a:srgbClr val="000000"/>
                </a:solidFill>
                <a:latin typeface="Consolas" panose="020B0609020204030204" pitchFamily="49" charset="0"/>
                <a:cs typeface="Consolas" panose="020B0609020204030204" pitchFamily="49" charset="0"/>
              </a:rPr>
              <a:t>int</a:t>
            </a:r>
            <a:r>
              <a:rPr lang="en-CA" altLang="en-US" sz="2000" b="1" dirty="0">
                <a:solidFill>
                  <a:srgbClr val="000000"/>
                </a:solidFill>
                <a:latin typeface="Consolas" panose="020B0609020204030204" pitchFamily="49" charset="0"/>
                <a:cs typeface="Consolas" panose="020B0609020204030204" pitchFamily="49" charset="0"/>
              </a:rPr>
              <a:t> </a:t>
            </a:r>
            <a:r>
              <a:rPr lang="en-CA" altLang="en-US" sz="2000" b="1" dirty="0" err="1">
                <a:solidFill>
                  <a:srgbClr val="C72105"/>
                </a:solidFill>
                <a:latin typeface="Consolas" panose="020B0609020204030204" pitchFamily="49" charset="0"/>
                <a:cs typeface="Consolas" panose="020B0609020204030204" pitchFamily="49" charset="0"/>
              </a:rPr>
              <a:t>getInvCdtLmt</a:t>
            </a: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078DB64A-3D12-46EB-B9FC-9527F3236918}"/>
              </a:ext>
            </a:extLst>
          </p:cNvPr>
          <p:cNvSpPr txBox="1"/>
          <p:nvPr/>
        </p:nvSpPr>
        <p:spPr>
          <a:xfrm>
            <a:off x="3703087" y="4398924"/>
            <a:ext cx="4698722" cy="1015663"/>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lgn="just" eaLnBrk="1" hangingPunct="1">
              <a:defRPr/>
            </a:pPr>
            <a:r>
              <a:rPr lang="en-CA" altLang="en-US" sz="2000" b="1" dirty="0" err="1">
                <a:solidFill>
                  <a:srgbClr val="000000"/>
                </a:solidFill>
                <a:latin typeface="Consolas" panose="020B0609020204030204" pitchFamily="49" charset="0"/>
                <a:cs typeface="Consolas" panose="020B0609020204030204" pitchFamily="49" charset="0"/>
              </a:rPr>
              <a:t>int</a:t>
            </a:r>
            <a:r>
              <a:rPr lang="en-CA" altLang="en-US" sz="2000" b="1" dirty="0">
                <a:solidFill>
                  <a:srgbClr val="000000"/>
                </a:solidFill>
                <a:latin typeface="Consolas" panose="020B0609020204030204" pitchFamily="49" charset="0"/>
                <a:cs typeface="Consolas" panose="020B0609020204030204" pitchFamily="49" charset="0"/>
              </a:rPr>
              <a:t> </a:t>
            </a:r>
            <a:r>
              <a:rPr lang="en-CA" altLang="en-US" sz="2000" b="1" dirty="0" err="1">
                <a:solidFill>
                  <a:srgbClr val="C72105"/>
                </a:solidFill>
                <a:latin typeface="Consolas" panose="020B0609020204030204" pitchFamily="49" charset="0"/>
                <a:cs typeface="Consolas" panose="020B0609020204030204" pitchFamily="49" charset="0"/>
              </a:rPr>
              <a:t>getInvoiceableCreditLimit</a:t>
            </a: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endParaRPr lang="en-US" altLang="en-US" sz="2000" b="1" dirty="0">
              <a:solidFill>
                <a:srgbClr val="000000"/>
              </a:solidFill>
              <a:latin typeface="Consolas" panose="020B0609020204030204" pitchFamily="49" charset="0"/>
              <a:cs typeface="Consolas" panose="020B0609020204030204" pitchFamily="49" charset="0"/>
            </a:endParaRPr>
          </a:p>
        </p:txBody>
      </p:sp>
      <p:sp>
        <p:nvSpPr>
          <p:cNvPr id="2" name="Footer Placeholder 1">
            <a:extLst>
              <a:ext uri="{FF2B5EF4-FFF2-40B4-BE49-F238E27FC236}">
                <a16:creationId xmlns:a16="http://schemas.microsoft.com/office/drawing/2014/main" id="{4AB293E6-9B2E-4BCC-8DE7-3C807E3951E4}"/>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9571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FCFC-7A37-42CD-9535-A22A21315FAB}"/>
              </a:ext>
            </a:extLst>
          </p:cNvPr>
          <p:cNvSpPr>
            <a:spLocks noGrp="1"/>
          </p:cNvSpPr>
          <p:nvPr>
            <p:ph type="title"/>
          </p:nvPr>
        </p:nvSpPr>
        <p:spPr/>
        <p:txBody>
          <a:bodyPr/>
          <a:lstStyle/>
          <a:p>
            <a:r>
              <a:rPr lang="en-CA" dirty="0"/>
              <a:t>Extract variable</a:t>
            </a:r>
          </a:p>
        </p:txBody>
      </p:sp>
      <p:sp>
        <p:nvSpPr>
          <p:cNvPr id="3" name="Content Placeholder 2">
            <a:extLst>
              <a:ext uri="{FF2B5EF4-FFF2-40B4-BE49-F238E27FC236}">
                <a16:creationId xmlns:a16="http://schemas.microsoft.com/office/drawing/2014/main" id="{04237291-6E65-4985-8299-0EF97ACA1188}"/>
              </a:ext>
            </a:extLst>
          </p:cNvPr>
          <p:cNvSpPr>
            <a:spLocks noGrp="1"/>
          </p:cNvSpPr>
          <p:nvPr>
            <p:ph idx="1"/>
          </p:nvPr>
        </p:nvSpPr>
        <p:spPr>
          <a:xfrm>
            <a:off x="838200" y="1825625"/>
            <a:ext cx="10515600" cy="1412525"/>
          </a:xfrm>
        </p:spPr>
        <p:txBody>
          <a:bodyPr/>
          <a:lstStyle/>
          <a:p>
            <a:r>
              <a:rPr lang="en-US" b="1" dirty="0"/>
              <a:t>Problem: </a:t>
            </a:r>
            <a:r>
              <a:rPr lang="en-US" dirty="0"/>
              <a:t>You have an expression that is hard to understand.</a:t>
            </a:r>
          </a:p>
          <a:p>
            <a:r>
              <a:rPr lang="en-US" b="1" dirty="0"/>
              <a:t>Solution: </a:t>
            </a:r>
            <a:r>
              <a:rPr lang="en-US" dirty="0"/>
              <a:t>Place the result of the expression or its parts in separate variables that are self-explanatory.</a:t>
            </a:r>
          </a:p>
          <a:p>
            <a:endParaRPr lang="en-CA" dirty="0"/>
          </a:p>
        </p:txBody>
      </p:sp>
      <p:sp>
        <p:nvSpPr>
          <p:cNvPr id="4" name="Slide Number Placeholder 3">
            <a:extLst>
              <a:ext uri="{FF2B5EF4-FFF2-40B4-BE49-F238E27FC236}">
                <a16:creationId xmlns:a16="http://schemas.microsoft.com/office/drawing/2014/main" id="{23753257-7B3F-46A6-8631-9D54ACFB8A4A}"/>
              </a:ext>
            </a:extLst>
          </p:cNvPr>
          <p:cNvSpPr>
            <a:spLocks noGrp="1"/>
          </p:cNvSpPr>
          <p:nvPr>
            <p:ph type="sldNum" sz="quarter" idx="12"/>
          </p:nvPr>
        </p:nvSpPr>
        <p:spPr/>
        <p:txBody>
          <a:bodyPr/>
          <a:lstStyle/>
          <a:p>
            <a:fld id="{C2F792F5-04B2-48F5-9D03-C738232DE97E}" type="slidenum">
              <a:rPr lang="en-CA" smtClean="0"/>
              <a:t>11</a:t>
            </a:fld>
            <a:endParaRPr lang="en-CA"/>
          </a:p>
        </p:txBody>
      </p:sp>
      <p:sp>
        <p:nvSpPr>
          <p:cNvPr id="5" name="Rectangle 1">
            <a:extLst>
              <a:ext uri="{FF2B5EF4-FFF2-40B4-BE49-F238E27FC236}">
                <a16:creationId xmlns:a16="http://schemas.microsoft.com/office/drawing/2014/main" id="{3EF6E583-AB08-4D6C-9642-8B583AA190AE}"/>
              </a:ext>
            </a:extLst>
          </p:cNvPr>
          <p:cNvSpPr>
            <a:spLocks noChangeArrowheads="1"/>
          </p:cNvSpPr>
          <p:nvPr/>
        </p:nvSpPr>
        <p:spPr bwMode="auto">
          <a:xfrm>
            <a:off x="1190537" y="3053796"/>
            <a:ext cx="6418424" cy="1710729"/>
          </a:xfrm>
          <a:prstGeom prst="rect">
            <a:avLst/>
          </a:prstGeom>
          <a:noFill/>
          <a:ln>
            <a:noFill/>
          </a:ln>
          <a:effec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990000"/>
                </a:solidFill>
                <a:effectLst/>
                <a:latin typeface="Courier New" panose="02070309020205020404" pitchFamily="49" charset="0"/>
                <a:cs typeface="Courier New" panose="02070309020205020404" pitchFamily="49" charset="0"/>
              </a:rPr>
              <a:t>renderBanner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platform.toUpperCase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indexOf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“Win"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browser.toUpperCase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indexOf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"IE"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wasInitialized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resize &gt; </a:t>
            </a:r>
            <a:r>
              <a:rPr kumimoji="0" lang="en-US" altLang="en-US" sz="16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 do something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6" name="Rectangle 2">
            <a:extLst>
              <a:ext uri="{FF2B5EF4-FFF2-40B4-BE49-F238E27FC236}">
                <a16:creationId xmlns:a16="http://schemas.microsoft.com/office/drawing/2014/main" id="{54B05CB0-B94F-4620-8862-0AFD84BFE417}"/>
              </a:ext>
            </a:extLst>
          </p:cNvPr>
          <p:cNvSpPr>
            <a:spLocks noChangeArrowheads="1"/>
          </p:cNvSpPr>
          <p:nvPr/>
        </p:nvSpPr>
        <p:spPr bwMode="auto">
          <a:xfrm>
            <a:off x="1190537" y="4755714"/>
            <a:ext cx="8393323" cy="1956950"/>
          </a:xfrm>
          <a:prstGeom prst="rect">
            <a:avLst/>
          </a:prstGeom>
          <a:noFill/>
          <a:ln>
            <a:noFill/>
          </a:ln>
          <a:effec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990000"/>
                </a:solidFill>
                <a:effectLst/>
                <a:latin typeface="Courier New" panose="02070309020205020404" pitchFamily="49" charset="0"/>
                <a:cs typeface="Courier New" panose="02070309020205020404" pitchFamily="49" charset="0"/>
              </a:rPr>
              <a:t>renderBanner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final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boolean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isMacOs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platform.toUpperCase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indexOf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“Win"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final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boolean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browser.toUpperCase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indexOf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"IE"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final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boolean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wasResized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resize &gt; </a:t>
            </a:r>
            <a:r>
              <a:rPr kumimoji="0" lang="en-US" altLang="en-US" sz="16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isMacOs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wasInitialized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wasResized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 do something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Footer Placeholder 6">
            <a:extLst>
              <a:ext uri="{FF2B5EF4-FFF2-40B4-BE49-F238E27FC236}">
                <a16:creationId xmlns:a16="http://schemas.microsoft.com/office/drawing/2014/main" id="{C98DB8CA-7EB4-4FE4-91C2-956FA38398AC}"/>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1799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1196-B719-45D9-B582-54C340AE085D}"/>
              </a:ext>
            </a:extLst>
          </p:cNvPr>
          <p:cNvSpPr>
            <a:spLocks noGrp="1"/>
          </p:cNvSpPr>
          <p:nvPr>
            <p:ph type="title"/>
          </p:nvPr>
        </p:nvSpPr>
        <p:spPr/>
        <p:txBody>
          <a:bodyPr/>
          <a:lstStyle/>
          <a:p>
            <a:r>
              <a:rPr lang="en-CA" dirty="0"/>
              <a:t>Extract class</a:t>
            </a:r>
          </a:p>
        </p:txBody>
      </p:sp>
      <p:sp>
        <p:nvSpPr>
          <p:cNvPr id="3" name="Content Placeholder 2">
            <a:extLst>
              <a:ext uri="{FF2B5EF4-FFF2-40B4-BE49-F238E27FC236}">
                <a16:creationId xmlns:a16="http://schemas.microsoft.com/office/drawing/2014/main" id="{74383F6E-80D1-4EB0-AA7B-BA4C85CEE757}"/>
              </a:ext>
            </a:extLst>
          </p:cNvPr>
          <p:cNvSpPr>
            <a:spLocks noGrp="1"/>
          </p:cNvSpPr>
          <p:nvPr>
            <p:ph idx="1"/>
          </p:nvPr>
        </p:nvSpPr>
        <p:spPr>
          <a:xfrm>
            <a:off x="838200" y="1825625"/>
            <a:ext cx="10515600" cy="1325563"/>
          </a:xfrm>
        </p:spPr>
        <p:txBody>
          <a:bodyPr/>
          <a:lstStyle/>
          <a:p>
            <a:r>
              <a:rPr lang="en-US" b="1" dirty="0"/>
              <a:t>Problem:</a:t>
            </a:r>
            <a:r>
              <a:rPr lang="en-US" dirty="0"/>
              <a:t> When one class does the work of two, awkwardness results. (SRP principle)</a:t>
            </a:r>
          </a:p>
          <a:p>
            <a:r>
              <a:rPr lang="en-US" b="1" dirty="0"/>
              <a:t>Solution:  </a:t>
            </a:r>
            <a:r>
              <a:rPr lang="en-US" dirty="0"/>
              <a:t>Instead, create a new class and place the fields and methods responsible for the relevant functionality in it</a:t>
            </a:r>
          </a:p>
          <a:p>
            <a:endParaRPr lang="en-CA" dirty="0"/>
          </a:p>
        </p:txBody>
      </p:sp>
      <p:sp>
        <p:nvSpPr>
          <p:cNvPr id="4" name="Slide Number Placeholder 3">
            <a:extLst>
              <a:ext uri="{FF2B5EF4-FFF2-40B4-BE49-F238E27FC236}">
                <a16:creationId xmlns:a16="http://schemas.microsoft.com/office/drawing/2014/main" id="{E473BD82-D577-4687-B5C4-C5D46AA29FEB}"/>
              </a:ext>
            </a:extLst>
          </p:cNvPr>
          <p:cNvSpPr>
            <a:spLocks noGrp="1"/>
          </p:cNvSpPr>
          <p:nvPr>
            <p:ph type="sldNum" sz="quarter" idx="12"/>
          </p:nvPr>
        </p:nvSpPr>
        <p:spPr/>
        <p:txBody>
          <a:bodyPr/>
          <a:lstStyle/>
          <a:p>
            <a:fld id="{C2F792F5-04B2-48F5-9D03-C738232DE97E}" type="slidenum">
              <a:rPr lang="en-CA" smtClean="0"/>
              <a:t>12</a:t>
            </a:fld>
            <a:endParaRPr lang="en-CA"/>
          </a:p>
        </p:txBody>
      </p:sp>
      <p:pic>
        <p:nvPicPr>
          <p:cNvPr id="2050" name="Picture 2" descr="Extract Class - Before">
            <a:extLst>
              <a:ext uri="{FF2B5EF4-FFF2-40B4-BE49-F238E27FC236}">
                <a16:creationId xmlns:a16="http://schemas.microsoft.com/office/drawing/2014/main" id="{CA622932-5A4B-4227-B478-D1E24FDF0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125" y="3286125"/>
            <a:ext cx="3070372" cy="24541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tract Class - After">
            <a:extLst>
              <a:ext uri="{FF2B5EF4-FFF2-40B4-BE49-F238E27FC236}">
                <a16:creationId xmlns:a16="http://schemas.microsoft.com/office/drawing/2014/main" id="{1896A79C-3E76-4861-BB71-0442E76D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451" y="3384249"/>
            <a:ext cx="6358113" cy="225786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4AFA9FF5-1FA4-408B-94FB-8E499E384B10}"/>
              </a:ext>
            </a:extLst>
          </p:cNvPr>
          <p:cNvSpPr/>
          <p:nvPr/>
        </p:nvSpPr>
        <p:spPr>
          <a:xfrm>
            <a:off x="4207880" y="4328719"/>
            <a:ext cx="998290" cy="44461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ooter Placeholder 5">
            <a:extLst>
              <a:ext uri="{FF2B5EF4-FFF2-40B4-BE49-F238E27FC236}">
                <a16:creationId xmlns:a16="http://schemas.microsoft.com/office/drawing/2014/main" id="{5F8AD9D7-0FBF-4C32-9A9E-09545C333486}"/>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49526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158B-3A4F-4614-BDA0-9FDFF11C94BE}"/>
              </a:ext>
            </a:extLst>
          </p:cNvPr>
          <p:cNvSpPr>
            <a:spLocks noGrp="1"/>
          </p:cNvSpPr>
          <p:nvPr>
            <p:ph type="title"/>
          </p:nvPr>
        </p:nvSpPr>
        <p:spPr/>
        <p:txBody>
          <a:bodyPr/>
          <a:lstStyle/>
          <a:p>
            <a:r>
              <a:rPr lang="en-CA" dirty="0"/>
              <a:t>Introduce parameter object</a:t>
            </a:r>
          </a:p>
        </p:txBody>
      </p:sp>
      <p:sp>
        <p:nvSpPr>
          <p:cNvPr id="3" name="Content Placeholder 2">
            <a:extLst>
              <a:ext uri="{FF2B5EF4-FFF2-40B4-BE49-F238E27FC236}">
                <a16:creationId xmlns:a16="http://schemas.microsoft.com/office/drawing/2014/main" id="{1AAA75A3-C3CC-45A0-8BD4-F18EDEC139AA}"/>
              </a:ext>
            </a:extLst>
          </p:cNvPr>
          <p:cNvSpPr>
            <a:spLocks noGrp="1"/>
          </p:cNvSpPr>
          <p:nvPr>
            <p:ph idx="1"/>
          </p:nvPr>
        </p:nvSpPr>
        <p:spPr/>
        <p:txBody>
          <a:bodyPr>
            <a:normAutofit/>
          </a:bodyPr>
          <a:lstStyle/>
          <a:p>
            <a:r>
              <a:rPr lang="en-CA" sz="2000" dirty="0"/>
              <a:t>Encapsulate attributes that logically go together to a new parameter object to remove a long parameter list</a:t>
            </a:r>
          </a:p>
        </p:txBody>
      </p:sp>
      <p:sp>
        <p:nvSpPr>
          <p:cNvPr id="4" name="Slide Number Placeholder 3">
            <a:extLst>
              <a:ext uri="{FF2B5EF4-FFF2-40B4-BE49-F238E27FC236}">
                <a16:creationId xmlns:a16="http://schemas.microsoft.com/office/drawing/2014/main" id="{17FFECB1-8740-46AF-93AE-58E8AA450AAD}"/>
              </a:ext>
            </a:extLst>
          </p:cNvPr>
          <p:cNvSpPr>
            <a:spLocks noGrp="1"/>
          </p:cNvSpPr>
          <p:nvPr>
            <p:ph type="sldNum" sz="quarter" idx="12"/>
          </p:nvPr>
        </p:nvSpPr>
        <p:spPr/>
        <p:txBody>
          <a:bodyPr/>
          <a:lstStyle/>
          <a:p>
            <a:fld id="{C2F792F5-04B2-48F5-9D03-C738232DE97E}" type="slidenum">
              <a:rPr lang="en-CA" smtClean="0"/>
              <a:t>13</a:t>
            </a:fld>
            <a:endParaRPr lang="en-CA"/>
          </a:p>
        </p:txBody>
      </p:sp>
      <p:grpSp>
        <p:nvGrpSpPr>
          <p:cNvPr id="5" name="Grupo 15">
            <a:extLst>
              <a:ext uri="{FF2B5EF4-FFF2-40B4-BE49-F238E27FC236}">
                <a16:creationId xmlns:a16="http://schemas.microsoft.com/office/drawing/2014/main" id="{57F97BC9-811D-4638-99CC-348F71DCCEA9}"/>
              </a:ext>
            </a:extLst>
          </p:cNvPr>
          <p:cNvGrpSpPr/>
          <p:nvPr/>
        </p:nvGrpSpPr>
        <p:grpSpPr>
          <a:xfrm>
            <a:off x="247835" y="2797769"/>
            <a:ext cx="4696125" cy="3468888"/>
            <a:chOff x="774778" y="3208149"/>
            <a:chExt cx="2076772" cy="1694174"/>
          </a:xfrm>
          <a:noFill/>
        </p:grpSpPr>
        <p:grpSp>
          <p:nvGrpSpPr>
            <p:cNvPr id="6" name="Grupo 13">
              <a:extLst>
                <a:ext uri="{FF2B5EF4-FFF2-40B4-BE49-F238E27FC236}">
                  <a16:creationId xmlns:a16="http://schemas.microsoft.com/office/drawing/2014/main" id="{7BDB6478-36B0-4CA2-B27D-B97123AAB4BC}"/>
                </a:ext>
              </a:extLst>
            </p:cNvPr>
            <p:cNvGrpSpPr/>
            <p:nvPr/>
          </p:nvGrpSpPr>
          <p:grpSpPr>
            <a:xfrm>
              <a:off x="774778" y="3208149"/>
              <a:ext cx="2076772" cy="1627322"/>
              <a:chOff x="774778" y="3208149"/>
              <a:chExt cx="2076772" cy="1627322"/>
            </a:xfrm>
            <a:grpFill/>
          </p:grpSpPr>
          <p:grpSp>
            <p:nvGrpSpPr>
              <p:cNvPr id="8" name="Grupo 11">
                <a:extLst>
                  <a:ext uri="{FF2B5EF4-FFF2-40B4-BE49-F238E27FC236}">
                    <a16:creationId xmlns:a16="http://schemas.microsoft.com/office/drawing/2014/main" id="{6E543C49-76A1-463F-A220-1A7EA2848944}"/>
                  </a:ext>
                </a:extLst>
              </p:cNvPr>
              <p:cNvGrpSpPr/>
              <p:nvPr/>
            </p:nvGrpSpPr>
            <p:grpSpPr>
              <a:xfrm>
                <a:off x="774778" y="3208149"/>
                <a:ext cx="2076772" cy="1627322"/>
                <a:chOff x="774778" y="3053166"/>
                <a:chExt cx="2076772" cy="1627322"/>
              </a:xfrm>
              <a:grpFill/>
            </p:grpSpPr>
            <p:sp>
              <p:nvSpPr>
                <p:cNvPr id="10" name="Rectángulo 4">
                  <a:extLst>
                    <a:ext uri="{FF2B5EF4-FFF2-40B4-BE49-F238E27FC236}">
                      <a16:creationId xmlns:a16="http://schemas.microsoft.com/office/drawing/2014/main" id="{FA8B9511-3A53-42AB-A6F5-DF7EF09BEC8C}"/>
                    </a:ext>
                  </a:extLst>
                </p:cNvPr>
                <p:cNvSpPr/>
                <p:nvPr/>
              </p:nvSpPr>
              <p:spPr>
                <a:xfrm>
                  <a:off x="774778" y="3053166"/>
                  <a:ext cx="2076772" cy="1627322"/>
                </a:xfrm>
                <a:prstGeom prst="rect">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11" name="Conector recto 8">
                  <a:extLst>
                    <a:ext uri="{FF2B5EF4-FFF2-40B4-BE49-F238E27FC236}">
                      <a16:creationId xmlns:a16="http://schemas.microsoft.com/office/drawing/2014/main" id="{B34C20C5-9261-4136-B212-799821AB87CB}"/>
                    </a:ext>
                  </a:extLst>
                </p:cNvPr>
                <p:cNvCxnSpPr/>
                <p:nvPr/>
              </p:nvCxnSpPr>
              <p:spPr>
                <a:xfrm>
                  <a:off x="774778" y="3409627"/>
                  <a:ext cx="2076772" cy="0"/>
                </a:xfrm>
                <a:prstGeom prst="line">
                  <a:avLst/>
                </a:prstGeom>
                <a:grpFill/>
              </p:spPr>
              <p:style>
                <a:lnRef idx="3">
                  <a:schemeClr val="dk1"/>
                </a:lnRef>
                <a:fillRef idx="0">
                  <a:schemeClr val="dk1"/>
                </a:fillRef>
                <a:effectRef idx="2">
                  <a:schemeClr val="dk1"/>
                </a:effectRef>
                <a:fontRef idx="minor">
                  <a:schemeClr val="tx1"/>
                </a:fontRef>
              </p:style>
            </p:cxnSp>
            <p:cxnSp>
              <p:nvCxnSpPr>
                <p:cNvPr id="12" name="Conector recto 9">
                  <a:extLst>
                    <a:ext uri="{FF2B5EF4-FFF2-40B4-BE49-F238E27FC236}">
                      <a16:creationId xmlns:a16="http://schemas.microsoft.com/office/drawing/2014/main" id="{ED4E1013-53AF-4D5F-86E4-30C0374AEE57}"/>
                    </a:ext>
                  </a:extLst>
                </p:cNvPr>
                <p:cNvCxnSpPr/>
                <p:nvPr/>
              </p:nvCxnSpPr>
              <p:spPr>
                <a:xfrm>
                  <a:off x="774778" y="3632780"/>
                  <a:ext cx="2076772" cy="0"/>
                </a:xfrm>
                <a:prstGeom prst="line">
                  <a:avLst/>
                </a:prstGeom>
                <a:grpFill/>
              </p:spPr>
              <p:style>
                <a:lnRef idx="3">
                  <a:schemeClr val="dk1"/>
                </a:lnRef>
                <a:fillRef idx="0">
                  <a:schemeClr val="dk1"/>
                </a:fillRef>
                <a:effectRef idx="2">
                  <a:schemeClr val="dk1"/>
                </a:effectRef>
                <a:fontRef idx="minor">
                  <a:schemeClr val="tx1"/>
                </a:fontRef>
              </p:style>
            </p:cxnSp>
          </p:grpSp>
          <p:sp>
            <p:nvSpPr>
              <p:cNvPr id="9" name="CuadroTexto 12">
                <a:extLst>
                  <a:ext uri="{FF2B5EF4-FFF2-40B4-BE49-F238E27FC236}">
                    <a16:creationId xmlns:a16="http://schemas.microsoft.com/office/drawing/2014/main" id="{B5AFE5E7-0429-4B17-B22D-712CCDE8EECC}"/>
                  </a:ext>
                </a:extLst>
              </p:cNvPr>
              <p:cNvSpPr txBox="1"/>
              <p:nvPr/>
            </p:nvSpPr>
            <p:spPr>
              <a:xfrm>
                <a:off x="867905" y="3254644"/>
                <a:ext cx="1766807" cy="180379"/>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rial Rounded MT Bold" panose="020F0704030504030204" pitchFamily="34" charset="0"/>
                  </a:rPr>
                  <a:t>Customer</a:t>
                </a:r>
              </a:p>
            </p:txBody>
          </p:sp>
        </p:grpSp>
        <p:sp>
          <p:nvSpPr>
            <p:cNvPr id="7" name="CuadroTexto 14">
              <a:extLst>
                <a:ext uri="{FF2B5EF4-FFF2-40B4-BE49-F238E27FC236}">
                  <a16:creationId xmlns:a16="http://schemas.microsoft.com/office/drawing/2014/main" id="{AECBF984-2190-4E76-9F0E-DE7857E52BFC}"/>
                </a:ext>
              </a:extLst>
            </p:cNvPr>
            <p:cNvSpPr txBox="1"/>
            <p:nvPr/>
          </p:nvSpPr>
          <p:spPr>
            <a:xfrm>
              <a:off x="774778" y="4060557"/>
              <a:ext cx="2076772" cy="841766"/>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err="1">
                  <a:latin typeface="Courier New" panose="02070309020205020404" pitchFamily="49" charset="0"/>
                  <a:cs typeface="Courier New" panose="02070309020205020404" pitchFamily="49" charset="0"/>
                </a:rPr>
                <a:t>amountInvoiced</a:t>
              </a:r>
              <a:r>
                <a:rPr lang="en-US" sz="1400" dirty="0">
                  <a:latin typeface="Courier New" panose="02070309020205020404" pitchFamily="49" charset="0"/>
                  <a:cs typeface="Courier New" panose="02070309020205020404" pitchFamily="49" charset="0"/>
                </a:rPr>
                <a:t> (start Date, end Date)</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amountReceived</a:t>
              </a:r>
              <a:r>
                <a:rPr lang="en-US" sz="1400" dirty="0">
                  <a:latin typeface="Courier New" panose="02070309020205020404" pitchFamily="49" charset="0"/>
                  <a:cs typeface="Courier New" panose="02070309020205020404" pitchFamily="49" charset="0"/>
                </a:rPr>
                <a:t> (start Date, end Date)</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amountOverdue</a:t>
              </a:r>
              <a:r>
                <a:rPr lang="en-US" sz="1400" dirty="0">
                  <a:latin typeface="Courier New" panose="02070309020205020404" pitchFamily="49" charset="0"/>
                  <a:cs typeface="Courier New" panose="02070309020205020404" pitchFamily="49" charset="0"/>
                </a:rPr>
                <a:t> (start Date, end Date)</a:t>
              </a:r>
            </a:p>
            <a:p>
              <a:endParaRPr lang="en-US" dirty="0"/>
            </a:p>
            <a:p>
              <a:endParaRPr lang="en-US" dirty="0"/>
            </a:p>
          </p:txBody>
        </p:sp>
      </p:grpSp>
      <p:sp>
        <p:nvSpPr>
          <p:cNvPr id="13" name="Flecha derecha 16">
            <a:extLst>
              <a:ext uri="{FF2B5EF4-FFF2-40B4-BE49-F238E27FC236}">
                <a16:creationId xmlns:a16="http://schemas.microsoft.com/office/drawing/2014/main" id="{EF23DDEC-4CF4-4D3C-B059-4A385F62E832}"/>
              </a:ext>
            </a:extLst>
          </p:cNvPr>
          <p:cNvSpPr/>
          <p:nvPr/>
        </p:nvSpPr>
        <p:spPr>
          <a:xfrm>
            <a:off x="5377910" y="4061635"/>
            <a:ext cx="1317356" cy="893915"/>
          </a:xfrm>
          <a:prstGeom prst="rightArrow">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4" name="Grupo 25">
            <a:extLst>
              <a:ext uri="{FF2B5EF4-FFF2-40B4-BE49-F238E27FC236}">
                <a16:creationId xmlns:a16="http://schemas.microsoft.com/office/drawing/2014/main" id="{88E59C50-12DE-419E-9EDD-7F5A2DD52166}"/>
              </a:ext>
            </a:extLst>
          </p:cNvPr>
          <p:cNvGrpSpPr/>
          <p:nvPr/>
        </p:nvGrpSpPr>
        <p:grpSpPr>
          <a:xfrm>
            <a:off x="7129216" y="2763258"/>
            <a:ext cx="4696125" cy="3332006"/>
            <a:chOff x="774778" y="3208149"/>
            <a:chExt cx="2076772" cy="1627322"/>
          </a:xfrm>
          <a:noFill/>
        </p:grpSpPr>
        <p:grpSp>
          <p:nvGrpSpPr>
            <p:cNvPr id="15" name="Grupo 26">
              <a:extLst>
                <a:ext uri="{FF2B5EF4-FFF2-40B4-BE49-F238E27FC236}">
                  <a16:creationId xmlns:a16="http://schemas.microsoft.com/office/drawing/2014/main" id="{7BDF70BC-493F-4AB0-AFCE-0ADD750DD396}"/>
                </a:ext>
              </a:extLst>
            </p:cNvPr>
            <p:cNvGrpSpPr/>
            <p:nvPr/>
          </p:nvGrpSpPr>
          <p:grpSpPr>
            <a:xfrm>
              <a:off x="774778" y="3208149"/>
              <a:ext cx="2076772" cy="1627322"/>
              <a:chOff x="774778" y="3208149"/>
              <a:chExt cx="2076772" cy="1627322"/>
            </a:xfrm>
            <a:grpFill/>
          </p:grpSpPr>
          <p:grpSp>
            <p:nvGrpSpPr>
              <p:cNvPr id="17" name="Grupo 28">
                <a:extLst>
                  <a:ext uri="{FF2B5EF4-FFF2-40B4-BE49-F238E27FC236}">
                    <a16:creationId xmlns:a16="http://schemas.microsoft.com/office/drawing/2014/main" id="{B4D8D2AD-208B-49E6-81FB-12E5B4B7B525}"/>
                  </a:ext>
                </a:extLst>
              </p:cNvPr>
              <p:cNvGrpSpPr/>
              <p:nvPr/>
            </p:nvGrpSpPr>
            <p:grpSpPr>
              <a:xfrm>
                <a:off x="774778" y="3208149"/>
                <a:ext cx="2076772" cy="1627322"/>
                <a:chOff x="774778" y="3053166"/>
                <a:chExt cx="2076772" cy="1627322"/>
              </a:xfrm>
              <a:grpFill/>
            </p:grpSpPr>
            <p:sp>
              <p:nvSpPr>
                <p:cNvPr id="19" name="Rectángulo 30">
                  <a:extLst>
                    <a:ext uri="{FF2B5EF4-FFF2-40B4-BE49-F238E27FC236}">
                      <a16:creationId xmlns:a16="http://schemas.microsoft.com/office/drawing/2014/main" id="{073A5207-1789-40E0-A38B-AF2189CACA23}"/>
                    </a:ext>
                  </a:extLst>
                </p:cNvPr>
                <p:cNvSpPr/>
                <p:nvPr/>
              </p:nvSpPr>
              <p:spPr>
                <a:xfrm>
                  <a:off x="774778" y="3053166"/>
                  <a:ext cx="2076772" cy="1627322"/>
                </a:xfrm>
                <a:prstGeom prst="rect">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20" name="Conector recto 31">
                  <a:extLst>
                    <a:ext uri="{FF2B5EF4-FFF2-40B4-BE49-F238E27FC236}">
                      <a16:creationId xmlns:a16="http://schemas.microsoft.com/office/drawing/2014/main" id="{9DD9075F-8E74-416E-8267-890A6C7C0081}"/>
                    </a:ext>
                  </a:extLst>
                </p:cNvPr>
                <p:cNvCxnSpPr/>
                <p:nvPr/>
              </p:nvCxnSpPr>
              <p:spPr>
                <a:xfrm>
                  <a:off x="774778" y="3409627"/>
                  <a:ext cx="2076772" cy="0"/>
                </a:xfrm>
                <a:prstGeom prst="line">
                  <a:avLst/>
                </a:prstGeom>
                <a:grpFill/>
              </p:spPr>
              <p:style>
                <a:lnRef idx="3">
                  <a:schemeClr val="dk1"/>
                </a:lnRef>
                <a:fillRef idx="0">
                  <a:schemeClr val="dk1"/>
                </a:fillRef>
                <a:effectRef idx="2">
                  <a:schemeClr val="dk1"/>
                </a:effectRef>
                <a:fontRef idx="minor">
                  <a:schemeClr val="tx1"/>
                </a:fontRef>
              </p:style>
            </p:cxnSp>
            <p:cxnSp>
              <p:nvCxnSpPr>
                <p:cNvPr id="21" name="Conector recto 32">
                  <a:extLst>
                    <a:ext uri="{FF2B5EF4-FFF2-40B4-BE49-F238E27FC236}">
                      <a16:creationId xmlns:a16="http://schemas.microsoft.com/office/drawing/2014/main" id="{801D8E6A-1D87-4F05-8876-24FE872FC353}"/>
                    </a:ext>
                  </a:extLst>
                </p:cNvPr>
                <p:cNvCxnSpPr/>
                <p:nvPr/>
              </p:nvCxnSpPr>
              <p:spPr>
                <a:xfrm>
                  <a:off x="774778" y="3632780"/>
                  <a:ext cx="2076772" cy="0"/>
                </a:xfrm>
                <a:prstGeom prst="line">
                  <a:avLst/>
                </a:prstGeom>
                <a:grpFill/>
              </p:spPr>
              <p:style>
                <a:lnRef idx="3">
                  <a:schemeClr val="dk1"/>
                </a:lnRef>
                <a:fillRef idx="0">
                  <a:schemeClr val="dk1"/>
                </a:fillRef>
                <a:effectRef idx="2">
                  <a:schemeClr val="dk1"/>
                </a:effectRef>
                <a:fontRef idx="minor">
                  <a:schemeClr val="tx1"/>
                </a:fontRef>
              </p:style>
            </p:cxnSp>
          </p:grpSp>
          <p:sp>
            <p:nvSpPr>
              <p:cNvPr id="18" name="CuadroTexto 29">
                <a:extLst>
                  <a:ext uri="{FF2B5EF4-FFF2-40B4-BE49-F238E27FC236}">
                    <a16:creationId xmlns:a16="http://schemas.microsoft.com/office/drawing/2014/main" id="{A99CC8A4-43F3-4CED-BDFF-9646AFE550D4}"/>
                  </a:ext>
                </a:extLst>
              </p:cNvPr>
              <p:cNvSpPr txBox="1"/>
              <p:nvPr/>
            </p:nvSpPr>
            <p:spPr>
              <a:xfrm>
                <a:off x="867905" y="3254644"/>
                <a:ext cx="1766807" cy="180379"/>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rial Rounded MT Bold" panose="020F0704030504030204" pitchFamily="34" charset="0"/>
                  </a:rPr>
                  <a:t>Customer</a:t>
                </a:r>
              </a:p>
            </p:txBody>
          </p:sp>
        </p:grpSp>
        <p:sp>
          <p:nvSpPr>
            <p:cNvPr id="16" name="CuadroTexto 27">
              <a:extLst>
                <a:ext uri="{FF2B5EF4-FFF2-40B4-BE49-F238E27FC236}">
                  <a16:creationId xmlns:a16="http://schemas.microsoft.com/office/drawing/2014/main" id="{928EB8E6-5E0C-424E-B1C3-FB0AC6E32E7F}"/>
                </a:ext>
              </a:extLst>
            </p:cNvPr>
            <p:cNvSpPr txBox="1"/>
            <p:nvPr/>
          </p:nvSpPr>
          <p:spPr>
            <a:xfrm>
              <a:off x="774778" y="4060557"/>
              <a:ext cx="2076772" cy="571198"/>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err="1">
                  <a:latin typeface="Courier New" panose="02070309020205020404" pitchFamily="49" charset="0"/>
                  <a:cs typeface="Courier New" panose="02070309020205020404" pitchFamily="49" charset="0"/>
                </a:rPr>
                <a:t>amountInvoiced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 </a:t>
              </a:r>
              <a:r>
                <a:rPr lang="en-US" sz="1400" b="1" dirty="0" err="1">
                  <a:latin typeface="Courier New" panose="02070309020205020404" pitchFamily="49" charset="0"/>
                  <a:cs typeface="Courier New" panose="02070309020205020404" pitchFamily="49" charset="0"/>
                </a:rPr>
                <a:t>DateRange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amountReceived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 </a:t>
              </a:r>
              <a:r>
                <a:rPr lang="en-US" sz="1400" b="1" dirty="0" err="1">
                  <a:latin typeface="Courier New" panose="02070309020205020404" pitchFamily="49" charset="0"/>
                  <a:cs typeface="Courier New" panose="02070309020205020404" pitchFamily="49" charset="0"/>
                </a:rPr>
                <a:t>DateRange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amountOverdue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 </a:t>
              </a:r>
              <a:r>
                <a:rPr lang="en-US" sz="1400" b="1" dirty="0" err="1">
                  <a:latin typeface="Courier New" panose="02070309020205020404" pitchFamily="49" charset="0"/>
                  <a:cs typeface="Courier New" panose="02070309020205020404" pitchFamily="49" charset="0"/>
                </a:rPr>
                <a:t>DateRange</a:t>
              </a:r>
              <a:r>
                <a:rPr lang="en-US" sz="1400" dirty="0">
                  <a:latin typeface="Courier New" panose="02070309020205020404" pitchFamily="49" charset="0"/>
                  <a:cs typeface="Courier New" panose="02070309020205020404" pitchFamily="49" charset="0"/>
                </a:rPr>
                <a:t>)</a:t>
              </a:r>
              <a:endParaRPr lang="en-US" dirty="0"/>
            </a:p>
          </p:txBody>
        </p:sp>
      </p:grpSp>
      <p:sp>
        <p:nvSpPr>
          <p:cNvPr id="22" name="Footer Placeholder 21">
            <a:extLst>
              <a:ext uri="{FF2B5EF4-FFF2-40B4-BE49-F238E27FC236}">
                <a16:creationId xmlns:a16="http://schemas.microsoft.com/office/drawing/2014/main" id="{636680F8-8894-4F1D-8076-5A0898D99391}"/>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347357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62CF-7895-460F-9C10-6EFF5DC2173A}"/>
              </a:ext>
            </a:extLst>
          </p:cNvPr>
          <p:cNvSpPr>
            <a:spLocks noGrp="1"/>
          </p:cNvSpPr>
          <p:nvPr>
            <p:ph type="title"/>
          </p:nvPr>
        </p:nvSpPr>
        <p:spPr/>
        <p:txBody>
          <a:bodyPr/>
          <a:lstStyle/>
          <a:p>
            <a:r>
              <a:rPr lang="en-CA" dirty="0"/>
              <a:t>Extract Method</a:t>
            </a:r>
          </a:p>
        </p:txBody>
      </p:sp>
      <p:sp>
        <p:nvSpPr>
          <p:cNvPr id="3" name="Content Placeholder 2">
            <a:extLst>
              <a:ext uri="{FF2B5EF4-FFF2-40B4-BE49-F238E27FC236}">
                <a16:creationId xmlns:a16="http://schemas.microsoft.com/office/drawing/2014/main" id="{C71F4D90-7E88-46F5-A848-8927EB36E468}"/>
              </a:ext>
            </a:extLst>
          </p:cNvPr>
          <p:cNvSpPr>
            <a:spLocks noGrp="1"/>
          </p:cNvSpPr>
          <p:nvPr>
            <p:ph idx="1"/>
          </p:nvPr>
        </p:nvSpPr>
        <p:spPr/>
        <p:txBody>
          <a:bodyPr>
            <a:normAutofit/>
          </a:bodyPr>
          <a:lstStyle/>
          <a:p>
            <a:r>
              <a:rPr lang="en-US" sz="2000" dirty="0"/>
              <a:t>You have a code fragment that can be grouped together.</a:t>
            </a:r>
          </a:p>
          <a:p>
            <a:r>
              <a:rPr lang="en-US" sz="2000" dirty="0"/>
              <a:t>Move this code to a separate new method (or function) and replace the old code with a call to the method.</a:t>
            </a:r>
            <a:endParaRPr lang="en-CA" sz="2000" dirty="0"/>
          </a:p>
        </p:txBody>
      </p:sp>
      <p:sp>
        <p:nvSpPr>
          <p:cNvPr id="4" name="Slide Number Placeholder 3">
            <a:extLst>
              <a:ext uri="{FF2B5EF4-FFF2-40B4-BE49-F238E27FC236}">
                <a16:creationId xmlns:a16="http://schemas.microsoft.com/office/drawing/2014/main" id="{54E7CA03-9248-4C2E-9A86-CF24F837775F}"/>
              </a:ext>
            </a:extLst>
          </p:cNvPr>
          <p:cNvSpPr>
            <a:spLocks noGrp="1"/>
          </p:cNvSpPr>
          <p:nvPr>
            <p:ph type="sldNum" sz="quarter" idx="12"/>
          </p:nvPr>
        </p:nvSpPr>
        <p:spPr/>
        <p:txBody>
          <a:bodyPr/>
          <a:lstStyle/>
          <a:p>
            <a:fld id="{C2F792F5-04B2-48F5-9D03-C738232DE97E}" type="slidenum">
              <a:rPr lang="en-CA" smtClean="0"/>
              <a:t>14</a:t>
            </a:fld>
            <a:endParaRPr lang="en-CA"/>
          </a:p>
        </p:txBody>
      </p:sp>
      <p:sp>
        <p:nvSpPr>
          <p:cNvPr id="5" name="Rectangle 1">
            <a:extLst>
              <a:ext uri="{FF2B5EF4-FFF2-40B4-BE49-F238E27FC236}">
                <a16:creationId xmlns:a16="http://schemas.microsoft.com/office/drawing/2014/main" id="{99DD610D-7BEB-4A8D-873E-481799495D56}"/>
              </a:ext>
            </a:extLst>
          </p:cNvPr>
          <p:cNvSpPr>
            <a:spLocks noChangeArrowheads="1"/>
          </p:cNvSpPr>
          <p:nvPr/>
        </p:nvSpPr>
        <p:spPr bwMode="auto">
          <a:xfrm>
            <a:off x="1020060" y="3548340"/>
            <a:ext cx="47516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printOwing</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printBanner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Print details.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System.out.println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("name: " +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System.out.println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("amount: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getOutstanding</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p:txBody>
      </p:sp>
      <p:sp>
        <p:nvSpPr>
          <p:cNvPr id="6" name="Rectangle 1">
            <a:extLst>
              <a:ext uri="{FF2B5EF4-FFF2-40B4-BE49-F238E27FC236}">
                <a16:creationId xmlns:a16="http://schemas.microsoft.com/office/drawing/2014/main" id="{CE9D7EF7-DA7D-4533-8A7B-D0272B7C1C94}"/>
              </a:ext>
            </a:extLst>
          </p:cNvPr>
          <p:cNvSpPr>
            <a:spLocks noChangeArrowheads="1"/>
          </p:cNvSpPr>
          <p:nvPr/>
        </p:nvSpPr>
        <p:spPr bwMode="auto">
          <a:xfrm>
            <a:off x="5723823" y="3548340"/>
            <a:ext cx="5677836" cy="2203171"/>
          </a:xfrm>
          <a:prstGeom prst="rect">
            <a:avLst/>
          </a:prstGeom>
          <a:noFill/>
          <a:ln>
            <a:noFill/>
          </a:ln>
          <a:effec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990000"/>
                </a:solidFill>
                <a:effectLst/>
                <a:latin typeface="Courier New" panose="02070309020205020404" pitchFamily="49" charset="0"/>
                <a:cs typeface="Courier New" panose="02070309020205020404" pitchFamily="49" charset="0"/>
              </a:rPr>
              <a:t>printOwing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printBanner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printDetails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getOutstanding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990000"/>
                </a:solidFill>
                <a:effectLst/>
                <a:latin typeface="Courier New" panose="02070309020205020404" pitchFamily="49" charset="0"/>
                <a:cs typeface="Courier New" panose="02070309020205020404" pitchFamily="49" charset="0"/>
              </a:rPr>
              <a:t>printDetails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outstanding)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"name: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DD1144"/>
                </a:solidFill>
                <a:effectLst/>
                <a:latin typeface="Courier New" panose="02070309020205020404" pitchFamily="49" charset="0"/>
                <a:cs typeface="Courier New" panose="02070309020205020404" pitchFamily="49" charset="0"/>
              </a:rPr>
              <a:t>"amount: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outstanding);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Arrow: Right 6">
            <a:extLst>
              <a:ext uri="{FF2B5EF4-FFF2-40B4-BE49-F238E27FC236}">
                <a16:creationId xmlns:a16="http://schemas.microsoft.com/office/drawing/2014/main" id="{7FC2BA35-D505-4FD1-BDA1-411972CE084C}"/>
              </a:ext>
            </a:extLst>
          </p:cNvPr>
          <p:cNvSpPr/>
          <p:nvPr/>
        </p:nvSpPr>
        <p:spPr>
          <a:xfrm>
            <a:off x="4311941" y="5503178"/>
            <a:ext cx="964734" cy="4194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ooter Placeholder 7">
            <a:extLst>
              <a:ext uri="{FF2B5EF4-FFF2-40B4-BE49-F238E27FC236}">
                <a16:creationId xmlns:a16="http://schemas.microsoft.com/office/drawing/2014/main" id="{F6F38A2E-AC2F-4D58-8E44-FE76B0C74FEC}"/>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359462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9546-F2EC-4DC1-BCD6-1A6DC2C71992}"/>
              </a:ext>
            </a:extLst>
          </p:cNvPr>
          <p:cNvSpPr>
            <a:spLocks noGrp="1"/>
          </p:cNvSpPr>
          <p:nvPr>
            <p:ph type="title"/>
          </p:nvPr>
        </p:nvSpPr>
        <p:spPr/>
        <p:txBody>
          <a:bodyPr/>
          <a:lstStyle/>
          <a:p>
            <a:r>
              <a:rPr lang="en-CA" dirty="0"/>
              <a:t>Decompose conditional</a:t>
            </a:r>
          </a:p>
        </p:txBody>
      </p:sp>
      <p:sp>
        <p:nvSpPr>
          <p:cNvPr id="3" name="Content Placeholder 2">
            <a:extLst>
              <a:ext uri="{FF2B5EF4-FFF2-40B4-BE49-F238E27FC236}">
                <a16:creationId xmlns:a16="http://schemas.microsoft.com/office/drawing/2014/main" id="{B237BC1B-7DC7-4CB0-A947-99418D65942D}"/>
              </a:ext>
            </a:extLst>
          </p:cNvPr>
          <p:cNvSpPr>
            <a:spLocks noGrp="1"/>
          </p:cNvSpPr>
          <p:nvPr>
            <p:ph idx="1"/>
          </p:nvPr>
        </p:nvSpPr>
        <p:spPr/>
        <p:txBody>
          <a:bodyPr/>
          <a:lstStyle/>
          <a:p>
            <a:r>
              <a:rPr lang="en-CA" sz="2000" dirty="0"/>
              <a:t>Useful when you have a complex conditional (if-then/else or switch)</a:t>
            </a:r>
          </a:p>
          <a:p>
            <a:r>
              <a:rPr lang="en-CA" sz="2000" b="1" dirty="0"/>
              <a:t>Solution</a:t>
            </a:r>
            <a:r>
              <a:rPr lang="en-CA" sz="2000" dirty="0"/>
              <a:t>:  Decompose the complicated parts of the conditional into separate methods</a:t>
            </a:r>
          </a:p>
          <a:p>
            <a:endParaRPr lang="en-CA" dirty="0"/>
          </a:p>
        </p:txBody>
      </p:sp>
      <p:sp>
        <p:nvSpPr>
          <p:cNvPr id="4" name="Slide Number Placeholder 3">
            <a:extLst>
              <a:ext uri="{FF2B5EF4-FFF2-40B4-BE49-F238E27FC236}">
                <a16:creationId xmlns:a16="http://schemas.microsoft.com/office/drawing/2014/main" id="{B92DF747-F803-4DC1-BE0F-8E4BAE6B0E78}"/>
              </a:ext>
            </a:extLst>
          </p:cNvPr>
          <p:cNvSpPr>
            <a:spLocks noGrp="1"/>
          </p:cNvSpPr>
          <p:nvPr>
            <p:ph type="sldNum" sz="quarter" idx="12"/>
          </p:nvPr>
        </p:nvSpPr>
        <p:spPr/>
        <p:txBody>
          <a:bodyPr/>
          <a:lstStyle/>
          <a:p>
            <a:fld id="{C2F792F5-04B2-48F5-9D03-C738232DE97E}" type="slidenum">
              <a:rPr lang="en-CA" smtClean="0"/>
              <a:t>15</a:t>
            </a:fld>
            <a:endParaRPr lang="en-CA"/>
          </a:p>
        </p:txBody>
      </p:sp>
      <p:sp>
        <p:nvSpPr>
          <p:cNvPr id="5" name="Rectangle 1">
            <a:extLst>
              <a:ext uri="{FF2B5EF4-FFF2-40B4-BE49-F238E27FC236}">
                <a16:creationId xmlns:a16="http://schemas.microsoft.com/office/drawing/2014/main" id="{21C4FFE3-AA80-463D-81F4-C37972BE9A4A}"/>
              </a:ext>
            </a:extLst>
          </p:cNvPr>
          <p:cNvSpPr>
            <a:spLocks noChangeArrowheads="1"/>
          </p:cNvSpPr>
          <p:nvPr/>
        </p:nvSpPr>
        <p:spPr bwMode="auto">
          <a:xfrm>
            <a:off x="2362446" y="2731663"/>
            <a:ext cx="7467109" cy="1692771"/>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if (</a:t>
            </a: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date.before</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(SUMMER_START) || </a:t>
            </a: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date.after</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(SUMMER_END)</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charge = quantity </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winterRate</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winterServiceCharge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else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charge = quantity </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summerRate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2">
            <a:extLst>
              <a:ext uri="{FF2B5EF4-FFF2-40B4-BE49-F238E27FC236}">
                <a16:creationId xmlns:a16="http://schemas.microsoft.com/office/drawing/2014/main" id="{92A42AE6-4EFF-4562-82DD-A1011D94ABB5}"/>
              </a:ext>
            </a:extLst>
          </p:cNvPr>
          <p:cNvSpPr>
            <a:spLocks noChangeArrowheads="1"/>
          </p:cNvSpPr>
          <p:nvPr/>
        </p:nvSpPr>
        <p:spPr bwMode="auto">
          <a:xfrm>
            <a:off x="3843620" y="4788509"/>
            <a:ext cx="4504759" cy="1569660"/>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if (</a:t>
            </a:r>
            <a:r>
              <a:rPr lang="en-US" altLang="en-US" sz="1600" b="1" dirty="0" err="1">
                <a:latin typeface="Courier New" panose="02070309020205020404" pitchFamily="49" charset="0"/>
                <a:cs typeface="Courier New" panose="02070309020205020404" pitchFamily="49" charset="0"/>
              </a:rPr>
              <a:t>isSummer</a:t>
            </a:r>
            <a:r>
              <a:rPr lang="en-US" altLang="en-US" sz="1600" dirty="0">
                <a:latin typeface="Courier New" panose="02070309020205020404" pitchFamily="49" charset="0"/>
                <a:cs typeface="Courier New" panose="02070309020205020404" pitchFamily="49" charset="0"/>
              </a:rPr>
              <a:t>(date)) {</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charge = </a:t>
            </a:r>
            <a:r>
              <a:rPr lang="en-US" altLang="en-US" sz="1600" b="1" dirty="0" err="1">
                <a:latin typeface="Courier New" panose="02070309020205020404" pitchFamily="49" charset="0"/>
                <a:cs typeface="Courier New" panose="02070309020205020404" pitchFamily="49" charset="0"/>
              </a:rPr>
              <a:t>summerCharge</a:t>
            </a:r>
            <a:r>
              <a:rPr lang="en-US" altLang="en-US" sz="1600" dirty="0">
                <a:latin typeface="Courier New" panose="02070309020205020404" pitchFamily="49" charset="0"/>
                <a:cs typeface="Courier New" panose="02070309020205020404" pitchFamily="49" charset="0"/>
              </a:rPr>
              <a:t>(quantity);</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 </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else { </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charge = </a:t>
            </a:r>
            <a:r>
              <a:rPr lang="en-US" altLang="en-US" sz="1600" b="1" dirty="0" err="1">
                <a:latin typeface="Courier New" panose="02070309020205020404" pitchFamily="49" charset="0"/>
                <a:cs typeface="Courier New" panose="02070309020205020404" pitchFamily="49" charset="0"/>
              </a:rPr>
              <a:t>winterCharge</a:t>
            </a:r>
            <a:r>
              <a:rPr lang="en-US" altLang="en-US" sz="1600" dirty="0">
                <a:latin typeface="Courier New" panose="02070309020205020404" pitchFamily="49" charset="0"/>
                <a:cs typeface="Courier New" panose="02070309020205020404" pitchFamily="49" charset="0"/>
              </a:rPr>
              <a:t>(quantity); </a:t>
            </a:r>
          </a:p>
          <a:p>
            <a:pPr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a:t>
            </a:r>
          </a:p>
        </p:txBody>
      </p:sp>
      <p:sp>
        <p:nvSpPr>
          <p:cNvPr id="7" name="Arrow: Down 6">
            <a:extLst>
              <a:ext uri="{FF2B5EF4-FFF2-40B4-BE49-F238E27FC236}">
                <a16:creationId xmlns:a16="http://schemas.microsoft.com/office/drawing/2014/main" id="{215495C4-161A-4CB1-A592-460CEF714B72}"/>
              </a:ext>
            </a:extLst>
          </p:cNvPr>
          <p:cNvSpPr/>
          <p:nvPr/>
        </p:nvSpPr>
        <p:spPr>
          <a:xfrm>
            <a:off x="1404994" y="4001294"/>
            <a:ext cx="390659" cy="84638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ooter Placeholder 7">
            <a:extLst>
              <a:ext uri="{FF2B5EF4-FFF2-40B4-BE49-F238E27FC236}">
                <a16:creationId xmlns:a16="http://schemas.microsoft.com/office/drawing/2014/main" id="{62465139-2616-4531-9DF8-59C1689532A9}"/>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43608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E356-5A6B-446E-8A21-85A1AE90FBB8}"/>
              </a:ext>
            </a:extLst>
          </p:cNvPr>
          <p:cNvSpPr>
            <a:spLocks noGrp="1"/>
          </p:cNvSpPr>
          <p:nvPr>
            <p:ph type="title"/>
          </p:nvPr>
        </p:nvSpPr>
        <p:spPr/>
        <p:txBody>
          <a:bodyPr/>
          <a:lstStyle/>
          <a:p>
            <a:r>
              <a:rPr lang="en-CA" dirty="0"/>
              <a:t>Replace method with method object</a:t>
            </a:r>
          </a:p>
        </p:txBody>
      </p:sp>
      <p:sp>
        <p:nvSpPr>
          <p:cNvPr id="3" name="Content Placeholder 2">
            <a:extLst>
              <a:ext uri="{FF2B5EF4-FFF2-40B4-BE49-F238E27FC236}">
                <a16:creationId xmlns:a16="http://schemas.microsoft.com/office/drawing/2014/main" id="{5126A8FC-CFB5-4570-8B0F-35CAD93B2449}"/>
              </a:ext>
            </a:extLst>
          </p:cNvPr>
          <p:cNvSpPr>
            <a:spLocks noGrp="1"/>
          </p:cNvSpPr>
          <p:nvPr>
            <p:ph idx="1"/>
          </p:nvPr>
        </p:nvSpPr>
        <p:spPr/>
        <p:txBody>
          <a:bodyPr>
            <a:normAutofit/>
          </a:bodyPr>
          <a:lstStyle/>
          <a:p>
            <a:r>
              <a:rPr lang="en-CA" sz="2000" dirty="0"/>
              <a:t>You have a class with a long method which local variables are too intertwined that you cannot apply extract method</a:t>
            </a:r>
          </a:p>
        </p:txBody>
      </p:sp>
      <p:sp>
        <p:nvSpPr>
          <p:cNvPr id="4" name="Slide Number Placeholder 3">
            <a:extLst>
              <a:ext uri="{FF2B5EF4-FFF2-40B4-BE49-F238E27FC236}">
                <a16:creationId xmlns:a16="http://schemas.microsoft.com/office/drawing/2014/main" id="{EA5D373C-01C9-49A1-AF8E-35BDFBC62BDA}"/>
              </a:ext>
            </a:extLst>
          </p:cNvPr>
          <p:cNvSpPr>
            <a:spLocks noGrp="1"/>
          </p:cNvSpPr>
          <p:nvPr>
            <p:ph type="sldNum" sz="quarter" idx="12"/>
          </p:nvPr>
        </p:nvSpPr>
        <p:spPr/>
        <p:txBody>
          <a:bodyPr/>
          <a:lstStyle/>
          <a:p>
            <a:fld id="{C2F792F5-04B2-48F5-9D03-C738232DE97E}" type="slidenum">
              <a:rPr lang="en-CA" smtClean="0"/>
              <a:t>16</a:t>
            </a:fld>
            <a:endParaRPr lang="en-CA"/>
          </a:p>
        </p:txBody>
      </p:sp>
      <p:sp>
        <p:nvSpPr>
          <p:cNvPr id="5" name="Flecha derecha 16">
            <a:extLst>
              <a:ext uri="{FF2B5EF4-FFF2-40B4-BE49-F238E27FC236}">
                <a16:creationId xmlns:a16="http://schemas.microsoft.com/office/drawing/2014/main" id="{3D834BE2-6690-44F6-A46B-5514F4100E6F}"/>
              </a:ext>
            </a:extLst>
          </p:cNvPr>
          <p:cNvSpPr/>
          <p:nvPr/>
        </p:nvSpPr>
        <p:spPr>
          <a:xfrm>
            <a:off x="5067944" y="3625902"/>
            <a:ext cx="1317356" cy="893915"/>
          </a:xfrm>
          <a:prstGeom prst="rightArrow">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Esquina doblada 3">
            <a:extLst>
              <a:ext uri="{FF2B5EF4-FFF2-40B4-BE49-F238E27FC236}">
                <a16:creationId xmlns:a16="http://schemas.microsoft.com/office/drawing/2014/main" id="{8C6BC068-04B2-4C0E-8BC7-E65358D5A785}"/>
              </a:ext>
            </a:extLst>
          </p:cNvPr>
          <p:cNvSpPr/>
          <p:nvPr/>
        </p:nvSpPr>
        <p:spPr>
          <a:xfrm>
            <a:off x="2469169" y="3311498"/>
            <a:ext cx="2366302" cy="1975370"/>
          </a:xfrm>
          <a:prstGeom prst="foldedCorner">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t>double price ( ) {</a:t>
            </a:r>
          </a:p>
          <a:p>
            <a:endParaRPr lang="en-US" sz="1400" dirty="0"/>
          </a:p>
          <a:p>
            <a:r>
              <a:rPr lang="en-US" sz="1400" dirty="0"/>
              <a:t>double </a:t>
            </a:r>
            <a:r>
              <a:rPr lang="en-US" sz="1400" dirty="0" err="1"/>
              <a:t>primaryBasePrice</a:t>
            </a:r>
            <a:endParaRPr lang="en-US" sz="1400" dirty="0"/>
          </a:p>
          <a:p>
            <a:r>
              <a:rPr lang="en-US" sz="1400" dirty="0"/>
              <a:t>double </a:t>
            </a:r>
            <a:r>
              <a:rPr lang="en-US" sz="1400" dirty="0" err="1"/>
              <a:t>secondaryBasePrice</a:t>
            </a:r>
            <a:endParaRPr lang="en-US" sz="1400" dirty="0"/>
          </a:p>
          <a:p>
            <a:r>
              <a:rPr lang="en-US" sz="1400" dirty="0"/>
              <a:t>double </a:t>
            </a:r>
            <a:r>
              <a:rPr lang="en-US" sz="1400" dirty="0" err="1"/>
              <a:t>ternaryBasePrice</a:t>
            </a:r>
            <a:endParaRPr lang="en-US" sz="1400" dirty="0"/>
          </a:p>
          <a:p>
            <a:r>
              <a:rPr lang="en-US" sz="1400" dirty="0"/>
              <a:t>//LONG METHOD</a:t>
            </a:r>
          </a:p>
          <a:p>
            <a:r>
              <a:rPr lang="en-US" sz="1400" dirty="0"/>
              <a:t>}</a:t>
            </a:r>
          </a:p>
        </p:txBody>
      </p:sp>
      <p:grpSp>
        <p:nvGrpSpPr>
          <p:cNvPr id="7" name="Grupo 23">
            <a:extLst>
              <a:ext uri="{FF2B5EF4-FFF2-40B4-BE49-F238E27FC236}">
                <a16:creationId xmlns:a16="http://schemas.microsoft.com/office/drawing/2014/main" id="{BCF053AF-1ECD-4239-9119-740F50161FF8}"/>
              </a:ext>
            </a:extLst>
          </p:cNvPr>
          <p:cNvGrpSpPr/>
          <p:nvPr/>
        </p:nvGrpSpPr>
        <p:grpSpPr>
          <a:xfrm>
            <a:off x="291749" y="3832295"/>
            <a:ext cx="1673815" cy="1776646"/>
            <a:chOff x="774778" y="3208149"/>
            <a:chExt cx="2076772" cy="1627322"/>
          </a:xfrm>
          <a:noFill/>
        </p:grpSpPr>
        <p:grpSp>
          <p:nvGrpSpPr>
            <p:cNvPr id="8" name="Grupo 24">
              <a:extLst>
                <a:ext uri="{FF2B5EF4-FFF2-40B4-BE49-F238E27FC236}">
                  <a16:creationId xmlns:a16="http://schemas.microsoft.com/office/drawing/2014/main" id="{DF6D94D4-27D7-4C00-B738-2095B0866D5B}"/>
                </a:ext>
              </a:extLst>
            </p:cNvPr>
            <p:cNvGrpSpPr/>
            <p:nvPr/>
          </p:nvGrpSpPr>
          <p:grpSpPr>
            <a:xfrm>
              <a:off x="774778" y="3208149"/>
              <a:ext cx="2076772" cy="1627322"/>
              <a:chOff x="774778" y="3208149"/>
              <a:chExt cx="2076772" cy="1627322"/>
            </a:xfrm>
            <a:grpFill/>
          </p:grpSpPr>
          <p:grpSp>
            <p:nvGrpSpPr>
              <p:cNvPr id="10" name="Grupo 34">
                <a:extLst>
                  <a:ext uri="{FF2B5EF4-FFF2-40B4-BE49-F238E27FC236}">
                    <a16:creationId xmlns:a16="http://schemas.microsoft.com/office/drawing/2014/main" id="{94499A2E-D920-4958-932E-461B2B2BA8FA}"/>
                  </a:ext>
                </a:extLst>
              </p:cNvPr>
              <p:cNvGrpSpPr/>
              <p:nvPr/>
            </p:nvGrpSpPr>
            <p:grpSpPr>
              <a:xfrm>
                <a:off x="774778" y="3208149"/>
                <a:ext cx="2076772" cy="1627322"/>
                <a:chOff x="774778" y="3053166"/>
                <a:chExt cx="2076772" cy="1627322"/>
              </a:xfrm>
              <a:grpFill/>
            </p:grpSpPr>
            <p:sp>
              <p:nvSpPr>
                <p:cNvPr id="12" name="Rectángulo 36">
                  <a:extLst>
                    <a:ext uri="{FF2B5EF4-FFF2-40B4-BE49-F238E27FC236}">
                      <a16:creationId xmlns:a16="http://schemas.microsoft.com/office/drawing/2014/main" id="{7AB1167A-95C3-4CD0-B19C-1391E49E65AD}"/>
                    </a:ext>
                  </a:extLst>
                </p:cNvPr>
                <p:cNvSpPr/>
                <p:nvPr/>
              </p:nvSpPr>
              <p:spPr>
                <a:xfrm>
                  <a:off x="774778" y="3053166"/>
                  <a:ext cx="2076772" cy="1627322"/>
                </a:xfrm>
                <a:prstGeom prst="rect">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13" name="Conector recto 37">
                  <a:extLst>
                    <a:ext uri="{FF2B5EF4-FFF2-40B4-BE49-F238E27FC236}">
                      <a16:creationId xmlns:a16="http://schemas.microsoft.com/office/drawing/2014/main" id="{623DD017-B825-467F-94B7-0CC7BC590AF8}"/>
                    </a:ext>
                  </a:extLst>
                </p:cNvPr>
                <p:cNvCxnSpPr/>
                <p:nvPr/>
              </p:nvCxnSpPr>
              <p:spPr>
                <a:xfrm>
                  <a:off x="774778" y="3409627"/>
                  <a:ext cx="2076772" cy="0"/>
                </a:xfrm>
                <a:prstGeom prst="line">
                  <a:avLst/>
                </a:prstGeom>
                <a:grpFill/>
              </p:spPr>
              <p:style>
                <a:lnRef idx="3">
                  <a:schemeClr val="dk1"/>
                </a:lnRef>
                <a:fillRef idx="0">
                  <a:schemeClr val="dk1"/>
                </a:fillRef>
                <a:effectRef idx="2">
                  <a:schemeClr val="dk1"/>
                </a:effectRef>
                <a:fontRef idx="minor">
                  <a:schemeClr val="tx1"/>
                </a:fontRef>
              </p:style>
            </p:cxnSp>
            <p:cxnSp>
              <p:nvCxnSpPr>
                <p:cNvPr id="14" name="Conector recto 38">
                  <a:extLst>
                    <a:ext uri="{FF2B5EF4-FFF2-40B4-BE49-F238E27FC236}">
                      <a16:creationId xmlns:a16="http://schemas.microsoft.com/office/drawing/2014/main" id="{A82ACB5F-3AA4-4C75-9029-523BFAC03A08}"/>
                    </a:ext>
                  </a:extLst>
                </p:cNvPr>
                <p:cNvCxnSpPr/>
                <p:nvPr/>
              </p:nvCxnSpPr>
              <p:spPr>
                <a:xfrm>
                  <a:off x="774778" y="3632780"/>
                  <a:ext cx="2076772" cy="0"/>
                </a:xfrm>
                <a:prstGeom prst="line">
                  <a:avLst/>
                </a:prstGeom>
                <a:grpFill/>
              </p:spPr>
              <p:style>
                <a:lnRef idx="3">
                  <a:schemeClr val="dk1"/>
                </a:lnRef>
                <a:fillRef idx="0">
                  <a:schemeClr val="dk1"/>
                </a:fillRef>
                <a:effectRef idx="2">
                  <a:schemeClr val="dk1"/>
                </a:effectRef>
                <a:fontRef idx="minor">
                  <a:schemeClr val="tx1"/>
                </a:fontRef>
              </p:style>
            </p:cxnSp>
          </p:grpSp>
          <p:sp>
            <p:nvSpPr>
              <p:cNvPr id="11" name="CuadroTexto 35">
                <a:extLst>
                  <a:ext uri="{FF2B5EF4-FFF2-40B4-BE49-F238E27FC236}">
                    <a16:creationId xmlns:a16="http://schemas.microsoft.com/office/drawing/2014/main" id="{9A919C29-A11C-4FC2-9184-19B21062D68D}"/>
                  </a:ext>
                </a:extLst>
              </p:cNvPr>
              <p:cNvSpPr txBox="1"/>
              <p:nvPr/>
            </p:nvSpPr>
            <p:spPr>
              <a:xfrm>
                <a:off x="867905" y="3254644"/>
                <a:ext cx="1766807" cy="180379"/>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rial Rounded MT Bold" panose="020F0704030504030204" pitchFamily="34" charset="0"/>
                  </a:rPr>
                  <a:t>Order</a:t>
                </a:r>
              </a:p>
            </p:txBody>
          </p:sp>
        </p:grpSp>
        <p:sp>
          <p:nvSpPr>
            <p:cNvPr id="9" name="CuadroTexto 33">
              <a:extLst>
                <a:ext uri="{FF2B5EF4-FFF2-40B4-BE49-F238E27FC236}">
                  <a16:creationId xmlns:a16="http://schemas.microsoft.com/office/drawing/2014/main" id="{323FE9AF-A6D9-41C5-ADA0-3B1A15A5138D}"/>
                </a:ext>
              </a:extLst>
            </p:cNvPr>
            <p:cNvSpPr txBox="1"/>
            <p:nvPr/>
          </p:nvSpPr>
          <p:spPr>
            <a:xfrm>
              <a:off x="774778" y="4060557"/>
              <a:ext cx="2076772" cy="390820"/>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price()</a:t>
              </a:r>
            </a:p>
            <a:p>
              <a:endParaRPr lang="en-US" sz="1400" dirty="0">
                <a:latin typeface="Courier New" panose="02070309020205020404" pitchFamily="49" charset="0"/>
                <a:cs typeface="Courier New" panose="02070309020205020404" pitchFamily="49" charset="0"/>
              </a:endParaRPr>
            </a:p>
            <a:p>
              <a:endParaRPr lang="en-US" dirty="0"/>
            </a:p>
          </p:txBody>
        </p:sp>
      </p:grpSp>
      <p:grpSp>
        <p:nvGrpSpPr>
          <p:cNvPr id="15" name="Grupo 22">
            <a:extLst>
              <a:ext uri="{FF2B5EF4-FFF2-40B4-BE49-F238E27FC236}">
                <a16:creationId xmlns:a16="http://schemas.microsoft.com/office/drawing/2014/main" id="{27B6FA01-37E4-4ED4-ABF1-248D3B0D1636}"/>
              </a:ext>
            </a:extLst>
          </p:cNvPr>
          <p:cNvGrpSpPr/>
          <p:nvPr/>
        </p:nvGrpSpPr>
        <p:grpSpPr>
          <a:xfrm>
            <a:off x="6679634" y="2845612"/>
            <a:ext cx="5378048" cy="3370346"/>
            <a:chOff x="6679634" y="2627498"/>
            <a:chExt cx="5378048" cy="3370346"/>
          </a:xfrm>
          <a:noFill/>
        </p:grpSpPr>
        <p:grpSp>
          <p:nvGrpSpPr>
            <p:cNvPr id="16" name="Grupo 20">
              <a:extLst>
                <a:ext uri="{FF2B5EF4-FFF2-40B4-BE49-F238E27FC236}">
                  <a16:creationId xmlns:a16="http://schemas.microsoft.com/office/drawing/2014/main" id="{6BF502F2-AB3D-4C68-8413-4DDF4E22B88A}"/>
                </a:ext>
              </a:extLst>
            </p:cNvPr>
            <p:cNvGrpSpPr/>
            <p:nvPr/>
          </p:nvGrpSpPr>
          <p:grpSpPr>
            <a:xfrm>
              <a:off x="6679634" y="2627498"/>
              <a:ext cx="5378048" cy="3370346"/>
              <a:chOff x="6679634" y="2627498"/>
              <a:chExt cx="5378048" cy="3370346"/>
            </a:xfrm>
            <a:grpFill/>
          </p:grpSpPr>
          <p:grpSp>
            <p:nvGrpSpPr>
              <p:cNvPr id="18" name="Grupo 15">
                <a:extLst>
                  <a:ext uri="{FF2B5EF4-FFF2-40B4-BE49-F238E27FC236}">
                    <a16:creationId xmlns:a16="http://schemas.microsoft.com/office/drawing/2014/main" id="{1A99DC14-7B12-44E8-9345-81BB5AAB2A3E}"/>
                  </a:ext>
                </a:extLst>
              </p:cNvPr>
              <p:cNvGrpSpPr/>
              <p:nvPr/>
            </p:nvGrpSpPr>
            <p:grpSpPr>
              <a:xfrm>
                <a:off x="6679634" y="2686125"/>
                <a:ext cx="1673815" cy="1776646"/>
                <a:chOff x="774778" y="3208149"/>
                <a:chExt cx="2076772" cy="1627322"/>
              </a:xfrm>
              <a:grpFill/>
            </p:grpSpPr>
            <p:grpSp>
              <p:nvGrpSpPr>
                <p:cNvPr id="34" name="Grupo 13">
                  <a:extLst>
                    <a:ext uri="{FF2B5EF4-FFF2-40B4-BE49-F238E27FC236}">
                      <a16:creationId xmlns:a16="http://schemas.microsoft.com/office/drawing/2014/main" id="{B5507D4B-B413-49AD-99A6-A8C7C89CCB2F}"/>
                    </a:ext>
                  </a:extLst>
                </p:cNvPr>
                <p:cNvGrpSpPr/>
                <p:nvPr/>
              </p:nvGrpSpPr>
              <p:grpSpPr>
                <a:xfrm>
                  <a:off x="774778" y="3208149"/>
                  <a:ext cx="2076772" cy="1627322"/>
                  <a:chOff x="774778" y="3208149"/>
                  <a:chExt cx="2076772" cy="1627322"/>
                </a:xfrm>
                <a:grpFill/>
              </p:grpSpPr>
              <p:grpSp>
                <p:nvGrpSpPr>
                  <p:cNvPr id="36" name="Grupo 11">
                    <a:extLst>
                      <a:ext uri="{FF2B5EF4-FFF2-40B4-BE49-F238E27FC236}">
                        <a16:creationId xmlns:a16="http://schemas.microsoft.com/office/drawing/2014/main" id="{EA2F6143-A1F3-4243-9C06-B6F32976A240}"/>
                      </a:ext>
                    </a:extLst>
                  </p:cNvPr>
                  <p:cNvGrpSpPr/>
                  <p:nvPr/>
                </p:nvGrpSpPr>
                <p:grpSpPr>
                  <a:xfrm>
                    <a:off x="774778" y="3208149"/>
                    <a:ext cx="2076772" cy="1627322"/>
                    <a:chOff x="774778" y="3053166"/>
                    <a:chExt cx="2076772" cy="1627322"/>
                  </a:xfrm>
                  <a:grpFill/>
                </p:grpSpPr>
                <p:sp>
                  <p:nvSpPr>
                    <p:cNvPr id="38" name="Rectángulo 4">
                      <a:extLst>
                        <a:ext uri="{FF2B5EF4-FFF2-40B4-BE49-F238E27FC236}">
                          <a16:creationId xmlns:a16="http://schemas.microsoft.com/office/drawing/2014/main" id="{FE206DA5-DAC1-425F-BBE7-3AF9EF44AA65}"/>
                        </a:ext>
                      </a:extLst>
                    </p:cNvPr>
                    <p:cNvSpPr/>
                    <p:nvPr/>
                  </p:nvSpPr>
                  <p:spPr>
                    <a:xfrm>
                      <a:off x="774778" y="3053166"/>
                      <a:ext cx="2076772" cy="1627322"/>
                    </a:xfrm>
                    <a:prstGeom prst="rect">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39" name="Conector recto 8">
                      <a:extLst>
                        <a:ext uri="{FF2B5EF4-FFF2-40B4-BE49-F238E27FC236}">
                          <a16:creationId xmlns:a16="http://schemas.microsoft.com/office/drawing/2014/main" id="{39D33E62-433E-408A-A2ED-7D0DA9C23870}"/>
                        </a:ext>
                      </a:extLst>
                    </p:cNvPr>
                    <p:cNvCxnSpPr/>
                    <p:nvPr/>
                  </p:nvCxnSpPr>
                  <p:spPr>
                    <a:xfrm>
                      <a:off x="774778" y="3409627"/>
                      <a:ext cx="2076772" cy="0"/>
                    </a:xfrm>
                    <a:prstGeom prst="line">
                      <a:avLst/>
                    </a:prstGeom>
                    <a:grpFill/>
                  </p:spPr>
                  <p:style>
                    <a:lnRef idx="3">
                      <a:schemeClr val="dk1"/>
                    </a:lnRef>
                    <a:fillRef idx="0">
                      <a:schemeClr val="dk1"/>
                    </a:fillRef>
                    <a:effectRef idx="2">
                      <a:schemeClr val="dk1"/>
                    </a:effectRef>
                    <a:fontRef idx="minor">
                      <a:schemeClr val="tx1"/>
                    </a:fontRef>
                  </p:style>
                </p:cxnSp>
                <p:cxnSp>
                  <p:nvCxnSpPr>
                    <p:cNvPr id="40" name="Conector recto 9">
                      <a:extLst>
                        <a:ext uri="{FF2B5EF4-FFF2-40B4-BE49-F238E27FC236}">
                          <a16:creationId xmlns:a16="http://schemas.microsoft.com/office/drawing/2014/main" id="{58C86049-60C1-48A3-93A6-9FE4180C900A}"/>
                        </a:ext>
                      </a:extLst>
                    </p:cNvPr>
                    <p:cNvCxnSpPr/>
                    <p:nvPr/>
                  </p:nvCxnSpPr>
                  <p:spPr>
                    <a:xfrm>
                      <a:off x="774778" y="3632780"/>
                      <a:ext cx="2076772" cy="0"/>
                    </a:xfrm>
                    <a:prstGeom prst="line">
                      <a:avLst/>
                    </a:prstGeom>
                    <a:grpFill/>
                  </p:spPr>
                  <p:style>
                    <a:lnRef idx="3">
                      <a:schemeClr val="dk1"/>
                    </a:lnRef>
                    <a:fillRef idx="0">
                      <a:schemeClr val="dk1"/>
                    </a:fillRef>
                    <a:effectRef idx="2">
                      <a:schemeClr val="dk1"/>
                    </a:effectRef>
                    <a:fontRef idx="minor">
                      <a:schemeClr val="tx1"/>
                    </a:fontRef>
                  </p:style>
                </p:cxnSp>
              </p:grpSp>
              <p:sp>
                <p:nvSpPr>
                  <p:cNvPr id="37" name="CuadroTexto 12">
                    <a:extLst>
                      <a:ext uri="{FF2B5EF4-FFF2-40B4-BE49-F238E27FC236}">
                        <a16:creationId xmlns:a16="http://schemas.microsoft.com/office/drawing/2014/main" id="{8E754F60-A604-434C-8BDC-E3895322E070}"/>
                      </a:ext>
                    </a:extLst>
                  </p:cNvPr>
                  <p:cNvSpPr txBox="1"/>
                  <p:nvPr/>
                </p:nvSpPr>
                <p:spPr>
                  <a:xfrm>
                    <a:off x="867905" y="3254644"/>
                    <a:ext cx="1766807" cy="180379"/>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rial Rounded MT Bold" panose="020F0704030504030204" pitchFamily="34" charset="0"/>
                      </a:rPr>
                      <a:t>Order</a:t>
                    </a:r>
                  </a:p>
                </p:txBody>
              </p:sp>
            </p:grpSp>
            <p:sp>
              <p:nvSpPr>
                <p:cNvPr id="35" name="CuadroTexto 14">
                  <a:extLst>
                    <a:ext uri="{FF2B5EF4-FFF2-40B4-BE49-F238E27FC236}">
                      <a16:creationId xmlns:a16="http://schemas.microsoft.com/office/drawing/2014/main" id="{0302EFC8-BFFA-4524-A958-81A58D26056D}"/>
                    </a:ext>
                  </a:extLst>
                </p:cNvPr>
                <p:cNvSpPr txBox="1"/>
                <p:nvPr/>
              </p:nvSpPr>
              <p:spPr>
                <a:xfrm>
                  <a:off x="774778" y="4060557"/>
                  <a:ext cx="2076772" cy="390820"/>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price()</a:t>
                  </a:r>
                </a:p>
                <a:p>
                  <a:endParaRPr lang="en-US" sz="1400" dirty="0">
                    <a:latin typeface="Courier New" panose="02070309020205020404" pitchFamily="49" charset="0"/>
                    <a:cs typeface="Courier New" panose="02070309020205020404" pitchFamily="49" charset="0"/>
                  </a:endParaRPr>
                </a:p>
                <a:p>
                  <a:endParaRPr lang="en-US" dirty="0"/>
                </a:p>
              </p:txBody>
            </p:sp>
          </p:grpSp>
          <p:grpSp>
            <p:nvGrpSpPr>
              <p:cNvPr id="19" name="Grupo 6">
                <a:extLst>
                  <a:ext uri="{FF2B5EF4-FFF2-40B4-BE49-F238E27FC236}">
                    <a16:creationId xmlns:a16="http://schemas.microsoft.com/office/drawing/2014/main" id="{25A9A158-5560-4003-8982-60B9B5089123}"/>
                  </a:ext>
                </a:extLst>
              </p:cNvPr>
              <p:cNvGrpSpPr/>
              <p:nvPr/>
            </p:nvGrpSpPr>
            <p:grpSpPr>
              <a:xfrm>
                <a:off x="9283482" y="2627498"/>
                <a:ext cx="2774200" cy="2291879"/>
                <a:chOff x="7129217" y="2100527"/>
                <a:chExt cx="3735096" cy="2718561"/>
              </a:xfrm>
              <a:grpFill/>
            </p:grpSpPr>
            <p:grpSp>
              <p:nvGrpSpPr>
                <p:cNvPr id="25" name="Grupo 25">
                  <a:extLst>
                    <a:ext uri="{FF2B5EF4-FFF2-40B4-BE49-F238E27FC236}">
                      <a16:creationId xmlns:a16="http://schemas.microsoft.com/office/drawing/2014/main" id="{B8529949-B89A-4020-8202-4B798A121EC9}"/>
                    </a:ext>
                  </a:extLst>
                </p:cNvPr>
                <p:cNvGrpSpPr/>
                <p:nvPr/>
              </p:nvGrpSpPr>
              <p:grpSpPr>
                <a:xfrm>
                  <a:off x="7129217" y="2100527"/>
                  <a:ext cx="3735096" cy="2718561"/>
                  <a:chOff x="774778" y="3208149"/>
                  <a:chExt cx="2076772" cy="1627322"/>
                </a:xfrm>
                <a:grpFill/>
              </p:grpSpPr>
              <p:grpSp>
                <p:nvGrpSpPr>
                  <p:cNvPr id="27" name="Grupo 26">
                    <a:extLst>
                      <a:ext uri="{FF2B5EF4-FFF2-40B4-BE49-F238E27FC236}">
                        <a16:creationId xmlns:a16="http://schemas.microsoft.com/office/drawing/2014/main" id="{5BF05619-5E9F-4B94-AA94-BEDE16E417CC}"/>
                      </a:ext>
                    </a:extLst>
                  </p:cNvPr>
                  <p:cNvGrpSpPr/>
                  <p:nvPr/>
                </p:nvGrpSpPr>
                <p:grpSpPr>
                  <a:xfrm>
                    <a:off x="774778" y="3208149"/>
                    <a:ext cx="2076772" cy="1627322"/>
                    <a:chOff x="774778" y="3208149"/>
                    <a:chExt cx="2076772" cy="1627322"/>
                  </a:xfrm>
                  <a:grpFill/>
                </p:grpSpPr>
                <p:grpSp>
                  <p:nvGrpSpPr>
                    <p:cNvPr id="29" name="Grupo 28">
                      <a:extLst>
                        <a:ext uri="{FF2B5EF4-FFF2-40B4-BE49-F238E27FC236}">
                          <a16:creationId xmlns:a16="http://schemas.microsoft.com/office/drawing/2014/main" id="{2066931C-A639-441E-ACA3-B099B6984401}"/>
                        </a:ext>
                      </a:extLst>
                    </p:cNvPr>
                    <p:cNvGrpSpPr/>
                    <p:nvPr/>
                  </p:nvGrpSpPr>
                  <p:grpSpPr>
                    <a:xfrm>
                      <a:off x="774778" y="3208149"/>
                      <a:ext cx="2076772" cy="1627322"/>
                      <a:chOff x="774778" y="3053166"/>
                      <a:chExt cx="2076772" cy="1627322"/>
                    </a:xfrm>
                    <a:grpFill/>
                  </p:grpSpPr>
                  <p:sp>
                    <p:nvSpPr>
                      <p:cNvPr id="31" name="Rectángulo 30">
                        <a:extLst>
                          <a:ext uri="{FF2B5EF4-FFF2-40B4-BE49-F238E27FC236}">
                            <a16:creationId xmlns:a16="http://schemas.microsoft.com/office/drawing/2014/main" id="{5E20A7E8-CAD0-4341-8832-6029A4FE7402}"/>
                          </a:ext>
                        </a:extLst>
                      </p:cNvPr>
                      <p:cNvSpPr/>
                      <p:nvPr/>
                    </p:nvSpPr>
                    <p:spPr>
                      <a:xfrm>
                        <a:off x="774778" y="3053166"/>
                        <a:ext cx="2076772" cy="1627322"/>
                      </a:xfrm>
                      <a:prstGeom prst="rect">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32" name="Conector recto 31">
                        <a:extLst>
                          <a:ext uri="{FF2B5EF4-FFF2-40B4-BE49-F238E27FC236}">
                            <a16:creationId xmlns:a16="http://schemas.microsoft.com/office/drawing/2014/main" id="{0A58DC1C-4FF0-4098-BDF4-18CC310F0F33}"/>
                          </a:ext>
                        </a:extLst>
                      </p:cNvPr>
                      <p:cNvCxnSpPr/>
                      <p:nvPr/>
                    </p:nvCxnSpPr>
                    <p:spPr>
                      <a:xfrm>
                        <a:off x="774778" y="3409627"/>
                        <a:ext cx="2076772" cy="0"/>
                      </a:xfrm>
                      <a:prstGeom prst="line">
                        <a:avLst/>
                      </a:prstGeom>
                      <a:grpFill/>
                    </p:spPr>
                    <p:style>
                      <a:lnRef idx="3">
                        <a:schemeClr val="dk1"/>
                      </a:lnRef>
                      <a:fillRef idx="0">
                        <a:schemeClr val="dk1"/>
                      </a:fillRef>
                      <a:effectRef idx="2">
                        <a:schemeClr val="dk1"/>
                      </a:effectRef>
                      <a:fontRef idx="minor">
                        <a:schemeClr val="tx1"/>
                      </a:fontRef>
                    </p:style>
                  </p:cxnSp>
                  <p:cxnSp>
                    <p:nvCxnSpPr>
                      <p:cNvPr id="33" name="Conector recto 32">
                        <a:extLst>
                          <a:ext uri="{FF2B5EF4-FFF2-40B4-BE49-F238E27FC236}">
                            <a16:creationId xmlns:a16="http://schemas.microsoft.com/office/drawing/2014/main" id="{8D283222-DEE5-43E5-9046-CA3698E0CC6E}"/>
                          </a:ext>
                        </a:extLst>
                      </p:cNvPr>
                      <p:cNvCxnSpPr/>
                      <p:nvPr/>
                    </p:nvCxnSpPr>
                    <p:spPr>
                      <a:xfrm>
                        <a:off x="774778" y="4246800"/>
                        <a:ext cx="2076772" cy="0"/>
                      </a:xfrm>
                      <a:prstGeom prst="line">
                        <a:avLst/>
                      </a:prstGeom>
                      <a:grpFill/>
                    </p:spPr>
                    <p:style>
                      <a:lnRef idx="3">
                        <a:schemeClr val="dk1"/>
                      </a:lnRef>
                      <a:fillRef idx="0">
                        <a:schemeClr val="dk1"/>
                      </a:fillRef>
                      <a:effectRef idx="2">
                        <a:schemeClr val="dk1"/>
                      </a:effectRef>
                      <a:fontRef idx="minor">
                        <a:schemeClr val="tx1"/>
                      </a:fontRef>
                    </p:style>
                  </p:cxnSp>
                </p:grpSp>
                <p:sp>
                  <p:nvSpPr>
                    <p:cNvPr id="30" name="CuadroTexto 29">
                      <a:extLst>
                        <a:ext uri="{FF2B5EF4-FFF2-40B4-BE49-F238E27FC236}">
                          <a16:creationId xmlns:a16="http://schemas.microsoft.com/office/drawing/2014/main" id="{4E4AD4CE-3FBB-4411-972B-5156B9ECC4B5}"/>
                        </a:ext>
                      </a:extLst>
                    </p:cNvPr>
                    <p:cNvSpPr txBox="1"/>
                    <p:nvPr/>
                  </p:nvSpPr>
                  <p:spPr>
                    <a:xfrm>
                      <a:off x="867905" y="3254644"/>
                      <a:ext cx="1766807" cy="180379"/>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err="1">
                          <a:latin typeface="Arial Rounded MT Bold" panose="020F0704030504030204" pitchFamily="34" charset="0"/>
                        </a:rPr>
                        <a:t>PriceCalculator</a:t>
                      </a:r>
                      <a:endParaRPr lang="en-US" dirty="0">
                        <a:latin typeface="Arial Rounded MT Bold" panose="020F0704030504030204" pitchFamily="34" charset="0"/>
                      </a:endParaRPr>
                    </a:p>
                  </p:txBody>
                </p:sp>
              </p:grpSp>
              <p:sp>
                <p:nvSpPr>
                  <p:cNvPr id="28" name="CuadroTexto 27">
                    <a:extLst>
                      <a:ext uri="{FF2B5EF4-FFF2-40B4-BE49-F238E27FC236}">
                        <a16:creationId xmlns:a16="http://schemas.microsoft.com/office/drawing/2014/main" id="{C4CFE617-D8B7-480F-B8D3-04FA4C46E473}"/>
                      </a:ext>
                    </a:extLst>
                  </p:cNvPr>
                  <p:cNvSpPr txBox="1"/>
                  <p:nvPr/>
                </p:nvSpPr>
                <p:spPr>
                  <a:xfrm>
                    <a:off x="774778" y="4601525"/>
                    <a:ext cx="2076772" cy="150316"/>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compute()</a:t>
                    </a:r>
                    <a:endParaRPr lang="en-US" b="1" dirty="0"/>
                  </a:p>
                </p:txBody>
              </p:sp>
            </p:grpSp>
            <p:sp>
              <p:nvSpPr>
                <p:cNvPr id="26" name="CuadroTexto 5">
                  <a:extLst>
                    <a:ext uri="{FF2B5EF4-FFF2-40B4-BE49-F238E27FC236}">
                      <a16:creationId xmlns:a16="http://schemas.microsoft.com/office/drawing/2014/main" id="{75A003C7-815F-4541-BF1B-20EF679DC027}"/>
                    </a:ext>
                  </a:extLst>
                </p:cNvPr>
                <p:cNvSpPr txBox="1"/>
                <p:nvPr/>
              </p:nvSpPr>
              <p:spPr>
                <a:xfrm>
                  <a:off x="7129218" y="2773878"/>
                  <a:ext cx="3580112" cy="738664"/>
                </a:xfrm>
                <a:prstGeom prst="rect">
                  <a:avLst/>
                </a:prstGeom>
                <a:grpFill/>
              </p:spPr>
              <p:txBody>
                <a:bodyPr wrap="square" rtlCol="0">
                  <a:spAutoFit/>
                </a:bodyPr>
                <a:lstStyle/>
                <a:p>
                  <a:r>
                    <a:rPr lang="en-US" sz="1400" dirty="0"/>
                    <a:t>double </a:t>
                  </a:r>
                  <a:r>
                    <a:rPr lang="en-US" sz="1400" dirty="0" err="1"/>
                    <a:t>primaryBasePrice</a:t>
                  </a:r>
                  <a:endParaRPr lang="en-US" sz="1400" dirty="0"/>
                </a:p>
                <a:p>
                  <a:r>
                    <a:rPr lang="en-US" sz="1400" dirty="0"/>
                    <a:t>double </a:t>
                  </a:r>
                  <a:r>
                    <a:rPr lang="en-US" sz="1400" dirty="0" err="1"/>
                    <a:t>secondaryBasePrice</a:t>
                  </a:r>
                  <a:endParaRPr lang="en-US" sz="1400" dirty="0"/>
                </a:p>
                <a:p>
                  <a:r>
                    <a:rPr lang="en-US" sz="1400" dirty="0"/>
                    <a:t>double </a:t>
                  </a:r>
                  <a:r>
                    <a:rPr lang="en-US" sz="1400" dirty="0" err="1"/>
                    <a:t>ternaryBasePrice</a:t>
                  </a:r>
                  <a:endParaRPr lang="en-US" sz="1400" dirty="0"/>
                </a:p>
              </p:txBody>
            </p:sp>
          </p:grpSp>
          <p:cxnSp>
            <p:nvCxnSpPr>
              <p:cNvPr id="20" name="Conector recto de flecha 39">
                <a:extLst>
                  <a:ext uri="{FF2B5EF4-FFF2-40B4-BE49-F238E27FC236}">
                    <a16:creationId xmlns:a16="http://schemas.microsoft.com/office/drawing/2014/main" id="{D5163CA5-8BD3-41C0-A4F9-7E3EA79BC71E}"/>
                  </a:ext>
                </a:extLst>
              </p:cNvPr>
              <p:cNvCxnSpPr/>
              <p:nvPr/>
            </p:nvCxnSpPr>
            <p:spPr>
              <a:xfrm>
                <a:off x="8364128" y="2869976"/>
                <a:ext cx="919354" cy="0"/>
              </a:xfrm>
              <a:prstGeom prst="straightConnector1">
                <a:avLst/>
              </a:prstGeom>
              <a:grpFill/>
              <a:ln w="28575">
                <a:prstDash val="dash"/>
                <a:headEnd type="none"/>
                <a:tailEnd type="arrow"/>
              </a:ln>
            </p:spPr>
            <p:style>
              <a:lnRef idx="3">
                <a:schemeClr val="dk1"/>
              </a:lnRef>
              <a:fillRef idx="0">
                <a:schemeClr val="dk1"/>
              </a:fillRef>
              <a:effectRef idx="2">
                <a:schemeClr val="dk1"/>
              </a:effectRef>
              <a:fontRef idx="minor">
                <a:schemeClr val="tx1"/>
              </a:fontRef>
            </p:style>
          </p:cxnSp>
          <p:cxnSp>
            <p:nvCxnSpPr>
              <p:cNvPr id="21" name="Conector recto de flecha 40">
                <a:extLst>
                  <a:ext uri="{FF2B5EF4-FFF2-40B4-BE49-F238E27FC236}">
                    <a16:creationId xmlns:a16="http://schemas.microsoft.com/office/drawing/2014/main" id="{72E90AFA-3B1E-4F5F-A3BC-874CC530BE8A}"/>
                  </a:ext>
                </a:extLst>
              </p:cNvPr>
              <p:cNvCxnSpPr/>
              <p:nvPr/>
            </p:nvCxnSpPr>
            <p:spPr>
              <a:xfrm flipV="1">
                <a:off x="8370585" y="4286258"/>
                <a:ext cx="912896" cy="15445"/>
              </a:xfrm>
              <a:prstGeom prst="straightConnector1">
                <a:avLst/>
              </a:prstGeom>
              <a:grpFill/>
              <a:ln w="28575">
                <a:prstDash val="solid"/>
                <a:headEnd type="arrow"/>
                <a:tailEnd type="none"/>
              </a:ln>
            </p:spPr>
            <p:style>
              <a:lnRef idx="3">
                <a:schemeClr val="dk1"/>
              </a:lnRef>
              <a:fillRef idx="0">
                <a:schemeClr val="dk1"/>
              </a:fillRef>
              <a:effectRef idx="2">
                <a:schemeClr val="dk1"/>
              </a:effectRef>
              <a:fontRef idx="minor">
                <a:schemeClr val="tx1"/>
              </a:fontRef>
            </p:style>
          </p:cxnSp>
          <p:sp>
            <p:nvSpPr>
              <p:cNvPr id="22" name="Esquina doblada 10">
                <a:extLst>
                  <a:ext uri="{FF2B5EF4-FFF2-40B4-BE49-F238E27FC236}">
                    <a16:creationId xmlns:a16="http://schemas.microsoft.com/office/drawing/2014/main" id="{4CED0E17-7AD7-4097-BFE6-4BD7C02DB3F3}"/>
                  </a:ext>
                </a:extLst>
              </p:cNvPr>
              <p:cNvSpPr/>
              <p:nvPr/>
            </p:nvSpPr>
            <p:spPr>
              <a:xfrm>
                <a:off x="7206712" y="5390827"/>
                <a:ext cx="2975674" cy="607017"/>
              </a:xfrm>
              <a:prstGeom prst="foldedCorner">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Return new </a:t>
                </a:r>
                <a:r>
                  <a:rPr lang="en-US" sz="1400" dirty="0" err="1"/>
                  <a:t>PriceCalculator.compute</a:t>
                </a:r>
                <a:r>
                  <a:rPr lang="en-US" sz="1400" dirty="0"/>
                  <a:t>()</a:t>
                </a:r>
              </a:p>
            </p:txBody>
          </p:sp>
          <p:sp>
            <p:nvSpPr>
              <p:cNvPr id="23" name="Elipse 17">
                <a:extLst>
                  <a:ext uri="{FF2B5EF4-FFF2-40B4-BE49-F238E27FC236}">
                    <a16:creationId xmlns:a16="http://schemas.microsoft.com/office/drawing/2014/main" id="{8D78172E-7D8F-4320-A7E8-8ABEB236BCBE}"/>
                  </a:ext>
                </a:extLst>
              </p:cNvPr>
              <p:cNvSpPr/>
              <p:nvPr/>
            </p:nvSpPr>
            <p:spPr>
              <a:xfrm>
                <a:off x="7501180" y="3664942"/>
                <a:ext cx="201478" cy="196931"/>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 name="Conector recto 19">
                <a:extLst>
                  <a:ext uri="{FF2B5EF4-FFF2-40B4-BE49-F238E27FC236}">
                    <a16:creationId xmlns:a16="http://schemas.microsoft.com/office/drawing/2014/main" id="{6421F0E0-C882-459F-B504-1ACCEDA942FB}"/>
                  </a:ext>
                </a:extLst>
              </p:cNvPr>
              <p:cNvCxnSpPr>
                <a:stCxn id="23" idx="5"/>
              </p:cNvCxnSpPr>
              <p:nvPr/>
            </p:nvCxnSpPr>
            <p:spPr>
              <a:xfrm>
                <a:off x="7673152" y="3833033"/>
                <a:ext cx="1145384" cy="1557794"/>
              </a:xfrm>
              <a:prstGeom prst="line">
                <a:avLst/>
              </a:prstGeom>
              <a:grpFill/>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7" name="CuadroTexto 21">
              <a:extLst>
                <a:ext uri="{FF2B5EF4-FFF2-40B4-BE49-F238E27FC236}">
                  <a16:creationId xmlns:a16="http://schemas.microsoft.com/office/drawing/2014/main" id="{35F369F1-427A-4DB5-871A-9AC47728808F}"/>
                </a:ext>
              </a:extLst>
            </p:cNvPr>
            <p:cNvSpPr txBox="1"/>
            <p:nvPr/>
          </p:nvSpPr>
          <p:spPr>
            <a:xfrm>
              <a:off x="8322517" y="4372801"/>
              <a:ext cx="309966" cy="369332"/>
            </a:xfrm>
            <a:prstGeom prst="rect">
              <a:avLst/>
            </a:prstGeom>
            <a:grpFill/>
          </p:spPr>
          <p:txBody>
            <a:bodyPr wrap="square" rtlCol="0">
              <a:spAutoFit/>
            </a:bodyPr>
            <a:lstStyle/>
            <a:p>
              <a:r>
                <a:rPr lang="en-US" dirty="0"/>
                <a:t>1</a:t>
              </a:r>
            </a:p>
          </p:txBody>
        </p:sp>
      </p:grpSp>
      <p:sp>
        <p:nvSpPr>
          <p:cNvPr id="41" name="Footer Placeholder 40">
            <a:extLst>
              <a:ext uri="{FF2B5EF4-FFF2-40B4-BE49-F238E27FC236}">
                <a16:creationId xmlns:a16="http://schemas.microsoft.com/office/drawing/2014/main" id="{9BA65E5D-CE50-4169-A906-D7AA7F3932EE}"/>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37871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23073 0.29815 L 8.33333E-7 -3.33333E-6 " pathEditMode="relative" rAng="0" ptsTypes="AA">
                                      <p:cBhvr>
                                        <p:cTn id="6" dur="2000" fill="hold"/>
                                        <p:tgtEl>
                                          <p:spTgt spid="6"/>
                                        </p:tgtEl>
                                        <p:attrNameLst>
                                          <p:attrName>ppt_x</p:attrName>
                                          <p:attrName>ppt_y</p:attrName>
                                        </p:attrNameLst>
                                      </p:cBhvr>
                                      <p:rCtr x="11536" y="-14907"/>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7A2C-40E4-4482-A634-ADB8A6CAE9EB}"/>
              </a:ext>
            </a:extLst>
          </p:cNvPr>
          <p:cNvSpPr>
            <a:spLocks noGrp="1"/>
          </p:cNvSpPr>
          <p:nvPr>
            <p:ph type="title"/>
          </p:nvPr>
        </p:nvSpPr>
        <p:spPr/>
        <p:txBody>
          <a:bodyPr/>
          <a:lstStyle/>
          <a:p>
            <a:r>
              <a:rPr lang="en-CA" dirty="0"/>
              <a:t>Inline class</a:t>
            </a:r>
          </a:p>
        </p:txBody>
      </p:sp>
      <p:sp>
        <p:nvSpPr>
          <p:cNvPr id="4" name="Slide Number Placeholder 3">
            <a:extLst>
              <a:ext uri="{FF2B5EF4-FFF2-40B4-BE49-F238E27FC236}">
                <a16:creationId xmlns:a16="http://schemas.microsoft.com/office/drawing/2014/main" id="{F509DDEA-E404-49F4-86FE-3FE452DC7783}"/>
              </a:ext>
            </a:extLst>
          </p:cNvPr>
          <p:cNvSpPr>
            <a:spLocks noGrp="1"/>
          </p:cNvSpPr>
          <p:nvPr>
            <p:ph type="sldNum" sz="quarter" idx="12"/>
          </p:nvPr>
        </p:nvSpPr>
        <p:spPr/>
        <p:txBody>
          <a:bodyPr/>
          <a:lstStyle/>
          <a:p>
            <a:fld id="{C2F792F5-04B2-48F5-9D03-C738232DE97E}" type="slidenum">
              <a:rPr lang="en-CA" smtClean="0"/>
              <a:t>17</a:t>
            </a:fld>
            <a:endParaRPr lang="en-CA"/>
          </a:p>
        </p:txBody>
      </p:sp>
      <p:grpSp>
        <p:nvGrpSpPr>
          <p:cNvPr id="5" name="Grupo 15">
            <a:extLst>
              <a:ext uri="{FF2B5EF4-FFF2-40B4-BE49-F238E27FC236}">
                <a16:creationId xmlns:a16="http://schemas.microsoft.com/office/drawing/2014/main" id="{2B2F1F81-7CAE-4E4B-AF10-77F0FAC874E8}"/>
              </a:ext>
            </a:extLst>
          </p:cNvPr>
          <p:cNvGrpSpPr/>
          <p:nvPr/>
        </p:nvGrpSpPr>
        <p:grpSpPr>
          <a:xfrm>
            <a:off x="1592408" y="3171040"/>
            <a:ext cx="2191943" cy="1358266"/>
            <a:chOff x="774778" y="3208149"/>
            <a:chExt cx="2076772" cy="1966285"/>
          </a:xfrm>
        </p:grpSpPr>
        <p:grpSp>
          <p:nvGrpSpPr>
            <p:cNvPr id="6" name="Grupo 13">
              <a:extLst>
                <a:ext uri="{FF2B5EF4-FFF2-40B4-BE49-F238E27FC236}">
                  <a16:creationId xmlns:a16="http://schemas.microsoft.com/office/drawing/2014/main" id="{7B5C231B-40C4-4055-BC23-0DD9C86CB157}"/>
                </a:ext>
              </a:extLst>
            </p:cNvPr>
            <p:cNvGrpSpPr/>
            <p:nvPr/>
          </p:nvGrpSpPr>
          <p:grpSpPr>
            <a:xfrm>
              <a:off x="774778" y="3208149"/>
              <a:ext cx="2076772" cy="1627322"/>
              <a:chOff x="774778" y="3208149"/>
              <a:chExt cx="2076772" cy="1627322"/>
            </a:xfrm>
          </p:grpSpPr>
          <p:grpSp>
            <p:nvGrpSpPr>
              <p:cNvPr id="8" name="Grupo 11">
                <a:extLst>
                  <a:ext uri="{FF2B5EF4-FFF2-40B4-BE49-F238E27FC236}">
                    <a16:creationId xmlns:a16="http://schemas.microsoft.com/office/drawing/2014/main" id="{AAA7041E-6B14-4B1A-8761-CDA598970D36}"/>
                  </a:ext>
                </a:extLst>
              </p:cNvPr>
              <p:cNvGrpSpPr/>
              <p:nvPr/>
            </p:nvGrpSpPr>
            <p:grpSpPr>
              <a:xfrm>
                <a:off x="774778" y="3208149"/>
                <a:ext cx="2076772" cy="1627322"/>
                <a:chOff x="774778" y="3053166"/>
                <a:chExt cx="2076772" cy="1627322"/>
              </a:xfrm>
            </p:grpSpPr>
            <p:sp>
              <p:nvSpPr>
                <p:cNvPr id="10" name="Rectángulo 4">
                  <a:extLst>
                    <a:ext uri="{FF2B5EF4-FFF2-40B4-BE49-F238E27FC236}">
                      <a16:creationId xmlns:a16="http://schemas.microsoft.com/office/drawing/2014/main" id="{AD3FC97C-E14E-4DD8-902C-68509F481D69}"/>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11" name="Conector recto 8">
                  <a:extLst>
                    <a:ext uri="{FF2B5EF4-FFF2-40B4-BE49-F238E27FC236}">
                      <a16:creationId xmlns:a16="http://schemas.microsoft.com/office/drawing/2014/main" id="{05DBFC05-4A6F-4DA0-8FFD-25EBAC54A220}"/>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12" name="Conector recto 9">
                  <a:extLst>
                    <a:ext uri="{FF2B5EF4-FFF2-40B4-BE49-F238E27FC236}">
                      <a16:creationId xmlns:a16="http://schemas.microsoft.com/office/drawing/2014/main" id="{5EA640EA-28B8-4A21-BD97-ADCE5EC498B6}"/>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9" name="CuadroTexto 12">
                <a:extLst>
                  <a:ext uri="{FF2B5EF4-FFF2-40B4-BE49-F238E27FC236}">
                    <a16:creationId xmlns:a16="http://schemas.microsoft.com/office/drawing/2014/main" id="{7F3B87A9-3B4B-4463-A198-2A84F4582858}"/>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A</a:t>
                </a:r>
              </a:p>
            </p:txBody>
          </p:sp>
        </p:grpSp>
        <p:sp>
          <p:nvSpPr>
            <p:cNvPr id="7" name="CuadroTexto 14">
              <a:extLst>
                <a:ext uri="{FF2B5EF4-FFF2-40B4-BE49-F238E27FC236}">
                  <a16:creationId xmlns:a16="http://schemas.microsoft.com/office/drawing/2014/main" id="{E5B8622C-3FB2-4D08-8EA4-2BAD5ED57BD8}"/>
                </a:ext>
              </a:extLst>
            </p:cNvPr>
            <p:cNvSpPr txBox="1"/>
            <p:nvPr/>
          </p:nvSpPr>
          <p:spPr>
            <a:xfrm>
              <a:off x="774778" y="4060558"/>
              <a:ext cx="2076772" cy="111387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methodA1 ();</a:t>
              </a:r>
            </a:p>
            <a:p>
              <a:r>
                <a:rPr lang="en-US" sz="1100" dirty="0"/>
                <a:t>methodA2();</a:t>
              </a:r>
            </a:p>
            <a:p>
              <a:r>
                <a:rPr lang="en-US" sz="1100" dirty="0"/>
                <a:t>methodA3();</a:t>
              </a:r>
            </a:p>
            <a:p>
              <a:endParaRPr lang="en-US" sz="1100" dirty="0"/>
            </a:p>
          </p:txBody>
        </p:sp>
      </p:grpSp>
      <p:grpSp>
        <p:nvGrpSpPr>
          <p:cNvPr id="15" name="Grupo 23">
            <a:extLst>
              <a:ext uri="{FF2B5EF4-FFF2-40B4-BE49-F238E27FC236}">
                <a16:creationId xmlns:a16="http://schemas.microsoft.com/office/drawing/2014/main" id="{56D9783F-16D8-4076-8576-062E9F2E80DA}"/>
              </a:ext>
            </a:extLst>
          </p:cNvPr>
          <p:cNvGrpSpPr/>
          <p:nvPr/>
        </p:nvGrpSpPr>
        <p:grpSpPr>
          <a:xfrm>
            <a:off x="4703705" y="3162652"/>
            <a:ext cx="2191943" cy="1188989"/>
            <a:chOff x="774778" y="3208149"/>
            <a:chExt cx="2076772" cy="1721233"/>
          </a:xfrm>
        </p:grpSpPr>
        <p:grpSp>
          <p:nvGrpSpPr>
            <p:cNvPr id="16" name="Grupo 24">
              <a:extLst>
                <a:ext uri="{FF2B5EF4-FFF2-40B4-BE49-F238E27FC236}">
                  <a16:creationId xmlns:a16="http://schemas.microsoft.com/office/drawing/2014/main" id="{7568711A-FDA2-4D25-871F-070625F3BE4B}"/>
                </a:ext>
              </a:extLst>
            </p:cNvPr>
            <p:cNvGrpSpPr/>
            <p:nvPr/>
          </p:nvGrpSpPr>
          <p:grpSpPr>
            <a:xfrm>
              <a:off x="774778" y="3208149"/>
              <a:ext cx="2076772" cy="1627322"/>
              <a:chOff x="774778" y="3208149"/>
              <a:chExt cx="2076772" cy="1627322"/>
            </a:xfrm>
          </p:grpSpPr>
          <p:grpSp>
            <p:nvGrpSpPr>
              <p:cNvPr id="18" name="Grupo 34">
                <a:extLst>
                  <a:ext uri="{FF2B5EF4-FFF2-40B4-BE49-F238E27FC236}">
                    <a16:creationId xmlns:a16="http://schemas.microsoft.com/office/drawing/2014/main" id="{7F4AD927-91EC-40A8-8ADD-6662B9DC1BAC}"/>
                  </a:ext>
                </a:extLst>
              </p:cNvPr>
              <p:cNvGrpSpPr/>
              <p:nvPr/>
            </p:nvGrpSpPr>
            <p:grpSpPr>
              <a:xfrm>
                <a:off x="774778" y="3208149"/>
                <a:ext cx="2076772" cy="1627322"/>
                <a:chOff x="774778" y="3053166"/>
                <a:chExt cx="2076772" cy="1627322"/>
              </a:xfrm>
            </p:grpSpPr>
            <p:sp>
              <p:nvSpPr>
                <p:cNvPr id="20" name="Rectángulo 36">
                  <a:extLst>
                    <a:ext uri="{FF2B5EF4-FFF2-40B4-BE49-F238E27FC236}">
                      <a16:creationId xmlns:a16="http://schemas.microsoft.com/office/drawing/2014/main" id="{4F7361C8-8C9B-47A7-BD8C-FA0F09F94CC1}"/>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21" name="Conector recto 37">
                  <a:extLst>
                    <a:ext uri="{FF2B5EF4-FFF2-40B4-BE49-F238E27FC236}">
                      <a16:creationId xmlns:a16="http://schemas.microsoft.com/office/drawing/2014/main" id="{C05DA8F8-6AF6-4FA3-A384-EFD3EB4181B7}"/>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22" name="Conector recto 38">
                  <a:extLst>
                    <a:ext uri="{FF2B5EF4-FFF2-40B4-BE49-F238E27FC236}">
                      <a16:creationId xmlns:a16="http://schemas.microsoft.com/office/drawing/2014/main" id="{2E6D9EC2-3F24-49CC-997F-CEC60811CB57}"/>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19" name="CuadroTexto 35">
                <a:extLst>
                  <a:ext uri="{FF2B5EF4-FFF2-40B4-BE49-F238E27FC236}">
                    <a16:creationId xmlns:a16="http://schemas.microsoft.com/office/drawing/2014/main" id="{310B0A49-35F8-4DA9-B0E2-4A873F3B03F3}"/>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B</a:t>
                </a:r>
              </a:p>
            </p:txBody>
          </p:sp>
        </p:grpSp>
        <p:sp>
          <p:nvSpPr>
            <p:cNvPr id="17" name="CuadroTexto 33">
              <a:extLst>
                <a:ext uri="{FF2B5EF4-FFF2-40B4-BE49-F238E27FC236}">
                  <a16:creationId xmlns:a16="http://schemas.microsoft.com/office/drawing/2014/main" id="{6A39DA95-06BD-4379-9695-B1DB6EF644DD}"/>
                </a:ext>
              </a:extLst>
            </p:cNvPr>
            <p:cNvSpPr txBox="1"/>
            <p:nvPr/>
          </p:nvSpPr>
          <p:spPr>
            <a:xfrm>
              <a:off x="774778" y="4060558"/>
              <a:ext cx="2076772" cy="86882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methodB1() { …}</a:t>
              </a:r>
            </a:p>
            <a:p>
              <a:endParaRPr lang="en-US" sz="1100" dirty="0"/>
            </a:p>
            <a:p>
              <a:endParaRPr lang="en-US" sz="1100" dirty="0"/>
            </a:p>
          </p:txBody>
        </p:sp>
      </p:grpSp>
      <p:cxnSp>
        <p:nvCxnSpPr>
          <p:cNvPr id="23" name="Conector recto de flecha 5">
            <a:extLst>
              <a:ext uri="{FF2B5EF4-FFF2-40B4-BE49-F238E27FC236}">
                <a16:creationId xmlns:a16="http://schemas.microsoft.com/office/drawing/2014/main" id="{CE172741-DE18-41AA-A675-DFC8CB0DBF0B}"/>
              </a:ext>
            </a:extLst>
          </p:cNvPr>
          <p:cNvCxnSpPr/>
          <p:nvPr/>
        </p:nvCxnSpPr>
        <p:spPr>
          <a:xfrm>
            <a:off x="3784351" y="3751488"/>
            <a:ext cx="919354" cy="0"/>
          </a:xfrm>
          <a:prstGeom prst="straightConnector1">
            <a:avLst/>
          </a:prstGeom>
          <a:ln w="28575">
            <a:headEnd type="none"/>
            <a:tailEnd type="arrow"/>
          </a:ln>
        </p:spPr>
        <p:style>
          <a:lnRef idx="3">
            <a:schemeClr val="dk1"/>
          </a:lnRef>
          <a:fillRef idx="0">
            <a:schemeClr val="dk1"/>
          </a:fillRef>
          <a:effectRef idx="2">
            <a:schemeClr val="dk1"/>
          </a:effectRef>
          <a:fontRef idx="minor">
            <a:schemeClr val="tx1"/>
          </a:fontRef>
        </p:style>
      </p:cxnSp>
      <p:grpSp>
        <p:nvGrpSpPr>
          <p:cNvPr id="24" name="Grupo 15">
            <a:extLst>
              <a:ext uri="{FF2B5EF4-FFF2-40B4-BE49-F238E27FC236}">
                <a16:creationId xmlns:a16="http://schemas.microsoft.com/office/drawing/2014/main" id="{208C583A-EBB3-4435-84E1-78FF05D5C064}"/>
              </a:ext>
            </a:extLst>
          </p:cNvPr>
          <p:cNvGrpSpPr/>
          <p:nvPr/>
        </p:nvGrpSpPr>
        <p:grpSpPr>
          <a:xfrm>
            <a:off x="1592408" y="4780816"/>
            <a:ext cx="2257228" cy="1190489"/>
            <a:chOff x="774778" y="3208149"/>
            <a:chExt cx="2138627" cy="1723403"/>
          </a:xfrm>
        </p:grpSpPr>
        <p:grpSp>
          <p:nvGrpSpPr>
            <p:cNvPr id="25" name="Grupo 13">
              <a:extLst>
                <a:ext uri="{FF2B5EF4-FFF2-40B4-BE49-F238E27FC236}">
                  <a16:creationId xmlns:a16="http://schemas.microsoft.com/office/drawing/2014/main" id="{97131736-94DB-48F9-919E-2D905E6E8531}"/>
                </a:ext>
              </a:extLst>
            </p:cNvPr>
            <p:cNvGrpSpPr/>
            <p:nvPr/>
          </p:nvGrpSpPr>
          <p:grpSpPr>
            <a:xfrm>
              <a:off x="774778" y="3208149"/>
              <a:ext cx="2076772" cy="1627322"/>
              <a:chOff x="774778" y="3208149"/>
              <a:chExt cx="2076772" cy="1627322"/>
            </a:xfrm>
          </p:grpSpPr>
          <p:grpSp>
            <p:nvGrpSpPr>
              <p:cNvPr id="27" name="Grupo 11">
                <a:extLst>
                  <a:ext uri="{FF2B5EF4-FFF2-40B4-BE49-F238E27FC236}">
                    <a16:creationId xmlns:a16="http://schemas.microsoft.com/office/drawing/2014/main" id="{4815DD74-A28C-47C8-8F1B-90D54062ABB3}"/>
                  </a:ext>
                </a:extLst>
              </p:cNvPr>
              <p:cNvGrpSpPr/>
              <p:nvPr/>
            </p:nvGrpSpPr>
            <p:grpSpPr>
              <a:xfrm>
                <a:off x="774778" y="3208149"/>
                <a:ext cx="2076772" cy="1627322"/>
                <a:chOff x="774778" y="3053166"/>
                <a:chExt cx="2076772" cy="1627322"/>
              </a:xfrm>
            </p:grpSpPr>
            <p:sp>
              <p:nvSpPr>
                <p:cNvPr id="29" name="Rectángulo 4">
                  <a:extLst>
                    <a:ext uri="{FF2B5EF4-FFF2-40B4-BE49-F238E27FC236}">
                      <a16:creationId xmlns:a16="http://schemas.microsoft.com/office/drawing/2014/main" id="{CC2BA94F-1ABD-45F7-82B3-A08B97E86F1D}"/>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30" name="Conector recto 8">
                  <a:extLst>
                    <a:ext uri="{FF2B5EF4-FFF2-40B4-BE49-F238E27FC236}">
                      <a16:creationId xmlns:a16="http://schemas.microsoft.com/office/drawing/2014/main" id="{A174AF50-2093-4924-8907-9C2366209328}"/>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31" name="Conector recto 9">
                  <a:extLst>
                    <a:ext uri="{FF2B5EF4-FFF2-40B4-BE49-F238E27FC236}">
                      <a16:creationId xmlns:a16="http://schemas.microsoft.com/office/drawing/2014/main" id="{6C029AFB-BD67-4BD4-9878-4E8B55CB8A67}"/>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28" name="CuadroTexto 12">
                <a:extLst>
                  <a:ext uri="{FF2B5EF4-FFF2-40B4-BE49-F238E27FC236}">
                    <a16:creationId xmlns:a16="http://schemas.microsoft.com/office/drawing/2014/main" id="{2F19698A-2EF6-4B24-A730-8366C6368C82}"/>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A</a:t>
                </a:r>
              </a:p>
            </p:txBody>
          </p:sp>
        </p:grpSp>
        <p:sp>
          <p:nvSpPr>
            <p:cNvPr id="26" name="CuadroTexto 14">
              <a:extLst>
                <a:ext uri="{FF2B5EF4-FFF2-40B4-BE49-F238E27FC236}">
                  <a16:creationId xmlns:a16="http://schemas.microsoft.com/office/drawing/2014/main" id="{C246F572-92AA-470A-93E0-7FF5800B793B}"/>
                </a:ext>
              </a:extLst>
            </p:cNvPr>
            <p:cNvSpPr txBox="1"/>
            <p:nvPr/>
          </p:nvSpPr>
          <p:spPr>
            <a:xfrm>
              <a:off x="836633" y="3817676"/>
              <a:ext cx="2076772" cy="111387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methodA1 ();</a:t>
              </a:r>
            </a:p>
            <a:p>
              <a:r>
                <a:rPr lang="en-US" sz="1100" dirty="0"/>
                <a:t>methodA2();</a:t>
              </a:r>
            </a:p>
            <a:p>
              <a:r>
                <a:rPr lang="en-US" sz="1100" dirty="0"/>
                <a:t>methodA3();</a:t>
              </a:r>
            </a:p>
            <a:p>
              <a:r>
                <a:rPr lang="en-US" sz="1100" b="1" dirty="0"/>
                <a:t>methodB1() { …}</a:t>
              </a:r>
            </a:p>
          </p:txBody>
        </p:sp>
      </p:grpSp>
      <p:sp>
        <p:nvSpPr>
          <p:cNvPr id="32" name="Content Placeholder 2">
            <a:extLst>
              <a:ext uri="{FF2B5EF4-FFF2-40B4-BE49-F238E27FC236}">
                <a16:creationId xmlns:a16="http://schemas.microsoft.com/office/drawing/2014/main" id="{45220575-9278-4B46-8058-BF08016A3352}"/>
              </a:ext>
            </a:extLst>
          </p:cNvPr>
          <p:cNvSpPr>
            <a:spLocks noGrp="1"/>
          </p:cNvSpPr>
          <p:nvPr>
            <p:ph idx="1"/>
          </p:nvPr>
        </p:nvSpPr>
        <p:spPr>
          <a:xfrm>
            <a:off x="838200" y="1825625"/>
            <a:ext cx="10515600" cy="1219385"/>
          </a:xfrm>
        </p:spPr>
        <p:txBody>
          <a:bodyPr>
            <a:normAutofit lnSpcReduction="10000"/>
          </a:bodyPr>
          <a:lstStyle/>
          <a:p>
            <a:r>
              <a:rPr lang="en-CA" altLang="en-US" sz="2000" dirty="0"/>
              <a:t>When a class is doing too little, it is better to move its content to a related class, to keep design size small</a:t>
            </a:r>
          </a:p>
          <a:p>
            <a:r>
              <a:rPr lang="en-CA" altLang="en-US" sz="2000" dirty="0"/>
              <a:t>Note that you need to update the references to the methods exposed by the </a:t>
            </a:r>
            <a:r>
              <a:rPr lang="en-CA" altLang="en-US" sz="2000" dirty="0" err="1"/>
              <a:t>inlined</a:t>
            </a:r>
            <a:r>
              <a:rPr lang="en-CA" altLang="en-US" sz="2000" dirty="0"/>
              <a:t> class to the target class</a:t>
            </a:r>
          </a:p>
          <a:p>
            <a:endParaRPr lang="en-CA" dirty="0"/>
          </a:p>
        </p:txBody>
      </p:sp>
      <p:grpSp>
        <p:nvGrpSpPr>
          <p:cNvPr id="33" name="Grupo 23">
            <a:extLst>
              <a:ext uri="{FF2B5EF4-FFF2-40B4-BE49-F238E27FC236}">
                <a16:creationId xmlns:a16="http://schemas.microsoft.com/office/drawing/2014/main" id="{331CB87C-309F-4C98-A878-EF23AE876DB2}"/>
              </a:ext>
            </a:extLst>
          </p:cNvPr>
          <p:cNvGrpSpPr/>
          <p:nvPr/>
        </p:nvGrpSpPr>
        <p:grpSpPr>
          <a:xfrm>
            <a:off x="4703704" y="4755713"/>
            <a:ext cx="2191943" cy="1188989"/>
            <a:chOff x="774778" y="3208149"/>
            <a:chExt cx="2076772" cy="1721233"/>
          </a:xfrm>
        </p:grpSpPr>
        <p:grpSp>
          <p:nvGrpSpPr>
            <p:cNvPr id="34" name="Grupo 24">
              <a:extLst>
                <a:ext uri="{FF2B5EF4-FFF2-40B4-BE49-F238E27FC236}">
                  <a16:creationId xmlns:a16="http://schemas.microsoft.com/office/drawing/2014/main" id="{656034DE-EAF7-41D2-8234-D32BCA43FF44}"/>
                </a:ext>
              </a:extLst>
            </p:cNvPr>
            <p:cNvGrpSpPr/>
            <p:nvPr/>
          </p:nvGrpSpPr>
          <p:grpSpPr>
            <a:xfrm>
              <a:off x="774778" y="3208149"/>
              <a:ext cx="2076772" cy="1627322"/>
              <a:chOff x="774778" y="3208149"/>
              <a:chExt cx="2076772" cy="1627322"/>
            </a:xfrm>
          </p:grpSpPr>
          <p:grpSp>
            <p:nvGrpSpPr>
              <p:cNvPr id="36" name="Grupo 34">
                <a:extLst>
                  <a:ext uri="{FF2B5EF4-FFF2-40B4-BE49-F238E27FC236}">
                    <a16:creationId xmlns:a16="http://schemas.microsoft.com/office/drawing/2014/main" id="{78A54FBA-83BE-43B6-801F-F8231B092064}"/>
                  </a:ext>
                </a:extLst>
              </p:cNvPr>
              <p:cNvGrpSpPr/>
              <p:nvPr/>
            </p:nvGrpSpPr>
            <p:grpSpPr>
              <a:xfrm>
                <a:off x="774778" y="3208149"/>
                <a:ext cx="2076772" cy="1627322"/>
                <a:chOff x="774778" y="3053166"/>
                <a:chExt cx="2076772" cy="1627322"/>
              </a:xfrm>
            </p:grpSpPr>
            <p:sp>
              <p:nvSpPr>
                <p:cNvPr id="38" name="Rectángulo 36">
                  <a:extLst>
                    <a:ext uri="{FF2B5EF4-FFF2-40B4-BE49-F238E27FC236}">
                      <a16:creationId xmlns:a16="http://schemas.microsoft.com/office/drawing/2014/main" id="{F8039ACC-21D7-4DE3-8585-35A69B5D1277}"/>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39" name="Conector recto 37">
                  <a:extLst>
                    <a:ext uri="{FF2B5EF4-FFF2-40B4-BE49-F238E27FC236}">
                      <a16:creationId xmlns:a16="http://schemas.microsoft.com/office/drawing/2014/main" id="{47459E83-71EA-4291-8403-89AD9B5B2222}"/>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40" name="Conector recto 38">
                  <a:extLst>
                    <a:ext uri="{FF2B5EF4-FFF2-40B4-BE49-F238E27FC236}">
                      <a16:creationId xmlns:a16="http://schemas.microsoft.com/office/drawing/2014/main" id="{505D6324-8E32-4DBD-BF77-5AA37811B870}"/>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37" name="CuadroTexto 35">
                <a:extLst>
                  <a:ext uri="{FF2B5EF4-FFF2-40B4-BE49-F238E27FC236}">
                    <a16:creationId xmlns:a16="http://schemas.microsoft.com/office/drawing/2014/main" id="{278BE734-B46D-40E8-9C40-784FE175F99E}"/>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B</a:t>
                </a:r>
              </a:p>
            </p:txBody>
          </p:sp>
        </p:grpSp>
        <p:sp>
          <p:nvSpPr>
            <p:cNvPr id="35" name="CuadroTexto 33">
              <a:extLst>
                <a:ext uri="{FF2B5EF4-FFF2-40B4-BE49-F238E27FC236}">
                  <a16:creationId xmlns:a16="http://schemas.microsoft.com/office/drawing/2014/main" id="{B033C601-9BCE-441B-919E-B06704BCE874}"/>
                </a:ext>
              </a:extLst>
            </p:cNvPr>
            <p:cNvSpPr txBox="1"/>
            <p:nvPr/>
          </p:nvSpPr>
          <p:spPr>
            <a:xfrm>
              <a:off x="774778" y="4060558"/>
              <a:ext cx="2076772" cy="86882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methodB1() { …}</a:t>
              </a:r>
            </a:p>
            <a:p>
              <a:endParaRPr lang="en-US" sz="1100" dirty="0"/>
            </a:p>
            <a:p>
              <a:endParaRPr lang="en-US" sz="1100" dirty="0"/>
            </a:p>
          </p:txBody>
        </p:sp>
      </p:grpSp>
      <p:sp>
        <p:nvSpPr>
          <p:cNvPr id="42" name="Cross 41">
            <a:extLst>
              <a:ext uri="{FF2B5EF4-FFF2-40B4-BE49-F238E27FC236}">
                <a16:creationId xmlns:a16="http://schemas.microsoft.com/office/drawing/2014/main" id="{5A5287DA-5E74-45DA-AE1E-F411F0E96355}"/>
              </a:ext>
            </a:extLst>
          </p:cNvPr>
          <p:cNvSpPr/>
          <p:nvPr/>
        </p:nvSpPr>
        <p:spPr>
          <a:xfrm rot="19001453">
            <a:off x="5260285" y="5002031"/>
            <a:ext cx="914400" cy="91440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Footer Placeholder 2">
            <a:extLst>
              <a:ext uri="{FF2B5EF4-FFF2-40B4-BE49-F238E27FC236}">
                <a16:creationId xmlns:a16="http://schemas.microsoft.com/office/drawing/2014/main" id="{5BF6E180-B8D9-49C4-983C-2171E0BDDE3B}"/>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7518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9F2B-8B8A-470A-AA1D-68E84C1C8478}"/>
              </a:ext>
            </a:extLst>
          </p:cNvPr>
          <p:cNvSpPr>
            <a:spLocks noGrp="1"/>
          </p:cNvSpPr>
          <p:nvPr>
            <p:ph type="title"/>
          </p:nvPr>
        </p:nvSpPr>
        <p:spPr/>
        <p:txBody>
          <a:bodyPr/>
          <a:lstStyle/>
          <a:p>
            <a:r>
              <a:rPr lang="en-CA" dirty="0"/>
              <a:t>Replace inheritance with delegation</a:t>
            </a:r>
          </a:p>
        </p:txBody>
      </p:sp>
      <p:sp>
        <p:nvSpPr>
          <p:cNvPr id="3" name="Content Placeholder 2">
            <a:extLst>
              <a:ext uri="{FF2B5EF4-FFF2-40B4-BE49-F238E27FC236}">
                <a16:creationId xmlns:a16="http://schemas.microsoft.com/office/drawing/2014/main" id="{0849717B-2C4F-43CC-9BBB-08A20062875F}"/>
              </a:ext>
            </a:extLst>
          </p:cNvPr>
          <p:cNvSpPr>
            <a:spLocks noGrp="1"/>
          </p:cNvSpPr>
          <p:nvPr>
            <p:ph idx="1"/>
          </p:nvPr>
        </p:nvSpPr>
        <p:spPr>
          <a:xfrm>
            <a:off x="838200" y="1825625"/>
            <a:ext cx="10515600" cy="756534"/>
          </a:xfrm>
        </p:spPr>
        <p:txBody>
          <a:bodyPr>
            <a:noAutofit/>
          </a:bodyPr>
          <a:lstStyle/>
          <a:p>
            <a:r>
              <a:rPr lang="en-CA" sz="2000" dirty="0"/>
              <a:t>Problem: You have a class that uses a small portion of the methods inherited for her parent class</a:t>
            </a:r>
          </a:p>
          <a:p>
            <a:r>
              <a:rPr lang="en-CA" sz="2000" b="1" dirty="0"/>
              <a:t>Solution</a:t>
            </a:r>
            <a:r>
              <a:rPr lang="en-CA" sz="2000" dirty="0"/>
              <a:t>:  replace the inheritance relationship by delegating the functionality used from the parent class</a:t>
            </a:r>
          </a:p>
        </p:txBody>
      </p:sp>
      <p:sp>
        <p:nvSpPr>
          <p:cNvPr id="4" name="Slide Number Placeholder 3">
            <a:extLst>
              <a:ext uri="{FF2B5EF4-FFF2-40B4-BE49-F238E27FC236}">
                <a16:creationId xmlns:a16="http://schemas.microsoft.com/office/drawing/2014/main" id="{E11FD8C7-EAE8-49AC-94D0-4E08B5334574}"/>
              </a:ext>
            </a:extLst>
          </p:cNvPr>
          <p:cNvSpPr>
            <a:spLocks noGrp="1"/>
          </p:cNvSpPr>
          <p:nvPr>
            <p:ph type="sldNum" sz="quarter" idx="12"/>
          </p:nvPr>
        </p:nvSpPr>
        <p:spPr/>
        <p:txBody>
          <a:bodyPr/>
          <a:lstStyle/>
          <a:p>
            <a:fld id="{C2F792F5-04B2-48F5-9D03-C738232DE97E}" type="slidenum">
              <a:rPr lang="en-CA" smtClean="0"/>
              <a:t>18</a:t>
            </a:fld>
            <a:endParaRPr lang="en-CA"/>
          </a:p>
        </p:txBody>
      </p:sp>
      <p:graphicFrame>
        <p:nvGraphicFramePr>
          <p:cNvPr id="5" name="object 2">
            <a:extLst>
              <a:ext uri="{FF2B5EF4-FFF2-40B4-BE49-F238E27FC236}">
                <a16:creationId xmlns:a16="http://schemas.microsoft.com/office/drawing/2014/main" id="{5C3EE2DC-ACE4-490F-9FD0-9BFB64EC4D5B}"/>
              </a:ext>
            </a:extLst>
          </p:cNvPr>
          <p:cNvGraphicFramePr>
            <a:graphicFrameLocks noGrp="1"/>
          </p:cNvGraphicFramePr>
          <p:nvPr>
            <p:extLst>
              <p:ext uri="{D42A27DB-BD31-4B8C-83A1-F6EECF244321}">
                <p14:modId xmlns:p14="http://schemas.microsoft.com/office/powerpoint/2010/main" val="1831414607"/>
              </p:ext>
            </p:extLst>
          </p:nvPr>
        </p:nvGraphicFramePr>
        <p:xfrm>
          <a:off x="1913480" y="2981803"/>
          <a:ext cx="1440180" cy="1643379"/>
        </p:xfrm>
        <a:graphic>
          <a:graphicData uri="http://schemas.openxmlformats.org/drawingml/2006/table">
            <a:tbl>
              <a:tblPr firstRow="1" bandRow="1">
                <a:tableStyleId>{2D5ABB26-0587-4C30-8999-92F81FD0307C}</a:tableStyleId>
              </a:tblPr>
              <a:tblGrid>
                <a:gridCol w="1440180">
                  <a:extLst>
                    <a:ext uri="{9D8B030D-6E8A-4147-A177-3AD203B41FA5}">
                      <a16:colId xmlns:a16="http://schemas.microsoft.com/office/drawing/2014/main" val="20000"/>
                    </a:ext>
                  </a:extLst>
                </a:gridCol>
              </a:tblGrid>
              <a:tr h="398780">
                <a:tc>
                  <a:txBody>
                    <a:bodyPr/>
                    <a:lstStyle/>
                    <a:p>
                      <a:pPr marL="50800">
                        <a:lnSpc>
                          <a:spcPct val="100000"/>
                        </a:lnSpc>
                        <a:spcBef>
                          <a:spcPts val="780"/>
                        </a:spcBef>
                      </a:pPr>
                      <a:r>
                        <a:rPr lang="en-CA" sz="1200" spc="-10" dirty="0">
                          <a:latin typeface="Calibri"/>
                          <a:cs typeface="Calibri"/>
                        </a:rPr>
                        <a:t>A</a:t>
                      </a:r>
                      <a:endParaRPr sz="1200" dirty="0">
                        <a:latin typeface="Calibri"/>
                        <a:cs typeface="Calibri"/>
                      </a:endParaRPr>
                    </a:p>
                  </a:txBody>
                  <a:tcPr marL="0" marR="0" marT="99060" marB="0">
                    <a:lnL w="9525">
                      <a:solidFill>
                        <a:srgbClr val="615885"/>
                      </a:solidFill>
                      <a:prstDash val="solid"/>
                    </a:lnL>
                    <a:lnR w="9525">
                      <a:solidFill>
                        <a:srgbClr val="615885"/>
                      </a:solidFill>
                      <a:prstDash val="solid"/>
                    </a:lnR>
                    <a:lnT w="9525">
                      <a:solidFill>
                        <a:srgbClr val="615885"/>
                      </a:solidFill>
                      <a:prstDash val="solid"/>
                    </a:lnT>
                    <a:lnB w="9525">
                      <a:solidFill>
                        <a:srgbClr val="615885"/>
                      </a:solidFill>
                      <a:prstDash val="solid"/>
                    </a:lnB>
                  </a:tcPr>
                </a:tc>
                <a:extLst>
                  <a:ext uri="{0D108BD9-81ED-4DB2-BD59-A6C34878D82A}">
                    <a16:rowId xmlns:a16="http://schemas.microsoft.com/office/drawing/2014/main" val="10000"/>
                  </a:ext>
                </a:extLst>
              </a:tr>
              <a:tr h="207009">
                <a:tc>
                  <a:txBody>
                    <a:bodyPr/>
                    <a:lstStyle/>
                    <a:p>
                      <a:pPr>
                        <a:lnSpc>
                          <a:spcPct val="100000"/>
                        </a:lnSpc>
                      </a:pPr>
                      <a:endParaRPr sz="1000">
                        <a:latin typeface="Times New Roman"/>
                        <a:cs typeface="Times New Roman"/>
                      </a:endParaRPr>
                    </a:p>
                  </a:txBody>
                  <a:tcPr marL="0" marR="0" marT="0" marB="0">
                    <a:lnL w="9525">
                      <a:solidFill>
                        <a:srgbClr val="615885"/>
                      </a:solidFill>
                      <a:prstDash val="solid"/>
                    </a:lnL>
                    <a:lnR w="9525">
                      <a:solidFill>
                        <a:srgbClr val="615885"/>
                      </a:solidFill>
                      <a:prstDash val="solid"/>
                    </a:lnR>
                    <a:lnT w="9525">
                      <a:solidFill>
                        <a:srgbClr val="615885"/>
                      </a:solidFill>
                      <a:prstDash val="solid"/>
                    </a:lnT>
                    <a:lnB w="9525">
                      <a:solidFill>
                        <a:srgbClr val="000000"/>
                      </a:solidFill>
                      <a:prstDash val="solid"/>
                    </a:lnB>
                  </a:tcPr>
                </a:tc>
                <a:extLst>
                  <a:ext uri="{0D108BD9-81ED-4DB2-BD59-A6C34878D82A}">
                    <a16:rowId xmlns:a16="http://schemas.microsoft.com/office/drawing/2014/main" val="10001"/>
                  </a:ext>
                </a:extLst>
              </a:tr>
              <a:tr h="1037590">
                <a:tc>
                  <a:txBody>
                    <a:bodyPr/>
                    <a:lstStyle/>
                    <a:p>
                      <a:pPr>
                        <a:lnSpc>
                          <a:spcPct val="100000"/>
                        </a:lnSpc>
                      </a:pPr>
                      <a:endParaRPr sz="1000" dirty="0">
                        <a:latin typeface="Times New Roman"/>
                        <a:cs typeface="Times New Roman"/>
                      </a:endParaRPr>
                    </a:p>
                    <a:p>
                      <a:pPr marL="142875">
                        <a:lnSpc>
                          <a:spcPct val="100000"/>
                        </a:lnSpc>
                      </a:pPr>
                      <a:r>
                        <a:rPr sz="1000" spc="-10" dirty="0" err="1">
                          <a:latin typeface="Calibri"/>
                          <a:cs typeface="Calibri"/>
                        </a:rPr>
                        <a:t>getName</a:t>
                      </a:r>
                      <a:r>
                        <a:rPr sz="1000" spc="-10" dirty="0">
                          <a:latin typeface="Calibri"/>
                          <a:cs typeface="Calibri"/>
                        </a:rPr>
                        <a:t>()</a:t>
                      </a:r>
                      <a:endParaRPr lang="en-CA" sz="1000" spc="-10" dirty="0">
                        <a:latin typeface="Calibri"/>
                        <a:cs typeface="Calibri"/>
                      </a:endParaRPr>
                    </a:p>
                    <a:p>
                      <a:pPr marL="142875">
                        <a:lnSpc>
                          <a:spcPct val="100000"/>
                        </a:lnSpc>
                      </a:pPr>
                      <a:r>
                        <a:rPr lang="en-CA" sz="1000" spc="-10" dirty="0">
                          <a:latin typeface="Calibri"/>
                          <a:cs typeface="Calibri"/>
                        </a:rPr>
                        <a:t>method2()</a:t>
                      </a:r>
                    </a:p>
                    <a:p>
                      <a:pPr marL="142875">
                        <a:lnSpc>
                          <a:spcPct val="100000"/>
                        </a:lnSpc>
                      </a:pPr>
                      <a:r>
                        <a:rPr lang="en-CA" sz="1000" spc="-10" dirty="0">
                          <a:latin typeface="Calibri"/>
                          <a:cs typeface="Calibri"/>
                        </a:rPr>
                        <a:t>method3()</a:t>
                      </a:r>
                      <a:endParaRPr sz="1000" dirty="0">
                        <a:latin typeface="Calibri"/>
                        <a:cs typeface="Calibri"/>
                      </a:endParaRPr>
                    </a:p>
                  </a:txBody>
                  <a:tcPr marL="0" marR="0" marT="0" marB="0">
                    <a:lnL w="9525">
                      <a:solidFill>
                        <a:srgbClr val="615885"/>
                      </a:solidFill>
                      <a:prstDash val="solid"/>
                    </a:lnL>
                    <a:lnR w="9525">
                      <a:solidFill>
                        <a:srgbClr val="615885"/>
                      </a:solidFill>
                      <a:prstDash val="solid"/>
                    </a:lnR>
                    <a:lnT w="9525">
                      <a:solidFill>
                        <a:srgbClr val="000000"/>
                      </a:solidFill>
                      <a:prstDash val="solid"/>
                    </a:lnT>
                    <a:lnB w="9525">
                      <a:solidFill>
                        <a:srgbClr val="615885"/>
                      </a:solidFill>
                      <a:prstDash val="solid"/>
                    </a:lnB>
                  </a:tcPr>
                </a:tc>
                <a:extLst>
                  <a:ext uri="{0D108BD9-81ED-4DB2-BD59-A6C34878D82A}">
                    <a16:rowId xmlns:a16="http://schemas.microsoft.com/office/drawing/2014/main" val="10002"/>
                  </a:ext>
                </a:extLst>
              </a:tr>
            </a:tbl>
          </a:graphicData>
        </a:graphic>
      </p:graphicFrame>
      <p:sp>
        <p:nvSpPr>
          <p:cNvPr id="6" name="object 3">
            <a:extLst>
              <a:ext uri="{FF2B5EF4-FFF2-40B4-BE49-F238E27FC236}">
                <a16:creationId xmlns:a16="http://schemas.microsoft.com/office/drawing/2014/main" id="{C8556F95-A0D0-4588-AC5E-D2A98C66CF16}"/>
              </a:ext>
            </a:extLst>
          </p:cNvPr>
          <p:cNvSpPr/>
          <p:nvPr/>
        </p:nvSpPr>
        <p:spPr>
          <a:xfrm>
            <a:off x="3561533" y="3909765"/>
            <a:ext cx="228600" cy="6350"/>
          </a:xfrm>
          <a:custGeom>
            <a:avLst/>
            <a:gdLst/>
            <a:ahLst/>
            <a:cxnLst/>
            <a:rect l="l" t="t" r="r" b="b"/>
            <a:pathLst>
              <a:path w="228600" h="6350">
                <a:moveTo>
                  <a:pt x="228600" y="0"/>
                </a:moveTo>
                <a:lnTo>
                  <a:pt x="0" y="6350"/>
                </a:lnTo>
              </a:path>
            </a:pathLst>
          </a:custGeom>
          <a:ln w="9344">
            <a:solidFill>
              <a:srgbClr val="000000"/>
            </a:solidFill>
          </a:ln>
        </p:spPr>
        <p:txBody>
          <a:bodyPr wrap="square" lIns="0" tIns="0" rIns="0" bIns="0" rtlCol="0"/>
          <a:lstStyle/>
          <a:p>
            <a:endParaRPr/>
          </a:p>
        </p:txBody>
      </p:sp>
      <p:sp>
        <p:nvSpPr>
          <p:cNvPr id="7" name="object 4">
            <a:extLst>
              <a:ext uri="{FF2B5EF4-FFF2-40B4-BE49-F238E27FC236}">
                <a16:creationId xmlns:a16="http://schemas.microsoft.com/office/drawing/2014/main" id="{B2F52060-6DD2-4CB3-A916-40DEB603F7E7}"/>
              </a:ext>
            </a:extLst>
          </p:cNvPr>
          <p:cNvSpPr/>
          <p:nvPr/>
        </p:nvSpPr>
        <p:spPr>
          <a:xfrm>
            <a:off x="3362143" y="3846265"/>
            <a:ext cx="209550" cy="138430"/>
          </a:xfrm>
          <a:custGeom>
            <a:avLst/>
            <a:gdLst/>
            <a:ahLst/>
            <a:cxnLst/>
            <a:rect l="l" t="t" r="r" b="b"/>
            <a:pathLst>
              <a:path w="209550" h="138430">
                <a:moveTo>
                  <a:pt x="207009" y="0"/>
                </a:moveTo>
                <a:lnTo>
                  <a:pt x="0" y="74930"/>
                </a:lnTo>
                <a:lnTo>
                  <a:pt x="209550" y="138430"/>
                </a:lnTo>
                <a:lnTo>
                  <a:pt x="208944" y="105410"/>
                </a:lnTo>
                <a:lnTo>
                  <a:pt x="187959" y="105410"/>
                </a:lnTo>
                <a:lnTo>
                  <a:pt x="83819" y="72390"/>
                </a:lnTo>
                <a:lnTo>
                  <a:pt x="186689" y="35560"/>
                </a:lnTo>
                <a:lnTo>
                  <a:pt x="207662" y="35560"/>
                </a:lnTo>
                <a:lnTo>
                  <a:pt x="207009" y="0"/>
                </a:lnTo>
                <a:close/>
              </a:path>
              <a:path w="209550" h="138430">
                <a:moveTo>
                  <a:pt x="207662" y="35560"/>
                </a:moveTo>
                <a:lnTo>
                  <a:pt x="186689" y="35560"/>
                </a:lnTo>
                <a:lnTo>
                  <a:pt x="187959" y="105410"/>
                </a:lnTo>
                <a:lnTo>
                  <a:pt x="208944" y="105410"/>
                </a:lnTo>
                <a:lnTo>
                  <a:pt x="207662" y="35560"/>
                </a:lnTo>
                <a:close/>
              </a:path>
            </a:pathLst>
          </a:custGeom>
          <a:solidFill>
            <a:srgbClr val="000000"/>
          </a:solidFill>
        </p:spPr>
        <p:txBody>
          <a:bodyPr wrap="square" lIns="0" tIns="0" rIns="0" bIns="0" rtlCol="0"/>
          <a:lstStyle/>
          <a:p>
            <a:endParaRPr/>
          </a:p>
        </p:txBody>
      </p:sp>
      <p:sp>
        <p:nvSpPr>
          <p:cNvPr id="11" name="object 8">
            <a:extLst>
              <a:ext uri="{FF2B5EF4-FFF2-40B4-BE49-F238E27FC236}">
                <a16:creationId xmlns:a16="http://schemas.microsoft.com/office/drawing/2014/main" id="{1DA6B2DA-4C26-408C-8F9D-2EA0E0FB2C50}"/>
              </a:ext>
            </a:extLst>
          </p:cNvPr>
          <p:cNvSpPr/>
          <p:nvPr/>
        </p:nvSpPr>
        <p:spPr>
          <a:xfrm>
            <a:off x="4776288" y="5075625"/>
            <a:ext cx="720090" cy="396240"/>
          </a:xfrm>
          <a:custGeom>
            <a:avLst/>
            <a:gdLst/>
            <a:ahLst/>
            <a:cxnLst/>
            <a:rect l="l" t="t" r="r" b="b"/>
            <a:pathLst>
              <a:path w="720089" h="396240">
                <a:moveTo>
                  <a:pt x="0" y="99059"/>
                </a:moveTo>
                <a:lnTo>
                  <a:pt x="539750" y="99059"/>
                </a:lnTo>
                <a:lnTo>
                  <a:pt x="539750" y="0"/>
                </a:lnTo>
                <a:lnTo>
                  <a:pt x="720090" y="198119"/>
                </a:lnTo>
                <a:lnTo>
                  <a:pt x="539750" y="396239"/>
                </a:lnTo>
                <a:lnTo>
                  <a:pt x="539750" y="297179"/>
                </a:lnTo>
                <a:lnTo>
                  <a:pt x="0" y="297179"/>
                </a:lnTo>
                <a:lnTo>
                  <a:pt x="0" y="99059"/>
                </a:lnTo>
                <a:close/>
              </a:path>
            </a:pathLst>
          </a:custGeom>
          <a:solidFill>
            <a:srgbClr val="FFFF00"/>
          </a:solidFill>
          <a:ln w="3175">
            <a:solidFill>
              <a:srgbClr val="000000"/>
            </a:solidFill>
          </a:ln>
        </p:spPr>
        <p:txBody>
          <a:bodyPr wrap="square" lIns="0" tIns="0" rIns="0" bIns="0" rtlCol="0"/>
          <a:lstStyle/>
          <a:p>
            <a:endParaRPr/>
          </a:p>
        </p:txBody>
      </p:sp>
      <p:sp>
        <p:nvSpPr>
          <p:cNvPr id="12" name="object 9">
            <a:extLst>
              <a:ext uri="{FF2B5EF4-FFF2-40B4-BE49-F238E27FC236}">
                <a16:creationId xmlns:a16="http://schemas.microsoft.com/office/drawing/2014/main" id="{B75E8FD2-537A-43D7-B181-C9244702FB84}"/>
              </a:ext>
            </a:extLst>
          </p:cNvPr>
          <p:cNvSpPr/>
          <p:nvPr/>
        </p:nvSpPr>
        <p:spPr>
          <a:xfrm>
            <a:off x="5302703" y="3550355"/>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a:p>
        </p:txBody>
      </p:sp>
      <p:sp>
        <p:nvSpPr>
          <p:cNvPr id="13" name="object 10">
            <a:extLst>
              <a:ext uri="{FF2B5EF4-FFF2-40B4-BE49-F238E27FC236}">
                <a16:creationId xmlns:a16="http://schemas.microsoft.com/office/drawing/2014/main" id="{E518584C-F858-4A50-85DD-4E34632B6EDA}"/>
              </a:ext>
            </a:extLst>
          </p:cNvPr>
          <p:cNvSpPr/>
          <p:nvPr/>
        </p:nvSpPr>
        <p:spPr>
          <a:xfrm>
            <a:off x="6022793" y="3946595"/>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a:p>
        </p:txBody>
      </p:sp>
      <p:sp>
        <p:nvSpPr>
          <p:cNvPr id="14" name="object 11">
            <a:extLst>
              <a:ext uri="{FF2B5EF4-FFF2-40B4-BE49-F238E27FC236}">
                <a16:creationId xmlns:a16="http://schemas.microsoft.com/office/drawing/2014/main" id="{29D1DF01-BA9D-4C2A-BF85-452AAB9C9E56}"/>
              </a:ext>
            </a:extLst>
          </p:cNvPr>
          <p:cNvSpPr/>
          <p:nvPr/>
        </p:nvSpPr>
        <p:spPr>
          <a:xfrm>
            <a:off x="7894773" y="3676085"/>
            <a:ext cx="107950" cy="107950"/>
          </a:xfrm>
          <a:prstGeom prst="rect">
            <a:avLst/>
          </a:prstGeom>
          <a:blipFill>
            <a:blip r:embed="rId2" cstate="print"/>
            <a:stretch>
              <a:fillRect/>
            </a:stretch>
          </a:blipFill>
        </p:spPr>
        <p:txBody>
          <a:bodyPr wrap="square" lIns="0" tIns="0" rIns="0" bIns="0" rtlCol="0"/>
          <a:lstStyle/>
          <a:p>
            <a:endParaRPr/>
          </a:p>
        </p:txBody>
      </p:sp>
      <p:graphicFrame>
        <p:nvGraphicFramePr>
          <p:cNvPr id="15" name="object 12">
            <a:extLst>
              <a:ext uri="{FF2B5EF4-FFF2-40B4-BE49-F238E27FC236}">
                <a16:creationId xmlns:a16="http://schemas.microsoft.com/office/drawing/2014/main" id="{9C66D3A8-34F9-4427-AA27-EEFEFB2F4E40}"/>
              </a:ext>
            </a:extLst>
          </p:cNvPr>
          <p:cNvGraphicFramePr>
            <a:graphicFrameLocks noGrp="1"/>
          </p:cNvGraphicFramePr>
          <p:nvPr>
            <p:extLst>
              <p:ext uri="{D42A27DB-BD31-4B8C-83A1-F6EECF244321}">
                <p14:modId xmlns:p14="http://schemas.microsoft.com/office/powerpoint/2010/main" val="3526664969"/>
              </p:ext>
            </p:extLst>
          </p:nvPr>
        </p:nvGraphicFramePr>
        <p:xfrm>
          <a:off x="8033610" y="2981803"/>
          <a:ext cx="1440180" cy="1643379"/>
        </p:xfrm>
        <a:graphic>
          <a:graphicData uri="http://schemas.openxmlformats.org/drawingml/2006/table">
            <a:tbl>
              <a:tblPr firstRow="1" bandRow="1">
                <a:tableStyleId>{2D5ABB26-0587-4C30-8999-92F81FD0307C}</a:tableStyleId>
              </a:tblPr>
              <a:tblGrid>
                <a:gridCol w="1440180">
                  <a:extLst>
                    <a:ext uri="{9D8B030D-6E8A-4147-A177-3AD203B41FA5}">
                      <a16:colId xmlns:a16="http://schemas.microsoft.com/office/drawing/2014/main" val="20000"/>
                    </a:ext>
                  </a:extLst>
                </a:gridCol>
              </a:tblGrid>
              <a:tr h="399414">
                <a:tc>
                  <a:txBody>
                    <a:bodyPr/>
                    <a:lstStyle/>
                    <a:p>
                      <a:pPr marL="50800">
                        <a:lnSpc>
                          <a:spcPct val="100000"/>
                        </a:lnSpc>
                        <a:spcBef>
                          <a:spcPts val="790"/>
                        </a:spcBef>
                      </a:pPr>
                      <a:r>
                        <a:rPr lang="en-CA" sz="1200" spc="-10" dirty="0">
                          <a:latin typeface="Calibri"/>
                          <a:cs typeface="Calibri"/>
                        </a:rPr>
                        <a:t>A</a:t>
                      </a:r>
                      <a:endParaRPr sz="1200" dirty="0">
                        <a:latin typeface="Calibri"/>
                        <a:cs typeface="Calibri"/>
                      </a:endParaRPr>
                    </a:p>
                  </a:txBody>
                  <a:tcPr marL="0" marR="0" marT="100330" marB="0">
                    <a:lnL w="9525">
                      <a:solidFill>
                        <a:srgbClr val="615885"/>
                      </a:solidFill>
                      <a:prstDash val="solid"/>
                    </a:lnL>
                    <a:lnR w="9525">
                      <a:solidFill>
                        <a:srgbClr val="615885"/>
                      </a:solidFill>
                      <a:prstDash val="solid"/>
                    </a:lnR>
                    <a:lnT w="9525">
                      <a:solidFill>
                        <a:srgbClr val="615885"/>
                      </a:solidFill>
                      <a:prstDash val="solid"/>
                    </a:lnT>
                    <a:lnB w="12700">
                      <a:solidFill>
                        <a:srgbClr val="615885"/>
                      </a:solidFill>
                      <a:prstDash val="solid"/>
                    </a:lnB>
                  </a:tcPr>
                </a:tc>
                <a:extLst>
                  <a:ext uri="{0D108BD9-81ED-4DB2-BD59-A6C34878D82A}">
                    <a16:rowId xmlns:a16="http://schemas.microsoft.com/office/drawing/2014/main" val="10000"/>
                  </a:ext>
                </a:extLst>
              </a:tr>
              <a:tr h="206375">
                <a:tc>
                  <a:txBody>
                    <a:bodyPr/>
                    <a:lstStyle/>
                    <a:p>
                      <a:pPr>
                        <a:lnSpc>
                          <a:spcPct val="100000"/>
                        </a:lnSpc>
                      </a:pPr>
                      <a:endParaRPr sz="1000">
                        <a:latin typeface="Times New Roman"/>
                        <a:cs typeface="Times New Roman"/>
                      </a:endParaRPr>
                    </a:p>
                  </a:txBody>
                  <a:tcPr marL="0" marR="0" marT="0" marB="0">
                    <a:lnL w="9525">
                      <a:solidFill>
                        <a:srgbClr val="615885"/>
                      </a:solidFill>
                      <a:prstDash val="solid"/>
                    </a:lnL>
                    <a:lnR w="9525">
                      <a:solidFill>
                        <a:srgbClr val="615885"/>
                      </a:solidFill>
                      <a:prstDash val="solid"/>
                    </a:lnR>
                    <a:lnT w="12700">
                      <a:solidFill>
                        <a:srgbClr val="615885"/>
                      </a:solidFill>
                      <a:prstDash val="solid"/>
                    </a:lnT>
                    <a:lnB w="9525">
                      <a:solidFill>
                        <a:srgbClr val="000000"/>
                      </a:solidFill>
                      <a:prstDash val="solid"/>
                    </a:lnB>
                  </a:tcPr>
                </a:tc>
                <a:extLst>
                  <a:ext uri="{0D108BD9-81ED-4DB2-BD59-A6C34878D82A}">
                    <a16:rowId xmlns:a16="http://schemas.microsoft.com/office/drawing/2014/main" val="10001"/>
                  </a:ext>
                </a:extLst>
              </a:tr>
              <a:tr h="1037590">
                <a:tc>
                  <a:txBody>
                    <a:bodyPr/>
                    <a:lstStyle/>
                    <a:p>
                      <a:pPr>
                        <a:lnSpc>
                          <a:spcPct val="100000"/>
                        </a:lnSpc>
                        <a:spcBef>
                          <a:spcPts val="40"/>
                        </a:spcBef>
                      </a:pPr>
                      <a:endParaRPr sz="1050" dirty="0">
                        <a:latin typeface="Times New Roman"/>
                        <a:cs typeface="Times New Roman"/>
                      </a:endParaRPr>
                    </a:p>
                    <a:p>
                      <a:pPr marL="143510">
                        <a:lnSpc>
                          <a:spcPct val="100000"/>
                        </a:lnSpc>
                      </a:pPr>
                      <a:r>
                        <a:rPr sz="1000" spc="-10" dirty="0" err="1">
                          <a:latin typeface="Calibri"/>
                          <a:cs typeface="Calibri"/>
                        </a:rPr>
                        <a:t>getName</a:t>
                      </a:r>
                      <a:r>
                        <a:rPr sz="1000" spc="-10" dirty="0">
                          <a:latin typeface="Calibri"/>
                          <a:cs typeface="Calibri"/>
                        </a:rPr>
                        <a:t>()</a:t>
                      </a:r>
                      <a:endParaRPr lang="en-CA" sz="1000" spc="-10" dirty="0">
                        <a:latin typeface="Calibri"/>
                        <a:cs typeface="Calibri"/>
                      </a:endParaRPr>
                    </a:p>
                    <a:p>
                      <a:pPr marL="142875">
                        <a:lnSpc>
                          <a:spcPct val="100000"/>
                        </a:lnSpc>
                      </a:pPr>
                      <a:r>
                        <a:rPr lang="en-CA" sz="1000" spc="-10" dirty="0">
                          <a:latin typeface="+mn-lt"/>
                          <a:cs typeface="Calibri"/>
                        </a:rPr>
                        <a:t>method2()</a:t>
                      </a:r>
                    </a:p>
                    <a:p>
                      <a:pPr marL="142875">
                        <a:lnSpc>
                          <a:spcPct val="100000"/>
                        </a:lnSpc>
                      </a:pPr>
                      <a:r>
                        <a:rPr lang="en-CA" sz="1000" spc="-10" dirty="0">
                          <a:latin typeface="+mn-lt"/>
                          <a:cs typeface="Calibri"/>
                        </a:rPr>
                        <a:t>method3()</a:t>
                      </a:r>
                      <a:endParaRPr lang="en-CA" sz="1000" dirty="0">
                        <a:latin typeface="+mn-lt"/>
                        <a:cs typeface="Calibri"/>
                      </a:endParaRPr>
                    </a:p>
                    <a:p>
                      <a:pPr marL="143510">
                        <a:lnSpc>
                          <a:spcPct val="100000"/>
                        </a:lnSpc>
                      </a:pPr>
                      <a:endParaRPr sz="1000" dirty="0">
                        <a:latin typeface="Calibri"/>
                        <a:cs typeface="Calibri"/>
                      </a:endParaRPr>
                    </a:p>
                  </a:txBody>
                  <a:tcPr marL="0" marR="0" marT="0" marB="0">
                    <a:lnL w="9525">
                      <a:solidFill>
                        <a:srgbClr val="615885"/>
                      </a:solidFill>
                      <a:prstDash val="solid"/>
                    </a:lnL>
                    <a:lnR w="9525">
                      <a:solidFill>
                        <a:srgbClr val="615885"/>
                      </a:solidFill>
                      <a:prstDash val="solid"/>
                    </a:lnR>
                    <a:lnT w="9525">
                      <a:solidFill>
                        <a:srgbClr val="000000"/>
                      </a:solidFill>
                      <a:prstDash val="solid"/>
                    </a:lnT>
                    <a:lnB w="9525">
                      <a:solidFill>
                        <a:srgbClr val="615885"/>
                      </a:solidFill>
                      <a:prstDash val="solid"/>
                    </a:lnB>
                  </a:tcPr>
                </a:tc>
                <a:extLst>
                  <a:ext uri="{0D108BD9-81ED-4DB2-BD59-A6C34878D82A}">
                    <a16:rowId xmlns:a16="http://schemas.microsoft.com/office/drawing/2014/main" val="10002"/>
                  </a:ext>
                </a:extLst>
              </a:tr>
            </a:tbl>
          </a:graphicData>
        </a:graphic>
      </p:graphicFrame>
      <p:graphicFrame>
        <p:nvGraphicFramePr>
          <p:cNvPr id="16" name="object 13">
            <a:extLst>
              <a:ext uri="{FF2B5EF4-FFF2-40B4-BE49-F238E27FC236}">
                <a16:creationId xmlns:a16="http://schemas.microsoft.com/office/drawing/2014/main" id="{6EFBDF0A-0889-4CC5-BF0D-DD5D9F8C32A6}"/>
              </a:ext>
            </a:extLst>
          </p:cNvPr>
          <p:cNvGraphicFramePr>
            <a:graphicFrameLocks noGrp="1"/>
          </p:cNvGraphicFramePr>
          <p:nvPr>
            <p:extLst>
              <p:ext uri="{D42A27DB-BD31-4B8C-83A1-F6EECF244321}">
                <p14:modId xmlns:p14="http://schemas.microsoft.com/office/powerpoint/2010/main" val="2263684404"/>
              </p:ext>
            </p:extLst>
          </p:nvPr>
        </p:nvGraphicFramePr>
        <p:xfrm>
          <a:off x="6053681" y="3234533"/>
          <a:ext cx="1842769" cy="1103628"/>
        </p:xfrm>
        <a:graphic>
          <a:graphicData uri="http://schemas.openxmlformats.org/drawingml/2006/table">
            <a:tbl>
              <a:tblPr firstRow="1" bandRow="1">
                <a:tableStyleId>{2D5ABB26-0587-4C30-8999-92F81FD0307C}</a:tableStyleId>
              </a:tblPr>
              <a:tblGrid>
                <a:gridCol w="1440180">
                  <a:extLst>
                    <a:ext uri="{9D8B030D-6E8A-4147-A177-3AD203B41FA5}">
                      <a16:colId xmlns:a16="http://schemas.microsoft.com/office/drawing/2014/main" val="20000"/>
                    </a:ext>
                  </a:extLst>
                </a:gridCol>
                <a:gridCol w="402589">
                  <a:extLst>
                    <a:ext uri="{9D8B030D-6E8A-4147-A177-3AD203B41FA5}">
                      <a16:colId xmlns:a16="http://schemas.microsoft.com/office/drawing/2014/main" val="20001"/>
                    </a:ext>
                  </a:extLst>
                </a:gridCol>
              </a:tblGrid>
              <a:tr h="398779">
                <a:tc>
                  <a:txBody>
                    <a:bodyPr/>
                    <a:lstStyle/>
                    <a:p>
                      <a:pPr marL="50800">
                        <a:lnSpc>
                          <a:spcPct val="100000"/>
                        </a:lnSpc>
                        <a:spcBef>
                          <a:spcPts val="780"/>
                        </a:spcBef>
                      </a:pPr>
                      <a:r>
                        <a:rPr lang="en-CA" sz="1200" spc="-5" dirty="0">
                          <a:latin typeface="Calibri"/>
                          <a:cs typeface="Calibri"/>
                        </a:rPr>
                        <a:t>B</a:t>
                      </a:r>
                      <a:endParaRPr sz="1200" dirty="0">
                        <a:latin typeface="Calibri"/>
                        <a:cs typeface="Calibri"/>
                      </a:endParaRPr>
                    </a:p>
                  </a:txBody>
                  <a:tcPr marL="0" marR="0" marT="99060" marB="0">
                    <a:lnL w="9525">
                      <a:solidFill>
                        <a:srgbClr val="615885"/>
                      </a:solidFill>
                      <a:prstDash val="solid"/>
                    </a:lnL>
                    <a:lnR w="9525">
                      <a:solidFill>
                        <a:srgbClr val="615885"/>
                      </a:solidFill>
                      <a:prstDash val="solid"/>
                    </a:lnR>
                    <a:lnT w="9525">
                      <a:solidFill>
                        <a:srgbClr val="615885"/>
                      </a:solidFill>
                      <a:prstDash val="solid"/>
                    </a:lnT>
                    <a:lnB w="9525">
                      <a:solidFill>
                        <a:srgbClr val="615885"/>
                      </a:solidFill>
                      <a:prstDash val="solid"/>
                    </a:lnB>
                  </a:tcPr>
                </a:tc>
                <a:tc rowSpan="2">
                  <a:txBody>
                    <a:bodyPr/>
                    <a:lstStyle/>
                    <a:p>
                      <a:pPr>
                        <a:lnSpc>
                          <a:spcPct val="100000"/>
                        </a:lnSpc>
                      </a:pPr>
                      <a:endParaRPr sz="1050">
                        <a:latin typeface="Times New Roman"/>
                        <a:cs typeface="Times New Roman"/>
                      </a:endParaRPr>
                    </a:p>
                    <a:p>
                      <a:pPr algn="ctr">
                        <a:lnSpc>
                          <a:spcPct val="100000"/>
                        </a:lnSpc>
                      </a:pPr>
                      <a:r>
                        <a:rPr sz="1200" dirty="0">
                          <a:latin typeface="Calibri"/>
                          <a:cs typeface="Calibri"/>
                        </a:rPr>
                        <a:t>1</a:t>
                      </a:r>
                      <a:endParaRPr sz="1200">
                        <a:latin typeface="Calibri"/>
                        <a:cs typeface="Calibri"/>
                      </a:endParaRPr>
                    </a:p>
                  </a:txBody>
                  <a:tcPr marL="0" marR="0" marT="0" marB="0">
                    <a:lnL w="9525">
                      <a:solidFill>
                        <a:srgbClr val="615885"/>
                      </a:solidFill>
                      <a:prstDash val="solid"/>
                    </a:lnL>
                    <a:lnB w="3175">
                      <a:solidFill>
                        <a:srgbClr val="000000"/>
                      </a:solidFill>
                      <a:prstDash val="solid"/>
                    </a:lnB>
                  </a:tcPr>
                </a:tc>
                <a:extLst>
                  <a:ext uri="{0D108BD9-81ED-4DB2-BD59-A6C34878D82A}">
                    <a16:rowId xmlns:a16="http://schemas.microsoft.com/office/drawing/2014/main" val="10000"/>
                  </a:ext>
                </a:extLst>
              </a:tr>
              <a:tr h="92710">
                <a:tc rowSpan="2">
                  <a:txBody>
                    <a:bodyPr/>
                    <a:lstStyle/>
                    <a:p>
                      <a:pPr marL="107950">
                        <a:lnSpc>
                          <a:spcPct val="100000"/>
                        </a:lnSpc>
                        <a:spcBef>
                          <a:spcPts val="70"/>
                        </a:spcBef>
                      </a:pPr>
                      <a:r>
                        <a:rPr sz="1000" spc="-10" dirty="0">
                          <a:latin typeface="Calibri"/>
                          <a:cs typeface="Calibri"/>
                        </a:rPr>
                        <a:t>-</a:t>
                      </a:r>
                      <a:r>
                        <a:rPr lang="en-CA" sz="1000" spc="-10" dirty="0">
                          <a:latin typeface="Calibri"/>
                          <a:cs typeface="Calibri"/>
                        </a:rPr>
                        <a:t>A</a:t>
                      </a:r>
                      <a:endParaRPr sz="1000" dirty="0">
                        <a:latin typeface="Calibri"/>
                        <a:cs typeface="Calibri"/>
                      </a:endParaRPr>
                    </a:p>
                  </a:txBody>
                  <a:tcPr marL="0" marR="0" marT="8890" marB="0">
                    <a:lnL w="9525">
                      <a:solidFill>
                        <a:srgbClr val="615885"/>
                      </a:solidFill>
                      <a:prstDash val="solid"/>
                    </a:lnL>
                    <a:lnR w="9525">
                      <a:solidFill>
                        <a:srgbClr val="615885"/>
                      </a:solidFill>
                      <a:prstDash val="solid"/>
                    </a:lnR>
                    <a:lnT w="9525">
                      <a:solidFill>
                        <a:srgbClr val="615885"/>
                      </a:solidFill>
                      <a:prstDash val="solid"/>
                    </a:lnT>
                    <a:lnB w="9525">
                      <a:solidFill>
                        <a:srgbClr val="000000"/>
                      </a:solidFill>
                      <a:prstDash val="solid"/>
                    </a:lnB>
                  </a:tcPr>
                </a:tc>
                <a:tc vMerge="1">
                  <a:txBody>
                    <a:bodyPr/>
                    <a:lstStyle/>
                    <a:p>
                      <a:endParaRPr/>
                    </a:p>
                  </a:txBody>
                  <a:tcPr marL="0" marR="0" marT="0" marB="0">
                    <a:lnL w="9525">
                      <a:solidFill>
                        <a:srgbClr val="615885"/>
                      </a:solidFill>
                      <a:prstDash val="solid"/>
                    </a:lnL>
                    <a:lnB w="3175">
                      <a:solidFill>
                        <a:srgbClr val="000000"/>
                      </a:solidFill>
                      <a:prstDash val="solid"/>
                    </a:lnB>
                  </a:tcPr>
                </a:tc>
                <a:extLst>
                  <a:ext uri="{0D108BD9-81ED-4DB2-BD59-A6C34878D82A}">
                    <a16:rowId xmlns:a16="http://schemas.microsoft.com/office/drawing/2014/main" val="10001"/>
                  </a:ext>
                </a:extLst>
              </a:tr>
              <a:tr h="114300">
                <a:tc vMerge="1">
                  <a:txBody>
                    <a:bodyPr/>
                    <a:lstStyle/>
                    <a:p>
                      <a:endParaRPr/>
                    </a:p>
                  </a:txBody>
                  <a:tcPr marL="0" marR="0" marT="8890" marB="0">
                    <a:lnL w="9525">
                      <a:solidFill>
                        <a:srgbClr val="615885"/>
                      </a:solidFill>
                      <a:prstDash val="solid"/>
                    </a:lnL>
                    <a:lnR w="9525">
                      <a:solidFill>
                        <a:srgbClr val="615885"/>
                      </a:solidFill>
                      <a:prstDash val="solid"/>
                    </a:lnR>
                    <a:lnT w="9525">
                      <a:solidFill>
                        <a:srgbClr val="615885"/>
                      </a:solidFill>
                      <a:prstDash val="solid"/>
                    </a:lnT>
                    <a:lnB w="9525">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9525">
                      <a:solidFill>
                        <a:srgbClr val="615885"/>
                      </a:solidFill>
                      <a:prstDash val="solid"/>
                    </a:lnL>
                    <a:lnT w="3175">
                      <a:solidFill>
                        <a:srgbClr val="000000"/>
                      </a:solidFill>
                      <a:prstDash val="solid"/>
                    </a:lnT>
                  </a:tcPr>
                </a:tc>
                <a:extLst>
                  <a:ext uri="{0D108BD9-81ED-4DB2-BD59-A6C34878D82A}">
                    <a16:rowId xmlns:a16="http://schemas.microsoft.com/office/drawing/2014/main" val="10002"/>
                  </a:ext>
                </a:extLst>
              </a:tr>
              <a:tr h="497839">
                <a:tc>
                  <a:txBody>
                    <a:bodyPr/>
                    <a:lstStyle/>
                    <a:p>
                      <a:pPr marL="143510">
                        <a:lnSpc>
                          <a:spcPct val="100000"/>
                        </a:lnSpc>
                        <a:spcBef>
                          <a:spcPts val="710"/>
                        </a:spcBef>
                      </a:pPr>
                      <a:r>
                        <a:rPr sz="1000" spc="-10" dirty="0" err="1">
                          <a:latin typeface="Calibri"/>
                          <a:cs typeface="Calibri"/>
                        </a:rPr>
                        <a:t>getName</a:t>
                      </a:r>
                      <a:r>
                        <a:rPr sz="1000" spc="-10" dirty="0">
                          <a:latin typeface="Calibri"/>
                          <a:cs typeface="Calibri"/>
                        </a:rPr>
                        <a:t>()</a:t>
                      </a:r>
                      <a:endParaRPr sz="1000" dirty="0">
                        <a:latin typeface="Calibri"/>
                        <a:cs typeface="Calibri"/>
                      </a:endParaRPr>
                    </a:p>
                  </a:txBody>
                  <a:tcPr marL="0" marR="0" marT="90170" marB="0">
                    <a:lnL w="9525">
                      <a:solidFill>
                        <a:srgbClr val="615885"/>
                      </a:solidFill>
                      <a:prstDash val="solid"/>
                    </a:lnL>
                    <a:lnR w="9525">
                      <a:solidFill>
                        <a:srgbClr val="615885"/>
                      </a:solidFill>
                      <a:prstDash val="solid"/>
                    </a:lnR>
                    <a:lnT w="9525">
                      <a:solidFill>
                        <a:srgbClr val="000000"/>
                      </a:solidFill>
                      <a:prstDash val="solid"/>
                    </a:lnT>
                    <a:lnB w="9525">
                      <a:solidFill>
                        <a:srgbClr val="615885"/>
                      </a:solidFill>
                      <a:prstDash val="solid"/>
                    </a:lnB>
                  </a:tcPr>
                </a:tc>
                <a:tc vMerge="1">
                  <a:txBody>
                    <a:bodyPr/>
                    <a:lstStyle/>
                    <a:p>
                      <a:endParaRPr/>
                    </a:p>
                  </a:txBody>
                  <a:tcPr marL="0" marR="0" marT="0" marB="0">
                    <a:lnL w="9525">
                      <a:solidFill>
                        <a:srgbClr val="615885"/>
                      </a:solidFill>
                      <a:prstDash val="solid"/>
                    </a:lnL>
                    <a:lnT w="3175">
                      <a:solidFill>
                        <a:srgbClr val="000000"/>
                      </a:solidFill>
                      <a:prstDash val="solid"/>
                    </a:lnT>
                  </a:tcPr>
                </a:tc>
                <a:extLst>
                  <a:ext uri="{0D108BD9-81ED-4DB2-BD59-A6C34878D82A}">
                    <a16:rowId xmlns:a16="http://schemas.microsoft.com/office/drawing/2014/main" val="10003"/>
                  </a:ext>
                </a:extLst>
              </a:tr>
            </a:tbl>
          </a:graphicData>
        </a:graphic>
      </p:graphicFrame>
      <p:sp>
        <p:nvSpPr>
          <p:cNvPr id="17" name="object 14">
            <a:extLst>
              <a:ext uri="{FF2B5EF4-FFF2-40B4-BE49-F238E27FC236}">
                <a16:creationId xmlns:a16="http://schemas.microsoft.com/office/drawing/2014/main" id="{BD61737A-C5CD-44AF-8926-9596D88DFA2D}"/>
              </a:ext>
            </a:extLst>
          </p:cNvPr>
          <p:cNvSpPr/>
          <p:nvPr/>
        </p:nvSpPr>
        <p:spPr>
          <a:xfrm>
            <a:off x="6778443" y="4378395"/>
            <a:ext cx="0" cy="17780"/>
          </a:xfrm>
          <a:custGeom>
            <a:avLst/>
            <a:gdLst/>
            <a:ahLst/>
            <a:cxnLst/>
            <a:rect l="l" t="t" r="r" b="b"/>
            <a:pathLst>
              <a:path h="17780">
                <a:moveTo>
                  <a:pt x="0" y="0"/>
                </a:moveTo>
                <a:lnTo>
                  <a:pt x="0" y="17779"/>
                </a:lnTo>
              </a:path>
            </a:pathLst>
          </a:custGeom>
          <a:ln w="3175">
            <a:solidFill>
              <a:srgbClr val="000000"/>
            </a:solidFill>
          </a:ln>
        </p:spPr>
        <p:txBody>
          <a:bodyPr wrap="square" lIns="0" tIns="0" rIns="0" bIns="0" rtlCol="0"/>
          <a:lstStyle/>
          <a:p>
            <a:endParaRPr/>
          </a:p>
        </p:txBody>
      </p:sp>
      <p:sp>
        <p:nvSpPr>
          <p:cNvPr id="18" name="object 15">
            <a:extLst>
              <a:ext uri="{FF2B5EF4-FFF2-40B4-BE49-F238E27FC236}">
                <a16:creationId xmlns:a16="http://schemas.microsoft.com/office/drawing/2014/main" id="{8B099CB8-6026-4F8C-9CE1-20C888FD8645}"/>
              </a:ext>
            </a:extLst>
          </p:cNvPr>
          <p:cNvSpPr/>
          <p:nvPr/>
        </p:nvSpPr>
        <p:spPr>
          <a:xfrm>
            <a:off x="6778443" y="4441895"/>
            <a:ext cx="0" cy="19050"/>
          </a:xfrm>
          <a:custGeom>
            <a:avLst/>
            <a:gdLst/>
            <a:ahLst/>
            <a:cxnLst/>
            <a:rect l="l" t="t" r="r" b="b"/>
            <a:pathLst>
              <a:path h="19050">
                <a:moveTo>
                  <a:pt x="0" y="0"/>
                </a:moveTo>
                <a:lnTo>
                  <a:pt x="0" y="19050"/>
                </a:lnTo>
              </a:path>
            </a:pathLst>
          </a:custGeom>
          <a:ln w="3175">
            <a:solidFill>
              <a:srgbClr val="000000"/>
            </a:solidFill>
          </a:ln>
        </p:spPr>
        <p:txBody>
          <a:bodyPr wrap="square" lIns="0" tIns="0" rIns="0" bIns="0" rtlCol="0"/>
          <a:lstStyle/>
          <a:p>
            <a:endParaRPr/>
          </a:p>
        </p:txBody>
      </p:sp>
      <p:sp>
        <p:nvSpPr>
          <p:cNvPr id="19" name="object 16">
            <a:extLst>
              <a:ext uri="{FF2B5EF4-FFF2-40B4-BE49-F238E27FC236}">
                <a16:creationId xmlns:a16="http://schemas.microsoft.com/office/drawing/2014/main" id="{81693EEE-17DF-4E7E-8DD6-2ED86C5C4BC9}"/>
              </a:ext>
            </a:extLst>
          </p:cNvPr>
          <p:cNvSpPr/>
          <p:nvPr/>
        </p:nvSpPr>
        <p:spPr>
          <a:xfrm>
            <a:off x="6778443" y="4506665"/>
            <a:ext cx="0" cy="91440"/>
          </a:xfrm>
          <a:custGeom>
            <a:avLst/>
            <a:gdLst/>
            <a:ahLst/>
            <a:cxnLst/>
            <a:rect l="l" t="t" r="r" b="b"/>
            <a:pathLst>
              <a:path h="91439">
                <a:moveTo>
                  <a:pt x="0" y="0"/>
                </a:moveTo>
                <a:lnTo>
                  <a:pt x="0" y="91440"/>
                </a:lnTo>
              </a:path>
            </a:pathLst>
          </a:custGeom>
          <a:ln w="3175">
            <a:solidFill>
              <a:srgbClr val="000000"/>
            </a:solidFill>
          </a:ln>
        </p:spPr>
        <p:txBody>
          <a:bodyPr wrap="square" lIns="0" tIns="0" rIns="0" bIns="0" rtlCol="0"/>
          <a:lstStyle/>
          <a:p>
            <a:endParaRPr/>
          </a:p>
        </p:txBody>
      </p:sp>
      <p:sp>
        <p:nvSpPr>
          <p:cNvPr id="20" name="object 17">
            <a:extLst>
              <a:ext uri="{FF2B5EF4-FFF2-40B4-BE49-F238E27FC236}">
                <a16:creationId xmlns:a16="http://schemas.microsoft.com/office/drawing/2014/main" id="{010D28F3-8781-4052-A019-E7BDD1971732}"/>
              </a:ext>
            </a:extLst>
          </p:cNvPr>
          <p:cNvSpPr/>
          <p:nvPr/>
        </p:nvSpPr>
        <p:spPr>
          <a:xfrm>
            <a:off x="6778443" y="4643825"/>
            <a:ext cx="0" cy="91440"/>
          </a:xfrm>
          <a:custGeom>
            <a:avLst/>
            <a:gdLst/>
            <a:ahLst/>
            <a:cxnLst/>
            <a:rect l="l" t="t" r="r" b="b"/>
            <a:pathLst>
              <a:path h="91439">
                <a:moveTo>
                  <a:pt x="0" y="0"/>
                </a:moveTo>
                <a:lnTo>
                  <a:pt x="0" y="91439"/>
                </a:lnTo>
              </a:path>
            </a:pathLst>
          </a:custGeom>
          <a:ln w="3175">
            <a:solidFill>
              <a:srgbClr val="000000"/>
            </a:solidFill>
          </a:ln>
        </p:spPr>
        <p:txBody>
          <a:bodyPr wrap="square" lIns="0" tIns="0" rIns="0" bIns="0" rtlCol="0"/>
          <a:lstStyle/>
          <a:p>
            <a:endParaRPr/>
          </a:p>
        </p:txBody>
      </p:sp>
      <p:sp>
        <p:nvSpPr>
          <p:cNvPr id="21" name="object 18">
            <a:extLst>
              <a:ext uri="{FF2B5EF4-FFF2-40B4-BE49-F238E27FC236}">
                <a16:creationId xmlns:a16="http://schemas.microsoft.com/office/drawing/2014/main" id="{31379BB9-1871-480B-8AAB-AB919245D7B1}"/>
              </a:ext>
            </a:extLst>
          </p:cNvPr>
          <p:cNvSpPr/>
          <p:nvPr/>
        </p:nvSpPr>
        <p:spPr>
          <a:xfrm>
            <a:off x="6778443" y="4780985"/>
            <a:ext cx="0" cy="91440"/>
          </a:xfrm>
          <a:custGeom>
            <a:avLst/>
            <a:gdLst/>
            <a:ahLst/>
            <a:cxnLst/>
            <a:rect l="l" t="t" r="r" b="b"/>
            <a:pathLst>
              <a:path h="91439">
                <a:moveTo>
                  <a:pt x="0" y="0"/>
                </a:moveTo>
                <a:lnTo>
                  <a:pt x="0" y="91439"/>
                </a:lnTo>
              </a:path>
            </a:pathLst>
          </a:custGeom>
          <a:ln w="3175">
            <a:solidFill>
              <a:srgbClr val="000000"/>
            </a:solidFill>
          </a:ln>
        </p:spPr>
        <p:txBody>
          <a:bodyPr wrap="square" lIns="0" tIns="0" rIns="0" bIns="0" rtlCol="0"/>
          <a:lstStyle/>
          <a:p>
            <a:endParaRPr/>
          </a:p>
        </p:txBody>
      </p:sp>
      <p:sp>
        <p:nvSpPr>
          <p:cNvPr id="22" name="object 19">
            <a:extLst>
              <a:ext uri="{FF2B5EF4-FFF2-40B4-BE49-F238E27FC236}">
                <a16:creationId xmlns:a16="http://schemas.microsoft.com/office/drawing/2014/main" id="{21AF0B62-C4A0-4B39-AB3D-632FD857CD90}"/>
              </a:ext>
            </a:extLst>
          </p:cNvPr>
          <p:cNvSpPr/>
          <p:nvPr/>
        </p:nvSpPr>
        <p:spPr>
          <a:xfrm>
            <a:off x="6778443" y="4918145"/>
            <a:ext cx="0" cy="17780"/>
          </a:xfrm>
          <a:custGeom>
            <a:avLst/>
            <a:gdLst/>
            <a:ahLst/>
            <a:cxnLst/>
            <a:rect l="l" t="t" r="r" b="b"/>
            <a:pathLst>
              <a:path h="17780">
                <a:moveTo>
                  <a:pt x="0" y="0"/>
                </a:moveTo>
                <a:lnTo>
                  <a:pt x="0" y="17779"/>
                </a:lnTo>
              </a:path>
            </a:pathLst>
          </a:custGeom>
          <a:ln w="3175">
            <a:solidFill>
              <a:srgbClr val="000000"/>
            </a:solidFill>
          </a:ln>
        </p:spPr>
        <p:txBody>
          <a:bodyPr wrap="square" lIns="0" tIns="0" rIns="0" bIns="0" rtlCol="0"/>
          <a:lstStyle/>
          <a:p>
            <a:endParaRPr/>
          </a:p>
        </p:txBody>
      </p:sp>
      <p:sp>
        <p:nvSpPr>
          <p:cNvPr id="23" name="object 20">
            <a:extLst>
              <a:ext uri="{FF2B5EF4-FFF2-40B4-BE49-F238E27FC236}">
                <a16:creationId xmlns:a16="http://schemas.microsoft.com/office/drawing/2014/main" id="{D9C98CEA-87A6-45AA-99B2-9504CD367D7C}"/>
              </a:ext>
            </a:extLst>
          </p:cNvPr>
          <p:cNvSpPr/>
          <p:nvPr/>
        </p:nvSpPr>
        <p:spPr>
          <a:xfrm>
            <a:off x="6058353" y="4990535"/>
            <a:ext cx="1583690" cy="683260"/>
          </a:xfrm>
          <a:custGeom>
            <a:avLst/>
            <a:gdLst/>
            <a:ahLst/>
            <a:cxnLst/>
            <a:rect l="l" t="t" r="r" b="b"/>
            <a:pathLst>
              <a:path w="1583689" h="683260">
                <a:moveTo>
                  <a:pt x="0" y="683260"/>
                </a:moveTo>
                <a:lnTo>
                  <a:pt x="1583690" y="683260"/>
                </a:lnTo>
                <a:lnTo>
                  <a:pt x="1583690" y="85089"/>
                </a:lnTo>
                <a:lnTo>
                  <a:pt x="1385570" y="0"/>
                </a:lnTo>
                <a:lnTo>
                  <a:pt x="0" y="0"/>
                </a:lnTo>
                <a:lnTo>
                  <a:pt x="0" y="683260"/>
                </a:lnTo>
                <a:close/>
              </a:path>
            </a:pathLst>
          </a:custGeom>
          <a:ln w="3175">
            <a:solidFill>
              <a:srgbClr val="000000"/>
            </a:solidFill>
          </a:ln>
        </p:spPr>
        <p:txBody>
          <a:bodyPr wrap="square" lIns="0" tIns="0" rIns="0" bIns="0" rtlCol="0"/>
          <a:lstStyle/>
          <a:p>
            <a:endParaRPr/>
          </a:p>
        </p:txBody>
      </p:sp>
      <p:sp>
        <p:nvSpPr>
          <p:cNvPr id="24" name="object 21">
            <a:extLst>
              <a:ext uri="{FF2B5EF4-FFF2-40B4-BE49-F238E27FC236}">
                <a16:creationId xmlns:a16="http://schemas.microsoft.com/office/drawing/2014/main" id="{E0813473-8E2D-4473-86CB-7A84A9C358DC}"/>
              </a:ext>
            </a:extLst>
          </p:cNvPr>
          <p:cNvSpPr/>
          <p:nvPr/>
        </p:nvSpPr>
        <p:spPr>
          <a:xfrm>
            <a:off x="6058353" y="5673795"/>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a:p>
        </p:txBody>
      </p:sp>
      <p:sp>
        <p:nvSpPr>
          <p:cNvPr id="25" name="object 22">
            <a:extLst>
              <a:ext uri="{FF2B5EF4-FFF2-40B4-BE49-F238E27FC236}">
                <a16:creationId xmlns:a16="http://schemas.microsoft.com/office/drawing/2014/main" id="{3516AC49-19E2-4CF7-86F2-9C764AACBB23}"/>
              </a:ext>
            </a:extLst>
          </p:cNvPr>
          <p:cNvSpPr/>
          <p:nvPr/>
        </p:nvSpPr>
        <p:spPr>
          <a:xfrm>
            <a:off x="7642043" y="4990535"/>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a:p>
        </p:txBody>
      </p:sp>
      <p:sp>
        <p:nvSpPr>
          <p:cNvPr id="26" name="object 23">
            <a:extLst>
              <a:ext uri="{FF2B5EF4-FFF2-40B4-BE49-F238E27FC236}">
                <a16:creationId xmlns:a16="http://schemas.microsoft.com/office/drawing/2014/main" id="{C0E32043-D6A1-485D-9F79-9B4B675F2945}"/>
              </a:ext>
            </a:extLst>
          </p:cNvPr>
          <p:cNvSpPr/>
          <p:nvPr/>
        </p:nvSpPr>
        <p:spPr>
          <a:xfrm>
            <a:off x="7443923" y="4990535"/>
            <a:ext cx="198120" cy="85090"/>
          </a:xfrm>
          <a:custGeom>
            <a:avLst/>
            <a:gdLst/>
            <a:ahLst/>
            <a:cxnLst/>
            <a:rect l="l" t="t" r="r" b="b"/>
            <a:pathLst>
              <a:path w="198120" h="85089">
                <a:moveTo>
                  <a:pt x="0" y="0"/>
                </a:moveTo>
                <a:lnTo>
                  <a:pt x="52070" y="85089"/>
                </a:lnTo>
                <a:lnTo>
                  <a:pt x="81855" y="79017"/>
                </a:lnTo>
                <a:lnTo>
                  <a:pt x="106521" y="78422"/>
                </a:lnTo>
                <a:lnTo>
                  <a:pt x="182595" y="78422"/>
                </a:lnTo>
                <a:lnTo>
                  <a:pt x="0" y="0"/>
                </a:lnTo>
                <a:close/>
              </a:path>
              <a:path w="198120" h="85089">
                <a:moveTo>
                  <a:pt x="182595" y="78422"/>
                </a:moveTo>
                <a:lnTo>
                  <a:pt x="106521" y="78422"/>
                </a:lnTo>
                <a:lnTo>
                  <a:pt x="140473" y="81160"/>
                </a:lnTo>
                <a:lnTo>
                  <a:pt x="198120" y="85089"/>
                </a:lnTo>
                <a:lnTo>
                  <a:pt x="182595" y="78422"/>
                </a:lnTo>
                <a:close/>
              </a:path>
            </a:pathLst>
          </a:custGeom>
          <a:solidFill>
            <a:srgbClr val="CCCCCC"/>
          </a:solidFill>
        </p:spPr>
        <p:txBody>
          <a:bodyPr wrap="square" lIns="0" tIns="0" rIns="0" bIns="0" rtlCol="0"/>
          <a:lstStyle/>
          <a:p>
            <a:endParaRPr/>
          </a:p>
        </p:txBody>
      </p:sp>
      <p:sp>
        <p:nvSpPr>
          <p:cNvPr id="27" name="object 24">
            <a:extLst>
              <a:ext uri="{FF2B5EF4-FFF2-40B4-BE49-F238E27FC236}">
                <a16:creationId xmlns:a16="http://schemas.microsoft.com/office/drawing/2014/main" id="{79B2F777-8288-4FA5-BB27-8C839AA80623}"/>
              </a:ext>
            </a:extLst>
          </p:cNvPr>
          <p:cNvSpPr/>
          <p:nvPr/>
        </p:nvSpPr>
        <p:spPr>
          <a:xfrm>
            <a:off x="7443923" y="4990535"/>
            <a:ext cx="198120" cy="85090"/>
          </a:xfrm>
          <a:custGeom>
            <a:avLst/>
            <a:gdLst/>
            <a:ahLst/>
            <a:cxnLst/>
            <a:rect l="l" t="t" r="r" b="b"/>
            <a:pathLst>
              <a:path w="198120" h="85089">
                <a:moveTo>
                  <a:pt x="0" y="0"/>
                </a:moveTo>
                <a:lnTo>
                  <a:pt x="52070" y="85089"/>
                </a:lnTo>
                <a:lnTo>
                  <a:pt x="81855" y="79017"/>
                </a:lnTo>
                <a:lnTo>
                  <a:pt x="106521" y="78422"/>
                </a:lnTo>
                <a:lnTo>
                  <a:pt x="140473" y="81160"/>
                </a:lnTo>
                <a:lnTo>
                  <a:pt x="198120" y="85089"/>
                </a:lnTo>
                <a:lnTo>
                  <a:pt x="0" y="0"/>
                </a:lnTo>
                <a:close/>
              </a:path>
            </a:pathLst>
          </a:custGeom>
          <a:ln w="3175">
            <a:solidFill>
              <a:srgbClr val="000000"/>
            </a:solidFill>
          </a:ln>
        </p:spPr>
        <p:txBody>
          <a:bodyPr wrap="square" lIns="0" tIns="0" rIns="0" bIns="0" rtlCol="0"/>
          <a:lstStyle/>
          <a:p>
            <a:endParaRPr/>
          </a:p>
        </p:txBody>
      </p:sp>
      <p:sp>
        <p:nvSpPr>
          <p:cNvPr id="28" name="object 25">
            <a:extLst>
              <a:ext uri="{FF2B5EF4-FFF2-40B4-BE49-F238E27FC236}">
                <a16:creationId xmlns:a16="http://schemas.microsoft.com/office/drawing/2014/main" id="{F7A41655-CBBE-40F4-A976-9BD62BDE97C9}"/>
              </a:ext>
            </a:extLst>
          </p:cNvPr>
          <p:cNvSpPr/>
          <p:nvPr/>
        </p:nvSpPr>
        <p:spPr>
          <a:xfrm>
            <a:off x="6058353" y="5673795"/>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a:p>
        </p:txBody>
      </p:sp>
      <p:sp>
        <p:nvSpPr>
          <p:cNvPr id="29" name="object 26">
            <a:extLst>
              <a:ext uri="{FF2B5EF4-FFF2-40B4-BE49-F238E27FC236}">
                <a16:creationId xmlns:a16="http://schemas.microsoft.com/office/drawing/2014/main" id="{1E709E3C-B906-403E-BAB2-D3188B1A6E85}"/>
              </a:ext>
            </a:extLst>
          </p:cNvPr>
          <p:cNvSpPr/>
          <p:nvPr/>
        </p:nvSpPr>
        <p:spPr>
          <a:xfrm>
            <a:off x="7642043" y="4990535"/>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a:p>
        </p:txBody>
      </p:sp>
      <p:sp>
        <p:nvSpPr>
          <p:cNvPr id="30" name="object 27">
            <a:extLst>
              <a:ext uri="{FF2B5EF4-FFF2-40B4-BE49-F238E27FC236}">
                <a16:creationId xmlns:a16="http://schemas.microsoft.com/office/drawing/2014/main" id="{69D878CB-CA3D-44C7-98AB-2122EF3EC6FD}"/>
              </a:ext>
            </a:extLst>
          </p:cNvPr>
          <p:cNvSpPr txBox="1"/>
          <p:nvPr/>
        </p:nvSpPr>
        <p:spPr>
          <a:xfrm>
            <a:off x="6189163" y="5253425"/>
            <a:ext cx="1160780" cy="166712"/>
          </a:xfrm>
          <a:prstGeom prst="rect">
            <a:avLst/>
          </a:prstGeom>
        </p:spPr>
        <p:txBody>
          <a:bodyPr vert="horz" wrap="square" lIns="0" tIns="12700" rIns="0" bIns="0" rtlCol="0">
            <a:spAutoFit/>
          </a:bodyPr>
          <a:lstStyle/>
          <a:p>
            <a:pPr marL="12700">
              <a:lnSpc>
                <a:spcPct val="100000"/>
              </a:lnSpc>
              <a:spcBef>
                <a:spcPts val="100"/>
              </a:spcBef>
            </a:pPr>
            <a:r>
              <a:rPr sz="1000" spc="-10" dirty="0">
                <a:latin typeface="Calibri"/>
                <a:cs typeface="Calibri"/>
              </a:rPr>
              <a:t>this.</a:t>
            </a:r>
            <a:r>
              <a:rPr lang="en-CA" sz="1000" spc="-10" dirty="0">
                <a:latin typeface="Calibri"/>
                <a:cs typeface="Calibri"/>
              </a:rPr>
              <a:t>A</a:t>
            </a:r>
            <a:r>
              <a:rPr sz="1000" spc="-10" dirty="0">
                <a:latin typeface="Calibri"/>
                <a:cs typeface="Calibri"/>
              </a:rPr>
              <a:t>.getName()</a:t>
            </a:r>
            <a:endParaRPr sz="1000" dirty="0">
              <a:latin typeface="Calibri"/>
              <a:cs typeface="Calibri"/>
            </a:endParaRPr>
          </a:p>
        </p:txBody>
      </p:sp>
      <p:graphicFrame>
        <p:nvGraphicFramePr>
          <p:cNvPr id="33" name="object 12">
            <a:extLst>
              <a:ext uri="{FF2B5EF4-FFF2-40B4-BE49-F238E27FC236}">
                <a16:creationId xmlns:a16="http://schemas.microsoft.com/office/drawing/2014/main" id="{83477671-0F85-4BBA-9797-44A811576523}"/>
              </a:ext>
            </a:extLst>
          </p:cNvPr>
          <p:cNvGraphicFramePr>
            <a:graphicFrameLocks noGrp="1"/>
          </p:cNvGraphicFramePr>
          <p:nvPr>
            <p:extLst>
              <p:ext uri="{D42A27DB-BD31-4B8C-83A1-F6EECF244321}">
                <p14:modId xmlns:p14="http://schemas.microsoft.com/office/powerpoint/2010/main" val="2837373091"/>
              </p:ext>
            </p:extLst>
          </p:nvPr>
        </p:nvGraphicFramePr>
        <p:xfrm>
          <a:off x="3745028" y="2981802"/>
          <a:ext cx="1440180" cy="1643379"/>
        </p:xfrm>
        <a:graphic>
          <a:graphicData uri="http://schemas.openxmlformats.org/drawingml/2006/table">
            <a:tbl>
              <a:tblPr firstRow="1" bandRow="1">
                <a:tableStyleId>{2D5ABB26-0587-4C30-8999-92F81FD0307C}</a:tableStyleId>
              </a:tblPr>
              <a:tblGrid>
                <a:gridCol w="1440180">
                  <a:extLst>
                    <a:ext uri="{9D8B030D-6E8A-4147-A177-3AD203B41FA5}">
                      <a16:colId xmlns:a16="http://schemas.microsoft.com/office/drawing/2014/main" val="20000"/>
                    </a:ext>
                  </a:extLst>
                </a:gridCol>
              </a:tblGrid>
              <a:tr h="399414">
                <a:tc>
                  <a:txBody>
                    <a:bodyPr/>
                    <a:lstStyle/>
                    <a:p>
                      <a:pPr marL="50800">
                        <a:lnSpc>
                          <a:spcPct val="100000"/>
                        </a:lnSpc>
                        <a:spcBef>
                          <a:spcPts val="790"/>
                        </a:spcBef>
                      </a:pPr>
                      <a:r>
                        <a:rPr lang="en-CA" sz="1200" spc="-10" dirty="0">
                          <a:latin typeface="Calibri"/>
                          <a:cs typeface="Calibri"/>
                        </a:rPr>
                        <a:t>B</a:t>
                      </a:r>
                      <a:endParaRPr sz="1200" dirty="0">
                        <a:latin typeface="Calibri"/>
                        <a:cs typeface="Calibri"/>
                      </a:endParaRPr>
                    </a:p>
                  </a:txBody>
                  <a:tcPr marL="0" marR="0" marT="100330" marB="0">
                    <a:lnL w="9525">
                      <a:solidFill>
                        <a:srgbClr val="615885"/>
                      </a:solidFill>
                      <a:prstDash val="solid"/>
                    </a:lnL>
                    <a:lnR w="9525">
                      <a:solidFill>
                        <a:srgbClr val="615885"/>
                      </a:solidFill>
                      <a:prstDash val="solid"/>
                    </a:lnR>
                    <a:lnT w="9525">
                      <a:solidFill>
                        <a:srgbClr val="615885"/>
                      </a:solidFill>
                      <a:prstDash val="solid"/>
                    </a:lnT>
                    <a:lnB w="12700">
                      <a:solidFill>
                        <a:srgbClr val="615885"/>
                      </a:solidFill>
                      <a:prstDash val="solid"/>
                    </a:lnB>
                  </a:tcPr>
                </a:tc>
                <a:extLst>
                  <a:ext uri="{0D108BD9-81ED-4DB2-BD59-A6C34878D82A}">
                    <a16:rowId xmlns:a16="http://schemas.microsoft.com/office/drawing/2014/main" val="10000"/>
                  </a:ext>
                </a:extLst>
              </a:tr>
              <a:tr h="206375">
                <a:tc>
                  <a:txBody>
                    <a:bodyPr/>
                    <a:lstStyle/>
                    <a:p>
                      <a:pPr>
                        <a:lnSpc>
                          <a:spcPct val="100000"/>
                        </a:lnSpc>
                      </a:pPr>
                      <a:endParaRPr sz="1000">
                        <a:latin typeface="Times New Roman"/>
                        <a:cs typeface="Times New Roman"/>
                      </a:endParaRPr>
                    </a:p>
                  </a:txBody>
                  <a:tcPr marL="0" marR="0" marT="0" marB="0">
                    <a:lnL w="9525">
                      <a:solidFill>
                        <a:srgbClr val="615885"/>
                      </a:solidFill>
                      <a:prstDash val="solid"/>
                    </a:lnL>
                    <a:lnR w="9525">
                      <a:solidFill>
                        <a:srgbClr val="615885"/>
                      </a:solidFill>
                      <a:prstDash val="solid"/>
                    </a:lnR>
                    <a:lnT w="12700">
                      <a:solidFill>
                        <a:srgbClr val="615885"/>
                      </a:solidFill>
                      <a:prstDash val="solid"/>
                    </a:lnT>
                    <a:lnB w="9525">
                      <a:solidFill>
                        <a:srgbClr val="000000"/>
                      </a:solidFill>
                      <a:prstDash val="solid"/>
                    </a:lnB>
                  </a:tcPr>
                </a:tc>
                <a:extLst>
                  <a:ext uri="{0D108BD9-81ED-4DB2-BD59-A6C34878D82A}">
                    <a16:rowId xmlns:a16="http://schemas.microsoft.com/office/drawing/2014/main" val="10001"/>
                  </a:ext>
                </a:extLst>
              </a:tr>
              <a:tr h="1037590">
                <a:tc>
                  <a:txBody>
                    <a:bodyPr/>
                    <a:lstStyle/>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spcBef>
                          <a:spcPts val="40"/>
                        </a:spcBef>
                      </a:pPr>
                      <a:endParaRPr sz="1050" dirty="0">
                        <a:latin typeface="Times New Roman"/>
                        <a:cs typeface="Times New Roman"/>
                      </a:endParaRPr>
                    </a:p>
                    <a:p>
                      <a:pPr marL="143510">
                        <a:lnSpc>
                          <a:spcPct val="100000"/>
                        </a:lnSpc>
                      </a:pPr>
                      <a:endParaRPr sz="1000" dirty="0">
                        <a:latin typeface="Calibri"/>
                        <a:cs typeface="Calibri"/>
                      </a:endParaRPr>
                    </a:p>
                  </a:txBody>
                  <a:tcPr marL="0" marR="0" marT="0" marB="0">
                    <a:lnL w="9525">
                      <a:solidFill>
                        <a:srgbClr val="615885"/>
                      </a:solidFill>
                      <a:prstDash val="solid"/>
                    </a:lnL>
                    <a:lnR w="9525">
                      <a:solidFill>
                        <a:srgbClr val="615885"/>
                      </a:solidFill>
                      <a:prstDash val="solid"/>
                    </a:lnR>
                    <a:lnT w="9525">
                      <a:solidFill>
                        <a:srgbClr val="000000"/>
                      </a:solidFill>
                      <a:prstDash val="solid"/>
                    </a:lnT>
                    <a:lnB w="9525">
                      <a:solidFill>
                        <a:srgbClr val="615885"/>
                      </a:solidFill>
                      <a:prstDash val="solid"/>
                    </a:lnB>
                  </a:tcPr>
                </a:tc>
                <a:extLst>
                  <a:ext uri="{0D108BD9-81ED-4DB2-BD59-A6C34878D82A}">
                    <a16:rowId xmlns:a16="http://schemas.microsoft.com/office/drawing/2014/main" val="10002"/>
                  </a:ext>
                </a:extLst>
              </a:tr>
            </a:tbl>
          </a:graphicData>
        </a:graphic>
      </p:graphicFrame>
      <p:sp>
        <p:nvSpPr>
          <p:cNvPr id="8" name="Footer Placeholder 7">
            <a:extLst>
              <a:ext uri="{FF2B5EF4-FFF2-40B4-BE49-F238E27FC236}">
                <a16:creationId xmlns:a16="http://schemas.microsoft.com/office/drawing/2014/main" id="{5DAA3A04-68F3-4FE8-90BC-EC7EEB7AC7F4}"/>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86143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7"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F0C8-B091-4F6A-AB9D-4786DB0C788E}"/>
              </a:ext>
            </a:extLst>
          </p:cNvPr>
          <p:cNvSpPr>
            <a:spLocks noGrp="1"/>
          </p:cNvSpPr>
          <p:nvPr>
            <p:ph type="title"/>
          </p:nvPr>
        </p:nvSpPr>
        <p:spPr/>
        <p:txBody>
          <a:bodyPr/>
          <a:lstStyle/>
          <a:p>
            <a:r>
              <a:rPr lang="en-CA" dirty="0"/>
              <a:t>Pull up field/method</a:t>
            </a:r>
          </a:p>
        </p:txBody>
      </p:sp>
      <p:sp>
        <p:nvSpPr>
          <p:cNvPr id="3" name="Content Placeholder 2">
            <a:extLst>
              <a:ext uri="{FF2B5EF4-FFF2-40B4-BE49-F238E27FC236}">
                <a16:creationId xmlns:a16="http://schemas.microsoft.com/office/drawing/2014/main" id="{41D22FC6-158D-453B-90B6-D1364D170F5B}"/>
              </a:ext>
            </a:extLst>
          </p:cNvPr>
          <p:cNvSpPr>
            <a:spLocks noGrp="1"/>
          </p:cNvSpPr>
          <p:nvPr>
            <p:ph idx="1"/>
          </p:nvPr>
        </p:nvSpPr>
        <p:spPr/>
        <p:txBody>
          <a:bodyPr/>
          <a:lstStyle/>
          <a:p>
            <a:r>
              <a:rPr lang="en-CA" altLang="en-US" sz="2000" dirty="0"/>
              <a:t>Two subclasses have the same field. Refactor it by moving the field to the superclass.</a:t>
            </a:r>
          </a:p>
          <a:p>
            <a:endParaRPr lang="en-CA" dirty="0"/>
          </a:p>
        </p:txBody>
      </p:sp>
      <p:sp>
        <p:nvSpPr>
          <p:cNvPr id="4" name="Slide Number Placeholder 3">
            <a:extLst>
              <a:ext uri="{FF2B5EF4-FFF2-40B4-BE49-F238E27FC236}">
                <a16:creationId xmlns:a16="http://schemas.microsoft.com/office/drawing/2014/main" id="{72DC6DF6-B0C9-4F5B-887F-106139A40457}"/>
              </a:ext>
            </a:extLst>
          </p:cNvPr>
          <p:cNvSpPr>
            <a:spLocks noGrp="1"/>
          </p:cNvSpPr>
          <p:nvPr>
            <p:ph type="sldNum" sz="quarter" idx="12"/>
          </p:nvPr>
        </p:nvSpPr>
        <p:spPr/>
        <p:txBody>
          <a:bodyPr/>
          <a:lstStyle/>
          <a:p>
            <a:fld id="{C2F792F5-04B2-48F5-9D03-C738232DE97E}" type="slidenum">
              <a:rPr lang="en-CA" smtClean="0"/>
              <a:t>19</a:t>
            </a:fld>
            <a:endParaRPr lang="en-CA"/>
          </a:p>
        </p:txBody>
      </p:sp>
      <p:pic>
        <p:nvPicPr>
          <p:cNvPr id="5" name="Picture 6">
            <a:extLst>
              <a:ext uri="{FF2B5EF4-FFF2-40B4-BE49-F238E27FC236}">
                <a16:creationId xmlns:a16="http://schemas.microsoft.com/office/drawing/2014/main" id="{11108B3F-9586-446C-88DF-96994E4D13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0890" y="2449513"/>
            <a:ext cx="6850220"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F0D2886A-62DB-4EA7-9AAC-ACC7A059F91D}"/>
              </a:ext>
            </a:extLst>
          </p:cNvPr>
          <p:cNvSpPr>
            <a:spLocks noGrp="1"/>
          </p:cNvSpPr>
          <p:nvPr>
            <p:ph type="ftr" sz="quarter" idx="11"/>
          </p:nvPr>
        </p:nvSpPr>
        <p:spPr/>
        <p:txBody>
          <a:bodyPr/>
          <a:lstStyle/>
          <a:p>
            <a:r>
              <a:rPr lang="en-CA"/>
              <a:t>SOEN343</a:t>
            </a:r>
          </a:p>
        </p:txBody>
      </p:sp>
      <p:sp>
        <p:nvSpPr>
          <p:cNvPr id="7" name="Rectangle 6">
            <a:extLst>
              <a:ext uri="{FF2B5EF4-FFF2-40B4-BE49-F238E27FC236}">
                <a16:creationId xmlns:a16="http://schemas.microsoft.com/office/drawing/2014/main" id="{E296A292-52D9-42F1-A51A-0A3573659AAA}"/>
              </a:ext>
            </a:extLst>
          </p:cNvPr>
          <p:cNvSpPr/>
          <p:nvPr/>
        </p:nvSpPr>
        <p:spPr>
          <a:xfrm>
            <a:off x="5686697" y="2449513"/>
            <a:ext cx="4460342" cy="318493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81195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AF-F416-4054-90B1-6D7F307B7AD4}"/>
              </a:ext>
            </a:extLst>
          </p:cNvPr>
          <p:cNvSpPr>
            <a:spLocks noGrp="1"/>
          </p:cNvSpPr>
          <p:nvPr>
            <p:ph type="title"/>
          </p:nvPr>
        </p:nvSpPr>
        <p:spPr/>
        <p:txBody>
          <a:bodyPr/>
          <a:lstStyle/>
          <a:p>
            <a:r>
              <a:rPr lang="en-US" altLang="en-US" dirty="0"/>
              <a:t>Refactoring definition</a:t>
            </a:r>
            <a:endParaRPr lang="en-CA" dirty="0"/>
          </a:p>
        </p:txBody>
      </p:sp>
      <p:sp>
        <p:nvSpPr>
          <p:cNvPr id="3" name="Content Placeholder 2">
            <a:extLst>
              <a:ext uri="{FF2B5EF4-FFF2-40B4-BE49-F238E27FC236}">
                <a16:creationId xmlns:a16="http://schemas.microsoft.com/office/drawing/2014/main" id="{C469DDA4-5795-4156-A30F-7D7F2EEB30E7}"/>
              </a:ext>
            </a:extLst>
          </p:cNvPr>
          <p:cNvSpPr>
            <a:spLocks noGrp="1"/>
          </p:cNvSpPr>
          <p:nvPr>
            <p:ph idx="1"/>
          </p:nvPr>
        </p:nvSpPr>
        <p:spPr/>
        <p:txBody>
          <a:bodyPr/>
          <a:lstStyle/>
          <a:p>
            <a:r>
              <a:rPr lang="en-US" altLang="en-US" sz="2000" dirty="0"/>
              <a:t>It is a software maintenance activity for </a:t>
            </a:r>
            <a:r>
              <a:rPr lang="en-US" altLang="en-US" sz="2000" b="1" dirty="0"/>
              <a:t>restructuring code design  without changing its external behavior</a:t>
            </a:r>
            <a:endParaRPr lang="en-US" altLang="zh-CN" sz="2000" dirty="0"/>
          </a:p>
          <a:p>
            <a:r>
              <a:rPr lang="en-US" altLang="zh-CN" sz="2000" dirty="0"/>
              <a:t>The purpose of refactoring </a:t>
            </a:r>
            <a:r>
              <a:rPr lang="en-US" altLang="zh-CN" sz="2000" b="1" dirty="0"/>
              <a:t>is not to  fix bugs</a:t>
            </a:r>
            <a:r>
              <a:rPr lang="en-US" altLang="zh-CN" sz="2000" dirty="0"/>
              <a:t>, but to improve design quality and control technical debt</a:t>
            </a:r>
          </a:p>
          <a:p>
            <a:r>
              <a:rPr lang="en-US" altLang="zh-CN" sz="2000" dirty="0"/>
              <a:t>Given its behavior-preserving nature, refactoring does not add new functionality to the system, but ease the further addition of new functionality</a:t>
            </a:r>
          </a:p>
          <a:p>
            <a:r>
              <a:rPr lang="en-CA" sz="2000" dirty="0"/>
              <a:t>It is a </a:t>
            </a:r>
            <a:r>
              <a:rPr lang="en-CA" sz="2000" b="1" dirty="0"/>
              <a:t>key activity </a:t>
            </a:r>
            <a:r>
              <a:rPr lang="en-CA" sz="2000" dirty="0"/>
              <a:t>of XP and Agile methodology</a:t>
            </a:r>
          </a:p>
        </p:txBody>
      </p:sp>
      <p:sp>
        <p:nvSpPr>
          <p:cNvPr id="4" name="Slide Number Placeholder 3">
            <a:extLst>
              <a:ext uri="{FF2B5EF4-FFF2-40B4-BE49-F238E27FC236}">
                <a16:creationId xmlns:a16="http://schemas.microsoft.com/office/drawing/2014/main" id="{6B7E1756-BA58-424F-9430-71B5EF7B68D9}"/>
              </a:ext>
            </a:extLst>
          </p:cNvPr>
          <p:cNvSpPr>
            <a:spLocks noGrp="1"/>
          </p:cNvSpPr>
          <p:nvPr>
            <p:ph type="sldNum" sz="quarter" idx="12"/>
          </p:nvPr>
        </p:nvSpPr>
        <p:spPr/>
        <p:txBody>
          <a:bodyPr/>
          <a:lstStyle/>
          <a:p>
            <a:fld id="{C2F792F5-04B2-48F5-9D03-C738232DE97E}" type="slidenum">
              <a:rPr lang="en-CA" smtClean="0"/>
              <a:t>2</a:t>
            </a:fld>
            <a:endParaRPr lang="en-CA"/>
          </a:p>
        </p:txBody>
      </p:sp>
      <p:sp>
        <p:nvSpPr>
          <p:cNvPr id="5" name="Footer Placeholder 4">
            <a:extLst>
              <a:ext uri="{FF2B5EF4-FFF2-40B4-BE49-F238E27FC236}">
                <a16:creationId xmlns:a16="http://schemas.microsoft.com/office/drawing/2014/main" id="{51EA86E0-AFE5-4117-AE15-5CA2E7BDF113}"/>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348334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F0C8-B091-4F6A-AB9D-4786DB0C788E}"/>
              </a:ext>
            </a:extLst>
          </p:cNvPr>
          <p:cNvSpPr>
            <a:spLocks noGrp="1"/>
          </p:cNvSpPr>
          <p:nvPr>
            <p:ph type="title"/>
          </p:nvPr>
        </p:nvSpPr>
        <p:spPr/>
        <p:txBody>
          <a:bodyPr/>
          <a:lstStyle/>
          <a:p>
            <a:r>
              <a:rPr lang="en-CA" dirty="0"/>
              <a:t>Push down method/field</a:t>
            </a:r>
          </a:p>
        </p:txBody>
      </p:sp>
      <p:sp>
        <p:nvSpPr>
          <p:cNvPr id="3" name="Content Placeholder 2">
            <a:extLst>
              <a:ext uri="{FF2B5EF4-FFF2-40B4-BE49-F238E27FC236}">
                <a16:creationId xmlns:a16="http://schemas.microsoft.com/office/drawing/2014/main" id="{41D22FC6-158D-453B-90B6-D1364D170F5B}"/>
              </a:ext>
            </a:extLst>
          </p:cNvPr>
          <p:cNvSpPr>
            <a:spLocks noGrp="1"/>
          </p:cNvSpPr>
          <p:nvPr>
            <p:ph idx="1"/>
          </p:nvPr>
        </p:nvSpPr>
        <p:spPr/>
        <p:txBody>
          <a:bodyPr/>
          <a:lstStyle/>
          <a:p>
            <a:r>
              <a:rPr lang="en-CA" altLang="en-US" sz="2000" dirty="0"/>
              <a:t>Behavior on a superclass is relevant only for some of its subclasses. Refactor it by moving it to those subclasses.</a:t>
            </a:r>
          </a:p>
          <a:p>
            <a:endParaRPr lang="en-CA" dirty="0"/>
          </a:p>
        </p:txBody>
      </p:sp>
      <p:sp>
        <p:nvSpPr>
          <p:cNvPr id="4" name="Slide Number Placeholder 3">
            <a:extLst>
              <a:ext uri="{FF2B5EF4-FFF2-40B4-BE49-F238E27FC236}">
                <a16:creationId xmlns:a16="http://schemas.microsoft.com/office/drawing/2014/main" id="{72DC6DF6-B0C9-4F5B-887F-106139A40457}"/>
              </a:ext>
            </a:extLst>
          </p:cNvPr>
          <p:cNvSpPr>
            <a:spLocks noGrp="1"/>
          </p:cNvSpPr>
          <p:nvPr>
            <p:ph type="sldNum" sz="quarter" idx="12"/>
          </p:nvPr>
        </p:nvSpPr>
        <p:spPr/>
        <p:txBody>
          <a:bodyPr/>
          <a:lstStyle/>
          <a:p>
            <a:fld id="{C2F792F5-04B2-48F5-9D03-C738232DE97E}" type="slidenum">
              <a:rPr lang="en-CA" smtClean="0"/>
              <a:t>20</a:t>
            </a:fld>
            <a:endParaRPr lang="en-CA"/>
          </a:p>
        </p:txBody>
      </p:sp>
      <p:pic>
        <p:nvPicPr>
          <p:cNvPr id="6" name="Picture 6">
            <a:extLst>
              <a:ext uri="{FF2B5EF4-FFF2-40B4-BE49-F238E27FC236}">
                <a16:creationId xmlns:a16="http://schemas.microsoft.com/office/drawing/2014/main" id="{BE9FA36F-735D-4E02-8778-F78C87CFED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427288"/>
            <a:ext cx="6678362" cy="33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B3938688-10D2-40F7-8C18-0F3FBEFAF08C}"/>
              </a:ext>
            </a:extLst>
          </p:cNvPr>
          <p:cNvSpPr>
            <a:spLocks noGrp="1"/>
          </p:cNvSpPr>
          <p:nvPr>
            <p:ph type="ftr" sz="quarter" idx="11"/>
          </p:nvPr>
        </p:nvSpPr>
        <p:spPr/>
        <p:txBody>
          <a:bodyPr/>
          <a:lstStyle/>
          <a:p>
            <a:r>
              <a:rPr lang="en-CA"/>
              <a:t>SOEN343</a:t>
            </a:r>
          </a:p>
        </p:txBody>
      </p:sp>
      <p:sp>
        <p:nvSpPr>
          <p:cNvPr id="7" name="Rectangle 6">
            <a:extLst>
              <a:ext uri="{FF2B5EF4-FFF2-40B4-BE49-F238E27FC236}">
                <a16:creationId xmlns:a16="http://schemas.microsoft.com/office/drawing/2014/main" id="{7E5C6D71-CA00-489C-8DB9-C94635246517}"/>
              </a:ext>
            </a:extLst>
          </p:cNvPr>
          <p:cNvSpPr/>
          <p:nvPr/>
        </p:nvSpPr>
        <p:spPr>
          <a:xfrm>
            <a:off x="5312229" y="2492621"/>
            <a:ext cx="4460342" cy="318493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5317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10EF-A218-4E0E-BD5B-E8F87FBE7F8E}"/>
              </a:ext>
            </a:extLst>
          </p:cNvPr>
          <p:cNvSpPr>
            <a:spLocks noGrp="1"/>
          </p:cNvSpPr>
          <p:nvPr>
            <p:ph type="title"/>
          </p:nvPr>
        </p:nvSpPr>
        <p:spPr/>
        <p:txBody>
          <a:bodyPr/>
          <a:lstStyle/>
          <a:p>
            <a:r>
              <a:rPr lang="en-CA" dirty="0"/>
              <a:t>Collapse hierarchy</a:t>
            </a:r>
          </a:p>
        </p:txBody>
      </p:sp>
      <p:sp>
        <p:nvSpPr>
          <p:cNvPr id="4" name="Slide Number Placeholder 3">
            <a:extLst>
              <a:ext uri="{FF2B5EF4-FFF2-40B4-BE49-F238E27FC236}">
                <a16:creationId xmlns:a16="http://schemas.microsoft.com/office/drawing/2014/main" id="{A2506252-5602-4DB5-9877-5FC6FF27849B}"/>
              </a:ext>
            </a:extLst>
          </p:cNvPr>
          <p:cNvSpPr>
            <a:spLocks noGrp="1"/>
          </p:cNvSpPr>
          <p:nvPr>
            <p:ph type="sldNum" sz="quarter" idx="12"/>
          </p:nvPr>
        </p:nvSpPr>
        <p:spPr/>
        <p:txBody>
          <a:bodyPr/>
          <a:lstStyle/>
          <a:p>
            <a:fld id="{C2F792F5-04B2-48F5-9D03-C738232DE97E}" type="slidenum">
              <a:rPr lang="en-CA" smtClean="0"/>
              <a:t>21</a:t>
            </a:fld>
            <a:endParaRPr lang="en-CA" dirty="0"/>
          </a:p>
        </p:txBody>
      </p:sp>
      <p:grpSp>
        <p:nvGrpSpPr>
          <p:cNvPr id="5" name="Grupo 15">
            <a:extLst>
              <a:ext uri="{FF2B5EF4-FFF2-40B4-BE49-F238E27FC236}">
                <a16:creationId xmlns:a16="http://schemas.microsoft.com/office/drawing/2014/main" id="{ECBD52F4-A740-4E56-8817-B527E3034320}"/>
              </a:ext>
            </a:extLst>
          </p:cNvPr>
          <p:cNvGrpSpPr/>
          <p:nvPr/>
        </p:nvGrpSpPr>
        <p:grpSpPr>
          <a:xfrm>
            <a:off x="1592408" y="2952926"/>
            <a:ext cx="2191943" cy="1188989"/>
            <a:chOff x="774778" y="3208149"/>
            <a:chExt cx="2076772" cy="1721232"/>
          </a:xfrm>
        </p:grpSpPr>
        <p:grpSp>
          <p:nvGrpSpPr>
            <p:cNvPr id="6" name="Grupo 13">
              <a:extLst>
                <a:ext uri="{FF2B5EF4-FFF2-40B4-BE49-F238E27FC236}">
                  <a16:creationId xmlns:a16="http://schemas.microsoft.com/office/drawing/2014/main" id="{358CD8CD-3EA7-436D-958C-BF254B69FA07}"/>
                </a:ext>
              </a:extLst>
            </p:cNvPr>
            <p:cNvGrpSpPr/>
            <p:nvPr/>
          </p:nvGrpSpPr>
          <p:grpSpPr>
            <a:xfrm>
              <a:off x="774778" y="3208149"/>
              <a:ext cx="2076772" cy="1627322"/>
              <a:chOff x="774778" y="3208149"/>
              <a:chExt cx="2076772" cy="1627322"/>
            </a:xfrm>
          </p:grpSpPr>
          <p:grpSp>
            <p:nvGrpSpPr>
              <p:cNvPr id="8" name="Grupo 11">
                <a:extLst>
                  <a:ext uri="{FF2B5EF4-FFF2-40B4-BE49-F238E27FC236}">
                    <a16:creationId xmlns:a16="http://schemas.microsoft.com/office/drawing/2014/main" id="{5B5C55C4-110A-4758-9133-C73C4370A8EE}"/>
                  </a:ext>
                </a:extLst>
              </p:cNvPr>
              <p:cNvGrpSpPr/>
              <p:nvPr/>
            </p:nvGrpSpPr>
            <p:grpSpPr>
              <a:xfrm>
                <a:off x="774778" y="3208149"/>
                <a:ext cx="2076772" cy="1627322"/>
                <a:chOff x="774778" y="3053166"/>
                <a:chExt cx="2076772" cy="1627322"/>
              </a:xfrm>
            </p:grpSpPr>
            <p:sp>
              <p:nvSpPr>
                <p:cNvPr id="10" name="Rectángulo 4">
                  <a:extLst>
                    <a:ext uri="{FF2B5EF4-FFF2-40B4-BE49-F238E27FC236}">
                      <a16:creationId xmlns:a16="http://schemas.microsoft.com/office/drawing/2014/main" id="{02D133E0-2A06-4BB7-A88E-1BA2D8B28A2E}"/>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11" name="Conector recto 8">
                  <a:extLst>
                    <a:ext uri="{FF2B5EF4-FFF2-40B4-BE49-F238E27FC236}">
                      <a16:creationId xmlns:a16="http://schemas.microsoft.com/office/drawing/2014/main" id="{0FE623A8-B814-4248-8DE7-782E06CBC5D1}"/>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12" name="Conector recto 9">
                  <a:extLst>
                    <a:ext uri="{FF2B5EF4-FFF2-40B4-BE49-F238E27FC236}">
                      <a16:creationId xmlns:a16="http://schemas.microsoft.com/office/drawing/2014/main" id="{B273B1CF-A5A9-4513-9BCE-2A93C024EB17}"/>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9" name="CuadroTexto 12">
                <a:extLst>
                  <a:ext uri="{FF2B5EF4-FFF2-40B4-BE49-F238E27FC236}">
                    <a16:creationId xmlns:a16="http://schemas.microsoft.com/office/drawing/2014/main" id="{3281EC40-B204-410B-9680-BA634E27B8C2}"/>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abstract Employee</a:t>
                </a:r>
              </a:p>
            </p:txBody>
          </p:sp>
        </p:grpSp>
        <p:sp>
          <p:nvSpPr>
            <p:cNvPr id="7" name="CuadroTexto 14">
              <a:extLst>
                <a:ext uri="{FF2B5EF4-FFF2-40B4-BE49-F238E27FC236}">
                  <a16:creationId xmlns:a16="http://schemas.microsoft.com/office/drawing/2014/main" id="{AA78C88B-12BE-438C-98B3-891588FB15A5}"/>
                </a:ext>
              </a:extLst>
            </p:cNvPr>
            <p:cNvSpPr txBox="1"/>
            <p:nvPr/>
          </p:nvSpPr>
          <p:spPr>
            <a:xfrm>
              <a:off x="774778" y="4060558"/>
              <a:ext cx="2076772" cy="86882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abstract method1 ();</a:t>
              </a:r>
            </a:p>
            <a:p>
              <a:r>
                <a:rPr lang="en-US" sz="1100" dirty="0"/>
                <a:t>abstract method2();</a:t>
              </a:r>
            </a:p>
            <a:p>
              <a:endParaRPr lang="en-US" sz="1100" dirty="0"/>
            </a:p>
          </p:txBody>
        </p:sp>
      </p:grpSp>
      <p:sp>
        <p:nvSpPr>
          <p:cNvPr id="13" name="Flecha derecha 16">
            <a:extLst>
              <a:ext uri="{FF2B5EF4-FFF2-40B4-BE49-F238E27FC236}">
                <a16:creationId xmlns:a16="http://schemas.microsoft.com/office/drawing/2014/main" id="{F56921CA-CA15-4D17-B1C4-F1F98A79812C}"/>
              </a:ext>
            </a:extLst>
          </p:cNvPr>
          <p:cNvSpPr/>
          <p:nvPr/>
        </p:nvSpPr>
        <p:spPr>
          <a:xfrm>
            <a:off x="5167752" y="3648012"/>
            <a:ext cx="1040815" cy="588395"/>
          </a:xfrm>
          <a:prstGeom prst="rightArrow">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a:p>
        </p:txBody>
      </p:sp>
      <p:sp>
        <p:nvSpPr>
          <p:cNvPr id="14" name="Triángulo isósceles 3">
            <a:extLst>
              <a:ext uri="{FF2B5EF4-FFF2-40B4-BE49-F238E27FC236}">
                <a16:creationId xmlns:a16="http://schemas.microsoft.com/office/drawing/2014/main" id="{EEDA4FA5-556E-44EC-A878-AE707FA2D777}"/>
              </a:ext>
            </a:extLst>
          </p:cNvPr>
          <p:cNvSpPr/>
          <p:nvPr/>
        </p:nvSpPr>
        <p:spPr>
          <a:xfrm>
            <a:off x="2376081" y="4109161"/>
            <a:ext cx="489795" cy="29583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5" name="Conector recto 6">
            <a:extLst>
              <a:ext uri="{FF2B5EF4-FFF2-40B4-BE49-F238E27FC236}">
                <a16:creationId xmlns:a16="http://schemas.microsoft.com/office/drawing/2014/main" id="{C20064E5-A033-4FB9-8ED0-34C4F76B7CD2}"/>
              </a:ext>
            </a:extLst>
          </p:cNvPr>
          <p:cNvCxnSpPr>
            <a:cxnSpLocks/>
            <a:stCxn id="14" idx="3"/>
          </p:cNvCxnSpPr>
          <p:nvPr/>
        </p:nvCxnSpPr>
        <p:spPr>
          <a:xfrm>
            <a:off x="2620978" y="4404999"/>
            <a:ext cx="0" cy="609332"/>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upo 23">
            <a:extLst>
              <a:ext uri="{FF2B5EF4-FFF2-40B4-BE49-F238E27FC236}">
                <a16:creationId xmlns:a16="http://schemas.microsoft.com/office/drawing/2014/main" id="{C5309A81-F3E8-45DF-B8A2-F4762F5D2CF6}"/>
              </a:ext>
            </a:extLst>
          </p:cNvPr>
          <p:cNvGrpSpPr/>
          <p:nvPr/>
        </p:nvGrpSpPr>
        <p:grpSpPr>
          <a:xfrm>
            <a:off x="1555563" y="5014332"/>
            <a:ext cx="2191943" cy="1358266"/>
            <a:chOff x="774778" y="3208149"/>
            <a:chExt cx="2076772" cy="1966286"/>
          </a:xfrm>
        </p:grpSpPr>
        <p:grpSp>
          <p:nvGrpSpPr>
            <p:cNvPr id="17" name="Grupo 24">
              <a:extLst>
                <a:ext uri="{FF2B5EF4-FFF2-40B4-BE49-F238E27FC236}">
                  <a16:creationId xmlns:a16="http://schemas.microsoft.com/office/drawing/2014/main" id="{19A060A0-B718-4D92-9000-9E9BF963E007}"/>
                </a:ext>
              </a:extLst>
            </p:cNvPr>
            <p:cNvGrpSpPr/>
            <p:nvPr/>
          </p:nvGrpSpPr>
          <p:grpSpPr>
            <a:xfrm>
              <a:off x="774778" y="3208149"/>
              <a:ext cx="2076772" cy="1627322"/>
              <a:chOff x="774778" y="3208149"/>
              <a:chExt cx="2076772" cy="1627322"/>
            </a:xfrm>
          </p:grpSpPr>
          <p:grpSp>
            <p:nvGrpSpPr>
              <p:cNvPr id="19" name="Grupo 34">
                <a:extLst>
                  <a:ext uri="{FF2B5EF4-FFF2-40B4-BE49-F238E27FC236}">
                    <a16:creationId xmlns:a16="http://schemas.microsoft.com/office/drawing/2014/main" id="{9ADC63BB-EFA6-4D50-A5D5-ADA47DDF3315}"/>
                  </a:ext>
                </a:extLst>
              </p:cNvPr>
              <p:cNvGrpSpPr/>
              <p:nvPr/>
            </p:nvGrpSpPr>
            <p:grpSpPr>
              <a:xfrm>
                <a:off x="774778" y="3208149"/>
                <a:ext cx="2076772" cy="1627322"/>
                <a:chOff x="774778" y="3053166"/>
                <a:chExt cx="2076772" cy="1627322"/>
              </a:xfrm>
            </p:grpSpPr>
            <p:sp>
              <p:nvSpPr>
                <p:cNvPr id="21" name="Rectángulo 36">
                  <a:extLst>
                    <a:ext uri="{FF2B5EF4-FFF2-40B4-BE49-F238E27FC236}">
                      <a16:creationId xmlns:a16="http://schemas.microsoft.com/office/drawing/2014/main" id="{FAC2AD7C-BE8D-4612-A267-117FA0E1215C}"/>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22" name="Conector recto 37">
                  <a:extLst>
                    <a:ext uri="{FF2B5EF4-FFF2-40B4-BE49-F238E27FC236}">
                      <a16:creationId xmlns:a16="http://schemas.microsoft.com/office/drawing/2014/main" id="{FD73BD2F-E4C1-4EF9-9F3A-D593550B7A07}"/>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23" name="Conector recto 38">
                  <a:extLst>
                    <a:ext uri="{FF2B5EF4-FFF2-40B4-BE49-F238E27FC236}">
                      <a16:creationId xmlns:a16="http://schemas.microsoft.com/office/drawing/2014/main" id="{41EFF8F2-3B47-4B4C-948A-355EF8A3EC06}"/>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20" name="CuadroTexto 35">
                <a:extLst>
                  <a:ext uri="{FF2B5EF4-FFF2-40B4-BE49-F238E27FC236}">
                    <a16:creationId xmlns:a16="http://schemas.microsoft.com/office/drawing/2014/main" id="{1D546F13-8F3C-4FC5-AEFE-1E82C7C920BA}"/>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Salesman</a:t>
                </a:r>
              </a:p>
            </p:txBody>
          </p:sp>
        </p:grpSp>
        <p:sp>
          <p:nvSpPr>
            <p:cNvPr id="18" name="CuadroTexto 33">
              <a:extLst>
                <a:ext uri="{FF2B5EF4-FFF2-40B4-BE49-F238E27FC236}">
                  <a16:creationId xmlns:a16="http://schemas.microsoft.com/office/drawing/2014/main" id="{89B9F31A-8AE3-4124-AB7B-8776D5364F9B}"/>
                </a:ext>
              </a:extLst>
            </p:cNvPr>
            <p:cNvSpPr txBox="1"/>
            <p:nvPr/>
          </p:nvSpPr>
          <p:spPr>
            <a:xfrm>
              <a:off x="774778" y="4060558"/>
              <a:ext cx="2076772" cy="11138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method1() { …}</a:t>
              </a:r>
            </a:p>
            <a:p>
              <a:r>
                <a:rPr lang="en-US" sz="1100" dirty="0"/>
                <a:t>method2() { …}</a:t>
              </a:r>
            </a:p>
            <a:p>
              <a:endParaRPr lang="en-US" sz="1100" dirty="0"/>
            </a:p>
            <a:p>
              <a:endParaRPr lang="en-US" sz="1100" dirty="0"/>
            </a:p>
          </p:txBody>
        </p:sp>
      </p:grpSp>
      <p:grpSp>
        <p:nvGrpSpPr>
          <p:cNvPr id="24" name="Grupo 7">
            <a:extLst>
              <a:ext uri="{FF2B5EF4-FFF2-40B4-BE49-F238E27FC236}">
                <a16:creationId xmlns:a16="http://schemas.microsoft.com/office/drawing/2014/main" id="{6C6A487A-7EB2-4048-9111-8DF6B5948C2A}"/>
              </a:ext>
            </a:extLst>
          </p:cNvPr>
          <p:cNvGrpSpPr/>
          <p:nvPr/>
        </p:nvGrpSpPr>
        <p:grpSpPr>
          <a:xfrm>
            <a:off x="6448523" y="2950503"/>
            <a:ext cx="3918256" cy="1944138"/>
            <a:chOff x="6998977" y="2339218"/>
            <a:chExt cx="4959321" cy="2953618"/>
          </a:xfrm>
        </p:grpSpPr>
        <p:grpSp>
          <p:nvGrpSpPr>
            <p:cNvPr id="25" name="Grupo 39">
              <a:extLst>
                <a:ext uri="{FF2B5EF4-FFF2-40B4-BE49-F238E27FC236}">
                  <a16:creationId xmlns:a16="http://schemas.microsoft.com/office/drawing/2014/main" id="{1275CDF8-2C31-4EF5-A16B-473DA3FE9771}"/>
                </a:ext>
              </a:extLst>
            </p:cNvPr>
            <p:cNvGrpSpPr/>
            <p:nvPr/>
          </p:nvGrpSpPr>
          <p:grpSpPr>
            <a:xfrm>
              <a:off x="6998977" y="2339218"/>
              <a:ext cx="4959321" cy="2953618"/>
              <a:chOff x="774778" y="3208149"/>
              <a:chExt cx="2076772" cy="1627322"/>
            </a:xfrm>
          </p:grpSpPr>
          <p:grpSp>
            <p:nvGrpSpPr>
              <p:cNvPr id="34" name="Grupo 40">
                <a:extLst>
                  <a:ext uri="{FF2B5EF4-FFF2-40B4-BE49-F238E27FC236}">
                    <a16:creationId xmlns:a16="http://schemas.microsoft.com/office/drawing/2014/main" id="{D9F67884-72DD-415F-A6D0-807F0367AB38}"/>
                  </a:ext>
                </a:extLst>
              </p:cNvPr>
              <p:cNvGrpSpPr/>
              <p:nvPr/>
            </p:nvGrpSpPr>
            <p:grpSpPr>
              <a:xfrm>
                <a:off x="774778" y="3208149"/>
                <a:ext cx="2076772" cy="1627322"/>
                <a:chOff x="774778" y="3208149"/>
                <a:chExt cx="2076772" cy="1627322"/>
              </a:xfrm>
            </p:grpSpPr>
            <p:grpSp>
              <p:nvGrpSpPr>
                <p:cNvPr id="36" name="Grupo 42">
                  <a:extLst>
                    <a:ext uri="{FF2B5EF4-FFF2-40B4-BE49-F238E27FC236}">
                      <a16:creationId xmlns:a16="http://schemas.microsoft.com/office/drawing/2014/main" id="{9E698EB5-5BD8-4394-AFA0-9D2E83D3540B}"/>
                    </a:ext>
                  </a:extLst>
                </p:cNvPr>
                <p:cNvGrpSpPr/>
                <p:nvPr/>
              </p:nvGrpSpPr>
              <p:grpSpPr>
                <a:xfrm>
                  <a:off x="774778" y="3208149"/>
                  <a:ext cx="2076772" cy="1627322"/>
                  <a:chOff x="774778" y="3053166"/>
                  <a:chExt cx="2076772" cy="1627322"/>
                </a:xfrm>
              </p:grpSpPr>
              <p:sp>
                <p:nvSpPr>
                  <p:cNvPr id="38" name="Rectángulo 44">
                    <a:extLst>
                      <a:ext uri="{FF2B5EF4-FFF2-40B4-BE49-F238E27FC236}">
                        <a16:creationId xmlns:a16="http://schemas.microsoft.com/office/drawing/2014/main" id="{8843BB74-4355-45BF-A345-162BD149196B}"/>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39" name="Conector recto 45">
                    <a:extLst>
                      <a:ext uri="{FF2B5EF4-FFF2-40B4-BE49-F238E27FC236}">
                        <a16:creationId xmlns:a16="http://schemas.microsoft.com/office/drawing/2014/main" id="{9A85FD06-A1A9-4170-A1FC-EE6CE1970ECA}"/>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40" name="Conector recto 46">
                    <a:extLst>
                      <a:ext uri="{FF2B5EF4-FFF2-40B4-BE49-F238E27FC236}">
                        <a16:creationId xmlns:a16="http://schemas.microsoft.com/office/drawing/2014/main" id="{2CCB3196-C025-4C07-BAE9-27AF33A42A0A}"/>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37" name="CuadroTexto 43">
                  <a:extLst>
                    <a:ext uri="{FF2B5EF4-FFF2-40B4-BE49-F238E27FC236}">
                      <a16:creationId xmlns:a16="http://schemas.microsoft.com/office/drawing/2014/main" id="{C2F4BED1-1290-4B44-87A5-B3742227ABD6}"/>
                    </a:ext>
                  </a:extLst>
                </p:cNvPr>
                <p:cNvSpPr txBox="1"/>
                <p:nvPr/>
              </p:nvSpPr>
              <p:spPr>
                <a:xfrm>
                  <a:off x="867905" y="3254644"/>
                  <a:ext cx="1766807" cy="21897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Employee</a:t>
                  </a:r>
                </a:p>
              </p:txBody>
            </p:sp>
          </p:grpSp>
          <p:sp>
            <p:nvSpPr>
              <p:cNvPr id="35" name="CuadroTexto 41">
                <a:extLst>
                  <a:ext uri="{FF2B5EF4-FFF2-40B4-BE49-F238E27FC236}">
                    <a16:creationId xmlns:a16="http://schemas.microsoft.com/office/drawing/2014/main" id="{C41BF2AA-95B4-4438-ADB4-B96647F0C409}"/>
                  </a:ext>
                </a:extLst>
              </p:cNvPr>
              <p:cNvSpPr txBox="1"/>
              <p:nvPr/>
            </p:nvSpPr>
            <p:spPr>
              <a:xfrm>
                <a:off x="774778" y="4060557"/>
                <a:ext cx="2076772" cy="36067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1100" dirty="0"/>
              </a:p>
              <a:p>
                <a:endParaRPr lang="en-US" sz="1100" dirty="0"/>
              </a:p>
            </p:txBody>
          </p:sp>
        </p:grpSp>
        <p:sp>
          <p:nvSpPr>
            <p:cNvPr id="28" name="CuadroTexto 49">
              <a:extLst>
                <a:ext uri="{FF2B5EF4-FFF2-40B4-BE49-F238E27FC236}">
                  <a16:creationId xmlns:a16="http://schemas.microsoft.com/office/drawing/2014/main" id="{F556ACDD-CDBB-4A82-B40F-F36C83035E5D}"/>
                </a:ext>
              </a:extLst>
            </p:cNvPr>
            <p:cNvSpPr txBox="1"/>
            <p:nvPr/>
          </p:nvSpPr>
          <p:spPr>
            <a:xfrm>
              <a:off x="7959600" y="4334233"/>
              <a:ext cx="2774334" cy="65462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1100" dirty="0"/>
            </a:p>
            <a:p>
              <a:endParaRPr lang="en-US" sz="1100" dirty="0"/>
            </a:p>
          </p:txBody>
        </p:sp>
      </p:grpSp>
      <p:sp>
        <p:nvSpPr>
          <p:cNvPr id="45" name="CuadroTexto 14">
            <a:extLst>
              <a:ext uri="{FF2B5EF4-FFF2-40B4-BE49-F238E27FC236}">
                <a16:creationId xmlns:a16="http://schemas.microsoft.com/office/drawing/2014/main" id="{8FFDE0E3-506D-4F02-A77C-42E5782852BD}"/>
              </a:ext>
            </a:extLst>
          </p:cNvPr>
          <p:cNvSpPr txBox="1"/>
          <p:nvPr/>
        </p:nvSpPr>
        <p:spPr>
          <a:xfrm>
            <a:off x="6515923" y="3359490"/>
            <a:ext cx="2191943" cy="2616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attribute 1;</a:t>
            </a:r>
          </a:p>
        </p:txBody>
      </p:sp>
      <p:sp>
        <p:nvSpPr>
          <p:cNvPr id="47" name="CuadroTexto 33">
            <a:extLst>
              <a:ext uri="{FF2B5EF4-FFF2-40B4-BE49-F238E27FC236}">
                <a16:creationId xmlns:a16="http://schemas.microsoft.com/office/drawing/2014/main" id="{28866EB4-9503-41C8-A10F-50D1BA468FCF}"/>
              </a:ext>
            </a:extLst>
          </p:cNvPr>
          <p:cNvSpPr txBox="1"/>
          <p:nvPr/>
        </p:nvSpPr>
        <p:spPr>
          <a:xfrm>
            <a:off x="6515922" y="3773462"/>
            <a:ext cx="2191943" cy="76944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method1() { …}</a:t>
            </a:r>
          </a:p>
          <a:p>
            <a:r>
              <a:rPr lang="en-US" sz="1100" dirty="0"/>
              <a:t>method2() { …}</a:t>
            </a:r>
          </a:p>
          <a:p>
            <a:endParaRPr lang="en-US" sz="1100" dirty="0"/>
          </a:p>
          <a:p>
            <a:endParaRPr lang="en-US" sz="1100" dirty="0"/>
          </a:p>
        </p:txBody>
      </p:sp>
      <p:sp>
        <p:nvSpPr>
          <p:cNvPr id="48" name="Content Placeholder 2">
            <a:extLst>
              <a:ext uri="{FF2B5EF4-FFF2-40B4-BE49-F238E27FC236}">
                <a16:creationId xmlns:a16="http://schemas.microsoft.com/office/drawing/2014/main" id="{6B832FA6-DCAA-45C7-94C6-44A606EA41EE}"/>
              </a:ext>
            </a:extLst>
          </p:cNvPr>
          <p:cNvSpPr>
            <a:spLocks noGrp="1"/>
          </p:cNvSpPr>
          <p:nvPr>
            <p:ph idx="1"/>
          </p:nvPr>
        </p:nvSpPr>
        <p:spPr>
          <a:xfrm>
            <a:off x="838200" y="1825625"/>
            <a:ext cx="10515600" cy="878643"/>
          </a:xfrm>
        </p:spPr>
        <p:txBody>
          <a:bodyPr/>
          <a:lstStyle/>
          <a:p>
            <a:r>
              <a:rPr lang="en-CA" altLang="en-US" sz="2000" dirty="0"/>
              <a:t>If the number of children of a class is equal to one, you should consider pull up all methods and attributes to the abstract class, and remove the child.</a:t>
            </a:r>
          </a:p>
          <a:p>
            <a:endParaRPr lang="en-CA" dirty="0"/>
          </a:p>
        </p:txBody>
      </p:sp>
      <p:grpSp>
        <p:nvGrpSpPr>
          <p:cNvPr id="49" name="Grupo 23">
            <a:extLst>
              <a:ext uri="{FF2B5EF4-FFF2-40B4-BE49-F238E27FC236}">
                <a16:creationId xmlns:a16="http://schemas.microsoft.com/office/drawing/2014/main" id="{BE31A71B-B553-4AD2-A25D-9310108E2656}"/>
              </a:ext>
            </a:extLst>
          </p:cNvPr>
          <p:cNvGrpSpPr/>
          <p:nvPr/>
        </p:nvGrpSpPr>
        <p:grpSpPr>
          <a:xfrm>
            <a:off x="7348524" y="5161237"/>
            <a:ext cx="2191943" cy="1358266"/>
            <a:chOff x="774778" y="3208149"/>
            <a:chExt cx="2076772" cy="1966286"/>
          </a:xfrm>
        </p:grpSpPr>
        <p:grpSp>
          <p:nvGrpSpPr>
            <p:cNvPr id="50" name="Grupo 24">
              <a:extLst>
                <a:ext uri="{FF2B5EF4-FFF2-40B4-BE49-F238E27FC236}">
                  <a16:creationId xmlns:a16="http://schemas.microsoft.com/office/drawing/2014/main" id="{9AC5CB29-4086-4D80-A49A-4D9C41C8D3B5}"/>
                </a:ext>
              </a:extLst>
            </p:cNvPr>
            <p:cNvGrpSpPr/>
            <p:nvPr/>
          </p:nvGrpSpPr>
          <p:grpSpPr>
            <a:xfrm>
              <a:off x="774778" y="3208149"/>
              <a:ext cx="2076772" cy="1627322"/>
              <a:chOff x="774778" y="3208149"/>
              <a:chExt cx="2076772" cy="1627322"/>
            </a:xfrm>
          </p:grpSpPr>
          <p:grpSp>
            <p:nvGrpSpPr>
              <p:cNvPr id="52" name="Grupo 34">
                <a:extLst>
                  <a:ext uri="{FF2B5EF4-FFF2-40B4-BE49-F238E27FC236}">
                    <a16:creationId xmlns:a16="http://schemas.microsoft.com/office/drawing/2014/main" id="{BCAB0865-E0D2-4E3C-B8A1-BB7348CE399F}"/>
                  </a:ext>
                </a:extLst>
              </p:cNvPr>
              <p:cNvGrpSpPr/>
              <p:nvPr/>
            </p:nvGrpSpPr>
            <p:grpSpPr>
              <a:xfrm>
                <a:off x="774778" y="3208149"/>
                <a:ext cx="2076772" cy="1627322"/>
                <a:chOff x="774778" y="3053166"/>
                <a:chExt cx="2076772" cy="1627322"/>
              </a:xfrm>
            </p:grpSpPr>
            <p:sp>
              <p:nvSpPr>
                <p:cNvPr id="54" name="Rectángulo 36">
                  <a:extLst>
                    <a:ext uri="{FF2B5EF4-FFF2-40B4-BE49-F238E27FC236}">
                      <a16:creationId xmlns:a16="http://schemas.microsoft.com/office/drawing/2014/main" id="{F29FE690-7CB0-48D1-9793-2405C35CA870}"/>
                    </a:ext>
                  </a:extLst>
                </p:cNvPr>
                <p:cNvSpPr/>
                <p:nvPr/>
              </p:nvSpPr>
              <p:spPr>
                <a:xfrm>
                  <a:off x="774778" y="3053166"/>
                  <a:ext cx="2076772" cy="162732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dirty="0"/>
                </a:p>
              </p:txBody>
            </p:sp>
            <p:cxnSp>
              <p:nvCxnSpPr>
                <p:cNvPr id="55" name="Conector recto 37">
                  <a:extLst>
                    <a:ext uri="{FF2B5EF4-FFF2-40B4-BE49-F238E27FC236}">
                      <a16:creationId xmlns:a16="http://schemas.microsoft.com/office/drawing/2014/main" id="{4CBCA221-3EB7-4263-93EC-5A07597399C6}"/>
                    </a:ext>
                  </a:extLst>
                </p:cNvPr>
                <p:cNvCxnSpPr/>
                <p:nvPr/>
              </p:nvCxnSpPr>
              <p:spPr>
                <a:xfrm>
                  <a:off x="774778" y="3409627"/>
                  <a:ext cx="2076772" cy="0"/>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cto 38">
                  <a:extLst>
                    <a:ext uri="{FF2B5EF4-FFF2-40B4-BE49-F238E27FC236}">
                      <a16:creationId xmlns:a16="http://schemas.microsoft.com/office/drawing/2014/main" id="{AB019A09-256F-4188-99BD-F7E445A34298}"/>
                    </a:ext>
                  </a:extLst>
                </p:cNvPr>
                <p:cNvCxnSpPr/>
                <p:nvPr/>
              </p:nvCxnSpPr>
              <p:spPr>
                <a:xfrm>
                  <a:off x="774778" y="3632780"/>
                  <a:ext cx="2076772" cy="0"/>
                </a:xfrm>
                <a:prstGeom prst="line">
                  <a:avLst/>
                </a:prstGeom>
              </p:spPr>
              <p:style>
                <a:lnRef idx="3">
                  <a:schemeClr val="dk1"/>
                </a:lnRef>
                <a:fillRef idx="0">
                  <a:schemeClr val="dk1"/>
                </a:fillRef>
                <a:effectRef idx="2">
                  <a:schemeClr val="dk1"/>
                </a:effectRef>
                <a:fontRef idx="minor">
                  <a:schemeClr val="tx1"/>
                </a:fontRef>
              </p:style>
            </p:cxnSp>
          </p:grpSp>
          <p:sp>
            <p:nvSpPr>
              <p:cNvPr id="53" name="CuadroTexto 35">
                <a:extLst>
                  <a:ext uri="{FF2B5EF4-FFF2-40B4-BE49-F238E27FC236}">
                    <a16:creationId xmlns:a16="http://schemas.microsoft.com/office/drawing/2014/main" id="{90B4333E-F6B1-4378-9858-2E9E9A939A3C}"/>
                  </a:ext>
                </a:extLst>
              </p:cNvPr>
              <p:cNvSpPr txBox="1"/>
              <p:nvPr/>
            </p:nvSpPr>
            <p:spPr>
              <a:xfrm>
                <a:off x="867905" y="3254644"/>
                <a:ext cx="1766807" cy="37871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100" dirty="0">
                    <a:latin typeface="Arial Rounded MT Bold" panose="020F0704030504030204" pitchFamily="34" charset="0"/>
                  </a:rPr>
                  <a:t>Salesman</a:t>
                </a:r>
              </a:p>
            </p:txBody>
          </p:sp>
        </p:grpSp>
        <p:sp>
          <p:nvSpPr>
            <p:cNvPr id="51" name="CuadroTexto 33">
              <a:extLst>
                <a:ext uri="{FF2B5EF4-FFF2-40B4-BE49-F238E27FC236}">
                  <a16:creationId xmlns:a16="http://schemas.microsoft.com/office/drawing/2014/main" id="{204E6A9F-9634-44F5-BF1E-4D558FE5807B}"/>
                </a:ext>
              </a:extLst>
            </p:cNvPr>
            <p:cNvSpPr txBox="1"/>
            <p:nvPr/>
          </p:nvSpPr>
          <p:spPr>
            <a:xfrm>
              <a:off x="774778" y="4060558"/>
              <a:ext cx="2076772" cy="11138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method1() { …}</a:t>
              </a:r>
            </a:p>
            <a:p>
              <a:r>
                <a:rPr lang="en-US" sz="1100" dirty="0"/>
                <a:t>method2() { …}</a:t>
              </a:r>
            </a:p>
            <a:p>
              <a:endParaRPr lang="en-US" sz="1100" dirty="0"/>
            </a:p>
            <a:p>
              <a:endParaRPr lang="en-US" sz="1100" dirty="0"/>
            </a:p>
          </p:txBody>
        </p:sp>
      </p:grpSp>
      <p:sp>
        <p:nvSpPr>
          <p:cNvPr id="57" name="Cross 56">
            <a:extLst>
              <a:ext uri="{FF2B5EF4-FFF2-40B4-BE49-F238E27FC236}">
                <a16:creationId xmlns:a16="http://schemas.microsoft.com/office/drawing/2014/main" id="{7AA8A2A2-514F-495F-B751-E92ED1E11536}"/>
              </a:ext>
            </a:extLst>
          </p:cNvPr>
          <p:cNvSpPr/>
          <p:nvPr/>
        </p:nvSpPr>
        <p:spPr>
          <a:xfrm rot="19001453">
            <a:off x="7987296" y="5416006"/>
            <a:ext cx="914400" cy="91440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CuadroTexto 14">
            <a:extLst>
              <a:ext uri="{FF2B5EF4-FFF2-40B4-BE49-F238E27FC236}">
                <a16:creationId xmlns:a16="http://schemas.microsoft.com/office/drawing/2014/main" id="{1128117A-9BBA-4F8D-9185-0A1388D0CF13}"/>
              </a:ext>
            </a:extLst>
          </p:cNvPr>
          <p:cNvSpPr txBox="1"/>
          <p:nvPr/>
        </p:nvSpPr>
        <p:spPr>
          <a:xfrm>
            <a:off x="1592408" y="3133277"/>
            <a:ext cx="2191943" cy="2616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t>attribute 1;</a:t>
            </a:r>
          </a:p>
        </p:txBody>
      </p:sp>
      <p:sp>
        <p:nvSpPr>
          <p:cNvPr id="3" name="Footer Placeholder 2">
            <a:extLst>
              <a:ext uri="{FF2B5EF4-FFF2-40B4-BE49-F238E27FC236}">
                <a16:creationId xmlns:a16="http://schemas.microsoft.com/office/drawing/2014/main" id="{5CEAFAD1-EDCC-465C-9725-25F81BC79085}"/>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25698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47" grpId="0"/>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CB78-3ADD-46CF-878C-FD6821C7A02B}"/>
              </a:ext>
            </a:extLst>
          </p:cNvPr>
          <p:cNvSpPr>
            <a:spLocks noGrp="1"/>
          </p:cNvSpPr>
          <p:nvPr>
            <p:ph type="title"/>
          </p:nvPr>
        </p:nvSpPr>
        <p:spPr/>
        <p:txBody>
          <a:bodyPr/>
          <a:lstStyle/>
          <a:p>
            <a:r>
              <a:rPr lang="en-CA" dirty="0"/>
              <a:t>Refactoring practice</a:t>
            </a:r>
          </a:p>
        </p:txBody>
      </p:sp>
      <p:sp>
        <p:nvSpPr>
          <p:cNvPr id="3" name="Content Placeholder 2">
            <a:extLst>
              <a:ext uri="{FF2B5EF4-FFF2-40B4-BE49-F238E27FC236}">
                <a16:creationId xmlns:a16="http://schemas.microsoft.com/office/drawing/2014/main" id="{3071179A-F120-4B91-8D4D-6EF8158C8F44}"/>
              </a:ext>
            </a:extLst>
          </p:cNvPr>
          <p:cNvSpPr>
            <a:spLocks noGrp="1"/>
          </p:cNvSpPr>
          <p:nvPr>
            <p:ph idx="1"/>
          </p:nvPr>
        </p:nvSpPr>
        <p:spPr/>
        <p:txBody>
          <a:bodyPr/>
          <a:lstStyle/>
          <a:p>
            <a:r>
              <a:rPr lang="en-CA" altLang="en-US" sz="2000" dirty="0"/>
              <a:t>Some </a:t>
            </a:r>
            <a:r>
              <a:rPr lang="en-CA" altLang="en-US" sz="2000" dirty="0" err="1"/>
              <a:t>refactorings</a:t>
            </a:r>
            <a:r>
              <a:rPr lang="en-CA" altLang="en-US" sz="2000" dirty="0"/>
              <a:t> are controversial</a:t>
            </a:r>
          </a:p>
          <a:p>
            <a:r>
              <a:rPr lang="en-CA" altLang="en-US" sz="2000" dirty="0"/>
              <a:t>Some </a:t>
            </a:r>
            <a:r>
              <a:rPr lang="en-CA" altLang="en-US" sz="2000" dirty="0" err="1"/>
              <a:t>refactorings</a:t>
            </a:r>
            <a:r>
              <a:rPr lang="en-CA" altLang="en-US" sz="2000" dirty="0"/>
              <a:t> are arguably not improving code quality</a:t>
            </a:r>
          </a:p>
          <a:p>
            <a:r>
              <a:rPr lang="en-CA" altLang="en-US" sz="2000" dirty="0"/>
              <a:t>Some </a:t>
            </a:r>
            <a:r>
              <a:rPr lang="en-CA" altLang="en-US" sz="2000" dirty="0" err="1"/>
              <a:t>refactorings</a:t>
            </a:r>
            <a:r>
              <a:rPr lang="en-CA" altLang="en-US" sz="2000" dirty="0"/>
              <a:t> can in fact be counter-productive when applied blindly, especially in incremental or iterative development, where design is evolving </a:t>
            </a:r>
          </a:p>
          <a:p>
            <a:r>
              <a:rPr lang="en-CA" altLang="en-US" sz="2000" dirty="0"/>
              <a:t>Have your team adopt a set of </a:t>
            </a:r>
            <a:r>
              <a:rPr lang="en-CA" altLang="en-US" sz="2000" dirty="0" err="1"/>
              <a:t>refactorings</a:t>
            </a:r>
            <a:r>
              <a:rPr lang="en-CA" altLang="en-US" sz="2000" dirty="0"/>
              <a:t> to be applied, and make sure that </a:t>
            </a:r>
            <a:r>
              <a:rPr lang="en-CA" altLang="en-US" sz="2000" dirty="0" err="1"/>
              <a:t>refactorings</a:t>
            </a:r>
            <a:r>
              <a:rPr lang="en-CA" altLang="en-US" sz="2000" dirty="0"/>
              <a:t> are applied in a productive manner</a:t>
            </a:r>
          </a:p>
          <a:p>
            <a:r>
              <a:rPr lang="en-CA" altLang="en-US" sz="2000" dirty="0"/>
              <a:t>Apply in combination with the application of </a:t>
            </a:r>
            <a:r>
              <a:rPr lang="en-CA" altLang="en-US" sz="2000" i="1" dirty="0"/>
              <a:t>design patterns</a:t>
            </a:r>
          </a:p>
          <a:p>
            <a:r>
              <a:rPr lang="en-CA" altLang="en-US" sz="2000" dirty="0"/>
              <a:t>Use refactoring tools to automate changes, e.g. Eclipse, </a:t>
            </a:r>
            <a:r>
              <a:rPr lang="en-CA" altLang="en-US" sz="2000" dirty="0" err="1"/>
              <a:t>Intelli</a:t>
            </a:r>
            <a:r>
              <a:rPr lang="en-CA" altLang="en-US" sz="2000" dirty="0"/>
              <a:t> J, and JUnit testing framework </a:t>
            </a:r>
          </a:p>
          <a:p>
            <a:r>
              <a:rPr lang="en-CA" altLang="en-US" sz="2000" dirty="0"/>
              <a:t>For delivery 2 and 3, you will have to report on the refactoring operations applied to your project  </a:t>
            </a:r>
          </a:p>
          <a:p>
            <a:endParaRPr lang="en-CA" dirty="0"/>
          </a:p>
        </p:txBody>
      </p:sp>
      <p:sp>
        <p:nvSpPr>
          <p:cNvPr id="4" name="Slide Number Placeholder 3">
            <a:extLst>
              <a:ext uri="{FF2B5EF4-FFF2-40B4-BE49-F238E27FC236}">
                <a16:creationId xmlns:a16="http://schemas.microsoft.com/office/drawing/2014/main" id="{8D27DE4E-3E2D-4A11-AD64-31619559FDF6}"/>
              </a:ext>
            </a:extLst>
          </p:cNvPr>
          <p:cNvSpPr>
            <a:spLocks noGrp="1"/>
          </p:cNvSpPr>
          <p:nvPr>
            <p:ph type="sldNum" sz="quarter" idx="12"/>
          </p:nvPr>
        </p:nvSpPr>
        <p:spPr/>
        <p:txBody>
          <a:bodyPr/>
          <a:lstStyle/>
          <a:p>
            <a:fld id="{C2F792F5-04B2-48F5-9D03-C738232DE97E}" type="slidenum">
              <a:rPr lang="en-CA" smtClean="0"/>
              <a:t>22</a:t>
            </a:fld>
            <a:endParaRPr lang="en-CA"/>
          </a:p>
        </p:txBody>
      </p:sp>
      <p:sp>
        <p:nvSpPr>
          <p:cNvPr id="5" name="Footer Placeholder 4">
            <a:extLst>
              <a:ext uri="{FF2B5EF4-FFF2-40B4-BE49-F238E27FC236}">
                <a16:creationId xmlns:a16="http://schemas.microsoft.com/office/drawing/2014/main" id="{F559F290-84D0-46C7-A6DD-6E96F1FDD516}"/>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8003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3179-DF86-4535-BAEB-730CC8A79091}"/>
              </a:ext>
            </a:extLst>
          </p:cNvPr>
          <p:cNvSpPr>
            <a:spLocks noGrp="1"/>
          </p:cNvSpPr>
          <p:nvPr>
            <p:ph type="title"/>
          </p:nvPr>
        </p:nvSpPr>
        <p:spPr/>
        <p:txBody>
          <a:bodyPr/>
          <a:lstStyle/>
          <a:p>
            <a:r>
              <a:rPr lang="en-CA" dirty="0"/>
              <a:t>Refactoring in the project</a:t>
            </a:r>
          </a:p>
        </p:txBody>
      </p:sp>
      <p:sp>
        <p:nvSpPr>
          <p:cNvPr id="3" name="Content Placeholder 2">
            <a:extLst>
              <a:ext uri="{FF2B5EF4-FFF2-40B4-BE49-F238E27FC236}">
                <a16:creationId xmlns:a16="http://schemas.microsoft.com/office/drawing/2014/main" id="{44E0F6F3-F50D-4040-80EC-1C31300F3824}"/>
              </a:ext>
            </a:extLst>
          </p:cNvPr>
          <p:cNvSpPr>
            <a:spLocks noGrp="1"/>
          </p:cNvSpPr>
          <p:nvPr>
            <p:ph idx="1"/>
          </p:nvPr>
        </p:nvSpPr>
        <p:spPr/>
        <p:txBody>
          <a:bodyPr/>
          <a:lstStyle/>
          <a:p>
            <a:r>
              <a:rPr lang="en-US" altLang="en-US" dirty="0"/>
              <a:t>A refactoring operation should be done before you start working on a new release</a:t>
            </a:r>
          </a:p>
          <a:p>
            <a:r>
              <a:rPr lang="en-US" altLang="en-US" dirty="0"/>
              <a:t>Establish a list of </a:t>
            </a:r>
            <a:r>
              <a:rPr lang="en-US" altLang="en-US" u="sng" dirty="0"/>
              <a:t>potential</a:t>
            </a:r>
            <a:r>
              <a:rPr lang="en-US" altLang="en-US" dirty="0"/>
              <a:t> refactoring targets:</a:t>
            </a:r>
          </a:p>
          <a:p>
            <a:pPr lvl="1"/>
            <a:r>
              <a:rPr lang="en-US" altLang="en-US" dirty="0"/>
              <a:t>Code inspections</a:t>
            </a:r>
          </a:p>
          <a:p>
            <a:pPr lvl="1"/>
            <a:r>
              <a:rPr lang="en-US" altLang="en-US" dirty="0"/>
              <a:t>Discussions among developers</a:t>
            </a:r>
          </a:p>
          <a:p>
            <a:pPr lvl="1"/>
            <a:r>
              <a:rPr lang="en-US" altLang="en-US" dirty="0"/>
              <a:t>Code review tools</a:t>
            </a:r>
          </a:p>
          <a:p>
            <a:r>
              <a:rPr lang="en-US" altLang="en-US" dirty="0"/>
              <a:t>Select </a:t>
            </a:r>
            <a:r>
              <a:rPr lang="en-US" altLang="en-US" u="sng" dirty="0"/>
              <a:t>actual</a:t>
            </a:r>
            <a:r>
              <a:rPr lang="en-US" altLang="en-US" dirty="0"/>
              <a:t> refactoring targets from the list of potential refactoring operations:</a:t>
            </a:r>
          </a:p>
          <a:p>
            <a:pPr lvl="1"/>
            <a:r>
              <a:rPr lang="en-US" altLang="en-US" dirty="0"/>
              <a:t>There may be very numerous potential targets. </a:t>
            </a:r>
          </a:p>
          <a:p>
            <a:pPr lvl="1"/>
            <a:r>
              <a:rPr lang="en-US" altLang="en-US" dirty="0"/>
              <a:t>Select only a few actual targets that are likely to have the most positive effects</a:t>
            </a:r>
          </a:p>
          <a:p>
            <a:pPr lvl="1"/>
            <a:r>
              <a:rPr lang="en-US" altLang="en-US" dirty="0"/>
              <a:t>Tests should be available for all actual refactoring targets</a:t>
            </a:r>
          </a:p>
          <a:p>
            <a:endParaRPr lang="en-CA" dirty="0"/>
          </a:p>
        </p:txBody>
      </p:sp>
      <p:sp>
        <p:nvSpPr>
          <p:cNvPr id="4" name="Slide Number Placeholder 3">
            <a:extLst>
              <a:ext uri="{FF2B5EF4-FFF2-40B4-BE49-F238E27FC236}">
                <a16:creationId xmlns:a16="http://schemas.microsoft.com/office/drawing/2014/main" id="{64A978C8-16E6-49DA-AEFF-B42068C711DA}"/>
              </a:ext>
            </a:extLst>
          </p:cNvPr>
          <p:cNvSpPr>
            <a:spLocks noGrp="1"/>
          </p:cNvSpPr>
          <p:nvPr>
            <p:ph type="sldNum" sz="quarter" idx="12"/>
          </p:nvPr>
        </p:nvSpPr>
        <p:spPr/>
        <p:txBody>
          <a:bodyPr/>
          <a:lstStyle/>
          <a:p>
            <a:fld id="{C2F792F5-04B2-48F5-9D03-C738232DE97E}" type="slidenum">
              <a:rPr lang="en-CA" smtClean="0"/>
              <a:t>23</a:t>
            </a:fld>
            <a:endParaRPr lang="en-CA"/>
          </a:p>
        </p:txBody>
      </p:sp>
      <p:sp>
        <p:nvSpPr>
          <p:cNvPr id="5" name="Footer Placeholder 4">
            <a:extLst>
              <a:ext uri="{FF2B5EF4-FFF2-40B4-BE49-F238E27FC236}">
                <a16:creationId xmlns:a16="http://schemas.microsoft.com/office/drawing/2014/main" id="{09E0EEFE-5019-4511-96BB-1E5B501D6538}"/>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38444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3179-DF86-4535-BAEB-730CC8A79091}"/>
              </a:ext>
            </a:extLst>
          </p:cNvPr>
          <p:cNvSpPr>
            <a:spLocks noGrp="1"/>
          </p:cNvSpPr>
          <p:nvPr>
            <p:ph type="title"/>
          </p:nvPr>
        </p:nvSpPr>
        <p:spPr/>
        <p:txBody>
          <a:bodyPr/>
          <a:lstStyle/>
          <a:p>
            <a:r>
              <a:rPr lang="en-CA" dirty="0"/>
              <a:t>Refactoring in the project (contd.)</a:t>
            </a:r>
          </a:p>
        </p:txBody>
      </p:sp>
      <p:sp>
        <p:nvSpPr>
          <p:cNvPr id="3" name="Content Placeholder 2">
            <a:extLst>
              <a:ext uri="{FF2B5EF4-FFF2-40B4-BE49-F238E27FC236}">
                <a16:creationId xmlns:a16="http://schemas.microsoft.com/office/drawing/2014/main" id="{44E0F6F3-F50D-4040-80EC-1C31300F3824}"/>
              </a:ext>
            </a:extLst>
          </p:cNvPr>
          <p:cNvSpPr>
            <a:spLocks noGrp="1"/>
          </p:cNvSpPr>
          <p:nvPr>
            <p:ph idx="1"/>
          </p:nvPr>
        </p:nvSpPr>
        <p:spPr/>
        <p:txBody>
          <a:bodyPr/>
          <a:lstStyle/>
          <a:p>
            <a:r>
              <a:rPr lang="en-US" altLang="en-US" dirty="0"/>
              <a:t>For each actual refactoring target:</a:t>
            </a:r>
          </a:p>
          <a:p>
            <a:pPr lvl="1"/>
            <a:r>
              <a:rPr lang="en-US" altLang="en-US" dirty="0"/>
              <a:t>Assess the completeness of the tests.  Write more tests if necessary</a:t>
            </a:r>
          </a:p>
          <a:p>
            <a:pPr lvl="1"/>
            <a:r>
              <a:rPr lang="en-US" altLang="en-US" dirty="0"/>
              <a:t>Run the tests</a:t>
            </a:r>
          </a:p>
          <a:p>
            <a:pPr lvl="1"/>
            <a:r>
              <a:rPr lang="en-US" altLang="en-US" dirty="0"/>
              <a:t>Determine what transformation you will apply based on the literature of refactoring, and (anti)patterns.</a:t>
            </a:r>
          </a:p>
          <a:p>
            <a:pPr lvl="1"/>
            <a:r>
              <a:rPr lang="en-US" altLang="en-US" dirty="0"/>
              <a:t>Apply the refactoring on the code</a:t>
            </a:r>
          </a:p>
          <a:p>
            <a:pPr lvl="1"/>
            <a:r>
              <a:rPr lang="en-US" altLang="en-US" dirty="0"/>
              <a:t>Run the tests</a:t>
            </a:r>
          </a:p>
          <a:p>
            <a:endParaRPr lang="en-CA" dirty="0"/>
          </a:p>
        </p:txBody>
      </p:sp>
      <p:sp>
        <p:nvSpPr>
          <p:cNvPr id="4" name="Slide Number Placeholder 3">
            <a:extLst>
              <a:ext uri="{FF2B5EF4-FFF2-40B4-BE49-F238E27FC236}">
                <a16:creationId xmlns:a16="http://schemas.microsoft.com/office/drawing/2014/main" id="{64A978C8-16E6-49DA-AEFF-B42068C711DA}"/>
              </a:ext>
            </a:extLst>
          </p:cNvPr>
          <p:cNvSpPr>
            <a:spLocks noGrp="1"/>
          </p:cNvSpPr>
          <p:nvPr>
            <p:ph type="sldNum" sz="quarter" idx="12"/>
          </p:nvPr>
        </p:nvSpPr>
        <p:spPr/>
        <p:txBody>
          <a:bodyPr/>
          <a:lstStyle/>
          <a:p>
            <a:fld id="{C2F792F5-04B2-48F5-9D03-C738232DE97E}" type="slidenum">
              <a:rPr lang="en-CA" smtClean="0"/>
              <a:t>24</a:t>
            </a:fld>
            <a:endParaRPr lang="en-CA"/>
          </a:p>
        </p:txBody>
      </p:sp>
      <p:sp>
        <p:nvSpPr>
          <p:cNvPr id="5" name="Footer Placeholder 4">
            <a:extLst>
              <a:ext uri="{FF2B5EF4-FFF2-40B4-BE49-F238E27FC236}">
                <a16:creationId xmlns:a16="http://schemas.microsoft.com/office/drawing/2014/main" id="{2796B331-977A-4EB8-8F00-438CB27BEF48}"/>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2073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lstStyle/>
          <a:p>
            <a:r>
              <a:rPr lang="en-CA" altLang="en-US" dirty="0"/>
              <a:t>Source Making. Refactoring. </a:t>
            </a:r>
            <a:r>
              <a:rPr lang="en-CA" altLang="en-US" dirty="0">
                <a:hlinkClick r:id="rId2"/>
              </a:rPr>
              <a:t>http://sourcemaking.com/refactoring</a:t>
            </a:r>
            <a:endParaRPr lang="en-CA" altLang="en-US" dirty="0"/>
          </a:p>
          <a:p>
            <a:r>
              <a:rPr lang="en-CA" altLang="en-US" dirty="0"/>
              <a:t>Martin Fowler, Kent Beck, John Brant, William Opdyke, Don Roberts. </a:t>
            </a:r>
            <a:r>
              <a:rPr lang="en-CA" altLang="en-US" i="1" dirty="0"/>
              <a:t>Refactoring: Improving the Design of Existing Code</a:t>
            </a:r>
            <a:r>
              <a:rPr lang="en-CA" altLang="en-US" dirty="0"/>
              <a:t>. Addison-Wesley Professional, 1999. ISBN-13: 978-0201485677. </a:t>
            </a:r>
          </a:p>
          <a:p>
            <a:r>
              <a:rPr lang="en-CA" altLang="en-US" dirty="0"/>
              <a:t>Martin Fowler. </a:t>
            </a:r>
            <a:r>
              <a:rPr lang="en-CA" altLang="en-US" dirty="0">
                <a:hlinkClick r:id="rId3"/>
              </a:rPr>
              <a:t>Refactoring.com</a:t>
            </a:r>
            <a:r>
              <a:rPr lang="en-CA" altLang="en-US" dirty="0"/>
              <a:t>. </a:t>
            </a:r>
          </a:p>
          <a:p>
            <a:pPr lvl="1"/>
            <a:endParaRPr lang="en-CA"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25</a:t>
            </a:fld>
            <a:endParaRPr lang="en-CA"/>
          </a:p>
        </p:txBody>
      </p:sp>
      <p:sp>
        <p:nvSpPr>
          <p:cNvPr id="5" name="Footer Placeholder 4">
            <a:extLst>
              <a:ext uri="{FF2B5EF4-FFF2-40B4-BE49-F238E27FC236}">
                <a16:creationId xmlns:a16="http://schemas.microsoft.com/office/drawing/2014/main" id="{EAFCE328-60D7-45F1-8276-A65C7E5F420F}"/>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73399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AF60-FB81-4ED7-A487-68B081EBC913}"/>
              </a:ext>
            </a:extLst>
          </p:cNvPr>
          <p:cNvSpPr>
            <a:spLocks noGrp="1"/>
          </p:cNvSpPr>
          <p:nvPr>
            <p:ph type="title"/>
          </p:nvPr>
        </p:nvSpPr>
        <p:spPr/>
        <p:txBody>
          <a:bodyPr/>
          <a:lstStyle/>
          <a:p>
            <a:r>
              <a:rPr lang="en-US" dirty="0"/>
              <a:t>When to perform refactoring</a:t>
            </a:r>
            <a:endParaRPr lang="en-CA" dirty="0"/>
          </a:p>
        </p:txBody>
      </p:sp>
      <p:sp>
        <p:nvSpPr>
          <p:cNvPr id="3" name="Content Placeholder 2">
            <a:extLst>
              <a:ext uri="{FF2B5EF4-FFF2-40B4-BE49-F238E27FC236}">
                <a16:creationId xmlns:a16="http://schemas.microsoft.com/office/drawing/2014/main" id="{E1909B1D-B683-427C-A163-36069A009452}"/>
              </a:ext>
            </a:extLst>
          </p:cNvPr>
          <p:cNvSpPr>
            <a:spLocks noGrp="1"/>
          </p:cNvSpPr>
          <p:nvPr>
            <p:ph idx="1"/>
          </p:nvPr>
        </p:nvSpPr>
        <p:spPr/>
        <p:txBody>
          <a:bodyPr/>
          <a:lstStyle/>
          <a:p>
            <a:r>
              <a:rPr lang="en-US" dirty="0"/>
              <a:t>Refactoring must be </a:t>
            </a:r>
            <a:r>
              <a:rPr lang="en-US" b="1" dirty="0"/>
              <a:t>interleaved</a:t>
            </a:r>
            <a:r>
              <a:rPr lang="en-US" dirty="0"/>
              <a:t> with </a:t>
            </a:r>
            <a:r>
              <a:rPr lang="en-US" b="1" dirty="0"/>
              <a:t>coding activities</a:t>
            </a:r>
          </a:p>
          <a:p>
            <a:r>
              <a:rPr lang="en-CA" altLang="en-US" dirty="0"/>
              <a:t>When using </a:t>
            </a:r>
            <a:r>
              <a:rPr lang="en-CA" altLang="en-US" u="sng" dirty="0"/>
              <a:t>iterative or incremental development</a:t>
            </a:r>
            <a:r>
              <a:rPr lang="en-CA" altLang="en-US" dirty="0"/>
              <a:t>, a major refactoring stage should </a:t>
            </a:r>
            <a:r>
              <a:rPr lang="en-CA" altLang="en-US" u="sng" dirty="0"/>
              <a:t>precede the beginning of the development of a new build</a:t>
            </a:r>
            <a:r>
              <a:rPr lang="en-CA" altLang="en-US" dirty="0"/>
              <a:t>. This will remove slight design problems and ease the addition of further functionality. </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CEC3BFB-BA25-43FE-8B5C-98734040629A}"/>
              </a:ext>
            </a:extLst>
          </p:cNvPr>
          <p:cNvSpPr>
            <a:spLocks noGrp="1"/>
          </p:cNvSpPr>
          <p:nvPr>
            <p:ph type="sldNum" sz="quarter" idx="12"/>
          </p:nvPr>
        </p:nvSpPr>
        <p:spPr/>
        <p:txBody>
          <a:bodyPr/>
          <a:lstStyle/>
          <a:p>
            <a:fld id="{C2F792F5-04B2-48F5-9D03-C738232DE97E}" type="slidenum">
              <a:rPr lang="en-CA" smtClean="0"/>
              <a:t>3</a:t>
            </a:fld>
            <a:endParaRPr lang="en-CA"/>
          </a:p>
        </p:txBody>
      </p:sp>
      <p:grpSp>
        <p:nvGrpSpPr>
          <p:cNvPr id="7" name="Group 6">
            <a:extLst>
              <a:ext uri="{FF2B5EF4-FFF2-40B4-BE49-F238E27FC236}">
                <a16:creationId xmlns:a16="http://schemas.microsoft.com/office/drawing/2014/main" id="{1B4A1278-51CA-4E6D-951B-B2C7051004F4}"/>
              </a:ext>
            </a:extLst>
          </p:cNvPr>
          <p:cNvGrpSpPr/>
          <p:nvPr/>
        </p:nvGrpSpPr>
        <p:grpSpPr>
          <a:xfrm>
            <a:off x="3208283" y="3429000"/>
            <a:ext cx="5775434" cy="2962813"/>
            <a:chOff x="1042988" y="4160838"/>
            <a:chExt cx="5421312" cy="2517775"/>
          </a:xfrm>
        </p:grpSpPr>
        <p:pic>
          <p:nvPicPr>
            <p:cNvPr id="5" name="Picture 6">
              <a:extLst>
                <a:ext uri="{FF2B5EF4-FFF2-40B4-BE49-F238E27FC236}">
                  <a16:creationId xmlns:a16="http://schemas.microsoft.com/office/drawing/2014/main" id="{568C8D4F-7858-475F-BD1D-AC90DC1743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160838"/>
              <a:ext cx="455612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2E1BFCAD-3D00-48C7-A91C-D36660A00F3A}"/>
                </a:ext>
              </a:extLst>
            </p:cNvPr>
            <p:cNvCxnSpPr/>
            <p:nvPr/>
          </p:nvCxnSpPr>
          <p:spPr>
            <a:xfrm>
              <a:off x="1042988" y="4437063"/>
              <a:ext cx="2808287" cy="9556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Footer Placeholder 7">
            <a:extLst>
              <a:ext uri="{FF2B5EF4-FFF2-40B4-BE49-F238E27FC236}">
                <a16:creationId xmlns:a16="http://schemas.microsoft.com/office/drawing/2014/main" id="{F7AA603F-B91C-4633-BF0C-0304046F7CB8}"/>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363854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69A3-A13E-4F75-9BE8-D9C278B2E194}"/>
              </a:ext>
            </a:extLst>
          </p:cNvPr>
          <p:cNvSpPr>
            <a:spLocks noGrp="1"/>
          </p:cNvSpPr>
          <p:nvPr>
            <p:ph type="title"/>
          </p:nvPr>
        </p:nvSpPr>
        <p:spPr/>
        <p:txBody>
          <a:bodyPr/>
          <a:lstStyle/>
          <a:p>
            <a:r>
              <a:rPr lang="en-CA" dirty="0"/>
              <a:t>Refactoring to remove anti-patterns</a:t>
            </a:r>
          </a:p>
        </p:txBody>
      </p:sp>
      <p:sp>
        <p:nvSpPr>
          <p:cNvPr id="3" name="Content Placeholder 2">
            <a:extLst>
              <a:ext uri="{FF2B5EF4-FFF2-40B4-BE49-F238E27FC236}">
                <a16:creationId xmlns:a16="http://schemas.microsoft.com/office/drawing/2014/main" id="{A7CADE14-FAE0-43A0-B4BE-8E51B69CCB90}"/>
              </a:ext>
            </a:extLst>
          </p:cNvPr>
          <p:cNvSpPr>
            <a:spLocks noGrp="1"/>
          </p:cNvSpPr>
          <p:nvPr>
            <p:ph idx="1"/>
          </p:nvPr>
        </p:nvSpPr>
        <p:spPr>
          <a:xfrm>
            <a:off x="838201" y="1825625"/>
            <a:ext cx="2454688" cy="4351338"/>
          </a:xfrm>
        </p:spPr>
        <p:txBody>
          <a:bodyPr/>
          <a:lstStyle/>
          <a:p>
            <a:r>
              <a:rPr lang="en-US" dirty="0"/>
              <a:t>When performed properly, it can help to detect and remove poor-design choices or </a:t>
            </a:r>
            <a:r>
              <a:rPr lang="en-US" b="1" dirty="0"/>
              <a:t>anti-patterns</a:t>
            </a:r>
          </a:p>
          <a:p>
            <a:r>
              <a:rPr lang="en-US" dirty="0"/>
              <a:t>Anti-patterns hinder software evolution</a:t>
            </a:r>
          </a:p>
          <a:p>
            <a:r>
              <a:rPr lang="en-US" dirty="0"/>
              <a:t>They are typically manifested in the form of </a:t>
            </a:r>
            <a:r>
              <a:rPr lang="en-US" b="1" dirty="0"/>
              <a:t>code smells</a:t>
            </a:r>
            <a:endParaRPr lang="en-CA" b="1" dirty="0"/>
          </a:p>
          <a:p>
            <a:endParaRPr lang="en-CA" dirty="0"/>
          </a:p>
        </p:txBody>
      </p:sp>
      <p:sp>
        <p:nvSpPr>
          <p:cNvPr id="4" name="Slide Number Placeholder 3">
            <a:extLst>
              <a:ext uri="{FF2B5EF4-FFF2-40B4-BE49-F238E27FC236}">
                <a16:creationId xmlns:a16="http://schemas.microsoft.com/office/drawing/2014/main" id="{49D6A7E5-770B-4623-BE40-C583FCA97B04}"/>
              </a:ext>
            </a:extLst>
          </p:cNvPr>
          <p:cNvSpPr>
            <a:spLocks noGrp="1"/>
          </p:cNvSpPr>
          <p:nvPr>
            <p:ph type="sldNum" sz="quarter" idx="12"/>
          </p:nvPr>
        </p:nvSpPr>
        <p:spPr/>
        <p:txBody>
          <a:bodyPr/>
          <a:lstStyle/>
          <a:p>
            <a:fld id="{C2F792F5-04B2-48F5-9D03-C738232DE97E}" type="slidenum">
              <a:rPr lang="en-CA" smtClean="0"/>
              <a:t>4</a:t>
            </a:fld>
            <a:endParaRPr lang="en-CA"/>
          </a:p>
        </p:txBody>
      </p:sp>
      <p:pic>
        <p:nvPicPr>
          <p:cNvPr id="5" name="Picture 4">
            <a:extLst>
              <a:ext uri="{FF2B5EF4-FFF2-40B4-BE49-F238E27FC236}">
                <a16:creationId xmlns:a16="http://schemas.microsoft.com/office/drawing/2014/main" id="{E29F330F-E5F2-4885-BCBC-1B2A45793EE6}"/>
              </a:ext>
            </a:extLst>
          </p:cNvPr>
          <p:cNvPicPr>
            <a:picLocks noChangeAspect="1"/>
          </p:cNvPicPr>
          <p:nvPr/>
        </p:nvPicPr>
        <p:blipFill rotWithShape="1">
          <a:blip r:embed="rId2"/>
          <a:srcRect l="3515"/>
          <a:stretch/>
        </p:blipFill>
        <p:spPr>
          <a:xfrm>
            <a:off x="3292889" y="1825625"/>
            <a:ext cx="8060912" cy="4153480"/>
          </a:xfrm>
          <a:prstGeom prst="rect">
            <a:avLst/>
          </a:prstGeom>
        </p:spPr>
      </p:pic>
      <p:sp>
        <p:nvSpPr>
          <p:cNvPr id="6" name="TextBox 5">
            <a:extLst>
              <a:ext uri="{FF2B5EF4-FFF2-40B4-BE49-F238E27FC236}">
                <a16:creationId xmlns:a16="http://schemas.microsoft.com/office/drawing/2014/main" id="{830B610D-4629-40D5-A4E4-F2111F481D09}"/>
              </a:ext>
            </a:extLst>
          </p:cNvPr>
          <p:cNvSpPr txBox="1"/>
          <p:nvPr/>
        </p:nvSpPr>
        <p:spPr>
          <a:xfrm>
            <a:off x="3292889" y="5946130"/>
            <a:ext cx="7950200" cy="461665"/>
          </a:xfrm>
          <a:prstGeom prst="rect">
            <a:avLst/>
          </a:prstGeom>
          <a:noFill/>
        </p:spPr>
        <p:txBody>
          <a:bodyPr wrap="square" rtlCol="0">
            <a:spAutoFit/>
          </a:bodyPr>
          <a:lstStyle/>
          <a:p>
            <a:r>
              <a:rPr lang="en-CA" sz="1200" dirty="0"/>
              <a:t>Taxonomy of design defects (hexagons are anti-patterns, gray ovals are code smells, and white ovals are properties.  </a:t>
            </a:r>
            <a:r>
              <a:rPr lang="en-CA" sz="1200" i="1" dirty="0" err="1"/>
              <a:t>Moha</a:t>
            </a:r>
            <a:r>
              <a:rPr lang="en-CA" sz="1200" i="1" dirty="0"/>
              <a:t> et. Al 2009</a:t>
            </a:r>
          </a:p>
        </p:txBody>
      </p:sp>
      <p:sp>
        <p:nvSpPr>
          <p:cNvPr id="7" name="Footer Placeholder 6">
            <a:extLst>
              <a:ext uri="{FF2B5EF4-FFF2-40B4-BE49-F238E27FC236}">
                <a16:creationId xmlns:a16="http://schemas.microsoft.com/office/drawing/2014/main" id="{4E0B19EA-3CEA-4413-9536-3F1E39BDD49C}"/>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80036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CACDE2-8833-40F6-9FF5-443FFE2FE2E8}"/>
              </a:ext>
            </a:extLst>
          </p:cNvPr>
          <p:cNvPicPr>
            <a:picLocks noChangeAspect="1"/>
          </p:cNvPicPr>
          <p:nvPr/>
        </p:nvPicPr>
        <p:blipFill>
          <a:blip r:embed="rId3"/>
          <a:stretch>
            <a:fillRect/>
          </a:stretch>
        </p:blipFill>
        <p:spPr>
          <a:xfrm>
            <a:off x="2263648" y="1635311"/>
            <a:ext cx="7664705" cy="4903601"/>
          </a:xfrm>
          <a:prstGeom prst="rect">
            <a:avLst/>
          </a:prstGeom>
        </p:spPr>
      </p:pic>
      <p:sp>
        <p:nvSpPr>
          <p:cNvPr id="2" name="Título 1"/>
          <p:cNvSpPr>
            <a:spLocks noGrp="1"/>
          </p:cNvSpPr>
          <p:nvPr>
            <p:ph type="title"/>
          </p:nvPr>
        </p:nvSpPr>
        <p:spPr/>
        <p:txBody>
          <a:bodyPr>
            <a:noAutofit/>
          </a:bodyPr>
          <a:lstStyle/>
          <a:p>
            <a:r>
              <a:rPr lang="en-US" b="1" dirty="0">
                <a:effectLst>
                  <a:outerShdw blurRad="38100" dist="38100" dir="2700000" algn="tl">
                    <a:srgbClr val="000000">
                      <a:alpha val="43137"/>
                    </a:srgbClr>
                  </a:outerShdw>
                </a:effectLst>
                <a:ea typeface="+mn-ea"/>
                <a:cs typeface="+mn-cs"/>
              </a:rPr>
              <a:t>Example of anti-pattern: Blob</a:t>
            </a:r>
          </a:p>
        </p:txBody>
      </p:sp>
      <p:sp>
        <p:nvSpPr>
          <p:cNvPr id="4" name="Content Placeholder 3">
            <a:extLst>
              <a:ext uri="{FF2B5EF4-FFF2-40B4-BE49-F238E27FC236}">
                <a16:creationId xmlns:a16="http://schemas.microsoft.com/office/drawing/2014/main" id="{9CD4BE6D-950B-4659-A91C-F2625208023A}"/>
              </a:ext>
            </a:extLst>
          </p:cNvPr>
          <p:cNvSpPr>
            <a:spLocks noGrp="1"/>
          </p:cNvSpPr>
          <p:nvPr>
            <p:ph idx="1"/>
          </p:nvPr>
        </p:nvSpPr>
        <p:spPr/>
        <p:txBody>
          <a:bodyPr/>
          <a:lstStyle/>
          <a:p>
            <a:endParaRPr lang="en-CA"/>
          </a:p>
        </p:txBody>
      </p:sp>
      <p:sp>
        <p:nvSpPr>
          <p:cNvPr id="7" name="Slide Number Placeholder 6">
            <a:extLst>
              <a:ext uri="{FF2B5EF4-FFF2-40B4-BE49-F238E27FC236}">
                <a16:creationId xmlns:a16="http://schemas.microsoft.com/office/drawing/2014/main" id="{D7C2734F-CE80-412D-97B6-99580440CFE7}"/>
              </a:ext>
            </a:extLst>
          </p:cNvPr>
          <p:cNvSpPr>
            <a:spLocks noGrp="1"/>
          </p:cNvSpPr>
          <p:nvPr>
            <p:ph type="sldNum" sz="quarter" idx="12"/>
          </p:nvPr>
        </p:nvSpPr>
        <p:spPr/>
        <p:txBody>
          <a:bodyPr/>
          <a:lstStyle/>
          <a:p>
            <a:fld id="{E408B898-1E6F-4785-A653-17FD9B5FBB21}" type="slidenum">
              <a:rPr lang="en-CA" smtClean="0"/>
              <a:pPr/>
              <a:t>5</a:t>
            </a:fld>
            <a:endParaRPr lang="en-CA" dirty="0"/>
          </a:p>
        </p:txBody>
      </p:sp>
      <p:sp>
        <p:nvSpPr>
          <p:cNvPr id="3" name="CuadroTexto 2"/>
          <p:cNvSpPr txBox="1"/>
          <p:nvPr/>
        </p:nvSpPr>
        <p:spPr>
          <a:xfrm>
            <a:off x="7133344" y="6187830"/>
            <a:ext cx="5061098" cy="276999"/>
          </a:xfrm>
          <a:prstGeom prst="rect">
            <a:avLst/>
          </a:prstGeom>
          <a:noFill/>
          <a:ln>
            <a:noFill/>
          </a:ln>
        </p:spPr>
        <p:txBody>
          <a:bodyPr wrap="square" rtlCol="0">
            <a:spAutoFit/>
          </a:bodyPr>
          <a:lstStyle/>
          <a:p>
            <a:pPr algn="ctr"/>
            <a:r>
              <a:rPr lang="en-US" sz="1200" dirty="0"/>
              <a:t>https://sourcemaking.com/antipatterns/the-blob</a:t>
            </a:r>
          </a:p>
        </p:txBody>
      </p:sp>
      <p:sp>
        <p:nvSpPr>
          <p:cNvPr id="5" name="Footer Placeholder 4">
            <a:extLst>
              <a:ext uri="{FF2B5EF4-FFF2-40B4-BE49-F238E27FC236}">
                <a16:creationId xmlns:a16="http://schemas.microsoft.com/office/drawing/2014/main" id="{52F0B8CE-CF53-4BDA-965D-D4E339325BDF}"/>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37399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66136A-0C92-4E73-8DAF-6AB5A5E9AEEC}"/>
              </a:ext>
            </a:extLst>
          </p:cNvPr>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Impact of anti-patterns</a:t>
            </a:r>
            <a:endParaRPr lang="en-CA" dirty="0"/>
          </a:p>
        </p:txBody>
      </p:sp>
      <p:sp>
        <p:nvSpPr>
          <p:cNvPr id="3" name="Content Placeholder 2">
            <a:extLst>
              <a:ext uri="{FF2B5EF4-FFF2-40B4-BE49-F238E27FC236}">
                <a16:creationId xmlns:a16="http://schemas.microsoft.com/office/drawing/2014/main" id="{9BD132A9-CE2C-4B21-AD89-FDEFF3E2C5FF}"/>
              </a:ext>
            </a:extLst>
          </p:cNvPr>
          <p:cNvSpPr>
            <a:spLocks noGrp="1"/>
          </p:cNvSpPr>
          <p:nvPr>
            <p:ph sz="half" idx="1"/>
          </p:nvPr>
        </p:nvSpPr>
        <p:spPr/>
        <p:txBody>
          <a:bodyPr/>
          <a:lstStyle/>
          <a:p>
            <a:endParaRPr lang="en-CA"/>
          </a:p>
        </p:txBody>
      </p:sp>
      <p:sp>
        <p:nvSpPr>
          <p:cNvPr id="7" name="Content Placeholder 6">
            <a:extLst>
              <a:ext uri="{FF2B5EF4-FFF2-40B4-BE49-F238E27FC236}">
                <a16:creationId xmlns:a16="http://schemas.microsoft.com/office/drawing/2014/main" id="{56F7A9FF-A4D4-4A03-A837-BB1DB31CD9C9}"/>
              </a:ext>
            </a:extLst>
          </p:cNvPr>
          <p:cNvSpPr>
            <a:spLocks noGrp="1"/>
          </p:cNvSpPr>
          <p:nvPr>
            <p:ph sz="half" idx="2"/>
          </p:nvPr>
        </p:nvSpPr>
        <p:spPr/>
        <p:txBody>
          <a:bodyPr/>
          <a:lstStyle/>
          <a:p>
            <a:r>
              <a:rPr lang="en-US" dirty="0"/>
              <a:t>Anti-patterns have a negative impact in on code understandability </a:t>
            </a:r>
          </a:p>
          <a:p>
            <a:pPr marL="0" indent="0">
              <a:buNone/>
            </a:pPr>
            <a:r>
              <a:rPr lang="en-US" dirty="0"/>
              <a:t>   Abbes et al. [CSMR ‘11]</a:t>
            </a:r>
          </a:p>
          <a:p>
            <a:r>
              <a:rPr lang="en-US" dirty="0"/>
              <a:t>Anti-patterns are related  to change-proneness</a:t>
            </a:r>
          </a:p>
          <a:p>
            <a:pPr marL="0" indent="0">
              <a:buNone/>
            </a:pPr>
            <a:r>
              <a:rPr lang="en-US" dirty="0"/>
              <a:t>   </a:t>
            </a:r>
            <a:r>
              <a:rPr lang="en-US" dirty="0" err="1"/>
              <a:t>Khomh</a:t>
            </a:r>
            <a:r>
              <a:rPr lang="en-US" dirty="0"/>
              <a:t> et al. [ESE ‘12]</a:t>
            </a:r>
          </a:p>
          <a:p>
            <a:endParaRPr lang="en-US" dirty="0"/>
          </a:p>
          <a:p>
            <a:endParaRPr lang="en-CA" dirty="0"/>
          </a:p>
        </p:txBody>
      </p:sp>
      <p:sp>
        <p:nvSpPr>
          <p:cNvPr id="2" name="Slide Number Placeholder 1">
            <a:extLst>
              <a:ext uri="{FF2B5EF4-FFF2-40B4-BE49-F238E27FC236}">
                <a16:creationId xmlns:a16="http://schemas.microsoft.com/office/drawing/2014/main" id="{15768F28-E9AA-497F-823C-8F77F425F5DF}"/>
              </a:ext>
            </a:extLst>
          </p:cNvPr>
          <p:cNvSpPr>
            <a:spLocks noGrp="1"/>
          </p:cNvSpPr>
          <p:nvPr>
            <p:ph type="sldNum" sz="quarter" idx="12"/>
          </p:nvPr>
        </p:nvSpPr>
        <p:spPr/>
        <p:txBody>
          <a:bodyPr/>
          <a:lstStyle/>
          <a:p>
            <a:fld id="{E408B898-1E6F-4785-A653-17FD9B5FBB21}" type="slidenum">
              <a:rPr lang="en-CA" smtClean="0"/>
              <a:pPr/>
              <a:t>6</a:t>
            </a:fld>
            <a:endParaRPr lang="en-CA" dirty="0"/>
          </a:p>
        </p:txBody>
      </p:sp>
      <p:pic>
        <p:nvPicPr>
          <p:cNvPr id="1026" name="Picture 2" descr="http://smallbusiness.chron.com/DM-Resize/photos.demandstudios.com/getty/article/110/72/92850409.jpg?w=650&amp;h=406&amp;keep_ratio=1&amp;web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0315"/>
            <a:ext cx="6191250" cy="347662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B24E3AC-83DD-4059-B7EA-8F01DA658A5F}"/>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09377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a:effectLst>
                <a:outerShdw blurRad="38100" dist="38100" dir="2700000" algn="tl">
                  <a:srgbClr val="000000">
                    <a:alpha val="43137"/>
                  </a:srgbClr>
                </a:outerShdw>
              </a:effectLst>
              <a:ea typeface="+mn-ea"/>
              <a:cs typeface="+mn-cs"/>
            </a:endParaRPr>
          </a:p>
        </p:txBody>
      </p:sp>
      <p:pic>
        <p:nvPicPr>
          <p:cNvPr id="5" name="Picture 4"/>
          <p:cNvPicPr>
            <a:picLocks noChangeAspect="1"/>
          </p:cNvPicPr>
          <p:nvPr/>
        </p:nvPicPr>
        <p:blipFill rotWithShape="1">
          <a:blip r:embed="rId2"/>
          <a:srcRect l="2414" r="4450"/>
          <a:stretch/>
        </p:blipFill>
        <p:spPr>
          <a:xfrm>
            <a:off x="157018" y="1764857"/>
            <a:ext cx="6059055" cy="4171950"/>
          </a:xfrm>
          <a:prstGeom prst="rect">
            <a:avLst/>
          </a:prstGeom>
        </p:spPr>
      </p:pic>
      <p:pic>
        <p:nvPicPr>
          <p:cNvPr id="6" name="Picture 5"/>
          <p:cNvPicPr>
            <a:picLocks noChangeAspect="1"/>
          </p:cNvPicPr>
          <p:nvPr/>
        </p:nvPicPr>
        <p:blipFill rotWithShape="1">
          <a:blip r:embed="rId3"/>
          <a:srcRect l="5196" r="9528"/>
          <a:stretch/>
        </p:blipFill>
        <p:spPr>
          <a:xfrm>
            <a:off x="6096000" y="1764857"/>
            <a:ext cx="5994400" cy="4086225"/>
          </a:xfrm>
          <a:prstGeom prst="rect">
            <a:avLst/>
          </a:prstGeom>
        </p:spPr>
      </p:pic>
      <p:sp>
        <p:nvSpPr>
          <p:cNvPr id="3" name="Title 2">
            <a:extLst>
              <a:ext uri="{FF2B5EF4-FFF2-40B4-BE49-F238E27FC236}">
                <a16:creationId xmlns:a16="http://schemas.microsoft.com/office/drawing/2014/main" id="{DBA11342-F8C8-49BC-87F7-4995828D1605}"/>
              </a:ext>
            </a:extLst>
          </p:cNvPr>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Refactoring is used to improve design quality and to combat system aging</a:t>
            </a:r>
            <a:endParaRPr lang="en-CA" dirty="0"/>
          </a:p>
        </p:txBody>
      </p:sp>
      <p:sp>
        <p:nvSpPr>
          <p:cNvPr id="7" name="Slide Number Placeholder 6">
            <a:extLst>
              <a:ext uri="{FF2B5EF4-FFF2-40B4-BE49-F238E27FC236}">
                <a16:creationId xmlns:a16="http://schemas.microsoft.com/office/drawing/2014/main" id="{931B9965-304C-4B6C-9C05-7434B67539D7}"/>
              </a:ext>
            </a:extLst>
          </p:cNvPr>
          <p:cNvSpPr>
            <a:spLocks noGrp="1"/>
          </p:cNvSpPr>
          <p:nvPr>
            <p:ph type="sldNum" sz="quarter" idx="12"/>
          </p:nvPr>
        </p:nvSpPr>
        <p:spPr/>
        <p:txBody>
          <a:bodyPr/>
          <a:lstStyle/>
          <a:p>
            <a:fld id="{E408B898-1E6F-4785-A653-17FD9B5FBB21}" type="slidenum">
              <a:rPr lang="en-CA" smtClean="0"/>
              <a:pPr/>
              <a:t>7</a:t>
            </a:fld>
            <a:endParaRPr lang="en-CA" dirty="0"/>
          </a:p>
        </p:txBody>
      </p:sp>
      <p:sp>
        <p:nvSpPr>
          <p:cNvPr id="2" name="Footer Placeholder 1">
            <a:extLst>
              <a:ext uri="{FF2B5EF4-FFF2-40B4-BE49-F238E27FC236}">
                <a16:creationId xmlns:a16="http://schemas.microsoft.com/office/drawing/2014/main" id="{A08B4938-0987-4061-B799-338835DCE120}"/>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151761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5658E-DE60-483D-A4D7-0E521610DBCB}"/>
              </a:ext>
            </a:extLst>
          </p:cNvPr>
          <p:cNvSpPr>
            <a:spLocks noGrp="1"/>
          </p:cNvSpPr>
          <p:nvPr>
            <p:ph type="title"/>
          </p:nvPr>
        </p:nvSpPr>
        <p:spPr/>
        <p:txBody>
          <a:bodyPr/>
          <a:lstStyle/>
          <a:p>
            <a:r>
              <a:rPr lang="en-CA" dirty="0"/>
              <a:t>Refactoring: drawbacks</a:t>
            </a:r>
          </a:p>
        </p:txBody>
      </p:sp>
      <p:sp>
        <p:nvSpPr>
          <p:cNvPr id="5" name="Content Placeholder 4">
            <a:extLst>
              <a:ext uri="{FF2B5EF4-FFF2-40B4-BE49-F238E27FC236}">
                <a16:creationId xmlns:a16="http://schemas.microsoft.com/office/drawing/2014/main" id="{72B1003F-B16D-414B-BDB8-AF61438406F6}"/>
              </a:ext>
            </a:extLst>
          </p:cNvPr>
          <p:cNvSpPr>
            <a:spLocks noGrp="1"/>
          </p:cNvSpPr>
          <p:nvPr>
            <p:ph idx="1"/>
          </p:nvPr>
        </p:nvSpPr>
        <p:spPr/>
        <p:txBody>
          <a:bodyPr/>
          <a:lstStyle/>
          <a:p>
            <a:r>
              <a:rPr lang="en-US" sz="2000" b="1" dirty="0"/>
              <a:t>Cost Overhead: </a:t>
            </a:r>
            <a:r>
              <a:rPr lang="en-US" sz="2000" dirty="0"/>
              <a:t>Refactoring is maintenance activity and therefore will incur extra cost in form of time, effort, and resource allocation. However, in the long term, its benefits are greater than its overhead. Static analysis tools, refactoring tools and testing tools will also diminish the refactoring overhead</a:t>
            </a:r>
          </a:p>
          <a:p>
            <a:r>
              <a:rPr lang="en-CA" altLang="en-US" sz="2000" b="1" dirty="0"/>
              <a:t>Requires Expertise: </a:t>
            </a:r>
            <a:r>
              <a:rPr lang="en-CA" altLang="en-US" sz="2000" dirty="0"/>
              <a:t>Refactoring requires some expertise and experience and considerable effort in going through the process, especially if proper testing is involved. However, this overhead can be minimized by using refactoring tools and automated testing such as with a unit testing framework. </a:t>
            </a:r>
          </a:p>
          <a:p>
            <a:endParaRPr lang="en-US" dirty="0"/>
          </a:p>
          <a:p>
            <a:endParaRPr lang="en-CA" dirty="0"/>
          </a:p>
        </p:txBody>
      </p:sp>
      <p:sp>
        <p:nvSpPr>
          <p:cNvPr id="3" name="Slide Number Placeholder 2">
            <a:extLst>
              <a:ext uri="{FF2B5EF4-FFF2-40B4-BE49-F238E27FC236}">
                <a16:creationId xmlns:a16="http://schemas.microsoft.com/office/drawing/2014/main" id="{EDFC56EB-DB86-4798-93B3-95FC754ABC5E}"/>
              </a:ext>
            </a:extLst>
          </p:cNvPr>
          <p:cNvSpPr>
            <a:spLocks noGrp="1"/>
          </p:cNvSpPr>
          <p:nvPr>
            <p:ph type="sldNum" sz="quarter" idx="12"/>
          </p:nvPr>
        </p:nvSpPr>
        <p:spPr/>
        <p:txBody>
          <a:bodyPr/>
          <a:lstStyle/>
          <a:p>
            <a:fld id="{C2F792F5-04B2-48F5-9D03-C738232DE97E}" type="slidenum">
              <a:rPr lang="en-CA" smtClean="0"/>
              <a:t>8</a:t>
            </a:fld>
            <a:endParaRPr lang="en-CA"/>
          </a:p>
        </p:txBody>
      </p:sp>
      <p:sp>
        <p:nvSpPr>
          <p:cNvPr id="2" name="Footer Placeholder 1">
            <a:extLst>
              <a:ext uri="{FF2B5EF4-FFF2-40B4-BE49-F238E27FC236}">
                <a16:creationId xmlns:a16="http://schemas.microsoft.com/office/drawing/2014/main" id="{FAD272E7-1D6D-43F8-A033-AFD94904077F}"/>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85506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D52CD4-C776-422C-ADCC-7ADFD2B5E072}"/>
              </a:ext>
            </a:extLst>
          </p:cNvPr>
          <p:cNvSpPr>
            <a:spLocks noGrp="1"/>
          </p:cNvSpPr>
          <p:nvPr>
            <p:ph type="title"/>
          </p:nvPr>
        </p:nvSpPr>
        <p:spPr/>
        <p:txBody>
          <a:bodyPr/>
          <a:lstStyle/>
          <a:p>
            <a:r>
              <a:rPr lang="en-CA" dirty="0"/>
              <a:t>Selection of </a:t>
            </a:r>
            <a:r>
              <a:rPr lang="en-CA" dirty="0" err="1"/>
              <a:t>refactorings</a:t>
            </a:r>
            <a:endParaRPr lang="en-CA" dirty="0"/>
          </a:p>
        </p:txBody>
      </p:sp>
      <p:sp>
        <p:nvSpPr>
          <p:cNvPr id="6" name="Text Placeholder 5">
            <a:extLst>
              <a:ext uri="{FF2B5EF4-FFF2-40B4-BE49-F238E27FC236}">
                <a16:creationId xmlns:a16="http://schemas.microsoft.com/office/drawing/2014/main" id="{13F78E72-73D7-4228-B4D3-183B6545AD43}"/>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243B300-AE2C-4F62-8D71-8621CE36636F}"/>
              </a:ext>
            </a:extLst>
          </p:cNvPr>
          <p:cNvSpPr>
            <a:spLocks noGrp="1"/>
          </p:cNvSpPr>
          <p:nvPr>
            <p:ph type="sldNum" sz="quarter" idx="12"/>
          </p:nvPr>
        </p:nvSpPr>
        <p:spPr/>
        <p:txBody>
          <a:bodyPr/>
          <a:lstStyle/>
          <a:p>
            <a:fld id="{C2F792F5-04B2-48F5-9D03-C738232DE97E}" type="slidenum">
              <a:rPr lang="en-CA" smtClean="0"/>
              <a:t>9</a:t>
            </a:fld>
            <a:endParaRPr lang="en-CA"/>
          </a:p>
        </p:txBody>
      </p:sp>
      <p:sp>
        <p:nvSpPr>
          <p:cNvPr id="2" name="Footer Placeholder 1">
            <a:extLst>
              <a:ext uri="{FF2B5EF4-FFF2-40B4-BE49-F238E27FC236}">
                <a16:creationId xmlns:a16="http://schemas.microsoft.com/office/drawing/2014/main" id="{6A2F156D-937E-4707-8B3A-5C9C67C2A2B9}"/>
              </a:ext>
            </a:extLst>
          </p:cNvPr>
          <p:cNvSpPr>
            <a:spLocks noGrp="1"/>
          </p:cNvSpPr>
          <p:nvPr>
            <p:ph type="ftr" sz="quarter" idx="11"/>
          </p:nvPr>
        </p:nvSpPr>
        <p:spPr/>
        <p:txBody>
          <a:bodyPr/>
          <a:lstStyle/>
          <a:p>
            <a:r>
              <a:rPr lang="en-CA"/>
              <a:t>SOEN343</a:t>
            </a:r>
          </a:p>
        </p:txBody>
      </p:sp>
    </p:spTree>
    <p:extLst>
      <p:ext uri="{BB962C8B-B14F-4D97-AF65-F5344CB8AC3E}">
        <p14:creationId xmlns:p14="http://schemas.microsoft.com/office/powerpoint/2010/main" val="277048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1587</Words>
  <Application>Microsoft Office PowerPoint</Application>
  <PresentationFormat>Widescreen</PresentationFormat>
  <Paragraphs>279</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Rounded MT Bold</vt:lpstr>
      <vt:lpstr>Calibri</vt:lpstr>
      <vt:lpstr>Calibri Light</vt:lpstr>
      <vt:lpstr>Consolas</vt:lpstr>
      <vt:lpstr>Courier New</vt:lpstr>
      <vt:lpstr>Times New Roman</vt:lpstr>
      <vt:lpstr>Office Theme</vt:lpstr>
      <vt:lpstr>SOEN 343</vt:lpstr>
      <vt:lpstr>Refactoring definition</vt:lpstr>
      <vt:lpstr>When to perform refactoring</vt:lpstr>
      <vt:lpstr>Refactoring to remove anti-patterns</vt:lpstr>
      <vt:lpstr>Example of anti-pattern: Blob</vt:lpstr>
      <vt:lpstr>Impact of anti-patterns</vt:lpstr>
      <vt:lpstr>Refactoring is used to improve design quality and to combat system aging</vt:lpstr>
      <vt:lpstr>Refactoring: drawbacks</vt:lpstr>
      <vt:lpstr>Selection of refactorings</vt:lpstr>
      <vt:lpstr>Renaming method</vt:lpstr>
      <vt:lpstr>Extract variable</vt:lpstr>
      <vt:lpstr>Extract class</vt:lpstr>
      <vt:lpstr>Introduce parameter object</vt:lpstr>
      <vt:lpstr>Extract Method</vt:lpstr>
      <vt:lpstr>Decompose conditional</vt:lpstr>
      <vt:lpstr>Replace method with method object</vt:lpstr>
      <vt:lpstr>Inline class</vt:lpstr>
      <vt:lpstr>Replace inheritance with delegation</vt:lpstr>
      <vt:lpstr>Pull up field/method</vt:lpstr>
      <vt:lpstr>Push down method/field</vt:lpstr>
      <vt:lpstr>Collapse hierarchy</vt:lpstr>
      <vt:lpstr>Refactoring practice</vt:lpstr>
      <vt:lpstr>Refactoring in the project</vt:lpstr>
      <vt:lpstr>Refactoring in the project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6441</dc:title>
  <dc:creator>rod_mor</dc:creator>
  <cp:lastModifiedBy>Rodrigo Morales Alvarado</cp:lastModifiedBy>
  <cp:revision>166</cp:revision>
  <dcterms:created xsi:type="dcterms:W3CDTF">2020-01-24T16:59:03Z</dcterms:created>
  <dcterms:modified xsi:type="dcterms:W3CDTF">2020-11-10T17:19:55Z</dcterms:modified>
</cp:coreProperties>
</file>