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sldIdLst>
    <p:sldId id="257" r:id="rId2"/>
    <p:sldId id="260" r:id="rId3"/>
    <p:sldId id="277" r:id="rId4"/>
    <p:sldId id="278" r:id="rId5"/>
    <p:sldId id="280" r:id="rId6"/>
    <p:sldId id="27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91" d="100"/>
          <a:sy n="91" d="100"/>
        </p:scale>
        <p:origin x="56"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2FD628-836E-44E2-9A2E-7E4551A95039}" type="datetimeFigureOut">
              <a:rPr lang="en-CA" smtClean="0"/>
              <a:t>2020-11-10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54C97A-48AF-4078-A5E4-AB62BEC090C8}" type="slidenum">
              <a:rPr lang="en-CA" smtClean="0"/>
              <a:t>‹#›</a:t>
            </a:fld>
            <a:endParaRPr lang="en-CA"/>
          </a:p>
        </p:txBody>
      </p:sp>
    </p:spTree>
    <p:extLst>
      <p:ext uri="{BB962C8B-B14F-4D97-AF65-F5344CB8AC3E}">
        <p14:creationId xmlns:p14="http://schemas.microsoft.com/office/powerpoint/2010/main" val="2189329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EB866-2404-4FCD-A91C-2CD9FB6C58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F760383-E285-41CC-B0F6-3035A318DB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41549F4-81E0-4FEC-9524-C52D6ED57F13}"/>
              </a:ext>
            </a:extLst>
          </p:cNvPr>
          <p:cNvSpPr>
            <a:spLocks noGrp="1"/>
          </p:cNvSpPr>
          <p:nvPr>
            <p:ph type="dt" sz="half" idx="10"/>
          </p:nvPr>
        </p:nvSpPr>
        <p:spPr/>
        <p:txBody>
          <a:bodyPr/>
          <a:lstStyle/>
          <a:p>
            <a:fld id="{3ACA45E3-B4EE-4C62-A317-E710842E9DDB}" type="datetime1">
              <a:rPr lang="en-CA" smtClean="0"/>
              <a:t>2020-11-10</a:t>
            </a:fld>
            <a:endParaRPr lang="en-CA"/>
          </a:p>
        </p:txBody>
      </p:sp>
      <p:sp>
        <p:nvSpPr>
          <p:cNvPr id="5" name="Footer Placeholder 4">
            <a:extLst>
              <a:ext uri="{FF2B5EF4-FFF2-40B4-BE49-F238E27FC236}">
                <a16:creationId xmlns:a16="http://schemas.microsoft.com/office/drawing/2014/main" id="{13204880-8912-4927-9589-D81A279FA1C4}"/>
              </a:ext>
            </a:extLst>
          </p:cNvPr>
          <p:cNvSpPr>
            <a:spLocks noGrp="1"/>
          </p:cNvSpPr>
          <p:nvPr>
            <p:ph type="ftr" sz="quarter" idx="11"/>
          </p:nvPr>
        </p:nvSpPr>
        <p:spPr/>
        <p:txBody>
          <a:bodyPr/>
          <a:lstStyle/>
          <a:p>
            <a:r>
              <a:rPr lang="en-CA"/>
              <a:t>SOEN 343</a:t>
            </a:r>
          </a:p>
        </p:txBody>
      </p:sp>
      <p:sp>
        <p:nvSpPr>
          <p:cNvPr id="6" name="Slide Number Placeholder 5">
            <a:extLst>
              <a:ext uri="{FF2B5EF4-FFF2-40B4-BE49-F238E27FC236}">
                <a16:creationId xmlns:a16="http://schemas.microsoft.com/office/drawing/2014/main" id="{4EE3CF66-F222-47A5-8ADF-0048536CC91B}"/>
              </a:ext>
            </a:extLst>
          </p:cNvPr>
          <p:cNvSpPr>
            <a:spLocks noGrp="1"/>
          </p:cNvSpPr>
          <p:nvPr>
            <p:ph type="sldNum" sz="quarter" idx="12"/>
          </p:nvPr>
        </p:nvSpPr>
        <p:spPr/>
        <p:txBody>
          <a:bodyPr/>
          <a:lstStyle/>
          <a:p>
            <a:fld id="{63355C29-9A63-4D49-9A04-48E902B3D612}" type="slidenum">
              <a:rPr lang="en-CA" smtClean="0"/>
              <a:t>‹#›</a:t>
            </a:fld>
            <a:endParaRPr lang="en-CA"/>
          </a:p>
        </p:txBody>
      </p:sp>
    </p:spTree>
    <p:extLst>
      <p:ext uri="{BB962C8B-B14F-4D97-AF65-F5344CB8AC3E}">
        <p14:creationId xmlns:p14="http://schemas.microsoft.com/office/powerpoint/2010/main" val="2891437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E77F2-74B0-49F7-93EE-AF1D555C13E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F1DB7D1-A129-47EF-88C7-37E449992D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2FC77F8-C3D4-4FF6-ACFF-8C9C487C6143}"/>
              </a:ext>
            </a:extLst>
          </p:cNvPr>
          <p:cNvSpPr>
            <a:spLocks noGrp="1"/>
          </p:cNvSpPr>
          <p:nvPr>
            <p:ph type="dt" sz="half" idx="10"/>
          </p:nvPr>
        </p:nvSpPr>
        <p:spPr/>
        <p:txBody>
          <a:bodyPr/>
          <a:lstStyle/>
          <a:p>
            <a:fld id="{5F0CE542-0150-4E84-B322-7A216154C1EE}" type="datetime1">
              <a:rPr lang="en-CA" smtClean="0"/>
              <a:t>2020-11-10</a:t>
            </a:fld>
            <a:endParaRPr lang="en-CA"/>
          </a:p>
        </p:txBody>
      </p:sp>
      <p:sp>
        <p:nvSpPr>
          <p:cNvPr id="5" name="Footer Placeholder 4">
            <a:extLst>
              <a:ext uri="{FF2B5EF4-FFF2-40B4-BE49-F238E27FC236}">
                <a16:creationId xmlns:a16="http://schemas.microsoft.com/office/drawing/2014/main" id="{E871A8E3-B899-4FC7-8885-525DE132A07B}"/>
              </a:ext>
            </a:extLst>
          </p:cNvPr>
          <p:cNvSpPr>
            <a:spLocks noGrp="1"/>
          </p:cNvSpPr>
          <p:nvPr>
            <p:ph type="ftr" sz="quarter" idx="11"/>
          </p:nvPr>
        </p:nvSpPr>
        <p:spPr/>
        <p:txBody>
          <a:bodyPr/>
          <a:lstStyle/>
          <a:p>
            <a:r>
              <a:rPr lang="en-CA"/>
              <a:t>SOEN 343</a:t>
            </a:r>
          </a:p>
        </p:txBody>
      </p:sp>
      <p:sp>
        <p:nvSpPr>
          <p:cNvPr id="6" name="Slide Number Placeholder 5">
            <a:extLst>
              <a:ext uri="{FF2B5EF4-FFF2-40B4-BE49-F238E27FC236}">
                <a16:creationId xmlns:a16="http://schemas.microsoft.com/office/drawing/2014/main" id="{12FC9674-1DF9-4927-A2C6-17F74150455B}"/>
              </a:ext>
            </a:extLst>
          </p:cNvPr>
          <p:cNvSpPr>
            <a:spLocks noGrp="1"/>
          </p:cNvSpPr>
          <p:nvPr>
            <p:ph type="sldNum" sz="quarter" idx="12"/>
          </p:nvPr>
        </p:nvSpPr>
        <p:spPr/>
        <p:txBody>
          <a:bodyPr/>
          <a:lstStyle/>
          <a:p>
            <a:fld id="{63355C29-9A63-4D49-9A04-48E902B3D612}" type="slidenum">
              <a:rPr lang="en-CA" smtClean="0"/>
              <a:t>‹#›</a:t>
            </a:fld>
            <a:endParaRPr lang="en-CA"/>
          </a:p>
        </p:txBody>
      </p:sp>
    </p:spTree>
    <p:extLst>
      <p:ext uri="{BB962C8B-B14F-4D97-AF65-F5344CB8AC3E}">
        <p14:creationId xmlns:p14="http://schemas.microsoft.com/office/powerpoint/2010/main" val="2906024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79836F-3EBB-4E3B-90F5-64D283A7D1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3432CA3-A9AE-4405-BCE7-2A287A7769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86D06CF-3E91-42AB-924D-ECB8CCD7B468}"/>
              </a:ext>
            </a:extLst>
          </p:cNvPr>
          <p:cNvSpPr>
            <a:spLocks noGrp="1"/>
          </p:cNvSpPr>
          <p:nvPr>
            <p:ph type="dt" sz="half" idx="10"/>
          </p:nvPr>
        </p:nvSpPr>
        <p:spPr/>
        <p:txBody>
          <a:bodyPr/>
          <a:lstStyle/>
          <a:p>
            <a:fld id="{2855E366-2833-46E0-AF33-4150958883D7}" type="datetime1">
              <a:rPr lang="en-CA" smtClean="0"/>
              <a:t>2020-11-10</a:t>
            </a:fld>
            <a:endParaRPr lang="en-CA"/>
          </a:p>
        </p:txBody>
      </p:sp>
      <p:sp>
        <p:nvSpPr>
          <p:cNvPr id="5" name="Footer Placeholder 4">
            <a:extLst>
              <a:ext uri="{FF2B5EF4-FFF2-40B4-BE49-F238E27FC236}">
                <a16:creationId xmlns:a16="http://schemas.microsoft.com/office/drawing/2014/main" id="{36DD2DEE-1C88-4DFA-8C68-535F2AD37E7B}"/>
              </a:ext>
            </a:extLst>
          </p:cNvPr>
          <p:cNvSpPr>
            <a:spLocks noGrp="1"/>
          </p:cNvSpPr>
          <p:nvPr>
            <p:ph type="ftr" sz="quarter" idx="11"/>
          </p:nvPr>
        </p:nvSpPr>
        <p:spPr/>
        <p:txBody>
          <a:bodyPr/>
          <a:lstStyle/>
          <a:p>
            <a:r>
              <a:rPr lang="en-CA"/>
              <a:t>SOEN 343</a:t>
            </a:r>
          </a:p>
        </p:txBody>
      </p:sp>
      <p:sp>
        <p:nvSpPr>
          <p:cNvPr id="6" name="Slide Number Placeholder 5">
            <a:extLst>
              <a:ext uri="{FF2B5EF4-FFF2-40B4-BE49-F238E27FC236}">
                <a16:creationId xmlns:a16="http://schemas.microsoft.com/office/drawing/2014/main" id="{EC11DB83-A5F4-4CC8-A689-E5B64A10B0C8}"/>
              </a:ext>
            </a:extLst>
          </p:cNvPr>
          <p:cNvSpPr>
            <a:spLocks noGrp="1"/>
          </p:cNvSpPr>
          <p:nvPr>
            <p:ph type="sldNum" sz="quarter" idx="12"/>
          </p:nvPr>
        </p:nvSpPr>
        <p:spPr/>
        <p:txBody>
          <a:bodyPr/>
          <a:lstStyle/>
          <a:p>
            <a:fld id="{63355C29-9A63-4D49-9A04-48E902B3D612}" type="slidenum">
              <a:rPr lang="en-CA" smtClean="0"/>
              <a:t>‹#›</a:t>
            </a:fld>
            <a:endParaRPr lang="en-CA"/>
          </a:p>
        </p:txBody>
      </p:sp>
    </p:spTree>
    <p:extLst>
      <p:ext uri="{BB962C8B-B14F-4D97-AF65-F5344CB8AC3E}">
        <p14:creationId xmlns:p14="http://schemas.microsoft.com/office/powerpoint/2010/main" val="4200102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59EED-6E89-445E-8F41-B8697AFA853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AAF872A-CAC6-4FC6-8996-F64AA899FB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2BAA15F-FC3F-493D-9358-B0D80FA48469}"/>
              </a:ext>
            </a:extLst>
          </p:cNvPr>
          <p:cNvSpPr>
            <a:spLocks noGrp="1"/>
          </p:cNvSpPr>
          <p:nvPr>
            <p:ph type="dt" sz="half" idx="10"/>
          </p:nvPr>
        </p:nvSpPr>
        <p:spPr/>
        <p:txBody>
          <a:bodyPr/>
          <a:lstStyle/>
          <a:p>
            <a:fld id="{3F6B56A5-F746-4870-BB84-1D4257E2F9AC}" type="datetime1">
              <a:rPr lang="en-CA" smtClean="0"/>
              <a:t>2020-11-10</a:t>
            </a:fld>
            <a:endParaRPr lang="en-CA"/>
          </a:p>
        </p:txBody>
      </p:sp>
      <p:sp>
        <p:nvSpPr>
          <p:cNvPr id="5" name="Footer Placeholder 4">
            <a:extLst>
              <a:ext uri="{FF2B5EF4-FFF2-40B4-BE49-F238E27FC236}">
                <a16:creationId xmlns:a16="http://schemas.microsoft.com/office/drawing/2014/main" id="{7C0344CD-11F6-42EB-89FF-4F60BF727CF0}"/>
              </a:ext>
            </a:extLst>
          </p:cNvPr>
          <p:cNvSpPr>
            <a:spLocks noGrp="1"/>
          </p:cNvSpPr>
          <p:nvPr>
            <p:ph type="ftr" sz="quarter" idx="11"/>
          </p:nvPr>
        </p:nvSpPr>
        <p:spPr/>
        <p:txBody>
          <a:bodyPr/>
          <a:lstStyle/>
          <a:p>
            <a:r>
              <a:rPr lang="en-CA"/>
              <a:t>SOEN 343</a:t>
            </a:r>
          </a:p>
        </p:txBody>
      </p:sp>
      <p:sp>
        <p:nvSpPr>
          <p:cNvPr id="6" name="Slide Number Placeholder 5">
            <a:extLst>
              <a:ext uri="{FF2B5EF4-FFF2-40B4-BE49-F238E27FC236}">
                <a16:creationId xmlns:a16="http://schemas.microsoft.com/office/drawing/2014/main" id="{4CEB5EFA-85D1-46D8-85C5-8DF4C9C1D603}"/>
              </a:ext>
            </a:extLst>
          </p:cNvPr>
          <p:cNvSpPr>
            <a:spLocks noGrp="1"/>
          </p:cNvSpPr>
          <p:nvPr>
            <p:ph type="sldNum" sz="quarter" idx="12"/>
          </p:nvPr>
        </p:nvSpPr>
        <p:spPr/>
        <p:txBody>
          <a:bodyPr/>
          <a:lstStyle/>
          <a:p>
            <a:fld id="{63355C29-9A63-4D49-9A04-48E902B3D612}" type="slidenum">
              <a:rPr lang="en-CA" smtClean="0"/>
              <a:t>‹#›</a:t>
            </a:fld>
            <a:endParaRPr lang="en-CA"/>
          </a:p>
        </p:txBody>
      </p:sp>
    </p:spTree>
    <p:extLst>
      <p:ext uri="{BB962C8B-B14F-4D97-AF65-F5344CB8AC3E}">
        <p14:creationId xmlns:p14="http://schemas.microsoft.com/office/powerpoint/2010/main" val="2133098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C0A5F-39B9-4EE8-941D-2219C651B4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A43DBD2-0DBF-43A0-B791-DEFA754107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559F16-95A8-4625-8870-2CF2DE72E2CA}"/>
              </a:ext>
            </a:extLst>
          </p:cNvPr>
          <p:cNvSpPr>
            <a:spLocks noGrp="1"/>
          </p:cNvSpPr>
          <p:nvPr>
            <p:ph type="dt" sz="half" idx="10"/>
          </p:nvPr>
        </p:nvSpPr>
        <p:spPr/>
        <p:txBody>
          <a:bodyPr/>
          <a:lstStyle/>
          <a:p>
            <a:fld id="{15AF4DF9-900D-4E8A-9AA9-C4C0D28A4DA1}" type="datetime1">
              <a:rPr lang="en-CA" smtClean="0"/>
              <a:t>2020-11-10</a:t>
            </a:fld>
            <a:endParaRPr lang="en-CA"/>
          </a:p>
        </p:txBody>
      </p:sp>
      <p:sp>
        <p:nvSpPr>
          <p:cNvPr id="5" name="Footer Placeholder 4">
            <a:extLst>
              <a:ext uri="{FF2B5EF4-FFF2-40B4-BE49-F238E27FC236}">
                <a16:creationId xmlns:a16="http://schemas.microsoft.com/office/drawing/2014/main" id="{E97B90A8-2EEB-4401-92C2-862BE1240DF3}"/>
              </a:ext>
            </a:extLst>
          </p:cNvPr>
          <p:cNvSpPr>
            <a:spLocks noGrp="1"/>
          </p:cNvSpPr>
          <p:nvPr>
            <p:ph type="ftr" sz="quarter" idx="11"/>
          </p:nvPr>
        </p:nvSpPr>
        <p:spPr/>
        <p:txBody>
          <a:bodyPr/>
          <a:lstStyle/>
          <a:p>
            <a:r>
              <a:rPr lang="en-CA"/>
              <a:t>SOEN 343</a:t>
            </a:r>
          </a:p>
        </p:txBody>
      </p:sp>
      <p:sp>
        <p:nvSpPr>
          <p:cNvPr id="6" name="Slide Number Placeholder 5">
            <a:extLst>
              <a:ext uri="{FF2B5EF4-FFF2-40B4-BE49-F238E27FC236}">
                <a16:creationId xmlns:a16="http://schemas.microsoft.com/office/drawing/2014/main" id="{219DD621-090C-4D35-A72D-B251E966E2E5}"/>
              </a:ext>
            </a:extLst>
          </p:cNvPr>
          <p:cNvSpPr>
            <a:spLocks noGrp="1"/>
          </p:cNvSpPr>
          <p:nvPr>
            <p:ph type="sldNum" sz="quarter" idx="12"/>
          </p:nvPr>
        </p:nvSpPr>
        <p:spPr/>
        <p:txBody>
          <a:bodyPr/>
          <a:lstStyle/>
          <a:p>
            <a:fld id="{63355C29-9A63-4D49-9A04-48E902B3D612}" type="slidenum">
              <a:rPr lang="en-CA" smtClean="0"/>
              <a:t>‹#›</a:t>
            </a:fld>
            <a:endParaRPr lang="en-CA"/>
          </a:p>
        </p:txBody>
      </p:sp>
    </p:spTree>
    <p:extLst>
      <p:ext uri="{BB962C8B-B14F-4D97-AF65-F5344CB8AC3E}">
        <p14:creationId xmlns:p14="http://schemas.microsoft.com/office/powerpoint/2010/main" val="604506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8944-3FF6-4098-8F5B-10ECBE5B920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155BCC2-05D7-464E-982D-FB6C5A10A3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5171849-E5B1-4949-80E6-A919F16F96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5701762-68F4-4406-9182-62F5E9DC47B4}"/>
              </a:ext>
            </a:extLst>
          </p:cNvPr>
          <p:cNvSpPr>
            <a:spLocks noGrp="1"/>
          </p:cNvSpPr>
          <p:nvPr>
            <p:ph type="dt" sz="half" idx="10"/>
          </p:nvPr>
        </p:nvSpPr>
        <p:spPr/>
        <p:txBody>
          <a:bodyPr/>
          <a:lstStyle/>
          <a:p>
            <a:fld id="{78B1E020-1C69-4442-8690-20AE24962CA7}" type="datetime1">
              <a:rPr lang="en-CA" smtClean="0"/>
              <a:t>2020-11-10</a:t>
            </a:fld>
            <a:endParaRPr lang="en-CA"/>
          </a:p>
        </p:txBody>
      </p:sp>
      <p:sp>
        <p:nvSpPr>
          <p:cNvPr id="6" name="Footer Placeholder 5">
            <a:extLst>
              <a:ext uri="{FF2B5EF4-FFF2-40B4-BE49-F238E27FC236}">
                <a16:creationId xmlns:a16="http://schemas.microsoft.com/office/drawing/2014/main" id="{947E95DB-229B-4F83-B724-A34A852D2B48}"/>
              </a:ext>
            </a:extLst>
          </p:cNvPr>
          <p:cNvSpPr>
            <a:spLocks noGrp="1"/>
          </p:cNvSpPr>
          <p:nvPr>
            <p:ph type="ftr" sz="quarter" idx="11"/>
          </p:nvPr>
        </p:nvSpPr>
        <p:spPr/>
        <p:txBody>
          <a:bodyPr/>
          <a:lstStyle/>
          <a:p>
            <a:r>
              <a:rPr lang="en-CA"/>
              <a:t>SOEN 343</a:t>
            </a:r>
          </a:p>
        </p:txBody>
      </p:sp>
      <p:sp>
        <p:nvSpPr>
          <p:cNvPr id="7" name="Slide Number Placeholder 6">
            <a:extLst>
              <a:ext uri="{FF2B5EF4-FFF2-40B4-BE49-F238E27FC236}">
                <a16:creationId xmlns:a16="http://schemas.microsoft.com/office/drawing/2014/main" id="{2072007D-DD12-491C-B4B2-9F98DBD4CDAB}"/>
              </a:ext>
            </a:extLst>
          </p:cNvPr>
          <p:cNvSpPr>
            <a:spLocks noGrp="1"/>
          </p:cNvSpPr>
          <p:nvPr>
            <p:ph type="sldNum" sz="quarter" idx="12"/>
          </p:nvPr>
        </p:nvSpPr>
        <p:spPr/>
        <p:txBody>
          <a:bodyPr/>
          <a:lstStyle/>
          <a:p>
            <a:fld id="{63355C29-9A63-4D49-9A04-48E902B3D612}" type="slidenum">
              <a:rPr lang="en-CA" smtClean="0"/>
              <a:t>‹#›</a:t>
            </a:fld>
            <a:endParaRPr lang="en-CA"/>
          </a:p>
        </p:txBody>
      </p:sp>
    </p:spTree>
    <p:extLst>
      <p:ext uri="{BB962C8B-B14F-4D97-AF65-F5344CB8AC3E}">
        <p14:creationId xmlns:p14="http://schemas.microsoft.com/office/powerpoint/2010/main" val="1686748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6A7-B214-4682-B8CE-10518610D49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1D68E0C-8001-4E67-9E5B-1C44B9B1E3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B5CF6A-DE44-46EF-B5F2-19759AF4D7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45E209C-385F-44E3-BBB1-AB429EBB55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07E5F4-26BB-45E3-BA08-6AC43C6553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E317603-6D19-4728-BA52-66B3DBCAEFAF}"/>
              </a:ext>
            </a:extLst>
          </p:cNvPr>
          <p:cNvSpPr>
            <a:spLocks noGrp="1"/>
          </p:cNvSpPr>
          <p:nvPr>
            <p:ph type="dt" sz="half" idx="10"/>
          </p:nvPr>
        </p:nvSpPr>
        <p:spPr/>
        <p:txBody>
          <a:bodyPr/>
          <a:lstStyle/>
          <a:p>
            <a:fld id="{99E11812-CE26-4069-9688-6537990BEDC8}" type="datetime1">
              <a:rPr lang="en-CA" smtClean="0"/>
              <a:t>2020-11-10</a:t>
            </a:fld>
            <a:endParaRPr lang="en-CA"/>
          </a:p>
        </p:txBody>
      </p:sp>
      <p:sp>
        <p:nvSpPr>
          <p:cNvPr id="8" name="Footer Placeholder 7">
            <a:extLst>
              <a:ext uri="{FF2B5EF4-FFF2-40B4-BE49-F238E27FC236}">
                <a16:creationId xmlns:a16="http://schemas.microsoft.com/office/drawing/2014/main" id="{48D99444-D78A-4FDE-A688-CE0364562DC4}"/>
              </a:ext>
            </a:extLst>
          </p:cNvPr>
          <p:cNvSpPr>
            <a:spLocks noGrp="1"/>
          </p:cNvSpPr>
          <p:nvPr>
            <p:ph type="ftr" sz="quarter" idx="11"/>
          </p:nvPr>
        </p:nvSpPr>
        <p:spPr/>
        <p:txBody>
          <a:bodyPr/>
          <a:lstStyle/>
          <a:p>
            <a:r>
              <a:rPr lang="en-CA"/>
              <a:t>SOEN 343</a:t>
            </a:r>
          </a:p>
        </p:txBody>
      </p:sp>
      <p:sp>
        <p:nvSpPr>
          <p:cNvPr id="9" name="Slide Number Placeholder 8">
            <a:extLst>
              <a:ext uri="{FF2B5EF4-FFF2-40B4-BE49-F238E27FC236}">
                <a16:creationId xmlns:a16="http://schemas.microsoft.com/office/drawing/2014/main" id="{692E0E1B-6BF9-4C5D-AC02-D1CA0A43813C}"/>
              </a:ext>
            </a:extLst>
          </p:cNvPr>
          <p:cNvSpPr>
            <a:spLocks noGrp="1"/>
          </p:cNvSpPr>
          <p:nvPr>
            <p:ph type="sldNum" sz="quarter" idx="12"/>
          </p:nvPr>
        </p:nvSpPr>
        <p:spPr/>
        <p:txBody>
          <a:bodyPr/>
          <a:lstStyle/>
          <a:p>
            <a:fld id="{63355C29-9A63-4D49-9A04-48E902B3D612}" type="slidenum">
              <a:rPr lang="en-CA" smtClean="0"/>
              <a:t>‹#›</a:t>
            </a:fld>
            <a:endParaRPr lang="en-CA"/>
          </a:p>
        </p:txBody>
      </p:sp>
    </p:spTree>
    <p:extLst>
      <p:ext uri="{BB962C8B-B14F-4D97-AF65-F5344CB8AC3E}">
        <p14:creationId xmlns:p14="http://schemas.microsoft.com/office/powerpoint/2010/main" val="3388036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0E531-CBDF-4B5C-9530-E0EF166FE26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82AF912-504D-4743-A12A-BAEB066783F3}"/>
              </a:ext>
            </a:extLst>
          </p:cNvPr>
          <p:cNvSpPr>
            <a:spLocks noGrp="1"/>
          </p:cNvSpPr>
          <p:nvPr>
            <p:ph type="dt" sz="half" idx="10"/>
          </p:nvPr>
        </p:nvSpPr>
        <p:spPr/>
        <p:txBody>
          <a:bodyPr/>
          <a:lstStyle/>
          <a:p>
            <a:fld id="{53E1387B-F2D9-4B55-BA0A-F20551A223FF}" type="datetime1">
              <a:rPr lang="en-CA" smtClean="0"/>
              <a:t>2020-11-10</a:t>
            </a:fld>
            <a:endParaRPr lang="en-CA"/>
          </a:p>
        </p:txBody>
      </p:sp>
      <p:sp>
        <p:nvSpPr>
          <p:cNvPr id="4" name="Footer Placeholder 3">
            <a:extLst>
              <a:ext uri="{FF2B5EF4-FFF2-40B4-BE49-F238E27FC236}">
                <a16:creationId xmlns:a16="http://schemas.microsoft.com/office/drawing/2014/main" id="{E65F1E2D-7F93-487A-AAB6-23D14910854F}"/>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44B54E59-F534-4DA9-A818-5645F1171E37}"/>
              </a:ext>
            </a:extLst>
          </p:cNvPr>
          <p:cNvSpPr>
            <a:spLocks noGrp="1"/>
          </p:cNvSpPr>
          <p:nvPr>
            <p:ph type="sldNum" sz="quarter" idx="12"/>
          </p:nvPr>
        </p:nvSpPr>
        <p:spPr/>
        <p:txBody>
          <a:bodyPr/>
          <a:lstStyle/>
          <a:p>
            <a:fld id="{63355C29-9A63-4D49-9A04-48E902B3D612}" type="slidenum">
              <a:rPr lang="en-CA" smtClean="0"/>
              <a:t>‹#›</a:t>
            </a:fld>
            <a:endParaRPr lang="en-CA"/>
          </a:p>
        </p:txBody>
      </p:sp>
    </p:spTree>
    <p:extLst>
      <p:ext uri="{BB962C8B-B14F-4D97-AF65-F5344CB8AC3E}">
        <p14:creationId xmlns:p14="http://schemas.microsoft.com/office/powerpoint/2010/main" val="2298183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AF1B04-525C-446F-8F6C-CD7E903B7A97}"/>
              </a:ext>
            </a:extLst>
          </p:cNvPr>
          <p:cNvSpPr>
            <a:spLocks noGrp="1"/>
          </p:cNvSpPr>
          <p:nvPr>
            <p:ph type="dt" sz="half" idx="10"/>
          </p:nvPr>
        </p:nvSpPr>
        <p:spPr/>
        <p:txBody>
          <a:bodyPr/>
          <a:lstStyle/>
          <a:p>
            <a:fld id="{57FEF3AC-2860-454B-90BD-331923592956}" type="datetime1">
              <a:rPr lang="en-CA" smtClean="0"/>
              <a:t>2020-11-10</a:t>
            </a:fld>
            <a:endParaRPr lang="en-CA"/>
          </a:p>
        </p:txBody>
      </p:sp>
      <p:sp>
        <p:nvSpPr>
          <p:cNvPr id="3" name="Footer Placeholder 2">
            <a:extLst>
              <a:ext uri="{FF2B5EF4-FFF2-40B4-BE49-F238E27FC236}">
                <a16:creationId xmlns:a16="http://schemas.microsoft.com/office/drawing/2014/main" id="{4278F73B-4EF1-4ECF-BA5E-69631C7BDD1E}"/>
              </a:ext>
            </a:extLst>
          </p:cNvPr>
          <p:cNvSpPr>
            <a:spLocks noGrp="1"/>
          </p:cNvSpPr>
          <p:nvPr>
            <p:ph type="ftr" sz="quarter" idx="11"/>
          </p:nvPr>
        </p:nvSpPr>
        <p:spPr/>
        <p:txBody>
          <a:bodyPr/>
          <a:lstStyle/>
          <a:p>
            <a:r>
              <a:rPr lang="en-CA"/>
              <a:t>SOEN 343</a:t>
            </a:r>
          </a:p>
        </p:txBody>
      </p:sp>
      <p:sp>
        <p:nvSpPr>
          <p:cNvPr id="4" name="Slide Number Placeholder 3">
            <a:extLst>
              <a:ext uri="{FF2B5EF4-FFF2-40B4-BE49-F238E27FC236}">
                <a16:creationId xmlns:a16="http://schemas.microsoft.com/office/drawing/2014/main" id="{3F2041EC-A192-4AA7-BEDC-F7139A42CCF8}"/>
              </a:ext>
            </a:extLst>
          </p:cNvPr>
          <p:cNvSpPr>
            <a:spLocks noGrp="1"/>
          </p:cNvSpPr>
          <p:nvPr>
            <p:ph type="sldNum" sz="quarter" idx="12"/>
          </p:nvPr>
        </p:nvSpPr>
        <p:spPr/>
        <p:txBody>
          <a:bodyPr/>
          <a:lstStyle/>
          <a:p>
            <a:fld id="{63355C29-9A63-4D49-9A04-48E902B3D612}" type="slidenum">
              <a:rPr lang="en-CA" smtClean="0"/>
              <a:t>‹#›</a:t>
            </a:fld>
            <a:endParaRPr lang="en-CA"/>
          </a:p>
        </p:txBody>
      </p:sp>
    </p:spTree>
    <p:extLst>
      <p:ext uri="{BB962C8B-B14F-4D97-AF65-F5344CB8AC3E}">
        <p14:creationId xmlns:p14="http://schemas.microsoft.com/office/powerpoint/2010/main" val="3255788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D3171-18EB-4570-98BC-0D8AF4C4F9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46DB4DE-8F44-490D-8B2F-1FE96DF902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CC8013F-E569-4C40-9DAC-6C09A96C25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C1083B-8FA2-4393-A827-293797D00E3B}"/>
              </a:ext>
            </a:extLst>
          </p:cNvPr>
          <p:cNvSpPr>
            <a:spLocks noGrp="1"/>
          </p:cNvSpPr>
          <p:nvPr>
            <p:ph type="dt" sz="half" idx="10"/>
          </p:nvPr>
        </p:nvSpPr>
        <p:spPr/>
        <p:txBody>
          <a:bodyPr/>
          <a:lstStyle/>
          <a:p>
            <a:fld id="{1E1786DF-6514-4407-938F-3FBF0B1CF1FB}" type="datetime1">
              <a:rPr lang="en-CA" smtClean="0"/>
              <a:t>2020-11-10</a:t>
            </a:fld>
            <a:endParaRPr lang="en-CA"/>
          </a:p>
        </p:txBody>
      </p:sp>
      <p:sp>
        <p:nvSpPr>
          <p:cNvPr id="6" name="Footer Placeholder 5">
            <a:extLst>
              <a:ext uri="{FF2B5EF4-FFF2-40B4-BE49-F238E27FC236}">
                <a16:creationId xmlns:a16="http://schemas.microsoft.com/office/drawing/2014/main" id="{665ECAE1-1155-406D-9EAC-DE51DD99A7C2}"/>
              </a:ext>
            </a:extLst>
          </p:cNvPr>
          <p:cNvSpPr>
            <a:spLocks noGrp="1"/>
          </p:cNvSpPr>
          <p:nvPr>
            <p:ph type="ftr" sz="quarter" idx="11"/>
          </p:nvPr>
        </p:nvSpPr>
        <p:spPr/>
        <p:txBody>
          <a:bodyPr/>
          <a:lstStyle/>
          <a:p>
            <a:r>
              <a:rPr lang="en-CA"/>
              <a:t>SOEN 343</a:t>
            </a:r>
          </a:p>
        </p:txBody>
      </p:sp>
      <p:sp>
        <p:nvSpPr>
          <p:cNvPr id="7" name="Slide Number Placeholder 6">
            <a:extLst>
              <a:ext uri="{FF2B5EF4-FFF2-40B4-BE49-F238E27FC236}">
                <a16:creationId xmlns:a16="http://schemas.microsoft.com/office/drawing/2014/main" id="{8F67A6D4-B9B7-4B7F-B264-990B98C88D68}"/>
              </a:ext>
            </a:extLst>
          </p:cNvPr>
          <p:cNvSpPr>
            <a:spLocks noGrp="1"/>
          </p:cNvSpPr>
          <p:nvPr>
            <p:ph type="sldNum" sz="quarter" idx="12"/>
          </p:nvPr>
        </p:nvSpPr>
        <p:spPr/>
        <p:txBody>
          <a:bodyPr/>
          <a:lstStyle/>
          <a:p>
            <a:fld id="{63355C29-9A63-4D49-9A04-48E902B3D612}" type="slidenum">
              <a:rPr lang="en-CA" smtClean="0"/>
              <a:t>‹#›</a:t>
            </a:fld>
            <a:endParaRPr lang="en-CA"/>
          </a:p>
        </p:txBody>
      </p:sp>
    </p:spTree>
    <p:extLst>
      <p:ext uri="{BB962C8B-B14F-4D97-AF65-F5344CB8AC3E}">
        <p14:creationId xmlns:p14="http://schemas.microsoft.com/office/powerpoint/2010/main" val="98558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48BF5-EF58-43B3-AF20-35C68A676D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21DBDDEB-DDA9-4824-8150-FEA3B9CC2E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5C67B36-CD30-40EC-ACEA-048BD13E7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8F1E70-0211-497F-AC2E-EF461A641472}"/>
              </a:ext>
            </a:extLst>
          </p:cNvPr>
          <p:cNvSpPr>
            <a:spLocks noGrp="1"/>
          </p:cNvSpPr>
          <p:nvPr>
            <p:ph type="dt" sz="half" idx="10"/>
          </p:nvPr>
        </p:nvSpPr>
        <p:spPr/>
        <p:txBody>
          <a:bodyPr/>
          <a:lstStyle/>
          <a:p>
            <a:fld id="{31A27559-B204-4098-83BE-7C28BB98DC6A}" type="datetime1">
              <a:rPr lang="en-CA" smtClean="0"/>
              <a:t>2020-11-10</a:t>
            </a:fld>
            <a:endParaRPr lang="en-CA"/>
          </a:p>
        </p:txBody>
      </p:sp>
      <p:sp>
        <p:nvSpPr>
          <p:cNvPr id="6" name="Footer Placeholder 5">
            <a:extLst>
              <a:ext uri="{FF2B5EF4-FFF2-40B4-BE49-F238E27FC236}">
                <a16:creationId xmlns:a16="http://schemas.microsoft.com/office/drawing/2014/main" id="{A045D28B-6697-45CF-86E5-C87D8A295323}"/>
              </a:ext>
            </a:extLst>
          </p:cNvPr>
          <p:cNvSpPr>
            <a:spLocks noGrp="1"/>
          </p:cNvSpPr>
          <p:nvPr>
            <p:ph type="ftr" sz="quarter" idx="11"/>
          </p:nvPr>
        </p:nvSpPr>
        <p:spPr/>
        <p:txBody>
          <a:bodyPr/>
          <a:lstStyle/>
          <a:p>
            <a:r>
              <a:rPr lang="en-CA"/>
              <a:t>SOEN 343</a:t>
            </a:r>
          </a:p>
        </p:txBody>
      </p:sp>
      <p:sp>
        <p:nvSpPr>
          <p:cNvPr id="7" name="Slide Number Placeholder 6">
            <a:extLst>
              <a:ext uri="{FF2B5EF4-FFF2-40B4-BE49-F238E27FC236}">
                <a16:creationId xmlns:a16="http://schemas.microsoft.com/office/drawing/2014/main" id="{16F7C21B-C4DF-475C-8A05-19AF04DB3FBE}"/>
              </a:ext>
            </a:extLst>
          </p:cNvPr>
          <p:cNvSpPr>
            <a:spLocks noGrp="1"/>
          </p:cNvSpPr>
          <p:nvPr>
            <p:ph type="sldNum" sz="quarter" idx="12"/>
          </p:nvPr>
        </p:nvSpPr>
        <p:spPr/>
        <p:txBody>
          <a:bodyPr/>
          <a:lstStyle/>
          <a:p>
            <a:fld id="{63355C29-9A63-4D49-9A04-48E902B3D612}" type="slidenum">
              <a:rPr lang="en-CA" smtClean="0"/>
              <a:t>‹#›</a:t>
            </a:fld>
            <a:endParaRPr lang="en-CA"/>
          </a:p>
        </p:txBody>
      </p:sp>
    </p:spTree>
    <p:extLst>
      <p:ext uri="{BB962C8B-B14F-4D97-AF65-F5344CB8AC3E}">
        <p14:creationId xmlns:p14="http://schemas.microsoft.com/office/powerpoint/2010/main" val="1831483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84713D-A392-4579-9FB2-F740F88472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0AE0B10-7160-47D2-B734-2588F48A3D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E8976A5-05FB-4A79-9E33-676069A292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CB3353-EE82-41E3-BBEC-E5E26A7E0252}" type="datetime1">
              <a:rPr lang="en-CA" smtClean="0"/>
              <a:t>2020-11-10</a:t>
            </a:fld>
            <a:endParaRPr lang="en-CA"/>
          </a:p>
        </p:txBody>
      </p:sp>
      <p:sp>
        <p:nvSpPr>
          <p:cNvPr id="5" name="Footer Placeholder 4">
            <a:extLst>
              <a:ext uri="{FF2B5EF4-FFF2-40B4-BE49-F238E27FC236}">
                <a16:creationId xmlns:a16="http://schemas.microsoft.com/office/drawing/2014/main" id="{71E668BC-69AE-40DC-9479-463652C249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a:t>SOEN 343</a:t>
            </a:r>
          </a:p>
        </p:txBody>
      </p:sp>
      <p:sp>
        <p:nvSpPr>
          <p:cNvPr id="6" name="Slide Number Placeholder 5">
            <a:extLst>
              <a:ext uri="{FF2B5EF4-FFF2-40B4-BE49-F238E27FC236}">
                <a16:creationId xmlns:a16="http://schemas.microsoft.com/office/drawing/2014/main" id="{0DEBCAD2-8878-47CB-BD83-561044D823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355C29-9A63-4D49-9A04-48E902B3D612}" type="slidenum">
              <a:rPr lang="en-CA" smtClean="0"/>
              <a:t>‹#›</a:t>
            </a:fld>
            <a:endParaRPr lang="en-CA"/>
          </a:p>
        </p:txBody>
      </p:sp>
    </p:spTree>
    <p:extLst>
      <p:ext uri="{BB962C8B-B14F-4D97-AF65-F5344CB8AC3E}">
        <p14:creationId xmlns:p14="http://schemas.microsoft.com/office/powerpoint/2010/main" val="825305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refactoring.com/catalo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moar82@bitbucket.org/moar82/83.g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052C-A85F-41FF-BFEF-6D53F3C376AE}"/>
              </a:ext>
            </a:extLst>
          </p:cNvPr>
          <p:cNvSpPr>
            <a:spLocks noGrp="1"/>
          </p:cNvSpPr>
          <p:nvPr>
            <p:ph type="ctrTitle"/>
          </p:nvPr>
        </p:nvSpPr>
        <p:spPr/>
        <p:txBody>
          <a:bodyPr>
            <a:normAutofit/>
          </a:bodyPr>
          <a:lstStyle/>
          <a:p>
            <a:r>
              <a:rPr lang="en-CA" dirty="0"/>
              <a:t>Tutorial 05: Anti-patterns and refactoring</a:t>
            </a:r>
          </a:p>
        </p:txBody>
      </p:sp>
      <p:sp>
        <p:nvSpPr>
          <p:cNvPr id="3" name="Subtitle 2">
            <a:extLst>
              <a:ext uri="{FF2B5EF4-FFF2-40B4-BE49-F238E27FC236}">
                <a16:creationId xmlns:a16="http://schemas.microsoft.com/office/drawing/2014/main" id="{2DA8A8D4-98CF-4C28-93D3-4C13570E7D41}"/>
              </a:ext>
            </a:extLst>
          </p:cNvPr>
          <p:cNvSpPr>
            <a:spLocks noGrp="1"/>
          </p:cNvSpPr>
          <p:nvPr>
            <p:ph type="subTitle" idx="1"/>
          </p:nvPr>
        </p:nvSpPr>
        <p:spPr/>
        <p:txBody>
          <a:bodyPr>
            <a:normAutofit/>
          </a:bodyPr>
          <a:lstStyle/>
          <a:p>
            <a:r>
              <a:rPr lang="en-CA" dirty="0"/>
              <a:t>SOEN 343 Tutorials </a:t>
            </a:r>
          </a:p>
          <a:p>
            <a:r>
              <a:rPr lang="en-CA" dirty="0"/>
              <a:t>2020 Fall</a:t>
            </a:r>
          </a:p>
        </p:txBody>
      </p:sp>
    </p:spTree>
    <p:extLst>
      <p:ext uri="{BB962C8B-B14F-4D97-AF65-F5344CB8AC3E}">
        <p14:creationId xmlns:p14="http://schemas.microsoft.com/office/powerpoint/2010/main" val="2707632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6F4D-BAB4-4273-8DA9-891D038136FE}"/>
              </a:ext>
            </a:extLst>
          </p:cNvPr>
          <p:cNvSpPr>
            <a:spLocks noGrp="1"/>
          </p:cNvSpPr>
          <p:nvPr>
            <p:ph type="title"/>
          </p:nvPr>
        </p:nvSpPr>
        <p:spPr/>
        <p:txBody>
          <a:bodyPr/>
          <a:lstStyle/>
          <a:p>
            <a:r>
              <a:rPr lang="en-CA" dirty="0"/>
              <a:t>Instructions</a:t>
            </a:r>
          </a:p>
        </p:txBody>
      </p:sp>
      <p:sp>
        <p:nvSpPr>
          <p:cNvPr id="3" name="Content Placeholder 2">
            <a:extLst>
              <a:ext uri="{FF2B5EF4-FFF2-40B4-BE49-F238E27FC236}">
                <a16:creationId xmlns:a16="http://schemas.microsoft.com/office/drawing/2014/main" id="{AEDA042A-147A-4676-B40C-DEC3F0BFA5E8}"/>
              </a:ext>
            </a:extLst>
          </p:cNvPr>
          <p:cNvSpPr>
            <a:spLocks noGrp="1"/>
          </p:cNvSpPr>
          <p:nvPr>
            <p:ph idx="1"/>
          </p:nvPr>
        </p:nvSpPr>
        <p:spPr/>
        <p:txBody>
          <a:bodyPr/>
          <a:lstStyle/>
          <a:p>
            <a:r>
              <a:rPr lang="en-CA" dirty="0"/>
              <a:t>Individually answering the following refactoring exercise</a:t>
            </a:r>
          </a:p>
          <a:p>
            <a:r>
              <a:rPr lang="en-CA" dirty="0"/>
              <a:t>The outcome of your work has to be uploaded to Moodle web site to the corresponding slot (tutorial 4 assignment)</a:t>
            </a:r>
          </a:p>
          <a:p>
            <a:r>
              <a:rPr lang="en-CA" dirty="0"/>
              <a:t>The format is a pdf file </a:t>
            </a:r>
          </a:p>
          <a:p>
            <a:r>
              <a:rPr lang="en-CA" dirty="0"/>
              <a:t>Note that the slot for submitting the tutorial assignment is open until the end of the week (Sunday 23:59 EST time)</a:t>
            </a:r>
          </a:p>
          <a:p>
            <a:endParaRPr lang="en-CA" dirty="0"/>
          </a:p>
        </p:txBody>
      </p:sp>
      <p:sp>
        <p:nvSpPr>
          <p:cNvPr id="4" name="Footer Placeholder 3">
            <a:extLst>
              <a:ext uri="{FF2B5EF4-FFF2-40B4-BE49-F238E27FC236}">
                <a16:creationId xmlns:a16="http://schemas.microsoft.com/office/drawing/2014/main" id="{0E5C8048-55A0-472A-8EF0-9A41DD0BD5DF}"/>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A64DB30B-83C2-4127-8B53-C68ABF3C93A1}"/>
              </a:ext>
            </a:extLst>
          </p:cNvPr>
          <p:cNvSpPr>
            <a:spLocks noGrp="1"/>
          </p:cNvSpPr>
          <p:nvPr>
            <p:ph type="sldNum" sz="quarter" idx="12"/>
          </p:nvPr>
        </p:nvSpPr>
        <p:spPr/>
        <p:txBody>
          <a:bodyPr/>
          <a:lstStyle/>
          <a:p>
            <a:fld id="{01A92C2E-2108-47B9-AC76-C7249FAF0E63}" type="slidenum">
              <a:rPr lang="en-CA" smtClean="0"/>
              <a:t>2</a:t>
            </a:fld>
            <a:endParaRPr lang="en-CA"/>
          </a:p>
        </p:txBody>
      </p:sp>
    </p:spTree>
    <p:extLst>
      <p:ext uri="{BB962C8B-B14F-4D97-AF65-F5344CB8AC3E}">
        <p14:creationId xmlns:p14="http://schemas.microsoft.com/office/powerpoint/2010/main" val="3615631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1DAB2-66F2-4EB4-930E-E16A5C5EF545}"/>
              </a:ext>
            </a:extLst>
          </p:cNvPr>
          <p:cNvSpPr>
            <a:spLocks noGrp="1"/>
          </p:cNvSpPr>
          <p:nvPr>
            <p:ph type="title"/>
          </p:nvPr>
        </p:nvSpPr>
        <p:spPr/>
        <p:txBody>
          <a:bodyPr/>
          <a:lstStyle/>
          <a:p>
            <a:r>
              <a:rPr lang="en-CA" dirty="0"/>
              <a:t>Description of the problem (1/3)</a:t>
            </a:r>
          </a:p>
        </p:txBody>
      </p:sp>
      <p:sp>
        <p:nvSpPr>
          <p:cNvPr id="3" name="Content Placeholder 2">
            <a:extLst>
              <a:ext uri="{FF2B5EF4-FFF2-40B4-BE49-F238E27FC236}">
                <a16:creationId xmlns:a16="http://schemas.microsoft.com/office/drawing/2014/main" id="{08A41F6B-364E-47E8-A5D3-0A347FC44A37}"/>
              </a:ext>
            </a:extLst>
          </p:cNvPr>
          <p:cNvSpPr>
            <a:spLocks noGrp="1"/>
          </p:cNvSpPr>
          <p:nvPr>
            <p:ph idx="1"/>
          </p:nvPr>
        </p:nvSpPr>
        <p:spPr/>
        <p:txBody>
          <a:bodyPr>
            <a:normAutofit/>
          </a:bodyPr>
          <a:lstStyle/>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Refactoring is a software maintenance activity that aims to improve code design, while preserving behavior.</a:t>
            </a:r>
          </a:p>
          <a:p>
            <a:pPr marL="0" indent="0" rtl="0">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Anti-patterns are poor design choices to recurring design problems, and they are opposite to design patterns.  Typically, they are introduced by inexperienced developers, and represent common pitfalls in software development.</a:t>
            </a:r>
          </a:p>
          <a:p>
            <a:pPr marL="0" indent="0" rtl="0">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Your objective is to remove one  anti-pattern instance  previously identified in an  Open-source systems developed using Java..</a:t>
            </a:r>
          </a:p>
          <a:p>
            <a:pPr marL="0" indent="0" rtl="0">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You could use any of the </a:t>
            </a:r>
            <a:r>
              <a:rPr lang="en-US" sz="1800" b="0" i="0" u="none" strike="noStrike" dirty="0" err="1">
                <a:solidFill>
                  <a:srgbClr val="000000"/>
                </a:solidFill>
                <a:effectLst/>
                <a:latin typeface="Arial" panose="020B0604020202020204" pitchFamily="34" charset="0"/>
              </a:rPr>
              <a:t>refactorings</a:t>
            </a:r>
            <a:r>
              <a:rPr lang="en-US" sz="1800" b="0" i="0" u="none" strike="noStrike" dirty="0">
                <a:solidFill>
                  <a:srgbClr val="000000"/>
                </a:solidFill>
                <a:effectLst/>
                <a:latin typeface="Arial" panose="020B0604020202020204" pitchFamily="34" charset="0"/>
              </a:rPr>
              <a:t> proposed by the catalog of Martin Fowler (</a:t>
            </a:r>
            <a:r>
              <a:rPr lang="en-US" sz="1800" b="0" i="0" u="none" strike="noStrike" dirty="0">
                <a:solidFill>
                  <a:srgbClr val="000000"/>
                </a:solidFill>
                <a:effectLst/>
                <a:latin typeface="Arial" panose="020B0604020202020204" pitchFamily="34" charset="0"/>
                <a:hlinkClick r:id="rId2"/>
              </a:rPr>
              <a:t>https://refactoring.com/catalog/</a:t>
            </a:r>
            <a:r>
              <a:rPr lang="en-US" sz="1800" b="0" i="0" u="none" strike="noStrike" dirty="0">
                <a:solidFill>
                  <a:srgbClr val="000000"/>
                </a:solidFill>
                <a:effectLst/>
                <a:latin typeface="Arial" panose="020B0604020202020204" pitchFamily="34" charset="0"/>
              </a:rPr>
              <a:t> </a:t>
            </a:r>
            <a:endParaRPr lang="en-US" dirty="0"/>
          </a:p>
        </p:txBody>
      </p:sp>
      <p:sp>
        <p:nvSpPr>
          <p:cNvPr id="4" name="Footer Placeholder 3">
            <a:extLst>
              <a:ext uri="{FF2B5EF4-FFF2-40B4-BE49-F238E27FC236}">
                <a16:creationId xmlns:a16="http://schemas.microsoft.com/office/drawing/2014/main" id="{9B0E99E6-F09F-4311-8D8B-9CA7B38D0AF2}"/>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6C13631B-E52E-43D6-8186-CFDF3214E0AC}"/>
              </a:ext>
            </a:extLst>
          </p:cNvPr>
          <p:cNvSpPr>
            <a:spLocks noGrp="1"/>
          </p:cNvSpPr>
          <p:nvPr>
            <p:ph type="sldNum" sz="quarter" idx="12"/>
          </p:nvPr>
        </p:nvSpPr>
        <p:spPr/>
        <p:txBody>
          <a:bodyPr/>
          <a:lstStyle/>
          <a:p>
            <a:fld id="{63355C29-9A63-4D49-9A04-48E902B3D612}" type="slidenum">
              <a:rPr lang="en-CA" smtClean="0"/>
              <a:t>3</a:t>
            </a:fld>
            <a:endParaRPr lang="en-CA"/>
          </a:p>
        </p:txBody>
      </p:sp>
    </p:spTree>
    <p:extLst>
      <p:ext uri="{BB962C8B-B14F-4D97-AF65-F5344CB8AC3E}">
        <p14:creationId xmlns:p14="http://schemas.microsoft.com/office/powerpoint/2010/main" val="2366492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1DAB2-66F2-4EB4-930E-E16A5C5EF545}"/>
              </a:ext>
            </a:extLst>
          </p:cNvPr>
          <p:cNvSpPr>
            <a:spLocks noGrp="1"/>
          </p:cNvSpPr>
          <p:nvPr>
            <p:ph type="title"/>
          </p:nvPr>
        </p:nvSpPr>
        <p:spPr/>
        <p:txBody>
          <a:bodyPr/>
          <a:lstStyle/>
          <a:p>
            <a:r>
              <a:rPr lang="en-CA" dirty="0"/>
              <a:t>Description of the problem (2/3)</a:t>
            </a:r>
          </a:p>
        </p:txBody>
      </p:sp>
      <p:sp>
        <p:nvSpPr>
          <p:cNvPr id="3" name="Content Placeholder 2">
            <a:extLst>
              <a:ext uri="{FF2B5EF4-FFF2-40B4-BE49-F238E27FC236}">
                <a16:creationId xmlns:a16="http://schemas.microsoft.com/office/drawing/2014/main" id="{08A41F6B-364E-47E8-A5D3-0A347FC44A37}"/>
              </a:ext>
            </a:extLst>
          </p:cNvPr>
          <p:cNvSpPr>
            <a:spLocks noGrp="1"/>
          </p:cNvSpPr>
          <p:nvPr>
            <p:ph idx="1"/>
          </p:nvPr>
        </p:nvSpPr>
        <p:spPr/>
        <p:txBody>
          <a:bodyPr>
            <a:normAutofit/>
          </a:bodyPr>
          <a:lstStyle/>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The purpose of this tutorial is to perform refactoring of anti-patterns in the wild.</a:t>
            </a:r>
            <a:endParaRPr lang="en-US" b="0" dirty="0">
              <a:effectLst/>
            </a:endParaRPr>
          </a:p>
          <a:p>
            <a:pPr marL="0" indent="0" rtl="0">
              <a:spcBef>
                <a:spcPts val="0"/>
              </a:spcBef>
              <a:spcAft>
                <a:spcPts val="0"/>
              </a:spcAft>
              <a:buNone/>
            </a:pPr>
            <a:endParaRPr lang="en-US" sz="1800" b="1" i="0" u="none" strike="noStrike" dirty="0">
              <a:solidFill>
                <a:srgbClr val="000000"/>
              </a:solidFill>
              <a:effectLst/>
              <a:latin typeface="Arial" panose="020B0604020202020204" pitchFamily="34" charset="0"/>
            </a:endParaRPr>
          </a:p>
          <a:p>
            <a:pPr marL="0" indent="0" rtl="0">
              <a:spcBef>
                <a:spcPts val="0"/>
              </a:spcBef>
              <a:spcAft>
                <a:spcPts val="0"/>
              </a:spcAft>
              <a:buNone/>
            </a:pPr>
            <a:r>
              <a:rPr lang="en-US" sz="1800" b="1" i="0" u="none" strike="noStrike" dirty="0">
                <a:solidFill>
                  <a:srgbClr val="000000"/>
                </a:solidFill>
                <a:effectLst/>
                <a:latin typeface="Arial" panose="020B0604020202020204" pitchFamily="34" charset="0"/>
              </a:rPr>
              <a:t>Target system: </a:t>
            </a:r>
            <a:r>
              <a:rPr lang="en-US" sz="1800" b="1" i="0" u="sng" strike="noStrike" dirty="0" err="1">
                <a:solidFill>
                  <a:srgbClr val="1155CC"/>
                </a:solidFill>
                <a:effectLst/>
                <a:latin typeface="Arial" panose="020B0604020202020204" pitchFamily="34" charset="0"/>
              </a:rPr>
              <a:t>Xbus</a:t>
            </a:r>
            <a:r>
              <a:rPr lang="en-US" sz="1800" b="1" i="0" u="none" strike="noStrike" dirty="0">
                <a:solidFill>
                  <a:srgbClr val="000000"/>
                </a:solidFill>
                <a:effectLst/>
                <a:latin typeface="Arial" panose="020B0604020202020204" pitchFamily="34" charset="0"/>
              </a:rPr>
              <a:t> Version: </a:t>
            </a:r>
          </a:p>
          <a:p>
            <a:pPr marL="0" indent="0" rtl="0">
              <a:spcBef>
                <a:spcPts val="0"/>
              </a:spcBef>
              <a:spcAft>
                <a:spcPts val="0"/>
              </a:spcAft>
              <a:buNone/>
            </a:pPr>
            <a:r>
              <a:rPr lang="en-US" sz="1800" b="1" dirty="0">
                <a:solidFill>
                  <a:srgbClr val="000000"/>
                </a:solidFill>
                <a:latin typeface="Arial" panose="020B0604020202020204" pitchFamily="34" charset="0"/>
              </a:rPr>
              <a:t>Anti-pattern type:  Blob</a:t>
            </a:r>
          </a:p>
          <a:p>
            <a:r>
              <a:rPr lang="en-US" sz="1800" dirty="0">
                <a:solidFill>
                  <a:srgbClr val="000000"/>
                </a:solidFill>
                <a:latin typeface="Arial" panose="020B0604020202020204" pitchFamily="34" charset="0"/>
              </a:rPr>
              <a:t>Instructions:</a:t>
            </a:r>
          </a:p>
          <a:p>
            <a:pPr marL="0" indent="0">
              <a:buNone/>
            </a:pPr>
            <a:r>
              <a:rPr lang="en-US" sz="1800" dirty="0">
                <a:solidFill>
                  <a:srgbClr val="000000"/>
                </a:solidFill>
                <a:latin typeface="Arial" panose="020B0604020202020204" pitchFamily="34" charset="0"/>
              </a:rPr>
              <a:t> 1. Clone the repository of the project containing the anti-pattern</a:t>
            </a:r>
          </a:p>
          <a:p>
            <a:pPr marL="0" indent="0">
              <a:buNone/>
            </a:pPr>
            <a:r>
              <a:rPr lang="en-US" sz="1800" dirty="0">
                <a:solidFill>
                  <a:srgbClr val="000000"/>
                </a:solidFill>
                <a:latin typeface="Arial" panose="020B0604020202020204" pitchFamily="34" charset="0"/>
              </a:rPr>
              <a:t>  </a:t>
            </a:r>
            <a:r>
              <a:rPr lang="en-US" sz="1800" dirty="0">
                <a:solidFill>
                  <a:srgbClr val="000000"/>
                </a:solidFill>
                <a:latin typeface="Courier New" panose="02070309020205020404" pitchFamily="49" charset="0"/>
                <a:cs typeface="Courier New" panose="02070309020205020404" pitchFamily="49" charset="0"/>
              </a:rPr>
              <a:t>git clone </a:t>
            </a:r>
            <a:r>
              <a:rPr lang="en-US" sz="1800" dirty="0">
                <a:solidFill>
                  <a:srgbClr val="000000"/>
                </a:solidFill>
                <a:latin typeface="Arial" panose="020B0604020202020204" pitchFamily="34" charset="0"/>
                <a:hlinkClick r:id="rId2"/>
              </a:rPr>
              <a:t>https://moar82@bitbucket.org/moar82/83.git</a:t>
            </a:r>
            <a:endParaRPr lang="en-US" sz="1800" dirty="0">
              <a:solidFill>
                <a:srgbClr val="000000"/>
              </a:solidFill>
              <a:latin typeface="Arial" panose="020B0604020202020204" pitchFamily="34" charset="0"/>
            </a:endParaRPr>
          </a:p>
          <a:p>
            <a:pPr marL="0" indent="0">
              <a:buNone/>
            </a:pPr>
            <a:r>
              <a:rPr lang="en-US" sz="1800" dirty="0">
                <a:solidFill>
                  <a:srgbClr val="000000"/>
                </a:solidFill>
                <a:latin typeface="Arial" panose="020B0604020202020204" pitchFamily="34" charset="0"/>
              </a:rPr>
              <a:t> 2. Open Eclipse IDE</a:t>
            </a:r>
          </a:p>
          <a:p>
            <a:pPr marL="0" indent="0">
              <a:buNone/>
            </a:pPr>
            <a:r>
              <a:rPr lang="en-US" sz="1800" dirty="0">
                <a:solidFill>
                  <a:srgbClr val="000000"/>
                </a:solidFill>
                <a:latin typeface="Arial" panose="020B0604020202020204" pitchFamily="34" charset="0"/>
              </a:rPr>
              <a:t> 3.  Import the project in the workspace (see screenshots at the end) </a:t>
            </a:r>
          </a:p>
          <a:p>
            <a:pPr marL="0" indent="0">
              <a:buNone/>
            </a:pPr>
            <a:r>
              <a:rPr lang="en-US" sz="1800" dirty="0">
                <a:solidFill>
                  <a:srgbClr val="000000"/>
                </a:solidFill>
                <a:latin typeface="Arial" panose="020B0604020202020204" pitchFamily="34" charset="0"/>
              </a:rPr>
              <a:t> 4.  Refactor the anti-pattern</a:t>
            </a:r>
          </a:p>
          <a:p>
            <a:pPr marL="0" indent="0">
              <a:buNone/>
            </a:pPr>
            <a:r>
              <a:rPr lang="en-US" sz="1800" dirty="0">
                <a:solidFill>
                  <a:srgbClr val="000000"/>
                </a:solidFill>
                <a:latin typeface="Arial" panose="020B0604020202020204" pitchFamily="34" charset="0"/>
              </a:rPr>
              <a:t>Class containing anti-pattern:</a:t>
            </a:r>
          </a:p>
          <a:p>
            <a:pPr marL="0" indent="0">
              <a:buNone/>
            </a:pPr>
            <a:r>
              <a:rPr lang="en-CA" sz="1800" b="1" i="0" dirty="0">
                <a:solidFill>
                  <a:srgbClr val="000000"/>
                </a:solidFill>
                <a:effectLst/>
                <a:latin typeface="Calibri" panose="020F0502020204030204" pitchFamily="34" charset="0"/>
              </a:rPr>
              <a:t>net.sf.xbus.technical.mail.POP3XMLReceiver</a:t>
            </a:r>
          </a:p>
        </p:txBody>
      </p:sp>
      <p:sp>
        <p:nvSpPr>
          <p:cNvPr id="4" name="Footer Placeholder 3">
            <a:extLst>
              <a:ext uri="{FF2B5EF4-FFF2-40B4-BE49-F238E27FC236}">
                <a16:creationId xmlns:a16="http://schemas.microsoft.com/office/drawing/2014/main" id="{9B0E99E6-F09F-4311-8D8B-9CA7B38D0AF2}"/>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6C13631B-E52E-43D6-8186-CFDF3214E0AC}"/>
              </a:ext>
            </a:extLst>
          </p:cNvPr>
          <p:cNvSpPr>
            <a:spLocks noGrp="1"/>
          </p:cNvSpPr>
          <p:nvPr>
            <p:ph type="sldNum" sz="quarter" idx="12"/>
          </p:nvPr>
        </p:nvSpPr>
        <p:spPr/>
        <p:txBody>
          <a:bodyPr/>
          <a:lstStyle/>
          <a:p>
            <a:fld id="{63355C29-9A63-4D49-9A04-48E902B3D612}" type="slidenum">
              <a:rPr lang="en-CA" smtClean="0"/>
              <a:t>4</a:t>
            </a:fld>
            <a:endParaRPr lang="en-CA"/>
          </a:p>
        </p:txBody>
      </p:sp>
    </p:spTree>
    <p:extLst>
      <p:ext uri="{BB962C8B-B14F-4D97-AF65-F5344CB8AC3E}">
        <p14:creationId xmlns:p14="http://schemas.microsoft.com/office/powerpoint/2010/main" val="1128549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1DAB2-66F2-4EB4-930E-E16A5C5EF545}"/>
              </a:ext>
            </a:extLst>
          </p:cNvPr>
          <p:cNvSpPr>
            <a:spLocks noGrp="1"/>
          </p:cNvSpPr>
          <p:nvPr>
            <p:ph type="title"/>
          </p:nvPr>
        </p:nvSpPr>
        <p:spPr/>
        <p:txBody>
          <a:bodyPr/>
          <a:lstStyle/>
          <a:p>
            <a:r>
              <a:rPr lang="en-CA" dirty="0"/>
              <a:t>Description of the problem (3/3)</a:t>
            </a:r>
          </a:p>
        </p:txBody>
      </p:sp>
      <p:sp>
        <p:nvSpPr>
          <p:cNvPr id="3" name="Content Placeholder 2">
            <a:extLst>
              <a:ext uri="{FF2B5EF4-FFF2-40B4-BE49-F238E27FC236}">
                <a16:creationId xmlns:a16="http://schemas.microsoft.com/office/drawing/2014/main" id="{08A41F6B-364E-47E8-A5D3-0A347FC44A37}"/>
              </a:ext>
            </a:extLst>
          </p:cNvPr>
          <p:cNvSpPr>
            <a:spLocks noGrp="1"/>
          </p:cNvSpPr>
          <p:nvPr>
            <p:ph idx="1"/>
          </p:nvPr>
        </p:nvSpPr>
        <p:spPr/>
        <p:txBody>
          <a:bodyPr>
            <a:normAutofit fontScale="70000" lnSpcReduction="20000"/>
          </a:bodyPr>
          <a:lstStyle/>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5.  It is very important that you validate that your code compiles after applying the refactoring(s) required to remove the anti-pattern.  </a:t>
            </a:r>
          </a:p>
          <a:p>
            <a:pPr marL="0" indent="0" rtl="0">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Once you are satisfied with your code, you can check the classes that you modified from the command line, in the folder where you clone the repo, by typing on git command line:</a:t>
            </a:r>
          </a:p>
          <a:p>
            <a:pPr marL="0" indent="0" rtl="0">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git status</a:t>
            </a:r>
          </a:p>
          <a:p>
            <a:pPr marL="0" indent="0" rtl="0">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marL="0" indent="0" rtl="0">
              <a:spcBef>
                <a:spcPts val="0"/>
              </a:spcBef>
              <a:spcAft>
                <a:spcPts val="0"/>
              </a:spcAft>
              <a:buNone/>
            </a:pPr>
            <a:r>
              <a:rPr lang="en-US" sz="1800" b="1" i="0" u="none" strike="noStrike" dirty="0">
                <a:solidFill>
                  <a:srgbClr val="000000"/>
                </a:solidFill>
                <a:effectLst/>
                <a:latin typeface="Arial" panose="020B0604020202020204" pitchFamily="34" charset="0"/>
              </a:rPr>
              <a:t>NOTE</a:t>
            </a:r>
            <a:r>
              <a:rPr lang="en-US" sz="1800" b="0" i="0" u="none" strike="noStrike" dirty="0">
                <a:solidFill>
                  <a:srgbClr val="000000"/>
                </a:solidFill>
                <a:effectLst/>
                <a:latin typeface="Arial" panose="020B0604020202020204" pitchFamily="34" charset="0"/>
              </a:rPr>
              <a:t>: if you need to clean the repo, to discard your current changes, you can use the following commands:</a:t>
            </a:r>
          </a:p>
          <a:p>
            <a:pPr marL="0" indent="0" rtl="0">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marL="0" indent="0" rtl="0">
              <a:spcBef>
                <a:spcPts val="0"/>
              </a:spcBef>
              <a:spcAft>
                <a:spcPts val="0"/>
              </a:spcAft>
              <a:buNone/>
            </a:pPr>
            <a:r>
              <a:rPr lang="en-US" sz="1800" b="0" i="0" u="none" strike="noStrike" dirty="0">
                <a:solidFill>
                  <a:srgbClr val="000000"/>
                </a:solidFill>
                <a:effectLst/>
                <a:latin typeface="Courier New" panose="02070309020205020404" pitchFamily="49" charset="0"/>
                <a:cs typeface="Courier New" panose="02070309020205020404" pitchFamily="49" charset="0"/>
              </a:rPr>
              <a:t>git fetch --all</a:t>
            </a:r>
          </a:p>
          <a:p>
            <a:pPr marL="0" indent="0" rtl="0">
              <a:spcBef>
                <a:spcPts val="0"/>
              </a:spcBef>
              <a:spcAft>
                <a:spcPts val="0"/>
              </a:spcAft>
              <a:buNone/>
            </a:pPr>
            <a:endParaRPr lang="en-US" sz="1800" b="0" i="0" u="none" strike="noStrike" dirty="0">
              <a:solidFill>
                <a:srgbClr val="000000"/>
              </a:solidFill>
              <a:effectLst/>
              <a:latin typeface="Courier New" panose="02070309020205020404" pitchFamily="49" charset="0"/>
              <a:cs typeface="Courier New" panose="02070309020205020404" pitchFamily="49" charset="0"/>
            </a:endParaRPr>
          </a:p>
          <a:p>
            <a:pPr marL="0" indent="0" rtl="0">
              <a:spcBef>
                <a:spcPts val="0"/>
              </a:spcBef>
              <a:spcAft>
                <a:spcPts val="0"/>
              </a:spcAft>
              <a:buNone/>
            </a:pPr>
            <a:r>
              <a:rPr lang="en-US" sz="1800" b="0" i="0" u="none" strike="noStrike" dirty="0">
                <a:solidFill>
                  <a:srgbClr val="000000"/>
                </a:solidFill>
                <a:effectLst/>
                <a:latin typeface="Courier New" panose="02070309020205020404" pitchFamily="49" charset="0"/>
                <a:cs typeface="Courier New" panose="02070309020205020404" pitchFamily="49" charset="0"/>
              </a:rPr>
              <a:t>git reset --hard</a:t>
            </a:r>
          </a:p>
          <a:p>
            <a:pPr marL="0" indent="0" rtl="0">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6. Add all the changes related to java classes that you modify after refactored the anti-pattern</a:t>
            </a:r>
          </a:p>
          <a:p>
            <a:pPr marL="0" indent="0" rtl="0">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marL="0" indent="0" rtl="0">
              <a:spcBef>
                <a:spcPts val="0"/>
              </a:spcBef>
              <a:spcAft>
                <a:spcPts val="0"/>
              </a:spcAft>
              <a:buNone/>
            </a:pPr>
            <a:r>
              <a:rPr lang="en-US" sz="1800" b="0" i="0" u="none" strike="noStrike" dirty="0">
                <a:solidFill>
                  <a:srgbClr val="000000"/>
                </a:solidFill>
                <a:effectLst/>
                <a:latin typeface="Courier New" panose="02070309020205020404" pitchFamily="49" charset="0"/>
                <a:cs typeface="Courier New" panose="02070309020205020404" pitchFamily="49" charset="0"/>
              </a:rPr>
              <a:t>git  add *.java</a:t>
            </a:r>
          </a:p>
          <a:p>
            <a:pPr marL="0" indent="0" rtl="0">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7.  Generate the patch with your changes</a:t>
            </a:r>
          </a:p>
          <a:p>
            <a:pPr marL="0" indent="0" rtl="0">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marL="0" indent="0" rtl="0">
              <a:spcBef>
                <a:spcPts val="0"/>
              </a:spcBef>
              <a:spcAft>
                <a:spcPts val="0"/>
              </a:spcAft>
              <a:buNone/>
            </a:pPr>
            <a:r>
              <a:rPr lang="en-US" sz="1800" b="0" i="0" u="none" strike="noStrike" dirty="0">
                <a:solidFill>
                  <a:srgbClr val="000000"/>
                </a:solidFill>
                <a:effectLst/>
                <a:latin typeface="Courier New" panose="02070309020205020404" pitchFamily="49" charset="0"/>
                <a:cs typeface="Courier New" panose="02070309020205020404" pitchFamily="49" charset="0"/>
              </a:rPr>
              <a:t>git diff --cached &gt; </a:t>
            </a:r>
            <a:r>
              <a:rPr lang="en-US" sz="1800" b="0" i="0" u="none" strike="noStrike" dirty="0">
                <a:solidFill>
                  <a:srgbClr val="000000"/>
                </a:solidFill>
                <a:effectLst/>
                <a:latin typeface="Arial" panose="020B0604020202020204" pitchFamily="34" charset="0"/>
              </a:rPr>
              <a:t> mm_83_1_POP3XMLReceiver_YOUR_STUDENT_ID.patch</a:t>
            </a:r>
          </a:p>
          <a:p>
            <a:pPr marL="0" indent="0" rtl="0">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Where YOUR_STUDENT_ID is equal to your Concordia’s student id</a:t>
            </a:r>
          </a:p>
          <a:p>
            <a:pPr marL="0" indent="0" rtl="0">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Remember to test your patch against your repository, by discarding your changes, and applying it using  </a:t>
            </a:r>
            <a:r>
              <a:rPr lang="en-US" sz="1800" b="0" i="0" u="none" strike="noStrike" dirty="0">
                <a:solidFill>
                  <a:srgbClr val="000000"/>
                </a:solidFill>
                <a:effectLst/>
                <a:latin typeface="Courier New" panose="02070309020205020404" pitchFamily="49" charset="0"/>
                <a:cs typeface="Courier New" panose="02070309020205020404" pitchFamily="49" charset="0"/>
              </a:rPr>
              <a:t>git apply command</a:t>
            </a:r>
          </a:p>
          <a:p>
            <a:pPr marL="0" indent="0" rtl="0">
              <a:spcBef>
                <a:spcPts val="0"/>
              </a:spcBef>
              <a:spcAft>
                <a:spcPts val="0"/>
              </a:spcAft>
              <a:buNone/>
            </a:pPr>
            <a:endParaRPr lang="en-US" sz="1800" dirty="0">
              <a:solidFill>
                <a:srgbClr val="000000"/>
              </a:solidFill>
              <a:latin typeface="Arial" panose="020B0604020202020204" pitchFamily="34" charset="0"/>
            </a:endParaRPr>
          </a:p>
          <a:p>
            <a:pPr marL="0" indent="0" rtl="0">
              <a:spcBef>
                <a:spcPts val="0"/>
              </a:spcBef>
              <a:spcAft>
                <a:spcPts val="0"/>
              </a:spcAft>
              <a:buNone/>
            </a:pPr>
            <a:r>
              <a:rPr lang="en-US" sz="1800" dirty="0">
                <a:solidFill>
                  <a:srgbClr val="000000"/>
                </a:solidFill>
                <a:latin typeface="Arial" panose="020B0604020202020204" pitchFamily="34" charset="0"/>
              </a:rPr>
              <a:t>8. submit the generated patch through Moodle</a:t>
            </a:r>
            <a:endParaRPr lang="en-US" sz="1800" b="0" i="0" u="none" strike="noStrike" dirty="0">
              <a:solidFill>
                <a:srgbClr val="000000"/>
              </a:solidFill>
              <a:effectLst/>
              <a:latin typeface="Arial" panose="020B0604020202020204" pitchFamily="34" charset="0"/>
            </a:endParaRPr>
          </a:p>
          <a:p>
            <a:pPr marL="0" indent="0" rtl="0">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marL="0" indent="0" rtl="0">
              <a:spcBef>
                <a:spcPts val="0"/>
              </a:spcBef>
              <a:spcAft>
                <a:spcPts val="0"/>
              </a:spcAft>
              <a:buNone/>
            </a:pPr>
            <a:r>
              <a:rPr lang="en-US" sz="1800" b="1" i="0" u="none" strike="noStrike" dirty="0">
                <a:solidFill>
                  <a:srgbClr val="000000"/>
                </a:solidFill>
                <a:effectLst/>
                <a:latin typeface="Arial" panose="020B0604020202020204" pitchFamily="34" charset="0"/>
              </a:rPr>
              <a:t>It is the responsibility of the student to make sure that the patch is correctly saved and can be applied to any clone of the repository in question.</a:t>
            </a:r>
          </a:p>
          <a:p>
            <a:pPr marL="0" indent="0" rtl="0">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marL="0" indent="0">
              <a:buNone/>
            </a:pPr>
            <a:endParaRPr lang="en-CA" sz="1800" b="0" i="0" dirty="0">
              <a:solidFill>
                <a:srgbClr val="000000"/>
              </a:solidFill>
              <a:effectLst/>
              <a:latin typeface="Calibri" panose="020F0502020204030204" pitchFamily="34" charset="0"/>
            </a:endParaRPr>
          </a:p>
        </p:txBody>
      </p:sp>
      <p:sp>
        <p:nvSpPr>
          <p:cNvPr id="4" name="Footer Placeholder 3">
            <a:extLst>
              <a:ext uri="{FF2B5EF4-FFF2-40B4-BE49-F238E27FC236}">
                <a16:creationId xmlns:a16="http://schemas.microsoft.com/office/drawing/2014/main" id="{9B0E99E6-F09F-4311-8D8B-9CA7B38D0AF2}"/>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6C13631B-E52E-43D6-8186-CFDF3214E0AC}"/>
              </a:ext>
            </a:extLst>
          </p:cNvPr>
          <p:cNvSpPr>
            <a:spLocks noGrp="1"/>
          </p:cNvSpPr>
          <p:nvPr>
            <p:ph type="sldNum" sz="quarter" idx="12"/>
          </p:nvPr>
        </p:nvSpPr>
        <p:spPr/>
        <p:txBody>
          <a:bodyPr/>
          <a:lstStyle/>
          <a:p>
            <a:fld id="{63355C29-9A63-4D49-9A04-48E902B3D612}" type="slidenum">
              <a:rPr lang="en-CA" smtClean="0"/>
              <a:t>5</a:t>
            </a:fld>
            <a:endParaRPr lang="en-CA"/>
          </a:p>
        </p:txBody>
      </p:sp>
    </p:spTree>
    <p:extLst>
      <p:ext uri="{BB962C8B-B14F-4D97-AF65-F5344CB8AC3E}">
        <p14:creationId xmlns:p14="http://schemas.microsoft.com/office/powerpoint/2010/main" val="3763456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9BDE72A-40AF-45F8-BA86-CC0837858C6A}"/>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172F1ED3-F237-4EC7-B258-FCF397E9E4B2}"/>
              </a:ext>
            </a:extLst>
          </p:cNvPr>
          <p:cNvSpPr>
            <a:spLocks noGrp="1"/>
          </p:cNvSpPr>
          <p:nvPr>
            <p:ph type="sldNum" sz="quarter" idx="12"/>
          </p:nvPr>
        </p:nvSpPr>
        <p:spPr/>
        <p:txBody>
          <a:bodyPr/>
          <a:lstStyle/>
          <a:p>
            <a:fld id="{63355C29-9A63-4D49-9A04-48E902B3D612}" type="slidenum">
              <a:rPr lang="en-CA" smtClean="0"/>
              <a:t>6</a:t>
            </a:fld>
            <a:endParaRPr lang="en-CA"/>
          </a:p>
        </p:txBody>
      </p:sp>
      <p:pic>
        <p:nvPicPr>
          <p:cNvPr id="2050" name="Picture 2">
            <a:extLst>
              <a:ext uri="{FF2B5EF4-FFF2-40B4-BE49-F238E27FC236}">
                <a16:creationId xmlns:a16="http://schemas.microsoft.com/office/drawing/2014/main" id="{E106C2BF-43E0-454E-BD0C-2EE6C6A2D2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709" y="717624"/>
            <a:ext cx="4785145" cy="309528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9D2E4740-7EB4-484D-BF07-C7EAFB9295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6542" y="717624"/>
            <a:ext cx="4554601" cy="30952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EBC59F0-E5BA-43BE-8014-C92156C874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8156" y="4126246"/>
            <a:ext cx="5815687" cy="18462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3E2758F-9DC3-4810-BCA6-6C941CB4F9BD}"/>
              </a:ext>
            </a:extLst>
          </p:cNvPr>
          <p:cNvSpPr txBox="1"/>
          <p:nvPr/>
        </p:nvSpPr>
        <p:spPr>
          <a:xfrm>
            <a:off x="3530794" y="191624"/>
            <a:ext cx="5130412" cy="369332"/>
          </a:xfrm>
          <a:prstGeom prst="rect">
            <a:avLst/>
          </a:prstGeom>
          <a:noFill/>
        </p:spPr>
        <p:txBody>
          <a:bodyPr wrap="square" rtlCol="0">
            <a:spAutoFit/>
          </a:bodyPr>
          <a:lstStyle/>
          <a:p>
            <a:pPr algn="ctr"/>
            <a:r>
              <a:rPr lang="en-CA" dirty="0"/>
              <a:t>Import ant project in eclipse</a:t>
            </a:r>
          </a:p>
        </p:txBody>
      </p:sp>
    </p:spTree>
    <p:extLst>
      <p:ext uri="{BB962C8B-B14F-4D97-AF65-F5344CB8AC3E}">
        <p14:creationId xmlns:p14="http://schemas.microsoft.com/office/powerpoint/2010/main" val="2290548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35EBE4572CB24EBCE678A6F380F13B" ma:contentTypeVersion="6" ma:contentTypeDescription="Create a new document." ma:contentTypeScope="" ma:versionID="dc33c510fb8f9edf4897071de7f4d750">
  <xsd:schema xmlns:xsd="http://www.w3.org/2001/XMLSchema" xmlns:xs="http://www.w3.org/2001/XMLSchema" xmlns:p="http://schemas.microsoft.com/office/2006/metadata/properties" xmlns:ns2="42956c4e-0276-4eab-bfa8-8a40cb6b084a" targetNamespace="http://schemas.microsoft.com/office/2006/metadata/properties" ma:root="true" ma:fieldsID="f7fcae1e66cae6869d3a54d500b0569c" ns2:_="">
    <xsd:import namespace="42956c4e-0276-4eab-bfa8-8a40cb6b084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956c4e-0276-4eab-bfa8-8a40cb6b08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0C1D098-4F97-4466-9637-62FAA579C775}"/>
</file>

<file path=customXml/itemProps2.xml><?xml version="1.0" encoding="utf-8"?>
<ds:datastoreItem xmlns:ds="http://schemas.openxmlformats.org/officeDocument/2006/customXml" ds:itemID="{06585C9B-0FA4-438A-9D26-F5AC5F5F3D36}"/>
</file>

<file path=customXml/itemProps3.xml><?xml version="1.0" encoding="utf-8"?>
<ds:datastoreItem xmlns:ds="http://schemas.openxmlformats.org/officeDocument/2006/customXml" ds:itemID="{979014CB-93DE-4A7B-9AB5-697A409361FD}"/>
</file>

<file path=docProps/app.xml><?xml version="1.0" encoding="utf-8"?>
<Properties xmlns="http://schemas.openxmlformats.org/officeDocument/2006/extended-properties" xmlns:vt="http://schemas.openxmlformats.org/officeDocument/2006/docPropsVTypes">
  <TotalTime>1022</TotalTime>
  <Words>513</Words>
  <Application>Microsoft Office PowerPoint</Application>
  <PresentationFormat>Widescreen</PresentationFormat>
  <Paragraphs>68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Courier New</vt:lpstr>
      <vt:lpstr>Office Theme</vt:lpstr>
      <vt:lpstr>Tutorial 05: Anti-patterns and refactoring</vt:lpstr>
      <vt:lpstr>Instructions</vt:lpstr>
      <vt:lpstr>Description of the problem (1/3)</vt:lpstr>
      <vt:lpstr>Description of the problem (2/3)</vt:lpstr>
      <vt:lpstr>Description of the problem (3/3)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Models for software architecture</dc:title>
  <dc:creator>Rodrigo Morales Alvarado</dc:creator>
  <cp:lastModifiedBy>Rodrigo Morales Alvarado</cp:lastModifiedBy>
  <cp:revision>51</cp:revision>
  <dcterms:created xsi:type="dcterms:W3CDTF">2019-09-23T00:00:17Z</dcterms:created>
  <dcterms:modified xsi:type="dcterms:W3CDTF">2020-11-10T16:48:45Z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0x0101004735EBE4572CB24EBCE678A6F380F13B</vt:lpwstr>
  </property>
</Properties>
</file>