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1"/>
  </p:sldMasterIdLst>
  <p:notesMasterIdLst>
    <p:notesMasterId r:id="rId45"/>
  </p:notesMasterIdLst>
  <p:sldIdLst>
    <p:sldId id="407" r:id="rId2"/>
    <p:sldId id="305" r:id="rId3"/>
    <p:sldId id="258" r:id="rId4"/>
    <p:sldId id="259" r:id="rId5"/>
    <p:sldId id="260" r:id="rId6"/>
    <p:sldId id="262" r:id="rId7"/>
    <p:sldId id="411" r:id="rId8"/>
    <p:sldId id="263" r:id="rId9"/>
    <p:sldId id="264" r:id="rId10"/>
    <p:sldId id="266" r:id="rId11"/>
    <p:sldId id="267" r:id="rId12"/>
    <p:sldId id="268" r:id="rId13"/>
    <p:sldId id="413" r:id="rId14"/>
    <p:sldId id="269" r:id="rId15"/>
    <p:sldId id="270" r:id="rId16"/>
    <p:sldId id="412" r:id="rId17"/>
    <p:sldId id="271" r:id="rId18"/>
    <p:sldId id="272" r:id="rId19"/>
    <p:sldId id="273" r:id="rId20"/>
    <p:sldId id="274" r:id="rId21"/>
    <p:sldId id="275" r:id="rId22"/>
    <p:sldId id="277" r:id="rId23"/>
    <p:sldId id="279" r:id="rId24"/>
    <p:sldId id="280" r:id="rId25"/>
    <p:sldId id="284" r:id="rId26"/>
    <p:sldId id="285" r:id="rId27"/>
    <p:sldId id="286" r:id="rId28"/>
    <p:sldId id="287" r:id="rId29"/>
    <p:sldId id="288" r:id="rId30"/>
    <p:sldId id="289" r:id="rId31"/>
    <p:sldId id="291" r:id="rId32"/>
    <p:sldId id="292" r:id="rId33"/>
    <p:sldId id="294" r:id="rId34"/>
    <p:sldId id="410" r:id="rId35"/>
    <p:sldId id="295" r:id="rId36"/>
    <p:sldId id="409" r:id="rId37"/>
    <p:sldId id="298" r:id="rId38"/>
    <p:sldId id="408" r:id="rId39"/>
    <p:sldId id="299" r:id="rId40"/>
    <p:sldId id="300" r:id="rId41"/>
    <p:sldId id="303" r:id="rId42"/>
    <p:sldId id="301" r:id="rId43"/>
    <p:sldId id="30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472" autoAdjust="0"/>
  </p:normalViewPr>
  <p:slideViewPr>
    <p:cSldViewPr>
      <p:cViewPr varScale="1">
        <p:scale>
          <a:sx n="67" d="100"/>
          <a:sy n="67" d="100"/>
        </p:scale>
        <p:origin x="1350" y="6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image" Target="../media/image5.png"/><Relationship Id="rId5" Type="http://schemas.openxmlformats.org/officeDocument/2006/relationships/image" Target="../media/image9.svg"/><Relationship Id="rId4" Type="http://schemas.openxmlformats.org/officeDocument/2006/relationships/image" Target="../media/image8.pn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image" Target="../media/image5.png"/><Relationship Id="rId5" Type="http://schemas.openxmlformats.org/officeDocument/2006/relationships/image" Target="../media/image9.svg"/><Relationship Id="rId4" Type="http://schemas.openxmlformats.org/officeDocument/2006/relationships/image" Target="../media/image8.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1D63A9-395C-4198-81DA-F84DFB030E9F}"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C208097C-2006-4A77-A4D2-CCBADA97B6B0}">
      <dgm:prSet/>
      <dgm:spPr/>
      <dgm:t>
        <a:bodyPr/>
        <a:lstStyle/>
        <a:p>
          <a:r>
            <a:rPr lang="en-US"/>
            <a:t>Simple divisions on sub-systems</a:t>
          </a:r>
        </a:p>
      </dgm:t>
    </dgm:pt>
    <dgm:pt modelId="{A47CC9A5-A642-44FA-8C64-0ADF1E1031A7}" type="parTrans" cxnId="{B5B18FEE-9AE6-47DD-BB6A-EB5F5C1D4D58}">
      <dgm:prSet/>
      <dgm:spPr/>
      <dgm:t>
        <a:bodyPr/>
        <a:lstStyle/>
        <a:p>
          <a:endParaRPr lang="en-US"/>
        </a:p>
      </dgm:t>
    </dgm:pt>
    <dgm:pt modelId="{794DAD37-C32B-4F40-AF83-5EB47317FC7A}" type="sibTrans" cxnId="{B5B18FEE-9AE6-47DD-BB6A-EB5F5C1D4D58}">
      <dgm:prSet/>
      <dgm:spPr/>
      <dgm:t>
        <a:bodyPr/>
        <a:lstStyle/>
        <a:p>
          <a:endParaRPr lang="en-US"/>
        </a:p>
      </dgm:t>
    </dgm:pt>
    <dgm:pt modelId="{8A8F8992-F41C-4E85-B7D1-CA6F8CC72F93}">
      <dgm:prSet/>
      <dgm:spPr/>
      <dgm:t>
        <a:bodyPr/>
        <a:lstStyle/>
        <a:p>
          <a:r>
            <a:rPr lang="en-US"/>
            <a:t>Each sub-system can be a stand-alone program working on input data and producing output data</a:t>
          </a:r>
        </a:p>
      </dgm:t>
    </dgm:pt>
    <dgm:pt modelId="{9F78A21C-F0E9-4840-BB17-BB22E3172022}" type="parTrans" cxnId="{44D053DF-D366-4793-90E2-79760A3F2A7B}">
      <dgm:prSet/>
      <dgm:spPr/>
      <dgm:t>
        <a:bodyPr/>
        <a:lstStyle/>
        <a:p>
          <a:endParaRPr lang="en-US"/>
        </a:p>
      </dgm:t>
    </dgm:pt>
    <dgm:pt modelId="{6974707D-3B61-43B6-99C6-403DB7A0C441}" type="sibTrans" cxnId="{44D053DF-D366-4793-90E2-79760A3F2A7B}">
      <dgm:prSet/>
      <dgm:spPr/>
      <dgm:t>
        <a:bodyPr/>
        <a:lstStyle/>
        <a:p>
          <a:endParaRPr lang="en-US"/>
        </a:p>
      </dgm:t>
    </dgm:pt>
    <dgm:pt modelId="{49154794-49CF-496B-8D8D-6EB350EBC6EB}" type="pres">
      <dgm:prSet presAssocID="{151D63A9-395C-4198-81DA-F84DFB030E9F}" presName="hierChild1" presStyleCnt="0">
        <dgm:presLayoutVars>
          <dgm:chPref val="1"/>
          <dgm:dir/>
          <dgm:animOne val="branch"/>
          <dgm:animLvl val="lvl"/>
          <dgm:resizeHandles/>
        </dgm:presLayoutVars>
      </dgm:prSet>
      <dgm:spPr/>
    </dgm:pt>
    <dgm:pt modelId="{39C15671-69B3-47D6-B7B1-4273A9E687AB}" type="pres">
      <dgm:prSet presAssocID="{C208097C-2006-4A77-A4D2-CCBADA97B6B0}" presName="hierRoot1" presStyleCnt="0"/>
      <dgm:spPr/>
    </dgm:pt>
    <dgm:pt modelId="{CD31B074-1554-4D9B-88B6-B19FBEB14722}" type="pres">
      <dgm:prSet presAssocID="{C208097C-2006-4A77-A4D2-CCBADA97B6B0}" presName="composite" presStyleCnt="0"/>
      <dgm:spPr/>
    </dgm:pt>
    <dgm:pt modelId="{C2483BFE-E79C-429B-84B9-49AA644E081C}" type="pres">
      <dgm:prSet presAssocID="{C208097C-2006-4A77-A4D2-CCBADA97B6B0}" presName="background" presStyleLbl="node0" presStyleIdx="0" presStyleCnt="2"/>
      <dgm:spPr/>
    </dgm:pt>
    <dgm:pt modelId="{37C4E3B1-5E55-4662-BD53-A928C2558C04}" type="pres">
      <dgm:prSet presAssocID="{C208097C-2006-4A77-A4D2-CCBADA97B6B0}" presName="text" presStyleLbl="fgAcc0" presStyleIdx="0" presStyleCnt="2">
        <dgm:presLayoutVars>
          <dgm:chPref val="3"/>
        </dgm:presLayoutVars>
      </dgm:prSet>
      <dgm:spPr/>
    </dgm:pt>
    <dgm:pt modelId="{6A16BF1C-C872-4A4D-86B3-49715EE6D424}" type="pres">
      <dgm:prSet presAssocID="{C208097C-2006-4A77-A4D2-CCBADA97B6B0}" presName="hierChild2" presStyleCnt="0"/>
      <dgm:spPr/>
    </dgm:pt>
    <dgm:pt modelId="{156A8AA2-7A29-4D3F-8BD6-364B877B92C7}" type="pres">
      <dgm:prSet presAssocID="{8A8F8992-F41C-4E85-B7D1-CA6F8CC72F93}" presName="hierRoot1" presStyleCnt="0"/>
      <dgm:spPr/>
    </dgm:pt>
    <dgm:pt modelId="{1F68FFB6-1740-40DB-9AD6-9722D771FC6B}" type="pres">
      <dgm:prSet presAssocID="{8A8F8992-F41C-4E85-B7D1-CA6F8CC72F93}" presName="composite" presStyleCnt="0"/>
      <dgm:spPr/>
    </dgm:pt>
    <dgm:pt modelId="{F2455085-164E-4B60-B760-AE7C718497DD}" type="pres">
      <dgm:prSet presAssocID="{8A8F8992-F41C-4E85-B7D1-CA6F8CC72F93}" presName="background" presStyleLbl="node0" presStyleIdx="1" presStyleCnt="2"/>
      <dgm:spPr/>
    </dgm:pt>
    <dgm:pt modelId="{5B4A0846-3316-41AF-8B43-038D6C638315}" type="pres">
      <dgm:prSet presAssocID="{8A8F8992-F41C-4E85-B7D1-CA6F8CC72F93}" presName="text" presStyleLbl="fgAcc0" presStyleIdx="1" presStyleCnt="2">
        <dgm:presLayoutVars>
          <dgm:chPref val="3"/>
        </dgm:presLayoutVars>
      </dgm:prSet>
      <dgm:spPr/>
    </dgm:pt>
    <dgm:pt modelId="{C0FF6977-A92D-40F7-9B19-D72D45AFAD38}" type="pres">
      <dgm:prSet presAssocID="{8A8F8992-F41C-4E85-B7D1-CA6F8CC72F93}" presName="hierChild2" presStyleCnt="0"/>
      <dgm:spPr/>
    </dgm:pt>
  </dgm:ptLst>
  <dgm:cxnLst>
    <dgm:cxn modelId="{DBF2F725-6651-4298-8A94-8B5D165877F5}" type="presOf" srcId="{C208097C-2006-4A77-A4D2-CCBADA97B6B0}" destId="{37C4E3B1-5E55-4662-BD53-A928C2558C04}" srcOrd="0" destOrd="0" presId="urn:microsoft.com/office/officeart/2005/8/layout/hierarchy1"/>
    <dgm:cxn modelId="{9C15E5BA-71D2-499D-85C6-290DF3F3F213}" type="presOf" srcId="{8A8F8992-F41C-4E85-B7D1-CA6F8CC72F93}" destId="{5B4A0846-3316-41AF-8B43-038D6C638315}" srcOrd="0" destOrd="0" presId="urn:microsoft.com/office/officeart/2005/8/layout/hierarchy1"/>
    <dgm:cxn modelId="{44D053DF-D366-4793-90E2-79760A3F2A7B}" srcId="{151D63A9-395C-4198-81DA-F84DFB030E9F}" destId="{8A8F8992-F41C-4E85-B7D1-CA6F8CC72F93}" srcOrd="1" destOrd="0" parTransId="{9F78A21C-F0E9-4840-BB17-BB22E3172022}" sibTransId="{6974707D-3B61-43B6-99C6-403DB7A0C441}"/>
    <dgm:cxn modelId="{FD0E57E1-15C6-4BBD-ADF4-762FCD36C10B}" type="presOf" srcId="{151D63A9-395C-4198-81DA-F84DFB030E9F}" destId="{49154794-49CF-496B-8D8D-6EB350EBC6EB}" srcOrd="0" destOrd="0" presId="urn:microsoft.com/office/officeart/2005/8/layout/hierarchy1"/>
    <dgm:cxn modelId="{B5B18FEE-9AE6-47DD-BB6A-EB5F5C1D4D58}" srcId="{151D63A9-395C-4198-81DA-F84DFB030E9F}" destId="{C208097C-2006-4A77-A4D2-CCBADA97B6B0}" srcOrd="0" destOrd="0" parTransId="{A47CC9A5-A642-44FA-8C64-0ADF1E1031A7}" sibTransId="{794DAD37-C32B-4F40-AF83-5EB47317FC7A}"/>
    <dgm:cxn modelId="{3F536A61-6F7F-4CAD-BA18-0F7CC54D8125}" type="presParOf" srcId="{49154794-49CF-496B-8D8D-6EB350EBC6EB}" destId="{39C15671-69B3-47D6-B7B1-4273A9E687AB}" srcOrd="0" destOrd="0" presId="urn:microsoft.com/office/officeart/2005/8/layout/hierarchy1"/>
    <dgm:cxn modelId="{0C8B2692-9E36-4D96-A51A-86376AFDA0E1}" type="presParOf" srcId="{39C15671-69B3-47D6-B7B1-4273A9E687AB}" destId="{CD31B074-1554-4D9B-88B6-B19FBEB14722}" srcOrd="0" destOrd="0" presId="urn:microsoft.com/office/officeart/2005/8/layout/hierarchy1"/>
    <dgm:cxn modelId="{2451A69A-751B-4FB1-820C-72A68D10F8D3}" type="presParOf" srcId="{CD31B074-1554-4D9B-88B6-B19FBEB14722}" destId="{C2483BFE-E79C-429B-84B9-49AA644E081C}" srcOrd="0" destOrd="0" presId="urn:microsoft.com/office/officeart/2005/8/layout/hierarchy1"/>
    <dgm:cxn modelId="{4BBF18B0-C458-474E-9C5A-25FA86D350FC}" type="presParOf" srcId="{CD31B074-1554-4D9B-88B6-B19FBEB14722}" destId="{37C4E3B1-5E55-4662-BD53-A928C2558C04}" srcOrd="1" destOrd="0" presId="urn:microsoft.com/office/officeart/2005/8/layout/hierarchy1"/>
    <dgm:cxn modelId="{FFE5541A-E66E-4084-A634-04230746287E}" type="presParOf" srcId="{39C15671-69B3-47D6-B7B1-4273A9E687AB}" destId="{6A16BF1C-C872-4A4D-86B3-49715EE6D424}" srcOrd="1" destOrd="0" presId="urn:microsoft.com/office/officeart/2005/8/layout/hierarchy1"/>
    <dgm:cxn modelId="{5292DBFB-3519-4EE6-82A2-27A715D3448F}" type="presParOf" srcId="{49154794-49CF-496B-8D8D-6EB350EBC6EB}" destId="{156A8AA2-7A29-4D3F-8BD6-364B877B92C7}" srcOrd="1" destOrd="0" presId="urn:microsoft.com/office/officeart/2005/8/layout/hierarchy1"/>
    <dgm:cxn modelId="{594FB354-20CE-4D03-A91C-3351DE0F1357}" type="presParOf" srcId="{156A8AA2-7A29-4D3F-8BD6-364B877B92C7}" destId="{1F68FFB6-1740-40DB-9AD6-9722D771FC6B}" srcOrd="0" destOrd="0" presId="urn:microsoft.com/office/officeart/2005/8/layout/hierarchy1"/>
    <dgm:cxn modelId="{8C977170-2015-45CC-8FE6-6D7657CEBF71}" type="presParOf" srcId="{1F68FFB6-1740-40DB-9AD6-9722D771FC6B}" destId="{F2455085-164E-4B60-B760-AE7C718497DD}" srcOrd="0" destOrd="0" presId="urn:microsoft.com/office/officeart/2005/8/layout/hierarchy1"/>
    <dgm:cxn modelId="{C2A0E9FF-6357-4B1B-84FD-6619E24F3D41}" type="presParOf" srcId="{1F68FFB6-1740-40DB-9AD6-9722D771FC6B}" destId="{5B4A0846-3316-41AF-8B43-038D6C638315}" srcOrd="1" destOrd="0" presId="urn:microsoft.com/office/officeart/2005/8/layout/hierarchy1"/>
    <dgm:cxn modelId="{5B490A5B-05D4-47E0-8E70-1514DCAD2DA2}" type="presParOf" srcId="{156A8AA2-7A29-4D3F-8BD6-364B877B92C7}" destId="{C0FF6977-A92D-40F7-9B19-D72D45AFAD3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771B1A-BCE6-4ECC-A4A5-5EA88D59399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9A3D995-5659-4F9D-9FCE-CB282C0733AA}">
      <dgm:prSet/>
      <dgm:spPr/>
      <dgm:t>
        <a:bodyPr/>
        <a:lstStyle/>
        <a:p>
          <a:pPr>
            <a:lnSpc>
              <a:spcPct val="100000"/>
            </a:lnSpc>
          </a:pPr>
          <a:r>
            <a:rPr lang="en-US"/>
            <a:t>Data are batched</a:t>
          </a:r>
        </a:p>
      </dgm:t>
    </dgm:pt>
    <dgm:pt modelId="{AD0D64E2-C020-4EC7-903E-A6BEF134F394}" type="parTrans" cxnId="{1649B3F1-5D0B-4F99-B231-9781F89AF30A}">
      <dgm:prSet/>
      <dgm:spPr/>
      <dgm:t>
        <a:bodyPr/>
        <a:lstStyle/>
        <a:p>
          <a:endParaRPr lang="en-US"/>
        </a:p>
      </dgm:t>
    </dgm:pt>
    <dgm:pt modelId="{EA40862C-CC21-48F8-828C-7DB9418FFF2D}" type="sibTrans" cxnId="{1649B3F1-5D0B-4F99-B231-9781F89AF30A}">
      <dgm:prSet/>
      <dgm:spPr/>
      <dgm:t>
        <a:bodyPr/>
        <a:lstStyle/>
        <a:p>
          <a:endParaRPr lang="en-US"/>
        </a:p>
      </dgm:t>
    </dgm:pt>
    <dgm:pt modelId="{631FA6D5-C0A5-4DC4-A5AA-8FACE810D50D}">
      <dgm:prSet/>
      <dgm:spPr/>
      <dgm:t>
        <a:bodyPr/>
        <a:lstStyle/>
        <a:p>
          <a:pPr>
            <a:lnSpc>
              <a:spcPct val="100000"/>
            </a:lnSpc>
          </a:pPr>
          <a:r>
            <a:rPr lang="en-US"/>
            <a:t>Intermediate file is a sequential access file</a:t>
          </a:r>
        </a:p>
      </dgm:t>
    </dgm:pt>
    <dgm:pt modelId="{E73E9FA2-C5DD-4B40-9EFB-BCB92199A7B5}" type="parTrans" cxnId="{F47F3A5B-E94C-43F2-8EF3-A77225308553}">
      <dgm:prSet/>
      <dgm:spPr/>
      <dgm:t>
        <a:bodyPr/>
        <a:lstStyle/>
        <a:p>
          <a:endParaRPr lang="en-US"/>
        </a:p>
      </dgm:t>
    </dgm:pt>
    <dgm:pt modelId="{8626C6E3-6EB5-4E72-8322-4B4BD0D2AB8A}" type="sibTrans" cxnId="{F47F3A5B-E94C-43F2-8EF3-A77225308553}">
      <dgm:prSet/>
      <dgm:spPr/>
      <dgm:t>
        <a:bodyPr/>
        <a:lstStyle/>
        <a:p>
          <a:endParaRPr lang="en-US"/>
        </a:p>
      </dgm:t>
    </dgm:pt>
    <dgm:pt modelId="{F5C43060-94AD-495A-A42A-BA892E9BD869}">
      <dgm:prSet/>
      <dgm:spPr/>
      <dgm:t>
        <a:bodyPr/>
        <a:lstStyle/>
        <a:p>
          <a:pPr>
            <a:lnSpc>
              <a:spcPct val="100000"/>
            </a:lnSpc>
          </a:pPr>
          <a:r>
            <a:rPr lang="en-US"/>
            <a:t>Each sub-system reads related input files and writes output files</a:t>
          </a:r>
        </a:p>
      </dgm:t>
    </dgm:pt>
    <dgm:pt modelId="{DA20BB4F-1353-4AE0-9741-28C1315CF544}" type="parTrans" cxnId="{1132C26A-A1AF-4543-882C-F05AA4332E40}">
      <dgm:prSet/>
      <dgm:spPr/>
      <dgm:t>
        <a:bodyPr/>
        <a:lstStyle/>
        <a:p>
          <a:endParaRPr lang="en-US"/>
        </a:p>
      </dgm:t>
    </dgm:pt>
    <dgm:pt modelId="{0D4A1184-4084-462B-B652-1C544EF7717A}" type="sibTrans" cxnId="{1132C26A-A1AF-4543-882C-F05AA4332E40}">
      <dgm:prSet/>
      <dgm:spPr/>
      <dgm:t>
        <a:bodyPr/>
        <a:lstStyle/>
        <a:p>
          <a:endParaRPr lang="en-US"/>
        </a:p>
      </dgm:t>
    </dgm:pt>
    <dgm:pt modelId="{4CCF1C31-9061-42E7-8970-32199DEFF7AF}" type="pres">
      <dgm:prSet presAssocID="{22771B1A-BCE6-4ECC-A4A5-5EA88D593995}" presName="root" presStyleCnt="0">
        <dgm:presLayoutVars>
          <dgm:dir/>
          <dgm:resizeHandles val="exact"/>
        </dgm:presLayoutVars>
      </dgm:prSet>
      <dgm:spPr/>
    </dgm:pt>
    <dgm:pt modelId="{BACBBA51-F9E1-48CC-8567-041E6104CB9D}" type="pres">
      <dgm:prSet presAssocID="{09A3D995-5659-4F9D-9FCE-CB282C0733AA}" presName="compNode" presStyleCnt="0"/>
      <dgm:spPr/>
    </dgm:pt>
    <dgm:pt modelId="{9D829EDD-42CE-425B-A77D-B6AC814754FD}" type="pres">
      <dgm:prSet presAssocID="{09A3D995-5659-4F9D-9FCE-CB282C0733AA}" presName="bgRect" presStyleLbl="bgShp" presStyleIdx="0" presStyleCnt="3"/>
      <dgm:spPr/>
    </dgm:pt>
    <dgm:pt modelId="{E23519FB-682B-4598-A8EC-FAC40D7317EB}" type="pres">
      <dgm:prSet presAssocID="{09A3D995-5659-4F9D-9FCE-CB282C0733AA}" presName="iconRect" presStyleLbl="node1" presStyleIdx="0" presStyleCnt="3"/>
      <dgm:spPr>
        <a:blipFill rotWithShape="1">
          <a:blip xmlns:r="http://schemas.openxmlformats.org/officeDocument/2006/relationships" r:embed="rId1"/>
          <a:srcRect/>
          <a:stretch>
            <a:fillRect/>
          </a:stretch>
        </a:blipFill>
      </dgm:spPr>
      <dgm:extLst>
        <a:ext uri="{E40237B7-FDA0-4F09-8148-C483321AD2D9}">
          <dgm14:cNvPr xmlns:dgm14="http://schemas.microsoft.com/office/drawing/2010/diagram" id="0" name="" descr="Database"/>
        </a:ext>
      </dgm:extLst>
    </dgm:pt>
    <dgm:pt modelId="{2AEAD7D8-2236-4779-B166-7F6B54D868C4}" type="pres">
      <dgm:prSet presAssocID="{09A3D995-5659-4F9D-9FCE-CB282C0733AA}" presName="spaceRect" presStyleCnt="0"/>
      <dgm:spPr/>
    </dgm:pt>
    <dgm:pt modelId="{BAB12634-1C25-460D-A356-721826D2679B}" type="pres">
      <dgm:prSet presAssocID="{09A3D995-5659-4F9D-9FCE-CB282C0733AA}" presName="parTx" presStyleLbl="revTx" presStyleIdx="0" presStyleCnt="3">
        <dgm:presLayoutVars>
          <dgm:chMax val="0"/>
          <dgm:chPref val="0"/>
        </dgm:presLayoutVars>
      </dgm:prSet>
      <dgm:spPr/>
    </dgm:pt>
    <dgm:pt modelId="{383CB83F-F5B9-4B4D-A970-6BD97619A8C3}" type="pres">
      <dgm:prSet presAssocID="{EA40862C-CC21-48F8-828C-7DB9418FFF2D}" presName="sibTrans" presStyleCnt="0"/>
      <dgm:spPr/>
    </dgm:pt>
    <dgm:pt modelId="{01863C25-A58C-4823-BD1B-064C1C841E6C}" type="pres">
      <dgm:prSet presAssocID="{631FA6D5-C0A5-4DC4-A5AA-8FACE810D50D}" presName="compNode" presStyleCnt="0"/>
      <dgm:spPr/>
    </dgm:pt>
    <dgm:pt modelId="{5ACC431C-736E-415E-B374-862656271B1E}" type="pres">
      <dgm:prSet presAssocID="{631FA6D5-C0A5-4DC4-A5AA-8FACE810D50D}" presName="bgRect" presStyleLbl="bgShp" presStyleIdx="1" presStyleCnt="3"/>
      <dgm:spPr/>
    </dgm:pt>
    <dgm:pt modelId="{FBBBCBD4-5B5B-4800-A5E3-F7231994F3D7}" type="pres">
      <dgm:prSet presAssocID="{631FA6D5-C0A5-4DC4-A5AA-8FACE810D50D}" presName="iconRect" presStyleLbl="node1" presStyleIdx="1" presStyleCnt="3"/>
      <dgm:spPr>
        <a:blipFill>
          <a:blip xmlns:r="http://schemas.openxmlformats.org/officeDocument/2006/relationships" r:embed="rId2">
            <a:extLst>
              <a:ext uri="{96DAC541-7B7A-43D3-8B79-37D633B846F1}">
                <asvg:svgBlip xmlns:asvg="http://schemas.microsoft.com/office/drawing/2016/SVG/main" r:embed="rId3"/>
              </a:ext>
            </a:extLst>
          </a:blip>
          <a:srcRect/>
          <a:stretch>
            <a:fillRect/>
          </a:stretch>
        </a:blipFill>
      </dgm:spPr>
      <dgm:extLst>
        <a:ext uri="{E40237B7-FDA0-4F09-8148-C483321AD2D9}">
          <dgm14:cNvPr xmlns:dgm14="http://schemas.microsoft.com/office/drawing/2010/diagram" id="0" name="" descr="Document"/>
        </a:ext>
      </dgm:extLst>
    </dgm:pt>
    <dgm:pt modelId="{634CCAAF-A635-4D6D-B114-1445FB790D6E}" type="pres">
      <dgm:prSet presAssocID="{631FA6D5-C0A5-4DC4-A5AA-8FACE810D50D}" presName="spaceRect" presStyleCnt="0"/>
      <dgm:spPr/>
    </dgm:pt>
    <dgm:pt modelId="{F97DA85E-B39D-4B55-9A9D-B06E330A996E}" type="pres">
      <dgm:prSet presAssocID="{631FA6D5-C0A5-4DC4-A5AA-8FACE810D50D}" presName="parTx" presStyleLbl="revTx" presStyleIdx="1" presStyleCnt="3">
        <dgm:presLayoutVars>
          <dgm:chMax val="0"/>
          <dgm:chPref val="0"/>
        </dgm:presLayoutVars>
      </dgm:prSet>
      <dgm:spPr/>
    </dgm:pt>
    <dgm:pt modelId="{E0448CD8-F635-468E-A75F-779431E405F4}" type="pres">
      <dgm:prSet presAssocID="{8626C6E3-6EB5-4E72-8322-4B4BD0D2AB8A}" presName="sibTrans" presStyleCnt="0"/>
      <dgm:spPr/>
    </dgm:pt>
    <dgm:pt modelId="{EA16CEE9-D7C5-426B-9CAF-4FA055C2752D}" type="pres">
      <dgm:prSet presAssocID="{F5C43060-94AD-495A-A42A-BA892E9BD869}" presName="compNode" presStyleCnt="0"/>
      <dgm:spPr/>
    </dgm:pt>
    <dgm:pt modelId="{0AD0F7A5-CCE5-4EB2-AB85-5A9AB4C09739}" type="pres">
      <dgm:prSet presAssocID="{F5C43060-94AD-495A-A42A-BA892E9BD869}" presName="bgRect" presStyleLbl="bgShp" presStyleIdx="2" presStyleCnt="3"/>
      <dgm:spPr/>
    </dgm:pt>
    <dgm:pt modelId="{3043FD3D-6854-471F-9BB8-CFEA25B23588}" type="pres">
      <dgm:prSet presAssocID="{F5C43060-94AD-495A-A42A-BA892E9BD869}" presName="iconRect" presStyleLbl="node1" presStyleIdx="2"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Flowchart"/>
        </a:ext>
      </dgm:extLst>
    </dgm:pt>
    <dgm:pt modelId="{6D7BE5FD-994B-497A-B297-890AEB84207C}" type="pres">
      <dgm:prSet presAssocID="{F5C43060-94AD-495A-A42A-BA892E9BD869}" presName="spaceRect" presStyleCnt="0"/>
      <dgm:spPr/>
    </dgm:pt>
    <dgm:pt modelId="{A721BFCA-DD82-4FAF-977F-45D22D81CDC2}" type="pres">
      <dgm:prSet presAssocID="{F5C43060-94AD-495A-A42A-BA892E9BD869}" presName="parTx" presStyleLbl="revTx" presStyleIdx="2" presStyleCnt="3">
        <dgm:presLayoutVars>
          <dgm:chMax val="0"/>
          <dgm:chPref val="0"/>
        </dgm:presLayoutVars>
      </dgm:prSet>
      <dgm:spPr/>
    </dgm:pt>
  </dgm:ptLst>
  <dgm:cxnLst>
    <dgm:cxn modelId="{F47F3A5B-E94C-43F2-8EF3-A77225308553}" srcId="{22771B1A-BCE6-4ECC-A4A5-5EA88D593995}" destId="{631FA6D5-C0A5-4DC4-A5AA-8FACE810D50D}" srcOrd="1" destOrd="0" parTransId="{E73E9FA2-C5DD-4B40-9EFB-BCB92199A7B5}" sibTransId="{8626C6E3-6EB5-4E72-8322-4B4BD0D2AB8A}"/>
    <dgm:cxn modelId="{D7BDF447-92DC-4E12-AC6F-1988C7B7929B}" type="presOf" srcId="{22771B1A-BCE6-4ECC-A4A5-5EA88D593995}" destId="{4CCF1C31-9061-42E7-8970-32199DEFF7AF}" srcOrd="0" destOrd="0" presId="urn:microsoft.com/office/officeart/2018/2/layout/IconVerticalSolidList"/>
    <dgm:cxn modelId="{1132C26A-A1AF-4543-882C-F05AA4332E40}" srcId="{22771B1A-BCE6-4ECC-A4A5-5EA88D593995}" destId="{F5C43060-94AD-495A-A42A-BA892E9BD869}" srcOrd="2" destOrd="0" parTransId="{DA20BB4F-1353-4AE0-9741-28C1315CF544}" sibTransId="{0D4A1184-4084-462B-B652-1C544EF7717A}"/>
    <dgm:cxn modelId="{F929C899-2055-4067-B136-93CD704E6309}" type="presOf" srcId="{631FA6D5-C0A5-4DC4-A5AA-8FACE810D50D}" destId="{F97DA85E-B39D-4B55-9A9D-B06E330A996E}" srcOrd="0" destOrd="0" presId="urn:microsoft.com/office/officeart/2018/2/layout/IconVerticalSolidList"/>
    <dgm:cxn modelId="{0763149E-3587-44A2-B30E-0CFFDC02D5F6}" type="presOf" srcId="{09A3D995-5659-4F9D-9FCE-CB282C0733AA}" destId="{BAB12634-1C25-460D-A356-721826D2679B}" srcOrd="0" destOrd="0" presId="urn:microsoft.com/office/officeart/2018/2/layout/IconVerticalSolidList"/>
    <dgm:cxn modelId="{3D59F0EA-2180-4893-9ECC-A2D31B0AAF60}" type="presOf" srcId="{F5C43060-94AD-495A-A42A-BA892E9BD869}" destId="{A721BFCA-DD82-4FAF-977F-45D22D81CDC2}" srcOrd="0" destOrd="0" presId="urn:microsoft.com/office/officeart/2018/2/layout/IconVerticalSolidList"/>
    <dgm:cxn modelId="{1649B3F1-5D0B-4F99-B231-9781F89AF30A}" srcId="{22771B1A-BCE6-4ECC-A4A5-5EA88D593995}" destId="{09A3D995-5659-4F9D-9FCE-CB282C0733AA}" srcOrd="0" destOrd="0" parTransId="{AD0D64E2-C020-4EC7-903E-A6BEF134F394}" sibTransId="{EA40862C-CC21-48F8-828C-7DB9418FFF2D}"/>
    <dgm:cxn modelId="{7402AC17-E532-4EDF-9DD1-2FDBB163C393}" type="presParOf" srcId="{4CCF1C31-9061-42E7-8970-32199DEFF7AF}" destId="{BACBBA51-F9E1-48CC-8567-041E6104CB9D}" srcOrd="0" destOrd="0" presId="urn:microsoft.com/office/officeart/2018/2/layout/IconVerticalSolidList"/>
    <dgm:cxn modelId="{2B781DCA-22CB-4E97-A81E-0E79A6153E23}" type="presParOf" srcId="{BACBBA51-F9E1-48CC-8567-041E6104CB9D}" destId="{9D829EDD-42CE-425B-A77D-B6AC814754FD}" srcOrd="0" destOrd="0" presId="urn:microsoft.com/office/officeart/2018/2/layout/IconVerticalSolidList"/>
    <dgm:cxn modelId="{CCD63D30-CD87-4E7E-B10F-8DCA8C73E35C}" type="presParOf" srcId="{BACBBA51-F9E1-48CC-8567-041E6104CB9D}" destId="{E23519FB-682B-4598-A8EC-FAC40D7317EB}" srcOrd="1" destOrd="0" presId="urn:microsoft.com/office/officeart/2018/2/layout/IconVerticalSolidList"/>
    <dgm:cxn modelId="{8318D68B-6E27-45D2-88C7-081BC44952C6}" type="presParOf" srcId="{BACBBA51-F9E1-48CC-8567-041E6104CB9D}" destId="{2AEAD7D8-2236-4779-B166-7F6B54D868C4}" srcOrd="2" destOrd="0" presId="urn:microsoft.com/office/officeart/2018/2/layout/IconVerticalSolidList"/>
    <dgm:cxn modelId="{896CDFF1-13A7-4F6D-8612-9261A164CFBF}" type="presParOf" srcId="{BACBBA51-F9E1-48CC-8567-041E6104CB9D}" destId="{BAB12634-1C25-460D-A356-721826D2679B}" srcOrd="3" destOrd="0" presId="urn:microsoft.com/office/officeart/2018/2/layout/IconVerticalSolidList"/>
    <dgm:cxn modelId="{632A2A16-F991-4EC8-AE89-31B46E37ADAE}" type="presParOf" srcId="{4CCF1C31-9061-42E7-8970-32199DEFF7AF}" destId="{383CB83F-F5B9-4B4D-A970-6BD97619A8C3}" srcOrd="1" destOrd="0" presId="urn:microsoft.com/office/officeart/2018/2/layout/IconVerticalSolidList"/>
    <dgm:cxn modelId="{34AF3900-3C42-4565-8FA1-F1B05013DF9E}" type="presParOf" srcId="{4CCF1C31-9061-42E7-8970-32199DEFF7AF}" destId="{01863C25-A58C-4823-BD1B-064C1C841E6C}" srcOrd="2" destOrd="0" presId="urn:microsoft.com/office/officeart/2018/2/layout/IconVerticalSolidList"/>
    <dgm:cxn modelId="{107C5965-79C2-4616-B0C0-8892FA2EFD16}" type="presParOf" srcId="{01863C25-A58C-4823-BD1B-064C1C841E6C}" destId="{5ACC431C-736E-415E-B374-862656271B1E}" srcOrd="0" destOrd="0" presId="urn:microsoft.com/office/officeart/2018/2/layout/IconVerticalSolidList"/>
    <dgm:cxn modelId="{164CF02E-1949-4E9D-B5EC-CD9FA2FB1DD4}" type="presParOf" srcId="{01863C25-A58C-4823-BD1B-064C1C841E6C}" destId="{FBBBCBD4-5B5B-4800-A5E3-F7231994F3D7}" srcOrd="1" destOrd="0" presId="urn:microsoft.com/office/officeart/2018/2/layout/IconVerticalSolidList"/>
    <dgm:cxn modelId="{D4DB0708-CD9A-436A-9D42-84A5BB30BAB5}" type="presParOf" srcId="{01863C25-A58C-4823-BD1B-064C1C841E6C}" destId="{634CCAAF-A635-4D6D-B114-1445FB790D6E}" srcOrd="2" destOrd="0" presId="urn:microsoft.com/office/officeart/2018/2/layout/IconVerticalSolidList"/>
    <dgm:cxn modelId="{EECAD2AC-B58C-4B4F-850C-1C23ADF24416}" type="presParOf" srcId="{01863C25-A58C-4823-BD1B-064C1C841E6C}" destId="{F97DA85E-B39D-4B55-9A9D-B06E330A996E}" srcOrd="3" destOrd="0" presId="urn:microsoft.com/office/officeart/2018/2/layout/IconVerticalSolidList"/>
    <dgm:cxn modelId="{B1D2F383-CC49-40CF-B8F0-E69FE495770D}" type="presParOf" srcId="{4CCF1C31-9061-42E7-8970-32199DEFF7AF}" destId="{E0448CD8-F635-468E-A75F-779431E405F4}" srcOrd="3" destOrd="0" presId="urn:microsoft.com/office/officeart/2018/2/layout/IconVerticalSolidList"/>
    <dgm:cxn modelId="{CCCC687B-F121-4755-A982-E44161482ACF}" type="presParOf" srcId="{4CCF1C31-9061-42E7-8970-32199DEFF7AF}" destId="{EA16CEE9-D7C5-426B-9CAF-4FA055C2752D}" srcOrd="4" destOrd="0" presId="urn:microsoft.com/office/officeart/2018/2/layout/IconVerticalSolidList"/>
    <dgm:cxn modelId="{9B5E460F-AAD4-4EE8-9B1D-1255556B9AF5}" type="presParOf" srcId="{EA16CEE9-D7C5-426B-9CAF-4FA055C2752D}" destId="{0AD0F7A5-CCE5-4EB2-AB85-5A9AB4C09739}" srcOrd="0" destOrd="0" presId="urn:microsoft.com/office/officeart/2018/2/layout/IconVerticalSolidList"/>
    <dgm:cxn modelId="{2360F3CB-7819-459C-B3D5-E30AA45AD8E4}" type="presParOf" srcId="{EA16CEE9-D7C5-426B-9CAF-4FA055C2752D}" destId="{3043FD3D-6854-471F-9BB8-CFEA25B23588}" srcOrd="1" destOrd="0" presId="urn:microsoft.com/office/officeart/2018/2/layout/IconVerticalSolidList"/>
    <dgm:cxn modelId="{9246B2E6-3C3C-491D-8202-5F8F61DEA14A}" type="presParOf" srcId="{EA16CEE9-D7C5-426B-9CAF-4FA055C2752D}" destId="{6D7BE5FD-994B-497A-B297-890AEB84207C}" srcOrd="2" destOrd="0" presId="urn:microsoft.com/office/officeart/2018/2/layout/IconVerticalSolidList"/>
    <dgm:cxn modelId="{BC20F0E3-8136-4C1A-8E38-924723080B45}" type="presParOf" srcId="{EA16CEE9-D7C5-426B-9CAF-4FA055C2752D}" destId="{A721BFCA-DD82-4FAF-977F-45D22D81CDC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E0B873-97D8-496B-80BC-E2C7D3208DD7}"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0AD9E81E-B85B-423F-99C4-1C709D8696F3}">
      <dgm:prSet/>
      <dgm:spPr/>
      <dgm:t>
        <a:bodyPr/>
        <a:lstStyle/>
        <a:p>
          <a:r>
            <a:rPr lang="en-US"/>
            <a:t>Implementation requires external control</a:t>
          </a:r>
        </a:p>
      </dgm:t>
    </dgm:pt>
    <dgm:pt modelId="{94042AC1-0FA1-44D7-9B4B-F804782E4B93}" type="parTrans" cxnId="{B2EBEB66-6753-4CEF-85E6-ABC0BCD2EF32}">
      <dgm:prSet/>
      <dgm:spPr/>
      <dgm:t>
        <a:bodyPr/>
        <a:lstStyle/>
        <a:p>
          <a:endParaRPr lang="en-US"/>
        </a:p>
      </dgm:t>
    </dgm:pt>
    <dgm:pt modelId="{4956A745-4226-43F1-95C5-FCE4BE8FEE6E}" type="sibTrans" cxnId="{B2EBEB66-6753-4CEF-85E6-ABC0BCD2EF32}">
      <dgm:prSet/>
      <dgm:spPr/>
      <dgm:t>
        <a:bodyPr/>
        <a:lstStyle/>
        <a:p>
          <a:endParaRPr lang="en-US"/>
        </a:p>
      </dgm:t>
    </dgm:pt>
    <dgm:pt modelId="{84E4EA4F-30D4-432B-8968-B5A05954C9E9}">
      <dgm:prSet/>
      <dgm:spPr/>
      <dgm:t>
        <a:bodyPr/>
        <a:lstStyle/>
        <a:p>
          <a:r>
            <a:rPr lang="en-US"/>
            <a:t>Does no provide interactive interface</a:t>
          </a:r>
        </a:p>
      </dgm:t>
    </dgm:pt>
    <dgm:pt modelId="{81DF6A43-D071-4321-A5BB-BA5520D0E6A9}" type="parTrans" cxnId="{BC133204-3E9F-460D-805E-170789366017}">
      <dgm:prSet/>
      <dgm:spPr/>
      <dgm:t>
        <a:bodyPr/>
        <a:lstStyle/>
        <a:p>
          <a:endParaRPr lang="en-US"/>
        </a:p>
      </dgm:t>
    </dgm:pt>
    <dgm:pt modelId="{E2225528-DA39-4625-ACB9-4A8724479EFC}" type="sibTrans" cxnId="{BC133204-3E9F-460D-805E-170789366017}">
      <dgm:prSet/>
      <dgm:spPr/>
      <dgm:t>
        <a:bodyPr/>
        <a:lstStyle/>
        <a:p>
          <a:endParaRPr lang="en-US"/>
        </a:p>
      </dgm:t>
    </dgm:pt>
    <dgm:pt modelId="{45FA02FE-07EC-4FF4-9735-1B939C85AF89}">
      <dgm:prSet/>
      <dgm:spPr/>
      <dgm:t>
        <a:bodyPr/>
        <a:lstStyle/>
        <a:p>
          <a:r>
            <a:rPr lang="en-US"/>
            <a:t>Concurrency is not supported and hence throughput remains low</a:t>
          </a:r>
        </a:p>
      </dgm:t>
    </dgm:pt>
    <dgm:pt modelId="{E59AA8FB-609F-4B86-A376-20424C33230F}" type="parTrans" cxnId="{0EDA5E2F-1CB4-4368-AF64-D1A47FF400C8}">
      <dgm:prSet/>
      <dgm:spPr/>
      <dgm:t>
        <a:bodyPr/>
        <a:lstStyle/>
        <a:p>
          <a:endParaRPr lang="en-US"/>
        </a:p>
      </dgm:t>
    </dgm:pt>
    <dgm:pt modelId="{A985AF58-C416-4111-9455-C1B6260B0C5A}" type="sibTrans" cxnId="{0EDA5E2F-1CB4-4368-AF64-D1A47FF400C8}">
      <dgm:prSet/>
      <dgm:spPr/>
      <dgm:t>
        <a:bodyPr/>
        <a:lstStyle/>
        <a:p>
          <a:endParaRPr lang="en-US"/>
        </a:p>
      </dgm:t>
    </dgm:pt>
    <dgm:pt modelId="{A19E6357-EAF4-4BA3-A370-B02B4DAA4AE1}">
      <dgm:prSet/>
      <dgm:spPr/>
      <dgm:t>
        <a:bodyPr/>
        <a:lstStyle/>
        <a:p>
          <a:r>
            <a:rPr lang="en-US"/>
            <a:t>High latency</a:t>
          </a:r>
        </a:p>
      </dgm:t>
    </dgm:pt>
    <dgm:pt modelId="{84CF3A79-5303-4E94-A3B1-5C02CCCC76E5}" type="parTrans" cxnId="{1A123249-1B1A-4B12-9272-4EAE4558021E}">
      <dgm:prSet/>
      <dgm:spPr/>
      <dgm:t>
        <a:bodyPr/>
        <a:lstStyle/>
        <a:p>
          <a:endParaRPr lang="en-US"/>
        </a:p>
      </dgm:t>
    </dgm:pt>
    <dgm:pt modelId="{747AF79A-FE4D-4AF0-B0A0-DC6844054A95}" type="sibTrans" cxnId="{1A123249-1B1A-4B12-9272-4EAE4558021E}">
      <dgm:prSet/>
      <dgm:spPr/>
      <dgm:t>
        <a:bodyPr/>
        <a:lstStyle/>
        <a:p>
          <a:endParaRPr lang="en-US"/>
        </a:p>
      </dgm:t>
    </dgm:pt>
    <dgm:pt modelId="{1C915FDD-8F0B-4253-9D81-DB55B2F3C1FC}" type="pres">
      <dgm:prSet presAssocID="{59E0B873-97D8-496B-80BC-E2C7D3208DD7}" presName="root" presStyleCnt="0">
        <dgm:presLayoutVars>
          <dgm:dir/>
          <dgm:resizeHandles val="exact"/>
        </dgm:presLayoutVars>
      </dgm:prSet>
      <dgm:spPr/>
    </dgm:pt>
    <dgm:pt modelId="{7D1812AA-4239-4AF0-B21D-1A028FE2CAE0}" type="pres">
      <dgm:prSet presAssocID="{59E0B873-97D8-496B-80BC-E2C7D3208DD7}" presName="container" presStyleCnt="0">
        <dgm:presLayoutVars>
          <dgm:dir/>
          <dgm:resizeHandles val="exact"/>
        </dgm:presLayoutVars>
      </dgm:prSet>
      <dgm:spPr/>
    </dgm:pt>
    <dgm:pt modelId="{2D483A07-4997-4F55-A3EB-8A573E40AD26}" type="pres">
      <dgm:prSet presAssocID="{0AD9E81E-B85B-423F-99C4-1C709D8696F3}" presName="compNode" presStyleCnt="0"/>
      <dgm:spPr/>
    </dgm:pt>
    <dgm:pt modelId="{4AB21001-755F-4617-890F-02769B778D4C}" type="pres">
      <dgm:prSet presAssocID="{0AD9E81E-B85B-423F-99C4-1C709D8696F3}" presName="iconBgRect" presStyleLbl="bgShp" presStyleIdx="0" presStyleCnt="4"/>
      <dgm:spPr/>
    </dgm:pt>
    <dgm:pt modelId="{ADF67954-95FA-4C70-B2DE-99DD26B3B9BE}" type="pres">
      <dgm:prSet presAssocID="{0AD9E81E-B85B-423F-99C4-1C709D8696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444D7410-BB58-45B0-B467-5B05B728A574}" type="pres">
      <dgm:prSet presAssocID="{0AD9E81E-B85B-423F-99C4-1C709D8696F3}" presName="spaceRect" presStyleCnt="0"/>
      <dgm:spPr/>
    </dgm:pt>
    <dgm:pt modelId="{D7240ED8-74AC-4611-BC6E-C2C53CBD1FCD}" type="pres">
      <dgm:prSet presAssocID="{0AD9E81E-B85B-423F-99C4-1C709D8696F3}" presName="textRect" presStyleLbl="revTx" presStyleIdx="0" presStyleCnt="4">
        <dgm:presLayoutVars>
          <dgm:chMax val="1"/>
          <dgm:chPref val="1"/>
        </dgm:presLayoutVars>
      </dgm:prSet>
      <dgm:spPr/>
    </dgm:pt>
    <dgm:pt modelId="{3B3BD0F6-4AD2-4901-8859-AD0E60B33A39}" type="pres">
      <dgm:prSet presAssocID="{4956A745-4226-43F1-95C5-FCE4BE8FEE6E}" presName="sibTrans" presStyleLbl="sibTrans2D1" presStyleIdx="0" presStyleCnt="0"/>
      <dgm:spPr/>
    </dgm:pt>
    <dgm:pt modelId="{306DCA69-EB6B-4209-A07F-BFD70BECEB4D}" type="pres">
      <dgm:prSet presAssocID="{84E4EA4F-30D4-432B-8968-B5A05954C9E9}" presName="compNode" presStyleCnt="0"/>
      <dgm:spPr/>
    </dgm:pt>
    <dgm:pt modelId="{265D4520-25AA-4C87-9C05-88600684C5D8}" type="pres">
      <dgm:prSet presAssocID="{84E4EA4F-30D4-432B-8968-B5A05954C9E9}" presName="iconBgRect" presStyleLbl="bgShp" presStyleIdx="1" presStyleCnt="4"/>
      <dgm:spPr/>
    </dgm:pt>
    <dgm:pt modelId="{BD9C560C-42E8-4395-B5C3-8B30E7563855}" type="pres">
      <dgm:prSet presAssocID="{84E4EA4F-30D4-432B-8968-B5A05954C9E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27D1FE0D-408E-4120-8CEE-A2157306EBCC}" type="pres">
      <dgm:prSet presAssocID="{84E4EA4F-30D4-432B-8968-B5A05954C9E9}" presName="spaceRect" presStyleCnt="0"/>
      <dgm:spPr/>
    </dgm:pt>
    <dgm:pt modelId="{C257497C-6FB8-494E-9574-DCF8ED1FC5B0}" type="pres">
      <dgm:prSet presAssocID="{84E4EA4F-30D4-432B-8968-B5A05954C9E9}" presName="textRect" presStyleLbl="revTx" presStyleIdx="1" presStyleCnt="4">
        <dgm:presLayoutVars>
          <dgm:chMax val="1"/>
          <dgm:chPref val="1"/>
        </dgm:presLayoutVars>
      </dgm:prSet>
      <dgm:spPr/>
    </dgm:pt>
    <dgm:pt modelId="{00F401AC-F4F7-4660-9290-DA2B6B9A142F}" type="pres">
      <dgm:prSet presAssocID="{E2225528-DA39-4625-ACB9-4A8724479EFC}" presName="sibTrans" presStyleLbl="sibTrans2D1" presStyleIdx="0" presStyleCnt="0"/>
      <dgm:spPr/>
    </dgm:pt>
    <dgm:pt modelId="{37647709-3408-4FB8-8C8A-68FABD85B43C}" type="pres">
      <dgm:prSet presAssocID="{45FA02FE-07EC-4FF4-9735-1B939C85AF89}" presName="compNode" presStyleCnt="0"/>
      <dgm:spPr/>
    </dgm:pt>
    <dgm:pt modelId="{BFA1D716-DEFC-41E7-A620-A7FE894A404A}" type="pres">
      <dgm:prSet presAssocID="{45FA02FE-07EC-4FF4-9735-1B939C85AF89}" presName="iconBgRect" presStyleLbl="bgShp" presStyleIdx="2" presStyleCnt="4"/>
      <dgm:spPr/>
    </dgm:pt>
    <dgm:pt modelId="{113A1108-0653-4C26-B885-8A29C173ECF0}" type="pres">
      <dgm:prSet presAssocID="{45FA02FE-07EC-4FF4-9735-1B939C85AF89}"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ilter"/>
        </a:ext>
      </dgm:extLst>
    </dgm:pt>
    <dgm:pt modelId="{68E51987-5033-4242-B951-CFAAA9658BDD}" type="pres">
      <dgm:prSet presAssocID="{45FA02FE-07EC-4FF4-9735-1B939C85AF89}" presName="spaceRect" presStyleCnt="0"/>
      <dgm:spPr/>
    </dgm:pt>
    <dgm:pt modelId="{7B23AF60-30EE-4BF6-A7A5-3962F4FE2A14}" type="pres">
      <dgm:prSet presAssocID="{45FA02FE-07EC-4FF4-9735-1B939C85AF89}" presName="textRect" presStyleLbl="revTx" presStyleIdx="2" presStyleCnt="4">
        <dgm:presLayoutVars>
          <dgm:chMax val="1"/>
          <dgm:chPref val="1"/>
        </dgm:presLayoutVars>
      </dgm:prSet>
      <dgm:spPr/>
    </dgm:pt>
    <dgm:pt modelId="{EC44028C-CC05-4E65-B447-E674FAF38456}" type="pres">
      <dgm:prSet presAssocID="{A985AF58-C416-4111-9455-C1B6260B0C5A}" presName="sibTrans" presStyleLbl="sibTrans2D1" presStyleIdx="0" presStyleCnt="0"/>
      <dgm:spPr/>
    </dgm:pt>
    <dgm:pt modelId="{C3C2B941-4AFE-42FA-91A2-002BB9BA2E2C}" type="pres">
      <dgm:prSet presAssocID="{A19E6357-EAF4-4BA3-A370-B02B4DAA4AE1}" presName="compNode" presStyleCnt="0"/>
      <dgm:spPr/>
    </dgm:pt>
    <dgm:pt modelId="{369E2257-4881-4506-8225-A5DA2A90FE5F}" type="pres">
      <dgm:prSet presAssocID="{A19E6357-EAF4-4BA3-A370-B02B4DAA4AE1}" presName="iconBgRect" presStyleLbl="bgShp" presStyleIdx="3" presStyleCnt="4"/>
      <dgm:spPr/>
    </dgm:pt>
    <dgm:pt modelId="{4D9E81FA-F85D-4728-914F-78935BBB612F}" type="pres">
      <dgm:prSet presAssocID="{A19E6357-EAF4-4BA3-A370-B02B4DAA4AE1}"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Hourglass Finished"/>
        </a:ext>
      </dgm:extLst>
    </dgm:pt>
    <dgm:pt modelId="{F45B4EA0-3E93-42EA-92DE-22D0BF96AC61}" type="pres">
      <dgm:prSet presAssocID="{A19E6357-EAF4-4BA3-A370-B02B4DAA4AE1}" presName="spaceRect" presStyleCnt="0"/>
      <dgm:spPr/>
    </dgm:pt>
    <dgm:pt modelId="{A1E484E5-08BE-4302-B710-CFC4F110EF0C}" type="pres">
      <dgm:prSet presAssocID="{A19E6357-EAF4-4BA3-A370-B02B4DAA4AE1}" presName="textRect" presStyleLbl="revTx" presStyleIdx="3" presStyleCnt="4">
        <dgm:presLayoutVars>
          <dgm:chMax val="1"/>
          <dgm:chPref val="1"/>
        </dgm:presLayoutVars>
      </dgm:prSet>
      <dgm:spPr/>
    </dgm:pt>
  </dgm:ptLst>
  <dgm:cxnLst>
    <dgm:cxn modelId="{8F69A800-941C-4E08-BF9F-DE6AF0D8CD9A}" type="presOf" srcId="{E2225528-DA39-4625-ACB9-4A8724479EFC}" destId="{00F401AC-F4F7-4660-9290-DA2B6B9A142F}" srcOrd="0" destOrd="0" presId="urn:microsoft.com/office/officeart/2018/2/layout/IconCircleList"/>
    <dgm:cxn modelId="{BC133204-3E9F-460D-805E-170789366017}" srcId="{59E0B873-97D8-496B-80BC-E2C7D3208DD7}" destId="{84E4EA4F-30D4-432B-8968-B5A05954C9E9}" srcOrd="1" destOrd="0" parTransId="{81DF6A43-D071-4321-A5BB-BA5520D0E6A9}" sibTransId="{E2225528-DA39-4625-ACB9-4A8724479EFC}"/>
    <dgm:cxn modelId="{3C874121-3B89-48DF-939A-91391A7C81B1}" type="presOf" srcId="{59E0B873-97D8-496B-80BC-E2C7D3208DD7}" destId="{1C915FDD-8F0B-4253-9D81-DB55B2F3C1FC}" srcOrd="0" destOrd="0" presId="urn:microsoft.com/office/officeart/2018/2/layout/IconCircleList"/>
    <dgm:cxn modelId="{0EDA5E2F-1CB4-4368-AF64-D1A47FF400C8}" srcId="{59E0B873-97D8-496B-80BC-E2C7D3208DD7}" destId="{45FA02FE-07EC-4FF4-9735-1B939C85AF89}" srcOrd="2" destOrd="0" parTransId="{E59AA8FB-609F-4B86-A376-20424C33230F}" sibTransId="{A985AF58-C416-4111-9455-C1B6260B0C5A}"/>
    <dgm:cxn modelId="{706E2338-1A56-4EEA-BBF4-8D05A7357CA3}" type="presOf" srcId="{45FA02FE-07EC-4FF4-9735-1B939C85AF89}" destId="{7B23AF60-30EE-4BF6-A7A5-3962F4FE2A14}" srcOrd="0" destOrd="0" presId="urn:microsoft.com/office/officeart/2018/2/layout/IconCircleList"/>
    <dgm:cxn modelId="{B2EBEB66-6753-4CEF-85E6-ABC0BCD2EF32}" srcId="{59E0B873-97D8-496B-80BC-E2C7D3208DD7}" destId="{0AD9E81E-B85B-423F-99C4-1C709D8696F3}" srcOrd="0" destOrd="0" parTransId="{94042AC1-0FA1-44D7-9B4B-F804782E4B93}" sibTransId="{4956A745-4226-43F1-95C5-FCE4BE8FEE6E}"/>
    <dgm:cxn modelId="{1A123249-1B1A-4B12-9272-4EAE4558021E}" srcId="{59E0B873-97D8-496B-80BC-E2C7D3208DD7}" destId="{A19E6357-EAF4-4BA3-A370-B02B4DAA4AE1}" srcOrd="3" destOrd="0" parTransId="{84CF3A79-5303-4E94-A3B1-5C02CCCC76E5}" sibTransId="{747AF79A-FE4D-4AF0-B0A0-DC6844054A95}"/>
    <dgm:cxn modelId="{17576C69-477A-4254-AD75-9F1183E7D851}" type="presOf" srcId="{A19E6357-EAF4-4BA3-A370-B02B4DAA4AE1}" destId="{A1E484E5-08BE-4302-B710-CFC4F110EF0C}" srcOrd="0" destOrd="0" presId="urn:microsoft.com/office/officeart/2018/2/layout/IconCircleList"/>
    <dgm:cxn modelId="{6D23B357-41BF-45CA-9B96-C7238F2BF3C4}" type="presOf" srcId="{A985AF58-C416-4111-9455-C1B6260B0C5A}" destId="{EC44028C-CC05-4E65-B447-E674FAF38456}" srcOrd="0" destOrd="0" presId="urn:microsoft.com/office/officeart/2018/2/layout/IconCircleList"/>
    <dgm:cxn modelId="{EB4CBC78-8625-47AA-B7AC-762F2C4A9646}" type="presOf" srcId="{84E4EA4F-30D4-432B-8968-B5A05954C9E9}" destId="{C257497C-6FB8-494E-9574-DCF8ED1FC5B0}" srcOrd="0" destOrd="0" presId="urn:microsoft.com/office/officeart/2018/2/layout/IconCircleList"/>
    <dgm:cxn modelId="{B8EDF67A-4AF2-4149-8E9A-27B382035096}" type="presOf" srcId="{4956A745-4226-43F1-95C5-FCE4BE8FEE6E}" destId="{3B3BD0F6-4AD2-4901-8859-AD0E60B33A39}" srcOrd="0" destOrd="0" presId="urn:microsoft.com/office/officeart/2018/2/layout/IconCircleList"/>
    <dgm:cxn modelId="{6AB7B5B1-2DEF-428F-9CC9-207ECE8A1577}" type="presOf" srcId="{0AD9E81E-B85B-423F-99C4-1C709D8696F3}" destId="{D7240ED8-74AC-4611-BC6E-C2C53CBD1FCD}" srcOrd="0" destOrd="0" presId="urn:microsoft.com/office/officeart/2018/2/layout/IconCircleList"/>
    <dgm:cxn modelId="{18A03338-A3CA-463C-9E6B-5FBFAB41B60D}" type="presParOf" srcId="{1C915FDD-8F0B-4253-9D81-DB55B2F3C1FC}" destId="{7D1812AA-4239-4AF0-B21D-1A028FE2CAE0}" srcOrd="0" destOrd="0" presId="urn:microsoft.com/office/officeart/2018/2/layout/IconCircleList"/>
    <dgm:cxn modelId="{15FA6BC5-FA6C-40A3-883C-E56ED34A86F1}" type="presParOf" srcId="{7D1812AA-4239-4AF0-B21D-1A028FE2CAE0}" destId="{2D483A07-4997-4F55-A3EB-8A573E40AD26}" srcOrd="0" destOrd="0" presId="urn:microsoft.com/office/officeart/2018/2/layout/IconCircleList"/>
    <dgm:cxn modelId="{55C6FA92-1C87-4875-A24E-998B4AC4856E}" type="presParOf" srcId="{2D483A07-4997-4F55-A3EB-8A573E40AD26}" destId="{4AB21001-755F-4617-890F-02769B778D4C}" srcOrd="0" destOrd="0" presId="urn:microsoft.com/office/officeart/2018/2/layout/IconCircleList"/>
    <dgm:cxn modelId="{70D53931-3B83-4CF9-9D61-577BE8445A40}" type="presParOf" srcId="{2D483A07-4997-4F55-A3EB-8A573E40AD26}" destId="{ADF67954-95FA-4C70-B2DE-99DD26B3B9BE}" srcOrd="1" destOrd="0" presId="urn:microsoft.com/office/officeart/2018/2/layout/IconCircleList"/>
    <dgm:cxn modelId="{FA49FF88-FE5B-4B26-82E8-F32180DE49D4}" type="presParOf" srcId="{2D483A07-4997-4F55-A3EB-8A573E40AD26}" destId="{444D7410-BB58-45B0-B467-5B05B728A574}" srcOrd="2" destOrd="0" presId="urn:microsoft.com/office/officeart/2018/2/layout/IconCircleList"/>
    <dgm:cxn modelId="{7FF99DBB-EB42-472A-A9E6-D8FE6E9E579E}" type="presParOf" srcId="{2D483A07-4997-4F55-A3EB-8A573E40AD26}" destId="{D7240ED8-74AC-4611-BC6E-C2C53CBD1FCD}" srcOrd="3" destOrd="0" presId="urn:microsoft.com/office/officeart/2018/2/layout/IconCircleList"/>
    <dgm:cxn modelId="{672C4414-0383-4899-9F42-9EA4F536506A}" type="presParOf" srcId="{7D1812AA-4239-4AF0-B21D-1A028FE2CAE0}" destId="{3B3BD0F6-4AD2-4901-8859-AD0E60B33A39}" srcOrd="1" destOrd="0" presId="urn:microsoft.com/office/officeart/2018/2/layout/IconCircleList"/>
    <dgm:cxn modelId="{09F57744-CC08-4316-BEF4-9A82EECB29FD}" type="presParOf" srcId="{7D1812AA-4239-4AF0-B21D-1A028FE2CAE0}" destId="{306DCA69-EB6B-4209-A07F-BFD70BECEB4D}" srcOrd="2" destOrd="0" presId="urn:microsoft.com/office/officeart/2018/2/layout/IconCircleList"/>
    <dgm:cxn modelId="{C976DBA4-7B98-4B22-8CAB-8DEB03C3143E}" type="presParOf" srcId="{306DCA69-EB6B-4209-A07F-BFD70BECEB4D}" destId="{265D4520-25AA-4C87-9C05-88600684C5D8}" srcOrd="0" destOrd="0" presId="urn:microsoft.com/office/officeart/2018/2/layout/IconCircleList"/>
    <dgm:cxn modelId="{736C382C-3C28-43EF-8488-2A879F8CDF43}" type="presParOf" srcId="{306DCA69-EB6B-4209-A07F-BFD70BECEB4D}" destId="{BD9C560C-42E8-4395-B5C3-8B30E7563855}" srcOrd="1" destOrd="0" presId="urn:microsoft.com/office/officeart/2018/2/layout/IconCircleList"/>
    <dgm:cxn modelId="{64E1E0DD-83DE-426E-A883-114E280CFFFF}" type="presParOf" srcId="{306DCA69-EB6B-4209-A07F-BFD70BECEB4D}" destId="{27D1FE0D-408E-4120-8CEE-A2157306EBCC}" srcOrd="2" destOrd="0" presId="urn:microsoft.com/office/officeart/2018/2/layout/IconCircleList"/>
    <dgm:cxn modelId="{21677F44-F7E6-4D2E-869D-8CD8C474EB91}" type="presParOf" srcId="{306DCA69-EB6B-4209-A07F-BFD70BECEB4D}" destId="{C257497C-6FB8-494E-9574-DCF8ED1FC5B0}" srcOrd="3" destOrd="0" presId="urn:microsoft.com/office/officeart/2018/2/layout/IconCircleList"/>
    <dgm:cxn modelId="{8EDE2762-FABD-4EB4-BFC6-A566F45A8BC8}" type="presParOf" srcId="{7D1812AA-4239-4AF0-B21D-1A028FE2CAE0}" destId="{00F401AC-F4F7-4660-9290-DA2B6B9A142F}" srcOrd="3" destOrd="0" presId="urn:microsoft.com/office/officeart/2018/2/layout/IconCircleList"/>
    <dgm:cxn modelId="{C63F75D5-7DDF-4AD8-93D9-09118D164FAB}" type="presParOf" srcId="{7D1812AA-4239-4AF0-B21D-1A028FE2CAE0}" destId="{37647709-3408-4FB8-8C8A-68FABD85B43C}" srcOrd="4" destOrd="0" presId="urn:microsoft.com/office/officeart/2018/2/layout/IconCircleList"/>
    <dgm:cxn modelId="{968DC2E1-EE5B-4180-BE18-D47D675D1C2D}" type="presParOf" srcId="{37647709-3408-4FB8-8C8A-68FABD85B43C}" destId="{BFA1D716-DEFC-41E7-A620-A7FE894A404A}" srcOrd="0" destOrd="0" presId="urn:microsoft.com/office/officeart/2018/2/layout/IconCircleList"/>
    <dgm:cxn modelId="{F2966BFF-FDF6-433B-A736-43EFED07A6D2}" type="presParOf" srcId="{37647709-3408-4FB8-8C8A-68FABD85B43C}" destId="{113A1108-0653-4C26-B885-8A29C173ECF0}" srcOrd="1" destOrd="0" presId="urn:microsoft.com/office/officeart/2018/2/layout/IconCircleList"/>
    <dgm:cxn modelId="{BA73FA43-5234-4EF5-A665-5C8D9125F8AB}" type="presParOf" srcId="{37647709-3408-4FB8-8C8A-68FABD85B43C}" destId="{68E51987-5033-4242-B951-CFAAA9658BDD}" srcOrd="2" destOrd="0" presId="urn:microsoft.com/office/officeart/2018/2/layout/IconCircleList"/>
    <dgm:cxn modelId="{77FA0AC8-9493-45FA-AF8D-38CAA97FB984}" type="presParOf" srcId="{37647709-3408-4FB8-8C8A-68FABD85B43C}" destId="{7B23AF60-30EE-4BF6-A7A5-3962F4FE2A14}" srcOrd="3" destOrd="0" presId="urn:microsoft.com/office/officeart/2018/2/layout/IconCircleList"/>
    <dgm:cxn modelId="{B7BBDD99-F03F-4B96-9743-6FAE7A11AE8B}" type="presParOf" srcId="{7D1812AA-4239-4AF0-B21D-1A028FE2CAE0}" destId="{EC44028C-CC05-4E65-B447-E674FAF38456}" srcOrd="5" destOrd="0" presId="urn:microsoft.com/office/officeart/2018/2/layout/IconCircleList"/>
    <dgm:cxn modelId="{8E155107-34F9-4799-AF9D-EBAE82583247}" type="presParOf" srcId="{7D1812AA-4239-4AF0-B21D-1A028FE2CAE0}" destId="{C3C2B941-4AFE-42FA-91A2-002BB9BA2E2C}" srcOrd="6" destOrd="0" presId="urn:microsoft.com/office/officeart/2018/2/layout/IconCircleList"/>
    <dgm:cxn modelId="{33EF7E40-C0A3-4A35-80F5-F52D5516EB84}" type="presParOf" srcId="{C3C2B941-4AFE-42FA-91A2-002BB9BA2E2C}" destId="{369E2257-4881-4506-8225-A5DA2A90FE5F}" srcOrd="0" destOrd="0" presId="urn:microsoft.com/office/officeart/2018/2/layout/IconCircleList"/>
    <dgm:cxn modelId="{E886AD1D-C8FD-4216-8966-5A504BD4EEBC}" type="presParOf" srcId="{C3C2B941-4AFE-42FA-91A2-002BB9BA2E2C}" destId="{4D9E81FA-F85D-4728-914F-78935BBB612F}" srcOrd="1" destOrd="0" presId="urn:microsoft.com/office/officeart/2018/2/layout/IconCircleList"/>
    <dgm:cxn modelId="{B9600F9A-2E1A-4D19-814E-951AC5521C50}" type="presParOf" srcId="{C3C2B941-4AFE-42FA-91A2-002BB9BA2E2C}" destId="{F45B4EA0-3E93-42EA-92DE-22D0BF96AC61}" srcOrd="2" destOrd="0" presId="urn:microsoft.com/office/officeart/2018/2/layout/IconCircleList"/>
    <dgm:cxn modelId="{35219B29-21CD-44FE-9A57-06D655D98708}" type="presParOf" srcId="{C3C2B941-4AFE-42FA-91A2-002BB9BA2E2C}" destId="{A1E484E5-08BE-4302-B710-CFC4F110EF0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DAA3F5-AE20-4E27-87E4-39B5083D82D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C9F0663-59D2-467B-8AC0-782A39D4EF50}">
      <dgm:prSet/>
      <dgm:spPr/>
      <dgm:t>
        <a:bodyPr/>
        <a:lstStyle/>
        <a:p>
          <a:r>
            <a:rPr lang="en-US"/>
            <a:t>Better solution to the control system where no precise formula can be used to decide the manipulated variable</a:t>
          </a:r>
        </a:p>
      </dgm:t>
    </dgm:pt>
    <dgm:pt modelId="{1449DE39-3DC7-46DF-B2E3-4D83130C6E70}" type="parTrans" cxnId="{C8A7715A-1A49-4D0E-888F-E65E2169DD2D}">
      <dgm:prSet/>
      <dgm:spPr/>
      <dgm:t>
        <a:bodyPr/>
        <a:lstStyle/>
        <a:p>
          <a:endParaRPr lang="en-US"/>
        </a:p>
      </dgm:t>
    </dgm:pt>
    <dgm:pt modelId="{0391D4A0-7B46-4F42-BC86-8174C394E67A}" type="sibTrans" cxnId="{C8A7715A-1A49-4D0E-888F-E65E2169DD2D}">
      <dgm:prSet/>
      <dgm:spPr/>
      <dgm:t>
        <a:bodyPr/>
        <a:lstStyle/>
        <a:p>
          <a:endParaRPr lang="en-US"/>
        </a:p>
      </dgm:t>
    </dgm:pt>
    <dgm:pt modelId="{AA162757-A28D-4AE9-81FB-E67BF8DFE041}">
      <dgm:prSet/>
      <dgm:spPr/>
      <dgm:t>
        <a:bodyPr/>
        <a:lstStyle/>
        <a:p>
          <a:r>
            <a:rPr lang="en-US"/>
            <a:t>The software can be completely embedded in the devices</a:t>
          </a:r>
        </a:p>
      </dgm:t>
    </dgm:pt>
    <dgm:pt modelId="{C32FE185-03BD-4CBA-BBF9-F88E112EEAC5}" type="parTrans" cxnId="{CBDA7F85-476C-4077-BE2F-1AFC79DB1186}">
      <dgm:prSet/>
      <dgm:spPr/>
      <dgm:t>
        <a:bodyPr/>
        <a:lstStyle/>
        <a:p>
          <a:endParaRPr lang="en-US"/>
        </a:p>
      </dgm:t>
    </dgm:pt>
    <dgm:pt modelId="{B402B41B-A5E5-4480-A3EE-A3280764364B}" type="sibTrans" cxnId="{CBDA7F85-476C-4077-BE2F-1AFC79DB1186}">
      <dgm:prSet/>
      <dgm:spPr/>
      <dgm:t>
        <a:bodyPr/>
        <a:lstStyle/>
        <a:p>
          <a:endParaRPr lang="en-US"/>
        </a:p>
      </dgm:t>
    </dgm:pt>
    <dgm:pt modelId="{91FDFE39-9E0B-43F7-A49D-2A019F14C139}" type="pres">
      <dgm:prSet presAssocID="{AFDAA3F5-AE20-4E27-87E4-39B5083D82DC}" presName="root" presStyleCnt="0">
        <dgm:presLayoutVars>
          <dgm:dir/>
          <dgm:resizeHandles val="exact"/>
        </dgm:presLayoutVars>
      </dgm:prSet>
      <dgm:spPr/>
    </dgm:pt>
    <dgm:pt modelId="{8EB2AF01-C98A-455D-BBBF-38055536E20A}" type="pres">
      <dgm:prSet presAssocID="{5C9F0663-59D2-467B-8AC0-782A39D4EF50}" presName="compNode" presStyleCnt="0"/>
      <dgm:spPr/>
    </dgm:pt>
    <dgm:pt modelId="{5E0A30EF-F08A-4605-BB03-8CDBB7B8099F}" type="pres">
      <dgm:prSet presAssocID="{5C9F0663-59D2-467B-8AC0-782A39D4EF50}"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mote learning math"/>
        </a:ext>
      </dgm:extLst>
    </dgm:pt>
    <dgm:pt modelId="{C305AFC9-9C4D-4699-A37E-6ED6297F86F0}" type="pres">
      <dgm:prSet presAssocID="{5C9F0663-59D2-467B-8AC0-782A39D4EF50}" presName="spaceRect" presStyleCnt="0"/>
      <dgm:spPr/>
    </dgm:pt>
    <dgm:pt modelId="{0E25E383-7869-437E-A1F0-A5A2DB99C304}" type="pres">
      <dgm:prSet presAssocID="{5C9F0663-59D2-467B-8AC0-782A39D4EF50}" presName="textRect" presStyleLbl="revTx" presStyleIdx="0" presStyleCnt="2">
        <dgm:presLayoutVars>
          <dgm:chMax val="1"/>
          <dgm:chPref val="1"/>
        </dgm:presLayoutVars>
      </dgm:prSet>
      <dgm:spPr/>
    </dgm:pt>
    <dgm:pt modelId="{D7FAAFEE-71B8-4D59-9066-609FB7A53DFE}" type="pres">
      <dgm:prSet presAssocID="{0391D4A0-7B46-4F42-BC86-8174C394E67A}" presName="sibTrans" presStyleCnt="0"/>
      <dgm:spPr/>
    </dgm:pt>
    <dgm:pt modelId="{CEC66C3F-A000-4DD5-9C37-FFDFFCE297C4}" type="pres">
      <dgm:prSet presAssocID="{AA162757-A28D-4AE9-81FB-E67BF8DFE041}" presName="compNode" presStyleCnt="0"/>
      <dgm:spPr/>
    </dgm:pt>
    <dgm:pt modelId="{43EF092A-8FFC-4282-99ED-45B6D5FDC8EC}" type="pres">
      <dgm:prSet presAssocID="{AA162757-A28D-4AE9-81FB-E67BF8DFE04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ocessor"/>
        </a:ext>
      </dgm:extLst>
    </dgm:pt>
    <dgm:pt modelId="{0F6E1557-B369-4E1B-8C1C-54866A2F5DA5}" type="pres">
      <dgm:prSet presAssocID="{AA162757-A28D-4AE9-81FB-E67BF8DFE041}" presName="spaceRect" presStyleCnt="0"/>
      <dgm:spPr/>
    </dgm:pt>
    <dgm:pt modelId="{A194833A-9B87-4223-B808-B4D3D0B8FED4}" type="pres">
      <dgm:prSet presAssocID="{AA162757-A28D-4AE9-81FB-E67BF8DFE041}" presName="textRect" presStyleLbl="revTx" presStyleIdx="1" presStyleCnt="2">
        <dgm:presLayoutVars>
          <dgm:chMax val="1"/>
          <dgm:chPref val="1"/>
        </dgm:presLayoutVars>
      </dgm:prSet>
      <dgm:spPr/>
    </dgm:pt>
  </dgm:ptLst>
  <dgm:cxnLst>
    <dgm:cxn modelId="{6140EA28-C1CF-4E6A-9FB2-40B513781D8D}" type="presOf" srcId="{AA162757-A28D-4AE9-81FB-E67BF8DFE041}" destId="{A194833A-9B87-4223-B808-B4D3D0B8FED4}" srcOrd="0" destOrd="0" presId="urn:microsoft.com/office/officeart/2018/2/layout/IconLabelList"/>
    <dgm:cxn modelId="{C8A7715A-1A49-4D0E-888F-E65E2169DD2D}" srcId="{AFDAA3F5-AE20-4E27-87E4-39B5083D82DC}" destId="{5C9F0663-59D2-467B-8AC0-782A39D4EF50}" srcOrd="0" destOrd="0" parTransId="{1449DE39-3DC7-46DF-B2E3-4D83130C6E70}" sibTransId="{0391D4A0-7B46-4F42-BC86-8174C394E67A}"/>
    <dgm:cxn modelId="{B4B8287C-E77B-44DB-94B0-78856044BE2B}" type="presOf" srcId="{5C9F0663-59D2-467B-8AC0-782A39D4EF50}" destId="{0E25E383-7869-437E-A1F0-A5A2DB99C304}" srcOrd="0" destOrd="0" presId="urn:microsoft.com/office/officeart/2018/2/layout/IconLabelList"/>
    <dgm:cxn modelId="{CBDA7F85-476C-4077-BE2F-1AFC79DB1186}" srcId="{AFDAA3F5-AE20-4E27-87E4-39B5083D82DC}" destId="{AA162757-A28D-4AE9-81FB-E67BF8DFE041}" srcOrd="1" destOrd="0" parTransId="{C32FE185-03BD-4CBA-BBF9-F88E112EEAC5}" sibTransId="{B402B41B-A5E5-4480-A3EE-A3280764364B}"/>
    <dgm:cxn modelId="{F8182DFA-7851-4A85-84E9-91590CA3DEA1}" type="presOf" srcId="{AFDAA3F5-AE20-4E27-87E4-39B5083D82DC}" destId="{91FDFE39-9E0B-43F7-A49D-2A019F14C139}" srcOrd="0" destOrd="0" presId="urn:microsoft.com/office/officeart/2018/2/layout/IconLabelList"/>
    <dgm:cxn modelId="{DFCDC07F-F97A-48F2-A1F7-40BD26E2C27E}" type="presParOf" srcId="{91FDFE39-9E0B-43F7-A49D-2A019F14C139}" destId="{8EB2AF01-C98A-455D-BBBF-38055536E20A}" srcOrd="0" destOrd="0" presId="urn:microsoft.com/office/officeart/2018/2/layout/IconLabelList"/>
    <dgm:cxn modelId="{889A05DC-B954-4626-BC08-FF1ADE424996}" type="presParOf" srcId="{8EB2AF01-C98A-455D-BBBF-38055536E20A}" destId="{5E0A30EF-F08A-4605-BB03-8CDBB7B8099F}" srcOrd="0" destOrd="0" presId="urn:microsoft.com/office/officeart/2018/2/layout/IconLabelList"/>
    <dgm:cxn modelId="{1FF99823-B231-4F00-B1BD-ACEC9940DB55}" type="presParOf" srcId="{8EB2AF01-C98A-455D-BBBF-38055536E20A}" destId="{C305AFC9-9C4D-4699-A37E-6ED6297F86F0}" srcOrd="1" destOrd="0" presId="urn:microsoft.com/office/officeart/2018/2/layout/IconLabelList"/>
    <dgm:cxn modelId="{4E144109-9291-4235-80FC-9122D0796015}" type="presParOf" srcId="{8EB2AF01-C98A-455D-BBBF-38055536E20A}" destId="{0E25E383-7869-437E-A1F0-A5A2DB99C304}" srcOrd="2" destOrd="0" presId="urn:microsoft.com/office/officeart/2018/2/layout/IconLabelList"/>
    <dgm:cxn modelId="{BEE34024-316D-42FA-B200-6EF008C036DD}" type="presParOf" srcId="{91FDFE39-9E0B-43F7-A49D-2A019F14C139}" destId="{D7FAAFEE-71B8-4D59-9066-609FB7A53DFE}" srcOrd="1" destOrd="0" presId="urn:microsoft.com/office/officeart/2018/2/layout/IconLabelList"/>
    <dgm:cxn modelId="{6201AB50-7A46-4F1F-8F68-5AC07183895C}" type="presParOf" srcId="{91FDFE39-9E0B-43F7-A49D-2A019F14C139}" destId="{CEC66C3F-A000-4DD5-9C37-FFDFFCE297C4}" srcOrd="2" destOrd="0" presId="urn:microsoft.com/office/officeart/2018/2/layout/IconLabelList"/>
    <dgm:cxn modelId="{2598C0D8-3C95-4F0B-A6A3-9F82B1ED2D78}" type="presParOf" srcId="{CEC66C3F-A000-4DD5-9C37-FFDFFCE297C4}" destId="{43EF092A-8FFC-4282-99ED-45B6D5FDC8EC}" srcOrd="0" destOrd="0" presId="urn:microsoft.com/office/officeart/2018/2/layout/IconLabelList"/>
    <dgm:cxn modelId="{001C841A-AF57-4C68-8B5D-E00FCE910D1B}" type="presParOf" srcId="{CEC66C3F-A000-4DD5-9C37-FFDFFCE297C4}" destId="{0F6E1557-B369-4E1B-8C1C-54866A2F5DA5}" srcOrd="1" destOrd="0" presId="urn:microsoft.com/office/officeart/2018/2/layout/IconLabelList"/>
    <dgm:cxn modelId="{ACBB969A-0F3D-4F22-8C8E-D2B8E7E8B205}" type="presParOf" srcId="{CEC66C3F-A000-4DD5-9C37-FFDFFCE297C4}" destId="{A194833A-9B87-4223-B808-B4D3D0B8FED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83BFE-E79C-429B-84B9-49AA644E081C}">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C4E3B1-5E55-4662-BD53-A928C2558C04}">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Simple divisions on sub-systems</a:t>
          </a:r>
        </a:p>
      </dsp:txBody>
      <dsp:txXfrm>
        <a:off x="678914" y="525899"/>
        <a:ext cx="4067491" cy="2525499"/>
      </dsp:txXfrm>
    </dsp:sp>
    <dsp:sp modelId="{F2455085-164E-4B60-B760-AE7C718497DD}">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4A0846-3316-41AF-8B43-038D6C638315}">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Each sub-system can be a stand-alone program working on input data and producing output data</a:t>
          </a:r>
        </a:p>
      </dsp:txBody>
      <dsp:txXfrm>
        <a:off x="5842357" y="525899"/>
        <a:ext cx="4067491" cy="2525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29EDD-42CE-425B-A77D-B6AC814754FD}">
      <dsp:nvSpPr>
        <dsp:cNvPr id="0" name=""/>
        <dsp:cNvSpPr/>
      </dsp:nvSpPr>
      <dsp:spPr>
        <a:xfrm>
          <a:off x="0" y="552"/>
          <a:ext cx="82296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3519FB-682B-4598-A8EC-FAC40D7317EB}">
      <dsp:nvSpPr>
        <dsp:cNvPr id="0" name=""/>
        <dsp:cNvSpPr/>
      </dsp:nvSpPr>
      <dsp:spPr>
        <a:xfrm>
          <a:off x="391077" y="291436"/>
          <a:ext cx="711049" cy="711049"/>
        </a:xfrm>
        <a:prstGeom prst="rect">
          <a:avLst/>
        </a:prstGeom>
        <a:blipFill rotWithShape="1">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B12634-1C25-460D-A356-721826D2679B}">
      <dsp:nvSpPr>
        <dsp:cNvPr id="0" name=""/>
        <dsp:cNvSpPr/>
      </dsp:nvSpPr>
      <dsp:spPr>
        <a:xfrm>
          <a:off x="1493203" y="552"/>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kern="1200"/>
            <a:t>Data are batched</a:t>
          </a:r>
        </a:p>
      </dsp:txBody>
      <dsp:txXfrm>
        <a:off x="1493203" y="552"/>
        <a:ext cx="6736396" cy="1292816"/>
      </dsp:txXfrm>
    </dsp:sp>
    <dsp:sp modelId="{5ACC431C-736E-415E-B374-862656271B1E}">
      <dsp:nvSpPr>
        <dsp:cNvPr id="0" name=""/>
        <dsp:cNvSpPr/>
      </dsp:nvSpPr>
      <dsp:spPr>
        <a:xfrm>
          <a:off x="0" y="1616573"/>
          <a:ext cx="82296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BBCBD4-5B5B-4800-A5E3-F7231994F3D7}">
      <dsp:nvSpPr>
        <dsp:cNvPr id="0" name=""/>
        <dsp:cNvSpPr/>
      </dsp:nvSpPr>
      <dsp:spPr>
        <a:xfrm>
          <a:off x="391077" y="1907456"/>
          <a:ext cx="711049" cy="711049"/>
        </a:xfrm>
        <a:prstGeom prst="rect">
          <a:avLst/>
        </a:prstGeom>
        <a:blipFill>
          <a:blip xmlns:r="http://schemas.openxmlformats.org/officeDocument/2006/relationships" r:embed="rId2">
            <a:extLst>
              <a:ext uri="{96DAC541-7B7A-43D3-8B79-37D633B846F1}">
                <asvg:svgBlip xmlns:asvg="http://schemas.microsoft.com/office/drawing/2016/SVG/main" r:embed="rId3"/>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7DA85E-B39D-4B55-9A9D-B06E330A996E}">
      <dsp:nvSpPr>
        <dsp:cNvPr id="0" name=""/>
        <dsp:cNvSpPr/>
      </dsp:nvSpPr>
      <dsp:spPr>
        <a:xfrm>
          <a:off x="1493203" y="1616573"/>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kern="1200"/>
            <a:t>Intermediate file is a sequential access file</a:t>
          </a:r>
        </a:p>
      </dsp:txBody>
      <dsp:txXfrm>
        <a:off x="1493203" y="1616573"/>
        <a:ext cx="6736396" cy="1292816"/>
      </dsp:txXfrm>
    </dsp:sp>
    <dsp:sp modelId="{0AD0F7A5-CCE5-4EB2-AB85-5A9AB4C09739}">
      <dsp:nvSpPr>
        <dsp:cNvPr id="0" name=""/>
        <dsp:cNvSpPr/>
      </dsp:nvSpPr>
      <dsp:spPr>
        <a:xfrm>
          <a:off x="0" y="3232593"/>
          <a:ext cx="82296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3FD3D-6854-471F-9BB8-CFEA25B23588}">
      <dsp:nvSpPr>
        <dsp:cNvPr id="0" name=""/>
        <dsp:cNvSpPr/>
      </dsp:nvSpPr>
      <dsp:spPr>
        <a:xfrm>
          <a:off x="391077" y="3523477"/>
          <a:ext cx="711049" cy="71104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21BFCA-DD82-4FAF-977F-45D22D81CDC2}">
      <dsp:nvSpPr>
        <dsp:cNvPr id="0" name=""/>
        <dsp:cNvSpPr/>
      </dsp:nvSpPr>
      <dsp:spPr>
        <a:xfrm>
          <a:off x="1493203" y="3232593"/>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kern="1200"/>
            <a:t>Each sub-system reads related input files and writes output files</a:t>
          </a:r>
        </a:p>
      </dsp:txBody>
      <dsp:txXfrm>
        <a:off x="1493203" y="3232593"/>
        <a:ext cx="6736396" cy="1292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21001-755F-4617-890F-02769B778D4C}">
      <dsp:nvSpPr>
        <dsp:cNvPr id="0" name=""/>
        <dsp:cNvSpPr/>
      </dsp:nvSpPr>
      <dsp:spPr>
        <a:xfrm>
          <a:off x="212335"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F67954-95FA-4C70-B2DE-99DD26B3B9BE}">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240ED8-74AC-4611-BC6E-C2C53CBD1FCD}">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Implementation requires external control</a:t>
          </a:r>
        </a:p>
      </dsp:txBody>
      <dsp:txXfrm>
        <a:off x="1834517" y="469890"/>
        <a:ext cx="3148942" cy="1335915"/>
      </dsp:txXfrm>
    </dsp:sp>
    <dsp:sp modelId="{265D4520-25AA-4C87-9C05-88600684C5D8}">
      <dsp:nvSpPr>
        <dsp:cNvPr id="0" name=""/>
        <dsp:cNvSpPr/>
      </dsp:nvSpPr>
      <dsp:spPr>
        <a:xfrm>
          <a:off x="5532139"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9C560C-42E8-4395-B5C3-8B30E7563855}">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57497C-6FB8-494E-9574-DCF8ED1FC5B0}">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Does no provide interactive interface</a:t>
          </a:r>
        </a:p>
      </dsp:txBody>
      <dsp:txXfrm>
        <a:off x="7154322" y="469890"/>
        <a:ext cx="3148942" cy="1335915"/>
      </dsp:txXfrm>
    </dsp:sp>
    <dsp:sp modelId="{BFA1D716-DEFC-41E7-A620-A7FE894A404A}">
      <dsp:nvSpPr>
        <dsp:cNvPr id="0" name=""/>
        <dsp:cNvSpPr/>
      </dsp:nvSpPr>
      <dsp:spPr>
        <a:xfrm>
          <a:off x="212335"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3A1108-0653-4C26-B885-8A29C173ECF0}">
      <dsp:nvSpPr>
        <dsp:cNvPr id="0" name=""/>
        <dsp:cNvSpPr/>
      </dsp:nvSpPr>
      <dsp:spPr>
        <a:xfrm>
          <a:off x="492877" y="2826074"/>
          <a:ext cx="774830" cy="77483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23AF60-30EE-4BF6-A7A5-3962F4FE2A14}">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Concurrency is not supported and hence throughput remains low</a:t>
          </a:r>
        </a:p>
      </dsp:txBody>
      <dsp:txXfrm>
        <a:off x="1834517" y="2545532"/>
        <a:ext cx="3148942" cy="1335915"/>
      </dsp:txXfrm>
    </dsp:sp>
    <dsp:sp modelId="{369E2257-4881-4506-8225-A5DA2A90FE5F}">
      <dsp:nvSpPr>
        <dsp:cNvPr id="0" name=""/>
        <dsp:cNvSpPr/>
      </dsp:nvSpPr>
      <dsp:spPr>
        <a:xfrm>
          <a:off x="5532139"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9E81FA-F85D-4728-914F-78935BBB612F}">
      <dsp:nvSpPr>
        <dsp:cNvPr id="0" name=""/>
        <dsp:cNvSpPr/>
      </dsp:nvSpPr>
      <dsp:spPr>
        <a:xfrm>
          <a:off x="5812681" y="2826074"/>
          <a:ext cx="774830" cy="77483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E484E5-08BE-4302-B710-CFC4F110EF0C}">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High latency</a:t>
          </a:r>
        </a:p>
      </dsp:txBody>
      <dsp:txXfrm>
        <a:off x="7154322" y="2545532"/>
        <a:ext cx="3148942" cy="13359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A30EF-F08A-4605-BB03-8CDBB7B8099F}">
      <dsp:nvSpPr>
        <dsp:cNvPr id="0" name=""/>
        <dsp:cNvSpPr/>
      </dsp:nvSpPr>
      <dsp:spPr>
        <a:xfrm>
          <a:off x="1747800" y="609132"/>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25E383-7869-437E-A1F0-A5A2DB99C304}">
      <dsp:nvSpPr>
        <dsp:cNvPr id="0" name=""/>
        <dsp:cNvSpPr/>
      </dsp:nvSpPr>
      <dsp:spPr>
        <a:xfrm>
          <a:off x="559800" y="30234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Better solution to the control system where no precise formula can be used to decide the manipulated variable</a:t>
          </a:r>
        </a:p>
      </dsp:txBody>
      <dsp:txXfrm>
        <a:off x="559800" y="3023411"/>
        <a:ext cx="4320000" cy="720000"/>
      </dsp:txXfrm>
    </dsp:sp>
    <dsp:sp modelId="{43EF092A-8FFC-4282-99ED-45B6D5FDC8EC}">
      <dsp:nvSpPr>
        <dsp:cNvPr id="0" name=""/>
        <dsp:cNvSpPr/>
      </dsp:nvSpPr>
      <dsp:spPr>
        <a:xfrm>
          <a:off x="6823800" y="60913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94833A-9B87-4223-B808-B4D3D0B8FED4}">
      <dsp:nvSpPr>
        <dsp:cNvPr id="0" name=""/>
        <dsp:cNvSpPr/>
      </dsp:nvSpPr>
      <dsp:spPr>
        <a:xfrm>
          <a:off x="5635800" y="30234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software can be completely embedded in the devices</a:t>
          </a:r>
        </a:p>
      </dsp:txBody>
      <dsp:txXfrm>
        <a:off x="5635800" y="3023411"/>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A2775-BE5F-4C6A-A93F-85A89D1109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CA"/>
          </a:p>
        </p:txBody>
      </p:sp>
      <p:sp>
        <p:nvSpPr>
          <p:cNvPr id="3" name="Date Placeholder 2">
            <a:extLst>
              <a:ext uri="{FF2B5EF4-FFF2-40B4-BE49-F238E27FC236}">
                <a16:creationId xmlns:a16="http://schemas.microsoft.com/office/drawing/2014/main" id="{987D9B85-77C9-48C4-9444-964701D6BF4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FBD2D7DB-2562-49CA-8C1F-7A65114BD639}" type="datetimeFigureOut">
              <a:rPr lang="en-CA"/>
              <a:pPr>
                <a:defRPr/>
              </a:pPr>
              <a:t>2020-11-17</a:t>
            </a:fld>
            <a:endParaRPr lang="en-CA"/>
          </a:p>
        </p:txBody>
      </p:sp>
      <p:sp>
        <p:nvSpPr>
          <p:cNvPr id="4" name="Slide Image Placeholder 3">
            <a:extLst>
              <a:ext uri="{FF2B5EF4-FFF2-40B4-BE49-F238E27FC236}">
                <a16:creationId xmlns:a16="http://schemas.microsoft.com/office/drawing/2014/main" id="{3047E39B-C582-44D7-A385-9E2C44C6E02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a:extLst>
              <a:ext uri="{FF2B5EF4-FFF2-40B4-BE49-F238E27FC236}">
                <a16:creationId xmlns:a16="http://schemas.microsoft.com/office/drawing/2014/main" id="{A5164F82-94EC-4F6E-9993-14E60035F42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a:extLst>
              <a:ext uri="{FF2B5EF4-FFF2-40B4-BE49-F238E27FC236}">
                <a16:creationId xmlns:a16="http://schemas.microsoft.com/office/drawing/2014/main" id="{5535AB22-3C72-4374-A107-6D358F21A81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CA"/>
          </a:p>
        </p:txBody>
      </p:sp>
      <p:sp>
        <p:nvSpPr>
          <p:cNvPr id="7" name="Slide Number Placeholder 6">
            <a:extLst>
              <a:ext uri="{FF2B5EF4-FFF2-40B4-BE49-F238E27FC236}">
                <a16:creationId xmlns:a16="http://schemas.microsoft.com/office/drawing/2014/main" id="{6A0F0333-5829-49C6-8AF8-6801D2172EFA}"/>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027953F9-97DC-456D-B3C2-EB254239A3EB}"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8">
            <a:extLst>
              <a:ext uri="{FF2B5EF4-FFF2-40B4-BE49-F238E27FC236}">
                <a16:creationId xmlns:a16="http://schemas.microsoft.com/office/drawing/2014/main" id="{B8D1BA9B-350E-4B3B-9FE1-F6182001DD9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57F9E29-3668-433D-9963-0369DEE43772}" type="slidenum">
              <a:rPr lang="en-US" altLang="en-US"/>
              <a:pPr/>
              <a:t>1</a:t>
            </a:fld>
            <a:endParaRPr lang="en-US" altLang="en-US"/>
          </a:p>
        </p:txBody>
      </p:sp>
      <p:sp>
        <p:nvSpPr>
          <p:cNvPr id="5123" name="Text Box 1">
            <a:extLst>
              <a:ext uri="{FF2B5EF4-FFF2-40B4-BE49-F238E27FC236}">
                <a16:creationId xmlns:a16="http://schemas.microsoft.com/office/drawing/2014/main" id="{5F13FE64-307F-4375-A96F-302389B7FD32}"/>
              </a:ext>
            </a:extLst>
          </p:cNvPr>
          <p:cNvSpPr txBox="1">
            <a:spLocks noChangeArrowheads="1"/>
          </p:cNvSpPr>
          <p:nvPr/>
        </p:nvSpPr>
        <p:spPr bwMode="auto">
          <a:xfrm>
            <a:off x="3973513" y="8831263"/>
            <a:ext cx="3036887"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440" rIns="93240" bIns="464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r" eaLnBrk="1" hangingPunct="1"/>
            <a:fld id="{0A6177D2-04F7-4308-80C9-540997728658}" type="slidenum">
              <a:rPr lang="en-US" altLang="en-US" sz="1200">
                <a:solidFill>
                  <a:srgbClr val="000000"/>
                </a:solidFill>
                <a:latin typeface="Times New Roman" panose="02020603050405020304" pitchFamily="18" charset="0"/>
                <a:ea typeface="Source Han Sans CN Regular"/>
                <a:cs typeface="Source Han Sans CN Regular"/>
              </a:rPr>
              <a:pPr algn="r" eaLnBrk="1" hangingPunct="1"/>
              <a:t>1</a:t>
            </a:fld>
            <a:endParaRPr lang="en-US" altLang="en-US" sz="1200">
              <a:solidFill>
                <a:srgbClr val="000000"/>
              </a:solidFill>
              <a:latin typeface="Times New Roman" panose="02020603050405020304" pitchFamily="18" charset="0"/>
              <a:ea typeface="Source Han Sans CN Regular"/>
              <a:cs typeface="Source Han Sans CN Regular"/>
            </a:endParaRPr>
          </a:p>
        </p:txBody>
      </p:sp>
      <p:sp>
        <p:nvSpPr>
          <p:cNvPr id="5124" name="Rectangle 2">
            <a:extLst>
              <a:ext uri="{FF2B5EF4-FFF2-40B4-BE49-F238E27FC236}">
                <a16:creationId xmlns:a16="http://schemas.microsoft.com/office/drawing/2014/main" id="{B2DCCBEF-4732-4D62-AB36-04783C7EA1C3}"/>
              </a:ext>
            </a:extLst>
          </p:cNvPr>
          <p:cNvSpPr>
            <a:spLocks noGrp="1" noRot="1" noChangeAspect="1" noChangeArrowheads="1" noTextEdit="1"/>
          </p:cNvSpPr>
          <p:nvPr>
            <p:ph type="sldImg"/>
          </p:nvPr>
        </p:nvSpPr>
        <p:spPr bwMode="auto">
          <a:xfrm>
            <a:off x="406400" y="696913"/>
            <a:ext cx="61976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3">
            <a:extLst>
              <a:ext uri="{FF2B5EF4-FFF2-40B4-BE49-F238E27FC236}">
                <a16:creationId xmlns:a16="http://schemas.microsoft.com/office/drawing/2014/main" id="{9D8DCAC6-F9EA-4E07-8D36-C11311F41655}"/>
              </a:ext>
            </a:extLst>
          </p:cNvPr>
          <p:cNvSpPr>
            <a:spLocks noGrp="1" noChangeArrowheads="1"/>
          </p:cNvSpPr>
          <p:nvPr>
            <p:ph type="body" idx="1"/>
          </p:nvPr>
        </p:nvSpPr>
        <p:spPr bwMode="auto">
          <a:xfrm>
            <a:off x="935038" y="4414838"/>
            <a:ext cx="5140325" cy="4184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first sub-system validates the transaction requests (insert, delete, and update) in their totality</a:t>
            </a:r>
          </a:p>
          <a:p>
            <a:r>
              <a:rPr lang="en-US" dirty="0"/>
              <a:t>Next, the second sub-system sorts all transaction records in an ascending order on the primary key of data records to speed up the update on the master file since the master file is sorted by the primary key. </a:t>
            </a:r>
          </a:p>
          <a:p>
            <a:r>
              <a:rPr lang="en-US" dirty="0"/>
              <a:t>The transaction update module updates the master file with the sorted transaction requests and then the Report module generates a new list. </a:t>
            </a:r>
          </a:p>
          <a:p>
            <a:r>
              <a:rPr lang="en-US" dirty="0"/>
              <a:t>The architecture is in a linear data flow order.</a:t>
            </a:r>
          </a:p>
          <a:p>
            <a:endParaRPr lang="en-CA" dirty="0"/>
          </a:p>
        </p:txBody>
      </p:sp>
      <p:sp>
        <p:nvSpPr>
          <p:cNvPr id="4" name="Slide Number Placeholder 3"/>
          <p:cNvSpPr>
            <a:spLocks noGrp="1"/>
          </p:cNvSpPr>
          <p:nvPr>
            <p:ph type="sldNum" sz="quarter" idx="5"/>
          </p:nvPr>
        </p:nvSpPr>
        <p:spPr/>
        <p:txBody>
          <a:bodyPr/>
          <a:lstStyle/>
          <a:p>
            <a:fld id="{027953F9-97DC-456D-B3C2-EB254239A3EB}" type="slidenum">
              <a:rPr lang="en-CA" altLang="en-US" smtClean="0"/>
              <a:pPr/>
              <a:t>9</a:t>
            </a:fld>
            <a:endParaRPr lang="en-CA" altLang="en-US"/>
          </a:p>
        </p:txBody>
      </p:sp>
    </p:spTree>
    <p:extLst>
      <p:ext uri="{BB962C8B-B14F-4D97-AF65-F5344CB8AC3E}">
        <p14:creationId xmlns:p14="http://schemas.microsoft.com/office/powerpoint/2010/main" val="79217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Push only (Write only)</a:t>
            </a:r>
          </a:p>
          <a:p>
            <a:pPr eaLnBrk="1" hangingPunct="1">
              <a:lnSpc>
                <a:spcPct val="90000"/>
              </a:lnSpc>
              <a:buFontTx/>
              <a:buNone/>
            </a:pPr>
            <a:r>
              <a:rPr lang="en-US" altLang="en-US" dirty="0"/>
              <a:t>	A data source may pushes data in a downstream</a:t>
            </a:r>
          </a:p>
          <a:p>
            <a:pPr eaLnBrk="1" hangingPunct="1">
              <a:lnSpc>
                <a:spcPct val="90000"/>
              </a:lnSpc>
              <a:buFontTx/>
              <a:buNone/>
            </a:pPr>
            <a:r>
              <a:rPr lang="en-US" altLang="en-US" dirty="0"/>
              <a:t>	A filter may push data in a downstream</a:t>
            </a:r>
          </a:p>
          <a:p>
            <a:pPr eaLnBrk="1" hangingPunct="1">
              <a:lnSpc>
                <a:spcPct val="90000"/>
              </a:lnSpc>
            </a:pPr>
            <a:r>
              <a:rPr lang="en-US" altLang="en-US" dirty="0"/>
              <a:t>Pull only (Read only)</a:t>
            </a:r>
          </a:p>
          <a:p>
            <a:pPr eaLnBrk="1" hangingPunct="1">
              <a:lnSpc>
                <a:spcPct val="90000"/>
              </a:lnSpc>
              <a:buFontTx/>
              <a:buNone/>
            </a:pPr>
            <a:r>
              <a:rPr lang="en-US" altLang="en-US" dirty="0"/>
              <a:t>	A data sink may pull data from an upstream</a:t>
            </a:r>
          </a:p>
          <a:p>
            <a:pPr eaLnBrk="1" hangingPunct="1">
              <a:lnSpc>
                <a:spcPct val="90000"/>
              </a:lnSpc>
              <a:buFontTx/>
              <a:buNone/>
            </a:pPr>
            <a:r>
              <a:rPr lang="en-US" altLang="en-US" dirty="0"/>
              <a:t>	A filter may pull data from an upstream </a:t>
            </a:r>
          </a:p>
          <a:p>
            <a:pPr eaLnBrk="1" hangingPunct="1">
              <a:lnSpc>
                <a:spcPct val="90000"/>
              </a:lnSpc>
            </a:pPr>
            <a:r>
              <a:rPr lang="en-US" altLang="en-US" dirty="0"/>
              <a:t>Pull/Push (Read/Write)</a:t>
            </a:r>
          </a:p>
          <a:p>
            <a:pPr eaLnBrk="1" hangingPunct="1">
              <a:lnSpc>
                <a:spcPct val="90000"/>
              </a:lnSpc>
              <a:buFontTx/>
              <a:buNone/>
            </a:pPr>
            <a:r>
              <a:rPr lang="en-US" altLang="en-US" dirty="0"/>
              <a:t>	A filter may pull data from an upstream and push transformed data in a downstream</a:t>
            </a:r>
          </a:p>
          <a:p>
            <a:endParaRPr lang="en-CA" dirty="0"/>
          </a:p>
        </p:txBody>
      </p:sp>
      <p:sp>
        <p:nvSpPr>
          <p:cNvPr id="4" name="Slide Number Placeholder 3"/>
          <p:cNvSpPr>
            <a:spLocks noGrp="1"/>
          </p:cNvSpPr>
          <p:nvPr>
            <p:ph type="sldNum" sz="quarter" idx="5"/>
          </p:nvPr>
        </p:nvSpPr>
        <p:spPr/>
        <p:txBody>
          <a:bodyPr/>
          <a:lstStyle/>
          <a:p>
            <a:fld id="{027953F9-97DC-456D-B3C2-EB254239A3EB}" type="slidenum">
              <a:rPr lang="en-CA" altLang="en-US" smtClean="0"/>
              <a:pPr/>
              <a:t>20</a:t>
            </a:fld>
            <a:endParaRPr lang="en-CA" altLang="en-US"/>
          </a:p>
        </p:txBody>
      </p:sp>
    </p:spTree>
    <p:extLst>
      <p:ext uri="{BB962C8B-B14F-4D97-AF65-F5344CB8AC3E}">
        <p14:creationId xmlns:p14="http://schemas.microsoft.com/office/powerpoint/2010/main" val="168343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Figure shows an UML sequence diagram showing that one pipe connecting to two filters. </a:t>
            </a:r>
          </a:p>
          <a:p>
            <a:r>
              <a:rPr lang="en-US" dirty="0"/>
              <a:t>One filter connects to a data source and the other connects to a data sink. </a:t>
            </a:r>
          </a:p>
          <a:p>
            <a:r>
              <a:rPr lang="en-US" dirty="0"/>
              <a:t>We can tell from the diagram that Filter1 reads data from the data source by the read function of the data source and writes data to the pipe using the write function of the pipe. </a:t>
            </a:r>
          </a:p>
          <a:p>
            <a:r>
              <a:rPr lang="en-US" dirty="0"/>
              <a:t>Filter2 reads data from the pipe using the function of the pipe and writes data to the data sink by the write function of the data sink. </a:t>
            </a:r>
          </a:p>
          <a:p>
            <a:endParaRPr lang="en-CA" dirty="0"/>
          </a:p>
        </p:txBody>
      </p:sp>
      <p:sp>
        <p:nvSpPr>
          <p:cNvPr id="4" name="Slide Number Placeholder 3"/>
          <p:cNvSpPr>
            <a:spLocks noGrp="1"/>
          </p:cNvSpPr>
          <p:nvPr>
            <p:ph type="sldNum" sz="quarter" idx="5"/>
          </p:nvPr>
        </p:nvSpPr>
        <p:spPr/>
        <p:txBody>
          <a:bodyPr/>
          <a:lstStyle/>
          <a:p>
            <a:fld id="{027953F9-97DC-456D-B3C2-EB254239A3EB}" type="slidenum">
              <a:rPr lang="en-CA" altLang="en-US" smtClean="0"/>
              <a:pPr/>
              <a:t>23</a:t>
            </a:fld>
            <a:endParaRPr lang="en-CA" altLang="en-US"/>
          </a:p>
        </p:txBody>
      </p:sp>
    </p:spTree>
    <p:extLst>
      <p:ext uri="{BB962C8B-B14F-4D97-AF65-F5344CB8AC3E}">
        <p14:creationId xmlns:p14="http://schemas.microsoft.com/office/powerpoint/2010/main" val="1788280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200" dirty="0"/>
              <a:t>Previous Figure illustrates a detailed example of a pipelined Pipe and Filter architecture. </a:t>
            </a:r>
          </a:p>
          <a:p>
            <a:pPr eaLnBrk="1" hangingPunct="1"/>
            <a:r>
              <a:rPr lang="en-US" altLang="en-US" sz="1200" dirty="0"/>
              <a:t>The conversion filter </a:t>
            </a:r>
            <a:r>
              <a:rPr lang="en-US" altLang="zh-CN" sz="1200" dirty="0">
                <a:ea typeface="宋体" panose="02010600030101010101" pitchFamily="2" charset="-122"/>
              </a:rPr>
              <a:t>converts all characters from lower case to upper case and the matching filter selects character </a:t>
            </a:r>
            <a:r>
              <a:rPr lang="en-US" altLang="zh-CN" sz="1200" dirty="0">
                <a:latin typeface="Verdana" panose="020B0604030504040204" pitchFamily="34" charset="0"/>
                <a:ea typeface="宋体" panose="02010600030101010101" pitchFamily="2" charset="-122"/>
              </a:rPr>
              <a:t>“</a:t>
            </a:r>
            <a:r>
              <a:rPr lang="en-US" altLang="zh-CN" sz="1200" dirty="0">
                <a:ea typeface="宋体" panose="02010600030101010101" pitchFamily="2" charset="-122"/>
              </a:rPr>
              <a:t>A</a:t>
            </a:r>
            <a:r>
              <a:rPr lang="en-US" altLang="zh-CN" sz="1200" dirty="0">
                <a:latin typeface="Verdana" panose="020B0604030504040204" pitchFamily="34" charset="0"/>
                <a:ea typeface="宋体" panose="02010600030101010101" pitchFamily="2" charset="-122"/>
              </a:rPr>
              <a:t>”</a:t>
            </a:r>
            <a:r>
              <a:rPr lang="en-US" altLang="zh-CN" sz="1200" dirty="0">
                <a:ea typeface="宋体" panose="02010600030101010101" pitchFamily="2" charset="-122"/>
              </a:rPr>
              <a:t> and </a:t>
            </a:r>
            <a:r>
              <a:rPr lang="en-US" altLang="zh-CN" sz="1200" dirty="0">
                <a:latin typeface="Verdana" panose="020B0604030504040204" pitchFamily="34" charset="0"/>
                <a:ea typeface="宋体" panose="02010600030101010101" pitchFamily="2" charset="-122"/>
              </a:rPr>
              <a:t>“</a:t>
            </a:r>
            <a:r>
              <a:rPr lang="en-US" altLang="zh-CN" sz="1200" dirty="0">
                <a:ea typeface="宋体" panose="02010600030101010101" pitchFamily="2" charset="-122"/>
              </a:rPr>
              <a:t>E</a:t>
            </a:r>
            <a:r>
              <a:rPr lang="en-US" altLang="zh-CN" sz="1200" dirty="0">
                <a:latin typeface="Verdana" panose="020B0604030504040204" pitchFamily="34" charset="0"/>
                <a:ea typeface="宋体" panose="02010600030101010101" pitchFamily="2" charset="-122"/>
              </a:rPr>
              <a:t>”</a:t>
            </a:r>
            <a:r>
              <a:rPr lang="en-US" altLang="zh-CN" sz="1200" dirty="0">
                <a:ea typeface="宋体" panose="02010600030101010101" pitchFamily="2" charset="-122"/>
              </a:rPr>
              <a:t> in the stream. </a:t>
            </a:r>
          </a:p>
          <a:p>
            <a:pPr eaLnBrk="1" hangingPunct="1"/>
            <a:r>
              <a:rPr lang="en-US" altLang="zh-CN" sz="1200" dirty="0">
                <a:ea typeface="宋体" panose="02010600030101010101" pitchFamily="2" charset="-122"/>
              </a:rPr>
              <a:t>They are working concurrently; the matching filter can start its job before conversion completes its transformation of the whole input stream. </a:t>
            </a:r>
          </a:p>
          <a:p>
            <a:pPr eaLnBrk="1" hangingPunct="1"/>
            <a:r>
              <a:rPr lang="en-US" altLang="zh-CN" sz="1200" dirty="0">
                <a:ea typeface="宋体" panose="02010600030101010101" pitchFamily="2" charset="-122"/>
              </a:rPr>
              <a:t>The sort and count filter counts the number of occurrences of </a:t>
            </a:r>
            <a:r>
              <a:rPr lang="en-US" altLang="zh-CN" sz="1200" dirty="0">
                <a:latin typeface="Verdana" panose="020B0604030504040204" pitchFamily="34" charset="0"/>
                <a:ea typeface="宋体" panose="02010600030101010101" pitchFamily="2" charset="-122"/>
              </a:rPr>
              <a:t>“</a:t>
            </a:r>
            <a:r>
              <a:rPr lang="en-US" altLang="zh-CN" sz="1200" dirty="0">
                <a:ea typeface="宋体" panose="02010600030101010101" pitchFamily="2" charset="-122"/>
              </a:rPr>
              <a:t>A</a:t>
            </a:r>
            <a:r>
              <a:rPr lang="en-US" altLang="zh-CN" sz="1200" dirty="0">
                <a:latin typeface="Verdana" panose="020B0604030504040204" pitchFamily="34" charset="0"/>
                <a:ea typeface="宋体" panose="02010600030101010101" pitchFamily="2" charset="-122"/>
              </a:rPr>
              <a:t>”</a:t>
            </a:r>
            <a:r>
              <a:rPr lang="en-US" altLang="zh-CN" sz="1200" dirty="0">
                <a:ea typeface="宋体" panose="02010600030101010101" pitchFamily="2" charset="-122"/>
              </a:rPr>
              <a:t> and </a:t>
            </a:r>
            <a:r>
              <a:rPr lang="en-US" altLang="zh-CN" sz="1200" dirty="0">
                <a:latin typeface="Verdana" panose="020B0604030504040204" pitchFamily="34" charset="0"/>
                <a:ea typeface="宋体" panose="02010600030101010101" pitchFamily="2" charset="-122"/>
              </a:rPr>
              <a:t>“</a:t>
            </a:r>
            <a:r>
              <a:rPr lang="en-US" altLang="zh-CN" sz="1200" dirty="0">
                <a:ea typeface="宋体" panose="02010600030101010101" pitchFamily="2" charset="-122"/>
              </a:rPr>
              <a:t>E</a:t>
            </a:r>
            <a:r>
              <a:rPr lang="en-US" altLang="zh-CN" sz="1200" dirty="0">
                <a:latin typeface="Verdana" panose="020B0604030504040204" pitchFamily="34" charset="0"/>
                <a:ea typeface="宋体" panose="02010600030101010101" pitchFamily="2" charset="-122"/>
              </a:rPr>
              <a:t>”</a:t>
            </a:r>
            <a:r>
              <a:rPr lang="en-US" altLang="zh-CN" sz="1200" dirty="0">
                <a:ea typeface="宋体" panose="02010600030101010101" pitchFamily="2" charset="-122"/>
              </a:rPr>
              <a:t> and sort them in alphabetical order. </a:t>
            </a:r>
          </a:p>
          <a:p>
            <a:pPr eaLnBrk="1" hangingPunct="1"/>
            <a:r>
              <a:rPr lang="en-US" altLang="zh-CN" sz="1200" dirty="0">
                <a:ea typeface="宋体" panose="02010600030101010101" pitchFamily="2" charset="-122"/>
              </a:rPr>
              <a:t>It can take its input before the matching filter finishes the job but cannot output data until it gets all data in. </a:t>
            </a:r>
            <a:endParaRPr lang="en-US" altLang="en-US" sz="1200" dirty="0"/>
          </a:p>
          <a:p>
            <a:pPr eaLnBrk="1" hangingPunct="1"/>
            <a:endParaRPr lang="en-US" altLang="en-US" sz="1200" dirty="0"/>
          </a:p>
          <a:p>
            <a:endParaRPr lang="en-CA" dirty="0"/>
          </a:p>
        </p:txBody>
      </p:sp>
      <p:sp>
        <p:nvSpPr>
          <p:cNvPr id="4" name="Slide Number Placeholder 3"/>
          <p:cNvSpPr>
            <a:spLocks noGrp="1"/>
          </p:cNvSpPr>
          <p:nvPr>
            <p:ph type="sldNum" sz="quarter" idx="5"/>
          </p:nvPr>
        </p:nvSpPr>
        <p:spPr/>
        <p:txBody>
          <a:bodyPr/>
          <a:lstStyle/>
          <a:p>
            <a:fld id="{027953F9-97DC-456D-B3C2-EB254239A3EB}" type="slidenum">
              <a:rPr lang="en-CA" altLang="en-US" smtClean="0"/>
              <a:pPr/>
              <a:t>24</a:t>
            </a:fld>
            <a:endParaRPr lang="en-CA" altLang="en-US"/>
          </a:p>
        </p:txBody>
      </p:sp>
    </p:spTree>
    <p:extLst>
      <p:ext uri="{BB962C8B-B14F-4D97-AF65-F5344CB8AC3E}">
        <p14:creationId xmlns:p14="http://schemas.microsoft.com/office/powerpoint/2010/main" val="1278075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t>Here is a very simple example to illustrate the use of Java pipe and filter facilities:</a:t>
            </a:r>
            <a:r>
              <a:rPr lang="en-US" altLang="zh-CN" sz="1200" dirty="0">
                <a:ea typeface="宋体" panose="02010600030101010101" pitchFamily="2" charset="-122"/>
              </a:rPr>
              <a:t> The filter </a:t>
            </a:r>
            <a:r>
              <a:rPr lang="en-US" altLang="zh-CN" sz="1200" i="1" dirty="0">
                <a:ea typeface="宋体" panose="02010600030101010101" pitchFamily="2" charset="-122"/>
              </a:rPr>
              <a:t>Filter1</a:t>
            </a:r>
            <a:r>
              <a:rPr lang="en-US" altLang="zh-CN" sz="1200" dirty="0">
                <a:ea typeface="宋体" panose="02010600030101010101" pitchFamily="2" charset="-122"/>
              </a:rPr>
              <a:t> runs in one thread and produces a data stream to a pipe which is consumed by another filter </a:t>
            </a:r>
            <a:r>
              <a:rPr lang="en-US" altLang="zh-CN" sz="1200" i="1" dirty="0">
                <a:ea typeface="宋体" panose="02010600030101010101" pitchFamily="2" charset="-122"/>
              </a:rPr>
              <a:t>Filter2</a:t>
            </a:r>
            <a:r>
              <a:rPr lang="en-US" altLang="zh-CN" sz="1200" dirty="0">
                <a:ea typeface="宋体" panose="02010600030101010101" pitchFamily="2" charset="-122"/>
              </a:rPr>
              <a:t> in another thread.</a:t>
            </a:r>
            <a:endParaRPr lang="en-US" altLang="en-US" sz="1200" dirty="0"/>
          </a:p>
          <a:p>
            <a:endParaRPr lang="en-CA" dirty="0"/>
          </a:p>
        </p:txBody>
      </p:sp>
      <p:sp>
        <p:nvSpPr>
          <p:cNvPr id="4" name="Slide Number Placeholder 3"/>
          <p:cNvSpPr>
            <a:spLocks noGrp="1"/>
          </p:cNvSpPr>
          <p:nvPr>
            <p:ph type="sldNum" sz="quarter" idx="5"/>
          </p:nvPr>
        </p:nvSpPr>
        <p:spPr/>
        <p:txBody>
          <a:bodyPr/>
          <a:lstStyle/>
          <a:p>
            <a:fld id="{027953F9-97DC-456D-B3C2-EB254239A3EB}" type="slidenum">
              <a:rPr lang="en-CA" altLang="en-US" smtClean="0"/>
              <a:pPr/>
              <a:t>28</a:t>
            </a:fld>
            <a:endParaRPr lang="en-CA" altLang="en-US"/>
          </a:p>
        </p:txBody>
      </p:sp>
    </p:spTree>
    <p:extLst>
      <p:ext uri="{BB962C8B-B14F-4D97-AF65-F5344CB8AC3E}">
        <p14:creationId xmlns:p14="http://schemas.microsoft.com/office/powerpoint/2010/main" val="2677871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lnSpc>
                <a:spcPct val="80000"/>
              </a:lnSpc>
            </a:pPr>
            <a:r>
              <a:rPr lang="en-US" altLang="en-US" sz="2300" dirty="0"/>
              <a:t>The </a:t>
            </a:r>
            <a:r>
              <a:rPr lang="en-US" altLang="en-US" sz="2300" i="1" dirty="0" err="1"/>
              <a:t>pipeFilter</a:t>
            </a:r>
            <a:r>
              <a:rPr lang="en-US" altLang="en-US" sz="2300" dirty="0"/>
              <a:t> Java main program runs two thread</a:t>
            </a:r>
            <a:r>
              <a:rPr lang="en-US" altLang="zh-CN" sz="2300" dirty="0">
                <a:ea typeface="宋体" panose="02010600030101010101" pitchFamily="2" charset="-122"/>
              </a:rPr>
              <a:t>s in addition to itself: </a:t>
            </a:r>
            <a:r>
              <a:rPr lang="en-US" altLang="zh-CN" sz="2300" i="1" dirty="0">
                <a:ea typeface="宋体" panose="02010600030101010101" pitchFamily="2" charset="-122"/>
              </a:rPr>
              <a:t>Filter1</a:t>
            </a:r>
            <a:r>
              <a:rPr lang="en-US" altLang="zh-CN" sz="2300" dirty="0">
                <a:ea typeface="宋体" panose="02010600030101010101" pitchFamily="2" charset="-122"/>
              </a:rPr>
              <a:t> and </a:t>
            </a:r>
            <a:r>
              <a:rPr lang="en-US" altLang="zh-CN" sz="2300" i="1" dirty="0">
                <a:ea typeface="宋体" panose="02010600030101010101" pitchFamily="2" charset="-122"/>
              </a:rPr>
              <a:t>Filter2</a:t>
            </a:r>
            <a:r>
              <a:rPr lang="en-US" altLang="zh-CN" sz="2300" dirty="0">
                <a:ea typeface="宋体" panose="02010600030101010101" pitchFamily="2" charset="-122"/>
              </a:rPr>
              <a:t>. </a:t>
            </a:r>
          </a:p>
          <a:p>
            <a:pPr algn="just" eaLnBrk="1" hangingPunct="1">
              <a:lnSpc>
                <a:spcPct val="80000"/>
              </a:lnSpc>
            </a:pPr>
            <a:r>
              <a:rPr lang="en-US" altLang="zh-CN" sz="2300" dirty="0">
                <a:ea typeface="宋体" panose="02010600030101010101" pitchFamily="2" charset="-122"/>
              </a:rPr>
              <a:t>They are connected by a synchronized pipe (</a:t>
            </a:r>
            <a:r>
              <a:rPr lang="en-US" altLang="zh-CN" sz="2300" i="1" dirty="0" err="1">
                <a:ea typeface="宋体" panose="02010600030101010101" pitchFamily="2" charset="-122"/>
              </a:rPr>
              <a:t>PipedWriter</a:t>
            </a:r>
            <a:r>
              <a:rPr lang="en-US" altLang="zh-CN" sz="2300" dirty="0">
                <a:ea typeface="宋体" panose="02010600030101010101" pitchFamily="2" charset="-122"/>
              </a:rPr>
              <a:t> and </a:t>
            </a:r>
            <a:r>
              <a:rPr lang="en-US" altLang="zh-CN" sz="2300" i="1" dirty="0" err="1">
                <a:ea typeface="宋体" panose="02010600030101010101" pitchFamily="2" charset="-122"/>
              </a:rPr>
              <a:t>PipedReader</a:t>
            </a:r>
            <a:r>
              <a:rPr lang="en-US" altLang="zh-CN" sz="2300" dirty="0">
                <a:ea typeface="宋体" panose="02010600030101010101" pitchFamily="2" charset="-122"/>
              </a:rPr>
              <a:t>). </a:t>
            </a:r>
          </a:p>
          <a:p>
            <a:pPr algn="just" eaLnBrk="1" hangingPunct="1">
              <a:lnSpc>
                <a:spcPct val="80000"/>
              </a:lnSpc>
            </a:pPr>
            <a:r>
              <a:rPr lang="en-US" altLang="zh-CN" sz="2300" i="1" dirty="0">
                <a:ea typeface="宋体" panose="02010600030101010101" pitchFamily="2" charset="-122"/>
              </a:rPr>
              <a:t>Filter1</a:t>
            </a:r>
            <a:r>
              <a:rPr lang="en-US" altLang="zh-CN" sz="2300" dirty="0">
                <a:ea typeface="宋体" panose="02010600030101010101" pitchFamily="2" charset="-122"/>
              </a:rPr>
              <a:t> writes to the pipe and </a:t>
            </a:r>
            <a:r>
              <a:rPr lang="en-US" altLang="zh-CN" sz="2300" i="1" dirty="0">
                <a:ea typeface="宋体" panose="02010600030101010101" pitchFamily="2" charset="-122"/>
              </a:rPr>
              <a:t>Filter2</a:t>
            </a:r>
            <a:r>
              <a:rPr lang="en-US" altLang="zh-CN" sz="2300" dirty="0">
                <a:ea typeface="宋体" panose="02010600030101010101" pitchFamily="2" charset="-122"/>
              </a:rPr>
              <a:t> reads from the pipe. </a:t>
            </a:r>
          </a:p>
          <a:p>
            <a:pPr lvl="1" algn="just" eaLnBrk="1" hangingPunct="1">
              <a:lnSpc>
                <a:spcPct val="80000"/>
              </a:lnSpc>
            </a:pPr>
            <a:r>
              <a:rPr lang="en-US" altLang="zh-CN" sz="1900" dirty="0">
                <a:ea typeface="宋体" panose="02010600030101010101" pitchFamily="2" charset="-122"/>
              </a:rPr>
              <a:t>Do we need to start </a:t>
            </a:r>
            <a:r>
              <a:rPr lang="en-US" altLang="zh-CN" sz="1900" i="1" dirty="0">
                <a:ea typeface="宋体" panose="02010600030101010101" pitchFamily="2" charset="-122"/>
              </a:rPr>
              <a:t>Filter1</a:t>
            </a:r>
            <a:r>
              <a:rPr lang="en-US" altLang="zh-CN" sz="1900" dirty="0">
                <a:ea typeface="宋体" panose="02010600030101010101" pitchFamily="2" charset="-122"/>
              </a:rPr>
              <a:t> before starting </a:t>
            </a:r>
            <a:r>
              <a:rPr lang="en-US" altLang="zh-CN" sz="1900" i="1" dirty="0">
                <a:ea typeface="宋体" panose="02010600030101010101" pitchFamily="2" charset="-122"/>
              </a:rPr>
              <a:t>Filter2</a:t>
            </a:r>
            <a:r>
              <a:rPr lang="en-US" altLang="zh-CN" sz="1900" dirty="0">
                <a:ea typeface="宋体" panose="02010600030101010101" pitchFamily="2" charset="-122"/>
              </a:rPr>
              <a:t>?   No! </a:t>
            </a:r>
          </a:p>
          <a:p>
            <a:pPr algn="just" eaLnBrk="1" hangingPunct="1">
              <a:lnSpc>
                <a:spcPct val="80000"/>
              </a:lnSpc>
            </a:pPr>
            <a:r>
              <a:rPr lang="en-US" altLang="zh-CN" sz="2300" dirty="0">
                <a:ea typeface="宋体" panose="02010600030101010101" pitchFamily="2" charset="-122"/>
              </a:rPr>
              <a:t>You can see that the main program actually starts </a:t>
            </a:r>
            <a:r>
              <a:rPr lang="en-US" altLang="zh-CN" sz="2300" i="1" dirty="0">
                <a:ea typeface="宋体" panose="02010600030101010101" pitchFamily="2" charset="-122"/>
              </a:rPr>
              <a:t>Filter2</a:t>
            </a:r>
            <a:r>
              <a:rPr lang="en-US" altLang="zh-CN" sz="2300" dirty="0">
                <a:ea typeface="宋体" panose="02010600030101010101" pitchFamily="2" charset="-122"/>
              </a:rPr>
              <a:t> before </a:t>
            </a:r>
            <a:r>
              <a:rPr lang="en-US" altLang="zh-CN" sz="2300" i="1" dirty="0">
                <a:ea typeface="宋体" panose="02010600030101010101" pitchFamily="2" charset="-122"/>
              </a:rPr>
              <a:t>Filter1</a:t>
            </a:r>
            <a:r>
              <a:rPr lang="en-US" altLang="zh-CN" sz="2300" dirty="0">
                <a:ea typeface="宋体" panose="02010600030101010101" pitchFamily="2" charset="-122"/>
              </a:rPr>
              <a:t>. </a:t>
            </a:r>
          </a:p>
          <a:p>
            <a:pPr algn="just" eaLnBrk="1" hangingPunct="1">
              <a:lnSpc>
                <a:spcPct val="80000"/>
              </a:lnSpc>
            </a:pPr>
            <a:r>
              <a:rPr lang="en-US" altLang="zh-CN" sz="2300" dirty="0">
                <a:ea typeface="宋体" panose="02010600030101010101" pitchFamily="2" charset="-122"/>
              </a:rPr>
              <a:t>This example demonstrates that the order of filters in the sequence is not important as long as the synchronization is taken care of.</a:t>
            </a:r>
          </a:p>
          <a:p>
            <a:pPr algn="just" eaLnBrk="1" hangingPunct="1">
              <a:lnSpc>
                <a:spcPct val="80000"/>
              </a:lnSpc>
              <a:buFontTx/>
              <a:buNone/>
            </a:pPr>
            <a:r>
              <a:rPr lang="en-US" altLang="zh-CN" sz="2300" dirty="0">
                <a:ea typeface="宋体" panose="02010600030101010101" pitchFamily="2" charset="-122"/>
              </a:rPr>
              <a:t> </a:t>
            </a:r>
            <a:endParaRPr lang="en-US" altLang="en-US" sz="2300" dirty="0"/>
          </a:p>
          <a:p>
            <a:endParaRPr lang="en-CA" dirty="0"/>
          </a:p>
        </p:txBody>
      </p:sp>
      <p:sp>
        <p:nvSpPr>
          <p:cNvPr id="4" name="Slide Number Placeholder 3"/>
          <p:cNvSpPr>
            <a:spLocks noGrp="1"/>
          </p:cNvSpPr>
          <p:nvPr>
            <p:ph type="sldNum" sz="quarter" idx="5"/>
          </p:nvPr>
        </p:nvSpPr>
        <p:spPr/>
        <p:txBody>
          <a:bodyPr/>
          <a:lstStyle/>
          <a:p>
            <a:fld id="{027953F9-97DC-456D-B3C2-EB254239A3EB}" type="slidenum">
              <a:rPr lang="en-CA" altLang="en-US" smtClean="0"/>
              <a:pPr/>
              <a:t>30</a:t>
            </a:fld>
            <a:endParaRPr lang="en-CA" altLang="en-US"/>
          </a:p>
        </p:txBody>
      </p:sp>
    </p:spTree>
    <p:extLst>
      <p:ext uri="{BB962C8B-B14F-4D97-AF65-F5344CB8AC3E}">
        <p14:creationId xmlns:p14="http://schemas.microsoft.com/office/powerpoint/2010/main" val="3520025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process control system must have the following process control data:</a:t>
            </a:r>
          </a:p>
          <a:p>
            <a:r>
              <a:rPr lang="en-US" dirty="0"/>
              <a:t>Controlled variable:  target-controlled variable such as speed in a cruise control system or the temperature in an auto HAVC (</a:t>
            </a:r>
            <a:r>
              <a:rPr lang="en-US" sz="1800" b="0" i="0" u="none" strike="noStrike" dirty="0">
                <a:solidFill>
                  <a:srgbClr val="202122"/>
                </a:solidFill>
                <a:effectLst/>
                <a:latin typeface="Arial" panose="020B0604020202020204" pitchFamily="34" charset="0"/>
              </a:rPr>
              <a:t>Heating, ventilation, and air conditioning</a:t>
            </a:r>
            <a:r>
              <a:rPr lang="en-US" sz="1800" b="0" i="0" u="none" strike="noStrike" dirty="0">
                <a:solidFill>
                  <a:srgbClr val="000000"/>
                </a:solidFill>
                <a:effectLst/>
                <a:latin typeface="Arial" panose="020B0604020202020204" pitchFamily="34" charset="0"/>
              </a:rPr>
              <a:t>)</a:t>
            </a:r>
            <a:r>
              <a:rPr lang="en-US" dirty="0"/>
              <a:t> system. It has a set point which is the goal to reach. The controlled variable data should be measured by sensors as a feedback reference to re-calculate manipulated variables</a:t>
            </a:r>
          </a:p>
          <a:p>
            <a:r>
              <a:rPr lang="en-US" dirty="0"/>
              <a:t>Input variable: measured input data such as the temperature of return air in a temperature control system</a:t>
            </a:r>
          </a:p>
          <a:p>
            <a:r>
              <a:rPr lang="en-US" dirty="0"/>
              <a:t>Manipulated variable: can be adjusted by the controller</a:t>
            </a:r>
          </a:p>
          <a:p>
            <a:endParaRPr lang="en-CA" dirty="0"/>
          </a:p>
          <a:p>
            <a:pPr eaLnBrk="1" hangingPunct="1">
              <a:lnSpc>
                <a:spcPct val="90000"/>
              </a:lnSpc>
            </a:pPr>
            <a:r>
              <a:rPr lang="en-US" altLang="en-US" sz="1200" dirty="0"/>
              <a:t>The input variables and manipulated variables are applied to the execution processor which results in a controlled variable</a:t>
            </a:r>
          </a:p>
          <a:p>
            <a:pPr eaLnBrk="1" hangingPunct="1">
              <a:lnSpc>
                <a:spcPct val="90000"/>
              </a:lnSpc>
            </a:pPr>
            <a:r>
              <a:rPr lang="en-US" altLang="en-US" sz="1200" dirty="0"/>
              <a:t>The set p</a:t>
            </a:r>
            <a:r>
              <a:rPr lang="en-US" altLang="zh-CN" sz="1200" dirty="0">
                <a:ea typeface="宋体" panose="02010600030101010101" pitchFamily="2" charset="-122"/>
              </a:rPr>
              <a:t>oint and controlled variables are the input data to the controller, the difference of the controlled variable value from the set point value is used to get a new manipulated value.</a:t>
            </a:r>
          </a:p>
          <a:p>
            <a:pPr eaLnBrk="1" hangingPunct="1">
              <a:lnSpc>
                <a:spcPct val="90000"/>
              </a:lnSpc>
            </a:pPr>
            <a:r>
              <a:rPr lang="en-US" altLang="zh-CN" sz="1200" dirty="0">
                <a:ea typeface="宋体" panose="02010600030101010101" pitchFamily="2" charset="-122"/>
              </a:rPr>
              <a:t>Cars cruise-control systems and building temperature control systems are good examples of this process control software architecture type of applications</a:t>
            </a:r>
            <a:endParaRPr lang="en-US" altLang="en-US" sz="1200" dirty="0"/>
          </a:p>
          <a:p>
            <a:endParaRPr lang="en-CA" dirty="0"/>
          </a:p>
        </p:txBody>
      </p:sp>
      <p:sp>
        <p:nvSpPr>
          <p:cNvPr id="4" name="Slide Number Placeholder 3"/>
          <p:cNvSpPr>
            <a:spLocks noGrp="1"/>
          </p:cNvSpPr>
          <p:nvPr>
            <p:ph type="sldNum" sz="quarter" idx="5"/>
          </p:nvPr>
        </p:nvSpPr>
        <p:spPr/>
        <p:txBody>
          <a:bodyPr/>
          <a:lstStyle/>
          <a:p>
            <a:fld id="{027953F9-97DC-456D-B3C2-EB254239A3EB}" type="slidenum">
              <a:rPr lang="en-CA" altLang="en-US" smtClean="0"/>
              <a:pPr/>
              <a:t>37</a:t>
            </a:fld>
            <a:endParaRPr lang="en-CA" altLang="en-US"/>
          </a:p>
        </p:txBody>
      </p:sp>
    </p:spTree>
    <p:extLst>
      <p:ext uri="{BB962C8B-B14F-4D97-AF65-F5344CB8AC3E}">
        <p14:creationId xmlns:p14="http://schemas.microsoft.com/office/powerpoint/2010/main" val="1409204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27953F9-97DC-456D-B3C2-EB254239A3EB}" type="slidenum">
              <a:rPr lang="en-CA" altLang="en-US" smtClean="0"/>
              <a:pPr/>
              <a:t>41</a:t>
            </a:fld>
            <a:endParaRPr lang="en-CA" altLang="en-US"/>
          </a:p>
        </p:txBody>
      </p:sp>
    </p:spTree>
    <p:extLst>
      <p:ext uri="{BB962C8B-B14F-4D97-AF65-F5344CB8AC3E}">
        <p14:creationId xmlns:p14="http://schemas.microsoft.com/office/powerpoint/2010/main" val="2284933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a:t>SOEN 343</a:t>
            </a:r>
          </a:p>
        </p:txBody>
      </p:sp>
      <p:sp>
        <p:nvSpPr>
          <p:cNvPr id="6" name="Slide Number Placeholder 5"/>
          <p:cNvSpPr>
            <a:spLocks noGrp="1"/>
          </p:cNvSpPr>
          <p:nvPr>
            <p:ph type="sldNum" sz="quarter" idx="12"/>
          </p:nvPr>
        </p:nvSpPr>
        <p:spPr/>
        <p:txBody>
          <a:bodyPr/>
          <a:lstStyle/>
          <a:p>
            <a:fld id="{1F272DA3-351F-4C3B-BC70-4B92E029D1D4}" type="slidenum">
              <a:rPr lang="en-US" altLang="en-US" smtClean="0"/>
              <a:pPr/>
              <a:t>‹#›</a:t>
            </a:fld>
            <a:endParaRPr lang="en-US" altLang="en-US"/>
          </a:p>
        </p:txBody>
      </p:sp>
    </p:spTree>
    <p:extLst>
      <p:ext uri="{BB962C8B-B14F-4D97-AF65-F5344CB8AC3E}">
        <p14:creationId xmlns:p14="http://schemas.microsoft.com/office/powerpoint/2010/main" val="4117791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a:t>SOEN 343</a:t>
            </a:r>
          </a:p>
        </p:txBody>
      </p:sp>
      <p:sp>
        <p:nvSpPr>
          <p:cNvPr id="6" name="Slide Number Placeholder 5"/>
          <p:cNvSpPr>
            <a:spLocks noGrp="1"/>
          </p:cNvSpPr>
          <p:nvPr>
            <p:ph type="sldNum" sz="quarter" idx="12"/>
          </p:nvPr>
        </p:nvSpPr>
        <p:spPr/>
        <p:txBody>
          <a:bodyPr/>
          <a:lstStyle/>
          <a:p>
            <a:fld id="{5386E9B8-6BA4-4DAE-9431-0F1F91F73113}" type="slidenum">
              <a:rPr lang="en-US" altLang="en-US" smtClean="0"/>
              <a:pPr/>
              <a:t>‹#›</a:t>
            </a:fld>
            <a:endParaRPr lang="en-US" altLang="en-US"/>
          </a:p>
        </p:txBody>
      </p:sp>
    </p:spTree>
    <p:extLst>
      <p:ext uri="{BB962C8B-B14F-4D97-AF65-F5344CB8AC3E}">
        <p14:creationId xmlns:p14="http://schemas.microsoft.com/office/powerpoint/2010/main" val="3735030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a:t>SOEN 343</a:t>
            </a:r>
          </a:p>
        </p:txBody>
      </p:sp>
      <p:sp>
        <p:nvSpPr>
          <p:cNvPr id="6" name="Slide Number Placeholder 5"/>
          <p:cNvSpPr>
            <a:spLocks noGrp="1"/>
          </p:cNvSpPr>
          <p:nvPr>
            <p:ph type="sldNum" sz="quarter" idx="12"/>
          </p:nvPr>
        </p:nvSpPr>
        <p:spPr/>
        <p:txBody>
          <a:bodyPr/>
          <a:lstStyle/>
          <a:p>
            <a:fld id="{A1D06A8B-C777-4DD3-8ACD-B5AC54D0A312}" type="slidenum">
              <a:rPr lang="en-US" altLang="en-US" smtClean="0"/>
              <a:pPr/>
              <a:t>‹#›</a:t>
            </a:fld>
            <a:endParaRPr lang="en-US" altLang="en-US"/>
          </a:p>
        </p:txBody>
      </p:sp>
    </p:spTree>
    <p:extLst>
      <p:ext uri="{BB962C8B-B14F-4D97-AF65-F5344CB8AC3E}">
        <p14:creationId xmlns:p14="http://schemas.microsoft.com/office/powerpoint/2010/main" val="2973292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Footer Placeholder 2">
            <a:extLst>
              <a:ext uri="{FF2B5EF4-FFF2-40B4-BE49-F238E27FC236}">
                <a16:creationId xmlns:a16="http://schemas.microsoft.com/office/drawing/2014/main" id="{D4F291B1-831D-42F0-A54D-6C98FA3348F9}"/>
              </a:ext>
            </a:extLst>
          </p:cNvPr>
          <p:cNvSpPr>
            <a:spLocks noGrp="1"/>
          </p:cNvSpPr>
          <p:nvPr>
            <p:ph type="ftr" sz="quarter" idx="10"/>
          </p:nvPr>
        </p:nvSpPr>
        <p:spPr/>
        <p:txBody>
          <a:bodyPr/>
          <a:lstStyle>
            <a:lvl1pPr>
              <a:defRPr/>
            </a:lvl1pPr>
          </a:lstStyle>
          <a:p>
            <a:pPr>
              <a:defRPr/>
            </a:pPr>
            <a:r>
              <a:rPr lang="en-CA"/>
              <a:t>SOEN 343</a:t>
            </a:r>
          </a:p>
        </p:txBody>
      </p:sp>
      <p:sp>
        <p:nvSpPr>
          <p:cNvPr id="4" name="Slide Number Placeholder 3">
            <a:extLst>
              <a:ext uri="{FF2B5EF4-FFF2-40B4-BE49-F238E27FC236}">
                <a16:creationId xmlns:a16="http://schemas.microsoft.com/office/drawing/2014/main" id="{1448B46E-FF40-4698-8DD8-EE9F8657B26D}"/>
              </a:ext>
            </a:extLst>
          </p:cNvPr>
          <p:cNvSpPr>
            <a:spLocks noGrp="1"/>
          </p:cNvSpPr>
          <p:nvPr>
            <p:ph type="sldNum" sz="quarter" idx="11"/>
          </p:nvPr>
        </p:nvSpPr>
        <p:spPr/>
        <p:txBody>
          <a:bodyPr/>
          <a:lstStyle>
            <a:lvl1pPr>
              <a:defRPr/>
            </a:lvl1pPr>
          </a:lstStyle>
          <a:p>
            <a:fld id="{800D217B-254E-4DB0-9251-00FC33CB70B2}" type="slidenum">
              <a:rPr lang="en-CA" altLang="en-US"/>
              <a:pPr/>
              <a:t>‹#›</a:t>
            </a:fld>
            <a:endParaRPr lang="en-CA" altLang="en-US"/>
          </a:p>
        </p:txBody>
      </p:sp>
    </p:spTree>
    <p:extLst>
      <p:ext uri="{BB962C8B-B14F-4D97-AF65-F5344CB8AC3E}">
        <p14:creationId xmlns:p14="http://schemas.microsoft.com/office/powerpoint/2010/main" val="383173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a:t>SOEN 343</a:t>
            </a:r>
          </a:p>
        </p:txBody>
      </p:sp>
      <p:sp>
        <p:nvSpPr>
          <p:cNvPr id="6" name="Slide Number Placeholder 5"/>
          <p:cNvSpPr>
            <a:spLocks noGrp="1"/>
          </p:cNvSpPr>
          <p:nvPr>
            <p:ph type="sldNum" sz="quarter" idx="12"/>
          </p:nvPr>
        </p:nvSpPr>
        <p:spPr/>
        <p:txBody>
          <a:bodyPr/>
          <a:lstStyle/>
          <a:p>
            <a:fld id="{D15E3596-26C8-4E18-8CE5-C4832018D502}" type="slidenum">
              <a:rPr lang="en-US" altLang="en-US" smtClean="0"/>
              <a:pPr/>
              <a:t>‹#›</a:t>
            </a:fld>
            <a:endParaRPr lang="en-US" altLang="en-US"/>
          </a:p>
        </p:txBody>
      </p:sp>
    </p:spTree>
    <p:extLst>
      <p:ext uri="{BB962C8B-B14F-4D97-AF65-F5344CB8AC3E}">
        <p14:creationId xmlns:p14="http://schemas.microsoft.com/office/powerpoint/2010/main" val="2273631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a:t>SOEN 343</a:t>
            </a:r>
          </a:p>
        </p:txBody>
      </p:sp>
      <p:sp>
        <p:nvSpPr>
          <p:cNvPr id="6" name="Slide Number Placeholder 5"/>
          <p:cNvSpPr>
            <a:spLocks noGrp="1"/>
          </p:cNvSpPr>
          <p:nvPr>
            <p:ph type="sldNum" sz="quarter" idx="12"/>
          </p:nvPr>
        </p:nvSpPr>
        <p:spPr/>
        <p:txBody>
          <a:bodyPr/>
          <a:lstStyle/>
          <a:p>
            <a:fld id="{7E190118-2008-413B-A376-99D5B5022C7E}" type="slidenum">
              <a:rPr lang="en-US" altLang="en-US" smtClean="0"/>
              <a:pPr/>
              <a:t>‹#›</a:t>
            </a:fld>
            <a:endParaRPr lang="en-US" altLang="en-US"/>
          </a:p>
        </p:txBody>
      </p:sp>
    </p:spTree>
    <p:extLst>
      <p:ext uri="{BB962C8B-B14F-4D97-AF65-F5344CB8AC3E}">
        <p14:creationId xmlns:p14="http://schemas.microsoft.com/office/powerpoint/2010/main" val="53436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r>
              <a:rPr lang="en-US" altLang="en-US"/>
              <a:t>SOEN 343</a:t>
            </a:r>
          </a:p>
        </p:txBody>
      </p:sp>
      <p:sp>
        <p:nvSpPr>
          <p:cNvPr id="7" name="Slide Number Placeholder 6"/>
          <p:cNvSpPr>
            <a:spLocks noGrp="1"/>
          </p:cNvSpPr>
          <p:nvPr>
            <p:ph type="sldNum" sz="quarter" idx="12"/>
          </p:nvPr>
        </p:nvSpPr>
        <p:spPr/>
        <p:txBody>
          <a:bodyPr/>
          <a:lstStyle/>
          <a:p>
            <a:fld id="{DBE3B5BA-CB09-4E0C-BA75-05802FD05E4C}" type="slidenum">
              <a:rPr lang="en-US" altLang="en-US" smtClean="0"/>
              <a:pPr/>
              <a:t>‹#›</a:t>
            </a:fld>
            <a:endParaRPr lang="en-US" altLang="en-US"/>
          </a:p>
        </p:txBody>
      </p:sp>
    </p:spTree>
    <p:extLst>
      <p:ext uri="{BB962C8B-B14F-4D97-AF65-F5344CB8AC3E}">
        <p14:creationId xmlns:p14="http://schemas.microsoft.com/office/powerpoint/2010/main" val="183756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r>
              <a:rPr lang="en-US" altLang="en-US"/>
              <a:t>SOEN 343</a:t>
            </a:r>
          </a:p>
        </p:txBody>
      </p:sp>
      <p:sp>
        <p:nvSpPr>
          <p:cNvPr id="9" name="Slide Number Placeholder 8"/>
          <p:cNvSpPr>
            <a:spLocks noGrp="1"/>
          </p:cNvSpPr>
          <p:nvPr>
            <p:ph type="sldNum" sz="quarter" idx="12"/>
          </p:nvPr>
        </p:nvSpPr>
        <p:spPr/>
        <p:txBody>
          <a:bodyPr/>
          <a:lstStyle/>
          <a:p>
            <a:fld id="{3DE69995-6D97-4B4B-A2EF-9605F35B5EAE}" type="slidenum">
              <a:rPr lang="en-US" altLang="en-US" smtClean="0"/>
              <a:pPr/>
              <a:t>‹#›</a:t>
            </a:fld>
            <a:endParaRPr lang="en-US" altLang="en-US"/>
          </a:p>
        </p:txBody>
      </p:sp>
    </p:spTree>
    <p:extLst>
      <p:ext uri="{BB962C8B-B14F-4D97-AF65-F5344CB8AC3E}">
        <p14:creationId xmlns:p14="http://schemas.microsoft.com/office/powerpoint/2010/main" val="2522642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r>
              <a:rPr lang="en-US" altLang="en-US"/>
              <a:t>SOEN 343</a:t>
            </a:r>
          </a:p>
        </p:txBody>
      </p:sp>
      <p:sp>
        <p:nvSpPr>
          <p:cNvPr id="5" name="Slide Number Placeholder 4"/>
          <p:cNvSpPr>
            <a:spLocks noGrp="1"/>
          </p:cNvSpPr>
          <p:nvPr>
            <p:ph type="sldNum" sz="quarter" idx="12"/>
          </p:nvPr>
        </p:nvSpPr>
        <p:spPr/>
        <p:txBody>
          <a:bodyPr/>
          <a:lstStyle/>
          <a:p>
            <a:fld id="{EB5B3D5E-84F1-4590-B552-270524EE2302}" type="slidenum">
              <a:rPr lang="en-US" altLang="en-US" smtClean="0"/>
              <a:pPr/>
              <a:t>‹#›</a:t>
            </a:fld>
            <a:endParaRPr lang="en-US" altLang="en-US"/>
          </a:p>
        </p:txBody>
      </p:sp>
    </p:spTree>
    <p:extLst>
      <p:ext uri="{BB962C8B-B14F-4D97-AF65-F5344CB8AC3E}">
        <p14:creationId xmlns:p14="http://schemas.microsoft.com/office/powerpoint/2010/main" val="4135246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r>
              <a:rPr lang="en-US" altLang="en-US"/>
              <a:t>SOEN 343</a:t>
            </a:r>
          </a:p>
        </p:txBody>
      </p:sp>
      <p:sp>
        <p:nvSpPr>
          <p:cNvPr id="4" name="Slide Number Placeholder 3"/>
          <p:cNvSpPr>
            <a:spLocks noGrp="1"/>
          </p:cNvSpPr>
          <p:nvPr>
            <p:ph type="sldNum" sz="quarter" idx="12"/>
          </p:nvPr>
        </p:nvSpPr>
        <p:spPr/>
        <p:txBody>
          <a:bodyPr/>
          <a:lstStyle/>
          <a:p>
            <a:fld id="{F8CB4377-504E-4222-9303-2F30A1B33E76}" type="slidenum">
              <a:rPr lang="en-US" altLang="en-US" smtClean="0"/>
              <a:pPr/>
              <a:t>‹#›</a:t>
            </a:fld>
            <a:endParaRPr lang="en-US" altLang="en-US"/>
          </a:p>
        </p:txBody>
      </p:sp>
    </p:spTree>
    <p:extLst>
      <p:ext uri="{BB962C8B-B14F-4D97-AF65-F5344CB8AC3E}">
        <p14:creationId xmlns:p14="http://schemas.microsoft.com/office/powerpoint/2010/main" val="4171625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r>
              <a:rPr lang="en-US" altLang="en-US"/>
              <a:t>SOEN 343</a:t>
            </a:r>
          </a:p>
        </p:txBody>
      </p:sp>
      <p:sp>
        <p:nvSpPr>
          <p:cNvPr id="7" name="Slide Number Placeholder 6"/>
          <p:cNvSpPr>
            <a:spLocks noGrp="1"/>
          </p:cNvSpPr>
          <p:nvPr>
            <p:ph type="sldNum" sz="quarter" idx="12"/>
          </p:nvPr>
        </p:nvSpPr>
        <p:spPr/>
        <p:txBody>
          <a:bodyPr/>
          <a:lstStyle/>
          <a:p>
            <a:fld id="{AE9D5270-EDB3-44AE-87CE-4BE09A36E42F}" type="slidenum">
              <a:rPr lang="en-US" altLang="en-US" smtClean="0"/>
              <a:pPr/>
              <a:t>‹#›</a:t>
            </a:fld>
            <a:endParaRPr lang="en-US" altLang="en-US"/>
          </a:p>
        </p:txBody>
      </p:sp>
    </p:spTree>
    <p:extLst>
      <p:ext uri="{BB962C8B-B14F-4D97-AF65-F5344CB8AC3E}">
        <p14:creationId xmlns:p14="http://schemas.microsoft.com/office/powerpoint/2010/main" val="2436986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r>
              <a:rPr lang="en-US" altLang="en-US"/>
              <a:t>SOEN 343</a:t>
            </a:r>
          </a:p>
        </p:txBody>
      </p:sp>
      <p:sp>
        <p:nvSpPr>
          <p:cNvPr id="7" name="Slide Number Placeholder 6"/>
          <p:cNvSpPr>
            <a:spLocks noGrp="1"/>
          </p:cNvSpPr>
          <p:nvPr>
            <p:ph type="sldNum" sz="quarter" idx="12"/>
          </p:nvPr>
        </p:nvSpPr>
        <p:spPr/>
        <p:txBody>
          <a:bodyPr/>
          <a:lstStyle/>
          <a:p>
            <a:fld id="{7C1703B2-140C-4903-8C0C-04A1E86A1FAD}" type="slidenum">
              <a:rPr lang="en-US" altLang="en-US" smtClean="0"/>
              <a:pPr/>
              <a:t>‹#›</a:t>
            </a:fld>
            <a:endParaRPr lang="en-US" altLang="en-US"/>
          </a:p>
        </p:txBody>
      </p:sp>
    </p:spTree>
    <p:extLst>
      <p:ext uri="{BB962C8B-B14F-4D97-AF65-F5344CB8AC3E}">
        <p14:creationId xmlns:p14="http://schemas.microsoft.com/office/powerpoint/2010/main" val="2478254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a:t>SOEN 343</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43C8C3-9397-4A97-ADC7-6FFEDE88A3CE}" type="slidenum">
              <a:rPr lang="en-US" altLang="en-US" smtClean="0"/>
              <a:pPr/>
              <a:t>‹#›</a:t>
            </a:fld>
            <a:endParaRPr lang="en-US" altLang="en-US"/>
          </a:p>
        </p:txBody>
      </p:sp>
    </p:spTree>
    <p:extLst>
      <p:ext uri="{BB962C8B-B14F-4D97-AF65-F5344CB8AC3E}">
        <p14:creationId xmlns:p14="http://schemas.microsoft.com/office/powerpoint/2010/main" val="183066119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699"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oar82.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e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0.w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png"/><Relationship Id="rId5" Type="http://schemas.openxmlformats.org/officeDocument/2006/relationships/image" Target="../media/image22.wmf"/><Relationship Id="rId4" Type="http://schemas.openxmlformats.org/officeDocument/2006/relationships/oleObject" Target="../embeddings/oleObject6.bin"/></Relationships>
</file>

<file path=ppt/slides/_rels/slide38.xml.rels><?xml version="1.0" encoding="UTF-8" standalone="yes"?>
<Relationships xmlns="http://schemas.openxmlformats.org/package/2006/relationships"><Relationship Id="rId3" Type="http://schemas.openxmlformats.org/officeDocument/2006/relationships/hyperlink" Target="https://www.electronics-tutorials.ws/systems/closed-loop-system.html" TargetMode="External"/><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5B1B301E-DF56-4753-B1C9-A0629B82145C}"/>
              </a:ext>
            </a:extLst>
          </p:cNvPr>
          <p:cNvSpPr>
            <a:spLocks noGrp="1" noChangeArrowheads="1"/>
          </p:cNvSpPr>
          <p:nvPr>
            <p:ph type="ctrTitle"/>
          </p:nvPr>
        </p:nvSpPr>
        <p:spPr/>
        <p:txBody>
          <a:bodyPr/>
          <a:lstStyle/>
          <a:p>
            <a:pPr eaLnBrk="1" hangingPunct="1"/>
            <a:r>
              <a:rPr lang="en-US" altLang="en-US" sz="3600" dirty="0"/>
              <a:t>Software Architecture and Design I </a:t>
            </a:r>
            <a:br>
              <a:rPr lang="en-US" altLang="en-US" sz="3600" dirty="0"/>
            </a:br>
            <a:r>
              <a:rPr lang="en-US" altLang="en-US" sz="3600" dirty="0"/>
              <a:t>SOEN 343</a:t>
            </a:r>
            <a:br>
              <a:rPr lang="en-US" altLang="en-US" dirty="0"/>
            </a:br>
            <a:r>
              <a:rPr lang="en-US" altLang="en-US" sz="2000" dirty="0"/>
              <a:t>Instructor: Dr. Rodrigo Morales</a:t>
            </a:r>
            <a:br>
              <a:rPr lang="en-US" altLang="en-US" sz="2000" dirty="0"/>
            </a:br>
            <a:r>
              <a:rPr lang="en-US" altLang="en-US" sz="1000" dirty="0">
                <a:hlinkClick r:id="rId3"/>
              </a:rPr>
              <a:t>https://moar82.github.io/</a:t>
            </a:r>
            <a:br>
              <a:rPr lang="en-US" altLang="en-US" sz="1000" dirty="0"/>
            </a:br>
            <a:r>
              <a:rPr lang="en-US" altLang="en-US" sz="1000" dirty="0"/>
              <a:t>rodrigo.moralesalvarado@concordia.ca</a:t>
            </a:r>
          </a:p>
        </p:txBody>
      </p:sp>
      <p:sp>
        <p:nvSpPr>
          <p:cNvPr id="4099" name="Rectangle 2">
            <a:extLst>
              <a:ext uri="{FF2B5EF4-FFF2-40B4-BE49-F238E27FC236}">
                <a16:creationId xmlns:a16="http://schemas.microsoft.com/office/drawing/2014/main" id="{F8965602-96A4-4884-966A-76DDF28747B9}"/>
              </a:ext>
            </a:extLst>
          </p:cNvPr>
          <p:cNvSpPr>
            <a:spLocks noGrp="1" noChangeArrowheads="1"/>
          </p:cNvSpPr>
          <p:nvPr>
            <p:ph type="subTitle" idx="1"/>
          </p:nvPr>
        </p:nvSpPr>
        <p:spPr/>
        <p:txBody>
          <a:bodyPr>
            <a:normAutofit fontScale="70000" lnSpcReduction="20000"/>
          </a:bodyPr>
          <a:lstStyle/>
          <a:p>
            <a:pPr eaLnBrk="1" hangingPunct="1"/>
            <a:r>
              <a:rPr lang="en-US" altLang="en-US" dirty="0"/>
              <a:t>Lecture 11: </a:t>
            </a:r>
            <a:br>
              <a:rPr lang="en-US" altLang="zh-CN" dirty="0">
                <a:ea typeface="宋体" panose="02010600030101010101" pitchFamily="2" charset="-122"/>
              </a:rPr>
            </a:br>
            <a:r>
              <a:rPr lang="en-US" altLang="zh-CN" dirty="0">
                <a:ea typeface="宋体" panose="02010600030101010101" pitchFamily="2" charset="-122"/>
              </a:rPr>
              <a:t>DATA FLOW ARCHITECTURES </a:t>
            </a:r>
            <a:endParaRPr lang="en-US" altLang="en-US" dirty="0"/>
          </a:p>
          <a:p>
            <a:pPr eaLnBrk="1" hangingPunct="1"/>
            <a:endParaRPr lang="en-US" altLang="en-US" dirty="0"/>
          </a:p>
          <a:p>
            <a:pPr eaLnBrk="1" hangingPunct="1"/>
            <a:r>
              <a:rPr lang="en-US" altLang="en-US" sz="1800" dirty="0"/>
              <a:t>Ch 5. Textbook:</a:t>
            </a:r>
          </a:p>
          <a:p>
            <a:pPr eaLnBrk="1" hangingPunct="1"/>
            <a:r>
              <a:rPr lang="en-US" altLang="en-US" sz="1800" dirty="0"/>
              <a:t>Software architecture and design illuminated / Kai Qian ... [et al.]</a:t>
            </a:r>
          </a:p>
          <a:p>
            <a:pPr eaLnBrk="1" hangingPunct="1"/>
            <a:r>
              <a:rPr lang="en-US" altLang="en-US" sz="1800" dirty="0"/>
              <a:t>Publisher	Sudbury, Mass. : Jones and Bartlett Pub., c2010.</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817F1BDB-1B4A-4A77-A625-0D6B92A96EF7}"/>
              </a:ext>
            </a:extLst>
          </p:cNvPr>
          <p:cNvSpPr>
            <a:spLocks noGrp="1" noChangeArrowheads="1"/>
          </p:cNvSpPr>
          <p:nvPr>
            <p:ph idx="1"/>
          </p:nvPr>
        </p:nvSpPr>
        <p:spPr>
          <a:xfrm>
            <a:off x="1981200" y="762001"/>
            <a:ext cx="8229600" cy="4525963"/>
          </a:xfrm>
        </p:spPr>
        <p:txBody>
          <a:bodyPr/>
          <a:lstStyle/>
          <a:p>
            <a:pPr eaLnBrk="1" hangingPunct="1">
              <a:lnSpc>
                <a:spcPct val="80000"/>
              </a:lnSpc>
            </a:pPr>
            <a:r>
              <a:rPr lang="en-US" altLang="en-US" sz="2800" dirty="0"/>
              <a:t>All communications (connection link arrow) between sub-system modules are conducted through transient intermediate files which can be removed by successive sub-systems</a:t>
            </a:r>
          </a:p>
          <a:p>
            <a:pPr eaLnBrk="1" hangingPunct="1">
              <a:lnSpc>
                <a:spcPct val="80000"/>
              </a:lnSpc>
            </a:pPr>
            <a:r>
              <a:rPr lang="en-US" altLang="en-US" sz="2800" dirty="0"/>
              <a:t>Business data processing such as banking and utility billing are typical applications of this architecture </a:t>
            </a:r>
          </a:p>
          <a:p>
            <a:pPr eaLnBrk="1" hangingPunct="1">
              <a:lnSpc>
                <a:spcPct val="80000"/>
              </a:lnSpc>
            </a:pPr>
            <a:r>
              <a:rPr lang="en-US" altLang="en-US" sz="2800" dirty="0"/>
              <a:t>Next Figure depicts a similar example of this architecture</a:t>
            </a:r>
          </a:p>
          <a:p>
            <a:pPr eaLnBrk="1" hangingPunct="1">
              <a:lnSpc>
                <a:spcPct val="80000"/>
              </a:lnSpc>
            </a:pPr>
            <a:r>
              <a:rPr lang="en-US" altLang="en-US" sz="2800" dirty="0"/>
              <a:t>A script is often used to make the batch sequence of the sub-systems in the system</a:t>
            </a:r>
          </a:p>
          <a:p>
            <a:pPr eaLnBrk="1" hangingPunct="1">
              <a:lnSpc>
                <a:spcPct val="80000"/>
              </a:lnSpc>
            </a:pPr>
            <a:endParaRPr lang="en-US" altLang="en-US" sz="2800" dirty="0"/>
          </a:p>
        </p:txBody>
      </p:sp>
      <p:sp>
        <p:nvSpPr>
          <p:cNvPr id="16387" name="Footer Placeholder 1">
            <a:extLst>
              <a:ext uri="{FF2B5EF4-FFF2-40B4-BE49-F238E27FC236}">
                <a16:creationId xmlns:a16="http://schemas.microsoft.com/office/drawing/2014/main" id="{3E4F8ACD-EBA5-4364-B8AD-8FD0D326746E}"/>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16388" name="Slide Number Placeholder 4">
            <a:extLst>
              <a:ext uri="{FF2B5EF4-FFF2-40B4-BE49-F238E27FC236}">
                <a16:creationId xmlns:a16="http://schemas.microsoft.com/office/drawing/2014/main" id="{F114401B-7CAC-4539-A17F-753A4682AC8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30F3FF3-11AF-41EA-874D-431864FD7EC3}" type="slidenum">
              <a:rPr lang="en-US" altLang="en-US" sz="1400"/>
              <a:pPr>
                <a:spcBef>
                  <a:spcPct val="0"/>
                </a:spcBef>
                <a:buFontTx/>
                <a:buNone/>
              </a:pPr>
              <a:t>10</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EF452DD-8533-4599-9AB9-79FC922FC1C0}"/>
              </a:ext>
            </a:extLst>
          </p:cNvPr>
          <p:cNvSpPr>
            <a:spLocks noGrp="1" noChangeArrowheads="1"/>
          </p:cNvSpPr>
          <p:nvPr>
            <p:ph type="title"/>
          </p:nvPr>
        </p:nvSpPr>
        <p:spPr>
          <a:xfrm>
            <a:off x="2209800" y="762000"/>
            <a:ext cx="8001000" cy="838200"/>
          </a:xfrm>
        </p:spPr>
        <p:txBody>
          <a:bodyPr>
            <a:normAutofit fontScale="90000"/>
          </a:bodyPr>
          <a:lstStyle/>
          <a:p>
            <a:pPr eaLnBrk="1" hangingPunct="1"/>
            <a:r>
              <a:rPr lang="en-US" altLang="en-US" sz="4000"/>
              <a:t> </a:t>
            </a:r>
            <a:r>
              <a:rPr lang="en-US" altLang="en-US" sz="2800"/>
              <a:t>Batch Sequential in Business Data Processing </a:t>
            </a:r>
            <a:br>
              <a:rPr lang="en-US" altLang="en-US" sz="2800"/>
            </a:br>
            <a:endParaRPr lang="en-US" altLang="en-US" sz="2800"/>
          </a:p>
        </p:txBody>
      </p:sp>
      <p:graphicFrame>
        <p:nvGraphicFramePr>
          <p:cNvPr id="17411" name="Object 4">
            <a:extLst>
              <a:ext uri="{FF2B5EF4-FFF2-40B4-BE49-F238E27FC236}">
                <a16:creationId xmlns:a16="http://schemas.microsoft.com/office/drawing/2014/main" id="{7644D92D-BDCF-42E5-8FFA-85B621CC4C41}"/>
              </a:ext>
            </a:extLst>
          </p:cNvPr>
          <p:cNvGraphicFramePr>
            <a:graphicFrameLocks noGrp="1" noChangeAspect="1"/>
          </p:cNvGraphicFramePr>
          <p:nvPr>
            <p:ph idx="1"/>
          </p:nvPr>
        </p:nvGraphicFramePr>
        <p:xfrm>
          <a:off x="2209800" y="1676400"/>
          <a:ext cx="7620000" cy="4822825"/>
        </p:xfrm>
        <a:graphic>
          <a:graphicData uri="http://schemas.openxmlformats.org/presentationml/2006/ole">
            <mc:AlternateContent xmlns:mc="http://schemas.openxmlformats.org/markup-compatibility/2006">
              <mc:Choice xmlns:v="urn:schemas-microsoft-com:vml" Requires="v">
                <p:oleObj spid="_x0000_s17498" r:id="rId3" imgW="8124111" imgH="5141595" progId="Visio.Drawing.11">
                  <p:embed/>
                </p:oleObj>
              </mc:Choice>
              <mc:Fallback>
                <p:oleObj r:id="rId3" imgW="8124111" imgH="514159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676400"/>
                        <a:ext cx="7620000" cy="482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2" name="Footer Placeholder 1">
            <a:extLst>
              <a:ext uri="{FF2B5EF4-FFF2-40B4-BE49-F238E27FC236}">
                <a16:creationId xmlns:a16="http://schemas.microsoft.com/office/drawing/2014/main" id="{659C926D-A4B2-4C0E-803D-0A8C363D303E}"/>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17413" name="Slide Number Placeholder 2">
            <a:extLst>
              <a:ext uri="{FF2B5EF4-FFF2-40B4-BE49-F238E27FC236}">
                <a16:creationId xmlns:a16="http://schemas.microsoft.com/office/drawing/2014/main" id="{8AC16232-9A21-4429-BDD0-8AA5C74C17E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10B8AE7-28C9-40A8-990C-9CAAF6E1C829}" type="slidenum">
              <a:rPr lang="en-US" altLang="en-US" sz="1400"/>
              <a:pPr>
                <a:spcBef>
                  <a:spcPct val="0"/>
                </a:spcBef>
                <a:buFontTx/>
                <a:buNone/>
              </a:pPr>
              <a:t>11</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FC7F-DA02-451D-B96B-8DD465512733}"/>
              </a:ext>
            </a:extLst>
          </p:cNvPr>
          <p:cNvSpPr>
            <a:spLocks noGrp="1"/>
          </p:cNvSpPr>
          <p:nvPr>
            <p:ph type="title"/>
          </p:nvPr>
        </p:nvSpPr>
        <p:spPr>
          <a:xfrm>
            <a:off x="1136428" y="627564"/>
            <a:ext cx="7474172" cy="1325563"/>
          </a:xfrm>
        </p:spPr>
        <p:txBody>
          <a:bodyPr>
            <a:normAutofit/>
          </a:bodyPr>
          <a:lstStyle/>
          <a:p>
            <a:r>
              <a:rPr lang="en-CA"/>
              <a:t>Example</a:t>
            </a:r>
            <a:endParaRPr lang="en-CA" dirty="0"/>
          </a:p>
        </p:txBody>
      </p:sp>
      <p:sp>
        <p:nvSpPr>
          <p:cNvPr id="18443" name="Rectangle 3">
            <a:extLst>
              <a:ext uri="{FF2B5EF4-FFF2-40B4-BE49-F238E27FC236}">
                <a16:creationId xmlns:a16="http://schemas.microsoft.com/office/drawing/2014/main" id="{CB147674-2B76-46F1-BE2E-C01EF5DFF44E}"/>
              </a:ext>
            </a:extLst>
          </p:cNvPr>
          <p:cNvSpPr>
            <a:spLocks noGrp="1" noChangeArrowheads="1"/>
          </p:cNvSpPr>
          <p:nvPr>
            <p:ph idx="1"/>
          </p:nvPr>
        </p:nvSpPr>
        <p:spPr>
          <a:xfrm>
            <a:off x="1136428" y="2278173"/>
            <a:ext cx="9204999" cy="3450613"/>
          </a:xfrm>
        </p:spPr>
        <p:txBody>
          <a:bodyPr anchor="ctr">
            <a:normAutofit/>
          </a:bodyPr>
          <a:lstStyle/>
          <a:p>
            <a:pPr eaLnBrk="1" hangingPunct="1">
              <a:buFontTx/>
              <a:buNone/>
            </a:pPr>
            <a:r>
              <a:rPr lang="en-US" altLang="en-US" sz="2400" dirty="0"/>
              <a:t>	We can run a Unix Shell script as follows in batch sequential mode:</a:t>
            </a:r>
          </a:p>
          <a:p>
            <a:pPr eaLnBrk="1" hangingPunct="1">
              <a:buFontTx/>
              <a:buNone/>
            </a:pPr>
            <a:r>
              <a:rPr lang="en-US" altLang="en-US" sz="2400" dirty="0"/>
              <a:t>	</a:t>
            </a:r>
            <a:r>
              <a:rPr lang="en-US" altLang="en-US" sz="2400" b="1" dirty="0"/>
              <a:t>myShell.sh</a:t>
            </a:r>
          </a:p>
          <a:p>
            <a:pPr eaLnBrk="1" hangingPunct="1">
              <a:buFontTx/>
              <a:buNone/>
            </a:pPr>
            <a:r>
              <a:rPr lang="en-US" altLang="en-US" sz="2400" dirty="0"/>
              <a:t>	</a:t>
            </a:r>
            <a:r>
              <a:rPr lang="en-US" altLang="en-US" sz="2000" dirty="0">
                <a:latin typeface="Courier New" panose="02070309020205020404" pitchFamily="49" charset="0"/>
                <a:cs typeface="Courier New" panose="02070309020205020404" pitchFamily="49" charset="0"/>
              </a:rPr>
              <a:t>(exec) searching </a:t>
            </a:r>
            <a:r>
              <a:rPr lang="en-US" altLang="en-US" sz="2000" dirty="0" err="1">
                <a:latin typeface="Courier New" panose="02070309020205020404" pitchFamily="49" charset="0"/>
                <a:cs typeface="Courier New" panose="02070309020205020404" pitchFamily="49" charset="0"/>
              </a:rPr>
              <a:t>kwd</a:t>
            </a:r>
            <a:r>
              <a:rPr lang="en-US" altLang="en-US" sz="20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&lt;</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inputFile</a:t>
            </a:r>
            <a:r>
              <a:rPr lang="en-US" altLang="en-US" sz="20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&gt;</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matchedFile</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pPr eaLnBrk="1" hangingPunct="1">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(exec) counting </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&lt;</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matchedFile</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&gt;</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countedFile</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pPr eaLnBrk="1" hangingPunct="1">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(exec) sorting    </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&lt;</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countedFile</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&gt;</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myReportFile</a:t>
            </a:r>
            <a:endParaRPr lang="en-US" altLang="en-US" sz="2000" dirty="0">
              <a:latin typeface="Courier New" panose="02070309020205020404" pitchFamily="49" charset="0"/>
              <a:cs typeface="Courier New" panose="02070309020205020404" pitchFamily="49" charset="0"/>
            </a:endParaRPr>
          </a:p>
          <a:p>
            <a:pPr eaLnBrk="1" hangingPunct="1"/>
            <a:endParaRPr lang="en-US" altLang="en-US" sz="2400" dirty="0"/>
          </a:p>
        </p:txBody>
      </p:sp>
      <p:sp>
        <p:nvSpPr>
          <p:cNvPr id="18435" name="Footer Placeholder 1">
            <a:extLst>
              <a:ext uri="{FF2B5EF4-FFF2-40B4-BE49-F238E27FC236}">
                <a16:creationId xmlns:a16="http://schemas.microsoft.com/office/drawing/2014/main" id="{D922B37A-1A17-4AB6-80A7-3A9F2929F304}"/>
              </a:ext>
            </a:extLst>
          </p:cNvPr>
          <p:cNvSpPr>
            <a:spLocks noGrp="1"/>
          </p:cNvSpPr>
          <p:nvPr>
            <p:ph type="ftr" sz="quarter" idx="11"/>
          </p:nvPr>
        </p:nvSpPr>
        <p:spPr>
          <a:xfrm>
            <a:off x="1103859" y="6356350"/>
            <a:ext cx="4894169"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a:spcBef>
                <a:spcPct val="0"/>
              </a:spcBef>
              <a:spcAft>
                <a:spcPts val="600"/>
              </a:spcAft>
              <a:buFontTx/>
              <a:buNone/>
            </a:pPr>
            <a:r>
              <a:rPr lang="en-US" altLang="en-US" sz="1050">
                <a:solidFill>
                  <a:schemeClr val="tx1">
                    <a:lumMod val="75000"/>
                    <a:lumOff val="25000"/>
                  </a:schemeClr>
                </a:solidFill>
              </a:rPr>
              <a:t>SOEN 343</a:t>
            </a:r>
          </a:p>
        </p:txBody>
      </p:sp>
      <p:sp>
        <p:nvSpPr>
          <p:cNvPr id="75" name="Rectangle 7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71" descr="Network Diagram">
            <a:extLst>
              <a:ext uri="{FF2B5EF4-FFF2-40B4-BE49-F238E27FC236}">
                <a16:creationId xmlns:a16="http://schemas.microsoft.com/office/drawing/2014/main" id="{268E4582-E608-4D42-97C1-53898DC963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18436" name="Slide Number Placeholder 4">
            <a:extLst>
              <a:ext uri="{FF2B5EF4-FFF2-40B4-BE49-F238E27FC236}">
                <a16:creationId xmlns:a16="http://schemas.microsoft.com/office/drawing/2014/main" id="{7B9B4C60-A721-44B6-B553-88672C0E07E4}"/>
              </a:ext>
            </a:extLst>
          </p:cNvPr>
          <p:cNvSpPr>
            <a:spLocks noGrp="1"/>
          </p:cNvSpPr>
          <p:nvPr>
            <p:ph type="sldNum" sz="quarter" idx="12"/>
          </p:nvPr>
        </p:nvSpPr>
        <p:spPr>
          <a:xfrm>
            <a:off x="10341428" y="6356350"/>
            <a:ext cx="1012371"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600"/>
              </a:spcAft>
              <a:buFontTx/>
              <a:buNone/>
            </a:pPr>
            <a:fld id="{60F5C7F2-A844-4E52-8538-BCBA8A7DFB7B}" type="slidenum">
              <a:rPr lang="en-US" altLang="en-US" sz="1800">
                <a:solidFill>
                  <a:srgbClr val="FFFFFF"/>
                </a:solidFill>
              </a:rPr>
              <a:pPr>
                <a:lnSpc>
                  <a:spcPct val="90000"/>
                </a:lnSpc>
                <a:spcBef>
                  <a:spcPct val="0"/>
                </a:spcBef>
                <a:spcAft>
                  <a:spcPts val="600"/>
                </a:spcAft>
                <a:buFontTx/>
                <a:buNone/>
              </a:pPr>
              <a:t>12</a:t>
            </a:fld>
            <a:endParaRPr lang="en-US" altLang="en-US" sz="1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D2F5602-6586-46E4-8645-2CDA442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434B85-DB0D-4010-A6A1-147F28D47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4AB3AE9-13A8-46E5-917D-1E86FD0EBCF9}"/>
              </a:ext>
            </a:extLst>
          </p:cNvPr>
          <p:cNvSpPr>
            <a:spLocks noGrp="1"/>
          </p:cNvSpPr>
          <p:nvPr>
            <p:ph type="title"/>
          </p:nvPr>
        </p:nvSpPr>
        <p:spPr>
          <a:xfrm>
            <a:off x="1179226" y="320231"/>
            <a:ext cx="9833548" cy="1325563"/>
          </a:xfrm>
        </p:spPr>
        <p:txBody>
          <a:bodyPr>
            <a:normAutofit/>
          </a:bodyPr>
          <a:lstStyle/>
          <a:p>
            <a:pPr algn="ctr"/>
            <a:r>
              <a:rPr lang="en-US" altLang="zh-CN" sz="4000" b="1">
                <a:solidFill>
                  <a:schemeClr val="tx2"/>
                </a:solidFill>
                <a:ea typeface="宋体" panose="02010600030101010101" pitchFamily="2" charset="-122"/>
              </a:rPr>
              <a:t>Benefits</a:t>
            </a:r>
            <a:endParaRPr lang="en-CA" sz="4000">
              <a:solidFill>
                <a:schemeClr val="tx2"/>
              </a:solidFill>
            </a:endParaRPr>
          </a:p>
        </p:txBody>
      </p:sp>
      <p:grpSp>
        <p:nvGrpSpPr>
          <p:cNvPr id="15" name="Group 14">
            <a:extLst>
              <a:ext uri="{FF2B5EF4-FFF2-40B4-BE49-F238E27FC236}">
                <a16:creationId xmlns:a16="http://schemas.microsoft.com/office/drawing/2014/main" id="{F2E5F4F0-80C0-49F3-84A2-453DE42F20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915607" cy="2187829"/>
            <a:chOff x="-305" y="-1"/>
            <a:chExt cx="3832880" cy="2876136"/>
          </a:xfrm>
        </p:grpSpPr>
        <p:sp>
          <p:nvSpPr>
            <p:cNvPr id="16" name="Freeform: Shape 15">
              <a:extLst>
                <a:ext uri="{FF2B5EF4-FFF2-40B4-BE49-F238E27FC236}">
                  <a16:creationId xmlns:a16="http://schemas.microsoft.com/office/drawing/2014/main" id="{342FEDB6-5432-4162-8648-3827572AF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9FE345E-092D-4A20-A43A-0F9258D96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7A313FCF-0EE7-4C6B-BAB3-EFC9451D3D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B9ECD02-BE1B-4347-8C2E-EEA690082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a:extLst>
              <a:ext uri="{FF2B5EF4-FFF2-40B4-BE49-F238E27FC236}">
                <a16:creationId xmlns:a16="http://schemas.microsoft.com/office/drawing/2014/main" id="{240140FB-76D0-45E9-8260-CB20422C9EDC}"/>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ltLang="en-US"/>
              <a:t>SOEN 343</a:t>
            </a:r>
          </a:p>
        </p:txBody>
      </p:sp>
      <p:sp>
        <p:nvSpPr>
          <p:cNvPr id="5" name="Slide Number Placeholder 4">
            <a:extLst>
              <a:ext uri="{FF2B5EF4-FFF2-40B4-BE49-F238E27FC236}">
                <a16:creationId xmlns:a16="http://schemas.microsoft.com/office/drawing/2014/main" id="{10B9E0B0-FC7D-458C-BCD3-AE9D6872E5F0}"/>
              </a:ext>
            </a:extLst>
          </p:cNvPr>
          <p:cNvSpPr>
            <a:spLocks noGrp="1"/>
          </p:cNvSpPr>
          <p:nvPr>
            <p:ph type="sldNum" sz="quarter" idx="12"/>
          </p:nvPr>
        </p:nvSpPr>
        <p:spPr>
          <a:xfrm>
            <a:off x="8610600" y="6356350"/>
            <a:ext cx="2743200" cy="365125"/>
          </a:xfrm>
        </p:spPr>
        <p:txBody>
          <a:bodyPr>
            <a:normAutofit/>
          </a:bodyPr>
          <a:lstStyle/>
          <a:p>
            <a:pPr>
              <a:spcAft>
                <a:spcPts val="600"/>
              </a:spcAft>
            </a:pPr>
            <a:fld id="{D15E3596-26C8-4E18-8CE5-C4832018D502}" type="slidenum">
              <a:rPr lang="en-US" altLang="en-US" smtClean="0"/>
              <a:pPr>
                <a:spcAft>
                  <a:spcPts val="600"/>
                </a:spcAft>
              </a:pPr>
              <a:t>13</a:t>
            </a:fld>
            <a:endParaRPr lang="en-US" altLang="en-US"/>
          </a:p>
        </p:txBody>
      </p:sp>
      <p:graphicFrame>
        <p:nvGraphicFramePr>
          <p:cNvPr id="7" name="Content Placeholder 2">
            <a:extLst>
              <a:ext uri="{FF2B5EF4-FFF2-40B4-BE49-F238E27FC236}">
                <a16:creationId xmlns:a16="http://schemas.microsoft.com/office/drawing/2014/main" id="{E9121DAB-95F9-4938-884B-9AB7B4E7B2F2}"/>
              </a:ext>
            </a:extLst>
          </p:cNvPr>
          <p:cNvGraphicFramePr>
            <a:graphicFrameLocks noGrp="1"/>
          </p:cNvGraphicFramePr>
          <p:nvPr>
            <p:ph idx="1"/>
            <p:extLst>
              <p:ext uri="{D42A27DB-BD31-4B8C-83A1-F6EECF244321}">
                <p14:modId xmlns:p14="http://schemas.microsoft.com/office/powerpoint/2010/main" val="701200501"/>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50A35BC0-0761-456D-BFC3-615F08A5ACAC}"/>
              </a:ext>
            </a:extLst>
          </p:cNvPr>
          <p:cNvSpPr/>
          <p:nvPr/>
        </p:nvSpPr>
        <p:spPr>
          <a:xfrm>
            <a:off x="914400" y="2438400"/>
            <a:ext cx="5181600" cy="391794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8" name="Rectangle 7">
            <a:extLst>
              <a:ext uri="{FF2B5EF4-FFF2-40B4-BE49-F238E27FC236}">
                <a16:creationId xmlns:a16="http://schemas.microsoft.com/office/drawing/2014/main" id="{FD67E2BE-675E-4563-8626-A5862B29E563}"/>
              </a:ext>
            </a:extLst>
          </p:cNvPr>
          <p:cNvSpPr/>
          <p:nvPr/>
        </p:nvSpPr>
        <p:spPr>
          <a:xfrm>
            <a:off x="5950267" y="2400300"/>
            <a:ext cx="5181600" cy="391794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150101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08890FC-3050-4212-B17E-5B4222EC4285}"/>
              </a:ext>
            </a:extLst>
          </p:cNvPr>
          <p:cNvSpPr>
            <a:spLocks noGrp="1" noChangeArrowheads="1"/>
          </p:cNvSpPr>
          <p:nvPr>
            <p:ph type="title"/>
          </p:nvPr>
        </p:nvSpPr>
        <p:spPr>
          <a:xfrm>
            <a:off x="1981200" y="457200"/>
            <a:ext cx="8229600" cy="1143000"/>
          </a:xfrm>
        </p:spPr>
        <p:txBody>
          <a:bodyPr/>
          <a:lstStyle/>
          <a:p>
            <a:pPr eaLnBrk="1" hangingPunct="1"/>
            <a:r>
              <a:rPr lang="en-US" altLang="en-US" b="1"/>
              <a:t>Applicable Design Domains</a:t>
            </a:r>
            <a:r>
              <a:rPr lang="en-US" altLang="en-US"/>
              <a:t>:</a:t>
            </a:r>
          </a:p>
        </p:txBody>
      </p:sp>
      <p:graphicFrame>
        <p:nvGraphicFramePr>
          <p:cNvPr id="19463" name="Rectangle 3">
            <a:extLst>
              <a:ext uri="{FF2B5EF4-FFF2-40B4-BE49-F238E27FC236}">
                <a16:creationId xmlns:a16="http://schemas.microsoft.com/office/drawing/2014/main" id="{ADC31CFD-5D6B-4E26-AA32-DBAE6DAE849E}"/>
              </a:ext>
            </a:extLst>
          </p:cNvPr>
          <p:cNvGraphicFramePr>
            <a:graphicFrameLocks noGrp="1"/>
          </p:cNvGraphicFramePr>
          <p:nvPr>
            <p:ph idx="1"/>
            <p:extLst>
              <p:ext uri="{D42A27DB-BD31-4B8C-83A1-F6EECF244321}">
                <p14:modId xmlns:p14="http://schemas.microsoft.com/office/powerpoint/2010/main" val="3443106777"/>
              </p:ext>
            </p:extLst>
          </p:nvPr>
        </p:nvGraphicFramePr>
        <p:xfrm>
          <a:off x="1981200" y="14478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460" name="Footer Placeholder 1">
            <a:extLst>
              <a:ext uri="{FF2B5EF4-FFF2-40B4-BE49-F238E27FC236}">
                <a16:creationId xmlns:a16="http://schemas.microsoft.com/office/drawing/2014/main" id="{3AE82585-043D-4A5C-B3D0-F5FB6F5410A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19461" name="Slide Number Placeholder 2">
            <a:extLst>
              <a:ext uri="{FF2B5EF4-FFF2-40B4-BE49-F238E27FC236}">
                <a16:creationId xmlns:a16="http://schemas.microsoft.com/office/drawing/2014/main" id="{EF8B0AE6-D0A5-4A53-8A27-F88A31B1669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6B0C658-31F6-4529-8EA6-7FE6417F9A55}" type="slidenum">
              <a:rPr lang="en-US" altLang="en-US" sz="1400"/>
              <a:pPr>
                <a:spcBef>
                  <a:spcPct val="0"/>
                </a:spcBef>
                <a:buFontTx/>
                <a:buNone/>
              </a:pPr>
              <a:t>14</a:t>
            </a:fld>
            <a:endParaRPr lang="en-US" altLang="en-US" sz="1400"/>
          </a:p>
        </p:txBody>
      </p:sp>
      <p:sp>
        <p:nvSpPr>
          <p:cNvPr id="2" name="Rectangle: Rounded Corners 1">
            <a:extLst>
              <a:ext uri="{FF2B5EF4-FFF2-40B4-BE49-F238E27FC236}">
                <a16:creationId xmlns:a16="http://schemas.microsoft.com/office/drawing/2014/main" id="{748B9322-6312-437B-9D7B-60AB25DD5566}"/>
              </a:ext>
            </a:extLst>
          </p:cNvPr>
          <p:cNvSpPr/>
          <p:nvPr/>
        </p:nvSpPr>
        <p:spPr>
          <a:xfrm>
            <a:off x="1752600" y="1447801"/>
            <a:ext cx="8610600" cy="1371599"/>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3" name="Rectangle: Rounded Corners 2">
            <a:extLst>
              <a:ext uri="{FF2B5EF4-FFF2-40B4-BE49-F238E27FC236}">
                <a16:creationId xmlns:a16="http://schemas.microsoft.com/office/drawing/2014/main" id="{01BDCE99-62E4-425B-90CA-1CA5B0EEC5C0}"/>
              </a:ext>
            </a:extLst>
          </p:cNvPr>
          <p:cNvSpPr/>
          <p:nvPr/>
        </p:nvSpPr>
        <p:spPr>
          <a:xfrm>
            <a:off x="1938337" y="3024982"/>
            <a:ext cx="8610600" cy="1371599"/>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4" name="Rectangle: Rounded Corners 3">
            <a:extLst>
              <a:ext uri="{FF2B5EF4-FFF2-40B4-BE49-F238E27FC236}">
                <a16:creationId xmlns:a16="http://schemas.microsoft.com/office/drawing/2014/main" id="{0E7CB6DD-8EE5-4D73-B77B-9D4480FFD731}"/>
              </a:ext>
            </a:extLst>
          </p:cNvPr>
          <p:cNvSpPr/>
          <p:nvPr/>
        </p:nvSpPr>
        <p:spPr>
          <a:xfrm>
            <a:off x="1938337" y="4690666"/>
            <a:ext cx="8610600" cy="1371599"/>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B812C-C861-4EBB-B056-0DE1B01F2C88}"/>
              </a:ext>
            </a:extLst>
          </p:cNvPr>
          <p:cNvSpPr>
            <a:spLocks noGrp="1"/>
          </p:cNvSpPr>
          <p:nvPr>
            <p:ph type="title"/>
          </p:nvPr>
        </p:nvSpPr>
        <p:spPr>
          <a:xfrm>
            <a:off x="838200" y="556995"/>
            <a:ext cx="10515600" cy="1133693"/>
          </a:xfrm>
        </p:spPr>
        <p:txBody>
          <a:bodyPr>
            <a:normAutofit/>
          </a:bodyPr>
          <a:lstStyle/>
          <a:p>
            <a:r>
              <a:rPr lang="en-US" altLang="zh-CN" sz="5200" b="1">
                <a:ea typeface="宋体" panose="02010600030101010101" pitchFamily="2" charset="-122"/>
              </a:rPr>
              <a:t>Limitations</a:t>
            </a:r>
            <a:endParaRPr lang="en-CA" sz="5200"/>
          </a:p>
        </p:txBody>
      </p:sp>
      <p:sp>
        <p:nvSpPr>
          <p:cNvPr id="20483" name="Footer Placeholder 1">
            <a:extLst>
              <a:ext uri="{FF2B5EF4-FFF2-40B4-BE49-F238E27FC236}">
                <a16:creationId xmlns:a16="http://schemas.microsoft.com/office/drawing/2014/main" id="{CEFBE849-D546-413C-AD63-60CB472A5587}"/>
              </a:ext>
            </a:extLst>
          </p:cNvPr>
          <p:cNvSpPr>
            <a:spLocks noGrp="1"/>
          </p:cNvSpPr>
          <p:nvPr>
            <p:ph type="ftr" sz="quarter" idx="11"/>
          </p:nvPr>
        </p:nvSpPr>
        <p:spPr>
          <a:xfrm>
            <a:off x="4038600" y="6356350"/>
            <a:ext cx="4114800"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600"/>
              </a:spcAft>
              <a:buFontTx/>
              <a:buNone/>
            </a:pPr>
            <a:r>
              <a:rPr lang="en-US" altLang="en-US" sz="1800"/>
              <a:t>SOEN 343</a:t>
            </a:r>
          </a:p>
        </p:txBody>
      </p:sp>
      <p:sp>
        <p:nvSpPr>
          <p:cNvPr id="20484" name="Slide Number Placeholder 4">
            <a:extLst>
              <a:ext uri="{FF2B5EF4-FFF2-40B4-BE49-F238E27FC236}">
                <a16:creationId xmlns:a16="http://schemas.microsoft.com/office/drawing/2014/main" id="{5E5541C3-5862-40CF-890C-ED61AE867670}"/>
              </a:ext>
            </a:extLst>
          </p:cNvPr>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600"/>
              </a:spcAft>
              <a:buFontTx/>
              <a:buNone/>
            </a:pPr>
            <a:fld id="{ECC70057-ED8E-4BC3-AAF0-C15FD2EB6FC6}" type="slidenum">
              <a:rPr lang="en-US" altLang="en-US" sz="1800"/>
              <a:pPr>
                <a:lnSpc>
                  <a:spcPct val="90000"/>
                </a:lnSpc>
                <a:spcBef>
                  <a:spcPct val="0"/>
                </a:spcBef>
                <a:spcAft>
                  <a:spcPts val="600"/>
                </a:spcAft>
                <a:buFontTx/>
                <a:buNone/>
              </a:pPr>
              <a:t>15</a:t>
            </a:fld>
            <a:endParaRPr lang="en-US" altLang="en-US" sz="1800"/>
          </a:p>
        </p:txBody>
      </p:sp>
      <p:graphicFrame>
        <p:nvGraphicFramePr>
          <p:cNvPr id="20486" name="Rectangle 3">
            <a:extLst>
              <a:ext uri="{FF2B5EF4-FFF2-40B4-BE49-F238E27FC236}">
                <a16:creationId xmlns:a16="http://schemas.microsoft.com/office/drawing/2014/main" id="{22BEF2AD-C2FA-4701-B437-A1C600D96BC6}"/>
              </a:ext>
            </a:extLst>
          </p:cNvPr>
          <p:cNvGraphicFramePr>
            <a:graphicFrameLocks noGrp="1"/>
          </p:cNvGraphicFramePr>
          <p:nvPr>
            <p:ph idx="1"/>
            <p:extLst>
              <p:ext uri="{D42A27DB-BD31-4B8C-83A1-F6EECF244321}">
                <p14:modId xmlns:p14="http://schemas.microsoft.com/office/powerpoint/2010/main" val="24876294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8CF6C2AC-B44E-44FD-8FB7-20257C33AC16}"/>
              </a:ext>
            </a:extLst>
          </p:cNvPr>
          <p:cNvSpPr/>
          <p:nvPr/>
        </p:nvSpPr>
        <p:spPr>
          <a:xfrm>
            <a:off x="990600" y="2133600"/>
            <a:ext cx="5105400" cy="1524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4" name="Rectangle 3">
            <a:extLst>
              <a:ext uri="{FF2B5EF4-FFF2-40B4-BE49-F238E27FC236}">
                <a16:creationId xmlns:a16="http://schemas.microsoft.com/office/drawing/2014/main" id="{060BB643-70EA-4383-9835-6F495B8E4F26}"/>
              </a:ext>
            </a:extLst>
          </p:cNvPr>
          <p:cNvSpPr/>
          <p:nvPr/>
        </p:nvSpPr>
        <p:spPr>
          <a:xfrm>
            <a:off x="5486400" y="2286000"/>
            <a:ext cx="5105400" cy="1524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5" name="Rectangle 4">
            <a:extLst>
              <a:ext uri="{FF2B5EF4-FFF2-40B4-BE49-F238E27FC236}">
                <a16:creationId xmlns:a16="http://schemas.microsoft.com/office/drawing/2014/main" id="{3FA9C772-A6BB-4175-9242-18357ADA3762}"/>
              </a:ext>
            </a:extLst>
          </p:cNvPr>
          <p:cNvSpPr/>
          <p:nvPr/>
        </p:nvSpPr>
        <p:spPr>
          <a:xfrm>
            <a:off x="838200" y="4156075"/>
            <a:ext cx="5105400" cy="1524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6" name="Rectangle 5">
            <a:extLst>
              <a:ext uri="{FF2B5EF4-FFF2-40B4-BE49-F238E27FC236}">
                <a16:creationId xmlns:a16="http://schemas.microsoft.com/office/drawing/2014/main" id="{462B77EB-6973-48C1-AEE8-148AE85C0D43}"/>
              </a:ext>
            </a:extLst>
          </p:cNvPr>
          <p:cNvSpPr/>
          <p:nvPr/>
        </p:nvSpPr>
        <p:spPr>
          <a:xfrm>
            <a:off x="5715000" y="4226718"/>
            <a:ext cx="5105400" cy="1524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5">
            <a:extLst>
              <a:ext uri="{FF2B5EF4-FFF2-40B4-BE49-F238E27FC236}">
                <a16:creationId xmlns:a16="http://schemas.microsoft.com/office/drawing/2014/main" id="{57CF1998-94F9-468D-A63D-8F97EE1DAA5A}"/>
              </a:ext>
            </a:extLst>
          </p:cNvPr>
          <p:cNvSpPr>
            <a:spLocks noGrp="1" noChangeArrowheads="1"/>
          </p:cNvSpPr>
          <p:nvPr>
            <p:ph type="title"/>
          </p:nvPr>
        </p:nvSpPr>
        <p:spPr/>
        <p:txBody>
          <a:bodyPr/>
          <a:lstStyle/>
          <a:p>
            <a:pPr eaLnBrk="1" hangingPunct="1"/>
            <a:r>
              <a:rPr lang="en-US" altLang="en-US" b="1"/>
              <a:t>Pipe &amp; Filter </a:t>
            </a:r>
            <a:r>
              <a:rPr lang="en-US" altLang="zh-CN" b="1">
                <a:ea typeface="宋体" panose="02010600030101010101" pitchFamily="2" charset="-122"/>
              </a:rPr>
              <a:t>Architecture</a:t>
            </a:r>
            <a:endParaRPr lang="en-CA" altLang="en-US"/>
          </a:p>
        </p:txBody>
      </p:sp>
      <p:sp>
        <p:nvSpPr>
          <p:cNvPr id="21507" name="Text Placeholder 6">
            <a:extLst>
              <a:ext uri="{FF2B5EF4-FFF2-40B4-BE49-F238E27FC236}">
                <a16:creationId xmlns:a16="http://schemas.microsoft.com/office/drawing/2014/main" id="{8FDC462F-F696-48FB-A4BD-E9083868D23B}"/>
              </a:ext>
            </a:extLst>
          </p:cNvPr>
          <p:cNvSpPr>
            <a:spLocks noGrp="1" noChangeArrowheads="1"/>
          </p:cNvSpPr>
          <p:nvPr>
            <p:ph type="body" idx="1"/>
          </p:nvPr>
        </p:nvSpPr>
        <p:spPr/>
        <p:txBody>
          <a:bodyPr/>
          <a:lstStyle/>
          <a:p>
            <a:pPr eaLnBrk="1" hangingPunct="1"/>
            <a:endParaRPr lang="en-CA" altLang="en-US"/>
          </a:p>
        </p:txBody>
      </p:sp>
      <p:sp>
        <p:nvSpPr>
          <p:cNvPr id="21508" name="Footer Placeholder 3">
            <a:extLst>
              <a:ext uri="{FF2B5EF4-FFF2-40B4-BE49-F238E27FC236}">
                <a16:creationId xmlns:a16="http://schemas.microsoft.com/office/drawing/2014/main" id="{28B2CBDC-A166-475B-A6CF-CED9990DE9F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21509" name="Slide Number Placeholder 4">
            <a:extLst>
              <a:ext uri="{FF2B5EF4-FFF2-40B4-BE49-F238E27FC236}">
                <a16:creationId xmlns:a16="http://schemas.microsoft.com/office/drawing/2014/main" id="{A7944831-0DCB-4A95-8BC0-5616DCBE16E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3FB977B-B61D-407A-84E8-B08728A930E1}" type="slidenum">
              <a:rPr lang="en-US" altLang="en-US" sz="1400"/>
              <a:pPr>
                <a:spcBef>
                  <a:spcPct val="0"/>
                </a:spcBef>
                <a:buFontTx/>
                <a:buNone/>
              </a:pPr>
              <a:t>16</a:t>
            </a:fld>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B0CB299-E3DD-4370-A6EC-643072D59D96}"/>
              </a:ext>
            </a:extLst>
          </p:cNvPr>
          <p:cNvSpPr>
            <a:spLocks noGrp="1" noChangeArrowheads="1"/>
          </p:cNvSpPr>
          <p:nvPr>
            <p:ph type="title"/>
          </p:nvPr>
        </p:nvSpPr>
        <p:spPr>
          <a:xfrm>
            <a:off x="1981200" y="609600"/>
            <a:ext cx="8229600" cy="1143000"/>
          </a:xfrm>
        </p:spPr>
        <p:txBody>
          <a:bodyPr>
            <a:normAutofit fontScale="90000"/>
          </a:bodyPr>
          <a:lstStyle/>
          <a:p>
            <a:pPr eaLnBrk="1" hangingPunct="1"/>
            <a:r>
              <a:rPr lang="en-US" altLang="en-US" sz="4000" b="1"/>
              <a:t>Pipe &amp; Filter </a:t>
            </a:r>
            <a:r>
              <a:rPr lang="en-US" altLang="zh-CN" sz="4000" b="1">
                <a:ea typeface="宋体" panose="02010600030101010101" pitchFamily="2" charset="-122"/>
              </a:rPr>
              <a:t>Architecture</a:t>
            </a:r>
            <a:br>
              <a:rPr lang="en-US" altLang="zh-CN" sz="4000" b="1">
                <a:ea typeface="宋体" panose="02010600030101010101" pitchFamily="2" charset="-122"/>
              </a:rPr>
            </a:br>
            <a:endParaRPr lang="en-US" altLang="en-US" sz="4000" b="1">
              <a:ea typeface="宋体" panose="02010600030101010101" pitchFamily="2" charset="-122"/>
            </a:endParaRPr>
          </a:p>
        </p:txBody>
      </p:sp>
      <p:sp>
        <p:nvSpPr>
          <p:cNvPr id="22531" name="Rectangle 3">
            <a:extLst>
              <a:ext uri="{FF2B5EF4-FFF2-40B4-BE49-F238E27FC236}">
                <a16:creationId xmlns:a16="http://schemas.microsoft.com/office/drawing/2014/main" id="{C4B301BD-1DE4-4534-84F3-B0FC86841D28}"/>
              </a:ext>
            </a:extLst>
          </p:cNvPr>
          <p:cNvSpPr>
            <a:spLocks noGrp="1" noChangeArrowheads="1"/>
          </p:cNvSpPr>
          <p:nvPr>
            <p:ph idx="1"/>
          </p:nvPr>
        </p:nvSpPr>
        <p:spPr>
          <a:xfrm>
            <a:off x="1905000" y="1295401"/>
            <a:ext cx="8229600" cy="4525963"/>
          </a:xfrm>
        </p:spPr>
        <p:txBody>
          <a:bodyPr/>
          <a:lstStyle/>
          <a:p>
            <a:pPr eaLnBrk="1" hangingPunct="1">
              <a:lnSpc>
                <a:spcPct val="80000"/>
              </a:lnSpc>
            </a:pPr>
            <a:r>
              <a:rPr lang="en-US" altLang="en-US" sz="2800" dirty="0"/>
              <a:t>The Pipe &amp; Filter architecture is another type of data flow architecture where the flow is driven by data</a:t>
            </a:r>
          </a:p>
          <a:p>
            <a:pPr eaLnBrk="1" hangingPunct="1">
              <a:lnSpc>
                <a:spcPct val="80000"/>
              </a:lnSpc>
            </a:pPr>
            <a:r>
              <a:rPr lang="en-US" altLang="en-US" sz="2800" dirty="0"/>
              <a:t>This architecture decomposes the whole system into components of data source, filters, pipes, and data sinks</a:t>
            </a:r>
          </a:p>
          <a:p>
            <a:pPr eaLnBrk="1" hangingPunct="1">
              <a:lnSpc>
                <a:spcPct val="80000"/>
              </a:lnSpc>
            </a:pPr>
            <a:r>
              <a:rPr lang="en-US" altLang="en-US" sz="2800" dirty="0"/>
              <a:t>The connections between components are data streams</a:t>
            </a:r>
          </a:p>
          <a:p>
            <a:pPr eaLnBrk="1" hangingPunct="1">
              <a:lnSpc>
                <a:spcPct val="80000"/>
              </a:lnSpc>
            </a:pPr>
            <a:r>
              <a:rPr lang="en-US" altLang="en-US" sz="2800" dirty="0"/>
              <a:t>The particular property attribute of the pipe &amp; filter architecture  its concurrent and incremented execution</a:t>
            </a:r>
          </a:p>
          <a:p>
            <a:pPr eaLnBrk="1" hangingPunct="1">
              <a:lnSpc>
                <a:spcPct val="80000"/>
              </a:lnSpc>
            </a:pPr>
            <a:endParaRPr lang="en-US" altLang="en-US" sz="2800" dirty="0"/>
          </a:p>
        </p:txBody>
      </p:sp>
      <p:sp>
        <p:nvSpPr>
          <p:cNvPr id="22532" name="Footer Placeholder 1">
            <a:extLst>
              <a:ext uri="{FF2B5EF4-FFF2-40B4-BE49-F238E27FC236}">
                <a16:creationId xmlns:a16="http://schemas.microsoft.com/office/drawing/2014/main" id="{8FE20809-945B-4B8E-A1DA-828E1E288C1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22533" name="Slide Number Placeholder 2">
            <a:extLst>
              <a:ext uri="{FF2B5EF4-FFF2-40B4-BE49-F238E27FC236}">
                <a16:creationId xmlns:a16="http://schemas.microsoft.com/office/drawing/2014/main" id="{A8B7EF9E-EB93-4DD0-807B-D3F501CD904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69849A8-E691-427A-8552-B4F76E8A3919}" type="slidenum">
              <a:rPr lang="en-US" altLang="en-US" sz="1400"/>
              <a:pPr>
                <a:spcBef>
                  <a:spcPct val="0"/>
                </a:spcBef>
                <a:buFontTx/>
                <a:buNone/>
              </a:pPr>
              <a:t>17</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D03CC48B-04CF-49A6-AE35-2CA0DAFC1B7D}"/>
              </a:ext>
            </a:extLst>
          </p:cNvPr>
          <p:cNvSpPr>
            <a:spLocks noGrp="1" noChangeArrowheads="1"/>
          </p:cNvSpPr>
          <p:nvPr>
            <p:ph idx="1"/>
          </p:nvPr>
        </p:nvSpPr>
        <p:spPr>
          <a:xfrm>
            <a:off x="1905000" y="914401"/>
            <a:ext cx="8229600" cy="4525963"/>
          </a:xfrm>
        </p:spPr>
        <p:txBody>
          <a:bodyPr>
            <a:noAutofit/>
          </a:bodyPr>
          <a:lstStyle/>
          <a:p>
            <a:pPr eaLnBrk="1" hangingPunct="1">
              <a:lnSpc>
                <a:spcPct val="90000"/>
              </a:lnSpc>
            </a:pPr>
            <a:r>
              <a:rPr lang="en-US" altLang="en-US" dirty="0"/>
              <a:t>A data stream is a first-in-first-out buffer which can be a stream of bytes, stream of characters, or even a stream of records of XML or any other type</a:t>
            </a:r>
          </a:p>
          <a:p>
            <a:pPr eaLnBrk="1" hangingPunct="1">
              <a:lnSpc>
                <a:spcPct val="90000"/>
              </a:lnSpc>
            </a:pPr>
            <a:r>
              <a:rPr lang="en-US" altLang="en-US" dirty="0"/>
              <a:t>Most operating systems and programming languages provide a data stream mechanism </a:t>
            </a:r>
          </a:p>
          <a:p>
            <a:pPr eaLnBrk="1" hangingPunct="1">
              <a:lnSpc>
                <a:spcPct val="90000"/>
              </a:lnSpc>
            </a:pPr>
            <a:r>
              <a:rPr lang="en-US" altLang="zh-CN" dirty="0">
                <a:ea typeface="宋体" panose="02010600030101010101" pitchFamily="2" charset="-122"/>
              </a:rPr>
              <a:t>Each filter is an independent data stream transformer; it reads data from its input data stream, transforms and processes it, and then writes the transformed data stream over a pipe for the next filter to process</a:t>
            </a:r>
            <a:endParaRPr lang="en-US" altLang="en-US" dirty="0">
              <a:ea typeface="宋体" panose="02010600030101010101" pitchFamily="2" charset="-122"/>
            </a:endParaRPr>
          </a:p>
        </p:txBody>
      </p:sp>
      <p:sp>
        <p:nvSpPr>
          <p:cNvPr id="23555" name="Footer Placeholder 1">
            <a:extLst>
              <a:ext uri="{FF2B5EF4-FFF2-40B4-BE49-F238E27FC236}">
                <a16:creationId xmlns:a16="http://schemas.microsoft.com/office/drawing/2014/main" id="{42C068B3-7FD8-45E8-A229-1C8A60EA430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23556" name="Slide Number Placeholder 4">
            <a:extLst>
              <a:ext uri="{FF2B5EF4-FFF2-40B4-BE49-F238E27FC236}">
                <a16:creationId xmlns:a16="http://schemas.microsoft.com/office/drawing/2014/main" id="{0F16D8BE-0086-42D2-BAFA-B49338DE874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7557224-49FA-482D-8681-8BA53FAE106A}" type="slidenum">
              <a:rPr lang="en-US" altLang="en-US" sz="1400"/>
              <a:pPr>
                <a:spcBef>
                  <a:spcPct val="0"/>
                </a:spcBef>
                <a:buFontTx/>
                <a:buNone/>
              </a:pPr>
              <a:t>18</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61EB923C-8961-442B-8E12-E7D0164B84E5}"/>
              </a:ext>
            </a:extLst>
          </p:cNvPr>
          <p:cNvSpPr>
            <a:spLocks noGrp="1" noChangeArrowheads="1"/>
          </p:cNvSpPr>
          <p:nvPr>
            <p:ph idx="1"/>
          </p:nvPr>
        </p:nvSpPr>
        <p:spPr>
          <a:xfrm>
            <a:off x="1828800" y="838201"/>
            <a:ext cx="8229600" cy="4525963"/>
          </a:xfrm>
        </p:spPr>
        <p:txBody>
          <a:bodyPr>
            <a:normAutofit fontScale="92500" lnSpcReduction="10000"/>
          </a:bodyPr>
          <a:lstStyle/>
          <a:p>
            <a:pPr eaLnBrk="1" hangingPunct="1">
              <a:lnSpc>
                <a:spcPct val="80000"/>
              </a:lnSpc>
            </a:pPr>
            <a:r>
              <a:rPr lang="en-US" altLang="zh-CN" dirty="0">
                <a:ea typeface="宋体" panose="02010600030101010101" pitchFamily="2" charset="-122"/>
              </a:rPr>
              <a:t> A filter does not need to wait for batched data</a:t>
            </a:r>
          </a:p>
          <a:p>
            <a:pPr eaLnBrk="1" hangingPunct="1">
              <a:lnSpc>
                <a:spcPct val="80000"/>
              </a:lnSpc>
            </a:pPr>
            <a:r>
              <a:rPr lang="en-US" altLang="zh-CN" dirty="0">
                <a:ea typeface="宋体" panose="02010600030101010101" pitchFamily="2" charset="-122"/>
              </a:rPr>
              <a:t>As soon as the data arrives through the connected pipe, the filter can start working right away</a:t>
            </a:r>
          </a:p>
          <a:p>
            <a:pPr eaLnBrk="1" hangingPunct="1">
              <a:lnSpc>
                <a:spcPct val="80000"/>
              </a:lnSpc>
            </a:pPr>
            <a:r>
              <a:rPr lang="en-US" altLang="zh-CN" dirty="0">
                <a:ea typeface="宋体" panose="02010600030101010101" pitchFamily="2" charset="-122"/>
              </a:rPr>
              <a:t>A filter does not even know the identity of data upstream or data downstream</a:t>
            </a:r>
          </a:p>
          <a:p>
            <a:pPr eaLnBrk="1" hangingPunct="1">
              <a:lnSpc>
                <a:spcPct val="80000"/>
              </a:lnSpc>
            </a:pPr>
            <a:r>
              <a:rPr lang="en-US" altLang="zh-CN" dirty="0">
                <a:ea typeface="宋体" panose="02010600030101010101" pitchFamily="2" charset="-122"/>
              </a:rPr>
              <a:t>A filter is just working in a local incremental mode</a:t>
            </a:r>
          </a:p>
          <a:p>
            <a:pPr eaLnBrk="1" hangingPunct="1">
              <a:lnSpc>
                <a:spcPct val="80000"/>
              </a:lnSpc>
            </a:pPr>
            <a:r>
              <a:rPr lang="en-US" altLang="zh-CN" dirty="0">
                <a:ea typeface="宋体" panose="02010600030101010101" pitchFamily="2" charset="-122"/>
              </a:rPr>
              <a:t>A pipe moves data stream from one filter to another filter  A pipe can carry binary or character streams</a:t>
            </a:r>
          </a:p>
          <a:p>
            <a:pPr eaLnBrk="1" hangingPunct="1">
              <a:lnSpc>
                <a:spcPct val="80000"/>
              </a:lnSpc>
            </a:pPr>
            <a:r>
              <a:rPr lang="en-US" altLang="zh-CN" dirty="0">
                <a:ea typeface="宋体" panose="02010600030101010101" pitchFamily="2" charset="-122"/>
              </a:rPr>
              <a:t>An object-type data must be serialized to be able to go over a stream</a:t>
            </a:r>
          </a:p>
          <a:p>
            <a:pPr eaLnBrk="1" hangingPunct="1">
              <a:lnSpc>
                <a:spcPct val="80000"/>
              </a:lnSpc>
            </a:pPr>
            <a:r>
              <a:rPr lang="en-US" altLang="zh-CN" dirty="0">
                <a:ea typeface="宋体" panose="02010600030101010101" pitchFamily="2" charset="-122"/>
              </a:rPr>
              <a:t>A pipe is placed between two filters; these filters can run in separate threads of the same process as Java I/O streams</a:t>
            </a:r>
            <a:endParaRPr lang="en-US" altLang="en-US" dirty="0"/>
          </a:p>
          <a:p>
            <a:pPr eaLnBrk="1" hangingPunct="1">
              <a:lnSpc>
                <a:spcPct val="80000"/>
              </a:lnSpc>
            </a:pPr>
            <a:endParaRPr lang="en-US" altLang="en-US" dirty="0"/>
          </a:p>
        </p:txBody>
      </p:sp>
      <p:sp>
        <p:nvSpPr>
          <p:cNvPr id="24579" name="Footer Placeholder 1">
            <a:extLst>
              <a:ext uri="{FF2B5EF4-FFF2-40B4-BE49-F238E27FC236}">
                <a16:creationId xmlns:a16="http://schemas.microsoft.com/office/drawing/2014/main" id="{1643C9DF-38A4-4872-9D81-51AA4A38043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24580" name="Slide Number Placeholder 4">
            <a:extLst>
              <a:ext uri="{FF2B5EF4-FFF2-40B4-BE49-F238E27FC236}">
                <a16:creationId xmlns:a16="http://schemas.microsoft.com/office/drawing/2014/main" id="{FDCCC2E1-54FE-4ABB-8858-883B875E427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27048C6-EADE-4E33-8F11-80CE5BED3D98}" type="slidenum">
              <a:rPr lang="en-US" altLang="en-US" sz="1400"/>
              <a:pPr>
                <a:spcBef>
                  <a:spcPct val="0"/>
                </a:spcBef>
                <a:buFontTx/>
                <a:buNone/>
              </a:pPr>
              <a:t>19</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16E9289-F3AF-4280-ABAB-37C0A0345A04}"/>
              </a:ext>
            </a:extLst>
          </p:cNvPr>
          <p:cNvSpPr>
            <a:spLocks noGrp="1" noChangeArrowheads="1"/>
          </p:cNvSpPr>
          <p:nvPr>
            <p:ph type="title"/>
          </p:nvPr>
        </p:nvSpPr>
        <p:spPr>
          <a:xfrm>
            <a:off x="1981200" y="609600"/>
            <a:ext cx="8229600" cy="808038"/>
          </a:xfrm>
        </p:spPr>
        <p:txBody>
          <a:bodyPr/>
          <a:lstStyle/>
          <a:p>
            <a:pPr eaLnBrk="1" hangingPunct="1"/>
            <a:r>
              <a:rPr lang="en-US" altLang="en-US"/>
              <a:t>Objectives</a:t>
            </a:r>
          </a:p>
        </p:txBody>
      </p:sp>
      <p:sp>
        <p:nvSpPr>
          <p:cNvPr id="6147" name="Rectangle 3">
            <a:extLst>
              <a:ext uri="{FF2B5EF4-FFF2-40B4-BE49-F238E27FC236}">
                <a16:creationId xmlns:a16="http://schemas.microsoft.com/office/drawing/2014/main" id="{CD79BF9D-DBD3-4EE6-AEDB-56C2E7E107EA}"/>
              </a:ext>
            </a:extLst>
          </p:cNvPr>
          <p:cNvSpPr>
            <a:spLocks noGrp="1" noChangeArrowheads="1"/>
          </p:cNvSpPr>
          <p:nvPr>
            <p:ph idx="1"/>
          </p:nvPr>
        </p:nvSpPr>
        <p:spPr/>
        <p:txBody>
          <a:bodyPr/>
          <a:lstStyle/>
          <a:p>
            <a:pPr eaLnBrk="1" hangingPunct="1">
              <a:lnSpc>
                <a:spcPct val="90000"/>
              </a:lnSpc>
              <a:buFontTx/>
              <a:buNone/>
            </a:pPr>
            <a:r>
              <a:rPr lang="en-US" altLang="en-US" sz="2800" dirty="0">
                <a:sym typeface="Symbol" panose="05050102010706020507" pitchFamily="18" charset="2"/>
              </a:rPr>
              <a:t></a:t>
            </a:r>
            <a:r>
              <a:rPr lang="en-US" altLang="en-US" sz="2800" dirty="0"/>
              <a:t> Introduce the concepts of Data Flow architectures</a:t>
            </a:r>
            <a:endParaRPr lang="en-US" altLang="en-US" sz="2800" dirty="0">
              <a:sym typeface="Symbol" panose="05050102010706020507" pitchFamily="18" charset="2"/>
            </a:endParaRPr>
          </a:p>
          <a:p>
            <a:pPr eaLnBrk="1" hangingPunct="1">
              <a:lnSpc>
                <a:spcPct val="90000"/>
              </a:lnSpc>
              <a:buFontTx/>
              <a:buNone/>
            </a:pPr>
            <a:r>
              <a:rPr lang="en-US" altLang="en-US" sz="2800" dirty="0">
                <a:sym typeface="Symbol" panose="05050102010706020507" pitchFamily="18" charset="2"/>
              </a:rPr>
              <a:t></a:t>
            </a:r>
            <a:r>
              <a:rPr lang="en-US" altLang="en-US" sz="2800" dirty="0"/>
              <a:t> Describe the Data Flow Architecture using UML class diagram</a:t>
            </a:r>
            <a:endParaRPr lang="en-US" altLang="en-US" sz="2800" dirty="0">
              <a:sym typeface="Symbol" panose="05050102010706020507" pitchFamily="18" charset="2"/>
            </a:endParaRPr>
          </a:p>
          <a:p>
            <a:pPr eaLnBrk="1" hangingPunct="1">
              <a:lnSpc>
                <a:spcPct val="90000"/>
              </a:lnSpc>
              <a:buFontTx/>
              <a:buNone/>
            </a:pPr>
            <a:r>
              <a:rPr lang="en-US" altLang="en-US" sz="2800" dirty="0">
                <a:sym typeface="Symbol" panose="05050102010706020507" pitchFamily="18" charset="2"/>
              </a:rPr>
              <a:t></a:t>
            </a:r>
            <a:r>
              <a:rPr lang="en-US" altLang="en-US" sz="2800" dirty="0"/>
              <a:t> Discuss the </a:t>
            </a:r>
            <a:r>
              <a:rPr lang="en-US" altLang="zh-CN" sz="2800" dirty="0">
                <a:ea typeface="宋体" panose="02010600030101010101" pitchFamily="2" charset="-122"/>
              </a:rPr>
              <a:t>application domains of the Data Flow architectural approach</a:t>
            </a:r>
            <a:endParaRPr lang="en-US" altLang="zh-CN" sz="2800" dirty="0">
              <a:ea typeface="宋体" panose="02010600030101010101" pitchFamily="2" charset="-122"/>
              <a:sym typeface="Symbol" panose="05050102010706020507" pitchFamily="18" charset="2"/>
            </a:endParaRPr>
          </a:p>
          <a:p>
            <a:pPr eaLnBrk="1" hangingPunct="1">
              <a:lnSpc>
                <a:spcPct val="90000"/>
              </a:lnSpc>
              <a:buFontTx/>
              <a:buNone/>
            </a:pPr>
            <a:r>
              <a:rPr lang="en-US" altLang="zh-CN" sz="2800" dirty="0">
                <a:ea typeface="宋体" panose="02010600030101010101" pitchFamily="2" charset="-122"/>
                <a:sym typeface="Symbol" panose="05050102010706020507" pitchFamily="18" charset="2"/>
              </a:rPr>
              <a:t></a:t>
            </a:r>
            <a:r>
              <a:rPr lang="en-US" altLang="zh-CN" sz="2800" dirty="0">
                <a:ea typeface="宋体" panose="02010600030101010101" pitchFamily="2" charset="-122"/>
              </a:rPr>
              <a:t> Discuss the benefits and limitations of the Data Flow architecture approach</a:t>
            </a:r>
            <a:endParaRPr lang="en-US" altLang="zh-CN" sz="2800" dirty="0">
              <a:ea typeface="宋体" panose="02010600030101010101" pitchFamily="2" charset="-122"/>
              <a:sym typeface="Symbol" panose="05050102010706020507" pitchFamily="18" charset="2"/>
            </a:endParaRPr>
          </a:p>
          <a:p>
            <a:pPr eaLnBrk="1" hangingPunct="1">
              <a:lnSpc>
                <a:spcPct val="90000"/>
              </a:lnSpc>
              <a:buFontTx/>
              <a:buNone/>
            </a:pPr>
            <a:r>
              <a:rPr lang="en-US" altLang="zh-CN" sz="2800" dirty="0">
                <a:ea typeface="宋体" panose="02010600030101010101" pitchFamily="2" charset="-122"/>
                <a:sym typeface="Symbol" panose="05050102010706020507" pitchFamily="18" charset="2"/>
              </a:rPr>
              <a:t></a:t>
            </a:r>
            <a:r>
              <a:rPr lang="en-US" altLang="zh-CN" sz="2800" dirty="0">
                <a:ea typeface="宋体" panose="02010600030101010101" pitchFamily="2" charset="-122"/>
              </a:rPr>
              <a:t> Demonstrate the Batch Sequential and Pipe &amp; Filter architectures in OS and Java</a:t>
            </a:r>
            <a:endParaRPr lang="en-US" altLang="en-US" sz="2800" dirty="0"/>
          </a:p>
        </p:txBody>
      </p:sp>
      <p:sp>
        <p:nvSpPr>
          <p:cNvPr id="6148" name="Footer Placeholder 1">
            <a:extLst>
              <a:ext uri="{FF2B5EF4-FFF2-40B4-BE49-F238E27FC236}">
                <a16:creationId xmlns:a16="http://schemas.microsoft.com/office/drawing/2014/main" id="{805122B5-1D63-4F4D-BF64-16417D37C2D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6149" name="Slide Number Placeholder 2">
            <a:extLst>
              <a:ext uri="{FF2B5EF4-FFF2-40B4-BE49-F238E27FC236}">
                <a16:creationId xmlns:a16="http://schemas.microsoft.com/office/drawing/2014/main" id="{6C93DD48-0243-490F-8C85-F5DD119F9A3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DE7671E-1D70-49B0-B4A3-D1B481054860}" type="slidenum">
              <a:rPr lang="en-US" altLang="en-US" sz="1400"/>
              <a:pPr>
                <a:spcBef>
                  <a:spcPct val="0"/>
                </a:spcBef>
                <a:buFontTx/>
                <a:buNone/>
              </a:pPr>
              <a:t>2</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8660F-B85C-46F3-B462-2218F29C8A48}"/>
              </a:ext>
            </a:extLst>
          </p:cNvPr>
          <p:cNvSpPr>
            <a:spLocks noGrp="1"/>
          </p:cNvSpPr>
          <p:nvPr>
            <p:ph type="title"/>
          </p:nvPr>
        </p:nvSpPr>
        <p:spPr/>
        <p:txBody>
          <a:bodyPr/>
          <a:lstStyle/>
          <a:p>
            <a:r>
              <a:rPr lang="en-US" altLang="en-US" dirty="0"/>
              <a:t>There are three ways to make the data flow</a:t>
            </a:r>
            <a:br>
              <a:rPr lang="en-US" altLang="en-US" dirty="0"/>
            </a:br>
            <a:endParaRPr lang="en-CA" dirty="0"/>
          </a:p>
        </p:txBody>
      </p:sp>
      <p:sp>
        <p:nvSpPr>
          <p:cNvPr id="25602" name="Rectangle 3">
            <a:extLst>
              <a:ext uri="{FF2B5EF4-FFF2-40B4-BE49-F238E27FC236}">
                <a16:creationId xmlns:a16="http://schemas.microsoft.com/office/drawing/2014/main" id="{C93F9104-BC4A-4565-8814-35783B627DD8}"/>
              </a:ext>
            </a:extLst>
          </p:cNvPr>
          <p:cNvSpPr>
            <a:spLocks noGrp="1" noChangeArrowheads="1"/>
          </p:cNvSpPr>
          <p:nvPr>
            <p:ph idx="1"/>
          </p:nvPr>
        </p:nvSpPr>
        <p:spPr/>
        <p:txBody>
          <a:bodyPr>
            <a:normAutofit/>
          </a:bodyPr>
          <a:lstStyle/>
          <a:p>
            <a:r>
              <a:rPr lang="en-US" altLang="en-US" dirty="0"/>
              <a:t>Push only (Write only)</a:t>
            </a:r>
          </a:p>
          <a:p>
            <a:pPr lvl="1"/>
            <a:r>
              <a:rPr lang="en-US" altLang="en-US" dirty="0"/>
              <a:t>A data source may pushes data in a downstream</a:t>
            </a:r>
          </a:p>
          <a:p>
            <a:pPr lvl="1"/>
            <a:r>
              <a:rPr lang="en-US" altLang="en-US" dirty="0"/>
              <a:t>A filter may push data in a downstream</a:t>
            </a:r>
          </a:p>
          <a:p>
            <a:r>
              <a:rPr lang="en-US" altLang="en-US" dirty="0"/>
              <a:t>Pull only (Read only)</a:t>
            </a:r>
          </a:p>
          <a:p>
            <a:pPr lvl="1"/>
            <a:r>
              <a:rPr lang="en-US" altLang="en-US" dirty="0"/>
              <a:t>A data sink may pull data from an upstream</a:t>
            </a:r>
          </a:p>
          <a:p>
            <a:pPr lvl="1"/>
            <a:r>
              <a:rPr lang="en-US" altLang="en-US" dirty="0"/>
              <a:t>A filter may pull data from an upstream </a:t>
            </a:r>
          </a:p>
          <a:p>
            <a:r>
              <a:rPr lang="en-US" altLang="en-US" dirty="0"/>
              <a:t>Pull/Push (Read/Write)</a:t>
            </a:r>
          </a:p>
          <a:p>
            <a:pPr lvl="1"/>
            <a:r>
              <a:rPr lang="en-US" altLang="en-US" dirty="0"/>
              <a:t>A filter may pull data from an upstream and push transformed data in a downstream</a:t>
            </a:r>
          </a:p>
          <a:p>
            <a:pPr marL="0" indent="0">
              <a:buNone/>
            </a:pPr>
            <a:endParaRPr lang="en-US" altLang="en-US" dirty="0"/>
          </a:p>
        </p:txBody>
      </p:sp>
      <p:sp>
        <p:nvSpPr>
          <p:cNvPr id="25603" name="Footer Placeholder 1">
            <a:extLst>
              <a:ext uri="{FF2B5EF4-FFF2-40B4-BE49-F238E27FC236}">
                <a16:creationId xmlns:a16="http://schemas.microsoft.com/office/drawing/2014/main" id="{F66CE596-B252-4BEE-B587-8D433B378E51}"/>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25604" name="Slide Number Placeholder 4">
            <a:extLst>
              <a:ext uri="{FF2B5EF4-FFF2-40B4-BE49-F238E27FC236}">
                <a16:creationId xmlns:a16="http://schemas.microsoft.com/office/drawing/2014/main" id="{A2554B55-9F61-4C85-AA78-EA380A1D4F3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92389E4-74FF-4EC4-9092-4E915787AA65}" type="slidenum">
              <a:rPr lang="en-US" altLang="en-US" sz="1400"/>
              <a:pPr>
                <a:spcBef>
                  <a:spcPct val="0"/>
                </a:spcBef>
                <a:buFontTx/>
                <a:buNone/>
              </a:pPr>
              <a:t>20</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60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5BB79-EF41-48D8-9ED0-45C75A67BFD9}"/>
              </a:ext>
            </a:extLst>
          </p:cNvPr>
          <p:cNvSpPr>
            <a:spLocks noGrp="1"/>
          </p:cNvSpPr>
          <p:nvPr>
            <p:ph type="title"/>
          </p:nvPr>
        </p:nvSpPr>
        <p:spPr/>
        <p:txBody>
          <a:bodyPr/>
          <a:lstStyle/>
          <a:p>
            <a:r>
              <a:rPr lang="en-US" altLang="en-US" dirty="0"/>
              <a:t>Two types of filters</a:t>
            </a:r>
            <a:endParaRPr lang="en-CA" dirty="0"/>
          </a:p>
        </p:txBody>
      </p:sp>
      <p:sp>
        <p:nvSpPr>
          <p:cNvPr id="26626" name="Rectangle 3">
            <a:extLst>
              <a:ext uri="{FF2B5EF4-FFF2-40B4-BE49-F238E27FC236}">
                <a16:creationId xmlns:a16="http://schemas.microsoft.com/office/drawing/2014/main" id="{62F54378-F78F-40C3-9148-199E4C687744}"/>
              </a:ext>
            </a:extLst>
          </p:cNvPr>
          <p:cNvSpPr>
            <a:spLocks noGrp="1" noChangeArrowheads="1"/>
          </p:cNvSpPr>
          <p:nvPr>
            <p:ph idx="1"/>
          </p:nvPr>
        </p:nvSpPr>
        <p:spPr/>
        <p:txBody>
          <a:bodyPr>
            <a:normAutofit/>
          </a:bodyPr>
          <a:lstStyle/>
          <a:p>
            <a:pPr eaLnBrk="1" hangingPunct="1">
              <a:lnSpc>
                <a:spcPct val="80000"/>
              </a:lnSpc>
              <a:buFontTx/>
              <a:buNone/>
            </a:pPr>
            <a:endParaRPr lang="en-US" altLang="en-US" sz="2000" dirty="0"/>
          </a:p>
          <a:p>
            <a:pPr eaLnBrk="1" hangingPunct="1">
              <a:lnSpc>
                <a:spcPct val="80000"/>
              </a:lnSpc>
            </a:pPr>
            <a:r>
              <a:rPr lang="en-US" altLang="en-US" dirty="0"/>
              <a:t>An </a:t>
            </a:r>
            <a:r>
              <a:rPr lang="en-US" altLang="en-US" i="1" dirty="0"/>
              <a:t>active filter</a:t>
            </a:r>
            <a:r>
              <a:rPr lang="en-US" altLang="en-US" dirty="0"/>
              <a:t> pulls in data and push out the transformed data (pull/push); it works with a passive pipe which provides read/write mechanisms for pulling and pushing.  The pipe &amp; filter mechanism in Unix adopts this mode. The </a:t>
            </a:r>
            <a:r>
              <a:rPr lang="en-US" altLang="en-US" i="1" dirty="0" err="1"/>
              <a:t>PipedWriter</a:t>
            </a:r>
            <a:r>
              <a:rPr lang="en-US" altLang="en-US" dirty="0"/>
              <a:t> and </a:t>
            </a:r>
            <a:r>
              <a:rPr lang="en-US" altLang="en-US" i="1" dirty="0" err="1"/>
              <a:t>PipedReader</a:t>
            </a:r>
            <a:r>
              <a:rPr lang="en-US" altLang="en-US" dirty="0"/>
              <a:t> pipe classes in Java are also passive pipes that active filters must work with to drive the data stream forward</a:t>
            </a:r>
          </a:p>
          <a:p>
            <a:pPr eaLnBrk="1" hangingPunct="1">
              <a:lnSpc>
                <a:spcPct val="80000"/>
              </a:lnSpc>
            </a:pPr>
            <a:r>
              <a:rPr lang="en-US" altLang="en-US" dirty="0"/>
              <a:t>A </a:t>
            </a:r>
            <a:r>
              <a:rPr lang="en-US" altLang="en-US" i="1" dirty="0"/>
              <a:t>passive filter</a:t>
            </a:r>
            <a:r>
              <a:rPr lang="en-US" altLang="en-US" dirty="0"/>
              <a:t> lets connected pipes to push data in and pull data out. It works with active pipes </a:t>
            </a:r>
            <a:r>
              <a:rPr lang="en-US" altLang="zh-CN" dirty="0">
                <a:ea typeface="宋体" panose="02010600030101010101" pitchFamily="2" charset="-122"/>
              </a:rPr>
              <a:t>that pull data out from a filter and push data into the next filter. The filter must provide the read/write mechanisms in this case. This is very similar to data flow architecture</a:t>
            </a:r>
          </a:p>
          <a:p>
            <a:pPr eaLnBrk="1" hangingPunct="1">
              <a:lnSpc>
                <a:spcPct val="80000"/>
              </a:lnSpc>
            </a:pPr>
            <a:endParaRPr lang="en-US" altLang="en-US" sz="2000" dirty="0"/>
          </a:p>
        </p:txBody>
      </p:sp>
      <p:sp>
        <p:nvSpPr>
          <p:cNvPr id="26627" name="Footer Placeholder 1">
            <a:extLst>
              <a:ext uri="{FF2B5EF4-FFF2-40B4-BE49-F238E27FC236}">
                <a16:creationId xmlns:a16="http://schemas.microsoft.com/office/drawing/2014/main" id="{4AC7DFFB-BF13-40C6-B1BA-C40D537FBEA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26628" name="Slide Number Placeholder 4">
            <a:extLst>
              <a:ext uri="{FF2B5EF4-FFF2-40B4-BE49-F238E27FC236}">
                <a16:creationId xmlns:a16="http://schemas.microsoft.com/office/drawing/2014/main" id="{74ED37FD-88E8-41C9-9A82-6E1018C8AA0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D0F8BCC-BC07-48C0-BF1A-5A94C4F2502C}" type="slidenum">
              <a:rPr lang="en-US" altLang="en-US" sz="1400"/>
              <a:pPr>
                <a:spcBef>
                  <a:spcPct val="0"/>
                </a:spcBef>
                <a:buFontTx/>
                <a:buNone/>
              </a:pPr>
              <a:t>21</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E4B8645-982F-42E0-B999-09436049087D}"/>
              </a:ext>
            </a:extLst>
          </p:cNvPr>
          <p:cNvSpPr>
            <a:spLocks noGrp="1" noChangeArrowheads="1"/>
          </p:cNvSpPr>
          <p:nvPr>
            <p:ph type="title"/>
          </p:nvPr>
        </p:nvSpPr>
        <p:spPr>
          <a:xfrm>
            <a:off x="1981200" y="609600"/>
            <a:ext cx="8229600" cy="1143000"/>
          </a:xfrm>
        </p:spPr>
        <p:txBody>
          <a:bodyPr>
            <a:normAutofit fontScale="90000"/>
          </a:bodyPr>
          <a:lstStyle/>
          <a:p>
            <a:pPr eaLnBrk="1" hangingPunct="1"/>
            <a:r>
              <a:rPr lang="en-US" altLang="en-US" sz="4000" dirty="0"/>
              <a:t>Pipe and Filter Class Diagram</a:t>
            </a:r>
            <a:br>
              <a:rPr lang="en-US" altLang="en-US" sz="4000" dirty="0"/>
            </a:br>
            <a:endParaRPr lang="en-US" altLang="en-US" sz="4000" dirty="0"/>
          </a:p>
        </p:txBody>
      </p:sp>
      <p:graphicFrame>
        <p:nvGraphicFramePr>
          <p:cNvPr id="27651" name="Object 4">
            <a:extLst>
              <a:ext uri="{FF2B5EF4-FFF2-40B4-BE49-F238E27FC236}">
                <a16:creationId xmlns:a16="http://schemas.microsoft.com/office/drawing/2014/main" id="{640CE257-C74B-48AB-93DE-C97489ED3496}"/>
              </a:ext>
            </a:extLst>
          </p:cNvPr>
          <p:cNvGraphicFramePr>
            <a:graphicFrameLocks noGrp="1" noChangeAspect="1"/>
          </p:cNvGraphicFramePr>
          <p:nvPr>
            <p:ph idx="1"/>
          </p:nvPr>
        </p:nvGraphicFramePr>
        <p:xfrm>
          <a:off x="2362200" y="1066800"/>
          <a:ext cx="8305800" cy="4573588"/>
        </p:xfrm>
        <a:graphic>
          <a:graphicData uri="http://schemas.openxmlformats.org/presentationml/2006/ole">
            <mc:AlternateContent xmlns:mc="http://schemas.openxmlformats.org/markup-compatibility/2006">
              <mc:Choice xmlns:v="urn:schemas-microsoft-com:vml" Requires="v">
                <p:oleObj spid="_x0000_s27739" r:id="rId3" imgW="5904089" imgH="3251200" progId="Visio.Drawing.11">
                  <p:embed/>
                </p:oleObj>
              </mc:Choice>
              <mc:Fallback>
                <p:oleObj r:id="rId3" imgW="5904089" imgH="32512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066800"/>
                        <a:ext cx="8305800" cy="457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2" name="Footer Placeholder 1">
            <a:extLst>
              <a:ext uri="{FF2B5EF4-FFF2-40B4-BE49-F238E27FC236}">
                <a16:creationId xmlns:a16="http://schemas.microsoft.com/office/drawing/2014/main" id="{FDEA1064-EC10-47E1-9F58-2034D920A0C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27653" name="Slide Number Placeholder 2">
            <a:extLst>
              <a:ext uri="{FF2B5EF4-FFF2-40B4-BE49-F238E27FC236}">
                <a16:creationId xmlns:a16="http://schemas.microsoft.com/office/drawing/2014/main" id="{4A22AEE8-E62E-449F-8559-83E96D2E1BD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053C1E4-29B8-42C0-961C-A7C236196F5D}" type="slidenum">
              <a:rPr lang="en-US" altLang="en-US" sz="1400"/>
              <a:pPr>
                <a:spcBef>
                  <a:spcPct val="0"/>
                </a:spcBef>
                <a:buFontTx/>
                <a:buNone/>
              </a:pPr>
              <a:t>22</a:t>
            </a:fld>
            <a:endParaRPr lang="en-US" altLang="en-US" sz="1400"/>
          </a:p>
        </p:txBody>
      </p:sp>
      <p:sp>
        <p:nvSpPr>
          <p:cNvPr id="27654" name="Rectangle 5">
            <a:extLst>
              <a:ext uri="{FF2B5EF4-FFF2-40B4-BE49-F238E27FC236}">
                <a16:creationId xmlns:a16="http://schemas.microsoft.com/office/drawing/2014/main" id="{BDB64F4F-F722-4B6F-825F-4F20A7A8C812}"/>
              </a:ext>
            </a:extLst>
          </p:cNvPr>
          <p:cNvSpPr>
            <a:spLocks noChangeArrowheads="1"/>
          </p:cNvSpPr>
          <p:nvPr/>
        </p:nvSpPr>
        <p:spPr bwMode="auto">
          <a:xfrm>
            <a:off x="2057400" y="5662614"/>
            <a:ext cx="82296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dirty="0"/>
              <a:t>The solid lines indicate the class connections, data source provides the read mechanism, the data sink provides the write mechanism, and the pipe provides both read and write mechanisms for filters to use. </a:t>
            </a:r>
            <a:endParaRPr lang="en-CA" alt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27B1A64-7FC0-4F6E-AB3A-C6F166F52791}"/>
              </a:ext>
            </a:extLst>
          </p:cNvPr>
          <p:cNvSpPr>
            <a:spLocks noGrp="1" noChangeArrowheads="1"/>
          </p:cNvSpPr>
          <p:nvPr>
            <p:ph type="title"/>
          </p:nvPr>
        </p:nvSpPr>
        <p:spPr>
          <a:xfrm>
            <a:off x="1981200" y="838200"/>
            <a:ext cx="8229600" cy="609600"/>
          </a:xfrm>
        </p:spPr>
        <p:txBody>
          <a:bodyPr>
            <a:normAutofit fontScale="90000"/>
          </a:bodyPr>
          <a:lstStyle/>
          <a:p>
            <a:r>
              <a:rPr lang="en-US" altLang="en-US" sz="2400" dirty="0"/>
              <a:t>Pipe and Filter Sequence Diagram and Block Diagram </a:t>
            </a:r>
            <a:br>
              <a:rPr lang="en-US" altLang="en-US" sz="2400" dirty="0"/>
            </a:br>
            <a:endParaRPr lang="en-US" altLang="en-US" sz="2400" dirty="0"/>
          </a:p>
        </p:txBody>
      </p:sp>
      <p:graphicFrame>
        <p:nvGraphicFramePr>
          <p:cNvPr id="29699" name="Object 4">
            <a:extLst>
              <a:ext uri="{FF2B5EF4-FFF2-40B4-BE49-F238E27FC236}">
                <a16:creationId xmlns:a16="http://schemas.microsoft.com/office/drawing/2014/main" id="{FE2D9941-2521-49A0-9E5B-2E01DAEC2CC6}"/>
              </a:ext>
            </a:extLst>
          </p:cNvPr>
          <p:cNvGraphicFramePr>
            <a:graphicFrameLocks noGrp="1" noChangeAspect="1"/>
          </p:cNvGraphicFramePr>
          <p:nvPr>
            <p:ph idx="1"/>
            <p:extLst>
              <p:ext uri="{D42A27DB-BD31-4B8C-83A1-F6EECF244321}">
                <p14:modId xmlns:p14="http://schemas.microsoft.com/office/powerpoint/2010/main" val="2848082111"/>
              </p:ext>
            </p:extLst>
          </p:nvPr>
        </p:nvGraphicFramePr>
        <p:xfrm>
          <a:off x="1752600" y="1232076"/>
          <a:ext cx="8001000" cy="5100663"/>
        </p:xfrm>
        <a:graphic>
          <a:graphicData uri="http://schemas.openxmlformats.org/presentationml/2006/ole">
            <mc:AlternateContent xmlns:mc="http://schemas.openxmlformats.org/markup-compatibility/2006">
              <mc:Choice xmlns:v="urn:schemas-microsoft-com:vml" Requires="v">
                <p:oleObj spid="_x0000_s29786" r:id="rId4" imgW="6460331" imgH="4117896" progId="Visio.Drawing.11">
                  <p:embed/>
                </p:oleObj>
              </mc:Choice>
              <mc:Fallback>
                <p:oleObj r:id="rId4" imgW="6460331" imgH="4117896"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232076"/>
                        <a:ext cx="8001000" cy="5100663"/>
                      </a:xfrm>
                      <a:prstGeom prst="rect">
                        <a:avLst/>
                      </a:prstGeom>
                      <a:noFill/>
                      <a:ln>
                        <a:noFill/>
                      </a:ln>
                      <a:effectLst/>
                    </p:spPr>
                  </p:pic>
                </p:oleObj>
              </mc:Fallback>
            </mc:AlternateContent>
          </a:graphicData>
        </a:graphic>
      </p:graphicFrame>
      <p:sp>
        <p:nvSpPr>
          <p:cNvPr id="29700" name="Footer Placeholder 1">
            <a:extLst>
              <a:ext uri="{FF2B5EF4-FFF2-40B4-BE49-F238E27FC236}">
                <a16:creationId xmlns:a16="http://schemas.microsoft.com/office/drawing/2014/main" id="{5E492EB4-3EFA-413B-8D42-588782F6C320}"/>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29701" name="Slide Number Placeholder 2">
            <a:extLst>
              <a:ext uri="{FF2B5EF4-FFF2-40B4-BE49-F238E27FC236}">
                <a16:creationId xmlns:a16="http://schemas.microsoft.com/office/drawing/2014/main" id="{0BD8445E-AB57-4102-8071-4C4B92AD20F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8250356-BD50-423E-9717-E6EFB4CF37C1}" type="slidenum">
              <a:rPr lang="en-US" altLang="en-US" sz="1400"/>
              <a:pPr>
                <a:spcBef>
                  <a:spcPct val="0"/>
                </a:spcBef>
                <a:buFontTx/>
                <a:buNone/>
              </a:pPr>
              <a:t>23</a:t>
            </a:fld>
            <a:endParaRPr lang="en-US" altLang="en-US" sz="1400"/>
          </a:p>
        </p:txBody>
      </p:sp>
      <p:sp>
        <p:nvSpPr>
          <p:cNvPr id="2" name="Rectangle 1">
            <a:extLst>
              <a:ext uri="{FF2B5EF4-FFF2-40B4-BE49-F238E27FC236}">
                <a16:creationId xmlns:a16="http://schemas.microsoft.com/office/drawing/2014/main" id="{3F96E3C6-8781-404F-B76A-E45938F4491B}"/>
              </a:ext>
            </a:extLst>
          </p:cNvPr>
          <p:cNvSpPr/>
          <p:nvPr/>
        </p:nvSpPr>
        <p:spPr>
          <a:xfrm>
            <a:off x="1447800" y="4800600"/>
            <a:ext cx="8763000" cy="1447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090AEAB-5E26-4A93-AF13-92BFA6EB56B7}"/>
              </a:ext>
            </a:extLst>
          </p:cNvPr>
          <p:cNvSpPr>
            <a:spLocks noGrp="1" noChangeArrowheads="1"/>
          </p:cNvSpPr>
          <p:nvPr>
            <p:ph type="title"/>
          </p:nvPr>
        </p:nvSpPr>
        <p:spPr>
          <a:xfrm>
            <a:off x="1981200" y="762000"/>
            <a:ext cx="8229600" cy="1143000"/>
          </a:xfrm>
        </p:spPr>
        <p:txBody>
          <a:bodyPr>
            <a:normAutofit fontScale="90000"/>
          </a:bodyPr>
          <a:lstStyle/>
          <a:p>
            <a:pPr eaLnBrk="1" hangingPunct="1"/>
            <a:r>
              <a:rPr lang="en-US" altLang="en-US" sz="4000" dirty="0"/>
              <a:t>Pipelined Pipe and Filter</a:t>
            </a:r>
            <a:br>
              <a:rPr lang="en-US" altLang="en-US" sz="4000" dirty="0"/>
            </a:br>
            <a:endParaRPr lang="en-US" altLang="en-US" sz="4000" dirty="0"/>
          </a:p>
        </p:txBody>
      </p:sp>
      <p:graphicFrame>
        <p:nvGraphicFramePr>
          <p:cNvPr id="30723" name="Object 4">
            <a:extLst>
              <a:ext uri="{FF2B5EF4-FFF2-40B4-BE49-F238E27FC236}">
                <a16:creationId xmlns:a16="http://schemas.microsoft.com/office/drawing/2014/main" id="{A204F673-9159-4F4A-A568-4489EA86FB98}"/>
              </a:ext>
            </a:extLst>
          </p:cNvPr>
          <p:cNvGraphicFramePr>
            <a:graphicFrameLocks noGrp="1" noChangeAspect="1"/>
          </p:cNvGraphicFramePr>
          <p:nvPr>
            <p:ph idx="1"/>
            <p:extLst>
              <p:ext uri="{D42A27DB-BD31-4B8C-83A1-F6EECF244321}">
                <p14:modId xmlns:p14="http://schemas.microsoft.com/office/powerpoint/2010/main" val="4256745518"/>
              </p:ext>
            </p:extLst>
          </p:nvPr>
        </p:nvGraphicFramePr>
        <p:xfrm>
          <a:off x="511027" y="2209800"/>
          <a:ext cx="11169946" cy="3090862"/>
        </p:xfrm>
        <a:graphic>
          <a:graphicData uri="http://schemas.openxmlformats.org/presentationml/2006/ole">
            <mc:AlternateContent xmlns:mc="http://schemas.openxmlformats.org/markup-compatibility/2006">
              <mc:Choice xmlns:v="urn:schemas-microsoft-com:vml" Requires="v">
                <p:oleObj spid="_x0000_s30810" r:id="rId4" imgW="4635500" imgH="1282700" progId="Visio.Drawing.11">
                  <p:embed/>
                </p:oleObj>
              </mc:Choice>
              <mc:Fallback>
                <p:oleObj r:id="rId4" imgW="4635500" imgH="128270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027" y="2209800"/>
                        <a:ext cx="11169946" cy="3090862"/>
                      </a:xfrm>
                      <a:prstGeom prst="rect">
                        <a:avLst/>
                      </a:prstGeom>
                      <a:noFill/>
                      <a:ln>
                        <a:noFill/>
                      </a:ln>
                      <a:effectLst/>
                    </p:spPr>
                  </p:pic>
                </p:oleObj>
              </mc:Fallback>
            </mc:AlternateContent>
          </a:graphicData>
        </a:graphic>
      </p:graphicFrame>
      <p:sp>
        <p:nvSpPr>
          <p:cNvPr id="30724" name="Footer Placeholder 1">
            <a:extLst>
              <a:ext uri="{FF2B5EF4-FFF2-40B4-BE49-F238E27FC236}">
                <a16:creationId xmlns:a16="http://schemas.microsoft.com/office/drawing/2014/main" id="{C8217845-A853-4976-9EBA-40C4EDB24E1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30725" name="Slide Number Placeholder 2">
            <a:extLst>
              <a:ext uri="{FF2B5EF4-FFF2-40B4-BE49-F238E27FC236}">
                <a16:creationId xmlns:a16="http://schemas.microsoft.com/office/drawing/2014/main" id="{A4068D5E-EEC9-43A2-A391-5A56494E75D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FE351E0-5B7A-48C9-A9B0-EB46E88A6FBF}" type="slidenum">
              <a:rPr lang="en-US" altLang="en-US" sz="1400"/>
              <a:pPr>
                <a:spcBef>
                  <a:spcPct val="0"/>
                </a:spcBef>
                <a:buFontTx/>
                <a:buNone/>
              </a:pPr>
              <a:t>24</a:t>
            </a:fld>
            <a:endParaRPr lang="en-US"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7616423-34B3-4502-B327-83AB50E2B52F}"/>
              </a:ext>
            </a:extLst>
          </p:cNvPr>
          <p:cNvSpPr>
            <a:spLocks noGrp="1" noChangeArrowheads="1"/>
          </p:cNvSpPr>
          <p:nvPr>
            <p:ph type="title"/>
          </p:nvPr>
        </p:nvSpPr>
        <p:spPr/>
        <p:txBody>
          <a:bodyPr/>
          <a:lstStyle/>
          <a:p>
            <a:pPr eaLnBrk="1" hangingPunct="1"/>
            <a:r>
              <a:rPr lang="en-US" altLang="en-US" b="1"/>
              <a:t>Pipe &amp; Filter in Unix</a:t>
            </a:r>
          </a:p>
        </p:txBody>
      </p:sp>
      <p:sp>
        <p:nvSpPr>
          <p:cNvPr id="33795" name="Rectangle 3">
            <a:extLst>
              <a:ext uri="{FF2B5EF4-FFF2-40B4-BE49-F238E27FC236}">
                <a16:creationId xmlns:a16="http://schemas.microsoft.com/office/drawing/2014/main" id="{9BEB31AA-1FE3-4894-81DC-49543A414F52}"/>
              </a:ext>
            </a:extLst>
          </p:cNvPr>
          <p:cNvSpPr>
            <a:spLocks noGrp="1" noChangeArrowheads="1"/>
          </p:cNvSpPr>
          <p:nvPr>
            <p:ph idx="1"/>
          </p:nvPr>
        </p:nvSpPr>
        <p:spPr>
          <a:xfrm>
            <a:off x="1981200" y="1371601"/>
            <a:ext cx="8229600" cy="4525963"/>
          </a:xfrm>
        </p:spPr>
        <p:txBody>
          <a:bodyPr/>
          <a:lstStyle/>
          <a:p>
            <a:pPr eaLnBrk="1" hangingPunct="1"/>
            <a:r>
              <a:rPr lang="en-US" altLang="en-US" sz="2800" dirty="0"/>
              <a:t>The pipe operator “|” moves the </a:t>
            </a:r>
            <a:r>
              <a:rPr lang="en-US" altLang="en-US" sz="2800" i="1" dirty="0" err="1"/>
              <a:t>stdout</a:t>
            </a:r>
            <a:r>
              <a:rPr lang="en-US" altLang="en-US" sz="2800" dirty="0"/>
              <a:t> from its predecessor to the </a:t>
            </a:r>
            <a:r>
              <a:rPr lang="en-US" altLang="en-US" sz="2800" i="1" dirty="0"/>
              <a:t>stdin</a:t>
            </a:r>
            <a:r>
              <a:rPr lang="en-US" altLang="en-US" sz="2800" dirty="0"/>
              <a:t> of its successor  </a:t>
            </a:r>
          </a:p>
          <a:p>
            <a:pPr eaLnBrk="1" hangingPunct="1"/>
            <a:r>
              <a:rPr lang="en-US" altLang="en-US" sz="2800" dirty="0"/>
              <a:t>The successor can start data transformation over the data stream before the predecessor completes its transformation or processing  </a:t>
            </a:r>
          </a:p>
          <a:p>
            <a:pPr eaLnBrk="1" hangingPunct="1"/>
            <a:r>
              <a:rPr lang="en-US" altLang="en-US" sz="2800" dirty="0"/>
              <a:t>For example, the pipeline of the following Unix commands reports the number of users who are logged on the system currently</a:t>
            </a:r>
          </a:p>
          <a:p>
            <a:pPr eaLnBrk="1" hangingPunct="1">
              <a:buFontTx/>
              <a:buNone/>
            </a:pPr>
            <a:r>
              <a:rPr lang="en-US" altLang="en-US" sz="2800" dirty="0"/>
              <a:t>	</a:t>
            </a:r>
            <a:r>
              <a:rPr lang="en-US" altLang="en-US" sz="2800" dirty="0">
                <a:latin typeface="Courier New" panose="02070309020205020404" pitchFamily="49" charset="0"/>
                <a:cs typeface="Courier New" panose="02070309020205020404" pitchFamily="49" charset="0"/>
              </a:rPr>
              <a:t>who | </a:t>
            </a:r>
            <a:r>
              <a:rPr lang="en-US" altLang="en-US" sz="2800" dirty="0" err="1">
                <a:latin typeface="Courier New" panose="02070309020205020404" pitchFamily="49" charset="0"/>
                <a:cs typeface="Courier New" panose="02070309020205020404" pitchFamily="49" charset="0"/>
              </a:rPr>
              <a:t>wc</a:t>
            </a:r>
            <a:r>
              <a:rPr lang="en-US" altLang="en-US" sz="2800" dirty="0">
                <a:latin typeface="Courier New" panose="02070309020205020404" pitchFamily="49" charset="0"/>
                <a:cs typeface="Courier New" panose="02070309020205020404" pitchFamily="49" charset="0"/>
              </a:rPr>
              <a:t> –l</a:t>
            </a:r>
          </a:p>
          <a:p>
            <a:pPr eaLnBrk="1" hangingPunct="1"/>
            <a:endParaRPr lang="en-US" altLang="en-US" sz="2800" dirty="0"/>
          </a:p>
        </p:txBody>
      </p:sp>
      <p:sp>
        <p:nvSpPr>
          <p:cNvPr id="33796" name="Footer Placeholder 1">
            <a:extLst>
              <a:ext uri="{FF2B5EF4-FFF2-40B4-BE49-F238E27FC236}">
                <a16:creationId xmlns:a16="http://schemas.microsoft.com/office/drawing/2014/main" id="{8A91251A-371C-4DB2-9689-A4224D6BA54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33797" name="Slide Number Placeholder 2">
            <a:extLst>
              <a:ext uri="{FF2B5EF4-FFF2-40B4-BE49-F238E27FC236}">
                <a16:creationId xmlns:a16="http://schemas.microsoft.com/office/drawing/2014/main" id="{879C6D28-A587-4C22-8CBA-4617033FFDF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20ABAB0-BB21-4601-B615-D9BF72202BC9}" type="slidenum">
              <a:rPr lang="en-US" altLang="en-US" sz="1400"/>
              <a:pPr>
                <a:spcBef>
                  <a:spcPct val="0"/>
                </a:spcBef>
                <a:buFontTx/>
                <a:buNone/>
              </a:pPr>
              <a:t>25</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a:extLst>
              <a:ext uri="{FF2B5EF4-FFF2-40B4-BE49-F238E27FC236}">
                <a16:creationId xmlns:a16="http://schemas.microsoft.com/office/drawing/2014/main" id="{7FC55A86-B54E-4D59-87CC-D3ADD7C3A3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533400"/>
            <a:ext cx="9144000" cy="571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19" name="Footer Placeholder 1">
            <a:extLst>
              <a:ext uri="{FF2B5EF4-FFF2-40B4-BE49-F238E27FC236}">
                <a16:creationId xmlns:a16="http://schemas.microsoft.com/office/drawing/2014/main" id="{BC615698-43FC-4BBE-BD1D-48029CC50A4B}"/>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34820" name="Slide Number Placeholder 4">
            <a:extLst>
              <a:ext uri="{FF2B5EF4-FFF2-40B4-BE49-F238E27FC236}">
                <a16:creationId xmlns:a16="http://schemas.microsoft.com/office/drawing/2014/main" id="{D511B31D-738D-4EAC-8DF0-0D1787D34E3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30A6DBC-A68C-4DA6-8991-0356044361C3}" type="slidenum">
              <a:rPr lang="en-US" altLang="en-US" sz="1400"/>
              <a:pPr>
                <a:spcBef>
                  <a:spcPct val="0"/>
                </a:spcBef>
                <a:buFontTx/>
                <a:buNone/>
              </a:pPr>
              <a:t>26</a:t>
            </a:fld>
            <a:endParaRPr lang="en-US" altLang="en-US"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E060D86-6736-4F0D-945C-46B5DF6DF15E}"/>
              </a:ext>
            </a:extLst>
          </p:cNvPr>
          <p:cNvSpPr>
            <a:spLocks noGrp="1" noChangeArrowheads="1"/>
          </p:cNvSpPr>
          <p:nvPr>
            <p:ph type="title"/>
          </p:nvPr>
        </p:nvSpPr>
        <p:spPr/>
        <p:txBody>
          <a:bodyPr/>
          <a:lstStyle/>
          <a:p>
            <a:pPr eaLnBrk="1" hangingPunct="1"/>
            <a:r>
              <a:rPr lang="en-US" altLang="en-US" b="1"/>
              <a:t>Pipe &amp; Filter in Java</a:t>
            </a:r>
          </a:p>
        </p:txBody>
      </p:sp>
      <p:sp>
        <p:nvSpPr>
          <p:cNvPr id="35843" name="Rectangle 3">
            <a:extLst>
              <a:ext uri="{FF2B5EF4-FFF2-40B4-BE49-F238E27FC236}">
                <a16:creationId xmlns:a16="http://schemas.microsoft.com/office/drawing/2014/main" id="{7D1231FF-825F-4658-A7E5-18675C26FA97}"/>
              </a:ext>
            </a:extLst>
          </p:cNvPr>
          <p:cNvSpPr>
            <a:spLocks noGrp="1" noChangeArrowheads="1"/>
          </p:cNvSpPr>
          <p:nvPr>
            <p:ph idx="1"/>
          </p:nvPr>
        </p:nvSpPr>
        <p:spPr>
          <a:xfrm>
            <a:off x="1981200" y="1371601"/>
            <a:ext cx="8229600" cy="4525963"/>
          </a:xfrm>
        </p:spPr>
        <p:txBody>
          <a:bodyPr>
            <a:normAutofit/>
          </a:bodyPr>
          <a:lstStyle/>
          <a:p>
            <a:pPr eaLnBrk="1" hangingPunct="1">
              <a:lnSpc>
                <a:spcPct val="80000"/>
              </a:lnSpc>
            </a:pPr>
            <a:r>
              <a:rPr lang="en-US" altLang="en-US" dirty="0"/>
              <a:t>The Java API provides the </a:t>
            </a:r>
            <a:r>
              <a:rPr lang="en-US" altLang="en-US" i="1" dirty="0" err="1"/>
              <a:t>PipedWriter</a:t>
            </a:r>
            <a:r>
              <a:rPr lang="en-US" altLang="en-US" dirty="0"/>
              <a:t> and </a:t>
            </a:r>
            <a:r>
              <a:rPr lang="en-US" altLang="en-US" i="1" dirty="0" err="1"/>
              <a:t>PipedReader</a:t>
            </a:r>
            <a:r>
              <a:rPr lang="en-US" altLang="en-US" dirty="0"/>
              <a:t> classes in the </a:t>
            </a:r>
            <a:r>
              <a:rPr lang="en-US" altLang="en-US" i="1" dirty="0"/>
              <a:t>java.io</a:t>
            </a:r>
            <a:r>
              <a:rPr lang="en-US" altLang="en-US" dirty="0"/>
              <a:t> package; this allows for filters to push data into downstream or to pull data from the upstream</a:t>
            </a:r>
          </a:p>
          <a:p>
            <a:pPr eaLnBrk="1" hangingPunct="1">
              <a:lnSpc>
                <a:spcPct val="80000"/>
              </a:lnSpc>
            </a:pPr>
            <a:r>
              <a:rPr lang="en-US" altLang="en-US" dirty="0"/>
              <a:t>Filters can run in separate threads and they can be synchronized in a parallel manner by </a:t>
            </a:r>
            <a:r>
              <a:rPr lang="en-US" altLang="en-US" i="1" dirty="0" err="1"/>
              <a:t>PipedWriter</a:t>
            </a:r>
            <a:r>
              <a:rPr lang="en-US" altLang="en-US" dirty="0"/>
              <a:t> and </a:t>
            </a:r>
            <a:r>
              <a:rPr lang="en-US" altLang="en-US" i="1" dirty="0" err="1"/>
              <a:t>PipedReader</a:t>
            </a:r>
            <a:endParaRPr lang="en-US" altLang="en-US" dirty="0"/>
          </a:p>
        </p:txBody>
      </p:sp>
      <p:sp>
        <p:nvSpPr>
          <p:cNvPr id="35844" name="Footer Placeholder 1">
            <a:extLst>
              <a:ext uri="{FF2B5EF4-FFF2-40B4-BE49-F238E27FC236}">
                <a16:creationId xmlns:a16="http://schemas.microsoft.com/office/drawing/2014/main" id="{A834EC44-DB91-4050-BB27-30D2611516A0}"/>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35845" name="Slide Number Placeholder 2">
            <a:extLst>
              <a:ext uri="{FF2B5EF4-FFF2-40B4-BE49-F238E27FC236}">
                <a16:creationId xmlns:a16="http://schemas.microsoft.com/office/drawing/2014/main" id="{C723144F-E7B9-4914-97E5-C8487357C04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54C3A0C-B1CA-4649-BEEB-298059C8E6DB}" type="slidenum">
              <a:rPr lang="en-US" altLang="en-US" sz="1400"/>
              <a:pPr>
                <a:spcBef>
                  <a:spcPct val="0"/>
                </a:spcBef>
                <a:buFontTx/>
                <a:buNone/>
              </a:pPr>
              <a:t>27</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14079DC3-971F-4420-92C8-C5C44436435D}"/>
              </a:ext>
            </a:extLst>
          </p:cNvPr>
          <p:cNvSpPr>
            <a:spLocks noGrp="1" noChangeArrowheads="1"/>
          </p:cNvSpPr>
          <p:nvPr>
            <p:ph idx="1"/>
          </p:nvPr>
        </p:nvSpPr>
        <p:spPr>
          <a:xfrm>
            <a:off x="1905000" y="609600"/>
            <a:ext cx="8458200" cy="5638800"/>
          </a:xfrm>
        </p:spPr>
        <p:txBody>
          <a:bodyPr>
            <a:normAutofit fontScale="92500" lnSpcReduction="10000"/>
          </a:bodyPr>
          <a:lstStyle/>
          <a:p>
            <a:pPr eaLnBrk="1" hangingPunct="1">
              <a:lnSpc>
                <a:spcPct val="80000"/>
              </a:lnSpc>
              <a:buFontTx/>
              <a:buNone/>
            </a:pPr>
            <a:r>
              <a:rPr lang="en-US" altLang="en-US" sz="2400" i="1" dirty="0"/>
              <a:t>Filter</a:t>
            </a:r>
            <a:r>
              <a:rPr lang="en-US" altLang="zh-CN" sz="2400" i="1" dirty="0">
                <a:ea typeface="宋体" panose="02010600030101010101" pitchFamily="2" charset="-122"/>
              </a:rPr>
              <a:t>1.java</a:t>
            </a:r>
            <a:r>
              <a:rPr lang="en-US" altLang="zh-CN" sz="2400" dirty="0">
                <a:ea typeface="宋体" panose="02010600030101010101" pitchFamily="2" charset="-122"/>
              </a:rPr>
              <a:t>:</a:t>
            </a:r>
          </a:p>
          <a:p>
            <a:pPr eaLnBrk="1" hangingPunct="1">
              <a:lnSpc>
                <a:spcPct val="80000"/>
              </a:lnSpc>
              <a:buFontTx/>
              <a:buNone/>
            </a:pPr>
            <a:endParaRPr lang="en-US" altLang="zh-CN" sz="2400" dirty="0">
              <a:ea typeface="宋体" panose="02010600030101010101" pitchFamily="2" charset="-122"/>
            </a:endParaRPr>
          </a:p>
          <a:p>
            <a:pPr marL="0" indent="0">
              <a:buNone/>
            </a:pPr>
            <a:r>
              <a:rPr lang="en-US" altLang="zh-CN" sz="2400" dirty="0">
                <a:ea typeface="宋体" panose="02010600030101010101" pitchFamily="2" charset="-122"/>
              </a:rPr>
              <a:t>	</a:t>
            </a:r>
            <a:r>
              <a:rPr lang="en-CA" sz="1800" dirty="0">
                <a:solidFill>
                  <a:srgbClr val="8000FF"/>
                </a:solidFill>
                <a:highlight>
                  <a:srgbClr val="FFFFFF"/>
                </a:highlight>
                <a:latin typeface="Courier New" panose="02070309020205020404" pitchFamily="49" charset="0"/>
              </a:rPr>
              <a:t>package</a:t>
            </a:r>
            <a:r>
              <a:rPr lang="en-CA" sz="1800" dirty="0">
                <a:solidFill>
                  <a:srgbClr val="000000"/>
                </a:solidFill>
                <a:highlight>
                  <a:srgbClr val="FFFFFF"/>
                </a:highlight>
                <a:latin typeface="Courier New" panose="02070309020205020404" pitchFamily="49" charset="0"/>
              </a:rPr>
              <a:t> pf</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1" dirty="0">
                <a:solidFill>
                  <a:srgbClr val="0000FF"/>
                </a:solidFill>
                <a:highlight>
                  <a:srgbClr val="FFFFFF"/>
                </a:highlight>
                <a:latin typeface="Courier New" panose="02070309020205020404" pitchFamily="49" charset="0"/>
              </a:rPr>
              <a:t>import</a:t>
            </a:r>
            <a:r>
              <a:rPr lang="en-CA" sz="1800" b="0" dirty="0">
                <a:solidFill>
                  <a:srgbClr val="000000"/>
                </a:solidFill>
                <a:highlight>
                  <a:srgbClr val="FFFFFF"/>
                </a:highlight>
                <a:latin typeface="Courier New" panose="02070309020205020404" pitchFamily="49" charset="0"/>
              </a:rPr>
              <a:t> java</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io</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US" sz="1800" b="0" dirty="0">
                <a:solidFill>
                  <a:srgbClr val="000000"/>
                </a:solidFill>
                <a:highlight>
                  <a:srgbClr val="FFFFFF"/>
                </a:highlight>
                <a:latin typeface="Courier New" panose="02070309020205020404" pitchFamily="49" charset="0"/>
              </a:rPr>
              <a:t>	</a:t>
            </a:r>
            <a:r>
              <a:rPr lang="en-US" sz="1800" b="0" dirty="0">
                <a:solidFill>
                  <a:srgbClr val="8000FF"/>
                </a:solidFill>
                <a:highlight>
                  <a:srgbClr val="FFFFFF"/>
                </a:highlight>
                <a:latin typeface="Courier New" panose="02070309020205020404" pitchFamily="49" charset="0"/>
              </a:rPr>
              <a:t>public</a:t>
            </a:r>
            <a:r>
              <a:rPr lang="en-US" sz="1800" b="0" dirty="0">
                <a:solidFill>
                  <a:srgbClr val="000000"/>
                </a:solidFill>
                <a:highlight>
                  <a:srgbClr val="FFFFFF"/>
                </a:highlight>
                <a:latin typeface="Courier New" panose="02070309020205020404" pitchFamily="49" charset="0"/>
              </a:rPr>
              <a:t> </a:t>
            </a:r>
            <a:r>
              <a:rPr lang="en-US" sz="1800" b="0" dirty="0">
                <a:solidFill>
                  <a:srgbClr val="8000FF"/>
                </a:solidFill>
                <a:highlight>
                  <a:srgbClr val="FFFFFF"/>
                </a:highlight>
                <a:latin typeface="Courier New" panose="02070309020205020404" pitchFamily="49" charset="0"/>
              </a:rPr>
              <a:t>class</a:t>
            </a:r>
            <a:r>
              <a:rPr lang="en-US" sz="1800" b="0" dirty="0">
                <a:solidFill>
                  <a:srgbClr val="000000"/>
                </a:solidFill>
                <a:highlight>
                  <a:srgbClr val="FFFFFF"/>
                </a:highlight>
                <a:latin typeface="Courier New" panose="02070309020205020404" pitchFamily="49" charset="0"/>
              </a:rPr>
              <a:t> Filter1 </a:t>
            </a:r>
            <a:r>
              <a:rPr lang="en-US" sz="1800" b="1" dirty="0">
                <a:solidFill>
                  <a:srgbClr val="0000FF"/>
                </a:solidFill>
                <a:highlight>
                  <a:srgbClr val="FFFFFF"/>
                </a:highlight>
                <a:latin typeface="Courier New" panose="02070309020205020404" pitchFamily="49" charset="0"/>
              </a:rPr>
              <a:t>extends</a:t>
            </a:r>
            <a:r>
              <a:rPr lang="en-US" sz="1800" b="0" dirty="0">
                <a:solidFill>
                  <a:srgbClr val="000000"/>
                </a:solidFill>
                <a:highlight>
                  <a:srgbClr val="FFFFFF"/>
                </a:highlight>
                <a:latin typeface="Courier New" panose="02070309020205020404" pitchFamily="49" charset="0"/>
              </a:rPr>
              <a:t> Thread </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0" dirty="0" err="1">
                <a:solidFill>
                  <a:srgbClr val="000000"/>
                </a:solidFill>
                <a:highlight>
                  <a:srgbClr val="FFFFFF"/>
                </a:highlight>
                <a:latin typeface="Courier New" panose="02070309020205020404" pitchFamily="49" charset="0"/>
              </a:rPr>
              <a:t>PipedWriter</a:t>
            </a:r>
            <a:r>
              <a:rPr lang="en-CA" sz="1800" b="0" dirty="0">
                <a:solidFill>
                  <a:srgbClr val="000000"/>
                </a:solidFill>
                <a:highlight>
                  <a:srgbClr val="FFFFFF"/>
                </a:highlight>
                <a:latin typeface="Courier New" panose="02070309020205020404" pitchFamily="49" charset="0"/>
              </a:rPr>
              <a:t> </a:t>
            </a:r>
            <a:r>
              <a:rPr lang="en-CA" sz="1800" b="0" dirty="0" err="1">
                <a:solidFill>
                  <a:srgbClr val="000000"/>
                </a:solidFill>
                <a:highlight>
                  <a:srgbClr val="FFFFFF"/>
                </a:highlight>
                <a:latin typeface="Courier New" panose="02070309020205020404" pitchFamily="49" charset="0"/>
              </a:rPr>
              <a:t>myPw</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0" dirty="0">
                <a:solidFill>
                  <a:srgbClr val="8000FF"/>
                </a:solidFill>
                <a:highlight>
                  <a:srgbClr val="FFFFFF"/>
                </a:highlight>
                <a:latin typeface="Courier New" panose="02070309020205020404" pitchFamily="49" charset="0"/>
              </a:rPr>
              <a:t>public</a:t>
            </a:r>
            <a:r>
              <a:rPr lang="en-CA" sz="1800" b="0" dirty="0">
                <a:solidFill>
                  <a:srgbClr val="000000"/>
                </a:solidFill>
                <a:highlight>
                  <a:srgbClr val="FFFFFF"/>
                </a:highlight>
                <a:latin typeface="Courier New" panose="02070309020205020404" pitchFamily="49" charset="0"/>
              </a:rPr>
              <a:t> Filter1</a:t>
            </a:r>
            <a:r>
              <a:rPr lang="en-CA" sz="1800" b="1" dirty="0">
                <a:solidFill>
                  <a:srgbClr val="000080"/>
                </a:solidFill>
                <a:highlight>
                  <a:srgbClr val="FFFFFF"/>
                </a:highlight>
                <a:latin typeface="Courier New" panose="02070309020205020404" pitchFamily="49" charset="0"/>
              </a:rPr>
              <a:t>(</a:t>
            </a:r>
            <a:r>
              <a:rPr lang="en-CA" sz="1800" b="0" dirty="0" err="1">
                <a:solidFill>
                  <a:srgbClr val="000000"/>
                </a:solidFill>
                <a:highlight>
                  <a:srgbClr val="FFFFFF"/>
                </a:highlight>
                <a:latin typeface="Courier New" panose="02070309020205020404" pitchFamily="49" charset="0"/>
              </a:rPr>
              <a:t>PipedWriter</a:t>
            </a:r>
            <a:r>
              <a:rPr lang="en-CA" sz="1800" b="0" dirty="0">
                <a:solidFill>
                  <a:srgbClr val="000000"/>
                </a:solidFill>
                <a:highlight>
                  <a:srgbClr val="FFFFFF"/>
                </a:highlight>
                <a:latin typeface="Courier New" panose="02070309020205020404" pitchFamily="49" charset="0"/>
              </a:rPr>
              <a:t> pw</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a:t>
            </a:r>
            <a:r>
              <a:rPr lang="en-CA" sz="1800" b="0" dirty="0" err="1">
                <a:solidFill>
                  <a:srgbClr val="000000"/>
                </a:solidFill>
                <a:highlight>
                  <a:srgbClr val="FFFFFF"/>
                </a:highlight>
                <a:latin typeface="Courier New" panose="02070309020205020404" pitchFamily="49" charset="0"/>
              </a:rPr>
              <a:t>myPw</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pw</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0" dirty="0">
                <a:solidFill>
                  <a:srgbClr val="8000FF"/>
                </a:solidFill>
                <a:highlight>
                  <a:srgbClr val="FFFFFF"/>
                </a:highlight>
                <a:latin typeface="Courier New" panose="02070309020205020404" pitchFamily="49" charset="0"/>
              </a:rPr>
              <a:t>public</a:t>
            </a:r>
            <a:r>
              <a:rPr lang="en-CA" sz="1800" b="0" dirty="0">
                <a:solidFill>
                  <a:srgbClr val="000000"/>
                </a:solidFill>
                <a:highlight>
                  <a:srgbClr val="FFFFFF"/>
                </a:highlight>
                <a:latin typeface="Courier New" panose="02070309020205020404" pitchFamily="49" charset="0"/>
              </a:rPr>
              <a:t> </a:t>
            </a:r>
            <a:r>
              <a:rPr lang="en-CA" sz="1800" b="0" dirty="0">
                <a:solidFill>
                  <a:srgbClr val="8000FF"/>
                </a:solidFill>
                <a:highlight>
                  <a:srgbClr val="FFFFFF"/>
                </a:highlight>
                <a:latin typeface="Courier New" panose="02070309020205020404" pitchFamily="49" charset="0"/>
              </a:rPr>
              <a:t>void</a:t>
            </a:r>
            <a:r>
              <a:rPr lang="en-CA" sz="1800" b="0" dirty="0">
                <a:solidFill>
                  <a:srgbClr val="000000"/>
                </a:solidFill>
                <a:highlight>
                  <a:srgbClr val="FFFFFF"/>
                </a:highlight>
                <a:latin typeface="Courier New" panose="02070309020205020404" pitchFamily="49" charset="0"/>
              </a:rPr>
              <a:t> run</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0" dirty="0">
                <a:solidFill>
                  <a:srgbClr val="8000FF"/>
                </a:solidFill>
                <a:highlight>
                  <a:srgbClr val="FFFFFF"/>
                </a:highlight>
                <a:latin typeface="Courier New" panose="02070309020205020404" pitchFamily="49" charset="0"/>
              </a:rPr>
              <a:t>int</a:t>
            </a:r>
            <a:r>
              <a:rPr lang="en-CA" sz="1800" b="0" dirty="0">
                <a:solidFill>
                  <a:srgbClr val="000000"/>
                </a:solidFill>
                <a:highlight>
                  <a:srgbClr val="FFFFFF"/>
                </a:highlight>
                <a:latin typeface="Courier New" panose="02070309020205020404" pitchFamily="49" charset="0"/>
              </a:rPr>
              <a:t> j</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1" dirty="0">
                <a:solidFill>
                  <a:srgbClr val="0000FF"/>
                </a:solidFill>
                <a:highlight>
                  <a:srgbClr val="FFFFFF"/>
                </a:highlight>
                <a:latin typeface="Courier New" panose="02070309020205020404" pitchFamily="49" charset="0"/>
              </a:rPr>
              <a:t>try</a:t>
            </a: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1" dirty="0">
                <a:solidFill>
                  <a:srgbClr val="0000FF"/>
                </a:solidFill>
                <a:highlight>
                  <a:srgbClr val="FFFFFF"/>
                </a:highlight>
                <a:latin typeface="Courier New" panose="02070309020205020404" pitchFamily="49" charset="0"/>
              </a:rPr>
              <a:t>for</a:t>
            </a: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r>
              <a:rPr lang="en-CA" sz="1800" b="0" dirty="0">
                <a:solidFill>
                  <a:srgbClr val="8000FF"/>
                </a:solidFill>
                <a:highlight>
                  <a:srgbClr val="FFFFFF"/>
                </a:highlight>
                <a:latin typeface="Courier New" panose="02070309020205020404" pitchFamily="49" charset="0"/>
              </a:rPr>
              <a:t>int</a:t>
            </a:r>
            <a:r>
              <a:rPr lang="en-CA" sz="1800" b="0" dirty="0">
                <a:solidFill>
                  <a:srgbClr val="000000"/>
                </a:solidFill>
                <a:highlight>
                  <a:srgbClr val="FFFFFF"/>
                </a:highlight>
                <a:latin typeface="Courier New" panose="02070309020205020404" pitchFamily="49" charset="0"/>
              </a:rPr>
              <a:t> j </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a:t>
            </a:r>
            <a:r>
              <a:rPr lang="en-CA" sz="1800" b="0" dirty="0">
                <a:solidFill>
                  <a:srgbClr val="FF8000"/>
                </a:solidFill>
                <a:highlight>
                  <a:srgbClr val="FFFFFF"/>
                </a:highlight>
                <a:latin typeface="Courier New" panose="02070309020205020404" pitchFamily="49" charset="0"/>
              </a:rPr>
              <a:t>1</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j</a:t>
            </a:r>
            <a:r>
              <a:rPr lang="en-CA" sz="1800" b="1" dirty="0">
                <a:solidFill>
                  <a:srgbClr val="000080"/>
                </a:solidFill>
                <a:highlight>
                  <a:srgbClr val="FFFFFF"/>
                </a:highlight>
                <a:latin typeface="Courier New" panose="02070309020205020404" pitchFamily="49" charset="0"/>
              </a:rPr>
              <a:t>&lt;</a:t>
            </a:r>
            <a:r>
              <a:rPr lang="en-CA" sz="1800" b="0" dirty="0">
                <a:solidFill>
                  <a:srgbClr val="FF8000"/>
                </a:solidFill>
                <a:highlight>
                  <a:srgbClr val="FFFFFF"/>
                </a:highlight>
                <a:latin typeface="Courier New" panose="02070309020205020404" pitchFamily="49" charset="0"/>
              </a:rPr>
              <a:t>100</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a:t>
            </a:r>
            <a:r>
              <a:rPr lang="en-CA" sz="1800" b="0" dirty="0" err="1">
                <a:solidFill>
                  <a:srgbClr val="000000"/>
                </a:solidFill>
                <a:highlight>
                  <a:srgbClr val="FFFFFF"/>
                </a:highlight>
                <a:latin typeface="Courier New" panose="02070309020205020404" pitchFamily="49" charset="0"/>
              </a:rPr>
              <a:t>j</a:t>
            </a:r>
            <a:r>
              <a:rPr lang="en-CA" sz="1800" b="1" dirty="0" err="1">
                <a:solidFill>
                  <a:srgbClr val="000080"/>
                </a:solidFill>
                <a:highlight>
                  <a:srgbClr val="FFFFFF"/>
                </a:highlight>
                <a:latin typeface="Courier New" panose="02070309020205020404" pitchFamily="49" charset="0"/>
              </a:rPr>
              <a:t>++</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a:t>
            </a:r>
            <a:r>
              <a:rPr lang="en-CA" sz="1800" b="0" dirty="0" err="1">
                <a:solidFill>
                  <a:srgbClr val="000000"/>
                </a:solidFill>
                <a:highlight>
                  <a:srgbClr val="FFFFFF"/>
                </a:highlight>
                <a:latin typeface="Courier New" panose="02070309020205020404" pitchFamily="49" charset="0"/>
              </a:rPr>
              <a:t>pw</a:t>
            </a:r>
            <a:r>
              <a:rPr lang="en-CA" sz="1800" b="1" dirty="0" err="1">
                <a:solidFill>
                  <a:srgbClr val="000080"/>
                </a:solidFill>
                <a:highlight>
                  <a:srgbClr val="FFFFFF"/>
                </a:highlight>
                <a:latin typeface="Courier New" panose="02070309020205020404" pitchFamily="49" charset="0"/>
              </a:rPr>
              <a:t>.</a:t>
            </a:r>
            <a:r>
              <a:rPr lang="en-CA" sz="1800" b="0" dirty="0" err="1">
                <a:solidFill>
                  <a:srgbClr val="000000"/>
                </a:solidFill>
                <a:highlight>
                  <a:srgbClr val="FFFFFF"/>
                </a:highlight>
                <a:latin typeface="Courier New" panose="02070309020205020404" pitchFamily="49" charset="0"/>
              </a:rPr>
              <a:t>write</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j</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0" dirty="0" err="1">
                <a:solidFill>
                  <a:srgbClr val="000000"/>
                </a:solidFill>
                <a:highlight>
                  <a:srgbClr val="FFFFFF"/>
                </a:highlight>
                <a:latin typeface="Courier New" panose="02070309020205020404" pitchFamily="49" charset="0"/>
              </a:rPr>
              <a:t>pw</a:t>
            </a:r>
            <a:r>
              <a:rPr lang="en-CA" sz="1800" b="1" dirty="0" err="1">
                <a:solidFill>
                  <a:srgbClr val="000080"/>
                </a:solidFill>
                <a:highlight>
                  <a:srgbClr val="FFFFFF"/>
                </a:highlight>
                <a:latin typeface="Courier New" panose="02070309020205020404" pitchFamily="49" charset="0"/>
              </a:rPr>
              <a:t>.</a:t>
            </a:r>
            <a:r>
              <a:rPr lang="en-CA" sz="1800" b="0" dirty="0" err="1">
                <a:solidFill>
                  <a:srgbClr val="000000"/>
                </a:solidFill>
                <a:highlight>
                  <a:srgbClr val="FFFFFF"/>
                </a:highlight>
                <a:latin typeface="Courier New" panose="02070309020205020404" pitchFamily="49" charset="0"/>
              </a:rPr>
              <a:t>write</a:t>
            </a:r>
            <a:r>
              <a:rPr lang="en-CA" sz="1800" b="1" dirty="0">
                <a:solidFill>
                  <a:srgbClr val="000080"/>
                </a:solidFill>
                <a:highlight>
                  <a:srgbClr val="FFFFFF"/>
                </a:highlight>
                <a:latin typeface="Courier New" panose="02070309020205020404" pitchFamily="49" charset="0"/>
              </a:rPr>
              <a:t>(-</a:t>
            </a:r>
            <a:r>
              <a:rPr lang="en-CA" sz="1800" b="0" dirty="0">
                <a:solidFill>
                  <a:srgbClr val="FF8000"/>
                </a:solidFill>
                <a:highlight>
                  <a:srgbClr val="FFFFFF"/>
                </a:highlight>
                <a:latin typeface="Courier New" panose="02070309020205020404" pitchFamily="49" charset="0"/>
              </a:rPr>
              <a:t>1</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a:t>
            </a:r>
          </a:p>
          <a:p>
            <a:pPr marL="0" indent="0">
              <a:buNone/>
            </a:pP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1" dirty="0">
                <a:solidFill>
                  <a:srgbClr val="0000FF"/>
                </a:solidFill>
                <a:highlight>
                  <a:srgbClr val="FFFFFF"/>
                </a:highlight>
                <a:latin typeface="Courier New" panose="02070309020205020404" pitchFamily="49" charset="0"/>
              </a:rPr>
              <a:t>catch</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Exception e</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eaLnBrk="1" hangingPunct="1">
              <a:lnSpc>
                <a:spcPct val="80000"/>
              </a:lnSpc>
            </a:pPr>
            <a:endParaRPr lang="en-US" altLang="en-US" sz="2000" dirty="0"/>
          </a:p>
        </p:txBody>
      </p:sp>
      <p:sp>
        <p:nvSpPr>
          <p:cNvPr id="36867" name="Footer Placeholder 1">
            <a:extLst>
              <a:ext uri="{FF2B5EF4-FFF2-40B4-BE49-F238E27FC236}">
                <a16:creationId xmlns:a16="http://schemas.microsoft.com/office/drawing/2014/main" id="{FB932A4A-3D49-43AF-9E51-A5A1AC62757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36868" name="Slide Number Placeholder 4">
            <a:extLst>
              <a:ext uri="{FF2B5EF4-FFF2-40B4-BE49-F238E27FC236}">
                <a16:creationId xmlns:a16="http://schemas.microsoft.com/office/drawing/2014/main" id="{9D28FC73-4E3B-46CE-8A76-293C174940A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68D7868-2DBA-4B6B-9A7A-4E98739817EF}" type="slidenum">
              <a:rPr lang="en-US" altLang="en-US" sz="1400"/>
              <a:pPr>
                <a:spcBef>
                  <a:spcPct val="0"/>
                </a:spcBef>
                <a:buFontTx/>
                <a:buNone/>
              </a:pPr>
              <a:t>28</a:t>
            </a:fld>
            <a:endParaRPr lang="en-US" altLang="en-US"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a16="http://schemas.microsoft.com/office/drawing/2014/main" id="{1691EAC8-3555-457F-ABBF-6833E7749482}"/>
              </a:ext>
            </a:extLst>
          </p:cNvPr>
          <p:cNvSpPr>
            <a:spLocks noGrp="1" noChangeArrowheads="1"/>
          </p:cNvSpPr>
          <p:nvPr>
            <p:ph idx="1"/>
          </p:nvPr>
        </p:nvSpPr>
        <p:spPr>
          <a:xfrm>
            <a:off x="1828800" y="609600"/>
            <a:ext cx="8686800" cy="5410200"/>
          </a:xfrm>
        </p:spPr>
        <p:txBody>
          <a:bodyPr>
            <a:normAutofit fontScale="92500" lnSpcReduction="10000"/>
          </a:bodyPr>
          <a:lstStyle/>
          <a:p>
            <a:pPr eaLnBrk="1" hangingPunct="1">
              <a:lnSpc>
                <a:spcPct val="80000"/>
              </a:lnSpc>
              <a:buFontTx/>
              <a:buNone/>
            </a:pPr>
            <a:r>
              <a:rPr lang="en-US" altLang="en-US" sz="2400" i="1" dirty="0"/>
              <a:t>	Filter</a:t>
            </a:r>
            <a:r>
              <a:rPr lang="en-US" altLang="zh-CN" sz="2400" i="1" dirty="0">
                <a:ea typeface="宋体" panose="02010600030101010101" pitchFamily="2" charset="-122"/>
              </a:rPr>
              <a:t>2.java</a:t>
            </a:r>
            <a:r>
              <a:rPr lang="en-US" altLang="zh-CN" sz="2400" dirty="0">
                <a:ea typeface="宋体" panose="02010600030101010101" pitchFamily="2" charset="-122"/>
              </a:rPr>
              <a:t>:</a:t>
            </a:r>
          </a:p>
          <a:p>
            <a:pPr eaLnBrk="1" hangingPunct="1">
              <a:lnSpc>
                <a:spcPct val="80000"/>
              </a:lnSpc>
              <a:buFontTx/>
              <a:buNone/>
            </a:pPr>
            <a:endParaRPr lang="en-US" altLang="zh-CN" sz="2400" dirty="0">
              <a:ea typeface="宋体" panose="02010600030101010101" pitchFamily="2" charset="-122"/>
            </a:endParaRPr>
          </a:p>
          <a:p>
            <a:pPr marL="0" indent="0">
              <a:buNone/>
            </a:pPr>
            <a:r>
              <a:rPr lang="en-US" altLang="zh-CN" sz="2400" dirty="0">
                <a:ea typeface="宋体" panose="02010600030101010101" pitchFamily="2" charset="-122"/>
              </a:rPr>
              <a:t>	</a:t>
            </a:r>
            <a:r>
              <a:rPr lang="en-CA" sz="1800" dirty="0">
                <a:solidFill>
                  <a:srgbClr val="8000FF"/>
                </a:solidFill>
                <a:highlight>
                  <a:srgbClr val="FFFFFF"/>
                </a:highlight>
                <a:latin typeface="Courier New" panose="02070309020205020404" pitchFamily="49" charset="0"/>
              </a:rPr>
              <a:t>package</a:t>
            </a:r>
            <a:r>
              <a:rPr lang="en-CA" sz="1800" dirty="0">
                <a:solidFill>
                  <a:srgbClr val="000000"/>
                </a:solidFill>
                <a:highlight>
                  <a:srgbClr val="FFFFFF"/>
                </a:highlight>
                <a:latin typeface="Courier New" panose="02070309020205020404" pitchFamily="49" charset="0"/>
              </a:rPr>
              <a:t> pf</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1" dirty="0">
                <a:solidFill>
                  <a:srgbClr val="0000FF"/>
                </a:solidFill>
                <a:highlight>
                  <a:srgbClr val="FFFFFF"/>
                </a:highlight>
                <a:latin typeface="Courier New" panose="02070309020205020404" pitchFamily="49" charset="0"/>
              </a:rPr>
              <a:t>import</a:t>
            </a:r>
            <a:r>
              <a:rPr lang="en-CA" sz="1800" b="0" dirty="0">
                <a:solidFill>
                  <a:srgbClr val="000000"/>
                </a:solidFill>
                <a:highlight>
                  <a:srgbClr val="FFFFFF"/>
                </a:highlight>
                <a:latin typeface="Courier New" panose="02070309020205020404" pitchFamily="49" charset="0"/>
              </a:rPr>
              <a:t> java</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io</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0" dirty="0">
                <a:solidFill>
                  <a:srgbClr val="8000FF"/>
                </a:solidFill>
                <a:highlight>
                  <a:srgbClr val="FFFFFF"/>
                </a:highlight>
                <a:latin typeface="Courier New" panose="02070309020205020404" pitchFamily="49" charset="0"/>
              </a:rPr>
              <a:t>class</a:t>
            </a:r>
            <a:r>
              <a:rPr lang="en-CA" sz="1800" b="0" dirty="0">
                <a:solidFill>
                  <a:srgbClr val="000000"/>
                </a:solidFill>
                <a:highlight>
                  <a:srgbClr val="FFFFFF"/>
                </a:highlight>
                <a:latin typeface="Courier New" panose="02070309020205020404" pitchFamily="49" charset="0"/>
              </a:rPr>
              <a:t> Filter2 </a:t>
            </a:r>
            <a:r>
              <a:rPr lang="en-CA" sz="1800" b="1" dirty="0">
                <a:solidFill>
                  <a:srgbClr val="0000FF"/>
                </a:solidFill>
                <a:highlight>
                  <a:srgbClr val="FFFFFF"/>
                </a:highlight>
                <a:latin typeface="Courier New" panose="02070309020205020404" pitchFamily="49" charset="0"/>
              </a:rPr>
              <a:t>extends</a:t>
            </a:r>
            <a:r>
              <a:rPr lang="en-CA" sz="1800" b="0" dirty="0">
                <a:solidFill>
                  <a:srgbClr val="000000"/>
                </a:solidFill>
                <a:highlight>
                  <a:srgbClr val="FFFFFF"/>
                </a:highlight>
                <a:latin typeface="Courier New" panose="02070309020205020404" pitchFamily="49" charset="0"/>
              </a:rPr>
              <a:t> Thread </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0" dirty="0" err="1">
                <a:solidFill>
                  <a:srgbClr val="000000"/>
                </a:solidFill>
                <a:highlight>
                  <a:srgbClr val="FFFFFF"/>
                </a:highlight>
                <a:latin typeface="Courier New" panose="02070309020205020404" pitchFamily="49" charset="0"/>
              </a:rPr>
              <a:t>PipedReader</a:t>
            </a:r>
            <a:r>
              <a:rPr lang="en-CA" sz="1800" b="0" dirty="0">
                <a:solidFill>
                  <a:srgbClr val="000000"/>
                </a:solidFill>
                <a:highlight>
                  <a:srgbClr val="FFFFFF"/>
                </a:highlight>
                <a:latin typeface="Courier New" panose="02070309020205020404" pitchFamily="49" charset="0"/>
              </a:rPr>
              <a:t> </a:t>
            </a:r>
            <a:r>
              <a:rPr lang="en-CA" sz="1800" b="0" dirty="0" err="1">
                <a:solidFill>
                  <a:srgbClr val="000000"/>
                </a:solidFill>
                <a:highlight>
                  <a:srgbClr val="FFFFFF"/>
                </a:highlight>
                <a:latin typeface="Courier New" panose="02070309020205020404" pitchFamily="49" charset="0"/>
              </a:rPr>
              <a:t>myPr</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0" dirty="0">
                <a:solidFill>
                  <a:srgbClr val="8000FF"/>
                </a:solidFill>
                <a:highlight>
                  <a:srgbClr val="FFFFFF"/>
                </a:highlight>
                <a:latin typeface="Courier New" panose="02070309020205020404" pitchFamily="49" charset="0"/>
              </a:rPr>
              <a:t>public</a:t>
            </a:r>
            <a:r>
              <a:rPr lang="en-CA" sz="1800" b="0" dirty="0">
                <a:solidFill>
                  <a:srgbClr val="000000"/>
                </a:solidFill>
                <a:highlight>
                  <a:srgbClr val="FFFFFF"/>
                </a:highlight>
                <a:latin typeface="Courier New" panose="02070309020205020404" pitchFamily="49" charset="0"/>
              </a:rPr>
              <a:t> Filter2</a:t>
            </a:r>
            <a:r>
              <a:rPr lang="en-CA" sz="1800" b="1" dirty="0">
                <a:solidFill>
                  <a:srgbClr val="000080"/>
                </a:solidFill>
                <a:highlight>
                  <a:srgbClr val="FFFFFF"/>
                </a:highlight>
                <a:latin typeface="Courier New" panose="02070309020205020404" pitchFamily="49" charset="0"/>
              </a:rPr>
              <a:t>(</a:t>
            </a:r>
            <a:r>
              <a:rPr lang="en-CA" sz="1800" b="0" dirty="0" err="1">
                <a:solidFill>
                  <a:srgbClr val="000000"/>
                </a:solidFill>
                <a:highlight>
                  <a:srgbClr val="FFFFFF"/>
                </a:highlight>
                <a:latin typeface="Courier New" panose="02070309020205020404" pitchFamily="49" charset="0"/>
              </a:rPr>
              <a:t>PipedReader</a:t>
            </a:r>
            <a:r>
              <a:rPr lang="en-CA" sz="1800" b="0" dirty="0">
                <a:solidFill>
                  <a:srgbClr val="000000"/>
                </a:solidFill>
                <a:highlight>
                  <a:srgbClr val="FFFFFF"/>
                </a:highlight>
                <a:latin typeface="Courier New" panose="02070309020205020404" pitchFamily="49" charset="0"/>
              </a:rPr>
              <a:t> pr</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a:t>
            </a:r>
            <a:r>
              <a:rPr lang="en-CA" sz="1800" b="0" dirty="0" err="1">
                <a:solidFill>
                  <a:srgbClr val="000000"/>
                </a:solidFill>
                <a:highlight>
                  <a:srgbClr val="FFFFFF"/>
                </a:highlight>
                <a:latin typeface="Courier New" panose="02070309020205020404" pitchFamily="49" charset="0"/>
              </a:rPr>
              <a:t>myPr</a:t>
            </a: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pr</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0" dirty="0">
                <a:solidFill>
                  <a:srgbClr val="8000FF"/>
                </a:solidFill>
                <a:highlight>
                  <a:srgbClr val="FFFFFF"/>
                </a:highlight>
                <a:latin typeface="Courier New" panose="02070309020205020404" pitchFamily="49" charset="0"/>
              </a:rPr>
              <a:t>public</a:t>
            </a:r>
            <a:r>
              <a:rPr lang="en-CA" sz="1800" b="0" dirty="0">
                <a:solidFill>
                  <a:srgbClr val="000000"/>
                </a:solidFill>
                <a:highlight>
                  <a:srgbClr val="FFFFFF"/>
                </a:highlight>
                <a:latin typeface="Courier New" panose="02070309020205020404" pitchFamily="49" charset="0"/>
              </a:rPr>
              <a:t> </a:t>
            </a:r>
            <a:r>
              <a:rPr lang="en-CA" sz="1800" b="0" dirty="0">
                <a:solidFill>
                  <a:srgbClr val="8000FF"/>
                </a:solidFill>
                <a:highlight>
                  <a:srgbClr val="FFFFFF"/>
                </a:highlight>
                <a:latin typeface="Courier New" panose="02070309020205020404" pitchFamily="49" charset="0"/>
              </a:rPr>
              <a:t>void</a:t>
            </a:r>
            <a:r>
              <a:rPr lang="en-CA" sz="1800" b="0" dirty="0">
                <a:solidFill>
                  <a:srgbClr val="000000"/>
                </a:solidFill>
                <a:highlight>
                  <a:srgbClr val="FFFFFF"/>
                </a:highlight>
                <a:latin typeface="Courier New" panose="02070309020205020404" pitchFamily="49" charset="0"/>
              </a:rPr>
              <a:t> run</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0" dirty="0">
                <a:solidFill>
                  <a:srgbClr val="8000FF"/>
                </a:solidFill>
                <a:highlight>
                  <a:srgbClr val="FFFFFF"/>
                </a:highlight>
                <a:latin typeface="Courier New" panose="02070309020205020404" pitchFamily="49" charset="0"/>
              </a:rPr>
              <a:t>int</a:t>
            </a:r>
            <a:r>
              <a:rPr lang="en-CA" sz="1800" b="0" dirty="0">
                <a:solidFill>
                  <a:srgbClr val="000000"/>
                </a:solidFill>
                <a:highlight>
                  <a:srgbClr val="FFFFFF"/>
                </a:highlight>
                <a:latin typeface="Courier New" panose="02070309020205020404" pitchFamily="49" charset="0"/>
              </a:rPr>
              <a:t> j</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1" dirty="0">
                <a:solidFill>
                  <a:srgbClr val="0000FF"/>
                </a:solidFill>
                <a:highlight>
                  <a:srgbClr val="FFFFFF"/>
                </a:highlight>
                <a:latin typeface="Courier New" panose="02070309020205020404" pitchFamily="49" charset="0"/>
              </a:rPr>
              <a:t>try</a:t>
            </a: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1" dirty="0">
                <a:solidFill>
                  <a:srgbClr val="0000FF"/>
                </a:solidFill>
                <a:highlight>
                  <a:srgbClr val="FFFFFF"/>
                </a:highlight>
                <a:latin typeface="Courier New" panose="02070309020205020404" pitchFamily="49" charset="0"/>
              </a:rPr>
              <a:t>while</a:t>
            </a: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r>
              <a:rPr lang="en-CA" sz="1800" b="0" dirty="0" err="1">
                <a:solidFill>
                  <a:srgbClr val="000000"/>
                </a:solidFill>
                <a:highlight>
                  <a:srgbClr val="FFFFFF"/>
                </a:highlight>
                <a:latin typeface="Courier New" panose="02070309020205020404" pitchFamily="49" charset="0"/>
              </a:rPr>
              <a:t>myPr</a:t>
            </a:r>
            <a:r>
              <a:rPr lang="en-CA" sz="1800" b="1" dirty="0" err="1">
                <a:solidFill>
                  <a:srgbClr val="000080"/>
                </a:solidFill>
                <a:highlight>
                  <a:srgbClr val="FFFFFF"/>
                </a:highlight>
                <a:latin typeface="Courier New" panose="02070309020205020404" pitchFamily="49" charset="0"/>
              </a:rPr>
              <a:t>.</a:t>
            </a:r>
            <a:r>
              <a:rPr lang="en-CA" sz="1800" b="0" dirty="0" err="1">
                <a:solidFill>
                  <a:srgbClr val="000000"/>
                </a:solidFill>
                <a:highlight>
                  <a:srgbClr val="FFFFFF"/>
                </a:highlight>
                <a:latin typeface="Courier New" panose="02070309020205020404" pitchFamily="49" charset="0"/>
              </a:rPr>
              <a:t>read</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r>
              <a:rPr lang="en-CA" sz="1800" b="0" dirty="0">
                <a:solidFill>
                  <a:srgbClr val="FF8000"/>
                </a:solidFill>
                <a:highlight>
                  <a:srgbClr val="FFFFFF"/>
                </a:highlight>
                <a:latin typeface="Courier New" panose="02070309020205020404" pitchFamily="49" charset="0"/>
              </a:rPr>
              <a:t>1</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1" dirty="0">
                <a:solidFill>
                  <a:srgbClr val="0000FF"/>
                </a:solidFill>
                <a:highlight>
                  <a:srgbClr val="FFFFFF"/>
                </a:highlight>
                <a:latin typeface="Courier New" panose="02070309020205020404" pitchFamily="49" charset="0"/>
              </a:rPr>
              <a:t>catch</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Exception e</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marL="0" indent="0">
              <a:buNone/>
            </a:pPr>
            <a:r>
              <a:rPr lang="en-CA" sz="1800" b="0" dirty="0">
                <a:solidFill>
                  <a:srgbClr val="000000"/>
                </a:solidFill>
                <a:highlight>
                  <a:srgbClr val="FFFFFF"/>
                </a:highlight>
                <a:latin typeface="Courier New" panose="02070309020205020404" pitchFamily="49" charset="0"/>
              </a:rPr>
              <a:t>			</a:t>
            </a:r>
            <a:r>
              <a:rPr lang="en-CA" sz="1800" b="1" dirty="0">
                <a:solidFill>
                  <a:srgbClr val="000080"/>
                </a:solidFill>
                <a:highlight>
                  <a:srgbClr val="FFFFFF"/>
                </a:highlight>
                <a:latin typeface="Courier New" panose="02070309020205020404" pitchFamily="49" charset="0"/>
              </a:rPr>
              <a:t>}</a:t>
            </a:r>
            <a:endParaRPr lang="en-CA" sz="1800" b="0" dirty="0">
              <a:solidFill>
                <a:srgbClr val="000000"/>
              </a:solidFill>
              <a:highlight>
                <a:srgbClr val="FFFFFF"/>
              </a:highlight>
              <a:latin typeface="Courier New" panose="02070309020205020404" pitchFamily="49" charset="0"/>
            </a:endParaRPr>
          </a:p>
          <a:p>
            <a:pPr eaLnBrk="1" hangingPunct="1">
              <a:lnSpc>
                <a:spcPct val="80000"/>
              </a:lnSpc>
            </a:pPr>
            <a:endParaRPr lang="en-US" altLang="en-US" sz="2000" dirty="0"/>
          </a:p>
        </p:txBody>
      </p:sp>
      <p:sp>
        <p:nvSpPr>
          <p:cNvPr id="37891" name="Footer Placeholder 1">
            <a:extLst>
              <a:ext uri="{FF2B5EF4-FFF2-40B4-BE49-F238E27FC236}">
                <a16:creationId xmlns:a16="http://schemas.microsoft.com/office/drawing/2014/main" id="{08E63D4B-40F6-487A-A7B4-C272E6B9808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37892" name="Slide Number Placeholder 4">
            <a:extLst>
              <a:ext uri="{FF2B5EF4-FFF2-40B4-BE49-F238E27FC236}">
                <a16:creationId xmlns:a16="http://schemas.microsoft.com/office/drawing/2014/main" id="{C8964F52-50CD-40C9-93C4-92F84545CEE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44C67B8-493D-47C9-91CB-932B829D5C37}" type="slidenum">
              <a:rPr lang="en-US" altLang="en-US" sz="1400"/>
              <a:pPr>
                <a:spcBef>
                  <a:spcPct val="0"/>
                </a:spcBef>
                <a:buFontTx/>
                <a:buNone/>
              </a:pPr>
              <a:t>29</a:t>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49F0BB2-791B-420C-92A3-6DF5C8840525}"/>
              </a:ext>
            </a:extLst>
          </p:cNvPr>
          <p:cNvSpPr>
            <a:spLocks noGrp="1" noChangeArrowheads="1"/>
          </p:cNvSpPr>
          <p:nvPr>
            <p:ph type="title"/>
          </p:nvPr>
        </p:nvSpPr>
        <p:spPr>
          <a:xfrm>
            <a:off x="1905000" y="762000"/>
            <a:ext cx="8229600" cy="1143000"/>
          </a:xfrm>
        </p:spPr>
        <p:txBody>
          <a:bodyPr>
            <a:normAutofit fontScale="90000"/>
          </a:bodyPr>
          <a:lstStyle/>
          <a:p>
            <a:pPr eaLnBrk="1" hangingPunct="1"/>
            <a:r>
              <a:rPr lang="en-US" altLang="en-US" sz="4000" b="1"/>
              <a:t>Overview</a:t>
            </a:r>
            <a:br>
              <a:rPr lang="en-US" altLang="en-US" sz="4000" b="1"/>
            </a:br>
            <a:endParaRPr lang="en-US" altLang="en-US" sz="4000" b="1"/>
          </a:p>
        </p:txBody>
      </p:sp>
      <p:sp>
        <p:nvSpPr>
          <p:cNvPr id="7171" name="Rectangle 3">
            <a:extLst>
              <a:ext uri="{FF2B5EF4-FFF2-40B4-BE49-F238E27FC236}">
                <a16:creationId xmlns:a16="http://schemas.microsoft.com/office/drawing/2014/main" id="{6ADEEFA1-A7E1-4BAA-BE00-D5EFDF299E84}"/>
              </a:ext>
            </a:extLst>
          </p:cNvPr>
          <p:cNvSpPr>
            <a:spLocks noGrp="1" noChangeArrowheads="1"/>
          </p:cNvSpPr>
          <p:nvPr>
            <p:ph idx="1"/>
          </p:nvPr>
        </p:nvSpPr>
        <p:spPr>
          <a:xfrm>
            <a:off x="1981200" y="1371601"/>
            <a:ext cx="8229600" cy="4525963"/>
          </a:xfrm>
        </p:spPr>
        <p:txBody>
          <a:bodyPr/>
          <a:lstStyle/>
          <a:p>
            <a:pPr eaLnBrk="1" hangingPunct="1">
              <a:lnSpc>
                <a:spcPct val="90000"/>
              </a:lnSpc>
            </a:pPr>
            <a:r>
              <a:rPr lang="en-US" altLang="en-US" sz="2800" dirty="0"/>
              <a:t>The data flow software architectural style is characterized by viewing the whole system as a series of transformations on successive sets of data, where data and operations on it are independent of each other</a:t>
            </a:r>
          </a:p>
          <a:p>
            <a:pPr eaLnBrk="1" hangingPunct="1">
              <a:lnSpc>
                <a:spcPct val="90000"/>
              </a:lnSpc>
            </a:pPr>
            <a:r>
              <a:rPr lang="en-US" altLang="en-US" sz="2800" dirty="0"/>
              <a:t>The software system is decomposed into data processing elements  where data directs and controls the order of data computation processing</a:t>
            </a:r>
          </a:p>
          <a:p>
            <a:pPr eaLnBrk="1" hangingPunct="1">
              <a:lnSpc>
                <a:spcPct val="90000"/>
              </a:lnSpc>
            </a:pPr>
            <a:r>
              <a:rPr lang="en-US" altLang="en-US" sz="2800" dirty="0"/>
              <a:t>Each component in this architecture transforms its input data into corresponding output data</a:t>
            </a:r>
          </a:p>
          <a:p>
            <a:pPr eaLnBrk="1" hangingPunct="1">
              <a:lnSpc>
                <a:spcPct val="90000"/>
              </a:lnSpc>
            </a:pPr>
            <a:endParaRPr lang="en-US" altLang="en-US" sz="2800" dirty="0"/>
          </a:p>
        </p:txBody>
      </p:sp>
      <p:sp>
        <p:nvSpPr>
          <p:cNvPr id="7172" name="Footer Placeholder 1">
            <a:extLst>
              <a:ext uri="{FF2B5EF4-FFF2-40B4-BE49-F238E27FC236}">
                <a16:creationId xmlns:a16="http://schemas.microsoft.com/office/drawing/2014/main" id="{55D96192-5DE1-42A2-B9CA-27D8241961E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7173" name="Slide Number Placeholder 2">
            <a:extLst>
              <a:ext uri="{FF2B5EF4-FFF2-40B4-BE49-F238E27FC236}">
                <a16:creationId xmlns:a16="http://schemas.microsoft.com/office/drawing/2014/main" id="{2FA25CE5-B414-4CEC-B3B6-9DE5FBBFF95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20D9532-5AF6-4DE7-BEE2-EDB99E01B5DC}" type="slidenum">
              <a:rPr lang="en-US" altLang="en-US" sz="1400"/>
              <a:pPr>
                <a:spcBef>
                  <a:spcPct val="0"/>
                </a:spcBef>
                <a:buFontTx/>
                <a:buNone/>
              </a:pPr>
              <a:t>3</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80A824B-0F09-462F-8BA4-F038CD5F325F}"/>
              </a:ext>
            </a:extLst>
          </p:cNvPr>
          <p:cNvSpPr>
            <a:spLocks noGrp="1" noChangeArrowheads="1"/>
          </p:cNvSpPr>
          <p:nvPr>
            <p:ph type="title"/>
          </p:nvPr>
        </p:nvSpPr>
        <p:spPr/>
        <p:txBody>
          <a:bodyPr/>
          <a:lstStyle/>
          <a:p>
            <a:r>
              <a:rPr lang="en-US" altLang="en-US" sz="2800" dirty="0"/>
              <a:t>Driver class </a:t>
            </a:r>
            <a:r>
              <a:rPr lang="en-US" altLang="en-US" sz="2800" b="1" i="1" dirty="0"/>
              <a:t>pipeFilter.java</a:t>
            </a:r>
            <a:r>
              <a:rPr lang="en-US" altLang="zh-CN" sz="2800" b="1" dirty="0">
                <a:ea typeface="宋体" panose="02010600030101010101" pitchFamily="2" charset="-122"/>
              </a:rPr>
              <a:t>:</a:t>
            </a:r>
            <a:br>
              <a:rPr lang="en-US" altLang="zh-CN" sz="2800" b="1" dirty="0">
                <a:ea typeface="宋体" panose="02010600030101010101" pitchFamily="2" charset="-122"/>
              </a:rPr>
            </a:br>
            <a:endParaRPr lang="en-US" altLang="en-US" sz="2800" dirty="0"/>
          </a:p>
        </p:txBody>
      </p:sp>
      <p:sp>
        <p:nvSpPr>
          <p:cNvPr id="38915" name="Rectangle 3">
            <a:extLst>
              <a:ext uri="{FF2B5EF4-FFF2-40B4-BE49-F238E27FC236}">
                <a16:creationId xmlns:a16="http://schemas.microsoft.com/office/drawing/2014/main" id="{7260EFA8-CCD9-4736-ABF1-E2C84588D576}"/>
              </a:ext>
            </a:extLst>
          </p:cNvPr>
          <p:cNvSpPr>
            <a:spLocks noGrp="1" noChangeArrowheads="1"/>
          </p:cNvSpPr>
          <p:nvPr>
            <p:ph idx="1"/>
          </p:nvPr>
        </p:nvSpPr>
        <p:spPr>
          <a:xfrm>
            <a:off x="838200" y="762000"/>
            <a:ext cx="10515600" cy="4351338"/>
          </a:xfrm>
        </p:spPr>
        <p:txBody>
          <a:bodyPr>
            <a:noAutofit/>
          </a:bodyPr>
          <a:lstStyle/>
          <a:p>
            <a:pPr eaLnBrk="1" hangingPunct="1">
              <a:lnSpc>
                <a:spcPct val="80000"/>
              </a:lnSpc>
              <a:buFontTx/>
              <a:buNone/>
            </a:pPr>
            <a:endParaRPr lang="en-US" altLang="zh-CN" sz="1600" dirty="0">
              <a:ea typeface="宋体" panose="02010600030101010101" pitchFamily="2" charset="-122"/>
            </a:endParaRPr>
          </a:p>
          <a:p>
            <a:pPr marL="0" indent="0">
              <a:buNone/>
            </a:pPr>
            <a:r>
              <a:rPr lang="en-US" altLang="zh-CN" sz="1600" dirty="0">
                <a:ea typeface="宋体" panose="02010600030101010101" pitchFamily="2" charset="-122"/>
              </a:rPr>
              <a:t>	</a:t>
            </a:r>
            <a:r>
              <a:rPr lang="en-CA" sz="1600" b="1" dirty="0">
                <a:solidFill>
                  <a:srgbClr val="0000FF"/>
                </a:solidFill>
                <a:highlight>
                  <a:srgbClr val="FFFFFF"/>
                </a:highlight>
                <a:latin typeface="Courier New" panose="02070309020205020404" pitchFamily="49" charset="0"/>
              </a:rPr>
              <a:t>import</a:t>
            </a:r>
            <a:r>
              <a:rPr lang="en-CA" sz="1600" b="0" dirty="0">
                <a:solidFill>
                  <a:srgbClr val="000000"/>
                </a:solidFill>
                <a:highlight>
                  <a:srgbClr val="FFFFFF"/>
                </a:highlight>
                <a:latin typeface="Courier New" panose="02070309020205020404" pitchFamily="49" charset="0"/>
              </a:rPr>
              <a:t> pf</a:t>
            </a:r>
            <a:r>
              <a:rPr lang="en-CA" sz="1600" b="1" dirty="0">
                <a:solidFill>
                  <a:srgbClr val="000080"/>
                </a:solidFill>
                <a:highlight>
                  <a:srgbClr val="FFFFFF"/>
                </a:highlight>
                <a:latin typeface="Courier New" panose="02070309020205020404" pitchFamily="49" charset="0"/>
              </a:rPr>
              <a:t>.*;</a:t>
            </a:r>
            <a:endParaRPr lang="en-CA" sz="1600" b="0" dirty="0">
              <a:solidFill>
                <a:srgbClr val="000000"/>
              </a:solidFill>
              <a:highlight>
                <a:srgbClr val="FFFFFF"/>
              </a:highlight>
              <a:latin typeface="Courier New" panose="02070309020205020404" pitchFamily="49" charset="0"/>
            </a:endParaRPr>
          </a:p>
          <a:p>
            <a:pPr marL="0" indent="0">
              <a:buNone/>
            </a:pPr>
            <a:r>
              <a:rPr lang="en-CA" sz="1600" b="0" dirty="0">
                <a:solidFill>
                  <a:srgbClr val="000000"/>
                </a:solidFill>
                <a:highlight>
                  <a:srgbClr val="FFFFFF"/>
                </a:highlight>
                <a:latin typeface="Courier New" panose="02070309020205020404" pitchFamily="49" charset="0"/>
              </a:rPr>
              <a:t>	</a:t>
            </a:r>
            <a:r>
              <a:rPr lang="en-CA" sz="1600" b="1" dirty="0">
                <a:solidFill>
                  <a:srgbClr val="0000FF"/>
                </a:solidFill>
                <a:highlight>
                  <a:srgbClr val="FFFFFF"/>
                </a:highlight>
                <a:latin typeface="Courier New" panose="02070309020205020404" pitchFamily="49" charset="0"/>
              </a:rPr>
              <a:t>import</a:t>
            </a:r>
            <a:r>
              <a:rPr lang="en-CA" sz="1600" b="0" dirty="0">
                <a:solidFill>
                  <a:srgbClr val="000000"/>
                </a:solidFill>
                <a:highlight>
                  <a:srgbClr val="FFFFFF"/>
                </a:highlight>
                <a:latin typeface="Courier New" panose="02070309020205020404" pitchFamily="49" charset="0"/>
              </a:rPr>
              <a:t> java</a:t>
            </a:r>
            <a:r>
              <a:rPr lang="en-CA" sz="1600" b="1" dirty="0">
                <a:solidFill>
                  <a:srgbClr val="000080"/>
                </a:solidFill>
                <a:highlight>
                  <a:srgbClr val="FFFFFF"/>
                </a:highlight>
                <a:latin typeface="Courier New" panose="02070309020205020404" pitchFamily="49" charset="0"/>
              </a:rPr>
              <a:t>.</a:t>
            </a:r>
            <a:r>
              <a:rPr lang="en-CA" sz="1600" b="0" dirty="0">
                <a:solidFill>
                  <a:srgbClr val="000000"/>
                </a:solidFill>
                <a:highlight>
                  <a:srgbClr val="FFFFFF"/>
                </a:highlight>
                <a:latin typeface="Courier New" panose="02070309020205020404" pitchFamily="49" charset="0"/>
              </a:rPr>
              <a:t>io</a:t>
            </a:r>
            <a:r>
              <a:rPr lang="en-CA" sz="1600" b="1" dirty="0">
                <a:solidFill>
                  <a:srgbClr val="000080"/>
                </a:solidFill>
                <a:highlight>
                  <a:srgbClr val="FFFFFF"/>
                </a:highlight>
                <a:latin typeface="Courier New" panose="02070309020205020404" pitchFamily="49" charset="0"/>
              </a:rPr>
              <a:t>.*;</a:t>
            </a:r>
            <a:endParaRPr lang="en-CA" sz="1600" b="0" dirty="0">
              <a:solidFill>
                <a:srgbClr val="000000"/>
              </a:solidFill>
              <a:highlight>
                <a:srgbClr val="FFFFFF"/>
              </a:highlight>
              <a:latin typeface="Courier New" panose="02070309020205020404" pitchFamily="49" charset="0"/>
            </a:endParaRPr>
          </a:p>
          <a:p>
            <a:pPr marL="0" indent="0">
              <a:buNone/>
            </a:pPr>
            <a:r>
              <a:rPr lang="en-CA" sz="1600" b="0" dirty="0">
                <a:solidFill>
                  <a:srgbClr val="000000"/>
                </a:solidFill>
                <a:highlight>
                  <a:srgbClr val="FFFFFF"/>
                </a:highlight>
                <a:latin typeface="Courier New" panose="02070309020205020404" pitchFamily="49" charset="0"/>
              </a:rPr>
              <a:t>	</a:t>
            </a:r>
            <a:r>
              <a:rPr lang="en-CA" sz="1600" b="0" dirty="0">
                <a:solidFill>
                  <a:srgbClr val="8000FF"/>
                </a:solidFill>
                <a:highlight>
                  <a:srgbClr val="FFFFFF"/>
                </a:highlight>
                <a:latin typeface="Courier New" panose="02070309020205020404" pitchFamily="49" charset="0"/>
              </a:rPr>
              <a:t>public</a:t>
            </a:r>
            <a:r>
              <a:rPr lang="en-CA" sz="1600" b="0" dirty="0">
                <a:solidFill>
                  <a:srgbClr val="000000"/>
                </a:solidFill>
                <a:highlight>
                  <a:srgbClr val="FFFFFF"/>
                </a:highlight>
                <a:latin typeface="Courier New" panose="02070309020205020404" pitchFamily="49" charset="0"/>
              </a:rPr>
              <a:t> </a:t>
            </a:r>
            <a:r>
              <a:rPr lang="en-CA" sz="1600" b="0" dirty="0">
                <a:solidFill>
                  <a:srgbClr val="8000FF"/>
                </a:solidFill>
                <a:highlight>
                  <a:srgbClr val="FFFFFF"/>
                </a:highlight>
                <a:latin typeface="Courier New" panose="02070309020205020404" pitchFamily="49" charset="0"/>
              </a:rPr>
              <a:t>class</a:t>
            </a:r>
            <a:r>
              <a:rPr lang="en-CA" sz="1600" b="0" dirty="0">
                <a:solidFill>
                  <a:srgbClr val="000000"/>
                </a:solidFill>
                <a:highlight>
                  <a:srgbClr val="FFFFFF"/>
                </a:highlight>
                <a:latin typeface="Courier New" panose="02070309020205020404" pitchFamily="49" charset="0"/>
              </a:rPr>
              <a:t> </a:t>
            </a:r>
            <a:r>
              <a:rPr lang="en-CA" sz="1600" b="0" dirty="0" err="1">
                <a:solidFill>
                  <a:srgbClr val="000000"/>
                </a:solidFill>
                <a:highlight>
                  <a:srgbClr val="FFFFFF"/>
                </a:highlight>
                <a:latin typeface="Courier New" panose="02070309020205020404" pitchFamily="49" charset="0"/>
              </a:rPr>
              <a:t>pipeFilter</a:t>
            </a:r>
            <a:r>
              <a:rPr lang="en-CA" sz="1600" b="0" dirty="0">
                <a:solidFill>
                  <a:srgbClr val="000000"/>
                </a:solidFill>
                <a:highlight>
                  <a:srgbClr val="FFFFFF"/>
                </a:highlight>
                <a:latin typeface="Courier New" panose="02070309020205020404" pitchFamily="49" charset="0"/>
              </a:rPr>
              <a:t> </a:t>
            </a:r>
            <a:r>
              <a:rPr lang="en-CA" sz="1600" b="1" dirty="0">
                <a:solidFill>
                  <a:srgbClr val="000080"/>
                </a:solidFill>
                <a:highlight>
                  <a:srgbClr val="FFFFFF"/>
                </a:highlight>
                <a:latin typeface="Courier New" panose="02070309020205020404" pitchFamily="49" charset="0"/>
              </a:rPr>
              <a:t>{</a:t>
            </a:r>
            <a:endParaRPr lang="en-CA" sz="1600" b="0" dirty="0">
              <a:solidFill>
                <a:srgbClr val="000000"/>
              </a:solidFill>
              <a:highlight>
                <a:srgbClr val="FFFFFF"/>
              </a:highlight>
              <a:latin typeface="Courier New" panose="02070309020205020404" pitchFamily="49" charset="0"/>
            </a:endParaRPr>
          </a:p>
          <a:p>
            <a:pPr marL="0" indent="0">
              <a:buNone/>
            </a:pPr>
            <a:r>
              <a:rPr lang="en-US" sz="1600" b="0" dirty="0">
                <a:solidFill>
                  <a:srgbClr val="000000"/>
                </a:solidFill>
                <a:highlight>
                  <a:srgbClr val="FFFFFF"/>
                </a:highlight>
                <a:latin typeface="Courier New" panose="02070309020205020404" pitchFamily="49" charset="0"/>
              </a:rPr>
              <a:t>	  </a:t>
            </a:r>
            <a:r>
              <a:rPr lang="en-US" sz="1600" b="0" dirty="0">
                <a:solidFill>
                  <a:srgbClr val="8000FF"/>
                </a:solidFill>
                <a:highlight>
                  <a:srgbClr val="FFFFFF"/>
                </a:highlight>
                <a:latin typeface="Courier New" panose="02070309020205020404" pitchFamily="49" charset="0"/>
              </a:rPr>
              <a:t>public</a:t>
            </a:r>
            <a:r>
              <a:rPr lang="en-US" sz="1600" b="0" dirty="0">
                <a:solidFill>
                  <a:srgbClr val="000000"/>
                </a:solidFill>
                <a:highlight>
                  <a:srgbClr val="FFFFFF"/>
                </a:highlight>
                <a:latin typeface="Courier New" panose="02070309020205020404" pitchFamily="49" charset="0"/>
              </a:rPr>
              <a:t> </a:t>
            </a:r>
            <a:r>
              <a:rPr lang="en-US" sz="1600" b="0" dirty="0">
                <a:solidFill>
                  <a:srgbClr val="8000FF"/>
                </a:solidFill>
                <a:highlight>
                  <a:srgbClr val="FFFFFF"/>
                </a:highlight>
                <a:latin typeface="Courier New" panose="02070309020205020404" pitchFamily="49" charset="0"/>
              </a:rPr>
              <a:t>static</a:t>
            </a:r>
            <a:r>
              <a:rPr lang="en-US" sz="1600" b="0" dirty="0">
                <a:solidFill>
                  <a:srgbClr val="000000"/>
                </a:solidFill>
                <a:highlight>
                  <a:srgbClr val="FFFFFF"/>
                </a:highlight>
                <a:latin typeface="Courier New" panose="02070309020205020404" pitchFamily="49" charset="0"/>
              </a:rPr>
              <a:t> </a:t>
            </a:r>
            <a:r>
              <a:rPr lang="en-US" sz="1600" b="0" dirty="0">
                <a:solidFill>
                  <a:srgbClr val="8000FF"/>
                </a:solidFill>
                <a:highlight>
                  <a:srgbClr val="FFFFFF"/>
                </a:highlight>
                <a:latin typeface="Courier New" panose="02070309020205020404" pitchFamily="49" charset="0"/>
              </a:rPr>
              <a:t>void</a:t>
            </a:r>
            <a:r>
              <a:rPr lang="en-US" sz="1600" b="0" dirty="0">
                <a:solidFill>
                  <a:srgbClr val="000000"/>
                </a:solidFill>
                <a:highlight>
                  <a:srgbClr val="FFFFFF"/>
                </a:highlight>
                <a:latin typeface="Courier New" panose="02070309020205020404" pitchFamily="49" charset="0"/>
              </a:rPr>
              <a:t> main</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String</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err="1">
                <a:solidFill>
                  <a:srgbClr val="000000"/>
                </a:solidFill>
                <a:highlight>
                  <a:srgbClr val="FFFFFF"/>
                </a:highlight>
                <a:latin typeface="Courier New" panose="02070309020205020404" pitchFamily="49" charset="0"/>
              </a:rPr>
              <a:t>args</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pPr marL="0" indent="0">
              <a:buNone/>
            </a:pPr>
            <a:r>
              <a:rPr lang="en-CA" sz="1600" b="0" dirty="0">
                <a:solidFill>
                  <a:srgbClr val="000000"/>
                </a:solidFill>
                <a:highlight>
                  <a:srgbClr val="FFFFFF"/>
                </a:highlight>
                <a:latin typeface="Courier New" panose="02070309020205020404" pitchFamily="49" charset="0"/>
              </a:rPr>
              <a:t>		 </a:t>
            </a:r>
            <a:r>
              <a:rPr lang="en-CA" sz="1600" b="1" dirty="0">
                <a:solidFill>
                  <a:srgbClr val="0000FF"/>
                </a:solidFill>
                <a:highlight>
                  <a:srgbClr val="FFFFFF"/>
                </a:highlight>
                <a:latin typeface="Courier New" panose="02070309020205020404" pitchFamily="49" charset="0"/>
              </a:rPr>
              <a:t>try</a:t>
            </a:r>
            <a:r>
              <a:rPr lang="en-CA" sz="1600" b="0" dirty="0">
                <a:solidFill>
                  <a:srgbClr val="000000"/>
                </a:solidFill>
                <a:highlight>
                  <a:srgbClr val="FFFFFF"/>
                </a:highlight>
                <a:latin typeface="Courier New" panose="02070309020205020404" pitchFamily="49" charset="0"/>
              </a:rPr>
              <a:t> </a:t>
            </a:r>
            <a:r>
              <a:rPr lang="en-CA" sz="1600" b="1" dirty="0">
                <a:solidFill>
                  <a:srgbClr val="000080"/>
                </a:solidFill>
                <a:highlight>
                  <a:srgbClr val="FFFFFF"/>
                </a:highlight>
                <a:latin typeface="Courier New" panose="02070309020205020404" pitchFamily="49" charset="0"/>
              </a:rPr>
              <a:t>{</a:t>
            </a:r>
            <a:r>
              <a:rPr lang="en-CA" sz="1600" b="0" dirty="0">
                <a:solidFill>
                  <a:srgbClr val="000000"/>
                </a:solidFill>
                <a:highlight>
                  <a:srgbClr val="FFFFFF"/>
                </a:highlight>
                <a:latin typeface="Courier New" panose="02070309020205020404" pitchFamily="49" charset="0"/>
              </a:rPr>
              <a:t>	 </a:t>
            </a:r>
          </a:p>
          <a:p>
            <a:pPr marL="0" indent="0">
              <a:buNone/>
            </a:pPr>
            <a:r>
              <a:rPr lang="en-CA" sz="1600" b="0" dirty="0">
                <a:solidFill>
                  <a:srgbClr val="000000"/>
                </a:solidFill>
                <a:highlight>
                  <a:srgbClr val="FFFFFF"/>
                </a:highlight>
                <a:latin typeface="Courier New" panose="02070309020205020404" pitchFamily="49" charset="0"/>
              </a:rPr>
              <a:t>	      </a:t>
            </a:r>
            <a:r>
              <a:rPr lang="en-CA" sz="1600" b="0" dirty="0" err="1">
                <a:solidFill>
                  <a:srgbClr val="000000"/>
                </a:solidFill>
                <a:highlight>
                  <a:srgbClr val="FFFFFF"/>
                </a:highlight>
                <a:latin typeface="Courier New" panose="02070309020205020404" pitchFamily="49" charset="0"/>
              </a:rPr>
              <a:t>PipedWriter</a:t>
            </a:r>
            <a:r>
              <a:rPr lang="en-CA" sz="1600" b="0" dirty="0">
                <a:solidFill>
                  <a:srgbClr val="000000"/>
                </a:solidFill>
                <a:highlight>
                  <a:srgbClr val="FFFFFF"/>
                </a:highlight>
                <a:latin typeface="Courier New" panose="02070309020205020404" pitchFamily="49" charset="0"/>
              </a:rPr>
              <a:t> pw </a:t>
            </a:r>
            <a:r>
              <a:rPr lang="en-CA" sz="1600" b="1" dirty="0">
                <a:solidFill>
                  <a:srgbClr val="000080"/>
                </a:solidFill>
                <a:highlight>
                  <a:srgbClr val="FFFFFF"/>
                </a:highlight>
                <a:latin typeface="Courier New" panose="02070309020205020404" pitchFamily="49" charset="0"/>
              </a:rPr>
              <a:t>=</a:t>
            </a:r>
            <a:r>
              <a:rPr lang="en-CA" sz="1600" b="0" dirty="0">
                <a:solidFill>
                  <a:srgbClr val="000000"/>
                </a:solidFill>
                <a:highlight>
                  <a:srgbClr val="FFFFFF"/>
                </a:highlight>
                <a:latin typeface="Courier New" panose="02070309020205020404" pitchFamily="49" charset="0"/>
              </a:rPr>
              <a:t> </a:t>
            </a:r>
            <a:r>
              <a:rPr lang="en-CA" sz="1600" b="1" dirty="0">
                <a:solidFill>
                  <a:srgbClr val="0000FF"/>
                </a:solidFill>
                <a:highlight>
                  <a:srgbClr val="FFFFFF"/>
                </a:highlight>
                <a:latin typeface="Courier New" panose="02070309020205020404" pitchFamily="49" charset="0"/>
              </a:rPr>
              <a:t>new</a:t>
            </a:r>
            <a:r>
              <a:rPr lang="en-CA" sz="1600" b="0" dirty="0">
                <a:solidFill>
                  <a:srgbClr val="000000"/>
                </a:solidFill>
                <a:highlight>
                  <a:srgbClr val="FFFFFF"/>
                </a:highlight>
                <a:latin typeface="Courier New" panose="02070309020205020404" pitchFamily="49" charset="0"/>
              </a:rPr>
              <a:t> </a:t>
            </a:r>
            <a:r>
              <a:rPr lang="en-CA" sz="1600" b="0" dirty="0" err="1">
                <a:solidFill>
                  <a:srgbClr val="000000"/>
                </a:solidFill>
                <a:highlight>
                  <a:srgbClr val="FFFFFF"/>
                </a:highlight>
                <a:latin typeface="Courier New" panose="02070309020205020404" pitchFamily="49" charset="0"/>
              </a:rPr>
              <a:t>PipedWriter</a:t>
            </a:r>
            <a:r>
              <a:rPr lang="en-CA" sz="1600" b="1" dirty="0">
                <a:solidFill>
                  <a:srgbClr val="000080"/>
                </a:solidFill>
                <a:highlight>
                  <a:srgbClr val="FFFFFF"/>
                </a:highlight>
                <a:latin typeface="Courier New" panose="02070309020205020404" pitchFamily="49" charset="0"/>
              </a:rPr>
              <a:t>();</a:t>
            </a:r>
            <a:endParaRPr lang="en-CA" sz="1600" b="0" dirty="0">
              <a:solidFill>
                <a:srgbClr val="000000"/>
              </a:solidFill>
              <a:highlight>
                <a:srgbClr val="FFFFFF"/>
              </a:highlight>
              <a:latin typeface="Courier New" panose="02070309020205020404" pitchFamily="49" charset="0"/>
            </a:endParaRPr>
          </a:p>
          <a:p>
            <a:pPr marL="0" indent="0">
              <a:buNone/>
            </a:pPr>
            <a:r>
              <a:rPr lang="en-US" sz="1600" b="0" dirty="0">
                <a:solidFill>
                  <a:srgbClr val="000000"/>
                </a:solidFill>
                <a:highlight>
                  <a:srgbClr val="FFFFFF"/>
                </a:highlight>
                <a:latin typeface="Courier New" panose="02070309020205020404" pitchFamily="49" charset="0"/>
              </a:rPr>
              <a:t>	      </a:t>
            </a:r>
            <a:r>
              <a:rPr lang="en-US" sz="1600" b="0" dirty="0" err="1">
                <a:solidFill>
                  <a:srgbClr val="000000"/>
                </a:solidFill>
                <a:highlight>
                  <a:srgbClr val="FFFFFF"/>
                </a:highlight>
                <a:latin typeface="Courier New" panose="02070309020205020404" pitchFamily="49" charset="0"/>
              </a:rPr>
              <a:t>PipedReader</a:t>
            </a:r>
            <a:r>
              <a:rPr lang="en-US" sz="1600" b="0" dirty="0">
                <a:solidFill>
                  <a:srgbClr val="000000"/>
                </a:solidFill>
                <a:highlight>
                  <a:srgbClr val="FFFFFF"/>
                </a:highlight>
                <a:latin typeface="Courier New" panose="02070309020205020404" pitchFamily="49" charset="0"/>
              </a:rPr>
              <a:t> pr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new</a:t>
            </a:r>
            <a:r>
              <a:rPr lang="en-US" sz="1600" b="0" dirty="0">
                <a:solidFill>
                  <a:srgbClr val="000000"/>
                </a:solidFill>
                <a:highlight>
                  <a:srgbClr val="FFFFFF"/>
                </a:highlight>
                <a:latin typeface="Courier New" panose="02070309020205020404" pitchFamily="49" charset="0"/>
              </a:rPr>
              <a:t> </a:t>
            </a:r>
            <a:r>
              <a:rPr lang="en-US" sz="1600" b="0" dirty="0" err="1">
                <a:solidFill>
                  <a:srgbClr val="000000"/>
                </a:solidFill>
                <a:highlight>
                  <a:srgbClr val="FFFFFF"/>
                </a:highlight>
                <a:latin typeface="Courier New" panose="02070309020205020404" pitchFamily="49" charset="0"/>
              </a:rPr>
              <a:t>PipedReader</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pw</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pPr marL="0" indent="0">
              <a:buNone/>
            </a:pPr>
            <a:r>
              <a:rPr lang="en-CA" sz="1600" b="0" dirty="0">
                <a:solidFill>
                  <a:srgbClr val="000000"/>
                </a:solidFill>
                <a:highlight>
                  <a:srgbClr val="FFFFFF"/>
                </a:highlight>
                <a:latin typeface="Courier New" panose="02070309020205020404" pitchFamily="49" charset="0"/>
              </a:rPr>
              <a:t>	      Filter1 f1 </a:t>
            </a:r>
            <a:r>
              <a:rPr lang="en-CA" sz="1600" b="1" dirty="0">
                <a:solidFill>
                  <a:srgbClr val="000080"/>
                </a:solidFill>
                <a:highlight>
                  <a:srgbClr val="FFFFFF"/>
                </a:highlight>
                <a:latin typeface="Courier New" panose="02070309020205020404" pitchFamily="49" charset="0"/>
              </a:rPr>
              <a:t>=</a:t>
            </a:r>
            <a:r>
              <a:rPr lang="en-CA" sz="1600" b="0" dirty="0">
                <a:solidFill>
                  <a:srgbClr val="000000"/>
                </a:solidFill>
                <a:highlight>
                  <a:srgbClr val="FFFFFF"/>
                </a:highlight>
                <a:latin typeface="Courier New" panose="02070309020205020404" pitchFamily="49" charset="0"/>
              </a:rPr>
              <a:t> </a:t>
            </a:r>
            <a:r>
              <a:rPr lang="en-CA" sz="1600" b="1" dirty="0">
                <a:solidFill>
                  <a:srgbClr val="0000FF"/>
                </a:solidFill>
                <a:highlight>
                  <a:srgbClr val="FFFFFF"/>
                </a:highlight>
                <a:latin typeface="Courier New" panose="02070309020205020404" pitchFamily="49" charset="0"/>
              </a:rPr>
              <a:t>new</a:t>
            </a:r>
            <a:r>
              <a:rPr lang="en-CA" sz="1600" b="0" dirty="0">
                <a:solidFill>
                  <a:srgbClr val="000000"/>
                </a:solidFill>
                <a:highlight>
                  <a:srgbClr val="FFFFFF"/>
                </a:highlight>
                <a:latin typeface="Courier New" panose="02070309020205020404" pitchFamily="49" charset="0"/>
              </a:rPr>
              <a:t> Filter1</a:t>
            </a:r>
            <a:r>
              <a:rPr lang="en-CA" sz="1600" b="1" dirty="0">
                <a:solidFill>
                  <a:srgbClr val="000080"/>
                </a:solidFill>
                <a:highlight>
                  <a:srgbClr val="FFFFFF"/>
                </a:highlight>
                <a:latin typeface="Courier New" panose="02070309020205020404" pitchFamily="49" charset="0"/>
              </a:rPr>
              <a:t>(</a:t>
            </a:r>
            <a:r>
              <a:rPr lang="en-CA" sz="1600" b="0" dirty="0">
                <a:solidFill>
                  <a:srgbClr val="000000"/>
                </a:solidFill>
                <a:highlight>
                  <a:srgbClr val="FFFFFF"/>
                </a:highlight>
                <a:latin typeface="Courier New" panose="02070309020205020404" pitchFamily="49" charset="0"/>
              </a:rPr>
              <a:t>pw</a:t>
            </a:r>
            <a:r>
              <a:rPr lang="en-CA" sz="1600" b="1" dirty="0">
                <a:solidFill>
                  <a:srgbClr val="000080"/>
                </a:solidFill>
                <a:highlight>
                  <a:srgbClr val="FFFFFF"/>
                </a:highlight>
                <a:latin typeface="Courier New" panose="02070309020205020404" pitchFamily="49" charset="0"/>
              </a:rPr>
              <a:t>);</a:t>
            </a:r>
            <a:endParaRPr lang="en-CA" sz="1600" b="0" dirty="0">
              <a:solidFill>
                <a:srgbClr val="000000"/>
              </a:solidFill>
              <a:highlight>
                <a:srgbClr val="FFFFFF"/>
              </a:highlight>
              <a:latin typeface="Courier New" panose="02070309020205020404" pitchFamily="49" charset="0"/>
            </a:endParaRPr>
          </a:p>
          <a:p>
            <a:pPr marL="0" indent="0">
              <a:buNone/>
            </a:pPr>
            <a:r>
              <a:rPr lang="en-CA" sz="1600" b="0" dirty="0">
                <a:solidFill>
                  <a:srgbClr val="000000"/>
                </a:solidFill>
                <a:highlight>
                  <a:srgbClr val="FFFFFF"/>
                </a:highlight>
                <a:latin typeface="Courier New" panose="02070309020205020404" pitchFamily="49" charset="0"/>
              </a:rPr>
              <a:t>	      Filter2 f2 </a:t>
            </a:r>
            <a:r>
              <a:rPr lang="en-CA" sz="1600" b="1" dirty="0">
                <a:solidFill>
                  <a:srgbClr val="000080"/>
                </a:solidFill>
                <a:highlight>
                  <a:srgbClr val="FFFFFF"/>
                </a:highlight>
                <a:latin typeface="Courier New" panose="02070309020205020404" pitchFamily="49" charset="0"/>
              </a:rPr>
              <a:t>=</a:t>
            </a:r>
            <a:r>
              <a:rPr lang="en-CA" sz="1600" b="0" dirty="0">
                <a:solidFill>
                  <a:srgbClr val="000000"/>
                </a:solidFill>
                <a:highlight>
                  <a:srgbClr val="FFFFFF"/>
                </a:highlight>
                <a:latin typeface="Courier New" panose="02070309020205020404" pitchFamily="49" charset="0"/>
              </a:rPr>
              <a:t> </a:t>
            </a:r>
            <a:r>
              <a:rPr lang="en-CA" sz="1600" b="1" dirty="0">
                <a:solidFill>
                  <a:srgbClr val="0000FF"/>
                </a:solidFill>
                <a:highlight>
                  <a:srgbClr val="FFFFFF"/>
                </a:highlight>
                <a:latin typeface="Courier New" panose="02070309020205020404" pitchFamily="49" charset="0"/>
              </a:rPr>
              <a:t>new</a:t>
            </a:r>
            <a:r>
              <a:rPr lang="en-CA" sz="1600" b="0" dirty="0">
                <a:solidFill>
                  <a:srgbClr val="000000"/>
                </a:solidFill>
                <a:highlight>
                  <a:srgbClr val="FFFFFF"/>
                </a:highlight>
                <a:latin typeface="Courier New" panose="02070309020205020404" pitchFamily="49" charset="0"/>
              </a:rPr>
              <a:t> Filter2</a:t>
            </a:r>
            <a:r>
              <a:rPr lang="en-CA" sz="1600" b="1" dirty="0">
                <a:solidFill>
                  <a:srgbClr val="000080"/>
                </a:solidFill>
                <a:highlight>
                  <a:srgbClr val="FFFFFF"/>
                </a:highlight>
                <a:latin typeface="Courier New" panose="02070309020205020404" pitchFamily="49" charset="0"/>
              </a:rPr>
              <a:t>(</a:t>
            </a:r>
            <a:r>
              <a:rPr lang="en-CA" sz="1600" b="0" dirty="0">
                <a:solidFill>
                  <a:srgbClr val="000000"/>
                </a:solidFill>
                <a:highlight>
                  <a:srgbClr val="FFFFFF"/>
                </a:highlight>
                <a:latin typeface="Courier New" panose="02070309020205020404" pitchFamily="49" charset="0"/>
              </a:rPr>
              <a:t>pr</a:t>
            </a:r>
            <a:r>
              <a:rPr lang="en-CA" sz="1600" b="1" dirty="0">
                <a:solidFill>
                  <a:srgbClr val="000080"/>
                </a:solidFill>
                <a:highlight>
                  <a:srgbClr val="FFFFFF"/>
                </a:highlight>
                <a:latin typeface="Courier New" panose="02070309020205020404" pitchFamily="49" charset="0"/>
              </a:rPr>
              <a:t>);</a:t>
            </a:r>
            <a:endParaRPr lang="en-CA" sz="1600" b="0" dirty="0">
              <a:solidFill>
                <a:srgbClr val="000000"/>
              </a:solidFill>
              <a:highlight>
                <a:srgbClr val="FFFFFF"/>
              </a:highlight>
              <a:latin typeface="Courier New" panose="02070309020205020404" pitchFamily="49" charset="0"/>
            </a:endParaRPr>
          </a:p>
          <a:p>
            <a:pPr marL="0" indent="0">
              <a:buNone/>
            </a:pPr>
            <a:r>
              <a:rPr lang="en-CA" sz="1600" b="0" dirty="0">
                <a:solidFill>
                  <a:srgbClr val="000000"/>
                </a:solidFill>
                <a:highlight>
                  <a:srgbClr val="FFFFFF"/>
                </a:highlight>
                <a:latin typeface="Courier New" panose="02070309020205020404" pitchFamily="49" charset="0"/>
              </a:rPr>
              <a:t>	      f2</a:t>
            </a:r>
            <a:r>
              <a:rPr lang="en-CA" sz="1600" b="1" dirty="0">
                <a:solidFill>
                  <a:srgbClr val="000080"/>
                </a:solidFill>
                <a:highlight>
                  <a:srgbClr val="FFFFFF"/>
                </a:highlight>
                <a:latin typeface="Courier New" panose="02070309020205020404" pitchFamily="49" charset="0"/>
              </a:rPr>
              <a:t>.</a:t>
            </a:r>
            <a:r>
              <a:rPr lang="en-CA" sz="1600" b="0" dirty="0">
                <a:solidFill>
                  <a:srgbClr val="000000"/>
                </a:solidFill>
                <a:highlight>
                  <a:srgbClr val="FFFFFF"/>
                </a:highlight>
                <a:latin typeface="Courier New" panose="02070309020205020404" pitchFamily="49" charset="0"/>
              </a:rPr>
              <a:t>start</a:t>
            </a:r>
            <a:r>
              <a:rPr lang="en-CA" sz="1600" b="1" dirty="0">
                <a:solidFill>
                  <a:srgbClr val="000080"/>
                </a:solidFill>
                <a:highlight>
                  <a:srgbClr val="FFFFFF"/>
                </a:highlight>
                <a:latin typeface="Courier New" panose="02070309020205020404" pitchFamily="49" charset="0"/>
              </a:rPr>
              <a:t>();</a:t>
            </a:r>
            <a:endParaRPr lang="en-CA" sz="1600" b="0" dirty="0">
              <a:solidFill>
                <a:srgbClr val="000000"/>
              </a:solidFill>
              <a:highlight>
                <a:srgbClr val="FFFFFF"/>
              </a:highlight>
              <a:latin typeface="Courier New" panose="02070309020205020404" pitchFamily="49" charset="0"/>
            </a:endParaRPr>
          </a:p>
          <a:p>
            <a:pPr marL="0" indent="0">
              <a:buNone/>
            </a:pPr>
            <a:r>
              <a:rPr lang="en-CA" sz="1600" b="0" dirty="0">
                <a:solidFill>
                  <a:srgbClr val="000000"/>
                </a:solidFill>
                <a:highlight>
                  <a:srgbClr val="FFFFFF"/>
                </a:highlight>
                <a:latin typeface="Courier New" panose="02070309020205020404" pitchFamily="49" charset="0"/>
              </a:rPr>
              <a:t>	      f1</a:t>
            </a:r>
            <a:r>
              <a:rPr lang="en-CA" sz="1600" b="1" dirty="0">
                <a:solidFill>
                  <a:srgbClr val="000080"/>
                </a:solidFill>
                <a:highlight>
                  <a:srgbClr val="FFFFFF"/>
                </a:highlight>
                <a:latin typeface="Courier New" panose="02070309020205020404" pitchFamily="49" charset="0"/>
              </a:rPr>
              <a:t>.</a:t>
            </a:r>
            <a:r>
              <a:rPr lang="en-CA" sz="1600" b="0" dirty="0">
                <a:solidFill>
                  <a:srgbClr val="000000"/>
                </a:solidFill>
                <a:highlight>
                  <a:srgbClr val="FFFFFF"/>
                </a:highlight>
                <a:latin typeface="Courier New" panose="02070309020205020404" pitchFamily="49" charset="0"/>
              </a:rPr>
              <a:t>start</a:t>
            </a:r>
            <a:r>
              <a:rPr lang="en-CA" sz="1600" b="1" dirty="0">
                <a:solidFill>
                  <a:srgbClr val="000080"/>
                </a:solidFill>
                <a:highlight>
                  <a:srgbClr val="FFFFFF"/>
                </a:highlight>
                <a:latin typeface="Courier New" panose="02070309020205020404" pitchFamily="49" charset="0"/>
              </a:rPr>
              <a:t>();</a:t>
            </a:r>
            <a:endParaRPr lang="en-CA" sz="1600" b="0" dirty="0">
              <a:solidFill>
                <a:srgbClr val="000000"/>
              </a:solidFill>
              <a:highlight>
                <a:srgbClr val="FFFFFF"/>
              </a:highlight>
              <a:latin typeface="Courier New" panose="02070309020205020404" pitchFamily="49" charset="0"/>
            </a:endParaRPr>
          </a:p>
          <a:p>
            <a:pPr marL="0" indent="0">
              <a:buNone/>
            </a:pPr>
            <a:r>
              <a:rPr lang="en-CA" sz="1600" b="0" dirty="0">
                <a:solidFill>
                  <a:srgbClr val="000000"/>
                </a:solidFill>
                <a:highlight>
                  <a:srgbClr val="FFFFFF"/>
                </a:highlight>
                <a:latin typeface="Courier New" panose="02070309020205020404" pitchFamily="49" charset="0"/>
              </a:rPr>
              <a:t>	    </a:t>
            </a:r>
            <a:r>
              <a:rPr lang="en-CA" sz="1600" b="1" dirty="0">
                <a:solidFill>
                  <a:srgbClr val="000080"/>
                </a:solidFill>
                <a:highlight>
                  <a:srgbClr val="FFFFFF"/>
                </a:highlight>
                <a:latin typeface="Courier New" panose="02070309020205020404" pitchFamily="49" charset="0"/>
              </a:rPr>
              <a:t>}</a:t>
            </a:r>
            <a:endParaRPr lang="en-CA" sz="1600" b="0" dirty="0">
              <a:solidFill>
                <a:srgbClr val="000000"/>
              </a:solidFill>
              <a:highlight>
                <a:srgbClr val="FFFFFF"/>
              </a:highlight>
              <a:latin typeface="Courier New" panose="02070309020205020404" pitchFamily="49" charset="0"/>
            </a:endParaRPr>
          </a:p>
          <a:p>
            <a:pPr marL="0" indent="0">
              <a:buNone/>
            </a:pPr>
            <a:r>
              <a:rPr lang="en-CA" sz="1600" b="0" dirty="0">
                <a:solidFill>
                  <a:srgbClr val="000000"/>
                </a:solidFill>
                <a:highlight>
                  <a:srgbClr val="FFFFFF"/>
                </a:highlight>
                <a:latin typeface="Courier New" panose="02070309020205020404" pitchFamily="49" charset="0"/>
              </a:rPr>
              <a:t>	    </a:t>
            </a:r>
            <a:r>
              <a:rPr lang="en-CA" sz="1600" b="1" dirty="0">
                <a:solidFill>
                  <a:srgbClr val="0000FF"/>
                </a:solidFill>
                <a:highlight>
                  <a:srgbClr val="FFFFFF"/>
                </a:highlight>
                <a:latin typeface="Courier New" panose="02070309020205020404" pitchFamily="49" charset="0"/>
              </a:rPr>
              <a:t>catch</a:t>
            </a:r>
            <a:r>
              <a:rPr lang="en-CA" sz="1600" b="1" dirty="0">
                <a:solidFill>
                  <a:srgbClr val="000080"/>
                </a:solidFill>
                <a:highlight>
                  <a:srgbClr val="FFFFFF"/>
                </a:highlight>
                <a:latin typeface="Courier New" panose="02070309020205020404" pitchFamily="49" charset="0"/>
              </a:rPr>
              <a:t>(</a:t>
            </a:r>
            <a:r>
              <a:rPr lang="en-CA" sz="1600" b="0" dirty="0">
                <a:solidFill>
                  <a:srgbClr val="000000"/>
                </a:solidFill>
                <a:highlight>
                  <a:srgbClr val="FFFFFF"/>
                </a:highlight>
                <a:latin typeface="Courier New" panose="02070309020205020404" pitchFamily="49" charset="0"/>
              </a:rPr>
              <a:t>Exception e</a:t>
            </a:r>
            <a:r>
              <a:rPr lang="en-CA" sz="1600" b="1" dirty="0">
                <a:solidFill>
                  <a:srgbClr val="000080"/>
                </a:solidFill>
                <a:highlight>
                  <a:srgbClr val="FFFFFF"/>
                </a:highlight>
                <a:latin typeface="Courier New" panose="02070309020205020404" pitchFamily="49" charset="0"/>
              </a:rPr>
              <a:t>){</a:t>
            </a:r>
            <a:r>
              <a:rPr lang="en-CA" sz="1600" b="0" dirty="0">
                <a:solidFill>
                  <a:srgbClr val="000000"/>
                </a:solidFill>
                <a:highlight>
                  <a:srgbClr val="FFFFFF"/>
                </a:highlight>
                <a:latin typeface="Courier New" panose="02070309020205020404" pitchFamily="49" charset="0"/>
              </a:rPr>
              <a:t> </a:t>
            </a:r>
            <a:r>
              <a:rPr lang="en-CA" sz="1600" b="1" dirty="0">
                <a:solidFill>
                  <a:srgbClr val="000080"/>
                </a:solidFill>
                <a:highlight>
                  <a:srgbClr val="FFFFFF"/>
                </a:highlight>
                <a:latin typeface="Courier New" panose="02070309020205020404" pitchFamily="49" charset="0"/>
              </a:rPr>
              <a:t>.</a:t>
            </a:r>
            <a:r>
              <a:rPr lang="en-CA" sz="1600" b="0" dirty="0">
                <a:solidFill>
                  <a:srgbClr val="000000"/>
                </a:solidFill>
                <a:highlight>
                  <a:srgbClr val="FFFFFF"/>
                </a:highlight>
                <a:latin typeface="Courier New" panose="02070309020205020404" pitchFamily="49" charset="0"/>
              </a:rPr>
              <a:t> </a:t>
            </a:r>
            <a:r>
              <a:rPr lang="en-CA" sz="1600" b="1" dirty="0">
                <a:solidFill>
                  <a:srgbClr val="000080"/>
                </a:solidFill>
                <a:highlight>
                  <a:srgbClr val="FFFFFF"/>
                </a:highlight>
                <a:latin typeface="Courier New" panose="02070309020205020404" pitchFamily="49" charset="0"/>
              </a:rPr>
              <a:t>.</a:t>
            </a:r>
            <a:r>
              <a:rPr lang="en-CA" sz="1600" b="0" dirty="0">
                <a:solidFill>
                  <a:srgbClr val="000000"/>
                </a:solidFill>
                <a:highlight>
                  <a:srgbClr val="FFFFFF"/>
                </a:highlight>
                <a:latin typeface="Courier New" panose="02070309020205020404" pitchFamily="49" charset="0"/>
              </a:rPr>
              <a:t> </a:t>
            </a:r>
            <a:r>
              <a:rPr lang="en-CA" sz="1600" b="1" dirty="0">
                <a:solidFill>
                  <a:srgbClr val="000080"/>
                </a:solidFill>
                <a:highlight>
                  <a:srgbClr val="FFFFFF"/>
                </a:highlight>
                <a:latin typeface="Courier New" panose="02070309020205020404" pitchFamily="49" charset="0"/>
              </a:rPr>
              <a:t>.</a:t>
            </a:r>
            <a:r>
              <a:rPr lang="en-CA" sz="1600" b="0" dirty="0">
                <a:solidFill>
                  <a:srgbClr val="000000"/>
                </a:solidFill>
                <a:highlight>
                  <a:srgbClr val="FFFFFF"/>
                </a:highlight>
                <a:latin typeface="Courier New" panose="02070309020205020404" pitchFamily="49" charset="0"/>
              </a:rPr>
              <a:t> </a:t>
            </a:r>
            <a:r>
              <a:rPr lang="en-CA" sz="1600" b="1" dirty="0">
                <a:solidFill>
                  <a:srgbClr val="000080"/>
                </a:solidFill>
                <a:highlight>
                  <a:srgbClr val="FFFFFF"/>
                </a:highlight>
                <a:latin typeface="Courier New" panose="02070309020205020404" pitchFamily="49" charset="0"/>
              </a:rPr>
              <a:t>}</a:t>
            </a:r>
            <a:endParaRPr lang="en-CA" sz="1600" b="0" dirty="0">
              <a:solidFill>
                <a:srgbClr val="000000"/>
              </a:solidFill>
              <a:highlight>
                <a:srgbClr val="FFFFFF"/>
              </a:highlight>
              <a:latin typeface="Courier New" panose="02070309020205020404" pitchFamily="49" charset="0"/>
            </a:endParaRPr>
          </a:p>
          <a:p>
            <a:pPr marL="0" indent="0">
              <a:buNone/>
            </a:pPr>
            <a:r>
              <a:rPr lang="en-CA" sz="1600" b="0" dirty="0">
                <a:solidFill>
                  <a:srgbClr val="000000"/>
                </a:solidFill>
                <a:highlight>
                  <a:srgbClr val="FFFFFF"/>
                </a:highlight>
                <a:latin typeface="Courier New" panose="02070309020205020404" pitchFamily="49" charset="0"/>
              </a:rPr>
              <a:t>	  </a:t>
            </a:r>
            <a:r>
              <a:rPr lang="en-CA" sz="1600" b="1" dirty="0">
                <a:solidFill>
                  <a:srgbClr val="000080"/>
                </a:solidFill>
                <a:highlight>
                  <a:srgbClr val="FFFFFF"/>
                </a:highlight>
                <a:latin typeface="Courier New" panose="02070309020205020404" pitchFamily="49" charset="0"/>
              </a:rPr>
              <a:t>}</a:t>
            </a:r>
            <a:endParaRPr lang="en-CA" sz="1600" b="0" dirty="0">
              <a:solidFill>
                <a:srgbClr val="000000"/>
              </a:solidFill>
              <a:highlight>
                <a:srgbClr val="FFFFFF"/>
              </a:highlight>
              <a:latin typeface="Courier New" panose="02070309020205020404" pitchFamily="49" charset="0"/>
            </a:endParaRPr>
          </a:p>
          <a:p>
            <a:pPr marL="0" indent="0">
              <a:buNone/>
            </a:pPr>
            <a:r>
              <a:rPr lang="en-CA" sz="1600" b="0" dirty="0">
                <a:solidFill>
                  <a:srgbClr val="000000"/>
                </a:solidFill>
                <a:highlight>
                  <a:srgbClr val="FFFFFF"/>
                </a:highlight>
                <a:latin typeface="Courier New" panose="02070309020205020404" pitchFamily="49" charset="0"/>
              </a:rPr>
              <a:t>	</a:t>
            </a:r>
            <a:r>
              <a:rPr lang="en-CA" sz="1600" b="1" dirty="0">
                <a:solidFill>
                  <a:srgbClr val="000080"/>
                </a:solidFill>
                <a:highlight>
                  <a:srgbClr val="FFFFFF"/>
                </a:highlight>
                <a:latin typeface="Courier New" panose="02070309020205020404" pitchFamily="49" charset="0"/>
              </a:rPr>
              <a:t>}</a:t>
            </a:r>
            <a:endParaRPr lang="en-US" altLang="en-US" sz="1600" dirty="0"/>
          </a:p>
        </p:txBody>
      </p:sp>
      <p:sp>
        <p:nvSpPr>
          <p:cNvPr id="38916" name="Footer Placeholder 1">
            <a:extLst>
              <a:ext uri="{FF2B5EF4-FFF2-40B4-BE49-F238E27FC236}">
                <a16:creationId xmlns:a16="http://schemas.microsoft.com/office/drawing/2014/main" id="{F7329D98-16B8-4874-91C0-5A711FCDACC2}"/>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38917" name="Slide Number Placeholder 2">
            <a:extLst>
              <a:ext uri="{FF2B5EF4-FFF2-40B4-BE49-F238E27FC236}">
                <a16:creationId xmlns:a16="http://schemas.microsoft.com/office/drawing/2014/main" id="{ACC3F540-E53D-4BEB-82D9-B29C7E6455A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6688A68-E21D-4B81-BCE1-F4825F3A4179}" type="slidenum">
              <a:rPr lang="en-US" altLang="en-US" sz="1400"/>
              <a:pPr>
                <a:spcBef>
                  <a:spcPct val="0"/>
                </a:spcBef>
                <a:buFontTx/>
                <a:buNone/>
              </a:pPr>
              <a:t>30</a:t>
            </a:fld>
            <a:endParaRPr lang="en-US" altLang="en-US"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9685126-9B09-444B-8F0D-1ABC8E00BC64}"/>
              </a:ext>
            </a:extLst>
          </p:cNvPr>
          <p:cNvSpPr>
            <a:spLocks noGrp="1" noChangeArrowheads="1"/>
          </p:cNvSpPr>
          <p:nvPr>
            <p:ph type="title"/>
          </p:nvPr>
        </p:nvSpPr>
        <p:spPr>
          <a:xfrm>
            <a:off x="1905000" y="457200"/>
            <a:ext cx="8229600" cy="1143000"/>
          </a:xfrm>
        </p:spPr>
        <p:txBody>
          <a:bodyPr/>
          <a:lstStyle/>
          <a:p>
            <a:pPr eaLnBrk="1" hangingPunct="1"/>
            <a:r>
              <a:rPr lang="en-US" altLang="en-US" sz="3600" b="1" dirty="0"/>
              <a:t>Applicable Design Domain of </a:t>
            </a:r>
            <a:br>
              <a:rPr lang="en-US" altLang="en-US" sz="3600" b="1" dirty="0"/>
            </a:br>
            <a:r>
              <a:rPr lang="en-US" altLang="en-US" sz="3600" b="1" dirty="0"/>
              <a:t>Pipe &amp; Filter Architecture</a:t>
            </a:r>
            <a:endParaRPr lang="en-US" altLang="en-US" sz="3600" dirty="0"/>
          </a:p>
        </p:txBody>
      </p:sp>
      <p:sp>
        <p:nvSpPr>
          <p:cNvPr id="40963" name="Rectangle 3">
            <a:extLst>
              <a:ext uri="{FF2B5EF4-FFF2-40B4-BE49-F238E27FC236}">
                <a16:creationId xmlns:a16="http://schemas.microsoft.com/office/drawing/2014/main" id="{A19CB65A-AC95-4733-A890-19554C5288C3}"/>
              </a:ext>
            </a:extLst>
          </p:cNvPr>
          <p:cNvSpPr>
            <a:spLocks noGrp="1" noChangeArrowheads="1"/>
          </p:cNvSpPr>
          <p:nvPr>
            <p:ph idx="1"/>
          </p:nvPr>
        </p:nvSpPr>
        <p:spPr/>
        <p:txBody>
          <a:bodyPr/>
          <a:lstStyle/>
          <a:p>
            <a:pPr eaLnBrk="1" hangingPunct="1">
              <a:lnSpc>
                <a:spcPct val="80000"/>
              </a:lnSpc>
            </a:pPr>
            <a:r>
              <a:rPr lang="en-US" altLang="en-US" sz="2800" dirty="0"/>
              <a:t>Applicable whenever the system can be broken into a series of processing steps over data streams, </a:t>
            </a:r>
            <a:r>
              <a:rPr lang="en-US" altLang="en-US" sz="2800" b="1" dirty="0"/>
              <a:t>in each step filters consume and move </a:t>
            </a:r>
            <a:r>
              <a:rPr lang="en-US" altLang="en-US" sz="2800" b="1"/>
              <a:t>data incrementally</a:t>
            </a:r>
            <a:endParaRPr lang="en-US" altLang="en-US" sz="2800" b="1" dirty="0"/>
          </a:p>
          <a:p>
            <a:pPr eaLnBrk="1" hangingPunct="1">
              <a:lnSpc>
                <a:spcPct val="80000"/>
              </a:lnSpc>
            </a:pPr>
            <a:r>
              <a:rPr lang="en-US" altLang="en-US" sz="2800" dirty="0"/>
              <a:t>Applicable whenever the data format on the data streams is simple and stable, and easy to be adapted if it is necessary</a:t>
            </a:r>
          </a:p>
          <a:p>
            <a:pPr eaLnBrk="1" hangingPunct="1">
              <a:lnSpc>
                <a:spcPct val="80000"/>
              </a:lnSpc>
            </a:pPr>
            <a:r>
              <a:rPr lang="en-US" altLang="en-US" sz="2800" dirty="0"/>
              <a:t>Applicable whenever there is significant work which can be pipelined to gain increased performance</a:t>
            </a:r>
          </a:p>
          <a:p>
            <a:pPr eaLnBrk="1" hangingPunct="1">
              <a:lnSpc>
                <a:spcPct val="80000"/>
              </a:lnSpc>
            </a:pPr>
            <a:r>
              <a:rPr lang="en-US" altLang="en-US" sz="2800" dirty="0"/>
              <a:t>Suitable for producer/consumer type of problems</a:t>
            </a:r>
          </a:p>
          <a:p>
            <a:pPr eaLnBrk="1" hangingPunct="1">
              <a:lnSpc>
                <a:spcPct val="80000"/>
              </a:lnSpc>
              <a:buFontTx/>
              <a:buNone/>
            </a:pPr>
            <a:endParaRPr lang="en-US" altLang="en-US" sz="2800" dirty="0"/>
          </a:p>
          <a:p>
            <a:pPr eaLnBrk="1" hangingPunct="1">
              <a:lnSpc>
                <a:spcPct val="80000"/>
              </a:lnSpc>
            </a:pPr>
            <a:endParaRPr lang="en-US" altLang="en-US" sz="2800" dirty="0"/>
          </a:p>
        </p:txBody>
      </p:sp>
      <p:sp>
        <p:nvSpPr>
          <p:cNvPr id="40964" name="Footer Placeholder 1">
            <a:extLst>
              <a:ext uri="{FF2B5EF4-FFF2-40B4-BE49-F238E27FC236}">
                <a16:creationId xmlns:a16="http://schemas.microsoft.com/office/drawing/2014/main" id="{A66254A3-8415-47F6-9235-FDC3013CB56B}"/>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dirty="0"/>
              <a:t>SOEN 343</a:t>
            </a:r>
          </a:p>
        </p:txBody>
      </p:sp>
      <p:sp>
        <p:nvSpPr>
          <p:cNvPr id="40965" name="Slide Number Placeholder 2">
            <a:extLst>
              <a:ext uri="{FF2B5EF4-FFF2-40B4-BE49-F238E27FC236}">
                <a16:creationId xmlns:a16="http://schemas.microsoft.com/office/drawing/2014/main" id="{96C15884-C2BE-4EE4-B4F1-AE798676C7F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EA6AD80-4349-4059-A31E-2F9D48E433CE}" type="slidenum">
              <a:rPr lang="en-US" altLang="en-US" sz="1400"/>
              <a:pPr>
                <a:spcBef>
                  <a:spcPct val="0"/>
                </a:spcBef>
                <a:buFontTx/>
                <a:buNone/>
              </a:pPr>
              <a:t>31</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0E7616A-8595-4F8F-9022-D8127108D459}"/>
              </a:ext>
            </a:extLst>
          </p:cNvPr>
          <p:cNvSpPr>
            <a:spLocks noGrp="1" noChangeArrowheads="1"/>
          </p:cNvSpPr>
          <p:nvPr>
            <p:ph type="title"/>
          </p:nvPr>
        </p:nvSpPr>
        <p:spPr/>
        <p:txBody>
          <a:bodyPr/>
          <a:lstStyle/>
          <a:p>
            <a:pPr eaLnBrk="1" hangingPunct="1"/>
            <a:r>
              <a:rPr lang="en-US" altLang="en-US" b="1"/>
              <a:t>Benefits of Pipe &amp; Filter</a:t>
            </a:r>
            <a:r>
              <a:rPr lang="en-US" altLang="en-US"/>
              <a:t>:</a:t>
            </a:r>
          </a:p>
        </p:txBody>
      </p:sp>
      <p:sp>
        <p:nvSpPr>
          <p:cNvPr id="41987" name="Rectangle 3">
            <a:extLst>
              <a:ext uri="{FF2B5EF4-FFF2-40B4-BE49-F238E27FC236}">
                <a16:creationId xmlns:a16="http://schemas.microsoft.com/office/drawing/2014/main" id="{2263695E-168C-4DDD-8687-0AAF7426869F}"/>
              </a:ext>
            </a:extLst>
          </p:cNvPr>
          <p:cNvSpPr>
            <a:spLocks noGrp="1" noChangeArrowheads="1"/>
          </p:cNvSpPr>
          <p:nvPr>
            <p:ph idx="1"/>
          </p:nvPr>
        </p:nvSpPr>
        <p:spPr/>
        <p:txBody>
          <a:bodyPr/>
          <a:lstStyle/>
          <a:p>
            <a:pPr eaLnBrk="1" hangingPunct="1"/>
            <a:r>
              <a:rPr lang="en-US" altLang="en-US" dirty="0"/>
              <a:t>Concurrency: High overall throughput for excessive data processing </a:t>
            </a:r>
          </a:p>
          <a:p>
            <a:pPr eaLnBrk="1" hangingPunct="1"/>
            <a:r>
              <a:rPr lang="en-US" altLang="zh-CN" dirty="0">
                <a:ea typeface="宋体" panose="02010600030101010101" pitchFamily="2" charset="-122"/>
              </a:rPr>
              <a:t>Reusability:  Encapsulation of filters makes it easy to plug and play and to substitute</a:t>
            </a:r>
          </a:p>
          <a:p>
            <a:r>
              <a:rPr lang="en-US" altLang="zh-CN" dirty="0">
                <a:ea typeface="宋体" panose="02010600030101010101" pitchFamily="2" charset="-122"/>
              </a:rPr>
              <a:t>Modifiability: Low coupling between filters, less impact from adding new filters and modifying the implementation of any existing filters as long as the I/O interfaces are unchanged</a:t>
            </a:r>
          </a:p>
          <a:p>
            <a:r>
              <a:rPr lang="en-US" altLang="zh-CN" dirty="0">
                <a:ea typeface="宋体" panose="02010600030101010101" pitchFamily="2" charset="-122"/>
              </a:rPr>
              <a:t>Simplicity: Clear division between any two filters connected by a pipe</a:t>
            </a:r>
          </a:p>
          <a:p>
            <a:r>
              <a:rPr lang="en-US" altLang="zh-CN" dirty="0">
                <a:ea typeface="宋体" panose="02010600030101010101" pitchFamily="2" charset="-122"/>
              </a:rPr>
              <a:t>Flexibility: It supports both sequential and parallel execution</a:t>
            </a:r>
          </a:p>
          <a:p>
            <a:pPr marL="0" indent="0">
              <a:buNone/>
            </a:pP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en-US" altLang="en-US" dirty="0"/>
          </a:p>
        </p:txBody>
      </p:sp>
      <p:sp>
        <p:nvSpPr>
          <p:cNvPr id="41988" name="Footer Placeholder 1">
            <a:extLst>
              <a:ext uri="{FF2B5EF4-FFF2-40B4-BE49-F238E27FC236}">
                <a16:creationId xmlns:a16="http://schemas.microsoft.com/office/drawing/2014/main" id="{4FC1134B-4050-4369-BFAA-9E728020877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41989" name="Slide Number Placeholder 2">
            <a:extLst>
              <a:ext uri="{FF2B5EF4-FFF2-40B4-BE49-F238E27FC236}">
                <a16:creationId xmlns:a16="http://schemas.microsoft.com/office/drawing/2014/main" id="{2E66A48E-12A1-4F8F-881E-4C10A5BAD9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3781FB3-C98F-4E67-AA0B-F0951131E195}" type="slidenum">
              <a:rPr lang="en-US" altLang="en-US" sz="1400"/>
              <a:pPr>
                <a:spcBef>
                  <a:spcPct val="0"/>
                </a:spcBef>
                <a:buFontTx/>
                <a:buNone/>
              </a:pPr>
              <a:t>32</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11EC40A-F918-4CA0-8A48-2E878098C881}"/>
              </a:ext>
            </a:extLst>
          </p:cNvPr>
          <p:cNvSpPr>
            <a:spLocks noGrp="1" noChangeArrowheads="1"/>
          </p:cNvSpPr>
          <p:nvPr>
            <p:ph type="title"/>
          </p:nvPr>
        </p:nvSpPr>
        <p:spPr/>
        <p:txBody>
          <a:bodyPr/>
          <a:lstStyle/>
          <a:p>
            <a:pPr eaLnBrk="1" hangingPunct="1"/>
            <a:r>
              <a:rPr lang="en-US" altLang="en-US" b="1"/>
              <a:t>Limitations of Pipe &amp; Filter</a:t>
            </a:r>
            <a:r>
              <a:rPr lang="en-US" altLang="en-US"/>
              <a:t>:</a:t>
            </a:r>
          </a:p>
        </p:txBody>
      </p:sp>
      <p:sp>
        <p:nvSpPr>
          <p:cNvPr id="44035" name="Rectangle 3">
            <a:extLst>
              <a:ext uri="{FF2B5EF4-FFF2-40B4-BE49-F238E27FC236}">
                <a16:creationId xmlns:a16="http://schemas.microsoft.com/office/drawing/2014/main" id="{5A11EE2F-C399-4256-BDFB-CCB561AB2DFF}"/>
              </a:ext>
            </a:extLst>
          </p:cNvPr>
          <p:cNvSpPr>
            <a:spLocks noGrp="1" noChangeArrowheads="1"/>
          </p:cNvSpPr>
          <p:nvPr>
            <p:ph idx="1"/>
          </p:nvPr>
        </p:nvSpPr>
        <p:spPr>
          <a:xfrm>
            <a:off x="1981200" y="1371601"/>
            <a:ext cx="8229600" cy="4525963"/>
          </a:xfrm>
        </p:spPr>
        <p:txBody>
          <a:bodyPr/>
          <a:lstStyle/>
          <a:p>
            <a:pPr eaLnBrk="1" hangingPunct="1">
              <a:lnSpc>
                <a:spcPct val="90000"/>
              </a:lnSpc>
            </a:pPr>
            <a:r>
              <a:rPr lang="en-US" altLang="en-US" sz="2800" dirty="0"/>
              <a:t>Not suitable for dynamic interactions</a:t>
            </a:r>
            <a:endParaRPr lang="en-US" altLang="zh-CN" sz="2800" dirty="0">
              <a:ea typeface="宋体" panose="02010600030101010101" pitchFamily="2" charset="-122"/>
            </a:endParaRPr>
          </a:p>
          <a:p>
            <a:pPr eaLnBrk="1" hangingPunct="1">
              <a:lnSpc>
                <a:spcPct val="90000"/>
              </a:lnSpc>
            </a:pPr>
            <a:r>
              <a:rPr lang="en-US" altLang="zh-CN" sz="2800" dirty="0">
                <a:ea typeface="宋体" panose="02010600030101010101" pitchFamily="2" charset="-122"/>
              </a:rPr>
              <a:t>Low Common Denominator is required for data transmission in the ASCII formats since filters may need to handle data streams in different formats such as record type or XML type rather than character type </a:t>
            </a:r>
          </a:p>
          <a:p>
            <a:pPr eaLnBrk="1" hangingPunct="1">
              <a:lnSpc>
                <a:spcPct val="90000"/>
              </a:lnSpc>
            </a:pPr>
            <a:r>
              <a:rPr lang="en-US" altLang="zh-CN" sz="2800" dirty="0">
                <a:ea typeface="宋体" panose="02010600030101010101" pitchFamily="2" charset="-122"/>
              </a:rPr>
              <a:t>Overhead of data transformation among filters such as parsing repeated in two consecutive filters</a:t>
            </a:r>
          </a:p>
          <a:p>
            <a:pPr eaLnBrk="1" hangingPunct="1">
              <a:lnSpc>
                <a:spcPct val="90000"/>
              </a:lnSpc>
            </a:pPr>
            <a:r>
              <a:rPr lang="en-US" altLang="zh-CN" sz="2800" dirty="0">
                <a:ea typeface="宋体" panose="02010600030101010101" pitchFamily="2" charset="-122"/>
              </a:rPr>
              <a:t>Difficult to configure a P&amp;F system dynamically</a:t>
            </a:r>
          </a:p>
          <a:p>
            <a:pPr eaLnBrk="1" hangingPunct="1">
              <a:lnSpc>
                <a:spcPct val="90000"/>
              </a:lnSpc>
              <a:buFontTx/>
              <a:buNone/>
            </a:pPr>
            <a:endParaRPr lang="en-US" altLang="en-US" sz="2800" dirty="0"/>
          </a:p>
          <a:p>
            <a:pPr eaLnBrk="1" hangingPunct="1">
              <a:lnSpc>
                <a:spcPct val="90000"/>
              </a:lnSpc>
            </a:pPr>
            <a:endParaRPr lang="en-US" altLang="en-US" sz="2800" dirty="0"/>
          </a:p>
        </p:txBody>
      </p:sp>
      <p:sp>
        <p:nvSpPr>
          <p:cNvPr id="44036" name="Footer Placeholder 1">
            <a:extLst>
              <a:ext uri="{FF2B5EF4-FFF2-40B4-BE49-F238E27FC236}">
                <a16:creationId xmlns:a16="http://schemas.microsoft.com/office/drawing/2014/main" id="{E3938E2B-28B7-4805-898B-BC56E142F05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44037" name="Slide Number Placeholder 2">
            <a:extLst>
              <a:ext uri="{FF2B5EF4-FFF2-40B4-BE49-F238E27FC236}">
                <a16:creationId xmlns:a16="http://schemas.microsoft.com/office/drawing/2014/main" id="{E3F88D2D-11F6-4F83-BDBD-237CC5515F1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9D3B754-916C-4A97-8792-080C2C2C0150}" type="slidenum">
              <a:rPr lang="en-US" altLang="en-US" sz="1400"/>
              <a:pPr>
                <a:spcBef>
                  <a:spcPct val="0"/>
                </a:spcBef>
                <a:buFontTx/>
                <a:buNone/>
              </a:pPr>
              <a:t>33</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C19E205C-5886-4D87-9584-16E2D33604B8}"/>
              </a:ext>
            </a:extLst>
          </p:cNvPr>
          <p:cNvSpPr>
            <a:spLocks noGrp="1" noChangeArrowheads="1"/>
          </p:cNvSpPr>
          <p:nvPr>
            <p:ph type="title"/>
          </p:nvPr>
        </p:nvSpPr>
        <p:spPr/>
        <p:txBody>
          <a:bodyPr/>
          <a:lstStyle/>
          <a:p>
            <a:pPr eaLnBrk="1" hangingPunct="1"/>
            <a:r>
              <a:rPr lang="en-US" altLang="en-US" b="1"/>
              <a:t>Process-Control Architecture</a:t>
            </a:r>
            <a:endParaRPr lang="en-CA" altLang="en-US"/>
          </a:p>
        </p:txBody>
      </p:sp>
      <p:sp>
        <p:nvSpPr>
          <p:cNvPr id="45059" name="Text Placeholder 2">
            <a:extLst>
              <a:ext uri="{FF2B5EF4-FFF2-40B4-BE49-F238E27FC236}">
                <a16:creationId xmlns:a16="http://schemas.microsoft.com/office/drawing/2014/main" id="{4949A328-D185-4A06-8B53-74D208F1EA5B}"/>
              </a:ext>
            </a:extLst>
          </p:cNvPr>
          <p:cNvSpPr>
            <a:spLocks noGrp="1" noChangeArrowheads="1"/>
          </p:cNvSpPr>
          <p:nvPr>
            <p:ph type="body" idx="1"/>
          </p:nvPr>
        </p:nvSpPr>
        <p:spPr/>
        <p:txBody>
          <a:bodyPr/>
          <a:lstStyle/>
          <a:p>
            <a:pPr eaLnBrk="1" hangingPunct="1"/>
            <a:endParaRPr lang="en-CA" altLang="en-US"/>
          </a:p>
        </p:txBody>
      </p:sp>
      <p:sp>
        <p:nvSpPr>
          <p:cNvPr id="45060" name="Footer Placeholder 3">
            <a:extLst>
              <a:ext uri="{FF2B5EF4-FFF2-40B4-BE49-F238E27FC236}">
                <a16:creationId xmlns:a16="http://schemas.microsoft.com/office/drawing/2014/main" id="{B1EB27A9-62FE-46A0-A3C6-C42391A432EF}"/>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45061" name="Slide Number Placeholder 4">
            <a:extLst>
              <a:ext uri="{FF2B5EF4-FFF2-40B4-BE49-F238E27FC236}">
                <a16:creationId xmlns:a16="http://schemas.microsoft.com/office/drawing/2014/main" id="{498D1F0C-A8E7-4A24-AAEB-852FFA8808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ACC91FE-9AB9-4185-A9E4-57C97D1253D3}" type="slidenum">
              <a:rPr lang="en-US" altLang="en-US" sz="1400"/>
              <a:pPr>
                <a:spcBef>
                  <a:spcPct val="0"/>
                </a:spcBef>
                <a:buFontTx/>
                <a:buNone/>
              </a:pPr>
              <a:t>34</a:t>
            </a:fld>
            <a:endParaRPr lang="en-US" altLang="en-US"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6D8F940-608A-478C-A193-8601B3F2D5E0}"/>
              </a:ext>
            </a:extLst>
          </p:cNvPr>
          <p:cNvSpPr>
            <a:spLocks noGrp="1" noChangeArrowheads="1"/>
          </p:cNvSpPr>
          <p:nvPr>
            <p:ph type="title"/>
          </p:nvPr>
        </p:nvSpPr>
        <p:spPr>
          <a:xfrm>
            <a:off x="1981200" y="838200"/>
            <a:ext cx="8229600" cy="1143000"/>
          </a:xfrm>
        </p:spPr>
        <p:txBody>
          <a:bodyPr>
            <a:normAutofit fontScale="90000"/>
          </a:bodyPr>
          <a:lstStyle/>
          <a:p>
            <a:pPr eaLnBrk="1" hangingPunct="1"/>
            <a:r>
              <a:rPr lang="en-US" altLang="en-US" sz="4000" b="1"/>
              <a:t>Process-Control Architecture</a:t>
            </a:r>
            <a:br>
              <a:rPr lang="en-US" altLang="en-US" sz="4000" b="1"/>
            </a:br>
            <a:endParaRPr lang="en-US" altLang="en-US" sz="4000" b="1"/>
          </a:p>
        </p:txBody>
      </p:sp>
      <p:sp>
        <p:nvSpPr>
          <p:cNvPr id="46083" name="Rectangle 3">
            <a:extLst>
              <a:ext uri="{FF2B5EF4-FFF2-40B4-BE49-F238E27FC236}">
                <a16:creationId xmlns:a16="http://schemas.microsoft.com/office/drawing/2014/main" id="{A6D4C5A8-F3D5-403D-98C8-5A97B4EDFB03}"/>
              </a:ext>
            </a:extLst>
          </p:cNvPr>
          <p:cNvSpPr>
            <a:spLocks noGrp="1" noChangeArrowheads="1"/>
          </p:cNvSpPr>
          <p:nvPr>
            <p:ph idx="1"/>
          </p:nvPr>
        </p:nvSpPr>
        <p:spPr/>
        <p:txBody>
          <a:bodyPr>
            <a:normAutofit/>
          </a:bodyPr>
          <a:lstStyle/>
          <a:p>
            <a:pPr eaLnBrk="1" hangingPunct="1">
              <a:lnSpc>
                <a:spcPct val="90000"/>
              </a:lnSpc>
            </a:pPr>
            <a:r>
              <a:rPr lang="en-US" altLang="en-US" dirty="0"/>
              <a:t>The process-control software architecture is suitable for the embedded system software design where the system is manipulated by a process control variable data  </a:t>
            </a:r>
          </a:p>
          <a:p>
            <a:pPr eaLnBrk="1" hangingPunct="1">
              <a:lnSpc>
                <a:spcPct val="90000"/>
              </a:lnSpc>
            </a:pPr>
            <a:r>
              <a:rPr lang="en-US" altLang="en-US" dirty="0"/>
              <a:t>The process-control architecture decomposes the whole system into sub-systems</a:t>
            </a:r>
            <a:r>
              <a:rPr lang="en-US" altLang="zh-CN" dirty="0">
                <a:ea typeface="宋体" panose="02010600030101010101" pitchFamily="2" charset="-122"/>
              </a:rPr>
              <a:t> (modules) and connections between sub-systems</a:t>
            </a:r>
          </a:p>
          <a:p>
            <a:pPr eaLnBrk="1" hangingPunct="1">
              <a:lnSpc>
                <a:spcPct val="90000"/>
              </a:lnSpc>
            </a:pPr>
            <a:r>
              <a:rPr lang="en-US" altLang="zh-CN" dirty="0">
                <a:ea typeface="宋体" panose="02010600030101010101" pitchFamily="2" charset="-122"/>
              </a:rPr>
              <a:t>There are two types of sub-systems: </a:t>
            </a:r>
            <a:r>
              <a:rPr lang="en-US" altLang="zh-CN" i="1" dirty="0">
                <a:ea typeface="宋体" panose="02010600030101010101" pitchFamily="2" charset="-122"/>
              </a:rPr>
              <a:t>executor processing unit </a:t>
            </a:r>
            <a:r>
              <a:rPr lang="en-US" altLang="zh-CN" dirty="0">
                <a:ea typeface="宋体" panose="02010600030101010101" pitchFamily="2" charset="-122"/>
              </a:rPr>
              <a:t>for changing process control variables and </a:t>
            </a:r>
            <a:r>
              <a:rPr lang="en-US" altLang="zh-CN" i="1" dirty="0">
                <a:ea typeface="宋体" panose="02010600030101010101" pitchFamily="2" charset="-122"/>
              </a:rPr>
              <a:t>controller unit </a:t>
            </a:r>
            <a:r>
              <a:rPr lang="en-US" altLang="zh-CN" dirty="0">
                <a:ea typeface="宋体" panose="02010600030101010101" pitchFamily="2" charset="-122"/>
              </a:rPr>
              <a:t>for calculating the amounts of the changes</a:t>
            </a:r>
          </a:p>
        </p:txBody>
      </p:sp>
      <p:sp>
        <p:nvSpPr>
          <p:cNvPr id="46084" name="Footer Placeholder 1">
            <a:extLst>
              <a:ext uri="{FF2B5EF4-FFF2-40B4-BE49-F238E27FC236}">
                <a16:creationId xmlns:a16="http://schemas.microsoft.com/office/drawing/2014/main" id="{BB0671E8-3FC1-4DFC-87B6-105104CBE55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46085" name="Slide Number Placeholder 2">
            <a:extLst>
              <a:ext uri="{FF2B5EF4-FFF2-40B4-BE49-F238E27FC236}">
                <a16:creationId xmlns:a16="http://schemas.microsoft.com/office/drawing/2014/main" id="{CB36BE3D-1793-4E57-ABF9-7F9AA788050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AB18103-8504-4BA2-B2E5-020E7E021F98}" type="slidenum">
              <a:rPr lang="en-US" altLang="en-US" sz="1400"/>
              <a:pPr>
                <a:spcBef>
                  <a:spcPct val="0"/>
                </a:spcBef>
                <a:buFontTx/>
                <a:buNone/>
              </a:pPr>
              <a:t>35</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1B8513BE-6C40-4746-9AD6-D4D31C4DD9AF}"/>
              </a:ext>
            </a:extLst>
          </p:cNvPr>
          <p:cNvSpPr>
            <a:spLocks noGrp="1" noChangeArrowheads="1"/>
          </p:cNvSpPr>
          <p:nvPr>
            <p:ph type="title"/>
          </p:nvPr>
        </p:nvSpPr>
        <p:spPr/>
        <p:txBody>
          <a:bodyPr/>
          <a:lstStyle/>
          <a:p>
            <a:pPr eaLnBrk="1" hangingPunct="1"/>
            <a:r>
              <a:rPr lang="en-CA" altLang="en-US"/>
              <a:t> Closed-loop Control System</a:t>
            </a:r>
          </a:p>
        </p:txBody>
      </p:sp>
      <p:sp>
        <p:nvSpPr>
          <p:cNvPr id="47107" name="Content Placeholder 2">
            <a:extLst>
              <a:ext uri="{FF2B5EF4-FFF2-40B4-BE49-F238E27FC236}">
                <a16:creationId xmlns:a16="http://schemas.microsoft.com/office/drawing/2014/main" id="{A860A31D-CB4A-4674-A247-2453C630C40E}"/>
              </a:ext>
            </a:extLst>
          </p:cNvPr>
          <p:cNvSpPr>
            <a:spLocks noGrp="1" noChangeArrowheads="1"/>
          </p:cNvSpPr>
          <p:nvPr>
            <p:ph idx="1"/>
          </p:nvPr>
        </p:nvSpPr>
        <p:spPr/>
        <p:txBody>
          <a:bodyPr/>
          <a:lstStyle/>
          <a:p>
            <a:pPr eaLnBrk="1" hangingPunct="1"/>
            <a:r>
              <a:rPr lang="en-US" altLang="en-US" dirty="0"/>
              <a:t>Closed-loop systems are designed to automatically achieve and maintain the desired output condition by comparing it with the actual condition</a:t>
            </a:r>
          </a:p>
          <a:p>
            <a:pPr eaLnBrk="1" hangingPunct="1"/>
            <a:r>
              <a:rPr lang="en-US" altLang="en-US" dirty="0"/>
              <a:t>It does this by generating an error signal which is the difference between the output and the reference input</a:t>
            </a:r>
          </a:p>
        </p:txBody>
      </p:sp>
      <p:sp>
        <p:nvSpPr>
          <p:cNvPr id="47108" name="Footer Placeholder 3">
            <a:extLst>
              <a:ext uri="{FF2B5EF4-FFF2-40B4-BE49-F238E27FC236}">
                <a16:creationId xmlns:a16="http://schemas.microsoft.com/office/drawing/2014/main" id="{B6860978-17A0-4DE7-A293-53D9DEC742F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47109" name="Slide Number Placeholder 4">
            <a:extLst>
              <a:ext uri="{FF2B5EF4-FFF2-40B4-BE49-F238E27FC236}">
                <a16:creationId xmlns:a16="http://schemas.microsoft.com/office/drawing/2014/main" id="{8D0B85F2-1A78-4DB3-B9F8-2B79F13F344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48598C0-6744-4910-AA18-9500F4C2E155}" type="slidenum">
              <a:rPr lang="en-US" altLang="en-US" sz="1400"/>
              <a:pPr>
                <a:spcBef>
                  <a:spcPct val="0"/>
                </a:spcBef>
                <a:buFontTx/>
                <a:buNone/>
              </a:pPr>
              <a:t>36</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BE067D7-7D9A-4394-B8D2-830BD5911E94}"/>
              </a:ext>
            </a:extLst>
          </p:cNvPr>
          <p:cNvSpPr>
            <a:spLocks noGrp="1" noChangeArrowheads="1"/>
          </p:cNvSpPr>
          <p:nvPr>
            <p:ph type="title"/>
          </p:nvPr>
        </p:nvSpPr>
        <p:spPr>
          <a:xfrm>
            <a:off x="1981200" y="914400"/>
            <a:ext cx="8229600" cy="1143000"/>
          </a:xfrm>
        </p:spPr>
        <p:txBody>
          <a:bodyPr>
            <a:normAutofit fontScale="90000"/>
          </a:bodyPr>
          <a:lstStyle/>
          <a:p>
            <a:pPr eaLnBrk="1" hangingPunct="1"/>
            <a:r>
              <a:rPr lang="en-US" altLang="en-US" sz="4000" dirty="0"/>
              <a:t>Data Flow in the Process Control Architecture</a:t>
            </a:r>
            <a:br>
              <a:rPr lang="en-US" altLang="en-US" sz="4000" dirty="0"/>
            </a:br>
            <a:endParaRPr lang="en-US" altLang="en-US" sz="4000" dirty="0"/>
          </a:p>
        </p:txBody>
      </p:sp>
      <p:graphicFrame>
        <p:nvGraphicFramePr>
          <p:cNvPr id="50179" name="Object 4">
            <a:extLst>
              <a:ext uri="{FF2B5EF4-FFF2-40B4-BE49-F238E27FC236}">
                <a16:creationId xmlns:a16="http://schemas.microsoft.com/office/drawing/2014/main" id="{86769099-CB52-4AEF-B142-A2055C48D584}"/>
              </a:ext>
            </a:extLst>
          </p:cNvPr>
          <p:cNvGraphicFramePr>
            <a:graphicFrameLocks noGrp="1" noChangeAspect="1"/>
          </p:cNvGraphicFramePr>
          <p:nvPr>
            <p:ph idx="1"/>
            <p:extLst>
              <p:ext uri="{D42A27DB-BD31-4B8C-83A1-F6EECF244321}">
                <p14:modId xmlns:p14="http://schemas.microsoft.com/office/powerpoint/2010/main" val="156058177"/>
              </p:ext>
            </p:extLst>
          </p:nvPr>
        </p:nvGraphicFramePr>
        <p:xfrm>
          <a:off x="1337240" y="1828800"/>
          <a:ext cx="9517521" cy="4114800"/>
        </p:xfrm>
        <a:graphic>
          <a:graphicData uri="http://schemas.openxmlformats.org/presentationml/2006/ole">
            <mc:AlternateContent xmlns:mc="http://schemas.openxmlformats.org/markup-compatibility/2006">
              <mc:Choice xmlns:v="urn:schemas-microsoft-com:vml" Requires="v">
                <p:oleObj spid="_x0000_s50267" r:id="rId4" imgW="4318000" imgH="1866900" progId="Visio.Drawing.11">
                  <p:embed/>
                </p:oleObj>
              </mc:Choice>
              <mc:Fallback>
                <p:oleObj r:id="rId4" imgW="4318000" imgH="186690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7240" y="1828800"/>
                        <a:ext cx="9517521" cy="4114800"/>
                      </a:xfrm>
                      <a:prstGeom prst="rect">
                        <a:avLst/>
                      </a:prstGeom>
                      <a:noFill/>
                      <a:ln>
                        <a:noFill/>
                      </a:ln>
                      <a:effectLst/>
                    </p:spPr>
                  </p:pic>
                </p:oleObj>
              </mc:Fallback>
            </mc:AlternateContent>
          </a:graphicData>
        </a:graphic>
      </p:graphicFrame>
      <p:sp>
        <p:nvSpPr>
          <p:cNvPr id="50180" name="Footer Placeholder 1">
            <a:extLst>
              <a:ext uri="{FF2B5EF4-FFF2-40B4-BE49-F238E27FC236}">
                <a16:creationId xmlns:a16="http://schemas.microsoft.com/office/drawing/2014/main" id="{599F1C51-DC3A-4A36-AF69-0147A0BB9B0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50181" name="Slide Number Placeholder 2">
            <a:extLst>
              <a:ext uri="{FF2B5EF4-FFF2-40B4-BE49-F238E27FC236}">
                <a16:creationId xmlns:a16="http://schemas.microsoft.com/office/drawing/2014/main" id="{4EF9961F-4E6D-4B25-916F-9D09C0BA642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F04D782-58AE-4AB6-9CEE-3B68046CE553}" type="slidenum">
              <a:rPr lang="en-US" altLang="en-US" sz="1400"/>
              <a:pPr>
                <a:spcBef>
                  <a:spcPct val="0"/>
                </a:spcBef>
                <a:buFontTx/>
                <a:buNone/>
              </a:pPr>
              <a:t>37</a:t>
            </a:fld>
            <a:endParaRPr lang="en-US" altLang="en-US" sz="1400" dirty="0"/>
          </a:p>
        </p:txBody>
      </p:sp>
      <p:sp>
        <p:nvSpPr>
          <p:cNvPr id="6" name="TextBox 5">
            <a:extLst>
              <a:ext uri="{FF2B5EF4-FFF2-40B4-BE49-F238E27FC236}">
                <a16:creationId xmlns:a16="http://schemas.microsoft.com/office/drawing/2014/main" id="{6E2A5816-80F2-4E27-B61E-A4E5CDA9A154}"/>
              </a:ext>
            </a:extLst>
          </p:cNvPr>
          <p:cNvSpPr txBox="1">
            <a:spLocks noRot="1" noChangeAspect="1" noMove="1" noResize="1" noEditPoints="1" noAdjustHandles="1" noChangeArrowheads="1" noChangeShapeType="1" noTextEdit="1"/>
          </p:cNvSpPr>
          <p:nvPr/>
        </p:nvSpPr>
        <p:spPr>
          <a:xfrm>
            <a:off x="4876801" y="4800602"/>
            <a:ext cx="1989647" cy="276999"/>
          </a:xfrm>
          <a:prstGeom prst="rect">
            <a:avLst/>
          </a:prstGeom>
          <a:blipFill>
            <a:blip r:embed="rId6"/>
            <a:stretch>
              <a:fillRect l="-1840" t="-2222" r="-3988" b="-35556"/>
            </a:stretch>
          </a:blipFill>
        </p:spPr>
        <p:txBody>
          <a:bodyPr/>
          <a:lstStyle/>
          <a:p>
            <a:pPr>
              <a:defRPr/>
            </a:pPr>
            <a:r>
              <a:rPr lang="en-CA">
                <a:noFill/>
              </a:rPr>
              <a:t> </a:t>
            </a:r>
          </a:p>
        </p:txBody>
      </p:sp>
      <p:sp>
        <p:nvSpPr>
          <p:cNvPr id="2" name="Rectangle 1">
            <a:extLst>
              <a:ext uri="{FF2B5EF4-FFF2-40B4-BE49-F238E27FC236}">
                <a16:creationId xmlns:a16="http://schemas.microsoft.com/office/drawing/2014/main" id="{E0CB9332-2140-45BD-9B18-AFCBEF8BF3AE}"/>
              </a:ext>
            </a:extLst>
          </p:cNvPr>
          <p:cNvSpPr/>
          <p:nvPr/>
        </p:nvSpPr>
        <p:spPr>
          <a:xfrm>
            <a:off x="4957224" y="5148225"/>
            <a:ext cx="1828799" cy="41275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5">
            <a:extLst>
              <a:ext uri="{FF2B5EF4-FFF2-40B4-BE49-F238E27FC236}">
                <a16:creationId xmlns:a16="http://schemas.microsoft.com/office/drawing/2014/main" id="{CE845F1A-B7C4-4D8F-AD5E-0D4CC7A60383}"/>
              </a:ext>
            </a:extLst>
          </p:cNvPr>
          <p:cNvSpPr>
            <a:spLocks noGrp="1" noChangeArrowheads="1"/>
          </p:cNvSpPr>
          <p:nvPr>
            <p:ph type="title"/>
          </p:nvPr>
        </p:nvSpPr>
        <p:spPr/>
        <p:txBody>
          <a:bodyPr/>
          <a:lstStyle/>
          <a:p>
            <a:pPr eaLnBrk="1" hangingPunct="1"/>
            <a:r>
              <a:rPr lang="en-CA" altLang="en-US"/>
              <a:t>Example: Electric clothes dryer</a:t>
            </a:r>
          </a:p>
        </p:txBody>
      </p:sp>
      <p:sp>
        <p:nvSpPr>
          <p:cNvPr id="51203" name="Footer Placeholder 3">
            <a:extLst>
              <a:ext uri="{FF2B5EF4-FFF2-40B4-BE49-F238E27FC236}">
                <a16:creationId xmlns:a16="http://schemas.microsoft.com/office/drawing/2014/main" id="{DC7390CB-CB47-444A-8DE7-4BD73FABAE8E}"/>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51204" name="Slide Number Placeholder 4">
            <a:extLst>
              <a:ext uri="{FF2B5EF4-FFF2-40B4-BE49-F238E27FC236}">
                <a16:creationId xmlns:a16="http://schemas.microsoft.com/office/drawing/2014/main" id="{29EEDF4C-2C35-41FE-85FB-C3F55A5C5BD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1CB7F8C-BD63-4BA8-86EA-3E1D6468885D}" type="slidenum">
              <a:rPr lang="en-US" altLang="en-US" sz="1400"/>
              <a:pPr>
                <a:spcBef>
                  <a:spcPct val="0"/>
                </a:spcBef>
                <a:buFontTx/>
                <a:buNone/>
              </a:pPr>
              <a:t>38</a:t>
            </a:fld>
            <a:endParaRPr lang="en-US" altLang="en-US" sz="1400"/>
          </a:p>
        </p:txBody>
      </p:sp>
      <p:pic>
        <p:nvPicPr>
          <p:cNvPr id="51205" name="Picture 2" descr="closed-loop control system">
            <a:extLst>
              <a:ext uri="{FF2B5EF4-FFF2-40B4-BE49-F238E27FC236}">
                <a16:creationId xmlns:a16="http://schemas.microsoft.com/office/drawing/2014/main" id="{1B388D55-7CF2-49FA-8D6E-E8203EFB4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401" y="1905000"/>
            <a:ext cx="7758113"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Rectangle 6">
            <a:extLst>
              <a:ext uri="{FF2B5EF4-FFF2-40B4-BE49-F238E27FC236}">
                <a16:creationId xmlns:a16="http://schemas.microsoft.com/office/drawing/2014/main" id="{6D2BBE68-C191-47EF-B7AC-45D3C235D118}"/>
              </a:ext>
            </a:extLst>
          </p:cNvPr>
          <p:cNvSpPr>
            <a:spLocks noChangeArrowheads="1"/>
          </p:cNvSpPr>
          <p:nvPr/>
        </p:nvSpPr>
        <p:spPr bwMode="auto">
          <a:xfrm>
            <a:off x="2781300" y="5324475"/>
            <a:ext cx="662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414042"/>
                </a:solidFill>
                <a:latin typeface="Lato"/>
              </a:rPr>
              <a:t>The error signal (error = required dryness – actual dryness)</a:t>
            </a:r>
            <a:endParaRPr lang="en-CA" altLang="en-US" sz="1800"/>
          </a:p>
        </p:txBody>
      </p:sp>
      <p:sp>
        <p:nvSpPr>
          <p:cNvPr id="51207" name="Rectangle 7">
            <a:extLst>
              <a:ext uri="{FF2B5EF4-FFF2-40B4-BE49-F238E27FC236}">
                <a16:creationId xmlns:a16="http://schemas.microsoft.com/office/drawing/2014/main" id="{3A3755FA-A652-4D70-954F-670BCC7934F3}"/>
              </a:ext>
            </a:extLst>
          </p:cNvPr>
          <p:cNvSpPr>
            <a:spLocks noChangeArrowheads="1"/>
          </p:cNvSpPr>
          <p:nvPr/>
        </p:nvSpPr>
        <p:spPr bwMode="auto">
          <a:xfrm>
            <a:off x="3810000" y="5849938"/>
            <a:ext cx="457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CA" altLang="en-US" sz="1000" dirty="0">
                <a:hlinkClick r:id="rId3"/>
              </a:rPr>
              <a:t>https://www.electronics-tutorials.ws/systems/closed-loop-system.html</a:t>
            </a:r>
            <a:endParaRPr lang="en-CA" altLang="en-US" sz="1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Rectangle 2">
            <a:extLst>
              <a:ext uri="{FF2B5EF4-FFF2-40B4-BE49-F238E27FC236}">
                <a16:creationId xmlns:a16="http://schemas.microsoft.com/office/drawing/2014/main" id="{41281F72-827E-4AF6-A4EA-20AD5A9C4E95}"/>
              </a:ext>
            </a:extLst>
          </p:cNvPr>
          <p:cNvSpPr>
            <a:spLocks noGrp="1" noChangeArrowheads="1"/>
          </p:cNvSpPr>
          <p:nvPr>
            <p:ph type="title"/>
          </p:nvPr>
        </p:nvSpPr>
        <p:spPr>
          <a:xfrm>
            <a:off x="686834" y="1153572"/>
            <a:ext cx="3200400" cy="4461163"/>
          </a:xfrm>
        </p:spPr>
        <p:txBody>
          <a:bodyPr>
            <a:normAutofit/>
          </a:bodyPr>
          <a:lstStyle/>
          <a:p>
            <a:pPr eaLnBrk="1" hangingPunct="1"/>
            <a:r>
              <a:rPr lang="en-US" altLang="en-US">
                <a:solidFill>
                  <a:srgbClr val="FFFFFF"/>
                </a:solidFill>
              </a:rPr>
              <a:t>Applicable Domains:</a:t>
            </a:r>
          </a:p>
        </p:txBody>
      </p:sp>
      <p:sp>
        <p:nvSpPr>
          <p:cNvPr id="78" name="Arc 7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227" name="Rectangle 3">
            <a:extLst>
              <a:ext uri="{FF2B5EF4-FFF2-40B4-BE49-F238E27FC236}">
                <a16:creationId xmlns:a16="http://schemas.microsoft.com/office/drawing/2014/main" id="{18BEE3E7-4B91-4D86-9D43-F5D800B1ED5C}"/>
              </a:ext>
            </a:extLst>
          </p:cNvPr>
          <p:cNvSpPr>
            <a:spLocks noGrp="1" noChangeArrowheads="1"/>
          </p:cNvSpPr>
          <p:nvPr>
            <p:ph idx="1"/>
          </p:nvPr>
        </p:nvSpPr>
        <p:spPr>
          <a:xfrm>
            <a:off x="4447308" y="591344"/>
            <a:ext cx="6906491" cy="5585619"/>
          </a:xfrm>
        </p:spPr>
        <p:txBody>
          <a:bodyPr anchor="ctr">
            <a:normAutofit/>
          </a:bodyPr>
          <a:lstStyle/>
          <a:p>
            <a:pPr eaLnBrk="1" hangingPunct="1"/>
            <a:r>
              <a:rPr lang="en-US" altLang="en-US" dirty="0"/>
              <a:t>Embedded software system involving continuing actions</a:t>
            </a:r>
          </a:p>
          <a:p>
            <a:pPr eaLnBrk="1" hangingPunct="1"/>
            <a:r>
              <a:rPr lang="en-US" altLang="en-US" dirty="0"/>
              <a:t>The system needs to maintain an output data at a stable level</a:t>
            </a:r>
          </a:p>
          <a:p>
            <a:pPr eaLnBrk="1" hangingPunct="1"/>
            <a:r>
              <a:rPr lang="en-US" altLang="en-US" dirty="0"/>
              <a:t>The system must have a set point which is the goal the system will reach and stay at that level</a:t>
            </a:r>
          </a:p>
          <a:p>
            <a:pPr eaLnBrk="1" hangingPunct="1">
              <a:buFontTx/>
              <a:buNone/>
            </a:pPr>
            <a:endParaRPr lang="en-US" altLang="en-US" dirty="0"/>
          </a:p>
          <a:p>
            <a:pPr eaLnBrk="1" hangingPunct="1"/>
            <a:endParaRPr lang="en-US" altLang="en-US" dirty="0"/>
          </a:p>
        </p:txBody>
      </p:sp>
      <p:sp>
        <p:nvSpPr>
          <p:cNvPr id="52228" name="Footer Placeholder 1">
            <a:extLst>
              <a:ext uri="{FF2B5EF4-FFF2-40B4-BE49-F238E27FC236}">
                <a16:creationId xmlns:a16="http://schemas.microsoft.com/office/drawing/2014/main" id="{E62F8A87-36AF-43A8-B30D-9B1B7E617486}"/>
              </a:ext>
            </a:extLst>
          </p:cNvPr>
          <p:cNvSpPr>
            <a:spLocks noGrp="1"/>
          </p:cNvSpPr>
          <p:nvPr>
            <p:ph type="ftr" sz="quarter" idx="11"/>
          </p:nvPr>
        </p:nvSpPr>
        <p:spPr>
          <a:xfrm>
            <a:off x="4038600" y="6356350"/>
            <a:ext cx="5251174"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600"/>
              </a:spcAft>
              <a:buFontTx/>
              <a:buNone/>
            </a:pPr>
            <a:r>
              <a:rPr lang="en-US" altLang="en-US" sz="1800"/>
              <a:t>SOEN 343</a:t>
            </a:r>
          </a:p>
        </p:txBody>
      </p:sp>
      <p:sp>
        <p:nvSpPr>
          <p:cNvPr id="52229" name="Slide Number Placeholder 2">
            <a:extLst>
              <a:ext uri="{FF2B5EF4-FFF2-40B4-BE49-F238E27FC236}">
                <a16:creationId xmlns:a16="http://schemas.microsoft.com/office/drawing/2014/main" id="{F34AF059-13E9-4F63-BBAF-F05418E91640}"/>
              </a:ext>
            </a:extLst>
          </p:cNvPr>
          <p:cNvSpPr>
            <a:spLocks noGrp="1"/>
          </p:cNvSpPr>
          <p:nvPr>
            <p:ph type="sldNum" sz="quarter" idx="12"/>
          </p:nvPr>
        </p:nvSpPr>
        <p:spPr>
          <a:xfrm>
            <a:off x="9541564" y="6356350"/>
            <a:ext cx="1812235"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600"/>
              </a:spcAft>
              <a:buFontTx/>
              <a:buNone/>
            </a:pPr>
            <a:fld id="{5F879F8D-0FF6-4E80-B51C-E04EE31D0F3B}" type="slidenum">
              <a:rPr lang="en-US" altLang="en-US" sz="1800"/>
              <a:pPr>
                <a:lnSpc>
                  <a:spcPct val="90000"/>
                </a:lnSpc>
                <a:spcBef>
                  <a:spcPct val="0"/>
                </a:spcBef>
                <a:spcAft>
                  <a:spcPts val="600"/>
                </a:spcAft>
                <a:buFontTx/>
                <a:buNone/>
              </a:pPr>
              <a:t>39</a:t>
            </a:fld>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6A6F65A0-0C5D-46B1-95A9-19B9BDCDDF4B}"/>
              </a:ext>
            </a:extLst>
          </p:cNvPr>
          <p:cNvSpPr>
            <a:spLocks noGrp="1" noChangeArrowheads="1"/>
          </p:cNvSpPr>
          <p:nvPr>
            <p:ph idx="1"/>
          </p:nvPr>
        </p:nvSpPr>
        <p:spPr>
          <a:xfrm>
            <a:off x="1905000" y="914401"/>
            <a:ext cx="8229600" cy="4525963"/>
          </a:xfrm>
        </p:spPr>
        <p:txBody>
          <a:bodyPr>
            <a:normAutofit fontScale="92500"/>
          </a:bodyPr>
          <a:lstStyle/>
          <a:p>
            <a:pPr eaLnBrk="1" hangingPunct="1">
              <a:lnSpc>
                <a:spcPct val="90000"/>
              </a:lnSpc>
            </a:pPr>
            <a:r>
              <a:rPr lang="en-US" altLang="en-US" dirty="0"/>
              <a:t>The connection between the sub-system components may be implemented as I/O streams, I/O files, buffers, piped streams, or other types of connections</a:t>
            </a:r>
          </a:p>
          <a:p>
            <a:pPr eaLnBrk="1" hangingPunct="1">
              <a:lnSpc>
                <a:spcPct val="90000"/>
              </a:lnSpc>
            </a:pPr>
            <a:r>
              <a:rPr lang="en-US" altLang="en-US" dirty="0"/>
              <a:t>Data can flow in a graph topology with cycles or in a linear structure without cycles, or even in a tree type structure</a:t>
            </a:r>
          </a:p>
          <a:p>
            <a:pPr eaLnBrk="1" hangingPunct="1">
              <a:lnSpc>
                <a:spcPct val="90000"/>
              </a:lnSpc>
            </a:pPr>
            <a:r>
              <a:rPr lang="en-US" altLang="en-US" dirty="0"/>
              <a:t>Regardless of the type of the topology of the data flow architecture, the data moves from one sub-system to another</a:t>
            </a:r>
          </a:p>
          <a:p>
            <a:pPr eaLnBrk="1" hangingPunct="1">
              <a:lnSpc>
                <a:spcPct val="90000"/>
              </a:lnSpc>
            </a:pPr>
            <a:r>
              <a:rPr lang="en-US" altLang="en-US" dirty="0"/>
              <a:t>In general, there is no interaction between the modules except for the output and the input data connections between sub-systems</a:t>
            </a:r>
          </a:p>
        </p:txBody>
      </p:sp>
      <p:sp>
        <p:nvSpPr>
          <p:cNvPr id="8195" name="Footer Placeholder 1">
            <a:extLst>
              <a:ext uri="{FF2B5EF4-FFF2-40B4-BE49-F238E27FC236}">
                <a16:creationId xmlns:a16="http://schemas.microsoft.com/office/drawing/2014/main" id="{150E0CDB-D81F-4ECF-8844-188A71A7A98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8196" name="Slide Number Placeholder 4">
            <a:extLst>
              <a:ext uri="{FF2B5EF4-FFF2-40B4-BE49-F238E27FC236}">
                <a16:creationId xmlns:a16="http://schemas.microsoft.com/office/drawing/2014/main" id="{A560152E-F476-4352-A5EA-F326F51C77D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0AA8D6A-D0F3-4C99-91CE-9D93DBA68E58}" type="slidenum">
              <a:rPr lang="en-US" altLang="en-US" sz="1400"/>
              <a:pPr>
                <a:spcBef>
                  <a:spcPct val="0"/>
                </a:spcBef>
                <a:buFontTx/>
                <a:buNone/>
              </a:pPr>
              <a:t>4</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A408784-CFA5-4823-8C94-4BE53A64CE7F}"/>
              </a:ext>
            </a:extLst>
          </p:cNvPr>
          <p:cNvSpPr>
            <a:spLocks noGrp="1" noChangeArrowheads="1"/>
          </p:cNvSpPr>
          <p:nvPr>
            <p:ph type="title"/>
          </p:nvPr>
        </p:nvSpPr>
        <p:spPr>
          <a:xfrm>
            <a:off x="838200" y="822809"/>
            <a:ext cx="10515600" cy="1325563"/>
          </a:xfrm>
        </p:spPr>
        <p:txBody>
          <a:bodyPr>
            <a:normAutofit/>
          </a:bodyPr>
          <a:lstStyle/>
          <a:p>
            <a:pPr algn="ctr" eaLnBrk="1" hangingPunct="1"/>
            <a:r>
              <a:rPr lang="en-US" altLang="en-US" sz="4100"/>
              <a:t>Benefits of close-loop feedback process control architecture over open forward architecture:</a:t>
            </a:r>
          </a:p>
        </p:txBody>
      </p:sp>
      <p:sp>
        <p:nvSpPr>
          <p:cNvPr id="75" name="Rectangle 74">
            <a:extLst>
              <a:ext uri="{FF2B5EF4-FFF2-40B4-BE49-F238E27FC236}">
                <a16:creationId xmlns:a16="http://schemas.microsoft.com/office/drawing/2014/main" id="{F0F47199-4BA7-4321-AD8B-750D19B9D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252" name="Footer Placeholder 1">
            <a:extLst>
              <a:ext uri="{FF2B5EF4-FFF2-40B4-BE49-F238E27FC236}">
                <a16:creationId xmlns:a16="http://schemas.microsoft.com/office/drawing/2014/main" id="{02753B84-0A6D-4082-9604-8C03919D2765}"/>
              </a:ext>
            </a:extLst>
          </p:cNvPr>
          <p:cNvSpPr>
            <a:spLocks noGrp="1"/>
          </p:cNvSpPr>
          <p:nvPr>
            <p:ph type="ftr" sz="quarter" idx="11"/>
          </p:nvPr>
        </p:nvSpPr>
        <p:spPr>
          <a:xfrm>
            <a:off x="4038600" y="6356350"/>
            <a:ext cx="4114800"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600"/>
              </a:spcAft>
              <a:buFontTx/>
              <a:buNone/>
            </a:pPr>
            <a:r>
              <a:rPr lang="en-US" altLang="en-US" sz="1800"/>
              <a:t>SOEN 343</a:t>
            </a:r>
          </a:p>
        </p:txBody>
      </p:sp>
      <p:sp>
        <p:nvSpPr>
          <p:cNvPr id="53253" name="Slide Number Placeholder 2">
            <a:extLst>
              <a:ext uri="{FF2B5EF4-FFF2-40B4-BE49-F238E27FC236}">
                <a16:creationId xmlns:a16="http://schemas.microsoft.com/office/drawing/2014/main" id="{EF997E8F-1467-455F-A311-F478979FA6FE}"/>
              </a:ext>
            </a:extLst>
          </p:cNvPr>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600"/>
              </a:spcAft>
              <a:buFontTx/>
              <a:buNone/>
            </a:pPr>
            <a:fld id="{877C3DF2-576A-412F-8C62-23D0ACFD09E1}" type="slidenum">
              <a:rPr lang="en-US" altLang="en-US" sz="1800"/>
              <a:pPr>
                <a:lnSpc>
                  <a:spcPct val="90000"/>
                </a:lnSpc>
                <a:spcBef>
                  <a:spcPct val="0"/>
                </a:spcBef>
                <a:spcAft>
                  <a:spcPts val="600"/>
                </a:spcAft>
                <a:buFontTx/>
                <a:buNone/>
              </a:pPr>
              <a:t>40</a:t>
            </a:fld>
            <a:endParaRPr lang="en-US" altLang="en-US" sz="1800"/>
          </a:p>
        </p:txBody>
      </p:sp>
      <p:graphicFrame>
        <p:nvGraphicFramePr>
          <p:cNvPr id="53255" name="Rectangle 3">
            <a:extLst>
              <a:ext uri="{FF2B5EF4-FFF2-40B4-BE49-F238E27FC236}">
                <a16:creationId xmlns:a16="http://schemas.microsoft.com/office/drawing/2014/main" id="{291B6722-E853-479A-8098-3954E9FFBE56}"/>
              </a:ext>
            </a:extLst>
          </p:cNvPr>
          <p:cNvGraphicFramePr>
            <a:graphicFrameLocks noGrp="1"/>
          </p:cNvGraphicFramePr>
          <p:nvPr>
            <p:ph idx="1"/>
            <p:extLst>
              <p:ext uri="{D42A27DB-BD31-4B8C-83A1-F6EECF244321}">
                <p14:modId xmlns:p14="http://schemas.microsoft.com/office/powerpoint/2010/main" val="244211075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96F40978-8104-43FB-AB0A-6A4DFEB88F1B}"/>
              </a:ext>
            </a:extLst>
          </p:cNvPr>
          <p:cNvSpPr/>
          <p:nvPr/>
        </p:nvSpPr>
        <p:spPr>
          <a:xfrm>
            <a:off x="1219200" y="2438400"/>
            <a:ext cx="4876800" cy="35052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3" name="Rectangle 2">
            <a:extLst>
              <a:ext uri="{FF2B5EF4-FFF2-40B4-BE49-F238E27FC236}">
                <a16:creationId xmlns:a16="http://schemas.microsoft.com/office/drawing/2014/main" id="{D5757DA4-1772-46BD-A1BD-DE04EB342D9A}"/>
              </a:ext>
            </a:extLst>
          </p:cNvPr>
          <p:cNvSpPr/>
          <p:nvPr/>
        </p:nvSpPr>
        <p:spPr>
          <a:xfrm>
            <a:off x="6424612" y="2454275"/>
            <a:ext cx="4876800" cy="35052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electronics&#10;&#10;Description automatically generated">
            <a:extLst>
              <a:ext uri="{FF2B5EF4-FFF2-40B4-BE49-F238E27FC236}">
                <a16:creationId xmlns:a16="http://schemas.microsoft.com/office/drawing/2014/main" id="{60CA050C-1D0E-40EF-877F-974988617D44}"/>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3477" r="6596"/>
          <a:stretch/>
        </p:blipFill>
        <p:spPr>
          <a:xfrm>
            <a:off x="5797543" y="10"/>
            <a:ext cx="6394152" cy="6857990"/>
          </a:xfrm>
          <a:prstGeom prst="rect">
            <a:avLst/>
          </a:prstGeom>
        </p:spPr>
      </p:pic>
      <p:pic>
        <p:nvPicPr>
          <p:cNvPr id="73" name="Picture 72">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7F4819A8-153A-4A11-A894-D2A3118ABB35}"/>
              </a:ext>
            </a:extLst>
          </p:cNvPr>
          <p:cNvSpPr>
            <a:spLocks noGrp="1"/>
          </p:cNvSpPr>
          <p:nvPr>
            <p:ph type="title"/>
          </p:nvPr>
        </p:nvSpPr>
        <p:spPr>
          <a:xfrm>
            <a:off x="804998" y="798445"/>
            <a:ext cx="4803636" cy="1311664"/>
          </a:xfrm>
        </p:spPr>
        <p:txBody>
          <a:bodyPr>
            <a:normAutofit/>
          </a:bodyPr>
          <a:lstStyle/>
          <a:p>
            <a:r>
              <a:rPr lang="en-US" altLang="zh-CN" sz="3100">
                <a:solidFill>
                  <a:srgbClr val="000000"/>
                </a:solidFill>
                <a:ea typeface="宋体" panose="02010600030101010101" pitchFamily="2" charset="-122"/>
              </a:rPr>
              <a:t>Design guidelines for a data flow-based software system </a:t>
            </a:r>
            <a:endParaRPr lang="en-CA" sz="3100">
              <a:solidFill>
                <a:srgbClr val="000000"/>
              </a:solidFill>
            </a:endParaRPr>
          </a:p>
        </p:txBody>
      </p:sp>
      <p:sp>
        <p:nvSpPr>
          <p:cNvPr id="56322" name="Rectangle 3">
            <a:extLst>
              <a:ext uri="{FF2B5EF4-FFF2-40B4-BE49-F238E27FC236}">
                <a16:creationId xmlns:a16="http://schemas.microsoft.com/office/drawing/2014/main" id="{F57B44A8-7CA4-41F4-B608-E83C4FF45CE8}"/>
              </a:ext>
            </a:extLst>
          </p:cNvPr>
          <p:cNvSpPr>
            <a:spLocks noGrp="1" noChangeArrowheads="1"/>
          </p:cNvSpPr>
          <p:nvPr>
            <p:ph idx="1"/>
          </p:nvPr>
        </p:nvSpPr>
        <p:spPr>
          <a:xfrm>
            <a:off x="804997" y="2272143"/>
            <a:ext cx="4706803" cy="3788830"/>
          </a:xfrm>
        </p:spPr>
        <p:txBody>
          <a:bodyPr anchor="ctr">
            <a:normAutofit/>
          </a:bodyPr>
          <a:lstStyle/>
          <a:p>
            <a:pPr eaLnBrk="1" hangingPunct="1"/>
            <a:r>
              <a:rPr lang="en-US" altLang="zh-CN" sz="2000">
                <a:solidFill>
                  <a:srgbClr val="000000"/>
                </a:solidFill>
                <a:ea typeface="宋体" panose="02010600030101010101" pitchFamily="2" charset="-122"/>
              </a:rPr>
              <a:t>Decompose the system into series of process steps; each step takes the output of its previous step</a:t>
            </a:r>
          </a:p>
          <a:p>
            <a:pPr eaLnBrk="1" hangingPunct="1"/>
            <a:r>
              <a:rPr lang="en-US" altLang="zh-CN" sz="2000">
                <a:solidFill>
                  <a:srgbClr val="000000"/>
                </a:solidFill>
                <a:ea typeface="宋体" panose="02010600030101010101" pitchFamily="2" charset="-122"/>
              </a:rPr>
              <a:t>Define the output and input data formats for each step</a:t>
            </a:r>
          </a:p>
          <a:p>
            <a:pPr eaLnBrk="1" hangingPunct="1"/>
            <a:r>
              <a:rPr lang="en-US" altLang="zh-CN" sz="2000">
                <a:solidFill>
                  <a:srgbClr val="000000"/>
                </a:solidFill>
                <a:ea typeface="宋体" panose="02010600030101010101" pitchFamily="2" charset="-122"/>
              </a:rPr>
              <a:t>Define the data transformation in each step</a:t>
            </a:r>
          </a:p>
          <a:p>
            <a:pPr eaLnBrk="1" hangingPunct="1"/>
            <a:r>
              <a:rPr lang="en-US" altLang="zh-CN" sz="2000">
                <a:solidFill>
                  <a:srgbClr val="000000"/>
                </a:solidFill>
                <a:ea typeface="宋体" panose="02010600030101010101" pitchFamily="2" charset="-122"/>
              </a:rPr>
              <a:t>Design pipelines if concurrency is necessary</a:t>
            </a:r>
          </a:p>
          <a:p>
            <a:pPr eaLnBrk="1" hangingPunct="1"/>
            <a:endParaRPr lang="en-US" altLang="en-US" sz="2000">
              <a:solidFill>
                <a:srgbClr val="000000"/>
              </a:solidFill>
            </a:endParaRPr>
          </a:p>
        </p:txBody>
      </p:sp>
      <p:sp>
        <p:nvSpPr>
          <p:cNvPr id="56323" name="Footer Placeholder 1">
            <a:extLst>
              <a:ext uri="{FF2B5EF4-FFF2-40B4-BE49-F238E27FC236}">
                <a16:creationId xmlns:a16="http://schemas.microsoft.com/office/drawing/2014/main" id="{4F73EB7B-2943-48DC-A713-384BC8DB9419}"/>
              </a:ext>
            </a:extLst>
          </p:cNvPr>
          <p:cNvSpPr>
            <a:spLocks noGrp="1"/>
          </p:cNvSpPr>
          <p:nvPr>
            <p:ph type="ftr" sz="quarter" idx="11"/>
          </p:nvPr>
        </p:nvSpPr>
        <p:spPr>
          <a:xfrm>
            <a:off x="805661" y="6223702"/>
            <a:ext cx="6584750" cy="314067"/>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a:spcBef>
                <a:spcPct val="0"/>
              </a:spcBef>
              <a:spcAft>
                <a:spcPts val="600"/>
              </a:spcAft>
              <a:buFontTx/>
              <a:buNone/>
            </a:pPr>
            <a:r>
              <a:rPr lang="en-US" altLang="en-US" sz="1100">
                <a:solidFill>
                  <a:srgbClr val="898989"/>
                </a:solidFill>
              </a:rPr>
              <a:t>SOEN 343</a:t>
            </a:r>
          </a:p>
        </p:txBody>
      </p:sp>
      <p:sp>
        <p:nvSpPr>
          <p:cNvPr id="56324" name="Slide Number Placeholder 4">
            <a:extLst>
              <a:ext uri="{FF2B5EF4-FFF2-40B4-BE49-F238E27FC236}">
                <a16:creationId xmlns:a16="http://schemas.microsoft.com/office/drawing/2014/main" id="{355D5DF9-3C1E-4FE2-8C6E-FD813F92196A}"/>
              </a:ext>
            </a:extLst>
          </p:cNvPr>
          <p:cNvSpPr>
            <a:spLocks noGrp="1"/>
          </p:cNvSpPr>
          <p:nvPr>
            <p:ph type="sldNum" sz="quarter" idx="12"/>
          </p:nvPr>
        </p:nvSpPr>
        <p:spPr>
          <a:xfrm>
            <a:off x="10825930" y="6223702"/>
            <a:ext cx="570728" cy="314067"/>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spcAft>
                <a:spcPts val="600"/>
              </a:spcAft>
              <a:buFontTx/>
              <a:buNone/>
            </a:pPr>
            <a:fld id="{BFF31D41-22D9-40D9-BC29-E119845BA07F}" type="slidenum">
              <a:rPr lang="en-US" altLang="en-US" sz="1100">
                <a:solidFill>
                  <a:srgbClr val="FFFFFF"/>
                </a:solidFill>
              </a:rPr>
              <a:pPr>
                <a:spcBef>
                  <a:spcPct val="0"/>
                </a:spcBef>
                <a:spcAft>
                  <a:spcPts val="600"/>
                </a:spcAft>
                <a:buFontTx/>
                <a:buNone/>
              </a:pPr>
              <a:t>41</a:t>
            </a:fld>
            <a:endParaRPr lang="en-US" altLang="en-US" sz="11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E6EEF5C-3B78-4E9B-BD90-891951DFCC16}"/>
              </a:ext>
            </a:extLst>
          </p:cNvPr>
          <p:cNvSpPr>
            <a:spLocks noGrp="1" noChangeArrowheads="1"/>
          </p:cNvSpPr>
          <p:nvPr>
            <p:ph type="title"/>
          </p:nvPr>
        </p:nvSpPr>
        <p:spPr>
          <a:xfrm>
            <a:off x="1981200" y="762000"/>
            <a:ext cx="8229600" cy="1143000"/>
          </a:xfrm>
        </p:spPr>
        <p:txBody>
          <a:bodyPr>
            <a:normAutofit fontScale="90000"/>
          </a:bodyPr>
          <a:lstStyle/>
          <a:p>
            <a:pPr eaLnBrk="1" hangingPunct="1"/>
            <a:r>
              <a:rPr lang="en-US" altLang="en-US" sz="4000" b="1"/>
              <a:t>Summary</a:t>
            </a:r>
            <a:br>
              <a:rPr lang="en-US" altLang="en-US" sz="4000" b="1"/>
            </a:br>
            <a:endParaRPr lang="en-US" altLang="en-US" sz="4000" b="1"/>
          </a:p>
        </p:txBody>
      </p:sp>
      <p:sp>
        <p:nvSpPr>
          <p:cNvPr id="54275" name="Rectangle 3">
            <a:extLst>
              <a:ext uri="{FF2B5EF4-FFF2-40B4-BE49-F238E27FC236}">
                <a16:creationId xmlns:a16="http://schemas.microsoft.com/office/drawing/2014/main" id="{8E9F8907-9AD5-40AC-8049-206D211C1F26}"/>
              </a:ext>
            </a:extLst>
          </p:cNvPr>
          <p:cNvSpPr>
            <a:spLocks noGrp="1" noChangeArrowheads="1"/>
          </p:cNvSpPr>
          <p:nvPr>
            <p:ph idx="1"/>
          </p:nvPr>
        </p:nvSpPr>
        <p:spPr>
          <a:xfrm>
            <a:off x="1981200" y="1524001"/>
            <a:ext cx="8229600" cy="4525963"/>
          </a:xfrm>
        </p:spPr>
        <p:txBody>
          <a:bodyPr/>
          <a:lstStyle/>
          <a:p>
            <a:pPr eaLnBrk="1" hangingPunct="1">
              <a:lnSpc>
                <a:spcPct val="90000"/>
              </a:lnSpc>
            </a:pPr>
            <a:r>
              <a:rPr lang="en-US" altLang="en-US" sz="2400" dirty="0"/>
              <a:t>The data flow architecture decomposes a system into a fixed sequence of transformations and computations</a:t>
            </a:r>
          </a:p>
          <a:p>
            <a:pPr eaLnBrk="1" hangingPunct="1">
              <a:lnSpc>
                <a:spcPct val="90000"/>
              </a:lnSpc>
            </a:pPr>
            <a:r>
              <a:rPr lang="en-US" altLang="en-US" sz="2400" dirty="0"/>
              <a:t>There is no direct interaction between any two consecutive sub-systems except for the exchange of data through data flow links</a:t>
            </a:r>
          </a:p>
          <a:p>
            <a:pPr eaLnBrk="1" hangingPunct="1">
              <a:lnSpc>
                <a:spcPct val="90000"/>
              </a:lnSpc>
            </a:pPr>
            <a:r>
              <a:rPr lang="en-US" altLang="en-US" sz="2400" dirty="0"/>
              <a:t>There is no data sharing among sub-systems in data flow architecture  </a:t>
            </a:r>
          </a:p>
          <a:p>
            <a:pPr eaLnBrk="1" hangingPunct="1">
              <a:lnSpc>
                <a:spcPct val="90000"/>
              </a:lnSpc>
            </a:pPr>
            <a:r>
              <a:rPr lang="en-US" altLang="en-US" sz="2400" dirty="0"/>
              <a:t>It is not suitable for interactive business processing</a:t>
            </a:r>
          </a:p>
          <a:p>
            <a:pPr eaLnBrk="1" hangingPunct="1">
              <a:lnSpc>
                <a:spcPct val="90000"/>
              </a:lnSpc>
            </a:pPr>
            <a:r>
              <a:rPr lang="en-US" altLang="en-US" sz="2400" dirty="0"/>
              <a:t>Three type</a:t>
            </a:r>
            <a:r>
              <a:rPr lang="en-US" altLang="zh-CN" sz="2400" dirty="0">
                <a:ea typeface="宋体" panose="02010600030101010101" pitchFamily="2" charset="-122"/>
              </a:rPr>
              <a:t>s of data flow architectures were discussed</a:t>
            </a:r>
          </a:p>
          <a:p>
            <a:pPr eaLnBrk="1" hangingPunct="1">
              <a:lnSpc>
                <a:spcPct val="90000"/>
              </a:lnSpc>
            </a:pPr>
            <a:r>
              <a:rPr lang="en-US" altLang="zh-CN" sz="2400" dirty="0">
                <a:ea typeface="宋体" panose="02010600030101010101" pitchFamily="2" charset="-122"/>
              </a:rPr>
              <a:t>The pipe &amp; filter is an incremental data transformation processing model and runs concurrently</a:t>
            </a:r>
          </a:p>
          <a:p>
            <a:pPr eaLnBrk="1" hangingPunct="1">
              <a:lnSpc>
                <a:spcPct val="90000"/>
              </a:lnSpc>
            </a:pPr>
            <a:endParaRPr lang="en-US" altLang="en-US" sz="2400" dirty="0"/>
          </a:p>
        </p:txBody>
      </p:sp>
      <p:sp>
        <p:nvSpPr>
          <p:cNvPr id="54276" name="Footer Placeholder 1">
            <a:extLst>
              <a:ext uri="{FF2B5EF4-FFF2-40B4-BE49-F238E27FC236}">
                <a16:creationId xmlns:a16="http://schemas.microsoft.com/office/drawing/2014/main" id="{C9AC70B8-C6E9-460C-B4CC-066B89F075C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54277" name="Slide Number Placeholder 2">
            <a:extLst>
              <a:ext uri="{FF2B5EF4-FFF2-40B4-BE49-F238E27FC236}">
                <a16:creationId xmlns:a16="http://schemas.microsoft.com/office/drawing/2014/main" id="{27F2191D-D359-468A-8F19-3206646EA1C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4669C81-D0E5-4182-B66E-FA68E470A0D9}" type="slidenum">
              <a:rPr lang="en-US" altLang="en-US" sz="1400"/>
              <a:pPr>
                <a:spcBef>
                  <a:spcPct val="0"/>
                </a:spcBef>
                <a:buFontTx/>
                <a:buNone/>
              </a:pPr>
              <a:t>42</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0FE454F8-E76D-4897-88DC-A990D30A51DF}"/>
              </a:ext>
            </a:extLst>
          </p:cNvPr>
          <p:cNvSpPr>
            <a:spLocks noGrp="1" noChangeArrowheads="1"/>
          </p:cNvSpPr>
          <p:nvPr>
            <p:ph idx="1"/>
          </p:nvPr>
        </p:nvSpPr>
        <p:spPr>
          <a:xfrm>
            <a:off x="1981200" y="914401"/>
            <a:ext cx="8229600" cy="4525963"/>
          </a:xfrm>
        </p:spPr>
        <p:txBody>
          <a:bodyPr/>
          <a:lstStyle/>
          <a:p>
            <a:pPr eaLnBrk="1" hangingPunct="1">
              <a:lnSpc>
                <a:spcPct val="90000"/>
              </a:lnSpc>
            </a:pPr>
            <a:r>
              <a:rPr lang="en-US" altLang="zh-CN" sz="2400" dirty="0">
                <a:ea typeface="宋体" panose="02010600030101010101" pitchFamily="2" charset="-122"/>
              </a:rPr>
              <a:t>The data flow and the control flow in pipe &amp; filter are implicit </a:t>
            </a:r>
          </a:p>
          <a:p>
            <a:pPr eaLnBrk="1" hangingPunct="1">
              <a:lnSpc>
                <a:spcPct val="90000"/>
              </a:lnSpc>
            </a:pPr>
            <a:r>
              <a:rPr lang="en-US" altLang="zh-CN" sz="2400" dirty="0">
                <a:ea typeface="宋体" panose="02010600030101010101" pitchFamily="2" charset="-122"/>
              </a:rPr>
              <a:t>Reading and writing I/O files drive the data flow in batch sequential architecture; its control flow is thus explicit  </a:t>
            </a:r>
          </a:p>
          <a:p>
            <a:pPr eaLnBrk="1" hangingPunct="1">
              <a:lnSpc>
                <a:spcPct val="90000"/>
              </a:lnSpc>
            </a:pPr>
            <a:r>
              <a:rPr lang="en-US" altLang="zh-CN" sz="2400" dirty="0">
                <a:ea typeface="宋体" panose="02010600030101010101" pitchFamily="2" charset="-122"/>
              </a:rPr>
              <a:t>The batch sequential architecture may cause bottlenecks because it requires batched data as input and output</a:t>
            </a:r>
          </a:p>
          <a:p>
            <a:pPr eaLnBrk="1" hangingPunct="1">
              <a:lnSpc>
                <a:spcPct val="90000"/>
              </a:lnSpc>
            </a:pPr>
            <a:r>
              <a:rPr lang="en-US" altLang="zh-CN" sz="2400" dirty="0">
                <a:ea typeface="宋体" panose="02010600030101010101" pitchFamily="2" charset="-122"/>
              </a:rPr>
              <a:t>The process control architecture is another type of data flow architecture where the data is neither batched sequential nor pipelined streamed</a:t>
            </a:r>
          </a:p>
          <a:p>
            <a:pPr eaLnBrk="1" hangingPunct="1">
              <a:lnSpc>
                <a:spcPct val="90000"/>
              </a:lnSpc>
            </a:pPr>
            <a:r>
              <a:rPr lang="en-US" altLang="en-US" sz="2400" dirty="0"/>
              <a:t>A “closed-loop system” is a fully automatic control system in which its control action being dependent on the output in some way</a:t>
            </a:r>
            <a:endParaRPr lang="en-CA" altLang="en-US" sz="2400" dirty="0"/>
          </a:p>
        </p:txBody>
      </p:sp>
      <p:sp>
        <p:nvSpPr>
          <p:cNvPr id="55299" name="Footer Placeholder 1">
            <a:extLst>
              <a:ext uri="{FF2B5EF4-FFF2-40B4-BE49-F238E27FC236}">
                <a16:creationId xmlns:a16="http://schemas.microsoft.com/office/drawing/2014/main" id="{981273C0-65F3-4059-9580-37201852E581}"/>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55300" name="Slide Number Placeholder 4">
            <a:extLst>
              <a:ext uri="{FF2B5EF4-FFF2-40B4-BE49-F238E27FC236}">
                <a16:creationId xmlns:a16="http://schemas.microsoft.com/office/drawing/2014/main" id="{7AEE4387-5228-4C01-949C-6A3EE6FE7C7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0FC7683-0BFE-40AB-9305-49C951F78DCC}" type="slidenum">
              <a:rPr lang="en-US" altLang="en-US" sz="1400"/>
              <a:pPr>
                <a:spcBef>
                  <a:spcPct val="0"/>
                </a:spcBef>
                <a:buFontTx/>
                <a:buNone/>
              </a:pPr>
              <a:t>43</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2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95B102CD-B5E4-4F4D-9A51-EF7825BACD5C}"/>
              </a:ext>
            </a:extLst>
          </p:cNvPr>
          <p:cNvSpPr>
            <a:spLocks noGrp="1" noChangeArrowheads="1"/>
          </p:cNvSpPr>
          <p:nvPr>
            <p:ph idx="1"/>
          </p:nvPr>
        </p:nvSpPr>
        <p:spPr>
          <a:xfrm>
            <a:off x="1981200" y="914401"/>
            <a:ext cx="8229600" cy="4525963"/>
          </a:xfrm>
        </p:spPr>
        <p:txBody>
          <a:bodyPr/>
          <a:lstStyle/>
          <a:p>
            <a:pPr eaLnBrk="1" hangingPunct="1">
              <a:lnSpc>
                <a:spcPct val="90000"/>
              </a:lnSpc>
            </a:pPr>
            <a:r>
              <a:rPr lang="en-US" altLang="en-US" sz="2800" dirty="0"/>
              <a:t>In other words, the sub-systems are independent </a:t>
            </a:r>
            <a:r>
              <a:rPr lang="en-US" altLang="zh-CN" sz="2800" dirty="0">
                <a:ea typeface="宋体" panose="02010600030101010101" pitchFamily="2" charset="-122"/>
              </a:rPr>
              <a:t>of each other in such a way that one sub-system can be substituted by other sub-system without affecting the rest of the system as long as the new sub-system is compatible with the corresponding input and output data format</a:t>
            </a:r>
          </a:p>
          <a:p>
            <a:pPr eaLnBrk="1" hangingPunct="1">
              <a:lnSpc>
                <a:spcPct val="90000"/>
              </a:lnSpc>
            </a:pPr>
            <a:r>
              <a:rPr lang="en-US" altLang="zh-CN" sz="2800" dirty="0">
                <a:ea typeface="宋体" panose="02010600030101010101" pitchFamily="2" charset="-122"/>
              </a:rPr>
              <a:t>Since each sub-system does not need to know the identity of any other sub-system, modifiability and reusability are important property attributes of the data flow architecture</a:t>
            </a:r>
            <a:endParaRPr lang="en-US" altLang="en-US" sz="2800" dirty="0"/>
          </a:p>
          <a:p>
            <a:pPr eaLnBrk="1" hangingPunct="1">
              <a:lnSpc>
                <a:spcPct val="90000"/>
              </a:lnSpc>
            </a:pPr>
            <a:endParaRPr lang="en-US" altLang="en-US" sz="2800" dirty="0"/>
          </a:p>
        </p:txBody>
      </p:sp>
      <p:sp>
        <p:nvSpPr>
          <p:cNvPr id="9219" name="Footer Placeholder 1">
            <a:extLst>
              <a:ext uri="{FF2B5EF4-FFF2-40B4-BE49-F238E27FC236}">
                <a16:creationId xmlns:a16="http://schemas.microsoft.com/office/drawing/2014/main" id="{BEEB76C2-2EC8-4636-9E5E-E42D60EB50B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9220" name="Slide Number Placeholder 4">
            <a:extLst>
              <a:ext uri="{FF2B5EF4-FFF2-40B4-BE49-F238E27FC236}">
                <a16:creationId xmlns:a16="http://schemas.microsoft.com/office/drawing/2014/main" id="{B178012A-4363-47C1-802D-6A311F611DA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0CA0BA4-2D63-4AD6-BA66-6E4CD1BAF4CC}" type="slidenum">
              <a:rPr lang="en-US" altLang="en-US" sz="1400"/>
              <a:pPr>
                <a:spcBef>
                  <a:spcPct val="0"/>
                </a:spcBef>
                <a:buFontTx/>
                <a:buNone/>
              </a:pPr>
              <a:t>5</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c 7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266" name="Rectangle 3">
            <a:extLst>
              <a:ext uri="{FF2B5EF4-FFF2-40B4-BE49-F238E27FC236}">
                <a16:creationId xmlns:a16="http://schemas.microsoft.com/office/drawing/2014/main" id="{BFC03A31-DBCE-494B-8D12-B2DF2FA9EF56}"/>
              </a:ext>
            </a:extLst>
          </p:cNvPr>
          <p:cNvSpPr>
            <a:spLocks noGrp="1" noChangeArrowheads="1"/>
          </p:cNvSpPr>
          <p:nvPr>
            <p:ph idx="1"/>
          </p:nvPr>
        </p:nvSpPr>
        <p:spPr>
          <a:xfrm>
            <a:off x="4447308" y="591344"/>
            <a:ext cx="7058892" cy="5585619"/>
          </a:xfrm>
        </p:spPr>
        <p:txBody>
          <a:bodyPr anchor="ctr">
            <a:normAutofit/>
          </a:bodyPr>
          <a:lstStyle/>
          <a:p>
            <a:r>
              <a:rPr lang="en-US" altLang="en-US" dirty="0"/>
              <a:t>In what follows we discuss the three sub-categories in the data flow architectural styles in detail.  These are:</a:t>
            </a:r>
          </a:p>
          <a:p>
            <a:pPr eaLnBrk="1" hangingPunct="1"/>
            <a:r>
              <a:rPr lang="en-US" altLang="en-US" dirty="0"/>
              <a:t>Batch Sequential</a:t>
            </a:r>
          </a:p>
          <a:p>
            <a:pPr eaLnBrk="1" hangingPunct="1"/>
            <a:r>
              <a:rPr lang="en-US" altLang="en-US" dirty="0"/>
              <a:t>Pipe &amp; Filter</a:t>
            </a:r>
          </a:p>
          <a:p>
            <a:pPr eaLnBrk="1" hangingPunct="1"/>
            <a:r>
              <a:rPr lang="en-US" altLang="en-US" dirty="0"/>
              <a:t>Process Control </a:t>
            </a:r>
          </a:p>
          <a:p>
            <a:pPr eaLnBrk="1" hangingPunct="1"/>
            <a:endParaRPr lang="en-US" altLang="en-US" dirty="0"/>
          </a:p>
        </p:txBody>
      </p:sp>
      <p:sp>
        <p:nvSpPr>
          <p:cNvPr id="11267" name="Footer Placeholder 1">
            <a:extLst>
              <a:ext uri="{FF2B5EF4-FFF2-40B4-BE49-F238E27FC236}">
                <a16:creationId xmlns:a16="http://schemas.microsoft.com/office/drawing/2014/main" id="{C794D751-DC8A-46F3-B50F-008E22E9C8C8}"/>
              </a:ext>
            </a:extLst>
          </p:cNvPr>
          <p:cNvSpPr>
            <a:spLocks noGrp="1"/>
          </p:cNvSpPr>
          <p:nvPr>
            <p:ph type="ftr" sz="quarter" idx="11"/>
          </p:nvPr>
        </p:nvSpPr>
        <p:spPr>
          <a:xfrm>
            <a:off x="4038600" y="6356350"/>
            <a:ext cx="5251174"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600"/>
              </a:spcAft>
              <a:buFontTx/>
              <a:buNone/>
            </a:pPr>
            <a:r>
              <a:rPr lang="en-US" altLang="en-US" sz="1800"/>
              <a:t>SOEN 343</a:t>
            </a:r>
          </a:p>
        </p:txBody>
      </p:sp>
      <p:sp>
        <p:nvSpPr>
          <p:cNvPr id="11268" name="Slide Number Placeholder 4">
            <a:extLst>
              <a:ext uri="{FF2B5EF4-FFF2-40B4-BE49-F238E27FC236}">
                <a16:creationId xmlns:a16="http://schemas.microsoft.com/office/drawing/2014/main" id="{FDD30318-5A8B-42E3-A87E-18D5A2B6C016}"/>
              </a:ext>
            </a:extLst>
          </p:cNvPr>
          <p:cNvSpPr>
            <a:spLocks noGrp="1"/>
          </p:cNvSpPr>
          <p:nvPr>
            <p:ph type="sldNum" sz="quarter" idx="12"/>
          </p:nvPr>
        </p:nvSpPr>
        <p:spPr>
          <a:xfrm>
            <a:off x="9541564" y="6356350"/>
            <a:ext cx="1812235"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600"/>
              </a:spcAft>
              <a:buFontTx/>
              <a:buNone/>
            </a:pPr>
            <a:fld id="{DBB2C5C3-E89B-4DEF-95DC-B3A85C5B8C62}" type="slidenum">
              <a:rPr lang="en-US" altLang="en-US" sz="1800"/>
              <a:pPr>
                <a:lnSpc>
                  <a:spcPct val="90000"/>
                </a:lnSpc>
                <a:spcBef>
                  <a:spcPct val="0"/>
                </a:spcBef>
                <a:spcAft>
                  <a:spcPts val="600"/>
                </a:spcAft>
                <a:buFontTx/>
                <a:buNone/>
              </a:pPr>
              <a:t>6</a:t>
            </a:fld>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5">
            <a:extLst>
              <a:ext uri="{FF2B5EF4-FFF2-40B4-BE49-F238E27FC236}">
                <a16:creationId xmlns:a16="http://schemas.microsoft.com/office/drawing/2014/main" id="{08B2147D-D5E5-40B9-8703-1867AB538C4F}"/>
              </a:ext>
            </a:extLst>
          </p:cNvPr>
          <p:cNvSpPr>
            <a:spLocks noGrp="1" noChangeArrowheads="1"/>
          </p:cNvSpPr>
          <p:nvPr>
            <p:ph type="title"/>
          </p:nvPr>
        </p:nvSpPr>
        <p:spPr/>
        <p:txBody>
          <a:bodyPr/>
          <a:lstStyle/>
          <a:p>
            <a:pPr eaLnBrk="1" hangingPunct="1"/>
            <a:r>
              <a:rPr lang="en-US" altLang="en-US" b="1"/>
              <a:t>Batch Sequential</a:t>
            </a:r>
            <a:endParaRPr lang="en-CA" altLang="en-US"/>
          </a:p>
        </p:txBody>
      </p:sp>
      <p:sp>
        <p:nvSpPr>
          <p:cNvPr id="12291" name="Text Placeholder 6">
            <a:extLst>
              <a:ext uri="{FF2B5EF4-FFF2-40B4-BE49-F238E27FC236}">
                <a16:creationId xmlns:a16="http://schemas.microsoft.com/office/drawing/2014/main" id="{CCD2EA65-1F46-475E-AF7D-A3C0C1F04DC9}"/>
              </a:ext>
            </a:extLst>
          </p:cNvPr>
          <p:cNvSpPr>
            <a:spLocks noGrp="1" noChangeArrowheads="1"/>
          </p:cNvSpPr>
          <p:nvPr>
            <p:ph type="body" idx="1"/>
          </p:nvPr>
        </p:nvSpPr>
        <p:spPr/>
        <p:txBody>
          <a:bodyPr/>
          <a:lstStyle/>
          <a:p>
            <a:pPr eaLnBrk="1" hangingPunct="1"/>
            <a:endParaRPr lang="en-CA" altLang="en-US"/>
          </a:p>
        </p:txBody>
      </p:sp>
      <p:sp>
        <p:nvSpPr>
          <p:cNvPr id="12292" name="Footer Placeholder 3">
            <a:extLst>
              <a:ext uri="{FF2B5EF4-FFF2-40B4-BE49-F238E27FC236}">
                <a16:creationId xmlns:a16="http://schemas.microsoft.com/office/drawing/2014/main" id="{1016E395-5D7B-4329-91C3-AB1361632C3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12293" name="Slide Number Placeholder 4">
            <a:extLst>
              <a:ext uri="{FF2B5EF4-FFF2-40B4-BE49-F238E27FC236}">
                <a16:creationId xmlns:a16="http://schemas.microsoft.com/office/drawing/2014/main" id="{9FB2F3C8-DFA9-4B39-87FC-67659E2808D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0F06FAA-6768-4991-9B1D-3B868A466494}" type="slidenum">
              <a:rPr lang="en-US" altLang="en-US" sz="1400"/>
              <a:pPr>
                <a:spcBef>
                  <a:spcPct val="0"/>
                </a:spcBef>
                <a:buFontTx/>
                <a:buNone/>
              </a:pPr>
              <a:t>7</a:t>
            </a:fld>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1B214E8-4644-44CB-8882-418CDB8955D1}"/>
              </a:ext>
            </a:extLst>
          </p:cNvPr>
          <p:cNvSpPr>
            <a:spLocks noGrp="1" noChangeArrowheads="1"/>
          </p:cNvSpPr>
          <p:nvPr>
            <p:ph type="title"/>
          </p:nvPr>
        </p:nvSpPr>
        <p:spPr>
          <a:xfrm>
            <a:off x="1981200" y="762000"/>
            <a:ext cx="8229600" cy="1143000"/>
          </a:xfrm>
        </p:spPr>
        <p:txBody>
          <a:bodyPr>
            <a:normAutofit fontScale="90000"/>
          </a:bodyPr>
          <a:lstStyle/>
          <a:p>
            <a:pPr eaLnBrk="1" hangingPunct="1"/>
            <a:r>
              <a:rPr lang="en-US" altLang="en-US" sz="4000" b="1"/>
              <a:t>Batch Sequential </a:t>
            </a:r>
            <a:br>
              <a:rPr lang="en-US" altLang="en-US" sz="4000" b="1"/>
            </a:br>
            <a:endParaRPr lang="en-US" altLang="en-US" sz="4000" b="1"/>
          </a:p>
        </p:txBody>
      </p:sp>
      <p:sp>
        <p:nvSpPr>
          <p:cNvPr id="13315" name="Rectangle 3">
            <a:extLst>
              <a:ext uri="{FF2B5EF4-FFF2-40B4-BE49-F238E27FC236}">
                <a16:creationId xmlns:a16="http://schemas.microsoft.com/office/drawing/2014/main" id="{5F1ABA7F-BBB1-40E1-AF22-0F88B0B9F980}"/>
              </a:ext>
            </a:extLst>
          </p:cNvPr>
          <p:cNvSpPr>
            <a:spLocks noGrp="1" noChangeArrowheads="1"/>
          </p:cNvSpPr>
          <p:nvPr>
            <p:ph idx="1"/>
          </p:nvPr>
        </p:nvSpPr>
        <p:spPr>
          <a:xfrm>
            <a:off x="1905000" y="1447801"/>
            <a:ext cx="8229600" cy="4525963"/>
          </a:xfrm>
        </p:spPr>
        <p:txBody>
          <a:bodyPr/>
          <a:lstStyle/>
          <a:p>
            <a:pPr eaLnBrk="1" hangingPunct="1">
              <a:lnSpc>
                <a:spcPct val="90000"/>
              </a:lnSpc>
            </a:pPr>
            <a:r>
              <a:rPr lang="en-US" altLang="en-US" sz="2300" dirty="0"/>
              <a:t>The batch sequential architectural style represents a traditional data processing model that was widely used in 1950 - 1970</a:t>
            </a:r>
          </a:p>
          <a:p>
            <a:pPr eaLnBrk="1" hangingPunct="1">
              <a:lnSpc>
                <a:spcPct val="90000"/>
              </a:lnSpc>
            </a:pPr>
            <a:r>
              <a:rPr lang="en-US" altLang="en-US" sz="2300" dirty="0"/>
              <a:t>RPG (report program generator) and COBOL are two typical programming languages working on this model</a:t>
            </a:r>
          </a:p>
          <a:p>
            <a:pPr eaLnBrk="1" hangingPunct="1">
              <a:lnSpc>
                <a:spcPct val="90000"/>
              </a:lnSpc>
            </a:pPr>
            <a:r>
              <a:rPr lang="en-US" altLang="en-US" sz="2300" dirty="0"/>
              <a:t>In batch sequential architecture, each data transformation sub-system or module cannot start its process until its previous sub-system completes its computation </a:t>
            </a:r>
          </a:p>
          <a:p>
            <a:pPr eaLnBrk="1" hangingPunct="1">
              <a:lnSpc>
                <a:spcPct val="90000"/>
              </a:lnSpc>
            </a:pPr>
            <a:r>
              <a:rPr lang="en-US" altLang="en-US" sz="2300" dirty="0"/>
              <a:t>Data flow carries a batch of data to move from one sub-system to another sub-system</a:t>
            </a:r>
          </a:p>
          <a:p>
            <a:pPr eaLnBrk="1" hangingPunct="1">
              <a:lnSpc>
                <a:spcPct val="90000"/>
              </a:lnSpc>
            </a:pPr>
            <a:r>
              <a:rPr lang="en-US" altLang="en-US" sz="2300" dirty="0"/>
              <a:t>Next Figure shows a typical example of batch sequential style</a:t>
            </a:r>
          </a:p>
          <a:p>
            <a:pPr eaLnBrk="1" hangingPunct="1">
              <a:lnSpc>
                <a:spcPct val="90000"/>
              </a:lnSpc>
            </a:pPr>
            <a:endParaRPr lang="en-US" altLang="en-US" sz="2400" dirty="0"/>
          </a:p>
        </p:txBody>
      </p:sp>
      <p:sp>
        <p:nvSpPr>
          <p:cNvPr id="13316" name="Footer Placeholder 1">
            <a:extLst>
              <a:ext uri="{FF2B5EF4-FFF2-40B4-BE49-F238E27FC236}">
                <a16:creationId xmlns:a16="http://schemas.microsoft.com/office/drawing/2014/main" id="{98BE370E-3FB5-49ED-B32A-EC5846B8BEF1}"/>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13317" name="Slide Number Placeholder 2">
            <a:extLst>
              <a:ext uri="{FF2B5EF4-FFF2-40B4-BE49-F238E27FC236}">
                <a16:creationId xmlns:a16="http://schemas.microsoft.com/office/drawing/2014/main" id="{1B8BC3C5-AC61-4DD7-A2E6-918A030EE08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9420E40-A9A3-4B4A-821F-6AFA4E8D6210}" type="slidenum">
              <a:rPr lang="en-US" altLang="en-US" sz="1400"/>
              <a:pPr>
                <a:spcBef>
                  <a:spcPct val="0"/>
                </a:spcBef>
                <a:buFontTx/>
                <a:buNone/>
              </a:pPr>
              <a:t>8</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BF7970C-FA9E-4895-A0AD-3BDBBAE622C9}"/>
              </a:ext>
            </a:extLst>
          </p:cNvPr>
          <p:cNvSpPr>
            <a:spLocks noGrp="1" noChangeArrowheads="1"/>
          </p:cNvSpPr>
          <p:nvPr>
            <p:ph type="title"/>
          </p:nvPr>
        </p:nvSpPr>
        <p:spPr/>
        <p:txBody>
          <a:bodyPr/>
          <a:lstStyle/>
          <a:p>
            <a:pPr eaLnBrk="1" hangingPunct="1"/>
            <a:r>
              <a:rPr lang="en-US" altLang="en-US"/>
              <a:t> Batch Sequential Architecture</a:t>
            </a:r>
          </a:p>
        </p:txBody>
      </p:sp>
      <p:graphicFrame>
        <p:nvGraphicFramePr>
          <p:cNvPr id="14339" name="Object 4">
            <a:extLst>
              <a:ext uri="{FF2B5EF4-FFF2-40B4-BE49-F238E27FC236}">
                <a16:creationId xmlns:a16="http://schemas.microsoft.com/office/drawing/2014/main" id="{9E6A21D7-4E81-4FE3-82C0-133A2CFDD86F}"/>
              </a:ext>
            </a:extLst>
          </p:cNvPr>
          <p:cNvGraphicFramePr>
            <a:graphicFrameLocks noGrp="1" noChangeAspect="1"/>
          </p:cNvGraphicFramePr>
          <p:nvPr>
            <p:ph idx="1"/>
          </p:nvPr>
        </p:nvGraphicFramePr>
        <p:xfrm>
          <a:off x="1752600" y="1828800"/>
          <a:ext cx="8915400" cy="3222625"/>
        </p:xfrm>
        <a:graphic>
          <a:graphicData uri="http://schemas.openxmlformats.org/presentationml/2006/ole">
            <mc:AlternateContent xmlns:mc="http://schemas.openxmlformats.org/markup-compatibility/2006">
              <mc:Choice xmlns:v="urn:schemas-microsoft-com:vml" Requires="v">
                <p:oleObj spid="_x0000_s14426" r:id="rId4" imgW="4216400" imgH="1524000" progId="Visio.Drawing.11">
                  <p:embed/>
                </p:oleObj>
              </mc:Choice>
              <mc:Fallback>
                <p:oleObj r:id="rId4" imgW="4216400" imgH="152400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828800"/>
                        <a:ext cx="8915400" cy="322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0" name="Footer Placeholder 1">
            <a:extLst>
              <a:ext uri="{FF2B5EF4-FFF2-40B4-BE49-F238E27FC236}">
                <a16:creationId xmlns:a16="http://schemas.microsoft.com/office/drawing/2014/main" id="{11693396-E457-43D6-B16E-C3AB87027AF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SOEN 343</a:t>
            </a:r>
          </a:p>
        </p:txBody>
      </p:sp>
      <p:sp>
        <p:nvSpPr>
          <p:cNvPr id="14341" name="Slide Number Placeholder 2">
            <a:extLst>
              <a:ext uri="{FF2B5EF4-FFF2-40B4-BE49-F238E27FC236}">
                <a16:creationId xmlns:a16="http://schemas.microsoft.com/office/drawing/2014/main" id="{032F44C3-DE28-4160-89A2-D3C313B56DC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D257B14-4E28-4DF8-BE13-F7A4C71AA47A}" type="slidenum">
              <a:rPr lang="en-US" altLang="en-US" sz="1400"/>
              <a:pPr>
                <a:spcBef>
                  <a:spcPct val="0"/>
                </a:spcBef>
                <a:buFontTx/>
                <a:buNone/>
              </a:pPr>
              <a:t>9</a:t>
            </a:fld>
            <a:endParaRPr lang="en-US" altLang="en-US" sz="1400"/>
          </a:p>
        </p:txBody>
      </p:sp>
    </p:spTree>
  </p:cSld>
  <p:clrMapOvr>
    <a:masterClrMapping/>
  </p:clrMapOvr>
</p:sld>
</file>

<file path=ppt/theme/theme1.xml><?xml version="1.0" encoding="utf-8"?>
<a:theme xmlns:a="http://schemas.openxmlformats.org/drawingml/2006/main" name="Default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3143</Words>
  <Application>Microsoft Office PowerPoint</Application>
  <PresentationFormat>Widescreen</PresentationFormat>
  <Paragraphs>331</Paragraphs>
  <Slides>43</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3" baseType="lpstr">
      <vt:lpstr>Arial</vt:lpstr>
      <vt:lpstr>Calibri</vt:lpstr>
      <vt:lpstr>宋体</vt:lpstr>
      <vt:lpstr>Symbol</vt:lpstr>
      <vt:lpstr>Verdana</vt:lpstr>
      <vt:lpstr>Lato</vt:lpstr>
      <vt:lpstr>Times New Roman</vt:lpstr>
      <vt:lpstr>Source Han Sans CN Regular</vt:lpstr>
      <vt:lpstr>Default Design</vt:lpstr>
      <vt:lpstr>Visio.Drawing.11</vt:lpstr>
      <vt:lpstr>Software Architecture and Design I  SOEN 343 Instructor: Dr. Rodrigo Morales https://moar82.github.io/ rodrigo.moralesalvarado@concordia.ca</vt:lpstr>
      <vt:lpstr>Objectives</vt:lpstr>
      <vt:lpstr>Overview </vt:lpstr>
      <vt:lpstr>PowerPoint Presentation</vt:lpstr>
      <vt:lpstr>PowerPoint Presentation</vt:lpstr>
      <vt:lpstr>PowerPoint Presentation</vt:lpstr>
      <vt:lpstr>Batch Sequential</vt:lpstr>
      <vt:lpstr>Batch Sequential  </vt:lpstr>
      <vt:lpstr> Batch Sequential Architecture</vt:lpstr>
      <vt:lpstr>PowerPoint Presentation</vt:lpstr>
      <vt:lpstr> Batch Sequential in Business Data Processing  </vt:lpstr>
      <vt:lpstr>Example</vt:lpstr>
      <vt:lpstr>Benefits</vt:lpstr>
      <vt:lpstr>Applicable Design Domains:</vt:lpstr>
      <vt:lpstr>Limitations</vt:lpstr>
      <vt:lpstr>Pipe &amp; Filter Architecture</vt:lpstr>
      <vt:lpstr>Pipe &amp; Filter Architecture </vt:lpstr>
      <vt:lpstr>PowerPoint Presentation</vt:lpstr>
      <vt:lpstr>PowerPoint Presentation</vt:lpstr>
      <vt:lpstr>There are three ways to make the data flow </vt:lpstr>
      <vt:lpstr>Two types of filters</vt:lpstr>
      <vt:lpstr>Pipe and Filter Class Diagram </vt:lpstr>
      <vt:lpstr>Pipe and Filter Sequence Diagram and Block Diagram  </vt:lpstr>
      <vt:lpstr>Pipelined Pipe and Filter </vt:lpstr>
      <vt:lpstr>Pipe &amp; Filter in Unix</vt:lpstr>
      <vt:lpstr>PowerPoint Presentation</vt:lpstr>
      <vt:lpstr>Pipe &amp; Filter in Java</vt:lpstr>
      <vt:lpstr>PowerPoint Presentation</vt:lpstr>
      <vt:lpstr>PowerPoint Presentation</vt:lpstr>
      <vt:lpstr>Driver class pipeFilter.java: </vt:lpstr>
      <vt:lpstr>Applicable Design Domain of  Pipe &amp; Filter Architecture</vt:lpstr>
      <vt:lpstr>Benefits of Pipe &amp; Filter:</vt:lpstr>
      <vt:lpstr>Limitations of Pipe &amp; Filter:</vt:lpstr>
      <vt:lpstr>Process-Control Architecture</vt:lpstr>
      <vt:lpstr>Process-Control Architecture </vt:lpstr>
      <vt:lpstr> Closed-loop Control System</vt:lpstr>
      <vt:lpstr>Data Flow in the Process Control Architecture </vt:lpstr>
      <vt:lpstr>Example: Electric clothes dryer</vt:lpstr>
      <vt:lpstr>Applicable Domains:</vt:lpstr>
      <vt:lpstr>Benefits of close-loop feedback process control architecture over open forward architecture:</vt:lpstr>
      <vt:lpstr>Design guidelines for a data flow-based software system </vt:lpstr>
      <vt:lpstr>Summary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and Design I  SOEN 343 Instructor: Dr. Rodrigo Morales https://moar82.github.io/ rodrigo.moralesalvarado@concordia.ca</dc:title>
  <dc:creator>Rodrigo Morales Alvarado</dc:creator>
  <cp:lastModifiedBy>Rodrigo Morales Alvarado</cp:lastModifiedBy>
  <cp:revision>19</cp:revision>
  <dcterms:created xsi:type="dcterms:W3CDTF">2020-11-17T16:27:27Z</dcterms:created>
  <dcterms:modified xsi:type="dcterms:W3CDTF">2020-11-17T17:32:01Z</dcterms:modified>
</cp:coreProperties>
</file>