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Lst>
  <p:notesMasterIdLst>
    <p:notesMasterId r:id="rId28"/>
  </p:notesMasterIdLst>
  <p:sldIdLst>
    <p:sldId id="407" r:id="rId2"/>
    <p:sldId id="287" r:id="rId3"/>
    <p:sldId id="258" r:id="rId4"/>
    <p:sldId id="259" r:id="rId5"/>
    <p:sldId id="260" r:id="rId6"/>
    <p:sldId id="261" r:id="rId7"/>
    <p:sldId id="262" r:id="rId8"/>
    <p:sldId id="264" r:id="rId9"/>
    <p:sldId id="265" r:id="rId10"/>
    <p:sldId id="266" r:id="rId11"/>
    <p:sldId id="267" r:id="rId12"/>
    <p:sldId id="268" r:id="rId13"/>
    <p:sldId id="269" r:id="rId14"/>
    <p:sldId id="270" r:id="rId15"/>
    <p:sldId id="272" r:id="rId16"/>
    <p:sldId id="274" r:id="rId17"/>
    <p:sldId id="275" r:id="rId18"/>
    <p:sldId id="278" r:id="rId19"/>
    <p:sldId id="276" r:id="rId20"/>
    <p:sldId id="409" r:id="rId21"/>
    <p:sldId id="281" r:id="rId22"/>
    <p:sldId id="282" r:id="rId23"/>
    <p:sldId id="283" r:id="rId24"/>
    <p:sldId id="284" r:id="rId25"/>
    <p:sldId id="285"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33" autoAdjust="0"/>
  </p:normalViewPr>
  <p:slideViewPr>
    <p:cSldViewPr>
      <p:cViewPr varScale="1">
        <p:scale>
          <a:sx n="84" d="100"/>
          <a:sy n="84" d="100"/>
        </p:scale>
        <p:origin x="708" y="84"/>
      </p:cViewPr>
      <p:guideLst>
        <p:guide orient="horz" pos="2160"/>
        <p:guide pos="3840"/>
      </p:guideLst>
    </p:cSldViewPr>
  </p:slideViewPr>
  <p:notesTextViewPr>
    <p:cViewPr>
      <p:scale>
        <a:sx n="100" d="100"/>
        <a:sy n="100" d="100"/>
      </p:scale>
      <p:origin x="0" y="-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3BDD21-8F83-4F00-AE6F-2D20A08F7A85}" type="doc">
      <dgm:prSet loTypeId="urn:microsoft.com/office/officeart/2005/8/layout/bList2" loCatId="list" qsTypeId="urn:microsoft.com/office/officeart/2005/8/quickstyle/simple1" qsCatId="simple" csTypeId="urn:microsoft.com/office/officeart/2005/8/colors/accent1_2" csCatId="accent1" phldr="1"/>
      <dgm:spPr/>
    </dgm:pt>
    <dgm:pt modelId="{B94919F7-9A31-4E23-BE40-39175147B1A4}">
      <dgm:prSet phldrT="[Text]"/>
      <dgm:spPr/>
      <dgm:t>
        <a:bodyPr/>
        <a:lstStyle/>
        <a:p>
          <a:r>
            <a:rPr lang="en-CA" dirty="0"/>
            <a:t>Blackboard</a:t>
          </a:r>
        </a:p>
      </dgm:t>
    </dgm:pt>
    <dgm:pt modelId="{D548CACF-B785-4B6E-9493-E0E15F833006}" type="parTrans" cxnId="{0344413C-5E0A-438E-BF55-B5134048E3B0}">
      <dgm:prSet/>
      <dgm:spPr/>
      <dgm:t>
        <a:bodyPr/>
        <a:lstStyle/>
        <a:p>
          <a:endParaRPr lang="en-CA"/>
        </a:p>
      </dgm:t>
    </dgm:pt>
    <dgm:pt modelId="{0C817006-5DC6-4A91-A4C2-3B2354FF7342}" type="sibTrans" cxnId="{0344413C-5E0A-438E-BF55-B5134048E3B0}">
      <dgm:prSet/>
      <dgm:spPr/>
      <dgm:t>
        <a:bodyPr/>
        <a:lstStyle/>
        <a:p>
          <a:endParaRPr lang="en-CA"/>
        </a:p>
      </dgm:t>
    </dgm:pt>
    <dgm:pt modelId="{EA8FB937-1241-4A40-A919-4F842A1222B9}">
      <dgm:prSet phldrT="[Text]"/>
      <dgm:spPr/>
      <dgm:t>
        <a:bodyPr/>
        <a:lstStyle/>
        <a:p>
          <a:r>
            <a:rPr lang="en-CA" dirty="0"/>
            <a:t>Knowledge sources</a:t>
          </a:r>
        </a:p>
      </dgm:t>
    </dgm:pt>
    <dgm:pt modelId="{E4472485-44B6-468D-B9C1-F402C8860582}" type="parTrans" cxnId="{72C2B4C2-54A1-4CA8-8490-1525077FDAAA}">
      <dgm:prSet/>
      <dgm:spPr/>
      <dgm:t>
        <a:bodyPr/>
        <a:lstStyle/>
        <a:p>
          <a:endParaRPr lang="en-CA"/>
        </a:p>
      </dgm:t>
    </dgm:pt>
    <dgm:pt modelId="{D481CFC6-9456-416A-8B0A-1831BA6586C9}" type="sibTrans" cxnId="{72C2B4C2-54A1-4CA8-8490-1525077FDAAA}">
      <dgm:prSet/>
      <dgm:spPr/>
      <dgm:t>
        <a:bodyPr/>
        <a:lstStyle/>
        <a:p>
          <a:endParaRPr lang="en-CA"/>
        </a:p>
      </dgm:t>
    </dgm:pt>
    <dgm:pt modelId="{5A147BB0-3E35-4AA0-9C67-F7F783C6ECC1}">
      <dgm:prSet phldrT="[Text]"/>
      <dgm:spPr/>
      <dgm:t>
        <a:bodyPr/>
        <a:lstStyle/>
        <a:p>
          <a:r>
            <a:rPr lang="en-CA" dirty="0"/>
            <a:t>Controller</a:t>
          </a:r>
        </a:p>
      </dgm:t>
    </dgm:pt>
    <dgm:pt modelId="{51CEEFDB-38D5-46BC-AC93-4FE8DC1BB0DB}" type="parTrans" cxnId="{46DA3A54-0F80-4002-AA9E-6B3F241B4834}">
      <dgm:prSet/>
      <dgm:spPr/>
      <dgm:t>
        <a:bodyPr/>
        <a:lstStyle/>
        <a:p>
          <a:endParaRPr lang="en-CA"/>
        </a:p>
      </dgm:t>
    </dgm:pt>
    <dgm:pt modelId="{1291A3FD-F9E5-4A23-97B6-5D953A39F4E9}" type="sibTrans" cxnId="{46DA3A54-0F80-4002-AA9E-6B3F241B4834}">
      <dgm:prSet/>
      <dgm:spPr/>
      <dgm:t>
        <a:bodyPr/>
        <a:lstStyle/>
        <a:p>
          <a:endParaRPr lang="en-CA"/>
        </a:p>
      </dgm:t>
    </dgm:pt>
    <dgm:pt modelId="{C0E3C791-FB9E-45BC-83A6-2CBAC8800D43}">
      <dgm:prSet/>
      <dgm:spPr/>
      <dgm:t>
        <a:bodyPr/>
        <a:lstStyle/>
        <a:p>
          <a:r>
            <a:rPr lang="en-CA" dirty="0"/>
            <a:t>Used to store data</a:t>
          </a:r>
        </a:p>
      </dgm:t>
    </dgm:pt>
    <dgm:pt modelId="{67290DD2-1879-4698-9FA5-99A118755F2C}" type="parTrans" cxnId="{9F86CC9F-F9AA-445B-9F1F-91B440D3F7F0}">
      <dgm:prSet/>
      <dgm:spPr/>
    </dgm:pt>
    <dgm:pt modelId="{25AD38E9-F3DC-4DAB-8817-472187E47769}" type="sibTrans" cxnId="{9F86CC9F-F9AA-445B-9F1F-91B440D3F7F0}">
      <dgm:prSet/>
      <dgm:spPr/>
    </dgm:pt>
    <dgm:pt modelId="{2745D7B0-21E2-4889-AD25-2A692E686F0A}">
      <dgm:prSet/>
      <dgm:spPr/>
      <dgm:t>
        <a:bodyPr/>
        <a:lstStyle/>
        <a:p>
          <a:r>
            <a:rPr lang="en-CA" dirty="0"/>
            <a:t> Domain-specific knowledge is stored</a:t>
          </a:r>
        </a:p>
      </dgm:t>
    </dgm:pt>
    <dgm:pt modelId="{C63914E6-269B-4D6D-813D-9C075D5E3D74}" type="parTrans" cxnId="{B70DA9D7-2518-466C-A208-D5F14EBFFF40}">
      <dgm:prSet/>
      <dgm:spPr/>
    </dgm:pt>
    <dgm:pt modelId="{087916C5-493E-4ABA-80DD-EAFBA47EBD7D}" type="sibTrans" cxnId="{B70DA9D7-2518-466C-A208-D5F14EBFFF40}">
      <dgm:prSet/>
      <dgm:spPr/>
    </dgm:pt>
    <dgm:pt modelId="{44378725-524C-4440-88EA-64F7F10C7298}">
      <dgm:prSet/>
      <dgm:spPr/>
      <dgm:t>
        <a:bodyPr/>
        <a:lstStyle/>
        <a:p>
          <a:r>
            <a:rPr lang="en-CA" dirty="0"/>
            <a:t>Used to initiate the blackboard and knowledge sources</a:t>
          </a:r>
        </a:p>
      </dgm:t>
    </dgm:pt>
    <dgm:pt modelId="{2DB2C595-E569-4B1A-978F-D006EE3DB98B}" type="parTrans" cxnId="{9D02A2AB-A169-4814-8B88-CECBAAE71EFB}">
      <dgm:prSet/>
      <dgm:spPr/>
    </dgm:pt>
    <dgm:pt modelId="{4D38DBE4-3BE8-44E9-8CF4-5EFBF4E4F865}" type="sibTrans" cxnId="{9D02A2AB-A169-4814-8B88-CECBAAE71EFB}">
      <dgm:prSet/>
      <dgm:spPr/>
    </dgm:pt>
    <dgm:pt modelId="{242D16A8-CC7D-447F-87C2-D760C0FE4AE4}" type="pres">
      <dgm:prSet presAssocID="{E23BDD21-8F83-4F00-AE6F-2D20A08F7A85}" presName="diagram" presStyleCnt="0">
        <dgm:presLayoutVars>
          <dgm:dir/>
          <dgm:animLvl val="lvl"/>
          <dgm:resizeHandles val="exact"/>
        </dgm:presLayoutVars>
      </dgm:prSet>
      <dgm:spPr/>
    </dgm:pt>
    <dgm:pt modelId="{A81AC319-4AB4-44E2-9B72-CE886C896330}" type="pres">
      <dgm:prSet presAssocID="{B94919F7-9A31-4E23-BE40-39175147B1A4}" presName="compNode" presStyleCnt="0"/>
      <dgm:spPr/>
    </dgm:pt>
    <dgm:pt modelId="{B3633877-31EE-4CE3-9993-13EAF3F24BF1}" type="pres">
      <dgm:prSet presAssocID="{B94919F7-9A31-4E23-BE40-39175147B1A4}" presName="childRect" presStyleLbl="bgAcc1" presStyleIdx="0" presStyleCnt="3">
        <dgm:presLayoutVars>
          <dgm:bulletEnabled val="1"/>
        </dgm:presLayoutVars>
      </dgm:prSet>
      <dgm:spPr/>
    </dgm:pt>
    <dgm:pt modelId="{F37B11D6-A84A-42F1-9B37-3E13467A1EAC}" type="pres">
      <dgm:prSet presAssocID="{B94919F7-9A31-4E23-BE40-39175147B1A4}" presName="parentText" presStyleLbl="node1" presStyleIdx="0" presStyleCnt="0">
        <dgm:presLayoutVars>
          <dgm:chMax val="0"/>
          <dgm:bulletEnabled val="1"/>
        </dgm:presLayoutVars>
      </dgm:prSet>
      <dgm:spPr/>
    </dgm:pt>
    <dgm:pt modelId="{9144F49E-87FF-4728-A256-88405DA23B5D}" type="pres">
      <dgm:prSet presAssocID="{B94919F7-9A31-4E23-BE40-39175147B1A4}" presName="parentRect" presStyleLbl="alignNode1" presStyleIdx="0" presStyleCnt="3"/>
      <dgm:spPr/>
    </dgm:pt>
    <dgm:pt modelId="{E0148B59-F024-461F-99FF-5BCFAC5D80F2}" type="pres">
      <dgm:prSet presAssocID="{B94919F7-9A31-4E23-BE40-39175147B1A4}" presName="adorn" presStyleLbl="fgAccFollowNode1" presStyleIdx="0" presStyleCnt="3"/>
      <dgm:spPr/>
    </dgm:pt>
    <dgm:pt modelId="{48CF9221-1843-41A7-87C1-1A24A3E27C9B}" type="pres">
      <dgm:prSet presAssocID="{0C817006-5DC6-4A91-A4C2-3B2354FF7342}" presName="sibTrans" presStyleLbl="sibTrans2D1" presStyleIdx="0" presStyleCnt="0"/>
      <dgm:spPr/>
    </dgm:pt>
    <dgm:pt modelId="{18C93899-48CD-4133-B042-6FA151B2B356}" type="pres">
      <dgm:prSet presAssocID="{EA8FB937-1241-4A40-A919-4F842A1222B9}" presName="compNode" presStyleCnt="0"/>
      <dgm:spPr/>
    </dgm:pt>
    <dgm:pt modelId="{346375B8-7EE9-41ED-8761-ED41736D25B2}" type="pres">
      <dgm:prSet presAssocID="{EA8FB937-1241-4A40-A919-4F842A1222B9}" presName="childRect" presStyleLbl="bgAcc1" presStyleIdx="1" presStyleCnt="3">
        <dgm:presLayoutVars>
          <dgm:bulletEnabled val="1"/>
        </dgm:presLayoutVars>
      </dgm:prSet>
      <dgm:spPr/>
    </dgm:pt>
    <dgm:pt modelId="{F4EFDFCC-80B1-4642-9CDD-98431FABD883}" type="pres">
      <dgm:prSet presAssocID="{EA8FB937-1241-4A40-A919-4F842A1222B9}" presName="parentText" presStyleLbl="node1" presStyleIdx="0" presStyleCnt="0">
        <dgm:presLayoutVars>
          <dgm:chMax val="0"/>
          <dgm:bulletEnabled val="1"/>
        </dgm:presLayoutVars>
      </dgm:prSet>
      <dgm:spPr/>
    </dgm:pt>
    <dgm:pt modelId="{A315A2FD-1D0E-47A9-8DDF-CE8E39D20614}" type="pres">
      <dgm:prSet presAssocID="{EA8FB937-1241-4A40-A919-4F842A1222B9}" presName="parentRect" presStyleLbl="alignNode1" presStyleIdx="1" presStyleCnt="3"/>
      <dgm:spPr/>
    </dgm:pt>
    <dgm:pt modelId="{A712BBE5-8759-44CC-B893-C43FB38BA95E}" type="pres">
      <dgm:prSet presAssocID="{EA8FB937-1241-4A40-A919-4F842A1222B9}" presName="adorn" presStyleLbl="fgAccFollowNode1" presStyleIdx="1" presStyleCnt="3"/>
      <dgm:spPr/>
    </dgm:pt>
    <dgm:pt modelId="{E6A73B47-C222-4678-A2D2-EB3FD7079978}" type="pres">
      <dgm:prSet presAssocID="{D481CFC6-9456-416A-8B0A-1831BA6586C9}" presName="sibTrans" presStyleLbl="sibTrans2D1" presStyleIdx="0" presStyleCnt="0"/>
      <dgm:spPr/>
    </dgm:pt>
    <dgm:pt modelId="{7520139D-6045-41F8-B9A0-E9815B8FAE6C}" type="pres">
      <dgm:prSet presAssocID="{5A147BB0-3E35-4AA0-9C67-F7F783C6ECC1}" presName="compNode" presStyleCnt="0"/>
      <dgm:spPr/>
    </dgm:pt>
    <dgm:pt modelId="{D5707B60-E002-4BBA-BAFE-72B3E8FA0D74}" type="pres">
      <dgm:prSet presAssocID="{5A147BB0-3E35-4AA0-9C67-F7F783C6ECC1}" presName="childRect" presStyleLbl="bgAcc1" presStyleIdx="2" presStyleCnt="3">
        <dgm:presLayoutVars>
          <dgm:bulletEnabled val="1"/>
        </dgm:presLayoutVars>
      </dgm:prSet>
      <dgm:spPr/>
    </dgm:pt>
    <dgm:pt modelId="{AA9BF223-0334-4370-9442-504BC1627363}" type="pres">
      <dgm:prSet presAssocID="{5A147BB0-3E35-4AA0-9C67-F7F783C6ECC1}" presName="parentText" presStyleLbl="node1" presStyleIdx="0" presStyleCnt="0">
        <dgm:presLayoutVars>
          <dgm:chMax val="0"/>
          <dgm:bulletEnabled val="1"/>
        </dgm:presLayoutVars>
      </dgm:prSet>
      <dgm:spPr/>
    </dgm:pt>
    <dgm:pt modelId="{C662EF2B-B259-44A9-9330-FAFA491FB9C9}" type="pres">
      <dgm:prSet presAssocID="{5A147BB0-3E35-4AA0-9C67-F7F783C6ECC1}" presName="parentRect" presStyleLbl="alignNode1" presStyleIdx="2" presStyleCnt="3"/>
      <dgm:spPr/>
    </dgm:pt>
    <dgm:pt modelId="{EA08BE2F-F4BE-42FE-8621-FC5B24B10FB8}" type="pres">
      <dgm:prSet presAssocID="{5A147BB0-3E35-4AA0-9C67-F7F783C6ECC1}" presName="adorn" presStyleLbl="fgAccFollowNode1" presStyleIdx="2" presStyleCnt="3"/>
      <dgm:spPr/>
    </dgm:pt>
  </dgm:ptLst>
  <dgm:cxnLst>
    <dgm:cxn modelId="{EDA9B413-3AF3-40A7-AD30-F87A3D042080}" type="presOf" srcId="{B94919F7-9A31-4E23-BE40-39175147B1A4}" destId="{9144F49E-87FF-4728-A256-88405DA23B5D}" srcOrd="1" destOrd="0" presId="urn:microsoft.com/office/officeart/2005/8/layout/bList2"/>
    <dgm:cxn modelId="{79FF8B14-37D6-4513-95C1-6C51CDC6BFCE}" type="presOf" srcId="{5A147BB0-3E35-4AA0-9C67-F7F783C6ECC1}" destId="{AA9BF223-0334-4370-9442-504BC1627363}" srcOrd="0" destOrd="0" presId="urn:microsoft.com/office/officeart/2005/8/layout/bList2"/>
    <dgm:cxn modelId="{0344413C-5E0A-438E-BF55-B5134048E3B0}" srcId="{E23BDD21-8F83-4F00-AE6F-2D20A08F7A85}" destId="{B94919F7-9A31-4E23-BE40-39175147B1A4}" srcOrd="0" destOrd="0" parTransId="{D548CACF-B785-4B6E-9493-E0E15F833006}" sibTransId="{0C817006-5DC6-4A91-A4C2-3B2354FF7342}"/>
    <dgm:cxn modelId="{5C16E93D-E6C2-4E66-9086-722880F0419D}" type="presOf" srcId="{B94919F7-9A31-4E23-BE40-39175147B1A4}" destId="{F37B11D6-A84A-42F1-9B37-3E13467A1EAC}" srcOrd="0" destOrd="0" presId="urn:microsoft.com/office/officeart/2005/8/layout/bList2"/>
    <dgm:cxn modelId="{D9B86763-22FE-4A15-8C3F-15E8D6BDAB8E}" type="presOf" srcId="{EA8FB937-1241-4A40-A919-4F842A1222B9}" destId="{F4EFDFCC-80B1-4642-9CDD-98431FABD883}" srcOrd="0" destOrd="0" presId="urn:microsoft.com/office/officeart/2005/8/layout/bList2"/>
    <dgm:cxn modelId="{A7E44345-7A0E-4E05-93B4-BB9866B78967}" type="presOf" srcId="{C0E3C791-FB9E-45BC-83A6-2CBAC8800D43}" destId="{B3633877-31EE-4CE3-9993-13EAF3F24BF1}" srcOrd="0" destOrd="0" presId="urn:microsoft.com/office/officeart/2005/8/layout/bList2"/>
    <dgm:cxn modelId="{BEE7644B-EB39-4324-A02A-1B1632D2772C}" type="presOf" srcId="{2745D7B0-21E2-4889-AD25-2A692E686F0A}" destId="{346375B8-7EE9-41ED-8761-ED41736D25B2}" srcOrd="0" destOrd="0" presId="urn:microsoft.com/office/officeart/2005/8/layout/bList2"/>
    <dgm:cxn modelId="{46DA3A54-0F80-4002-AA9E-6B3F241B4834}" srcId="{E23BDD21-8F83-4F00-AE6F-2D20A08F7A85}" destId="{5A147BB0-3E35-4AA0-9C67-F7F783C6ECC1}" srcOrd="2" destOrd="0" parTransId="{51CEEFDB-38D5-46BC-AC93-4FE8DC1BB0DB}" sibTransId="{1291A3FD-F9E5-4A23-97B6-5D953A39F4E9}"/>
    <dgm:cxn modelId="{923F5154-1721-450B-9906-65BAA226B80C}" type="presOf" srcId="{E23BDD21-8F83-4F00-AE6F-2D20A08F7A85}" destId="{242D16A8-CC7D-447F-87C2-D760C0FE4AE4}" srcOrd="0" destOrd="0" presId="urn:microsoft.com/office/officeart/2005/8/layout/bList2"/>
    <dgm:cxn modelId="{9F86CC9F-F9AA-445B-9F1F-91B440D3F7F0}" srcId="{B94919F7-9A31-4E23-BE40-39175147B1A4}" destId="{C0E3C791-FB9E-45BC-83A6-2CBAC8800D43}" srcOrd="0" destOrd="0" parTransId="{67290DD2-1879-4698-9FA5-99A118755F2C}" sibTransId="{25AD38E9-F3DC-4DAB-8817-472187E47769}"/>
    <dgm:cxn modelId="{B363A9A5-7098-4381-9F7E-0F30F430B953}" type="presOf" srcId="{0C817006-5DC6-4A91-A4C2-3B2354FF7342}" destId="{48CF9221-1843-41A7-87C1-1A24A3E27C9B}" srcOrd="0" destOrd="0" presId="urn:microsoft.com/office/officeart/2005/8/layout/bList2"/>
    <dgm:cxn modelId="{9D02A2AB-A169-4814-8B88-CECBAAE71EFB}" srcId="{5A147BB0-3E35-4AA0-9C67-F7F783C6ECC1}" destId="{44378725-524C-4440-88EA-64F7F10C7298}" srcOrd="0" destOrd="0" parTransId="{2DB2C595-E569-4B1A-978F-D006EE3DB98B}" sibTransId="{4D38DBE4-3BE8-44E9-8CF4-5EFBF4E4F865}"/>
    <dgm:cxn modelId="{318A2CC0-F183-4E77-A840-42C92BA45557}" type="presOf" srcId="{5A147BB0-3E35-4AA0-9C67-F7F783C6ECC1}" destId="{C662EF2B-B259-44A9-9330-FAFA491FB9C9}" srcOrd="1" destOrd="0" presId="urn:microsoft.com/office/officeart/2005/8/layout/bList2"/>
    <dgm:cxn modelId="{72C2B4C2-54A1-4CA8-8490-1525077FDAAA}" srcId="{E23BDD21-8F83-4F00-AE6F-2D20A08F7A85}" destId="{EA8FB937-1241-4A40-A919-4F842A1222B9}" srcOrd="1" destOrd="0" parTransId="{E4472485-44B6-468D-B9C1-F402C8860582}" sibTransId="{D481CFC6-9456-416A-8B0A-1831BA6586C9}"/>
    <dgm:cxn modelId="{B70DA9D7-2518-466C-A208-D5F14EBFFF40}" srcId="{EA8FB937-1241-4A40-A919-4F842A1222B9}" destId="{2745D7B0-21E2-4889-AD25-2A692E686F0A}" srcOrd="0" destOrd="0" parTransId="{C63914E6-269B-4D6D-813D-9C075D5E3D74}" sibTransId="{087916C5-493E-4ABA-80DD-EAFBA47EBD7D}"/>
    <dgm:cxn modelId="{EAF79CD8-B408-46A6-87F3-6EC451E4AC0E}" type="presOf" srcId="{D481CFC6-9456-416A-8B0A-1831BA6586C9}" destId="{E6A73B47-C222-4678-A2D2-EB3FD7079978}" srcOrd="0" destOrd="0" presId="urn:microsoft.com/office/officeart/2005/8/layout/bList2"/>
    <dgm:cxn modelId="{F0E259FC-50E8-46F6-9F81-C4565D1281F4}" type="presOf" srcId="{EA8FB937-1241-4A40-A919-4F842A1222B9}" destId="{A315A2FD-1D0E-47A9-8DDF-CE8E39D20614}" srcOrd="1" destOrd="0" presId="urn:microsoft.com/office/officeart/2005/8/layout/bList2"/>
    <dgm:cxn modelId="{E3BD25FE-4E39-465D-8E8B-484B4B1FB162}" type="presOf" srcId="{44378725-524C-4440-88EA-64F7F10C7298}" destId="{D5707B60-E002-4BBA-BAFE-72B3E8FA0D74}" srcOrd="0" destOrd="0" presId="urn:microsoft.com/office/officeart/2005/8/layout/bList2"/>
    <dgm:cxn modelId="{5C14787D-91AA-4972-B6DF-4805C19BDAE6}" type="presParOf" srcId="{242D16A8-CC7D-447F-87C2-D760C0FE4AE4}" destId="{A81AC319-4AB4-44E2-9B72-CE886C896330}" srcOrd="0" destOrd="0" presId="urn:microsoft.com/office/officeart/2005/8/layout/bList2"/>
    <dgm:cxn modelId="{7EFCB8D5-C4BF-4C48-897B-830EF0170617}" type="presParOf" srcId="{A81AC319-4AB4-44E2-9B72-CE886C896330}" destId="{B3633877-31EE-4CE3-9993-13EAF3F24BF1}" srcOrd="0" destOrd="0" presId="urn:microsoft.com/office/officeart/2005/8/layout/bList2"/>
    <dgm:cxn modelId="{30D6EF87-E3D3-42E1-BD03-914B245C72F1}" type="presParOf" srcId="{A81AC319-4AB4-44E2-9B72-CE886C896330}" destId="{F37B11D6-A84A-42F1-9B37-3E13467A1EAC}" srcOrd="1" destOrd="0" presId="urn:microsoft.com/office/officeart/2005/8/layout/bList2"/>
    <dgm:cxn modelId="{D9D963BA-1650-41EA-A584-5EF629BF1935}" type="presParOf" srcId="{A81AC319-4AB4-44E2-9B72-CE886C896330}" destId="{9144F49E-87FF-4728-A256-88405DA23B5D}" srcOrd="2" destOrd="0" presId="urn:microsoft.com/office/officeart/2005/8/layout/bList2"/>
    <dgm:cxn modelId="{1BA80AAB-024A-4D8B-88BE-A1343C156A65}" type="presParOf" srcId="{A81AC319-4AB4-44E2-9B72-CE886C896330}" destId="{E0148B59-F024-461F-99FF-5BCFAC5D80F2}" srcOrd="3" destOrd="0" presId="urn:microsoft.com/office/officeart/2005/8/layout/bList2"/>
    <dgm:cxn modelId="{94AD6CC4-BDEF-4021-A312-AFBB445276B7}" type="presParOf" srcId="{242D16A8-CC7D-447F-87C2-D760C0FE4AE4}" destId="{48CF9221-1843-41A7-87C1-1A24A3E27C9B}" srcOrd="1" destOrd="0" presId="urn:microsoft.com/office/officeart/2005/8/layout/bList2"/>
    <dgm:cxn modelId="{C3B6FC02-1980-4851-94C6-F097309827AC}" type="presParOf" srcId="{242D16A8-CC7D-447F-87C2-D760C0FE4AE4}" destId="{18C93899-48CD-4133-B042-6FA151B2B356}" srcOrd="2" destOrd="0" presId="urn:microsoft.com/office/officeart/2005/8/layout/bList2"/>
    <dgm:cxn modelId="{01C863AB-4831-4B19-A39B-4B76D37C5478}" type="presParOf" srcId="{18C93899-48CD-4133-B042-6FA151B2B356}" destId="{346375B8-7EE9-41ED-8761-ED41736D25B2}" srcOrd="0" destOrd="0" presId="urn:microsoft.com/office/officeart/2005/8/layout/bList2"/>
    <dgm:cxn modelId="{DA8CBFA5-C123-451C-9DD8-CF6038CEE790}" type="presParOf" srcId="{18C93899-48CD-4133-B042-6FA151B2B356}" destId="{F4EFDFCC-80B1-4642-9CDD-98431FABD883}" srcOrd="1" destOrd="0" presId="urn:microsoft.com/office/officeart/2005/8/layout/bList2"/>
    <dgm:cxn modelId="{643DE941-6351-4DED-9D81-5794C0683A29}" type="presParOf" srcId="{18C93899-48CD-4133-B042-6FA151B2B356}" destId="{A315A2FD-1D0E-47A9-8DDF-CE8E39D20614}" srcOrd="2" destOrd="0" presId="urn:microsoft.com/office/officeart/2005/8/layout/bList2"/>
    <dgm:cxn modelId="{319E00FF-C55C-410A-B8F6-88FAFF0DB8AE}" type="presParOf" srcId="{18C93899-48CD-4133-B042-6FA151B2B356}" destId="{A712BBE5-8759-44CC-B893-C43FB38BA95E}" srcOrd="3" destOrd="0" presId="urn:microsoft.com/office/officeart/2005/8/layout/bList2"/>
    <dgm:cxn modelId="{8E4FB9D4-DAC4-4362-AA1F-580BF07A9959}" type="presParOf" srcId="{242D16A8-CC7D-447F-87C2-D760C0FE4AE4}" destId="{E6A73B47-C222-4678-A2D2-EB3FD7079978}" srcOrd="3" destOrd="0" presId="urn:microsoft.com/office/officeart/2005/8/layout/bList2"/>
    <dgm:cxn modelId="{687D033C-80AE-4CD1-A4B3-A6F89457CBDA}" type="presParOf" srcId="{242D16A8-CC7D-447F-87C2-D760C0FE4AE4}" destId="{7520139D-6045-41F8-B9A0-E9815B8FAE6C}" srcOrd="4" destOrd="0" presId="urn:microsoft.com/office/officeart/2005/8/layout/bList2"/>
    <dgm:cxn modelId="{5282009C-C30A-4451-8695-E47DE0065214}" type="presParOf" srcId="{7520139D-6045-41F8-B9A0-E9815B8FAE6C}" destId="{D5707B60-E002-4BBA-BAFE-72B3E8FA0D74}" srcOrd="0" destOrd="0" presId="urn:microsoft.com/office/officeart/2005/8/layout/bList2"/>
    <dgm:cxn modelId="{A7284AC6-5BE9-4C2B-8DDB-4DBC4084EE4B}" type="presParOf" srcId="{7520139D-6045-41F8-B9A0-E9815B8FAE6C}" destId="{AA9BF223-0334-4370-9442-504BC1627363}" srcOrd="1" destOrd="0" presId="urn:microsoft.com/office/officeart/2005/8/layout/bList2"/>
    <dgm:cxn modelId="{CB78E820-0A74-4614-A92F-B3F219BCC908}" type="presParOf" srcId="{7520139D-6045-41F8-B9A0-E9815B8FAE6C}" destId="{C662EF2B-B259-44A9-9330-FAFA491FB9C9}" srcOrd="2" destOrd="0" presId="urn:microsoft.com/office/officeart/2005/8/layout/bList2"/>
    <dgm:cxn modelId="{439F96D6-7874-4072-859B-69063AA37161}" type="presParOf" srcId="{7520139D-6045-41F8-B9A0-E9815B8FAE6C}" destId="{EA08BE2F-F4BE-42FE-8621-FC5B24B10FB8}"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33877-31EE-4CE3-9993-13EAF3F24BF1}">
      <dsp:nvSpPr>
        <dsp:cNvPr id="0" name=""/>
        <dsp:cNvSpPr/>
      </dsp:nvSpPr>
      <dsp:spPr>
        <a:xfrm>
          <a:off x="7107"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21920" rIns="40640" bIns="40640" numCol="1" spcCol="1270" anchor="t" anchorCtr="0">
          <a:noAutofit/>
        </a:bodyPr>
        <a:lstStyle/>
        <a:p>
          <a:pPr marL="285750" lvl="1" indent="-285750" algn="l" defTabSz="1422400">
            <a:lnSpc>
              <a:spcPct val="90000"/>
            </a:lnSpc>
            <a:spcBef>
              <a:spcPct val="0"/>
            </a:spcBef>
            <a:spcAft>
              <a:spcPct val="15000"/>
            </a:spcAft>
            <a:buChar char="•"/>
          </a:pPr>
          <a:r>
            <a:rPr lang="en-CA" sz="3200" kern="1200" dirty="0"/>
            <a:t>Used to store data</a:t>
          </a:r>
        </a:p>
      </dsp:txBody>
      <dsp:txXfrm>
        <a:off x="60799" y="468165"/>
        <a:ext cx="2962333" cy="2237787"/>
      </dsp:txXfrm>
    </dsp:sp>
    <dsp:sp modelId="{9144F49E-87FF-4728-A256-88405DA23B5D}">
      <dsp:nvSpPr>
        <dsp:cNvPr id="0" name=""/>
        <dsp:cNvSpPr/>
      </dsp:nvSpPr>
      <dsp:spPr>
        <a:xfrm>
          <a:off x="7107" y="2705952"/>
          <a:ext cx="3069717" cy="9853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0" rIns="43180" bIns="0" numCol="1" spcCol="1270" anchor="ctr" anchorCtr="0">
          <a:noAutofit/>
        </a:bodyPr>
        <a:lstStyle/>
        <a:p>
          <a:pPr marL="0" lvl="0" indent="0" algn="l" defTabSz="1511300">
            <a:lnSpc>
              <a:spcPct val="90000"/>
            </a:lnSpc>
            <a:spcBef>
              <a:spcPct val="0"/>
            </a:spcBef>
            <a:spcAft>
              <a:spcPct val="35000"/>
            </a:spcAft>
            <a:buNone/>
          </a:pPr>
          <a:r>
            <a:rPr lang="en-CA" sz="3400" kern="1200" dirty="0"/>
            <a:t>Blackboard</a:t>
          </a:r>
        </a:p>
      </dsp:txBody>
      <dsp:txXfrm>
        <a:off x="7107" y="2705952"/>
        <a:ext cx="2161772" cy="985335"/>
      </dsp:txXfrm>
    </dsp:sp>
    <dsp:sp modelId="{E0148B59-F024-461F-99FF-5BCFAC5D80F2}">
      <dsp:nvSpPr>
        <dsp:cNvPr id="0" name=""/>
        <dsp:cNvSpPr/>
      </dsp:nvSpPr>
      <dsp:spPr>
        <a:xfrm>
          <a:off x="2255717" y="2862463"/>
          <a:ext cx="1074401" cy="1074401"/>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6375B8-7EE9-41ED-8761-ED41736D25B2}">
      <dsp:nvSpPr>
        <dsp:cNvPr id="0" name=""/>
        <dsp:cNvSpPr/>
      </dsp:nvSpPr>
      <dsp:spPr>
        <a:xfrm>
          <a:off x="3596294"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21920" rIns="40640" bIns="40640" numCol="1" spcCol="1270" anchor="t" anchorCtr="0">
          <a:noAutofit/>
        </a:bodyPr>
        <a:lstStyle/>
        <a:p>
          <a:pPr marL="285750" lvl="1" indent="-285750" algn="l" defTabSz="1422400">
            <a:lnSpc>
              <a:spcPct val="90000"/>
            </a:lnSpc>
            <a:spcBef>
              <a:spcPct val="0"/>
            </a:spcBef>
            <a:spcAft>
              <a:spcPct val="15000"/>
            </a:spcAft>
            <a:buChar char="•"/>
          </a:pPr>
          <a:r>
            <a:rPr lang="en-CA" sz="3200" kern="1200" dirty="0"/>
            <a:t> Domain-specific knowledge is stored</a:t>
          </a:r>
        </a:p>
      </dsp:txBody>
      <dsp:txXfrm>
        <a:off x="3649986" y="468165"/>
        <a:ext cx="2962333" cy="2237787"/>
      </dsp:txXfrm>
    </dsp:sp>
    <dsp:sp modelId="{A315A2FD-1D0E-47A9-8DDF-CE8E39D20614}">
      <dsp:nvSpPr>
        <dsp:cNvPr id="0" name=""/>
        <dsp:cNvSpPr/>
      </dsp:nvSpPr>
      <dsp:spPr>
        <a:xfrm>
          <a:off x="3596294" y="2705952"/>
          <a:ext cx="3069717" cy="9853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0" rIns="43180" bIns="0" numCol="1" spcCol="1270" anchor="ctr" anchorCtr="0">
          <a:noAutofit/>
        </a:bodyPr>
        <a:lstStyle/>
        <a:p>
          <a:pPr marL="0" lvl="0" indent="0" algn="l" defTabSz="1511300">
            <a:lnSpc>
              <a:spcPct val="90000"/>
            </a:lnSpc>
            <a:spcBef>
              <a:spcPct val="0"/>
            </a:spcBef>
            <a:spcAft>
              <a:spcPct val="35000"/>
            </a:spcAft>
            <a:buNone/>
          </a:pPr>
          <a:r>
            <a:rPr lang="en-CA" sz="3400" kern="1200" dirty="0"/>
            <a:t>Knowledge sources</a:t>
          </a:r>
        </a:p>
      </dsp:txBody>
      <dsp:txXfrm>
        <a:off x="3596294" y="2705952"/>
        <a:ext cx="2161772" cy="985335"/>
      </dsp:txXfrm>
    </dsp:sp>
    <dsp:sp modelId="{A712BBE5-8759-44CC-B893-C43FB38BA95E}">
      <dsp:nvSpPr>
        <dsp:cNvPr id="0" name=""/>
        <dsp:cNvSpPr/>
      </dsp:nvSpPr>
      <dsp:spPr>
        <a:xfrm>
          <a:off x="5844904" y="2862463"/>
          <a:ext cx="1074401" cy="1074401"/>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707B60-E002-4BBA-BAFE-72B3E8FA0D74}">
      <dsp:nvSpPr>
        <dsp:cNvPr id="0" name=""/>
        <dsp:cNvSpPr/>
      </dsp:nvSpPr>
      <dsp:spPr>
        <a:xfrm>
          <a:off x="7185481" y="414473"/>
          <a:ext cx="3069717" cy="229147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21920" rIns="40640" bIns="40640" numCol="1" spcCol="1270" anchor="t" anchorCtr="0">
          <a:noAutofit/>
        </a:bodyPr>
        <a:lstStyle/>
        <a:p>
          <a:pPr marL="285750" lvl="1" indent="-285750" algn="l" defTabSz="1422400">
            <a:lnSpc>
              <a:spcPct val="90000"/>
            </a:lnSpc>
            <a:spcBef>
              <a:spcPct val="0"/>
            </a:spcBef>
            <a:spcAft>
              <a:spcPct val="15000"/>
            </a:spcAft>
            <a:buChar char="•"/>
          </a:pPr>
          <a:r>
            <a:rPr lang="en-CA" sz="3200" kern="1200" dirty="0"/>
            <a:t>Used to initiate the blackboard and knowledge sources</a:t>
          </a:r>
        </a:p>
      </dsp:txBody>
      <dsp:txXfrm>
        <a:off x="7239173" y="468165"/>
        <a:ext cx="2962333" cy="2237787"/>
      </dsp:txXfrm>
    </dsp:sp>
    <dsp:sp modelId="{C662EF2B-B259-44A9-9330-FAFA491FB9C9}">
      <dsp:nvSpPr>
        <dsp:cNvPr id="0" name=""/>
        <dsp:cNvSpPr/>
      </dsp:nvSpPr>
      <dsp:spPr>
        <a:xfrm>
          <a:off x="7185481" y="2705952"/>
          <a:ext cx="3069717" cy="9853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0" rIns="43180" bIns="0" numCol="1" spcCol="1270" anchor="ctr" anchorCtr="0">
          <a:noAutofit/>
        </a:bodyPr>
        <a:lstStyle/>
        <a:p>
          <a:pPr marL="0" lvl="0" indent="0" algn="l" defTabSz="1511300">
            <a:lnSpc>
              <a:spcPct val="90000"/>
            </a:lnSpc>
            <a:spcBef>
              <a:spcPct val="0"/>
            </a:spcBef>
            <a:spcAft>
              <a:spcPct val="35000"/>
            </a:spcAft>
            <a:buNone/>
          </a:pPr>
          <a:r>
            <a:rPr lang="en-CA" sz="3400" kern="1200" dirty="0"/>
            <a:t>Controller</a:t>
          </a:r>
        </a:p>
      </dsp:txBody>
      <dsp:txXfrm>
        <a:off x="7185481" y="2705952"/>
        <a:ext cx="2161772" cy="985335"/>
      </dsp:txXfrm>
    </dsp:sp>
    <dsp:sp modelId="{EA08BE2F-F4BE-42FE-8621-FC5B24B10FB8}">
      <dsp:nvSpPr>
        <dsp:cNvPr id="0" name=""/>
        <dsp:cNvSpPr/>
      </dsp:nvSpPr>
      <dsp:spPr>
        <a:xfrm>
          <a:off x="9434091" y="2862463"/>
          <a:ext cx="1074401" cy="1074401"/>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2B3EBC-6465-4C7E-A780-CB89ABE6CB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CA"/>
          </a:p>
        </p:txBody>
      </p:sp>
      <p:sp>
        <p:nvSpPr>
          <p:cNvPr id="3" name="Date Placeholder 2">
            <a:extLst>
              <a:ext uri="{FF2B5EF4-FFF2-40B4-BE49-F238E27FC236}">
                <a16:creationId xmlns:a16="http://schemas.microsoft.com/office/drawing/2014/main" id="{D03DD590-3A04-440B-AB5F-7E5BD4CF7FD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BD3AC928-B480-408E-B6BE-F8C81575A5BD}" type="datetimeFigureOut">
              <a:rPr lang="en-CA"/>
              <a:pPr>
                <a:defRPr/>
              </a:pPr>
              <a:t>2020-11-18</a:t>
            </a:fld>
            <a:endParaRPr lang="en-CA"/>
          </a:p>
        </p:txBody>
      </p:sp>
      <p:sp>
        <p:nvSpPr>
          <p:cNvPr id="4" name="Slide Image Placeholder 3">
            <a:extLst>
              <a:ext uri="{FF2B5EF4-FFF2-40B4-BE49-F238E27FC236}">
                <a16:creationId xmlns:a16="http://schemas.microsoft.com/office/drawing/2014/main" id="{B07A964F-E5C3-44AE-9553-F0C0CB80830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a:extLst>
              <a:ext uri="{FF2B5EF4-FFF2-40B4-BE49-F238E27FC236}">
                <a16:creationId xmlns:a16="http://schemas.microsoft.com/office/drawing/2014/main" id="{510C9764-20CD-41D1-AC03-AA765D1C06F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a:extLst>
              <a:ext uri="{FF2B5EF4-FFF2-40B4-BE49-F238E27FC236}">
                <a16:creationId xmlns:a16="http://schemas.microsoft.com/office/drawing/2014/main" id="{5CFD09C2-5809-47A8-9BCD-B2C64556B01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CA"/>
          </a:p>
        </p:txBody>
      </p:sp>
      <p:sp>
        <p:nvSpPr>
          <p:cNvPr id="7" name="Slide Number Placeholder 6">
            <a:extLst>
              <a:ext uri="{FF2B5EF4-FFF2-40B4-BE49-F238E27FC236}">
                <a16:creationId xmlns:a16="http://schemas.microsoft.com/office/drawing/2014/main" id="{85C2B350-66B9-4671-ABB1-AB04A6ACD57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8FA6151-C480-44B6-8AF9-07059FC0A281}"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8">
            <a:extLst>
              <a:ext uri="{FF2B5EF4-FFF2-40B4-BE49-F238E27FC236}">
                <a16:creationId xmlns:a16="http://schemas.microsoft.com/office/drawing/2014/main" id="{8D0F3387-FD97-4068-8F86-315FD69903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i="1">
                <a:solidFill>
                  <a:schemeClr val="tx1"/>
                </a:solidFill>
                <a:latin typeface="Arial" panose="020B0604020202020204" pitchFamily="34" charset="0"/>
                <a:cs typeface="Arial" panose="020B0604020202020204" pitchFamily="34" charset="0"/>
              </a:defRPr>
            </a:lvl1pPr>
            <a:lvl2pPr marL="742950" indent="-285750">
              <a:defRPr i="1">
                <a:solidFill>
                  <a:schemeClr val="tx1"/>
                </a:solidFill>
                <a:latin typeface="Arial" panose="020B0604020202020204" pitchFamily="34" charset="0"/>
                <a:cs typeface="Arial" panose="020B0604020202020204" pitchFamily="34" charset="0"/>
              </a:defRPr>
            </a:lvl2pPr>
            <a:lvl3pPr marL="1143000" indent="-228600">
              <a:defRPr i="1">
                <a:solidFill>
                  <a:schemeClr val="tx1"/>
                </a:solidFill>
                <a:latin typeface="Arial" panose="020B0604020202020204" pitchFamily="34" charset="0"/>
                <a:cs typeface="Arial" panose="020B0604020202020204" pitchFamily="34" charset="0"/>
              </a:defRPr>
            </a:lvl3pPr>
            <a:lvl4pPr marL="1600200" indent="-228600">
              <a:defRPr i="1">
                <a:solidFill>
                  <a:schemeClr val="tx1"/>
                </a:solidFill>
                <a:latin typeface="Arial" panose="020B0604020202020204" pitchFamily="34" charset="0"/>
                <a:cs typeface="Arial" panose="020B0604020202020204" pitchFamily="34" charset="0"/>
              </a:defRPr>
            </a:lvl4pPr>
            <a:lvl5pPr marL="2057400" indent="-228600">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i="1">
                <a:solidFill>
                  <a:schemeClr val="tx1"/>
                </a:solidFill>
                <a:latin typeface="Arial" panose="020B0604020202020204" pitchFamily="34" charset="0"/>
                <a:cs typeface="Arial" panose="020B0604020202020204" pitchFamily="34" charset="0"/>
              </a:defRPr>
            </a:lvl9pPr>
          </a:lstStyle>
          <a:p>
            <a:fld id="{B4E1E54B-A73D-4FE5-99A3-F90A1CBC76DD}" type="slidenum">
              <a:rPr lang="en-US" altLang="en-US"/>
              <a:pPr/>
              <a:t>1</a:t>
            </a:fld>
            <a:endParaRPr lang="en-US" altLang="en-US"/>
          </a:p>
        </p:txBody>
      </p:sp>
      <p:sp>
        <p:nvSpPr>
          <p:cNvPr id="15363" name="Text Box 1">
            <a:extLst>
              <a:ext uri="{FF2B5EF4-FFF2-40B4-BE49-F238E27FC236}">
                <a16:creationId xmlns:a16="http://schemas.microsoft.com/office/drawing/2014/main" id="{CFDC8C30-4C72-4B78-A5FC-E7DD24040CC1}"/>
              </a:ext>
            </a:extLst>
          </p:cNvPr>
          <p:cNvSpPr txBox="1">
            <a:spLocks noChangeArrowheads="1"/>
          </p:cNvSpPr>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3240" tIns="46440" rIns="93240" bIns="464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i="1">
                <a:solidFill>
                  <a:schemeClr val="tx1"/>
                </a:solidFill>
                <a:latin typeface="Arial" panose="020B0604020202020204" pitchFamily="34" charset="0"/>
                <a:cs typeface="Arial" panose="020B0604020202020204"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i="1">
                <a:solidFill>
                  <a:schemeClr val="tx1"/>
                </a:solidFill>
                <a:latin typeface="Arial" panose="020B0604020202020204" pitchFamily="34" charset="0"/>
                <a:cs typeface="Arial" panose="020B0604020202020204"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i="1">
                <a:solidFill>
                  <a:schemeClr val="tx1"/>
                </a:solidFill>
                <a:latin typeface="Arial" panose="020B0604020202020204" pitchFamily="34" charset="0"/>
                <a:cs typeface="Arial" panose="020B0604020202020204"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i="1">
                <a:solidFill>
                  <a:schemeClr val="tx1"/>
                </a:solidFill>
                <a:latin typeface="Arial" panose="020B0604020202020204" pitchFamily="34" charset="0"/>
                <a:cs typeface="Arial" panose="020B0604020202020204"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i="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i="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i="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i="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i="1">
                <a:solidFill>
                  <a:schemeClr val="tx1"/>
                </a:solidFill>
                <a:latin typeface="Arial" panose="020B0604020202020204" pitchFamily="34" charset="0"/>
                <a:cs typeface="Arial" panose="020B0604020202020204" pitchFamily="34" charset="0"/>
              </a:defRPr>
            </a:lvl9pPr>
          </a:lstStyle>
          <a:p>
            <a:pPr algn="r" eaLnBrk="1" hangingPunct="1"/>
            <a:fld id="{25190F6E-AE45-40DF-80BB-B1FAE68F3914}" type="slidenum">
              <a:rPr lang="en-US" altLang="en-US" sz="1200">
                <a:solidFill>
                  <a:srgbClr val="000000"/>
                </a:solidFill>
                <a:latin typeface="Times New Roman" panose="02020603050405020304" pitchFamily="18" charset="0"/>
                <a:ea typeface="Source Han Sans CN Regular"/>
                <a:cs typeface="Source Han Sans CN Regular"/>
              </a:rPr>
              <a:pPr algn="r" eaLnBrk="1" hangingPunct="1"/>
              <a:t>1</a:t>
            </a:fld>
            <a:endParaRPr lang="en-US" altLang="en-US" sz="1200">
              <a:solidFill>
                <a:srgbClr val="000000"/>
              </a:solidFill>
              <a:latin typeface="Times New Roman" panose="02020603050405020304" pitchFamily="18" charset="0"/>
              <a:ea typeface="Source Han Sans CN Regular"/>
              <a:cs typeface="Source Han Sans CN Regular"/>
            </a:endParaRPr>
          </a:p>
        </p:txBody>
      </p:sp>
      <p:sp>
        <p:nvSpPr>
          <p:cNvPr id="15364" name="Rectangle 2">
            <a:extLst>
              <a:ext uri="{FF2B5EF4-FFF2-40B4-BE49-F238E27FC236}">
                <a16:creationId xmlns:a16="http://schemas.microsoft.com/office/drawing/2014/main" id="{9DDEF9E1-E63E-4498-BEDB-8F6335136F2C}"/>
              </a:ext>
            </a:extLst>
          </p:cNvPr>
          <p:cNvSpPr>
            <a:spLocks noGrp="1" noRot="1" noChangeAspect="1" noChangeArrowheads="1" noTextEdit="1"/>
          </p:cNvSpPr>
          <p:nvPr>
            <p:ph type="sldImg"/>
          </p:nvPr>
        </p:nvSpPr>
        <p:spPr bwMode="auto">
          <a:xfrm>
            <a:off x="406400" y="696913"/>
            <a:ext cx="6197600" cy="3486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3">
            <a:extLst>
              <a:ext uri="{FF2B5EF4-FFF2-40B4-BE49-F238E27FC236}">
                <a16:creationId xmlns:a16="http://schemas.microsoft.com/office/drawing/2014/main" id="{C56F8193-DE9C-4E59-8329-907B77A1F554}"/>
              </a:ext>
            </a:extLst>
          </p:cNvPr>
          <p:cNvSpPr>
            <a:spLocks noGrp="1" noChangeArrowheads="1"/>
          </p:cNvSpPr>
          <p:nvPr>
            <p:ph type="body" idx="1"/>
          </p:nvPr>
        </p:nvSpPr>
        <p:spPr bwMode="auto">
          <a:xfrm>
            <a:off x="935038" y="4414838"/>
            <a:ext cx="5140325"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a:spcBef>
                <a:spcPct val="0"/>
              </a:spcBef>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above shows a UML class diagram of a rule-based blackboard software architecture. As we can see, one blackboard may have many knowledge sources associated with it, working on given data and deduced data available in the blackboard subsystem. Each knowledge source helps to solve problems in its expertise area. Knowledge can be stored in different knowledge representation</a:t>
            </a:r>
          </a:p>
          <a:p>
            <a:r>
              <a:rPr lang="en-US" dirty="0"/>
              <a:t>formats depending on the reasoning strategy. For example, a knowledge source stores all related rules and provides activation mechanisms for the blackboard to trigger in rule-based expert system. Of course, knowledge sources must register themselves with the blackboard so that if any change takes place in the blackboard, they will be notified to fire up actions in the corresponding knowledge sources, which can deduce new facts and update the blackboard. Each individual knowledge source may have its own problem-solving strategy and use its own knowledge expertise to contribute to a partial solution which will lead to a final solution. The blackboard class holds the current data state, and the final problem solution will be placed in the blackboard for the controller to pick up and use to generate a final report. The rule-based strategy is one of many reasoning algorithms in use today. There are many other problem solving strategies that can be applied including Fuzzy set theory, probability and statistics, neural network, data mining, and heuristic searching.</a:t>
            </a:r>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16</a:t>
            </a:fld>
            <a:endParaRPr lang="en-CA" altLang="en-US"/>
          </a:p>
        </p:txBody>
      </p:sp>
    </p:spTree>
    <p:extLst>
      <p:ext uri="{BB962C8B-B14F-4D97-AF65-F5344CB8AC3E}">
        <p14:creationId xmlns:p14="http://schemas.microsoft.com/office/powerpoint/2010/main" val="3360439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t>Let’s take a look at a well-known animal identification knowledge-based system (KBS)  </a:t>
            </a:r>
          </a:p>
          <a:p>
            <a:pPr eaLnBrk="1" hangingPunct="1"/>
            <a:r>
              <a:rPr lang="en-US" altLang="en-US" sz="1200" dirty="0"/>
              <a:t>The knowledge is represented in the format of production rules with condition and action parts  </a:t>
            </a:r>
          </a:p>
          <a:p>
            <a:pPr eaLnBrk="1" hangingPunct="1"/>
            <a:r>
              <a:rPr lang="en-US" altLang="en-US" sz="1200" dirty="0"/>
              <a:t>For each rule, if the condition is true then the action is taken </a:t>
            </a:r>
          </a:p>
          <a:p>
            <a:pPr eaLnBrk="1" hangingPunct="1"/>
            <a:r>
              <a:rPr lang="en-US" altLang="en-US" sz="1200" dirty="0"/>
              <a:t>The action is to put new conclusion data in the data store, which is the blackboard </a:t>
            </a:r>
          </a:p>
          <a:p>
            <a:pPr eaLnBrk="1" hangingPunct="1">
              <a:buFontTx/>
              <a:buNone/>
            </a:pPr>
            <a:r>
              <a:rPr lang="en-US" altLang="en-US" sz="1200" dirty="0"/>
              <a:t>	</a:t>
            </a:r>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17</a:t>
            </a:fld>
            <a:endParaRPr lang="en-CA" altLang="en-US"/>
          </a:p>
        </p:txBody>
      </p:sp>
    </p:spTree>
    <p:extLst>
      <p:ext uri="{BB962C8B-B14F-4D97-AF65-F5344CB8AC3E}">
        <p14:creationId xmlns:p14="http://schemas.microsoft.com/office/powerpoint/2010/main" val="108685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 is a relatively simple example, it tells us how the knowledge is used in reasoning. In a more realistic blackboard system,</a:t>
            </a:r>
          </a:p>
          <a:p>
            <a:r>
              <a:rPr lang="en-US" dirty="0"/>
              <a:t>there are many knowledge resources, each with its own knowledge representations and reasoning algorithms</a:t>
            </a:r>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18</a:t>
            </a:fld>
            <a:endParaRPr lang="en-CA" altLang="en-US"/>
          </a:p>
        </p:txBody>
      </p:sp>
    </p:spTree>
    <p:extLst>
      <p:ext uri="{BB962C8B-B14F-4D97-AF65-F5344CB8AC3E}">
        <p14:creationId xmlns:p14="http://schemas.microsoft.com/office/powerpoint/2010/main" val="3700770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dirty="0"/>
              <a:t>Let’s follow the forward reasoning sequence. F1 matches the condition of R2 and “animal is carnivore” is derived and stored in the blackboard </a:t>
            </a:r>
          </a:p>
          <a:p>
            <a:pPr eaLnBrk="1" hangingPunct="1">
              <a:lnSpc>
                <a:spcPct val="90000"/>
              </a:lnSpc>
            </a:pPr>
            <a:r>
              <a:rPr lang="en-US" altLang="en-US" dirty="0"/>
              <a:t>If the algorithm check</a:t>
            </a:r>
            <a:r>
              <a:rPr lang="en-US" altLang="zh-CN" dirty="0">
                <a:ea typeface="宋体" panose="02010600030101010101" pitchFamily="2" charset="-122"/>
              </a:rPr>
              <a:t>s the newest generated data first, the new fact does not match any rules, and then checks F2 which matches the condition of R1, and </a:t>
            </a:r>
            <a:r>
              <a:rPr lang="en-US" altLang="zh-CN" dirty="0">
                <a:latin typeface="Verdana" panose="020B0604030504040204" pitchFamily="34" charset="0"/>
                <a:ea typeface="宋体" panose="02010600030101010101" pitchFamily="2" charset="-122"/>
              </a:rPr>
              <a:t>“</a:t>
            </a:r>
            <a:r>
              <a:rPr lang="en-US" altLang="zh-CN" dirty="0">
                <a:ea typeface="宋体" panose="02010600030101010101" pitchFamily="2" charset="-122"/>
              </a:rPr>
              <a:t>animal is mammal</a:t>
            </a:r>
            <a:r>
              <a:rPr lang="en-US" altLang="zh-CN" dirty="0">
                <a:latin typeface="Verdana" panose="020B0604030504040204" pitchFamily="34" charset="0"/>
                <a:ea typeface="宋体" panose="02010600030101010101" pitchFamily="2" charset="-122"/>
              </a:rPr>
              <a:t>”</a:t>
            </a:r>
            <a:r>
              <a:rPr lang="en-US" altLang="zh-CN" dirty="0">
                <a:ea typeface="宋体" panose="02010600030101010101" pitchFamily="2" charset="-122"/>
              </a:rPr>
              <a:t> is derived and stored in the blackboard  </a:t>
            </a:r>
          </a:p>
          <a:p>
            <a:pPr eaLnBrk="1" hangingPunct="1">
              <a:lnSpc>
                <a:spcPct val="90000"/>
              </a:lnSpc>
            </a:pPr>
            <a:r>
              <a:rPr lang="en-US" altLang="zh-CN" dirty="0">
                <a:ea typeface="宋体" panose="02010600030101010101" pitchFamily="2" charset="-122"/>
              </a:rPr>
              <a:t>After this point there is no single fact that matches any rule and if combined data are used the R3 is matched, and </a:t>
            </a:r>
            <a:r>
              <a:rPr lang="en-US" altLang="zh-CN" dirty="0">
                <a:latin typeface="Verdana" panose="020B0604030504040204" pitchFamily="34" charset="0"/>
                <a:ea typeface="宋体" panose="02010600030101010101" pitchFamily="2" charset="-122"/>
              </a:rPr>
              <a:t>“</a:t>
            </a:r>
            <a:r>
              <a:rPr lang="en-US" altLang="zh-CN" dirty="0">
                <a:ea typeface="宋体" panose="02010600030101010101" pitchFamily="2" charset="-122"/>
              </a:rPr>
              <a:t>animal is tiger</a:t>
            </a:r>
            <a:r>
              <a:rPr lang="en-US" altLang="zh-CN" dirty="0">
                <a:latin typeface="Verdana" panose="020B0604030504040204" pitchFamily="34" charset="0"/>
                <a:ea typeface="宋体" panose="02010600030101010101" pitchFamily="2" charset="-122"/>
              </a:rPr>
              <a:t>”</a:t>
            </a:r>
            <a:r>
              <a:rPr lang="en-US" altLang="zh-CN" dirty="0">
                <a:ea typeface="宋体" panose="02010600030101010101" pitchFamily="2" charset="-122"/>
              </a:rPr>
              <a:t> is derived and put back in the data store </a:t>
            </a:r>
            <a:endParaRPr lang="en-US" altLang="en-US" dirty="0"/>
          </a:p>
          <a:p>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20</a:t>
            </a:fld>
            <a:endParaRPr lang="en-CA" altLang="en-US"/>
          </a:p>
        </p:txBody>
      </p:sp>
    </p:spTree>
    <p:extLst>
      <p:ext uri="{BB962C8B-B14F-4D97-AF65-F5344CB8AC3E}">
        <p14:creationId xmlns:p14="http://schemas.microsoft.com/office/powerpoint/2010/main" val="354034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1200" dirty="0"/>
              <a:t>Tight dependency between the blackboard and knowledge source, the structure change of the blackboard may have a significant impact on all its agents </a:t>
            </a:r>
          </a:p>
          <a:p>
            <a:pPr eaLnBrk="1" hangingPunct="1">
              <a:lnSpc>
                <a:spcPct val="90000"/>
              </a:lnSpc>
            </a:pPr>
            <a:r>
              <a:rPr lang="en-US" altLang="en-US" sz="1200" dirty="0"/>
              <a:t>Difficult to make a decision when to terminate reasoning, since only partial or approximated solutions are expected</a:t>
            </a:r>
          </a:p>
          <a:p>
            <a:pPr eaLnBrk="1" hangingPunct="1">
              <a:lnSpc>
                <a:spcPct val="90000"/>
              </a:lnSpc>
            </a:pPr>
            <a:r>
              <a:rPr lang="en-US" altLang="en-US" sz="1200" dirty="0"/>
              <a:t>Synchronization of multiple agents is an issue. Since multiple agents are working and updating the shared data in the blackboard simultaneously, the preference or priority of executions of multiple agents must be coordinated</a:t>
            </a:r>
          </a:p>
          <a:p>
            <a:pPr eaLnBrk="1" hangingPunct="1">
              <a:lnSpc>
                <a:spcPct val="90000"/>
              </a:lnSpc>
            </a:pPr>
            <a:r>
              <a:rPr lang="en-US" altLang="en-US" sz="1200" dirty="0"/>
              <a:t>Debugging and testing of the system is a challenge </a:t>
            </a:r>
          </a:p>
          <a:p>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24</a:t>
            </a:fld>
            <a:endParaRPr lang="en-CA" altLang="en-US"/>
          </a:p>
        </p:txBody>
      </p:sp>
    </p:spTree>
    <p:extLst>
      <p:ext uri="{BB962C8B-B14F-4D97-AF65-F5344CB8AC3E}">
        <p14:creationId xmlns:p14="http://schemas.microsoft.com/office/powerpoint/2010/main" val="391088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
              </a:rPr>
              <a:t>SDD to the right depicts a dynamic view of this repository architecture. It indicates that one instance object can be shared and accessed by multiple clients with reading and writing for search, update, insertion, and deletion. The clients can access the same data with command line interface, GUI interface, program interface, Remote Procedure Call interfaces (RPC), or object-oriented Remote Method </a:t>
            </a:r>
            <a:r>
              <a:rPr lang="en-CA" sz="1800" b="0" i="0" u="none" strike="noStrike" baseline="0" dirty="0">
                <a:latin typeface="Arial???????"/>
              </a:rPr>
              <a:t>Invocation (RMI).</a:t>
            </a:r>
          </a:p>
          <a:p>
            <a:pPr algn="l"/>
            <a:endParaRPr lang="en-CA" sz="1800" b="0" i="0" u="none" strike="noStrike" baseline="0" dirty="0">
              <a:latin typeface="Arial???????"/>
            </a:endParaRPr>
          </a:p>
          <a:p>
            <a:pPr algn="l"/>
            <a:r>
              <a:rPr lang="en-US" sz="1800" b="0" i="0" u="none" strike="noStrike" baseline="0" dirty="0">
                <a:solidFill>
                  <a:srgbClr val="000000"/>
                </a:solidFill>
                <a:latin typeface="Arial???????"/>
              </a:rPr>
              <a:t>The relational database management system is a typical design domain for the repository architecture. The data store of the repository maintains all types of data including schema (metadata), data tables, and index files for data tables. Many tools are available to develop applications on the database stored in the database management system. These include design, development, maintenance, and documentation tools. Oracle Designer, Oracle Developer (Form, Graphics, and Reporter), Oracle SQL and PL/SQL, Oracle Financials, Oracle e-Business, Oracle data warehouse, and many other software tools are available for Oracle database system. </a:t>
            </a:r>
          </a:p>
          <a:p>
            <a:pPr algn="l"/>
            <a:endParaRPr lang="en-US" sz="1800" b="0" i="0" u="none" strike="noStrike" baseline="0" dirty="0">
              <a:solidFill>
                <a:srgbClr val="000000"/>
              </a:solidFill>
              <a:latin typeface="Arial???????"/>
            </a:endParaRPr>
          </a:p>
          <a:p>
            <a:pPr algn="l"/>
            <a:r>
              <a:rPr lang="en-US" sz="1800" b="0" i="0" u="none" strike="noStrike" baseline="0" dirty="0">
                <a:solidFill>
                  <a:srgbClr val="000000"/>
                </a:solidFill>
                <a:latin typeface="Arial???????"/>
              </a:rPr>
              <a:t>The </a:t>
            </a:r>
            <a:r>
              <a:rPr lang="en-US" sz="1800" b="0" i="0" u="none" strike="noStrike" baseline="0">
                <a:solidFill>
                  <a:srgbClr val="000000"/>
                </a:solidFill>
                <a:latin typeface="Arial???????"/>
              </a:rPr>
              <a:t>diagram </a:t>
            </a:r>
            <a:r>
              <a:rPr lang="en-US" sz="1800" b="0" i="0" u="none" strike="noStrike" baseline="0">
                <a:solidFill>
                  <a:srgbClr val="0000FF"/>
                </a:solidFill>
                <a:latin typeface="Arial???????"/>
              </a:rPr>
              <a:t>to </a:t>
            </a:r>
            <a:r>
              <a:rPr lang="en-US" sz="1800" b="0" i="0" u="none" strike="noStrike" baseline="0" dirty="0">
                <a:solidFill>
                  <a:srgbClr val="0000FF"/>
                </a:solidFill>
                <a:latin typeface="Arial???????"/>
              </a:rPr>
              <a:t>the right </a:t>
            </a:r>
            <a:r>
              <a:rPr lang="en-US" sz="1800" b="0" i="0" u="none" strike="noStrike" baseline="0" dirty="0">
                <a:solidFill>
                  <a:srgbClr val="000000"/>
                </a:solidFill>
                <a:latin typeface="Arial???????"/>
              </a:rPr>
              <a:t>shows a typical database system with its data repository.</a:t>
            </a:r>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8</a:t>
            </a:fld>
            <a:endParaRPr lang="en-CA" altLang="en-US"/>
          </a:p>
        </p:txBody>
      </p:sp>
    </p:spTree>
    <p:extLst>
      <p:ext uri="{BB962C8B-B14F-4D97-AF65-F5344CB8AC3E}">
        <p14:creationId xmlns:p14="http://schemas.microsoft.com/office/powerpoint/2010/main" val="34930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Arial???????"/>
              </a:rPr>
              <a:t>A Computer Aided Software Engineering (CASE) system is another popular application domain for the repository software architecture. There are many CASE tools surrounding the data store in </a:t>
            </a:r>
            <a:r>
              <a:rPr lang="en-US" sz="1800" b="0" i="0" u="none" strike="noStrike" baseline="0" dirty="0">
                <a:solidFill>
                  <a:srgbClr val="0000FF"/>
                </a:solidFill>
                <a:latin typeface="Arial???????"/>
              </a:rPr>
              <a:t>Figure above</a:t>
            </a:r>
            <a:r>
              <a:rPr lang="en-US" sz="1800" b="0" i="0" u="none" strike="noStrike" baseline="0" dirty="0">
                <a:solidFill>
                  <a:srgbClr val="000000"/>
                </a:solidFill>
                <a:latin typeface="Arial???????"/>
              </a:rPr>
              <a:t>. A user of CASE tools can draw a UML design diagram such as a class diagram, collaboration diagram, or sequence diagram. These UML diagrams can then be converted from one format to another. Java or C++ skeleton code can also be generated based on these UML diagrams. If there is code without the original design diagram, the UML diagram can still be regenerated by reverse engineering tool. There are many other input formats available for design and many output formats, as well.</a:t>
            </a:r>
          </a:p>
          <a:p>
            <a:pPr algn="l"/>
            <a:endParaRPr lang="en-US" sz="1800" b="0" i="0" u="none" strike="noStrike" baseline="0" dirty="0">
              <a:solidFill>
                <a:srgbClr val="000000"/>
              </a:solidFill>
              <a:latin typeface="Arial???????"/>
            </a:endParaRPr>
          </a:p>
          <a:p>
            <a:pPr algn="l"/>
            <a:r>
              <a:rPr lang="en-US" sz="1800" b="0" i="0" u="none" strike="noStrike" baseline="0" dirty="0">
                <a:latin typeface="Arial???????"/>
              </a:rPr>
              <a:t>The biggest advantage of CASE tools is its centralized data with many supporting software tools which can generate different products</a:t>
            </a:r>
          </a:p>
          <a:p>
            <a:pPr algn="l"/>
            <a:r>
              <a:rPr lang="en-US" sz="1800" b="0" i="0" u="none" strike="noStrike" baseline="0" dirty="0">
                <a:latin typeface="Arial???????"/>
              </a:rPr>
              <a:t>for different purposes based on the same set of data.</a:t>
            </a:r>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9</a:t>
            </a:fld>
            <a:endParaRPr lang="en-CA" altLang="en-US"/>
          </a:p>
        </p:txBody>
      </p:sp>
    </p:spTree>
    <p:extLst>
      <p:ext uri="{BB962C8B-B14F-4D97-AF65-F5344CB8AC3E}">
        <p14:creationId xmlns:p14="http://schemas.microsoft.com/office/powerpoint/2010/main" val="299347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
              </a:rPr>
              <a:t>Compiler construction is another good example of the repository architecture design. Every compiler system has its own reserved keyword table, identifier symbol table, constant table generated after lexical analysis, and syntax and semantics trees generated by syntax and semantics analysis. These tables' data structure in memory is shared by all phases of the compilation. Each phase will</a:t>
            </a:r>
          </a:p>
          <a:p>
            <a:pPr algn="l"/>
            <a:r>
              <a:rPr lang="en-US" sz="1800" b="0" i="0" u="none" strike="noStrike" baseline="0" dirty="0">
                <a:latin typeface="Arial???????"/>
              </a:rPr>
              <a:t>generate new data or update the existing data in the data repository. The flow control is controlled by a program which takes a source code as its input, then goes through each phase step by step, and finally produces the target binary code which is either executable or interpretable, such as Java bytecode. In other words, all agents in a repository system are not necessarily completely independent.</a:t>
            </a:r>
          </a:p>
          <a:p>
            <a:pPr algn="l"/>
            <a:r>
              <a:rPr lang="en-US" sz="1800" b="0" i="0" u="none" strike="noStrike" baseline="0" dirty="0">
                <a:latin typeface="Arial???????"/>
              </a:rPr>
              <a:t>There is a logical order in the executions of all compilation phases. There may still be some communication between individual agents.</a:t>
            </a:r>
          </a:p>
          <a:p>
            <a:pPr algn="l"/>
            <a:r>
              <a:rPr lang="en-US" sz="1800" b="0" i="0" u="none" strike="noStrike" baseline="0" dirty="0">
                <a:latin typeface="Arial???????"/>
              </a:rPr>
              <a:t>For example, the lexical analysis may find some unacceptable characters, so that the compilation must be abandoned and compile</a:t>
            </a:r>
          </a:p>
          <a:p>
            <a:pPr algn="l"/>
            <a:endParaRPr lang="en-US" sz="1800" b="0" i="0" u="none" strike="noStrike" baseline="0" dirty="0">
              <a:latin typeface="Arial???????"/>
            </a:endParaRPr>
          </a:p>
          <a:p>
            <a:pPr algn="l"/>
            <a:r>
              <a:rPr lang="en-US" sz="1800" b="0" i="0" u="none" strike="noStrike" baseline="0" dirty="0">
                <a:latin typeface="Arial???????"/>
              </a:rPr>
              <a:t>In the picture to the right, the scanner takes two lines of an </a:t>
            </a:r>
            <a:r>
              <a:rPr lang="en-US" sz="1800" b="0" i="0" u="none" strike="noStrike" baseline="0" dirty="0">
                <a:latin typeface="CourierNew???????"/>
              </a:rPr>
              <a:t>int </a:t>
            </a:r>
            <a:r>
              <a:rPr lang="en-US" sz="1800" b="0" i="0" u="none" strike="noStrike" baseline="0" dirty="0">
                <a:latin typeface="Arial???????"/>
              </a:rPr>
              <a:t>type variable declaration and an assignment statement. The lexical analyzer (scanner) tokenizes all input entities and puts them in the symbol table used by the syntax analyzer (parser) to build a syntax tree based on the grammar.</a:t>
            </a:r>
          </a:p>
          <a:p>
            <a:pPr algn="l"/>
            <a:r>
              <a:rPr lang="en-US" sz="1800" b="0" i="0" u="none" strike="noStrike" baseline="0" dirty="0">
                <a:latin typeface="Arial???????"/>
              </a:rPr>
              <a:t>This syntax tree is checked again by the semantics analyzer (not shown) and is also used by the code generator to produce the target code. We can see that the data in memory are shared by all agents and that the agents don't pass on data to each other directly.</a:t>
            </a:r>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10</a:t>
            </a:fld>
            <a:endParaRPr lang="en-CA" altLang="en-US"/>
          </a:p>
        </p:txBody>
      </p:sp>
    </p:spTree>
    <p:extLst>
      <p:ext uri="{BB962C8B-B14F-4D97-AF65-F5344CB8AC3E}">
        <p14:creationId xmlns:p14="http://schemas.microsoft.com/office/powerpoint/2010/main" val="2863152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400" dirty="0"/>
              <a:t>Suitable for large complex information systems where many software component clients need to access it in different ways</a:t>
            </a:r>
            <a:endParaRPr lang="en-US" altLang="zh-CN" sz="2400" dirty="0">
              <a:ea typeface="宋体" panose="02010600030101010101" pitchFamily="2" charset="-122"/>
            </a:endParaRPr>
          </a:p>
          <a:p>
            <a:pPr eaLnBrk="1" hangingPunct="1">
              <a:lnSpc>
                <a:spcPct val="90000"/>
              </a:lnSpc>
            </a:pPr>
            <a:r>
              <a:rPr lang="en-US" altLang="zh-CN" sz="2400" dirty="0">
                <a:ea typeface="宋体" panose="02010600030101010101" pitchFamily="2" charset="-122"/>
              </a:rPr>
              <a:t>Data transactions to drive the control flow of computation</a:t>
            </a:r>
          </a:p>
          <a:p>
            <a:pPr eaLnBrk="1" hangingPunct="1">
              <a:lnSpc>
                <a:spcPct val="90000"/>
              </a:lnSpc>
              <a:buFontTx/>
              <a:buNone/>
            </a:pPr>
            <a:r>
              <a:rPr lang="en-US" altLang="en-US" sz="2400" dirty="0"/>
              <a:t>	</a:t>
            </a:r>
            <a:r>
              <a:rPr lang="en-US" altLang="en-US" sz="2400" b="1" dirty="0"/>
              <a:t>Benefits: </a:t>
            </a:r>
          </a:p>
          <a:p>
            <a:pPr lvl="1"/>
            <a:r>
              <a:rPr lang="en-US" altLang="en-US" sz="2000" dirty="0"/>
              <a:t>Data integrity: easy to backup and restore</a:t>
            </a:r>
            <a:endParaRPr lang="en-US" altLang="zh-CN" sz="2000" dirty="0">
              <a:ea typeface="宋体" panose="02010600030101010101" pitchFamily="2" charset="-122"/>
            </a:endParaRPr>
          </a:p>
          <a:p>
            <a:pPr lvl="1"/>
            <a:r>
              <a:rPr lang="en-US" altLang="zh-CN" sz="2000" dirty="0">
                <a:ea typeface="宋体" panose="02010600030101010101" pitchFamily="2" charset="-122"/>
              </a:rPr>
              <a:t>System scalability and reusability of agents:  easy to add new software components because they do not have direct communication with each other</a:t>
            </a:r>
          </a:p>
          <a:p>
            <a:pPr lvl="1"/>
            <a:r>
              <a:rPr lang="en-US" altLang="zh-CN" sz="2000" dirty="0">
                <a:ea typeface="宋体" panose="02010600030101010101" pitchFamily="2" charset="-122"/>
              </a:rPr>
              <a:t>Reduce the overhead of transient data between software components </a:t>
            </a:r>
          </a:p>
          <a:p>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11</a:t>
            </a:fld>
            <a:endParaRPr lang="en-CA" altLang="en-US"/>
          </a:p>
        </p:txBody>
      </p:sp>
    </p:spTree>
    <p:extLst>
      <p:ext uri="{BB962C8B-B14F-4D97-AF65-F5344CB8AC3E}">
        <p14:creationId xmlns:p14="http://schemas.microsoft.com/office/powerpoint/2010/main" val="4240570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zh-CN" sz="1200" dirty="0">
                <a:ea typeface="宋体" panose="02010600030101010101" pitchFamily="2" charset="-122"/>
              </a:rPr>
              <a:t>Data store reliability and availability is a very important issue Centralized repository is vulnerable to failure compared to distributed repository with data replication</a:t>
            </a:r>
          </a:p>
          <a:p>
            <a:pPr lvl="1"/>
            <a:r>
              <a:rPr lang="en-US" altLang="zh-CN" sz="1200" dirty="0">
                <a:ea typeface="宋体" panose="02010600030101010101" pitchFamily="2" charset="-122"/>
              </a:rPr>
              <a:t>High dependency between data structure of data store and its agents  </a:t>
            </a:r>
          </a:p>
          <a:p>
            <a:pPr lvl="1"/>
            <a:r>
              <a:rPr lang="en-US" altLang="zh-CN" sz="1200" dirty="0">
                <a:ea typeface="宋体" panose="02010600030101010101" pitchFamily="2" charset="-122"/>
              </a:rPr>
              <a:t>The changes of data structure have significant impacts on its agents. The data evolution is more difficult and expensive</a:t>
            </a:r>
          </a:p>
          <a:p>
            <a:pPr lvl="1"/>
            <a:r>
              <a:rPr lang="en-US" altLang="zh-CN" sz="1200" dirty="0">
                <a:ea typeface="宋体" panose="02010600030101010101" pitchFamily="2" charset="-122"/>
              </a:rPr>
              <a:t>Overhead cost of moving data on network if data is distributed</a:t>
            </a:r>
          </a:p>
          <a:p>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12</a:t>
            </a:fld>
            <a:endParaRPr lang="en-CA" altLang="en-US"/>
          </a:p>
        </p:txBody>
      </p:sp>
    </p:spTree>
    <p:extLst>
      <p:ext uri="{BB962C8B-B14F-4D97-AF65-F5344CB8AC3E}">
        <p14:creationId xmlns:p14="http://schemas.microsoft.com/office/powerpoint/2010/main" val="2594324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r>
              <a:rPr lang="en-US" altLang="en-US" sz="1200" dirty="0"/>
              <a:t>The word blackboard comes from classroom teaching and learning </a:t>
            </a:r>
          </a:p>
          <a:p>
            <a:pPr marL="171450" indent="-171450" eaLnBrk="1" hangingPunct="1">
              <a:lnSpc>
                <a:spcPct val="90000"/>
              </a:lnSpc>
              <a:buFont typeface="Arial" panose="020B0604020202020204" pitchFamily="34" charset="0"/>
              <a:buChar char="•"/>
            </a:pPr>
            <a:r>
              <a:rPr lang="en-US" altLang="en-US" sz="1200" dirty="0"/>
              <a:t>Teacher and students can share data in solving a problem on the classroom via a blackboard  </a:t>
            </a:r>
          </a:p>
          <a:p>
            <a:pPr marL="171450" indent="-171450" eaLnBrk="1" hangingPunct="1">
              <a:lnSpc>
                <a:spcPct val="90000"/>
              </a:lnSpc>
              <a:buFont typeface="Arial" panose="020B0604020202020204" pitchFamily="34" charset="0"/>
              <a:buChar char="•"/>
            </a:pPr>
            <a:r>
              <a:rPr lang="en-US" altLang="en-US" sz="1200" dirty="0"/>
              <a:t>Students and Teacher play the role of agents to make their contributions to the problem solving </a:t>
            </a:r>
          </a:p>
          <a:p>
            <a:pPr marL="171450" indent="-171450" eaLnBrk="1" hangingPunct="1">
              <a:lnSpc>
                <a:spcPct val="90000"/>
              </a:lnSpc>
              <a:buFont typeface="Arial" panose="020B0604020202020204" pitchFamily="34" charset="0"/>
              <a:buChar char="•"/>
            </a:pPr>
            <a:r>
              <a:rPr lang="en-US" altLang="en-US" sz="1200" dirty="0"/>
              <a:t>They all can work in parallel and very independently </a:t>
            </a:r>
          </a:p>
          <a:p>
            <a:pPr marL="171450" indent="-171450" eaLnBrk="1" hangingPunct="1">
              <a:lnSpc>
                <a:spcPct val="90000"/>
              </a:lnSpc>
              <a:buFont typeface="Arial" panose="020B0604020202020204" pitchFamily="34" charset="0"/>
              <a:buChar char="•"/>
            </a:pPr>
            <a:r>
              <a:rPr lang="en-US" altLang="en-US" sz="1200" dirty="0"/>
              <a:t>They will try their best to work together to find the best solution</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en-US" sz="1200" dirty="0"/>
              <a:t>The idea of blackboard architecture is similar to the classroom blackboard setting used in solving problems without deterministic outcome </a:t>
            </a:r>
          </a:p>
          <a:p>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13</a:t>
            </a:fld>
            <a:endParaRPr lang="en-CA" altLang="en-US"/>
          </a:p>
        </p:txBody>
      </p:sp>
    </p:spTree>
    <p:extLst>
      <p:ext uri="{BB962C8B-B14F-4D97-AF65-F5344CB8AC3E}">
        <p14:creationId xmlns:p14="http://schemas.microsoft.com/office/powerpoint/2010/main" val="3064419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altLang="en-US" sz="1200" dirty="0"/>
              <a:t>It is a data-directed and a partially data-driven architecture </a:t>
            </a:r>
          </a:p>
          <a:p>
            <a:pPr eaLnBrk="1" hangingPunct="1">
              <a:lnSpc>
                <a:spcPct val="80000"/>
              </a:lnSpc>
            </a:pPr>
            <a:r>
              <a:rPr lang="en-US" altLang="en-US" sz="1200" dirty="0"/>
              <a:t>The whole system is decomposed into two major partitions </a:t>
            </a:r>
          </a:p>
          <a:p>
            <a:pPr eaLnBrk="1" hangingPunct="1">
              <a:lnSpc>
                <a:spcPct val="80000"/>
              </a:lnSpc>
            </a:pPr>
            <a:r>
              <a:rPr lang="en-US" altLang="en-US" sz="1200" dirty="0"/>
              <a:t>One partition, called the </a:t>
            </a:r>
            <a:r>
              <a:rPr lang="en-US" altLang="en-US" sz="1200" i="1" dirty="0"/>
              <a:t>blackboard</a:t>
            </a:r>
            <a:r>
              <a:rPr lang="en-US" altLang="en-US" sz="1200" dirty="0"/>
              <a:t>, is used to store data (hypotheses and facts), while the other partition, called </a:t>
            </a:r>
            <a:r>
              <a:rPr lang="en-US" altLang="en-US" sz="1200" i="1" dirty="0"/>
              <a:t>knowledge sources,</a:t>
            </a:r>
            <a:r>
              <a:rPr lang="en-US" altLang="en-US" sz="1200" dirty="0"/>
              <a:t> is where the domain-specific knowledge is stored  </a:t>
            </a:r>
          </a:p>
          <a:p>
            <a:pPr eaLnBrk="1" hangingPunct="1">
              <a:lnSpc>
                <a:spcPct val="80000"/>
              </a:lnSpc>
            </a:pPr>
            <a:r>
              <a:rPr lang="en-US" altLang="en-US" sz="1200" dirty="0"/>
              <a:t>There may be a third partition called the </a:t>
            </a:r>
            <a:r>
              <a:rPr lang="en-US" altLang="en-US" sz="1200" i="1" dirty="0"/>
              <a:t>controller</a:t>
            </a:r>
            <a:r>
              <a:rPr lang="en-US" altLang="en-US" sz="1200" dirty="0"/>
              <a:t> that is used to initiate the blackboard and knowledge sources, takes a bootstrap role and overall supervision control </a:t>
            </a:r>
          </a:p>
          <a:p>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14</a:t>
            </a:fld>
            <a:endParaRPr lang="en-CA" altLang="en-US"/>
          </a:p>
        </p:txBody>
      </p:sp>
    </p:spTree>
    <p:extLst>
      <p:ext uri="{BB962C8B-B14F-4D97-AF65-F5344CB8AC3E}">
        <p14:creationId xmlns:p14="http://schemas.microsoft.com/office/powerpoint/2010/main" val="3873559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Arial???????"/>
              </a:rPr>
              <a:t>Figure illustrates a block diagram of the blackboard architecture. The solid lines indicate data links, while dashed lines represent</a:t>
            </a:r>
          </a:p>
          <a:p>
            <a:pPr algn="l"/>
            <a:r>
              <a:rPr lang="en-US" sz="1800" b="0" i="0" u="none" strike="noStrike" baseline="0" dirty="0">
                <a:latin typeface="Arial???????"/>
              </a:rPr>
              <a:t>the flow logic control, which is controlled by any data changes in the data store. That is, the data in the blackboard store directs the flow</a:t>
            </a:r>
          </a:p>
          <a:p>
            <a:pPr algn="l"/>
            <a:r>
              <a:rPr lang="en-CA" sz="1800" b="0" i="0" u="none" strike="noStrike" baseline="0" dirty="0">
                <a:latin typeface="Arial???????"/>
              </a:rPr>
              <a:t>of the computation.</a:t>
            </a:r>
            <a:endParaRPr lang="en-US" altLang="en-US" sz="1200" dirty="0"/>
          </a:p>
          <a:p>
            <a:pPr marL="171450" indent="-171450" eaLnBrk="1" hangingPunct="1">
              <a:lnSpc>
                <a:spcPct val="90000"/>
              </a:lnSpc>
              <a:buFont typeface="Arial" panose="020B0604020202020204" pitchFamily="34" charset="0"/>
              <a:buChar char="•"/>
            </a:pPr>
            <a:endParaRPr lang="en-US" altLang="en-US" sz="1200" dirty="0"/>
          </a:p>
          <a:p>
            <a:pPr marL="171450" indent="-171450" eaLnBrk="1" hangingPunct="1">
              <a:lnSpc>
                <a:spcPct val="90000"/>
              </a:lnSpc>
              <a:buFont typeface="Arial" panose="020B0604020202020204" pitchFamily="34" charset="0"/>
              <a:buChar char="•"/>
            </a:pPr>
            <a:r>
              <a:rPr lang="en-US" altLang="en-US" sz="1200" dirty="0"/>
              <a:t>The connections between the blackboard sub-system and knowledge sources are basically implicit invocations from the blackboard to specific knowledge sources, which are registered with the blackboard in advance </a:t>
            </a:r>
          </a:p>
          <a:p>
            <a:pPr marL="171450" indent="-171450" eaLnBrk="1" hangingPunct="1">
              <a:lnSpc>
                <a:spcPct val="90000"/>
              </a:lnSpc>
              <a:buFont typeface="Arial" panose="020B0604020202020204" pitchFamily="34" charset="0"/>
              <a:buChar char="•"/>
            </a:pPr>
            <a:r>
              <a:rPr lang="en-US" altLang="en-US" sz="1200" dirty="0"/>
              <a:t>Data changes in the blackboard trigger one or more matched knowledge source to continue processing </a:t>
            </a:r>
          </a:p>
          <a:p>
            <a:pPr marL="171450" indent="-171450" eaLnBrk="1" hangingPunct="1">
              <a:lnSpc>
                <a:spcPct val="90000"/>
              </a:lnSpc>
              <a:buFont typeface="Arial" panose="020B0604020202020204" pitchFamily="34" charset="0"/>
              <a:buChar char="•"/>
            </a:pPr>
            <a:r>
              <a:rPr lang="en-US" altLang="en-US" sz="1200" dirty="0"/>
              <a:t>Data changes may be caused by new deduced information or hypotheses results by some knowledge sources</a:t>
            </a:r>
            <a:r>
              <a:rPr lang="en-US" altLang="zh-CN" sz="1200" dirty="0">
                <a:ea typeface="宋体" panose="02010600030101010101" pitchFamily="2" charset="-122"/>
              </a:rPr>
              <a:t> </a:t>
            </a:r>
          </a:p>
          <a:p>
            <a:pPr marL="171450" indent="-171450" eaLnBrk="1" hangingPunct="1">
              <a:lnSpc>
                <a:spcPct val="90000"/>
              </a:lnSpc>
              <a:buFont typeface="Arial" panose="020B0604020202020204" pitchFamily="34" charset="0"/>
              <a:buChar char="•"/>
            </a:pPr>
            <a:r>
              <a:rPr lang="en-US" altLang="zh-CN" sz="1200" dirty="0">
                <a:ea typeface="宋体" panose="02010600030101010101" pitchFamily="2" charset="-122"/>
              </a:rPr>
              <a:t>This connection can be implemented in </a:t>
            </a:r>
            <a:r>
              <a:rPr lang="en-US" altLang="zh-CN" sz="1200" i="1" dirty="0">
                <a:ea typeface="宋体" panose="02010600030101010101" pitchFamily="2" charset="-122"/>
              </a:rPr>
              <a:t>publish/subscribe</a:t>
            </a:r>
            <a:r>
              <a:rPr lang="en-US" altLang="zh-CN" sz="1200" dirty="0">
                <a:ea typeface="宋体" panose="02010600030101010101" pitchFamily="2" charset="-122"/>
              </a:rPr>
              <a:t> mode </a:t>
            </a:r>
            <a:endParaRPr lang="en-US" altLang="en-US" sz="1200" dirty="0"/>
          </a:p>
          <a:p>
            <a:pPr marL="171450" indent="-171450" eaLnBrk="1" hangingPunct="1">
              <a:lnSpc>
                <a:spcPct val="90000"/>
              </a:lnSpc>
              <a:buFont typeface="Arial" panose="020B0604020202020204" pitchFamily="34" charset="0"/>
              <a:buChar char="•"/>
            </a:pPr>
            <a:r>
              <a:rPr lang="en-US" altLang="en-US" sz="1200" dirty="0"/>
              <a:t>Many domain specific knowledge sources collaborate together to solve a complex problem such as pattern recognition or authentication in information security </a:t>
            </a:r>
          </a:p>
          <a:p>
            <a:pPr marL="171450" indent="-171450" eaLnBrk="1" hangingPunct="1">
              <a:lnSpc>
                <a:spcPct val="90000"/>
              </a:lnSpc>
              <a:buFont typeface="Arial" panose="020B0604020202020204" pitchFamily="34" charset="0"/>
              <a:buChar char="•"/>
            </a:pPr>
            <a:r>
              <a:rPr lang="en-US" altLang="en-US" sz="1200" dirty="0"/>
              <a:t>Each knowledge source is relatively independent from other knowledge sources </a:t>
            </a:r>
          </a:p>
          <a:p>
            <a:pPr marL="171450" indent="-171450" eaLnBrk="1" hangingPunct="1">
              <a:lnSpc>
                <a:spcPct val="90000"/>
              </a:lnSpc>
              <a:buFont typeface="Arial" panose="020B0604020202020204" pitchFamily="34" charset="0"/>
              <a:buChar char="•"/>
            </a:pPr>
            <a:r>
              <a:rPr lang="en-US" altLang="en-US" sz="1200" dirty="0"/>
              <a:t>They don’t need to interact </a:t>
            </a:r>
            <a:r>
              <a:rPr lang="en-US" altLang="zh-CN" sz="1200" dirty="0">
                <a:ea typeface="宋体" panose="02010600030101010101" pitchFamily="2" charset="-122"/>
              </a:rPr>
              <a:t>with each other, which is very similar to a repository system </a:t>
            </a:r>
          </a:p>
          <a:p>
            <a:pPr marL="171450" indent="-171450" eaLnBrk="1" hangingPunct="1">
              <a:lnSpc>
                <a:spcPct val="90000"/>
              </a:lnSpc>
              <a:buFont typeface="Arial" panose="020B0604020202020204" pitchFamily="34" charset="0"/>
              <a:buChar char="•"/>
            </a:pPr>
            <a:r>
              <a:rPr lang="en-US" altLang="zh-CN" sz="1200" dirty="0">
                <a:ea typeface="宋体" panose="02010600030101010101" pitchFamily="2" charset="-122"/>
              </a:rPr>
              <a:t>They only need to interact and respond to the blackboard sub-system </a:t>
            </a:r>
          </a:p>
          <a:p>
            <a:pPr marL="171450" indent="-171450" eaLnBrk="1" hangingPunct="1">
              <a:lnSpc>
                <a:spcPct val="90000"/>
              </a:lnSpc>
              <a:buFont typeface="Arial" panose="020B0604020202020204" pitchFamily="34" charset="0"/>
              <a:buChar char="•"/>
            </a:pPr>
            <a:r>
              <a:rPr lang="en-US" altLang="zh-CN" sz="1200" dirty="0">
                <a:ea typeface="宋体" panose="02010600030101010101" pitchFamily="2" charset="-122"/>
              </a:rPr>
              <a:t>Each source only works on a specific aspect of the problem, and contributes a partial solution to the ultimate solution</a:t>
            </a:r>
            <a:endParaRPr lang="en-US" altLang="en-US" sz="1200" dirty="0"/>
          </a:p>
          <a:p>
            <a:endParaRPr lang="en-CA" dirty="0"/>
          </a:p>
        </p:txBody>
      </p:sp>
      <p:sp>
        <p:nvSpPr>
          <p:cNvPr id="4" name="Slide Number Placeholder 3"/>
          <p:cNvSpPr>
            <a:spLocks noGrp="1"/>
          </p:cNvSpPr>
          <p:nvPr>
            <p:ph type="sldNum" sz="quarter" idx="5"/>
          </p:nvPr>
        </p:nvSpPr>
        <p:spPr/>
        <p:txBody>
          <a:bodyPr/>
          <a:lstStyle/>
          <a:p>
            <a:fld id="{78FA6151-C480-44B6-8AF9-07059FC0A281}" type="slidenum">
              <a:rPr lang="en-CA" altLang="en-US" smtClean="0"/>
              <a:pPr/>
              <a:t>15</a:t>
            </a:fld>
            <a:endParaRPr lang="en-CA" altLang="en-US"/>
          </a:p>
        </p:txBody>
      </p:sp>
    </p:spTree>
    <p:extLst>
      <p:ext uri="{BB962C8B-B14F-4D97-AF65-F5344CB8AC3E}">
        <p14:creationId xmlns:p14="http://schemas.microsoft.com/office/powerpoint/2010/main" val="3932849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SOEN 343</a:t>
            </a:r>
          </a:p>
        </p:txBody>
      </p:sp>
      <p:sp>
        <p:nvSpPr>
          <p:cNvPr id="6" name="Slide Number Placeholder 5"/>
          <p:cNvSpPr>
            <a:spLocks noGrp="1"/>
          </p:cNvSpPr>
          <p:nvPr>
            <p:ph type="sldNum" sz="quarter" idx="12"/>
          </p:nvPr>
        </p:nvSpPr>
        <p:spPr/>
        <p:txBody>
          <a:bodyPr/>
          <a:lstStyle/>
          <a:p>
            <a:fld id="{4BE2E320-9D65-485C-BCF0-43CC98183FBD}" type="slidenum">
              <a:rPr lang="en-US" altLang="en-US" smtClean="0"/>
              <a:pPr/>
              <a:t>‹#›</a:t>
            </a:fld>
            <a:endParaRPr lang="en-US" altLang="en-US"/>
          </a:p>
        </p:txBody>
      </p:sp>
    </p:spTree>
    <p:extLst>
      <p:ext uri="{BB962C8B-B14F-4D97-AF65-F5344CB8AC3E}">
        <p14:creationId xmlns:p14="http://schemas.microsoft.com/office/powerpoint/2010/main" val="374018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SOEN 343</a:t>
            </a:r>
          </a:p>
        </p:txBody>
      </p:sp>
      <p:sp>
        <p:nvSpPr>
          <p:cNvPr id="6" name="Slide Number Placeholder 5"/>
          <p:cNvSpPr>
            <a:spLocks noGrp="1"/>
          </p:cNvSpPr>
          <p:nvPr>
            <p:ph type="sldNum" sz="quarter" idx="12"/>
          </p:nvPr>
        </p:nvSpPr>
        <p:spPr/>
        <p:txBody>
          <a:bodyPr/>
          <a:lstStyle/>
          <a:p>
            <a:fld id="{676499A7-CF27-42E3-8D8C-F75BD9C0000C}" type="slidenum">
              <a:rPr lang="en-US" altLang="en-US" smtClean="0"/>
              <a:pPr/>
              <a:t>‹#›</a:t>
            </a:fld>
            <a:endParaRPr lang="en-US" altLang="en-US"/>
          </a:p>
        </p:txBody>
      </p:sp>
    </p:spTree>
    <p:extLst>
      <p:ext uri="{BB962C8B-B14F-4D97-AF65-F5344CB8AC3E}">
        <p14:creationId xmlns:p14="http://schemas.microsoft.com/office/powerpoint/2010/main" val="4947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SOEN 343</a:t>
            </a:r>
          </a:p>
        </p:txBody>
      </p:sp>
      <p:sp>
        <p:nvSpPr>
          <p:cNvPr id="6" name="Slide Number Placeholder 5"/>
          <p:cNvSpPr>
            <a:spLocks noGrp="1"/>
          </p:cNvSpPr>
          <p:nvPr>
            <p:ph type="sldNum" sz="quarter" idx="12"/>
          </p:nvPr>
        </p:nvSpPr>
        <p:spPr/>
        <p:txBody>
          <a:bodyPr/>
          <a:lstStyle/>
          <a:p>
            <a:fld id="{58A86C9D-7B5E-4918-B3FE-1A33986B13AB}" type="slidenum">
              <a:rPr lang="en-US" altLang="en-US" smtClean="0"/>
              <a:pPr/>
              <a:t>‹#›</a:t>
            </a:fld>
            <a:endParaRPr lang="en-US" altLang="en-US"/>
          </a:p>
        </p:txBody>
      </p:sp>
    </p:spTree>
    <p:extLst>
      <p:ext uri="{BB962C8B-B14F-4D97-AF65-F5344CB8AC3E}">
        <p14:creationId xmlns:p14="http://schemas.microsoft.com/office/powerpoint/2010/main" val="200055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SOEN 343</a:t>
            </a:r>
          </a:p>
        </p:txBody>
      </p:sp>
      <p:sp>
        <p:nvSpPr>
          <p:cNvPr id="6" name="Slide Number Placeholder 5"/>
          <p:cNvSpPr>
            <a:spLocks noGrp="1"/>
          </p:cNvSpPr>
          <p:nvPr>
            <p:ph type="sldNum" sz="quarter" idx="12"/>
          </p:nvPr>
        </p:nvSpPr>
        <p:spPr/>
        <p:txBody>
          <a:bodyPr/>
          <a:lstStyle/>
          <a:p>
            <a:fld id="{CE31ECE6-2141-44E7-8670-E5320B7E3161}" type="slidenum">
              <a:rPr lang="en-US" altLang="en-US" smtClean="0"/>
              <a:pPr/>
              <a:t>‹#›</a:t>
            </a:fld>
            <a:endParaRPr lang="en-US" altLang="en-US"/>
          </a:p>
        </p:txBody>
      </p:sp>
    </p:spTree>
    <p:extLst>
      <p:ext uri="{BB962C8B-B14F-4D97-AF65-F5344CB8AC3E}">
        <p14:creationId xmlns:p14="http://schemas.microsoft.com/office/powerpoint/2010/main" val="185251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SOEN 343</a:t>
            </a:r>
          </a:p>
        </p:txBody>
      </p:sp>
      <p:sp>
        <p:nvSpPr>
          <p:cNvPr id="6" name="Slide Number Placeholder 5"/>
          <p:cNvSpPr>
            <a:spLocks noGrp="1"/>
          </p:cNvSpPr>
          <p:nvPr>
            <p:ph type="sldNum" sz="quarter" idx="12"/>
          </p:nvPr>
        </p:nvSpPr>
        <p:spPr/>
        <p:txBody>
          <a:bodyPr/>
          <a:lstStyle/>
          <a:p>
            <a:fld id="{C80CFB9F-7CBB-4737-B9C7-5C7AE1473DD0}" type="slidenum">
              <a:rPr lang="en-US" altLang="en-US" smtClean="0"/>
              <a:pPr/>
              <a:t>‹#›</a:t>
            </a:fld>
            <a:endParaRPr lang="en-US" altLang="en-US"/>
          </a:p>
        </p:txBody>
      </p:sp>
    </p:spTree>
    <p:extLst>
      <p:ext uri="{BB962C8B-B14F-4D97-AF65-F5344CB8AC3E}">
        <p14:creationId xmlns:p14="http://schemas.microsoft.com/office/powerpoint/2010/main" val="16280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SOEN 343</a:t>
            </a:r>
          </a:p>
        </p:txBody>
      </p:sp>
      <p:sp>
        <p:nvSpPr>
          <p:cNvPr id="7" name="Slide Number Placeholder 6"/>
          <p:cNvSpPr>
            <a:spLocks noGrp="1"/>
          </p:cNvSpPr>
          <p:nvPr>
            <p:ph type="sldNum" sz="quarter" idx="12"/>
          </p:nvPr>
        </p:nvSpPr>
        <p:spPr/>
        <p:txBody>
          <a:bodyPr/>
          <a:lstStyle/>
          <a:p>
            <a:fld id="{B2C25383-F9C0-4197-BB3E-14D09A6456CB}" type="slidenum">
              <a:rPr lang="en-US" altLang="en-US" smtClean="0"/>
              <a:pPr/>
              <a:t>‹#›</a:t>
            </a:fld>
            <a:endParaRPr lang="en-US" altLang="en-US"/>
          </a:p>
        </p:txBody>
      </p:sp>
    </p:spTree>
    <p:extLst>
      <p:ext uri="{BB962C8B-B14F-4D97-AF65-F5344CB8AC3E}">
        <p14:creationId xmlns:p14="http://schemas.microsoft.com/office/powerpoint/2010/main" val="279603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r>
              <a:rPr lang="en-US" altLang="en-US"/>
              <a:t>SOEN 343</a:t>
            </a:r>
          </a:p>
        </p:txBody>
      </p:sp>
      <p:sp>
        <p:nvSpPr>
          <p:cNvPr id="9" name="Slide Number Placeholder 8"/>
          <p:cNvSpPr>
            <a:spLocks noGrp="1"/>
          </p:cNvSpPr>
          <p:nvPr>
            <p:ph type="sldNum" sz="quarter" idx="12"/>
          </p:nvPr>
        </p:nvSpPr>
        <p:spPr/>
        <p:txBody>
          <a:bodyPr/>
          <a:lstStyle/>
          <a:p>
            <a:fld id="{E3E1A93E-BA02-4EE0-86F6-68B3A40E213C}" type="slidenum">
              <a:rPr lang="en-US" altLang="en-US" smtClean="0"/>
              <a:pPr/>
              <a:t>‹#›</a:t>
            </a:fld>
            <a:endParaRPr lang="en-US" altLang="en-US"/>
          </a:p>
        </p:txBody>
      </p:sp>
    </p:spTree>
    <p:extLst>
      <p:ext uri="{BB962C8B-B14F-4D97-AF65-F5344CB8AC3E}">
        <p14:creationId xmlns:p14="http://schemas.microsoft.com/office/powerpoint/2010/main" val="379713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r>
              <a:rPr lang="en-US" altLang="en-US"/>
              <a:t>SOEN 343</a:t>
            </a:r>
          </a:p>
        </p:txBody>
      </p:sp>
      <p:sp>
        <p:nvSpPr>
          <p:cNvPr id="5" name="Slide Number Placeholder 4"/>
          <p:cNvSpPr>
            <a:spLocks noGrp="1"/>
          </p:cNvSpPr>
          <p:nvPr>
            <p:ph type="sldNum" sz="quarter" idx="12"/>
          </p:nvPr>
        </p:nvSpPr>
        <p:spPr/>
        <p:txBody>
          <a:bodyPr/>
          <a:lstStyle/>
          <a:p>
            <a:fld id="{40FBD4AB-2CA3-4016-B7E1-2399E93D7714}" type="slidenum">
              <a:rPr lang="en-US" altLang="en-US" smtClean="0"/>
              <a:pPr/>
              <a:t>‹#›</a:t>
            </a:fld>
            <a:endParaRPr lang="en-US" altLang="en-US"/>
          </a:p>
        </p:txBody>
      </p:sp>
    </p:spTree>
    <p:extLst>
      <p:ext uri="{BB962C8B-B14F-4D97-AF65-F5344CB8AC3E}">
        <p14:creationId xmlns:p14="http://schemas.microsoft.com/office/powerpoint/2010/main" val="86377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r>
              <a:rPr lang="en-US" altLang="en-US"/>
              <a:t>SOEN 343</a:t>
            </a:r>
          </a:p>
        </p:txBody>
      </p:sp>
      <p:sp>
        <p:nvSpPr>
          <p:cNvPr id="4" name="Slide Number Placeholder 3"/>
          <p:cNvSpPr>
            <a:spLocks noGrp="1"/>
          </p:cNvSpPr>
          <p:nvPr>
            <p:ph type="sldNum" sz="quarter" idx="12"/>
          </p:nvPr>
        </p:nvSpPr>
        <p:spPr/>
        <p:txBody>
          <a:bodyPr/>
          <a:lstStyle/>
          <a:p>
            <a:fld id="{B6BF4AC1-03E6-4462-B044-DCFBD74E7601}" type="slidenum">
              <a:rPr lang="en-US" altLang="en-US" smtClean="0"/>
              <a:pPr/>
              <a:t>‹#›</a:t>
            </a:fld>
            <a:endParaRPr lang="en-US" altLang="en-US"/>
          </a:p>
        </p:txBody>
      </p:sp>
    </p:spTree>
    <p:extLst>
      <p:ext uri="{BB962C8B-B14F-4D97-AF65-F5344CB8AC3E}">
        <p14:creationId xmlns:p14="http://schemas.microsoft.com/office/powerpoint/2010/main" val="309443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SOEN 343</a:t>
            </a:r>
          </a:p>
        </p:txBody>
      </p:sp>
      <p:sp>
        <p:nvSpPr>
          <p:cNvPr id="7" name="Slide Number Placeholder 6"/>
          <p:cNvSpPr>
            <a:spLocks noGrp="1"/>
          </p:cNvSpPr>
          <p:nvPr>
            <p:ph type="sldNum" sz="quarter" idx="12"/>
          </p:nvPr>
        </p:nvSpPr>
        <p:spPr/>
        <p:txBody>
          <a:bodyPr/>
          <a:lstStyle/>
          <a:p>
            <a:fld id="{37E67EB9-321F-4FAF-9F8F-BEC6B25C6F9C}" type="slidenum">
              <a:rPr lang="en-US" altLang="en-US" smtClean="0"/>
              <a:pPr/>
              <a:t>‹#›</a:t>
            </a:fld>
            <a:endParaRPr lang="en-US" altLang="en-US"/>
          </a:p>
        </p:txBody>
      </p:sp>
    </p:spTree>
    <p:extLst>
      <p:ext uri="{BB962C8B-B14F-4D97-AF65-F5344CB8AC3E}">
        <p14:creationId xmlns:p14="http://schemas.microsoft.com/office/powerpoint/2010/main" val="411609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SOEN 343</a:t>
            </a:r>
          </a:p>
        </p:txBody>
      </p:sp>
      <p:sp>
        <p:nvSpPr>
          <p:cNvPr id="7" name="Slide Number Placeholder 6"/>
          <p:cNvSpPr>
            <a:spLocks noGrp="1"/>
          </p:cNvSpPr>
          <p:nvPr>
            <p:ph type="sldNum" sz="quarter" idx="12"/>
          </p:nvPr>
        </p:nvSpPr>
        <p:spPr/>
        <p:txBody>
          <a:bodyPr/>
          <a:lstStyle/>
          <a:p>
            <a:fld id="{584E0A0D-AEA7-43FA-A209-A01BC6501118}" type="slidenum">
              <a:rPr lang="en-US" altLang="en-US" smtClean="0"/>
              <a:pPr/>
              <a:t>‹#›</a:t>
            </a:fld>
            <a:endParaRPr lang="en-US" altLang="en-US"/>
          </a:p>
        </p:txBody>
      </p:sp>
    </p:spTree>
    <p:extLst>
      <p:ext uri="{BB962C8B-B14F-4D97-AF65-F5344CB8AC3E}">
        <p14:creationId xmlns:p14="http://schemas.microsoft.com/office/powerpoint/2010/main" val="120903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a:t>SOEN 343</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A0EA3-6A73-4FA5-A05B-2B56A0F5BC6D}" type="slidenum">
              <a:rPr lang="en-US" altLang="en-US" smtClean="0"/>
              <a:pPr/>
              <a:t>‹#›</a:t>
            </a:fld>
            <a:endParaRPr lang="en-US" altLang="en-US"/>
          </a:p>
        </p:txBody>
      </p:sp>
    </p:spTree>
    <p:extLst>
      <p:ext uri="{BB962C8B-B14F-4D97-AF65-F5344CB8AC3E}">
        <p14:creationId xmlns:p14="http://schemas.microsoft.com/office/powerpoint/2010/main" val="422393227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ar82.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CCF09D90-5EBA-473A-9B8B-D13986641B35}"/>
              </a:ext>
            </a:extLst>
          </p:cNvPr>
          <p:cNvSpPr>
            <a:spLocks noGrp="1" noChangeArrowheads="1"/>
          </p:cNvSpPr>
          <p:nvPr>
            <p:ph type="ctrTitle"/>
          </p:nvPr>
        </p:nvSpPr>
        <p:spPr/>
        <p:txBody>
          <a:bodyPr/>
          <a:lstStyle/>
          <a:p>
            <a:pPr eaLnBrk="1" hangingPunct="1"/>
            <a:r>
              <a:rPr lang="en-US" altLang="en-US" sz="3600" dirty="0"/>
              <a:t>Software Architecture and Design I </a:t>
            </a:r>
            <a:br>
              <a:rPr lang="en-US" altLang="en-US" sz="3600" dirty="0"/>
            </a:br>
            <a:r>
              <a:rPr lang="en-US" altLang="en-US" sz="3600" dirty="0"/>
              <a:t>SOEN 343</a:t>
            </a:r>
            <a:br>
              <a:rPr lang="en-US" altLang="en-US" dirty="0"/>
            </a:br>
            <a:r>
              <a:rPr lang="en-US" altLang="en-US" sz="2000" dirty="0"/>
              <a:t>Instructor: Dr. Rodrigo Morales</a:t>
            </a:r>
            <a:br>
              <a:rPr lang="en-US" altLang="en-US" sz="2000" dirty="0"/>
            </a:br>
            <a:r>
              <a:rPr lang="en-US" altLang="en-US" sz="1000" dirty="0">
                <a:hlinkClick r:id="rId3"/>
              </a:rPr>
              <a:t>https://moar82.github.io/</a:t>
            </a:r>
            <a:br>
              <a:rPr lang="en-US" altLang="en-US" sz="1000" dirty="0"/>
            </a:br>
            <a:r>
              <a:rPr lang="en-US" altLang="en-US" sz="1000" dirty="0"/>
              <a:t>rodrigo.moralesalvarado@concordia.ca</a:t>
            </a:r>
          </a:p>
        </p:txBody>
      </p:sp>
      <p:sp>
        <p:nvSpPr>
          <p:cNvPr id="14339" name="Rectangle 2">
            <a:extLst>
              <a:ext uri="{FF2B5EF4-FFF2-40B4-BE49-F238E27FC236}">
                <a16:creationId xmlns:a16="http://schemas.microsoft.com/office/drawing/2014/main" id="{3220D343-F3EF-490D-9D32-970398E77BF6}"/>
              </a:ext>
            </a:extLst>
          </p:cNvPr>
          <p:cNvSpPr>
            <a:spLocks noGrp="1" noChangeArrowheads="1"/>
          </p:cNvSpPr>
          <p:nvPr>
            <p:ph type="subTitle" idx="1"/>
          </p:nvPr>
        </p:nvSpPr>
        <p:spPr/>
        <p:txBody>
          <a:bodyPr>
            <a:normAutofit fontScale="62500" lnSpcReduction="20000"/>
          </a:bodyPr>
          <a:lstStyle/>
          <a:p>
            <a:pPr eaLnBrk="1" hangingPunct="1"/>
            <a:r>
              <a:rPr lang="en-US" altLang="en-US" dirty="0"/>
              <a:t>Lecture 11 part 2: </a:t>
            </a:r>
            <a:br>
              <a:rPr lang="en-US" altLang="zh-CN" dirty="0">
                <a:ea typeface="宋体" panose="02010600030101010101" pitchFamily="2" charset="-122"/>
              </a:rPr>
            </a:br>
            <a:r>
              <a:rPr lang="en-US" altLang="zh-CN" dirty="0">
                <a:ea typeface="宋体" panose="02010600030101010101" pitchFamily="2" charset="-122"/>
              </a:rPr>
              <a:t>DATA CENTERED </a:t>
            </a:r>
            <a:br>
              <a:rPr lang="en-US" altLang="zh-CN" dirty="0">
                <a:ea typeface="宋体" panose="02010600030101010101" pitchFamily="2" charset="-122"/>
              </a:rPr>
            </a:br>
            <a:r>
              <a:rPr lang="en-US" altLang="zh-CN" dirty="0">
                <a:ea typeface="宋体" panose="02010600030101010101" pitchFamily="2" charset="-122"/>
              </a:rPr>
              <a:t>SOFTWARE ARCHITECTURE</a:t>
            </a:r>
            <a:endParaRPr lang="en-US" altLang="en-US" dirty="0"/>
          </a:p>
          <a:p>
            <a:pPr eaLnBrk="1" hangingPunct="1"/>
            <a:endParaRPr lang="en-US" altLang="en-US" dirty="0"/>
          </a:p>
          <a:p>
            <a:pPr eaLnBrk="1" hangingPunct="1"/>
            <a:r>
              <a:rPr lang="en-US" altLang="en-US" sz="1800" dirty="0"/>
              <a:t>Ch 6. Textbook:</a:t>
            </a:r>
          </a:p>
          <a:p>
            <a:pPr eaLnBrk="1" hangingPunct="1"/>
            <a:r>
              <a:rPr lang="en-US" altLang="en-US" sz="1800" dirty="0"/>
              <a:t>Software architecture and design illuminated / Kai Qian ... [et al.]</a:t>
            </a:r>
          </a:p>
          <a:p>
            <a:pPr eaLnBrk="1" hangingPunct="1"/>
            <a:r>
              <a:rPr lang="en-US" altLang="en-US" sz="1800" dirty="0"/>
              <a:t>Publisher	Sudbury, Mass. : Jones and Bartlett Pub., c2010.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87200D-A0C7-4E24-BA40-30327988537E}"/>
              </a:ext>
            </a:extLst>
          </p:cNvPr>
          <p:cNvSpPr txBox="1"/>
          <p:nvPr/>
        </p:nvSpPr>
        <p:spPr>
          <a:xfrm>
            <a:off x="714756" y="321211"/>
            <a:ext cx="10762488" cy="120700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6000" kern="1200">
                <a:solidFill>
                  <a:schemeClr val="tx1"/>
                </a:solidFill>
                <a:latin typeface="+mj-lt"/>
                <a:ea typeface="+mj-ea"/>
                <a:cs typeface="+mj-cs"/>
              </a:rPr>
              <a:t>Compiler system</a:t>
            </a:r>
          </a:p>
        </p:txBody>
      </p:sp>
      <p:pic>
        <p:nvPicPr>
          <p:cNvPr id="5" name="Picture 4">
            <a:extLst>
              <a:ext uri="{FF2B5EF4-FFF2-40B4-BE49-F238E27FC236}">
                <a16:creationId xmlns:a16="http://schemas.microsoft.com/office/drawing/2014/main" id="{0645C42B-D771-4006-9670-6CA4DA30B4B6}"/>
              </a:ext>
            </a:extLst>
          </p:cNvPr>
          <p:cNvPicPr>
            <a:picLocks noChangeAspect="1"/>
          </p:cNvPicPr>
          <p:nvPr/>
        </p:nvPicPr>
        <p:blipFill rotWithShape="1">
          <a:blip r:embed="rId3"/>
          <a:srcRect t="9527" r="-2" b="7558"/>
          <a:stretch/>
        </p:blipFill>
        <p:spPr>
          <a:xfrm>
            <a:off x="609600" y="2423680"/>
            <a:ext cx="5212080" cy="3856948"/>
          </a:xfrm>
          <a:prstGeom prst="rect">
            <a:avLst/>
          </a:prstGeom>
        </p:spPr>
      </p:pic>
      <p:cxnSp>
        <p:nvCxnSpPr>
          <p:cNvPr id="71" name="Straight Connector 70">
            <a:extLst>
              <a:ext uri="{FF2B5EF4-FFF2-40B4-BE49-F238E27FC236}">
                <a16:creationId xmlns:a16="http://schemas.microsoft.com/office/drawing/2014/main" id="{B6375111-306C-49EA-9DD1-79A2ED78FA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35477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5602" name="Picture 4" descr="Diagram&#10;&#10;Description automatically generated">
            <a:extLst>
              <a:ext uri="{FF2B5EF4-FFF2-40B4-BE49-F238E27FC236}">
                <a16:creationId xmlns:a16="http://schemas.microsoft.com/office/drawing/2014/main" id="{FA5F70D0-3E51-400D-8145-FAD9CBA6F5BE}"/>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r="2" b="7441"/>
          <a:stretch/>
        </p:blipFill>
        <p:spPr>
          <a:xfrm>
            <a:off x="6370320" y="2423040"/>
            <a:ext cx="5212080" cy="38575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A1F80A77-E86F-4816-B889-7A060AA1C308}"/>
              </a:ext>
            </a:extLst>
          </p:cNvPr>
          <p:cNvSpPr>
            <a:spLocks noGrp="1"/>
          </p:cNvSpPr>
          <p:nvPr>
            <p:ph type="ftr" sz="quarter" idx="11"/>
          </p:nvPr>
        </p:nvSpPr>
        <p:spPr>
          <a:xfrm>
            <a:off x="4041648" y="6356350"/>
            <a:ext cx="4114800" cy="365125"/>
          </a:xfrm>
        </p:spPr>
        <p:txBody>
          <a:bodyPr vert="horz" lIns="91440" tIns="45720" rIns="91440" bIns="45720" rtlCol="0" anchor="ctr">
            <a:normAutofit/>
          </a:bodyPr>
          <a:lstStyle/>
          <a:p>
            <a:pPr defTabSz="914400">
              <a:spcAft>
                <a:spcPts val="600"/>
              </a:spcAft>
              <a:defRPr/>
            </a:pPr>
            <a:r>
              <a:rPr lang="en-US" altLang="en-US" kern="1200">
                <a:solidFill>
                  <a:schemeClr val="tx1">
                    <a:alpha val="60000"/>
                  </a:schemeClr>
                </a:solidFill>
                <a:latin typeface="+mn-lt"/>
                <a:ea typeface="+mn-ea"/>
                <a:cs typeface="+mn-cs"/>
              </a:rPr>
              <a:t>SOEN 343</a:t>
            </a:r>
          </a:p>
        </p:txBody>
      </p:sp>
      <p:sp>
        <p:nvSpPr>
          <p:cNvPr id="3" name="Slide Number Placeholder 2">
            <a:extLst>
              <a:ext uri="{FF2B5EF4-FFF2-40B4-BE49-F238E27FC236}">
                <a16:creationId xmlns:a16="http://schemas.microsoft.com/office/drawing/2014/main" id="{8DB7E20A-8B62-4073-B6E8-46926826CAC8}"/>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defTabSz="914400">
              <a:spcAft>
                <a:spcPts val="600"/>
              </a:spcAft>
            </a:pPr>
            <a:fld id="{CE31ECE6-2141-44E7-8670-E5320B7E3161}" type="slidenum">
              <a:rPr lang="en-US" altLang="en-US">
                <a:solidFill>
                  <a:schemeClr val="tx1">
                    <a:alpha val="60000"/>
                  </a:schemeClr>
                </a:solidFill>
              </a:rPr>
              <a:pPr defTabSz="914400">
                <a:spcAft>
                  <a:spcPts val="600"/>
                </a:spcAft>
              </a:pPr>
              <a:t>10</a:t>
            </a:fld>
            <a:endParaRPr lang="en-US" altLang="en-US">
              <a:solidFill>
                <a:schemeClr val="tx1">
                  <a:alpha val="60000"/>
                </a:schemeClr>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296608E-E374-4A6F-BDAA-8CA8CBA7345B}"/>
              </a:ext>
            </a:extLst>
          </p:cNvPr>
          <p:cNvSpPr>
            <a:spLocks noGrp="1" noChangeArrowheads="1"/>
          </p:cNvSpPr>
          <p:nvPr>
            <p:ph type="title"/>
          </p:nvPr>
        </p:nvSpPr>
        <p:spPr>
          <a:xfrm>
            <a:off x="1981200" y="533400"/>
            <a:ext cx="8229600" cy="1143000"/>
          </a:xfrm>
        </p:spPr>
        <p:txBody>
          <a:bodyPr>
            <a:normAutofit fontScale="90000"/>
          </a:bodyPr>
          <a:lstStyle/>
          <a:p>
            <a:pPr eaLnBrk="1" hangingPunct="1"/>
            <a:r>
              <a:rPr lang="en-US" altLang="en-US" sz="4000"/>
              <a:t>Applicable Domain of Repository Architecture</a:t>
            </a:r>
          </a:p>
        </p:txBody>
      </p:sp>
      <p:sp>
        <p:nvSpPr>
          <p:cNvPr id="26627" name="Rectangle 3">
            <a:extLst>
              <a:ext uri="{FF2B5EF4-FFF2-40B4-BE49-F238E27FC236}">
                <a16:creationId xmlns:a16="http://schemas.microsoft.com/office/drawing/2014/main" id="{A5C55EF4-FF5E-4837-B35C-74FE45E31550}"/>
              </a:ext>
            </a:extLst>
          </p:cNvPr>
          <p:cNvSpPr>
            <a:spLocks noGrp="1" noChangeArrowheads="1"/>
          </p:cNvSpPr>
          <p:nvPr>
            <p:ph idx="1"/>
          </p:nvPr>
        </p:nvSpPr>
        <p:spPr/>
        <p:txBody>
          <a:bodyPr/>
          <a:lstStyle/>
          <a:p>
            <a:pPr eaLnBrk="1" hangingPunct="1">
              <a:lnSpc>
                <a:spcPct val="90000"/>
              </a:lnSpc>
            </a:pPr>
            <a:r>
              <a:rPr lang="en-US" altLang="en-US" sz="2400" dirty="0"/>
              <a:t>Suitable for large complex information systems where many software component clients need to access it in different ways</a:t>
            </a:r>
            <a:endParaRPr lang="en-US" altLang="zh-CN" sz="2400" dirty="0">
              <a:ea typeface="宋体" panose="02010600030101010101" pitchFamily="2" charset="-122"/>
            </a:endParaRPr>
          </a:p>
          <a:p>
            <a:pPr eaLnBrk="1" hangingPunct="1">
              <a:lnSpc>
                <a:spcPct val="90000"/>
              </a:lnSpc>
            </a:pPr>
            <a:r>
              <a:rPr lang="en-US" altLang="zh-CN" sz="2400" dirty="0">
                <a:ea typeface="宋体" panose="02010600030101010101" pitchFamily="2" charset="-122"/>
              </a:rPr>
              <a:t>Data transactions to drive the control flow of computation</a:t>
            </a:r>
          </a:p>
          <a:p>
            <a:pPr eaLnBrk="1" hangingPunct="1">
              <a:lnSpc>
                <a:spcPct val="90000"/>
              </a:lnSpc>
              <a:buFontTx/>
              <a:buNone/>
            </a:pPr>
            <a:r>
              <a:rPr lang="en-US" altLang="en-US" sz="2400" dirty="0"/>
              <a:t>	</a:t>
            </a:r>
            <a:r>
              <a:rPr lang="en-US" altLang="en-US" sz="2400" b="1" dirty="0"/>
              <a:t>Benefits: </a:t>
            </a:r>
          </a:p>
          <a:p>
            <a:pPr lvl="1"/>
            <a:r>
              <a:rPr lang="en-US" altLang="en-US" sz="2000" dirty="0"/>
              <a:t>Data integrity: easy to backup and restore</a:t>
            </a:r>
            <a:endParaRPr lang="en-US" altLang="zh-CN" sz="2000" dirty="0">
              <a:ea typeface="宋体" panose="02010600030101010101" pitchFamily="2" charset="-122"/>
            </a:endParaRPr>
          </a:p>
          <a:p>
            <a:pPr lvl="1"/>
            <a:r>
              <a:rPr lang="en-US" altLang="zh-CN" sz="2000" dirty="0">
                <a:ea typeface="宋体" panose="02010600030101010101" pitchFamily="2" charset="-122"/>
              </a:rPr>
              <a:t>System scalability and reusability of agents</a:t>
            </a:r>
          </a:p>
          <a:p>
            <a:pPr lvl="1"/>
            <a:r>
              <a:rPr lang="en-US" altLang="zh-CN" sz="2000" dirty="0">
                <a:ea typeface="宋体" panose="02010600030101010101" pitchFamily="2" charset="-122"/>
              </a:rPr>
              <a:t>Reduce the overhead of transient data between software components </a:t>
            </a:r>
          </a:p>
          <a:p>
            <a:pPr eaLnBrk="1" hangingPunct="1">
              <a:lnSpc>
                <a:spcPct val="90000"/>
              </a:lnSpc>
              <a:buFontTx/>
              <a:buNone/>
            </a:pPr>
            <a:r>
              <a:rPr lang="en-US" altLang="zh-CN" sz="2400" dirty="0">
                <a:ea typeface="宋体" panose="02010600030101010101" pitchFamily="2" charset="-122"/>
              </a:rPr>
              <a:t>	</a:t>
            </a:r>
            <a:endParaRPr lang="en-US" altLang="en-US" sz="2400" dirty="0">
              <a:ea typeface="宋体" panose="02010600030101010101" pitchFamily="2" charset="-122"/>
            </a:endParaRPr>
          </a:p>
        </p:txBody>
      </p:sp>
      <p:sp>
        <p:nvSpPr>
          <p:cNvPr id="2" name="Footer Placeholder 1">
            <a:extLst>
              <a:ext uri="{FF2B5EF4-FFF2-40B4-BE49-F238E27FC236}">
                <a16:creationId xmlns:a16="http://schemas.microsoft.com/office/drawing/2014/main" id="{29EDAEF8-2AAD-487E-B07B-2D086B643B9F}"/>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74DD14D2-1C99-4328-9D64-EE1ADF07391D}"/>
              </a:ext>
            </a:extLst>
          </p:cNvPr>
          <p:cNvSpPr>
            <a:spLocks noGrp="1"/>
          </p:cNvSpPr>
          <p:nvPr>
            <p:ph type="sldNum" sz="quarter" idx="12"/>
          </p:nvPr>
        </p:nvSpPr>
        <p:spPr/>
        <p:txBody>
          <a:bodyPr/>
          <a:lstStyle/>
          <a:p>
            <a:fld id="{CE31ECE6-2141-44E7-8670-E5320B7E3161}"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3DD780-C9DD-465A-B6B2-FB644EC3182F}"/>
              </a:ext>
            </a:extLst>
          </p:cNvPr>
          <p:cNvSpPr>
            <a:spLocks noGrp="1"/>
          </p:cNvSpPr>
          <p:nvPr>
            <p:ph type="title"/>
          </p:nvPr>
        </p:nvSpPr>
        <p:spPr/>
        <p:txBody>
          <a:bodyPr/>
          <a:lstStyle/>
          <a:p>
            <a:r>
              <a:rPr lang="en-US" altLang="zh-CN" b="1" dirty="0">
                <a:ea typeface="宋体" panose="02010600030101010101" pitchFamily="2" charset="-122"/>
              </a:rPr>
              <a:t>Limitations</a:t>
            </a:r>
            <a:endParaRPr lang="en-CA" dirty="0"/>
          </a:p>
        </p:txBody>
      </p:sp>
      <p:sp>
        <p:nvSpPr>
          <p:cNvPr id="27650" name="Rectangle 3">
            <a:extLst>
              <a:ext uri="{FF2B5EF4-FFF2-40B4-BE49-F238E27FC236}">
                <a16:creationId xmlns:a16="http://schemas.microsoft.com/office/drawing/2014/main" id="{7E1140B8-1D52-4E9F-8FC0-B0F929BDC02A}"/>
              </a:ext>
            </a:extLst>
          </p:cNvPr>
          <p:cNvSpPr>
            <a:spLocks noGrp="1" noChangeArrowheads="1"/>
          </p:cNvSpPr>
          <p:nvPr>
            <p:ph idx="1"/>
          </p:nvPr>
        </p:nvSpPr>
        <p:spPr/>
        <p:txBody>
          <a:bodyPr/>
          <a:lstStyle/>
          <a:p>
            <a:pPr eaLnBrk="1" hangingPunct="1">
              <a:lnSpc>
                <a:spcPct val="90000"/>
              </a:lnSpc>
              <a:buFontTx/>
              <a:buNone/>
            </a:pPr>
            <a:r>
              <a:rPr lang="en-US" altLang="zh-CN" sz="2400" dirty="0">
                <a:ea typeface="宋体" panose="02010600030101010101" pitchFamily="2" charset="-122"/>
              </a:rPr>
              <a:t>	</a:t>
            </a:r>
            <a:endParaRPr lang="en-US" altLang="zh-CN" sz="2400" b="1" dirty="0">
              <a:ea typeface="宋体" panose="02010600030101010101" pitchFamily="2" charset="-122"/>
            </a:endParaRPr>
          </a:p>
          <a:p>
            <a:r>
              <a:rPr lang="en-US" altLang="zh-CN" sz="2400" dirty="0">
                <a:ea typeface="宋体" panose="02010600030101010101" pitchFamily="2" charset="-122"/>
              </a:rPr>
              <a:t>Data store reliability and availability is a very important issue </a:t>
            </a:r>
          </a:p>
          <a:p>
            <a:r>
              <a:rPr lang="en-US" altLang="zh-CN" sz="2400" dirty="0">
                <a:ea typeface="宋体" panose="02010600030101010101" pitchFamily="2" charset="-122"/>
              </a:rPr>
              <a:t>High dependency between data structure of data store and its agents  </a:t>
            </a:r>
          </a:p>
          <a:p>
            <a:r>
              <a:rPr lang="en-US" altLang="zh-CN" sz="2400" dirty="0">
                <a:ea typeface="宋体" panose="02010600030101010101" pitchFamily="2" charset="-122"/>
              </a:rPr>
              <a:t>The changes of data structure have significant impacts on its agents</a:t>
            </a:r>
          </a:p>
          <a:p>
            <a:r>
              <a:rPr lang="en-US" altLang="zh-CN" sz="2400" dirty="0">
                <a:ea typeface="宋体" panose="02010600030101010101" pitchFamily="2" charset="-122"/>
              </a:rPr>
              <a:t>Overhead cost of moving data on network if data is distributed</a:t>
            </a:r>
          </a:p>
          <a:p>
            <a:pPr>
              <a:buNone/>
            </a:pPr>
            <a:endParaRPr lang="en-US" altLang="zh-CN" sz="2400" dirty="0">
              <a:ea typeface="宋体" panose="02010600030101010101" pitchFamily="2" charset="-122"/>
            </a:endParaRPr>
          </a:p>
          <a:p>
            <a:pPr eaLnBrk="1" hangingPunct="1">
              <a:lnSpc>
                <a:spcPct val="90000"/>
              </a:lnSpc>
            </a:pPr>
            <a:endParaRPr lang="en-US" altLang="en-US" sz="2400" dirty="0"/>
          </a:p>
        </p:txBody>
      </p:sp>
      <p:sp>
        <p:nvSpPr>
          <p:cNvPr id="2" name="Footer Placeholder 1">
            <a:extLst>
              <a:ext uri="{FF2B5EF4-FFF2-40B4-BE49-F238E27FC236}">
                <a16:creationId xmlns:a16="http://schemas.microsoft.com/office/drawing/2014/main" id="{F5044A45-58E7-436A-A4CD-DD43397A44FB}"/>
              </a:ext>
            </a:extLst>
          </p:cNvPr>
          <p:cNvSpPr>
            <a:spLocks noGrp="1"/>
          </p:cNvSpPr>
          <p:nvPr>
            <p:ph type="ftr" sz="quarter" idx="11"/>
          </p:nvPr>
        </p:nvSpPr>
        <p:spPr/>
        <p:txBody>
          <a:bodyPr/>
          <a:lstStyle/>
          <a:p>
            <a:pPr>
              <a:defRPr/>
            </a:pPr>
            <a:r>
              <a:rPr lang="en-US" altLang="en-US" dirty="0"/>
              <a:t>SOEN 343</a:t>
            </a:r>
          </a:p>
        </p:txBody>
      </p:sp>
      <p:sp>
        <p:nvSpPr>
          <p:cNvPr id="3" name="Slide Number Placeholder 2">
            <a:extLst>
              <a:ext uri="{FF2B5EF4-FFF2-40B4-BE49-F238E27FC236}">
                <a16:creationId xmlns:a16="http://schemas.microsoft.com/office/drawing/2014/main" id="{44D0B89C-82DF-439D-9897-F783FD29E27C}"/>
              </a:ext>
            </a:extLst>
          </p:cNvPr>
          <p:cNvSpPr>
            <a:spLocks noGrp="1"/>
          </p:cNvSpPr>
          <p:nvPr>
            <p:ph type="sldNum" sz="quarter" idx="12"/>
          </p:nvPr>
        </p:nvSpPr>
        <p:spPr/>
        <p:txBody>
          <a:bodyPr/>
          <a:lstStyle/>
          <a:p>
            <a:fld id="{CE31ECE6-2141-44E7-8670-E5320B7E3161}"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E1EB0C8-03C9-4439-8825-1E11665D6B55}"/>
              </a:ext>
            </a:extLst>
          </p:cNvPr>
          <p:cNvSpPr>
            <a:spLocks noGrp="1" noChangeArrowheads="1"/>
          </p:cNvSpPr>
          <p:nvPr>
            <p:ph type="title"/>
          </p:nvPr>
        </p:nvSpPr>
        <p:spPr>
          <a:xfrm>
            <a:off x="1981200" y="609600"/>
            <a:ext cx="8229600" cy="1143000"/>
          </a:xfrm>
        </p:spPr>
        <p:txBody>
          <a:bodyPr>
            <a:normAutofit fontScale="90000"/>
          </a:bodyPr>
          <a:lstStyle/>
          <a:p>
            <a:pPr eaLnBrk="1" hangingPunct="1"/>
            <a:r>
              <a:rPr lang="en-US" altLang="en-US" sz="4000" b="1"/>
              <a:t>Blackboard Architecture Style</a:t>
            </a:r>
            <a:br>
              <a:rPr lang="en-US" altLang="en-US" sz="4000" b="1"/>
            </a:br>
            <a:endParaRPr lang="en-US" altLang="en-US" sz="4000" b="1"/>
          </a:p>
        </p:txBody>
      </p:sp>
      <p:pic>
        <p:nvPicPr>
          <p:cNvPr id="5" name="Content Placeholder 4" descr="Text&#10;&#10;Description automatically generated">
            <a:extLst>
              <a:ext uri="{FF2B5EF4-FFF2-40B4-BE49-F238E27FC236}">
                <a16:creationId xmlns:a16="http://schemas.microsoft.com/office/drawing/2014/main" id="{57A9E59B-C5A3-488F-91F6-75E855F3E5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33018" y="1371600"/>
            <a:ext cx="4525963" cy="4525963"/>
          </a:xfrm>
        </p:spPr>
      </p:pic>
      <p:sp>
        <p:nvSpPr>
          <p:cNvPr id="2" name="Footer Placeholder 1">
            <a:extLst>
              <a:ext uri="{FF2B5EF4-FFF2-40B4-BE49-F238E27FC236}">
                <a16:creationId xmlns:a16="http://schemas.microsoft.com/office/drawing/2014/main" id="{C9AA405A-7D49-4325-AF1E-8649FD93AEE7}"/>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1A76E7ED-7B2E-423A-8E62-EB4635B870DF}"/>
              </a:ext>
            </a:extLst>
          </p:cNvPr>
          <p:cNvSpPr>
            <a:spLocks noGrp="1"/>
          </p:cNvSpPr>
          <p:nvPr>
            <p:ph type="sldNum" sz="quarter" idx="12"/>
          </p:nvPr>
        </p:nvSpPr>
        <p:spPr/>
        <p:txBody>
          <a:bodyPr/>
          <a:lstStyle/>
          <a:p>
            <a:fld id="{CE31ECE6-2141-44E7-8670-E5320B7E3161}"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260B03-DF45-41C0-AD3F-CEE1F0E25A49}"/>
              </a:ext>
            </a:extLst>
          </p:cNvPr>
          <p:cNvSpPr>
            <a:spLocks noGrp="1"/>
          </p:cNvSpPr>
          <p:nvPr>
            <p:ph type="title"/>
          </p:nvPr>
        </p:nvSpPr>
        <p:spPr/>
        <p:txBody>
          <a:bodyPr/>
          <a:lstStyle/>
          <a:p>
            <a:r>
              <a:rPr lang="en-CA" dirty="0"/>
              <a:t>Blackboard components</a:t>
            </a:r>
          </a:p>
        </p:txBody>
      </p:sp>
      <p:graphicFrame>
        <p:nvGraphicFramePr>
          <p:cNvPr id="5" name="Content Placeholder 4">
            <a:extLst>
              <a:ext uri="{FF2B5EF4-FFF2-40B4-BE49-F238E27FC236}">
                <a16:creationId xmlns:a16="http://schemas.microsoft.com/office/drawing/2014/main" id="{C7CC7A9F-95BD-4A43-914A-F88083758102}"/>
              </a:ext>
            </a:extLst>
          </p:cNvPr>
          <p:cNvGraphicFramePr>
            <a:graphicFrameLocks noGrp="1"/>
          </p:cNvGraphicFramePr>
          <p:nvPr>
            <p:ph idx="1"/>
            <p:extLst>
              <p:ext uri="{D42A27DB-BD31-4B8C-83A1-F6EECF244321}">
                <p14:modId xmlns:p14="http://schemas.microsoft.com/office/powerpoint/2010/main" val="3228419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a:extLst>
              <a:ext uri="{FF2B5EF4-FFF2-40B4-BE49-F238E27FC236}">
                <a16:creationId xmlns:a16="http://schemas.microsoft.com/office/drawing/2014/main" id="{AECC927A-682C-433F-A1FD-12C0C44C102A}"/>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0C96CB41-00AA-454A-880C-E77FAC2C82FE}"/>
              </a:ext>
            </a:extLst>
          </p:cNvPr>
          <p:cNvSpPr>
            <a:spLocks noGrp="1"/>
          </p:cNvSpPr>
          <p:nvPr>
            <p:ph type="sldNum" sz="quarter" idx="12"/>
          </p:nvPr>
        </p:nvSpPr>
        <p:spPr/>
        <p:txBody>
          <a:bodyPr/>
          <a:lstStyle/>
          <a:p>
            <a:fld id="{CE31ECE6-2141-44E7-8670-E5320B7E3161}"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F9BBA-1118-4C17-8576-756B7C8D24A1}"/>
              </a:ext>
            </a:extLst>
          </p:cNvPr>
          <p:cNvSpPr>
            <a:spLocks noGrp="1"/>
          </p:cNvSpPr>
          <p:nvPr>
            <p:ph type="title"/>
          </p:nvPr>
        </p:nvSpPr>
        <p:spPr/>
        <p:txBody>
          <a:bodyPr/>
          <a:lstStyle/>
          <a:p>
            <a:r>
              <a:rPr lang="en-CA" dirty="0"/>
              <a:t>Blackboard architecture</a:t>
            </a:r>
          </a:p>
        </p:txBody>
      </p:sp>
      <p:pic>
        <p:nvPicPr>
          <p:cNvPr id="31746" name="Picture 4">
            <a:extLst>
              <a:ext uri="{FF2B5EF4-FFF2-40B4-BE49-F238E27FC236}">
                <a16:creationId xmlns:a16="http://schemas.microsoft.com/office/drawing/2014/main" id="{9AFD3CD9-4623-4A03-BC17-EC2732B6B06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3725"/>
          <a:stretch/>
        </p:blipFill>
        <p:spPr>
          <a:xfrm>
            <a:off x="1695521" y="1981201"/>
            <a:ext cx="8465517" cy="3352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C531A943-B74F-4823-840F-E71E0C355D3C}"/>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561BE59C-DF09-4941-8FA0-A8FCB380BB57}"/>
              </a:ext>
            </a:extLst>
          </p:cNvPr>
          <p:cNvSpPr>
            <a:spLocks noGrp="1"/>
          </p:cNvSpPr>
          <p:nvPr>
            <p:ph type="sldNum" sz="quarter" idx="12"/>
          </p:nvPr>
        </p:nvSpPr>
        <p:spPr/>
        <p:txBody>
          <a:bodyPr/>
          <a:lstStyle/>
          <a:p>
            <a:fld id="{CE31ECE6-2141-44E7-8670-E5320B7E3161}"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1E29C0-B000-4B6E-94B6-51214DCDD6D1}"/>
              </a:ext>
            </a:extLst>
          </p:cNvPr>
          <p:cNvSpPr>
            <a:spLocks noGrp="1"/>
          </p:cNvSpPr>
          <p:nvPr>
            <p:ph type="title"/>
          </p:nvPr>
        </p:nvSpPr>
        <p:spPr/>
        <p:txBody>
          <a:bodyPr/>
          <a:lstStyle/>
          <a:p>
            <a:r>
              <a:rPr lang="en-CA" dirty="0"/>
              <a:t>Class diagram of blackboard architecture</a:t>
            </a:r>
          </a:p>
        </p:txBody>
      </p:sp>
      <p:pic>
        <p:nvPicPr>
          <p:cNvPr id="33794" name="Picture 4">
            <a:extLst>
              <a:ext uri="{FF2B5EF4-FFF2-40B4-BE49-F238E27FC236}">
                <a16:creationId xmlns:a16="http://schemas.microsoft.com/office/drawing/2014/main" id="{3C2EBD13-7FD6-4893-BDCA-1B59B15DB40E}"/>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1149"/>
          <a:stretch/>
        </p:blipFill>
        <p:spPr>
          <a:xfrm>
            <a:off x="2107136" y="1690688"/>
            <a:ext cx="7496808" cy="4024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B5E72FAA-68BB-4A9F-BE2C-DCFDE583F73F}"/>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6DCBA4B1-EFDA-40D4-968D-E7D8993932D7}"/>
              </a:ext>
            </a:extLst>
          </p:cNvPr>
          <p:cNvSpPr>
            <a:spLocks noGrp="1"/>
          </p:cNvSpPr>
          <p:nvPr>
            <p:ph type="sldNum" sz="quarter" idx="12"/>
          </p:nvPr>
        </p:nvSpPr>
        <p:spPr/>
        <p:txBody>
          <a:bodyPr/>
          <a:lstStyle/>
          <a:p>
            <a:fld id="{CE31ECE6-2141-44E7-8670-E5320B7E3161}"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Diagram&#10;&#10;Description automatically generated">
            <a:extLst>
              <a:ext uri="{FF2B5EF4-FFF2-40B4-BE49-F238E27FC236}">
                <a16:creationId xmlns:a16="http://schemas.microsoft.com/office/drawing/2014/main" id="{82AC228D-18F6-44B9-A0F8-D578CF32771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865" r="21008" b="8243"/>
          <a:stretch/>
        </p:blipFill>
        <p:spPr>
          <a:xfrm>
            <a:off x="3523488" y="10"/>
            <a:ext cx="8668512" cy="6857990"/>
          </a:xfrm>
          <a:prstGeom prst="rect">
            <a:avLst/>
          </a:prstGeom>
        </p:spPr>
      </p:pic>
      <p:sp>
        <p:nvSpPr>
          <p:cNvPr id="45" name="Rectangle 3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9C5B04D2-A3B0-43CC-B025-D0447EE0500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a:t>Example: </a:t>
            </a:r>
            <a:r>
              <a:rPr lang="en-US" altLang="en-US" sz="4100"/>
              <a:t>animal identification knowledge-based system (KBS)  </a:t>
            </a:r>
            <a:br>
              <a:rPr lang="en-US" altLang="en-US" sz="4100"/>
            </a:br>
            <a:endParaRPr lang="en-US" sz="4100"/>
          </a:p>
        </p:txBody>
      </p:sp>
      <p:sp>
        <p:nvSpPr>
          <p:cNvPr id="46" name="Rectangle 4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oter Placeholder 1">
            <a:extLst>
              <a:ext uri="{FF2B5EF4-FFF2-40B4-BE49-F238E27FC236}">
                <a16:creationId xmlns:a16="http://schemas.microsoft.com/office/drawing/2014/main" id="{8E7D1B8D-3552-4D4A-A8D9-2D2F2F13935F}"/>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defTabSz="914400">
              <a:spcAft>
                <a:spcPts val="600"/>
              </a:spcAft>
              <a:defRPr/>
            </a:pPr>
            <a:r>
              <a:rPr lang="en-US" altLang="en-US" kern="1200">
                <a:solidFill>
                  <a:schemeClr val="tx1"/>
                </a:solidFill>
                <a:latin typeface="Calibri" panose="020F0502020204030204"/>
                <a:ea typeface="+mn-ea"/>
                <a:cs typeface="+mn-cs"/>
              </a:rPr>
              <a:t>SOEN 343</a:t>
            </a:r>
          </a:p>
        </p:txBody>
      </p:sp>
      <p:sp>
        <p:nvSpPr>
          <p:cNvPr id="3" name="Slide Number Placeholder 2">
            <a:extLst>
              <a:ext uri="{FF2B5EF4-FFF2-40B4-BE49-F238E27FC236}">
                <a16:creationId xmlns:a16="http://schemas.microsoft.com/office/drawing/2014/main" id="{F3B2FB5E-2464-485D-B6C0-28BCCC03E149}"/>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defTabSz="914400">
              <a:spcAft>
                <a:spcPts val="600"/>
              </a:spcAft>
              <a:defRPr/>
            </a:pPr>
            <a:fld id="{CE31ECE6-2141-44E7-8670-E5320B7E3161}" type="slidenum">
              <a:rPr lang="en-US" altLang="en-US">
                <a:solidFill>
                  <a:schemeClr val="tx1"/>
                </a:solidFill>
                <a:latin typeface="Calibri" panose="020F0502020204030204"/>
              </a:rPr>
              <a:pPr defTabSz="914400">
                <a:spcAft>
                  <a:spcPts val="600"/>
                </a:spcAft>
                <a:defRPr/>
              </a:pPr>
              <a:t>17</a:t>
            </a:fld>
            <a:endParaRPr lang="en-US" altLang="en-US">
              <a:solidFill>
                <a:schemeClr val="tx1"/>
              </a:solidFill>
              <a:latin typeface="Calibri" panose="020F0502020204030204"/>
            </a:endParaRPr>
          </a:p>
        </p:txBody>
      </p:sp>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6F92F07-012E-4EE2-944A-4ADCDEFF167E}"/>
              </a:ext>
            </a:extLst>
          </p:cNvPr>
          <p:cNvSpPr>
            <a:spLocks noGrp="1" noChangeArrowheads="1"/>
          </p:cNvSpPr>
          <p:nvPr>
            <p:ph type="title"/>
          </p:nvPr>
        </p:nvSpPr>
        <p:spPr>
          <a:xfrm>
            <a:off x="2057400" y="762000"/>
            <a:ext cx="8229600" cy="1143000"/>
          </a:xfrm>
        </p:spPr>
        <p:txBody>
          <a:bodyPr>
            <a:normAutofit fontScale="90000"/>
          </a:bodyPr>
          <a:lstStyle/>
          <a:p>
            <a:pPr eaLnBrk="1" hangingPunct="1"/>
            <a:r>
              <a:rPr lang="en-US" altLang="en-US" sz="4000" dirty="0"/>
              <a:t>Forward Reasoning</a:t>
            </a:r>
            <a:br>
              <a:rPr lang="en-US" altLang="en-US" sz="4000" dirty="0"/>
            </a:br>
            <a:endParaRPr lang="en-US" altLang="en-US" sz="4000" dirty="0"/>
          </a:p>
        </p:txBody>
      </p:sp>
      <p:sp>
        <p:nvSpPr>
          <p:cNvPr id="36867" name="Rectangle 3">
            <a:extLst>
              <a:ext uri="{FF2B5EF4-FFF2-40B4-BE49-F238E27FC236}">
                <a16:creationId xmlns:a16="http://schemas.microsoft.com/office/drawing/2014/main" id="{7FABF7CE-1EC7-4DEF-9133-50A0B55939D5}"/>
              </a:ext>
            </a:extLst>
          </p:cNvPr>
          <p:cNvSpPr>
            <a:spLocks noGrp="1" noChangeArrowheads="1"/>
          </p:cNvSpPr>
          <p:nvPr>
            <p:ph idx="1"/>
          </p:nvPr>
        </p:nvSpPr>
        <p:spPr>
          <a:xfrm>
            <a:off x="1981200" y="1752601"/>
            <a:ext cx="8229600" cy="4525963"/>
          </a:xfrm>
        </p:spPr>
        <p:txBody>
          <a:bodyPr/>
          <a:lstStyle/>
          <a:p>
            <a:pPr eaLnBrk="1" hangingPunct="1">
              <a:lnSpc>
                <a:spcPct val="90000"/>
              </a:lnSpc>
            </a:pPr>
            <a:r>
              <a:rPr lang="en-US" altLang="en-US" sz="2800" dirty="0"/>
              <a:t>The forward reasoning starts with the initial state of data and proceeds towards a goal </a:t>
            </a:r>
          </a:p>
          <a:p>
            <a:pPr eaLnBrk="1" hangingPunct="1">
              <a:lnSpc>
                <a:spcPct val="90000"/>
              </a:lnSpc>
            </a:pPr>
            <a:r>
              <a:rPr lang="en-US" altLang="en-US" sz="2800" dirty="0"/>
              <a:t>It may reach the given goal, or it may fail to reach the goal </a:t>
            </a:r>
          </a:p>
          <a:p>
            <a:pPr eaLnBrk="1" hangingPunct="1">
              <a:lnSpc>
                <a:spcPct val="90000"/>
              </a:lnSpc>
            </a:pPr>
            <a:r>
              <a:rPr lang="en-US" altLang="en-US" sz="2800" dirty="0"/>
              <a:t>If the goal is not given, the reasoning will come to a point where no more new facts can be derived that indicated that is the best result we can get </a:t>
            </a:r>
          </a:p>
        </p:txBody>
      </p:sp>
      <p:sp>
        <p:nvSpPr>
          <p:cNvPr id="2" name="Footer Placeholder 1">
            <a:extLst>
              <a:ext uri="{FF2B5EF4-FFF2-40B4-BE49-F238E27FC236}">
                <a16:creationId xmlns:a16="http://schemas.microsoft.com/office/drawing/2014/main" id="{387C106A-0D24-4AE9-BEB7-83A00C9D7D09}"/>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BD94EEDE-D6CA-4578-B155-FBABC3BE4C41}"/>
              </a:ext>
            </a:extLst>
          </p:cNvPr>
          <p:cNvSpPr>
            <a:spLocks noGrp="1"/>
          </p:cNvSpPr>
          <p:nvPr>
            <p:ph type="sldNum" sz="quarter" idx="12"/>
          </p:nvPr>
        </p:nvSpPr>
        <p:spPr/>
        <p:txBody>
          <a:bodyPr/>
          <a:lstStyle/>
          <a:p>
            <a:fld id="{CE31ECE6-2141-44E7-8670-E5320B7E3161}" type="slidenum">
              <a:rPr lang="en-US" altLang="en-US" smtClean="0"/>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0192DF-BD00-40C4-8DEB-32D253AE1A35}"/>
              </a:ext>
            </a:extLst>
          </p:cNvPr>
          <p:cNvSpPr>
            <a:spLocks noGrp="1"/>
          </p:cNvSpPr>
          <p:nvPr>
            <p:ph type="title"/>
          </p:nvPr>
        </p:nvSpPr>
        <p:spPr/>
        <p:txBody>
          <a:bodyPr/>
          <a:lstStyle/>
          <a:p>
            <a:br>
              <a:rPr lang="en-CA" dirty="0"/>
            </a:br>
            <a:r>
              <a:rPr lang="en-CA" dirty="0"/>
              <a:t>Example</a:t>
            </a:r>
          </a:p>
        </p:txBody>
      </p:sp>
      <p:sp>
        <p:nvSpPr>
          <p:cNvPr id="35842" name="Rectangle 3">
            <a:extLst>
              <a:ext uri="{FF2B5EF4-FFF2-40B4-BE49-F238E27FC236}">
                <a16:creationId xmlns:a16="http://schemas.microsoft.com/office/drawing/2014/main" id="{FEBB6254-244E-40C3-8775-25550E878905}"/>
              </a:ext>
            </a:extLst>
          </p:cNvPr>
          <p:cNvSpPr>
            <a:spLocks noGrp="1" noChangeArrowheads="1"/>
          </p:cNvSpPr>
          <p:nvPr>
            <p:ph idx="1"/>
          </p:nvPr>
        </p:nvSpPr>
        <p:spPr/>
        <p:txBody>
          <a:bodyPr/>
          <a:lstStyle/>
          <a:p>
            <a:pPr eaLnBrk="1" hangingPunct="1">
              <a:lnSpc>
                <a:spcPct val="90000"/>
              </a:lnSpc>
              <a:buFontTx/>
              <a:buNone/>
            </a:pPr>
            <a:r>
              <a:rPr lang="en-US" altLang="en-US" sz="2800" dirty="0"/>
              <a:t>	Here is a set of rules:</a:t>
            </a:r>
          </a:p>
          <a:p>
            <a:pPr eaLnBrk="1" hangingPunct="1">
              <a:lnSpc>
                <a:spcPct val="90000"/>
              </a:lnSpc>
              <a:buFontTx/>
              <a:buNone/>
            </a:pPr>
            <a:r>
              <a:rPr lang="en-US" altLang="en-US" sz="2800" dirty="0"/>
              <a:t>	R1:  IF animal gives milk THEN animal is mammal</a:t>
            </a:r>
          </a:p>
          <a:p>
            <a:pPr eaLnBrk="1" hangingPunct="1">
              <a:lnSpc>
                <a:spcPct val="90000"/>
              </a:lnSpc>
              <a:buFontTx/>
              <a:buNone/>
            </a:pPr>
            <a:r>
              <a:rPr lang="en-US" altLang="en-US" sz="2800" dirty="0"/>
              <a:t>	R2:  IF animal eats meat THEN animal is carnivore</a:t>
            </a:r>
          </a:p>
          <a:p>
            <a:pPr eaLnBrk="1" hangingPunct="1">
              <a:lnSpc>
                <a:spcPct val="90000"/>
              </a:lnSpc>
              <a:buFontTx/>
              <a:buNone/>
            </a:pPr>
            <a:r>
              <a:rPr lang="en-US" altLang="en-US" sz="2800" dirty="0"/>
              <a:t>	R3: </a:t>
            </a:r>
            <a:r>
              <a:rPr lang="en-US" altLang="zh-CN" sz="2800" dirty="0">
                <a:ea typeface="宋体" panose="02010600030101010101" pitchFamily="2" charset="-122"/>
              </a:rPr>
              <a:t> IF animal is mammal AND animal is carnivore AND animal has tawny color AND animal has black stripes THEN animal is </a:t>
            </a:r>
            <a:r>
              <a:rPr lang="en-US" altLang="zh-CN" sz="2800" b="1" dirty="0">
                <a:ea typeface="宋体" panose="02010600030101010101" pitchFamily="2" charset="-122"/>
              </a:rPr>
              <a:t>tiger</a:t>
            </a:r>
          </a:p>
        </p:txBody>
      </p:sp>
      <p:sp>
        <p:nvSpPr>
          <p:cNvPr id="2" name="Footer Placeholder 1">
            <a:extLst>
              <a:ext uri="{FF2B5EF4-FFF2-40B4-BE49-F238E27FC236}">
                <a16:creationId xmlns:a16="http://schemas.microsoft.com/office/drawing/2014/main" id="{C370DED1-8D08-4169-AEA9-A6B5F05B8D94}"/>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37FF5812-6BAC-48DB-8B9E-DFD58BF8C1EC}"/>
              </a:ext>
            </a:extLst>
          </p:cNvPr>
          <p:cNvSpPr>
            <a:spLocks noGrp="1"/>
          </p:cNvSpPr>
          <p:nvPr>
            <p:ph type="sldNum" sz="quarter" idx="12"/>
          </p:nvPr>
        </p:nvSpPr>
        <p:spPr/>
        <p:txBody>
          <a:bodyPr/>
          <a:lstStyle/>
          <a:p>
            <a:fld id="{CE31ECE6-2141-44E7-8670-E5320B7E3161}" type="slidenum">
              <a:rPr lang="en-US" altLang="en-US" smtClean="0"/>
              <a:pPr/>
              <a:t>19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CE744E8-D433-470C-8BE2-FCC93AA01AD4}"/>
              </a:ext>
            </a:extLst>
          </p:cNvPr>
          <p:cNvSpPr>
            <a:spLocks noGrp="1" noChangeArrowheads="1"/>
          </p:cNvSpPr>
          <p:nvPr>
            <p:ph type="title"/>
          </p:nvPr>
        </p:nvSpPr>
        <p:spPr>
          <a:xfrm>
            <a:off x="1981200" y="685800"/>
            <a:ext cx="8229600" cy="457200"/>
          </a:xfrm>
        </p:spPr>
        <p:txBody>
          <a:bodyPr>
            <a:normAutofit fontScale="90000"/>
          </a:bodyPr>
          <a:lstStyle/>
          <a:p>
            <a:pPr eaLnBrk="1" hangingPunct="1"/>
            <a:br>
              <a:rPr lang="en-US" altLang="en-US" sz="4000"/>
            </a:br>
            <a:r>
              <a:rPr lang="en-US" altLang="en-US" sz="4000"/>
              <a:t>Objectives </a:t>
            </a:r>
            <a:br>
              <a:rPr lang="en-US" altLang="en-US" sz="4000">
                <a:sym typeface="Symbol" panose="05050102010706020507" pitchFamily="18" charset="2"/>
              </a:rPr>
            </a:br>
            <a:endParaRPr lang="en-US" altLang="en-US" sz="4000">
              <a:sym typeface="Symbol" panose="05050102010706020507" pitchFamily="18" charset="2"/>
            </a:endParaRPr>
          </a:p>
        </p:txBody>
      </p:sp>
      <p:sp>
        <p:nvSpPr>
          <p:cNvPr id="16387" name="Rectangle 3">
            <a:extLst>
              <a:ext uri="{FF2B5EF4-FFF2-40B4-BE49-F238E27FC236}">
                <a16:creationId xmlns:a16="http://schemas.microsoft.com/office/drawing/2014/main" id="{3CF104C6-34AF-422C-BE8E-1E18F91C0288}"/>
              </a:ext>
            </a:extLst>
          </p:cNvPr>
          <p:cNvSpPr>
            <a:spLocks noGrp="1" noChangeArrowheads="1"/>
          </p:cNvSpPr>
          <p:nvPr>
            <p:ph idx="1"/>
          </p:nvPr>
        </p:nvSpPr>
        <p:spPr/>
        <p:txBody>
          <a:bodyPr/>
          <a:lstStyle/>
          <a:p>
            <a:pPr marL="533400" indent="-533400" eaLnBrk="1" hangingPunct="1">
              <a:lnSpc>
                <a:spcPct val="90000"/>
              </a:lnSpc>
              <a:buNone/>
            </a:pPr>
            <a:r>
              <a:rPr lang="en-US" altLang="en-US" sz="2800" dirty="0">
                <a:sym typeface="Symbol" panose="05050102010706020507" pitchFamily="18" charset="2"/>
              </a:rPr>
              <a:t></a:t>
            </a:r>
            <a:r>
              <a:rPr lang="en-US" altLang="en-US" sz="2800" dirty="0"/>
              <a:t> Introduce the concepts of data centered software architecture </a:t>
            </a:r>
            <a:endParaRPr lang="en-US" altLang="en-US" sz="2800" dirty="0">
              <a:sym typeface="Symbol" panose="05050102010706020507" pitchFamily="18" charset="2"/>
            </a:endParaRPr>
          </a:p>
          <a:p>
            <a:pPr marL="533400" indent="-533400" eaLnBrk="1" hangingPunct="1">
              <a:lnSpc>
                <a:spcPct val="90000"/>
              </a:lnSpc>
              <a:buNone/>
            </a:pPr>
            <a:r>
              <a:rPr lang="en-US" altLang="en-US" sz="2800" dirty="0">
                <a:sym typeface="Symbol" panose="05050102010706020507" pitchFamily="18" charset="2"/>
              </a:rPr>
              <a:t></a:t>
            </a:r>
            <a:r>
              <a:rPr lang="en-US" altLang="en-US" sz="2800" dirty="0"/>
              <a:t> Describe the repository and blackboard architectures</a:t>
            </a:r>
            <a:endParaRPr lang="en-US" altLang="en-US" sz="2800" dirty="0">
              <a:sym typeface="Symbol" panose="05050102010706020507" pitchFamily="18" charset="2"/>
            </a:endParaRPr>
          </a:p>
          <a:p>
            <a:pPr marL="533400" indent="-533400" eaLnBrk="1" hangingPunct="1">
              <a:lnSpc>
                <a:spcPct val="90000"/>
              </a:lnSpc>
              <a:buNone/>
            </a:pPr>
            <a:r>
              <a:rPr lang="en-US" altLang="en-US" sz="2800" dirty="0">
                <a:sym typeface="Symbol" panose="05050102010706020507" pitchFamily="18" charset="2"/>
              </a:rPr>
              <a:t></a:t>
            </a:r>
            <a:r>
              <a:rPr lang="en-US" altLang="en-US" sz="2800" dirty="0"/>
              <a:t> Discuss applicable domains for data centered software architecture</a:t>
            </a:r>
            <a:endParaRPr lang="en-US" altLang="en-US" sz="2800" dirty="0">
              <a:sym typeface="Symbol" panose="05050102010706020507" pitchFamily="18" charset="2"/>
            </a:endParaRPr>
          </a:p>
          <a:p>
            <a:pPr marL="533400" indent="-533400" eaLnBrk="1" hangingPunct="1">
              <a:lnSpc>
                <a:spcPct val="90000"/>
              </a:lnSpc>
              <a:buNone/>
            </a:pPr>
            <a:r>
              <a:rPr lang="en-US" altLang="en-US" sz="2800" dirty="0">
                <a:sym typeface="Symbol" panose="05050102010706020507" pitchFamily="18" charset="2"/>
              </a:rPr>
              <a:t></a:t>
            </a:r>
            <a:r>
              <a:rPr lang="en-US" altLang="en-US" sz="2800" dirty="0"/>
              <a:t> Discuss the benefits and limitations of data centered software architecture</a:t>
            </a:r>
            <a:endParaRPr lang="en-US" altLang="en-US" sz="2800" dirty="0">
              <a:sym typeface="Symbol" panose="05050102010706020507" pitchFamily="18" charset="2"/>
            </a:endParaRPr>
          </a:p>
          <a:p>
            <a:pPr marL="533400" indent="-533400" eaLnBrk="1" hangingPunct="1">
              <a:lnSpc>
                <a:spcPct val="90000"/>
              </a:lnSpc>
              <a:buNone/>
            </a:pPr>
            <a:r>
              <a:rPr lang="en-US" altLang="en-US" sz="2800" dirty="0">
                <a:sym typeface="Symbol" panose="05050102010706020507" pitchFamily="18" charset="2"/>
              </a:rPr>
              <a:t></a:t>
            </a:r>
            <a:r>
              <a:rPr lang="en-US" altLang="en-US" sz="2800" dirty="0"/>
              <a:t> Discuss the data centered architecture when incorporated with other architectures</a:t>
            </a:r>
          </a:p>
        </p:txBody>
      </p:sp>
      <p:sp>
        <p:nvSpPr>
          <p:cNvPr id="2" name="Footer Placeholder 1">
            <a:extLst>
              <a:ext uri="{FF2B5EF4-FFF2-40B4-BE49-F238E27FC236}">
                <a16:creationId xmlns:a16="http://schemas.microsoft.com/office/drawing/2014/main" id="{67C52CA0-8FD8-4A3B-8A58-BBBFE4A9640D}"/>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DD45568F-1EE7-4089-8240-29D5D55E930A}"/>
              </a:ext>
            </a:extLst>
          </p:cNvPr>
          <p:cNvSpPr>
            <a:spLocks noGrp="1"/>
          </p:cNvSpPr>
          <p:nvPr>
            <p:ph type="sldNum" sz="quarter" idx="12"/>
          </p:nvPr>
        </p:nvSpPr>
        <p:spPr/>
        <p:txBody>
          <a:bodyPr/>
          <a:lstStyle/>
          <a:p>
            <a:fld id="{CE31ECE6-2141-44E7-8670-E5320B7E3161}"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5A9F4C-AF56-4E52-835F-3FDA10E1F7D0}"/>
              </a:ext>
            </a:extLst>
          </p:cNvPr>
          <p:cNvSpPr>
            <a:spLocks noGrp="1"/>
          </p:cNvSpPr>
          <p:nvPr>
            <p:ph type="title"/>
          </p:nvPr>
        </p:nvSpPr>
        <p:spPr/>
        <p:txBody>
          <a:bodyPr/>
          <a:lstStyle/>
          <a:p>
            <a:r>
              <a:rPr lang="en-CA" dirty="0"/>
              <a:t>Example</a:t>
            </a:r>
          </a:p>
        </p:txBody>
      </p:sp>
      <p:sp>
        <p:nvSpPr>
          <p:cNvPr id="6" name="Text Placeholder 5">
            <a:extLst>
              <a:ext uri="{FF2B5EF4-FFF2-40B4-BE49-F238E27FC236}">
                <a16:creationId xmlns:a16="http://schemas.microsoft.com/office/drawing/2014/main" id="{305933E5-884E-4CAA-AEE4-D645CA641B2F}"/>
              </a:ext>
            </a:extLst>
          </p:cNvPr>
          <p:cNvSpPr>
            <a:spLocks noGrp="1"/>
          </p:cNvSpPr>
          <p:nvPr>
            <p:ph type="body" idx="1"/>
          </p:nvPr>
        </p:nvSpPr>
        <p:spPr/>
        <p:txBody>
          <a:bodyPr/>
          <a:lstStyle/>
          <a:p>
            <a:r>
              <a:rPr lang="en-US" altLang="en-US" dirty="0"/>
              <a:t>set of rules</a:t>
            </a:r>
            <a:endParaRPr lang="en-CA" dirty="0"/>
          </a:p>
        </p:txBody>
      </p:sp>
      <p:sp>
        <p:nvSpPr>
          <p:cNvPr id="35842" name="Rectangle 3">
            <a:extLst>
              <a:ext uri="{FF2B5EF4-FFF2-40B4-BE49-F238E27FC236}">
                <a16:creationId xmlns:a16="http://schemas.microsoft.com/office/drawing/2014/main" id="{FEBB6254-244E-40C3-8775-25550E878905}"/>
              </a:ext>
            </a:extLst>
          </p:cNvPr>
          <p:cNvSpPr>
            <a:spLocks noGrp="1" noChangeArrowheads="1"/>
          </p:cNvSpPr>
          <p:nvPr>
            <p:ph sz="half" idx="2"/>
          </p:nvPr>
        </p:nvSpPr>
        <p:spPr/>
        <p:txBody>
          <a:bodyPr>
            <a:normAutofit lnSpcReduction="10000"/>
          </a:bodyPr>
          <a:lstStyle/>
          <a:p>
            <a:r>
              <a:rPr lang="en-US" altLang="en-US" sz="2800" dirty="0"/>
              <a:t>R1:  IF animal gives milk THEN animal is mammal</a:t>
            </a:r>
          </a:p>
          <a:p>
            <a:r>
              <a:rPr lang="en-US" altLang="en-US" sz="2800" dirty="0"/>
              <a:t>R2:  IF animal eats meat THEN animal is carnivore</a:t>
            </a:r>
          </a:p>
          <a:p>
            <a:r>
              <a:rPr lang="en-US" altLang="en-US" sz="2800" dirty="0"/>
              <a:t>R3: </a:t>
            </a:r>
            <a:r>
              <a:rPr lang="en-US" altLang="zh-CN" sz="2800" dirty="0">
                <a:ea typeface="宋体" panose="02010600030101010101" pitchFamily="2" charset="-122"/>
              </a:rPr>
              <a:t> IF animal is mammal AND animal is carnivore AND animal has tawny color AND animal has black stripes THEN animal is </a:t>
            </a:r>
            <a:r>
              <a:rPr lang="en-US" altLang="zh-CN" sz="2800" b="1" dirty="0">
                <a:ea typeface="宋体" panose="02010600030101010101" pitchFamily="2" charset="-122"/>
              </a:rPr>
              <a:t>tiger</a:t>
            </a:r>
          </a:p>
        </p:txBody>
      </p:sp>
      <p:sp>
        <p:nvSpPr>
          <p:cNvPr id="7" name="Text Placeholder 6">
            <a:extLst>
              <a:ext uri="{FF2B5EF4-FFF2-40B4-BE49-F238E27FC236}">
                <a16:creationId xmlns:a16="http://schemas.microsoft.com/office/drawing/2014/main" id="{ED7052E9-B93C-4985-BD2C-CBF9DB5CC4AC}"/>
              </a:ext>
            </a:extLst>
          </p:cNvPr>
          <p:cNvSpPr>
            <a:spLocks noGrp="1"/>
          </p:cNvSpPr>
          <p:nvPr>
            <p:ph type="body" sz="quarter" idx="3"/>
          </p:nvPr>
        </p:nvSpPr>
        <p:spPr/>
        <p:txBody>
          <a:bodyPr/>
          <a:lstStyle/>
          <a:p>
            <a:r>
              <a:rPr lang="en-US" altLang="en-US" sz="2400" dirty="0"/>
              <a:t>set of facts</a:t>
            </a:r>
            <a:endParaRPr lang="en-CA" dirty="0"/>
          </a:p>
        </p:txBody>
      </p:sp>
      <p:sp>
        <p:nvSpPr>
          <p:cNvPr id="8" name="Content Placeholder 7">
            <a:extLst>
              <a:ext uri="{FF2B5EF4-FFF2-40B4-BE49-F238E27FC236}">
                <a16:creationId xmlns:a16="http://schemas.microsoft.com/office/drawing/2014/main" id="{39147486-1D48-42FE-9C18-2E885E166185}"/>
              </a:ext>
            </a:extLst>
          </p:cNvPr>
          <p:cNvSpPr>
            <a:spLocks noGrp="1"/>
          </p:cNvSpPr>
          <p:nvPr>
            <p:ph sz="quarter" idx="4"/>
          </p:nvPr>
        </p:nvSpPr>
        <p:spPr/>
        <p:txBody>
          <a:bodyPr>
            <a:normAutofit lnSpcReduction="10000"/>
          </a:bodyPr>
          <a:lstStyle/>
          <a:p>
            <a:r>
              <a:rPr lang="en-CA" dirty="0"/>
              <a:t>F1: animal eats meat</a:t>
            </a:r>
          </a:p>
          <a:p>
            <a:r>
              <a:rPr lang="en-CA" dirty="0"/>
              <a:t>F2: animal gives milk</a:t>
            </a:r>
          </a:p>
          <a:p>
            <a:r>
              <a:rPr lang="en-US" dirty="0"/>
              <a:t>F3: animal has black stripes</a:t>
            </a:r>
          </a:p>
          <a:p>
            <a:r>
              <a:rPr lang="en-US" dirty="0"/>
              <a:t>F4: animal has tawny color</a:t>
            </a:r>
            <a:endParaRPr lang="en-US" altLang="zh-CN" sz="2800" b="1" dirty="0">
              <a:ea typeface="宋体" panose="02010600030101010101" pitchFamily="2" charset="-122"/>
            </a:endParaRPr>
          </a:p>
          <a:p>
            <a:endParaRPr lang="en-CA" dirty="0"/>
          </a:p>
        </p:txBody>
      </p:sp>
      <p:sp>
        <p:nvSpPr>
          <p:cNvPr id="2" name="Footer Placeholder 1">
            <a:extLst>
              <a:ext uri="{FF2B5EF4-FFF2-40B4-BE49-F238E27FC236}">
                <a16:creationId xmlns:a16="http://schemas.microsoft.com/office/drawing/2014/main" id="{C370DED1-8D08-4169-AEA9-A6B5F05B8D94}"/>
              </a:ext>
            </a:extLst>
          </p:cNvPr>
          <p:cNvSpPr>
            <a:spLocks noGrp="1"/>
          </p:cNvSpPr>
          <p:nvPr>
            <p:ph type="ftr" sz="quarter" idx="11"/>
          </p:nvPr>
        </p:nvSpPr>
        <p:spPr/>
        <p:txBody>
          <a:bodyPr/>
          <a:lstStyle/>
          <a:p>
            <a:pPr>
              <a:defRPr/>
            </a:pPr>
            <a:r>
              <a:rPr lang="en-US" altLang="en-US" dirty="0"/>
              <a:t>SOEN 343</a:t>
            </a:r>
          </a:p>
        </p:txBody>
      </p:sp>
      <p:sp>
        <p:nvSpPr>
          <p:cNvPr id="3" name="Slide Number Placeholder 2">
            <a:extLst>
              <a:ext uri="{FF2B5EF4-FFF2-40B4-BE49-F238E27FC236}">
                <a16:creationId xmlns:a16="http://schemas.microsoft.com/office/drawing/2014/main" id="{37FF5812-6BAC-48DB-8B9E-DFD58BF8C1EC}"/>
              </a:ext>
            </a:extLst>
          </p:cNvPr>
          <p:cNvSpPr>
            <a:spLocks noGrp="1"/>
          </p:cNvSpPr>
          <p:nvPr>
            <p:ph type="sldNum" sz="quarter" idx="12"/>
          </p:nvPr>
        </p:nvSpPr>
        <p:spPr/>
        <p:txBody>
          <a:bodyPr/>
          <a:lstStyle/>
          <a:p>
            <a:fld id="{CE31ECE6-2141-44E7-8670-E5320B7E3161}" type="slidenum">
              <a:rPr lang="en-US" altLang="en-US" smtClean="0"/>
              <a:pPr/>
              <a:t>20</a:t>
            </a:fld>
            <a:endParaRPr lang="en-US" altLang="en-US"/>
          </a:p>
        </p:txBody>
      </p:sp>
      <p:pic>
        <p:nvPicPr>
          <p:cNvPr id="12" name="Picture 11" descr="A cat lying on the ground&#10;&#10;Description automatically generated">
            <a:extLst>
              <a:ext uri="{FF2B5EF4-FFF2-40B4-BE49-F238E27FC236}">
                <a16:creationId xmlns:a16="http://schemas.microsoft.com/office/drawing/2014/main" id="{75442BD7-77D1-41F7-93DC-AB6BF3B44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620" y="4515206"/>
            <a:ext cx="2743200" cy="1829714"/>
          </a:xfrm>
          <a:prstGeom prst="rect">
            <a:avLst/>
          </a:prstGeom>
        </p:spPr>
      </p:pic>
    </p:spTree>
    <p:extLst>
      <p:ext uri="{BB962C8B-B14F-4D97-AF65-F5344CB8AC3E}">
        <p14:creationId xmlns:p14="http://schemas.microsoft.com/office/powerpoint/2010/main" val="350243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F4DBBE5-33FC-47B0-812F-E46EA3905318}"/>
              </a:ext>
            </a:extLst>
          </p:cNvPr>
          <p:cNvSpPr>
            <a:spLocks noGrp="1" noChangeArrowheads="1"/>
          </p:cNvSpPr>
          <p:nvPr>
            <p:ph type="title"/>
          </p:nvPr>
        </p:nvSpPr>
        <p:spPr>
          <a:xfrm>
            <a:off x="2057400" y="609600"/>
            <a:ext cx="8229600" cy="1143000"/>
          </a:xfrm>
        </p:spPr>
        <p:txBody>
          <a:bodyPr>
            <a:normAutofit fontScale="90000"/>
          </a:bodyPr>
          <a:lstStyle/>
          <a:p>
            <a:pPr eaLnBrk="1" hangingPunct="1"/>
            <a:r>
              <a:rPr lang="en-US" altLang="en-US" sz="4000"/>
              <a:t>Applicable Domain of Blackboard Architecture:</a:t>
            </a:r>
          </a:p>
        </p:txBody>
      </p:sp>
      <p:sp>
        <p:nvSpPr>
          <p:cNvPr id="39939" name="Rectangle 3">
            <a:extLst>
              <a:ext uri="{FF2B5EF4-FFF2-40B4-BE49-F238E27FC236}">
                <a16:creationId xmlns:a16="http://schemas.microsoft.com/office/drawing/2014/main" id="{B7CFE60D-4634-4A3E-B398-C137C0DEEF61}"/>
              </a:ext>
            </a:extLst>
          </p:cNvPr>
          <p:cNvSpPr>
            <a:spLocks noGrp="1" noChangeArrowheads="1"/>
          </p:cNvSpPr>
          <p:nvPr>
            <p:ph idx="1"/>
          </p:nvPr>
        </p:nvSpPr>
        <p:spPr>
          <a:xfrm>
            <a:off x="1981200" y="1828801"/>
            <a:ext cx="8229600" cy="4525963"/>
          </a:xfrm>
        </p:spPr>
        <p:txBody>
          <a:bodyPr/>
          <a:lstStyle/>
          <a:p>
            <a:pPr eaLnBrk="1" hangingPunct="1"/>
            <a:r>
              <a:rPr lang="en-US" altLang="en-US" sz="3100" dirty="0"/>
              <a:t>Suitable for solving open-ended and complex problems such that artificial intelligence (AI) problems where no deterministic solutions exist</a:t>
            </a:r>
            <a:endParaRPr lang="en-US" altLang="zh-CN" sz="3100" dirty="0">
              <a:ea typeface="宋体" panose="02010600030101010101" pitchFamily="2" charset="-122"/>
            </a:endParaRPr>
          </a:p>
          <a:p>
            <a:pPr eaLnBrk="1" hangingPunct="1"/>
            <a:r>
              <a:rPr lang="en-US" altLang="zh-CN" sz="3100" dirty="0">
                <a:ea typeface="宋体" panose="02010600030101010101" pitchFamily="2" charset="-122"/>
              </a:rPr>
              <a:t>The problem spans multiple disciplines, each of them has complete different knowledge expertise and problem solving paradigms that co-operation is a must</a:t>
            </a:r>
          </a:p>
          <a:p>
            <a:pPr eaLnBrk="1" hangingPunct="1"/>
            <a:endParaRPr lang="en-US" altLang="en-US" dirty="0"/>
          </a:p>
        </p:txBody>
      </p:sp>
      <p:sp>
        <p:nvSpPr>
          <p:cNvPr id="2" name="Footer Placeholder 1">
            <a:extLst>
              <a:ext uri="{FF2B5EF4-FFF2-40B4-BE49-F238E27FC236}">
                <a16:creationId xmlns:a16="http://schemas.microsoft.com/office/drawing/2014/main" id="{80CC661C-2499-4185-8AEA-66FEF179AAB7}"/>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E5B742B2-CD01-4651-986E-C914F973DD21}"/>
              </a:ext>
            </a:extLst>
          </p:cNvPr>
          <p:cNvSpPr>
            <a:spLocks noGrp="1"/>
          </p:cNvSpPr>
          <p:nvPr>
            <p:ph type="sldNum" sz="quarter" idx="12"/>
          </p:nvPr>
        </p:nvSpPr>
        <p:spPr/>
        <p:txBody>
          <a:bodyPr/>
          <a:lstStyle/>
          <a:p>
            <a:fld id="{CE31ECE6-2141-44E7-8670-E5320B7E3161}" type="slidenum">
              <a:rPr lang="en-US" altLang="en-US" smtClean="0"/>
              <a:pPr/>
              <a:t>21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440116AA-AD92-4FE6-BFE8-7AA01529D3C6}"/>
              </a:ext>
            </a:extLst>
          </p:cNvPr>
          <p:cNvSpPr>
            <a:spLocks noGrp="1" noChangeArrowheads="1"/>
          </p:cNvSpPr>
          <p:nvPr>
            <p:ph idx="1"/>
          </p:nvPr>
        </p:nvSpPr>
        <p:spPr>
          <a:xfrm>
            <a:off x="1905000" y="990601"/>
            <a:ext cx="8229600" cy="4525963"/>
          </a:xfrm>
        </p:spPr>
        <p:txBody>
          <a:bodyPr/>
          <a:lstStyle/>
          <a:p>
            <a:pPr eaLnBrk="1" hangingPunct="1"/>
            <a:r>
              <a:rPr lang="en-US" altLang="zh-CN" sz="3100" dirty="0">
                <a:ea typeface="宋体" panose="02010600030101010101" pitchFamily="2" charset="-122"/>
              </a:rPr>
              <a:t>Partial, or approximate solution is acceptable to the problems</a:t>
            </a:r>
          </a:p>
          <a:p>
            <a:pPr eaLnBrk="1" hangingPunct="1"/>
            <a:r>
              <a:rPr lang="en-US" altLang="zh-CN" sz="3100" dirty="0">
                <a:ea typeface="宋体" panose="02010600030101010101" pitchFamily="2" charset="-122"/>
              </a:rPr>
              <a:t>Exhaustive searching is impossible and impractical since it may take forever because available knowledge and even data and hypotheses may not complete or precisely accurate </a:t>
            </a:r>
            <a:endParaRPr lang="en-US" altLang="en-US" sz="3100" dirty="0"/>
          </a:p>
          <a:p>
            <a:pPr eaLnBrk="1" hangingPunct="1"/>
            <a:endParaRPr lang="en-US" altLang="en-US" dirty="0"/>
          </a:p>
        </p:txBody>
      </p:sp>
      <p:sp>
        <p:nvSpPr>
          <p:cNvPr id="2" name="Footer Placeholder 1">
            <a:extLst>
              <a:ext uri="{FF2B5EF4-FFF2-40B4-BE49-F238E27FC236}">
                <a16:creationId xmlns:a16="http://schemas.microsoft.com/office/drawing/2014/main" id="{1ECB31C7-F370-4387-A98A-425AF71EBDF6}"/>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3DE1B827-2F6F-4937-8AC8-83EA75A4892C}"/>
              </a:ext>
            </a:extLst>
          </p:cNvPr>
          <p:cNvSpPr>
            <a:spLocks noGrp="1"/>
          </p:cNvSpPr>
          <p:nvPr>
            <p:ph type="sldNum" sz="quarter" idx="12"/>
          </p:nvPr>
        </p:nvSpPr>
        <p:spPr/>
        <p:txBody>
          <a:bodyPr/>
          <a:lstStyle/>
          <a:p>
            <a:fld id="{CE31ECE6-2141-44E7-8670-E5320B7E3161}" type="slidenum">
              <a:rPr lang="en-US" altLang="en-US" smtClean="0"/>
              <a:pPr/>
              <a:t>22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D18781B-033A-4BF6-BCA9-E4EC470C5826}"/>
              </a:ext>
            </a:extLst>
          </p:cNvPr>
          <p:cNvSpPr>
            <a:spLocks noGrp="1" noChangeArrowheads="1"/>
          </p:cNvSpPr>
          <p:nvPr>
            <p:ph type="title"/>
          </p:nvPr>
        </p:nvSpPr>
        <p:spPr>
          <a:xfrm>
            <a:off x="1981200" y="533400"/>
            <a:ext cx="8229600" cy="884238"/>
          </a:xfrm>
        </p:spPr>
        <p:txBody>
          <a:bodyPr/>
          <a:lstStyle/>
          <a:p>
            <a:pPr eaLnBrk="1" hangingPunct="1"/>
            <a:r>
              <a:rPr lang="en-US" altLang="en-US"/>
              <a:t>Blackboard Benefits</a:t>
            </a:r>
          </a:p>
        </p:txBody>
      </p:sp>
      <p:sp>
        <p:nvSpPr>
          <p:cNvPr id="41987" name="Rectangle 3">
            <a:extLst>
              <a:ext uri="{FF2B5EF4-FFF2-40B4-BE49-F238E27FC236}">
                <a16:creationId xmlns:a16="http://schemas.microsoft.com/office/drawing/2014/main" id="{66A80EB6-8A04-46A6-A36D-61FA768C745E}"/>
              </a:ext>
            </a:extLst>
          </p:cNvPr>
          <p:cNvSpPr>
            <a:spLocks noGrp="1" noChangeArrowheads="1"/>
          </p:cNvSpPr>
          <p:nvPr>
            <p:ph idx="1"/>
          </p:nvPr>
        </p:nvSpPr>
        <p:spPr/>
        <p:txBody>
          <a:bodyPr/>
          <a:lstStyle/>
          <a:p>
            <a:pPr eaLnBrk="1" hangingPunct="1">
              <a:lnSpc>
                <a:spcPct val="90000"/>
              </a:lnSpc>
            </a:pPr>
            <a:r>
              <a:rPr lang="en-US" altLang="en-US" dirty="0"/>
              <a:t>Scalability: easy to add new knowledge source or update existing knowledge source</a:t>
            </a:r>
            <a:endParaRPr lang="en-US" altLang="zh-CN" dirty="0">
              <a:ea typeface="宋体" panose="02010600030101010101" pitchFamily="2" charset="-122"/>
            </a:endParaRPr>
          </a:p>
          <a:p>
            <a:pPr eaLnBrk="1" hangingPunct="1">
              <a:lnSpc>
                <a:spcPct val="90000"/>
              </a:lnSpc>
            </a:pPr>
            <a:r>
              <a:rPr lang="en-US" altLang="zh-CN" dirty="0">
                <a:ea typeface="宋体" panose="02010600030101010101" pitchFamily="2" charset="-122"/>
              </a:rPr>
              <a:t>Concurrency: all knowledge sources can work in parallel since they are very independent of each other</a:t>
            </a:r>
          </a:p>
          <a:p>
            <a:pPr eaLnBrk="1" hangingPunct="1">
              <a:lnSpc>
                <a:spcPct val="90000"/>
              </a:lnSpc>
            </a:pPr>
            <a:r>
              <a:rPr lang="en-US" altLang="zh-CN" dirty="0">
                <a:ea typeface="宋体" panose="02010600030101010101" pitchFamily="2" charset="-122"/>
              </a:rPr>
              <a:t>Supports experimentation for hypotheses </a:t>
            </a:r>
          </a:p>
          <a:p>
            <a:pPr eaLnBrk="1" hangingPunct="1">
              <a:lnSpc>
                <a:spcPct val="90000"/>
              </a:lnSpc>
            </a:pPr>
            <a:r>
              <a:rPr lang="en-US" altLang="zh-CN" dirty="0">
                <a:ea typeface="宋体" panose="02010600030101010101" pitchFamily="2" charset="-122"/>
              </a:rPr>
              <a:t>Reusability of knowledge source agents</a:t>
            </a:r>
          </a:p>
          <a:p>
            <a:pPr eaLnBrk="1" hangingPunct="1">
              <a:lnSpc>
                <a:spcPct val="90000"/>
              </a:lnSpc>
              <a:buFontTx/>
              <a:buNone/>
            </a:pPr>
            <a:r>
              <a:rPr lang="en-US" altLang="en-US" dirty="0"/>
              <a:t>	</a:t>
            </a:r>
          </a:p>
        </p:txBody>
      </p:sp>
      <p:sp>
        <p:nvSpPr>
          <p:cNvPr id="2" name="Footer Placeholder 1">
            <a:extLst>
              <a:ext uri="{FF2B5EF4-FFF2-40B4-BE49-F238E27FC236}">
                <a16:creationId xmlns:a16="http://schemas.microsoft.com/office/drawing/2014/main" id="{C88BA7DC-7A71-4718-AC91-21654D204E60}"/>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60DF6B50-FE35-49C9-ADEC-4C7CFB03613F}"/>
              </a:ext>
            </a:extLst>
          </p:cNvPr>
          <p:cNvSpPr>
            <a:spLocks noGrp="1"/>
          </p:cNvSpPr>
          <p:nvPr>
            <p:ph type="sldNum" sz="quarter" idx="12"/>
          </p:nvPr>
        </p:nvSpPr>
        <p:spPr/>
        <p:txBody>
          <a:bodyPr/>
          <a:lstStyle/>
          <a:p>
            <a:fld id="{CE31ECE6-2141-44E7-8670-E5320B7E3161}" type="slidenum">
              <a:rPr lang="en-US" altLang="en-US" smtClean="0"/>
              <a:pPr/>
              <a:t>23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DAAEC04-5FA2-41C6-A497-8EDE9C6A155E}"/>
              </a:ext>
            </a:extLst>
          </p:cNvPr>
          <p:cNvSpPr>
            <a:spLocks noGrp="1" noChangeArrowheads="1"/>
          </p:cNvSpPr>
          <p:nvPr>
            <p:ph type="title"/>
          </p:nvPr>
        </p:nvSpPr>
        <p:spPr>
          <a:xfrm>
            <a:off x="1981200" y="762000"/>
            <a:ext cx="8229600" cy="685800"/>
          </a:xfrm>
        </p:spPr>
        <p:txBody>
          <a:bodyPr>
            <a:normAutofit fontScale="90000"/>
          </a:bodyPr>
          <a:lstStyle/>
          <a:p>
            <a:pPr eaLnBrk="1" hangingPunct="1"/>
            <a:br>
              <a:rPr lang="en-US" altLang="en-US" sz="4000"/>
            </a:br>
            <a:r>
              <a:rPr lang="en-US" altLang="en-US" sz="4000"/>
              <a:t>Blackboard Limitations</a:t>
            </a:r>
            <a:br>
              <a:rPr lang="en-US" altLang="en-US" sz="4000"/>
            </a:br>
            <a:endParaRPr lang="en-US" altLang="en-US" sz="4000"/>
          </a:p>
        </p:txBody>
      </p:sp>
      <p:sp>
        <p:nvSpPr>
          <p:cNvPr id="43011" name="Rectangle 3">
            <a:extLst>
              <a:ext uri="{FF2B5EF4-FFF2-40B4-BE49-F238E27FC236}">
                <a16:creationId xmlns:a16="http://schemas.microsoft.com/office/drawing/2014/main" id="{EB600AD5-A552-44B5-91DF-AA93185B49B7}"/>
              </a:ext>
            </a:extLst>
          </p:cNvPr>
          <p:cNvSpPr>
            <a:spLocks noGrp="1" noChangeArrowheads="1"/>
          </p:cNvSpPr>
          <p:nvPr>
            <p:ph idx="1"/>
          </p:nvPr>
        </p:nvSpPr>
        <p:spPr>
          <a:xfrm>
            <a:off x="1981200" y="1447801"/>
            <a:ext cx="8229600" cy="4525963"/>
          </a:xfrm>
        </p:spPr>
        <p:txBody>
          <a:bodyPr/>
          <a:lstStyle/>
          <a:p>
            <a:pPr eaLnBrk="1" hangingPunct="1">
              <a:lnSpc>
                <a:spcPct val="90000"/>
              </a:lnSpc>
            </a:pPr>
            <a:r>
              <a:rPr lang="en-US" altLang="en-US" sz="2400" dirty="0"/>
              <a:t>Tight dependency between the blackboard and knowledge source</a:t>
            </a:r>
          </a:p>
          <a:p>
            <a:pPr eaLnBrk="1" hangingPunct="1">
              <a:lnSpc>
                <a:spcPct val="90000"/>
              </a:lnSpc>
            </a:pPr>
            <a:r>
              <a:rPr lang="en-US" altLang="en-US" sz="2400" dirty="0"/>
              <a:t>Difficult to decide when to terminate reasoning, since only partial or approximated solutions are expected</a:t>
            </a:r>
          </a:p>
          <a:p>
            <a:pPr eaLnBrk="1" hangingPunct="1">
              <a:lnSpc>
                <a:spcPct val="90000"/>
              </a:lnSpc>
            </a:pPr>
            <a:r>
              <a:rPr lang="en-US" altLang="en-US" sz="2400" dirty="0"/>
              <a:t>Synchronization of multiple agents is an issue</a:t>
            </a:r>
          </a:p>
          <a:p>
            <a:pPr eaLnBrk="1" hangingPunct="1">
              <a:lnSpc>
                <a:spcPct val="90000"/>
              </a:lnSpc>
            </a:pPr>
            <a:r>
              <a:rPr lang="en-US" altLang="en-US" sz="2400" dirty="0"/>
              <a:t>Debugging and testing of the system is a challenge </a:t>
            </a:r>
          </a:p>
          <a:p>
            <a:pPr eaLnBrk="1" hangingPunct="1">
              <a:lnSpc>
                <a:spcPct val="90000"/>
              </a:lnSpc>
              <a:buFontTx/>
              <a:buNone/>
            </a:pPr>
            <a:endParaRPr lang="en-US" altLang="en-US" sz="2400" dirty="0"/>
          </a:p>
          <a:p>
            <a:pPr eaLnBrk="1" hangingPunct="1">
              <a:lnSpc>
                <a:spcPct val="90000"/>
              </a:lnSpc>
              <a:buFontTx/>
              <a:buNone/>
            </a:pPr>
            <a:endParaRPr lang="en-US" altLang="en-US" sz="2400" dirty="0"/>
          </a:p>
          <a:p>
            <a:pPr eaLnBrk="1" hangingPunct="1">
              <a:lnSpc>
                <a:spcPct val="90000"/>
              </a:lnSpc>
            </a:pPr>
            <a:endParaRPr lang="en-US" altLang="en-US" sz="2400" dirty="0"/>
          </a:p>
        </p:txBody>
      </p:sp>
      <p:sp>
        <p:nvSpPr>
          <p:cNvPr id="2" name="Footer Placeholder 1">
            <a:extLst>
              <a:ext uri="{FF2B5EF4-FFF2-40B4-BE49-F238E27FC236}">
                <a16:creationId xmlns:a16="http://schemas.microsoft.com/office/drawing/2014/main" id="{EA5E4106-51A1-46FF-9B10-A912C01A74FA}"/>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8E9EEFB3-FBDA-4D97-B850-83C69FD65580}"/>
              </a:ext>
            </a:extLst>
          </p:cNvPr>
          <p:cNvSpPr>
            <a:spLocks noGrp="1"/>
          </p:cNvSpPr>
          <p:nvPr>
            <p:ph type="sldNum" sz="quarter" idx="12"/>
          </p:nvPr>
        </p:nvSpPr>
        <p:spPr/>
        <p:txBody>
          <a:bodyPr/>
          <a:lstStyle/>
          <a:p>
            <a:fld id="{CE31ECE6-2141-44E7-8670-E5320B7E3161}" type="slidenum">
              <a:rPr lang="en-US" altLang="en-US" smtClean="0"/>
              <a:pPr/>
              <a:t>24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AE251D0-51AB-46C3-BA00-419128AD66E8}"/>
              </a:ext>
            </a:extLst>
          </p:cNvPr>
          <p:cNvSpPr>
            <a:spLocks noGrp="1" noChangeArrowheads="1"/>
          </p:cNvSpPr>
          <p:nvPr>
            <p:ph type="title"/>
          </p:nvPr>
        </p:nvSpPr>
        <p:spPr>
          <a:xfrm>
            <a:off x="1981200" y="609600"/>
            <a:ext cx="8229600" cy="1143000"/>
          </a:xfrm>
        </p:spPr>
        <p:txBody>
          <a:bodyPr/>
          <a:lstStyle/>
          <a:p>
            <a:pPr eaLnBrk="1" hangingPunct="1"/>
            <a:r>
              <a:rPr lang="en-US" altLang="en-US" dirty="0"/>
              <a:t>Summary 1/2</a:t>
            </a:r>
          </a:p>
        </p:txBody>
      </p:sp>
      <p:sp>
        <p:nvSpPr>
          <p:cNvPr id="44035" name="Rectangle 3">
            <a:extLst>
              <a:ext uri="{FF2B5EF4-FFF2-40B4-BE49-F238E27FC236}">
                <a16:creationId xmlns:a16="http://schemas.microsoft.com/office/drawing/2014/main" id="{A07A04C4-1814-4EEC-8D76-2A3B408F9B51}"/>
              </a:ext>
            </a:extLst>
          </p:cNvPr>
          <p:cNvSpPr>
            <a:spLocks noGrp="1" noChangeArrowheads="1"/>
          </p:cNvSpPr>
          <p:nvPr>
            <p:ph idx="1"/>
          </p:nvPr>
        </p:nvSpPr>
        <p:spPr/>
        <p:txBody>
          <a:bodyPr/>
          <a:lstStyle/>
          <a:p>
            <a:pPr eaLnBrk="1" hangingPunct="1">
              <a:lnSpc>
                <a:spcPct val="90000"/>
              </a:lnSpc>
            </a:pPr>
            <a:r>
              <a:rPr lang="en-US" altLang="en-US" sz="2400" dirty="0"/>
              <a:t>The data centered repository architecture may be one of the most popular software architectures since most of software application needs to have a data repository  </a:t>
            </a:r>
          </a:p>
          <a:p>
            <a:pPr eaLnBrk="1" hangingPunct="1">
              <a:lnSpc>
                <a:spcPct val="90000"/>
              </a:lnSpc>
            </a:pPr>
            <a:r>
              <a:rPr lang="en-US" altLang="en-US" sz="2400" dirty="0"/>
              <a:t>Repositories are often used in layered architecture, client/server architecture, data tier in multi-tier architecture, and many other architecture designs </a:t>
            </a:r>
          </a:p>
          <a:p>
            <a:pPr eaLnBrk="1" hangingPunct="1">
              <a:lnSpc>
                <a:spcPct val="90000"/>
              </a:lnSpc>
            </a:pPr>
            <a:r>
              <a:rPr lang="en-US" altLang="en-US" sz="2400" dirty="0"/>
              <a:t>Agents of the data store in data centered repository architecture control the logic flow </a:t>
            </a:r>
          </a:p>
          <a:p>
            <a:pPr eaLnBrk="1" hangingPunct="1">
              <a:lnSpc>
                <a:spcPct val="90000"/>
              </a:lnSpc>
            </a:pPr>
            <a:r>
              <a:rPr lang="en-US" altLang="en-US" sz="2400" dirty="0"/>
              <a:t>The data store is passive in the repository architecture and agents control and trigger all operations on the data store</a:t>
            </a:r>
          </a:p>
        </p:txBody>
      </p:sp>
      <p:sp>
        <p:nvSpPr>
          <p:cNvPr id="2" name="Footer Placeholder 1">
            <a:extLst>
              <a:ext uri="{FF2B5EF4-FFF2-40B4-BE49-F238E27FC236}">
                <a16:creationId xmlns:a16="http://schemas.microsoft.com/office/drawing/2014/main" id="{36C1FEC7-9F15-45CB-80AB-56759221D447}"/>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CF83B5DC-31B8-4EC9-806B-AD1712C8A9C3}"/>
              </a:ext>
            </a:extLst>
          </p:cNvPr>
          <p:cNvSpPr>
            <a:spLocks noGrp="1"/>
          </p:cNvSpPr>
          <p:nvPr>
            <p:ph type="sldNum" sz="quarter" idx="12"/>
          </p:nvPr>
        </p:nvSpPr>
        <p:spPr/>
        <p:txBody>
          <a:bodyPr/>
          <a:lstStyle/>
          <a:p>
            <a:fld id="{CE31ECE6-2141-44E7-8670-E5320B7E3161}" type="slidenum">
              <a:rPr lang="en-US" altLang="en-US" smtClean="0"/>
              <a:pPr/>
              <a:t>25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83F7B-C5AC-41F7-B53F-04917A599127}"/>
              </a:ext>
            </a:extLst>
          </p:cNvPr>
          <p:cNvSpPr>
            <a:spLocks noGrp="1"/>
          </p:cNvSpPr>
          <p:nvPr>
            <p:ph type="title"/>
          </p:nvPr>
        </p:nvSpPr>
        <p:spPr/>
        <p:txBody>
          <a:bodyPr/>
          <a:lstStyle/>
          <a:p>
            <a:r>
              <a:rPr lang="en-CA" dirty="0"/>
              <a:t>Summary 2/2</a:t>
            </a:r>
          </a:p>
        </p:txBody>
      </p:sp>
      <p:sp>
        <p:nvSpPr>
          <p:cNvPr id="45058" name="Rectangle 3">
            <a:extLst>
              <a:ext uri="{FF2B5EF4-FFF2-40B4-BE49-F238E27FC236}">
                <a16:creationId xmlns:a16="http://schemas.microsoft.com/office/drawing/2014/main" id="{247FE597-FB8D-49FC-A0D7-6917837B296E}"/>
              </a:ext>
            </a:extLst>
          </p:cNvPr>
          <p:cNvSpPr>
            <a:spLocks noGrp="1" noChangeArrowheads="1"/>
          </p:cNvSpPr>
          <p:nvPr>
            <p:ph idx="1"/>
          </p:nvPr>
        </p:nvSpPr>
        <p:spPr/>
        <p:txBody>
          <a:bodyPr/>
          <a:lstStyle/>
          <a:p>
            <a:pPr eaLnBrk="1" hangingPunct="1">
              <a:lnSpc>
                <a:spcPct val="90000"/>
              </a:lnSpc>
              <a:buFontTx/>
              <a:buNone/>
            </a:pPr>
            <a:r>
              <a:rPr lang="en-US" altLang="zh-CN" sz="2400" dirty="0">
                <a:ea typeface="宋体" panose="02010600030101010101" pitchFamily="2" charset="-122"/>
              </a:rPr>
              <a:t>	The data centered blackboard architecture is a knowledge-based architecture where the status of the data in the data store controls and triggers most of operations </a:t>
            </a:r>
          </a:p>
          <a:p>
            <a:pPr eaLnBrk="1" hangingPunct="1">
              <a:lnSpc>
                <a:spcPct val="90000"/>
              </a:lnSpc>
              <a:buFontTx/>
              <a:buNone/>
            </a:pPr>
            <a:r>
              <a:rPr lang="en-US" altLang="zh-CN" sz="2400" dirty="0">
                <a:ea typeface="宋体" panose="02010600030101010101" pitchFamily="2" charset="-122"/>
              </a:rPr>
              <a:t>	The data store is active in the blackboard software architecture </a:t>
            </a:r>
          </a:p>
          <a:p>
            <a:pPr eaLnBrk="1" hangingPunct="1">
              <a:lnSpc>
                <a:spcPct val="90000"/>
              </a:lnSpc>
              <a:buFontTx/>
              <a:buNone/>
            </a:pPr>
            <a:r>
              <a:rPr lang="en-US" altLang="zh-CN" sz="2400" dirty="0">
                <a:ea typeface="宋体" panose="02010600030101010101" pitchFamily="2" charset="-122"/>
              </a:rPr>
              <a:t>	The connection between the components in the blackboard architecture is implemented implicitly instead of explicit invocation in the repository systems </a:t>
            </a:r>
          </a:p>
          <a:p>
            <a:pPr eaLnBrk="1" hangingPunct="1">
              <a:lnSpc>
                <a:spcPct val="90000"/>
              </a:lnSpc>
              <a:buFontTx/>
              <a:buNone/>
            </a:pPr>
            <a:r>
              <a:rPr lang="en-US" altLang="zh-CN" sz="2400" dirty="0">
                <a:ea typeface="宋体" panose="02010600030101010101" pitchFamily="2" charset="-122"/>
              </a:rPr>
              <a:t>	There are many expert systems for pattern recognition, voice or speech recognition, or other similar systems with this architecture</a:t>
            </a:r>
            <a:endParaRPr lang="en-US" altLang="en-US" sz="2400" dirty="0"/>
          </a:p>
          <a:p>
            <a:pPr eaLnBrk="1" hangingPunct="1">
              <a:lnSpc>
                <a:spcPct val="90000"/>
              </a:lnSpc>
            </a:pPr>
            <a:endParaRPr lang="en-US" altLang="en-US" sz="2400" dirty="0"/>
          </a:p>
        </p:txBody>
      </p:sp>
      <p:sp>
        <p:nvSpPr>
          <p:cNvPr id="2" name="Footer Placeholder 1">
            <a:extLst>
              <a:ext uri="{FF2B5EF4-FFF2-40B4-BE49-F238E27FC236}">
                <a16:creationId xmlns:a16="http://schemas.microsoft.com/office/drawing/2014/main" id="{8AC5ABC9-25BD-46A5-97F9-F97B60A7F4AB}"/>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F1E5D51F-D763-464A-88D0-1A113DF410BE}"/>
              </a:ext>
            </a:extLst>
          </p:cNvPr>
          <p:cNvSpPr>
            <a:spLocks noGrp="1"/>
          </p:cNvSpPr>
          <p:nvPr>
            <p:ph type="sldNum" sz="quarter" idx="12"/>
          </p:nvPr>
        </p:nvSpPr>
        <p:spPr/>
        <p:txBody>
          <a:bodyPr/>
          <a:lstStyle/>
          <a:p>
            <a:fld id="{CE31ECE6-2141-44E7-8670-E5320B7E3161}" type="slidenum">
              <a:rPr lang="en-US" altLang="en-US" smtClean="0"/>
              <a:pPr/>
              <a:t>26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48B2BF4-D749-4677-A42B-40EBE0A601DC}"/>
              </a:ext>
            </a:extLst>
          </p:cNvPr>
          <p:cNvSpPr>
            <a:spLocks noGrp="1" noChangeArrowheads="1"/>
          </p:cNvSpPr>
          <p:nvPr>
            <p:ph type="title"/>
          </p:nvPr>
        </p:nvSpPr>
        <p:spPr/>
        <p:txBody>
          <a:bodyPr/>
          <a:lstStyle/>
          <a:p>
            <a:pPr eaLnBrk="1" hangingPunct="1"/>
            <a:r>
              <a:rPr lang="en-US" altLang="en-US"/>
              <a:t>Overview</a:t>
            </a:r>
          </a:p>
        </p:txBody>
      </p:sp>
      <p:sp>
        <p:nvSpPr>
          <p:cNvPr id="17411" name="Rectangle 3">
            <a:extLst>
              <a:ext uri="{FF2B5EF4-FFF2-40B4-BE49-F238E27FC236}">
                <a16:creationId xmlns:a16="http://schemas.microsoft.com/office/drawing/2014/main" id="{563D43FF-3269-45F4-B83C-D3AC9258C0A7}"/>
              </a:ext>
            </a:extLst>
          </p:cNvPr>
          <p:cNvSpPr>
            <a:spLocks noGrp="1" noChangeArrowheads="1"/>
          </p:cNvSpPr>
          <p:nvPr>
            <p:ph idx="1"/>
          </p:nvPr>
        </p:nvSpPr>
        <p:spPr>
          <a:xfrm>
            <a:off x="1981200" y="1524000"/>
            <a:ext cx="8229600" cy="4525963"/>
          </a:xfrm>
        </p:spPr>
        <p:txBody>
          <a:bodyPr/>
          <a:lstStyle/>
          <a:p>
            <a:pPr eaLnBrk="1" hangingPunct="1">
              <a:lnSpc>
                <a:spcPct val="90000"/>
              </a:lnSpc>
            </a:pPr>
            <a:r>
              <a:rPr lang="en-US" altLang="en-US" sz="2800" dirty="0"/>
              <a:t>The data centered software architecture is characterized by a centralized data store which is shared by all surrounding software components </a:t>
            </a:r>
          </a:p>
          <a:p>
            <a:pPr eaLnBrk="1" hangingPunct="1">
              <a:lnSpc>
                <a:spcPct val="90000"/>
              </a:lnSpc>
            </a:pPr>
            <a:r>
              <a:rPr lang="en-US" altLang="en-US" sz="2800" dirty="0"/>
              <a:t>The software system is decomposed into two major partitions: </a:t>
            </a:r>
            <a:r>
              <a:rPr lang="en-US" altLang="en-US" sz="2800" b="1" dirty="0"/>
              <a:t>data store </a:t>
            </a:r>
            <a:r>
              <a:rPr lang="en-US" altLang="en-US" sz="2800" dirty="0"/>
              <a:t>and </a:t>
            </a:r>
            <a:r>
              <a:rPr lang="en-US" altLang="en-US" sz="2800" b="1" dirty="0"/>
              <a:t>independent software component </a:t>
            </a:r>
            <a:r>
              <a:rPr lang="en-US" altLang="en-US" sz="2800" dirty="0"/>
              <a:t>or </a:t>
            </a:r>
            <a:r>
              <a:rPr lang="en-US" altLang="en-US" sz="2800" b="1" dirty="0"/>
              <a:t>agents</a:t>
            </a:r>
            <a:r>
              <a:rPr lang="en-US" altLang="en-US" sz="2800" dirty="0"/>
              <a:t> </a:t>
            </a:r>
          </a:p>
          <a:p>
            <a:pPr eaLnBrk="1" hangingPunct="1">
              <a:lnSpc>
                <a:spcPct val="90000"/>
              </a:lnSpc>
            </a:pPr>
            <a:r>
              <a:rPr lang="en-US" altLang="en-US" sz="2800" b="1" dirty="0"/>
              <a:t>The connections</a:t>
            </a:r>
            <a:r>
              <a:rPr lang="en-US" altLang="en-US" sz="2800" dirty="0"/>
              <a:t> between the data module and the software components </a:t>
            </a:r>
            <a:r>
              <a:rPr lang="en-US" altLang="en-US" sz="2800" b="1" dirty="0"/>
              <a:t>are implemented either by explicit method invocation or by implicit method invocation</a:t>
            </a:r>
          </a:p>
          <a:p>
            <a:pPr eaLnBrk="1" hangingPunct="1">
              <a:lnSpc>
                <a:spcPct val="90000"/>
              </a:lnSpc>
            </a:pPr>
            <a:endParaRPr lang="en-US" altLang="en-US" sz="2800" dirty="0"/>
          </a:p>
        </p:txBody>
      </p:sp>
      <p:sp>
        <p:nvSpPr>
          <p:cNvPr id="2" name="Footer Placeholder 1">
            <a:extLst>
              <a:ext uri="{FF2B5EF4-FFF2-40B4-BE49-F238E27FC236}">
                <a16:creationId xmlns:a16="http://schemas.microsoft.com/office/drawing/2014/main" id="{A645320B-736C-4565-A5FB-D3579E0F2EA7}"/>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A6BF8703-5A40-44FE-8CDF-C86082A87ADD}"/>
              </a:ext>
            </a:extLst>
          </p:cNvPr>
          <p:cNvSpPr>
            <a:spLocks noGrp="1"/>
          </p:cNvSpPr>
          <p:nvPr>
            <p:ph type="sldNum" sz="quarter" idx="12"/>
          </p:nvPr>
        </p:nvSpPr>
        <p:spPr/>
        <p:txBody>
          <a:bodyPr/>
          <a:lstStyle/>
          <a:p>
            <a:fld id="{CE31ECE6-2141-44E7-8670-E5320B7E3161}"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4D34CF9C-A0AF-4A47-BFC8-BACC995B5364}"/>
              </a:ext>
            </a:extLst>
          </p:cNvPr>
          <p:cNvSpPr>
            <a:spLocks noGrp="1" noChangeArrowheads="1"/>
          </p:cNvSpPr>
          <p:nvPr>
            <p:ph idx="1"/>
          </p:nvPr>
        </p:nvSpPr>
        <p:spPr>
          <a:xfrm>
            <a:off x="1981200" y="1166018"/>
            <a:ext cx="8229600" cy="4525963"/>
          </a:xfrm>
        </p:spPr>
        <p:txBody>
          <a:bodyPr/>
          <a:lstStyle/>
          <a:p>
            <a:pPr eaLnBrk="1" hangingPunct="1"/>
            <a:r>
              <a:rPr lang="en-US" altLang="en-US" sz="2700" dirty="0"/>
              <a:t>There are two categories of data centered architecture: </a:t>
            </a:r>
            <a:r>
              <a:rPr lang="en-US" altLang="en-US" sz="2700" i="1" dirty="0"/>
              <a:t>repository</a:t>
            </a:r>
            <a:r>
              <a:rPr lang="en-US" altLang="en-US" sz="2700" dirty="0"/>
              <a:t> and </a:t>
            </a:r>
            <a:r>
              <a:rPr lang="en-US" altLang="en-US" sz="2700" i="1" dirty="0"/>
              <a:t>blackboard</a:t>
            </a:r>
            <a:r>
              <a:rPr lang="en-US" altLang="en-US" sz="2700" dirty="0"/>
              <a:t> </a:t>
            </a:r>
          </a:p>
          <a:p>
            <a:pPr eaLnBrk="1" hangingPunct="1"/>
            <a:r>
              <a:rPr lang="en-US" altLang="en-US" sz="2700" dirty="0"/>
              <a:t>These are differentiated by the flow control strategy </a:t>
            </a:r>
          </a:p>
          <a:p>
            <a:pPr eaLnBrk="1" hangingPunct="1"/>
            <a:r>
              <a:rPr lang="en-US" altLang="en-US" sz="2700" dirty="0"/>
              <a:t>The data store in </a:t>
            </a:r>
            <a:r>
              <a:rPr lang="en-US" altLang="en-US" sz="2700" b="1" dirty="0"/>
              <a:t>the repository architecture is passive and clients of the data store are active</a:t>
            </a:r>
            <a:r>
              <a:rPr lang="en-US" altLang="en-US" sz="2700" dirty="0"/>
              <a:t>; that is, clients (software components or agents)  control  the logic flow </a:t>
            </a:r>
          </a:p>
          <a:p>
            <a:pPr eaLnBrk="1" hangingPunct="1"/>
            <a:r>
              <a:rPr lang="en-US" altLang="en-US" sz="2700" b="1" dirty="0"/>
              <a:t>Clients may access the repository interactively</a:t>
            </a:r>
            <a:r>
              <a:rPr lang="en-US" altLang="en-US" sz="2700" dirty="0"/>
              <a:t> or by a </a:t>
            </a:r>
            <a:r>
              <a:rPr lang="en-US" altLang="en-US" sz="2700" b="1" dirty="0"/>
              <a:t>batch transaction request</a:t>
            </a:r>
          </a:p>
        </p:txBody>
      </p:sp>
      <p:sp>
        <p:nvSpPr>
          <p:cNvPr id="2" name="Footer Placeholder 1">
            <a:extLst>
              <a:ext uri="{FF2B5EF4-FFF2-40B4-BE49-F238E27FC236}">
                <a16:creationId xmlns:a16="http://schemas.microsoft.com/office/drawing/2014/main" id="{63528AAC-5DD1-46EF-BB56-D7D11130B20A}"/>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180A82F9-2863-4D11-8959-5608CBD4C28B}"/>
              </a:ext>
            </a:extLst>
          </p:cNvPr>
          <p:cNvSpPr>
            <a:spLocks noGrp="1"/>
          </p:cNvSpPr>
          <p:nvPr>
            <p:ph type="sldNum" sz="quarter" idx="12"/>
          </p:nvPr>
        </p:nvSpPr>
        <p:spPr/>
        <p:txBody>
          <a:bodyPr/>
          <a:lstStyle/>
          <a:p>
            <a:fld id="{CE31ECE6-2141-44E7-8670-E5320B7E3161}"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94F25EBB-8051-4CF8-A9EA-72EA4E40BBD4}"/>
              </a:ext>
            </a:extLst>
          </p:cNvPr>
          <p:cNvSpPr>
            <a:spLocks noGrp="1" noChangeArrowheads="1"/>
          </p:cNvSpPr>
          <p:nvPr>
            <p:ph idx="1"/>
          </p:nvPr>
        </p:nvSpPr>
        <p:spPr>
          <a:xfrm>
            <a:off x="1905000" y="914401"/>
            <a:ext cx="8229600" cy="4525963"/>
          </a:xfrm>
        </p:spPr>
        <p:txBody>
          <a:bodyPr/>
          <a:lstStyle/>
          <a:p>
            <a:pPr eaLnBrk="1" hangingPunct="1"/>
            <a:r>
              <a:rPr lang="en-US" altLang="en-US" sz="3100" b="1" dirty="0"/>
              <a:t>The data store in the blackboard architecture option is active</a:t>
            </a:r>
            <a:r>
              <a:rPr lang="en-US" altLang="en-US" sz="3100" dirty="0"/>
              <a:t> </a:t>
            </a:r>
            <a:r>
              <a:rPr lang="en-US" altLang="en-US" sz="3100" b="1" dirty="0"/>
              <a:t>and its clients are passive</a:t>
            </a:r>
            <a:r>
              <a:rPr lang="en-US" altLang="en-US" sz="3100" dirty="0"/>
              <a:t>; thus, the flow of logic is determined by the current data status in the da</a:t>
            </a:r>
            <a:r>
              <a:rPr lang="en-US" altLang="zh-CN" sz="3100" dirty="0">
                <a:ea typeface="宋体" panose="02010600030101010101" pitchFamily="2" charset="-122"/>
              </a:rPr>
              <a:t>ta store </a:t>
            </a:r>
          </a:p>
          <a:p>
            <a:pPr eaLnBrk="1" hangingPunct="1"/>
            <a:r>
              <a:rPr lang="en-US" altLang="zh-CN" sz="3100" dirty="0">
                <a:ea typeface="宋体" panose="02010600030101010101" pitchFamily="2" charset="-122"/>
              </a:rPr>
              <a:t>The </a:t>
            </a:r>
            <a:r>
              <a:rPr lang="en-US" altLang="zh-CN" sz="3100" b="1" dirty="0">
                <a:ea typeface="宋体" panose="02010600030101010101" pitchFamily="2" charset="-122"/>
              </a:rPr>
              <a:t>clients of a blackboard </a:t>
            </a:r>
            <a:r>
              <a:rPr lang="en-US" altLang="zh-CN" sz="3100" dirty="0">
                <a:ea typeface="宋体" panose="02010600030101010101" pitchFamily="2" charset="-122"/>
              </a:rPr>
              <a:t>are called </a:t>
            </a:r>
            <a:r>
              <a:rPr lang="en-US" altLang="zh-CN" sz="3100" b="1" dirty="0">
                <a:ea typeface="宋体" panose="02010600030101010101" pitchFamily="2" charset="-122"/>
              </a:rPr>
              <a:t>knowledge sources, listeners or subscribers </a:t>
            </a:r>
            <a:endParaRPr lang="en-US" altLang="en-US" sz="3100" b="1" dirty="0"/>
          </a:p>
          <a:p>
            <a:pPr eaLnBrk="1" hangingPunct="1"/>
            <a:endParaRPr lang="en-US" altLang="en-US" dirty="0"/>
          </a:p>
        </p:txBody>
      </p:sp>
      <p:sp>
        <p:nvSpPr>
          <p:cNvPr id="2" name="Footer Placeholder 1">
            <a:extLst>
              <a:ext uri="{FF2B5EF4-FFF2-40B4-BE49-F238E27FC236}">
                <a16:creationId xmlns:a16="http://schemas.microsoft.com/office/drawing/2014/main" id="{CD3F8BEF-5B07-4562-93B9-4C71619833DA}"/>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7BF76AA6-EC7C-4A82-AA32-E53AFA296B41}"/>
              </a:ext>
            </a:extLst>
          </p:cNvPr>
          <p:cNvSpPr>
            <a:spLocks noGrp="1"/>
          </p:cNvSpPr>
          <p:nvPr>
            <p:ph type="sldNum" sz="quarter" idx="12"/>
          </p:nvPr>
        </p:nvSpPr>
        <p:spPr/>
        <p:txBody>
          <a:bodyPr/>
          <a:lstStyle/>
          <a:p>
            <a:fld id="{CE31ECE6-2141-44E7-8670-E5320B7E3161}"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4">
            <a:extLst>
              <a:ext uri="{FF2B5EF4-FFF2-40B4-BE49-F238E27FC236}">
                <a16:creationId xmlns:a16="http://schemas.microsoft.com/office/drawing/2014/main" id="{2E9FA3AE-3561-48D1-96E4-88975BEED5F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5585"/>
          <a:stretch/>
        </p:blipFill>
        <p:spPr>
          <a:xfrm>
            <a:off x="1524000" y="533400"/>
            <a:ext cx="89916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4BB63505-4A7C-4C32-8DD4-A2CCDD7DA32C}"/>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D9E3A42B-EBA8-408E-8A47-2E86BCBBD4F2}"/>
              </a:ext>
            </a:extLst>
          </p:cNvPr>
          <p:cNvSpPr>
            <a:spLocks noGrp="1"/>
          </p:cNvSpPr>
          <p:nvPr>
            <p:ph type="sldNum" sz="quarter" idx="12"/>
          </p:nvPr>
        </p:nvSpPr>
        <p:spPr/>
        <p:txBody>
          <a:bodyPr/>
          <a:lstStyle/>
          <a:p>
            <a:fld id="{CE31ECE6-2141-44E7-8670-E5320B7E3161}" type="slidenum">
              <a:rPr lang="en-US" altLang="en-US" smtClean="0"/>
              <a:pPr/>
              <a:t>6</a:t>
            </a:fld>
            <a:endParaRPr lang="en-US" altLang="en-US"/>
          </a:p>
        </p:txBody>
      </p:sp>
      <p:sp>
        <p:nvSpPr>
          <p:cNvPr id="5" name="TextBox 4">
            <a:extLst>
              <a:ext uri="{FF2B5EF4-FFF2-40B4-BE49-F238E27FC236}">
                <a16:creationId xmlns:a16="http://schemas.microsoft.com/office/drawing/2014/main" id="{899AD71B-D10B-4C06-8851-DD37D1D45BA2}"/>
              </a:ext>
            </a:extLst>
          </p:cNvPr>
          <p:cNvSpPr txBox="1"/>
          <p:nvPr/>
        </p:nvSpPr>
        <p:spPr>
          <a:xfrm>
            <a:off x="3603618" y="5486400"/>
            <a:ext cx="4984763" cy="369332"/>
          </a:xfrm>
          <a:prstGeom prst="rect">
            <a:avLst/>
          </a:prstGeom>
          <a:noFill/>
        </p:spPr>
        <p:txBody>
          <a:bodyPr wrap="none" rtlCol="0">
            <a:spAutoFit/>
          </a:bodyPr>
          <a:lstStyle/>
          <a:p>
            <a:r>
              <a:rPr lang="en-CA" dirty="0"/>
              <a:t>Block diagram of typical data-centered 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5258C7D-7BC7-4300-8311-897ABC360F40}"/>
              </a:ext>
            </a:extLst>
          </p:cNvPr>
          <p:cNvSpPr>
            <a:spLocks noGrp="1" noChangeArrowheads="1"/>
          </p:cNvSpPr>
          <p:nvPr>
            <p:ph type="title"/>
          </p:nvPr>
        </p:nvSpPr>
        <p:spPr/>
        <p:txBody>
          <a:bodyPr/>
          <a:lstStyle/>
          <a:p>
            <a:pPr eaLnBrk="1" hangingPunct="1"/>
            <a:r>
              <a:rPr lang="en-US" altLang="en-US"/>
              <a:t>Repository Architecture Style</a:t>
            </a:r>
          </a:p>
        </p:txBody>
      </p:sp>
      <p:sp>
        <p:nvSpPr>
          <p:cNvPr id="21507" name="Rectangle 3">
            <a:extLst>
              <a:ext uri="{FF2B5EF4-FFF2-40B4-BE49-F238E27FC236}">
                <a16:creationId xmlns:a16="http://schemas.microsoft.com/office/drawing/2014/main" id="{9D46CDCE-644B-46DD-8877-A391D1D39ACE}"/>
              </a:ext>
            </a:extLst>
          </p:cNvPr>
          <p:cNvSpPr>
            <a:spLocks noGrp="1" noChangeArrowheads="1"/>
          </p:cNvSpPr>
          <p:nvPr>
            <p:ph idx="1"/>
          </p:nvPr>
        </p:nvSpPr>
        <p:spPr/>
        <p:txBody>
          <a:bodyPr/>
          <a:lstStyle/>
          <a:p>
            <a:pPr eaLnBrk="1" hangingPunct="1"/>
            <a:r>
              <a:rPr lang="en-US" altLang="en-US" dirty="0"/>
              <a:t>The repository architecture style is a data centered architecture that supports user interaction for data processing (as opposed to the batch sequential transaction processing discussed earlier) </a:t>
            </a:r>
          </a:p>
          <a:p>
            <a:pPr eaLnBrk="1" hangingPunct="1"/>
            <a:r>
              <a:rPr lang="en-US" altLang="en-US" dirty="0"/>
              <a:t>The software component agents of the data store control the computation and flow of logic of the system </a:t>
            </a:r>
          </a:p>
          <a:p>
            <a:pPr eaLnBrk="1" hangingPunct="1"/>
            <a:endParaRPr lang="en-US" altLang="en-US" dirty="0"/>
          </a:p>
        </p:txBody>
      </p:sp>
      <p:sp>
        <p:nvSpPr>
          <p:cNvPr id="2" name="Footer Placeholder 1">
            <a:extLst>
              <a:ext uri="{FF2B5EF4-FFF2-40B4-BE49-F238E27FC236}">
                <a16:creationId xmlns:a16="http://schemas.microsoft.com/office/drawing/2014/main" id="{4770E39F-F160-4730-82FE-EB24618E4846}"/>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0527D7A1-881E-4DA0-A593-0E1A4212E55F}"/>
              </a:ext>
            </a:extLst>
          </p:cNvPr>
          <p:cNvSpPr>
            <a:spLocks noGrp="1"/>
          </p:cNvSpPr>
          <p:nvPr>
            <p:ph type="sldNum" sz="quarter" idx="12"/>
          </p:nvPr>
        </p:nvSpPr>
        <p:spPr/>
        <p:txBody>
          <a:bodyPr/>
          <a:lstStyle/>
          <a:p>
            <a:fld id="{CE31ECE6-2141-44E7-8670-E5320B7E3161}"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6ABE42-EEB9-4AAB-8553-F577AD672A2F}"/>
              </a:ext>
            </a:extLst>
          </p:cNvPr>
          <p:cNvSpPr>
            <a:spLocks noGrp="1"/>
          </p:cNvSpPr>
          <p:nvPr>
            <p:ph type="ftr" sz="quarter" idx="11"/>
          </p:nvPr>
        </p:nvSpPr>
        <p:spPr/>
        <p:txBody>
          <a:bodyPr/>
          <a:lstStyle/>
          <a:p>
            <a:pPr>
              <a:defRPr/>
            </a:pPr>
            <a:r>
              <a:rPr lang="en-US" altLang="en-US"/>
              <a:t>SOEN 343</a:t>
            </a:r>
          </a:p>
        </p:txBody>
      </p:sp>
      <p:sp>
        <p:nvSpPr>
          <p:cNvPr id="3" name="Slide Number Placeholder 2">
            <a:extLst>
              <a:ext uri="{FF2B5EF4-FFF2-40B4-BE49-F238E27FC236}">
                <a16:creationId xmlns:a16="http://schemas.microsoft.com/office/drawing/2014/main" id="{EE632FC7-C042-4B01-A10B-74CCCC9B658F}"/>
              </a:ext>
            </a:extLst>
          </p:cNvPr>
          <p:cNvSpPr>
            <a:spLocks noGrp="1"/>
          </p:cNvSpPr>
          <p:nvPr>
            <p:ph type="sldNum" sz="quarter" idx="12"/>
          </p:nvPr>
        </p:nvSpPr>
        <p:spPr/>
        <p:txBody>
          <a:bodyPr/>
          <a:lstStyle/>
          <a:p>
            <a:fld id="{CE31ECE6-2141-44E7-8670-E5320B7E3161}" type="slidenum">
              <a:rPr lang="en-US" altLang="en-US" smtClean="0"/>
              <a:pPr/>
              <a:t>8</a:t>
            </a:fld>
            <a:endParaRPr lang="en-US" altLang="en-US"/>
          </a:p>
        </p:txBody>
      </p:sp>
      <p:grpSp>
        <p:nvGrpSpPr>
          <p:cNvPr id="11" name="Group 10">
            <a:extLst>
              <a:ext uri="{FF2B5EF4-FFF2-40B4-BE49-F238E27FC236}">
                <a16:creationId xmlns:a16="http://schemas.microsoft.com/office/drawing/2014/main" id="{2B45DEB0-959D-4978-84B3-2513CE685A98}"/>
              </a:ext>
            </a:extLst>
          </p:cNvPr>
          <p:cNvGrpSpPr/>
          <p:nvPr/>
        </p:nvGrpSpPr>
        <p:grpSpPr>
          <a:xfrm>
            <a:off x="1315339" y="1428750"/>
            <a:ext cx="5704196" cy="3248025"/>
            <a:chOff x="1315339" y="1428750"/>
            <a:chExt cx="5704196" cy="3248025"/>
          </a:xfrm>
        </p:grpSpPr>
        <p:pic>
          <p:nvPicPr>
            <p:cNvPr id="6" name="Picture 5">
              <a:extLst>
                <a:ext uri="{FF2B5EF4-FFF2-40B4-BE49-F238E27FC236}">
                  <a16:creationId xmlns:a16="http://schemas.microsoft.com/office/drawing/2014/main" id="{30131EB7-1A20-48AA-BDE1-0C0E30D7BB9B}"/>
                </a:ext>
              </a:extLst>
            </p:cNvPr>
            <p:cNvPicPr>
              <a:picLocks noChangeAspect="1"/>
            </p:cNvPicPr>
            <p:nvPr/>
          </p:nvPicPr>
          <p:blipFill rotWithShape="1">
            <a:blip r:embed="rId3"/>
            <a:srcRect l="1133"/>
            <a:stretch/>
          </p:blipFill>
          <p:spPr>
            <a:xfrm>
              <a:off x="1315339" y="1981200"/>
              <a:ext cx="5704196" cy="2695575"/>
            </a:xfrm>
            <a:prstGeom prst="rect">
              <a:avLst/>
            </a:prstGeom>
          </p:spPr>
        </p:pic>
        <p:sp>
          <p:nvSpPr>
            <p:cNvPr id="8" name="TextBox 7">
              <a:extLst>
                <a:ext uri="{FF2B5EF4-FFF2-40B4-BE49-F238E27FC236}">
                  <a16:creationId xmlns:a16="http://schemas.microsoft.com/office/drawing/2014/main" id="{88DD539C-189A-4B5C-B991-2D9A4F76A60A}"/>
                </a:ext>
              </a:extLst>
            </p:cNvPr>
            <p:cNvSpPr txBox="1"/>
            <p:nvPr/>
          </p:nvSpPr>
          <p:spPr>
            <a:xfrm>
              <a:off x="1983250" y="1428750"/>
              <a:ext cx="4368375" cy="369332"/>
            </a:xfrm>
            <a:prstGeom prst="rect">
              <a:avLst/>
            </a:prstGeom>
            <a:noFill/>
          </p:spPr>
          <p:txBody>
            <a:bodyPr wrap="none" rtlCol="0">
              <a:spAutoFit/>
            </a:bodyPr>
            <a:lstStyle/>
            <a:p>
              <a:r>
                <a:rPr lang="en-CA" dirty="0"/>
                <a:t>Sequence diagram of repository architecture</a:t>
              </a:r>
            </a:p>
          </p:txBody>
        </p:sp>
      </p:grpSp>
      <p:grpSp>
        <p:nvGrpSpPr>
          <p:cNvPr id="12" name="Group 11">
            <a:extLst>
              <a:ext uri="{FF2B5EF4-FFF2-40B4-BE49-F238E27FC236}">
                <a16:creationId xmlns:a16="http://schemas.microsoft.com/office/drawing/2014/main" id="{19692934-416F-4009-A91A-F6889EB6D1C7}"/>
              </a:ext>
            </a:extLst>
          </p:cNvPr>
          <p:cNvGrpSpPr/>
          <p:nvPr/>
        </p:nvGrpSpPr>
        <p:grpSpPr>
          <a:xfrm>
            <a:off x="7404569" y="1440180"/>
            <a:ext cx="3937801" cy="3931682"/>
            <a:chOff x="7404569" y="1440180"/>
            <a:chExt cx="3937801" cy="3931682"/>
          </a:xfrm>
        </p:grpSpPr>
        <p:pic>
          <p:nvPicPr>
            <p:cNvPr id="7" name="Picture 6">
              <a:extLst>
                <a:ext uri="{FF2B5EF4-FFF2-40B4-BE49-F238E27FC236}">
                  <a16:creationId xmlns:a16="http://schemas.microsoft.com/office/drawing/2014/main" id="{2AAC086C-D988-4AA7-9C2F-D8C5B4E0999F}"/>
                </a:ext>
              </a:extLst>
            </p:cNvPr>
            <p:cNvPicPr>
              <a:picLocks noChangeAspect="1"/>
            </p:cNvPicPr>
            <p:nvPr/>
          </p:nvPicPr>
          <p:blipFill rotWithShape="1">
            <a:blip r:embed="rId4"/>
            <a:srcRect b="927"/>
            <a:stretch/>
          </p:blipFill>
          <p:spPr>
            <a:xfrm>
              <a:off x="7404569" y="1809512"/>
              <a:ext cx="3937801" cy="3562350"/>
            </a:xfrm>
            <a:prstGeom prst="rect">
              <a:avLst/>
            </a:prstGeom>
          </p:spPr>
        </p:pic>
        <p:sp>
          <p:nvSpPr>
            <p:cNvPr id="9" name="TextBox 8">
              <a:extLst>
                <a:ext uri="{FF2B5EF4-FFF2-40B4-BE49-F238E27FC236}">
                  <a16:creationId xmlns:a16="http://schemas.microsoft.com/office/drawing/2014/main" id="{819B1A27-22FC-42E4-989C-0FF8F440DE2F}"/>
                </a:ext>
              </a:extLst>
            </p:cNvPr>
            <p:cNvSpPr txBox="1"/>
            <p:nvPr/>
          </p:nvSpPr>
          <p:spPr>
            <a:xfrm>
              <a:off x="8796291" y="1440180"/>
              <a:ext cx="1154355" cy="369332"/>
            </a:xfrm>
            <a:prstGeom prst="rect">
              <a:avLst/>
            </a:prstGeom>
            <a:noFill/>
          </p:spPr>
          <p:txBody>
            <a:bodyPr wrap="none" rtlCol="0">
              <a:spAutoFit/>
            </a:bodyPr>
            <a:lstStyle/>
            <a:p>
              <a:r>
                <a:rPr lang="en-CA" dirty="0"/>
                <a:t>DB system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327126D-42B6-48EB-B240-117EAE6E6274}"/>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a:latin typeface="+mj-lt"/>
                <a:ea typeface="+mj-ea"/>
                <a:cs typeface="+mj-cs"/>
              </a:rPr>
              <a:t>CASE system</a:t>
            </a:r>
          </a:p>
        </p:txBody>
      </p:sp>
      <p:sp>
        <p:nvSpPr>
          <p:cNvPr id="75" name="Rectangle 7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FAADBB1-EDC1-4028-BC37-E6837B98C31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b="1" dirty="0"/>
              <a:t>Examples of CASE tools:</a:t>
            </a:r>
          </a:p>
          <a:p>
            <a:pPr marL="285750" indent="-228600" defTabSz="914400">
              <a:lnSpc>
                <a:spcPct val="90000"/>
              </a:lnSpc>
              <a:spcAft>
                <a:spcPts val="600"/>
              </a:spcAft>
              <a:buFont typeface="Arial" panose="020B0604020202020204" pitchFamily="34" charset="0"/>
              <a:buChar char="•"/>
            </a:pPr>
            <a:r>
              <a:rPr lang="en-US" dirty="0"/>
              <a:t>IBM Rational Software Architect</a:t>
            </a:r>
          </a:p>
          <a:p>
            <a:pPr marL="285750" indent="-228600" defTabSz="914400">
              <a:lnSpc>
                <a:spcPct val="90000"/>
              </a:lnSpc>
              <a:spcAft>
                <a:spcPts val="600"/>
              </a:spcAft>
              <a:buFont typeface="Arial" panose="020B0604020202020204" pitchFamily="34" charset="0"/>
              <a:buChar char="•"/>
            </a:pPr>
            <a:r>
              <a:rPr lang="en-US" dirty="0" err="1"/>
              <a:t>Ardublock</a:t>
            </a:r>
            <a:r>
              <a:rPr lang="en-US" dirty="0"/>
              <a:t> for visually programming Arduino circuits</a:t>
            </a:r>
          </a:p>
        </p:txBody>
      </p:sp>
      <p:pic>
        <p:nvPicPr>
          <p:cNvPr id="24578" name="Picture 4">
            <a:extLst>
              <a:ext uri="{FF2B5EF4-FFF2-40B4-BE49-F238E27FC236}">
                <a16:creationId xmlns:a16="http://schemas.microsoft.com/office/drawing/2014/main" id="{9430070C-8BA9-492E-9CBE-77D46D5FCE5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3366"/>
          <a:stretch/>
        </p:blipFill>
        <p:spPr>
          <a:xfrm>
            <a:off x="749327" y="2729397"/>
            <a:ext cx="5098421" cy="34838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a:extLst>
              <a:ext uri="{FF2B5EF4-FFF2-40B4-BE49-F238E27FC236}">
                <a16:creationId xmlns:a16="http://schemas.microsoft.com/office/drawing/2014/main" id="{D624D661-B416-42AF-948C-2AF8CADD5E1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defRPr/>
            </a:pPr>
            <a:r>
              <a:rPr lang="en-US" altLang="en-US" kern="1200">
                <a:solidFill>
                  <a:schemeClr val="tx1">
                    <a:lumMod val="50000"/>
                    <a:lumOff val="50000"/>
                  </a:schemeClr>
                </a:solidFill>
                <a:latin typeface="+mn-lt"/>
                <a:ea typeface="+mn-ea"/>
                <a:cs typeface="+mn-cs"/>
              </a:rPr>
              <a:t>SOEN 343</a:t>
            </a:r>
          </a:p>
        </p:txBody>
      </p:sp>
      <p:sp>
        <p:nvSpPr>
          <p:cNvPr id="3" name="Slide Number Placeholder 2">
            <a:extLst>
              <a:ext uri="{FF2B5EF4-FFF2-40B4-BE49-F238E27FC236}">
                <a16:creationId xmlns:a16="http://schemas.microsoft.com/office/drawing/2014/main" id="{4ADAF51C-D960-4279-A1AC-F981BBB6C05E}"/>
              </a:ext>
            </a:extLst>
          </p:cNvPr>
          <p:cNvSpPr>
            <a:spLocks noGrp="1"/>
          </p:cNvSpPr>
          <p:nvPr>
            <p:ph type="sldNum" sz="quarter" idx="12"/>
          </p:nvPr>
        </p:nvSpPr>
        <p:spPr>
          <a:xfrm>
            <a:off x="8610600" y="6356350"/>
            <a:ext cx="2746248" cy="365125"/>
          </a:xfrm>
        </p:spPr>
        <p:txBody>
          <a:bodyPr vert="horz" lIns="91440" tIns="45720" rIns="91440" bIns="45720" rtlCol="0" anchor="ctr">
            <a:normAutofit/>
          </a:bodyPr>
          <a:lstStyle/>
          <a:p>
            <a:pPr defTabSz="914400">
              <a:spcAft>
                <a:spcPts val="600"/>
              </a:spcAft>
            </a:pPr>
            <a:fld id="{CE31ECE6-2141-44E7-8670-E5320B7E3161}" type="slidenum">
              <a:rPr lang="en-US" altLang="en-US">
                <a:solidFill>
                  <a:schemeClr val="tx1">
                    <a:lumMod val="50000"/>
                    <a:lumOff val="50000"/>
                  </a:schemeClr>
                </a:solidFill>
              </a:rPr>
              <a:pPr defTabSz="914400">
                <a:spcAft>
                  <a:spcPts val="600"/>
                </a:spcAft>
              </a:pPr>
              <a:t>9</a:t>
            </a:fld>
            <a:endParaRPr lang="en-US" altLang="en-US">
              <a:solidFill>
                <a:schemeClr val="tx1">
                  <a:lumMod val="50000"/>
                  <a:lumOff val="50000"/>
                </a:schemeClr>
              </a:solidFill>
            </a:endParaRPr>
          </a:p>
        </p:txBody>
      </p:sp>
      <p:pic>
        <p:nvPicPr>
          <p:cNvPr id="10" name="Picture 9" descr="Graphical user interface&#10;&#10;Description automatically generated">
            <a:extLst>
              <a:ext uri="{FF2B5EF4-FFF2-40B4-BE49-F238E27FC236}">
                <a16:creationId xmlns:a16="http://schemas.microsoft.com/office/drawing/2014/main" id="{002B19AB-350E-4533-B17B-6F16CBF75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2589911"/>
            <a:ext cx="4114800" cy="37301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2840</Words>
  <Application>Microsoft Office PowerPoint</Application>
  <PresentationFormat>Widescreen</PresentationFormat>
  <Paragraphs>234</Paragraphs>
  <Slides>26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宋体</vt:lpstr>
      <vt:lpstr>Symbol</vt:lpstr>
      <vt:lpstr>Verdana</vt:lpstr>
      <vt:lpstr>Times New Roman</vt:lpstr>
      <vt:lpstr>Source Han Sans CN Regular</vt:lpstr>
      <vt:lpstr>Default Design</vt:lpstr>
      <vt:lpstr>Software Architecture and Design I  SOEN 343 Instructor: Dr. Rodrigo Morales https://moar82.github.io/ rodrigo.moralesalvarado@concordia.ca</vt:lpstr>
      <vt:lpstr> Objectives  </vt:lpstr>
      <vt:lpstr>Overview</vt:lpstr>
      <vt:lpstr>PowerPoint Presentation</vt:lpstr>
      <vt:lpstr>PowerPoint Presentation</vt:lpstr>
      <vt:lpstr>PowerPoint Presentation</vt:lpstr>
      <vt:lpstr>Repository Architecture Style</vt:lpstr>
      <vt:lpstr>PowerPoint Presentation</vt:lpstr>
      <vt:lpstr>PowerPoint Presentation</vt:lpstr>
      <vt:lpstr>PowerPoint Presentation</vt:lpstr>
      <vt:lpstr>Applicable Domain of Repository Architecture</vt:lpstr>
      <vt:lpstr>Limitations</vt:lpstr>
      <vt:lpstr>Blackboard Architecture Style </vt:lpstr>
      <vt:lpstr>Blackboard components</vt:lpstr>
      <vt:lpstr>Blackboard architecture</vt:lpstr>
      <vt:lpstr>Class diagram of blackboard architecture</vt:lpstr>
      <vt:lpstr>Example: animal identification knowledge-based system (KBS)   </vt:lpstr>
      <vt:lpstr>Forward Reasoning </vt:lpstr>
      <vt:lpstr> Example</vt:lpstr>
      <vt:lpstr>Example</vt:lpstr>
      <vt:lpstr>Applicable Domain of Blackboard Architecture:</vt:lpstr>
      <vt:lpstr>PowerPoint Presentation</vt:lpstr>
      <vt:lpstr>Blackboard Benefits</vt:lpstr>
      <vt:lpstr> Blackboard Limitations </vt:lpstr>
      <vt:lpstr>Summary 1/2</vt:lpstr>
      <vt:lpstr>Summary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and Design I  SOEN 343 Instructor: Dr. Rodrigo Morales https://moar82.github.io/ rodrigo.moralesalvarado@concordia.ca</dc:title>
  <dc:creator>Rodrigo Morales Alvarado</dc:creator>
  <cp:lastModifiedBy>Rodrigo Morales Alvarado</cp:lastModifiedBy>
  <cp:revision>33</cp:revision>
  <dcterms:created xsi:type="dcterms:W3CDTF">2020-11-18T15:23:41Z</dcterms:created>
  <dcterms:modified xsi:type="dcterms:W3CDTF">2020-11-18T16:31:53Z</dcterms:modified>
</cp:coreProperties>
</file>