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6"/>
  </p:notesMasterIdLst>
  <p:sldIdLst>
    <p:sldId id="407" r:id="rId2"/>
    <p:sldId id="295" r:id="rId3"/>
    <p:sldId id="257" r:id="rId4"/>
    <p:sldId id="258" r:id="rId5"/>
    <p:sldId id="259" r:id="rId6"/>
    <p:sldId id="260" r:id="rId7"/>
    <p:sldId id="310" r:id="rId8"/>
    <p:sldId id="311" r:id="rId9"/>
    <p:sldId id="312" r:id="rId10"/>
    <p:sldId id="313" r:id="rId11"/>
    <p:sldId id="315" r:id="rId12"/>
    <p:sldId id="316" r:id="rId13"/>
    <p:sldId id="317" r:id="rId14"/>
    <p:sldId id="318" r:id="rId15"/>
    <p:sldId id="320" r:id="rId16"/>
    <p:sldId id="321" r:id="rId17"/>
    <p:sldId id="322" r:id="rId18"/>
    <p:sldId id="323" r:id="rId19"/>
    <p:sldId id="325" r:id="rId20"/>
    <p:sldId id="326" r:id="rId21"/>
    <p:sldId id="327" r:id="rId22"/>
    <p:sldId id="263" r:id="rId23"/>
    <p:sldId id="350" r:id="rId24"/>
    <p:sldId id="351" r:id="rId25"/>
    <p:sldId id="352" r:id="rId26"/>
    <p:sldId id="353" r:id="rId27"/>
    <p:sldId id="354" r:id="rId28"/>
    <p:sldId id="356" r:id="rId29"/>
    <p:sldId id="357" r:id="rId30"/>
    <p:sldId id="358" r:id="rId31"/>
    <p:sldId id="359" r:id="rId32"/>
    <p:sldId id="360" r:id="rId33"/>
    <p:sldId id="361" r:id="rId34"/>
    <p:sldId id="415" r:id="rId35"/>
    <p:sldId id="285" r:id="rId36"/>
    <p:sldId id="287" r:id="rId37"/>
    <p:sldId id="409" r:id="rId38"/>
    <p:sldId id="410" r:id="rId39"/>
    <p:sldId id="411" r:id="rId40"/>
    <p:sldId id="412" r:id="rId41"/>
    <p:sldId id="413" r:id="rId42"/>
    <p:sldId id="292" r:id="rId43"/>
    <p:sldId id="408" r:id="rId44"/>
    <p:sldId id="41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80" autoAdjust="0"/>
  </p:normalViewPr>
  <p:slideViewPr>
    <p:cSldViewPr>
      <p:cViewPr varScale="1">
        <p:scale>
          <a:sx n="75" d="100"/>
          <a:sy n="75" d="100"/>
        </p:scale>
        <p:origin x="1032"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63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915D2-0669-46D7-9A73-66547EBF6AE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BA4D633-E871-41AD-BBB0-3EAABFF38950}">
      <dgm:prSet/>
      <dgm:spPr/>
      <dgm:t>
        <a:bodyPr/>
        <a:lstStyle/>
        <a:p>
          <a:r>
            <a:rPr lang="en-US"/>
            <a:t>ASP.NET</a:t>
          </a:r>
        </a:p>
      </dgm:t>
    </dgm:pt>
    <dgm:pt modelId="{9DDF1017-DF94-4CD5-8619-A75EEC0C0FF7}" type="parTrans" cxnId="{011529A1-203A-4E4A-A7D0-42FBEC2833EF}">
      <dgm:prSet/>
      <dgm:spPr/>
      <dgm:t>
        <a:bodyPr/>
        <a:lstStyle/>
        <a:p>
          <a:endParaRPr lang="en-US"/>
        </a:p>
      </dgm:t>
    </dgm:pt>
    <dgm:pt modelId="{7F583E90-82F2-4787-8DDA-252DECC90A28}" type="sibTrans" cxnId="{011529A1-203A-4E4A-A7D0-42FBEC2833EF}">
      <dgm:prSet/>
      <dgm:spPr/>
      <dgm:t>
        <a:bodyPr/>
        <a:lstStyle/>
        <a:p>
          <a:endParaRPr lang="en-US"/>
        </a:p>
      </dgm:t>
    </dgm:pt>
    <dgm:pt modelId="{727C2A5C-FD08-4C94-BC99-97EDA55052F4}">
      <dgm:prSet/>
      <dgm:spPr/>
      <dgm:t>
        <a:bodyPr/>
        <a:lstStyle/>
        <a:p>
          <a:r>
            <a:rPr lang="en-US"/>
            <a:t>C via CGI</a:t>
          </a:r>
        </a:p>
      </dgm:t>
    </dgm:pt>
    <dgm:pt modelId="{30896A34-0C1D-48EF-A7B2-7A9CAD8AC596}" type="parTrans" cxnId="{D72705E2-30DD-4FE1-967B-AA36371199CF}">
      <dgm:prSet/>
      <dgm:spPr/>
      <dgm:t>
        <a:bodyPr/>
        <a:lstStyle/>
        <a:p>
          <a:endParaRPr lang="en-US"/>
        </a:p>
      </dgm:t>
    </dgm:pt>
    <dgm:pt modelId="{CA2988E1-501E-4F48-96EB-140FB296F2FC}" type="sibTrans" cxnId="{D72705E2-30DD-4FE1-967B-AA36371199CF}">
      <dgm:prSet/>
      <dgm:spPr/>
      <dgm:t>
        <a:bodyPr/>
        <a:lstStyle/>
        <a:p>
          <a:endParaRPr lang="en-US"/>
        </a:p>
      </dgm:t>
    </dgm:pt>
    <dgm:pt modelId="{5BE2F6CC-5531-44FC-AED4-15933FFE1C4B}">
      <dgm:prSet/>
      <dgm:spPr/>
      <dgm:t>
        <a:bodyPr/>
        <a:lstStyle/>
        <a:p>
          <a:r>
            <a:rPr lang="en-US"/>
            <a:t>Groovy Server Pages</a:t>
          </a:r>
        </a:p>
      </dgm:t>
    </dgm:pt>
    <dgm:pt modelId="{C7C5446E-DBB5-4F0C-A2B0-157AD5D52A56}" type="parTrans" cxnId="{EC0C4509-E223-4F8B-ACD6-441C84F102A7}">
      <dgm:prSet/>
      <dgm:spPr/>
      <dgm:t>
        <a:bodyPr/>
        <a:lstStyle/>
        <a:p>
          <a:endParaRPr lang="en-US"/>
        </a:p>
      </dgm:t>
    </dgm:pt>
    <dgm:pt modelId="{14F53F90-3DE4-4B0F-8523-31CD0366B586}" type="sibTrans" cxnId="{EC0C4509-E223-4F8B-ACD6-441C84F102A7}">
      <dgm:prSet/>
      <dgm:spPr/>
      <dgm:t>
        <a:bodyPr/>
        <a:lstStyle/>
        <a:p>
          <a:endParaRPr lang="en-US"/>
        </a:p>
      </dgm:t>
    </dgm:pt>
    <dgm:pt modelId="{03A84F7E-8BFE-4BD0-A4B6-B37EF8987B7B}">
      <dgm:prSet/>
      <dgm:spPr/>
      <dgm:t>
        <a:bodyPr/>
        <a:lstStyle/>
        <a:p>
          <a:r>
            <a:rPr lang="en-US"/>
            <a:t>Java (*.jsp) via JavaServer Pages</a:t>
          </a:r>
        </a:p>
      </dgm:t>
    </dgm:pt>
    <dgm:pt modelId="{7A13C30E-CF06-4CBD-B074-72ADFB163B42}" type="parTrans" cxnId="{9AC3D879-9E16-47BE-8362-5EF85CC65569}">
      <dgm:prSet/>
      <dgm:spPr/>
      <dgm:t>
        <a:bodyPr/>
        <a:lstStyle/>
        <a:p>
          <a:endParaRPr lang="en-US"/>
        </a:p>
      </dgm:t>
    </dgm:pt>
    <dgm:pt modelId="{815A31B7-7096-4208-9AFF-D52A9C0E8850}" type="sibTrans" cxnId="{9AC3D879-9E16-47BE-8362-5EF85CC65569}">
      <dgm:prSet/>
      <dgm:spPr/>
      <dgm:t>
        <a:bodyPr/>
        <a:lstStyle/>
        <a:p>
          <a:endParaRPr lang="en-US"/>
        </a:p>
      </dgm:t>
    </dgm:pt>
    <dgm:pt modelId="{C6C9F6AB-6F07-4307-BE12-E5862E7843DA}">
      <dgm:prSet/>
      <dgm:spPr/>
      <dgm:t>
        <a:bodyPr/>
        <a:lstStyle/>
        <a:p>
          <a:r>
            <a:rPr lang="en-US"/>
            <a:t>JavaScript using Server-side JavaScript</a:t>
          </a:r>
        </a:p>
      </dgm:t>
    </dgm:pt>
    <dgm:pt modelId="{3BD8E749-67A7-4013-8267-81CC81CCCF74}" type="parTrans" cxnId="{1B8B3E93-8872-4287-917C-8DDC0A392E3B}">
      <dgm:prSet/>
      <dgm:spPr/>
      <dgm:t>
        <a:bodyPr/>
        <a:lstStyle/>
        <a:p>
          <a:endParaRPr lang="en-US"/>
        </a:p>
      </dgm:t>
    </dgm:pt>
    <dgm:pt modelId="{CFFB32A2-6046-4232-9812-C807C61B49D7}" type="sibTrans" cxnId="{1B8B3E93-8872-4287-917C-8DDC0A392E3B}">
      <dgm:prSet/>
      <dgm:spPr/>
      <dgm:t>
        <a:bodyPr/>
        <a:lstStyle/>
        <a:p>
          <a:endParaRPr lang="en-US"/>
        </a:p>
      </dgm:t>
    </dgm:pt>
    <dgm:pt modelId="{F41D930A-24BC-4675-90E4-85D2689B0433}">
      <dgm:prSet/>
      <dgm:spPr/>
      <dgm:t>
        <a:bodyPr/>
        <a:lstStyle/>
        <a:p>
          <a:r>
            <a:rPr lang="en-US"/>
            <a:t>Lua</a:t>
          </a:r>
        </a:p>
      </dgm:t>
    </dgm:pt>
    <dgm:pt modelId="{6E551D61-9DC7-4CD6-BEDA-9A2F392B0B12}" type="parTrans" cxnId="{83B37DBD-CA7F-41D2-9995-8D347C5A0336}">
      <dgm:prSet/>
      <dgm:spPr/>
      <dgm:t>
        <a:bodyPr/>
        <a:lstStyle/>
        <a:p>
          <a:endParaRPr lang="en-US"/>
        </a:p>
      </dgm:t>
    </dgm:pt>
    <dgm:pt modelId="{1EDB521B-3191-4BE5-B883-B6184AB39C86}" type="sibTrans" cxnId="{83B37DBD-CA7F-41D2-9995-8D347C5A0336}">
      <dgm:prSet/>
      <dgm:spPr/>
      <dgm:t>
        <a:bodyPr/>
        <a:lstStyle/>
        <a:p>
          <a:endParaRPr lang="en-US"/>
        </a:p>
      </dgm:t>
    </dgm:pt>
    <dgm:pt modelId="{80724270-C079-4069-B5E9-F55CAA0F2584}">
      <dgm:prSet/>
      <dgm:spPr/>
      <dgm:t>
        <a:bodyPr/>
        <a:lstStyle/>
        <a:p>
          <a:r>
            <a:rPr lang="en-US"/>
            <a:t>Perl CGI</a:t>
          </a:r>
        </a:p>
      </dgm:t>
    </dgm:pt>
    <dgm:pt modelId="{46AF009C-E6CD-4B40-8577-6BA55C8B1861}" type="parTrans" cxnId="{B15202C1-902B-4AAE-8B3B-389FE499B1A2}">
      <dgm:prSet/>
      <dgm:spPr/>
      <dgm:t>
        <a:bodyPr/>
        <a:lstStyle/>
        <a:p>
          <a:endParaRPr lang="en-US"/>
        </a:p>
      </dgm:t>
    </dgm:pt>
    <dgm:pt modelId="{744E62A0-F585-45CE-A20C-F13534674834}" type="sibTrans" cxnId="{B15202C1-902B-4AAE-8B3B-389FE499B1A2}">
      <dgm:prSet/>
      <dgm:spPr/>
      <dgm:t>
        <a:bodyPr/>
        <a:lstStyle/>
        <a:p>
          <a:endParaRPr lang="en-US"/>
        </a:p>
      </dgm:t>
    </dgm:pt>
    <dgm:pt modelId="{AACFFAD6-8E0E-4D1A-8DDB-FE27B5E2FCB2}">
      <dgm:prSet/>
      <dgm:spPr/>
      <dgm:t>
        <a:bodyPr/>
        <a:lstStyle/>
        <a:p>
          <a:r>
            <a:rPr lang="en-US"/>
            <a:t>PHP</a:t>
          </a:r>
        </a:p>
      </dgm:t>
    </dgm:pt>
    <dgm:pt modelId="{84EBD051-F43B-42AC-B916-7A53451FAE8F}" type="parTrans" cxnId="{180F7CBB-96E5-49E9-85B0-7F6CBA26BDCB}">
      <dgm:prSet/>
      <dgm:spPr/>
      <dgm:t>
        <a:bodyPr/>
        <a:lstStyle/>
        <a:p>
          <a:endParaRPr lang="en-US"/>
        </a:p>
      </dgm:t>
    </dgm:pt>
    <dgm:pt modelId="{F43FA4EB-77CD-4248-9C0A-4E998A3D68DD}" type="sibTrans" cxnId="{180F7CBB-96E5-49E9-85B0-7F6CBA26BDCB}">
      <dgm:prSet/>
      <dgm:spPr/>
      <dgm:t>
        <a:bodyPr/>
        <a:lstStyle/>
        <a:p>
          <a:endParaRPr lang="en-US"/>
        </a:p>
      </dgm:t>
    </dgm:pt>
    <dgm:pt modelId="{46949B6C-5298-46F5-9C2F-E021C1DE1787}">
      <dgm:prSet/>
      <dgm:spPr/>
      <dgm:t>
        <a:bodyPr/>
        <a:lstStyle/>
        <a:p>
          <a:r>
            <a:rPr lang="en-US"/>
            <a:t>R</a:t>
          </a:r>
        </a:p>
      </dgm:t>
    </dgm:pt>
    <dgm:pt modelId="{F6001071-D64C-46D1-B585-76B8C432E5DA}" type="parTrans" cxnId="{51E8DD55-00D7-4C3B-9C62-738E69826D28}">
      <dgm:prSet/>
      <dgm:spPr/>
      <dgm:t>
        <a:bodyPr/>
        <a:lstStyle/>
        <a:p>
          <a:endParaRPr lang="en-US"/>
        </a:p>
      </dgm:t>
    </dgm:pt>
    <dgm:pt modelId="{003E8C19-2F97-4455-8960-6BC9CDB814D4}" type="sibTrans" cxnId="{51E8DD55-00D7-4C3B-9C62-738E69826D28}">
      <dgm:prSet/>
      <dgm:spPr/>
      <dgm:t>
        <a:bodyPr/>
        <a:lstStyle/>
        <a:p>
          <a:endParaRPr lang="en-US"/>
        </a:p>
      </dgm:t>
    </dgm:pt>
    <dgm:pt modelId="{9785B6BF-4FB3-46C5-B9A4-B1BCDDFF56C6}">
      <dgm:prSet/>
      <dgm:spPr/>
      <dgm:t>
        <a:bodyPr/>
        <a:lstStyle/>
        <a:p>
          <a:r>
            <a:rPr lang="en-US"/>
            <a:t>Python</a:t>
          </a:r>
        </a:p>
      </dgm:t>
    </dgm:pt>
    <dgm:pt modelId="{DE2FE7C9-209B-4018-9525-1DADF24E4B50}" type="parTrans" cxnId="{B19FFF4A-5672-4788-A590-742576DF48B9}">
      <dgm:prSet/>
      <dgm:spPr/>
      <dgm:t>
        <a:bodyPr/>
        <a:lstStyle/>
        <a:p>
          <a:endParaRPr lang="en-US"/>
        </a:p>
      </dgm:t>
    </dgm:pt>
    <dgm:pt modelId="{397B471A-D217-4B67-AB38-0E31E7484C39}" type="sibTrans" cxnId="{B19FFF4A-5672-4788-A590-742576DF48B9}">
      <dgm:prSet/>
      <dgm:spPr/>
      <dgm:t>
        <a:bodyPr/>
        <a:lstStyle/>
        <a:p>
          <a:endParaRPr lang="en-US"/>
        </a:p>
      </dgm:t>
    </dgm:pt>
    <dgm:pt modelId="{506D2A50-9B49-411C-9DDD-4ED1E2D6F0DB}">
      <dgm:prSet/>
      <dgm:spPr/>
      <dgm:t>
        <a:bodyPr/>
        <a:lstStyle/>
        <a:p>
          <a:r>
            <a:rPr lang="en-US"/>
            <a:t>Ruby</a:t>
          </a:r>
        </a:p>
      </dgm:t>
    </dgm:pt>
    <dgm:pt modelId="{2493B59A-5EDE-4411-A4F3-934896AE5CEE}" type="parTrans" cxnId="{60233897-5AC2-4711-824D-DFB23E02550A}">
      <dgm:prSet/>
      <dgm:spPr/>
      <dgm:t>
        <a:bodyPr/>
        <a:lstStyle/>
        <a:p>
          <a:endParaRPr lang="en-US"/>
        </a:p>
      </dgm:t>
    </dgm:pt>
    <dgm:pt modelId="{67C6F726-DC6C-44D2-92EA-A4099E0F9EB9}" type="sibTrans" cxnId="{60233897-5AC2-4711-824D-DFB23E02550A}">
      <dgm:prSet/>
      <dgm:spPr/>
      <dgm:t>
        <a:bodyPr/>
        <a:lstStyle/>
        <a:p>
          <a:endParaRPr lang="en-US"/>
        </a:p>
      </dgm:t>
    </dgm:pt>
    <dgm:pt modelId="{5669EAA6-942C-4E67-92D6-7DD38C5432A4}" type="pres">
      <dgm:prSet presAssocID="{DBF915D2-0669-46D7-9A73-66547EBF6AE3}" presName="diagram" presStyleCnt="0">
        <dgm:presLayoutVars>
          <dgm:dir/>
          <dgm:resizeHandles val="exact"/>
        </dgm:presLayoutVars>
      </dgm:prSet>
      <dgm:spPr/>
    </dgm:pt>
    <dgm:pt modelId="{5FBEDF0A-4466-4834-A593-B19D54DB3FC6}" type="pres">
      <dgm:prSet presAssocID="{1BA4D633-E871-41AD-BBB0-3EAABFF38950}" presName="node" presStyleLbl="node1" presStyleIdx="0" presStyleCnt="11">
        <dgm:presLayoutVars>
          <dgm:bulletEnabled val="1"/>
        </dgm:presLayoutVars>
      </dgm:prSet>
      <dgm:spPr/>
    </dgm:pt>
    <dgm:pt modelId="{742DAE53-BCAC-4175-93EE-8B3050B7B8AC}" type="pres">
      <dgm:prSet presAssocID="{7F583E90-82F2-4787-8DDA-252DECC90A28}" presName="sibTrans" presStyleCnt="0"/>
      <dgm:spPr/>
    </dgm:pt>
    <dgm:pt modelId="{EB2C1054-BBF6-47C8-B7E6-F71610A1592A}" type="pres">
      <dgm:prSet presAssocID="{727C2A5C-FD08-4C94-BC99-97EDA55052F4}" presName="node" presStyleLbl="node1" presStyleIdx="1" presStyleCnt="11">
        <dgm:presLayoutVars>
          <dgm:bulletEnabled val="1"/>
        </dgm:presLayoutVars>
      </dgm:prSet>
      <dgm:spPr/>
    </dgm:pt>
    <dgm:pt modelId="{0FAF13A6-8496-4509-AB59-B62475033F67}" type="pres">
      <dgm:prSet presAssocID="{CA2988E1-501E-4F48-96EB-140FB296F2FC}" presName="sibTrans" presStyleCnt="0"/>
      <dgm:spPr/>
    </dgm:pt>
    <dgm:pt modelId="{5B92B445-9564-4AB4-9D1A-06A0EC5197ED}" type="pres">
      <dgm:prSet presAssocID="{5BE2F6CC-5531-44FC-AED4-15933FFE1C4B}" presName="node" presStyleLbl="node1" presStyleIdx="2" presStyleCnt="11">
        <dgm:presLayoutVars>
          <dgm:bulletEnabled val="1"/>
        </dgm:presLayoutVars>
      </dgm:prSet>
      <dgm:spPr/>
    </dgm:pt>
    <dgm:pt modelId="{AB4A670F-221E-40B1-97DB-29BB43E73A7E}" type="pres">
      <dgm:prSet presAssocID="{14F53F90-3DE4-4B0F-8523-31CD0366B586}" presName="sibTrans" presStyleCnt="0"/>
      <dgm:spPr/>
    </dgm:pt>
    <dgm:pt modelId="{1001C577-34E0-4F17-A9E6-9EEC2BB54840}" type="pres">
      <dgm:prSet presAssocID="{03A84F7E-8BFE-4BD0-A4B6-B37EF8987B7B}" presName="node" presStyleLbl="node1" presStyleIdx="3" presStyleCnt="11">
        <dgm:presLayoutVars>
          <dgm:bulletEnabled val="1"/>
        </dgm:presLayoutVars>
      </dgm:prSet>
      <dgm:spPr/>
    </dgm:pt>
    <dgm:pt modelId="{FA59AB01-63A6-4492-98A8-5EEC33181741}" type="pres">
      <dgm:prSet presAssocID="{815A31B7-7096-4208-9AFF-D52A9C0E8850}" presName="sibTrans" presStyleCnt="0"/>
      <dgm:spPr/>
    </dgm:pt>
    <dgm:pt modelId="{8D78ABF7-148A-41D4-8F29-86DCF8328B26}" type="pres">
      <dgm:prSet presAssocID="{C6C9F6AB-6F07-4307-BE12-E5862E7843DA}" presName="node" presStyleLbl="node1" presStyleIdx="4" presStyleCnt="11">
        <dgm:presLayoutVars>
          <dgm:bulletEnabled val="1"/>
        </dgm:presLayoutVars>
      </dgm:prSet>
      <dgm:spPr/>
    </dgm:pt>
    <dgm:pt modelId="{41FE852B-750E-40A0-BA29-29AABD2C272C}" type="pres">
      <dgm:prSet presAssocID="{CFFB32A2-6046-4232-9812-C807C61B49D7}" presName="sibTrans" presStyleCnt="0"/>
      <dgm:spPr/>
    </dgm:pt>
    <dgm:pt modelId="{1E47B869-62F3-48B7-9A21-6214C96F5636}" type="pres">
      <dgm:prSet presAssocID="{F41D930A-24BC-4675-90E4-85D2689B0433}" presName="node" presStyleLbl="node1" presStyleIdx="5" presStyleCnt="11">
        <dgm:presLayoutVars>
          <dgm:bulletEnabled val="1"/>
        </dgm:presLayoutVars>
      </dgm:prSet>
      <dgm:spPr/>
    </dgm:pt>
    <dgm:pt modelId="{EDE0A04B-7830-4996-A444-8D8DDF1C494B}" type="pres">
      <dgm:prSet presAssocID="{1EDB521B-3191-4BE5-B883-B6184AB39C86}" presName="sibTrans" presStyleCnt="0"/>
      <dgm:spPr/>
    </dgm:pt>
    <dgm:pt modelId="{F5DA51C0-2472-4C45-8F55-7C621E687191}" type="pres">
      <dgm:prSet presAssocID="{80724270-C079-4069-B5E9-F55CAA0F2584}" presName="node" presStyleLbl="node1" presStyleIdx="6" presStyleCnt="11">
        <dgm:presLayoutVars>
          <dgm:bulletEnabled val="1"/>
        </dgm:presLayoutVars>
      </dgm:prSet>
      <dgm:spPr/>
    </dgm:pt>
    <dgm:pt modelId="{3E77C172-0A9C-4321-8164-D259B9A0739A}" type="pres">
      <dgm:prSet presAssocID="{744E62A0-F585-45CE-A20C-F13534674834}" presName="sibTrans" presStyleCnt="0"/>
      <dgm:spPr/>
    </dgm:pt>
    <dgm:pt modelId="{FEB85778-8EEC-4ED6-AF5C-42049F14DEA3}" type="pres">
      <dgm:prSet presAssocID="{AACFFAD6-8E0E-4D1A-8DDB-FE27B5E2FCB2}" presName="node" presStyleLbl="node1" presStyleIdx="7" presStyleCnt="11">
        <dgm:presLayoutVars>
          <dgm:bulletEnabled val="1"/>
        </dgm:presLayoutVars>
      </dgm:prSet>
      <dgm:spPr/>
    </dgm:pt>
    <dgm:pt modelId="{FBA37AA3-5F1E-495E-A979-DDFC4E1CE26A}" type="pres">
      <dgm:prSet presAssocID="{F43FA4EB-77CD-4248-9C0A-4E998A3D68DD}" presName="sibTrans" presStyleCnt="0"/>
      <dgm:spPr/>
    </dgm:pt>
    <dgm:pt modelId="{F206CE19-2E71-43E3-AE3D-B70083AEBBC1}" type="pres">
      <dgm:prSet presAssocID="{46949B6C-5298-46F5-9C2F-E021C1DE1787}" presName="node" presStyleLbl="node1" presStyleIdx="8" presStyleCnt="11">
        <dgm:presLayoutVars>
          <dgm:bulletEnabled val="1"/>
        </dgm:presLayoutVars>
      </dgm:prSet>
      <dgm:spPr/>
    </dgm:pt>
    <dgm:pt modelId="{B3AB1821-182A-494C-984A-8BD0F0660145}" type="pres">
      <dgm:prSet presAssocID="{003E8C19-2F97-4455-8960-6BC9CDB814D4}" presName="sibTrans" presStyleCnt="0"/>
      <dgm:spPr/>
    </dgm:pt>
    <dgm:pt modelId="{71E09218-99C7-46A7-BFE3-0EFB0B4DD5B7}" type="pres">
      <dgm:prSet presAssocID="{9785B6BF-4FB3-46C5-B9A4-B1BCDDFF56C6}" presName="node" presStyleLbl="node1" presStyleIdx="9" presStyleCnt="11">
        <dgm:presLayoutVars>
          <dgm:bulletEnabled val="1"/>
        </dgm:presLayoutVars>
      </dgm:prSet>
      <dgm:spPr/>
    </dgm:pt>
    <dgm:pt modelId="{662213F0-A8C4-4B9E-8C96-588724D35AF4}" type="pres">
      <dgm:prSet presAssocID="{397B471A-D217-4B67-AB38-0E31E7484C39}" presName="sibTrans" presStyleCnt="0"/>
      <dgm:spPr/>
    </dgm:pt>
    <dgm:pt modelId="{71E00B3F-D104-4203-B7FE-CE5D5A8686AF}" type="pres">
      <dgm:prSet presAssocID="{506D2A50-9B49-411C-9DDD-4ED1E2D6F0DB}" presName="node" presStyleLbl="node1" presStyleIdx="10" presStyleCnt="11">
        <dgm:presLayoutVars>
          <dgm:bulletEnabled val="1"/>
        </dgm:presLayoutVars>
      </dgm:prSet>
      <dgm:spPr/>
    </dgm:pt>
  </dgm:ptLst>
  <dgm:cxnLst>
    <dgm:cxn modelId="{103DA508-58AD-4FF3-AF84-941CCF3FBDCE}" type="presOf" srcId="{1BA4D633-E871-41AD-BBB0-3EAABFF38950}" destId="{5FBEDF0A-4466-4834-A593-B19D54DB3FC6}" srcOrd="0" destOrd="0" presId="urn:microsoft.com/office/officeart/2005/8/layout/default"/>
    <dgm:cxn modelId="{EC0C4509-E223-4F8B-ACD6-441C84F102A7}" srcId="{DBF915D2-0669-46D7-9A73-66547EBF6AE3}" destId="{5BE2F6CC-5531-44FC-AED4-15933FFE1C4B}" srcOrd="2" destOrd="0" parTransId="{C7C5446E-DBB5-4F0C-A2B0-157AD5D52A56}" sibTransId="{14F53F90-3DE4-4B0F-8523-31CD0366B586}"/>
    <dgm:cxn modelId="{BD67ED1B-7C23-421C-A5A4-EBA8681517E7}" type="presOf" srcId="{727C2A5C-FD08-4C94-BC99-97EDA55052F4}" destId="{EB2C1054-BBF6-47C8-B7E6-F71610A1592A}" srcOrd="0" destOrd="0" presId="urn:microsoft.com/office/officeart/2005/8/layout/default"/>
    <dgm:cxn modelId="{C911B125-C12D-413C-8338-179E4E312AC6}" type="presOf" srcId="{46949B6C-5298-46F5-9C2F-E021C1DE1787}" destId="{F206CE19-2E71-43E3-AE3D-B70083AEBBC1}" srcOrd="0" destOrd="0" presId="urn:microsoft.com/office/officeart/2005/8/layout/default"/>
    <dgm:cxn modelId="{0607A326-281B-4FA4-8418-14C48ED141DD}" type="presOf" srcId="{C6C9F6AB-6F07-4307-BE12-E5862E7843DA}" destId="{8D78ABF7-148A-41D4-8F29-86DCF8328B26}" srcOrd="0" destOrd="0" presId="urn:microsoft.com/office/officeart/2005/8/layout/default"/>
    <dgm:cxn modelId="{FA2D713D-3F6F-4986-ACD0-547440AFC81F}" type="presOf" srcId="{AACFFAD6-8E0E-4D1A-8DDB-FE27B5E2FCB2}" destId="{FEB85778-8EEC-4ED6-AF5C-42049F14DEA3}" srcOrd="0" destOrd="0" presId="urn:microsoft.com/office/officeart/2005/8/layout/default"/>
    <dgm:cxn modelId="{B19FFF4A-5672-4788-A590-742576DF48B9}" srcId="{DBF915D2-0669-46D7-9A73-66547EBF6AE3}" destId="{9785B6BF-4FB3-46C5-B9A4-B1BCDDFF56C6}" srcOrd="9" destOrd="0" parTransId="{DE2FE7C9-209B-4018-9525-1DADF24E4B50}" sibTransId="{397B471A-D217-4B67-AB38-0E31E7484C39}"/>
    <dgm:cxn modelId="{A7E6A572-22D7-43EA-AE72-B6BCF1DB57FF}" type="presOf" srcId="{DBF915D2-0669-46D7-9A73-66547EBF6AE3}" destId="{5669EAA6-942C-4E67-92D6-7DD38C5432A4}" srcOrd="0" destOrd="0" presId="urn:microsoft.com/office/officeart/2005/8/layout/default"/>
    <dgm:cxn modelId="{51E8DD55-00D7-4C3B-9C62-738E69826D28}" srcId="{DBF915D2-0669-46D7-9A73-66547EBF6AE3}" destId="{46949B6C-5298-46F5-9C2F-E021C1DE1787}" srcOrd="8" destOrd="0" parTransId="{F6001071-D64C-46D1-B585-76B8C432E5DA}" sibTransId="{003E8C19-2F97-4455-8960-6BC9CDB814D4}"/>
    <dgm:cxn modelId="{377F5A58-9E7C-4857-A474-9E6EB3739636}" type="presOf" srcId="{9785B6BF-4FB3-46C5-B9A4-B1BCDDFF56C6}" destId="{71E09218-99C7-46A7-BFE3-0EFB0B4DD5B7}" srcOrd="0" destOrd="0" presId="urn:microsoft.com/office/officeart/2005/8/layout/default"/>
    <dgm:cxn modelId="{9AC3D879-9E16-47BE-8362-5EF85CC65569}" srcId="{DBF915D2-0669-46D7-9A73-66547EBF6AE3}" destId="{03A84F7E-8BFE-4BD0-A4B6-B37EF8987B7B}" srcOrd="3" destOrd="0" parTransId="{7A13C30E-CF06-4CBD-B074-72ADFB163B42}" sibTransId="{815A31B7-7096-4208-9AFF-D52A9C0E8850}"/>
    <dgm:cxn modelId="{1B8B3E93-8872-4287-917C-8DDC0A392E3B}" srcId="{DBF915D2-0669-46D7-9A73-66547EBF6AE3}" destId="{C6C9F6AB-6F07-4307-BE12-E5862E7843DA}" srcOrd="4" destOrd="0" parTransId="{3BD8E749-67A7-4013-8267-81CC81CCCF74}" sibTransId="{CFFB32A2-6046-4232-9812-C807C61B49D7}"/>
    <dgm:cxn modelId="{60233897-5AC2-4711-824D-DFB23E02550A}" srcId="{DBF915D2-0669-46D7-9A73-66547EBF6AE3}" destId="{506D2A50-9B49-411C-9DDD-4ED1E2D6F0DB}" srcOrd="10" destOrd="0" parTransId="{2493B59A-5EDE-4411-A4F3-934896AE5CEE}" sibTransId="{67C6F726-DC6C-44D2-92EA-A4099E0F9EB9}"/>
    <dgm:cxn modelId="{011529A1-203A-4E4A-A7D0-42FBEC2833EF}" srcId="{DBF915D2-0669-46D7-9A73-66547EBF6AE3}" destId="{1BA4D633-E871-41AD-BBB0-3EAABFF38950}" srcOrd="0" destOrd="0" parTransId="{9DDF1017-DF94-4CD5-8619-A75EEC0C0FF7}" sibTransId="{7F583E90-82F2-4787-8DDA-252DECC90A28}"/>
    <dgm:cxn modelId="{DC8EFDA8-B4BB-42F5-9763-FF2AE2155763}" type="presOf" srcId="{506D2A50-9B49-411C-9DDD-4ED1E2D6F0DB}" destId="{71E00B3F-D104-4203-B7FE-CE5D5A8686AF}" srcOrd="0" destOrd="0" presId="urn:microsoft.com/office/officeart/2005/8/layout/default"/>
    <dgm:cxn modelId="{180F7CBB-96E5-49E9-85B0-7F6CBA26BDCB}" srcId="{DBF915D2-0669-46D7-9A73-66547EBF6AE3}" destId="{AACFFAD6-8E0E-4D1A-8DDB-FE27B5E2FCB2}" srcOrd="7" destOrd="0" parTransId="{84EBD051-F43B-42AC-B916-7A53451FAE8F}" sibTransId="{F43FA4EB-77CD-4248-9C0A-4E998A3D68DD}"/>
    <dgm:cxn modelId="{24BF0EBD-52DB-40E0-9BAE-DC5812B63D47}" type="presOf" srcId="{5BE2F6CC-5531-44FC-AED4-15933FFE1C4B}" destId="{5B92B445-9564-4AB4-9D1A-06A0EC5197ED}" srcOrd="0" destOrd="0" presId="urn:microsoft.com/office/officeart/2005/8/layout/default"/>
    <dgm:cxn modelId="{83B37DBD-CA7F-41D2-9995-8D347C5A0336}" srcId="{DBF915D2-0669-46D7-9A73-66547EBF6AE3}" destId="{F41D930A-24BC-4675-90E4-85D2689B0433}" srcOrd="5" destOrd="0" parTransId="{6E551D61-9DC7-4CD6-BEDA-9A2F392B0B12}" sibTransId="{1EDB521B-3191-4BE5-B883-B6184AB39C86}"/>
    <dgm:cxn modelId="{B15202C1-902B-4AAE-8B3B-389FE499B1A2}" srcId="{DBF915D2-0669-46D7-9A73-66547EBF6AE3}" destId="{80724270-C079-4069-B5E9-F55CAA0F2584}" srcOrd="6" destOrd="0" parTransId="{46AF009C-E6CD-4B40-8577-6BA55C8B1861}" sibTransId="{744E62A0-F585-45CE-A20C-F13534674834}"/>
    <dgm:cxn modelId="{90509FCA-FE6A-4865-A26A-EF51CA3B134F}" type="presOf" srcId="{03A84F7E-8BFE-4BD0-A4B6-B37EF8987B7B}" destId="{1001C577-34E0-4F17-A9E6-9EEC2BB54840}" srcOrd="0" destOrd="0" presId="urn:microsoft.com/office/officeart/2005/8/layout/default"/>
    <dgm:cxn modelId="{05C867D3-8A51-48A2-92C5-F2F56EECA949}" type="presOf" srcId="{F41D930A-24BC-4675-90E4-85D2689B0433}" destId="{1E47B869-62F3-48B7-9A21-6214C96F5636}" srcOrd="0" destOrd="0" presId="urn:microsoft.com/office/officeart/2005/8/layout/default"/>
    <dgm:cxn modelId="{D72705E2-30DD-4FE1-967B-AA36371199CF}" srcId="{DBF915D2-0669-46D7-9A73-66547EBF6AE3}" destId="{727C2A5C-FD08-4C94-BC99-97EDA55052F4}" srcOrd="1" destOrd="0" parTransId="{30896A34-0C1D-48EF-A7B2-7A9CAD8AC596}" sibTransId="{CA2988E1-501E-4F48-96EB-140FB296F2FC}"/>
    <dgm:cxn modelId="{D2B256F0-0913-4FE6-A792-987AA335A8D9}" type="presOf" srcId="{80724270-C079-4069-B5E9-F55CAA0F2584}" destId="{F5DA51C0-2472-4C45-8F55-7C621E687191}" srcOrd="0" destOrd="0" presId="urn:microsoft.com/office/officeart/2005/8/layout/default"/>
    <dgm:cxn modelId="{50ED4CE4-2C1B-4AEC-ABA5-F6A92261005F}" type="presParOf" srcId="{5669EAA6-942C-4E67-92D6-7DD38C5432A4}" destId="{5FBEDF0A-4466-4834-A593-B19D54DB3FC6}" srcOrd="0" destOrd="0" presId="urn:microsoft.com/office/officeart/2005/8/layout/default"/>
    <dgm:cxn modelId="{B42D96D3-8B13-4491-91F0-F957B4270533}" type="presParOf" srcId="{5669EAA6-942C-4E67-92D6-7DD38C5432A4}" destId="{742DAE53-BCAC-4175-93EE-8B3050B7B8AC}" srcOrd="1" destOrd="0" presId="urn:microsoft.com/office/officeart/2005/8/layout/default"/>
    <dgm:cxn modelId="{7D4B7770-0490-4901-9401-4ED457DADCDC}" type="presParOf" srcId="{5669EAA6-942C-4E67-92D6-7DD38C5432A4}" destId="{EB2C1054-BBF6-47C8-B7E6-F71610A1592A}" srcOrd="2" destOrd="0" presId="urn:microsoft.com/office/officeart/2005/8/layout/default"/>
    <dgm:cxn modelId="{25C5A217-CA9D-427F-A5BE-9CEA224FF071}" type="presParOf" srcId="{5669EAA6-942C-4E67-92D6-7DD38C5432A4}" destId="{0FAF13A6-8496-4509-AB59-B62475033F67}" srcOrd="3" destOrd="0" presId="urn:microsoft.com/office/officeart/2005/8/layout/default"/>
    <dgm:cxn modelId="{2D8EF0A4-776F-4B87-A1AE-9677254BD0FA}" type="presParOf" srcId="{5669EAA6-942C-4E67-92D6-7DD38C5432A4}" destId="{5B92B445-9564-4AB4-9D1A-06A0EC5197ED}" srcOrd="4" destOrd="0" presId="urn:microsoft.com/office/officeart/2005/8/layout/default"/>
    <dgm:cxn modelId="{C28F974C-1DB9-4958-867A-7AD3B9F15571}" type="presParOf" srcId="{5669EAA6-942C-4E67-92D6-7DD38C5432A4}" destId="{AB4A670F-221E-40B1-97DB-29BB43E73A7E}" srcOrd="5" destOrd="0" presId="urn:microsoft.com/office/officeart/2005/8/layout/default"/>
    <dgm:cxn modelId="{49BACA14-7776-4E9A-A7E5-FF77C922A6E7}" type="presParOf" srcId="{5669EAA6-942C-4E67-92D6-7DD38C5432A4}" destId="{1001C577-34E0-4F17-A9E6-9EEC2BB54840}" srcOrd="6" destOrd="0" presId="urn:microsoft.com/office/officeart/2005/8/layout/default"/>
    <dgm:cxn modelId="{85CED035-AB42-43EC-BC1B-5AB744739EFD}" type="presParOf" srcId="{5669EAA6-942C-4E67-92D6-7DD38C5432A4}" destId="{FA59AB01-63A6-4492-98A8-5EEC33181741}" srcOrd="7" destOrd="0" presId="urn:microsoft.com/office/officeart/2005/8/layout/default"/>
    <dgm:cxn modelId="{E74C6E82-A35C-4933-8302-BFFA64D4863B}" type="presParOf" srcId="{5669EAA6-942C-4E67-92D6-7DD38C5432A4}" destId="{8D78ABF7-148A-41D4-8F29-86DCF8328B26}" srcOrd="8" destOrd="0" presId="urn:microsoft.com/office/officeart/2005/8/layout/default"/>
    <dgm:cxn modelId="{283666D8-7C56-4D0B-BAAB-5B6C5F2AA2CE}" type="presParOf" srcId="{5669EAA6-942C-4E67-92D6-7DD38C5432A4}" destId="{41FE852B-750E-40A0-BA29-29AABD2C272C}" srcOrd="9" destOrd="0" presId="urn:microsoft.com/office/officeart/2005/8/layout/default"/>
    <dgm:cxn modelId="{04DCB6D9-E191-4E75-8E50-B9E9C4ACAAB3}" type="presParOf" srcId="{5669EAA6-942C-4E67-92D6-7DD38C5432A4}" destId="{1E47B869-62F3-48B7-9A21-6214C96F5636}" srcOrd="10" destOrd="0" presId="urn:microsoft.com/office/officeart/2005/8/layout/default"/>
    <dgm:cxn modelId="{F3FE635B-9690-48CA-B9F9-6153B80DA67D}" type="presParOf" srcId="{5669EAA6-942C-4E67-92D6-7DD38C5432A4}" destId="{EDE0A04B-7830-4996-A444-8D8DDF1C494B}" srcOrd="11" destOrd="0" presId="urn:microsoft.com/office/officeart/2005/8/layout/default"/>
    <dgm:cxn modelId="{674FDA22-E4A6-4116-B742-4A6530EE7B87}" type="presParOf" srcId="{5669EAA6-942C-4E67-92D6-7DD38C5432A4}" destId="{F5DA51C0-2472-4C45-8F55-7C621E687191}" srcOrd="12" destOrd="0" presId="urn:microsoft.com/office/officeart/2005/8/layout/default"/>
    <dgm:cxn modelId="{0DB0BFB8-4A95-497F-A7EB-7FBE20F75D2C}" type="presParOf" srcId="{5669EAA6-942C-4E67-92D6-7DD38C5432A4}" destId="{3E77C172-0A9C-4321-8164-D259B9A0739A}" srcOrd="13" destOrd="0" presId="urn:microsoft.com/office/officeart/2005/8/layout/default"/>
    <dgm:cxn modelId="{B2705A46-32A0-4210-92F2-8D01E959A5D4}" type="presParOf" srcId="{5669EAA6-942C-4E67-92D6-7DD38C5432A4}" destId="{FEB85778-8EEC-4ED6-AF5C-42049F14DEA3}" srcOrd="14" destOrd="0" presId="urn:microsoft.com/office/officeart/2005/8/layout/default"/>
    <dgm:cxn modelId="{A172594C-55E1-4C9B-BF5B-A3C3A6A28AEA}" type="presParOf" srcId="{5669EAA6-942C-4E67-92D6-7DD38C5432A4}" destId="{FBA37AA3-5F1E-495E-A979-DDFC4E1CE26A}" srcOrd="15" destOrd="0" presId="urn:microsoft.com/office/officeart/2005/8/layout/default"/>
    <dgm:cxn modelId="{6412A27E-5454-4395-9A1F-48B1AEADA495}" type="presParOf" srcId="{5669EAA6-942C-4E67-92D6-7DD38C5432A4}" destId="{F206CE19-2E71-43E3-AE3D-B70083AEBBC1}" srcOrd="16" destOrd="0" presId="urn:microsoft.com/office/officeart/2005/8/layout/default"/>
    <dgm:cxn modelId="{29530646-F830-416E-8C41-A912CD1A7994}" type="presParOf" srcId="{5669EAA6-942C-4E67-92D6-7DD38C5432A4}" destId="{B3AB1821-182A-494C-984A-8BD0F0660145}" srcOrd="17" destOrd="0" presId="urn:microsoft.com/office/officeart/2005/8/layout/default"/>
    <dgm:cxn modelId="{38C5D860-6A27-4011-A8E8-86FD709DDEAA}" type="presParOf" srcId="{5669EAA6-942C-4E67-92D6-7DD38C5432A4}" destId="{71E09218-99C7-46A7-BFE3-0EFB0B4DD5B7}" srcOrd="18" destOrd="0" presId="urn:microsoft.com/office/officeart/2005/8/layout/default"/>
    <dgm:cxn modelId="{CDD40882-672F-4C86-B7E4-26B55393DE53}" type="presParOf" srcId="{5669EAA6-942C-4E67-92D6-7DD38C5432A4}" destId="{662213F0-A8C4-4B9E-8C96-588724D35AF4}" srcOrd="19" destOrd="0" presId="urn:microsoft.com/office/officeart/2005/8/layout/default"/>
    <dgm:cxn modelId="{779D865E-015D-4E7D-BDD3-BFD6F3593BE8}" type="presParOf" srcId="{5669EAA6-942C-4E67-92D6-7DD38C5432A4}" destId="{71E00B3F-D104-4203-B7FE-CE5D5A8686AF}"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EDF0A-4466-4834-A593-B19D54DB3FC6}">
      <dsp:nvSpPr>
        <dsp:cNvPr id="0" name=""/>
        <dsp:cNvSpPr/>
      </dsp:nvSpPr>
      <dsp:spPr>
        <a:xfrm>
          <a:off x="1027258" y="559"/>
          <a:ext cx="2175109" cy="13050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ASP.NET</a:t>
          </a:r>
        </a:p>
      </dsp:txBody>
      <dsp:txXfrm>
        <a:off x="1027258" y="559"/>
        <a:ext cx="2175109" cy="1305065"/>
      </dsp:txXfrm>
    </dsp:sp>
    <dsp:sp modelId="{EB2C1054-BBF6-47C8-B7E6-F71610A1592A}">
      <dsp:nvSpPr>
        <dsp:cNvPr id="0" name=""/>
        <dsp:cNvSpPr/>
      </dsp:nvSpPr>
      <dsp:spPr>
        <a:xfrm>
          <a:off x="3419878" y="559"/>
          <a:ext cx="2175109" cy="1305065"/>
        </a:xfrm>
        <a:prstGeom prst="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 via CGI</a:t>
          </a:r>
        </a:p>
      </dsp:txBody>
      <dsp:txXfrm>
        <a:off x="3419878" y="559"/>
        <a:ext cx="2175109" cy="1305065"/>
      </dsp:txXfrm>
    </dsp:sp>
    <dsp:sp modelId="{5B92B445-9564-4AB4-9D1A-06A0EC5197ED}">
      <dsp:nvSpPr>
        <dsp:cNvPr id="0" name=""/>
        <dsp:cNvSpPr/>
      </dsp:nvSpPr>
      <dsp:spPr>
        <a:xfrm>
          <a:off x="5812498" y="559"/>
          <a:ext cx="2175109" cy="1305065"/>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Groovy Server Pages</a:t>
          </a:r>
        </a:p>
      </dsp:txBody>
      <dsp:txXfrm>
        <a:off x="5812498" y="559"/>
        <a:ext cx="2175109" cy="1305065"/>
      </dsp:txXfrm>
    </dsp:sp>
    <dsp:sp modelId="{1001C577-34E0-4F17-A9E6-9EEC2BB54840}">
      <dsp:nvSpPr>
        <dsp:cNvPr id="0" name=""/>
        <dsp:cNvSpPr/>
      </dsp:nvSpPr>
      <dsp:spPr>
        <a:xfrm>
          <a:off x="8205119" y="559"/>
          <a:ext cx="2175109" cy="1305065"/>
        </a:xfrm>
        <a:prstGeom prst="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Java (*.jsp) via JavaServer Pages</a:t>
          </a:r>
        </a:p>
      </dsp:txBody>
      <dsp:txXfrm>
        <a:off x="8205119" y="559"/>
        <a:ext cx="2175109" cy="1305065"/>
      </dsp:txXfrm>
    </dsp:sp>
    <dsp:sp modelId="{8D78ABF7-148A-41D4-8F29-86DCF8328B26}">
      <dsp:nvSpPr>
        <dsp:cNvPr id="0" name=""/>
        <dsp:cNvSpPr/>
      </dsp:nvSpPr>
      <dsp:spPr>
        <a:xfrm>
          <a:off x="1027258" y="1523136"/>
          <a:ext cx="2175109" cy="1305065"/>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JavaScript using Server-side JavaScript</a:t>
          </a:r>
        </a:p>
      </dsp:txBody>
      <dsp:txXfrm>
        <a:off x="1027258" y="1523136"/>
        <a:ext cx="2175109" cy="1305065"/>
      </dsp:txXfrm>
    </dsp:sp>
    <dsp:sp modelId="{1E47B869-62F3-48B7-9A21-6214C96F5636}">
      <dsp:nvSpPr>
        <dsp:cNvPr id="0" name=""/>
        <dsp:cNvSpPr/>
      </dsp:nvSpPr>
      <dsp:spPr>
        <a:xfrm>
          <a:off x="3419878" y="1523136"/>
          <a:ext cx="2175109" cy="130506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Lua</a:t>
          </a:r>
        </a:p>
      </dsp:txBody>
      <dsp:txXfrm>
        <a:off x="3419878" y="1523136"/>
        <a:ext cx="2175109" cy="1305065"/>
      </dsp:txXfrm>
    </dsp:sp>
    <dsp:sp modelId="{F5DA51C0-2472-4C45-8F55-7C621E687191}">
      <dsp:nvSpPr>
        <dsp:cNvPr id="0" name=""/>
        <dsp:cNvSpPr/>
      </dsp:nvSpPr>
      <dsp:spPr>
        <a:xfrm>
          <a:off x="5812498" y="1523136"/>
          <a:ext cx="2175109" cy="1305065"/>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Perl CGI</a:t>
          </a:r>
        </a:p>
      </dsp:txBody>
      <dsp:txXfrm>
        <a:off x="5812498" y="1523136"/>
        <a:ext cx="2175109" cy="1305065"/>
      </dsp:txXfrm>
    </dsp:sp>
    <dsp:sp modelId="{FEB85778-8EEC-4ED6-AF5C-42049F14DEA3}">
      <dsp:nvSpPr>
        <dsp:cNvPr id="0" name=""/>
        <dsp:cNvSpPr/>
      </dsp:nvSpPr>
      <dsp:spPr>
        <a:xfrm>
          <a:off x="8205119" y="1523136"/>
          <a:ext cx="2175109" cy="1305065"/>
        </a:xfrm>
        <a:prstGeom prst="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PHP</a:t>
          </a:r>
        </a:p>
      </dsp:txBody>
      <dsp:txXfrm>
        <a:off x="8205119" y="1523136"/>
        <a:ext cx="2175109" cy="1305065"/>
      </dsp:txXfrm>
    </dsp:sp>
    <dsp:sp modelId="{F206CE19-2E71-43E3-AE3D-B70083AEBBC1}">
      <dsp:nvSpPr>
        <dsp:cNvPr id="0" name=""/>
        <dsp:cNvSpPr/>
      </dsp:nvSpPr>
      <dsp:spPr>
        <a:xfrm>
          <a:off x="2223568" y="3045712"/>
          <a:ext cx="2175109" cy="1305065"/>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a:t>
          </a:r>
        </a:p>
      </dsp:txBody>
      <dsp:txXfrm>
        <a:off x="2223568" y="3045712"/>
        <a:ext cx="2175109" cy="1305065"/>
      </dsp:txXfrm>
    </dsp:sp>
    <dsp:sp modelId="{71E09218-99C7-46A7-BFE3-0EFB0B4DD5B7}">
      <dsp:nvSpPr>
        <dsp:cNvPr id="0" name=""/>
        <dsp:cNvSpPr/>
      </dsp:nvSpPr>
      <dsp:spPr>
        <a:xfrm>
          <a:off x="4616188" y="3045712"/>
          <a:ext cx="2175109" cy="1305065"/>
        </a:xfrm>
        <a:prstGeom prst="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Python</a:t>
          </a:r>
        </a:p>
      </dsp:txBody>
      <dsp:txXfrm>
        <a:off x="4616188" y="3045712"/>
        <a:ext cx="2175109" cy="1305065"/>
      </dsp:txXfrm>
    </dsp:sp>
    <dsp:sp modelId="{71E00B3F-D104-4203-B7FE-CE5D5A8686AF}">
      <dsp:nvSpPr>
        <dsp:cNvPr id="0" name=""/>
        <dsp:cNvSpPr/>
      </dsp:nvSpPr>
      <dsp:spPr>
        <a:xfrm>
          <a:off x="7008809" y="3045712"/>
          <a:ext cx="2175109" cy="130506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Ruby</a:t>
          </a:r>
        </a:p>
      </dsp:txBody>
      <dsp:txXfrm>
        <a:off x="7008809" y="3045712"/>
        <a:ext cx="2175109" cy="13050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4BC27-A7AB-4E64-8151-F9FAF4578CD3}" type="datetimeFigureOut">
              <a:rPr lang="en-CA" smtClean="0"/>
              <a:t>2020-11-24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F24C0-B6B3-4393-BE54-5506060A58C8}" type="slidenum">
              <a:rPr lang="en-CA" smtClean="0"/>
              <a:t>‹#›</a:t>
            </a:fld>
            <a:endParaRPr lang="en-CA"/>
          </a:p>
        </p:txBody>
      </p:sp>
    </p:spTree>
    <p:extLst>
      <p:ext uri="{BB962C8B-B14F-4D97-AF65-F5344CB8AC3E}">
        <p14:creationId xmlns:p14="http://schemas.microsoft.com/office/powerpoint/2010/main" val="272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8">
            <a:extLst>
              <a:ext uri="{FF2B5EF4-FFF2-40B4-BE49-F238E27FC236}">
                <a16:creationId xmlns:a16="http://schemas.microsoft.com/office/drawing/2014/main" id="{07B28965-D4FE-4D89-8F08-D2526F2195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A7B6D6-6523-4D9D-A510-271B6D103B6E}" type="slidenum">
              <a:rPr lang="en-US" altLang="en-US"/>
              <a:pPr/>
              <a:t>1</a:t>
            </a:fld>
            <a:endParaRPr lang="en-US" altLang="en-US"/>
          </a:p>
        </p:txBody>
      </p:sp>
      <p:sp>
        <p:nvSpPr>
          <p:cNvPr id="4099" name="Text Box 1">
            <a:extLst>
              <a:ext uri="{FF2B5EF4-FFF2-40B4-BE49-F238E27FC236}">
                <a16:creationId xmlns:a16="http://schemas.microsoft.com/office/drawing/2014/main" id="{B2845308-E86E-495F-9B4F-27148B5B9EAF}"/>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r" eaLnBrk="1" hangingPunct="1"/>
            <a:fld id="{85D49AC1-C761-4E49-A0C3-5F3F3550B46E}" type="slidenum">
              <a:rPr lang="en-US" altLang="en-US" sz="1200">
                <a:solidFill>
                  <a:srgbClr val="000000"/>
                </a:solidFill>
                <a:latin typeface="Times New Roman" panose="02020603050405020304" pitchFamily="18" charset="0"/>
                <a:ea typeface="Source Han Sans CN Regular"/>
                <a:cs typeface="Source Han Sans CN Regular"/>
              </a:rPr>
              <a:pPr algn="r" eaLnBrk="1" hangingPunct="1"/>
              <a:t>1</a:t>
            </a:fld>
            <a:endParaRPr lang="en-US" altLang="en-US" sz="1200">
              <a:solidFill>
                <a:srgbClr val="000000"/>
              </a:solidFill>
              <a:latin typeface="Times New Roman" panose="02020603050405020304" pitchFamily="18" charset="0"/>
              <a:ea typeface="Source Han Sans CN Regular"/>
              <a:cs typeface="Source Han Sans CN Regular"/>
            </a:endParaRPr>
          </a:p>
        </p:txBody>
      </p:sp>
      <p:sp>
        <p:nvSpPr>
          <p:cNvPr id="4100" name="Rectangle 2">
            <a:extLst>
              <a:ext uri="{FF2B5EF4-FFF2-40B4-BE49-F238E27FC236}">
                <a16:creationId xmlns:a16="http://schemas.microsoft.com/office/drawing/2014/main" id="{98EC87E0-7629-44D6-B02C-39315E97D366}"/>
              </a:ext>
            </a:extLst>
          </p:cNvPr>
          <p:cNvSpPr>
            <a:spLocks noGrp="1" noRot="1" noChangeAspect="1" noChangeArrowheads="1" noTextEdit="1"/>
          </p:cNvSpPr>
          <p:nvPr>
            <p:ph type="sldImg"/>
          </p:nvPr>
        </p:nvSpPr>
        <p:spPr bwMode="auto">
          <a:xfrm>
            <a:off x="406400" y="696913"/>
            <a:ext cx="61976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3">
            <a:extLst>
              <a:ext uri="{FF2B5EF4-FFF2-40B4-BE49-F238E27FC236}">
                <a16:creationId xmlns:a16="http://schemas.microsoft.com/office/drawing/2014/main" id="{3008E0DB-CD21-4579-9524-2E62AE52E9B9}"/>
              </a:ext>
            </a:extLst>
          </p:cNvPr>
          <p:cNvSpPr>
            <a:spLocks noGrp="1" noChangeArrowheads="1"/>
          </p:cNvSpPr>
          <p:nvPr>
            <p:ph type="body" idx="1"/>
          </p:nvPr>
        </p:nvSpPr>
        <p:spPr bwMode="auto">
          <a:xfrm>
            <a:off x="935038" y="4414838"/>
            <a:ext cx="514032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to note is that SOAP messages are normally auto-generated by the web service when it is called. </a:t>
            </a:r>
          </a:p>
          <a:p>
            <a:r>
              <a:rPr lang="en-US" dirty="0"/>
              <a:t>Whenever a client application calls a method in the web service, the web service will automatically generate a SOAP message which will have the necessary details of the data which will be sent from the web service to the client application. </a:t>
            </a:r>
          </a:p>
          <a:p>
            <a:r>
              <a:rPr lang="en-US" dirty="0"/>
              <a:t>As discussed in the previous topic, a simple SOAP Message has the following elements – </a:t>
            </a:r>
          </a:p>
          <a:p>
            <a:pPr>
              <a:buFont typeface="Arial" panose="020B0604020202020204" pitchFamily="34" charset="0"/>
              <a:buChar char="•"/>
            </a:pPr>
            <a:r>
              <a:rPr lang="en-US" dirty="0"/>
              <a:t>The Envelope element</a:t>
            </a:r>
          </a:p>
          <a:p>
            <a:pPr>
              <a:buFont typeface="Arial" panose="020B0604020202020204" pitchFamily="34" charset="0"/>
              <a:buChar char="•"/>
            </a:pPr>
            <a:r>
              <a:rPr lang="en-US" dirty="0"/>
              <a:t>The header element and </a:t>
            </a:r>
          </a:p>
          <a:p>
            <a:pPr>
              <a:buFont typeface="Arial" panose="020B0604020202020204" pitchFamily="34" charset="0"/>
              <a:buChar char="•"/>
            </a:pPr>
            <a:r>
              <a:rPr lang="en-US" dirty="0"/>
              <a:t>The body element </a:t>
            </a:r>
          </a:p>
          <a:p>
            <a:pPr>
              <a:buFont typeface="Arial" panose="020B0604020202020204" pitchFamily="34" charset="0"/>
              <a:buChar char="•"/>
            </a:pPr>
            <a:r>
              <a:rPr lang="en-US" dirty="0"/>
              <a:t>The Fault element (Optional) </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39</a:t>
            </a:fld>
            <a:endParaRPr lang="en-CA"/>
          </a:p>
        </p:txBody>
      </p:sp>
    </p:spTree>
    <p:extLst>
      <p:ext uri="{BB962C8B-B14F-4D97-AF65-F5344CB8AC3E}">
        <p14:creationId xmlns:p14="http://schemas.microsoft.com/office/powerpoint/2010/main" val="360557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communication by SOAP is done via the HTTP protocol. Prior to SOAP, a lot of web services used the standard RPC (Remote Procedure Call) style for communication. This was the simplest type of communication, but it had a lot of limitations. </a:t>
            </a:r>
          </a:p>
          <a:p>
            <a:r>
              <a:rPr lang="en-US" dirty="0"/>
              <a:t>Let's consider the below diagram to see how this communication works. In this example, let's assume the server hosts a web service which provided 2 methods as </a:t>
            </a:r>
          </a:p>
          <a:p>
            <a:pPr>
              <a:buFont typeface="Arial" panose="020B0604020202020204" pitchFamily="34" charset="0"/>
              <a:buChar char="•"/>
            </a:pPr>
            <a:r>
              <a:rPr lang="en-US" b="1" dirty="0" err="1"/>
              <a:t>GetEmployee</a:t>
            </a:r>
            <a:r>
              <a:rPr lang="en-US" dirty="0"/>
              <a:t> - This would get all Employee details</a:t>
            </a:r>
          </a:p>
          <a:p>
            <a:pPr>
              <a:buFont typeface="Arial" panose="020B0604020202020204" pitchFamily="34" charset="0"/>
              <a:buChar char="•"/>
            </a:pPr>
            <a:r>
              <a:rPr lang="en-US" b="1" dirty="0" err="1"/>
              <a:t>SetEmployee</a:t>
            </a:r>
            <a:r>
              <a:rPr lang="en-US" dirty="0"/>
              <a:t> – This would set the value of the details like employees dept, salary, etc. accordingly.</a:t>
            </a:r>
          </a:p>
          <a:p>
            <a:r>
              <a:rPr lang="en-US" dirty="0"/>
              <a:t>In the normal RPC style communication, the client would just call the methods in its request and send the required parameters to the server, and the server would then send the desired response. </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40</a:t>
            </a:fld>
            <a:endParaRPr lang="en-CA"/>
          </a:p>
        </p:txBody>
      </p:sp>
    </p:spTree>
    <p:extLst>
      <p:ext uri="{BB962C8B-B14F-4D97-AF65-F5344CB8AC3E}">
        <p14:creationId xmlns:p14="http://schemas.microsoft.com/office/powerpoint/2010/main" val="369842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all the limitations cited above, SOAP would then use the below communication model </a:t>
            </a:r>
          </a:p>
          <a:p>
            <a:pPr>
              <a:buFont typeface="+mj-lt"/>
              <a:buAutoNum type="arabicPeriod"/>
            </a:pPr>
            <a:r>
              <a:rPr lang="en-US" dirty="0"/>
              <a:t>The client would format the information regarding the procedure call and any arguments into a SOAP message and sends it to the server as part of an HTTP request. This process of encapsulating the data into a SOAP message was known as </a:t>
            </a:r>
            <a:r>
              <a:rPr lang="en-US" b="1" dirty="0"/>
              <a:t>Marshalling.</a:t>
            </a:r>
            <a:r>
              <a:rPr lang="en-US" dirty="0"/>
              <a:t> </a:t>
            </a:r>
          </a:p>
          <a:p>
            <a:pPr>
              <a:buFont typeface="+mj-lt"/>
              <a:buAutoNum type="arabicPeriod"/>
            </a:pPr>
            <a:r>
              <a:rPr lang="en-US" dirty="0"/>
              <a:t>The server would then unwrap the message sent by the client, see what the client requested for and then send the appropriate response back to the client as a SOAP message. The practice of unwrapping a request sent by the client is known as </a:t>
            </a:r>
            <a:r>
              <a:rPr lang="en-US" b="1" dirty="0" err="1"/>
              <a:t>Demarshalling</a:t>
            </a:r>
            <a:r>
              <a:rPr lang="en-US" b="1" dirty="0"/>
              <a:t>.</a:t>
            </a:r>
            <a:r>
              <a:rPr lang="en-US" dirty="0"/>
              <a:t> </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41</a:t>
            </a:fld>
            <a:endParaRPr lang="en-CA"/>
          </a:p>
        </p:txBody>
      </p:sp>
    </p:spTree>
    <p:extLst>
      <p:ext uri="{BB962C8B-B14F-4D97-AF65-F5344CB8AC3E}">
        <p14:creationId xmlns:p14="http://schemas.microsoft.com/office/powerpoint/2010/main" val="294621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web service is a service that communicates with other services or clients via standard protocols and technologies such as SOAP, XML, and HTTP.  A web service is set to be message-oriented service that can deliver document-oriented messages as well as RPC messages.  Because an XML based message is semi-structured, it makes a web service architecture universally accessible and flexible</a:t>
            </a:r>
          </a:p>
        </p:txBody>
      </p:sp>
      <p:sp>
        <p:nvSpPr>
          <p:cNvPr id="4" name="Slide Number Placeholder 3"/>
          <p:cNvSpPr>
            <a:spLocks noGrp="1"/>
          </p:cNvSpPr>
          <p:nvPr>
            <p:ph type="sldNum" sz="quarter" idx="5"/>
          </p:nvPr>
        </p:nvSpPr>
        <p:spPr/>
        <p:txBody>
          <a:bodyPr/>
          <a:lstStyle/>
          <a:p>
            <a:fld id="{CCBF24C0-B6B3-4393-BE54-5506060A58C8}" type="slidenum">
              <a:rPr lang="en-CA" smtClean="0"/>
              <a:t>42</a:t>
            </a:fld>
            <a:endParaRPr lang="en-CA"/>
          </a:p>
        </p:txBody>
      </p:sp>
    </p:spTree>
    <p:extLst>
      <p:ext uri="{BB962C8B-B14F-4D97-AF65-F5344CB8AC3E}">
        <p14:creationId xmlns:p14="http://schemas.microsoft.com/office/powerpoint/2010/main" val="111967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
              </a:rPr>
              <a:t>In this lecture we discussed the software architectures for distributed computing systems, those systems where data, users, and processing elements are all distributed over remote sites connected by networks.</a:t>
            </a:r>
          </a:p>
          <a:p>
            <a:pPr algn="l"/>
            <a:r>
              <a:rPr lang="en-US" sz="1800" b="0" i="0" u="none" strike="noStrike" baseline="0" dirty="0">
                <a:latin typeface="Arial???????"/>
              </a:rPr>
              <a:t>Multi-tier architecture distributes and separates data and processing duties over different tiers so that each tier has its own</a:t>
            </a:r>
          </a:p>
          <a:p>
            <a:pPr algn="l"/>
            <a:r>
              <a:rPr lang="en-US" sz="1800" b="0" i="0" u="none" strike="noStrike" baseline="0" dirty="0">
                <a:latin typeface="Arial???????"/>
              </a:rPr>
              <a:t>responsibilities. It reduces message traffic on the network and increases system reliability.</a:t>
            </a:r>
          </a:p>
          <a:p>
            <a:pPr algn="l"/>
            <a:r>
              <a:rPr lang="en-US" sz="1800" b="0" i="0" u="none" strike="noStrike" baseline="0" dirty="0">
                <a:latin typeface="Arial???????"/>
              </a:rPr>
              <a:t>The client-server architecture is widely used in current enterprise business and industry. Web server, data server, and application</a:t>
            </a:r>
          </a:p>
          <a:p>
            <a:pPr algn="l"/>
            <a:r>
              <a:rPr lang="en-US" sz="1800" b="0" i="0" u="none" strike="noStrike" baseline="0" dirty="0">
                <a:latin typeface="Arial???????"/>
              </a:rPr>
              <a:t>server are all examples of server tiers.</a:t>
            </a:r>
          </a:p>
          <a:p>
            <a:pPr algn="l"/>
            <a:r>
              <a:rPr lang="en-US" sz="1800" b="0" i="0" u="none" strike="noStrike" baseline="0" dirty="0">
                <a:latin typeface="Arial???????"/>
              </a:rPr>
              <a:t>Service-oriented architectures are widely used in B2B enterprise business applications. Each service is a building-block component,</a:t>
            </a:r>
          </a:p>
          <a:p>
            <a:pPr algn="l"/>
            <a:r>
              <a:rPr lang="en-US" sz="1800" b="0" i="0" u="none" strike="noStrike" baseline="0" dirty="0">
                <a:latin typeface="Arial???????"/>
              </a:rPr>
              <a:t>such as web or grid service, which can be reused by other service components or other business process applications.</a:t>
            </a:r>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43</a:t>
            </a:fld>
            <a:endParaRPr lang="en-CA"/>
          </a:p>
        </p:txBody>
      </p:sp>
    </p:spTree>
    <p:extLst>
      <p:ext uri="{BB962C8B-B14F-4D97-AF65-F5344CB8AC3E}">
        <p14:creationId xmlns:p14="http://schemas.microsoft.com/office/powerpoint/2010/main" val="366229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7</a:t>
            </a:fld>
            <a:endParaRPr lang="en-CA"/>
          </a:p>
        </p:txBody>
      </p:sp>
    </p:spTree>
    <p:extLst>
      <p:ext uri="{BB962C8B-B14F-4D97-AF65-F5344CB8AC3E}">
        <p14:creationId xmlns:p14="http://schemas.microsoft.com/office/powerpoint/2010/main" val="315533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240665" indent="-342900">
              <a:lnSpc>
                <a:spcPct val="80000"/>
              </a:lnSpc>
              <a:spcBef>
                <a:spcPts val="585"/>
              </a:spcBef>
              <a:buChar char="•"/>
              <a:tabLst>
                <a:tab pos="354965" algn="l"/>
                <a:tab pos="355600" algn="l"/>
              </a:tabLst>
            </a:pPr>
            <a:r>
              <a:rPr lang="en-US" sz="1200" dirty="0">
                <a:cs typeface="Arial"/>
              </a:rPr>
              <a:t>A web server is a computer system that stores, processes and delivers web pages to clients upon requests </a:t>
            </a:r>
            <a:r>
              <a:rPr lang="en-US" sz="1200" spc="-5" dirty="0">
                <a:cs typeface="Arial"/>
              </a:rPr>
              <a:t>via </a:t>
            </a:r>
            <a:r>
              <a:rPr lang="en-US" sz="1200" dirty="0">
                <a:cs typeface="Arial"/>
              </a:rPr>
              <a:t>HTTP, the basic  network protocol used to distribute information on the World</a:t>
            </a:r>
            <a:r>
              <a:rPr lang="en-US" sz="1200" spc="-210" dirty="0">
                <a:cs typeface="Arial"/>
              </a:rPr>
              <a:t> </a:t>
            </a:r>
            <a:r>
              <a:rPr lang="en-US" sz="1200" dirty="0">
                <a:cs typeface="Arial"/>
              </a:rPr>
              <a:t>Wide  Web</a:t>
            </a:r>
          </a:p>
          <a:p>
            <a:pPr marL="355600" indent="-342900">
              <a:lnSpc>
                <a:spcPts val="2160"/>
              </a:lnSpc>
              <a:buChar char="•"/>
              <a:tabLst>
                <a:tab pos="354965" algn="l"/>
                <a:tab pos="355600" algn="l"/>
              </a:tabLst>
            </a:pPr>
            <a:r>
              <a:rPr lang="en-US" sz="1200" dirty="0">
                <a:cs typeface="Arial"/>
              </a:rPr>
              <a:t>The term can refer either to the entire system, or specifically to</a:t>
            </a:r>
            <a:r>
              <a:rPr lang="en-US" sz="1200" spc="-250" dirty="0">
                <a:cs typeface="Arial"/>
              </a:rPr>
              <a:t> </a:t>
            </a:r>
            <a:r>
              <a:rPr lang="en-US" sz="1200" dirty="0">
                <a:cs typeface="Arial"/>
              </a:rPr>
              <a:t>the software that accepts and supervises the HTTP</a:t>
            </a:r>
            <a:r>
              <a:rPr lang="en-US" sz="1200" spc="-190" dirty="0">
                <a:cs typeface="Arial"/>
              </a:rPr>
              <a:t> </a:t>
            </a:r>
            <a:r>
              <a:rPr lang="en-US" sz="1200" dirty="0">
                <a:cs typeface="Arial"/>
              </a:rPr>
              <a:t>requests</a:t>
            </a:r>
            <a:endParaRPr lang="en-US" sz="1400" dirty="0">
              <a:cs typeface="Arial"/>
            </a:endParaRPr>
          </a:p>
          <a:p>
            <a:pPr marL="355600" marR="5080" indent="-342900">
              <a:lnSpc>
                <a:spcPct val="80100"/>
              </a:lnSpc>
              <a:buChar char="•"/>
              <a:tabLst>
                <a:tab pos="354965" algn="l"/>
                <a:tab pos="355600" algn="l"/>
              </a:tabLst>
            </a:pPr>
            <a:r>
              <a:rPr lang="en-US" sz="1200" dirty="0">
                <a:cs typeface="Arial"/>
              </a:rPr>
              <a:t>The most common use of web servers is to host websites, but</a:t>
            </a:r>
            <a:r>
              <a:rPr lang="en-US" sz="1200" spc="-254" dirty="0">
                <a:cs typeface="Arial"/>
              </a:rPr>
              <a:t> </a:t>
            </a:r>
            <a:r>
              <a:rPr lang="en-US" sz="1200" dirty="0">
                <a:cs typeface="Arial"/>
              </a:rPr>
              <a:t>there  are other uses such as gaming, data storage, running enterprise  applications, handling email, FTP, or other web</a:t>
            </a:r>
            <a:r>
              <a:rPr lang="en-US" sz="1200" spc="-125" dirty="0">
                <a:cs typeface="Arial"/>
              </a:rPr>
              <a:t> </a:t>
            </a:r>
            <a:r>
              <a:rPr lang="en-US" sz="1200" dirty="0">
                <a:cs typeface="Arial"/>
              </a:rPr>
              <a:t>uses</a:t>
            </a:r>
          </a:p>
          <a:p>
            <a:pPr marL="355600" marR="5080" indent="-342900">
              <a:lnSpc>
                <a:spcPct val="80100"/>
              </a:lnSpc>
              <a:buChar char="•"/>
              <a:tabLst>
                <a:tab pos="354965" algn="l"/>
                <a:tab pos="355600" algn="l"/>
              </a:tabLst>
            </a:pPr>
            <a:r>
              <a:rPr lang="en-US" sz="1200" dirty="0">
                <a:cs typeface="Arial"/>
              </a:rPr>
              <a:t>A client, commonly a </a:t>
            </a:r>
            <a:r>
              <a:rPr lang="en-US" sz="1200" u="heavy" dirty="0">
                <a:uFill>
                  <a:solidFill>
                    <a:srgbClr val="000000"/>
                  </a:solidFill>
                </a:uFill>
                <a:cs typeface="Arial"/>
              </a:rPr>
              <a:t>web browser</a:t>
            </a:r>
            <a:r>
              <a:rPr lang="en-US" sz="1200" dirty="0">
                <a:cs typeface="Arial"/>
              </a:rPr>
              <a:t> or </a:t>
            </a:r>
            <a:r>
              <a:rPr lang="en-US" sz="1200" u="heavy" dirty="0">
                <a:uFill>
                  <a:solidFill>
                    <a:srgbClr val="000000"/>
                  </a:solidFill>
                </a:uFill>
                <a:cs typeface="Arial"/>
              </a:rPr>
              <a:t>web crawler</a:t>
            </a:r>
            <a:r>
              <a:rPr lang="en-US" sz="1200" dirty="0">
                <a:cs typeface="Arial"/>
              </a:rPr>
              <a:t>, initiates  communication by making a request for a specific resource using  HTTP and the server responds with the content of that resource</a:t>
            </a:r>
            <a:r>
              <a:rPr lang="en-US" sz="1200" spc="-225" dirty="0">
                <a:cs typeface="Arial"/>
              </a:rPr>
              <a:t> </a:t>
            </a:r>
            <a:r>
              <a:rPr lang="en-US" sz="1200" dirty="0">
                <a:cs typeface="Arial"/>
              </a:rPr>
              <a:t>or  an error message if unable to do</a:t>
            </a:r>
            <a:r>
              <a:rPr lang="en-US" sz="1200" spc="-145" dirty="0">
                <a:cs typeface="Arial"/>
              </a:rPr>
              <a:t> </a:t>
            </a:r>
            <a:r>
              <a:rPr lang="en-US" sz="1200" dirty="0">
                <a:cs typeface="Arial"/>
              </a:rPr>
              <a:t>so</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11</a:t>
            </a:fld>
            <a:endParaRPr lang="en-CA"/>
          </a:p>
        </p:txBody>
      </p:sp>
    </p:spTree>
    <p:extLst>
      <p:ext uri="{BB962C8B-B14F-4D97-AF65-F5344CB8AC3E}">
        <p14:creationId xmlns:p14="http://schemas.microsoft.com/office/powerpoint/2010/main" val="217211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5080" indent="-342900">
              <a:spcBef>
                <a:spcPts val="100"/>
              </a:spcBef>
              <a:buChar char="•"/>
              <a:tabLst>
                <a:tab pos="354965" algn="l"/>
                <a:tab pos="355600" algn="l"/>
              </a:tabLst>
            </a:pPr>
            <a:r>
              <a:rPr lang="en-US" sz="1200" spc="-5" dirty="0">
                <a:cs typeface="Arial"/>
              </a:rPr>
              <a:t>Server-side scripting is a technique used in web  development which involves employing scripts on </a:t>
            </a:r>
            <a:r>
              <a:rPr lang="en-US" sz="1200" dirty="0">
                <a:cs typeface="Arial"/>
              </a:rPr>
              <a:t>a </a:t>
            </a:r>
            <a:r>
              <a:rPr lang="en-US" sz="1200" spc="-5" dirty="0">
                <a:cs typeface="Arial"/>
              </a:rPr>
              <a:t>web  server which produce a response customized </a:t>
            </a:r>
            <a:r>
              <a:rPr lang="en-US" sz="1200" dirty="0">
                <a:cs typeface="Arial"/>
              </a:rPr>
              <a:t>for </a:t>
            </a:r>
            <a:r>
              <a:rPr lang="en-US" sz="1200" spc="-5" dirty="0">
                <a:cs typeface="Arial"/>
              </a:rPr>
              <a:t>each  user's (client's) request </a:t>
            </a:r>
            <a:r>
              <a:rPr lang="en-US" sz="1200" dirty="0">
                <a:cs typeface="Arial"/>
              </a:rPr>
              <a:t>to the</a:t>
            </a:r>
            <a:r>
              <a:rPr lang="en-US" sz="1200" spc="15" dirty="0">
                <a:cs typeface="Arial"/>
              </a:rPr>
              <a:t> </a:t>
            </a:r>
            <a:r>
              <a:rPr lang="en-US" sz="1200" spc="-5" dirty="0">
                <a:cs typeface="Arial"/>
              </a:rPr>
              <a:t>website</a:t>
            </a:r>
            <a:endParaRPr lang="en-US" sz="1200" dirty="0">
              <a:cs typeface="Arial"/>
            </a:endParaRPr>
          </a:p>
          <a:p>
            <a:pPr marL="355600" marR="43180" indent="-342900">
              <a:spcBef>
                <a:spcPts val="580"/>
              </a:spcBef>
              <a:buChar char="•"/>
              <a:tabLst>
                <a:tab pos="354965" algn="l"/>
                <a:tab pos="355600" algn="l"/>
              </a:tabLst>
            </a:pPr>
            <a:r>
              <a:rPr lang="en-US" sz="1200" spc="-5" dirty="0">
                <a:cs typeface="Arial"/>
              </a:rPr>
              <a:t>This means </a:t>
            </a:r>
            <a:r>
              <a:rPr lang="en-US" sz="1200" dirty="0">
                <a:cs typeface="Arial"/>
              </a:rPr>
              <a:t>that the </a:t>
            </a:r>
            <a:r>
              <a:rPr lang="en-US" sz="1200" spc="-5" dirty="0" err="1">
                <a:cs typeface="Arial"/>
              </a:rPr>
              <a:t>behaviour</a:t>
            </a:r>
            <a:r>
              <a:rPr lang="en-US" sz="1200" spc="-5" dirty="0">
                <a:cs typeface="Arial"/>
              </a:rPr>
              <a:t> </a:t>
            </a:r>
            <a:r>
              <a:rPr lang="en-US" sz="1200" dirty="0">
                <a:cs typeface="Arial"/>
              </a:rPr>
              <a:t>of the </a:t>
            </a:r>
            <a:r>
              <a:rPr lang="en-US" sz="1200" spc="-5" dirty="0">
                <a:cs typeface="Arial"/>
              </a:rPr>
              <a:t>web server can be  scripted in separate files, while </a:t>
            </a:r>
            <a:r>
              <a:rPr lang="en-US" sz="1200" dirty="0">
                <a:cs typeface="Arial"/>
              </a:rPr>
              <a:t>the </a:t>
            </a:r>
            <a:r>
              <a:rPr lang="en-US" sz="1200" spc="-5" dirty="0">
                <a:cs typeface="Arial"/>
              </a:rPr>
              <a:t>actual server  software remains</a:t>
            </a:r>
            <a:r>
              <a:rPr lang="en-US" sz="1200" spc="10" dirty="0">
                <a:cs typeface="Arial"/>
              </a:rPr>
              <a:t> </a:t>
            </a:r>
            <a:r>
              <a:rPr lang="en-US" sz="1200" spc="-5" dirty="0">
                <a:cs typeface="Arial"/>
              </a:rPr>
              <a:t>unchanged</a:t>
            </a:r>
            <a:endParaRPr lang="en-US" sz="1200" dirty="0">
              <a:cs typeface="Arial"/>
            </a:endParaRPr>
          </a:p>
          <a:p>
            <a:pPr marL="355600" marR="1178560" indent="-342900">
              <a:spcBef>
                <a:spcPts val="575"/>
              </a:spcBef>
              <a:buChar char="•"/>
              <a:tabLst>
                <a:tab pos="354965" algn="l"/>
                <a:tab pos="355600" algn="l"/>
              </a:tabLst>
            </a:pPr>
            <a:r>
              <a:rPr lang="en-US" sz="1200" spc="-5" dirty="0">
                <a:cs typeface="Arial"/>
              </a:rPr>
              <a:t>Usually, </a:t>
            </a:r>
            <a:r>
              <a:rPr lang="en-US" sz="1200" dirty="0">
                <a:cs typeface="Arial"/>
              </a:rPr>
              <a:t>this </a:t>
            </a:r>
            <a:r>
              <a:rPr lang="en-US" sz="1200" spc="-5" dirty="0">
                <a:cs typeface="Arial"/>
              </a:rPr>
              <a:t>function is used </a:t>
            </a:r>
            <a:r>
              <a:rPr lang="en-US" sz="1200" dirty="0">
                <a:cs typeface="Arial"/>
              </a:rPr>
              <a:t>to </a:t>
            </a:r>
            <a:r>
              <a:rPr lang="en-US" sz="1200" spc="-5" dirty="0">
                <a:cs typeface="Arial"/>
              </a:rPr>
              <a:t>generate </a:t>
            </a:r>
            <a:r>
              <a:rPr lang="en-US" sz="1200" dirty="0">
                <a:cs typeface="Arial"/>
              </a:rPr>
              <a:t>HTML  </a:t>
            </a:r>
            <a:r>
              <a:rPr lang="en-US" sz="1200" spc="-5" dirty="0">
                <a:cs typeface="Arial"/>
              </a:rPr>
              <a:t>documents dynamically</a:t>
            </a:r>
            <a:r>
              <a:rPr lang="en-US" sz="1200" spc="35" dirty="0">
                <a:cs typeface="Arial"/>
              </a:rPr>
              <a:t> </a:t>
            </a:r>
            <a:r>
              <a:rPr lang="en-US" sz="1200" dirty="0">
                <a:cs typeface="Arial"/>
              </a:rPr>
              <a:t>("on-the-fly").</a:t>
            </a:r>
          </a:p>
          <a:p>
            <a:pPr marL="355600" marR="433705" indent="-342900">
              <a:spcBef>
                <a:spcPts val="580"/>
              </a:spcBef>
              <a:buChar char="•"/>
              <a:tabLst>
                <a:tab pos="354965" algn="l"/>
                <a:tab pos="355600" algn="l"/>
              </a:tabLst>
            </a:pPr>
            <a:r>
              <a:rPr lang="en-US" sz="1200" dirty="0">
                <a:cs typeface="Arial"/>
              </a:rPr>
              <a:t>The </a:t>
            </a:r>
            <a:r>
              <a:rPr lang="en-US" sz="1200" spc="-5" dirty="0">
                <a:cs typeface="Arial"/>
              </a:rPr>
              <a:t>alternative is </a:t>
            </a:r>
            <a:r>
              <a:rPr lang="en-US" sz="1200" dirty="0">
                <a:cs typeface="Arial"/>
              </a:rPr>
              <a:t>for the </a:t>
            </a:r>
            <a:r>
              <a:rPr lang="en-US" sz="1200" spc="-10" dirty="0">
                <a:cs typeface="Arial"/>
              </a:rPr>
              <a:t>web </a:t>
            </a:r>
            <a:r>
              <a:rPr lang="en-US" sz="1200" spc="-5" dirty="0">
                <a:cs typeface="Arial"/>
              </a:rPr>
              <a:t>server itself </a:t>
            </a:r>
            <a:r>
              <a:rPr lang="en-US" sz="1200" dirty="0">
                <a:cs typeface="Arial"/>
              </a:rPr>
              <a:t>to </a:t>
            </a:r>
            <a:r>
              <a:rPr lang="en-US" sz="1200" spc="-5" dirty="0">
                <a:cs typeface="Arial"/>
              </a:rPr>
              <a:t>deliver a  </a:t>
            </a:r>
            <a:r>
              <a:rPr lang="en-US" sz="1200" dirty="0">
                <a:cs typeface="Arial"/>
              </a:rPr>
              <a:t>static </a:t>
            </a:r>
            <a:r>
              <a:rPr lang="en-US" sz="1200" spc="-5" dirty="0">
                <a:cs typeface="Arial"/>
              </a:rPr>
              <a:t>web</a:t>
            </a:r>
            <a:r>
              <a:rPr lang="en-US" sz="1200" spc="5" dirty="0">
                <a:cs typeface="Arial"/>
              </a:rPr>
              <a:t> </a:t>
            </a:r>
            <a:r>
              <a:rPr lang="en-US" sz="1200" spc="-5" dirty="0">
                <a:cs typeface="Arial"/>
              </a:rPr>
              <a:t>page</a:t>
            </a:r>
            <a:endParaRPr lang="en-US" sz="1200" dirty="0">
              <a:cs typeface="Arial"/>
            </a:endParaRPr>
          </a:p>
          <a:p>
            <a:pPr marL="355600" marR="111125" indent="-342900">
              <a:spcBef>
                <a:spcPts val="580"/>
              </a:spcBef>
              <a:buChar char="•"/>
              <a:tabLst>
                <a:tab pos="354965" algn="l"/>
                <a:tab pos="355600" algn="l"/>
              </a:tabLst>
            </a:pPr>
            <a:r>
              <a:rPr lang="en-US" sz="1200" dirty="0">
                <a:cs typeface="Arial"/>
              </a:rPr>
              <a:t>Scripts </a:t>
            </a:r>
            <a:r>
              <a:rPr lang="en-US" sz="1200" spc="-5" dirty="0">
                <a:cs typeface="Arial"/>
              </a:rPr>
              <a:t>can be written in any </a:t>
            </a:r>
            <a:r>
              <a:rPr lang="en-US" sz="1200" dirty="0">
                <a:cs typeface="Arial"/>
              </a:rPr>
              <a:t>of </a:t>
            </a:r>
            <a:r>
              <a:rPr lang="en-US" sz="1200" spc="-5" dirty="0">
                <a:cs typeface="Arial"/>
              </a:rPr>
              <a:t>a number </a:t>
            </a:r>
            <a:r>
              <a:rPr lang="en-US" sz="1200" dirty="0">
                <a:cs typeface="Arial"/>
              </a:rPr>
              <a:t>of </a:t>
            </a:r>
            <a:r>
              <a:rPr lang="en-US" sz="1200" spc="-5" dirty="0">
                <a:cs typeface="Arial"/>
              </a:rPr>
              <a:t>server-side  scripting languages </a:t>
            </a:r>
            <a:r>
              <a:rPr lang="en-US" sz="1200" dirty="0">
                <a:cs typeface="Arial"/>
              </a:rPr>
              <a:t>that </a:t>
            </a:r>
            <a:r>
              <a:rPr lang="en-US" sz="1200" spc="-5" dirty="0">
                <a:cs typeface="Arial"/>
              </a:rPr>
              <a:t>are</a:t>
            </a:r>
            <a:r>
              <a:rPr lang="en-US" sz="1200" spc="45" dirty="0">
                <a:cs typeface="Arial"/>
              </a:rPr>
              <a:t> </a:t>
            </a:r>
            <a:r>
              <a:rPr lang="en-US" sz="1200" spc="-5" dirty="0">
                <a:cs typeface="Arial"/>
              </a:rPr>
              <a:t>available</a:t>
            </a:r>
            <a:endParaRPr lang="en-US" sz="1200" dirty="0">
              <a:cs typeface="Arial"/>
            </a:endParaRP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12</a:t>
            </a:fld>
            <a:endParaRPr lang="en-CA"/>
          </a:p>
        </p:txBody>
      </p:sp>
    </p:spTree>
    <p:extLst>
      <p:ext uri="{BB962C8B-B14F-4D97-AF65-F5344CB8AC3E}">
        <p14:creationId xmlns:p14="http://schemas.microsoft.com/office/powerpoint/2010/main" val="155999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153035" indent="-342900">
              <a:spcBef>
                <a:spcPts val="100"/>
              </a:spcBef>
              <a:buChar char="•"/>
              <a:tabLst>
                <a:tab pos="354965" algn="l"/>
                <a:tab pos="355600" algn="l"/>
              </a:tabLst>
            </a:pPr>
            <a:r>
              <a:rPr lang="en-US" sz="2400" spc="-5" dirty="0">
                <a:latin typeface="Arial"/>
                <a:cs typeface="Arial"/>
              </a:rPr>
              <a:t>Client side code is executed and stored </a:t>
            </a:r>
            <a:r>
              <a:rPr lang="en-US" sz="2400" spc="-10" dirty="0">
                <a:latin typeface="Arial"/>
                <a:cs typeface="Arial"/>
              </a:rPr>
              <a:t>on </a:t>
            </a:r>
            <a:r>
              <a:rPr lang="en-US" sz="2400" spc="-5" dirty="0">
                <a:latin typeface="Arial"/>
                <a:cs typeface="Arial"/>
              </a:rPr>
              <a:t>a client (web  browser).</a:t>
            </a:r>
            <a:endParaRPr lang="en-US" sz="2400" dirty="0">
              <a:latin typeface="Arial"/>
              <a:cs typeface="Arial"/>
            </a:endParaRPr>
          </a:p>
          <a:p>
            <a:pPr marL="355600" marR="5080" indent="-342900">
              <a:spcBef>
                <a:spcPts val="580"/>
              </a:spcBef>
              <a:buChar char="•"/>
              <a:tabLst>
                <a:tab pos="354965" algn="l"/>
                <a:tab pos="355600" algn="l"/>
              </a:tabLst>
            </a:pPr>
            <a:r>
              <a:rPr lang="en-US" sz="2400" dirty="0">
                <a:latin typeface="Arial"/>
                <a:cs typeface="Arial"/>
              </a:rPr>
              <a:t>A </a:t>
            </a:r>
            <a:r>
              <a:rPr lang="en-US" sz="2400" spc="-5" dirty="0">
                <a:latin typeface="Arial"/>
                <a:cs typeface="Arial"/>
              </a:rPr>
              <a:t>client-side </a:t>
            </a:r>
            <a:r>
              <a:rPr lang="en-US" sz="2400" dirty="0">
                <a:latin typeface="Arial"/>
                <a:cs typeface="Arial"/>
              </a:rPr>
              <a:t>script </a:t>
            </a:r>
            <a:r>
              <a:rPr lang="en-US" sz="2400" spc="-10" dirty="0">
                <a:latin typeface="Arial"/>
                <a:cs typeface="Arial"/>
              </a:rPr>
              <a:t>is </a:t>
            </a:r>
            <a:r>
              <a:rPr lang="en-US" sz="2400" dirty="0">
                <a:latin typeface="Arial"/>
                <a:cs typeface="Arial"/>
              </a:rPr>
              <a:t>often </a:t>
            </a:r>
            <a:r>
              <a:rPr lang="en-US" sz="2400" spc="-5" dirty="0">
                <a:latin typeface="Arial"/>
                <a:cs typeface="Arial"/>
              </a:rPr>
              <a:t>embedded within an </a:t>
            </a:r>
            <a:r>
              <a:rPr lang="en-US" sz="2400" dirty="0">
                <a:latin typeface="Arial"/>
                <a:cs typeface="Arial"/>
              </a:rPr>
              <a:t>HTML </a:t>
            </a:r>
            <a:r>
              <a:rPr lang="en-US" sz="2400" spc="-5" dirty="0">
                <a:latin typeface="Arial"/>
                <a:cs typeface="Arial"/>
              </a:rPr>
              <a:t>or  XHTML </a:t>
            </a:r>
            <a:r>
              <a:rPr lang="en-US" sz="2400" dirty="0">
                <a:latin typeface="Arial"/>
                <a:cs typeface="Arial"/>
              </a:rPr>
              <a:t>document. It </a:t>
            </a:r>
            <a:r>
              <a:rPr lang="en-US" sz="2400" spc="-5" dirty="0">
                <a:latin typeface="Arial"/>
                <a:cs typeface="Arial"/>
              </a:rPr>
              <a:t>can also be contained in a separate  file, which </a:t>
            </a:r>
            <a:r>
              <a:rPr lang="en-US" sz="2400" dirty="0">
                <a:latin typeface="Arial"/>
                <a:cs typeface="Arial"/>
              </a:rPr>
              <a:t>the </a:t>
            </a:r>
            <a:r>
              <a:rPr lang="en-US" sz="2400" spc="-5" dirty="0">
                <a:latin typeface="Arial"/>
                <a:cs typeface="Arial"/>
              </a:rPr>
              <a:t>document(s) that use </a:t>
            </a:r>
            <a:r>
              <a:rPr lang="en-US" sz="2400" dirty="0">
                <a:latin typeface="Arial"/>
                <a:cs typeface="Arial"/>
              </a:rPr>
              <a:t>it </a:t>
            </a:r>
            <a:r>
              <a:rPr lang="en-US" sz="2400" spc="-5" dirty="0">
                <a:latin typeface="Arial"/>
                <a:cs typeface="Arial"/>
              </a:rPr>
              <a:t>make </a:t>
            </a:r>
            <a:r>
              <a:rPr lang="en-US" sz="2400" dirty="0">
                <a:latin typeface="Arial"/>
                <a:cs typeface="Arial"/>
              </a:rPr>
              <a:t>reference to  </a:t>
            </a:r>
            <a:r>
              <a:rPr lang="en-US" sz="2400" spc="-5" dirty="0">
                <a:latin typeface="Arial"/>
                <a:cs typeface="Arial"/>
              </a:rPr>
              <a:t>(known as an "external</a:t>
            </a:r>
            <a:r>
              <a:rPr lang="en-US" sz="2400" spc="25" dirty="0">
                <a:latin typeface="Arial"/>
                <a:cs typeface="Arial"/>
              </a:rPr>
              <a:t> </a:t>
            </a:r>
            <a:r>
              <a:rPr lang="en-US" sz="2400" dirty="0">
                <a:latin typeface="Arial"/>
                <a:cs typeface="Arial"/>
              </a:rPr>
              <a:t>script").</a:t>
            </a:r>
          </a:p>
          <a:p>
            <a:pPr marL="355600" indent="-342900">
              <a:spcBef>
                <a:spcPts val="575"/>
              </a:spcBef>
              <a:buChar char="•"/>
              <a:tabLst>
                <a:tab pos="354965" algn="l"/>
                <a:tab pos="355600" algn="l"/>
              </a:tabLst>
            </a:pPr>
            <a:r>
              <a:rPr lang="en-US" sz="2400" spc="-5" dirty="0">
                <a:latin typeface="Arial"/>
                <a:cs typeface="Arial"/>
              </a:rPr>
              <a:t>Technologies</a:t>
            </a:r>
            <a:r>
              <a:rPr lang="en-US" sz="2400" spc="40" dirty="0">
                <a:latin typeface="Arial"/>
                <a:cs typeface="Arial"/>
              </a:rPr>
              <a:t> </a:t>
            </a:r>
            <a:r>
              <a:rPr lang="en-US" sz="2400" spc="-5" dirty="0">
                <a:latin typeface="Arial"/>
                <a:cs typeface="Arial"/>
              </a:rPr>
              <a:t>include:</a:t>
            </a:r>
            <a:endParaRPr lang="en-US" sz="2400" dirty="0">
              <a:latin typeface="Arial"/>
              <a:cs typeface="Arial"/>
            </a:endParaRPr>
          </a:p>
          <a:p>
            <a:pPr marL="756285" lvl="1" indent="-287020">
              <a:spcBef>
                <a:spcPts val="489"/>
              </a:spcBef>
              <a:buChar char="–"/>
              <a:tabLst>
                <a:tab pos="756285" algn="l"/>
                <a:tab pos="756920" algn="l"/>
              </a:tabLst>
            </a:pPr>
            <a:r>
              <a:rPr lang="en-US" sz="2000" dirty="0">
                <a:latin typeface="Arial"/>
                <a:cs typeface="Arial"/>
              </a:rPr>
              <a:t>Ajax (Asynchronous JavaScript +</a:t>
            </a:r>
            <a:r>
              <a:rPr lang="en-US" sz="2000" spc="-114" dirty="0">
                <a:latin typeface="Arial"/>
                <a:cs typeface="Arial"/>
              </a:rPr>
              <a:t> </a:t>
            </a:r>
            <a:r>
              <a:rPr lang="en-US" sz="2000" dirty="0">
                <a:latin typeface="Arial"/>
                <a:cs typeface="Arial"/>
              </a:rPr>
              <a:t>XML)</a:t>
            </a:r>
          </a:p>
          <a:p>
            <a:pPr marL="756285" lvl="1" indent="-287020">
              <a:spcBef>
                <a:spcPts val="480"/>
              </a:spcBef>
              <a:buChar char="–"/>
              <a:tabLst>
                <a:tab pos="756285" algn="l"/>
                <a:tab pos="756920" algn="l"/>
              </a:tabLst>
            </a:pPr>
            <a:r>
              <a:rPr lang="en-US" sz="2000" dirty="0">
                <a:latin typeface="Arial"/>
                <a:cs typeface="Arial"/>
              </a:rPr>
              <a:t>JavaScript, jQuery (JavaScript</a:t>
            </a:r>
            <a:r>
              <a:rPr lang="en-US" sz="2000" spc="-125" dirty="0">
                <a:latin typeface="Arial"/>
                <a:cs typeface="Arial"/>
              </a:rPr>
              <a:t> </a:t>
            </a:r>
            <a:r>
              <a:rPr lang="en-US" sz="2000" dirty="0">
                <a:latin typeface="Arial"/>
                <a:cs typeface="Arial"/>
              </a:rPr>
              <a:t>library)</a:t>
            </a:r>
          </a:p>
          <a:p>
            <a:pPr marL="756285" lvl="1" indent="-287020">
              <a:spcBef>
                <a:spcPts val="480"/>
              </a:spcBef>
              <a:buChar char="–"/>
              <a:tabLst>
                <a:tab pos="756285" algn="l"/>
                <a:tab pos="756920" algn="l"/>
              </a:tabLst>
            </a:pPr>
            <a:r>
              <a:rPr lang="en-US" sz="2000" dirty="0">
                <a:latin typeface="Arial"/>
                <a:cs typeface="Arial"/>
              </a:rPr>
              <a:t>AngularJS</a:t>
            </a:r>
          </a:p>
          <a:p>
            <a:pPr marL="756285" lvl="1" indent="-287020">
              <a:spcBef>
                <a:spcPts val="480"/>
              </a:spcBef>
              <a:buChar char="–"/>
              <a:tabLst>
                <a:tab pos="756285" algn="l"/>
                <a:tab pos="756920" algn="l"/>
              </a:tabLst>
            </a:pPr>
            <a:r>
              <a:rPr lang="en-US" sz="2000" dirty="0">
                <a:latin typeface="Arial"/>
                <a:cs typeface="Arial"/>
              </a:rPr>
              <a:t>	HTML5 and</a:t>
            </a:r>
            <a:r>
              <a:rPr lang="en-US" sz="2000" spc="-100" dirty="0">
                <a:latin typeface="Arial"/>
                <a:cs typeface="Arial"/>
              </a:rPr>
              <a:t> </a:t>
            </a:r>
            <a:r>
              <a:rPr lang="en-US" sz="2000" dirty="0">
                <a:latin typeface="Arial"/>
                <a:cs typeface="Arial"/>
              </a:rPr>
              <a:t>CSS3</a:t>
            </a:r>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15</a:t>
            </a:fld>
            <a:endParaRPr lang="en-CA"/>
          </a:p>
        </p:txBody>
      </p:sp>
    </p:spTree>
    <p:extLst>
      <p:ext uri="{BB962C8B-B14F-4D97-AF65-F5344CB8AC3E}">
        <p14:creationId xmlns:p14="http://schemas.microsoft.com/office/powerpoint/2010/main" val="420404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28</a:t>
            </a:fld>
            <a:endParaRPr lang="en-CA"/>
          </a:p>
        </p:txBody>
      </p:sp>
    </p:spTree>
    <p:extLst>
      <p:ext uri="{BB962C8B-B14F-4D97-AF65-F5344CB8AC3E}">
        <p14:creationId xmlns:p14="http://schemas.microsoft.com/office/powerpoint/2010/main" val="3361421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figure above illustrates how SOA works.  A client can find a service-x via a service directory and then accesses service-x in a service request-response mode</a:t>
            </a:r>
          </a:p>
        </p:txBody>
      </p:sp>
      <p:sp>
        <p:nvSpPr>
          <p:cNvPr id="4" name="Slide Number Placeholder 3"/>
          <p:cNvSpPr>
            <a:spLocks noGrp="1"/>
          </p:cNvSpPr>
          <p:nvPr>
            <p:ph type="sldNum" sz="quarter" idx="5"/>
          </p:nvPr>
        </p:nvSpPr>
        <p:spPr/>
        <p:txBody>
          <a:bodyPr/>
          <a:lstStyle/>
          <a:p>
            <a:fld id="{CCBF24C0-B6B3-4393-BE54-5506060A58C8}" type="slidenum">
              <a:rPr lang="en-CA" smtClean="0"/>
              <a:t>36</a:t>
            </a:fld>
            <a:endParaRPr lang="en-CA"/>
          </a:p>
        </p:txBody>
      </p:sp>
    </p:spTree>
    <p:extLst>
      <p:ext uri="{BB962C8B-B14F-4D97-AF65-F5344CB8AC3E}">
        <p14:creationId xmlns:p14="http://schemas.microsoft.com/office/powerpoint/2010/main" val="254135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there is huge number of applications which are built on different programming languages. For example, there could be a web application designed in Java, another in </a:t>
            </a:r>
            <a:r>
              <a:rPr lang="en-US" dirty="0" err="1"/>
              <a:t>.Net</a:t>
            </a:r>
            <a:r>
              <a:rPr lang="en-US" dirty="0"/>
              <a:t> and another in PHP. </a:t>
            </a:r>
          </a:p>
          <a:p>
            <a:r>
              <a:rPr lang="en-US" dirty="0"/>
              <a:t>Exchanging data between applications is crucial in today's networked world. But data exchange between these heterogeneous applications would be complex. So will be the complexity of the code to accomplish this data exchange. </a:t>
            </a:r>
          </a:p>
          <a:p>
            <a:r>
              <a:rPr lang="en-US" dirty="0"/>
              <a:t>One of the methods used to combat this complexity is to use XML (Extensible Markup Language) as the intermediate language for exchanging data between applications. </a:t>
            </a:r>
          </a:p>
          <a:p>
            <a:r>
              <a:rPr lang="en-US" dirty="0"/>
              <a:t>Every programming language can understand the XML markup language. Hence, XML was used as the underlying medium for data exchange. </a:t>
            </a:r>
          </a:p>
          <a:p>
            <a:r>
              <a:rPr lang="en-US" dirty="0"/>
              <a:t>But there are no standard specifications on use of XML across all programming languages for data exchange. That is where SOAP comes in. </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37</a:t>
            </a:fld>
            <a:endParaRPr lang="en-CA"/>
          </a:p>
        </p:txBody>
      </p:sp>
    </p:spTree>
    <p:extLst>
      <p:ext uri="{BB962C8B-B14F-4D97-AF65-F5344CB8AC3E}">
        <p14:creationId xmlns:p14="http://schemas.microsoft.com/office/powerpoint/2010/main" val="164735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SOAP specification defines something known as a "</a:t>
            </a:r>
            <a:r>
              <a:rPr lang="en-US" b="1" dirty="0"/>
              <a:t>SOAP message</a:t>
            </a:r>
            <a:r>
              <a:rPr lang="en-US" dirty="0"/>
              <a:t>" which is what is sent to the web service and the client application. </a:t>
            </a:r>
          </a:p>
          <a:p>
            <a:r>
              <a:rPr lang="en-US" dirty="0"/>
              <a:t>The SOAP message is nothing but a mere XML document which has the below components. </a:t>
            </a:r>
          </a:p>
          <a:p>
            <a:pPr>
              <a:buFont typeface="Arial" panose="020B0604020202020204" pitchFamily="34" charset="0"/>
              <a:buChar char="•"/>
            </a:pPr>
            <a:endParaRPr lang="en-US" dirty="0"/>
          </a:p>
          <a:p>
            <a:pPr>
              <a:buFont typeface="Arial" panose="020B0604020202020204" pitchFamily="34" charset="0"/>
              <a:buChar char="•"/>
            </a:pPr>
            <a:r>
              <a:rPr lang="en-US" dirty="0"/>
              <a:t>An Envelope element that identifies the XML document as a SOAP message – This is the containing part of the SOAP message and is used to encapsulate all the details in the SOAP message. This is the root element in the SOAP message.</a:t>
            </a:r>
          </a:p>
          <a:p>
            <a:pPr>
              <a:buFont typeface="Arial" panose="020B0604020202020204" pitchFamily="34" charset="0"/>
              <a:buChar char="•"/>
            </a:pPr>
            <a:r>
              <a:rPr lang="en-US" dirty="0"/>
              <a:t>A Header element that contains header information – The header element can contain information such as authentication credentials which can be used by the calling application. It can also contain the definition of complex types which could be used in the SOAP message. By default, the SOAP message can contain parameters which could be of simple types such as strings and numbers, but can also be a complex object type. </a:t>
            </a:r>
          </a:p>
          <a:p>
            <a:endParaRPr lang="en-CA" dirty="0"/>
          </a:p>
        </p:txBody>
      </p:sp>
      <p:sp>
        <p:nvSpPr>
          <p:cNvPr id="4" name="Slide Number Placeholder 3"/>
          <p:cNvSpPr>
            <a:spLocks noGrp="1"/>
          </p:cNvSpPr>
          <p:nvPr>
            <p:ph type="sldNum" sz="quarter" idx="5"/>
          </p:nvPr>
        </p:nvSpPr>
        <p:spPr/>
        <p:txBody>
          <a:bodyPr/>
          <a:lstStyle/>
          <a:p>
            <a:fld id="{CCBF24C0-B6B3-4393-BE54-5506060A58C8}" type="slidenum">
              <a:rPr lang="en-CA" smtClean="0"/>
              <a:t>38</a:t>
            </a:fld>
            <a:endParaRPr lang="en-CA"/>
          </a:p>
        </p:txBody>
      </p:sp>
    </p:spTree>
    <p:extLst>
      <p:ext uri="{BB962C8B-B14F-4D97-AF65-F5344CB8AC3E}">
        <p14:creationId xmlns:p14="http://schemas.microsoft.com/office/powerpoint/2010/main" val="248069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a:t>
            </a:r>
          </a:p>
        </p:txBody>
      </p:sp>
      <p:sp>
        <p:nvSpPr>
          <p:cNvPr id="6" name="Slide Number Placeholder 5"/>
          <p:cNvSpPr>
            <a:spLocks noGrp="1"/>
          </p:cNvSpPr>
          <p:nvPr>
            <p:ph type="sldNum" sz="quarter" idx="12"/>
          </p:nvPr>
        </p:nvSpPr>
        <p:spPr/>
        <p:txBody>
          <a:bodyPr/>
          <a:lstStyle/>
          <a:p>
            <a:fld id="{BE3BBED8-72DD-4AE0-AEC8-34E3156072B2}" type="slidenum">
              <a:rPr lang="en-US" altLang="en-US" smtClean="0"/>
              <a:pPr/>
              <a:t>‹#›</a:t>
            </a:fld>
            <a:endParaRPr lang="en-US" altLang="en-US"/>
          </a:p>
        </p:txBody>
      </p:sp>
    </p:spTree>
    <p:extLst>
      <p:ext uri="{BB962C8B-B14F-4D97-AF65-F5344CB8AC3E}">
        <p14:creationId xmlns:p14="http://schemas.microsoft.com/office/powerpoint/2010/main" val="17708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a:t>
            </a:r>
          </a:p>
        </p:txBody>
      </p:sp>
      <p:sp>
        <p:nvSpPr>
          <p:cNvPr id="6" name="Slide Number Placeholder 5"/>
          <p:cNvSpPr>
            <a:spLocks noGrp="1"/>
          </p:cNvSpPr>
          <p:nvPr>
            <p:ph type="sldNum" sz="quarter" idx="12"/>
          </p:nvPr>
        </p:nvSpPr>
        <p:spPr/>
        <p:txBody>
          <a:bodyPr/>
          <a:lstStyle/>
          <a:p>
            <a:fld id="{754E0794-9D7A-42A4-AC99-1A5D071CB6E8}" type="slidenum">
              <a:rPr lang="en-US" altLang="en-US" smtClean="0"/>
              <a:pPr/>
              <a:t>‹#›</a:t>
            </a:fld>
            <a:endParaRPr lang="en-US" altLang="en-US"/>
          </a:p>
        </p:txBody>
      </p:sp>
    </p:spTree>
    <p:extLst>
      <p:ext uri="{BB962C8B-B14F-4D97-AF65-F5344CB8AC3E}">
        <p14:creationId xmlns:p14="http://schemas.microsoft.com/office/powerpoint/2010/main" val="84424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a:t>
            </a:r>
          </a:p>
        </p:txBody>
      </p:sp>
      <p:sp>
        <p:nvSpPr>
          <p:cNvPr id="6" name="Slide Number Placeholder 5"/>
          <p:cNvSpPr>
            <a:spLocks noGrp="1"/>
          </p:cNvSpPr>
          <p:nvPr>
            <p:ph type="sldNum" sz="quarter" idx="12"/>
          </p:nvPr>
        </p:nvSpPr>
        <p:spPr/>
        <p:txBody>
          <a:bodyPr/>
          <a:lstStyle/>
          <a:p>
            <a:fld id="{56326109-EE3F-4B3A-9194-A9E4CA5887CE}" type="slidenum">
              <a:rPr lang="en-US" altLang="en-US" smtClean="0"/>
              <a:pPr/>
              <a:t>‹#›</a:t>
            </a:fld>
            <a:endParaRPr lang="en-US" altLang="en-US"/>
          </a:p>
        </p:txBody>
      </p:sp>
    </p:spTree>
    <p:extLst>
      <p:ext uri="{BB962C8B-B14F-4D97-AF65-F5344CB8AC3E}">
        <p14:creationId xmlns:p14="http://schemas.microsoft.com/office/powerpoint/2010/main" val="2088357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sz="half" idx="2"/>
          </p:nvPr>
        </p:nvSpPr>
        <p:spPr>
          <a:xfrm>
            <a:off x="714587" y="1427479"/>
            <a:ext cx="5150272" cy="369332"/>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sz="half" idx="3"/>
          </p:nvPr>
        </p:nvSpPr>
        <p:spPr>
          <a:xfrm>
            <a:off x="6299370" y="1377823"/>
            <a:ext cx="5144345" cy="369332"/>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CA"/>
              <a:t>SOEN 343</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50"/>
              </a:lnSpc>
            </a:pPr>
            <a:fld id="{81D60167-4931-47E6-BA6A-407CBD079E47}" type="slidenum">
              <a:rPr lang="en-CA" smtClean="0"/>
              <a:pPr marL="136525">
                <a:lnSpc>
                  <a:spcPts val="1650"/>
                </a:lnSpc>
              </a:pPr>
              <a:t>‹#›</a:t>
            </a:fld>
            <a:endParaRPr lang="en-CA" dirty="0"/>
          </a:p>
        </p:txBody>
      </p:sp>
    </p:spTree>
    <p:extLst>
      <p:ext uri="{BB962C8B-B14F-4D97-AF65-F5344CB8AC3E}">
        <p14:creationId xmlns:p14="http://schemas.microsoft.com/office/powerpoint/2010/main" val="25501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a:t>
            </a:r>
          </a:p>
        </p:txBody>
      </p:sp>
      <p:sp>
        <p:nvSpPr>
          <p:cNvPr id="6" name="Slide Number Placeholder 5"/>
          <p:cNvSpPr>
            <a:spLocks noGrp="1"/>
          </p:cNvSpPr>
          <p:nvPr>
            <p:ph type="sldNum" sz="quarter" idx="12"/>
          </p:nvPr>
        </p:nvSpPr>
        <p:spPr/>
        <p:txBody>
          <a:bodyPr/>
          <a:lstStyle/>
          <a:p>
            <a:fld id="{A7AAC441-3C49-4580-B060-044AC6D851BC}" type="slidenum">
              <a:rPr lang="en-US" altLang="en-US" smtClean="0"/>
              <a:pPr/>
              <a:t>‹#›</a:t>
            </a:fld>
            <a:endParaRPr lang="en-US" altLang="en-US"/>
          </a:p>
        </p:txBody>
      </p:sp>
    </p:spTree>
    <p:extLst>
      <p:ext uri="{BB962C8B-B14F-4D97-AF65-F5344CB8AC3E}">
        <p14:creationId xmlns:p14="http://schemas.microsoft.com/office/powerpoint/2010/main" val="21856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a:t>
            </a:r>
          </a:p>
        </p:txBody>
      </p:sp>
      <p:sp>
        <p:nvSpPr>
          <p:cNvPr id="6" name="Slide Number Placeholder 5"/>
          <p:cNvSpPr>
            <a:spLocks noGrp="1"/>
          </p:cNvSpPr>
          <p:nvPr>
            <p:ph type="sldNum" sz="quarter" idx="12"/>
          </p:nvPr>
        </p:nvSpPr>
        <p:spPr/>
        <p:txBody>
          <a:bodyPr/>
          <a:lstStyle/>
          <a:p>
            <a:fld id="{6A098F3C-C645-49B9-B0EF-2107E3BDF93C}" type="slidenum">
              <a:rPr lang="en-US" altLang="en-US" smtClean="0"/>
              <a:pPr/>
              <a:t>‹#›</a:t>
            </a:fld>
            <a:endParaRPr lang="en-US" altLang="en-US"/>
          </a:p>
        </p:txBody>
      </p:sp>
    </p:spTree>
    <p:extLst>
      <p:ext uri="{BB962C8B-B14F-4D97-AF65-F5344CB8AC3E}">
        <p14:creationId xmlns:p14="http://schemas.microsoft.com/office/powerpoint/2010/main" val="221468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a:t>
            </a:r>
          </a:p>
        </p:txBody>
      </p:sp>
      <p:sp>
        <p:nvSpPr>
          <p:cNvPr id="7" name="Slide Number Placeholder 6"/>
          <p:cNvSpPr>
            <a:spLocks noGrp="1"/>
          </p:cNvSpPr>
          <p:nvPr>
            <p:ph type="sldNum" sz="quarter" idx="12"/>
          </p:nvPr>
        </p:nvSpPr>
        <p:spPr/>
        <p:txBody>
          <a:bodyPr/>
          <a:lstStyle/>
          <a:p>
            <a:fld id="{1A607721-3E27-46A8-8C91-BB541E5E3833}" type="slidenum">
              <a:rPr lang="en-US" altLang="en-US" smtClean="0"/>
              <a:pPr/>
              <a:t>‹#›</a:t>
            </a:fld>
            <a:endParaRPr lang="en-US" altLang="en-US"/>
          </a:p>
        </p:txBody>
      </p:sp>
    </p:spTree>
    <p:extLst>
      <p:ext uri="{BB962C8B-B14F-4D97-AF65-F5344CB8AC3E}">
        <p14:creationId xmlns:p14="http://schemas.microsoft.com/office/powerpoint/2010/main" val="27740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a:t>SOEN 343</a:t>
            </a:r>
          </a:p>
        </p:txBody>
      </p:sp>
      <p:sp>
        <p:nvSpPr>
          <p:cNvPr id="9" name="Slide Number Placeholder 8"/>
          <p:cNvSpPr>
            <a:spLocks noGrp="1"/>
          </p:cNvSpPr>
          <p:nvPr>
            <p:ph type="sldNum" sz="quarter" idx="12"/>
          </p:nvPr>
        </p:nvSpPr>
        <p:spPr/>
        <p:txBody>
          <a:bodyPr/>
          <a:lstStyle/>
          <a:p>
            <a:fld id="{29B5F67F-1DD0-48A2-A79E-B491B971DD2C}" type="slidenum">
              <a:rPr lang="en-US" altLang="en-US" smtClean="0"/>
              <a:pPr/>
              <a:t>‹#›</a:t>
            </a:fld>
            <a:endParaRPr lang="en-US" altLang="en-US"/>
          </a:p>
        </p:txBody>
      </p:sp>
    </p:spTree>
    <p:extLst>
      <p:ext uri="{BB962C8B-B14F-4D97-AF65-F5344CB8AC3E}">
        <p14:creationId xmlns:p14="http://schemas.microsoft.com/office/powerpoint/2010/main" val="108843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SOEN 343</a:t>
            </a:r>
          </a:p>
        </p:txBody>
      </p:sp>
      <p:sp>
        <p:nvSpPr>
          <p:cNvPr id="5" name="Slide Number Placeholder 4"/>
          <p:cNvSpPr>
            <a:spLocks noGrp="1"/>
          </p:cNvSpPr>
          <p:nvPr>
            <p:ph type="sldNum" sz="quarter" idx="12"/>
          </p:nvPr>
        </p:nvSpPr>
        <p:spPr/>
        <p:txBody>
          <a:bodyPr/>
          <a:lstStyle/>
          <a:p>
            <a:fld id="{0B1495D1-49A4-4998-B16F-40DF4FBBA6DB}" type="slidenum">
              <a:rPr lang="en-US" altLang="en-US" smtClean="0"/>
              <a:pPr/>
              <a:t>‹#›</a:t>
            </a:fld>
            <a:endParaRPr lang="en-US" altLang="en-US"/>
          </a:p>
        </p:txBody>
      </p:sp>
    </p:spTree>
    <p:extLst>
      <p:ext uri="{BB962C8B-B14F-4D97-AF65-F5344CB8AC3E}">
        <p14:creationId xmlns:p14="http://schemas.microsoft.com/office/powerpoint/2010/main" val="265116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SOEN 343</a:t>
            </a:r>
          </a:p>
        </p:txBody>
      </p:sp>
      <p:sp>
        <p:nvSpPr>
          <p:cNvPr id="4" name="Slide Number Placeholder 3"/>
          <p:cNvSpPr>
            <a:spLocks noGrp="1"/>
          </p:cNvSpPr>
          <p:nvPr>
            <p:ph type="sldNum" sz="quarter" idx="12"/>
          </p:nvPr>
        </p:nvSpPr>
        <p:spPr/>
        <p:txBody>
          <a:bodyPr/>
          <a:lstStyle/>
          <a:p>
            <a:fld id="{84C0F3F8-1D45-41F8-B4D2-A8EC37FAE9B3}" type="slidenum">
              <a:rPr lang="en-US" altLang="en-US" smtClean="0"/>
              <a:pPr/>
              <a:t>‹#›</a:t>
            </a:fld>
            <a:endParaRPr lang="en-US" altLang="en-US"/>
          </a:p>
        </p:txBody>
      </p:sp>
    </p:spTree>
    <p:extLst>
      <p:ext uri="{BB962C8B-B14F-4D97-AF65-F5344CB8AC3E}">
        <p14:creationId xmlns:p14="http://schemas.microsoft.com/office/powerpoint/2010/main" val="338487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a:t>
            </a:r>
          </a:p>
        </p:txBody>
      </p:sp>
      <p:sp>
        <p:nvSpPr>
          <p:cNvPr id="7" name="Slide Number Placeholder 6"/>
          <p:cNvSpPr>
            <a:spLocks noGrp="1"/>
          </p:cNvSpPr>
          <p:nvPr>
            <p:ph type="sldNum" sz="quarter" idx="12"/>
          </p:nvPr>
        </p:nvSpPr>
        <p:spPr/>
        <p:txBody>
          <a:bodyPr/>
          <a:lstStyle/>
          <a:p>
            <a:fld id="{37C69DD2-4192-49FE-87E5-7B36164CC3A5}" type="slidenum">
              <a:rPr lang="en-US" altLang="en-US" smtClean="0"/>
              <a:pPr/>
              <a:t>‹#›</a:t>
            </a:fld>
            <a:endParaRPr lang="en-US" altLang="en-US"/>
          </a:p>
        </p:txBody>
      </p:sp>
    </p:spTree>
    <p:extLst>
      <p:ext uri="{BB962C8B-B14F-4D97-AF65-F5344CB8AC3E}">
        <p14:creationId xmlns:p14="http://schemas.microsoft.com/office/powerpoint/2010/main" val="422416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a:t>
            </a:r>
          </a:p>
        </p:txBody>
      </p:sp>
      <p:sp>
        <p:nvSpPr>
          <p:cNvPr id="7" name="Slide Number Placeholder 6"/>
          <p:cNvSpPr>
            <a:spLocks noGrp="1"/>
          </p:cNvSpPr>
          <p:nvPr>
            <p:ph type="sldNum" sz="quarter" idx="12"/>
          </p:nvPr>
        </p:nvSpPr>
        <p:spPr/>
        <p:txBody>
          <a:bodyPr/>
          <a:lstStyle/>
          <a:p>
            <a:fld id="{62BB9D2E-5DF8-40F4-A00F-FBB3CDAA7C15}" type="slidenum">
              <a:rPr lang="en-US" altLang="en-US" smtClean="0"/>
              <a:pPr/>
              <a:t>‹#›</a:t>
            </a:fld>
            <a:endParaRPr lang="en-US" altLang="en-US"/>
          </a:p>
        </p:txBody>
      </p:sp>
    </p:spTree>
    <p:extLst>
      <p:ext uri="{BB962C8B-B14F-4D97-AF65-F5344CB8AC3E}">
        <p14:creationId xmlns:p14="http://schemas.microsoft.com/office/powerpoint/2010/main" val="336850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a:t>SOEN 343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79293-67FB-4CD9-AE80-D31CEF538D1E}" type="slidenum">
              <a:rPr lang="en-US" altLang="en-US" smtClean="0"/>
              <a:pPr/>
              <a:t>‹#›</a:t>
            </a:fld>
            <a:endParaRPr lang="en-US" altLang="en-US"/>
          </a:p>
        </p:txBody>
      </p:sp>
    </p:spTree>
    <p:extLst>
      <p:ext uri="{BB962C8B-B14F-4D97-AF65-F5344CB8AC3E}">
        <p14:creationId xmlns:p14="http://schemas.microsoft.com/office/powerpoint/2010/main" val="1392962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news.netcraft.com/archives/category/web-server-surve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uru99.com/soap-simple-object-access-protoco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B1AAEFA-7D1D-4942-B0B3-FCA804C0D885}"/>
              </a:ext>
            </a:extLst>
          </p:cNvPr>
          <p:cNvSpPr>
            <a:spLocks noGrp="1" noChangeArrowheads="1"/>
          </p:cNvSpPr>
          <p:nvPr>
            <p:ph type="ctrTitle"/>
          </p:nvPr>
        </p:nvSpPr>
        <p:spPr/>
        <p:txBody>
          <a:bodyPr/>
          <a:lstStyle/>
          <a:p>
            <a:pPr eaLnBrk="1" hangingPunct="1"/>
            <a:r>
              <a:rPr lang="en-US" altLang="en-US" sz="2700" dirty="0"/>
              <a:t>Software Architecture and Design I </a:t>
            </a:r>
            <a:br>
              <a:rPr lang="en-US" altLang="en-US" sz="2700" dirty="0"/>
            </a:br>
            <a:r>
              <a:rPr lang="en-US" altLang="en-US" sz="2700" dirty="0"/>
              <a:t>SOEN 343</a:t>
            </a:r>
            <a:br>
              <a:rPr lang="en-US" altLang="en-US" dirty="0"/>
            </a:br>
            <a:r>
              <a:rPr lang="en-US" altLang="en-US" sz="1500" dirty="0"/>
              <a:t>Instructor: Dr. Rodrigo Morales</a:t>
            </a:r>
            <a:br>
              <a:rPr lang="en-US" altLang="en-US" sz="1500" dirty="0"/>
            </a:br>
            <a:r>
              <a:rPr lang="en-US" altLang="en-US" sz="750" dirty="0">
                <a:hlinkClick r:id="rId3"/>
              </a:rPr>
              <a:t>https://moar82.github.io/</a:t>
            </a:r>
            <a:br>
              <a:rPr lang="en-US" altLang="en-US" sz="750" dirty="0"/>
            </a:br>
            <a:r>
              <a:rPr lang="en-US" altLang="en-US" sz="750" dirty="0"/>
              <a:t>rodrigo.moralesalvarado@concordia.ca</a:t>
            </a:r>
          </a:p>
        </p:txBody>
      </p:sp>
      <p:sp>
        <p:nvSpPr>
          <p:cNvPr id="3075" name="Rectangle 2">
            <a:extLst>
              <a:ext uri="{FF2B5EF4-FFF2-40B4-BE49-F238E27FC236}">
                <a16:creationId xmlns:a16="http://schemas.microsoft.com/office/drawing/2014/main" id="{35B8E34B-D8EE-4AB2-AC8A-7B5D5FAA8805}"/>
              </a:ext>
            </a:extLst>
          </p:cNvPr>
          <p:cNvSpPr>
            <a:spLocks noGrp="1" noChangeArrowheads="1"/>
          </p:cNvSpPr>
          <p:nvPr>
            <p:ph type="subTitle" idx="1"/>
          </p:nvPr>
        </p:nvSpPr>
        <p:spPr/>
        <p:txBody>
          <a:bodyPr>
            <a:normAutofit fontScale="85000" lnSpcReduction="20000"/>
          </a:bodyPr>
          <a:lstStyle/>
          <a:p>
            <a:pPr eaLnBrk="1" hangingPunct="1"/>
            <a:r>
              <a:rPr lang="en-US" altLang="en-US" dirty="0"/>
              <a:t>Lecture 12: </a:t>
            </a:r>
            <a:br>
              <a:rPr lang="en-US" altLang="zh-CN" dirty="0">
                <a:ea typeface="宋体" panose="02010600030101010101" pitchFamily="2" charset="-122"/>
              </a:rPr>
            </a:br>
            <a:r>
              <a:rPr lang="en-US" altLang="en-US" dirty="0"/>
              <a:t>DISTRIBUTED ARCHITECTURE part 1</a:t>
            </a:r>
          </a:p>
          <a:p>
            <a:pPr eaLnBrk="1" hangingPunct="1"/>
            <a:endParaRPr lang="en-US" altLang="en-US" dirty="0"/>
          </a:p>
          <a:p>
            <a:pPr eaLnBrk="1" hangingPunct="1"/>
            <a:r>
              <a:rPr lang="en-US" altLang="en-US" sz="1400" dirty="0"/>
              <a:t>Ch 10. Textbook:</a:t>
            </a:r>
          </a:p>
          <a:p>
            <a:pPr eaLnBrk="1" hangingPunct="1"/>
            <a:r>
              <a:rPr lang="en-US" altLang="en-US" sz="1400" dirty="0"/>
              <a:t>Software architecture and design illuminated / Kai Qian ... [et al.]</a:t>
            </a:r>
          </a:p>
          <a:p>
            <a:pPr eaLnBrk="1" hangingPunct="1"/>
            <a:r>
              <a:rPr lang="en-US" altLang="en-US" sz="1400" dirty="0"/>
              <a:t>Publisher	Sudbury, Mass. : Jones and Bartlett Pub., c2010.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16475"/>
            <a:ext cx="10515600" cy="622863"/>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Client-server</a:t>
            </a:r>
            <a:r>
              <a:rPr spc="-100" dirty="0"/>
              <a:t> </a:t>
            </a:r>
            <a:r>
              <a:rPr dirty="0"/>
              <a:t>architecture</a:t>
            </a:r>
            <a:r>
              <a:rPr lang="en-CA" dirty="0"/>
              <a:t>: topology</a:t>
            </a:r>
            <a:endParaRPr dirty="0"/>
          </a:p>
        </p:txBody>
      </p:sp>
      <p:sp>
        <p:nvSpPr>
          <p:cNvPr id="6" name="Content Placeholder 5">
            <a:extLst>
              <a:ext uri="{FF2B5EF4-FFF2-40B4-BE49-F238E27FC236}">
                <a16:creationId xmlns:a16="http://schemas.microsoft.com/office/drawing/2014/main" id="{BF779E84-592F-48D9-A599-A93EE3244AE4}"/>
              </a:ext>
            </a:extLst>
          </p:cNvPr>
          <p:cNvSpPr>
            <a:spLocks noGrp="1"/>
          </p:cNvSpPr>
          <p:nvPr>
            <p:ph idx="1"/>
          </p:nvPr>
        </p:nvSpPr>
        <p:spPr/>
        <p:txBody>
          <a:bodyPr/>
          <a:lstStyle/>
          <a:p>
            <a:pPr marL="355600" indent="-342900">
              <a:spcBef>
                <a:spcPts val="2715"/>
              </a:spcBef>
              <a:buChar char="•"/>
              <a:tabLst>
                <a:tab pos="354965" algn="l"/>
                <a:tab pos="355600" algn="l"/>
              </a:tabLst>
            </a:pPr>
            <a:r>
              <a:rPr lang="en-US" sz="2800" spc="-5" dirty="0">
                <a:cs typeface="Arial"/>
              </a:rPr>
              <a:t>The </a:t>
            </a:r>
            <a:r>
              <a:rPr lang="en-US" sz="2800" u="heavy" spc="-5" dirty="0">
                <a:uFill>
                  <a:solidFill>
                    <a:srgbClr val="000000"/>
                  </a:solidFill>
                </a:uFill>
                <a:cs typeface="Arial"/>
              </a:rPr>
              <a:t>topology</a:t>
            </a:r>
            <a:r>
              <a:rPr lang="en-US" sz="2800" spc="-5" dirty="0">
                <a:cs typeface="Arial"/>
              </a:rPr>
              <a:t> </a:t>
            </a:r>
            <a:r>
              <a:rPr lang="en-US" sz="2800" dirty="0">
                <a:cs typeface="Arial"/>
              </a:rPr>
              <a:t>is </a:t>
            </a:r>
            <a:r>
              <a:rPr lang="en-US" sz="2800" spc="-5" dirty="0">
                <a:cs typeface="Arial"/>
              </a:rPr>
              <a:t>normally </a:t>
            </a:r>
            <a:r>
              <a:rPr lang="en-US" sz="2800" dirty="0">
                <a:cs typeface="Arial"/>
              </a:rPr>
              <a:t>a </a:t>
            </a:r>
            <a:r>
              <a:rPr lang="en-US" sz="2800" spc="-5" dirty="0">
                <a:cs typeface="Arial"/>
              </a:rPr>
              <a:t>many-to-one </a:t>
            </a:r>
            <a:r>
              <a:rPr lang="en-US" sz="2800" dirty="0">
                <a:cs typeface="Arial"/>
              </a:rPr>
              <a:t>(many </a:t>
            </a:r>
            <a:r>
              <a:rPr lang="en-US" sz="2800" spc="-5" dirty="0">
                <a:cs typeface="Arial"/>
              </a:rPr>
              <a:t>clients</a:t>
            </a:r>
            <a:r>
              <a:rPr lang="en-US" sz="2800" spc="90" dirty="0">
                <a:cs typeface="Arial"/>
              </a:rPr>
              <a:t> </a:t>
            </a:r>
            <a:r>
              <a:rPr lang="en-US" sz="2800" dirty="0">
                <a:cs typeface="Arial"/>
              </a:rPr>
              <a:t>to </a:t>
            </a:r>
            <a:r>
              <a:rPr lang="en-US" sz="2800" spc="-5" dirty="0">
                <a:cs typeface="Arial"/>
              </a:rPr>
              <a:t>one</a:t>
            </a:r>
            <a:r>
              <a:rPr lang="en-US" sz="2800" spc="20" dirty="0">
                <a:cs typeface="Arial"/>
              </a:rPr>
              <a:t> </a:t>
            </a:r>
            <a:r>
              <a:rPr lang="en-US" sz="2800" spc="-5" dirty="0">
                <a:cs typeface="Arial"/>
              </a:rPr>
              <a:t>server) but can also be</a:t>
            </a:r>
            <a:r>
              <a:rPr lang="en-US" sz="2800" spc="5" dirty="0">
                <a:cs typeface="Arial"/>
              </a:rPr>
              <a:t> </a:t>
            </a:r>
            <a:r>
              <a:rPr lang="en-US" sz="2800" spc="-5" dirty="0">
                <a:cs typeface="Arial"/>
              </a:rPr>
              <a:t>one-to-one</a:t>
            </a:r>
            <a:endParaRPr lang="en-US" sz="4000" dirty="0">
              <a:cs typeface="Arial"/>
            </a:endParaRPr>
          </a:p>
          <a:p>
            <a:pPr marL="355600" marR="24130" indent="-342900">
              <a:buChar char="•"/>
              <a:tabLst>
                <a:tab pos="354965" algn="l"/>
                <a:tab pos="355600" algn="l"/>
              </a:tabLst>
            </a:pPr>
            <a:r>
              <a:rPr lang="en-US" sz="2800" spc="-5" dirty="0">
                <a:cs typeface="Arial"/>
              </a:rPr>
              <a:t>Because </a:t>
            </a:r>
            <a:r>
              <a:rPr lang="en-US" sz="2800" dirty="0">
                <a:cs typeface="Arial"/>
              </a:rPr>
              <a:t>the </a:t>
            </a:r>
            <a:r>
              <a:rPr lang="en-US" sz="2800" spc="-5" dirty="0">
                <a:cs typeface="Arial"/>
              </a:rPr>
              <a:t>server can </a:t>
            </a:r>
            <a:r>
              <a:rPr lang="en-US" sz="2800" dirty="0">
                <a:cs typeface="Arial"/>
              </a:rPr>
              <a:t>perform </a:t>
            </a:r>
            <a:r>
              <a:rPr lang="en-US" sz="2800" spc="-5" dirty="0">
                <a:cs typeface="Arial"/>
              </a:rPr>
              <a:t>a limited number </a:t>
            </a:r>
            <a:r>
              <a:rPr lang="en-US" sz="2800" dirty="0">
                <a:cs typeface="Arial"/>
              </a:rPr>
              <a:t>of  tasks at </a:t>
            </a:r>
            <a:r>
              <a:rPr lang="en-US" sz="2800" spc="-5" dirty="0">
                <a:cs typeface="Arial"/>
              </a:rPr>
              <a:t>any </a:t>
            </a:r>
            <a:r>
              <a:rPr lang="en-US" sz="2800" dirty="0">
                <a:cs typeface="Arial"/>
              </a:rPr>
              <a:t>moment, it </a:t>
            </a:r>
            <a:r>
              <a:rPr lang="en-US" sz="2800" spc="-5" dirty="0">
                <a:cs typeface="Arial"/>
              </a:rPr>
              <a:t>relies on a </a:t>
            </a:r>
            <a:r>
              <a:rPr lang="en-US" sz="2800" u="heavy" spc="-5" dirty="0">
                <a:uFill>
                  <a:solidFill>
                    <a:srgbClr val="000000"/>
                  </a:solidFill>
                </a:uFill>
                <a:cs typeface="Arial"/>
              </a:rPr>
              <a:t>scheduling </a:t>
            </a:r>
            <a:r>
              <a:rPr lang="en-US" sz="2800" u="heavy" dirty="0">
                <a:uFill>
                  <a:solidFill>
                    <a:srgbClr val="000000"/>
                  </a:solidFill>
                </a:uFill>
                <a:cs typeface="Arial"/>
              </a:rPr>
              <a:t>system</a:t>
            </a:r>
            <a:r>
              <a:rPr lang="en-US" sz="2800" dirty="0">
                <a:cs typeface="Arial"/>
              </a:rPr>
              <a:t> to  </a:t>
            </a:r>
            <a:r>
              <a:rPr lang="en-US" sz="2800" spc="-5" dirty="0">
                <a:cs typeface="Arial"/>
              </a:rPr>
              <a:t>prioritize incoming requests </a:t>
            </a:r>
            <a:r>
              <a:rPr lang="en-US" sz="2800" dirty="0">
                <a:cs typeface="Arial"/>
              </a:rPr>
              <a:t>from </a:t>
            </a:r>
            <a:r>
              <a:rPr lang="en-US" sz="2800" spc="-5" dirty="0">
                <a:cs typeface="Arial"/>
              </a:rPr>
              <a:t>clients in order </a:t>
            </a:r>
            <a:r>
              <a:rPr lang="en-US" sz="2800" dirty="0">
                <a:cs typeface="Arial"/>
              </a:rPr>
              <a:t>to  </a:t>
            </a:r>
            <a:r>
              <a:rPr lang="en-US" sz="2800" spc="-5" dirty="0">
                <a:cs typeface="Arial"/>
              </a:rPr>
              <a:t>accommodate </a:t>
            </a:r>
            <a:r>
              <a:rPr lang="en-US" sz="2800" dirty="0">
                <a:cs typeface="Arial"/>
              </a:rPr>
              <a:t>them </a:t>
            </a:r>
            <a:r>
              <a:rPr lang="en-US" sz="2800" spc="-5" dirty="0">
                <a:cs typeface="Arial"/>
              </a:rPr>
              <a:t>all in</a:t>
            </a:r>
            <a:r>
              <a:rPr lang="en-US" sz="2800" spc="15" dirty="0">
                <a:cs typeface="Arial"/>
              </a:rPr>
              <a:t> </a:t>
            </a:r>
            <a:r>
              <a:rPr lang="en-US" sz="2800" dirty="0">
                <a:cs typeface="Arial"/>
              </a:rPr>
              <a:t>turn</a:t>
            </a:r>
          </a:p>
          <a:p>
            <a:endParaRPr lang="en-CA" dirty="0"/>
          </a:p>
        </p:txBody>
      </p:sp>
      <p:sp>
        <p:nvSpPr>
          <p:cNvPr id="5" name="Footer Placeholder 4">
            <a:extLst>
              <a:ext uri="{FF2B5EF4-FFF2-40B4-BE49-F238E27FC236}">
                <a16:creationId xmlns:a16="http://schemas.microsoft.com/office/drawing/2014/main" id="{7F08A131-66AB-4B44-89A9-8415E69F1B1F}"/>
              </a:ext>
            </a:extLst>
          </p:cNvPr>
          <p:cNvSpPr>
            <a:spLocks noGrp="1"/>
          </p:cNvSpPr>
          <p:nvPr>
            <p:ph type="ftr" sz="quarter" idx="11"/>
          </p:nvPr>
        </p:nvSpPr>
        <p:spPr/>
        <p:txBody>
          <a:bodyPr/>
          <a:lstStyle/>
          <a:p>
            <a:r>
              <a:rPr lang="en-US" altLang="en-US"/>
              <a:t>SOEN 343</a:t>
            </a:r>
          </a:p>
        </p:txBody>
      </p:sp>
      <p:sp>
        <p:nvSpPr>
          <p:cNvPr id="4" name="object 4"/>
          <p:cNvSpPr txBox="1">
            <a:spLocks noGrp="1"/>
          </p:cNvSpPr>
          <p:nvPr>
            <p:ph type="sldNum" sz="quarter" idx="12"/>
          </p:nvPr>
        </p:nvSpPr>
        <p:spPr>
          <a:prstGeom prst="rect">
            <a:avLst/>
          </a:prstGeom>
        </p:spPr>
        <p:txBody>
          <a:bodyPr vert="horz" wrap="square" lIns="0" tIns="0" rIns="0" bIns="0" numCol="1" rtlCol="0" anchor="t" anchorCtr="0" compatLnSpc="1">
            <a:prstTxWarp prst="textNoShape">
              <a:avLst/>
            </a:prstTxWarp>
            <a:spAutoFit/>
          </a:bodyPr>
          <a:lstStyle/>
          <a:p>
            <a:pPr marL="136525">
              <a:lnSpc>
                <a:spcPts val="1650"/>
              </a:lnSpc>
            </a:pPr>
            <a:fld id="{81D60167-4931-47E6-BA6A-407CBD079E47}" type="slidenum">
              <a:rPr dirty="0"/>
              <a:pPr marL="136525">
                <a:lnSpc>
                  <a:spcPts val="1650"/>
                </a:lnSpc>
              </a:pPr>
              <a:t>10</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nchor="ctr">
            <a:spAutoFit/>
          </a:bodyPr>
          <a:lstStyle/>
          <a:p>
            <a:pPr marL="12700">
              <a:lnSpc>
                <a:spcPct val="100000"/>
              </a:lnSpc>
              <a:spcBef>
                <a:spcPts val="105"/>
              </a:spcBef>
            </a:pPr>
            <a:r>
              <a:rPr spc="-5" dirty="0"/>
              <a:t>Example: </a:t>
            </a:r>
            <a:r>
              <a:rPr dirty="0"/>
              <a:t>Web</a:t>
            </a:r>
            <a:r>
              <a:rPr spc="-70" dirty="0"/>
              <a:t> </a:t>
            </a:r>
            <a:r>
              <a:rPr dirty="0"/>
              <a:t>servers</a:t>
            </a:r>
          </a:p>
        </p:txBody>
      </p:sp>
      <p:sp>
        <p:nvSpPr>
          <p:cNvPr id="6" name="Content Placeholder 5">
            <a:extLst>
              <a:ext uri="{FF2B5EF4-FFF2-40B4-BE49-F238E27FC236}">
                <a16:creationId xmlns:a16="http://schemas.microsoft.com/office/drawing/2014/main" id="{0209396D-EC9F-4E18-8DFE-0324B975697F}"/>
              </a:ext>
            </a:extLst>
          </p:cNvPr>
          <p:cNvSpPr>
            <a:spLocks noGrp="1"/>
          </p:cNvSpPr>
          <p:nvPr>
            <p:ph idx="1"/>
          </p:nvPr>
        </p:nvSpPr>
        <p:spPr/>
        <p:txBody>
          <a:bodyPr/>
          <a:lstStyle/>
          <a:p>
            <a:pPr marL="355600" marR="240665" indent="-342900">
              <a:lnSpc>
                <a:spcPct val="80000"/>
              </a:lnSpc>
              <a:spcBef>
                <a:spcPts val="585"/>
              </a:spcBef>
              <a:buChar char="•"/>
              <a:tabLst>
                <a:tab pos="354965" algn="l"/>
                <a:tab pos="355600" algn="l"/>
              </a:tabLst>
            </a:pPr>
            <a:r>
              <a:rPr lang="en-US" sz="2800" dirty="0">
                <a:cs typeface="Arial"/>
              </a:rPr>
              <a:t>A web server is a computer system that stores, processes and delivers web pages to clients upon requests </a:t>
            </a:r>
            <a:r>
              <a:rPr lang="en-US" sz="2800" spc="-5" dirty="0">
                <a:cs typeface="Arial"/>
              </a:rPr>
              <a:t>via </a:t>
            </a:r>
            <a:r>
              <a:rPr lang="en-US" sz="2800" dirty="0">
                <a:cs typeface="Arial"/>
              </a:rPr>
              <a:t>HTTP, protocol</a:t>
            </a:r>
          </a:p>
          <a:p>
            <a:pPr marL="355600" marR="5080" indent="-342900">
              <a:lnSpc>
                <a:spcPct val="80100"/>
              </a:lnSpc>
              <a:buChar char="•"/>
              <a:tabLst>
                <a:tab pos="354965" algn="l"/>
                <a:tab pos="355600" algn="l"/>
              </a:tabLst>
            </a:pPr>
            <a:r>
              <a:rPr lang="en-US" sz="2800" dirty="0">
                <a:cs typeface="Arial"/>
              </a:rPr>
              <a:t>The most common use of web servers is to host websites, but</a:t>
            </a:r>
            <a:r>
              <a:rPr lang="en-US" sz="2800" spc="-254" dirty="0">
                <a:cs typeface="Arial"/>
              </a:rPr>
              <a:t> </a:t>
            </a:r>
            <a:r>
              <a:rPr lang="en-US" sz="2800" dirty="0">
                <a:cs typeface="Arial"/>
              </a:rPr>
              <a:t>there are other uses such as gaming, data storage, running enterprise applications, handling email, FTP, etc.</a:t>
            </a:r>
          </a:p>
          <a:p>
            <a:pPr marL="355600" marR="5080" indent="-342900">
              <a:lnSpc>
                <a:spcPct val="80100"/>
              </a:lnSpc>
              <a:buChar char="•"/>
              <a:tabLst>
                <a:tab pos="354965" algn="l"/>
                <a:tab pos="355600" algn="l"/>
              </a:tabLst>
            </a:pPr>
            <a:r>
              <a:rPr lang="en-US" sz="2800" dirty="0">
                <a:cs typeface="Arial"/>
              </a:rPr>
              <a:t>A client, commonly a </a:t>
            </a:r>
            <a:r>
              <a:rPr lang="en-US" sz="2800" u="heavy" dirty="0">
                <a:uFill>
                  <a:solidFill>
                    <a:srgbClr val="000000"/>
                  </a:solidFill>
                </a:uFill>
                <a:cs typeface="Arial"/>
              </a:rPr>
              <a:t>web browser</a:t>
            </a:r>
            <a:r>
              <a:rPr lang="en-US" sz="2800" dirty="0">
                <a:cs typeface="Arial"/>
              </a:rPr>
              <a:t> initiates  communication by making a request for a specific resource using  HTTP and the server responds with the content of that resource</a:t>
            </a:r>
            <a:r>
              <a:rPr lang="en-US" sz="2800" spc="-225" dirty="0">
                <a:cs typeface="Arial"/>
              </a:rPr>
              <a:t> </a:t>
            </a:r>
            <a:r>
              <a:rPr lang="en-US" sz="2800" dirty="0">
                <a:cs typeface="Arial"/>
              </a:rPr>
              <a:t>or an error message if unable to do</a:t>
            </a:r>
            <a:r>
              <a:rPr lang="en-US" sz="2800" spc="-145" dirty="0">
                <a:cs typeface="Arial"/>
              </a:rPr>
              <a:t> </a:t>
            </a:r>
            <a:r>
              <a:rPr lang="en-US" sz="2800" dirty="0">
                <a:cs typeface="Arial"/>
              </a:rPr>
              <a:t>so</a:t>
            </a:r>
          </a:p>
          <a:p>
            <a:endParaRPr lang="en-CA" dirty="0"/>
          </a:p>
        </p:txBody>
      </p:sp>
      <p:sp>
        <p:nvSpPr>
          <p:cNvPr id="5" name="Footer Placeholder 4">
            <a:extLst>
              <a:ext uri="{FF2B5EF4-FFF2-40B4-BE49-F238E27FC236}">
                <a16:creationId xmlns:a16="http://schemas.microsoft.com/office/drawing/2014/main" id="{D9C301C6-3833-4020-9E08-79584B6316ED}"/>
              </a:ext>
            </a:extLst>
          </p:cNvPr>
          <p:cNvSpPr>
            <a:spLocks noGrp="1"/>
          </p:cNvSpPr>
          <p:nvPr>
            <p:ph type="ftr" sz="quarter" idx="11"/>
          </p:nvPr>
        </p:nvSpPr>
        <p:spPr/>
        <p:txBody>
          <a:bodyPr/>
          <a:lstStyle/>
          <a:p>
            <a:r>
              <a:rPr lang="en-US" altLang="en-US"/>
              <a:t>SOEN 343</a:t>
            </a:r>
          </a:p>
        </p:txBody>
      </p:sp>
      <p:sp>
        <p:nvSpPr>
          <p:cNvPr id="4" name="object 4"/>
          <p:cNvSpPr txBox="1">
            <a:spLocks noGrp="1"/>
          </p:cNvSpPr>
          <p:nvPr>
            <p:ph type="sldNum" sz="quarter" idx="12"/>
          </p:nvPr>
        </p:nvSpPr>
        <p:spPr>
          <a:prstGeom prst="rect">
            <a:avLst/>
          </a:prstGeom>
        </p:spPr>
        <p:txBody>
          <a:bodyPr vert="horz" wrap="square" lIns="0" tIns="0" rIns="0" bIns="0" rtlCol="0" anchor="ctr">
            <a:spAutoFit/>
          </a:bodyPr>
          <a:lstStyle/>
          <a:p>
            <a:pPr marL="136525">
              <a:lnSpc>
                <a:spcPts val="1650"/>
              </a:lnSpc>
            </a:pPr>
            <a:fld id="{81D60167-4931-47E6-BA6A-407CBD079E47}" type="slidenum">
              <a:rPr dirty="0"/>
              <a:pPr marL="136525">
                <a:lnSpc>
                  <a:spcPts val="1650"/>
                </a:lnSpc>
              </a:pPr>
              <a:t>11</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Server-side</a:t>
            </a:r>
            <a:r>
              <a:rPr spc="-110" dirty="0"/>
              <a:t> </a:t>
            </a:r>
            <a:r>
              <a:rPr dirty="0"/>
              <a:t>programming</a:t>
            </a:r>
          </a:p>
        </p:txBody>
      </p:sp>
      <p:sp>
        <p:nvSpPr>
          <p:cNvPr id="6" name="Content Placeholder 5">
            <a:extLst>
              <a:ext uri="{FF2B5EF4-FFF2-40B4-BE49-F238E27FC236}">
                <a16:creationId xmlns:a16="http://schemas.microsoft.com/office/drawing/2014/main" id="{CB4370F7-FF83-451C-B709-42E60B8DDE11}"/>
              </a:ext>
            </a:extLst>
          </p:cNvPr>
          <p:cNvSpPr>
            <a:spLocks noGrp="1"/>
          </p:cNvSpPr>
          <p:nvPr>
            <p:ph idx="1"/>
          </p:nvPr>
        </p:nvSpPr>
        <p:spPr/>
        <p:txBody>
          <a:bodyPr/>
          <a:lstStyle/>
          <a:p>
            <a:pPr marL="355600" marR="5080" indent="-342900">
              <a:spcBef>
                <a:spcPts val="100"/>
              </a:spcBef>
              <a:buChar char="•"/>
              <a:tabLst>
                <a:tab pos="354965" algn="l"/>
                <a:tab pos="355600" algn="l"/>
              </a:tabLst>
            </a:pPr>
            <a:r>
              <a:rPr lang="en-US" sz="2800" spc="-5" dirty="0">
                <a:cs typeface="Arial"/>
              </a:rPr>
              <a:t>It is a technique used in web development which involves employing scripts on </a:t>
            </a:r>
            <a:r>
              <a:rPr lang="en-US" sz="2800" dirty="0">
                <a:cs typeface="Arial"/>
              </a:rPr>
              <a:t>a </a:t>
            </a:r>
            <a:r>
              <a:rPr lang="en-US" sz="2800" spc="-5" dirty="0">
                <a:cs typeface="Arial"/>
              </a:rPr>
              <a:t>web  server which produce a response customized </a:t>
            </a:r>
            <a:r>
              <a:rPr lang="en-US" sz="2800" dirty="0">
                <a:cs typeface="Arial"/>
              </a:rPr>
              <a:t>for </a:t>
            </a:r>
            <a:r>
              <a:rPr lang="en-US" sz="2800" spc="-5" dirty="0">
                <a:cs typeface="Arial"/>
              </a:rPr>
              <a:t>each  client's request </a:t>
            </a:r>
            <a:r>
              <a:rPr lang="en-US" sz="2800" dirty="0">
                <a:cs typeface="Arial"/>
              </a:rPr>
              <a:t>to a</a:t>
            </a:r>
            <a:r>
              <a:rPr lang="en-US" sz="2800" spc="15" dirty="0">
                <a:cs typeface="Arial"/>
              </a:rPr>
              <a:t> </a:t>
            </a:r>
            <a:r>
              <a:rPr lang="en-US" sz="2800" spc="-5" dirty="0">
                <a:cs typeface="Arial"/>
              </a:rPr>
              <a:t>website</a:t>
            </a:r>
            <a:endParaRPr lang="en-US" sz="2800" dirty="0">
              <a:cs typeface="Arial"/>
            </a:endParaRPr>
          </a:p>
          <a:p>
            <a:pPr marL="355600" marR="1178560" indent="-342900">
              <a:spcBef>
                <a:spcPts val="575"/>
              </a:spcBef>
              <a:buChar char="•"/>
              <a:tabLst>
                <a:tab pos="354965" algn="l"/>
                <a:tab pos="355600" algn="l"/>
              </a:tabLst>
            </a:pPr>
            <a:r>
              <a:rPr lang="en-US" sz="2800" dirty="0">
                <a:cs typeface="Arial"/>
              </a:rPr>
              <a:t>This </a:t>
            </a:r>
            <a:r>
              <a:rPr lang="en-US" sz="2800" spc="-5" dirty="0">
                <a:cs typeface="Arial"/>
              </a:rPr>
              <a:t>function is used </a:t>
            </a:r>
            <a:r>
              <a:rPr lang="en-US" sz="2800" dirty="0">
                <a:cs typeface="Arial"/>
              </a:rPr>
              <a:t>to </a:t>
            </a:r>
            <a:r>
              <a:rPr lang="en-US" sz="2800" spc="-5" dirty="0">
                <a:cs typeface="Arial"/>
              </a:rPr>
              <a:t>generate </a:t>
            </a:r>
            <a:r>
              <a:rPr lang="en-US" sz="2800" dirty="0">
                <a:cs typeface="Arial"/>
              </a:rPr>
              <a:t>HTML  </a:t>
            </a:r>
            <a:r>
              <a:rPr lang="en-US" sz="2800" spc="-5" dirty="0">
                <a:cs typeface="Arial"/>
              </a:rPr>
              <a:t>documents o</a:t>
            </a:r>
            <a:r>
              <a:rPr lang="en-US" sz="2800" dirty="0">
                <a:cs typeface="Arial"/>
              </a:rPr>
              <a:t>n-the-fly</a:t>
            </a:r>
          </a:p>
          <a:p>
            <a:pPr marL="355600" marR="433705" indent="-342900">
              <a:spcBef>
                <a:spcPts val="580"/>
              </a:spcBef>
              <a:buChar char="•"/>
              <a:tabLst>
                <a:tab pos="354965" algn="l"/>
                <a:tab pos="355600" algn="l"/>
              </a:tabLst>
            </a:pPr>
            <a:r>
              <a:rPr lang="en-US" sz="2800" dirty="0">
                <a:cs typeface="Arial"/>
              </a:rPr>
              <a:t>The </a:t>
            </a:r>
            <a:r>
              <a:rPr lang="en-US" sz="2800" spc="-5" dirty="0">
                <a:cs typeface="Arial"/>
              </a:rPr>
              <a:t>alternative is </a:t>
            </a:r>
            <a:r>
              <a:rPr lang="en-US" sz="2800" dirty="0">
                <a:cs typeface="Arial"/>
              </a:rPr>
              <a:t>for the </a:t>
            </a:r>
            <a:r>
              <a:rPr lang="en-US" sz="2800" spc="-10" dirty="0">
                <a:cs typeface="Arial"/>
              </a:rPr>
              <a:t>web </a:t>
            </a:r>
            <a:r>
              <a:rPr lang="en-US" sz="2800" spc="-5" dirty="0">
                <a:cs typeface="Arial"/>
              </a:rPr>
              <a:t>server itself </a:t>
            </a:r>
            <a:r>
              <a:rPr lang="en-US" sz="2800" dirty="0">
                <a:cs typeface="Arial"/>
              </a:rPr>
              <a:t>to </a:t>
            </a:r>
            <a:r>
              <a:rPr lang="en-US" sz="2800" spc="-5" dirty="0">
                <a:cs typeface="Arial"/>
              </a:rPr>
              <a:t>deliver a  </a:t>
            </a:r>
            <a:r>
              <a:rPr lang="en-US" sz="2800" dirty="0">
                <a:cs typeface="Arial"/>
              </a:rPr>
              <a:t>static </a:t>
            </a:r>
            <a:r>
              <a:rPr lang="en-US" sz="2800" spc="-5" dirty="0">
                <a:cs typeface="Arial"/>
              </a:rPr>
              <a:t>web</a:t>
            </a:r>
            <a:r>
              <a:rPr lang="en-US" sz="2800" spc="5" dirty="0">
                <a:cs typeface="Arial"/>
              </a:rPr>
              <a:t> </a:t>
            </a:r>
            <a:r>
              <a:rPr lang="en-US" sz="2800" spc="-5" dirty="0">
                <a:cs typeface="Arial"/>
              </a:rPr>
              <a:t>page</a:t>
            </a:r>
            <a:endParaRPr lang="en-US" sz="2800" dirty="0">
              <a:cs typeface="Arial"/>
            </a:endParaRPr>
          </a:p>
          <a:p>
            <a:pPr marL="355600" marR="111125" indent="-342900">
              <a:spcBef>
                <a:spcPts val="580"/>
              </a:spcBef>
              <a:buChar char="•"/>
              <a:tabLst>
                <a:tab pos="354965" algn="l"/>
                <a:tab pos="355600" algn="l"/>
              </a:tabLst>
            </a:pPr>
            <a:r>
              <a:rPr lang="en-US" sz="2800" dirty="0">
                <a:cs typeface="Arial"/>
              </a:rPr>
              <a:t>Scripts </a:t>
            </a:r>
            <a:r>
              <a:rPr lang="en-US" sz="2800" spc="-5" dirty="0">
                <a:cs typeface="Arial"/>
              </a:rPr>
              <a:t>can be written in any </a:t>
            </a:r>
            <a:r>
              <a:rPr lang="en-US" sz="2800" dirty="0">
                <a:cs typeface="Arial"/>
              </a:rPr>
              <a:t>of </a:t>
            </a:r>
            <a:r>
              <a:rPr lang="en-US" sz="2800" spc="-5" dirty="0">
                <a:cs typeface="Arial"/>
              </a:rPr>
              <a:t>several</a:t>
            </a:r>
            <a:r>
              <a:rPr lang="en-US" sz="2800" dirty="0">
                <a:cs typeface="Arial"/>
              </a:rPr>
              <a:t> </a:t>
            </a:r>
            <a:r>
              <a:rPr lang="en-US" sz="2800" spc="-5" dirty="0">
                <a:cs typeface="Arial"/>
              </a:rPr>
              <a:t>server-side scripting languages </a:t>
            </a:r>
            <a:r>
              <a:rPr lang="en-US" sz="2800" dirty="0">
                <a:cs typeface="Arial"/>
              </a:rPr>
              <a:t>that </a:t>
            </a:r>
            <a:r>
              <a:rPr lang="en-US" sz="2800" spc="-5" dirty="0">
                <a:cs typeface="Arial"/>
              </a:rPr>
              <a:t>are</a:t>
            </a:r>
            <a:r>
              <a:rPr lang="en-US" sz="2800" spc="45" dirty="0">
                <a:cs typeface="Arial"/>
              </a:rPr>
              <a:t> </a:t>
            </a:r>
            <a:r>
              <a:rPr lang="en-US" sz="2800" spc="-5" dirty="0">
                <a:cs typeface="Arial"/>
              </a:rPr>
              <a:t>available</a:t>
            </a:r>
            <a:endParaRPr lang="en-US" sz="2800" dirty="0">
              <a:cs typeface="Arial"/>
            </a:endParaRPr>
          </a:p>
          <a:p>
            <a:endParaRPr lang="en-CA" dirty="0"/>
          </a:p>
        </p:txBody>
      </p:sp>
      <p:sp>
        <p:nvSpPr>
          <p:cNvPr id="5" name="Footer Placeholder 4">
            <a:extLst>
              <a:ext uri="{FF2B5EF4-FFF2-40B4-BE49-F238E27FC236}">
                <a16:creationId xmlns:a16="http://schemas.microsoft.com/office/drawing/2014/main" id="{B90A99E0-1184-430E-B00D-3BBC13A983B6}"/>
              </a:ext>
            </a:extLst>
          </p:cNvPr>
          <p:cNvSpPr>
            <a:spLocks noGrp="1"/>
          </p:cNvSpPr>
          <p:nvPr>
            <p:ph type="ftr" sz="quarter" idx="11"/>
          </p:nvPr>
        </p:nvSpPr>
        <p:spPr/>
        <p:txBody>
          <a:bodyPr/>
          <a:lstStyle/>
          <a:p>
            <a:r>
              <a:rPr lang="en-US" altLang="en-US"/>
              <a:t>SOEN 343</a:t>
            </a:r>
          </a:p>
        </p:txBody>
      </p:sp>
      <p:sp>
        <p:nvSpPr>
          <p:cNvPr id="4" name="object 4"/>
          <p:cNvSpPr txBox="1">
            <a:spLocks noGrp="1"/>
          </p:cNvSpPr>
          <p:nvPr>
            <p:ph type="sldNum" sz="quarter" idx="12"/>
          </p:nvPr>
        </p:nvSpPr>
        <p:spPr>
          <a:prstGeom prst="rect">
            <a:avLst/>
          </a:prstGeom>
        </p:spPr>
        <p:txBody>
          <a:bodyPr vert="horz" wrap="square" lIns="0" tIns="0" rIns="0" bIns="0" numCol="1" rtlCol="0" anchor="t" anchorCtr="0" compatLnSpc="1">
            <a:prstTxWarp prst="textNoShape">
              <a:avLst/>
            </a:prstTxWarp>
            <a:spAutoFit/>
          </a:bodyPr>
          <a:lstStyle/>
          <a:p>
            <a:pPr marL="136525">
              <a:lnSpc>
                <a:spcPts val="1650"/>
              </a:lnSpc>
            </a:pPr>
            <a:fld id="{81D60167-4931-47E6-BA6A-407CBD079E47}" type="slidenum">
              <a:rPr dirty="0"/>
              <a:pPr marL="136525">
                <a:lnSpc>
                  <a:spcPts val="1650"/>
                </a:lnSpc>
              </a:pPr>
              <a:t>12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534706"/>
            <a:ext cx="10972800" cy="622863"/>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latin typeface="+mn-lt"/>
              </a:rPr>
              <a:t>Example: </a:t>
            </a:r>
            <a:r>
              <a:rPr dirty="0">
                <a:latin typeface="+mn-lt"/>
              </a:rPr>
              <a:t>Server-side</a:t>
            </a:r>
            <a:r>
              <a:rPr spc="-65" dirty="0">
                <a:latin typeface="+mn-lt"/>
              </a:rPr>
              <a:t> </a:t>
            </a:r>
            <a:r>
              <a:rPr spc="-5" dirty="0">
                <a:latin typeface="+mn-lt"/>
              </a:rPr>
              <a:t>programming</a:t>
            </a:r>
          </a:p>
        </p:txBody>
      </p:sp>
      <p:sp>
        <p:nvSpPr>
          <p:cNvPr id="11" name="Footer Placeholder 10">
            <a:extLst>
              <a:ext uri="{FF2B5EF4-FFF2-40B4-BE49-F238E27FC236}">
                <a16:creationId xmlns:a16="http://schemas.microsoft.com/office/drawing/2014/main" id="{F70352FC-3B93-4AE4-BA3E-4815FA030506}"/>
              </a:ext>
            </a:extLst>
          </p:cNvPr>
          <p:cNvSpPr>
            <a:spLocks noGrp="1"/>
          </p:cNvSpPr>
          <p:nvPr>
            <p:ph type="ftr" sz="quarter" idx="11"/>
          </p:nvPr>
        </p:nvSpPr>
        <p:spPr/>
        <p:txBody>
          <a:bodyPr/>
          <a:lstStyle/>
          <a:p>
            <a:r>
              <a:rPr lang="en-US" altLang="en-US"/>
              <a:t>SOEN 343</a:t>
            </a:r>
          </a:p>
        </p:txBody>
      </p:sp>
      <p:sp>
        <p:nvSpPr>
          <p:cNvPr id="10" name="object 10"/>
          <p:cNvSpPr txBox="1">
            <a:spLocks noGrp="1"/>
          </p:cNvSpPr>
          <p:nvPr>
            <p:ph type="sldNum" sz="quarter" idx="12"/>
          </p:nvPr>
        </p:nvSpPr>
        <p:spPr>
          <a:xfrm>
            <a:off x="9226595" y="6436736"/>
            <a:ext cx="2844800" cy="204351"/>
          </a:xfrm>
          <a:prstGeom prst="rect">
            <a:avLst/>
          </a:prstGeom>
        </p:spPr>
        <p:txBody>
          <a:bodyPr vert="horz" wrap="square" lIns="0" tIns="0" rIns="0" bIns="0" numCol="1" rtlCol="0" anchor="t" anchorCtr="0" compatLnSpc="1">
            <a:prstTxWarp prst="textNoShape">
              <a:avLst/>
            </a:prstTxWarp>
            <a:spAutoFit/>
          </a:bodyPr>
          <a:lstStyle/>
          <a:p>
            <a:pPr marL="136525">
              <a:lnSpc>
                <a:spcPts val="1650"/>
              </a:lnSpc>
            </a:pPr>
            <a:fld id="{81D60167-4931-47E6-BA6A-407CBD079E47}" type="slidenum">
              <a:rPr dirty="0"/>
              <a:pPr marL="136525">
                <a:lnSpc>
                  <a:spcPts val="1650"/>
                </a:lnSpc>
              </a:pPr>
              <a:t>13</a:t>
            </a:fld>
            <a:endParaRPr dirty="0"/>
          </a:p>
        </p:txBody>
      </p:sp>
      <p:sp>
        <p:nvSpPr>
          <p:cNvPr id="3" name="object 3"/>
          <p:cNvSpPr/>
          <p:nvPr/>
        </p:nvSpPr>
        <p:spPr>
          <a:xfrm>
            <a:off x="6662801" y="2675002"/>
            <a:ext cx="1200150" cy="16683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08598" y="2903601"/>
            <a:ext cx="1537033" cy="131673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67274" y="3112897"/>
            <a:ext cx="1219835" cy="118110"/>
          </a:xfrm>
          <a:custGeom>
            <a:avLst/>
            <a:gdLst/>
            <a:ahLst/>
            <a:cxnLst/>
            <a:rect l="l" t="t" r="r" b="b"/>
            <a:pathLst>
              <a:path w="1219835" h="118110">
                <a:moveTo>
                  <a:pt x="1168980" y="58927"/>
                </a:moveTo>
                <a:lnTo>
                  <a:pt x="1111503" y="92455"/>
                </a:lnTo>
                <a:lnTo>
                  <a:pt x="1105408" y="95885"/>
                </a:lnTo>
                <a:lnTo>
                  <a:pt x="1103376" y="103758"/>
                </a:lnTo>
                <a:lnTo>
                  <a:pt x="1106931" y="109727"/>
                </a:lnTo>
                <a:lnTo>
                  <a:pt x="1110488" y="115824"/>
                </a:lnTo>
                <a:lnTo>
                  <a:pt x="1118235" y="117855"/>
                </a:lnTo>
                <a:lnTo>
                  <a:pt x="1197539" y="71627"/>
                </a:lnTo>
                <a:lnTo>
                  <a:pt x="1194180" y="71627"/>
                </a:lnTo>
                <a:lnTo>
                  <a:pt x="1194180" y="69850"/>
                </a:lnTo>
                <a:lnTo>
                  <a:pt x="1187703" y="69850"/>
                </a:lnTo>
                <a:lnTo>
                  <a:pt x="1168980" y="58927"/>
                </a:lnTo>
                <a:close/>
              </a:path>
              <a:path w="1219835" h="118110">
                <a:moveTo>
                  <a:pt x="1147209" y="46227"/>
                </a:moveTo>
                <a:lnTo>
                  <a:pt x="0" y="46227"/>
                </a:lnTo>
                <a:lnTo>
                  <a:pt x="0" y="71627"/>
                </a:lnTo>
                <a:lnTo>
                  <a:pt x="1147209" y="71627"/>
                </a:lnTo>
                <a:lnTo>
                  <a:pt x="1168980" y="58927"/>
                </a:lnTo>
                <a:lnTo>
                  <a:pt x="1147209" y="46227"/>
                </a:lnTo>
                <a:close/>
              </a:path>
              <a:path w="1219835" h="118110">
                <a:moveTo>
                  <a:pt x="1197538" y="46227"/>
                </a:moveTo>
                <a:lnTo>
                  <a:pt x="1194180" y="46227"/>
                </a:lnTo>
                <a:lnTo>
                  <a:pt x="1194180" y="71627"/>
                </a:lnTo>
                <a:lnTo>
                  <a:pt x="1197539" y="71627"/>
                </a:lnTo>
                <a:lnTo>
                  <a:pt x="1219327" y="58927"/>
                </a:lnTo>
                <a:lnTo>
                  <a:pt x="1197538" y="46227"/>
                </a:lnTo>
                <a:close/>
              </a:path>
              <a:path w="1219835" h="118110">
                <a:moveTo>
                  <a:pt x="1187703" y="48005"/>
                </a:moveTo>
                <a:lnTo>
                  <a:pt x="1168980" y="58927"/>
                </a:lnTo>
                <a:lnTo>
                  <a:pt x="1187703" y="69850"/>
                </a:lnTo>
                <a:lnTo>
                  <a:pt x="1187703" y="48005"/>
                </a:lnTo>
                <a:close/>
              </a:path>
              <a:path w="1219835" h="118110">
                <a:moveTo>
                  <a:pt x="1194180" y="48005"/>
                </a:moveTo>
                <a:lnTo>
                  <a:pt x="1187703" y="48005"/>
                </a:lnTo>
                <a:lnTo>
                  <a:pt x="1187703" y="69850"/>
                </a:lnTo>
                <a:lnTo>
                  <a:pt x="1194180" y="69850"/>
                </a:lnTo>
                <a:lnTo>
                  <a:pt x="1194180" y="48005"/>
                </a:lnTo>
                <a:close/>
              </a:path>
              <a:path w="1219835" h="118110">
                <a:moveTo>
                  <a:pt x="1118235" y="0"/>
                </a:moveTo>
                <a:lnTo>
                  <a:pt x="1110488" y="2031"/>
                </a:lnTo>
                <a:lnTo>
                  <a:pt x="1106931" y="8127"/>
                </a:lnTo>
                <a:lnTo>
                  <a:pt x="1103376" y="14097"/>
                </a:lnTo>
                <a:lnTo>
                  <a:pt x="1105408" y="21970"/>
                </a:lnTo>
                <a:lnTo>
                  <a:pt x="1111503" y="25400"/>
                </a:lnTo>
                <a:lnTo>
                  <a:pt x="1168980" y="58927"/>
                </a:lnTo>
                <a:lnTo>
                  <a:pt x="1187703" y="48005"/>
                </a:lnTo>
                <a:lnTo>
                  <a:pt x="1194180" y="48005"/>
                </a:lnTo>
                <a:lnTo>
                  <a:pt x="1194180" y="46227"/>
                </a:lnTo>
                <a:lnTo>
                  <a:pt x="1197538" y="46227"/>
                </a:lnTo>
                <a:lnTo>
                  <a:pt x="1118235" y="0"/>
                </a:lnTo>
                <a:close/>
              </a:path>
            </a:pathLst>
          </a:custGeom>
          <a:solidFill>
            <a:srgbClr val="000000"/>
          </a:solidFill>
        </p:spPr>
        <p:txBody>
          <a:bodyPr wrap="square" lIns="0" tIns="0" rIns="0" bIns="0" rtlCol="0"/>
          <a:lstStyle/>
          <a:p>
            <a:endParaRPr/>
          </a:p>
        </p:txBody>
      </p:sp>
      <p:sp>
        <p:nvSpPr>
          <p:cNvPr id="6" name="object 6"/>
          <p:cNvSpPr/>
          <p:nvPr/>
        </p:nvSpPr>
        <p:spPr>
          <a:xfrm>
            <a:off x="5383148" y="3835146"/>
            <a:ext cx="1219200" cy="118110"/>
          </a:xfrm>
          <a:custGeom>
            <a:avLst/>
            <a:gdLst/>
            <a:ahLst/>
            <a:cxnLst/>
            <a:rect l="l" t="t" r="r" b="b"/>
            <a:pathLst>
              <a:path w="1219200" h="118110">
                <a:moveTo>
                  <a:pt x="101091" y="0"/>
                </a:moveTo>
                <a:lnTo>
                  <a:pt x="0" y="58927"/>
                </a:lnTo>
                <a:lnTo>
                  <a:pt x="101091" y="117982"/>
                </a:lnTo>
                <a:lnTo>
                  <a:pt x="108838" y="115950"/>
                </a:lnTo>
                <a:lnTo>
                  <a:pt x="115950" y="103758"/>
                </a:lnTo>
                <a:lnTo>
                  <a:pt x="113918" y="96011"/>
                </a:lnTo>
                <a:lnTo>
                  <a:pt x="72126" y="71632"/>
                </a:lnTo>
                <a:lnTo>
                  <a:pt x="25146" y="71627"/>
                </a:lnTo>
                <a:lnTo>
                  <a:pt x="25146" y="46227"/>
                </a:lnTo>
                <a:lnTo>
                  <a:pt x="72335" y="46227"/>
                </a:lnTo>
                <a:lnTo>
                  <a:pt x="113918" y="21970"/>
                </a:lnTo>
                <a:lnTo>
                  <a:pt x="115950" y="14223"/>
                </a:lnTo>
                <a:lnTo>
                  <a:pt x="108838" y="2031"/>
                </a:lnTo>
                <a:lnTo>
                  <a:pt x="101091" y="0"/>
                </a:lnTo>
                <a:close/>
              </a:path>
              <a:path w="1219200" h="118110">
                <a:moveTo>
                  <a:pt x="72326" y="46233"/>
                </a:moveTo>
                <a:lnTo>
                  <a:pt x="50455" y="58991"/>
                </a:lnTo>
                <a:lnTo>
                  <a:pt x="72126" y="71632"/>
                </a:lnTo>
                <a:lnTo>
                  <a:pt x="1219200" y="71754"/>
                </a:lnTo>
                <a:lnTo>
                  <a:pt x="1219200" y="46354"/>
                </a:lnTo>
                <a:lnTo>
                  <a:pt x="72326" y="46233"/>
                </a:lnTo>
                <a:close/>
              </a:path>
              <a:path w="1219200" h="118110">
                <a:moveTo>
                  <a:pt x="25146" y="46227"/>
                </a:moveTo>
                <a:lnTo>
                  <a:pt x="25146" y="71627"/>
                </a:lnTo>
                <a:lnTo>
                  <a:pt x="72126" y="71632"/>
                </a:lnTo>
                <a:lnTo>
                  <a:pt x="69287" y="69976"/>
                </a:lnTo>
                <a:lnTo>
                  <a:pt x="31623" y="69976"/>
                </a:lnTo>
                <a:lnTo>
                  <a:pt x="31623" y="48005"/>
                </a:lnTo>
                <a:lnTo>
                  <a:pt x="69287" y="48005"/>
                </a:lnTo>
                <a:lnTo>
                  <a:pt x="72326" y="46233"/>
                </a:lnTo>
                <a:lnTo>
                  <a:pt x="25146" y="46227"/>
                </a:lnTo>
                <a:close/>
              </a:path>
              <a:path w="1219200" h="118110">
                <a:moveTo>
                  <a:pt x="31623" y="48005"/>
                </a:moveTo>
                <a:lnTo>
                  <a:pt x="31623" y="69976"/>
                </a:lnTo>
                <a:lnTo>
                  <a:pt x="50455" y="58991"/>
                </a:lnTo>
                <a:lnTo>
                  <a:pt x="31623" y="48005"/>
                </a:lnTo>
                <a:close/>
              </a:path>
              <a:path w="1219200" h="118110">
                <a:moveTo>
                  <a:pt x="50455" y="58991"/>
                </a:moveTo>
                <a:lnTo>
                  <a:pt x="31623" y="69976"/>
                </a:lnTo>
                <a:lnTo>
                  <a:pt x="69287" y="69976"/>
                </a:lnTo>
                <a:lnTo>
                  <a:pt x="50455" y="58991"/>
                </a:lnTo>
                <a:close/>
              </a:path>
              <a:path w="1219200" h="118110">
                <a:moveTo>
                  <a:pt x="69287" y="48005"/>
                </a:moveTo>
                <a:lnTo>
                  <a:pt x="31623" y="48005"/>
                </a:lnTo>
                <a:lnTo>
                  <a:pt x="50455" y="58991"/>
                </a:lnTo>
                <a:lnTo>
                  <a:pt x="69287" y="48005"/>
                </a:lnTo>
                <a:close/>
              </a:path>
            </a:pathLst>
          </a:custGeom>
          <a:solidFill>
            <a:srgbClr val="000000"/>
          </a:solidFill>
        </p:spPr>
        <p:txBody>
          <a:bodyPr wrap="square" lIns="0" tIns="0" rIns="0" bIns="0" rtlCol="0"/>
          <a:lstStyle/>
          <a:p>
            <a:endParaRPr/>
          </a:p>
        </p:txBody>
      </p:sp>
      <p:sp>
        <p:nvSpPr>
          <p:cNvPr id="7" name="object 7"/>
          <p:cNvSpPr txBox="1"/>
          <p:nvPr/>
        </p:nvSpPr>
        <p:spPr>
          <a:xfrm>
            <a:off x="1756664" y="2929586"/>
            <a:ext cx="2266315" cy="941069"/>
          </a:xfrm>
          <a:prstGeom prst="rect">
            <a:avLst/>
          </a:prstGeom>
        </p:spPr>
        <p:txBody>
          <a:bodyPr vert="horz" wrap="square" lIns="0" tIns="13335" rIns="0" bIns="0" rtlCol="0">
            <a:spAutoFit/>
          </a:bodyPr>
          <a:lstStyle/>
          <a:p>
            <a:pPr marL="12700" marR="5080">
              <a:spcBef>
                <a:spcPts val="105"/>
              </a:spcBef>
            </a:pPr>
            <a:r>
              <a:rPr sz="2000" spc="-10" dirty="0">
                <a:cs typeface="Arial"/>
              </a:rPr>
              <a:t>Web </a:t>
            </a:r>
            <a:r>
              <a:rPr sz="2000" dirty="0">
                <a:cs typeface="Arial"/>
              </a:rPr>
              <a:t>browser</a:t>
            </a:r>
            <a:r>
              <a:rPr sz="2000" spc="-100" dirty="0">
                <a:cs typeface="Arial"/>
              </a:rPr>
              <a:t> </a:t>
            </a:r>
            <a:r>
              <a:rPr sz="2000" dirty="0">
                <a:cs typeface="Arial"/>
              </a:rPr>
              <a:t>sends  a request to the  web</a:t>
            </a:r>
            <a:r>
              <a:rPr sz="2000" spc="-25" dirty="0">
                <a:cs typeface="Arial"/>
              </a:rPr>
              <a:t> </a:t>
            </a:r>
            <a:r>
              <a:rPr sz="2000" spc="-15" dirty="0">
                <a:cs typeface="Arial"/>
              </a:rPr>
              <a:t>server.</a:t>
            </a:r>
            <a:endParaRPr sz="2000" dirty="0">
              <a:cs typeface="Arial"/>
            </a:endParaRPr>
          </a:p>
        </p:txBody>
      </p:sp>
      <p:sp>
        <p:nvSpPr>
          <p:cNvPr id="8" name="object 8"/>
          <p:cNvSpPr txBox="1"/>
          <p:nvPr/>
        </p:nvSpPr>
        <p:spPr>
          <a:xfrm>
            <a:off x="7942580" y="2842388"/>
            <a:ext cx="2633345" cy="1860125"/>
          </a:xfrm>
          <a:prstGeom prst="rect">
            <a:avLst/>
          </a:prstGeom>
        </p:spPr>
        <p:txBody>
          <a:bodyPr vert="horz" wrap="square" lIns="0" tIns="13335" rIns="0" bIns="0" rtlCol="0">
            <a:spAutoFit/>
          </a:bodyPr>
          <a:lstStyle/>
          <a:p>
            <a:pPr marL="12700" marR="295275">
              <a:spcBef>
                <a:spcPts val="105"/>
              </a:spcBef>
            </a:pPr>
            <a:r>
              <a:rPr sz="2000" dirty="0">
                <a:cs typeface="Arial"/>
              </a:rPr>
              <a:t>The web server  Executes</a:t>
            </a:r>
            <a:r>
              <a:rPr sz="2000" spc="-95" dirty="0">
                <a:cs typeface="Arial"/>
              </a:rPr>
              <a:t> </a:t>
            </a:r>
            <a:r>
              <a:rPr sz="2000" dirty="0">
                <a:cs typeface="Arial"/>
              </a:rPr>
              <a:t>embedded  Scripts;</a:t>
            </a:r>
            <a:endParaRPr sz="2000">
              <a:cs typeface="Arial"/>
            </a:endParaRPr>
          </a:p>
          <a:p>
            <a:pPr marL="12700" marR="5080"/>
            <a:r>
              <a:rPr sz="2000" dirty="0">
                <a:cs typeface="Arial"/>
              </a:rPr>
              <a:t>It produces a</a:t>
            </a:r>
            <a:r>
              <a:rPr sz="2000" spc="-145" dirty="0">
                <a:cs typeface="Arial"/>
              </a:rPr>
              <a:t> </a:t>
            </a:r>
            <a:r>
              <a:rPr sz="2000" dirty="0">
                <a:cs typeface="Arial"/>
              </a:rPr>
              <a:t>formatted  document and sends  the result to the  </a:t>
            </a:r>
            <a:r>
              <a:rPr sz="2000" spc="-15" dirty="0">
                <a:cs typeface="Arial"/>
              </a:rPr>
              <a:t>browser.</a:t>
            </a:r>
            <a:endParaRPr sz="2000">
              <a:cs typeface="Arial"/>
            </a:endParaRPr>
          </a:p>
        </p:txBody>
      </p:sp>
      <p:sp>
        <p:nvSpPr>
          <p:cNvPr id="9" name="object 9"/>
          <p:cNvSpPr txBox="1"/>
          <p:nvPr/>
        </p:nvSpPr>
        <p:spPr>
          <a:xfrm>
            <a:off x="1756664" y="4358766"/>
            <a:ext cx="2962275" cy="636270"/>
          </a:xfrm>
          <a:prstGeom prst="rect">
            <a:avLst/>
          </a:prstGeom>
        </p:spPr>
        <p:txBody>
          <a:bodyPr vert="horz" wrap="square" lIns="0" tIns="12700" rIns="0" bIns="0" rtlCol="0">
            <a:spAutoFit/>
          </a:bodyPr>
          <a:lstStyle/>
          <a:p>
            <a:pPr marL="12700">
              <a:spcBef>
                <a:spcPts val="100"/>
              </a:spcBef>
            </a:pPr>
            <a:r>
              <a:rPr sz="2000" dirty="0">
                <a:cs typeface="Arial"/>
              </a:rPr>
              <a:t>The web browser</a:t>
            </a:r>
            <a:r>
              <a:rPr sz="2000" spc="-120" dirty="0">
                <a:cs typeface="Arial"/>
              </a:rPr>
              <a:t> </a:t>
            </a:r>
            <a:r>
              <a:rPr sz="2000" dirty="0">
                <a:cs typeface="Arial"/>
              </a:rPr>
              <a:t>displays</a:t>
            </a:r>
            <a:endParaRPr sz="2000">
              <a:cs typeface="Arial"/>
            </a:endParaRPr>
          </a:p>
          <a:p>
            <a:pPr marL="12700">
              <a:spcBef>
                <a:spcPts val="5"/>
              </a:spcBef>
            </a:pPr>
            <a:r>
              <a:rPr sz="2000" dirty="0">
                <a:cs typeface="Arial"/>
              </a:rPr>
              <a:t>the</a:t>
            </a:r>
            <a:r>
              <a:rPr sz="2000" spc="-25" dirty="0">
                <a:cs typeface="Arial"/>
              </a:rPr>
              <a:t> </a:t>
            </a:r>
            <a:r>
              <a:rPr sz="2000" dirty="0">
                <a:cs typeface="Arial"/>
              </a:rPr>
              <a:t>document.</a:t>
            </a:r>
            <a:endParaRPr sz="200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91378" y="320675"/>
            <a:ext cx="11407487" cy="1325563"/>
          </a:xfrm>
          <a:prstGeom prst="rect">
            <a:avLst/>
          </a:prstGeom>
        </p:spPr>
        <p:txBody>
          <a:bodyPr vert="horz" lIns="91440" tIns="45720" rIns="91440" bIns="45720" numCol="1" rtlCol="0" anchor="ctr" anchorCtr="0" compatLnSpc="1">
            <a:prstTxWarp prst="textNoShape">
              <a:avLst/>
            </a:prstTxWarp>
            <a:normAutofit/>
          </a:bodyPr>
          <a:lstStyle/>
          <a:p>
            <a:pPr marL="12700"/>
            <a:r>
              <a:rPr lang="en-US" sz="5400" kern="1200">
                <a:solidFill>
                  <a:schemeClr val="accent5"/>
                </a:solidFill>
                <a:latin typeface="+mj-lt"/>
                <a:ea typeface="+mj-ea"/>
                <a:cs typeface="+mj-cs"/>
              </a:rPr>
              <a:t>Server-side</a:t>
            </a:r>
            <a:r>
              <a:rPr lang="en-US" sz="5400" kern="1200" spc="-70">
                <a:solidFill>
                  <a:schemeClr val="accent5"/>
                </a:solidFill>
                <a:latin typeface="+mj-lt"/>
                <a:ea typeface="+mj-ea"/>
                <a:cs typeface="+mj-cs"/>
              </a:rPr>
              <a:t> </a:t>
            </a:r>
            <a:r>
              <a:rPr lang="en-US" sz="5400" kern="1200" spc="-5">
                <a:solidFill>
                  <a:schemeClr val="accent5"/>
                </a:solidFill>
                <a:latin typeface="+mj-lt"/>
                <a:ea typeface="+mj-ea"/>
                <a:cs typeface="+mj-cs"/>
              </a:rPr>
              <a:t>technologies</a:t>
            </a:r>
          </a:p>
        </p:txBody>
      </p:sp>
      <p:sp>
        <p:nvSpPr>
          <p:cNvPr id="5" name="Footer Placeholder 4">
            <a:extLst>
              <a:ext uri="{FF2B5EF4-FFF2-40B4-BE49-F238E27FC236}">
                <a16:creationId xmlns:a16="http://schemas.microsoft.com/office/drawing/2014/main" id="{2EBFB96D-6DBE-477C-A33E-82C3D631BA7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altLang="en-US" kern="1200">
                <a:solidFill>
                  <a:schemeClr val="tx1">
                    <a:tint val="75000"/>
                  </a:schemeClr>
                </a:solidFill>
                <a:latin typeface="+mn-lt"/>
                <a:ea typeface="+mn-ea"/>
                <a:cs typeface="+mn-cs"/>
              </a:rPr>
              <a:t>SOEN 343</a:t>
            </a:r>
          </a:p>
        </p:txBody>
      </p:sp>
      <p:sp>
        <p:nvSpPr>
          <p:cNvPr id="4" name="object 4"/>
          <p:cNvSpPr txBox="1">
            <a:spLocks noGrp="1"/>
          </p:cNvSpPr>
          <p:nvPr>
            <p:ph type="sldNum" sz="quarter" idx="12"/>
          </p:nvPr>
        </p:nvSpPr>
        <p:spPr>
          <a:xfrm>
            <a:off x="8610600" y="6356350"/>
            <a:ext cx="2743200" cy="365125"/>
          </a:xfrm>
          <a:prstGeom prst="rect">
            <a:avLst/>
          </a:prstGeom>
        </p:spPr>
        <p:txBody>
          <a:bodyPr vert="horz" lIns="91440" tIns="45720" rIns="91440" bIns="45720" numCol="1" rtlCol="0" anchor="ctr" anchorCtr="0" compatLnSpc="1">
            <a:prstTxWarp prst="textNoShape">
              <a:avLst/>
            </a:prstTxWarp>
            <a:normAutofit/>
          </a:bodyPr>
          <a:lstStyle/>
          <a:p>
            <a:pPr defTabSz="914400">
              <a:spcAft>
                <a:spcPts val="600"/>
              </a:spcAft>
            </a:pPr>
            <a:fld id="{81D60167-4931-47E6-BA6A-407CBD079E47}" type="slidenum">
              <a:rPr lang="en-US"/>
              <a:pPr defTabSz="914400">
                <a:spcAft>
                  <a:spcPts val="600"/>
                </a:spcAft>
              </a:pPr>
              <a:t>14</a:t>
            </a:fld>
            <a:endParaRPr lang="en-US"/>
          </a:p>
        </p:txBody>
      </p:sp>
      <p:graphicFrame>
        <p:nvGraphicFramePr>
          <p:cNvPr id="7" name="object 3">
            <a:extLst>
              <a:ext uri="{FF2B5EF4-FFF2-40B4-BE49-F238E27FC236}">
                <a16:creationId xmlns:a16="http://schemas.microsoft.com/office/drawing/2014/main" id="{29C0CF02-93B9-4478-81C8-08904F6E0DB2}"/>
              </a:ext>
            </a:extLst>
          </p:cNvPr>
          <p:cNvGraphicFramePr/>
          <p:nvPr>
            <p:extLst>
              <p:ext uri="{D42A27DB-BD31-4B8C-83A1-F6EECF244321}">
                <p14:modId xmlns:p14="http://schemas.microsoft.com/office/powerpoint/2010/main" val="3205177152"/>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1834" y="150739"/>
            <a:ext cx="7633334" cy="1367682"/>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Client-side </a:t>
            </a:r>
            <a:r>
              <a:rPr dirty="0"/>
              <a:t>programming and</a:t>
            </a:r>
            <a:r>
              <a:rPr spc="-35" dirty="0"/>
              <a:t> </a:t>
            </a:r>
            <a:r>
              <a:rPr spc="-5" dirty="0"/>
              <a:t>technologies</a:t>
            </a:r>
          </a:p>
        </p:txBody>
      </p:sp>
      <p:sp>
        <p:nvSpPr>
          <p:cNvPr id="6" name="Footer Placeholder 5">
            <a:extLst>
              <a:ext uri="{FF2B5EF4-FFF2-40B4-BE49-F238E27FC236}">
                <a16:creationId xmlns:a16="http://schemas.microsoft.com/office/drawing/2014/main" id="{771C582F-8BF4-4A68-8501-CE5A50CB81C5}"/>
              </a:ext>
            </a:extLst>
          </p:cNvPr>
          <p:cNvSpPr>
            <a:spLocks noGrp="1"/>
          </p:cNvSpPr>
          <p:nvPr>
            <p:ph type="ftr" sz="quarter" idx="11"/>
          </p:nvPr>
        </p:nvSpPr>
        <p:spPr/>
        <p:txBody>
          <a:bodyPr/>
          <a:lstStyle/>
          <a:p>
            <a:r>
              <a:rPr lang="en-US" altLang="en-US"/>
              <a:t>SOEN 343</a:t>
            </a:r>
          </a:p>
        </p:txBody>
      </p:sp>
      <p:sp>
        <p:nvSpPr>
          <p:cNvPr id="7" name="Slide Number Placeholder 6">
            <a:extLst>
              <a:ext uri="{FF2B5EF4-FFF2-40B4-BE49-F238E27FC236}">
                <a16:creationId xmlns:a16="http://schemas.microsoft.com/office/drawing/2014/main" id="{E38E8B40-C6FF-431B-A7EA-8E0652FCBF60}"/>
              </a:ext>
            </a:extLst>
          </p:cNvPr>
          <p:cNvSpPr>
            <a:spLocks noGrp="1"/>
          </p:cNvSpPr>
          <p:nvPr>
            <p:ph type="sldNum" sz="quarter" idx="12"/>
          </p:nvPr>
        </p:nvSpPr>
        <p:spPr/>
        <p:txBody>
          <a:bodyPr/>
          <a:lstStyle/>
          <a:p>
            <a:fld id="{A7AAC441-3C49-4580-B060-044AC6D851BC}" type="slidenum">
              <a:rPr lang="en-US" altLang="en-US" smtClean="0"/>
              <a:pPr/>
              <a:t>15</a:t>
            </a:fld>
            <a:endParaRPr lang="en-US" altLang="en-US"/>
          </a:p>
        </p:txBody>
      </p:sp>
      <p:sp>
        <p:nvSpPr>
          <p:cNvPr id="3" name="object 3"/>
          <p:cNvSpPr txBox="1"/>
          <p:nvPr/>
        </p:nvSpPr>
        <p:spPr>
          <a:xfrm>
            <a:off x="2059940" y="1549654"/>
            <a:ext cx="8059420" cy="4239622"/>
          </a:xfrm>
          <a:prstGeom prst="rect">
            <a:avLst/>
          </a:prstGeom>
        </p:spPr>
        <p:txBody>
          <a:bodyPr vert="horz" wrap="square" lIns="0" tIns="12700" rIns="0" bIns="0" rtlCol="0">
            <a:spAutoFit/>
          </a:bodyPr>
          <a:lstStyle/>
          <a:p>
            <a:pPr marL="355600" marR="153035" indent="-342900">
              <a:spcBef>
                <a:spcPts val="100"/>
              </a:spcBef>
              <a:buChar char="•"/>
              <a:tabLst>
                <a:tab pos="354965" algn="l"/>
                <a:tab pos="355600" algn="l"/>
              </a:tabLst>
            </a:pPr>
            <a:r>
              <a:rPr sz="2400" spc="-5" dirty="0">
                <a:latin typeface="Arial"/>
                <a:cs typeface="Arial"/>
              </a:rPr>
              <a:t>Client side code is executed and stored </a:t>
            </a:r>
            <a:r>
              <a:rPr sz="2400" spc="-10" dirty="0">
                <a:latin typeface="Arial"/>
                <a:cs typeface="Arial"/>
              </a:rPr>
              <a:t>on </a:t>
            </a:r>
            <a:r>
              <a:rPr sz="2400" spc="-5" dirty="0">
                <a:latin typeface="Arial"/>
                <a:cs typeface="Arial"/>
              </a:rPr>
              <a:t>a client (web  browser)</a:t>
            </a:r>
            <a:endParaRPr sz="2400" dirty="0">
              <a:latin typeface="Arial"/>
              <a:cs typeface="Arial"/>
            </a:endParaRPr>
          </a:p>
          <a:p>
            <a:pPr marL="355600" marR="5080" indent="-342900">
              <a:spcBef>
                <a:spcPts val="580"/>
              </a:spcBef>
              <a:buChar char="•"/>
              <a:tabLst>
                <a:tab pos="354965" algn="l"/>
                <a:tab pos="355600" algn="l"/>
              </a:tabLst>
            </a:pPr>
            <a:r>
              <a:rPr sz="2400" dirty="0">
                <a:latin typeface="Arial"/>
                <a:cs typeface="Arial"/>
              </a:rPr>
              <a:t>A </a:t>
            </a:r>
            <a:r>
              <a:rPr sz="2400" spc="-5" dirty="0">
                <a:latin typeface="Arial"/>
                <a:cs typeface="Arial"/>
              </a:rPr>
              <a:t>client-side </a:t>
            </a:r>
            <a:r>
              <a:rPr sz="2400" dirty="0">
                <a:latin typeface="Arial"/>
                <a:cs typeface="Arial"/>
              </a:rPr>
              <a:t>script </a:t>
            </a:r>
            <a:r>
              <a:rPr sz="2400" spc="-10" dirty="0">
                <a:latin typeface="Arial"/>
                <a:cs typeface="Arial"/>
              </a:rPr>
              <a:t>is </a:t>
            </a:r>
            <a:r>
              <a:rPr sz="2400" dirty="0">
                <a:latin typeface="Arial"/>
                <a:cs typeface="Arial"/>
              </a:rPr>
              <a:t>often </a:t>
            </a:r>
            <a:r>
              <a:rPr sz="2400" spc="-5" dirty="0">
                <a:latin typeface="Arial"/>
                <a:cs typeface="Arial"/>
              </a:rPr>
              <a:t>embedded within an </a:t>
            </a:r>
            <a:r>
              <a:rPr sz="2400" dirty="0">
                <a:latin typeface="Arial"/>
                <a:cs typeface="Arial"/>
              </a:rPr>
              <a:t>HTML </a:t>
            </a:r>
            <a:r>
              <a:rPr sz="2400" spc="-5" dirty="0">
                <a:latin typeface="Arial"/>
                <a:cs typeface="Arial"/>
              </a:rPr>
              <a:t>or  XHTML </a:t>
            </a:r>
            <a:r>
              <a:rPr sz="2400" dirty="0">
                <a:latin typeface="Arial"/>
                <a:cs typeface="Arial"/>
              </a:rPr>
              <a:t>document. It </a:t>
            </a:r>
            <a:r>
              <a:rPr sz="2400" spc="-5" dirty="0">
                <a:latin typeface="Arial"/>
                <a:cs typeface="Arial"/>
              </a:rPr>
              <a:t>can also be contained in a separate  file, which </a:t>
            </a:r>
            <a:r>
              <a:rPr sz="2400" dirty="0">
                <a:latin typeface="Arial"/>
                <a:cs typeface="Arial"/>
              </a:rPr>
              <a:t>the </a:t>
            </a:r>
            <a:r>
              <a:rPr sz="2400" spc="-5" dirty="0">
                <a:latin typeface="Arial"/>
                <a:cs typeface="Arial"/>
              </a:rPr>
              <a:t>document(s) that use </a:t>
            </a:r>
            <a:r>
              <a:rPr sz="2400" dirty="0">
                <a:latin typeface="Arial"/>
                <a:cs typeface="Arial"/>
              </a:rPr>
              <a:t>it </a:t>
            </a:r>
            <a:r>
              <a:rPr sz="2400" spc="-5" dirty="0">
                <a:latin typeface="Arial"/>
                <a:cs typeface="Arial"/>
              </a:rPr>
              <a:t>make </a:t>
            </a:r>
            <a:r>
              <a:rPr sz="2400" dirty="0">
                <a:latin typeface="Arial"/>
                <a:cs typeface="Arial"/>
              </a:rPr>
              <a:t>reference to  </a:t>
            </a:r>
            <a:r>
              <a:rPr sz="2400" spc="-5" dirty="0">
                <a:latin typeface="Arial"/>
                <a:cs typeface="Arial"/>
              </a:rPr>
              <a:t>(known as an "external</a:t>
            </a:r>
            <a:r>
              <a:rPr sz="2400" spc="25" dirty="0">
                <a:latin typeface="Arial"/>
                <a:cs typeface="Arial"/>
              </a:rPr>
              <a:t> </a:t>
            </a:r>
            <a:r>
              <a:rPr sz="2400" dirty="0">
                <a:latin typeface="Arial"/>
                <a:cs typeface="Arial"/>
              </a:rPr>
              <a:t>script").</a:t>
            </a:r>
          </a:p>
          <a:p>
            <a:pPr marL="355600" indent="-342900">
              <a:spcBef>
                <a:spcPts val="575"/>
              </a:spcBef>
              <a:buChar char="•"/>
              <a:tabLst>
                <a:tab pos="354965" algn="l"/>
                <a:tab pos="355600" algn="l"/>
              </a:tabLst>
            </a:pPr>
            <a:r>
              <a:rPr sz="2400" spc="-5" dirty="0">
                <a:latin typeface="Arial"/>
                <a:cs typeface="Arial"/>
              </a:rPr>
              <a:t>Technologies</a:t>
            </a:r>
            <a:r>
              <a:rPr sz="2400" spc="40" dirty="0">
                <a:latin typeface="Arial"/>
                <a:cs typeface="Arial"/>
              </a:rPr>
              <a:t> </a:t>
            </a:r>
            <a:r>
              <a:rPr sz="2400" spc="-5" dirty="0">
                <a:latin typeface="Arial"/>
                <a:cs typeface="Arial"/>
              </a:rPr>
              <a:t>include:</a:t>
            </a:r>
            <a:endParaRPr sz="2400" dirty="0">
              <a:latin typeface="Arial"/>
              <a:cs typeface="Arial"/>
            </a:endParaRPr>
          </a:p>
          <a:p>
            <a:pPr marL="756285" lvl="1" indent="-287020">
              <a:spcBef>
                <a:spcPts val="489"/>
              </a:spcBef>
              <a:buChar char="–"/>
              <a:tabLst>
                <a:tab pos="756285" algn="l"/>
                <a:tab pos="756920" algn="l"/>
              </a:tabLst>
            </a:pPr>
            <a:r>
              <a:rPr sz="2000" dirty="0">
                <a:latin typeface="Arial"/>
                <a:cs typeface="Arial"/>
              </a:rPr>
              <a:t>Ajax (Asynchronous JavaScript +</a:t>
            </a:r>
            <a:r>
              <a:rPr sz="2000" spc="-114" dirty="0">
                <a:latin typeface="Arial"/>
                <a:cs typeface="Arial"/>
              </a:rPr>
              <a:t> </a:t>
            </a:r>
            <a:r>
              <a:rPr sz="2000" dirty="0">
                <a:latin typeface="Arial"/>
                <a:cs typeface="Arial"/>
              </a:rPr>
              <a:t>XML)</a:t>
            </a:r>
          </a:p>
          <a:p>
            <a:pPr marL="756285" lvl="1" indent="-287020">
              <a:spcBef>
                <a:spcPts val="480"/>
              </a:spcBef>
              <a:buChar char="–"/>
              <a:tabLst>
                <a:tab pos="756285" algn="l"/>
                <a:tab pos="756920" algn="l"/>
              </a:tabLst>
            </a:pPr>
            <a:r>
              <a:rPr sz="2000" dirty="0">
                <a:latin typeface="Arial"/>
                <a:cs typeface="Arial"/>
              </a:rPr>
              <a:t>JavaScript, jQuery (JavaScript</a:t>
            </a:r>
            <a:r>
              <a:rPr sz="2000" spc="-125" dirty="0">
                <a:latin typeface="Arial"/>
                <a:cs typeface="Arial"/>
              </a:rPr>
              <a:t> </a:t>
            </a:r>
            <a:r>
              <a:rPr sz="2000" dirty="0">
                <a:latin typeface="Arial"/>
                <a:cs typeface="Arial"/>
              </a:rPr>
              <a:t>library)</a:t>
            </a:r>
          </a:p>
          <a:p>
            <a:pPr marL="756285" lvl="1" indent="-287020">
              <a:spcBef>
                <a:spcPts val="480"/>
              </a:spcBef>
              <a:buChar char="–"/>
              <a:tabLst>
                <a:tab pos="756285" algn="l"/>
                <a:tab pos="756920" algn="l"/>
              </a:tabLst>
            </a:pPr>
            <a:r>
              <a:rPr sz="2000" dirty="0">
                <a:latin typeface="Arial"/>
                <a:cs typeface="Arial"/>
              </a:rPr>
              <a:t>AngularJS</a:t>
            </a:r>
            <a:endParaRPr lang="en-CA" sz="2000" dirty="0">
              <a:latin typeface="Arial"/>
              <a:cs typeface="Arial"/>
            </a:endParaRPr>
          </a:p>
          <a:p>
            <a:pPr marL="756285" lvl="1" indent="-287020">
              <a:spcBef>
                <a:spcPts val="480"/>
              </a:spcBef>
              <a:buChar char="–"/>
              <a:tabLst>
                <a:tab pos="756285" algn="l"/>
                <a:tab pos="756920" algn="l"/>
              </a:tabLst>
            </a:pPr>
            <a:r>
              <a:rPr lang="en-CA" sz="2000" dirty="0">
                <a:latin typeface="Arial"/>
                <a:cs typeface="Arial"/>
              </a:rPr>
              <a:t>	HTML5 and</a:t>
            </a:r>
            <a:r>
              <a:rPr lang="en-CA" sz="2000" spc="-100" dirty="0">
                <a:latin typeface="Arial"/>
                <a:cs typeface="Arial"/>
              </a:rPr>
              <a:t> </a:t>
            </a:r>
            <a:r>
              <a:rPr lang="en-CA" sz="2000" dirty="0">
                <a:latin typeface="Arial"/>
                <a:cs typeface="Arial"/>
              </a:rPr>
              <a:t>CSS3</a:t>
            </a:r>
            <a:endParaRPr sz="20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0" y="5174160"/>
            <a:ext cx="1934210" cy="228268"/>
          </a:xfrm>
          <a:prstGeom prst="rect">
            <a:avLst/>
          </a:prstGeom>
        </p:spPr>
        <p:txBody>
          <a:bodyPr vert="horz" wrap="square" lIns="0" tIns="12700" rIns="0" bIns="0" rtlCol="0">
            <a:spAutoFit/>
          </a:bodyPr>
          <a:lstStyle/>
          <a:p>
            <a:pPr marL="12700">
              <a:spcBef>
                <a:spcPts val="100"/>
              </a:spcBef>
              <a:tabLst>
                <a:tab pos="1027430" algn="l"/>
              </a:tabLst>
            </a:pPr>
            <a:r>
              <a:rPr sz="1400" dirty="0">
                <a:latin typeface="Arial"/>
                <a:cs typeface="Arial"/>
              </a:rPr>
              <a:t>Source:	</a:t>
            </a:r>
            <a:r>
              <a:rPr sz="1400" u="heavy" dirty="0">
                <a:solidFill>
                  <a:srgbClr val="009999"/>
                </a:solidFill>
                <a:uFill>
                  <a:solidFill>
                    <a:srgbClr val="009999"/>
                  </a:solidFill>
                </a:uFill>
                <a:latin typeface="Arial"/>
                <a:cs typeface="Arial"/>
                <a:hlinkClick r:id="rId2"/>
              </a:rPr>
              <a:t>Netcraft</a:t>
            </a:r>
            <a:endParaRPr sz="1400" dirty="0">
              <a:latin typeface="Arial"/>
              <a:cs typeface="Arial"/>
            </a:endParaRPr>
          </a:p>
        </p:txBody>
      </p:sp>
      <p:sp>
        <p:nvSpPr>
          <p:cNvPr id="4" name="object 4"/>
          <p:cNvSpPr txBox="1"/>
          <p:nvPr/>
        </p:nvSpPr>
        <p:spPr>
          <a:xfrm>
            <a:off x="1524001" y="5402428"/>
            <a:ext cx="894143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Retrievable from</a:t>
            </a:r>
            <a:r>
              <a:rPr sz="1400" spc="75" dirty="0">
                <a:latin typeface="Arial"/>
                <a:cs typeface="Arial"/>
              </a:rPr>
              <a:t> </a:t>
            </a:r>
            <a:r>
              <a:rPr sz="1400" spc="-5" dirty="0">
                <a:latin typeface="Arial"/>
                <a:cs typeface="Arial"/>
                <a:hlinkClick r:id="rId2"/>
              </a:rPr>
              <a:t>http://news.netcraft.com/archives/category/web-server-survey/</a:t>
            </a:r>
            <a:endParaRPr sz="1400" dirty="0">
              <a:latin typeface="Arial"/>
              <a:cs typeface="Arial"/>
            </a:endParaRPr>
          </a:p>
        </p:txBody>
      </p:sp>
      <p:sp>
        <p:nvSpPr>
          <p:cNvPr id="5" name="object 5"/>
          <p:cNvSpPr txBox="1">
            <a:spLocks noGrp="1"/>
          </p:cNvSpPr>
          <p:nvPr>
            <p:ph type="title"/>
          </p:nvPr>
        </p:nvSpPr>
        <p:spPr>
          <a:xfrm>
            <a:off x="3374518" y="523148"/>
            <a:ext cx="5442585" cy="622863"/>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20</a:t>
            </a:r>
            <a:r>
              <a:rPr lang="en-CA" spc="-5" dirty="0"/>
              <a:t>19</a:t>
            </a:r>
            <a:r>
              <a:rPr spc="-5" dirty="0"/>
              <a:t> </a:t>
            </a:r>
            <a:r>
              <a:rPr dirty="0"/>
              <a:t>Web Server</a:t>
            </a:r>
            <a:r>
              <a:rPr spc="-114" dirty="0"/>
              <a:t> </a:t>
            </a:r>
            <a:r>
              <a:rPr lang="en-CA" spc="-114" dirty="0"/>
              <a:t>s</a:t>
            </a:r>
            <a:r>
              <a:rPr dirty="0" err="1"/>
              <a:t>urvey</a:t>
            </a:r>
            <a:endParaRPr dirty="0"/>
          </a:p>
        </p:txBody>
      </p:sp>
      <p:sp>
        <p:nvSpPr>
          <p:cNvPr id="2" name="Footer Placeholder 1">
            <a:extLst>
              <a:ext uri="{FF2B5EF4-FFF2-40B4-BE49-F238E27FC236}">
                <a16:creationId xmlns:a16="http://schemas.microsoft.com/office/drawing/2014/main" id="{E4E89382-309E-4CE9-9981-69D3FBAB69F7}"/>
              </a:ext>
            </a:extLst>
          </p:cNvPr>
          <p:cNvSpPr>
            <a:spLocks noGrp="1"/>
          </p:cNvSpPr>
          <p:nvPr>
            <p:ph type="ftr" sz="quarter" idx="11"/>
          </p:nvPr>
        </p:nvSpPr>
        <p:spPr/>
        <p:txBody>
          <a:bodyPr/>
          <a:lstStyle/>
          <a:p>
            <a:r>
              <a:rPr lang="en-US" altLang="en-US"/>
              <a:t>SOEN 343</a:t>
            </a:r>
          </a:p>
        </p:txBody>
      </p:sp>
      <p:sp>
        <p:nvSpPr>
          <p:cNvPr id="8" name="Slide Number Placeholder 7">
            <a:extLst>
              <a:ext uri="{FF2B5EF4-FFF2-40B4-BE49-F238E27FC236}">
                <a16:creationId xmlns:a16="http://schemas.microsoft.com/office/drawing/2014/main" id="{869F4729-9833-42B2-BE35-F4EFABED7691}"/>
              </a:ext>
            </a:extLst>
          </p:cNvPr>
          <p:cNvSpPr>
            <a:spLocks noGrp="1"/>
          </p:cNvSpPr>
          <p:nvPr>
            <p:ph type="sldNum" sz="quarter" idx="12"/>
          </p:nvPr>
        </p:nvSpPr>
        <p:spPr/>
        <p:txBody>
          <a:bodyPr/>
          <a:lstStyle/>
          <a:p>
            <a:fld id="{A7AAC441-3C49-4580-B060-044AC6D851BC}" type="slidenum">
              <a:rPr lang="en-US" altLang="en-US" smtClean="0"/>
              <a:pPr/>
              <a:t>16</a:t>
            </a:fld>
            <a:endParaRPr lang="en-US" altLang="en-US"/>
          </a:p>
        </p:txBody>
      </p:sp>
      <p:sp>
        <p:nvSpPr>
          <p:cNvPr id="6" name="object 6"/>
          <p:cNvSpPr txBox="1"/>
          <p:nvPr/>
        </p:nvSpPr>
        <p:spPr>
          <a:xfrm>
            <a:off x="9908285" y="6273800"/>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66</a:t>
            </a:r>
            <a:endParaRPr sz="1400">
              <a:latin typeface="Arial"/>
              <a:cs typeface="Arial"/>
            </a:endParaRPr>
          </a:p>
        </p:txBody>
      </p:sp>
      <p:pic>
        <p:nvPicPr>
          <p:cNvPr id="9" name="Picture 8">
            <a:extLst>
              <a:ext uri="{FF2B5EF4-FFF2-40B4-BE49-F238E27FC236}">
                <a16:creationId xmlns:a16="http://schemas.microsoft.com/office/drawing/2014/main" id="{AF5A198E-AABD-4E11-AE85-A0D6346F6741}"/>
              </a:ext>
            </a:extLst>
          </p:cNvPr>
          <p:cNvPicPr>
            <a:picLocks noChangeAspect="1"/>
          </p:cNvPicPr>
          <p:nvPr/>
        </p:nvPicPr>
        <p:blipFill>
          <a:blip r:embed="rId3"/>
          <a:stretch>
            <a:fillRect/>
          </a:stretch>
        </p:blipFill>
        <p:spPr>
          <a:xfrm>
            <a:off x="2428875" y="1738312"/>
            <a:ext cx="7334250" cy="3381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876" y="150739"/>
            <a:ext cx="5015230" cy="1367682"/>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Example: </a:t>
            </a:r>
            <a:r>
              <a:rPr dirty="0"/>
              <a:t>Database</a:t>
            </a:r>
            <a:r>
              <a:rPr spc="-80" dirty="0"/>
              <a:t> </a:t>
            </a:r>
            <a:r>
              <a:rPr dirty="0"/>
              <a:t>servers</a:t>
            </a:r>
          </a:p>
        </p:txBody>
      </p:sp>
      <p:sp>
        <p:nvSpPr>
          <p:cNvPr id="5" name="Footer Placeholder 4">
            <a:extLst>
              <a:ext uri="{FF2B5EF4-FFF2-40B4-BE49-F238E27FC236}">
                <a16:creationId xmlns:a16="http://schemas.microsoft.com/office/drawing/2014/main" id="{142E1625-1E5A-4746-B3CB-D2BFD299B994}"/>
              </a:ext>
            </a:extLst>
          </p:cNvPr>
          <p:cNvSpPr>
            <a:spLocks noGrp="1"/>
          </p:cNvSpPr>
          <p:nvPr>
            <p:ph type="ftr" sz="quarter" idx="11"/>
          </p:nvPr>
        </p:nvSpPr>
        <p:spPr/>
        <p:txBody>
          <a:bodyPr/>
          <a:lstStyle/>
          <a:p>
            <a:r>
              <a:rPr lang="en-US" altLang="en-US"/>
              <a:t>SOEN 343</a:t>
            </a:r>
          </a:p>
        </p:txBody>
      </p:sp>
      <p:sp>
        <p:nvSpPr>
          <p:cNvPr id="6" name="Slide Number Placeholder 5">
            <a:extLst>
              <a:ext uri="{FF2B5EF4-FFF2-40B4-BE49-F238E27FC236}">
                <a16:creationId xmlns:a16="http://schemas.microsoft.com/office/drawing/2014/main" id="{5477A170-157C-45BE-9AD7-CDF529CBB469}"/>
              </a:ext>
            </a:extLst>
          </p:cNvPr>
          <p:cNvSpPr>
            <a:spLocks noGrp="1"/>
          </p:cNvSpPr>
          <p:nvPr>
            <p:ph type="sldNum" sz="quarter" idx="12"/>
          </p:nvPr>
        </p:nvSpPr>
        <p:spPr/>
        <p:txBody>
          <a:bodyPr/>
          <a:lstStyle/>
          <a:p>
            <a:fld id="{A7AAC441-3C49-4580-B060-044AC6D851BC}" type="slidenum">
              <a:rPr lang="en-US" altLang="en-US" smtClean="0"/>
              <a:pPr/>
              <a:t>17</a:t>
            </a:fld>
            <a:endParaRPr lang="en-US" altLang="en-US"/>
          </a:p>
        </p:txBody>
      </p:sp>
      <p:sp>
        <p:nvSpPr>
          <p:cNvPr id="3" name="object 3"/>
          <p:cNvSpPr txBox="1"/>
          <p:nvPr/>
        </p:nvSpPr>
        <p:spPr>
          <a:xfrm>
            <a:off x="2059941" y="1625931"/>
            <a:ext cx="7806055" cy="2228815"/>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dirty="0">
                <a:cs typeface="Arial"/>
              </a:rPr>
              <a:t>A </a:t>
            </a:r>
            <a:r>
              <a:rPr sz="2400" spc="-5" dirty="0">
                <a:cs typeface="Arial"/>
              </a:rPr>
              <a:t>database </a:t>
            </a:r>
            <a:r>
              <a:rPr sz="2400" dirty="0">
                <a:cs typeface="Arial"/>
              </a:rPr>
              <a:t>server is a </a:t>
            </a:r>
            <a:r>
              <a:rPr sz="2400" spc="-5" dirty="0">
                <a:cs typeface="Arial"/>
              </a:rPr>
              <a:t>computer program that</a:t>
            </a:r>
            <a:r>
              <a:rPr sz="2400" spc="55" dirty="0">
                <a:cs typeface="Arial"/>
              </a:rPr>
              <a:t> </a:t>
            </a:r>
            <a:r>
              <a:rPr sz="2400" spc="-5" dirty="0">
                <a:cs typeface="Arial"/>
              </a:rPr>
              <a:t>provides</a:t>
            </a:r>
            <a:r>
              <a:rPr lang="en-CA" sz="2400" spc="-5" dirty="0">
                <a:cs typeface="Arial"/>
              </a:rPr>
              <a:t> </a:t>
            </a:r>
            <a:r>
              <a:rPr sz="2400" spc="-5" dirty="0">
                <a:cs typeface="Arial"/>
              </a:rPr>
              <a:t>database services </a:t>
            </a:r>
            <a:r>
              <a:rPr sz="2400" dirty="0">
                <a:cs typeface="Arial"/>
              </a:rPr>
              <a:t>to</a:t>
            </a:r>
            <a:r>
              <a:rPr sz="2400" spc="20" dirty="0">
                <a:cs typeface="Arial"/>
              </a:rPr>
              <a:t> </a:t>
            </a:r>
            <a:r>
              <a:rPr sz="2400" spc="-5" dirty="0">
                <a:cs typeface="Arial"/>
              </a:rPr>
              <a:t>clients</a:t>
            </a:r>
            <a:endParaRPr sz="3500" dirty="0">
              <a:cs typeface="Arial"/>
            </a:endParaRPr>
          </a:p>
          <a:p>
            <a:pPr marL="355600" marR="514350" indent="-342900">
              <a:buChar char="•"/>
              <a:tabLst>
                <a:tab pos="354965" algn="l"/>
                <a:tab pos="355600" algn="l"/>
              </a:tabLst>
            </a:pPr>
            <a:r>
              <a:rPr sz="2400" dirty="0">
                <a:cs typeface="Arial"/>
              </a:rPr>
              <a:t>The term may </a:t>
            </a:r>
            <a:r>
              <a:rPr sz="2400" spc="-5" dirty="0">
                <a:cs typeface="Arial"/>
              </a:rPr>
              <a:t>also </a:t>
            </a:r>
            <a:r>
              <a:rPr sz="2400" dirty="0">
                <a:cs typeface="Arial"/>
              </a:rPr>
              <a:t>refer to </a:t>
            </a:r>
            <a:r>
              <a:rPr sz="2400" spc="-5" dirty="0">
                <a:cs typeface="Arial"/>
              </a:rPr>
              <a:t>a computer dedicated </a:t>
            </a:r>
            <a:r>
              <a:rPr sz="2400" dirty="0">
                <a:cs typeface="Arial"/>
              </a:rPr>
              <a:t>to  </a:t>
            </a:r>
            <a:r>
              <a:rPr sz="2400" spc="-5" dirty="0">
                <a:cs typeface="Arial"/>
              </a:rPr>
              <a:t>running such a</a:t>
            </a:r>
            <a:r>
              <a:rPr sz="2400" spc="25" dirty="0">
                <a:cs typeface="Arial"/>
              </a:rPr>
              <a:t> </a:t>
            </a:r>
            <a:r>
              <a:rPr sz="2400" spc="-5" dirty="0">
                <a:cs typeface="Arial"/>
              </a:rPr>
              <a:t>program</a:t>
            </a:r>
            <a:endParaRPr sz="3500" dirty="0">
              <a:cs typeface="Arial"/>
            </a:endParaRPr>
          </a:p>
          <a:p>
            <a:pPr marL="355600" marR="324485" indent="-342900">
              <a:buChar char="•"/>
              <a:tabLst>
                <a:tab pos="354965" algn="l"/>
                <a:tab pos="355600" algn="l"/>
              </a:tabLst>
            </a:pPr>
            <a:r>
              <a:rPr sz="2400" spc="-5" dirty="0">
                <a:uFill>
                  <a:solidFill>
                    <a:srgbClr val="000000"/>
                  </a:solidFill>
                </a:uFill>
                <a:cs typeface="Arial"/>
              </a:rPr>
              <a:t>Database management </a:t>
            </a:r>
            <a:r>
              <a:rPr sz="2400" dirty="0">
                <a:uFill>
                  <a:solidFill>
                    <a:srgbClr val="000000"/>
                  </a:solidFill>
                </a:uFill>
                <a:cs typeface="Arial"/>
              </a:rPr>
              <a:t>systems</a:t>
            </a:r>
            <a:r>
              <a:rPr sz="2400" dirty="0">
                <a:cs typeface="Arial"/>
              </a:rPr>
              <a:t> (DBMSs) </a:t>
            </a:r>
            <a:r>
              <a:rPr sz="2400" spc="-5" dirty="0">
                <a:cs typeface="Arial"/>
              </a:rPr>
              <a:t>frequently  provide database server</a:t>
            </a:r>
            <a:r>
              <a:rPr sz="2400" spc="35" dirty="0">
                <a:cs typeface="Arial"/>
              </a:rPr>
              <a:t> </a:t>
            </a:r>
            <a:r>
              <a:rPr sz="2400" spc="-5" dirty="0">
                <a:cs typeface="Arial"/>
              </a:rPr>
              <a:t>functionality</a:t>
            </a:r>
            <a:endParaRPr sz="2400" dirty="0">
              <a:cs typeface="Arial"/>
            </a:endParaRPr>
          </a:p>
        </p:txBody>
      </p:sp>
      <p:sp>
        <p:nvSpPr>
          <p:cNvPr id="4" name="object 4"/>
          <p:cNvSpPr txBox="1"/>
          <p:nvPr/>
        </p:nvSpPr>
        <p:spPr>
          <a:xfrm>
            <a:off x="9908285" y="6273800"/>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67</a:t>
            </a:r>
            <a:endParaRPr sz="1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2828" y="606249"/>
            <a:ext cx="6549390" cy="456663"/>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latin typeface="+mn-lt"/>
              </a:rPr>
              <a:t>Example: </a:t>
            </a:r>
            <a:r>
              <a:rPr dirty="0">
                <a:latin typeface="+mn-lt"/>
              </a:rPr>
              <a:t>Web </a:t>
            </a:r>
            <a:r>
              <a:rPr spc="-5" dirty="0">
                <a:latin typeface="+mn-lt"/>
              </a:rPr>
              <a:t>database</a:t>
            </a:r>
            <a:r>
              <a:rPr spc="-70" dirty="0">
                <a:latin typeface="+mn-lt"/>
              </a:rPr>
              <a:t> </a:t>
            </a:r>
            <a:r>
              <a:rPr dirty="0">
                <a:latin typeface="+mn-lt"/>
              </a:rPr>
              <a:t>transaction</a:t>
            </a:r>
          </a:p>
        </p:txBody>
      </p:sp>
      <p:sp>
        <p:nvSpPr>
          <p:cNvPr id="26" name="Footer Placeholder 25">
            <a:extLst>
              <a:ext uri="{FF2B5EF4-FFF2-40B4-BE49-F238E27FC236}">
                <a16:creationId xmlns:a16="http://schemas.microsoft.com/office/drawing/2014/main" id="{2A96A407-0E18-4A29-8231-48FD75C89E83}"/>
              </a:ext>
            </a:extLst>
          </p:cNvPr>
          <p:cNvSpPr>
            <a:spLocks noGrp="1"/>
          </p:cNvSpPr>
          <p:nvPr>
            <p:ph type="ftr" sz="quarter" idx="5"/>
          </p:nvPr>
        </p:nvSpPr>
        <p:spPr/>
        <p:txBody>
          <a:bodyPr/>
          <a:lstStyle/>
          <a:p>
            <a:r>
              <a:rPr lang="en-CA"/>
              <a:t>SOEN 343</a:t>
            </a:r>
          </a:p>
        </p:txBody>
      </p:sp>
      <p:sp>
        <p:nvSpPr>
          <p:cNvPr id="27" name="Slide Number Placeholder 26">
            <a:extLst>
              <a:ext uri="{FF2B5EF4-FFF2-40B4-BE49-F238E27FC236}">
                <a16:creationId xmlns:a16="http://schemas.microsoft.com/office/drawing/2014/main" id="{93B60E9D-D9D9-43E3-8D81-6A5BED785F75}"/>
              </a:ext>
            </a:extLst>
          </p:cNvPr>
          <p:cNvSpPr>
            <a:spLocks noGrp="1"/>
          </p:cNvSpPr>
          <p:nvPr>
            <p:ph type="sldNum" sz="quarter" idx="7"/>
          </p:nvPr>
        </p:nvSpPr>
        <p:spPr/>
        <p:txBody>
          <a:bodyPr/>
          <a:lstStyle/>
          <a:p>
            <a:pPr marL="136525">
              <a:lnSpc>
                <a:spcPts val="1650"/>
              </a:lnSpc>
            </a:pPr>
            <a:fld id="{81D60167-4931-47E6-BA6A-407CBD079E47}" type="slidenum">
              <a:rPr lang="en-CA" smtClean="0">
                <a:latin typeface="+mn-lt"/>
              </a:rPr>
              <a:pPr marL="136525">
                <a:lnSpc>
                  <a:spcPts val="1650"/>
                </a:lnSpc>
              </a:pPr>
              <a:t>18</a:t>
            </a:fld>
            <a:endParaRPr lang="en-CA" dirty="0">
              <a:latin typeface="+mn-lt"/>
            </a:endParaRPr>
          </a:p>
        </p:txBody>
      </p:sp>
      <p:sp>
        <p:nvSpPr>
          <p:cNvPr id="4" name="object 4"/>
          <p:cNvSpPr txBox="1"/>
          <p:nvPr/>
        </p:nvSpPr>
        <p:spPr>
          <a:xfrm>
            <a:off x="1642363" y="1419607"/>
            <a:ext cx="1607820" cy="752129"/>
          </a:xfrm>
          <a:prstGeom prst="rect">
            <a:avLst/>
          </a:prstGeom>
        </p:spPr>
        <p:txBody>
          <a:bodyPr vert="horz" wrap="square" lIns="0" tIns="13335" rIns="0" bIns="0" rtlCol="0">
            <a:spAutoFit/>
          </a:bodyPr>
          <a:lstStyle/>
          <a:p>
            <a:pPr marL="12700">
              <a:spcBef>
                <a:spcPts val="105"/>
              </a:spcBef>
            </a:pPr>
            <a:r>
              <a:rPr sz="1600" dirty="0">
                <a:cs typeface="Arial"/>
              </a:rPr>
              <a:t>Client</a:t>
            </a:r>
            <a:r>
              <a:rPr sz="1600" spc="-30" dirty="0">
                <a:cs typeface="Arial"/>
              </a:rPr>
              <a:t> </a:t>
            </a:r>
            <a:r>
              <a:rPr sz="1600" dirty="0">
                <a:cs typeface="Arial"/>
              </a:rPr>
              <a:t>sends</a:t>
            </a:r>
          </a:p>
          <a:p>
            <a:pPr marL="12700"/>
            <a:r>
              <a:rPr sz="1600" dirty="0">
                <a:cs typeface="Arial"/>
              </a:rPr>
              <a:t>request</a:t>
            </a:r>
          </a:p>
          <a:p>
            <a:pPr marL="12700"/>
            <a:r>
              <a:rPr sz="1600" dirty="0">
                <a:cs typeface="Arial"/>
              </a:rPr>
              <a:t>to web</a:t>
            </a:r>
            <a:r>
              <a:rPr sz="1600" spc="-105" dirty="0">
                <a:cs typeface="Arial"/>
              </a:rPr>
              <a:t> </a:t>
            </a:r>
            <a:r>
              <a:rPr sz="1600" spc="-15" dirty="0">
                <a:cs typeface="Arial"/>
              </a:rPr>
              <a:t>server.</a:t>
            </a:r>
            <a:endParaRPr sz="1600" dirty="0">
              <a:cs typeface="Arial"/>
            </a:endParaRPr>
          </a:p>
        </p:txBody>
      </p:sp>
      <p:sp>
        <p:nvSpPr>
          <p:cNvPr id="5" name="object 5"/>
          <p:cNvSpPr txBox="1"/>
          <p:nvPr/>
        </p:nvSpPr>
        <p:spPr>
          <a:xfrm>
            <a:off x="3431794" y="1408557"/>
            <a:ext cx="2513330" cy="752129"/>
          </a:xfrm>
          <a:prstGeom prst="rect">
            <a:avLst/>
          </a:prstGeom>
        </p:spPr>
        <p:txBody>
          <a:bodyPr vert="horz" wrap="square" lIns="0" tIns="13335" rIns="0" bIns="0" rtlCol="0">
            <a:spAutoFit/>
          </a:bodyPr>
          <a:lstStyle/>
          <a:p>
            <a:pPr marL="12700" marR="5080">
              <a:spcBef>
                <a:spcPts val="105"/>
              </a:spcBef>
            </a:pPr>
            <a:r>
              <a:rPr sz="1600" spc="-10" dirty="0">
                <a:cs typeface="Arial"/>
              </a:rPr>
              <a:t>Web </a:t>
            </a:r>
            <a:r>
              <a:rPr sz="1600" dirty="0">
                <a:cs typeface="Arial"/>
              </a:rPr>
              <a:t>server decodes  and validates</a:t>
            </a:r>
            <a:r>
              <a:rPr sz="1600" spc="-95" dirty="0">
                <a:cs typeface="Arial"/>
              </a:rPr>
              <a:t> </a:t>
            </a:r>
            <a:r>
              <a:rPr sz="1600" dirty="0">
                <a:cs typeface="Arial"/>
              </a:rPr>
              <a:t>request.  Forwards request to  application</a:t>
            </a:r>
            <a:r>
              <a:rPr sz="1600" spc="-30" dirty="0">
                <a:cs typeface="Arial"/>
              </a:rPr>
              <a:t> </a:t>
            </a:r>
            <a:r>
              <a:rPr sz="1600" spc="-15" dirty="0">
                <a:cs typeface="Arial"/>
              </a:rPr>
              <a:t>server.</a:t>
            </a:r>
            <a:endParaRPr sz="1600" dirty="0">
              <a:cs typeface="Arial"/>
            </a:endParaRPr>
          </a:p>
        </p:txBody>
      </p:sp>
      <p:sp>
        <p:nvSpPr>
          <p:cNvPr id="6" name="object 6"/>
          <p:cNvSpPr txBox="1"/>
          <p:nvPr/>
        </p:nvSpPr>
        <p:spPr>
          <a:xfrm>
            <a:off x="8867068" y="1378607"/>
            <a:ext cx="1889760" cy="1244571"/>
          </a:xfrm>
          <a:prstGeom prst="rect">
            <a:avLst/>
          </a:prstGeom>
        </p:spPr>
        <p:txBody>
          <a:bodyPr vert="horz" wrap="square" lIns="0" tIns="13335" rIns="0" bIns="0" rtlCol="0">
            <a:spAutoFit/>
          </a:bodyPr>
          <a:lstStyle/>
          <a:p>
            <a:pPr marL="12700">
              <a:spcBef>
                <a:spcPts val="105"/>
              </a:spcBef>
            </a:pPr>
            <a:r>
              <a:rPr sz="1600" dirty="0">
                <a:cs typeface="Arial"/>
              </a:rPr>
              <a:t>Database</a:t>
            </a:r>
            <a:r>
              <a:rPr sz="1600" spc="-100" dirty="0">
                <a:cs typeface="Arial"/>
              </a:rPr>
              <a:t> </a:t>
            </a:r>
            <a:r>
              <a:rPr sz="1600" dirty="0">
                <a:cs typeface="Arial"/>
              </a:rPr>
              <a:t>server</a:t>
            </a:r>
          </a:p>
          <a:p>
            <a:pPr marL="12700"/>
            <a:r>
              <a:rPr sz="1600" dirty="0">
                <a:cs typeface="Arial"/>
              </a:rPr>
              <a:t>executes</a:t>
            </a:r>
            <a:r>
              <a:rPr sz="1600" spc="-50" dirty="0">
                <a:cs typeface="Arial"/>
              </a:rPr>
              <a:t> </a:t>
            </a:r>
            <a:r>
              <a:rPr sz="1600" dirty="0">
                <a:cs typeface="Arial"/>
              </a:rPr>
              <a:t>the</a:t>
            </a:r>
            <a:r>
              <a:rPr lang="en-CA" sz="1600" dirty="0">
                <a:cs typeface="Arial"/>
              </a:rPr>
              <a:t> request (e.g.</a:t>
            </a:r>
            <a:r>
              <a:rPr lang="en-CA" sz="1600" spc="-140" dirty="0">
                <a:cs typeface="Arial"/>
              </a:rPr>
              <a:t> </a:t>
            </a:r>
            <a:r>
              <a:rPr lang="en-CA" sz="1600" dirty="0">
                <a:cs typeface="Arial"/>
              </a:rPr>
              <a:t>SQL) </a:t>
            </a:r>
            <a:r>
              <a:rPr lang="en-US" sz="1600" dirty="0">
                <a:cs typeface="Arial"/>
              </a:rPr>
              <a:t>and sends  result back</a:t>
            </a:r>
            <a:r>
              <a:rPr lang="en-US" sz="1600" spc="-130" dirty="0">
                <a:cs typeface="Arial"/>
              </a:rPr>
              <a:t> </a:t>
            </a:r>
            <a:r>
              <a:rPr lang="en-US" sz="1600" dirty="0">
                <a:cs typeface="Arial"/>
              </a:rPr>
              <a:t>to </a:t>
            </a:r>
            <a:r>
              <a:rPr lang="en-CA" sz="1600" dirty="0">
                <a:cs typeface="Arial"/>
              </a:rPr>
              <a:t>application</a:t>
            </a:r>
            <a:r>
              <a:rPr lang="en-CA" sz="1600" spc="-70" dirty="0">
                <a:cs typeface="Arial"/>
              </a:rPr>
              <a:t> </a:t>
            </a:r>
            <a:r>
              <a:rPr lang="en-CA" sz="1600" spc="-15" dirty="0">
                <a:cs typeface="Arial"/>
              </a:rPr>
              <a:t>server.</a:t>
            </a:r>
            <a:endParaRPr lang="en-CA" sz="1600" dirty="0">
              <a:cs typeface="Arial"/>
            </a:endParaRPr>
          </a:p>
        </p:txBody>
      </p:sp>
      <p:sp>
        <p:nvSpPr>
          <p:cNvPr id="9" name="object 9"/>
          <p:cNvSpPr txBox="1"/>
          <p:nvPr/>
        </p:nvSpPr>
        <p:spPr>
          <a:xfrm>
            <a:off x="6124702" y="5436819"/>
            <a:ext cx="4114800" cy="752129"/>
          </a:xfrm>
          <a:prstGeom prst="rect">
            <a:avLst/>
          </a:prstGeom>
        </p:spPr>
        <p:txBody>
          <a:bodyPr vert="horz" wrap="square" lIns="0" tIns="13335" rIns="0" bIns="0" rtlCol="0">
            <a:spAutoFit/>
          </a:bodyPr>
          <a:lstStyle/>
          <a:p>
            <a:pPr marL="12700">
              <a:spcBef>
                <a:spcPts val="105"/>
              </a:spcBef>
            </a:pPr>
            <a:r>
              <a:rPr sz="1600" dirty="0">
                <a:cs typeface="Arial"/>
              </a:rPr>
              <a:t>Application server</a:t>
            </a:r>
            <a:r>
              <a:rPr sz="1600" spc="-75" dirty="0">
                <a:cs typeface="Arial"/>
              </a:rPr>
              <a:t> </a:t>
            </a:r>
            <a:r>
              <a:rPr sz="1600" dirty="0">
                <a:cs typeface="Arial"/>
              </a:rPr>
              <a:t>may</a:t>
            </a:r>
          </a:p>
          <a:p>
            <a:pPr marL="12700"/>
            <a:r>
              <a:rPr sz="1600" dirty="0">
                <a:cs typeface="Arial"/>
              </a:rPr>
              <a:t>execute additional</a:t>
            </a:r>
            <a:r>
              <a:rPr sz="1600" spc="-90" dirty="0">
                <a:cs typeface="Arial"/>
              </a:rPr>
              <a:t> </a:t>
            </a:r>
            <a:r>
              <a:rPr sz="1600" dirty="0">
                <a:cs typeface="Arial"/>
              </a:rPr>
              <a:t>logic.</a:t>
            </a:r>
          </a:p>
          <a:p>
            <a:pPr marL="12700" marR="601345"/>
            <a:r>
              <a:rPr sz="1600" dirty="0">
                <a:cs typeface="Arial"/>
              </a:rPr>
              <a:t>Sends response</a:t>
            </a:r>
            <a:r>
              <a:rPr sz="1600" spc="-125" dirty="0">
                <a:cs typeface="Arial"/>
              </a:rPr>
              <a:t> </a:t>
            </a:r>
            <a:r>
              <a:rPr sz="1600" dirty="0">
                <a:cs typeface="Arial"/>
              </a:rPr>
              <a:t>to  web</a:t>
            </a:r>
            <a:r>
              <a:rPr sz="1600" spc="-25" dirty="0">
                <a:cs typeface="Arial"/>
              </a:rPr>
              <a:t> </a:t>
            </a:r>
            <a:r>
              <a:rPr sz="1600" spc="-15" dirty="0">
                <a:cs typeface="Arial"/>
              </a:rPr>
              <a:t>server.</a:t>
            </a:r>
            <a:endParaRPr sz="1600" dirty="0">
              <a:cs typeface="Arial"/>
            </a:endParaRPr>
          </a:p>
        </p:txBody>
      </p:sp>
      <p:sp>
        <p:nvSpPr>
          <p:cNvPr id="10" name="object 10"/>
          <p:cNvSpPr txBox="1"/>
          <p:nvPr/>
        </p:nvSpPr>
        <p:spPr>
          <a:xfrm>
            <a:off x="3420872" y="5338368"/>
            <a:ext cx="2437130" cy="505908"/>
          </a:xfrm>
          <a:prstGeom prst="rect">
            <a:avLst/>
          </a:prstGeom>
        </p:spPr>
        <p:txBody>
          <a:bodyPr vert="horz" wrap="square" lIns="0" tIns="13335" rIns="0" bIns="0" rtlCol="0">
            <a:spAutoFit/>
          </a:bodyPr>
          <a:lstStyle/>
          <a:p>
            <a:pPr marL="12700">
              <a:spcBef>
                <a:spcPts val="105"/>
              </a:spcBef>
            </a:pPr>
            <a:r>
              <a:rPr sz="1600" spc="-10" dirty="0">
                <a:cs typeface="Arial"/>
              </a:rPr>
              <a:t>Web </a:t>
            </a:r>
            <a:r>
              <a:rPr sz="1600" dirty="0">
                <a:cs typeface="Arial"/>
              </a:rPr>
              <a:t>server</a:t>
            </a:r>
            <a:r>
              <a:rPr sz="1600" spc="-95" dirty="0">
                <a:cs typeface="Arial"/>
              </a:rPr>
              <a:t> </a:t>
            </a:r>
            <a:r>
              <a:rPr sz="1600" dirty="0">
                <a:cs typeface="Arial"/>
              </a:rPr>
              <a:t>responds</a:t>
            </a:r>
          </a:p>
          <a:p>
            <a:pPr marL="12700"/>
            <a:r>
              <a:rPr sz="1600" dirty="0">
                <a:cs typeface="Arial"/>
              </a:rPr>
              <a:t>to</a:t>
            </a:r>
            <a:r>
              <a:rPr sz="1600" spc="-25" dirty="0">
                <a:cs typeface="Arial"/>
              </a:rPr>
              <a:t> </a:t>
            </a:r>
            <a:r>
              <a:rPr sz="1600" dirty="0">
                <a:cs typeface="Arial"/>
              </a:rPr>
              <a:t>client.</a:t>
            </a:r>
          </a:p>
        </p:txBody>
      </p:sp>
      <p:sp>
        <p:nvSpPr>
          <p:cNvPr id="11" name="object 11"/>
          <p:cNvSpPr/>
          <p:nvPr/>
        </p:nvSpPr>
        <p:spPr>
          <a:xfrm>
            <a:off x="6934200" y="3393947"/>
            <a:ext cx="1200150" cy="166852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114800" y="3437002"/>
            <a:ext cx="1200150" cy="166839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560599" y="3665601"/>
            <a:ext cx="1537153" cy="131673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19400" y="3874896"/>
            <a:ext cx="1219200" cy="118110"/>
          </a:xfrm>
          <a:custGeom>
            <a:avLst/>
            <a:gdLst/>
            <a:ahLst/>
            <a:cxnLst/>
            <a:rect l="l" t="t" r="r" b="b"/>
            <a:pathLst>
              <a:path w="1219200" h="118110">
                <a:moveTo>
                  <a:pt x="1168980" y="58927"/>
                </a:moveTo>
                <a:lnTo>
                  <a:pt x="1111504" y="92455"/>
                </a:lnTo>
                <a:lnTo>
                  <a:pt x="1105408" y="95884"/>
                </a:lnTo>
                <a:lnTo>
                  <a:pt x="1103376" y="103758"/>
                </a:lnTo>
                <a:lnTo>
                  <a:pt x="1106932" y="109727"/>
                </a:lnTo>
                <a:lnTo>
                  <a:pt x="1110361" y="115823"/>
                </a:lnTo>
                <a:lnTo>
                  <a:pt x="1118235" y="117855"/>
                </a:lnTo>
                <a:lnTo>
                  <a:pt x="1124204" y="114300"/>
                </a:lnTo>
                <a:lnTo>
                  <a:pt x="1197411" y="71627"/>
                </a:lnTo>
                <a:lnTo>
                  <a:pt x="1194054" y="71627"/>
                </a:lnTo>
                <a:lnTo>
                  <a:pt x="1194054" y="69850"/>
                </a:lnTo>
                <a:lnTo>
                  <a:pt x="1187704" y="69850"/>
                </a:lnTo>
                <a:lnTo>
                  <a:pt x="1168980" y="58927"/>
                </a:lnTo>
                <a:close/>
              </a:path>
              <a:path w="1219200" h="118110">
                <a:moveTo>
                  <a:pt x="1147209" y="46227"/>
                </a:moveTo>
                <a:lnTo>
                  <a:pt x="0" y="46227"/>
                </a:lnTo>
                <a:lnTo>
                  <a:pt x="0" y="71627"/>
                </a:lnTo>
                <a:lnTo>
                  <a:pt x="1147209" y="71627"/>
                </a:lnTo>
                <a:lnTo>
                  <a:pt x="1168980" y="58927"/>
                </a:lnTo>
                <a:lnTo>
                  <a:pt x="1147209" y="46227"/>
                </a:lnTo>
                <a:close/>
              </a:path>
              <a:path w="1219200" h="118110">
                <a:moveTo>
                  <a:pt x="1197411" y="46227"/>
                </a:moveTo>
                <a:lnTo>
                  <a:pt x="1194054" y="46227"/>
                </a:lnTo>
                <a:lnTo>
                  <a:pt x="1194054" y="71627"/>
                </a:lnTo>
                <a:lnTo>
                  <a:pt x="1197411" y="71627"/>
                </a:lnTo>
                <a:lnTo>
                  <a:pt x="1219200" y="58927"/>
                </a:lnTo>
                <a:lnTo>
                  <a:pt x="1197411" y="46227"/>
                </a:lnTo>
                <a:close/>
              </a:path>
              <a:path w="1219200" h="118110">
                <a:moveTo>
                  <a:pt x="1187704" y="48005"/>
                </a:moveTo>
                <a:lnTo>
                  <a:pt x="1168980" y="58927"/>
                </a:lnTo>
                <a:lnTo>
                  <a:pt x="1187704" y="69850"/>
                </a:lnTo>
                <a:lnTo>
                  <a:pt x="1187704" y="48005"/>
                </a:lnTo>
                <a:close/>
              </a:path>
              <a:path w="1219200" h="118110">
                <a:moveTo>
                  <a:pt x="1194054" y="48005"/>
                </a:moveTo>
                <a:lnTo>
                  <a:pt x="1187704" y="48005"/>
                </a:lnTo>
                <a:lnTo>
                  <a:pt x="1187704" y="69850"/>
                </a:lnTo>
                <a:lnTo>
                  <a:pt x="1194054" y="69850"/>
                </a:lnTo>
                <a:lnTo>
                  <a:pt x="1194054" y="48005"/>
                </a:lnTo>
                <a:close/>
              </a:path>
              <a:path w="1219200" h="118110">
                <a:moveTo>
                  <a:pt x="1118235" y="0"/>
                </a:moveTo>
                <a:lnTo>
                  <a:pt x="1110361" y="2031"/>
                </a:lnTo>
                <a:lnTo>
                  <a:pt x="1106932" y="8127"/>
                </a:lnTo>
                <a:lnTo>
                  <a:pt x="1103376" y="14096"/>
                </a:lnTo>
                <a:lnTo>
                  <a:pt x="1105408" y="21970"/>
                </a:lnTo>
                <a:lnTo>
                  <a:pt x="1111504" y="25400"/>
                </a:lnTo>
                <a:lnTo>
                  <a:pt x="1168980" y="58927"/>
                </a:lnTo>
                <a:lnTo>
                  <a:pt x="1187704" y="48005"/>
                </a:lnTo>
                <a:lnTo>
                  <a:pt x="1194054" y="48005"/>
                </a:lnTo>
                <a:lnTo>
                  <a:pt x="1194054" y="46227"/>
                </a:lnTo>
                <a:lnTo>
                  <a:pt x="1197411" y="46227"/>
                </a:lnTo>
                <a:lnTo>
                  <a:pt x="1124204" y="3555"/>
                </a:lnTo>
                <a:lnTo>
                  <a:pt x="1118235" y="0"/>
                </a:lnTo>
                <a:close/>
              </a:path>
            </a:pathLst>
          </a:custGeom>
          <a:solidFill>
            <a:srgbClr val="000000"/>
          </a:solidFill>
        </p:spPr>
        <p:txBody>
          <a:bodyPr wrap="square" lIns="0" tIns="0" rIns="0" bIns="0" rtlCol="0"/>
          <a:lstStyle/>
          <a:p>
            <a:endParaRPr/>
          </a:p>
        </p:txBody>
      </p:sp>
      <p:sp>
        <p:nvSpPr>
          <p:cNvPr id="15" name="object 15"/>
          <p:cNvSpPr/>
          <p:nvPr/>
        </p:nvSpPr>
        <p:spPr>
          <a:xfrm>
            <a:off x="5562600" y="3911346"/>
            <a:ext cx="1219200" cy="118110"/>
          </a:xfrm>
          <a:custGeom>
            <a:avLst/>
            <a:gdLst/>
            <a:ahLst/>
            <a:cxnLst/>
            <a:rect l="l" t="t" r="r" b="b"/>
            <a:pathLst>
              <a:path w="1219200" h="118110">
                <a:moveTo>
                  <a:pt x="1118235" y="0"/>
                </a:moveTo>
                <a:lnTo>
                  <a:pt x="1110361" y="2031"/>
                </a:lnTo>
                <a:lnTo>
                  <a:pt x="1106932" y="8127"/>
                </a:lnTo>
                <a:lnTo>
                  <a:pt x="1103376" y="14223"/>
                </a:lnTo>
                <a:lnTo>
                  <a:pt x="1105408" y="21970"/>
                </a:lnTo>
                <a:lnTo>
                  <a:pt x="1147200" y="46350"/>
                </a:lnTo>
                <a:lnTo>
                  <a:pt x="1194053" y="46354"/>
                </a:lnTo>
                <a:lnTo>
                  <a:pt x="1194053" y="71754"/>
                </a:lnTo>
                <a:lnTo>
                  <a:pt x="1146991" y="71754"/>
                </a:lnTo>
                <a:lnTo>
                  <a:pt x="1105408" y="96011"/>
                </a:lnTo>
                <a:lnTo>
                  <a:pt x="1103376" y="103758"/>
                </a:lnTo>
                <a:lnTo>
                  <a:pt x="1106932" y="109854"/>
                </a:lnTo>
                <a:lnTo>
                  <a:pt x="1110361" y="115950"/>
                </a:lnTo>
                <a:lnTo>
                  <a:pt x="1118235" y="117982"/>
                </a:lnTo>
                <a:lnTo>
                  <a:pt x="1124203" y="114426"/>
                </a:lnTo>
                <a:lnTo>
                  <a:pt x="1197411" y="71754"/>
                </a:lnTo>
                <a:lnTo>
                  <a:pt x="1194053" y="71754"/>
                </a:lnTo>
                <a:lnTo>
                  <a:pt x="1197420" y="71749"/>
                </a:lnTo>
                <a:lnTo>
                  <a:pt x="1219200" y="59054"/>
                </a:lnTo>
                <a:lnTo>
                  <a:pt x="1124203" y="3555"/>
                </a:lnTo>
                <a:lnTo>
                  <a:pt x="1118235" y="0"/>
                </a:lnTo>
                <a:close/>
              </a:path>
              <a:path w="1219200" h="118110">
                <a:moveTo>
                  <a:pt x="1168871" y="58991"/>
                </a:moveTo>
                <a:lnTo>
                  <a:pt x="1147000" y="71749"/>
                </a:lnTo>
                <a:lnTo>
                  <a:pt x="1194053" y="71754"/>
                </a:lnTo>
                <a:lnTo>
                  <a:pt x="1194053" y="69976"/>
                </a:lnTo>
                <a:lnTo>
                  <a:pt x="1187703" y="69976"/>
                </a:lnTo>
                <a:lnTo>
                  <a:pt x="1168871" y="58991"/>
                </a:lnTo>
                <a:close/>
              </a:path>
              <a:path w="1219200" h="118110">
                <a:moveTo>
                  <a:pt x="0" y="46227"/>
                </a:moveTo>
                <a:lnTo>
                  <a:pt x="0" y="71627"/>
                </a:lnTo>
                <a:lnTo>
                  <a:pt x="1147000" y="71749"/>
                </a:lnTo>
                <a:lnTo>
                  <a:pt x="1168871" y="58991"/>
                </a:lnTo>
                <a:lnTo>
                  <a:pt x="1147200" y="46350"/>
                </a:lnTo>
                <a:lnTo>
                  <a:pt x="0" y="46227"/>
                </a:lnTo>
                <a:close/>
              </a:path>
              <a:path w="1219200" h="118110">
                <a:moveTo>
                  <a:pt x="1187703" y="48005"/>
                </a:moveTo>
                <a:lnTo>
                  <a:pt x="1168871" y="58991"/>
                </a:lnTo>
                <a:lnTo>
                  <a:pt x="1187703" y="69976"/>
                </a:lnTo>
                <a:lnTo>
                  <a:pt x="1187703" y="48005"/>
                </a:lnTo>
                <a:close/>
              </a:path>
              <a:path w="1219200" h="118110">
                <a:moveTo>
                  <a:pt x="1194053" y="48005"/>
                </a:moveTo>
                <a:lnTo>
                  <a:pt x="1187703" y="48005"/>
                </a:lnTo>
                <a:lnTo>
                  <a:pt x="1187703" y="69976"/>
                </a:lnTo>
                <a:lnTo>
                  <a:pt x="1194053" y="69976"/>
                </a:lnTo>
                <a:lnTo>
                  <a:pt x="1194053" y="48005"/>
                </a:lnTo>
                <a:close/>
              </a:path>
              <a:path w="1219200" h="118110">
                <a:moveTo>
                  <a:pt x="1147200" y="46350"/>
                </a:moveTo>
                <a:lnTo>
                  <a:pt x="1168871" y="58991"/>
                </a:lnTo>
                <a:lnTo>
                  <a:pt x="1187703" y="48005"/>
                </a:lnTo>
                <a:lnTo>
                  <a:pt x="1194053" y="48005"/>
                </a:lnTo>
                <a:lnTo>
                  <a:pt x="1194053" y="46354"/>
                </a:lnTo>
                <a:lnTo>
                  <a:pt x="1147200" y="46350"/>
                </a:lnTo>
                <a:close/>
              </a:path>
            </a:pathLst>
          </a:custGeom>
          <a:solidFill>
            <a:srgbClr val="000000"/>
          </a:solidFill>
        </p:spPr>
        <p:txBody>
          <a:bodyPr wrap="square" lIns="0" tIns="0" rIns="0" bIns="0" rtlCol="0"/>
          <a:lstStyle/>
          <a:p>
            <a:endParaRPr/>
          </a:p>
        </p:txBody>
      </p:sp>
      <p:sp>
        <p:nvSpPr>
          <p:cNvPr id="16" name="object 16"/>
          <p:cNvSpPr/>
          <p:nvPr/>
        </p:nvSpPr>
        <p:spPr>
          <a:xfrm>
            <a:off x="8229600" y="3911346"/>
            <a:ext cx="1219200" cy="118110"/>
          </a:xfrm>
          <a:custGeom>
            <a:avLst/>
            <a:gdLst/>
            <a:ahLst/>
            <a:cxnLst/>
            <a:rect l="l" t="t" r="r" b="b"/>
            <a:pathLst>
              <a:path w="1219200" h="118110">
                <a:moveTo>
                  <a:pt x="1118234" y="0"/>
                </a:moveTo>
                <a:lnTo>
                  <a:pt x="1110360" y="2031"/>
                </a:lnTo>
                <a:lnTo>
                  <a:pt x="1106931" y="8127"/>
                </a:lnTo>
                <a:lnTo>
                  <a:pt x="1103376" y="14223"/>
                </a:lnTo>
                <a:lnTo>
                  <a:pt x="1105407" y="21970"/>
                </a:lnTo>
                <a:lnTo>
                  <a:pt x="1147200" y="46350"/>
                </a:lnTo>
                <a:lnTo>
                  <a:pt x="1194053" y="46354"/>
                </a:lnTo>
                <a:lnTo>
                  <a:pt x="1194053" y="71754"/>
                </a:lnTo>
                <a:lnTo>
                  <a:pt x="1146991" y="71754"/>
                </a:lnTo>
                <a:lnTo>
                  <a:pt x="1105407" y="96011"/>
                </a:lnTo>
                <a:lnTo>
                  <a:pt x="1103376" y="103758"/>
                </a:lnTo>
                <a:lnTo>
                  <a:pt x="1106931" y="109854"/>
                </a:lnTo>
                <a:lnTo>
                  <a:pt x="1110360" y="115950"/>
                </a:lnTo>
                <a:lnTo>
                  <a:pt x="1118234" y="117982"/>
                </a:lnTo>
                <a:lnTo>
                  <a:pt x="1124203" y="114426"/>
                </a:lnTo>
                <a:lnTo>
                  <a:pt x="1197411" y="71754"/>
                </a:lnTo>
                <a:lnTo>
                  <a:pt x="1194053" y="71754"/>
                </a:lnTo>
                <a:lnTo>
                  <a:pt x="1197420" y="71749"/>
                </a:lnTo>
                <a:lnTo>
                  <a:pt x="1219200" y="59054"/>
                </a:lnTo>
                <a:lnTo>
                  <a:pt x="1124203" y="3555"/>
                </a:lnTo>
                <a:lnTo>
                  <a:pt x="1118234" y="0"/>
                </a:lnTo>
                <a:close/>
              </a:path>
              <a:path w="1219200" h="118110">
                <a:moveTo>
                  <a:pt x="1168871" y="58991"/>
                </a:moveTo>
                <a:lnTo>
                  <a:pt x="1147000" y="71749"/>
                </a:lnTo>
                <a:lnTo>
                  <a:pt x="1194053" y="71754"/>
                </a:lnTo>
                <a:lnTo>
                  <a:pt x="1194053" y="69976"/>
                </a:lnTo>
                <a:lnTo>
                  <a:pt x="1187703" y="69976"/>
                </a:lnTo>
                <a:lnTo>
                  <a:pt x="1168871" y="58991"/>
                </a:lnTo>
                <a:close/>
              </a:path>
              <a:path w="1219200" h="118110">
                <a:moveTo>
                  <a:pt x="0" y="46227"/>
                </a:moveTo>
                <a:lnTo>
                  <a:pt x="0" y="71627"/>
                </a:lnTo>
                <a:lnTo>
                  <a:pt x="1147000" y="71749"/>
                </a:lnTo>
                <a:lnTo>
                  <a:pt x="1168871" y="58991"/>
                </a:lnTo>
                <a:lnTo>
                  <a:pt x="1147200" y="46350"/>
                </a:lnTo>
                <a:lnTo>
                  <a:pt x="0" y="46227"/>
                </a:lnTo>
                <a:close/>
              </a:path>
              <a:path w="1219200" h="118110">
                <a:moveTo>
                  <a:pt x="1187703" y="48005"/>
                </a:moveTo>
                <a:lnTo>
                  <a:pt x="1168871" y="58991"/>
                </a:lnTo>
                <a:lnTo>
                  <a:pt x="1187703" y="69976"/>
                </a:lnTo>
                <a:lnTo>
                  <a:pt x="1187703" y="48005"/>
                </a:lnTo>
                <a:close/>
              </a:path>
              <a:path w="1219200" h="118110">
                <a:moveTo>
                  <a:pt x="1194053" y="48005"/>
                </a:moveTo>
                <a:lnTo>
                  <a:pt x="1187703" y="48005"/>
                </a:lnTo>
                <a:lnTo>
                  <a:pt x="1187703" y="69976"/>
                </a:lnTo>
                <a:lnTo>
                  <a:pt x="1194053" y="69976"/>
                </a:lnTo>
                <a:lnTo>
                  <a:pt x="1194053" y="48005"/>
                </a:lnTo>
                <a:close/>
              </a:path>
              <a:path w="1219200" h="118110">
                <a:moveTo>
                  <a:pt x="1147200" y="46350"/>
                </a:moveTo>
                <a:lnTo>
                  <a:pt x="1168871" y="58991"/>
                </a:lnTo>
                <a:lnTo>
                  <a:pt x="1187703" y="48005"/>
                </a:lnTo>
                <a:lnTo>
                  <a:pt x="1194053" y="48005"/>
                </a:lnTo>
                <a:lnTo>
                  <a:pt x="1194053" y="46354"/>
                </a:lnTo>
                <a:lnTo>
                  <a:pt x="1147200" y="46350"/>
                </a:lnTo>
                <a:close/>
              </a:path>
            </a:pathLst>
          </a:custGeom>
          <a:solidFill>
            <a:srgbClr val="000000"/>
          </a:solidFill>
        </p:spPr>
        <p:txBody>
          <a:bodyPr wrap="square" lIns="0" tIns="0" rIns="0" bIns="0" rtlCol="0"/>
          <a:lstStyle/>
          <a:p>
            <a:endParaRPr/>
          </a:p>
        </p:txBody>
      </p:sp>
      <p:sp>
        <p:nvSpPr>
          <p:cNvPr id="17" name="object 17"/>
          <p:cNvSpPr/>
          <p:nvPr/>
        </p:nvSpPr>
        <p:spPr>
          <a:xfrm>
            <a:off x="2835275" y="4597146"/>
            <a:ext cx="1219200" cy="118110"/>
          </a:xfrm>
          <a:custGeom>
            <a:avLst/>
            <a:gdLst/>
            <a:ahLst/>
            <a:cxnLst/>
            <a:rect l="l" t="t" r="r" b="b"/>
            <a:pathLst>
              <a:path w="1219200" h="118110">
                <a:moveTo>
                  <a:pt x="100965" y="0"/>
                </a:moveTo>
                <a:lnTo>
                  <a:pt x="94996" y="3555"/>
                </a:lnTo>
                <a:lnTo>
                  <a:pt x="0" y="58927"/>
                </a:lnTo>
                <a:lnTo>
                  <a:pt x="94996" y="114426"/>
                </a:lnTo>
                <a:lnTo>
                  <a:pt x="100965" y="117982"/>
                </a:lnTo>
                <a:lnTo>
                  <a:pt x="108838" y="115950"/>
                </a:lnTo>
                <a:lnTo>
                  <a:pt x="112268" y="109854"/>
                </a:lnTo>
                <a:lnTo>
                  <a:pt x="115824" y="103758"/>
                </a:lnTo>
                <a:lnTo>
                  <a:pt x="113791" y="96011"/>
                </a:lnTo>
                <a:lnTo>
                  <a:pt x="71990" y="71627"/>
                </a:lnTo>
                <a:lnTo>
                  <a:pt x="25146" y="71627"/>
                </a:lnTo>
                <a:lnTo>
                  <a:pt x="25146" y="46227"/>
                </a:lnTo>
                <a:lnTo>
                  <a:pt x="72208" y="46227"/>
                </a:lnTo>
                <a:lnTo>
                  <a:pt x="113791" y="21970"/>
                </a:lnTo>
                <a:lnTo>
                  <a:pt x="115824" y="14223"/>
                </a:lnTo>
                <a:lnTo>
                  <a:pt x="112268" y="8127"/>
                </a:lnTo>
                <a:lnTo>
                  <a:pt x="108838" y="2031"/>
                </a:lnTo>
                <a:lnTo>
                  <a:pt x="100965" y="0"/>
                </a:lnTo>
                <a:close/>
              </a:path>
              <a:path w="1219200" h="118110">
                <a:moveTo>
                  <a:pt x="72208" y="46227"/>
                </a:moveTo>
                <a:lnTo>
                  <a:pt x="25146" y="46227"/>
                </a:lnTo>
                <a:lnTo>
                  <a:pt x="25146" y="71627"/>
                </a:lnTo>
                <a:lnTo>
                  <a:pt x="71990" y="71627"/>
                </a:lnTo>
                <a:lnTo>
                  <a:pt x="69160" y="69976"/>
                </a:lnTo>
                <a:lnTo>
                  <a:pt x="31496" y="69976"/>
                </a:lnTo>
                <a:lnTo>
                  <a:pt x="31496" y="48005"/>
                </a:lnTo>
                <a:lnTo>
                  <a:pt x="69160" y="48005"/>
                </a:lnTo>
                <a:lnTo>
                  <a:pt x="72208" y="46227"/>
                </a:lnTo>
                <a:close/>
              </a:path>
              <a:path w="1219200" h="118110">
                <a:moveTo>
                  <a:pt x="1219200" y="46227"/>
                </a:moveTo>
                <a:lnTo>
                  <a:pt x="72208" y="46227"/>
                </a:lnTo>
                <a:lnTo>
                  <a:pt x="50328" y="58991"/>
                </a:lnTo>
                <a:lnTo>
                  <a:pt x="71990" y="71627"/>
                </a:lnTo>
                <a:lnTo>
                  <a:pt x="1219200" y="71627"/>
                </a:lnTo>
                <a:lnTo>
                  <a:pt x="1219200" y="46227"/>
                </a:lnTo>
                <a:close/>
              </a:path>
              <a:path w="1219200" h="118110">
                <a:moveTo>
                  <a:pt x="31496" y="48005"/>
                </a:moveTo>
                <a:lnTo>
                  <a:pt x="31496" y="69976"/>
                </a:lnTo>
                <a:lnTo>
                  <a:pt x="50328" y="58991"/>
                </a:lnTo>
                <a:lnTo>
                  <a:pt x="31496" y="48005"/>
                </a:lnTo>
                <a:close/>
              </a:path>
              <a:path w="1219200" h="118110">
                <a:moveTo>
                  <a:pt x="50328" y="58991"/>
                </a:moveTo>
                <a:lnTo>
                  <a:pt x="31496" y="69976"/>
                </a:lnTo>
                <a:lnTo>
                  <a:pt x="69160" y="69976"/>
                </a:lnTo>
                <a:lnTo>
                  <a:pt x="50328" y="58991"/>
                </a:lnTo>
                <a:close/>
              </a:path>
              <a:path w="1219200" h="118110">
                <a:moveTo>
                  <a:pt x="69160" y="48005"/>
                </a:moveTo>
                <a:lnTo>
                  <a:pt x="31496" y="48005"/>
                </a:lnTo>
                <a:lnTo>
                  <a:pt x="50328" y="58991"/>
                </a:lnTo>
                <a:lnTo>
                  <a:pt x="69160" y="48005"/>
                </a:lnTo>
                <a:close/>
              </a:path>
            </a:pathLst>
          </a:custGeom>
          <a:solidFill>
            <a:srgbClr val="000000"/>
          </a:solidFill>
        </p:spPr>
        <p:txBody>
          <a:bodyPr wrap="square" lIns="0" tIns="0" rIns="0" bIns="0" rtlCol="0"/>
          <a:lstStyle/>
          <a:p>
            <a:endParaRPr/>
          </a:p>
        </p:txBody>
      </p:sp>
      <p:sp>
        <p:nvSpPr>
          <p:cNvPr id="18" name="object 18"/>
          <p:cNvSpPr/>
          <p:nvPr/>
        </p:nvSpPr>
        <p:spPr>
          <a:xfrm>
            <a:off x="5486400" y="4597146"/>
            <a:ext cx="1219200" cy="118110"/>
          </a:xfrm>
          <a:custGeom>
            <a:avLst/>
            <a:gdLst/>
            <a:ahLst/>
            <a:cxnLst/>
            <a:rect l="l" t="t" r="r" b="b"/>
            <a:pathLst>
              <a:path w="1219200" h="118110">
                <a:moveTo>
                  <a:pt x="100964" y="0"/>
                </a:moveTo>
                <a:lnTo>
                  <a:pt x="94996" y="3555"/>
                </a:lnTo>
                <a:lnTo>
                  <a:pt x="0" y="58927"/>
                </a:lnTo>
                <a:lnTo>
                  <a:pt x="94996" y="114426"/>
                </a:lnTo>
                <a:lnTo>
                  <a:pt x="100964" y="117982"/>
                </a:lnTo>
                <a:lnTo>
                  <a:pt x="108838" y="115950"/>
                </a:lnTo>
                <a:lnTo>
                  <a:pt x="112267" y="109854"/>
                </a:lnTo>
                <a:lnTo>
                  <a:pt x="115824" y="103758"/>
                </a:lnTo>
                <a:lnTo>
                  <a:pt x="113791" y="96011"/>
                </a:lnTo>
                <a:lnTo>
                  <a:pt x="71990" y="71627"/>
                </a:lnTo>
                <a:lnTo>
                  <a:pt x="25146" y="71627"/>
                </a:lnTo>
                <a:lnTo>
                  <a:pt x="25146" y="46227"/>
                </a:lnTo>
                <a:lnTo>
                  <a:pt x="72208" y="46227"/>
                </a:lnTo>
                <a:lnTo>
                  <a:pt x="113791" y="21970"/>
                </a:lnTo>
                <a:lnTo>
                  <a:pt x="115824" y="14223"/>
                </a:lnTo>
                <a:lnTo>
                  <a:pt x="112267" y="8127"/>
                </a:lnTo>
                <a:lnTo>
                  <a:pt x="108838" y="2031"/>
                </a:lnTo>
                <a:lnTo>
                  <a:pt x="100964" y="0"/>
                </a:lnTo>
                <a:close/>
              </a:path>
              <a:path w="1219200" h="118110">
                <a:moveTo>
                  <a:pt x="72208" y="46227"/>
                </a:moveTo>
                <a:lnTo>
                  <a:pt x="25146" y="46227"/>
                </a:lnTo>
                <a:lnTo>
                  <a:pt x="25146" y="71627"/>
                </a:lnTo>
                <a:lnTo>
                  <a:pt x="71990" y="71627"/>
                </a:lnTo>
                <a:lnTo>
                  <a:pt x="69160" y="69976"/>
                </a:lnTo>
                <a:lnTo>
                  <a:pt x="31496" y="69976"/>
                </a:lnTo>
                <a:lnTo>
                  <a:pt x="31496" y="48005"/>
                </a:lnTo>
                <a:lnTo>
                  <a:pt x="69160" y="48005"/>
                </a:lnTo>
                <a:lnTo>
                  <a:pt x="72208" y="46227"/>
                </a:lnTo>
                <a:close/>
              </a:path>
              <a:path w="1219200" h="118110">
                <a:moveTo>
                  <a:pt x="1219200" y="46227"/>
                </a:moveTo>
                <a:lnTo>
                  <a:pt x="72208" y="46227"/>
                </a:lnTo>
                <a:lnTo>
                  <a:pt x="50328" y="58991"/>
                </a:lnTo>
                <a:lnTo>
                  <a:pt x="71990" y="71627"/>
                </a:lnTo>
                <a:lnTo>
                  <a:pt x="1219200" y="71627"/>
                </a:lnTo>
                <a:lnTo>
                  <a:pt x="1219200" y="46227"/>
                </a:lnTo>
                <a:close/>
              </a:path>
              <a:path w="1219200" h="118110">
                <a:moveTo>
                  <a:pt x="31496" y="48005"/>
                </a:moveTo>
                <a:lnTo>
                  <a:pt x="31496" y="69976"/>
                </a:lnTo>
                <a:lnTo>
                  <a:pt x="50328" y="58991"/>
                </a:lnTo>
                <a:lnTo>
                  <a:pt x="31496" y="48005"/>
                </a:lnTo>
                <a:close/>
              </a:path>
              <a:path w="1219200" h="118110">
                <a:moveTo>
                  <a:pt x="50328" y="58991"/>
                </a:moveTo>
                <a:lnTo>
                  <a:pt x="31496" y="69976"/>
                </a:lnTo>
                <a:lnTo>
                  <a:pt x="69160" y="69976"/>
                </a:lnTo>
                <a:lnTo>
                  <a:pt x="50328" y="58991"/>
                </a:lnTo>
                <a:close/>
              </a:path>
              <a:path w="1219200" h="118110">
                <a:moveTo>
                  <a:pt x="69160" y="48005"/>
                </a:moveTo>
                <a:lnTo>
                  <a:pt x="31496" y="48005"/>
                </a:lnTo>
                <a:lnTo>
                  <a:pt x="50328" y="58991"/>
                </a:lnTo>
                <a:lnTo>
                  <a:pt x="69160" y="48005"/>
                </a:lnTo>
                <a:close/>
              </a:path>
            </a:pathLst>
          </a:custGeom>
          <a:solidFill>
            <a:srgbClr val="000000"/>
          </a:solidFill>
        </p:spPr>
        <p:txBody>
          <a:bodyPr wrap="square" lIns="0" tIns="0" rIns="0" bIns="0" rtlCol="0"/>
          <a:lstStyle/>
          <a:p>
            <a:endParaRPr/>
          </a:p>
        </p:txBody>
      </p:sp>
      <p:sp>
        <p:nvSpPr>
          <p:cNvPr id="19" name="object 19"/>
          <p:cNvSpPr/>
          <p:nvPr/>
        </p:nvSpPr>
        <p:spPr>
          <a:xfrm>
            <a:off x="8229600" y="4597146"/>
            <a:ext cx="1219200" cy="118110"/>
          </a:xfrm>
          <a:custGeom>
            <a:avLst/>
            <a:gdLst/>
            <a:ahLst/>
            <a:cxnLst/>
            <a:rect l="l" t="t" r="r" b="b"/>
            <a:pathLst>
              <a:path w="1219200" h="118110">
                <a:moveTo>
                  <a:pt x="100965" y="0"/>
                </a:moveTo>
                <a:lnTo>
                  <a:pt x="94996" y="3555"/>
                </a:lnTo>
                <a:lnTo>
                  <a:pt x="0" y="58927"/>
                </a:lnTo>
                <a:lnTo>
                  <a:pt x="94996" y="114426"/>
                </a:lnTo>
                <a:lnTo>
                  <a:pt x="100965" y="117982"/>
                </a:lnTo>
                <a:lnTo>
                  <a:pt x="108839" y="115950"/>
                </a:lnTo>
                <a:lnTo>
                  <a:pt x="112268" y="109854"/>
                </a:lnTo>
                <a:lnTo>
                  <a:pt x="115824" y="103758"/>
                </a:lnTo>
                <a:lnTo>
                  <a:pt x="113792" y="96011"/>
                </a:lnTo>
                <a:lnTo>
                  <a:pt x="71990" y="71627"/>
                </a:lnTo>
                <a:lnTo>
                  <a:pt x="25146" y="71627"/>
                </a:lnTo>
                <a:lnTo>
                  <a:pt x="25146" y="46227"/>
                </a:lnTo>
                <a:lnTo>
                  <a:pt x="72208" y="46227"/>
                </a:lnTo>
                <a:lnTo>
                  <a:pt x="113792" y="21970"/>
                </a:lnTo>
                <a:lnTo>
                  <a:pt x="115824" y="14223"/>
                </a:lnTo>
                <a:lnTo>
                  <a:pt x="112268" y="8127"/>
                </a:lnTo>
                <a:lnTo>
                  <a:pt x="108839" y="2031"/>
                </a:lnTo>
                <a:lnTo>
                  <a:pt x="100965" y="0"/>
                </a:lnTo>
                <a:close/>
              </a:path>
              <a:path w="1219200" h="118110">
                <a:moveTo>
                  <a:pt x="72208" y="46227"/>
                </a:moveTo>
                <a:lnTo>
                  <a:pt x="25146" y="46227"/>
                </a:lnTo>
                <a:lnTo>
                  <a:pt x="25146" y="71627"/>
                </a:lnTo>
                <a:lnTo>
                  <a:pt x="71990" y="71627"/>
                </a:lnTo>
                <a:lnTo>
                  <a:pt x="69160" y="69976"/>
                </a:lnTo>
                <a:lnTo>
                  <a:pt x="31496" y="69976"/>
                </a:lnTo>
                <a:lnTo>
                  <a:pt x="31496" y="48005"/>
                </a:lnTo>
                <a:lnTo>
                  <a:pt x="69160" y="48005"/>
                </a:lnTo>
                <a:lnTo>
                  <a:pt x="72208" y="46227"/>
                </a:lnTo>
                <a:close/>
              </a:path>
              <a:path w="1219200" h="118110">
                <a:moveTo>
                  <a:pt x="1219200" y="46227"/>
                </a:moveTo>
                <a:lnTo>
                  <a:pt x="72208" y="46227"/>
                </a:lnTo>
                <a:lnTo>
                  <a:pt x="50328" y="58991"/>
                </a:lnTo>
                <a:lnTo>
                  <a:pt x="71990" y="71627"/>
                </a:lnTo>
                <a:lnTo>
                  <a:pt x="1219200" y="71627"/>
                </a:lnTo>
                <a:lnTo>
                  <a:pt x="1219200" y="46227"/>
                </a:lnTo>
                <a:close/>
              </a:path>
              <a:path w="1219200" h="118110">
                <a:moveTo>
                  <a:pt x="31496" y="48005"/>
                </a:moveTo>
                <a:lnTo>
                  <a:pt x="31496" y="69976"/>
                </a:lnTo>
                <a:lnTo>
                  <a:pt x="50328" y="58991"/>
                </a:lnTo>
                <a:lnTo>
                  <a:pt x="31496" y="48005"/>
                </a:lnTo>
                <a:close/>
              </a:path>
              <a:path w="1219200" h="118110">
                <a:moveTo>
                  <a:pt x="50328" y="58991"/>
                </a:moveTo>
                <a:lnTo>
                  <a:pt x="31496" y="69976"/>
                </a:lnTo>
                <a:lnTo>
                  <a:pt x="69160" y="69976"/>
                </a:lnTo>
                <a:lnTo>
                  <a:pt x="50328" y="58991"/>
                </a:lnTo>
                <a:close/>
              </a:path>
              <a:path w="1219200" h="118110">
                <a:moveTo>
                  <a:pt x="69160" y="48005"/>
                </a:moveTo>
                <a:lnTo>
                  <a:pt x="31496" y="48005"/>
                </a:lnTo>
                <a:lnTo>
                  <a:pt x="50328" y="58991"/>
                </a:lnTo>
                <a:lnTo>
                  <a:pt x="69160" y="48005"/>
                </a:lnTo>
                <a:close/>
              </a:path>
            </a:pathLst>
          </a:custGeom>
          <a:solidFill>
            <a:srgbClr val="000000"/>
          </a:solidFill>
        </p:spPr>
        <p:txBody>
          <a:bodyPr wrap="square" lIns="0" tIns="0" rIns="0" bIns="0" rtlCol="0"/>
          <a:lstStyle/>
          <a:p>
            <a:endParaRPr/>
          </a:p>
        </p:txBody>
      </p:sp>
      <p:sp>
        <p:nvSpPr>
          <p:cNvPr id="20" name="object 20"/>
          <p:cNvSpPr/>
          <p:nvPr/>
        </p:nvSpPr>
        <p:spPr>
          <a:xfrm>
            <a:off x="9467851" y="3382898"/>
            <a:ext cx="1200149" cy="1670050"/>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6089651" y="1402207"/>
            <a:ext cx="2116455" cy="998350"/>
          </a:xfrm>
          <a:prstGeom prst="rect">
            <a:avLst/>
          </a:prstGeom>
        </p:spPr>
        <p:txBody>
          <a:bodyPr vert="horz" wrap="square" lIns="0" tIns="13335" rIns="0" bIns="0" rtlCol="0">
            <a:spAutoFit/>
          </a:bodyPr>
          <a:lstStyle/>
          <a:p>
            <a:pPr marL="12700" marR="5080">
              <a:spcBef>
                <a:spcPts val="105"/>
              </a:spcBef>
            </a:pPr>
            <a:r>
              <a:rPr sz="1600" dirty="0">
                <a:cs typeface="Arial"/>
              </a:rPr>
              <a:t>Application</a:t>
            </a:r>
            <a:r>
              <a:rPr lang="en-CA" sz="1600" dirty="0">
                <a:cs typeface="Arial"/>
              </a:rPr>
              <a:t> </a:t>
            </a:r>
            <a:r>
              <a:rPr sz="1600" dirty="0">
                <a:cs typeface="Arial"/>
              </a:rPr>
              <a:t>server  executes</a:t>
            </a:r>
            <a:r>
              <a:rPr sz="1600" spc="-95" dirty="0">
                <a:cs typeface="Arial"/>
              </a:rPr>
              <a:t> </a:t>
            </a:r>
            <a:r>
              <a:rPr sz="1600" dirty="0">
                <a:cs typeface="Arial"/>
              </a:rPr>
              <a:t>business  logic.</a:t>
            </a:r>
          </a:p>
          <a:p>
            <a:pPr marL="12700" marR="177165"/>
            <a:r>
              <a:rPr sz="1600" dirty="0">
                <a:cs typeface="Arial"/>
              </a:rPr>
              <a:t>Sends request</a:t>
            </a:r>
            <a:r>
              <a:rPr sz="1600" spc="-125" dirty="0">
                <a:cs typeface="Arial"/>
              </a:rPr>
              <a:t> </a:t>
            </a:r>
            <a:r>
              <a:rPr sz="1600" dirty="0">
                <a:cs typeface="Arial"/>
              </a:rPr>
              <a:t>to  database</a:t>
            </a:r>
            <a:r>
              <a:rPr sz="1600" spc="-80" dirty="0">
                <a:cs typeface="Arial"/>
              </a:rPr>
              <a:t> </a:t>
            </a:r>
            <a:r>
              <a:rPr sz="1600" spc="-15" dirty="0">
                <a:cs typeface="Arial"/>
              </a:rPr>
              <a:t>server.</a:t>
            </a:r>
            <a:endParaRPr sz="1600" dirty="0">
              <a:cs typeface="Arial"/>
            </a:endParaRPr>
          </a:p>
        </p:txBody>
      </p:sp>
      <p:sp>
        <p:nvSpPr>
          <p:cNvPr id="22" name="object 22"/>
          <p:cNvSpPr txBox="1"/>
          <p:nvPr/>
        </p:nvSpPr>
        <p:spPr>
          <a:xfrm>
            <a:off x="6089651" y="3591814"/>
            <a:ext cx="153035" cy="299720"/>
          </a:xfrm>
          <a:prstGeom prst="rect">
            <a:avLst/>
          </a:prstGeom>
        </p:spPr>
        <p:txBody>
          <a:bodyPr vert="horz" wrap="square" lIns="0" tIns="12700" rIns="0" bIns="0" rtlCol="0">
            <a:spAutoFit/>
          </a:bodyPr>
          <a:lstStyle/>
          <a:p>
            <a:pPr marL="12700">
              <a:spcBef>
                <a:spcPts val="100"/>
              </a:spcBef>
            </a:pPr>
            <a:r>
              <a:rPr spc="-5" dirty="0">
                <a:cs typeface="Arial"/>
              </a:rPr>
              <a:t>2</a:t>
            </a:r>
            <a:endParaRPr>
              <a:cs typeface="Arial"/>
            </a:endParaRPr>
          </a:p>
        </p:txBody>
      </p:sp>
      <p:sp>
        <p:nvSpPr>
          <p:cNvPr id="23" name="object 23"/>
          <p:cNvSpPr txBox="1"/>
          <p:nvPr/>
        </p:nvSpPr>
        <p:spPr>
          <a:xfrm>
            <a:off x="8610981" y="2921585"/>
            <a:ext cx="2077720" cy="1418978"/>
          </a:xfrm>
          <a:prstGeom prst="rect">
            <a:avLst/>
          </a:prstGeom>
        </p:spPr>
        <p:txBody>
          <a:bodyPr vert="horz" wrap="square" lIns="0" tIns="13335" rIns="0" bIns="0" rtlCol="0">
            <a:spAutoFit/>
          </a:bodyPr>
          <a:lstStyle/>
          <a:p>
            <a:pPr>
              <a:spcBef>
                <a:spcPts val="55"/>
              </a:spcBef>
            </a:pPr>
            <a:endParaRPr sz="2450" dirty="0">
              <a:cs typeface="Arial"/>
            </a:endParaRPr>
          </a:p>
          <a:p>
            <a:pPr marL="163195"/>
            <a:r>
              <a:rPr spc="-5" dirty="0">
                <a:cs typeface="Arial"/>
              </a:rPr>
              <a:t>3</a:t>
            </a:r>
            <a:endParaRPr dirty="0">
              <a:cs typeface="Arial"/>
            </a:endParaRPr>
          </a:p>
          <a:p>
            <a:pPr>
              <a:lnSpc>
                <a:spcPct val="100000"/>
              </a:lnSpc>
            </a:pPr>
            <a:endParaRPr sz="2000" dirty="0">
              <a:cs typeface="Arial"/>
            </a:endParaRPr>
          </a:p>
          <a:p>
            <a:pPr marL="163195">
              <a:spcBef>
                <a:spcPts val="1290"/>
              </a:spcBef>
            </a:pPr>
            <a:r>
              <a:rPr spc="-5" dirty="0">
                <a:cs typeface="Arial"/>
              </a:rPr>
              <a:t>4</a:t>
            </a:r>
            <a:endParaRPr dirty="0">
              <a:cs typeface="Arial"/>
            </a:endParaRPr>
          </a:p>
        </p:txBody>
      </p:sp>
      <p:sp>
        <p:nvSpPr>
          <p:cNvPr id="24" name="object 24"/>
          <p:cNvSpPr txBox="1"/>
          <p:nvPr/>
        </p:nvSpPr>
        <p:spPr>
          <a:xfrm>
            <a:off x="6094604" y="4268216"/>
            <a:ext cx="153035" cy="299720"/>
          </a:xfrm>
          <a:prstGeom prst="rect">
            <a:avLst/>
          </a:prstGeom>
        </p:spPr>
        <p:txBody>
          <a:bodyPr vert="horz" wrap="square" lIns="0" tIns="12700" rIns="0" bIns="0" rtlCol="0">
            <a:spAutoFit/>
          </a:bodyPr>
          <a:lstStyle/>
          <a:p>
            <a:pPr marL="12700">
              <a:spcBef>
                <a:spcPts val="100"/>
              </a:spcBef>
            </a:pPr>
            <a:r>
              <a:rPr spc="-5" dirty="0">
                <a:cs typeface="Arial"/>
              </a:rPr>
              <a:t>5</a:t>
            </a:r>
            <a:endParaRPr>
              <a:cs typeface="Arial"/>
            </a:endParaRPr>
          </a:p>
        </p:txBody>
      </p:sp>
      <p:sp>
        <p:nvSpPr>
          <p:cNvPr id="25" name="object 25"/>
          <p:cNvSpPr txBox="1"/>
          <p:nvPr/>
        </p:nvSpPr>
        <p:spPr>
          <a:xfrm>
            <a:off x="3242818" y="3591815"/>
            <a:ext cx="153035" cy="990015"/>
          </a:xfrm>
          <a:prstGeom prst="rect">
            <a:avLst/>
          </a:prstGeom>
        </p:spPr>
        <p:txBody>
          <a:bodyPr vert="horz" wrap="square" lIns="0" tIns="12700" rIns="0" bIns="0" rtlCol="0">
            <a:spAutoFit/>
          </a:bodyPr>
          <a:lstStyle/>
          <a:p>
            <a:pPr marL="12700">
              <a:spcBef>
                <a:spcPts val="100"/>
              </a:spcBef>
            </a:pPr>
            <a:r>
              <a:rPr spc="-5" dirty="0">
                <a:cs typeface="Arial"/>
              </a:rPr>
              <a:t>1</a:t>
            </a:r>
            <a:endParaRPr>
              <a:cs typeface="Arial"/>
            </a:endParaRPr>
          </a:p>
          <a:p>
            <a:pPr>
              <a:lnSpc>
                <a:spcPct val="100000"/>
              </a:lnSpc>
            </a:pPr>
            <a:endParaRPr sz="2750">
              <a:cs typeface="Arial"/>
            </a:endParaRPr>
          </a:p>
          <a:p>
            <a:pPr marL="12700"/>
            <a:r>
              <a:rPr spc="-5" dirty="0">
                <a:cs typeface="Arial"/>
              </a:rPr>
              <a:t>6</a:t>
            </a:r>
            <a:endParaRPr>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621792"/>
            <a:ext cx="4795157" cy="5413248"/>
          </a:xfrm>
          <a:prstGeom prst="rect">
            <a:avLst/>
          </a:prstGeom>
        </p:spPr>
        <p:txBody>
          <a:bodyPr vert="horz" lIns="91440" tIns="45720" rIns="91440" bIns="45720" numCol="1" rtlCol="0" anchor="ctr" anchorCtr="0" compatLnSpc="1">
            <a:prstTxWarp prst="textNoShape">
              <a:avLst/>
            </a:prstTxWarp>
            <a:normAutofit/>
          </a:bodyPr>
          <a:lstStyle/>
          <a:p>
            <a:pPr marL="12700"/>
            <a:r>
              <a:rPr lang="en-US" sz="5200" kern="1200" spc="-5">
                <a:solidFill>
                  <a:schemeClr val="bg1"/>
                </a:solidFill>
                <a:latin typeface="+mj-lt"/>
                <a:ea typeface="+mj-ea"/>
                <a:cs typeface="+mj-cs"/>
              </a:rPr>
              <a:t>Variations </a:t>
            </a:r>
            <a:r>
              <a:rPr lang="en-US" sz="5200" kern="1200">
                <a:solidFill>
                  <a:schemeClr val="bg1"/>
                </a:solidFill>
                <a:latin typeface="+mj-lt"/>
                <a:ea typeface="+mj-ea"/>
                <a:cs typeface="+mj-cs"/>
              </a:rPr>
              <a:t>of client-server</a:t>
            </a:r>
            <a:r>
              <a:rPr lang="en-US" sz="5200" kern="1200" spc="-110">
                <a:solidFill>
                  <a:schemeClr val="bg1"/>
                </a:solidFill>
                <a:latin typeface="+mj-lt"/>
                <a:ea typeface="+mj-ea"/>
                <a:cs typeface="+mj-cs"/>
              </a:rPr>
              <a:t> </a:t>
            </a:r>
            <a:r>
              <a:rPr lang="en-US" sz="5200" kern="1200">
                <a:solidFill>
                  <a:schemeClr val="bg1"/>
                </a:solidFill>
                <a:latin typeface="+mj-lt"/>
                <a:ea typeface="+mj-ea"/>
                <a:cs typeface="+mj-cs"/>
              </a:rPr>
              <a:t>architecture</a:t>
            </a:r>
          </a:p>
        </p:txBody>
      </p:sp>
      <p:sp>
        <p:nvSpPr>
          <p:cNvPr id="3" name="object 3"/>
          <p:cNvSpPr txBox="1"/>
          <p:nvPr/>
        </p:nvSpPr>
        <p:spPr>
          <a:xfrm>
            <a:off x="6521450" y="621792"/>
            <a:ext cx="4832349" cy="5413248"/>
          </a:xfrm>
          <a:prstGeom prst="rect">
            <a:avLst/>
          </a:prstGeom>
        </p:spPr>
        <p:txBody>
          <a:bodyPr vert="horz" lIns="91440" tIns="45720" rIns="91440" bIns="45720" rtlCol="0" anchor="ctr">
            <a:normAutofit/>
          </a:bodyPr>
          <a:lstStyle/>
          <a:p>
            <a:pPr marL="355600" marR="250190" indent="-228600" defTabSz="914400">
              <a:lnSpc>
                <a:spcPct val="90000"/>
              </a:lnSpc>
              <a:spcBef>
                <a:spcPts val="430"/>
              </a:spcBef>
              <a:buFont typeface="Arial" panose="020B0604020202020204" pitchFamily="34" charset="0"/>
              <a:buChar char="•"/>
              <a:tabLst>
                <a:tab pos="354965" algn="l"/>
                <a:tab pos="355600" algn="l"/>
              </a:tabLst>
            </a:pPr>
            <a:r>
              <a:rPr lang="en-US" sz="2400"/>
              <a:t>In </a:t>
            </a:r>
            <a:r>
              <a:rPr lang="en-US" sz="2400" spc="-5"/>
              <a:t>designing </a:t>
            </a:r>
            <a:r>
              <a:rPr lang="en-US" sz="2400"/>
              <a:t>a </a:t>
            </a:r>
            <a:r>
              <a:rPr lang="en-US" sz="2400" spc="-5"/>
              <a:t>client–server application, </a:t>
            </a:r>
            <a:r>
              <a:rPr lang="en-US" sz="2400"/>
              <a:t>a </a:t>
            </a:r>
            <a:r>
              <a:rPr lang="en-US" sz="2400" spc="-5"/>
              <a:t>decision </a:t>
            </a:r>
            <a:r>
              <a:rPr lang="en-US" sz="2400"/>
              <a:t>is to  </a:t>
            </a:r>
            <a:r>
              <a:rPr lang="en-US" sz="2400" spc="-5"/>
              <a:t>be made as </a:t>
            </a:r>
            <a:r>
              <a:rPr lang="en-US" sz="2400"/>
              <a:t>to </a:t>
            </a:r>
            <a:r>
              <a:rPr lang="en-US" sz="2400" spc="-5"/>
              <a:t>which </a:t>
            </a:r>
            <a:r>
              <a:rPr lang="en-US" sz="2400"/>
              <a:t>parts of the task </a:t>
            </a:r>
            <a:r>
              <a:rPr lang="en-US" sz="2400" spc="-5"/>
              <a:t>should be  executed on </a:t>
            </a:r>
            <a:r>
              <a:rPr lang="en-US" sz="2400"/>
              <a:t>the </a:t>
            </a:r>
            <a:r>
              <a:rPr lang="en-US" sz="2400" spc="-5"/>
              <a:t>client, and which on </a:t>
            </a:r>
            <a:r>
              <a:rPr lang="en-US" sz="2400"/>
              <a:t>the</a:t>
            </a:r>
            <a:r>
              <a:rPr lang="en-US" sz="2400" spc="50"/>
              <a:t> </a:t>
            </a:r>
            <a:r>
              <a:rPr lang="en-US" sz="2400"/>
              <a:t>server</a:t>
            </a:r>
          </a:p>
          <a:p>
            <a:pPr marL="355600" marR="5080" indent="-228600" defTabSz="914400">
              <a:lnSpc>
                <a:spcPct val="90000"/>
              </a:lnSpc>
              <a:buFont typeface="Arial" panose="020B0604020202020204" pitchFamily="34" charset="0"/>
              <a:buChar char="•"/>
              <a:tabLst>
                <a:tab pos="354965" algn="l"/>
                <a:tab pos="355600" algn="l"/>
              </a:tabLst>
            </a:pPr>
            <a:r>
              <a:rPr lang="en-US" sz="2400" spc="-5"/>
              <a:t>This decision would </a:t>
            </a:r>
            <a:r>
              <a:rPr lang="en-US" sz="2400"/>
              <a:t>affect the cost of </a:t>
            </a:r>
            <a:r>
              <a:rPr lang="en-US" sz="2400" spc="-5"/>
              <a:t>clients and </a:t>
            </a:r>
            <a:r>
              <a:rPr lang="en-US" sz="2400"/>
              <a:t>servers,  </a:t>
            </a:r>
            <a:r>
              <a:rPr lang="en-US" sz="2400" spc="-5"/>
              <a:t>the robustness and </a:t>
            </a:r>
            <a:r>
              <a:rPr lang="en-US" sz="2400"/>
              <a:t>security of the </a:t>
            </a:r>
            <a:r>
              <a:rPr lang="en-US" sz="2400" spc="-5"/>
              <a:t>application as a  whole, and </a:t>
            </a:r>
            <a:r>
              <a:rPr lang="en-US" sz="2400"/>
              <a:t>the </a:t>
            </a:r>
            <a:r>
              <a:rPr lang="en-US" sz="2400" spc="-5"/>
              <a:t>maintainability </a:t>
            </a:r>
            <a:r>
              <a:rPr lang="en-US" sz="2400"/>
              <a:t>of the </a:t>
            </a:r>
            <a:r>
              <a:rPr lang="en-US" sz="2400" spc="-5"/>
              <a:t>design (modification  </a:t>
            </a:r>
            <a:r>
              <a:rPr lang="en-US" sz="2400"/>
              <a:t>or</a:t>
            </a:r>
            <a:r>
              <a:rPr lang="en-US" sz="2400" spc="-15"/>
              <a:t> </a:t>
            </a:r>
            <a:r>
              <a:rPr lang="en-US" sz="2400" spc="-5"/>
              <a:t>porting)</a:t>
            </a:r>
            <a:endParaRPr lang="en-US" sz="2400"/>
          </a:p>
        </p:txBody>
      </p:sp>
      <p:sp>
        <p:nvSpPr>
          <p:cNvPr id="5" name="Footer Placeholder 4">
            <a:extLst>
              <a:ext uri="{FF2B5EF4-FFF2-40B4-BE49-F238E27FC236}">
                <a16:creationId xmlns:a16="http://schemas.microsoft.com/office/drawing/2014/main" id="{6AD00FD2-2703-46FA-B684-93B158ACA805}"/>
              </a:ext>
            </a:extLst>
          </p:cNvPr>
          <p:cNvSpPr>
            <a:spLocks noGrp="1"/>
          </p:cNvSpPr>
          <p:nvPr>
            <p:ph type="ftr" sz="quarter" idx="11"/>
          </p:nvPr>
        </p:nvSpPr>
        <p:spPr>
          <a:xfrm>
            <a:off x="6521450" y="6356350"/>
            <a:ext cx="3594100" cy="365125"/>
          </a:xfrm>
        </p:spPr>
        <p:txBody>
          <a:bodyPr vert="horz" lIns="91440" tIns="45720" rIns="91440" bIns="45720" rtlCol="0" anchor="ctr">
            <a:normAutofit/>
          </a:bodyPr>
          <a:lstStyle/>
          <a:p>
            <a:pPr algn="l" defTabSz="914400">
              <a:spcAft>
                <a:spcPts val="600"/>
              </a:spcAft>
            </a:pPr>
            <a:r>
              <a:rPr lang="en-US" altLang="en-US" kern="1200">
                <a:solidFill>
                  <a:schemeClr val="tx1">
                    <a:tint val="75000"/>
                  </a:schemeClr>
                </a:solidFill>
                <a:latin typeface="+mn-lt"/>
                <a:ea typeface="+mn-ea"/>
                <a:cs typeface="+mn-cs"/>
              </a:rPr>
              <a:t>SOEN 343</a:t>
            </a:r>
          </a:p>
        </p:txBody>
      </p:sp>
      <p:sp>
        <p:nvSpPr>
          <p:cNvPr id="4" name="object 4"/>
          <p:cNvSpPr txBox="1">
            <a:spLocks noGrp="1"/>
          </p:cNvSpPr>
          <p:nvPr>
            <p:ph type="sldNum" sz="quarter" idx="12"/>
          </p:nvPr>
        </p:nvSpPr>
        <p:spPr>
          <a:xfrm>
            <a:off x="10579100" y="6356350"/>
            <a:ext cx="774700" cy="365125"/>
          </a:xfrm>
          <a:prstGeom prst="rect">
            <a:avLst/>
          </a:prstGeom>
        </p:spPr>
        <p:txBody>
          <a:bodyPr vert="horz" lIns="91440" tIns="45720" rIns="91440" bIns="45720" numCol="1" rtlCol="0" anchor="ctr" anchorCtr="0" compatLnSpc="1">
            <a:prstTxWarp prst="textNoShape">
              <a:avLst/>
            </a:prstTxWarp>
            <a:normAutofit/>
          </a:bodyPr>
          <a:lstStyle/>
          <a:p>
            <a:pPr defTabSz="914400">
              <a:spcAft>
                <a:spcPts val="600"/>
              </a:spcAft>
            </a:pPr>
            <a:fld id="{81D60167-4931-47E6-BA6A-407CBD079E47}" type="slidenum">
              <a:rPr lang="en-US"/>
              <a:pPr defTabSz="914400">
                <a:spcAft>
                  <a:spcPts val="600"/>
                </a:spcAft>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F6CDC70-269E-4307-ABD2-7D90643CBF1F}"/>
              </a:ext>
            </a:extLst>
          </p:cNvPr>
          <p:cNvSpPr>
            <a:spLocks noGrp="1" noChangeArrowheads="1"/>
          </p:cNvSpPr>
          <p:nvPr>
            <p:ph type="title"/>
          </p:nvPr>
        </p:nvSpPr>
        <p:spPr/>
        <p:txBody>
          <a:bodyPr/>
          <a:lstStyle/>
          <a:p>
            <a:r>
              <a:rPr lang="en-US" altLang="en-US"/>
              <a:t>Objectives</a:t>
            </a:r>
            <a:endParaRPr lang="en-US" altLang="en-US">
              <a:sym typeface="Symbol" panose="05050102010706020507" pitchFamily="18" charset="2"/>
            </a:endParaRPr>
          </a:p>
        </p:txBody>
      </p:sp>
      <p:sp>
        <p:nvSpPr>
          <p:cNvPr id="44035" name="Rectangle 3">
            <a:extLst>
              <a:ext uri="{FF2B5EF4-FFF2-40B4-BE49-F238E27FC236}">
                <a16:creationId xmlns:a16="http://schemas.microsoft.com/office/drawing/2014/main" id="{12023E1A-F767-4478-B534-94195245F3CB}"/>
              </a:ext>
            </a:extLst>
          </p:cNvPr>
          <p:cNvSpPr>
            <a:spLocks noGrp="1" noChangeArrowheads="1"/>
          </p:cNvSpPr>
          <p:nvPr>
            <p:ph idx="1"/>
          </p:nvPr>
        </p:nvSpPr>
        <p:spPr/>
        <p:txBody>
          <a:bodyPr/>
          <a:lstStyle/>
          <a:p>
            <a:pPr>
              <a:buFont typeface="Symbol" panose="05050102010706020507" pitchFamily="18" charset="2"/>
              <a:buChar char="·"/>
            </a:pPr>
            <a:r>
              <a:rPr lang="en-US" altLang="zh-CN" dirty="0">
                <a:ea typeface="宋体" panose="02010600030101010101" pitchFamily="2" charset="-122"/>
              </a:rPr>
              <a:t>Introduce the client-server and multi-tier architectures</a:t>
            </a:r>
          </a:p>
          <a:p>
            <a:pPr lvl="1">
              <a:buSzPct val="50000"/>
              <a:buFont typeface="Calibri" panose="020F0502020204030204" pitchFamily="34" charset="0"/>
              <a:buChar char="—"/>
            </a:pPr>
            <a:r>
              <a:rPr lang="en-US" altLang="zh-CN" dirty="0">
                <a:ea typeface="宋体" panose="02010600030101010101" pitchFamily="2" charset="-122"/>
                <a:sym typeface="Symbol" panose="05050102010706020507" pitchFamily="18" charset="2"/>
              </a:rPr>
              <a:t>Web server, server-side programming, and DB server examples</a:t>
            </a:r>
          </a:p>
          <a:p>
            <a:pPr>
              <a:buFont typeface="Symbol" panose="05050102010706020507" pitchFamily="18" charset="2"/>
              <a:buChar char="·"/>
            </a:pPr>
            <a:r>
              <a:rPr lang="en-US" altLang="zh-CN" dirty="0">
                <a:ea typeface="宋体" panose="02010600030101010101" pitchFamily="2" charset="-122"/>
              </a:rPr>
              <a:t>Introduce the service-oriented architecture</a:t>
            </a:r>
          </a:p>
          <a:p>
            <a:pPr lvl="1">
              <a:buSzPct val="50000"/>
              <a:buFont typeface="Calibri" panose="020F0502020204030204" pitchFamily="34" charset="0"/>
              <a:buChar char="—"/>
            </a:pPr>
            <a:r>
              <a:rPr lang="en-US" altLang="zh-CN" dirty="0">
                <a:ea typeface="宋体" panose="02010600030101010101" pitchFamily="2" charset="-122"/>
              </a:rPr>
              <a:t>Present SOAP as an example of SOA</a:t>
            </a:r>
          </a:p>
          <a:p>
            <a:pPr>
              <a:buFontTx/>
              <a:buNone/>
            </a:pPr>
            <a:endParaRPr lang="en-US" altLang="en-US" dirty="0"/>
          </a:p>
        </p:txBody>
      </p:sp>
      <p:sp>
        <p:nvSpPr>
          <p:cNvPr id="2" name="Footer Placeholder 1">
            <a:extLst>
              <a:ext uri="{FF2B5EF4-FFF2-40B4-BE49-F238E27FC236}">
                <a16:creationId xmlns:a16="http://schemas.microsoft.com/office/drawing/2014/main" id="{E735E2AD-5A55-424D-ADAF-FA89DC5927D7}"/>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BC1B2977-8BDC-4AA5-8AE6-7F7A6B465635}"/>
              </a:ext>
            </a:extLst>
          </p:cNvPr>
          <p:cNvSpPr>
            <a:spLocks noGrp="1"/>
          </p:cNvSpPr>
          <p:nvPr>
            <p:ph type="sldNum" sz="quarter" idx="12"/>
          </p:nvPr>
        </p:nvSpPr>
        <p:spPr/>
        <p:txBody>
          <a:bodyPr/>
          <a:lstStyle/>
          <a:p>
            <a:fld id="{A7AAC441-3C49-4580-B060-044AC6D851BC}"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621792"/>
            <a:ext cx="4795157" cy="5413248"/>
          </a:xfrm>
          <a:prstGeom prst="rect">
            <a:avLst/>
          </a:prstGeom>
        </p:spPr>
        <p:txBody>
          <a:bodyPr vert="horz" lIns="91440" tIns="45720" rIns="91440" bIns="45720" numCol="1" rtlCol="0" anchor="ctr" anchorCtr="0" compatLnSpc="1">
            <a:prstTxWarp prst="textNoShape">
              <a:avLst/>
            </a:prstTxWarp>
            <a:normAutofit/>
          </a:bodyPr>
          <a:lstStyle/>
          <a:p>
            <a:pPr marL="12700"/>
            <a:r>
              <a:rPr lang="en-US" sz="5200" kern="1200" spc="-5">
                <a:solidFill>
                  <a:schemeClr val="bg1"/>
                </a:solidFill>
                <a:latin typeface="+mj-lt"/>
                <a:ea typeface="+mj-ea"/>
                <a:cs typeface="+mj-cs"/>
              </a:rPr>
              <a:t>Variations </a:t>
            </a:r>
            <a:r>
              <a:rPr lang="en-US" sz="5200" kern="1200">
                <a:solidFill>
                  <a:schemeClr val="bg1"/>
                </a:solidFill>
                <a:latin typeface="+mj-lt"/>
                <a:ea typeface="+mj-ea"/>
                <a:cs typeface="+mj-cs"/>
              </a:rPr>
              <a:t>of client-server</a:t>
            </a:r>
            <a:r>
              <a:rPr lang="en-US" sz="5200" kern="1200" spc="-110">
                <a:solidFill>
                  <a:schemeClr val="bg1"/>
                </a:solidFill>
                <a:latin typeface="+mj-lt"/>
                <a:ea typeface="+mj-ea"/>
                <a:cs typeface="+mj-cs"/>
              </a:rPr>
              <a:t> </a:t>
            </a:r>
            <a:r>
              <a:rPr lang="en-US" sz="5200" kern="1200">
                <a:solidFill>
                  <a:schemeClr val="bg1"/>
                </a:solidFill>
                <a:latin typeface="+mj-lt"/>
                <a:ea typeface="+mj-ea"/>
                <a:cs typeface="+mj-cs"/>
              </a:rPr>
              <a:t>architecture</a:t>
            </a:r>
          </a:p>
        </p:txBody>
      </p:sp>
      <p:sp>
        <p:nvSpPr>
          <p:cNvPr id="3" name="object 3"/>
          <p:cNvSpPr txBox="1"/>
          <p:nvPr/>
        </p:nvSpPr>
        <p:spPr>
          <a:xfrm>
            <a:off x="6521450" y="621792"/>
            <a:ext cx="4832349" cy="5413248"/>
          </a:xfrm>
          <a:prstGeom prst="rect">
            <a:avLst/>
          </a:prstGeom>
        </p:spPr>
        <p:txBody>
          <a:bodyPr vert="horz" lIns="91440" tIns="45720" rIns="91440" bIns="45720" rtlCol="0" anchor="ctr">
            <a:normAutofit/>
          </a:bodyPr>
          <a:lstStyle/>
          <a:p>
            <a:pPr marL="355600" indent="-228600" defTabSz="914400">
              <a:lnSpc>
                <a:spcPct val="90000"/>
              </a:lnSpc>
              <a:spcBef>
                <a:spcPts val="390"/>
              </a:spcBef>
              <a:buFont typeface="Arial" panose="020B0604020202020204" pitchFamily="34" charset="0"/>
              <a:buChar char="•"/>
              <a:tabLst>
                <a:tab pos="354965" algn="l"/>
                <a:tab pos="355600" algn="l"/>
              </a:tabLst>
            </a:pPr>
            <a:r>
              <a:rPr lang="en-US" sz="2200" spc="-5"/>
              <a:t>There </a:t>
            </a:r>
            <a:r>
              <a:rPr lang="en-US" sz="2200"/>
              <a:t>can be many </a:t>
            </a:r>
            <a:r>
              <a:rPr lang="en-US" sz="2200" spc="-5"/>
              <a:t>versions </a:t>
            </a:r>
            <a:r>
              <a:rPr lang="en-US" sz="2200"/>
              <a:t>of</a:t>
            </a:r>
            <a:r>
              <a:rPr lang="en-US" sz="2200" spc="-10"/>
              <a:t> </a:t>
            </a:r>
            <a:r>
              <a:rPr lang="en-US" sz="2200"/>
              <a:t>this:</a:t>
            </a:r>
          </a:p>
          <a:p>
            <a:pPr marL="756285" lvl="1" indent="-228600" defTabSz="914400">
              <a:lnSpc>
                <a:spcPct val="90000"/>
              </a:lnSpc>
              <a:spcBef>
                <a:spcPts val="285"/>
              </a:spcBef>
              <a:buFont typeface="Arial" panose="020B0604020202020204" pitchFamily="34" charset="0"/>
              <a:buChar char="•"/>
              <a:tabLst>
                <a:tab pos="756920" algn="l"/>
              </a:tabLst>
            </a:pPr>
            <a:r>
              <a:rPr lang="en-US" sz="2200" spc="-5"/>
              <a:t>All business services in </a:t>
            </a:r>
            <a:r>
              <a:rPr lang="en-US" sz="2200"/>
              <a:t>the</a:t>
            </a:r>
            <a:r>
              <a:rPr lang="en-US" sz="2200" spc="35"/>
              <a:t> </a:t>
            </a:r>
            <a:r>
              <a:rPr lang="en-US" sz="2200" spc="-5"/>
              <a:t>client.</a:t>
            </a:r>
            <a:endParaRPr lang="en-US" sz="2200"/>
          </a:p>
          <a:p>
            <a:pPr marL="756285" lvl="1" indent="-228600" defTabSz="914400">
              <a:lnSpc>
                <a:spcPct val="90000"/>
              </a:lnSpc>
              <a:spcBef>
                <a:spcPts val="290"/>
              </a:spcBef>
              <a:buFont typeface="Arial" panose="020B0604020202020204" pitchFamily="34" charset="0"/>
              <a:buChar char="•"/>
              <a:tabLst>
                <a:tab pos="756920" algn="l"/>
              </a:tabLst>
            </a:pPr>
            <a:r>
              <a:rPr lang="en-US" sz="2200" spc="-5"/>
              <a:t>Part of business services in </a:t>
            </a:r>
            <a:r>
              <a:rPr lang="en-US" sz="2200"/>
              <a:t>the</a:t>
            </a:r>
            <a:r>
              <a:rPr lang="en-US" sz="2200" spc="45"/>
              <a:t> </a:t>
            </a:r>
            <a:r>
              <a:rPr lang="en-US" sz="2200" spc="-5"/>
              <a:t>client.</a:t>
            </a:r>
            <a:endParaRPr lang="en-US" sz="2200"/>
          </a:p>
          <a:p>
            <a:pPr marL="756285" lvl="1" indent="-228600" defTabSz="914400">
              <a:lnSpc>
                <a:spcPct val="90000"/>
              </a:lnSpc>
              <a:spcBef>
                <a:spcPts val="290"/>
              </a:spcBef>
              <a:buFont typeface="Arial" panose="020B0604020202020204" pitchFamily="34" charset="0"/>
              <a:buChar char="•"/>
              <a:tabLst>
                <a:tab pos="756920" algn="l"/>
              </a:tabLst>
            </a:pPr>
            <a:r>
              <a:rPr lang="en-US" sz="2200"/>
              <a:t>Only GUI </a:t>
            </a:r>
            <a:r>
              <a:rPr lang="en-US" sz="2200" spc="-5"/>
              <a:t>in</a:t>
            </a:r>
            <a:r>
              <a:rPr lang="en-US" sz="2200" spc="-15"/>
              <a:t> </a:t>
            </a:r>
            <a:r>
              <a:rPr lang="en-US" sz="2200" spc="-5"/>
              <a:t>client.</a:t>
            </a:r>
            <a:endParaRPr lang="en-US" sz="2200"/>
          </a:p>
          <a:p>
            <a:pPr marL="355600" marR="391795" indent="-228600" defTabSz="914400">
              <a:lnSpc>
                <a:spcPct val="90000"/>
              </a:lnSpc>
              <a:buFont typeface="Arial" panose="020B0604020202020204" pitchFamily="34" charset="0"/>
              <a:buChar char="•"/>
              <a:tabLst>
                <a:tab pos="354965" algn="l"/>
                <a:tab pos="355600" algn="l"/>
                <a:tab pos="1998980" algn="l"/>
              </a:tabLst>
            </a:pPr>
            <a:r>
              <a:rPr lang="en-US" sz="2200" u="heavy" spc="-5">
                <a:uFill>
                  <a:solidFill>
                    <a:srgbClr val="000000"/>
                  </a:solidFill>
                </a:uFill>
              </a:rPr>
              <a:t>Thin</a:t>
            </a:r>
            <a:r>
              <a:rPr lang="en-US" sz="2200" u="heavy" spc="25">
                <a:uFill>
                  <a:solidFill>
                    <a:srgbClr val="000000"/>
                  </a:solidFill>
                </a:uFill>
              </a:rPr>
              <a:t> </a:t>
            </a:r>
            <a:r>
              <a:rPr lang="en-US" sz="2200" u="heavy" spc="-5">
                <a:uFill>
                  <a:solidFill>
                    <a:srgbClr val="000000"/>
                  </a:solidFill>
                </a:uFill>
              </a:rPr>
              <a:t>client</a:t>
            </a:r>
            <a:r>
              <a:rPr lang="en-US" sz="2200" spc="-5"/>
              <a:t>:	The bulk </a:t>
            </a:r>
            <a:r>
              <a:rPr lang="en-US" sz="2200"/>
              <a:t>of the </a:t>
            </a:r>
            <a:r>
              <a:rPr lang="en-US" sz="2200" spc="-5"/>
              <a:t>data processing occurs on  the</a:t>
            </a:r>
            <a:r>
              <a:rPr lang="en-US" sz="2200" spc="-15"/>
              <a:t> </a:t>
            </a:r>
            <a:r>
              <a:rPr lang="en-US" sz="2200"/>
              <a:t>server.</a:t>
            </a:r>
          </a:p>
          <a:p>
            <a:pPr marL="355600" marR="5080" indent="-228600" defTabSz="914400">
              <a:lnSpc>
                <a:spcPct val="90000"/>
              </a:lnSpc>
              <a:spcBef>
                <a:spcPts val="5"/>
              </a:spcBef>
              <a:buFont typeface="Arial" panose="020B0604020202020204" pitchFamily="34" charset="0"/>
              <a:buChar char="•"/>
              <a:tabLst>
                <a:tab pos="354965" algn="l"/>
                <a:tab pos="355600" algn="l"/>
              </a:tabLst>
            </a:pPr>
            <a:r>
              <a:rPr lang="en-US" sz="2200" u="heavy">
                <a:uFill>
                  <a:solidFill>
                    <a:srgbClr val="000000"/>
                  </a:solidFill>
                </a:uFill>
              </a:rPr>
              <a:t>Fat </a:t>
            </a:r>
            <a:r>
              <a:rPr lang="en-US" sz="2200" u="heavy" spc="-5">
                <a:uFill>
                  <a:solidFill>
                    <a:srgbClr val="000000"/>
                  </a:solidFill>
                </a:uFill>
              </a:rPr>
              <a:t>(or thick) client</a:t>
            </a:r>
            <a:r>
              <a:rPr lang="en-US" sz="2200" spc="-5"/>
              <a:t>: Bulk </a:t>
            </a:r>
            <a:r>
              <a:rPr lang="en-US" sz="2200"/>
              <a:t>of </a:t>
            </a:r>
            <a:r>
              <a:rPr lang="en-US" sz="2200" spc="-5"/>
              <a:t>processing done on client.  No need </a:t>
            </a:r>
            <a:r>
              <a:rPr lang="en-US" sz="2200"/>
              <a:t>for </a:t>
            </a:r>
            <a:r>
              <a:rPr lang="en-US" sz="2200" spc="-5"/>
              <a:t>continuous server communications. When  disconnected </a:t>
            </a:r>
            <a:r>
              <a:rPr lang="en-US" sz="2200"/>
              <a:t>from the </a:t>
            </a:r>
            <a:r>
              <a:rPr lang="en-US" sz="2200" spc="-5"/>
              <a:t>network, </a:t>
            </a:r>
            <a:r>
              <a:rPr lang="en-US" sz="2200" spc="-10"/>
              <a:t>it </a:t>
            </a:r>
            <a:r>
              <a:rPr lang="en-US" sz="2200"/>
              <a:t>is often referred to as a </a:t>
            </a:r>
            <a:r>
              <a:rPr lang="en-US" sz="2200" u="heavy">
                <a:uFill>
                  <a:solidFill>
                    <a:srgbClr val="000000"/>
                  </a:solidFill>
                </a:uFill>
              </a:rPr>
              <a:t> </a:t>
            </a:r>
            <a:r>
              <a:rPr lang="en-US" sz="2200" u="heavy" spc="-5">
                <a:uFill>
                  <a:solidFill>
                    <a:srgbClr val="000000"/>
                  </a:solidFill>
                </a:uFill>
              </a:rPr>
              <a:t>workstation</a:t>
            </a:r>
            <a:r>
              <a:rPr lang="en-US" sz="2200" spc="-5"/>
              <a:t>.</a:t>
            </a:r>
            <a:endParaRPr lang="en-US" sz="2200"/>
          </a:p>
        </p:txBody>
      </p:sp>
      <p:sp>
        <p:nvSpPr>
          <p:cNvPr id="5" name="Footer Placeholder 4">
            <a:extLst>
              <a:ext uri="{FF2B5EF4-FFF2-40B4-BE49-F238E27FC236}">
                <a16:creationId xmlns:a16="http://schemas.microsoft.com/office/drawing/2014/main" id="{31DFB63C-1CB5-46A2-B840-5C1C3B3C8DD1}"/>
              </a:ext>
            </a:extLst>
          </p:cNvPr>
          <p:cNvSpPr>
            <a:spLocks noGrp="1"/>
          </p:cNvSpPr>
          <p:nvPr>
            <p:ph type="ftr" sz="quarter" idx="11"/>
          </p:nvPr>
        </p:nvSpPr>
        <p:spPr>
          <a:xfrm>
            <a:off x="6521450" y="6356350"/>
            <a:ext cx="3594100" cy="365125"/>
          </a:xfrm>
        </p:spPr>
        <p:txBody>
          <a:bodyPr vert="horz" lIns="91440" tIns="45720" rIns="91440" bIns="45720" rtlCol="0" anchor="ctr">
            <a:normAutofit/>
          </a:bodyPr>
          <a:lstStyle/>
          <a:p>
            <a:pPr algn="l" defTabSz="914400">
              <a:spcAft>
                <a:spcPts val="600"/>
              </a:spcAft>
            </a:pPr>
            <a:r>
              <a:rPr lang="en-US" altLang="en-US" kern="1200">
                <a:solidFill>
                  <a:schemeClr val="tx1">
                    <a:tint val="75000"/>
                  </a:schemeClr>
                </a:solidFill>
                <a:latin typeface="+mn-lt"/>
                <a:ea typeface="+mn-ea"/>
                <a:cs typeface="+mn-cs"/>
              </a:rPr>
              <a:t>SOEN 343</a:t>
            </a:r>
          </a:p>
        </p:txBody>
      </p:sp>
      <p:sp>
        <p:nvSpPr>
          <p:cNvPr id="4" name="object 4"/>
          <p:cNvSpPr txBox="1">
            <a:spLocks noGrp="1"/>
          </p:cNvSpPr>
          <p:nvPr>
            <p:ph type="sldNum" sz="quarter" idx="12"/>
          </p:nvPr>
        </p:nvSpPr>
        <p:spPr>
          <a:xfrm>
            <a:off x="10579100" y="6356350"/>
            <a:ext cx="774700" cy="365125"/>
          </a:xfrm>
          <a:prstGeom prst="rect">
            <a:avLst/>
          </a:prstGeom>
        </p:spPr>
        <p:txBody>
          <a:bodyPr vert="horz" lIns="91440" tIns="45720" rIns="91440" bIns="45720" numCol="1" rtlCol="0" anchor="ctr" anchorCtr="0" compatLnSpc="1">
            <a:prstTxWarp prst="textNoShape">
              <a:avLst/>
            </a:prstTxWarp>
            <a:normAutofit/>
          </a:bodyPr>
          <a:lstStyle/>
          <a:p>
            <a:pPr defTabSz="914400">
              <a:spcAft>
                <a:spcPts val="600"/>
              </a:spcAft>
            </a:pPr>
            <a:fld id="{81D60167-4931-47E6-BA6A-407CBD079E47}" type="slidenum">
              <a:rPr lang="en-US"/>
              <a:pPr defTabSz="914400">
                <a:spcAft>
                  <a:spcPts val="600"/>
                </a:spcAft>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053668" y="803325"/>
            <a:ext cx="5314536" cy="1325563"/>
          </a:xfrm>
          <a:prstGeom prst="rect">
            <a:avLst/>
          </a:prstGeom>
        </p:spPr>
        <p:txBody>
          <a:bodyPr vert="horz" lIns="91440" tIns="45720" rIns="91440" bIns="45720" numCol="1" rtlCol="0" anchor="ctr" anchorCtr="0" compatLnSpc="1">
            <a:prstTxWarp prst="textNoShape">
              <a:avLst/>
            </a:prstTxWarp>
            <a:normAutofit/>
          </a:bodyPr>
          <a:lstStyle/>
          <a:p>
            <a:pPr marL="12700"/>
            <a:r>
              <a:rPr lang="en-US" kern="1200">
                <a:solidFill>
                  <a:schemeClr val="tx1"/>
                </a:solidFill>
                <a:latin typeface="+mj-lt"/>
                <a:ea typeface="+mj-ea"/>
                <a:cs typeface="+mj-cs"/>
              </a:rPr>
              <a:t>Client server: Design</a:t>
            </a:r>
            <a:r>
              <a:rPr lang="en-US" kern="1200" spc="-105">
                <a:solidFill>
                  <a:schemeClr val="tx1"/>
                </a:solidFill>
                <a:latin typeface="+mj-lt"/>
                <a:ea typeface="+mj-ea"/>
                <a:cs typeface="+mj-cs"/>
              </a:rPr>
              <a:t> </a:t>
            </a:r>
            <a:r>
              <a:rPr lang="en-US" kern="1200">
                <a:solidFill>
                  <a:schemeClr val="tx1"/>
                </a:solidFill>
                <a:latin typeface="+mj-lt"/>
                <a:ea typeface="+mj-ea"/>
                <a:cs typeface="+mj-cs"/>
              </a:rPr>
              <a:t>issues</a:t>
            </a:r>
          </a:p>
        </p:txBody>
      </p:sp>
      <p:sp>
        <p:nvSpPr>
          <p:cNvPr id="12" name="Freeform: Shape 11">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Server">
            <a:extLst>
              <a:ext uri="{FF2B5EF4-FFF2-40B4-BE49-F238E27FC236}">
                <a16:creationId xmlns:a16="http://schemas.microsoft.com/office/drawing/2014/main" id="{31E0E3E7-DC55-4AEF-9C88-0BC9281505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object 3"/>
          <p:cNvSpPr txBox="1"/>
          <p:nvPr/>
        </p:nvSpPr>
        <p:spPr>
          <a:xfrm>
            <a:off x="6053667" y="2279018"/>
            <a:ext cx="5314543" cy="3375920"/>
          </a:xfrm>
          <a:prstGeom prst="rect">
            <a:avLst/>
          </a:prstGeom>
        </p:spPr>
        <p:txBody>
          <a:bodyPr vert="horz" lIns="91440" tIns="45720" rIns="91440" bIns="45720" rtlCol="0" anchor="t">
            <a:normAutofit/>
          </a:bodyPr>
          <a:lstStyle/>
          <a:p>
            <a:pPr marL="355600" indent="-228600" defTabSz="914400">
              <a:lnSpc>
                <a:spcPct val="90000"/>
              </a:lnSpc>
              <a:spcBef>
                <a:spcPts val="100"/>
              </a:spcBef>
              <a:buFont typeface="Arial" panose="020B0604020202020204" pitchFamily="34" charset="0"/>
              <a:buChar char="•"/>
              <a:tabLst>
                <a:tab pos="354965" algn="l"/>
                <a:tab pos="355600" algn="l"/>
              </a:tabLst>
            </a:pPr>
            <a:r>
              <a:rPr lang="en-US" spc="-5" dirty="0"/>
              <a:t>Authentication: Verifying </a:t>
            </a:r>
            <a:r>
              <a:rPr lang="en-US" dirty="0"/>
              <a:t>the </a:t>
            </a:r>
            <a:r>
              <a:rPr lang="en-US" spc="-5" dirty="0"/>
              <a:t>identity </a:t>
            </a:r>
            <a:r>
              <a:rPr lang="en-US" dirty="0"/>
              <a:t>of the </a:t>
            </a:r>
            <a:r>
              <a:rPr lang="en-US" spc="-5" dirty="0"/>
              <a:t>client and</a:t>
            </a:r>
            <a:r>
              <a:rPr lang="en-US" spc="120" dirty="0"/>
              <a:t> </a:t>
            </a:r>
            <a:r>
              <a:rPr lang="en-US" dirty="0"/>
              <a:t>the </a:t>
            </a:r>
            <a:r>
              <a:rPr lang="en-US" spc="-5" dirty="0"/>
              <a:t>server</a:t>
            </a:r>
            <a:endParaRPr lang="en-US" dirty="0"/>
          </a:p>
          <a:p>
            <a:pPr marL="355600" indent="-228600" defTabSz="914400">
              <a:lnSpc>
                <a:spcPct val="90000"/>
              </a:lnSpc>
              <a:buFont typeface="Arial" panose="020B0604020202020204" pitchFamily="34" charset="0"/>
              <a:buChar char="•"/>
              <a:tabLst>
                <a:tab pos="354965" algn="l"/>
                <a:tab pos="355600" algn="l"/>
              </a:tabLst>
            </a:pPr>
            <a:r>
              <a:rPr lang="en-US" spc="-5" dirty="0"/>
              <a:t>Authorization: Verifying </a:t>
            </a:r>
            <a:r>
              <a:rPr lang="en-US" dirty="0"/>
              <a:t>the </a:t>
            </a:r>
            <a:r>
              <a:rPr lang="en-US" spc="-5" dirty="0"/>
              <a:t>rights/privileges </a:t>
            </a:r>
            <a:r>
              <a:rPr lang="en-US" dirty="0"/>
              <a:t>of the</a:t>
            </a:r>
            <a:r>
              <a:rPr lang="en-US" spc="125" dirty="0"/>
              <a:t> </a:t>
            </a:r>
            <a:r>
              <a:rPr lang="en-US" spc="-5" dirty="0"/>
              <a:t>client</a:t>
            </a:r>
            <a:endParaRPr lang="en-US" dirty="0"/>
          </a:p>
          <a:p>
            <a:pPr marL="355600" indent="-228600" defTabSz="914400">
              <a:lnSpc>
                <a:spcPct val="90000"/>
              </a:lnSpc>
              <a:buFont typeface="Arial" panose="020B0604020202020204" pitchFamily="34" charset="0"/>
              <a:buChar char="•"/>
              <a:tabLst>
                <a:tab pos="354965" algn="l"/>
                <a:tab pos="355600" algn="l"/>
              </a:tabLst>
            </a:pPr>
            <a:r>
              <a:rPr lang="en-US" spc="-5" dirty="0"/>
              <a:t>Data </a:t>
            </a:r>
            <a:r>
              <a:rPr lang="en-US" dirty="0"/>
              <a:t>security: Protect </a:t>
            </a:r>
            <a:r>
              <a:rPr lang="en-US" spc="-5" dirty="0"/>
              <a:t>the data stored on </a:t>
            </a:r>
            <a:r>
              <a:rPr lang="en-US" dirty="0"/>
              <a:t>the</a:t>
            </a:r>
            <a:r>
              <a:rPr lang="en-US" spc="-5" dirty="0"/>
              <a:t> </a:t>
            </a:r>
            <a:r>
              <a:rPr lang="en-US" dirty="0"/>
              <a:t>server</a:t>
            </a:r>
          </a:p>
          <a:p>
            <a:pPr marL="355600" marR="912494" indent="-228600" defTabSz="914400">
              <a:lnSpc>
                <a:spcPct val="90000"/>
              </a:lnSpc>
              <a:buFont typeface="Arial" panose="020B0604020202020204" pitchFamily="34" charset="0"/>
              <a:buChar char="•"/>
              <a:tabLst>
                <a:tab pos="354965" algn="l"/>
                <a:tab pos="355600" algn="l"/>
              </a:tabLst>
            </a:pPr>
            <a:r>
              <a:rPr lang="en-US" dirty="0"/>
              <a:t>Protection: </a:t>
            </a:r>
            <a:r>
              <a:rPr lang="en-US" spc="-5" dirty="0"/>
              <a:t>Protect </a:t>
            </a:r>
            <a:r>
              <a:rPr lang="en-US" dirty="0"/>
              <a:t>the </a:t>
            </a:r>
            <a:r>
              <a:rPr lang="en-US" spc="-5" dirty="0"/>
              <a:t>server </a:t>
            </a:r>
            <a:r>
              <a:rPr lang="en-US" dirty="0"/>
              <a:t>from </a:t>
            </a:r>
            <a:r>
              <a:rPr lang="en-US" spc="-5" dirty="0"/>
              <a:t>malfunctioning  clients</a:t>
            </a:r>
            <a:endParaRPr lang="en-US" dirty="0"/>
          </a:p>
          <a:p>
            <a:pPr marL="355600" indent="-228600" defTabSz="914400">
              <a:lnSpc>
                <a:spcPct val="90000"/>
              </a:lnSpc>
              <a:buFont typeface="Arial" panose="020B0604020202020204" pitchFamily="34" charset="0"/>
              <a:buChar char="•"/>
              <a:tabLst>
                <a:tab pos="354965" algn="l"/>
                <a:tab pos="355600" algn="l"/>
              </a:tabLst>
            </a:pPr>
            <a:r>
              <a:rPr lang="en-US" spc="-5" dirty="0"/>
              <a:t>Middleware: How </a:t>
            </a:r>
            <a:r>
              <a:rPr lang="en-US" dirty="0"/>
              <a:t>to </a:t>
            </a:r>
            <a:r>
              <a:rPr lang="en-US" spc="-5" dirty="0"/>
              <a:t>connect </a:t>
            </a:r>
            <a:r>
              <a:rPr lang="en-US" dirty="0"/>
              <a:t>the </a:t>
            </a:r>
            <a:r>
              <a:rPr lang="en-US" spc="-5" dirty="0"/>
              <a:t>clients </a:t>
            </a:r>
            <a:r>
              <a:rPr lang="en-US" dirty="0"/>
              <a:t>to the</a:t>
            </a:r>
            <a:r>
              <a:rPr lang="en-US" spc="35" dirty="0"/>
              <a:t> </a:t>
            </a:r>
            <a:r>
              <a:rPr lang="en-US" dirty="0"/>
              <a:t>server</a:t>
            </a:r>
          </a:p>
        </p:txBody>
      </p:sp>
      <p:sp>
        <p:nvSpPr>
          <p:cNvPr id="5" name="Footer Placeholder 4">
            <a:extLst>
              <a:ext uri="{FF2B5EF4-FFF2-40B4-BE49-F238E27FC236}">
                <a16:creationId xmlns:a16="http://schemas.microsoft.com/office/drawing/2014/main" id="{8A620D37-3DC0-42B6-81BB-C702AA1B392D}"/>
              </a:ext>
            </a:extLst>
          </p:cNvPr>
          <p:cNvSpPr>
            <a:spLocks noGrp="1"/>
          </p:cNvSpPr>
          <p:nvPr>
            <p:ph type="ftr" sz="quarter" idx="11"/>
          </p:nvPr>
        </p:nvSpPr>
        <p:spPr>
          <a:xfrm>
            <a:off x="6053666" y="6199632"/>
            <a:ext cx="4802755" cy="365760"/>
          </a:xfrm>
        </p:spPr>
        <p:txBody>
          <a:bodyPr vert="horz" lIns="91440" tIns="45720" rIns="91440" bIns="45720" rtlCol="0" anchor="ctr">
            <a:normAutofit/>
          </a:bodyPr>
          <a:lstStyle/>
          <a:p>
            <a:pPr algn="r" defTabSz="914400">
              <a:spcAft>
                <a:spcPts val="600"/>
              </a:spcAft>
            </a:pPr>
            <a:r>
              <a:rPr lang="en-US" altLang="en-US" sz="1100" kern="1200">
                <a:solidFill>
                  <a:schemeClr val="tx1">
                    <a:alpha val="80000"/>
                  </a:schemeClr>
                </a:solidFill>
                <a:latin typeface="+mn-lt"/>
                <a:ea typeface="+mn-ea"/>
                <a:cs typeface="+mn-cs"/>
              </a:rPr>
              <a:t>SOEN 343</a:t>
            </a:r>
          </a:p>
        </p:txBody>
      </p:sp>
      <p:sp>
        <p:nvSpPr>
          <p:cNvPr id="4" name="object 4"/>
          <p:cNvSpPr txBox="1">
            <a:spLocks noGrp="1"/>
          </p:cNvSpPr>
          <p:nvPr>
            <p:ph type="sldNum" sz="quarter" idx="12"/>
          </p:nvPr>
        </p:nvSpPr>
        <p:spPr>
          <a:xfrm>
            <a:off x="11000232" y="6108192"/>
            <a:ext cx="548640" cy="548640"/>
          </a:xfrm>
          <a:prstGeom prst="ellipse">
            <a:avLst/>
          </a:prstGeom>
          <a:solidFill>
            <a:srgbClr val="7F7F7F"/>
          </a:solidFill>
        </p:spPr>
        <p:txBody>
          <a:bodyPr vert="horz" lIns="91440" tIns="45720" rIns="91440" bIns="45720" numCol="1" rtlCol="0" anchor="ctr" anchorCtr="0" compatLnSpc="1">
            <a:prstTxWarp prst="textNoShape">
              <a:avLst/>
            </a:prstTxWarp>
            <a:normAutofit/>
          </a:bodyPr>
          <a:lstStyle/>
          <a:p>
            <a:pPr algn="ctr" defTabSz="914400">
              <a:spcAft>
                <a:spcPts val="600"/>
              </a:spcAft>
            </a:pPr>
            <a:fld id="{81D60167-4931-47E6-BA6A-407CBD079E47}" type="slidenum">
              <a:rPr lang="en-US" sz="1500">
                <a:solidFill>
                  <a:srgbClr val="FFFFFF"/>
                </a:solidFill>
              </a:rPr>
              <a:pPr algn="ctr" defTabSz="914400">
                <a:spcAft>
                  <a:spcPts val="600"/>
                </a:spcAft>
              </a:pPr>
              <a:t>21</a:t>
            </a:fld>
            <a:endParaRPr lang="en-US" sz="150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E5415175-2878-4A21-8150-4CCFD4441AF1}"/>
              </a:ext>
            </a:extLst>
          </p:cNvPr>
          <p:cNvSpPr>
            <a:spLocks noGrp="1" noChangeArrowheads="1"/>
          </p:cNvSpPr>
          <p:nvPr>
            <p:ph idx="1"/>
          </p:nvPr>
        </p:nvSpPr>
        <p:spPr>
          <a:xfrm>
            <a:off x="1981200" y="1219201"/>
            <a:ext cx="8229600" cy="4525963"/>
          </a:xfrm>
        </p:spPr>
        <p:txBody>
          <a:bodyPr>
            <a:normAutofit fontScale="92500" lnSpcReduction="10000"/>
          </a:bodyPr>
          <a:lstStyle/>
          <a:p>
            <a:pPr>
              <a:lnSpc>
                <a:spcPct val="90000"/>
              </a:lnSpc>
              <a:buFontTx/>
              <a:buNone/>
            </a:pPr>
            <a:r>
              <a:rPr lang="en-US" altLang="en-US" sz="2300" b="1" dirty="0"/>
              <a:t>	Advantages</a:t>
            </a:r>
            <a:r>
              <a:rPr lang="en-US" altLang="en-US" sz="2300" dirty="0"/>
              <a:t>:</a:t>
            </a:r>
            <a:endParaRPr lang="en-US" altLang="zh-CN" sz="2300" dirty="0">
              <a:ea typeface="宋体" panose="02010600030101010101" pitchFamily="2" charset="-122"/>
            </a:endParaRPr>
          </a:p>
          <a:p>
            <a:pPr>
              <a:lnSpc>
                <a:spcPct val="90000"/>
              </a:lnSpc>
            </a:pPr>
            <a:r>
              <a:rPr lang="en-US" altLang="zh-CN" sz="2300" dirty="0">
                <a:ea typeface="宋体" panose="02010600030101010101" pitchFamily="2" charset="-122"/>
              </a:rPr>
              <a:t>Separation of responsibilities such as user interface presentation and business logic processing. </a:t>
            </a:r>
          </a:p>
          <a:p>
            <a:pPr>
              <a:lnSpc>
                <a:spcPct val="90000"/>
              </a:lnSpc>
            </a:pPr>
            <a:r>
              <a:rPr lang="en-US" altLang="zh-CN" sz="2300" dirty="0">
                <a:ea typeface="宋体" panose="02010600030101010101" pitchFamily="2" charset="-122"/>
              </a:rPr>
              <a:t>Reusability of server components.</a:t>
            </a:r>
          </a:p>
          <a:p>
            <a:pPr>
              <a:lnSpc>
                <a:spcPct val="90000"/>
              </a:lnSpc>
              <a:buFontTx/>
              <a:buNone/>
            </a:pPr>
            <a:endParaRPr lang="en-US" altLang="zh-CN" sz="2300" b="1" dirty="0">
              <a:ea typeface="宋体" panose="02010600030101010101" pitchFamily="2" charset="-122"/>
            </a:endParaRPr>
          </a:p>
          <a:p>
            <a:pPr>
              <a:lnSpc>
                <a:spcPct val="90000"/>
              </a:lnSpc>
              <a:buFontTx/>
              <a:buNone/>
            </a:pPr>
            <a:r>
              <a:rPr lang="en-US" altLang="zh-CN" sz="2300" b="1" dirty="0">
                <a:ea typeface="宋体" panose="02010600030101010101" pitchFamily="2" charset="-122"/>
              </a:rPr>
              <a:t>	Disadvantages</a:t>
            </a:r>
            <a:r>
              <a:rPr lang="en-US" altLang="zh-CN" sz="2300" dirty="0">
                <a:ea typeface="宋体" panose="02010600030101010101" pitchFamily="2" charset="-122"/>
              </a:rPr>
              <a:t>:</a:t>
            </a:r>
          </a:p>
          <a:p>
            <a:pPr>
              <a:lnSpc>
                <a:spcPct val="90000"/>
              </a:lnSpc>
            </a:pPr>
            <a:r>
              <a:rPr lang="en-US" altLang="zh-CN" sz="2300" dirty="0">
                <a:ea typeface="宋体" panose="02010600030101010101" pitchFamily="2" charset="-122"/>
              </a:rPr>
              <a:t>Lack of heterogeneous infrastructure to deal with the requirement changes.</a:t>
            </a:r>
          </a:p>
          <a:p>
            <a:pPr>
              <a:lnSpc>
                <a:spcPct val="90000"/>
              </a:lnSpc>
            </a:pPr>
            <a:r>
              <a:rPr lang="en-US" altLang="zh-CN" sz="2300" dirty="0">
                <a:ea typeface="宋体" panose="02010600030101010101" pitchFamily="2" charset="-122"/>
              </a:rPr>
              <a:t>Security complications.</a:t>
            </a:r>
          </a:p>
          <a:p>
            <a:pPr>
              <a:lnSpc>
                <a:spcPct val="90000"/>
              </a:lnSpc>
            </a:pPr>
            <a:r>
              <a:rPr lang="en-US" altLang="zh-CN" sz="2300" dirty="0">
                <a:ea typeface="宋体" panose="02010600030101010101" pitchFamily="2" charset="-122"/>
              </a:rPr>
              <a:t>Server availability and reliability.</a:t>
            </a:r>
          </a:p>
          <a:p>
            <a:pPr>
              <a:lnSpc>
                <a:spcPct val="90000"/>
              </a:lnSpc>
            </a:pPr>
            <a:r>
              <a:rPr lang="en-US" altLang="zh-CN" sz="2300" dirty="0">
                <a:ea typeface="宋体" panose="02010600030101010101" pitchFamily="2" charset="-122"/>
              </a:rPr>
              <a:t>Testability and scalability.</a:t>
            </a:r>
          </a:p>
          <a:p>
            <a:pPr>
              <a:lnSpc>
                <a:spcPct val="90000"/>
              </a:lnSpc>
            </a:pPr>
            <a:r>
              <a:rPr lang="en-US" altLang="zh-CN" sz="2300" dirty="0">
                <a:ea typeface="宋体" panose="02010600030101010101" pitchFamily="2" charset="-122"/>
              </a:rPr>
              <a:t>Fat clients with presentation and business logic together.</a:t>
            </a:r>
            <a:endParaRPr lang="en-US" altLang="en-US" sz="2300" dirty="0"/>
          </a:p>
          <a:p>
            <a:pPr>
              <a:lnSpc>
                <a:spcPct val="90000"/>
              </a:lnSpc>
            </a:pPr>
            <a:endParaRPr lang="en-US" altLang="en-US" sz="2400" dirty="0"/>
          </a:p>
        </p:txBody>
      </p:sp>
      <p:sp>
        <p:nvSpPr>
          <p:cNvPr id="2" name="Footer Placeholder 1">
            <a:extLst>
              <a:ext uri="{FF2B5EF4-FFF2-40B4-BE49-F238E27FC236}">
                <a16:creationId xmlns:a16="http://schemas.microsoft.com/office/drawing/2014/main" id="{D858A386-3F2C-478D-BC39-CB586B0DD258}"/>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934C9CDA-0281-4B72-A3DB-31D24DD8B2F9}"/>
              </a:ext>
            </a:extLst>
          </p:cNvPr>
          <p:cNvSpPr>
            <a:spLocks noGrp="1"/>
          </p:cNvSpPr>
          <p:nvPr>
            <p:ph type="sldNum" sz="quarter" idx="12"/>
          </p:nvPr>
        </p:nvSpPr>
        <p:spPr/>
        <p:txBody>
          <a:bodyPr/>
          <a:lstStyle/>
          <a:p>
            <a:fld id="{A7AAC441-3C49-4580-B060-044AC6D851BC}" type="slidenum">
              <a:rPr lang="en-US" altLang="en-US" smtClean="0"/>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E9D533-23BF-42D2-A692-FFB055A043E8}"/>
              </a:ext>
            </a:extLst>
          </p:cNvPr>
          <p:cNvSpPr>
            <a:spLocks noGrp="1"/>
          </p:cNvSpPr>
          <p:nvPr>
            <p:ph type="title"/>
          </p:nvPr>
        </p:nvSpPr>
        <p:spPr/>
        <p:txBody>
          <a:bodyPr/>
          <a:lstStyle/>
          <a:p>
            <a:r>
              <a:rPr lang="en-CA" sz="6000" dirty="0"/>
              <a:t>Multitier architectural</a:t>
            </a:r>
            <a:r>
              <a:rPr lang="en-CA" sz="6000" spc="-100" dirty="0"/>
              <a:t> </a:t>
            </a:r>
            <a:r>
              <a:rPr lang="en-CA" sz="6000" dirty="0"/>
              <a:t>style</a:t>
            </a:r>
            <a:endParaRPr lang="en-CA" dirty="0"/>
          </a:p>
        </p:txBody>
      </p:sp>
      <p:sp>
        <p:nvSpPr>
          <p:cNvPr id="10" name="Text Placeholder 9">
            <a:extLst>
              <a:ext uri="{FF2B5EF4-FFF2-40B4-BE49-F238E27FC236}">
                <a16:creationId xmlns:a16="http://schemas.microsoft.com/office/drawing/2014/main" id="{AB9D23A0-8C05-4249-8971-0FFC20CC000A}"/>
              </a:ext>
            </a:extLst>
          </p:cNvPr>
          <p:cNvSpPr>
            <a:spLocks noGrp="1"/>
          </p:cNvSpPr>
          <p:nvPr>
            <p:ph type="body" idx="1"/>
          </p:nvPr>
        </p:nvSpPr>
        <p:spPr/>
        <p:txBody>
          <a:bodyPr/>
          <a:lstStyle/>
          <a:p>
            <a:endParaRPr lang="en-CA"/>
          </a:p>
        </p:txBody>
      </p:sp>
      <p:sp>
        <p:nvSpPr>
          <p:cNvPr id="3" name="Footer Placeholder 2">
            <a:extLst>
              <a:ext uri="{FF2B5EF4-FFF2-40B4-BE49-F238E27FC236}">
                <a16:creationId xmlns:a16="http://schemas.microsoft.com/office/drawing/2014/main" id="{018071AC-94B0-40E0-93BB-B8275A130A69}"/>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A5A43B69-0B97-4BB0-A17E-D1BB98ACA897}"/>
              </a:ext>
            </a:extLst>
          </p:cNvPr>
          <p:cNvSpPr>
            <a:spLocks noGrp="1"/>
          </p:cNvSpPr>
          <p:nvPr>
            <p:ph type="sldNum" sz="quarter" idx="12"/>
          </p:nvPr>
        </p:nvSpPr>
        <p:spPr/>
        <p:txBody>
          <a:bodyPr/>
          <a:lstStyle/>
          <a:p>
            <a:fld id="{0B1495D1-49A4-4998-B16F-40DF4FBBA6DB}"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8213" y="150739"/>
            <a:ext cx="5737860" cy="1367682"/>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Multitier (or </a:t>
            </a:r>
            <a:r>
              <a:rPr dirty="0"/>
              <a:t>N-tier)</a:t>
            </a:r>
            <a:r>
              <a:rPr spc="-70" dirty="0"/>
              <a:t> </a:t>
            </a:r>
            <a:r>
              <a:rPr dirty="0"/>
              <a:t>architectures</a:t>
            </a:r>
          </a:p>
        </p:txBody>
      </p:sp>
      <p:sp>
        <p:nvSpPr>
          <p:cNvPr id="5" name="Footer Placeholder 4">
            <a:extLst>
              <a:ext uri="{FF2B5EF4-FFF2-40B4-BE49-F238E27FC236}">
                <a16:creationId xmlns:a16="http://schemas.microsoft.com/office/drawing/2014/main" id="{AB3EDBA8-EB0F-4DAE-BE84-E388FDCECE5F}"/>
              </a:ext>
            </a:extLst>
          </p:cNvPr>
          <p:cNvSpPr>
            <a:spLocks noGrp="1"/>
          </p:cNvSpPr>
          <p:nvPr>
            <p:ph type="ftr" sz="quarter" idx="11"/>
          </p:nvPr>
        </p:nvSpPr>
        <p:spPr/>
        <p:txBody>
          <a:bodyPr/>
          <a:lstStyle/>
          <a:p>
            <a:r>
              <a:rPr lang="en-US" altLang="en-US"/>
              <a:t>SOEN 343</a:t>
            </a:r>
          </a:p>
        </p:txBody>
      </p:sp>
      <p:sp>
        <p:nvSpPr>
          <p:cNvPr id="7" name="Slide Number Placeholder 6">
            <a:extLst>
              <a:ext uri="{FF2B5EF4-FFF2-40B4-BE49-F238E27FC236}">
                <a16:creationId xmlns:a16="http://schemas.microsoft.com/office/drawing/2014/main" id="{2718E271-20A9-482F-9602-4883C65A746F}"/>
              </a:ext>
            </a:extLst>
          </p:cNvPr>
          <p:cNvSpPr>
            <a:spLocks noGrp="1"/>
          </p:cNvSpPr>
          <p:nvPr>
            <p:ph type="sldNum" sz="quarter" idx="12"/>
          </p:nvPr>
        </p:nvSpPr>
        <p:spPr/>
        <p:txBody>
          <a:bodyPr/>
          <a:lstStyle/>
          <a:p>
            <a:fld id="{A7AAC441-3C49-4580-B060-044AC6D851BC}" type="slidenum">
              <a:rPr lang="en-US" altLang="en-US" smtClean="0"/>
              <a:pPr/>
              <a:t>24</a:t>
            </a:fld>
            <a:endParaRPr lang="en-US" altLang="en-US"/>
          </a:p>
        </p:txBody>
      </p:sp>
      <p:sp>
        <p:nvSpPr>
          <p:cNvPr id="3" name="object 3"/>
          <p:cNvSpPr txBox="1"/>
          <p:nvPr/>
        </p:nvSpPr>
        <p:spPr>
          <a:xfrm>
            <a:off x="2059940" y="2007234"/>
            <a:ext cx="7823200" cy="2228815"/>
          </a:xfrm>
          <a:prstGeom prst="rect">
            <a:avLst/>
          </a:prstGeom>
        </p:spPr>
        <p:txBody>
          <a:bodyPr vert="horz" wrap="square" lIns="0" tIns="12700" rIns="0" bIns="0" rtlCol="0">
            <a:spAutoFit/>
          </a:bodyPr>
          <a:lstStyle/>
          <a:p>
            <a:pPr marL="355600" marR="5080" indent="-342900">
              <a:spcBef>
                <a:spcPts val="100"/>
              </a:spcBef>
              <a:buChar char="•"/>
              <a:tabLst>
                <a:tab pos="354965" algn="l"/>
                <a:tab pos="355600" algn="l"/>
              </a:tabLst>
            </a:pPr>
            <a:r>
              <a:rPr sz="2400" spc="-5" dirty="0">
                <a:cs typeface="Arial"/>
              </a:rPr>
              <a:t>This is a variation </a:t>
            </a:r>
            <a:r>
              <a:rPr sz="2400" dirty="0">
                <a:cs typeface="Arial"/>
              </a:rPr>
              <a:t>of </a:t>
            </a:r>
            <a:r>
              <a:rPr sz="2400" spc="-5" dirty="0">
                <a:cs typeface="Arial"/>
              </a:rPr>
              <a:t>a client-server architecture applied  </a:t>
            </a:r>
            <a:r>
              <a:rPr sz="2400" dirty="0">
                <a:cs typeface="Arial"/>
              </a:rPr>
              <a:t>to </a:t>
            </a:r>
            <a:r>
              <a:rPr sz="2400" spc="-5" dirty="0">
                <a:cs typeface="Arial"/>
              </a:rPr>
              <a:t>a </a:t>
            </a:r>
            <a:r>
              <a:rPr sz="2400" dirty="0">
                <a:cs typeface="Arial"/>
              </a:rPr>
              <a:t>system that </a:t>
            </a:r>
            <a:r>
              <a:rPr sz="2400" spc="-5" dirty="0">
                <a:cs typeface="Arial"/>
              </a:rPr>
              <a:t>contains clients, processing, and  persistent data</a:t>
            </a:r>
            <a:r>
              <a:rPr sz="2400" spc="5" dirty="0">
                <a:cs typeface="Arial"/>
              </a:rPr>
              <a:t> </a:t>
            </a:r>
            <a:r>
              <a:rPr sz="2400" dirty="0">
                <a:cs typeface="Arial"/>
              </a:rPr>
              <a:t>storage.</a:t>
            </a:r>
            <a:endParaRPr sz="3500" dirty="0">
              <a:cs typeface="Arial"/>
            </a:endParaRPr>
          </a:p>
          <a:p>
            <a:pPr marL="355600" marR="661670" indent="-342900">
              <a:spcBef>
                <a:spcPts val="5"/>
              </a:spcBef>
              <a:buChar char="•"/>
              <a:tabLst>
                <a:tab pos="354965" algn="l"/>
                <a:tab pos="355600" algn="l"/>
                <a:tab pos="4882515" algn="l"/>
              </a:tabLst>
            </a:pPr>
            <a:r>
              <a:rPr sz="2400" dirty="0">
                <a:cs typeface="Arial"/>
              </a:rPr>
              <a:t>In </a:t>
            </a:r>
            <a:r>
              <a:rPr sz="2400" spc="-5" dirty="0">
                <a:cs typeface="Arial"/>
              </a:rPr>
              <a:t>multitier </a:t>
            </a:r>
            <a:r>
              <a:rPr sz="2400" dirty="0">
                <a:cs typeface="Arial"/>
              </a:rPr>
              <a:t>systems, the </a:t>
            </a:r>
            <a:r>
              <a:rPr sz="2400" spc="-5" dirty="0">
                <a:cs typeface="Arial"/>
              </a:rPr>
              <a:t>presentation, application  processing and data management </a:t>
            </a:r>
            <a:r>
              <a:rPr sz="2400" dirty="0">
                <a:cs typeface="Arial"/>
              </a:rPr>
              <a:t>(persistent </a:t>
            </a:r>
            <a:r>
              <a:rPr sz="2400" spc="-5" dirty="0">
                <a:cs typeface="Arial"/>
              </a:rPr>
              <a:t>data  storage) functions</a:t>
            </a:r>
            <a:r>
              <a:rPr sz="2400" spc="55" dirty="0">
                <a:cs typeface="Arial"/>
              </a:rPr>
              <a:t> </a:t>
            </a:r>
            <a:r>
              <a:rPr sz="2400" spc="-5" dirty="0">
                <a:cs typeface="Arial"/>
              </a:rPr>
              <a:t>are</a:t>
            </a:r>
            <a:r>
              <a:rPr sz="2400" spc="35" dirty="0">
                <a:cs typeface="Arial"/>
              </a:rPr>
              <a:t> </a:t>
            </a:r>
            <a:r>
              <a:rPr sz="2400" i="1" spc="-5" dirty="0">
                <a:cs typeface="Arial"/>
              </a:rPr>
              <a:t>physically</a:t>
            </a:r>
            <a:r>
              <a:rPr lang="en-CA" sz="2400" i="1" spc="-5" dirty="0">
                <a:cs typeface="Arial"/>
              </a:rPr>
              <a:t> </a:t>
            </a:r>
            <a:r>
              <a:rPr sz="2400" spc="-5" dirty="0">
                <a:cs typeface="Arial"/>
              </a:rPr>
              <a:t>separated</a:t>
            </a:r>
            <a:endParaRPr sz="2400" dirty="0">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500851"/>
            <a:ext cx="10972800" cy="690574"/>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Tiers vs.</a:t>
            </a:r>
            <a:r>
              <a:rPr spc="-100" dirty="0"/>
              <a:t> </a:t>
            </a:r>
            <a:r>
              <a:rPr dirty="0"/>
              <a:t>layers</a:t>
            </a:r>
          </a:p>
        </p:txBody>
      </p:sp>
      <p:sp>
        <p:nvSpPr>
          <p:cNvPr id="6" name="Footer Placeholder 5">
            <a:extLst>
              <a:ext uri="{FF2B5EF4-FFF2-40B4-BE49-F238E27FC236}">
                <a16:creationId xmlns:a16="http://schemas.microsoft.com/office/drawing/2014/main" id="{F80F9628-859F-4BA2-8745-6A1B02D6E1D9}"/>
              </a:ext>
            </a:extLst>
          </p:cNvPr>
          <p:cNvSpPr>
            <a:spLocks noGrp="1"/>
          </p:cNvSpPr>
          <p:nvPr>
            <p:ph type="ftr" sz="quarter" idx="11"/>
          </p:nvPr>
        </p:nvSpPr>
        <p:spPr/>
        <p:txBody>
          <a:bodyPr/>
          <a:lstStyle/>
          <a:p>
            <a:r>
              <a:rPr lang="en-US" altLang="en-US"/>
              <a:t>SOEN 343</a:t>
            </a:r>
          </a:p>
        </p:txBody>
      </p:sp>
      <p:sp>
        <p:nvSpPr>
          <p:cNvPr id="8" name="Slide Number Placeholder 7">
            <a:extLst>
              <a:ext uri="{FF2B5EF4-FFF2-40B4-BE49-F238E27FC236}">
                <a16:creationId xmlns:a16="http://schemas.microsoft.com/office/drawing/2014/main" id="{9029A3D0-2159-4DB0-883C-841217AF61E9}"/>
              </a:ext>
            </a:extLst>
          </p:cNvPr>
          <p:cNvSpPr>
            <a:spLocks noGrp="1"/>
          </p:cNvSpPr>
          <p:nvPr>
            <p:ph type="sldNum" sz="quarter" idx="12"/>
          </p:nvPr>
        </p:nvSpPr>
        <p:spPr/>
        <p:txBody>
          <a:bodyPr/>
          <a:lstStyle/>
          <a:p>
            <a:fld id="{0B1495D1-49A4-4998-B16F-40DF4FBBA6DB}" type="slidenum">
              <a:rPr lang="en-US" altLang="en-US" smtClean="0"/>
              <a:pPr/>
              <a:t>25</a:t>
            </a:fld>
            <a:endParaRPr lang="en-US" altLang="en-US"/>
          </a:p>
        </p:txBody>
      </p:sp>
      <p:sp>
        <p:nvSpPr>
          <p:cNvPr id="4" name="object 4"/>
          <p:cNvSpPr txBox="1"/>
          <p:nvPr/>
        </p:nvSpPr>
        <p:spPr>
          <a:xfrm>
            <a:off x="1907541" y="1600201"/>
            <a:ext cx="8345805" cy="4075475"/>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dirty="0">
                <a:cs typeface="Arial"/>
              </a:rPr>
              <a:t>The </a:t>
            </a:r>
            <a:r>
              <a:rPr sz="2400" spc="-5" dirty="0">
                <a:cs typeface="Arial"/>
              </a:rPr>
              <a:t>terms “tier” and </a:t>
            </a:r>
            <a:r>
              <a:rPr sz="2400" dirty="0">
                <a:cs typeface="Arial"/>
              </a:rPr>
              <a:t>“layer” </a:t>
            </a:r>
            <a:r>
              <a:rPr sz="2400" spc="-5" dirty="0">
                <a:cs typeface="Arial"/>
              </a:rPr>
              <a:t>are often used</a:t>
            </a:r>
            <a:r>
              <a:rPr sz="2400" spc="-10" dirty="0">
                <a:cs typeface="Arial"/>
              </a:rPr>
              <a:t> </a:t>
            </a:r>
            <a:r>
              <a:rPr sz="2400" spc="-5" dirty="0">
                <a:cs typeface="Arial"/>
              </a:rPr>
              <a:t>interchangeably.</a:t>
            </a:r>
            <a:endParaRPr sz="2400" dirty="0">
              <a:cs typeface="Arial"/>
            </a:endParaRPr>
          </a:p>
          <a:p>
            <a:pPr marL="355600" marR="104775" indent="-342900">
              <a:buChar char="•"/>
              <a:tabLst>
                <a:tab pos="354965" algn="l"/>
                <a:tab pos="355600" algn="l"/>
              </a:tabLst>
            </a:pPr>
            <a:r>
              <a:rPr sz="2400" dirty="0">
                <a:cs typeface="Arial"/>
              </a:rPr>
              <a:t>A </a:t>
            </a:r>
            <a:r>
              <a:rPr sz="2400" spc="-5" dirty="0">
                <a:cs typeface="Arial"/>
              </a:rPr>
              <a:t>layer is a logical </a:t>
            </a:r>
            <a:r>
              <a:rPr sz="2400" dirty="0">
                <a:cs typeface="Arial"/>
              </a:rPr>
              <a:t>structuring </a:t>
            </a:r>
            <a:r>
              <a:rPr sz="2400" spc="-5" dirty="0">
                <a:cs typeface="Arial"/>
              </a:rPr>
              <a:t>mechanism </a:t>
            </a:r>
            <a:r>
              <a:rPr sz="2400" dirty="0">
                <a:cs typeface="Arial"/>
              </a:rPr>
              <a:t>for the </a:t>
            </a:r>
            <a:r>
              <a:rPr sz="2400" spc="-5" dirty="0">
                <a:cs typeface="Arial"/>
              </a:rPr>
              <a:t>elements  that make up a software</a:t>
            </a:r>
            <a:r>
              <a:rPr sz="2400" spc="10" dirty="0">
                <a:cs typeface="Arial"/>
              </a:rPr>
              <a:t> </a:t>
            </a:r>
            <a:r>
              <a:rPr sz="2400" spc="-5" dirty="0">
                <a:cs typeface="Arial"/>
              </a:rPr>
              <a:t>solution</a:t>
            </a:r>
            <a:endParaRPr sz="2400" dirty="0">
              <a:cs typeface="Arial"/>
            </a:endParaRPr>
          </a:p>
          <a:p>
            <a:pPr marL="355600" marR="1661160" indent="-342900">
              <a:spcBef>
                <a:spcPts val="5"/>
              </a:spcBef>
              <a:buChar char="•"/>
              <a:tabLst>
                <a:tab pos="354965" algn="l"/>
                <a:tab pos="355600" algn="l"/>
              </a:tabLst>
            </a:pPr>
            <a:r>
              <a:rPr sz="2400" dirty="0">
                <a:cs typeface="Arial"/>
              </a:rPr>
              <a:t>A tier </a:t>
            </a:r>
            <a:r>
              <a:rPr sz="2400" spc="-5" dirty="0">
                <a:cs typeface="Arial"/>
              </a:rPr>
              <a:t>is </a:t>
            </a:r>
            <a:r>
              <a:rPr sz="2400" dirty="0">
                <a:cs typeface="Arial"/>
              </a:rPr>
              <a:t>a </a:t>
            </a:r>
            <a:r>
              <a:rPr sz="2400" spc="-5" dirty="0">
                <a:cs typeface="Arial"/>
              </a:rPr>
              <a:t>physical mechanism </a:t>
            </a:r>
            <a:r>
              <a:rPr sz="2400" dirty="0">
                <a:cs typeface="Arial"/>
              </a:rPr>
              <a:t>for the </a:t>
            </a:r>
            <a:r>
              <a:rPr sz="2400" spc="-5" dirty="0">
                <a:cs typeface="Arial"/>
              </a:rPr>
              <a:t>system’s  infrastructure</a:t>
            </a:r>
            <a:endParaRPr sz="2400" dirty="0">
              <a:cs typeface="Arial"/>
            </a:endParaRPr>
          </a:p>
          <a:p>
            <a:pPr marL="355600" marR="186690" indent="-342900">
              <a:buChar char="•"/>
              <a:tabLst>
                <a:tab pos="354965" algn="l"/>
                <a:tab pos="355600" algn="l"/>
              </a:tabLst>
            </a:pPr>
            <a:r>
              <a:rPr sz="2400" dirty="0">
                <a:cs typeface="Arial"/>
              </a:rPr>
              <a:t>A </a:t>
            </a:r>
            <a:r>
              <a:rPr sz="2400" spc="-5" dirty="0">
                <a:cs typeface="Arial"/>
              </a:rPr>
              <a:t>tier corresponds </a:t>
            </a:r>
            <a:r>
              <a:rPr sz="2400" dirty="0">
                <a:cs typeface="Arial"/>
              </a:rPr>
              <a:t>to </a:t>
            </a:r>
            <a:r>
              <a:rPr sz="2400" spc="-5" dirty="0">
                <a:cs typeface="Arial"/>
              </a:rPr>
              <a:t>a computing platform and includes a  hardware architecture and a </a:t>
            </a:r>
            <a:r>
              <a:rPr sz="2400" dirty="0">
                <a:cs typeface="Arial"/>
              </a:rPr>
              <a:t>software </a:t>
            </a:r>
            <a:r>
              <a:rPr sz="2400" spc="-5" dirty="0">
                <a:cs typeface="Arial"/>
              </a:rPr>
              <a:t>framework </a:t>
            </a:r>
            <a:r>
              <a:rPr sz="2400" dirty="0">
                <a:cs typeface="Arial"/>
              </a:rPr>
              <a:t>that  </a:t>
            </a:r>
            <a:r>
              <a:rPr sz="2400" spc="-5" dirty="0">
                <a:cs typeface="Arial"/>
              </a:rPr>
              <a:t>allows </a:t>
            </a:r>
            <a:r>
              <a:rPr sz="2400" dirty="0">
                <a:cs typeface="Arial"/>
              </a:rPr>
              <a:t>the </a:t>
            </a:r>
            <a:r>
              <a:rPr sz="2400" spc="-5" dirty="0">
                <a:cs typeface="Arial"/>
              </a:rPr>
              <a:t>software </a:t>
            </a:r>
            <a:r>
              <a:rPr sz="2400" dirty="0">
                <a:cs typeface="Arial"/>
              </a:rPr>
              <a:t>to</a:t>
            </a:r>
            <a:r>
              <a:rPr sz="2400" spc="10" dirty="0">
                <a:cs typeface="Arial"/>
              </a:rPr>
              <a:t> </a:t>
            </a:r>
            <a:r>
              <a:rPr sz="2400" dirty="0">
                <a:cs typeface="Arial"/>
              </a:rPr>
              <a:t>run</a:t>
            </a:r>
            <a:endParaRPr lang="en-CA" sz="2400" dirty="0">
              <a:cs typeface="Arial"/>
            </a:endParaRPr>
          </a:p>
          <a:p>
            <a:pPr marL="355600" marR="186690" indent="-342900">
              <a:buFontTx/>
              <a:buChar char="•"/>
              <a:tabLst>
                <a:tab pos="354965" algn="l"/>
                <a:tab pos="355600" algn="l"/>
              </a:tabLst>
            </a:pPr>
            <a:r>
              <a:rPr lang="en-US" sz="2400" dirty="0">
                <a:cs typeface="Arial"/>
              </a:rPr>
              <a:t>A </a:t>
            </a:r>
            <a:r>
              <a:rPr lang="en-US" sz="2400" spc="-5" dirty="0">
                <a:cs typeface="Arial"/>
              </a:rPr>
              <a:t>tier </a:t>
            </a:r>
            <a:r>
              <a:rPr lang="en-US" sz="2400" spc="-10" dirty="0">
                <a:cs typeface="Arial"/>
              </a:rPr>
              <a:t>is </a:t>
            </a:r>
            <a:r>
              <a:rPr lang="en-US" sz="2400" spc="-5" dirty="0">
                <a:cs typeface="Arial"/>
              </a:rPr>
              <a:t>a place where one or more layers are deployed  and</a:t>
            </a:r>
            <a:r>
              <a:rPr lang="en-US" sz="2400" dirty="0">
                <a:cs typeface="Arial"/>
              </a:rPr>
              <a:t> run</a:t>
            </a:r>
            <a:endParaRPr lang="en-CA" sz="2400" dirty="0">
              <a:cs typeface="Arial"/>
            </a:endParaRPr>
          </a:p>
          <a:p>
            <a:pPr marL="355600" marR="186690" indent="-342900">
              <a:buChar char="•"/>
              <a:tabLst>
                <a:tab pos="354965" algn="l"/>
                <a:tab pos="355600" algn="l"/>
              </a:tabLst>
            </a:pP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500851"/>
            <a:ext cx="10972800" cy="690574"/>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2-Tier client-server</a:t>
            </a:r>
            <a:r>
              <a:rPr spc="-145" dirty="0"/>
              <a:t> </a:t>
            </a:r>
            <a:r>
              <a:rPr dirty="0"/>
              <a:t>architecture</a:t>
            </a:r>
          </a:p>
        </p:txBody>
      </p:sp>
      <p:sp>
        <p:nvSpPr>
          <p:cNvPr id="17" name="Footer Placeholder 16">
            <a:extLst>
              <a:ext uri="{FF2B5EF4-FFF2-40B4-BE49-F238E27FC236}">
                <a16:creationId xmlns:a16="http://schemas.microsoft.com/office/drawing/2014/main" id="{39B00B6B-67D0-4BFC-9B27-265D4F83F978}"/>
              </a:ext>
            </a:extLst>
          </p:cNvPr>
          <p:cNvSpPr>
            <a:spLocks noGrp="1"/>
          </p:cNvSpPr>
          <p:nvPr>
            <p:ph type="ftr" sz="quarter" idx="11"/>
          </p:nvPr>
        </p:nvSpPr>
        <p:spPr/>
        <p:txBody>
          <a:bodyPr/>
          <a:lstStyle/>
          <a:p>
            <a:r>
              <a:rPr lang="en-US" altLang="en-US"/>
              <a:t>SOEN 343</a:t>
            </a:r>
          </a:p>
        </p:txBody>
      </p:sp>
      <p:sp>
        <p:nvSpPr>
          <p:cNvPr id="16" name="object 16"/>
          <p:cNvSpPr txBox="1">
            <a:spLocks noGrp="1"/>
          </p:cNvSpPr>
          <p:nvPr>
            <p:ph type="sldNum" sz="quarter" idx="12"/>
          </p:nvPr>
        </p:nvSpPr>
        <p:spPr>
          <a:xfrm>
            <a:off x="10287000" y="6435246"/>
            <a:ext cx="1168400" cy="204158"/>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26</a:t>
            </a:fld>
            <a:endParaRPr dirty="0"/>
          </a:p>
        </p:txBody>
      </p:sp>
      <p:sp>
        <p:nvSpPr>
          <p:cNvPr id="3" name="object 3"/>
          <p:cNvSpPr/>
          <p:nvPr/>
        </p:nvSpPr>
        <p:spPr>
          <a:xfrm>
            <a:off x="4306951" y="2236852"/>
            <a:ext cx="1200150" cy="16683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41674" y="3969766"/>
            <a:ext cx="1321435" cy="330835"/>
          </a:xfrm>
          <a:prstGeom prst="rect">
            <a:avLst/>
          </a:prstGeom>
        </p:spPr>
        <p:txBody>
          <a:bodyPr vert="horz" wrap="square" lIns="0" tIns="12700" rIns="0" bIns="0" rtlCol="0">
            <a:spAutoFit/>
          </a:bodyPr>
          <a:lstStyle/>
          <a:p>
            <a:pPr marL="12700">
              <a:spcBef>
                <a:spcPts val="100"/>
              </a:spcBef>
            </a:pPr>
            <a:r>
              <a:rPr sz="2000" spc="-10" dirty="0">
                <a:latin typeface="Arial"/>
                <a:cs typeface="Arial"/>
              </a:rPr>
              <a:t>Web</a:t>
            </a:r>
            <a:r>
              <a:rPr sz="2000" spc="-85" dirty="0">
                <a:latin typeface="Arial"/>
                <a:cs typeface="Arial"/>
              </a:rPr>
              <a:t> </a:t>
            </a:r>
            <a:r>
              <a:rPr sz="2000" dirty="0">
                <a:latin typeface="Arial"/>
                <a:cs typeface="Arial"/>
              </a:rPr>
              <a:t>server</a:t>
            </a:r>
            <a:endParaRPr sz="2000">
              <a:latin typeface="Arial"/>
              <a:cs typeface="Arial"/>
            </a:endParaRPr>
          </a:p>
        </p:txBody>
      </p:sp>
      <p:sp>
        <p:nvSpPr>
          <p:cNvPr id="5" name="object 5"/>
          <p:cNvSpPr/>
          <p:nvPr/>
        </p:nvSpPr>
        <p:spPr>
          <a:xfrm>
            <a:off x="7673975" y="2259077"/>
            <a:ext cx="1200150" cy="166839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242428" y="3992118"/>
            <a:ext cx="1889760" cy="330835"/>
          </a:xfrm>
          <a:prstGeom prst="rect">
            <a:avLst/>
          </a:prstGeom>
        </p:spPr>
        <p:txBody>
          <a:bodyPr vert="horz" wrap="square" lIns="0" tIns="12700" rIns="0" bIns="0" rtlCol="0">
            <a:spAutoFit/>
          </a:bodyPr>
          <a:lstStyle/>
          <a:p>
            <a:pPr marL="12700">
              <a:spcBef>
                <a:spcPts val="100"/>
              </a:spcBef>
            </a:pPr>
            <a:r>
              <a:rPr sz="2000" dirty="0">
                <a:latin typeface="Arial"/>
                <a:cs typeface="Arial"/>
              </a:rPr>
              <a:t>Database</a:t>
            </a:r>
            <a:r>
              <a:rPr sz="2000" spc="-100" dirty="0">
                <a:latin typeface="Arial"/>
                <a:cs typeface="Arial"/>
              </a:rPr>
              <a:t> </a:t>
            </a:r>
            <a:r>
              <a:rPr sz="2000" dirty="0">
                <a:latin typeface="Arial"/>
                <a:cs typeface="Arial"/>
              </a:rPr>
              <a:t>server</a:t>
            </a:r>
            <a:endParaRPr sz="2000">
              <a:latin typeface="Arial"/>
              <a:cs typeface="Arial"/>
            </a:endParaRPr>
          </a:p>
        </p:txBody>
      </p:sp>
      <p:sp>
        <p:nvSpPr>
          <p:cNvPr id="7" name="object 7"/>
          <p:cNvSpPr/>
          <p:nvPr/>
        </p:nvSpPr>
        <p:spPr>
          <a:xfrm>
            <a:off x="2819400" y="2292177"/>
            <a:ext cx="1014412" cy="71179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90801" y="3455924"/>
            <a:ext cx="1157287" cy="85783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833877" y="2627249"/>
            <a:ext cx="473075" cy="452755"/>
          </a:xfrm>
          <a:custGeom>
            <a:avLst/>
            <a:gdLst/>
            <a:ahLst/>
            <a:cxnLst/>
            <a:rect l="l" t="t" r="r" b="b"/>
            <a:pathLst>
              <a:path w="473075" h="452755">
                <a:moveTo>
                  <a:pt x="0" y="0"/>
                </a:moveTo>
                <a:lnTo>
                  <a:pt x="473075" y="452500"/>
                </a:lnTo>
              </a:path>
            </a:pathLst>
          </a:custGeom>
          <a:ln w="9525">
            <a:solidFill>
              <a:srgbClr val="000000"/>
            </a:solidFill>
          </a:ln>
        </p:spPr>
        <p:txBody>
          <a:bodyPr wrap="square" lIns="0" tIns="0" rIns="0" bIns="0" rtlCol="0"/>
          <a:lstStyle/>
          <a:p>
            <a:endParaRPr/>
          </a:p>
        </p:txBody>
      </p:sp>
      <p:sp>
        <p:nvSpPr>
          <p:cNvPr id="10" name="object 10"/>
          <p:cNvSpPr/>
          <p:nvPr/>
        </p:nvSpPr>
        <p:spPr>
          <a:xfrm>
            <a:off x="3748151" y="3071748"/>
            <a:ext cx="558800" cy="817880"/>
          </a:xfrm>
          <a:custGeom>
            <a:avLst/>
            <a:gdLst/>
            <a:ahLst/>
            <a:cxnLst/>
            <a:rect l="l" t="t" r="r" b="b"/>
            <a:pathLst>
              <a:path w="558800" h="817879">
                <a:moveTo>
                  <a:pt x="0" y="817626"/>
                </a:moveTo>
                <a:lnTo>
                  <a:pt x="558800" y="0"/>
                </a:lnTo>
              </a:path>
            </a:pathLst>
          </a:custGeom>
          <a:ln w="9525">
            <a:solidFill>
              <a:srgbClr val="000000"/>
            </a:solidFill>
          </a:ln>
        </p:spPr>
        <p:txBody>
          <a:bodyPr wrap="square" lIns="0" tIns="0" rIns="0" bIns="0" rtlCol="0"/>
          <a:lstStyle/>
          <a:p>
            <a:endParaRPr/>
          </a:p>
        </p:txBody>
      </p:sp>
      <p:sp>
        <p:nvSpPr>
          <p:cNvPr id="11" name="object 11"/>
          <p:cNvSpPr/>
          <p:nvPr/>
        </p:nvSpPr>
        <p:spPr>
          <a:xfrm>
            <a:off x="5507101" y="3071749"/>
            <a:ext cx="2113280" cy="635"/>
          </a:xfrm>
          <a:custGeom>
            <a:avLst/>
            <a:gdLst/>
            <a:ahLst/>
            <a:cxnLst/>
            <a:rect l="l" t="t" r="r" b="b"/>
            <a:pathLst>
              <a:path w="2113279" h="635">
                <a:moveTo>
                  <a:pt x="0" y="126"/>
                </a:moveTo>
                <a:lnTo>
                  <a:pt x="2112899" y="0"/>
                </a:lnTo>
              </a:path>
            </a:pathLst>
          </a:custGeom>
          <a:ln w="9525">
            <a:solidFill>
              <a:srgbClr val="000000"/>
            </a:solidFill>
          </a:ln>
        </p:spPr>
        <p:txBody>
          <a:bodyPr wrap="square" lIns="0" tIns="0" rIns="0" bIns="0" rtlCol="0"/>
          <a:lstStyle/>
          <a:p>
            <a:endParaRPr/>
          </a:p>
        </p:txBody>
      </p:sp>
      <p:sp>
        <p:nvSpPr>
          <p:cNvPr id="12" name="object 12"/>
          <p:cNvSpPr/>
          <p:nvPr/>
        </p:nvSpPr>
        <p:spPr>
          <a:xfrm>
            <a:off x="2514600" y="1913001"/>
            <a:ext cx="3136900" cy="2819400"/>
          </a:xfrm>
          <a:custGeom>
            <a:avLst/>
            <a:gdLst/>
            <a:ahLst/>
            <a:cxnLst/>
            <a:rect l="l" t="t" r="r" b="b"/>
            <a:pathLst>
              <a:path w="3136900" h="2819400">
                <a:moveTo>
                  <a:pt x="0" y="469900"/>
                </a:moveTo>
                <a:lnTo>
                  <a:pt x="2426" y="421844"/>
                </a:lnTo>
                <a:lnTo>
                  <a:pt x="9546" y="375178"/>
                </a:lnTo>
                <a:lnTo>
                  <a:pt x="21126" y="330140"/>
                </a:lnTo>
                <a:lnTo>
                  <a:pt x="36928" y="286964"/>
                </a:lnTo>
                <a:lnTo>
                  <a:pt x="56715" y="245887"/>
                </a:lnTo>
                <a:lnTo>
                  <a:pt x="80253" y="207143"/>
                </a:lnTo>
                <a:lnTo>
                  <a:pt x="107304" y="170971"/>
                </a:lnTo>
                <a:lnTo>
                  <a:pt x="137633" y="137604"/>
                </a:lnTo>
                <a:lnTo>
                  <a:pt x="171002" y="107279"/>
                </a:lnTo>
                <a:lnTo>
                  <a:pt x="207177" y="80233"/>
                </a:lnTo>
                <a:lnTo>
                  <a:pt x="245920" y="56700"/>
                </a:lnTo>
                <a:lnTo>
                  <a:pt x="286996" y="36917"/>
                </a:lnTo>
                <a:lnTo>
                  <a:pt x="330168" y="21119"/>
                </a:lnTo>
                <a:lnTo>
                  <a:pt x="375200" y="9543"/>
                </a:lnTo>
                <a:lnTo>
                  <a:pt x="421856" y="2425"/>
                </a:lnTo>
                <a:lnTo>
                  <a:pt x="469900" y="0"/>
                </a:lnTo>
                <a:lnTo>
                  <a:pt x="2667000" y="0"/>
                </a:lnTo>
                <a:lnTo>
                  <a:pt x="2715035" y="2425"/>
                </a:lnTo>
                <a:lnTo>
                  <a:pt x="2761684" y="9543"/>
                </a:lnTo>
                <a:lnTo>
                  <a:pt x="2806712" y="21119"/>
                </a:lnTo>
                <a:lnTo>
                  <a:pt x="2849881" y="36917"/>
                </a:lnTo>
                <a:lnTo>
                  <a:pt x="2890956" y="56700"/>
                </a:lnTo>
                <a:lnTo>
                  <a:pt x="2929700" y="80233"/>
                </a:lnTo>
                <a:lnTo>
                  <a:pt x="2965876" y="107279"/>
                </a:lnTo>
                <a:lnTo>
                  <a:pt x="2999247" y="137604"/>
                </a:lnTo>
                <a:lnTo>
                  <a:pt x="3029579" y="170971"/>
                </a:lnTo>
                <a:lnTo>
                  <a:pt x="3056633" y="207143"/>
                </a:lnTo>
                <a:lnTo>
                  <a:pt x="3080174" y="245887"/>
                </a:lnTo>
                <a:lnTo>
                  <a:pt x="3099964" y="286964"/>
                </a:lnTo>
                <a:lnTo>
                  <a:pt x="3115769" y="330140"/>
                </a:lnTo>
                <a:lnTo>
                  <a:pt x="3127350" y="375178"/>
                </a:lnTo>
                <a:lnTo>
                  <a:pt x="3134473" y="421844"/>
                </a:lnTo>
                <a:lnTo>
                  <a:pt x="3136900" y="469900"/>
                </a:lnTo>
                <a:lnTo>
                  <a:pt x="3136900" y="2349373"/>
                </a:lnTo>
                <a:lnTo>
                  <a:pt x="3134473" y="2397428"/>
                </a:lnTo>
                <a:lnTo>
                  <a:pt x="3127350" y="2444094"/>
                </a:lnTo>
                <a:lnTo>
                  <a:pt x="3115769" y="2489132"/>
                </a:lnTo>
                <a:lnTo>
                  <a:pt x="3099964" y="2532308"/>
                </a:lnTo>
                <a:lnTo>
                  <a:pt x="3080174" y="2573385"/>
                </a:lnTo>
                <a:lnTo>
                  <a:pt x="3056633" y="2612129"/>
                </a:lnTo>
                <a:lnTo>
                  <a:pt x="3029579" y="2648301"/>
                </a:lnTo>
                <a:lnTo>
                  <a:pt x="2999247" y="2681668"/>
                </a:lnTo>
                <a:lnTo>
                  <a:pt x="2965876" y="2711993"/>
                </a:lnTo>
                <a:lnTo>
                  <a:pt x="2929700" y="2739039"/>
                </a:lnTo>
                <a:lnTo>
                  <a:pt x="2890956" y="2762572"/>
                </a:lnTo>
                <a:lnTo>
                  <a:pt x="2849881" y="2782355"/>
                </a:lnTo>
                <a:lnTo>
                  <a:pt x="2806712" y="2798153"/>
                </a:lnTo>
                <a:lnTo>
                  <a:pt x="2761684" y="2809729"/>
                </a:lnTo>
                <a:lnTo>
                  <a:pt x="2715035" y="2816847"/>
                </a:lnTo>
                <a:lnTo>
                  <a:pt x="2667000" y="2819273"/>
                </a:lnTo>
                <a:lnTo>
                  <a:pt x="469900" y="2819273"/>
                </a:lnTo>
                <a:lnTo>
                  <a:pt x="421856" y="2816847"/>
                </a:lnTo>
                <a:lnTo>
                  <a:pt x="375200" y="2809729"/>
                </a:lnTo>
                <a:lnTo>
                  <a:pt x="330168" y="2798153"/>
                </a:lnTo>
                <a:lnTo>
                  <a:pt x="286996" y="2782355"/>
                </a:lnTo>
                <a:lnTo>
                  <a:pt x="245920" y="2762572"/>
                </a:lnTo>
                <a:lnTo>
                  <a:pt x="207177" y="2739039"/>
                </a:lnTo>
                <a:lnTo>
                  <a:pt x="171002" y="2711993"/>
                </a:lnTo>
                <a:lnTo>
                  <a:pt x="137633" y="2681668"/>
                </a:lnTo>
                <a:lnTo>
                  <a:pt x="107304" y="2648301"/>
                </a:lnTo>
                <a:lnTo>
                  <a:pt x="80253" y="2612129"/>
                </a:lnTo>
                <a:lnTo>
                  <a:pt x="56715" y="2573385"/>
                </a:lnTo>
                <a:lnTo>
                  <a:pt x="36928" y="2532308"/>
                </a:lnTo>
                <a:lnTo>
                  <a:pt x="21126" y="2489132"/>
                </a:lnTo>
                <a:lnTo>
                  <a:pt x="9546" y="2444094"/>
                </a:lnTo>
                <a:lnTo>
                  <a:pt x="2426" y="2397428"/>
                </a:lnTo>
                <a:lnTo>
                  <a:pt x="0" y="2349373"/>
                </a:lnTo>
                <a:lnTo>
                  <a:pt x="0" y="4699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7092950" y="1989201"/>
            <a:ext cx="2355850" cy="2819400"/>
          </a:xfrm>
          <a:custGeom>
            <a:avLst/>
            <a:gdLst/>
            <a:ahLst/>
            <a:cxnLst/>
            <a:rect l="l" t="t" r="r" b="b"/>
            <a:pathLst>
              <a:path w="2355850" h="2819400">
                <a:moveTo>
                  <a:pt x="0" y="392557"/>
                </a:moveTo>
                <a:lnTo>
                  <a:pt x="3058" y="343318"/>
                </a:lnTo>
                <a:lnTo>
                  <a:pt x="11990" y="295903"/>
                </a:lnTo>
                <a:lnTo>
                  <a:pt x="26426" y="250681"/>
                </a:lnTo>
                <a:lnTo>
                  <a:pt x="46000" y="208020"/>
                </a:lnTo>
                <a:lnTo>
                  <a:pt x="70344" y="168286"/>
                </a:lnTo>
                <a:lnTo>
                  <a:pt x="99089" y="131849"/>
                </a:lnTo>
                <a:lnTo>
                  <a:pt x="131869" y="99077"/>
                </a:lnTo>
                <a:lnTo>
                  <a:pt x="168316" y="70337"/>
                </a:lnTo>
                <a:lnTo>
                  <a:pt x="208062" y="45997"/>
                </a:lnTo>
                <a:lnTo>
                  <a:pt x="250739" y="26425"/>
                </a:lnTo>
                <a:lnTo>
                  <a:pt x="295980" y="11989"/>
                </a:lnTo>
                <a:lnTo>
                  <a:pt x="343418" y="3058"/>
                </a:lnTo>
                <a:lnTo>
                  <a:pt x="392684" y="0"/>
                </a:lnTo>
                <a:lnTo>
                  <a:pt x="1963166" y="0"/>
                </a:lnTo>
                <a:lnTo>
                  <a:pt x="2012431" y="3058"/>
                </a:lnTo>
                <a:lnTo>
                  <a:pt x="2059869" y="11989"/>
                </a:lnTo>
                <a:lnTo>
                  <a:pt x="2105110" y="26425"/>
                </a:lnTo>
                <a:lnTo>
                  <a:pt x="2147787" y="45997"/>
                </a:lnTo>
                <a:lnTo>
                  <a:pt x="2187533" y="70337"/>
                </a:lnTo>
                <a:lnTo>
                  <a:pt x="2223980" y="99077"/>
                </a:lnTo>
                <a:lnTo>
                  <a:pt x="2256760" y="131849"/>
                </a:lnTo>
                <a:lnTo>
                  <a:pt x="2285505" y="168286"/>
                </a:lnTo>
                <a:lnTo>
                  <a:pt x="2309849" y="208020"/>
                </a:lnTo>
                <a:lnTo>
                  <a:pt x="2329423" y="250681"/>
                </a:lnTo>
                <a:lnTo>
                  <a:pt x="2343859" y="295903"/>
                </a:lnTo>
                <a:lnTo>
                  <a:pt x="2352791" y="343318"/>
                </a:lnTo>
                <a:lnTo>
                  <a:pt x="2355850" y="392557"/>
                </a:lnTo>
                <a:lnTo>
                  <a:pt x="2355850" y="2426716"/>
                </a:lnTo>
                <a:lnTo>
                  <a:pt x="2352791" y="2475954"/>
                </a:lnTo>
                <a:lnTo>
                  <a:pt x="2343859" y="2523369"/>
                </a:lnTo>
                <a:lnTo>
                  <a:pt x="2329423" y="2568591"/>
                </a:lnTo>
                <a:lnTo>
                  <a:pt x="2309849" y="2611252"/>
                </a:lnTo>
                <a:lnTo>
                  <a:pt x="2285505" y="2650986"/>
                </a:lnTo>
                <a:lnTo>
                  <a:pt x="2256760" y="2687423"/>
                </a:lnTo>
                <a:lnTo>
                  <a:pt x="2223980" y="2720195"/>
                </a:lnTo>
                <a:lnTo>
                  <a:pt x="2187533" y="2748935"/>
                </a:lnTo>
                <a:lnTo>
                  <a:pt x="2147787" y="2773275"/>
                </a:lnTo>
                <a:lnTo>
                  <a:pt x="2105110" y="2792847"/>
                </a:lnTo>
                <a:lnTo>
                  <a:pt x="2059869" y="2807283"/>
                </a:lnTo>
                <a:lnTo>
                  <a:pt x="2012431" y="2816214"/>
                </a:lnTo>
                <a:lnTo>
                  <a:pt x="1963166" y="2819273"/>
                </a:lnTo>
                <a:lnTo>
                  <a:pt x="392684" y="2819273"/>
                </a:lnTo>
                <a:lnTo>
                  <a:pt x="343418" y="2816214"/>
                </a:lnTo>
                <a:lnTo>
                  <a:pt x="295980" y="2807283"/>
                </a:lnTo>
                <a:lnTo>
                  <a:pt x="250739" y="2792847"/>
                </a:lnTo>
                <a:lnTo>
                  <a:pt x="208062" y="2773275"/>
                </a:lnTo>
                <a:lnTo>
                  <a:pt x="168316" y="2748935"/>
                </a:lnTo>
                <a:lnTo>
                  <a:pt x="131869" y="2720195"/>
                </a:lnTo>
                <a:lnTo>
                  <a:pt x="99089" y="2687423"/>
                </a:lnTo>
                <a:lnTo>
                  <a:pt x="70344" y="2650986"/>
                </a:lnTo>
                <a:lnTo>
                  <a:pt x="46000" y="2611252"/>
                </a:lnTo>
                <a:lnTo>
                  <a:pt x="26426" y="2568591"/>
                </a:lnTo>
                <a:lnTo>
                  <a:pt x="11990" y="2523369"/>
                </a:lnTo>
                <a:lnTo>
                  <a:pt x="3058" y="2475954"/>
                </a:lnTo>
                <a:lnTo>
                  <a:pt x="0" y="2426716"/>
                </a:lnTo>
                <a:lnTo>
                  <a:pt x="0" y="392557"/>
                </a:lnTo>
                <a:close/>
              </a:path>
            </a:pathLst>
          </a:custGeom>
          <a:ln w="9525">
            <a:solidFill>
              <a:srgbClr val="000000"/>
            </a:solidFill>
          </a:ln>
        </p:spPr>
        <p:txBody>
          <a:bodyPr wrap="square" lIns="0" tIns="0" rIns="0" bIns="0" rtlCol="0"/>
          <a:lstStyle/>
          <a:p>
            <a:endParaRPr/>
          </a:p>
        </p:txBody>
      </p:sp>
      <p:sp>
        <p:nvSpPr>
          <p:cNvPr id="14" name="object 14"/>
          <p:cNvSpPr txBox="1"/>
          <p:nvPr/>
        </p:nvSpPr>
        <p:spPr>
          <a:xfrm>
            <a:off x="3123692" y="1549654"/>
            <a:ext cx="1873885"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Presentation</a:t>
            </a:r>
            <a:r>
              <a:rPr sz="2000" spc="-105" dirty="0">
                <a:latin typeface="Arial"/>
                <a:cs typeface="Arial"/>
              </a:rPr>
              <a:t> </a:t>
            </a:r>
            <a:r>
              <a:rPr sz="2000" dirty="0">
                <a:latin typeface="Arial"/>
                <a:cs typeface="Arial"/>
              </a:rPr>
              <a:t>tier</a:t>
            </a:r>
            <a:endParaRPr sz="2000">
              <a:latin typeface="Arial"/>
              <a:cs typeface="Arial"/>
            </a:endParaRPr>
          </a:p>
        </p:txBody>
      </p:sp>
      <p:sp>
        <p:nvSpPr>
          <p:cNvPr id="15" name="object 15"/>
          <p:cNvSpPr txBox="1"/>
          <p:nvPr/>
        </p:nvSpPr>
        <p:spPr>
          <a:xfrm>
            <a:off x="7777354" y="1568958"/>
            <a:ext cx="985519"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Data</a:t>
            </a:r>
            <a:r>
              <a:rPr sz="2000" spc="-95" dirty="0">
                <a:latin typeface="Arial"/>
                <a:cs typeface="Arial"/>
              </a:rPr>
              <a:t> </a:t>
            </a:r>
            <a:r>
              <a:rPr sz="2000" dirty="0">
                <a:latin typeface="Arial"/>
                <a:cs typeface="Arial"/>
              </a:rPr>
              <a:t>tier</a:t>
            </a:r>
            <a:endParaRPr sz="2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500851"/>
            <a:ext cx="10972800" cy="690574"/>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3-tier </a:t>
            </a:r>
            <a:r>
              <a:rPr dirty="0"/>
              <a:t>client-server</a:t>
            </a:r>
            <a:r>
              <a:rPr spc="-100" dirty="0"/>
              <a:t> </a:t>
            </a:r>
            <a:r>
              <a:rPr dirty="0"/>
              <a:t>architecture</a:t>
            </a:r>
          </a:p>
        </p:txBody>
      </p:sp>
      <p:sp>
        <p:nvSpPr>
          <p:cNvPr id="23" name="Footer Placeholder 22">
            <a:extLst>
              <a:ext uri="{FF2B5EF4-FFF2-40B4-BE49-F238E27FC236}">
                <a16:creationId xmlns:a16="http://schemas.microsoft.com/office/drawing/2014/main" id="{0BF117FF-A2DC-4777-B397-274D4BC708FD}"/>
              </a:ext>
            </a:extLst>
          </p:cNvPr>
          <p:cNvSpPr>
            <a:spLocks noGrp="1"/>
          </p:cNvSpPr>
          <p:nvPr>
            <p:ph type="ftr" sz="quarter" idx="11"/>
          </p:nvPr>
        </p:nvSpPr>
        <p:spPr/>
        <p:txBody>
          <a:bodyPr/>
          <a:lstStyle/>
          <a:p>
            <a:r>
              <a:rPr lang="en-US" altLang="en-US"/>
              <a:t>SOEN 343</a:t>
            </a:r>
          </a:p>
        </p:txBody>
      </p:sp>
      <p:sp>
        <p:nvSpPr>
          <p:cNvPr id="22" name="object 22"/>
          <p:cNvSpPr txBox="1">
            <a:spLocks noGrp="1"/>
          </p:cNvSpPr>
          <p:nvPr>
            <p:ph type="sldNum" sz="quarter" idx="12"/>
          </p:nvPr>
        </p:nvSpPr>
        <p:spPr>
          <a:xfrm>
            <a:off x="10287000" y="6436833"/>
            <a:ext cx="1625600" cy="204158"/>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27</a:t>
            </a:fld>
            <a:endParaRPr dirty="0"/>
          </a:p>
        </p:txBody>
      </p:sp>
      <p:sp>
        <p:nvSpPr>
          <p:cNvPr id="3" name="object 3"/>
          <p:cNvSpPr txBox="1"/>
          <p:nvPr/>
        </p:nvSpPr>
        <p:spPr>
          <a:xfrm>
            <a:off x="2059941" y="5132071"/>
            <a:ext cx="7705725" cy="757555"/>
          </a:xfrm>
          <a:prstGeom prst="rect">
            <a:avLst/>
          </a:prstGeom>
        </p:spPr>
        <p:txBody>
          <a:bodyPr vert="horz" wrap="square" lIns="0" tIns="12700" rIns="0" bIns="0" rtlCol="0">
            <a:spAutoFit/>
          </a:bodyPr>
          <a:lstStyle/>
          <a:p>
            <a:pPr marL="355600" marR="5080" indent="-342900">
              <a:spcBef>
                <a:spcPts val="100"/>
              </a:spcBef>
              <a:buChar char="•"/>
              <a:tabLst>
                <a:tab pos="354965" algn="l"/>
                <a:tab pos="355600" algn="l"/>
              </a:tabLst>
            </a:pPr>
            <a:r>
              <a:rPr sz="2400" dirty="0">
                <a:cs typeface="Arial"/>
              </a:rPr>
              <a:t>The most </a:t>
            </a:r>
            <a:r>
              <a:rPr sz="2400" spc="-5" dirty="0">
                <a:cs typeface="Arial"/>
              </a:rPr>
              <a:t>widespread use </a:t>
            </a:r>
            <a:r>
              <a:rPr sz="2400" dirty="0">
                <a:cs typeface="Arial"/>
              </a:rPr>
              <a:t>of the multi-tier </a:t>
            </a:r>
            <a:r>
              <a:rPr sz="2400" spc="-5" dirty="0">
                <a:cs typeface="Arial"/>
              </a:rPr>
              <a:t>architectural  style</a:t>
            </a:r>
            <a:endParaRPr sz="2400" dirty="0">
              <a:cs typeface="Arial"/>
            </a:endParaRPr>
          </a:p>
        </p:txBody>
      </p:sp>
      <p:sp>
        <p:nvSpPr>
          <p:cNvPr id="4" name="object 4"/>
          <p:cNvSpPr/>
          <p:nvPr/>
        </p:nvSpPr>
        <p:spPr>
          <a:xfrm>
            <a:off x="3696970" y="2380996"/>
            <a:ext cx="1200150" cy="166903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631184" y="4114039"/>
            <a:ext cx="1321435" cy="330835"/>
          </a:xfrm>
          <a:prstGeom prst="rect">
            <a:avLst/>
          </a:prstGeom>
        </p:spPr>
        <p:txBody>
          <a:bodyPr vert="horz" wrap="square" lIns="0" tIns="12700" rIns="0" bIns="0" rtlCol="0">
            <a:spAutoFit/>
          </a:bodyPr>
          <a:lstStyle/>
          <a:p>
            <a:pPr marL="12700">
              <a:spcBef>
                <a:spcPts val="100"/>
              </a:spcBef>
            </a:pPr>
            <a:r>
              <a:rPr sz="2000" spc="-10" dirty="0">
                <a:latin typeface="Arial"/>
                <a:cs typeface="Arial"/>
              </a:rPr>
              <a:t>Web</a:t>
            </a:r>
            <a:r>
              <a:rPr sz="2000" spc="-85" dirty="0">
                <a:latin typeface="Arial"/>
                <a:cs typeface="Arial"/>
              </a:rPr>
              <a:t> </a:t>
            </a:r>
            <a:r>
              <a:rPr sz="2000" dirty="0">
                <a:latin typeface="Arial"/>
                <a:cs typeface="Arial"/>
              </a:rPr>
              <a:t>server</a:t>
            </a:r>
            <a:endParaRPr sz="2000">
              <a:latin typeface="Arial"/>
              <a:cs typeface="Arial"/>
            </a:endParaRPr>
          </a:p>
        </p:txBody>
      </p:sp>
      <p:sp>
        <p:nvSpPr>
          <p:cNvPr id="6" name="object 6"/>
          <p:cNvSpPr/>
          <p:nvPr/>
        </p:nvSpPr>
        <p:spPr>
          <a:xfrm>
            <a:off x="6183629" y="2389124"/>
            <a:ext cx="1200150" cy="1669033"/>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751322" y="4121912"/>
            <a:ext cx="2047239" cy="330835"/>
          </a:xfrm>
          <a:prstGeom prst="rect">
            <a:avLst/>
          </a:prstGeom>
        </p:spPr>
        <p:txBody>
          <a:bodyPr vert="horz" wrap="square" lIns="0" tIns="12700" rIns="0" bIns="0" rtlCol="0">
            <a:spAutoFit/>
          </a:bodyPr>
          <a:lstStyle/>
          <a:p>
            <a:pPr marL="12700">
              <a:spcBef>
                <a:spcPts val="100"/>
              </a:spcBef>
            </a:pPr>
            <a:r>
              <a:rPr sz="2000" dirty="0">
                <a:latin typeface="Arial"/>
                <a:cs typeface="Arial"/>
              </a:rPr>
              <a:t>Application</a:t>
            </a:r>
            <a:r>
              <a:rPr sz="2000" spc="-75" dirty="0">
                <a:latin typeface="Arial"/>
                <a:cs typeface="Arial"/>
              </a:rPr>
              <a:t> </a:t>
            </a:r>
            <a:r>
              <a:rPr sz="2000" dirty="0">
                <a:latin typeface="Arial"/>
                <a:cs typeface="Arial"/>
              </a:rPr>
              <a:t>server</a:t>
            </a:r>
            <a:endParaRPr sz="2000">
              <a:latin typeface="Arial"/>
              <a:cs typeface="Arial"/>
            </a:endParaRPr>
          </a:p>
        </p:txBody>
      </p:sp>
      <p:sp>
        <p:nvSpPr>
          <p:cNvPr id="8" name="object 8"/>
          <p:cNvSpPr/>
          <p:nvPr/>
        </p:nvSpPr>
        <p:spPr>
          <a:xfrm>
            <a:off x="8657590" y="2327276"/>
            <a:ext cx="1200150" cy="166903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8225791" y="4060012"/>
            <a:ext cx="1890395" cy="331470"/>
          </a:xfrm>
          <a:prstGeom prst="rect">
            <a:avLst/>
          </a:prstGeom>
        </p:spPr>
        <p:txBody>
          <a:bodyPr vert="horz" wrap="square" lIns="0" tIns="13335" rIns="0" bIns="0" rtlCol="0">
            <a:spAutoFit/>
          </a:bodyPr>
          <a:lstStyle/>
          <a:p>
            <a:pPr marL="12700">
              <a:spcBef>
                <a:spcPts val="105"/>
              </a:spcBef>
            </a:pPr>
            <a:r>
              <a:rPr sz="2000" dirty="0">
                <a:latin typeface="Arial"/>
                <a:cs typeface="Arial"/>
              </a:rPr>
              <a:t>Database</a:t>
            </a:r>
            <a:r>
              <a:rPr sz="2000" spc="-95" dirty="0">
                <a:latin typeface="Arial"/>
                <a:cs typeface="Arial"/>
              </a:rPr>
              <a:t> </a:t>
            </a:r>
            <a:r>
              <a:rPr sz="2000" dirty="0">
                <a:latin typeface="Arial"/>
                <a:cs typeface="Arial"/>
              </a:rPr>
              <a:t>server</a:t>
            </a:r>
            <a:endParaRPr sz="2000">
              <a:latin typeface="Arial"/>
              <a:cs typeface="Arial"/>
            </a:endParaRPr>
          </a:p>
        </p:txBody>
      </p:sp>
      <p:sp>
        <p:nvSpPr>
          <p:cNvPr id="10" name="object 10"/>
          <p:cNvSpPr/>
          <p:nvPr/>
        </p:nvSpPr>
        <p:spPr>
          <a:xfrm>
            <a:off x="2209800" y="2436580"/>
            <a:ext cx="1013764" cy="71166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81201" y="3600196"/>
            <a:ext cx="1157287" cy="858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223515" y="2771648"/>
            <a:ext cx="473709" cy="452120"/>
          </a:xfrm>
          <a:custGeom>
            <a:avLst/>
            <a:gdLst/>
            <a:ahLst/>
            <a:cxnLst/>
            <a:rect l="l" t="t" r="r" b="b"/>
            <a:pathLst>
              <a:path w="473710" h="452119">
                <a:moveTo>
                  <a:pt x="0" y="0"/>
                </a:moveTo>
                <a:lnTo>
                  <a:pt x="473456" y="451992"/>
                </a:lnTo>
              </a:path>
            </a:pathLst>
          </a:custGeom>
          <a:ln w="9525">
            <a:solidFill>
              <a:srgbClr val="000000"/>
            </a:solidFill>
          </a:ln>
        </p:spPr>
        <p:txBody>
          <a:bodyPr wrap="square" lIns="0" tIns="0" rIns="0" bIns="0" rtlCol="0"/>
          <a:lstStyle/>
          <a:p>
            <a:endParaRPr/>
          </a:p>
        </p:txBody>
      </p:sp>
      <p:sp>
        <p:nvSpPr>
          <p:cNvPr id="13" name="object 13"/>
          <p:cNvSpPr/>
          <p:nvPr/>
        </p:nvSpPr>
        <p:spPr>
          <a:xfrm>
            <a:off x="3138550" y="3215514"/>
            <a:ext cx="558800" cy="818515"/>
          </a:xfrm>
          <a:custGeom>
            <a:avLst/>
            <a:gdLst/>
            <a:ahLst/>
            <a:cxnLst/>
            <a:rect l="l" t="t" r="r" b="b"/>
            <a:pathLst>
              <a:path w="558800" h="818514">
                <a:moveTo>
                  <a:pt x="0" y="818261"/>
                </a:moveTo>
                <a:lnTo>
                  <a:pt x="558419" y="0"/>
                </a:lnTo>
              </a:path>
            </a:pathLst>
          </a:custGeom>
          <a:ln w="9525">
            <a:solidFill>
              <a:srgbClr val="000000"/>
            </a:solidFill>
          </a:ln>
        </p:spPr>
        <p:txBody>
          <a:bodyPr wrap="square" lIns="0" tIns="0" rIns="0" bIns="0" rtlCol="0"/>
          <a:lstStyle/>
          <a:p>
            <a:endParaRPr/>
          </a:p>
        </p:txBody>
      </p:sp>
      <p:sp>
        <p:nvSpPr>
          <p:cNvPr id="14" name="object 14"/>
          <p:cNvSpPr/>
          <p:nvPr/>
        </p:nvSpPr>
        <p:spPr>
          <a:xfrm>
            <a:off x="4897120" y="3215513"/>
            <a:ext cx="1286510" cy="0"/>
          </a:xfrm>
          <a:custGeom>
            <a:avLst/>
            <a:gdLst/>
            <a:ahLst/>
            <a:cxnLst/>
            <a:rect l="l" t="t" r="r" b="b"/>
            <a:pathLst>
              <a:path w="1286510">
                <a:moveTo>
                  <a:pt x="0" y="0"/>
                </a:moveTo>
                <a:lnTo>
                  <a:pt x="1286509" y="0"/>
                </a:lnTo>
              </a:path>
            </a:pathLst>
          </a:custGeom>
          <a:ln w="9525">
            <a:solidFill>
              <a:srgbClr val="000000"/>
            </a:solidFill>
          </a:ln>
        </p:spPr>
        <p:txBody>
          <a:bodyPr wrap="square" lIns="0" tIns="0" rIns="0" bIns="0" rtlCol="0"/>
          <a:lstStyle/>
          <a:p>
            <a:endParaRPr/>
          </a:p>
        </p:txBody>
      </p:sp>
      <p:sp>
        <p:nvSpPr>
          <p:cNvPr id="15" name="object 15"/>
          <p:cNvSpPr/>
          <p:nvPr/>
        </p:nvSpPr>
        <p:spPr>
          <a:xfrm>
            <a:off x="7383779" y="3223641"/>
            <a:ext cx="1273810" cy="0"/>
          </a:xfrm>
          <a:custGeom>
            <a:avLst/>
            <a:gdLst/>
            <a:ahLst/>
            <a:cxnLst/>
            <a:rect l="l" t="t" r="r" b="b"/>
            <a:pathLst>
              <a:path w="1273809">
                <a:moveTo>
                  <a:pt x="0" y="0"/>
                </a:moveTo>
                <a:lnTo>
                  <a:pt x="1273810" y="0"/>
                </a:lnTo>
              </a:path>
            </a:pathLst>
          </a:custGeom>
          <a:ln w="9525">
            <a:solidFill>
              <a:srgbClr val="000000"/>
            </a:solidFill>
          </a:ln>
        </p:spPr>
        <p:txBody>
          <a:bodyPr wrap="square" lIns="0" tIns="0" rIns="0" bIns="0" rtlCol="0"/>
          <a:lstStyle/>
          <a:p>
            <a:endParaRPr/>
          </a:p>
        </p:txBody>
      </p:sp>
      <p:sp>
        <p:nvSpPr>
          <p:cNvPr id="16" name="object 16"/>
          <p:cNvSpPr/>
          <p:nvPr/>
        </p:nvSpPr>
        <p:spPr>
          <a:xfrm>
            <a:off x="1905000" y="2057400"/>
            <a:ext cx="3136900" cy="2819400"/>
          </a:xfrm>
          <a:custGeom>
            <a:avLst/>
            <a:gdLst/>
            <a:ahLst/>
            <a:cxnLst/>
            <a:rect l="l" t="t" r="r" b="b"/>
            <a:pathLst>
              <a:path w="3136900" h="2819400">
                <a:moveTo>
                  <a:pt x="0" y="469900"/>
                </a:moveTo>
                <a:lnTo>
                  <a:pt x="2426" y="421864"/>
                </a:lnTo>
                <a:lnTo>
                  <a:pt x="9547" y="375215"/>
                </a:lnTo>
                <a:lnTo>
                  <a:pt x="21126" y="330187"/>
                </a:lnTo>
                <a:lnTo>
                  <a:pt x="36928" y="287018"/>
                </a:lnTo>
                <a:lnTo>
                  <a:pt x="56716" y="245943"/>
                </a:lnTo>
                <a:lnTo>
                  <a:pt x="80254" y="207199"/>
                </a:lnTo>
                <a:lnTo>
                  <a:pt x="107305" y="171023"/>
                </a:lnTo>
                <a:lnTo>
                  <a:pt x="137634" y="137652"/>
                </a:lnTo>
                <a:lnTo>
                  <a:pt x="171005" y="107320"/>
                </a:lnTo>
                <a:lnTo>
                  <a:pt x="207180" y="80266"/>
                </a:lnTo>
                <a:lnTo>
                  <a:pt x="245924" y="56725"/>
                </a:lnTo>
                <a:lnTo>
                  <a:pt x="287001" y="36935"/>
                </a:lnTo>
                <a:lnTo>
                  <a:pt x="330175" y="21130"/>
                </a:lnTo>
                <a:lnTo>
                  <a:pt x="375209" y="9549"/>
                </a:lnTo>
                <a:lnTo>
                  <a:pt x="421867" y="2426"/>
                </a:lnTo>
                <a:lnTo>
                  <a:pt x="469912" y="0"/>
                </a:lnTo>
                <a:lnTo>
                  <a:pt x="2667000" y="0"/>
                </a:lnTo>
                <a:lnTo>
                  <a:pt x="2715035" y="2426"/>
                </a:lnTo>
                <a:lnTo>
                  <a:pt x="2761684" y="9549"/>
                </a:lnTo>
                <a:lnTo>
                  <a:pt x="2806712" y="21130"/>
                </a:lnTo>
                <a:lnTo>
                  <a:pt x="2849881" y="36935"/>
                </a:lnTo>
                <a:lnTo>
                  <a:pt x="2890956" y="56725"/>
                </a:lnTo>
                <a:lnTo>
                  <a:pt x="2929700" y="80266"/>
                </a:lnTo>
                <a:lnTo>
                  <a:pt x="2965876" y="107320"/>
                </a:lnTo>
                <a:lnTo>
                  <a:pt x="2999247" y="137652"/>
                </a:lnTo>
                <a:lnTo>
                  <a:pt x="3029579" y="171023"/>
                </a:lnTo>
                <a:lnTo>
                  <a:pt x="3056633" y="207199"/>
                </a:lnTo>
                <a:lnTo>
                  <a:pt x="3080174" y="245943"/>
                </a:lnTo>
                <a:lnTo>
                  <a:pt x="3099964" y="287018"/>
                </a:lnTo>
                <a:lnTo>
                  <a:pt x="3115769" y="330187"/>
                </a:lnTo>
                <a:lnTo>
                  <a:pt x="3127350" y="375215"/>
                </a:lnTo>
                <a:lnTo>
                  <a:pt x="3134473" y="421864"/>
                </a:lnTo>
                <a:lnTo>
                  <a:pt x="3136900" y="469900"/>
                </a:lnTo>
                <a:lnTo>
                  <a:pt x="3136900" y="2349500"/>
                </a:lnTo>
                <a:lnTo>
                  <a:pt x="3134473" y="2397535"/>
                </a:lnTo>
                <a:lnTo>
                  <a:pt x="3127350" y="2444184"/>
                </a:lnTo>
                <a:lnTo>
                  <a:pt x="3115769" y="2489212"/>
                </a:lnTo>
                <a:lnTo>
                  <a:pt x="3099964" y="2532381"/>
                </a:lnTo>
                <a:lnTo>
                  <a:pt x="3080174" y="2573456"/>
                </a:lnTo>
                <a:lnTo>
                  <a:pt x="3056633" y="2612200"/>
                </a:lnTo>
                <a:lnTo>
                  <a:pt x="3029579" y="2648376"/>
                </a:lnTo>
                <a:lnTo>
                  <a:pt x="2999247" y="2681747"/>
                </a:lnTo>
                <a:lnTo>
                  <a:pt x="2965876" y="2712079"/>
                </a:lnTo>
                <a:lnTo>
                  <a:pt x="2929700" y="2739133"/>
                </a:lnTo>
                <a:lnTo>
                  <a:pt x="2890956" y="2762674"/>
                </a:lnTo>
                <a:lnTo>
                  <a:pt x="2849881" y="2782464"/>
                </a:lnTo>
                <a:lnTo>
                  <a:pt x="2806712" y="2798269"/>
                </a:lnTo>
                <a:lnTo>
                  <a:pt x="2761684" y="2809850"/>
                </a:lnTo>
                <a:lnTo>
                  <a:pt x="2715035" y="2816973"/>
                </a:lnTo>
                <a:lnTo>
                  <a:pt x="2667000" y="2819400"/>
                </a:lnTo>
                <a:lnTo>
                  <a:pt x="469912" y="2819400"/>
                </a:lnTo>
                <a:lnTo>
                  <a:pt x="421867" y="2816973"/>
                </a:lnTo>
                <a:lnTo>
                  <a:pt x="375209" y="2809850"/>
                </a:lnTo>
                <a:lnTo>
                  <a:pt x="330175" y="2798269"/>
                </a:lnTo>
                <a:lnTo>
                  <a:pt x="287001" y="2782464"/>
                </a:lnTo>
                <a:lnTo>
                  <a:pt x="245924" y="2762674"/>
                </a:lnTo>
                <a:lnTo>
                  <a:pt x="207180" y="2739133"/>
                </a:lnTo>
                <a:lnTo>
                  <a:pt x="171005" y="2712079"/>
                </a:lnTo>
                <a:lnTo>
                  <a:pt x="137634" y="2681747"/>
                </a:lnTo>
                <a:lnTo>
                  <a:pt x="107305" y="2648376"/>
                </a:lnTo>
                <a:lnTo>
                  <a:pt x="80254" y="2612200"/>
                </a:lnTo>
                <a:lnTo>
                  <a:pt x="56716" y="2573456"/>
                </a:lnTo>
                <a:lnTo>
                  <a:pt x="36928" y="2532381"/>
                </a:lnTo>
                <a:lnTo>
                  <a:pt x="21126" y="2489212"/>
                </a:lnTo>
                <a:lnTo>
                  <a:pt x="9547" y="2444184"/>
                </a:lnTo>
                <a:lnTo>
                  <a:pt x="2426" y="2397535"/>
                </a:lnTo>
                <a:lnTo>
                  <a:pt x="0" y="2349500"/>
                </a:lnTo>
                <a:lnTo>
                  <a:pt x="0" y="4699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5540375" y="2057400"/>
            <a:ext cx="2355850" cy="2819400"/>
          </a:xfrm>
          <a:custGeom>
            <a:avLst/>
            <a:gdLst/>
            <a:ahLst/>
            <a:cxnLst/>
            <a:rect l="l" t="t" r="r" b="b"/>
            <a:pathLst>
              <a:path w="2355850" h="2819400">
                <a:moveTo>
                  <a:pt x="0" y="392684"/>
                </a:moveTo>
                <a:lnTo>
                  <a:pt x="3058" y="343418"/>
                </a:lnTo>
                <a:lnTo>
                  <a:pt x="11990" y="295980"/>
                </a:lnTo>
                <a:lnTo>
                  <a:pt x="26426" y="250739"/>
                </a:lnTo>
                <a:lnTo>
                  <a:pt x="46000" y="208062"/>
                </a:lnTo>
                <a:lnTo>
                  <a:pt x="70344" y="168316"/>
                </a:lnTo>
                <a:lnTo>
                  <a:pt x="99089" y="131869"/>
                </a:lnTo>
                <a:lnTo>
                  <a:pt x="131869" y="99089"/>
                </a:lnTo>
                <a:lnTo>
                  <a:pt x="168316" y="70344"/>
                </a:lnTo>
                <a:lnTo>
                  <a:pt x="208062" y="46000"/>
                </a:lnTo>
                <a:lnTo>
                  <a:pt x="250739" y="26426"/>
                </a:lnTo>
                <a:lnTo>
                  <a:pt x="295980" y="11990"/>
                </a:lnTo>
                <a:lnTo>
                  <a:pt x="343418" y="3058"/>
                </a:lnTo>
                <a:lnTo>
                  <a:pt x="392684" y="0"/>
                </a:lnTo>
                <a:lnTo>
                  <a:pt x="1963165" y="0"/>
                </a:lnTo>
                <a:lnTo>
                  <a:pt x="2012431" y="3058"/>
                </a:lnTo>
                <a:lnTo>
                  <a:pt x="2059869" y="11990"/>
                </a:lnTo>
                <a:lnTo>
                  <a:pt x="2105110" y="26426"/>
                </a:lnTo>
                <a:lnTo>
                  <a:pt x="2147787" y="46000"/>
                </a:lnTo>
                <a:lnTo>
                  <a:pt x="2187533" y="70344"/>
                </a:lnTo>
                <a:lnTo>
                  <a:pt x="2223980" y="99089"/>
                </a:lnTo>
                <a:lnTo>
                  <a:pt x="2256760" y="131869"/>
                </a:lnTo>
                <a:lnTo>
                  <a:pt x="2285505" y="168316"/>
                </a:lnTo>
                <a:lnTo>
                  <a:pt x="2309849" y="208062"/>
                </a:lnTo>
                <a:lnTo>
                  <a:pt x="2329423" y="250739"/>
                </a:lnTo>
                <a:lnTo>
                  <a:pt x="2343859" y="295980"/>
                </a:lnTo>
                <a:lnTo>
                  <a:pt x="2352791" y="343418"/>
                </a:lnTo>
                <a:lnTo>
                  <a:pt x="2355850" y="392684"/>
                </a:lnTo>
                <a:lnTo>
                  <a:pt x="2355850" y="2426716"/>
                </a:lnTo>
                <a:lnTo>
                  <a:pt x="2352791" y="2475981"/>
                </a:lnTo>
                <a:lnTo>
                  <a:pt x="2343859" y="2523419"/>
                </a:lnTo>
                <a:lnTo>
                  <a:pt x="2329423" y="2568660"/>
                </a:lnTo>
                <a:lnTo>
                  <a:pt x="2309849" y="2611337"/>
                </a:lnTo>
                <a:lnTo>
                  <a:pt x="2285505" y="2651083"/>
                </a:lnTo>
                <a:lnTo>
                  <a:pt x="2256760" y="2687530"/>
                </a:lnTo>
                <a:lnTo>
                  <a:pt x="2223980" y="2720310"/>
                </a:lnTo>
                <a:lnTo>
                  <a:pt x="2187533" y="2749055"/>
                </a:lnTo>
                <a:lnTo>
                  <a:pt x="2147787" y="2773399"/>
                </a:lnTo>
                <a:lnTo>
                  <a:pt x="2105110" y="2792973"/>
                </a:lnTo>
                <a:lnTo>
                  <a:pt x="2059869" y="2807409"/>
                </a:lnTo>
                <a:lnTo>
                  <a:pt x="2012431" y="2816341"/>
                </a:lnTo>
                <a:lnTo>
                  <a:pt x="1963165" y="2819400"/>
                </a:lnTo>
                <a:lnTo>
                  <a:pt x="392684" y="2819400"/>
                </a:lnTo>
                <a:lnTo>
                  <a:pt x="343418" y="2816341"/>
                </a:lnTo>
                <a:lnTo>
                  <a:pt x="295980" y="2807409"/>
                </a:lnTo>
                <a:lnTo>
                  <a:pt x="250739" y="2792973"/>
                </a:lnTo>
                <a:lnTo>
                  <a:pt x="208062" y="2773399"/>
                </a:lnTo>
                <a:lnTo>
                  <a:pt x="168316" y="2749055"/>
                </a:lnTo>
                <a:lnTo>
                  <a:pt x="131869" y="2720310"/>
                </a:lnTo>
                <a:lnTo>
                  <a:pt x="99089" y="2687530"/>
                </a:lnTo>
                <a:lnTo>
                  <a:pt x="70344" y="2651083"/>
                </a:lnTo>
                <a:lnTo>
                  <a:pt x="46000" y="2611337"/>
                </a:lnTo>
                <a:lnTo>
                  <a:pt x="26426" y="2568660"/>
                </a:lnTo>
                <a:lnTo>
                  <a:pt x="11990" y="2523419"/>
                </a:lnTo>
                <a:lnTo>
                  <a:pt x="3058" y="2475981"/>
                </a:lnTo>
                <a:lnTo>
                  <a:pt x="0" y="2426716"/>
                </a:lnTo>
                <a:lnTo>
                  <a:pt x="0" y="392684"/>
                </a:lnTo>
                <a:close/>
              </a:path>
            </a:pathLst>
          </a:custGeom>
          <a:ln w="9525">
            <a:solidFill>
              <a:srgbClr val="000000"/>
            </a:solidFill>
          </a:ln>
        </p:spPr>
        <p:txBody>
          <a:bodyPr wrap="square" lIns="0" tIns="0" rIns="0" bIns="0" rtlCol="0"/>
          <a:lstStyle/>
          <a:p>
            <a:endParaRPr/>
          </a:p>
        </p:txBody>
      </p:sp>
      <p:sp>
        <p:nvSpPr>
          <p:cNvPr id="18" name="object 18"/>
          <p:cNvSpPr/>
          <p:nvPr/>
        </p:nvSpPr>
        <p:spPr>
          <a:xfrm>
            <a:off x="8077200" y="2057400"/>
            <a:ext cx="2355850" cy="2819400"/>
          </a:xfrm>
          <a:custGeom>
            <a:avLst/>
            <a:gdLst/>
            <a:ahLst/>
            <a:cxnLst/>
            <a:rect l="l" t="t" r="r" b="b"/>
            <a:pathLst>
              <a:path w="2355850" h="2819400">
                <a:moveTo>
                  <a:pt x="0" y="392684"/>
                </a:moveTo>
                <a:lnTo>
                  <a:pt x="3058" y="343418"/>
                </a:lnTo>
                <a:lnTo>
                  <a:pt x="11990" y="295980"/>
                </a:lnTo>
                <a:lnTo>
                  <a:pt x="26426" y="250739"/>
                </a:lnTo>
                <a:lnTo>
                  <a:pt x="46000" y="208062"/>
                </a:lnTo>
                <a:lnTo>
                  <a:pt x="70344" y="168316"/>
                </a:lnTo>
                <a:lnTo>
                  <a:pt x="99089" y="131869"/>
                </a:lnTo>
                <a:lnTo>
                  <a:pt x="131869" y="99089"/>
                </a:lnTo>
                <a:lnTo>
                  <a:pt x="168316" y="70344"/>
                </a:lnTo>
                <a:lnTo>
                  <a:pt x="208062" y="46000"/>
                </a:lnTo>
                <a:lnTo>
                  <a:pt x="250739" y="26426"/>
                </a:lnTo>
                <a:lnTo>
                  <a:pt x="295980" y="11990"/>
                </a:lnTo>
                <a:lnTo>
                  <a:pt x="343418" y="3058"/>
                </a:lnTo>
                <a:lnTo>
                  <a:pt x="392683" y="0"/>
                </a:lnTo>
                <a:lnTo>
                  <a:pt x="1963166" y="0"/>
                </a:lnTo>
                <a:lnTo>
                  <a:pt x="2012431" y="3058"/>
                </a:lnTo>
                <a:lnTo>
                  <a:pt x="2059869" y="11990"/>
                </a:lnTo>
                <a:lnTo>
                  <a:pt x="2105110" y="26426"/>
                </a:lnTo>
                <a:lnTo>
                  <a:pt x="2147787" y="46000"/>
                </a:lnTo>
                <a:lnTo>
                  <a:pt x="2187533" y="70344"/>
                </a:lnTo>
                <a:lnTo>
                  <a:pt x="2223980" y="99089"/>
                </a:lnTo>
                <a:lnTo>
                  <a:pt x="2256760" y="131869"/>
                </a:lnTo>
                <a:lnTo>
                  <a:pt x="2285505" y="168316"/>
                </a:lnTo>
                <a:lnTo>
                  <a:pt x="2309849" y="208062"/>
                </a:lnTo>
                <a:lnTo>
                  <a:pt x="2329423" y="250739"/>
                </a:lnTo>
                <a:lnTo>
                  <a:pt x="2343859" y="295980"/>
                </a:lnTo>
                <a:lnTo>
                  <a:pt x="2352791" y="343418"/>
                </a:lnTo>
                <a:lnTo>
                  <a:pt x="2355850" y="392684"/>
                </a:lnTo>
                <a:lnTo>
                  <a:pt x="2355850" y="2426716"/>
                </a:lnTo>
                <a:lnTo>
                  <a:pt x="2352791" y="2475981"/>
                </a:lnTo>
                <a:lnTo>
                  <a:pt x="2343859" y="2523419"/>
                </a:lnTo>
                <a:lnTo>
                  <a:pt x="2329423" y="2568660"/>
                </a:lnTo>
                <a:lnTo>
                  <a:pt x="2309849" y="2611337"/>
                </a:lnTo>
                <a:lnTo>
                  <a:pt x="2285505" y="2651083"/>
                </a:lnTo>
                <a:lnTo>
                  <a:pt x="2256760" y="2687530"/>
                </a:lnTo>
                <a:lnTo>
                  <a:pt x="2223980" y="2720310"/>
                </a:lnTo>
                <a:lnTo>
                  <a:pt x="2187533" y="2749055"/>
                </a:lnTo>
                <a:lnTo>
                  <a:pt x="2147787" y="2773399"/>
                </a:lnTo>
                <a:lnTo>
                  <a:pt x="2105110" y="2792973"/>
                </a:lnTo>
                <a:lnTo>
                  <a:pt x="2059869" y="2807409"/>
                </a:lnTo>
                <a:lnTo>
                  <a:pt x="2012431" y="2816341"/>
                </a:lnTo>
                <a:lnTo>
                  <a:pt x="1963166" y="2819400"/>
                </a:lnTo>
                <a:lnTo>
                  <a:pt x="392683" y="2819400"/>
                </a:lnTo>
                <a:lnTo>
                  <a:pt x="343418" y="2816341"/>
                </a:lnTo>
                <a:lnTo>
                  <a:pt x="295980" y="2807409"/>
                </a:lnTo>
                <a:lnTo>
                  <a:pt x="250739" y="2792973"/>
                </a:lnTo>
                <a:lnTo>
                  <a:pt x="208062" y="2773399"/>
                </a:lnTo>
                <a:lnTo>
                  <a:pt x="168316" y="2749055"/>
                </a:lnTo>
                <a:lnTo>
                  <a:pt x="131869" y="2720310"/>
                </a:lnTo>
                <a:lnTo>
                  <a:pt x="99089" y="2687530"/>
                </a:lnTo>
                <a:lnTo>
                  <a:pt x="70344" y="2651083"/>
                </a:lnTo>
                <a:lnTo>
                  <a:pt x="46000" y="2611337"/>
                </a:lnTo>
                <a:lnTo>
                  <a:pt x="26426" y="2568660"/>
                </a:lnTo>
                <a:lnTo>
                  <a:pt x="11990" y="2523419"/>
                </a:lnTo>
                <a:lnTo>
                  <a:pt x="3058" y="2475981"/>
                </a:lnTo>
                <a:lnTo>
                  <a:pt x="0" y="2426716"/>
                </a:lnTo>
                <a:lnTo>
                  <a:pt x="0" y="392684"/>
                </a:lnTo>
                <a:close/>
              </a:path>
            </a:pathLst>
          </a:custGeom>
          <a:ln w="9525">
            <a:solidFill>
              <a:srgbClr val="000000"/>
            </a:solidFill>
          </a:ln>
        </p:spPr>
        <p:txBody>
          <a:bodyPr wrap="square" lIns="0" tIns="0" rIns="0" bIns="0" rtlCol="0"/>
          <a:lstStyle/>
          <a:p>
            <a:endParaRPr/>
          </a:p>
        </p:txBody>
      </p:sp>
      <p:sp>
        <p:nvSpPr>
          <p:cNvPr id="19" name="object 19"/>
          <p:cNvSpPr txBox="1"/>
          <p:nvPr/>
        </p:nvSpPr>
        <p:spPr>
          <a:xfrm>
            <a:off x="2514092" y="1694129"/>
            <a:ext cx="1873885" cy="331470"/>
          </a:xfrm>
          <a:prstGeom prst="rect">
            <a:avLst/>
          </a:prstGeom>
        </p:spPr>
        <p:txBody>
          <a:bodyPr vert="horz" wrap="square" lIns="0" tIns="13335" rIns="0" bIns="0" rtlCol="0">
            <a:spAutoFit/>
          </a:bodyPr>
          <a:lstStyle/>
          <a:p>
            <a:pPr marL="12700">
              <a:spcBef>
                <a:spcPts val="105"/>
              </a:spcBef>
            </a:pPr>
            <a:r>
              <a:rPr sz="2000" dirty="0">
                <a:latin typeface="Arial"/>
                <a:cs typeface="Arial"/>
              </a:rPr>
              <a:t>Presentation</a:t>
            </a:r>
            <a:r>
              <a:rPr sz="2000" spc="-95" dirty="0">
                <a:latin typeface="Arial"/>
                <a:cs typeface="Arial"/>
              </a:rPr>
              <a:t> </a:t>
            </a:r>
            <a:r>
              <a:rPr sz="2000" spc="-5" dirty="0">
                <a:latin typeface="Arial"/>
                <a:cs typeface="Arial"/>
              </a:rPr>
              <a:t>tier</a:t>
            </a:r>
            <a:endParaRPr sz="2000">
              <a:latin typeface="Arial"/>
              <a:cs typeface="Arial"/>
            </a:endParaRPr>
          </a:p>
        </p:txBody>
      </p:sp>
      <p:sp>
        <p:nvSpPr>
          <p:cNvPr id="20" name="object 20"/>
          <p:cNvSpPr txBox="1"/>
          <p:nvPr/>
        </p:nvSpPr>
        <p:spPr>
          <a:xfrm>
            <a:off x="5864097" y="1683258"/>
            <a:ext cx="1692910"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Application</a:t>
            </a:r>
            <a:r>
              <a:rPr sz="2000" spc="-80" dirty="0">
                <a:latin typeface="Arial"/>
                <a:cs typeface="Arial"/>
              </a:rPr>
              <a:t> </a:t>
            </a:r>
            <a:r>
              <a:rPr sz="2000" dirty="0">
                <a:latin typeface="Arial"/>
                <a:cs typeface="Arial"/>
              </a:rPr>
              <a:t>tier</a:t>
            </a:r>
            <a:endParaRPr sz="2000">
              <a:latin typeface="Arial"/>
              <a:cs typeface="Arial"/>
            </a:endParaRPr>
          </a:p>
        </p:txBody>
      </p:sp>
      <p:sp>
        <p:nvSpPr>
          <p:cNvPr id="21" name="object 21"/>
          <p:cNvSpPr txBox="1"/>
          <p:nvPr/>
        </p:nvSpPr>
        <p:spPr>
          <a:xfrm>
            <a:off x="8760333" y="1637158"/>
            <a:ext cx="985519"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Data</a:t>
            </a:r>
            <a:r>
              <a:rPr sz="2000" spc="-95" dirty="0">
                <a:latin typeface="Arial"/>
                <a:cs typeface="Arial"/>
              </a:rPr>
              <a:t> </a:t>
            </a:r>
            <a:r>
              <a:rPr sz="2000" dirty="0">
                <a:latin typeface="Arial"/>
                <a:cs typeface="Arial"/>
              </a:rPr>
              <a:t>tier</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500851"/>
            <a:ext cx="10972800" cy="690574"/>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spc="-5" dirty="0"/>
              <a:t>3-tier </a:t>
            </a:r>
            <a:r>
              <a:rPr dirty="0"/>
              <a:t>client-server architecture</a:t>
            </a:r>
            <a:r>
              <a:rPr spc="-114" dirty="0"/>
              <a:t> </a:t>
            </a:r>
            <a:r>
              <a:rPr dirty="0"/>
              <a:t>/cont.</a:t>
            </a:r>
          </a:p>
        </p:txBody>
      </p:sp>
      <p:sp>
        <p:nvSpPr>
          <p:cNvPr id="49" name="Footer Placeholder 48">
            <a:extLst>
              <a:ext uri="{FF2B5EF4-FFF2-40B4-BE49-F238E27FC236}">
                <a16:creationId xmlns:a16="http://schemas.microsoft.com/office/drawing/2014/main" id="{9197FC7B-C404-4151-8C16-51444B242481}"/>
              </a:ext>
            </a:extLst>
          </p:cNvPr>
          <p:cNvSpPr>
            <a:spLocks noGrp="1"/>
          </p:cNvSpPr>
          <p:nvPr>
            <p:ph type="ftr" sz="quarter" idx="11"/>
          </p:nvPr>
        </p:nvSpPr>
        <p:spPr/>
        <p:txBody>
          <a:bodyPr/>
          <a:lstStyle/>
          <a:p>
            <a:r>
              <a:rPr lang="en-US" altLang="en-US"/>
              <a:t>SOEN 343</a:t>
            </a:r>
          </a:p>
        </p:txBody>
      </p:sp>
      <p:sp>
        <p:nvSpPr>
          <p:cNvPr id="46" name="object 46"/>
          <p:cNvSpPr txBox="1">
            <a:spLocks noGrp="1"/>
          </p:cNvSpPr>
          <p:nvPr>
            <p:ph type="sldNum" sz="quarter" idx="12"/>
          </p:nvPr>
        </p:nvSpPr>
        <p:spPr>
          <a:xfrm>
            <a:off x="10261600" y="6356350"/>
            <a:ext cx="1778000" cy="204158"/>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28</a:t>
            </a:fld>
            <a:endParaRPr dirty="0"/>
          </a:p>
        </p:txBody>
      </p:sp>
      <p:sp>
        <p:nvSpPr>
          <p:cNvPr id="3" name="object 3"/>
          <p:cNvSpPr txBox="1"/>
          <p:nvPr/>
        </p:nvSpPr>
        <p:spPr>
          <a:xfrm>
            <a:off x="2023669" y="4373118"/>
            <a:ext cx="7839075" cy="1674817"/>
          </a:xfrm>
          <a:prstGeom prst="rect">
            <a:avLst/>
          </a:prstGeom>
        </p:spPr>
        <p:txBody>
          <a:bodyPr vert="horz" wrap="square" lIns="0" tIns="83820" rIns="0" bIns="0" rtlCol="0">
            <a:spAutoFit/>
          </a:bodyPr>
          <a:lstStyle/>
          <a:p>
            <a:pPr marL="354965" marR="5080" indent="-342900">
              <a:lnSpc>
                <a:spcPts val="2300"/>
              </a:lnSpc>
              <a:spcBef>
                <a:spcPts val="660"/>
              </a:spcBef>
              <a:buFont typeface="Arial"/>
              <a:buChar char="•"/>
              <a:tabLst>
                <a:tab pos="354965" algn="l"/>
                <a:tab pos="355600" algn="l"/>
              </a:tabLst>
            </a:pPr>
            <a:r>
              <a:rPr sz="2400" b="1" spc="-5" dirty="0">
                <a:latin typeface="Arial"/>
                <a:cs typeface="Arial"/>
              </a:rPr>
              <a:t>Presentation </a:t>
            </a:r>
            <a:r>
              <a:rPr sz="2400" b="1" dirty="0">
                <a:latin typeface="Arial"/>
                <a:cs typeface="Arial"/>
              </a:rPr>
              <a:t>tier</a:t>
            </a:r>
            <a:r>
              <a:rPr sz="2400" dirty="0">
                <a:latin typeface="Arial"/>
                <a:cs typeface="Arial"/>
              </a:rPr>
              <a:t>: </a:t>
            </a:r>
            <a:r>
              <a:rPr sz="2400" spc="-5" dirty="0">
                <a:latin typeface="Arial"/>
                <a:cs typeface="Arial"/>
              </a:rPr>
              <a:t>User interface. Clients never directly  communicate with data</a:t>
            </a:r>
            <a:r>
              <a:rPr sz="2400" spc="20" dirty="0">
                <a:latin typeface="Arial"/>
                <a:cs typeface="Arial"/>
              </a:rPr>
              <a:t> </a:t>
            </a:r>
            <a:r>
              <a:rPr sz="2400" spc="-30" dirty="0">
                <a:latin typeface="Arial"/>
                <a:cs typeface="Arial"/>
              </a:rPr>
              <a:t>tier</a:t>
            </a:r>
            <a:endParaRPr sz="2400" dirty="0">
              <a:latin typeface="Arial"/>
              <a:cs typeface="Arial"/>
            </a:endParaRPr>
          </a:p>
          <a:p>
            <a:pPr marL="355600" indent="-342900">
              <a:lnSpc>
                <a:spcPts val="2590"/>
              </a:lnSpc>
              <a:buFont typeface="Arial"/>
              <a:buChar char="•"/>
              <a:tabLst>
                <a:tab pos="354965" algn="l"/>
                <a:tab pos="355600" algn="l"/>
              </a:tabLst>
            </a:pPr>
            <a:r>
              <a:rPr sz="2400" b="1" dirty="0">
                <a:latin typeface="Arial"/>
                <a:cs typeface="Arial"/>
              </a:rPr>
              <a:t>Application tier</a:t>
            </a:r>
            <a:r>
              <a:rPr sz="2400" dirty="0">
                <a:latin typeface="Arial"/>
                <a:cs typeface="Arial"/>
              </a:rPr>
              <a:t>: </a:t>
            </a:r>
            <a:r>
              <a:rPr sz="2400" spc="-5" dirty="0">
                <a:latin typeface="Arial"/>
                <a:cs typeface="Arial"/>
              </a:rPr>
              <a:t>Controls an </a:t>
            </a:r>
            <a:r>
              <a:rPr sz="2400" spc="-10" dirty="0">
                <a:latin typeface="Arial"/>
                <a:cs typeface="Arial"/>
              </a:rPr>
              <a:t>application’s</a:t>
            </a:r>
            <a:r>
              <a:rPr sz="2400" spc="-5" dirty="0">
                <a:latin typeface="Arial"/>
                <a:cs typeface="Arial"/>
              </a:rPr>
              <a:t> functionality</a:t>
            </a:r>
            <a:r>
              <a:rPr lang="en-CA" sz="2400" spc="-5" dirty="0">
                <a:latin typeface="Arial"/>
                <a:cs typeface="Arial"/>
              </a:rPr>
              <a:t> </a:t>
            </a:r>
            <a:r>
              <a:rPr sz="2400" spc="-5" dirty="0">
                <a:latin typeface="Arial"/>
                <a:cs typeface="Arial"/>
              </a:rPr>
              <a:t>and </a:t>
            </a:r>
            <a:r>
              <a:rPr sz="2400" dirty="0">
                <a:latin typeface="Arial"/>
                <a:cs typeface="Arial"/>
              </a:rPr>
              <a:t>acts </a:t>
            </a:r>
            <a:r>
              <a:rPr sz="2400" spc="-5" dirty="0">
                <a:latin typeface="Arial"/>
                <a:cs typeface="Arial"/>
              </a:rPr>
              <a:t>as a middleware</a:t>
            </a:r>
            <a:r>
              <a:rPr sz="2400" spc="35" dirty="0">
                <a:latin typeface="Arial"/>
                <a:cs typeface="Arial"/>
              </a:rPr>
              <a:t> </a:t>
            </a:r>
            <a:r>
              <a:rPr sz="2400" spc="-25" dirty="0">
                <a:latin typeface="Arial"/>
                <a:cs typeface="Arial"/>
              </a:rPr>
              <a:t>layer</a:t>
            </a:r>
            <a:endParaRPr lang="en-CA" sz="2400" spc="-25" dirty="0">
              <a:latin typeface="Arial"/>
              <a:cs typeface="Arial"/>
            </a:endParaRPr>
          </a:p>
          <a:p>
            <a:pPr marL="354965">
              <a:lnSpc>
                <a:spcPts val="2590"/>
              </a:lnSpc>
            </a:pPr>
            <a:r>
              <a:rPr lang="en-CA" sz="2400" b="1" spc="-5" dirty="0">
                <a:latin typeface="Arial"/>
                <a:cs typeface="Arial"/>
              </a:rPr>
              <a:t>Data </a:t>
            </a:r>
            <a:r>
              <a:rPr lang="en-CA" sz="2400" b="1" dirty="0">
                <a:latin typeface="Arial"/>
                <a:cs typeface="Arial"/>
              </a:rPr>
              <a:t>tier</a:t>
            </a:r>
            <a:r>
              <a:rPr lang="en-CA" sz="2400" dirty="0">
                <a:latin typeface="Arial"/>
                <a:cs typeface="Arial"/>
              </a:rPr>
              <a:t>. </a:t>
            </a:r>
            <a:r>
              <a:rPr lang="en-CA" sz="2400" spc="-5" dirty="0">
                <a:latin typeface="Arial"/>
                <a:cs typeface="Arial"/>
              </a:rPr>
              <a:t>Database management</a:t>
            </a:r>
            <a:r>
              <a:rPr lang="en-CA" sz="2400" spc="15" dirty="0">
                <a:latin typeface="Arial"/>
                <a:cs typeface="Arial"/>
              </a:rPr>
              <a:t> </a:t>
            </a:r>
            <a:r>
              <a:rPr lang="en-CA" sz="2400" dirty="0">
                <a:latin typeface="Arial"/>
                <a:cs typeface="Arial"/>
              </a:rPr>
              <a:t>system</a:t>
            </a:r>
          </a:p>
        </p:txBody>
      </p:sp>
      <p:sp>
        <p:nvSpPr>
          <p:cNvPr id="4" name="object 4"/>
          <p:cNvSpPr/>
          <p:nvPr/>
        </p:nvSpPr>
        <p:spPr>
          <a:xfrm>
            <a:off x="2149851" y="2723427"/>
            <a:ext cx="2818765" cy="586105"/>
          </a:xfrm>
          <a:custGeom>
            <a:avLst/>
            <a:gdLst/>
            <a:ahLst/>
            <a:cxnLst/>
            <a:rect l="l" t="t" r="r" b="b"/>
            <a:pathLst>
              <a:path w="2818765" h="586104">
                <a:moveTo>
                  <a:pt x="0" y="585653"/>
                </a:moveTo>
                <a:lnTo>
                  <a:pt x="2818443" y="585653"/>
                </a:lnTo>
                <a:lnTo>
                  <a:pt x="2818443" y="0"/>
                </a:lnTo>
                <a:lnTo>
                  <a:pt x="0" y="0"/>
                </a:lnTo>
                <a:lnTo>
                  <a:pt x="0" y="585653"/>
                </a:lnTo>
                <a:close/>
              </a:path>
            </a:pathLst>
          </a:custGeom>
          <a:ln w="3175">
            <a:solidFill>
              <a:srgbClr val="000000"/>
            </a:solidFill>
          </a:ln>
        </p:spPr>
        <p:txBody>
          <a:bodyPr wrap="square" lIns="0" tIns="0" rIns="0" bIns="0" rtlCol="0"/>
          <a:lstStyle/>
          <a:p>
            <a:endParaRPr/>
          </a:p>
        </p:txBody>
      </p:sp>
      <p:sp>
        <p:nvSpPr>
          <p:cNvPr id="5" name="object 5"/>
          <p:cNvSpPr txBox="1"/>
          <p:nvPr/>
        </p:nvSpPr>
        <p:spPr>
          <a:xfrm>
            <a:off x="2149851" y="2547329"/>
            <a:ext cx="1303655" cy="136576"/>
          </a:xfrm>
          <a:prstGeom prst="rect">
            <a:avLst/>
          </a:prstGeom>
          <a:ln w="3175">
            <a:solidFill>
              <a:srgbClr val="000000"/>
            </a:solidFill>
          </a:ln>
        </p:spPr>
        <p:txBody>
          <a:bodyPr vert="horz" wrap="square" lIns="0" tIns="20955" rIns="0" bIns="0" rtlCol="0">
            <a:spAutoFit/>
          </a:bodyPr>
          <a:lstStyle/>
          <a:p>
            <a:pPr algn="ctr">
              <a:spcBef>
                <a:spcPts val="165"/>
              </a:spcBef>
            </a:pPr>
            <a:r>
              <a:rPr sz="750" dirty="0">
                <a:latin typeface="Arial"/>
                <a:cs typeface="Arial"/>
              </a:rPr>
              <a:t>Domain</a:t>
            </a:r>
            <a:endParaRPr sz="750">
              <a:latin typeface="Arial"/>
              <a:cs typeface="Arial"/>
            </a:endParaRPr>
          </a:p>
        </p:txBody>
      </p:sp>
      <p:sp>
        <p:nvSpPr>
          <p:cNvPr id="6" name="object 6"/>
          <p:cNvSpPr/>
          <p:nvPr/>
        </p:nvSpPr>
        <p:spPr>
          <a:xfrm>
            <a:off x="2149850" y="1565104"/>
            <a:ext cx="3253104" cy="725170"/>
          </a:xfrm>
          <a:custGeom>
            <a:avLst/>
            <a:gdLst/>
            <a:ahLst/>
            <a:cxnLst/>
            <a:rect l="l" t="t" r="r" b="b"/>
            <a:pathLst>
              <a:path w="3253104" h="725169">
                <a:moveTo>
                  <a:pt x="0" y="724691"/>
                </a:moveTo>
                <a:lnTo>
                  <a:pt x="3252879" y="724691"/>
                </a:lnTo>
                <a:lnTo>
                  <a:pt x="3252879" y="0"/>
                </a:lnTo>
                <a:lnTo>
                  <a:pt x="0" y="0"/>
                </a:lnTo>
                <a:lnTo>
                  <a:pt x="0" y="724691"/>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2149851" y="1387928"/>
            <a:ext cx="1303655" cy="137858"/>
          </a:xfrm>
          <a:prstGeom prst="rect">
            <a:avLst/>
          </a:prstGeom>
          <a:ln w="3175">
            <a:solidFill>
              <a:srgbClr val="000000"/>
            </a:solidFill>
          </a:ln>
        </p:spPr>
        <p:txBody>
          <a:bodyPr vert="horz" wrap="square" lIns="0" tIns="22225" rIns="0" bIns="0" rtlCol="0">
            <a:spAutoFit/>
          </a:bodyPr>
          <a:lstStyle/>
          <a:p>
            <a:pPr algn="ctr">
              <a:spcBef>
                <a:spcPts val="175"/>
              </a:spcBef>
            </a:pPr>
            <a:r>
              <a:rPr sz="750" spc="-5" dirty="0">
                <a:latin typeface="Arial"/>
                <a:cs typeface="Arial"/>
              </a:rPr>
              <a:t>UI</a:t>
            </a:r>
            <a:endParaRPr sz="750">
              <a:latin typeface="Arial"/>
              <a:cs typeface="Arial"/>
            </a:endParaRPr>
          </a:p>
        </p:txBody>
      </p:sp>
      <p:sp>
        <p:nvSpPr>
          <p:cNvPr id="8" name="object 8"/>
          <p:cNvSpPr txBox="1"/>
          <p:nvPr/>
        </p:nvSpPr>
        <p:spPr>
          <a:xfrm>
            <a:off x="2352729" y="1769246"/>
            <a:ext cx="661035" cy="168636"/>
          </a:xfrm>
          <a:prstGeom prst="rect">
            <a:avLst/>
          </a:prstGeom>
          <a:ln w="3175">
            <a:solidFill>
              <a:srgbClr val="000000"/>
            </a:solidFill>
          </a:ln>
        </p:spPr>
        <p:txBody>
          <a:bodyPr vert="horz" wrap="square" lIns="0" tIns="52705" rIns="0" bIns="0" rtlCol="0">
            <a:spAutoFit/>
          </a:bodyPr>
          <a:lstStyle/>
          <a:p>
            <a:pPr marL="197485">
              <a:spcBef>
                <a:spcPts val="415"/>
              </a:spcBef>
            </a:pPr>
            <a:r>
              <a:rPr sz="750" spc="5" dirty="0">
                <a:latin typeface="Arial"/>
                <a:cs typeface="Arial"/>
              </a:rPr>
              <a:t>Swing</a:t>
            </a:r>
            <a:endParaRPr sz="750">
              <a:latin typeface="Arial"/>
              <a:cs typeface="Arial"/>
            </a:endParaRPr>
          </a:p>
        </p:txBody>
      </p:sp>
      <p:sp>
        <p:nvSpPr>
          <p:cNvPr id="9" name="object 9"/>
          <p:cNvSpPr/>
          <p:nvPr/>
        </p:nvSpPr>
        <p:spPr>
          <a:xfrm>
            <a:off x="2352729" y="1682538"/>
            <a:ext cx="226695" cy="86995"/>
          </a:xfrm>
          <a:custGeom>
            <a:avLst/>
            <a:gdLst/>
            <a:ahLst/>
            <a:cxnLst/>
            <a:rect l="l" t="t" r="r" b="b"/>
            <a:pathLst>
              <a:path w="226694" h="86994">
                <a:moveTo>
                  <a:pt x="0" y="86678"/>
                </a:moveTo>
                <a:lnTo>
                  <a:pt x="226233" y="86678"/>
                </a:lnTo>
                <a:lnTo>
                  <a:pt x="226233" y="0"/>
                </a:lnTo>
                <a:lnTo>
                  <a:pt x="0" y="0"/>
                </a:lnTo>
                <a:lnTo>
                  <a:pt x="0" y="86678"/>
                </a:lnTo>
                <a:close/>
              </a:path>
            </a:pathLst>
          </a:custGeom>
          <a:ln w="3175">
            <a:solidFill>
              <a:srgbClr val="000000"/>
            </a:solidFill>
          </a:ln>
        </p:spPr>
        <p:txBody>
          <a:bodyPr wrap="square" lIns="0" tIns="0" rIns="0" bIns="0" rtlCol="0"/>
          <a:lstStyle/>
          <a:p>
            <a:endParaRPr/>
          </a:p>
        </p:txBody>
      </p:sp>
      <p:sp>
        <p:nvSpPr>
          <p:cNvPr id="10" name="object 10"/>
          <p:cNvSpPr/>
          <p:nvPr/>
        </p:nvSpPr>
        <p:spPr>
          <a:xfrm>
            <a:off x="3312797" y="1695291"/>
            <a:ext cx="922019" cy="518159"/>
          </a:xfrm>
          <a:custGeom>
            <a:avLst/>
            <a:gdLst/>
            <a:ahLst/>
            <a:cxnLst/>
            <a:rect l="l" t="t" r="r" b="b"/>
            <a:pathLst>
              <a:path w="922019" h="518160">
                <a:moveTo>
                  <a:pt x="0" y="517782"/>
                </a:moveTo>
                <a:lnTo>
                  <a:pt x="921462" y="517782"/>
                </a:lnTo>
                <a:lnTo>
                  <a:pt x="921462" y="0"/>
                </a:lnTo>
                <a:lnTo>
                  <a:pt x="0" y="0"/>
                </a:lnTo>
                <a:lnTo>
                  <a:pt x="0" y="517782"/>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2149850" y="1565105"/>
            <a:ext cx="3253104" cy="614399"/>
          </a:xfrm>
          <a:prstGeom prst="rect">
            <a:avLst/>
          </a:prstGeom>
          <a:ln w="3175">
            <a:solidFill>
              <a:srgbClr val="000000"/>
            </a:solidFill>
          </a:ln>
        </p:spPr>
        <p:txBody>
          <a:bodyPr vert="horz" wrap="square" lIns="0" tIns="2540" rIns="0" bIns="0" rtlCol="0">
            <a:spAutoFit/>
          </a:bodyPr>
          <a:lstStyle/>
          <a:p>
            <a:pPr>
              <a:spcBef>
                <a:spcPts val="20"/>
              </a:spcBef>
            </a:pPr>
            <a:endParaRPr sz="1000">
              <a:latin typeface="Times New Roman"/>
              <a:cs typeface="Times New Roman"/>
            </a:endParaRPr>
          </a:p>
          <a:p>
            <a:pPr marL="1210310"/>
            <a:r>
              <a:rPr sz="750" dirty="0">
                <a:latin typeface="Arial"/>
                <a:cs typeface="Arial"/>
              </a:rPr>
              <a:t>not the Java</a:t>
            </a:r>
            <a:endParaRPr sz="750">
              <a:latin typeface="Arial"/>
              <a:cs typeface="Arial"/>
            </a:endParaRPr>
          </a:p>
          <a:p>
            <a:pPr marL="1210310" marR="1219200">
              <a:lnSpc>
                <a:spcPct val="101200"/>
              </a:lnSpc>
            </a:pPr>
            <a:r>
              <a:rPr sz="750" spc="5" dirty="0">
                <a:latin typeface="Arial"/>
                <a:cs typeface="Arial"/>
              </a:rPr>
              <a:t>Swing </a:t>
            </a:r>
            <a:r>
              <a:rPr sz="750" dirty="0">
                <a:latin typeface="Arial"/>
                <a:cs typeface="Arial"/>
              </a:rPr>
              <a:t>libraries,</a:t>
            </a:r>
            <a:r>
              <a:rPr sz="750" spc="-75" dirty="0">
                <a:latin typeface="Arial"/>
                <a:cs typeface="Arial"/>
              </a:rPr>
              <a:t> </a:t>
            </a:r>
            <a:r>
              <a:rPr sz="750" dirty="0">
                <a:latin typeface="Arial"/>
                <a:cs typeface="Arial"/>
              </a:rPr>
              <a:t>but  our </a:t>
            </a:r>
            <a:r>
              <a:rPr sz="750" spc="5" dirty="0">
                <a:latin typeface="Arial"/>
                <a:cs typeface="Arial"/>
              </a:rPr>
              <a:t>GUI </a:t>
            </a:r>
            <a:r>
              <a:rPr sz="750" dirty="0">
                <a:latin typeface="Arial"/>
                <a:cs typeface="Arial"/>
              </a:rPr>
              <a:t>classes  based on</a:t>
            </a:r>
            <a:r>
              <a:rPr sz="750" spc="-25" dirty="0">
                <a:latin typeface="Arial"/>
                <a:cs typeface="Arial"/>
              </a:rPr>
              <a:t> </a:t>
            </a:r>
            <a:r>
              <a:rPr sz="750" spc="5" dirty="0">
                <a:latin typeface="Arial"/>
                <a:cs typeface="Arial"/>
              </a:rPr>
              <a:t>Swing</a:t>
            </a:r>
            <a:endParaRPr sz="750">
              <a:latin typeface="Arial"/>
              <a:cs typeface="Arial"/>
            </a:endParaRPr>
          </a:p>
        </p:txBody>
      </p:sp>
      <p:sp>
        <p:nvSpPr>
          <p:cNvPr id="12" name="object 12"/>
          <p:cNvSpPr/>
          <p:nvPr/>
        </p:nvSpPr>
        <p:spPr>
          <a:xfrm>
            <a:off x="4110745" y="1693843"/>
            <a:ext cx="124871" cy="12378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049219" y="1891016"/>
            <a:ext cx="269875" cy="69850"/>
          </a:xfrm>
          <a:custGeom>
            <a:avLst/>
            <a:gdLst/>
            <a:ahLst/>
            <a:cxnLst/>
            <a:rect l="l" t="t" r="r" b="b"/>
            <a:pathLst>
              <a:path w="269875" h="69850">
                <a:moveTo>
                  <a:pt x="269677" y="66853"/>
                </a:moveTo>
                <a:lnTo>
                  <a:pt x="267847" y="66853"/>
                </a:lnTo>
                <a:lnTo>
                  <a:pt x="266831" y="67870"/>
                </a:lnTo>
                <a:lnTo>
                  <a:pt x="267847" y="68583"/>
                </a:lnTo>
                <a:lnTo>
                  <a:pt x="268660" y="69600"/>
                </a:lnTo>
                <a:lnTo>
                  <a:pt x="269677" y="69600"/>
                </a:lnTo>
                <a:lnTo>
                  <a:pt x="269677" y="66853"/>
                </a:lnTo>
                <a:close/>
              </a:path>
              <a:path w="269875" h="69850">
                <a:moveTo>
                  <a:pt x="255141" y="63291"/>
                </a:moveTo>
                <a:lnTo>
                  <a:pt x="253413" y="63291"/>
                </a:lnTo>
                <a:lnTo>
                  <a:pt x="253413" y="65021"/>
                </a:lnTo>
                <a:lnTo>
                  <a:pt x="254125" y="65835"/>
                </a:lnTo>
                <a:lnTo>
                  <a:pt x="255141" y="65835"/>
                </a:lnTo>
                <a:lnTo>
                  <a:pt x="256158" y="65021"/>
                </a:lnTo>
                <a:lnTo>
                  <a:pt x="256158" y="64004"/>
                </a:lnTo>
                <a:lnTo>
                  <a:pt x="255141" y="63291"/>
                </a:lnTo>
                <a:close/>
              </a:path>
              <a:path w="269875" h="69850">
                <a:moveTo>
                  <a:pt x="240708" y="59730"/>
                </a:moveTo>
                <a:lnTo>
                  <a:pt x="239691" y="59730"/>
                </a:lnTo>
                <a:lnTo>
                  <a:pt x="238980" y="60442"/>
                </a:lnTo>
                <a:lnTo>
                  <a:pt x="238980" y="61460"/>
                </a:lnTo>
                <a:lnTo>
                  <a:pt x="239691" y="62274"/>
                </a:lnTo>
                <a:lnTo>
                  <a:pt x="241724" y="62274"/>
                </a:lnTo>
                <a:lnTo>
                  <a:pt x="241724" y="60442"/>
                </a:lnTo>
                <a:lnTo>
                  <a:pt x="240708" y="59730"/>
                </a:lnTo>
                <a:close/>
              </a:path>
              <a:path w="269875" h="69850">
                <a:moveTo>
                  <a:pt x="226985" y="55863"/>
                </a:moveTo>
                <a:lnTo>
                  <a:pt x="226274" y="55863"/>
                </a:lnTo>
                <a:lnTo>
                  <a:pt x="225257" y="56881"/>
                </a:lnTo>
                <a:lnTo>
                  <a:pt x="225257" y="57695"/>
                </a:lnTo>
                <a:lnTo>
                  <a:pt x="226274" y="58712"/>
                </a:lnTo>
                <a:lnTo>
                  <a:pt x="226985" y="58712"/>
                </a:lnTo>
                <a:lnTo>
                  <a:pt x="228002" y="57695"/>
                </a:lnTo>
                <a:lnTo>
                  <a:pt x="228002" y="56881"/>
                </a:lnTo>
                <a:lnTo>
                  <a:pt x="226985" y="55863"/>
                </a:lnTo>
                <a:close/>
              </a:path>
              <a:path w="269875" h="69850">
                <a:moveTo>
                  <a:pt x="213568" y="52302"/>
                </a:moveTo>
                <a:lnTo>
                  <a:pt x="211739" y="52302"/>
                </a:lnTo>
                <a:lnTo>
                  <a:pt x="210722" y="53319"/>
                </a:lnTo>
                <a:lnTo>
                  <a:pt x="210722" y="54133"/>
                </a:lnTo>
                <a:lnTo>
                  <a:pt x="211739" y="55151"/>
                </a:lnTo>
                <a:lnTo>
                  <a:pt x="213568" y="55151"/>
                </a:lnTo>
                <a:lnTo>
                  <a:pt x="213568" y="52302"/>
                </a:lnTo>
                <a:close/>
              </a:path>
              <a:path w="269875" h="69850">
                <a:moveTo>
                  <a:pt x="199033" y="48740"/>
                </a:moveTo>
                <a:lnTo>
                  <a:pt x="197305" y="48740"/>
                </a:lnTo>
                <a:lnTo>
                  <a:pt x="197305" y="51589"/>
                </a:lnTo>
                <a:lnTo>
                  <a:pt x="199033" y="51589"/>
                </a:lnTo>
                <a:lnTo>
                  <a:pt x="200049" y="50572"/>
                </a:lnTo>
                <a:lnTo>
                  <a:pt x="200049" y="49554"/>
                </a:lnTo>
                <a:lnTo>
                  <a:pt x="199033" y="48740"/>
                </a:lnTo>
                <a:close/>
              </a:path>
              <a:path w="269875" h="69850">
                <a:moveTo>
                  <a:pt x="184599" y="45179"/>
                </a:moveTo>
                <a:lnTo>
                  <a:pt x="183583" y="45179"/>
                </a:lnTo>
                <a:lnTo>
                  <a:pt x="182769" y="45993"/>
                </a:lnTo>
                <a:lnTo>
                  <a:pt x="182769" y="47723"/>
                </a:lnTo>
                <a:lnTo>
                  <a:pt x="185615" y="47723"/>
                </a:lnTo>
                <a:lnTo>
                  <a:pt x="185615" y="45993"/>
                </a:lnTo>
                <a:lnTo>
                  <a:pt x="184599" y="45179"/>
                </a:lnTo>
                <a:close/>
              </a:path>
              <a:path w="269875" h="69850">
                <a:moveTo>
                  <a:pt x="170877" y="41414"/>
                </a:moveTo>
                <a:lnTo>
                  <a:pt x="170165" y="41414"/>
                </a:lnTo>
                <a:lnTo>
                  <a:pt x="169149" y="42432"/>
                </a:lnTo>
                <a:lnTo>
                  <a:pt x="169149" y="44161"/>
                </a:lnTo>
                <a:lnTo>
                  <a:pt x="170165" y="45179"/>
                </a:lnTo>
                <a:lnTo>
                  <a:pt x="170877" y="44161"/>
                </a:lnTo>
                <a:lnTo>
                  <a:pt x="171893" y="44161"/>
                </a:lnTo>
                <a:lnTo>
                  <a:pt x="171893" y="42432"/>
                </a:lnTo>
                <a:lnTo>
                  <a:pt x="170877" y="41414"/>
                </a:lnTo>
                <a:close/>
              </a:path>
              <a:path w="269875" h="69850">
                <a:moveTo>
                  <a:pt x="155630" y="37853"/>
                </a:moveTo>
                <a:lnTo>
                  <a:pt x="155630" y="38870"/>
                </a:lnTo>
                <a:lnTo>
                  <a:pt x="154613" y="39582"/>
                </a:lnTo>
                <a:lnTo>
                  <a:pt x="154613" y="40600"/>
                </a:lnTo>
                <a:lnTo>
                  <a:pt x="155630" y="41414"/>
                </a:lnTo>
                <a:lnTo>
                  <a:pt x="156443" y="41414"/>
                </a:lnTo>
                <a:lnTo>
                  <a:pt x="157460" y="40600"/>
                </a:lnTo>
                <a:lnTo>
                  <a:pt x="157460" y="38870"/>
                </a:lnTo>
                <a:lnTo>
                  <a:pt x="156443" y="38870"/>
                </a:lnTo>
                <a:lnTo>
                  <a:pt x="155630" y="37853"/>
                </a:lnTo>
                <a:close/>
              </a:path>
              <a:path w="269875" h="69850">
                <a:moveTo>
                  <a:pt x="143941" y="35309"/>
                </a:moveTo>
                <a:lnTo>
                  <a:pt x="141196" y="35309"/>
                </a:lnTo>
                <a:lnTo>
                  <a:pt x="141196" y="37038"/>
                </a:lnTo>
                <a:lnTo>
                  <a:pt x="141908" y="37853"/>
                </a:lnTo>
                <a:lnTo>
                  <a:pt x="142924" y="37853"/>
                </a:lnTo>
                <a:lnTo>
                  <a:pt x="143941" y="37038"/>
                </a:lnTo>
                <a:lnTo>
                  <a:pt x="143941" y="35309"/>
                </a:lnTo>
                <a:close/>
              </a:path>
              <a:path w="269875" h="69850">
                <a:moveTo>
                  <a:pt x="129507" y="31442"/>
                </a:moveTo>
                <a:lnTo>
                  <a:pt x="127474" y="31442"/>
                </a:lnTo>
                <a:lnTo>
                  <a:pt x="126661" y="32459"/>
                </a:lnTo>
                <a:lnTo>
                  <a:pt x="126661" y="33274"/>
                </a:lnTo>
                <a:lnTo>
                  <a:pt x="127474" y="34291"/>
                </a:lnTo>
                <a:lnTo>
                  <a:pt x="129507" y="34291"/>
                </a:lnTo>
                <a:lnTo>
                  <a:pt x="129507" y="31442"/>
                </a:lnTo>
                <a:close/>
              </a:path>
              <a:path w="269875" h="69850">
                <a:moveTo>
                  <a:pt x="114768" y="27880"/>
                </a:moveTo>
                <a:lnTo>
                  <a:pt x="113040" y="27880"/>
                </a:lnTo>
                <a:lnTo>
                  <a:pt x="113040" y="30730"/>
                </a:lnTo>
                <a:lnTo>
                  <a:pt x="114768" y="30730"/>
                </a:lnTo>
                <a:lnTo>
                  <a:pt x="115785" y="29712"/>
                </a:lnTo>
                <a:lnTo>
                  <a:pt x="115785" y="28898"/>
                </a:lnTo>
                <a:lnTo>
                  <a:pt x="114768" y="27880"/>
                </a:lnTo>
                <a:close/>
              </a:path>
              <a:path w="269875" h="69850">
                <a:moveTo>
                  <a:pt x="100294" y="24319"/>
                </a:moveTo>
                <a:lnTo>
                  <a:pt x="99531" y="24319"/>
                </a:lnTo>
                <a:lnTo>
                  <a:pt x="98515" y="25133"/>
                </a:lnTo>
                <a:lnTo>
                  <a:pt x="98515" y="26151"/>
                </a:lnTo>
                <a:lnTo>
                  <a:pt x="99531" y="27168"/>
                </a:lnTo>
                <a:lnTo>
                  <a:pt x="100294" y="27168"/>
                </a:lnTo>
                <a:lnTo>
                  <a:pt x="101351" y="26151"/>
                </a:lnTo>
                <a:lnTo>
                  <a:pt x="101351" y="25133"/>
                </a:lnTo>
                <a:lnTo>
                  <a:pt x="100294" y="24319"/>
                </a:lnTo>
                <a:close/>
              </a:path>
              <a:path w="269875" h="69850">
                <a:moveTo>
                  <a:pt x="86836" y="20758"/>
                </a:moveTo>
                <a:lnTo>
                  <a:pt x="85057" y="20758"/>
                </a:lnTo>
                <a:lnTo>
                  <a:pt x="85057" y="22589"/>
                </a:lnTo>
                <a:lnTo>
                  <a:pt x="85819" y="23301"/>
                </a:lnTo>
                <a:lnTo>
                  <a:pt x="86836" y="23301"/>
                </a:lnTo>
                <a:lnTo>
                  <a:pt x="87852" y="22589"/>
                </a:lnTo>
                <a:lnTo>
                  <a:pt x="87852" y="21572"/>
                </a:lnTo>
                <a:lnTo>
                  <a:pt x="86836" y="21572"/>
                </a:lnTo>
                <a:lnTo>
                  <a:pt x="86836" y="20758"/>
                </a:lnTo>
                <a:close/>
              </a:path>
              <a:path w="269875" h="69850">
                <a:moveTo>
                  <a:pt x="72361" y="16993"/>
                </a:moveTo>
                <a:lnTo>
                  <a:pt x="71355" y="16993"/>
                </a:lnTo>
                <a:lnTo>
                  <a:pt x="70593" y="18010"/>
                </a:lnTo>
                <a:lnTo>
                  <a:pt x="70593" y="19740"/>
                </a:lnTo>
                <a:lnTo>
                  <a:pt x="73378" y="19740"/>
                </a:lnTo>
                <a:lnTo>
                  <a:pt x="73378" y="18010"/>
                </a:lnTo>
                <a:lnTo>
                  <a:pt x="72361" y="16993"/>
                </a:lnTo>
                <a:close/>
              </a:path>
              <a:path w="269875" h="69850">
                <a:moveTo>
                  <a:pt x="57897" y="13431"/>
                </a:moveTo>
                <a:lnTo>
                  <a:pt x="56881" y="13431"/>
                </a:lnTo>
                <a:lnTo>
                  <a:pt x="56881" y="14449"/>
                </a:lnTo>
                <a:lnTo>
                  <a:pt x="56118" y="15263"/>
                </a:lnTo>
                <a:lnTo>
                  <a:pt x="56881" y="16179"/>
                </a:lnTo>
                <a:lnTo>
                  <a:pt x="58649" y="16179"/>
                </a:lnTo>
                <a:lnTo>
                  <a:pt x="59666" y="15263"/>
                </a:lnTo>
                <a:lnTo>
                  <a:pt x="58649" y="14449"/>
                </a:lnTo>
                <a:lnTo>
                  <a:pt x="57897" y="13431"/>
                </a:lnTo>
                <a:close/>
              </a:path>
              <a:path w="269875" h="69850">
                <a:moveTo>
                  <a:pt x="44185" y="9870"/>
                </a:moveTo>
                <a:lnTo>
                  <a:pt x="43423" y="9870"/>
                </a:lnTo>
                <a:lnTo>
                  <a:pt x="43423" y="10887"/>
                </a:lnTo>
                <a:lnTo>
                  <a:pt x="42406" y="11701"/>
                </a:lnTo>
                <a:lnTo>
                  <a:pt x="42406" y="12719"/>
                </a:lnTo>
                <a:lnTo>
                  <a:pt x="44185" y="12719"/>
                </a:lnTo>
                <a:lnTo>
                  <a:pt x="45202" y="11701"/>
                </a:lnTo>
                <a:lnTo>
                  <a:pt x="45202" y="10887"/>
                </a:lnTo>
                <a:lnTo>
                  <a:pt x="44185" y="9870"/>
                </a:lnTo>
                <a:close/>
              </a:path>
              <a:path w="269875" h="69850">
                <a:moveTo>
                  <a:pt x="29711" y="6308"/>
                </a:moveTo>
                <a:lnTo>
                  <a:pt x="28948" y="7122"/>
                </a:lnTo>
                <a:lnTo>
                  <a:pt x="27932" y="8140"/>
                </a:lnTo>
                <a:lnTo>
                  <a:pt x="28948" y="8852"/>
                </a:lnTo>
                <a:lnTo>
                  <a:pt x="29711" y="9870"/>
                </a:lnTo>
                <a:lnTo>
                  <a:pt x="30727" y="8852"/>
                </a:lnTo>
                <a:lnTo>
                  <a:pt x="31744" y="8140"/>
                </a:lnTo>
                <a:lnTo>
                  <a:pt x="30727" y="7122"/>
                </a:lnTo>
                <a:lnTo>
                  <a:pt x="29711" y="6308"/>
                </a:lnTo>
                <a:close/>
              </a:path>
              <a:path w="269875" h="69850">
                <a:moveTo>
                  <a:pt x="16253" y="5291"/>
                </a:moveTo>
                <a:lnTo>
                  <a:pt x="15236" y="5291"/>
                </a:lnTo>
                <a:lnTo>
                  <a:pt x="15236" y="6308"/>
                </a:lnTo>
                <a:lnTo>
                  <a:pt x="16253" y="6308"/>
                </a:lnTo>
                <a:lnTo>
                  <a:pt x="16253" y="5291"/>
                </a:lnTo>
                <a:close/>
              </a:path>
              <a:path w="269875" h="69850">
                <a:moveTo>
                  <a:pt x="17269" y="3561"/>
                </a:moveTo>
                <a:lnTo>
                  <a:pt x="14474" y="3561"/>
                </a:lnTo>
                <a:lnTo>
                  <a:pt x="14474" y="5291"/>
                </a:lnTo>
                <a:lnTo>
                  <a:pt x="17269" y="5291"/>
                </a:lnTo>
                <a:lnTo>
                  <a:pt x="17269" y="3561"/>
                </a:lnTo>
                <a:close/>
              </a:path>
              <a:path w="269875" h="69850">
                <a:moveTo>
                  <a:pt x="2541" y="0"/>
                </a:moveTo>
                <a:lnTo>
                  <a:pt x="762" y="0"/>
                </a:lnTo>
                <a:lnTo>
                  <a:pt x="0" y="712"/>
                </a:lnTo>
                <a:lnTo>
                  <a:pt x="762" y="1729"/>
                </a:lnTo>
                <a:lnTo>
                  <a:pt x="1778" y="2747"/>
                </a:lnTo>
                <a:lnTo>
                  <a:pt x="2541" y="2747"/>
                </a:lnTo>
                <a:lnTo>
                  <a:pt x="2541" y="1729"/>
                </a:lnTo>
                <a:lnTo>
                  <a:pt x="3557" y="1729"/>
                </a:lnTo>
                <a:lnTo>
                  <a:pt x="3557" y="712"/>
                </a:lnTo>
                <a:lnTo>
                  <a:pt x="2541" y="0"/>
                </a:lnTo>
                <a:close/>
              </a:path>
            </a:pathLst>
          </a:custGeom>
          <a:solidFill>
            <a:srgbClr val="000000"/>
          </a:solidFill>
        </p:spPr>
        <p:txBody>
          <a:bodyPr wrap="square" lIns="0" tIns="0" rIns="0" bIns="0" rtlCol="0"/>
          <a:lstStyle/>
          <a:p>
            <a:endParaRPr/>
          </a:p>
        </p:txBody>
      </p:sp>
      <p:sp>
        <p:nvSpPr>
          <p:cNvPr id="14" name="object 14"/>
          <p:cNvSpPr/>
          <p:nvPr/>
        </p:nvSpPr>
        <p:spPr>
          <a:xfrm>
            <a:off x="2986630" y="1852683"/>
            <a:ext cx="332977" cy="108647"/>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4556437" y="1770263"/>
            <a:ext cx="661035" cy="167354"/>
          </a:xfrm>
          <a:prstGeom prst="rect">
            <a:avLst/>
          </a:prstGeom>
          <a:ln w="3175">
            <a:solidFill>
              <a:srgbClr val="000000"/>
            </a:solidFill>
          </a:ln>
        </p:spPr>
        <p:txBody>
          <a:bodyPr vert="horz" wrap="square" lIns="0" tIns="51435" rIns="0" bIns="0" rtlCol="0">
            <a:spAutoFit/>
          </a:bodyPr>
          <a:lstStyle/>
          <a:p>
            <a:pPr algn="ctr">
              <a:spcBef>
                <a:spcPts val="405"/>
              </a:spcBef>
            </a:pPr>
            <a:r>
              <a:rPr sz="750" spc="5" dirty="0">
                <a:latin typeface="Arial"/>
                <a:cs typeface="Arial"/>
              </a:rPr>
              <a:t>Web</a:t>
            </a:r>
            <a:endParaRPr sz="750">
              <a:latin typeface="Arial"/>
              <a:cs typeface="Arial"/>
            </a:endParaRPr>
          </a:p>
        </p:txBody>
      </p:sp>
      <p:sp>
        <p:nvSpPr>
          <p:cNvPr id="16" name="object 16"/>
          <p:cNvSpPr/>
          <p:nvPr/>
        </p:nvSpPr>
        <p:spPr>
          <a:xfrm>
            <a:off x="4556437" y="1682539"/>
            <a:ext cx="226695" cy="88265"/>
          </a:xfrm>
          <a:custGeom>
            <a:avLst/>
            <a:gdLst/>
            <a:ahLst/>
            <a:cxnLst/>
            <a:rect l="l" t="t" r="r" b="b"/>
            <a:pathLst>
              <a:path w="226695" h="88264">
                <a:moveTo>
                  <a:pt x="0" y="87694"/>
                </a:moveTo>
                <a:lnTo>
                  <a:pt x="226233" y="87694"/>
                </a:lnTo>
                <a:lnTo>
                  <a:pt x="226233" y="0"/>
                </a:lnTo>
                <a:lnTo>
                  <a:pt x="0" y="0"/>
                </a:lnTo>
                <a:lnTo>
                  <a:pt x="0" y="87694"/>
                </a:lnTo>
                <a:close/>
              </a:path>
            </a:pathLst>
          </a:custGeom>
          <a:ln w="3175">
            <a:solidFill>
              <a:srgbClr val="000000"/>
            </a:solidFill>
          </a:ln>
        </p:spPr>
        <p:txBody>
          <a:bodyPr wrap="square" lIns="0" tIns="0" rIns="0" bIns="0" rtlCol="0"/>
          <a:lstStyle/>
          <a:p>
            <a:endParaRPr/>
          </a:p>
        </p:txBody>
      </p:sp>
      <p:sp>
        <p:nvSpPr>
          <p:cNvPr id="17" name="object 17"/>
          <p:cNvSpPr/>
          <p:nvPr/>
        </p:nvSpPr>
        <p:spPr>
          <a:xfrm>
            <a:off x="2262081" y="2821028"/>
            <a:ext cx="226695" cy="86995"/>
          </a:xfrm>
          <a:custGeom>
            <a:avLst/>
            <a:gdLst/>
            <a:ahLst/>
            <a:cxnLst/>
            <a:rect l="l" t="t" r="r" b="b"/>
            <a:pathLst>
              <a:path w="226694" h="86994">
                <a:moveTo>
                  <a:pt x="0" y="86932"/>
                </a:moveTo>
                <a:lnTo>
                  <a:pt x="226233" y="86932"/>
                </a:lnTo>
                <a:lnTo>
                  <a:pt x="226233" y="0"/>
                </a:lnTo>
                <a:lnTo>
                  <a:pt x="0" y="0"/>
                </a:lnTo>
                <a:lnTo>
                  <a:pt x="0" y="86932"/>
                </a:lnTo>
                <a:close/>
              </a:path>
            </a:pathLst>
          </a:custGeom>
          <a:ln w="3175">
            <a:solidFill>
              <a:srgbClr val="000000"/>
            </a:solidFill>
          </a:ln>
        </p:spPr>
        <p:txBody>
          <a:bodyPr wrap="square" lIns="0" tIns="0" rIns="0" bIns="0" rtlCol="0"/>
          <a:lstStyle/>
          <a:p>
            <a:endParaRPr/>
          </a:p>
        </p:txBody>
      </p:sp>
      <p:sp>
        <p:nvSpPr>
          <p:cNvPr id="18" name="object 18"/>
          <p:cNvSpPr/>
          <p:nvPr/>
        </p:nvSpPr>
        <p:spPr>
          <a:xfrm>
            <a:off x="3221417" y="2907940"/>
            <a:ext cx="661035" cy="238760"/>
          </a:xfrm>
          <a:custGeom>
            <a:avLst/>
            <a:gdLst/>
            <a:ahLst/>
            <a:cxnLst/>
            <a:rect l="l" t="t" r="r" b="b"/>
            <a:pathLst>
              <a:path w="661035" h="238760">
                <a:moveTo>
                  <a:pt x="0" y="238433"/>
                </a:moveTo>
                <a:lnTo>
                  <a:pt x="660689" y="238433"/>
                </a:lnTo>
                <a:lnTo>
                  <a:pt x="660689" y="0"/>
                </a:lnTo>
                <a:lnTo>
                  <a:pt x="0" y="0"/>
                </a:lnTo>
                <a:lnTo>
                  <a:pt x="0" y="238433"/>
                </a:lnTo>
                <a:close/>
              </a:path>
            </a:pathLst>
          </a:custGeom>
          <a:ln w="3175">
            <a:solidFill>
              <a:srgbClr val="000000"/>
            </a:solidFill>
          </a:ln>
        </p:spPr>
        <p:txBody>
          <a:bodyPr wrap="square" lIns="0" tIns="0" rIns="0" bIns="0" rtlCol="0"/>
          <a:lstStyle/>
          <a:p>
            <a:endParaRPr/>
          </a:p>
        </p:txBody>
      </p:sp>
      <p:sp>
        <p:nvSpPr>
          <p:cNvPr id="19" name="object 19"/>
          <p:cNvSpPr txBox="1"/>
          <p:nvPr/>
        </p:nvSpPr>
        <p:spPr>
          <a:xfrm>
            <a:off x="2262080" y="2907940"/>
            <a:ext cx="1515110" cy="168636"/>
          </a:xfrm>
          <a:prstGeom prst="rect">
            <a:avLst/>
          </a:prstGeom>
          <a:ln w="3175">
            <a:solidFill>
              <a:srgbClr val="000000"/>
            </a:solidFill>
          </a:ln>
        </p:spPr>
        <p:txBody>
          <a:bodyPr vert="horz" wrap="square" lIns="0" tIns="52705" rIns="0" bIns="0" rtlCol="0">
            <a:spAutoFit/>
          </a:bodyPr>
          <a:lstStyle/>
          <a:p>
            <a:pPr marL="209550">
              <a:spcBef>
                <a:spcPts val="415"/>
              </a:spcBef>
              <a:tabLst>
                <a:tab pos="1073785" algn="l"/>
              </a:tabLst>
            </a:pPr>
            <a:r>
              <a:rPr sz="750" dirty="0">
                <a:latin typeface="Arial"/>
                <a:cs typeface="Arial"/>
              </a:rPr>
              <a:t>Sales	Payments</a:t>
            </a:r>
            <a:endParaRPr sz="750">
              <a:latin typeface="Arial"/>
              <a:cs typeface="Arial"/>
            </a:endParaRPr>
          </a:p>
        </p:txBody>
      </p:sp>
      <p:sp>
        <p:nvSpPr>
          <p:cNvPr id="20" name="object 20"/>
          <p:cNvSpPr/>
          <p:nvPr/>
        </p:nvSpPr>
        <p:spPr>
          <a:xfrm>
            <a:off x="3221417" y="2821028"/>
            <a:ext cx="226695" cy="86995"/>
          </a:xfrm>
          <a:custGeom>
            <a:avLst/>
            <a:gdLst/>
            <a:ahLst/>
            <a:cxnLst/>
            <a:rect l="l" t="t" r="r" b="b"/>
            <a:pathLst>
              <a:path w="226694" h="86994">
                <a:moveTo>
                  <a:pt x="0" y="86932"/>
                </a:moveTo>
                <a:lnTo>
                  <a:pt x="226487" y="86932"/>
                </a:lnTo>
                <a:lnTo>
                  <a:pt x="226487" y="0"/>
                </a:lnTo>
                <a:lnTo>
                  <a:pt x="0" y="0"/>
                </a:lnTo>
                <a:lnTo>
                  <a:pt x="0" y="86932"/>
                </a:lnTo>
                <a:close/>
              </a:path>
            </a:pathLst>
          </a:custGeom>
          <a:ln w="3175">
            <a:solidFill>
              <a:srgbClr val="000000"/>
            </a:solidFill>
          </a:ln>
        </p:spPr>
        <p:txBody>
          <a:bodyPr wrap="square" lIns="0" tIns="0" rIns="0" bIns="0" rtlCol="0"/>
          <a:lstStyle/>
          <a:p>
            <a:endParaRPr/>
          </a:p>
        </p:txBody>
      </p:sp>
      <p:sp>
        <p:nvSpPr>
          <p:cNvPr id="21" name="object 21"/>
          <p:cNvSpPr/>
          <p:nvPr/>
        </p:nvSpPr>
        <p:spPr>
          <a:xfrm>
            <a:off x="4208096" y="2908704"/>
            <a:ext cx="661035" cy="238125"/>
          </a:xfrm>
          <a:custGeom>
            <a:avLst/>
            <a:gdLst/>
            <a:ahLst/>
            <a:cxnLst/>
            <a:rect l="l" t="t" r="r" b="b"/>
            <a:pathLst>
              <a:path w="661035" h="238125">
                <a:moveTo>
                  <a:pt x="0" y="237670"/>
                </a:moveTo>
                <a:lnTo>
                  <a:pt x="660689" y="237670"/>
                </a:lnTo>
                <a:lnTo>
                  <a:pt x="660689" y="0"/>
                </a:lnTo>
                <a:lnTo>
                  <a:pt x="0" y="0"/>
                </a:lnTo>
                <a:lnTo>
                  <a:pt x="0" y="237670"/>
                </a:lnTo>
                <a:close/>
              </a:path>
            </a:pathLst>
          </a:custGeom>
          <a:ln w="3175">
            <a:solidFill>
              <a:srgbClr val="000000"/>
            </a:solidFill>
          </a:ln>
        </p:spPr>
        <p:txBody>
          <a:bodyPr wrap="square" lIns="0" tIns="0" rIns="0" bIns="0" rtlCol="0"/>
          <a:lstStyle/>
          <a:p>
            <a:endParaRPr/>
          </a:p>
        </p:txBody>
      </p:sp>
      <p:sp>
        <p:nvSpPr>
          <p:cNvPr id="22" name="object 22"/>
          <p:cNvSpPr txBox="1"/>
          <p:nvPr/>
        </p:nvSpPr>
        <p:spPr>
          <a:xfrm>
            <a:off x="4394419" y="2946927"/>
            <a:ext cx="287655" cy="129523"/>
          </a:xfrm>
          <a:prstGeom prst="rect">
            <a:avLst/>
          </a:prstGeom>
        </p:spPr>
        <p:txBody>
          <a:bodyPr vert="horz" wrap="square" lIns="0" tIns="13970" rIns="0" bIns="0" rtlCol="0">
            <a:spAutoFit/>
          </a:bodyPr>
          <a:lstStyle/>
          <a:p>
            <a:pPr marL="12700">
              <a:spcBef>
                <a:spcPts val="110"/>
              </a:spcBef>
            </a:pPr>
            <a:r>
              <a:rPr sz="750" spc="5" dirty="0">
                <a:latin typeface="Arial"/>
                <a:cs typeface="Arial"/>
              </a:rPr>
              <a:t>T</a:t>
            </a:r>
            <a:r>
              <a:rPr sz="750" dirty="0">
                <a:latin typeface="Arial"/>
                <a:cs typeface="Arial"/>
              </a:rPr>
              <a:t>axes</a:t>
            </a:r>
            <a:endParaRPr sz="750">
              <a:latin typeface="Arial"/>
              <a:cs typeface="Arial"/>
            </a:endParaRPr>
          </a:p>
        </p:txBody>
      </p:sp>
      <p:sp>
        <p:nvSpPr>
          <p:cNvPr id="23" name="object 23"/>
          <p:cNvSpPr/>
          <p:nvPr/>
        </p:nvSpPr>
        <p:spPr>
          <a:xfrm>
            <a:off x="4208096" y="2821080"/>
            <a:ext cx="226695" cy="88265"/>
          </a:xfrm>
          <a:custGeom>
            <a:avLst/>
            <a:gdLst/>
            <a:ahLst/>
            <a:cxnLst/>
            <a:rect l="l" t="t" r="r" b="b"/>
            <a:pathLst>
              <a:path w="226694" h="88264">
                <a:moveTo>
                  <a:pt x="0" y="87694"/>
                </a:moveTo>
                <a:lnTo>
                  <a:pt x="226233" y="87694"/>
                </a:lnTo>
                <a:lnTo>
                  <a:pt x="226233" y="0"/>
                </a:lnTo>
                <a:lnTo>
                  <a:pt x="0" y="0"/>
                </a:lnTo>
                <a:lnTo>
                  <a:pt x="0" y="87694"/>
                </a:lnTo>
                <a:close/>
              </a:path>
            </a:pathLst>
          </a:custGeom>
          <a:ln w="3175">
            <a:solidFill>
              <a:srgbClr val="000000"/>
            </a:solidFill>
          </a:ln>
        </p:spPr>
        <p:txBody>
          <a:bodyPr wrap="square" lIns="0" tIns="0" rIns="0" bIns="0" rtlCol="0"/>
          <a:lstStyle/>
          <a:p>
            <a:endParaRPr/>
          </a:p>
        </p:txBody>
      </p:sp>
      <p:sp>
        <p:nvSpPr>
          <p:cNvPr id="24" name="object 24"/>
          <p:cNvSpPr/>
          <p:nvPr/>
        </p:nvSpPr>
        <p:spPr>
          <a:xfrm>
            <a:off x="2149851" y="3756462"/>
            <a:ext cx="2818765" cy="586740"/>
          </a:xfrm>
          <a:custGeom>
            <a:avLst/>
            <a:gdLst/>
            <a:ahLst/>
            <a:cxnLst/>
            <a:rect l="l" t="t" r="r" b="b"/>
            <a:pathLst>
              <a:path w="2818765" h="586739">
                <a:moveTo>
                  <a:pt x="0" y="586416"/>
                </a:moveTo>
                <a:lnTo>
                  <a:pt x="2818443" y="586416"/>
                </a:lnTo>
                <a:lnTo>
                  <a:pt x="2818443" y="0"/>
                </a:lnTo>
                <a:lnTo>
                  <a:pt x="0" y="0"/>
                </a:lnTo>
                <a:lnTo>
                  <a:pt x="0" y="586416"/>
                </a:lnTo>
                <a:close/>
              </a:path>
            </a:pathLst>
          </a:custGeom>
          <a:ln w="3175">
            <a:solidFill>
              <a:srgbClr val="000000"/>
            </a:solidFill>
          </a:ln>
        </p:spPr>
        <p:txBody>
          <a:bodyPr wrap="square" lIns="0" tIns="0" rIns="0" bIns="0" rtlCol="0"/>
          <a:lstStyle/>
          <a:p>
            <a:endParaRPr/>
          </a:p>
        </p:txBody>
      </p:sp>
      <p:sp>
        <p:nvSpPr>
          <p:cNvPr id="25" name="object 25"/>
          <p:cNvSpPr txBox="1"/>
          <p:nvPr/>
        </p:nvSpPr>
        <p:spPr>
          <a:xfrm>
            <a:off x="2149851" y="3580319"/>
            <a:ext cx="1303655" cy="137858"/>
          </a:xfrm>
          <a:prstGeom prst="rect">
            <a:avLst/>
          </a:prstGeom>
          <a:ln w="3175">
            <a:solidFill>
              <a:srgbClr val="000000"/>
            </a:solidFill>
          </a:ln>
        </p:spPr>
        <p:txBody>
          <a:bodyPr vert="horz" wrap="square" lIns="0" tIns="22225" rIns="0" bIns="0" rtlCol="0">
            <a:spAutoFit/>
          </a:bodyPr>
          <a:lstStyle/>
          <a:p>
            <a:pPr marL="247015">
              <a:spcBef>
                <a:spcPts val="175"/>
              </a:spcBef>
            </a:pPr>
            <a:r>
              <a:rPr sz="750" dirty="0">
                <a:latin typeface="Arial"/>
                <a:cs typeface="Arial"/>
              </a:rPr>
              <a:t>Technical</a:t>
            </a:r>
            <a:r>
              <a:rPr sz="750" spc="-5" dirty="0">
                <a:latin typeface="Arial"/>
                <a:cs typeface="Arial"/>
              </a:rPr>
              <a:t> </a:t>
            </a:r>
            <a:r>
              <a:rPr sz="750" dirty="0">
                <a:latin typeface="Arial"/>
                <a:cs typeface="Arial"/>
              </a:rPr>
              <a:t>Services</a:t>
            </a:r>
            <a:endParaRPr sz="750">
              <a:latin typeface="Arial"/>
              <a:cs typeface="Arial"/>
            </a:endParaRPr>
          </a:p>
        </p:txBody>
      </p:sp>
      <p:sp>
        <p:nvSpPr>
          <p:cNvPr id="26" name="object 26"/>
          <p:cNvSpPr txBox="1"/>
          <p:nvPr/>
        </p:nvSpPr>
        <p:spPr>
          <a:xfrm>
            <a:off x="2262081" y="3941764"/>
            <a:ext cx="661035" cy="168636"/>
          </a:xfrm>
          <a:prstGeom prst="rect">
            <a:avLst/>
          </a:prstGeom>
          <a:ln w="3175">
            <a:solidFill>
              <a:srgbClr val="000000"/>
            </a:solidFill>
          </a:ln>
        </p:spPr>
        <p:txBody>
          <a:bodyPr vert="horz" wrap="square" lIns="0" tIns="52705" rIns="0" bIns="0" rtlCol="0">
            <a:spAutoFit/>
          </a:bodyPr>
          <a:lstStyle/>
          <a:p>
            <a:pPr marL="77470">
              <a:spcBef>
                <a:spcPts val="415"/>
              </a:spcBef>
            </a:pPr>
            <a:r>
              <a:rPr sz="750" dirty="0">
                <a:latin typeface="Arial"/>
                <a:cs typeface="Arial"/>
              </a:rPr>
              <a:t>Persistence</a:t>
            </a:r>
            <a:endParaRPr sz="750">
              <a:latin typeface="Arial"/>
              <a:cs typeface="Arial"/>
            </a:endParaRPr>
          </a:p>
        </p:txBody>
      </p:sp>
      <p:sp>
        <p:nvSpPr>
          <p:cNvPr id="27" name="object 27"/>
          <p:cNvSpPr/>
          <p:nvPr/>
        </p:nvSpPr>
        <p:spPr>
          <a:xfrm>
            <a:off x="2262081" y="3855087"/>
            <a:ext cx="226695" cy="86995"/>
          </a:xfrm>
          <a:custGeom>
            <a:avLst/>
            <a:gdLst/>
            <a:ahLst/>
            <a:cxnLst/>
            <a:rect l="l" t="t" r="r" b="b"/>
            <a:pathLst>
              <a:path w="226694" h="86995">
                <a:moveTo>
                  <a:pt x="0" y="86678"/>
                </a:moveTo>
                <a:lnTo>
                  <a:pt x="226233" y="86678"/>
                </a:lnTo>
                <a:lnTo>
                  <a:pt x="226233" y="0"/>
                </a:lnTo>
                <a:lnTo>
                  <a:pt x="0" y="0"/>
                </a:lnTo>
                <a:lnTo>
                  <a:pt x="0" y="86678"/>
                </a:lnTo>
                <a:close/>
              </a:path>
            </a:pathLst>
          </a:custGeom>
          <a:ln w="3175">
            <a:solidFill>
              <a:srgbClr val="000000"/>
            </a:solidFill>
          </a:ln>
        </p:spPr>
        <p:txBody>
          <a:bodyPr wrap="square" lIns="0" tIns="0" rIns="0" bIns="0" rtlCol="0"/>
          <a:lstStyle/>
          <a:p>
            <a:endParaRPr/>
          </a:p>
        </p:txBody>
      </p:sp>
      <p:sp>
        <p:nvSpPr>
          <p:cNvPr id="28" name="object 28"/>
          <p:cNvSpPr txBox="1"/>
          <p:nvPr/>
        </p:nvSpPr>
        <p:spPr>
          <a:xfrm>
            <a:off x="3221417" y="3941764"/>
            <a:ext cx="661035" cy="168636"/>
          </a:xfrm>
          <a:prstGeom prst="rect">
            <a:avLst/>
          </a:prstGeom>
          <a:ln w="3175">
            <a:solidFill>
              <a:srgbClr val="000000"/>
            </a:solidFill>
          </a:ln>
        </p:spPr>
        <p:txBody>
          <a:bodyPr vert="horz" wrap="square" lIns="0" tIns="52705" rIns="0" bIns="0" rtlCol="0">
            <a:spAutoFit/>
          </a:bodyPr>
          <a:lstStyle/>
          <a:p>
            <a:pPr marL="158115">
              <a:spcBef>
                <a:spcPts val="415"/>
              </a:spcBef>
            </a:pPr>
            <a:r>
              <a:rPr sz="750" dirty="0">
                <a:latin typeface="Arial"/>
                <a:cs typeface="Arial"/>
              </a:rPr>
              <a:t>Logging</a:t>
            </a:r>
            <a:endParaRPr sz="750">
              <a:latin typeface="Arial"/>
              <a:cs typeface="Arial"/>
            </a:endParaRPr>
          </a:p>
        </p:txBody>
      </p:sp>
      <p:sp>
        <p:nvSpPr>
          <p:cNvPr id="29" name="object 29"/>
          <p:cNvSpPr/>
          <p:nvPr/>
        </p:nvSpPr>
        <p:spPr>
          <a:xfrm>
            <a:off x="3221417" y="3855087"/>
            <a:ext cx="226695" cy="86995"/>
          </a:xfrm>
          <a:custGeom>
            <a:avLst/>
            <a:gdLst/>
            <a:ahLst/>
            <a:cxnLst/>
            <a:rect l="l" t="t" r="r" b="b"/>
            <a:pathLst>
              <a:path w="226694" h="86995">
                <a:moveTo>
                  <a:pt x="0" y="86678"/>
                </a:moveTo>
                <a:lnTo>
                  <a:pt x="226487" y="86678"/>
                </a:lnTo>
                <a:lnTo>
                  <a:pt x="226487" y="0"/>
                </a:lnTo>
                <a:lnTo>
                  <a:pt x="0" y="0"/>
                </a:lnTo>
                <a:lnTo>
                  <a:pt x="0" y="86678"/>
                </a:lnTo>
                <a:close/>
              </a:path>
            </a:pathLst>
          </a:custGeom>
          <a:ln w="3175">
            <a:solidFill>
              <a:srgbClr val="000000"/>
            </a:solidFill>
          </a:ln>
        </p:spPr>
        <p:txBody>
          <a:bodyPr wrap="square" lIns="0" tIns="0" rIns="0" bIns="0" rtlCol="0"/>
          <a:lstStyle/>
          <a:p>
            <a:endParaRPr/>
          </a:p>
        </p:txBody>
      </p:sp>
      <p:sp>
        <p:nvSpPr>
          <p:cNvPr id="30" name="object 30"/>
          <p:cNvSpPr txBox="1"/>
          <p:nvPr/>
        </p:nvSpPr>
        <p:spPr>
          <a:xfrm>
            <a:off x="4208096" y="3941764"/>
            <a:ext cx="661035" cy="168636"/>
          </a:xfrm>
          <a:prstGeom prst="rect">
            <a:avLst/>
          </a:prstGeom>
          <a:ln w="3175">
            <a:solidFill>
              <a:srgbClr val="000000"/>
            </a:solidFill>
          </a:ln>
        </p:spPr>
        <p:txBody>
          <a:bodyPr vert="horz" wrap="square" lIns="0" tIns="52705" rIns="0" bIns="0" rtlCol="0">
            <a:spAutoFit/>
          </a:bodyPr>
          <a:lstStyle/>
          <a:p>
            <a:pPr marL="55880">
              <a:spcBef>
                <a:spcPts val="415"/>
              </a:spcBef>
            </a:pPr>
            <a:r>
              <a:rPr sz="750" dirty="0">
                <a:latin typeface="Arial"/>
                <a:cs typeface="Arial"/>
              </a:rPr>
              <a:t>RulesEngine</a:t>
            </a:r>
            <a:endParaRPr sz="750">
              <a:latin typeface="Arial"/>
              <a:cs typeface="Arial"/>
            </a:endParaRPr>
          </a:p>
        </p:txBody>
      </p:sp>
      <p:sp>
        <p:nvSpPr>
          <p:cNvPr id="31" name="object 31"/>
          <p:cNvSpPr/>
          <p:nvPr/>
        </p:nvSpPr>
        <p:spPr>
          <a:xfrm>
            <a:off x="4208096" y="3855087"/>
            <a:ext cx="226695" cy="86995"/>
          </a:xfrm>
          <a:custGeom>
            <a:avLst/>
            <a:gdLst/>
            <a:ahLst/>
            <a:cxnLst/>
            <a:rect l="l" t="t" r="r" b="b"/>
            <a:pathLst>
              <a:path w="226694" h="86995">
                <a:moveTo>
                  <a:pt x="0" y="86678"/>
                </a:moveTo>
                <a:lnTo>
                  <a:pt x="226233" y="86678"/>
                </a:lnTo>
                <a:lnTo>
                  <a:pt x="226233" y="0"/>
                </a:lnTo>
                <a:lnTo>
                  <a:pt x="0" y="0"/>
                </a:lnTo>
                <a:lnTo>
                  <a:pt x="0" y="86678"/>
                </a:lnTo>
                <a:close/>
              </a:path>
            </a:pathLst>
          </a:custGeom>
          <a:ln w="3175">
            <a:solidFill>
              <a:srgbClr val="000000"/>
            </a:solidFill>
          </a:ln>
        </p:spPr>
        <p:txBody>
          <a:bodyPr wrap="square" lIns="0" tIns="0" rIns="0" bIns="0" rtlCol="0"/>
          <a:lstStyle/>
          <a:p>
            <a:endParaRPr/>
          </a:p>
        </p:txBody>
      </p:sp>
      <p:sp>
        <p:nvSpPr>
          <p:cNvPr id="32" name="object 32"/>
          <p:cNvSpPr/>
          <p:nvPr/>
        </p:nvSpPr>
        <p:spPr>
          <a:xfrm>
            <a:off x="3610416" y="2293155"/>
            <a:ext cx="353060" cy="428625"/>
          </a:xfrm>
          <a:custGeom>
            <a:avLst/>
            <a:gdLst/>
            <a:ahLst/>
            <a:cxnLst/>
            <a:rect l="l" t="t" r="r" b="b"/>
            <a:pathLst>
              <a:path w="353060" h="428625">
                <a:moveTo>
                  <a:pt x="351898" y="0"/>
                </a:moveTo>
                <a:lnTo>
                  <a:pt x="351085" y="0"/>
                </a:lnTo>
                <a:lnTo>
                  <a:pt x="327503" y="8852"/>
                </a:lnTo>
                <a:lnTo>
                  <a:pt x="310223" y="15161"/>
                </a:lnTo>
                <a:lnTo>
                  <a:pt x="309512" y="16179"/>
                </a:lnTo>
                <a:lnTo>
                  <a:pt x="309512" y="16993"/>
                </a:lnTo>
                <a:lnTo>
                  <a:pt x="310223" y="18010"/>
                </a:lnTo>
                <a:lnTo>
                  <a:pt x="311240" y="18010"/>
                </a:lnTo>
                <a:lnTo>
                  <a:pt x="329333" y="11600"/>
                </a:lnTo>
                <a:lnTo>
                  <a:pt x="351898" y="2747"/>
                </a:lnTo>
                <a:lnTo>
                  <a:pt x="352915" y="2747"/>
                </a:lnTo>
                <a:lnTo>
                  <a:pt x="352915" y="712"/>
                </a:lnTo>
                <a:lnTo>
                  <a:pt x="351898" y="712"/>
                </a:lnTo>
                <a:lnTo>
                  <a:pt x="351898" y="0"/>
                </a:lnTo>
                <a:close/>
              </a:path>
              <a:path w="353060" h="428625">
                <a:moveTo>
                  <a:pt x="287658" y="25133"/>
                </a:moveTo>
                <a:lnTo>
                  <a:pt x="286845" y="25133"/>
                </a:lnTo>
                <a:lnTo>
                  <a:pt x="283084" y="26151"/>
                </a:lnTo>
                <a:lnTo>
                  <a:pt x="262247" y="36021"/>
                </a:lnTo>
                <a:lnTo>
                  <a:pt x="247000" y="43449"/>
                </a:lnTo>
                <a:lnTo>
                  <a:pt x="245983" y="44161"/>
                </a:lnTo>
                <a:lnTo>
                  <a:pt x="245983" y="45993"/>
                </a:lnTo>
                <a:lnTo>
                  <a:pt x="247000" y="45993"/>
                </a:lnTo>
                <a:lnTo>
                  <a:pt x="247813" y="47010"/>
                </a:lnTo>
                <a:lnTo>
                  <a:pt x="247813" y="45993"/>
                </a:lnTo>
                <a:lnTo>
                  <a:pt x="285117" y="28898"/>
                </a:lnTo>
                <a:lnTo>
                  <a:pt x="287658" y="27880"/>
                </a:lnTo>
                <a:lnTo>
                  <a:pt x="288674" y="27168"/>
                </a:lnTo>
                <a:lnTo>
                  <a:pt x="288674" y="26151"/>
                </a:lnTo>
                <a:lnTo>
                  <a:pt x="287658" y="25133"/>
                </a:lnTo>
                <a:close/>
              </a:path>
              <a:path w="353060" h="428625">
                <a:moveTo>
                  <a:pt x="225146" y="55863"/>
                </a:moveTo>
                <a:lnTo>
                  <a:pt x="222605" y="55863"/>
                </a:lnTo>
                <a:lnTo>
                  <a:pt x="204308" y="66751"/>
                </a:lnTo>
                <a:lnTo>
                  <a:pt x="186317" y="77741"/>
                </a:lnTo>
                <a:lnTo>
                  <a:pt x="185300" y="78453"/>
                </a:lnTo>
                <a:lnTo>
                  <a:pt x="185300" y="79470"/>
                </a:lnTo>
                <a:lnTo>
                  <a:pt x="186317" y="80285"/>
                </a:lnTo>
                <a:lnTo>
                  <a:pt x="188146" y="80285"/>
                </a:lnTo>
                <a:lnTo>
                  <a:pt x="205325" y="69600"/>
                </a:lnTo>
                <a:lnTo>
                  <a:pt x="224434" y="58712"/>
                </a:lnTo>
                <a:lnTo>
                  <a:pt x="225146" y="58712"/>
                </a:lnTo>
                <a:lnTo>
                  <a:pt x="226162" y="57695"/>
                </a:lnTo>
                <a:lnTo>
                  <a:pt x="226162" y="56881"/>
                </a:lnTo>
                <a:lnTo>
                  <a:pt x="225146" y="55863"/>
                </a:lnTo>
                <a:close/>
              </a:path>
              <a:path w="353060" h="428625">
                <a:moveTo>
                  <a:pt x="165479" y="92190"/>
                </a:moveTo>
                <a:lnTo>
                  <a:pt x="164463" y="92190"/>
                </a:lnTo>
                <a:lnTo>
                  <a:pt x="137527" y="112846"/>
                </a:lnTo>
                <a:lnTo>
                  <a:pt x="130208" y="119155"/>
                </a:lnTo>
                <a:lnTo>
                  <a:pt x="129192" y="120173"/>
                </a:lnTo>
                <a:lnTo>
                  <a:pt x="130208" y="120987"/>
                </a:lnTo>
                <a:lnTo>
                  <a:pt x="131225" y="122004"/>
                </a:lnTo>
                <a:lnTo>
                  <a:pt x="132038" y="120987"/>
                </a:lnTo>
                <a:lnTo>
                  <a:pt x="139356" y="115594"/>
                </a:lnTo>
                <a:lnTo>
                  <a:pt x="154603" y="102874"/>
                </a:lnTo>
                <a:lnTo>
                  <a:pt x="166496" y="94734"/>
                </a:lnTo>
                <a:lnTo>
                  <a:pt x="166496" y="93004"/>
                </a:lnTo>
                <a:lnTo>
                  <a:pt x="165479" y="92190"/>
                </a:lnTo>
                <a:close/>
              </a:path>
              <a:path w="353060" h="428625">
                <a:moveTo>
                  <a:pt x="111200" y="135436"/>
                </a:moveTo>
                <a:lnTo>
                  <a:pt x="110387" y="136454"/>
                </a:lnTo>
                <a:lnTo>
                  <a:pt x="108354" y="138183"/>
                </a:lnTo>
                <a:lnTo>
                  <a:pt x="94937" y="150903"/>
                </a:lnTo>
                <a:lnTo>
                  <a:pt x="83248" y="164436"/>
                </a:lnTo>
                <a:lnTo>
                  <a:pt x="80402" y="167998"/>
                </a:lnTo>
                <a:lnTo>
                  <a:pt x="80402" y="169728"/>
                </a:lnTo>
                <a:lnTo>
                  <a:pt x="82231" y="169728"/>
                </a:lnTo>
                <a:lnTo>
                  <a:pt x="84976" y="166166"/>
                </a:lnTo>
                <a:lnTo>
                  <a:pt x="97681" y="153447"/>
                </a:lnTo>
                <a:lnTo>
                  <a:pt x="110387" y="140015"/>
                </a:lnTo>
                <a:lnTo>
                  <a:pt x="112217" y="138183"/>
                </a:lnTo>
                <a:lnTo>
                  <a:pt x="112928" y="137166"/>
                </a:lnTo>
                <a:lnTo>
                  <a:pt x="111200" y="135436"/>
                </a:lnTo>
                <a:close/>
              </a:path>
              <a:path w="353060" h="428625">
                <a:moveTo>
                  <a:pt x="65968" y="187840"/>
                </a:moveTo>
                <a:lnTo>
                  <a:pt x="64240" y="187840"/>
                </a:lnTo>
                <a:lnTo>
                  <a:pt x="61394" y="192419"/>
                </a:lnTo>
                <a:lnTo>
                  <a:pt x="51534" y="206868"/>
                </a:lnTo>
                <a:lnTo>
                  <a:pt x="42386" y="221318"/>
                </a:lnTo>
                <a:lnTo>
                  <a:pt x="40556" y="224879"/>
                </a:lnTo>
                <a:lnTo>
                  <a:pt x="40556" y="226711"/>
                </a:lnTo>
                <a:lnTo>
                  <a:pt x="42386" y="226711"/>
                </a:lnTo>
                <a:lnTo>
                  <a:pt x="43402" y="225897"/>
                </a:lnTo>
                <a:lnTo>
                  <a:pt x="45130" y="222132"/>
                </a:lnTo>
                <a:lnTo>
                  <a:pt x="53262" y="207886"/>
                </a:lnTo>
                <a:lnTo>
                  <a:pt x="63223" y="194149"/>
                </a:lnTo>
                <a:lnTo>
                  <a:pt x="66984" y="189570"/>
                </a:lnTo>
                <a:lnTo>
                  <a:pt x="66984" y="188858"/>
                </a:lnTo>
                <a:lnTo>
                  <a:pt x="65968" y="187840"/>
                </a:lnTo>
                <a:close/>
              </a:path>
              <a:path w="353060" h="428625">
                <a:moveTo>
                  <a:pt x="30697" y="247570"/>
                </a:moveTo>
                <a:lnTo>
                  <a:pt x="28867" y="247570"/>
                </a:lnTo>
                <a:lnTo>
                  <a:pt x="27139" y="251132"/>
                </a:lnTo>
                <a:lnTo>
                  <a:pt x="20735" y="266599"/>
                </a:lnTo>
                <a:lnTo>
                  <a:pt x="15145" y="282880"/>
                </a:lnTo>
                <a:lnTo>
                  <a:pt x="13417" y="289188"/>
                </a:lnTo>
                <a:lnTo>
                  <a:pt x="13417" y="290002"/>
                </a:lnTo>
                <a:lnTo>
                  <a:pt x="14433" y="291020"/>
                </a:lnTo>
                <a:lnTo>
                  <a:pt x="15145" y="290002"/>
                </a:lnTo>
                <a:lnTo>
                  <a:pt x="16161" y="290002"/>
                </a:lnTo>
                <a:lnTo>
                  <a:pt x="17991" y="283592"/>
                </a:lnTo>
                <a:lnTo>
                  <a:pt x="23276" y="267311"/>
                </a:lnTo>
                <a:lnTo>
                  <a:pt x="29680" y="252149"/>
                </a:lnTo>
                <a:lnTo>
                  <a:pt x="31408" y="249300"/>
                </a:lnTo>
                <a:lnTo>
                  <a:pt x="31408" y="248588"/>
                </a:lnTo>
                <a:lnTo>
                  <a:pt x="30697" y="247570"/>
                </a:lnTo>
                <a:close/>
              </a:path>
              <a:path w="353060" h="428625">
                <a:moveTo>
                  <a:pt x="8030" y="312592"/>
                </a:moveTo>
                <a:lnTo>
                  <a:pt x="7013" y="313610"/>
                </a:lnTo>
                <a:lnTo>
                  <a:pt x="7013" y="314424"/>
                </a:lnTo>
                <a:lnTo>
                  <a:pt x="6302" y="314424"/>
                </a:lnTo>
                <a:lnTo>
                  <a:pt x="3557" y="331620"/>
                </a:lnTo>
                <a:lnTo>
                  <a:pt x="711" y="356856"/>
                </a:lnTo>
                <a:lnTo>
                  <a:pt x="711" y="357873"/>
                </a:lnTo>
                <a:lnTo>
                  <a:pt x="1727" y="358586"/>
                </a:lnTo>
                <a:lnTo>
                  <a:pt x="3557" y="358586"/>
                </a:lnTo>
                <a:lnTo>
                  <a:pt x="3670" y="356856"/>
                </a:lnTo>
                <a:lnTo>
                  <a:pt x="4574" y="348715"/>
                </a:lnTo>
                <a:lnTo>
                  <a:pt x="6302" y="331620"/>
                </a:lnTo>
                <a:lnTo>
                  <a:pt x="8843" y="315441"/>
                </a:lnTo>
                <a:lnTo>
                  <a:pt x="9859" y="314424"/>
                </a:lnTo>
                <a:lnTo>
                  <a:pt x="8843" y="313610"/>
                </a:lnTo>
                <a:lnTo>
                  <a:pt x="8030" y="312592"/>
                </a:lnTo>
                <a:close/>
              </a:path>
              <a:path w="353060" h="428625">
                <a:moveTo>
                  <a:pt x="2541" y="382295"/>
                </a:moveTo>
                <a:lnTo>
                  <a:pt x="711" y="382295"/>
                </a:lnTo>
                <a:lnTo>
                  <a:pt x="0" y="383007"/>
                </a:lnTo>
                <a:lnTo>
                  <a:pt x="711" y="400305"/>
                </a:lnTo>
                <a:lnTo>
                  <a:pt x="2541" y="417298"/>
                </a:lnTo>
                <a:lnTo>
                  <a:pt x="3557" y="426456"/>
                </a:lnTo>
                <a:lnTo>
                  <a:pt x="3557" y="427474"/>
                </a:lnTo>
                <a:lnTo>
                  <a:pt x="4574" y="428288"/>
                </a:lnTo>
                <a:lnTo>
                  <a:pt x="5285" y="428288"/>
                </a:lnTo>
                <a:lnTo>
                  <a:pt x="6302" y="427474"/>
                </a:lnTo>
                <a:lnTo>
                  <a:pt x="6302" y="426456"/>
                </a:lnTo>
                <a:lnTo>
                  <a:pt x="5285" y="417298"/>
                </a:lnTo>
                <a:lnTo>
                  <a:pt x="3557" y="400305"/>
                </a:lnTo>
                <a:lnTo>
                  <a:pt x="2541" y="383007"/>
                </a:lnTo>
                <a:lnTo>
                  <a:pt x="2541" y="382295"/>
                </a:lnTo>
                <a:close/>
              </a:path>
            </a:pathLst>
          </a:custGeom>
          <a:solidFill>
            <a:srgbClr val="000000"/>
          </a:solidFill>
        </p:spPr>
        <p:txBody>
          <a:bodyPr wrap="square" lIns="0" tIns="0" rIns="0" bIns="0" rtlCol="0"/>
          <a:lstStyle/>
          <a:p>
            <a:endParaRPr/>
          </a:p>
        </p:txBody>
      </p:sp>
      <p:sp>
        <p:nvSpPr>
          <p:cNvPr id="33" name="object 33"/>
          <p:cNvSpPr/>
          <p:nvPr/>
        </p:nvSpPr>
        <p:spPr>
          <a:xfrm>
            <a:off x="3919929" y="2293155"/>
            <a:ext cx="43815" cy="18415"/>
          </a:xfrm>
          <a:custGeom>
            <a:avLst/>
            <a:gdLst/>
            <a:ahLst/>
            <a:cxnLst/>
            <a:rect l="l" t="t" r="r" b="b"/>
            <a:pathLst>
              <a:path w="43814" h="18414">
                <a:moveTo>
                  <a:pt x="42386" y="2747"/>
                </a:moveTo>
                <a:lnTo>
                  <a:pt x="19820" y="11600"/>
                </a:lnTo>
                <a:lnTo>
                  <a:pt x="1727" y="18010"/>
                </a:lnTo>
                <a:lnTo>
                  <a:pt x="711" y="18010"/>
                </a:lnTo>
                <a:lnTo>
                  <a:pt x="0" y="16993"/>
                </a:lnTo>
                <a:lnTo>
                  <a:pt x="0" y="16179"/>
                </a:lnTo>
                <a:lnTo>
                  <a:pt x="711" y="15161"/>
                </a:lnTo>
                <a:lnTo>
                  <a:pt x="17991" y="8852"/>
                </a:lnTo>
                <a:lnTo>
                  <a:pt x="41573" y="0"/>
                </a:lnTo>
                <a:lnTo>
                  <a:pt x="42386" y="0"/>
                </a:lnTo>
                <a:lnTo>
                  <a:pt x="42386" y="712"/>
                </a:lnTo>
                <a:lnTo>
                  <a:pt x="43402" y="712"/>
                </a:lnTo>
                <a:lnTo>
                  <a:pt x="43402" y="2747"/>
                </a:lnTo>
                <a:lnTo>
                  <a:pt x="42386" y="2747"/>
                </a:lnTo>
                <a:close/>
              </a:path>
            </a:pathLst>
          </a:custGeom>
          <a:ln w="3175">
            <a:solidFill>
              <a:srgbClr val="000000"/>
            </a:solidFill>
          </a:ln>
        </p:spPr>
        <p:txBody>
          <a:bodyPr wrap="square" lIns="0" tIns="0" rIns="0" bIns="0" rtlCol="0"/>
          <a:lstStyle/>
          <a:p>
            <a:endParaRPr/>
          </a:p>
        </p:txBody>
      </p:sp>
      <p:sp>
        <p:nvSpPr>
          <p:cNvPr id="34" name="object 34"/>
          <p:cNvSpPr/>
          <p:nvPr/>
        </p:nvSpPr>
        <p:spPr>
          <a:xfrm>
            <a:off x="3650261" y="2317576"/>
            <a:ext cx="249542" cy="203001"/>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3623834" y="2540726"/>
            <a:ext cx="18415" cy="43815"/>
          </a:xfrm>
          <a:custGeom>
            <a:avLst/>
            <a:gdLst/>
            <a:ahLst/>
            <a:cxnLst/>
            <a:rect l="l" t="t" r="r" b="b"/>
            <a:pathLst>
              <a:path w="18414" h="43814">
                <a:moveTo>
                  <a:pt x="17991" y="1729"/>
                </a:moveTo>
                <a:lnTo>
                  <a:pt x="16263" y="4578"/>
                </a:lnTo>
                <a:lnTo>
                  <a:pt x="9859" y="19740"/>
                </a:lnTo>
                <a:lnTo>
                  <a:pt x="4574" y="36021"/>
                </a:lnTo>
                <a:lnTo>
                  <a:pt x="2744" y="42432"/>
                </a:lnTo>
                <a:lnTo>
                  <a:pt x="1727" y="42432"/>
                </a:lnTo>
                <a:lnTo>
                  <a:pt x="1016" y="43449"/>
                </a:lnTo>
                <a:lnTo>
                  <a:pt x="0" y="42432"/>
                </a:lnTo>
                <a:lnTo>
                  <a:pt x="0" y="41617"/>
                </a:lnTo>
                <a:lnTo>
                  <a:pt x="1727" y="35309"/>
                </a:lnTo>
                <a:lnTo>
                  <a:pt x="7318" y="19028"/>
                </a:lnTo>
                <a:lnTo>
                  <a:pt x="13722" y="3561"/>
                </a:lnTo>
                <a:lnTo>
                  <a:pt x="15450" y="0"/>
                </a:lnTo>
                <a:lnTo>
                  <a:pt x="16263" y="0"/>
                </a:lnTo>
                <a:lnTo>
                  <a:pt x="17279" y="0"/>
                </a:lnTo>
                <a:lnTo>
                  <a:pt x="17991" y="1017"/>
                </a:lnTo>
                <a:lnTo>
                  <a:pt x="17991" y="1729"/>
                </a:lnTo>
                <a:close/>
              </a:path>
            </a:pathLst>
          </a:custGeom>
          <a:ln w="3175">
            <a:solidFill>
              <a:srgbClr val="000000"/>
            </a:solidFill>
          </a:ln>
        </p:spPr>
        <p:txBody>
          <a:bodyPr wrap="square" lIns="0" tIns="0" rIns="0" bIns="0" rtlCol="0"/>
          <a:lstStyle/>
          <a:p>
            <a:endParaRPr/>
          </a:p>
        </p:txBody>
      </p:sp>
      <p:sp>
        <p:nvSpPr>
          <p:cNvPr id="36" name="object 36"/>
          <p:cNvSpPr/>
          <p:nvPr/>
        </p:nvSpPr>
        <p:spPr>
          <a:xfrm>
            <a:off x="3566836" y="2605036"/>
            <a:ext cx="68762" cy="119839"/>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3597711" y="3313456"/>
            <a:ext cx="125095" cy="434975"/>
          </a:xfrm>
          <a:custGeom>
            <a:avLst/>
            <a:gdLst/>
            <a:ahLst/>
            <a:cxnLst/>
            <a:rect l="l" t="t" r="r" b="b"/>
            <a:pathLst>
              <a:path w="125094" h="434975">
                <a:moveTo>
                  <a:pt x="123906" y="0"/>
                </a:moveTo>
                <a:lnTo>
                  <a:pt x="122076" y="0"/>
                </a:lnTo>
                <a:lnTo>
                  <a:pt x="112217" y="15161"/>
                </a:lnTo>
                <a:lnTo>
                  <a:pt x="102256" y="30719"/>
                </a:lnTo>
                <a:lnTo>
                  <a:pt x="98495" y="36815"/>
                </a:lnTo>
                <a:lnTo>
                  <a:pt x="98495" y="38850"/>
                </a:lnTo>
                <a:lnTo>
                  <a:pt x="99511" y="38850"/>
                </a:lnTo>
                <a:lnTo>
                  <a:pt x="100223" y="37832"/>
                </a:lnTo>
                <a:lnTo>
                  <a:pt x="104085" y="32500"/>
                </a:lnTo>
                <a:lnTo>
                  <a:pt x="113945" y="16993"/>
                </a:lnTo>
                <a:lnTo>
                  <a:pt x="123906" y="1729"/>
                </a:lnTo>
                <a:lnTo>
                  <a:pt x="124923" y="1729"/>
                </a:lnTo>
                <a:lnTo>
                  <a:pt x="124923" y="712"/>
                </a:lnTo>
                <a:lnTo>
                  <a:pt x="123906" y="0"/>
                </a:lnTo>
                <a:close/>
              </a:path>
              <a:path w="125094" h="434975">
                <a:moveTo>
                  <a:pt x="86805" y="58682"/>
                </a:moveTo>
                <a:lnTo>
                  <a:pt x="85789" y="58682"/>
                </a:lnTo>
                <a:lnTo>
                  <a:pt x="84976" y="59445"/>
                </a:lnTo>
                <a:lnTo>
                  <a:pt x="84061" y="61216"/>
                </a:lnTo>
                <a:lnTo>
                  <a:pt x="75116" y="76723"/>
                </a:lnTo>
                <a:lnTo>
                  <a:pt x="67797" y="91213"/>
                </a:lnTo>
                <a:lnTo>
                  <a:pt x="64240" y="97573"/>
                </a:lnTo>
                <a:lnTo>
                  <a:pt x="64240" y="98326"/>
                </a:lnTo>
                <a:lnTo>
                  <a:pt x="64951" y="99343"/>
                </a:lnTo>
                <a:lnTo>
                  <a:pt x="65968" y="99343"/>
                </a:lnTo>
                <a:lnTo>
                  <a:pt x="66984" y="98326"/>
                </a:lnTo>
                <a:lnTo>
                  <a:pt x="69525" y="92994"/>
                </a:lnTo>
                <a:lnTo>
                  <a:pt x="77657" y="77486"/>
                </a:lnTo>
                <a:lnTo>
                  <a:pt x="85789" y="62233"/>
                </a:lnTo>
                <a:lnTo>
                  <a:pt x="87822" y="60452"/>
                </a:lnTo>
                <a:lnTo>
                  <a:pt x="87822" y="59445"/>
                </a:lnTo>
                <a:lnTo>
                  <a:pt x="86805" y="58682"/>
                </a:lnTo>
                <a:close/>
              </a:path>
              <a:path w="125094" h="434975">
                <a:moveTo>
                  <a:pt x="55092" y="120193"/>
                </a:moveTo>
                <a:lnTo>
                  <a:pt x="53262" y="120193"/>
                </a:lnTo>
                <a:lnTo>
                  <a:pt x="53262" y="120956"/>
                </a:lnTo>
                <a:lnTo>
                  <a:pt x="52551" y="120956"/>
                </a:lnTo>
                <a:lnTo>
                  <a:pt x="46147" y="136464"/>
                </a:lnTo>
                <a:lnTo>
                  <a:pt x="39845" y="150689"/>
                </a:lnTo>
                <a:lnTo>
                  <a:pt x="35982" y="160610"/>
                </a:lnTo>
                <a:lnTo>
                  <a:pt x="35982" y="162645"/>
                </a:lnTo>
                <a:lnTo>
                  <a:pt x="38015" y="162645"/>
                </a:lnTo>
                <a:lnTo>
                  <a:pt x="38828" y="161628"/>
                </a:lnTo>
                <a:lnTo>
                  <a:pt x="42386" y="151707"/>
                </a:lnTo>
                <a:lnTo>
                  <a:pt x="48688" y="137217"/>
                </a:lnTo>
                <a:lnTo>
                  <a:pt x="55092" y="122737"/>
                </a:lnTo>
                <a:lnTo>
                  <a:pt x="55092" y="121974"/>
                </a:lnTo>
                <a:lnTo>
                  <a:pt x="56108" y="121974"/>
                </a:lnTo>
                <a:lnTo>
                  <a:pt x="55092" y="120956"/>
                </a:lnTo>
                <a:lnTo>
                  <a:pt x="55092" y="120193"/>
                </a:lnTo>
                <a:close/>
              </a:path>
              <a:path w="125094" h="434975">
                <a:moveTo>
                  <a:pt x="28867" y="184248"/>
                </a:moveTo>
                <a:lnTo>
                  <a:pt x="27851" y="184248"/>
                </a:lnTo>
                <a:lnTo>
                  <a:pt x="27139" y="185011"/>
                </a:lnTo>
                <a:lnTo>
                  <a:pt x="23581" y="195177"/>
                </a:lnTo>
                <a:lnTo>
                  <a:pt x="19007" y="209412"/>
                </a:lnTo>
                <a:lnTo>
                  <a:pt x="15246" y="223902"/>
                </a:lnTo>
                <a:lnTo>
                  <a:pt x="14433" y="226700"/>
                </a:lnTo>
                <a:lnTo>
                  <a:pt x="14433" y="228471"/>
                </a:lnTo>
                <a:lnTo>
                  <a:pt x="17279" y="228471"/>
                </a:lnTo>
                <a:lnTo>
                  <a:pt x="17279" y="227708"/>
                </a:lnTo>
                <a:lnTo>
                  <a:pt x="17991" y="224920"/>
                </a:lnTo>
                <a:lnTo>
                  <a:pt x="22565" y="210430"/>
                </a:lnTo>
                <a:lnTo>
                  <a:pt x="26123" y="195940"/>
                </a:lnTo>
                <a:lnTo>
                  <a:pt x="29680" y="186029"/>
                </a:lnTo>
                <a:lnTo>
                  <a:pt x="29680" y="185011"/>
                </a:lnTo>
                <a:lnTo>
                  <a:pt x="28867" y="184248"/>
                </a:lnTo>
                <a:close/>
              </a:path>
              <a:path w="125094" h="434975">
                <a:moveTo>
                  <a:pt x="10876" y="251101"/>
                </a:moveTo>
                <a:lnTo>
                  <a:pt x="8843" y="251101"/>
                </a:lnTo>
                <a:lnTo>
                  <a:pt x="8843" y="252882"/>
                </a:lnTo>
                <a:lnTo>
                  <a:pt x="6302" y="266344"/>
                </a:lnTo>
                <a:lnTo>
                  <a:pt x="3557" y="280071"/>
                </a:lnTo>
                <a:lnTo>
                  <a:pt x="1727" y="293543"/>
                </a:lnTo>
                <a:lnTo>
                  <a:pt x="1727" y="296342"/>
                </a:lnTo>
                <a:lnTo>
                  <a:pt x="2744" y="296342"/>
                </a:lnTo>
                <a:lnTo>
                  <a:pt x="2744" y="297105"/>
                </a:lnTo>
                <a:lnTo>
                  <a:pt x="3557" y="297105"/>
                </a:lnTo>
                <a:lnTo>
                  <a:pt x="4574" y="296342"/>
                </a:lnTo>
                <a:lnTo>
                  <a:pt x="5285" y="295324"/>
                </a:lnTo>
                <a:lnTo>
                  <a:pt x="5285" y="294561"/>
                </a:lnTo>
                <a:lnTo>
                  <a:pt x="7206" y="280071"/>
                </a:lnTo>
                <a:lnTo>
                  <a:pt x="8843" y="266344"/>
                </a:lnTo>
                <a:lnTo>
                  <a:pt x="11689" y="252882"/>
                </a:lnTo>
                <a:lnTo>
                  <a:pt x="11689" y="252119"/>
                </a:lnTo>
                <a:lnTo>
                  <a:pt x="10876" y="251101"/>
                </a:lnTo>
                <a:close/>
              </a:path>
              <a:path w="125094" h="434975">
                <a:moveTo>
                  <a:pt x="1727" y="319725"/>
                </a:moveTo>
                <a:lnTo>
                  <a:pt x="711" y="319725"/>
                </a:lnTo>
                <a:lnTo>
                  <a:pt x="711" y="320743"/>
                </a:lnTo>
                <a:lnTo>
                  <a:pt x="0" y="320743"/>
                </a:lnTo>
                <a:lnTo>
                  <a:pt x="0" y="347688"/>
                </a:lnTo>
                <a:lnTo>
                  <a:pt x="711" y="361414"/>
                </a:lnTo>
                <a:lnTo>
                  <a:pt x="711" y="365993"/>
                </a:lnTo>
                <a:lnTo>
                  <a:pt x="2744" y="366757"/>
                </a:lnTo>
                <a:lnTo>
                  <a:pt x="3557" y="365993"/>
                </a:lnTo>
                <a:lnTo>
                  <a:pt x="3557" y="361414"/>
                </a:lnTo>
                <a:lnTo>
                  <a:pt x="2744" y="347688"/>
                </a:lnTo>
                <a:lnTo>
                  <a:pt x="2744" y="320743"/>
                </a:lnTo>
                <a:lnTo>
                  <a:pt x="1727" y="319725"/>
                </a:lnTo>
                <a:close/>
              </a:path>
              <a:path w="125094" h="434975">
                <a:moveTo>
                  <a:pt x="5285" y="389377"/>
                </a:moveTo>
                <a:lnTo>
                  <a:pt x="4574" y="389377"/>
                </a:lnTo>
                <a:lnTo>
                  <a:pt x="3557" y="390394"/>
                </a:lnTo>
                <a:lnTo>
                  <a:pt x="3557" y="391157"/>
                </a:lnTo>
                <a:lnTo>
                  <a:pt x="4574" y="400305"/>
                </a:lnTo>
                <a:lnTo>
                  <a:pt x="9859" y="424706"/>
                </a:lnTo>
                <a:lnTo>
                  <a:pt x="12705" y="433610"/>
                </a:lnTo>
                <a:lnTo>
                  <a:pt x="13417" y="434617"/>
                </a:lnTo>
                <a:lnTo>
                  <a:pt x="14433" y="434617"/>
                </a:lnTo>
                <a:lnTo>
                  <a:pt x="15246" y="433610"/>
                </a:lnTo>
                <a:lnTo>
                  <a:pt x="15246" y="432847"/>
                </a:lnTo>
                <a:lnTo>
                  <a:pt x="12705" y="423689"/>
                </a:lnTo>
                <a:lnTo>
                  <a:pt x="9859" y="411997"/>
                </a:lnTo>
                <a:lnTo>
                  <a:pt x="8131" y="399288"/>
                </a:lnTo>
                <a:lnTo>
                  <a:pt x="6302" y="390394"/>
                </a:lnTo>
                <a:lnTo>
                  <a:pt x="5285" y="389377"/>
                </a:lnTo>
                <a:close/>
              </a:path>
            </a:pathLst>
          </a:custGeom>
          <a:solidFill>
            <a:srgbClr val="000000"/>
          </a:solidFill>
        </p:spPr>
        <p:txBody>
          <a:bodyPr wrap="square" lIns="0" tIns="0" rIns="0" bIns="0" rtlCol="0"/>
          <a:lstStyle/>
          <a:p>
            <a:endParaRPr/>
          </a:p>
        </p:txBody>
      </p:sp>
      <p:sp>
        <p:nvSpPr>
          <p:cNvPr id="38" name="object 38"/>
          <p:cNvSpPr/>
          <p:nvPr/>
        </p:nvSpPr>
        <p:spPr>
          <a:xfrm>
            <a:off x="3696205" y="3313455"/>
            <a:ext cx="26670" cy="39370"/>
          </a:xfrm>
          <a:custGeom>
            <a:avLst/>
            <a:gdLst/>
            <a:ahLst/>
            <a:cxnLst/>
            <a:rect l="l" t="t" r="r" b="b"/>
            <a:pathLst>
              <a:path w="26669" h="39370">
                <a:moveTo>
                  <a:pt x="25411" y="1729"/>
                </a:moveTo>
                <a:lnTo>
                  <a:pt x="15450" y="16993"/>
                </a:lnTo>
                <a:lnTo>
                  <a:pt x="5590" y="32500"/>
                </a:lnTo>
                <a:lnTo>
                  <a:pt x="1727" y="37832"/>
                </a:lnTo>
                <a:lnTo>
                  <a:pt x="1016" y="38850"/>
                </a:lnTo>
                <a:lnTo>
                  <a:pt x="0" y="38850"/>
                </a:lnTo>
                <a:lnTo>
                  <a:pt x="0" y="37832"/>
                </a:lnTo>
                <a:lnTo>
                  <a:pt x="0" y="36815"/>
                </a:lnTo>
                <a:lnTo>
                  <a:pt x="3760" y="30719"/>
                </a:lnTo>
                <a:lnTo>
                  <a:pt x="13722" y="15161"/>
                </a:lnTo>
                <a:lnTo>
                  <a:pt x="23581" y="0"/>
                </a:lnTo>
                <a:lnTo>
                  <a:pt x="24598" y="0"/>
                </a:lnTo>
                <a:lnTo>
                  <a:pt x="25411" y="0"/>
                </a:lnTo>
                <a:lnTo>
                  <a:pt x="26427" y="712"/>
                </a:lnTo>
                <a:lnTo>
                  <a:pt x="26427" y="1729"/>
                </a:lnTo>
                <a:lnTo>
                  <a:pt x="25411" y="1729"/>
                </a:lnTo>
                <a:close/>
              </a:path>
            </a:pathLst>
          </a:custGeom>
          <a:ln w="3175">
            <a:solidFill>
              <a:srgbClr val="000000"/>
            </a:solidFill>
          </a:ln>
        </p:spPr>
        <p:txBody>
          <a:bodyPr wrap="square" lIns="0" tIns="0" rIns="0" bIns="0" rtlCol="0"/>
          <a:lstStyle/>
          <a:p>
            <a:endParaRPr/>
          </a:p>
        </p:txBody>
      </p:sp>
      <p:sp>
        <p:nvSpPr>
          <p:cNvPr id="39" name="object 39"/>
          <p:cNvSpPr/>
          <p:nvPr/>
        </p:nvSpPr>
        <p:spPr>
          <a:xfrm>
            <a:off x="3661951" y="3372139"/>
            <a:ext cx="24130" cy="41275"/>
          </a:xfrm>
          <a:custGeom>
            <a:avLst/>
            <a:gdLst/>
            <a:ahLst/>
            <a:cxnLst/>
            <a:rect l="l" t="t" r="r" b="b"/>
            <a:pathLst>
              <a:path w="24130" h="41275">
                <a:moveTo>
                  <a:pt x="23581" y="1770"/>
                </a:moveTo>
                <a:lnTo>
                  <a:pt x="21548" y="3551"/>
                </a:lnTo>
                <a:lnTo>
                  <a:pt x="13417" y="18804"/>
                </a:lnTo>
                <a:lnTo>
                  <a:pt x="5285" y="34311"/>
                </a:lnTo>
                <a:lnTo>
                  <a:pt x="2744" y="39643"/>
                </a:lnTo>
                <a:lnTo>
                  <a:pt x="1727" y="40661"/>
                </a:lnTo>
                <a:lnTo>
                  <a:pt x="711" y="40661"/>
                </a:lnTo>
                <a:lnTo>
                  <a:pt x="0" y="39643"/>
                </a:lnTo>
                <a:lnTo>
                  <a:pt x="0" y="38890"/>
                </a:lnTo>
                <a:lnTo>
                  <a:pt x="3557" y="32531"/>
                </a:lnTo>
                <a:lnTo>
                  <a:pt x="10876" y="18041"/>
                </a:lnTo>
                <a:lnTo>
                  <a:pt x="19820" y="2533"/>
                </a:lnTo>
                <a:lnTo>
                  <a:pt x="20735" y="763"/>
                </a:lnTo>
                <a:lnTo>
                  <a:pt x="21548" y="0"/>
                </a:lnTo>
                <a:lnTo>
                  <a:pt x="22565" y="0"/>
                </a:lnTo>
                <a:lnTo>
                  <a:pt x="23581" y="763"/>
                </a:lnTo>
                <a:lnTo>
                  <a:pt x="23581" y="1770"/>
                </a:lnTo>
                <a:close/>
              </a:path>
            </a:pathLst>
          </a:custGeom>
          <a:ln w="3175">
            <a:solidFill>
              <a:srgbClr val="000000"/>
            </a:solidFill>
          </a:ln>
        </p:spPr>
        <p:txBody>
          <a:bodyPr wrap="square" lIns="0" tIns="0" rIns="0" bIns="0" rtlCol="0"/>
          <a:lstStyle/>
          <a:p>
            <a:endParaRPr/>
          </a:p>
        </p:txBody>
      </p:sp>
      <p:sp>
        <p:nvSpPr>
          <p:cNvPr id="40" name="object 40"/>
          <p:cNvSpPr/>
          <p:nvPr/>
        </p:nvSpPr>
        <p:spPr>
          <a:xfrm>
            <a:off x="3633693" y="3433650"/>
            <a:ext cx="20320" cy="42545"/>
          </a:xfrm>
          <a:custGeom>
            <a:avLst/>
            <a:gdLst/>
            <a:ahLst/>
            <a:cxnLst/>
            <a:rect l="l" t="t" r="r" b="b"/>
            <a:pathLst>
              <a:path w="20319" h="42545">
                <a:moveTo>
                  <a:pt x="19109" y="1780"/>
                </a:moveTo>
                <a:lnTo>
                  <a:pt x="19109" y="2543"/>
                </a:lnTo>
                <a:lnTo>
                  <a:pt x="12705" y="17023"/>
                </a:lnTo>
                <a:lnTo>
                  <a:pt x="6403" y="31513"/>
                </a:lnTo>
                <a:lnTo>
                  <a:pt x="2846" y="41434"/>
                </a:lnTo>
                <a:lnTo>
                  <a:pt x="2032" y="42452"/>
                </a:lnTo>
                <a:lnTo>
                  <a:pt x="1016" y="42452"/>
                </a:lnTo>
                <a:lnTo>
                  <a:pt x="0" y="42452"/>
                </a:lnTo>
                <a:lnTo>
                  <a:pt x="0" y="41434"/>
                </a:lnTo>
                <a:lnTo>
                  <a:pt x="0" y="40417"/>
                </a:lnTo>
                <a:lnTo>
                  <a:pt x="3862" y="30496"/>
                </a:lnTo>
                <a:lnTo>
                  <a:pt x="10164" y="16270"/>
                </a:lnTo>
                <a:lnTo>
                  <a:pt x="16568" y="763"/>
                </a:lnTo>
                <a:lnTo>
                  <a:pt x="17279" y="763"/>
                </a:lnTo>
                <a:lnTo>
                  <a:pt x="17279" y="0"/>
                </a:lnTo>
                <a:lnTo>
                  <a:pt x="18296" y="0"/>
                </a:lnTo>
                <a:lnTo>
                  <a:pt x="19109" y="0"/>
                </a:lnTo>
                <a:lnTo>
                  <a:pt x="19109" y="763"/>
                </a:lnTo>
                <a:lnTo>
                  <a:pt x="20125" y="1780"/>
                </a:lnTo>
                <a:lnTo>
                  <a:pt x="19109" y="1780"/>
                </a:lnTo>
                <a:close/>
              </a:path>
            </a:pathLst>
          </a:custGeom>
          <a:ln w="3175">
            <a:solidFill>
              <a:srgbClr val="000000"/>
            </a:solidFill>
          </a:ln>
        </p:spPr>
        <p:txBody>
          <a:bodyPr wrap="square" lIns="0" tIns="0" rIns="0" bIns="0" rtlCol="0"/>
          <a:lstStyle/>
          <a:p>
            <a:endParaRPr/>
          </a:p>
        </p:txBody>
      </p:sp>
      <p:sp>
        <p:nvSpPr>
          <p:cNvPr id="41" name="object 41"/>
          <p:cNvSpPr/>
          <p:nvPr/>
        </p:nvSpPr>
        <p:spPr>
          <a:xfrm>
            <a:off x="3612145" y="3497704"/>
            <a:ext cx="15875" cy="44450"/>
          </a:xfrm>
          <a:custGeom>
            <a:avLst/>
            <a:gdLst/>
            <a:ahLst/>
            <a:cxnLst/>
            <a:rect l="l" t="t" r="r" b="b"/>
            <a:pathLst>
              <a:path w="15875" h="44450">
                <a:moveTo>
                  <a:pt x="15246" y="1780"/>
                </a:moveTo>
                <a:lnTo>
                  <a:pt x="11689" y="11691"/>
                </a:lnTo>
                <a:lnTo>
                  <a:pt x="8131" y="26181"/>
                </a:lnTo>
                <a:lnTo>
                  <a:pt x="3557" y="40671"/>
                </a:lnTo>
                <a:lnTo>
                  <a:pt x="2846" y="43459"/>
                </a:lnTo>
                <a:lnTo>
                  <a:pt x="2846" y="44222"/>
                </a:lnTo>
                <a:lnTo>
                  <a:pt x="1829" y="44222"/>
                </a:lnTo>
                <a:lnTo>
                  <a:pt x="813" y="44222"/>
                </a:lnTo>
                <a:lnTo>
                  <a:pt x="0" y="44222"/>
                </a:lnTo>
                <a:lnTo>
                  <a:pt x="0" y="43459"/>
                </a:lnTo>
                <a:lnTo>
                  <a:pt x="0" y="42452"/>
                </a:lnTo>
                <a:lnTo>
                  <a:pt x="813" y="39654"/>
                </a:lnTo>
                <a:lnTo>
                  <a:pt x="4574" y="25164"/>
                </a:lnTo>
                <a:lnTo>
                  <a:pt x="9148" y="10928"/>
                </a:lnTo>
                <a:lnTo>
                  <a:pt x="12705" y="763"/>
                </a:lnTo>
                <a:lnTo>
                  <a:pt x="13417" y="0"/>
                </a:lnTo>
                <a:lnTo>
                  <a:pt x="14433" y="0"/>
                </a:lnTo>
                <a:lnTo>
                  <a:pt x="15246" y="763"/>
                </a:lnTo>
                <a:lnTo>
                  <a:pt x="15246" y="1780"/>
                </a:lnTo>
                <a:close/>
              </a:path>
            </a:pathLst>
          </a:custGeom>
          <a:ln w="3175">
            <a:solidFill>
              <a:srgbClr val="000000"/>
            </a:solidFill>
          </a:ln>
        </p:spPr>
        <p:txBody>
          <a:bodyPr wrap="square" lIns="0" tIns="0" rIns="0" bIns="0" rtlCol="0"/>
          <a:lstStyle/>
          <a:p>
            <a:endParaRPr/>
          </a:p>
        </p:txBody>
      </p:sp>
      <p:sp>
        <p:nvSpPr>
          <p:cNvPr id="42" name="object 42"/>
          <p:cNvSpPr/>
          <p:nvPr/>
        </p:nvSpPr>
        <p:spPr>
          <a:xfrm>
            <a:off x="3599438" y="3564558"/>
            <a:ext cx="10160" cy="46355"/>
          </a:xfrm>
          <a:custGeom>
            <a:avLst/>
            <a:gdLst/>
            <a:ahLst/>
            <a:cxnLst/>
            <a:rect l="l" t="t" r="r" b="b"/>
            <a:pathLst>
              <a:path w="10160" h="46354">
                <a:moveTo>
                  <a:pt x="9961" y="1780"/>
                </a:moveTo>
                <a:lnTo>
                  <a:pt x="7115" y="15242"/>
                </a:lnTo>
                <a:lnTo>
                  <a:pt x="5387" y="29732"/>
                </a:lnTo>
                <a:lnTo>
                  <a:pt x="3557" y="43459"/>
                </a:lnTo>
                <a:lnTo>
                  <a:pt x="3557" y="44222"/>
                </a:lnTo>
                <a:lnTo>
                  <a:pt x="2846" y="45240"/>
                </a:lnTo>
                <a:lnTo>
                  <a:pt x="1829" y="46003"/>
                </a:lnTo>
                <a:lnTo>
                  <a:pt x="1016" y="46003"/>
                </a:lnTo>
                <a:lnTo>
                  <a:pt x="1016" y="45240"/>
                </a:lnTo>
                <a:lnTo>
                  <a:pt x="0" y="45240"/>
                </a:lnTo>
                <a:lnTo>
                  <a:pt x="0" y="44222"/>
                </a:lnTo>
                <a:lnTo>
                  <a:pt x="0" y="42442"/>
                </a:lnTo>
                <a:lnTo>
                  <a:pt x="1829" y="28969"/>
                </a:lnTo>
                <a:lnTo>
                  <a:pt x="4574" y="15242"/>
                </a:lnTo>
                <a:lnTo>
                  <a:pt x="7115" y="1780"/>
                </a:lnTo>
                <a:lnTo>
                  <a:pt x="7115" y="1017"/>
                </a:lnTo>
                <a:lnTo>
                  <a:pt x="7115" y="0"/>
                </a:lnTo>
                <a:lnTo>
                  <a:pt x="8131" y="0"/>
                </a:lnTo>
                <a:lnTo>
                  <a:pt x="9148" y="0"/>
                </a:lnTo>
                <a:lnTo>
                  <a:pt x="9961" y="1017"/>
                </a:lnTo>
                <a:lnTo>
                  <a:pt x="9961" y="1780"/>
                </a:lnTo>
                <a:close/>
              </a:path>
            </a:pathLst>
          </a:custGeom>
          <a:ln w="3175">
            <a:solidFill>
              <a:srgbClr val="000000"/>
            </a:solidFill>
          </a:ln>
        </p:spPr>
        <p:txBody>
          <a:bodyPr wrap="square" lIns="0" tIns="0" rIns="0" bIns="0" rtlCol="0"/>
          <a:lstStyle/>
          <a:p>
            <a:endParaRPr/>
          </a:p>
        </p:txBody>
      </p:sp>
      <p:sp>
        <p:nvSpPr>
          <p:cNvPr id="43" name="object 43"/>
          <p:cNvSpPr/>
          <p:nvPr/>
        </p:nvSpPr>
        <p:spPr>
          <a:xfrm>
            <a:off x="3556672" y="3632471"/>
            <a:ext cx="66221" cy="125395"/>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3758540" y="2011293"/>
            <a:ext cx="1492342" cy="1949921"/>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6781800" y="1905001"/>
            <a:ext cx="3143250" cy="1876425"/>
          </a:xfrm>
          <a:prstGeom prst="rect">
            <a:avLst/>
          </a:prstGeom>
          <a:blipFill>
            <a:blip r:embed="rId9" cstate="print"/>
            <a:stretch>
              <a:fillRect/>
            </a:stretch>
          </a:blipFill>
        </p:spPr>
        <p:txBody>
          <a:bodyPr wrap="square" lIns="0" tIns="0" rIns="0" bIns="0" rtlCol="0"/>
          <a:lstStyle/>
          <a:p>
            <a:endParaRPr/>
          </a:p>
        </p:txBody>
      </p:sp>
      <p:sp>
        <p:nvSpPr>
          <p:cNvPr id="47" name="object 47"/>
          <p:cNvSpPr txBox="1"/>
          <p:nvPr/>
        </p:nvSpPr>
        <p:spPr>
          <a:xfrm>
            <a:off x="2023669" y="5791201"/>
            <a:ext cx="132715" cy="366395"/>
          </a:xfrm>
          <a:prstGeom prst="rect">
            <a:avLst/>
          </a:prstGeom>
        </p:spPr>
        <p:txBody>
          <a:bodyPr vert="horz" wrap="square" lIns="0" tIns="0" rIns="0" bIns="0" rtlCol="0">
            <a:spAutoFit/>
          </a:bodyPr>
          <a:lstStyle/>
          <a:p>
            <a:pPr marL="12700">
              <a:lnSpc>
                <a:spcPts val="2755"/>
              </a:lnSpc>
            </a:pPr>
            <a:r>
              <a:rPr sz="2400" dirty="0">
                <a:latin typeface="Arial"/>
                <a:cs typeface="Arial"/>
              </a:rPr>
              <a:t>•</a:t>
            </a:r>
            <a:endParaRPr sz="2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14702"/>
            <a:ext cx="8229600" cy="1921680"/>
          </a:xfrm>
          <a:prstGeom prst="rect">
            <a:avLst/>
          </a:prstGeom>
        </p:spPr>
        <p:txBody>
          <a:bodyPr vert="horz" wrap="square" lIns="0" tIns="13335" rIns="0" bIns="0" numCol="1" rtlCol="0" anchor="ctr" anchorCtr="0" compatLnSpc="1">
            <a:prstTxWarp prst="textNoShape">
              <a:avLst/>
            </a:prstTxWarp>
            <a:spAutoFit/>
          </a:bodyPr>
          <a:lstStyle/>
          <a:p>
            <a:pPr marL="7620">
              <a:spcBef>
                <a:spcPts val="105"/>
              </a:spcBef>
            </a:pPr>
            <a:r>
              <a:rPr sz="4000" spc="-5" dirty="0"/>
              <a:t>3-tier </a:t>
            </a:r>
            <a:r>
              <a:rPr sz="4000" dirty="0"/>
              <a:t>client-server architecture</a:t>
            </a:r>
            <a:r>
              <a:rPr sz="4000" spc="-114" dirty="0"/>
              <a:t> </a:t>
            </a:r>
            <a:r>
              <a:rPr sz="4000" dirty="0"/>
              <a:t>/cont.</a:t>
            </a:r>
          </a:p>
          <a:p>
            <a:pPr marL="7620"/>
            <a:r>
              <a:rPr sz="4000" dirty="0"/>
              <a:t>Presentation</a:t>
            </a:r>
            <a:r>
              <a:rPr sz="4000" spc="-35" dirty="0"/>
              <a:t> </a:t>
            </a:r>
            <a:r>
              <a:rPr sz="4000" dirty="0"/>
              <a:t>tier</a:t>
            </a:r>
          </a:p>
        </p:txBody>
      </p:sp>
      <p:sp>
        <p:nvSpPr>
          <p:cNvPr id="9" name="Footer Placeholder 8">
            <a:extLst>
              <a:ext uri="{FF2B5EF4-FFF2-40B4-BE49-F238E27FC236}">
                <a16:creationId xmlns:a16="http://schemas.microsoft.com/office/drawing/2014/main" id="{02E6BCC1-F041-44F1-A7FA-B0A06E3C0127}"/>
              </a:ext>
            </a:extLst>
          </p:cNvPr>
          <p:cNvSpPr>
            <a:spLocks noGrp="1"/>
          </p:cNvSpPr>
          <p:nvPr>
            <p:ph type="ftr" sz="quarter" idx="11"/>
          </p:nvPr>
        </p:nvSpPr>
        <p:spPr/>
        <p:txBody>
          <a:bodyPr/>
          <a:lstStyle/>
          <a:p>
            <a:r>
              <a:rPr lang="en-US" altLang="en-US"/>
              <a:t>SOEN 343</a:t>
            </a:r>
          </a:p>
        </p:txBody>
      </p:sp>
      <p:sp>
        <p:nvSpPr>
          <p:cNvPr id="10" name="Slide Number Placeholder 9">
            <a:extLst>
              <a:ext uri="{FF2B5EF4-FFF2-40B4-BE49-F238E27FC236}">
                <a16:creationId xmlns:a16="http://schemas.microsoft.com/office/drawing/2014/main" id="{06C2000C-6750-4C18-9E12-C931B1AFC0AF}"/>
              </a:ext>
            </a:extLst>
          </p:cNvPr>
          <p:cNvSpPr>
            <a:spLocks noGrp="1"/>
          </p:cNvSpPr>
          <p:nvPr>
            <p:ph type="sldNum" sz="quarter" idx="12"/>
          </p:nvPr>
        </p:nvSpPr>
        <p:spPr/>
        <p:txBody>
          <a:bodyPr/>
          <a:lstStyle/>
          <a:p>
            <a:fld id="{0B1495D1-49A4-4998-B16F-40DF4FBBA6DB}" type="slidenum">
              <a:rPr lang="en-US" altLang="en-US" smtClean="0"/>
              <a:pPr/>
              <a:t>29</a:t>
            </a:fld>
            <a:endParaRPr lang="en-US" altLang="en-US"/>
          </a:p>
        </p:txBody>
      </p:sp>
      <p:sp>
        <p:nvSpPr>
          <p:cNvPr id="3" name="object 3"/>
          <p:cNvSpPr txBox="1"/>
          <p:nvPr/>
        </p:nvSpPr>
        <p:spPr>
          <a:xfrm>
            <a:off x="2059940" y="4141165"/>
            <a:ext cx="7824470" cy="2241639"/>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5" dirty="0">
                <a:cs typeface="Arial"/>
              </a:rPr>
              <a:t>The presentation </a:t>
            </a:r>
            <a:r>
              <a:rPr sz="2400" dirty="0">
                <a:cs typeface="Arial"/>
              </a:rPr>
              <a:t>tier </a:t>
            </a:r>
            <a:r>
              <a:rPr sz="2400" spc="-5" dirty="0">
                <a:cs typeface="Arial"/>
              </a:rPr>
              <a:t>consists </a:t>
            </a:r>
            <a:r>
              <a:rPr sz="2400" dirty="0">
                <a:cs typeface="Arial"/>
              </a:rPr>
              <a:t>of the </a:t>
            </a:r>
            <a:r>
              <a:rPr sz="2400" spc="-5" dirty="0">
                <a:cs typeface="Arial"/>
              </a:rPr>
              <a:t>user</a:t>
            </a:r>
            <a:r>
              <a:rPr sz="2400" spc="40" dirty="0">
                <a:cs typeface="Arial"/>
              </a:rPr>
              <a:t> </a:t>
            </a:r>
            <a:r>
              <a:rPr sz="2400" spc="-5" dirty="0">
                <a:cs typeface="Arial"/>
              </a:rPr>
              <a:t>interface</a:t>
            </a:r>
            <a:endParaRPr sz="2400" dirty="0">
              <a:cs typeface="Arial"/>
            </a:endParaRPr>
          </a:p>
          <a:p>
            <a:pPr marL="355600" marR="5080" indent="-342900">
              <a:spcBef>
                <a:spcPts val="5"/>
              </a:spcBef>
              <a:buChar char="•"/>
              <a:tabLst>
                <a:tab pos="354965" algn="l"/>
                <a:tab pos="355600" algn="l"/>
              </a:tabLst>
            </a:pPr>
            <a:r>
              <a:rPr sz="2400" dirty="0">
                <a:cs typeface="Arial"/>
              </a:rPr>
              <a:t>The </a:t>
            </a:r>
            <a:r>
              <a:rPr sz="2400" spc="-5" dirty="0">
                <a:cs typeface="Arial"/>
              </a:rPr>
              <a:t>user interface is accessible through a web browser  </a:t>
            </a:r>
            <a:r>
              <a:rPr sz="2400" dirty="0">
                <a:cs typeface="Arial"/>
              </a:rPr>
              <a:t>(or </a:t>
            </a:r>
            <a:r>
              <a:rPr sz="2400" spc="-5" dirty="0">
                <a:cs typeface="Arial"/>
              </a:rPr>
              <a:t>web-based</a:t>
            </a:r>
            <a:r>
              <a:rPr sz="2400" spc="10" dirty="0">
                <a:cs typeface="Arial"/>
              </a:rPr>
              <a:t> </a:t>
            </a:r>
            <a:r>
              <a:rPr sz="2400" spc="-5" dirty="0">
                <a:cs typeface="Arial"/>
              </a:rPr>
              <a:t>application)</a:t>
            </a:r>
            <a:endParaRPr lang="en-CA" sz="2400" spc="-5" dirty="0">
              <a:cs typeface="Arial"/>
            </a:endParaRPr>
          </a:p>
          <a:p>
            <a:pPr marL="355600" marR="5080" indent="-342900">
              <a:spcBef>
                <a:spcPts val="5"/>
              </a:spcBef>
              <a:buFontTx/>
              <a:buChar char="•"/>
              <a:tabLst>
                <a:tab pos="354965" algn="l"/>
                <a:tab pos="355600" algn="l"/>
              </a:tabLst>
            </a:pPr>
            <a:r>
              <a:rPr lang="en-US" sz="2400" dirty="0">
                <a:cs typeface="Arial"/>
              </a:rPr>
              <a:t>The </a:t>
            </a:r>
            <a:r>
              <a:rPr lang="en-US" sz="2400" spc="-5" dirty="0">
                <a:cs typeface="Arial"/>
              </a:rPr>
              <a:t>tier is </a:t>
            </a:r>
            <a:r>
              <a:rPr lang="en-US" sz="2400" dirty="0">
                <a:cs typeface="Arial"/>
              </a:rPr>
              <a:t>often </a:t>
            </a:r>
            <a:r>
              <a:rPr lang="en-US" sz="2400" spc="-10" dirty="0">
                <a:cs typeface="Arial"/>
              </a:rPr>
              <a:t>built </a:t>
            </a:r>
            <a:r>
              <a:rPr lang="en-US" sz="2400" spc="-5" dirty="0">
                <a:cs typeface="Arial"/>
              </a:rPr>
              <a:t>on </a:t>
            </a:r>
            <a:r>
              <a:rPr lang="en-US" sz="2400" dirty="0">
                <a:cs typeface="Arial"/>
              </a:rPr>
              <a:t>HTML, </a:t>
            </a:r>
            <a:r>
              <a:rPr lang="en-US" sz="2400" spc="-5" dirty="0">
                <a:cs typeface="Arial"/>
              </a:rPr>
              <a:t>CSS,</a:t>
            </a:r>
            <a:r>
              <a:rPr lang="en-US" sz="2400" spc="35" dirty="0">
                <a:cs typeface="Arial"/>
              </a:rPr>
              <a:t> </a:t>
            </a:r>
            <a:r>
              <a:rPr lang="en-US" sz="2400" spc="-5" dirty="0">
                <a:cs typeface="Arial"/>
              </a:rPr>
              <a:t>JavaScript</a:t>
            </a:r>
            <a:endParaRPr lang="en-US" sz="2400" dirty="0">
              <a:cs typeface="Arial"/>
            </a:endParaRPr>
          </a:p>
          <a:p>
            <a:pPr marL="355600" marR="5080" indent="-342900">
              <a:spcBef>
                <a:spcPts val="5"/>
              </a:spcBef>
              <a:buChar char="•"/>
              <a:tabLst>
                <a:tab pos="354965" algn="l"/>
                <a:tab pos="355600" algn="l"/>
              </a:tabLst>
            </a:pPr>
            <a:endParaRPr lang="en-CA" sz="2400" spc="-5" dirty="0">
              <a:latin typeface="Arial"/>
              <a:cs typeface="Arial"/>
            </a:endParaRPr>
          </a:p>
          <a:p>
            <a:pPr marL="355600" marR="5080" indent="-342900">
              <a:spcBef>
                <a:spcPts val="5"/>
              </a:spcBef>
              <a:buChar char="•"/>
              <a:tabLst>
                <a:tab pos="354965" algn="l"/>
                <a:tab pos="355600" algn="l"/>
              </a:tabLst>
            </a:pPr>
            <a:endParaRPr sz="2400" dirty="0">
              <a:latin typeface="Arial"/>
              <a:cs typeface="Arial"/>
            </a:endParaRPr>
          </a:p>
        </p:txBody>
      </p:sp>
      <p:sp>
        <p:nvSpPr>
          <p:cNvPr id="6" name="object 6"/>
          <p:cNvSpPr/>
          <p:nvPr/>
        </p:nvSpPr>
        <p:spPr>
          <a:xfrm>
            <a:off x="4419600" y="1905001"/>
            <a:ext cx="3143250" cy="187642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429000" y="2133600"/>
            <a:ext cx="762000" cy="381000"/>
          </a:xfrm>
          <a:custGeom>
            <a:avLst/>
            <a:gdLst/>
            <a:ahLst/>
            <a:cxnLst/>
            <a:rect l="l" t="t" r="r" b="b"/>
            <a:pathLst>
              <a:path w="762000" h="381000">
                <a:moveTo>
                  <a:pt x="571500" y="0"/>
                </a:moveTo>
                <a:lnTo>
                  <a:pt x="571500" y="95250"/>
                </a:lnTo>
                <a:lnTo>
                  <a:pt x="0" y="95250"/>
                </a:lnTo>
                <a:lnTo>
                  <a:pt x="0" y="285750"/>
                </a:lnTo>
                <a:lnTo>
                  <a:pt x="571500" y="285750"/>
                </a:lnTo>
                <a:lnTo>
                  <a:pt x="571500" y="381000"/>
                </a:lnTo>
                <a:lnTo>
                  <a:pt x="762000" y="190500"/>
                </a:lnTo>
                <a:lnTo>
                  <a:pt x="571500" y="0"/>
                </a:lnTo>
                <a:close/>
              </a:path>
            </a:pathLst>
          </a:custGeom>
          <a:solidFill>
            <a:srgbClr val="FF0000"/>
          </a:solidFill>
        </p:spPr>
        <p:txBody>
          <a:bodyPr wrap="square" lIns="0" tIns="0" rIns="0" bIns="0" rtlCol="0"/>
          <a:lstStyle/>
          <a:p>
            <a:endParaRPr/>
          </a:p>
        </p:txBody>
      </p:sp>
      <p:sp>
        <p:nvSpPr>
          <p:cNvPr id="8" name="object 8"/>
          <p:cNvSpPr/>
          <p:nvPr/>
        </p:nvSpPr>
        <p:spPr>
          <a:xfrm>
            <a:off x="3429000" y="2133600"/>
            <a:ext cx="762000" cy="381000"/>
          </a:xfrm>
          <a:custGeom>
            <a:avLst/>
            <a:gdLst/>
            <a:ahLst/>
            <a:cxnLst/>
            <a:rect l="l" t="t" r="r" b="b"/>
            <a:pathLst>
              <a:path w="762000" h="381000">
                <a:moveTo>
                  <a:pt x="0" y="95250"/>
                </a:moveTo>
                <a:lnTo>
                  <a:pt x="571500" y="95250"/>
                </a:lnTo>
                <a:lnTo>
                  <a:pt x="571500" y="0"/>
                </a:lnTo>
                <a:lnTo>
                  <a:pt x="762000" y="190500"/>
                </a:lnTo>
                <a:lnTo>
                  <a:pt x="571500" y="381000"/>
                </a:lnTo>
                <a:lnTo>
                  <a:pt x="571500" y="285750"/>
                </a:lnTo>
                <a:lnTo>
                  <a:pt x="0" y="285750"/>
                </a:lnTo>
                <a:lnTo>
                  <a:pt x="0" y="95250"/>
                </a:lnTo>
                <a:close/>
              </a:path>
            </a:pathLst>
          </a:custGeom>
          <a:ln w="9525">
            <a:solidFill>
              <a:srgbClr val="FF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FD19668-12A1-409D-9C8D-1908B9D2E619}"/>
              </a:ext>
            </a:extLst>
          </p:cNvPr>
          <p:cNvSpPr>
            <a:spLocks noGrp="1" noChangeArrowheads="1"/>
          </p:cNvSpPr>
          <p:nvPr>
            <p:ph type="title"/>
          </p:nvPr>
        </p:nvSpPr>
        <p:spPr>
          <a:xfrm>
            <a:off x="1981200" y="609600"/>
            <a:ext cx="8229600" cy="1143000"/>
          </a:xfrm>
        </p:spPr>
        <p:txBody>
          <a:bodyPr>
            <a:normAutofit fontScale="90000"/>
          </a:bodyPr>
          <a:lstStyle/>
          <a:p>
            <a:r>
              <a:rPr lang="en-US" altLang="en-US" sz="4000" b="1"/>
              <a:t>Introduction</a:t>
            </a:r>
            <a:br>
              <a:rPr lang="en-US" altLang="en-US" sz="4000" b="1"/>
            </a:br>
            <a:endParaRPr lang="en-US" altLang="en-US" sz="4000" b="1"/>
          </a:p>
        </p:txBody>
      </p:sp>
      <p:sp>
        <p:nvSpPr>
          <p:cNvPr id="3075" name="Rectangle 3">
            <a:extLst>
              <a:ext uri="{FF2B5EF4-FFF2-40B4-BE49-F238E27FC236}">
                <a16:creationId xmlns:a16="http://schemas.microsoft.com/office/drawing/2014/main" id="{1F105C16-6AD7-485E-9377-69A7D0867B94}"/>
              </a:ext>
            </a:extLst>
          </p:cNvPr>
          <p:cNvSpPr>
            <a:spLocks noGrp="1" noChangeArrowheads="1"/>
          </p:cNvSpPr>
          <p:nvPr>
            <p:ph idx="1"/>
          </p:nvPr>
        </p:nvSpPr>
        <p:spPr>
          <a:xfrm>
            <a:off x="1981200" y="1447801"/>
            <a:ext cx="8229600" cy="4525963"/>
          </a:xfrm>
        </p:spPr>
        <p:txBody>
          <a:bodyPr/>
          <a:lstStyle/>
          <a:p>
            <a:pPr>
              <a:buFontTx/>
              <a:buNone/>
            </a:pPr>
            <a:r>
              <a:rPr lang="en-US" altLang="en-US" sz="2700" dirty="0"/>
              <a:t>	A distributed system is a collection of computational and storage devices connected through a communications network </a:t>
            </a:r>
          </a:p>
          <a:p>
            <a:pPr>
              <a:buFontTx/>
              <a:buNone/>
            </a:pPr>
            <a:r>
              <a:rPr lang="en-US" altLang="en-US" sz="2700" dirty="0"/>
              <a:t>	In this kind of systems data, software, and users are distributed </a:t>
            </a:r>
          </a:p>
          <a:p>
            <a:pPr>
              <a:buFontTx/>
              <a:buNone/>
            </a:pPr>
            <a:r>
              <a:rPr lang="en-US" altLang="en-US" sz="2700" dirty="0"/>
              <a:t>	The sub-systems or components within a distributed system communicate </a:t>
            </a:r>
            <a:r>
              <a:rPr lang="en-US" altLang="zh-CN" sz="2700" dirty="0">
                <a:ea typeface="宋体" panose="02010600030101010101" pitchFamily="2" charset="-122"/>
              </a:rPr>
              <a:t>with each other using several methods including message passing, remote procedure call, remote method invocation, etc. </a:t>
            </a:r>
          </a:p>
          <a:p>
            <a:pPr>
              <a:buFontTx/>
              <a:buNone/>
            </a:pPr>
            <a:endParaRPr lang="en-US" altLang="zh-CN" sz="2700" dirty="0">
              <a:ea typeface="宋体" panose="02010600030101010101" pitchFamily="2" charset="-122"/>
            </a:endParaRPr>
          </a:p>
          <a:p>
            <a:endParaRPr lang="en-US" altLang="en-US" sz="2800" dirty="0"/>
          </a:p>
        </p:txBody>
      </p:sp>
      <p:sp>
        <p:nvSpPr>
          <p:cNvPr id="2" name="Footer Placeholder 1">
            <a:extLst>
              <a:ext uri="{FF2B5EF4-FFF2-40B4-BE49-F238E27FC236}">
                <a16:creationId xmlns:a16="http://schemas.microsoft.com/office/drawing/2014/main" id="{78D37B8C-5413-4136-8F70-1F586B4D5CD6}"/>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E5EE940D-C700-4F0A-AAAE-BC18929B040B}"/>
              </a:ext>
            </a:extLst>
          </p:cNvPr>
          <p:cNvSpPr>
            <a:spLocks noGrp="1"/>
          </p:cNvSpPr>
          <p:nvPr>
            <p:ph type="sldNum" sz="quarter" idx="12"/>
          </p:nvPr>
        </p:nvSpPr>
        <p:spPr/>
        <p:txBody>
          <a:bodyPr/>
          <a:lstStyle/>
          <a:p>
            <a:fld id="{A7AAC441-3C49-4580-B060-044AC6D851BC}"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14702"/>
            <a:ext cx="8229600" cy="1921680"/>
          </a:xfrm>
          <a:prstGeom prst="rect">
            <a:avLst/>
          </a:prstGeom>
        </p:spPr>
        <p:txBody>
          <a:bodyPr vert="horz" wrap="square" lIns="0" tIns="13335" rIns="0" bIns="0" numCol="1" rtlCol="0" anchor="ctr" anchorCtr="0" compatLnSpc="1">
            <a:prstTxWarp prst="textNoShape">
              <a:avLst/>
            </a:prstTxWarp>
            <a:spAutoFit/>
          </a:bodyPr>
          <a:lstStyle/>
          <a:p>
            <a:pPr marL="7620">
              <a:spcBef>
                <a:spcPts val="105"/>
              </a:spcBef>
            </a:pPr>
            <a:r>
              <a:rPr sz="4000" spc="-5" dirty="0"/>
              <a:t>3-tier </a:t>
            </a:r>
            <a:r>
              <a:rPr sz="4000" dirty="0"/>
              <a:t>client-server architecture</a:t>
            </a:r>
            <a:r>
              <a:rPr sz="4000" spc="-114" dirty="0"/>
              <a:t> </a:t>
            </a:r>
            <a:r>
              <a:rPr sz="4000" dirty="0"/>
              <a:t>/cont.</a:t>
            </a:r>
          </a:p>
          <a:p>
            <a:pPr marL="7620"/>
            <a:r>
              <a:rPr sz="4000" dirty="0"/>
              <a:t>Application</a:t>
            </a:r>
            <a:r>
              <a:rPr sz="4000" spc="-5" dirty="0"/>
              <a:t> tier</a:t>
            </a:r>
            <a:endParaRPr spc="-5" dirty="0"/>
          </a:p>
        </p:txBody>
      </p:sp>
      <p:sp>
        <p:nvSpPr>
          <p:cNvPr id="8" name="Footer Placeholder 7">
            <a:extLst>
              <a:ext uri="{FF2B5EF4-FFF2-40B4-BE49-F238E27FC236}">
                <a16:creationId xmlns:a16="http://schemas.microsoft.com/office/drawing/2014/main" id="{648CAD82-8F24-49DC-BBD1-A03097174556}"/>
              </a:ext>
            </a:extLst>
          </p:cNvPr>
          <p:cNvSpPr>
            <a:spLocks noGrp="1"/>
          </p:cNvSpPr>
          <p:nvPr>
            <p:ph type="ftr" sz="quarter" idx="11"/>
          </p:nvPr>
        </p:nvSpPr>
        <p:spPr/>
        <p:txBody>
          <a:bodyPr/>
          <a:lstStyle/>
          <a:p>
            <a:r>
              <a:rPr lang="en-US" altLang="en-US"/>
              <a:t>SOEN 343</a:t>
            </a:r>
          </a:p>
        </p:txBody>
      </p:sp>
      <p:sp>
        <p:nvSpPr>
          <p:cNvPr id="7" name="object 7"/>
          <p:cNvSpPr txBox="1">
            <a:spLocks noGrp="1"/>
          </p:cNvSpPr>
          <p:nvPr>
            <p:ph type="sldNum" sz="quarter" idx="12"/>
          </p:nvPr>
        </p:nvSpPr>
        <p:spPr>
          <a:xfrm>
            <a:off x="10261600" y="6245227"/>
            <a:ext cx="1701800" cy="204158"/>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30</a:t>
            </a:fld>
            <a:endParaRPr dirty="0"/>
          </a:p>
        </p:txBody>
      </p:sp>
      <p:sp>
        <p:nvSpPr>
          <p:cNvPr id="3" name="object 3"/>
          <p:cNvSpPr txBox="1"/>
          <p:nvPr/>
        </p:nvSpPr>
        <p:spPr>
          <a:xfrm>
            <a:off x="2059940" y="4141166"/>
            <a:ext cx="7962900" cy="112082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5" dirty="0">
                <a:cs typeface="Arial"/>
              </a:rPr>
              <a:t>The application </a:t>
            </a:r>
            <a:r>
              <a:rPr sz="2400" dirty="0">
                <a:cs typeface="Arial"/>
              </a:rPr>
              <a:t>tier </a:t>
            </a:r>
            <a:r>
              <a:rPr sz="2400" spc="-5" dirty="0">
                <a:cs typeface="Arial"/>
              </a:rPr>
              <a:t>contains </a:t>
            </a:r>
            <a:r>
              <a:rPr sz="2400" dirty="0">
                <a:cs typeface="Arial"/>
              </a:rPr>
              <a:t>the </a:t>
            </a:r>
            <a:r>
              <a:rPr sz="2400" spc="-5" dirty="0">
                <a:cs typeface="Arial"/>
              </a:rPr>
              <a:t>business logic </a:t>
            </a:r>
            <a:r>
              <a:rPr sz="2400" dirty="0">
                <a:cs typeface="Arial"/>
              </a:rPr>
              <a:t>(the</a:t>
            </a:r>
            <a:r>
              <a:rPr sz="2400" spc="100" dirty="0">
                <a:cs typeface="Arial"/>
              </a:rPr>
              <a:t> </a:t>
            </a:r>
            <a:r>
              <a:rPr sz="2400" dirty="0">
                <a:cs typeface="Arial"/>
              </a:rPr>
              <a:t>core</a:t>
            </a:r>
            <a:r>
              <a:rPr lang="en-CA" sz="2400" dirty="0">
                <a:cs typeface="Arial"/>
              </a:rPr>
              <a:t> </a:t>
            </a:r>
            <a:r>
              <a:rPr sz="2400" spc="-5" dirty="0">
                <a:cs typeface="Arial"/>
              </a:rPr>
              <a:t>functionality </a:t>
            </a:r>
            <a:r>
              <a:rPr sz="2400" dirty="0">
                <a:cs typeface="Arial"/>
              </a:rPr>
              <a:t>of the</a:t>
            </a:r>
            <a:r>
              <a:rPr sz="2400" spc="5" dirty="0">
                <a:cs typeface="Arial"/>
              </a:rPr>
              <a:t> </a:t>
            </a:r>
            <a:r>
              <a:rPr sz="2400" spc="-5" dirty="0">
                <a:cs typeface="Arial"/>
              </a:rPr>
              <a:t>application).</a:t>
            </a:r>
            <a:endParaRPr sz="2400" dirty="0">
              <a:cs typeface="Arial"/>
            </a:endParaRPr>
          </a:p>
          <a:p>
            <a:pPr marL="355600" indent="-342900">
              <a:buChar char="•"/>
              <a:tabLst>
                <a:tab pos="354965" algn="l"/>
                <a:tab pos="355600" algn="l"/>
              </a:tabLst>
            </a:pPr>
            <a:r>
              <a:rPr sz="2400" dirty="0">
                <a:cs typeface="Arial"/>
              </a:rPr>
              <a:t>Often </a:t>
            </a:r>
            <a:r>
              <a:rPr sz="2400" spc="-5" dirty="0">
                <a:cs typeface="Arial"/>
              </a:rPr>
              <a:t>implemented </a:t>
            </a:r>
            <a:r>
              <a:rPr sz="2400" dirty="0">
                <a:cs typeface="Arial"/>
              </a:rPr>
              <a:t>in Java, </a:t>
            </a:r>
            <a:r>
              <a:rPr sz="2400" spc="-5" dirty="0">
                <a:cs typeface="Arial"/>
              </a:rPr>
              <a:t>.NET, C#, Python,</a:t>
            </a:r>
            <a:r>
              <a:rPr sz="2400" spc="-20" dirty="0">
                <a:cs typeface="Arial"/>
              </a:rPr>
              <a:t> </a:t>
            </a:r>
            <a:r>
              <a:rPr sz="2400" dirty="0" err="1">
                <a:cs typeface="Arial"/>
              </a:rPr>
              <a:t>etc</a:t>
            </a:r>
            <a:r>
              <a:rPr lang="en-CA" sz="2400" dirty="0">
                <a:cs typeface="Arial"/>
              </a:rPr>
              <a:t>.</a:t>
            </a:r>
            <a:endParaRPr sz="2400" dirty="0">
              <a:cs typeface="Arial"/>
            </a:endParaRPr>
          </a:p>
        </p:txBody>
      </p:sp>
      <p:sp>
        <p:nvSpPr>
          <p:cNvPr id="4" name="object 4"/>
          <p:cNvSpPr/>
          <p:nvPr/>
        </p:nvSpPr>
        <p:spPr>
          <a:xfrm>
            <a:off x="4419600" y="1905001"/>
            <a:ext cx="3143250" cy="18764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29000" y="2590800"/>
            <a:ext cx="762000" cy="381000"/>
          </a:xfrm>
          <a:custGeom>
            <a:avLst/>
            <a:gdLst/>
            <a:ahLst/>
            <a:cxnLst/>
            <a:rect l="l" t="t" r="r" b="b"/>
            <a:pathLst>
              <a:path w="762000" h="381000">
                <a:moveTo>
                  <a:pt x="571500" y="0"/>
                </a:moveTo>
                <a:lnTo>
                  <a:pt x="571500" y="95250"/>
                </a:lnTo>
                <a:lnTo>
                  <a:pt x="0" y="95250"/>
                </a:lnTo>
                <a:lnTo>
                  <a:pt x="0" y="285750"/>
                </a:lnTo>
                <a:lnTo>
                  <a:pt x="571500" y="285750"/>
                </a:lnTo>
                <a:lnTo>
                  <a:pt x="571500" y="381000"/>
                </a:lnTo>
                <a:lnTo>
                  <a:pt x="762000" y="190500"/>
                </a:lnTo>
                <a:lnTo>
                  <a:pt x="571500" y="0"/>
                </a:lnTo>
                <a:close/>
              </a:path>
            </a:pathLst>
          </a:custGeom>
          <a:solidFill>
            <a:srgbClr val="FF0000"/>
          </a:solidFill>
        </p:spPr>
        <p:txBody>
          <a:bodyPr wrap="square" lIns="0" tIns="0" rIns="0" bIns="0" rtlCol="0"/>
          <a:lstStyle/>
          <a:p>
            <a:endParaRPr/>
          </a:p>
        </p:txBody>
      </p:sp>
      <p:sp>
        <p:nvSpPr>
          <p:cNvPr id="6" name="object 6"/>
          <p:cNvSpPr/>
          <p:nvPr/>
        </p:nvSpPr>
        <p:spPr>
          <a:xfrm>
            <a:off x="3429000" y="2590800"/>
            <a:ext cx="762000" cy="381000"/>
          </a:xfrm>
          <a:custGeom>
            <a:avLst/>
            <a:gdLst/>
            <a:ahLst/>
            <a:cxnLst/>
            <a:rect l="l" t="t" r="r" b="b"/>
            <a:pathLst>
              <a:path w="762000" h="381000">
                <a:moveTo>
                  <a:pt x="0" y="95250"/>
                </a:moveTo>
                <a:lnTo>
                  <a:pt x="571500" y="95250"/>
                </a:lnTo>
                <a:lnTo>
                  <a:pt x="571500" y="0"/>
                </a:lnTo>
                <a:lnTo>
                  <a:pt x="762000" y="190500"/>
                </a:lnTo>
                <a:lnTo>
                  <a:pt x="571500" y="381000"/>
                </a:lnTo>
                <a:lnTo>
                  <a:pt x="571500" y="285750"/>
                </a:lnTo>
                <a:lnTo>
                  <a:pt x="0" y="285750"/>
                </a:lnTo>
                <a:lnTo>
                  <a:pt x="0" y="95250"/>
                </a:lnTo>
                <a:close/>
              </a:path>
            </a:pathLst>
          </a:custGeom>
          <a:ln w="9525">
            <a:solidFill>
              <a:srgbClr val="FF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14702"/>
            <a:ext cx="8229600" cy="1921680"/>
          </a:xfrm>
          <a:prstGeom prst="rect">
            <a:avLst/>
          </a:prstGeom>
        </p:spPr>
        <p:txBody>
          <a:bodyPr vert="horz" wrap="square" lIns="0" tIns="13335" rIns="0" bIns="0" numCol="1" rtlCol="0" anchor="ctr" anchorCtr="0" compatLnSpc="1">
            <a:prstTxWarp prst="textNoShape">
              <a:avLst/>
            </a:prstTxWarp>
            <a:spAutoFit/>
          </a:bodyPr>
          <a:lstStyle/>
          <a:p>
            <a:pPr marL="7620">
              <a:spcBef>
                <a:spcPts val="105"/>
              </a:spcBef>
            </a:pPr>
            <a:r>
              <a:rPr sz="4000" spc="-5" dirty="0"/>
              <a:t>3-tier </a:t>
            </a:r>
            <a:r>
              <a:rPr sz="4000" dirty="0"/>
              <a:t>client-server architecture</a:t>
            </a:r>
            <a:r>
              <a:rPr sz="4000" spc="-114" dirty="0"/>
              <a:t> </a:t>
            </a:r>
            <a:r>
              <a:rPr sz="4000" dirty="0"/>
              <a:t>/cont.</a:t>
            </a:r>
          </a:p>
          <a:p>
            <a:pPr marL="7620"/>
            <a:r>
              <a:rPr sz="4000" dirty="0"/>
              <a:t>Data</a:t>
            </a:r>
            <a:r>
              <a:rPr sz="4000" spc="-25" dirty="0"/>
              <a:t> </a:t>
            </a:r>
            <a:r>
              <a:rPr sz="4000" dirty="0"/>
              <a:t>tier</a:t>
            </a:r>
          </a:p>
        </p:txBody>
      </p:sp>
      <p:sp>
        <p:nvSpPr>
          <p:cNvPr id="8" name="Footer Placeholder 7">
            <a:extLst>
              <a:ext uri="{FF2B5EF4-FFF2-40B4-BE49-F238E27FC236}">
                <a16:creationId xmlns:a16="http://schemas.microsoft.com/office/drawing/2014/main" id="{6AC9B51A-4217-4669-91F1-66ABEDBFD4E0}"/>
              </a:ext>
            </a:extLst>
          </p:cNvPr>
          <p:cNvSpPr>
            <a:spLocks noGrp="1"/>
          </p:cNvSpPr>
          <p:nvPr>
            <p:ph type="ftr" sz="quarter" idx="11"/>
          </p:nvPr>
        </p:nvSpPr>
        <p:spPr/>
        <p:txBody>
          <a:bodyPr/>
          <a:lstStyle/>
          <a:p>
            <a:r>
              <a:rPr lang="en-US" altLang="en-US"/>
              <a:t>SOEN 343</a:t>
            </a:r>
          </a:p>
        </p:txBody>
      </p:sp>
      <p:sp>
        <p:nvSpPr>
          <p:cNvPr id="7" name="object 7"/>
          <p:cNvSpPr txBox="1">
            <a:spLocks noGrp="1"/>
          </p:cNvSpPr>
          <p:nvPr>
            <p:ph type="sldNum" sz="quarter" idx="12"/>
          </p:nvPr>
        </p:nvSpPr>
        <p:spPr>
          <a:xfrm>
            <a:off x="10232571" y="6409367"/>
            <a:ext cx="1397000" cy="204158"/>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31</a:t>
            </a:fld>
            <a:endParaRPr dirty="0"/>
          </a:p>
        </p:txBody>
      </p:sp>
      <p:sp>
        <p:nvSpPr>
          <p:cNvPr id="3" name="object 3"/>
          <p:cNvSpPr txBox="1"/>
          <p:nvPr/>
        </p:nvSpPr>
        <p:spPr>
          <a:xfrm>
            <a:off x="2059940" y="4141165"/>
            <a:ext cx="7061200" cy="112082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5" dirty="0">
                <a:cs typeface="Arial"/>
              </a:rPr>
              <a:t>The Data tier contains </a:t>
            </a:r>
            <a:r>
              <a:rPr sz="2400" dirty="0">
                <a:cs typeface="Arial"/>
              </a:rPr>
              <a:t>the </a:t>
            </a:r>
            <a:r>
              <a:rPr sz="2400" spc="-5" dirty="0">
                <a:cs typeface="Arial"/>
              </a:rPr>
              <a:t>database</a:t>
            </a:r>
            <a:r>
              <a:rPr sz="2400" spc="75" dirty="0">
                <a:cs typeface="Arial"/>
              </a:rPr>
              <a:t> </a:t>
            </a:r>
            <a:r>
              <a:rPr sz="2400" spc="-5" dirty="0">
                <a:cs typeface="Arial"/>
              </a:rPr>
              <a:t>management</a:t>
            </a:r>
            <a:r>
              <a:rPr lang="en-CA" sz="2400" spc="-5" dirty="0">
                <a:cs typeface="Arial"/>
              </a:rPr>
              <a:t> </a:t>
            </a:r>
            <a:r>
              <a:rPr sz="2400" dirty="0">
                <a:cs typeface="Arial"/>
              </a:rPr>
              <a:t>system</a:t>
            </a:r>
            <a:endParaRPr sz="3500" dirty="0">
              <a:cs typeface="Arial"/>
            </a:endParaRPr>
          </a:p>
          <a:p>
            <a:pPr marL="355600" indent="-342900">
              <a:buChar char="•"/>
              <a:tabLst>
                <a:tab pos="354965" algn="l"/>
                <a:tab pos="355600" algn="l"/>
              </a:tabLst>
            </a:pPr>
            <a:r>
              <a:rPr sz="2400" dirty="0">
                <a:cs typeface="Arial"/>
              </a:rPr>
              <a:t>Often </a:t>
            </a:r>
            <a:r>
              <a:rPr sz="2400" spc="-5" dirty="0">
                <a:cs typeface="Arial"/>
              </a:rPr>
              <a:t>implemented </a:t>
            </a:r>
            <a:r>
              <a:rPr sz="2400" dirty="0">
                <a:cs typeface="Arial"/>
              </a:rPr>
              <a:t>in MySQL, Oracle,</a:t>
            </a:r>
            <a:r>
              <a:rPr sz="2400" spc="-55" dirty="0">
                <a:cs typeface="Arial"/>
              </a:rPr>
              <a:t> </a:t>
            </a:r>
            <a:r>
              <a:rPr sz="2400" dirty="0">
                <a:cs typeface="Arial"/>
              </a:rPr>
              <a:t>etc.</a:t>
            </a:r>
          </a:p>
        </p:txBody>
      </p:sp>
      <p:sp>
        <p:nvSpPr>
          <p:cNvPr id="4" name="object 4"/>
          <p:cNvSpPr/>
          <p:nvPr/>
        </p:nvSpPr>
        <p:spPr>
          <a:xfrm>
            <a:off x="4419600" y="1905001"/>
            <a:ext cx="3143250" cy="18764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29000" y="3124200"/>
            <a:ext cx="762000" cy="381000"/>
          </a:xfrm>
          <a:custGeom>
            <a:avLst/>
            <a:gdLst/>
            <a:ahLst/>
            <a:cxnLst/>
            <a:rect l="l" t="t" r="r" b="b"/>
            <a:pathLst>
              <a:path w="762000" h="381000">
                <a:moveTo>
                  <a:pt x="571500" y="0"/>
                </a:moveTo>
                <a:lnTo>
                  <a:pt x="571500" y="95250"/>
                </a:lnTo>
                <a:lnTo>
                  <a:pt x="0" y="95250"/>
                </a:lnTo>
                <a:lnTo>
                  <a:pt x="0" y="285750"/>
                </a:lnTo>
                <a:lnTo>
                  <a:pt x="571500" y="285750"/>
                </a:lnTo>
                <a:lnTo>
                  <a:pt x="571500" y="381000"/>
                </a:lnTo>
                <a:lnTo>
                  <a:pt x="762000" y="190500"/>
                </a:lnTo>
                <a:lnTo>
                  <a:pt x="571500" y="0"/>
                </a:lnTo>
                <a:close/>
              </a:path>
            </a:pathLst>
          </a:custGeom>
          <a:solidFill>
            <a:srgbClr val="FF0000"/>
          </a:solidFill>
        </p:spPr>
        <p:txBody>
          <a:bodyPr wrap="square" lIns="0" tIns="0" rIns="0" bIns="0" rtlCol="0"/>
          <a:lstStyle/>
          <a:p>
            <a:endParaRPr/>
          </a:p>
        </p:txBody>
      </p:sp>
      <p:sp>
        <p:nvSpPr>
          <p:cNvPr id="6" name="object 6"/>
          <p:cNvSpPr/>
          <p:nvPr/>
        </p:nvSpPr>
        <p:spPr>
          <a:xfrm>
            <a:off x="3429000" y="3124200"/>
            <a:ext cx="762000" cy="381000"/>
          </a:xfrm>
          <a:custGeom>
            <a:avLst/>
            <a:gdLst/>
            <a:ahLst/>
            <a:cxnLst/>
            <a:rect l="l" t="t" r="r" b="b"/>
            <a:pathLst>
              <a:path w="762000" h="381000">
                <a:moveTo>
                  <a:pt x="0" y="95250"/>
                </a:moveTo>
                <a:lnTo>
                  <a:pt x="571500" y="95250"/>
                </a:lnTo>
                <a:lnTo>
                  <a:pt x="571500" y="0"/>
                </a:lnTo>
                <a:lnTo>
                  <a:pt x="762000" y="190500"/>
                </a:lnTo>
                <a:lnTo>
                  <a:pt x="571500" y="381000"/>
                </a:lnTo>
                <a:lnTo>
                  <a:pt x="571500" y="285750"/>
                </a:lnTo>
                <a:lnTo>
                  <a:pt x="0" y="285750"/>
                </a:lnTo>
                <a:lnTo>
                  <a:pt x="0" y="95250"/>
                </a:lnTo>
                <a:close/>
              </a:path>
            </a:pathLst>
          </a:custGeom>
          <a:ln w="9525">
            <a:solidFill>
              <a:srgbClr val="FF0000"/>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Advantages of </a:t>
            </a:r>
            <a:r>
              <a:rPr spc="-10" dirty="0"/>
              <a:t>3-tier</a:t>
            </a:r>
            <a:r>
              <a:rPr spc="-80" dirty="0"/>
              <a:t> </a:t>
            </a:r>
            <a:r>
              <a:rPr dirty="0"/>
              <a:t>architectures</a:t>
            </a:r>
          </a:p>
        </p:txBody>
      </p:sp>
      <p:sp>
        <p:nvSpPr>
          <p:cNvPr id="7" name="Content Placeholder 6">
            <a:extLst>
              <a:ext uri="{FF2B5EF4-FFF2-40B4-BE49-F238E27FC236}">
                <a16:creationId xmlns:a16="http://schemas.microsoft.com/office/drawing/2014/main" id="{E6591C2A-6746-470D-B5DB-46C0DD1EF818}"/>
              </a:ext>
            </a:extLst>
          </p:cNvPr>
          <p:cNvSpPr>
            <a:spLocks noGrp="1"/>
          </p:cNvSpPr>
          <p:nvPr>
            <p:ph idx="1"/>
          </p:nvPr>
        </p:nvSpPr>
        <p:spPr/>
        <p:txBody>
          <a:bodyPr/>
          <a:lstStyle/>
          <a:p>
            <a:pPr marL="355600" marR="179070" indent="-342900">
              <a:spcBef>
                <a:spcPts val="100"/>
              </a:spcBef>
              <a:buChar char="•"/>
              <a:tabLst>
                <a:tab pos="354965" algn="l"/>
                <a:tab pos="355600" algn="l"/>
              </a:tabLst>
            </a:pPr>
            <a:r>
              <a:rPr lang="en-US" sz="2800" spc="-5" dirty="0">
                <a:cs typeface="Arial"/>
              </a:rPr>
              <a:t>Specific layers can be upgraded with minimal impact on  the other</a:t>
            </a:r>
            <a:r>
              <a:rPr lang="en-US" sz="2800" spc="-10" dirty="0">
                <a:cs typeface="Arial"/>
              </a:rPr>
              <a:t> </a:t>
            </a:r>
            <a:r>
              <a:rPr lang="en-US" sz="2800" spc="-5" dirty="0">
                <a:cs typeface="Arial"/>
              </a:rPr>
              <a:t>layers</a:t>
            </a:r>
            <a:endParaRPr lang="en-US" sz="4000" dirty="0">
              <a:cs typeface="Arial"/>
            </a:endParaRPr>
          </a:p>
          <a:p>
            <a:pPr marL="355600" marR="5080" indent="-342900">
              <a:buChar char="•"/>
              <a:tabLst>
                <a:tab pos="354965" algn="l"/>
                <a:tab pos="355600" algn="l"/>
              </a:tabLst>
            </a:pPr>
            <a:r>
              <a:rPr lang="en-US" sz="2800" spc="-5" dirty="0">
                <a:cs typeface="Arial"/>
              </a:rPr>
              <a:t>Helps improve development efficiency (focusing on </a:t>
            </a:r>
            <a:r>
              <a:rPr lang="en-US" sz="2800" dirty="0">
                <a:cs typeface="Arial"/>
              </a:rPr>
              <a:t>front-  </a:t>
            </a:r>
            <a:r>
              <a:rPr lang="en-US" sz="2800" spc="-5" dirty="0">
                <a:cs typeface="Arial"/>
              </a:rPr>
              <a:t>end, server back-end, and data back-end</a:t>
            </a:r>
            <a:r>
              <a:rPr lang="en-US" sz="2800" spc="114" dirty="0">
                <a:cs typeface="Arial"/>
              </a:rPr>
              <a:t> </a:t>
            </a:r>
            <a:r>
              <a:rPr lang="en-US" sz="2800" spc="-5" dirty="0">
                <a:cs typeface="Arial"/>
              </a:rPr>
              <a:t>development)</a:t>
            </a:r>
            <a:endParaRPr lang="en-US" sz="2800" dirty="0">
              <a:cs typeface="Arial"/>
            </a:endParaRPr>
          </a:p>
          <a:p>
            <a:pPr marL="355600" marR="146685" indent="-342900">
              <a:spcBef>
                <a:spcPts val="5"/>
              </a:spcBef>
              <a:buChar char="•"/>
              <a:tabLst>
                <a:tab pos="354965" algn="l"/>
                <a:tab pos="355600" algn="l"/>
              </a:tabLst>
            </a:pPr>
            <a:r>
              <a:rPr lang="en-US" sz="2800" spc="-5" dirty="0">
                <a:cs typeface="Arial"/>
              </a:rPr>
              <a:t>Can scale each tier independently depending on </a:t>
            </a:r>
            <a:r>
              <a:rPr lang="en-US" sz="2800" dirty="0">
                <a:cs typeface="Arial"/>
              </a:rPr>
              <a:t>the  </a:t>
            </a:r>
            <a:r>
              <a:rPr lang="en-US" sz="2800" spc="-5" dirty="0">
                <a:cs typeface="Arial"/>
              </a:rPr>
              <a:t>need </a:t>
            </a:r>
            <a:r>
              <a:rPr lang="en-US" sz="2800" dirty="0">
                <a:cs typeface="Arial"/>
              </a:rPr>
              <a:t>at </a:t>
            </a:r>
            <a:r>
              <a:rPr lang="en-US" sz="2800" spc="-5" dirty="0">
                <a:cs typeface="Arial"/>
              </a:rPr>
              <a:t>any given </a:t>
            </a:r>
            <a:r>
              <a:rPr lang="en-US" sz="2800" dirty="0">
                <a:cs typeface="Arial"/>
              </a:rPr>
              <a:t>time (i.e. </a:t>
            </a:r>
            <a:r>
              <a:rPr lang="en-US" sz="2800" spc="-5" dirty="0">
                <a:cs typeface="Arial"/>
              </a:rPr>
              <a:t>can load balance each layer  independently)</a:t>
            </a:r>
            <a:endParaRPr lang="en-US" sz="2800" dirty="0">
              <a:cs typeface="Arial"/>
            </a:endParaRPr>
          </a:p>
          <a:p>
            <a:pPr marL="355600" indent="-342900">
              <a:buChar char="•"/>
              <a:tabLst>
                <a:tab pos="354965" algn="l"/>
                <a:tab pos="355600" algn="l"/>
              </a:tabLst>
            </a:pPr>
            <a:r>
              <a:rPr lang="en-US" sz="2800" spc="-5" dirty="0">
                <a:cs typeface="Arial"/>
              </a:rPr>
              <a:t>Modularization </a:t>
            </a:r>
            <a:r>
              <a:rPr lang="en-US" sz="2800" dirty="0">
                <a:cs typeface="Arial"/>
              </a:rPr>
              <a:t>of tiers </a:t>
            </a:r>
            <a:r>
              <a:rPr lang="en-US" sz="2800" spc="-5" dirty="0">
                <a:cs typeface="Arial"/>
              </a:rPr>
              <a:t>provides several</a:t>
            </a:r>
            <a:r>
              <a:rPr lang="en-US" sz="2800" spc="65" dirty="0">
                <a:cs typeface="Arial"/>
              </a:rPr>
              <a:t> </a:t>
            </a:r>
            <a:r>
              <a:rPr lang="en-US" sz="2800" spc="-5" dirty="0">
                <a:cs typeface="Arial"/>
              </a:rPr>
              <a:t>deployment options (a tier </a:t>
            </a:r>
            <a:r>
              <a:rPr lang="en-US" sz="2800" dirty="0">
                <a:cs typeface="Arial"/>
              </a:rPr>
              <a:t>may </a:t>
            </a:r>
            <a:r>
              <a:rPr lang="en-US" sz="2800" spc="-5" dirty="0">
                <a:cs typeface="Arial"/>
              </a:rPr>
              <a:t>be hosted on private/public cloud</a:t>
            </a:r>
            <a:r>
              <a:rPr lang="en-US" sz="2800" spc="130" dirty="0">
                <a:cs typeface="Arial"/>
              </a:rPr>
              <a:t> </a:t>
            </a:r>
            <a:r>
              <a:rPr lang="en-US" sz="2800" spc="-5" dirty="0">
                <a:cs typeface="Arial"/>
              </a:rPr>
              <a:t>on on-site)</a:t>
            </a:r>
            <a:endParaRPr lang="en-US" sz="2800" dirty="0">
              <a:cs typeface="Arial"/>
            </a:endParaRPr>
          </a:p>
          <a:p>
            <a:endParaRPr lang="en-CA" dirty="0"/>
          </a:p>
        </p:txBody>
      </p:sp>
      <p:sp>
        <p:nvSpPr>
          <p:cNvPr id="4" name="Footer Placeholder 3">
            <a:extLst>
              <a:ext uri="{FF2B5EF4-FFF2-40B4-BE49-F238E27FC236}">
                <a16:creationId xmlns:a16="http://schemas.microsoft.com/office/drawing/2014/main" id="{61632CBB-1E89-40A7-9CAF-8D92257CC039}"/>
              </a:ext>
            </a:extLst>
          </p:cNvPr>
          <p:cNvSpPr>
            <a:spLocks noGrp="1"/>
          </p:cNvSpPr>
          <p:nvPr>
            <p:ph type="ftr" sz="quarter" idx="11"/>
          </p:nvPr>
        </p:nvSpPr>
        <p:spPr/>
        <p:txBody>
          <a:bodyPr/>
          <a:lstStyle/>
          <a:p>
            <a:r>
              <a:rPr lang="en-US" altLang="en-US"/>
              <a:t>SOEN 343</a:t>
            </a:r>
          </a:p>
        </p:txBody>
      </p:sp>
      <p:sp>
        <p:nvSpPr>
          <p:cNvPr id="6" name="Slide Number Placeholder 5">
            <a:extLst>
              <a:ext uri="{FF2B5EF4-FFF2-40B4-BE49-F238E27FC236}">
                <a16:creationId xmlns:a16="http://schemas.microsoft.com/office/drawing/2014/main" id="{264A05BE-66B4-4E66-B6FC-CEDF966133E8}"/>
              </a:ext>
            </a:extLst>
          </p:cNvPr>
          <p:cNvSpPr>
            <a:spLocks noGrp="1"/>
          </p:cNvSpPr>
          <p:nvPr>
            <p:ph type="sldNum" sz="quarter" idx="12"/>
          </p:nvPr>
        </p:nvSpPr>
        <p:spPr/>
        <p:txBody>
          <a:bodyPr/>
          <a:lstStyle/>
          <a:p>
            <a:fld id="{A7AAC441-3C49-4580-B060-044AC6D851BC}" type="slidenum">
              <a:rPr lang="en-US" altLang="en-US" smtClean="0"/>
              <a:pPr/>
              <a:t>32</a:t>
            </a:fld>
            <a:endParaRPr lang="en-US" altLang="en-US"/>
          </a:p>
        </p:txBody>
      </p:sp>
      <p:sp>
        <p:nvSpPr>
          <p:cNvPr id="5" name="object 5"/>
          <p:cNvSpPr txBox="1"/>
          <p:nvPr/>
        </p:nvSpPr>
        <p:spPr>
          <a:xfrm>
            <a:off x="9809226" y="6273800"/>
            <a:ext cx="32258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105</a:t>
            </a:r>
            <a:endParaRPr sz="14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485" y="577723"/>
            <a:ext cx="5193030" cy="513715"/>
          </a:xfrm>
          <a:prstGeom prst="rect">
            <a:avLst/>
          </a:prstGeom>
        </p:spPr>
        <p:txBody>
          <a:bodyPr vert="horz" wrap="square" lIns="0" tIns="13335" rIns="0" bIns="0" numCol="1" rtlCol="0" anchor="ctr" anchorCtr="0" compatLnSpc="1">
            <a:prstTxWarp prst="textNoShape">
              <a:avLst/>
            </a:prstTxWarp>
            <a:spAutoFit/>
          </a:bodyPr>
          <a:lstStyle/>
          <a:p>
            <a:pPr marL="12700">
              <a:spcBef>
                <a:spcPts val="105"/>
              </a:spcBef>
            </a:pPr>
            <a:r>
              <a:rPr dirty="0"/>
              <a:t>2-Tier vs. </a:t>
            </a:r>
            <a:r>
              <a:rPr spc="-5" dirty="0"/>
              <a:t>3-tier</a:t>
            </a:r>
            <a:r>
              <a:rPr spc="-70" dirty="0"/>
              <a:t> </a:t>
            </a:r>
            <a:r>
              <a:rPr spc="-5" dirty="0"/>
              <a:t>architectures</a:t>
            </a:r>
          </a:p>
        </p:txBody>
      </p:sp>
      <p:sp>
        <p:nvSpPr>
          <p:cNvPr id="7" name="Footer Placeholder 6">
            <a:extLst>
              <a:ext uri="{FF2B5EF4-FFF2-40B4-BE49-F238E27FC236}">
                <a16:creationId xmlns:a16="http://schemas.microsoft.com/office/drawing/2014/main" id="{36198ECF-B554-45DA-8975-23A85DD98A8F}"/>
              </a:ext>
            </a:extLst>
          </p:cNvPr>
          <p:cNvSpPr>
            <a:spLocks noGrp="1"/>
          </p:cNvSpPr>
          <p:nvPr>
            <p:ph type="ftr" sz="quarter" idx="5"/>
          </p:nvPr>
        </p:nvSpPr>
        <p:spPr/>
        <p:txBody>
          <a:bodyPr/>
          <a:lstStyle/>
          <a:p>
            <a:r>
              <a:rPr lang="en-CA"/>
              <a:t>SOEN 343</a:t>
            </a:r>
          </a:p>
        </p:txBody>
      </p:sp>
      <p:sp>
        <p:nvSpPr>
          <p:cNvPr id="6" name="object 6"/>
          <p:cNvSpPr txBox="1">
            <a:spLocks noGrp="1"/>
          </p:cNvSpPr>
          <p:nvPr>
            <p:ph type="sldNum" sz="quarter" idx="7"/>
          </p:nvPr>
        </p:nvSpPr>
        <p:spPr>
          <a:xfrm>
            <a:off x="10261600" y="6245226"/>
            <a:ext cx="2844800" cy="204351"/>
          </a:xfrm>
          <a:prstGeom prst="rect">
            <a:avLst/>
          </a:prstGeom>
        </p:spPr>
        <p:txBody>
          <a:bodyPr vert="horz" wrap="square" lIns="0" tIns="0" rIns="0" bIns="0" numCol="1" rtlCol="0" anchor="t" anchorCtr="0" compatLnSpc="1">
            <a:prstTxWarp prst="textNoShape">
              <a:avLst/>
            </a:prstTxWarp>
            <a:spAutoFit/>
          </a:bodyPr>
          <a:lstStyle/>
          <a:p>
            <a:pPr marL="38100">
              <a:lnSpc>
                <a:spcPts val="1650"/>
              </a:lnSpc>
            </a:pPr>
            <a:fld id="{81D60167-4931-47E6-BA6A-407CBD079E47}" type="slidenum">
              <a:rPr dirty="0"/>
              <a:pPr marL="38100">
                <a:lnSpc>
                  <a:spcPts val="1650"/>
                </a:lnSpc>
              </a:pPr>
              <a:t>33</a:t>
            </a:fld>
            <a:endParaRPr dirty="0"/>
          </a:p>
        </p:txBody>
      </p:sp>
      <p:sp>
        <p:nvSpPr>
          <p:cNvPr id="3" name="object 3"/>
          <p:cNvSpPr txBox="1"/>
          <p:nvPr/>
        </p:nvSpPr>
        <p:spPr>
          <a:xfrm>
            <a:off x="6248527" y="1743583"/>
            <a:ext cx="855980" cy="391160"/>
          </a:xfrm>
          <a:prstGeom prst="rect">
            <a:avLst/>
          </a:prstGeom>
        </p:spPr>
        <p:txBody>
          <a:bodyPr vert="horz" wrap="square" lIns="0" tIns="12700" rIns="0" bIns="0" rtlCol="0">
            <a:spAutoFit/>
          </a:bodyPr>
          <a:lstStyle/>
          <a:p>
            <a:pPr marL="12700">
              <a:spcBef>
                <a:spcPts val="100"/>
              </a:spcBef>
            </a:pPr>
            <a:r>
              <a:rPr sz="2400" b="1" spc="-10" dirty="0">
                <a:latin typeface="Arial"/>
                <a:cs typeface="Arial"/>
              </a:rPr>
              <a:t>3</a:t>
            </a:r>
            <a:r>
              <a:rPr sz="2400" b="1" dirty="0">
                <a:latin typeface="Arial"/>
                <a:cs typeface="Arial"/>
              </a:rPr>
              <a:t>-</a:t>
            </a:r>
            <a:r>
              <a:rPr sz="2400" b="1" spc="-5" dirty="0">
                <a:latin typeface="Arial"/>
                <a:cs typeface="Arial"/>
              </a:rPr>
              <a:t>Tier</a:t>
            </a:r>
            <a:endParaRPr sz="2400" dirty="0">
              <a:latin typeface="Arial"/>
              <a:cs typeface="Arial"/>
            </a:endParaRPr>
          </a:p>
        </p:txBody>
      </p:sp>
      <p:sp>
        <p:nvSpPr>
          <p:cNvPr id="4" name="object 4"/>
          <p:cNvSpPr txBox="1"/>
          <p:nvPr/>
        </p:nvSpPr>
        <p:spPr>
          <a:xfrm>
            <a:off x="6248528" y="2200784"/>
            <a:ext cx="3827779" cy="2440305"/>
          </a:xfrm>
          <a:prstGeom prst="rect">
            <a:avLst/>
          </a:prstGeom>
        </p:spPr>
        <p:txBody>
          <a:bodyPr vert="horz" wrap="square" lIns="0" tIns="12700" rIns="0" bIns="0" rtlCol="0">
            <a:spAutoFit/>
          </a:bodyPr>
          <a:lstStyle/>
          <a:p>
            <a:pPr marL="355600" marR="1497330" indent="-342900">
              <a:spcBef>
                <a:spcPts val="100"/>
              </a:spcBef>
              <a:buChar char="•"/>
              <a:tabLst>
                <a:tab pos="354965" algn="l"/>
                <a:tab pos="355600" algn="l"/>
              </a:tabLst>
            </a:pPr>
            <a:r>
              <a:rPr sz="2400" spc="-5" dirty="0">
                <a:latin typeface="Arial"/>
                <a:cs typeface="Arial"/>
              </a:rPr>
              <a:t>Scalability</a:t>
            </a:r>
            <a:r>
              <a:rPr sz="2400" spc="-35" dirty="0">
                <a:latin typeface="Arial"/>
                <a:cs typeface="Arial"/>
              </a:rPr>
              <a:t> </a:t>
            </a:r>
            <a:r>
              <a:rPr sz="2400" spc="-5" dirty="0">
                <a:latin typeface="Arial"/>
                <a:cs typeface="Arial"/>
              </a:rPr>
              <a:t>and  performance</a:t>
            </a:r>
            <a:endParaRPr sz="2400" dirty="0">
              <a:latin typeface="Arial"/>
              <a:cs typeface="Arial"/>
            </a:endParaRPr>
          </a:p>
          <a:p>
            <a:pPr marL="355600" marR="5080" indent="-342900">
              <a:spcBef>
                <a:spcPts val="575"/>
              </a:spcBef>
              <a:buChar char="•"/>
              <a:tabLst>
                <a:tab pos="354965" algn="l"/>
                <a:tab pos="355600" algn="l"/>
              </a:tabLst>
            </a:pPr>
            <a:r>
              <a:rPr sz="2400" spc="-5" dirty="0">
                <a:latin typeface="Arial"/>
                <a:cs typeface="Arial"/>
              </a:rPr>
              <a:t>Good maintainability (and  reuse)</a:t>
            </a:r>
            <a:endParaRPr sz="2400" dirty="0">
              <a:latin typeface="Arial"/>
              <a:cs typeface="Arial"/>
            </a:endParaRPr>
          </a:p>
          <a:p>
            <a:pPr marL="355600" indent="-342900">
              <a:spcBef>
                <a:spcPts val="580"/>
              </a:spcBef>
              <a:buChar char="•"/>
              <a:tabLst>
                <a:tab pos="354965" algn="l"/>
                <a:tab pos="355600" algn="l"/>
              </a:tabLst>
            </a:pPr>
            <a:r>
              <a:rPr sz="2400" dirty="0">
                <a:latin typeface="Arial"/>
                <a:cs typeface="Arial"/>
              </a:rPr>
              <a:t>Good </a:t>
            </a:r>
            <a:r>
              <a:rPr sz="2400" spc="-5" dirty="0">
                <a:latin typeface="Arial"/>
                <a:cs typeface="Arial"/>
              </a:rPr>
              <a:t>database</a:t>
            </a:r>
            <a:r>
              <a:rPr sz="2400" spc="-10" dirty="0">
                <a:latin typeface="Arial"/>
                <a:cs typeface="Arial"/>
              </a:rPr>
              <a:t> </a:t>
            </a:r>
            <a:r>
              <a:rPr sz="2400" spc="-5" dirty="0">
                <a:latin typeface="Arial"/>
                <a:cs typeface="Arial"/>
              </a:rPr>
              <a:t>security</a:t>
            </a:r>
            <a:endParaRPr sz="2400" dirty="0">
              <a:latin typeface="Arial"/>
              <a:cs typeface="Arial"/>
            </a:endParaRPr>
          </a:p>
          <a:p>
            <a:pPr marL="355600" indent="-342900">
              <a:spcBef>
                <a:spcPts val="575"/>
              </a:spcBef>
              <a:buChar char="•"/>
              <a:tabLst>
                <a:tab pos="354965" algn="l"/>
                <a:tab pos="355600" algn="l"/>
              </a:tabLst>
            </a:pPr>
            <a:r>
              <a:rPr sz="2400" dirty="0">
                <a:latin typeface="Arial"/>
                <a:cs typeface="Arial"/>
              </a:rPr>
              <a:t>May </a:t>
            </a:r>
            <a:r>
              <a:rPr sz="2400" spc="-5" dirty="0">
                <a:latin typeface="Arial"/>
                <a:cs typeface="Arial"/>
              </a:rPr>
              <a:t>be highly complex</a:t>
            </a:r>
            <a:endParaRPr sz="2400" dirty="0">
              <a:latin typeface="Arial"/>
              <a:cs typeface="Arial"/>
            </a:endParaRPr>
          </a:p>
        </p:txBody>
      </p:sp>
      <p:sp>
        <p:nvSpPr>
          <p:cNvPr id="5" name="object 5"/>
          <p:cNvSpPr txBox="1"/>
          <p:nvPr/>
        </p:nvSpPr>
        <p:spPr>
          <a:xfrm>
            <a:off x="2059941" y="1652144"/>
            <a:ext cx="3673475" cy="3574415"/>
          </a:xfrm>
          <a:prstGeom prst="rect">
            <a:avLst/>
          </a:prstGeom>
        </p:spPr>
        <p:txBody>
          <a:bodyPr vert="horz" wrap="square" lIns="0" tIns="104140" rIns="0" bIns="0" rtlCol="0">
            <a:spAutoFit/>
          </a:bodyPr>
          <a:lstStyle/>
          <a:p>
            <a:pPr marL="12700">
              <a:spcBef>
                <a:spcPts val="820"/>
              </a:spcBef>
            </a:pPr>
            <a:r>
              <a:rPr sz="2400" b="1" spc="-5" dirty="0">
                <a:latin typeface="Arial"/>
                <a:cs typeface="Arial"/>
              </a:rPr>
              <a:t>2-Tier</a:t>
            </a:r>
            <a:endParaRPr sz="2400" dirty="0">
              <a:latin typeface="Arial"/>
              <a:cs typeface="Arial"/>
            </a:endParaRPr>
          </a:p>
          <a:p>
            <a:pPr marL="355600" marR="293370" indent="-342900">
              <a:spcBef>
                <a:spcPts val="720"/>
              </a:spcBef>
              <a:buChar char="•"/>
              <a:tabLst>
                <a:tab pos="354965" algn="l"/>
                <a:tab pos="355600" algn="l"/>
              </a:tabLst>
            </a:pPr>
            <a:r>
              <a:rPr sz="2400" dirty="0">
                <a:latin typeface="Arial"/>
                <a:cs typeface="Arial"/>
              </a:rPr>
              <a:t>Faster </a:t>
            </a:r>
            <a:r>
              <a:rPr sz="2400" spc="-5" dirty="0">
                <a:latin typeface="Arial"/>
                <a:cs typeface="Arial"/>
              </a:rPr>
              <a:t>communication  (due </a:t>
            </a:r>
            <a:r>
              <a:rPr sz="2400" dirty="0">
                <a:latin typeface="Arial"/>
                <a:cs typeface="Arial"/>
              </a:rPr>
              <a:t>to </a:t>
            </a:r>
            <a:r>
              <a:rPr sz="2400" spc="-5" dirty="0">
                <a:latin typeface="Arial"/>
                <a:cs typeface="Arial"/>
              </a:rPr>
              <a:t>high coupling  between presentation-  and data</a:t>
            </a:r>
            <a:r>
              <a:rPr sz="2400" spc="-10" dirty="0">
                <a:latin typeface="Arial"/>
                <a:cs typeface="Arial"/>
              </a:rPr>
              <a:t> </a:t>
            </a:r>
            <a:r>
              <a:rPr sz="2400" dirty="0">
                <a:latin typeface="Arial"/>
                <a:cs typeface="Arial"/>
              </a:rPr>
              <a:t>tier)</a:t>
            </a:r>
          </a:p>
          <a:p>
            <a:pPr marL="355600" marR="5080" indent="-342900">
              <a:spcBef>
                <a:spcPts val="580"/>
              </a:spcBef>
              <a:buChar char="•"/>
              <a:tabLst>
                <a:tab pos="354965" algn="l"/>
                <a:tab pos="355600" algn="l"/>
              </a:tabLst>
            </a:pPr>
            <a:r>
              <a:rPr sz="2400" dirty="0">
                <a:latin typeface="Arial"/>
                <a:cs typeface="Arial"/>
              </a:rPr>
              <a:t>Performance </a:t>
            </a:r>
            <a:r>
              <a:rPr sz="2400" spc="-5" dirty="0">
                <a:latin typeface="Arial"/>
                <a:cs typeface="Arial"/>
              </a:rPr>
              <a:t>issues</a:t>
            </a:r>
            <a:r>
              <a:rPr sz="2400" spc="-70" dirty="0">
                <a:latin typeface="Arial"/>
                <a:cs typeface="Arial"/>
              </a:rPr>
              <a:t> </a:t>
            </a:r>
            <a:r>
              <a:rPr sz="2400" dirty="0">
                <a:latin typeface="Arial"/>
                <a:cs typeface="Arial"/>
              </a:rPr>
              <a:t>(not  </a:t>
            </a:r>
            <a:r>
              <a:rPr sz="2400" spc="-5" dirty="0">
                <a:latin typeface="Arial"/>
                <a:cs typeface="Arial"/>
              </a:rPr>
              <a:t>scalable, because each  client requires </a:t>
            </a:r>
            <a:r>
              <a:rPr sz="2400" dirty="0">
                <a:latin typeface="Arial"/>
                <a:cs typeface="Arial"/>
              </a:rPr>
              <a:t>its </a:t>
            </a:r>
            <a:r>
              <a:rPr sz="2400" spc="-5" dirty="0">
                <a:latin typeface="Arial"/>
                <a:cs typeface="Arial"/>
              </a:rPr>
              <a:t>own  database</a:t>
            </a:r>
            <a:r>
              <a:rPr sz="2400" spc="5" dirty="0">
                <a:latin typeface="Arial"/>
                <a:cs typeface="Arial"/>
              </a:rPr>
              <a:t> </a:t>
            </a:r>
            <a:r>
              <a:rPr sz="2400" spc="-5" dirty="0">
                <a:latin typeface="Arial"/>
                <a:cs typeface="Arial"/>
              </a:rPr>
              <a:t>session)</a:t>
            </a:r>
            <a:endParaRPr sz="24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7CE610-167C-41C0-AE58-7C84FEF199D4}"/>
              </a:ext>
            </a:extLst>
          </p:cNvPr>
          <p:cNvSpPr>
            <a:spLocks noGrp="1"/>
          </p:cNvSpPr>
          <p:nvPr>
            <p:ph type="title"/>
          </p:nvPr>
        </p:nvSpPr>
        <p:spPr/>
        <p:txBody>
          <a:bodyPr/>
          <a:lstStyle/>
          <a:p>
            <a:r>
              <a:rPr lang="en-CA" dirty="0"/>
              <a:t>Service oriented architectures</a:t>
            </a:r>
          </a:p>
        </p:txBody>
      </p:sp>
      <p:sp>
        <p:nvSpPr>
          <p:cNvPr id="8" name="Text Placeholder 7">
            <a:extLst>
              <a:ext uri="{FF2B5EF4-FFF2-40B4-BE49-F238E27FC236}">
                <a16:creationId xmlns:a16="http://schemas.microsoft.com/office/drawing/2014/main" id="{D71A5C00-514C-4DAF-849B-B847E54D72C5}"/>
              </a:ext>
            </a:extLst>
          </p:cNvPr>
          <p:cNvSpPr>
            <a:spLocks noGrp="1"/>
          </p:cNvSpPr>
          <p:nvPr>
            <p:ph type="body" idx="1"/>
          </p:nvPr>
        </p:nvSpPr>
        <p:spPr/>
        <p:txBody>
          <a:bodyPr/>
          <a:lstStyle/>
          <a:p>
            <a:endParaRPr lang="en-CA"/>
          </a:p>
        </p:txBody>
      </p:sp>
      <p:sp>
        <p:nvSpPr>
          <p:cNvPr id="5" name="Footer Placeholder 4">
            <a:extLst>
              <a:ext uri="{FF2B5EF4-FFF2-40B4-BE49-F238E27FC236}">
                <a16:creationId xmlns:a16="http://schemas.microsoft.com/office/drawing/2014/main" id="{2369F7A5-6222-4F4F-9B08-07182E66AC8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0D2D98B8-023F-4537-BDD7-675851BD087E}"/>
              </a:ext>
            </a:extLst>
          </p:cNvPr>
          <p:cNvSpPr>
            <a:spLocks noGrp="1"/>
          </p:cNvSpPr>
          <p:nvPr>
            <p:ph type="sldNum" sz="quarter" idx="12"/>
          </p:nvPr>
        </p:nvSpPr>
        <p:spPr/>
        <p:txBody>
          <a:bodyPr/>
          <a:lstStyle/>
          <a:p>
            <a:pPr marL="136525">
              <a:lnSpc>
                <a:spcPts val="1650"/>
              </a:lnSpc>
            </a:pPr>
            <a:fld id="{81D60167-4931-47E6-BA6A-407CBD079E47}" type="slidenum">
              <a:rPr lang="en-CA" smtClean="0"/>
              <a:pPr marL="136525">
                <a:lnSpc>
                  <a:spcPts val="1650"/>
                </a:lnSpc>
              </a:pPr>
              <a:t>34</a:t>
            </a:fld>
            <a:endParaRPr lang="en-CA" dirty="0"/>
          </a:p>
        </p:txBody>
      </p:sp>
    </p:spTree>
    <p:extLst>
      <p:ext uri="{BB962C8B-B14F-4D97-AF65-F5344CB8AC3E}">
        <p14:creationId xmlns:p14="http://schemas.microsoft.com/office/powerpoint/2010/main" val="1503992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15FB601-856A-4108-B17D-7839B7A7F54D}"/>
              </a:ext>
            </a:extLst>
          </p:cNvPr>
          <p:cNvSpPr>
            <a:spLocks noGrp="1" noChangeArrowheads="1"/>
          </p:cNvSpPr>
          <p:nvPr>
            <p:ph type="title"/>
          </p:nvPr>
        </p:nvSpPr>
        <p:spPr>
          <a:xfrm>
            <a:off x="1981200" y="762000"/>
            <a:ext cx="8229600" cy="1143000"/>
          </a:xfrm>
        </p:spPr>
        <p:txBody>
          <a:bodyPr>
            <a:normAutofit fontScale="90000"/>
          </a:bodyPr>
          <a:lstStyle/>
          <a:p>
            <a:r>
              <a:rPr lang="en-US" altLang="en-US" sz="4000" b="1"/>
              <a:t>Service-Oriented Architecture</a:t>
            </a:r>
            <a:r>
              <a:rPr lang="en-US" altLang="zh-CN" sz="4000" b="1">
                <a:ea typeface="宋体" panose="02010600030101010101" pitchFamily="2" charset="-122"/>
              </a:rPr>
              <a:t> (SOA)</a:t>
            </a:r>
            <a:br>
              <a:rPr lang="en-US" altLang="zh-CN" sz="4000" b="1">
                <a:ea typeface="宋体" panose="02010600030101010101" pitchFamily="2" charset="-122"/>
              </a:rPr>
            </a:br>
            <a:endParaRPr lang="en-US" altLang="en-US" sz="4000" b="1">
              <a:ea typeface="宋体" panose="02010600030101010101" pitchFamily="2" charset="-122"/>
            </a:endParaRPr>
          </a:p>
        </p:txBody>
      </p:sp>
      <p:sp>
        <p:nvSpPr>
          <p:cNvPr id="31747" name="Rectangle 3">
            <a:extLst>
              <a:ext uri="{FF2B5EF4-FFF2-40B4-BE49-F238E27FC236}">
                <a16:creationId xmlns:a16="http://schemas.microsoft.com/office/drawing/2014/main" id="{A16D25C2-AD39-4818-9F6D-20FE2F494F1B}"/>
              </a:ext>
            </a:extLst>
          </p:cNvPr>
          <p:cNvSpPr>
            <a:spLocks noGrp="1" noChangeArrowheads="1"/>
          </p:cNvSpPr>
          <p:nvPr>
            <p:ph idx="1"/>
          </p:nvPr>
        </p:nvSpPr>
        <p:spPr>
          <a:xfrm>
            <a:off x="1981200" y="1676401"/>
            <a:ext cx="8229600" cy="4525963"/>
          </a:xfrm>
        </p:spPr>
        <p:txBody>
          <a:bodyPr/>
          <a:lstStyle/>
          <a:p>
            <a:pPr>
              <a:lnSpc>
                <a:spcPct val="90000"/>
              </a:lnSpc>
            </a:pPr>
            <a:r>
              <a:rPr lang="en-US" altLang="en-US" sz="2800" dirty="0"/>
              <a:t>A Service Oriented Architecture (SOA) starts with a businesses process</a:t>
            </a:r>
          </a:p>
          <a:p>
            <a:pPr>
              <a:lnSpc>
                <a:spcPct val="90000"/>
              </a:lnSpc>
            </a:pPr>
            <a:r>
              <a:rPr lang="en-US" altLang="en-US" sz="2800" dirty="0"/>
              <a:t>In this context, a service is a business functionality </a:t>
            </a:r>
            <a:r>
              <a:rPr lang="en-US" altLang="zh-CN" sz="2800" dirty="0">
                <a:ea typeface="宋体" panose="02010600030101010101" pitchFamily="2" charset="-122"/>
              </a:rPr>
              <a:t>that is well-defined, self-contained, independent from other services, and published and available to be used via a standard programming interface</a:t>
            </a:r>
          </a:p>
          <a:p>
            <a:pPr>
              <a:lnSpc>
                <a:spcPct val="90000"/>
              </a:lnSpc>
            </a:pPr>
            <a:r>
              <a:rPr lang="en-US" altLang="zh-CN" sz="2800" dirty="0">
                <a:ea typeface="宋体" panose="02010600030101010101" pitchFamily="2" charset="-122"/>
              </a:rPr>
              <a:t>Software manages business processes through a SOA with well-defined and standard interfaces that can build, enhance, and expand their existing infrastructure more flexible</a:t>
            </a:r>
            <a:endParaRPr lang="en-US" altLang="en-US" sz="2800" dirty="0">
              <a:ea typeface="宋体" panose="02010600030101010101" pitchFamily="2" charset="-122"/>
            </a:endParaRPr>
          </a:p>
        </p:txBody>
      </p:sp>
      <p:sp>
        <p:nvSpPr>
          <p:cNvPr id="2" name="Footer Placeholder 1">
            <a:extLst>
              <a:ext uri="{FF2B5EF4-FFF2-40B4-BE49-F238E27FC236}">
                <a16:creationId xmlns:a16="http://schemas.microsoft.com/office/drawing/2014/main" id="{B7734931-8ABB-4F89-8F70-CB8333CDF5EC}"/>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227B626C-D189-41C1-B7A0-35217F45E972}"/>
              </a:ext>
            </a:extLst>
          </p:cNvPr>
          <p:cNvSpPr>
            <a:spLocks noGrp="1"/>
          </p:cNvSpPr>
          <p:nvPr>
            <p:ph type="sldNum" sz="quarter" idx="12"/>
          </p:nvPr>
        </p:nvSpPr>
        <p:spPr/>
        <p:txBody>
          <a:bodyPr/>
          <a:lstStyle/>
          <a:p>
            <a:fld id="{A7AAC441-3C49-4580-B060-044AC6D851BC}" type="slidenum">
              <a:rPr lang="en-US" altLang="en-US" smtClean="0"/>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a:extLst>
              <a:ext uri="{FF2B5EF4-FFF2-40B4-BE49-F238E27FC236}">
                <a16:creationId xmlns:a16="http://schemas.microsoft.com/office/drawing/2014/main" id="{B38ADEB2-FEAF-4935-82E1-2A279D84771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000" t="18270" r="8333" b="10311"/>
          <a:stretch/>
        </p:blipFill>
        <p:spPr>
          <a:xfrm>
            <a:off x="2590800" y="2057400"/>
            <a:ext cx="7010400" cy="327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DDB6B99F-6618-49B3-8202-8BCA1BA5FE91}"/>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9729DB1C-F44C-4CF0-9B60-0AD72F623FAF}"/>
              </a:ext>
            </a:extLst>
          </p:cNvPr>
          <p:cNvSpPr>
            <a:spLocks noGrp="1"/>
          </p:cNvSpPr>
          <p:nvPr>
            <p:ph type="sldNum" sz="quarter" idx="12"/>
          </p:nvPr>
        </p:nvSpPr>
        <p:spPr/>
        <p:txBody>
          <a:bodyPr/>
          <a:lstStyle/>
          <a:p>
            <a:fld id="{A7AAC441-3C49-4580-B060-044AC6D851BC}" type="slidenum">
              <a:rPr lang="en-US" altLang="en-US" smtClean="0"/>
              <a:pPr/>
              <a:t>36</a:t>
            </a:fld>
            <a:endParaRPr lang="en-US" altLang="en-US"/>
          </a:p>
        </p:txBody>
      </p:sp>
      <p:sp>
        <p:nvSpPr>
          <p:cNvPr id="4" name="TextBox 3">
            <a:extLst>
              <a:ext uri="{FF2B5EF4-FFF2-40B4-BE49-F238E27FC236}">
                <a16:creationId xmlns:a16="http://schemas.microsoft.com/office/drawing/2014/main" id="{77E41BDF-F655-4545-AE88-B67394F40771}"/>
              </a:ext>
            </a:extLst>
          </p:cNvPr>
          <p:cNvSpPr txBox="1"/>
          <p:nvPr/>
        </p:nvSpPr>
        <p:spPr>
          <a:xfrm>
            <a:off x="4393872" y="1176893"/>
            <a:ext cx="4013856" cy="369332"/>
          </a:xfrm>
          <a:prstGeom prst="rect">
            <a:avLst/>
          </a:prstGeom>
          <a:noFill/>
        </p:spPr>
        <p:txBody>
          <a:bodyPr wrap="none" rtlCol="0">
            <a:spAutoFit/>
          </a:bodyPr>
          <a:lstStyle/>
          <a:p>
            <a:r>
              <a:rPr lang="en-CA" dirty="0"/>
              <a:t>Client with services and service directory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D77A-CB96-4554-81A4-754272A6A437}"/>
              </a:ext>
            </a:extLst>
          </p:cNvPr>
          <p:cNvSpPr>
            <a:spLocks noGrp="1"/>
          </p:cNvSpPr>
          <p:nvPr>
            <p:ph type="title"/>
          </p:nvPr>
        </p:nvSpPr>
        <p:spPr/>
        <p:txBody>
          <a:bodyPr/>
          <a:lstStyle/>
          <a:p>
            <a:r>
              <a:rPr lang="en-CA" dirty="0"/>
              <a:t>SOAP: simple-object-access-protocol</a:t>
            </a:r>
          </a:p>
        </p:txBody>
      </p:sp>
      <p:sp>
        <p:nvSpPr>
          <p:cNvPr id="3" name="Content Placeholder 2">
            <a:extLst>
              <a:ext uri="{FF2B5EF4-FFF2-40B4-BE49-F238E27FC236}">
                <a16:creationId xmlns:a16="http://schemas.microsoft.com/office/drawing/2014/main" id="{D8C60A36-71C6-44F2-B61B-9FF7056995E1}"/>
              </a:ext>
            </a:extLst>
          </p:cNvPr>
          <p:cNvSpPr>
            <a:spLocks noGrp="1"/>
          </p:cNvSpPr>
          <p:nvPr>
            <p:ph idx="1"/>
          </p:nvPr>
        </p:nvSpPr>
        <p:spPr/>
        <p:txBody>
          <a:bodyPr/>
          <a:lstStyle/>
          <a:p>
            <a:r>
              <a:rPr lang="en-CA" dirty="0"/>
              <a:t>Huge number of applications are built on different programming languages</a:t>
            </a:r>
          </a:p>
          <a:p>
            <a:r>
              <a:rPr lang="en-CA" dirty="0"/>
              <a:t>Exchanging data between applications is crucial in today’s network world</a:t>
            </a:r>
          </a:p>
          <a:p>
            <a:r>
              <a:rPr lang="en-CA" dirty="0"/>
              <a:t>One method to combat this complexity is to use XML as intermediate language</a:t>
            </a:r>
          </a:p>
          <a:p>
            <a:r>
              <a:rPr lang="en-CA" dirty="0"/>
              <a:t>But there are not standard specification protocol</a:t>
            </a:r>
          </a:p>
        </p:txBody>
      </p:sp>
      <p:sp>
        <p:nvSpPr>
          <p:cNvPr id="4" name="Footer Placeholder 3">
            <a:extLst>
              <a:ext uri="{FF2B5EF4-FFF2-40B4-BE49-F238E27FC236}">
                <a16:creationId xmlns:a16="http://schemas.microsoft.com/office/drawing/2014/main" id="{743E4008-7C9E-4108-9017-F81499B9FFF4}"/>
              </a:ext>
            </a:extLst>
          </p:cNvPr>
          <p:cNvSpPr>
            <a:spLocks noGrp="1"/>
          </p:cNvSpPr>
          <p:nvPr>
            <p:ph type="ftr" sz="quarter" idx="11"/>
          </p:nvPr>
        </p:nvSpPr>
        <p:spPr/>
        <p:txBody>
          <a:bodyPr/>
          <a:lstStyle/>
          <a:p>
            <a:r>
              <a:rPr lang="en-US" altLang="en-US"/>
              <a:t>SOEN 343</a:t>
            </a:r>
          </a:p>
        </p:txBody>
      </p:sp>
      <p:sp>
        <p:nvSpPr>
          <p:cNvPr id="5" name="Slide Number Placeholder 4">
            <a:extLst>
              <a:ext uri="{FF2B5EF4-FFF2-40B4-BE49-F238E27FC236}">
                <a16:creationId xmlns:a16="http://schemas.microsoft.com/office/drawing/2014/main" id="{8ABFAF7E-F92E-451A-A802-09305D45E573}"/>
              </a:ext>
            </a:extLst>
          </p:cNvPr>
          <p:cNvSpPr>
            <a:spLocks noGrp="1"/>
          </p:cNvSpPr>
          <p:nvPr>
            <p:ph type="sldNum" sz="quarter" idx="12"/>
          </p:nvPr>
        </p:nvSpPr>
        <p:spPr/>
        <p:txBody>
          <a:bodyPr/>
          <a:lstStyle/>
          <a:p>
            <a:fld id="{A7AAC441-3C49-4580-B060-044AC6D851BC}" type="slidenum">
              <a:rPr lang="en-US" altLang="en-US" smtClean="0"/>
              <a:pPr/>
              <a:t>37</a:t>
            </a:fld>
            <a:endParaRPr lang="en-US" altLang="en-US"/>
          </a:p>
        </p:txBody>
      </p:sp>
    </p:spTree>
    <p:extLst>
      <p:ext uri="{BB962C8B-B14F-4D97-AF65-F5344CB8AC3E}">
        <p14:creationId xmlns:p14="http://schemas.microsoft.com/office/powerpoint/2010/main" val="1195071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B82BC-5753-483C-84A5-5946035B2248}"/>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SOAP building blocks</a:t>
            </a:r>
          </a:p>
        </p:txBody>
      </p:sp>
      <p:pic>
        <p:nvPicPr>
          <p:cNvPr id="7" name="Picture 6" descr="Graphical user interface, chart&#10;&#10;Description automatically generated">
            <a:extLst>
              <a:ext uri="{FF2B5EF4-FFF2-40B4-BE49-F238E27FC236}">
                <a16:creationId xmlns:a16="http://schemas.microsoft.com/office/drawing/2014/main" id="{37C669D9-A359-4090-8E84-25D48695ED63}"/>
              </a:ext>
            </a:extLst>
          </p:cNvPr>
          <p:cNvPicPr>
            <a:picLocks noChangeAspect="1"/>
          </p:cNvPicPr>
          <p:nvPr/>
        </p:nvPicPr>
        <p:blipFill rotWithShape="1">
          <a:blip r:embed="rId3">
            <a:extLst>
              <a:ext uri="{28A0092B-C50C-407E-A947-70E740481C1C}">
                <a14:useLocalDpi xmlns:a14="http://schemas.microsoft.com/office/drawing/2010/main" val="0"/>
              </a:ext>
            </a:extLst>
          </a:blip>
          <a:srcRect t="3899" r="-3" b="-3"/>
          <a:stretch/>
        </p:blipFill>
        <p:spPr>
          <a:xfrm>
            <a:off x="4654297" y="10"/>
            <a:ext cx="7537704" cy="6857990"/>
          </a:xfrm>
          <a:prstGeom prst="rect">
            <a:avLst/>
          </a:prstGeom>
        </p:spPr>
      </p:pic>
      <p:sp>
        <p:nvSpPr>
          <p:cNvPr id="4" name="Footer Placeholder 3">
            <a:extLst>
              <a:ext uri="{FF2B5EF4-FFF2-40B4-BE49-F238E27FC236}">
                <a16:creationId xmlns:a16="http://schemas.microsoft.com/office/drawing/2014/main" id="{503CFA55-2305-4D5A-8680-BC2455E6BE6B}"/>
              </a:ext>
            </a:extLst>
          </p:cNvPr>
          <p:cNvSpPr>
            <a:spLocks noGrp="1"/>
          </p:cNvSpPr>
          <p:nvPr>
            <p:ph type="ftr" sz="quarter" idx="11"/>
          </p:nvPr>
        </p:nvSpPr>
        <p:spPr>
          <a:xfrm>
            <a:off x="5043984" y="6356350"/>
            <a:ext cx="5738693" cy="365125"/>
          </a:xfrm>
          <a:noFill/>
        </p:spPr>
        <p:txBody>
          <a:bodyPr vert="horz" lIns="91440" tIns="45720" rIns="91440" bIns="45720" rtlCol="0" anchor="ctr">
            <a:normAutofit/>
          </a:bodyPr>
          <a:lstStyle/>
          <a:p>
            <a:pPr algn="l" defTabSz="914400">
              <a:spcAft>
                <a:spcPts val="600"/>
              </a:spcAft>
              <a:defRPr/>
            </a:pPr>
            <a:r>
              <a:rPr lang="en-US" altLang="en-US" kern="1200">
                <a:solidFill>
                  <a:srgbClr val="FFFFFF"/>
                </a:solidFill>
                <a:latin typeface="Calibri" panose="020F0502020204030204"/>
                <a:ea typeface="+mn-ea"/>
                <a:cs typeface="+mn-cs"/>
              </a:rPr>
              <a:t>SOEN 343</a:t>
            </a:r>
          </a:p>
        </p:txBody>
      </p:sp>
      <p:sp>
        <p:nvSpPr>
          <p:cNvPr id="5" name="Slide Number Placeholder 4">
            <a:extLst>
              <a:ext uri="{FF2B5EF4-FFF2-40B4-BE49-F238E27FC236}">
                <a16:creationId xmlns:a16="http://schemas.microsoft.com/office/drawing/2014/main" id="{F313CEC9-E546-4173-83B8-587DB3A3CBFA}"/>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defTabSz="914400">
              <a:spcAft>
                <a:spcPts val="600"/>
              </a:spcAft>
              <a:defRPr/>
            </a:pPr>
            <a:fld id="{A7AAC441-3C49-4580-B060-044AC6D851BC}" type="slidenum">
              <a:rPr lang="en-US" altLang="en-US">
                <a:solidFill>
                  <a:srgbClr val="FFFFFF"/>
                </a:solidFill>
                <a:latin typeface="Calibri" panose="020F0502020204030204"/>
              </a:rPr>
              <a:pPr defTabSz="914400">
                <a:spcAft>
                  <a:spcPts val="600"/>
                </a:spcAft>
                <a:defRPr/>
              </a:pPr>
              <a:t>38</a:t>
            </a:fld>
            <a:endParaRPr lang="en-US" altLang="en-US">
              <a:solidFill>
                <a:srgbClr val="FFFFFF"/>
              </a:solidFill>
              <a:latin typeface="Calibri" panose="020F0502020204030204"/>
            </a:endParaRPr>
          </a:p>
        </p:txBody>
      </p:sp>
    </p:spTree>
    <p:extLst>
      <p:ext uri="{BB962C8B-B14F-4D97-AF65-F5344CB8AC3E}">
        <p14:creationId xmlns:p14="http://schemas.microsoft.com/office/powerpoint/2010/main" val="2221314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AB95-5AB7-44E0-B39C-034B660F41EF}"/>
              </a:ext>
            </a:extLst>
          </p:cNvPr>
          <p:cNvSpPr>
            <a:spLocks noGrp="1"/>
          </p:cNvSpPr>
          <p:nvPr>
            <p:ph type="title"/>
          </p:nvPr>
        </p:nvSpPr>
        <p:spPr/>
        <p:txBody>
          <a:bodyPr/>
          <a:lstStyle/>
          <a:p>
            <a:r>
              <a:rPr lang="en-CA" dirty="0"/>
              <a:t>SOAP message structure</a:t>
            </a:r>
          </a:p>
        </p:txBody>
      </p:sp>
      <p:sp>
        <p:nvSpPr>
          <p:cNvPr id="3" name="Footer Placeholder 2">
            <a:extLst>
              <a:ext uri="{FF2B5EF4-FFF2-40B4-BE49-F238E27FC236}">
                <a16:creationId xmlns:a16="http://schemas.microsoft.com/office/drawing/2014/main" id="{71DB10E5-60B3-49B3-9A46-835E927A7A6C}"/>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03C10C91-8313-41D6-8874-A0A7F37F5CF2}"/>
              </a:ext>
            </a:extLst>
          </p:cNvPr>
          <p:cNvSpPr>
            <a:spLocks noGrp="1"/>
          </p:cNvSpPr>
          <p:nvPr>
            <p:ph type="sldNum" sz="quarter" idx="12"/>
          </p:nvPr>
        </p:nvSpPr>
        <p:spPr/>
        <p:txBody>
          <a:bodyPr/>
          <a:lstStyle/>
          <a:p>
            <a:fld id="{0B1495D1-49A4-4998-B16F-40DF4FBBA6DB}" type="slidenum">
              <a:rPr lang="en-US" altLang="en-US" smtClean="0"/>
              <a:pPr/>
              <a:t>39</a:t>
            </a:fld>
            <a:endParaRPr lang="en-US" altLang="en-US"/>
          </a:p>
        </p:txBody>
      </p:sp>
      <p:pic>
        <p:nvPicPr>
          <p:cNvPr id="6" name="Picture 5" descr="Graphical user interface, text, application, email&#10;&#10;Description automatically generated">
            <a:extLst>
              <a:ext uri="{FF2B5EF4-FFF2-40B4-BE49-F238E27FC236}">
                <a16:creationId xmlns:a16="http://schemas.microsoft.com/office/drawing/2014/main" id="{8F27EAC0-BA50-45BA-8DB4-78BBA93F1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60475"/>
            <a:ext cx="11229975" cy="5095875"/>
          </a:xfrm>
          <a:prstGeom prst="rect">
            <a:avLst/>
          </a:prstGeom>
        </p:spPr>
      </p:pic>
    </p:spTree>
    <p:extLst>
      <p:ext uri="{BB962C8B-B14F-4D97-AF65-F5344CB8AC3E}">
        <p14:creationId xmlns:p14="http://schemas.microsoft.com/office/powerpoint/2010/main" val="129274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4D2D953-5009-48D5-BE5A-BC5AA0B3D623}"/>
              </a:ext>
            </a:extLst>
          </p:cNvPr>
          <p:cNvSpPr>
            <a:spLocks noGrp="1" noChangeArrowheads="1"/>
          </p:cNvSpPr>
          <p:nvPr>
            <p:ph idx="1"/>
          </p:nvPr>
        </p:nvSpPr>
        <p:spPr>
          <a:xfrm>
            <a:off x="1981200" y="1219201"/>
            <a:ext cx="8229600" cy="4525963"/>
          </a:xfrm>
        </p:spPr>
        <p:txBody>
          <a:bodyPr/>
          <a:lstStyle/>
          <a:p>
            <a:pPr>
              <a:buFontTx/>
              <a:buNone/>
            </a:pPr>
            <a:r>
              <a:rPr lang="en-US" altLang="en-US" sz="3100" dirty="0"/>
              <a:t>	</a:t>
            </a:r>
            <a:r>
              <a:rPr lang="en-US" altLang="en-US" sz="2800" dirty="0"/>
              <a:t>Two important issues</a:t>
            </a:r>
            <a:r>
              <a:rPr lang="en-US" altLang="zh-CN" sz="2800" dirty="0">
                <a:ea typeface="宋体" panose="02010600030101010101" pitchFamily="2" charset="-122"/>
              </a:rPr>
              <a:t> for designing a distributed system are: </a:t>
            </a:r>
            <a:endParaRPr lang="en-IE" altLang="zh-CN" sz="2800" dirty="0">
              <a:ea typeface="宋体" panose="02010600030101010101" pitchFamily="2" charset="-122"/>
            </a:endParaRPr>
          </a:p>
          <a:p>
            <a:r>
              <a:rPr lang="en-IE" altLang="zh-CN" sz="2800" dirty="0">
                <a:ea typeface="宋体" panose="02010600030101010101" pitchFamily="2" charset="-122"/>
              </a:rPr>
              <a:t>Network Topology: the way in which entities are organized to form a connected network</a:t>
            </a:r>
          </a:p>
          <a:p>
            <a:r>
              <a:rPr lang="en-IE" altLang="zh-CN" sz="2800" dirty="0">
                <a:ea typeface="宋体" panose="02010600030101010101" pitchFamily="2" charset="-122"/>
              </a:rPr>
              <a:t>Communications Mode: the method by which components communicate with each other </a:t>
            </a:r>
            <a:endParaRPr lang="en-US" altLang="en-US" sz="2800" dirty="0"/>
          </a:p>
          <a:p>
            <a:endParaRPr lang="en-US" altLang="en-US" sz="2800" dirty="0"/>
          </a:p>
        </p:txBody>
      </p:sp>
      <p:sp>
        <p:nvSpPr>
          <p:cNvPr id="2" name="Footer Placeholder 1">
            <a:extLst>
              <a:ext uri="{FF2B5EF4-FFF2-40B4-BE49-F238E27FC236}">
                <a16:creationId xmlns:a16="http://schemas.microsoft.com/office/drawing/2014/main" id="{4FB5BE20-6500-4D57-9B65-FFBB3C4840FE}"/>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DBD679C2-78E5-4A39-943E-56BA3F98FD9B}"/>
              </a:ext>
            </a:extLst>
          </p:cNvPr>
          <p:cNvSpPr>
            <a:spLocks noGrp="1"/>
          </p:cNvSpPr>
          <p:nvPr>
            <p:ph type="sldNum" sz="quarter" idx="12"/>
          </p:nvPr>
        </p:nvSpPr>
        <p:spPr/>
        <p:txBody>
          <a:bodyPr/>
          <a:lstStyle/>
          <a:p>
            <a:fld id="{A7AAC441-3C49-4580-B060-044AC6D851BC}"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608-4298-41AF-9A3B-DB272C464A27}"/>
              </a:ext>
            </a:extLst>
          </p:cNvPr>
          <p:cNvSpPr>
            <a:spLocks noGrp="1"/>
          </p:cNvSpPr>
          <p:nvPr>
            <p:ph type="title"/>
          </p:nvPr>
        </p:nvSpPr>
        <p:spPr/>
        <p:txBody>
          <a:bodyPr/>
          <a:lstStyle/>
          <a:p>
            <a:r>
              <a:rPr lang="en-CA" dirty="0"/>
              <a:t>SOAP communication Model vs RPC</a:t>
            </a:r>
          </a:p>
        </p:txBody>
      </p:sp>
      <p:sp>
        <p:nvSpPr>
          <p:cNvPr id="5" name="Content Placeholder 4">
            <a:extLst>
              <a:ext uri="{FF2B5EF4-FFF2-40B4-BE49-F238E27FC236}">
                <a16:creationId xmlns:a16="http://schemas.microsoft.com/office/drawing/2014/main" id="{E6C66842-7F56-401F-A095-E7E4F0CA4BA5}"/>
              </a:ext>
            </a:extLst>
          </p:cNvPr>
          <p:cNvSpPr>
            <a:spLocks noGrp="1"/>
          </p:cNvSpPr>
          <p:nvPr>
            <p:ph idx="1"/>
          </p:nvPr>
        </p:nvSpPr>
        <p:spPr/>
        <p:txBody>
          <a:bodyPr/>
          <a:lstStyle/>
          <a:p>
            <a:r>
              <a:rPr lang="en-CA" dirty="0"/>
              <a:t>All communication by SOAP is done via HTTP protocol</a:t>
            </a:r>
          </a:p>
          <a:p>
            <a:r>
              <a:rPr lang="en-CA" dirty="0"/>
              <a:t>Prior to SOAP, a lot of web services used RPC which have the following limitations:</a:t>
            </a:r>
          </a:p>
          <a:p>
            <a:r>
              <a:rPr lang="en-CA" dirty="0"/>
              <a:t>Not language independent</a:t>
            </a:r>
          </a:p>
          <a:p>
            <a:r>
              <a:rPr lang="en-CA" dirty="0"/>
              <a:t>Not the standard protocol </a:t>
            </a:r>
          </a:p>
          <a:p>
            <a:r>
              <a:rPr lang="en-CA" dirty="0"/>
              <a:t>Problems with firewalls</a:t>
            </a:r>
          </a:p>
        </p:txBody>
      </p:sp>
      <p:sp>
        <p:nvSpPr>
          <p:cNvPr id="3" name="Footer Placeholder 2">
            <a:extLst>
              <a:ext uri="{FF2B5EF4-FFF2-40B4-BE49-F238E27FC236}">
                <a16:creationId xmlns:a16="http://schemas.microsoft.com/office/drawing/2014/main" id="{2ABFA9C6-9F63-43A9-BF41-A373BC54C435}"/>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49928331-C901-42B8-B5FA-35FF332677B0}"/>
              </a:ext>
            </a:extLst>
          </p:cNvPr>
          <p:cNvSpPr>
            <a:spLocks noGrp="1"/>
          </p:cNvSpPr>
          <p:nvPr>
            <p:ph type="sldNum" sz="quarter" idx="12"/>
          </p:nvPr>
        </p:nvSpPr>
        <p:spPr/>
        <p:txBody>
          <a:bodyPr/>
          <a:lstStyle/>
          <a:p>
            <a:fld id="{0B1495D1-49A4-4998-B16F-40DF4FBBA6DB}" type="slidenum">
              <a:rPr lang="en-US" altLang="en-US" smtClean="0"/>
              <a:pPr/>
              <a:t>40</a:t>
            </a:fld>
            <a:endParaRPr lang="en-US" altLang="en-US"/>
          </a:p>
        </p:txBody>
      </p:sp>
    </p:spTree>
    <p:extLst>
      <p:ext uri="{BB962C8B-B14F-4D97-AF65-F5344CB8AC3E}">
        <p14:creationId xmlns:p14="http://schemas.microsoft.com/office/powerpoint/2010/main" val="29831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608-4298-41AF-9A3B-DB272C464A27}"/>
              </a:ext>
            </a:extLst>
          </p:cNvPr>
          <p:cNvSpPr>
            <a:spLocks noGrp="1"/>
          </p:cNvSpPr>
          <p:nvPr>
            <p:ph type="title"/>
          </p:nvPr>
        </p:nvSpPr>
        <p:spPr/>
        <p:txBody>
          <a:bodyPr/>
          <a:lstStyle/>
          <a:p>
            <a:r>
              <a:rPr lang="en-CA" dirty="0"/>
              <a:t>SOAP communication Model vs RPC</a:t>
            </a:r>
          </a:p>
        </p:txBody>
      </p:sp>
      <p:sp>
        <p:nvSpPr>
          <p:cNvPr id="5" name="Content Placeholder 4">
            <a:extLst>
              <a:ext uri="{FF2B5EF4-FFF2-40B4-BE49-F238E27FC236}">
                <a16:creationId xmlns:a16="http://schemas.microsoft.com/office/drawing/2014/main" id="{E6C66842-7F56-401F-A095-E7E4F0CA4BA5}"/>
              </a:ext>
            </a:extLst>
          </p:cNvPr>
          <p:cNvSpPr>
            <a:spLocks noGrp="1"/>
          </p:cNvSpPr>
          <p:nvPr>
            <p:ph idx="1"/>
          </p:nvPr>
        </p:nvSpPr>
        <p:spPr/>
        <p:txBody>
          <a:bodyPr/>
          <a:lstStyle/>
          <a:p>
            <a:pPr>
              <a:buFont typeface="+mj-lt"/>
              <a:buAutoNum type="arabicPeriod"/>
            </a:pPr>
            <a:r>
              <a:rPr lang="en-US" dirty="0"/>
              <a:t>The client would format the information regarding the procedure call and any arguments into a SOAP message and sends it to the server as part of an HTTP request</a:t>
            </a:r>
          </a:p>
          <a:p>
            <a:pPr lvl="1">
              <a:buFont typeface="Calibri" panose="020F0502020204030204" pitchFamily="34" charset="0"/>
              <a:buChar char="—"/>
            </a:pPr>
            <a:r>
              <a:rPr lang="en-US" dirty="0"/>
              <a:t> This process of encapsulating the data into a SOAP message was known as </a:t>
            </a:r>
            <a:r>
              <a:rPr lang="en-US" b="1" dirty="0"/>
              <a:t>Marshalling</a:t>
            </a:r>
            <a:endParaRPr lang="en-US" dirty="0"/>
          </a:p>
          <a:p>
            <a:pPr>
              <a:buFont typeface="+mj-lt"/>
              <a:buAutoNum type="arabicPeriod"/>
            </a:pPr>
            <a:r>
              <a:rPr lang="en-US" dirty="0"/>
              <a:t>The server would then unwrap the message sent by the client, see what the client requested for and then send the appropriate response back to the client as a SOAP message</a:t>
            </a:r>
          </a:p>
          <a:p>
            <a:pPr lvl="1">
              <a:buFont typeface="Calibri" panose="020F0502020204030204" pitchFamily="34" charset="0"/>
              <a:buChar char="—"/>
            </a:pPr>
            <a:r>
              <a:rPr lang="en-US" dirty="0"/>
              <a:t> The practice of unwrapping a request sent by the client is known as </a:t>
            </a:r>
            <a:r>
              <a:rPr lang="en-US" b="1" dirty="0" err="1"/>
              <a:t>Demarshalling</a:t>
            </a:r>
            <a:r>
              <a:rPr lang="en-US" b="1" dirty="0"/>
              <a:t>.</a:t>
            </a:r>
            <a:endParaRPr lang="en-US" dirty="0"/>
          </a:p>
          <a:p>
            <a:endParaRPr lang="en-CA" sz="2400" dirty="0"/>
          </a:p>
        </p:txBody>
      </p:sp>
      <p:sp>
        <p:nvSpPr>
          <p:cNvPr id="3" name="Footer Placeholder 2">
            <a:extLst>
              <a:ext uri="{FF2B5EF4-FFF2-40B4-BE49-F238E27FC236}">
                <a16:creationId xmlns:a16="http://schemas.microsoft.com/office/drawing/2014/main" id="{2ABFA9C6-9F63-43A9-BF41-A373BC54C435}"/>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49928331-C901-42B8-B5FA-35FF332677B0}"/>
              </a:ext>
            </a:extLst>
          </p:cNvPr>
          <p:cNvSpPr>
            <a:spLocks noGrp="1"/>
          </p:cNvSpPr>
          <p:nvPr>
            <p:ph type="sldNum" sz="quarter" idx="12"/>
          </p:nvPr>
        </p:nvSpPr>
        <p:spPr/>
        <p:txBody>
          <a:bodyPr/>
          <a:lstStyle/>
          <a:p>
            <a:fld id="{0B1495D1-49A4-4998-B16F-40DF4FBBA6DB}" type="slidenum">
              <a:rPr lang="en-US" altLang="en-US" smtClean="0"/>
              <a:pPr/>
              <a:t>41</a:t>
            </a:fld>
            <a:endParaRPr lang="en-US" altLang="en-US"/>
          </a:p>
        </p:txBody>
      </p:sp>
    </p:spTree>
    <p:extLst>
      <p:ext uri="{BB962C8B-B14F-4D97-AF65-F5344CB8AC3E}">
        <p14:creationId xmlns:p14="http://schemas.microsoft.com/office/powerpoint/2010/main" val="38389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a:extLst>
              <a:ext uri="{FF2B5EF4-FFF2-40B4-BE49-F238E27FC236}">
                <a16:creationId xmlns:a16="http://schemas.microsoft.com/office/drawing/2014/main" id="{0044E872-3696-4503-8747-29FC6D43C2B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0679" b="7963"/>
          <a:stretch/>
        </p:blipFill>
        <p:spPr>
          <a:xfrm>
            <a:off x="1828800" y="2209800"/>
            <a:ext cx="8534400" cy="3657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FB7A4826-8D8A-481F-896F-EFDC9D6D966C}"/>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73825B88-B0FF-453B-87B0-910AA07546A5}"/>
              </a:ext>
            </a:extLst>
          </p:cNvPr>
          <p:cNvSpPr>
            <a:spLocks noGrp="1"/>
          </p:cNvSpPr>
          <p:nvPr>
            <p:ph type="sldNum" sz="quarter" idx="12"/>
          </p:nvPr>
        </p:nvSpPr>
        <p:spPr/>
        <p:txBody>
          <a:bodyPr/>
          <a:lstStyle/>
          <a:p>
            <a:fld id="{A7AAC441-3C49-4580-B060-044AC6D851BC}" type="slidenum">
              <a:rPr lang="en-US" altLang="en-US" smtClean="0"/>
              <a:pPr/>
              <a:t>42</a:t>
            </a:fld>
            <a:endParaRPr lang="en-US" altLang="en-US"/>
          </a:p>
        </p:txBody>
      </p:sp>
      <p:sp>
        <p:nvSpPr>
          <p:cNvPr id="4" name="TextBox 3">
            <a:extLst>
              <a:ext uri="{FF2B5EF4-FFF2-40B4-BE49-F238E27FC236}">
                <a16:creationId xmlns:a16="http://schemas.microsoft.com/office/drawing/2014/main" id="{C0DE4785-6878-4D7A-A21C-35DAAC1C9714}"/>
              </a:ext>
            </a:extLst>
          </p:cNvPr>
          <p:cNvSpPr txBox="1"/>
          <p:nvPr/>
        </p:nvSpPr>
        <p:spPr>
          <a:xfrm>
            <a:off x="4191000" y="838200"/>
            <a:ext cx="3610347" cy="369332"/>
          </a:xfrm>
          <a:prstGeom prst="rect">
            <a:avLst/>
          </a:prstGeom>
          <a:noFill/>
        </p:spPr>
        <p:txBody>
          <a:bodyPr wrap="none" rtlCol="0">
            <a:spAutoFit/>
          </a:bodyPr>
          <a:lstStyle/>
          <a:p>
            <a:r>
              <a:rPr lang="en-CA" dirty="0"/>
              <a:t>SOA implementation in web services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DB6B-D6A4-42CE-A8E4-014CD33335D8}"/>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E1DA171F-5DA9-4A76-9C16-5A51A0A0A48F}"/>
              </a:ext>
            </a:extLst>
          </p:cNvPr>
          <p:cNvSpPr>
            <a:spLocks noGrp="1"/>
          </p:cNvSpPr>
          <p:nvPr>
            <p:ph idx="1"/>
          </p:nvPr>
        </p:nvSpPr>
        <p:spPr/>
        <p:txBody>
          <a:bodyPr>
            <a:normAutofit/>
          </a:bodyPr>
          <a:lstStyle/>
          <a:p>
            <a:pPr algn="l"/>
            <a:r>
              <a:rPr lang="en-US" dirty="0"/>
              <a:t>Multi-tier architecture distributes and separates data and processing duties over different tiers so that each tier has its own responsibilities</a:t>
            </a:r>
          </a:p>
          <a:p>
            <a:pPr algn="l"/>
            <a:r>
              <a:rPr lang="en-US" dirty="0"/>
              <a:t>The client-server architecture is widely used in current enterprise business and industry. Web server, data server, and application server are all examples of server tiers</a:t>
            </a:r>
          </a:p>
          <a:p>
            <a:r>
              <a:rPr lang="en-US" dirty="0"/>
              <a:t>Service-oriented architectures are widely used in B2B enterprise business applications. Each service is a building-block component, such as web or grid service, which can be reused by other service components or other business process applications</a:t>
            </a:r>
            <a:endParaRPr lang="en-CA" dirty="0"/>
          </a:p>
        </p:txBody>
      </p:sp>
      <p:sp>
        <p:nvSpPr>
          <p:cNvPr id="4" name="Footer Placeholder 3">
            <a:extLst>
              <a:ext uri="{FF2B5EF4-FFF2-40B4-BE49-F238E27FC236}">
                <a16:creationId xmlns:a16="http://schemas.microsoft.com/office/drawing/2014/main" id="{FBFAD772-090E-433E-9EB6-74C34C26585B}"/>
              </a:ext>
            </a:extLst>
          </p:cNvPr>
          <p:cNvSpPr>
            <a:spLocks noGrp="1"/>
          </p:cNvSpPr>
          <p:nvPr>
            <p:ph type="ftr" sz="quarter" idx="11"/>
          </p:nvPr>
        </p:nvSpPr>
        <p:spPr/>
        <p:txBody>
          <a:bodyPr/>
          <a:lstStyle/>
          <a:p>
            <a:r>
              <a:rPr lang="en-US" altLang="en-US"/>
              <a:t>SOEN 343</a:t>
            </a:r>
          </a:p>
        </p:txBody>
      </p:sp>
      <p:sp>
        <p:nvSpPr>
          <p:cNvPr id="5" name="Slide Number Placeholder 4">
            <a:extLst>
              <a:ext uri="{FF2B5EF4-FFF2-40B4-BE49-F238E27FC236}">
                <a16:creationId xmlns:a16="http://schemas.microsoft.com/office/drawing/2014/main" id="{BDAE818F-C770-41C1-905C-D334BAC1FF9B}"/>
              </a:ext>
            </a:extLst>
          </p:cNvPr>
          <p:cNvSpPr>
            <a:spLocks noGrp="1"/>
          </p:cNvSpPr>
          <p:nvPr>
            <p:ph type="sldNum" sz="quarter" idx="12"/>
          </p:nvPr>
        </p:nvSpPr>
        <p:spPr/>
        <p:txBody>
          <a:bodyPr/>
          <a:lstStyle/>
          <a:p>
            <a:fld id="{A7AAC441-3C49-4580-B060-044AC6D851BC}" type="slidenum">
              <a:rPr lang="en-US" altLang="en-US" smtClean="0"/>
              <a:pPr/>
              <a:t>43</a:t>
            </a:fld>
            <a:endParaRPr lang="en-US" altLang="en-US"/>
          </a:p>
        </p:txBody>
      </p:sp>
    </p:spTree>
    <p:extLst>
      <p:ext uri="{BB962C8B-B14F-4D97-AF65-F5344CB8AC3E}">
        <p14:creationId xmlns:p14="http://schemas.microsoft.com/office/powerpoint/2010/main" val="25326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A74D-518F-4E5A-8CBB-9470601575AB}"/>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449AB1E-DFC8-4261-9F10-A1CD26216A3F}"/>
              </a:ext>
            </a:extLst>
          </p:cNvPr>
          <p:cNvSpPr>
            <a:spLocks noGrp="1"/>
          </p:cNvSpPr>
          <p:nvPr>
            <p:ph idx="1"/>
          </p:nvPr>
        </p:nvSpPr>
        <p:spPr/>
        <p:txBody>
          <a:bodyPr/>
          <a:lstStyle/>
          <a:p>
            <a:pPr eaLnBrk="1" hangingPunct="1"/>
            <a:r>
              <a:rPr lang="en-US" altLang="en-US" sz="2800" dirty="0"/>
              <a:t>Ch 10. Textbook: Software architecture and design illuminated / Kai Qian  [et al.]. Jones and Bartlett Pub., 2010.</a:t>
            </a:r>
          </a:p>
          <a:p>
            <a:r>
              <a:rPr lang="en-CA" dirty="0"/>
              <a:t>SOAP </a:t>
            </a:r>
            <a:r>
              <a:rPr lang="en-CA" dirty="0">
                <a:hlinkClick r:id="rId2"/>
              </a:rPr>
              <a:t>https://www.guru99.com/soap-simple-object-access-protocol.html</a:t>
            </a:r>
            <a:r>
              <a:rPr lang="en-CA" dirty="0"/>
              <a:t> </a:t>
            </a:r>
          </a:p>
        </p:txBody>
      </p:sp>
      <p:sp>
        <p:nvSpPr>
          <p:cNvPr id="4" name="Footer Placeholder 3">
            <a:extLst>
              <a:ext uri="{FF2B5EF4-FFF2-40B4-BE49-F238E27FC236}">
                <a16:creationId xmlns:a16="http://schemas.microsoft.com/office/drawing/2014/main" id="{42B386AC-19B1-4011-BF40-3F824A536F87}"/>
              </a:ext>
            </a:extLst>
          </p:cNvPr>
          <p:cNvSpPr>
            <a:spLocks noGrp="1"/>
          </p:cNvSpPr>
          <p:nvPr>
            <p:ph type="ftr" sz="quarter" idx="11"/>
          </p:nvPr>
        </p:nvSpPr>
        <p:spPr/>
        <p:txBody>
          <a:bodyPr/>
          <a:lstStyle/>
          <a:p>
            <a:r>
              <a:rPr lang="en-US" altLang="en-US"/>
              <a:t>SOEN 343</a:t>
            </a:r>
          </a:p>
        </p:txBody>
      </p:sp>
      <p:sp>
        <p:nvSpPr>
          <p:cNvPr id="5" name="Slide Number Placeholder 4">
            <a:extLst>
              <a:ext uri="{FF2B5EF4-FFF2-40B4-BE49-F238E27FC236}">
                <a16:creationId xmlns:a16="http://schemas.microsoft.com/office/drawing/2014/main" id="{1A9E639B-0D21-4BBC-97AA-75EF21A1E2A2}"/>
              </a:ext>
            </a:extLst>
          </p:cNvPr>
          <p:cNvSpPr>
            <a:spLocks noGrp="1"/>
          </p:cNvSpPr>
          <p:nvPr>
            <p:ph type="sldNum" sz="quarter" idx="12"/>
          </p:nvPr>
        </p:nvSpPr>
        <p:spPr/>
        <p:txBody>
          <a:bodyPr/>
          <a:lstStyle/>
          <a:p>
            <a:fld id="{A7AAC441-3C49-4580-B060-044AC6D851BC}" type="slidenum">
              <a:rPr lang="en-US" altLang="en-US" smtClean="0"/>
              <a:pPr/>
              <a:t>44</a:t>
            </a:fld>
            <a:endParaRPr lang="en-US" altLang="en-US"/>
          </a:p>
        </p:txBody>
      </p:sp>
    </p:spTree>
    <p:extLst>
      <p:ext uri="{BB962C8B-B14F-4D97-AF65-F5344CB8AC3E}">
        <p14:creationId xmlns:p14="http://schemas.microsoft.com/office/powerpoint/2010/main" val="42005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0D3552E7-AD1C-4B65-B67A-BC97FFF88695}"/>
              </a:ext>
            </a:extLst>
          </p:cNvPr>
          <p:cNvSpPr>
            <a:spLocks noGrp="1" noChangeArrowheads="1"/>
          </p:cNvSpPr>
          <p:nvPr>
            <p:ph idx="1"/>
          </p:nvPr>
        </p:nvSpPr>
        <p:spPr>
          <a:xfrm>
            <a:off x="1981200" y="1371601"/>
            <a:ext cx="8229600" cy="4525963"/>
          </a:xfrm>
        </p:spPr>
        <p:txBody>
          <a:bodyPr/>
          <a:lstStyle/>
          <a:p>
            <a:r>
              <a:rPr lang="en-US" altLang="en-US" sz="2700" dirty="0"/>
              <a:t>A distributed system can be modeled by </a:t>
            </a:r>
            <a:r>
              <a:rPr lang="en-US" altLang="zh-CN" sz="2700" dirty="0">
                <a:ea typeface="宋体" panose="02010600030101010101" pitchFamily="2" charset="-122"/>
              </a:rPr>
              <a:t>the client-server architecture, and this forms the basis for multi-tier architectures; alternatives are the broker architecture such as CORBA, and the Service-Oriented Architecture (SOA) such as Web services and Grid services </a:t>
            </a:r>
          </a:p>
          <a:p>
            <a:r>
              <a:rPr lang="en-US" altLang="zh-CN" sz="2700" dirty="0">
                <a:ea typeface="宋体" panose="02010600030101010101" pitchFamily="2" charset="-122"/>
              </a:rPr>
              <a:t>The important features of a distributed architecture are its service location transparency, and its services reliability and availability</a:t>
            </a:r>
            <a:endParaRPr lang="en-US" altLang="en-US" sz="2700" dirty="0">
              <a:ea typeface="宋体" panose="02010600030101010101" pitchFamily="2" charset="-122"/>
            </a:endParaRPr>
          </a:p>
        </p:txBody>
      </p:sp>
      <p:sp>
        <p:nvSpPr>
          <p:cNvPr id="2" name="Footer Placeholder 1">
            <a:extLst>
              <a:ext uri="{FF2B5EF4-FFF2-40B4-BE49-F238E27FC236}">
                <a16:creationId xmlns:a16="http://schemas.microsoft.com/office/drawing/2014/main" id="{E2F1D492-E557-4634-9967-1CB8A7C299D8}"/>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55860139-F31D-4A31-A0C2-EE94EB7E8492}"/>
              </a:ext>
            </a:extLst>
          </p:cNvPr>
          <p:cNvSpPr>
            <a:spLocks noGrp="1"/>
          </p:cNvSpPr>
          <p:nvPr>
            <p:ph type="sldNum" sz="quarter" idx="12"/>
          </p:nvPr>
        </p:nvSpPr>
        <p:spPr/>
        <p:txBody>
          <a:bodyPr/>
          <a:lstStyle/>
          <a:p>
            <a:fld id="{A7AAC441-3C49-4580-B060-044AC6D851BC}"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184DCAB2-C79A-4BC1-95BB-2208E12EC935}"/>
              </a:ext>
            </a:extLst>
          </p:cNvPr>
          <p:cNvSpPr>
            <a:spLocks noGrp="1" noChangeArrowheads="1"/>
          </p:cNvSpPr>
          <p:nvPr>
            <p:ph idx="1"/>
          </p:nvPr>
        </p:nvSpPr>
        <p:spPr/>
        <p:txBody>
          <a:bodyPr/>
          <a:lstStyle/>
          <a:p>
            <a:r>
              <a:rPr lang="en-US" altLang="zh-CN" sz="2800" dirty="0">
                <a:ea typeface="宋体" panose="02010600030101010101" pitchFamily="2" charset="-122"/>
              </a:rPr>
              <a:t>Additionally, there are several technology frameworks to support distributed architectures, including .NET, J2EE, CORBA, .NET Web services, AXIS Java Web services, and </a:t>
            </a:r>
            <a:r>
              <a:rPr lang="en-US" altLang="zh-CN" sz="2800" dirty="0" err="1">
                <a:ea typeface="宋体" panose="02010600030101010101" pitchFamily="2" charset="-122"/>
              </a:rPr>
              <a:t>GloBus</a:t>
            </a:r>
            <a:r>
              <a:rPr lang="en-US" altLang="zh-CN" sz="2800" dirty="0">
                <a:ea typeface="宋体" panose="02010600030101010101" pitchFamily="2" charset="-122"/>
              </a:rPr>
              <a:t> Grid services</a:t>
            </a:r>
            <a:endParaRPr lang="en-US" altLang="en-US" sz="3100" dirty="0"/>
          </a:p>
          <a:p>
            <a:endParaRPr lang="en-US" altLang="en-US" dirty="0"/>
          </a:p>
        </p:txBody>
      </p:sp>
      <p:sp>
        <p:nvSpPr>
          <p:cNvPr id="2" name="Footer Placeholder 1">
            <a:extLst>
              <a:ext uri="{FF2B5EF4-FFF2-40B4-BE49-F238E27FC236}">
                <a16:creationId xmlns:a16="http://schemas.microsoft.com/office/drawing/2014/main" id="{FDDC5620-3608-491E-81C4-0E751C9B7F22}"/>
              </a:ext>
            </a:extLst>
          </p:cNvPr>
          <p:cNvSpPr>
            <a:spLocks noGrp="1"/>
          </p:cNvSpPr>
          <p:nvPr>
            <p:ph type="ftr" sz="quarter" idx="11"/>
          </p:nvPr>
        </p:nvSpPr>
        <p:spPr/>
        <p:txBody>
          <a:bodyPr/>
          <a:lstStyle/>
          <a:p>
            <a:r>
              <a:rPr lang="en-US" altLang="en-US"/>
              <a:t>SOEN 343</a:t>
            </a:r>
          </a:p>
        </p:txBody>
      </p:sp>
      <p:sp>
        <p:nvSpPr>
          <p:cNvPr id="3" name="Slide Number Placeholder 2">
            <a:extLst>
              <a:ext uri="{FF2B5EF4-FFF2-40B4-BE49-F238E27FC236}">
                <a16:creationId xmlns:a16="http://schemas.microsoft.com/office/drawing/2014/main" id="{5CFEAA44-8A5C-4C55-9622-50A6B9A4B1C5}"/>
              </a:ext>
            </a:extLst>
          </p:cNvPr>
          <p:cNvSpPr>
            <a:spLocks noGrp="1"/>
          </p:cNvSpPr>
          <p:nvPr>
            <p:ph type="sldNum" sz="quarter" idx="12"/>
          </p:nvPr>
        </p:nvSpPr>
        <p:spPr/>
        <p:txBody>
          <a:bodyPr/>
          <a:lstStyle/>
          <a:p>
            <a:fld id="{A7AAC441-3C49-4580-B060-044AC6D851BC}"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numCol="1" rtlCol="0" anchor="ctr" anchorCtr="0" compatLnSpc="1">
            <a:prstTxWarp prst="textNoShape">
              <a:avLst/>
            </a:prstTxWarp>
            <a:spAutoFit/>
          </a:bodyPr>
          <a:lstStyle/>
          <a:p>
            <a:pPr marL="22860">
              <a:spcBef>
                <a:spcPts val="105"/>
              </a:spcBef>
            </a:pPr>
            <a:r>
              <a:rPr dirty="0"/>
              <a:t>Client-server</a:t>
            </a:r>
            <a:r>
              <a:rPr spc="-125" dirty="0"/>
              <a:t> </a:t>
            </a:r>
            <a:r>
              <a:rPr dirty="0"/>
              <a:t>architecture</a:t>
            </a:r>
          </a:p>
          <a:p>
            <a:pPr marL="12700">
              <a:spcBef>
                <a:spcPts val="15"/>
              </a:spcBef>
            </a:pPr>
            <a:r>
              <a:rPr sz="2800" spc="-5" dirty="0"/>
              <a:t>Components and</a:t>
            </a:r>
            <a:r>
              <a:rPr sz="2800" spc="-10" dirty="0"/>
              <a:t> </a:t>
            </a:r>
            <a:r>
              <a:rPr sz="2800" dirty="0"/>
              <a:t>connectors</a:t>
            </a:r>
          </a:p>
        </p:txBody>
      </p:sp>
      <p:sp>
        <p:nvSpPr>
          <p:cNvPr id="8" name="Content Placeholder 7">
            <a:extLst>
              <a:ext uri="{FF2B5EF4-FFF2-40B4-BE49-F238E27FC236}">
                <a16:creationId xmlns:a16="http://schemas.microsoft.com/office/drawing/2014/main" id="{3390B8F3-7C0E-4EEB-8EF2-234E99693AAF}"/>
              </a:ext>
            </a:extLst>
          </p:cNvPr>
          <p:cNvSpPr>
            <a:spLocks noGrp="1"/>
          </p:cNvSpPr>
          <p:nvPr>
            <p:ph idx="1"/>
          </p:nvPr>
        </p:nvSpPr>
        <p:spPr>
          <a:xfrm>
            <a:off x="838200" y="1825625"/>
            <a:ext cx="6019800" cy="4351338"/>
          </a:xfrm>
        </p:spPr>
        <p:txBody>
          <a:bodyPr>
            <a:normAutofit/>
          </a:bodyPr>
          <a:lstStyle/>
          <a:p>
            <a:pPr marL="355600" marR="508634">
              <a:spcBef>
                <a:spcPts val="95"/>
              </a:spcBef>
              <a:tabLst>
                <a:tab pos="354965" algn="l"/>
                <a:tab pos="355600" algn="l"/>
              </a:tabLst>
            </a:pPr>
            <a:r>
              <a:rPr lang="en-US" spc="-5" dirty="0"/>
              <a:t>In the </a:t>
            </a:r>
            <a:r>
              <a:rPr lang="en-US" b="1" u="heavy" spc="-5" dirty="0">
                <a:uFill>
                  <a:solidFill>
                    <a:srgbClr val="000000"/>
                  </a:solidFill>
                </a:uFill>
              </a:rPr>
              <a:t>client–server</a:t>
            </a:r>
            <a:r>
              <a:rPr lang="en-US" b="1" spc="-5" dirty="0"/>
              <a:t> </a:t>
            </a:r>
            <a:r>
              <a:rPr lang="en-US" spc="-5" dirty="0"/>
              <a:t>architectural style, </a:t>
            </a:r>
            <a:r>
              <a:rPr lang="en-US" u="heavy" spc="-5" dirty="0">
                <a:uFill>
                  <a:solidFill>
                    <a:srgbClr val="000000"/>
                  </a:solidFill>
                </a:uFill>
              </a:rPr>
              <a:t>components</a:t>
            </a:r>
            <a:r>
              <a:rPr lang="en-US" spc="-5" dirty="0"/>
              <a:t> are  servers (providers of a resource), and clients (service  requesters)</a:t>
            </a:r>
            <a:endParaRPr lang="en-US" dirty="0"/>
          </a:p>
          <a:p>
            <a:pPr marL="355600">
              <a:spcBef>
                <a:spcPts val="530"/>
              </a:spcBef>
              <a:tabLst>
                <a:tab pos="354965" algn="l"/>
                <a:tab pos="355600" algn="l"/>
              </a:tabLst>
            </a:pPr>
            <a:r>
              <a:rPr lang="en-US" u="heavy" spc="-5" dirty="0">
                <a:uFill>
                  <a:solidFill>
                    <a:srgbClr val="000000"/>
                  </a:solidFill>
                </a:uFill>
              </a:rPr>
              <a:t>Connectors</a:t>
            </a:r>
            <a:r>
              <a:rPr lang="en-US" spc="-5" dirty="0"/>
              <a:t> are the protocols through which clients</a:t>
            </a:r>
            <a:r>
              <a:rPr lang="en-US" spc="100" dirty="0"/>
              <a:t> </a:t>
            </a:r>
            <a:r>
              <a:rPr lang="en-US" spc="-5" dirty="0"/>
              <a:t>and servers use to</a:t>
            </a:r>
            <a:r>
              <a:rPr lang="en-US" spc="20" dirty="0"/>
              <a:t> </a:t>
            </a:r>
            <a:r>
              <a:rPr lang="en-US" spc="-5" dirty="0"/>
              <a:t>communicate</a:t>
            </a:r>
            <a:endParaRPr lang="en-US" dirty="0"/>
          </a:p>
          <a:p>
            <a:endParaRPr lang="en-CA" dirty="0"/>
          </a:p>
        </p:txBody>
      </p:sp>
      <p:sp>
        <p:nvSpPr>
          <p:cNvPr id="3" name="Footer Placeholder 2">
            <a:extLst>
              <a:ext uri="{FF2B5EF4-FFF2-40B4-BE49-F238E27FC236}">
                <a16:creationId xmlns:a16="http://schemas.microsoft.com/office/drawing/2014/main" id="{D020D9CF-1FCD-44DA-8C09-5D122C8695C1}"/>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7A361B3F-6C95-4E16-8930-1493728A61C6}"/>
              </a:ext>
            </a:extLst>
          </p:cNvPr>
          <p:cNvSpPr>
            <a:spLocks noGrp="1"/>
          </p:cNvSpPr>
          <p:nvPr>
            <p:ph type="sldNum" sz="quarter" idx="12"/>
          </p:nvPr>
        </p:nvSpPr>
        <p:spPr/>
        <p:txBody>
          <a:bodyPr/>
          <a:lstStyle/>
          <a:p>
            <a:fld id="{A7AAC441-3C49-4580-B060-044AC6D851BC}" type="slidenum">
              <a:rPr lang="en-US" altLang="en-US" smtClean="0"/>
              <a:pPr/>
              <a:t>7</a:t>
            </a:fld>
            <a:endParaRPr lang="en-US" altLang="en-US"/>
          </a:p>
        </p:txBody>
      </p:sp>
      <p:sp>
        <p:nvSpPr>
          <p:cNvPr id="6" name="object 4">
            <a:extLst>
              <a:ext uri="{FF2B5EF4-FFF2-40B4-BE49-F238E27FC236}">
                <a16:creationId xmlns:a16="http://schemas.microsoft.com/office/drawing/2014/main" id="{F3594F6C-FBA0-4F80-80BA-2886874FD9DB}"/>
              </a:ext>
            </a:extLst>
          </p:cNvPr>
          <p:cNvSpPr/>
          <p:nvPr/>
        </p:nvSpPr>
        <p:spPr>
          <a:xfrm>
            <a:off x="7834604" y="1228380"/>
            <a:ext cx="2318995" cy="1863426"/>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EB0A80C1-31E2-4B83-B639-74B7D56659AC}"/>
              </a:ext>
            </a:extLst>
          </p:cNvPr>
          <p:cNvSpPr/>
          <p:nvPr/>
        </p:nvSpPr>
        <p:spPr>
          <a:xfrm>
            <a:off x="7857931" y="3429000"/>
            <a:ext cx="2391040" cy="145118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8B9FEC-8273-4999-BC16-E5557D47A10B}"/>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668A899C-E3B3-4811-A82F-CC7CE4EDBB2A}"/>
              </a:ext>
            </a:extLst>
          </p:cNvPr>
          <p:cNvSpPr>
            <a:spLocks noGrp="1"/>
          </p:cNvSpPr>
          <p:nvPr>
            <p:ph idx="1"/>
          </p:nvPr>
        </p:nvSpPr>
        <p:spPr/>
        <p:txBody>
          <a:bodyPr>
            <a:normAutofit/>
          </a:bodyPr>
          <a:lstStyle/>
          <a:p>
            <a:pPr marL="355600" marR="5080">
              <a:lnSpc>
                <a:spcPts val="2380"/>
              </a:lnSpc>
              <a:spcBef>
                <a:spcPts val="2745"/>
              </a:spcBef>
              <a:tabLst>
                <a:tab pos="354965" algn="l"/>
                <a:tab pos="355600" algn="l"/>
              </a:tabLst>
            </a:pPr>
            <a:r>
              <a:rPr lang="en-US" spc="-5" dirty="0"/>
              <a:t>A server </a:t>
            </a:r>
            <a:r>
              <a:rPr lang="en-US" dirty="0"/>
              <a:t>host </a:t>
            </a:r>
            <a:r>
              <a:rPr lang="en-US" spc="-5" dirty="0"/>
              <a:t>runs one or more server programs which share  their </a:t>
            </a:r>
            <a:r>
              <a:rPr lang="en-US" u="heavy" spc="-5" dirty="0">
                <a:uFill>
                  <a:solidFill>
                    <a:srgbClr val="000000"/>
                  </a:solidFill>
                </a:uFill>
              </a:rPr>
              <a:t>resources</a:t>
            </a:r>
            <a:r>
              <a:rPr lang="en-US" spc="-5" dirty="0"/>
              <a:t> with clients. The sharing of resources of a  server constitutes a</a:t>
            </a:r>
            <a:r>
              <a:rPr lang="en-US" spc="35" dirty="0"/>
              <a:t> </a:t>
            </a:r>
            <a:r>
              <a:rPr lang="en-US" u="heavy" dirty="0">
                <a:uFill>
                  <a:solidFill>
                    <a:srgbClr val="000000"/>
                  </a:solidFill>
                </a:uFill>
              </a:rPr>
              <a:t>service</a:t>
            </a:r>
            <a:endParaRPr lang="en-US" sz="3600" dirty="0"/>
          </a:p>
          <a:p>
            <a:pPr marL="355600">
              <a:lnSpc>
                <a:spcPts val="2510"/>
              </a:lnSpc>
              <a:tabLst>
                <a:tab pos="354965" algn="l"/>
                <a:tab pos="355600" algn="l"/>
              </a:tabLst>
            </a:pPr>
            <a:r>
              <a:rPr lang="en-US" spc="-5" dirty="0"/>
              <a:t>A </a:t>
            </a:r>
            <a:r>
              <a:rPr lang="en-US" dirty="0"/>
              <a:t>client </a:t>
            </a:r>
            <a:r>
              <a:rPr lang="en-US" spc="-5" dirty="0"/>
              <a:t>does not </a:t>
            </a:r>
            <a:r>
              <a:rPr lang="en-US" dirty="0"/>
              <a:t>share </a:t>
            </a:r>
            <a:r>
              <a:rPr lang="en-US" spc="-5" dirty="0"/>
              <a:t>any of its resources, but requests</a:t>
            </a:r>
            <a:r>
              <a:rPr lang="en-US" spc="100" dirty="0"/>
              <a:t> </a:t>
            </a:r>
            <a:r>
              <a:rPr lang="en-US" spc="-5" dirty="0"/>
              <a:t>a service from a</a:t>
            </a:r>
            <a:r>
              <a:rPr lang="en-US" spc="20" dirty="0"/>
              <a:t> </a:t>
            </a:r>
            <a:r>
              <a:rPr lang="en-US" spc="-5" dirty="0"/>
              <a:t>server</a:t>
            </a:r>
            <a:endParaRPr lang="en-US" sz="4000" dirty="0"/>
          </a:p>
          <a:p>
            <a:pPr marL="355600" marR="721995">
              <a:lnSpc>
                <a:spcPts val="2380"/>
              </a:lnSpc>
              <a:tabLst>
                <a:tab pos="354965" algn="l"/>
                <a:tab pos="355600" algn="l"/>
              </a:tabLst>
            </a:pPr>
            <a:r>
              <a:rPr lang="en-US" spc="-5" dirty="0"/>
              <a:t>A client initiates a </a:t>
            </a:r>
            <a:r>
              <a:rPr lang="en-US" u="heavy" spc="-5" dirty="0">
                <a:uFill>
                  <a:solidFill>
                    <a:srgbClr val="000000"/>
                  </a:solidFill>
                </a:uFill>
              </a:rPr>
              <a:t>communication session</a:t>
            </a:r>
            <a:r>
              <a:rPr lang="en-US" spc="-5" dirty="0"/>
              <a:t> by sending a </a:t>
            </a:r>
            <a:r>
              <a:rPr lang="en-US" u="heavy" spc="-5" dirty="0">
                <a:uFill>
                  <a:solidFill>
                    <a:srgbClr val="000000"/>
                  </a:solidFill>
                </a:uFill>
              </a:rPr>
              <a:t> request</a:t>
            </a:r>
            <a:r>
              <a:rPr lang="en-US" spc="-5" dirty="0"/>
              <a:t> to one or more connected</a:t>
            </a:r>
            <a:r>
              <a:rPr lang="en-US" spc="65" dirty="0"/>
              <a:t> </a:t>
            </a:r>
            <a:r>
              <a:rPr lang="en-US" spc="-5" dirty="0"/>
              <a:t>servers</a:t>
            </a:r>
            <a:endParaRPr lang="en-US" sz="3600" dirty="0"/>
          </a:p>
          <a:p>
            <a:pPr marL="355600">
              <a:lnSpc>
                <a:spcPts val="2510"/>
              </a:lnSpc>
              <a:tabLst>
                <a:tab pos="354965" algn="l"/>
                <a:tab pos="355600" algn="l"/>
              </a:tabLst>
            </a:pPr>
            <a:r>
              <a:rPr lang="en-US" spc="-5" dirty="0"/>
              <a:t>A server accepts a request, processes it, and returns</a:t>
            </a:r>
            <a:r>
              <a:rPr lang="en-US" spc="155" dirty="0"/>
              <a:t> </a:t>
            </a:r>
            <a:r>
              <a:rPr lang="en-US" spc="-5" dirty="0"/>
              <a:t>the requested information to the</a:t>
            </a:r>
            <a:r>
              <a:rPr lang="en-US" spc="70" dirty="0"/>
              <a:t> </a:t>
            </a:r>
            <a:r>
              <a:rPr lang="en-US" spc="-5" dirty="0"/>
              <a:t>client(s)</a:t>
            </a:r>
            <a:endParaRPr lang="en-US" dirty="0"/>
          </a:p>
          <a:p>
            <a:pPr marL="0" indent="0">
              <a:buNone/>
            </a:pPr>
            <a:endParaRPr lang="en-CA" dirty="0"/>
          </a:p>
        </p:txBody>
      </p:sp>
      <p:sp>
        <p:nvSpPr>
          <p:cNvPr id="2" name="Footer Placeholder 1">
            <a:extLst>
              <a:ext uri="{FF2B5EF4-FFF2-40B4-BE49-F238E27FC236}">
                <a16:creationId xmlns:a16="http://schemas.microsoft.com/office/drawing/2014/main" id="{450387E9-BE7D-46F1-964A-0183D29DE55F}"/>
              </a:ext>
            </a:extLst>
          </p:cNvPr>
          <p:cNvSpPr>
            <a:spLocks noGrp="1"/>
          </p:cNvSpPr>
          <p:nvPr>
            <p:ph type="ftr" sz="quarter" idx="11"/>
          </p:nvPr>
        </p:nvSpPr>
        <p:spPr/>
        <p:txBody>
          <a:bodyPr/>
          <a:lstStyle/>
          <a:p>
            <a:r>
              <a:rPr lang="en-US" altLang="en-US"/>
              <a:t>SOEN 343</a:t>
            </a:r>
          </a:p>
        </p:txBody>
      </p:sp>
      <p:sp>
        <p:nvSpPr>
          <p:cNvPr id="4" name="Slide Number Placeholder 3">
            <a:extLst>
              <a:ext uri="{FF2B5EF4-FFF2-40B4-BE49-F238E27FC236}">
                <a16:creationId xmlns:a16="http://schemas.microsoft.com/office/drawing/2014/main" id="{63583730-2338-4031-8730-FDE4BE74A239}"/>
              </a:ext>
            </a:extLst>
          </p:cNvPr>
          <p:cNvSpPr>
            <a:spLocks noGrp="1"/>
          </p:cNvSpPr>
          <p:nvPr>
            <p:ph type="sldNum" sz="quarter" idx="12"/>
          </p:nvPr>
        </p:nvSpPr>
        <p:spPr/>
        <p:txBody>
          <a:bodyPr/>
          <a:lstStyle/>
          <a:p>
            <a:fld id="{A7AAC441-3C49-4580-B060-044AC6D851BC}" type="slidenum">
              <a:rPr lang="en-US" altLang="en-US" smtClean="0"/>
              <a:pPr/>
              <a:t>8</a:t>
            </a:fld>
            <a:endParaRPr lang="en-US" altLang="en-US"/>
          </a:p>
        </p:txBody>
      </p:sp>
      <p:sp>
        <p:nvSpPr>
          <p:cNvPr id="3" name="object 3"/>
          <p:cNvSpPr txBox="1"/>
          <p:nvPr/>
        </p:nvSpPr>
        <p:spPr>
          <a:xfrm>
            <a:off x="2059940" y="855091"/>
            <a:ext cx="7908290" cy="443070"/>
          </a:xfrm>
          <a:prstGeom prst="rect">
            <a:avLst/>
          </a:prstGeom>
        </p:spPr>
        <p:txBody>
          <a:bodyPr vert="horz" wrap="square" lIns="0" tIns="12065" rIns="0" bIns="0" rtlCol="0">
            <a:spAutoFit/>
          </a:bodyPr>
          <a:lstStyle/>
          <a:p>
            <a:pPr marL="158750" algn="ctr">
              <a:spcBef>
                <a:spcPts val="95"/>
              </a:spcBef>
            </a:pPr>
            <a:r>
              <a:rPr sz="2800" spc="-5" dirty="0">
                <a:latin typeface="Arial"/>
                <a:cs typeface="Arial"/>
              </a:rPr>
              <a:t>Components and</a:t>
            </a:r>
            <a:r>
              <a:rPr sz="2800" spc="25" dirty="0">
                <a:latin typeface="Arial"/>
                <a:cs typeface="Arial"/>
              </a:rPr>
              <a:t> </a:t>
            </a:r>
            <a:r>
              <a:rPr sz="2800" dirty="0">
                <a:latin typeface="Arial"/>
                <a:cs typeface="Arial"/>
              </a:rPr>
              <a:t>connectors</a:t>
            </a:r>
          </a:p>
        </p:txBody>
      </p:sp>
      <p:sp>
        <p:nvSpPr>
          <p:cNvPr id="9" name="object 5">
            <a:extLst>
              <a:ext uri="{FF2B5EF4-FFF2-40B4-BE49-F238E27FC236}">
                <a16:creationId xmlns:a16="http://schemas.microsoft.com/office/drawing/2014/main" id="{304EB0B8-D3B4-4BB9-ABE3-592DA4C10E9F}"/>
              </a:ext>
            </a:extLst>
          </p:cNvPr>
          <p:cNvSpPr/>
          <p:nvPr/>
        </p:nvSpPr>
        <p:spPr>
          <a:xfrm>
            <a:off x="7006122" y="5135112"/>
            <a:ext cx="3208955" cy="7543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62125" y="3429000"/>
            <a:ext cx="3295650" cy="1143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10201" y="2971800"/>
            <a:ext cx="5172075" cy="2667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3335" rIns="0" bIns="0" numCol="1" rtlCol="0" anchor="ctr" anchorCtr="0" compatLnSpc="1">
            <a:prstTxWarp prst="textNoShape">
              <a:avLst/>
            </a:prstTxWarp>
            <a:spAutoFit/>
          </a:bodyPr>
          <a:lstStyle/>
          <a:p>
            <a:pPr marL="22860">
              <a:spcBef>
                <a:spcPts val="105"/>
              </a:spcBef>
            </a:pPr>
            <a:r>
              <a:rPr dirty="0"/>
              <a:t>Client-server</a:t>
            </a:r>
            <a:r>
              <a:rPr spc="-125" dirty="0"/>
              <a:t> </a:t>
            </a:r>
            <a:r>
              <a:rPr dirty="0"/>
              <a:t>architecture</a:t>
            </a:r>
          </a:p>
          <a:p>
            <a:pPr marL="12700">
              <a:spcBef>
                <a:spcPts val="15"/>
              </a:spcBef>
            </a:pPr>
            <a:r>
              <a:rPr sz="2800" spc="-5" dirty="0"/>
              <a:t>Components and</a:t>
            </a:r>
            <a:r>
              <a:rPr sz="2800" spc="-10" dirty="0"/>
              <a:t> </a:t>
            </a:r>
            <a:r>
              <a:rPr sz="2800" dirty="0"/>
              <a:t>connectors</a:t>
            </a:r>
          </a:p>
        </p:txBody>
      </p:sp>
      <p:sp>
        <p:nvSpPr>
          <p:cNvPr id="7" name="Content Placeholder 6">
            <a:extLst>
              <a:ext uri="{FF2B5EF4-FFF2-40B4-BE49-F238E27FC236}">
                <a16:creationId xmlns:a16="http://schemas.microsoft.com/office/drawing/2014/main" id="{43FD4E35-00C2-471F-AA81-7E7E334FEC8C}"/>
              </a:ext>
            </a:extLst>
          </p:cNvPr>
          <p:cNvSpPr>
            <a:spLocks noGrp="1"/>
          </p:cNvSpPr>
          <p:nvPr>
            <p:ph idx="1"/>
          </p:nvPr>
        </p:nvSpPr>
        <p:spPr>
          <a:xfrm>
            <a:off x="1981200" y="1676400"/>
            <a:ext cx="8229600" cy="3074670"/>
          </a:xfrm>
        </p:spPr>
        <p:txBody>
          <a:bodyPr/>
          <a:lstStyle/>
          <a:p>
            <a:r>
              <a:rPr lang="en-US" dirty="0"/>
              <a:t>A </a:t>
            </a:r>
            <a:r>
              <a:rPr lang="en-US" spc="-5" dirty="0"/>
              <a:t>server can </a:t>
            </a:r>
            <a:r>
              <a:rPr lang="en-US" dirty="0"/>
              <a:t>itself act </a:t>
            </a:r>
            <a:r>
              <a:rPr lang="en-US" spc="-10" dirty="0"/>
              <a:t>as </a:t>
            </a:r>
            <a:r>
              <a:rPr lang="en-US" spc="-5" dirty="0"/>
              <a:t>a client </a:t>
            </a:r>
            <a:r>
              <a:rPr lang="en-US" dirty="0"/>
              <a:t>to </a:t>
            </a:r>
            <a:r>
              <a:rPr lang="en-US" spc="-5" dirty="0"/>
              <a:t>another</a:t>
            </a:r>
            <a:r>
              <a:rPr lang="en-US" spc="60" dirty="0"/>
              <a:t> </a:t>
            </a:r>
            <a:r>
              <a:rPr lang="en-US" spc="-5" dirty="0"/>
              <a:t>server</a:t>
            </a:r>
            <a:endParaRPr lang="en-US" dirty="0"/>
          </a:p>
          <a:p>
            <a:endParaRPr lang="en-CA" dirty="0"/>
          </a:p>
        </p:txBody>
      </p:sp>
      <p:sp>
        <p:nvSpPr>
          <p:cNvPr id="2" name="Footer Placeholder 1">
            <a:extLst>
              <a:ext uri="{FF2B5EF4-FFF2-40B4-BE49-F238E27FC236}">
                <a16:creationId xmlns:a16="http://schemas.microsoft.com/office/drawing/2014/main" id="{341A62E6-C646-49BF-9FC1-D49C4EDF07B8}"/>
              </a:ext>
            </a:extLst>
          </p:cNvPr>
          <p:cNvSpPr>
            <a:spLocks noGrp="1"/>
          </p:cNvSpPr>
          <p:nvPr>
            <p:ph type="ftr" sz="quarter" idx="11"/>
          </p:nvPr>
        </p:nvSpPr>
        <p:spPr/>
        <p:txBody>
          <a:bodyPr/>
          <a:lstStyle/>
          <a:p>
            <a:r>
              <a:rPr lang="en-US" altLang="en-US"/>
              <a:t>SOEN 343</a:t>
            </a:r>
          </a:p>
        </p:txBody>
      </p:sp>
      <p:sp>
        <p:nvSpPr>
          <p:cNvPr id="6" name="Slide Number Placeholder 5">
            <a:extLst>
              <a:ext uri="{FF2B5EF4-FFF2-40B4-BE49-F238E27FC236}">
                <a16:creationId xmlns:a16="http://schemas.microsoft.com/office/drawing/2014/main" id="{F61BF98E-BF51-416C-8105-8C55FA6787D4}"/>
              </a:ext>
            </a:extLst>
          </p:cNvPr>
          <p:cNvSpPr>
            <a:spLocks noGrp="1"/>
          </p:cNvSpPr>
          <p:nvPr>
            <p:ph type="sldNum" sz="quarter" idx="12"/>
          </p:nvPr>
        </p:nvSpPr>
        <p:spPr/>
        <p:txBody>
          <a:bodyPr/>
          <a:lstStyle/>
          <a:p>
            <a:fld id="{A7AAC441-3C49-4580-B060-044AC6D851BC}"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3439</Words>
  <Application>Microsoft Office PowerPoint</Application>
  <PresentationFormat>Widescreen</PresentationFormat>
  <Paragraphs>381</Paragraphs>
  <Slides>44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vt:lpstr>
      <vt:lpstr>Calibri</vt:lpstr>
      <vt:lpstr>Calibri Light</vt:lpstr>
      <vt:lpstr>Symbol</vt:lpstr>
      <vt:lpstr>Times New Roman</vt:lpstr>
      <vt:lpstr>Default Design</vt:lpstr>
      <vt:lpstr>Software Architecture and Design I  SOEN 343 Instructor: Dr. Rodrigo Morales https://moar82.github.io/ rodrigo.moralesalvarado@concordia.ca</vt:lpstr>
      <vt:lpstr>Objectives</vt:lpstr>
      <vt:lpstr>Introduction </vt:lpstr>
      <vt:lpstr>PowerPoint Presentation</vt:lpstr>
      <vt:lpstr>PowerPoint Presentation</vt:lpstr>
      <vt:lpstr>PowerPoint Presentation</vt:lpstr>
      <vt:lpstr>Client-server architecture Components and connectors</vt:lpstr>
      <vt:lpstr>PowerPoint Presentation</vt:lpstr>
      <vt:lpstr>Client-server architecture Components and connectors</vt:lpstr>
      <vt:lpstr>Client-server architecture: topology</vt:lpstr>
      <vt:lpstr>Example: Web servers</vt:lpstr>
      <vt:lpstr>Server-side programming</vt:lpstr>
      <vt:lpstr>Example: Server-side programming</vt:lpstr>
      <vt:lpstr>Server-side technologies</vt:lpstr>
      <vt:lpstr>Client-side programming and technologies</vt:lpstr>
      <vt:lpstr>2019 Web Server survey</vt:lpstr>
      <vt:lpstr>Example: Database servers</vt:lpstr>
      <vt:lpstr>Example: Web database transaction</vt:lpstr>
      <vt:lpstr>Variations of client-server architecture</vt:lpstr>
      <vt:lpstr>Variations of client-server architecture</vt:lpstr>
      <vt:lpstr>Client server: Design issues</vt:lpstr>
      <vt:lpstr>PowerPoint Presentation</vt:lpstr>
      <vt:lpstr>Multitier architectural style</vt:lpstr>
      <vt:lpstr>Multitier (or N-tier) architectures</vt:lpstr>
      <vt:lpstr>Tiers vs. layers</vt:lpstr>
      <vt:lpstr>2-Tier client-server architecture</vt:lpstr>
      <vt:lpstr>3-tier client-server architecture</vt:lpstr>
      <vt:lpstr>3-tier client-server architecture /cont.</vt:lpstr>
      <vt:lpstr>3-tier client-server architecture /cont. Presentation tier</vt:lpstr>
      <vt:lpstr>3-tier client-server architecture /cont. Application tier</vt:lpstr>
      <vt:lpstr>3-tier client-server architecture /cont. Data tier</vt:lpstr>
      <vt:lpstr>Advantages of 3-tier architectures</vt:lpstr>
      <vt:lpstr>2-Tier vs. 3-tier architectures</vt:lpstr>
      <vt:lpstr>Service oriented architectures</vt:lpstr>
      <vt:lpstr>Service-Oriented Architecture (SOA) </vt:lpstr>
      <vt:lpstr>PowerPoint Presentation</vt:lpstr>
      <vt:lpstr>SOAP: simple-object-access-protocol</vt:lpstr>
      <vt:lpstr>SOAP building blocks</vt:lpstr>
      <vt:lpstr>SOAP message structure</vt:lpstr>
      <vt:lpstr>SOAP communication Model vs RPC</vt:lpstr>
      <vt:lpstr>SOAP communication Model vs RPC</vt:lpstr>
      <vt:lpstr>PowerPoint Presentation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5</cp:revision>
  <dcterms:created xsi:type="dcterms:W3CDTF">2020-11-24T22:39:08Z</dcterms:created>
  <dcterms:modified xsi:type="dcterms:W3CDTF">2020-11-24T22:43:04Z</dcterms:modified>
</cp:coreProperties>
</file>