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407" r:id="rId2"/>
    <p:sldId id="408" r:id="rId3"/>
    <p:sldId id="256" r:id="rId4"/>
    <p:sldId id="409" r:id="rId5"/>
    <p:sldId id="419" r:id="rId6"/>
    <p:sldId id="420" r:id="rId7"/>
    <p:sldId id="421" r:id="rId8"/>
    <p:sldId id="422" r:id="rId9"/>
    <p:sldId id="423" r:id="rId10"/>
    <p:sldId id="410" r:id="rId11"/>
    <p:sldId id="411" r:id="rId12"/>
    <p:sldId id="430" r:id="rId13"/>
    <p:sldId id="429" r:id="rId14"/>
    <p:sldId id="412" r:id="rId15"/>
    <p:sldId id="414" r:id="rId16"/>
    <p:sldId id="413" r:id="rId17"/>
    <p:sldId id="415" r:id="rId18"/>
    <p:sldId id="427" r:id="rId19"/>
    <p:sldId id="428" r:id="rId20"/>
    <p:sldId id="431" r:id="rId21"/>
    <p:sldId id="432" r:id="rId22"/>
    <p:sldId id="433" r:id="rId23"/>
    <p:sldId id="434" r:id="rId24"/>
    <p:sldId id="435" r:id="rId25"/>
    <p:sldId id="416" r:id="rId26"/>
    <p:sldId id="424" r:id="rId27"/>
    <p:sldId id="425" r:id="rId28"/>
    <p:sldId id="417" r:id="rId29"/>
    <p:sldId id="4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90" autoAdjust="0"/>
  </p:normalViewPr>
  <p:slideViewPr>
    <p:cSldViewPr snapToGrid="0">
      <p:cViewPr varScale="1">
        <p:scale>
          <a:sx n="94" d="100"/>
          <a:sy n="94" d="100"/>
        </p:scale>
        <p:origin x="12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C8627-3786-442A-B4DF-B099D277C5B1}" type="datetimeFigureOut">
              <a:rPr lang="en-CA" smtClean="0"/>
              <a:t>2020-11-27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2C886-ADED-4951-B0C3-DDDB9EE7657F}" type="slidenum">
              <a:rPr lang="en-CA" smtClean="0"/>
              <a:t>‹#›</a:t>
            </a:fld>
            <a:endParaRPr lang="en-CA"/>
          </a:p>
        </p:txBody>
      </p:sp>
    </p:spTree>
    <p:extLst>
      <p:ext uri="{BB962C8B-B14F-4D97-AF65-F5344CB8AC3E}">
        <p14:creationId xmlns:p14="http://schemas.microsoft.com/office/powerpoint/2010/main" val="356020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archmicroservices.techtarget.com/definition/REST-representational-state-transfer"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searchnetworking.techtarget.com/definition/bandwidth" TargetMode="External"/><Relationship Id="rId4" Type="http://schemas.openxmlformats.org/officeDocument/2006/relationships/hyperlink" Target="https://searchmicroservices.techtarget.com/definition/Web-services-application-service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earchmicroservices.techtarget.com/definition/Remote-Procedure-Call-RP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archcustomerexperience.techtarget.com/definition/Salesforce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earchaws.techtarget.com/definition/Amazon-Web-Service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earchmicroservices.techtarget.com/definition/open-API"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earchmicroservices.techtarget.com/definition/objec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searchsoftwarequality.techtarget.com/definition/black-box" TargetMode="External"/><Relationship Id="rId5" Type="http://schemas.openxmlformats.org/officeDocument/2006/relationships/hyperlink" Target="https://searchsqlserver.techtarget.com/definition/block" TargetMode="External"/><Relationship Id="rId4" Type="http://schemas.openxmlformats.org/officeDocument/2006/relationships/hyperlink" Target="https://whatis.techtarget.com/definition/fil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archnetworking.techtarget.com/definition/client-serv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8">
            <a:extLst>
              <a:ext uri="{FF2B5EF4-FFF2-40B4-BE49-F238E27FC236}">
                <a16:creationId xmlns:a16="http://schemas.microsoft.com/office/drawing/2014/main" id="{07B28965-D4FE-4D89-8F08-D2526F2195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A7B6D6-6523-4D9D-A510-271B6D103B6E}" type="slidenum">
              <a:rPr lang="en-US" altLang="en-US"/>
              <a:pPr/>
              <a:t>1</a:t>
            </a:fld>
            <a:endParaRPr lang="en-US" altLang="en-US"/>
          </a:p>
        </p:txBody>
      </p:sp>
      <p:sp>
        <p:nvSpPr>
          <p:cNvPr id="4099" name="Text Box 1">
            <a:extLst>
              <a:ext uri="{FF2B5EF4-FFF2-40B4-BE49-F238E27FC236}">
                <a16:creationId xmlns:a16="http://schemas.microsoft.com/office/drawing/2014/main" id="{B2845308-E86E-495F-9B4F-27148B5B9EAF}"/>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r" eaLnBrk="1" hangingPunct="1"/>
            <a:fld id="{85D49AC1-C761-4E49-A0C3-5F3F3550B46E}" type="slidenum">
              <a:rPr lang="en-US" altLang="en-US" sz="1200">
                <a:solidFill>
                  <a:srgbClr val="000000"/>
                </a:solidFill>
                <a:latin typeface="Times New Roman" panose="02020603050405020304" pitchFamily="18" charset="0"/>
                <a:ea typeface="Source Han Sans CN Regular"/>
                <a:cs typeface="Source Han Sans CN Regular"/>
              </a:rPr>
              <a:pPr algn="r" eaLnBrk="1" hangingPunct="1"/>
              <a:t>1</a:t>
            </a:fld>
            <a:endParaRPr lang="en-US" altLang="en-US" sz="1200">
              <a:solidFill>
                <a:srgbClr val="000000"/>
              </a:solidFill>
              <a:latin typeface="Times New Roman" panose="02020603050405020304" pitchFamily="18" charset="0"/>
              <a:ea typeface="Source Han Sans CN Regular"/>
              <a:cs typeface="Source Han Sans CN Regular"/>
            </a:endParaRPr>
          </a:p>
        </p:txBody>
      </p:sp>
      <p:sp>
        <p:nvSpPr>
          <p:cNvPr id="4100" name="Rectangle 2">
            <a:extLst>
              <a:ext uri="{FF2B5EF4-FFF2-40B4-BE49-F238E27FC236}">
                <a16:creationId xmlns:a16="http://schemas.microsoft.com/office/drawing/2014/main" id="{98EC87E0-7629-44D6-B02C-39315E97D366}"/>
              </a:ext>
            </a:extLst>
          </p:cNvPr>
          <p:cNvSpPr>
            <a:spLocks noGrp="1" noRot="1" noChangeAspect="1" noChangeArrowheads="1" noTextEdit="1"/>
          </p:cNvSpPr>
          <p:nvPr>
            <p:ph type="sldImg"/>
          </p:nvPr>
        </p:nvSpPr>
        <p:spPr bwMode="auto">
          <a:xfrm>
            <a:off x="406400" y="696913"/>
            <a:ext cx="61976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3">
            <a:extLst>
              <a:ext uri="{FF2B5EF4-FFF2-40B4-BE49-F238E27FC236}">
                <a16:creationId xmlns:a16="http://schemas.microsoft.com/office/drawing/2014/main" id="{3008E0DB-CD21-4579-9524-2E62AE52E9B9}"/>
              </a:ext>
            </a:extLst>
          </p:cNvPr>
          <p:cNvSpPr>
            <a:spLocks noGrp="1" noChangeArrowheads="1"/>
          </p:cNvSpPr>
          <p:nvPr>
            <p:ph type="body" idx="1"/>
          </p:nvPr>
        </p:nvSpPr>
        <p:spPr bwMode="auto">
          <a:xfrm>
            <a:off x="935038" y="4414838"/>
            <a:ext cx="514032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ACID</a:t>
            </a:r>
            <a:r>
              <a:rPr lang="en-US" dirty="0"/>
              <a:t> refers to the four key properties of a transaction: atomicity, consistency, isolation, and durability</a:t>
            </a:r>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27</a:t>
            </a:fld>
            <a:endParaRPr lang="en-CA"/>
          </a:p>
        </p:txBody>
      </p:sp>
    </p:spTree>
    <p:extLst>
      <p:ext uri="{BB962C8B-B14F-4D97-AF65-F5344CB8AC3E}">
        <p14:creationId xmlns:p14="http://schemas.microsoft.com/office/powerpoint/2010/main" val="381015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RESTful API -- also referred to as a RESTful web service -- is based on representational state transfer (</a:t>
            </a:r>
            <a:r>
              <a:rPr lang="en-US" u="sng" dirty="0">
                <a:hlinkClick r:id="rId3"/>
              </a:rPr>
              <a:t>REST</a:t>
            </a:r>
            <a:r>
              <a:rPr lang="en-US" dirty="0"/>
              <a:t>) technology, an architectural style and approach to communications often used in </a:t>
            </a:r>
            <a:r>
              <a:rPr lang="en-US" u="sng" dirty="0">
                <a:hlinkClick r:id="rId4"/>
              </a:rPr>
              <a:t>web services</a:t>
            </a:r>
            <a:r>
              <a:rPr lang="en-US" dirty="0"/>
              <a:t> development</a:t>
            </a:r>
          </a:p>
          <a:p>
            <a:r>
              <a:rPr lang="en-US" dirty="0"/>
              <a:t>REST technology is generally preferred to the </a:t>
            </a:r>
            <a:r>
              <a:rPr lang="en-US" i="1" dirty="0"/>
              <a:t>more robust </a:t>
            </a:r>
            <a:r>
              <a:rPr lang="en-US" dirty="0"/>
              <a:t>Simple Object Access Protocol (SOAP) technology because REST leverages less </a:t>
            </a:r>
            <a:r>
              <a:rPr lang="en-US" u="sng" dirty="0">
                <a:hlinkClick r:id="rId5"/>
              </a:rPr>
              <a:t>bandwidth</a:t>
            </a:r>
            <a:r>
              <a:rPr lang="en-US" dirty="0"/>
              <a:t>, making it more suitable for internet usage</a:t>
            </a:r>
            <a:endParaRPr lang="en-CA" dirty="0"/>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3</a:t>
            </a:fld>
            <a:endParaRPr lang="en-CA"/>
          </a:p>
        </p:txBody>
      </p:sp>
    </p:spTree>
    <p:extLst>
      <p:ext uri="{BB962C8B-B14F-4D97-AF65-F5344CB8AC3E}">
        <p14:creationId xmlns:p14="http://schemas.microsoft.com/office/powerpoint/2010/main" val="16320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REST, developers used Simple Object Access Protocol (SOAP) to integrate APIs. To make a call, developers handwrote an XML document with a Remote Procedure Call (</a:t>
            </a:r>
            <a:r>
              <a:rPr lang="en-US" u="sng" dirty="0">
                <a:hlinkClick r:id="rId3"/>
              </a:rPr>
              <a:t>RPC</a:t>
            </a:r>
            <a:r>
              <a:rPr lang="en-US" dirty="0"/>
              <a:t>) call in the body. They then specified the endpoint and POST their SOAP envelope to the endpoint</a:t>
            </a:r>
          </a:p>
          <a:p>
            <a:r>
              <a:rPr lang="en-US" dirty="0"/>
              <a:t>In 2000, Roy Fielding and a group of developers decided to create a standard so that any server could talk to any other server. He defined REST and the architectural constraints explained above in his 2000 PhD dissertation at UC Irvine. These universal rules make it easier for developers to integrate software.</a:t>
            </a:r>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6</a:t>
            </a:fld>
            <a:endParaRPr lang="en-CA"/>
          </a:p>
        </p:txBody>
      </p:sp>
    </p:spTree>
    <p:extLst>
      <p:ext uri="{BB962C8B-B14F-4D97-AF65-F5344CB8AC3E}">
        <p14:creationId xmlns:p14="http://schemas.microsoft.com/office/powerpoint/2010/main" val="218399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hlinkClick r:id="rId3"/>
              </a:rPr>
              <a:t>Salesforce</a:t>
            </a:r>
            <a:r>
              <a:rPr lang="en-US" dirty="0"/>
              <a:t> was the first company to sell an API as part of their “Internet as a Service” package in 2000</a:t>
            </a:r>
          </a:p>
          <a:p>
            <a:r>
              <a:rPr lang="en-US" dirty="0"/>
              <a:t>However, few developers were actually able to use the complicated XML API. </a:t>
            </a:r>
            <a:r>
              <a:rPr lang="en-US" dirty="0" err="1"/>
              <a:t>EBay</a:t>
            </a:r>
            <a:r>
              <a:rPr lang="en-US" dirty="0"/>
              <a:t> built a REST API, which expanded its market to any site that could access its API. This caught the attention of another ecommerce giant, and Amazon announced its API in 2002.</a:t>
            </a:r>
            <a:endParaRPr lang="en-CA" dirty="0"/>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7</a:t>
            </a:fld>
            <a:endParaRPr lang="en-CA"/>
          </a:p>
        </p:txBody>
      </p:sp>
    </p:spTree>
    <p:extLst>
      <p:ext uri="{BB962C8B-B14F-4D97-AF65-F5344CB8AC3E}">
        <p14:creationId xmlns:p14="http://schemas.microsoft.com/office/powerpoint/2010/main" val="72413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Flickr launched its own RESTful API in August 2004, enabling bloggers to easily embed images on their sites and social media feeds. Facebook and Twitter both released their APIs in 2006, buckling under the pressure of developers who scraped the sites and created “Frankenstein” APIs. When Amazon Web Services (</a:t>
            </a:r>
            <a:r>
              <a:rPr lang="en-US" u="sng" dirty="0">
                <a:hlinkClick r:id="rId3"/>
              </a:rPr>
              <a:t>AWS</a:t>
            </a:r>
            <a:r>
              <a:rPr lang="en-US" dirty="0"/>
              <a:t>) helped launch the cloud in 2006, developers were able to access data space in minutes using AWS’s REST API, and the request for </a:t>
            </a:r>
            <a:r>
              <a:rPr lang="en-US" u="sng" dirty="0">
                <a:hlinkClick r:id="rId4"/>
              </a:rPr>
              <a:t>public APIs</a:t>
            </a:r>
            <a:r>
              <a:rPr lang="en-US" dirty="0"/>
              <a:t> quickly escalated.</a:t>
            </a:r>
          </a:p>
          <a:p>
            <a:r>
              <a:rPr lang="en-US" dirty="0"/>
              <a:t>Since then, developers have embraced RESTful APIs, using them to add functionality to their websites and applications</a:t>
            </a:r>
            <a:endParaRPr lang="en-CA" dirty="0"/>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8</a:t>
            </a:fld>
            <a:endParaRPr lang="en-CA"/>
          </a:p>
        </p:txBody>
      </p:sp>
    </p:spTree>
    <p:extLst>
      <p:ext uri="{BB962C8B-B14F-4D97-AF65-F5344CB8AC3E}">
        <p14:creationId xmlns:p14="http://schemas.microsoft.com/office/powerpoint/2010/main" val="309742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RESTful API explicitly takes advantage of HTTP methodologies defined by the RFC 2616 protocol.</a:t>
            </a:r>
          </a:p>
          <a:p>
            <a:r>
              <a:rPr lang="en-US" dirty="0"/>
              <a:t>They use GET to retrieve a resource; PUT to change the state of or update a resource, which can be an </a:t>
            </a:r>
            <a:r>
              <a:rPr lang="en-US" u="sng" dirty="0">
                <a:hlinkClick r:id="rId3"/>
              </a:rPr>
              <a:t>object</a:t>
            </a:r>
            <a:r>
              <a:rPr lang="en-US" dirty="0"/>
              <a:t>, </a:t>
            </a:r>
            <a:r>
              <a:rPr lang="en-US" u="sng" dirty="0">
                <a:hlinkClick r:id="rId4"/>
              </a:rPr>
              <a:t>file</a:t>
            </a:r>
            <a:r>
              <a:rPr lang="en-US" dirty="0"/>
              <a:t> or </a:t>
            </a:r>
            <a:r>
              <a:rPr lang="en-US" u="sng" dirty="0">
                <a:hlinkClick r:id="rId5"/>
              </a:rPr>
              <a:t>block</a:t>
            </a:r>
            <a:r>
              <a:rPr lang="en-US" dirty="0"/>
              <a:t>; POST to create that resource ; and DELETE to remove it</a:t>
            </a:r>
          </a:p>
          <a:p>
            <a:r>
              <a:rPr lang="en-US" dirty="0"/>
              <a:t>With REST, networked components are a resource you request access to -- a </a:t>
            </a:r>
            <a:r>
              <a:rPr lang="en-US" u="sng" dirty="0">
                <a:hlinkClick r:id="rId6"/>
              </a:rPr>
              <a:t>black box</a:t>
            </a:r>
            <a:r>
              <a:rPr lang="en-US" dirty="0"/>
              <a:t> whose implementation details are unclear</a:t>
            </a:r>
          </a:p>
          <a:p>
            <a:r>
              <a:rPr lang="en-US" dirty="0"/>
              <a:t>The presumption is that all calls are </a:t>
            </a:r>
            <a:r>
              <a:rPr lang="en-US" i="1" dirty="0"/>
              <a:t>stateless</a:t>
            </a:r>
            <a:r>
              <a:rPr lang="en-US" dirty="0"/>
              <a:t>; nothing can be retained by the RESTful service between executions</a:t>
            </a:r>
            <a:endParaRPr lang="en-CA" dirty="0"/>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11</a:t>
            </a:fld>
            <a:endParaRPr lang="en-CA"/>
          </a:p>
        </p:txBody>
      </p:sp>
    </p:spTree>
    <p:extLst>
      <p:ext uri="{BB962C8B-B14F-4D97-AF65-F5344CB8AC3E}">
        <p14:creationId xmlns:p14="http://schemas.microsoft.com/office/powerpoint/2010/main" val="195547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is applied to web services </a:t>
            </a:r>
          </a:p>
          <a:p>
            <a:r>
              <a:rPr lang="en-US" dirty="0"/>
              <a:t>HTTP-based RESTful APIs are categorized with the following aspects: base URI; an Internet media type for the data, standard HTTP methods, hypertext links to reference-related resources, it decouples and simplifies the architecture</a:t>
            </a:r>
          </a:p>
          <a:p>
            <a:r>
              <a:rPr lang="en-US" dirty="0"/>
              <a:t>Each part of uniform interface evolves independently</a:t>
            </a:r>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12</a:t>
            </a:fld>
            <a:endParaRPr lang="en-CA"/>
          </a:p>
        </p:txBody>
      </p:sp>
    </p:spTree>
    <p:extLst>
      <p:ext uri="{BB962C8B-B14F-4D97-AF65-F5344CB8AC3E}">
        <p14:creationId xmlns:p14="http://schemas.microsoft.com/office/powerpoint/2010/main" val="46512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be a true RESTful API, a web service must adhere to the following six REST architectural constraints:</a:t>
            </a:r>
          </a:p>
          <a:p>
            <a:r>
              <a:rPr lang="en-US" b="1" dirty="0"/>
              <a:t>Use of a uniform interface (UI)</a:t>
            </a:r>
            <a:r>
              <a:rPr lang="en-US" dirty="0"/>
              <a:t>. Resources should be uniquely identifiable through a single URL, and only by using the underlying methods of the network protocol, such as DELETE, PUT and GET with HTTP, should it be possible to manipulate a resource</a:t>
            </a:r>
          </a:p>
          <a:p>
            <a:r>
              <a:rPr lang="en-US" b="1" u="sng" dirty="0">
                <a:hlinkClick r:id="rId3"/>
              </a:rPr>
              <a:t>Client-server</a:t>
            </a:r>
            <a:r>
              <a:rPr lang="en-US" b="1" dirty="0"/>
              <a:t> based</a:t>
            </a:r>
            <a:r>
              <a:rPr lang="en-US" dirty="0"/>
              <a:t>. There should be a clear delineation between the client and server. UI and request-gathering concerns are the client’s domain</a:t>
            </a:r>
          </a:p>
          <a:p>
            <a:r>
              <a:rPr lang="en-US" dirty="0"/>
              <a:t>Data access, workload management and security are the server’s domain</a:t>
            </a:r>
          </a:p>
          <a:p>
            <a:r>
              <a:rPr lang="en-US" dirty="0"/>
              <a:t> This loose coupling of the client and server enables each to be developed and enhanced independent of the other.</a:t>
            </a:r>
          </a:p>
          <a:p>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16</a:t>
            </a:fld>
            <a:endParaRPr lang="en-CA"/>
          </a:p>
        </p:txBody>
      </p:sp>
    </p:spTree>
    <p:extLst>
      <p:ext uri="{BB962C8B-B14F-4D97-AF65-F5344CB8AC3E}">
        <p14:creationId xmlns:p14="http://schemas.microsoft.com/office/powerpoint/2010/main" val="831931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CRUD</a:t>
            </a:r>
            <a:r>
              <a:rPr lang="en-US" dirty="0"/>
              <a:t> stands for Create, Read, Update, and Delete, which are four primitive database </a:t>
            </a:r>
            <a:r>
              <a:rPr lang="en-US" b="1" dirty="0"/>
              <a:t>operations</a:t>
            </a:r>
            <a:r>
              <a:rPr lang="en-US" dirty="0"/>
              <a:t>.</a:t>
            </a:r>
            <a:endParaRPr lang="en-CA" dirty="0"/>
          </a:p>
        </p:txBody>
      </p:sp>
      <p:sp>
        <p:nvSpPr>
          <p:cNvPr id="4" name="Slide Number Placeholder 3"/>
          <p:cNvSpPr>
            <a:spLocks noGrp="1"/>
          </p:cNvSpPr>
          <p:nvPr>
            <p:ph type="sldNum" sz="quarter" idx="5"/>
          </p:nvPr>
        </p:nvSpPr>
        <p:spPr/>
        <p:txBody>
          <a:bodyPr/>
          <a:lstStyle/>
          <a:p>
            <a:fld id="{B922C886-ADED-4951-B0C3-DDDB9EE7657F}" type="slidenum">
              <a:rPr lang="en-CA" smtClean="0"/>
              <a:t>26</a:t>
            </a:fld>
            <a:endParaRPr lang="en-CA"/>
          </a:p>
        </p:txBody>
      </p:sp>
    </p:spTree>
    <p:extLst>
      <p:ext uri="{BB962C8B-B14F-4D97-AF65-F5344CB8AC3E}">
        <p14:creationId xmlns:p14="http://schemas.microsoft.com/office/powerpoint/2010/main" val="66192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3E70-4283-4869-90B5-A4528DABA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2433676-22C4-4AA3-B697-CF3C3D4F8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02AC31-5E8A-4402-9E24-FFDD57A02084}"/>
              </a:ext>
            </a:extLst>
          </p:cNvPr>
          <p:cNvSpPr>
            <a:spLocks noGrp="1"/>
          </p:cNvSpPr>
          <p:nvPr>
            <p:ph type="dt" sz="half" idx="10"/>
          </p:nvPr>
        </p:nvSpPr>
        <p:spPr/>
        <p:txBody>
          <a:bodyPr/>
          <a:lstStyle/>
          <a:p>
            <a:fld id="{D3CFCEAA-29A1-47A1-94BB-D76EB2B1ECB9}" type="datetime1">
              <a:rPr lang="en-CA" smtClean="0"/>
              <a:t>2020-11-27</a:t>
            </a:fld>
            <a:endParaRPr lang="en-CA"/>
          </a:p>
        </p:txBody>
      </p:sp>
      <p:sp>
        <p:nvSpPr>
          <p:cNvPr id="5" name="Footer Placeholder 4">
            <a:extLst>
              <a:ext uri="{FF2B5EF4-FFF2-40B4-BE49-F238E27FC236}">
                <a16:creationId xmlns:a16="http://schemas.microsoft.com/office/drawing/2014/main" id="{E9C22A79-6830-4BA6-B0DA-AB21F0FAEAF5}"/>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F938F88E-5602-43BD-B81B-03E7642DCCDC}"/>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330282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73A1-4FEC-430E-A818-51CE225AAF3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661E9F2-C0AB-4C3E-A836-515D5BBD0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A96F93-B411-4ED6-8F2A-B52F2530A2E4}"/>
              </a:ext>
            </a:extLst>
          </p:cNvPr>
          <p:cNvSpPr>
            <a:spLocks noGrp="1"/>
          </p:cNvSpPr>
          <p:nvPr>
            <p:ph type="dt" sz="half" idx="10"/>
          </p:nvPr>
        </p:nvSpPr>
        <p:spPr/>
        <p:txBody>
          <a:bodyPr/>
          <a:lstStyle/>
          <a:p>
            <a:fld id="{65F13FA1-2EBB-41BA-A48D-4732F5AF846E}" type="datetime1">
              <a:rPr lang="en-CA" smtClean="0"/>
              <a:t>2020-11-27</a:t>
            </a:fld>
            <a:endParaRPr lang="en-CA"/>
          </a:p>
        </p:txBody>
      </p:sp>
      <p:sp>
        <p:nvSpPr>
          <p:cNvPr id="5" name="Footer Placeholder 4">
            <a:extLst>
              <a:ext uri="{FF2B5EF4-FFF2-40B4-BE49-F238E27FC236}">
                <a16:creationId xmlns:a16="http://schemas.microsoft.com/office/drawing/2014/main" id="{0FBCC240-031C-4E25-8740-867B88C5F352}"/>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3A353CE-3FC3-49CA-AE10-F8635F3AABA5}"/>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270980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8C995-955F-497B-AAD5-F021A5A6CC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1274F90-8DE4-4A71-BE76-50F52678BD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0B79B6-A5AB-4A88-BB31-3EC6F949A633}"/>
              </a:ext>
            </a:extLst>
          </p:cNvPr>
          <p:cNvSpPr>
            <a:spLocks noGrp="1"/>
          </p:cNvSpPr>
          <p:nvPr>
            <p:ph type="dt" sz="half" idx="10"/>
          </p:nvPr>
        </p:nvSpPr>
        <p:spPr/>
        <p:txBody>
          <a:bodyPr/>
          <a:lstStyle/>
          <a:p>
            <a:fld id="{F1E690D6-BF1D-40FA-B175-D92B152F8DE9}" type="datetime1">
              <a:rPr lang="en-CA" smtClean="0"/>
              <a:t>2020-11-27</a:t>
            </a:fld>
            <a:endParaRPr lang="en-CA"/>
          </a:p>
        </p:txBody>
      </p:sp>
      <p:sp>
        <p:nvSpPr>
          <p:cNvPr id="5" name="Footer Placeholder 4">
            <a:extLst>
              <a:ext uri="{FF2B5EF4-FFF2-40B4-BE49-F238E27FC236}">
                <a16:creationId xmlns:a16="http://schemas.microsoft.com/office/drawing/2014/main" id="{36DE74E9-BEFF-486D-BFD3-34FAC17C922C}"/>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0B2BBD46-129E-4FFD-95AE-05EA9D6C0757}"/>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81108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F7B0-A48F-4EA3-952B-5FFA5DCC2F9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C0EAE71-87DA-4D23-AD10-F5C0FB93E5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E13E36-C7D5-4987-8826-C2C37C502588}"/>
              </a:ext>
            </a:extLst>
          </p:cNvPr>
          <p:cNvSpPr>
            <a:spLocks noGrp="1"/>
          </p:cNvSpPr>
          <p:nvPr>
            <p:ph type="dt" sz="half" idx="10"/>
          </p:nvPr>
        </p:nvSpPr>
        <p:spPr/>
        <p:txBody>
          <a:bodyPr/>
          <a:lstStyle/>
          <a:p>
            <a:fld id="{CCD220FE-0310-4B62-BF6F-2D55CD3E2114}" type="datetime1">
              <a:rPr lang="en-CA" smtClean="0"/>
              <a:t>2020-11-27</a:t>
            </a:fld>
            <a:endParaRPr lang="en-CA"/>
          </a:p>
        </p:txBody>
      </p:sp>
      <p:sp>
        <p:nvSpPr>
          <p:cNvPr id="5" name="Footer Placeholder 4">
            <a:extLst>
              <a:ext uri="{FF2B5EF4-FFF2-40B4-BE49-F238E27FC236}">
                <a16:creationId xmlns:a16="http://schemas.microsoft.com/office/drawing/2014/main" id="{F8C6DCF0-C5E3-4AC6-BF82-016D4211220A}"/>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E463CE9-6DC9-4EBA-B35F-D1AA80342EDD}"/>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217825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C3DA-4BF3-4E2F-86DC-64AEB2A500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604AFFF-6634-4E12-978D-F0D898EAB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77B597-0A14-4119-A879-9CBCD1F88ADB}"/>
              </a:ext>
            </a:extLst>
          </p:cNvPr>
          <p:cNvSpPr>
            <a:spLocks noGrp="1"/>
          </p:cNvSpPr>
          <p:nvPr>
            <p:ph type="dt" sz="half" idx="10"/>
          </p:nvPr>
        </p:nvSpPr>
        <p:spPr/>
        <p:txBody>
          <a:bodyPr/>
          <a:lstStyle/>
          <a:p>
            <a:fld id="{7BC57EC8-FA67-4583-B598-D3E631B65379}" type="datetime1">
              <a:rPr lang="en-CA" smtClean="0"/>
              <a:t>2020-11-27</a:t>
            </a:fld>
            <a:endParaRPr lang="en-CA"/>
          </a:p>
        </p:txBody>
      </p:sp>
      <p:sp>
        <p:nvSpPr>
          <p:cNvPr id="5" name="Footer Placeholder 4">
            <a:extLst>
              <a:ext uri="{FF2B5EF4-FFF2-40B4-BE49-F238E27FC236}">
                <a16:creationId xmlns:a16="http://schemas.microsoft.com/office/drawing/2014/main" id="{0966DBF1-28C2-4F25-87C2-B71C335AEDBD}"/>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BE826DCF-E784-44F4-B0F6-61B894000DBB}"/>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276422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E958-F8E4-499D-BCA0-3AC8ECC67C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BC829F2-58D5-4C22-832B-C69CBA37D3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E50AA8-A208-4CB8-9428-EF599C8AEF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66BCCE3-4522-4D4B-BA9E-1953E6D1FCB0}"/>
              </a:ext>
            </a:extLst>
          </p:cNvPr>
          <p:cNvSpPr>
            <a:spLocks noGrp="1"/>
          </p:cNvSpPr>
          <p:nvPr>
            <p:ph type="dt" sz="half" idx="10"/>
          </p:nvPr>
        </p:nvSpPr>
        <p:spPr/>
        <p:txBody>
          <a:bodyPr/>
          <a:lstStyle/>
          <a:p>
            <a:fld id="{7397A431-FD0A-4993-8118-183739018F57}" type="datetime1">
              <a:rPr lang="en-CA" smtClean="0"/>
              <a:t>2020-11-27</a:t>
            </a:fld>
            <a:endParaRPr lang="en-CA"/>
          </a:p>
        </p:txBody>
      </p:sp>
      <p:sp>
        <p:nvSpPr>
          <p:cNvPr id="6" name="Footer Placeholder 5">
            <a:extLst>
              <a:ext uri="{FF2B5EF4-FFF2-40B4-BE49-F238E27FC236}">
                <a16:creationId xmlns:a16="http://schemas.microsoft.com/office/drawing/2014/main" id="{C1A81363-A986-45C5-9EAA-F131BC8256B0}"/>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094D39A6-77A7-4312-9647-02FF53BDE10E}"/>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358984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9BFF-75DE-4F16-A62D-7B28ADA820F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E39F12-5DF9-4664-8FA5-102BB4287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803BA9-1A18-4A55-A690-237EC56CBB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ABEBD49-58A7-456A-897C-1E7075794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81CFF4-96BC-42CC-AA69-D5E84BCB7D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307E3E-1B0F-42B1-9F7E-B26B2B86C5CE}"/>
              </a:ext>
            </a:extLst>
          </p:cNvPr>
          <p:cNvSpPr>
            <a:spLocks noGrp="1"/>
          </p:cNvSpPr>
          <p:nvPr>
            <p:ph type="dt" sz="half" idx="10"/>
          </p:nvPr>
        </p:nvSpPr>
        <p:spPr/>
        <p:txBody>
          <a:bodyPr/>
          <a:lstStyle/>
          <a:p>
            <a:fld id="{71059632-DFCB-451D-B82C-145E45FECF3F}" type="datetime1">
              <a:rPr lang="en-CA" smtClean="0"/>
              <a:t>2020-11-27</a:t>
            </a:fld>
            <a:endParaRPr lang="en-CA"/>
          </a:p>
        </p:txBody>
      </p:sp>
      <p:sp>
        <p:nvSpPr>
          <p:cNvPr id="8" name="Footer Placeholder 7">
            <a:extLst>
              <a:ext uri="{FF2B5EF4-FFF2-40B4-BE49-F238E27FC236}">
                <a16:creationId xmlns:a16="http://schemas.microsoft.com/office/drawing/2014/main" id="{88D09CB0-2099-4CB8-8C98-1C87FBF92A11}"/>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9437B8F5-7AD2-45DF-8D2E-40E88AA892A6}"/>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158373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E398-E75A-4E9F-A671-7598218B83E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AC3FE45-9963-48C4-AF8A-7B7DBECB46E1}"/>
              </a:ext>
            </a:extLst>
          </p:cNvPr>
          <p:cNvSpPr>
            <a:spLocks noGrp="1"/>
          </p:cNvSpPr>
          <p:nvPr>
            <p:ph type="dt" sz="half" idx="10"/>
          </p:nvPr>
        </p:nvSpPr>
        <p:spPr/>
        <p:txBody>
          <a:bodyPr/>
          <a:lstStyle/>
          <a:p>
            <a:fld id="{218C3CC9-8E7D-4BB1-8B03-D2E8A7BB543A}" type="datetime1">
              <a:rPr lang="en-CA" smtClean="0"/>
              <a:t>2020-11-27</a:t>
            </a:fld>
            <a:endParaRPr lang="en-CA"/>
          </a:p>
        </p:txBody>
      </p:sp>
      <p:sp>
        <p:nvSpPr>
          <p:cNvPr id="4" name="Footer Placeholder 3">
            <a:extLst>
              <a:ext uri="{FF2B5EF4-FFF2-40B4-BE49-F238E27FC236}">
                <a16:creationId xmlns:a16="http://schemas.microsoft.com/office/drawing/2014/main" id="{3DDB7084-0910-4A0D-AD63-070944F6BC95}"/>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280FC0A-39C8-438B-A5DF-159D00EA063C}"/>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42272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31DD8-47B7-4714-9854-74B64771FA3F}"/>
              </a:ext>
            </a:extLst>
          </p:cNvPr>
          <p:cNvSpPr>
            <a:spLocks noGrp="1"/>
          </p:cNvSpPr>
          <p:nvPr>
            <p:ph type="dt" sz="half" idx="10"/>
          </p:nvPr>
        </p:nvSpPr>
        <p:spPr/>
        <p:txBody>
          <a:bodyPr/>
          <a:lstStyle/>
          <a:p>
            <a:fld id="{3A149936-D479-4809-84B9-1919DED7816F}" type="datetime1">
              <a:rPr lang="en-CA" smtClean="0"/>
              <a:t>2020-11-27</a:t>
            </a:fld>
            <a:endParaRPr lang="en-CA"/>
          </a:p>
        </p:txBody>
      </p:sp>
      <p:sp>
        <p:nvSpPr>
          <p:cNvPr id="3" name="Footer Placeholder 2">
            <a:extLst>
              <a:ext uri="{FF2B5EF4-FFF2-40B4-BE49-F238E27FC236}">
                <a16:creationId xmlns:a16="http://schemas.microsoft.com/office/drawing/2014/main" id="{1710A3AF-AB6D-46C4-BBC0-FA04CEF0184D}"/>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30B2AD65-6E46-41FD-BC9D-C7A5999ABFE8}"/>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22906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6559-FD25-4FB5-BEC7-AFB27D32B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BB7B237-168F-4E62-A4EB-4BD6F7B47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4823B39-DADD-4A27-8E31-893737BCA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39F990-ADF3-4DB1-ADE8-5E6114B97F82}"/>
              </a:ext>
            </a:extLst>
          </p:cNvPr>
          <p:cNvSpPr>
            <a:spLocks noGrp="1"/>
          </p:cNvSpPr>
          <p:nvPr>
            <p:ph type="dt" sz="half" idx="10"/>
          </p:nvPr>
        </p:nvSpPr>
        <p:spPr/>
        <p:txBody>
          <a:bodyPr/>
          <a:lstStyle/>
          <a:p>
            <a:fld id="{6FC3C37C-34BD-49A7-BC06-9FD5419F920A}" type="datetime1">
              <a:rPr lang="en-CA" smtClean="0"/>
              <a:t>2020-11-27</a:t>
            </a:fld>
            <a:endParaRPr lang="en-CA"/>
          </a:p>
        </p:txBody>
      </p:sp>
      <p:sp>
        <p:nvSpPr>
          <p:cNvPr id="6" name="Footer Placeholder 5">
            <a:extLst>
              <a:ext uri="{FF2B5EF4-FFF2-40B4-BE49-F238E27FC236}">
                <a16:creationId xmlns:a16="http://schemas.microsoft.com/office/drawing/2014/main" id="{D2F0E0F6-C83F-4F85-9950-4BC82D9F6A3D}"/>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38EAF03A-8479-47BD-9A3D-14B386E93C00}"/>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56206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9159-1886-45EC-8326-86D9C075E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EC828F-C630-42F9-887C-C10304A30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0B639F-A609-4EE5-BA91-251206589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0D02F5-02E6-4578-9042-2BC12DA95D67}"/>
              </a:ext>
            </a:extLst>
          </p:cNvPr>
          <p:cNvSpPr>
            <a:spLocks noGrp="1"/>
          </p:cNvSpPr>
          <p:nvPr>
            <p:ph type="dt" sz="half" idx="10"/>
          </p:nvPr>
        </p:nvSpPr>
        <p:spPr/>
        <p:txBody>
          <a:bodyPr/>
          <a:lstStyle/>
          <a:p>
            <a:fld id="{FEB8F12A-E72A-4CE9-8457-7D2A3ECFF83F}" type="datetime1">
              <a:rPr lang="en-CA" smtClean="0"/>
              <a:t>2020-11-27</a:t>
            </a:fld>
            <a:endParaRPr lang="en-CA"/>
          </a:p>
        </p:txBody>
      </p:sp>
      <p:sp>
        <p:nvSpPr>
          <p:cNvPr id="6" name="Footer Placeholder 5">
            <a:extLst>
              <a:ext uri="{FF2B5EF4-FFF2-40B4-BE49-F238E27FC236}">
                <a16:creationId xmlns:a16="http://schemas.microsoft.com/office/drawing/2014/main" id="{248BA561-0393-4260-B9AF-318F57A188E4}"/>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A3046902-4931-4DF3-AF17-6B4E769963A3}"/>
              </a:ext>
            </a:extLst>
          </p:cNvPr>
          <p:cNvSpPr>
            <a:spLocks noGrp="1"/>
          </p:cNvSpPr>
          <p:nvPr>
            <p:ph type="sldNum" sz="quarter" idx="12"/>
          </p:nvPr>
        </p:nvSpPr>
        <p:spPr/>
        <p:txBody>
          <a:bodyPr/>
          <a:lstStyle/>
          <a:p>
            <a:fld id="{9E217105-914A-4B89-886C-5BE7E37B68F2}" type="slidenum">
              <a:rPr lang="en-CA" smtClean="0"/>
              <a:t>‹#›</a:t>
            </a:fld>
            <a:endParaRPr lang="en-CA"/>
          </a:p>
        </p:txBody>
      </p:sp>
    </p:spTree>
    <p:extLst>
      <p:ext uri="{BB962C8B-B14F-4D97-AF65-F5344CB8AC3E}">
        <p14:creationId xmlns:p14="http://schemas.microsoft.com/office/powerpoint/2010/main" val="114589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0E9CF-51F4-4D02-95B2-F390B1FB8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B07BCE-0D3F-45C6-8ED5-F5077F812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5A9156-81FB-4AA3-B569-021B25156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20030-FE68-4680-958D-0920B8C7CD2E}" type="datetime1">
              <a:rPr lang="en-CA" smtClean="0"/>
              <a:t>2020-11-27</a:t>
            </a:fld>
            <a:endParaRPr lang="en-CA"/>
          </a:p>
        </p:txBody>
      </p:sp>
      <p:sp>
        <p:nvSpPr>
          <p:cNvPr id="5" name="Footer Placeholder 4">
            <a:extLst>
              <a:ext uri="{FF2B5EF4-FFF2-40B4-BE49-F238E27FC236}">
                <a16:creationId xmlns:a16="http://schemas.microsoft.com/office/drawing/2014/main" id="{B3819370-B21A-4483-97D0-FFCC0F7B3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40BBD7B4-E31F-40EF-BC3F-567099982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17105-914A-4B89-886C-5BE7E37B68F2}" type="slidenum">
              <a:rPr lang="en-CA" smtClean="0"/>
              <a:t>‹#›</a:t>
            </a:fld>
            <a:endParaRPr lang="en-CA"/>
          </a:p>
        </p:txBody>
      </p:sp>
    </p:spTree>
    <p:extLst>
      <p:ext uri="{BB962C8B-B14F-4D97-AF65-F5344CB8AC3E}">
        <p14:creationId xmlns:p14="http://schemas.microsoft.com/office/powerpoint/2010/main" val="127039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earchapparchitecture.techtarget.com/definition/RESTful-API"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hatis.techtarget.com/definition/module" TargetMode="External"/><Relationship Id="rId2" Type="http://schemas.openxmlformats.org/officeDocument/2006/relationships/hyperlink" Target="https://searchcio.techtarget.com/definition/transaction" TargetMode="External"/><Relationship Id="rId1" Type="http://schemas.openxmlformats.org/officeDocument/2006/relationships/slideLayout" Target="../slideLayouts/slideLayout2.xml"/><Relationship Id="rId6" Type="http://schemas.openxmlformats.org/officeDocument/2006/relationships/hyperlink" Target="https://searchstorage.techtarget.com/definition/OpenStack-Swift" TargetMode="External"/><Relationship Id="rId5" Type="http://schemas.openxmlformats.org/officeDocument/2006/relationships/hyperlink" Target="https://searchstorage.techtarget.com/definition/Cloud-Data-Management-Interface" TargetMode="External"/><Relationship Id="rId4" Type="http://schemas.openxmlformats.org/officeDocument/2006/relationships/hyperlink" Target="https://searchaws.techtarget.com/definition/Amazon-Simple-Storage-Service-Amazon-S3"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earchmicroservices.techtarget.com/definition/obje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earchsoftwarequality.techtarget.com/definition/black-box" TargetMode="External"/><Relationship Id="rId5" Type="http://schemas.openxmlformats.org/officeDocument/2006/relationships/hyperlink" Target="https://searchsqlserver.techtarget.com/definition/block" TargetMode="External"/><Relationship Id="rId4" Type="http://schemas.openxmlformats.org/officeDocument/2006/relationships/hyperlink" Target="https://whatis.techtarget.com/definition/fil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rchdatacenter.techtarget.com/definition/scalability" TargetMode="External"/><Relationship Id="rId2" Type="http://schemas.openxmlformats.org/officeDocument/2006/relationships/hyperlink" Target="https://whatis.techtarget.com/definition/stateless" TargetMode="External"/><Relationship Id="rId1" Type="http://schemas.openxmlformats.org/officeDocument/2006/relationships/slideLayout" Target="../slideLayouts/slideLayout2.xml"/><Relationship Id="rId6" Type="http://schemas.openxmlformats.org/officeDocument/2006/relationships/hyperlink" Target="https://searchmicroservices.techtarget.com/definition/microservices" TargetMode="External"/><Relationship Id="rId5" Type="http://schemas.openxmlformats.org/officeDocument/2006/relationships/hyperlink" Target="https://searchcloudcomputing.techtarget.com/definition/cloud-computing" TargetMode="External"/><Relationship Id="rId4" Type="http://schemas.openxmlformats.org/officeDocument/2006/relationships/hyperlink" Target="https://searchdatacenter.techtarget.com/definition/worklo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searchnetworking.techtarget.com/definition/client-serv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earchmicroservices.techtarget.com/definition/XML-Extensible-Markup-Language" TargetMode="External"/><Relationship Id="rId2" Type="http://schemas.openxmlformats.org/officeDocument/2006/relationships/hyperlink" Target="https://whatis.techtarget.com/definition/caching" TargetMode="External"/><Relationship Id="rId1" Type="http://schemas.openxmlformats.org/officeDocument/2006/relationships/slideLayout" Target="../slideLayouts/slideLayout2.xml"/><Relationship Id="rId4" Type="http://schemas.openxmlformats.org/officeDocument/2006/relationships/hyperlink" Target="https://searchwindevelopment.techtarget.com/definition/JSON-Javascript-Object-Not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hatis.techtarget.com/definition/cod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i.github.com/search/repositories?q=language:java+stars:%3E20+pushed:%3E2013-03-01+mirror:false+is:public&amp;sort=stars&amp;order=desc&amp;per_page=100&amp;page=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archmicroservices.techtarget.com/definition/Web-services-application-servi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earchnetworking.techtarget.com/definition/bandwidth"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searchitchannel.techtarget.com/definition/cloud-serv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customerexperience.techtarget.com/definition/Salesforce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searchaws.techtarget.com/definition/Amazon-Web-Servic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earchmicroservices.techtarget.com/definition/open-A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B1AAEFA-7D1D-4942-B0B3-FCA804C0D885}"/>
              </a:ext>
            </a:extLst>
          </p:cNvPr>
          <p:cNvSpPr>
            <a:spLocks noGrp="1" noChangeArrowheads="1"/>
          </p:cNvSpPr>
          <p:nvPr>
            <p:ph type="ctrTitle"/>
          </p:nvPr>
        </p:nvSpPr>
        <p:spPr/>
        <p:txBody>
          <a:bodyPr/>
          <a:lstStyle/>
          <a:p>
            <a:pPr eaLnBrk="1" hangingPunct="1"/>
            <a:r>
              <a:rPr lang="en-US" altLang="en-US" sz="2700" dirty="0"/>
              <a:t>Software Architecture and Design I </a:t>
            </a:r>
            <a:br>
              <a:rPr lang="en-US" altLang="en-US" sz="2700" dirty="0"/>
            </a:br>
            <a:r>
              <a:rPr lang="en-US" altLang="en-US" sz="2700" dirty="0"/>
              <a:t>SOEN 343</a:t>
            </a:r>
            <a:br>
              <a:rPr lang="en-US" altLang="en-US" dirty="0"/>
            </a:br>
            <a:r>
              <a:rPr lang="en-US" altLang="en-US" sz="1500" dirty="0"/>
              <a:t>Instructor: Dr. Rodrigo Morales</a:t>
            </a:r>
            <a:br>
              <a:rPr lang="en-US" altLang="en-US" sz="1500" dirty="0"/>
            </a:br>
            <a:r>
              <a:rPr lang="en-US" altLang="en-US" sz="750" dirty="0">
                <a:hlinkClick r:id="rId3"/>
              </a:rPr>
              <a:t>https://moar82.github.io/</a:t>
            </a:r>
            <a:br>
              <a:rPr lang="en-US" altLang="en-US" sz="750" dirty="0"/>
            </a:br>
            <a:r>
              <a:rPr lang="en-US" altLang="en-US" sz="750" dirty="0"/>
              <a:t>rodrigo.moralesalvarado@concordia.ca</a:t>
            </a:r>
          </a:p>
        </p:txBody>
      </p:sp>
      <p:sp>
        <p:nvSpPr>
          <p:cNvPr id="3075" name="Rectangle 2">
            <a:extLst>
              <a:ext uri="{FF2B5EF4-FFF2-40B4-BE49-F238E27FC236}">
                <a16:creationId xmlns:a16="http://schemas.microsoft.com/office/drawing/2014/main" id="{35B8E34B-D8EE-4AB2-AC8A-7B5D5FAA8805}"/>
              </a:ext>
            </a:extLst>
          </p:cNvPr>
          <p:cNvSpPr>
            <a:spLocks noGrp="1" noChangeArrowheads="1"/>
          </p:cNvSpPr>
          <p:nvPr>
            <p:ph type="subTitle" idx="1"/>
          </p:nvPr>
        </p:nvSpPr>
        <p:spPr/>
        <p:txBody>
          <a:bodyPr>
            <a:normAutofit fontScale="85000" lnSpcReduction="20000"/>
          </a:bodyPr>
          <a:lstStyle/>
          <a:p>
            <a:pPr eaLnBrk="1" hangingPunct="1"/>
            <a:r>
              <a:rPr lang="en-US" altLang="en-US"/>
              <a:t>Lecture 12: </a:t>
            </a:r>
            <a:br>
              <a:rPr lang="en-US" altLang="zh-CN" dirty="0">
                <a:ea typeface="宋体" panose="02010600030101010101" pitchFamily="2" charset="-122"/>
              </a:rPr>
            </a:br>
            <a:r>
              <a:rPr lang="en-US" altLang="en-US" dirty="0"/>
              <a:t>DISTRIBUTED ARCHITECTURE II</a:t>
            </a:r>
          </a:p>
          <a:p>
            <a:pPr eaLnBrk="1" hangingPunct="1"/>
            <a:endParaRPr lang="en-US" altLang="en-US" dirty="0"/>
          </a:p>
          <a:p>
            <a:pPr eaLnBrk="1" hangingPunct="1"/>
            <a:r>
              <a:rPr lang="en-US" altLang="en-US" sz="1400" dirty="0"/>
              <a:t>RESTful API:</a:t>
            </a:r>
          </a:p>
          <a:p>
            <a:r>
              <a:rPr lang="en-CA" sz="1400" dirty="0">
                <a:hlinkClick r:id="rId4"/>
              </a:rPr>
              <a:t>https://searchapparchitecture.techtarget.com/definition/RESTful-API</a:t>
            </a:r>
            <a:endParaRPr lang="en-CA" sz="1400" dirty="0"/>
          </a:p>
          <a:p>
            <a:r>
              <a:rPr lang="en-US" altLang="en-US" sz="1400" dirty="0"/>
              <a:t>REST API: Exploring the Basic features by </a:t>
            </a:r>
            <a:r>
              <a:rPr lang="en-US" altLang="en-US" sz="1400" dirty="0" err="1"/>
              <a:t>Santanu</a:t>
            </a:r>
            <a:r>
              <a:rPr lang="en-US" altLang="en-US" sz="1400" dirty="0"/>
              <a:t> Chakraborty</a:t>
            </a:r>
          </a:p>
          <a:p>
            <a:pPr eaLnBrk="1" hangingPunct="1"/>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F7CB-F06D-4D92-A655-14446B7D3EC9}"/>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5AB32BBB-6593-4BE2-9C8B-7F7D21C0DCB2}"/>
              </a:ext>
            </a:extLst>
          </p:cNvPr>
          <p:cNvSpPr>
            <a:spLocks noGrp="1"/>
          </p:cNvSpPr>
          <p:nvPr>
            <p:ph idx="1"/>
          </p:nvPr>
        </p:nvSpPr>
        <p:spPr/>
        <p:txBody>
          <a:bodyPr/>
          <a:lstStyle/>
          <a:p>
            <a:r>
              <a:rPr lang="en-US" dirty="0"/>
              <a:t>RESTful API breaks down a </a:t>
            </a:r>
            <a:r>
              <a:rPr lang="en-US" u="sng" dirty="0">
                <a:hlinkClick r:id="rId2"/>
              </a:rPr>
              <a:t>transaction</a:t>
            </a:r>
            <a:r>
              <a:rPr lang="en-US" dirty="0"/>
              <a:t> to create a series of small modules</a:t>
            </a:r>
          </a:p>
          <a:p>
            <a:r>
              <a:rPr lang="en-US" dirty="0"/>
              <a:t>Each </a:t>
            </a:r>
            <a:r>
              <a:rPr lang="en-US" u="sng" dirty="0">
                <a:hlinkClick r:id="rId3"/>
              </a:rPr>
              <a:t>module</a:t>
            </a:r>
            <a:r>
              <a:rPr lang="en-US" dirty="0"/>
              <a:t> addresses a particular underlying part of the transaction</a:t>
            </a:r>
          </a:p>
          <a:p>
            <a:r>
              <a:rPr lang="en-US" dirty="0"/>
              <a:t>This modularity provides developers with a lot of flexibility, but it can be challenging for developers to design from scratch</a:t>
            </a:r>
          </a:p>
          <a:p>
            <a:r>
              <a:rPr lang="en-US" dirty="0"/>
              <a:t>Currently, the models provided by </a:t>
            </a:r>
            <a:r>
              <a:rPr lang="en-US" u="sng" dirty="0">
                <a:hlinkClick r:id="rId4"/>
              </a:rPr>
              <a:t>Amazon S3</a:t>
            </a:r>
            <a:r>
              <a:rPr lang="en-US" dirty="0"/>
              <a:t>, Cloud Data Management Interface (</a:t>
            </a:r>
            <a:r>
              <a:rPr lang="en-US" u="sng" dirty="0">
                <a:hlinkClick r:id="rId5"/>
              </a:rPr>
              <a:t>CDMI</a:t>
            </a:r>
            <a:r>
              <a:rPr lang="en-US" dirty="0"/>
              <a:t>) and </a:t>
            </a:r>
            <a:r>
              <a:rPr lang="en-US" u="sng" dirty="0">
                <a:hlinkClick r:id="rId6"/>
              </a:rPr>
              <a:t>OpenStack Swift</a:t>
            </a:r>
            <a:r>
              <a:rPr lang="en-US" dirty="0"/>
              <a:t> are the most popular</a:t>
            </a:r>
            <a:endParaRPr lang="en-CA" dirty="0"/>
          </a:p>
        </p:txBody>
      </p:sp>
      <p:sp>
        <p:nvSpPr>
          <p:cNvPr id="4" name="Footer Placeholder 3">
            <a:extLst>
              <a:ext uri="{FF2B5EF4-FFF2-40B4-BE49-F238E27FC236}">
                <a16:creationId xmlns:a16="http://schemas.microsoft.com/office/drawing/2014/main" id="{3A5F6344-0B77-4AB0-891E-17E1239FA15E}"/>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09050FF3-84E1-4F30-BCAF-D821875BF43F}"/>
              </a:ext>
            </a:extLst>
          </p:cNvPr>
          <p:cNvSpPr>
            <a:spLocks noGrp="1"/>
          </p:cNvSpPr>
          <p:nvPr>
            <p:ph type="sldNum" sz="quarter" idx="12"/>
          </p:nvPr>
        </p:nvSpPr>
        <p:spPr/>
        <p:txBody>
          <a:bodyPr/>
          <a:lstStyle/>
          <a:p>
            <a:fld id="{9E217105-914A-4B89-886C-5BE7E37B68F2}" type="slidenum">
              <a:rPr lang="en-CA" smtClean="0"/>
              <a:t>10</a:t>
            </a:fld>
            <a:endParaRPr lang="en-CA"/>
          </a:p>
        </p:txBody>
      </p:sp>
    </p:spTree>
    <p:extLst>
      <p:ext uri="{BB962C8B-B14F-4D97-AF65-F5344CB8AC3E}">
        <p14:creationId xmlns:p14="http://schemas.microsoft.com/office/powerpoint/2010/main" val="16678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6230-BDC8-49DB-B304-2918EB16877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B090A9D-5C32-497B-AD60-411492CD6A87}"/>
              </a:ext>
            </a:extLst>
          </p:cNvPr>
          <p:cNvSpPr>
            <a:spLocks noGrp="1"/>
          </p:cNvSpPr>
          <p:nvPr>
            <p:ph idx="1"/>
          </p:nvPr>
        </p:nvSpPr>
        <p:spPr/>
        <p:txBody>
          <a:bodyPr/>
          <a:lstStyle/>
          <a:p>
            <a:r>
              <a:rPr lang="en-US" dirty="0"/>
              <a:t>A RESTful API explicitly takes advantage of HTTP methodologies defined by the RFC 2616 protocol.</a:t>
            </a:r>
          </a:p>
          <a:p>
            <a:r>
              <a:rPr lang="en-US" dirty="0"/>
              <a:t>They use GET to retrieve a resource; PUT to change the state of or update a resource, which can be an </a:t>
            </a:r>
            <a:r>
              <a:rPr lang="en-US" u="sng" dirty="0">
                <a:hlinkClick r:id="rId3"/>
              </a:rPr>
              <a:t>object</a:t>
            </a:r>
            <a:r>
              <a:rPr lang="en-US" dirty="0"/>
              <a:t>, </a:t>
            </a:r>
            <a:r>
              <a:rPr lang="en-US" u="sng" dirty="0">
                <a:hlinkClick r:id="rId4"/>
              </a:rPr>
              <a:t>file</a:t>
            </a:r>
            <a:r>
              <a:rPr lang="en-US" dirty="0"/>
              <a:t> or </a:t>
            </a:r>
            <a:r>
              <a:rPr lang="en-US" u="sng" dirty="0">
                <a:hlinkClick r:id="rId5"/>
              </a:rPr>
              <a:t>block</a:t>
            </a:r>
            <a:r>
              <a:rPr lang="en-US" dirty="0"/>
              <a:t>; POST to create that resource ; and DELETE to remove it</a:t>
            </a:r>
          </a:p>
          <a:p>
            <a:r>
              <a:rPr lang="en-US" dirty="0"/>
              <a:t>With REST, networked components are a resource you request access to -- a </a:t>
            </a:r>
            <a:r>
              <a:rPr lang="en-US" u="sng" dirty="0">
                <a:hlinkClick r:id="rId6"/>
              </a:rPr>
              <a:t>black box</a:t>
            </a:r>
            <a:r>
              <a:rPr lang="en-US" dirty="0"/>
              <a:t> whose implementation details are unclear</a:t>
            </a:r>
          </a:p>
          <a:p>
            <a:r>
              <a:rPr lang="en-US" dirty="0"/>
              <a:t>The presumption is that all calls are </a:t>
            </a:r>
            <a:r>
              <a:rPr lang="en-US" i="1" dirty="0"/>
              <a:t>stateless</a:t>
            </a:r>
            <a:r>
              <a:rPr lang="en-US" dirty="0"/>
              <a:t>; nothing can be retained by the RESTful service between executions</a:t>
            </a:r>
            <a:endParaRPr lang="en-CA" dirty="0"/>
          </a:p>
        </p:txBody>
      </p:sp>
      <p:sp>
        <p:nvSpPr>
          <p:cNvPr id="4" name="Footer Placeholder 3">
            <a:extLst>
              <a:ext uri="{FF2B5EF4-FFF2-40B4-BE49-F238E27FC236}">
                <a16:creationId xmlns:a16="http://schemas.microsoft.com/office/drawing/2014/main" id="{1C57841F-5CEE-4638-AB9C-F969A67980C0}"/>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F62620C-C99D-4DF9-BF89-29A13DAFE416}"/>
              </a:ext>
            </a:extLst>
          </p:cNvPr>
          <p:cNvSpPr>
            <a:spLocks noGrp="1"/>
          </p:cNvSpPr>
          <p:nvPr>
            <p:ph type="sldNum" sz="quarter" idx="12"/>
          </p:nvPr>
        </p:nvSpPr>
        <p:spPr/>
        <p:txBody>
          <a:bodyPr/>
          <a:lstStyle/>
          <a:p>
            <a:fld id="{9E217105-914A-4B89-886C-5BE7E37B68F2}" type="slidenum">
              <a:rPr lang="en-CA" smtClean="0"/>
              <a:t>11</a:t>
            </a:fld>
            <a:endParaRPr lang="en-CA"/>
          </a:p>
        </p:txBody>
      </p:sp>
    </p:spTree>
    <p:extLst>
      <p:ext uri="{BB962C8B-B14F-4D97-AF65-F5344CB8AC3E}">
        <p14:creationId xmlns:p14="http://schemas.microsoft.com/office/powerpoint/2010/main" val="34752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C304-79D8-455E-A97D-D5C0019A8E1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E1C6F7C-83E3-4DA3-AA4C-F25C7091C82C}"/>
              </a:ext>
            </a:extLst>
          </p:cNvPr>
          <p:cNvSpPr>
            <a:spLocks noGrp="1"/>
          </p:cNvSpPr>
          <p:nvPr>
            <p:ph idx="1"/>
          </p:nvPr>
        </p:nvSpPr>
        <p:spPr/>
        <p:txBody>
          <a:bodyPr>
            <a:normAutofit/>
          </a:bodyPr>
          <a:lstStyle/>
          <a:p>
            <a:r>
              <a:rPr lang="en-US" dirty="0"/>
              <a:t>REST is applied to web services </a:t>
            </a:r>
          </a:p>
          <a:p>
            <a:r>
              <a:rPr lang="en-US" dirty="0"/>
              <a:t>HTTP-based RESTful APIs are categorized with the following aspects: base URI; an Internet media type for the data, standard HTTP methods, hypertext links to reference-related resources</a:t>
            </a:r>
          </a:p>
          <a:p>
            <a:r>
              <a:rPr lang="en-US" dirty="0"/>
              <a:t>Each part of uniform interface evolves independently</a:t>
            </a:r>
          </a:p>
        </p:txBody>
      </p:sp>
      <p:sp>
        <p:nvSpPr>
          <p:cNvPr id="4" name="Footer Placeholder 3">
            <a:extLst>
              <a:ext uri="{FF2B5EF4-FFF2-40B4-BE49-F238E27FC236}">
                <a16:creationId xmlns:a16="http://schemas.microsoft.com/office/drawing/2014/main" id="{EFC6FEA5-3C7B-4E62-847E-22D83F3C9238}"/>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5E072AF8-7592-465F-AF21-F9AFD0A03918}"/>
              </a:ext>
            </a:extLst>
          </p:cNvPr>
          <p:cNvSpPr>
            <a:spLocks noGrp="1"/>
          </p:cNvSpPr>
          <p:nvPr>
            <p:ph type="sldNum" sz="quarter" idx="12"/>
          </p:nvPr>
        </p:nvSpPr>
        <p:spPr/>
        <p:txBody>
          <a:bodyPr/>
          <a:lstStyle/>
          <a:p>
            <a:fld id="{9E217105-914A-4B89-886C-5BE7E37B68F2}" type="slidenum">
              <a:rPr lang="en-CA" smtClean="0"/>
              <a:t>12</a:t>
            </a:fld>
            <a:endParaRPr lang="en-CA"/>
          </a:p>
        </p:txBody>
      </p:sp>
    </p:spTree>
    <p:extLst>
      <p:ext uri="{BB962C8B-B14F-4D97-AF65-F5344CB8AC3E}">
        <p14:creationId xmlns:p14="http://schemas.microsoft.com/office/powerpoint/2010/main" val="35601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13B8-F832-4BD7-BB14-6E305CBF4D4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401348D-8FB5-48B3-A314-8FD0F794537C}"/>
              </a:ext>
            </a:extLst>
          </p:cNvPr>
          <p:cNvSpPr>
            <a:spLocks noGrp="1"/>
          </p:cNvSpPr>
          <p:nvPr>
            <p:ph idx="1"/>
          </p:nvPr>
        </p:nvSpPr>
        <p:spPr/>
        <p:txBody>
          <a:bodyPr/>
          <a:lstStyle/>
          <a:p>
            <a:r>
              <a:rPr lang="en-US" dirty="0"/>
              <a:t>REST provides uniform interface separating clients from servers; it improves the portability of the client code; servers are simpler and scalable</a:t>
            </a:r>
          </a:p>
          <a:p>
            <a:r>
              <a:rPr lang="en-US" dirty="0"/>
              <a:t>Stateless – while processing requests, client context is not stored on the server; the information required to service the request is contained in the request itself; session state is held in the client</a:t>
            </a:r>
          </a:p>
          <a:p>
            <a:r>
              <a:rPr lang="en-US" dirty="0"/>
              <a:t>Cacheable – no client/server interactions are needed when the page is well managed and cached; the responses are cached by clients and intermediaries; only implicit or explicit definition of responses should exist</a:t>
            </a:r>
            <a:endParaRPr lang="en-CA" dirty="0"/>
          </a:p>
        </p:txBody>
      </p:sp>
      <p:sp>
        <p:nvSpPr>
          <p:cNvPr id="4" name="Footer Placeholder 3">
            <a:extLst>
              <a:ext uri="{FF2B5EF4-FFF2-40B4-BE49-F238E27FC236}">
                <a16:creationId xmlns:a16="http://schemas.microsoft.com/office/drawing/2014/main" id="{19C216E3-AFF1-465B-9E4F-8398B3B6DAB2}"/>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8E23496-ABC0-42E1-8324-D0B328782580}"/>
              </a:ext>
            </a:extLst>
          </p:cNvPr>
          <p:cNvSpPr>
            <a:spLocks noGrp="1"/>
          </p:cNvSpPr>
          <p:nvPr>
            <p:ph type="sldNum" sz="quarter" idx="12"/>
          </p:nvPr>
        </p:nvSpPr>
        <p:spPr/>
        <p:txBody>
          <a:bodyPr/>
          <a:lstStyle/>
          <a:p>
            <a:fld id="{9E217105-914A-4B89-886C-5BE7E37B68F2}" type="slidenum">
              <a:rPr lang="en-CA" smtClean="0"/>
              <a:t>13</a:t>
            </a:fld>
            <a:endParaRPr lang="en-CA"/>
          </a:p>
        </p:txBody>
      </p:sp>
    </p:spTree>
    <p:extLst>
      <p:ext uri="{BB962C8B-B14F-4D97-AF65-F5344CB8AC3E}">
        <p14:creationId xmlns:p14="http://schemas.microsoft.com/office/powerpoint/2010/main" val="190972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BCE8-C152-4F14-9697-B79C221095C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5B04BBE-14D0-4BA1-8392-E398CABB9CEE}"/>
              </a:ext>
            </a:extLst>
          </p:cNvPr>
          <p:cNvSpPr>
            <a:spLocks noGrp="1"/>
          </p:cNvSpPr>
          <p:nvPr>
            <p:ph idx="1"/>
          </p:nvPr>
        </p:nvSpPr>
        <p:spPr/>
        <p:txBody>
          <a:bodyPr>
            <a:normAutofit fontScale="92500" lnSpcReduction="10000"/>
          </a:bodyPr>
          <a:lstStyle/>
          <a:p>
            <a:r>
              <a:rPr lang="en-US" dirty="0"/>
              <a:t>Because the calls are </a:t>
            </a:r>
            <a:r>
              <a:rPr lang="en-US" u="sng" dirty="0">
                <a:hlinkClick r:id="rId2"/>
              </a:rPr>
              <a:t>stateless</a:t>
            </a:r>
            <a:r>
              <a:rPr lang="en-US" dirty="0"/>
              <a:t>, REST is useful in cloud applications</a:t>
            </a:r>
          </a:p>
          <a:p>
            <a:r>
              <a:rPr lang="en-US" dirty="0"/>
              <a:t>Stateless components can be freely redeployed if something fails, and they can </a:t>
            </a:r>
            <a:r>
              <a:rPr lang="en-US" u="sng" dirty="0">
                <a:hlinkClick r:id="rId3"/>
              </a:rPr>
              <a:t>scale</a:t>
            </a:r>
            <a:r>
              <a:rPr lang="en-US" dirty="0"/>
              <a:t> to accommodate </a:t>
            </a:r>
            <a:r>
              <a:rPr lang="en-US" u="sng" dirty="0">
                <a:hlinkClick r:id="rId4"/>
              </a:rPr>
              <a:t>load</a:t>
            </a:r>
            <a:r>
              <a:rPr lang="en-US" dirty="0"/>
              <a:t> changes</a:t>
            </a:r>
          </a:p>
          <a:p>
            <a:r>
              <a:rPr lang="en-US" dirty="0"/>
              <a:t>This is because any request can be directed to any instance of a component; there can be nothing saved that has to be remembered by the next transaction</a:t>
            </a:r>
          </a:p>
          <a:p>
            <a:r>
              <a:rPr lang="en-US" dirty="0"/>
              <a:t>That makes REST preferred for web use, but the RESTful model is also helpful in cloud services because binding to a service through an API is a matter of controlling how the URL is </a:t>
            </a:r>
            <a:r>
              <a:rPr lang="en-US" i="1" dirty="0"/>
              <a:t>decoded</a:t>
            </a:r>
            <a:r>
              <a:rPr lang="en-US" dirty="0"/>
              <a:t>. </a:t>
            </a:r>
          </a:p>
          <a:p>
            <a:r>
              <a:rPr lang="en-US" u="sng" dirty="0">
                <a:hlinkClick r:id="rId5"/>
              </a:rPr>
              <a:t>Cloud computing</a:t>
            </a:r>
            <a:r>
              <a:rPr lang="en-US" dirty="0"/>
              <a:t> and </a:t>
            </a:r>
            <a:r>
              <a:rPr lang="en-US" u="sng" dirty="0">
                <a:hlinkClick r:id="rId6"/>
              </a:rPr>
              <a:t>microservices</a:t>
            </a:r>
            <a:r>
              <a:rPr lang="en-US" dirty="0"/>
              <a:t> are almost certain to make RESTful API design the rule in the future</a:t>
            </a:r>
            <a:endParaRPr lang="en-CA" dirty="0"/>
          </a:p>
        </p:txBody>
      </p:sp>
      <p:sp>
        <p:nvSpPr>
          <p:cNvPr id="4" name="Footer Placeholder 3">
            <a:extLst>
              <a:ext uri="{FF2B5EF4-FFF2-40B4-BE49-F238E27FC236}">
                <a16:creationId xmlns:a16="http://schemas.microsoft.com/office/drawing/2014/main" id="{B3C38FD0-9302-4822-9BC4-7945AA111FE1}"/>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711FC6D2-FF3E-4552-82E2-6F087E972631}"/>
              </a:ext>
            </a:extLst>
          </p:cNvPr>
          <p:cNvSpPr>
            <a:spLocks noGrp="1"/>
          </p:cNvSpPr>
          <p:nvPr>
            <p:ph type="sldNum" sz="quarter" idx="12"/>
          </p:nvPr>
        </p:nvSpPr>
        <p:spPr/>
        <p:txBody>
          <a:bodyPr/>
          <a:lstStyle/>
          <a:p>
            <a:fld id="{9E217105-914A-4B89-886C-5BE7E37B68F2}" type="slidenum">
              <a:rPr lang="en-CA" smtClean="0"/>
              <a:t>14</a:t>
            </a:fld>
            <a:endParaRPr lang="en-CA"/>
          </a:p>
        </p:txBody>
      </p:sp>
    </p:spTree>
    <p:extLst>
      <p:ext uri="{BB962C8B-B14F-4D97-AF65-F5344CB8AC3E}">
        <p14:creationId xmlns:p14="http://schemas.microsoft.com/office/powerpoint/2010/main" val="364940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638A4-1A5D-44FB-871C-562854858316}"/>
              </a:ext>
            </a:extLst>
          </p:cNvPr>
          <p:cNvSpPr>
            <a:spLocks noGrp="1"/>
          </p:cNvSpPr>
          <p:nvPr>
            <p:ph type="title"/>
          </p:nvPr>
        </p:nvSpPr>
        <p:spPr/>
        <p:txBody>
          <a:bodyPr/>
          <a:lstStyle/>
          <a:p>
            <a:r>
              <a:rPr lang="en-US" b="1" dirty="0"/>
              <a:t>RESTful API Design and Architecture Constraints</a:t>
            </a:r>
            <a:endParaRPr lang="en-CA" dirty="0"/>
          </a:p>
        </p:txBody>
      </p:sp>
      <p:sp>
        <p:nvSpPr>
          <p:cNvPr id="5" name="Text Placeholder 4">
            <a:extLst>
              <a:ext uri="{FF2B5EF4-FFF2-40B4-BE49-F238E27FC236}">
                <a16:creationId xmlns:a16="http://schemas.microsoft.com/office/drawing/2014/main" id="{50B6AA70-F93A-4C1A-8188-3410A6BE9523}"/>
              </a:ext>
            </a:extLst>
          </p:cNvPr>
          <p:cNvSpPr>
            <a:spLocks noGrp="1"/>
          </p:cNvSpPr>
          <p:nvPr>
            <p:ph type="body" idx="1"/>
          </p:nvPr>
        </p:nvSpPr>
        <p:spPr/>
        <p:txBody>
          <a:bodyPr/>
          <a:lstStyle/>
          <a:p>
            <a:endParaRPr lang="en-CA"/>
          </a:p>
        </p:txBody>
      </p:sp>
      <p:sp>
        <p:nvSpPr>
          <p:cNvPr id="2" name="Footer Placeholder 1">
            <a:extLst>
              <a:ext uri="{FF2B5EF4-FFF2-40B4-BE49-F238E27FC236}">
                <a16:creationId xmlns:a16="http://schemas.microsoft.com/office/drawing/2014/main" id="{A3D6FB27-8BB8-4FA9-8601-878BE417B421}"/>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8F8D98D4-71C1-4399-93DF-9CC291832565}"/>
              </a:ext>
            </a:extLst>
          </p:cNvPr>
          <p:cNvSpPr>
            <a:spLocks noGrp="1"/>
          </p:cNvSpPr>
          <p:nvPr>
            <p:ph type="sldNum" sz="quarter" idx="12"/>
          </p:nvPr>
        </p:nvSpPr>
        <p:spPr/>
        <p:txBody>
          <a:bodyPr/>
          <a:lstStyle/>
          <a:p>
            <a:fld id="{9E217105-914A-4B89-886C-5BE7E37B68F2}" type="slidenum">
              <a:rPr lang="en-CA" smtClean="0"/>
              <a:t>15</a:t>
            </a:fld>
            <a:endParaRPr lang="en-CA"/>
          </a:p>
        </p:txBody>
      </p:sp>
    </p:spTree>
    <p:extLst>
      <p:ext uri="{BB962C8B-B14F-4D97-AF65-F5344CB8AC3E}">
        <p14:creationId xmlns:p14="http://schemas.microsoft.com/office/powerpoint/2010/main" val="101116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AE49-54BA-4427-8727-05EFAEDEC9EF}"/>
              </a:ext>
            </a:extLst>
          </p:cNvPr>
          <p:cNvSpPr>
            <a:spLocks noGrp="1"/>
          </p:cNvSpPr>
          <p:nvPr>
            <p:ph type="title"/>
          </p:nvPr>
        </p:nvSpPr>
        <p:spPr/>
        <p:txBody>
          <a:bodyPr>
            <a:normAutofit/>
          </a:bodyPr>
          <a:lstStyle/>
          <a:p>
            <a:r>
              <a:rPr lang="en-CA" dirty="0"/>
              <a:t>REST architectural constraints 1/2</a:t>
            </a:r>
          </a:p>
        </p:txBody>
      </p:sp>
      <p:sp>
        <p:nvSpPr>
          <p:cNvPr id="3" name="Content Placeholder 2">
            <a:extLst>
              <a:ext uri="{FF2B5EF4-FFF2-40B4-BE49-F238E27FC236}">
                <a16:creationId xmlns:a16="http://schemas.microsoft.com/office/drawing/2014/main" id="{7B71D1C4-1BA3-4EB5-A2C0-0F939DC843E6}"/>
              </a:ext>
            </a:extLst>
          </p:cNvPr>
          <p:cNvSpPr>
            <a:spLocks noGrp="1"/>
          </p:cNvSpPr>
          <p:nvPr>
            <p:ph idx="1"/>
          </p:nvPr>
        </p:nvSpPr>
        <p:spPr/>
        <p:txBody>
          <a:bodyPr>
            <a:normAutofit/>
          </a:bodyPr>
          <a:lstStyle/>
          <a:p>
            <a:r>
              <a:rPr lang="en-US" b="1" dirty="0"/>
              <a:t>Use of a uniform interface (UI)</a:t>
            </a:r>
            <a:r>
              <a:rPr lang="en-US" dirty="0"/>
              <a:t>. Resources should be uniquely identifiable through a single URL, and only by using the underlying methods of the network protocol</a:t>
            </a:r>
          </a:p>
          <a:p>
            <a:r>
              <a:rPr lang="en-US" b="1" u="sng" dirty="0">
                <a:hlinkClick r:id="rId3"/>
              </a:rPr>
              <a:t>Client-server</a:t>
            </a:r>
            <a:r>
              <a:rPr lang="en-US" b="1" dirty="0"/>
              <a:t> based</a:t>
            </a:r>
            <a:r>
              <a:rPr lang="en-US" dirty="0"/>
              <a:t>. There should be a clear delineation between the client and server </a:t>
            </a:r>
          </a:p>
          <a:p>
            <a:r>
              <a:rPr lang="en-US" dirty="0"/>
              <a:t>Data access, workload management and security are the server’s domain</a:t>
            </a:r>
          </a:p>
          <a:p>
            <a:r>
              <a:rPr lang="en-US" dirty="0"/>
              <a:t> This loose coupling of the client and server enables each to be developed and enhanced independent of the other</a:t>
            </a:r>
          </a:p>
          <a:p>
            <a:endParaRPr lang="en-CA" dirty="0"/>
          </a:p>
        </p:txBody>
      </p:sp>
      <p:sp>
        <p:nvSpPr>
          <p:cNvPr id="4" name="Footer Placeholder 3">
            <a:extLst>
              <a:ext uri="{FF2B5EF4-FFF2-40B4-BE49-F238E27FC236}">
                <a16:creationId xmlns:a16="http://schemas.microsoft.com/office/drawing/2014/main" id="{5978FD8F-5640-4D05-A6C7-4B01DF1993E5}"/>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33DC8A75-1F95-40B3-B79E-EB25846A948F}"/>
              </a:ext>
            </a:extLst>
          </p:cNvPr>
          <p:cNvSpPr>
            <a:spLocks noGrp="1"/>
          </p:cNvSpPr>
          <p:nvPr>
            <p:ph type="sldNum" sz="quarter" idx="12"/>
          </p:nvPr>
        </p:nvSpPr>
        <p:spPr/>
        <p:txBody>
          <a:bodyPr/>
          <a:lstStyle/>
          <a:p>
            <a:fld id="{9E217105-914A-4B89-886C-5BE7E37B68F2}" type="slidenum">
              <a:rPr lang="en-CA" smtClean="0"/>
              <a:t>16</a:t>
            </a:fld>
            <a:endParaRPr lang="en-CA"/>
          </a:p>
        </p:txBody>
      </p:sp>
    </p:spTree>
    <p:extLst>
      <p:ext uri="{BB962C8B-B14F-4D97-AF65-F5344CB8AC3E}">
        <p14:creationId xmlns:p14="http://schemas.microsoft.com/office/powerpoint/2010/main" val="7488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F724-3DBC-4343-92A3-708485640A0C}"/>
              </a:ext>
            </a:extLst>
          </p:cNvPr>
          <p:cNvSpPr>
            <a:spLocks noGrp="1"/>
          </p:cNvSpPr>
          <p:nvPr>
            <p:ph type="title"/>
          </p:nvPr>
        </p:nvSpPr>
        <p:spPr/>
        <p:txBody>
          <a:bodyPr/>
          <a:lstStyle/>
          <a:p>
            <a:r>
              <a:rPr lang="en-CA" dirty="0"/>
              <a:t>REST architectural constraints 2/2</a:t>
            </a:r>
          </a:p>
        </p:txBody>
      </p:sp>
      <p:sp>
        <p:nvSpPr>
          <p:cNvPr id="3" name="Content Placeholder 2">
            <a:extLst>
              <a:ext uri="{FF2B5EF4-FFF2-40B4-BE49-F238E27FC236}">
                <a16:creationId xmlns:a16="http://schemas.microsoft.com/office/drawing/2014/main" id="{ECE8B0E2-769A-43D0-9577-2EF9A8044EFB}"/>
              </a:ext>
            </a:extLst>
          </p:cNvPr>
          <p:cNvSpPr>
            <a:spLocks noGrp="1"/>
          </p:cNvSpPr>
          <p:nvPr>
            <p:ph idx="1"/>
          </p:nvPr>
        </p:nvSpPr>
        <p:spPr/>
        <p:txBody>
          <a:bodyPr/>
          <a:lstStyle/>
          <a:p>
            <a:r>
              <a:rPr lang="en-US" b="1" dirty="0"/>
              <a:t>Stateless operations</a:t>
            </a:r>
            <a:r>
              <a:rPr lang="en-US" dirty="0"/>
              <a:t>. All client-server operations should be stateless, and any state management that is required should take place on the client, not the server</a:t>
            </a:r>
          </a:p>
          <a:p>
            <a:r>
              <a:rPr lang="en-US" b="1" dirty="0"/>
              <a:t>RESTful resource </a:t>
            </a:r>
            <a:r>
              <a:rPr lang="en-US" b="1" u="sng" dirty="0">
                <a:hlinkClick r:id="rId2"/>
              </a:rPr>
              <a:t>caching</a:t>
            </a:r>
            <a:r>
              <a:rPr lang="en-US" dirty="0"/>
              <a:t>. All resources should allow caching unless explicitly indicated that caching is not possible</a:t>
            </a:r>
          </a:p>
          <a:p>
            <a:r>
              <a:rPr lang="en-US" b="1" dirty="0"/>
              <a:t>Layered system</a:t>
            </a:r>
            <a:r>
              <a:rPr lang="en-US" dirty="0"/>
              <a:t>. REST allows for an architecture composed of multiple layers of servers</a:t>
            </a:r>
          </a:p>
          <a:p>
            <a:r>
              <a:rPr lang="en-US" b="1" dirty="0"/>
              <a:t>Code on demand</a:t>
            </a:r>
            <a:r>
              <a:rPr lang="en-US" dirty="0"/>
              <a:t>. Most of the time a server will send back static representations of resources in the form of </a:t>
            </a:r>
            <a:r>
              <a:rPr lang="en-US" u="sng" dirty="0">
                <a:hlinkClick r:id="rId3"/>
              </a:rPr>
              <a:t>XML</a:t>
            </a:r>
            <a:r>
              <a:rPr lang="en-US" dirty="0"/>
              <a:t> or </a:t>
            </a:r>
            <a:r>
              <a:rPr lang="en-US" u="sng" dirty="0">
                <a:hlinkClick r:id="rId4"/>
              </a:rPr>
              <a:t>JSON</a:t>
            </a:r>
            <a:r>
              <a:rPr lang="en-US" dirty="0"/>
              <a:t>. However, when necessary, servers can send executable code to the client</a:t>
            </a:r>
            <a:endParaRPr lang="en-CA" dirty="0"/>
          </a:p>
        </p:txBody>
      </p:sp>
      <p:sp>
        <p:nvSpPr>
          <p:cNvPr id="4" name="Footer Placeholder 3">
            <a:extLst>
              <a:ext uri="{FF2B5EF4-FFF2-40B4-BE49-F238E27FC236}">
                <a16:creationId xmlns:a16="http://schemas.microsoft.com/office/drawing/2014/main" id="{A85BDD6C-B78B-430B-812E-4996CDF30856}"/>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9E02E226-616F-4F1D-B99C-A33A1164578B}"/>
              </a:ext>
            </a:extLst>
          </p:cNvPr>
          <p:cNvSpPr>
            <a:spLocks noGrp="1"/>
          </p:cNvSpPr>
          <p:nvPr>
            <p:ph type="sldNum" sz="quarter" idx="12"/>
          </p:nvPr>
        </p:nvSpPr>
        <p:spPr/>
        <p:txBody>
          <a:bodyPr/>
          <a:lstStyle/>
          <a:p>
            <a:fld id="{9E217105-914A-4B89-886C-5BE7E37B68F2}" type="slidenum">
              <a:rPr lang="en-CA" smtClean="0"/>
              <a:t>17</a:t>
            </a:fld>
            <a:endParaRPr lang="en-CA"/>
          </a:p>
        </p:txBody>
      </p:sp>
    </p:spTree>
    <p:extLst>
      <p:ext uri="{BB962C8B-B14F-4D97-AF65-F5344CB8AC3E}">
        <p14:creationId xmlns:p14="http://schemas.microsoft.com/office/powerpoint/2010/main" val="300014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638A4-1A5D-44FB-871C-562854858316}"/>
              </a:ext>
            </a:extLst>
          </p:cNvPr>
          <p:cNvSpPr>
            <a:spLocks noGrp="1"/>
          </p:cNvSpPr>
          <p:nvPr>
            <p:ph type="title"/>
          </p:nvPr>
        </p:nvSpPr>
        <p:spPr/>
        <p:txBody>
          <a:bodyPr/>
          <a:lstStyle/>
          <a:p>
            <a:r>
              <a:rPr lang="en-US" dirty="0"/>
              <a:t>REST Services in Various Technologies</a:t>
            </a:r>
          </a:p>
        </p:txBody>
      </p:sp>
      <p:sp>
        <p:nvSpPr>
          <p:cNvPr id="5" name="Text Placeholder 4">
            <a:extLst>
              <a:ext uri="{FF2B5EF4-FFF2-40B4-BE49-F238E27FC236}">
                <a16:creationId xmlns:a16="http://schemas.microsoft.com/office/drawing/2014/main" id="{50B6AA70-F93A-4C1A-8188-3410A6BE9523}"/>
              </a:ext>
            </a:extLst>
          </p:cNvPr>
          <p:cNvSpPr>
            <a:spLocks noGrp="1"/>
          </p:cNvSpPr>
          <p:nvPr>
            <p:ph type="body" idx="1"/>
          </p:nvPr>
        </p:nvSpPr>
        <p:spPr/>
        <p:txBody>
          <a:bodyPr/>
          <a:lstStyle/>
          <a:p>
            <a:endParaRPr lang="en-CA"/>
          </a:p>
        </p:txBody>
      </p:sp>
      <p:sp>
        <p:nvSpPr>
          <p:cNvPr id="2" name="Footer Placeholder 1">
            <a:extLst>
              <a:ext uri="{FF2B5EF4-FFF2-40B4-BE49-F238E27FC236}">
                <a16:creationId xmlns:a16="http://schemas.microsoft.com/office/drawing/2014/main" id="{7BC9C2FD-3223-4AC2-9BC0-B0986BC55495}"/>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D4C3E192-7894-4685-87E7-4E2EF3FCEE42}"/>
              </a:ext>
            </a:extLst>
          </p:cNvPr>
          <p:cNvSpPr>
            <a:spLocks noGrp="1"/>
          </p:cNvSpPr>
          <p:nvPr>
            <p:ph type="sldNum" sz="quarter" idx="12"/>
          </p:nvPr>
        </p:nvSpPr>
        <p:spPr/>
        <p:txBody>
          <a:bodyPr/>
          <a:lstStyle/>
          <a:p>
            <a:fld id="{9E217105-914A-4B89-886C-5BE7E37B68F2}" type="slidenum">
              <a:rPr lang="en-CA" smtClean="0"/>
              <a:t>18</a:t>
            </a:fld>
            <a:endParaRPr lang="en-CA"/>
          </a:p>
        </p:txBody>
      </p:sp>
    </p:spTree>
    <p:extLst>
      <p:ext uri="{BB962C8B-B14F-4D97-AF65-F5344CB8AC3E}">
        <p14:creationId xmlns:p14="http://schemas.microsoft.com/office/powerpoint/2010/main" val="224618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CFAA4-BD17-4718-AEB0-67A0DA3B337E}"/>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3BD8D22C-44DF-40AB-86C5-153F96DC10D0}"/>
              </a:ext>
            </a:extLst>
          </p:cNvPr>
          <p:cNvSpPr>
            <a:spLocks noGrp="1"/>
          </p:cNvSpPr>
          <p:nvPr>
            <p:ph idx="1"/>
          </p:nvPr>
        </p:nvSpPr>
        <p:spPr/>
        <p:txBody>
          <a:bodyPr/>
          <a:lstStyle/>
          <a:p>
            <a:r>
              <a:rPr lang="en-US" dirty="0"/>
              <a:t>REST can be used in many languages, regardless of the technology used by the consumer developer</a:t>
            </a:r>
          </a:p>
          <a:p>
            <a:r>
              <a:rPr lang="en-US" dirty="0"/>
              <a:t>Examples are .NET/C#, Java, Perl, Node/JavaScript, ActionScript, PHP, Python, Ruby</a:t>
            </a:r>
          </a:p>
          <a:p>
            <a:r>
              <a:rPr lang="en-US" dirty="0"/>
              <a:t>Ways in which we can implement REST are by sending HTTP GET or POST requests in each language; by calling HTTP Client requests; using AJAX, JSON, and asynchronous JavaScript calls; invoking directly from a web browser in case of GET request</a:t>
            </a:r>
            <a:endParaRPr lang="en-CA" dirty="0"/>
          </a:p>
        </p:txBody>
      </p:sp>
      <p:sp>
        <p:nvSpPr>
          <p:cNvPr id="2" name="Footer Placeholder 1">
            <a:extLst>
              <a:ext uri="{FF2B5EF4-FFF2-40B4-BE49-F238E27FC236}">
                <a16:creationId xmlns:a16="http://schemas.microsoft.com/office/drawing/2014/main" id="{2B2A4772-C14A-4BC0-B3DA-5A48CE79D33C}"/>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640617B0-66F9-43EC-BECF-D8455C303D50}"/>
              </a:ext>
            </a:extLst>
          </p:cNvPr>
          <p:cNvSpPr>
            <a:spLocks noGrp="1"/>
          </p:cNvSpPr>
          <p:nvPr>
            <p:ph type="sldNum" sz="quarter" idx="12"/>
          </p:nvPr>
        </p:nvSpPr>
        <p:spPr/>
        <p:txBody>
          <a:bodyPr/>
          <a:lstStyle/>
          <a:p>
            <a:fld id="{9E217105-914A-4B89-886C-5BE7E37B68F2}" type="slidenum">
              <a:rPr lang="en-CA" smtClean="0"/>
              <a:t>19</a:t>
            </a:fld>
            <a:endParaRPr lang="en-CA"/>
          </a:p>
        </p:txBody>
      </p:sp>
    </p:spTree>
    <p:extLst>
      <p:ext uri="{BB962C8B-B14F-4D97-AF65-F5344CB8AC3E}">
        <p14:creationId xmlns:p14="http://schemas.microsoft.com/office/powerpoint/2010/main" val="138701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5C96-ED80-4F8F-B3EA-41D1AB961792}"/>
              </a:ext>
            </a:extLst>
          </p:cNvPr>
          <p:cNvSpPr>
            <a:spLocks noGrp="1"/>
          </p:cNvSpPr>
          <p:nvPr>
            <p:ph type="title"/>
          </p:nvPr>
        </p:nvSpPr>
        <p:spPr/>
        <p:txBody>
          <a:bodyPr/>
          <a:lstStyle/>
          <a:p>
            <a:r>
              <a:rPr lang="en-CA" dirty="0"/>
              <a:t>API</a:t>
            </a:r>
          </a:p>
        </p:txBody>
      </p:sp>
      <p:sp>
        <p:nvSpPr>
          <p:cNvPr id="3" name="Content Placeholder 2">
            <a:extLst>
              <a:ext uri="{FF2B5EF4-FFF2-40B4-BE49-F238E27FC236}">
                <a16:creationId xmlns:a16="http://schemas.microsoft.com/office/drawing/2014/main" id="{A62DCD19-276D-46F6-93F1-E689A147E3BA}"/>
              </a:ext>
            </a:extLst>
          </p:cNvPr>
          <p:cNvSpPr>
            <a:spLocks noGrp="1"/>
          </p:cNvSpPr>
          <p:nvPr>
            <p:ph idx="1"/>
          </p:nvPr>
        </p:nvSpPr>
        <p:spPr/>
        <p:txBody>
          <a:bodyPr/>
          <a:lstStyle/>
          <a:p>
            <a:r>
              <a:rPr lang="en-US" dirty="0"/>
              <a:t>An API for a website is </a:t>
            </a:r>
            <a:r>
              <a:rPr lang="en-US" u="sng" dirty="0">
                <a:hlinkClick r:id="rId2"/>
              </a:rPr>
              <a:t>code</a:t>
            </a:r>
            <a:r>
              <a:rPr lang="en-US" dirty="0"/>
              <a:t> that allows two software programs to communicate with each another</a:t>
            </a:r>
          </a:p>
          <a:p>
            <a:r>
              <a:rPr lang="en-US" dirty="0"/>
              <a:t>The API spells out the proper way for a developer to write a program requesting services from an operating system or other application.</a:t>
            </a:r>
            <a:endParaRPr lang="en-CA" dirty="0"/>
          </a:p>
        </p:txBody>
      </p:sp>
      <p:sp>
        <p:nvSpPr>
          <p:cNvPr id="4" name="Footer Placeholder 3">
            <a:extLst>
              <a:ext uri="{FF2B5EF4-FFF2-40B4-BE49-F238E27FC236}">
                <a16:creationId xmlns:a16="http://schemas.microsoft.com/office/drawing/2014/main" id="{D674ED23-427A-43FB-98BF-EF3CF7FA369A}"/>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0FBAC208-C840-4764-8CFA-2B85EF9C4ED0}"/>
              </a:ext>
            </a:extLst>
          </p:cNvPr>
          <p:cNvSpPr>
            <a:spLocks noGrp="1"/>
          </p:cNvSpPr>
          <p:nvPr>
            <p:ph type="sldNum" sz="quarter" idx="12"/>
          </p:nvPr>
        </p:nvSpPr>
        <p:spPr/>
        <p:txBody>
          <a:bodyPr/>
          <a:lstStyle/>
          <a:p>
            <a:fld id="{9E217105-914A-4B89-886C-5BE7E37B68F2}" type="slidenum">
              <a:rPr lang="en-CA" smtClean="0"/>
              <a:t>2</a:t>
            </a:fld>
            <a:endParaRPr lang="en-CA"/>
          </a:p>
        </p:txBody>
      </p:sp>
    </p:spTree>
    <p:extLst>
      <p:ext uri="{BB962C8B-B14F-4D97-AF65-F5344CB8AC3E}">
        <p14:creationId xmlns:p14="http://schemas.microsoft.com/office/powerpoint/2010/main" val="332910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92A282-3B54-4E65-B117-C0C0C25E73E6}"/>
              </a:ext>
            </a:extLst>
          </p:cNvPr>
          <p:cNvSpPr>
            <a:spLocks noGrp="1"/>
          </p:cNvSpPr>
          <p:nvPr>
            <p:ph type="title"/>
          </p:nvPr>
        </p:nvSpPr>
        <p:spPr/>
        <p:txBody>
          <a:bodyPr/>
          <a:lstStyle/>
          <a:p>
            <a:r>
              <a:rPr lang="en-CA" dirty="0"/>
              <a:t>Example:  GitHub Rest API</a:t>
            </a:r>
          </a:p>
        </p:txBody>
      </p:sp>
      <p:sp>
        <p:nvSpPr>
          <p:cNvPr id="7" name="Text Placeholder 6">
            <a:extLst>
              <a:ext uri="{FF2B5EF4-FFF2-40B4-BE49-F238E27FC236}">
                <a16:creationId xmlns:a16="http://schemas.microsoft.com/office/drawing/2014/main" id="{9E0FC74C-2CC9-4986-8106-4D13D65E1C64}"/>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7DCC29A8-673C-411F-8B45-3D65A49829B9}"/>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B90F44CE-5033-44FC-A6C6-88E039DE75B3}"/>
              </a:ext>
            </a:extLst>
          </p:cNvPr>
          <p:cNvSpPr>
            <a:spLocks noGrp="1"/>
          </p:cNvSpPr>
          <p:nvPr>
            <p:ph type="sldNum" sz="quarter" idx="12"/>
          </p:nvPr>
        </p:nvSpPr>
        <p:spPr/>
        <p:txBody>
          <a:bodyPr/>
          <a:lstStyle/>
          <a:p>
            <a:fld id="{9E217105-914A-4B89-886C-5BE7E37B68F2}" type="slidenum">
              <a:rPr lang="en-CA" smtClean="0"/>
              <a:t>20</a:t>
            </a:fld>
            <a:endParaRPr lang="en-CA"/>
          </a:p>
        </p:txBody>
      </p:sp>
    </p:spTree>
    <p:extLst>
      <p:ext uri="{BB962C8B-B14F-4D97-AF65-F5344CB8AC3E}">
        <p14:creationId xmlns:p14="http://schemas.microsoft.com/office/powerpoint/2010/main" val="47710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065FD5-F316-484C-AAFC-F4351D7FC5E2}"/>
              </a:ext>
            </a:extLst>
          </p:cNvPr>
          <p:cNvSpPr>
            <a:spLocks noGrp="1"/>
          </p:cNvSpPr>
          <p:nvPr>
            <p:ph type="title"/>
          </p:nvPr>
        </p:nvSpPr>
        <p:spPr/>
        <p:txBody>
          <a:bodyPr/>
          <a:lstStyle/>
          <a:p>
            <a:r>
              <a:rPr lang="en-CA" dirty="0"/>
              <a:t>Finding repositories with Java</a:t>
            </a:r>
          </a:p>
        </p:txBody>
      </p:sp>
      <p:sp>
        <p:nvSpPr>
          <p:cNvPr id="7" name="Content Placeholder 6">
            <a:extLst>
              <a:ext uri="{FF2B5EF4-FFF2-40B4-BE49-F238E27FC236}">
                <a16:creationId xmlns:a16="http://schemas.microsoft.com/office/drawing/2014/main" id="{65DB1D6A-D4FF-4F26-B7E2-543C234265D8}"/>
              </a:ext>
            </a:extLst>
          </p:cNvPr>
          <p:cNvSpPr>
            <a:spLocks noGrp="1"/>
          </p:cNvSpPr>
          <p:nvPr>
            <p:ph idx="1"/>
          </p:nvPr>
        </p:nvSpPr>
        <p:spPr/>
        <p:txBody>
          <a:bodyPr/>
          <a:lstStyle/>
          <a:p>
            <a:r>
              <a:rPr lang="en-CA" dirty="0"/>
              <a:t>Imagine that you are interested to list GitHub repositories in Java with more than 20 stars and pushed after 2013-03-01</a:t>
            </a:r>
          </a:p>
          <a:p>
            <a:r>
              <a:rPr lang="en-CA" dirty="0"/>
              <a:t>You also want to be sure that they are not mirrors of other repositories, and perform a descending order on the </a:t>
            </a:r>
            <a:r>
              <a:rPr lang="en-CA"/>
              <a:t>data retrieved</a:t>
            </a:r>
            <a:endParaRPr lang="en-CA" dirty="0"/>
          </a:p>
          <a:p>
            <a:r>
              <a:rPr lang="en-CA" dirty="0"/>
              <a:t>Using the API you can retrieve results directly to your browser as JSON format</a:t>
            </a:r>
          </a:p>
        </p:txBody>
      </p:sp>
      <p:sp>
        <p:nvSpPr>
          <p:cNvPr id="4" name="Footer Placeholder 3">
            <a:extLst>
              <a:ext uri="{FF2B5EF4-FFF2-40B4-BE49-F238E27FC236}">
                <a16:creationId xmlns:a16="http://schemas.microsoft.com/office/drawing/2014/main" id="{2AA4B39E-FCDA-4F94-BD98-965B1565AADB}"/>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1A4F62FE-4DB0-4F5B-86B8-8F1B703F7AA3}"/>
              </a:ext>
            </a:extLst>
          </p:cNvPr>
          <p:cNvSpPr>
            <a:spLocks noGrp="1"/>
          </p:cNvSpPr>
          <p:nvPr>
            <p:ph type="sldNum" sz="quarter" idx="12"/>
          </p:nvPr>
        </p:nvSpPr>
        <p:spPr/>
        <p:txBody>
          <a:bodyPr/>
          <a:lstStyle/>
          <a:p>
            <a:fld id="{9E217105-914A-4B89-886C-5BE7E37B68F2}" type="slidenum">
              <a:rPr lang="en-CA" smtClean="0"/>
              <a:t>21</a:t>
            </a:fld>
            <a:endParaRPr lang="en-CA"/>
          </a:p>
        </p:txBody>
      </p:sp>
    </p:spTree>
    <p:extLst>
      <p:ext uri="{BB962C8B-B14F-4D97-AF65-F5344CB8AC3E}">
        <p14:creationId xmlns:p14="http://schemas.microsoft.com/office/powerpoint/2010/main" val="5875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6BF1-419E-47BC-A97E-B6C0AD3FA3F8}"/>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19E6E9AB-C7B6-4AF5-8C74-F98737BB3601}"/>
              </a:ext>
            </a:extLst>
          </p:cNvPr>
          <p:cNvSpPr>
            <a:spLocks noGrp="1"/>
          </p:cNvSpPr>
          <p:nvPr>
            <p:ph idx="1"/>
          </p:nvPr>
        </p:nvSpPr>
        <p:spPr/>
        <p:txBody>
          <a:bodyPr/>
          <a:lstStyle/>
          <a:p>
            <a:r>
              <a:rPr lang="en-CA" dirty="0"/>
              <a:t>Copy the following in your browser</a:t>
            </a:r>
          </a:p>
          <a:p>
            <a:r>
              <a:rPr lang="en-CA" dirty="0">
                <a:hlinkClick r:id="rId2"/>
              </a:rPr>
              <a:t>https://api.github.com/search/repositories?q=language:java+stars:%3E20+pushed:%3E2013-03-01+mirror:false+is:public&amp;sort=stars&amp;order=desc&amp;per_page=100&amp;page=1</a:t>
            </a:r>
            <a:r>
              <a:rPr lang="en-CA" dirty="0"/>
              <a:t> </a:t>
            </a:r>
          </a:p>
        </p:txBody>
      </p:sp>
      <p:sp>
        <p:nvSpPr>
          <p:cNvPr id="4" name="Footer Placeholder 3">
            <a:extLst>
              <a:ext uri="{FF2B5EF4-FFF2-40B4-BE49-F238E27FC236}">
                <a16:creationId xmlns:a16="http://schemas.microsoft.com/office/drawing/2014/main" id="{83CBAEE1-C186-49E3-94D9-41F1B6F15495}"/>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268B7660-E2AB-4B9C-AF1B-A360092314DB}"/>
              </a:ext>
            </a:extLst>
          </p:cNvPr>
          <p:cNvSpPr>
            <a:spLocks noGrp="1"/>
          </p:cNvSpPr>
          <p:nvPr>
            <p:ph type="sldNum" sz="quarter" idx="12"/>
          </p:nvPr>
        </p:nvSpPr>
        <p:spPr/>
        <p:txBody>
          <a:bodyPr/>
          <a:lstStyle/>
          <a:p>
            <a:fld id="{9E217105-914A-4B89-886C-5BE7E37B68F2}" type="slidenum">
              <a:rPr lang="en-CA" smtClean="0"/>
              <a:t>22</a:t>
            </a:fld>
            <a:endParaRPr lang="en-CA"/>
          </a:p>
        </p:txBody>
      </p:sp>
    </p:spTree>
    <p:extLst>
      <p:ext uri="{BB962C8B-B14F-4D97-AF65-F5344CB8AC3E}">
        <p14:creationId xmlns:p14="http://schemas.microsoft.com/office/powerpoint/2010/main" val="99621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E1B162-A8D2-438C-AFD7-947812579155}"/>
              </a:ext>
            </a:extLst>
          </p:cNvPr>
          <p:cNvPicPr>
            <a:picLocks noChangeAspect="1"/>
          </p:cNvPicPr>
          <p:nvPr/>
        </p:nvPicPr>
        <p:blipFill>
          <a:blip r:embed="rId2"/>
          <a:stretch>
            <a:fillRect/>
          </a:stretch>
        </p:blipFill>
        <p:spPr>
          <a:xfrm>
            <a:off x="1715859" y="869950"/>
            <a:ext cx="4114800" cy="5068790"/>
          </a:xfrm>
          <a:prstGeom prst="rect">
            <a:avLst/>
          </a:prstGeom>
        </p:spPr>
      </p:pic>
      <p:sp>
        <p:nvSpPr>
          <p:cNvPr id="4" name="Footer Placeholder 3">
            <a:extLst>
              <a:ext uri="{FF2B5EF4-FFF2-40B4-BE49-F238E27FC236}">
                <a16:creationId xmlns:a16="http://schemas.microsoft.com/office/drawing/2014/main" id="{6B84BFC6-F907-473E-B8DF-54E3E8A67366}"/>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81E5597B-E3DB-41E8-96C2-FEE0CA61B17C}"/>
              </a:ext>
            </a:extLst>
          </p:cNvPr>
          <p:cNvSpPr>
            <a:spLocks noGrp="1"/>
          </p:cNvSpPr>
          <p:nvPr>
            <p:ph type="sldNum" sz="quarter" idx="12"/>
          </p:nvPr>
        </p:nvSpPr>
        <p:spPr/>
        <p:txBody>
          <a:bodyPr/>
          <a:lstStyle/>
          <a:p>
            <a:fld id="{9E217105-914A-4B89-886C-5BE7E37B68F2}" type="slidenum">
              <a:rPr lang="en-CA" smtClean="0"/>
              <a:t>23</a:t>
            </a:fld>
            <a:endParaRPr lang="en-CA"/>
          </a:p>
        </p:txBody>
      </p:sp>
      <p:sp>
        <p:nvSpPr>
          <p:cNvPr id="7" name="Oval 6">
            <a:extLst>
              <a:ext uri="{FF2B5EF4-FFF2-40B4-BE49-F238E27FC236}">
                <a16:creationId xmlns:a16="http://schemas.microsoft.com/office/drawing/2014/main" id="{32E860CC-CB5C-4D94-9A2A-770DA6D70AF6}"/>
              </a:ext>
            </a:extLst>
          </p:cNvPr>
          <p:cNvSpPr/>
          <p:nvPr/>
        </p:nvSpPr>
        <p:spPr>
          <a:xfrm>
            <a:off x="1715859" y="919260"/>
            <a:ext cx="838200" cy="152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8" name="Picture 7">
            <a:extLst>
              <a:ext uri="{FF2B5EF4-FFF2-40B4-BE49-F238E27FC236}">
                <a16:creationId xmlns:a16="http://schemas.microsoft.com/office/drawing/2014/main" id="{BD40B199-CD39-4743-8F4C-9A2F587AA0B8}"/>
              </a:ext>
            </a:extLst>
          </p:cNvPr>
          <p:cNvPicPr>
            <a:picLocks noChangeAspect="1"/>
          </p:cNvPicPr>
          <p:nvPr/>
        </p:nvPicPr>
        <p:blipFill>
          <a:blip r:embed="rId3"/>
          <a:stretch>
            <a:fillRect/>
          </a:stretch>
        </p:blipFill>
        <p:spPr>
          <a:xfrm>
            <a:off x="5195887" y="2319337"/>
            <a:ext cx="1800225" cy="2219325"/>
          </a:xfrm>
          <a:prstGeom prst="rect">
            <a:avLst/>
          </a:prstGeom>
        </p:spPr>
      </p:pic>
      <p:sp>
        <p:nvSpPr>
          <p:cNvPr id="12" name="Oval 11">
            <a:extLst>
              <a:ext uri="{FF2B5EF4-FFF2-40B4-BE49-F238E27FC236}">
                <a16:creationId xmlns:a16="http://schemas.microsoft.com/office/drawing/2014/main" id="{0EE20479-97BF-4E4B-84BA-F203A7ED4118}"/>
              </a:ext>
            </a:extLst>
          </p:cNvPr>
          <p:cNvSpPr/>
          <p:nvPr/>
        </p:nvSpPr>
        <p:spPr>
          <a:xfrm>
            <a:off x="2134959" y="2038716"/>
            <a:ext cx="1522641" cy="152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9685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DA41BD-C100-414D-BD16-B684368DF5EA}"/>
              </a:ext>
            </a:extLst>
          </p:cNvPr>
          <p:cNvSpPr>
            <a:spLocks noGrp="1"/>
          </p:cNvSpPr>
          <p:nvPr>
            <p:ph type="title"/>
          </p:nvPr>
        </p:nvSpPr>
        <p:spPr/>
        <p:txBody>
          <a:bodyPr/>
          <a:lstStyle/>
          <a:p>
            <a:r>
              <a:rPr lang="en-CA" dirty="0"/>
              <a:t>Saving the information to a file</a:t>
            </a:r>
          </a:p>
        </p:txBody>
      </p:sp>
      <p:sp>
        <p:nvSpPr>
          <p:cNvPr id="5" name="Content Placeholder 4">
            <a:extLst>
              <a:ext uri="{FF2B5EF4-FFF2-40B4-BE49-F238E27FC236}">
                <a16:creationId xmlns:a16="http://schemas.microsoft.com/office/drawing/2014/main" id="{BF2F623D-FF9F-43E5-91ED-72C557891FCC}"/>
              </a:ext>
            </a:extLst>
          </p:cNvPr>
          <p:cNvSpPr>
            <a:spLocks noGrp="1"/>
          </p:cNvSpPr>
          <p:nvPr>
            <p:ph idx="1"/>
          </p:nvPr>
        </p:nvSpPr>
        <p:spPr/>
        <p:txBody>
          <a:bodyPr/>
          <a:lstStyle/>
          <a:p>
            <a:r>
              <a:rPr lang="en-CA" dirty="0"/>
              <a:t>With simple UNIX commands like curl, you could have saved that information as a file for latter processing</a:t>
            </a:r>
          </a:p>
          <a:p>
            <a:r>
              <a:rPr lang="en-CA" dirty="0"/>
              <a:t>Crawling the web is simplified by using REST API</a:t>
            </a:r>
          </a:p>
          <a:p>
            <a:r>
              <a:rPr lang="en-CA" dirty="0"/>
              <a:t>Facebook, Twitter and all your favorite social media provide APIs to query information</a:t>
            </a:r>
          </a:p>
          <a:p>
            <a:r>
              <a:rPr lang="en-CA" dirty="0"/>
              <a:t>For example, you could add a widget to your personal website with your latest posts, thanks to that</a:t>
            </a:r>
          </a:p>
        </p:txBody>
      </p:sp>
      <p:sp>
        <p:nvSpPr>
          <p:cNvPr id="2" name="Footer Placeholder 1">
            <a:extLst>
              <a:ext uri="{FF2B5EF4-FFF2-40B4-BE49-F238E27FC236}">
                <a16:creationId xmlns:a16="http://schemas.microsoft.com/office/drawing/2014/main" id="{B3097358-D009-4A94-9A78-1A4C53D39A5B}"/>
              </a:ext>
            </a:extLst>
          </p:cNvPr>
          <p:cNvSpPr>
            <a:spLocks noGrp="1"/>
          </p:cNvSpPr>
          <p:nvPr>
            <p:ph type="ftr" sz="quarter" idx="11"/>
          </p:nvPr>
        </p:nvSpPr>
        <p:spPr/>
        <p:txBody>
          <a:bodyPr/>
          <a:lstStyle/>
          <a:p>
            <a:r>
              <a:rPr lang="en-CA" dirty="0"/>
              <a:t>SOEN 343</a:t>
            </a:r>
          </a:p>
        </p:txBody>
      </p:sp>
      <p:sp>
        <p:nvSpPr>
          <p:cNvPr id="3" name="Slide Number Placeholder 2">
            <a:extLst>
              <a:ext uri="{FF2B5EF4-FFF2-40B4-BE49-F238E27FC236}">
                <a16:creationId xmlns:a16="http://schemas.microsoft.com/office/drawing/2014/main" id="{64ED2D86-6A85-4456-8BC9-305A56588340}"/>
              </a:ext>
            </a:extLst>
          </p:cNvPr>
          <p:cNvSpPr>
            <a:spLocks noGrp="1"/>
          </p:cNvSpPr>
          <p:nvPr>
            <p:ph type="sldNum" sz="quarter" idx="12"/>
          </p:nvPr>
        </p:nvSpPr>
        <p:spPr/>
        <p:txBody>
          <a:bodyPr/>
          <a:lstStyle/>
          <a:p>
            <a:fld id="{9E217105-914A-4B89-886C-5BE7E37B68F2}" type="slidenum">
              <a:rPr lang="en-CA" smtClean="0"/>
              <a:t>24</a:t>
            </a:fld>
            <a:endParaRPr lang="en-CA"/>
          </a:p>
        </p:txBody>
      </p:sp>
      <p:pic>
        <p:nvPicPr>
          <p:cNvPr id="6" name="Picture 5">
            <a:extLst>
              <a:ext uri="{FF2B5EF4-FFF2-40B4-BE49-F238E27FC236}">
                <a16:creationId xmlns:a16="http://schemas.microsoft.com/office/drawing/2014/main" id="{7D31567F-7D46-4F76-B6F1-3E1C65FBC79F}"/>
              </a:ext>
            </a:extLst>
          </p:cNvPr>
          <p:cNvPicPr>
            <a:picLocks noChangeAspect="1"/>
          </p:cNvPicPr>
          <p:nvPr/>
        </p:nvPicPr>
        <p:blipFill>
          <a:blip r:embed="rId2"/>
          <a:stretch>
            <a:fillRect/>
          </a:stretch>
        </p:blipFill>
        <p:spPr>
          <a:xfrm>
            <a:off x="6573801" y="4923632"/>
            <a:ext cx="2914650" cy="895350"/>
          </a:xfrm>
          <a:prstGeom prst="rect">
            <a:avLst/>
          </a:prstGeom>
        </p:spPr>
      </p:pic>
    </p:spTree>
    <p:extLst>
      <p:ext uri="{BB962C8B-B14F-4D97-AF65-F5344CB8AC3E}">
        <p14:creationId xmlns:p14="http://schemas.microsoft.com/office/powerpoint/2010/main" val="69222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638A4-1A5D-44FB-871C-562854858316}"/>
              </a:ext>
            </a:extLst>
          </p:cNvPr>
          <p:cNvSpPr>
            <a:spLocks noGrp="1"/>
          </p:cNvSpPr>
          <p:nvPr>
            <p:ph type="title"/>
          </p:nvPr>
        </p:nvSpPr>
        <p:spPr/>
        <p:txBody>
          <a:bodyPr/>
          <a:lstStyle/>
          <a:p>
            <a:r>
              <a:rPr lang="en-CA" b="1" dirty="0"/>
              <a:t>REST vs. SOAP</a:t>
            </a:r>
            <a:endParaRPr lang="en-CA" dirty="0"/>
          </a:p>
        </p:txBody>
      </p:sp>
      <p:sp>
        <p:nvSpPr>
          <p:cNvPr id="5" name="Text Placeholder 4">
            <a:extLst>
              <a:ext uri="{FF2B5EF4-FFF2-40B4-BE49-F238E27FC236}">
                <a16:creationId xmlns:a16="http://schemas.microsoft.com/office/drawing/2014/main" id="{50B6AA70-F93A-4C1A-8188-3410A6BE9523}"/>
              </a:ext>
            </a:extLst>
          </p:cNvPr>
          <p:cNvSpPr>
            <a:spLocks noGrp="1"/>
          </p:cNvSpPr>
          <p:nvPr>
            <p:ph type="body" idx="1"/>
          </p:nvPr>
        </p:nvSpPr>
        <p:spPr/>
        <p:txBody>
          <a:bodyPr/>
          <a:lstStyle/>
          <a:p>
            <a:endParaRPr lang="en-CA"/>
          </a:p>
        </p:txBody>
      </p:sp>
      <p:sp>
        <p:nvSpPr>
          <p:cNvPr id="2" name="Footer Placeholder 1">
            <a:extLst>
              <a:ext uri="{FF2B5EF4-FFF2-40B4-BE49-F238E27FC236}">
                <a16:creationId xmlns:a16="http://schemas.microsoft.com/office/drawing/2014/main" id="{9E810E90-95E1-4C9D-903A-B0A7E6583E3B}"/>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217B486-3B85-4A50-9C75-C8ECD7192A3F}"/>
              </a:ext>
            </a:extLst>
          </p:cNvPr>
          <p:cNvSpPr>
            <a:spLocks noGrp="1"/>
          </p:cNvSpPr>
          <p:nvPr>
            <p:ph type="sldNum" sz="quarter" idx="12"/>
          </p:nvPr>
        </p:nvSpPr>
        <p:spPr/>
        <p:txBody>
          <a:bodyPr/>
          <a:lstStyle/>
          <a:p>
            <a:fld id="{9E217105-914A-4B89-886C-5BE7E37B68F2}" type="slidenum">
              <a:rPr lang="en-CA" smtClean="0"/>
              <a:t>25</a:t>
            </a:fld>
            <a:endParaRPr lang="en-CA"/>
          </a:p>
        </p:txBody>
      </p:sp>
    </p:spTree>
    <p:extLst>
      <p:ext uri="{BB962C8B-B14F-4D97-AF65-F5344CB8AC3E}">
        <p14:creationId xmlns:p14="http://schemas.microsoft.com/office/powerpoint/2010/main" val="66114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A4E3-CEB7-4C2D-B140-F817F6388D87}"/>
              </a:ext>
            </a:extLst>
          </p:cNvPr>
          <p:cNvSpPr>
            <a:spLocks noGrp="1"/>
          </p:cNvSpPr>
          <p:nvPr>
            <p:ph type="title"/>
          </p:nvPr>
        </p:nvSpPr>
        <p:spPr/>
        <p:txBody>
          <a:bodyPr/>
          <a:lstStyle/>
          <a:p>
            <a:r>
              <a:rPr lang="en-US" dirty="0"/>
              <a:t>REST versus SOAP </a:t>
            </a:r>
            <a:endParaRPr lang="en-CA" dirty="0"/>
          </a:p>
        </p:txBody>
      </p:sp>
      <p:sp>
        <p:nvSpPr>
          <p:cNvPr id="3" name="Content Placeholder 2">
            <a:extLst>
              <a:ext uri="{FF2B5EF4-FFF2-40B4-BE49-F238E27FC236}">
                <a16:creationId xmlns:a16="http://schemas.microsoft.com/office/drawing/2014/main" id="{994470E2-C06D-4888-9FBC-D5D2092DE36E}"/>
              </a:ext>
            </a:extLst>
          </p:cNvPr>
          <p:cNvSpPr>
            <a:spLocks noGrp="1"/>
          </p:cNvSpPr>
          <p:nvPr>
            <p:ph idx="1"/>
          </p:nvPr>
        </p:nvSpPr>
        <p:spPr/>
        <p:txBody>
          <a:bodyPr>
            <a:normAutofit fontScale="85000" lnSpcReduction="20000"/>
          </a:bodyPr>
          <a:lstStyle/>
          <a:p>
            <a:r>
              <a:rPr lang="en-US" dirty="0"/>
              <a:t>In REST, public APIs are exposed over the Internet to handle </a:t>
            </a:r>
            <a:r>
              <a:rPr lang="en-US" i="1" dirty="0"/>
              <a:t>CRUD</a:t>
            </a:r>
            <a:r>
              <a:rPr lang="en-US" dirty="0"/>
              <a:t> operations on data</a:t>
            </a:r>
          </a:p>
          <a:p>
            <a:r>
              <a:rPr lang="en-US" dirty="0"/>
              <a:t>In SOAP, pieces of application logic are exposed as service with their own protocol</a:t>
            </a:r>
          </a:p>
          <a:p>
            <a:r>
              <a:rPr lang="en-US" dirty="0"/>
              <a:t>REST focuses on accessing named resources through a single consistent interface</a:t>
            </a:r>
          </a:p>
          <a:p>
            <a:r>
              <a:rPr lang="en-US" dirty="0"/>
              <a:t>SOAP focuses on accessing named operation</a:t>
            </a:r>
          </a:p>
          <a:p>
            <a:r>
              <a:rPr lang="en-US" dirty="0"/>
              <a:t>REST provides more web-based services because of the HTTP client-based behavior</a:t>
            </a:r>
          </a:p>
          <a:p>
            <a:r>
              <a:rPr lang="en-US" dirty="0"/>
              <a:t>With REST the client creation, API development, and documentation is easier to understand</a:t>
            </a:r>
          </a:p>
          <a:p>
            <a:r>
              <a:rPr lang="en-US" dirty="0"/>
              <a:t>REST permits many different data formats</a:t>
            </a:r>
          </a:p>
          <a:p>
            <a:r>
              <a:rPr lang="en-US" dirty="0"/>
              <a:t>The performance and scalability are better than SOAP</a:t>
            </a:r>
          </a:p>
          <a:p>
            <a:r>
              <a:rPr lang="en-US" dirty="0"/>
              <a:t>The data can be cached</a:t>
            </a:r>
            <a:endParaRPr lang="en-CA" dirty="0"/>
          </a:p>
        </p:txBody>
      </p:sp>
      <p:sp>
        <p:nvSpPr>
          <p:cNvPr id="4" name="Footer Placeholder 3">
            <a:extLst>
              <a:ext uri="{FF2B5EF4-FFF2-40B4-BE49-F238E27FC236}">
                <a16:creationId xmlns:a16="http://schemas.microsoft.com/office/drawing/2014/main" id="{E7621FBB-AFC3-4F2E-961E-28AB2E96E9CD}"/>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01936BEB-DB0E-48FE-B860-81013013F859}"/>
              </a:ext>
            </a:extLst>
          </p:cNvPr>
          <p:cNvSpPr>
            <a:spLocks noGrp="1"/>
          </p:cNvSpPr>
          <p:nvPr>
            <p:ph type="sldNum" sz="quarter" idx="12"/>
          </p:nvPr>
        </p:nvSpPr>
        <p:spPr/>
        <p:txBody>
          <a:bodyPr/>
          <a:lstStyle/>
          <a:p>
            <a:fld id="{9E217105-914A-4B89-886C-5BE7E37B68F2}" type="slidenum">
              <a:rPr lang="en-CA" smtClean="0"/>
              <a:t>26</a:t>
            </a:fld>
            <a:endParaRPr lang="en-CA"/>
          </a:p>
        </p:txBody>
      </p:sp>
    </p:spTree>
    <p:extLst>
      <p:ext uri="{BB962C8B-B14F-4D97-AF65-F5344CB8AC3E}">
        <p14:creationId xmlns:p14="http://schemas.microsoft.com/office/powerpoint/2010/main" val="293279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946-EA86-48BD-9249-AF13C0F054B0}"/>
              </a:ext>
            </a:extLst>
          </p:cNvPr>
          <p:cNvSpPr>
            <a:spLocks noGrp="1"/>
          </p:cNvSpPr>
          <p:nvPr>
            <p:ph type="title"/>
          </p:nvPr>
        </p:nvSpPr>
        <p:spPr/>
        <p:txBody>
          <a:bodyPr/>
          <a:lstStyle/>
          <a:p>
            <a:r>
              <a:rPr lang="en-US" dirty="0"/>
              <a:t>Why SOAP? </a:t>
            </a:r>
            <a:endParaRPr lang="en-CA" dirty="0"/>
          </a:p>
        </p:txBody>
      </p:sp>
      <p:sp>
        <p:nvSpPr>
          <p:cNvPr id="3" name="Content Placeholder 2">
            <a:extLst>
              <a:ext uri="{FF2B5EF4-FFF2-40B4-BE49-F238E27FC236}">
                <a16:creationId xmlns:a16="http://schemas.microsoft.com/office/drawing/2014/main" id="{347EE6B3-FBF0-4E14-94A4-42CBE28EE484}"/>
              </a:ext>
            </a:extLst>
          </p:cNvPr>
          <p:cNvSpPr>
            <a:spLocks noGrp="1"/>
          </p:cNvSpPr>
          <p:nvPr>
            <p:ph idx="1"/>
          </p:nvPr>
        </p:nvSpPr>
        <p:spPr/>
        <p:txBody>
          <a:bodyPr>
            <a:normAutofit fontScale="92500"/>
          </a:bodyPr>
          <a:lstStyle/>
          <a:p>
            <a:r>
              <a:rPr lang="en-US" dirty="0"/>
              <a:t>Security – SOAP supports SSL as well as WS-Security that adds some enterprise security features</a:t>
            </a:r>
          </a:p>
          <a:p>
            <a:r>
              <a:rPr lang="en-US" dirty="0"/>
              <a:t>SOAP supports identity through intermediaries</a:t>
            </a:r>
          </a:p>
          <a:p>
            <a:r>
              <a:rPr lang="en-US" dirty="0"/>
              <a:t>SOAP provides a standard implementation of data privacy and data integrity</a:t>
            </a:r>
          </a:p>
          <a:p>
            <a:r>
              <a:rPr lang="en-US" dirty="0"/>
              <a:t>Atomic transaction – it also provides ACID transaction support, provides multiphase commit across different distributed transactional resources</a:t>
            </a:r>
          </a:p>
          <a:p>
            <a:r>
              <a:rPr lang="en-US" dirty="0"/>
              <a:t>Reliable messaging – better standard messaging system; no communication failures occur; it provides end-to-end reliability even via SOAP intermediaries</a:t>
            </a:r>
            <a:endParaRPr lang="en-CA" dirty="0"/>
          </a:p>
        </p:txBody>
      </p:sp>
      <p:sp>
        <p:nvSpPr>
          <p:cNvPr id="4" name="Footer Placeholder 3">
            <a:extLst>
              <a:ext uri="{FF2B5EF4-FFF2-40B4-BE49-F238E27FC236}">
                <a16:creationId xmlns:a16="http://schemas.microsoft.com/office/drawing/2014/main" id="{D0D537B9-480A-4366-AE19-BC1423850801}"/>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7502B1F-975B-44C7-A994-349D9F61A1AA}"/>
              </a:ext>
            </a:extLst>
          </p:cNvPr>
          <p:cNvSpPr>
            <a:spLocks noGrp="1"/>
          </p:cNvSpPr>
          <p:nvPr>
            <p:ph type="sldNum" sz="quarter" idx="12"/>
          </p:nvPr>
        </p:nvSpPr>
        <p:spPr/>
        <p:txBody>
          <a:bodyPr/>
          <a:lstStyle/>
          <a:p>
            <a:fld id="{9E217105-914A-4B89-886C-5BE7E37B68F2}" type="slidenum">
              <a:rPr lang="en-CA" smtClean="0"/>
              <a:t>27</a:t>
            </a:fld>
            <a:endParaRPr lang="en-CA"/>
          </a:p>
        </p:txBody>
      </p:sp>
    </p:spTree>
    <p:extLst>
      <p:ext uri="{BB962C8B-B14F-4D97-AF65-F5344CB8AC3E}">
        <p14:creationId xmlns:p14="http://schemas.microsoft.com/office/powerpoint/2010/main" val="49783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71A8C-9DCF-47BC-B99E-F8094E9AE823}"/>
              </a:ext>
            </a:extLst>
          </p:cNvPr>
          <p:cNvSpPr>
            <a:spLocks noGrp="1"/>
          </p:cNvSpPr>
          <p:nvPr>
            <p:ph type="title"/>
          </p:nvPr>
        </p:nvSpPr>
        <p:spPr/>
        <p:txBody>
          <a:bodyPr/>
          <a:lstStyle/>
          <a:p>
            <a:r>
              <a:rPr lang="en-CA" dirty="0"/>
              <a:t>Final remarks 1/2</a:t>
            </a:r>
          </a:p>
        </p:txBody>
      </p:sp>
      <p:sp>
        <p:nvSpPr>
          <p:cNvPr id="5" name="Content Placeholder 4">
            <a:extLst>
              <a:ext uri="{FF2B5EF4-FFF2-40B4-BE49-F238E27FC236}">
                <a16:creationId xmlns:a16="http://schemas.microsoft.com/office/drawing/2014/main" id="{41FD631C-CACC-4987-9318-CEE9300ED84B}"/>
              </a:ext>
            </a:extLst>
          </p:cNvPr>
          <p:cNvSpPr>
            <a:spLocks noGrp="1"/>
          </p:cNvSpPr>
          <p:nvPr>
            <p:ph idx="1"/>
          </p:nvPr>
        </p:nvSpPr>
        <p:spPr/>
        <p:txBody>
          <a:bodyPr/>
          <a:lstStyle/>
          <a:p>
            <a:r>
              <a:rPr lang="en-US" dirty="0"/>
              <a:t>REST and SOAP offer different methods to invoke a web service</a:t>
            </a:r>
          </a:p>
          <a:p>
            <a:r>
              <a:rPr lang="en-US" dirty="0"/>
              <a:t>RESTful web services are stateless</a:t>
            </a:r>
          </a:p>
          <a:p>
            <a:r>
              <a:rPr lang="en-US" dirty="0"/>
              <a:t>A REST-based implementation is simple compared to SOAP, but users must understand the context and content being passed along, as there’s no standard set of rules to describe the REST web services interface</a:t>
            </a:r>
          </a:p>
          <a:p>
            <a:r>
              <a:rPr lang="en-US" dirty="0"/>
              <a:t>REST services are useful for restricted profile devices, such as mobile, IoT, and are easy to integrate with existing websites</a:t>
            </a:r>
            <a:endParaRPr lang="en-CA" dirty="0"/>
          </a:p>
        </p:txBody>
      </p:sp>
      <p:sp>
        <p:nvSpPr>
          <p:cNvPr id="2" name="Footer Placeholder 1">
            <a:extLst>
              <a:ext uri="{FF2B5EF4-FFF2-40B4-BE49-F238E27FC236}">
                <a16:creationId xmlns:a16="http://schemas.microsoft.com/office/drawing/2014/main" id="{CB4F3B8E-0BEE-4A36-9243-12CC2070B6DC}"/>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33F205FA-6800-4FA8-BBD0-30CDF3AC787E}"/>
              </a:ext>
            </a:extLst>
          </p:cNvPr>
          <p:cNvSpPr>
            <a:spLocks noGrp="1"/>
          </p:cNvSpPr>
          <p:nvPr>
            <p:ph type="sldNum" sz="quarter" idx="12"/>
          </p:nvPr>
        </p:nvSpPr>
        <p:spPr/>
        <p:txBody>
          <a:bodyPr/>
          <a:lstStyle/>
          <a:p>
            <a:fld id="{9E217105-914A-4B89-886C-5BE7E37B68F2}" type="slidenum">
              <a:rPr lang="en-CA" smtClean="0"/>
              <a:t>28</a:t>
            </a:fld>
            <a:endParaRPr lang="en-CA"/>
          </a:p>
        </p:txBody>
      </p:sp>
    </p:spTree>
    <p:extLst>
      <p:ext uri="{BB962C8B-B14F-4D97-AF65-F5344CB8AC3E}">
        <p14:creationId xmlns:p14="http://schemas.microsoft.com/office/powerpoint/2010/main" val="70559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D245-23A5-4437-AD43-6C2F81DDB370}"/>
              </a:ext>
            </a:extLst>
          </p:cNvPr>
          <p:cNvSpPr>
            <a:spLocks noGrp="1"/>
          </p:cNvSpPr>
          <p:nvPr>
            <p:ph type="title"/>
          </p:nvPr>
        </p:nvSpPr>
        <p:spPr/>
        <p:txBody>
          <a:bodyPr/>
          <a:lstStyle/>
          <a:p>
            <a:r>
              <a:rPr lang="en-CA" dirty="0"/>
              <a:t>Final remarks 2/2</a:t>
            </a:r>
          </a:p>
        </p:txBody>
      </p:sp>
      <p:sp>
        <p:nvSpPr>
          <p:cNvPr id="3" name="Content Placeholder 2">
            <a:extLst>
              <a:ext uri="{FF2B5EF4-FFF2-40B4-BE49-F238E27FC236}">
                <a16:creationId xmlns:a16="http://schemas.microsoft.com/office/drawing/2014/main" id="{5DE88B87-B81F-41A7-B4A6-A6BAD2AA6E21}"/>
              </a:ext>
            </a:extLst>
          </p:cNvPr>
          <p:cNvSpPr>
            <a:spLocks noGrp="1"/>
          </p:cNvSpPr>
          <p:nvPr>
            <p:ph idx="1"/>
          </p:nvPr>
        </p:nvSpPr>
        <p:spPr/>
        <p:txBody>
          <a:bodyPr/>
          <a:lstStyle/>
          <a:p>
            <a:r>
              <a:rPr lang="en-US" dirty="0"/>
              <a:t>REST provides different formats to serialize and post data. It includes POX, RSS, JSON</a:t>
            </a:r>
          </a:p>
          <a:p>
            <a:r>
              <a:rPr lang="en-US" dirty="0"/>
              <a:t>REST uses HTTP verbs like GET, POST, PUT, and DEL to process request, whereas SOAP uses different protocols to service request:</a:t>
            </a:r>
          </a:p>
          <a:p>
            <a:pPr lvl="1"/>
            <a:r>
              <a:rPr lang="en-CA" dirty="0"/>
              <a:t>SMTP connections via TCP protocol, HTTP POST via form coded URI and MQ data transport</a:t>
            </a:r>
          </a:p>
          <a:p>
            <a:r>
              <a:rPr lang="en-US" dirty="0"/>
              <a:t>REST service consists of resource that are addressable using URI and naming patterns, whereas SOAP uses endpoint to process the connection among subsequent requests</a:t>
            </a:r>
            <a:endParaRPr lang="en-CA" dirty="0"/>
          </a:p>
        </p:txBody>
      </p:sp>
      <p:sp>
        <p:nvSpPr>
          <p:cNvPr id="4" name="Footer Placeholder 3">
            <a:extLst>
              <a:ext uri="{FF2B5EF4-FFF2-40B4-BE49-F238E27FC236}">
                <a16:creationId xmlns:a16="http://schemas.microsoft.com/office/drawing/2014/main" id="{193A46FD-AD35-4185-9DE2-79D1FCE66487}"/>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56D5CB79-0C8D-40DE-8B6B-F2481207295C}"/>
              </a:ext>
            </a:extLst>
          </p:cNvPr>
          <p:cNvSpPr>
            <a:spLocks noGrp="1"/>
          </p:cNvSpPr>
          <p:nvPr>
            <p:ph type="sldNum" sz="quarter" idx="12"/>
          </p:nvPr>
        </p:nvSpPr>
        <p:spPr/>
        <p:txBody>
          <a:bodyPr/>
          <a:lstStyle/>
          <a:p>
            <a:fld id="{9E217105-914A-4B89-886C-5BE7E37B68F2}" type="slidenum">
              <a:rPr lang="en-CA" smtClean="0"/>
              <a:t>29</a:t>
            </a:fld>
            <a:endParaRPr lang="en-CA"/>
          </a:p>
        </p:txBody>
      </p:sp>
    </p:spTree>
    <p:extLst>
      <p:ext uri="{BB962C8B-B14F-4D97-AF65-F5344CB8AC3E}">
        <p14:creationId xmlns:p14="http://schemas.microsoft.com/office/powerpoint/2010/main" val="18153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3CF04E-5E7D-419E-BC6C-8F7302A6B583}"/>
              </a:ext>
            </a:extLst>
          </p:cNvPr>
          <p:cNvSpPr>
            <a:spLocks noGrp="1"/>
          </p:cNvSpPr>
          <p:nvPr>
            <p:ph type="title"/>
          </p:nvPr>
        </p:nvSpPr>
        <p:spPr/>
        <p:txBody>
          <a:bodyPr/>
          <a:lstStyle/>
          <a:p>
            <a:r>
              <a:rPr lang="en-CA" dirty="0"/>
              <a:t>What is RESTful API?</a:t>
            </a:r>
          </a:p>
        </p:txBody>
      </p:sp>
      <p:sp>
        <p:nvSpPr>
          <p:cNvPr id="5" name="Content Placeholder 4">
            <a:extLst>
              <a:ext uri="{FF2B5EF4-FFF2-40B4-BE49-F238E27FC236}">
                <a16:creationId xmlns:a16="http://schemas.microsoft.com/office/drawing/2014/main" id="{B7ED2980-CB82-48F5-AE41-1AC231C074F3}"/>
              </a:ext>
            </a:extLst>
          </p:cNvPr>
          <p:cNvSpPr>
            <a:spLocks noGrp="1"/>
          </p:cNvSpPr>
          <p:nvPr>
            <p:ph idx="1"/>
          </p:nvPr>
        </p:nvSpPr>
        <p:spPr/>
        <p:txBody>
          <a:bodyPr/>
          <a:lstStyle/>
          <a:p>
            <a:r>
              <a:rPr lang="en-US" dirty="0"/>
              <a:t>A RESTful API in architectural style and approach to communications often used in </a:t>
            </a:r>
            <a:r>
              <a:rPr lang="en-US" u="sng" dirty="0">
                <a:hlinkClick r:id="rId3"/>
              </a:rPr>
              <a:t>web services</a:t>
            </a:r>
            <a:r>
              <a:rPr lang="en-US" dirty="0"/>
              <a:t> development</a:t>
            </a:r>
          </a:p>
          <a:p>
            <a:r>
              <a:rPr lang="en-US" dirty="0"/>
              <a:t>REST technology is generally preferred to the </a:t>
            </a:r>
            <a:r>
              <a:rPr lang="en-US" i="1" dirty="0"/>
              <a:t>more </a:t>
            </a:r>
            <a:r>
              <a:rPr lang="en-US" dirty="0"/>
              <a:t>SOAP technology because it consumes less </a:t>
            </a:r>
            <a:r>
              <a:rPr lang="en-US" u="sng" dirty="0">
                <a:hlinkClick r:id="rId4"/>
              </a:rPr>
              <a:t>bandwidth</a:t>
            </a:r>
            <a:r>
              <a:rPr lang="en-US" dirty="0"/>
              <a:t>, making it more suitable for internet usage</a:t>
            </a:r>
            <a:endParaRPr lang="en-CA" dirty="0"/>
          </a:p>
        </p:txBody>
      </p:sp>
      <p:sp>
        <p:nvSpPr>
          <p:cNvPr id="2" name="Footer Placeholder 1">
            <a:extLst>
              <a:ext uri="{FF2B5EF4-FFF2-40B4-BE49-F238E27FC236}">
                <a16:creationId xmlns:a16="http://schemas.microsoft.com/office/drawing/2014/main" id="{006A73C7-09D8-475E-A4BB-D4A4909DECBC}"/>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C745BC55-8DC5-4AA6-ACD1-BFC1E0705190}"/>
              </a:ext>
            </a:extLst>
          </p:cNvPr>
          <p:cNvSpPr>
            <a:spLocks noGrp="1"/>
          </p:cNvSpPr>
          <p:nvPr>
            <p:ph type="sldNum" sz="quarter" idx="12"/>
          </p:nvPr>
        </p:nvSpPr>
        <p:spPr/>
        <p:txBody>
          <a:bodyPr/>
          <a:lstStyle/>
          <a:p>
            <a:fld id="{9E217105-914A-4B89-886C-5BE7E37B68F2}" type="slidenum">
              <a:rPr lang="en-CA" smtClean="0"/>
              <a:t>3</a:t>
            </a:fld>
            <a:endParaRPr lang="en-CA"/>
          </a:p>
        </p:txBody>
      </p:sp>
    </p:spTree>
    <p:extLst>
      <p:ext uri="{BB962C8B-B14F-4D97-AF65-F5344CB8AC3E}">
        <p14:creationId xmlns:p14="http://schemas.microsoft.com/office/powerpoint/2010/main" val="12094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A6D-22B9-4BD7-97B4-5C7D6C33DE0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0B39971-99D4-4949-BA0A-C0CC93662FED}"/>
              </a:ext>
            </a:extLst>
          </p:cNvPr>
          <p:cNvSpPr>
            <a:spLocks noGrp="1"/>
          </p:cNvSpPr>
          <p:nvPr>
            <p:ph idx="1"/>
          </p:nvPr>
        </p:nvSpPr>
        <p:spPr/>
        <p:txBody>
          <a:bodyPr/>
          <a:lstStyle/>
          <a:p>
            <a:r>
              <a:rPr lang="en-US" dirty="0"/>
              <a:t>The REST used by browsers can be thought of as the language of the internet</a:t>
            </a:r>
          </a:p>
          <a:p>
            <a:r>
              <a:rPr lang="en-US" dirty="0"/>
              <a:t>With cloud use on the rise, APIs are emerging to expose web services</a:t>
            </a:r>
          </a:p>
          <a:p>
            <a:r>
              <a:rPr lang="en-US" dirty="0"/>
              <a:t>REST is a logical choice for building APIs that allow users to connect and interact with </a:t>
            </a:r>
            <a:r>
              <a:rPr lang="en-US" u="sng" dirty="0">
                <a:hlinkClick r:id="rId2"/>
              </a:rPr>
              <a:t>cloud services</a:t>
            </a:r>
            <a:endParaRPr lang="en-US" dirty="0"/>
          </a:p>
          <a:p>
            <a:r>
              <a:rPr lang="en-US" dirty="0"/>
              <a:t>RESTful APIs are used by such sites as Amazon, Google, LinkedIn and Twitter</a:t>
            </a:r>
            <a:endParaRPr lang="en-CA" dirty="0"/>
          </a:p>
        </p:txBody>
      </p:sp>
      <p:sp>
        <p:nvSpPr>
          <p:cNvPr id="4" name="Footer Placeholder 3">
            <a:extLst>
              <a:ext uri="{FF2B5EF4-FFF2-40B4-BE49-F238E27FC236}">
                <a16:creationId xmlns:a16="http://schemas.microsoft.com/office/drawing/2014/main" id="{4DE0D1F9-5C80-4928-9823-DBDAAC53E5C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F4AF9A7-0F26-4A70-8646-C686E3DA2A72}"/>
              </a:ext>
            </a:extLst>
          </p:cNvPr>
          <p:cNvSpPr>
            <a:spLocks noGrp="1"/>
          </p:cNvSpPr>
          <p:nvPr>
            <p:ph type="sldNum" sz="quarter" idx="12"/>
          </p:nvPr>
        </p:nvSpPr>
        <p:spPr/>
        <p:txBody>
          <a:bodyPr/>
          <a:lstStyle/>
          <a:p>
            <a:fld id="{9E217105-914A-4B89-886C-5BE7E37B68F2}" type="slidenum">
              <a:rPr lang="en-CA" smtClean="0"/>
              <a:t>4</a:t>
            </a:fld>
            <a:endParaRPr lang="en-CA"/>
          </a:p>
        </p:txBody>
      </p:sp>
    </p:spTree>
    <p:extLst>
      <p:ext uri="{BB962C8B-B14F-4D97-AF65-F5344CB8AC3E}">
        <p14:creationId xmlns:p14="http://schemas.microsoft.com/office/powerpoint/2010/main" val="243035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638A4-1A5D-44FB-871C-562854858316}"/>
              </a:ext>
            </a:extLst>
          </p:cNvPr>
          <p:cNvSpPr>
            <a:spLocks noGrp="1"/>
          </p:cNvSpPr>
          <p:nvPr>
            <p:ph type="title"/>
          </p:nvPr>
        </p:nvSpPr>
        <p:spPr/>
        <p:txBody>
          <a:bodyPr/>
          <a:lstStyle/>
          <a:p>
            <a:r>
              <a:rPr lang="en-CA" b="1" dirty="0"/>
              <a:t>History of RESTful APIs</a:t>
            </a:r>
            <a:endParaRPr lang="en-CA" dirty="0"/>
          </a:p>
        </p:txBody>
      </p:sp>
      <p:sp>
        <p:nvSpPr>
          <p:cNvPr id="5" name="Text Placeholder 4">
            <a:extLst>
              <a:ext uri="{FF2B5EF4-FFF2-40B4-BE49-F238E27FC236}">
                <a16:creationId xmlns:a16="http://schemas.microsoft.com/office/drawing/2014/main" id="{50B6AA70-F93A-4C1A-8188-3410A6BE9523}"/>
              </a:ext>
            </a:extLst>
          </p:cNvPr>
          <p:cNvSpPr>
            <a:spLocks noGrp="1"/>
          </p:cNvSpPr>
          <p:nvPr>
            <p:ph type="body" idx="1"/>
          </p:nvPr>
        </p:nvSpPr>
        <p:spPr/>
        <p:txBody>
          <a:bodyPr/>
          <a:lstStyle/>
          <a:p>
            <a:endParaRPr lang="en-CA"/>
          </a:p>
        </p:txBody>
      </p:sp>
      <p:sp>
        <p:nvSpPr>
          <p:cNvPr id="2" name="Footer Placeholder 1">
            <a:extLst>
              <a:ext uri="{FF2B5EF4-FFF2-40B4-BE49-F238E27FC236}">
                <a16:creationId xmlns:a16="http://schemas.microsoft.com/office/drawing/2014/main" id="{1F7F5B5B-BAD3-4E87-AB88-308586A2E95C}"/>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477CDAAC-522F-4AFE-B982-FB85A0F68BB2}"/>
              </a:ext>
            </a:extLst>
          </p:cNvPr>
          <p:cNvSpPr>
            <a:spLocks noGrp="1"/>
          </p:cNvSpPr>
          <p:nvPr>
            <p:ph type="sldNum" sz="quarter" idx="12"/>
          </p:nvPr>
        </p:nvSpPr>
        <p:spPr/>
        <p:txBody>
          <a:bodyPr/>
          <a:lstStyle/>
          <a:p>
            <a:fld id="{9E217105-914A-4B89-886C-5BE7E37B68F2}" type="slidenum">
              <a:rPr lang="en-CA" smtClean="0"/>
              <a:t>5</a:t>
            </a:fld>
            <a:endParaRPr lang="en-CA"/>
          </a:p>
        </p:txBody>
      </p:sp>
    </p:spTree>
    <p:extLst>
      <p:ext uri="{BB962C8B-B14F-4D97-AF65-F5344CB8AC3E}">
        <p14:creationId xmlns:p14="http://schemas.microsoft.com/office/powerpoint/2010/main" val="156665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erson smiling for the camera&#10;&#10;Description automatically generated">
            <a:extLst>
              <a:ext uri="{FF2B5EF4-FFF2-40B4-BE49-F238E27FC236}">
                <a16:creationId xmlns:a16="http://schemas.microsoft.com/office/drawing/2014/main" id="{0928D7BB-08B9-4EAD-B26D-CD1739C9268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08" t="1922" r="3803"/>
          <a:stretch/>
        </p:blipFill>
        <p:spPr>
          <a:xfrm>
            <a:off x="3522468" y="10"/>
            <a:ext cx="8669532" cy="6857990"/>
          </a:xfrm>
          <a:prstGeom prst="rect">
            <a:avLst/>
          </a:prstGeom>
        </p:spPr>
      </p:pic>
      <p:sp>
        <p:nvSpPr>
          <p:cNvPr id="31"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CA4A83A2-2F1D-4C83-A5D4-A59EFB850EE5}"/>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t>REST history</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C8775D0-CCD2-4EF9-BCA5-0B1D3829A62F}"/>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1700" dirty="0"/>
              <a:t>Prior to REST, developers used Simple Object Access Protocol (SOAP) to integrate APIs</a:t>
            </a:r>
          </a:p>
          <a:p>
            <a:r>
              <a:rPr lang="en-US" sz="1700" dirty="0"/>
              <a:t>In 2000, Roy Fielding and a group of developers decided to create a standard so that any server could talk to any other server</a:t>
            </a:r>
          </a:p>
        </p:txBody>
      </p:sp>
      <p:sp>
        <p:nvSpPr>
          <p:cNvPr id="2" name="Footer Placeholder 1">
            <a:extLst>
              <a:ext uri="{FF2B5EF4-FFF2-40B4-BE49-F238E27FC236}">
                <a16:creationId xmlns:a16="http://schemas.microsoft.com/office/drawing/2014/main" id="{6C76DCC8-A0C0-4D04-80AE-5F23AFCA7C5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SOEN 343</a:t>
            </a:r>
          </a:p>
        </p:txBody>
      </p:sp>
      <p:sp>
        <p:nvSpPr>
          <p:cNvPr id="3" name="Slide Number Placeholder 2">
            <a:extLst>
              <a:ext uri="{FF2B5EF4-FFF2-40B4-BE49-F238E27FC236}">
                <a16:creationId xmlns:a16="http://schemas.microsoft.com/office/drawing/2014/main" id="{29C83076-D61C-478F-806A-6FB546809381}"/>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9E217105-914A-4B89-886C-5BE7E37B68F2}" type="slidenum">
              <a:rPr lang="en-US">
                <a:solidFill>
                  <a:schemeClr val="tx1"/>
                </a:solidFill>
                <a:latin typeface="Calibri" panose="020F0502020204030204"/>
              </a:rPr>
              <a:pPr>
                <a:spcAft>
                  <a:spcPts val="600"/>
                </a:spcAft>
                <a:defRPr/>
              </a:pPr>
              <a:t>6</a:t>
            </a:fld>
            <a:endParaRPr lang="en-US">
              <a:solidFill>
                <a:schemeClr val="tx1"/>
              </a:solidFill>
              <a:latin typeface="Calibri" panose="020F0502020204030204"/>
            </a:endParaRPr>
          </a:p>
        </p:txBody>
      </p:sp>
    </p:spTree>
    <p:extLst>
      <p:ext uri="{BB962C8B-B14F-4D97-AF65-F5344CB8AC3E}">
        <p14:creationId xmlns:p14="http://schemas.microsoft.com/office/powerpoint/2010/main" val="3387503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9687DD-320D-4E0B-971C-ACD7DB6CA4AA}"/>
              </a:ext>
            </a:extLst>
          </p:cNvPr>
          <p:cNvSpPr>
            <a:spLocks noGrp="1"/>
          </p:cNvSpPr>
          <p:nvPr>
            <p:ph type="title"/>
          </p:nvPr>
        </p:nvSpPr>
        <p:spPr/>
        <p:txBody>
          <a:bodyPr/>
          <a:lstStyle/>
          <a:p>
            <a:r>
              <a:rPr lang="en-CA" dirty="0"/>
              <a:t>Salesforce and </a:t>
            </a:r>
            <a:r>
              <a:rPr lang="en-CA" dirty="0" err="1"/>
              <a:t>Ebay</a:t>
            </a:r>
            <a:endParaRPr lang="en-CA" dirty="0"/>
          </a:p>
        </p:txBody>
      </p:sp>
      <p:sp>
        <p:nvSpPr>
          <p:cNvPr id="3" name="Content Placeholder 2">
            <a:extLst>
              <a:ext uri="{FF2B5EF4-FFF2-40B4-BE49-F238E27FC236}">
                <a16:creationId xmlns:a16="http://schemas.microsoft.com/office/drawing/2014/main" id="{64CD7AF1-57CE-434C-A9DE-107D6FB16890}"/>
              </a:ext>
            </a:extLst>
          </p:cNvPr>
          <p:cNvSpPr>
            <a:spLocks noGrp="1"/>
          </p:cNvSpPr>
          <p:nvPr>
            <p:ph sz="half" idx="1"/>
          </p:nvPr>
        </p:nvSpPr>
        <p:spPr/>
        <p:txBody>
          <a:bodyPr/>
          <a:lstStyle/>
          <a:p>
            <a:r>
              <a:rPr lang="en-US" u="sng" dirty="0">
                <a:hlinkClick r:id="rId3"/>
              </a:rPr>
              <a:t>Salesforce</a:t>
            </a:r>
            <a:r>
              <a:rPr lang="en-US" dirty="0"/>
              <a:t> was the first company to sell an API as part of their “Internet as a Service” package in 2000</a:t>
            </a:r>
          </a:p>
          <a:p>
            <a:r>
              <a:rPr lang="en-US" dirty="0" err="1"/>
              <a:t>EBay</a:t>
            </a:r>
            <a:r>
              <a:rPr lang="en-US" dirty="0"/>
              <a:t> built a REST API, which expanded its market to any site that could access its API</a:t>
            </a:r>
            <a:endParaRPr lang="en-CA" dirty="0"/>
          </a:p>
        </p:txBody>
      </p:sp>
      <p:pic>
        <p:nvPicPr>
          <p:cNvPr id="9" name="Content Placeholder 8" descr="Logo, company name&#10;&#10;Description automatically generated">
            <a:extLst>
              <a:ext uri="{FF2B5EF4-FFF2-40B4-BE49-F238E27FC236}">
                <a16:creationId xmlns:a16="http://schemas.microsoft.com/office/drawing/2014/main" id="{A8676FC7-7B4D-4266-8CF6-7AD8A425458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727902" y="1690688"/>
            <a:ext cx="3152775" cy="1447800"/>
          </a:xfrm>
        </p:spPr>
      </p:pic>
      <p:sp>
        <p:nvSpPr>
          <p:cNvPr id="4" name="Footer Placeholder 3">
            <a:extLst>
              <a:ext uri="{FF2B5EF4-FFF2-40B4-BE49-F238E27FC236}">
                <a16:creationId xmlns:a16="http://schemas.microsoft.com/office/drawing/2014/main" id="{A2E534D7-A376-45B7-AC48-97D3715665C8}"/>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8BBB56D7-79F6-48DC-96A6-61DE70A51D3A}"/>
              </a:ext>
            </a:extLst>
          </p:cNvPr>
          <p:cNvSpPr>
            <a:spLocks noGrp="1"/>
          </p:cNvSpPr>
          <p:nvPr>
            <p:ph type="sldNum" sz="quarter" idx="12"/>
          </p:nvPr>
        </p:nvSpPr>
        <p:spPr/>
        <p:txBody>
          <a:bodyPr/>
          <a:lstStyle/>
          <a:p>
            <a:fld id="{9E217105-914A-4B89-886C-5BE7E37B68F2}" type="slidenum">
              <a:rPr lang="en-CA" smtClean="0"/>
              <a:t>7</a:t>
            </a:fld>
            <a:endParaRPr lang="en-CA"/>
          </a:p>
        </p:txBody>
      </p:sp>
      <p:pic>
        <p:nvPicPr>
          <p:cNvPr id="11" name="Picture 10" descr="Logo&#10;&#10;Description automatically generated">
            <a:extLst>
              <a:ext uri="{FF2B5EF4-FFF2-40B4-BE49-F238E27FC236}">
                <a16:creationId xmlns:a16="http://schemas.microsoft.com/office/drawing/2014/main" id="{5CDAD655-4EC0-4B52-AD67-E71B2A8566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4969" y="3098412"/>
            <a:ext cx="4658642" cy="2445787"/>
          </a:xfrm>
          <a:prstGeom prst="rect">
            <a:avLst/>
          </a:prstGeom>
        </p:spPr>
      </p:pic>
    </p:spTree>
    <p:extLst>
      <p:ext uri="{BB962C8B-B14F-4D97-AF65-F5344CB8AC3E}">
        <p14:creationId xmlns:p14="http://schemas.microsoft.com/office/powerpoint/2010/main" val="9198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9F1D-0847-447B-8C8D-2B8C7C70E45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D2EBFD8-17D2-4D12-A75E-394470617C5D}"/>
              </a:ext>
            </a:extLst>
          </p:cNvPr>
          <p:cNvSpPr>
            <a:spLocks noGrp="1"/>
          </p:cNvSpPr>
          <p:nvPr>
            <p:ph idx="1"/>
          </p:nvPr>
        </p:nvSpPr>
        <p:spPr/>
        <p:txBody>
          <a:bodyPr>
            <a:normAutofit/>
          </a:bodyPr>
          <a:lstStyle/>
          <a:p>
            <a:r>
              <a:rPr lang="en-US" dirty="0"/>
              <a:t>Flickr launched its own RESTful API in August 2004, enabling bloggers to easily embed images on their sites and social media feeds</a:t>
            </a:r>
          </a:p>
          <a:p>
            <a:r>
              <a:rPr lang="en-US" dirty="0"/>
              <a:t>Facebook and Twitter both released their APIs in 2006</a:t>
            </a:r>
          </a:p>
          <a:p>
            <a:r>
              <a:rPr lang="en-US" dirty="0"/>
              <a:t>When Amazon Web Services (</a:t>
            </a:r>
            <a:r>
              <a:rPr lang="en-US" u="sng" dirty="0">
                <a:hlinkClick r:id="rId3"/>
              </a:rPr>
              <a:t>AWS</a:t>
            </a:r>
            <a:r>
              <a:rPr lang="en-US" dirty="0"/>
              <a:t>) helped launch the cloud in 2006, developers were able to access data space in minutes using AWS’s REST API, and the request for </a:t>
            </a:r>
            <a:r>
              <a:rPr lang="en-US" u="sng" dirty="0">
                <a:hlinkClick r:id="rId4"/>
              </a:rPr>
              <a:t>public APIs</a:t>
            </a:r>
            <a:r>
              <a:rPr lang="en-US" dirty="0"/>
              <a:t> quickly escalated</a:t>
            </a:r>
          </a:p>
          <a:p>
            <a:r>
              <a:rPr lang="en-US" dirty="0"/>
              <a:t>Since then, developers have embraced RESTful APIs, using them to add functionality to their websites and applications</a:t>
            </a:r>
            <a:endParaRPr lang="en-CA" dirty="0"/>
          </a:p>
        </p:txBody>
      </p:sp>
      <p:sp>
        <p:nvSpPr>
          <p:cNvPr id="4" name="Footer Placeholder 3">
            <a:extLst>
              <a:ext uri="{FF2B5EF4-FFF2-40B4-BE49-F238E27FC236}">
                <a16:creationId xmlns:a16="http://schemas.microsoft.com/office/drawing/2014/main" id="{7BFBFDEB-DF2D-4F95-85B7-2D363DAE0FC5}"/>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CCFBD56-B57A-40E0-AD2A-7BC5A0B03C06}"/>
              </a:ext>
            </a:extLst>
          </p:cNvPr>
          <p:cNvSpPr>
            <a:spLocks noGrp="1"/>
          </p:cNvSpPr>
          <p:nvPr>
            <p:ph type="sldNum" sz="quarter" idx="12"/>
          </p:nvPr>
        </p:nvSpPr>
        <p:spPr/>
        <p:txBody>
          <a:bodyPr/>
          <a:lstStyle/>
          <a:p>
            <a:fld id="{9E217105-914A-4B89-886C-5BE7E37B68F2}" type="slidenum">
              <a:rPr lang="en-CA" smtClean="0"/>
              <a:t>8</a:t>
            </a:fld>
            <a:endParaRPr lang="en-CA"/>
          </a:p>
        </p:txBody>
      </p:sp>
    </p:spTree>
    <p:extLst>
      <p:ext uri="{BB962C8B-B14F-4D97-AF65-F5344CB8AC3E}">
        <p14:creationId xmlns:p14="http://schemas.microsoft.com/office/powerpoint/2010/main" val="179986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638A4-1A5D-44FB-871C-562854858316}"/>
              </a:ext>
            </a:extLst>
          </p:cNvPr>
          <p:cNvSpPr>
            <a:spLocks noGrp="1"/>
          </p:cNvSpPr>
          <p:nvPr>
            <p:ph type="title"/>
          </p:nvPr>
        </p:nvSpPr>
        <p:spPr/>
        <p:txBody>
          <a:bodyPr/>
          <a:lstStyle/>
          <a:p>
            <a:r>
              <a:rPr lang="en-CA" b="1" dirty="0"/>
              <a:t>How RESTful APIs work</a:t>
            </a:r>
            <a:endParaRPr lang="en-CA" dirty="0"/>
          </a:p>
        </p:txBody>
      </p:sp>
      <p:sp>
        <p:nvSpPr>
          <p:cNvPr id="5" name="Text Placeholder 4">
            <a:extLst>
              <a:ext uri="{FF2B5EF4-FFF2-40B4-BE49-F238E27FC236}">
                <a16:creationId xmlns:a16="http://schemas.microsoft.com/office/drawing/2014/main" id="{50B6AA70-F93A-4C1A-8188-3410A6BE9523}"/>
              </a:ext>
            </a:extLst>
          </p:cNvPr>
          <p:cNvSpPr>
            <a:spLocks noGrp="1"/>
          </p:cNvSpPr>
          <p:nvPr>
            <p:ph type="body" idx="1"/>
          </p:nvPr>
        </p:nvSpPr>
        <p:spPr/>
        <p:txBody>
          <a:bodyPr/>
          <a:lstStyle/>
          <a:p>
            <a:endParaRPr lang="en-CA"/>
          </a:p>
        </p:txBody>
      </p:sp>
      <p:sp>
        <p:nvSpPr>
          <p:cNvPr id="2" name="Footer Placeholder 1">
            <a:extLst>
              <a:ext uri="{FF2B5EF4-FFF2-40B4-BE49-F238E27FC236}">
                <a16:creationId xmlns:a16="http://schemas.microsoft.com/office/drawing/2014/main" id="{91D75904-1820-4D72-AB01-6013B31FB001}"/>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0C2F85BD-3FB6-49DE-87C3-DB93C59CCBBE}"/>
              </a:ext>
            </a:extLst>
          </p:cNvPr>
          <p:cNvSpPr>
            <a:spLocks noGrp="1"/>
          </p:cNvSpPr>
          <p:nvPr>
            <p:ph type="sldNum" sz="quarter" idx="12"/>
          </p:nvPr>
        </p:nvSpPr>
        <p:spPr/>
        <p:txBody>
          <a:bodyPr/>
          <a:lstStyle/>
          <a:p>
            <a:fld id="{9E217105-914A-4B89-886C-5BE7E37B68F2}" type="slidenum">
              <a:rPr lang="en-CA" smtClean="0"/>
              <a:t>9</a:t>
            </a:fld>
            <a:endParaRPr lang="en-CA"/>
          </a:p>
        </p:txBody>
      </p:sp>
    </p:spTree>
    <p:extLst>
      <p:ext uri="{BB962C8B-B14F-4D97-AF65-F5344CB8AC3E}">
        <p14:creationId xmlns:p14="http://schemas.microsoft.com/office/powerpoint/2010/main" val="393332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2369</Words>
  <Application>Microsoft Office PowerPoint</Application>
  <PresentationFormat>Widescreen</PresentationFormat>
  <Paragraphs>191</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Software Architecture and Design I  SOEN 343 Instructor: Dr. Rodrigo Morales https://moar82.github.io/ rodrigo.moralesalvarado@concordia.ca</vt:lpstr>
      <vt:lpstr>API</vt:lpstr>
      <vt:lpstr>What is RESTful API?</vt:lpstr>
      <vt:lpstr>PowerPoint Presentation</vt:lpstr>
      <vt:lpstr>History of RESTful APIs</vt:lpstr>
      <vt:lpstr>REST history</vt:lpstr>
      <vt:lpstr>Salesforce and Ebay</vt:lpstr>
      <vt:lpstr>PowerPoint Presentation</vt:lpstr>
      <vt:lpstr>How RESTful APIs work</vt:lpstr>
      <vt:lpstr>PowerPoint Presentation</vt:lpstr>
      <vt:lpstr>PowerPoint Presentation</vt:lpstr>
      <vt:lpstr>PowerPoint Presentation</vt:lpstr>
      <vt:lpstr>PowerPoint Presentation</vt:lpstr>
      <vt:lpstr>PowerPoint Presentation</vt:lpstr>
      <vt:lpstr>RESTful API Design and Architecture Constraints</vt:lpstr>
      <vt:lpstr>REST architectural constraints 1/2</vt:lpstr>
      <vt:lpstr>REST architectural constraints 2/2</vt:lpstr>
      <vt:lpstr>REST Services in Various Technologies</vt:lpstr>
      <vt:lpstr>PowerPoint Presentation</vt:lpstr>
      <vt:lpstr>Example:  GitHub Rest API</vt:lpstr>
      <vt:lpstr>Finding repositories with Java</vt:lpstr>
      <vt:lpstr>Example</vt:lpstr>
      <vt:lpstr>PowerPoint Presentation</vt:lpstr>
      <vt:lpstr>Saving the information to a file</vt:lpstr>
      <vt:lpstr>REST vs. SOAP</vt:lpstr>
      <vt:lpstr>REST versus SOAP </vt:lpstr>
      <vt:lpstr>Why SOAP? </vt:lpstr>
      <vt:lpstr>Final remarks 1/2</vt:lpstr>
      <vt:lpstr>Final remarks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 I  SOEN 343 Instructor: Dr. Rodrigo Morales https://moar82.github.io/ rodrigo.moralesalvarado@concordia.ca</dc:title>
  <dc:creator>Rodrigo Morales Alvarado</dc:creator>
  <cp:lastModifiedBy>Rodrigo Morales Alvarado</cp:lastModifiedBy>
  <cp:revision>40</cp:revision>
  <dcterms:created xsi:type="dcterms:W3CDTF">2020-11-28T00:14:51Z</dcterms:created>
  <dcterms:modified xsi:type="dcterms:W3CDTF">2020-11-28T02:11:14Z</dcterms:modified>
</cp:coreProperties>
</file>