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32"/>
  </p:notesMasterIdLst>
  <p:sldIdLst>
    <p:sldId id="347" r:id="rId2"/>
    <p:sldId id="346" r:id="rId3"/>
    <p:sldId id="350" r:id="rId4"/>
    <p:sldId id="258" r:id="rId5"/>
    <p:sldId id="260" r:id="rId6"/>
    <p:sldId id="263" r:id="rId7"/>
    <p:sldId id="351" r:id="rId8"/>
    <p:sldId id="352" r:id="rId9"/>
    <p:sldId id="353" r:id="rId10"/>
    <p:sldId id="269" r:id="rId11"/>
    <p:sldId id="283" r:id="rId12"/>
    <p:sldId id="287" r:id="rId13"/>
    <p:sldId id="291" r:id="rId14"/>
    <p:sldId id="292" r:id="rId15"/>
    <p:sldId id="297" r:id="rId16"/>
    <p:sldId id="309" r:id="rId17"/>
    <p:sldId id="348" r:id="rId18"/>
    <p:sldId id="320" r:id="rId19"/>
    <p:sldId id="261" r:id="rId20"/>
    <p:sldId id="328" r:id="rId21"/>
    <p:sldId id="331" r:id="rId22"/>
    <p:sldId id="335" r:id="rId23"/>
    <p:sldId id="340" r:id="rId24"/>
    <p:sldId id="327" r:id="rId25"/>
    <p:sldId id="355" r:id="rId26"/>
    <p:sldId id="345" r:id="rId27"/>
    <p:sldId id="349" r:id="rId28"/>
    <p:sldId id="354" r:id="rId29"/>
    <p:sldId id="266" r:id="rId30"/>
    <p:sldId id="26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1779" autoAdjust="0"/>
  </p:normalViewPr>
  <p:slideViewPr>
    <p:cSldViewPr>
      <p:cViewPr>
        <p:scale>
          <a:sx n="70" d="100"/>
          <a:sy n="70" d="100"/>
        </p:scale>
        <p:origin x="1068" y="13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986A8C-BCA1-453F-89F5-AA53462A4AB9}" type="datetimeFigureOut">
              <a:rPr lang="en-CA" smtClean="0"/>
              <a:t>2020-09-09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86FDB7-1B30-4328-A734-6ECE25E410A4}" type="slidenum">
              <a:rPr lang="en-CA" smtClean="0"/>
              <a:t>‹#›</a:t>
            </a:fld>
            <a:endParaRPr lang="en-CA"/>
          </a:p>
        </p:txBody>
      </p:sp>
    </p:spTree>
    <p:extLst>
      <p:ext uri="{BB962C8B-B14F-4D97-AF65-F5344CB8AC3E}">
        <p14:creationId xmlns:p14="http://schemas.microsoft.com/office/powerpoint/2010/main" val="36681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868D6831-F88B-41D5-967F-DA5E88A0DD1E}"/>
              </a:ext>
            </a:extLst>
          </p:cNvPr>
          <p:cNvSpPr>
            <a:spLocks noGrp="1" noChangeArrowheads="1"/>
          </p:cNvSpPr>
          <p:nvPr>
            <p:ph type="sldNum"/>
          </p:nvPr>
        </p:nvSpPr>
        <p:spPr>
          <a:ln/>
        </p:spPr>
        <p:txBody>
          <a:bodyPr/>
          <a:lstStyle/>
          <a:p>
            <a:fld id="{75850650-2B9A-4AAF-8D6E-DDFC8FA2B84D}" type="slidenum">
              <a:rPr lang="en-US" altLang="en-US"/>
              <a:pPr/>
              <a:t>1</a:t>
            </a:fld>
            <a:endParaRPr lang="en-US" altLang="en-US"/>
          </a:p>
        </p:txBody>
      </p:sp>
      <p:sp>
        <p:nvSpPr>
          <p:cNvPr id="29697" name="Text Box 1">
            <a:extLst>
              <a:ext uri="{FF2B5EF4-FFF2-40B4-BE49-F238E27FC236}">
                <a16:creationId xmlns:a16="http://schemas.microsoft.com/office/drawing/2014/main" id="{43136AFA-7808-4B4A-A16B-6DBF43959068}"/>
              </a:ext>
            </a:extLst>
          </p:cNvPr>
          <p:cNvSpPr txBox="1">
            <a:spLocks noChangeArrowheads="1"/>
          </p:cNvSpPr>
          <p:nvPr/>
        </p:nvSpPr>
        <p:spPr bwMode="auto">
          <a:xfrm>
            <a:off x="3973513" y="8831263"/>
            <a:ext cx="3036887" cy="46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440" rIns="93240" bIns="464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9pPr>
          </a:lstStyle>
          <a:p>
            <a:pPr algn="r" eaLnBrk="1" hangingPunct="1">
              <a:buClrTx/>
              <a:buFontTx/>
              <a:buNone/>
            </a:pPr>
            <a:fld id="{075A3474-9C33-4DE6-8017-164903366C2B}" type="slidenum">
              <a:rPr lang="en-US" altLang="en-US" sz="1200">
                <a:latin typeface="Times New Roman" panose="02020603050405020304" pitchFamily="18" charset="0"/>
              </a:rPr>
              <a:pPr algn="r" eaLnBrk="1" hangingPunct="1">
                <a:buClrTx/>
                <a:buFontTx/>
                <a:buNone/>
              </a:pPr>
              <a:t>1</a:t>
            </a:fld>
            <a:endParaRPr lang="en-US" altLang="en-US" sz="1200">
              <a:latin typeface="Times New Roman" panose="02020603050405020304" pitchFamily="18" charset="0"/>
            </a:endParaRPr>
          </a:p>
        </p:txBody>
      </p:sp>
      <p:sp>
        <p:nvSpPr>
          <p:cNvPr id="29698" name="Rectangle 2">
            <a:extLst>
              <a:ext uri="{FF2B5EF4-FFF2-40B4-BE49-F238E27FC236}">
                <a16:creationId xmlns:a16="http://schemas.microsoft.com/office/drawing/2014/main" id="{292274F6-4225-4189-A81D-4405EB85EEB6}"/>
              </a:ext>
            </a:extLst>
          </p:cNvPr>
          <p:cNvSpPr txBox="1">
            <a:spLocks noGrp="1" noRot="1" noChangeAspect="1" noChangeArrowheads="1"/>
          </p:cNvSpPr>
          <p:nvPr>
            <p:ph type="sldImg"/>
          </p:nvPr>
        </p:nvSpPr>
        <p:spPr bwMode="auto">
          <a:xfrm>
            <a:off x="406400" y="696913"/>
            <a:ext cx="61976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9" name="Rectangle 3">
            <a:extLst>
              <a:ext uri="{FF2B5EF4-FFF2-40B4-BE49-F238E27FC236}">
                <a16:creationId xmlns:a16="http://schemas.microsoft.com/office/drawing/2014/main" id="{2F1962BA-A7E7-4AAA-A5B3-42DA84CA9C7E}"/>
              </a:ext>
            </a:extLst>
          </p:cNvPr>
          <p:cNvSpPr txBox="1">
            <a:spLocks noGrp="1" noChangeArrowheads="1"/>
          </p:cNvSpPr>
          <p:nvPr>
            <p:ph type="body" idx="1"/>
          </p:nvPr>
        </p:nvSpPr>
        <p:spPr bwMode="auto">
          <a:xfrm>
            <a:off x="935038" y="4414838"/>
            <a:ext cx="5140325" cy="41846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71173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altLang="en-US" sz="1200" dirty="0"/>
              <a:t>An activity diagram is used to describe complex business processes; they typically involve complex workflow, decision making, concurrent executions, exception handling, process termination, etc. </a:t>
            </a:r>
          </a:p>
          <a:p>
            <a:pPr>
              <a:lnSpc>
                <a:spcPct val="90000"/>
              </a:lnSpc>
            </a:pPr>
            <a:r>
              <a:rPr lang="en-US" altLang="en-US" sz="1200" dirty="0"/>
              <a:t>This is a workflow-oriented diagram describing steps on a single process. </a:t>
            </a:r>
          </a:p>
          <a:p>
            <a:pPr>
              <a:lnSpc>
                <a:spcPct val="90000"/>
              </a:lnSpc>
            </a:pPr>
            <a:r>
              <a:rPr lang="en-US" altLang="en-US" sz="1200" dirty="0"/>
              <a:t>One activity diagram corresponds to one business process. </a:t>
            </a:r>
          </a:p>
          <a:p>
            <a:pPr>
              <a:lnSpc>
                <a:spcPct val="90000"/>
              </a:lnSpc>
            </a:pPr>
            <a:r>
              <a:rPr lang="en-US" altLang="en-US" sz="1200" dirty="0"/>
              <a:t>There are many activities in a business process. </a:t>
            </a:r>
          </a:p>
          <a:p>
            <a:pPr>
              <a:lnSpc>
                <a:spcPct val="90000"/>
              </a:lnSpc>
            </a:pPr>
            <a:r>
              <a:rPr lang="en-US" altLang="en-US" sz="1200" dirty="0"/>
              <a:t>The activity diagram explores the activity dependency within the business process. </a:t>
            </a:r>
          </a:p>
          <a:p>
            <a:endParaRPr lang="en-CA" dirty="0"/>
          </a:p>
        </p:txBody>
      </p:sp>
      <p:sp>
        <p:nvSpPr>
          <p:cNvPr id="4" name="Slide Number Placeholder 3"/>
          <p:cNvSpPr>
            <a:spLocks noGrp="1"/>
          </p:cNvSpPr>
          <p:nvPr>
            <p:ph type="sldNum" sz="quarter" idx="5"/>
          </p:nvPr>
        </p:nvSpPr>
        <p:spPr/>
        <p:txBody>
          <a:bodyPr/>
          <a:lstStyle/>
          <a:p>
            <a:fld id="{7A86FDB7-1B30-4328-A734-6ECE25E410A4}" type="slidenum">
              <a:rPr lang="en-CA" smtClean="0"/>
              <a:t>15</a:t>
            </a:fld>
            <a:endParaRPr lang="en-CA"/>
          </a:p>
        </p:txBody>
      </p:sp>
    </p:spTree>
    <p:extLst>
      <p:ext uri="{BB962C8B-B14F-4D97-AF65-F5344CB8AC3E}">
        <p14:creationId xmlns:p14="http://schemas.microsoft.com/office/powerpoint/2010/main" val="473716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altLang="en-US" dirty="0"/>
              <a:t>Sequence diagram is one of the most important and most widely used UML diagrams for software system analysis and design. </a:t>
            </a:r>
          </a:p>
          <a:p>
            <a:pPr>
              <a:lnSpc>
                <a:spcPct val="90000"/>
              </a:lnSpc>
            </a:pPr>
            <a:r>
              <a:rPr lang="en-US" altLang="en-US" dirty="0"/>
              <a:t>It is a time-oriented interaction diagram showing the chronological sequence of messages between objects. </a:t>
            </a:r>
          </a:p>
          <a:p>
            <a:pPr>
              <a:lnSpc>
                <a:spcPct val="90000"/>
              </a:lnSpc>
            </a:pPr>
            <a:r>
              <a:rPr lang="en-US" altLang="en-US" dirty="0"/>
              <a:t>Usually, one sequence diagram corresponds to one use case. </a:t>
            </a:r>
          </a:p>
          <a:p>
            <a:pPr>
              <a:lnSpc>
                <a:spcPct val="80000"/>
              </a:lnSpc>
            </a:pPr>
            <a:r>
              <a:rPr lang="en-US" altLang="en-US" sz="1200" dirty="0"/>
              <a:t>Each participant object in this diagram has a vertical timeline for its life cycle. </a:t>
            </a:r>
          </a:p>
          <a:p>
            <a:pPr>
              <a:lnSpc>
                <a:spcPct val="80000"/>
              </a:lnSpc>
            </a:pPr>
            <a:r>
              <a:rPr lang="en-US" altLang="en-US" sz="1200" dirty="0"/>
              <a:t>Time goes forward along with the timeline downward. </a:t>
            </a:r>
          </a:p>
          <a:p>
            <a:pPr>
              <a:lnSpc>
                <a:spcPct val="80000"/>
              </a:lnSpc>
            </a:pPr>
            <a:r>
              <a:rPr lang="en-US" altLang="en-US" sz="1200" dirty="0"/>
              <a:t>Each vertical timeline has a number of narrow rectangle boxes (called activations) representing the object activated state where either it receives messages or sends out messages. </a:t>
            </a:r>
          </a:p>
          <a:p>
            <a:pPr>
              <a:lnSpc>
                <a:spcPct val="80000"/>
              </a:lnSpc>
            </a:pPr>
            <a:r>
              <a:rPr lang="en-US" altLang="en-US" sz="1200" dirty="0"/>
              <a:t>Each activation box may also have a self-recursive directed link pointed back to itself, indicating the object passes messages to itself. </a:t>
            </a:r>
          </a:p>
          <a:p>
            <a:pPr>
              <a:lnSpc>
                <a:spcPct val="90000"/>
              </a:lnSpc>
            </a:pPr>
            <a:r>
              <a:rPr lang="en-US" altLang="zh-CN" sz="1200" dirty="0">
                <a:ea typeface="宋体" panose="02010600030101010101" pitchFamily="2" charset="-122"/>
              </a:rPr>
              <a:t>A message passing action between objects is represented by a horizontal arrow link from the source to the destination. </a:t>
            </a:r>
          </a:p>
          <a:p>
            <a:pPr>
              <a:lnSpc>
                <a:spcPct val="90000"/>
              </a:lnSpc>
            </a:pPr>
            <a:r>
              <a:rPr lang="en-US" altLang="zh-CN" sz="1200" dirty="0">
                <a:ea typeface="宋体" panose="02010600030101010101" pitchFamily="2" charset="-122"/>
              </a:rPr>
              <a:t>A simple transfer message line just transfers control from one object to the other. </a:t>
            </a:r>
          </a:p>
          <a:p>
            <a:pPr>
              <a:lnSpc>
                <a:spcPct val="90000"/>
              </a:lnSpc>
            </a:pPr>
            <a:r>
              <a:rPr lang="en-US" altLang="zh-CN" sz="1200" dirty="0">
                <a:ea typeface="宋体" panose="02010600030101010101" pitchFamily="2" charset="-122"/>
              </a:rPr>
              <a:t>It is represented by a solid line with an arrowhead. </a:t>
            </a:r>
          </a:p>
          <a:p>
            <a:pPr>
              <a:lnSpc>
                <a:spcPct val="90000"/>
              </a:lnSpc>
            </a:pPr>
            <a:endParaRPr lang="en-US" altLang="zh-CN" sz="1200" dirty="0">
              <a:ea typeface="宋体" panose="02010600030101010101" pitchFamily="2" charset="-122"/>
            </a:endParaRPr>
          </a:p>
          <a:p>
            <a:pPr>
              <a:lnSpc>
                <a:spcPct val="80000"/>
              </a:lnSpc>
            </a:pPr>
            <a:endParaRPr lang="en-US" altLang="zh-CN" sz="1200" dirty="0">
              <a:ea typeface="宋体" panose="02010600030101010101" pitchFamily="2" charset="-122"/>
            </a:endParaRPr>
          </a:p>
          <a:p>
            <a:endParaRPr lang="en-CA" dirty="0"/>
          </a:p>
        </p:txBody>
      </p:sp>
      <p:sp>
        <p:nvSpPr>
          <p:cNvPr id="4" name="Slide Number Placeholder 3"/>
          <p:cNvSpPr>
            <a:spLocks noGrp="1"/>
          </p:cNvSpPr>
          <p:nvPr>
            <p:ph type="sldNum" sz="quarter" idx="5"/>
          </p:nvPr>
        </p:nvSpPr>
        <p:spPr/>
        <p:txBody>
          <a:bodyPr/>
          <a:lstStyle/>
          <a:p>
            <a:fld id="{7A86FDB7-1B30-4328-A734-6ECE25E410A4}" type="slidenum">
              <a:rPr lang="en-CA" smtClean="0"/>
              <a:t>16</a:t>
            </a:fld>
            <a:endParaRPr lang="en-CA"/>
          </a:p>
        </p:txBody>
      </p:sp>
    </p:spTree>
    <p:extLst>
      <p:ext uri="{BB962C8B-B14F-4D97-AF65-F5344CB8AC3E}">
        <p14:creationId xmlns:p14="http://schemas.microsoft.com/office/powerpoint/2010/main" val="2774757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a:t>A model is a complete, simplified description of a system from a particular perspective or viewpoint</a:t>
            </a:r>
          </a:p>
          <a:p>
            <a:r>
              <a:rPr lang="en-US" altLang="en-US" sz="1200" dirty="0"/>
              <a:t>There is no single view that can present all aspects of complex software to stakeholders. </a:t>
            </a:r>
          </a:p>
          <a:p>
            <a:r>
              <a:rPr lang="en-US" altLang="en-US" sz="1200" dirty="0"/>
              <a:t>Specific views models provide partial representations of the software architecture to a specific stakeholder such as system users, the analyst/designer, the developer/programmer, the system integrator, the system engineer, etc.</a:t>
            </a:r>
          </a:p>
          <a:p>
            <a:endParaRPr lang="en-CA" dirty="0"/>
          </a:p>
        </p:txBody>
      </p:sp>
      <p:sp>
        <p:nvSpPr>
          <p:cNvPr id="4" name="Slide Number Placeholder 3"/>
          <p:cNvSpPr>
            <a:spLocks noGrp="1"/>
          </p:cNvSpPr>
          <p:nvPr>
            <p:ph type="sldNum" sz="quarter" idx="5"/>
          </p:nvPr>
        </p:nvSpPr>
        <p:spPr/>
        <p:txBody>
          <a:bodyPr/>
          <a:lstStyle/>
          <a:p>
            <a:fld id="{7A86FDB7-1B30-4328-A734-6ECE25E410A4}" type="slidenum">
              <a:rPr lang="en-CA" smtClean="0"/>
              <a:t>18</a:t>
            </a:fld>
            <a:endParaRPr lang="en-CA"/>
          </a:p>
        </p:txBody>
      </p:sp>
    </p:spTree>
    <p:extLst>
      <p:ext uri="{BB962C8B-B14F-4D97-AF65-F5344CB8AC3E}">
        <p14:creationId xmlns:p14="http://schemas.microsoft.com/office/powerpoint/2010/main" val="2198529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a:t>The “4+1” view model organizes a description of software architecture using 5 concurrent views, each of which addresses a specific set of concerns.  Architects capture their design decisions in four views and use the fifth view to illustrate and validate them. </a:t>
            </a:r>
          </a:p>
          <a:p>
            <a:endParaRPr lang="en-US" altLang="en-US" sz="1200" dirty="0"/>
          </a:p>
          <a:p>
            <a:r>
              <a:rPr lang="en-US" altLang="en-US" sz="1200" dirty="0"/>
              <a:t>There are five views in the model: the logical view, the process view, the development view, the physical view, and the user interface view. </a:t>
            </a:r>
          </a:p>
          <a:p>
            <a:endParaRPr lang="en-CA" dirty="0"/>
          </a:p>
        </p:txBody>
      </p:sp>
      <p:sp>
        <p:nvSpPr>
          <p:cNvPr id="4" name="Slide Number Placeholder 3"/>
          <p:cNvSpPr>
            <a:spLocks noGrp="1"/>
          </p:cNvSpPr>
          <p:nvPr>
            <p:ph type="sldNum" sz="quarter" idx="5"/>
          </p:nvPr>
        </p:nvSpPr>
        <p:spPr/>
        <p:txBody>
          <a:bodyPr/>
          <a:lstStyle/>
          <a:p>
            <a:fld id="{7A86FDB7-1B30-4328-A734-6ECE25E410A4}" type="slidenum">
              <a:rPr lang="en-CA" smtClean="0"/>
              <a:t>19</a:t>
            </a:fld>
            <a:endParaRPr lang="en-CA"/>
          </a:p>
        </p:txBody>
      </p:sp>
    </p:spTree>
    <p:extLst>
      <p:ext uri="{BB962C8B-B14F-4D97-AF65-F5344CB8AC3E}">
        <p14:creationId xmlns:p14="http://schemas.microsoft.com/office/powerpoint/2010/main" val="1976966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dirty="0"/>
          </a:p>
          <a:p>
            <a:endParaRPr lang="en-CA" dirty="0"/>
          </a:p>
        </p:txBody>
      </p:sp>
      <p:sp>
        <p:nvSpPr>
          <p:cNvPr id="4" name="Slide Number Placeholder 3"/>
          <p:cNvSpPr>
            <a:spLocks noGrp="1"/>
          </p:cNvSpPr>
          <p:nvPr>
            <p:ph type="sldNum" sz="quarter" idx="5"/>
          </p:nvPr>
        </p:nvSpPr>
        <p:spPr/>
        <p:txBody>
          <a:bodyPr/>
          <a:lstStyle/>
          <a:p>
            <a:fld id="{7A86FDB7-1B30-4328-A734-6ECE25E410A4}" type="slidenum">
              <a:rPr lang="en-CA" smtClean="0"/>
              <a:t>20</a:t>
            </a:fld>
            <a:endParaRPr lang="en-CA"/>
          </a:p>
        </p:txBody>
      </p:sp>
    </p:spTree>
    <p:extLst>
      <p:ext uri="{BB962C8B-B14F-4D97-AF65-F5344CB8AC3E}">
        <p14:creationId xmlns:p14="http://schemas.microsoft.com/office/powerpoint/2010/main" val="3610789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a:p>
            <a:endParaRPr lang="en-US" altLang="en-US" sz="1200" dirty="0"/>
          </a:p>
          <a:p>
            <a:endParaRPr lang="en-CA" dirty="0"/>
          </a:p>
        </p:txBody>
      </p:sp>
      <p:sp>
        <p:nvSpPr>
          <p:cNvPr id="4" name="Slide Number Placeholder 3"/>
          <p:cNvSpPr>
            <a:spLocks noGrp="1"/>
          </p:cNvSpPr>
          <p:nvPr>
            <p:ph type="sldNum" sz="quarter" idx="5"/>
          </p:nvPr>
        </p:nvSpPr>
        <p:spPr/>
        <p:txBody>
          <a:bodyPr/>
          <a:lstStyle/>
          <a:p>
            <a:fld id="{7A86FDB7-1B30-4328-A734-6ECE25E410A4}" type="slidenum">
              <a:rPr lang="en-CA" smtClean="0"/>
              <a:t>21</a:t>
            </a:fld>
            <a:endParaRPr lang="en-CA"/>
          </a:p>
        </p:txBody>
      </p:sp>
    </p:spTree>
    <p:extLst>
      <p:ext uri="{BB962C8B-B14F-4D97-AF65-F5344CB8AC3E}">
        <p14:creationId xmlns:p14="http://schemas.microsoft.com/office/powerpoint/2010/main" val="3465704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endParaRPr lang="en-US" altLang="en-US" sz="1200" dirty="0">
              <a:ea typeface="宋体" panose="02010600030101010101" pitchFamily="2" charset="-122"/>
            </a:endParaRPr>
          </a:p>
          <a:p>
            <a:endParaRPr lang="en-CA" dirty="0"/>
          </a:p>
        </p:txBody>
      </p:sp>
      <p:sp>
        <p:nvSpPr>
          <p:cNvPr id="4" name="Slide Number Placeholder 3"/>
          <p:cNvSpPr>
            <a:spLocks noGrp="1"/>
          </p:cNvSpPr>
          <p:nvPr>
            <p:ph type="sldNum" sz="quarter" idx="5"/>
          </p:nvPr>
        </p:nvSpPr>
        <p:spPr/>
        <p:txBody>
          <a:bodyPr/>
          <a:lstStyle/>
          <a:p>
            <a:fld id="{7A86FDB7-1B30-4328-A734-6ECE25E410A4}" type="slidenum">
              <a:rPr lang="en-CA" smtClean="0"/>
              <a:t>22</a:t>
            </a:fld>
            <a:endParaRPr lang="en-CA"/>
          </a:p>
        </p:txBody>
      </p:sp>
    </p:spTree>
    <p:extLst>
      <p:ext uri="{BB962C8B-B14F-4D97-AF65-F5344CB8AC3E}">
        <p14:creationId xmlns:p14="http://schemas.microsoft.com/office/powerpoint/2010/main" val="1011601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altLang="en-US" sz="1200" dirty="0"/>
              <a:t>The components are hardware entities (processors), and the links are communication pathways; these together specify how the various elements such as communication protocols and middleware servers found in the logical, process, and development views are mapped onto the various “nodes” in the runtime environment. </a:t>
            </a:r>
          </a:p>
          <a:p>
            <a:pPr>
              <a:lnSpc>
                <a:spcPct val="80000"/>
              </a:lnSpc>
            </a:pPr>
            <a:endParaRPr lang="en-US" altLang="en-US" sz="1200" dirty="0"/>
          </a:p>
          <a:p>
            <a:pPr>
              <a:lnSpc>
                <a:spcPct val="80000"/>
              </a:lnSpc>
            </a:pPr>
            <a:r>
              <a:rPr lang="en-US" altLang="en-US" sz="1200" dirty="0"/>
              <a:t>A physical view also considers the system's nonfunctional requirements such as system availability, reliability (fault-tolerance), throughput performance, scalability performance, and security.</a:t>
            </a:r>
          </a:p>
          <a:p>
            <a:pPr>
              <a:lnSpc>
                <a:spcPct val="80000"/>
              </a:lnSpc>
            </a:pPr>
            <a:r>
              <a:rPr lang="en-US" altLang="en-US" sz="1200" dirty="0"/>
              <a:t> For example, software can be delivered in different hardware and networking layouts which will result in significant differences in terms of these quality attributes.</a:t>
            </a:r>
          </a:p>
          <a:p>
            <a:endParaRPr lang="en-US" altLang="en-US" dirty="0"/>
          </a:p>
          <a:p>
            <a:pPr>
              <a:lnSpc>
                <a:spcPct val="80000"/>
              </a:lnSpc>
            </a:pPr>
            <a:endParaRPr lang="en-US" altLang="en-US" sz="1200" dirty="0"/>
          </a:p>
          <a:p>
            <a:pPr>
              <a:lnSpc>
                <a:spcPct val="80000"/>
              </a:lnSpc>
            </a:pPr>
            <a:endParaRPr lang="en-US" altLang="en-US" sz="1200" dirty="0"/>
          </a:p>
          <a:p>
            <a:pPr>
              <a:lnSpc>
                <a:spcPct val="80000"/>
              </a:lnSpc>
            </a:pPr>
            <a:endParaRPr lang="en-US" altLang="en-US" sz="1200" dirty="0"/>
          </a:p>
          <a:p>
            <a:endParaRPr lang="en-CA" dirty="0"/>
          </a:p>
        </p:txBody>
      </p:sp>
      <p:sp>
        <p:nvSpPr>
          <p:cNvPr id="4" name="Slide Number Placeholder 3"/>
          <p:cNvSpPr>
            <a:spLocks noGrp="1"/>
          </p:cNvSpPr>
          <p:nvPr>
            <p:ph type="sldNum" sz="quarter" idx="5"/>
          </p:nvPr>
        </p:nvSpPr>
        <p:spPr/>
        <p:txBody>
          <a:bodyPr/>
          <a:lstStyle/>
          <a:p>
            <a:fld id="{7A86FDB7-1B30-4328-A734-6ECE25E410A4}" type="slidenum">
              <a:rPr lang="en-CA" smtClean="0"/>
              <a:t>23</a:t>
            </a:fld>
            <a:endParaRPr lang="en-CA"/>
          </a:p>
        </p:txBody>
      </p:sp>
    </p:spTree>
    <p:extLst>
      <p:ext uri="{BB962C8B-B14F-4D97-AF65-F5344CB8AC3E}">
        <p14:creationId xmlns:p14="http://schemas.microsoft.com/office/powerpoint/2010/main" val="3160965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A86FDB7-1B30-4328-A734-6ECE25E410A4}" type="slidenum">
              <a:rPr lang="en-CA" smtClean="0"/>
              <a:t>24</a:t>
            </a:fld>
            <a:endParaRPr lang="en-CA"/>
          </a:p>
        </p:txBody>
      </p:sp>
    </p:spTree>
    <p:extLst>
      <p:ext uri="{BB962C8B-B14F-4D97-AF65-F5344CB8AC3E}">
        <p14:creationId xmlns:p14="http://schemas.microsoft.com/office/powerpoint/2010/main" val="3688149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sz="1200" kern="1200" dirty="0">
                <a:solidFill>
                  <a:schemeClr val="tx1"/>
                </a:solidFill>
                <a:effectLst/>
                <a:latin typeface="+mn-lt"/>
                <a:ea typeface="+mn-ea"/>
                <a:cs typeface="+mn-cs"/>
              </a:rPr>
              <a:t>Software design is an early phase of the Software Development Life Cycle (SDLC)</a:t>
            </a:r>
          </a:p>
          <a:p>
            <a:pPr marL="171450" indent="-171450">
              <a:buFont typeface="Arial" panose="020B0604020202020204" pitchFamily="34" charset="0"/>
              <a:buChar char="•"/>
            </a:pPr>
            <a:r>
              <a:rPr lang="en-CA" sz="1200" kern="1200" dirty="0">
                <a:solidFill>
                  <a:schemeClr val="tx1"/>
                </a:solidFill>
                <a:effectLst/>
                <a:latin typeface="+mn-lt"/>
                <a:ea typeface="+mn-ea"/>
                <a:cs typeface="+mn-cs"/>
              </a:rPr>
              <a:t>During this phase, software designers model the system and assess its quality so that improvements may be made before the software goes into the production phase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SDLC consists of the following stages: software requirements analysis, software design (architecture and detailed); software development and implementation; and testing and quality assurance, maintenance and evolution</a:t>
            </a:r>
          </a:p>
          <a:p>
            <a:pPr marL="171450" indent="-171450">
              <a:buFont typeface="Arial" panose="020B0604020202020204" pitchFamily="34" charset="0"/>
              <a:buChar char="•"/>
            </a:pPr>
            <a:r>
              <a:rPr lang="en-CA" sz="1200" kern="1200" dirty="0">
                <a:solidFill>
                  <a:schemeClr val="tx1"/>
                </a:solidFill>
                <a:effectLst/>
                <a:latin typeface="+mn-lt"/>
                <a:ea typeface="+mn-ea"/>
                <a:cs typeface="+mn-cs"/>
              </a:rPr>
              <a:t>The dashed box depicts the scope of software design</a:t>
            </a:r>
          </a:p>
          <a:p>
            <a:pPr marL="171450" indent="-171450">
              <a:buFont typeface="Arial" panose="020B0604020202020204" pitchFamily="34" charset="0"/>
              <a:buChar char="•"/>
            </a:pPr>
            <a:r>
              <a:rPr lang="en-CA" sz="1200" kern="1200" dirty="0">
                <a:solidFill>
                  <a:schemeClr val="tx1"/>
                </a:solidFill>
                <a:effectLst/>
                <a:latin typeface="+mn-lt"/>
                <a:ea typeface="+mn-ea"/>
                <a:cs typeface="+mn-cs"/>
              </a:rPr>
              <a:t>The software requirements specification (SRS) provides the input necessary for the design.  </a:t>
            </a:r>
          </a:p>
          <a:p>
            <a:pPr marL="171450" indent="-171450">
              <a:buFont typeface="Arial" panose="020B0604020202020204" pitchFamily="34" charset="0"/>
              <a:buChar char="•"/>
            </a:pPr>
            <a:r>
              <a:rPr lang="en-CA" sz="1200" kern="1200" dirty="0">
                <a:solidFill>
                  <a:schemeClr val="tx1"/>
                </a:solidFill>
                <a:effectLst/>
                <a:latin typeface="+mn-lt"/>
                <a:ea typeface="+mn-ea"/>
                <a:cs typeface="+mn-cs"/>
              </a:rPr>
              <a:t>SRS is the result of requirements analysis; it records the functional and </a:t>
            </a:r>
            <a:r>
              <a:rPr lang="en-CA" sz="1200" kern="1200" dirty="0" err="1">
                <a:solidFill>
                  <a:schemeClr val="tx1"/>
                </a:solidFill>
                <a:effectLst/>
                <a:latin typeface="+mn-lt"/>
                <a:ea typeface="+mn-ea"/>
                <a:cs typeface="+mn-cs"/>
              </a:rPr>
              <a:t>nonfunctional</a:t>
            </a:r>
            <a:r>
              <a:rPr lang="en-CA" sz="1200" kern="1200" dirty="0">
                <a:solidFill>
                  <a:schemeClr val="tx1"/>
                </a:solidFill>
                <a:effectLst/>
                <a:latin typeface="+mn-lt"/>
                <a:ea typeface="+mn-ea"/>
                <a:cs typeface="+mn-cs"/>
              </a:rPr>
              <a:t> requirements that must be met by the software system</a:t>
            </a:r>
          </a:p>
          <a:p>
            <a:pPr marL="171450" indent="-171450">
              <a:buFont typeface="Arial" panose="020B0604020202020204" pitchFamily="34" charset="0"/>
              <a:buChar char="•"/>
            </a:pPr>
            <a:r>
              <a:rPr lang="en-CA" dirty="0"/>
              <a:t>What is the outcome of the software architecture design?  In a few words is an overall representation of the software to be built</a:t>
            </a:r>
          </a:p>
          <a:p>
            <a:pPr marL="171450" indent="-171450">
              <a:buFont typeface="Arial" panose="020B0604020202020204" pitchFamily="34" charset="0"/>
              <a:buChar char="•"/>
            </a:pP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BC5CA5F-E0C3-4F25-964B-A72F244A8803}" type="slidenum">
              <a:rPr lang="en-CA" smtClean="0"/>
              <a:t>3</a:t>
            </a:fld>
            <a:endParaRPr lang="en-CA"/>
          </a:p>
        </p:txBody>
      </p:sp>
    </p:spTree>
    <p:extLst>
      <p:ext uri="{BB962C8B-B14F-4D97-AF65-F5344CB8AC3E}">
        <p14:creationId xmlns:p14="http://schemas.microsoft.com/office/powerpoint/2010/main" val="3213114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altLang="en-US" sz="1200" dirty="0"/>
              <a:t>Software architecture specifies a high-level of abstraction of a software system by employing decomposition, composition, architectural styles, and quality attributes. </a:t>
            </a:r>
          </a:p>
          <a:p>
            <a:pPr>
              <a:lnSpc>
                <a:spcPct val="90000"/>
              </a:lnSpc>
            </a:pPr>
            <a:r>
              <a:rPr lang="en-US" altLang="en-US" sz="1200" dirty="0"/>
              <a:t>Every software architecture must describe the collection of software components and the connections and interactions between these components. </a:t>
            </a:r>
          </a:p>
          <a:p>
            <a:pPr>
              <a:lnSpc>
                <a:spcPct val="90000"/>
              </a:lnSpc>
            </a:pPr>
            <a:r>
              <a:rPr lang="en-US" altLang="en-US" sz="1200" dirty="0"/>
              <a:t>It must also specify the deployment configuration of all components and connections. Additionally, a software architectural design must conform </a:t>
            </a:r>
            <a:r>
              <a:rPr lang="en-US" altLang="zh-CN" sz="1200" dirty="0">
                <a:ea typeface="宋体" panose="02010600030101010101" pitchFamily="2" charset="-122"/>
              </a:rPr>
              <a:t>to the functional and non-functional requirements of the software project. </a:t>
            </a:r>
          </a:p>
          <a:p>
            <a:endParaRPr lang="en-CA" dirty="0"/>
          </a:p>
        </p:txBody>
      </p:sp>
      <p:sp>
        <p:nvSpPr>
          <p:cNvPr id="4" name="Slide Number Placeholder 3"/>
          <p:cNvSpPr>
            <a:spLocks noGrp="1"/>
          </p:cNvSpPr>
          <p:nvPr>
            <p:ph type="sldNum" sz="quarter" idx="5"/>
          </p:nvPr>
        </p:nvSpPr>
        <p:spPr/>
        <p:txBody>
          <a:bodyPr/>
          <a:lstStyle/>
          <a:p>
            <a:fld id="{7A86FDB7-1B30-4328-A734-6ECE25E410A4}" type="slidenum">
              <a:rPr lang="en-CA" smtClean="0"/>
              <a:t>4</a:t>
            </a:fld>
            <a:endParaRPr lang="en-CA"/>
          </a:p>
        </p:txBody>
      </p:sp>
    </p:spTree>
    <p:extLst>
      <p:ext uri="{BB962C8B-B14F-4D97-AF65-F5344CB8AC3E}">
        <p14:creationId xmlns:p14="http://schemas.microsoft.com/office/powerpoint/2010/main" val="2643848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altLang="zh-CN" sz="1200" dirty="0">
                <a:ea typeface="宋体" panose="02010600030101010101" pitchFamily="2" charset="-122"/>
              </a:rPr>
              <a:t>There are many effective ways to describe the software architecture formally or informally. </a:t>
            </a:r>
          </a:p>
          <a:p>
            <a:pPr>
              <a:lnSpc>
                <a:spcPct val="80000"/>
              </a:lnSpc>
            </a:pPr>
            <a:r>
              <a:rPr lang="en-US" altLang="zh-CN" sz="1200" dirty="0">
                <a:ea typeface="宋体" panose="02010600030101010101" pitchFamily="2" charset="-122"/>
              </a:rPr>
              <a:t>Box-and-line diagrams are the simplest way  to describe business concepts and processes during the analysis phase of the software development lifecycle. </a:t>
            </a:r>
          </a:p>
          <a:p>
            <a:pPr>
              <a:lnSpc>
                <a:spcPct val="80000"/>
              </a:lnSpc>
            </a:pPr>
            <a:r>
              <a:rPr lang="en-US" altLang="zh-CN" sz="1200" dirty="0">
                <a:ea typeface="宋体" panose="02010600030101010101" pitchFamily="2" charset="-122"/>
              </a:rPr>
              <a:t>The figure shown in this slide presents a box-and-line diagram for an on-line shopping business where customer browse the catalog and put the selected items in shopping cart.</a:t>
            </a:r>
          </a:p>
          <a:p>
            <a:pPr>
              <a:lnSpc>
                <a:spcPct val="80000"/>
              </a:lnSpc>
            </a:pPr>
            <a:r>
              <a:rPr lang="en-US" altLang="zh-CN" sz="1200" dirty="0">
                <a:ea typeface="宋体" panose="02010600030101010101" pitchFamily="2" charset="-122"/>
              </a:rPr>
              <a:t>After customers check out, the system examines customers’ credit record, updates the inventory, and notifies the shipping department to process the order</a:t>
            </a:r>
          </a:p>
          <a:p>
            <a:pPr>
              <a:lnSpc>
                <a:spcPct val="80000"/>
              </a:lnSpc>
            </a:pPr>
            <a:endParaRPr lang="en-US" altLang="zh-CN" sz="1200" dirty="0">
              <a:ea typeface="宋体" panose="02010600030101010101" pitchFamily="2" charset="-122"/>
            </a:endParaRPr>
          </a:p>
          <a:p>
            <a:endParaRPr lang="en-CA" dirty="0"/>
          </a:p>
        </p:txBody>
      </p:sp>
      <p:sp>
        <p:nvSpPr>
          <p:cNvPr id="4" name="Slide Number Placeholder 3"/>
          <p:cNvSpPr>
            <a:spLocks noGrp="1"/>
          </p:cNvSpPr>
          <p:nvPr>
            <p:ph type="sldNum" sz="quarter" idx="5"/>
          </p:nvPr>
        </p:nvSpPr>
        <p:spPr/>
        <p:txBody>
          <a:bodyPr/>
          <a:lstStyle/>
          <a:p>
            <a:fld id="{7A86FDB7-1B30-4328-A734-6ECE25E410A4}" type="slidenum">
              <a:rPr lang="en-CA" smtClean="0"/>
              <a:t>5</a:t>
            </a:fld>
            <a:endParaRPr lang="en-CA"/>
          </a:p>
        </p:txBody>
      </p:sp>
    </p:spTree>
    <p:extLst>
      <p:ext uri="{BB962C8B-B14F-4D97-AF65-F5344CB8AC3E}">
        <p14:creationId xmlns:p14="http://schemas.microsoft.com/office/powerpoint/2010/main" val="3584334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altLang="en-US" sz="1200" dirty="0"/>
              <a:t>As OMG states that “the Unified Modeling Language (UML) is a graphical language for visualizing, specifying, constructing, and documenting the artifacts of a software-intensive system.”</a:t>
            </a:r>
          </a:p>
          <a:p>
            <a:pPr>
              <a:lnSpc>
                <a:spcPct val="90000"/>
              </a:lnSpc>
            </a:pPr>
            <a:r>
              <a:rPr lang="en-US" altLang="en-US" sz="1200" dirty="0"/>
              <a:t> UML offers a standard way to draw a system’s blueprints, including conceptual notions such as business processes and system functions as well as concrete designs such as programming language statements, database schemas, and reusable software components.</a:t>
            </a:r>
          </a:p>
          <a:p>
            <a:r>
              <a:rPr lang="en-US" altLang="en-US" sz="1200" dirty="0"/>
              <a:t>UML is a typical OO analysis and design notational tool that provides many useful diagrams that can be used to map requirement specifications to architectural designs and from these to coding.</a:t>
            </a:r>
          </a:p>
          <a:p>
            <a:r>
              <a:rPr lang="en-US" altLang="en-US" dirty="0"/>
              <a:t>UML provides several modeling diagrams that can be grouped into two major categories: Structural (static) and Behavioral</a:t>
            </a:r>
            <a:r>
              <a:rPr lang="en-US" altLang="zh-CN" dirty="0">
                <a:ea typeface="宋体" panose="02010600030101010101" pitchFamily="2" charset="-122"/>
              </a:rPr>
              <a:t> (dynamic). </a:t>
            </a:r>
          </a:p>
          <a:p>
            <a:endParaRPr lang="en-CA" dirty="0"/>
          </a:p>
        </p:txBody>
      </p:sp>
      <p:sp>
        <p:nvSpPr>
          <p:cNvPr id="4" name="Slide Number Placeholder 3"/>
          <p:cNvSpPr>
            <a:spLocks noGrp="1"/>
          </p:cNvSpPr>
          <p:nvPr>
            <p:ph type="sldNum" sz="quarter" idx="5"/>
          </p:nvPr>
        </p:nvSpPr>
        <p:spPr/>
        <p:txBody>
          <a:bodyPr/>
          <a:lstStyle/>
          <a:p>
            <a:fld id="{7A86FDB7-1B30-4328-A734-6ECE25E410A4}" type="slidenum">
              <a:rPr lang="en-CA" smtClean="0"/>
              <a:t>6</a:t>
            </a:fld>
            <a:endParaRPr lang="en-CA"/>
          </a:p>
        </p:txBody>
      </p:sp>
    </p:spTree>
    <p:extLst>
      <p:ext uri="{BB962C8B-B14F-4D97-AF65-F5344CB8AC3E}">
        <p14:creationId xmlns:p14="http://schemas.microsoft.com/office/powerpoint/2010/main" val="1181054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provides a static view of the system. It captures the vocabulary of the designed system. </a:t>
            </a:r>
          </a:p>
          <a:p>
            <a:r>
              <a:rPr lang="en-US" dirty="0"/>
              <a:t>It is the foundation diagram of the system design and it is the most frequently used UML diagram as well.</a:t>
            </a:r>
          </a:p>
          <a:p>
            <a:r>
              <a:rPr lang="en-US" dirty="0"/>
              <a:t>Class diagrams can be derived from use case diagrams or derived from text analysis on the given problem domain. </a:t>
            </a:r>
          </a:p>
          <a:p>
            <a:r>
              <a:rPr lang="en-US" dirty="0"/>
              <a:t>A class diagram is generated by system analysts and system designers and will be iteratively refined in the subsequent phases during the software development life cycle.</a:t>
            </a:r>
          </a:p>
          <a:p>
            <a:endParaRPr lang="en-CA" dirty="0"/>
          </a:p>
        </p:txBody>
      </p:sp>
      <p:sp>
        <p:nvSpPr>
          <p:cNvPr id="4" name="Slide Number Placeholder 3"/>
          <p:cNvSpPr>
            <a:spLocks noGrp="1"/>
          </p:cNvSpPr>
          <p:nvPr>
            <p:ph type="sldNum" sz="quarter" idx="5"/>
          </p:nvPr>
        </p:nvSpPr>
        <p:spPr/>
        <p:txBody>
          <a:bodyPr/>
          <a:lstStyle/>
          <a:p>
            <a:fld id="{7A86FDB7-1B30-4328-A734-6ECE25E410A4}" type="slidenum">
              <a:rPr lang="en-CA" smtClean="0"/>
              <a:t>10</a:t>
            </a:fld>
            <a:endParaRPr lang="en-CA"/>
          </a:p>
        </p:txBody>
      </p:sp>
    </p:spTree>
    <p:extLst>
      <p:ext uri="{BB962C8B-B14F-4D97-AF65-F5344CB8AC3E}">
        <p14:creationId xmlns:p14="http://schemas.microsoft.com/office/powerpoint/2010/main" val="3280738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a:t>A package is represented by a tabbed folder that indicates where all included classes and sub packages reside.</a:t>
            </a:r>
            <a:r>
              <a:rPr lang="en-US" altLang="zh-CN" sz="1200" dirty="0">
                <a:ea typeface="宋体" panose="02010600030101010101" pitchFamily="2" charset="-122"/>
              </a:rPr>
              <a:t> </a:t>
            </a:r>
          </a:p>
          <a:p>
            <a:r>
              <a:rPr lang="en-US" altLang="zh-CN" sz="1200" dirty="0">
                <a:ea typeface="宋体" panose="02010600030101010101" pitchFamily="2" charset="-122"/>
              </a:rPr>
              <a:t>Packages play a similar role as a directory for grouping files in a file system;  they allow the organization of all closely related classes in a well-formed manner to be placed in one </a:t>
            </a:r>
            <a:r>
              <a:rPr lang="en-US" altLang="zh-CN" sz="1200" dirty="0">
                <a:latin typeface="Verdana" panose="020B0604030504040204" pitchFamily="34" charset="0"/>
                <a:ea typeface="宋体" panose="02010600030101010101" pitchFamily="2" charset="-122"/>
              </a:rPr>
              <a:t>“</a:t>
            </a:r>
            <a:r>
              <a:rPr lang="en-US" altLang="zh-CN" sz="1200" dirty="0">
                <a:ea typeface="宋体" panose="02010600030101010101" pitchFamily="2" charset="-122"/>
              </a:rPr>
              <a:t>container.</a:t>
            </a:r>
            <a:r>
              <a:rPr lang="en-US" altLang="zh-CN" sz="1200" dirty="0">
                <a:latin typeface="Verdana" panose="020B0604030504040204" pitchFamily="34" charset="0"/>
                <a:ea typeface="宋体" panose="02010600030101010101" pitchFamily="2" charset="-122"/>
              </a:rPr>
              <a:t>”</a:t>
            </a:r>
            <a:r>
              <a:rPr lang="en-US" altLang="zh-CN" sz="1200" dirty="0">
                <a:ea typeface="宋体" panose="02010600030101010101" pitchFamily="2" charset="-122"/>
              </a:rPr>
              <a:t> </a:t>
            </a:r>
          </a:p>
          <a:p>
            <a:r>
              <a:rPr lang="en-US" altLang="zh-CN" sz="1200" dirty="0">
                <a:ea typeface="宋体" panose="02010600030101010101" pitchFamily="2" charset="-122"/>
              </a:rPr>
              <a:t>For example, namespace in .NET and packages in Java provide well-formed structure for class accessibility and class correlations.</a:t>
            </a:r>
            <a:endParaRPr lang="en-US" altLang="en-US" sz="1200" dirty="0">
              <a:ea typeface="宋体" panose="02010600030101010101" pitchFamily="2" charset="-122"/>
            </a:endParaRPr>
          </a:p>
          <a:p>
            <a:pPr>
              <a:lnSpc>
                <a:spcPct val="90000"/>
              </a:lnSpc>
            </a:pPr>
            <a:r>
              <a:rPr lang="en-US" altLang="zh-CN" sz="1200" dirty="0">
                <a:ea typeface="宋体" panose="02010600030101010101" pitchFamily="2" charset="-122"/>
              </a:rPr>
              <a:t>We can organize functionally related classes in the same package so that these classes can access each other within a default accessibility or visibility. </a:t>
            </a:r>
          </a:p>
          <a:p>
            <a:pPr>
              <a:lnSpc>
                <a:spcPct val="90000"/>
              </a:lnSpc>
            </a:pPr>
            <a:r>
              <a:rPr lang="en-US" altLang="zh-CN" sz="1200" dirty="0">
                <a:ea typeface="宋体" panose="02010600030101010101" pitchFamily="2" charset="-122"/>
              </a:rPr>
              <a:t>We can also organize related packages in a same parent package to build a class and package hierarchy just like.NET class library and Java API.</a:t>
            </a:r>
          </a:p>
          <a:p>
            <a:pPr>
              <a:lnSpc>
                <a:spcPct val="90000"/>
              </a:lnSpc>
            </a:pPr>
            <a:r>
              <a:rPr lang="en-US" altLang="en-US" sz="1200" dirty="0"/>
              <a:t>Another reason for using the package organization is namespace sharing; in this way, all classes in the same package have a unique name but they may have same name in different packaged (namespaces). </a:t>
            </a:r>
          </a:p>
          <a:p>
            <a:pPr>
              <a:lnSpc>
                <a:spcPct val="80000"/>
              </a:lnSpc>
            </a:pPr>
            <a:r>
              <a:rPr lang="en-US" altLang="en-US" sz="1200" dirty="0"/>
              <a:t>A package diagram shows the dependency relationship between packages (see static structure above), where a change of one package may result in changes of other package due to this dependency. </a:t>
            </a:r>
          </a:p>
          <a:p>
            <a:pPr>
              <a:lnSpc>
                <a:spcPct val="80000"/>
              </a:lnSpc>
            </a:pPr>
            <a:r>
              <a:rPr lang="en-US" altLang="en-US" sz="1200" dirty="0"/>
              <a:t>The package diagram may also specify the contents of a package, i.e., the classes which constitute a package and their relationship. </a:t>
            </a:r>
          </a:p>
          <a:p>
            <a:pPr>
              <a:lnSpc>
                <a:spcPct val="80000"/>
              </a:lnSpc>
            </a:pPr>
            <a:r>
              <a:rPr lang="en-US" altLang="en-US" sz="1200" dirty="0"/>
              <a:t>The use of package diagrams to represent system structure can help reduce the dependency complexity and simplify relationships between groups of classes. </a:t>
            </a:r>
          </a:p>
          <a:p>
            <a:pPr>
              <a:lnSpc>
                <a:spcPct val="90000"/>
              </a:lnSpc>
            </a:pPr>
            <a:endParaRPr lang="en-US" altLang="en-US" sz="1200" dirty="0"/>
          </a:p>
          <a:p>
            <a:pPr>
              <a:lnSpc>
                <a:spcPct val="90000"/>
              </a:lnSpc>
            </a:pPr>
            <a:endParaRPr lang="en-US" altLang="en-US" sz="1200" dirty="0"/>
          </a:p>
          <a:p>
            <a:endParaRPr lang="en-CA" dirty="0"/>
          </a:p>
        </p:txBody>
      </p:sp>
      <p:sp>
        <p:nvSpPr>
          <p:cNvPr id="4" name="Slide Number Placeholder 3"/>
          <p:cNvSpPr>
            <a:spLocks noGrp="1"/>
          </p:cNvSpPr>
          <p:nvPr>
            <p:ph type="sldNum" sz="quarter" idx="5"/>
          </p:nvPr>
        </p:nvSpPr>
        <p:spPr/>
        <p:txBody>
          <a:bodyPr/>
          <a:lstStyle/>
          <a:p>
            <a:fld id="{7A86FDB7-1B30-4328-A734-6ECE25E410A4}" type="slidenum">
              <a:rPr lang="en-CA" smtClean="0"/>
              <a:t>11</a:t>
            </a:fld>
            <a:endParaRPr lang="en-CA"/>
          </a:p>
        </p:txBody>
      </p:sp>
    </p:spTree>
    <p:extLst>
      <p:ext uri="{BB962C8B-B14F-4D97-AF65-F5344CB8AC3E}">
        <p14:creationId xmlns:p14="http://schemas.microsoft.com/office/powerpoint/2010/main" val="165416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altLang="en-US" sz="1200" dirty="0"/>
              <a:t>Deployment diagrams depict the physical configuration of the software system deployed on hardware server nodes and the network between the nodes (defined as protocols). </a:t>
            </a:r>
          </a:p>
          <a:p>
            <a:pPr>
              <a:lnSpc>
                <a:spcPct val="80000"/>
              </a:lnSpc>
            </a:pPr>
            <a:r>
              <a:rPr lang="en-US" altLang="en-US" sz="1200" dirty="0"/>
              <a:t>This diagram is generated in the later phase of software development life cycle. </a:t>
            </a:r>
          </a:p>
          <a:p>
            <a:pPr>
              <a:lnSpc>
                <a:spcPct val="80000"/>
              </a:lnSpc>
            </a:pPr>
            <a:r>
              <a:rPr lang="en-US" altLang="en-US" sz="1200" dirty="0"/>
              <a:t>All components in the system need to be deployed on servers to provide services via network protocols. </a:t>
            </a:r>
          </a:p>
          <a:p>
            <a:pPr>
              <a:lnSpc>
                <a:spcPct val="80000"/>
              </a:lnSpc>
            </a:pPr>
            <a:r>
              <a:rPr lang="en-US" altLang="en-US" sz="1200" dirty="0"/>
              <a:t>Component diagrams are the basis for the deployment diagram. </a:t>
            </a:r>
          </a:p>
          <a:p>
            <a:pPr>
              <a:lnSpc>
                <a:spcPct val="80000"/>
              </a:lnSpc>
            </a:pPr>
            <a:r>
              <a:rPr lang="en-US" altLang="en-US" sz="1200" dirty="0"/>
              <a:t>UML uses a cube symbol to represent a computing resource node; such a resource can be a hardware device or a deployed software subsystem. </a:t>
            </a:r>
          </a:p>
          <a:p>
            <a:pPr>
              <a:lnSpc>
                <a:spcPct val="80000"/>
              </a:lnSpc>
            </a:pPr>
            <a:r>
              <a:rPr lang="en-US" altLang="en-US" sz="1200" dirty="0"/>
              <a:t>For example, data server, Web server, and application server can be nodes and hence described by cubes in a deployment diagram. </a:t>
            </a:r>
          </a:p>
          <a:p>
            <a:pPr>
              <a:lnSpc>
                <a:spcPct val="80000"/>
              </a:lnSpc>
            </a:pPr>
            <a:r>
              <a:rPr lang="en-US" altLang="en-US" sz="1200" dirty="0"/>
              <a:t>The link between nodes is the network connection depicted by the network protocol. </a:t>
            </a:r>
          </a:p>
          <a:p>
            <a:pPr>
              <a:lnSpc>
                <a:spcPct val="80000"/>
              </a:lnSpc>
            </a:pPr>
            <a:r>
              <a:rPr lang="en-US" altLang="en-US" sz="1200" dirty="0"/>
              <a:t>The deployment diagram is widely used to model and design distributed software systems. </a:t>
            </a:r>
          </a:p>
          <a:p>
            <a:endParaRPr lang="en-CA" dirty="0"/>
          </a:p>
        </p:txBody>
      </p:sp>
      <p:sp>
        <p:nvSpPr>
          <p:cNvPr id="4" name="Slide Number Placeholder 3"/>
          <p:cNvSpPr>
            <a:spLocks noGrp="1"/>
          </p:cNvSpPr>
          <p:nvPr>
            <p:ph type="sldNum" sz="quarter" idx="5"/>
          </p:nvPr>
        </p:nvSpPr>
        <p:spPr/>
        <p:txBody>
          <a:bodyPr/>
          <a:lstStyle/>
          <a:p>
            <a:fld id="{7A86FDB7-1B30-4328-A734-6ECE25E410A4}" type="slidenum">
              <a:rPr lang="en-CA" smtClean="0"/>
              <a:t>12</a:t>
            </a:fld>
            <a:endParaRPr lang="en-CA"/>
          </a:p>
        </p:txBody>
      </p:sp>
    </p:spTree>
    <p:extLst>
      <p:ext uri="{BB962C8B-B14F-4D97-AF65-F5344CB8AC3E}">
        <p14:creationId xmlns:p14="http://schemas.microsoft.com/office/powerpoint/2010/main" val="4018636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Use case diagrams describe user requirements in terms of system functionality (use cases) as a contract between the user (actors) and the software system. </a:t>
            </a:r>
          </a:p>
          <a:p>
            <a:r>
              <a:rPr lang="en-US" altLang="en-US" dirty="0"/>
              <a:t>It consists of actors, use cases and links between them. </a:t>
            </a:r>
          </a:p>
          <a:p>
            <a:r>
              <a:rPr lang="en-US" altLang="en-US" dirty="0"/>
              <a:t>An example of use case is shown here</a:t>
            </a:r>
          </a:p>
          <a:p>
            <a:pPr>
              <a:lnSpc>
                <a:spcPct val="90000"/>
              </a:lnSpc>
            </a:pPr>
            <a:r>
              <a:rPr lang="en-US" altLang="en-US" sz="1200" dirty="0"/>
              <a:t>An </a:t>
            </a:r>
            <a:r>
              <a:rPr lang="en-US" altLang="en-US" sz="1200" b="1" i="1" dirty="0"/>
              <a:t>actor</a:t>
            </a:r>
            <a:r>
              <a:rPr lang="en-US" altLang="en-US" sz="1200" dirty="0"/>
              <a:t> in a use case diagram is an external “user;” this may be a human end user, an application, an external device, or another system.</a:t>
            </a:r>
          </a:p>
          <a:p>
            <a:pPr>
              <a:lnSpc>
                <a:spcPct val="90000"/>
              </a:lnSpc>
            </a:pPr>
            <a:r>
              <a:rPr lang="en-US" altLang="en-US" sz="1200" dirty="0"/>
              <a:t>Each </a:t>
            </a:r>
            <a:r>
              <a:rPr lang="en-US" altLang="en-US" sz="1200" b="1" i="1" dirty="0"/>
              <a:t>use case</a:t>
            </a:r>
            <a:r>
              <a:rPr lang="en-US" altLang="en-US" sz="1200" dirty="0"/>
              <a:t> is a meaningful operational work scenario</a:t>
            </a:r>
            <a:r>
              <a:rPr lang="en-US" altLang="zh-CN" sz="1200" dirty="0">
                <a:ea typeface="宋体" panose="02010600030101010101" pitchFamily="2" charset="-122"/>
              </a:rPr>
              <a:t>. </a:t>
            </a:r>
          </a:p>
          <a:p>
            <a:pPr>
              <a:lnSpc>
                <a:spcPct val="90000"/>
              </a:lnSpc>
            </a:pPr>
            <a:r>
              <a:rPr lang="en-US" altLang="zh-CN" sz="1200" dirty="0">
                <a:ea typeface="宋体" panose="02010600030101010101" pitchFamily="2" charset="-122"/>
              </a:rPr>
              <a:t>That is, use cases are scenario-oriented in the sense that each is a sequence of working steps to be carried out by classes in order to provide the required system functionality. </a:t>
            </a:r>
          </a:p>
          <a:p>
            <a:pPr>
              <a:lnSpc>
                <a:spcPct val="90000"/>
              </a:lnSpc>
            </a:pPr>
            <a:r>
              <a:rPr lang="en-US" altLang="zh-CN" sz="1200" dirty="0">
                <a:ea typeface="宋体" panose="02010600030101010101" pitchFamily="2" charset="-122"/>
              </a:rPr>
              <a:t>The detailed steps are specified in a separate note including the pre and post conditions of the action in the sequence. </a:t>
            </a:r>
          </a:p>
          <a:p>
            <a:pPr>
              <a:lnSpc>
                <a:spcPct val="90000"/>
              </a:lnSpc>
            </a:pPr>
            <a:r>
              <a:rPr lang="en-US" altLang="en-US" sz="1200" dirty="0"/>
              <a:t>The (simple) connection link from actor to use case shows the direction of actors using the use case. </a:t>
            </a:r>
          </a:p>
          <a:p>
            <a:pPr>
              <a:lnSpc>
                <a:spcPct val="90000"/>
              </a:lnSpc>
            </a:pPr>
            <a:r>
              <a:rPr lang="en-US" altLang="en-US" sz="1200" dirty="0"/>
              <a:t>An &lt;&lt;include&gt;&gt; link, a special kind of link, from one use case to another indicates that the </a:t>
            </a:r>
            <a:r>
              <a:rPr lang="en-US" altLang="zh-CN" sz="1200" dirty="0">
                <a:ea typeface="宋体" panose="02010600030101010101" pitchFamily="2" charset="-122"/>
              </a:rPr>
              <a:t>first use case reuses or includes the latter use case and it is needed to complete the work to fulfill the requirement. </a:t>
            </a:r>
          </a:p>
          <a:p>
            <a:pPr>
              <a:lnSpc>
                <a:spcPct val="90000"/>
              </a:lnSpc>
            </a:pPr>
            <a:r>
              <a:rPr lang="en-US" altLang="zh-CN" sz="1200" dirty="0">
                <a:ea typeface="宋体" panose="02010600030101010101" pitchFamily="2" charset="-122"/>
              </a:rPr>
              <a:t>The &lt;&lt;include&gt;&gt; link is a dashed line with an arrow pointing to the reused use case. </a:t>
            </a:r>
          </a:p>
          <a:p>
            <a:pPr>
              <a:lnSpc>
                <a:spcPct val="90000"/>
              </a:lnSpc>
            </a:pPr>
            <a:r>
              <a:rPr lang="en-US" altLang="zh-CN" dirty="0">
                <a:ea typeface="宋体" panose="02010600030101010101" pitchFamily="2" charset="-122"/>
              </a:rPr>
              <a:t>An &lt;&lt;extend&gt;&gt; link, another special link, shows a newly created optional use case from an existing use case. </a:t>
            </a:r>
          </a:p>
          <a:p>
            <a:pPr>
              <a:lnSpc>
                <a:spcPct val="90000"/>
              </a:lnSpc>
            </a:pPr>
            <a:r>
              <a:rPr lang="en-US" altLang="zh-CN" dirty="0">
                <a:ea typeface="宋体" panose="02010600030101010101" pitchFamily="2" charset="-122"/>
              </a:rPr>
              <a:t>It covers alternative cases that may or may not necessarily take place. </a:t>
            </a:r>
          </a:p>
          <a:p>
            <a:pPr>
              <a:lnSpc>
                <a:spcPct val="90000"/>
              </a:lnSpc>
            </a:pPr>
            <a:r>
              <a:rPr lang="en-US" altLang="zh-CN" dirty="0">
                <a:ea typeface="宋体" panose="02010600030101010101" pitchFamily="2" charset="-122"/>
              </a:rPr>
              <a:t>An &lt;&lt;extend&gt;&gt; link is also a dashed directed line with an arrow towards the extended use case; these special links are labeled accordingly.</a:t>
            </a:r>
            <a:endParaRPr lang="en-US" altLang="en-US" dirty="0"/>
          </a:p>
          <a:p>
            <a:pPr>
              <a:lnSpc>
                <a:spcPct val="90000"/>
              </a:lnSpc>
            </a:pPr>
            <a:endParaRPr lang="en-US" altLang="zh-CN" sz="1200" dirty="0">
              <a:ea typeface="宋体" panose="02010600030101010101" pitchFamily="2" charset="-122"/>
            </a:endParaRPr>
          </a:p>
          <a:p>
            <a:pPr>
              <a:lnSpc>
                <a:spcPct val="90000"/>
              </a:lnSpc>
            </a:pPr>
            <a:endParaRPr lang="en-US" altLang="zh-CN" sz="1200" dirty="0">
              <a:ea typeface="宋体" panose="02010600030101010101" pitchFamily="2" charset="-122"/>
            </a:endParaRPr>
          </a:p>
          <a:p>
            <a:endParaRPr lang="en-CA" dirty="0"/>
          </a:p>
        </p:txBody>
      </p:sp>
      <p:sp>
        <p:nvSpPr>
          <p:cNvPr id="4" name="Slide Number Placeholder 3"/>
          <p:cNvSpPr>
            <a:spLocks noGrp="1"/>
          </p:cNvSpPr>
          <p:nvPr>
            <p:ph type="sldNum" sz="quarter" idx="5"/>
          </p:nvPr>
        </p:nvSpPr>
        <p:spPr/>
        <p:txBody>
          <a:bodyPr/>
          <a:lstStyle/>
          <a:p>
            <a:fld id="{7A86FDB7-1B30-4328-A734-6ECE25E410A4}" type="slidenum">
              <a:rPr lang="en-CA" smtClean="0"/>
              <a:t>14</a:t>
            </a:fld>
            <a:endParaRPr lang="en-CA"/>
          </a:p>
        </p:txBody>
      </p:sp>
    </p:spTree>
    <p:extLst>
      <p:ext uri="{BB962C8B-B14F-4D97-AF65-F5344CB8AC3E}">
        <p14:creationId xmlns:p14="http://schemas.microsoft.com/office/powerpoint/2010/main" val="221078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a:t>SOEN 343 Dr. Rodrigo Morales</a:t>
            </a:r>
          </a:p>
        </p:txBody>
      </p:sp>
      <p:sp>
        <p:nvSpPr>
          <p:cNvPr id="6" name="Slide Number Placeholder 5"/>
          <p:cNvSpPr>
            <a:spLocks noGrp="1"/>
          </p:cNvSpPr>
          <p:nvPr>
            <p:ph type="sldNum" sz="quarter" idx="12"/>
          </p:nvPr>
        </p:nvSpPr>
        <p:spPr/>
        <p:txBody>
          <a:bodyPr/>
          <a:lstStyle/>
          <a:p>
            <a:fld id="{01463D08-A852-4460-8EA8-57D863BDE37F}" type="slidenum">
              <a:rPr lang="en-US" altLang="en-US" smtClean="0"/>
              <a:pPr/>
              <a:t>‹#›</a:t>
            </a:fld>
            <a:endParaRPr lang="en-US" altLang="en-US"/>
          </a:p>
        </p:txBody>
      </p:sp>
    </p:spTree>
    <p:extLst>
      <p:ext uri="{BB962C8B-B14F-4D97-AF65-F5344CB8AC3E}">
        <p14:creationId xmlns:p14="http://schemas.microsoft.com/office/powerpoint/2010/main" val="1615385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a:t>SOEN 343 Dr. Rodrigo Morales</a:t>
            </a:r>
          </a:p>
        </p:txBody>
      </p:sp>
      <p:sp>
        <p:nvSpPr>
          <p:cNvPr id="6" name="Slide Number Placeholder 5"/>
          <p:cNvSpPr>
            <a:spLocks noGrp="1"/>
          </p:cNvSpPr>
          <p:nvPr>
            <p:ph type="sldNum" sz="quarter" idx="12"/>
          </p:nvPr>
        </p:nvSpPr>
        <p:spPr/>
        <p:txBody>
          <a:bodyPr/>
          <a:lstStyle/>
          <a:p>
            <a:fld id="{EEE36CB2-673E-47E5-84CA-3AE20B02F23D}" type="slidenum">
              <a:rPr lang="en-US" altLang="en-US" smtClean="0"/>
              <a:pPr/>
              <a:t>‹#›</a:t>
            </a:fld>
            <a:endParaRPr lang="en-US" altLang="en-US"/>
          </a:p>
        </p:txBody>
      </p:sp>
    </p:spTree>
    <p:extLst>
      <p:ext uri="{BB962C8B-B14F-4D97-AF65-F5344CB8AC3E}">
        <p14:creationId xmlns:p14="http://schemas.microsoft.com/office/powerpoint/2010/main" val="399077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a:t>SOEN 343 Dr. Rodrigo Morales</a:t>
            </a:r>
          </a:p>
        </p:txBody>
      </p:sp>
      <p:sp>
        <p:nvSpPr>
          <p:cNvPr id="6" name="Slide Number Placeholder 5"/>
          <p:cNvSpPr>
            <a:spLocks noGrp="1"/>
          </p:cNvSpPr>
          <p:nvPr>
            <p:ph type="sldNum" sz="quarter" idx="12"/>
          </p:nvPr>
        </p:nvSpPr>
        <p:spPr/>
        <p:txBody>
          <a:bodyPr/>
          <a:lstStyle/>
          <a:p>
            <a:fld id="{6E8812C7-E1DF-45A5-9444-0CC81B6020FB}" type="slidenum">
              <a:rPr lang="en-US" altLang="en-US" smtClean="0"/>
              <a:pPr/>
              <a:t>‹#›</a:t>
            </a:fld>
            <a:endParaRPr lang="en-US" altLang="en-US"/>
          </a:p>
        </p:txBody>
      </p:sp>
    </p:spTree>
    <p:extLst>
      <p:ext uri="{BB962C8B-B14F-4D97-AF65-F5344CB8AC3E}">
        <p14:creationId xmlns:p14="http://schemas.microsoft.com/office/powerpoint/2010/main" val="2276756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Tree>
    <p:extLst>
      <p:ext uri="{BB962C8B-B14F-4D97-AF65-F5344CB8AC3E}">
        <p14:creationId xmlns:p14="http://schemas.microsoft.com/office/powerpoint/2010/main" val="948193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C016B9E-E964-4C0A-911C-999E8DE875E9}"/>
              </a:ext>
            </a:extLst>
          </p:cNvPr>
          <p:cNvSpPr txBox="1">
            <a:spLocks/>
          </p:cNvSpPr>
          <p:nvPr userDrawn="1"/>
        </p:nvSpPr>
        <p:spPr>
          <a:xfrm>
            <a:off x="838200" y="661354"/>
            <a:ext cx="10515600" cy="715962"/>
          </a:xfrm>
          <a:prstGeom prst="rect">
            <a:avLst/>
          </a:prstGeom>
          <a:solidFill>
            <a:schemeClr val="tx1">
              <a:alpha val="65000"/>
            </a:schemeClr>
          </a:solidFill>
        </p:spPr>
        <p:txBody>
          <a:bodyPr vert="horz" lIns="36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en-US" dirty="0">
              <a:solidFill>
                <a:schemeClr val="bg1"/>
              </a:solidFill>
              <a:latin typeface="Arial" panose="020B0604020202020204" pitchFamily="34" charset="0"/>
              <a:ea typeface="Futura Medium" charset="0"/>
              <a:cs typeface="Arial" panose="020B0604020202020204" pitchFamily="34" charset="0"/>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a:t>SOEN 343 Dr. Rodrigo Morales</a:t>
            </a:r>
          </a:p>
        </p:txBody>
      </p:sp>
      <p:sp>
        <p:nvSpPr>
          <p:cNvPr id="6" name="Slide Number Placeholder 5"/>
          <p:cNvSpPr>
            <a:spLocks noGrp="1"/>
          </p:cNvSpPr>
          <p:nvPr>
            <p:ph type="sldNum" sz="quarter" idx="12"/>
          </p:nvPr>
        </p:nvSpPr>
        <p:spPr/>
        <p:txBody>
          <a:bodyPr/>
          <a:lstStyle/>
          <a:p>
            <a:fld id="{10D968F0-2ED2-4E2D-B450-8A3ABF2C7CE5}" type="slidenum">
              <a:rPr lang="en-US" altLang="en-US" smtClean="0"/>
              <a:pPr/>
              <a:t>‹#›</a:t>
            </a:fld>
            <a:endParaRPr lang="en-US" altLang="en-US"/>
          </a:p>
        </p:txBody>
      </p:sp>
    </p:spTree>
    <p:extLst>
      <p:ext uri="{BB962C8B-B14F-4D97-AF65-F5344CB8AC3E}">
        <p14:creationId xmlns:p14="http://schemas.microsoft.com/office/powerpoint/2010/main" val="4058686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a:t>SOEN 343 Dr. Rodrigo Morales</a:t>
            </a:r>
          </a:p>
        </p:txBody>
      </p:sp>
      <p:sp>
        <p:nvSpPr>
          <p:cNvPr id="6" name="Slide Number Placeholder 5"/>
          <p:cNvSpPr>
            <a:spLocks noGrp="1"/>
          </p:cNvSpPr>
          <p:nvPr>
            <p:ph type="sldNum" sz="quarter" idx="12"/>
          </p:nvPr>
        </p:nvSpPr>
        <p:spPr/>
        <p:txBody>
          <a:bodyPr/>
          <a:lstStyle/>
          <a:p>
            <a:fld id="{220BBE78-112B-4C10-8D3F-25D67C627B12}" type="slidenum">
              <a:rPr lang="en-US" altLang="en-US" smtClean="0"/>
              <a:pPr/>
              <a:t>‹#›</a:t>
            </a:fld>
            <a:endParaRPr lang="en-US" altLang="en-US"/>
          </a:p>
        </p:txBody>
      </p:sp>
    </p:spTree>
    <p:extLst>
      <p:ext uri="{BB962C8B-B14F-4D97-AF65-F5344CB8AC3E}">
        <p14:creationId xmlns:p14="http://schemas.microsoft.com/office/powerpoint/2010/main" val="604336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DF4049-8F17-4593-9440-0C0F28575178}"/>
              </a:ext>
            </a:extLst>
          </p:cNvPr>
          <p:cNvSpPr txBox="1">
            <a:spLocks/>
          </p:cNvSpPr>
          <p:nvPr userDrawn="1"/>
        </p:nvSpPr>
        <p:spPr>
          <a:xfrm>
            <a:off x="838200" y="661354"/>
            <a:ext cx="10515600" cy="715962"/>
          </a:xfrm>
          <a:prstGeom prst="rect">
            <a:avLst/>
          </a:prstGeom>
          <a:solidFill>
            <a:schemeClr val="tx1">
              <a:alpha val="65000"/>
            </a:schemeClr>
          </a:solidFill>
        </p:spPr>
        <p:txBody>
          <a:bodyPr vert="horz" lIns="36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en-US" dirty="0">
              <a:solidFill>
                <a:schemeClr val="bg1"/>
              </a:solidFill>
              <a:latin typeface="Arial" panose="020B0604020202020204" pitchFamily="34" charset="0"/>
              <a:ea typeface="Futura Medium" charset="0"/>
              <a:cs typeface="Arial" panose="020B0604020202020204" pitchFamily="34" charset="0"/>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r>
              <a:rPr lang="en-US" altLang="en-US"/>
              <a:t>SOEN 343 Dr. Rodrigo Morales</a:t>
            </a:r>
          </a:p>
        </p:txBody>
      </p:sp>
      <p:sp>
        <p:nvSpPr>
          <p:cNvPr id="7" name="Slide Number Placeholder 6"/>
          <p:cNvSpPr>
            <a:spLocks noGrp="1"/>
          </p:cNvSpPr>
          <p:nvPr>
            <p:ph type="sldNum" sz="quarter" idx="12"/>
          </p:nvPr>
        </p:nvSpPr>
        <p:spPr/>
        <p:txBody>
          <a:bodyPr/>
          <a:lstStyle/>
          <a:p>
            <a:fld id="{AD93D1D0-0F6E-40DE-BBDB-D20C4E9F95E0}" type="slidenum">
              <a:rPr lang="en-US" altLang="en-US" smtClean="0"/>
              <a:pPr/>
              <a:t>‹#›</a:t>
            </a:fld>
            <a:endParaRPr lang="en-US" altLang="en-US"/>
          </a:p>
        </p:txBody>
      </p:sp>
    </p:spTree>
    <p:extLst>
      <p:ext uri="{BB962C8B-B14F-4D97-AF65-F5344CB8AC3E}">
        <p14:creationId xmlns:p14="http://schemas.microsoft.com/office/powerpoint/2010/main" val="954435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r>
              <a:rPr lang="en-US" altLang="en-US"/>
              <a:t>SOEN 343 Dr. Rodrigo Morales</a:t>
            </a:r>
          </a:p>
        </p:txBody>
      </p:sp>
      <p:sp>
        <p:nvSpPr>
          <p:cNvPr id="9" name="Slide Number Placeholder 8"/>
          <p:cNvSpPr>
            <a:spLocks noGrp="1"/>
          </p:cNvSpPr>
          <p:nvPr>
            <p:ph type="sldNum" sz="quarter" idx="12"/>
          </p:nvPr>
        </p:nvSpPr>
        <p:spPr/>
        <p:txBody>
          <a:bodyPr/>
          <a:lstStyle/>
          <a:p>
            <a:fld id="{BA03634B-566F-4DEA-A72C-42BD94428892}" type="slidenum">
              <a:rPr lang="en-US" altLang="en-US" smtClean="0"/>
              <a:pPr/>
              <a:t>‹#›</a:t>
            </a:fld>
            <a:endParaRPr lang="en-US" altLang="en-US"/>
          </a:p>
        </p:txBody>
      </p:sp>
    </p:spTree>
    <p:extLst>
      <p:ext uri="{BB962C8B-B14F-4D97-AF65-F5344CB8AC3E}">
        <p14:creationId xmlns:p14="http://schemas.microsoft.com/office/powerpoint/2010/main" val="4240755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r>
              <a:rPr lang="en-US" altLang="en-US"/>
              <a:t>SOEN 343 Dr. Rodrigo Morales</a:t>
            </a:r>
          </a:p>
        </p:txBody>
      </p:sp>
      <p:sp>
        <p:nvSpPr>
          <p:cNvPr id="5" name="Slide Number Placeholder 4"/>
          <p:cNvSpPr>
            <a:spLocks noGrp="1"/>
          </p:cNvSpPr>
          <p:nvPr>
            <p:ph type="sldNum" sz="quarter" idx="12"/>
          </p:nvPr>
        </p:nvSpPr>
        <p:spPr/>
        <p:txBody>
          <a:bodyPr/>
          <a:lstStyle/>
          <a:p>
            <a:fld id="{86F27699-B44F-4E43-8DA1-996F6DFB8B56}" type="slidenum">
              <a:rPr lang="en-US" altLang="en-US" smtClean="0"/>
              <a:pPr/>
              <a:t>‹#›</a:t>
            </a:fld>
            <a:endParaRPr lang="en-US" altLang="en-US"/>
          </a:p>
        </p:txBody>
      </p:sp>
    </p:spTree>
    <p:extLst>
      <p:ext uri="{BB962C8B-B14F-4D97-AF65-F5344CB8AC3E}">
        <p14:creationId xmlns:p14="http://schemas.microsoft.com/office/powerpoint/2010/main" val="2117015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r>
              <a:rPr lang="en-US" altLang="en-US"/>
              <a:t>SOEN 343 Dr. Rodrigo Morales</a:t>
            </a:r>
          </a:p>
        </p:txBody>
      </p:sp>
      <p:sp>
        <p:nvSpPr>
          <p:cNvPr id="4" name="Slide Number Placeholder 3"/>
          <p:cNvSpPr>
            <a:spLocks noGrp="1"/>
          </p:cNvSpPr>
          <p:nvPr>
            <p:ph type="sldNum" sz="quarter" idx="12"/>
          </p:nvPr>
        </p:nvSpPr>
        <p:spPr/>
        <p:txBody>
          <a:bodyPr/>
          <a:lstStyle/>
          <a:p>
            <a:fld id="{214BEFA9-1DF2-4FE7-AD08-0CDE194AE9EF}" type="slidenum">
              <a:rPr lang="en-US" altLang="en-US" smtClean="0"/>
              <a:pPr/>
              <a:t>‹#›</a:t>
            </a:fld>
            <a:endParaRPr lang="en-US" altLang="en-US"/>
          </a:p>
        </p:txBody>
      </p:sp>
    </p:spTree>
    <p:extLst>
      <p:ext uri="{BB962C8B-B14F-4D97-AF65-F5344CB8AC3E}">
        <p14:creationId xmlns:p14="http://schemas.microsoft.com/office/powerpoint/2010/main" val="2816743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r>
              <a:rPr lang="en-US" altLang="en-US"/>
              <a:t>SOEN 343 Dr. Rodrigo Morales</a:t>
            </a:r>
          </a:p>
        </p:txBody>
      </p:sp>
      <p:sp>
        <p:nvSpPr>
          <p:cNvPr id="7" name="Slide Number Placeholder 6"/>
          <p:cNvSpPr>
            <a:spLocks noGrp="1"/>
          </p:cNvSpPr>
          <p:nvPr>
            <p:ph type="sldNum" sz="quarter" idx="12"/>
          </p:nvPr>
        </p:nvSpPr>
        <p:spPr/>
        <p:txBody>
          <a:bodyPr/>
          <a:lstStyle/>
          <a:p>
            <a:fld id="{9A00E2EE-A50F-47A5-92CF-95D230459C79}" type="slidenum">
              <a:rPr lang="en-US" altLang="en-US" smtClean="0"/>
              <a:pPr/>
              <a:t>‹#›</a:t>
            </a:fld>
            <a:endParaRPr lang="en-US" altLang="en-US"/>
          </a:p>
        </p:txBody>
      </p:sp>
    </p:spTree>
    <p:extLst>
      <p:ext uri="{BB962C8B-B14F-4D97-AF65-F5344CB8AC3E}">
        <p14:creationId xmlns:p14="http://schemas.microsoft.com/office/powerpoint/2010/main" val="280361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r>
              <a:rPr lang="en-US" altLang="en-US"/>
              <a:t>SOEN 343 Dr. Rodrigo Morales</a:t>
            </a:r>
          </a:p>
        </p:txBody>
      </p:sp>
      <p:sp>
        <p:nvSpPr>
          <p:cNvPr id="7" name="Slide Number Placeholder 6"/>
          <p:cNvSpPr>
            <a:spLocks noGrp="1"/>
          </p:cNvSpPr>
          <p:nvPr>
            <p:ph type="sldNum" sz="quarter" idx="12"/>
          </p:nvPr>
        </p:nvSpPr>
        <p:spPr/>
        <p:txBody>
          <a:bodyPr/>
          <a:lstStyle/>
          <a:p>
            <a:fld id="{500A4560-2753-4AEC-8E93-40473DF463ED}" type="slidenum">
              <a:rPr lang="en-US" altLang="en-US" smtClean="0"/>
              <a:pPr/>
              <a:t>‹#›</a:t>
            </a:fld>
            <a:endParaRPr lang="en-US" altLang="en-US"/>
          </a:p>
        </p:txBody>
      </p:sp>
    </p:spTree>
    <p:extLst>
      <p:ext uri="{BB962C8B-B14F-4D97-AF65-F5344CB8AC3E}">
        <p14:creationId xmlns:p14="http://schemas.microsoft.com/office/powerpoint/2010/main" val="2665467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en-US"/>
              <a:t>SOEN 343 Dr. Rodrigo Morales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2F4C4-04F4-4509-9CCF-D98C03677E51}" type="slidenum">
              <a:rPr lang="en-US" altLang="en-US" smtClean="0"/>
              <a:pPr/>
              <a:t>‹#›</a:t>
            </a:fld>
            <a:endParaRPr lang="en-US" altLang="en-US"/>
          </a:p>
        </p:txBody>
      </p:sp>
    </p:spTree>
    <p:extLst>
      <p:ext uri="{BB962C8B-B14F-4D97-AF65-F5344CB8AC3E}">
        <p14:creationId xmlns:p14="http://schemas.microsoft.com/office/powerpoint/2010/main" val="287355254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oar82.github.io/"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uml.or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D7B3BE1F-6A60-419B-A60C-D1C16FB833EA}"/>
              </a:ext>
            </a:extLst>
          </p:cNvPr>
          <p:cNvSpPr>
            <a:spLocks noGrp="1" noChangeArrowheads="1"/>
          </p:cNvSpPr>
          <p:nvPr>
            <p:ph type="ctrTitle"/>
          </p:nvPr>
        </p:nvSpPr>
        <p:spPr>
          <a:xfrm>
            <a:off x="2209800" y="1600201"/>
            <a:ext cx="7772400" cy="1470025"/>
          </a:xfrm>
        </p:spPr>
        <p:txBody>
          <a:bodyPr>
            <a:normAutofit fontScale="90000"/>
          </a:bodyPr>
          <a:lstStyle/>
          <a:p>
            <a:pPr algn="ctr"/>
            <a:r>
              <a:rPr lang="en-US" altLang="en-US" sz="3600" dirty="0"/>
              <a:t>Software Architecture and Design I </a:t>
            </a:r>
            <a:br>
              <a:rPr lang="en-US" altLang="en-US" sz="3600" dirty="0"/>
            </a:br>
            <a:r>
              <a:rPr lang="en-US" altLang="en-US" sz="3600" dirty="0"/>
              <a:t>SOEN 343</a:t>
            </a:r>
            <a:br>
              <a:rPr lang="en-US" altLang="en-US" dirty="0"/>
            </a:br>
            <a:r>
              <a:rPr lang="en-US" altLang="en-US" sz="2000" dirty="0"/>
              <a:t>Instructor: Dr. Rodrigo Morales</a:t>
            </a:r>
            <a:br>
              <a:rPr lang="en-US" altLang="en-US" sz="2000" dirty="0"/>
            </a:br>
            <a:r>
              <a:rPr lang="en-US" sz="1000" dirty="0">
                <a:hlinkClick r:id="rId3">
                  <a:extLst>
                    <a:ext uri="{A12FA001-AC4F-418D-AE19-62706E023703}">
                      <ahyp:hlinkClr xmlns:ahyp="http://schemas.microsoft.com/office/drawing/2018/hyperlinkcolor" val="tx"/>
                    </a:ext>
                  </a:extLst>
                </a:hlinkClick>
              </a:rPr>
              <a:t>https://moar82.github.io/</a:t>
            </a:r>
            <a:br>
              <a:rPr lang="en-US" sz="1000" dirty="0"/>
            </a:br>
            <a:r>
              <a:rPr lang="en-US" altLang="en-US" sz="1000" dirty="0"/>
              <a:t>rodrigo.moralesalvarado@concordia.ca</a:t>
            </a:r>
          </a:p>
        </p:txBody>
      </p:sp>
      <p:sp>
        <p:nvSpPr>
          <p:cNvPr id="4098" name="Rectangle 2">
            <a:extLst>
              <a:ext uri="{FF2B5EF4-FFF2-40B4-BE49-F238E27FC236}">
                <a16:creationId xmlns:a16="http://schemas.microsoft.com/office/drawing/2014/main" id="{4729FE84-3CCB-41C1-AE24-A8E24152B8AB}"/>
              </a:ext>
            </a:extLst>
          </p:cNvPr>
          <p:cNvSpPr>
            <a:spLocks noGrp="1" noChangeArrowheads="1"/>
          </p:cNvSpPr>
          <p:nvPr>
            <p:ph type="subTitle" idx="4294967295"/>
          </p:nvPr>
        </p:nvSpPr>
        <p:spPr>
          <a:xfrm>
            <a:off x="2667000" y="3429000"/>
            <a:ext cx="6858000" cy="1371600"/>
          </a:xfrm>
        </p:spPr>
        <p:txBody>
          <a:bodyPr/>
          <a:lstStyle/>
          <a:p>
            <a:pPr marL="0" indent="0" algn="ctr">
              <a:buNone/>
            </a:pPr>
            <a:r>
              <a:rPr lang="en-US" altLang="en-US" dirty="0"/>
              <a:t>Lecture 2a: Models for Software Architecture</a:t>
            </a:r>
          </a:p>
          <a:p>
            <a:pPr algn="ctr"/>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6F18D5C-9E09-49C2-943F-449370CB5C41}"/>
              </a:ext>
            </a:extLst>
          </p:cNvPr>
          <p:cNvSpPr>
            <a:spLocks noGrp="1" noChangeArrowheads="1"/>
          </p:cNvSpPr>
          <p:nvPr>
            <p:ph type="title"/>
          </p:nvPr>
        </p:nvSpPr>
        <p:spPr>
          <a:xfrm>
            <a:off x="1981200" y="533400"/>
            <a:ext cx="8229600" cy="1143000"/>
          </a:xfrm>
        </p:spPr>
        <p:txBody>
          <a:bodyPr>
            <a:normAutofit/>
          </a:bodyPr>
          <a:lstStyle/>
          <a:p>
            <a:r>
              <a:rPr lang="en-US" altLang="en-US" sz="4000" dirty="0"/>
              <a:t>Class Diagram</a:t>
            </a:r>
          </a:p>
        </p:txBody>
      </p:sp>
      <p:sp>
        <p:nvSpPr>
          <p:cNvPr id="2" name="Footer Placeholder 1">
            <a:extLst>
              <a:ext uri="{FF2B5EF4-FFF2-40B4-BE49-F238E27FC236}">
                <a16:creationId xmlns:a16="http://schemas.microsoft.com/office/drawing/2014/main" id="{8050F8DB-A7D1-4086-96F4-83D8D308D1C3}"/>
              </a:ext>
            </a:extLst>
          </p:cNvPr>
          <p:cNvSpPr>
            <a:spLocks noGrp="1"/>
          </p:cNvSpPr>
          <p:nvPr>
            <p:ph type="ftr" sz="quarter" idx="11"/>
          </p:nvPr>
        </p:nvSpPr>
        <p:spPr/>
        <p:txBody>
          <a:bodyPr/>
          <a:lstStyle/>
          <a:p>
            <a:r>
              <a:rPr lang="en-US" altLang="en-US"/>
              <a:t>SOEN 343 Dr. Rodrigo Morales</a:t>
            </a:r>
          </a:p>
        </p:txBody>
      </p:sp>
      <p:sp>
        <p:nvSpPr>
          <p:cNvPr id="3" name="Slide Number Placeholder 2">
            <a:extLst>
              <a:ext uri="{FF2B5EF4-FFF2-40B4-BE49-F238E27FC236}">
                <a16:creationId xmlns:a16="http://schemas.microsoft.com/office/drawing/2014/main" id="{A69514ED-D1E1-44E0-B5D8-1903D83FF2F3}"/>
              </a:ext>
            </a:extLst>
          </p:cNvPr>
          <p:cNvSpPr>
            <a:spLocks noGrp="1"/>
          </p:cNvSpPr>
          <p:nvPr>
            <p:ph type="sldNum" sz="quarter" idx="12"/>
          </p:nvPr>
        </p:nvSpPr>
        <p:spPr/>
        <p:txBody>
          <a:bodyPr/>
          <a:lstStyle/>
          <a:p>
            <a:fld id="{10D968F0-2ED2-4E2D-B450-8A3ABF2C7CE5}" type="slidenum">
              <a:rPr lang="en-US" altLang="en-US" smtClean="0"/>
              <a:pPr/>
              <a:t>10</a:t>
            </a:fld>
            <a:endParaRPr lang="en-US" altLang="en-US"/>
          </a:p>
        </p:txBody>
      </p:sp>
      <p:pic>
        <p:nvPicPr>
          <p:cNvPr id="6" name="Picture 4">
            <a:extLst>
              <a:ext uri="{FF2B5EF4-FFF2-40B4-BE49-F238E27FC236}">
                <a16:creationId xmlns:a16="http://schemas.microsoft.com/office/drawing/2014/main" id="{19822FB7-B62B-4362-8671-585CB25853A2}"/>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19048"/>
          <a:stretch/>
        </p:blipFill>
        <p:spPr>
          <a:xfrm>
            <a:off x="805185" y="1752600"/>
            <a:ext cx="10581630" cy="3124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6402E80-FC7C-4896-8375-A6CFC3846D63}"/>
              </a:ext>
            </a:extLst>
          </p:cNvPr>
          <p:cNvSpPr>
            <a:spLocks noGrp="1" noChangeArrowheads="1"/>
          </p:cNvSpPr>
          <p:nvPr>
            <p:ph type="title"/>
          </p:nvPr>
        </p:nvSpPr>
        <p:spPr>
          <a:xfrm>
            <a:off x="1981200" y="533400"/>
            <a:ext cx="8229600" cy="1143000"/>
          </a:xfrm>
        </p:spPr>
        <p:txBody>
          <a:bodyPr>
            <a:normAutofit/>
          </a:bodyPr>
          <a:lstStyle/>
          <a:p>
            <a:r>
              <a:rPr lang="en-US" altLang="en-US" sz="4000" dirty="0"/>
              <a:t>Package Diagram</a:t>
            </a:r>
          </a:p>
        </p:txBody>
      </p:sp>
      <p:sp>
        <p:nvSpPr>
          <p:cNvPr id="2" name="Footer Placeholder 1">
            <a:extLst>
              <a:ext uri="{FF2B5EF4-FFF2-40B4-BE49-F238E27FC236}">
                <a16:creationId xmlns:a16="http://schemas.microsoft.com/office/drawing/2014/main" id="{EE8AE50F-53A2-4FF9-B6B2-CB120074D65E}"/>
              </a:ext>
            </a:extLst>
          </p:cNvPr>
          <p:cNvSpPr>
            <a:spLocks noGrp="1"/>
          </p:cNvSpPr>
          <p:nvPr>
            <p:ph type="ftr" sz="quarter" idx="11"/>
          </p:nvPr>
        </p:nvSpPr>
        <p:spPr/>
        <p:txBody>
          <a:bodyPr/>
          <a:lstStyle/>
          <a:p>
            <a:r>
              <a:rPr lang="en-US" altLang="en-US"/>
              <a:t>SOEN 343 Dr. Rodrigo Morales</a:t>
            </a:r>
          </a:p>
        </p:txBody>
      </p:sp>
      <p:sp>
        <p:nvSpPr>
          <p:cNvPr id="3" name="Slide Number Placeholder 2">
            <a:extLst>
              <a:ext uri="{FF2B5EF4-FFF2-40B4-BE49-F238E27FC236}">
                <a16:creationId xmlns:a16="http://schemas.microsoft.com/office/drawing/2014/main" id="{3CC34E7B-E685-4F8C-ACA2-0F4C03B98834}"/>
              </a:ext>
            </a:extLst>
          </p:cNvPr>
          <p:cNvSpPr>
            <a:spLocks noGrp="1"/>
          </p:cNvSpPr>
          <p:nvPr>
            <p:ph type="sldNum" sz="quarter" idx="12"/>
          </p:nvPr>
        </p:nvSpPr>
        <p:spPr/>
        <p:txBody>
          <a:bodyPr/>
          <a:lstStyle/>
          <a:p>
            <a:fld id="{10D968F0-2ED2-4E2D-B450-8A3ABF2C7CE5}" type="slidenum">
              <a:rPr lang="en-US" altLang="en-US" smtClean="0"/>
              <a:pPr/>
              <a:t>11</a:t>
            </a:fld>
            <a:endParaRPr lang="en-US" altLang="en-US"/>
          </a:p>
        </p:txBody>
      </p:sp>
      <p:pic>
        <p:nvPicPr>
          <p:cNvPr id="97308" name="Picture 28" descr="Package Diagram Order Subsystem">
            <a:extLst>
              <a:ext uri="{FF2B5EF4-FFF2-40B4-BE49-F238E27FC236}">
                <a16:creationId xmlns:a16="http://schemas.microsoft.com/office/drawing/2014/main" id="{C55B33F7-4E92-4B05-9DB3-2F63075659EF}"/>
              </a:ext>
            </a:extLst>
          </p:cNvPr>
          <p:cNvPicPr>
            <a:picLocks noGrp="1" noChangeAspect="1" noChangeArrowheads="1"/>
          </p:cNvPicPr>
          <p:nvPr>
            <p:ph idx="1"/>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343545" y="1512816"/>
            <a:ext cx="5504909" cy="435133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DB74CF1-BF20-4D99-ACAF-E9C9C2F0542A}"/>
              </a:ext>
            </a:extLst>
          </p:cNvPr>
          <p:cNvSpPr txBox="1"/>
          <p:nvPr/>
        </p:nvSpPr>
        <p:spPr>
          <a:xfrm>
            <a:off x="3049138" y="6019800"/>
            <a:ext cx="6093724" cy="230832"/>
          </a:xfrm>
          <a:prstGeom prst="rect">
            <a:avLst/>
          </a:prstGeom>
          <a:noFill/>
        </p:spPr>
        <p:txBody>
          <a:bodyPr wrap="square">
            <a:spAutoFit/>
          </a:bodyPr>
          <a:lstStyle/>
          <a:p>
            <a:r>
              <a:rPr lang="en-CA" sz="900" dirty="0"/>
              <a:t>https://www.visual-paradigm.com/guide/uml-unified-modeling-language/what-is-package-diagram/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16F647D-0578-4070-8469-AB06F2FC7DED}"/>
              </a:ext>
            </a:extLst>
          </p:cNvPr>
          <p:cNvSpPr>
            <a:spLocks noGrp="1" noChangeArrowheads="1"/>
          </p:cNvSpPr>
          <p:nvPr>
            <p:ph type="title"/>
          </p:nvPr>
        </p:nvSpPr>
        <p:spPr>
          <a:xfrm>
            <a:off x="1981200" y="685800"/>
            <a:ext cx="8229600" cy="1143000"/>
          </a:xfrm>
        </p:spPr>
        <p:txBody>
          <a:bodyPr>
            <a:normAutofit fontScale="90000"/>
          </a:bodyPr>
          <a:lstStyle/>
          <a:p>
            <a:r>
              <a:rPr lang="en-US" altLang="en-US" sz="4000"/>
              <a:t>Deployment Diagram</a:t>
            </a:r>
            <a:br>
              <a:rPr lang="en-US" altLang="en-US" sz="4000"/>
            </a:br>
            <a:endParaRPr lang="en-US" altLang="en-US" sz="4000"/>
          </a:p>
        </p:txBody>
      </p:sp>
      <p:sp>
        <p:nvSpPr>
          <p:cNvPr id="2" name="Footer Placeholder 1">
            <a:extLst>
              <a:ext uri="{FF2B5EF4-FFF2-40B4-BE49-F238E27FC236}">
                <a16:creationId xmlns:a16="http://schemas.microsoft.com/office/drawing/2014/main" id="{8BE938BF-59E4-4C1D-AB74-4BEB5B32874D}"/>
              </a:ext>
            </a:extLst>
          </p:cNvPr>
          <p:cNvSpPr>
            <a:spLocks noGrp="1"/>
          </p:cNvSpPr>
          <p:nvPr>
            <p:ph type="ftr" sz="quarter" idx="11"/>
          </p:nvPr>
        </p:nvSpPr>
        <p:spPr/>
        <p:txBody>
          <a:bodyPr/>
          <a:lstStyle/>
          <a:p>
            <a:r>
              <a:rPr lang="en-US" altLang="en-US"/>
              <a:t>SOEN 343 Dr. Rodrigo Morales</a:t>
            </a:r>
          </a:p>
        </p:txBody>
      </p:sp>
      <p:sp>
        <p:nvSpPr>
          <p:cNvPr id="3" name="Slide Number Placeholder 2">
            <a:extLst>
              <a:ext uri="{FF2B5EF4-FFF2-40B4-BE49-F238E27FC236}">
                <a16:creationId xmlns:a16="http://schemas.microsoft.com/office/drawing/2014/main" id="{A006FA12-D994-42C3-BE3C-5A5BA0D17DA4}"/>
              </a:ext>
            </a:extLst>
          </p:cNvPr>
          <p:cNvSpPr>
            <a:spLocks noGrp="1"/>
          </p:cNvSpPr>
          <p:nvPr>
            <p:ph type="sldNum" sz="quarter" idx="12"/>
          </p:nvPr>
        </p:nvSpPr>
        <p:spPr/>
        <p:txBody>
          <a:bodyPr/>
          <a:lstStyle/>
          <a:p>
            <a:fld id="{10D968F0-2ED2-4E2D-B450-8A3ABF2C7CE5}" type="slidenum">
              <a:rPr lang="en-US" altLang="en-US" smtClean="0"/>
              <a:pPr/>
              <a:t>12</a:t>
            </a:fld>
            <a:endParaRPr lang="en-US" altLang="en-US"/>
          </a:p>
        </p:txBody>
      </p:sp>
      <p:pic>
        <p:nvPicPr>
          <p:cNvPr id="101378" name="Picture 2" descr="Deployment Diagram Tutorial - Deployment Diagram Elements">
            <a:extLst>
              <a:ext uri="{FF2B5EF4-FFF2-40B4-BE49-F238E27FC236}">
                <a16:creationId xmlns:a16="http://schemas.microsoft.com/office/drawing/2014/main" id="{0D207891-1ED3-4687-9AB3-1AD1FF18E3C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t="8085" b="5242"/>
          <a:stretch/>
        </p:blipFill>
        <p:spPr bwMode="auto">
          <a:xfrm>
            <a:off x="3124200" y="1676400"/>
            <a:ext cx="6229350" cy="44196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77C2C43-130E-4EB2-AC9B-B16830D3F140}"/>
              </a:ext>
            </a:extLst>
          </p:cNvPr>
          <p:cNvSpPr txBox="1"/>
          <p:nvPr/>
        </p:nvSpPr>
        <p:spPr>
          <a:xfrm>
            <a:off x="4648200" y="5995343"/>
            <a:ext cx="6093724" cy="230832"/>
          </a:xfrm>
          <a:prstGeom prst="rect">
            <a:avLst/>
          </a:prstGeom>
          <a:noFill/>
        </p:spPr>
        <p:txBody>
          <a:bodyPr wrap="square">
            <a:spAutoFit/>
          </a:bodyPr>
          <a:lstStyle/>
          <a:p>
            <a:r>
              <a:rPr lang="en-CA" sz="900" dirty="0"/>
              <a:t>https://www.lucidchart.com/pages/uml-deployment-diagram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2BD09AB-564F-4C7F-A77A-4F2B93729287}"/>
              </a:ext>
            </a:extLst>
          </p:cNvPr>
          <p:cNvSpPr>
            <a:spLocks noGrp="1" noChangeArrowheads="1"/>
          </p:cNvSpPr>
          <p:nvPr>
            <p:ph type="title"/>
          </p:nvPr>
        </p:nvSpPr>
        <p:spPr/>
        <p:txBody>
          <a:bodyPr>
            <a:normAutofit/>
          </a:bodyPr>
          <a:lstStyle/>
          <a:p>
            <a:r>
              <a:rPr lang="en-US" altLang="en-US" dirty="0"/>
              <a:t>Behavioral Diagrams</a:t>
            </a:r>
            <a:br>
              <a:rPr lang="en-US" altLang="en-US" sz="4000" i="1" dirty="0"/>
            </a:br>
            <a:endParaRPr lang="en-US" altLang="en-US" sz="4000" i="1" dirty="0"/>
          </a:p>
        </p:txBody>
      </p:sp>
      <p:sp>
        <p:nvSpPr>
          <p:cNvPr id="41987" name="Rectangle 3">
            <a:extLst>
              <a:ext uri="{FF2B5EF4-FFF2-40B4-BE49-F238E27FC236}">
                <a16:creationId xmlns:a16="http://schemas.microsoft.com/office/drawing/2014/main" id="{605E4BD8-10D0-42EC-98CE-F3A4AE857079}"/>
              </a:ext>
            </a:extLst>
          </p:cNvPr>
          <p:cNvSpPr>
            <a:spLocks noGrp="1" noChangeArrowheads="1"/>
          </p:cNvSpPr>
          <p:nvPr>
            <p:ph type="body" idx="1"/>
          </p:nvPr>
        </p:nvSpPr>
        <p:spPr/>
        <p:txBody>
          <a:bodyPr/>
          <a:lstStyle/>
          <a:p>
            <a:pPr>
              <a:buFontTx/>
              <a:buNone/>
            </a:pPr>
            <a:endParaRPr lang="en-US" altLang="en-US" dirty="0"/>
          </a:p>
        </p:txBody>
      </p:sp>
      <p:sp>
        <p:nvSpPr>
          <p:cNvPr id="2" name="Footer Placeholder 1">
            <a:extLst>
              <a:ext uri="{FF2B5EF4-FFF2-40B4-BE49-F238E27FC236}">
                <a16:creationId xmlns:a16="http://schemas.microsoft.com/office/drawing/2014/main" id="{BB3779A2-DA63-40A0-B905-0E2C5CB3BBF8}"/>
              </a:ext>
            </a:extLst>
          </p:cNvPr>
          <p:cNvSpPr>
            <a:spLocks noGrp="1"/>
          </p:cNvSpPr>
          <p:nvPr>
            <p:ph type="ftr" sz="quarter" idx="11"/>
          </p:nvPr>
        </p:nvSpPr>
        <p:spPr/>
        <p:txBody>
          <a:bodyPr/>
          <a:lstStyle/>
          <a:p>
            <a:r>
              <a:rPr lang="en-US" altLang="en-US"/>
              <a:t>SOEN 343 Dr. Rodrigo Morales</a:t>
            </a:r>
          </a:p>
        </p:txBody>
      </p:sp>
      <p:sp>
        <p:nvSpPr>
          <p:cNvPr id="3" name="Slide Number Placeholder 2">
            <a:extLst>
              <a:ext uri="{FF2B5EF4-FFF2-40B4-BE49-F238E27FC236}">
                <a16:creationId xmlns:a16="http://schemas.microsoft.com/office/drawing/2014/main" id="{6542DF7C-5ADA-41CD-AF21-4845F798C328}"/>
              </a:ext>
            </a:extLst>
          </p:cNvPr>
          <p:cNvSpPr>
            <a:spLocks noGrp="1"/>
          </p:cNvSpPr>
          <p:nvPr>
            <p:ph type="sldNum" sz="quarter" idx="12"/>
          </p:nvPr>
        </p:nvSpPr>
        <p:spPr/>
        <p:txBody>
          <a:bodyPr/>
          <a:lstStyle/>
          <a:p>
            <a:fld id="{10D968F0-2ED2-4E2D-B450-8A3ABF2C7CE5}" type="slidenum">
              <a:rPr lang="en-US" altLang="en-US" smtClean="0"/>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D0C3FA8-55A6-42EE-92E4-22FCAE806C67}"/>
              </a:ext>
            </a:extLst>
          </p:cNvPr>
          <p:cNvSpPr>
            <a:spLocks noGrp="1" noChangeArrowheads="1"/>
          </p:cNvSpPr>
          <p:nvPr>
            <p:ph type="title"/>
          </p:nvPr>
        </p:nvSpPr>
        <p:spPr>
          <a:xfrm>
            <a:off x="1981200" y="609600"/>
            <a:ext cx="8229600" cy="1143000"/>
          </a:xfrm>
        </p:spPr>
        <p:txBody>
          <a:bodyPr>
            <a:normAutofit fontScale="90000"/>
          </a:bodyPr>
          <a:lstStyle/>
          <a:p>
            <a:r>
              <a:rPr lang="en-US" altLang="en-US" sz="4000"/>
              <a:t>Use Case Diagram</a:t>
            </a:r>
            <a:br>
              <a:rPr lang="en-US" altLang="en-US" sz="4000"/>
            </a:br>
            <a:endParaRPr lang="en-US" altLang="en-US" sz="4000"/>
          </a:p>
        </p:txBody>
      </p:sp>
      <p:sp>
        <p:nvSpPr>
          <p:cNvPr id="2" name="Footer Placeholder 1">
            <a:extLst>
              <a:ext uri="{FF2B5EF4-FFF2-40B4-BE49-F238E27FC236}">
                <a16:creationId xmlns:a16="http://schemas.microsoft.com/office/drawing/2014/main" id="{E66BBA89-BD1F-4C50-A3EA-A2D9A12563FB}"/>
              </a:ext>
            </a:extLst>
          </p:cNvPr>
          <p:cNvSpPr>
            <a:spLocks noGrp="1"/>
          </p:cNvSpPr>
          <p:nvPr>
            <p:ph type="ftr" sz="quarter" idx="11"/>
          </p:nvPr>
        </p:nvSpPr>
        <p:spPr/>
        <p:txBody>
          <a:bodyPr/>
          <a:lstStyle/>
          <a:p>
            <a:r>
              <a:rPr lang="en-US" altLang="en-US"/>
              <a:t>SOEN 343 Dr. Rodrigo Morales</a:t>
            </a:r>
          </a:p>
        </p:txBody>
      </p:sp>
      <p:sp>
        <p:nvSpPr>
          <p:cNvPr id="3" name="Slide Number Placeholder 2">
            <a:extLst>
              <a:ext uri="{FF2B5EF4-FFF2-40B4-BE49-F238E27FC236}">
                <a16:creationId xmlns:a16="http://schemas.microsoft.com/office/drawing/2014/main" id="{87587CB2-C10F-408B-BA4B-683AD925BB5C}"/>
              </a:ext>
            </a:extLst>
          </p:cNvPr>
          <p:cNvSpPr>
            <a:spLocks noGrp="1"/>
          </p:cNvSpPr>
          <p:nvPr>
            <p:ph type="sldNum" sz="quarter" idx="12"/>
          </p:nvPr>
        </p:nvSpPr>
        <p:spPr/>
        <p:txBody>
          <a:bodyPr/>
          <a:lstStyle/>
          <a:p>
            <a:fld id="{10D968F0-2ED2-4E2D-B450-8A3ABF2C7CE5}" type="slidenum">
              <a:rPr lang="en-US" altLang="en-US" smtClean="0"/>
              <a:pPr/>
              <a:t>14</a:t>
            </a:fld>
            <a:endParaRPr lang="en-US" altLang="en-US"/>
          </a:p>
        </p:txBody>
      </p:sp>
      <p:pic>
        <p:nvPicPr>
          <p:cNvPr id="6" name="Picture 4">
            <a:extLst>
              <a:ext uri="{FF2B5EF4-FFF2-40B4-BE49-F238E27FC236}">
                <a16:creationId xmlns:a16="http://schemas.microsoft.com/office/drawing/2014/main" id="{3A0A81EC-7631-4285-B7CA-CAD7644B3DD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348037" y="1843881"/>
            <a:ext cx="5495925" cy="3581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5DF6FA16-3F36-4DE1-AA70-022759261B4C}"/>
              </a:ext>
            </a:extLst>
          </p:cNvPr>
          <p:cNvSpPr>
            <a:spLocks noGrp="1" noChangeArrowheads="1"/>
          </p:cNvSpPr>
          <p:nvPr>
            <p:ph type="title"/>
          </p:nvPr>
        </p:nvSpPr>
        <p:spPr/>
        <p:txBody>
          <a:bodyPr>
            <a:normAutofit/>
          </a:bodyPr>
          <a:lstStyle/>
          <a:p>
            <a:r>
              <a:rPr lang="en-US" altLang="en-US" sz="4000" dirty="0"/>
              <a:t>Activity </a:t>
            </a:r>
            <a:r>
              <a:rPr lang="en-US" altLang="zh-CN" sz="4000" dirty="0">
                <a:ea typeface="宋体" panose="02010600030101010101" pitchFamily="2" charset="-122"/>
              </a:rPr>
              <a:t>Diagram</a:t>
            </a:r>
            <a:endParaRPr lang="en-US" altLang="en-US" sz="4000" dirty="0">
              <a:ea typeface="宋体" panose="02010600030101010101" pitchFamily="2" charset="-122"/>
            </a:endParaRPr>
          </a:p>
        </p:txBody>
      </p:sp>
      <p:sp>
        <p:nvSpPr>
          <p:cNvPr id="2" name="Footer Placeholder 1">
            <a:extLst>
              <a:ext uri="{FF2B5EF4-FFF2-40B4-BE49-F238E27FC236}">
                <a16:creationId xmlns:a16="http://schemas.microsoft.com/office/drawing/2014/main" id="{E4B17749-4866-488A-850F-E2736D42AC47}"/>
              </a:ext>
            </a:extLst>
          </p:cNvPr>
          <p:cNvSpPr>
            <a:spLocks noGrp="1"/>
          </p:cNvSpPr>
          <p:nvPr>
            <p:ph type="ftr" sz="quarter" idx="11"/>
          </p:nvPr>
        </p:nvSpPr>
        <p:spPr/>
        <p:txBody>
          <a:bodyPr/>
          <a:lstStyle/>
          <a:p>
            <a:r>
              <a:rPr lang="en-US" altLang="en-US"/>
              <a:t>SOEN 343 Dr. Rodrigo Morales</a:t>
            </a:r>
          </a:p>
        </p:txBody>
      </p:sp>
      <p:sp>
        <p:nvSpPr>
          <p:cNvPr id="3" name="Slide Number Placeholder 2">
            <a:extLst>
              <a:ext uri="{FF2B5EF4-FFF2-40B4-BE49-F238E27FC236}">
                <a16:creationId xmlns:a16="http://schemas.microsoft.com/office/drawing/2014/main" id="{FAD9D153-2CC8-432D-AAEE-FF4A90CDC741}"/>
              </a:ext>
            </a:extLst>
          </p:cNvPr>
          <p:cNvSpPr>
            <a:spLocks noGrp="1"/>
          </p:cNvSpPr>
          <p:nvPr>
            <p:ph type="sldNum" sz="quarter" idx="12"/>
          </p:nvPr>
        </p:nvSpPr>
        <p:spPr/>
        <p:txBody>
          <a:bodyPr/>
          <a:lstStyle/>
          <a:p>
            <a:fld id="{10D968F0-2ED2-4E2D-B450-8A3ABF2C7CE5}" type="slidenum">
              <a:rPr lang="en-US" altLang="en-US" smtClean="0"/>
              <a:pPr/>
              <a:t>15</a:t>
            </a:fld>
            <a:endParaRPr lang="en-US" altLang="en-US" dirty="0"/>
          </a:p>
        </p:txBody>
      </p:sp>
      <p:graphicFrame>
        <p:nvGraphicFramePr>
          <p:cNvPr id="6" name="Object 4">
            <a:extLst>
              <a:ext uri="{FF2B5EF4-FFF2-40B4-BE49-F238E27FC236}">
                <a16:creationId xmlns:a16="http://schemas.microsoft.com/office/drawing/2014/main" id="{21AD8E3E-5596-4CF3-AD48-E3FBD9F045E4}"/>
              </a:ext>
            </a:extLst>
          </p:cNvPr>
          <p:cNvGraphicFramePr>
            <a:graphicFrameLocks noChangeAspect="1"/>
          </p:cNvGraphicFramePr>
          <p:nvPr>
            <p:extLst>
              <p:ext uri="{D42A27DB-BD31-4B8C-83A1-F6EECF244321}">
                <p14:modId xmlns:p14="http://schemas.microsoft.com/office/powerpoint/2010/main" val="116933659"/>
              </p:ext>
            </p:extLst>
          </p:nvPr>
        </p:nvGraphicFramePr>
        <p:xfrm>
          <a:off x="3733800" y="1501828"/>
          <a:ext cx="4538663" cy="4898972"/>
        </p:xfrm>
        <a:graphic>
          <a:graphicData uri="http://schemas.openxmlformats.org/presentationml/2006/ole">
            <mc:AlternateContent xmlns:mc="http://schemas.openxmlformats.org/markup-compatibility/2006">
              <mc:Choice xmlns:v="urn:schemas-microsoft-com:vml" Requires="v">
                <p:oleObj spid="_x0000_s98368" r:id="rId4" imgW="3891428" imgH="4200347" progId="Visio.Drawing.11">
                  <p:embed/>
                </p:oleObj>
              </mc:Choice>
              <mc:Fallback>
                <p:oleObj r:id="rId4" imgW="3891428" imgH="4200347" progId="Visio.Drawing.11">
                  <p:embed/>
                  <p:pic>
                    <p:nvPicPr>
                      <p:cNvPr id="49156" name="Object 4">
                        <a:extLst>
                          <a:ext uri="{FF2B5EF4-FFF2-40B4-BE49-F238E27FC236}">
                            <a16:creationId xmlns:a16="http://schemas.microsoft.com/office/drawing/2014/main" id="{4E1B06CA-89DE-4EC3-A2FA-B183E4F71E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1501828"/>
                        <a:ext cx="4538663" cy="4898972"/>
                      </a:xfrm>
                      <a:prstGeom prst="rect">
                        <a:avLst/>
                      </a:prstGeom>
                      <a:noFill/>
                      <a:ln>
                        <a:noFill/>
                      </a:ln>
                      <a:effec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F2ED96D1-3034-45ED-8DEA-934661BF5384}"/>
              </a:ext>
            </a:extLst>
          </p:cNvPr>
          <p:cNvSpPr>
            <a:spLocks noGrp="1" noChangeArrowheads="1"/>
          </p:cNvSpPr>
          <p:nvPr>
            <p:ph type="title"/>
          </p:nvPr>
        </p:nvSpPr>
        <p:spPr/>
        <p:txBody>
          <a:bodyPr>
            <a:normAutofit/>
          </a:bodyPr>
          <a:lstStyle/>
          <a:p>
            <a:r>
              <a:rPr lang="en-US" altLang="en-US" sz="4000" dirty="0"/>
              <a:t>Sequence Diagram</a:t>
            </a:r>
          </a:p>
        </p:txBody>
      </p:sp>
      <p:pic>
        <p:nvPicPr>
          <p:cNvPr id="6" name="Picture 4">
            <a:extLst>
              <a:ext uri="{FF2B5EF4-FFF2-40B4-BE49-F238E27FC236}">
                <a16:creationId xmlns:a16="http://schemas.microsoft.com/office/drawing/2014/main" id="{0562198F-7CCD-4093-9AFF-E5186997256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705100" y="1723920"/>
            <a:ext cx="6781800" cy="422263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a:extLst>
              <a:ext uri="{FF2B5EF4-FFF2-40B4-BE49-F238E27FC236}">
                <a16:creationId xmlns:a16="http://schemas.microsoft.com/office/drawing/2014/main" id="{0EFECD06-3C43-4211-82D3-55618DEADDCA}"/>
              </a:ext>
            </a:extLst>
          </p:cNvPr>
          <p:cNvSpPr>
            <a:spLocks noGrp="1"/>
          </p:cNvSpPr>
          <p:nvPr>
            <p:ph type="ftr" sz="quarter" idx="11"/>
          </p:nvPr>
        </p:nvSpPr>
        <p:spPr/>
        <p:txBody>
          <a:bodyPr/>
          <a:lstStyle/>
          <a:p>
            <a:r>
              <a:rPr lang="en-US" altLang="en-US"/>
              <a:t>SOEN 343 Dr. Rodrigo Morales</a:t>
            </a:r>
          </a:p>
        </p:txBody>
      </p:sp>
      <p:sp>
        <p:nvSpPr>
          <p:cNvPr id="3" name="Slide Number Placeholder 2">
            <a:extLst>
              <a:ext uri="{FF2B5EF4-FFF2-40B4-BE49-F238E27FC236}">
                <a16:creationId xmlns:a16="http://schemas.microsoft.com/office/drawing/2014/main" id="{61E6BAF1-AE95-4080-8FDA-64B471CBE545}"/>
              </a:ext>
            </a:extLst>
          </p:cNvPr>
          <p:cNvSpPr>
            <a:spLocks noGrp="1"/>
          </p:cNvSpPr>
          <p:nvPr>
            <p:ph type="sldNum" sz="quarter" idx="12"/>
          </p:nvPr>
        </p:nvSpPr>
        <p:spPr/>
        <p:txBody>
          <a:bodyPr/>
          <a:lstStyle/>
          <a:p>
            <a:fld id="{10D968F0-2ED2-4E2D-B450-8A3ABF2C7CE5}" type="slidenum">
              <a:rPr lang="en-US" altLang="en-US" smtClean="0"/>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9E54BA-5A68-4681-BD62-84702A8E11C2}"/>
              </a:ext>
            </a:extLst>
          </p:cNvPr>
          <p:cNvSpPr>
            <a:spLocks noGrp="1"/>
          </p:cNvSpPr>
          <p:nvPr>
            <p:ph type="title"/>
          </p:nvPr>
        </p:nvSpPr>
        <p:spPr/>
        <p:txBody>
          <a:bodyPr/>
          <a:lstStyle/>
          <a:p>
            <a:r>
              <a:rPr lang="en-US" altLang="en-US" dirty="0"/>
              <a:t>Architecture View Models</a:t>
            </a:r>
            <a:endParaRPr lang="en-CA" dirty="0"/>
          </a:p>
        </p:txBody>
      </p:sp>
      <p:sp>
        <p:nvSpPr>
          <p:cNvPr id="7" name="Text Placeholder 6">
            <a:extLst>
              <a:ext uri="{FF2B5EF4-FFF2-40B4-BE49-F238E27FC236}">
                <a16:creationId xmlns:a16="http://schemas.microsoft.com/office/drawing/2014/main" id="{B77AA074-2776-4C6B-9F52-F3C03297A3CB}"/>
              </a:ext>
            </a:extLst>
          </p:cNvPr>
          <p:cNvSpPr>
            <a:spLocks noGrp="1"/>
          </p:cNvSpPr>
          <p:nvPr>
            <p:ph type="body" idx="1"/>
          </p:nvPr>
        </p:nvSpPr>
        <p:spPr/>
        <p:txBody>
          <a:bodyPr/>
          <a:lstStyle/>
          <a:p>
            <a:endParaRPr lang="en-CA"/>
          </a:p>
        </p:txBody>
      </p:sp>
      <p:sp>
        <p:nvSpPr>
          <p:cNvPr id="4" name="Footer Placeholder 3">
            <a:extLst>
              <a:ext uri="{FF2B5EF4-FFF2-40B4-BE49-F238E27FC236}">
                <a16:creationId xmlns:a16="http://schemas.microsoft.com/office/drawing/2014/main" id="{F33C065D-0C97-406A-89C6-7346656E3D59}"/>
              </a:ext>
            </a:extLst>
          </p:cNvPr>
          <p:cNvSpPr>
            <a:spLocks noGrp="1"/>
          </p:cNvSpPr>
          <p:nvPr>
            <p:ph type="ftr" sz="quarter" idx="11"/>
          </p:nvPr>
        </p:nvSpPr>
        <p:spPr/>
        <p:txBody>
          <a:bodyPr/>
          <a:lstStyle/>
          <a:p>
            <a:r>
              <a:rPr lang="en-US" altLang="en-US"/>
              <a:t>SOEN 343 Dr. Rodrigo Morales</a:t>
            </a:r>
          </a:p>
        </p:txBody>
      </p:sp>
      <p:sp>
        <p:nvSpPr>
          <p:cNvPr id="5" name="Slide Number Placeholder 4">
            <a:extLst>
              <a:ext uri="{FF2B5EF4-FFF2-40B4-BE49-F238E27FC236}">
                <a16:creationId xmlns:a16="http://schemas.microsoft.com/office/drawing/2014/main" id="{B25D8531-0F32-43B3-A46B-1CCB4E819E5B}"/>
              </a:ext>
            </a:extLst>
          </p:cNvPr>
          <p:cNvSpPr>
            <a:spLocks noGrp="1"/>
          </p:cNvSpPr>
          <p:nvPr>
            <p:ph type="sldNum" sz="quarter" idx="12"/>
          </p:nvPr>
        </p:nvSpPr>
        <p:spPr/>
        <p:txBody>
          <a:bodyPr/>
          <a:lstStyle/>
          <a:p>
            <a:fld id="{10D968F0-2ED2-4E2D-B450-8A3ABF2C7CE5}" type="slidenum">
              <a:rPr lang="en-US" altLang="en-US" smtClean="0"/>
              <a:pPr/>
              <a:t>17</a:t>
            </a:fld>
            <a:endParaRPr lang="en-US" altLang="en-US"/>
          </a:p>
        </p:txBody>
      </p:sp>
    </p:spTree>
    <p:extLst>
      <p:ext uri="{BB962C8B-B14F-4D97-AF65-F5344CB8AC3E}">
        <p14:creationId xmlns:p14="http://schemas.microsoft.com/office/powerpoint/2010/main" val="2645851200"/>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2DFC757F-5481-4565-9BA9-A169C028B9AB}"/>
              </a:ext>
            </a:extLst>
          </p:cNvPr>
          <p:cNvSpPr>
            <a:spLocks noGrp="1" noChangeArrowheads="1"/>
          </p:cNvSpPr>
          <p:nvPr>
            <p:ph type="title"/>
          </p:nvPr>
        </p:nvSpPr>
        <p:spPr/>
        <p:txBody>
          <a:bodyPr>
            <a:normAutofit/>
          </a:bodyPr>
          <a:lstStyle/>
          <a:p>
            <a:r>
              <a:rPr lang="en-US" altLang="en-US" sz="4000" dirty="0"/>
              <a:t>Architecture View Models</a:t>
            </a:r>
          </a:p>
        </p:txBody>
      </p:sp>
      <p:sp>
        <p:nvSpPr>
          <p:cNvPr id="74755" name="Rectangle 3">
            <a:extLst>
              <a:ext uri="{FF2B5EF4-FFF2-40B4-BE49-F238E27FC236}">
                <a16:creationId xmlns:a16="http://schemas.microsoft.com/office/drawing/2014/main" id="{171352EB-7510-4268-B456-F4D9B1DBDD4A}"/>
              </a:ext>
            </a:extLst>
          </p:cNvPr>
          <p:cNvSpPr>
            <a:spLocks noGrp="1" noChangeArrowheads="1"/>
          </p:cNvSpPr>
          <p:nvPr>
            <p:ph idx="1"/>
          </p:nvPr>
        </p:nvSpPr>
        <p:spPr/>
        <p:txBody>
          <a:bodyPr/>
          <a:lstStyle/>
          <a:p>
            <a:r>
              <a:rPr lang="en-US" altLang="en-US" sz="2700" dirty="0"/>
              <a:t>A model is a simplified description of a system from a particular perspective</a:t>
            </a:r>
          </a:p>
          <a:p>
            <a:r>
              <a:rPr lang="en-US" altLang="en-US" sz="2700" dirty="0"/>
              <a:t>There is no single view that can present all aspects of complex software to stakeholders</a:t>
            </a:r>
          </a:p>
          <a:p>
            <a:r>
              <a:rPr lang="en-US" altLang="en-US" sz="2700" dirty="0"/>
              <a:t>Specific views models provide partial representations of the software architecture to a specific stakeholder:</a:t>
            </a:r>
          </a:p>
          <a:p>
            <a:pPr lvl="1"/>
            <a:r>
              <a:rPr lang="en-US" altLang="en-US" sz="2300" dirty="0"/>
              <a:t>system users, the analyst/designer, the developers, the system integrator, etc.</a:t>
            </a:r>
          </a:p>
        </p:txBody>
      </p:sp>
      <p:sp>
        <p:nvSpPr>
          <p:cNvPr id="2" name="Footer Placeholder 1">
            <a:extLst>
              <a:ext uri="{FF2B5EF4-FFF2-40B4-BE49-F238E27FC236}">
                <a16:creationId xmlns:a16="http://schemas.microsoft.com/office/drawing/2014/main" id="{2A8B2C67-387F-4B3F-9903-61522ECE72FF}"/>
              </a:ext>
            </a:extLst>
          </p:cNvPr>
          <p:cNvSpPr>
            <a:spLocks noGrp="1"/>
          </p:cNvSpPr>
          <p:nvPr>
            <p:ph type="ftr" sz="quarter" idx="11"/>
          </p:nvPr>
        </p:nvSpPr>
        <p:spPr/>
        <p:txBody>
          <a:bodyPr/>
          <a:lstStyle/>
          <a:p>
            <a:r>
              <a:rPr lang="en-US" altLang="en-US"/>
              <a:t>SOEN 343 Dr. Rodrigo Morales</a:t>
            </a:r>
          </a:p>
        </p:txBody>
      </p:sp>
      <p:sp>
        <p:nvSpPr>
          <p:cNvPr id="3" name="Slide Number Placeholder 2">
            <a:extLst>
              <a:ext uri="{FF2B5EF4-FFF2-40B4-BE49-F238E27FC236}">
                <a16:creationId xmlns:a16="http://schemas.microsoft.com/office/drawing/2014/main" id="{B29D8E30-1958-467B-8AF3-9330079C5E63}"/>
              </a:ext>
            </a:extLst>
          </p:cNvPr>
          <p:cNvSpPr>
            <a:spLocks noGrp="1"/>
          </p:cNvSpPr>
          <p:nvPr>
            <p:ph type="sldNum" sz="quarter" idx="12"/>
          </p:nvPr>
        </p:nvSpPr>
        <p:spPr/>
        <p:txBody>
          <a:bodyPr/>
          <a:lstStyle/>
          <a:p>
            <a:fld id="{10D968F0-2ED2-4E2D-B450-8A3ABF2C7CE5}" type="slidenum">
              <a:rPr lang="en-US" altLang="en-US" smtClean="0"/>
              <a:pPr/>
              <a:t>18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75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9A8014-DF24-40F5-9C75-A6FBFB84C18C}"/>
              </a:ext>
            </a:extLst>
          </p:cNvPr>
          <p:cNvSpPr>
            <a:spLocks noGrp="1"/>
          </p:cNvSpPr>
          <p:nvPr>
            <p:ph type="title"/>
          </p:nvPr>
        </p:nvSpPr>
        <p:spPr/>
        <p:txBody>
          <a:bodyPr/>
          <a:lstStyle/>
          <a:p>
            <a:r>
              <a:rPr lang="en-CA" dirty="0"/>
              <a:t>4+1 Model by </a:t>
            </a:r>
            <a:r>
              <a:rPr lang="en-CA" dirty="0" err="1"/>
              <a:t>Krutchen</a:t>
            </a:r>
            <a:r>
              <a:rPr lang="en-CA" dirty="0"/>
              <a:t> (1995)</a:t>
            </a:r>
          </a:p>
        </p:txBody>
      </p:sp>
      <p:pic>
        <p:nvPicPr>
          <p:cNvPr id="102402" name="Picture 2" descr="Philippe Kruchten (@pbpk) | Twitter">
            <a:extLst>
              <a:ext uri="{FF2B5EF4-FFF2-40B4-BE49-F238E27FC236}">
                <a16:creationId xmlns:a16="http://schemas.microsoft.com/office/drawing/2014/main" id="{D9F6D9ED-2AAB-4E1D-9126-0951F1A74EC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38200" y="1690688"/>
            <a:ext cx="1447800" cy="14478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14B93383-9946-4FA1-9610-9B1DA1B81CE1}"/>
              </a:ext>
            </a:extLst>
          </p:cNvPr>
          <p:cNvSpPr>
            <a:spLocks noGrp="1"/>
          </p:cNvSpPr>
          <p:nvPr>
            <p:ph type="ftr" sz="quarter" idx="11"/>
          </p:nvPr>
        </p:nvSpPr>
        <p:spPr/>
        <p:txBody>
          <a:bodyPr/>
          <a:lstStyle/>
          <a:p>
            <a:r>
              <a:rPr lang="en-US" altLang="en-US"/>
              <a:t>SOEN 343 Dr. Rodrigo Morales</a:t>
            </a:r>
          </a:p>
        </p:txBody>
      </p:sp>
      <p:sp>
        <p:nvSpPr>
          <p:cNvPr id="3" name="Slide Number Placeholder 2">
            <a:extLst>
              <a:ext uri="{FF2B5EF4-FFF2-40B4-BE49-F238E27FC236}">
                <a16:creationId xmlns:a16="http://schemas.microsoft.com/office/drawing/2014/main" id="{E81C5372-7469-4AA7-8FD0-D05D2EEC0C67}"/>
              </a:ext>
            </a:extLst>
          </p:cNvPr>
          <p:cNvSpPr>
            <a:spLocks noGrp="1"/>
          </p:cNvSpPr>
          <p:nvPr>
            <p:ph type="sldNum" sz="quarter" idx="12"/>
          </p:nvPr>
        </p:nvSpPr>
        <p:spPr/>
        <p:txBody>
          <a:bodyPr/>
          <a:lstStyle/>
          <a:p>
            <a:fld id="{10D968F0-2ED2-4E2D-B450-8A3ABF2C7CE5}" type="slidenum">
              <a:rPr lang="en-US" altLang="en-US" smtClean="0"/>
              <a:pPr/>
              <a:t>19</a:t>
            </a:fld>
            <a:endParaRPr lang="en-US" altLang="en-US"/>
          </a:p>
        </p:txBody>
      </p:sp>
      <p:pic>
        <p:nvPicPr>
          <p:cNvPr id="102404" name="Picture 4" descr="4+1 Architecture Models - BpmFlow">
            <a:extLst>
              <a:ext uri="{FF2B5EF4-FFF2-40B4-BE49-F238E27FC236}">
                <a16:creationId xmlns:a16="http://schemas.microsoft.com/office/drawing/2014/main" id="{75CC5699-43C8-46C5-8761-6B811C46EA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1375" y="2309019"/>
            <a:ext cx="542925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344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37426BE6-0104-4B9E-91F9-9CF5693A62C9}"/>
              </a:ext>
            </a:extLst>
          </p:cNvPr>
          <p:cNvSpPr>
            <a:spLocks noGrp="1" noChangeArrowheads="1"/>
          </p:cNvSpPr>
          <p:nvPr>
            <p:ph type="title"/>
          </p:nvPr>
        </p:nvSpPr>
        <p:spPr>
          <a:xfrm>
            <a:off x="1828800" y="609600"/>
            <a:ext cx="8229600" cy="914400"/>
          </a:xfrm>
        </p:spPr>
        <p:txBody>
          <a:bodyPr/>
          <a:lstStyle/>
          <a:p>
            <a:r>
              <a:rPr lang="en-US" altLang="en-US" dirty="0"/>
              <a:t>Objectives</a:t>
            </a:r>
          </a:p>
        </p:txBody>
      </p:sp>
      <p:sp>
        <p:nvSpPr>
          <p:cNvPr id="105475" name="Rectangle 3">
            <a:extLst>
              <a:ext uri="{FF2B5EF4-FFF2-40B4-BE49-F238E27FC236}">
                <a16:creationId xmlns:a16="http://schemas.microsoft.com/office/drawing/2014/main" id="{6486850A-DB01-410C-B629-6F0CD8E989B6}"/>
              </a:ext>
            </a:extLst>
          </p:cNvPr>
          <p:cNvSpPr>
            <a:spLocks noGrp="1" noChangeArrowheads="1"/>
          </p:cNvSpPr>
          <p:nvPr>
            <p:ph idx="1"/>
          </p:nvPr>
        </p:nvSpPr>
        <p:spPr/>
        <p:txBody>
          <a:bodyPr/>
          <a:lstStyle/>
          <a:p>
            <a:endParaRPr lang="en-US" altLang="en-US" dirty="0">
              <a:sym typeface="Symbol" panose="05050102010706020507" pitchFamily="18" charset="2"/>
            </a:endParaRPr>
          </a:p>
          <a:p>
            <a:pPr>
              <a:buFontTx/>
              <a:buNone/>
            </a:pPr>
            <a:r>
              <a:rPr lang="en-US" altLang="en-US" dirty="0">
                <a:sym typeface="Symbol" panose="05050102010706020507" pitchFamily="18" charset="2"/>
              </a:rPr>
              <a:t></a:t>
            </a:r>
            <a:r>
              <a:rPr lang="en-US" altLang="en-US" dirty="0"/>
              <a:t> Introduce concepts of the view models of software architecture</a:t>
            </a:r>
            <a:endParaRPr lang="en-US" altLang="en-US" dirty="0">
              <a:sym typeface="Symbol" panose="05050102010706020507" pitchFamily="18" charset="2"/>
            </a:endParaRPr>
          </a:p>
          <a:p>
            <a:pPr>
              <a:buFont typeface="Symbol" panose="05050102010706020507" pitchFamily="18" charset="2"/>
              <a:buChar char="·"/>
            </a:pPr>
            <a:r>
              <a:rPr lang="en-US" altLang="en-US" dirty="0"/>
              <a:t>Discuss the UML notations as modeling tools for software architecture specification</a:t>
            </a:r>
          </a:p>
          <a:p>
            <a:pPr>
              <a:buFont typeface="Symbol" panose="05050102010706020507" pitchFamily="18" charset="2"/>
              <a:buChar char="·"/>
            </a:pPr>
            <a:r>
              <a:rPr lang="en-US" altLang="en-US" dirty="0"/>
              <a:t>Introduce UML Static and behavioral diagrams</a:t>
            </a:r>
          </a:p>
          <a:p>
            <a:pPr>
              <a:buFont typeface="Symbol" panose="05050102010706020507" pitchFamily="18" charset="2"/>
              <a:buChar char="·"/>
            </a:pPr>
            <a:r>
              <a:rPr lang="en-US" altLang="en-US" dirty="0"/>
              <a:t>Introduce the concept of architectural models</a:t>
            </a:r>
          </a:p>
          <a:p>
            <a:pPr>
              <a:buFont typeface="Symbol" panose="05050102010706020507" pitchFamily="18" charset="2"/>
              <a:buChar char="·"/>
            </a:pPr>
            <a:r>
              <a:rPr lang="en-US" altLang="en-US" dirty="0"/>
              <a:t>Introduce the 4+1 Model</a:t>
            </a:r>
          </a:p>
          <a:p>
            <a:pPr>
              <a:buFont typeface="Symbol" panose="05050102010706020507" pitchFamily="18" charset="2"/>
              <a:buChar char="·"/>
            </a:pPr>
            <a:endParaRPr lang="en-US" altLang="en-US" dirty="0"/>
          </a:p>
          <a:p>
            <a:pPr>
              <a:buFont typeface="Symbol" panose="05050102010706020507" pitchFamily="18" charset="2"/>
              <a:buChar char="·"/>
            </a:pPr>
            <a:endParaRPr lang="en-US" altLang="en-US" dirty="0">
              <a:sym typeface="Symbol" panose="05050102010706020507" pitchFamily="18" charset="2"/>
            </a:endParaRPr>
          </a:p>
        </p:txBody>
      </p:sp>
      <p:sp>
        <p:nvSpPr>
          <p:cNvPr id="2" name="Footer Placeholder 1">
            <a:extLst>
              <a:ext uri="{FF2B5EF4-FFF2-40B4-BE49-F238E27FC236}">
                <a16:creationId xmlns:a16="http://schemas.microsoft.com/office/drawing/2014/main" id="{4DD277BD-76BC-452B-BA24-458026FF4F07}"/>
              </a:ext>
            </a:extLst>
          </p:cNvPr>
          <p:cNvSpPr>
            <a:spLocks noGrp="1"/>
          </p:cNvSpPr>
          <p:nvPr>
            <p:ph type="ftr" sz="quarter" idx="11"/>
          </p:nvPr>
        </p:nvSpPr>
        <p:spPr/>
        <p:txBody>
          <a:bodyPr/>
          <a:lstStyle/>
          <a:p>
            <a:r>
              <a:rPr lang="en-US" altLang="en-US"/>
              <a:t>SOEN 343 Dr. Rodrigo Morales</a:t>
            </a:r>
          </a:p>
        </p:txBody>
      </p:sp>
      <p:sp>
        <p:nvSpPr>
          <p:cNvPr id="3" name="Slide Number Placeholder 2">
            <a:extLst>
              <a:ext uri="{FF2B5EF4-FFF2-40B4-BE49-F238E27FC236}">
                <a16:creationId xmlns:a16="http://schemas.microsoft.com/office/drawing/2014/main" id="{89C427AF-4736-431B-A8F4-E3657839DD73}"/>
              </a:ext>
            </a:extLst>
          </p:cNvPr>
          <p:cNvSpPr>
            <a:spLocks noGrp="1"/>
          </p:cNvSpPr>
          <p:nvPr>
            <p:ph type="sldNum" sz="quarter" idx="12"/>
          </p:nvPr>
        </p:nvSpPr>
        <p:spPr/>
        <p:txBody>
          <a:bodyPr/>
          <a:lstStyle/>
          <a:p>
            <a:fld id="{10D968F0-2ED2-4E2D-B450-8A3ABF2C7CE5}" type="slidenum">
              <a:rPr lang="en-US" altLang="en-US" smtClean="0"/>
              <a:pPr/>
              <a:t>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4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4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4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4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EE119C84-D642-47DD-BB0A-4CD28BF0FE3B}"/>
              </a:ext>
            </a:extLst>
          </p:cNvPr>
          <p:cNvSpPr>
            <a:spLocks noGrp="1" noChangeArrowheads="1"/>
          </p:cNvSpPr>
          <p:nvPr>
            <p:ph type="title"/>
          </p:nvPr>
        </p:nvSpPr>
        <p:spPr/>
        <p:txBody>
          <a:bodyPr/>
          <a:lstStyle/>
          <a:p>
            <a:r>
              <a:rPr lang="en-US" altLang="en-US" sz="4000" dirty="0"/>
              <a:t>The Logical or Conceptual View</a:t>
            </a:r>
          </a:p>
        </p:txBody>
      </p:sp>
      <p:sp>
        <p:nvSpPr>
          <p:cNvPr id="83971" name="Rectangle 3">
            <a:extLst>
              <a:ext uri="{FF2B5EF4-FFF2-40B4-BE49-F238E27FC236}">
                <a16:creationId xmlns:a16="http://schemas.microsoft.com/office/drawing/2014/main" id="{8B34B2E2-CF08-4A36-8D28-2B9A61D0AB0A}"/>
              </a:ext>
            </a:extLst>
          </p:cNvPr>
          <p:cNvSpPr>
            <a:spLocks noGrp="1" noChangeArrowheads="1"/>
          </p:cNvSpPr>
          <p:nvPr>
            <p:ph idx="1"/>
          </p:nvPr>
        </p:nvSpPr>
        <p:spPr/>
        <p:txBody>
          <a:bodyPr>
            <a:noAutofit/>
          </a:bodyPr>
          <a:lstStyle/>
          <a:p>
            <a:r>
              <a:rPr lang="en-US" altLang="en-US" sz="3200" dirty="0"/>
              <a:t>The view basically is an abstraction of the system's functional requirements</a:t>
            </a:r>
          </a:p>
          <a:p>
            <a:r>
              <a:rPr lang="en-US" altLang="zh-CN" sz="3200" dirty="0">
                <a:ea typeface="宋体" panose="02010600030101010101" pitchFamily="2" charset="-122"/>
              </a:rPr>
              <a:t>It specifies system decomposition into conceptual entities (objects), and connection between them (associations)</a:t>
            </a:r>
          </a:p>
          <a:p>
            <a:pPr>
              <a:lnSpc>
                <a:spcPct val="90000"/>
              </a:lnSpc>
            </a:pPr>
            <a:r>
              <a:rPr lang="en-US" altLang="en-US" sz="3200" dirty="0"/>
              <a:t>The logical view is supported </a:t>
            </a:r>
            <a:r>
              <a:rPr lang="en-US" altLang="zh-CN" sz="3200" dirty="0">
                <a:ea typeface="宋体" panose="02010600030101010101" pitchFamily="2" charset="-122"/>
              </a:rPr>
              <a:t>by UML diagrams such as class,  sequence diagram, state, and activity diagram </a:t>
            </a:r>
          </a:p>
          <a:p>
            <a:pPr>
              <a:lnSpc>
                <a:spcPct val="90000"/>
              </a:lnSpc>
            </a:pPr>
            <a:r>
              <a:rPr lang="en-US" altLang="en-US" sz="3200" dirty="0"/>
              <a:t>The stakeholders of the logical view are the end-user, analysts, and designers</a:t>
            </a:r>
            <a:endParaRPr lang="en-US" altLang="zh-CN" sz="3200" dirty="0">
              <a:ea typeface="宋体" panose="02010600030101010101" pitchFamily="2" charset="-122"/>
            </a:endParaRPr>
          </a:p>
          <a:p>
            <a:endParaRPr lang="en-US" altLang="zh-CN" sz="3200" dirty="0">
              <a:ea typeface="宋体" panose="02010600030101010101" pitchFamily="2" charset="-122"/>
            </a:endParaRPr>
          </a:p>
          <a:p>
            <a:endParaRPr lang="en-US" altLang="en-US" sz="3100" dirty="0"/>
          </a:p>
        </p:txBody>
      </p:sp>
      <p:sp>
        <p:nvSpPr>
          <p:cNvPr id="2" name="Footer Placeholder 1">
            <a:extLst>
              <a:ext uri="{FF2B5EF4-FFF2-40B4-BE49-F238E27FC236}">
                <a16:creationId xmlns:a16="http://schemas.microsoft.com/office/drawing/2014/main" id="{AA5973C1-CE43-4A4F-ABE1-D85AC247EDFD}"/>
              </a:ext>
            </a:extLst>
          </p:cNvPr>
          <p:cNvSpPr>
            <a:spLocks noGrp="1"/>
          </p:cNvSpPr>
          <p:nvPr>
            <p:ph type="ftr" sz="quarter" idx="11"/>
          </p:nvPr>
        </p:nvSpPr>
        <p:spPr/>
        <p:txBody>
          <a:bodyPr/>
          <a:lstStyle/>
          <a:p>
            <a:r>
              <a:rPr lang="en-US" altLang="en-US"/>
              <a:t>SOEN 343 Dr. Rodrigo Morales</a:t>
            </a:r>
          </a:p>
        </p:txBody>
      </p:sp>
      <p:sp>
        <p:nvSpPr>
          <p:cNvPr id="3" name="Slide Number Placeholder 2">
            <a:extLst>
              <a:ext uri="{FF2B5EF4-FFF2-40B4-BE49-F238E27FC236}">
                <a16:creationId xmlns:a16="http://schemas.microsoft.com/office/drawing/2014/main" id="{53581F09-DE90-49DA-8FE0-4274A796A632}"/>
              </a:ext>
            </a:extLst>
          </p:cNvPr>
          <p:cNvSpPr>
            <a:spLocks noGrp="1"/>
          </p:cNvSpPr>
          <p:nvPr>
            <p:ph type="sldNum" sz="quarter" idx="12"/>
          </p:nvPr>
        </p:nvSpPr>
        <p:spPr/>
        <p:txBody>
          <a:bodyPr/>
          <a:lstStyle/>
          <a:p>
            <a:fld id="{10D968F0-2ED2-4E2D-B450-8A3ABF2C7CE5}" type="slidenum">
              <a:rPr lang="en-US" altLang="en-US" smtClean="0"/>
              <a:pPr/>
              <a:t>20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B8C66F3-A38F-4B04-AB4F-4218E8A49C67}"/>
              </a:ext>
            </a:extLst>
          </p:cNvPr>
          <p:cNvSpPr>
            <a:spLocks noGrp="1" noChangeArrowheads="1"/>
          </p:cNvSpPr>
          <p:nvPr>
            <p:ph type="title"/>
          </p:nvPr>
        </p:nvSpPr>
        <p:spPr/>
        <p:txBody>
          <a:bodyPr/>
          <a:lstStyle/>
          <a:p>
            <a:r>
              <a:rPr lang="en-US" altLang="en-US" sz="4000" dirty="0"/>
              <a:t>The Development or Module View</a:t>
            </a:r>
          </a:p>
        </p:txBody>
      </p:sp>
      <p:sp>
        <p:nvSpPr>
          <p:cNvPr id="87043" name="Rectangle 3">
            <a:extLst>
              <a:ext uri="{FF2B5EF4-FFF2-40B4-BE49-F238E27FC236}">
                <a16:creationId xmlns:a16="http://schemas.microsoft.com/office/drawing/2014/main" id="{52BEE0B8-AA49-4664-843B-912DF64C4B09}"/>
              </a:ext>
            </a:extLst>
          </p:cNvPr>
          <p:cNvSpPr>
            <a:spLocks noGrp="1" noChangeArrowheads="1"/>
          </p:cNvSpPr>
          <p:nvPr>
            <p:ph idx="1"/>
          </p:nvPr>
        </p:nvSpPr>
        <p:spPr/>
        <p:txBody>
          <a:bodyPr/>
          <a:lstStyle/>
          <a:p>
            <a:r>
              <a:rPr lang="en-US" altLang="en-US" sz="2700" dirty="0"/>
              <a:t>The development view describes the software static organization of the system modules, which it’s derived from the logical view</a:t>
            </a:r>
            <a:endParaRPr lang="en-US" altLang="zh-CN" sz="2700" dirty="0">
              <a:ea typeface="宋体" panose="02010600030101010101" pitchFamily="2" charset="-122"/>
            </a:endParaRPr>
          </a:p>
          <a:p>
            <a:r>
              <a:rPr lang="en-US" altLang="zh-CN" sz="2700" dirty="0">
                <a:ea typeface="宋体" panose="02010600030101010101" pitchFamily="2" charset="-122"/>
              </a:rPr>
              <a:t>Modules such as namespaces, class library, sub-system, or packages are building blocks that group classes for further development and implementation</a:t>
            </a:r>
          </a:p>
          <a:p>
            <a:r>
              <a:rPr lang="en-US" altLang="zh-CN" sz="2700" dirty="0">
                <a:ea typeface="宋体" panose="02010600030101010101" pitchFamily="2" charset="-122"/>
              </a:rPr>
              <a:t>This view addresses the sub-system decomposition and organizational issue</a:t>
            </a:r>
          </a:p>
          <a:p>
            <a:r>
              <a:rPr lang="en-US" altLang="en-US" sz="2700" dirty="0"/>
              <a:t>UML package diagrams are used to support this view</a:t>
            </a:r>
          </a:p>
          <a:p>
            <a:r>
              <a:rPr lang="en-US" altLang="en-US" sz="2700" dirty="0"/>
              <a:t>The stakeholders of this view can be programmers and software project manager</a:t>
            </a:r>
          </a:p>
          <a:p>
            <a:endParaRPr lang="en-US" altLang="en-US" sz="2700" dirty="0">
              <a:ea typeface="宋体" panose="02010600030101010101" pitchFamily="2" charset="-122"/>
            </a:endParaRPr>
          </a:p>
        </p:txBody>
      </p:sp>
      <p:sp>
        <p:nvSpPr>
          <p:cNvPr id="2" name="Footer Placeholder 1">
            <a:extLst>
              <a:ext uri="{FF2B5EF4-FFF2-40B4-BE49-F238E27FC236}">
                <a16:creationId xmlns:a16="http://schemas.microsoft.com/office/drawing/2014/main" id="{221B00C5-B688-45E8-9983-76A3BC35A948}"/>
              </a:ext>
            </a:extLst>
          </p:cNvPr>
          <p:cNvSpPr>
            <a:spLocks noGrp="1"/>
          </p:cNvSpPr>
          <p:nvPr>
            <p:ph type="ftr" sz="quarter" idx="11"/>
          </p:nvPr>
        </p:nvSpPr>
        <p:spPr/>
        <p:txBody>
          <a:bodyPr/>
          <a:lstStyle/>
          <a:p>
            <a:r>
              <a:rPr lang="en-US" altLang="en-US"/>
              <a:t>SOEN 343 Dr. Rodrigo Morales</a:t>
            </a:r>
          </a:p>
        </p:txBody>
      </p:sp>
      <p:sp>
        <p:nvSpPr>
          <p:cNvPr id="3" name="Slide Number Placeholder 2">
            <a:extLst>
              <a:ext uri="{FF2B5EF4-FFF2-40B4-BE49-F238E27FC236}">
                <a16:creationId xmlns:a16="http://schemas.microsoft.com/office/drawing/2014/main" id="{CBB221E9-E3B9-470E-B79B-1492C14EF4EC}"/>
              </a:ext>
            </a:extLst>
          </p:cNvPr>
          <p:cNvSpPr>
            <a:spLocks noGrp="1"/>
          </p:cNvSpPr>
          <p:nvPr>
            <p:ph type="sldNum" sz="quarter" idx="12"/>
          </p:nvPr>
        </p:nvSpPr>
        <p:spPr/>
        <p:txBody>
          <a:bodyPr/>
          <a:lstStyle/>
          <a:p>
            <a:fld id="{10D968F0-2ED2-4E2D-B450-8A3ABF2C7CE5}" type="slidenum">
              <a:rPr lang="en-US" altLang="en-US" smtClean="0"/>
              <a:pPr/>
              <a:t>21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0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0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0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0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F7033D0-97D7-43A5-93D9-C93031EAAFEC}"/>
              </a:ext>
            </a:extLst>
          </p:cNvPr>
          <p:cNvSpPr>
            <a:spLocks noGrp="1" noChangeArrowheads="1"/>
          </p:cNvSpPr>
          <p:nvPr>
            <p:ph type="title"/>
          </p:nvPr>
        </p:nvSpPr>
        <p:spPr/>
        <p:txBody>
          <a:bodyPr/>
          <a:lstStyle/>
          <a:p>
            <a:r>
              <a:rPr lang="en-US" altLang="en-US" dirty="0"/>
              <a:t>The Process View</a:t>
            </a:r>
          </a:p>
        </p:txBody>
      </p:sp>
      <p:sp>
        <p:nvSpPr>
          <p:cNvPr id="91139" name="Rectangle 3">
            <a:extLst>
              <a:ext uri="{FF2B5EF4-FFF2-40B4-BE49-F238E27FC236}">
                <a16:creationId xmlns:a16="http://schemas.microsoft.com/office/drawing/2014/main" id="{1DCDB8E5-C7FD-4C81-B80A-51917D05B9A3}"/>
              </a:ext>
            </a:extLst>
          </p:cNvPr>
          <p:cNvSpPr>
            <a:spLocks noGrp="1" noChangeArrowheads="1"/>
          </p:cNvSpPr>
          <p:nvPr>
            <p:ph idx="1"/>
          </p:nvPr>
        </p:nvSpPr>
        <p:spPr/>
        <p:txBody>
          <a:bodyPr>
            <a:noAutofit/>
          </a:bodyPr>
          <a:lstStyle/>
          <a:p>
            <a:pPr>
              <a:lnSpc>
                <a:spcPct val="90000"/>
              </a:lnSpc>
            </a:pPr>
            <a:r>
              <a:rPr lang="en-US" altLang="en-US" sz="2800" dirty="0"/>
              <a:t>The process view focuses on the dynamic aspects of the system, i.e., its execution time behavior</a:t>
            </a:r>
          </a:p>
          <a:p>
            <a:pPr>
              <a:lnSpc>
                <a:spcPct val="90000"/>
              </a:lnSpc>
            </a:pPr>
            <a:r>
              <a:rPr lang="en-US" altLang="en-US" sz="2800" dirty="0"/>
              <a:t>This view is an abstraction of processes or threads dealing with process synchronization and concurrency</a:t>
            </a:r>
          </a:p>
          <a:p>
            <a:pPr>
              <a:lnSpc>
                <a:spcPct val="90000"/>
              </a:lnSpc>
            </a:pPr>
            <a:r>
              <a:rPr lang="en-US" altLang="en-US" sz="2800" dirty="0"/>
              <a:t>It contributes to many non-functional requirements and quality attributes such as scalability and performance requirements</a:t>
            </a:r>
          </a:p>
          <a:p>
            <a:r>
              <a:rPr lang="en-US" altLang="zh-CN" dirty="0">
                <a:ea typeface="宋体" panose="02010600030101010101" pitchFamily="2" charset="-122"/>
              </a:rPr>
              <a:t>The </a:t>
            </a:r>
            <a:r>
              <a:rPr lang="en-US" altLang="en-US" dirty="0"/>
              <a:t>UML activity diagram support this view</a:t>
            </a:r>
          </a:p>
          <a:p>
            <a:pPr>
              <a:lnSpc>
                <a:spcPct val="80000"/>
              </a:lnSpc>
            </a:pPr>
            <a:r>
              <a:rPr lang="en-US" altLang="en-US" dirty="0"/>
              <a:t>The stakeholders of this view are the developers and integrators</a:t>
            </a:r>
          </a:p>
          <a:p>
            <a:pPr>
              <a:lnSpc>
                <a:spcPct val="80000"/>
              </a:lnSpc>
            </a:pPr>
            <a:r>
              <a:rPr lang="en-US" altLang="en-US" dirty="0"/>
              <a:t>Many architectural styles such as pipe</a:t>
            </a:r>
            <a:r>
              <a:rPr lang="en-US" altLang="zh-CN" dirty="0">
                <a:ea typeface="宋体" panose="02010600030101010101" pitchFamily="2" charset="-122"/>
              </a:rPr>
              <a:t> &amp; filter, multi-tier, and others can be applied in the process view </a:t>
            </a:r>
            <a:endParaRPr lang="en-US" altLang="en-US" dirty="0"/>
          </a:p>
          <a:p>
            <a:endParaRPr lang="en-US" altLang="en-US" dirty="0">
              <a:ea typeface="宋体" panose="02010600030101010101" pitchFamily="2" charset="-122"/>
            </a:endParaRPr>
          </a:p>
          <a:p>
            <a:endParaRPr lang="en-US" altLang="en-US" dirty="0"/>
          </a:p>
          <a:p>
            <a:pPr>
              <a:lnSpc>
                <a:spcPct val="90000"/>
              </a:lnSpc>
            </a:pPr>
            <a:endParaRPr lang="en-US" altLang="en-US" sz="2800" dirty="0"/>
          </a:p>
          <a:p>
            <a:pPr>
              <a:lnSpc>
                <a:spcPct val="90000"/>
              </a:lnSpc>
            </a:pPr>
            <a:endParaRPr lang="en-US" altLang="en-US" sz="2800" dirty="0"/>
          </a:p>
        </p:txBody>
      </p:sp>
      <p:sp>
        <p:nvSpPr>
          <p:cNvPr id="2" name="Footer Placeholder 1">
            <a:extLst>
              <a:ext uri="{FF2B5EF4-FFF2-40B4-BE49-F238E27FC236}">
                <a16:creationId xmlns:a16="http://schemas.microsoft.com/office/drawing/2014/main" id="{D095CC1D-AECB-4868-8CA6-964502B40876}"/>
              </a:ext>
            </a:extLst>
          </p:cNvPr>
          <p:cNvSpPr>
            <a:spLocks noGrp="1"/>
          </p:cNvSpPr>
          <p:nvPr>
            <p:ph type="ftr" sz="quarter" idx="11"/>
          </p:nvPr>
        </p:nvSpPr>
        <p:spPr/>
        <p:txBody>
          <a:bodyPr/>
          <a:lstStyle/>
          <a:p>
            <a:r>
              <a:rPr lang="en-US" altLang="en-US" dirty="0"/>
              <a:t>SOEN 343 Dr. Rodrigo Morales</a:t>
            </a:r>
          </a:p>
        </p:txBody>
      </p:sp>
      <p:sp>
        <p:nvSpPr>
          <p:cNvPr id="3" name="Slide Number Placeholder 2">
            <a:extLst>
              <a:ext uri="{FF2B5EF4-FFF2-40B4-BE49-F238E27FC236}">
                <a16:creationId xmlns:a16="http://schemas.microsoft.com/office/drawing/2014/main" id="{27FE8294-4B92-4D4E-BF97-BDC4815F6455}"/>
              </a:ext>
            </a:extLst>
          </p:cNvPr>
          <p:cNvSpPr>
            <a:spLocks noGrp="1"/>
          </p:cNvSpPr>
          <p:nvPr>
            <p:ph type="sldNum" sz="quarter" idx="12"/>
          </p:nvPr>
        </p:nvSpPr>
        <p:spPr/>
        <p:txBody>
          <a:bodyPr/>
          <a:lstStyle/>
          <a:p>
            <a:fld id="{10D968F0-2ED2-4E2D-B450-8A3ABF2C7CE5}" type="slidenum">
              <a:rPr lang="en-US" altLang="en-US" smtClean="0"/>
              <a:pPr/>
              <a:t>22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1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1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1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11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11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B786E661-F2B8-4AB0-BABC-E77ABE8A8FCF}"/>
              </a:ext>
            </a:extLst>
          </p:cNvPr>
          <p:cNvSpPr>
            <a:spLocks noGrp="1" noChangeArrowheads="1"/>
          </p:cNvSpPr>
          <p:nvPr>
            <p:ph type="title"/>
          </p:nvPr>
        </p:nvSpPr>
        <p:spPr/>
        <p:txBody>
          <a:bodyPr/>
          <a:lstStyle/>
          <a:p>
            <a:r>
              <a:rPr lang="en-US" altLang="en-US" sz="4000" dirty="0"/>
              <a:t>The Physical View</a:t>
            </a:r>
          </a:p>
        </p:txBody>
      </p:sp>
      <p:sp>
        <p:nvSpPr>
          <p:cNvPr id="97283" name="Rectangle 3">
            <a:extLst>
              <a:ext uri="{FF2B5EF4-FFF2-40B4-BE49-F238E27FC236}">
                <a16:creationId xmlns:a16="http://schemas.microsoft.com/office/drawing/2014/main" id="{B45D6651-6157-4BF7-8459-F052CB1D5BA5}"/>
              </a:ext>
            </a:extLst>
          </p:cNvPr>
          <p:cNvSpPr>
            <a:spLocks noGrp="1" noChangeArrowheads="1"/>
          </p:cNvSpPr>
          <p:nvPr>
            <p:ph idx="1"/>
          </p:nvPr>
        </p:nvSpPr>
        <p:spPr/>
        <p:txBody>
          <a:bodyPr/>
          <a:lstStyle/>
          <a:p>
            <a:pPr>
              <a:lnSpc>
                <a:spcPct val="90000"/>
              </a:lnSpc>
            </a:pPr>
            <a:r>
              <a:rPr lang="en-US" altLang="en-US" dirty="0"/>
              <a:t>The physical view describes installation, configuration, and deployment of the software application</a:t>
            </a:r>
          </a:p>
          <a:p>
            <a:pPr>
              <a:lnSpc>
                <a:spcPct val="90000"/>
              </a:lnSpc>
            </a:pPr>
            <a:r>
              <a:rPr lang="en-US" altLang="en-US" dirty="0"/>
              <a:t>It concerns itself with how to deliver the deployable system </a:t>
            </a:r>
          </a:p>
          <a:p>
            <a:pPr>
              <a:lnSpc>
                <a:spcPct val="90000"/>
              </a:lnSpc>
            </a:pPr>
            <a:r>
              <a:rPr lang="en-US" altLang="en-US" dirty="0"/>
              <a:t>The physical view shows the mapping of software onto hardware</a:t>
            </a:r>
          </a:p>
          <a:p>
            <a:pPr>
              <a:lnSpc>
                <a:spcPct val="90000"/>
              </a:lnSpc>
            </a:pPr>
            <a:r>
              <a:rPr lang="en-US" altLang="en-US" dirty="0"/>
              <a:t>It is particularly of interest in distributed or parallel systems</a:t>
            </a:r>
          </a:p>
          <a:p>
            <a:r>
              <a:rPr lang="en-US" altLang="en-US" dirty="0"/>
              <a:t>UML deployment diagram support this view</a:t>
            </a:r>
          </a:p>
          <a:p>
            <a:r>
              <a:rPr lang="en-US" altLang="en-US" dirty="0"/>
              <a:t>The stakeholders of this view are system installers, system administrators, system engineers, and operators</a:t>
            </a:r>
          </a:p>
          <a:p>
            <a:pPr>
              <a:lnSpc>
                <a:spcPct val="90000"/>
              </a:lnSpc>
            </a:pPr>
            <a:endParaRPr lang="en-US" altLang="en-US" dirty="0"/>
          </a:p>
          <a:p>
            <a:pPr>
              <a:lnSpc>
                <a:spcPct val="90000"/>
              </a:lnSpc>
            </a:pPr>
            <a:endParaRPr lang="en-US" altLang="en-US" dirty="0"/>
          </a:p>
        </p:txBody>
      </p:sp>
      <p:sp>
        <p:nvSpPr>
          <p:cNvPr id="2" name="Footer Placeholder 1">
            <a:extLst>
              <a:ext uri="{FF2B5EF4-FFF2-40B4-BE49-F238E27FC236}">
                <a16:creationId xmlns:a16="http://schemas.microsoft.com/office/drawing/2014/main" id="{15DAC528-D5C1-4077-8A92-E8D7A805BB04}"/>
              </a:ext>
            </a:extLst>
          </p:cNvPr>
          <p:cNvSpPr>
            <a:spLocks noGrp="1"/>
          </p:cNvSpPr>
          <p:nvPr>
            <p:ph type="ftr" sz="quarter" idx="11"/>
          </p:nvPr>
        </p:nvSpPr>
        <p:spPr/>
        <p:txBody>
          <a:bodyPr/>
          <a:lstStyle/>
          <a:p>
            <a:r>
              <a:rPr lang="en-US" altLang="en-US"/>
              <a:t>SOEN 343 Dr. Rodrigo Morales</a:t>
            </a:r>
          </a:p>
        </p:txBody>
      </p:sp>
      <p:sp>
        <p:nvSpPr>
          <p:cNvPr id="3" name="Slide Number Placeholder 2">
            <a:extLst>
              <a:ext uri="{FF2B5EF4-FFF2-40B4-BE49-F238E27FC236}">
                <a16:creationId xmlns:a16="http://schemas.microsoft.com/office/drawing/2014/main" id="{78A2EC47-A392-49F2-8A33-40CB72C7877C}"/>
              </a:ext>
            </a:extLst>
          </p:cNvPr>
          <p:cNvSpPr>
            <a:spLocks noGrp="1"/>
          </p:cNvSpPr>
          <p:nvPr>
            <p:ph type="sldNum" sz="quarter" idx="12"/>
          </p:nvPr>
        </p:nvSpPr>
        <p:spPr/>
        <p:txBody>
          <a:bodyPr/>
          <a:lstStyle/>
          <a:p>
            <a:fld id="{10D968F0-2ED2-4E2D-B450-8A3ABF2C7CE5}" type="slidenum">
              <a:rPr lang="en-US" altLang="en-US" smtClean="0"/>
              <a:pPr/>
              <a:t>23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2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2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2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2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72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CFFBA831-6724-4629-8014-40C39E1E245F}"/>
              </a:ext>
            </a:extLst>
          </p:cNvPr>
          <p:cNvSpPr>
            <a:spLocks noGrp="1" noChangeArrowheads="1"/>
          </p:cNvSpPr>
          <p:nvPr>
            <p:ph type="title"/>
          </p:nvPr>
        </p:nvSpPr>
        <p:spPr/>
        <p:txBody>
          <a:bodyPr/>
          <a:lstStyle/>
          <a:p>
            <a:r>
              <a:rPr lang="en-US" altLang="en-US" dirty="0"/>
              <a:t>The scenario view</a:t>
            </a:r>
          </a:p>
        </p:txBody>
      </p:sp>
      <p:sp>
        <p:nvSpPr>
          <p:cNvPr id="82947" name="Rectangle 3">
            <a:extLst>
              <a:ext uri="{FF2B5EF4-FFF2-40B4-BE49-F238E27FC236}">
                <a16:creationId xmlns:a16="http://schemas.microsoft.com/office/drawing/2014/main" id="{B66EBA29-A5E9-4E7E-9EF2-2AFA59284203}"/>
              </a:ext>
            </a:extLst>
          </p:cNvPr>
          <p:cNvSpPr>
            <a:spLocks noGrp="1" noChangeArrowheads="1"/>
          </p:cNvSpPr>
          <p:nvPr>
            <p:ph idx="1"/>
          </p:nvPr>
        </p:nvSpPr>
        <p:spPr/>
        <p:txBody>
          <a:bodyPr/>
          <a:lstStyle/>
          <a:p>
            <a:pPr>
              <a:lnSpc>
                <a:spcPct val="90000"/>
              </a:lnSpc>
            </a:pPr>
            <a:r>
              <a:rPr lang="en-US" altLang="en-US" sz="2400" dirty="0"/>
              <a:t>The scenario view describes the functionality of the system</a:t>
            </a:r>
          </a:p>
          <a:p>
            <a:pPr>
              <a:lnSpc>
                <a:spcPct val="90000"/>
              </a:lnSpc>
            </a:pPr>
            <a:r>
              <a:rPr lang="en-US" altLang="en-US" sz="2400" dirty="0"/>
              <a:t>This view provides a foundation for other 4 views and lets them work together seamlessly and coherently</a:t>
            </a:r>
          </a:p>
          <a:p>
            <a:pPr>
              <a:lnSpc>
                <a:spcPct val="90000"/>
              </a:lnSpc>
            </a:pPr>
            <a:r>
              <a:rPr lang="en-US" altLang="en-US" sz="2400" dirty="0"/>
              <a:t> It helps designers discover architectural elements during design and helps to validate the architectural design afterward</a:t>
            </a:r>
          </a:p>
          <a:p>
            <a:pPr>
              <a:lnSpc>
                <a:spcPct val="90000"/>
              </a:lnSpc>
            </a:pPr>
            <a:r>
              <a:rPr lang="en-US" altLang="en-US" sz="2400" dirty="0"/>
              <a:t>The scenario view helps to make the software architecture consistent and validated against functional and non-functional requirements</a:t>
            </a:r>
          </a:p>
          <a:p>
            <a:r>
              <a:rPr lang="en-US" altLang="en-US" sz="2400" dirty="0"/>
              <a:t>This view may be provided as a series of screen snapshots or a dynamic, interactive prototype demo or wireframe diagram</a:t>
            </a:r>
          </a:p>
          <a:p>
            <a:pPr>
              <a:lnSpc>
                <a:spcPct val="90000"/>
              </a:lnSpc>
            </a:pPr>
            <a:endParaRPr lang="en-US" altLang="en-US" sz="2400" dirty="0"/>
          </a:p>
        </p:txBody>
      </p:sp>
      <p:sp>
        <p:nvSpPr>
          <p:cNvPr id="2" name="Footer Placeholder 1">
            <a:extLst>
              <a:ext uri="{FF2B5EF4-FFF2-40B4-BE49-F238E27FC236}">
                <a16:creationId xmlns:a16="http://schemas.microsoft.com/office/drawing/2014/main" id="{5874AEDF-7A52-4F92-A178-4E844E36D331}"/>
              </a:ext>
            </a:extLst>
          </p:cNvPr>
          <p:cNvSpPr>
            <a:spLocks noGrp="1"/>
          </p:cNvSpPr>
          <p:nvPr>
            <p:ph type="ftr" sz="quarter" idx="11"/>
          </p:nvPr>
        </p:nvSpPr>
        <p:spPr/>
        <p:txBody>
          <a:bodyPr/>
          <a:lstStyle/>
          <a:p>
            <a:r>
              <a:rPr lang="en-US" altLang="en-US"/>
              <a:t>SOEN 343 Dr. Rodrigo Morales</a:t>
            </a:r>
          </a:p>
        </p:txBody>
      </p:sp>
      <p:sp>
        <p:nvSpPr>
          <p:cNvPr id="3" name="Slide Number Placeholder 2">
            <a:extLst>
              <a:ext uri="{FF2B5EF4-FFF2-40B4-BE49-F238E27FC236}">
                <a16:creationId xmlns:a16="http://schemas.microsoft.com/office/drawing/2014/main" id="{ED777675-A277-402D-B8FA-8639F3ADB8F3}"/>
              </a:ext>
            </a:extLst>
          </p:cNvPr>
          <p:cNvSpPr>
            <a:spLocks noGrp="1"/>
          </p:cNvSpPr>
          <p:nvPr>
            <p:ph type="sldNum" sz="quarter" idx="12"/>
          </p:nvPr>
        </p:nvSpPr>
        <p:spPr/>
        <p:txBody>
          <a:bodyPr/>
          <a:lstStyle/>
          <a:p>
            <a:fld id="{10D968F0-2ED2-4E2D-B450-8A3ABF2C7CE5}" type="slidenum">
              <a:rPr lang="en-US" altLang="en-US" smtClean="0"/>
              <a:pPr/>
              <a:t>24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9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9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9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29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CB25-126C-42CB-BC2A-34E067FB5E9F}"/>
              </a:ext>
            </a:extLst>
          </p:cNvPr>
          <p:cNvSpPr>
            <a:spLocks noGrp="1"/>
          </p:cNvSpPr>
          <p:nvPr>
            <p:ph type="title"/>
          </p:nvPr>
        </p:nvSpPr>
        <p:spPr/>
        <p:txBody>
          <a:bodyPr/>
          <a:lstStyle/>
          <a:p>
            <a:r>
              <a:rPr lang="en-CA" dirty="0"/>
              <a:t>Wireframe diagram example:</a:t>
            </a:r>
          </a:p>
        </p:txBody>
      </p:sp>
      <p:sp>
        <p:nvSpPr>
          <p:cNvPr id="4" name="Footer Placeholder 3">
            <a:extLst>
              <a:ext uri="{FF2B5EF4-FFF2-40B4-BE49-F238E27FC236}">
                <a16:creationId xmlns:a16="http://schemas.microsoft.com/office/drawing/2014/main" id="{59B480AD-08F9-4453-9214-21ADA204ED1D}"/>
              </a:ext>
            </a:extLst>
          </p:cNvPr>
          <p:cNvSpPr>
            <a:spLocks noGrp="1"/>
          </p:cNvSpPr>
          <p:nvPr>
            <p:ph type="ftr" sz="quarter" idx="11"/>
          </p:nvPr>
        </p:nvSpPr>
        <p:spPr/>
        <p:txBody>
          <a:bodyPr/>
          <a:lstStyle/>
          <a:p>
            <a:r>
              <a:rPr lang="en-US" altLang="en-US"/>
              <a:t>SOEN 343 Dr. Rodrigo Morales</a:t>
            </a:r>
          </a:p>
        </p:txBody>
      </p:sp>
      <p:sp>
        <p:nvSpPr>
          <p:cNvPr id="5" name="Slide Number Placeholder 4">
            <a:extLst>
              <a:ext uri="{FF2B5EF4-FFF2-40B4-BE49-F238E27FC236}">
                <a16:creationId xmlns:a16="http://schemas.microsoft.com/office/drawing/2014/main" id="{199E942A-7529-4339-A3C9-42BCB491736F}"/>
              </a:ext>
            </a:extLst>
          </p:cNvPr>
          <p:cNvSpPr>
            <a:spLocks noGrp="1"/>
          </p:cNvSpPr>
          <p:nvPr>
            <p:ph type="sldNum" sz="quarter" idx="12"/>
          </p:nvPr>
        </p:nvSpPr>
        <p:spPr/>
        <p:txBody>
          <a:bodyPr/>
          <a:lstStyle/>
          <a:p>
            <a:fld id="{10D968F0-2ED2-4E2D-B450-8A3ABF2C7CE5}" type="slidenum">
              <a:rPr lang="en-US" altLang="en-US" smtClean="0"/>
              <a:pPr/>
              <a:t>25</a:t>
            </a:fld>
            <a:endParaRPr lang="en-US" altLang="en-US"/>
          </a:p>
        </p:txBody>
      </p:sp>
      <p:pic>
        <p:nvPicPr>
          <p:cNvPr id="8" name="Content Placeholder 7">
            <a:extLst>
              <a:ext uri="{FF2B5EF4-FFF2-40B4-BE49-F238E27FC236}">
                <a16:creationId xmlns:a16="http://schemas.microsoft.com/office/drawing/2014/main" id="{36EEB189-0408-4DD3-A581-9CDBDA1BEC01}"/>
              </a:ext>
            </a:extLst>
          </p:cNvPr>
          <p:cNvPicPr>
            <a:picLocks noGrp="1" noChangeAspect="1"/>
          </p:cNvPicPr>
          <p:nvPr>
            <p:ph idx="1"/>
          </p:nvPr>
        </p:nvPicPr>
        <p:blipFill>
          <a:blip r:embed="rId2"/>
          <a:stretch>
            <a:fillRect/>
          </a:stretch>
        </p:blipFill>
        <p:spPr>
          <a:xfrm>
            <a:off x="2931391" y="1825625"/>
            <a:ext cx="6329218" cy="4351338"/>
          </a:xfrm>
          <a:prstGeom prst="rect">
            <a:avLst/>
          </a:prstGeom>
        </p:spPr>
      </p:pic>
    </p:spTree>
    <p:extLst>
      <p:ext uri="{BB962C8B-B14F-4D97-AF65-F5344CB8AC3E}">
        <p14:creationId xmlns:p14="http://schemas.microsoft.com/office/powerpoint/2010/main" val="4227025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8F33F3-CCC2-4376-B444-3BFF8034CDE4}"/>
              </a:ext>
            </a:extLst>
          </p:cNvPr>
          <p:cNvSpPr>
            <a:spLocks noGrp="1"/>
          </p:cNvSpPr>
          <p:nvPr>
            <p:ph type="title"/>
          </p:nvPr>
        </p:nvSpPr>
        <p:spPr/>
        <p:txBody>
          <a:bodyPr/>
          <a:lstStyle/>
          <a:p>
            <a:r>
              <a:rPr lang="en-US" altLang="en-US" sz="4400" dirty="0"/>
              <a:t>4+1 View</a:t>
            </a:r>
            <a:r>
              <a:rPr lang="en-US" altLang="en-US" dirty="0"/>
              <a:t> </a:t>
            </a:r>
            <a:r>
              <a:rPr lang="en-US" altLang="en-US" sz="4400" dirty="0"/>
              <a:t>Summary</a:t>
            </a:r>
            <a:endParaRPr lang="en-CA" dirty="0"/>
          </a:p>
        </p:txBody>
      </p:sp>
      <p:sp>
        <p:nvSpPr>
          <p:cNvPr id="102403" name="Rectangle 3">
            <a:extLst>
              <a:ext uri="{FF2B5EF4-FFF2-40B4-BE49-F238E27FC236}">
                <a16:creationId xmlns:a16="http://schemas.microsoft.com/office/drawing/2014/main" id="{91D7EB90-EE68-470D-96ED-512E4876040F}"/>
              </a:ext>
            </a:extLst>
          </p:cNvPr>
          <p:cNvSpPr>
            <a:spLocks noGrp="1" noChangeArrowheads="1"/>
          </p:cNvSpPr>
          <p:nvPr>
            <p:ph idx="1"/>
          </p:nvPr>
        </p:nvSpPr>
        <p:spPr/>
        <p:txBody>
          <a:bodyPr/>
          <a:lstStyle/>
          <a:p>
            <a:pPr>
              <a:lnSpc>
                <a:spcPct val="80000"/>
              </a:lnSpc>
            </a:pPr>
            <a:r>
              <a:rPr lang="en-US" altLang="en-US" sz="2800" dirty="0"/>
              <a:t> </a:t>
            </a:r>
            <a:r>
              <a:rPr lang="en-US" altLang="en-US" sz="2400" dirty="0"/>
              <a:t>The view is an architecture verification technique for studying and documenting software architectural design</a:t>
            </a:r>
          </a:p>
          <a:p>
            <a:pPr>
              <a:lnSpc>
                <a:spcPct val="80000"/>
              </a:lnSpc>
            </a:pPr>
            <a:r>
              <a:rPr lang="en-US" altLang="en-US" sz="2400" dirty="0"/>
              <a:t>Each view provides a window for the different aspects of the system</a:t>
            </a:r>
          </a:p>
          <a:p>
            <a:pPr>
              <a:lnSpc>
                <a:spcPct val="80000"/>
              </a:lnSpc>
            </a:pPr>
            <a:r>
              <a:rPr lang="en-US" altLang="en-US" sz="2400" dirty="0"/>
              <a:t> It covers all aspects of a software architecture for all stakeholders</a:t>
            </a:r>
          </a:p>
          <a:p>
            <a:pPr>
              <a:lnSpc>
                <a:spcPct val="80000"/>
              </a:lnSpc>
            </a:pPr>
            <a:r>
              <a:rPr lang="en-US" altLang="en-US" sz="2400" dirty="0"/>
              <a:t>The views are interconnected; thus, based on the scenarios view, we can start with logical view, and then move to development or process view and, finally go to physical view</a:t>
            </a:r>
          </a:p>
          <a:p>
            <a:pPr>
              <a:lnSpc>
                <a:spcPct val="80000"/>
              </a:lnSpc>
            </a:pPr>
            <a:r>
              <a:rPr lang="en-US" altLang="en-US" sz="2400" dirty="0"/>
              <a:t>The user interface view is also established during this process</a:t>
            </a:r>
          </a:p>
          <a:p>
            <a:pPr>
              <a:lnSpc>
                <a:spcPct val="80000"/>
              </a:lnSpc>
            </a:pPr>
            <a:endParaRPr lang="en-US" altLang="en-US" sz="2400" dirty="0"/>
          </a:p>
        </p:txBody>
      </p:sp>
      <p:sp>
        <p:nvSpPr>
          <p:cNvPr id="2" name="Footer Placeholder 1">
            <a:extLst>
              <a:ext uri="{FF2B5EF4-FFF2-40B4-BE49-F238E27FC236}">
                <a16:creationId xmlns:a16="http://schemas.microsoft.com/office/drawing/2014/main" id="{C2EB47A9-F7AB-48BC-9A59-1B2F07E192E6}"/>
              </a:ext>
            </a:extLst>
          </p:cNvPr>
          <p:cNvSpPr>
            <a:spLocks noGrp="1"/>
          </p:cNvSpPr>
          <p:nvPr>
            <p:ph type="ftr" sz="quarter" idx="11"/>
          </p:nvPr>
        </p:nvSpPr>
        <p:spPr/>
        <p:txBody>
          <a:bodyPr/>
          <a:lstStyle/>
          <a:p>
            <a:r>
              <a:rPr lang="en-US" altLang="en-US"/>
              <a:t>SOEN 343 Dr. Rodrigo Morales</a:t>
            </a:r>
          </a:p>
        </p:txBody>
      </p:sp>
      <p:sp>
        <p:nvSpPr>
          <p:cNvPr id="3" name="Slide Number Placeholder 2">
            <a:extLst>
              <a:ext uri="{FF2B5EF4-FFF2-40B4-BE49-F238E27FC236}">
                <a16:creationId xmlns:a16="http://schemas.microsoft.com/office/drawing/2014/main" id="{9EA26D2A-344E-46C5-926A-4CC1AFB60E1F}"/>
              </a:ext>
            </a:extLst>
          </p:cNvPr>
          <p:cNvSpPr>
            <a:spLocks noGrp="1"/>
          </p:cNvSpPr>
          <p:nvPr>
            <p:ph type="sldNum" sz="quarter" idx="12"/>
          </p:nvPr>
        </p:nvSpPr>
        <p:spPr/>
        <p:txBody>
          <a:bodyPr/>
          <a:lstStyle/>
          <a:p>
            <a:fld id="{10D968F0-2ED2-4E2D-B450-8A3ABF2C7CE5}" type="slidenum">
              <a:rPr lang="en-US" altLang="en-US" smtClean="0"/>
              <a:pPr/>
              <a:t>26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F995E-1E54-4F53-833C-D27E2CC670EA}"/>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2348496F-D235-4CBB-A269-F928B5DA2015}"/>
              </a:ext>
            </a:extLst>
          </p:cNvPr>
          <p:cNvSpPr>
            <a:spLocks noGrp="1"/>
          </p:cNvSpPr>
          <p:nvPr>
            <p:ph idx="1"/>
          </p:nvPr>
        </p:nvSpPr>
        <p:spPr/>
        <p:txBody>
          <a:bodyPr/>
          <a:lstStyle/>
          <a:p>
            <a:pPr marL="514350" indent="-514350">
              <a:buFont typeface="+mj-lt"/>
              <a:buAutoNum type="arabicPeriod"/>
            </a:pPr>
            <a:r>
              <a:rPr lang="en-US" dirty="0"/>
              <a:t>Chapter 3. Qian, Kai, et al. Software architecture and design illuminated. Jones &amp; Bartlett Learning, 2010</a:t>
            </a:r>
          </a:p>
          <a:p>
            <a:pPr marL="514350" indent="-514350">
              <a:buFont typeface="+mj-lt"/>
              <a:buAutoNum type="arabicPeriod"/>
            </a:pPr>
            <a:r>
              <a:rPr lang="en-US" dirty="0"/>
              <a:t>P. B. </a:t>
            </a:r>
            <a:r>
              <a:rPr lang="en-US" dirty="0" err="1"/>
              <a:t>Kruchten</a:t>
            </a:r>
            <a:r>
              <a:rPr lang="en-US" dirty="0"/>
              <a:t>, "The 4+1 View Model of architecture," in </a:t>
            </a:r>
            <a:r>
              <a:rPr lang="en-US" i="1" dirty="0"/>
              <a:t>IEEE Software</a:t>
            </a:r>
            <a:r>
              <a:rPr lang="en-US" dirty="0"/>
              <a:t>, vol. 12, no. 6, pp. 42-50, Nov. 1995</a:t>
            </a:r>
          </a:p>
          <a:p>
            <a:pPr marL="514350" indent="-514350">
              <a:buFont typeface="+mj-lt"/>
              <a:buAutoNum type="arabicPeriod"/>
            </a:pPr>
            <a:r>
              <a:rPr lang="en-CA" dirty="0">
                <a:hlinkClick r:id="rId2"/>
              </a:rPr>
              <a:t>https://www.uml.org/</a:t>
            </a:r>
            <a:endParaRPr lang="en-CA" dirty="0"/>
          </a:p>
          <a:p>
            <a:pPr marL="0" indent="0">
              <a:buNone/>
            </a:pPr>
            <a:endParaRPr lang="en-CA" dirty="0"/>
          </a:p>
        </p:txBody>
      </p:sp>
      <p:sp>
        <p:nvSpPr>
          <p:cNvPr id="4" name="Footer Placeholder 3">
            <a:extLst>
              <a:ext uri="{FF2B5EF4-FFF2-40B4-BE49-F238E27FC236}">
                <a16:creationId xmlns:a16="http://schemas.microsoft.com/office/drawing/2014/main" id="{A3A1501B-298C-4C8D-B1C0-6E0DAB19AA31}"/>
              </a:ext>
            </a:extLst>
          </p:cNvPr>
          <p:cNvSpPr>
            <a:spLocks noGrp="1"/>
          </p:cNvSpPr>
          <p:nvPr>
            <p:ph type="ftr" sz="quarter" idx="11"/>
          </p:nvPr>
        </p:nvSpPr>
        <p:spPr/>
        <p:txBody>
          <a:bodyPr/>
          <a:lstStyle/>
          <a:p>
            <a:r>
              <a:rPr lang="en-US" altLang="en-US"/>
              <a:t>SOEN 343 Dr. Rodrigo Morales</a:t>
            </a:r>
          </a:p>
        </p:txBody>
      </p:sp>
      <p:sp>
        <p:nvSpPr>
          <p:cNvPr id="5" name="Slide Number Placeholder 4">
            <a:extLst>
              <a:ext uri="{FF2B5EF4-FFF2-40B4-BE49-F238E27FC236}">
                <a16:creationId xmlns:a16="http://schemas.microsoft.com/office/drawing/2014/main" id="{9A42348D-3EF4-41A9-9E05-3E9FB88196F8}"/>
              </a:ext>
            </a:extLst>
          </p:cNvPr>
          <p:cNvSpPr>
            <a:spLocks noGrp="1"/>
          </p:cNvSpPr>
          <p:nvPr>
            <p:ph type="sldNum" sz="quarter" idx="12"/>
          </p:nvPr>
        </p:nvSpPr>
        <p:spPr/>
        <p:txBody>
          <a:bodyPr/>
          <a:lstStyle/>
          <a:p>
            <a:fld id="{10D968F0-2ED2-4E2D-B450-8A3ABF2C7CE5}" type="slidenum">
              <a:rPr lang="en-US" altLang="en-US" smtClean="0"/>
              <a:pPr/>
              <a:t>27</a:t>
            </a:fld>
            <a:endParaRPr lang="en-US" altLang="en-US"/>
          </a:p>
        </p:txBody>
      </p:sp>
    </p:spTree>
    <p:extLst>
      <p:ext uri="{BB962C8B-B14F-4D97-AF65-F5344CB8AC3E}">
        <p14:creationId xmlns:p14="http://schemas.microsoft.com/office/powerpoint/2010/main" val="1514604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A7C3F0-5EBB-4356-B03B-A50CDB538012}"/>
              </a:ext>
            </a:extLst>
          </p:cNvPr>
          <p:cNvSpPr>
            <a:spLocks noGrp="1"/>
          </p:cNvSpPr>
          <p:nvPr>
            <p:ph type="title"/>
          </p:nvPr>
        </p:nvSpPr>
        <p:spPr/>
        <p:txBody>
          <a:bodyPr/>
          <a:lstStyle/>
          <a:p>
            <a:r>
              <a:rPr lang="en-CA" dirty="0"/>
              <a:t>Appendix A. UML diagrams</a:t>
            </a:r>
          </a:p>
        </p:txBody>
      </p:sp>
      <p:sp>
        <p:nvSpPr>
          <p:cNvPr id="7" name="Text Placeholder 6">
            <a:extLst>
              <a:ext uri="{FF2B5EF4-FFF2-40B4-BE49-F238E27FC236}">
                <a16:creationId xmlns:a16="http://schemas.microsoft.com/office/drawing/2014/main" id="{63E93DA6-9DE7-4149-8A15-F97E6086AEBD}"/>
              </a:ext>
            </a:extLst>
          </p:cNvPr>
          <p:cNvSpPr>
            <a:spLocks noGrp="1"/>
          </p:cNvSpPr>
          <p:nvPr>
            <p:ph type="body" idx="1"/>
          </p:nvPr>
        </p:nvSpPr>
        <p:spPr/>
        <p:txBody>
          <a:bodyPr/>
          <a:lstStyle/>
          <a:p>
            <a:endParaRPr lang="en-CA"/>
          </a:p>
        </p:txBody>
      </p:sp>
      <p:sp>
        <p:nvSpPr>
          <p:cNvPr id="4" name="Footer Placeholder 3">
            <a:extLst>
              <a:ext uri="{FF2B5EF4-FFF2-40B4-BE49-F238E27FC236}">
                <a16:creationId xmlns:a16="http://schemas.microsoft.com/office/drawing/2014/main" id="{0BF96BF1-FD5E-47AE-A92F-2BA4509EE207}"/>
              </a:ext>
            </a:extLst>
          </p:cNvPr>
          <p:cNvSpPr>
            <a:spLocks noGrp="1"/>
          </p:cNvSpPr>
          <p:nvPr>
            <p:ph type="ftr" sz="quarter" idx="11"/>
          </p:nvPr>
        </p:nvSpPr>
        <p:spPr/>
        <p:txBody>
          <a:bodyPr/>
          <a:lstStyle/>
          <a:p>
            <a:r>
              <a:rPr lang="en-US" altLang="en-US"/>
              <a:t>SOEN 343 Dr. Rodrigo Morales</a:t>
            </a:r>
          </a:p>
        </p:txBody>
      </p:sp>
      <p:sp>
        <p:nvSpPr>
          <p:cNvPr id="5" name="Slide Number Placeholder 4">
            <a:extLst>
              <a:ext uri="{FF2B5EF4-FFF2-40B4-BE49-F238E27FC236}">
                <a16:creationId xmlns:a16="http://schemas.microsoft.com/office/drawing/2014/main" id="{A382D7B4-FAE6-4F10-98A9-80705AED0FA7}"/>
              </a:ext>
            </a:extLst>
          </p:cNvPr>
          <p:cNvSpPr>
            <a:spLocks noGrp="1"/>
          </p:cNvSpPr>
          <p:nvPr>
            <p:ph type="sldNum" sz="quarter" idx="12"/>
          </p:nvPr>
        </p:nvSpPr>
        <p:spPr/>
        <p:txBody>
          <a:bodyPr/>
          <a:lstStyle/>
          <a:p>
            <a:fld id="{10D968F0-2ED2-4E2D-B450-8A3ABF2C7CE5}" type="slidenum">
              <a:rPr lang="en-US" altLang="en-US" smtClean="0"/>
              <a:pPr/>
              <a:t>28</a:t>
            </a:fld>
            <a:endParaRPr lang="en-US" altLang="en-US"/>
          </a:p>
        </p:txBody>
      </p:sp>
    </p:spTree>
    <p:extLst>
      <p:ext uri="{BB962C8B-B14F-4D97-AF65-F5344CB8AC3E}">
        <p14:creationId xmlns:p14="http://schemas.microsoft.com/office/powerpoint/2010/main" val="2714151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a:extLst>
              <a:ext uri="{FF2B5EF4-FFF2-40B4-BE49-F238E27FC236}">
                <a16:creationId xmlns:a16="http://schemas.microsoft.com/office/drawing/2014/main" id="{323A951D-F23A-4E27-A30E-9D6C87A518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457200"/>
            <a:ext cx="9144000" cy="5924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a:extLst>
              <a:ext uri="{FF2B5EF4-FFF2-40B4-BE49-F238E27FC236}">
                <a16:creationId xmlns:a16="http://schemas.microsoft.com/office/drawing/2014/main" id="{118FC6C9-D380-439C-B3BF-DEBFCC9BDC94}"/>
              </a:ext>
            </a:extLst>
          </p:cNvPr>
          <p:cNvSpPr>
            <a:spLocks noGrp="1"/>
          </p:cNvSpPr>
          <p:nvPr>
            <p:ph type="ftr" sz="quarter" idx="11"/>
          </p:nvPr>
        </p:nvSpPr>
        <p:spPr/>
        <p:txBody>
          <a:bodyPr/>
          <a:lstStyle/>
          <a:p>
            <a:r>
              <a:rPr lang="en-US" altLang="en-US"/>
              <a:t>SOEN 343 Dr. Rodrigo Morales</a:t>
            </a:r>
          </a:p>
        </p:txBody>
      </p:sp>
      <p:sp>
        <p:nvSpPr>
          <p:cNvPr id="3" name="Slide Number Placeholder 2">
            <a:extLst>
              <a:ext uri="{FF2B5EF4-FFF2-40B4-BE49-F238E27FC236}">
                <a16:creationId xmlns:a16="http://schemas.microsoft.com/office/drawing/2014/main" id="{FDC77E27-1B06-4BB2-884A-828C4BBA8108}"/>
              </a:ext>
            </a:extLst>
          </p:cNvPr>
          <p:cNvSpPr>
            <a:spLocks noGrp="1"/>
          </p:cNvSpPr>
          <p:nvPr>
            <p:ph type="sldNum" sz="quarter" idx="12"/>
          </p:nvPr>
        </p:nvSpPr>
        <p:spPr/>
        <p:txBody>
          <a:bodyPr/>
          <a:lstStyle/>
          <a:p>
            <a:fld id="{10D968F0-2ED2-4E2D-B450-8A3ABF2C7CE5}" type="slidenum">
              <a:rPr lang="en-US" altLang="en-US" smtClean="0"/>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1B1015-F460-43B1-9160-3B0018D56D23}"/>
              </a:ext>
            </a:extLst>
          </p:cNvPr>
          <p:cNvSpPr>
            <a:spLocks noGrp="1"/>
          </p:cNvSpPr>
          <p:nvPr>
            <p:ph type="title"/>
          </p:nvPr>
        </p:nvSpPr>
        <p:spPr/>
        <p:txBody>
          <a:bodyPr/>
          <a:lstStyle/>
          <a:p>
            <a:r>
              <a:rPr lang="en-CA" dirty="0"/>
              <a:t>A simplified software development life cycle</a:t>
            </a:r>
          </a:p>
        </p:txBody>
      </p:sp>
      <p:pic>
        <p:nvPicPr>
          <p:cNvPr id="7172" name="Picture 4">
            <a:extLst>
              <a:ext uri="{FF2B5EF4-FFF2-40B4-BE49-F238E27FC236}">
                <a16:creationId xmlns:a16="http://schemas.microsoft.com/office/drawing/2014/main" id="{182B4C21-44C6-440C-B996-5E511BBBA164}"/>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3915" r="12787" b="10433"/>
          <a:stretch/>
        </p:blipFill>
        <p:spPr>
          <a:xfrm>
            <a:off x="2895601" y="1683222"/>
            <a:ext cx="6332159" cy="42603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a:extLst>
              <a:ext uri="{FF2B5EF4-FFF2-40B4-BE49-F238E27FC236}">
                <a16:creationId xmlns:a16="http://schemas.microsoft.com/office/drawing/2014/main" id="{38B12EE2-8340-4EDA-A06E-8B9D8DC5E393}"/>
              </a:ext>
            </a:extLst>
          </p:cNvPr>
          <p:cNvSpPr>
            <a:spLocks noGrp="1"/>
          </p:cNvSpPr>
          <p:nvPr>
            <p:ph type="ftr" sz="quarter" idx="11"/>
          </p:nvPr>
        </p:nvSpPr>
        <p:spPr/>
        <p:txBody>
          <a:bodyPr/>
          <a:lstStyle/>
          <a:p>
            <a:r>
              <a:rPr lang="en-US" altLang="en-US"/>
              <a:t>SOEN 343 Dr. Rodrigo Morales</a:t>
            </a:r>
          </a:p>
        </p:txBody>
      </p:sp>
      <p:sp>
        <p:nvSpPr>
          <p:cNvPr id="3" name="Slide Number Placeholder 2">
            <a:extLst>
              <a:ext uri="{FF2B5EF4-FFF2-40B4-BE49-F238E27FC236}">
                <a16:creationId xmlns:a16="http://schemas.microsoft.com/office/drawing/2014/main" id="{A5725BFA-3D2F-4A5C-A114-14404D2F2EBD}"/>
              </a:ext>
            </a:extLst>
          </p:cNvPr>
          <p:cNvSpPr>
            <a:spLocks noGrp="1"/>
          </p:cNvSpPr>
          <p:nvPr>
            <p:ph type="sldNum" sz="quarter" idx="12"/>
          </p:nvPr>
        </p:nvSpPr>
        <p:spPr/>
        <p:txBody>
          <a:bodyPr/>
          <a:lstStyle/>
          <a:p>
            <a:fld id="{D693DAC9-C63B-4E6D-B199-EBC75F06E48D}" type="slidenum">
              <a:rPr lang="en-US" altLang="en-US" smtClean="0"/>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a:extLst>
              <a:ext uri="{FF2B5EF4-FFF2-40B4-BE49-F238E27FC236}">
                <a16:creationId xmlns:a16="http://schemas.microsoft.com/office/drawing/2014/main" id="{8ED7403D-A412-42B4-AE30-45EAB46556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457200"/>
            <a:ext cx="9144000" cy="5943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a:extLst>
              <a:ext uri="{FF2B5EF4-FFF2-40B4-BE49-F238E27FC236}">
                <a16:creationId xmlns:a16="http://schemas.microsoft.com/office/drawing/2014/main" id="{9B825771-FF5B-4592-8DAA-6B4A53212AB0}"/>
              </a:ext>
            </a:extLst>
          </p:cNvPr>
          <p:cNvSpPr>
            <a:spLocks noGrp="1"/>
          </p:cNvSpPr>
          <p:nvPr>
            <p:ph type="ftr" sz="quarter" idx="11"/>
          </p:nvPr>
        </p:nvSpPr>
        <p:spPr/>
        <p:txBody>
          <a:bodyPr/>
          <a:lstStyle/>
          <a:p>
            <a:r>
              <a:rPr lang="en-US" altLang="en-US"/>
              <a:t>SOEN 343 Dr. Rodrigo Morales</a:t>
            </a:r>
          </a:p>
        </p:txBody>
      </p:sp>
      <p:sp>
        <p:nvSpPr>
          <p:cNvPr id="3" name="Slide Number Placeholder 2">
            <a:extLst>
              <a:ext uri="{FF2B5EF4-FFF2-40B4-BE49-F238E27FC236}">
                <a16:creationId xmlns:a16="http://schemas.microsoft.com/office/drawing/2014/main" id="{55D96081-502E-4B0D-AF32-5BED760DAA65}"/>
              </a:ext>
            </a:extLst>
          </p:cNvPr>
          <p:cNvSpPr>
            <a:spLocks noGrp="1"/>
          </p:cNvSpPr>
          <p:nvPr>
            <p:ph type="sldNum" sz="quarter" idx="12"/>
          </p:nvPr>
        </p:nvSpPr>
        <p:spPr/>
        <p:txBody>
          <a:bodyPr/>
          <a:lstStyle/>
          <a:p>
            <a:fld id="{10D968F0-2ED2-4E2D-B450-8A3ABF2C7CE5}" type="slidenum">
              <a:rPr lang="en-US" altLang="en-US" smtClean="0"/>
              <a:pPr/>
              <a:t>30</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079798D-B027-473A-89C3-838F8BE091FD}"/>
              </a:ext>
            </a:extLst>
          </p:cNvPr>
          <p:cNvSpPr>
            <a:spLocks noGrp="1" noChangeArrowheads="1"/>
          </p:cNvSpPr>
          <p:nvPr>
            <p:ph type="title"/>
          </p:nvPr>
        </p:nvSpPr>
        <p:spPr/>
        <p:txBody>
          <a:bodyPr>
            <a:normAutofit/>
          </a:bodyPr>
          <a:lstStyle/>
          <a:p>
            <a:r>
              <a:rPr lang="en-US" altLang="en-US" sz="4000" dirty="0"/>
              <a:t>Software architect tasks</a:t>
            </a:r>
          </a:p>
        </p:txBody>
      </p:sp>
      <p:sp>
        <p:nvSpPr>
          <p:cNvPr id="4" name="Content Placeholder 3">
            <a:extLst>
              <a:ext uri="{FF2B5EF4-FFF2-40B4-BE49-F238E27FC236}">
                <a16:creationId xmlns:a16="http://schemas.microsoft.com/office/drawing/2014/main" id="{B559CCF8-F984-4C8F-9C00-8B56ED85500C}"/>
              </a:ext>
            </a:extLst>
          </p:cNvPr>
          <p:cNvSpPr>
            <a:spLocks noGrp="1"/>
          </p:cNvSpPr>
          <p:nvPr>
            <p:ph sz="half" idx="1"/>
          </p:nvPr>
        </p:nvSpPr>
        <p:spPr/>
        <p:txBody>
          <a:bodyPr/>
          <a:lstStyle/>
          <a:p>
            <a:r>
              <a:rPr lang="en-CA" dirty="0"/>
              <a:t>Specify at high-level of abstraction a software system by employing decomposition, composition, architectural styles and quality attributes</a:t>
            </a:r>
          </a:p>
        </p:txBody>
      </p:sp>
      <p:sp>
        <p:nvSpPr>
          <p:cNvPr id="2" name="Footer Placeholder 1">
            <a:extLst>
              <a:ext uri="{FF2B5EF4-FFF2-40B4-BE49-F238E27FC236}">
                <a16:creationId xmlns:a16="http://schemas.microsoft.com/office/drawing/2014/main" id="{8C328324-3328-477B-9B2D-B9D54D298528}"/>
              </a:ext>
            </a:extLst>
          </p:cNvPr>
          <p:cNvSpPr>
            <a:spLocks noGrp="1"/>
          </p:cNvSpPr>
          <p:nvPr>
            <p:ph type="ftr" sz="quarter" idx="11"/>
          </p:nvPr>
        </p:nvSpPr>
        <p:spPr/>
        <p:txBody>
          <a:bodyPr/>
          <a:lstStyle/>
          <a:p>
            <a:r>
              <a:rPr lang="en-US" altLang="en-US"/>
              <a:t>SOEN 343 Dr. Rodrigo Morales</a:t>
            </a:r>
          </a:p>
        </p:txBody>
      </p:sp>
      <p:sp>
        <p:nvSpPr>
          <p:cNvPr id="3" name="Slide Number Placeholder 2">
            <a:extLst>
              <a:ext uri="{FF2B5EF4-FFF2-40B4-BE49-F238E27FC236}">
                <a16:creationId xmlns:a16="http://schemas.microsoft.com/office/drawing/2014/main" id="{3786EDF9-6D65-4AE4-BE44-FE2B604FF7D9}"/>
              </a:ext>
            </a:extLst>
          </p:cNvPr>
          <p:cNvSpPr>
            <a:spLocks noGrp="1"/>
          </p:cNvSpPr>
          <p:nvPr>
            <p:ph type="sldNum" sz="quarter" idx="12"/>
          </p:nvPr>
        </p:nvSpPr>
        <p:spPr/>
        <p:txBody>
          <a:bodyPr/>
          <a:lstStyle/>
          <a:p>
            <a:fld id="{10D968F0-2ED2-4E2D-B450-8A3ABF2C7CE5}" type="slidenum">
              <a:rPr lang="en-US" altLang="en-US" smtClean="0"/>
              <a:pPr/>
              <a:t>4</a:t>
            </a:fld>
            <a:endParaRPr lang="en-US" altLang="en-US"/>
          </a:p>
        </p:txBody>
      </p:sp>
      <p:pic>
        <p:nvPicPr>
          <p:cNvPr id="99330" name="Picture 2" descr="Download Free png Engineer Png, Vector, PSD, and Clipart With Transparent  Background ... - DLPNG.com">
            <a:extLst>
              <a:ext uri="{FF2B5EF4-FFF2-40B4-BE49-F238E27FC236}">
                <a16:creationId xmlns:a16="http://schemas.microsoft.com/office/drawing/2014/main" id="{1508DD17-60EB-41E8-8856-128D205DC44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765564" y="1825625"/>
            <a:ext cx="3994872" cy="4351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CEC330-23B6-42BF-A1E5-BC6B78E7FA68}"/>
              </a:ext>
            </a:extLst>
          </p:cNvPr>
          <p:cNvSpPr>
            <a:spLocks noGrp="1"/>
          </p:cNvSpPr>
          <p:nvPr>
            <p:ph type="title"/>
          </p:nvPr>
        </p:nvSpPr>
        <p:spPr/>
        <p:txBody>
          <a:bodyPr/>
          <a:lstStyle/>
          <a:p>
            <a:r>
              <a:rPr lang="en-CA" dirty="0"/>
              <a:t>Example</a:t>
            </a:r>
          </a:p>
        </p:txBody>
      </p:sp>
      <p:pic>
        <p:nvPicPr>
          <p:cNvPr id="6148" name="Picture 4">
            <a:extLst>
              <a:ext uri="{FF2B5EF4-FFF2-40B4-BE49-F238E27FC236}">
                <a16:creationId xmlns:a16="http://schemas.microsoft.com/office/drawing/2014/main" id="{8F73AEFB-72BD-4E76-91A0-A5917752F30D}"/>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7394" t="26924" r="20760" b="12934"/>
          <a:stretch/>
        </p:blipFill>
        <p:spPr>
          <a:xfrm>
            <a:off x="2819400" y="2057400"/>
            <a:ext cx="6553201" cy="335280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a:extLst>
              <a:ext uri="{FF2B5EF4-FFF2-40B4-BE49-F238E27FC236}">
                <a16:creationId xmlns:a16="http://schemas.microsoft.com/office/drawing/2014/main" id="{A7793944-EC39-42F9-AB55-41F3538F040E}"/>
              </a:ext>
            </a:extLst>
          </p:cNvPr>
          <p:cNvSpPr>
            <a:spLocks noGrp="1"/>
          </p:cNvSpPr>
          <p:nvPr>
            <p:ph type="ftr" sz="quarter" idx="11"/>
          </p:nvPr>
        </p:nvSpPr>
        <p:spPr/>
        <p:txBody>
          <a:bodyPr/>
          <a:lstStyle/>
          <a:p>
            <a:r>
              <a:rPr lang="en-US" altLang="en-US"/>
              <a:t>SOEN 343 Dr. Rodrigo Morales</a:t>
            </a:r>
          </a:p>
        </p:txBody>
      </p:sp>
      <p:sp>
        <p:nvSpPr>
          <p:cNvPr id="3" name="Slide Number Placeholder 2">
            <a:extLst>
              <a:ext uri="{FF2B5EF4-FFF2-40B4-BE49-F238E27FC236}">
                <a16:creationId xmlns:a16="http://schemas.microsoft.com/office/drawing/2014/main" id="{4B1D5075-9886-49A1-8AE6-7CB1CC900EE7}"/>
              </a:ext>
            </a:extLst>
          </p:cNvPr>
          <p:cNvSpPr>
            <a:spLocks noGrp="1"/>
          </p:cNvSpPr>
          <p:nvPr>
            <p:ph type="sldNum" sz="quarter" idx="12"/>
          </p:nvPr>
        </p:nvSpPr>
        <p:spPr/>
        <p:txBody>
          <a:bodyPr/>
          <a:lstStyle/>
          <a:p>
            <a:fld id="{10D968F0-2ED2-4E2D-B450-8A3ABF2C7CE5}" type="slidenum">
              <a:rPr lang="en-US" altLang="en-US" smtClean="0"/>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13CF30A-F764-4320-9191-131177043551}"/>
              </a:ext>
            </a:extLst>
          </p:cNvPr>
          <p:cNvSpPr>
            <a:spLocks noGrp="1" noChangeArrowheads="1"/>
          </p:cNvSpPr>
          <p:nvPr>
            <p:ph type="title"/>
          </p:nvPr>
        </p:nvSpPr>
        <p:spPr/>
        <p:txBody>
          <a:bodyPr>
            <a:normAutofit/>
          </a:bodyPr>
          <a:lstStyle/>
          <a:p>
            <a:r>
              <a:rPr lang="en-US" altLang="en-US" sz="4000" b="1" dirty="0"/>
              <a:t>UML for Software Architecture </a:t>
            </a:r>
          </a:p>
        </p:txBody>
      </p:sp>
      <p:sp>
        <p:nvSpPr>
          <p:cNvPr id="9219" name="Rectangle 3">
            <a:extLst>
              <a:ext uri="{FF2B5EF4-FFF2-40B4-BE49-F238E27FC236}">
                <a16:creationId xmlns:a16="http://schemas.microsoft.com/office/drawing/2014/main" id="{F8E9F242-6E52-418C-84D5-053FEA428C8E}"/>
              </a:ext>
            </a:extLst>
          </p:cNvPr>
          <p:cNvSpPr>
            <a:spLocks noGrp="1" noChangeArrowheads="1"/>
          </p:cNvSpPr>
          <p:nvPr>
            <p:ph sz="half" idx="1"/>
          </p:nvPr>
        </p:nvSpPr>
        <p:spPr/>
        <p:txBody>
          <a:bodyPr>
            <a:normAutofit/>
          </a:bodyPr>
          <a:lstStyle/>
          <a:p>
            <a:pPr>
              <a:lnSpc>
                <a:spcPct val="90000"/>
              </a:lnSpc>
            </a:pPr>
            <a:r>
              <a:rPr lang="en-US" altLang="en-US" sz="2700" dirty="0"/>
              <a:t>UML is a graphical language for visualizing and documenting the artifacts of a software-intensive system</a:t>
            </a:r>
          </a:p>
          <a:p>
            <a:pPr>
              <a:lnSpc>
                <a:spcPct val="90000"/>
              </a:lnSpc>
            </a:pPr>
            <a:r>
              <a:rPr lang="en-US" altLang="en-US" sz="2700" dirty="0"/>
              <a:t>UML offers a standard way to draw a system’s blueprints</a:t>
            </a:r>
          </a:p>
          <a:p>
            <a:pPr>
              <a:lnSpc>
                <a:spcPct val="90000"/>
              </a:lnSpc>
            </a:pPr>
            <a:r>
              <a:rPr lang="en-US" altLang="en-US" sz="2700" dirty="0"/>
              <a:t>It is based on OO analysis and design</a:t>
            </a:r>
          </a:p>
        </p:txBody>
      </p:sp>
      <p:sp>
        <p:nvSpPr>
          <p:cNvPr id="2" name="Footer Placeholder 1">
            <a:extLst>
              <a:ext uri="{FF2B5EF4-FFF2-40B4-BE49-F238E27FC236}">
                <a16:creationId xmlns:a16="http://schemas.microsoft.com/office/drawing/2014/main" id="{648D40F9-86D0-4D2E-8215-9BCF3EC85ED3}"/>
              </a:ext>
            </a:extLst>
          </p:cNvPr>
          <p:cNvSpPr>
            <a:spLocks noGrp="1"/>
          </p:cNvSpPr>
          <p:nvPr>
            <p:ph type="ftr" sz="quarter" idx="11"/>
          </p:nvPr>
        </p:nvSpPr>
        <p:spPr/>
        <p:txBody>
          <a:bodyPr/>
          <a:lstStyle/>
          <a:p>
            <a:r>
              <a:rPr lang="en-US" altLang="en-US"/>
              <a:t>SOEN 343 Dr. Rodrigo Morales</a:t>
            </a:r>
          </a:p>
        </p:txBody>
      </p:sp>
      <p:sp>
        <p:nvSpPr>
          <p:cNvPr id="3" name="Slide Number Placeholder 2">
            <a:extLst>
              <a:ext uri="{FF2B5EF4-FFF2-40B4-BE49-F238E27FC236}">
                <a16:creationId xmlns:a16="http://schemas.microsoft.com/office/drawing/2014/main" id="{48FDB7AB-8B28-4371-9F27-C967C9122E1A}"/>
              </a:ext>
            </a:extLst>
          </p:cNvPr>
          <p:cNvSpPr>
            <a:spLocks noGrp="1"/>
          </p:cNvSpPr>
          <p:nvPr>
            <p:ph type="sldNum" sz="quarter" idx="12"/>
          </p:nvPr>
        </p:nvSpPr>
        <p:spPr/>
        <p:txBody>
          <a:bodyPr/>
          <a:lstStyle/>
          <a:p>
            <a:fld id="{10D968F0-2ED2-4E2D-B450-8A3ABF2C7CE5}" type="slidenum">
              <a:rPr lang="en-US" altLang="en-US" smtClean="0"/>
              <a:pPr/>
              <a:t>6</a:t>
            </a:fld>
            <a:endParaRPr lang="en-US" altLang="en-US"/>
          </a:p>
        </p:txBody>
      </p:sp>
      <p:pic>
        <p:nvPicPr>
          <p:cNvPr id="100354" name="Picture 2">
            <a:extLst>
              <a:ext uri="{FF2B5EF4-FFF2-40B4-BE49-F238E27FC236}">
                <a16:creationId xmlns:a16="http://schemas.microsoft.com/office/drawing/2014/main" id="{F642F653-A1A5-4C79-8AAA-732D68430A3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116386"/>
            <a:ext cx="5181600" cy="37698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4A9D6-A53B-4C46-8575-99E9DB4E1D08}"/>
              </a:ext>
            </a:extLst>
          </p:cNvPr>
          <p:cNvSpPr>
            <a:spLocks noGrp="1"/>
          </p:cNvSpPr>
          <p:nvPr>
            <p:ph type="title"/>
          </p:nvPr>
        </p:nvSpPr>
        <p:spPr/>
        <p:txBody>
          <a:bodyPr/>
          <a:lstStyle/>
          <a:p>
            <a:r>
              <a:rPr lang="en-CA" dirty="0"/>
              <a:t>UML (static) structural diagrams</a:t>
            </a:r>
          </a:p>
        </p:txBody>
      </p:sp>
      <p:sp>
        <p:nvSpPr>
          <p:cNvPr id="3" name="Content Placeholder 2">
            <a:extLst>
              <a:ext uri="{FF2B5EF4-FFF2-40B4-BE49-F238E27FC236}">
                <a16:creationId xmlns:a16="http://schemas.microsoft.com/office/drawing/2014/main" id="{445BB097-5452-4EA9-B45F-2C34BDF2419D}"/>
              </a:ext>
            </a:extLst>
          </p:cNvPr>
          <p:cNvSpPr>
            <a:spLocks noGrp="1"/>
          </p:cNvSpPr>
          <p:nvPr>
            <p:ph idx="1"/>
          </p:nvPr>
        </p:nvSpPr>
        <p:spPr/>
        <p:txBody>
          <a:bodyPr/>
          <a:lstStyle/>
          <a:p>
            <a:r>
              <a:rPr lang="en-CA" u="sng" dirty="0"/>
              <a:t>Class</a:t>
            </a:r>
          </a:p>
          <a:p>
            <a:r>
              <a:rPr lang="en-CA" dirty="0"/>
              <a:t>Object</a:t>
            </a:r>
          </a:p>
          <a:p>
            <a:r>
              <a:rPr lang="en-CA" dirty="0"/>
              <a:t>Composite structure</a:t>
            </a:r>
          </a:p>
          <a:p>
            <a:r>
              <a:rPr lang="en-CA" dirty="0"/>
              <a:t>Component</a:t>
            </a:r>
          </a:p>
          <a:p>
            <a:r>
              <a:rPr lang="en-CA" u="sng" dirty="0"/>
              <a:t>Package</a:t>
            </a:r>
          </a:p>
          <a:p>
            <a:r>
              <a:rPr lang="en-CA" u="sng" dirty="0"/>
              <a:t>Deployment</a:t>
            </a:r>
          </a:p>
        </p:txBody>
      </p:sp>
      <p:sp>
        <p:nvSpPr>
          <p:cNvPr id="4" name="Footer Placeholder 3">
            <a:extLst>
              <a:ext uri="{FF2B5EF4-FFF2-40B4-BE49-F238E27FC236}">
                <a16:creationId xmlns:a16="http://schemas.microsoft.com/office/drawing/2014/main" id="{95B508F7-FA52-4469-BCA2-D0D58A7DBC74}"/>
              </a:ext>
            </a:extLst>
          </p:cNvPr>
          <p:cNvSpPr>
            <a:spLocks noGrp="1"/>
          </p:cNvSpPr>
          <p:nvPr>
            <p:ph type="ftr" sz="quarter" idx="11"/>
          </p:nvPr>
        </p:nvSpPr>
        <p:spPr/>
        <p:txBody>
          <a:bodyPr/>
          <a:lstStyle/>
          <a:p>
            <a:r>
              <a:rPr lang="en-US" altLang="en-US"/>
              <a:t>SOEN 343 Dr. Rodrigo Morales</a:t>
            </a:r>
          </a:p>
        </p:txBody>
      </p:sp>
      <p:sp>
        <p:nvSpPr>
          <p:cNvPr id="5" name="Slide Number Placeholder 4">
            <a:extLst>
              <a:ext uri="{FF2B5EF4-FFF2-40B4-BE49-F238E27FC236}">
                <a16:creationId xmlns:a16="http://schemas.microsoft.com/office/drawing/2014/main" id="{98143A7E-C9F3-4178-9F3F-A65C113A125A}"/>
              </a:ext>
            </a:extLst>
          </p:cNvPr>
          <p:cNvSpPr>
            <a:spLocks noGrp="1"/>
          </p:cNvSpPr>
          <p:nvPr>
            <p:ph type="sldNum" sz="quarter" idx="12"/>
          </p:nvPr>
        </p:nvSpPr>
        <p:spPr/>
        <p:txBody>
          <a:bodyPr/>
          <a:lstStyle/>
          <a:p>
            <a:fld id="{10D968F0-2ED2-4E2D-B450-8A3ABF2C7CE5}" type="slidenum">
              <a:rPr lang="en-US" altLang="en-US" smtClean="0"/>
              <a:pPr/>
              <a:t>7</a:t>
            </a:fld>
            <a:endParaRPr lang="en-US" altLang="en-US"/>
          </a:p>
        </p:txBody>
      </p:sp>
    </p:spTree>
    <p:extLst>
      <p:ext uri="{BB962C8B-B14F-4D97-AF65-F5344CB8AC3E}">
        <p14:creationId xmlns:p14="http://schemas.microsoft.com/office/powerpoint/2010/main" val="258571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90521-C8EE-414B-B6BA-6F21BACDB85A}"/>
              </a:ext>
            </a:extLst>
          </p:cNvPr>
          <p:cNvSpPr>
            <a:spLocks noGrp="1"/>
          </p:cNvSpPr>
          <p:nvPr>
            <p:ph type="title"/>
          </p:nvPr>
        </p:nvSpPr>
        <p:spPr/>
        <p:txBody>
          <a:bodyPr/>
          <a:lstStyle/>
          <a:p>
            <a:r>
              <a:rPr lang="en-CA" dirty="0"/>
              <a:t>UML Behavioral (dynamic) diagrams</a:t>
            </a:r>
          </a:p>
        </p:txBody>
      </p:sp>
      <p:sp>
        <p:nvSpPr>
          <p:cNvPr id="3" name="Content Placeholder 2">
            <a:extLst>
              <a:ext uri="{FF2B5EF4-FFF2-40B4-BE49-F238E27FC236}">
                <a16:creationId xmlns:a16="http://schemas.microsoft.com/office/drawing/2014/main" id="{A32639F5-CB56-4F24-AE4F-C79CF317F611}"/>
              </a:ext>
            </a:extLst>
          </p:cNvPr>
          <p:cNvSpPr>
            <a:spLocks noGrp="1"/>
          </p:cNvSpPr>
          <p:nvPr>
            <p:ph idx="1"/>
          </p:nvPr>
        </p:nvSpPr>
        <p:spPr/>
        <p:txBody>
          <a:bodyPr/>
          <a:lstStyle/>
          <a:p>
            <a:r>
              <a:rPr lang="en-US" u="sng" dirty="0"/>
              <a:t>Use case</a:t>
            </a:r>
          </a:p>
          <a:p>
            <a:r>
              <a:rPr lang="en-US" u="sng" dirty="0"/>
              <a:t>Activity</a:t>
            </a:r>
          </a:p>
          <a:p>
            <a:r>
              <a:rPr lang="en-US" u="sng" dirty="0"/>
              <a:t>State Machine</a:t>
            </a:r>
          </a:p>
          <a:p>
            <a:r>
              <a:rPr lang="en-US" u="sng" dirty="0"/>
              <a:t>Sequence</a:t>
            </a:r>
          </a:p>
          <a:p>
            <a:r>
              <a:rPr lang="en-US" dirty="0"/>
              <a:t>Interaction Overview</a:t>
            </a:r>
          </a:p>
          <a:p>
            <a:r>
              <a:rPr lang="en-US" dirty="0"/>
              <a:t>Communication</a:t>
            </a:r>
          </a:p>
          <a:p>
            <a:r>
              <a:rPr lang="en-US" dirty="0"/>
              <a:t>Time Sequence</a:t>
            </a:r>
            <a:endParaRPr lang="en-CA" dirty="0"/>
          </a:p>
        </p:txBody>
      </p:sp>
      <p:sp>
        <p:nvSpPr>
          <p:cNvPr id="4" name="Footer Placeholder 3">
            <a:extLst>
              <a:ext uri="{FF2B5EF4-FFF2-40B4-BE49-F238E27FC236}">
                <a16:creationId xmlns:a16="http://schemas.microsoft.com/office/drawing/2014/main" id="{56DBA596-B8B7-4EBF-8556-50534F5C0740}"/>
              </a:ext>
            </a:extLst>
          </p:cNvPr>
          <p:cNvSpPr>
            <a:spLocks noGrp="1"/>
          </p:cNvSpPr>
          <p:nvPr>
            <p:ph type="ftr" sz="quarter" idx="11"/>
          </p:nvPr>
        </p:nvSpPr>
        <p:spPr/>
        <p:txBody>
          <a:bodyPr/>
          <a:lstStyle/>
          <a:p>
            <a:r>
              <a:rPr lang="en-US" altLang="en-US"/>
              <a:t>SOEN 343 Dr. Rodrigo Morales</a:t>
            </a:r>
          </a:p>
        </p:txBody>
      </p:sp>
      <p:sp>
        <p:nvSpPr>
          <p:cNvPr id="5" name="Slide Number Placeholder 4">
            <a:extLst>
              <a:ext uri="{FF2B5EF4-FFF2-40B4-BE49-F238E27FC236}">
                <a16:creationId xmlns:a16="http://schemas.microsoft.com/office/drawing/2014/main" id="{A3E39B0C-BB4A-4967-B7CA-BBB199D7BB90}"/>
              </a:ext>
            </a:extLst>
          </p:cNvPr>
          <p:cNvSpPr>
            <a:spLocks noGrp="1"/>
          </p:cNvSpPr>
          <p:nvPr>
            <p:ph type="sldNum" sz="quarter" idx="12"/>
          </p:nvPr>
        </p:nvSpPr>
        <p:spPr/>
        <p:txBody>
          <a:bodyPr/>
          <a:lstStyle/>
          <a:p>
            <a:fld id="{10D968F0-2ED2-4E2D-B450-8A3ABF2C7CE5}" type="slidenum">
              <a:rPr lang="en-US" altLang="en-US" smtClean="0"/>
              <a:pPr/>
              <a:t>8</a:t>
            </a:fld>
            <a:endParaRPr lang="en-US" altLang="en-US"/>
          </a:p>
        </p:txBody>
      </p:sp>
    </p:spTree>
    <p:extLst>
      <p:ext uri="{BB962C8B-B14F-4D97-AF65-F5344CB8AC3E}">
        <p14:creationId xmlns:p14="http://schemas.microsoft.com/office/powerpoint/2010/main" val="23519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9752C8-4384-4F50-B6AF-CD8691370C79}"/>
              </a:ext>
            </a:extLst>
          </p:cNvPr>
          <p:cNvSpPr>
            <a:spLocks noGrp="1"/>
          </p:cNvSpPr>
          <p:nvPr>
            <p:ph type="title"/>
          </p:nvPr>
        </p:nvSpPr>
        <p:spPr/>
        <p:txBody>
          <a:bodyPr/>
          <a:lstStyle/>
          <a:p>
            <a:r>
              <a:rPr lang="en-CA" dirty="0"/>
              <a:t>UML (static) structural diagrams</a:t>
            </a:r>
          </a:p>
        </p:txBody>
      </p:sp>
      <p:sp>
        <p:nvSpPr>
          <p:cNvPr id="7" name="Text Placeholder 6">
            <a:extLst>
              <a:ext uri="{FF2B5EF4-FFF2-40B4-BE49-F238E27FC236}">
                <a16:creationId xmlns:a16="http://schemas.microsoft.com/office/drawing/2014/main" id="{70E8CFF5-EAF4-4454-8387-6C6F2F59B316}"/>
              </a:ext>
            </a:extLst>
          </p:cNvPr>
          <p:cNvSpPr>
            <a:spLocks noGrp="1"/>
          </p:cNvSpPr>
          <p:nvPr>
            <p:ph type="body" idx="1"/>
          </p:nvPr>
        </p:nvSpPr>
        <p:spPr/>
        <p:txBody>
          <a:bodyPr/>
          <a:lstStyle/>
          <a:p>
            <a:endParaRPr lang="en-CA"/>
          </a:p>
        </p:txBody>
      </p:sp>
      <p:sp>
        <p:nvSpPr>
          <p:cNvPr id="4" name="Footer Placeholder 3">
            <a:extLst>
              <a:ext uri="{FF2B5EF4-FFF2-40B4-BE49-F238E27FC236}">
                <a16:creationId xmlns:a16="http://schemas.microsoft.com/office/drawing/2014/main" id="{CEBB6981-080B-4A07-9FEC-57873D2B5700}"/>
              </a:ext>
            </a:extLst>
          </p:cNvPr>
          <p:cNvSpPr>
            <a:spLocks noGrp="1"/>
          </p:cNvSpPr>
          <p:nvPr>
            <p:ph type="ftr" sz="quarter" idx="11"/>
          </p:nvPr>
        </p:nvSpPr>
        <p:spPr/>
        <p:txBody>
          <a:bodyPr/>
          <a:lstStyle/>
          <a:p>
            <a:r>
              <a:rPr lang="en-US" altLang="en-US"/>
              <a:t>SOEN 343 Dr. Rodrigo Morales</a:t>
            </a:r>
          </a:p>
        </p:txBody>
      </p:sp>
      <p:sp>
        <p:nvSpPr>
          <p:cNvPr id="5" name="Slide Number Placeholder 4">
            <a:extLst>
              <a:ext uri="{FF2B5EF4-FFF2-40B4-BE49-F238E27FC236}">
                <a16:creationId xmlns:a16="http://schemas.microsoft.com/office/drawing/2014/main" id="{B94F3713-8E37-43E2-B809-C66C5B00E517}"/>
              </a:ext>
            </a:extLst>
          </p:cNvPr>
          <p:cNvSpPr>
            <a:spLocks noGrp="1"/>
          </p:cNvSpPr>
          <p:nvPr>
            <p:ph type="sldNum" sz="quarter" idx="12"/>
          </p:nvPr>
        </p:nvSpPr>
        <p:spPr/>
        <p:txBody>
          <a:bodyPr/>
          <a:lstStyle/>
          <a:p>
            <a:fld id="{10D968F0-2ED2-4E2D-B450-8A3ABF2C7CE5}" type="slidenum">
              <a:rPr lang="en-US" altLang="en-US" smtClean="0"/>
              <a:pPr/>
              <a:t>9</a:t>
            </a:fld>
            <a:endParaRPr lang="en-US" altLang="en-US"/>
          </a:p>
        </p:txBody>
      </p:sp>
    </p:spTree>
    <p:extLst>
      <p:ext uri="{BB962C8B-B14F-4D97-AF65-F5344CB8AC3E}">
        <p14:creationId xmlns:p14="http://schemas.microsoft.com/office/powerpoint/2010/main" val="3809197199"/>
      </p:ext>
    </p:extLst>
  </p:cSld>
  <p:clrMapOvr>
    <a:masterClrMapping/>
  </p:clrMapOvr>
</p:sld>
</file>

<file path=ppt/theme/theme1.xml><?xml version="1.0" encoding="utf-8"?>
<a:theme xmlns:a="http://schemas.openxmlformats.org/drawingml/2006/main" name="Default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1933</TotalTime>
  <Words>2777</Words>
  <Application>Microsoft Office PowerPoint</Application>
  <PresentationFormat>Widescreen</PresentationFormat>
  <Paragraphs>258</Paragraphs>
  <Slides>30</Slides>
  <Notes>18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8" baseType="lpstr">
      <vt:lpstr>Arial</vt:lpstr>
      <vt:lpstr>Calibri</vt:lpstr>
      <vt:lpstr>Calibri Light</vt:lpstr>
      <vt:lpstr>Symbol</vt:lpstr>
      <vt:lpstr>Times New Roman</vt:lpstr>
      <vt:lpstr>Verdana</vt:lpstr>
      <vt:lpstr>Default Design</vt:lpstr>
      <vt:lpstr>Visio.Drawing.11</vt:lpstr>
      <vt:lpstr>Software Architecture and Design I  SOEN 343 Instructor: Dr. Rodrigo Morales https://moar82.github.io/ rodrigo.moralesalvarado@concordia.ca</vt:lpstr>
      <vt:lpstr>Objectives</vt:lpstr>
      <vt:lpstr>A simplified software development life cycle</vt:lpstr>
      <vt:lpstr>Software architect tasks</vt:lpstr>
      <vt:lpstr>Example</vt:lpstr>
      <vt:lpstr>UML for Software Architecture </vt:lpstr>
      <vt:lpstr>UML (static) structural diagrams</vt:lpstr>
      <vt:lpstr>UML Behavioral (dynamic) diagrams</vt:lpstr>
      <vt:lpstr>UML (static) structural diagrams</vt:lpstr>
      <vt:lpstr>Class Diagram</vt:lpstr>
      <vt:lpstr>Package Diagram</vt:lpstr>
      <vt:lpstr>Deployment Diagram </vt:lpstr>
      <vt:lpstr>Behavioral Diagrams </vt:lpstr>
      <vt:lpstr>Use Case Diagram </vt:lpstr>
      <vt:lpstr>Activity Diagram</vt:lpstr>
      <vt:lpstr>Sequence Diagram</vt:lpstr>
      <vt:lpstr>Architecture View Models</vt:lpstr>
      <vt:lpstr>Architecture View Models</vt:lpstr>
      <vt:lpstr>4+1 Model by Krutchen (1995)</vt:lpstr>
      <vt:lpstr>The Logical or Conceptual View</vt:lpstr>
      <vt:lpstr>The Development or Module View</vt:lpstr>
      <vt:lpstr>The Process View</vt:lpstr>
      <vt:lpstr>The Physical View</vt:lpstr>
      <vt:lpstr>The scenario view</vt:lpstr>
      <vt:lpstr>Wireframe diagram example:</vt:lpstr>
      <vt:lpstr>4+1 View Summary</vt:lpstr>
      <vt:lpstr>References</vt:lpstr>
      <vt:lpstr>Appendix A. UML diagrams</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sai</dc:creator>
  <cp:lastModifiedBy>Rodrigo Morales Alvarado</cp:lastModifiedBy>
  <cp:revision>90</cp:revision>
  <dcterms:created xsi:type="dcterms:W3CDTF">2008-06-09T02:56:26Z</dcterms:created>
  <dcterms:modified xsi:type="dcterms:W3CDTF">2020-09-10T20:58:50Z</dcterms:modified>
</cp:coreProperties>
</file>