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5.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347" r:id="rId2"/>
    <p:sldId id="502" r:id="rId3"/>
    <p:sldId id="546" r:id="rId4"/>
    <p:sldId id="631" r:id="rId5"/>
    <p:sldId id="596" r:id="rId6"/>
    <p:sldId id="597" r:id="rId7"/>
    <p:sldId id="430" r:id="rId8"/>
    <p:sldId id="607" r:id="rId9"/>
    <p:sldId id="608" r:id="rId10"/>
    <p:sldId id="609" r:id="rId11"/>
    <p:sldId id="598" r:id="rId12"/>
    <p:sldId id="599" r:id="rId13"/>
    <p:sldId id="600" r:id="rId14"/>
    <p:sldId id="601" r:id="rId15"/>
    <p:sldId id="603" r:id="rId16"/>
    <p:sldId id="602" r:id="rId17"/>
    <p:sldId id="605" r:id="rId18"/>
    <p:sldId id="606" r:id="rId19"/>
    <p:sldId id="604" r:id="rId20"/>
    <p:sldId id="610" r:id="rId21"/>
    <p:sldId id="611" r:id="rId22"/>
    <p:sldId id="612" r:id="rId23"/>
    <p:sldId id="613" r:id="rId24"/>
    <p:sldId id="615" r:id="rId25"/>
    <p:sldId id="614" r:id="rId26"/>
    <p:sldId id="616" r:id="rId27"/>
    <p:sldId id="617" r:id="rId28"/>
    <p:sldId id="618" r:id="rId29"/>
    <p:sldId id="619" r:id="rId30"/>
    <p:sldId id="620" r:id="rId31"/>
    <p:sldId id="621" r:id="rId32"/>
    <p:sldId id="622" r:id="rId33"/>
    <p:sldId id="623" r:id="rId34"/>
    <p:sldId id="624" r:id="rId35"/>
    <p:sldId id="626" r:id="rId36"/>
    <p:sldId id="625" r:id="rId37"/>
    <p:sldId id="628" r:id="rId38"/>
    <p:sldId id="629" r:id="rId39"/>
    <p:sldId id="630" r:id="rId40"/>
    <p:sldId id="501" r:id="rId41"/>
    <p:sldId id="42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1281" autoAdjust="0"/>
  </p:normalViewPr>
  <p:slideViewPr>
    <p:cSldViewPr snapToGrid="0">
      <p:cViewPr varScale="1">
        <p:scale>
          <a:sx n="81" d="100"/>
          <a:sy n="81" d="100"/>
        </p:scale>
        <p:origin x="456" y="60"/>
      </p:cViewPr>
      <p:guideLst/>
    </p:cSldViewPr>
  </p:slideViewPr>
  <p:notesTextViewPr>
    <p:cViewPr>
      <p:scale>
        <a:sx n="1" d="1"/>
        <a:sy n="1" d="1"/>
      </p:scale>
      <p:origin x="0" y="0"/>
    </p:cViewPr>
  </p:notesTextViewPr>
  <p:sorterViewPr>
    <p:cViewPr>
      <p:scale>
        <a:sx n="100" d="100"/>
        <a:sy n="100" d="100"/>
      </p:scale>
      <p:origin x="0" y="-46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25347-F79D-4216-9BB1-2B29764FEA85}" type="datetimeFigureOut">
              <a:rPr lang="en-CA" smtClean="0"/>
              <a:t>2020-09-10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35A6-8D81-4C7E-8E4E-A1B92A486240}" type="slidenum">
              <a:rPr lang="en-CA" smtClean="0"/>
              <a:t>‹#›</a:t>
            </a:fld>
            <a:endParaRPr lang="en-CA"/>
          </a:p>
        </p:txBody>
      </p:sp>
    </p:spTree>
    <p:extLst>
      <p:ext uri="{BB962C8B-B14F-4D97-AF65-F5344CB8AC3E}">
        <p14:creationId xmlns:p14="http://schemas.microsoft.com/office/powerpoint/2010/main" val="288049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868D6831-F88B-41D5-967F-DA5E88A0DD1E}"/>
              </a:ext>
            </a:extLst>
          </p:cNvPr>
          <p:cNvSpPr>
            <a:spLocks noGrp="1" noChangeArrowheads="1"/>
          </p:cNvSpPr>
          <p:nvPr>
            <p:ph type="sldNum"/>
          </p:nvPr>
        </p:nvSpPr>
        <p:spPr>
          <a:ln/>
        </p:spPr>
        <p:txBody>
          <a:bodyPr/>
          <a:lstStyle/>
          <a:p>
            <a:fld id="{75850650-2B9A-4AAF-8D6E-DDFC8FA2B84D}" type="slidenum">
              <a:rPr lang="en-US" altLang="en-US"/>
              <a:pPr/>
              <a:t>1</a:t>
            </a:fld>
            <a:endParaRPr lang="en-US" altLang="en-US"/>
          </a:p>
        </p:txBody>
      </p:sp>
      <p:sp>
        <p:nvSpPr>
          <p:cNvPr id="29697" name="Text Box 1">
            <a:extLst>
              <a:ext uri="{FF2B5EF4-FFF2-40B4-BE49-F238E27FC236}">
                <a16:creationId xmlns:a16="http://schemas.microsoft.com/office/drawing/2014/main" id="{43136AFA-7808-4B4A-A16B-6DBF43959068}"/>
              </a:ext>
            </a:extLst>
          </p:cNvPr>
          <p:cNvSpPr txBox="1">
            <a:spLocks noChangeArrowheads="1"/>
          </p:cNvSpPr>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440" rIns="93240" bIns="464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9pPr>
          </a:lstStyle>
          <a:p>
            <a:pPr algn="r" eaLnBrk="1" hangingPunct="1">
              <a:buClrTx/>
              <a:buFontTx/>
              <a:buNone/>
            </a:pPr>
            <a:fld id="{075A3474-9C33-4DE6-8017-164903366C2B}" type="slidenum">
              <a:rPr lang="en-US" altLang="en-US" sz="1200">
                <a:latin typeface="Times New Roman" panose="02020603050405020304" pitchFamily="18" charset="0"/>
              </a:rPr>
              <a:pPr algn="r" eaLnBrk="1" hangingPunct="1">
                <a:buClrTx/>
                <a:buFontTx/>
                <a:buNone/>
              </a:pPr>
              <a:t>1</a:t>
            </a:fld>
            <a:endParaRPr lang="en-US" altLang="en-US" sz="1200">
              <a:latin typeface="Times New Roman" panose="02020603050405020304" pitchFamily="18" charset="0"/>
            </a:endParaRPr>
          </a:p>
        </p:txBody>
      </p:sp>
      <p:sp>
        <p:nvSpPr>
          <p:cNvPr id="29698" name="Rectangle 2">
            <a:extLst>
              <a:ext uri="{FF2B5EF4-FFF2-40B4-BE49-F238E27FC236}">
                <a16:creationId xmlns:a16="http://schemas.microsoft.com/office/drawing/2014/main" id="{292274F6-4225-4189-A81D-4405EB85EEB6}"/>
              </a:ext>
            </a:extLst>
          </p:cNvPr>
          <p:cNvSpPr txBox="1">
            <a:spLocks noGrp="1" noRot="1" noChangeAspect="1" noChangeArrowheads="1"/>
          </p:cNvSpPr>
          <p:nvPr>
            <p:ph type="sldImg"/>
          </p:nvPr>
        </p:nvSpPr>
        <p:spPr bwMode="auto">
          <a:xfrm>
            <a:off x="406400" y="696913"/>
            <a:ext cx="61976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3">
            <a:extLst>
              <a:ext uri="{FF2B5EF4-FFF2-40B4-BE49-F238E27FC236}">
                <a16:creationId xmlns:a16="http://schemas.microsoft.com/office/drawing/2014/main" id="{2F1962BA-A7E7-4AAA-A5B3-42DA84CA9C7E}"/>
              </a:ext>
            </a:extLst>
          </p:cNvPr>
          <p:cNvSpPr txBox="1">
            <a:spLocks noGrp="1" noChangeArrowheads="1"/>
          </p:cNvSpPr>
          <p:nvPr>
            <p:ph type="body" idx="1"/>
          </p:nvPr>
        </p:nvSpPr>
        <p:spPr bwMode="auto">
          <a:xfrm>
            <a:off x="935038" y="4414838"/>
            <a:ext cx="5140325" cy="4184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Please not that the content of this presentation will be used for solving Tutorial 01</a:t>
            </a:r>
          </a:p>
        </p:txBody>
      </p:sp>
    </p:spTree>
    <p:extLst>
      <p:ext uri="{BB962C8B-B14F-4D97-AF65-F5344CB8AC3E}">
        <p14:creationId xmlns:p14="http://schemas.microsoft.com/office/powerpoint/2010/main" val="137117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Composite aggregation or composition means that the multiplicity at the composite end </a:t>
            </a:r>
            <a:r>
              <a:rPr lang="en-US" sz="1200" b="0" i="0" u="none" strike="noStrike" kern="1200" baseline="0" dirty="0">
                <a:solidFill>
                  <a:schemeClr val="tx1"/>
                </a:solidFill>
                <a:latin typeface="+mn-lt"/>
                <a:ea typeface="+mn-ea"/>
                <a:cs typeface="+mn-cs"/>
              </a:rPr>
              <a:t>may be at most one</a:t>
            </a:r>
          </a:p>
          <a:p>
            <a:r>
              <a:rPr lang="en-CA" sz="1200" b="0" i="0" u="none" strike="noStrike" kern="1200" baseline="0" dirty="0">
                <a:solidFill>
                  <a:schemeClr val="tx1"/>
                </a:solidFill>
                <a:latin typeface="+mn-lt"/>
                <a:ea typeface="+mn-ea"/>
                <a:cs typeface="+mn-cs"/>
              </a:rPr>
              <a:t>signified with a filled diamond). </a:t>
            </a:r>
          </a:p>
          <a:p>
            <a:r>
              <a:rPr lang="en-CA" sz="1200" b="0" i="0" u="none" strike="noStrike" kern="1200" baseline="0" dirty="0" err="1">
                <a:solidFill>
                  <a:schemeClr val="tx1"/>
                </a:solidFill>
                <a:latin typeface="+mn-lt"/>
                <a:ea typeface="+mn-ea"/>
                <a:cs typeface="+mn-cs"/>
              </a:rPr>
              <a:t>ProductCatalog</a:t>
            </a:r>
            <a:r>
              <a:rPr lang="en-CA" sz="1200" b="0" i="0" u="none" strike="noStrike" kern="1200" baseline="0" dirty="0">
                <a:solidFill>
                  <a:schemeClr val="tx1"/>
                </a:solidFill>
                <a:latin typeface="+mn-lt"/>
                <a:ea typeface="+mn-ea"/>
                <a:cs typeface="+mn-cs"/>
              </a:rPr>
              <a:t> is an aggregate of </a:t>
            </a:r>
            <a:r>
              <a:rPr lang="en-CA" sz="1200" b="0" i="0" u="none" strike="noStrike" kern="1200" baseline="0" dirty="0" err="1">
                <a:solidFill>
                  <a:schemeClr val="tx1"/>
                </a:solidFill>
                <a:latin typeface="+mn-lt"/>
                <a:ea typeface="+mn-ea"/>
                <a:cs typeface="+mn-cs"/>
              </a:rPr>
              <a:t>ProductSpecification</a:t>
            </a:r>
            <a:r>
              <a:rPr lang="en-CA" sz="1200" b="0" i="0" u="none" strike="noStrike" kern="1200" baseline="0" dirty="0">
                <a:solidFill>
                  <a:schemeClr val="tx1"/>
                </a:solidFill>
                <a:latin typeface="+mn-lt"/>
                <a:ea typeface="+mn-ea"/>
                <a:cs typeface="+mn-cs"/>
              </a:rPr>
              <a:t>.</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29</a:t>
            </a:fld>
            <a:endParaRPr lang="en-CA"/>
          </a:p>
        </p:txBody>
      </p:sp>
    </p:spTree>
    <p:extLst>
      <p:ext uri="{BB962C8B-B14F-4D97-AF65-F5344CB8AC3E}">
        <p14:creationId xmlns:p14="http://schemas.microsoft.com/office/powerpoint/2010/main" val="3151270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car cannot move without a wheel. But the wheel can be independently used with the bike, scooter, cycle, or any other vehicle. The wheel object can exist without the car object, which proves to be an aggregation relationship.</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30</a:t>
            </a:fld>
            <a:endParaRPr lang="en-CA"/>
          </a:p>
        </p:txBody>
      </p:sp>
    </p:spTree>
    <p:extLst>
      <p:ext uri="{BB962C8B-B14F-4D97-AF65-F5344CB8AC3E}">
        <p14:creationId xmlns:p14="http://schemas.microsoft.com/office/powerpoint/2010/main" val="3379500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31</a:t>
            </a:fld>
            <a:endParaRPr lang="en-CA"/>
          </a:p>
        </p:txBody>
      </p:sp>
    </p:spTree>
    <p:extLst>
      <p:ext uri="{BB962C8B-B14F-4D97-AF65-F5344CB8AC3E}">
        <p14:creationId xmlns:p14="http://schemas.microsoft.com/office/powerpoint/2010/main" val="1805387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suggestive shortcut of their annotated definition</a:t>
            </a:r>
          </a:p>
          <a:p>
            <a:pPr lvl="1"/>
            <a:r>
              <a:rPr lang="en-CA" dirty="0"/>
              <a:t> don’t forget precise definition!</a:t>
            </a:r>
          </a:p>
          <a:p>
            <a:pPr lvl="1"/>
            <a:r>
              <a:rPr lang="en-US" dirty="0"/>
              <a:t> don’t confuse terms! (e.g., Book vs. </a:t>
            </a:r>
            <a:r>
              <a:rPr lang="en-US" dirty="0" err="1"/>
              <a:t>BookCopy</a:t>
            </a:r>
            <a:r>
              <a:rPr lang="en-US" dirty="0"/>
              <a:t>)</a:t>
            </a:r>
          </a:p>
          <a:p>
            <a:r>
              <a:rPr lang="en-US" dirty="0"/>
              <a:t> from problem world, NOT implementation-oriented</a:t>
            </a:r>
          </a:p>
          <a:p>
            <a:pPr lvl="1"/>
            <a:r>
              <a:rPr lang="en-CA" dirty="0"/>
              <a:t> Bad: JPEG File, Book File</a:t>
            </a:r>
          </a:p>
          <a:p>
            <a:pPr lvl="1"/>
            <a:r>
              <a:rPr lang="en-CA" dirty="0"/>
              <a:t> Good: Picture, Directory</a:t>
            </a:r>
          </a:p>
          <a:p>
            <a:r>
              <a:rPr lang="en-CA" dirty="0"/>
              <a:t> specific, NOT vague</a:t>
            </a:r>
          </a:p>
          <a:p>
            <a:pPr lvl="1"/>
            <a:r>
              <a:rPr lang="en-CA" dirty="0"/>
              <a:t> Bad: Person, Form</a:t>
            </a:r>
          </a:p>
          <a:p>
            <a:pPr lvl="1"/>
            <a:r>
              <a:rPr lang="en-CA" dirty="0"/>
              <a:t> Good: Patron, </a:t>
            </a:r>
            <a:r>
              <a:rPr lang="en-CA" dirty="0" err="1"/>
              <a:t>RegistrationForm</a:t>
            </a:r>
            <a:endParaRPr lang="en-CA" dirty="0"/>
          </a:p>
          <a:p>
            <a:r>
              <a:rPr lang="en-CA" dirty="0"/>
              <a:t> commonly used, NOT invented</a:t>
            </a:r>
          </a:p>
          <a:p>
            <a:pPr lvl="1"/>
            <a:r>
              <a:rPr lang="en-CA" dirty="0"/>
              <a:t> Bad: </a:t>
            </a:r>
            <a:r>
              <a:rPr lang="en-CA" dirty="0" err="1"/>
              <a:t>PersonalIdentificationCard</a:t>
            </a:r>
            <a:r>
              <a:rPr lang="en-CA" dirty="0"/>
              <a:t>, </a:t>
            </a:r>
            <a:r>
              <a:rPr lang="en-CA" dirty="0" err="1"/>
              <a:t>ConferenceBook</a:t>
            </a:r>
            <a:endParaRPr lang="en-CA" dirty="0"/>
          </a:p>
          <a:p>
            <a:pPr lvl="1"/>
            <a:r>
              <a:rPr lang="en-CA" dirty="0"/>
              <a:t> Good: </a:t>
            </a:r>
            <a:r>
              <a:rPr lang="en-CA" dirty="0" err="1"/>
              <a:t>StudentCard</a:t>
            </a:r>
            <a:r>
              <a:rPr lang="en-CA" dirty="0"/>
              <a:t>, Proceedings</a:t>
            </a:r>
          </a:p>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36</a:t>
            </a:fld>
            <a:endParaRPr lang="en-CA"/>
          </a:p>
        </p:txBody>
      </p:sp>
    </p:spTree>
    <p:extLst>
      <p:ext uri="{BB962C8B-B14F-4D97-AF65-F5344CB8AC3E}">
        <p14:creationId xmlns:p14="http://schemas.microsoft.com/office/powerpoint/2010/main" val="177372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41</a:t>
            </a:fld>
            <a:endParaRPr lang="en-CA"/>
          </a:p>
        </p:txBody>
      </p:sp>
    </p:spTree>
    <p:extLst>
      <p:ext uri="{BB962C8B-B14F-4D97-AF65-F5344CB8AC3E}">
        <p14:creationId xmlns:p14="http://schemas.microsoft.com/office/powerpoint/2010/main" val="132709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course we present and introduction to UP, but not complete coverage.  </a:t>
            </a:r>
          </a:p>
          <a:p>
            <a:r>
              <a:rPr lang="en-CA" dirty="0"/>
              <a:t>We emphasize common ideas and artifacts related  to an introduction to OOA/D</a:t>
            </a:r>
          </a:p>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4</a:t>
            </a:fld>
            <a:endParaRPr lang="en-CA"/>
          </a:p>
        </p:txBody>
      </p:sp>
    </p:spTree>
    <p:extLst>
      <p:ext uri="{BB962C8B-B14F-4D97-AF65-F5344CB8AC3E}">
        <p14:creationId xmlns:p14="http://schemas.microsoft.com/office/powerpoint/2010/main" val="377242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Lower representational gap with OO Modeling</a:t>
            </a:r>
          </a:p>
          <a:p>
            <a:r>
              <a:rPr lang="en-CA" dirty="0"/>
              <a:t>This is a key idea in OO:  Use software class names in the domain layer inspired from names in the domain model, with objects having domain familiar information and responsibilities.</a:t>
            </a:r>
          </a:p>
          <a:p>
            <a:r>
              <a:rPr lang="en-CA" dirty="0"/>
              <a:t>This supports a low representation gap between our mental and software models.  And has practical time-and-money consequences.</a:t>
            </a:r>
          </a:p>
        </p:txBody>
      </p:sp>
      <p:sp>
        <p:nvSpPr>
          <p:cNvPr id="4" name="Slide Number Placeholder 3"/>
          <p:cNvSpPr>
            <a:spLocks noGrp="1"/>
          </p:cNvSpPr>
          <p:nvPr>
            <p:ph type="sldNum" sz="quarter" idx="5"/>
          </p:nvPr>
        </p:nvSpPr>
        <p:spPr/>
        <p:txBody>
          <a:bodyPr/>
          <a:lstStyle/>
          <a:p>
            <a:fld id="{494035A6-8D81-4C7E-8E4E-A1B92A486240}" type="slidenum">
              <a:rPr lang="en-CA" smtClean="0"/>
              <a:t>6</a:t>
            </a:fld>
            <a:endParaRPr lang="en-CA"/>
          </a:p>
        </p:txBody>
      </p:sp>
    </p:spTree>
    <p:extLst>
      <p:ext uri="{BB962C8B-B14F-4D97-AF65-F5344CB8AC3E}">
        <p14:creationId xmlns:p14="http://schemas.microsoft.com/office/powerpoint/2010/main" val="313696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domain model is the most important model in OO analysis  it may be considered a visual dictionary of the noteworthy abstractions, domain vocabulary and information content of the domain.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 will be the input to several artifacts explored in the case studies.</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7</a:t>
            </a:fld>
            <a:endParaRPr lang="en-CA"/>
          </a:p>
        </p:txBody>
      </p:sp>
    </p:spTree>
    <p:extLst>
      <p:ext uri="{BB962C8B-B14F-4D97-AF65-F5344CB8AC3E}">
        <p14:creationId xmlns:p14="http://schemas.microsoft.com/office/powerpoint/2010/main" val="3981094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Domain Model is a representation of  real-world conceptual classes, NOT of software components.</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9</a:t>
            </a:fld>
            <a:endParaRPr lang="en-CA"/>
          </a:p>
        </p:txBody>
      </p:sp>
    </p:spTree>
    <p:extLst>
      <p:ext uri="{BB962C8B-B14F-4D97-AF65-F5344CB8AC3E}">
        <p14:creationId xmlns:p14="http://schemas.microsoft.com/office/powerpoint/2010/main" val="1677079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Consider the case where all items are sold, and thus deleted form the computer memory.  How much does an item cost?</a:t>
            </a:r>
          </a:p>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21</a:t>
            </a:fld>
            <a:endParaRPr lang="en-CA"/>
          </a:p>
        </p:txBody>
      </p:sp>
    </p:spTree>
    <p:extLst>
      <p:ext uri="{BB962C8B-B14F-4D97-AF65-F5344CB8AC3E}">
        <p14:creationId xmlns:p14="http://schemas.microsoft.com/office/powerpoint/2010/main" val="307619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Consider the case where all items are sold, and thus deleted form the computer memory.  How much does an item cost?</a:t>
            </a:r>
          </a:p>
          <a:p>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22</a:t>
            </a:fld>
            <a:endParaRPr lang="en-CA"/>
          </a:p>
        </p:txBody>
      </p:sp>
    </p:spTree>
    <p:extLst>
      <p:ext uri="{BB962C8B-B14F-4D97-AF65-F5344CB8AC3E}">
        <p14:creationId xmlns:p14="http://schemas.microsoft.com/office/powerpoint/2010/main" val="1926887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Name an association based on a TypeName-</a:t>
            </a:r>
            <a:r>
              <a:rPr lang="en-CA" sz="1200" b="0" i="0" u="none" strike="noStrike" kern="1200" baseline="0" dirty="0" err="1">
                <a:solidFill>
                  <a:schemeClr val="tx1"/>
                </a:solidFill>
                <a:latin typeface="+mn-lt"/>
                <a:ea typeface="+mn-ea"/>
                <a:cs typeface="+mn-cs"/>
              </a:rPr>
              <a:t>VerbPhrase</a:t>
            </a:r>
            <a:r>
              <a:rPr lang="en-CA" sz="1200" b="0" i="0" u="none" strike="noStrike" kern="1200" baseline="0" dirty="0">
                <a:solidFill>
                  <a:schemeClr val="tx1"/>
                </a:solidFill>
                <a:latin typeface="+mn-lt"/>
                <a:ea typeface="+mn-ea"/>
                <a:cs typeface="+mn-cs"/>
              </a:rPr>
              <a:t>-TypeName format.</a:t>
            </a:r>
          </a:p>
          <a:p>
            <a:r>
              <a:rPr lang="en-CA" sz="1200" b="0" i="0" u="none" strike="noStrike" kern="1200" baseline="0" dirty="0">
                <a:solidFill>
                  <a:schemeClr val="tx1"/>
                </a:solidFill>
                <a:latin typeface="+mn-lt"/>
                <a:ea typeface="+mn-ea"/>
                <a:cs typeface="+mn-cs"/>
              </a:rPr>
              <a:t>● Association names should </a:t>
            </a:r>
            <a:r>
              <a:rPr lang="en-US" sz="1200" b="0" i="0" u="none" strike="noStrike" kern="1200" baseline="0" dirty="0">
                <a:solidFill>
                  <a:schemeClr val="tx1"/>
                </a:solidFill>
                <a:latin typeface="+mn-lt"/>
                <a:ea typeface="+mn-ea"/>
                <a:cs typeface="+mn-cs"/>
              </a:rPr>
              <a:t>start with a capital letter.</a:t>
            </a:r>
          </a:p>
          <a:p>
            <a:r>
              <a:rPr lang="en-US" sz="1200" b="0" i="0" u="none" strike="noStrike" kern="1200" baseline="0" dirty="0">
                <a:solidFill>
                  <a:schemeClr val="tx1"/>
                </a:solidFill>
                <a:latin typeface="+mn-lt"/>
                <a:ea typeface="+mn-ea"/>
                <a:cs typeface="+mn-cs"/>
              </a:rPr>
              <a:t>● A verb phrase should be </a:t>
            </a:r>
            <a:r>
              <a:rPr lang="en-CA" sz="1200" b="0" i="0" u="none" strike="noStrike" kern="1200" baseline="0" dirty="0">
                <a:solidFill>
                  <a:schemeClr val="tx1"/>
                </a:solidFill>
                <a:latin typeface="+mn-lt"/>
                <a:ea typeface="+mn-ea"/>
                <a:cs typeface="+mn-cs"/>
              </a:rPr>
              <a:t>constructed with hyphens.</a:t>
            </a:r>
          </a:p>
          <a:p>
            <a:r>
              <a:rPr lang="en-US" sz="1200" b="0" i="0" u="none" strike="noStrike" kern="1200" baseline="0" dirty="0">
                <a:solidFill>
                  <a:schemeClr val="tx1"/>
                </a:solidFill>
                <a:latin typeface="+mn-lt"/>
                <a:ea typeface="+mn-ea"/>
                <a:cs typeface="+mn-cs"/>
              </a:rPr>
              <a:t>● The default direction to read an association name is left to right, or top to bottom.</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27</a:t>
            </a:fld>
            <a:endParaRPr lang="en-CA"/>
          </a:p>
        </p:txBody>
      </p:sp>
    </p:spTree>
    <p:extLst>
      <p:ext uri="{BB962C8B-B14F-4D97-AF65-F5344CB8AC3E}">
        <p14:creationId xmlns:p14="http://schemas.microsoft.com/office/powerpoint/2010/main" val="3470233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concept may have an association to itself; this is </a:t>
            </a:r>
            <a:r>
              <a:rPr lang="en-CA" sz="1200" b="0" i="0" u="none" strike="noStrike" kern="1200" baseline="0" dirty="0">
                <a:solidFill>
                  <a:schemeClr val="tx1"/>
                </a:solidFill>
                <a:latin typeface="+mn-lt"/>
                <a:ea typeface="+mn-ea"/>
                <a:cs typeface="+mn-cs"/>
              </a:rPr>
              <a:t>known as a recursive association or reflexive association.</a:t>
            </a:r>
            <a:endParaRPr lang="en-CA" dirty="0"/>
          </a:p>
        </p:txBody>
      </p:sp>
      <p:sp>
        <p:nvSpPr>
          <p:cNvPr id="4" name="Slide Number Placeholder 3"/>
          <p:cNvSpPr>
            <a:spLocks noGrp="1"/>
          </p:cNvSpPr>
          <p:nvPr>
            <p:ph type="sldNum" sz="quarter" idx="5"/>
          </p:nvPr>
        </p:nvSpPr>
        <p:spPr/>
        <p:txBody>
          <a:bodyPr/>
          <a:lstStyle/>
          <a:p>
            <a:fld id="{494035A6-8D81-4C7E-8E4E-A1B92A486240}" type="slidenum">
              <a:rPr lang="en-CA" smtClean="0"/>
              <a:t>28</a:t>
            </a:fld>
            <a:endParaRPr lang="en-CA"/>
          </a:p>
        </p:txBody>
      </p:sp>
    </p:spTree>
    <p:extLst>
      <p:ext uri="{BB962C8B-B14F-4D97-AF65-F5344CB8AC3E}">
        <p14:creationId xmlns:p14="http://schemas.microsoft.com/office/powerpoint/2010/main" val="3051245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512D-60BC-4B0A-A4CC-A211F3DBF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292A9EE-FDBC-4553-B179-517A59A19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6180446-4D3C-439F-AEDF-504ACCF3A4D7}"/>
              </a:ext>
            </a:extLst>
          </p:cNvPr>
          <p:cNvSpPr>
            <a:spLocks noGrp="1"/>
          </p:cNvSpPr>
          <p:nvPr>
            <p:ph type="dt" sz="half" idx="10"/>
          </p:nvPr>
        </p:nvSpPr>
        <p:spPr/>
        <p:txBody>
          <a:bodyPr/>
          <a:lstStyle/>
          <a:p>
            <a:fld id="{3FE1A5A0-1FC7-488B-93E8-D696AF2E2D4C}" type="datetime1">
              <a:rPr lang="en-CA" smtClean="0"/>
              <a:t>2020-09-10</a:t>
            </a:fld>
            <a:endParaRPr lang="en-CA"/>
          </a:p>
        </p:txBody>
      </p:sp>
      <p:sp>
        <p:nvSpPr>
          <p:cNvPr id="5" name="Footer Placeholder 4">
            <a:extLst>
              <a:ext uri="{FF2B5EF4-FFF2-40B4-BE49-F238E27FC236}">
                <a16:creationId xmlns:a16="http://schemas.microsoft.com/office/drawing/2014/main" id="{14DDF32D-D031-47EF-A547-1C40944675B6}"/>
              </a:ext>
            </a:extLst>
          </p:cNvPr>
          <p:cNvSpPr>
            <a:spLocks noGrp="1"/>
          </p:cNvSpPr>
          <p:nvPr>
            <p:ph type="ftr" sz="quarter" idx="11"/>
          </p:nvPr>
        </p:nvSpPr>
        <p:spPr/>
        <p:txBody>
          <a:bodyPr/>
          <a:lstStyle/>
          <a:p>
            <a:r>
              <a:rPr lang="en-CA"/>
              <a:t>SOEN 6481.  Dr. Morales</a:t>
            </a:r>
          </a:p>
        </p:txBody>
      </p:sp>
      <p:sp>
        <p:nvSpPr>
          <p:cNvPr id="6" name="Slide Number Placeholder 5">
            <a:extLst>
              <a:ext uri="{FF2B5EF4-FFF2-40B4-BE49-F238E27FC236}">
                <a16:creationId xmlns:a16="http://schemas.microsoft.com/office/drawing/2014/main" id="{3C561FBC-EE7A-4A11-958E-2F5B4C4A75D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15602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A15A-51F0-44D4-B4AB-F387A42636F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66F8B7-CED0-40D9-BE6C-B3FF959E5F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673FEE-E439-480B-8C4E-23DC0E890F2F}"/>
              </a:ext>
            </a:extLst>
          </p:cNvPr>
          <p:cNvSpPr>
            <a:spLocks noGrp="1"/>
          </p:cNvSpPr>
          <p:nvPr>
            <p:ph type="dt" sz="half" idx="10"/>
          </p:nvPr>
        </p:nvSpPr>
        <p:spPr/>
        <p:txBody>
          <a:bodyPr/>
          <a:lstStyle/>
          <a:p>
            <a:fld id="{3980AAFD-038B-4597-9DA3-800AE8C2541D}" type="datetime1">
              <a:rPr lang="en-CA" smtClean="0"/>
              <a:t>2020-09-10</a:t>
            </a:fld>
            <a:endParaRPr lang="en-CA"/>
          </a:p>
        </p:txBody>
      </p:sp>
      <p:sp>
        <p:nvSpPr>
          <p:cNvPr id="5" name="Footer Placeholder 4">
            <a:extLst>
              <a:ext uri="{FF2B5EF4-FFF2-40B4-BE49-F238E27FC236}">
                <a16:creationId xmlns:a16="http://schemas.microsoft.com/office/drawing/2014/main" id="{798F3A32-2DE2-43E7-8A1C-B637E788CE3A}"/>
              </a:ext>
            </a:extLst>
          </p:cNvPr>
          <p:cNvSpPr>
            <a:spLocks noGrp="1"/>
          </p:cNvSpPr>
          <p:nvPr>
            <p:ph type="ftr" sz="quarter" idx="11"/>
          </p:nvPr>
        </p:nvSpPr>
        <p:spPr/>
        <p:txBody>
          <a:bodyPr/>
          <a:lstStyle/>
          <a:p>
            <a:r>
              <a:rPr lang="en-CA"/>
              <a:t>SOEN 6481.  Dr. Morales</a:t>
            </a:r>
          </a:p>
        </p:txBody>
      </p:sp>
      <p:sp>
        <p:nvSpPr>
          <p:cNvPr id="6" name="Slide Number Placeholder 5">
            <a:extLst>
              <a:ext uri="{FF2B5EF4-FFF2-40B4-BE49-F238E27FC236}">
                <a16:creationId xmlns:a16="http://schemas.microsoft.com/office/drawing/2014/main" id="{E2289A82-19EB-423A-AA89-06CBBC198DE7}"/>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63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DFA0D-1DC2-4524-90B8-C82B34BE0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87A297-4E31-4FA4-9A66-95C8E09E60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CA0BED-9E36-43AA-A497-D23EED3AFD15}"/>
              </a:ext>
            </a:extLst>
          </p:cNvPr>
          <p:cNvSpPr>
            <a:spLocks noGrp="1"/>
          </p:cNvSpPr>
          <p:nvPr>
            <p:ph type="dt" sz="half" idx="10"/>
          </p:nvPr>
        </p:nvSpPr>
        <p:spPr/>
        <p:txBody>
          <a:bodyPr/>
          <a:lstStyle/>
          <a:p>
            <a:fld id="{511D01C4-D0F9-42B3-BACB-9742FD700A7A}" type="datetime1">
              <a:rPr lang="en-CA" smtClean="0"/>
              <a:t>2020-09-10</a:t>
            </a:fld>
            <a:endParaRPr lang="en-CA"/>
          </a:p>
        </p:txBody>
      </p:sp>
      <p:sp>
        <p:nvSpPr>
          <p:cNvPr id="5" name="Footer Placeholder 4">
            <a:extLst>
              <a:ext uri="{FF2B5EF4-FFF2-40B4-BE49-F238E27FC236}">
                <a16:creationId xmlns:a16="http://schemas.microsoft.com/office/drawing/2014/main" id="{F5FB2727-B56E-4A95-9027-8E896EFEC133}"/>
              </a:ext>
            </a:extLst>
          </p:cNvPr>
          <p:cNvSpPr>
            <a:spLocks noGrp="1"/>
          </p:cNvSpPr>
          <p:nvPr>
            <p:ph type="ftr" sz="quarter" idx="11"/>
          </p:nvPr>
        </p:nvSpPr>
        <p:spPr/>
        <p:txBody>
          <a:bodyPr/>
          <a:lstStyle/>
          <a:p>
            <a:r>
              <a:rPr lang="en-CA"/>
              <a:t>SOEN 6481.  Dr. Morales</a:t>
            </a:r>
          </a:p>
        </p:txBody>
      </p:sp>
      <p:sp>
        <p:nvSpPr>
          <p:cNvPr id="6" name="Slide Number Placeholder 5">
            <a:extLst>
              <a:ext uri="{FF2B5EF4-FFF2-40B4-BE49-F238E27FC236}">
                <a16:creationId xmlns:a16="http://schemas.microsoft.com/office/drawing/2014/main" id="{A8D7AC30-5A06-465D-9ED7-6F65DC5FF68B}"/>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879784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Tree>
    <p:extLst>
      <p:ext uri="{BB962C8B-B14F-4D97-AF65-F5344CB8AC3E}">
        <p14:creationId xmlns:p14="http://schemas.microsoft.com/office/powerpoint/2010/main" val="244924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F14E-E8B8-47F2-9BEB-3AF5AA0389DC}"/>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495C4563-6B86-49F5-B962-90F3114B7A09}"/>
              </a:ext>
            </a:extLst>
          </p:cNvPr>
          <p:cNvSpPr>
            <a:spLocks noGrp="1"/>
          </p:cNvSpPr>
          <p:nvPr>
            <p:ph idx="1"/>
          </p:nvPr>
        </p:nvSpPr>
        <p:spPr/>
        <p:txBody>
          <a:bodyPr>
            <a:normAutofit/>
          </a:bodyPr>
          <a:lstStyle>
            <a:lvl1pPr>
              <a:defRPr sz="22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234E6370-A12B-4D6F-951C-DBE681142F0F}"/>
              </a:ext>
            </a:extLst>
          </p:cNvPr>
          <p:cNvSpPr>
            <a:spLocks noGrp="1"/>
          </p:cNvSpPr>
          <p:nvPr>
            <p:ph type="dt" sz="half" idx="10"/>
          </p:nvPr>
        </p:nvSpPr>
        <p:spPr/>
        <p:txBody>
          <a:bodyPr/>
          <a:lstStyle/>
          <a:p>
            <a:fld id="{F5AD8450-1DD2-4B04-AF54-1D3BB8DB9A73}" type="datetime1">
              <a:rPr lang="en-CA" smtClean="0"/>
              <a:t>2020-09-10</a:t>
            </a:fld>
            <a:endParaRPr lang="en-CA"/>
          </a:p>
        </p:txBody>
      </p:sp>
      <p:sp>
        <p:nvSpPr>
          <p:cNvPr id="5" name="Footer Placeholder 4">
            <a:extLst>
              <a:ext uri="{FF2B5EF4-FFF2-40B4-BE49-F238E27FC236}">
                <a16:creationId xmlns:a16="http://schemas.microsoft.com/office/drawing/2014/main" id="{F858A137-A9E6-47DD-8AB6-8A35048DEDBC}"/>
              </a:ext>
            </a:extLst>
          </p:cNvPr>
          <p:cNvSpPr>
            <a:spLocks noGrp="1"/>
          </p:cNvSpPr>
          <p:nvPr>
            <p:ph type="ftr" sz="quarter" idx="11"/>
          </p:nvPr>
        </p:nvSpPr>
        <p:spPr/>
        <p:txBody>
          <a:bodyPr/>
          <a:lstStyle/>
          <a:p>
            <a:r>
              <a:rPr lang="en-CA"/>
              <a:t>SOEN 6481.  Dr. Morales</a:t>
            </a:r>
          </a:p>
        </p:txBody>
      </p:sp>
      <p:sp>
        <p:nvSpPr>
          <p:cNvPr id="6" name="Slide Number Placeholder 5">
            <a:extLst>
              <a:ext uri="{FF2B5EF4-FFF2-40B4-BE49-F238E27FC236}">
                <a16:creationId xmlns:a16="http://schemas.microsoft.com/office/drawing/2014/main" id="{4A6CDEF7-0C85-4847-82D2-1D4BC3320B1F}"/>
              </a:ext>
            </a:extLst>
          </p:cNvPr>
          <p:cNvSpPr>
            <a:spLocks noGrp="1"/>
          </p:cNvSpPr>
          <p:nvPr>
            <p:ph type="sldNum" sz="quarter" idx="12"/>
          </p:nvPr>
        </p:nvSpPr>
        <p:spPr/>
        <p:txBody>
          <a:bodyPr/>
          <a:lstStyle/>
          <a:p>
            <a:fld id="{C2F792F5-04B2-48F5-9D03-C738232DE97E}" type="slidenum">
              <a:rPr lang="en-CA" smtClean="0"/>
              <a:t>‹#›</a:t>
            </a:fld>
            <a:endParaRPr lang="en-CA"/>
          </a:p>
        </p:txBody>
      </p:sp>
      <p:sp>
        <p:nvSpPr>
          <p:cNvPr id="7" name="Title 1">
            <a:extLst>
              <a:ext uri="{FF2B5EF4-FFF2-40B4-BE49-F238E27FC236}">
                <a16:creationId xmlns:a16="http://schemas.microsoft.com/office/drawing/2014/main" id="{5B849F36-2480-4856-8537-CF64FCE75E9F}"/>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Tree>
    <p:extLst>
      <p:ext uri="{BB962C8B-B14F-4D97-AF65-F5344CB8AC3E}">
        <p14:creationId xmlns:p14="http://schemas.microsoft.com/office/powerpoint/2010/main" val="93658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72EC-0E3A-40FA-8B17-69EB5F7C5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3827736-1B9F-40E8-ABFB-12B31CC16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2D05EC-9BF8-4CB4-92F2-45E0CEBE2E6E}"/>
              </a:ext>
            </a:extLst>
          </p:cNvPr>
          <p:cNvSpPr>
            <a:spLocks noGrp="1"/>
          </p:cNvSpPr>
          <p:nvPr>
            <p:ph type="dt" sz="half" idx="10"/>
          </p:nvPr>
        </p:nvSpPr>
        <p:spPr/>
        <p:txBody>
          <a:bodyPr/>
          <a:lstStyle/>
          <a:p>
            <a:fld id="{63E98307-8D5D-4642-B19B-1D10DC1CC985}" type="datetime1">
              <a:rPr lang="en-CA" smtClean="0"/>
              <a:t>2020-09-10</a:t>
            </a:fld>
            <a:endParaRPr lang="en-CA"/>
          </a:p>
        </p:txBody>
      </p:sp>
      <p:sp>
        <p:nvSpPr>
          <p:cNvPr id="5" name="Footer Placeholder 4">
            <a:extLst>
              <a:ext uri="{FF2B5EF4-FFF2-40B4-BE49-F238E27FC236}">
                <a16:creationId xmlns:a16="http://schemas.microsoft.com/office/drawing/2014/main" id="{15C4F781-A437-4EDA-A036-06CB655EC4B1}"/>
              </a:ext>
            </a:extLst>
          </p:cNvPr>
          <p:cNvSpPr>
            <a:spLocks noGrp="1"/>
          </p:cNvSpPr>
          <p:nvPr>
            <p:ph type="ftr" sz="quarter" idx="11"/>
          </p:nvPr>
        </p:nvSpPr>
        <p:spPr/>
        <p:txBody>
          <a:bodyPr/>
          <a:lstStyle/>
          <a:p>
            <a:r>
              <a:rPr lang="en-CA"/>
              <a:t>SOEN 6481.  Dr. Morales</a:t>
            </a:r>
          </a:p>
        </p:txBody>
      </p:sp>
      <p:sp>
        <p:nvSpPr>
          <p:cNvPr id="6" name="Slide Number Placeholder 5">
            <a:extLst>
              <a:ext uri="{FF2B5EF4-FFF2-40B4-BE49-F238E27FC236}">
                <a16:creationId xmlns:a16="http://schemas.microsoft.com/office/drawing/2014/main" id="{406690DA-D4FF-474B-B256-094C8D49FC73}"/>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131946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616D-2780-47B3-B372-4030D229B91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97A8D8-044D-47D1-B40F-CE49E11FF5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DB709AA-22E9-4064-BDA1-769588E0C0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367E62D-E0C6-4ADD-AC16-B20C2127E876}"/>
              </a:ext>
            </a:extLst>
          </p:cNvPr>
          <p:cNvSpPr>
            <a:spLocks noGrp="1"/>
          </p:cNvSpPr>
          <p:nvPr>
            <p:ph type="dt" sz="half" idx="10"/>
          </p:nvPr>
        </p:nvSpPr>
        <p:spPr/>
        <p:txBody>
          <a:bodyPr/>
          <a:lstStyle/>
          <a:p>
            <a:fld id="{846CB24F-1854-438E-A0F7-9789DC6F4AC5}" type="datetime1">
              <a:rPr lang="en-CA" smtClean="0"/>
              <a:t>2020-09-10</a:t>
            </a:fld>
            <a:endParaRPr lang="en-CA"/>
          </a:p>
        </p:txBody>
      </p:sp>
      <p:sp>
        <p:nvSpPr>
          <p:cNvPr id="6" name="Footer Placeholder 5">
            <a:extLst>
              <a:ext uri="{FF2B5EF4-FFF2-40B4-BE49-F238E27FC236}">
                <a16:creationId xmlns:a16="http://schemas.microsoft.com/office/drawing/2014/main" id="{1627A860-2A93-4741-8D29-056BE564E135}"/>
              </a:ext>
            </a:extLst>
          </p:cNvPr>
          <p:cNvSpPr>
            <a:spLocks noGrp="1"/>
          </p:cNvSpPr>
          <p:nvPr>
            <p:ph type="ftr" sz="quarter" idx="11"/>
          </p:nvPr>
        </p:nvSpPr>
        <p:spPr/>
        <p:txBody>
          <a:bodyPr/>
          <a:lstStyle/>
          <a:p>
            <a:r>
              <a:rPr lang="en-CA"/>
              <a:t>SOEN 6481.  Dr. Morales</a:t>
            </a:r>
          </a:p>
        </p:txBody>
      </p:sp>
      <p:sp>
        <p:nvSpPr>
          <p:cNvPr id="7" name="Slide Number Placeholder 6">
            <a:extLst>
              <a:ext uri="{FF2B5EF4-FFF2-40B4-BE49-F238E27FC236}">
                <a16:creationId xmlns:a16="http://schemas.microsoft.com/office/drawing/2014/main" id="{5210D41D-14C0-4675-893D-0BA8E0789FF6}"/>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2981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A73-C2A8-4BEC-BA95-977FF67771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061AF3-7508-4952-B7D4-7CF38F354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CAFDCB-ABF1-4DE9-B29F-82C94EA56E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E6703E-BE62-4810-B85C-976018AAE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CD8E55-7EF1-4E56-9F23-C921C932E9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F7D360-F00A-40A7-B2E2-036656CE77D6}"/>
              </a:ext>
            </a:extLst>
          </p:cNvPr>
          <p:cNvSpPr>
            <a:spLocks noGrp="1"/>
          </p:cNvSpPr>
          <p:nvPr>
            <p:ph type="dt" sz="half" idx="10"/>
          </p:nvPr>
        </p:nvSpPr>
        <p:spPr/>
        <p:txBody>
          <a:bodyPr/>
          <a:lstStyle/>
          <a:p>
            <a:fld id="{CC5304AB-2246-4B1D-84A8-150D2DC0FB46}" type="datetime1">
              <a:rPr lang="en-CA" smtClean="0"/>
              <a:t>2020-09-10</a:t>
            </a:fld>
            <a:endParaRPr lang="en-CA"/>
          </a:p>
        </p:txBody>
      </p:sp>
      <p:sp>
        <p:nvSpPr>
          <p:cNvPr id="8" name="Footer Placeholder 7">
            <a:extLst>
              <a:ext uri="{FF2B5EF4-FFF2-40B4-BE49-F238E27FC236}">
                <a16:creationId xmlns:a16="http://schemas.microsoft.com/office/drawing/2014/main" id="{97DD1ECF-AF1B-4C13-AB17-B81AB25991DD}"/>
              </a:ext>
            </a:extLst>
          </p:cNvPr>
          <p:cNvSpPr>
            <a:spLocks noGrp="1"/>
          </p:cNvSpPr>
          <p:nvPr>
            <p:ph type="ftr" sz="quarter" idx="11"/>
          </p:nvPr>
        </p:nvSpPr>
        <p:spPr/>
        <p:txBody>
          <a:bodyPr/>
          <a:lstStyle/>
          <a:p>
            <a:r>
              <a:rPr lang="en-CA"/>
              <a:t>SOEN 6481.  Dr. Morales</a:t>
            </a:r>
          </a:p>
        </p:txBody>
      </p:sp>
      <p:sp>
        <p:nvSpPr>
          <p:cNvPr id="9" name="Slide Number Placeholder 8">
            <a:extLst>
              <a:ext uri="{FF2B5EF4-FFF2-40B4-BE49-F238E27FC236}">
                <a16:creationId xmlns:a16="http://schemas.microsoft.com/office/drawing/2014/main" id="{100EDFDA-D240-4F15-82BD-5006D8A8A79D}"/>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03466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886D-DBFA-42DD-88E1-89E5E6613D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B05F7D5-2CAC-4543-A9EC-3C150222F5B8}"/>
              </a:ext>
            </a:extLst>
          </p:cNvPr>
          <p:cNvSpPr>
            <a:spLocks noGrp="1"/>
          </p:cNvSpPr>
          <p:nvPr>
            <p:ph type="dt" sz="half" idx="10"/>
          </p:nvPr>
        </p:nvSpPr>
        <p:spPr/>
        <p:txBody>
          <a:bodyPr/>
          <a:lstStyle/>
          <a:p>
            <a:fld id="{92BF696E-F3C7-4EC5-8A86-202B3CFA6691}" type="datetime1">
              <a:rPr lang="en-CA" smtClean="0"/>
              <a:t>2020-09-10</a:t>
            </a:fld>
            <a:endParaRPr lang="en-CA"/>
          </a:p>
        </p:txBody>
      </p:sp>
      <p:sp>
        <p:nvSpPr>
          <p:cNvPr id="4" name="Footer Placeholder 3">
            <a:extLst>
              <a:ext uri="{FF2B5EF4-FFF2-40B4-BE49-F238E27FC236}">
                <a16:creationId xmlns:a16="http://schemas.microsoft.com/office/drawing/2014/main" id="{BD77AF2E-C904-42E1-9870-4D573108966E}"/>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F4B8889F-E306-4A74-A16B-F18EAD81614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8037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EAEA1-2DBC-484B-BE19-48456163DA7B}"/>
              </a:ext>
            </a:extLst>
          </p:cNvPr>
          <p:cNvSpPr>
            <a:spLocks noGrp="1"/>
          </p:cNvSpPr>
          <p:nvPr>
            <p:ph type="dt" sz="half" idx="10"/>
          </p:nvPr>
        </p:nvSpPr>
        <p:spPr/>
        <p:txBody>
          <a:bodyPr/>
          <a:lstStyle/>
          <a:p>
            <a:fld id="{2B09F559-67CB-4C28-90A2-4A5491905CF2}" type="datetime1">
              <a:rPr lang="en-CA" smtClean="0"/>
              <a:t>2020-09-10</a:t>
            </a:fld>
            <a:endParaRPr lang="en-CA"/>
          </a:p>
        </p:txBody>
      </p:sp>
      <p:sp>
        <p:nvSpPr>
          <p:cNvPr id="3" name="Footer Placeholder 2">
            <a:extLst>
              <a:ext uri="{FF2B5EF4-FFF2-40B4-BE49-F238E27FC236}">
                <a16:creationId xmlns:a16="http://schemas.microsoft.com/office/drawing/2014/main" id="{BB4A763E-ACEB-4DAF-9932-73D60BF9E26F}"/>
              </a:ext>
            </a:extLst>
          </p:cNvPr>
          <p:cNvSpPr>
            <a:spLocks noGrp="1"/>
          </p:cNvSpPr>
          <p:nvPr>
            <p:ph type="ftr" sz="quarter" idx="11"/>
          </p:nvPr>
        </p:nvSpPr>
        <p:spPr/>
        <p:txBody>
          <a:bodyPr/>
          <a:lstStyle/>
          <a:p>
            <a:r>
              <a:rPr lang="en-CA"/>
              <a:t>SOEN 6481.  Dr. Morales</a:t>
            </a:r>
          </a:p>
        </p:txBody>
      </p:sp>
      <p:sp>
        <p:nvSpPr>
          <p:cNvPr id="4" name="Slide Number Placeholder 3">
            <a:extLst>
              <a:ext uri="{FF2B5EF4-FFF2-40B4-BE49-F238E27FC236}">
                <a16:creationId xmlns:a16="http://schemas.microsoft.com/office/drawing/2014/main" id="{D1BF39A7-2188-4994-B484-496D1EEA4C65}"/>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8265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A7E9-955B-489A-B92C-A99EF3493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41790F0-8158-4ACD-9183-724489BE1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A94400-EB25-4DFB-84C4-6619B0449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C4E77B-4E1D-467D-9E86-775B6C5CAA6D}"/>
              </a:ext>
            </a:extLst>
          </p:cNvPr>
          <p:cNvSpPr>
            <a:spLocks noGrp="1"/>
          </p:cNvSpPr>
          <p:nvPr>
            <p:ph type="dt" sz="half" idx="10"/>
          </p:nvPr>
        </p:nvSpPr>
        <p:spPr/>
        <p:txBody>
          <a:bodyPr/>
          <a:lstStyle/>
          <a:p>
            <a:fld id="{E0BB5CB2-04A3-4572-BAC0-4E24380D718E}" type="datetime1">
              <a:rPr lang="en-CA" smtClean="0"/>
              <a:t>2020-09-10</a:t>
            </a:fld>
            <a:endParaRPr lang="en-CA"/>
          </a:p>
        </p:txBody>
      </p:sp>
      <p:sp>
        <p:nvSpPr>
          <p:cNvPr id="6" name="Footer Placeholder 5">
            <a:extLst>
              <a:ext uri="{FF2B5EF4-FFF2-40B4-BE49-F238E27FC236}">
                <a16:creationId xmlns:a16="http://schemas.microsoft.com/office/drawing/2014/main" id="{F27329D9-5AE5-4D87-96AD-D301666C484E}"/>
              </a:ext>
            </a:extLst>
          </p:cNvPr>
          <p:cNvSpPr>
            <a:spLocks noGrp="1"/>
          </p:cNvSpPr>
          <p:nvPr>
            <p:ph type="ftr" sz="quarter" idx="11"/>
          </p:nvPr>
        </p:nvSpPr>
        <p:spPr/>
        <p:txBody>
          <a:bodyPr/>
          <a:lstStyle/>
          <a:p>
            <a:r>
              <a:rPr lang="en-CA"/>
              <a:t>SOEN 6481.  Dr. Morales</a:t>
            </a:r>
          </a:p>
        </p:txBody>
      </p:sp>
      <p:sp>
        <p:nvSpPr>
          <p:cNvPr id="7" name="Slide Number Placeholder 6">
            <a:extLst>
              <a:ext uri="{FF2B5EF4-FFF2-40B4-BE49-F238E27FC236}">
                <a16:creationId xmlns:a16="http://schemas.microsoft.com/office/drawing/2014/main" id="{48352457-74B6-47D6-AA27-3F90B3ED1FD2}"/>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76757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10A5-E1CB-4C78-810E-50C65EED9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B24743-11BB-44A1-965F-0C07EF0E7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15F530-953B-4B6A-926D-6F8B4B4A0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57D263-5BFE-4820-8F16-16B3CA64357F}"/>
              </a:ext>
            </a:extLst>
          </p:cNvPr>
          <p:cNvSpPr>
            <a:spLocks noGrp="1"/>
          </p:cNvSpPr>
          <p:nvPr>
            <p:ph type="dt" sz="half" idx="10"/>
          </p:nvPr>
        </p:nvSpPr>
        <p:spPr/>
        <p:txBody>
          <a:bodyPr/>
          <a:lstStyle/>
          <a:p>
            <a:fld id="{6604322C-7FDC-47D6-84A9-2AD420CCAEA4}" type="datetime1">
              <a:rPr lang="en-CA" smtClean="0"/>
              <a:t>2020-09-10</a:t>
            </a:fld>
            <a:endParaRPr lang="en-CA"/>
          </a:p>
        </p:txBody>
      </p:sp>
      <p:sp>
        <p:nvSpPr>
          <p:cNvPr id="6" name="Footer Placeholder 5">
            <a:extLst>
              <a:ext uri="{FF2B5EF4-FFF2-40B4-BE49-F238E27FC236}">
                <a16:creationId xmlns:a16="http://schemas.microsoft.com/office/drawing/2014/main" id="{FCD4E007-4EEE-4A0B-914F-FDCD6CC5F070}"/>
              </a:ext>
            </a:extLst>
          </p:cNvPr>
          <p:cNvSpPr>
            <a:spLocks noGrp="1"/>
          </p:cNvSpPr>
          <p:nvPr>
            <p:ph type="ftr" sz="quarter" idx="11"/>
          </p:nvPr>
        </p:nvSpPr>
        <p:spPr/>
        <p:txBody>
          <a:bodyPr/>
          <a:lstStyle/>
          <a:p>
            <a:r>
              <a:rPr lang="en-CA"/>
              <a:t>SOEN 6481.  Dr. Morales</a:t>
            </a:r>
          </a:p>
        </p:txBody>
      </p:sp>
      <p:sp>
        <p:nvSpPr>
          <p:cNvPr id="7" name="Slide Number Placeholder 6">
            <a:extLst>
              <a:ext uri="{FF2B5EF4-FFF2-40B4-BE49-F238E27FC236}">
                <a16:creationId xmlns:a16="http://schemas.microsoft.com/office/drawing/2014/main" id="{24BDED74-F47B-4C8B-A9A0-215730C90211}"/>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3493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8553-457B-44E0-8BAA-3E5F01044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066C14-7757-4535-8C51-AAC4B8DAF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DA7F79-D22D-42C6-8828-EFABC7E86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6FCB6-6442-4BCD-BCA4-C08E28E1904C}" type="datetime1">
              <a:rPr lang="en-CA" smtClean="0"/>
              <a:t>2020-09-10</a:t>
            </a:fld>
            <a:endParaRPr lang="en-CA"/>
          </a:p>
        </p:txBody>
      </p:sp>
      <p:sp>
        <p:nvSpPr>
          <p:cNvPr id="5" name="Footer Placeholder 4">
            <a:extLst>
              <a:ext uri="{FF2B5EF4-FFF2-40B4-BE49-F238E27FC236}">
                <a16:creationId xmlns:a16="http://schemas.microsoft.com/office/drawing/2014/main" id="{3A2494C1-46CA-43AA-A959-C9D3D97B0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6481.  Dr. Morales</a:t>
            </a:r>
          </a:p>
        </p:txBody>
      </p:sp>
      <p:sp>
        <p:nvSpPr>
          <p:cNvPr id="6" name="Slide Number Placeholder 5">
            <a:extLst>
              <a:ext uri="{FF2B5EF4-FFF2-40B4-BE49-F238E27FC236}">
                <a16:creationId xmlns:a16="http://schemas.microsoft.com/office/drawing/2014/main" id="{1B9E92DB-9F15-43CD-A9F0-9FFF46B65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792F5-04B2-48F5-9D03-C738232DE97E}" type="slidenum">
              <a:rPr lang="en-CA" smtClean="0"/>
              <a:t>‹#›</a:t>
            </a:fld>
            <a:endParaRPr lang="en-CA"/>
          </a:p>
        </p:txBody>
      </p:sp>
    </p:spTree>
    <p:extLst>
      <p:ext uri="{BB962C8B-B14F-4D97-AF65-F5344CB8AC3E}">
        <p14:creationId xmlns:p14="http://schemas.microsoft.com/office/powerpoint/2010/main" val="48455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ar82.github.io/"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D7B3BE1F-6A60-419B-A60C-D1C16FB833EA}"/>
              </a:ext>
            </a:extLst>
          </p:cNvPr>
          <p:cNvSpPr>
            <a:spLocks noGrp="1" noChangeArrowheads="1"/>
          </p:cNvSpPr>
          <p:nvPr>
            <p:ph type="ctrTitle"/>
          </p:nvPr>
        </p:nvSpPr>
        <p:spPr>
          <a:xfrm>
            <a:off x="2209800" y="1600201"/>
            <a:ext cx="7772400" cy="1470025"/>
          </a:xfrm>
        </p:spPr>
        <p:txBody>
          <a:bodyPr>
            <a:normAutofit fontScale="90000"/>
          </a:bodyPr>
          <a:lstStyle/>
          <a:p>
            <a:pPr algn="ctr"/>
            <a:r>
              <a:rPr lang="en-US" altLang="en-US" sz="3600" dirty="0"/>
              <a:t>Software Architecture and Design I </a:t>
            </a:r>
            <a:br>
              <a:rPr lang="en-US" altLang="en-US" sz="3600" dirty="0"/>
            </a:br>
            <a:r>
              <a:rPr lang="en-US" altLang="en-US" sz="3600" dirty="0"/>
              <a:t>SOEN 343</a:t>
            </a:r>
            <a:br>
              <a:rPr lang="en-US" altLang="en-US" dirty="0"/>
            </a:br>
            <a:r>
              <a:rPr lang="en-US" altLang="en-US" sz="2000" dirty="0"/>
              <a:t>Instructor: Dr. Rodrigo Morales</a:t>
            </a:r>
            <a:br>
              <a:rPr lang="en-US" altLang="en-US" sz="2000" dirty="0"/>
            </a:br>
            <a:r>
              <a:rPr lang="en-US" sz="1000" dirty="0">
                <a:hlinkClick r:id="rId3">
                  <a:extLst>
                    <a:ext uri="{A12FA001-AC4F-418D-AE19-62706E023703}">
                      <ahyp:hlinkClr xmlns:ahyp="http://schemas.microsoft.com/office/drawing/2018/hyperlinkcolor" val="tx"/>
                    </a:ext>
                  </a:extLst>
                </a:hlinkClick>
              </a:rPr>
              <a:t>https://moar82.github.io/</a:t>
            </a:r>
            <a:br>
              <a:rPr lang="en-US" sz="1000" dirty="0"/>
            </a:br>
            <a:r>
              <a:rPr lang="en-US" altLang="en-US" sz="1000" dirty="0"/>
              <a:t>rodrigo.moralesalvarado@concordia.ca</a:t>
            </a:r>
          </a:p>
        </p:txBody>
      </p:sp>
      <p:sp>
        <p:nvSpPr>
          <p:cNvPr id="4098" name="Rectangle 2">
            <a:extLst>
              <a:ext uri="{FF2B5EF4-FFF2-40B4-BE49-F238E27FC236}">
                <a16:creationId xmlns:a16="http://schemas.microsoft.com/office/drawing/2014/main" id="{4729FE84-3CCB-41C1-AE24-A8E24152B8AB}"/>
              </a:ext>
            </a:extLst>
          </p:cNvPr>
          <p:cNvSpPr>
            <a:spLocks noGrp="1" noChangeArrowheads="1"/>
          </p:cNvSpPr>
          <p:nvPr>
            <p:ph type="subTitle" idx="4294967295"/>
          </p:nvPr>
        </p:nvSpPr>
        <p:spPr>
          <a:xfrm>
            <a:off x="2667000" y="3429000"/>
            <a:ext cx="6858000" cy="1371600"/>
          </a:xfrm>
        </p:spPr>
        <p:txBody>
          <a:bodyPr/>
          <a:lstStyle/>
          <a:p>
            <a:pPr marL="0" indent="0" algn="ctr">
              <a:buNone/>
            </a:pPr>
            <a:r>
              <a:rPr lang="en-US" altLang="en-US" dirty="0"/>
              <a:t>Lecture 2b: </a:t>
            </a:r>
            <a:r>
              <a:rPr lang="en-US" dirty="0"/>
              <a:t>Domain Modeling: UML Class Diagrams</a:t>
            </a: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3532-44EB-4753-88EC-6A2DCD09E271}"/>
              </a:ext>
            </a:extLst>
          </p:cNvPr>
          <p:cNvSpPr>
            <a:spLocks noGrp="1"/>
          </p:cNvSpPr>
          <p:nvPr>
            <p:ph type="title"/>
          </p:nvPr>
        </p:nvSpPr>
        <p:spPr/>
        <p:txBody>
          <a:bodyPr/>
          <a:lstStyle/>
          <a:p>
            <a:r>
              <a:rPr lang="en-US" dirty="0"/>
              <a:t>Strategies to Identify Conceptual Classes</a:t>
            </a:r>
            <a:endParaRPr lang="en-CA" dirty="0"/>
          </a:p>
        </p:txBody>
      </p:sp>
      <p:sp>
        <p:nvSpPr>
          <p:cNvPr id="3" name="Content Placeholder 2">
            <a:extLst>
              <a:ext uri="{FF2B5EF4-FFF2-40B4-BE49-F238E27FC236}">
                <a16:creationId xmlns:a16="http://schemas.microsoft.com/office/drawing/2014/main" id="{43907416-12B8-4533-A898-7C994DDD0259}"/>
              </a:ext>
            </a:extLst>
          </p:cNvPr>
          <p:cNvSpPr>
            <a:spLocks noGrp="1"/>
          </p:cNvSpPr>
          <p:nvPr>
            <p:ph idx="1"/>
          </p:nvPr>
        </p:nvSpPr>
        <p:spPr/>
        <p:txBody>
          <a:bodyPr/>
          <a:lstStyle/>
          <a:p>
            <a:pPr marL="0" indent="0" algn="ctr">
              <a:buNone/>
            </a:pPr>
            <a:r>
              <a:rPr lang="en-CA" b="1" u="sng" dirty="0"/>
              <a:t>Two basic approaches</a:t>
            </a:r>
          </a:p>
          <a:p>
            <a:r>
              <a:rPr lang="fr-FR" dirty="0"/>
              <a:t>Use </a:t>
            </a:r>
            <a:r>
              <a:rPr lang="fr-FR" dirty="0" err="1"/>
              <a:t>noun</a:t>
            </a:r>
            <a:r>
              <a:rPr lang="fr-FR" dirty="0"/>
              <a:t> phrase (NP) identification.</a:t>
            </a:r>
          </a:p>
          <a:p>
            <a:pPr lvl="1"/>
            <a:r>
              <a:rPr lang="en-US" dirty="0"/>
              <a:t> Identify nouns (and noun phrases) in textual descriptions of the problem domain and consider them as concepts or attributes.</a:t>
            </a:r>
          </a:p>
          <a:p>
            <a:pPr lvl="1"/>
            <a:r>
              <a:rPr lang="en-US" dirty="0"/>
              <a:t> Use Cases are excellent descriptions to draw for this analysis.</a:t>
            </a:r>
          </a:p>
          <a:p>
            <a:r>
              <a:rPr lang="en-US" dirty="0"/>
              <a:t>Use a conceptual class category list</a:t>
            </a:r>
          </a:p>
          <a:p>
            <a:pPr lvl="1"/>
            <a:r>
              <a:rPr lang="en-US" dirty="0"/>
              <a:t> Make a list of candidate concepts.</a:t>
            </a:r>
          </a:p>
          <a:p>
            <a:pPr marL="457200" lvl="1" indent="0">
              <a:buNone/>
            </a:pPr>
            <a:endParaRPr lang="en-CA" dirty="0"/>
          </a:p>
        </p:txBody>
      </p:sp>
      <p:sp>
        <p:nvSpPr>
          <p:cNvPr id="4" name="Footer Placeholder 3">
            <a:extLst>
              <a:ext uri="{FF2B5EF4-FFF2-40B4-BE49-F238E27FC236}">
                <a16:creationId xmlns:a16="http://schemas.microsoft.com/office/drawing/2014/main" id="{8B8F7BD4-3B7A-41E2-8F09-8917848E47D9}"/>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2949A52E-5BFC-4F92-A7D3-47F4F3D63EB0}"/>
              </a:ext>
            </a:extLst>
          </p:cNvPr>
          <p:cNvSpPr>
            <a:spLocks noGrp="1"/>
          </p:cNvSpPr>
          <p:nvPr>
            <p:ph type="sldNum" sz="quarter" idx="12"/>
          </p:nvPr>
        </p:nvSpPr>
        <p:spPr/>
        <p:txBody>
          <a:bodyPr/>
          <a:lstStyle/>
          <a:p>
            <a:fld id="{C2F792F5-04B2-48F5-9D03-C738232DE97E}" type="slidenum">
              <a:rPr lang="en-CA" smtClean="0"/>
              <a:t>10</a:t>
            </a:fld>
            <a:endParaRPr lang="en-CA"/>
          </a:p>
        </p:txBody>
      </p:sp>
    </p:spTree>
    <p:extLst>
      <p:ext uri="{BB962C8B-B14F-4D97-AF65-F5344CB8AC3E}">
        <p14:creationId xmlns:p14="http://schemas.microsoft.com/office/powerpoint/2010/main" val="367319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21FB1C-0BA6-42B5-8276-27EF4CAD6309}"/>
              </a:ext>
            </a:extLst>
          </p:cNvPr>
          <p:cNvSpPr>
            <a:spLocks noGrp="1"/>
          </p:cNvSpPr>
          <p:nvPr>
            <p:ph type="title"/>
          </p:nvPr>
        </p:nvSpPr>
        <p:spPr/>
        <p:txBody>
          <a:bodyPr/>
          <a:lstStyle/>
          <a:p>
            <a:r>
              <a:rPr lang="en-CA" dirty="0"/>
              <a:t>Recognize noun phrases</a:t>
            </a:r>
          </a:p>
        </p:txBody>
      </p:sp>
      <p:sp>
        <p:nvSpPr>
          <p:cNvPr id="5" name="Content Placeholder 4">
            <a:extLst>
              <a:ext uri="{FF2B5EF4-FFF2-40B4-BE49-F238E27FC236}">
                <a16:creationId xmlns:a16="http://schemas.microsoft.com/office/drawing/2014/main" id="{0C135C30-1A5B-4F7D-A9D9-E16FDC9D666C}"/>
              </a:ext>
            </a:extLst>
          </p:cNvPr>
          <p:cNvSpPr>
            <a:spLocks noGrp="1"/>
          </p:cNvSpPr>
          <p:nvPr>
            <p:ph idx="1"/>
          </p:nvPr>
        </p:nvSpPr>
        <p:spPr/>
        <p:txBody>
          <a:bodyPr/>
          <a:lstStyle/>
          <a:p>
            <a:pPr marL="0" indent="0" algn="ctr">
              <a:buNone/>
            </a:pPr>
            <a:r>
              <a:rPr lang="en-US" b="1" u="sng" dirty="0"/>
              <a:t>Example checkout use case</a:t>
            </a:r>
          </a:p>
          <a:p>
            <a:r>
              <a:rPr lang="en-US" i="1" dirty="0"/>
              <a:t>Ask the user to input credit card information, send the credit card information to financial department for verification. If the transaction is approved, the credit card is charged; otherwise, prompts the user that the check out process has failed. When the transaction is successful, instructions are sent to shipping department.”</a:t>
            </a:r>
            <a:endParaRPr lang="en-CA" i="1" dirty="0"/>
          </a:p>
          <a:p>
            <a:endParaRPr lang="en-CA" dirty="0"/>
          </a:p>
        </p:txBody>
      </p:sp>
      <p:sp>
        <p:nvSpPr>
          <p:cNvPr id="2" name="Footer Placeholder 1">
            <a:extLst>
              <a:ext uri="{FF2B5EF4-FFF2-40B4-BE49-F238E27FC236}">
                <a16:creationId xmlns:a16="http://schemas.microsoft.com/office/drawing/2014/main" id="{200894CB-26A2-4EB3-9C52-D4AABC35E45A}"/>
              </a:ext>
            </a:extLst>
          </p:cNvPr>
          <p:cNvSpPr>
            <a:spLocks noGrp="1"/>
          </p:cNvSpPr>
          <p:nvPr>
            <p:ph type="ftr" sz="quarter" idx="11"/>
          </p:nvPr>
        </p:nvSpPr>
        <p:spPr/>
        <p:txBody>
          <a:bodyPr/>
          <a:lstStyle/>
          <a:p>
            <a:r>
              <a:rPr lang="en-CA"/>
              <a:t>SOEN 6481.  Dr. Morales</a:t>
            </a:r>
          </a:p>
        </p:txBody>
      </p:sp>
      <p:sp>
        <p:nvSpPr>
          <p:cNvPr id="3" name="Slide Number Placeholder 2">
            <a:extLst>
              <a:ext uri="{FF2B5EF4-FFF2-40B4-BE49-F238E27FC236}">
                <a16:creationId xmlns:a16="http://schemas.microsoft.com/office/drawing/2014/main" id="{908DF6A1-4847-45D4-A1C8-595923DB990E}"/>
              </a:ext>
            </a:extLst>
          </p:cNvPr>
          <p:cNvSpPr>
            <a:spLocks noGrp="1"/>
          </p:cNvSpPr>
          <p:nvPr>
            <p:ph type="sldNum" sz="quarter" idx="12"/>
          </p:nvPr>
        </p:nvSpPr>
        <p:spPr/>
        <p:txBody>
          <a:bodyPr/>
          <a:lstStyle/>
          <a:p>
            <a:fld id="{C2F792F5-04B2-48F5-9D03-C738232DE97E}" type="slidenum">
              <a:rPr lang="en-CA" smtClean="0"/>
              <a:t>11</a:t>
            </a:fld>
            <a:endParaRPr lang="en-CA"/>
          </a:p>
        </p:txBody>
      </p:sp>
    </p:spTree>
    <p:extLst>
      <p:ext uri="{BB962C8B-B14F-4D97-AF65-F5344CB8AC3E}">
        <p14:creationId xmlns:p14="http://schemas.microsoft.com/office/powerpoint/2010/main" val="207765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21FB1C-0BA6-42B5-8276-27EF4CAD6309}"/>
              </a:ext>
            </a:extLst>
          </p:cNvPr>
          <p:cNvSpPr>
            <a:spLocks noGrp="1"/>
          </p:cNvSpPr>
          <p:nvPr>
            <p:ph type="title"/>
          </p:nvPr>
        </p:nvSpPr>
        <p:spPr/>
        <p:txBody>
          <a:bodyPr/>
          <a:lstStyle/>
          <a:p>
            <a:r>
              <a:rPr lang="en-CA" dirty="0"/>
              <a:t>Approach:  Recognize noun phrases</a:t>
            </a:r>
          </a:p>
        </p:txBody>
      </p:sp>
      <p:sp>
        <p:nvSpPr>
          <p:cNvPr id="5" name="Content Placeholder 4">
            <a:extLst>
              <a:ext uri="{FF2B5EF4-FFF2-40B4-BE49-F238E27FC236}">
                <a16:creationId xmlns:a16="http://schemas.microsoft.com/office/drawing/2014/main" id="{0C135C30-1A5B-4F7D-A9D9-E16FDC9D666C}"/>
              </a:ext>
            </a:extLst>
          </p:cNvPr>
          <p:cNvSpPr>
            <a:spLocks noGrp="1"/>
          </p:cNvSpPr>
          <p:nvPr>
            <p:ph idx="1"/>
          </p:nvPr>
        </p:nvSpPr>
        <p:spPr/>
        <p:txBody>
          <a:bodyPr/>
          <a:lstStyle/>
          <a:p>
            <a:pPr marL="0" indent="0" algn="ctr">
              <a:buNone/>
            </a:pPr>
            <a:r>
              <a:rPr lang="en-US" b="1" u="sng" dirty="0"/>
              <a:t>Example checkout use case</a:t>
            </a:r>
          </a:p>
          <a:p>
            <a:r>
              <a:rPr lang="en-US" i="1" dirty="0"/>
              <a:t>Ask the </a:t>
            </a:r>
            <a:r>
              <a:rPr lang="en-US" i="1" dirty="0">
                <a:highlight>
                  <a:srgbClr val="FFFF00"/>
                </a:highlight>
              </a:rPr>
              <a:t>use</a:t>
            </a:r>
            <a:r>
              <a:rPr lang="en-US" i="1" dirty="0"/>
              <a:t>r to input </a:t>
            </a:r>
            <a:r>
              <a:rPr lang="en-US" i="1" dirty="0">
                <a:highlight>
                  <a:srgbClr val="FFFF00"/>
                </a:highlight>
              </a:rPr>
              <a:t>credit card information</a:t>
            </a:r>
            <a:r>
              <a:rPr lang="en-US" i="1" dirty="0"/>
              <a:t>, send the credit card information to </a:t>
            </a:r>
            <a:r>
              <a:rPr lang="en-US" i="1" dirty="0">
                <a:highlight>
                  <a:srgbClr val="FFFF00"/>
                </a:highlight>
              </a:rPr>
              <a:t>financial department</a:t>
            </a:r>
            <a:r>
              <a:rPr lang="en-US" i="1" dirty="0"/>
              <a:t> for </a:t>
            </a:r>
            <a:r>
              <a:rPr lang="en-US" i="1" dirty="0">
                <a:highlight>
                  <a:srgbClr val="FFFF00"/>
                </a:highlight>
              </a:rPr>
              <a:t>verification</a:t>
            </a:r>
            <a:r>
              <a:rPr lang="en-US" i="1" dirty="0"/>
              <a:t>. If the </a:t>
            </a:r>
            <a:r>
              <a:rPr lang="en-US" i="1" dirty="0">
                <a:highlight>
                  <a:srgbClr val="FFFF00"/>
                </a:highlight>
              </a:rPr>
              <a:t>transaction</a:t>
            </a:r>
            <a:r>
              <a:rPr lang="en-US" i="1" dirty="0"/>
              <a:t> is approved, the </a:t>
            </a:r>
            <a:r>
              <a:rPr lang="en-US" i="1" dirty="0">
                <a:highlight>
                  <a:srgbClr val="FFFF00"/>
                </a:highlight>
              </a:rPr>
              <a:t>credit card </a:t>
            </a:r>
            <a:r>
              <a:rPr lang="en-US" i="1" dirty="0"/>
              <a:t>is charged; otherwise, prompts the </a:t>
            </a:r>
            <a:r>
              <a:rPr lang="en-US" i="1" dirty="0">
                <a:highlight>
                  <a:srgbClr val="FFFF00"/>
                </a:highlight>
              </a:rPr>
              <a:t>user</a:t>
            </a:r>
            <a:r>
              <a:rPr lang="en-US" i="1" dirty="0"/>
              <a:t> that the </a:t>
            </a:r>
            <a:r>
              <a:rPr lang="en-US" i="1" dirty="0">
                <a:highlight>
                  <a:srgbClr val="FFFF00"/>
                </a:highlight>
              </a:rPr>
              <a:t>check out process </a:t>
            </a:r>
            <a:r>
              <a:rPr lang="en-US" i="1" dirty="0"/>
              <a:t>has failed. When the </a:t>
            </a:r>
            <a:r>
              <a:rPr lang="en-US" i="1" dirty="0">
                <a:highlight>
                  <a:srgbClr val="FFFF00"/>
                </a:highlight>
              </a:rPr>
              <a:t>transaction</a:t>
            </a:r>
            <a:r>
              <a:rPr lang="en-US" i="1" dirty="0"/>
              <a:t> is successful, </a:t>
            </a:r>
            <a:r>
              <a:rPr lang="en-US" i="1" dirty="0">
                <a:highlight>
                  <a:srgbClr val="FFFF00"/>
                </a:highlight>
              </a:rPr>
              <a:t>instructions</a:t>
            </a:r>
            <a:r>
              <a:rPr lang="en-US" i="1" dirty="0"/>
              <a:t> are sent to </a:t>
            </a:r>
            <a:r>
              <a:rPr lang="en-US" i="1" dirty="0">
                <a:highlight>
                  <a:srgbClr val="FFFF00"/>
                </a:highlight>
              </a:rPr>
              <a:t>shipping</a:t>
            </a:r>
            <a:r>
              <a:rPr lang="en-US" i="1" dirty="0"/>
              <a:t> </a:t>
            </a:r>
            <a:r>
              <a:rPr lang="en-US" i="1" dirty="0">
                <a:highlight>
                  <a:srgbClr val="FFFF00"/>
                </a:highlight>
              </a:rPr>
              <a:t>department</a:t>
            </a:r>
            <a:r>
              <a:rPr lang="en-US" i="1" dirty="0"/>
              <a:t>.”</a:t>
            </a:r>
            <a:endParaRPr lang="en-CA" i="1" dirty="0"/>
          </a:p>
          <a:p>
            <a:endParaRPr lang="en-CA" dirty="0"/>
          </a:p>
        </p:txBody>
      </p:sp>
      <p:sp>
        <p:nvSpPr>
          <p:cNvPr id="2" name="Footer Placeholder 1">
            <a:extLst>
              <a:ext uri="{FF2B5EF4-FFF2-40B4-BE49-F238E27FC236}">
                <a16:creationId xmlns:a16="http://schemas.microsoft.com/office/drawing/2014/main" id="{200894CB-26A2-4EB3-9C52-D4AABC35E45A}"/>
              </a:ext>
            </a:extLst>
          </p:cNvPr>
          <p:cNvSpPr>
            <a:spLocks noGrp="1"/>
          </p:cNvSpPr>
          <p:nvPr>
            <p:ph type="ftr" sz="quarter" idx="11"/>
          </p:nvPr>
        </p:nvSpPr>
        <p:spPr/>
        <p:txBody>
          <a:bodyPr/>
          <a:lstStyle/>
          <a:p>
            <a:r>
              <a:rPr lang="en-CA"/>
              <a:t>SOEN 6481.  Dr. Morales</a:t>
            </a:r>
          </a:p>
        </p:txBody>
      </p:sp>
      <p:sp>
        <p:nvSpPr>
          <p:cNvPr id="3" name="Slide Number Placeholder 2">
            <a:extLst>
              <a:ext uri="{FF2B5EF4-FFF2-40B4-BE49-F238E27FC236}">
                <a16:creationId xmlns:a16="http://schemas.microsoft.com/office/drawing/2014/main" id="{908DF6A1-4847-45D4-A1C8-595923DB990E}"/>
              </a:ext>
            </a:extLst>
          </p:cNvPr>
          <p:cNvSpPr>
            <a:spLocks noGrp="1"/>
          </p:cNvSpPr>
          <p:nvPr>
            <p:ph type="sldNum" sz="quarter" idx="12"/>
          </p:nvPr>
        </p:nvSpPr>
        <p:spPr/>
        <p:txBody>
          <a:bodyPr/>
          <a:lstStyle/>
          <a:p>
            <a:fld id="{C2F792F5-04B2-48F5-9D03-C738232DE97E}" type="slidenum">
              <a:rPr lang="en-CA" smtClean="0"/>
              <a:t>12</a:t>
            </a:fld>
            <a:endParaRPr lang="en-CA"/>
          </a:p>
        </p:txBody>
      </p:sp>
    </p:spTree>
    <p:extLst>
      <p:ext uri="{BB962C8B-B14F-4D97-AF65-F5344CB8AC3E}">
        <p14:creationId xmlns:p14="http://schemas.microsoft.com/office/powerpoint/2010/main" val="111080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21FB1C-0BA6-42B5-8276-27EF4CAD6309}"/>
              </a:ext>
            </a:extLst>
          </p:cNvPr>
          <p:cNvSpPr>
            <a:spLocks noGrp="1"/>
          </p:cNvSpPr>
          <p:nvPr>
            <p:ph type="title"/>
          </p:nvPr>
        </p:nvSpPr>
        <p:spPr/>
        <p:txBody>
          <a:bodyPr/>
          <a:lstStyle/>
          <a:p>
            <a:r>
              <a:rPr lang="en-CA" dirty="0"/>
              <a:t>Approach:  Recognize noun phrases</a:t>
            </a:r>
          </a:p>
        </p:txBody>
      </p:sp>
      <p:sp>
        <p:nvSpPr>
          <p:cNvPr id="5" name="Content Placeholder 4">
            <a:extLst>
              <a:ext uri="{FF2B5EF4-FFF2-40B4-BE49-F238E27FC236}">
                <a16:creationId xmlns:a16="http://schemas.microsoft.com/office/drawing/2014/main" id="{0C135C30-1A5B-4F7D-A9D9-E16FDC9D666C}"/>
              </a:ext>
            </a:extLst>
          </p:cNvPr>
          <p:cNvSpPr>
            <a:spLocks noGrp="1"/>
          </p:cNvSpPr>
          <p:nvPr>
            <p:ph idx="1"/>
          </p:nvPr>
        </p:nvSpPr>
        <p:spPr/>
        <p:txBody>
          <a:bodyPr/>
          <a:lstStyle/>
          <a:p>
            <a:pPr marL="0" indent="0" algn="ctr">
              <a:buNone/>
            </a:pPr>
            <a:r>
              <a:rPr lang="en-US" b="1" u="sng" dirty="0"/>
              <a:t>Example checkout use case</a:t>
            </a:r>
          </a:p>
          <a:p>
            <a:r>
              <a:rPr lang="en-US" i="1" dirty="0"/>
              <a:t>Ask the </a:t>
            </a:r>
            <a:r>
              <a:rPr lang="en-US" i="1" dirty="0">
                <a:highlight>
                  <a:srgbClr val="FFFF00"/>
                </a:highlight>
              </a:rPr>
              <a:t>use</a:t>
            </a:r>
            <a:r>
              <a:rPr lang="en-US" i="1" dirty="0"/>
              <a:t>r to input </a:t>
            </a:r>
            <a:r>
              <a:rPr lang="en-US" i="1" dirty="0">
                <a:highlight>
                  <a:srgbClr val="FFFF00"/>
                </a:highlight>
              </a:rPr>
              <a:t>credit card information</a:t>
            </a:r>
            <a:r>
              <a:rPr lang="en-US" i="1" dirty="0"/>
              <a:t>, send the credit card information to </a:t>
            </a:r>
            <a:r>
              <a:rPr lang="en-US" i="1" dirty="0">
                <a:highlight>
                  <a:srgbClr val="FFFF00"/>
                </a:highlight>
              </a:rPr>
              <a:t>financial department</a:t>
            </a:r>
            <a:r>
              <a:rPr lang="en-US" i="1" dirty="0"/>
              <a:t> for </a:t>
            </a:r>
            <a:r>
              <a:rPr lang="en-US" i="1" dirty="0">
                <a:highlight>
                  <a:srgbClr val="FFFF00"/>
                </a:highlight>
              </a:rPr>
              <a:t>verification</a:t>
            </a:r>
            <a:r>
              <a:rPr lang="en-US" i="1" dirty="0"/>
              <a:t>. If the </a:t>
            </a:r>
            <a:r>
              <a:rPr lang="en-US" i="1" dirty="0">
                <a:highlight>
                  <a:srgbClr val="FFFF00"/>
                </a:highlight>
              </a:rPr>
              <a:t>transaction</a:t>
            </a:r>
            <a:r>
              <a:rPr lang="en-US" i="1" dirty="0"/>
              <a:t> is approved, the </a:t>
            </a:r>
            <a:r>
              <a:rPr lang="en-US" i="1" dirty="0">
                <a:highlight>
                  <a:srgbClr val="FFFF00"/>
                </a:highlight>
              </a:rPr>
              <a:t>credit card </a:t>
            </a:r>
            <a:r>
              <a:rPr lang="en-US" i="1" dirty="0"/>
              <a:t>is charged; otherwise, prompts the </a:t>
            </a:r>
            <a:r>
              <a:rPr lang="en-US" i="1" dirty="0">
                <a:highlight>
                  <a:srgbClr val="FFFF00"/>
                </a:highlight>
              </a:rPr>
              <a:t>user</a:t>
            </a:r>
            <a:r>
              <a:rPr lang="en-US" i="1" dirty="0"/>
              <a:t> that the </a:t>
            </a:r>
            <a:r>
              <a:rPr lang="en-US" i="1" dirty="0">
                <a:highlight>
                  <a:srgbClr val="FFFF00"/>
                </a:highlight>
              </a:rPr>
              <a:t>check out process </a:t>
            </a:r>
            <a:r>
              <a:rPr lang="en-US" i="1" dirty="0"/>
              <a:t>has failed. When the </a:t>
            </a:r>
            <a:r>
              <a:rPr lang="en-US" i="1" dirty="0">
                <a:highlight>
                  <a:srgbClr val="FFFF00"/>
                </a:highlight>
              </a:rPr>
              <a:t>transaction</a:t>
            </a:r>
            <a:r>
              <a:rPr lang="en-US" i="1" dirty="0"/>
              <a:t> is successful, </a:t>
            </a:r>
            <a:r>
              <a:rPr lang="en-US" i="1" dirty="0">
                <a:highlight>
                  <a:srgbClr val="FFFF00"/>
                </a:highlight>
              </a:rPr>
              <a:t>instructions</a:t>
            </a:r>
            <a:r>
              <a:rPr lang="en-US" i="1" dirty="0"/>
              <a:t> are sent to </a:t>
            </a:r>
            <a:r>
              <a:rPr lang="en-US" i="1" dirty="0">
                <a:highlight>
                  <a:srgbClr val="FFFF00"/>
                </a:highlight>
              </a:rPr>
              <a:t>shipping</a:t>
            </a:r>
            <a:r>
              <a:rPr lang="en-US" i="1" dirty="0"/>
              <a:t> </a:t>
            </a:r>
            <a:r>
              <a:rPr lang="en-US" i="1" dirty="0">
                <a:highlight>
                  <a:srgbClr val="FFFF00"/>
                </a:highlight>
              </a:rPr>
              <a:t>department</a:t>
            </a:r>
            <a:r>
              <a:rPr lang="en-US" i="1" dirty="0"/>
              <a:t>.”</a:t>
            </a:r>
            <a:endParaRPr lang="en-CA" i="1" dirty="0"/>
          </a:p>
          <a:p>
            <a:endParaRPr lang="en-CA" dirty="0"/>
          </a:p>
        </p:txBody>
      </p:sp>
      <p:sp>
        <p:nvSpPr>
          <p:cNvPr id="2" name="Footer Placeholder 1">
            <a:extLst>
              <a:ext uri="{FF2B5EF4-FFF2-40B4-BE49-F238E27FC236}">
                <a16:creationId xmlns:a16="http://schemas.microsoft.com/office/drawing/2014/main" id="{200894CB-26A2-4EB3-9C52-D4AABC35E45A}"/>
              </a:ext>
            </a:extLst>
          </p:cNvPr>
          <p:cNvSpPr>
            <a:spLocks noGrp="1"/>
          </p:cNvSpPr>
          <p:nvPr>
            <p:ph type="ftr" sz="quarter" idx="11"/>
          </p:nvPr>
        </p:nvSpPr>
        <p:spPr/>
        <p:txBody>
          <a:bodyPr/>
          <a:lstStyle/>
          <a:p>
            <a:r>
              <a:rPr lang="en-CA"/>
              <a:t>SOEN 6481.  Dr. Morales</a:t>
            </a:r>
          </a:p>
        </p:txBody>
      </p:sp>
      <p:sp>
        <p:nvSpPr>
          <p:cNvPr id="3" name="Slide Number Placeholder 2">
            <a:extLst>
              <a:ext uri="{FF2B5EF4-FFF2-40B4-BE49-F238E27FC236}">
                <a16:creationId xmlns:a16="http://schemas.microsoft.com/office/drawing/2014/main" id="{908DF6A1-4847-45D4-A1C8-595923DB990E}"/>
              </a:ext>
            </a:extLst>
          </p:cNvPr>
          <p:cNvSpPr>
            <a:spLocks noGrp="1"/>
          </p:cNvSpPr>
          <p:nvPr>
            <p:ph type="sldNum" sz="quarter" idx="12"/>
          </p:nvPr>
        </p:nvSpPr>
        <p:spPr/>
        <p:txBody>
          <a:bodyPr/>
          <a:lstStyle/>
          <a:p>
            <a:fld id="{C2F792F5-04B2-48F5-9D03-C738232DE97E}" type="slidenum">
              <a:rPr lang="en-CA" smtClean="0"/>
              <a:t>13</a:t>
            </a:fld>
            <a:endParaRPr lang="en-CA"/>
          </a:p>
        </p:txBody>
      </p:sp>
      <p:cxnSp>
        <p:nvCxnSpPr>
          <p:cNvPr id="7" name="Straight Arrow Connector 6">
            <a:extLst>
              <a:ext uri="{FF2B5EF4-FFF2-40B4-BE49-F238E27FC236}">
                <a16:creationId xmlns:a16="http://schemas.microsoft.com/office/drawing/2014/main" id="{EDB9F9E9-C73D-48B0-9B65-437FDF20EEB4}"/>
              </a:ext>
            </a:extLst>
          </p:cNvPr>
          <p:cNvCxnSpPr/>
          <p:nvPr/>
        </p:nvCxnSpPr>
        <p:spPr>
          <a:xfrm flipV="1">
            <a:off x="2044700" y="2501900"/>
            <a:ext cx="152400" cy="231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08FEB1-E6D3-487A-A013-87784E7D07B3}"/>
              </a:ext>
            </a:extLst>
          </p:cNvPr>
          <p:cNvSpPr txBox="1"/>
          <p:nvPr/>
        </p:nvSpPr>
        <p:spPr>
          <a:xfrm>
            <a:off x="838200" y="4813300"/>
            <a:ext cx="3225800" cy="646331"/>
          </a:xfrm>
          <a:prstGeom prst="rect">
            <a:avLst/>
          </a:prstGeom>
          <a:noFill/>
        </p:spPr>
        <p:txBody>
          <a:bodyPr wrap="square" rtlCol="0">
            <a:spAutoFit/>
          </a:bodyPr>
          <a:lstStyle/>
          <a:p>
            <a:r>
              <a:rPr lang="en-CA" dirty="0"/>
              <a:t>Actors do not need to be represented as a class</a:t>
            </a:r>
          </a:p>
        </p:txBody>
      </p:sp>
    </p:spTree>
    <p:extLst>
      <p:ext uri="{BB962C8B-B14F-4D97-AF65-F5344CB8AC3E}">
        <p14:creationId xmlns:p14="http://schemas.microsoft.com/office/powerpoint/2010/main" val="340615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21FB1C-0BA6-42B5-8276-27EF4CAD6309}"/>
              </a:ext>
            </a:extLst>
          </p:cNvPr>
          <p:cNvSpPr>
            <a:spLocks noGrp="1"/>
          </p:cNvSpPr>
          <p:nvPr>
            <p:ph type="title"/>
          </p:nvPr>
        </p:nvSpPr>
        <p:spPr/>
        <p:txBody>
          <a:bodyPr/>
          <a:lstStyle/>
          <a:p>
            <a:r>
              <a:rPr lang="en-CA" dirty="0"/>
              <a:t>Approach:  Recognize noun phrases</a:t>
            </a:r>
          </a:p>
        </p:txBody>
      </p:sp>
      <p:sp>
        <p:nvSpPr>
          <p:cNvPr id="5" name="Content Placeholder 4">
            <a:extLst>
              <a:ext uri="{FF2B5EF4-FFF2-40B4-BE49-F238E27FC236}">
                <a16:creationId xmlns:a16="http://schemas.microsoft.com/office/drawing/2014/main" id="{0C135C30-1A5B-4F7D-A9D9-E16FDC9D666C}"/>
              </a:ext>
            </a:extLst>
          </p:cNvPr>
          <p:cNvSpPr>
            <a:spLocks noGrp="1"/>
          </p:cNvSpPr>
          <p:nvPr>
            <p:ph idx="1"/>
          </p:nvPr>
        </p:nvSpPr>
        <p:spPr/>
        <p:txBody>
          <a:bodyPr/>
          <a:lstStyle/>
          <a:p>
            <a:pPr marL="0" indent="0" algn="ctr">
              <a:buNone/>
            </a:pPr>
            <a:r>
              <a:rPr lang="en-US" b="1" u="sng" dirty="0"/>
              <a:t>Example checkout use case</a:t>
            </a:r>
          </a:p>
          <a:p>
            <a:r>
              <a:rPr lang="en-US" i="1" dirty="0"/>
              <a:t>Ask the </a:t>
            </a:r>
            <a:r>
              <a:rPr lang="en-US" i="1" dirty="0">
                <a:highlight>
                  <a:srgbClr val="FFFF00"/>
                </a:highlight>
              </a:rPr>
              <a:t>use</a:t>
            </a:r>
            <a:r>
              <a:rPr lang="en-US" i="1" dirty="0"/>
              <a:t>r to input </a:t>
            </a:r>
            <a:r>
              <a:rPr lang="en-US" i="1" dirty="0">
                <a:highlight>
                  <a:srgbClr val="FFFF00"/>
                </a:highlight>
              </a:rPr>
              <a:t>credit card information</a:t>
            </a:r>
            <a:r>
              <a:rPr lang="en-US" i="1" dirty="0"/>
              <a:t>, send the credit card information to </a:t>
            </a:r>
            <a:r>
              <a:rPr lang="en-US" i="1" dirty="0">
                <a:highlight>
                  <a:srgbClr val="FFFF00"/>
                </a:highlight>
              </a:rPr>
              <a:t>financial department</a:t>
            </a:r>
            <a:r>
              <a:rPr lang="en-US" i="1" dirty="0"/>
              <a:t> for </a:t>
            </a:r>
            <a:r>
              <a:rPr lang="en-US" i="1" dirty="0">
                <a:highlight>
                  <a:srgbClr val="FFFF00"/>
                </a:highlight>
              </a:rPr>
              <a:t>verification</a:t>
            </a:r>
            <a:r>
              <a:rPr lang="en-US" i="1" dirty="0"/>
              <a:t>. If the </a:t>
            </a:r>
            <a:r>
              <a:rPr lang="en-US" i="1" dirty="0">
                <a:highlight>
                  <a:srgbClr val="FFFF00"/>
                </a:highlight>
              </a:rPr>
              <a:t>transaction</a:t>
            </a:r>
            <a:r>
              <a:rPr lang="en-US" i="1" dirty="0"/>
              <a:t> is approved, the </a:t>
            </a:r>
            <a:r>
              <a:rPr lang="en-US" i="1" dirty="0">
                <a:highlight>
                  <a:srgbClr val="FFFF00"/>
                </a:highlight>
              </a:rPr>
              <a:t>credit card </a:t>
            </a:r>
            <a:r>
              <a:rPr lang="en-US" i="1" dirty="0"/>
              <a:t>is charged; otherwise, prompts the </a:t>
            </a:r>
            <a:r>
              <a:rPr lang="en-US" i="1" dirty="0">
                <a:highlight>
                  <a:srgbClr val="FFFF00"/>
                </a:highlight>
              </a:rPr>
              <a:t>user</a:t>
            </a:r>
            <a:r>
              <a:rPr lang="en-US" i="1" dirty="0"/>
              <a:t> that the </a:t>
            </a:r>
            <a:r>
              <a:rPr lang="en-US" i="1" dirty="0">
                <a:highlight>
                  <a:srgbClr val="FFFF00"/>
                </a:highlight>
              </a:rPr>
              <a:t>check out process </a:t>
            </a:r>
            <a:r>
              <a:rPr lang="en-US" i="1" dirty="0"/>
              <a:t>has failed. When the </a:t>
            </a:r>
            <a:r>
              <a:rPr lang="en-US" i="1" dirty="0">
                <a:highlight>
                  <a:srgbClr val="FFFF00"/>
                </a:highlight>
              </a:rPr>
              <a:t>transaction</a:t>
            </a:r>
            <a:r>
              <a:rPr lang="en-US" i="1" dirty="0"/>
              <a:t> is successful, </a:t>
            </a:r>
            <a:r>
              <a:rPr lang="en-US" i="1" dirty="0">
                <a:highlight>
                  <a:srgbClr val="FFFF00"/>
                </a:highlight>
              </a:rPr>
              <a:t>instructions</a:t>
            </a:r>
            <a:r>
              <a:rPr lang="en-US" i="1" dirty="0"/>
              <a:t> are sent to </a:t>
            </a:r>
            <a:r>
              <a:rPr lang="en-US" i="1" dirty="0">
                <a:highlight>
                  <a:srgbClr val="FFFF00"/>
                </a:highlight>
              </a:rPr>
              <a:t>shipping</a:t>
            </a:r>
            <a:r>
              <a:rPr lang="en-US" i="1" dirty="0"/>
              <a:t> </a:t>
            </a:r>
            <a:r>
              <a:rPr lang="en-US" i="1" dirty="0">
                <a:highlight>
                  <a:srgbClr val="FFFF00"/>
                </a:highlight>
              </a:rPr>
              <a:t>department</a:t>
            </a:r>
            <a:r>
              <a:rPr lang="en-US" i="1" dirty="0"/>
              <a:t>.”</a:t>
            </a:r>
            <a:endParaRPr lang="en-CA" i="1" dirty="0"/>
          </a:p>
          <a:p>
            <a:endParaRPr lang="en-CA" dirty="0"/>
          </a:p>
        </p:txBody>
      </p:sp>
      <p:sp>
        <p:nvSpPr>
          <p:cNvPr id="2" name="Footer Placeholder 1">
            <a:extLst>
              <a:ext uri="{FF2B5EF4-FFF2-40B4-BE49-F238E27FC236}">
                <a16:creationId xmlns:a16="http://schemas.microsoft.com/office/drawing/2014/main" id="{200894CB-26A2-4EB3-9C52-D4AABC35E45A}"/>
              </a:ext>
            </a:extLst>
          </p:cNvPr>
          <p:cNvSpPr>
            <a:spLocks noGrp="1"/>
          </p:cNvSpPr>
          <p:nvPr>
            <p:ph type="ftr" sz="quarter" idx="11"/>
          </p:nvPr>
        </p:nvSpPr>
        <p:spPr/>
        <p:txBody>
          <a:bodyPr/>
          <a:lstStyle/>
          <a:p>
            <a:r>
              <a:rPr lang="en-CA" dirty="0"/>
              <a:t>SOEN 6481.  Dr. Morales</a:t>
            </a:r>
          </a:p>
        </p:txBody>
      </p:sp>
      <p:sp>
        <p:nvSpPr>
          <p:cNvPr id="3" name="Slide Number Placeholder 2">
            <a:extLst>
              <a:ext uri="{FF2B5EF4-FFF2-40B4-BE49-F238E27FC236}">
                <a16:creationId xmlns:a16="http://schemas.microsoft.com/office/drawing/2014/main" id="{908DF6A1-4847-45D4-A1C8-595923DB990E}"/>
              </a:ext>
            </a:extLst>
          </p:cNvPr>
          <p:cNvSpPr>
            <a:spLocks noGrp="1"/>
          </p:cNvSpPr>
          <p:nvPr>
            <p:ph type="sldNum" sz="quarter" idx="12"/>
          </p:nvPr>
        </p:nvSpPr>
        <p:spPr/>
        <p:txBody>
          <a:bodyPr/>
          <a:lstStyle/>
          <a:p>
            <a:fld id="{C2F792F5-04B2-48F5-9D03-C738232DE97E}" type="slidenum">
              <a:rPr lang="en-CA" smtClean="0"/>
              <a:t>14</a:t>
            </a:fld>
            <a:endParaRPr lang="en-CA"/>
          </a:p>
        </p:txBody>
      </p:sp>
      <p:cxnSp>
        <p:nvCxnSpPr>
          <p:cNvPr id="7" name="Straight Arrow Connector 6">
            <a:extLst>
              <a:ext uri="{FF2B5EF4-FFF2-40B4-BE49-F238E27FC236}">
                <a16:creationId xmlns:a16="http://schemas.microsoft.com/office/drawing/2014/main" id="{EDB9F9E9-C73D-48B0-9B65-437FDF20EEB4}"/>
              </a:ext>
            </a:extLst>
          </p:cNvPr>
          <p:cNvCxnSpPr/>
          <p:nvPr/>
        </p:nvCxnSpPr>
        <p:spPr>
          <a:xfrm flipV="1">
            <a:off x="4445000" y="2501900"/>
            <a:ext cx="152400" cy="231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08FEB1-E6D3-487A-A013-87784E7D07B3}"/>
              </a:ext>
            </a:extLst>
          </p:cNvPr>
          <p:cNvSpPr txBox="1"/>
          <p:nvPr/>
        </p:nvSpPr>
        <p:spPr>
          <a:xfrm>
            <a:off x="3263900" y="4830544"/>
            <a:ext cx="3225800" cy="369332"/>
          </a:xfrm>
          <a:prstGeom prst="rect">
            <a:avLst/>
          </a:prstGeom>
          <a:noFill/>
        </p:spPr>
        <p:txBody>
          <a:bodyPr wrap="square" rtlCol="0">
            <a:spAutoFit/>
          </a:bodyPr>
          <a:lstStyle/>
          <a:p>
            <a:r>
              <a:rPr lang="en-CA" dirty="0"/>
              <a:t>It can be modeled as a class</a:t>
            </a:r>
          </a:p>
        </p:txBody>
      </p:sp>
    </p:spTree>
    <p:extLst>
      <p:ext uri="{BB962C8B-B14F-4D97-AF65-F5344CB8AC3E}">
        <p14:creationId xmlns:p14="http://schemas.microsoft.com/office/powerpoint/2010/main" val="308280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21FB1C-0BA6-42B5-8276-27EF4CAD6309}"/>
              </a:ext>
            </a:extLst>
          </p:cNvPr>
          <p:cNvSpPr>
            <a:spLocks noGrp="1"/>
          </p:cNvSpPr>
          <p:nvPr>
            <p:ph type="title"/>
          </p:nvPr>
        </p:nvSpPr>
        <p:spPr/>
        <p:txBody>
          <a:bodyPr/>
          <a:lstStyle/>
          <a:p>
            <a:r>
              <a:rPr lang="en-CA" dirty="0"/>
              <a:t>Approach:  Recognize noun phrases</a:t>
            </a:r>
          </a:p>
        </p:txBody>
      </p:sp>
      <p:sp>
        <p:nvSpPr>
          <p:cNvPr id="5" name="Content Placeholder 4">
            <a:extLst>
              <a:ext uri="{FF2B5EF4-FFF2-40B4-BE49-F238E27FC236}">
                <a16:creationId xmlns:a16="http://schemas.microsoft.com/office/drawing/2014/main" id="{0C135C30-1A5B-4F7D-A9D9-E16FDC9D666C}"/>
              </a:ext>
            </a:extLst>
          </p:cNvPr>
          <p:cNvSpPr>
            <a:spLocks noGrp="1"/>
          </p:cNvSpPr>
          <p:nvPr>
            <p:ph idx="1"/>
          </p:nvPr>
        </p:nvSpPr>
        <p:spPr/>
        <p:txBody>
          <a:bodyPr/>
          <a:lstStyle/>
          <a:p>
            <a:pPr marL="0" indent="0" algn="ctr">
              <a:buNone/>
            </a:pPr>
            <a:r>
              <a:rPr lang="en-US" b="1" u="sng" dirty="0"/>
              <a:t>Example checkout use case</a:t>
            </a:r>
          </a:p>
          <a:p>
            <a:r>
              <a:rPr lang="en-US" i="1" dirty="0"/>
              <a:t>Ask the </a:t>
            </a:r>
            <a:r>
              <a:rPr lang="en-US" i="1" dirty="0">
                <a:highlight>
                  <a:srgbClr val="FFFF00"/>
                </a:highlight>
              </a:rPr>
              <a:t>use</a:t>
            </a:r>
            <a:r>
              <a:rPr lang="en-US" i="1" dirty="0"/>
              <a:t>r to input </a:t>
            </a:r>
            <a:r>
              <a:rPr lang="en-US" i="1" dirty="0">
                <a:highlight>
                  <a:srgbClr val="FFFF00"/>
                </a:highlight>
              </a:rPr>
              <a:t>credit card information</a:t>
            </a:r>
            <a:r>
              <a:rPr lang="en-US" i="1" dirty="0"/>
              <a:t>, send the credit card information to </a:t>
            </a:r>
            <a:r>
              <a:rPr lang="en-US" i="1" dirty="0">
                <a:highlight>
                  <a:srgbClr val="FFFF00"/>
                </a:highlight>
              </a:rPr>
              <a:t>financial department</a:t>
            </a:r>
            <a:r>
              <a:rPr lang="en-US" i="1" dirty="0"/>
              <a:t> for </a:t>
            </a:r>
            <a:r>
              <a:rPr lang="en-US" i="1" dirty="0">
                <a:highlight>
                  <a:srgbClr val="FFFF00"/>
                </a:highlight>
              </a:rPr>
              <a:t>verification</a:t>
            </a:r>
            <a:r>
              <a:rPr lang="en-US" i="1" dirty="0"/>
              <a:t>. If the </a:t>
            </a:r>
            <a:r>
              <a:rPr lang="en-US" i="1" dirty="0">
                <a:highlight>
                  <a:srgbClr val="FFFF00"/>
                </a:highlight>
              </a:rPr>
              <a:t>transaction</a:t>
            </a:r>
            <a:r>
              <a:rPr lang="en-US" i="1" dirty="0"/>
              <a:t> is approved, the </a:t>
            </a:r>
            <a:r>
              <a:rPr lang="en-US" i="1" dirty="0">
                <a:highlight>
                  <a:srgbClr val="FFFF00"/>
                </a:highlight>
              </a:rPr>
              <a:t>credit card </a:t>
            </a:r>
            <a:r>
              <a:rPr lang="en-US" i="1" dirty="0"/>
              <a:t>is charged; otherwise, prompts the </a:t>
            </a:r>
            <a:r>
              <a:rPr lang="en-US" i="1" dirty="0">
                <a:highlight>
                  <a:srgbClr val="FFFF00"/>
                </a:highlight>
              </a:rPr>
              <a:t>user</a:t>
            </a:r>
            <a:r>
              <a:rPr lang="en-US" i="1" dirty="0"/>
              <a:t> that the </a:t>
            </a:r>
            <a:r>
              <a:rPr lang="en-US" i="1" dirty="0">
                <a:highlight>
                  <a:srgbClr val="FFFF00"/>
                </a:highlight>
              </a:rPr>
              <a:t>check out process </a:t>
            </a:r>
            <a:r>
              <a:rPr lang="en-US" i="1" dirty="0"/>
              <a:t>has failed. When the </a:t>
            </a:r>
            <a:r>
              <a:rPr lang="en-US" i="1" dirty="0">
                <a:highlight>
                  <a:srgbClr val="FFFF00"/>
                </a:highlight>
              </a:rPr>
              <a:t>transaction</a:t>
            </a:r>
            <a:r>
              <a:rPr lang="en-US" i="1" dirty="0"/>
              <a:t> is successful, </a:t>
            </a:r>
            <a:r>
              <a:rPr lang="en-US" i="1" dirty="0">
                <a:highlight>
                  <a:srgbClr val="FFFF00"/>
                </a:highlight>
              </a:rPr>
              <a:t>instructions</a:t>
            </a:r>
            <a:r>
              <a:rPr lang="en-US" i="1" dirty="0"/>
              <a:t> are sent to </a:t>
            </a:r>
            <a:r>
              <a:rPr lang="en-US" i="1" dirty="0">
                <a:highlight>
                  <a:srgbClr val="FFFF00"/>
                </a:highlight>
              </a:rPr>
              <a:t>shipping</a:t>
            </a:r>
            <a:r>
              <a:rPr lang="en-US" i="1" dirty="0"/>
              <a:t> </a:t>
            </a:r>
            <a:r>
              <a:rPr lang="en-US" i="1" dirty="0">
                <a:highlight>
                  <a:srgbClr val="FFFF00"/>
                </a:highlight>
              </a:rPr>
              <a:t>department</a:t>
            </a:r>
            <a:r>
              <a:rPr lang="en-US" i="1" dirty="0"/>
              <a:t>.”</a:t>
            </a:r>
            <a:endParaRPr lang="en-CA" i="1" dirty="0"/>
          </a:p>
          <a:p>
            <a:endParaRPr lang="en-CA" dirty="0"/>
          </a:p>
        </p:txBody>
      </p:sp>
      <p:sp>
        <p:nvSpPr>
          <p:cNvPr id="2" name="Footer Placeholder 1">
            <a:extLst>
              <a:ext uri="{FF2B5EF4-FFF2-40B4-BE49-F238E27FC236}">
                <a16:creationId xmlns:a16="http://schemas.microsoft.com/office/drawing/2014/main" id="{200894CB-26A2-4EB3-9C52-D4AABC35E45A}"/>
              </a:ext>
            </a:extLst>
          </p:cNvPr>
          <p:cNvSpPr>
            <a:spLocks noGrp="1"/>
          </p:cNvSpPr>
          <p:nvPr>
            <p:ph type="ftr" sz="quarter" idx="11"/>
          </p:nvPr>
        </p:nvSpPr>
        <p:spPr/>
        <p:txBody>
          <a:bodyPr/>
          <a:lstStyle/>
          <a:p>
            <a:r>
              <a:rPr lang="en-CA"/>
              <a:t>SOEN 6481.  Dr. Morales</a:t>
            </a:r>
          </a:p>
        </p:txBody>
      </p:sp>
      <p:sp>
        <p:nvSpPr>
          <p:cNvPr id="3" name="Slide Number Placeholder 2">
            <a:extLst>
              <a:ext uri="{FF2B5EF4-FFF2-40B4-BE49-F238E27FC236}">
                <a16:creationId xmlns:a16="http://schemas.microsoft.com/office/drawing/2014/main" id="{908DF6A1-4847-45D4-A1C8-595923DB990E}"/>
              </a:ext>
            </a:extLst>
          </p:cNvPr>
          <p:cNvSpPr>
            <a:spLocks noGrp="1"/>
          </p:cNvSpPr>
          <p:nvPr>
            <p:ph type="sldNum" sz="quarter" idx="12"/>
          </p:nvPr>
        </p:nvSpPr>
        <p:spPr/>
        <p:txBody>
          <a:bodyPr/>
          <a:lstStyle/>
          <a:p>
            <a:fld id="{C2F792F5-04B2-48F5-9D03-C738232DE97E}" type="slidenum">
              <a:rPr lang="en-CA" smtClean="0"/>
              <a:t>15</a:t>
            </a:fld>
            <a:endParaRPr lang="en-CA"/>
          </a:p>
        </p:txBody>
      </p:sp>
      <p:cxnSp>
        <p:nvCxnSpPr>
          <p:cNvPr id="7" name="Straight Arrow Connector 6">
            <a:extLst>
              <a:ext uri="{FF2B5EF4-FFF2-40B4-BE49-F238E27FC236}">
                <a16:creationId xmlns:a16="http://schemas.microsoft.com/office/drawing/2014/main" id="{EDB9F9E9-C73D-48B0-9B65-437FDF20EEB4}"/>
              </a:ext>
            </a:extLst>
          </p:cNvPr>
          <p:cNvCxnSpPr/>
          <p:nvPr/>
        </p:nvCxnSpPr>
        <p:spPr>
          <a:xfrm flipV="1">
            <a:off x="10541000" y="2501900"/>
            <a:ext cx="152400" cy="231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08FEB1-E6D3-487A-A013-87784E7D07B3}"/>
              </a:ext>
            </a:extLst>
          </p:cNvPr>
          <p:cNvSpPr txBox="1"/>
          <p:nvPr/>
        </p:nvSpPr>
        <p:spPr>
          <a:xfrm>
            <a:off x="9283700" y="4800600"/>
            <a:ext cx="2603500" cy="646331"/>
          </a:xfrm>
          <a:prstGeom prst="rect">
            <a:avLst/>
          </a:prstGeom>
          <a:noFill/>
        </p:spPr>
        <p:txBody>
          <a:bodyPr wrap="square" rtlCol="0">
            <a:spAutoFit/>
          </a:bodyPr>
          <a:lstStyle/>
          <a:p>
            <a:r>
              <a:rPr lang="en-CA" dirty="0"/>
              <a:t>Actors do not need to be represented as a class</a:t>
            </a:r>
          </a:p>
        </p:txBody>
      </p:sp>
    </p:spTree>
    <p:extLst>
      <p:ext uri="{BB962C8B-B14F-4D97-AF65-F5344CB8AC3E}">
        <p14:creationId xmlns:p14="http://schemas.microsoft.com/office/powerpoint/2010/main" val="372431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21FB1C-0BA6-42B5-8276-27EF4CAD6309}"/>
              </a:ext>
            </a:extLst>
          </p:cNvPr>
          <p:cNvSpPr>
            <a:spLocks noGrp="1"/>
          </p:cNvSpPr>
          <p:nvPr>
            <p:ph type="title"/>
          </p:nvPr>
        </p:nvSpPr>
        <p:spPr/>
        <p:txBody>
          <a:bodyPr/>
          <a:lstStyle/>
          <a:p>
            <a:r>
              <a:rPr lang="en-CA" dirty="0"/>
              <a:t>Approach:  Recognize noun phrases</a:t>
            </a:r>
          </a:p>
        </p:txBody>
      </p:sp>
      <p:sp>
        <p:nvSpPr>
          <p:cNvPr id="5" name="Content Placeholder 4">
            <a:extLst>
              <a:ext uri="{FF2B5EF4-FFF2-40B4-BE49-F238E27FC236}">
                <a16:creationId xmlns:a16="http://schemas.microsoft.com/office/drawing/2014/main" id="{0C135C30-1A5B-4F7D-A9D9-E16FDC9D666C}"/>
              </a:ext>
            </a:extLst>
          </p:cNvPr>
          <p:cNvSpPr>
            <a:spLocks noGrp="1"/>
          </p:cNvSpPr>
          <p:nvPr>
            <p:ph idx="1"/>
          </p:nvPr>
        </p:nvSpPr>
        <p:spPr/>
        <p:txBody>
          <a:bodyPr/>
          <a:lstStyle/>
          <a:p>
            <a:pPr marL="0" indent="0" algn="ctr">
              <a:buNone/>
            </a:pPr>
            <a:r>
              <a:rPr lang="en-US" b="1" u="sng" dirty="0"/>
              <a:t>Example checkout use case</a:t>
            </a:r>
          </a:p>
          <a:p>
            <a:r>
              <a:rPr lang="en-US" i="1" dirty="0"/>
              <a:t>Ask the </a:t>
            </a:r>
            <a:r>
              <a:rPr lang="en-US" i="1" dirty="0">
                <a:highlight>
                  <a:srgbClr val="FFFF00"/>
                </a:highlight>
              </a:rPr>
              <a:t>use</a:t>
            </a:r>
            <a:r>
              <a:rPr lang="en-US" i="1" dirty="0"/>
              <a:t>r to input </a:t>
            </a:r>
            <a:r>
              <a:rPr lang="en-US" i="1" dirty="0">
                <a:highlight>
                  <a:srgbClr val="FFFF00"/>
                </a:highlight>
              </a:rPr>
              <a:t>credit card information</a:t>
            </a:r>
            <a:r>
              <a:rPr lang="en-US" i="1" dirty="0"/>
              <a:t>, send the credit card information to </a:t>
            </a:r>
            <a:r>
              <a:rPr lang="en-US" i="1" dirty="0">
                <a:highlight>
                  <a:srgbClr val="FFFF00"/>
                </a:highlight>
              </a:rPr>
              <a:t>financial department</a:t>
            </a:r>
            <a:r>
              <a:rPr lang="en-US" i="1" dirty="0"/>
              <a:t> for </a:t>
            </a:r>
            <a:r>
              <a:rPr lang="en-US" i="1" dirty="0">
                <a:highlight>
                  <a:srgbClr val="FFFF00"/>
                </a:highlight>
              </a:rPr>
              <a:t>verification</a:t>
            </a:r>
            <a:r>
              <a:rPr lang="en-US" i="1" dirty="0"/>
              <a:t>. If the </a:t>
            </a:r>
            <a:r>
              <a:rPr lang="en-US" i="1" dirty="0">
                <a:highlight>
                  <a:srgbClr val="FFFF00"/>
                </a:highlight>
              </a:rPr>
              <a:t>transaction</a:t>
            </a:r>
            <a:r>
              <a:rPr lang="en-US" i="1" dirty="0"/>
              <a:t> is approved, the </a:t>
            </a:r>
            <a:r>
              <a:rPr lang="en-US" i="1" dirty="0">
                <a:highlight>
                  <a:srgbClr val="FFFF00"/>
                </a:highlight>
              </a:rPr>
              <a:t>credit card </a:t>
            </a:r>
            <a:r>
              <a:rPr lang="en-US" i="1" dirty="0"/>
              <a:t>is charged; otherwise, prompts the </a:t>
            </a:r>
            <a:r>
              <a:rPr lang="en-US" i="1" dirty="0">
                <a:highlight>
                  <a:srgbClr val="FFFF00"/>
                </a:highlight>
              </a:rPr>
              <a:t>user</a:t>
            </a:r>
            <a:r>
              <a:rPr lang="en-US" i="1" dirty="0"/>
              <a:t> that the </a:t>
            </a:r>
            <a:r>
              <a:rPr lang="en-US" i="1" dirty="0">
                <a:highlight>
                  <a:srgbClr val="FFFF00"/>
                </a:highlight>
              </a:rPr>
              <a:t>check out process </a:t>
            </a:r>
            <a:r>
              <a:rPr lang="en-US" i="1" dirty="0"/>
              <a:t>has failed. When the </a:t>
            </a:r>
            <a:r>
              <a:rPr lang="en-US" i="1" dirty="0">
                <a:highlight>
                  <a:srgbClr val="FFFF00"/>
                </a:highlight>
              </a:rPr>
              <a:t>transaction</a:t>
            </a:r>
            <a:r>
              <a:rPr lang="en-US" i="1" dirty="0"/>
              <a:t> is successful, </a:t>
            </a:r>
            <a:r>
              <a:rPr lang="en-US" i="1" dirty="0">
                <a:highlight>
                  <a:srgbClr val="FFFF00"/>
                </a:highlight>
              </a:rPr>
              <a:t>instructions</a:t>
            </a:r>
            <a:r>
              <a:rPr lang="en-US" i="1" dirty="0"/>
              <a:t> are sent to </a:t>
            </a:r>
            <a:r>
              <a:rPr lang="en-US" i="1" dirty="0">
                <a:highlight>
                  <a:srgbClr val="FFFF00"/>
                </a:highlight>
              </a:rPr>
              <a:t>shipping</a:t>
            </a:r>
            <a:r>
              <a:rPr lang="en-US" i="1" dirty="0"/>
              <a:t> </a:t>
            </a:r>
            <a:r>
              <a:rPr lang="en-US" i="1" dirty="0">
                <a:highlight>
                  <a:srgbClr val="FFFF00"/>
                </a:highlight>
              </a:rPr>
              <a:t>department</a:t>
            </a:r>
            <a:r>
              <a:rPr lang="en-US" i="1" dirty="0"/>
              <a:t>.”</a:t>
            </a:r>
            <a:endParaRPr lang="en-CA" i="1" dirty="0"/>
          </a:p>
          <a:p>
            <a:endParaRPr lang="en-CA" dirty="0"/>
          </a:p>
        </p:txBody>
      </p:sp>
      <p:sp>
        <p:nvSpPr>
          <p:cNvPr id="2" name="Footer Placeholder 1">
            <a:extLst>
              <a:ext uri="{FF2B5EF4-FFF2-40B4-BE49-F238E27FC236}">
                <a16:creationId xmlns:a16="http://schemas.microsoft.com/office/drawing/2014/main" id="{200894CB-26A2-4EB3-9C52-D4AABC35E45A}"/>
              </a:ext>
            </a:extLst>
          </p:cNvPr>
          <p:cNvSpPr>
            <a:spLocks noGrp="1"/>
          </p:cNvSpPr>
          <p:nvPr>
            <p:ph type="ftr" sz="quarter" idx="11"/>
          </p:nvPr>
        </p:nvSpPr>
        <p:spPr/>
        <p:txBody>
          <a:bodyPr/>
          <a:lstStyle/>
          <a:p>
            <a:r>
              <a:rPr lang="en-CA" dirty="0"/>
              <a:t>SOEN 6481.  Dr. Morales</a:t>
            </a:r>
          </a:p>
        </p:txBody>
      </p:sp>
      <p:sp>
        <p:nvSpPr>
          <p:cNvPr id="3" name="Slide Number Placeholder 2">
            <a:extLst>
              <a:ext uri="{FF2B5EF4-FFF2-40B4-BE49-F238E27FC236}">
                <a16:creationId xmlns:a16="http://schemas.microsoft.com/office/drawing/2014/main" id="{908DF6A1-4847-45D4-A1C8-595923DB990E}"/>
              </a:ext>
            </a:extLst>
          </p:cNvPr>
          <p:cNvSpPr>
            <a:spLocks noGrp="1"/>
          </p:cNvSpPr>
          <p:nvPr>
            <p:ph type="sldNum" sz="quarter" idx="12"/>
          </p:nvPr>
        </p:nvSpPr>
        <p:spPr/>
        <p:txBody>
          <a:bodyPr/>
          <a:lstStyle/>
          <a:p>
            <a:fld id="{C2F792F5-04B2-48F5-9D03-C738232DE97E}" type="slidenum">
              <a:rPr lang="en-CA" smtClean="0"/>
              <a:t>16</a:t>
            </a:fld>
            <a:endParaRPr lang="en-CA"/>
          </a:p>
        </p:txBody>
      </p:sp>
      <p:cxnSp>
        <p:nvCxnSpPr>
          <p:cNvPr id="7" name="Straight Arrow Connector 6">
            <a:extLst>
              <a:ext uri="{FF2B5EF4-FFF2-40B4-BE49-F238E27FC236}">
                <a16:creationId xmlns:a16="http://schemas.microsoft.com/office/drawing/2014/main" id="{EDB9F9E9-C73D-48B0-9B65-437FDF20EEB4}"/>
              </a:ext>
            </a:extLst>
          </p:cNvPr>
          <p:cNvCxnSpPr>
            <a:cxnSpLocks/>
          </p:cNvCxnSpPr>
          <p:nvPr/>
        </p:nvCxnSpPr>
        <p:spPr>
          <a:xfrm flipV="1">
            <a:off x="4584700" y="3048000"/>
            <a:ext cx="2057400"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08FEB1-E6D3-487A-A013-87784E7D07B3}"/>
              </a:ext>
            </a:extLst>
          </p:cNvPr>
          <p:cNvSpPr txBox="1"/>
          <p:nvPr/>
        </p:nvSpPr>
        <p:spPr>
          <a:xfrm>
            <a:off x="3327400" y="4407971"/>
            <a:ext cx="3225800" cy="646331"/>
          </a:xfrm>
          <a:prstGeom prst="rect">
            <a:avLst/>
          </a:prstGeom>
          <a:noFill/>
        </p:spPr>
        <p:txBody>
          <a:bodyPr wrap="square" rtlCol="0">
            <a:spAutoFit/>
          </a:bodyPr>
          <a:lstStyle/>
          <a:p>
            <a:r>
              <a:rPr lang="en-CA" dirty="0"/>
              <a:t>It can be modeled as a  </a:t>
            </a:r>
            <a:r>
              <a:rPr lang="en-CA" i="1" dirty="0"/>
              <a:t>controller </a:t>
            </a:r>
            <a:r>
              <a:rPr lang="en-CA" dirty="0"/>
              <a:t>class</a:t>
            </a:r>
          </a:p>
        </p:txBody>
      </p:sp>
    </p:spTree>
    <p:extLst>
      <p:ext uri="{BB962C8B-B14F-4D97-AF65-F5344CB8AC3E}">
        <p14:creationId xmlns:p14="http://schemas.microsoft.com/office/powerpoint/2010/main" val="1925432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21FB1C-0BA6-42B5-8276-27EF4CAD6309}"/>
              </a:ext>
            </a:extLst>
          </p:cNvPr>
          <p:cNvSpPr>
            <a:spLocks noGrp="1"/>
          </p:cNvSpPr>
          <p:nvPr>
            <p:ph type="title"/>
          </p:nvPr>
        </p:nvSpPr>
        <p:spPr/>
        <p:txBody>
          <a:bodyPr/>
          <a:lstStyle/>
          <a:p>
            <a:r>
              <a:rPr lang="en-CA" dirty="0"/>
              <a:t>Approach:  Recognize noun phrases</a:t>
            </a:r>
          </a:p>
        </p:txBody>
      </p:sp>
      <p:sp>
        <p:nvSpPr>
          <p:cNvPr id="5" name="Content Placeholder 4">
            <a:extLst>
              <a:ext uri="{FF2B5EF4-FFF2-40B4-BE49-F238E27FC236}">
                <a16:creationId xmlns:a16="http://schemas.microsoft.com/office/drawing/2014/main" id="{0C135C30-1A5B-4F7D-A9D9-E16FDC9D666C}"/>
              </a:ext>
            </a:extLst>
          </p:cNvPr>
          <p:cNvSpPr>
            <a:spLocks noGrp="1"/>
          </p:cNvSpPr>
          <p:nvPr>
            <p:ph idx="1"/>
          </p:nvPr>
        </p:nvSpPr>
        <p:spPr/>
        <p:txBody>
          <a:bodyPr/>
          <a:lstStyle/>
          <a:p>
            <a:pPr marL="0" indent="0" algn="ctr">
              <a:buNone/>
            </a:pPr>
            <a:r>
              <a:rPr lang="en-US" b="1" u="sng" dirty="0"/>
              <a:t>Example checkout use case</a:t>
            </a:r>
          </a:p>
          <a:p>
            <a:r>
              <a:rPr lang="en-US" i="1" dirty="0"/>
              <a:t>Ask the </a:t>
            </a:r>
            <a:r>
              <a:rPr lang="en-US" i="1" dirty="0">
                <a:highlight>
                  <a:srgbClr val="FFFF00"/>
                </a:highlight>
              </a:rPr>
              <a:t>use</a:t>
            </a:r>
            <a:r>
              <a:rPr lang="en-US" i="1" dirty="0"/>
              <a:t>r to input </a:t>
            </a:r>
            <a:r>
              <a:rPr lang="en-US" i="1" dirty="0">
                <a:highlight>
                  <a:srgbClr val="FFFF00"/>
                </a:highlight>
              </a:rPr>
              <a:t>credit card information</a:t>
            </a:r>
            <a:r>
              <a:rPr lang="en-US" i="1" dirty="0"/>
              <a:t>, send the credit card information to </a:t>
            </a:r>
            <a:r>
              <a:rPr lang="en-US" i="1" dirty="0">
                <a:highlight>
                  <a:srgbClr val="FFFF00"/>
                </a:highlight>
              </a:rPr>
              <a:t>financial department</a:t>
            </a:r>
            <a:r>
              <a:rPr lang="en-US" i="1" dirty="0"/>
              <a:t> for </a:t>
            </a:r>
            <a:r>
              <a:rPr lang="en-US" i="1" dirty="0">
                <a:highlight>
                  <a:srgbClr val="FFFF00"/>
                </a:highlight>
              </a:rPr>
              <a:t>verification</a:t>
            </a:r>
            <a:r>
              <a:rPr lang="en-US" i="1" dirty="0"/>
              <a:t>. If the </a:t>
            </a:r>
            <a:r>
              <a:rPr lang="en-US" i="1" dirty="0">
                <a:highlight>
                  <a:srgbClr val="FFFF00"/>
                </a:highlight>
              </a:rPr>
              <a:t>transaction</a:t>
            </a:r>
            <a:r>
              <a:rPr lang="en-US" i="1" dirty="0"/>
              <a:t> is approved, the </a:t>
            </a:r>
            <a:r>
              <a:rPr lang="en-US" i="1" dirty="0">
                <a:highlight>
                  <a:srgbClr val="FFFF00"/>
                </a:highlight>
              </a:rPr>
              <a:t>credit card </a:t>
            </a:r>
            <a:r>
              <a:rPr lang="en-US" i="1" dirty="0"/>
              <a:t>is charged; otherwise, prompts the </a:t>
            </a:r>
            <a:r>
              <a:rPr lang="en-US" i="1" dirty="0">
                <a:highlight>
                  <a:srgbClr val="FFFF00"/>
                </a:highlight>
              </a:rPr>
              <a:t>user</a:t>
            </a:r>
            <a:r>
              <a:rPr lang="en-US" i="1" dirty="0"/>
              <a:t> that the </a:t>
            </a:r>
            <a:r>
              <a:rPr lang="en-US" i="1" dirty="0">
                <a:highlight>
                  <a:srgbClr val="FFFF00"/>
                </a:highlight>
              </a:rPr>
              <a:t>check out process </a:t>
            </a:r>
            <a:r>
              <a:rPr lang="en-US" i="1" dirty="0"/>
              <a:t>has failed. When the </a:t>
            </a:r>
            <a:r>
              <a:rPr lang="en-US" i="1" dirty="0">
                <a:highlight>
                  <a:srgbClr val="FFFF00"/>
                </a:highlight>
              </a:rPr>
              <a:t>transaction</a:t>
            </a:r>
            <a:r>
              <a:rPr lang="en-US" i="1" dirty="0"/>
              <a:t> is successful, </a:t>
            </a:r>
            <a:r>
              <a:rPr lang="en-US" i="1" dirty="0">
                <a:highlight>
                  <a:srgbClr val="FFFF00"/>
                </a:highlight>
              </a:rPr>
              <a:t>instructions</a:t>
            </a:r>
            <a:r>
              <a:rPr lang="en-US" i="1" dirty="0"/>
              <a:t> are sent to </a:t>
            </a:r>
            <a:r>
              <a:rPr lang="en-US" i="1" dirty="0">
                <a:highlight>
                  <a:srgbClr val="FFFF00"/>
                </a:highlight>
              </a:rPr>
              <a:t>shipping</a:t>
            </a:r>
            <a:r>
              <a:rPr lang="en-US" i="1" dirty="0"/>
              <a:t> </a:t>
            </a:r>
            <a:r>
              <a:rPr lang="en-US" i="1" dirty="0">
                <a:highlight>
                  <a:srgbClr val="FFFF00"/>
                </a:highlight>
              </a:rPr>
              <a:t>department</a:t>
            </a:r>
            <a:r>
              <a:rPr lang="en-US" i="1" dirty="0"/>
              <a:t>.”</a:t>
            </a:r>
            <a:endParaRPr lang="en-CA" i="1" dirty="0"/>
          </a:p>
          <a:p>
            <a:endParaRPr lang="en-CA" dirty="0"/>
          </a:p>
        </p:txBody>
      </p:sp>
      <p:sp>
        <p:nvSpPr>
          <p:cNvPr id="2" name="Footer Placeholder 1">
            <a:extLst>
              <a:ext uri="{FF2B5EF4-FFF2-40B4-BE49-F238E27FC236}">
                <a16:creationId xmlns:a16="http://schemas.microsoft.com/office/drawing/2014/main" id="{200894CB-26A2-4EB3-9C52-D4AABC35E45A}"/>
              </a:ext>
            </a:extLst>
          </p:cNvPr>
          <p:cNvSpPr>
            <a:spLocks noGrp="1"/>
          </p:cNvSpPr>
          <p:nvPr>
            <p:ph type="ftr" sz="quarter" idx="11"/>
          </p:nvPr>
        </p:nvSpPr>
        <p:spPr/>
        <p:txBody>
          <a:bodyPr/>
          <a:lstStyle/>
          <a:p>
            <a:r>
              <a:rPr lang="en-CA" dirty="0"/>
              <a:t>SOEN 6481.  Dr. Morales</a:t>
            </a:r>
          </a:p>
        </p:txBody>
      </p:sp>
      <p:sp>
        <p:nvSpPr>
          <p:cNvPr id="3" name="Slide Number Placeholder 2">
            <a:extLst>
              <a:ext uri="{FF2B5EF4-FFF2-40B4-BE49-F238E27FC236}">
                <a16:creationId xmlns:a16="http://schemas.microsoft.com/office/drawing/2014/main" id="{908DF6A1-4847-45D4-A1C8-595923DB990E}"/>
              </a:ext>
            </a:extLst>
          </p:cNvPr>
          <p:cNvSpPr>
            <a:spLocks noGrp="1"/>
          </p:cNvSpPr>
          <p:nvPr>
            <p:ph type="sldNum" sz="quarter" idx="12"/>
          </p:nvPr>
        </p:nvSpPr>
        <p:spPr/>
        <p:txBody>
          <a:bodyPr/>
          <a:lstStyle/>
          <a:p>
            <a:fld id="{C2F792F5-04B2-48F5-9D03-C738232DE97E}" type="slidenum">
              <a:rPr lang="en-CA" smtClean="0"/>
              <a:t>17</a:t>
            </a:fld>
            <a:endParaRPr lang="en-CA"/>
          </a:p>
        </p:txBody>
      </p:sp>
      <p:cxnSp>
        <p:nvCxnSpPr>
          <p:cNvPr id="7" name="Straight Arrow Connector 6">
            <a:extLst>
              <a:ext uri="{FF2B5EF4-FFF2-40B4-BE49-F238E27FC236}">
                <a16:creationId xmlns:a16="http://schemas.microsoft.com/office/drawing/2014/main" id="{EDB9F9E9-C73D-48B0-9B65-437FDF20EEB4}"/>
              </a:ext>
            </a:extLst>
          </p:cNvPr>
          <p:cNvCxnSpPr>
            <a:cxnSpLocks/>
          </p:cNvCxnSpPr>
          <p:nvPr/>
        </p:nvCxnSpPr>
        <p:spPr>
          <a:xfrm flipV="1">
            <a:off x="7924800" y="3124200"/>
            <a:ext cx="2057400"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08FEB1-E6D3-487A-A013-87784E7D07B3}"/>
              </a:ext>
            </a:extLst>
          </p:cNvPr>
          <p:cNvSpPr txBox="1"/>
          <p:nvPr/>
        </p:nvSpPr>
        <p:spPr>
          <a:xfrm>
            <a:off x="6629400" y="4668837"/>
            <a:ext cx="3225800" cy="646331"/>
          </a:xfrm>
          <a:prstGeom prst="rect">
            <a:avLst/>
          </a:prstGeom>
          <a:noFill/>
        </p:spPr>
        <p:txBody>
          <a:bodyPr wrap="square" rtlCol="0">
            <a:spAutoFit/>
          </a:bodyPr>
          <a:lstStyle/>
          <a:p>
            <a:r>
              <a:rPr lang="en-CA" dirty="0"/>
              <a:t>It can be modeled as an </a:t>
            </a:r>
            <a:r>
              <a:rPr lang="en-CA" i="1" dirty="0"/>
              <a:t>entity </a:t>
            </a:r>
            <a:r>
              <a:rPr lang="en-CA" dirty="0"/>
              <a:t>class</a:t>
            </a:r>
          </a:p>
        </p:txBody>
      </p:sp>
    </p:spTree>
    <p:extLst>
      <p:ext uri="{BB962C8B-B14F-4D97-AF65-F5344CB8AC3E}">
        <p14:creationId xmlns:p14="http://schemas.microsoft.com/office/powerpoint/2010/main" val="4109394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21FB1C-0BA6-42B5-8276-27EF4CAD6309}"/>
              </a:ext>
            </a:extLst>
          </p:cNvPr>
          <p:cNvSpPr>
            <a:spLocks noGrp="1"/>
          </p:cNvSpPr>
          <p:nvPr>
            <p:ph type="title"/>
          </p:nvPr>
        </p:nvSpPr>
        <p:spPr/>
        <p:txBody>
          <a:bodyPr/>
          <a:lstStyle/>
          <a:p>
            <a:r>
              <a:rPr lang="en-CA" dirty="0"/>
              <a:t>Approach:  Recognize noun phrases</a:t>
            </a:r>
          </a:p>
        </p:txBody>
      </p:sp>
      <p:sp>
        <p:nvSpPr>
          <p:cNvPr id="5" name="Content Placeholder 4">
            <a:extLst>
              <a:ext uri="{FF2B5EF4-FFF2-40B4-BE49-F238E27FC236}">
                <a16:creationId xmlns:a16="http://schemas.microsoft.com/office/drawing/2014/main" id="{0C135C30-1A5B-4F7D-A9D9-E16FDC9D666C}"/>
              </a:ext>
            </a:extLst>
          </p:cNvPr>
          <p:cNvSpPr>
            <a:spLocks noGrp="1"/>
          </p:cNvSpPr>
          <p:nvPr>
            <p:ph idx="1"/>
          </p:nvPr>
        </p:nvSpPr>
        <p:spPr/>
        <p:txBody>
          <a:bodyPr/>
          <a:lstStyle/>
          <a:p>
            <a:pPr marL="0" indent="0" algn="ctr">
              <a:buNone/>
            </a:pPr>
            <a:r>
              <a:rPr lang="en-US" b="1" u="sng" dirty="0"/>
              <a:t>Example checkout use case</a:t>
            </a:r>
          </a:p>
          <a:p>
            <a:r>
              <a:rPr lang="en-US" i="1" dirty="0"/>
              <a:t>Ask the </a:t>
            </a:r>
            <a:r>
              <a:rPr lang="en-US" i="1" dirty="0">
                <a:highlight>
                  <a:srgbClr val="FFFF00"/>
                </a:highlight>
              </a:rPr>
              <a:t>use</a:t>
            </a:r>
            <a:r>
              <a:rPr lang="en-US" i="1" dirty="0"/>
              <a:t>r to input </a:t>
            </a:r>
            <a:r>
              <a:rPr lang="en-US" i="1" dirty="0">
                <a:highlight>
                  <a:srgbClr val="FFFF00"/>
                </a:highlight>
              </a:rPr>
              <a:t>credit card information</a:t>
            </a:r>
            <a:r>
              <a:rPr lang="en-US" i="1" dirty="0"/>
              <a:t>, send the credit card information to </a:t>
            </a:r>
            <a:r>
              <a:rPr lang="en-US" i="1" dirty="0">
                <a:highlight>
                  <a:srgbClr val="FFFF00"/>
                </a:highlight>
              </a:rPr>
              <a:t>financial department</a:t>
            </a:r>
            <a:r>
              <a:rPr lang="en-US" i="1" dirty="0"/>
              <a:t> for </a:t>
            </a:r>
            <a:r>
              <a:rPr lang="en-US" i="1" dirty="0">
                <a:highlight>
                  <a:srgbClr val="FFFF00"/>
                </a:highlight>
              </a:rPr>
              <a:t>verification</a:t>
            </a:r>
            <a:r>
              <a:rPr lang="en-US" i="1" dirty="0"/>
              <a:t>. If the </a:t>
            </a:r>
            <a:r>
              <a:rPr lang="en-US" i="1" dirty="0">
                <a:highlight>
                  <a:srgbClr val="FFFF00"/>
                </a:highlight>
              </a:rPr>
              <a:t>transaction</a:t>
            </a:r>
            <a:r>
              <a:rPr lang="en-US" i="1" dirty="0"/>
              <a:t> is approved, the </a:t>
            </a:r>
            <a:r>
              <a:rPr lang="en-US" i="1" dirty="0">
                <a:highlight>
                  <a:srgbClr val="FFFF00"/>
                </a:highlight>
              </a:rPr>
              <a:t>credit card </a:t>
            </a:r>
            <a:r>
              <a:rPr lang="en-US" i="1" dirty="0"/>
              <a:t>is charged; otherwise, prompts the </a:t>
            </a:r>
            <a:r>
              <a:rPr lang="en-US" i="1" dirty="0">
                <a:highlight>
                  <a:srgbClr val="FFFF00"/>
                </a:highlight>
              </a:rPr>
              <a:t>user</a:t>
            </a:r>
            <a:r>
              <a:rPr lang="en-US" i="1" dirty="0"/>
              <a:t> that the </a:t>
            </a:r>
            <a:r>
              <a:rPr lang="en-US" i="1" dirty="0">
                <a:highlight>
                  <a:srgbClr val="FFFF00"/>
                </a:highlight>
              </a:rPr>
              <a:t>check out process </a:t>
            </a:r>
            <a:r>
              <a:rPr lang="en-US" i="1" dirty="0"/>
              <a:t>has failed. When the </a:t>
            </a:r>
            <a:r>
              <a:rPr lang="en-US" i="1" dirty="0">
                <a:highlight>
                  <a:srgbClr val="FFFF00"/>
                </a:highlight>
              </a:rPr>
              <a:t>transaction</a:t>
            </a:r>
            <a:r>
              <a:rPr lang="en-US" i="1" dirty="0"/>
              <a:t> is successful, </a:t>
            </a:r>
            <a:r>
              <a:rPr lang="en-US" i="1" dirty="0">
                <a:highlight>
                  <a:srgbClr val="FFFF00"/>
                </a:highlight>
              </a:rPr>
              <a:t>instructions</a:t>
            </a:r>
            <a:r>
              <a:rPr lang="en-US" i="1" dirty="0"/>
              <a:t> are sent to </a:t>
            </a:r>
            <a:r>
              <a:rPr lang="en-US" i="1" dirty="0">
                <a:highlight>
                  <a:srgbClr val="FFFF00"/>
                </a:highlight>
              </a:rPr>
              <a:t>shipping</a:t>
            </a:r>
            <a:r>
              <a:rPr lang="en-US" i="1" dirty="0"/>
              <a:t> </a:t>
            </a:r>
            <a:r>
              <a:rPr lang="en-US" i="1" dirty="0">
                <a:highlight>
                  <a:srgbClr val="FFFF00"/>
                </a:highlight>
              </a:rPr>
              <a:t>department</a:t>
            </a:r>
            <a:r>
              <a:rPr lang="en-US" i="1" dirty="0"/>
              <a:t>.”</a:t>
            </a:r>
            <a:endParaRPr lang="en-CA" i="1" dirty="0"/>
          </a:p>
          <a:p>
            <a:endParaRPr lang="en-CA" dirty="0"/>
          </a:p>
        </p:txBody>
      </p:sp>
      <p:sp>
        <p:nvSpPr>
          <p:cNvPr id="2" name="Footer Placeholder 1">
            <a:extLst>
              <a:ext uri="{FF2B5EF4-FFF2-40B4-BE49-F238E27FC236}">
                <a16:creationId xmlns:a16="http://schemas.microsoft.com/office/drawing/2014/main" id="{200894CB-26A2-4EB3-9C52-D4AABC35E45A}"/>
              </a:ext>
            </a:extLst>
          </p:cNvPr>
          <p:cNvSpPr>
            <a:spLocks noGrp="1"/>
          </p:cNvSpPr>
          <p:nvPr>
            <p:ph type="ftr" sz="quarter" idx="11"/>
          </p:nvPr>
        </p:nvSpPr>
        <p:spPr/>
        <p:txBody>
          <a:bodyPr/>
          <a:lstStyle/>
          <a:p>
            <a:r>
              <a:rPr lang="en-CA" dirty="0"/>
              <a:t>SOEN 6481.  Dr. Morales</a:t>
            </a:r>
          </a:p>
        </p:txBody>
      </p:sp>
      <p:sp>
        <p:nvSpPr>
          <p:cNvPr id="3" name="Slide Number Placeholder 2">
            <a:extLst>
              <a:ext uri="{FF2B5EF4-FFF2-40B4-BE49-F238E27FC236}">
                <a16:creationId xmlns:a16="http://schemas.microsoft.com/office/drawing/2014/main" id="{908DF6A1-4847-45D4-A1C8-595923DB990E}"/>
              </a:ext>
            </a:extLst>
          </p:cNvPr>
          <p:cNvSpPr>
            <a:spLocks noGrp="1"/>
          </p:cNvSpPr>
          <p:nvPr>
            <p:ph type="sldNum" sz="quarter" idx="12"/>
          </p:nvPr>
        </p:nvSpPr>
        <p:spPr/>
        <p:txBody>
          <a:bodyPr/>
          <a:lstStyle/>
          <a:p>
            <a:fld id="{C2F792F5-04B2-48F5-9D03-C738232DE97E}" type="slidenum">
              <a:rPr lang="en-CA" smtClean="0"/>
              <a:t>18</a:t>
            </a:fld>
            <a:endParaRPr lang="en-CA"/>
          </a:p>
        </p:txBody>
      </p:sp>
      <p:cxnSp>
        <p:nvCxnSpPr>
          <p:cNvPr id="7" name="Straight Arrow Connector 6">
            <a:extLst>
              <a:ext uri="{FF2B5EF4-FFF2-40B4-BE49-F238E27FC236}">
                <a16:creationId xmlns:a16="http://schemas.microsoft.com/office/drawing/2014/main" id="{EDB9F9E9-C73D-48B0-9B65-437FDF20EEB4}"/>
              </a:ext>
            </a:extLst>
          </p:cNvPr>
          <p:cNvCxnSpPr>
            <a:cxnSpLocks/>
          </p:cNvCxnSpPr>
          <p:nvPr/>
        </p:nvCxnSpPr>
        <p:spPr>
          <a:xfrm flipV="1">
            <a:off x="3467100" y="34290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08FEB1-E6D3-487A-A013-87784E7D07B3}"/>
              </a:ext>
            </a:extLst>
          </p:cNvPr>
          <p:cNvSpPr txBox="1"/>
          <p:nvPr/>
        </p:nvSpPr>
        <p:spPr>
          <a:xfrm>
            <a:off x="2006600" y="4065587"/>
            <a:ext cx="3225800" cy="646331"/>
          </a:xfrm>
          <a:prstGeom prst="rect">
            <a:avLst/>
          </a:prstGeom>
          <a:noFill/>
        </p:spPr>
        <p:txBody>
          <a:bodyPr wrap="square" rtlCol="0">
            <a:spAutoFit/>
          </a:bodyPr>
          <a:lstStyle/>
          <a:p>
            <a:r>
              <a:rPr lang="en-CA" dirty="0"/>
              <a:t>It can be modeled as a </a:t>
            </a:r>
            <a:r>
              <a:rPr lang="en-CA" i="1" dirty="0"/>
              <a:t>data</a:t>
            </a:r>
            <a:r>
              <a:rPr lang="en-CA" dirty="0"/>
              <a:t> </a:t>
            </a:r>
            <a:r>
              <a:rPr lang="en-CA" i="1" dirty="0"/>
              <a:t>entity </a:t>
            </a:r>
            <a:r>
              <a:rPr lang="en-CA" dirty="0"/>
              <a:t>class</a:t>
            </a:r>
          </a:p>
        </p:txBody>
      </p:sp>
    </p:spTree>
    <p:extLst>
      <p:ext uri="{BB962C8B-B14F-4D97-AF65-F5344CB8AC3E}">
        <p14:creationId xmlns:p14="http://schemas.microsoft.com/office/powerpoint/2010/main" val="135430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21FB1C-0BA6-42B5-8276-27EF4CAD6309}"/>
              </a:ext>
            </a:extLst>
          </p:cNvPr>
          <p:cNvSpPr>
            <a:spLocks noGrp="1"/>
          </p:cNvSpPr>
          <p:nvPr>
            <p:ph type="title"/>
          </p:nvPr>
        </p:nvSpPr>
        <p:spPr/>
        <p:txBody>
          <a:bodyPr/>
          <a:lstStyle/>
          <a:p>
            <a:r>
              <a:rPr lang="en-CA" dirty="0"/>
              <a:t>Approach:  Recognize noun phrases</a:t>
            </a:r>
          </a:p>
        </p:txBody>
      </p:sp>
      <p:sp>
        <p:nvSpPr>
          <p:cNvPr id="5" name="Content Placeholder 4">
            <a:extLst>
              <a:ext uri="{FF2B5EF4-FFF2-40B4-BE49-F238E27FC236}">
                <a16:creationId xmlns:a16="http://schemas.microsoft.com/office/drawing/2014/main" id="{0C135C30-1A5B-4F7D-A9D9-E16FDC9D666C}"/>
              </a:ext>
            </a:extLst>
          </p:cNvPr>
          <p:cNvSpPr>
            <a:spLocks noGrp="1"/>
          </p:cNvSpPr>
          <p:nvPr>
            <p:ph idx="1"/>
          </p:nvPr>
        </p:nvSpPr>
        <p:spPr/>
        <p:txBody>
          <a:bodyPr/>
          <a:lstStyle/>
          <a:p>
            <a:pPr marL="0" indent="0" algn="ctr">
              <a:buNone/>
            </a:pPr>
            <a:r>
              <a:rPr lang="en-US" b="1" u="sng" dirty="0"/>
              <a:t>Example checkout use case</a:t>
            </a:r>
          </a:p>
          <a:p>
            <a:r>
              <a:rPr lang="en-US" i="1" dirty="0"/>
              <a:t>Ask the </a:t>
            </a:r>
            <a:r>
              <a:rPr lang="en-US" i="1" dirty="0">
                <a:highlight>
                  <a:srgbClr val="FFFF00"/>
                </a:highlight>
              </a:rPr>
              <a:t>use</a:t>
            </a:r>
            <a:r>
              <a:rPr lang="en-US" i="1" dirty="0"/>
              <a:t>r to input </a:t>
            </a:r>
            <a:r>
              <a:rPr lang="en-US" i="1" dirty="0">
                <a:highlight>
                  <a:srgbClr val="FFFF00"/>
                </a:highlight>
              </a:rPr>
              <a:t>credit card information</a:t>
            </a:r>
            <a:r>
              <a:rPr lang="en-US" i="1" dirty="0"/>
              <a:t>, send the credit card information to </a:t>
            </a:r>
            <a:r>
              <a:rPr lang="en-US" i="1" dirty="0">
                <a:highlight>
                  <a:srgbClr val="FFFF00"/>
                </a:highlight>
              </a:rPr>
              <a:t>financial department</a:t>
            </a:r>
            <a:r>
              <a:rPr lang="en-US" i="1" dirty="0"/>
              <a:t> for </a:t>
            </a:r>
            <a:r>
              <a:rPr lang="en-US" i="1" dirty="0">
                <a:highlight>
                  <a:srgbClr val="FFFF00"/>
                </a:highlight>
              </a:rPr>
              <a:t>verification</a:t>
            </a:r>
            <a:r>
              <a:rPr lang="en-US" i="1" dirty="0"/>
              <a:t>. If the </a:t>
            </a:r>
            <a:r>
              <a:rPr lang="en-US" i="1" dirty="0">
                <a:highlight>
                  <a:srgbClr val="FFFF00"/>
                </a:highlight>
              </a:rPr>
              <a:t>transaction</a:t>
            </a:r>
            <a:r>
              <a:rPr lang="en-US" i="1" dirty="0"/>
              <a:t> is approved, the </a:t>
            </a:r>
            <a:r>
              <a:rPr lang="en-US" i="1" dirty="0">
                <a:highlight>
                  <a:srgbClr val="FFFF00"/>
                </a:highlight>
              </a:rPr>
              <a:t>credit card </a:t>
            </a:r>
            <a:r>
              <a:rPr lang="en-US" i="1" dirty="0"/>
              <a:t>is charged; otherwise, prompts the </a:t>
            </a:r>
            <a:r>
              <a:rPr lang="en-US" i="1" dirty="0">
                <a:highlight>
                  <a:srgbClr val="FFFF00"/>
                </a:highlight>
              </a:rPr>
              <a:t>user</a:t>
            </a:r>
            <a:r>
              <a:rPr lang="en-US" i="1" dirty="0"/>
              <a:t> that the </a:t>
            </a:r>
            <a:r>
              <a:rPr lang="en-US" i="1" dirty="0">
                <a:highlight>
                  <a:srgbClr val="FFFF00"/>
                </a:highlight>
              </a:rPr>
              <a:t>check out process </a:t>
            </a:r>
            <a:r>
              <a:rPr lang="en-US" i="1" dirty="0"/>
              <a:t>has failed. When the </a:t>
            </a:r>
            <a:r>
              <a:rPr lang="en-US" i="1" dirty="0">
                <a:highlight>
                  <a:srgbClr val="FFFF00"/>
                </a:highlight>
              </a:rPr>
              <a:t>transaction</a:t>
            </a:r>
            <a:r>
              <a:rPr lang="en-US" i="1" dirty="0"/>
              <a:t> is successful, </a:t>
            </a:r>
            <a:r>
              <a:rPr lang="en-US" i="1" dirty="0">
                <a:highlight>
                  <a:srgbClr val="FFFF00"/>
                </a:highlight>
              </a:rPr>
              <a:t>instructions</a:t>
            </a:r>
            <a:r>
              <a:rPr lang="en-US" i="1" dirty="0"/>
              <a:t> are sent to </a:t>
            </a:r>
            <a:r>
              <a:rPr lang="en-US" i="1" dirty="0">
                <a:highlight>
                  <a:srgbClr val="FFFF00"/>
                </a:highlight>
              </a:rPr>
              <a:t>shipping</a:t>
            </a:r>
            <a:r>
              <a:rPr lang="en-US" i="1" dirty="0"/>
              <a:t> </a:t>
            </a:r>
            <a:r>
              <a:rPr lang="en-US" i="1" dirty="0">
                <a:highlight>
                  <a:srgbClr val="FFFF00"/>
                </a:highlight>
              </a:rPr>
              <a:t>department</a:t>
            </a:r>
            <a:r>
              <a:rPr lang="en-US" i="1" dirty="0"/>
              <a:t>.”</a:t>
            </a:r>
            <a:endParaRPr lang="en-CA" i="1" dirty="0"/>
          </a:p>
          <a:p>
            <a:endParaRPr lang="en-CA" dirty="0"/>
          </a:p>
        </p:txBody>
      </p:sp>
      <p:sp>
        <p:nvSpPr>
          <p:cNvPr id="2" name="Footer Placeholder 1">
            <a:extLst>
              <a:ext uri="{FF2B5EF4-FFF2-40B4-BE49-F238E27FC236}">
                <a16:creationId xmlns:a16="http://schemas.microsoft.com/office/drawing/2014/main" id="{200894CB-26A2-4EB3-9C52-D4AABC35E45A}"/>
              </a:ext>
            </a:extLst>
          </p:cNvPr>
          <p:cNvSpPr>
            <a:spLocks noGrp="1"/>
          </p:cNvSpPr>
          <p:nvPr>
            <p:ph type="ftr" sz="quarter" idx="11"/>
          </p:nvPr>
        </p:nvSpPr>
        <p:spPr/>
        <p:txBody>
          <a:bodyPr/>
          <a:lstStyle/>
          <a:p>
            <a:r>
              <a:rPr lang="en-CA" dirty="0"/>
              <a:t>SOEN 6481.  Dr. Morales</a:t>
            </a:r>
          </a:p>
        </p:txBody>
      </p:sp>
      <p:sp>
        <p:nvSpPr>
          <p:cNvPr id="3" name="Slide Number Placeholder 2">
            <a:extLst>
              <a:ext uri="{FF2B5EF4-FFF2-40B4-BE49-F238E27FC236}">
                <a16:creationId xmlns:a16="http://schemas.microsoft.com/office/drawing/2014/main" id="{908DF6A1-4847-45D4-A1C8-595923DB990E}"/>
              </a:ext>
            </a:extLst>
          </p:cNvPr>
          <p:cNvSpPr>
            <a:spLocks noGrp="1"/>
          </p:cNvSpPr>
          <p:nvPr>
            <p:ph type="sldNum" sz="quarter" idx="12"/>
          </p:nvPr>
        </p:nvSpPr>
        <p:spPr/>
        <p:txBody>
          <a:bodyPr/>
          <a:lstStyle/>
          <a:p>
            <a:fld id="{C2F792F5-04B2-48F5-9D03-C738232DE97E}" type="slidenum">
              <a:rPr lang="en-CA" smtClean="0"/>
              <a:t>19</a:t>
            </a:fld>
            <a:endParaRPr lang="en-CA"/>
          </a:p>
        </p:txBody>
      </p:sp>
      <p:cxnSp>
        <p:nvCxnSpPr>
          <p:cNvPr id="7" name="Straight Arrow Connector 6">
            <a:extLst>
              <a:ext uri="{FF2B5EF4-FFF2-40B4-BE49-F238E27FC236}">
                <a16:creationId xmlns:a16="http://schemas.microsoft.com/office/drawing/2014/main" id="{EDB9F9E9-C73D-48B0-9B65-437FDF20EEB4}"/>
              </a:ext>
            </a:extLst>
          </p:cNvPr>
          <p:cNvCxnSpPr>
            <a:cxnSpLocks/>
          </p:cNvCxnSpPr>
          <p:nvPr/>
        </p:nvCxnSpPr>
        <p:spPr>
          <a:xfrm flipV="1">
            <a:off x="4965700" y="3517900"/>
            <a:ext cx="1790700" cy="131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8D1982A-08ED-4C79-8C6E-8F0F98EAF2C9}"/>
              </a:ext>
            </a:extLst>
          </p:cNvPr>
          <p:cNvSpPr/>
          <p:nvPr/>
        </p:nvSpPr>
        <p:spPr>
          <a:xfrm>
            <a:off x="3086547" y="4830544"/>
            <a:ext cx="4621906" cy="369332"/>
          </a:xfrm>
          <a:prstGeom prst="rect">
            <a:avLst/>
          </a:prstGeom>
        </p:spPr>
        <p:txBody>
          <a:bodyPr wrap="none">
            <a:spAutoFit/>
          </a:bodyPr>
          <a:lstStyle/>
          <a:p>
            <a:r>
              <a:rPr lang="en-CA" dirty="0"/>
              <a:t>Actors do not need to be represented as a class</a:t>
            </a:r>
          </a:p>
        </p:txBody>
      </p:sp>
    </p:spTree>
    <p:extLst>
      <p:ext uri="{BB962C8B-B14F-4D97-AF65-F5344CB8AC3E}">
        <p14:creationId xmlns:p14="http://schemas.microsoft.com/office/powerpoint/2010/main" val="260295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C1AE-E38F-470E-89EB-BF8E88C72922}"/>
              </a:ext>
            </a:extLst>
          </p:cNvPr>
          <p:cNvSpPr>
            <a:spLocks noGrp="1"/>
          </p:cNvSpPr>
          <p:nvPr>
            <p:ph type="title"/>
          </p:nvPr>
        </p:nvSpPr>
        <p:spPr/>
        <p:txBody>
          <a:bodyPr/>
          <a:lstStyle/>
          <a:p>
            <a:r>
              <a:rPr lang="en-CA" dirty="0"/>
              <a:t>Learning objectives (1)</a:t>
            </a:r>
          </a:p>
        </p:txBody>
      </p:sp>
      <p:sp>
        <p:nvSpPr>
          <p:cNvPr id="3" name="Content Placeholder 2">
            <a:extLst>
              <a:ext uri="{FF2B5EF4-FFF2-40B4-BE49-F238E27FC236}">
                <a16:creationId xmlns:a16="http://schemas.microsoft.com/office/drawing/2014/main" id="{B7B6ECE1-4FE8-4AEF-858B-56437715FF1A}"/>
              </a:ext>
            </a:extLst>
          </p:cNvPr>
          <p:cNvSpPr>
            <a:spLocks noGrp="1"/>
          </p:cNvSpPr>
          <p:nvPr>
            <p:ph idx="1"/>
          </p:nvPr>
        </p:nvSpPr>
        <p:spPr/>
        <p:txBody>
          <a:bodyPr/>
          <a:lstStyle/>
          <a:p>
            <a:r>
              <a:rPr lang="en-US" dirty="0"/>
              <a:t>Introduction to the Unified Process</a:t>
            </a:r>
          </a:p>
          <a:p>
            <a:r>
              <a:rPr lang="en-US" dirty="0"/>
              <a:t>Understand the role of the domain model in requirements engineering</a:t>
            </a:r>
          </a:p>
          <a:p>
            <a:r>
              <a:rPr lang="en-US" dirty="0"/>
              <a:t>Understand the connections between the domain model, the design class diagram, and the implementation </a:t>
            </a:r>
            <a:r>
              <a:rPr lang="en-CA" dirty="0"/>
              <a:t>classes</a:t>
            </a:r>
          </a:p>
          <a:p>
            <a:r>
              <a:rPr lang="en-US" dirty="0"/>
              <a:t>Learn strategies for obtaining domain models from use case descriptions, including noun phrase</a:t>
            </a:r>
          </a:p>
          <a:p>
            <a:r>
              <a:rPr lang="en-US" dirty="0"/>
              <a:t>Identification and conceptual class category lists</a:t>
            </a:r>
          </a:p>
        </p:txBody>
      </p:sp>
      <p:sp>
        <p:nvSpPr>
          <p:cNvPr id="4" name="Footer Placeholder 3">
            <a:extLst>
              <a:ext uri="{FF2B5EF4-FFF2-40B4-BE49-F238E27FC236}">
                <a16:creationId xmlns:a16="http://schemas.microsoft.com/office/drawing/2014/main" id="{16ABEFCC-50C4-4B07-BC82-214BC43F38A6}"/>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5A1FD72D-2E1E-47C5-95CB-8866BAFD393A}"/>
              </a:ext>
            </a:extLst>
          </p:cNvPr>
          <p:cNvSpPr>
            <a:spLocks noGrp="1"/>
          </p:cNvSpPr>
          <p:nvPr>
            <p:ph type="sldNum" sz="quarter" idx="12"/>
          </p:nvPr>
        </p:nvSpPr>
        <p:spPr/>
        <p:txBody>
          <a:bodyPr/>
          <a:lstStyle/>
          <a:p>
            <a:fld id="{C2F792F5-04B2-48F5-9D03-C738232DE97E}" type="slidenum">
              <a:rPr lang="en-CA" smtClean="0"/>
              <a:t>2</a:t>
            </a:fld>
            <a:endParaRPr lang="en-CA"/>
          </a:p>
        </p:txBody>
      </p:sp>
    </p:spTree>
    <p:extLst>
      <p:ext uri="{BB962C8B-B14F-4D97-AF65-F5344CB8AC3E}">
        <p14:creationId xmlns:p14="http://schemas.microsoft.com/office/powerpoint/2010/main" val="428311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CCCC-B52C-4C10-8C04-F843446F9264}"/>
              </a:ext>
            </a:extLst>
          </p:cNvPr>
          <p:cNvSpPr>
            <a:spLocks noGrp="1"/>
          </p:cNvSpPr>
          <p:nvPr>
            <p:ph type="title"/>
          </p:nvPr>
        </p:nvSpPr>
        <p:spPr/>
        <p:txBody>
          <a:bodyPr/>
          <a:lstStyle/>
          <a:p>
            <a:r>
              <a:rPr lang="en-US" dirty="0"/>
              <a:t>Use a Conceptual Class Category List</a:t>
            </a:r>
            <a:endParaRPr lang="en-CA" dirty="0"/>
          </a:p>
        </p:txBody>
      </p:sp>
      <p:graphicFrame>
        <p:nvGraphicFramePr>
          <p:cNvPr id="6" name="Table 6">
            <a:extLst>
              <a:ext uri="{FF2B5EF4-FFF2-40B4-BE49-F238E27FC236}">
                <a16:creationId xmlns:a16="http://schemas.microsoft.com/office/drawing/2014/main" id="{FFB378F6-3CC8-4123-9A96-22B16020D1F4}"/>
              </a:ext>
            </a:extLst>
          </p:cNvPr>
          <p:cNvGraphicFramePr>
            <a:graphicFrameLocks noGrp="1"/>
          </p:cNvGraphicFramePr>
          <p:nvPr>
            <p:ph idx="1"/>
            <p:extLst>
              <p:ext uri="{D42A27DB-BD31-4B8C-83A1-F6EECF244321}">
                <p14:modId xmlns:p14="http://schemas.microsoft.com/office/powerpoint/2010/main" val="3796924958"/>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440661315"/>
                    </a:ext>
                  </a:extLst>
                </a:gridCol>
                <a:gridCol w="5257800">
                  <a:extLst>
                    <a:ext uri="{9D8B030D-6E8A-4147-A177-3AD203B41FA5}">
                      <a16:colId xmlns:a16="http://schemas.microsoft.com/office/drawing/2014/main" val="2899227664"/>
                    </a:ext>
                  </a:extLst>
                </a:gridCol>
              </a:tblGrid>
              <a:tr h="370840">
                <a:tc>
                  <a:txBody>
                    <a:bodyPr/>
                    <a:lstStyle/>
                    <a:p>
                      <a:r>
                        <a:rPr lang="en-CA" dirty="0"/>
                        <a:t>Concept category</a:t>
                      </a:r>
                    </a:p>
                  </a:txBody>
                  <a:tcPr/>
                </a:tc>
                <a:tc>
                  <a:txBody>
                    <a:bodyPr/>
                    <a:lstStyle/>
                    <a:p>
                      <a:r>
                        <a:rPr lang="en-CA" dirty="0"/>
                        <a:t>Example</a:t>
                      </a:r>
                    </a:p>
                  </a:txBody>
                  <a:tcPr/>
                </a:tc>
                <a:extLst>
                  <a:ext uri="{0D108BD9-81ED-4DB2-BD59-A6C34878D82A}">
                    <a16:rowId xmlns:a16="http://schemas.microsoft.com/office/drawing/2014/main" val="2848581145"/>
                  </a:ext>
                </a:extLst>
              </a:tr>
              <a:tr h="370840">
                <a:tc>
                  <a:txBody>
                    <a:bodyPr/>
                    <a:lstStyle/>
                    <a:p>
                      <a:r>
                        <a:rPr lang="en-CA" dirty="0"/>
                        <a:t>Physical or tangible objects</a:t>
                      </a:r>
                    </a:p>
                  </a:txBody>
                  <a:tcPr/>
                </a:tc>
                <a:tc>
                  <a:txBody>
                    <a:bodyPr/>
                    <a:lstStyle/>
                    <a:p>
                      <a:r>
                        <a:rPr lang="en-CA" dirty="0"/>
                        <a:t>POS</a:t>
                      </a:r>
                    </a:p>
                  </a:txBody>
                  <a:tcPr/>
                </a:tc>
                <a:extLst>
                  <a:ext uri="{0D108BD9-81ED-4DB2-BD59-A6C34878D82A}">
                    <a16:rowId xmlns:a16="http://schemas.microsoft.com/office/drawing/2014/main" val="1167968222"/>
                  </a:ext>
                </a:extLst>
              </a:tr>
              <a:tr h="370840">
                <a:tc>
                  <a:txBody>
                    <a:bodyPr/>
                    <a:lstStyle/>
                    <a:p>
                      <a:r>
                        <a:rPr lang="en-CA" dirty="0"/>
                        <a:t>Specifications, designs or descriptions of things</a:t>
                      </a:r>
                    </a:p>
                  </a:txBody>
                  <a:tcPr/>
                </a:tc>
                <a:tc>
                  <a:txBody>
                    <a:bodyPr/>
                    <a:lstStyle/>
                    <a:p>
                      <a:r>
                        <a:rPr lang="en-CA" dirty="0" err="1"/>
                        <a:t>ProductSpecification</a:t>
                      </a:r>
                      <a:endParaRPr lang="en-CA" dirty="0"/>
                    </a:p>
                  </a:txBody>
                  <a:tcPr/>
                </a:tc>
                <a:extLst>
                  <a:ext uri="{0D108BD9-81ED-4DB2-BD59-A6C34878D82A}">
                    <a16:rowId xmlns:a16="http://schemas.microsoft.com/office/drawing/2014/main" val="2461539503"/>
                  </a:ext>
                </a:extLst>
              </a:tr>
              <a:tr h="370840">
                <a:tc>
                  <a:txBody>
                    <a:bodyPr/>
                    <a:lstStyle/>
                    <a:p>
                      <a:r>
                        <a:rPr lang="en-CA" dirty="0"/>
                        <a:t>Places</a:t>
                      </a:r>
                    </a:p>
                  </a:txBody>
                  <a:tcPr/>
                </a:tc>
                <a:tc>
                  <a:txBody>
                    <a:bodyPr/>
                    <a:lstStyle/>
                    <a:p>
                      <a:r>
                        <a:rPr lang="en-CA" dirty="0"/>
                        <a:t>Store</a:t>
                      </a:r>
                    </a:p>
                  </a:txBody>
                  <a:tcPr/>
                </a:tc>
                <a:extLst>
                  <a:ext uri="{0D108BD9-81ED-4DB2-BD59-A6C34878D82A}">
                    <a16:rowId xmlns:a16="http://schemas.microsoft.com/office/drawing/2014/main" val="4157783592"/>
                  </a:ext>
                </a:extLst>
              </a:tr>
              <a:tr h="370840">
                <a:tc>
                  <a:txBody>
                    <a:bodyPr/>
                    <a:lstStyle/>
                    <a:p>
                      <a:r>
                        <a:rPr lang="en-CA" dirty="0"/>
                        <a:t>Transactions</a:t>
                      </a:r>
                    </a:p>
                  </a:txBody>
                  <a:tcPr/>
                </a:tc>
                <a:tc>
                  <a:txBody>
                    <a:bodyPr/>
                    <a:lstStyle/>
                    <a:p>
                      <a:r>
                        <a:rPr lang="en-CA" dirty="0"/>
                        <a:t>Sale, Payment</a:t>
                      </a:r>
                    </a:p>
                  </a:txBody>
                  <a:tcPr/>
                </a:tc>
                <a:extLst>
                  <a:ext uri="{0D108BD9-81ED-4DB2-BD59-A6C34878D82A}">
                    <a16:rowId xmlns:a16="http://schemas.microsoft.com/office/drawing/2014/main" val="3444300138"/>
                  </a:ext>
                </a:extLst>
              </a:tr>
              <a:tr h="370840">
                <a:tc>
                  <a:txBody>
                    <a:bodyPr/>
                    <a:lstStyle/>
                    <a:p>
                      <a:r>
                        <a:rPr lang="en-CA" dirty="0"/>
                        <a:t>Transaction line items</a:t>
                      </a:r>
                    </a:p>
                  </a:txBody>
                  <a:tcPr/>
                </a:tc>
                <a:tc>
                  <a:txBody>
                    <a:bodyPr/>
                    <a:lstStyle/>
                    <a:p>
                      <a:r>
                        <a:rPr lang="en-CA" dirty="0" err="1"/>
                        <a:t>SalesLineItem</a:t>
                      </a:r>
                      <a:endParaRPr lang="en-CA" dirty="0"/>
                    </a:p>
                  </a:txBody>
                  <a:tcPr/>
                </a:tc>
                <a:extLst>
                  <a:ext uri="{0D108BD9-81ED-4DB2-BD59-A6C34878D82A}">
                    <a16:rowId xmlns:a16="http://schemas.microsoft.com/office/drawing/2014/main" val="1043276643"/>
                  </a:ext>
                </a:extLst>
              </a:tr>
              <a:tr h="370840">
                <a:tc>
                  <a:txBody>
                    <a:bodyPr/>
                    <a:lstStyle/>
                    <a:p>
                      <a:r>
                        <a:rPr lang="en-CA" dirty="0"/>
                        <a:t>Roles of people</a:t>
                      </a:r>
                    </a:p>
                  </a:txBody>
                  <a:tcPr/>
                </a:tc>
                <a:tc>
                  <a:txBody>
                    <a:bodyPr/>
                    <a:lstStyle/>
                    <a:p>
                      <a:r>
                        <a:rPr lang="en-CA" dirty="0"/>
                        <a:t>Cashier</a:t>
                      </a:r>
                    </a:p>
                  </a:txBody>
                  <a:tcPr/>
                </a:tc>
                <a:extLst>
                  <a:ext uri="{0D108BD9-81ED-4DB2-BD59-A6C34878D82A}">
                    <a16:rowId xmlns:a16="http://schemas.microsoft.com/office/drawing/2014/main" val="276830652"/>
                  </a:ext>
                </a:extLst>
              </a:tr>
              <a:tr h="370840">
                <a:tc>
                  <a:txBody>
                    <a:bodyPr/>
                    <a:lstStyle/>
                    <a:p>
                      <a:r>
                        <a:rPr lang="en-CA" dirty="0"/>
                        <a:t>Containers of other things</a:t>
                      </a:r>
                    </a:p>
                  </a:txBody>
                  <a:tcPr/>
                </a:tc>
                <a:tc>
                  <a:txBody>
                    <a:bodyPr/>
                    <a:lstStyle/>
                    <a:p>
                      <a:r>
                        <a:rPr lang="en-CA" dirty="0"/>
                        <a:t>Store, Bin</a:t>
                      </a:r>
                    </a:p>
                  </a:txBody>
                  <a:tcPr/>
                </a:tc>
                <a:extLst>
                  <a:ext uri="{0D108BD9-81ED-4DB2-BD59-A6C34878D82A}">
                    <a16:rowId xmlns:a16="http://schemas.microsoft.com/office/drawing/2014/main" val="2476535157"/>
                  </a:ext>
                </a:extLst>
              </a:tr>
            </a:tbl>
          </a:graphicData>
        </a:graphic>
      </p:graphicFrame>
      <p:sp>
        <p:nvSpPr>
          <p:cNvPr id="4" name="Footer Placeholder 3">
            <a:extLst>
              <a:ext uri="{FF2B5EF4-FFF2-40B4-BE49-F238E27FC236}">
                <a16:creationId xmlns:a16="http://schemas.microsoft.com/office/drawing/2014/main" id="{4EE2DEC0-3D88-462E-9CF5-993F21C2DAED}"/>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C5D3F9B5-3EB4-47CA-94B3-F189F2D3D372}"/>
              </a:ext>
            </a:extLst>
          </p:cNvPr>
          <p:cNvSpPr>
            <a:spLocks noGrp="1"/>
          </p:cNvSpPr>
          <p:nvPr>
            <p:ph type="sldNum" sz="quarter" idx="12"/>
          </p:nvPr>
        </p:nvSpPr>
        <p:spPr/>
        <p:txBody>
          <a:bodyPr/>
          <a:lstStyle/>
          <a:p>
            <a:fld id="{C2F792F5-04B2-48F5-9D03-C738232DE97E}" type="slidenum">
              <a:rPr lang="en-CA" smtClean="0"/>
              <a:t>20</a:t>
            </a:fld>
            <a:endParaRPr lang="en-CA"/>
          </a:p>
        </p:txBody>
      </p:sp>
    </p:spTree>
    <p:extLst>
      <p:ext uri="{BB962C8B-B14F-4D97-AF65-F5344CB8AC3E}">
        <p14:creationId xmlns:p14="http://schemas.microsoft.com/office/powerpoint/2010/main" val="763795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30BF-EF48-46D3-A416-E0FC32984FBD}"/>
              </a:ext>
            </a:extLst>
          </p:cNvPr>
          <p:cNvSpPr>
            <a:spLocks noGrp="1"/>
          </p:cNvSpPr>
          <p:nvPr>
            <p:ph type="title"/>
          </p:nvPr>
        </p:nvSpPr>
        <p:spPr/>
        <p:txBody>
          <a:bodyPr/>
          <a:lstStyle/>
          <a:p>
            <a:r>
              <a:rPr lang="en-US" dirty="0"/>
              <a:t>Description classes</a:t>
            </a:r>
            <a:endParaRPr lang="en-CA" dirty="0"/>
          </a:p>
        </p:txBody>
      </p:sp>
      <p:sp>
        <p:nvSpPr>
          <p:cNvPr id="3" name="Content Placeholder 2">
            <a:extLst>
              <a:ext uri="{FF2B5EF4-FFF2-40B4-BE49-F238E27FC236}">
                <a16:creationId xmlns:a16="http://schemas.microsoft.com/office/drawing/2014/main" id="{96281F01-5E7E-43AE-80CA-82E1B790052B}"/>
              </a:ext>
            </a:extLst>
          </p:cNvPr>
          <p:cNvSpPr>
            <a:spLocks noGrp="1"/>
          </p:cNvSpPr>
          <p:nvPr>
            <p:ph idx="1"/>
          </p:nvPr>
        </p:nvSpPr>
        <p:spPr>
          <a:xfrm>
            <a:off x="838200" y="1825625"/>
            <a:ext cx="5257800" cy="4351338"/>
          </a:xfrm>
        </p:spPr>
        <p:txBody>
          <a:bodyPr/>
          <a:lstStyle/>
          <a:p>
            <a:r>
              <a:rPr lang="en-CA" dirty="0"/>
              <a:t>What is wrong with this class?</a:t>
            </a:r>
          </a:p>
        </p:txBody>
      </p:sp>
      <p:sp>
        <p:nvSpPr>
          <p:cNvPr id="4" name="Footer Placeholder 3">
            <a:extLst>
              <a:ext uri="{FF2B5EF4-FFF2-40B4-BE49-F238E27FC236}">
                <a16:creationId xmlns:a16="http://schemas.microsoft.com/office/drawing/2014/main" id="{D58B3BC4-3E80-4356-99C5-42C4CA41C092}"/>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23921780-AFDB-4A8F-825F-B1F961B9F611}"/>
              </a:ext>
            </a:extLst>
          </p:cNvPr>
          <p:cNvSpPr>
            <a:spLocks noGrp="1"/>
          </p:cNvSpPr>
          <p:nvPr>
            <p:ph type="sldNum" sz="quarter" idx="12"/>
          </p:nvPr>
        </p:nvSpPr>
        <p:spPr/>
        <p:txBody>
          <a:bodyPr/>
          <a:lstStyle/>
          <a:p>
            <a:fld id="{C2F792F5-04B2-48F5-9D03-C738232DE97E}" type="slidenum">
              <a:rPr lang="en-CA" smtClean="0"/>
              <a:t>21</a:t>
            </a:fld>
            <a:endParaRPr lang="en-CA"/>
          </a:p>
        </p:txBody>
      </p:sp>
      <p:sp>
        <p:nvSpPr>
          <p:cNvPr id="6" name="Rectangle 5">
            <a:extLst>
              <a:ext uri="{FF2B5EF4-FFF2-40B4-BE49-F238E27FC236}">
                <a16:creationId xmlns:a16="http://schemas.microsoft.com/office/drawing/2014/main" id="{58BCD24A-9632-4CBC-AA36-903DB0189DDD}"/>
              </a:ext>
            </a:extLst>
          </p:cNvPr>
          <p:cNvSpPr/>
          <p:nvPr/>
        </p:nvSpPr>
        <p:spPr>
          <a:xfrm>
            <a:off x="6565900" y="2184400"/>
            <a:ext cx="2413000" cy="2806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a:t>Description</a:t>
            </a:r>
          </a:p>
          <a:p>
            <a:pPr algn="ctr"/>
            <a:r>
              <a:rPr lang="en-CA" dirty="0"/>
              <a:t>Price</a:t>
            </a:r>
          </a:p>
          <a:p>
            <a:pPr algn="ctr"/>
            <a:r>
              <a:rPr lang="en-CA" dirty="0"/>
              <a:t>Serial number</a:t>
            </a:r>
          </a:p>
          <a:p>
            <a:pPr algn="ctr"/>
            <a:r>
              <a:rPr lang="en-CA" dirty="0"/>
              <a:t>Item ID</a:t>
            </a:r>
          </a:p>
        </p:txBody>
      </p:sp>
      <p:cxnSp>
        <p:nvCxnSpPr>
          <p:cNvPr id="8" name="Straight Connector 7">
            <a:extLst>
              <a:ext uri="{FF2B5EF4-FFF2-40B4-BE49-F238E27FC236}">
                <a16:creationId xmlns:a16="http://schemas.microsoft.com/office/drawing/2014/main" id="{2A286BA5-848B-4B25-92A1-7F86D5783AAB}"/>
              </a:ext>
            </a:extLst>
          </p:cNvPr>
          <p:cNvCxnSpPr/>
          <p:nvPr/>
        </p:nvCxnSpPr>
        <p:spPr>
          <a:xfrm>
            <a:off x="6565900" y="2908300"/>
            <a:ext cx="24130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616D95D-838C-44F2-B493-DE8CD2C7D66E}"/>
              </a:ext>
            </a:extLst>
          </p:cNvPr>
          <p:cNvSpPr txBox="1"/>
          <p:nvPr/>
        </p:nvSpPr>
        <p:spPr>
          <a:xfrm>
            <a:off x="7470461" y="2375932"/>
            <a:ext cx="616579" cy="369332"/>
          </a:xfrm>
          <a:prstGeom prst="rect">
            <a:avLst/>
          </a:prstGeom>
          <a:noFill/>
        </p:spPr>
        <p:txBody>
          <a:bodyPr wrap="none" rtlCol="0">
            <a:spAutoFit/>
          </a:bodyPr>
          <a:lstStyle/>
          <a:p>
            <a:r>
              <a:rPr lang="en-CA" dirty="0"/>
              <a:t>Item</a:t>
            </a:r>
          </a:p>
        </p:txBody>
      </p:sp>
    </p:spTree>
    <p:extLst>
      <p:ext uri="{BB962C8B-B14F-4D97-AF65-F5344CB8AC3E}">
        <p14:creationId xmlns:p14="http://schemas.microsoft.com/office/powerpoint/2010/main" val="201228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30BF-EF48-46D3-A416-E0FC32984FBD}"/>
              </a:ext>
            </a:extLst>
          </p:cNvPr>
          <p:cNvSpPr>
            <a:spLocks noGrp="1"/>
          </p:cNvSpPr>
          <p:nvPr>
            <p:ph type="title"/>
          </p:nvPr>
        </p:nvSpPr>
        <p:spPr/>
        <p:txBody>
          <a:bodyPr/>
          <a:lstStyle/>
          <a:p>
            <a:r>
              <a:rPr lang="en-US" dirty="0"/>
              <a:t>Description classes II</a:t>
            </a:r>
            <a:endParaRPr lang="en-CA" dirty="0"/>
          </a:p>
        </p:txBody>
      </p:sp>
      <p:sp>
        <p:nvSpPr>
          <p:cNvPr id="3" name="Content Placeholder 2">
            <a:extLst>
              <a:ext uri="{FF2B5EF4-FFF2-40B4-BE49-F238E27FC236}">
                <a16:creationId xmlns:a16="http://schemas.microsoft.com/office/drawing/2014/main" id="{96281F01-5E7E-43AE-80CA-82E1B790052B}"/>
              </a:ext>
            </a:extLst>
          </p:cNvPr>
          <p:cNvSpPr>
            <a:spLocks noGrp="1"/>
          </p:cNvSpPr>
          <p:nvPr>
            <p:ph idx="1"/>
          </p:nvPr>
        </p:nvSpPr>
        <p:spPr>
          <a:xfrm>
            <a:off x="838200" y="1825625"/>
            <a:ext cx="5257800" cy="4351338"/>
          </a:xfrm>
        </p:spPr>
        <p:txBody>
          <a:bodyPr/>
          <a:lstStyle/>
          <a:p>
            <a:r>
              <a:rPr lang="en-CA" dirty="0"/>
              <a:t>What is wrong with this class?</a:t>
            </a:r>
          </a:p>
          <a:p>
            <a:endParaRPr lang="en-CA" dirty="0"/>
          </a:p>
          <a:p>
            <a:r>
              <a:rPr lang="en-US" i="1" dirty="0"/>
              <a:t>The memory of the item’s </a:t>
            </a:r>
            <a:r>
              <a:rPr lang="en-CA" i="1" dirty="0"/>
              <a:t>price was attached to inventoried instances, which were deleted</a:t>
            </a:r>
          </a:p>
          <a:p>
            <a:r>
              <a:rPr lang="en-US" i="1" dirty="0"/>
              <a:t>Notice also that in this model </a:t>
            </a:r>
            <a:r>
              <a:rPr lang="en-CA" i="1" dirty="0"/>
              <a:t>there is duplicated data (description, price, </a:t>
            </a:r>
            <a:r>
              <a:rPr lang="en-CA" i="1" dirty="0" err="1"/>
              <a:t>itemID</a:t>
            </a:r>
            <a:r>
              <a:rPr lang="en-CA" i="1" dirty="0"/>
              <a:t>)</a:t>
            </a:r>
          </a:p>
        </p:txBody>
      </p:sp>
      <p:sp>
        <p:nvSpPr>
          <p:cNvPr id="4" name="Footer Placeholder 3">
            <a:extLst>
              <a:ext uri="{FF2B5EF4-FFF2-40B4-BE49-F238E27FC236}">
                <a16:creationId xmlns:a16="http://schemas.microsoft.com/office/drawing/2014/main" id="{D58B3BC4-3E80-4356-99C5-42C4CA41C092}"/>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23921780-AFDB-4A8F-825F-B1F961B9F611}"/>
              </a:ext>
            </a:extLst>
          </p:cNvPr>
          <p:cNvSpPr>
            <a:spLocks noGrp="1"/>
          </p:cNvSpPr>
          <p:nvPr>
            <p:ph type="sldNum" sz="quarter" idx="12"/>
          </p:nvPr>
        </p:nvSpPr>
        <p:spPr/>
        <p:txBody>
          <a:bodyPr/>
          <a:lstStyle/>
          <a:p>
            <a:fld id="{C2F792F5-04B2-48F5-9D03-C738232DE97E}" type="slidenum">
              <a:rPr lang="en-CA" smtClean="0"/>
              <a:t>22</a:t>
            </a:fld>
            <a:endParaRPr lang="en-CA"/>
          </a:p>
        </p:txBody>
      </p:sp>
      <p:sp>
        <p:nvSpPr>
          <p:cNvPr id="6" name="Rectangle 5">
            <a:extLst>
              <a:ext uri="{FF2B5EF4-FFF2-40B4-BE49-F238E27FC236}">
                <a16:creationId xmlns:a16="http://schemas.microsoft.com/office/drawing/2014/main" id="{58BCD24A-9632-4CBC-AA36-903DB0189DDD}"/>
              </a:ext>
            </a:extLst>
          </p:cNvPr>
          <p:cNvSpPr/>
          <p:nvPr/>
        </p:nvSpPr>
        <p:spPr>
          <a:xfrm>
            <a:off x="6565900" y="2184400"/>
            <a:ext cx="2413000" cy="2806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a:t>Description</a:t>
            </a:r>
          </a:p>
          <a:p>
            <a:pPr algn="ctr"/>
            <a:r>
              <a:rPr lang="en-CA" dirty="0"/>
              <a:t>Price</a:t>
            </a:r>
          </a:p>
          <a:p>
            <a:pPr algn="ctr"/>
            <a:r>
              <a:rPr lang="en-CA" dirty="0"/>
              <a:t>Serial number</a:t>
            </a:r>
          </a:p>
          <a:p>
            <a:pPr algn="ctr"/>
            <a:r>
              <a:rPr lang="en-CA" dirty="0"/>
              <a:t>Item ID</a:t>
            </a:r>
          </a:p>
        </p:txBody>
      </p:sp>
      <p:cxnSp>
        <p:nvCxnSpPr>
          <p:cNvPr id="8" name="Straight Connector 7">
            <a:extLst>
              <a:ext uri="{FF2B5EF4-FFF2-40B4-BE49-F238E27FC236}">
                <a16:creationId xmlns:a16="http://schemas.microsoft.com/office/drawing/2014/main" id="{2A286BA5-848B-4B25-92A1-7F86D5783AAB}"/>
              </a:ext>
            </a:extLst>
          </p:cNvPr>
          <p:cNvCxnSpPr/>
          <p:nvPr/>
        </p:nvCxnSpPr>
        <p:spPr>
          <a:xfrm>
            <a:off x="6565900" y="2908300"/>
            <a:ext cx="24130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616D95D-838C-44F2-B493-DE8CD2C7D66E}"/>
              </a:ext>
            </a:extLst>
          </p:cNvPr>
          <p:cNvSpPr txBox="1"/>
          <p:nvPr/>
        </p:nvSpPr>
        <p:spPr>
          <a:xfrm>
            <a:off x="7470461" y="2375932"/>
            <a:ext cx="616579" cy="369332"/>
          </a:xfrm>
          <a:prstGeom prst="rect">
            <a:avLst/>
          </a:prstGeom>
          <a:noFill/>
        </p:spPr>
        <p:txBody>
          <a:bodyPr wrap="none" rtlCol="0">
            <a:spAutoFit/>
          </a:bodyPr>
          <a:lstStyle/>
          <a:p>
            <a:r>
              <a:rPr lang="en-CA" dirty="0"/>
              <a:t>Item</a:t>
            </a:r>
          </a:p>
        </p:txBody>
      </p:sp>
    </p:spTree>
    <p:extLst>
      <p:ext uri="{BB962C8B-B14F-4D97-AF65-F5344CB8AC3E}">
        <p14:creationId xmlns:p14="http://schemas.microsoft.com/office/powerpoint/2010/main" val="3227979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AE12-9A3E-461C-AF29-E4F8E8382DEF}"/>
              </a:ext>
            </a:extLst>
          </p:cNvPr>
          <p:cNvSpPr>
            <a:spLocks noGrp="1"/>
          </p:cNvSpPr>
          <p:nvPr>
            <p:ph type="title"/>
          </p:nvPr>
        </p:nvSpPr>
        <p:spPr>
          <a:xfrm>
            <a:off x="838200" y="681037"/>
            <a:ext cx="10515600" cy="728664"/>
          </a:xfrm>
        </p:spPr>
        <p:txBody>
          <a:bodyPr/>
          <a:lstStyle/>
          <a:p>
            <a:r>
              <a:rPr lang="en-US" dirty="0"/>
              <a:t>Description classes III</a:t>
            </a:r>
            <a:endParaRPr lang="en-CA" dirty="0"/>
          </a:p>
        </p:txBody>
      </p:sp>
      <p:sp>
        <p:nvSpPr>
          <p:cNvPr id="3" name="Content Placeholder 2">
            <a:extLst>
              <a:ext uri="{FF2B5EF4-FFF2-40B4-BE49-F238E27FC236}">
                <a16:creationId xmlns:a16="http://schemas.microsoft.com/office/drawing/2014/main" id="{89B2F731-451D-4F4D-897B-04E985C02EDC}"/>
              </a:ext>
            </a:extLst>
          </p:cNvPr>
          <p:cNvSpPr>
            <a:spLocks noGrp="1"/>
          </p:cNvSpPr>
          <p:nvPr>
            <p:ph idx="1"/>
          </p:nvPr>
        </p:nvSpPr>
        <p:spPr>
          <a:xfrm>
            <a:off x="838200" y="1825625"/>
            <a:ext cx="5257800" cy="4351338"/>
          </a:xfrm>
        </p:spPr>
        <p:txBody>
          <a:bodyPr/>
          <a:lstStyle/>
          <a:p>
            <a:r>
              <a:rPr lang="en-US" dirty="0"/>
              <a:t>Add a specification or description </a:t>
            </a:r>
            <a:r>
              <a:rPr lang="en-CA" dirty="0"/>
              <a:t>concept when:</a:t>
            </a:r>
          </a:p>
          <a:p>
            <a:pPr lvl="1"/>
            <a:r>
              <a:rPr lang="en-US" dirty="0"/>
              <a:t>Deleting instances of things they describe results in a loss of information that needs </a:t>
            </a:r>
            <a:r>
              <a:rPr lang="en-US"/>
              <a:t>to be maintained</a:t>
            </a:r>
            <a:r>
              <a:rPr lang="en-US" dirty="0"/>
              <a:t>, due to the incorrect association of information with the </a:t>
            </a:r>
            <a:r>
              <a:rPr lang="en-CA" dirty="0"/>
              <a:t>deleted thing</a:t>
            </a:r>
          </a:p>
          <a:p>
            <a:pPr lvl="1"/>
            <a:r>
              <a:rPr lang="en-US" dirty="0"/>
              <a:t> It reduces redundant or duplicated </a:t>
            </a:r>
            <a:r>
              <a:rPr lang="en-CA" dirty="0"/>
              <a:t>information</a:t>
            </a:r>
          </a:p>
        </p:txBody>
      </p:sp>
      <p:sp>
        <p:nvSpPr>
          <p:cNvPr id="4" name="Footer Placeholder 3">
            <a:extLst>
              <a:ext uri="{FF2B5EF4-FFF2-40B4-BE49-F238E27FC236}">
                <a16:creationId xmlns:a16="http://schemas.microsoft.com/office/drawing/2014/main" id="{7F4E1008-2B07-4902-8919-7E083D331918}"/>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2E15E620-25A5-437E-8331-C4515F5AF830}"/>
              </a:ext>
            </a:extLst>
          </p:cNvPr>
          <p:cNvSpPr>
            <a:spLocks noGrp="1"/>
          </p:cNvSpPr>
          <p:nvPr>
            <p:ph type="sldNum" sz="quarter" idx="12"/>
          </p:nvPr>
        </p:nvSpPr>
        <p:spPr/>
        <p:txBody>
          <a:bodyPr/>
          <a:lstStyle/>
          <a:p>
            <a:fld id="{C2F792F5-04B2-48F5-9D03-C738232DE97E}" type="slidenum">
              <a:rPr lang="en-CA" smtClean="0"/>
              <a:t>23</a:t>
            </a:fld>
            <a:endParaRPr lang="en-CA" dirty="0"/>
          </a:p>
        </p:txBody>
      </p:sp>
      <p:grpSp>
        <p:nvGrpSpPr>
          <p:cNvPr id="9" name="Group 8">
            <a:extLst>
              <a:ext uri="{FF2B5EF4-FFF2-40B4-BE49-F238E27FC236}">
                <a16:creationId xmlns:a16="http://schemas.microsoft.com/office/drawing/2014/main" id="{3A86F8BC-0D44-4524-B0E0-A8E7D14175B5}"/>
              </a:ext>
            </a:extLst>
          </p:cNvPr>
          <p:cNvGrpSpPr/>
          <p:nvPr/>
        </p:nvGrpSpPr>
        <p:grpSpPr>
          <a:xfrm>
            <a:off x="7912100" y="1589088"/>
            <a:ext cx="2413000" cy="2222500"/>
            <a:chOff x="6565900" y="2184400"/>
            <a:chExt cx="2413000" cy="2222500"/>
          </a:xfrm>
        </p:grpSpPr>
        <p:sp>
          <p:nvSpPr>
            <p:cNvPr id="6" name="Rectangle 5">
              <a:extLst>
                <a:ext uri="{FF2B5EF4-FFF2-40B4-BE49-F238E27FC236}">
                  <a16:creationId xmlns:a16="http://schemas.microsoft.com/office/drawing/2014/main" id="{0180C6D0-1B37-4496-9190-F50241141086}"/>
                </a:ext>
              </a:extLst>
            </p:cNvPr>
            <p:cNvSpPr/>
            <p:nvPr/>
          </p:nvSpPr>
          <p:spPr>
            <a:xfrm>
              <a:off x="6565900" y="2184400"/>
              <a:ext cx="2413000" cy="2222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a:t>Description</a:t>
              </a:r>
            </a:p>
            <a:p>
              <a:pPr algn="ctr"/>
              <a:r>
                <a:rPr lang="en-CA" dirty="0"/>
                <a:t>Price</a:t>
              </a:r>
            </a:p>
            <a:p>
              <a:pPr algn="ctr"/>
              <a:r>
                <a:rPr lang="en-CA" dirty="0" err="1"/>
                <a:t>ItemID</a:t>
              </a:r>
              <a:endParaRPr lang="en-CA" dirty="0"/>
            </a:p>
          </p:txBody>
        </p:sp>
        <p:sp>
          <p:nvSpPr>
            <p:cNvPr id="7" name="TextBox 6">
              <a:extLst>
                <a:ext uri="{FF2B5EF4-FFF2-40B4-BE49-F238E27FC236}">
                  <a16:creationId xmlns:a16="http://schemas.microsoft.com/office/drawing/2014/main" id="{0A1E0B9B-6AC0-4D8E-9EF2-BFDA162ECBB9}"/>
                </a:ext>
              </a:extLst>
            </p:cNvPr>
            <p:cNvSpPr txBox="1"/>
            <p:nvPr/>
          </p:nvSpPr>
          <p:spPr>
            <a:xfrm>
              <a:off x="6863962" y="2361684"/>
              <a:ext cx="2114938" cy="369332"/>
            </a:xfrm>
            <a:prstGeom prst="rect">
              <a:avLst/>
            </a:prstGeom>
            <a:noFill/>
          </p:spPr>
          <p:txBody>
            <a:bodyPr wrap="none" rtlCol="0">
              <a:spAutoFit/>
            </a:bodyPr>
            <a:lstStyle/>
            <a:p>
              <a:r>
                <a:rPr lang="en-CA" dirty="0" err="1"/>
                <a:t>ProductSpecification</a:t>
              </a:r>
              <a:endParaRPr lang="en-CA" dirty="0"/>
            </a:p>
          </p:txBody>
        </p:sp>
        <p:cxnSp>
          <p:nvCxnSpPr>
            <p:cNvPr id="8" name="Straight Connector 7">
              <a:extLst>
                <a:ext uri="{FF2B5EF4-FFF2-40B4-BE49-F238E27FC236}">
                  <a16:creationId xmlns:a16="http://schemas.microsoft.com/office/drawing/2014/main" id="{1762EE36-35E5-478A-8151-30CEEDDFED46}"/>
                </a:ext>
              </a:extLst>
            </p:cNvPr>
            <p:cNvCxnSpPr/>
            <p:nvPr/>
          </p:nvCxnSpPr>
          <p:spPr>
            <a:xfrm>
              <a:off x="6565900" y="2908300"/>
              <a:ext cx="2413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637D9B98-28B3-4416-A39D-63369D086E15}"/>
              </a:ext>
            </a:extLst>
          </p:cNvPr>
          <p:cNvGrpSpPr/>
          <p:nvPr/>
        </p:nvGrpSpPr>
        <p:grpSpPr>
          <a:xfrm>
            <a:off x="7912100" y="4521201"/>
            <a:ext cx="2413000" cy="1655762"/>
            <a:chOff x="6565900" y="2184400"/>
            <a:chExt cx="2413000" cy="2222500"/>
          </a:xfrm>
        </p:grpSpPr>
        <p:sp>
          <p:nvSpPr>
            <p:cNvPr id="11" name="Rectangle 10">
              <a:extLst>
                <a:ext uri="{FF2B5EF4-FFF2-40B4-BE49-F238E27FC236}">
                  <a16:creationId xmlns:a16="http://schemas.microsoft.com/office/drawing/2014/main" id="{728BA6CB-2E64-4D5C-81A0-8C92C163762B}"/>
                </a:ext>
              </a:extLst>
            </p:cNvPr>
            <p:cNvSpPr/>
            <p:nvPr/>
          </p:nvSpPr>
          <p:spPr>
            <a:xfrm>
              <a:off x="6565900" y="2184400"/>
              <a:ext cx="2413000" cy="2222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a:t>Serial number</a:t>
              </a:r>
            </a:p>
          </p:txBody>
        </p:sp>
        <p:sp>
          <p:nvSpPr>
            <p:cNvPr id="12" name="TextBox 11">
              <a:extLst>
                <a:ext uri="{FF2B5EF4-FFF2-40B4-BE49-F238E27FC236}">
                  <a16:creationId xmlns:a16="http://schemas.microsoft.com/office/drawing/2014/main" id="{889642F4-CC1A-43B6-B978-EA6F800A11E3}"/>
                </a:ext>
              </a:extLst>
            </p:cNvPr>
            <p:cNvSpPr txBox="1"/>
            <p:nvPr/>
          </p:nvSpPr>
          <p:spPr>
            <a:xfrm>
              <a:off x="6863962" y="2361685"/>
              <a:ext cx="611771" cy="495748"/>
            </a:xfrm>
            <a:prstGeom prst="rect">
              <a:avLst/>
            </a:prstGeom>
            <a:noFill/>
          </p:spPr>
          <p:txBody>
            <a:bodyPr wrap="none" rtlCol="0">
              <a:spAutoFit/>
            </a:bodyPr>
            <a:lstStyle/>
            <a:p>
              <a:r>
                <a:rPr lang="en-CA" dirty="0"/>
                <a:t>item</a:t>
              </a:r>
            </a:p>
          </p:txBody>
        </p:sp>
        <p:cxnSp>
          <p:nvCxnSpPr>
            <p:cNvPr id="13" name="Straight Connector 12">
              <a:extLst>
                <a:ext uri="{FF2B5EF4-FFF2-40B4-BE49-F238E27FC236}">
                  <a16:creationId xmlns:a16="http://schemas.microsoft.com/office/drawing/2014/main" id="{BDC6F06D-FF98-4ACB-8549-7D2721234FCF}"/>
                </a:ext>
              </a:extLst>
            </p:cNvPr>
            <p:cNvCxnSpPr/>
            <p:nvPr/>
          </p:nvCxnSpPr>
          <p:spPr>
            <a:xfrm>
              <a:off x="6565900" y="2908300"/>
              <a:ext cx="2413000" cy="0"/>
            </a:xfrm>
            <a:prstGeom prst="line">
              <a:avLst/>
            </a:prstGeom>
          </p:spPr>
          <p:style>
            <a:lnRef idx="1">
              <a:schemeClr val="dk1"/>
            </a:lnRef>
            <a:fillRef idx="0">
              <a:schemeClr val="dk1"/>
            </a:fillRef>
            <a:effectRef idx="0">
              <a:schemeClr val="dk1"/>
            </a:effectRef>
            <a:fontRef idx="minor">
              <a:schemeClr val="tx1"/>
            </a:fontRef>
          </p:style>
        </p:cxnSp>
      </p:grpSp>
      <p:cxnSp>
        <p:nvCxnSpPr>
          <p:cNvPr id="15" name="Straight Connector 14">
            <a:extLst>
              <a:ext uri="{FF2B5EF4-FFF2-40B4-BE49-F238E27FC236}">
                <a16:creationId xmlns:a16="http://schemas.microsoft.com/office/drawing/2014/main" id="{50C4E597-FCE3-4841-8CE7-438DC23E8976}"/>
              </a:ext>
            </a:extLst>
          </p:cNvPr>
          <p:cNvCxnSpPr>
            <a:stCxn id="11" idx="0"/>
            <a:endCxn id="6" idx="2"/>
          </p:cNvCxnSpPr>
          <p:nvPr/>
        </p:nvCxnSpPr>
        <p:spPr>
          <a:xfrm flipV="1">
            <a:off x="9118600" y="3811588"/>
            <a:ext cx="0" cy="709613"/>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DF11F185-0315-462E-B44B-12BF5EBCA9C0}"/>
              </a:ext>
            </a:extLst>
          </p:cNvPr>
          <p:cNvSpPr txBox="1"/>
          <p:nvPr/>
        </p:nvSpPr>
        <p:spPr>
          <a:xfrm>
            <a:off x="9588500" y="3988411"/>
            <a:ext cx="1090363" cy="369332"/>
          </a:xfrm>
          <a:prstGeom prst="rect">
            <a:avLst/>
          </a:prstGeom>
          <a:noFill/>
        </p:spPr>
        <p:txBody>
          <a:bodyPr wrap="none" rtlCol="0">
            <a:spAutoFit/>
          </a:bodyPr>
          <a:lstStyle/>
          <a:p>
            <a:r>
              <a:rPr lang="en-CA" dirty="0"/>
              <a:t>Describes</a:t>
            </a:r>
          </a:p>
        </p:txBody>
      </p:sp>
      <p:sp>
        <p:nvSpPr>
          <p:cNvPr id="17" name="TextBox 16">
            <a:extLst>
              <a:ext uri="{FF2B5EF4-FFF2-40B4-BE49-F238E27FC236}">
                <a16:creationId xmlns:a16="http://schemas.microsoft.com/office/drawing/2014/main" id="{3D67A2B1-E7FD-41D5-BCF1-CB1101CC1CDF}"/>
              </a:ext>
            </a:extLst>
          </p:cNvPr>
          <p:cNvSpPr txBox="1"/>
          <p:nvPr/>
        </p:nvSpPr>
        <p:spPr>
          <a:xfrm>
            <a:off x="9116788" y="3790380"/>
            <a:ext cx="301686" cy="369332"/>
          </a:xfrm>
          <a:prstGeom prst="rect">
            <a:avLst/>
          </a:prstGeom>
          <a:noFill/>
        </p:spPr>
        <p:txBody>
          <a:bodyPr wrap="none" rtlCol="0">
            <a:spAutoFit/>
          </a:bodyPr>
          <a:lstStyle/>
          <a:p>
            <a:r>
              <a:rPr lang="en-CA" dirty="0"/>
              <a:t>1</a:t>
            </a:r>
          </a:p>
        </p:txBody>
      </p:sp>
      <p:sp>
        <p:nvSpPr>
          <p:cNvPr id="19" name="TextBox 18">
            <a:extLst>
              <a:ext uri="{FF2B5EF4-FFF2-40B4-BE49-F238E27FC236}">
                <a16:creationId xmlns:a16="http://schemas.microsoft.com/office/drawing/2014/main" id="{19D03B12-9925-482E-AC5B-D11B7147134A}"/>
              </a:ext>
            </a:extLst>
          </p:cNvPr>
          <p:cNvSpPr txBox="1"/>
          <p:nvPr/>
        </p:nvSpPr>
        <p:spPr>
          <a:xfrm>
            <a:off x="9110956" y="4196852"/>
            <a:ext cx="301686" cy="369332"/>
          </a:xfrm>
          <a:prstGeom prst="rect">
            <a:avLst/>
          </a:prstGeom>
          <a:noFill/>
        </p:spPr>
        <p:txBody>
          <a:bodyPr wrap="none" rtlCol="0">
            <a:spAutoFit/>
          </a:bodyPr>
          <a:lstStyle/>
          <a:p>
            <a:r>
              <a:rPr lang="en-CA" dirty="0"/>
              <a:t>*</a:t>
            </a:r>
          </a:p>
        </p:txBody>
      </p:sp>
    </p:spTree>
    <p:extLst>
      <p:ext uri="{BB962C8B-B14F-4D97-AF65-F5344CB8AC3E}">
        <p14:creationId xmlns:p14="http://schemas.microsoft.com/office/powerpoint/2010/main" val="195015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04B-9B93-4E76-B9AE-BA04AAB0FE74}"/>
              </a:ext>
            </a:extLst>
          </p:cNvPr>
          <p:cNvSpPr>
            <a:spLocks noGrp="1"/>
          </p:cNvSpPr>
          <p:nvPr>
            <p:ph type="title"/>
          </p:nvPr>
        </p:nvSpPr>
        <p:spPr/>
        <p:txBody>
          <a:bodyPr/>
          <a:lstStyle/>
          <a:p>
            <a:r>
              <a:rPr lang="en-CA" dirty="0"/>
              <a:t>Adding associations</a:t>
            </a:r>
          </a:p>
        </p:txBody>
      </p:sp>
      <p:pic>
        <p:nvPicPr>
          <p:cNvPr id="7" name="Content Placeholder 6">
            <a:extLst>
              <a:ext uri="{FF2B5EF4-FFF2-40B4-BE49-F238E27FC236}">
                <a16:creationId xmlns:a16="http://schemas.microsoft.com/office/drawing/2014/main" id="{DEBAC042-28E9-4B2F-9F89-578D984926EC}"/>
              </a:ext>
            </a:extLst>
          </p:cNvPr>
          <p:cNvPicPr>
            <a:picLocks noGrp="1" noChangeAspect="1"/>
          </p:cNvPicPr>
          <p:nvPr>
            <p:ph idx="1"/>
          </p:nvPr>
        </p:nvPicPr>
        <p:blipFill>
          <a:blip r:embed="rId2"/>
          <a:stretch>
            <a:fillRect/>
          </a:stretch>
        </p:blipFill>
        <p:spPr>
          <a:xfrm>
            <a:off x="1960304" y="1825625"/>
            <a:ext cx="8271392" cy="4351338"/>
          </a:xfrm>
        </p:spPr>
      </p:pic>
      <p:sp>
        <p:nvSpPr>
          <p:cNvPr id="4" name="Footer Placeholder 3">
            <a:extLst>
              <a:ext uri="{FF2B5EF4-FFF2-40B4-BE49-F238E27FC236}">
                <a16:creationId xmlns:a16="http://schemas.microsoft.com/office/drawing/2014/main" id="{61474EF2-E08D-4217-A295-4F2CB3DD0E09}"/>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42001630-472D-456B-8301-0F387B69A571}"/>
              </a:ext>
            </a:extLst>
          </p:cNvPr>
          <p:cNvSpPr>
            <a:spLocks noGrp="1"/>
          </p:cNvSpPr>
          <p:nvPr>
            <p:ph type="sldNum" sz="quarter" idx="12"/>
          </p:nvPr>
        </p:nvSpPr>
        <p:spPr/>
        <p:txBody>
          <a:bodyPr/>
          <a:lstStyle/>
          <a:p>
            <a:fld id="{C2F792F5-04B2-48F5-9D03-C738232DE97E}" type="slidenum">
              <a:rPr lang="en-CA" smtClean="0"/>
              <a:t>24</a:t>
            </a:fld>
            <a:endParaRPr lang="en-CA"/>
          </a:p>
        </p:txBody>
      </p:sp>
    </p:spTree>
    <p:extLst>
      <p:ext uri="{BB962C8B-B14F-4D97-AF65-F5344CB8AC3E}">
        <p14:creationId xmlns:p14="http://schemas.microsoft.com/office/powerpoint/2010/main" val="3071862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38CE-C9DB-42A9-8AB8-7D00290445AB}"/>
              </a:ext>
            </a:extLst>
          </p:cNvPr>
          <p:cNvSpPr>
            <a:spLocks noGrp="1"/>
          </p:cNvSpPr>
          <p:nvPr>
            <p:ph type="title"/>
          </p:nvPr>
        </p:nvSpPr>
        <p:spPr/>
        <p:txBody>
          <a:bodyPr/>
          <a:lstStyle/>
          <a:p>
            <a:r>
              <a:rPr lang="en-CA" dirty="0"/>
              <a:t>Finding associations</a:t>
            </a:r>
          </a:p>
        </p:txBody>
      </p:sp>
      <p:graphicFrame>
        <p:nvGraphicFramePr>
          <p:cNvPr id="6" name="Table 6">
            <a:extLst>
              <a:ext uri="{FF2B5EF4-FFF2-40B4-BE49-F238E27FC236}">
                <a16:creationId xmlns:a16="http://schemas.microsoft.com/office/drawing/2014/main" id="{E1D71864-63E2-4211-A8DA-561E28169F67}"/>
              </a:ext>
            </a:extLst>
          </p:cNvPr>
          <p:cNvGraphicFramePr>
            <a:graphicFrameLocks noGrp="1"/>
          </p:cNvGraphicFramePr>
          <p:nvPr>
            <p:ph idx="1"/>
            <p:extLst>
              <p:ext uri="{D42A27DB-BD31-4B8C-83A1-F6EECF244321}">
                <p14:modId xmlns:p14="http://schemas.microsoft.com/office/powerpoint/2010/main" val="1946793991"/>
              </p:ext>
            </p:extLst>
          </p:nvPr>
        </p:nvGraphicFramePr>
        <p:xfrm>
          <a:off x="838200" y="2354739"/>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57043746"/>
                    </a:ext>
                  </a:extLst>
                </a:gridCol>
                <a:gridCol w="5257800">
                  <a:extLst>
                    <a:ext uri="{9D8B030D-6E8A-4147-A177-3AD203B41FA5}">
                      <a16:colId xmlns:a16="http://schemas.microsoft.com/office/drawing/2014/main" val="1286823254"/>
                    </a:ext>
                  </a:extLst>
                </a:gridCol>
              </a:tblGrid>
              <a:tr h="370840">
                <a:tc>
                  <a:txBody>
                    <a:bodyPr/>
                    <a:lstStyle/>
                    <a:p>
                      <a:r>
                        <a:rPr lang="en-CA" dirty="0"/>
                        <a:t>Category</a:t>
                      </a:r>
                    </a:p>
                  </a:txBody>
                  <a:tcPr/>
                </a:tc>
                <a:tc>
                  <a:txBody>
                    <a:bodyPr/>
                    <a:lstStyle/>
                    <a:p>
                      <a:r>
                        <a:rPr lang="en-CA" dirty="0"/>
                        <a:t>Examples</a:t>
                      </a:r>
                    </a:p>
                  </a:txBody>
                  <a:tcPr/>
                </a:tc>
                <a:extLst>
                  <a:ext uri="{0D108BD9-81ED-4DB2-BD59-A6C34878D82A}">
                    <a16:rowId xmlns:a16="http://schemas.microsoft.com/office/drawing/2014/main" val="1135841904"/>
                  </a:ext>
                </a:extLst>
              </a:tr>
              <a:tr h="370840">
                <a:tc>
                  <a:txBody>
                    <a:bodyPr/>
                    <a:lstStyle/>
                    <a:p>
                      <a:r>
                        <a:rPr lang="en-US" sz="1800" b="0" i="0" u="none" strike="noStrike" kern="1200" baseline="0" dirty="0">
                          <a:solidFill>
                            <a:schemeClr val="dk1"/>
                          </a:solidFill>
                          <a:latin typeface="+mn-lt"/>
                          <a:ea typeface="+mn-ea"/>
                          <a:cs typeface="+mn-cs"/>
                        </a:rPr>
                        <a:t>A is a physical part of B</a:t>
                      </a:r>
                      <a:endParaRPr lang="en-CA" sz="1800" b="0" i="0" u="none" strike="noStrike" kern="1200" baseline="0" dirty="0">
                        <a:solidFill>
                          <a:schemeClr val="dk1"/>
                        </a:solidFill>
                        <a:latin typeface="+mn-lt"/>
                        <a:ea typeface="+mn-ea"/>
                        <a:cs typeface="+mn-cs"/>
                      </a:endParaRPr>
                    </a:p>
                  </a:txBody>
                  <a:tcPr/>
                </a:tc>
                <a:tc>
                  <a:txBody>
                    <a:bodyPr/>
                    <a:lstStyle/>
                    <a:p>
                      <a:r>
                        <a:rPr lang="en-CA" dirty="0"/>
                        <a:t>Drawer - POS</a:t>
                      </a:r>
                    </a:p>
                  </a:txBody>
                  <a:tcPr/>
                </a:tc>
                <a:extLst>
                  <a:ext uri="{0D108BD9-81ED-4DB2-BD59-A6C34878D82A}">
                    <a16:rowId xmlns:a16="http://schemas.microsoft.com/office/drawing/2014/main" val="2769548199"/>
                  </a:ext>
                </a:extLst>
              </a:tr>
              <a:tr h="370840">
                <a:tc>
                  <a:txBody>
                    <a:bodyPr/>
                    <a:lstStyle/>
                    <a:p>
                      <a:r>
                        <a:rPr lang="en-US" sz="1800" b="0" i="0" u="none" strike="noStrike" kern="1200" baseline="0" dirty="0">
                          <a:solidFill>
                            <a:schemeClr val="dk1"/>
                          </a:solidFill>
                          <a:latin typeface="+mn-lt"/>
                          <a:ea typeface="+mn-ea"/>
                          <a:cs typeface="+mn-cs"/>
                        </a:rPr>
                        <a:t>A is a logical part of B</a:t>
                      </a:r>
                      <a:endParaRPr lang="en-CA" sz="1800" b="0" i="0" u="none" strike="noStrike" kern="1200" baseline="0" dirty="0">
                        <a:solidFill>
                          <a:schemeClr val="dk1"/>
                        </a:solidFill>
                        <a:latin typeface="+mn-lt"/>
                        <a:ea typeface="+mn-ea"/>
                        <a:cs typeface="+mn-cs"/>
                      </a:endParaRPr>
                    </a:p>
                  </a:txBody>
                  <a:tcPr/>
                </a:tc>
                <a:tc>
                  <a:txBody>
                    <a:bodyPr/>
                    <a:lstStyle/>
                    <a:p>
                      <a:r>
                        <a:rPr lang="en-CA" sz="1800" b="0" i="0" u="none" strike="noStrike" kern="1200" baseline="0" dirty="0" err="1">
                          <a:solidFill>
                            <a:schemeClr val="dk1"/>
                          </a:solidFill>
                          <a:latin typeface="+mn-lt"/>
                          <a:ea typeface="+mn-ea"/>
                          <a:cs typeface="+mn-cs"/>
                        </a:rPr>
                        <a:t>SalesLineItem</a:t>
                      </a:r>
                      <a:r>
                        <a:rPr lang="en-CA" sz="1800" b="0" i="0" u="none" strike="noStrike" kern="1200" baseline="0" dirty="0">
                          <a:solidFill>
                            <a:schemeClr val="dk1"/>
                          </a:solidFill>
                          <a:latin typeface="+mn-lt"/>
                          <a:ea typeface="+mn-ea"/>
                          <a:cs typeface="+mn-cs"/>
                        </a:rPr>
                        <a:t> - Sale</a:t>
                      </a:r>
                      <a:endParaRPr lang="en-CA" dirty="0"/>
                    </a:p>
                  </a:txBody>
                  <a:tcPr/>
                </a:tc>
                <a:extLst>
                  <a:ext uri="{0D108BD9-81ED-4DB2-BD59-A6C34878D82A}">
                    <a16:rowId xmlns:a16="http://schemas.microsoft.com/office/drawing/2014/main" val="1513014591"/>
                  </a:ext>
                </a:extLst>
              </a:tr>
              <a:tr h="370840">
                <a:tc>
                  <a:txBody>
                    <a:bodyPr/>
                    <a:lstStyle/>
                    <a:p>
                      <a:r>
                        <a:rPr lang="en-US" sz="1800" b="0" i="0" u="none" strike="noStrike" kern="1200" baseline="0" dirty="0">
                          <a:solidFill>
                            <a:schemeClr val="dk1"/>
                          </a:solidFill>
                          <a:latin typeface="+mn-lt"/>
                          <a:ea typeface="+mn-ea"/>
                          <a:cs typeface="+mn-cs"/>
                        </a:rPr>
                        <a:t>A is physically contained in/on B</a:t>
                      </a:r>
                      <a:endParaRPr lang="en-CA" sz="1800" b="0" i="0" u="none" strike="noStrike" kern="1200" baseline="0" dirty="0">
                        <a:solidFill>
                          <a:schemeClr val="dk1"/>
                        </a:solidFill>
                        <a:latin typeface="+mn-lt"/>
                        <a:ea typeface="+mn-ea"/>
                        <a:cs typeface="+mn-cs"/>
                      </a:endParaRPr>
                    </a:p>
                  </a:txBody>
                  <a:tcPr/>
                </a:tc>
                <a:tc>
                  <a:txBody>
                    <a:bodyPr/>
                    <a:lstStyle/>
                    <a:p>
                      <a:r>
                        <a:rPr lang="en-CA" sz="1800" b="0" i="0" u="none" strike="noStrike" kern="1200" baseline="0" dirty="0">
                          <a:solidFill>
                            <a:schemeClr val="dk1"/>
                          </a:solidFill>
                          <a:latin typeface="+mn-lt"/>
                          <a:ea typeface="+mn-ea"/>
                          <a:cs typeface="+mn-cs"/>
                        </a:rPr>
                        <a:t>POS - Store</a:t>
                      </a:r>
                      <a:endParaRPr lang="en-CA" dirty="0"/>
                    </a:p>
                  </a:txBody>
                  <a:tcPr/>
                </a:tc>
                <a:extLst>
                  <a:ext uri="{0D108BD9-81ED-4DB2-BD59-A6C34878D82A}">
                    <a16:rowId xmlns:a16="http://schemas.microsoft.com/office/drawing/2014/main" val="2670123170"/>
                  </a:ext>
                </a:extLst>
              </a:tr>
              <a:tr h="370840">
                <a:tc>
                  <a:txBody>
                    <a:bodyPr/>
                    <a:lstStyle/>
                    <a:p>
                      <a:r>
                        <a:rPr lang="en-US" sz="1800" b="0" i="0" u="none" strike="noStrike" kern="1200" baseline="0" dirty="0">
                          <a:solidFill>
                            <a:schemeClr val="dk1"/>
                          </a:solidFill>
                          <a:latin typeface="+mn-lt"/>
                          <a:ea typeface="+mn-ea"/>
                          <a:cs typeface="+mn-cs"/>
                        </a:rPr>
                        <a:t>A is logically contained in B</a:t>
                      </a:r>
                      <a:endParaRPr lang="en-CA" sz="1800" b="0" i="0" u="none" strike="noStrike" kern="1200" baseline="0" dirty="0">
                        <a:solidFill>
                          <a:schemeClr val="dk1"/>
                        </a:solidFill>
                        <a:latin typeface="+mn-lt"/>
                        <a:ea typeface="+mn-ea"/>
                        <a:cs typeface="+mn-cs"/>
                      </a:endParaRPr>
                    </a:p>
                  </a:txBody>
                  <a:tcPr/>
                </a:tc>
                <a:tc>
                  <a:txBody>
                    <a:bodyPr/>
                    <a:lstStyle/>
                    <a:p>
                      <a:r>
                        <a:rPr lang="en-CA" sz="1800" b="0" i="0" u="none" strike="noStrike" kern="1200" baseline="0" dirty="0" err="1">
                          <a:solidFill>
                            <a:schemeClr val="dk1"/>
                          </a:solidFill>
                          <a:latin typeface="+mn-lt"/>
                          <a:ea typeface="+mn-ea"/>
                          <a:cs typeface="+mn-cs"/>
                        </a:rPr>
                        <a:t>ItemDescription</a:t>
                      </a:r>
                      <a:r>
                        <a:rPr lang="en-CA" sz="1800" b="0" i="0" u="none" strike="noStrike" kern="1200" baseline="0" dirty="0">
                          <a:solidFill>
                            <a:schemeClr val="dk1"/>
                          </a:solidFill>
                          <a:latin typeface="+mn-lt"/>
                          <a:ea typeface="+mn-ea"/>
                          <a:cs typeface="+mn-cs"/>
                        </a:rPr>
                        <a:t> - Catalog</a:t>
                      </a:r>
                      <a:endParaRPr lang="en-CA" dirty="0"/>
                    </a:p>
                  </a:txBody>
                  <a:tcPr/>
                </a:tc>
                <a:extLst>
                  <a:ext uri="{0D108BD9-81ED-4DB2-BD59-A6C34878D82A}">
                    <a16:rowId xmlns:a16="http://schemas.microsoft.com/office/drawing/2014/main" val="741618198"/>
                  </a:ext>
                </a:extLst>
              </a:tr>
              <a:tr h="370840">
                <a:tc>
                  <a:txBody>
                    <a:bodyPr/>
                    <a:lstStyle/>
                    <a:p>
                      <a:r>
                        <a:rPr lang="en-US" sz="1800" b="0" i="0" u="none" strike="noStrike" kern="1200" baseline="0" dirty="0">
                          <a:solidFill>
                            <a:schemeClr val="dk1"/>
                          </a:solidFill>
                          <a:latin typeface="+mn-lt"/>
                          <a:ea typeface="+mn-ea"/>
                          <a:cs typeface="+mn-cs"/>
                        </a:rPr>
                        <a:t>A is a description of B</a:t>
                      </a:r>
                      <a:endParaRPr lang="en-CA" dirty="0"/>
                    </a:p>
                  </a:txBody>
                  <a:tcPr/>
                </a:tc>
                <a:tc>
                  <a:txBody>
                    <a:bodyPr/>
                    <a:lstStyle/>
                    <a:p>
                      <a:r>
                        <a:rPr lang="en-CA" sz="1800" b="0" i="0" u="none" strike="noStrike" kern="1200" baseline="0" dirty="0" err="1">
                          <a:solidFill>
                            <a:schemeClr val="dk1"/>
                          </a:solidFill>
                          <a:latin typeface="+mn-lt"/>
                          <a:ea typeface="+mn-ea"/>
                          <a:cs typeface="+mn-cs"/>
                        </a:rPr>
                        <a:t>ItemDescription</a:t>
                      </a:r>
                      <a:r>
                        <a:rPr lang="en-CA" sz="1800" b="0" i="0" u="none" strike="noStrike" kern="1200" baseline="0" dirty="0">
                          <a:solidFill>
                            <a:schemeClr val="dk1"/>
                          </a:solidFill>
                          <a:latin typeface="+mn-lt"/>
                          <a:ea typeface="+mn-ea"/>
                          <a:cs typeface="+mn-cs"/>
                        </a:rPr>
                        <a:t> - Item</a:t>
                      </a:r>
                      <a:endParaRPr lang="en-CA" dirty="0"/>
                    </a:p>
                  </a:txBody>
                  <a:tcPr/>
                </a:tc>
                <a:extLst>
                  <a:ext uri="{0D108BD9-81ED-4DB2-BD59-A6C34878D82A}">
                    <a16:rowId xmlns:a16="http://schemas.microsoft.com/office/drawing/2014/main" val="2771215974"/>
                  </a:ext>
                </a:extLst>
              </a:tr>
              <a:tr h="370840">
                <a:tc>
                  <a:txBody>
                    <a:bodyPr/>
                    <a:lstStyle/>
                    <a:p>
                      <a:r>
                        <a:rPr lang="en-US" sz="1800" b="0" i="0" u="none" strike="noStrike" kern="1200" baseline="0" dirty="0">
                          <a:solidFill>
                            <a:schemeClr val="dk1"/>
                          </a:solidFill>
                          <a:latin typeface="+mn-lt"/>
                          <a:ea typeface="+mn-ea"/>
                          <a:cs typeface="+mn-cs"/>
                        </a:rPr>
                        <a:t>A is a line item of a transaction </a:t>
                      </a:r>
                      <a:r>
                        <a:rPr lang="en-CA" sz="1800" b="0" i="0" u="none" strike="noStrike" kern="1200" baseline="0" dirty="0">
                          <a:solidFill>
                            <a:schemeClr val="dk1"/>
                          </a:solidFill>
                          <a:latin typeface="+mn-lt"/>
                          <a:ea typeface="+mn-ea"/>
                          <a:cs typeface="+mn-cs"/>
                        </a:rPr>
                        <a:t>or report B</a:t>
                      </a:r>
                      <a:endParaRPr lang="en-CA" dirty="0"/>
                    </a:p>
                  </a:txBody>
                  <a:tcPr/>
                </a:tc>
                <a:tc>
                  <a:txBody>
                    <a:bodyPr/>
                    <a:lstStyle/>
                    <a:p>
                      <a:r>
                        <a:rPr lang="en-CA" sz="1800" b="0" i="0" u="none" strike="noStrike" kern="1200" baseline="0" dirty="0" err="1">
                          <a:solidFill>
                            <a:schemeClr val="dk1"/>
                          </a:solidFill>
                          <a:latin typeface="+mn-lt"/>
                          <a:ea typeface="+mn-ea"/>
                          <a:cs typeface="+mn-cs"/>
                        </a:rPr>
                        <a:t>SalesLineItem</a:t>
                      </a:r>
                      <a:r>
                        <a:rPr lang="en-CA" sz="1800" b="0" i="0" u="none" strike="noStrike" kern="1200" baseline="0" dirty="0">
                          <a:solidFill>
                            <a:schemeClr val="dk1"/>
                          </a:solidFill>
                          <a:latin typeface="+mn-lt"/>
                          <a:ea typeface="+mn-ea"/>
                          <a:cs typeface="+mn-cs"/>
                        </a:rPr>
                        <a:t> - Sale</a:t>
                      </a:r>
                      <a:endParaRPr lang="en-CA" dirty="0"/>
                    </a:p>
                  </a:txBody>
                  <a:tcPr/>
                </a:tc>
                <a:extLst>
                  <a:ext uri="{0D108BD9-81ED-4DB2-BD59-A6C34878D82A}">
                    <a16:rowId xmlns:a16="http://schemas.microsoft.com/office/drawing/2014/main" val="3718274295"/>
                  </a:ext>
                </a:extLst>
              </a:tr>
              <a:tr h="370840">
                <a:tc>
                  <a:txBody>
                    <a:bodyPr/>
                    <a:lstStyle/>
                    <a:p>
                      <a:r>
                        <a:rPr lang="en-US" sz="1800" b="0" i="0" u="none" strike="noStrike" kern="1200" baseline="0" dirty="0">
                          <a:solidFill>
                            <a:schemeClr val="dk1"/>
                          </a:solidFill>
                          <a:latin typeface="+mn-lt"/>
                          <a:ea typeface="+mn-ea"/>
                          <a:cs typeface="+mn-cs"/>
                        </a:rPr>
                        <a:t>A is known/logged/recorded/ </a:t>
                      </a:r>
                      <a:r>
                        <a:rPr lang="en-CA" sz="1800" b="0" i="0" u="none" strike="noStrike" kern="1200" baseline="0" dirty="0">
                          <a:solidFill>
                            <a:schemeClr val="dk1"/>
                          </a:solidFill>
                          <a:latin typeface="+mn-lt"/>
                          <a:ea typeface="+mn-ea"/>
                          <a:cs typeface="+mn-cs"/>
                        </a:rPr>
                        <a:t>captured in B</a:t>
                      </a:r>
                    </a:p>
                  </a:txBody>
                  <a:tcPr/>
                </a:tc>
                <a:tc>
                  <a:txBody>
                    <a:bodyPr/>
                    <a:lstStyle/>
                    <a:p>
                      <a:r>
                        <a:rPr lang="en-CA" sz="1800" b="0" i="0" u="none" strike="noStrike" kern="1200" baseline="0" dirty="0">
                          <a:solidFill>
                            <a:schemeClr val="dk1"/>
                          </a:solidFill>
                          <a:latin typeface="+mn-lt"/>
                          <a:ea typeface="+mn-ea"/>
                          <a:cs typeface="+mn-cs"/>
                        </a:rPr>
                        <a:t>Sale – POS</a:t>
                      </a:r>
                      <a:endParaRPr lang="en-CA" dirty="0"/>
                    </a:p>
                  </a:txBody>
                  <a:tcPr/>
                </a:tc>
                <a:extLst>
                  <a:ext uri="{0D108BD9-81ED-4DB2-BD59-A6C34878D82A}">
                    <a16:rowId xmlns:a16="http://schemas.microsoft.com/office/drawing/2014/main" val="2401999905"/>
                  </a:ext>
                </a:extLst>
              </a:tr>
              <a:tr h="370840">
                <a:tc>
                  <a:txBody>
                    <a:bodyPr/>
                    <a:lstStyle/>
                    <a:p>
                      <a:r>
                        <a:rPr lang="en-US" sz="1800" b="0" i="0" u="none" strike="noStrike" kern="1200" baseline="0" dirty="0">
                          <a:solidFill>
                            <a:schemeClr val="dk1"/>
                          </a:solidFill>
                          <a:latin typeface="+mn-lt"/>
                          <a:ea typeface="+mn-ea"/>
                          <a:cs typeface="+mn-cs"/>
                        </a:rPr>
                        <a:t>A is a member of B</a:t>
                      </a:r>
                      <a:endParaRPr lang="en-CA" dirty="0"/>
                    </a:p>
                  </a:txBody>
                  <a:tcPr/>
                </a:tc>
                <a:tc>
                  <a:txBody>
                    <a:bodyPr/>
                    <a:lstStyle/>
                    <a:p>
                      <a:r>
                        <a:rPr lang="en-CA" sz="1800" b="0" i="0" u="none" strike="noStrike" kern="1200" baseline="0" dirty="0">
                          <a:solidFill>
                            <a:schemeClr val="dk1"/>
                          </a:solidFill>
                          <a:latin typeface="+mn-lt"/>
                          <a:ea typeface="+mn-ea"/>
                          <a:cs typeface="+mn-cs"/>
                        </a:rPr>
                        <a:t>Cashier - Store</a:t>
                      </a:r>
                      <a:endParaRPr lang="en-CA" dirty="0"/>
                    </a:p>
                  </a:txBody>
                  <a:tcPr/>
                </a:tc>
                <a:extLst>
                  <a:ext uri="{0D108BD9-81ED-4DB2-BD59-A6C34878D82A}">
                    <a16:rowId xmlns:a16="http://schemas.microsoft.com/office/drawing/2014/main" val="3838599525"/>
                  </a:ext>
                </a:extLst>
              </a:tr>
            </a:tbl>
          </a:graphicData>
        </a:graphic>
      </p:graphicFrame>
      <p:sp>
        <p:nvSpPr>
          <p:cNvPr id="4" name="Footer Placeholder 3">
            <a:extLst>
              <a:ext uri="{FF2B5EF4-FFF2-40B4-BE49-F238E27FC236}">
                <a16:creationId xmlns:a16="http://schemas.microsoft.com/office/drawing/2014/main" id="{FD1A6171-6744-4805-9283-4A5D1C67567C}"/>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674541EB-14EB-4BB8-B3B0-24E0E9550CC5}"/>
              </a:ext>
            </a:extLst>
          </p:cNvPr>
          <p:cNvSpPr>
            <a:spLocks noGrp="1"/>
          </p:cNvSpPr>
          <p:nvPr>
            <p:ph type="sldNum" sz="quarter" idx="12"/>
          </p:nvPr>
        </p:nvSpPr>
        <p:spPr/>
        <p:txBody>
          <a:bodyPr/>
          <a:lstStyle/>
          <a:p>
            <a:fld id="{C2F792F5-04B2-48F5-9D03-C738232DE97E}" type="slidenum">
              <a:rPr lang="en-CA" smtClean="0"/>
              <a:t>25</a:t>
            </a:fld>
            <a:endParaRPr lang="en-CA"/>
          </a:p>
        </p:txBody>
      </p:sp>
      <p:sp>
        <p:nvSpPr>
          <p:cNvPr id="7" name="TextBox 6">
            <a:extLst>
              <a:ext uri="{FF2B5EF4-FFF2-40B4-BE49-F238E27FC236}">
                <a16:creationId xmlns:a16="http://schemas.microsoft.com/office/drawing/2014/main" id="{68AE3EAA-6E53-44B4-8B72-6169151376B7}"/>
              </a:ext>
            </a:extLst>
          </p:cNvPr>
          <p:cNvSpPr txBox="1"/>
          <p:nvPr/>
        </p:nvSpPr>
        <p:spPr>
          <a:xfrm>
            <a:off x="927100" y="1841500"/>
            <a:ext cx="2815001" cy="369332"/>
          </a:xfrm>
          <a:prstGeom prst="rect">
            <a:avLst/>
          </a:prstGeom>
          <a:noFill/>
        </p:spPr>
        <p:txBody>
          <a:bodyPr wrap="none" rtlCol="0">
            <a:spAutoFit/>
          </a:bodyPr>
          <a:lstStyle/>
          <a:p>
            <a:r>
              <a:rPr lang="en-CA" dirty="0"/>
              <a:t>List of common associations</a:t>
            </a:r>
          </a:p>
        </p:txBody>
      </p:sp>
    </p:spTree>
    <p:extLst>
      <p:ext uri="{BB962C8B-B14F-4D97-AF65-F5344CB8AC3E}">
        <p14:creationId xmlns:p14="http://schemas.microsoft.com/office/powerpoint/2010/main" val="14695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F1E6-19B1-4F4E-ABF9-C367786C91DB}"/>
              </a:ext>
            </a:extLst>
          </p:cNvPr>
          <p:cNvSpPr>
            <a:spLocks noGrp="1"/>
          </p:cNvSpPr>
          <p:nvPr>
            <p:ph type="title"/>
          </p:nvPr>
        </p:nvSpPr>
        <p:spPr/>
        <p:txBody>
          <a:bodyPr/>
          <a:lstStyle/>
          <a:p>
            <a:r>
              <a:rPr lang="en-CA" dirty="0"/>
              <a:t>Multiplicity</a:t>
            </a:r>
          </a:p>
        </p:txBody>
      </p:sp>
      <p:sp>
        <p:nvSpPr>
          <p:cNvPr id="3" name="Content Placeholder 2">
            <a:extLst>
              <a:ext uri="{FF2B5EF4-FFF2-40B4-BE49-F238E27FC236}">
                <a16:creationId xmlns:a16="http://schemas.microsoft.com/office/drawing/2014/main" id="{077969D1-6549-4E62-A999-308181BE1166}"/>
              </a:ext>
            </a:extLst>
          </p:cNvPr>
          <p:cNvSpPr>
            <a:spLocks noGrp="1"/>
          </p:cNvSpPr>
          <p:nvPr>
            <p:ph idx="1"/>
          </p:nvPr>
        </p:nvSpPr>
        <p:spPr>
          <a:xfrm>
            <a:off x="838200" y="1825625"/>
            <a:ext cx="5257800" cy="4351338"/>
          </a:xfrm>
        </p:spPr>
        <p:txBody>
          <a:bodyPr/>
          <a:lstStyle/>
          <a:p>
            <a:r>
              <a:rPr lang="en-CA" dirty="0"/>
              <a:t>Multiplicity defines how many </a:t>
            </a:r>
            <a:r>
              <a:rPr lang="en-US" dirty="0"/>
              <a:t>instances of a type A can be </a:t>
            </a:r>
            <a:r>
              <a:rPr lang="en-CA" dirty="0"/>
              <a:t>associated with one instance </a:t>
            </a:r>
            <a:r>
              <a:rPr lang="en-US" dirty="0"/>
              <a:t>of a type B, at a moment</a:t>
            </a:r>
            <a:r>
              <a:rPr lang="en-CA" dirty="0"/>
              <a:t> in time</a:t>
            </a:r>
          </a:p>
          <a:p>
            <a:r>
              <a:rPr lang="en-US" dirty="0"/>
              <a:t>For example, a single instance of a Store can be associated with “many” (zero or more) </a:t>
            </a:r>
            <a:r>
              <a:rPr lang="en-CA" dirty="0"/>
              <a:t>Item instances</a:t>
            </a:r>
          </a:p>
        </p:txBody>
      </p:sp>
      <p:sp>
        <p:nvSpPr>
          <p:cNvPr id="4" name="Footer Placeholder 3">
            <a:extLst>
              <a:ext uri="{FF2B5EF4-FFF2-40B4-BE49-F238E27FC236}">
                <a16:creationId xmlns:a16="http://schemas.microsoft.com/office/drawing/2014/main" id="{0DB3749A-EB19-40C7-B4E1-F295ABE3FF98}"/>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C3F4844C-31DF-4C21-907D-0FA6343D251F}"/>
              </a:ext>
            </a:extLst>
          </p:cNvPr>
          <p:cNvSpPr>
            <a:spLocks noGrp="1"/>
          </p:cNvSpPr>
          <p:nvPr>
            <p:ph type="sldNum" sz="quarter" idx="12"/>
          </p:nvPr>
        </p:nvSpPr>
        <p:spPr/>
        <p:txBody>
          <a:bodyPr/>
          <a:lstStyle/>
          <a:p>
            <a:fld id="{C2F792F5-04B2-48F5-9D03-C738232DE97E}" type="slidenum">
              <a:rPr lang="en-CA" smtClean="0"/>
              <a:t>26</a:t>
            </a:fld>
            <a:endParaRPr lang="en-CA"/>
          </a:p>
        </p:txBody>
      </p:sp>
      <p:pic>
        <p:nvPicPr>
          <p:cNvPr id="7" name="Picture 6">
            <a:extLst>
              <a:ext uri="{FF2B5EF4-FFF2-40B4-BE49-F238E27FC236}">
                <a16:creationId xmlns:a16="http://schemas.microsoft.com/office/drawing/2014/main" id="{B806BA0C-EA1F-439A-8D99-9E2AC0295B4D}"/>
              </a:ext>
            </a:extLst>
          </p:cNvPr>
          <p:cNvPicPr>
            <a:picLocks noChangeAspect="1"/>
          </p:cNvPicPr>
          <p:nvPr/>
        </p:nvPicPr>
        <p:blipFill>
          <a:blip r:embed="rId2"/>
          <a:stretch>
            <a:fillRect/>
          </a:stretch>
        </p:blipFill>
        <p:spPr>
          <a:xfrm>
            <a:off x="6096000" y="1576842"/>
            <a:ext cx="5314950" cy="2819400"/>
          </a:xfrm>
          <a:prstGeom prst="rect">
            <a:avLst/>
          </a:prstGeom>
        </p:spPr>
      </p:pic>
    </p:spTree>
    <p:extLst>
      <p:ext uri="{BB962C8B-B14F-4D97-AF65-F5344CB8AC3E}">
        <p14:creationId xmlns:p14="http://schemas.microsoft.com/office/powerpoint/2010/main" val="957515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171D-C21A-494B-8B92-E16A54217398}"/>
              </a:ext>
            </a:extLst>
          </p:cNvPr>
          <p:cNvSpPr>
            <a:spLocks noGrp="1"/>
          </p:cNvSpPr>
          <p:nvPr>
            <p:ph type="title"/>
          </p:nvPr>
        </p:nvSpPr>
        <p:spPr/>
        <p:txBody>
          <a:bodyPr/>
          <a:lstStyle/>
          <a:p>
            <a:r>
              <a:rPr lang="en-CA" dirty="0"/>
              <a:t>Naming associations</a:t>
            </a:r>
          </a:p>
        </p:txBody>
      </p:sp>
      <p:pic>
        <p:nvPicPr>
          <p:cNvPr id="7" name="Content Placeholder 6">
            <a:extLst>
              <a:ext uri="{FF2B5EF4-FFF2-40B4-BE49-F238E27FC236}">
                <a16:creationId xmlns:a16="http://schemas.microsoft.com/office/drawing/2014/main" id="{C7FDF2D3-4CFC-451D-BBBB-8FAB4B3CB2F6}"/>
              </a:ext>
            </a:extLst>
          </p:cNvPr>
          <p:cNvPicPr>
            <a:picLocks noGrp="1" noChangeAspect="1"/>
          </p:cNvPicPr>
          <p:nvPr>
            <p:ph idx="1"/>
          </p:nvPr>
        </p:nvPicPr>
        <p:blipFill>
          <a:blip r:embed="rId3"/>
          <a:stretch>
            <a:fillRect/>
          </a:stretch>
        </p:blipFill>
        <p:spPr>
          <a:xfrm>
            <a:off x="4051940" y="1825625"/>
            <a:ext cx="4088119" cy="4351338"/>
          </a:xfrm>
        </p:spPr>
      </p:pic>
      <p:sp>
        <p:nvSpPr>
          <p:cNvPr id="4" name="Footer Placeholder 3">
            <a:extLst>
              <a:ext uri="{FF2B5EF4-FFF2-40B4-BE49-F238E27FC236}">
                <a16:creationId xmlns:a16="http://schemas.microsoft.com/office/drawing/2014/main" id="{9C410D20-E882-4BFC-B34D-F779AA6559E4}"/>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4AB3EB4B-8AB4-4322-9D21-7D9AF1FA2F2E}"/>
              </a:ext>
            </a:extLst>
          </p:cNvPr>
          <p:cNvSpPr>
            <a:spLocks noGrp="1"/>
          </p:cNvSpPr>
          <p:nvPr>
            <p:ph type="sldNum" sz="quarter" idx="12"/>
          </p:nvPr>
        </p:nvSpPr>
        <p:spPr/>
        <p:txBody>
          <a:bodyPr/>
          <a:lstStyle/>
          <a:p>
            <a:fld id="{C2F792F5-04B2-48F5-9D03-C738232DE97E}" type="slidenum">
              <a:rPr lang="en-CA" smtClean="0"/>
              <a:t>27</a:t>
            </a:fld>
            <a:endParaRPr lang="en-CA"/>
          </a:p>
        </p:txBody>
      </p:sp>
    </p:spTree>
    <p:extLst>
      <p:ext uri="{BB962C8B-B14F-4D97-AF65-F5344CB8AC3E}">
        <p14:creationId xmlns:p14="http://schemas.microsoft.com/office/powerpoint/2010/main" val="2350061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05F8-6E82-4B0D-A7DD-2CC4C54CBDE8}"/>
              </a:ext>
            </a:extLst>
          </p:cNvPr>
          <p:cNvSpPr>
            <a:spLocks noGrp="1"/>
          </p:cNvSpPr>
          <p:nvPr>
            <p:ph type="title"/>
          </p:nvPr>
        </p:nvSpPr>
        <p:spPr/>
        <p:txBody>
          <a:bodyPr/>
          <a:lstStyle/>
          <a:p>
            <a:r>
              <a:rPr lang="en-CA" dirty="0"/>
              <a:t>Recursive or reflexive associations</a:t>
            </a:r>
          </a:p>
        </p:txBody>
      </p:sp>
      <p:pic>
        <p:nvPicPr>
          <p:cNvPr id="7" name="Content Placeholder 6">
            <a:extLst>
              <a:ext uri="{FF2B5EF4-FFF2-40B4-BE49-F238E27FC236}">
                <a16:creationId xmlns:a16="http://schemas.microsoft.com/office/drawing/2014/main" id="{A0AC35AE-DF22-4090-8FBF-0C480CBA3059}"/>
              </a:ext>
            </a:extLst>
          </p:cNvPr>
          <p:cNvPicPr>
            <a:picLocks noGrp="1" noChangeAspect="1"/>
          </p:cNvPicPr>
          <p:nvPr>
            <p:ph idx="1"/>
          </p:nvPr>
        </p:nvPicPr>
        <p:blipFill>
          <a:blip r:embed="rId3"/>
          <a:stretch>
            <a:fillRect/>
          </a:stretch>
        </p:blipFill>
        <p:spPr>
          <a:xfrm>
            <a:off x="4357687" y="2120106"/>
            <a:ext cx="3476625" cy="3762375"/>
          </a:xfrm>
        </p:spPr>
      </p:pic>
      <p:sp>
        <p:nvSpPr>
          <p:cNvPr id="4" name="Footer Placeholder 3">
            <a:extLst>
              <a:ext uri="{FF2B5EF4-FFF2-40B4-BE49-F238E27FC236}">
                <a16:creationId xmlns:a16="http://schemas.microsoft.com/office/drawing/2014/main" id="{D013C97E-439E-4267-8303-60964998CCE7}"/>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96BDC42B-4064-46FF-AC33-4AB7E5EA8567}"/>
              </a:ext>
            </a:extLst>
          </p:cNvPr>
          <p:cNvSpPr>
            <a:spLocks noGrp="1"/>
          </p:cNvSpPr>
          <p:nvPr>
            <p:ph type="sldNum" sz="quarter" idx="12"/>
          </p:nvPr>
        </p:nvSpPr>
        <p:spPr/>
        <p:txBody>
          <a:bodyPr/>
          <a:lstStyle/>
          <a:p>
            <a:fld id="{C2F792F5-04B2-48F5-9D03-C738232DE97E}" type="slidenum">
              <a:rPr lang="en-CA" smtClean="0"/>
              <a:t>28</a:t>
            </a:fld>
            <a:endParaRPr lang="en-CA"/>
          </a:p>
        </p:txBody>
      </p:sp>
    </p:spTree>
    <p:extLst>
      <p:ext uri="{BB962C8B-B14F-4D97-AF65-F5344CB8AC3E}">
        <p14:creationId xmlns:p14="http://schemas.microsoft.com/office/powerpoint/2010/main" val="3661673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B60F-132C-4B2C-BAFB-0CFC439211FF}"/>
              </a:ext>
            </a:extLst>
          </p:cNvPr>
          <p:cNvSpPr>
            <a:spLocks noGrp="1"/>
          </p:cNvSpPr>
          <p:nvPr>
            <p:ph type="title"/>
          </p:nvPr>
        </p:nvSpPr>
        <p:spPr/>
        <p:txBody>
          <a:bodyPr/>
          <a:lstStyle/>
          <a:p>
            <a:r>
              <a:rPr lang="en-CA" dirty="0"/>
              <a:t>Specialized associations: Composition</a:t>
            </a:r>
          </a:p>
        </p:txBody>
      </p:sp>
      <p:pic>
        <p:nvPicPr>
          <p:cNvPr id="7" name="Content Placeholder 6">
            <a:extLst>
              <a:ext uri="{FF2B5EF4-FFF2-40B4-BE49-F238E27FC236}">
                <a16:creationId xmlns:a16="http://schemas.microsoft.com/office/drawing/2014/main" id="{13BFAFC1-4B01-463C-B998-C54543C11912}"/>
              </a:ext>
            </a:extLst>
          </p:cNvPr>
          <p:cNvPicPr>
            <a:picLocks noGrp="1" noChangeAspect="1"/>
          </p:cNvPicPr>
          <p:nvPr>
            <p:ph idx="1"/>
          </p:nvPr>
        </p:nvPicPr>
        <p:blipFill>
          <a:blip r:embed="rId3"/>
          <a:stretch>
            <a:fillRect/>
          </a:stretch>
        </p:blipFill>
        <p:spPr>
          <a:xfrm>
            <a:off x="3519487" y="3282156"/>
            <a:ext cx="5153025" cy="1438275"/>
          </a:xfrm>
        </p:spPr>
      </p:pic>
      <p:sp>
        <p:nvSpPr>
          <p:cNvPr id="4" name="Footer Placeholder 3">
            <a:extLst>
              <a:ext uri="{FF2B5EF4-FFF2-40B4-BE49-F238E27FC236}">
                <a16:creationId xmlns:a16="http://schemas.microsoft.com/office/drawing/2014/main" id="{5BEF0E57-9F5A-4EBD-BF11-3C457BE29F73}"/>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61704B43-5F88-4AF3-8DC6-0CC7D4DCF47C}"/>
              </a:ext>
            </a:extLst>
          </p:cNvPr>
          <p:cNvSpPr>
            <a:spLocks noGrp="1"/>
          </p:cNvSpPr>
          <p:nvPr>
            <p:ph type="sldNum" sz="quarter" idx="12"/>
          </p:nvPr>
        </p:nvSpPr>
        <p:spPr/>
        <p:txBody>
          <a:bodyPr/>
          <a:lstStyle/>
          <a:p>
            <a:fld id="{C2F792F5-04B2-48F5-9D03-C738232DE97E}" type="slidenum">
              <a:rPr lang="en-CA" smtClean="0"/>
              <a:t>29</a:t>
            </a:fld>
            <a:endParaRPr lang="en-CA"/>
          </a:p>
        </p:txBody>
      </p:sp>
    </p:spTree>
    <p:extLst>
      <p:ext uri="{BB962C8B-B14F-4D97-AF65-F5344CB8AC3E}">
        <p14:creationId xmlns:p14="http://schemas.microsoft.com/office/powerpoint/2010/main" val="127228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C1AE-E38F-470E-89EB-BF8E88C72922}"/>
              </a:ext>
            </a:extLst>
          </p:cNvPr>
          <p:cNvSpPr>
            <a:spLocks noGrp="1"/>
          </p:cNvSpPr>
          <p:nvPr>
            <p:ph type="title"/>
          </p:nvPr>
        </p:nvSpPr>
        <p:spPr/>
        <p:txBody>
          <a:bodyPr/>
          <a:lstStyle/>
          <a:p>
            <a:r>
              <a:rPr lang="en-CA" dirty="0"/>
              <a:t>Learning objectives (2)</a:t>
            </a:r>
          </a:p>
        </p:txBody>
      </p:sp>
      <p:sp>
        <p:nvSpPr>
          <p:cNvPr id="3" name="Content Placeholder 2">
            <a:extLst>
              <a:ext uri="{FF2B5EF4-FFF2-40B4-BE49-F238E27FC236}">
                <a16:creationId xmlns:a16="http://schemas.microsoft.com/office/drawing/2014/main" id="{B7B6ECE1-4FE8-4AEF-858B-56437715FF1A}"/>
              </a:ext>
            </a:extLst>
          </p:cNvPr>
          <p:cNvSpPr>
            <a:spLocks noGrp="1"/>
          </p:cNvSpPr>
          <p:nvPr>
            <p:ph idx="1"/>
          </p:nvPr>
        </p:nvSpPr>
        <p:spPr/>
        <p:txBody>
          <a:bodyPr/>
          <a:lstStyle/>
          <a:p>
            <a:r>
              <a:rPr lang="en-US" dirty="0"/>
              <a:t>Learn how to represent domain models with UML class diagrams</a:t>
            </a:r>
          </a:p>
          <a:p>
            <a:r>
              <a:rPr lang="en-US" dirty="0"/>
              <a:t>Learn the use of classes and attributes</a:t>
            </a:r>
          </a:p>
          <a:p>
            <a:r>
              <a:rPr lang="en-US" dirty="0"/>
              <a:t>Understand how to model associations between entities</a:t>
            </a:r>
          </a:p>
          <a:p>
            <a:r>
              <a:rPr lang="en-US" dirty="0"/>
              <a:t>Understand when and how to use description classes</a:t>
            </a:r>
          </a:p>
          <a:p>
            <a:r>
              <a:rPr lang="en-US" dirty="0"/>
              <a:t>Understand how to find associations, name them, and specify their multiplicity</a:t>
            </a:r>
          </a:p>
          <a:p>
            <a:r>
              <a:rPr lang="en-US" dirty="0"/>
              <a:t>Learn the difference between aggregation and composition</a:t>
            </a:r>
          </a:p>
          <a:p>
            <a:r>
              <a:rPr lang="en-US" dirty="0"/>
              <a:t>Learn how to do quality assurance on a domain model</a:t>
            </a:r>
            <a:endParaRPr lang="en-CA" dirty="0"/>
          </a:p>
        </p:txBody>
      </p:sp>
      <p:sp>
        <p:nvSpPr>
          <p:cNvPr id="4" name="Footer Placeholder 3">
            <a:extLst>
              <a:ext uri="{FF2B5EF4-FFF2-40B4-BE49-F238E27FC236}">
                <a16:creationId xmlns:a16="http://schemas.microsoft.com/office/drawing/2014/main" id="{16ABEFCC-50C4-4B07-BC82-214BC43F38A6}"/>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5A1FD72D-2E1E-47C5-95CB-8866BAFD393A}"/>
              </a:ext>
            </a:extLst>
          </p:cNvPr>
          <p:cNvSpPr>
            <a:spLocks noGrp="1"/>
          </p:cNvSpPr>
          <p:nvPr>
            <p:ph type="sldNum" sz="quarter" idx="12"/>
          </p:nvPr>
        </p:nvSpPr>
        <p:spPr/>
        <p:txBody>
          <a:bodyPr/>
          <a:lstStyle/>
          <a:p>
            <a:fld id="{C2F792F5-04B2-48F5-9D03-C738232DE97E}" type="slidenum">
              <a:rPr lang="en-CA" smtClean="0"/>
              <a:t>3</a:t>
            </a:fld>
            <a:endParaRPr lang="en-CA"/>
          </a:p>
        </p:txBody>
      </p:sp>
    </p:spTree>
    <p:extLst>
      <p:ext uri="{BB962C8B-B14F-4D97-AF65-F5344CB8AC3E}">
        <p14:creationId xmlns:p14="http://schemas.microsoft.com/office/powerpoint/2010/main" val="320104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58DF-27BA-43FC-AB62-F25E4D6A90B6}"/>
              </a:ext>
            </a:extLst>
          </p:cNvPr>
          <p:cNvSpPr>
            <a:spLocks noGrp="1"/>
          </p:cNvSpPr>
          <p:nvPr>
            <p:ph type="title"/>
          </p:nvPr>
        </p:nvSpPr>
        <p:spPr/>
        <p:txBody>
          <a:bodyPr/>
          <a:lstStyle/>
          <a:p>
            <a:r>
              <a:rPr lang="en-CA" dirty="0"/>
              <a:t>Specialized associations: Aggregation</a:t>
            </a:r>
          </a:p>
        </p:txBody>
      </p:sp>
      <p:sp>
        <p:nvSpPr>
          <p:cNvPr id="4" name="Footer Placeholder 3">
            <a:extLst>
              <a:ext uri="{FF2B5EF4-FFF2-40B4-BE49-F238E27FC236}">
                <a16:creationId xmlns:a16="http://schemas.microsoft.com/office/drawing/2014/main" id="{1A68126C-41DF-4DE9-A1F2-DA26E888C412}"/>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58003233-0BC3-4695-98D2-292C996774C9}"/>
              </a:ext>
            </a:extLst>
          </p:cNvPr>
          <p:cNvSpPr>
            <a:spLocks noGrp="1"/>
          </p:cNvSpPr>
          <p:nvPr>
            <p:ph type="sldNum" sz="quarter" idx="12"/>
          </p:nvPr>
        </p:nvSpPr>
        <p:spPr/>
        <p:txBody>
          <a:bodyPr/>
          <a:lstStyle/>
          <a:p>
            <a:fld id="{C2F792F5-04B2-48F5-9D03-C738232DE97E}" type="slidenum">
              <a:rPr lang="en-CA" smtClean="0"/>
              <a:t>30</a:t>
            </a:fld>
            <a:endParaRPr lang="en-CA"/>
          </a:p>
        </p:txBody>
      </p:sp>
      <p:grpSp>
        <p:nvGrpSpPr>
          <p:cNvPr id="11" name="Group 10">
            <a:extLst>
              <a:ext uri="{FF2B5EF4-FFF2-40B4-BE49-F238E27FC236}">
                <a16:creationId xmlns:a16="http://schemas.microsoft.com/office/drawing/2014/main" id="{42BA4275-5373-4428-958B-308E78CB5457}"/>
              </a:ext>
            </a:extLst>
          </p:cNvPr>
          <p:cNvGrpSpPr/>
          <p:nvPr/>
        </p:nvGrpSpPr>
        <p:grpSpPr>
          <a:xfrm>
            <a:off x="2336800" y="3292475"/>
            <a:ext cx="6692900" cy="1228725"/>
            <a:chOff x="2336800" y="3292475"/>
            <a:chExt cx="6692900" cy="1228725"/>
          </a:xfrm>
        </p:grpSpPr>
        <p:sp>
          <p:nvSpPr>
            <p:cNvPr id="6" name="Rectangle 5">
              <a:extLst>
                <a:ext uri="{FF2B5EF4-FFF2-40B4-BE49-F238E27FC236}">
                  <a16:creationId xmlns:a16="http://schemas.microsoft.com/office/drawing/2014/main" id="{78A2BF14-FA4F-439B-BB47-2009F86A2F95}"/>
                </a:ext>
              </a:extLst>
            </p:cNvPr>
            <p:cNvSpPr/>
            <p:nvPr/>
          </p:nvSpPr>
          <p:spPr>
            <a:xfrm>
              <a:off x="2336800" y="3314700"/>
              <a:ext cx="1981200" cy="1206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a:t>Car</a:t>
              </a:r>
            </a:p>
          </p:txBody>
        </p:sp>
        <p:sp>
          <p:nvSpPr>
            <p:cNvPr id="7" name="Rectangle 6">
              <a:extLst>
                <a:ext uri="{FF2B5EF4-FFF2-40B4-BE49-F238E27FC236}">
                  <a16:creationId xmlns:a16="http://schemas.microsoft.com/office/drawing/2014/main" id="{A28B0B76-0CC0-48A0-9EFE-5F7B478261B9}"/>
                </a:ext>
              </a:extLst>
            </p:cNvPr>
            <p:cNvSpPr/>
            <p:nvPr/>
          </p:nvSpPr>
          <p:spPr>
            <a:xfrm>
              <a:off x="7048500" y="3292475"/>
              <a:ext cx="1981200" cy="1206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a:t>Wheel</a:t>
              </a:r>
            </a:p>
          </p:txBody>
        </p:sp>
        <p:cxnSp>
          <p:nvCxnSpPr>
            <p:cNvPr id="9" name="Straight Connector 8">
              <a:extLst>
                <a:ext uri="{FF2B5EF4-FFF2-40B4-BE49-F238E27FC236}">
                  <a16:creationId xmlns:a16="http://schemas.microsoft.com/office/drawing/2014/main" id="{84B7F1B2-37D1-4EBD-A393-03D41690B76A}"/>
                </a:ext>
              </a:extLst>
            </p:cNvPr>
            <p:cNvCxnSpPr>
              <a:stCxn id="7" idx="1"/>
            </p:cNvCxnSpPr>
            <p:nvPr/>
          </p:nvCxnSpPr>
          <p:spPr>
            <a:xfrm flipH="1">
              <a:off x="4610100" y="3895725"/>
              <a:ext cx="2438400" cy="22225"/>
            </a:xfrm>
            <a:prstGeom prst="line">
              <a:avLst/>
            </a:prstGeom>
          </p:spPr>
          <p:style>
            <a:lnRef idx="2">
              <a:schemeClr val="dk1"/>
            </a:lnRef>
            <a:fillRef idx="1">
              <a:schemeClr val="lt1"/>
            </a:fillRef>
            <a:effectRef idx="0">
              <a:schemeClr val="dk1"/>
            </a:effectRef>
            <a:fontRef idx="minor">
              <a:schemeClr val="dk1"/>
            </a:fontRef>
          </p:style>
        </p:cxnSp>
        <p:sp>
          <p:nvSpPr>
            <p:cNvPr id="10" name="Diamond 9">
              <a:extLst>
                <a:ext uri="{FF2B5EF4-FFF2-40B4-BE49-F238E27FC236}">
                  <a16:creationId xmlns:a16="http://schemas.microsoft.com/office/drawing/2014/main" id="{361AD832-C002-4250-94FF-27D32FE33D63}"/>
                </a:ext>
              </a:extLst>
            </p:cNvPr>
            <p:cNvSpPr/>
            <p:nvPr/>
          </p:nvSpPr>
          <p:spPr>
            <a:xfrm rot="16200000">
              <a:off x="4356100" y="3797300"/>
              <a:ext cx="215900" cy="236537"/>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grpSp>
    </p:spTree>
    <p:extLst>
      <p:ext uri="{BB962C8B-B14F-4D97-AF65-F5344CB8AC3E}">
        <p14:creationId xmlns:p14="http://schemas.microsoft.com/office/powerpoint/2010/main" val="730700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F9BE-3561-4249-9080-BC2D39B20F08}"/>
              </a:ext>
            </a:extLst>
          </p:cNvPr>
          <p:cNvSpPr>
            <a:spLocks noGrp="1"/>
          </p:cNvSpPr>
          <p:nvPr>
            <p:ph type="title"/>
          </p:nvPr>
        </p:nvSpPr>
        <p:spPr/>
        <p:txBody>
          <a:bodyPr/>
          <a:lstStyle/>
          <a:p>
            <a:r>
              <a:rPr lang="en-CA" dirty="0"/>
              <a:t>How to Identify Composition</a:t>
            </a:r>
          </a:p>
        </p:txBody>
      </p:sp>
      <p:sp>
        <p:nvSpPr>
          <p:cNvPr id="3" name="Content Placeholder 2">
            <a:extLst>
              <a:ext uri="{FF2B5EF4-FFF2-40B4-BE49-F238E27FC236}">
                <a16:creationId xmlns:a16="http://schemas.microsoft.com/office/drawing/2014/main" id="{4F4AFEF5-5C8E-4DF8-8D57-B61F8783B3EA}"/>
              </a:ext>
            </a:extLst>
          </p:cNvPr>
          <p:cNvSpPr>
            <a:spLocks noGrp="1"/>
          </p:cNvSpPr>
          <p:nvPr>
            <p:ph idx="1"/>
          </p:nvPr>
        </p:nvSpPr>
        <p:spPr/>
        <p:txBody>
          <a:bodyPr/>
          <a:lstStyle/>
          <a:p>
            <a:r>
              <a:rPr lang="en-US" dirty="0"/>
              <a:t>The lifetime of the part is bound within the lifetime of the composite.</a:t>
            </a:r>
          </a:p>
          <a:p>
            <a:r>
              <a:rPr lang="en-US" dirty="0"/>
              <a:t>There is a create-delete dependency of the part on the whole</a:t>
            </a:r>
          </a:p>
          <a:p>
            <a:r>
              <a:rPr lang="en-US" dirty="0"/>
              <a:t>There is an obvious whole-part physical or logical assembly</a:t>
            </a:r>
          </a:p>
          <a:p>
            <a:r>
              <a:rPr lang="en-US" dirty="0"/>
              <a:t>Some properties of the composite propagate to the parts, such as its location</a:t>
            </a:r>
          </a:p>
          <a:p>
            <a:r>
              <a:rPr lang="en-US" dirty="0"/>
              <a:t>Operations applied to the composite propagate to the parts, such as destruction, movement, recording.</a:t>
            </a:r>
            <a:endParaRPr lang="en-CA" dirty="0"/>
          </a:p>
        </p:txBody>
      </p:sp>
      <p:sp>
        <p:nvSpPr>
          <p:cNvPr id="4" name="Footer Placeholder 3">
            <a:extLst>
              <a:ext uri="{FF2B5EF4-FFF2-40B4-BE49-F238E27FC236}">
                <a16:creationId xmlns:a16="http://schemas.microsoft.com/office/drawing/2014/main" id="{274A8ADA-59FF-4CA4-A0EA-DE2FD6667469}"/>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2FA176C0-DD33-412A-821F-C7C79892FE93}"/>
              </a:ext>
            </a:extLst>
          </p:cNvPr>
          <p:cNvSpPr>
            <a:spLocks noGrp="1"/>
          </p:cNvSpPr>
          <p:nvPr>
            <p:ph type="sldNum" sz="quarter" idx="12"/>
          </p:nvPr>
        </p:nvSpPr>
        <p:spPr/>
        <p:txBody>
          <a:bodyPr/>
          <a:lstStyle/>
          <a:p>
            <a:fld id="{C2F792F5-04B2-48F5-9D03-C738232DE97E}" type="slidenum">
              <a:rPr lang="en-CA" smtClean="0"/>
              <a:t>31</a:t>
            </a:fld>
            <a:endParaRPr lang="en-CA"/>
          </a:p>
        </p:txBody>
      </p:sp>
    </p:spTree>
    <p:extLst>
      <p:ext uri="{BB962C8B-B14F-4D97-AF65-F5344CB8AC3E}">
        <p14:creationId xmlns:p14="http://schemas.microsoft.com/office/powerpoint/2010/main" val="580714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1488-E420-4C90-BAAD-02D04ECA719C}"/>
              </a:ext>
            </a:extLst>
          </p:cNvPr>
          <p:cNvSpPr>
            <a:spLocks noGrp="1"/>
          </p:cNvSpPr>
          <p:nvPr>
            <p:ph type="title"/>
          </p:nvPr>
        </p:nvSpPr>
        <p:spPr/>
        <p:txBody>
          <a:bodyPr/>
          <a:lstStyle/>
          <a:p>
            <a:r>
              <a:rPr lang="en-CA" dirty="0"/>
              <a:t>Inheritance</a:t>
            </a:r>
          </a:p>
        </p:txBody>
      </p:sp>
      <p:pic>
        <p:nvPicPr>
          <p:cNvPr id="7" name="Content Placeholder 6">
            <a:extLst>
              <a:ext uri="{FF2B5EF4-FFF2-40B4-BE49-F238E27FC236}">
                <a16:creationId xmlns:a16="http://schemas.microsoft.com/office/drawing/2014/main" id="{ED3303F2-DCB8-45EF-AFFD-6D2992BE2532}"/>
              </a:ext>
            </a:extLst>
          </p:cNvPr>
          <p:cNvPicPr>
            <a:picLocks noGrp="1" noChangeAspect="1"/>
          </p:cNvPicPr>
          <p:nvPr>
            <p:ph idx="1"/>
          </p:nvPr>
        </p:nvPicPr>
        <p:blipFill>
          <a:blip r:embed="rId2"/>
          <a:stretch>
            <a:fillRect/>
          </a:stretch>
        </p:blipFill>
        <p:spPr>
          <a:xfrm>
            <a:off x="2455938" y="1825625"/>
            <a:ext cx="7280123" cy="4351338"/>
          </a:xfrm>
        </p:spPr>
      </p:pic>
      <p:sp>
        <p:nvSpPr>
          <p:cNvPr id="4" name="Footer Placeholder 3">
            <a:extLst>
              <a:ext uri="{FF2B5EF4-FFF2-40B4-BE49-F238E27FC236}">
                <a16:creationId xmlns:a16="http://schemas.microsoft.com/office/drawing/2014/main" id="{2F1604DE-FB1C-429D-9CDB-B34A099AD4B2}"/>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0BAFA246-3ACE-41AA-9C51-CE9894AC2641}"/>
              </a:ext>
            </a:extLst>
          </p:cNvPr>
          <p:cNvSpPr>
            <a:spLocks noGrp="1"/>
          </p:cNvSpPr>
          <p:nvPr>
            <p:ph type="sldNum" sz="quarter" idx="12"/>
          </p:nvPr>
        </p:nvSpPr>
        <p:spPr/>
        <p:txBody>
          <a:bodyPr/>
          <a:lstStyle/>
          <a:p>
            <a:fld id="{C2F792F5-04B2-48F5-9D03-C738232DE97E}" type="slidenum">
              <a:rPr lang="en-CA" smtClean="0"/>
              <a:t>32</a:t>
            </a:fld>
            <a:endParaRPr lang="en-CA"/>
          </a:p>
        </p:txBody>
      </p:sp>
    </p:spTree>
    <p:extLst>
      <p:ext uri="{BB962C8B-B14F-4D97-AF65-F5344CB8AC3E}">
        <p14:creationId xmlns:p14="http://schemas.microsoft.com/office/powerpoint/2010/main" val="66149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0371-84B4-4840-8A72-6029F5EECE4E}"/>
              </a:ext>
            </a:extLst>
          </p:cNvPr>
          <p:cNvSpPr>
            <a:spLocks noGrp="1"/>
          </p:cNvSpPr>
          <p:nvPr>
            <p:ph type="title"/>
          </p:nvPr>
        </p:nvSpPr>
        <p:spPr/>
        <p:txBody>
          <a:bodyPr/>
          <a:lstStyle/>
          <a:p>
            <a:r>
              <a:rPr lang="en-CA" dirty="0"/>
              <a:t>Inheritance II</a:t>
            </a:r>
          </a:p>
        </p:txBody>
      </p:sp>
      <p:pic>
        <p:nvPicPr>
          <p:cNvPr id="7" name="Content Placeholder 6">
            <a:extLst>
              <a:ext uri="{FF2B5EF4-FFF2-40B4-BE49-F238E27FC236}">
                <a16:creationId xmlns:a16="http://schemas.microsoft.com/office/drawing/2014/main" id="{72CB4111-091B-4122-BC4C-964DEDA37AE0}"/>
              </a:ext>
            </a:extLst>
          </p:cNvPr>
          <p:cNvPicPr>
            <a:picLocks noGrp="1" noChangeAspect="1"/>
          </p:cNvPicPr>
          <p:nvPr>
            <p:ph idx="1"/>
          </p:nvPr>
        </p:nvPicPr>
        <p:blipFill>
          <a:blip r:embed="rId2"/>
          <a:stretch>
            <a:fillRect/>
          </a:stretch>
        </p:blipFill>
        <p:spPr>
          <a:xfrm>
            <a:off x="2568427" y="1825625"/>
            <a:ext cx="7055146" cy="4351338"/>
          </a:xfrm>
        </p:spPr>
      </p:pic>
      <p:sp>
        <p:nvSpPr>
          <p:cNvPr id="4" name="Footer Placeholder 3">
            <a:extLst>
              <a:ext uri="{FF2B5EF4-FFF2-40B4-BE49-F238E27FC236}">
                <a16:creationId xmlns:a16="http://schemas.microsoft.com/office/drawing/2014/main" id="{E27CADA9-E4C4-4642-84DF-E46CA9B6C4AE}"/>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2F36A877-E47B-4560-9D5D-287A6CA8F677}"/>
              </a:ext>
            </a:extLst>
          </p:cNvPr>
          <p:cNvSpPr>
            <a:spLocks noGrp="1"/>
          </p:cNvSpPr>
          <p:nvPr>
            <p:ph type="sldNum" sz="quarter" idx="12"/>
          </p:nvPr>
        </p:nvSpPr>
        <p:spPr/>
        <p:txBody>
          <a:bodyPr/>
          <a:lstStyle/>
          <a:p>
            <a:fld id="{C2F792F5-04B2-48F5-9D03-C738232DE97E}" type="slidenum">
              <a:rPr lang="en-CA" smtClean="0"/>
              <a:t>33</a:t>
            </a:fld>
            <a:endParaRPr lang="en-CA"/>
          </a:p>
        </p:txBody>
      </p:sp>
    </p:spTree>
    <p:extLst>
      <p:ext uri="{BB962C8B-B14F-4D97-AF65-F5344CB8AC3E}">
        <p14:creationId xmlns:p14="http://schemas.microsoft.com/office/powerpoint/2010/main" val="3424829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508D-51C8-4350-ABF8-650E9C73BAD9}"/>
              </a:ext>
            </a:extLst>
          </p:cNvPr>
          <p:cNvSpPr>
            <a:spLocks noGrp="1"/>
          </p:cNvSpPr>
          <p:nvPr>
            <p:ph type="title"/>
          </p:nvPr>
        </p:nvSpPr>
        <p:spPr/>
        <p:txBody>
          <a:bodyPr/>
          <a:lstStyle/>
          <a:p>
            <a:r>
              <a:rPr lang="en-CA" dirty="0"/>
              <a:t>Inheritance vs States</a:t>
            </a:r>
          </a:p>
        </p:txBody>
      </p:sp>
      <p:pic>
        <p:nvPicPr>
          <p:cNvPr id="7" name="Content Placeholder 6">
            <a:extLst>
              <a:ext uri="{FF2B5EF4-FFF2-40B4-BE49-F238E27FC236}">
                <a16:creationId xmlns:a16="http://schemas.microsoft.com/office/drawing/2014/main" id="{7485E1B1-CAAB-42BF-92B6-3BF35AB75BA0}"/>
              </a:ext>
            </a:extLst>
          </p:cNvPr>
          <p:cNvPicPr>
            <a:picLocks noGrp="1" noChangeAspect="1"/>
          </p:cNvPicPr>
          <p:nvPr>
            <p:ph idx="1"/>
          </p:nvPr>
        </p:nvPicPr>
        <p:blipFill>
          <a:blip r:embed="rId2"/>
          <a:stretch>
            <a:fillRect/>
          </a:stretch>
        </p:blipFill>
        <p:spPr>
          <a:xfrm>
            <a:off x="2491281" y="1825625"/>
            <a:ext cx="7209437" cy="4351338"/>
          </a:xfrm>
        </p:spPr>
      </p:pic>
      <p:sp>
        <p:nvSpPr>
          <p:cNvPr id="4" name="Footer Placeholder 3">
            <a:extLst>
              <a:ext uri="{FF2B5EF4-FFF2-40B4-BE49-F238E27FC236}">
                <a16:creationId xmlns:a16="http://schemas.microsoft.com/office/drawing/2014/main" id="{19684F4E-250F-4755-AC06-0748C41F16DC}"/>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C89E002F-05FA-4129-9123-BF9A89C8D03B}"/>
              </a:ext>
            </a:extLst>
          </p:cNvPr>
          <p:cNvSpPr>
            <a:spLocks noGrp="1"/>
          </p:cNvSpPr>
          <p:nvPr>
            <p:ph type="sldNum" sz="quarter" idx="12"/>
          </p:nvPr>
        </p:nvSpPr>
        <p:spPr/>
        <p:txBody>
          <a:bodyPr/>
          <a:lstStyle/>
          <a:p>
            <a:fld id="{C2F792F5-04B2-48F5-9D03-C738232DE97E}" type="slidenum">
              <a:rPr lang="en-CA" smtClean="0"/>
              <a:t>34</a:t>
            </a:fld>
            <a:endParaRPr lang="en-CA"/>
          </a:p>
        </p:txBody>
      </p:sp>
      <p:sp>
        <p:nvSpPr>
          <p:cNvPr id="8" name="Rectangle 7">
            <a:extLst>
              <a:ext uri="{FF2B5EF4-FFF2-40B4-BE49-F238E27FC236}">
                <a16:creationId xmlns:a16="http://schemas.microsoft.com/office/drawing/2014/main" id="{82135474-1EBC-4348-BECF-17CDC6662127}"/>
              </a:ext>
            </a:extLst>
          </p:cNvPr>
          <p:cNvSpPr/>
          <p:nvPr/>
        </p:nvSpPr>
        <p:spPr>
          <a:xfrm>
            <a:off x="2491281" y="4267200"/>
            <a:ext cx="7509969" cy="1909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9281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17AD9C-7077-406D-ABF2-47B7111662AE}"/>
              </a:ext>
            </a:extLst>
          </p:cNvPr>
          <p:cNvSpPr>
            <a:spLocks noGrp="1"/>
          </p:cNvSpPr>
          <p:nvPr>
            <p:ph type="title"/>
          </p:nvPr>
        </p:nvSpPr>
        <p:spPr/>
        <p:txBody>
          <a:bodyPr/>
          <a:lstStyle/>
          <a:p>
            <a:r>
              <a:rPr lang="en-CA" dirty="0"/>
              <a:t>Building object models best practices</a:t>
            </a:r>
          </a:p>
        </p:txBody>
      </p:sp>
      <p:sp>
        <p:nvSpPr>
          <p:cNvPr id="7" name="Text Placeholder 6">
            <a:extLst>
              <a:ext uri="{FF2B5EF4-FFF2-40B4-BE49-F238E27FC236}">
                <a16:creationId xmlns:a16="http://schemas.microsoft.com/office/drawing/2014/main" id="{16EB5983-3D1B-4E5E-9885-029D40EB4B5C}"/>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F37D2BE3-8086-4C73-882B-4D20D9AB34DE}"/>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D4AC3C28-CC69-4329-89EC-17F2E95C0FAA}"/>
              </a:ext>
            </a:extLst>
          </p:cNvPr>
          <p:cNvSpPr>
            <a:spLocks noGrp="1"/>
          </p:cNvSpPr>
          <p:nvPr>
            <p:ph type="sldNum" sz="quarter" idx="12"/>
          </p:nvPr>
        </p:nvSpPr>
        <p:spPr/>
        <p:txBody>
          <a:bodyPr/>
          <a:lstStyle/>
          <a:p>
            <a:fld id="{C2F792F5-04B2-48F5-9D03-C738232DE97E}" type="slidenum">
              <a:rPr lang="en-CA" smtClean="0"/>
              <a:t>35</a:t>
            </a:fld>
            <a:endParaRPr lang="en-CA"/>
          </a:p>
        </p:txBody>
      </p:sp>
    </p:spTree>
    <p:extLst>
      <p:ext uri="{BB962C8B-B14F-4D97-AF65-F5344CB8AC3E}">
        <p14:creationId xmlns:p14="http://schemas.microsoft.com/office/powerpoint/2010/main" val="4095695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5BA3-69F8-4014-B0F1-37CBAFD2BBFE}"/>
              </a:ext>
            </a:extLst>
          </p:cNvPr>
          <p:cNvSpPr>
            <a:spLocks noGrp="1"/>
          </p:cNvSpPr>
          <p:nvPr>
            <p:ph type="title"/>
          </p:nvPr>
        </p:nvSpPr>
        <p:spPr/>
        <p:txBody>
          <a:bodyPr/>
          <a:lstStyle/>
          <a:p>
            <a:r>
              <a:rPr lang="en-CA" dirty="0"/>
              <a:t>Avoid obscure names for objects &amp; attributes</a:t>
            </a:r>
          </a:p>
        </p:txBody>
      </p:sp>
      <p:sp>
        <p:nvSpPr>
          <p:cNvPr id="3" name="Content Placeholder 2">
            <a:extLst>
              <a:ext uri="{FF2B5EF4-FFF2-40B4-BE49-F238E27FC236}">
                <a16:creationId xmlns:a16="http://schemas.microsoft.com/office/drawing/2014/main" id="{2ECFEED9-7304-4572-9F94-2363979C03C0}"/>
              </a:ext>
            </a:extLst>
          </p:cNvPr>
          <p:cNvSpPr>
            <a:spLocks noGrp="1"/>
          </p:cNvSpPr>
          <p:nvPr>
            <p:ph idx="1"/>
          </p:nvPr>
        </p:nvSpPr>
        <p:spPr/>
        <p:txBody>
          <a:bodyPr>
            <a:normAutofit/>
          </a:bodyPr>
          <a:lstStyle/>
          <a:p>
            <a:r>
              <a:rPr lang="en-US" dirty="0"/>
              <a:t>Suggestive shortcut of their annotated definition</a:t>
            </a:r>
          </a:p>
          <a:p>
            <a:r>
              <a:rPr lang="en-US" dirty="0"/>
              <a:t>From problem world, NOT implementation-oriented</a:t>
            </a:r>
          </a:p>
          <a:p>
            <a:r>
              <a:rPr lang="en-CA" dirty="0"/>
              <a:t>Specific, NOT vague</a:t>
            </a:r>
          </a:p>
          <a:p>
            <a:r>
              <a:rPr lang="en-CA" dirty="0"/>
              <a:t>Commonly used, NOT invented</a:t>
            </a:r>
          </a:p>
          <a:p>
            <a:pPr marL="457200" lvl="1" indent="0">
              <a:buNone/>
            </a:pPr>
            <a:endParaRPr lang="en-CA" dirty="0"/>
          </a:p>
        </p:txBody>
      </p:sp>
      <p:sp>
        <p:nvSpPr>
          <p:cNvPr id="4" name="Footer Placeholder 3">
            <a:extLst>
              <a:ext uri="{FF2B5EF4-FFF2-40B4-BE49-F238E27FC236}">
                <a16:creationId xmlns:a16="http://schemas.microsoft.com/office/drawing/2014/main" id="{6761654F-ACE6-4423-B378-7A7507351619}"/>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FCA22033-6595-4FCD-B1AF-7F2A307D20B9}"/>
              </a:ext>
            </a:extLst>
          </p:cNvPr>
          <p:cNvSpPr>
            <a:spLocks noGrp="1"/>
          </p:cNvSpPr>
          <p:nvPr>
            <p:ph type="sldNum" sz="quarter" idx="12"/>
          </p:nvPr>
        </p:nvSpPr>
        <p:spPr/>
        <p:txBody>
          <a:bodyPr/>
          <a:lstStyle/>
          <a:p>
            <a:fld id="{C2F792F5-04B2-48F5-9D03-C738232DE97E}" type="slidenum">
              <a:rPr lang="en-CA" smtClean="0"/>
              <a:t>36</a:t>
            </a:fld>
            <a:endParaRPr lang="en-CA"/>
          </a:p>
        </p:txBody>
      </p:sp>
    </p:spTree>
    <p:extLst>
      <p:ext uri="{BB962C8B-B14F-4D97-AF65-F5344CB8AC3E}">
        <p14:creationId xmlns:p14="http://schemas.microsoft.com/office/powerpoint/2010/main" val="369078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C7EE-910D-4CA2-93AB-97847588C0BB}"/>
              </a:ext>
            </a:extLst>
          </p:cNvPr>
          <p:cNvSpPr>
            <a:spLocks noGrp="1"/>
          </p:cNvSpPr>
          <p:nvPr>
            <p:ph type="title"/>
          </p:nvPr>
        </p:nvSpPr>
        <p:spPr/>
        <p:txBody>
          <a:bodyPr/>
          <a:lstStyle/>
          <a:p>
            <a:r>
              <a:rPr lang="en-CA" dirty="0"/>
              <a:t>Domain Modeling Summary</a:t>
            </a:r>
          </a:p>
        </p:txBody>
      </p:sp>
      <p:sp>
        <p:nvSpPr>
          <p:cNvPr id="3" name="Content Placeholder 2">
            <a:extLst>
              <a:ext uri="{FF2B5EF4-FFF2-40B4-BE49-F238E27FC236}">
                <a16:creationId xmlns:a16="http://schemas.microsoft.com/office/drawing/2014/main" id="{6B2FB1F1-3210-41E3-8389-3FD6EAA6682A}"/>
              </a:ext>
            </a:extLst>
          </p:cNvPr>
          <p:cNvSpPr>
            <a:spLocks noGrp="1"/>
          </p:cNvSpPr>
          <p:nvPr>
            <p:ph idx="1"/>
          </p:nvPr>
        </p:nvSpPr>
        <p:spPr/>
        <p:txBody>
          <a:bodyPr/>
          <a:lstStyle/>
          <a:p>
            <a:r>
              <a:rPr lang="en-US" dirty="0"/>
              <a:t>List the candidate real-world concepts</a:t>
            </a:r>
          </a:p>
          <a:p>
            <a:r>
              <a:rPr lang="en-US" dirty="0"/>
              <a:t> Draw them in a domain model</a:t>
            </a:r>
          </a:p>
          <a:p>
            <a:r>
              <a:rPr lang="en-US" dirty="0"/>
              <a:t> Add the associations necessary to record relationships for which there is a </a:t>
            </a:r>
            <a:r>
              <a:rPr lang="en-CA" dirty="0"/>
              <a:t>need</a:t>
            </a:r>
          </a:p>
          <a:p>
            <a:r>
              <a:rPr lang="en-US" dirty="0"/>
              <a:t> Add the attributes necessary to fulfill the information requirements</a:t>
            </a:r>
          </a:p>
          <a:p>
            <a:r>
              <a:rPr lang="en-US" dirty="0"/>
              <a:t> Make sure it is consistent with other artifacts (e.g., use cases)</a:t>
            </a:r>
          </a:p>
          <a:p>
            <a:r>
              <a:rPr lang="en-US" dirty="0"/>
              <a:t> Keep traceability in mind when changing/updating artifacts</a:t>
            </a:r>
          </a:p>
          <a:p>
            <a:r>
              <a:rPr lang="en-US" dirty="0"/>
              <a:t> Look for existing domain models before developing your own!</a:t>
            </a:r>
            <a:endParaRPr lang="en-CA" dirty="0"/>
          </a:p>
        </p:txBody>
      </p:sp>
      <p:sp>
        <p:nvSpPr>
          <p:cNvPr id="4" name="Footer Placeholder 3">
            <a:extLst>
              <a:ext uri="{FF2B5EF4-FFF2-40B4-BE49-F238E27FC236}">
                <a16:creationId xmlns:a16="http://schemas.microsoft.com/office/drawing/2014/main" id="{A695C8D2-88C2-4181-AD8B-972E25448314}"/>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809C7395-DEB0-4C8A-ADB8-2AD98D7A8370}"/>
              </a:ext>
            </a:extLst>
          </p:cNvPr>
          <p:cNvSpPr>
            <a:spLocks noGrp="1"/>
          </p:cNvSpPr>
          <p:nvPr>
            <p:ph type="sldNum" sz="quarter" idx="12"/>
          </p:nvPr>
        </p:nvSpPr>
        <p:spPr/>
        <p:txBody>
          <a:bodyPr/>
          <a:lstStyle/>
          <a:p>
            <a:fld id="{C2F792F5-04B2-48F5-9D03-C738232DE97E}" type="slidenum">
              <a:rPr lang="en-CA" smtClean="0"/>
              <a:t>37</a:t>
            </a:fld>
            <a:endParaRPr lang="en-CA"/>
          </a:p>
        </p:txBody>
      </p:sp>
    </p:spTree>
    <p:extLst>
      <p:ext uri="{BB962C8B-B14F-4D97-AF65-F5344CB8AC3E}">
        <p14:creationId xmlns:p14="http://schemas.microsoft.com/office/powerpoint/2010/main" val="3661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5C186-641A-4D08-A633-B607E9E17902}"/>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Domain Model in Overall Scheme</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 up of a map&#10;&#10;Description automatically generated">
            <a:extLst>
              <a:ext uri="{FF2B5EF4-FFF2-40B4-BE49-F238E27FC236}">
                <a16:creationId xmlns:a16="http://schemas.microsoft.com/office/drawing/2014/main" id="{88C4F50F-CF55-45A8-823F-4E0BFEDD0782}"/>
              </a:ext>
            </a:extLst>
          </p:cNvPr>
          <p:cNvPicPr>
            <a:picLocks noGrp="1" noChangeAspect="1"/>
          </p:cNvPicPr>
          <p:nvPr>
            <p:ph idx="1"/>
          </p:nvPr>
        </p:nvPicPr>
        <p:blipFill rotWithShape="1">
          <a:blip r:embed="rId2"/>
          <a:srcRect b="7731"/>
          <a:stretch/>
        </p:blipFill>
        <p:spPr>
          <a:xfrm>
            <a:off x="976251" y="942538"/>
            <a:ext cx="7163222" cy="4808332"/>
          </a:xfrm>
          <a:prstGeom prst="rect">
            <a:avLst/>
          </a:prstGeom>
          <a:effectLst/>
        </p:spPr>
      </p:pic>
      <p:sp>
        <p:nvSpPr>
          <p:cNvPr id="4" name="Footer Placeholder 3">
            <a:extLst>
              <a:ext uri="{FF2B5EF4-FFF2-40B4-BE49-F238E27FC236}">
                <a16:creationId xmlns:a16="http://schemas.microsoft.com/office/drawing/2014/main" id="{DE18D8B1-0A3B-4067-AB48-7B037AF22BD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457200">
              <a:spcAft>
                <a:spcPts val="600"/>
              </a:spcAft>
            </a:pPr>
            <a:r>
              <a:rPr lang="en-US" kern="1200">
                <a:solidFill>
                  <a:srgbClr val="FFFFFF"/>
                </a:solidFill>
                <a:latin typeface="+mn-lt"/>
                <a:ea typeface="+mn-ea"/>
                <a:cs typeface="+mn-cs"/>
              </a:rPr>
              <a:t>SOEN 6481.  Dr. Morales</a:t>
            </a:r>
          </a:p>
        </p:txBody>
      </p:sp>
      <p:sp>
        <p:nvSpPr>
          <p:cNvPr id="5" name="Slide Number Placeholder 4">
            <a:extLst>
              <a:ext uri="{FF2B5EF4-FFF2-40B4-BE49-F238E27FC236}">
                <a16:creationId xmlns:a16="http://schemas.microsoft.com/office/drawing/2014/main" id="{DE40ABF5-52FB-4592-AB17-322B6142940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C2F792F5-04B2-48F5-9D03-C738232DE97E}" type="slidenum">
              <a:rPr lang="en-US">
                <a:solidFill>
                  <a:srgbClr val="FFFFFF"/>
                </a:solidFill>
              </a:rPr>
              <a:pPr defTabSz="457200">
                <a:spcAft>
                  <a:spcPts val="600"/>
                </a:spcAft>
              </a:pPr>
              <a:t>38</a:t>
            </a:fld>
            <a:endParaRPr lang="en-US">
              <a:solidFill>
                <a:srgbClr val="FFFFFF"/>
              </a:solidFill>
            </a:endParaRPr>
          </a:p>
        </p:txBody>
      </p:sp>
    </p:spTree>
    <p:extLst>
      <p:ext uri="{BB962C8B-B14F-4D97-AF65-F5344CB8AC3E}">
        <p14:creationId xmlns:p14="http://schemas.microsoft.com/office/powerpoint/2010/main" val="1915449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90B6-C6C2-4F28-8ED3-5789B02881F8}"/>
              </a:ext>
            </a:extLst>
          </p:cNvPr>
          <p:cNvSpPr>
            <a:spLocks noGrp="1"/>
          </p:cNvSpPr>
          <p:nvPr>
            <p:ph type="title"/>
          </p:nvPr>
        </p:nvSpPr>
        <p:spPr/>
        <p:txBody>
          <a:bodyPr/>
          <a:lstStyle/>
          <a:p>
            <a:r>
              <a:rPr lang="en-CA" dirty="0"/>
              <a:t>Tool support</a:t>
            </a:r>
          </a:p>
        </p:txBody>
      </p:sp>
      <p:sp>
        <p:nvSpPr>
          <p:cNvPr id="3" name="Content Placeholder 2">
            <a:extLst>
              <a:ext uri="{FF2B5EF4-FFF2-40B4-BE49-F238E27FC236}">
                <a16:creationId xmlns:a16="http://schemas.microsoft.com/office/drawing/2014/main" id="{F2B742FD-34D3-479E-B6B9-2EC31F4A0A45}"/>
              </a:ext>
            </a:extLst>
          </p:cNvPr>
          <p:cNvSpPr>
            <a:spLocks noGrp="1"/>
          </p:cNvSpPr>
          <p:nvPr>
            <p:ph idx="1"/>
          </p:nvPr>
        </p:nvSpPr>
        <p:spPr/>
        <p:txBody>
          <a:bodyPr/>
          <a:lstStyle/>
          <a:p>
            <a:pPr marL="0" indent="0">
              <a:buNone/>
            </a:pPr>
            <a:r>
              <a:rPr lang="en-US" dirty="0"/>
              <a:t>There are many UML tools available that can be used for creating a domain model:</a:t>
            </a:r>
          </a:p>
          <a:p>
            <a:r>
              <a:rPr lang="en-CA" dirty="0"/>
              <a:t>Draw.io</a:t>
            </a:r>
          </a:p>
          <a:p>
            <a:r>
              <a:rPr lang="en-CA" dirty="0" err="1"/>
              <a:t>ArgoUML</a:t>
            </a:r>
            <a:endParaRPr lang="en-CA" dirty="0"/>
          </a:p>
          <a:p>
            <a:r>
              <a:rPr lang="en-CA" dirty="0"/>
              <a:t>Eclipse-based, e.g., Papyrus</a:t>
            </a:r>
          </a:p>
          <a:p>
            <a:r>
              <a:rPr lang="en-CA" dirty="0"/>
              <a:t>IBM Rational Architect</a:t>
            </a:r>
          </a:p>
          <a:p>
            <a:r>
              <a:rPr lang="en-CA" dirty="0" err="1"/>
              <a:t>Ms</a:t>
            </a:r>
            <a:r>
              <a:rPr lang="en-CA" dirty="0"/>
              <a:t> Visio</a:t>
            </a:r>
          </a:p>
          <a:p>
            <a:r>
              <a:rPr lang="en-CA" dirty="0" err="1"/>
              <a:t>Dia</a:t>
            </a:r>
            <a:endParaRPr lang="en-CA" dirty="0"/>
          </a:p>
          <a:p>
            <a:r>
              <a:rPr lang="en-CA" dirty="0"/>
              <a:t>Lucid chart</a:t>
            </a:r>
          </a:p>
        </p:txBody>
      </p:sp>
      <p:sp>
        <p:nvSpPr>
          <p:cNvPr id="4" name="Footer Placeholder 3">
            <a:extLst>
              <a:ext uri="{FF2B5EF4-FFF2-40B4-BE49-F238E27FC236}">
                <a16:creationId xmlns:a16="http://schemas.microsoft.com/office/drawing/2014/main" id="{394539D6-3B47-47BC-B3A5-2C600B1274F7}"/>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722A7A7B-BBFB-490D-A813-A1BA588F97BF}"/>
              </a:ext>
            </a:extLst>
          </p:cNvPr>
          <p:cNvSpPr>
            <a:spLocks noGrp="1"/>
          </p:cNvSpPr>
          <p:nvPr>
            <p:ph type="sldNum" sz="quarter" idx="12"/>
          </p:nvPr>
        </p:nvSpPr>
        <p:spPr/>
        <p:txBody>
          <a:bodyPr/>
          <a:lstStyle/>
          <a:p>
            <a:fld id="{C2F792F5-04B2-48F5-9D03-C738232DE97E}" type="slidenum">
              <a:rPr lang="en-CA" smtClean="0"/>
              <a:t>39</a:t>
            </a:fld>
            <a:endParaRPr lang="en-CA"/>
          </a:p>
        </p:txBody>
      </p:sp>
    </p:spTree>
    <p:extLst>
      <p:ext uri="{BB962C8B-B14F-4D97-AF65-F5344CB8AC3E}">
        <p14:creationId xmlns:p14="http://schemas.microsoft.com/office/powerpoint/2010/main" val="321343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6105-97C2-4E14-B5FD-C5EF341638DD}"/>
              </a:ext>
            </a:extLst>
          </p:cNvPr>
          <p:cNvSpPr>
            <a:spLocks noGrp="1"/>
          </p:cNvSpPr>
          <p:nvPr>
            <p:ph type="title"/>
          </p:nvPr>
        </p:nvSpPr>
        <p:spPr/>
        <p:txBody>
          <a:bodyPr/>
          <a:lstStyle/>
          <a:p>
            <a:r>
              <a:rPr lang="en-CA" dirty="0"/>
              <a:t>Software development process</a:t>
            </a:r>
          </a:p>
        </p:txBody>
      </p:sp>
      <p:sp>
        <p:nvSpPr>
          <p:cNvPr id="3" name="Content Placeholder 2">
            <a:extLst>
              <a:ext uri="{FF2B5EF4-FFF2-40B4-BE49-F238E27FC236}">
                <a16:creationId xmlns:a16="http://schemas.microsoft.com/office/drawing/2014/main" id="{3984114B-AED9-432F-AE6A-A431B25D2978}"/>
              </a:ext>
            </a:extLst>
          </p:cNvPr>
          <p:cNvSpPr>
            <a:spLocks noGrp="1"/>
          </p:cNvSpPr>
          <p:nvPr>
            <p:ph idx="1"/>
          </p:nvPr>
        </p:nvSpPr>
        <p:spPr/>
        <p:txBody>
          <a:bodyPr/>
          <a:lstStyle/>
          <a:p>
            <a:r>
              <a:rPr lang="en-US" dirty="0"/>
              <a:t>A software development process describes an approach to building, deploying and maintaining software</a:t>
            </a:r>
          </a:p>
          <a:p>
            <a:r>
              <a:rPr lang="en-US" dirty="0"/>
              <a:t>The unified process (UP) has emerged as a popular iterative software development process for building OO systems</a:t>
            </a:r>
          </a:p>
          <a:p>
            <a:r>
              <a:rPr lang="en-US" dirty="0"/>
              <a:t>UP encourages skillful practices from other iterative methods such as extreme programming (XP), scrum and so forth</a:t>
            </a:r>
          </a:p>
          <a:p>
            <a:endParaRPr lang="en-US" dirty="0"/>
          </a:p>
          <a:p>
            <a:endParaRPr lang="en-CA" dirty="0"/>
          </a:p>
        </p:txBody>
      </p:sp>
      <p:sp>
        <p:nvSpPr>
          <p:cNvPr id="4" name="Footer Placeholder 3">
            <a:extLst>
              <a:ext uri="{FF2B5EF4-FFF2-40B4-BE49-F238E27FC236}">
                <a16:creationId xmlns:a16="http://schemas.microsoft.com/office/drawing/2014/main" id="{AEB5E1E7-9CA6-450C-B611-F77D8E985250}"/>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72393BB6-CD8C-436D-9F64-A3FA1E2293E8}"/>
              </a:ext>
            </a:extLst>
          </p:cNvPr>
          <p:cNvSpPr>
            <a:spLocks noGrp="1"/>
          </p:cNvSpPr>
          <p:nvPr>
            <p:ph type="sldNum" sz="quarter" idx="12"/>
          </p:nvPr>
        </p:nvSpPr>
        <p:spPr/>
        <p:txBody>
          <a:bodyPr/>
          <a:lstStyle/>
          <a:p>
            <a:fld id="{C2F792F5-04B2-48F5-9D03-C738232DE97E}" type="slidenum">
              <a:rPr lang="en-CA" smtClean="0"/>
              <a:t>4</a:t>
            </a:fld>
            <a:endParaRPr lang="en-CA"/>
          </a:p>
        </p:txBody>
      </p:sp>
    </p:spTree>
    <p:extLst>
      <p:ext uri="{BB962C8B-B14F-4D97-AF65-F5344CB8AC3E}">
        <p14:creationId xmlns:p14="http://schemas.microsoft.com/office/powerpoint/2010/main" val="405729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E31D-E663-40BC-AF38-4352B107E4B9}"/>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EFC71EBA-10B3-4C96-B515-4081401723D5}"/>
              </a:ext>
            </a:extLst>
          </p:cNvPr>
          <p:cNvSpPr>
            <a:spLocks noGrp="1"/>
          </p:cNvSpPr>
          <p:nvPr>
            <p:ph idx="1"/>
          </p:nvPr>
        </p:nvSpPr>
        <p:spPr>
          <a:xfrm>
            <a:off x="838200" y="1877332"/>
            <a:ext cx="10515600" cy="4351338"/>
          </a:xfrm>
        </p:spPr>
        <p:txBody>
          <a:bodyPr>
            <a:normAutofit/>
          </a:bodyPr>
          <a:lstStyle/>
          <a:p>
            <a:r>
              <a:rPr lang="en-US" dirty="0"/>
              <a:t>A domain model is a (semi-)formal description of the entities and their relationships within an application </a:t>
            </a:r>
            <a:r>
              <a:rPr lang="en-CA" dirty="0"/>
              <a:t>domain</a:t>
            </a:r>
          </a:p>
          <a:p>
            <a:r>
              <a:rPr lang="en-US" dirty="0"/>
              <a:t>While the use cases and user stories emphasize the dynamic part of the system-to-be, the domain model offers a complementary, static view</a:t>
            </a:r>
          </a:p>
          <a:p>
            <a:r>
              <a:rPr lang="en-US" dirty="0"/>
              <a:t>Captured with a suitable representation formalism (e.g., UML class diagrams), it provides for a high-level description of the domain that is both richer and more precise </a:t>
            </a:r>
            <a:r>
              <a:rPr lang="en-CA" dirty="0"/>
              <a:t>than a simple glossary</a:t>
            </a:r>
          </a:p>
          <a:p>
            <a:r>
              <a:rPr lang="en-US" dirty="0"/>
              <a:t>They can be directly used as a basis for creating the design class diagram (DCD), which during implementation is further transformed into the class definitions.</a:t>
            </a:r>
          </a:p>
        </p:txBody>
      </p:sp>
      <p:sp>
        <p:nvSpPr>
          <p:cNvPr id="4" name="Footer Placeholder 3">
            <a:extLst>
              <a:ext uri="{FF2B5EF4-FFF2-40B4-BE49-F238E27FC236}">
                <a16:creationId xmlns:a16="http://schemas.microsoft.com/office/drawing/2014/main" id="{D764BD1A-B37D-4064-8FD8-C5477C445132}"/>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C1A84685-6012-4823-8574-F51DACFE6090}"/>
              </a:ext>
            </a:extLst>
          </p:cNvPr>
          <p:cNvSpPr>
            <a:spLocks noGrp="1"/>
          </p:cNvSpPr>
          <p:nvPr>
            <p:ph type="sldNum" sz="quarter" idx="12"/>
          </p:nvPr>
        </p:nvSpPr>
        <p:spPr/>
        <p:txBody>
          <a:bodyPr/>
          <a:lstStyle/>
          <a:p>
            <a:fld id="{C2F792F5-04B2-48F5-9D03-C738232DE97E}" type="slidenum">
              <a:rPr lang="en-CA" smtClean="0"/>
              <a:t>40</a:t>
            </a:fld>
            <a:endParaRPr lang="en-CA"/>
          </a:p>
        </p:txBody>
      </p:sp>
    </p:spTree>
    <p:extLst>
      <p:ext uri="{BB962C8B-B14F-4D97-AF65-F5344CB8AC3E}">
        <p14:creationId xmlns:p14="http://schemas.microsoft.com/office/powerpoint/2010/main" val="7168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6532-95D2-406B-83BA-30C8FFBB86D2}"/>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114125B-1C6F-4A8A-B50B-DC2F50827B07}"/>
              </a:ext>
            </a:extLst>
          </p:cNvPr>
          <p:cNvSpPr>
            <a:spLocks noGrp="1"/>
          </p:cNvSpPr>
          <p:nvPr>
            <p:ph idx="1"/>
          </p:nvPr>
        </p:nvSpPr>
        <p:spPr/>
        <p:txBody>
          <a:bodyPr>
            <a:normAutofit/>
          </a:bodyPr>
          <a:lstStyle/>
          <a:p>
            <a:pPr marL="457200" indent="-457200">
              <a:buFont typeface="+mj-lt"/>
              <a:buAutoNum type="arabicPeriod"/>
            </a:pPr>
            <a:r>
              <a:rPr lang="en-US" dirty="0"/>
              <a:t>Chapter 10, </a:t>
            </a:r>
            <a:r>
              <a:rPr lang="en-CA" dirty="0" err="1"/>
              <a:t>Lamsweerde</a:t>
            </a:r>
            <a:r>
              <a:rPr lang="en-CA" dirty="0"/>
              <a:t>, A V. </a:t>
            </a:r>
            <a:r>
              <a:rPr lang="en-CA" i="1" dirty="0"/>
              <a:t>Requirements engineering : from system goals to UML models to software specifications</a:t>
            </a:r>
            <a:r>
              <a:rPr lang="en-CA" dirty="0"/>
              <a:t>. Chichester, England Hoboken, NJ: John Wiley, 2009. Print.  ISBN: 9780470012703</a:t>
            </a:r>
          </a:p>
          <a:p>
            <a:pPr marL="457200" indent="-457200">
              <a:buFont typeface="+mj-lt"/>
              <a:buAutoNum type="arabicPeriod"/>
            </a:pPr>
            <a:r>
              <a:rPr lang="en-US" dirty="0"/>
              <a:t>Martin Fowler. UML Distilled: A Brief Guide to the Standard Object Modeling Language. Addison-</a:t>
            </a:r>
            <a:r>
              <a:rPr lang="en-CA" dirty="0"/>
              <a:t>Wesley, 3rd edition, 2004.</a:t>
            </a:r>
          </a:p>
          <a:p>
            <a:pPr marL="457200" indent="-457200">
              <a:buFont typeface="+mj-lt"/>
              <a:buAutoNum type="arabicPeriod"/>
            </a:pPr>
            <a:r>
              <a:rPr lang="en-US" dirty="0"/>
              <a:t> Craig </a:t>
            </a:r>
            <a:r>
              <a:rPr lang="en-US" dirty="0" err="1"/>
              <a:t>Larman</a:t>
            </a:r>
            <a:r>
              <a:rPr lang="en-US" dirty="0"/>
              <a:t>. Applying UML and Patterns. Prentice Hall, third edition, 2005.</a:t>
            </a:r>
          </a:p>
          <a:p>
            <a:pPr marL="457200" indent="-457200">
              <a:buFont typeface="+mj-lt"/>
              <a:buAutoNum type="arabicPeriod"/>
            </a:pPr>
            <a:endParaRPr lang="en-CA" dirty="0"/>
          </a:p>
          <a:p>
            <a:endParaRPr lang="en-US" dirty="0"/>
          </a:p>
          <a:p>
            <a:pPr marL="457200" indent="-457200">
              <a:buFont typeface="+mj-lt"/>
              <a:buAutoNum type="arabicPeriod"/>
            </a:pPr>
            <a:endParaRPr lang="en-CA" dirty="0"/>
          </a:p>
          <a:p>
            <a:pPr marL="457200" indent="-457200">
              <a:buFont typeface="+mj-lt"/>
              <a:buAutoNum type="arabicPeriod"/>
            </a:pPr>
            <a:endParaRPr lang="en-CA" altLang="en-US" dirty="0"/>
          </a:p>
        </p:txBody>
      </p:sp>
      <p:sp>
        <p:nvSpPr>
          <p:cNvPr id="4" name="Slide Number Placeholder 3">
            <a:extLst>
              <a:ext uri="{FF2B5EF4-FFF2-40B4-BE49-F238E27FC236}">
                <a16:creationId xmlns:a16="http://schemas.microsoft.com/office/drawing/2014/main" id="{C9A10673-8366-40C5-B71A-AD9BC10AEB81}"/>
              </a:ext>
            </a:extLst>
          </p:cNvPr>
          <p:cNvSpPr>
            <a:spLocks noGrp="1"/>
          </p:cNvSpPr>
          <p:nvPr>
            <p:ph type="sldNum" sz="quarter" idx="12"/>
          </p:nvPr>
        </p:nvSpPr>
        <p:spPr/>
        <p:txBody>
          <a:bodyPr/>
          <a:lstStyle/>
          <a:p>
            <a:fld id="{C2F792F5-04B2-48F5-9D03-C738232DE97E}" type="slidenum">
              <a:rPr lang="en-CA" smtClean="0"/>
              <a:t>41</a:t>
            </a:fld>
            <a:endParaRPr lang="en-CA" dirty="0"/>
          </a:p>
        </p:txBody>
      </p:sp>
      <p:sp>
        <p:nvSpPr>
          <p:cNvPr id="5" name="Footer Placeholder 4">
            <a:extLst>
              <a:ext uri="{FF2B5EF4-FFF2-40B4-BE49-F238E27FC236}">
                <a16:creationId xmlns:a16="http://schemas.microsoft.com/office/drawing/2014/main" id="{B90FEBA9-D1CF-48B4-A9EE-59FF39CBB447}"/>
              </a:ext>
            </a:extLst>
          </p:cNvPr>
          <p:cNvSpPr>
            <a:spLocks noGrp="1"/>
          </p:cNvSpPr>
          <p:nvPr>
            <p:ph type="ftr" sz="quarter" idx="11"/>
          </p:nvPr>
        </p:nvSpPr>
        <p:spPr/>
        <p:txBody>
          <a:bodyPr/>
          <a:lstStyle/>
          <a:p>
            <a:r>
              <a:rPr lang="en-CA"/>
              <a:t>SOEN 6481.  </a:t>
            </a:r>
            <a:r>
              <a:rPr lang="en-CA" dirty="0"/>
              <a:t>Dr. Morales</a:t>
            </a:r>
          </a:p>
        </p:txBody>
      </p:sp>
    </p:spTree>
    <p:extLst>
      <p:ext uri="{BB962C8B-B14F-4D97-AF65-F5344CB8AC3E}">
        <p14:creationId xmlns:p14="http://schemas.microsoft.com/office/powerpoint/2010/main" val="173399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3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467993A9-209C-4733-9646-9F88F8A8AB26}"/>
              </a:ext>
            </a:extLst>
          </p:cNvPr>
          <p:cNvPicPr>
            <a:picLocks noChangeAspect="1"/>
          </p:cNvPicPr>
          <p:nvPr/>
        </p:nvPicPr>
        <p:blipFill>
          <a:blip r:embed="rId2"/>
          <a:stretch>
            <a:fillRect/>
          </a:stretch>
        </p:blipFill>
        <p:spPr>
          <a:xfrm>
            <a:off x="2547550" y="643467"/>
            <a:ext cx="7096900" cy="5571066"/>
          </a:xfrm>
          <a:prstGeom prst="rect">
            <a:avLst/>
          </a:prstGeom>
        </p:spPr>
      </p:pic>
      <p:sp>
        <p:nvSpPr>
          <p:cNvPr id="4" name="Footer Placeholder 3">
            <a:extLst>
              <a:ext uri="{FF2B5EF4-FFF2-40B4-BE49-F238E27FC236}">
                <a16:creationId xmlns:a16="http://schemas.microsoft.com/office/drawing/2014/main" id="{D455E2C0-EE5E-4452-B526-B8720B222F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CA">
                <a:solidFill>
                  <a:srgbClr val="FFFFFF"/>
                </a:solidFill>
              </a:rPr>
              <a:t>SOEN 6481.  Dr. Morales</a:t>
            </a:r>
          </a:p>
        </p:txBody>
      </p:sp>
      <p:sp>
        <p:nvSpPr>
          <p:cNvPr id="5" name="Slide Number Placeholder 4">
            <a:extLst>
              <a:ext uri="{FF2B5EF4-FFF2-40B4-BE49-F238E27FC236}">
                <a16:creationId xmlns:a16="http://schemas.microsoft.com/office/drawing/2014/main" id="{DED858DC-ABEB-4CC8-960E-68610E508EAB}"/>
              </a:ext>
            </a:extLst>
          </p:cNvPr>
          <p:cNvSpPr>
            <a:spLocks noGrp="1"/>
          </p:cNvSpPr>
          <p:nvPr>
            <p:ph type="sldNum" sz="quarter" idx="12"/>
          </p:nvPr>
        </p:nvSpPr>
        <p:spPr>
          <a:xfrm>
            <a:off x="8610600" y="6356350"/>
            <a:ext cx="2743200" cy="365125"/>
          </a:xfrm>
        </p:spPr>
        <p:txBody>
          <a:bodyPr>
            <a:normAutofit/>
          </a:bodyPr>
          <a:lstStyle/>
          <a:p>
            <a:pPr>
              <a:spcAft>
                <a:spcPts val="600"/>
              </a:spcAft>
            </a:pPr>
            <a:fld id="{C2F792F5-04B2-48F5-9D03-C738232DE97E}" type="slidenum">
              <a:rPr lang="en-CA">
                <a:solidFill>
                  <a:srgbClr val="FFFFFF"/>
                </a:solidFill>
              </a:rPr>
              <a:pPr>
                <a:spcAft>
                  <a:spcPts val="600"/>
                </a:spcAft>
              </a:pPr>
              <a:t>5</a:t>
            </a:fld>
            <a:endParaRPr lang="en-CA">
              <a:solidFill>
                <a:srgbClr val="FFFFFF"/>
              </a:solidFill>
            </a:endParaRPr>
          </a:p>
        </p:txBody>
      </p:sp>
    </p:spTree>
    <p:extLst>
      <p:ext uri="{BB962C8B-B14F-4D97-AF65-F5344CB8AC3E}">
        <p14:creationId xmlns:p14="http://schemas.microsoft.com/office/powerpoint/2010/main" val="297359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12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6229C38-036C-4219-AB0F-2A7D9F88E5F4}"/>
              </a:ext>
            </a:extLst>
          </p:cNvPr>
          <p:cNvPicPr>
            <a:picLocks noChangeAspect="1"/>
          </p:cNvPicPr>
          <p:nvPr/>
        </p:nvPicPr>
        <p:blipFill>
          <a:blip r:embed="rId3"/>
          <a:stretch>
            <a:fillRect/>
          </a:stretch>
        </p:blipFill>
        <p:spPr>
          <a:xfrm>
            <a:off x="1938487" y="643467"/>
            <a:ext cx="8315025" cy="5571066"/>
          </a:xfrm>
          <a:prstGeom prst="rect">
            <a:avLst/>
          </a:prstGeom>
        </p:spPr>
      </p:pic>
      <p:sp>
        <p:nvSpPr>
          <p:cNvPr id="2" name="Footer Placeholder 1">
            <a:extLst>
              <a:ext uri="{FF2B5EF4-FFF2-40B4-BE49-F238E27FC236}">
                <a16:creationId xmlns:a16="http://schemas.microsoft.com/office/drawing/2014/main" id="{3D14F99D-7378-4F7B-AEF0-BC5AEFAD88F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CA">
                <a:solidFill>
                  <a:srgbClr val="FFFFFF"/>
                </a:solidFill>
              </a:rPr>
              <a:t>SOEN 6481.  Dr. Morales</a:t>
            </a:r>
          </a:p>
        </p:txBody>
      </p:sp>
      <p:sp>
        <p:nvSpPr>
          <p:cNvPr id="3" name="Slide Number Placeholder 2">
            <a:extLst>
              <a:ext uri="{FF2B5EF4-FFF2-40B4-BE49-F238E27FC236}">
                <a16:creationId xmlns:a16="http://schemas.microsoft.com/office/drawing/2014/main" id="{872C648A-E635-493A-B2EE-64659A5E2733}"/>
              </a:ext>
            </a:extLst>
          </p:cNvPr>
          <p:cNvSpPr>
            <a:spLocks noGrp="1"/>
          </p:cNvSpPr>
          <p:nvPr>
            <p:ph type="sldNum" sz="quarter" idx="12"/>
          </p:nvPr>
        </p:nvSpPr>
        <p:spPr>
          <a:xfrm>
            <a:off x="8610600" y="6356350"/>
            <a:ext cx="2743200" cy="365125"/>
          </a:xfrm>
        </p:spPr>
        <p:txBody>
          <a:bodyPr>
            <a:normAutofit/>
          </a:bodyPr>
          <a:lstStyle/>
          <a:p>
            <a:pPr>
              <a:spcAft>
                <a:spcPts val="600"/>
              </a:spcAft>
            </a:pPr>
            <a:fld id="{C2F792F5-04B2-48F5-9D03-C738232DE97E}" type="slidenum">
              <a:rPr lang="en-CA">
                <a:solidFill>
                  <a:srgbClr val="FFFFFF"/>
                </a:solidFill>
              </a:rPr>
              <a:pPr>
                <a:spcAft>
                  <a:spcPts val="600"/>
                </a:spcAft>
              </a:pPr>
              <a:t>6</a:t>
            </a:fld>
            <a:endParaRPr lang="en-CA">
              <a:solidFill>
                <a:srgbClr val="FFFFFF"/>
              </a:solidFill>
            </a:endParaRPr>
          </a:p>
        </p:txBody>
      </p:sp>
      <p:sp>
        <p:nvSpPr>
          <p:cNvPr id="8" name="Title 1">
            <a:extLst>
              <a:ext uri="{FF2B5EF4-FFF2-40B4-BE49-F238E27FC236}">
                <a16:creationId xmlns:a16="http://schemas.microsoft.com/office/drawing/2014/main" id="{BEB83C7D-B57A-4416-B26C-98ABD7612B73}"/>
              </a:ext>
            </a:extLst>
          </p:cNvPr>
          <p:cNvSpPr txBox="1">
            <a:spLocks/>
          </p:cNvSpPr>
          <p:nvPr/>
        </p:nvSpPr>
        <p:spPr>
          <a:xfrm>
            <a:off x="477012" y="-10101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Lower representational gap with OO Modeling</a:t>
            </a:r>
          </a:p>
        </p:txBody>
      </p:sp>
    </p:spTree>
    <p:extLst>
      <p:ext uri="{BB962C8B-B14F-4D97-AF65-F5344CB8AC3E}">
        <p14:creationId xmlns:p14="http://schemas.microsoft.com/office/powerpoint/2010/main" val="96756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2D47747-7D3D-45CD-A8C9-7603E60D2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877" y="2738834"/>
            <a:ext cx="1380323" cy="1380323"/>
          </a:xfrm>
          <a:prstGeom prst="rect">
            <a:avLst/>
          </a:prstGeom>
        </p:spPr>
      </p:pic>
      <p:sp>
        <p:nvSpPr>
          <p:cNvPr id="2" name="Title 1">
            <a:extLst>
              <a:ext uri="{FF2B5EF4-FFF2-40B4-BE49-F238E27FC236}">
                <a16:creationId xmlns:a16="http://schemas.microsoft.com/office/drawing/2014/main" id="{DEBFEA52-5217-4C87-893A-A29312BF666F}"/>
              </a:ext>
            </a:extLst>
          </p:cNvPr>
          <p:cNvSpPr>
            <a:spLocks noGrp="1"/>
          </p:cNvSpPr>
          <p:nvPr>
            <p:ph type="title"/>
          </p:nvPr>
        </p:nvSpPr>
        <p:spPr/>
        <p:txBody>
          <a:bodyPr/>
          <a:lstStyle/>
          <a:p>
            <a:r>
              <a:rPr lang="en-CA" dirty="0"/>
              <a:t>Domain Model</a:t>
            </a:r>
          </a:p>
        </p:txBody>
      </p:sp>
      <p:sp>
        <p:nvSpPr>
          <p:cNvPr id="3" name="Content Placeholder 2">
            <a:extLst>
              <a:ext uri="{FF2B5EF4-FFF2-40B4-BE49-F238E27FC236}">
                <a16:creationId xmlns:a16="http://schemas.microsoft.com/office/drawing/2014/main" id="{A95E39F7-C979-4AB1-95CF-3E781ED53AF7}"/>
              </a:ext>
            </a:extLst>
          </p:cNvPr>
          <p:cNvSpPr>
            <a:spLocks noGrp="1"/>
          </p:cNvSpPr>
          <p:nvPr>
            <p:ph idx="1"/>
          </p:nvPr>
        </p:nvSpPr>
        <p:spPr>
          <a:xfrm>
            <a:off x="838200" y="1825625"/>
            <a:ext cx="10515599" cy="752475"/>
          </a:xfrm>
        </p:spPr>
        <p:txBody>
          <a:bodyPr>
            <a:noAutofit/>
          </a:bodyPr>
          <a:lstStyle/>
          <a:p>
            <a:pPr marL="0" indent="0" algn="ctr">
              <a:buNone/>
            </a:pPr>
            <a:r>
              <a:rPr lang="en-CA" b="1" u="sng" dirty="0"/>
              <a:t>From Glossary to Domain Model</a:t>
            </a:r>
          </a:p>
        </p:txBody>
      </p:sp>
      <p:sp>
        <p:nvSpPr>
          <p:cNvPr id="4" name="Footer Placeholder 3">
            <a:extLst>
              <a:ext uri="{FF2B5EF4-FFF2-40B4-BE49-F238E27FC236}">
                <a16:creationId xmlns:a16="http://schemas.microsoft.com/office/drawing/2014/main" id="{D20A84FC-DB6F-4D93-8086-21764965F813}"/>
              </a:ext>
            </a:extLst>
          </p:cNvPr>
          <p:cNvSpPr>
            <a:spLocks noGrp="1"/>
          </p:cNvSpPr>
          <p:nvPr>
            <p:ph type="ftr" sz="quarter" idx="11"/>
          </p:nvPr>
        </p:nvSpPr>
        <p:spPr/>
        <p:txBody>
          <a:bodyPr/>
          <a:lstStyle/>
          <a:p>
            <a:r>
              <a:rPr lang="en-CA"/>
              <a:t>SOEN 6481.  Dr. Morales</a:t>
            </a:r>
            <a:endParaRPr lang="en-CA" dirty="0"/>
          </a:p>
        </p:txBody>
      </p:sp>
      <p:sp>
        <p:nvSpPr>
          <p:cNvPr id="5" name="Slide Number Placeholder 4">
            <a:extLst>
              <a:ext uri="{FF2B5EF4-FFF2-40B4-BE49-F238E27FC236}">
                <a16:creationId xmlns:a16="http://schemas.microsoft.com/office/drawing/2014/main" id="{308D9D8A-CB1E-4641-97F5-ED5E47A4869F}"/>
              </a:ext>
            </a:extLst>
          </p:cNvPr>
          <p:cNvSpPr>
            <a:spLocks noGrp="1"/>
          </p:cNvSpPr>
          <p:nvPr>
            <p:ph type="sldNum" sz="quarter" idx="12"/>
          </p:nvPr>
        </p:nvSpPr>
        <p:spPr/>
        <p:txBody>
          <a:bodyPr/>
          <a:lstStyle/>
          <a:p>
            <a:fld id="{C2F792F5-04B2-48F5-9D03-C738232DE97E}" type="slidenum">
              <a:rPr lang="en-CA" smtClean="0"/>
              <a:t>7</a:t>
            </a:fld>
            <a:endParaRPr lang="en-CA"/>
          </a:p>
        </p:txBody>
      </p:sp>
      <p:sp>
        <p:nvSpPr>
          <p:cNvPr id="6" name="Rectangle: Single Corner Snipped 5">
            <a:extLst>
              <a:ext uri="{FF2B5EF4-FFF2-40B4-BE49-F238E27FC236}">
                <a16:creationId xmlns:a16="http://schemas.microsoft.com/office/drawing/2014/main" id="{56A3A93B-0871-416F-87E2-549C453E8E05}"/>
              </a:ext>
            </a:extLst>
          </p:cNvPr>
          <p:cNvSpPr/>
          <p:nvPr/>
        </p:nvSpPr>
        <p:spPr>
          <a:xfrm>
            <a:off x="939800" y="2738834"/>
            <a:ext cx="2362200" cy="752475"/>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t>Domain concept</a:t>
            </a:r>
          </a:p>
        </p:txBody>
      </p:sp>
      <p:sp>
        <p:nvSpPr>
          <p:cNvPr id="9" name="Rectangle: Single Corner Snipped 8">
            <a:extLst>
              <a:ext uri="{FF2B5EF4-FFF2-40B4-BE49-F238E27FC236}">
                <a16:creationId xmlns:a16="http://schemas.microsoft.com/office/drawing/2014/main" id="{AB30733D-AEB0-4CF1-A6FB-36C5D610A41E}"/>
              </a:ext>
            </a:extLst>
          </p:cNvPr>
          <p:cNvSpPr/>
          <p:nvPr/>
        </p:nvSpPr>
        <p:spPr>
          <a:xfrm>
            <a:off x="8610600" y="2738834"/>
            <a:ext cx="2070100" cy="1380331"/>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t>Visualization of domain concept</a:t>
            </a:r>
          </a:p>
        </p:txBody>
      </p:sp>
      <p:pic>
        <p:nvPicPr>
          <p:cNvPr id="13" name="Picture 12" descr="A screenshot of a cell phone&#10;&#10;Description automatically generated">
            <a:extLst>
              <a:ext uri="{FF2B5EF4-FFF2-40B4-BE49-F238E27FC236}">
                <a16:creationId xmlns:a16="http://schemas.microsoft.com/office/drawing/2014/main" id="{797E9215-99C9-4F02-8284-99945CD674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200" y="2738834"/>
            <a:ext cx="2710889" cy="1027107"/>
          </a:xfrm>
          <a:prstGeom prst="rect">
            <a:avLst/>
          </a:prstGeom>
        </p:spPr>
      </p:pic>
      <p:cxnSp>
        <p:nvCxnSpPr>
          <p:cNvPr id="15" name="Straight Arrow Connector 14">
            <a:extLst>
              <a:ext uri="{FF2B5EF4-FFF2-40B4-BE49-F238E27FC236}">
                <a16:creationId xmlns:a16="http://schemas.microsoft.com/office/drawing/2014/main" id="{DABC42BC-1FA1-4532-9CAF-8E534DD73051}"/>
              </a:ext>
            </a:extLst>
          </p:cNvPr>
          <p:cNvCxnSpPr>
            <a:cxnSpLocks/>
          </p:cNvCxnSpPr>
          <p:nvPr/>
        </p:nvCxnSpPr>
        <p:spPr>
          <a:xfrm>
            <a:off x="3327400" y="3252387"/>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96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A44F-F838-47FD-BBE2-95E3304C177B}"/>
              </a:ext>
            </a:extLst>
          </p:cNvPr>
          <p:cNvSpPr>
            <a:spLocks noGrp="1"/>
          </p:cNvSpPr>
          <p:nvPr>
            <p:ph type="title"/>
          </p:nvPr>
        </p:nvSpPr>
        <p:spPr/>
        <p:txBody>
          <a:bodyPr/>
          <a:lstStyle/>
          <a:p>
            <a:r>
              <a:rPr lang="en-CA" dirty="0"/>
              <a:t>Domain model</a:t>
            </a:r>
          </a:p>
        </p:txBody>
      </p:sp>
      <p:sp>
        <p:nvSpPr>
          <p:cNvPr id="3" name="Content Placeholder 2">
            <a:extLst>
              <a:ext uri="{FF2B5EF4-FFF2-40B4-BE49-F238E27FC236}">
                <a16:creationId xmlns:a16="http://schemas.microsoft.com/office/drawing/2014/main" id="{5F95EEDD-C822-4185-B845-1FAB82AAE710}"/>
              </a:ext>
            </a:extLst>
          </p:cNvPr>
          <p:cNvSpPr>
            <a:spLocks noGrp="1"/>
          </p:cNvSpPr>
          <p:nvPr>
            <p:ph idx="1"/>
          </p:nvPr>
        </p:nvSpPr>
        <p:spPr>
          <a:xfrm>
            <a:off x="838200" y="1825625"/>
            <a:ext cx="10515600" cy="1603375"/>
          </a:xfrm>
        </p:spPr>
        <p:txBody>
          <a:bodyPr/>
          <a:lstStyle/>
          <a:p>
            <a:pPr marL="0" indent="0" algn="ctr">
              <a:buNone/>
            </a:pPr>
            <a:r>
              <a:rPr lang="en-CA" b="1" u="sng" dirty="0"/>
              <a:t>Adding Attributes</a:t>
            </a:r>
          </a:p>
          <a:p>
            <a:r>
              <a:rPr lang="en-US" dirty="0"/>
              <a:t> In the domain model, attributes should be simple attributes or data types</a:t>
            </a:r>
          </a:p>
          <a:p>
            <a:r>
              <a:rPr lang="en-US" dirty="0"/>
              <a:t> Common types include: </a:t>
            </a:r>
            <a:r>
              <a:rPr lang="en-US" dirty="0" err="1"/>
              <a:t>boolean</a:t>
            </a:r>
            <a:r>
              <a:rPr lang="en-US" dirty="0"/>
              <a:t>, data, number, string, address, color, </a:t>
            </a:r>
            <a:r>
              <a:rPr lang="en-CA" dirty="0"/>
              <a:t>etc.</a:t>
            </a:r>
          </a:p>
        </p:txBody>
      </p:sp>
      <p:sp>
        <p:nvSpPr>
          <p:cNvPr id="4" name="Footer Placeholder 3">
            <a:extLst>
              <a:ext uri="{FF2B5EF4-FFF2-40B4-BE49-F238E27FC236}">
                <a16:creationId xmlns:a16="http://schemas.microsoft.com/office/drawing/2014/main" id="{EABD8B93-3BCF-4FF3-B377-249EE717CEDE}"/>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47F02092-1369-442F-923F-C90B0B4A9B5B}"/>
              </a:ext>
            </a:extLst>
          </p:cNvPr>
          <p:cNvSpPr>
            <a:spLocks noGrp="1"/>
          </p:cNvSpPr>
          <p:nvPr>
            <p:ph type="sldNum" sz="quarter" idx="12"/>
          </p:nvPr>
        </p:nvSpPr>
        <p:spPr/>
        <p:txBody>
          <a:bodyPr/>
          <a:lstStyle/>
          <a:p>
            <a:fld id="{C2F792F5-04B2-48F5-9D03-C738232DE97E}" type="slidenum">
              <a:rPr lang="en-CA" smtClean="0"/>
              <a:t>8</a:t>
            </a:fld>
            <a:endParaRPr lang="en-CA"/>
          </a:p>
        </p:txBody>
      </p:sp>
      <p:pic>
        <p:nvPicPr>
          <p:cNvPr id="7" name="Picture 6" descr="A screenshot of a cell phone&#10;&#10;Description automatically generated">
            <a:extLst>
              <a:ext uri="{FF2B5EF4-FFF2-40B4-BE49-F238E27FC236}">
                <a16:creationId xmlns:a16="http://schemas.microsoft.com/office/drawing/2014/main" id="{9C359CB6-141E-4A6C-98A9-3218E7734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470" y="3732212"/>
            <a:ext cx="7630730" cy="1982788"/>
          </a:xfrm>
          <a:prstGeom prst="rect">
            <a:avLst/>
          </a:prstGeom>
        </p:spPr>
      </p:pic>
    </p:spTree>
    <p:extLst>
      <p:ext uri="{BB962C8B-B14F-4D97-AF65-F5344CB8AC3E}">
        <p14:creationId xmlns:p14="http://schemas.microsoft.com/office/powerpoint/2010/main" val="196453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77CC-E3E8-42C2-AABF-5F6CD023D18D}"/>
              </a:ext>
            </a:extLst>
          </p:cNvPr>
          <p:cNvSpPr>
            <a:spLocks noGrp="1"/>
          </p:cNvSpPr>
          <p:nvPr>
            <p:ph type="title"/>
          </p:nvPr>
        </p:nvSpPr>
        <p:spPr/>
        <p:txBody>
          <a:bodyPr/>
          <a:lstStyle/>
          <a:p>
            <a:r>
              <a:rPr lang="en-CA" dirty="0"/>
              <a:t>Adding associations</a:t>
            </a:r>
          </a:p>
        </p:txBody>
      </p:sp>
      <p:sp>
        <p:nvSpPr>
          <p:cNvPr id="3" name="Content Placeholder 2">
            <a:extLst>
              <a:ext uri="{FF2B5EF4-FFF2-40B4-BE49-F238E27FC236}">
                <a16:creationId xmlns:a16="http://schemas.microsoft.com/office/drawing/2014/main" id="{DCB2AE22-8A8D-4FA1-96B3-1A07BEFB4107}"/>
              </a:ext>
            </a:extLst>
          </p:cNvPr>
          <p:cNvSpPr>
            <a:spLocks noGrp="1"/>
          </p:cNvSpPr>
          <p:nvPr>
            <p:ph idx="1"/>
          </p:nvPr>
        </p:nvSpPr>
        <p:spPr>
          <a:xfrm>
            <a:off x="838200" y="1825625"/>
            <a:ext cx="10515600" cy="688975"/>
          </a:xfrm>
        </p:spPr>
        <p:txBody>
          <a:bodyPr/>
          <a:lstStyle/>
          <a:p>
            <a:r>
              <a:rPr lang="en-US" dirty="0"/>
              <a:t>Links and relationships between concepts</a:t>
            </a:r>
            <a:endParaRPr lang="en-CA" dirty="0"/>
          </a:p>
        </p:txBody>
      </p:sp>
      <p:sp>
        <p:nvSpPr>
          <p:cNvPr id="4" name="Footer Placeholder 3">
            <a:extLst>
              <a:ext uri="{FF2B5EF4-FFF2-40B4-BE49-F238E27FC236}">
                <a16:creationId xmlns:a16="http://schemas.microsoft.com/office/drawing/2014/main" id="{EFB05AD8-777F-472A-A293-AABAE850B332}"/>
              </a:ext>
            </a:extLst>
          </p:cNvPr>
          <p:cNvSpPr>
            <a:spLocks noGrp="1"/>
          </p:cNvSpPr>
          <p:nvPr>
            <p:ph type="ftr" sz="quarter" idx="11"/>
          </p:nvPr>
        </p:nvSpPr>
        <p:spPr/>
        <p:txBody>
          <a:bodyPr/>
          <a:lstStyle/>
          <a:p>
            <a:r>
              <a:rPr lang="en-CA"/>
              <a:t>SOEN 6481.  Dr. Morales</a:t>
            </a:r>
          </a:p>
        </p:txBody>
      </p:sp>
      <p:sp>
        <p:nvSpPr>
          <p:cNvPr id="5" name="Slide Number Placeholder 4">
            <a:extLst>
              <a:ext uri="{FF2B5EF4-FFF2-40B4-BE49-F238E27FC236}">
                <a16:creationId xmlns:a16="http://schemas.microsoft.com/office/drawing/2014/main" id="{EEDE05CB-77ED-4907-B4EA-D441ABA3971A}"/>
              </a:ext>
            </a:extLst>
          </p:cNvPr>
          <p:cNvSpPr>
            <a:spLocks noGrp="1"/>
          </p:cNvSpPr>
          <p:nvPr>
            <p:ph type="sldNum" sz="quarter" idx="12"/>
          </p:nvPr>
        </p:nvSpPr>
        <p:spPr/>
        <p:txBody>
          <a:bodyPr/>
          <a:lstStyle/>
          <a:p>
            <a:fld id="{C2F792F5-04B2-48F5-9D03-C738232DE97E}" type="slidenum">
              <a:rPr lang="en-CA" smtClean="0"/>
              <a:t>9</a:t>
            </a:fld>
            <a:endParaRPr lang="en-CA"/>
          </a:p>
        </p:txBody>
      </p:sp>
      <p:pic>
        <p:nvPicPr>
          <p:cNvPr id="11" name="Picture 10" descr="A screenshot of a cell phone&#10;&#10;Description automatically generated">
            <a:extLst>
              <a:ext uri="{FF2B5EF4-FFF2-40B4-BE49-F238E27FC236}">
                <a16:creationId xmlns:a16="http://schemas.microsoft.com/office/drawing/2014/main" id="{B10F124A-71CF-493F-A496-D70C49A2C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599" y="3039155"/>
            <a:ext cx="8954801" cy="1843088"/>
          </a:xfrm>
          <a:prstGeom prst="rect">
            <a:avLst/>
          </a:prstGeom>
        </p:spPr>
      </p:pic>
    </p:spTree>
    <p:extLst>
      <p:ext uri="{BB962C8B-B14F-4D97-AF65-F5344CB8AC3E}">
        <p14:creationId xmlns:p14="http://schemas.microsoft.com/office/powerpoint/2010/main" val="2009800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1869</TotalTime>
  <Words>2488</Words>
  <Application>Microsoft Office PowerPoint</Application>
  <PresentationFormat>Widescreen</PresentationFormat>
  <Paragraphs>321</Paragraphs>
  <Slides>41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Software Architecture and Design I  SOEN 343 Instructor: Dr. Rodrigo Morales https://moar82.github.io/ rodrigo.moralesalvarado@concordia.ca</vt:lpstr>
      <vt:lpstr>Learning objectives (1)</vt:lpstr>
      <vt:lpstr>Learning objectives (2)</vt:lpstr>
      <vt:lpstr>Software development process</vt:lpstr>
      <vt:lpstr>PowerPoint Presentation</vt:lpstr>
      <vt:lpstr>PowerPoint Presentation</vt:lpstr>
      <vt:lpstr>Domain Model</vt:lpstr>
      <vt:lpstr>Domain model</vt:lpstr>
      <vt:lpstr>Adding associations</vt:lpstr>
      <vt:lpstr>Strategies to Identify Conceptual Classes</vt:lpstr>
      <vt:lpstr>Recognize noun phrases</vt:lpstr>
      <vt:lpstr>Approach:  Recognize noun phrases</vt:lpstr>
      <vt:lpstr>Approach:  Recognize noun phrases</vt:lpstr>
      <vt:lpstr>Approach:  Recognize noun phrases</vt:lpstr>
      <vt:lpstr>Approach:  Recognize noun phrases</vt:lpstr>
      <vt:lpstr>Approach:  Recognize noun phrases</vt:lpstr>
      <vt:lpstr>Approach:  Recognize noun phrases</vt:lpstr>
      <vt:lpstr>Approach:  Recognize noun phrases</vt:lpstr>
      <vt:lpstr>Approach:  Recognize noun phrases</vt:lpstr>
      <vt:lpstr>Use a Conceptual Class Category List</vt:lpstr>
      <vt:lpstr>Description classes</vt:lpstr>
      <vt:lpstr>Description classes II</vt:lpstr>
      <vt:lpstr>Description classes III</vt:lpstr>
      <vt:lpstr>Adding associations</vt:lpstr>
      <vt:lpstr>Finding associations</vt:lpstr>
      <vt:lpstr>Multiplicity</vt:lpstr>
      <vt:lpstr>Naming associations</vt:lpstr>
      <vt:lpstr>Recursive or reflexive associations</vt:lpstr>
      <vt:lpstr>Specialized associations: Composition</vt:lpstr>
      <vt:lpstr>Specialized associations: Aggregation</vt:lpstr>
      <vt:lpstr>How to Identify Composition</vt:lpstr>
      <vt:lpstr>Inheritance</vt:lpstr>
      <vt:lpstr>Inheritance II</vt:lpstr>
      <vt:lpstr>Inheritance vs States</vt:lpstr>
      <vt:lpstr>Building object models best practices</vt:lpstr>
      <vt:lpstr>Avoid obscure names for objects &amp; attributes</vt:lpstr>
      <vt:lpstr>Domain Modeling Summary</vt:lpstr>
      <vt:lpstr>Domain Model in Overall Scheme</vt:lpstr>
      <vt:lpstr>Tool support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6481</dc:title>
  <dc:creator>Rodrigo Morales Alvarado</dc:creator>
  <cp:lastModifiedBy>Rodrigo Morales Alvarado</cp:lastModifiedBy>
  <cp:revision>22</cp:revision>
  <dcterms:created xsi:type="dcterms:W3CDTF">2020-07-27T21:18:53Z</dcterms:created>
  <dcterms:modified xsi:type="dcterms:W3CDTF">2020-09-10T21:37:39Z</dcterms:modified>
</cp:coreProperties>
</file>