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347" r:id="rId2"/>
    <p:sldId id="502" r:id="rId3"/>
    <p:sldId id="546" r:id="rId4"/>
    <p:sldId id="548" r:id="rId5"/>
    <p:sldId id="430" r:id="rId6"/>
    <p:sldId id="504" r:id="rId7"/>
    <p:sldId id="505" r:id="rId8"/>
    <p:sldId id="506" r:id="rId9"/>
    <p:sldId id="503" r:id="rId10"/>
    <p:sldId id="508" r:id="rId11"/>
    <p:sldId id="509" r:id="rId12"/>
    <p:sldId id="510" r:id="rId13"/>
    <p:sldId id="549" r:id="rId14"/>
    <p:sldId id="511" r:id="rId15"/>
    <p:sldId id="512" r:id="rId16"/>
    <p:sldId id="513" r:id="rId17"/>
    <p:sldId id="515" r:id="rId18"/>
    <p:sldId id="514" r:id="rId19"/>
    <p:sldId id="516" r:id="rId20"/>
    <p:sldId id="517" r:id="rId21"/>
    <p:sldId id="518" r:id="rId22"/>
    <p:sldId id="519" r:id="rId23"/>
    <p:sldId id="520" r:id="rId24"/>
    <p:sldId id="521" r:id="rId25"/>
    <p:sldId id="523" r:id="rId26"/>
    <p:sldId id="524" r:id="rId27"/>
    <p:sldId id="525" r:id="rId28"/>
    <p:sldId id="526" r:id="rId29"/>
    <p:sldId id="527" r:id="rId30"/>
    <p:sldId id="522" r:id="rId31"/>
    <p:sldId id="528" r:id="rId32"/>
    <p:sldId id="529" r:id="rId33"/>
    <p:sldId id="530" r:id="rId34"/>
    <p:sldId id="532" r:id="rId35"/>
    <p:sldId id="533" r:id="rId36"/>
    <p:sldId id="535" r:id="rId37"/>
    <p:sldId id="536" r:id="rId38"/>
    <p:sldId id="537" r:id="rId39"/>
    <p:sldId id="540" r:id="rId40"/>
    <p:sldId id="541" r:id="rId41"/>
    <p:sldId id="542" r:id="rId42"/>
    <p:sldId id="538" r:id="rId43"/>
    <p:sldId id="539" r:id="rId44"/>
    <p:sldId id="543" r:id="rId45"/>
    <p:sldId id="544" r:id="rId46"/>
    <p:sldId id="545" r:id="rId47"/>
    <p:sldId id="501" r:id="rId48"/>
    <p:sldId id="42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0629" autoAdjust="0"/>
  </p:normalViewPr>
  <p:slideViewPr>
    <p:cSldViewPr snapToGrid="0">
      <p:cViewPr varScale="1">
        <p:scale>
          <a:sx n="80" d="100"/>
          <a:sy n="80" d="100"/>
        </p:scale>
        <p:origin x="484" y="60"/>
      </p:cViewPr>
      <p:guideLst/>
    </p:cSldViewPr>
  </p:slideViewPr>
  <p:notesTextViewPr>
    <p:cViewPr>
      <p:scale>
        <a:sx n="1" d="1"/>
        <a:sy n="1" d="1"/>
      </p:scale>
      <p:origin x="0" y="0"/>
    </p:cViewPr>
  </p:notesTextViewPr>
  <p:sorterViewPr>
    <p:cViewPr>
      <p:scale>
        <a:sx n="100" d="100"/>
        <a:sy n="100" d="100"/>
      </p:scale>
      <p:origin x="0" y="-4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406400" y="696913"/>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37117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Problem with this?</a:t>
            </a:r>
          </a:p>
          <a:p>
            <a:r>
              <a:rPr lang="en-US" sz="1200" b="0" i="0" u="none" strike="noStrike" kern="1200" baseline="0" dirty="0">
                <a:solidFill>
                  <a:schemeClr val="tx1"/>
                </a:solidFill>
                <a:latin typeface="+mn-lt"/>
                <a:ea typeface="+mn-ea"/>
                <a:cs typeface="+mn-cs"/>
              </a:rPr>
              <a:t>After reading dozens [hundreds] of pages of these, you still have no idea what the system is actually doing!</a:t>
            </a:r>
          </a:p>
          <a:p>
            <a:r>
              <a:rPr lang="en-US" sz="1200" b="0" i="0" u="none" strike="noStrike" kern="1200" baseline="0" dirty="0">
                <a:solidFill>
                  <a:schemeClr val="tx1"/>
                </a:solidFill>
                <a:latin typeface="+mn-lt"/>
                <a:ea typeface="+mn-ea"/>
                <a:cs typeface="+mn-cs"/>
              </a:rPr>
              <a:t> Because they lack context and cohesion</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7</a:t>
            </a:fld>
            <a:endParaRPr lang="en-CA"/>
          </a:p>
        </p:txBody>
      </p:sp>
    </p:spTree>
    <p:extLst>
      <p:ext uri="{BB962C8B-B14F-4D97-AF65-F5344CB8AC3E}">
        <p14:creationId xmlns:p14="http://schemas.microsoft.com/office/powerpoint/2010/main" val="40243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System Boundary defines the border between the Solution (our system) and the Real World (things that interact with our system).</a:t>
            </a:r>
          </a:p>
          <a:p>
            <a:r>
              <a:rPr lang="en-US" sz="1200" b="0" i="0" u="none" strike="noStrike" kern="1200" baseline="0" dirty="0">
                <a:solidFill>
                  <a:schemeClr val="tx1"/>
                </a:solidFill>
                <a:latin typeface="+mn-lt"/>
                <a:ea typeface="+mn-ea"/>
                <a:cs typeface="+mn-cs"/>
              </a:rPr>
              <a:t> World partitioned (i.e., no sharing) in two:</a:t>
            </a:r>
          </a:p>
          <a:p>
            <a:r>
              <a:rPr lang="en-CA" sz="1200" b="0" i="0" u="none" strike="noStrike" kern="1200" baseline="0" dirty="0">
                <a:solidFill>
                  <a:schemeClr val="tx1"/>
                </a:solidFill>
                <a:latin typeface="+mn-lt"/>
                <a:ea typeface="+mn-ea"/>
                <a:cs typeface="+mn-cs"/>
              </a:rPr>
              <a:t>   +Our system</a:t>
            </a:r>
          </a:p>
          <a:p>
            <a:r>
              <a:rPr lang="en-US" sz="1200" b="0" i="0" u="none" strike="noStrike" kern="1200" baseline="0" dirty="0">
                <a:solidFill>
                  <a:schemeClr val="tx1"/>
                </a:solidFill>
                <a:latin typeface="+mn-lt"/>
                <a:ea typeface="+mn-ea"/>
                <a:cs typeface="+mn-cs"/>
              </a:rPr>
              <a:t>   +Things that interact with our system</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14</a:t>
            </a:fld>
            <a:endParaRPr lang="en-CA"/>
          </a:p>
        </p:txBody>
      </p:sp>
    </p:spTree>
    <p:extLst>
      <p:ext uri="{BB962C8B-B14F-4D97-AF65-F5344CB8AC3E}">
        <p14:creationId xmlns:p14="http://schemas.microsoft.com/office/powerpoint/2010/main" val="304029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possible starting point for building the Use Case set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19</a:t>
            </a:fld>
            <a:endParaRPr lang="en-CA"/>
          </a:p>
        </p:txBody>
      </p:sp>
    </p:spTree>
    <p:extLst>
      <p:ext uri="{BB962C8B-B14F-4D97-AF65-F5344CB8AC3E}">
        <p14:creationId xmlns:p14="http://schemas.microsoft.com/office/powerpoint/2010/main" val="48287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Helps to determine if a Use Case is user-goal level or not: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27</a:t>
            </a:fld>
            <a:endParaRPr lang="en-CA"/>
          </a:p>
        </p:txBody>
      </p:sp>
    </p:spTree>
    <p:extLst>
      <p:ext uri="{BB962C8B-B14F-4D97-AF65-F5344CB8AC3E}">
        <p14:creationId xmlns:p14="http://schemas.microsoft.com/office/powerpoint/2010/main" val="271035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next step is to outline each use case so you can start to gain an understanding of required system behavior at the next level of detail. As you do so, you also start to understand various alternatives and events that can occur as part of the systems operation. Of interest at this time is the flow of events,</a:t>
            </a:r>
          </a:p>
          <a:p>
            <a:endParaRPr lang="en-US" dirty="0"/>
          </a:p>
          <a:p>
            <a:r>
              <a:rPr lang="en-US" dirty="0"/>
              <a:t>(Some call this the "happy day" flow since there are no problems and no exceptions on this path.)</a:t>
            </a:r>
            <a:r>
              <a:rPr lang="en-US" sz="1200" b="0" i="0" u="none" strike="noStrike" kern="1200" baseline="0" dirty="0">
                <a:solidFill>
                  <a:schemeClr val="tx1"/>
                </a:solidFill>
                <a:latin typeface="+mn-lt"/>
                <a:ea typeface="+mn-ea"/>
                <a:cs typeface="+mn-cs"/>
              </a:rPr>
              <a:t> including the basic and alternate flows.)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33</a:t>
            </a:fld>
            <a:endParaRPr lang="en-CA"/>
          </a:p>
        </p:txBody>
      </p:sp>
    </p:spTree>
    <p:extLst>
      <p:ext uri="{BB962C8B-B14F-4D97-AF65-F5344CB8AC3E}">
        <p14:creationId xmlns:p14="http://schemas.microsoft.com/office/powerpoint/2010/main" val="160670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software development, the "what ifs" become a primary source of concern, and these must be fully explored in alternate flows.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43</a:t>
            </a:fld>
            <a:endParaRPr lang="en-CA"/>
          </a:p>
        </p:txBody>
      </p:sp>
    </p:spTree>
    <p:extLst>
      <p:ext uri="{BB962C8B-B14F-4D97-AF65-F5344CB8AC3E}">
        <p14:creationId xmlns:p14="http://schemas.microsoft.com/office/powerpoint/2010/main" val="323700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48</a:t>
            </a:fld>
            <a:endParaRPr lang="en-CA"/>
          </a:p>
        </p:txBody>
      </p:sp>
    </p:spTree>
    <p:extLst>
      <p:ext uri="{BB962C8B-B14F-4D97-AF65-F5344CB8AC3E}">
        <p14:creationId xmlns:p14="http://schemas.microsoft.com/office/powerpoint/2010/main" val="13270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C35119DF-EB08-4C2D-993D-1CE6A25D668A}" type="datetime1">
              <a:rPr lang="en-CA" smtClean="0"/>
              <a:t>2020-09-21</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6FC645AE-D19F-4B49-A8B5-D1E514E2DC28}" type="datetime1">
              <a:rPr lang="en-CA" smtClean="0"/>
              <a:t>2020-09-21</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AC702BB8-955C-4D31-A6E7-AE8DE257F4A6}" type="datetime1">
              <a:rPr lang="en-CA" smtClean="0"/>
              <a:t>2020-09-21</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Tree>
    <p:extLst>
      <p:ext uri="{BB962C8B-B14F-4D97-AF65-F5344CB8AC3E}">
        <p14:creationId xmlns:p14="http://schemas.microsoft.com/office/powerpoint/2010/main" val="136366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E9A78592-CA0D-4EE6-BACE-72300A495EA9}" type="datetime1">
              <a:rPr lang="en-CA" smtClean="0"/>
              <a:t>2020-09-21</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0902B990-79AF-479B-A346-3379693F544C}" type="datetime1">
              <a:rPr lang="en-CA" smtClean="0"/>
              <a:t>2020-09-21</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CCEA10C1-0100-409A-923F-E8A2D249CE12}" type="datetime1">
              <a:rPr lang="en-CA" smtClean="0"/>
              <a:t>2020-09-21</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A34C75F0-5015-40C8-B708-8FFD9367982A}" type="datetime1">
              <a:rPr lang="en-CA" smtClean="0"/>
              <a:t>2020-09-21</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  Dr. Morales</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C811E97F-5F1E-4CBA-9491-9D04E98328F0}" type="datetime1">
              <a:rPr lang="en-CA" smtClean="0"/>
              <a:t>2020-09-21</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7C94FB57-28C7-4669-AD6A-3A3135C3FDF1}" type="datetime1">
              <a:rPr lang="en-CA" smtClean="0"/>
              <a:t>2020-09-21</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  Dr. Morales</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CEB73167-0B96-492F-8A61-69EB3A8C1A77}" type="datetime1">
              <a:rPr lang="en-CA" smtClean="0"/>
              <a:t>2020-09-21</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4368686E-E433-4002-9A93-AA248A3D86B5}" type="datetime1">
              <a:rPr lang="en-CA" smtClean="0"/>
              <a:t>2020-09-21</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4B690-400D-4458-AD27-7B18995D0741}" type="datetime1">
              <a:rPr lang="en-CA" smtClean="0"/>
              <a:t>2020-09-21</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  Dr. Morales</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2209800" y="1600201"/>
            <a:ext cx="7772400" cy="1470025"/>
          </a:xfrm>
        </p:spPr>
        <p:txBody>
          <a:bodyPr>
            <a:normAutofit fontScale="90000"/>
          </a:bodyPr>
          <a:lstStyle/>
          <a:p>
            <a:pPr algn="ctr"/>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sz="1000" dirty="0">
                <a:hlinkClick r:id="rId3">
                  <a:extLst>
                    <a:ext uri="{A12FA001-AC4F-418D-AE19-62706E023703}">
                      <ahyp:hlinkClr xmlns:ahyp="http://schemas.microsoft.com/office/drawing/2018/hyperlinkcolor" val="tx"/>
                    </a:ext>
                  </a:extLst>
                </a:hlinkClick>
              </a:rPr>
              <a:t>https://moar82.github.io/</a:t>
            </a:r>
            <a:br>
              <a:rPr lang="en-US" sz="1000" dirty="0"/>
            </a:br>
            <a:r>
              <a:rPr lang="en-US" altLang="en-US" sz="1000" dirty="0"/>
              <a:t>rodrigo.moralesalvarado@concordia.ca</a:t>
            </a: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4294967295"/>
          </p:nvPr>
        </p:nvSpPr>
        <p:spPr>
          <a:xfrm>
            <a:off x="2667000" y="3429000"/>
            <a:ext cx="6858000" cy="1371600"/>
          </a:xfrm>
        </p:spPr>
        <p:txBody>
          <a:bodyPr/>
          <a:lstStyle/>
          <a:p>
            <a:pPr marL="0" indent="0" algn="ctr">
              <a:buNone/>
            </a:pPr>
            <a:r>
              <a:rPr lang="en-CA" dirty="0"/>
              <a:t>Lecture 3a.  Use Cases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F0ED-618C-4E01-8848-CA7597EEF37F}"/>
              </a:ext>
            </a:extLst>
          </p:cNvPr>
          <p:cNvSpPr>
            <a:spLocks noGrp="1"/>
          </p:cNvSpPr>
          <p:nvPr>
            <p:ph type="title"/>
          </p:nvPr>
        </p:nvSpPr>
        <p:spPr/>
        <p:txBody>
          <a:bodyPr/>
          <a:lstStyle/>
          <a:p>
            <a:r>
              <a:rPr lang="en-CA" dirty="0"/>
              <a:t>Use cases elements</a:t>
            </a:r>
          </a:p>
        </p:txBody>
      </p:sp>
      <p:sp>
        <p:nvSpPr>
          <p:cNvPr id="3" name="Content Placeholder 2">
            <a:extLst>
              <a:ext uri="{FF2B5EF4-FFF2-40B4-BE49-F238E27FC236}">
                <a16:creationId xmlns:a16="http://schemas.microsoft.com/office/drawing/2014/main" id="{95B627EA-410B-4A46-91C2-C5B7E2FA18A1}"/>
              </a:ext>
            </a:extLst>
          </p:cNvPr>
          <p:cNvSpPr>
            <a:spLocks noGrp="1"/>
          </p:cNvSpPr>
          <p:nvPr>
            <p:ph idx="1"/>
          </p:nvPr>
        </p:nvSpPr>
        <p:spPr/>
        <p:txBody>
          <a:bodyPr/>
          <a:lstStyle/>
          <a:p>
            <a:r>
              <a:rPr lang="en-CA" b="1" dirty="0"/>
              <a:t>Actor</a:t>
            </a:r>
            <a:r>
              <a:rPr lang="en-CA" dirty="0"/>
              <a:t>: </a:t>
            </a:r>
            <a:r>
              <a:rPr lang="en-US" dirty="0"/>
              <a:t>something with behavior, such as a person, computer system, or organization, </a:t>
            </a:r>
            <a:r>
              <a:rPr lang="en-CA" dirty="0"/>
              <a:t>e.g., a cashier</a:t>
            </a:r>
          </a:p>
          <a:p>
            <a:r>
              <a:rPr lang="en-CA" b="1" dirty="0"/>
              <a:t>Scenario</a:t>
            </a:r>
            <a:r>
              <a:rPr lang="en-CA" dirty="0"/>
              <a:t>: </a:t>
            </a:r>
            <a:r>
              <a:rPr lang="en-US" dirty="0"/>
              <a:t>a specific sequence of actions and interactions between actors and the system under discussion, e.g., the scenario of successfully purchasing items with cash</a:t>
            </a:r>
          </a:p>
          <a:p>
            <a:r>
              <a:rPr lang="en-CA" b="1" dirty="0"/>
              <a:t>Use Case: </a:t>
            </a:r>
            <a:r>
              <a:rPr lang="en-US" dirty="0"/>
              <a:t>a collection of related success and failure scenarios that describe actors using a system to support a goal</a:t>
            </a:r>
            <a:endParaRPr lang="en-CA" dirty="0"/>
          </a:p>
        </p:txBody>
      </p:sp>
      <p:sp>
        <p:nvSpPr>
          <p:cNvPr id="4" name="Footer Placeholder 3">
            <a:extLst>
              <a:ext uri="{FF2B5EF4-FFF2-40B4-BE49-F238E27FC236}">
                <a16:creationId xmlns:a16="http://schemas.microsoft.com/office/drawing/2014/main" id="{0461112D-AD67-4040-9600-C5763ED19287}"/>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EBDDAADD-74F0-4634-9824-F3B671C14B01}"/>
              </a:ext>
            </a:extLst>
          </p:cNvPr>
          <p:cNvSpPr>
            <a:spLocks noGrp="1"/>
          </p:cNvSpPr>
          <p:nvPr>
            <p:ph type="sldNum" sz="quarter" idx="12"/>
          </p:nvPr>
        </p:nvSpPr>
        <p:spPr/>
        <p:txBody>
          <a:bodyPr/>
          <a:lstStyle/>
          <a:p>
            <a:fld id="{C2F792F5-04B2-48F5-9D03-C738232DE97E}" type="slidenum">
              <a:rPr lang="en-CA" smtClean="0"/>
              <a:t>10</a:t>
            </a:fld>
            <a:endParaRPr lang="en-CA"/>
          </a:p>
        </p:txBody>
      </p:sp>
    </p:spTree>
    <p:extLst>
      <p:ext uri="{BB962C8B-B14F-4D97-AF65-F5344CB8AC3E}">
        <p14:creationId xmlns:p14="http://schemas.microsoft.com/office/powerpoint/2010/main" val="54942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2C27-9C9C-47BF-8628-3B2130BA318C}"/>
              </a:ext>
            </a:extLst>
          </p:cNvPr>
          <p:cNvSpPr>
            <a:spLocks noGrp="1"/>
          </p:cNvSpPr>
          <p:nvPr>
            <p:ph type="title"/>
          </p:nvPr>
        </p:nvSpPr>
        <p:spPr/>
        <p:txBody>
          <a:bodyPr/>
          <a:lstStyle/>
          <a:p>
            <a:r>
              <a:rPr lang="en-CA" dirty="0"/>
              <a:t>Use case example</a:t>
            </a:r>
          </a:p>
        </p:txBody>
      </p:sp>
      <p:sp>
        <p:nvSpPr>
          <p:cNvPr id="3" name="Content Placeholder 2">
            <a:extLst>
              <a:ext uri="{FF2B5EF4-FFF2-40B4-BE49-F238E27FC236}">
                <a16:creationId xmlns:a16="http://schemas.microsoft.com/office/drawing/2014/main" id="{8BEB483A-790A-41CA-8F45-B5E59D4BD26B}"/>
              </a:ext>
            </a:extLst>
          </p:cNvPr>
          <p:cNvSpPr>
            <a:spLocks noGrp="1"/>
          </p:cNvSpPr>
          <p:nvPr>
            <p:ph idx="1"/>
          </p:nvPr>
        </p:nvSpPr>
        <p:spPr/>
        <p:txBody>
          <a:bodyPr/>
          <a:lstStyle/>
          <a:p>
            <a:pPr marL="0" indent="0">
              <a:buNone/>
            </a:pPr>
            <a:r>
              <a:rPr lang="en-CA" dirty="0"/>
              <a:t>UC: Handle returns</a:t>
            </a:r>
          </a:p>
          <a:p>
            <a:pPr marL="0" indent="0">
              <a:buNone/>
            </a:pPr>
            <a:r>
              <a:rPr lang="en-CA" dirty="0"/>
              <a:t>Main success scenario:</a:t>
            </a:r>
          </a:p>
          <a:p>
            <a:pPr lvl="1"/>
            <a:r>
              <a:rPr lang="en-US" dirty="0"/>
              <a:t> A customer arrives at a checkout with items to return. The cashier uses the POS system to record each returned item…</a:t>
            </a:r>
          </a:p>
          <a:p>
            <a:pPr marL="0" indent="0">
              <a:buNone/>
            </a:pPr>
            <a:r>
              <a:rPr lang="en-CA" dirty="0"/>
              <a:t>Alternate scenarios:</a:t>
            </a:r>
          </a:p>
          <a:p>
            <a:pPr lvl="1"/>
            <a:r>
              <a:rPr lang="en-US" dirty="0"/>
              <a:t> If the credit reimbursement authorization is rejected, inform customer and ask for an alternative payment method.</a:t>
            </a:r>
          </a:p>
          <a:p>
            <a:pPr lvl="1"/>
            <a:r>
              <a:rPr lang="en-US" dirty="0"/>
              <a:t> If item identifier not found in the system, notify the Cashier and suggest manual entry of the identifier code.</a:t>
            </a:r>
          </a:p>
          <a:p>
            <a:pPr lvl="1"/>
            <a:r>
              <a:rPr lang="en-US" dirty="0"/>
              <a:t>…</a:t>
            </a:r>
          </a:p>
        </p:txBody>
      </p:sp>
      <p:sp>
        <p:nvSpPr>
          <p:cNvPr id="4" name="Footer Placeholder 3">
            <a:extLst>
              <a:ext uri="{FF2B5EF4-FFF2-40B4-BE49-F238E27FC236}">
                <a16:creationId xmlns:a16="http://schemas.microsoft.com/office/drawing/2014/main" id="{04357085-F3D8-4454-9F32-CEA09071620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139D473-2654-4D2A-AF2D-8C00F3896D6F}"/>
              </a:ext>
            </a:extLst>
          </p:cNvPr>
          <p:cNvSpPr>
            <a:spLocks noGrp="1"/>
          </p:cNvSpPr>
          <p:nvPr>
            <p:ph type="sldNum" sz="quarter" idx="12"/>
          </p:nvPr>
        </p:nvSpPr>
        <p:spPr/>
        <p:txBody>
          <a:bodyPr/>
          <a:lstStyle/>
          <a:p>
            <a:fld id="{C2F792F5-04B2-48F5-9D03-C738232DE97E}" type="slidenum">
              <a:rPr lang="en-CA" smtClean="0"/>
              <a:t>11</a:t>
            </a:fld>
            <a:endParaRPr lang="en-CA"/>
          </a:p>
        </p:txBody>
      </p:sp>
    </p:spTree>
    <p:extLst>
      <p:ext uri="{BB962C8B-B14F-4D97-AF65-F5344CB8AC3E}">
        <p14:creationId xmlns:p14="http://schemas.microsoft.com/office/powerpoint/2010/main" val="106703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dirty="0"/>
              <a:t>Identify and describe the Actors</a:t>
            </a:r>
          </a:p>
          <a:p>
            <a:pPr marL="457200" indent="-457200">
              <a:buFont typeface="+mj-lt"/>
              <a:buAutoNum type="arabicPeriod"/>
            </a:pPr>
            <a:r>
              <a:rPr lang="en-US" dirty="0"/>
              <a:t>Identify the Use Cases and write a Brief Description</a:t>
            </a:r>
          </a:p>
          <a:p>
            <a:pPr marL="457200" indent="-457200">
              <a:buFont typeface="+mj-lt"/>
              <a:buAutoNum type="arabicPeriod"/>
            </a:pPr>
            <a:r>
              <a:rPr lang="en-US" dirty="0"/>
              <a:t>Identify the Actor/Use Case Relationships</a:t>
            </a:r>
          </a:p>
          <a:p>
            <a:pPr marL="457200" indent="-457200">
              <a:buFont typeface="+mj-lt"/>
              <a:buAutoNum type="arabicPeriod"/>
            </a:pPr>
            <a:r>
              <a:rPr lang="en-US" dirty="0"/>
              <a:t>Outline the Individual Use Cases</a:t>
            </a:r>
          </a:p>
          <a:p>
            <a:pPr marL="457200" indent="-457200">
              <a:buFont typeface="+mj-lt"/>
              <a:buAutoNum type="arabicPeriod"/>
            </a:pPr>
            <a:r>
              <a:rPr lang="en-US" dirty="0"/>
              <a:t>Refine the Use Cases</a:t>
            </a:r>
            <a:endParaRPr lang="en-CA"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12</a:t>
            </a:fld>
            <a:endParaRPr lang="en-CA"/>
          </a:p>
        </p:txBody>
      </p:sp>
    </p:spTree>
    <p:extLst>
      <p:ext uri="{BB962C8B-B14F-4D97-AF65-F5344CB8AC3E}">
        <p14:creationId xmlns:p14="http://schemas.microsoft.com/office/powerpoint/2010/main" val="125864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b="1" dirty="0"/>
              <a:t>Identify and describe the Actors</a:t>
            </a:r>
          </a:p>
          <a:p>
            <a:pPr marL="457200" indent="-457200">
              <a:buFont typeface="+mj-lt"/>
              <a:buAutoNum type="arabicPeriod"/>
            </a:pPr>
            <a:r>
              <a:rPr lang="en-US" dirty="0"/>
              <a:t>Identify the Use Cases and write a Brief Description</a:t>
            </a:r>
          </a:p>
          <a:p>
            <a:pPr marL="457200" indent="-457200">
              <a:buFont typeface="+mj-lt"/>
              <a:buAutoNum type="arabicPeriod"/>
            </a:pPr>
            <a:r>
              <a:rPr lang="en-US" dirty="0"/>
              <a:t>Identify the Actor/Use Case Relationships</a:t>
            </a:r>
          </a:p>
          <a:p>
            <a:pPr marL="457200" indent="-457200">
              <a:buFont typeface="+mj-lt"/>
              <a:buAutoNum type="arabicPeriod"/>
            </a:pPr>
            <a:r>
              <a:rPr lang="en-US" dirty="0"/>
              <a:t>Outline the Individual Use Cases</a:t>
            </a:r>
          </a:p>
          <a:p>
            <a:pPr marL="457200" indent="-457200">
              <a:buFont typeface="+mj-lt"/>
              <a:buAutoNum type="arabicPeriod"/>
            </a:pPr>
            <a:r>
              <a:rPr lang="en-US" dirty="0"/>
              <a:t>Refine the Use Cases</a:t>
            </a:r>
            <a:endParaRPr lang="en-CA"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13</a:t>
            </a:fld>
            <a:endParaRPr lang="en-CA"/>
          </a:p>
        </p:txBody>
      </p:sp>
    </p:spTree>
    <p:extLst>
      <p:ext uri="{BB962C8B-B14F-4D97-AF65-F5344CB8AC3E}">
        <p14:creationId xmlns:p14="http://schemas.microsoft.com/office/powerpoint/2010/main" val="193666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6A34-81E9-4A6C-9420-33178CF631EA}"/>
              </a:ext>
            </a:extLst>
          </p:cNvPr>
          <p:cNvSpPr>
            <a:spLocks noGrp="1"/>
          </p:cNvSpPr>
          <p:nvPr>
            <p:ph type="title"/>
          </p:nvPr>
        </p:nvSpPr>
        <p:spPr/>
        <p:txBody>
          <a:bodyPr/>
          <a:lstStyle/>
          <a:p>
            <a:r>
              <a:rPr lang="en-CA" dirty="0"/>
              <a:t>System Boundary is the context</a:t>
            </a:r>
          </a:p>
        </p:txBody>
      </p:sp>
      <p:pic>
        <p:nvPicPr>
          <p:cNvPr id="7" name="Content Placeholder 6" descr="A picture containing clock&#10;&#10;Description automatically generated">
            <a:extLst>
              <a:ext uri="{FF2B5EF4-FFF2-40B4-BE49-F238E27FC236}">
                <a16:creationId xmlns:a16="http://schemas.microsoft.com/office/drawing/2014/main" id="{C974C926-0907-48BB-8578-D5CF839F4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2179" y="2039408"/>
            <a:ext cx="9567641" cy="3454400"/>
          </a:xfrm>
        </p:spPr>
      </p:pic>
      <p:sp>
        <p:nvSpPr>
          <p:cNvPr id="4" name="Footer Placeholder 3">
            <a:extLst>
              <a:ext uri="{FF2B5EF4-FFF2-40B4-BE49-F238E27FC236}">
                <a16:creationId xmlns:a16="http://schemas.microsoft.com/office/drawing/2014/main" id="{924F2369-0B5B-4C5E-81BA-4010DB5E7AE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BBD6BA14-0C63-4D2E-822F-21D98480AF3D}"/>
              </a:ext>
            </a:extLst>
          </p:cNvPr>
          <p:cNvSpPr>
            <a:spLocks noGrp="1"/>
          </p:cNvSpPr>
          <p:nvPr>
            <p:ph type="sldNum" sz="quarter" idx="12"/>
          </p:nvPr>
        </p:nvSpPr>
        <p:spPr/>
        <p:txBody>
          <a:bodyPr/>
          <a:lstStyle/>
          <a:p>
            <a:fld id="{C2F792F5-04B2-48F5-9D03-C738232DE97E}" type="slidenum">
              <a:rPr lang="en-CA" smtClean="0"/>
              <a:t>14</a:t>
            </a:fld>
            <a:endParaRPr lang="en-CA"/>
          </a:p>
        </p:txBody>
      </p:sp>
    </p:spTree>
    <p:extLst>
      <p:ext uri="{BB962C8B-B14F-4D97-AF65-F5344CB8AC3E}">
        <p14:creationId xmlns:p14="http://schemas.microsoft.com/office/powerpoint/2010/main" val="340018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FE4F-32E0-4F64-BA1B-EFC2C92956B2}"/>
              </a:ext>
            </a:extLst>
          </p:cNvPr>
          <p:cNvSpPr>
            <a:spLocks noGrp="1"/>
          </p:cNvSpPr>
          <p:nvPr>
            <p:ph type="title"/>
          </p:nvPr>
        </p:nvSpPr>
        <p:spPr/>
        <p:txBody>
          <a:bodyPr/>
          <a:lstStyle/>
          <a:p>
            <a:r>
              <a:rPr lang="en-CA" dirty="0"/>
              <a:t>How to identify Actors</a:t>
            </a:r>
          </a:p>
        </p:txBody>
      </p:sp>
      <p:sp>
        <p:nvSpPr>
          <p:cNvPr id="3" name="Content Placeholder 2">
            <a:extLst>
              <a:ext uri="{FF2B5EF4-FFF2-40B4-BE49-F238E27FC236}">
                <a16:creationId xmlns:a16="http://schemas.microsoft.com/office/drawing/2014/main" id="{58958712-AC35-47AB-8C41-430CF8E59BCC}"/>
              </a:ext>
            </a:extLst>
          </p:cNvPr>
          <p:cNvSpPr>
            <a:spLocks noGrp="1"/>
          </p:cNvSpPr>
          <p:nvPr>
            <p:ph idx="1"/>
          </p:nvPr>
        </p:nvSpPr>
        <p:spPr>
          <a:xfrm>
            <a:off x="838200" y="1825625"/>
            <a:ext cx="5499098" cy="4351338"/>
          </a:xfrm>
        </p:spPr>
        <p:txBody>
          <a:bodyPr/>
          <a:lstStyle/>
          <a:p>
            <a:r>
              <a:rPr lang="en-US" dirty="0"/>
              <a:t>Who will supply, use, or remove information from the system?</a:t>
            </a:r>
          </a:p>
          <a:p>
            <a:r>
              <a:rPr lang="en-US" dirty="0"/>
              <a:t> Who will operate the system?</a:t>
            </a:r>
          </a:p>
          <a:p>
            <a:r>
              <a:rPr lang="en-US" dirty="0"/>
              <a:t> Who will perform any system maintenance?</a:t>
            </a:r>
          </a:p>
          <a:p>
            <a:r>
              <a:rPr lang="en-US" dirty="0"/>
              <a:t> Where will the system be used?</a:t>
            </a:r>
          </a:p>
          <a:p>
            <a:r>
              <a:rPr lang="en-US" dirty="0"/>
              <a:t> Where does the system get its information?</a:t>
            </a:r>
          </a:p>
          <a:p>
            <a:r>
              <a:rPr lang="en-US" dirty="0"/>
              <a:t> What other external systems will interact with the system?</a:t>
            </a:r>
            <a:endParaRPr lang="en-CA" dirty="0"/>
          </a:p>
        </p:txBody>
      </p:sp>
      <p:sp>
        <p:nvSpPr>
          <p:cNvPr id="4" name="Footer Placeholder 3">
            <a:extLst>
              <a:ext uri="{FF2B5EF4-FFF2-40B4-BE49-F238E27FC236}">
                <a16:creationId xmlns:a16="http://schemas.microsoft.com/office/drawing/2014/main" id="{41243492-A947-4A6C-A3BA-469AB308B7E4}"/>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7143335A-CCA8-4C9D-BC5E-52AA7D2497C6}"/>
              </a:ext>
            </a:extLst>
          </p:cNvPr>
          <p:cNvSpPr>
            <a:spLocks noGrp="1"/>
          </p:cNvSpPr>
          <p:nvPr>
            <p:ph type="sldNum" sz="quarter" idx="12"/>
          </p:nvPr>
        </p:nvSpPr>
        <p:spPr/>
        <p:txBody>
          <a:bodyPr/>
          <a:lstStyle/>
          <a:p>
            <a:fld id="{C2F792F5-04B2-48F5-9D03-C738232DE97E}" type="slidenum">
              <a:rPr lang="en-CA" smtClean="0"/>
              <a:t>15</a:t>
            </a:fld>
            <a:endParaRPr lang="en-CA"/>
          </a:p>
        </p:txBody>
      </p:sp>
      <p:pic>
        <p:nvPicPr>
          <p:cNvPr id="7" name="Picture 6" descr="A picture containing standing&#10;&#10;Description automatically generated">
            <a:extLst>
              <a:ext uri="{FF2B5EF4-FFF2-40B4-BE49-F238E27FC236}">
                <a16:creationId xmlns:a16="http://schemas.microsoft.com/office/drawing/2014/main" id="{CDD511D1-CCA5-48C6-A43A-955D72068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132" y="2218266"/>
            <a:ext cx="4241801" cy="2827867"/>
          </a:xfrm>
          <a:prstGeom prst="rect">
            <a:avLst/>
          </a:prstGeom>
        </p:spPr>
      </p:pic>
    </p:spTree>
    <p:extLst>
      <p:ext uri="{BB962C8B-B14F-4D97-AF65-F5344CB8AC3E}">
        <p14:creationId xmlns:p14="http://schemas.microsoft.com/office/powerpoint/2010/main" val="198243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765E-BCC8-46DC-9184-A0DBB35A2E4A}"/>
              </a:ext>
            </a:extLst>
          </p:cNvPr>
          <p:cNvSpPr>
            <a:spLocks noGrp="1"/>
          </p:cNvSpPr>
          <p:nvPr>
            <p:ph type="title"/>
          </p:nvPr>
        </p:nvSpPr>
        <p:spPr/>
        <p:txBody>
          <a:bodyPr/>
          <a:lstStyle/>
          <a:p>
            <a:r>
              <a:rPr lang="en-CA" dirty="0"/>
              <a:t>Primary vs Secondary actors</a:t>
            </a:r>
          </a:p>
        </p:txBody>
      </p:sp>
      <p:sp>
        <p:nvSpPr>
          <p:cNvPr id="3" name="Content Placeholder 2">
            <a:extLst>
              <a:ext uri="{FF2B5EF4-FFF2-40B4-BE49-F238E27FC236}">
                <a16:creationId xmlns:a16="http://schemas.microsoft.com/office/drawing/2014/main" id="{97B76984-38BD-4E68-88DC-8DCC7F5BC5F7}"/>
              </a:ext>
            </a:extLst>
          </p:cNvPr>
          <p:cNvSpPr>
            <a:spLocks noGrp="1"/>
          </p:cNvSpPr>
          <p:nvPr>
            <p:ph idx="1"/>
          </p:nvPr>
        </p:nvSpPr>
        <p:spPr>
          <a:xfrm>
            <a:off x="838199" y="1847850"/>
            <a:ext cx="5037667" cy="4351338"/>
          </a:xfrm>
        </p:spPr>
        <p:txBody>
          <a:bodyPr/>
          <a:lstStyle/>
          <a:p>
            <a:pPr marL="0" indent="0">
              <a:buNone/>
            </a:pPr>
            <a:r>
              <a:rPr lang="en-CA" dirty="0"/>
              <a:t>Primary actor:</a:t>
            </a:r>
          </a:p>
          <a:p>
            <a:r>
              <a:rPr lang="en-CA" dirty="0"/>
              <a:t>Interacts to achieve required system function and derives the intended benefit from the system</a:t>
            </a:r>
          </a:p>
          <a:p>
            <a:r>
              <a:rPr lang="en-CA" dirty="0"/>
              <a:t>Works directly and frequently with the system</a:t>
            </a:r>
          </a:p>
          <a:p>
            <a:r>
              <a:rPr lang="en-CA" dirty="0"/>
              <a:t>Usually positioned on the </a:t>
            </a:r>
            <a:r>
              <a:rPr lang="en-CA" b="1" dirty="0"/>
              <a:t>left</a:t>
            </a:r>
            <a:r>
              <a:rPr lang="en-CA" dirty="0"/>
              <a:t> side of the Use case diagram</a:t>
            </a:r>
          </a:p>
        </p:txBody>
      </p:sp>
      <p:sp>
        <p:nvSpPr>
          <p:cNvPr id="4" name="Footer Placeholder 3">
            <a:extLst>
              <a:ext uri="{FF2B5EF4-FFF2-40B4-BE49-F238E27FC236}">
                <a16:creationId xmlns:a16="http://schemas.microsoft.com/office/drawing/2014/main" id="{9954BE57-AB0C-4082-832F-66500AA6DA5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89ACC72D-3A3E-4513-B1AC-0B169A447A53}"/>
              </a:ext>
            </a:extLst>
          </p:cNvPr>
          <p:cNvSpPr>
            <a:spLocks noGrp="1"/>
          </p:cNvSpPr>
          <p:nvPr>
            <p:ph type="sldNum" sz="quarter" idx="12"/>
          </p:nvPr>
        </p:nvSpPr>
        <p:spPr/>
        <p:txBody>
          <a:bodyPr/>
          <a:lstStyle/>
          <a:p>
            <a:fld id="{C2F792F5-04B2-48F5-9D03-C738232DE97E}" type="slidenum">
              <a:rPr lang="en-CA" smtClean="0"/>
              <a:t>16</a:t>
            </a:fld>
            <a:endParaRPr lang="en-CA"/>
          </a:p>
        </p:txBody>
      </p:sp>
      <p:sp>
        <p:nvSpPr>
          <p:cNvPr id="6" name="Content Placeholder 2">
            <a:extLst>
              <a:ext uri="{FF2B5EF4-FFF2-40B4-BE49-F238E27FC236}">
                <a16:creationId xmlns:a16="http://schemas.microsoft.com/office/drawing/2014/main" id="{B9CB8D35-71CE-44AE-BFE9-1FC073B1AF4E}"/>
              </a:ext>
            </a:extLst>
          </p:cNvPr>
          <p:cNvSpPr txBox="1">
            <a:spLocks/>
          </p:cNvSpPr>
          <p:nvPr/>
        </p:nvSpPr>
        <p:spPr>
          <a:xfrm>
            <a:off x="5875866" y="1847850"/>
            <a:ext cx="50376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Secondary actor:</a:t>
            </a:r>
          </a:p>
          <a:p>
            <a:r>
              <a:rPr lang="en-CA" dirty="0"/>
              <a:t>Supports the system so that primary actors can do their job</a:t>
            </a:r>
          </a:p>
          <a:p>
            <a:r>
              <a:rPr lang="en-CA" dirty="0"/>
              <a:t>Usually positioned on the </a:t>
            </a:r>
            <a:r>
              <a:rPr lang="en-CA" b="1" dirty="0"/>
              <a:t>right</a:t>
            </a:r>
            <a:r>
              <a:rPr lang="en-CA" dirty="0"/>
              <a:t> side of the Use case diagram</a:t>
            </a:r>
          </a:p>
        </p:txBody>
      </p:sp>
    </p:spTree>
    <p:extLst>
      <p:ext uri="{BB962C8B-B14F-4D97-AF65-F5344CB8AC3E}">
        <p14:creationId xmlns:p14="http://schemas.microsoft.com/office/powerpoint/2010/main" val="16758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dirty="0">
                <a:solidFill>
                  <a:schemeClr val="bg1">
                    <a:lumMod val="50000"/>
                  </a:schemeClr>
                </a:solidFill>
              </a:rPr>
              <a:t>Identify and describe the Actors</a:t>
            </a:r>
          </a:p>
          <a:p>
            <a:pPr marL="457200" indent="-457200">
              <a:buFont typeface="+mj-lt"/>
              <a:buAutoNum type="arabicPeriod"/>
            </a:pPr>
            <a:r>
              <a:rPr lang="en-US" b="1" dirty="0"/>
              <a:t>Identify the Use Cases and write a Brief Description</a:t>
            </a:r>
          </a:p>
          <a:p>
            <a:pPr marL="457200" indent="-457200">
              <a:buFont typeface="+mj-lt"/>
              <a:buAutoNum type="arabicPeriod"/>
            </a:pPr>
            <a:r>
              <a:rPr lang="en-US" dirty="0"/>
              <a:t>Identify the Actor/Use Case Relationships</a:t>
            </a:r>
          </a:p>
          <a:p>
            <a:pPr marL="457200" indent="-457200">
              <a:buFont typeface="+mj-lt"/>
              <a:buAutoNum type="arabicPeriod"/>
            </a:pPr>
            <a:r>
              <a:rPr lang="en-US" dirty="0"/>
              <a:t>Outline the Individual Use Cases</a:t>
            </a:r>
          </a:p>
          <a:p>
            <a:pPr marL="457200" indent="-457200">
              <a:buFont typeface="+mj-lt"/>
              <a:buAutoNum type="arabicPeriod"/>
            </a:pPr>
            <a:r>
              <a:rPr lang="en-US" dirty="0"/>
              <a:t>Refine the Use Cases</a:t>
            </a:r>
            <a:endParaRPr lang="en-CA"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17</a:t>
            </a:fld>
            <a:endParaRPr lang="en-CA"/>
          </a:p>
        </p:txBody>
      </p:sp>
    </p:spTree>
    <p:extLst>
      <p:ext uri="{BB962C8B-B14F-4D97-AF65-F5344CB8AC3E}">
        <p14:creationId xmlns:p14="http://schemas.microsoft.com/office/powerpoint/2010/main" val="337973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27B4-D745-41FB-8503-F141564A38A2}"/>
              </a:ext>
            </a:extLst>
          </p:cNvPr>
          <p:cNvSpPr>
            <a:spLocks noGrp="1"/>
          </p:cNvSpPr>
          <p:nvPr>
            <p:ph type="title"/>
          </p:nvPr>
        </p:nvSpPr>
        <p:spPr/>
        <p:txBody>
          <a:bodyPr/>
          <a:lstStyle/>
          <a:p>
            <a:r>
              <a:rPr lang="en-CA" dirty="0"/>
              <a:t>Example: Wings over the world company</a:t>
            </a:r>
          </a:p>
        </p:txBody>
      </p:sp>
      <p:sp>
        <p:nvSpPr>
          <p:cNvPr id="3" name="Content Placeholder 2">
            <a:extLst>
              <a:ext uri="{FF2B5EF4-FFF2-40B4-BE49-F238E27FC236}">
                <a16:creationId xmlns:a16="http://schemas.microsoft.com/office/drawing/2014/main" id="{8CDFBBE8-339B-4FE1-ADB2-FE196F986009}"/>
              </a:ext>
            </a:extLst>
          </p:cNvPr>
          <p:cNvSpPr>
            <a:spLocks noGrp="1"/>
          </p:cNvSpPr>
          <p:nvPr>
            <p:ph idx="1"/>
          </p:nvPr>
        </p:nvSpPr>
        <p:spPr/>
        <p:txBody>
          <a:bodyPr/>
          <a:lstStyle/>
          <a:p>
            <a:pPr marL="0" indent="0">
              <a:buNone/>
            </a:pPr>
            <a:r>
              <a:rPr lang="en-US" b="1" dirty="0"/>
              <a:t>Vision (Objectives and Goals) </a:t>
            </a:r>
          </a:p>
          <a:p>
            <a:pPr marL="0" indent="0">
              <a:buNone/>
            </a:pPr>
            <a:r>
              <a:rPr lang="en-US" dirty="0"/>
              <a:t>Wings Over the World endeavors to maintain its reputation for innovation by increasing access to our travel services and by offering new and innovative services that are unmatched by our competitors. Specifically:</a:t>
            </a:r>
          </a:p>
          <a:p>
            <a:pPr lvl="1"/>
            <a:r>
              <a:rPr lang="en-US" dirty="0"/>
              <a:t>Increase brand awareness of Wings Over the World with the creation of a </a:t>
            </a:r>
            <a:r>
              <a:rPr lang="en-CA" dirty="0"/>
              <a:t>public web site</a:t>
            </a:r>
          </a:p>
          <a:p>
            <a:pPr lvl="1"/>
            <a:r>
              <a:rPr lang="en-US" dirty="0"/>
              <a:t>Increase market share by 15 percent and lower the cost of booking tickets by letting 30 percent of our clients to book on-line.</a:t>
            </a:r>
          </a:p>
          <a:p>
            <a:pPr lvl="1"/>
            <a:r>
              <a:rPr lang="en-US" dirty="0"/>
              <a:t>Open the Wings Over the World travel system to independent travel agents by offering premium booking services and therefore create a new revenue stream</a:t>
            </a:r>
            <a:endParaRPr lang="en-CA" dirty="0"/>
          </a:p>
        </p:txBody>
      </p:sp>
      <p:sp>
        <p:nvSpPr>
          <p:cNvPr id="4" name="Footer Placeholder 3">
            <a:extLst>
              <a:ext uri="{FF2B5EF4-FFF2-40B4-BE49-F238E27FC236}">
                <a16:creationId xmlns:a16="http://schemas.microsoft.com/office/drawing/2014/main" id="{94A6EE96-B7FD-41F7-A1C9-CB704B802C35}"/>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02CCE49C-538F-4BA7-9B5B-8C05D147D4EE}"/>
              </a:ext>
            </a:extLst>
          </p:cNvPr>
          <p:cNvSpPr>
            <a:spLocks noGrp="1"/>
          </p:cNvSpPr>
          <p:nvPr>
            <p:ph type="sldNum" sz="quarter" idx="12"/>
          </p:nvPr>
        </p:nvSpPr>
        <p:spPr/>
        <p:txBody>
          <a:bodyPr/>
          <a:lstStyle/>
          <a:p>
            <a:fld id="{C2F792F5-04B2-48F5-9D03-C738232DE97E}" type="slidenum">
              <a:rPr lang="en-CA" smtClean="0"/>
              <a:t>18</a:t>
            </a:fld>
            <a:endParaRPr lang="en-CA"/>
          </a:p>
        </p:txBody>
      </p:sp>
    </p:spTree>
    <p:extLst>
      <p:ext uri="{BB962C8B-B14F-4D97-AF65-F5344CB8AC3E}">
        <p14:creationId xmlns:p14="http://schemas.microsoft.com/office/powerpoint/2010/main" val="9687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87FD-BF00-4D2B-B1E6-806B2900D573}"/>
              </a:ext>
            </a:extLst>
          </p:cNvPr>
          <p:cNvSpPr>
            <a:spLocks noGrp="1"/>
          </p:cNvSpPr>
          <p:nvPr>
            <p:ph type="title"/>
          </p:nvPr>
        </p:nvSpPr>
        <p:spPr/>
        <p:txBody>
          <a:bodyPr/>
          <a:lstStyle/>
          <a:p>
            <a:r>
              <a:rPr lang="en-CA" dirty="0"/>
              <a:t>Context diagram (not UML)</a:t>
            </a:r>
          </a:p>
        </p:txBody>
      </p:sp>
      <p:sp>
        <p:nvSpPr>
          <p:cNvPr id="4" name="Footer Placeholder 3">
            <a:extLst>
              <a:ext uri="{FF2B5EF4-FFF2-40B4-BE49-F238E27FC236}">
                <a16:creationId xmlns:a16="http://schemas.microsoft.com/office/drawing/2014/main" id="{6ADBB695-F1C8-45CF-B804-B3D0E669E44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8F8322F8-C7F1-41EB-B5EE-2CE3A7964F38}"/>
              </a:ext>
            </a:extLst>
          </p:cNvPr>
          <p:cNvSpPr>
            <a:spLocks noGrp="1"/>
          </p:cNvSpPr>
          <p:nvPr>
            <p:ph type="sldNum" sz="quarter" idx="12"/>
          </p:nvPr>
        </p:nvSpPr>
        <p:spPr/>
        <p:txBody>
          <a:bodyPr/>
          <a:lstStyle/>
          <a:p>
            <a:fld id="{C2F792F5-04B2-48F5-9D03-C738232DE97E}" type="slidenum">
              <a:rPr lang="en-CA" smtClean="0"/>
              <a:t>19</a:t>
            </a:fld>
            <a:endParaRPr lang="en-CA"/>
          </a:p>
        </p:txBody>
      </p:sp>
      <p:sp>
        <p:nvSpPr>
          <p:cNvPr id="6" name="Oval 5">
            <a:extLst>
              <a:ext uri="{FF2B5EF4-FFF2-40B4-BE49-F238E27FC236}">
                <a16:creationId xmlns:a16="http://schemas.microsoft.com/office/drawing/2014/main" id="{389F180D-0559-4709-B8D6-83015381630D}"/>
              </a:ext>
            </a:extLst>
          </p:cNvPr>
          <p:cNvSpPr/>
          <p:nvPr/>
        </p:nvSpPr>
        <p:spPr>
          <a:xfrm>
            <a:off x="4284133" y="2675467"/>
            <a:ext cx="2794000" cy="19134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Wings</a:t>
            </a:r>
          </a:p>
          <a:p>
            <a:pPr algn="ctr"/>
            <a:r>
              <a:rPr lang="en-CA" dirty="0"/>
              <a:t>Over</a:t>
            </a:r>
          </a:p>
          <a:p>
            <a:pPr algn="ctr"/>
            <a:r>
              <a:rPr lang="en-CA" dirty="0"/>
              <a:t>The </a:t>
            </a:r>
          </a:p>
          <a:p>
            <a:pPr algn="ctr"/>
            <a:r>
              <a:rPr lang="en-CA" dirty="0"/>
              <a:t>World</a:t>
            </a:r>
          </a:p>
        </p:txBody>
      </p:sp>
      <p:sp>
        <p:nvSpPr>
          <p:cNvPr id="7" name="Rectangle 6">
            <a:extLst>
              <a:ext uri="{FF2B5EF4-FFF2-40B4-BE49-F238E27FC236}">
                <a16:creationId xmlns:a16="http://schemas.microsoft.com/office/drawing/2014/main" id="{461A1D08-8547-46D3-9B93-DBA9DCDD485B}"/>
              </a:ext>
            </a:extLst>
          </p:cNvPr>
          <p:cNvSpPr/>
          <p:nvPr/>
        </p:nvSpPr>
        <p:spPr>
          <a:xfrm>
            <a:off x="1540933" y="2062691"/>
            <a:ext cx="2421467" cy="1202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Customer</a:t>
            </a:r>
          </a:p>
        </p:txBody>
      </p:sp>
      <p:sp>
        <p:nvSpPr>
          <p:cNvPr id="8" name="Rectangle 7">
            <a:extLst>
              <a:ext uri="{FF2B5EF4-FFF2-40B4-BE49-F238E27FC236}">
                <a16:creationId xmlns:a16="http://schemas.microsoft.com/office/drawing/2014/main" id="{38B1D0B4-420B-4084-AADF-7ACEFB265F9E}"/>
              </a:ext>
            </a:extLst>
          </p:cNvPr>
          <p:cNvSpPr/>
          <p:nvPr/>
        </p:nvSpPr>
        <p:spPr>
          <a:xfrm>
            <a:off x="7991807" y="2062692"/>
            <a:ext cx="2421467" cy="1202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Ticket</a:t>
            </a:r>
          </a:p>
          <a:p>
            <a:pPr algn="ctr"/>
            <a:r>
              <a:rPr lang="en-CA" dirty="0"/>
              <a:t>wholesaler</a:t>
            </a:r>
          </a:p>
        </p:txBody>
      </p:sp>
      <p:sp>
        <p:nvSpPr>
          <p:cNvPr id="9" name="Rectangle 8">
            <a:extLst>
              <a:ext uri="{FF2B5EF4-FFF2-40B4-BE49-F238E27FC236}">
                <a16:creationId xmlns:a16="http://schemas.microsoft.com/office/drawing/2014/main" id="{571792C3-0A08-410D-9ED0-9F91D2CE166B}"/>
              </a:ext>
            </a:extLst>
          </p:cNvPr>
          <p:cNvSpPr/>
          <p:nvPr/>
        </p:nvSpPr>
        <p:spPr>
          <a:xfrm>
            <a:off x="1555017" y="4900162"/>
            <a:ext cx="2421467" cy="1202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Customer</a:t>
            </a:r>
          </a:p>
          <a:p>
            <a:pPr algn="ctr"/>
            <a:r>
              <a:rPr lang="en-CA" dirty="0"/>
              <a:t>Assistance</a:t>
            </a:r>
          </a:p>
        </p:txBody>
      </p:sp>
      <p:sp>
        <p:nvSpPr>
          <p:cNvPr id="10" name="Rectangle 9">
            <a:extLst>
              <a:ext uri="{FF2B5EF4-FFF2-40B4-BE49-F238E27FC236}">
                <a16:creationId xmlns:a16="http://schemas.microsoft.com/office/drawing/2014/main" id="{B72CCD58-B614-4E1B-81FA-0EFAB4C1A785}"/>
              </a:ext>
            </a:extLst>
          </p:cNvPr>
          <p:cNvSpPr/>
          <p:nvPr/>
        </p:nvSpPr>
        <p:spPr>
          <a:xfrm>
            <a:off x="7991806" y="5032375"/>
            <a:ext cx="2421467" cy="1202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Bank</a:t>
            </a:r>
          </a:p>
        </p:txBody>
      </p:sp>
      <p:cxnSp>
        <p:nvCxnSpPr>
          <p:cNvPr id="12" name="Connector: Curved 11">
            <a:extLst>
              <a:ext uri="{FF2B5EF4-FFF2-40B4-BE49-F238E27FC236}">
                <a16:creationId xmlns:a16="http://schemas.microsoft.com/office/drawing/2014/main" id="{3A3BD016-32D3-4C4E-A65A-7B0B9D84FED0}"/>
              </a:ext>
            </a:extLst>
          </p:cNvPr>
          <p:cNvCxnSpPr>
            <a:cxnSpLocks/>
            <a:stCxn id="6" idx="1"/>
            <a:endCxn id="7" idx="0"/>
          </p:cNvCxnSpPr>
          <p:nvPr/>
        </p:nvCxnSpPr>
        <p:spPr>
          <a:xfrm rot="16200000" flipV="1">
            <a:off x="3275988" y="1538371"/>
            <a:ext cx="892997" cy="1941638"/>
          </a:xfrm>
          <a:prstGeom prst="curvedConnector3">
            <a:avLst>
              <a:gd name="adj1" fmla="val 125599"/>
            </a:avLst>
          </a:prstGeom>
          <a:ln>
            <a:tailEnd type="triangle"/>
          </a:ln>
        </p:spPr>
        <p:style>
          <a:lnRef idx="2">
            <a:schemeClr val="accent1"/>
          </a:lnRef>
          <a:fillRef idx="1">
            <a:schemeClr val="lt1"/>
          </a:fillRef>
          <a:effectRef idx="0">
            <a:schemeClr val="accent1"/>
          </a:effectRef>
          <a:fontRef idx="minor">
            <a:schemeClr val="dk1"/>
          </a:fontRef>
        </p:style>
      </p:cxnSp>
      <p:cxnSp>
        <p:nvCxnSpPr>
          <p:cNvPr id="15" name="Connector: Curved 14">
            <a:extLst>
              <a:ext uri="{FF2B5EF4-FFF2-40B4-BE49-F238E27FC236}">
                <a16:creationId xmlns:a16="http://schemas.microsoft.com/office/drawing/2014/main" id="{813E2B75-F6FE-40F6-B603-9614BE7E98D1}"/>
              </a:ext>
            </a:extLst>
          </p:cNvPr>
          <p:cNvCxnSpPr>
            <a:stCxn id="7" idx="2"/>
            <a:endCxn id="6" idx="2"/>
          </p:cNvCxnSpPr>
          <p:nvPr/>
        </p:nvCxnSpPr>
        <p:spPr>
          <a:xfrm rot="16200000" flipH="1">
            <a:off x="3334279" y="2682345"/>
            <a:ext cx="367243" cy="1532466"/>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19" name="Connector: Curved 18">
            <a:extLst>
              <a:ext uri="{FF2B5EF4-FFF2-40B4-BE49-F238E27FC236}">
                <a16:creationId xmlns:a16="http://schemas.microsoft.com/office/drawing/2014/main" id="{9F60A12E-6460-46E1-84EF-CE1104F450FA}"/>
              </a:ext>
            </a:extLst>
          </p:cNvPr>
          <p:cNvCxnSpPr>
            <a:cxnSpLocks/>
            <a:stCxn id="8" idx="0"/>
            <a:endCxn id="6" idx="7"/>
          </p:cNvCxnSpPr>
          <p:nvPr/>
        </p:nvCxnSpPr>
        <p:spPr>
          <a:xfrm rot="16200000" flipH="1" flipV="1">
            <a:off x="7489253" y="1242400"/>
            <a:ext cx="892996" cy="2533580"/>
          </a:xfrm>
          <a:prstGeom prst="curvedConnector3">
            <a:avLst>
              <a:gd name="adj1" fmla="val -25599"/>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ctor: Curved 20">
            <a:extLst>
              <a:ext uri="{FF2B5EF4-FFF2-40B4-BE49-F238E27FC236}">
                <a16:creationId xmlns:a16="http://schemas.microsoft.com/office/drawing/2014/main" id="{5CBE5F26-E16B-48A3-AD0F-DC8BE62A828D}"/>
              </a:ext>
            </a:extLst>
          </p:cNvPr>
          <p:cNvCxnSpPr>
            <a:stCxn id="6" idx="6"/>
            <a:endCxn id="8" idx="2"/>
          </p:cNvCxnSpPr>
          <p:nvPr/>
        </p:nvCxnSpPr>
        <p:spPr>
          <a:xfrm flipV="1">
            <a:off x="7078133" y="3264958"/>
            <a:ext cx="2124408" cy="367242"/>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25" name="Connector: Curved 24">
            <a:extLst>
              <a:ext uri="{FF2B5EF4-FFF2-40B4-BE49-F238E27FC236}">
                <a16:creationId xmlns:a16="http://schemas.microsoft.com/office/drawing/2014/main" id="{4474CD7C-C339-4627-834B-C882D596D1DB}"/>
              </a:ext>
            </a:extLst>
          </p:cNvPr>
          <p:cNvCxnSpPr>
            <a:cxnSpLocks/>
            <a:stCxn id="6" idx="5"/>
            <a:endCxn id="10" idx="0"/>
          </p:cNvCxnSpPr>
          <p:nvPr/>
        </p:nvCxnSpPr>
        <p:spPr>
          <a:xfrm rot="16200000" flipH="1">
            <a:off x="7573919" y="3403753"/>
            <a:ext cx="723663" cy="2533579"/>
          </a:xfrm>
          <a:prstGeom prst="curvedConnector3">
            <a:avLst>
              <a:gd name="adj1" fmla="val 50000"/>
            </a:avLst>
          </a:prstGeom>
          <a:ln>
            <a:tailEnd type="triangle"/>
          </a:ln>
        </p:spPr>
        <p:style>
          <a:lnRef idx="2">
            <a:schemeClr val="accent1"/>
          </a:lnRef>
          <a:fillRef idx="1">
            <a:schemeClr val="lt1"/>
          </a:fillRef>
          <a:effectRef idx="0">
            <a:schemeClr val="accent1"/>
          </a:effectRef>
          <a:fontRef idx="minor">
            <a:schemeClr val="dk1"/>
          </a:fontRef>
        </p:style>
      </p:cxnSp>
      <p:cxnSp>
        <p:nvCxnSpPr>
          <p:cNvPr id="27" name="Connector: Curved 26">
            <a:extLst>
              <a:ext uri="{FF2B5EF4-FFF2-40B4-BE49-F238E27FC236}">
                <a16:creationId xmlns:a16="http://schemas.microsoft.com/office/drawing/2014/main" id="{2DEA3C1F-E411-43CD-A689-80E5060C3B9E}"/>
              </a:ext>
            </a:extLst>
          </p:cNvPr>
          <p:cNvCxnSpPr>
            <a:stCxn id="10" idx="1"/>
            <a:endCxn id="6" idx="4"/>
          </p:cNvCxnSpPr>
          <p:nvPr/>
        </p:nvCxnSpPr>
        <p:spPr>
          <a:xfrm rot="10800000">
            <a:off x="5681134" y="4588934"/>
            <a:ext cx="2310673" cy="1044575"/>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35" name="Connector: Curved 34">
            <a:extLst>
              <a:ext uri="{FF2B5EF4-FFF2-40B4-BE49-F238E27FC236}">
                <a16:creationId xmlns:a16="http://schemas.microsoft.com/office/drawing/2014/main" id="{C2168E07-FE29-49FC-9CA9-39154C699AA2}"/>
              </a:ext>
            </a:extLst>
          </p:cNvPr>
          <p:cNvCxnSpPr>
            <a:stCxn id="6" idx="3"/>
            <a:endCxn id="9" idx="3"/>
          </p:cNvCxnSpPr>
          <p:nvPr/>
        </p:nvCxnSpPr>
        <p:spPr>
          <a:xfrm rot="5400000">
            <a:off x="3738604" y="4546593"/>
            <a:ext cx="1192583" cy="716821"/>
          </a:xfrm>
          <a:prstGeom prst="curvedConnector2">
            <a:avLst/>
          </a:prstGeom>
          <a:ln>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362419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(1)</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Understand the role of use cases for requirements specification</a:t>
            </a:r>
          </a:p>
          <a:p>
            <a:r>
              <a:rPr lang="en-US" dirty="0"/>
              <a:t>Understand the main benefits of use cases, compared with other specification forms</a:t>
            </a:r>
          </a:p>
          <a:p>
            <a:r>
              <a:rPr lang="en-US" dirty="0"/>
              <a:t>Understand the main concepts behind use cases, including actors, goals, and scenarios</a:t>
            </a:r>
          </a:p>
          <a:p>
            <a:r>
              <a:rPr lang="en-US" dirty="0"/>
              <a:t>Understand how use cases are iteratively refined (and implemented) in an UP project</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dirty="0"/>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42831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23E9-9357-4568-A190-881B57917AB7}"/>
              </a:ext>
            </a:extLst>
          </p:cNvPr>
          <p:cNvSpPr>
            <a:spLocks noGrp="1"/>
          </p:cNvSpPr>
          <p:nvPr>
            <p:ph type="title"/>
          </p:nvPr>
        </p:nvSpPr>
        <p:spPr/>
        <p:txBody>
          <a:bodyPr/>
          <a:lstStyle/>
          <a:p>
            <a:r>
              <a:rPr lang="en-CA" dirty="0"/>
              <a:t>User-Goal Level use cases</a:t>
            </a:r>
          </a:p>
        </p:txBody>
      </p:sp>
      <p:sp>
        <p:nvSpPr>
          <p:cNvPr id="3" name="Content Placeholder 2">
            <a:extLst>
              <a:ext uri="{FF2B5EF4-FFF2-40B4-BE49-F238E27FC236}">
                <a16:creationId xmlns:a16="http://schemas.microsoft.com/office/drawing/2014/main" id="{B1376EAD-90F6-40FB-A3A0-938BFF12CFC0}"/>
              </a:ext>
            </a:extLst>
          </p:cNvPr>
          <p:cNvSpPr>
            <a:spLocks noGrp="1"/>
          </p:cNvSpPr>
          <p:nvPr>
            <p:ph idx="1"/>
          </p:nvPr>
        </p:nvSpPr>
        <p:spPr/>
        <p:txBody>
          <a:bodyPr/>
          <a:lstStyle/>
          <a:p>
            <a:r>
              <a:rPr lang="en-CA" dirty="0"/>
              <a:t>Satisfies a particular and immediate goal of value to the primary actor</a:t>
            </a:r>
          </a:p>
          <a:p>
            <a:pPr marL="0" indent="0">
              <a:buNone/>
            </a:pPr>
            <a:r>
              <a:rPr lang="en-CA" dirty="0"/>
              <a:t>Examples:</a:t>
            </a:r>
          </a:p>
          <a:p>
            <a:r>
              <a:rPr lang="en-CA" dirty="0"/>
              <a:t>Wings over the world user-level use cases:</a:t>
            </a:r>
          </a:p>
          <a:p>
            <a:pPr lvl="1"/>
            <a:r>
              <a:rPr lang="en-CA" dirty="0"/>
              <a:t>Book Flight</a:t>
            </a:r>
          </a:p>
          <a:p>
            <a:pPr lvl="1"/>
            <a:r>
              <a:rPr lang="en-CA" dirty="0"/>
              <a:t>Book Hotel</a:t>
            </a:r>
          </a:p>
          <a:p>
            <a:r>
              <a:rPr lang="en-CA" dirty="0"/>
              <a:t>Writing Rule:  Name the use case with an </a:t>
            </a:r>
            <a:r>
              <a:rPr lang="en-CA" b="1" dirty="0"/>
              <a:t>active verb phrase </a:t>
            </a:r>
            <a:r>
              <a:rPr lang="en-CA" dirty="0"/>
              <a:t>that represents the goal of the primary actor</a:t>
            </a:r>
          </a:p>
          <a:p>
            <a:r>
              <a:rPr lang="en-CA" dirty="0"/>
              <a:t>Use Case Brief: A simple, one-paragraph story describing the main success scenario for the use case</a:t>
            </a:r>
          </a:p>
        </p:txBody>
      </p:sp>
      <p:sp>
        <p:nvSpPr>
          <p:cNvPr id="4" name="Footer Placeholder 3">
            <a:extLst>
              <a:ext uri="{FF2B5EF4-FFF2-40B4-BE49-F238E27FC236}">
                <a16:creationId xmlns:a16="http://schemas.microsoft.com/office/drawing/2014/main" id="{0F03942E-5D21-4B45-9A5E-BA97A43DB407}"/>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6036E9A1-9C69-4FB8-A0BF-7F926E2FE180}"/>
              </a:ext>
            </a:extLst>
          </p:cNvPr>
          <p:cNvSpPr>
            <a:spLocks noGrp="1"/>
          </p:cNvSpPr>
          <p:nvPr>
            <p:ph type="sldNum" sz="quarter" idx="12"/>
          </p:nvPr>
        </p:nvSpPr>
        <p:spPr/>
        <p:txBody>
          <a:bodyPr/>
          <a:lstStyle/>
          <a:p>
            <a:fld id="{C2F792F5-04B2-48F5-9D03-C738232DE97E}" type="slidenum">
              <a:rPr lang="en-CA" smtClean="0"/>
              <a:t>20</a:t>
            </a:fld>
            <a:endParaRPr lang="en-CA"/>
          </a:p>
        </p:txBody>
      </p:sp>
    </p:spTree>
    <p:extLst>
      <p:ext uri="{BB962C8B-B14F-4D97-AF65-F5344CB8AC3E}">
        <p14:creationId xmlns:p14="http://schemas.microsoft.com/office/powerpoint/2010/main" val="219955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0B93-6EFC-412F-8F12-EA86F6468709}"/>
              </a:ext>
            </a:extLst>
          </p:cNvPr>
          <p:cNvSpPr>
            <a:spLocks noGrp="1"/>
          </p:cNvSpPr>
          <p:nvPr>
            <p:ph type="title"/>
          </p:nvPr>
        </p:nvSpPr>
        <p:spPr/>
        <p:txBody>
          <a:bodyPr/>
          <a:lstStyle/>
          <a:p>
            <a:r>
              <a:rPr lang="en-CA" dirty="0"/>
              <a:t>Example:  Book Flight</a:t>
            </a:r>
          </a:p>
        </p:txBody>
      </p:sp>
      <p:sp>
        <p:nvSpPr>
          <p:cNvPr id="3" name="Content Placeholder 2">
            <a:extLst>
              <a:ext uri="{FF2B5EF4-FFF2-40B4-BE49-F238E27FC236}">
                <a16:creationId xmlns:a16="http://schemas.microsoft.com/office/drawing/2014/main" id="{5327041F-AA45-4A46-97AF-8809CAC4FD10}"/>
              </a:ext>
            </a:extLst>
          </p:cNvPr>
          <p:cNvSpPr>
            <a:spLocks noGrp="1"/>
          </p:cNvSpPr>
          <p:nvPr>
            <p:ph idx="1"/>
          </p:nvPr>
        </p:nvSpPr>
        <p:spPr>
          <a:xfrm>
            <a:off x="838200" y="1825625"/>
            <a:ext cx="5257800" cy="4351338"/>
          </a:xfrm>
        </p:spPr>
        <p:txBody>
          <a:bodyPr/>
          <a:lstStyle/>
          <a:p>
            <a:pPr marL="0" indent="0">
              <a:buNone/>
            </a:pPr>
            <a:r>
              <a:rPr lang="en-CA" b="1" dirty="0"/>
              <a:t>UC</a:t>
            </a:r>
            <a:r>
              <a:rPr lang="en-CA" dirty="0"/>
              <a:t>:  Book Flight</a:t>
            </a:r>
          </a:p>
          <a:p>
            <a:pPr marL="0" indent="0">
              <a:buNone/>
            </a:pPr>
            <a:r>
              <a:rPr lang="en-CA" b="1" dirty="0"/>
              <a:t>Actor</a:t>
            </a:r>
            <a:r>
              <a:rPr lang="en-CA" dirty="0"/>
              <a:t>: Travel agent</a:t>
            </a:r>
          </a:p>
          <a:p>
            <a:pPr marL="0" indent="0">
              <a:buNone/>
            </a:pPr>
            <a:r>
              <a:rPr lang="en-CA" dirty="0"/>
              <a:t>The travel agent retrieves a client’s reservation and books the flight.  The agent examines the aircraft seat map and selects the client’s preferred seats in the aircraft.  The agent enters the client’s payment information, and the system books and assigns the seats.  The system prints tickets</a:t>
            </a:r>
          </a:p>
        </p:txBody>
      </p:sp>
      <p:sp>
        <p:nvSpPr>
          <p:cNvPr id="4" name="Footer Placeholder 3">
            <a:extLst>
              <a:ext uri="{FF2B5EF4-FFF2-40B4-BE49-F238E27FC236}">
                <a16:creationId xmlns:a16="http://schemas.microsoft.com/office/drawing/2014/main" id="{5FFC8382-F14C-4D95-8C0E-5D07C8DF1DD3}"/>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028B98B-075F-4ABB-A67B-1C62ED85F19D}"/>
              </a:ext>
            </a:extLst>
          </p:cNvPr>
          <p:cNvSpPr>
            <a:spLocks noGrp="1"/>
          </p:cNvSpPr>
          <p:nvPr>
            <p:ph type="sldNum" sz="quarter" idx="12"/>
          </p:nvPr>
        </p:nvSpPr>
        <p:spPr/>
        <p:txBody>
          <a:bodyPr/>
          <a:lstStyle/>
          <a:p>
            <a:fld id="{C2F792F5-04B2-48F5-9D03-C738232DE97E}" type="slidenum">
              <a:rPr lang="en-CA" smtClean="0"/>
              <a:t>21</a:t>
            </a:fld>
            <a:endParaRPr lang="en-CA"/>
          </a:p>
        </p:txBody>
      </p:sp>
      <p:pic>
        <p:nvPicPr>
          <p:cNvPr id="1026" name="Picture 2" descr="Suppliers say 'Thank You' with long list of Travel Agent Day incentives -  Travelweek">
            <a:extLst>
              <a:ext uri="{FF2B5EF4-FFF2-40B4-BE49-F238E27FC236}">
                <a16:creationId xmlns:a16="http://schemas.microsoft.com/office/drawing/2014/main" id="{63A23277-22F4-4923-B849-05C92D95F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280" y="1908175"/>
            <a:ext cx="4793982"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78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dirty="0">
                <a:solidFill>
                  <a:schemeClr val="bg1">
                    <a:lumMod val="50000"/>
                  </a:schemeClr>
                </a:solidFill>
              </a:rPr>
              <a:t>Identify and describe the Actors</a:t>
            </a:r>
          </a:p>
          <a:p>
            <a:pPr marL="457200" indent="-457200">
              <a:buFont typeface="+mj-lt"/>
              <a:buAutoNum type="arabicPeriod"/>
            </a:pPr>
            <a:r>
              <a:rPr lang="en-US" dirty="0">
                <a:solidFill>
                  <a:schemeClr val="bg1">
                    <a:lumMod val="50000"/>
                  </a:schemeClr>
                </a:solidFill>
              </a:rPr>
              <a:t>Identify the Use Cases and write a Brief Description</a:t>
            </a:r>
          </a:p>
          <a:p>
            <a:pPr marL="457200" indent="-457200">
              <a:buFont typeface="+mj-lt"/>
              <a:buAutoNum type="arabicPeriod"/>
            </a:pPr>
            <a:r>
              <a:rPr lang="en-US" b="1" dirty="0"/>
              <a:t>Identify the Actor/Use Case Relationships</a:t>
            </a:r>
          </a:p>
          <a:p>
            <a:pPr marL="457200" indent="-457200">
              <a:buFont typeface="+mj-lt"/>
              <a:buAutoNum type="arabicPeriod"/>
            </a:pPr>
            <a:r>
              <a:rPr lang="en-US" dirty="0"/>
              <a:t>Outline the Individual Use Cases</a:t>
            </a:r>
          </a:p>
          <a:p>
            <a:pPr marL="457200" indent="-457200">
              <a:buFont typeface="+mj-lt"/>
              <a:buAutoNum type="arabicPeriod"/>
            </a:pPr>
            <a:r>
              <a:rPr lang="en-US" dirty="0"/>
              <a:t>Refine the Use Cases</a:t>
            </a:r>
            <a:endParaRPr lang="en-CA"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22</a:t>
            </a:fld>
            <a:endParaRPr lang="en-CA"/>
          </a:p>
        </p:txBody>
      </p:sp>
    </p:spTree>
    <p:extLst>
      <p:ext uri="{BB962C8B-B14F-4D97-AF65-F5344CB8AC3E}">
        <p14:creationId xmlns:p14="http://schemas.microsoft.com/office/powerpoint/2010/main" val="256252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987D-E5E6-4ED0-87C2-302EF1A34AFF}"/>
              </a:ext>
            </a:extLst>
          </p:cNvPr>
          <p:cNvSpPr>
            <a:spLocks noGrp="1"/>
          </p:cNvSpPr>
          <p:nvPr>
            <p:ph type="title"/>
          </p:nvPr>
        </p:nvSpPr>
        <p:spPr/>
        <p:txBody>
          <a:bodyPr/>
          <a:lstStyle/>
          <a:p>
            <a:r>
              <a:rPr lang="en-CA" dirty="0"/>
              <a:t>How to do it?</a:t>
            </a:r>
          </a:p>
        </p:txBody>
      </p:sp>
      <p:sp>
        <p:nvSpPr>
          <p:cNvPr id="3" name="Content Placeholder 2">
            <a:extLst>
              <a:ext uri="{FF2B5EF4-FFF2-40B4-BE49-F238E27FC236}">
                <a16:creationId xmlns:a16="http://schemas.microsoft.com/office/drawing/2014/main" id="{BF5B4352-5CBA-488F-9C23-C0CA3EA166D5}"/>
              </a:ext>
            </a:extLst>
          </p:cNvPr>
          <p:cNvSpPr>
            <a:spLocks noGrp="1"/>
          </p:cNvSpPr>
          <p:nvPr>
            <p:ph idx="1"/>
          </p:nvPr>
        </p:nvSpPr>
        <p:spPr/>
        <p:txBody>
          <a:bodyPr/>
          <a:lstStyle/>
          <a:p>
            <a:r>
              <a:rPr lang="en-CA" dirty="0"/>
              <a:t>First identify the actors and their goals</a:t>
            </a:r>
          </a:p>
          <a:p>
            <a:r>
              <a:rPr lang="en-CA" dirty="0"/>
              <a:t>Actors: </a:t>
            </a:r>
            <a:r>
              <a:rPr lang="en-US" dirty="0"/>
              <a:t>What computers, subsystems and people will drive our system?</a:t>
            </a:r>
          </a:p>
          <a:p>
            <a:r>
              <a:rPr lang="en-US" dirty="0"/>
              <a:t>Goals: What does each actor need our system to do?</a:t>
            </a:r>
          </a:p>
          <a:p>
            <a:pPr lvl="1"/>
            <a:r>
              <a:rPr lang="en-US" dirty="0"/>
              <a:t>Each goal shows up as a trigger to a usage (use case) of our </a:t>
            </a:r>
            <a:r>
              <a:rPr lang="en-CA" dirty="0"/>
              <a:t>system.</a:t>
            </a:r>
          </a:p>
          <a:p>
            <a:r>
              <a:rPr lang="en-CA" dirty="0"/>
              <a:t>Result: A list of use cases, a sketch of the system</a:t>
            </a:r>
          </a:p>
          <a:p>
            <a:pPr lvl="1"/>
            <a:r>
              <a:rPr lang="en-CA" dirty="0"/>
              <a:t>Short, almost complete list of usable system function</a:t>
            </a:r>
          </a:p>
        </p:txBody>
      </p:sp>
      <p:sp>
        <p:nvSpPr>
          <p:cNvPr id="4" name="Footer Placeholder 3">
            <a:extLst>
              <a:ext uri="{FF2B5EF4-FFF2-40B4-BE49-F238E27FC236}">
                <a16:creationId xmlns:a16="http://schemas.microsoft.com/office/drawing/2014/main" id="{BF779C81-7D3D-4FAD-830D-45D1DF74CA7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EFB7D85-7EFC-4C93-93C0-549E1AE75B8D}"/>
              </a:ext>
            </a:extLst>
          </p:cNvPr>
          <p:cNvSpPr>
            <a:spLocks noGrp="1"/>
          </p:cNvSpPr>
          <p:nvPr>
            <p:ph type="sldNum" sz="quarter" idx="12"/>
          </p:nvPr>
        </p:nvSpPr>
        <p:spPr/>
        <p:txBody>
          <a:bodyPr/>
          <a:lstStyle/>
          <a:p>
            <a:fld id="{C2F792F5-04B2-48F5-9D03-C738232DE97E}" type="slidenum">
              <a:rPr lang="en-CA" smtClean="0"/>
              <a:t>23</a:t>
            </a:fld>
            <a:endParaRPr lang="en-CA"/>
          </a:p>
        </p:txBody>
      </p:sp>
    </p:spTree>
    <p:extLst>
      <p:ext uri="{BB962C8B-B14F-4D97-AF65-F5344CB8AC3E}">
        <p14:creationId xmlns:p14="http://schemas.microsoft.com/office/powerpoint/2010/main" val="166500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FA31-D38B-41CA-9816-F67727A28DF7}"/>
              </a:ext>
            </a:extLst>
          </p:cNvPr>
          <p:cNvSpPr>
            <a:spLocks noGrp="1"/>
          </p:cNvSpPr>
          <p:nvPr>
            <p:ph type="title"/>
          </p:nvPr>
        </p:nvSpPr>
        <p:spPr/>
        <p:txBody>
          <a:bodyPr/>
          <a:lstStyle/>
          <a:p>
            <a:r>
              <a:rPr lang="en-US" dirty="0"/>
              <a:t>Wings Over the World: Actors and Goals</a:t>
            </a:r>
            <a:endParaRPr lang="en-CA" dirty="0"/>
          </a:p>
        </p:txBody>
      </p:sp>
      <p:graphicFrame>
        <p:nvGraphicFramePr>
          <p:cNvPr id="6" name="Table 6">
            <a:extLst>
              <a:ext uri="{FF2B5EF4-FFF2-40B4-BE49-F238E27FC236}">
                <a16:creationId xmlns:a16="http://schemas.microsoft.com/office/drawing/2014/main" id="{924BBB80-C997-4F89-AE6F-2BB7E6128981}"/>
              </a:ext>
            </a:extLst>
          </p:cNvPr>
          <p:cNvGraphicFramePr>
            <a:graphicFrameLocks noGrp="1"/>
          </p:cNvGraphicFramePr>
          <p:nvPr>
            <p:ph idx="1"/>
            <p:extLst>
              <p:ext uri="{D42A27DB-BD31-4B8C-83A1-F6EECF244321}">
                <p14:modId xmlns:p14="http://schemas.microsoft.com/office/powerpoint/2010/main" val="1769795056"/>
              </p:ext>
            </p:extLst>
          </p:nvPr>
        </p:nvGraphicFramePr>
        <p:xfrm>
          <a:off x="838200" y="1825625"/>
          <a:ext cx="10515600" cy="2748280"/>
        </p:xfrm>
        <a:graphic>
          <a:graphicData uri="http://schemas.openxmlformats.org/drawingml/2006/table">
            <a:tbl>
              <a:tblPr firstRow="1" bandRow="1">
                <a:tableStyleId>{3B4B98B0-60AC-42C2-AFA5-B58CD77FA1E5}</a:tableStyleId>
              </a:tblPr>
              <a:tblGrid>
                <a:gridCol w="5257800">
                  <a:extLst>
                    <a:ext uri="{9D8B030D-6E8A-4147-A177-3AD203B41FA5}">
                      <a16:colId xmlns:a16="http://schemas.microsoft.com/office/drawing/2014/main" val="3005100344"/>
                    </a:ext>
                  </a:extLst>
                </a:gridCol>
                <a:gridCol w="5257800">
                  <a:extLst>
                    <a:ext uri="{9D8B030D-6E8A-4147-A177-3AD203B41FA5}">
                      <a16:colId xmlns:a16="http://schemas.microsoft.com/office/drawing/2014/main" val="3122551928"/>
                    </a:ext>
                  </a:extLst>
                </a:gridCol>
              </a:tblGrid>
              <a:tr h="370840">
                <a:tc>
                  <a:txBody>
                    <a:bodyPr/>
                    <a:lstStyle/>
                    <a:p>
                      <a:r>
                        <a:rPr lang="en-CA" dirty="0"/>
                        <a:t>Actor</a:t>
                      </a:r>
                    </a:p>
                  </a:txBody>
                  <a:tcPr/>
                </a:tc>
                <a:tc>
                  <a:txBody>
                    <a:bodyPr/>
                    <a:lstStyle/>
                    <a:p>
                      <a:r>
                        <a:rPr lang="en-CA" dirty="0"/>
                        <a:t>Goals</a:t>
                      </a:r>
                    </a:p>
                  </a:txBody>
                  <a:tcPr/>
                </a:tc>
                <a:extLst>
                  <a:ext uri="{0D108BD9-81ED-4DB2-BD59-A6C34878D82A}">
                    <a16:rowId xmlns:a16="http://schemas.microsoft.com/office/drawing/2014/main" val="319762421"/>
                  </a:ext>
                </a:extLst>
              </a:tr>
              <a:tr h="370840">
                <a:tc>
                  <a:txBody>
                    <a:bodyPr/>
                    <a:lstStyle/>
                    <a:p>
                      <a:r>
                        <a:rPr lang="en-CA" dirty="0"/>
                        <a:t>Agent</a:t>
                      </a:r>
                    </a:p>
                  </a:txBody>
                  <a:tcPr/>
                </a:tc>
                <a:tc>
                  <a:txBody>
                    <a:bodyPr/>
                    <a:lstStyle/>
                    <a:p>
                      <a:r>
                        <a:rPr lang="en-CA" dirty="0"/>
                        <a:t>Reserve flight</a:t>
                      </a:r>
                    </a:p>
                    <a:p>
                      <a:r>
                        <a:rPr lang="en-CA" dirty="0"/>
                        <a:t>Book flight</a:t>
                      </a:r>
                    </a:p>
                    <a:p>
                      <a:r>
                        <a:rPr lang="en-CA" dirty="0"/>
                        <a:t>Cancel flight reservation</a:t>
                      </a:r>
                    </a:p>
                    <a:p>
                      <a:r>
                        <a:rPr lang="en-CA" dirty="0"/>
                        <a:t>Request upgrade</a:t>
                      </a:r>
                    </a:p>
                    <a:p>
                      <a:r>
                        <a:rPr lang="en-CA" dirty="0"/>
                        <a:t>Open passenger profile</a:t>
                      </a:r>
                    </a:p>
                    <a:p>
                      <a:r>
                        <a:rPr lang="en-CA" dirty="0"/>
                        <a:t>Close passenger profile</a:t>
                      </a:r>
                    </a:p>
                  </a:txBody>
                  <a:tcPr/>
                </a:tc>
                <a:extLst>
                  <a:ext uri="{0D108BD9-81ED-4DB2-BD59-A6C34878D82A}">
                    <a16:rowId xmlns:a16="http://schemas.microsoft.com/office/drawing/2014/main" val="3772340414"/>
                  </a:ext>
                </a:extLst>
              </a:tr>
              <a:tr h="370840">
                <a:tc>
                  <a:txBody>
                    <a:bodyPr/>
                    <a:lstStyle/>
                    <a:p>
                      <a:r>
                        <a:rPr lang="en-CA" dirty="0"/>
                        <a:t>Airline</a:t>
                      </a:r>
                    </a:p>
                  </a:txBody>
                  <a:tcPr/>
                </a:tc>
                <a:tc>
                  <a:txBody>
                    <a:bodyPr/>
                    <a:lstStyle/>
                    <a:p>
                      <a:r>
                        <a:rPr lang="en-CA" dirty="0"/>
                        <a:t>Cancel flight</a:t>
                      </a:r>
                    </a:p>
                    <a:p>
                      <a:r>
                        <a:rPr lang="en-CA" dirty="0"/>
                        <a:t>Discount flight</a:t>
                      </a:r>
                    </a:p>
                  </a:txBody>
                  <a:tcPr/>
                </a:tc>
                <a:extLst>
                  <a:ext uri="{0D108BD9-81ED-4DB2-BD59-A6C34878D82A}">
                    <a16:rowId xmlns:a16="http://schemas.microsoft.com/office/drawing/2014/main" val="2271511982"/>
                  </a:ext>
                </a:extLst>
              </a:tr>
            </a:tbl>
          </a:graphicData>
        </a:graphic>
      </p:graphicFrame>
      <p:sp>
        <p:nvSpPr>
          <p:cNvPr id="4" name="Footer Placeholder 3">
            <a:extLst>
              <a:ext uri="{FF2B5EF4-FFF2-40B4-BE49-F238E27FC236}">
                <a16:creationId xmlns:a16="http://schemas.microsoft.com/office/drawing/2014/main" id="{B294104A-9E7C-4330-9ED0-7748284F5271}"/>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9DA714B3-9DD3-4FF9-9661-0D9177669801}"/>
              </a:ext>
            </a:extLst>
          </p:cNvPr>
          <p:cNvSpPr>
            <a:spLocks noGrp="1"/>
          </p:cNvSpPr>
          <p:nvPr>
            <p:ph type="sldNum" sz="quarter" idx="12"/>
          </p:nvPr>
        </p:nvSpPr>
        <p:spPr/>
        <p:txBody>
          <a:bodyPr/>
          <a:lstStyle/>
          <a:p>
            <a:fld id="{C2F792F5-04B2-48F5-9D03-C738232DE97E}" type="slidenum">
              <a:rPr lang="en-CA" smtClean="0"/>
              <a:t>24</a:t>
            </a:fld>
            <a:endParaRPr lang="en-CA"/>
          </a:p>
        </p:txBody>
      </p:sp>
    </p:spTree>
    <p:extLst>
      <p:ext uri="{BB962C8B-B14F-4D97-AF65-F5344CB8AC3E}">
        <p14:creationId xmlns:p14="http://schemas.microsoft.com/office/powerpoint/2010/main" val="372439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68BB-C122-494A-A81E-4E889492CE3F}"/>
              </a:ext>
            </a:extLst>
          </p:cNvPr>
          <p:cNvSpPr>
            <a:spLocks noGrp="1"/>
          </p:cNvSpPr>
          <p:nvPr>
            <p:ph type="title"/>
          </p:nvPr>
        </p:nvSpPr>
        <p:spPr/>
        <p:txBody>
          <a:bodyPr/>
          <a:lstStyle/>
          <a:p>
            <a:r>
              <a:rPr lang="en-CA" dirty="0"/>
              <a:t>Actor-Goal list</a:t>
            </a:r>
          </a:p>
        </p:txBody>
      </p:sp>
      <p:graphicFrame>
        <p:nvGraphicFramePr>
          <p:cNvPr id="6" name="Table 6">
            <a:extLst>
              <a:ext uri="{FF2B5EF4-FFF2-40B4-BE49-F238E27FC236}">
                <a16:creationId xmlns:a16="http://schemas.microsoft.com/office/drawing/2014/main" id="{D0D97E89-B6F1-4D9B-BA71-FF8779ADAD84}"/>
              </a:ext>
            </a:extLst>
          </p:cNvPr>
          <p:cNvGraphicFramePr>
            <a:graphicFrameLocks noGrp="1"/>
          </p:cNvGraphicFramePr>
          <p:nvPr>
            <p:ph idx="1"/>
            <p:extLst>
              <p:ext uri="{D42A27DB-BD31-4B8C-83A1-F6EECF244321}">
                <p14:modId xmlns:p14="http://schemas.microsoft.com/office/powerpoint/2010/main" val="1491773933"/>
              </p:ext>
            </p:extLst>
          </p:nvPr>
        </p:nvGraphicFramePr>
        <p:xfrm>
          <a:off x="838200" y="2609396"/>
          <a:ext cx="10515600" cy="2473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77582769"/>
                    </a:ext>
                  </a:extLst>
                </a:gridCol>
                <a:gridCol w="5257800">
                  <a:extLst>
                    <a:ext uri="{9D8B030D-6E8A-4147-A177-3AD203B41FA5}">
                      <a16:colId xmlns:a16="http://schemas.microsoft.com/office/drawing/2014/main" val="1996473155"/>
                    </a:ext>
                  </a:extLst>
                </a:gridCol>
              </a:tblGrid>
              <a:tr h="370840">
                <a:tc>
                  <a:txBody>
                    <a:bodyPr/>
                    <a:lstStyle/>
                    <a:p>
                      <a:r>
                        <a:rPr lang="en-CA" dirty="0"/>
                        <a:t>Actor</a:t>
                      </a:r>
                    </a:p>
                  </a:txBody>
                  <a:tcPr/>
                </a:tc>
                <a:tc>
                  <a:txBody>
                    <a:bodyPr/>
                    <a:lstStyle/>
                    <a:p>
                      <a:r>
                        <a:rPr lang="en-CA" dirty="0"/>
                        <a:t>Goal (use case)</a:t>
                      </a:r>
                    </a:p>
                  </a:txBody>
                  <a:tcPr/>
                </a:tc>
                <a:extLst>
                  <a:ext uri="{0D108BD9-81ED-4DB2-BD59-A6C34878D82A}">
                    <a16:rowId xmlns:a16="http://schemas.microsoft.com/office/drawing/2014/main" val="315398115"/>
                  </a:ext>
                </a:extLst>
              </a:tr>
              <a:tr h="370840">
                <a:tc>
                  <a:txBody>
                    <a:bodyPr/>
                    <a:lstStyle/>
                    <a:p>
                      <a:r>
                        <a:rPr lang="en-CA" dirty="0"/>
                        <a:t>User</a:t>
                      </a:r>
                    </a:p>
                  </a:txBody>
                  <a:tcPr/>
                </a:tc>
                <a:tc>
                  <a:txBody>
                    <a:bodyPr/>
                    <a:lstStyle/>
                    <a:p>
                      <a:r>
                        <a:rPr lang="en-CA" dirty="0"/>
                        <a:t>Login</a:t>
                      </a:r>
                    </a:p>
                    <a:p>
                      <a:r>
                        <a:rPr lang="en-CA" dirty="0"/>
                        <a:t>Submit report</a:t>
                      </a:r>
                    </a:p>
                  </a:txBody>
                  <a:tcPr/>
                </a:tc>
                <a:extLst>
                  <a:ext uri="{0D108BD9-81ED-4DB2-BD59-A6C34878D82A}">
                    <a16:rowId xmlns:a16="http://schemas.microsoft.com/office/drawing/2014/main" val="1307928092"/>
                  </a:ext>
                </a:extLst>
              </a:tr>
              <a:tr h="370840">
                <a:tc>
                  <a:txBody>
                    <a:bodyPr/>
                    <a:lstStyle/>
                    <a:p>
                      <a:r>
                        <a:rPr lang="en-CA" dirty="0"/>
                        <a:t>Administrator</a:t>
                      </a:r>
                    </a:p>
                  </a:txBody>
                  <a:tcPr/>
                </a:tc>
                <a:tc>
                  <a:txBody>
                    <a:bodyPr/>
                    <a:lstStyle/>
                    <a:p>
                      <a:r>
                        <a:rPr lang="en-CA" dirty="0"/>
                        <a:t>Login</a:t>
                      </a:r>
                    </a:p>
                    <a:p>
                      <a:r>
                        <a:rPr lang="en-CA" dirty="0"/>
                        <a:t>Submit report</a:t>
                      </a:r>
                    </a:p>
                    <a:p>
                      <a:r>
                        <a:rPr lang="en-CA" dirty="0"/>
                        <a:t>Add Users</a:t>
                      </a:r>
                    </a:p>
                    <a:p>
                      <a:r>
                        <a:rPr lang="en-CA" dirty="0"/>
                        <a:t>Remove Users</a:t>
                      </a:r>
                    </a:p>
                    <a:p>
                      <a:r>
                        <a:rPr lang="en-CA" dirty="0"/>
                        <a:t>…</a:t>
                      </a:r>
                    </a:p>
                  </a:txBody>
                  <a:tcPr/>
                </a:tc>
                <a:extLst>
                  <a:ext uri="{0D108BD9-81ED-4DB2-BD59-A6C34878D82A}">
                    <a16:rowId xmlns:a16="http://schemas.microsoft.com/office/drawing/2014/main" val="4027312031"/>
                  </a:ext>
                </a:extLst>
              </a:tr>
            </a:tbl>
          </a:graphicData>
        </a:graphic>
      </p:graphicFrame>
      <p:sp>
        <p:nvSpPr>
          <p:cNvPr id="4" name="Footer Placeholder 3">
            <a:extLst>
              <a:ext uri="{FF2B5EF4-FFF2-40B4-BE49-F238E27FC236}">
                <a16:creationId xmlns:a16="http://schemas.microsoft.com/office/drawing/2014/main" id="{EA1CE353-FEBE-49C5-8BCB-693AE30FE8D2}"/>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C4AEF659-91F7-449D-BC98-0E15FE418ECA}"/>
              </a:ext>
            </a:extLst>
          </p:cNvPr>
          <p:cNvSpPr>
            <a:spLocks noGrp="1"/>
          </p:cNvSpPr>
          <p:nvPr>
            <p:ph type="sldNum" sz="quarter" idx="12"/>
          </p:nvPr>
        </p:nvSpPr>
        <p:spPr/>
        <p:txBody>
          <a:bodyPr/>
          <a:lstStyle/>
          <a:p>
            <a:fld id="{C2F792F5-04B2-48F5-9D03-C738232DE97E}" type="slidenum">
              <a:rPr lang="en-CA" smtClean="0"/>
              <a:t>25</a:t>
            </a:fld>
            <a:endParaRPr lang="en-CA"/>
          </a:p>
        </p:txBody>
      </p:sp>
      <p:sp>
        <p:nvSpPr>
          <p:cNvPr id="8" name="TextBox 7">
            <a:extLst>
              <a:ext uri="{FF2B5EF4-FFF2-40B4-BE49-F238E27FC236}">
                <a16:creationId xmlns:a16="http://schemas.microsoft.com/office/drawing/2014/main" id="{ECB013D7-0442-4E93-86C2-00789A211AB6}"/>
              </a:ext>
            </a:extLst>
          </p:cNvPr>
          <p:cNvSpPr txBox="1"/>
          <p:nvPr/>
        </p:nvSpPr>
        <p:spPr>
          <a:xfrm>
            <a:off x="4319451" y="1907177"/>
            <a:ext cx="3553098" cy="369332"/>
          </a:xfrm>
          <a:prstGeom prst="rect">
            <a:avLst/>
          </a:prstGeom>
          <a:noFill/>
        </p:spPr>
        <p:txBody>
          <a:bodyPr wrap="square" rtlCol="0">
            <a:spAutoFit/>
          </a:bodyPr>
          <a:lstStyle/>
          <a:p>
            <a:pPr algn="ctr"/>
            <a:r>
              <a:rPr lang="en-CA" dirty="0"/>
              <a:t>Initial List</a:t>
            </a:r>
          </a:p>
        </p:txBody>
      </p:sp>
    </p:spTree>
    <p:extLst>
      <p:ext uri="{BB962C8B-B14F-4D97-AF65-F5344CB8AC3E}">
        <p14:creationId xmlns:p14="http://schemas.microsoft.com/office/powerpoint/2010/main" val="3978716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68BB-C122-494A-A81E-4E889492CE3F}"/>
              </a:ext>
            </a:extLst>
          </p:cNvPr>
          <p:cNvSpPr>
            <a:spLocks noGrp="1"/>
          </p:cNvSpPr>
          <p:nvPr>
            <p:ph type="title"/>
          </p:nvPr>
        </p:nvSpPr>
        <p:spPr/>
        <p:txBody>
          <a:bodyPr/>
          <a:lstStyle/>
          <a:p>
            <a:r>
              <a:rPr lang="en-CA" dirty="0"/>
              <a:t>Actor-Goal list</a:t>
            </a:r>
          </a:p>
        </p:txBody>
      </p:sp>
      <p:graphicFrame>
        <p:nvGraphicFramePr>
          <p:cNvPr id="6" name="Table 6">
            <a:extLst>
              <a:ext uri="{FF2B5EF4-FFF2-40B4-BE49-F238E27FC236}">
                <a16:creationId xmlns:a16="http://schemas.microsoft.com/office/drawing/2014/main" id="{D0D97E89-B6F1-4D9B-BA71-FF8779ADAD84}"/>
              </a:ext>
            </a:extLst>
          </p:cNvPr>
          <p:cNvGraphicFramePr>
            <a:graphicFrameLocks noGrp="1"/>
          </p:cNvGraphicFramePr>
          <p:nvPr>
            <p:ph idx="1"/>
            <p:extLst>
              <p:ext uri="{D42A27DB-BD31-4B8C-83A1-F6EECF244321}">
                <p14:modId xmlns:p14="http://schemas.microsoft.com/office/powerpoint/2010/main" val="3619184158"/>
              </p:ext>
            </p:extLst>
          </p:nvPr>
        </p:nvGraphicFramePr>
        <p:xfrm>
          <a:off x="838200" y="2609396"/>
          <a:ext cx="10515600" cy="2473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77582769"/>
                    </a:ext>
                  </a:extLst>
                </a:gridCol>
                <a:gridCol w="5257800">
                  <a:extLst>
                    <a:ext uri="{9D8B030D-6E8A-4147-A177-3AD203B41FA5}">
                      <a16:colId xmlns:a16="http://schemas.microsoft.com/office/drawing/2014/main" val="1996473155"/>
                    </a:ext>
                  </a:extLst>
                </a:gridCol>
              </a:tblGrid>
              <a:tr h="370840">
                <a:tc>
                  <a:txBody>
                    <a:bodyPr/>
                    <a:lstStyle/>
                    <a:p>
                      <a:r>
                        <a:rPr lang="en-CA" dirty="0"/>
                        <a:t>Actor</a:t>
                      </a:r>
                    </a:p>
                  </a:txBody>
                  <a:tcPr/>
                </a:tc>
                <a:tc>
                  <a:txBody>
                    <a:bodyPr/>
                    <a:lstStyle/>
                    <a:p>
                      <a:r>
                        <a:rPr lang="en-CA" dirty="0"/>
                        <a:t>Goal (use case)</a:t>
                      </a:r>
                    </a:p>
                  </a:txBody>
                  <a:tcPr/>
                </a:tc>
                <a:extLst>
                  <a:ext uri="{0D108BD9-81ED-4DB2-BD59-A6C34878D82A}">
                    <a16:rowId xmlns:a16="http://schemas.microsoft.com/office/drawing/2014/main" val="315398115"/>
                  </a:ext>
                </a:extLst>
              </a:tr>
              <a:tr h="370840">
                <a:tc>
                  <a:txBody>
                    <a:bodyPr/>
                    <a:lstStyle/>
                    <a:p>
                      <a:r>
                        <a:rPr lang="en-CA" dirty="0"/>
                        <a:t>User</a:t>
                      </a:r>
                    </a:p>
                  </a:txBody>
                  <a:tcPr/>
                </a:tc>
                <a:tc>
                  <a:txBody>
                    <a:bodyPr/>
                    <a:lstStyle/>
                    <a:p>
                      <a:r>
                        <a:rPr lang="en-CA" strike="sngStrike" baseline="0" dirty="0"/>
                        <a:t>Login</a:t>
                      </a:r>
                    </a:p>
                    <a:p>
                      <a:r>
                        <a:rPr lang="en-CA" dirty="0"/>
                        <a:t>Submit report</a:t>
                      </a:r>
                    </a:p>
                  </a:txBody>
                  <a:tcPr/>
                </a:tc>
                <a:extLst>
                  <a:ext uri="{0D108BD9-81ED-4DB2-BD59-A6C34878D82A}">
                    <a16:rowId xmlns:a16="http://schemas.microsoft.com/office/drawing/2014/main" val="1307928092"/>
                  </a:ext>
                </a:extLst>
              </a:tr>
              <a:tr h="370840">
                <a:tc>
                  <a:txBody>
                    <a:bodyPr/>
                    <a:lstStyle/>
                    <a:p>
                      <a:r>
                        <a:rPr lang="en-CA" dirty="0"/>
                        <a:t>Administrator</a:t>
                      </a:r>
                    </a:p>
                  </a:txBody>
                  <a:tcPr/>
                </a:tc>
                <a:tc>
                  <a:txBody>
                    <a:bodyPr/>
                    <a:lstStyle/>
                    <a:p>
                      <a:r>
                        <a:rPr lang="en-CA" strike="sngStrike" baseline="0" dirty="0"/>
                        <a:t>Login</a:t>
                      </a:r>
                    </a:p>
                    <a:p>
                      <a:r>
                        <a:rPr lang="en-CA" dirty="0"/>
                        <a:t>Submit report</a:t>
                      </a:r>
                    </a:p>
                    <a:p>
                      <a:r>
                        <a:rPr lang="en-CA" strike="sngStrike" baseline="0" dirty="0"/>
                        <a:t>Add</a:t>
                      </a:r>
                      <a:r>
                        <a:rPr lang="en-CA" dirty="0"/>
                        <a:t> </a:t>
                      </a:r>
                      <a:r>
                        <a:rPr lang="en-CA" dirty="0">
                          <a:solidFill>
                            <a:srgbClr val="FF0000"/>
                          </a:solidFill>
                        </a:rPr>
                        <a:t>Manage</a:t>
                      </a:r>
                      <a:r>
                        <a:rPr lang="en-CA" dirty="0"/>
                        <a:t> Users</a:t>
                      </a:r>
                    </a:p>
                    <a:p>
                      <a:r>
                        <a:rPr lang="en-CA" strike="sngStrike" baseline="0" dirty="0"/>
                        <a:t>Remove Users</a:t>
                      </a:r>
                    </a:p>
                    <a:p>
                      <a:r>
                        <a:rPr lang="en-CA" dirty="0"/>
                        <a:t>…</a:t>
                      </a:r>
                    </a:p>
                  </a:txBody>
                  <a:tcPr/>
                </a:tc>
                <a:extLst>
                  <a:ext uri="{0D108BD9-81ED-4DB2-BD59-A6C34878D82A}">
                    <a16:rowId xmlns:a16="http://schemas.microsoft.com/office/drawing/2014/main" val="4027312031"/>
                  </a:ext>
                </a:extLst>
              </a:tr>
            </a:tbl>
          </a:graphicData>
        </a:graphic>
      </p:graphicFrame>
      <p:sp>
        <p:nvSpPr>
          <p:cNvPr id="4" name="Footer Placeholder 3">
            <a:extLst>
              <a:ext uri="{FF2B5EF4-FFF2-40B4-BE49-F238E27FC236}">
                <a16:creationId xmlns:a16="http://schemas.microsoft.com/office/drawing/2014/main" id="{EA1CE353-FEBE-49C5-8BCB-693AE30FE8D2}"/>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C4AEF659-91F7-449D-BC98-0E15FE418ECA}"/>
              </a:ext>
            </a:extLst>
          </p:cNvPr>
          <p:cNvSpPr>
            <a:spLocks noGrp="1"/>
          </p:cNvSpPr>
          <p:nvPr>
            <p:ph type="sldNum" sz="quarter" idx="12"/>
          </p:nvPr>
        </p:nvSpPr>
        <p:spPr/>
        <p:txBody>
          <a:bodyPr/>
          <a:lstStyle/>
          <a:p>
            <a:fld id="{C2F792F5-04B2-48F5-9D03-C738232DE97E}" type="slidenum">
              <a:rPr lang="en-CA" smtClean="0"/>
              <a:t>26</a:t>
            </a:fld>
            <a:endParaRPr lang="en-CA"/>
          </a:p>
        </p:txBody>
      </p:sp>
      <p:sp>
        <p:nvSpPr>
          <p:cNvPr id="8" name="TextBox 7">
            <a:extLst>
              <a:ext uri="{FF2B5EF4-FFF2-40B4-BE49-F238E27FC236}">
                <a16:creationId xmlns:a16="http://schemas.microsoft.com/office/drawing/2014/main" id="{ECB013D7-0442-4E93-86C2-00789A211AB6}"/>
              </a:ext>
            </a:extLst>
          </p:cNvPr>
          <p:cNvSpPr txBox="1"/>
          <p:nvPr/>
        </p:nvSpPr>
        <p:spPr>
          <a:xfrm>
            <a:off x="4319451" y="1907177"/>
            <a:ext cx="3553098" cy="369332"/>
          </a:xfrm>
          <a:prstGeom prst="rect">
            <a:avLst/>
          </a:prstGeom>
          <a:noFill/>
        </p:spPr>
        <p:txBody>
          <a:bodyPr wrap="square" rtlCol="0">
            <a:spAutoFit/>
          </a:bodyPr>
          <a:lstStyle/>
          <a:p>
            <a:pPr algn="ctr"/>
            <a:r>
              <a:rPr lang="en-CA" dirty="0"/>
              <a:t>Refined List (User-goal level)</a:t>
            </a:r>
          </a:p>
        </p:txBody>
      </p:sp>
    </p:spTree>
    <p:extLst>
      <p:ext uri="{BB962C8B-B14F-4D97-AF65-F5344CB8AC3E}">
        <p14:creationId xmlns:p14="http://schemas.microsoft.com/office/powerpoint/2010/main" val="970110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2A40-B1DE-4A7F-A495-8B42136E1B4C}"/>
              </a:ext>
            </a:extLst>
          </p:cNvPr>
          <p:cNvSpPr>
            <a:spLocks noGrp="1"/>
          </p:cNvSpPr>
          <p:nvPr>
            <p:ph type="title"/>
          </p:nvPr>
        </p:nvSpPr>
        <p:spPr/>
        <p:txBody>
          <a:bodyPr/>
          <a:lstStyle/>
          <a:p>
            <a:r>
              <a:rPr lang="en-CA" dirty="0"/>
              <a:t>The boss test</a:t>
            </a:r>
          </a:p>
        </p:txBody>
      </p:sp>
      <p:sp>
        <p:nvSpPr>
          <p:cNvPr id="3" name="Content Placeholder 2">
            <a:extLst>
              <a:ext uri="{FF2B5EF4-FFF2-40B4-BE49-F238E27FC236}">
                <a16:creationId xmlns:a16="http://schemas.microsoft.com/office/drawing/2014/main" id="{37DE26CD-9CAE-4EF3-A275-379363CA6E82}"/>
              </a:ext>
            </a:extLst>
          </p:cNvPr>
          <p:cNvSpPr>
            <a:spLocks noGrp="1"/>
          </p:cNvSpPr>
          <p:nvPr>
            <p:ph idx="1"/>
          </p:nvPr>
        </p:nvSpPr>
        <p:spPr>
          <a:xfrm>
            <a:off x="838200" y="1825625"/>
            <a:ext cx="5379720" cy="4351338"/>
          </a:xfrm>
        </p:spPr>
        <p:txBody>
          <a:bodyPr/>
          <a:lstStyle/>
          <a:p>
            <a:r>
              <a:rPr lang="en-CA" dirty="0"/>
              <a:t>Your boss asks, “</a:t>
            </a:r>
            <a:r>
              <a:rPr lang="en-CA" i="1" dirty="0"/>
              <a:t>What have you been doing all day</a:t>
            </a:r>
            <a:r>
              <a:rPr lang="en-CA" dirty="0"/>
              <a:t>?’</a:t>
            </a:r>
          </a:p>
          <a:p>
            <a:r>
              <a:rPr lang="en-CA" dirty="0"/>
              <a:t>You reply: “</a:t>
            </a:r>
            <a:r>
              <a:rPr lang="en-CA" i="1" dirty="0"/>
              <a:t>Logging in!”</a:t>
            </a:r>
          </a:p>
          <a:p>
            <a:r>
              <a:rPr lang="en-CA" dirty="0"/>
              <a:t>Is your boss happy?</a:t>
            </a:r>
          </a:p>
          <a:p>
            <a:r>
              <a:rPr lang="en-CA" b="1" dirty="0"/>
              <a:t>If not</a:t>
            </a:r>
            <a:r>
              <a:rPr lang="en-CA" dirty="0"/>
              <a:t>, your use case failed the Boss test (as it does not deliver measurable value to the user)</a:t>
            </a:r>
          </a:p>
        </p:txBody>
      </p:sp>
      <p:sp>
        <p:nvSpPr>
          <p:cNvPr id="4" name="Footer Placeholder 3">
            <a:extLst>
              <a:ext uri="{FF2B5EF4-FFF2-40B4-BE49-F238E27FC236}">
                <a16:creationId xmlns:a16="http://schemas.microsoft.com/office/drawing/2014/main" id="{A728FC1A-FADB-4B4A-8BC4-F4348FCE1B29}"/>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117D36D-D93A-49D7-B83E-F08742EAE6A9}"/>
              </a:ext>
            </a:extLst>
          </p:cNvPr>
          <p:cNvSpPr>
            <a:spLocks noGrp="1"/>
          </p:cNvSpPr>
          <p:nvPr>
            <p:ph type="sldNum" sz="quarter" idx="12"/>
          </p:nvPr>
        </p:nvSpPr>
        <p:spPr/>
        <p:txBody>
          <a:bodyPr/>
          <a:lstStyle/>
          <a:p>
            <a:fld id="{C2F792F5-04B2-48F5-9D03-C738232DE97E}" type="slidenum">
              <a:rPr lang="en-CA" smtClean="0"/>
              <a:t>27</a:t>
            </a:fld>
            <a:endParaRPr lang="en-CA"/>
          </a:p>
        </p:txBody>
      </p:sp>
      <p:pic>
        <p:nvPicPr>
          <p:cNvPr id="1026" name="Picture 2" descr="Trapped in a bad boss – employee relationship? | The Remarkable Leader">
            <a:extLst>
              <a:ext uri="{FF2B5EF4-FFF2-40B4-BE49-F238E27FC236}">
                <a16:creationId xmlns:a16="http://schemas.microsoft.com/office/drawing/2014/main" id="{D3FBA724-C431-4F09-9570-D16D585EC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904" y="1825625"/>
            <a:ext cx="4991164" cy="281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954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0261-4E68-44C2-98A3-ED884406E7E3}"/>
              </a:ext>
            </a:extLst>
          </p:cNvPr>
          <p:cNvSpPr>
            <a:spLocks noGrp="1"/>
          </p:cNvSpPr>
          <p:nvPr>
            <p:ph type="title"/>
          </p:nvPr>
        </p:nvSpPr>
        <p:spPr/>
        <p:txBody>
          <a:bodyPr/>
          <a:lstStyle/>
          <a:p>
            <a:r>
              <a:rPr lang="en-CA" dirty="0"/>
              <a:t>The EBP Test</a:t>
            </a:r>
          </a:p>
        </p:txBody>
      </p:sp>
      <p:sp>
        <p:nvSpPr>
          <p:cNvPr id="3" name="Content Placeholder 2">
            <a:extLst>
              <a:ext uri="{FF2B5EF4-FFF2-40B4-BE49-F238E27FC236}">
                <a16:creationId xmlns:a16="http://schemas.microsoft.com/office/drawing/2014/main" id="{5672744D-ABF3-4CF2-BB6F-BD59DB91F709}"/>
              </a:ext>
            </a:extLst>
          </p:cNvPr>
          <p:cNvSpPr>
            <a:spLocks noGrp="1"/>
          </p:cNvSpPr>
          <p:nvPr>
            <p:ph idx="1"/>
          </p:nvPr>
        </p:nvSpPr>
        <p:spPr/>
        <p:txBody>
          <a:bodyPr/>
          <a:lstStyle/>
          <a:p>
            <a:r>
              <a:rPr lang="en-CA" dirty="0"/>
              <a:t>Check if UC is an Elementary Business Process (EBP)</a:t>
            </a:r>
          </a:p>
          <a:p>
            <a:r>
              <a:rPr lang="en-US" i="1" dirty="0">
                <a:highlight>
                  <a:srgbClr val="FFFF00"/>
                </a:highlight>
              </a:rPr>
              <a:t>A task performed by one person in one place at one time, in response to a business event, which adds measurable business value and leaves the data in a consistent state, e.g., Approve Credit</a:t>
            </a:r>
          </a:p>
          <a:p>
            <a:r>
              <a:rPr lang="en-US" dirty="0"/>
              <a:t>Don’t confuse use cases with “functions” (like entries in a menu – add order, </a:t>
            </a:r>
            <a:r>
              <a:rPr lang="en-CA" dirty="0"/>
              <a:t>delete order, update order, …)</a:t>
            </a:r>
            <a:endParaRPr lang="en-CA" i="1" dirty="0"/>
          </a:p>
        </p:txBody>
      </p:sp>
      <p:sp>
        <p:nvSpPr>
          <p:cNvPr id="4" name="Footer Placeholder 3">
            <a:extLst>
              <a:ext uri="{FF2B5EF4-FFF2-40B4-BE49-F238E27FC236}">
                <a16:creationId xmlns:a16="http://schemas.microsoft.com/office/drawing/2014/main" id="{38D43D51-F9D4-465D-A2FF-5C41680AD29C}"/>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A51EEB0-E0BE-424D-A4AE-92D708F13E92}"/>
              </a:ext>
            </a:extLst>
          </p:cNvPr>
          <p:cNvSpPr>
            <a:spLocks noGrp="1"/>
          </p:cNvSpPr>
          <p:nvPr>
            <p:ph type="sldNum" sz="quarter" idx="12"/>
          </p:nvPr>
        </p:nvSpPr>
        <p:spPr/>
        <p:txBody>
          <a:bodyPr/>
          <a:lstStyle/>
          <a:p>
            <a:fld id="{C2F792F5-04B2-48F5-9D03-C738232DE97E}" type="slidenum">
              <a:rPr lang="en-CA" smtClean="0"/>
              <a:t>28</a:t>
            </a:fld>
            <a:endParaRPr lang="en-CA"/>
          </a:p>
        </p:txBody>
      </p:sp>
    </p:spTree>
    <p:extLst>
      <p:ext uri="{BB962C8B-B14F-4D97-AF65-F5344CB8AC3E}">
        <p14:creationId xmlns:p14="http://schemas.microsoft.com/office/powerpoint/2010/main" val="270045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BD2E-6840-4011-8187-065B0CB37C78}"/>
              </a:ext>
            </a:extLst>
          </p:cNvPr>
          <p:cNvSpPr>
            <a:spLocks noGrp="1"/>
          </p:cNvSpPr>
          <p:nvPr>
            <p:ph type="title"/>
          </p:nvPr>
        </p:nvSpPr>
        <p:spPr/>
        <p:txBody>
          <a:bodyPr/>
          <a:lstStyle/>
          <a:p>
            <a:r>
              <a:rPr lang="en-CA" dirty="0"/>
              <a:t>The size test</a:t>
            </a:r>
          </a:p>
        </p:txBody>
      </p:sp>
      <p:sp>
        <p:nvSpPr>
          <p:cNvPr id="3" name="Content Placeholder 2">
            <a:extLst>
              <a:ext uri="{FF2B5EF4-FFF2-40B4-BE49-F238E27FC236}">
                <a16:creationId xmlns:a16="http://schemas.microsoft.com/office/drawing/2014/main" id="{99BFC1F9-3E16-4714-BE51-44AC34CD0675}"/>
              </a:ext>
            </a:extLst>
          </p:cNvPr>
          <p:cNvSpPr>
            <a:spLocks noGrp="1"/>
          </p:cNvSpPr>
          <p:nvPr>
            <p:ph idx="1"/>
          </p:nvPr>
        </p:nvSpPr>
        <p:spPr>
          <a:xfrm>
            <a:off x="838200" y="1825625"/>
            <a:ext cx="4609011" cy="4351338"/>
          </a:xfrm>
        </p:spPr>
        <p:txBody>
          <a:bodyPr/>
          <a:lstStyle/>
          <a:p>
            <a:r>
              <a:rPr lang="en-CA" dirty="0"/>
              <a:t>Typically a UC has many steps</a:t>
            </a:r>
          </a:p>
          <a:p>
            <a:r>
              <a:rPr lang="en-CA" dirty="0"/>
              <a:t>In “fully dressed” format, can be elaborated to 3-10 pages or more</a:t>
            </a:r>
          </a:p>
          <a:p>
            <a:r>
              <a:rPr lang="en-CA" dirty="0"/>
              <a:t>If you end up with only 1-2 steps, this is most likely not a valid use case</a:t>
            </a:r>
          </a:p>
        </p:txBody>
      </p:sp>
      <p:sp>
        <p:nvSpPr>
          <p:cNvPr id="4" name="Footer Placeholder 3">
            <a:extLst>
              <a:ext uri="{FF2B5EF4-FFF2-40B4-BE49-F238E27FC236}">
                <a16:creationId xmlns:a16="http://schemas.microsoft.com/office/drawing/2014/main" id="{8487E482-43C3-4AE8-AAD8-56D79839323F}"/>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88A4CA33-9698-485E-AF26-B1311035ACE7}"/>
              </a:ext>
            </a:extLst>
          </p:cNvPr>
          <p:cNvSpPr>
            <a:spLocks noGrp="1"/>
          </p:cNvSpPr>
          <p:nvPr>
            <p:ph type="sldNum" sz="quarter" idx="12"/>
          </p:nvPr>
        </p:nvSpPr>
        <p:spPr/>
        <p:txBody>
          <a:bodyPr/>
          <a:lstStyle/>
          <a:p>
            <a:fld id="{C2F792F5-04B2-48F5-9D03-C738232DE97E}" type="slidenum">
              <a:rPr lang="en-CA" smtClean="0"/>
              <a:t>29</a:t>
            </a:fld>
            <a:endParaRPr lang="en-CA"/>
          </a:p>
        </p:txBody>
      </p:sp>
      <p:pic>
        <p:nvPicPr>
          <p:cNvPr id="2050" name="Picture 2" descr="Does SIZE matter? Of course size... - Funny Quotes &amp; Humor Sayings ...">
            <a:extLst>
              <a:ext uri="{FF2B5EF4-FFF2-40B4-BE49-F238E27FC236}">
                <a16:creationId xmlns:a16="http://schemas.microsoft.com/office/drawing/2014/main" id="{8A5049E9-D936-4CA5-A4D7-2BB625A34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234" y="2005238"/>
            <a:ext cx="4442188" cy="330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37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(2)</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Understand how to systematically build a use case model</a:t>
            </a:r>
          </a:p>
          <a:p>
            <a:r>
              <a:rPr lang="en-US" dirty="0"/>
              <a:t> Understand how to find actors and learn the difference between primary and secondary actors</a:t>
            </a:r>
          </a:p>
          <a:p>
            <a:r>
              <a:rPr lang="en-US" dirty="0"/>
              <a:t> Understand the concept of goals and how they relate to actors and use cases</a:t>
            </a:r>
          </a:p>
          <a:p>
            <a:r>
              <a:rPr lang="en-US" dirty="0"/>
              <a:t> Learn how to identify different goal levels, in particular the user-goal and subfunction-goal levels</a:t>
            </a:r>
          </a:p>
          <a:p>
            <a:r>
              <a:rPr lang="en-US" dirty="0"/>
              <a:t> Understand how to separate the main success scenario from other scenarios</a:t>
            </a:r>
          </a:p>
          <a:p>
            <a:r>
              <a:rPr lang="en-US" dirty="0"/>
              <a:t> Learn about UML use case diagrams and use case context diagrams</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3</a:t>
            </a:fld>
            <a:endParaRPr lang="en-CA"/>
          </a:p>
        </p:txBody>
      </p:sp>
    </p:spTree>
    <p:extLst>
      <p:ext uri="{BB962C8B-B14F-4D97-AF65-F5344CB8AC3E}">
        <p14:creationId xmlns:p14="http://schemas.microsoft.com/office/powerpoint/2010/main" val="32010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FA31-D38B-41CA-9816-F67727A28DF7}"/>
              </a:ext>
            </a:extLst>
          </p:cNvPr>
          <p:cNvSpPr>
            <a:spLocks noGrp="1"/>
          </p:cNvSpPr>
          <p:nvPr>
            <p:ph type="title"/>
          </p:nvPr>
        </p:nvSpPr>
        <p:spPr/>
        <p:txBody>
          <a:bodyPr/>
          <a:lstStyle/>
          <a:p>
            <a:r>
              <a:rPr lang="en-US" dirty="0"/>
              <a:t>Wings Over the World: Actors and Goals</a:t>
            </a:r>
            <a:endParaRPr lang="en-CA" dirty="0"/>
          </a:p>
        </p:txBody>
      </p:sp>
      <p:graphicFrame>
        <p:nvGraphicFramePr>
          <p:cNvPr id="6" name="Table 6">
            <a:extLst>
              <a:ext uri="{FF2B5EF4-FFF2-40B4-BE49-F238E27FC236}">
                <a16:creationId xmlns:a16="http://schemas.microsoft.com/office/drawing/2014/main" id="{924BBB80-C997-4F89-AE6F-2BB7E6128981}"/>
              </a:ext>
            </a:extLst>
          </p:cNvPr>
          <p:cNvGraphicFramePr>
            <a:graphicFrameLocks noGrp="1"/>
          </p:cNvGraphicFramePr>
          <p:nvPr>
            <p:ph idx="1"/>
            <p:extLst>
              <p:ext uri="{D42A27DB-BD31-4B8C-83A1-F6EECF244321}">
                <p14:modId xmlns:p14="http://schemas.microsoft.com/office/powerpoint/2010/main" val="4004266474"/>
              </p:ext>
            </p:extLst>
          </p:nvPr>
        </p:nvGraphicFramePr>
        <p:xfrm>
          <a:off x="838200" y="1825625"/>
          <a:ext cx="10515600" cy="2748280"/>
        </p:xfrm>
        <a:graphic>
          <a:graphicData uri="http://schemas.openxmlformats.org/drawingml/2006/table">
            <a:tbl>
              <a:tblPr firstRow="1" bandRow="1">
                <a:tableStyleId>{3B4B98B0-60AC-42C2-AFA5-B58CD77FA1E5}</a:tableStyleId>
              </a:tblPr>
              <a:tblGrid>
                <a:gridCol w="5257800">
                  <a:extLst>
                    <a:ext uri="{9D8B030D-6E8A-4147-A177-3AD203B41FA5}">
                      <a16:colId xmlns:a16="http://schemas.microsoft.com/office/drawing/2014/main" val="3005100344"/>
                    </a:ext>
                  </a:extLst>
                </a:gridCol>
                <a:gridCol w="5257800">
                  <a:extLst>
                    <a:ext uri="{9D8B030D-6E8A-4147-A177-3AD203B41FA5}">
                      <a16:colId xmlns:a16="http://schemas.microsoft.com/office/drawing/2014/main" val="3122551928"/>
                    </a:ext>
                  </a:extLst>
                </a:gridCol>
              </a:tblGrid>
              <a:tr h="370840">
                <a:tc>
                  <a:txBody>
                    <a:bodyPr/>
                    <a:lstStyle/>
                    <a:p>
                      <a:r>
                        <a:rPr lang="en-CA" dirty="0"/>
                        <a:t>Actor</a:t>
                      </a:r>
                    </a:p>
                  </a:txBody>
                  <a:tcPr/>
                </a:tc>
                <a:tc>
                  <a:txBody>
                    <a:bodyPr/>
                    <a:lstStyle/>
                    <a:p>
                      <a:r>
                        <a:rPr lang="en-CA" dirty="0"/>
                        <a:t>Goals</a:t>
                      </a:r>
                    </a:p>
                  </a:txBody>
                  <a:tcPr/>
                </a:tc>
                <a:extLst>
                  <a:ext uri="{0D108BD9-81ED-4DB2-BD59-A6C34878D82A}">
                    <a16:rowId xmlns:a16="http://schemas.microsoft.com/office/drawing/2014/main" val="319762421"/>
                  </a:ext>
                </a:extLst>
              </a:tr>
              <a:tr h="370840">
                <a:tc>
                  <a:txBody>
                    <a:bodyPr/>
                    <a:lstStyle/>
                    <a:p>
                      <a:r>
                        <a:rPr lang="en-CA" b="1" dirty="0"/>
                        <a:t>Agent</a:t>
                      </a:r>
                    </a:p>
                  </a:txBody>
                  <a:tcPr/>
                </a:tc>
                <a:tc>
                  <a:txBody>
                    <a:bodyPr/>
                    <a:lstStyle/>
                    <a:p>
                      <a:r>
                        <a:rPr lang="en-CA" dirty="0"/>
                        <a:t>Reserve flight</a:t>
                      </a:r>
                    </a:p>
                    <a:p>
                      <a:r>
                        <a:rPr lang="en-CA" dirty="0"/>
                        <a:t>Book flight</a:t>
                      </a:r>
                    </a:p>
                    <a:p>
                      <a:r>
                        <a:rPr lang="en-CA" dirty="0"/>
                        <a:t>Cancel flight reservation</a:t>
                      </a:r>
                    </a:p>
                    <a:p>
                      <a:r>
                        <a:rPr lang="en-CA" dirty="0"/>
                        <a:t>Request upgrade</a:t>
                      </a:r>
                    </a:p>
                    <a:p>
                      <a:r>
                        <a:rPr lang="en-CA" strike="sngStrike" baseline="0" dirty="0"/>
                        <a:t>Open passenger profile</a:t>
                      </a:r>
                    </a:p>
                    <a:p>
                      <a:r>
                        <a:rPr lang="en-CA" strike="sngStrike" baseline="0" dirty="0"/>
                        <a:t>Close passenger profile</a:t>
                      </a:r>
                    </a:p>
                  </a:txBody>
                  <a:tcPr/>
                </a:tc>
                <a:extLst>
                  <a:ext uri="{0D108BD9-81ED-4DB2-BD59-A6C34878D82A}">
                    <a16:rowId xmlns:a16="http://schemas.microsoft.com/office/drawing/2014/main" val="3772340414"/>
                  </a:ext>
                </a:extLst>
              </a:tr>
              <a:tr h="370840">
                <a:tc>
                  <a:txBody>
                    <a:bodyPr/>
                    <a:lstStyle/>
                    <a:p>
                      <a:r>
                        <a:rPr lang="en-CA" dirty="0"/>
                        <a:t>Airline</a:t>
                      </a:r>
                    </a:p>
                  </a:txBody>
                  <a:tcPr/>
                </a:tc>
                <a:tc>
                  <a:txBody>
                    <a:bodyPr/>
                    <a:lstStyle/>
                    <a:p>
                      <a:r>
                        <a:rPr lang="en-CA" dirty="0"/>
                        <a:t>Cancel flight</a:t>
                      </a:r>
                    </a:p>
                    <a:p>
                      <a:r>
                        <a:rPr lang="en-CA" dirty="0"/>
                        <a:t>Discount flight</a:t>
                      </a:r>
                    </a:p>
                  </a:txBody>
                  <a:tcPr/>
                </a:tc>
                <a:extLst>
                  <a:ext uri="{0D108BD9-81ED-4DB2-BD59-A6C34878D82A}">
                    <a16:rowId xmlns:a16="http://schemas.microsoft.com/office/drawing/2014/main" val="2271511982"/>
                  </a:ext>
                </a:extLst>
              </a:tr>
            </a:tbl>
          </a:graphicData>
        </a:graphic>
      </p:graphicFrame>
      <p:sp>
        <p:nvSpPr>
          <p:cNvPr id="4" name="Footer Placeholder 3">
            <a:extLst>
              <a:ext uri="{FF2B5EF4-FFF2-40B4-BE49-F238E27FC236}">
                <a16:creationId xmlns:a16="http://schemas.microsoft.com/office/drawing/2014/main" id="{B294104A-9E7C-4330-9ED0-7748284F5271}"/>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9DA714B3-9DD3-4FF9-9661-0D9177669801}"/>
              </a:ext>
            </a:extLst>
          </p:cNvPr>
          <p:cNvSpPr>
            <a:spLocks noGrp="1"/>
          </p:cNvSpPr>
          <p:nvPr>
            <p:ph type="sldNum" sz="quarter" idx="12"/>
          </p:nvPr>
        </p:nvSpPr>
        <p:spPr/>
        <p:txBody>
          <a:bodyPr/>
          <a:lstStyle/>
          <a:p>
            <a:fld id="{C2F792F5-04B2-48F5-9D03-C738232DE97E}" type="slidenum">
              <a:rPr lang="en-CA" smtClean="0"/>
              <a:t>30</a:t>
            </a:fld>
            <a:endParaRPr lang="en-CA"/>
          </a:p>
        </p:txBody>
      </p:sp>
    </p:spTree>
    <p:extLst>
      <p:ext uri="{BB962C8B-B14F-4D97-AF65-F5344CB8AC3E}">
        <p14:creationId xmlns:p14="http://schemas.microsoft.com/office/powerpoint/2010/main" val="3389201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C2EA-C2EF-42E4-841E-109ADAE1E6AC}"/>
              </a:ext>
            </a:extLst>
          </p:cNvPr>
          <p:cNvSpPr>
            <a:spLocks noGrp="1"/>
          </p:cNvSpPr>
          <p:nvPr>
            <p:ph type="title"/>
          </p:nvPr>
        </p:nvSpPr>
        <p:spPr/>
        <p:txBody>
          <a:bodyPr/>
          <a:lstStyle/>
          <a:p>
            <a:r>
              <a:rPr lang="en-CA" dirty="0"/>
              <a:t>Exercises to reflect</a:t>
            </a:r>
          </a:p>
        </p:txBody>
      </p:sp>
      <p:sp>
        <p:nvSpPr>
          <p:cNvPr id="3" name="Content Placeholder 2">
            <a:extLst>
              <a:ext uri="{FF2B5EF4-FFF2-40B4-BE49-F238E27FC236}">
                <a16:creationId xmlns:a16="http://schemas.microsoft.com/office/drawing/2014/main" id="{C4E21FE6-88F7-4514-B21B-4C21B9B03106}"/>
              </a:ext>
            </a:extLst>
          </p:cNvPr>
          <p:cNvSpPr>
            <a:spLocks noGrp="1"/>
          </p:cNvSpPr>
          <p:nvPr>
            <p:ph idx="1"/>
          </p:nvPr>
        </p:nvSpPr>
        <p:spPr/>
        <p:txBody>
          <a:bodyPr/>
          <a:lstStyle/>
          <a:p>
            <a:pPr marL="0" indent="0">
              <a:buNone/>
            </a:pPr>
            <a:r>
              <a:rPr lang="en-CA" dirty="0"/>
              <a:t>Test the following use cases:</a:t>
            </a:r>
          </a:p>
          <a:p>
            <a:r>
              <a:rPr lang="en-US" dirty="0"/>
              <a:t>Negotiate a strategic company alliance</a:t>
            </a:r>
          </a:p>
          <a:p>
            <a:r>
              <a:rPr lang="en-US" dirty="0"/>
              <a:t>Handle returns</a:t>
            </a:r>
          </a:p>
          <a:p>
            <a:r>
              <a:rPr lang="en-US" dirty="0"/>
              <a:t>Log in</a:t>
            </a:r>
          </a:p>
          <a:p>
            <a:r>
              <a:rPr lang="en-US" dirty="0"/>
              <a:t>Update piece on game board</a:t>
            </a:r>
            <a:endParaRPr lang="en-CA" dirty="0"/>
          </a:p>
        </p:txBody>
      </p:sp>
      <p:sp>
        <p:nvSpPr>
          <p:cNvPr id="4" name="Footer Placeholder 3">
            <a:extLst>
              <a:ext uri="{FF2B5EF4-FFF2-40B4-BE49-F238E27FC236}">
                <a16:creationId xmlns:a16="http://schemas.microsoft.com/office/drawing/2014/main" id="{26ABE329-E099-4982-A628-7F4F71752EB9}"/>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164E98A8-5633-4E17-944C-49EA6995217F}"/>
              </a:ext>
            </a:extLst>
          </p:cNvPr>
          <p:cNvSpPr>
            <a:spLocks noGrp="1"/>
          </p:cNvSpPr>
          <p:nvPr>
            <p:ph type="sldNum" sz="quarter" idx="12"/>
          </p:nvPr>
        </p:nvSpPr>
        <p:spPr/>
        <p:txBody>
          <a:bodyPr/>
          <a:lstStyle/>
          <a:p>
            <a:fld id="{C2F792F5-04B2-48F5-9D03-C738232DE97E}" type="slidenum">
              <a:rPr lang="en-CA" smtClean="0"/>
              <a:t>31</a:t>
            </a:fld>
            <a:endParaRPr lang="en-CA"/>
          </a:p>
        </p:txBody>
      </p:sp>
    </p:spTree>
    <p:extLst>
      <p:ext uri="{BB962C8B-B14F-4D97-AF65-F5344CB8AC3E}">
        <p14:creationId xmlns:p14="http://schemas.microsoft.com/office/powerpoint/2010/main" val="144862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dirty="0">
                <a:solidFill>
                  <a:schemeClr val="bg1">
                    <a:lumMod val="50000"/>
                  </a:schemeClr>
                </a:solidFill>
              </a:rPr>
              <a:t>Identify and describe the Actors</a:t>
            </a:r>
          </a:p>
          <a:p>
            <a:pPr marL="457200" indent="-457200">
              <a:buFont typeface="+mj-lt"/>
              <a:buAutoNum type="arabicPeriod"/>
            </a:pPr>
            <a:r>
              <a:rPr lang="en-US" dirty="0">
                <a:solidFill>
                  <a:schemeClr val="bg1">
                    <a:lumMod val="50000"/>
                  </a:schemeClr>
                </a:solidFill>
              </a:rPr>
              <a:t>Identify the Use Cases and write a Brief Description</a:t>
            </a:r>
          </a:p>
          <a:p>
            <a:pPr marL="457200" indent="-457200">
              <a:buFont typeface="+mj-lt"/>
              <a:buAutoNum type="arabicPeriod"/>
            </a:pPr>
            <a:r>
              <a:rPr lang="en-US" dirty="0">
                <a:solidFill>
                  <a:schemeClr val="bg1">
                    <a:lumMod val="50000"/>
                  </a:schemeClr>
                </a:solidFill>
              </a:rPr>
              <a:t>Identify the Actor/Use Case Relationships</a:t>
            </a:r>
          </a:p>
          <a:p>
            <a:pPr marL="457200" indent="-457200">
              <a:buFont typeface="+mj-lt"/>
              <a:buAutoNum type="arabicPeriod"/>
            </a:pPr>
            <a:r>
              <a:rPr lang="en-US" b="1" dirty="0"/>
              <a:t>Outline the Individual Use Cases</a:t>
            </a:r>
          </a:p>
          <a:p>
            <a:pPr marL="457200" indent="-457200">
              <a:buFont typeface="+mj-lt"/>
              <a:buAutoNum type="arabicPeriod"/>
            </a:pPr>
            <a:r>
              <a:rPr lang="en-US" dirty="0"/>
              <a:t>Refine the Use Cases</a:t>
            </a:r>
            <a:endParaRPr lang="en-CA"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32</a:t>
            </a:fld>
            <a:endParaRPr lang="en-CA"/>
          </a:p>
        </p:txBody>
      </p:sp>
    </p:spTree>
    <p:extLst>
      <p:ext uri="{BB962C8B-B14F-4D97-AF65-F5344CB8AC3E}">
        <p14:creationId xmlns:p14="http://schemas.microsoft.com/office/powerpoint/2010/main" val="514979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B1B3-BDA8-4D42-AD5B-C08ED0BB40E3}"/>
              </a:ext>
            </a:extLst>
          </p:cNvPr>
          <p:cNvSpPr>
            <a:spLocks noGrp="1"/>
          </p:cNvSpPr>
          <p:nvPr>
            <p:ph type="title"/>
          </p:nvPr>
        </p:nvSpPr>
        <p:spPr/>
        <p:txBody>
          <a:bodyPr/>
          <a:lstStyle/>
          <a:p>
            <a:r>
              <a:rPr lang="en-CA" dirty="0"/>
              <a:t>Outline the individual Use cases</a:t>
            </a:r>
          </a:p>
        </p:txBody>
      </p:sp>
      <p:sp>
        <p:nvSpPr>
          <p:cNvPr id="3" name="Content Placeholder 2">
            <a:extLst>
              <a:ext uri="{FF2B5EF4-FFF2-40B4-BE49-F238E27FC236}">
                <a16:creationId xmlns:a16="http://schemas.microsoft.com/office/drawing/2014/main" id="{8CA968E8-E1CF-48B9-912E-1CDC1FCA2EEF}"/>
              </a:ext>
            </a:extLst>
          </p:cNvPr>
          <p:cNvSpPr>
            <a:spLocks noGrp="1"/>
          </p:cNvSpPr>
          <p:nvPr>
            <p:ph idx="1"/>
          </p:nvPr>
        </p:nvSpPr>
        <p:spPr>
          <a:xfrm>
            <a:off x="838200" y="1825625"/>
            <a:ext cx="5588726" cy="4351338"/>
          </a:xfrm>
        </p:spPr>
        <p:txBody>
          <a:bodyPr/>
          <a:lstStyle/>
          <a:p>
            <a:pPr marL="0" indent="0">
              <a:buNone/>
            </a:pPr>
            <a:r>
              <a:rPr lang="en-US" dirty="0"/>
              <a:t>Outline the basic flow first (black line)</a:t>
            </a:r>
          </a:p>
          <a:p>
            <a:r>
              <a:rPr lang="en-US" dirty="0"/>
              <a:t>Basic flow</a:t>
            </a:r>
          </a:p>
          <a:p>
            <a:pPr lvl="1"/>
            <a:r>
              <a:rPr lang="en-US" dirty="0"/>
              <a:t>What event starts the use case?</a:t>
            </a:r>
          </a:p>
          <a:p>
            <a:pPr lvl="1"/>
            <a:r>
              <a:rPr lang="en-US" dirty="0"/>
              <a:t>How does the use case end?</a:t>
            </a:r>
          </a:p>
          <a:p>
            <a:pPr lvl="1"/>
            <a:r>
              <a:rPr lang="en-US" dirty="0"/>
              <a:t>How does the use case repeat some behavior?</a:t>
            </a:r>
          </a:p>
          <a:p>
            <a:r>
              <a:rPr lang="en-US" dirty="0"/>
              <a:t>Alternate flow:</a:t>
            </a:r>
          </a:p>
          <a:p>
            <a:pPr lvl="1"/>
            <a:r>
              <a:rPr lang="en-US" dirty="0"/>
              <a:t>Are there optional situations in the use case?</a:t>
            </a:r>
          </a:p>
          <a:p>
            <a:pPr lvl="1"/>
            <a:r>
              <a:rPr lang="en-US" dirty="0"/>
              <a:t>What odd cases might happen?</a:t>
            </a:r>
          </a:p>
          <a:p>
            <a:pPr lvl="1"/>
            <a:r>
              <a:rPr lang="en-US" dirty="0"/>
              <a:t>What may go wrong?</a:t>
            </a:r>
          </a:p>
          <a:p>
            <a:pPr lvl="1"/>
            <a:r>
              <a:rPr lang="en-US" dirty="0"/>
              <a:t>What may not happen?</a:t>
            </a:r>
          </a:p>
          <a:p>
            <a:pPr lvl="1"/>
            <a:r>
              <a:rPr lang="en-US" dirty="0"/>
              <a:t>What kind of resources can be blocked?</a:t>
            </a:r>
            <a:endParaRPr lang="en-CA" dirty="0"/>
          </a:p>
        </p:txBody>
      </p:sp>
      <p:sp>
        <p:nvSpPr>
          <p:cNvPr id="4" name="Footer Placeholder 3">
            <a:extLst>
              <a:ext uri="{FF2B5EF4-FFF2-40B4-BE49-F238E27FC236}">
                <a16:creationId xmlns:a16="http://schemas.microsoft.com/office/drawing/2014/main" id="{FB9EB836-CEA3-431E-9E72-38BA570DC23A}"/>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EAF606A-366D-4082-AEA6-AB79E2161B21}"/>
              </a:ext>
            </a:extLst>
          </p:cNvPr>
          <p:cNvSpPr>
            <a:spLocks noGrp="1"/>
          </p:cNvSpPr>
          <p:nvPr>
            <p:ph type="sldNum" sz="quarter" idx="12"/>
          </p:nvPr>
        </p:nvSpPr>
        <p:spPr/>
        <p:txBody>
          <a:bodyPr/>
          <a:lstStyle/>
          <a:p>
            <a:fld id="{C2F792F5-04B2-48F5-9D03-C738232DE97E}" type="slidenum">
              <a:rPr lang="en-CA" smtClean="0"/>
              <a:t>33</a:t>
            </a:fld>
            <a:endParaRPr lang="en-CA"/>
          </a:p>
        </p:txBody>
      </p:sp>
      <p:pic>
        <p:nvPicPr>
          <p:cNvPr id="32" name="Picture 31" descr="A close up of text on a white background&#10;&#10;Description automatically generated">
            <a:extLst>
              <a:ext uri="{FF2B5EF4-FFF2-40B4-BE49-F238E27FC236}">
                <a16:creationId xmlns:a16="http://schemas.microsoft.com/office/drawing/2014/main" id="{998383D8-0F1D-4575-A926-22BB277D2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757" y="1870075"/>
            <a:ext cx="5347015" cy="3361677"/>
          </a:xfrm>
          <a:prstGeom prst="rect">
            <a:avLst/>
          </a:prstGeom>
        </p:spPr>
      </p:pic>
    </p:spTree>
    <p:extLst>
      <p:ext uri="{BB962C8B-B14F-4D97-AF65-F5344CB8AC3E}">
        <p14:creationId xmlns:p14="http://schemas.microsoft.com/office/powerpoint/2010/main" val="393619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745B-C013-4E6D-A4A7-DA17B822B881}"/>
              </a:ext>
            </a:extLst>
          </p:cNvPr>
          <p:cNvSpPr>
            <a:spLocks noGrp="1"/>
          </p:cNvSpPr>
          <p:nvPr>
            <p:ph type="title"/>
          </p:nvPr>
        </p:nvSpPr>
        <p:spPr/>
        <p:txBody>
          <a:bodyPr/>
          <a:lstStyle/>
          <a:p>
            <a:r>
              <a:rPr lang="en-CA" dirty="0"/>
              <a:t>User goal Main Success Scenario</a:t>
            </a:r>
          </a:p>
        </p:txBody>
      </p:sp>
      <p:sp>
        <p:nvSpPr>
          <p:cNvPr id="3" name="Content Placeholder 2">
            <a:extLst>
              <a:ext uri="{FF2B5EF4-FFF2-40B4-BE49-F238E27FC236}">
                <a16:creationId xmlns:a16="http://schemas.microsoft.com/office/drawing/2014/main" id="{16AB0D95-468D-4E97-A7A3-B77C645FF671}"/>
              </a:ext>
            </a:extLst>
          </p:cNvPr>
          <p:cNvSpPr>
            <a:spLocks noGrp="1"/>
          </p:cNvSpPr>
          <p:nvPr>
            <p:ph idx="1"/>
          </p:nvPr>
        </p:nvSpPr>
        <p:spPr/>
        <p:txBody>
          <a:bodyPr>
            <a:normAutofit fontScale="85000" lnSpcReduction="20000"/>
          </a:bodyPr>
          <a:lstStyle/>
          <a:p>
            <a:r>
              <a:rPr lang="en-CA" b="1" dirty="0"/>
              <a:t>UC: </a:t>
            </a:r>
            <a:r>
              <a:rPr lang="en-CA" dirty="0"/>
              <a:t>Book Flight</a:t>
            </a:r>
          </a:p>
          <a:p>
            <a:r>
              <a:rPr lang="en-CA" b="1" dirty="0"/>
              <a:t>Level: </a:t>
            </a:r>
            <a:r>
              <a:rPr lang="en-CA" dirty="0"/>
              <a:t>User Goal</a:t>
            </a:r>
          </a:p>
          <a:p>
            <a:r>
              <a:rPr lang="en-CA" b="1" dirty="0"/>
              <a:t>Main Success Scenario</a:t>
            </a:r>
          </a:p>
          <a:p>
            <a:pPr marL="457200" indent="-457200">
              <a:buFont typeface="+mj-lt"/>
              <a:buAutoNum type="arabicPeriod"/>
            </a:pPr>
            <a:r>
              <a:rPr lang="en-US" dirty="0"/>
              <a:t>This use case begins when a customer calls and requests a flight</a:t>
            </a:r>
          </a:p>
          <a:p>
            <a:pPr marL="457200" indent="-457200">
              <a:buFont typeface="+mj-lt"/>
              <a:buAutoNum type="arabicPeriod"/>
            </a:pPr>
            <a:r>
              <a:rPr lang="en-US" dirty="0"/>
              <a:t>The customer describes her flight needs by specifying her origination, destination, travel dates and preferred departure times</a:t>
            </a:r>
          </a:p>
          <a:p>
            <a:pPr marL="457200" indent="-457200">
              <a:buFont typeface="+mj-lt"/>
              <a:buAutoNum type="arabicPeriod"/>
            </a:pPr>
            <a:r>
              <a:rPr lang="en-US" dirty="0"/>
              <a:t>The system looks up all flights that match the customer’s travel preferences and presents the travel options to the customer</a:t>
            </a:r>
          </a:p>
          <a:p>
            <a:pPr marL="457200" indent="-457200">
              <a:buFont typeface="+mj-lt"/>
              <a:buAutoNum type="arabicPeriod"/>
            </a:pPr>
            <a:r>
              <a:rPr lang="en-US" dirty="0"/>
              <a:t>The customer selects a flight</a:t>
            </a:r>
          </a:p>
          <a:p>
            <a:pPr marL="457200" indent="-457200">
              <a:buFont typeface="+mj-lt"/>
              <a:buAutoNum type="arabicPeriod"/>
            </a:pPr>
            <a:r>
              <a:rPr lang="en-US" dirty="0"/>
              <a:t>The system builds a flight itinerary for the customer.</a:t>
            </a:r>
          </a:p>
          <a:p>
            <a:pPr marL="457200" indent="-457200">
              <a:buFont typeface="+mj-lt"/>
              <a:buAutoNum type="arabicPeriod"/>
            </a:pPr>
            <a:r>
              <a:rPr lang="en-US" dirty="0"/>
              <a:t>The system reserves the flight for the customer</a:t>
            </a:r>
          </a:p>
          <a:p>
            <a:pPr marL="457200" indent="-457200">
              <a:buFont typeface="+mj-lt"/>
              <a:buAutoNum type="arabicPeriod"/>
            </a:pPr>
            <a:r>
              <a:rPr lang="en-US" dirty="0"/>
              <a:t>The customer provides a credit card number and charges the price of the flight </a:t>
            </a:r>
            <a:r>
              <a:rPr lang="en-CA" dirty="0"/>
              <a:t>against it</a:t>
            </a:r>
          </a:p>
          <a:p>
            <a:pPr marL="457200" indent="-457200">
              <a:buFont typeface="+mj-lt"/>
              <a:buAutoNum type="arabicPeriod"/>
            </a:pPr>
            <a:r>
              <a:rPr lang="en-US" dirty="0"/>
              <a:t>The system issues the ticket to the customer</a:t>
            </a:r>
            <a:endParaRPr lang="en-CA" dirty="0"/>
          </a:p>
        </p:txBody>
      </p:sp>
      <p:sp>
        <p:nvSpPr>
          <p:cNvPr id="4" name="Footer Placeholder 3">
            <a:extLst>
              <a:ext uri="{FF2B5EF4-FFF2-40B4-BE49-F238E27FC236}">
                <a16:creationId xmlns:a16="http://schemas.microsoft.com/office/drawing/2014/main" id="{123A8C6F-A9DE-4A91-B3CD-359781B938B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4D7F4DC-2432-4B32-B8F9-FCD6D5203C58}"/>
              </a:ext>
            </a:extLst>
          </p:cNvPr>
          <p:cNvSpPr>
            <a:spLocks noGrp="1"/>
          </p:cNvSpPr>
          <p:nvPr>
            <p:ph type="sldNum" sz="quarter" idx="12"/>
          </p:nvPr>
        </p:nvSpPr>
        <p:spPr/>
        <p:txBody>
          <a:bodyPr/>
          <a:lstStyle/>
          <a:p>
            <a:fld id="{C2F792F5-04B2-48F5-9D03-C738232DE97E}" type="slidenum">
              <a:rPr lang="en-CA" smtClean="0"/>
              <a:t>34</a:t>
            </a:fld>
            <a:endParaRPr lang="en-CA"/>
          </a:p>
        </p:txBody>
      </p:sp>
    </p:spTree>
    <p:extLst>
      <p:ext uri="{BB962C8B-B14F-4D97-AF65-F5344CB8AC3E}">
        <p14:creationId xmlns:p14="http://schemas.microsoft.com/office/powerpoint/2010/main" val="1726040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745B-C013-4E6D-A4A7-DA17B822B881}"/>
              </a:ext>
            </a:extLst>
          </p:cNvPr>
          <p:cNvSpPr>
            <a:spLocks noGrp="1"/>
          </p:cNvSpPr>
          <p:nvPr>
            <p:ph type="title"/>
          </p:nvPr>
        </p:nvSpPr>
        <p:spPr/>
        <p:txBody>
          <a:bodyPr/>
          <a:lstStyle/>
          <a:p>
            <a:r>
              <a:rPr lang="en-CA" dirty="0"/>
              <a:t>Some use case writing rules</a:t>
            </a:r>
          </a:p>
        </p:txBody>
      </p:sp>
      <p:sp>
        <p:nvSpPr>
          <p:cNvPr id="3" name="Content Placeholder 2">
            <a:extLst>
              <a:ext uri="{FF2B5EF4-FFF2-40B4-BE49-F238E27FC236}">
                <a16:creationId xmlns:a16="http://schemas.microsoft.com/office/drawing/2014/main" id="{16AB0D95-468D-4E97-A7A3-B77C645FF671}"/>
              </a:ext>
            </a:extLst>
          </p:cNvPr>
          <p:cNvSpPr>
            <a:spLocks noGrp="1"/>
          </p:cNvSpPr>
          <p:nvPr>
            <p:ph idx="1"/>
          </p:nvPr>
        </p:nvSpPr>
        <p:spPr/>
        <p:txBody>
          <a:bodyPr>
            <a:normAutofit/>
          </a:bodyPr>
          <a:lstStyle/>
          <a:p>
            <a:r>
              <a:rPr lang="en-US" dirty="0"/>
              <a:t>Each scenario begins with a </a:t>
            </a:r>
            <a:r>
              <a:rPr lang="en-US" b="1" dirty="0"/>
              <a:t>triggering action </a:t>
            </a:r>
            <a:r>
              <a:rPr lang="en-US" dirty="0"/>
              <a:t>that the system can detect:</a:t>
            </a:r>
          </a:p>
          <a:p>
            <a:pPr lvl="1"/>
            <a:r>
              <a:rPr lang="en-US" dirty="0"/>
              <a:t>ATM Withdraw Cash Main Success Scenario</a:t>
            </a:r>
          </a:p>
          <a:p>
            <a:pPr marL="457200" lvl="1" indent="0">
              <a:buNone/>
            </a:pPr>
            <a:r>
              <a:rPr lang="en-US" dirty="0"/>
              <a:t>	1. Customer inserts the card.</a:t>
            </a:r>
          </a:p>
          <a:p>
            <a:pPr marL="457200" lvl="1" indent="0">
              <a:buNone/>
            </a:pPr>
            <a:r>
              <a:rPr lang="en-CA" dirty="0"/>
              <a:t>	2. ...</a:t>
            </a:r>
          </a:p>
          <a:p>
            <a:r>
              <a:rPr lang="en-US" dirty="0"/>
              <a:t> Steps should not be too small</a:t>
            </a:r>
          </a:p>
          <a:p>
            <a:pPr lvl="1"/>
            <a:r>
              <a:rPr lang="en-US" dirty="0"/>
              <a:t> Stepping up to the sidewalk Main Success scenario</a:t>
            </a:r>
          </a:p>
          <a:p>
            <a:pPr marL="457200" lvl="1" indent="0">
              <a:buNone/>
            </a:pPr>
            <a:r>
              <a:rPr lang="en-US" dirty="0"/>
              <a:t>	1. She lifts her foot from the street to the curb.</a:t>
            </a:r>
          </a:p>
          <a:p>
            <a:pPr marL="457200" lvl="1" indent="0">
              <a:buNone/>
            </a:pPr>
            <a:r>
              <a:rPr lang="en-US" dirty="0"/>
              <a:t>	2. She arcs the foot through the air, and lowers to the pavement</a:t>
            </a:r>
          </a:p>
          <a:p>
            <a:r>
              <a:rPr lang="en-US" dirty="0"/>
              <a:t>Keep scenarios to three to nine steps, all at a level of abstraction just below the use </a:t>
            </a:r>
            <a:r>
              <a:rPr lang="en-CA" dirty="0"/>
              <a:t>case goal</a:t>
            </a:r>
          </a:p>
        </p:txBody>
      </p:sp>
      <p:sp>
        <p:nvSpPr>
          <p:cNvPr id="4" name="Footer Placeholder 3">
            <a:extLst>
              <a:ext uri="{FF2B5EF4-FFF2-40B4-BE49-F238E27FC236}">
                <a16:creationId xmlns:a16="http://schemas.microsoft.com/office/drawing/2014/main" id="{123A8C6F-A9DE-4A91-B3CD-359781B938B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4D7F4DC-2432-4B32-B8F9-FCD6D5203C58}"/>
              </a:ext>
            </a:extLst>
          </p:cNvPr>
          <p:cNvSpPr>
            <a:spLocks noGrp="1"/>
          </p:cNvSpPr>
          <p:nvPr>
            <p:ph type="sldNum" sz="quarter" idx="12"/>
          </p:nvPr>
        </p:nvSpPr>
        <p:spPr/>
        <p:txBody>
          <a:bodyPr/>
          <a:lstStyle/>
          <a:p>
            <a:fld id="{C2F792F5-04B2-48F5-9D03-C738232DE97E}" type="slidenum">
              <a:rPr lang="en-CA" smtClean="0"/>
              <a:t>35</a:t>
            </a:fld>
            <a:endParaRPr lang="en-CA"/>
          </a:p>
        </p:txBody>
      </p:sp>
    </p:spTree>
    <p:extLst>
      <p:ext uri="{BB962C8B-B14F-4D97-AF65-F5344CB8AC3E}">
        <p14:creationId xmlns:p14="http://schemas.microsoft.com/office/powerpoint/2010/main" val="750894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2991-5DDC-4B20-B2AF-0499FA7AF0F0}"/>
              </a:ext>
            </a:extLst>
          </p:cNvPr>
          <p:cNvSpPr>
            <a:spLocks noGrp="1"/>
          </p:cNvSpPr>
          <p:nvPr>
            <p:ph type="title"/>
          </p:nvPr>
        </p:nvSpPr>
        <p:spPr/>
        <p:txBody>
          <a:bodyPr/>
          <a:lstStyle/>
          <a:p>
            <a:r>
              <a:rPr lang="en-CA" dirty="0"/>
              <a:t>Essential vs Concrete style</a:t>
            </a:r>
          </a:p>
        </p:txBody>
      </p:sp>
      <p:sp>
        <p:nvSpPr>
          <p:cNvPr id="3" name="Content Placeholder 2">
            <a:extLst>
              <a:ext uri="{FF2B5EF4-FFF2-40B4-BE49-F238E27FC236}">
                <a16:creationId xmlns:a16="http://schemas.microsoft.com/office/drawing/2014/main" id="{D86F2CF6-44AC-46DF-9BBF-6ED07824B8C3}"/>
              </a:ext>
            </a:extLst>
          </p:cNvPr>
          <p:cNvSpPr>
            <a:spLocks noGrp="1"/>
          </p:cNvSpPr>
          <p:nvPr>
            <p:ph idx="1"/>
          </p:nvPr>
        </p:nvSpPr>
        <p:spPr/>
        <p:txBody>
          <a:bodyPr/>
          <a:lstStyle/>
          <a:p>
            <a:pPr marL="0" indent="0">
              <a:buNone/>
            </a:pPr>
            <a:r>
              <a:rPr lang="en-CA" dirty="0"/>
              <a:t>Essential</a:t>
            </a:r>
          </a:p>
          <a:p>
            <a:r>
              <a:rPr lang="en-CA" dirty="0"/>
              <a:t>Focus on intent:  Avoid making UI decisions</a:t>
            </a:r>
          </a:p>
          <a:p>
            <a:endParaRPr lang="en-CA" dirty="0"/>
          </a:p>
          <a:p>
            <a:pPr marL="0" indent="0">
              <a:buNone/>
            </a:pPr>
            <a:r>
              <a:rPr lang="en-CA" dirty="0"/>
              <a:t>Concrete</a:t>
            </a:r>
          </a:p>
          <a:p>
            <a:r>
              <a:rPr lang="en-CA" dirty="0"/>
              <a:t>UI decisions are embedded in the use case text: “Admin enters ID and password in the dialog box (see picture X)”</a:t>
            </a:r>
          </a:p>
          <a:p>
            <a:endParaRPr lang="en-CA" dirty="0"/>
          </a:p>
          <a:p>
            <a:pPr marL="0" indent="0">
              <a:buNone/>
            </a:pPr>
            <a:r>
              <a:rPr lang="en-CA" dirty="0">
                <a:solidFill>
                  <a:srgbClr val="FF0000"/>
                </a:solidFill>
              </a:rPr>
              <a:t>Concrete style not suitable during early requirements analysis work</a:t>
            </a:r>
          </a:p>
          <a:p>
            <a:endParaRPr lang="en-CA" dirty="0"/>
          </a:p>
        </p:txBody>
      </p:sp>
      <p:sp>
        <p:nvSpPr>
          <p:cNvPr id="4" name="Footer Placeholder 3">
            <a:extLst>
              <a:ext uri="{FF2B5EF4-FFF2-40B4-BE49-F238E27FC236}">
                <a16:creationId xmlns:a16="http://schemas.microsoft.com/office/drawing/2014/main" id="{8D26F999-B716-44F5-9105-3D1756387B18}"/>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9F41C1F5-8DB5-4B70-BC50-8EE55713F670}"/>
              </a:ext>
            </a:extLst>
          </p:cNvPr>
          <p:cNvSpPr>
            <a:spLocks noGrp="1"/>
          </p:cNvSpPr>
          <p:nvPr>
            <p:ph type="sldNum" sz="quarter" idx="12"/>
          </p:nvPr>
        </p:nvSpPr>
        <p:spPr/>
        <p:txBody>
          <a:bodyPr/>
          <a:lstStyle/>
          <a:p>
            <a:fld id="{C2F792F5-04B2-48F5-9D03-C738232DE97E}" type="slidenum">
              <a:rPr lang="en-CA" smtClean="0"/>
              <a:t>36</a:t>
            </a:fld>
            <a:endParaRPr lang="en-CA"/>
          </a:p>
        </p:txBody>
      </p:sp>
    </p:spTree>
    <p:extLst>
      <p:ext uri="{BB962C8B-B14F-4D97-AF65-F5344CB8AC3E}">
        <p14:creationId xmlns:p14="http://schemas.microsoft.com/office/powerpoint/2010/main" val="3371674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3CF1-2097-4D78-983F-DDEF0BFB99C6}"/>
              </a:ext>
            </a:extLst>
          </p:cNvPr>
          <p:cNvSpPr>
            <a:spLocks noGrp="1"/>
          </p:cNvSpPr>
          <p:nvPr>
            <p:ph type="title"/>
          </p:nvPr>
        </p:nvSpPr>
        <p:spPr/>
        <p:txBody>
          <a:bodyPr/>
          <a:lstStyle/>
          <a:p>
            <a:r>
              <a:rPr lang="en-CA" dirty="0"/>
              <a:t>UML and the use case model</a:t>
            </a:r>
          </a:p>
        </p:txBody>
      </p:sp>
      <p:sp>
        <p:nvSpPr>
          <p:cNvPr id="3" name="Content Placeholder 2">
            <a:extLst>
              <a:ext uri="{FF2B5EF4-FFF2-40B4-BE49-F238E27FC236}">
                <a16:creationId xmlns:a16="http://schemas.microsoft.com/office/drawing/2014/main" id="{10A2A699-E0F2-4E59-8487-50B951FEF0D2}"/>
              </a:ext>
            </a:extLst>
          </p:cNvPr>
          <p:cNvSpPr>
            <a:spLocks noGrp="1"/>
          </p:cNvSpPr>
          <p:nvPr>
            <p:ph idx="1"/>
          </p:nvPr>
        </p:nvSpPr>
        <p:spPr/>
        <p:txBody>
          <a:bodyPr/>
          <a:lstStyle/>
          <a:p>
            <a:r>
              <a:rPr lang="en-CA" dirty="0"/>
              <a:t>Use case diagram</a:t>
            </a:r>
          </a:p>
          <a:p>
            <a:pPr lvl="1"/>
            <a:r>
              <a:rPr lang="en-CA" dirty="0"/>
              <a:t>UML defines the Use case diagram, but doesn’t explain how write actual use cases!</a:t>
            </a:r>
          </a:p>
          <a:p>
            <a:r>
              <a:rPr lang="en-CA" dirty="0"/>
              <a:t>Use cases are </a:t>
            </a:r>
            <a:r>
              <a:rPr lang="en-CA" b="1" dirty="0"/>
              <a:t>text documents</a:t>
            </a:r>
            <a:r>
              <a:rPr lang="en-CA" dirty="0"/>
              <a:t>, </a:t>
            </a:r>
            <a:r>
              <a:rPr lang="en-CA" b="1" dirty="0"/>
              <a:t>not diagrams</a:t>
            </a:r>
          </a:p>
          <a:p>
            <a:r>
              <a:rPr lang="en-CA" dirty="0"/>
              <a:t>Use-case modeling is primarily an act of </a:t>
            </a:r>
            <a:r>
              <a:rPr lang="en-CA" b="1" dirty="0"/>
              <a:t>writing text</a:t>
            </a:r>
            <a:r>
              <a:rPr lang="en-CA" dirty="0"/>
              <a:t>, not </a:t>
            </a:r>
            <a:r>
              <a:rPr lang="en-CA" b="1" dirty="0"/>
              <a:t>drawing diagrams</a:t>
            </a:r>
          </a:p>
        </p:txBody>
      </p:sp>
      <p:sp>
        <p:nvSpPr>
          <p:cNvPr id="4" name="Footer Placeholder 3">
            <a:extLst>
              <a:ext uri="{FF2B5EF4-FFF2-40B4-BE49-F238E27FC236}">
                <a16:creationId xmlns:a16="http://schemas.microsoft.com/office/drawing/2014/main" id="{2DF744DF-ED84-4E1B-BF41-6B250D43659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E9C667E6-9BEE-432D-B923-BB269BF8C036}"/>
              </a:ext>
            </a:extLst>
          </p:cNvPr>
          <p:cNvSpPr>
            <a:spLocks noGrp="1"/>
          </p:cNvSpPr>
          <p:nvPr>
            <p:ph type="sldNum" sz="quarter" idx="12"/>
          </p:nvPr>
        </p:nvSpPr>
        <p:spPr/>
        <p:txBody>
          <a:bodyPr/>
          <a:lstStyle/>
          <a:p>
            <a:fld id="{C2F792F5-04B2-48F5-9D03-C738232DE97E}" type="slidenum">
              <a:rPr lang="en-CA" smtClean="0"/>
              <a:t>37</a:t>
            </a:fld>
            <a:endParaRPr lang="en-CA"/>
          </a:p>
        </p:txBody>
      </p:sp>
    </p:spTree>
    <p:extLst>
      <p:ext uri="{BB962C8B-B14F-4D97-AF65-F5344CB8AC3E}">
        <p14:creationId xmlns:p14="http://schemas.microsoft.com/office/powerpoint/2010/main" val="665157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4443-D738-406E-A759-9F3D5832DB4A}"/>
              </a:ext>
            </a:extLst>
          </p:cNvPr>
          <p:cNvSpPr>
            <a:spLocks noGrp="1"/>
          </p:cNvSpPr>
          <p:nvPr>
            <p:ph type="title"/>
          </p:nvPr>
        </p:nvSpPr>
        <p:spPr/>
        <p:txBody>
          <a:bodyPr/>
          <a:lstStyle/>
          <a:p>
            <a:r>
              <a:rPr lang="en-CA" dirty="0"/>
              <a:t>Use case Diagram as a Context Diagram: POS</a:t>
            </a:r>
          </a:p>
        </p:txBody>
      </p:sp>
      <p:pic>
        <p:nvPicPr>
          <p:cNvPr id="7" name="Content Placeholder 6" descr="A screenshot of a cell phone&#10;&#10;Description automatically generated">
            <a:extLst>
              <a:ext uri="{FF2B5EF4-FFF2-40B4-BE49-F238E27FC236}">
                <a16:creationId xmlns:a16="http://schemas.microsoft.com/office/drawing/2014/main" id="{69A762A7-F020-431A-BCF9-BBB47740A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070" y="1841863"/>
            <a:ext cx="10493861" cy="3971107"/>
          </a:xfrm>
        </p:spPr>
      </p:pic>
      <p:sp>
        <p:nvSpPr>
          <p:cNvPr id="4" name="Footer Placeholder 3">
            <a:extLst>
              <a:ext uri="{FF2B5EF4-FFF2-40B4-BE49-F238E27FC236}">
                <a16:creationId xmlns:a16="http://schemas.microsoft.com/office/drawing/2014/main" id="{898F73B2-13F0-4604-A876-5269C0CC4D5C}"/>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D054B387-4EC2-4D69-949C-02708993556B}"/>
              </a:ext>
            </a:extLst>
          </p:cNvPr>
          <p:cNvSpPr>
            <a:spLocks noGrp="1"/>
          </p:cNvSpPr>
          <p:nvPr>
            <p:ph type="sldNum" sz="quarter" idx="12"/>
          </p:nvPr>
        </p:nvSpPr>
        <p:spPr/>
        <p:txBody>
          <a:bodyPr/>
          <a:lstStyle/>
          <a:p>
            <a:fld id="{C2F792F5-04B2-48F5-9D03-C738232DE97E}" type="slidenum">
              <a:rPr lang="en-CA" smtClean="0"/>
              <a:t>38</a:t>
            </a:fld>
            <a:endParaRPr lang="en-CA"/>
          </a:p>
        </p:txBody>
      </p:sp>
    </p:spTree>
    <p:extLst>
      <p:ext uri="{BB962C8B-B14F-4D97-AF65-F5344CB8AC3E}">
        <p14:creationId xmlns:p14="http://schemas.microsoft.com/office/powerpoint/2010/main" val="170076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5C46-B7DA-485F-AEEF-B87877BEC2EA}"/>
              </a:ext>
            </a:extLst>
          </p:cNvPr>
          <p:cNvSpPr>
            <a:spLocks noGrp="1"/>
          </p:cNvSpPr>
          <p:nvPr>
            <p:ph type="title"/>
          </p:nvPr>
        </p:nvSpPr>
        <p:spPr/>
        <p:txBody>
          <a:bodyPr/>
          <a:lstStyle/>
          <a:p>
            <a:r>
              <a:rPr lang="en-CA" dirty="0"/>
              <a:t>Relating Use cases</a:t>
            </a:r>
          </a:p>
        </p:txBody>
      </p:sp>
      <p:sp>
        <p:nvSpPr>
          <p:cNvPr id="3" name="Content Placeholder 2">
            <a:extLst>
              <a:ext uri="{FF2B5EF4-FFF2-40B4-BE49-F238E27FC236}">
                <a16:creationId xmlns:a16="http://schemas.microsoft.com/office/drawing/2014/main" id="{411543E9-547C-45E3-847D-A83207C5E089}"/>
              </a:ext>
            </a:extLst>
          </p:cNvPr>
          <p:cNvSpPr>
            <a:spLocks noGrp="1"/>
          </p:cNvSpPr>
          <p:nvPr>
            <p:ph idx="1"/>
          </p:nvPr>
        </p:nvSpPr>
        <p:spPr>
          <a:xfrm>
            <a:off x="838200" y="1825625"/>
            <a:ext cx="5257800" cy="4351338"/>
          </a:xfrm>
        </p:spPr>
        <p:txBody>
          <a:bodyPr/>
          <a:lstStyle/>
          <a:p>
            <a:pPr marL="0" indent="0">
              <a:buNone/>
            </a:pPr>
            <a:r>
              <a:rPr lang="en-CA" b="1" dirty="0"/>
              <a:t>The include relationship</a:t>
            </a:r>
          </a:p>
          <a:p>
            <a:r>
              <a:rPr lang="en-US" dirty="0"/>
              <a:t>partial behavior that is common across several use cases (models required </a:t>
            </a:r>
            <a:r>
              <a:rPr lang="en-CA" dirty="0"/>
              <a:t>behavior)</a:t>
            </a:r>
          </a:p>
          <a:p>
            <a:r>
              <a:rPr lang="en-US" dirty="0"/>
              <a:t>separate it into its own Subfunction Use Case, and indicate its inclusion</a:t>
            </a:r>
          </a:p>
          <a:p>
            <a:r>
              <a:rPr lang="en-US" dirty="0"/>
              <a:t>Included sub-function shared across several use-cases (duplicated parts!)</a:t>
            </a:r>
            <a:endParaRPr lang="en-CA" dirty="0"/>
          </a:p>
        </p:txBody>
      </p:sp>
      <p:sp>
        <p:nvSpPr>
          <p:cNvPr id="4" name="Footer Placeholder 3">
            <a:extLst>
              <a:ext uri="{FF2B5EF4-FFF2-40B4-BE49-F238E27FC236}">
                <a16:creationId xmlns:a16="http://schemas.microsoft.com/office/drawing/2014/main" id="{27A0B3A0-0260-41F2-BED5-C1E1FBC85623}"/>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E0E684F-4151-45FA-99C1-615DC88E281D}"/>
              </a:ext>
            </a:extLst>
          </p:cNvPr>
          <p:cNvSpPr>
            <a:spLocks noGrp="1"/>
          </p:cNvSpPr>
          <p:nvPr>
            <p:ph type="sldNum" sz="quarter" idx="12"/>
          </p:nvPr>
        </p:nvSpPr>
        <p:spPr/>
        <p:txBody>
          <a:bodyPr/>
          <a:lstStyle/>
          <a:p>
            <a:fld id="{C2F792F5-04B2-48F5-9D03-C738232DE97E}" type="slidenum">
              <a:rPr lang="en-CA" smtClean="0"/>
              <a:t>39</a:t>
            </a:fld>
            <a:endParaRPr lang="en-CA"/>
          </a:p>
        </p:txBody>
      </p:sp>
      <p:sp>
        <p:nvSpPr>
          <p:cNvPr id="6" name="Content Placeholder 2">
            <a:extLst>
              <a:ext uri="{FF2B5EF4-FFF2-40B4-BE49-F238E27FC236}">
                <a16:creationId xmlns:a16="http://schemas.microsoft.com/office/drawing/2014/main" id="{BB89295F-F0DD-4A80-947A-F724A0A155E3}"/>
              </a:ext>
            </a:extLst>
          </p:cNvPr>
          <p:cNvSpPr txBox="1">
            <a:spLocks/>
          </p:cNvSpPr>
          <p:nvPr/>
        </p:nvSpPr>
        <p:spPr>
          <a:xfrm>
            <a:off x="6096000" y="1832973"/>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dirty="0"/>
              <a:t>The extend relationship</a:t>
            </a:r>
          </a:p>
          <a:p>
            <a:r>
              <a:rPr lang="en-US" dirty="0"/>
              <a:t>separate it into its own Subfunction Use Case</a:t>
            </a:r>
          </a:p>
          <a:p>
            <a:r>
              <a:rPr lang="en-US" dirty="0"/>
              <a:t> indicate where and under what condition it extends the behavior of some base use case (it models optional behavior)</a:t>
            </a:r>
          </a:p>
          <a:p>
            <a:r>
              <a:rPr lang="en-US" dirty="0"/>
              <a:t>Original use case remains untouched</a:t>
            </a:r>
          </a:p>
          <a:p>
            <a:r>
              <a:rPr lang="en-US" dirty="0"/>
              <a:t>Extended functionality may be optional</a:t>
            </a:r>
          </a:p>
          <a:p>
            <a:endParaRPr lang="en-CA" dirty="0"/>
          </a:p>
        </p:txBody>
      </p:sp>
    </p:spTree>
    <p:extLst>
      <p:ext uri="{BB962C8B-B14F-4D97-AF65-F5344CB8AC3E}">
        <p14:creationId xmlns:p14="http://schemas.microsoft.com/office/powerpoint/2010/main" val="42054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(3)</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Learn how to refine use cases into “fully-dressed” specifications</a:t>
            </a:r>
          </a:p>
          <a:p>
            <a:r>
              <a:rPr lang="en-US" dirty="0"/>
              <a:t> Learn about subfunction goal-level use cases and how they relate to user-goal level use cases</a:t>
            </a:r>
          </a:p>
          <a:p>
            <a:r>
              <a:rPr lang="en-US" dirty="0"/>
              <a:t> Learn about the «extend» and «include» relations between use cases</a:t>
            </a:r>
          </a:p>
          <a:p>
            <a:r>
              <a:rPr lang="en-US" dirty="0"/>
              <a:t> Learn how to define pre- and post-conditions in use cases</a:t>
            </a:r>
          </a:p>
          <a:p>
            <a:r>
              <a:rPr lang="en-US" dirty="0"/>
              <a:t> Learn how to describe stakeholders’ interests within a use case</a:t>
            </a:r>
          </a:p>
          <a:p>
            <a:r>
              <a:rPr lang="en-US" dirty="0"/>
              <a:t> Learn how to connect use cases with non-functional requirements</a:t>
            </a:r>
          </a:p>
          <a:p>
            <a:r>
              <a:rPr lang="en-US" dirty="0"/>
              <a:t> Learn about writing rules and checklists for use case specifications</a:t>
            </a:r>
          </a:p>
          <a:p>
            <a:r>
              <a:rPr lang="en-US" dirty="0"/>
              <a:t> Understand how use cases are handled in design and implementation in the UP</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4</a:t>
            </a:fld>
            <a:endParaRPr lang="en-CA"/>
          </a:p>
        </p:txBody>
      </p:sp>
    </p:spTree>
    <p:extLst>
      <p:ext uri="{BB962C8B-B14F-4D97-AF65-F5344CB8AC3E}">
        <p14:creationId xmlns:p14="http://schemas.microsoft.com/office/powerpoint/2010/main" val="16365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 up of a map&#10;&#10;Description automatically generated">
            <a:extLst>
              <a:ext uri="{FF2B5EF4-FFF2-40B4-BE49-F238E27FC236}">
                <a16:creationId xmlns:a16="http://schemas.microsoft.com/office/drawing/2014/main" id="{84B1E76A-B1D8-4F04-963A-C1BA4C4A14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98" y="1523479"/>
            <a:ext cx="9176657" cy="5015433"/>
          </a:xfrm>
        </p:spPr>
      </p:pic>
      <p:sp>
        <p:nvSpPr>
          <p:cNvPr id="8" name="Title 7">
            <a:extLst>
              <a:ext uri="{FF2B5EF4-FFF2-40B4-BE49-F238E27FC236}">
                <a16:creationId xmlns:a16="http://schemas.microsoft.com/office/drawing/2014/main" id="{45DB0087-0240-4AFD-93BF-5A203ABC71C2}"/>
              </a:ext>
            </a:extLst>
          </p:cNvPr>
          <p:cNvSpPr>
            <a:spLocks noGrp="1"/>
          </p:cNvSpPr>
          <p:nvPr>
            <p:ph type="title"/>
          </p:nvPr>
        </p:nvSpPr>
        <p:spPr/>
        <p:txBody>
          <a:bodyPr/>
          <a:lstStyle/>
          <a:p>
            <a:r>
              <a:rPr lang="en-CA" dirty="0"/>
              <a:t>UML: Using «include» Relationship</a:t>
            </a:r>
          </a:p>
        </p:txBody>
      </p:sp>
      <p:sp>
        <p:nvSpPr>
          <p:cNvPr id="4" name="Footer Placeholder 3">
            <a:extLst>
              <a:ext uri="{FF2B5EF4-FFF2-40B4-BE49-F238E27FC236}">
                <a16:creationId xmlns:a16="http://schemas.microsoft.com/office/drawing/2014/main" id="{710EFB7C-48AC-40B6-9247-C47B1D861B4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890911DF-A90F-4FE8-858A-1C94A4332B4A}"/>
              </a:ext>
            </a:extLst>
          </p:cNvPr>
          <p:cNvSpPr>
            <a:spLocks noGrp="1"/>
          </p:cNvSpPr>
          <p:nvPr>
            <p:ph type="sldNum" sz="quarter" idx="12"/>
          </p:nvPr>
        </p:nvSpPr>
        <p:spPr/>
        <p:txBody>
          <a:bodyPr/>
          <a:lstStyle/>
          <a:p>
            <a:fld id="{C2F792F5-04B2-48F5-9D03-C738232DE97E}" type="slidenum">
              <a:rPr lang="en-CA" smtClean="0"/>
              <a:t>40</a:t>
            </a:fld>
            <a:endParaRPr lang="en-CA"/>
          </a:p>
        </p:txBody>
      </p:sp>
      <p:grpSp>
        <p:nvGrpSpPr>
          <p:cNvPr id="20" name="Group 19">
            <a:extLst>
              <a:ext uri="{FF2B5EF4-FFF2-40B4-BE49-F238E27FC236}">
                <a16:creationId xmlns:a16="http://schemas.microsoft.com/office/drawing/2014/main" id="{7A94479C-953A-4A5B-9073-005F1B9612E4}"/>
              </a:ext>
            </a:extLst>
          </p:cNvPr>
          <p:cNvGrpSpPr/>
          <p:nvPr/>
        </p:nvGrpSpPr>
        <p:grpSpPr>
          <a:xfrm>
            <a:off x="2774451" y="3737273"/>
            <a:ext cx="6107203" cy="2698423"/>
            <a:chOff x="2774451" y="3737273"/>
            <a:chExt cx="6107203" cy="2698423"/>
          </a:xfrm>
        </p:grpSpPr>
        <p:sp>
          <p:nvSpPr>
            <p:cNvPr id="14" name="Right Brace 13">
              <a:extLst>
                <a:ext uri="{FF2B5EF4-FFF2-40B4-BE49-F238E27FC236}">
                  <a16:creationId xmlns:a16="http://schemas.microsoft.com/office/drawing/2014/main" id="{0810C45E-9CE1-47D2-B806-A80D72678745}"/>
                </a:ext>
              </a:extLst>
            </p:cNvPr>
            <p:cNvSpPr/>
            <p:nvPr/>
          </p:nvSpPr>
          <p:spPr>
            <a:xfrm rot="5400000">
              <a:off x="4675215" y="1836509"/>
              <a:ext cx="2305676" cy="6107203"/>
            </a:xfrm>
            <a:prstGeom prst="rightBrace">
              <a:avLst>
                <a:gd name="adj1" fmla="val 8333"/>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a:extLst>
                <a:ext uri="{FF2B5EF4-FFF2-40B4-BE49-F238E27FC236}">
                  <a16:creationId xmlns:a16="http://schemas.microsoft.com/office/drawing/2014/main" id="{AC9E4209-8479-4E22-A619-60F1B2F48508}"/>
                </a:ext>
              </a:extLst>
            </p:cNvPr>
            <p:cNvSpPr txBox="1"/>
            <p:nvPr/>
          </p:nvSpPr>
          <p:spPr>
            <a:xfrm>
              <a:off x="4183221" y="6066364"/>
              <a:ext cx="3289663" cy="369332"/>
            </a:xfrm>
            <a:prstGeom prst="rect">
              <a:avLst/>
            </a:prstGeom>
            <a:noFill/>
          </p:spPr>
          <p:txBody>
            <a:bodyPr wrap="square" rtlCol="0">
              <a:spAutoFit/>
            </a:bodyPr>
            <a:lstStyle/>
            <a:p>
              <a:pPr algn="ctr"/>
              <a:r>
                <a:rPr lang="en-CA" b="1" dirty="0"/>
                <a:t>Common sub-behavior</a:t>
              </a:r>
            </a:p>
          </p:txBody>
        </p:sp>
      </p:grpSp>
    </p:spTree>
    <p:extLst>
      <p:ext uri="{BB962C8B-B14F-4D97-AF65-F5344CB8AC3E}">
        <p14:creationId xmlns:p14="http://schemas.microsoft.com/office/powerpoint/2010/main" val="13368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F8CA-10EA-4339-BF3D-CB248ECBEC1E}"/>
              </a:ext>
            </a:extLst>
          </p:cNvPr>
          <p:cNvSpPr>
            <a:spLocks noGrp="1"/>
          </p:cNvSpPr>
          <p:nvPr>
            <p:ph type="title"/>
          </p:nvPr>
        </p:nvSpPr>
        <p:spPr/>
        <p:txBody>
          <a:bodyPr/>
          <a:lstStyle/>
          <a:p>
            <a:r>
              <a:rPr lang="en-US" dirty="0"/>
              <a:t>UML: Using Extend Relationship</a:t>
            </a:r>
            <a:endParaRPr lang="en-CA" dirty="0"/>
          </a:p>
        </p:txBody>
      </p:sp>
      <p:pic>
        <p:nvPicPr>
          <p:cNvPr id="7" name="Content Placeholder 6" descr="A screenshot of a cell phone&#10;&#10;Description automatically generated">
            <a:extLst>
              <a:ext uri="{FF2B5EF4-FFF2-40B4-BE49-F238E27FC236}">
                <a16:creationId xmlns:a16="http://schemas.microsoft.com/office/drawing/2014/main" id="{2372A907-ED2D-41AF-8DFB-6A960F755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300" y="1514009"/>
            <a:ext cx="7086600" cy="4204803"/>
          </a:xfrm>
        </p:spPr>
      </p:pic>
      <p:sp>
        <p:nvSpPr>
          <p:cNvPr id="4" name="Footer Placeholder 3">
            <a:extLst>
              <a:ext uri="{FF2B5EF4-FFF2-40B4-BE49-F238E27FC236}">
                <a16:creationId xmlns:a16="http://schemas.microsoft.com/office/drawing/2014/main" id="{99A607B0-727F-45DD-A3C4-776D530A192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104209E3-4067-4F3C-ACCB-72529678F88C}"/>
              </a:ext>
            </a:extLst>
          </p:cNvPr>
          <p:cNvSpPr>
            <a:spLocks noGrp="1"/>
          </p:cNvSpPr>
          <p:nvPr>
            <p:ph type="sldNum" sz="quarter" idx="12"/>
          </p:nvPr>
        </p:nvSpPr>
        <p:spPr/>
        <p:txBody>
          <a:bodyPr/>
          <a:lstStyle/>
          <a:p>
            <a:fld id="{C2F792F5-04B2-48F5-9D03-C738232DE97E}" type="slidenum">
              <a:rPr lang="en-CA" smtClean="0"/>
              <a:t>41</a:t>
            </a:fld>
            <a:endParaRPr lang="en-CA"/>
          </a:p>
        </p:txBody>
      </p:sp>
      <p:sp>
        <p:nvSpPr>
          <p:cNvPr id="8" name="TextBox 7">
            <a:extLst>
              <a:ext uri="{FF2B5EF4-FFF2-40B4-BE49-F238E27FC236}">
                <a16:creationId xmlns:a16="http://schemas.microsoft.com/office/drawing/2014/main" id="{34BBD67D-D180-4DBA-BCA6-742ADF93BA15}"/>
              </a:ext>
            </a:extLst>
          </p:cNvPr>
          <p:cNvSpPr txBox="1"/>
          <p:nvPr/>
        </p:nvSpPr>
        <p:spPr>
          <a:xfrm>
            <a:off x="2393768" y="5820595"/>
            <a:ext cx="3289663" cy="369332"/>
          </a:xfrm>
          <a:prstGeom prst="rect">
            <a:avLst/>
          </a:prstGeom>
          <a:noFill/>
        </p:spPr>
        <p:txBody>
          <a:bodyPr wrap="square" rtlCol="0">
            <a:spAutoFit/>
          </a:bodyPr>
          <a:lstStyle/>
          <a:p>
            <a:pPr algn="ctr"/>
            <a:r>
              <a:rPr lang="en-CA" b="1" dirty="0"/>
              <a:t>Common sub-behavior</a:t>
            </a:r>
          </a:p>
        </p:txBody>
      </p:sp>
    </p:spTree>
    <p:extLst>
      <p:ext uri="{BB962C8B-B14F-4D97-AF65-F5344CB8AC3E}">
        <p14:creationId xmlns:p14="http://schemas.microsoft.com/office/powerpoint/2010/main" val="1966081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761-FA08-4FA7-9A76-EB5591AF7946}"/>
              </a:ext>
            </a:extLst>
          </p:cNvPr>
          <p:cNvSpPr>
            <a:spLocks noGrp="1"/>
          </p:cNvSpPr>
          <p:nvPr>
            <p:ph type="title"/>
          </p:nvPr>
        </p:nvSpPr>
        <p:spPr/>
        <p:txBody>
          <a:bodyPr/>
          <a:lstStyle/>
          <a:p>
            <a:r>
              <a:rPr lang="en-CA" dirty="0"/>
              <a:t>Building the Use Case Model step by step</a:t>
            </a:r>
          </a:p>
        </p:txBody>
      </p:sp>
      <p:sp>
        <p:nvSpPr>
          <p:cNvPr id="3" name="Content Placeholder 2">
            <a:extLst>
              <a:ext uri="{FF2B5EF4-FFF2-40B4-BE49-F238E27FC236}">
                <a16:creationId xmlns:a16="http://schemas.microsoft.com/office/drawing/2014/main" id="{A39B575C-801C-4CDF-900B-CC3B91F32EA5}"/>
              </a:ext>
            </a:extLst>
          </p:cNvPr>
          <p:cNvSpPr>
            <a:spLocks noGrp="1"/>
          </p:cNvSpPr>
          <p:nvPr>
            <p:ph idx="1"/>
          </p:nvPr>
        </p:nvSpPr>
        <p:spPr/>
        <p:txBody>
          <a:bodyPr/>
          <a:lstStyle/>
          <a:p>
            <a:pPr marL="457200" indent="-457200">
              <a:buFont typeface="+mj-lt"/>
              <a:buAutoNum type="arabicPeriod"/>
            </a:pPr>
            <a:r>
              <a:rPr lang="en-US" dirty="0">
                <a:solidFill>
                  <a:schemeClr val="bg1">
                    <a:lumMod val="50000"/>
                  </a:schemeClr>
                </a:solidFill>
              </a:rPr>
              <a:t>Identify and describe the Actors</a:t>
            </a:r>
          </a:p>
          <a:p>
            <a:pPr marL="457200" indent="-457200">
              <a:buFont typeface="+mj-lt"/>
              <a:buAutoNum type="arabicPeriod"/>
            </a:pPr>
            <a:r>
              <a:rPr lang="en-US" dirty="0">
                <a:solidFill>
                  <a:schemeClr val="bg1">
                    <a:lumMod val="50000"/>
                  </a:schemeClr>
                </a:solidFill>
              </a:rPr>
              <a:t>Identify the Use Cases and write a Brief Description</a:t>
            </a:r>
          </a:p>
          <a:p>
            <a:pPr marL="457200" indent="-457200">
              <a:buFont typeface="+mj-lt"/>
              <a:buAutoNum type="arabicPeriod"/>
            </a:pPr>
            <a:r>
              <a:rPr lang="en-US" dirty="0">
                <a:solidFill>
                  <a:schemeClr val="bg1">
                    <a:lumMod val="50000"/>
                  </a:schemeClr>
                </a:solidFill>
              </a:rPr>
              <a:t>Identify the Actor/Use Case Relationships</a:t>
            </a:r>
          </a:p>
          <a:p>
            <a:pPr marL="457200" indent="-457200">
              <a:buFont typeface="+mj-lt"/>
              <a:buAutoNum type="arabicPeriod"/>
            </a:pPr>
            <a:r>
              <a:rPr lang="en-US" dirty="0">
                <a:solidFill>
                  <a:schemeClr val="bg1">
                    <a:lumMod val="50000"/>
                  </a:schemeClr>
                </a:solidFill>
              </a:rPr>
              <a:t>Outline the Individual Use Cases</a:t>
            </a:r>
          </a:p>
          <a:p>
            <a:pPr marL="457200" indent="-457200">
              <a:buFont typeface="+mj-lt"/>
              <a:buAutoNum type="arabicPeriod"/>
            </a:pPr>
            <a:r>
              <a:rPr lang="en-US" b="1" dirty="0"/>
              <a:t>Refine the Use Cases</a:t>
            </a:r>
            <a:endParaRPr lang="en-CA" b="1" dirty="0"/>
          </a:p>
        </p:txBody>
      </p:sp>
      <p:sp>
        <p:nvSpPr>
          <p:cNvPr id="4" name="Footer Placeholder 3">
            <a:extLst>
              <a:ext uri="{FF2B5EF4-FFF2-40B4-BE49-F238E27FC236}">
                <a16:creationId xmlns:a16="http://schemas.microsoft.com/office/drawing/2014/main" id="{B16A0158-1617-4ABF-AF5E-CF3ED101F8E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5B4273F-3B36-4F03-9270-B7ACADE143BC}"/>
              </a:ext>
            </a:extLst>
          </p:cNvPr>
          <p:cNvSpPr>
            <a:spLocks noGrp="1"/>
          </p:cNvSpPr>
          <p:nvPr>
            <p:ph type="sldNum" sz="quarter" idx="12"/>
          </p:nvPr>
        </p:nvSpPr>
        <p:spPr/>
        <p:txBody>
          <a:bodyPr/>
          <a:lstStyle/>
          <a:p>
            <a:fld id="{C2F792F5-04B2-48F5-9D03-C738232DE97E}" type="slidenum">
              <a:rPr lang="en-CA" smtClean="0"/>
              <a:t>42</a:t>
            </a:fld>
            <a:endParaRPr lang="en-CA"/>
          </a:p>
        </p:txBody>
      </p:sp>
    </p:spTree>
    <p:extLst>
      <p:ext uri="{BB962C8B-B14F-4D97-AF65-F5344CB8AC3E}">
        <p14:creationId xmlns:p14="http://schemas.microsoft.com/office/powerpoint/2010/main" val="196684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745B-C013-4E6D-A4A7-DA17B822B881}"/>
              </a:ext>
            </a:extLst>
          </p:cNvPr>
          <p:cNvSpPr>
            <a:spLocks noGrp="1"/>
          </p:cNvSpPr>
          <p:nvPr>
            <p:ph type="title"/>
          </p:nvPr>
        </p:nvSpPr>
        <p:spPr/>
        <p:txBody>
          <a:bodyPr/>
          <a:lstStyle/>
          <a:p>
            <a:r>
              <a:rPr lang="en-CA" dirty="0"/>
              <a:t>Refine use cases</a:t>
            </a:r>
          </a:p>
        </p:txBody>
      </p:sp>
      <p:sp>
        <p:nvSpPr>
          <p:cNvPr id="3" name="Content Placeholder 2">
            <a:extLst>
              <a:ext uri="{FF2B5EF4-FFF2-40B4-BE49-F238E27FC236}">
                <a16:creationId xmlns:a16="http://schemas.microsoft.com/office/drawing/2014/main" id="{16AB0D95-468D-4E97-A7A3-B77C645FF671}"/>
              </a:ext>
            </a:extLst>
          </p:cNvPr>
          <p:cNvSpPr>
            <a:spLocks noGrp="1"/>
          </p:cNvSpPr>
          <p:nvPr>
            <p:ph idx="1"/>
          </p:nvPr>
        </p:nvSpPr>
        <p:spPr/>
        <p:txBody>
          <a:bodyPr/>
          <a:lstStyle/>
          <a:p>
            <a:r>
              <a:rPr lang="en-CA" dirty="0"/>
              <a:t>At some point later in the project lifecycle, the time will be right to refine the use cases to the next and last level of detail</a:t>
            </a:r>
          </a:p>
          <a:p>
            <a:r>
              <a:rPr lang="en-US" i="1" dirty="0"/>
              <a:t>All alternate flows, including exception conditions</a:t>
            </a:r>
          </a:p>
          <a:p>
            <a:pPr lvl="1"/>
            <a:r>
              <a:rPr lang="en-US" dirty="0"/>
              <a:t>"What if the remote server is down?“</a:t>
            </a:r>
          </a:p>
          <a:p>
            <a:pPr lvl="1"/>
            <a:r>
              <a:rPr lang="en-US" dirty="0"/>
              <a:t>All these exceptions must be documented in the use case or the application may not behave as   expected</a:t>
            </a:r>
            <a:endParaRPr lang="en-US" i="1" dirty="0"/>
          </a:p>
          <a:p>
            <a:r>
              <a:rPr lang="en-CA" i="1" dirty="0"/>
              <a:t>Pre- and post-conditions</a:t>
            </a:r>
          </a:p>
          <a:p>
            <a:pPr lvl="1"/>
            <a:r>
              <a:rPr lang="en-US" dirty="0"/>
              <a:t>A pre-condition to programming vacation settings might be that the user has set the calendar clock</a:t>
            </a:r>
            <a:endParaRPr lang="en-CA" dirty="0"/>
          </a:p>
          <a:p>
            <a:pPr lvl="1"/>
            <a:r>
              <a:rPr lang="en-US" dirty="0"/>
              <a:t>Post-condition example:  the programmed vacation schedule, which reflects that actual input by the homeowner, must be saved by the system to be recalled for later use.</a:t>
            </a:r>
            <a:endParaRPr lang="en-CA" dirty="0"/>
          </a:p>
        </p:txBody>
      </p:sp>
      <p:sp>
        <p:nvSpPr>
          <p:cNvPr id="4" name="Footer Placeholder 3">
            <a:extLst>
              <a:ext uri="{FF2B5EF4-FFF2-40B4-BE49-F238E27FC236}">
                <a16:creationId xmlns:a16="http://schemas.microsoft.com/office/drawing/2014/main" id="{123A8C6F-A9DE-4A91-B3CD-359781B938B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4D7F4DC-2432-4B32-B8F9-FCD6D5203C58}"/>
              </a:ext>
            </a:extLst>
          </p:cNvPr>
          <p:cNvSpPr>
            <a:spLocks noGrp="1"/>
          </p:cNvSpPr>
          <p:nvPr>
            <p:ph type="sldNum" sz="quarter" idx="12"/>
          </p:nvPr>
        </p:nvSpPr>
        <p:spPr/>
        <p:txBody>
          <a:bodyPr/>
          <a:lstStyle/>
          <a:p>
            <a:fld id="{C2F792F5-04B2-48F5-9D03-C738232DE97E}" type="slidenum">
              <a:rPr lang="en-CA" smtClean="0"/>
              <a:t>43</a:t>
            </a:fld>
            <a:endParaRPr lang="en-CA"/>
          </a:p>
        </p:txBody>
      </p:sp>
    </p:spTree>
    <p:extLst>
      <p:ext uri="{BB962C8B-B14F-4D97-AF65-F5344CB8AC3E}">
        <p14:creationId xmlns:p14="http://schemas.microsoft.com/office/powerpoint/2010/main" val="1574380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B39E-B2E7-44C6-A508-6C5C3E09100D}"/>
              </a:ext>
            </a:extLst>
          </p:cNvPr>
          <p:cNvSpPr>
            <a:spLocks noGrp="1"/>
          </p:cNvSpPr>
          <p:nvPr>
            <p:ph type="title"/>
          </p:nvPr>
        </p:nvSpPr>
        <p:spPr/>
        <p:txBody>
          <a:bodyPr/>
          <a:lstStyle/>
          <a:p>
            <a:r>
              <a:rPr lang="en-US" dirty="0"/>
              <a:t>Process Sale: User Level Use Case Example</a:t>
            </a:r>
            <a:endParaRPr lang="en-CA" dirty="0"/>
          </a:p>
        </p:txBody>
      </p:sp>
      <p:sp>
        <p:nvSpPr>
          <p:cNvPr id="3" name="Content Placeholder 2">
            <a:extLst>
              <a:ext uri="{FF2B5EF4-FFF2-40B4-BE49-F238E27FC236}">
                <a16:creationId xmlns:a16="http://schemas.microsoft.com/office/drawing/2014/main" id="{D19ED101-3CAE-4905-AE16-B06843CD36B9}"/>
              </a:ext>
            </a:extLst>
          </p:cNvPr>
          <p:cNvSpPr>
            <a:spLocks noGrp="1"/>
          </p:cNvSpPr>
          <p:nvPr>
            <p:ph idx="1"/>
          </p:nvPr>
        </p:nvSpPr>
        <p:spPr/>
        <p:txBody>
          <a:bodyPr/>
          <a:lstStyle/>
          <a:p>
            <a:pPr marL="0" indent="0">
              <a:buNone/>
            </a:pPr>
            <a:r>
              <a:rPr lang="en-CA" dirty="0"/>
              <a:t>Preconditions:</a:t>
            </a:r>
          </a:p>
          <a:p>
            <a:pPr lvl="1"/>
            <a:r>
              <a:rPr lang="en-US" dirty="0"/>
              <a:t>Cashier is identified and authenticated.</a:t>
            </a:r>
          </a:p>
          <a:p>
            <a:pPr marL="0" indent="0">
              <a:buNone/>
            </a:pPr>
            <a:r>
              <a:rPr lang="en-CA" dirty="0"/>
              <a:t>Success Guarantee (Postconditions):</a:t>
            </a:r>
          </a:p>
          <a:p>
            <a:pPr lvl="1"/>
            <a:r>
              <a:rPr lang="en-CA" dirty="0"/>
              <a:t>Sale is saved.</a:t>
            </a:r>
          </a:p>
          <a:p>
            <a:pPr lvl="1"/>
            <a:r>
              <a:rPr lang="en-CA" dirty="0"/>
              <a:t>Tax is correctly calculated.</a:t>
            </a:r>
          </a:p>
          <a:p>
            <a:pPr lvl="1"/>
            <a:r>
              <a:rPr lang="en-US" dirty="0"/>
              <a:t>Accounting and Inventory are updated.</a:t>
            </a:r>
          </a:p>
          <a:p>
            <a:pPr lvl="1"/>
            <a:r>
              <a:rPr lang="en-CA" dirty="0"/>
              <a:t>Commissions recorded.</a:t>
            </a:r>
          </a:p>
          <a:p>
            <a:pPr lvl="1"/>
            <a:r>
              <a:rPr lang="en-CA" dirty="0"/>
              <a:t>Receipt is generated.</a:t>
            </a:r>
          </a:p>
          <a:p>
            <a:pPr lvl="1"/>
            <a:r>
              <a:rPr lang="en-US" dirty="0"/>
              <a:t>Payment authorization approvals are recorded.</a:t>
            </a:r>
            <a:endParaRPr lang="en-CA" dirty="0"/>
          </a:p>
        </p:txBody>
      </p:sp>
      <p:sp>
        <p:nvSpPr>
          <p:cNvPr id="4" name="Footer Placeholder 3">
            <a:extLst>
              <a:ext uri="{FF2B5EF4-FFF2-40B4-BE49-F238E27FC236}">
                <a16:creationId xmlns:a16="http://schemas.microsoft.com/office/drawing/2014/main" id="{B1940967-0DB1-499D-BDE3-325D2190DECC}"/>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F581830-C0EB-44F5-9393-C7B0C3CACE9C}"/>
              </a:ext>
            </a:extLst>
          </p:cNvPr>
          <p:cNvSpPr>
            <a:spLocks noGrp="1"/>
          </p:cNvSpPr>
          <p:nvPr>
            <p:ph type="sldNum" sz="quarter" idx="12"/>
          </p:nvPr>
        </p:nvSpPr>
        <p:spPr/>
        <p:txBody>
          <a:bodyPr/>
          <a:lstStyle/>
          <a:p>
            <a:fld id="{C2F792F5-04B2-48F5-9D03-C738232DE97E}" type="slidenum">
              <a:rPr lang="en-CA" smtClean="0"/>
              <a:t>44</a:t>
            </a:fld>
            <a:endParaRPr lang="en-CA"/>
          </a:p>
        </p:txBody>
      </p:sp>
    </p:spTree>
    <p:extLst>
      <p:ext uri="{BB962C8B-B14F-4D97-AF65-F5344CB8AC3E}">
        <p14:creationId xmlns:p14="http://schemas.microsoft.com/office/powerpoint/2010/main" val="3131489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4898040-3A57-4ABB-86AB-EA1BDB62BE0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7DF32643-B9B4-4093-9035-4BCB93972214}"/>
              </a:ext>
            </a:extLst>
          </p:cNvPr>
          <p:cNvSpPr>
            <a:spLocks noGrp="1"/>
          </p:cNvSpPr>
          <p:nvPr>
            <p:ph type="sldNum" sz="quarter" idx="12"/>
          </p:nvPr>
        </p:nvSpPr>
        <p:spPr/>
        <p:txBody>
          <a:bodyPr/>
          <a:lstStyle/>
          <a:p>
            <a:fld id="{C2F792F5-04B2-48F5-9D03-C738232DE97E}" type="slidenum">
              <a:rPr lang="en-CA" smtClean="0"/>
              <a:t>45</a:t>
            </a:fld>
            <a:endParaRPr lang="en-CA"/>
          </a:p>
        </p:txBody>
      </p:sp>
      <p:graphicFrame>
        <p:nvGraphicFramePr>
          <p:cNvPr id="6" name="Table 6">
            <a:extLst>
              <a:ext uri="{FF2B5EF4-FFF2-40B4-BE49-F238E27FC236}">
                <a16:creationId xmlns:a16="http://schemas.microsoft.com/office/drawing/2014/main" id="{8C75C22F-BC9B-42CD-89E6-E36FE2F88735}"/>
              </a:ext>
            </a:extLst>
          </p:cNvPr>
          <p:cNvGraphicFramePr>
            <a:graphicFrameLocks noGrp="1"/>
          </p:cNvGraphicFramePr>
          <p:nvPr>
            <p:ph idx="4294967295"/>
            <p:extLst>
              <p:ext uri="{D42A27DB-BD31-4B8C-83A1-F6EECF244321}">
                <p14:modId xmlns:p14="http://schemas.microsoft.com/office/powerpoint/2010/main" val="1810383534"/>
              </p:ext>
            </p:extLst>
          </p:nvPr>
        </p:nvGraphicFramePr>
        <p:xfrm>
          <a:off x="838200" y="622300"/>
          <a:ext cx="10515600" cy="5461000"/>
        </p:xfrm>
        <a:graphic>
          <a:graphicData uri="http://schemas.openxmlformats.org/drawingml/2006/table">
            <a:tbl>
              <a:tblPr firstRow="1" bandRow="1">
                <a:tableStyleId>{5C22544A-7EE6-4342-B048-85BDC9FD1C3A}</a:tableStyleId>
              </a:tblPr>
              <a:tblGrid>
                <a:gridCol w="3368040">
                  <a:extLst>
                    <a:ext uri="{9D8B030D-6E8A-4147-A177-3AD203B41FA5}">
                      <a16:colId xmlns:a16="http://schemas.microsoft.com/office/drawing/2014/main" val="3518077085"/>
                    </a:ext>
                  </a:extLst>
                </a:gridCol>
                <a:gridCol w="7147560">
                  <a:extLst>
                    <a:ext uri="{9D8B030D-6E8A-4147-A177-3AD203B41FA5}">
                      <a16:colId xmlns:a16="http://schemas.microsoft.com/office/drawing/2014/main" val="661668183"/>
                    </a:ext>
                  </a:extLst>
                </a:gridCol>
              </a:tblGrid>
              <a:tr h="370840">
                <a:tc>
                  <a:txBody>
                    <a:bodyPr/>
                    <a:lstStyle/>
                    <a:p>
                      <a:r>
                        <a:rPr lang="en-CA" dirty="0"/>
                        <a:t>Use case section</a:t>
                      </a:r>
                    </a:p>
                  </a:txBody>
                  <a:tcPr/>
                </a:tc>
                <a:tc>
                  <a:txBody>
                    <a:bodyPr/>
                    <a:lstStyle/>
                    <a:p>
                      <a:r>
                        <a:rPr lang="en-CA" dirty="0"/>
                        <a:t>Comment</a:t>
                      </a:r>
                    </a:p>
                  </a:txBody>
                  <a:tcPr/>
                </a:tc>
                <a:extLst>
                  <a:ext uri="{0D108BD9-81ED-4DB2-BD59-A6C34878D82A}">
                    <a16:rowId xmlns:a16="http://schemas.microsoft.com/office/drawing/2014/main" val="2473670983"/>
                  </a:ext>
                </a:extLst>
              </a:tr>
              <a:tr h="370840">
                <a:tc>
                  <a:txBody>
                    <a:bodyPr/>
                    <a:lstStyle/>
                    <a:p>
                      <a:r>
                        <a:rPr lang="en-CA" dirty="0"/>
                        <a:t>Use Case Name</a:t>
                      </a:r>
                    </a:p>
                  </a:txBody>
                  <a:tcPr/>
                </a:tc>
                <a:tc>
                  <a:txBody>
                    <a:bodyPr/>
                    <a:lstStyle/>
                    <a:p>
                      <a:r>
                        <a:rPr lang="en-CA" dirty="0"/>
                        <a:t>Start with a verb</a:t>
                      </a:r>
                    </a:p>
                  </a:txBody>
                  <a:tcPr/>
                </a:tc>
                <a:extLst>
                  <a:ext uri="{0D108BD9-81ED-4DB2-BD59-A6C34878D82A}">
                    <a16:rowId xmlns:a16="http://schemas.microsoft.com/office/drawing/2014/main" val="1672717224"/>
                  </a:ext>
                </a:extLst>
              </a:tr>
              <a:tr h="370840">
                <a:tc>
                  <a:txBody>
                    <a:bodyPr/>
                    <a:lstStyle/>
                    <a:p>
                      <a:r>
                        <a:rPr lang="en-CA" dirty="0"/>
                        <a:t>Scope</a:t>
                      </a:r>
                    </a:p>
                  </a:txBody>
                  <a:tcPr/>
                </a:tc>
                <a:tc>
                  <a:txBody>
                    <a:bodyPr/>
                    <a:lstStyle/>
                    <a:p>
                      <a:r>
                        <a:rPr lang="en-CA"/>
                        <a:t>The </a:t>
                      </a:r>
                      <a:r>
                        <a:rPr lang="en-CA" dirty="0"/>
                        <a:t>system under design</a:t>
                      </a:r>
                    </a:p>
                  </a:txBody>
                  <a:tcPr/>
                </a:tc>
                <a:extLst>
                  <a:ext uri="{0D108BD9-81ED-4DB2-BD59-A6C34878D82A}">
                    <a16:rowId xmlns:a16="http://schemas.microsoft.com/office/drawing/2014/main" val="3039879915"/>
                  </a:ext>
                </a:extLst>
              </a:tr>
              <a:tr h="370840">
                <a:tc>
                  <a:txBody>
                    <a:bodyPr/>
                    <a:lstStyle/>
                    <a:p>
                      <a:r>
                        <a:rPr lang="en-CA" dirty="0"/>
                        <a:t>Level</a:t>
                      </a:r>
                    </a:p>
                  </a:txBody>
                  <a:tcPr/>
                </a:tc>
                <a:tc>
                  <a:txBody>
                    <a:bodyPr/>
                    <a:lstStyle/>
                    <a:p>
                      <a:r>
                        <a:rPr lang="en-CA" sz="1800" b="0" i="0" u="none" strike="noStrike" kern="1200" baseline="0" dirty="0">
                          <a:solidFill>
                            <a:schemeClr val="dk1"/>
                          </a:solidFill>
                          <a:latin typeface="+mn-lt"/>
                          <a:ea typeface="+mn-ea"/>
                          <a:cs typeface="+mn-cs"/>
                        </a:rPr>
                        <a:t>“User-level” or “subfunction”</a:t>
                      </a:r>
                      <a:endParaRPr lang="en-CA" dirty="0"/>
                    </a:p>
                  </a:txBody>
                  <a:tcPr/>
                </a:tc>
                <a:extLst>
                  <a:ext uri="{0D108BD9-81ED-4DB2-BD59-A6C34878D82A}">
                    <a16:rowId xmlns:a16="http://schemas.microsoft.com/office/drawing/2014/main" val="920215116"/>
                  </a:ext>
                </a:extLst>
              </a:tr>
              <a:tr h="370840">
                <a:tc>
                  <a:txBody>
                    <a:bodyPr/>
                    <a:lstStyle/>
                    <a:p>
                      <a:r>
                        <a:rPr lang="en-CA" dirty="0"/>
                        <a:t>Primary Actor</a:t>
                      </a:r>
                    </a:p>
                  </a:txBody>
                  <a:tcPr/>
                </a:tc>
                <a:tc>
                  <a:txBody>
                    <a:bodyPr/>
                    <a:lstStyle/>
                    <a:p>
                      <a:r>
                        <a:rPr lang="en-US" sz="1800" b="0" i="0" u="none" strike="noStrike" kern="1200" baseline="0" dirty="0">
                          <a:solidFill>
                            <a:schemeClr val="dk1"/>
                          </a:solidFill>
                          <a:latin typeface="+mn-lt"/>
                          <a:ea typeface="+mn-ea"/>
                          <a:cs typeface="+mn-cs"/>
                        </a:rPr>
                        <a:t>Calls on the system to deliver its </a:t>
                      </a:r>
                      <a:r>
                        <a:rPr lang="en-CA" sz="1800" b="0" i="0" u="none" strike="noStrike" kern="1200" baseline="0" dirty="0">
                          <a:solidFill>
                            <a:schemeClr val="dk1"/>
                          </a:solidFill>
                          <a:latin typeface="+mn-lt"/>
                          <a:ea typeface="+mn-ea"/>
                          <a:cs typeface="+mn-cs"/>
                        </a:rPr>
                        <a:t>services.</a:t>
                      </a:r>
                      <a:endParaRPr lang="en-CA" dirty="0"/>
                    </a:p>
                  </a:txBody>
                  <a:tcPr/>
                </a:tc>
                <a:extLst>
                  <a:ext uri="{0D108BD9-81ED-4DB2-BD59-A6C34878D82A}">
                    <a16:rowId xmlns:a16="http://schemas.microsoft.com/office/drawing/2014/main" val="4072540080"/>
                  </a:ext>
                </a:extLst>
              </a:tr>
              <a:tr h="370840">
                <a:tc>
                  <a:txBody>
                    <a:bodyPr/>
                    <a:lstStyle/>
                    <a:p>
                      <a:r>
                        <a:rPr lang="en-CA" dirty="0"/>
                        <a:t>Stakeholder and interests</a:t>
                      </a:r>
                    </a:p>
                  </a:txBody>
                  <a:tcPr/>
                </a:tc>
                <a:tc>
                  <a:txBody>
                    <a:bodyPr/>
                    <a:lstStyle/>
                    <a:p>
                      <a:r>
                        <a:rPr lang="en-US" sz="1800" b="0" i="0" u="none" strike="noStrike" kern="1200" baseline="0" dirty="0">
                          <a:solidFill>
                            <a:schemeClr val="dk1"/>
                          </a:solidFill>
                          <a:latin typeface="+mn-lt"/>
                          <a:ea typeface="+mn-ea"/>
                          <a:cs typeface="+mn-cs"/>
                        </a:rPr>
                        <a:t>Who cares about this use case, and what do they want?</a:t>
                      </a:r>
                      <a:endParaRPr lang="en-CA" dirty="0"/>
                    </a:p>
                  </a:txBody>
                  <a:tcPr/>
                </a:tc>
                <a:extLst>
                  <a:ext uri="{0D108BD9-81ED-4DB2-BD59-A6C34878D82A}">
                    <a16:rowId xmlns:a16="http://schemas.microsoft.com/office/drawing/2014/main" val="2558421108"/>
                  </a:ext>
                </a:extLst>
              </a:tr>
              <a:tr h="370840">
                <a:tc>
                  <a:txBody>
                    <a:bodyPr/>
                    <a:lstStyle/>
                    <a:p>
                      <a:r>
                        <a:rPr lang="en-CA" dirty="0"/>
                        <a:t>Preconditions</a:t>
                      </a:r>
                    </a:p>
                  </a:txBody>
                  <a:tcPr/>
                </a:tc>
                <a:tc>
                  <a:txBody>
                    <a:bodyPr/>
                    <a:lstStyle/>
                    <a:p>
                      <a:r>
                        <a:rPr lang="en-US" sz="1800" b="0" i="0" u="none" strike="noStrike" kern="1200" baseline="0" dirty="0">
                          <a:solidFill>
                            <a:schemeClr val="dk1"/>
                          </a:solidFill>
                          <a:latin typeface="+mn-lt"/>
                          <a:ea typeface="+mn-ea"/>
                          <a:cs typeface="+mn-cs"/>
                        </a:rPr>
                        <a:t>What must be true on start, and </a:t>
                      </a:r>
                      <a:r>
                        <a:rPr lang="en-CA" sz="1800" b="0" i="0" u="none" strike="noStrike" kern="1200" baseline="0" dirty="0">
                          <a:solidFill>
                            <a:schemeClr val="dk1"/>
                          </a:solidFill>
                          <a:latin typeface="+mn-lt"/>
                          <a:ea typeface="+mn-ea"/>
                          <a:cs typeface="+mn-cs"/>
                        </a:rPr>
                        <a:t>worth telling the reader?</a:t>
                      </a:r>
                      <a:endParaRPr lang="en-CA" dirty="0"/>
                    </a:p>
                  </a:txBody>
                  <a:tcPr/>
                </a:tc>
                <a:extLst>
                  <a:ext uri="{0D108BD9-81ED-4DB2-BD59-A6C34878D82A}">
                    <a16:rowId xmlns:a16="http://schemas.microsoft.com/office/drawing/2014/main" val="2198446740"/>
                  </a:ext>
                </a:extLst>
              </a:tr>
              <a:tr h="370840">
                <a:tc>
                  <a:txBody>
                    <a:bodyPr/>
                    <a:lstStyle/>
                    <a:p>
                      <a:r>
                        <a:rPr lang="en-CA" dirty="0"/>
                        <a:t>Success Guarantee</a:t>
                      </a:r>
                    </a:p>
                  </a:txBody>
                  <a:tcPr/>
                </a:tc>
                <a:tc>
                  <a:txBody>
                    <a:bodyPr/>
                    <a:lstStyle/>
                    <a:p>
                      <a:r>
                        <a:rPr lang="en-US" sz="1800" b="0" i="0" u="none" strike="noStrike" kern="1200" baseline="0" dirty="0">
                          <a:solidFill>
                            <a:schemeClr val="dk1"/>
                          </a:solidFill>
                          <a:latin typeface="+mn-lt"/>
                          <a:ea typeface="+mn-ea"/>
                          <a:cs typeface="+mn-cs"/>
                        </a:rPr>
                        <a:t>What must be true on successful </a:t>
                      </a:r>
                      <a:r>
                        <a:rPr lang="en-CA" sz="1800" b="0" i="0" u="none" strike="noStrike" kern="1200" baseline="0" dirty="0">
                          <a:solidFill>
                            <a:schemeClr val="dk1"/>
                          </a:solidFill>
                          <a:latin typeface="+mn-lt"/>
                          <a:ea typeface="+mn-ea"/>
                          <a:cs typeface="+mn-cs"/>
                        </a:rPr>
                        <a:t>completion, and worth telling reader?</a:t>
                      </a:r>
                      <a:endParaRPr lang="en-CA" dirty="0"/>
                    </a:p>
                  </a:txBody>
                  <a:tcPr/>
                </a:tc>
                <a:extLst>
                  <a:ext uri="{0D108BD9-81ED-4DB2-BD59-A6C34878D82A}">
                    <a16:rowId xmlns:a16="http://schemas.microsoft.com/office/drawing/2014/main" val="1081842073"/>
                  </a:ext>
                </a:extLst>
              </a:tr>
              <a:tr h="370840">
                <a:tc>
                  <a:txBody>
                    <a:bodyPr/>
                    <a:lstStyle/>
                    <a:p>
                      <a:r>
                        <a:rPr lang="en-CA" dirty="0"/>
                        <a:t>Main Success Scenario</a:t>
                      </a:r>
                    </a:p>
                  </a:txBody>
                  <a:tcPr/>
                </a:tc>
                <a:tc>
                  <a:txBody>
                    <a:bodyPr/>
                    <a:lstStyle/>
                    <a:p>
                      <a:r>
                        <a:rPr lang="en-CA" sz="1800" b="0" i="0" u="none" strike="noStrike" kern="1200" baseline="0" dirty="0">
                          <a:solidFill>
                            <a:schemeClr val="dk1"/>
                          </a:solidFill>
                          <a:latin typeface="+mn-lt"/>
                          <a:ea typeface="+mn-ea"/>
                          <a:cs typeface="+mn-cs"/>
                        </a:rPr>
                        <a:t>A typical, unconditional happy path scenario of success.</a:t>
                      </a:r>
                      <a:endParaRPr lang="en-CA" dirty="0"/>
                    </a:p>
                  </a:txBody>
                  <a:tcPr/>
                </a:tc>
                <a:extLst>
                  <a:ext uri="{0D108BD9-81ED-4DB2-BD59-A6C34878D82A}">
                    <a16:rowId xmlns:a16="http://schemas.microsoft.com/office/drawing/2014/main" val="4016449798"/>
                  </a:ext>
                </a:extLst>
              </a:tr>
              <a:tr h="370840">
                <a:tc>
                  <a:txBody>
                    <a:bodyPr/>
                    <a:lstStyle/>
                    <a:p>
                      <a:r>
                        <a:rPr lang="en-CA" dirty="0"/>
                        <a:t>Extensions</a:t>
                      </a:r>
                    </a:p>
                  </a:txBody>
                  <a:tcPr/>
                </a:tc>
                <a:tc>
                  <a:txBody>
                    <a:bodyPr/>
                    <a:lstStyle/>
                    <a:p>
                      <a:r>
                        <a:rPr lang="en-CA" sz="1800" b="0" i="0" u="none" strike="noStrike" kern="1200" baseline="0" dirty="0">
                          <a:solidFill>
                            <a:schemeClr val="dk1"/>
                          </a:solidFill>
                          <a:latin typeface="+mn-lt"/>
                          <a:ea typeface="+mn-ea"/>
                          <a:cs typeface="+mn-cs"/>
                        </a:rPr>
                        <a:t>Alternate scenarios of success or failure.</a:t>
                      </a:r>
                      <a:endParaRPr lang="en-CA" dirty="0"/>
                    </a:p>
                  </a:txBody>
                  <a:tcPr/>
                </a:tc>
                <a:extLst>
                  <a:ext uri="{0D108BD9-81ED-4DB2-BD59-A6C34878D82A}">
                    <a16:rowId xmlns:a16="http://schemas.microsoft.com/office/drawing/2014/main" val="3697798945"/>
                  </a:ext>
                </a:extLst>
              </a:tr>
              <a:tr h="370840">
                <a:tc>
                  <a:txBody>
                    <a:bodyPr/>
                    <a:lstStyle/>
                    <a:p>
                      <a:r>
                        <a:rPr lang="en-CA" dirty="0"/>
                        <a:t>Special Requirements</a:t>
                      </a:r>
                    </a:p>
                  </a:txBody>
                  <a:tcPr/>
                </a:tc>
                <a:tc>
                  <a:txBody>
                    <a:bodyPr/>
                    <a:lstStyle/>
                    <a:p>
                      <a:r>
                        <a:rPr lang="en-CA" sz="1800" b="0" i="0" u="none" strike="noStrike" kern="1200" baseline="0" dirty="0">
                          <a:solidFill>
                            <a:schemeClr val="dk1"/>
                          </a:solidFill>
                          <a:latin typeface="+mn-lt"/>
                          <a:ea typeface="+mn-ea"/>
                          <a:cs typeface="+mn-cs"/>
                        </a:rPr>
                        <a:t>Related NFRs</a:t>
                      </a:r>
                      <a:endParaRPr lang="en-CA" dirty="0"/>
                    </a:p>
                  </a:txBody>
                  <a:tcPr/>
                </a:tc>
                <a:extLst>
                  <a:ext uri="{0D108BD9-81ED-4DB2-BD59-A6C34878D82A}">
                    <a16:rowId xmlns:a16="http://schemas.microsoft.com/office/drawing/2014/main" val="3119539027"/>
                  </a:ext>
                </a:extLst>
              </a:tr>
              <a:tr h="370840">
                <a:tc>
                  <a:txBody>
                    <a:bodyPr/>
                    <a:lstStyle/>
                    <a:p>
                      <a:r>
                        <a:rPr lang="en-CA" dirty="0"/>
                        <a:t>Technology and Data Variations list</a:t>
                      </a:r>
                    </a:p>
                  </a:txBody>
                  <a:tcPr/>
                </a:tc>
                <a:tc>
                  <a:txBody>
                    <a:bodyPr/>
                    <a:lstStyle/>
                    <a:p>
                      <a:r>
                        <a:rPr lang="en-US" sz="1800" b="0" i="0" u="none" strike="noStrike" kern="1200" baseline="0" dirty="0">
                          <a:solidFill>
                            <a:schemeClr val="dk1"/>
                          </a:solidFill>
                          <a:latin typeface="+mn-lt"/>
                          <a:ea typeface="+mn-ea"/>
                          <a:cs typeface="+mn-cs"/>
                        </a:rPr>
                        <a:t>Varying I/O methods and data </a:t>
                      </a:r>
                      <a:r>
                        <a:rPr lang="en-CA" sz="1800" b="0" i="0" u="none" strike="noStrike" kern="1200" baseline="0" dirty="0">
                          <a:solidFill>
                            <a:schemeClr val="dk1"/>
                          </a:solidFill>
                          <a:latin typeface="+mn-lt"/>
                          <a:ea typeface="+mn-ea"/>
                          <a:cs typeface="+mn-cs"/>
                        </a:rPr>
                        <a:t>formats.</a:t>
                      </a:r>
                      <a:endParaRPr lang="en-CA" dirty="0"/>
                    </a:p>
                  </a:txBody>
                  <a:tcPr/>
                </a:tc>
                <a:extLst>
                  <a:ext uri="{0D108BD9-81ED-4DB2-BD59-A6C34878D82A}">
                    <a16:rowId xmlns:a16="http://schemas.microsoft.com/office/drawing/2014/main" val="781113317"/>
                  </a:ext>
                </a:extLst>
              </a:tr>
              <a:tr h="370840">
                <a:tc>
                  <a:txBody>
                    <a:bodyPr/>
                    <a:lstStyle/>
                    <a:p>
                      <a:r>
                        <a:rPr lang="en-CA" dirty="0"/>
                        <a:t>Frequency of Occurrence</a:t>
                      </a:r>
                    </a:p>
                  </a:txBody>
                  <a:tcPr/>
                </a:tc>
                <a:tc>
                  <a:txBody>
                    <a:bodyPr/>
                    <a:lstStyle/>
                    <a:p>
                      <a:r>
                        <a:rPr lang="en-CA" sz="1800" b="0" i="0" u="none" strike="noStrike" kern="1200" baseline="0" dirty="0">
                          <a:solidFill>
                            <a:schemeClr val="dk1"/>
                          </a:solidFill>
                          <a:latin typeface="+mn-lt"/>
                          <a:ea typeface="+mn-ea"/>
                          <a:cs typeface="+mn-cs"/>
                        </a:rPr>
                        <a:t>Influences investigation, testing, and timing of implementation.</a:t>
                      </a:r>
                      <a:endParaRPr lang="en-CA" dirty="0"/>
                    </a:p>
                  </a:txBody>
                  <a:tcPr/>
                </a:tc>
                <a:extLst>
                  <a:ext uri="{0D108BD9-81ED-4DB2-BD59-A6C34878D82A}">
                    <a16:rowId xmlns:a16="http://schemas.microsoft.com/office/drawing/2014/main" val="4137009883"/>
                  </a:ext>
                </a:extLst>
              </a:tr>
              <a:tr h="370840">
                <a:tc>
                  <a:txBody>
                    <a:bodyPr/>
                    <a:lstStyle/>
                    <a:p>
                      <a:r>
                        <a:rPr lang="en-CA" dirty="0"/>
                        <a:t>Misc.</a:t>
                      </a:r>
                    </a:p>
                  </a:txBody>
                  <a:tcPr/>
                </a:tc>
                <a:tc>
                  <a:txBody>
                    <a:bodyPr/>
                    <a:lstStyle/>
                    <a:p>
                      <a:r>
                        <a:rPr lang="en-CA" sz="1800" b="0" i="0" u="none" strike="noStrike" kern="1200" baseline="0" dirty="0">
                          <a:solidFill>
                            <a:schemeClr val="dk1"/>
                          </a:solidFill>
                          <a:latin typeface="+mn-lt"/>
                          <a:ea typeface="+mn-ea"/>
                          <a:cs typeface="+mn-cs"/>
                        </a:rPr>
                        <a:t>Such as open issues.</a:t>
                      </a:r>
                      <a:endParaRPr lang="en-CA" dirty="0"/>
                    </a:p>
                  </a:txBody>
                  <a:tcPr/>
                </a:tc>
                <a:extLst>
                  <a:ext uri="{0D108BD9-81ED-4DB2-BD59-A6C34878D82A}">
                    <a16:rowId xmlns:a16="http://schemas.microsoft.com/office/drawing/2014/main" val="3259353624"/>
                  </a:ext>
                </a:extLst>
              </a:tr>
            </a:tbl>
          </a:graphicData>
        </a:graphic>
      </p:graphicFrame>
      <p:sp>
        <p:nvSpPr>
          <p:cNvPr id="8" name="Title 1">
            <a:extLst>
              <a:ext uri="{FF2B5EF4-FFF2-40B4-BE49-F238E27FC236}">
                <a16:creationId xmlns:a16="http://schemas.microsoft.com/office/drawing/2014/main" id="{11653A84-BB66-46A9-969B-52DEDED8C846}"/>
              </a:ext>
            </a:extLst>
          </p:cNvPr>
          <p:cNvSpPr txBox="1">
            <a:spLocks/>
          </p:cNvSpPr>
          <p:nvPr/>
        </p:nvSpPr>
        <p:spPr>
          <a:xfrm>
            <a:off x="838200" y="17859"/>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b="1" dirty="0"/>
              <a:t>Fully dressed use cases template</a:t>
            </a:r>
          </a:p>
        </p:txBody>
      </p:sp>
    </p:spTree>
    <p:extLst>
      <p:ext uri="{BB962C8B-B14F-4D97-AF65-F5344CB8AC3E}">
        <p14:creationId xmlns:p14="http://schemas.microsoft.com/office/powerpoint/2010/main" val="320902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F0140-2DF7-4678-B1F2-978EC196733C}"/>
              </a:ext>
            </a:extLst>
          </p:cNvPr>
          <p:cNvSpPr>
            <a:spLocks noGrp="1"/>
          </p:cNvSpPr>
          <p:nvPr>
            <p:ph type="title"/>
          </p:nvPr>
        </p:nvSpPr>
        <p:spPr/>
        <p:txBody>
          <a:bodyPr/>
          <a:lstStyle/>
          <a:p>
            <a:r>
              <a:rPr lang="en-CA" dirty="0"/>
              <a:t>More use case writing rules</a:t>
            </a:r>
          </a:p>
        </p:txBody>
      </p:sp>
      <p:sp>
        <p:nvSpPr>
          <p:cNvPr id="5" name="Content Placeholder 4">
            <a:extLst>
              <a:ext uri="{FF2B5EF4-FFF2-40B4-BE49-F238E27FC236}">
                <a16:creationId xmlns:a16="http://schemas.microsoft.com/office/drawing/2014/main" id="{FAFB3528-A95A-4EE4-8EA9-ED6F29A62D61}"/>
              </a:ext>
            </a:extLst>
          </p:cNvPr>
          <p:cNvSpPr>
            <a:spLocks noGrp="1"/>
          </p:cNvSpPr>
          <p:nvPr>
            <p:ph idx="1"/>
          </p:nvPr>
        </p:nvSpPr>
        <p:spPr/>
        <p:txBody>
          <a:bodyPr>
            <a:normAutofit lnSpcReduction="10000"/>
          </a:bodyPr>
          <a:lstStyle/>
          <a:p>
            <a:pPr marL="0" indent="0">
              <a:buNone/>
            </a:pPr>
            <a:r>
              <a:rPr lang="en-CA" dirty="0"/>
              <a:t>Use cases do not collect formulas, state, cardinality</a:t>
            </a:r>
          </a:p>
          <a:p>
            <a:r>
              <a:rPr lang="en-CA" dirty="0"/>
              <a:t>Bad examples:</a:t>
            </a:r>
          </a:p>
          <a:p>
            <a:pPr lvl="1"/>
            <a:r>
              <a:rPr lang="en-US" dirty="0"/>
              <a:t>Order sum = order item costs * 1.06 tax. (design issue)</a:t>
            </a:r>
          </a:p>
          <a:p>
            <a:pPr lvl="1"/>
            <a:r>
              <a:rPr lang="en-US" dirty="0"/>
              <a:t>Promotions may not run longer than 6 months. (business rule)</a:t>
            </a:r>
          </a:p>
          <a:p>
            <a:pPr lvl="1"/>
            <a:r>
              <a:rPr lang="en-US" dirty="0"/>
              <a:t>Customers only become ‘Preferred’ after an initial 6-month period. (business </a:t>
            </a:r>
            <a:r>
              <a:rPr lang="en-CA" sz="1800" dirty="0"/>
              <a:t>rule)</a:t>
            </a:r>
          </a:p>
          <a:p>
            <a:pPr marL="0" indent="0">
              <a:buNone/>
            </a:pPr>
            <a:r>
              <a:rPr lang="en-CA" dirty="0"/>
              <a:t>Write in an UI-free style</a:t>
            </a:r>
          </a:p>
          <a:p>
            <a:r>
              <a:rPr lang="en-CA" dirty="0"/>
              <a:t>Bad examples:</a:t>
            </a:r>
          </a:p>
          <a:p>
            <a:pPr lvl="1"/>
            <a:r>
              <a:rPr lang="en-US" dirty="0"/>
              <a:t>Systems displays the “edit users” window (see Figure 1). (design issue)</a:t>
            </a:r>
          </a:p>
          <a:p>
            <a:pPr marL="0" indent="0">
              <a:buNone/>
            </a:pPr>
            <a:r>
              <a:rPr lang="en-US" dirty="0"/>
              <a:t>Focus on intent</a:t>
            </a:r>
          </a:p>
          <a:p>
            <a:r>
              <a:rPr lang="en-CA" dirty="0"/>
              <a:t>Bad examples:</a:t>
            </a:r>
            <a:endParaRPr lang="en-US" dirty="0"/>
          </a:p>
          <a:p>
            <a:pPr lvl="1"/>
            <a:r>
              <a:rPr lang="en-CA" dirty="0"/>
              <a:t>Administrator enters ID and password in dialog box.</a:t>
            </a:r>
          </a:p>
          <a:p>
            <a:pPr lvl="1"/>
            <a:r>
              <a:rPr lang="en-US" sz="1800" dirty="0"/>
              <a:t>(Better: 1. </a:t>
            </a:r>
            <a:r>
              <a:rPr lang="en-US" sz="1800" b="1" dirty="0"/>
              <a:t>Administrator identifies self.</a:t>
            </a:r>
            <a:r>
              <a:rPr lang="en-US" sz="1800" dirty="0"/>
              <a:t>)</a:t>
            </a:r>
            <a:endParaRPr lang="en-CA" sz="1800" dirty="0"/>
          </a:p>
          <a:p>
            <a:endParaRPr lang="en-CA" dirty="0"/>
          </a:p>
        </p:txBody>
      </p:sp>
      <p:sp>
        <p:nvSpPr>
          <p:cNvPr id="2" name="Footer Placeholder 1">
            <a:extLst>
              <a:ext uri="{FF2B5EF4-FFF2-40B4-BE49-F238E27FC236}">
                <a16:creationId xmlns:a16="http://schemas.microsoft.com/office/drawing/2014/main" id="{F8BCBACF-FDBC-4898-BD19-322AACF77016}"/>
              </a:ext>
            </a:extLst>
          </p:cNvPr>
          <p:cNvSpPr>
            <a:spLocks noGrp="1"/>
          </p:cNvSpPr>
          <p:nvPr>
            <p:ph type="ftr" sz="quarter" idx="11"/>
          </p:nvPr>
        </p:nvSpPr>
        <p:spPr/>
        <p:txBody>
          <a:bodyPr/>
          <a:lstStyle/>
          <a:p>
            <a:r>
              <a:rPr lang="en-CA"/>
              <a:t>SOEN 343.  Dr. Morales</a:t>
            </a:r>
          </a:p>
        </p:txBody>
      </p:sp>
      <p:sp>
        <p:nvSpPr>
          <p:cNvPr id="3" name="Slide Number Placeholder 2">
            <a:extLst>
              <a:ext uri="{FF2B5EF4-FFF2-40B4-BE49-F238E27FC236}">
                <a16:creationId xmlns:a16="http://schemas.microsoft.com/office/drawing/2014/main" id="{F4873FD6-86C8-4282-B60A-F809E16AD8A4}"/>
              </a:ext>
            </a:extLst>
          </p:cNvPr>
          <p:cNvSpPr>
            <a:spLocks noGrp="1"/>
          </p:cNvSpPr>
          <p:nvPr>
            <p:ph type="sldNum" sz="quarter" idx="12"/>
          </p:nvPr>
        </p:nvSpPr>
        <p:spPr/>
        <p:txBody>
          <a:bodyPr/>
          <a:lstStyle/>
          <a:p>
            <a:fld id="{C2F792F5-04B2-48F5-9D03-C738232DE97E}" type="slidenum">
              <a:rPr lang="en-CA" smtClean="0"/>
              <a:t>46</a:t>
            </a:fld>
            <a:endParaRPr lang="en-CA"/>
          </a:p>
        </p:txBody>
      </p:sp>
    </p:spTree>
    <p:extLst>
      <p:ext uri="{BB962C8B-B14F-4D97-AF65-F5344CB8AC3E}">
        <p14:creationId xmlns:p14="http://schemas.microsoft.com/office/powerpoint/2010/main" val="3991621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E31D-E663-40BC-AF38-4352B107E4B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FC71EBA-10B3-4C96-B515-4081401723D5}"/>
              </a:ext>
            </a:extLst>
          </p:cNvPr>
          <p:cNvSpPr>
            <a:spLocks noGrp="1"/>
          </p:cNvSpPr>
          <p:nvPr>
            <p:ph idx="1"/>
          </p:nvPr>
        </p:nvSpPr>
        <p:spPr/>
        <p:txBody>
          <a:bodyPr>
            <a:normAutofit/>
          </a:bodyPr>
          <a:lstStyle/>
          <a:p>
            <a:r>
              <a:rPr lang="en-US" b="1" dirty="0"/>
              <a:t>Writing good use cases is a creative task</a:t>
            </a:r>
            <a:endParaRPr lang="en-US" dirty="0"/>
          </a:p>
          <a:p>
            <a:r>
              <a:rPr lang="en-US" dirty="0"/>
              <a:t>You are describing a systems that does not yet exist!</a:t>
            </a:r>
          </a:p>
          <a:p>
            <a:r>
              <a:rPr lang="en-US" dirty="0"/>
              <a:t> This requires vision and creativity</a:t>
            </a:r>
          </a:p>
          <a:p>
            <a:r>
              <a:rPr lang="en-US" dirty="0"/>
              <a:t> Don’t start to analyze structure or implementation</a:t>
            </a:r>
          </a:p>
          <a:p>
            <a:r>
              <a:rPr lang="en-CA" dirty="0"/>
              <a:t> Synthesize instead of Analyze!</a:t>
            </a:r>
          </a:p>
          <a:p>
            <a:r>
              <a:rPr lang="en-US" dirty="0"/>
              <a:t> Take time to understand the domain</a:t>
            </a:r>
          </a:p>
          <a:p>
            <a:r>
              <a:rPr lang="en-US" dirty="0"/>
              <a:t> Understand the software development involved</a:t>
            </a:r>
          </a:p>
          <a:p>
            <a:r>
              <a:rPr lang="en-US" dirty="0"/>
              <a:t> Assign people to writing Use Cases with good technical writing skills</a:t>
            </a:r>
            <a:endParaRPr lang="en-CA" dirty="0"/>
          </a:p>
        </p:txBody>
      </p:sp>
      <p:sp>
        <p:nvSpPr>
          <p:cNvPr id="4" name="Footer Placeholder 3">
            <a:extLst>
              <a:ext uri="{FF2B5EF4-FFF2-40B4-BE49-F238E27FC236}">
                <a16:creationId xmlns:a16="http://schemas.microsoft.com/office/drawing/2014/main" id="{D764BD1A-B37D-4064-8FD8-C5477C44513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1A84685-6012-4823-8574-F51DACFE6090}"/>
              </a:ext>
            </a:extLst>
          </p:cNvPr>
          <p:cNvSpPr>
            <a:spLocks noGrp="1"/>
          </p:cNvSpPr>
          <p:nvPr>
            <p:ph type="sldNum" sz="quarter" idx="12"/>
          </p:nvPr>
        </p:nvSpPr>
        <p:spPr/>
        <p:txBody>
          <a:bodyPr/>
          <a:lstStyle/>
          <a:p>
            <a:fld id="{C2F792F5-04B2-48F5-9D03-C738232DE97E}" type="slidenum">
              <a:rPr lang="en-CA" smtClean="0"/>
              <a:t>47</a:t>
            </a:fld>
            <a:endParaRPr lang="en-CA"/>
          </a:p>
        </p:txBody>
      </p:sp>
    </p:spTree>
    <p:extLst>
      <p:ext uri="{BB962C8B-B14F-4D97-AF65-F5344CB8AC3E}">
        <p14:creationId xmlns:p14="http://schemas.microsoft.com/office/powerpoint/2010/main" val="716868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normAutofit/>
          </a:bodyPr>
          <a:lstStyle/>
          <a:p>
            <a:pPr marL="457200" indent="-457200">
              <a:buFont typeface="+mj-lt"/>
              <a:buAutoNum type="arabicPeriod"/>
            </a:pPr>
            <a:r>
              <a:rPr lang="en-US" dirty="0"/>
              <a:t>Chapter 14, 21 and appendix C., Dean Leffingwell, Don </a:t>
            </a:r>
            <a:r>
              <a:rPr lang="en-US" dirty="0" err="1"/>
              <a:t>Widrig</a:t>
            </a:r>
            <a:r>
              <a:rPr lang="en-US" dirty="0"/>
              <a:t>:</a:t>
            </a:r>
            <a:r>
              <a:rPr lang="en-US" i="1" dirty="0"/>
              <a:t> Managing Software Requirements: A Use Case Approach</a:t>
            </a:r>
            <a:r>
              <a:rPr lang="en-US" dirty="0"/>
              <a:t>.  2</a:t>
            </a:r>
            <a:r>
              <a:rPr lang="en-US" baseline="30000" dirty="0"/>
              <a:t>nd </a:t>
            </a:r>
            <a:r>
              <a:rPr lang="en-US" dirty="0"/>
              <a:t>ed.,</a:t>
            </a:r>
            <a:r>
              <a:rPr lang="en-US" baseline="30000" dirty="0"/>
              <a:t> </a:t>
            </a:r>
            <a:r>
              <a:rPr lang="en-US" dirty="0"/>
              <a:t>Addison-Wesley, 2003.</a:t>
            </a:r>
            <a:endParaRPr lang="en-CA" altLang="en-US"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48</a:t>
            </a:fld>
            <a:endParaRPr lang="en-CA" dirty="0"/>
          </a:p>
        </p:txBody>
      </p:sp>
      <p:sp>
        <p:nvSpPr>
          <p:cNvPr id="5" name="Footer Placeholder 4">
            <a:extLst>
              <a:ext uri="{FF2B5EF4-FFF2-40B4-BE49-F238E27FC236}">
                <a16:creationId xmlns:a16="http://schemas.microsoft.com/office/drawing/2014/main" id="{B90FEBA9-D1CF-48B4-A9EE-59FF39CBB447}"/>
              </a:ext>
            </a:extLst>
          </p:cNvPr>
          <p:cNvSpPr>
            <a:spLocks noGrp="1"/>
          </p:cNvSpPr>
          <p:nvPr>
            <p:ph type="ftr" sz="quarter" idx="11"/>
          </p:nvPr>
        </p:nvSpPr>
        <p:spPr/>
        <p:txBody>
          <a:bodyPr/>
          <a:lstStyle/>
          <a:p>
            <a:r>
              <a:rPr lang="en-CA"/>
              <a:t>SOEN 343.  Dr. Morales</a:t>
            </a:r>
            <a:endParaRPr lang="en-CA" dirty="0"/>
          </a:p>
        </p:txBody>
      </p:sp>
    </p:spTree>
    <p:extLst>
      <p:ext uri="{BB962C8B-B14F-4D97-AF65-F5344CB8AC3E}">
        <p14:creationId xmlns:p14="http://schemas.microsoft.com/office/powerpoint/2010/main" val="173399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EA52-5217-4C87-893A-A29312BF666F}"/>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A95E39F7-C979-4AB1-95CF-3E781ED53AF7}"/>
              </a:ext>
            </a:extLst>
          </p:cNvPr>
          <p:cNvSpPr>
            <a:spLocks noGrp="1"/>
          </p:cNvSpPr>
          <p:nvPr>
            <p:ph idx="1"/>
          </p:nvPr>
        </p:nvSpPr>
        <p:spPr>
          <a:xfrm>
            <a:off x="838200" y="1825625"/>
            <a:ext cx="5156200" cy="4351338"/>
          </a:xfrm>
        </p:spPr>
        <p:txBody>
          <a:bodyPr/>
          <a:lstStyle/>
          <a:p>
            <a:r>
              <a:rPr lang="en-CA" dirty="0"/>
              <a:t>While it is true that not everything that matters about requirements is a use case, it is also true that the use case will be the requirement’s workhorse </a:t>
            </a:r>
          </a:p>
          <a:p>
            <a:r>
              <a:rPr lang="en-CA" dirty="0"/>
              <a:t>A use case describe sequences of actions a system perform that yield an observable result of value to a particular actor</a:t>
            </a:r>
          </a:p>
        </p:txBody>
      </p:sp>
      <p:sp>
        <p:nvSpPr>
          <p:cNvPr id="4" name="Footer Placeholder 3">
            <a:extLst>
              <a:ext uri="{FF2B5EF4-FFF2-40B4-BE49-F238E27FC236}">
                <a16:creationId xmlns:a16="http://schemas.microsoft.com/office/drawing/2014/main" id="{D20A84FC-DB6F-4D93-8086-21764965F813}"/>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308D9D8A-CB1E-4641-97F5-ED5E47A4869F}"/>
              </a:ext>
            </a:extLst>
          </p:cNvPr>
          <p:cNvSpPr>
            <a:spLocks noGrp="1"/>
          </p:cNvSpPr>
          <p:nvPr>
            <p:ph type="sldNum" sz="quarter" idx="12"/>
          </p:nvPr>
        </p:nvSpPr>
        <p:spPr/>
        <p:txBody>
          <a:bodyPr/>
          <a:lstStyle/>
          <a:p>
            <a:fld id="{C2F792F5-04B2-48F5-9D03-C738232DE97E}" type="slidenum">
              <a:rPr lang="en-CA" smtClean="0"/>
              <a:t>5</a:t>
            </a:fld>
            <a:endParaRPr lang="en-CA"/>
          </a:p>
        </p:txBody>
      </p:sp>
      <p:pic>
        <p:nvPicPr>
          <p:cNvPr id="9" name="Picture 8" descr="A person riding a horse in a field&#10;&#10;Description automatically generated">
            <a:extLst>
              <a:ext uri="{FF2B5EF4-FFF2-40B4-BE49-F238E27FC236}">
                <a16:creationId xmlns:a16="http://schemas.microsoft.com/office/drawing/2014/main" id="{9DEF2AC4-FF3E-481C-9879-9CAF12ABD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17190" y="1937016"/>
            <a:ext cx="4895060" cy="3261254"/>
          </a:xfrm>
          <a:prstGeom prst="rect">
            <a:avLst/>
          </a:prstGeom>
        </p:spPr>
      </p:pic>
    </p:spTree>
    <p:extLst>
      <p:ext uri="{BB962C8B-B14F-4D97-AF65-F5344CB8AC3E}">
        <p14:creationId xmlns:p14="http://schemas.microsoft.com/office/powerpoint/2010/main" val="356396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BFB2-8261-4DA3-B040-13A8826ED5C9}"/>
              </a:ext>
            </a:extLst>
          </p:cNvPr>
          <p:cNvSpPr>
            <a:spLocks noGrp="1"/>
          </p:cNvSpPr>
          <p:nvPr>
            <p:ph type="title"/>
          </p:nvPr>
        </p:nvSpPr>
        <p:spPr/>
        <p:txBody>
          <a:bodyPr/>
          <a:lstStyle/>
          <a:p>
            <a:r>
              <a:rPr lang="en-CA" dirty="0"/>
              <a:t>Use cases: Features</a:t>
            </a:r>
          </a:p>
        </p:txBody>
      </p:sp>
      <p:sp>
        <p:nvSpPr>
          <p:cNvPr id="3" name="Content Placeholder 2">
            <a:extLst>
              <a:ext uri="{FF2B5EF4-FFF2-40B4-BE49-F238E27FC236}">
                <a16:creationId xmlns:a16="http://schemas.microsoft.com/office/drawing/2014/main" id="{7ADC776F-77E0-4601-BEF4-AF3538287BC4}"/>
              </a:ext>
            </a:extLst>
          </p:cNvPr>
          <p:cNvSpPr>
            <a:spLocks noGrp="1"/>
          </p:cNvSpPr>
          <p:nvPr>
            <p:ph idx="1"/>
          </p:nvPr>
        </p:nvSpPr>
        <p:spPr/>
        <p:txBody>
          <a:bodyPr/>
          <a:lstStyle/>
          <a:p>
            <a:r>
              <a:rPr lang="en-CA" dirty="0"/>
              <a:t>Are part of the SRS</a:t>
            </a:r>
          </a:p>
          <a:p>
            <a:r>
              <a:rPr lang="en-CA" dirty="0"/>
              <a:t>Contain </a:t>
            </a:r>
            <a:r>
              <a:rPr lang="en-CA" b="1" dirty="0"/>
              <a:t>actors</a:t>
            </a:r>
          </a:p>
          <a:p>
            <a:r>
              <a:rPr lang="en-CA" dirty="0"/>
              <a:t>Describe an observable value delivered by the system to an actor</a:t>
            </a:r>
          </a:p>
          <a:p>
            <a:r>
              <a:rPr lang="en-CA" dirty="0"/>
              <a:t>Capture functional requirements</a:t>
            </a:r>
          </a:p>
          <a:p>
            <a:r>
              <a:rPr lang="en-CA" dirty="0"/>
              <a:t>Are derived  from the </a:t>
            </a:r>
            <a:r>
              <a:rPr lang="en-CA" i="1" dirty="0"/>
              <a:t>Vision Document </a:t>
            </a:r>
            <a:r>
              <a:rPr lang="en-CA" dirty="0"/>
              <a:t>in the UP process</a:t>
            </a:r>
          </a:p>
          <a:p>
            <a:r>
              <a:rPr lang="en-CA" dirty="0"/>
              <a:t>Collect a number of (positive) scenarios, both normal and abnormal</a:t>
            </a:r>
          </a:p>
        </p:txBody>
      </p:sp>
      <p:sp>
        <p:nvSpPr>
          <p:cNvPr id="4" name="Footer Placeholder 3">
            <a:extLst>
              <a:ext uri="{FF2B5EF4-FFF2-40B4-BE49-F238E27FC236}">
                <a16:creationId xmlns:a16="http://schemas.microsoft.com/office/drawing/2014/main" id="{13962EAF-9A41-4D44-A11B-D9A4F0646EF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4A3782D1-2E85-4DA0-BED1-E199696A367B}"/>
              </a:ext>
            </a:extLst>
          </p:cNvPr>
          <p:cNvSpPr>
            <a:spLocks noGrp="1"/>
          </p:cNvSpPr>
          <p:nvPr>
            <p:ph type="sldNum" sz="quarter" idx="12"/>
          </p:nvPr>
        </p:nvSpPr>
        <p:spPr/>
        <p:txBody>
          <a:bodyPr/>
          <a:lstStyle/>
          <a:p>
            <a:fld id="{C2F792F5-04B2-48F5-9D03-C738232DE97E}" type="slidenum">
              <a:rPr lang="en-CA" smtClean="0"/>
              <a:t>6</a:t>
            </a:fld>
            <a:endParaRPr lang="en-CA"/>
          </a:p>
        </p:txBody>
      </p:sp>
    </p:spTree>
    <p:extLst>
      <p:ext uri="{BB962C8B-B14F-4D97-AF65-F5344CB8AC3E}">
        <p14:creationId xmlns:p14="http://schemas.microsoft.com/office/powerpoint/2010/main" val="322448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9443-B855-4EA0-BF03-A71146632A15}"/>
              </a:ext>
            </a:extLst>
          </p:cNvPr>
          <p:cNvSpPr>
            <a:spLocks noGrp="1"/>
          </p:cNvSpPr>
          <p:nvPr>
            <p:ph type="title"/>
          </p:nvPr>
        </p:nvSpPr>
        <p:spPr/>
        <p:txBody>
          <a:bodyPr/>
          <a:lstStyle/>
          <a:p>
            <a:r>
              <a:rPr lang="en-CA" dirty="0"/>
              <a:t>Why Use Cases?</a:t>
            </a:r>
          </a:p>
        </p:txBody>
      </p:sp>
      <p:sp>
        <p:nvSpPr>
          <p:cNvPr id="3" name="Content Placeholder 2">
            <a:extLst>
              <a:ext uri="{FF2B5EF4-FFF2-40B4-BE49-F238E27FC236}">
                <a16:creationId xmlns:a16="http://schemas.microsoft.com/office/drawing/2014/main" id="{59135DA4-39A3-4B91-B846-0F45EB2246EE}"/>
              </a:ext>
            </a:extLst>
          </p:cNvPr>
          <p:cNvSpPr>
            <a:spLocks noGrp="1"/>
          </p:cNvSpPr>
          <p:nvPr>
            <p:ph idx="1"/>
          </p:nvPr>
        </p:nvSpPr>
        <p:spPr/>
        <p:txBody>
          <a:bodyPr/>
          <a:lstStyle/>
          <a:p>
            <a:r>
              <a:rPr lang="en-CA" dirty="0"/>
              <a:t>“Old-style ” SRS just have long list of requirements structured by sub-system:</a:t>
            </a:r>
          </a:p>
          <a:p>
            <a:pPr marL="457200" lvl="1" indent="0">
              <a:buNone/>
            </a:pPr>
            <a:r>
              <a:rPr lang="en-CA" dirty="0">
                <a:latin typeface="Courier New" panose="02070309020205020404" pitchFamily="49" charset="0"/>
                <a:cs typeface="Courier New" panose="02070309020205020404" pitchFamily="49" charset="0"/>
              </a:rPr>
              <a:t>2.1 Data Entry</a:t>
            </a:r>
          </a:p>
          <a:p>
            <a:pPr marL="457200" lvl="1" indent="0">
              <a:buNone/>
            </a:pPr>
            <a:r>
              <a:rPr lang="en-CA" dirty="0">
                <a:latin typeface="Courier New" panose="02070309020205020404" pitchFamily="49" charset="0"/>
                <a:cs typeface="Courier New" panose="02070309020205020404" pitchFamily="49" charset="0"/>
              </a:rPr>
              <a:t>2.1.1 Data Entry Subsystem</a:t>
            </a:r>
          </a:p>
          <a:p>
            <a:pPr marL="457200" lvl="1" indent="0">
              <a:buNone/>
            </a:pPr>
            <a:r>
              <a:rPr lang="en-US" dirty="0">
                <a:latin typeface="Courier New" panose="02070309020205020404" pitchFamily="49" charset="0"/>
                <a:cs typeface="Courier New" panose="02070309020205020404" pitchFamily="49" charset="0"/>
              </a:rPr>
              <a:t>2.1.1.1 User shall login to system</a:t>
            </a:r>
          </a:p>
          <a:p>
            <a:pPr marL="457200" lvl="1" indent="0">
              <a:buNone/>
            </a:pPr>
            <a:r>
              <a:rPr lang="en-CA" dirty="0">
                <a:latin typeface="Courier New" panose="02070309020205020404" pitchFamily="49" charset="0"/>
                <a:cs typeface="Courier New" panose="02070309020205020404" pitchFamily="49" charset="0"/>
              </a:rPr>
              <a:t>...</a:t>
            </a:r>
          </a:p>
          <a:p>
            <a:pPr marL="457200" lvl="1" indent="0">
              <a:buNone/>
            </a:pPr>
            <a:r>
              <a:rPr lang="en-CA" dirty="0">
                <a:latin typeface="Courier New" panose="02070309020205020404" pitchFamily="49" charset="0"/>
                <a:cs typeface="Courier New" panose="02070309020205020404" pitchFamily="49" charset="0"/>
              </a:rPr>
              <a:t>2.2 Report Generation</a:t>
            </a:r>
          </a:p>
          <a:p>
            <a:pPr marL="457200" lvl="1" indent="0">
              <a:buNone/>
            </a:pPr>
            <a:r>
              <a:rPr lang="en-CA"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2.2.4.2.1 Reports must be sortable by due date or entry date</a:t>
            </a:r>
            <a:endParaRPr lang="en-CA" dirty="0">
              <a:latin typeface="Courier New" panose="02070309020205020404" pitchFamily="49" charset="0"/>
              <a:cs typeface="Courier New" panose="02070309020205020404" pitchFamily="49" charset="0"/>
            </a:endParaRPr>
          </a:p>
          <a:p>
            <a:r>
              <a:rPr lang="en-CA" dirty="0"/>
              <a:t>Commonly associated with Waterfall model</a:t>
            </a:r>
          </a:p>
        </p:txBody>
      </p:sp>
      <p:sp>
        <p:nvSpPr>
          <p:cNvPr id="4" name="Footer Placeholder 3">
            <a:extLst>
              <a:ext uri="{FF2B5EF4-FFF2-40B4-BE49-F238E27FC236}">
                <a16:creationId xmlns:a16="http://schemas.microsoft.com/office/drawing/2014/main" id="{17F398F0-923B-4150-998F-9826B1F3FD88}"/>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D95E33C4-F657-4ABE-A791-CC6A84DF36F9}"/>
              </a:ext>
            </a:extLst>
          </p:cNvPr>
          <p:cNvSpPr>
            <a:spLocks noGrp="1"/>
          </p:cNvSpPr>
          <p:nvPr>
            <p:ph type="sldNum" sz="quarter" idx="12"/>
          </p:nvPr>
        </p:nvSpPr>
        <p:spPr/>
        <p:txBody>
          <a:bodyPr/>
          <a:lstStyle/>
          <a:p>
            <a:fld id="{C2F792F5-04B2-48F5-9D03-C738232DE97E}" type="slidenum">
              <a:rPr lang="en-CA" smtClean="0"/>
              <a:t>7</a:t>
            </a:fld>
            <a:endParaRPr lang="en-CA"/>
          </a:p>
        </p:txBody>
      </p:sp>
    </p:spTree>
    <p:extLst>
      <p:ext uri="{BB962C8B-B14F-4D97-AF65-F5344CB8AC3E}">
        <p14:creationId xmlns:p14="http://schemas.microsoft.com/office/powerpoint/2010/main" val="174230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2AA0-037D-4CBA-A59B-0EDEBAD0F4CB}"/>
              </a:ext>
            </a:extLst>
          </p:cNvPr>
          <p:cNvSpPr>
            <a:spLocks noGrp="1"/>
          </p:cNvSpPr>
          <p:nvPr>
            <p:ph type="title"/>
          </p:nvPr>
        </p:nvSpPr>
        <p:spPr/>
        <p:txBody>
          <a:bodyPr/>
          <a:lstStyle/>
          <a:p>
            <a:r>
              <a:rPr lang="en-CA" dirty="0"/>
              <a:t>Real life example: NASA</a:t>
            </a:r>
          </a:p>
        </p:txBody>
      </p:sp>
      <p:sp>
        <p:nvSpPr>
          <p:cNvPr id="3" name="Content Placeholder 2">
            <a:extLst>
              <a:ext uri="{FF2B5EF4-FFF2-40B4-BE49-F238E27FC236}">
                <a16:creationId xmlns:a16="http://schemas.microsoft.com/office/drawing/2014/main" id="{C27D89B1-FA43-4A62-8946-5088FE7C8D05}"/>
              </a:ext>
            </a:extLst>
          </p:cNvPr>
          <p:cNvSpPr>
            <a:spLocks noGrp="1"/>
          </p:cNvSpPr>
          <p:nvPr>
            <p:ph idx="1"/>
          </p:nvPr>
        </p:nvSpPr>
        <p:spPr>
          <a:xfrm>
            <a:off x="838200" y="1825625"/>
            <a:ext cx="10515600" cy="2881842"/>
          </a:xfrm>
        </p:spPr>
        <p:txBody>
          <a:bodyPr/>
          <a:lstStyle/>
          <a:p>
            <a:pPr marL="0" indent="0">
              <a:buNone/>
            </a:pPr>
            <a:r>
              <a:rPr lang="en-US" b="1" dirty="0"/>
              <a:t>WIRE C&amp;DH Flight Software Requirements Specification</a:t>
            </a:r>
          </a:p>
          <a:p>
            <a:pPr marL="457200" lvl="1" indent="0">
              <a:buNone/>
            </a:pPr>
            <a:r>
              <a:rPr lang="en-US" dirty="0">
                <a:latin typeface="Courier New" panose="02070309020205020404" pitchFamily="49" charset="0"/>
                <a:cs typeface="Courier New" panose="02070309020205020404" pitchFamily="49" charset="0"/>
              </a:rPr>
              <a:t>041.1.1 The flight software shall receive data in the form of CCSDS packets from the Software Bus and shall transmit the data over the 1553B bus.</a:t>
            </a:r>
          </a:p>
          <a:p>
            <a:pPr marL="457200" lvl="1" indent="0">
              <a:buNone/>
            </a:pPr>
            <a:r>
              <a:rPr lang="en-US" dirty="0">
                <a:latin typeface="Courier New" panose="02070309020205020404" pitchFamily="49" charset="0"/>
                <a:cs typeface="Courier New" panose="02070309020205020404" pitchFamily="49" charset="0"/>
              </a:rPr>
              <a:t>041.1.2 The flight software shall collect data from the 1553B remote terminals and shall transmit the data on the Software Bus in the form of CCSDS packets.</a:t>
            </a:r>
          </a:p>
          <a:p>
            <a:pPr marL="457200" lvl="1" indent="0">
              <a:buNone/>
            </a:pPr>
            <a:r>
              <a:rPr lang="en-US" dirty="0">
                <a:latin typeface="Courier New" panose="02070309020205020404" pitchFamily="49" charset="0"/>
                <a:cs typeface="Courier New" panose="02070309020205020404" pitchFamily="49" charset="0"/>
              </a:rPr>
              <a:t>041.1.3 If necessary, the flight software shall use multiple 1553B transactions to collect or transmit </a:t>
            </a:r>
            <a:r>
              <a:rPr lang="en-CA" dirty="0">
                <a:latin typeface="Courier New" panose="02070309020205020404" pitchFamily="49" charset="0"/>
                <a:cs typeface="Courier New" panose="02070309020205020404" pitchFamily="49" charset="0"/>
              </a:rPr>
              <a:t>a single CCSDS packet.</a:t>
            </a:r>
          </a:p>
        </p:txBody>
      </p:sp>
      <p:sp>
        <p:nvSpPr>
          <p:cNvPr id="4" name="Footer Placeholder 3">
            <a:extLst>
              <a:ext uri="{FF2B5EF4-FFF2-40B4-BE49-F238E27FC236}">
                <a16:creationId xmlns:a16="http://schemas.microsoft.com/office/drawing/2014/main" id="{041CC9DD-F743-4816-BAE9-3732C3DBF178}"/>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08A362C9-8301-4493-9C0C-B8B811AD4E58}"/>
              </a:ext>
            </a:extLst>
          </p:cNvPr>
          <p:cNvSpPr>
            <a:spLocks noGrp="1"/>
          </p:cNvSpPr>
          <p:nvPr>
            <p:ph type="sldNum" sz="quarter" idx="12"/>
          </p:nvPr>
        </p:nvSpPr>
        <p:spPr/>
        <p:txBody>
          <a:bodyPr/>
          <a:lstStyle/>
          <a:p>
            <a:fld id="{C2F792F5-04B2-48F5-9D03-C738232DE97E}" type="slidenum">
              <a:rPr lang="en-CA" smtClean="0"/>
              <a:t>8</a:t>
            </a:fld>
            <a:endParaRPr lang="en-CA"/>
          </a:p>
        </p:txBody>
      </p:sp>
      <p:sp>
        <p:nvSpPr>
          <p:cNvPr id="6" name="Rectangle 5">
            <a:extLst>
              <a:ext uri="{FF2B5EF4-FFF2-40B4-BE49-F238E27FC236}">
                <a16:creationId xmlns:a16="http://schemas.microsoft.com/office/drawing/2014/main" id="{9BABBF02-CEA3-43AA-A112-4EB72BE0BFF6}"/>
              </a:ext>
            </a:extLst>
          </p:cNvPr>
          <p:cNvSpPr/>
          <p:nvPr/>
        </p:nvSpPr>
        <p:spPr>
          <a:xfrm>
            <a:off x="3048000" y="5391835"/>
            <a:ext cx="6096000" cy="646331"/>
          </a:xfrm>
          <a:prstGeom prst="rect">
            <a:avLst/>
          </a:prstGeom>
        </p:spPr>
        <p:txBody>
          <a:bodyPr>
            <a:spAutoFit/>
          </a:bodyPr>
          <a:lstStyle/>
          <a:p>
            <a:r>
              <a:rPr lang="en-CA" dirty="0"/>
              <a:t>https://web.archive.org/web/20111015090659/http://sunland.gsfc.nasa.gov/smex/wire/mission/cdhsw/wirrqtop.htm</a:t>
            </a:r>
          </a:p>
        </p:txBody>
      </p:sp>
    </p:spTree>
    <p:extLst>
      <p:ext uri="{BB962C8B-B14F-4D97-AF65-F5344CB8AC3E}">
        <p14:creationId xmlns:p14="http://schemas.microsoft.com/office/powerpoint/2010/main" val="39968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1EDB-2BCE-4CBF-A652-7D329636E70C}"/>
              </a:ext>
            </a:extLst>
          </p:cNvPr>
          <p:cNvSpPr>
            <a:spLocks noGrp="1"/>
          </p:cNvSpPr>
          <p:nvPr>
            <p:ph type="title"/>
          </p:nvPr>
        </p:nvSpPr>
        <p:spPr/>
        <p:txBody>
          <a:bodyPr/>
          <a:lstStyle/>
          <a:p>
            <a:r>
              <a:rPr lang="en-CA" dirty="0"/>
              <a:t>The benefits of use cases</a:t>
            </a:r>
          </a:p>
        </p:txBody>
      </p:sp>
      <p:sp>
        <p:nvSpPr>
          <p:cNvPr id="3" name="Content Placeholder 2">
            <a:extLst>
              <a:ext uri="{FF2B5EF4-FFF2-40B4-BE49-F238E27FC236}">
                <a16:creationId xmlns:a16="http://schemas.microsoft.com/office/drawing/2014/main" id="{2B7EBC5D-747C-4F03-906E-9D8BB8DE5063}"/>
              </a:ext>
            </a:extLst>
          </p:cNvPr>
          <p:cNvSpPr>
            <a:spLocks noGrp="1"/>
          </p:cNvSpPr>
          <p:nvPr>
            <p:ph idx="1"/>
          </p:nvPr>
        </p:nvSpPr>
        <p:spPr/>
        <p:txBody>
          <a:bodyPr/>
          <a:lstStyle/>
          <a:p>
            <a:r>
              <a:rPr lang="en-CA" dirty="0"/>
              <a:t>Compared to traditional requirements methods, use cases are relatively easy to write and easier to read</a:t>
            </a:r>
          </a:p>
          <a:p>
            <a:r>
              <a:rPr lang="en-CA" dirty="0"/>
              <a:t>Use case force developers to think through the design of a system from the perspective of a user</a:t>
            </a:r>
          </a:p>
          <a:p>
            <a:r>
              <a:rPr lang="en-CA" dirty="0"/>
              <a:t>They provide an ordering mechanism for requirements</a:t>
            </a:r>
          </a:p>
          <a:p>
            <a:r>
              <a:rPr lang="en-CA" dirty="0"/>
              <a:t>They are critical tool in the analysis, design, implementation and testing process</a:t>
            </a:r>
          </a:p>
          <a:p>
            <a:r>
              <a:rPr lang="en-CA" dirty="0"/>
              <a:t>They also serve as inputs to the user documentation, conveniently organized in a step-by-step format</a:t>
            </a:r>
          </a:p>
        </p:txBody>
      </p:sp>
      <p:sp>
        <p:nvSpPr>
          <p:cNvPr id="4" name="Footer Placeholder 3">
            <a:extLst>
              <a:ext uri="{FF2B5EF4-FFF2-40B4-BE49-F238E27FC236}">
                <a16:creationId xmlns:a16="http://schemas.microsoft.com/office/drawing/2014/main" id="{D42A2B14-07E1-4DDC-8936-12C9BE332F9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07BD6FD-E502-4B61-8B9F-AA6A6FAB99E0}"/>
              </a:ext>
            </a:extLst>
          </p:cNvPr>
          <p:cNvSpPr>
            <a:spLocks noGrp="1"/>
          </p:cNvSpPr>
          <p:nvPr>
            <p:ph type="sldNum" sz="quarter" idx="12"/>
          </p:nvPr>
        </p:nvSpPr>
        <p:spPr/>
        <p:txBody>
          <a:bodyPr/>
          <a:lstStyle/>
          <a:p>
            <a:fld id="{C2F792F5-04B2-48F5-9D03-C738232DE97E}" type="slidenum">
              <a:rPr lang="en-CA" smtClean="0"/>
              <a:t>9</a:t>
            </a:fld>
            <a:endParaRPr lang="en-CA"/>
          </a:p>
        </p:txBody>
      </p:sp>
    </p:spTree>
    <p:extLst>
      <p:ext uri="{BB962C8B-B14F-4D97-AF65-F5344CB8AC3E}">
        <p14:creationId xmlns:p14="http://schemas.microsoft.com/office/powerpoint/2010/main" val="7555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9417</TotalTime>
  <Words>3358</Words>
  <Application>Microsoft Office PowerPoint</Application>
  <PresentationFormat>Widescreen</PresentationFormat>
  <Paragraphs>475</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Courier New</vt:lpstr>
      <vt:lpstr>Times New Roman</vt:lpstr>
      <vt:lpstr>Office Theme</vt:lpstr>
      <vt:lpstr>Software Architecture and Design I  SOEN 343 Instructor: Dr. Rodrigo Morales https://moar82.github.io/ rodrigo.moralesalvarado@concordia.ca</vt:lpstr>
      <vt:lpstr>Learning objectives (1)</vt:lpstr>
      <vt:lpstr>Learning objectives (2)</vt:lpstr>
      <vt:lpstr>Learning objectives (3)</vt:lpstr>
      <vt:lpstr>Introduction</vt:lpstr>
      <vt:lpstr>Use cases: Features</vt:lpstr>
      <vt:lpstr>Why Use Cases?</vt:lpstr>
      <vt:lpstr>Real life example: NASA</vt:lpstr>
      <vt:lpstr>The benefits of use cases</vt:lpstr>
      <vt:lpstr>Use cases elements</vt:lpstr>
      <vt:lpstr>Use case example</vt:lpstr>
      <vt:lpstr>Building the Use Case Model step by step</vt:lpstr>
      <vt:lpstr>Building the Use Case Model step by step</vt:lpstr>
      <vt:lpstr>System Boundary is the context</vt:lpstr>
      <vt:lpstr>How to identify Actors</vt:lpstr>
      <vt:lpstr>Primary vs Secondary actors</vt:lpstr>
      <vt:lpstr>Building the Use Case Model step by step</vt:lpstr>
      <vt:lpstr>Example: Wings over the world company</vt:lpstr>
      <vt:lpstr>Context diagram (not UML)</vt:lpstr>
      <vt:lpstr>User-Goal Level use cases</vt:lpstr>
      <vt:lpstr>Example:  Book Flight</vt:lpstr>
      <vt:lpstr>Building the Use Case Model step by step</vt:lpstr>
      <vt:lpstr>How to do it?</vt:lpstr>
      <vt:lpstr>Wings Over the World: Actors and Goals</vt:lpstr>
      <vt:lpstr>Actor-Goal list</vt:lpstr>
      <vt:lpstr>Actor-Goal list</vt:lpstr>
      <vt:lpstr>The boss test</vt:lpstr>
      <vt:lpstr>The EBP Test</vt:lpstr>
      <vt:lpstr>The size test</vt:lpstr>
      <vt:lpstr>Wings Over the World: Actors and Goals</vt:lpstr>
      <vt:lpstr>Exercises to reflect</vt:lpstr>
      <vt:lpstr>Building the Use Case Model step by step</vt:lpstr>
      <vt:lpstr>Outline the individual Use cases</vt:lpstr>
      <vt:lpstr>User goal Main Success Scenario</vt:lpstr>
      <vt:lpstr>Some use case writing rules</vt:lpstr>
      <vt:lpstr>Essential vs Concrete style</vt:lpstr>
      <vt:lpstr>UML and the use case model</vt:lpstr>
      <vt:lpstr>Use case Diagram as a Context Diagram: POS</vt:lpstr>
      <vt:lpstr>Relating Use cases</vt:lpstr>
      <vt:lpstr>UML: Using «include» Relationship</vt:lpstr>
      <vt:lpstr>UML: Using Extend Relationship</vt:lpstr>
      <vt:lpstr>Building the Use Case Model step by step</vt:lpstr>
      <vt:lpstr>Refine use cases</vt:lpstr>
      <vt:lpstr>Process Sale: User Level Use Case Example</vt:lpstr>
      <vt:lpstr>PowerPoint Presentation</vt:lpstr>
      <vt:lpstr>More use case writing rules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6481</dc:title>
  <dc:creator>Rodrigo Morales Alvarado</dc:creator>
  <cp:lastModifiedBy>Rodrigo Morales Alvarado</cp:lastModifiedBy>
  <cp:revision>443</cp:revision>
  <dcterms:created xsi:type="dcterms:W3CDTF">2020-05-27T14:36:40Z</dcterms:created>
  <dcterms:modified xsi:type="dcterms:W3CDTF">2020-09-21T20:22:00Z</dcterms:modified>
</cp:coreProperties>
</file>