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502" r:id="rId3"/>
    <p:sldId id="546" r:id="rId4"/>
    <p:sldId id="668" r:id="rId5"/>
    <p:sldId id="430" r:id="rId6"/>
    <p:sldId id="631" r:id="rId7"/>
    <p:sldId id="632" r:id="rId8"/>
    <p:sldId id="635" r:id="rId9"/>
    <p:sldId id="634" r:id="rId10"/>
    <p:sldId id="633" r:id="rId11"/>
    <p:sldId id="636" r:id="rId12"/>
    <p:sldId id="637" r:id="rId13"/>
    <p:sldId id="638" r:id="rId14"/>
    <p:sldId id="639" r:id="rId15"/>
    <p:sldId id="640" r:id="rId16"/>
    <p:sldId id="641" r:id="rId17"/>
    <p:sldId id="669" r:id="rId18"/>
    <p:sldId id="648" r:id="rId19"/>
    <p:sldId id="642" r:id="rId20"/>
    <p:sldId id="643" r:id="rId21"/>
    <p:sldId id="644" r:id="rId22"/>
    <p:sldId id="645" r:id="rId23"/>
    <p:sldId id="646" r:id="rId24"/>
    <p:sldId id="647" r:id="rId25"/>
    <p:sldId id="649" r:id="rId26"/>
    <p:sldId id="650" r:id="rId27"/>
    <p:sldId id="651" r:id="rId28"/>
    <p:sldId id="652" r:id="rId29"/>
    <p:sldId id="654" r:id="rId30"/>
    <p:sldId id="655" r:id="rId31"/>
    <p:sldId id="656" r:id="rId32"/>
    <p:sldId id="657" r:id="rId33"/>
    <p:sldId id="658" r:id="rId34"/>
    <p:sldId id="659" r:id="rId35"/>
    <p:sldId id="660" r:id="rId36"/>
    <p:sldId id="661" r:id="rId37"/>
    <p:sldId id="662" r:id="rId38"/>
    <p:sldId id="663" r:id="rId39"/>
    <p:sldId id="664" r:id="rId40"/>
    <p:sldId id="665" r:id="rId41"/>
    <p:sldId id="666" r:id="rId42"/>
    <p:sldId id="667" r:id="rId43"/>
    <p:sldId id="501" r:id="rId44"/>
    <p:sldId id="42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81" autoAdjust="0"/>
  </p:normalViewPr>
  <p:slideViewPr>
    <p:cSldViewPr snapToGrid="0">
      <p:cViewPr varScale="1">
        <p:scale>
          <a:sx n="81" d="100"/>
          <a:sy n="81" d="100"/>
        </p:scale>
        <p:origin x="680" y="80"/>
      </p:cViewPr>
      <p:guideLst/>
    </p:cSldViewPr>
  </p:slideViewPr>
  <p:notesTextViewPr>
    <p:cViewPr>
      <p:scale>
        <a:sx n="1" d="1"/>
        <a:sy n="1" d="1"/>
      </p:scale>
      <p:origin x="0" y="0"/>
    </p:cViewPr>
  </p:notesTextViewPr>
  <p:sorterViewPr>
    <p:cViewPr>
      <p:scale>
        <a:sx n="100" d="100"/>
        <a:sy n="100" d="100"/>
      </p:scale>
      <p:origin x="0" y="-46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5347-F79D-4216-9BB1-2B29764FEA85}" type="datetimeFigureOut">
              <a:rPr lang="en-CA" smtClean="0"/>
              <a:t>2020-09-28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35A6-8D81-4C7E-8E4E-A1B92A486240}" type="slidenum">
              <a:rPr lang="en-CA" smtClean="0"/>
              <a:t>‹#›</a:t>
            </a:fld>
            <a:endParaRPr lang="en-CA"/>
          </a:p>
        </p:txBody>
      </p:sp>
    </p:spTree>
    <p:extLst>
      <p:ext uri="{BB962C8B-B14F-4D97-AF65-F5344CB8AC3E}">
        <p14:creationId xmlns:p14="http://schemas.microsoft.com/office/powerpoint/2010/main" val="288049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Domain model may be considered a visual dictionary of the noteworthy abstractions, domain vocabulary and information content of the domain.</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5</a:t>
            </a:fld>
            <a:endParaRPr lang="en-CA"/>
          </a:p>
        </p:txBody>
      </p:sp>
    </p:spTree>
    <p:extLst>
      <p:ext uri="{BB962C8B-B14F-4D97-AF65-F5344CB8AC3E}">
        <p14:creationId xmlns:p14="http://schemas.microsoft.com/office/powerpoint/2010/main" val="398109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15</a:t>
            </a:fld>
            <a:endParaRPr lang="en-CA"/>
          </a:p>
        </p:txBody>
      </p:sp>
    </p:spTree>
    <p:extLst>
      <p:ext uri="{BB962C8B-B14F-4D97-AF65-F5344CB8AC3E}">
        <p14:creationId xmlns:p14="http://schemas.microsoft.com/office/powerpoint/2010/main" val="1787167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16</a:t>
            </a:fld>
            <a:endParaRPr lang="en-CA"/>
          </a:p>
        </p:txBody>
      </p:sp>
    </p:spTree>
    <p:extLst>
      <p:ext uri="{BB962C8B-B14F-4D97-AF65-F5344CB8AC3E}">
        <p14:creationId xmlns:p14="http://schemas.microsoft.com/office/powerpoint/2010/main" val="3144917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merge event brings together multiple flows that are not concurrent.</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22</a:t>
            </a:fld>
            <a:endParaRPr lang="en-CA"/>
          </a:p>
        </p:txBody>
      </p:sp>
    </p:spTree>
    <p:extLst>
      <p:ext uri="{BB962C8B-B14F-4D97-AF65-F5344CB8AC3E}">
        <p14:creationId xmlns:p14="http://schemas.microsoft.com/office/powerpoint/2010/main" val="2662733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Partitions often correspond to </a:t>
            </a:r>
            <a:r>
              <a:rPr lang="en-US" b="1" dirty="0"/>
              <a:t>organizational units</a:t>
            </a:r>
            <a:r>
              <a:rPr lang="en-US" dirty="0"/>
              <a:t> or </a:t>
            </a:r>
            <a:r>
              <a:rPr lang="en-US" b="1" dirty="0"/>
              <a:t>business actors</a:t>
            </a:r>
            <a:r>
              <a:rPr lang="en-US" dirty="0"/>
              <a:t> in a </a:t>
            </a:r>
            <a:r>
              <a:rPr lang="en-US" b="1" dirty="0"/>
              <a:t>business model</a:t>
            </a:r>
            <a:r>
              <a:rPr lang="en-US" dirty="0"/>
              <a:t>. </a:t>
            </a:r>
          </a:p>
          <a:p>
            <a:r>
              <a:rPr lang="en-US" dirty="0"/>
              <a:t>Activity </a:t>
            </a:r>
            <a:r>
              <a:rPr lang="en-US" b="1" dirty="0"/>
              <a:t>partition</a:t>
            </a:r>
            <a:r>
              <a:rPr lang="en-US" dirty="0"/>
              <a:t> may be shown using a </a:t>
            </a:r>
            <a:r>
              <a:rPr lang="en-US" b="1" dirty="0" err="1"/>
              <a:t>swimlane</a:t>
            </a:r>
            <a:r>
              <a:rPr lang="en-US" dirty="0"/>
              <a:t> notation - with two, usually parallel lines, either horizontal or vertical, and a name labeling the partition in a box at one end</a:t>
            </a:r>
          </a:p>
          <a:p>
            <a:r>
              <a:rPr lang="en-US" dirty="0"/>
              <a:t>Any activity nodes, e.g. actions and edges placed between these lines are contained within the partition. </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23</a:t>
            </a:fld>
            <a:endParaRPr lang="en-CA"/>
          </a:p>
        </p:txBody>
      </p:sp>
    </p:spTree>
    <p:extLst>
      <p:ext uri="{BB962C8B-B14F-4D97-AF65-F5344CB8AC3E}">
        <p14:creationId xmlns:p14="http://schemas.microsoft.com/office/powerpoint/2010/main" val="151754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24</a:t>
            </a:fld>
            <a:endParaRPr lang="en-CA"/>
          </a:p>
        </p:txBody>
      </p:sp>
    </p:spTree>
    <p:extLst>
      <p:ext uri="{BB962C8B-B14F-4D97-AF65-F5344CB8AC3E}">
        <p14:creationId xmlns:p14="http://schemas.microsoft.com/office/powerpoint/2010/main" val="3180264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model sub-activities (an activity expanded into another activity diagram), use the </a:t>
            </a:r>
            <a:r>
              <a:rPr lang="en-CA" sz="1200" b="0" i="0" u="none" strike="noStrike" kern="1200" baseline="0" dirty="0">
                <a:solidFill>
                  <a:schemeClr val="tx1"/>
                </a:solidFill>
                <a:latin typeface="+mn-lt"/>
                <a:ea typeface="+mn-ea"/>
                <a:cs typeface="+mn-cs"/>
              </a:rPr>
              <a:t>rake symbol</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25</a:t>
            </a:fld>
            <a:endParaRPr lang="en-CA"/>
          </a:p>
        </p:txBody>
      </p:sp>
    </p:spTree>
    <p:extLst>
      <p:ext uri="{BB962C8B-B14F-4D97-AF65-F5344CB8AC3E}">
        <p14:creationId xmlns:p14="http://schemas.microsoft.com/office/powerpoint/2010/main" val="225237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Signals represent how activities can be modified from outside the system. They usually appear in pairs of sent and received signals, because the state can't change until a response is received, much like synchronous messages in a sequence diagram. For example, we need that the barista brews our coffee before we can have sip .  Or in an authorization of payment is needed before an order can be completed.</a:t>
            </a:r>
            <a:endParaRPr lang="en-CA" b="0" dirty="0"/>
          </a:p>
        </p:txBody>
      </p:sp>
      <p:sp>
        <p:nvSpPr>
          <p:cNvPr id="4" name="Slide Number Placeholder 3"/>
          <p:cNvSpPr>
            <a:spLocks noGrp="1"/>
          </p:cNvSpPr>
          <p:nvPr>
            <p:ph type="sldNum" sz="quarter" idx="5"/>
          </p:nvPr>
        </p:nvSpPr>
        <p:spPr/>
        <p:txBody>
          <a:bodyPr/>
          <a:lstStyle/>
          <a:p>
            <a:fld id="{494035A6-8D81-4C7E-8E4E-A1B92A486240}" type="slidenum">
              <a:rPr lang="en-CA" smtClean="0"/>
              <a:t>26</a:t>
            </a:fld>
            <a:endParaRPr lang="en-CA"/>
          </a:p>
        </p:txBody>
      </p:sp>
    </p:spTree>
    <p:extLst>
      <p:ext uri="{BB962C8B-B14F-4D97-AF65-F5344CB8AC3E}">
        <p14:creationId xmlns:p14="http://schemas.microsoft.com/office/powerpoint/2010/main" val="2778007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refers to an event that stops the flow for a time; an hourglass depicts it.</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27</a:t>
            </a:fld>
            <a:endParaRPr lang="en-CA"/>
          </a:p>
        </p:txBody>
      </p:sp>
    </p:spTree>
    <p:extLst>
      <p:ext uri="{BB962C8B-B14F-4D97-AF65-F5344CB8AC3E}">
        <p14:creationId xmlns:p14="http://schemas.microsoft.com/office/powerpoint/2010/main" val="33766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Accept event action</a:t>
            </a:r>
            <a:r>
              <a:rPr lang="en-US" dirty="0"/>
              <a:t> could have </a:t>
            </a:r>
            <a:r>
              <a:rPr lang="en-US" b="1" dirty="0"/>
              <a:t>incoming edges</a:t>
            </a:r>
            <a:r>
              <a:rPr lang="en-US" dirty="0"/>
              <a:t>. In this case the action starts after the previous action completes.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guard</a:t>
            </a:r>
            <a:r>
              <a:rPr lang="en-US" dirty="0"/>
              <a:t> of the activity edge is shown in square brackets that contain the guard. The guard must evaluate to true for every token that is offered to pass along the edge. </a:t>
            </a: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28</a:t>
            </a:fld>
            <a:endParaRPr lang="en-CA"/>
          </a:p>
        </p:txBody>
      </p:sp>
    </p:spTree>
    <p:extLst>
      <p:ext uri="{BB962C8B-B14F-4D97-AF65-F5344CB8AC3E}">
        <p14:creationId xmlns:p14="http://schemas.microsoft.com/office/powerpoint/2010/main" val="2813280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29</a:t>
            </a:fld>
            <a:endParaRPr lang="en-CA"/>
          </a:p>
        </p:txBody>
      </p:sp>
    </p:spTree>
    <p:extLst>
      <p:ext uri="{BB962C8B-B14F-4D97-AF65-F5344CB8AC3E}">
        <p14:creationId xmlns:p14="http://schemas.microsoft.com/office/powerpoint/2010/main" val="236525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We now look at additional methods for describing behavior</a:t>
            </a:r>
            <a:endParaRPr lang="en-US" dirty="0"/>
          </a:p>
          <a:p>
            <a:r>
              <a:rPr lang="en-US" dirty="0"/>
              <a:t>Often, capturing all required details precisely in natural language becomes cumbersome</a:t>
            </a:r>
          </a:p>
          <a:p>
            <a:r>
              <a:rPr lang="en-US" sz="1200" b="0" i="0" u="none" strike="noStrike" kern="1200" baseline="0" dirty="0">
                <a:solidFill>
                  <a:schemeClr val="tx1"/>
                </a:solidFill>
                <a:latin typeface="+mn-lt"/>
                <a:ea typeface="+mn-ea"/>
                <a:cs typeface="+mn-cs"/>
              </a:rPr>
              <a:t>The solution is to make use of additional modeling techniques offered by UML</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6</a:t>
            </a:fld>
            <a:endParaRPr lang="en-CA"/>
          </a:p>
        </p:txBody>
      </p:sp>
    </p:spTree>
    <p:extLst>
      <p:ext uri="{BB962C8B-B14F-4D97-AF65-F5344CB8AC3E}">
        <p14:creationId xmlns:p14="http://schemas.microsoft.com/office/powerpoint/2010/main" val="1244366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UML state machine diagram  illustrates the interesting events and states of an object, and the behavior of an object in reaction to an event. Transitions are shown as arrows, labeled with their event. States are shown in rounded rectangles. It is common to include an initial pseudo-state, which automatically transitions to another state when the instance is created.</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34</a:t>
            </a:fld>
            <a:endParaRPr lang="en-CA"/>
          </a:p>
        </p:txBody>
      </p:sp>
    </p:spTree>
    <p:extLst>
      <p:ext uri="{BB962C8B-B14F-4D97-AF65-F5344CB8AC3E}">
        <p14:creationId xmlns:p14="http://schemas.microsoft.com/office/powerpoint/2010/main" val="4128379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event is a significant or noteworthy occurrence</a:t>
            </a:r>
          </a:p>
          <a:p>
            <a:pPr lvl="1"/>
            <a:r>
              <a:rPr lang="en-US" dirty="0"/>
              <a:t>For example: A telephone receiver is taken off the hook</a:t>
            </a:r>
          </a:p>
          <a:p>
            <a:r>
              <a:rPr lang="en-US" dirty="0"/>
              <a:t>A state is the condition of an object at a moment in time between events</a:t>
            </a:r>
          </a:p>
          <a:p>
            <a:pPr lvl="1"/>
            <a:r>
              <a:rPr lang="en-US" dirty="0"/>
              <a:t>For example: A telephone is in the state of being "idle" after the receiver is placed on the hook and until itis taken off the hook</a:t>
            </a:r>
          </a:p>
          <a:p>
            <a:r>
              <a:rPr lang="en-US" dirty="0"/>
              <a:t>A transition is a relationship between two states that indicates that when an event occurs, the object moves from the prior state to the subsequent state</a:t>
            </a:r>
          </a:p>
          <a:p>
            <a:pPr lvl="1"/>
            <a:r>
              <a:rPr lang="en-US" dirty="0"/>
              <a:t> For example: When the event "off hook" occurs, transition the telephone from the "idle" to "active" state</a:t>
            </a:r>
            <a:endParaRPr lang="en-CA" dirty="0"/>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35</a:t>
            </a:fld>
            <a:endParaRPr lang="en-CA"/>
          </a:p>
        </p:txBody>
      </p:sp>
    </p:spTree>
    <p:extLst>
      <p:ext uri="{BB962C8B-B14F-4D97-AF65-F5344CB8AC3E}">
        <p14:creationId xmlns:p14="http://schemas.microsoft.com/office/powerpoint/2010/main" val="235812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an object always responds the same way to an event, then it is considered state-independent(or modeless) with respect to that event. For example, if an object receives a message, and the responding method always does the same thing. The object is state-independent with respect to that message. If, for all events of interest, an object always reacts the same way, it is a state-independent object. By contrast, state-dependent objects react differently to events depending on their state or mode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telephone is very state-dependent. The phone's reaction to pushing a particular button (generating an event) depends on the current mode of the phone off hook, engaged, in a configuration subsystem, and so forth</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36</a:t>
            </a:fld>
            <a:endParaRPr lang="en-CA"/>
          </a:p>
        </p:txBody>
      </p:sp>
    </p:spTree>
    <p:extLst>
      <p:ext uri="{BB962C8B-B14F-4D97-AF65-F5344CB8AC3E}">
        <p14:creationId xmlns:p14="http://schemas.microsoft.com/office/powerpoint/2010/main" val="382489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Physical Devices controlled by software. Phone, car, microwave oven: They have complex and rich reactions to events, and the reaction depends upon their current mode.</a:t>
            </a:r>
          </a:p>
          <a:p>
            <a:pPr marL="171450" indent="-171450">
              <a:buFontTx/>
              <a:buChar char="-"/>
            </a:pPr>
            <a:r>
              <a:rPr lang="en-US" sz="1200" kern="1200" dirty="0">
                <a:solidFill>
                  <a:schemeClr val="tx1"/>
                </a:solidFill>
                <a:effectLst/>
                <a:latin typeface="+mn-lt"/>
                <a:ea typeface="+mn-ea"/>
                <a:cs typeface="+mn-cs"/>
              </a:rPr>
              <a:t>Transactions and related Business Objects.  How does a business object (a sale, order, payment) react to an event? For example, what should happen to an Order if a cancel event occurs? And understanding all the events and states that a Package can go through in the shipping business can help with design, validation, and process improvement.</a:t>
            </a:r>
          </a:p>
          <a:p>
            <a:pPr marL="171450" indent="-171450">
              <a:buFontTx/>
              <a:buChar char="-"/>
            </a:pPr>
            <a:r>
              <a:rPr lang="en-US" sz="1200" kern="1200" dirty="0">
                <a:solidFill>
                  <a:schemeClr val="tx1"/>
                </a:solidFill>
                <a:effectLst/>
                <a:latin typeface="+mn-lt"/>
                <a:ea typeface="+mn-ea"/>
                <a:cs typeface="+mn-cs"/>
              </a:rPr>
              <a:t>A Person changing roles from being a civilian to a veteran. Each role is represented by a state.</a:t>
            </a:r>
          </a:p>
          <a:p>
            <a:pPr marL="171450" indent="-171450">
              <a:buFontTx/>
              <a:buChar char="-"/>
            </a:pPr>
            <a:r>
              <a:rPr lang="en-US" sz="1200" kern="1200" dirty="0">
                <a:solidFill>
                  <a:schemeClr val="tx1"/>
                </a:solidFill>
                <a:effectLst/>
                <a:latin typeface="+mn-lt"/>
                <a:ea typeface="+mn-ea"/>
                <a:cs typeface="+mn-cs"/>
              </a:rPr>
              <a:t>TCP, and new protocols, can be easily and clearly understood with a state machine diagram. The diagram illustrates when operations are legal. For example, a TCP "close“ request should be ignored if the protocol handler is already in the "closed" state</a:t>
            </a:r>
          </a:p>
          <a:p>
            <a:pPr marL="171450" indent="-171450">
              <a:buFontTx/>
              <a:buChar char="-"/>
            </a:pPr>
            <a:r>
              <a:rPr lang="en-US" sz="1200" kern="1200" dirty="0">
                <a:solidFill>
                  <a:schemeClr val="tx1"/>
                </a:solidFill>
                <a:effectLst/>
                <a:latin typeface="+mn-lt"/>
                <a:ea typeface="+mn-ea"/>
                <a:cs typeface="+mn-cs"/>
              </a:rPr>
              <a:t>UI Page/Window Flow or Navigation When doing UI modeling, it can be useful to understand the legal sequence between Web pages or windows; this is often complex. A state machine is a great tool to model UI navigation</a:t>
            </a:r>
          </a:p>
          <a:p>
            <a:pPr marL="171450" indent="-171450">
              <a:buFontTx/>
              <a:buChar char="-"/>
            </a:pPr>
            <a:r>
              <a:rPr lang="en-US" sz="1200" kern="1200" dirty="0">
                <a:solidFill>
                  <a:schemeClr val="tx1"/>
                </a:solidFill>
                <a:effectLst/>
                <a:latin typeface="+mn-lt"/>
                <a:ea typeface="+mn-ea"/>
                <a:cs typeface="+mn-cs"/>
              </a:rPr>
              <a:t>UI Flow Controllers or Sessions This is related to UI navigation modeling, but specifically focused on the server-side object that controls page flow. These are usually server-side objects representing an ongoing session or conversations with a client. For example, a Web application that remembers the state of the session with a Web client and controls the transitions to new Web pages, or the modified display of the current Web page, based upon the state of the session and the next operation that is received.</a:t>
            </a:r>
          </a:p>
          <a:p>
            <a:pPr marL="171450" indent="-171450">
              <a:buFontTx/>
              <a:buChar char="-"/>
            </a:pPr>
            <a:endParaRPr lang="en-US" sz="1200" kern="1200" dirty="0">
              <a:solidFill>
                <a:schemeClr val="tx1"/>
              </a:solidFill>
              <a:effectLst/>
              <a:latin typeface="+mn-lt"/>
              <a:ea typeface="+mn-ea"/>
              <a:cs typeface="+mn-cs"/>
            </a:endParaRPr>
          </a:p>
          <a:p>
            <a:pPr marL="171450" indent="-171450">
              <a:buFontTx/>
              <a:buChar char="-"/>
            </a:pPr>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38</a:t>
            </a:fld>
            <a:endParaRPr lang="en-CA"/>
          </a:p>
        </p:txBody>
      </p:sp>
    </p:spTree>
    <p:extLst>
      <p:ext uri="{BB962C8B-B14F-4D97-AF65-F5344CB8AC3E}">
        <p14:creationId xmlns:p14="http://schemas.microsoft.com/office/powerpoint/2010/main" val="2896702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transition can cause an action to fire. In a software implementation, this may represent the invocation of a method of the class of the state machine diagram. A transition may also have a conditional guard or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test. The transition only occurs if the test passes.</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39</a:t>
            </a:fld>
            <a:endParaRPr lang="en-CA"/>
          </a:p>
        </p:txBody>
      </p:sp>
    </p:spTree>
    <p:extLst>
      <p:ext uri="{BB962C8B-B14F-4D97-AF65-F5344CB8AC3E}">
        <p14:creationId xmlns:p14="http://schemas.microsoft.com/office/powerpoint/2010/main" val="4003371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state allows nesting to contain substates; a substate inherits the transitions of its </a:t>
            </a:r>
            <a:r>
              <a:rPr lang="en-US" sz="1200" kern="1200" dirty="0" err="1">
                <a:solidFill>
                  <a:schemeClr val="tx1"/>
                </a:solidFill>
                <a:effectLst/>
                <a:latin typeface="+mn-lt"/>
                <a:ea typeface="+mn-ea"/>
                <a:cs typeface="+mn-cs"/>
              </a:rPr>
              <a:t>superstate</a:t>
            </a:r>
            <a:r>
              <a:rPr lang="en-US" sz="1200" kern="1200" dirty="0">
                <a:solidFill>
                  <a:schemeClr val="tx1"/>
                </a:solidFill>
                <a:effectLst/>
                <a:latin typeface="+mn-lt"/>
                <a:ea typeface="+mn-ea"/>
                <a:cs typeface="+mn-cs"/>
              </a:rPr>
              <a:t> (the enclosing state). Substates may be graphically shown by nesting them in a </a:t>
            </a:r>
            <a:r>
              <a:rPr lang="en-US" sz="1200" kern="1200" dirty="0" err="1">
                <a:solidFill>
                  <a:schemeClr val="tx1"/>
                </a:solidFill>
                <a:effectLst/>
                <a:latin typeface="+mn-lt"/>
                <a:ea typeface="+mn-ea"/>
                <a:cs typeface="+mn-cs"/>
              </a:rPr>
              <a:t>superstate</a:t>
            </a:r>
            <a:r>
              <a:rPr lang="en-US" sz="1200" kern="1200" dirty="0">
                <a:solidFill>
                  <a:schemeClr val="tx1"/>
                </a:solidFill>
                <a:effectLst/>
                <a:latin typeface="+mn-lt"/>
                <a:ea typeface="+mn-ea"/>
                <a:cs typeface="+mn-cs"/>
              </a:rPr>
              <a:t> box.</a:t>
            </a:r>
          </a:p>
          <a:p>
            <a:r>
              <a:rPr lang="en-US" sz="1200" kern="1200" dirty="0">
                <a:solidFill>
                  <a:schemeClr val="tx1"/>
                </a:solidFill>
                <a:effectLst/>
                <a:latin typeface="+mn-lt"/>
                <a:ea typeface="+mn-ea"/>
                <a:cs typeface="+mn-cs"/>
              </a:rPr>
              <a:t>For example, when a transition to the Active state occurs, creation and transition into the </a:t>
            </a:r>
            <a:r>
              <a:rPr lang="en-US" sz="1200" kern="1200" dirty="0" err="1">
                <a:solidFill>
                  <a:schemeClr val="tx1"/>
                </a:solidFill>
                <a:effectLst/>
                <a:latin typeface="+mn-lt"/>
                <a:ea typeface="+mn-ea"/>
                <a:cs typeface="+mn-cs"/>
              </a:rPr>
              <a:t>PlayingDialTone</a:t>
            </a:r>
            <a:r>
              <a:rPr lang="en-US" sz="1200" kern="1200" dirty="0">
                <a:solidFill>
                  <a:schemeClr val="tx1"/>
                </a:solidFill>
                <a:effectLst/>
                <a:latin typeface="+mn-lt"/>
                <a:ea typeface="+mn-ea"/>
                <a:cs typeface="+mn-cs"/>
              </a:rPr>
              <a:t> substate occurs. No matter what substate the object is in, if the on hook event related to the Active </a:t>
            </a:r>
            <a:r>
              <a:rPr lang="en-US" sz="1200" kern="1200" dirty="0" err="1">
                <a:solidFill>
                  <a:schemeClr val="tx1"/>
                </a:solidFill>
                <a:effectLst/>
                <a:latin typeface="+mn-lt"/>
                <a:ea typeface="+mn-ea"/>
                <a:cs typeface="+mn-cs"/>
              </a:rPr>
              <a:t>superstate</a:t>
            </a:r>
            <a:r>
              <a:rPr lang="en-US" sz="1200" kern="1200" dirty="0">
                <a:solidFill>
                  <a:schemeClr val="tx1"/>
                </a:solidFill>
                <a:effectLst/>
                <a:latin typeface="+mn-lt"/>
                <a:ea typeface="+mn-ea"/>
                <a:cs typeface="+mn-cs"/>
              </a:rPr>
              <a:t> occurs, a transition to the Idle state occurs.</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40</a:t>
            </a:fld>
            <a:endParaRPr lang="en-CA"/>
          </a:p>
        </p:txBody>
      </p:sp>
    </p:spTree>
    <p:extLst>
      <p:ext uri="{BB962C8B-B14F-4D97-AF65-F5344CB8AC3E}">
        <p14:creationId xmlns:p14="http://schemas.microsoft.com/office/powerpoint/2010/main" val="2212473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44</a:t>
            </a:fld>
            <a:endParaRPr lang="en-CA"/>
          </a:p>
        </p:txBody>
      </p:sp>
    </p:spTree>
    <p:extLst>
      <p:ext uri="{BB962C8B-B14F-4D97-AF65-F5344CB8AC3E}">
        <p14:creationId xmlns:p14="http://schemas.microsoft.com/office/powerpoint/2010/main" val="132709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t>Sequence diagrams </a:t>
            </a:r>
            <a:r>
              <a:rPr lang="en-CA" dirty="0"/>
              <a:t>illustrate interactions in a kind of fence format.</a:t>
            </a:r>
          </a:p>
          <a:p>
            <a:r>
              <a:rPr lang="en-CA" dirty="0"/>
              <a:t>● Vertical lifelines represent the ordering of messages</a:t>
            </a:r>
          </a:p>
          <a:p>
            <a:r>
              <a:rPr lang="en-CA" dirty="0"/>
              <a:t>● messages are directed </a:t>
            </a:r>
            <a:r>
              <a:rPr lang="en-US" dirty="0"/>
              <a:t>from a sender to a </a:t>
            </a:r>
            <a:r>
              <a:rPr lang="en-CA" dirty="0"/>
              <a:t>receiver</a:t>
            </a:r>
          </a:p>
          <a:p>
            <a:r>
              <a:rPr lang="en-US" dirty="0"/>
              <a:t>● make it clear “who is doing </a:t>
            </a:r>
            <a:r>
              <a:rPr lang="en-CA" dirty="0"/>
              <a:t>what” (and when)</a:t>
            </a: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7</a:t>
            </a:fld>
            <a:endParaRPr lang="en-CA"/>
          </a:p>
        </p:txBody>
      </p:sp>
    </p:spTree>
    <p:extLst>
      <p:ext uri="{BB962C8B-B14F-4D97-AF65-F5344CB8AC3E}">
        <p14:creationId xmlns:p14="http://schemas.microsoft.com/office/powerpoint/2010/main" val="2516501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Basically, a software system reacts to three things: 1) external events from actors (humans or computers), 2) timer events, and 3) faults or exceptions (which are often from external sources)</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8</a:t>
            </a:fld>
            <a:endParaRPr lang="en-CA"/>
          </a:p>
        </p:txBody>
      </p:sp>
    </p:spTree>
    <p:extLst>
      <p:ext uri="{BB962C8B-B14F-4D97-AF65-F5344CB8AC3E}">
        <p14:creationId xmlns:p14="http://schemas.microsoft.com/office/powerpoint/2010/main" val="129973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SSD shows, for a particular course of events within a use case, the external actors that interact directly with the system, the system (as a black box), and the system events that the actors generate .</a:t>
            </a:r>
          </a:p>
          <a:p>
            <a:r>
              <a:rPr lang="en-US" sz="1200" kern="1200" dirty="0">
                <a:solidFill>
                  <a:schemeClr val="tx1"/>
                </a:solidFill>
                <a:effectLst/>
                <a:latin typeface="+mn-lt"/>
                <a:ea typeface="+mn-ea"/>
                <a:cs typeface="+mn-cs"/>
              </a:rPr>
              <a:t>Time proceeds downward, and the ordering of events should follow their order in the scenario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 imply an instance.</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9</a:t>
            </a:fld>
            <a:endParaRPr lang="en-CA"/>
          </a:p>
        </p:txBody>
      </p:sp>
    </p:spTree>
    <p:extLst>
      <p:ext uri="{BB962C8B-B14F-4D97-AF65-F5344CB8AC3E}">
        <p14:creationId xmlns:p14="http://schemas.microsoft.com/office/powerpoint/2010/main" val="221724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A conditional message is shown by following a sequence number with a conditional clause in square brackets, similar to the iteration clause.</a:t>
            </a:r>
          </a:p>
          <a:p>
            <a:r>
              <a:rPr lang="en-CA" sz="1200" b="0" i="0" u="none" strike="noStrike" kern="1200" baseline="0" dirty="0">
                <a:solidFill>
                  <a:schemeClr val="tx1"/>
                </a:solidFill>
                <a:latin typeface="+mn-lt"/>
                <a:ea typeface="+mn-ea"/>
                <a:cs typeface="+mn-cs"/>
              </a:rPr>
              <a:t>● The message is sent only if the clause evaluates to true.</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10</a:t>
            </a:fld>
            <a:endParaRPr lang="en-CA"/>
          </a:p>
        </p:txBody>
      </p:sp>
    </p:spTree>
    <p:extLst>
      <p:ext uri="{BB962C8B-B14F-4D97-AF65-F5344CB8AC3E}">
        <p14:creationId xmlns:p14="http://schemas.microsoft.com/office/powerpoint/2010/main" val="418283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11</a:t>
            </a:fld>
            <a:endParaRPr lang="en-CA"/>
          </a:p>
        </p:txBody>
      </p:sp>
    </p:spTree>
    <p:extLst>
      <p:ext uri="{BB962C8B-B14F-4D97-AF65-F5344CB8AC3E}">
        <p14:creationId xmlns:p14="http://schemas.microsoft.com/office/powerpoint/2010/main" val="2546329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in Figure 10.2, there is a return line containing the description "change due, receipt." That's a vague description about the receipt  complex report. So, the UP Glossary can have a receipt entry, that shows sample receipts (perhaps a digital picture), and detailed contents and layout.</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13</a:t>
            </a:fld>
            <a:endParaRPr lang="en-CA"/>
          </a:p>
        </p:txBody>
      </p:sp>
    </p:spTree>
    <p:extLst>
      <p:ext uri="{BB962C8B-B14F-4D97-AF65-F5344CB8AC3E}">
        <p14:creationId xmlns:p14="http://schemas.microsoft.com/office/powerpoint/2010/main" val="6297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Play Monopoly Game use case is simple, as is the main scenario. The observing person initializes with the number of players, and then requests the simulation of play, watching a trace of the output until there is a winner.</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14</a:t>
            </a:fld>
            <a:endParaRPr lang="en-CA"/>
          </a:p>
        </p:txBody>
      </p:sp>
    </p:spTree>
    <p:extLst>
      <p:ext uri="{BB962C8B-B14F-4D97-AF65-F5344CB8AC3E}">
        <p14:creationId xmlns:p14="http://schemas.microsoft.com/office/powerpoint/2010/main" val="41995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12D-60BC-4B0A-A4CC-A211F3D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92A9EE-FDBC-4553-B179-517A59A19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180446-4D3C-439F-AEDF-504ACCF3A4D7}"/>
              </a:ext>
            </a:extLst>
          </p:cNvPr>
          <p:cNvSpPr>
            <a:spLocks noGrp="1"/>
          </p:cNvSpPr>
          <p:nvPr>
            <p:ph type="dt" sz="half" idx="10"/>
          </p:nvPr>
        </p:nvSpPr>
        <p:spPr/>
        <p:txBody>
          <a:bodyPr/>
          <a:lstStyle/>
          <a:p>
            <a:fld id="{4F3E72AA-359F-44AF-AB18-99E410AFA1E5}" type="datetime1">
              <a:rPr lang="en-CA" smtClean="0"/>
              <a:t>2020-09-28</a:t>
            </a:fld>
            <a:endParaRPr lang="en-CA"/>
          </a:p>
        </p:txBody>
      </p:sp>
      <p:sp>
        <p:nvSpPr>
          <p:cNvPr id="5" name="Footer Placeholder 4">
            <a:extLst>
              <a:ext uri="{FF2B5EF4-FFF2-40B4-BE49-F238E27FC236}">
                <a16:creationId xmlns:a16="http://schemas.microsoft.com/office/drawing/2014/main" id="{14DDF32D-D031-47EF-A547-1C40944675B6}"/>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3C561FBC-EE7A-4A11-958E-2F5B4C4A75D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1560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5A-51F0-44D4-B4AB-F387A42636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66F8B7-CED0-40D9-BE6C-B3FF959E5F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673FEE-E439-480B-8C4E-23DC0E890F2F}"/>
              </a:ext>
            </a:extLst>
          </p:cNvPr>
          <p:cNvSpPr>
            <a:spLocks noGrp="1"/>
          </p:cNvSpPr>
          <p:nvPr>
            <p:ph type="dt" sz="half" idx="10"/>
          </p:nvPr>
        </p:nvSpPr>
        <p:spPr/>
        <p:txBody>
          <a:bodyPr/>
          <a:lstStyle/>
          <a:p>
            <a:fld id="{E35C1C1A-EAE5-4616-8B4F-C58672414B56}" type="datetime1">
              <a:rPr lang="en-CA" smtClean="0"/>
              <a:t>2020-09-28</a:t>
            </a:fld>
            <a:endParaRPr lang="en-CA"/>
          </a:p>
        </p:txBody>
      </p:sp>
      <p:sp>
        <p:nvSpPr>
          <p:cNvPr id="5" name="Footer Placeholder 4">
            <a:extLst>
              <a:ext uri="{FF2B5EF4-FFF2-40B4-BE49-F238E27FC236}">
                <a16:creationId xmlns:a16="http://schemas.microsoft.com/office/drawing/2014/main" id="{798F3A32-2DE2-43E7-8A1C-B637E788CE3A}"/>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E2289A82-19EB-423A-AA89-06CBBC198DE7}"/>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63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FA0D-1DC2-4524-90B8-C82B34BE0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7A297-4E31-4FA4-9A66-95C8E09E60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0BED-9E36-43AA-A497-D23EED3AFD15}"/>
              </a:ext>
            </a:extLst>
          </p:cNvPr>
          <p:cNvSpPr>
            <a:spLocks noGrp="1"/>
          </p:cNvSpPr>
          <p:nvPr>
            <p:ph type="dt" sz="half" idx="10"/>
          </p:nvPr>
        </p:nvSpPr>
        <p:spPr/>
        <p:txBody>
          <a:bodyPr/>
          <a:lstStyle/>
          <a:p>
            <a:fld id="{B984335F-CA95-4543-ABC7-256302D0008D}" type="datetime1">
              <a:rPr lang="en-CA" smtClean="0"/>
              <a:t>2020-09-28</a:t>
            </a:fld>
            <a:endParaRPr lang="en-CA"/>
          </a:p>
        </p:txBody>
      </p:sp>
      <p:sp>
        <p:nvSpPr>
          <p:cNvPr id="5" name="Footer Placeholder 4">
            <a:extLst>
              <a:ext uri="{FF2B5EF4-FFF2-40B4-BE49-F238E27FC236}">
                <a16:creationId xmlns:a16="http://schemas.microsoft.com/office/drawing/2014/main" id="{F5FB2727-B56E-4A95-9027-8E896EFEC133}"/>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A8D7AC30-5A06-465D-9ED7-6F65DC5FF68B}"/>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8797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p:txBody>
          <a:bodyPr/>
          <a:lstStyle/>
          <a:p>
            <a:fld id="{D611896A-7620-403B-A478-00498F644B69}" type="datetime1">
              <a:rPr lang="en-CA" smtClean="0"/>
              <a:t>2020-09-28</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Tree>
    <p:extLst>
      <p:ext uri="{BB962C8B-B14F-4D97-AF65-F5344CB8AC3E}">
        <p14:creationId xmlns:p14="http://schemas.microsoft.com/office/powerpoint/2010/main" val="9365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2EC-0E3A-40FA-8B17-69EB5F7C5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827736-1B9F-40E8-ABFB-12B31CC16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D05EC-9BF8-4CB4-92F2-45E0CEBE2E6E}"/>
              </a:ext>
            </a:extLst>
          </p:cNvPr>
          <p:cNvSpPr>
            <a:spLocks noGrp="1"/>
          </p:cNvSpPr>
          <p:nvPr>
            <p:ph type="dt" sz="half" idx="10"/>
          </p:nvPr>
        </p:nvSpPr>
        <p:spPr/>
        <p:txBody>
          <a:bodyPr/>
          <a:lstStyle/>
          <a:p>
            <a:fld id="{C55A3655-5F31-4EAA-998E-DD0077C83B2F}" type="datetime1">
              <a:rPr lang="en-CA" smtClean="0"/>
              <a:t>2020-09-28</a:t>
            </a:fld>
            <a:endParaRPr lang="en-CA"/>
          </a:p>
        </p:txBody>
      </p:sp>
      <p:sp>
        <p:nvSpPr>
          <p:cNvPr id="5" name="Footer Placeholder 4">
            <a:extLst>
              <a:ext uri="{FF2B5EF4-FFF2-40B4-BE49-F238E27FC236}">
                <a16:creationId xmlns:a16="http://schemas.microsoft.com/office/drawing/2014/main" id="{15C4F781-A437-4EDA-A036-06CB655EC4B1}"/>
              </a:ext>
            </a:extLst>
          </p:cNvPr>
          <p:cNvSpPr>
            <a:spLocks noGrp="1"/>
          </p:cNvSpPr>
          <p:nvPr>
            <p:ph type="ftr" sz="quarter" idx="11"/>
          </p:nvPr>
        </p:nvSpPr>
        <p:spPr/>
        <p:txBody>
          <a:bodyPr/>
          <a:lstStyle/>
          <a:p>
            <a:r>
              <a:rPr lang="en-CA"/>
              <a:t>SOEN 343.  Dr. Morales</a:t>
            </a:r>
          </a:p>
        </p:txBody>
      </p:sp>
      <p:sp>
        <p:nvSpPr>
          <p:cNvPr id="6" name="Slide Number Placeholder 5">
            <a:extLst>
              <a:ext uri="{FF2B5EF4-FFF2-40B4-BE49-F238E27FC236}">
                <a16:creationId xmlns:a16="http://schemas.microsoft.com/office/drawing/2014/main" id="{406690DA-D4FF-474B-B256-094C8D49FC73}"/>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13194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16D-2780-47B3-B372-4030D229B9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7A8D8-044D-47D1-B40F-CE49E11FF5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B709AA-22E9-4064-BDA1-769588E0C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67E62D-E0C6-4ADD-AC16-B20C2127E876}"/>
              </a:ext>
            </a:extLst>
          </p:cNvPr>
          <p:cNvSpPr>
            <a:spLocks noGrp="1"/>
          </p:cNvSpPr>
          <p:nvPr>
            <p:ph type="dt" sz="half" idx="10"/>
          </p:nvPr>
        </p:nvSpPr>
        <p:spPr/>
        <p:txBody>
          <a:bodyPr/>
          <a:lstStyle/>
          <a:p>
            <a:fld id="{FF5FF010-82E3-4ABF-A275-29761F0017A1}" type="datetime1">
              <a:rPr lang="en-CA" smtClean="0"/>
              <a:t>2020-09-28</a:t>
            </a:fld>
            <a:endParaRPr lang="en-CA"/>
          </a:p>
        </p:txBody>
      </p:sp>
      <p:sp>
        <p:nvSpPr>
          <p:cNvPr id="6" name="Footer Placeholder 5">
            <a:extLst>
              <a:ext uri="{FF2B5EF4-FFF2-40B4-BE49-F238E27FC236}">
                <a16:creationId xmlns:a16="http://schemas.microsoft.com/office/drawing/2014/main" id="{1627A860-2A93-4741-8D29-056BE564E135}"/>
              </a:ext>
            </a:extLst>
          </p:cNvPr>
          <p:cNvSpPr>
            <a:spLocks noGrp="1"/>
          </p:cNvSpPr>
          <p:nvPr>
            <p:ph type="ftr" sz="quarter" idx="11"/>
          </p:nvPr>
        </p:nvSpPr>
        <p:spPr/>
        <p:txBody>
          <a:bodyPr/>
          <a:lstStyle/>
          <a:p>
            <a:r>
              <a:rPr lang="en-CA"/>
              <a:t>SOEN 343.  Dr. Morales</a:t>
            </a:r>
          </a:p>
        </p:txBody>
      </p:sp>
      <p:sp>
        <p:nvSpPr>
          <p:cNvPr id="7" name="Slide Number Placeholder 6">
            <a:extLst>
              <a:ext uri="{FF2B5EF4-FFF2-40B4-BE49-F238E27FC236}">
                <a16:creationId xmlns:a16="http://schemas.microsoft.com/office/drawing/2014/main" id="{5210D41D-14C0-4675-893D-0BA8E0789FF6}"/>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298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A73-C2A8-4BEC-BA95-977FF67771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061AF3-7508-4952-B7D4-7CF38F354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CAFDCB-ABF1-4DE9-B29F-82C94EA56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E6703E-BE62-4810-B85C-976018AAE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CD8E55-7EF1-4E56-9F23-C921C932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F7D360-F00A-40A7-B2E2-036656CE77D6}"/>
              </a:ext>
            </a:extLst>
          </p:cNvPr>
          <p:cNvSpPr>
            <a:spLocks noGrp="1"/>
          </p:cNvSpPr>
          <p:nvPr>
            <p:ph type="dt" sz="half" idx="10"/>
          </p:nvPr>
        </p:nvSpPr>
        <p:spPr/>
        <p:txBody>
          <a:bodyPr/>
          <a:lstStyle/>
          <a:p>
            <a:fld id="{7EDEF817-C15B-4DF7-B9F1-931125CC2114}" type="datetime1">
              <a:rPr lang="en-CA" smtClean="0"/>
              <a:t>2020-09-28</a:t>
            </a:fld>
            <a:endParaRPr lang="en-CA"/>
          </a:p>
        </p:txBody>
      </p:sp>
      <p:sp>
        <p:nvSpPr>
          <p:cNvPr id="8" name="Footer Placeholder 7">
            <a:extLst>
              <a:ext uri="{FF2B5EF4-FFF2-40B4-BE49-F238E27FC236}">
                <a16:creationId xmlns:a16="http://schemas.microsoft.com/office/drawing/2014/main" id="{97DD1ECF-AF1B-4C13-AB17-B81AB25991DD}"/>
              </a:ext>
            </a:extLst>
          </p:cNvPr>
          <p:cNvSpPr>
            <a:spLocks noGrp="1"/>
          </p:cNvSpPr>
          <p:nvPr>
            <p:ph type="ftr" sz="quarter" idx="11"/>
          </p:nvPr>
        </p:nvSpPr>
        <p:spPr/>
        <p:txBody>
          <a:bodyPr/>
          <a:lstStyle/>
          <a:p>
            <a:r>
              <a:rPr lang="en-CA"/>
              <a:t>SOEN 343.  Dr. Morales</a:t>
            </a:r>
          </a:p>
        </p:txBody>
      </p:sp>
      <p:sp>
        <p:nvSpPr>
          <p:cNvPr id="9" name="Slide Number Placeholder 8">
            <a:extLst>
              <a:ext uri="{FF2B5EF4-FFF2-40B4-BE49-F238E27FC236}">
                <a16:creationId xmlns:a16="http://schemas.microsoft.com/office/drawing/2014/main" id="{100EDFDA-D240-4F15-82BD-5006D8A8A79D}"/>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0346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86D-DBFA-42DD-88E1-89E5E6613D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05F7D5-2CAC-4543-A9EC-3C150222F5B8}"/>
              </a:ext>
            </a:extLst>
          </p:cNvPr>
          <p:cNvSpPr>
            <a:spLocks noGrp="1"/>
          </p:cNvSpPr>
          <p:nvPr>
            <p:ph type="dt" sz="half" idx="10"/>
          </p:nvPr>
        </p:nvSpPr>
        <p:spPr/>
        <p:txBody>
          <a:bodyPr/>
          <a:lstStyle/>
          <a:p>
            <a:fld id="{51C4F62D-F8DA-4084-9577-3ADF381C55B6}" type="datetime1">
              <a:rPr lang="en-CA" smtClean="0"/>
              <a:t>2020-09-28</a:t>
            </a:fld>
            <a:endParaRPr lang="en-CA"/>
          </a:p>
        </p:txBody>
      </p:sp>
      <p:sp>
        <p:nvSpPr>
          <p:cNvPr id="4" name="Footer Placeholder 3">
            <a:extLst>
              <a:ext uri="{FF2B5EF4-FFF2-40B4-BE49-F238E27FC236}">
                <a16:creationId xmlns:a16="http://schemas.microsoft.com/office/drawing/2014/main" id="{BD77AF2E-C904-42E1-9870-4D573108966E}"/>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F4B8889F-E306-4A74-A16B-F18EAD81614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8037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EAEA1-2DBC-484B-BE19-48456163DA7B}"/>
              </a:ext>
            </a:extLst>
          </p:cNvPr>
          <p:cNvSpPr>
            <a:spLocks noGrp="1"/>
          </p:cNvSpPr>
          <p:nvPr>
            <p:ph type="dt" sz="half" idx="10"/>
          </p:nvPr>
        </p:nvSpPr>
        <p:spPr/>
        <p:txBody>
          <a:bodyPr/>
          <a:lstStyle/>
          <a:p>
            <a:fld id="{3F5C8E15-4733-45C1-BFC8-FF3DCBB8F702}" type="datetime1">
              <a:rPr lang="en-CA" smtClean="0"/>
              <a:t>2020-09-28</a:t>
            </a:fld>
            <a:endParaRPr lang="en-CA"/>
          </a:p>
        </p:txBody>
      </p:sp>
      <p:sp>
        <p:nvSpPr>
          <p:cNvPr id="3" name="Footer Placeholder 2">
            <a:extLst>
              <a:ext uri="{FF2B5EF4-FFF2-40B4-BE49-F238E27FC236}">
                <a16:creationId xmlns:a16="http://schemas.microsoft.com/office/drawing/2014/main" id="{BB4A763E-ACEB-4DAF-9932-73D60BF9E26F}"/>
              </a:ext>
            </a:extLst>
          </p:cNvPr>
          <p:cNvSpPr>
            <a:spLocks noGrp="1"/>
          </p:cNvSpPr>
          <p:nvPr>
            <p:ph type="ftr" sz="quarter" idx="11"/>
          </p:nvPr>
        </p:nvSpPr>
        <p:spPr/>
        <p:txBody>
          <a:bodyPr/>
          <a:lstStyle/>
          <a:p>
            <a:r>
              <a:rPr lang="en-CA"/>
              <a:t>SOEN 343.  Dr. Morales</a:t>
            </a:r>
          </a:p>
        </p:txBody>
      </p:sp>
      <p:sp>
        <p:nvSpPr>
          <p:cNvPr id="4" name="Slide Number Placeholder 3">
            <a:extLst>
              <a:ext uri="{FF2B5EF4-FFF2-40B4-BE49-F238E27FC236}">
                <a16:creationId xmlns:a16="http://schemas.microsoft.com/office/drawing/2014/main" id="{D1BF39A7-2188-4994-B484-496D1EEA4C65}"/>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8265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A7E9-955B-489A-B92C-A99EF349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41790F0-8158-4ACD-9183-724489BE1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94400-EB25-4DFB-84C4-6619B044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4E77B-4E1D-467D-9E86-775B6C5CAA6D}"/>
              </a:ext>
            </a:extLst>
          </p:cNvPr>
          <p:cNvSpPr>
            <a:spLocks noGrp="1"/>
          </p:cNvSpPr>
          <p:nvPr>
            <p:ph type="dt" sz="half" idx="10"/>
          </p:nvPr>
        </p:nvSpPr>
        <p:spPr/>
        <p:txBody>
          <a:bodyPr/>
          <a:lstStyle/>
          <a:p>
            <a:fld id="{0591F469-2D79-4C83-B6A3-28554E872F0B}" type="datetime1">
              <a:rPr lang="en-CA" smtClean="0"/>
              <a:t>2020-09-28</a:t>
            </a:fld>
            <a:endParaRPr lang="en-CA"/>
          </a:p>
        </p:txBody>
      </p:sp>
      <p:sp>
        <p:nvSpPr>
          <p:cNvPr id="6" name="Footer Placeholder 5">
            <a:extLst>
              <a:ext uri="{FF2B5EF4-FFF2-40B4-BE49-F238E27FC236}">
                <a16:creationId xmlns:a16="http://schemas.microsoft.com/office/drawing/2014/main" id="{F27329D9-5AE5-4D87-96AD-D301666C484E}"/>
              </a:ext>
            </a:extLst>
          </p:cNvPr>
          <p:cNvSpPr>
            <a:spLocks noGrp="1"/>
          </p:cNvSpPr>
          <p:nvPr>
            <p:ph type="ftr" sz="quarter" idx="11"/>
          </p:nvPr>
        </p:nvSpPr>
        <p:spPr/>
        <p:txBody>
          <a:bodyPr/>
          <a:lstStyle/>
          <a:p>
            <a:r>
              <a:rPr lang="en-CA"/>
              <a:t>SOEN 343.  Dr. Morales</a:t>
            </a:r>
          </a:p>
        </p:txBody>
      </p:sp>
      <p:sp>
        <p:nvSpPr>
          <p:cNvPr id="7" name="Slide Number Placeholder 6">
            <a:extLst>
              <a:ext uri="{FF2B5EF4-FFF2-40B4-BE49-F238E27FC236}">
                <a16:creationId xmlns:a16="http://schemas.microsoft.com/office/drawing/2014/main" id="{48352457-74B6-47D6-AA27-3F90B3ED1FD2}"/>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7675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10A5-E1CB-4C78-810E-50C65EED9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B24743-11BB-44A1-965F-0C07EF0E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15F530-953B-4B6A-926D-6F8B4B4A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7D263-5BFE-4820-8F16-16B3CA64357F}"/>
              </a:ext>
            </a:extLst>
          </p:cNvPr>
          <p:cNvSpPr>
            <a:spLocks noGrp="1"/>
          </p:cNvSpPr>
          <p:nvPr>
            <p:ph type="dt" sz="half" idx="10"/>
          </p:nvPr>
        </p:nvSpPr>
        <p:spPr/>
        <p:txBody>
          <a:bodyPr/>
          <a:lstStyle/>
          <a:p>
            <a:fld id="{A9C7ACBB-CA64-4DBD-8287-38EF7F5F7164}" type="datetime1">
              <a:rPr lang="en-CA" smtClean="0"/>
              <a:t>2020-09-28</a:t>
            </a:fld>
            <a:endParaRPr lang="en-CA"/>
          </a:p>
        </p:txBody>
      </p:sp>
      <p:sp>
        <p:nvSpPr>
          <p:cNvPr id="6" name="Footer Placeholder 5">
            <a:extLst>
              <a:ext uri="{FF2B5EF4-FFF2-40B4-BE49-F238E27FC236}">
                <a16:creationId xmlns:a16="http://schemas.microsoft.com/office/drawing/2014/main" id="{FCD4E007-4EEE-4A0B-914F-FDCD6CC5F070}"/>
              </a:ext>
            </a:extLst>
          </p:cNvPr>
          <p:cNvSpPr>
            <a:spLocks noGrp="1"/>
          </p:cNvSpPr>
          <p:nvPr>
            <p:ph type="ftr" sz="quarter" idx="11"/>
          </p:nvPr>
        </p:nvSpPr>
        <p:spPr/>
        <p:txBody>
          <a:bodyPr/>
          <a:lstStyle/>
          <a:p>
            <a:r>
              <a:rPr lang="en-CA"/>
              <a:t>SOEN 343.  Dr. Morales</a:t>
            </a:r>
          </a:p>
        </p:txBody>
      </p:sp>
      <p:sp>
        <p:nvSpPr>
          <p:cNvPr id="7" name="Slide Number Placeholder 6">
            <a:extLst>
              <a:ext uri="{FF2B5EF4-FFF2-40B4-BE49-F238E27FC236}">
                <a16:creationId xmlns:a16="http://schemas.microsoft.com/office/drawing/2014/main" id="{24BDED74-F47B-4C8B-A9A0-215730C90211}"/>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3493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8553-457B-44E0-8BAA-3E5F01044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066C14-7757-4535-8C51-AAC4B8DA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DA7F79-D22D-42C6-8828-EFABC7E8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01C37-EEA0-458F-A3CB-9DF9BF165525}" type="datetime1">
              <a:rPr lang="en-CA" smtClean="0"/>
              <a:t>2020-09-28</a:t>
            </a:fld>
            <a:endParaRPr lang="en-CA"/>
          </a:p>
        </p:txBody>
      </p:sp>
      <p:sp>
        <p:nvSpPr>
          <p:cNvPr id="5" name="Footer Placeholder 4">
            <a:extLst>
              <a:ext uri="{FF2B5EF4-FFF2-40B4-BE49-F238E27FC236}">
                <a16:creationId xmlns:a16="http://schemas.microsoft.com/office/drawing/2014/main" id="{3A2494C1-46CA-43AA-A959-C9D3D97B0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  Dr. Morales</a:t>
            </a:r>
          </a:p>
        </p:txBody>
      </p:sp>
      <p:sp>
        <p:nvSpPr>
          <p:cNvPr id="6" name="Slide Number Placeholder 5">
            <a:extLst>
              <a:ext uri="{FF2B5EF4-FFF2-40B4-BE49-F238E27FC236}">
                <a16:creationId xmlns:a16="http://schemas.microsoft.com/office/drawing/2014/main" id="{1B9E92DB-9F15-43CD-A9F0-9FFF46B6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92F5-04B2-48F5-9D03-C738232DE97E}" type="slidenum">
              <a:rPr lang="en-CA" smtClean="0"/>
              <a:t>‹#›</a:t>
            </a:fld>
            <a:endParaRPr lang="en-CA"/>
          </a:p>
        </p:txBody>
      </p:sp>
    </p:spTree>
    <p:extLst>
      <p:ext uri="{BB962C8B-B14F-4D97-AF65-F5344CB8AC3E}">
        <p14:creationId xmlns:p14="http://schemas.microsoft.com/office/powerpoint/2010/main" val="4845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ebsequencediagram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plantuml.com/" TargetMode="External"/><Relationship Id="rId4" Type="http://schemas.openxmlformats.org/officeDocument/2006/relationships/hyperlink" Target="https://github.com/aivarsk/scruff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uml-diagrams.org/activity-diagrams-referenc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smartdraw.com/activity-diagra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004E8-0AE6-4784-B5C3-E7DB45C22ED7}"/>
              </a:ext>
            </a:extLst>
          </p:cNvPr>
          <p:cNvSpPr>
            <a:spLocks noGrp="1"/>
          </p:cNvSpPr>
          <p:nvPr>
            <p:ph type="ctrTitle"/>
          </p:nvPr>
        </p:nvSpPr>
        <p:spPr/>
        <p:txBody>
          <a:bodyPr/>
          <a:lstStyle/>
          <a:p>
            <a:r>
              <a:rPr lang="en-CA" dirty="0"/>
              <a:t>SOEN 343</a:t>
            </a:r>
          </a:p>
        </p:txBody>
      </p:sp>
      <p:sp>
        <p:nvSpPr>
          <p:cNvPr id="8" name="Subtitle 7">
            <a:extLst>
              <a:ext uri="{FF2B5EF4-FFF2-40B4-BE49-F238E27FC236}">
                <a16:creationId xmlns:a16="http://schemas.microsoft.com/office/drawing/2014/main" id="{C6711269-6118-4AC7-8F13-19219A05E3CF}"/>
              </a:ext>
            </a:extLst>
          </p:cNvPr>
          <p:cNvSpPr>
            <a:spLocks noGrp="1"/>
          </p:cNvSpPr>
          <p:nvPr>
            <p:ph type="subTitle" idx="1"/>
          </p:nvPr>
        </p:nvSpPr>
        <p:spPr/>
        <p:txBody>
          <a:bodyPr/>
          <a:lstStyle/>
          <a:p>
            <a:r>
              <a:rPr lang="en-CA" dirty="0"/>
              <a:t>Week 3b.  </a:t>
            </a:r>
            <a:r>
              <a:rPr lang="en-US" dirty="0"/>
              <a:t>UML Sequence and activity diagrams</a:t>
            </a:r>
            <a:endParaRPr lang="en-CA" dirty="0"/>
          </a:p>
        </p:txBody>
      </p:sp>
    </p:spTree>
    <p:extLst>
      <p:ext uri="{BB962C8B-B14F-4D97-AF65-F5344CB8AC3E}">
        <p14:creationId xmlns:p14="http://schemas.microsoft.com/office/powerpoint/2010/main" val="52094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A98C-3973-40C2-83D8-C40189868DD1}"/>
              </a:ext>
            </a:extLst>
          </p:cNvPr>
          <p:cNvSpPr>
            <a:spLocks noGrp="1"/>
          </p:cNvSpPr>
          <p:nvPr>
            <p:ph type="title"/>
          </p:nvPr>
        </p:nvSpPr>
        <p:spPr/>
        <p:txBody>
          <a:bodyPr/>
          <a:lstStyle/>
          <a:p>
            <a:r>
              <a:rPr lang="en-CA" dirty="0"/>
              <a:t>Conditional Messages</a:t>
            </a:r>
          </a:p>
        </p:txBody>
      </p:sp>
      <p:pic>
        <p:nvPicPr>
          <p:cNvPr id="7" name="Content Placeholder 6">
            <a:extLst>
              <a:ext uri="{FF2B5EF4-FFF2-40B4-BE49-F238E27FC236}">
                <a16:creationId xmlns:a16="http://schemas.microsoft.com/office/drawing/2014/main" id="{FAC1C4C8-7273-4B4C-A850-EB1087134811}"/>
              </a:ext>
            </a:extLst>
          </p:cNvPr>
          <p:cNvPicPr>
            <a:picLocks noGrp="1" noChangeAspect="1"/>
          </p:cNvPicPr>
          <p:nvPr>
            <p:ph idx="1"/>
          </p:nvPr>
        </p:nvPicPr>
        <p:blipFill>
          <a:blip r:embed="rId3"/>
          <a:stretch>
            <a:fillRect/>
          </a:stretch>
        </p:blipFill>
        <p:spPr>
          <a:xfrm>
            <a:off x="3128962" y="1939131"/>
            <a:ext cx="5934075" cy="4124325"/>
          </a:xfrm>
        </p:spPr>
      </p:pic>
      <p:sp>
        <p:nvSpPr>
          <p:cNvPr id="4" name="Footer Placeholder 3">
            <a:extLst>
              <a:ext uri="{FF2B5EF4-FFF2-40B4-BE49-F238E27FC236}">
                <a16:creationId xmlns:a16="http://schemas.microsoft.com/office/drawing/2014/main" id="{A25A8CD9-4165-4B25-BBEF-FBD5F72C709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DC0816C8-59B9-4795-8C1B-5E0D72EC7465}"/>
              </a:ext>
            </a:extLst>
          </p:cNvPr>
          <p:cNvSpPr>
            <a:spLocks noGrp="1"/>
          </p:cNvSpPr>
          <p:nvPr>
            <p:ph type="sldNum" sz="quarter" idx="12"/>
          </p:nvPr>
        </p:nvSpPr>
        <p:spPr/>
        <p:txBody>
          <a:bodyPr/>
          <a:lstStyle/>
          <a:p>
            <a:fld id="{C2F792F5-04B2-48F5-9D03-C738232DE97E}" type="slidenum">
              <a:rPr lang="en-CA" smtClean="0"/>
              <a:t>10</a:t>
            </a:fld>
            <a:endParaRPr lang="en-CA"/>
          </a:p>
        </p:txBody>
      </p:sp>
    </p:spTree>
    <p:extLst>
      <p:ext uri="{BB962C8B-B14F-4D97-AF65-F5344CB8AC3E}">
        <p14:creationId xmlns:p14="http://schemas.microsoft.com/office/powerpoint/2010/main" val="170763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A98C-3973-40C2-83D8-C40189868DD1}"/>
              </a:ext>
            </a:extLst>
          </p:cNvPr>
          <p:cNvSpPr>
            <a:spLocks noGrp="1"/>
          </p:cNvSpPr>
          <p:nvPr>
            <p:ph type="title"/>
          </p:nvPr>
        </p:nvSpPr>
        <p:spPr/>
        <p:txBody>
          <a:bodyPr/>
          <a:lstStyle/>
          <a:p>
            <a:r>
              <a:rPr lang="en-CA" dirty="0"/>
              <a:t>Mutually Exclusive Conditional Messages</a:t>
            </a:r>
          </a:p>
        </p:txBody>
      </p:sp>
      <p:pic>
        <p:nvPicPr>
          <p:cNvPr id="7" name="Content Placeholder 6">
            <a:extLst>
              <a:ext uri="{FF2B5EF4-FFF2-40B4-BE49-F238E27FC236}">
                <a16:creationId xmlns:a16="http://schemas.microsoft.com/office/drawing/2014/main" id="{FAC1C4C8-7273-4B4C-A850-EB1087134811}"/>
              </a:ext>
            </a:extLst>
          </p:cNvPr>
          <p:cNvPicPr>
            <a:picLocks noGrp="1" noChangeAspect="1"/>
          </p:cNvPicPr>
          <p:nvPr>
            <p:ph idx="1"/>
          </p:nvPr>
        </p:nvPicPr>
        <p:blipFill>
          <a:blip r:embed="rId3"/>
          <a:stretch>
            <a:fillRect/>
          </a:stretch>
        </p:blipFill>
        <p:spPr>
          <a:xfrm>
            <a:off x="3128962" y="1939131"/>
            <a:ext cx="5934075" cy="4124325"/>
          </a:xfrm>
        </p:spPr>
      </p:pic>
      <p:sp>
        <p:nvSpPr>
          <p:cNvPr id="4" name="Footer Placeholder 3">
            <a:extLst>
              <a:ext uri="{FF2B5EF4-FFF2-40B4-BE49-F238E27FC236}">
                <a16:creationId xmlns:a16="http://schemas.microsoft.com/office/drawing/2014/main" id="{A25A8CD9-4165-4B25-BBEF-FBD5F72C709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DC0816C8-59B9-4795-8C1B-5E0D72EC7465}"/>
              </a:ext>
            </a:extLst>
          </p:cNvPr>
          <p:cNvSpPr>
            <a:spLocks noGrp="1"/>
          </p:cNvSpPr>
          <p:nvPr>
            <p:ph type="sldNum" sz="quarter" idx="12"/>
          </p:nvPr>
        </p:nvSpPr>
        <p:spPr/>
        <p:txBody>
          <a:bodyPr/>
          <a:lstStyle/>
          <a:p>
            <a:fld id="{C2F792F5-04B2-48F5-9D03-C738232DE97E}" type="slidenum">
              <a:rPr lang="en-CA" smtClean="0"/>
              <a:t>11</a:t>
            </a:fld>
            <a:endParaRPr lang="en-CA"/>
          </a:p>
        </p:txBody>
      </p:sp>
      <p:pic>
        <p:nvPicPr>
          <p:cNvPr id="6" name="Picture 5">
            <a:extLst>
              <a:ext uri="{FF2B5EF4-FFF2-40B4-BE49-F238E27FC236}">
                <a16:creationId xmlns:a16="http://schemas.microsoft.com/office/drawing/2014/main" id="{1A37EC7B-4AA4-4280-B044-B6623CE6E160}"/>
              </a:ext>
            </a:extLst>
          </p:cNvPr>
          <p:cNvPicPr>
            <a:picLocks noChangeAspect="1"/>
          </p:cNvPicPr>
          <p:nvPr/>
        </p:nvPicPr>
        <p:blipFill>
          <a:blip r:embed="rId4"/>
          <a:stretch>
            <a:fillRect/>
          </a:stretch>
        </p:blipFill>
        <p:spPr>
          <a:xfrm>
            <a:off x="1328736" y="1775619"/>
            <a:ext cx="9534525" cy="4495800"/>
          </a:xfrm>
          <a:prstGeom prst="rect">
            <a:avLst/>
          </a:prstGeom>
        </p:spPr>
      </p:pic>
    </p:spTree>
    <p:extLst>
      <p:ext uri="{BB962C8B-B14F-4D97-AF65-F5344CB8AC3E}">
        <p14:creationId xmlns:p14="http://schemas.microsoft.com/office/powerpoint/2010/main" val="165706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B9EC-02E0-4373-8396-D3AE781381BF}"/>
              </a:ext>
            </a:extLst>
          </p:cNvPr>
          <p:cNvSpPr>
            <a:spLocks noGrp="1"/>
          </p:cNvSpPr>
          <p:nvPr>
            <p:ph type="title"/>
          </p:nvPr>
        </p:nvSpPr>
        <p:spPr/>
        <p:txBody>
          <a:bodyPr/>
          <a:lstStyle/>
          <a:p>
            <a:r>
              <a:rPr lang="en-CA" dirty="0"/>
              <a:t>When to use (system) sequence diagrams</a:t>
            </a:r>
          </a:p>
        </p:txBody>
      </p:sp>
      <p:sp>
        <p:nvSpPr>
          <p:cNvPr id="3" name="Content Placeholder 2">
            <a:extLst>
              <a:ext uri="{FF2B5EF4-FFF2-40B4-BE49-F238E27FC236}">
                <a16:creationId xmlns:a16="http://schemas.microsoft.com/office/drawing/2014/main" id="{A6D2757C-1F2C-45DB-BFB3-33EF68F74E3A}"/>
              </a:ext>
            </a:extLst>
          </p:cNvPr>
          <p:cNvSpPr>
            <a:spLocks noGrp="1"/>
          </p:cNvSpPr>
          <p:nvPr>
            <p:ph idx="1"/>
          </p:nvPr>
        </p:nvSpPr>
        <p:spPr/>
        <p:txBody>
          <a:bodyPr/>
          <a:lstStyle/>
          <a:p>
            <a:r>
              <a:rPr lang="en-US" dirty="0"/>
              <a:t>Supplement (not replace!) textual use case</a:t>
            </a:r>
          </a:p>
          <a:p>
            <a:r>
              <a:rPr lang="en-US" dirty="0"/>
              <a:t> Drawn for one </a:t>
            </a:r>
            <a:r>
              <a:rPr lang="en-US" b="1" dirty="0"/>
              <a:t>particular scenario</a:t>
            </a:r>
          </a:p>
          <a:p>
            <a:r>
              <a:rPr lang="en-US" dirty="0"/>
              <a:t> Show the behavior (collaborations) of several actors within a single use case</a:t>
            </a:r>
          </a:p>
          <a:p>
            <a:r>
              <a:rPr lang="en-US" dirty="0"/>
              <a:t> If you need to show how a single object behaves across several use cases, use </a:t>
            </a:r>
            <a:r>
              <a:rPr lang="en-CA" dirty="0"/>
              <a:t>state machine diagrams!</a:t>
            </a:r>
          </a:p>
          <a:p>
            <a:r>
              <a:rPr lang="en-US" dirty="0"/>
              <a:t> Usually created in later UP phases (Elaboration)</a:t>
            </a:r>
            <a:endParaRPr lang="en-CA" dirty="0"/>
          </a:p>
        </p:txBody>
      </p:sp>
      <p:sp>
        <p:nvSpPr>
          <p:cNvPr id="4" name="Footer Placeholder 3">
            <a:extLst>
              <a:ext uri="{FF2B5EF4-FFF2-40B4-BE49-F238E27FC236}">
                <a16:creationId xmlns:a16="http://schemas.microsoft.com/office/drawing/2014/main" id="{FEC0B8C3-4AC8-438A-94C4-B699EEFB4EE4}"/>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5573BFE4-572F-43A9-8B78-A9B6845820EB}"/>
              </a:ext>
            </a:extLst>
          </p:cNvPr>
          <p:cNvSpPr>
            <a:spLocks noGrp="1"/>
          </p:cNvSpPr>
          <p:nvPr>
            <p:ph type="sldNum" sz="quarter" idx="12"/>
          </p:nvPr>
        </p:nvSpPr>
        <p:spPr/>
        <p:txBody>
          <a:bodyPr/>
          <a:lstStyle/>
          <a:p>
            <a:fld id="{C2F792F5-04B2-48F5-9D03-C738232DE97E}" type="slidenum">
              <a:rPr lang="en-CA" smtClean="0"/>
              <a:t>12</a:t>
            </a:fld>
            <a:endParaRPr lang="en-CA"/>
          </a:p>
        </p:txBody>
      </p:sp>
    </p:spTree>
    <p:extLst>
      <p:ext uri="{BB962C8B-B14F-4D97-AF65-F5344CB8AC3E}">
        <p14:creationId xmlns:p14="http://schemas.microsoft.com/office/powerpoint/2010/main" val="212458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F939-43D9-442A-A616-CA7F7F6A8762}"/>
              </a:ext>
            </a:extLst>
          </p:cNvPr>
          <p:cNvSpPr>
            <a:spLocks noGrp="1"/>
          </p:cNvSpPr>
          <p:nvPr>
            <p:ph type="title"/>
          </p:nvPr>
        </p:nvSpPr>
        <p:spPr/>
        <p:txBody>
          <a:bodyPr/>
          <a:lstStyle/>
          <a:p>
            <a:r>
              <a:rPr lang="en-CA" dirty="0"/>
              <a:t>What SDD information to place in the glossary</a:t>
            </a:r>
          </a:p>
        </p:txBody>
      </p:sp>
      <p:sp>
        <p:nvSpPr>
          <p:cNvPr id="3" name="Content Placeholder 2">
            <a:extLst>
              <a:ext uri="{FF2B5EF4-FFF2-40B4-BE49-F238E27FC236}">
                <a16:creationId xmlns:a16="http://schemas.microsoft.com/office/drawing/2014/main" id="{97753B64-EC24-49C2-9B06-3CFE8A100181}"/>
              </a:ext>
            </a:extLst>
          </p:cNvPr>
          <p:cNvSpPr>
            <a:spLocks noGrp="1"/>
          </p:cNvSpPr>
          <p:nvPr>
            <p:ph idx="1"/>
          </p:nvPr>
        </p:nvSpPr>
        <p:spPr>
          <a:xfrm>
            <a:off x="838200" y="1825625"/>
            <a:ext cx="5257800" cy="3769632"/>
          </a:xfrm>
        </p:spPr>
        <p:txBody>
          <a:bodyPr/>
          <a:lstStyle/>
          <a:p>
            <a:r>
              <a:rPr lang="en-US" dirty="0"/>
              <a:t>The elements shown in SSDs (operation name, parameters, return data) are terse</a:t>
            </a:r>
          </a:p>
          <a:p>
            <a:r>
              <a:rPr lang="en-US" dirty="0"/>
              <a:t>These may need proper explanation so that during design it is clear what is coming in and going out. </a:t>
            </a:r>
          </a:p>
          <a:p>
            <a:r>
              <a:rPr lang="en-US" dirty="0"/>
              <a:t>The </a:t>
            </a:r>
            <a:r>
              <a:rPr lang="en-US" b="1" dirty="0"/>
              <a:t>Glossary</a:t>
            </a:r>
            <a:r>
              <a:rPr lang="en-US" dirty="0"/>
              <a:t> is a great place for these details</a:t>
            </a:r>
            <a:endParaRPr lang="en-CA" dirty="0"/>
          </a:p>
        </p:txBody>
      </p:sp>
      <p:sp>
        <p:nvSpPr>
          <p:cNvPr id="4" name="Footer Placeholder 3">
            <a:extLst>
              <a:ext uri="{FF2B5EF4-FFF2-40B4-BE49-F238E27FC236}">
                <a16:creationId xmlns:a16="http://schemas.microsoft.com/office/drawing/2014/main" id="{E6C35F40-C9D9-4E31-8E9F-51472B6D9932}"/>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B5EBED9D-23B6-4E1F-A8C5-B9EA7F50E0FC}"/>
              </a:ext>
            </a:extLst>
          </p:cNvPr>
          <p:cNvSpPr>
            <a:spLocks noGrp="1"/>
          </p:cNvSpPr>
          <p:nvPr>
            <p:ph type="sldNum" sz="quarter" idx="12"/>
          </p:nvPr>
        </p:nvSpPr>
        <p:spPr/>
        <p:txBody>
          <a:bodyPr/>
          <a:lstStyle/>
          <a:p>
            <a:fld id="{C2F792F5-04B2-48F5-9D03-C738232DE97E}" type="slidenum">
              <a:rPr lang="en-CA" smtClean="0"/>
              <a:t>13</a:t>
            </a:fld>
            <a:endParaRPr lang="en-CA" dirty="0"/>
          </a:p>
        </p:txBody>
      </p:sp>
      <p:pic>
        <p:nvPicPr>
          <p:cNvPr id="7" name="Picture 6" descr="A close up of text on a white background&#10;&#10;Description automatically generated">
            <a:extLst>
              <a:ext uri="{FF2B5EF4-FFF2-40B4-BE49-F238E27FC236}">
                <a16:creationId xmlns:a16="http://schemas.microsoft.com/office/drawing/2014/main" id="{02AD4F29-309F-486B-85C4-238702D10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358" y="1825624"/>
            <a:ext cx="3237036" cy="3769633"/>
          </a:xfrm>
          <a:prstGeom prst="rect">
            <a:avLst/>
          </a:prstGeom>
        </p:spPr>
      </p:pic>
    </p:spTree>
    <p:extLst>
      <p:ext uri="{BB962C8B-B14F-4D97-AF65-F5344CB8AC3E}">
        <p14:creationId xmlns:p14="http://schemas.microsoft.com/office/powerpoint/2010/main" val="32101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C6D3-66BE-4B4F-8014-84F095CFC791}"/>
              </a:ext>
            </a:extLst>
          </p:cNvPr>
          <p:cNvSpPr>
            <a:spLocks noGrp="1"/>
          </p:cNvSpPr>
          <p:nvPr>
            <p:ph type="title"/>
          </p:nvPr>
        </p:nvSpPr>
        <p:spPr/>
        <p:txBody>
          <a:bodyPr/>
          <a:lstStyle/>
          <a:p>
            <a:r>
              <a:rPr lang="en-CA" dirty="0"/>
              <a:t>Example 2: Monopoly SSD</a:t>
            </a:r>
          </a:p>
        </p:txBody>
      </p:sp>
      <p:pic>
        <p:nvPicPr>
          <p:cNvPr id="9" name="Content Placeholder 8" descr="A screenshot of a social media post&#10;&#10;Description automatically generated">
            <a:extLst>
              <a:ext uri="{FF2B5EF4-FFF2-40B4-BE49-F238E27FC236}">
                <a16:creationId xmlns:a16="http://schemas.microsoft.com/office/drawing/2014/main" id="{C407853D-3E5B-4D19-9577-0CC54F1778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1875" y="1704218"/>
            <a:ext cx="5048251" cy="4576879"/>
          </a:xfrm>
        </p:spPr>
      </p:pic>
      <p:sp>
        <p:nvSpPr>
          <p:cNvPr id="4" name="Footer Placeholder 3">
            <a:extLst>
              <a:ext uri="{FF2B5EF4-FFF2-40B4-BE49-F238E27FC236}">
                <a16:creationId xmlns:a16="http://schemas.microsoft.com/office/drawing/2014/main" id="{B66DA04C-461B-4B7A-B6B5-0A93036906DA}"/>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22E0252-F433-4851-8A90-586954DBCBCC}"/>
              </a:ext>
            </a:extLst>
          </p:cNvPr>
          <p:cNvSpPr>
            <a:spLocks noGrp="1"/>
          </p:cNvSpPr>
          <p:nvPr>
            <p:ph type="sldNum" sz="quarter" idx="12"/>
          </p:nvPr>
        </p:nvSpPr>
        <p:spPr/>
        <p:txBody>
          <a:bodyPr/>
          <a:lstStyle/>
          <a:p>
            <a:fld id="{C2F792F5-04B2-48F5-9D03-C738232DE97E}" type="slidenum">
              <a:rPr lang="en-CA" smtClean="0"/>
              <a:t>14</a:t>
            </a:fld>
            <a:endParaRPr lang="en-CA"/>
          </a:p>
        </p:txBody>
      </p:sp>
    </p:spTree>
    <p:extLst>
      <p:ext uri="{BB962C8B-B14F-4D97-AF65-F5344CB8AC3E}">
        <p14:creationId xmlns:p14="http://schemas.microsoft.com/office/powerpoint/2010/main" val="67645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99CF-45B4-4428-85A8-CE00B96250D3}"/>
              </a:ext>
            </a:extLst>
          </p:cNvPr>
          <p:cNvSpPr>
            <a:spLocks noGrp="1"/>
          </p:cNvSpPr>
          <p:nvPr>
            <p:ph type="title"/>
          </p:nvPr>
        </p:nvSpPr>
        <p:spPr/>
        <p:txBody>
          <a:bodyPr/>
          <a:lstStyle/>
          <a:p>
            <a:r>
              <a:rPr lang="en-CA" dirty="0"/>
              <a:t>SSDs Within the UP</a:t>
            </a:r>
          </a:p>
        </p:txBody>
      </p:sp>
      <p:sp>
        <p:nvSpPr>
          <p:cNvPr id="3" name="Content Placeholder 2">
            <a:extLst>
              <a:ext uri="{FF2B5EF4-FFF2-40B4-BE49-F238E27FC236}">
                <a16:creationId xmlns:a16="http://schemas.microsoft.com/office/drawing/2014/main" id="{08FFFD43-13D1-480B-8238-29825CB178B6}"/>
              </a:ext>
            </a:extLst>
          </p:cNvPr>
          <p:cNvSpPr>
            <a:spLocks noGrp="1"/>
          </p:cNvSpPr>
          <p:nvPr>
            <p:ph idx="1"/>
          </p:nvPr>
        </p:nvSpPr>
        <p:spPr/>
        <p:txBody>
          <a:bodyPr/>
          <a:lstStyle/>
          <a:p>
            <a:r>
              <a:rPr lang="en-US" dirty="0"/>
              <a:t>SSDs are part of the Use-Case Model visualization of the interactions implied in the scenarios of use cases</a:t>
            </a:r>
          </a:p>
          <a:p>
            <a:r>
              <a:rPr lang="en-US" dirty="0"/>
              <a:t>UP encourages the inclusion of all artifacts and practices that add value</a:t>
            </a:r>
          </a:p>
          <a:p>
            <a:r>
              <a:rPr lang="en-US" b="1" dirty="0"/>
              <a:t>Don't create SSDs for all scenarios</a:t>
            </a:r>
            <a:r>
              <a:rPr lang="en-US" dirty="0"/>
              <a:t>, unless you are using an estimation technique (such as function point counting) that requires identification of all system operations</a:t>
            </a:r>
          </a:p>
          <a:p>
            <a:r>
              <a:rPr lang="en-US" dirty="0"/>
              <a:t>SSDs are also very useful when you want to understand the interface and collaborations of existing systems, or to document the architecture</a:t>
            </a:r>
            <a:endParaRPr lang="en-CA" dirty="0"/>
          </a:p>
        </p:txBody>
      </p:sp>
      <p:sp>
        <p:nvSpPr>
          <p:cNvPr id="4" name="Footer Placeholder 3">
            <a:extLst>
              <a:ext uri="{FF2B5EF4-FFF2-40B4-BE49-F238E27FC236}">
                <a16:creationId xmlns:a16="http://schemas.microsoft.com/office/drawing/2014/main" id="{456F037D-2473-42BE-87C4-14385745D17F}"/>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C49F406A-1C66-41E1-A1ED-7C2681CB0C2C}"/>
              </a:ext>
            </a:extLst>
          </p:cNvPr>
          <p:cNvSpPr>
            <a:spLocks noGrp="1"/>
          </p:cNvSpPr>
          <p:nvPr>
            <p:ph type="sldNum" sz="quarter" idx="12"/>
          </p:nvPr>
        </p:nvSpPr>
        <p:spPr/>
        <p:txBody>
          <a:bodyPr/>
          <a:lstStyle/>
          <a:p>
            <a:fld id="{C2F792F5-04B2-48F5-9D03-C738232DE97E}" type="slidenum">
              <a:rPr lang="en-CA" smtClean="0"/>
              <a:t>15</a:t>
            </a:fld>
            <a:endParaRPr lang="en-CA"/>
          </a:p>
        </p:txBody>
      </p:sp>
    </p:spTree>
    <p:extLst>
      <p:ext uri="{BB962C8B-B14F-4D97-AF65-F5344CB8AC3E}">
        <p14:creationId xmlns:p14="http://schemas.microsoft.com/office/powerpoint/2010/main" val="40380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0C99-5C56-4768-82E8-F521B0D83C01}"/>
              </a:ext>
            </a:extLst>
          </p:cNvPr>
          <p:cNvSpPr>
            <a:spLocks noGrp="1"/>
          </p:cNvSpPr>
          <p:nvPr>
            <p:ph type="title"/>
          </p:nvPr>
        </p:nvSpPr>
        <p:spPr/>
        <p:txBody>
          <a:bodyPr/>
          <a:lstStyle/>
          <a:p>
            <a:r>
              <a:rPr lang="en-CA" dirty="0"/>
              <a:t>Tools for web sequence diagrams</a:t>
            </a:r>
          </a:p>
        </p:txBody>
      </p:sp>
      <p:sp>
        <p:nvSpPr>
          <p:cNvPr id="3" name="Content Placeholder 2">
            <a:extLst>
              <a:ext uri="{FF2B5EF4-FFF2-40B4-BE49-F238E27FC236}">
                <a16:creationId xmlns:a16="http://schemas.microsoft.com/office/drawing/2014/main" id="{BD70CFF2-303A-468A-B76A-81C5FC9BF3C2}"/>
              </a:ext>
            </a:extLst>
          </p:cNvPr>
          <p:cNvSpPr>
            <a:spLocks noGrp="1"/>
          </p:cNvSpPr>
          <p:nvPr>
            <p:ph idx="1"/>
          </p:nvPr>
        </p:nvSpPr>
        <p:spPr>
          <a:xfrm>
            <a:off x="838200" y="1825625"/>
            <a:ext cx="5257800" cy="3639004"/>
          </a:xfrm>
        </p:spPr>
        <p:txBody>
          <a:bodyPr/>
          <a:lstStyle/>
          <a:p>
            <a:r>
              <a:rPr lang="en-CA" dirty="0"/>
              <a:t>Web sequence diagrams</a:t>
            </a:r>
            <a:endParaRPr lang="en-CA" dirty="0">
              <a:hlinkClick r:id="rId3"/>
            </a:endParaRPr>
          </a:p>
          <a:p>
            <a:pPr lvl="1"/>
            <a:r>
              <a:rPr lang="en-CA" dirty="0">
                <a:hlinkClick r:id="rId3"/>
              </a:rPr>
              <a:t>https://www.websequencediagrams.com/</a:t>
            </a:r>
            <a:endParaRPr lang="en-CA" dirty="0"/>
          </a:p>
          <a:p>
            <a:r>
              <a:rPr lang="en-CA" dirty="0"/>
              <a:t>Scruffy (python based)</a:t>
            </a:r>
          </a:p>
          <a:p>
            <a:pPr lvl="1"/>
            <a:r>
              <a:rPr lang="en-CA" dirty="0">
                <a:hlinkClick r:id="rId4"/>
              </a:rPr>
              <a:t>https://github.com/aivarsk/scruffy</a:t>
            </a:r>
            <a:endParaRPr lang="en-CA" dirty="0"/>
          </a:p>
          <a:p>
            <a:r>
              <a:rPr lang="en-CA" dirty="0" err="1"/>
              <a:t>PlantUml</a:t>
            </a:r>
            <a:endParaRPr lang="en-CA" dirty="0"/>
          </a:p>
          <a:p>
            <a:pPr lvl="1"/>
            <a:r>
              <a:rPr lang="en-CA" dirty="0">
                <a:hlinkClick r:id="rId5"/>
              </a:rPr>
              <a:t>https://plantuml.com/</a:t>
            </a:r>
            <a:endParaRPr lang="en-CA" dirty="0"/>
          </a:p>
          <a:p>
            <a:pPr marL="457200" lvl="1" indent="0">
              <a:buNone/>
            </a:pPr>
            <a:endParaRPr lang="en-CA" dirty="0"/>
          </a:p>
        </p:txBody>
      </p:sp>
      <p:sp>
        <p:nvSpPr>
          <p:cNvPr id="4" name="Footer Placeholder 3">
            <a:extLst>
              <a:ext uri="{FF2B5EF4-FFF2-40B4-BE49-F238E27FC236}">
                <a16:creationId xmlns:a16="http://schemas.microsoft.com/office/drawing/2014/main" id="{93B33D63-FF78-4445-A3B4-BABBECE69611}"/>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981DDD06-87C7-4AC9-BFB0-FC43A7D0AD74}"/>
              </a:ext>
            </a:extLst>
          </p:cNvPr>
          <p:cNvSpPr>
            <a:spLocks noGrp="1"/>
          </p:cNvSpPr>
          <p:nvPr>
            <p:ph type="sldNum" sz="quarter" idx="12"/>
          </p:nvPr>
        </p:nvSpPr>
        <p:spPr/>
        <p:txBody>
          <a:bodyPr/>
          <a:lstStyle/>
          <a:p>
            <a:fld id="{C2F792F5-04B2-48F5-9D03-C738232DE97E}" type="slidenum">
              <a:rPr lang="en-CA" smtClean="0"/>
              <a:t>16</a:t>
            </a:fld>
            <a:endParaRPr lang="en-CA"/>
          </a:p>
        </p:txBody>
      </p:sp>
      <p:pic>
        <p:nvPicPr>
          <p:cNvPr id="7" name="Picture 6">
            <a:extLst>
              <a:ext uri="{FF2B5EF4-FFF2-40B4-BE49-F238E27FC236}">
                <a16:creationId xmlns:a16="http://schemas.microsoft.com/office/drawing/2014/main" id="{03C02D95-942F-4C39-A255-8F02D89F4D5E}"/>
              </a:ext>
            </a:extLst>
          </p:cNvPr>
          <p:cNvPicPr>
            <a:picLocks noChangeAspect="1"/>
          </p:cNvPicPr>
          <p:nvPr/>
        </p:nvPicPr>
        <p:blipFill>
          <a:blip r:embed="rId6"/>
          <a:stretch>
            <a:fillRect/>
          </a:stretch>
        </p:blipFill>
        <p:spPr>
          <a:xfrm>
            <a:off x="5257802" y="2674711"/>
            <a:ext cx="6095998" cy="3028949"/>
          </a:xfrm>
          <a:prstGeom prst="rect">
            <a:avLst/>
          </a:prstGeom>
        </p:spPr>
      </p:pic>
      <p:sp>
        <p:nvSpPr>
          <p:cNvPr id="6" name="TextBox 5">
            <a:extLst>
              <a:ext uri="{FF2B5EF4-FFF2-40B4-BE49-F238E27FC236}">
                <a16:creationId xmlns:a16="http://schemas.microsoft.com/office/drawing/2014/main" id="{061FAF7E-5EDC-46F2-A820-0FD653054320}"/>
              </a:ext>
            </a:extLst>
          </p:cNvPr>
          <p:cNvSpPr txBox="1"/>
          <p:nvPr/>
        </p:nvSpPr>
        <p:spPr>
          <a:xfrm>
            <a:off x="7554686" y="2397712"/>
            <a:ext cx="1709955" cy="276999"/>
          </a:xfrm>
          <a:prstGeom prst="rect">
            <a:avLst/>
          </a:prstGeom>
          <a:noFill/>
        </p:spPr>
        <p:txBody>
          <a:bodyPr wrap="none" rtlCol="0">
            <a:spAutoFit/>
          </a:bodyPr>
          <a:lstStyle/>
          <a:p>
            <a:r>
              <a:rPr lang="en-CA" sz="1200" dirty="0"/>
              <a:t>Web sequence diagrams</a:t>
            </a:r>
          </a:p>
        </p:txBody>
      </p:sp>
    </p:spTree>
    <p:extLst>
      <p:ext uri="{BB962C8B-B14F-4D97-AF65-F5344CB8AC3E}">
        <p14:creationId xmlns:p14="http://schemas.microsoft.com/office/powerpoint/2010/main" val="1533443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50C48-694F-4F46-AE2C-B143B5D819C0}"/>
              </a:ext>
            </a:extLst>
          </p:cNvPr>
          <p:cNvSpPr>
            <a:spLocks noGrp="1"/>
          </p:cNvSpPr>
          <p:nvPr>
            <p:ph type="title"/>
          </p:nvPr>
        </p:nvSpPr>
        <p:spPr/>
        <p:txBody>
          <a:bodyPr/>
          <a:lstStyle/>
          <a:p>
            <a:r>
              <a:rPr lang="en-CA" dirty="0"/>
              <a:t>Activity diagrams</a:t>
            </a:r>
          </a:p>
        </p:txBody>
      </p:sp>
      <p:sp>
        <p:nvSpPr>
          <p:cNvPr id="7" name="Text Placeholder 6">
            <a:extLst>
              <a:ext uri="{FF2B5EF4-FFF2-40B4-BE49-F238E27FC236}">
                <a16:creationId xmlns:a16="http://schemas.microsoft.com/office/drawing/2014/main" id="{3D253D8A-140A-4E7A-875B-D4D4EB6B8C0C}"/>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59C777A9-292E-433B-B04E-69B4BA316E1D}"/>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E2C82025-C826-4CE1-96B4-2C77AF9AA3DE}"/>
              </a:ext>
            </a:extLst>
          </p:cNvPr>
          <p:cNvSpPr>
            <a:spLocks noGrp="1"/>
          </p:cNvSpPr>
          <p:nvPr>
            <p:ph type="sldNum" sz="quarter" idx="12"/>
          </p:nvPr>
        </p:nvSpPr>
        <p:spPr/>
        <p:txBody>
          <a:bodyPr/>
          <a:lstStyle/>
          <a:p>
            <a:fld id="{C2F792F5-04B2-48F5-9D03-C738232DE97E}" type="slidenum">
              <a:rPr lang="en-CA" smtClean="0"/>
              <a:t>17</a:t>
            </a:fld>
            <a:endParaRPr lang="en-CA"/>
          </a:p>
        </p:txBody>
      </p:sp>
    </p:spTree>
    <p:extLst>
      <p:ext uri="{BB962C8B-B14F-4D97-AF65-F5344CB8AC3E}">
        <p14:creationId xmlns:p14="http://schemas.microsoft.com/office/powerpoint/2010/main" val="32176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5E78-0D8E-4BB1-A3BF-783742B8B5CF}"/>
              </a:ext>
            </a:extLst>
          </p:cNvPr>
          <p:cNvSpPr>
            <a:spLocks noGrp="1"/>
          </p:cNvSpPr>
          <p:nvPr>
            <p:ph type="title"/>
          </p:nvPr>
        </p:nvSpPr>
        <p:spPr/>
        <p:txBody>
          <a:bodyPr/>
          <a:lstStyle/>
          <a:p>
            <a:r>
              <a:rPr lang="en-US" dirty="0"/>
              <a:t>UML Activity Diagrams and Use Cases</a:t>
            </a:r>
            <a:endParaRPr lang="en-CA" dirty="0"/>
          </a:p>
        </p:txBody>
      </p:sp>
      <p:sp>
        <p:nvSpPr>
          <p:cNvPr id="3" name="Content Placeholder 2">
            <a:extLst>
              <a:ext uri="{FF2B5EF4-FFF2-40B4-BE49-F238E27FC236}">
                <a16:creationId xmlns:a16="http://schemas.microsoft.com/office/drawing/2014/main" id="{170A66C6-D8AB-4098-812B-8E1C2BACD035}"/>
              </a:ext>
            </a:extLst>
          </p:cNvPr>
          <p:cNvSpPr>
            <a:spLocks noGrp="1"/>
          </p:cNvSpPr>
          <p:nvPr>
            <p:ph idx="1"/>
          </p:nvPr>
        </p:nvSpPr>
        <p:spPr/>
        <p:txBody>
          <a:bodyPr/>
          <a:lstStyle/>
          <a:p>
            <a:r>
              <a:rPr lang="en-US" dirty="0"/>
              <a:t>Used to naturally represent flows of events in </a:t>
            </a:r>
            <a:r>
              <a:rPr lang="en-US" b="1" dirty="0"/>
              <a:t>(all) </a:t>
            </a:r>
            <a:r>
              <a:rPr lang="en-US" dirty="0"/>
              <a:t>scenarios of a Use Case</a:t>
            </a:r>
          </a:p>
          <a:p>
            <a:r>
              <a:rPr lang="en-US" dirty="0"/>
              <a:t>A </a:t>
            </a:r>
            <a:r>
              <a:rPr lang="en-US" b="1" dirty="0"/>
              <a:t>specialization of a state diagram </a:t>
            </a:r>
            <a:r>
              <a:rPr lang="en-US" dirty="0"/>
              <a:t>where all states are action states</a:t>
            </a:r>
          </a:p>
          <a:p>
            <a:r>
              <a:rPr lang="en-US" dirty="0"/>
              <a:t>Enables a representation of branching, repetition and process forking</a:t>
            </a:r>
            <a:endParaRPr lang="en-CA" dirty="0"/>
          </a:p>
        </p:txBody>
      </p:sp>
      <p:sp>
        <p:nvSpPr>
          <p:cNvPr id="4" name="Footer Placeholder 3">
            <a:extLst>
              <a:ext uri="{FF2B5EF4-FFF2-40B4-BE49-F238E27FC236}">
                <a16:creationId xmlns:a16="http://schemas.microsoft.com/office/drawing/2014/main" id="{DE896BCB-BF28-4678-AD14-1A7054496F05}"/>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082A420A-159E-4A25-86D5-74763E2D7222}"/>
              </a:ext>
            </a:extLst>
          </p:cNvPr>
          <p:cNvSpPr>
            <a:spLocks noGrp="1"/>
          </p:cNvSpPr>
          <p:nvPr>
            <p:ph type="sldNum" sz="quarter" idx="12"/>
          </p:nvPr>
        </p:nvSpPr>
        <p:spPr/>
        <p:txBody>
          <a:bodyPr/>
          <a:lstStyle/>
          <a:p>
            <a:fld id="{C2F792F5-04B2-48F5-9D03-C738232DE97E}" type="slidenum">
              <a:rPr lang="en-CA" smtClean="0"/>
              <a:t>18</a:t>
            </a:fld>
            <a:endParaRPr lang="en-CA"/>
          </a:p>
        </p:txBody>
      </p:sp>
      <p:sp>
        <p:nvSpPr>
          <p:cNvPr id="6" name="Rectangle 5">
            <a:extLst>
              <a:ext uri="{FF2B5EF4-FFF2-40B4-BE49-F238E27FC236}">
                <a16:creationId xmlns:a16="http://schemas.microsoft.com/office/drawing/2014/main" id="{E78E5B75-62BF-4DA1-A9BA-8BC4E8B455AC}"/>
              </a:ext>
            </a:extLst>
          </p:cNvPr>
          <p:cNvSpPr/>
          <p:nvPr/>
        </p:nvSpPr>
        <p:spPr>
          <a:xfrm>
            <a:off x="2237015" y="3558178"/>
            <a:ext cx="7717971"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i="1" dirty="0"/>
              <a:t>The key difference between </a:t>
            </a:r>
            <a:r>
              <a:rPr lang="en-US" sz="2400" i="1" u="sng" dirty="0"/>
              <a:t>use case diagram </a:t>
            </a:r>
            <a:r>
              <a:rPr lang="en-US" sz="2400" i="1" dirty="0"/>
              <a:t>and </a:t>
            </a:r>
            <a:r>
              <a:rPr lang="en-US" sz="2400" i="1" u="sng" dirty="0"/>
              <a:t>activity diagram </a:t>
            </a:r>
            <a:r>
              <a:rPr lang="en-US" sz="2400" i="1" dirty="0"/>
              <a:t>is that the use case diagram helps to model the system and user interactions while the activity diagram </a:t>
            </a:r>
            <a:r>
              <a:rPr lang="en-US" sz="2400" b="1" i="1" dirty="0"/>
              <a:t>helps to model the workflow of the system.</a:t>
            </a:r>
            <a:endParaRPr lang="en-CA" sz="2400" b="1" i="1" dirty="0"/>
          </a:p>
        </p:txBody>
      </p:sp>
    </p:spTree>
    <p:extLst>
      <p:ext uri="{BB962C8B-B14F-4D97-AF65-F5344CB8AC3E}">
        <p14:creationId xmlns:p14="http://schemas.microsoft.com/office/powerpoint/2010/main" val="313189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B5F7-4762-46FC-B1E3-8D10AE1FF7D2}"/>
              </a:ext>
            </a:extLst>
          </p:cNvPr>
          <p:cNvSpPr>
            <a:spLocks noGrp="1"/>
          </p:cNvSpPr>
          <p:nvPr>
            <p:ph type="title"/>
          </p:nvPr>
        </p:nvSpPr>
        <p:spPr/>
        <p:txBody>
          <a:bodyPr/>
          <a:lstStyle/>
          <a:p>
            <a:r>
              <a:rPr lang="en-CA" dirty="0"/>
              <a:t>Activity Diagram</a:t>
            </a:r>
          </a:p>
        </p:txBody>
      </p:sp>
      <p:sp>
        <p:nvSpPr>
          <p:cNvPr id="3" name="Content Placeholder 2">
            <a:extLst>
              <a:ext uri="{FF2B5EF4-FFF2-40B4-BE49-F238E27FC236}">
                <a16:creationId xmlns:a16="http://schemas.microsoft.com/office/drawing/2014/main" id="{EF6C8F37-E3A6-4CCE-80EA-C8A8A8D77B1A}"/>
              </a:ext>
            </a:extLst>
          </p:cNvPr>
          <p:cNvSpPr>
            <a:spLocks noGrp="1"/>
          </p:cNvSpPr>
          <p:nvPr>
            <p:ph idx="1"/>
          </p:nvPr>
        </p:nvSpPr>
        <p:spPr>
          <a:xfrm>
            <a:off x="838200" y="1825625"/>
            <a:ext cx="10515600" cy="1603375"/>
          </a:xfrm>
        </p:spPr>
        <p:txBody>
          <a:bodyPr/>
          <a:lstStyle/>
          <a:p>
            <a:r>
              <a:rPr lang="en-US" dirty="0"/>
              <a:t>Activity diagrams show sequential and parallel activities in a process</a:t>
            </a:r>
          </a:p>
          <a:p>
            <a:r>
              <a:rPr lang="en-US" dirty="0"/>
              <a:t>Similar to (good old?) flowcharts, </a:t>
            </a:r>
            <a:r>
              <a:rPr lang="en-CA" dirty="0"/>
              <a:t>Petri nets (used in web service modeling)</a:t>
            </a:r>
          </a:p>
          <a:p>
            <a:r>
              <a:rPr lang="en-CA" dirty="0"/>
              <a:t>Visualize the flow of events in a use case</a:t>
            </a:r>
          </a:p>
          <a:p>
            <a:endParaRPr lang="en-CA" dirty="0"/>
          </a:p>
        </p:txBody>
      </p:sp>
      <p:sp>
        <p:nvSpPr>
          <p:cNvPr id="4" name="Footer Placeholder 3">
            <a:extLst>
              <a:ext uri="{FF2B5EF4-FFF2-40B4-BE49-F238E27FC236}">
                <a16:creationId xmlns:a16="http://schemas.microsoft.com/office/drawing/2014/main" id="{DC6ADC00-D64A-49AD-A061-959962DAD356}"/>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2AFF2EDD-93EA-4FEF-9768-4E61A5139A6C}"/>
              </a:ext>
            </a:extLst>
          </p:cNvPr>
          <p:cNvSpPr>
            <a:spLocks noGrp="1"/>
          </p:cNvSpPr>
          <p:nvPr>
            <p:ph type="sldNum" sz="quarter" idx="12"/>
          </p:nvPr>
        </p:nvSpPr>
        <p:spPr/>
        <p:txBody>
          <a:bodyPr/>
          <a:lstStyle/>
          <a:p>
            <a:fld id="{C2F792F5-04B2-48F5-9D03-C738232DE97E}" type="slidenum">
              <a:rPr lang="en-CA" smtClean="0"/>
              <a:t>19</a:t>
            </a:fld>
            <a:endParaRPr lang="en-CA"/>
          </a:p>
        </p:txBody>
      </p:sp>
      <p:pic>
        <p:nvPicPr>
          <p:cNvPr id="7" name="Picture 6">
            <a:extLst>
              <a:ext uri="{FF2B5EF4-FFF2-40B4-BE49-F238E27FC236}">
                <a16:creationId xmlns:a16="http://schemas.microsoft.com/office/drawing/2014/main" id="{C7246C28-34D2-4BB8-935F-83AE3DD8912A}"/>
              </a:ext>
            </a:extLst>
          </p:cNvPr>
          <p:cNvPicPr>
            <a:picLocks noChangeAspect="1"/>
          </p:cNvPicPr>
          <p:nvPr/>
        </p:nvPicPr>
        <p:blipFill>
          <a:blip r:embed="rId2"/>
          <a:stretch>
            <a:fillRect/>
          </a:stretch>
        </p:blipFill>
        <p:spPr>
          <a:xfrm>
            <a:off x="1938338" y="3843337"/>
            <a:ext cx="8315325" cy="1304925"/>
          </a:xfrm>
          <a:prstGeom prst="rect">
            <a:avLst/>
          </a:prstGeom>
        </p:spPr>
      </p:pic>
    </p:spTree>
    <p:extLst>
      <p:ext uri="{BB962C8B-B14F-4D97-AF65-F5344CB8AC3E}">
        <p14:creationId xmlns:p14="http://schemas.microsoft.com/office/powerpoint/2010/main" val="201506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1AE-E38F-470E-89EB-BF8E88C72922}"/>
              </a:ext>
            </a:extLst>
          </p:cNvPr>
          <p:cNvSpPr>
            <a:spLocks noGrp="1"/>
          </p:cNvSpPr>
          <p:nvPr>
            <p:ph type="title"/>
          </p:nvPr>
        </p:nvSpPr>
        <p:spPr/>
        <p:txBody>
          <a:bodyPr/>
          <a:lstStyle/>
          <a:p>
            <a:r>
              <a:rPr lang="en-CA" dirty="0"/>
              <a:t>Learning objectives (1)</a:t>
            </a:r>
          </a:p>
        </p:txBody>
      </p:sp>
      <p:sp>
        <p:nvSpPr>
          <p:cNvPr id="3" name="Content Placeholder 2">
            <a:extLst>
              <a:ext uri="{FF2B5EF4-FFF2-40B4-BE49-F238E27FC236}">
                <a16:creationId xmlns:a16="http://schemas.microsoft.com/office/drawing/2014/main" id="{B7B6ECE1-4FE8-4AEF-858B-56437715FF1A}"/>
              </a:ext>
            </a:extLst>
          </p:cNvPr>
          <p:cNvSpPr>
            <a:spLocks noGrp="1"/>
          </p:cNvSpPr>
          <p:nvPr>
            <p:ph idx="1"/>
          </p:nvPr>
        </p:nvSpPr>
        <p:spPr/>
        <p:txBody>
          <a:bodyPr/>
          <a:lstStyle/>
          <a:p>
            <a:r>
              <a:rPr lang="en-US" dirty="0"/>
              <a:t>Learn how to enhance textual specifications with graphical representations based on UML sequence </a:t>
            </a:r>
            <a:r>
              <a:rPr lang="en-CA" dirty="0"/>
              <a:t>and activity diagrams</a:t>
            </a:r>
          </a:p>
          <a:p>
            <a:r>
              <a:rPr lang="en-US" dirty="0"/>
              <a:t>Understand which diagram type to use, and when</a:t>
            </a:r>
          </a:p>
          <a:p>
            <a:r>
              <a:rPr lang="en-US" dirty="0"/>
              <a:t>Understand the traceability challenges when working with diagramming techniques</a:t>
            </a:r>
          </a:p>
          <a:p>
            <a:r>
              <a:rPr lang="en-US" dirty="0"/>
              <a:t>Understand the concept of text-based modeling for UML diagrams</a:t>
            </a:r>
          </a:p>
          <a:p>
            <a:r>
              <a:rPr lang="en-US" dirty="0"/>
              <a:t>Learn how to map use case scenarios to sequence diagrams</a:t>
            </a:r>
          </a:p>
          <a:p>
            <a:r>
              <a:rPr lang="en-US" dirty="0"/>
              <a:t>Understand how to model conditional messages and repetitions</a:t>
            </a:r>
            <a:endParaRPr lang="en-CA" dirty="0"/>
          </a:p>
        </p:txBody>
      </p:sp>
      <p:sp>
        <p:nvSpPr>
          <p:cNvPr id="4" name="Footer Placeholder 3">
            <a:extLst>
              <a:ext uri="{FF2B5EF4-FFF2-40B4-BE49-F238E27FC236}">
                <a16:creationId xmlns:a16="http://schemas.microsoft.com/office/drawing/2014/main" id="{16ABEFCC-50C4-4B07-BC82-214BC43F38A6}"/>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5A1FD72D-2E1E-47C5-95CB-8866BAFD393A}"/>
              </a:ext>
            </a:extLst>
          </p:cNvPr>
          <p:cNvSpPr>
            <a:spLocks noGrp="1"/>
          </p:cNvSpPr>
          <p:nvPr>
            <p:ph type="sldNum" sz="quarter" idx="12"/>
          </p:nvPr>
        </p:nvSpPr>
        <p:spPr/>
        <p:txBody>
          <a:bodyPr/>
          <a:lstStyle/>
          <a:p>
            <a:fld id="{C2F792F5-04B2-48F5-9D03-C738232DE97E}" type="slidenum">
              <a:rPr lang="en-CA" smtClean="0"/>
              <a:t>2</a:t>
            </a:fld>
            <a:endParaRPr lang="en-CA"/>
          </a:p>
        </p:txBody>
      </p:sp>
    </p:spTree>
    <p:extLst>
      <p:ext uri="{BB962C8B-B14F-4D97-AF65-F5344CB8AC3E}">
        <p14:creationId xmlns:p14="http://schemas.microsoft.com/office/powerpoint/2010/main" val="428311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2587-927F-450B-A952-D221772FBA26}"/>
              </a:ext>
            </a:extLst>
          </p:cNvPr>
          <p:cNvSpPr>
            <a:spLocks noGrp="1"/>
          </p:cNvSpPr>
          <p:nvPr>
            <p:ph type="title"/>
          </p:nvPr>
        </p:nvSpPr>
        <p:spPr/>
        <p:txBody>
          <a:bodyPr/>
          <a:lstStyle/>
          <a:p>
            <a:r>
              <a:rPr lang="en-CA" dirty="0"/>
              <a:t>Parallel activities</a:t>
            </a:r>
          </a:p>
        </p:txBody>
      </p:sp>
      <p:pic>
        <p:nvPicPr>
          <p:cNvPr id="7" name="Content Placeholder 6">
            <a:extLst>
              <a:ext uri="{FF2B5EF4-FFF2-40B4-BE49-F238E27FC236}">
                <a16:creationId xmlns:a16="http://schemas.microsoft.com/office/drawing/2014/main" id="{451EE496-AA6B-4B77-8FC4-5DB21D11ADF3}"/>
              </a:ext>
            </a:extLst>
          </p:cNvPr>
          <p:cNvPicPr>
            <a:picLocks noGrp="1" noChangeAspect="1"/>
          </p:cNvPicPr>
          <p:nvPr>
            <p:ph idx="1"/>
          </p:nvPr>
        </p:nvPicPr>
        <p:blipFill>
          <a:blip r:embed="rId2"/>
          <a:stretch>
            <a:fillRect/>
          </a:stretch>
        </p:blipFill>
        <p:spPr>
          <a:xfrm>
            <a:off x="2090737" y="2877344"/>
            <a:ext cx="8010525" cy="2247900"/>
          </a:xfrm>
        </p:spPr>
      </p:pic>
      <p:sp>
        <p:nvSpPr>
          <p:cNvPr id="4" name="Footer Placeholder 3">
            <a:extLst>
              <a:ext uri="{FF2B5EF4-FFF2-40B4-BE49-F238E27FC236}">
                <a16:creationId xmlns:a16="http://schemas.microsoft.com/office/drawing/2014/main" id="{9BBC3B0A-C998-4FF4-9DBA-F02D38C5BA18}"/>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1C376157-A1B8-48A8-9D04-15BBBCA76FA1}"/>
              </a:ext>
            </a:extLst>
          </p:cNvPr>
          <p:cNvSpPr>
            <a:spLocks noGrp="1"/>
          </p:cNvSpPr>
          <p:nvPr>
            <p:ph type="sldNum" sz="quarter" idx="12"/>
          </p:nvPr>
        </p:nvSpPr>
        <p:spPr/>
        <p:txBody>
          <a:bodyPr/>
          <a:lstStyle/>
          <a:p>
            <a:fld id="{C2F792F5-04B2-48F5-9D03-C738232DE97E}" type="slidenum">
              <a:rPr lang="en-CA" smtClean="0"/>
              <a:t>20</a:t>
            </a:fld>
            <a:endParaRPr lang="en-CA"/>
          </a:p>
        </p:txBody>
      </p:sp>
    </p:spTree>
    <p:extLst>
      <p:ext uri="{BB962C8B-B14F-4D97-AF65-F5344CB8AC3E}">
        <p14:creationId xmlns:p14="http://schemas.microsoft.com/office/powerpoint/2010/main" val="760703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0E2A-5508-4CAB-98D8-77533CFA3F1C}"/>
              </a:ext>
            </a:extLst>
          </p:cNvPr>
          <p:cNvSpPr>
            <a:spLocks noGrp="1"/>
          </p:cNvSpPr>
          <p:nvPr>
            <p:ph type="title"/>
          </p:nvPr>
        </p:nvSpPr>
        <p:spPr/>
        <p:txBody>
          <a:bodyPr/>
          <a:lstStyle/>
          <a:p>
            <a:r>
              <a:rPr lang="en-CA" dirty="0"/>
              <a:t>Conditionals</a:t>
            </a:r>
          </a:p>
        </p:txBody>
      </p:sp>
      <p:pic>
        <p:nvPicPr>
          <p:cNvPr id="7" name="Content Placeholder 6">
            <a:extLst>
              <a:ext uri="{FF2B5EF4-FFF2-40B4-BE49-F238E27FC236}">
                <a16:creationId xmlns:a16="http://schemas.microsoft.com/office/drawing/2014/main" id="{64BF2F74-F01E-4C05-B365-0E5046675098}"/>
              </a:ext>
            </a:extLst>
          </p:cNvPr>
          <p:cNvPicPr>
            <a:picLocks noGrp="1" noChangeAspect="1"/>
          </p:cNvPicPr>
          <p:nvPr>
            <p:ph idx="1"/>
          </p:nvPr>
        </p:nvPicPr>
        <p:blipFill rotWithShape="1">
          <a:blip r:embed="rId2"/>
          <a:srcRect b="2659"/>
          <a:stretch/>
        </p:blipFill>
        <p:spPr>
          <a:xfrm>
            <a:off x="2066925" y="2720182"/>
            <a:ext cx="8058150" cy="2494076"/>
          </a:xfrm>
        </p:spPr>
      </p:pic>
      <p:sp>
        <p:nvSpPr>
          <p:cNvPr id="4" name="Footer Placeholder 3">
            <a:extLst>
              <a:ext uri="{FF2B5EF4-FFF2-40B4-BE49-F238E27FC236}">
                <a16:creationId xmlns:a16="http://schemas.microsoft.com/office/drawing/2014/main" id="{84129473-A503-4D09-832C-FC6A3ED6216E}"/>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036C1A4-BA05-4324-B544-7ED9B52208A3}"/>
              </a:ext>
            </a:extLst>
          </p:cNvPr>
          <p:cNvSpPr>
            <a:spLocks noGrp="1"/>
          </p:cNvSpPr>
          <p:nvPr>
            <p:ph type="sldNum" sz="quarter" idx="12"/>
          </p:nvPr>
        </p:nvSpPr>
        <p:spPr/>
        <p:txBody>
          <a:bodyPr/>
          <a:lstStyle/>
          <a:p>
            <a:fld id="{C2F792F5-04B2-48F5-9D03-C738232DE97E}" type="slidenum">
              <a:rPr lang="en-CA" smtClean="0"/>
              <a:t>21</a:t>
            </a:fld>
            <a:endParaRPr lang="en-CA"/>
          </a:p>
        </p:txBody>
      </p:sp>
    </p:spTree>
    <p:extLst>
      <p:ext uri="{BB962C8B-B14F-4D97-AF65-F5344CB8AC3E}">
        <p14:creationId xmlns:p14="http://schemas.microsoft.com/office/powerpoint/2010/main" val="59467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115C-9ECB-4C85-9BDC-47EA487DCB1D}"/>
              </a:ext>
            </a:extLst>
          </p:cNvPr>
          <p:cNvSpPr>
            <a:spLocks noGrp="1"/>
          </p:cNvSpPr>
          <p:nvPr>
            <p:ph type="title"/>
          </p:nvPr>
        </p:nvSpPr>
        <p:spPr/>
        <p:txBody>
          <a:bodyPr/>
          <a:lstStyle/>
          <a:p>
            <a:r>
              <a:rPr lang="en-CA" dirty="0"/>
              <a:t>Branch and Merge</a:t>
            </a:r>
          </a:p>
        </p:txBody>
      </p:sp>
      <p:pic>
        <p:nvPicPr>
          <p:cNvPr id="7" name="Content Placeholder 6">
            <a:extLst>
              <a:ext uri="{FF2B5EF4-FFF2-40B4-BE49-F238E27FC236}">
                <a16:creationId xmlns:a16="http://schemas.microsoft.com/office/drawing/2014/main" id="{E50D4C29-4209-4E47-9054-72B82E6159B6}"/>
              </a:ext>
            </a:extLst>
          </p:cNvPr>
          <p:cNvPicPr>
            <a:picLocks noGrp="1" noChangeAspect="1"/>
          </p:cNvPicPr>
          <p:nvPr>
            <p:ph idx="1"/>
          </p:nvPr>
        </p:nvPicPr>
        <p:blipFill>
          <a:blip r:embed="rId3"/>
          <a:stretch>
            <a:fillRect/>
          </a:stretch>
        </p:blipFill>
        <p:spPr>
          <a:xfrm>
            <a:off x="1924050" y="1867694"/>
            <a:ext cx="8343900" cy="4267200"/>
          </a:xfrm>
        </p:spPr>
      </p:pic>
      <p:sp>
        <p:nvSpPr>
          <p:cNvPr id="4" name="Footer Placeholder 3">
            <a:extLst>
              <a:ext uri="{FF2B5EF4-FFF2-40B4-BE49-F238E27FC236}">
                <a16:creationId xmlns:a16="http://schemas.microsoft.com/office/drawing/2014/main" id="{24689269-3EFB-4DE3-B004-629ED68C5EA4}"/>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28B17302-6150-41D8-9943-A6A822E393E6}"/>
              </a:ext>
            </a:extLst>
          </p:cNvPr>
          <p:cNvSpPr>
            <a:spLocks noGrp="1"/>
          </p:cNvSpPr>
          <p:nvPr>
            <p:ph type="sldNum" sz="quarter" idx="12"/>
          </p:nvPr>
        </p:nvSpPr>
        <p:spPr/>
        <p:txBody>
          <a:bodyPr/>
          <a:lstStyle/>
          <a:p>
            <a:fld id="{C2F792F5-04B2-48F5-9D03-C738232DE97E}" type="slidenum">
              <a:rPr lang="en-CA" smtClean="0"/>
              <a:t>22</a:t>
            </a:fld>
            <a:endParaRPr lang="en-CA"/>
          </a:p>
        </p:txBody>
      </p:sp>
    </p:spTree>
    <p:extLst>
      <p:ext uri="{BB962C8B-B14F-4D97-AF65-F5344CB8AC3E}">
        <p14:creationId xmlns:p14="http://schemas.microsoft.com/office/powerpoint/2010/main" val="419885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CD47-C07A-42B0-872D-4C2224615883}"/>
              </a:ext>
            </a:extLst>
          </p:cNvPr>
          <p:cNvSpPr>
            <a:spLocks noGrp="1"/>
          </p:cNvSpPr>
          <p:nvPr>
            <p:ph type="title"/>
          </p:nvPr>
        </p:nvSpPr>
        <p:spPr/>
        <p:txBody>
          <a:bodyPr/>
          <a:lstStyle/>
          <a:p>
            <a:r>
              <a:rPr lang="en-CA" dirty="0"/>
              <a:t>Activity diagrams: Swim lanes (partitions)</a:t>
            </a:r>
          </a:p>
        </p:txBody>
      </p:sp>
      <p:pic>
        <p:nvPicPr>
          <p:cNvPr id="7" name="Content Placeholder 6">
            <a:extLst>
              <a:ext uri="{FF2B5EF4-FFF2-40B4-BE49-F238E27FC236}">
                <a16:creationId xmlns:a16="http://schemas.microsoft.com/office/drawing/2014/main" id="{1B8AA3DE-8608-4C96-A210-69E62FA97544}"/>
              </a:ext>
            </a:extLst>
          </p:cNvPr>
          <p:cNvPicPr>
            <a:picLocks noGrp="1" noChangeAspect="1"/>
          </p:cNvPicPr>
          <p:nvPr>
            <p:ph idx="1"/>
          </p:nvPr>
        </p:nvPicPr>
        <p:blipFill>
          <a:blip r:embed="rId3"/>
          <a:stretch>
            <a:fillRect/>
          </a:stretch>
        </p:blipFill>
        <p:spPr>
          <a:xfrm>
            <a:off x="3569636" y="1825625"/>
            <a:ext cx="5052727" cy="4351338"/>
          </a:xfrm>
        </p:spPr>
      </p:pic>
      <p:sp>
        <p:nvSpPr>
          <p:cNvPr id="4" name="Footer Placeholder 3">
            <a:extLst>
              <a:ext uri="{FF2B5EF4-FFF2-40B4-BE49-F238E27FC236}">
                <a16:creationId xmlns:a16="http://schemas.microsoft.com/office/drawing/2014/main" id="{993E56FA-BF61-4AB9-8621-B75567F95B40}"/>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C3F628FC-A89F-43ED-A22B-09F57AA92C8D}"/>
              </a:ext>
            </a:extLst>
          </p:cNvPr>
          <p:cNvSpPr>
            <a:spLocks noGrp="1"/>
          </p:cNvSpPr>
          <p:nvPr>
            <p:ph type="sldNum" sz="quarter" idx="12"/>
          </p:nvPr>
        </p:nvSpPr>
        <p:spPr/>
        <p:txBody>
          <a:bodyPr/>
          <a:lstStyle/>
          <a:p>
            <a:fld id="{C2F792F5-04B2-48F5-9D03-C738232DE97E}" type="slidenum">
              <a:rPr lang="en-CA" smtClean="0"/>
              <a:t>23</a:t>
            </a:fld>
            <a:endParaRPr lang="en-CA"/>
          </a:p>
        </p:txBody>
      </p:sp>
    </p:spTree>
    <p:extLst>
      <p:ext uri="{BB962C8B-B14F-4D97-AF65-F5344CB8AC3E}">
        <p14:creationId xmlns:p14="http://schemas.microsoft.com/office/powerpoint/2010/main" val="285237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5987-EFE8-4BE5-A183-A02EB53784AC}"/>
              </a:ext>
            </a:extLst>
          </p:cNvPr>
          <p:cNvSpPr>
            <a:spLocks noGrp="1"/>
          </p:cNvSpPr>
          <p:nvPr>
            <p:ph type="title"/>
          </p:nvPr>
        </p:nvSpPr>
        <p:spPr/>
        <p:txBody>
          <a:bodyPr/>
          <a:lstStyle/>
          <a:p>
            <a:r>
              <a:rPr lang="en-CA" dirty="0"/>
              <a:t>Swim lanes: POS Example</a:t>
            </a:r>
          </a:p>
        </p:txBody>
      </p:sp>
      <p:pic>
        <p:nvPicPr>
          <p:cNvPr id="7" name="Content Placeholder 6">
            <a:extLst>
              <a:ext uri="{FF2B5EF4-FFF2-40B4-BE49-F238E27FC236}">
                <a16:creationId xmlns:a16="http://schemas.microsoft.com/office/drawing/2014/main" id="{F1C8641A-DF4C-4B25-9F44-5BB3B42346A2}"/>
              </a:ext>
            </a:extLst>
          </p:cNvPr>
          <p:cNvPicPr>
            <a:picLocks noGrp="1" noChangeAspect="1"/>
          </p:cNvPicPr>
          <p:nvPr>
            <p:ph idx="1"/>
          </p:nvPr>
        </p:nvPicPr>
        <p:blipFill>
          <a:blip r:embed="rId3"/>
          <a:stretch>
            <a:fillRect/>
          </a:stretch>
        </p:blipFill>
        <p:spPr>
          <a:xfrm>
            <a:off x="3582556" y="1825625"/>
            <a:ext cx="5026888" cy="4351338"/>
          </a:xfrm>
        </p:spPr>
      </p:pic>
      <p:sp>
        <p:nvSpPr>
          <p:cNvPr id="4" name="Footer Placeholder 3">
            <a:extLst>
              <a:ext uri="{FF2B5EF4-FFF2-40B4-BE49-F238E27FC236}">
                <a16:creationId xmlns:a16="http://schemas.microsoft.com/office/drawing/2014/main" id="{F2963F90-24E7-40D7-9833-BEEE0D7C1E51}"/>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B50DC597-CCF2-4898-9EC3-17FECDA1CBE0}"/>
              </a:ext>
            </a:extLst>
          </p:cNvPr>
          <p:cNvSpPr>
            <a:spLocks noGrp="1"/>
          </p:cNvSpPr>
          <p:nvPr>
            <p:ph type="sldNum" sz="quarter" idx="12"/>
          </p:nvPr>
        </p:nvSpPr>
        <p:spPr/>
        <p:txBody>
          <a:bodyPr/>
          <a:lstStyle/>
          <a:p>
            <a:fld id="{C2F792F5-04B2-48F5-9D03-C738232DE97E}" type="slidenum">
              <a:rPr lang="en-CA" smtClean="0"/>
              <a:t>24</a:t>
            </a:fld>
            <a:endParaRPr lang="en-CA"/>
          </a:p>
        </p:txBody>
      </p:sp>
    </p:spTree>
    <p:extLst>
      <p:ext uri="{BB962C8B-B14F-4D97-AF65-F5344CB8AC3E}">
        <p14:creationId xmlns:p14="http://schemas.microsoft.com/office/powerpoint/2010/main" val="841740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20EE-9183-47EC-99C7-DA91B3FCBD5F}"/>
              </a:ext>
            </a:extLst>
          </p:cNvPr>
          <p:cNvSpPr>
            <a:spLocks noGrp="1"/>
          </p:cNvSpPr>
          <p:nvPr>
            <p:ph type="title"/>
          </p:nvPr>
        </p:nvSpPr>
        <p:spPr/>
        <p:txBody>
          <a:bodyPr/>
          <a:lstStyle/>
          <a:p>
            <a:r>
              <a:rPr lang="en-CA" dirty="0"/>
              <a:t>Sub-activities: Modeling complex workflows</a:t>
            </a:r>
          </a:p>
        </p:txBody>
      </p:sp>
      <p:pic>
        <p:nvPicPr>
          <p:cNvPr id="7" name="Content Placeholder 6">
            <a:extLst>
              <a:ext uri="{FF2B5EF4-FFF2-40B4-BE49-F238E27FC236}">
                <a16:creationId xmlns:a16="http://schemas.microsoft.com/office/drawing/2014/main" id="{8332AAFA-36AC-46BE-AD2F-80950E5C47C2}"/>
              </a:ext>
            </a:extLst>
          </p:cNvPr>
          <p:cNvPicPr>
            <a:picLocks noGrp="1" noChangeAspect="1"/>
          </p:cNvPicPr>
          <p:nvPr>
            <p:ph idx="1"/>
          </p:nvPr>
        </p:nvPicPr>
        <p:blipFill>
          <a:blip r:embed="rId3"/>
          <a:stretch>
            <a:fillRect/>
          </a:stretch>
        </p:blipFill>
        <p:spPr>
          <a:xfrm>
            <a:off x="2000250" y="2153444"/>
            <a:ext cx="8191500" cy="3695700"/>
          </a:xfrm>
        </p:spPr>
      </p:pic>
      <p:sp>
        <p:nvSpPr>
          <p:cNvPr id="4" name="Footer Placeholder 3">
            <a:extLst>
              <a:ext uri="{FF2B5EF4-FFF2-40B4-BE49-F238E27FC236}">
                <a16:creationId xmlns:a16="http://schemas.microsoft.com/office/drawing/2014/main" id="{50CCD878-D691-4FE1-BE73-2EFA29520E7E}"/>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6EDB0E25-CB49-4D70-A2B0-4E6DE827A271}"/>
              </a:ext>
            </a:extLst>
          </p:cNvPr>
          <p:cNvSpPr>
            <a:spLocks noGrp="1"/>
          </p:cNvSpPr>
          <p:nvPr>
            <p:ph type="sldNum" sz="quarter" idx="12"/>
          </p:nvPr>
        </p:nvSpPr>
        <p:spPr/>
        <p:txBody>
          <a:bodyPr/>
          <a:lstStyle/>
          <a:p>
            <a:fld id="{C2F792F5-04B2-48F5-9D03-C738232DE97E}" type="slidenum">
              <a:rPr lang="en-CA" smtClean="0"/>
              <a:t>25</a:t>
            </a:fld>
            <a:endParaRPr lang="en-CA"/>
          </a:p>
        </p:txBody>
      </p:sp>
    </p:spTree>
    <p:extLst>
      <p:ext uri="{BB962C8B-B14F-4D97-AF65-F5344CB8AC3E}">
        <p14:creationId xmlns:p14="http://schemas.microsoft.com/office/powerpoint/2010/main" val="757405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D295-463B-40B8-9E44-3466525C73F5}"/>
              </a:ext>
            </a:extLst>
          </p:cNvPr>
          <p:cNvSpPr>
            <a:spLocks noGrp="1"/>
          </p:cNvSpPr>
          <p:nvPr>
            <p:ph type="title"/>
          </p:nvPr>
        </p:nvSpPr>
        <p:spPr/>
        <p:txBody>
          <a:bodyPr/>
          <a:lstStyle/>
          <a:p>
            <a:r>
              <a:rPr lang="en-CA" dirty="0"/>
              <a:t>Signals</a:t>
            </a:r>
          </a:p>
        </p:txBody>
      </p:sp>
      <p:pic>
        <p:nvPicPr>
          <p:cNvPr id="7" name="Content Placeholder 6">
            <a:extLst>
              <a:ext uri="{FF2B5EF4-FFF2-40B4-BE49-F238E27FC236}">
                <a16:creationId xmlns:a16="http://schemas.microsoft.com/office/drawing/2014/main" id="{4C7E3610-A039-400D-AEED-C56A07B67060}"/>
              </a:ext>
            </a:extLst>
          </p:cNvPr>
          <p:cNvPicPr>
            <a:picLocks noGrp="1" noChangeAspect="1"/>
          </p:cNvPicPr>
          <p:nvPr>
            <p:ph idx="1"/>
          </p:nvPr>
        </p:nvPicPr>
        <p:blipFill>
          <a:blip r:embed="rId3"/>
          <a:stretch>
            <a:fillRect/>
          </a:stretch>
        </p:blipFill>
        <p:spPr>
          <a:xfrm>
            <a:off x="4038600" y="1623357"/>
            <a:ext cx="3939797" cy="4553606"/>
          </a:xfrm>
        </p:spPr>
      </p:pic>
      <p:sp>
        <p:nvSpPr>
          <p:cNvPr id="4" name="Footer Placeholder 3">
            <a:extLst>
              <a:ext uri="{FF2B5EF4-FFF2-40B4-BE49-F238E27FC236}">
                <a16:creationId xmlns:a16="http://schemas.microsoft.com/office/drawing/2014/main" id="{86FEC8E5-53C3-4C93-944D-A379DF2CE82E}"/>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E9072213-B35B-4CDD-91C1-2B2672CC36F6}"/>
              </a:ext>
            </a:extLst>
          </p:cNvPr>
          <p:cNvSpPr>
            <a:spLocks noGrp="1"/>
          </p:cNvSpPr>
          <p:nvPr>
            <p:ph type="sldNum" sz="quarter" idx="12"/>
          </p:nvPr>
        </p:nvSpPr>
        <p:spPr/>
        <p:txBody>
          <a:bodyPr/>
          <a:lstStyle/>
          <a:p>
            <a:fld id="{C2F792F5-04B2-48F5-9D03-C738232DE97E}" type="slidenum">
              <a:rPr lang="en-CA" smtClean="0"/>
              <a:t>26</a:t>
            </a:fld>
            <a:endParaRPr lang="en-CA"/>
          </a:p>
        </p:txBody>
      </p:sp>
    </p:spTree>
    <p:extLst>
      <p:ext uri="{BB962C8B-B14F-4D97-AF65-F5344CB8AC3E}">
        <p14:creationId xmlns:p14="http://schemas.microsoft.com/office/powerpoint/2010/main" val="336705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922F-A46A-4A5C-8B23-1BB057ACA976}"/>
              </a:ext>
            </a:extLst>
          </p:cNvPr>
          <p:cNvSpPr>
            <a:spLocks noGrp="1"/>
          </p:cNvSpPr>
          <p:nvPr>
            <p:ph type="title"/>
          </p:nvPr>
        </p:nvSpPr>
        <p:spPr/>
        <p:txBody>
          <a:bodyPr/>
          <a:lstStyle/>
          <a:p>
            <a:r>
              <a:rPr lang="en-CA" dirty="0"/>
              <a:t>Time signals</a:t>
            </a:r>
          </a:p>
        </p:txBody>
      </p:sp>
      <p:pic>
        <p:nvPicPr>
          <p:cNvPr id="7" name="Content Placeholder 6">
            <a:extLst>
              <a:ext uri="{FF2B5EF4-FFF2-40B4-BE49-F238E27FC236}">
                <a16:creationId xmlns:a16="http://schemas.microsoft.com/office/drawing/2014/main" id="{A5A96717-702E-4354-8A56-D44DE6E57184}"/>
              </a:ext>
            </a:extLst>
          </p:cNvPr>
          <p:cNvPicPr>
            <a:picLocks noGrp="1" noChangeAspect="1"/>
          </p:cNvPicPr>
          <p:nvPr>
            <p:ph idx="1"/>
          </p:nvPr>
        </p:nvPicPr>
        <p:blipFill>
          <a:blip r:embed="rId3"/>
          <a:stretch>
            <a:fillRect/>
          </a:stretch>
        </p:blipFill>
        <p:spPr>
          <a:xfrm>
            <a:off x="3431845" y="1825625"/>
            <a:ext cx="5328310" cy="4351338"/>
          </a:xfrm>
        </p:spPr>
      </p:pic>
      <p:sp>
        <p:nvSpPr>
          <p:cNvPr id="4" name="Footer Placeholder 3">
            <a:extLst>
              <a:ext uri="{FF2B5EF4-FFF2-40B4-BE49-F238E27FC236}">
                <a16:creationId xmlns:a16="http://schemas.microsoft.com/office/drawing/2014/main" id="{D56BF5D9-3FAF-4089-B59A-29A3738D477C}"/>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DF6686A8-FA0C-44E6-8E0F-98537BF80DDC}"/>
              </a:ext>
            </a:extLst>
          </p:cNvPr>
          <p:cNvSpPr>
            <a:spLocks noGrp="1"/>
          </p:cNvSpPr>
          <p:nvPr>
            <p:ph type="sldNum" sz="quarter" idx="12"/>
          </p:nvPr>
        </p:nvSpPr>
        <p:spPr/>
        <p:txBody>
          <a:bodyPr/>
          <a:lstStyle/>
          <a:p>
            <a:fld id="{C2F792F5-04B2-48F5-9D03-C738232DE97E}" type="slidenum">
              <a:rPr lang="en-CA" smtClean="0"/>
              <a:t>27</a:t>
            </a:fld>
            <a:endParaRPr lang="en-CA"/>
          </a:p>
        </p:txBody>
      </p:sp>
    </p:spTree>
    <p:extLst>
      <p:ext uri="{BB962C8B-B14F-4D97-AF65-F5344CB8AC3E}">
        <p14:creationId xmlns:p14="http://schemas.microsoft.com/office/powerpoint/2010/main" val="2556705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C1A8-8C6F-46FF-8533-3238FA8ABB5B}"/>
              </a:ext>
            </a:extLst>
          </p:cNvPr>
          <p:cNvSpPr>
            <a:spLocks noGrp="1"/>
          </p:cNvSpPr>
          <p:nvPr>
            <p:ph type="title"/>
          </p:nvPr>
        </p:nvSpPr>
        <p:spPr/>
        <p:txBody>
          <a:bodyPr/>
          <a:lstStyle/>
          <a:p>
            <a:r>
              <a:rPr lang="en-CA" dirty="0"/>
              <a:t>Guard conditions</a:t>
            </a:r>
          </a:p>
        </p:txBody>
      </p:sp>
      <p:pic>
        <p:nvPicPr>
          <p:cNvPr id="7" name="Content Placeholder 6">
            <a:extLst>
              <a:ext uri="{FF2B5EF4-FFF2-40B4-BE49-F238E27FC236}">
                <a16:creationId xmlns:a16="http://schemas.microsoft.com/office/drawing/2014/main" id="{5617A9D7-E42B-4372-95AC-5B08069E2806}"/>
              </a:ext>
            </a:extLst>
          </p:cNvPr>
          <p:cNvPicPr>
            <a:picLocks noGrp="1" noChangeAspect="1"/>
          </p:cNvPicPr>
          <p:nvPr>
            <p:ph idx="1"/>
          </p:nvPr>
        </p:nvPicPr>
        <p:blipFill>
          <a:blip r:embed="rId3"/>
          <a:stretch>
            <a:fillRect/>
          </a:stretch>
        </p:blipFill>
        <p:spPr>
          <a:xfrm>
            <a:off x="4038600" y="1583081"/>
            <a:ext cx="3908445" cy="4593882"/>
          </a:xfrm>
        </p:spPr>
      </p:pic>
      <p:sp>
        <p:nvSpPr>
          <p:cNvPr id="4" name="Footer Placeholder 3">
            <a:extLst>
              <a:ext uri="{FF2B5EF4-FFF2-40B4-BE49-F238E27FC236}">
                <a16:creationId xmlns:a16="http://schemas.microsoft.com/office/drawing/2014/main" id="{602C1C92-8045-47B4-BF6D-5E96E96D538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A6657559-6882-4CDE-9A33-18B0D53972A4}"/>
              </a:ext>
            </a:extLst>
          </p:cNvPr>
          <p:cNvSpPr>
            <a:spLocks noGrp="1"/>
          </p:cNvSpPr>
          <p:nvPr>
            <p:ph type="sldNum" sz="quarter" idx="12"/>
          </p:nvPr>
        </p:nvSpPr>
        <p:spPr/>
        <p:txBody>
          <a:bodyPr/>
          <a:lstStyle/>
          <a:p>
            <a:fld id="{C2F792F5-04B2-48F5-9D03-C738232DE97E}" type="slidenum">
              <a:rPr lang="en-CA" smtClean="0"/>
              <a:t>28</a:t>
            </a:fld>
            <a:endParaRPr lang="en-CA"/>
          </a:p>
        </p:txBody>
      </p:sp>
    </p:spTree>
    <p:extLst>
      <p:ext uri="{BB962C8B-B14F-4D97-AF65-F5344CB8AC3E}">
        <p14:creationId xmlns:p14="http://schemas.microsoft.com/office/powerpoint/2010/main" val="1068800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9528-12E8-4199-88C0-9983EC18FCAE}"/>
              </a:ext>
            </a:extLst>
          </p:cNvPr>
          <p:cNvSpPr>
            <a:spLocks noGrp="1"/>
          </p:cNvSpPr>
          <p:nvPr>
            <p:ph type="title"/>
          </p:nvPr>
        </p:nvSpPr>
        <p:spPr/>
        <p:txBody>
          <a:bodyPr/>
          <a:lstStyle/>
          <a:p>
            <a:r>
              <a:rPr lang="en-CA" dirty="0"/>
              <a:t>Activity diagram summary</a:t>
            </a:r>
          </a:p>
        </p:txBody>
      </p:sp>
      <p:sp>
        <p:nvSpPr>
          <p:cNvPr id="3" name="Content Placeholder 2">
            <a:extLst>
              <a:ext uri="{FF2B5EF4-FFF2-40B4-BE49-F238E27FC236}">
                <a16:creationId xmlns:a16="http://schemas.microsoft.com/office/drawing/2014/main" id="{C074AA8C-E0BE-4DE8-AF9F-2B82DB24F315}"/>
              </a:ext>
            </a:extLst>
          </p:cNvPr>
          <p:cNvSpPr>
            <a:spLocks noGrp="1"/>
          </p:cNvSpPr>
          <p:nvPr>
            <p:ph idx="1"/>
          </p:nvPr>
        </p:nvSpPr>
        <p:spPr/>
        <p:txBody>
          <a:bodyPr/>
          <a:lstStyle/>
          <a:p>
            <a:pPr marL="0" indent="0" algn="ctr">
              <a:buNone/>
            </a:pPr>
            <a:r>
              <a:rPr lang="en-CA" b="1" u="sng" dirty="0"/>
              <a:t>Activity diagrams focus on</a:t>
            </a:r>
          </a:p>
          <a:p>
            <a:r>
              <a:rPr lang="en-US" dirty="0"/>
              <a:t> What tasks need to be done?</a:t>
            </a:r>
          </a:p>
          <a:p>
            <a:r>
              <a:rPr lang="en-CA" dirty="0"/>
              <a:t> With what inputs?</a:t>
            </a:r>
          </a:p>
          <a:p>
            <a:r>
              <a:rPr lang="en-CA" dirty="0"/>
              <a:t> In what order?</a:t>
            </a:r>
          </a:p>
          <a:p>
            <a:pPr marL="0" indent="0" algn="ctr">
              <a:buNone/>
            </a:pPr>
            <a:r>
              <a:rPr lang="en-US" b="1" u="sng" dirty="0"/>
              <a:t>They do not focus on</a:t>
            </a:r>
          </a:p>
          <a:p>
            <a:r>
              <a:rPr lang="en-US" dirty="0"/>
              <a:t> Who or what is doing the task.  You can use swim lanes to indicate that (as in sequence diagrams)</a:t>
            </a:r>
            <a:endParaRPr lang="en-CA" dirty="0"/>
          </a:p>
        </p:txBody>
      </p:sp>
      <p:sp>
        <p:nvSpPr>
          <p:cNvPr id="4" name="Footer Placeholder 3">
            <a:extLst>
              <a:ext uri="{FF2B5EF4-FFF2-40B4-BE49-F238E27FC236}">
                <a16:creationId xmlns:a16="http://schemas.microsoft.com/office/drawing/2014/main" id="{880BA2C3-DD57-40FE-9BEE-D30BB302C7D3}"/>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2FAB26DD-AAD4-4854-A700-D18AEB727580}"/>
              </a:ext>
            </a:extLst>
          </p:cNvPr>
          <p:cNvSpPr>
            <a:spLocks noGrp="1"/>
          </p:cNvSpPr>
          <p:nvPr>
            <p:ph type="sldNum" sz="quarter" idx="12"/>
          </p:nvPr>
        </p:nvSpPr>
        <p:spPr/>
        <p:txBody>
          <a:bodyPr/>
          <a:lstStyle/>
          <a:p>
            <a:fld id="{C2F792F5-04B2-48F5-9D03-C738232DE97E}" type="slidenum">
              <a:rPr lang="en-CA" smtClean="0"/>
              <a:t>29</a:t>
            </a:fld>
            <a:endParaRPr lang="en-CA"/>
          </a:p>
        </p:txBody>
      </p:sp>
    </p:spTree>
    <p:extLst>
      <p:ext uri="{BB962C8B-B14F-4D97-AF65-F5344CB8AC3E}">
        <p14:creationId xmlns:p14="http://schemas.microsoft.com/office/powerpoint/2010/main" val="172715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1AE-E38F-470E-89EB-BF8E88C72922}"/>
              </a:ext>
            </a:extLst>
          </p:cNvPr>
          <p:cNvSpPr>
            <a:spLocks noGrp="1"/>
          </p:cNvSpPr>
          <p:nvPr>
            <p:ph type="title"/>
          </p:nvPr>
        </p:nvSpPr>
        <p:spPr/>
        <p:txBody>
          <a:bodyPr/>
          <a:lstStyle/>
          <a:p>
            <a:r>
              <a:rPr lang="en-CA" dirty="0"/>
              <a:t>Learning objectives (2)</a:t>
            </a:r>
          </a:p>
        </p:txBody>
      </p:sp>
      <p:sp>
        <p:nvSpPr>
          <p:cNvPr id="3" name="Content Placeholder 2">
            <a:extLst>
              <a:ext uri="{FF2B5EF4-FFF2-40B4-BE49-F238E27FC236}">
                <a16:creationId xmlns:a16="http://schemas.microsoft.com/office/drawing/2014/main" id="{B7B6ECE1-4FE8-4AEF-858B-56437715FF1A}"/>
              </a:ext>
            </a:extLst>
          </p:cNvPr>
          <p:cNvSpPr>
            <a:spLocks noGrp="1"/>
          </p:cNvSpPr>
          <p:nvPr>
            <p:ph idx="1"/>
          </p:nvPr>
        </p:nvSpPr>
        <p:spPr/>
        <p:txBody>
          <a:bodyPr/>
          <a:lstStyle/>
          <a:p>
            <a:r>
              <a:rPr lang="en-US" dirty="0"/>
              <a:t>Learn the UML notation for activity diagrams</a:t>
            </a:r>
          </a:p>
          <a:p>
            <a:r>
              <a:rPr lang="en-US" dirty="0"/>
              <a:t>Learn the use of partitions (swim lanes) for structuring activity diagrams</a:t>
            </a:r>
          </a:p>
          <a:p>
            <a:r>
              <a:rPr lang="en-US" dirty="0"/>
              <a:t>Learn the connections between use cases and activity diagrams</a:t>
            </a:r>
          </a:p>
          <a:p>
            <a:r>
              <a:rPr lang="en-US" dirty="0"/>
              <a:t>Understand how to model parallel activities, branches, repetitions, sub-activities, signals, and guard </a:t>
            </a:r>
            <a:r>
              <a:rPr lang="en-CA" dirty="0"/>
              <a:t>conditions in activity diagrams</a:t>
            </a:r>
          </a:p>
          <a:p>
            <a:r>
              <a:rPr lang="en-US" dirty="0"/>
              <a:t>Learn guidelines for developing good activity diagrams</a:t>
            </a:r>
            <a:endParaRPr lang="en-CA" dirty="0"/>
          </a:p>
        </p:txBody>
      </p:sp>
      <p:sp>
        <p:nvSpPr>
          <p:cNvPr id="4" name="Footer Placeholder 3">
            <a:extLst>
              <a:ext uri="{FF2B5EF4-FFF2-40B4-BE49-F238E27FC236}">
                <a16:creationId xmlns:a16="http://schemas.microsoft.com/office/drawing/2014/main" id="{16ABEFCC-50C4-4B07-BC82-214BC43F38A6}"/>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5A1FD72D-2E1E-47C5-95CB-8866BAFD393A}"/>
              </a:ext>
            </a:extLst>
          </p:cNvPr>
          <p:cNvSpPr>
            <a:spLocks noGrp="1"/>
          </p:cNvSpPr>
          <p:nvPr>
            <p:ph type="sldNum" sz="quarter" idx="12"/>
          </p:nvPr>
        </p:nvSpPr>
        <p:spPr/>
        <p:txBody>
          <a:bodyPr/>
          <a:lstStyle/>
          <a:p>
            <a:fld id="{C2F792F5-04B2-48F5-9D03-C738232DE97E}" type="slidenum">
              <a:rPr lang="en-CA" smtClean="0"/>
              <a:t>3</a:t>
            </a:fld>
            <a:endParaRPr lang="en-CA"/>
          </a:p>
        </p:txBody>
      </p:sp>
    </p:spTree>
    <p:extLst>
      <p:ext uri="{BB962C8B-B14F-4D97-AF65-F5344CB8AC3E}">
        <p14:creationId xmlns:p14="http://schemas.microsoft.com/office/powerpoint/2010/main" val="32010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489E-5D97-41F4-8944-84D4AA9985C3}"/>
              </a:ext>
            </a:extLst>
          </p:cNvPr>
          <p:cNvSpPr>
            <a:spLocks noGrp="1"/>
          </p:cNvSpPr>
          <p:nvPr>
            <p:ph type="title"/>
          </p:nvPr>
        </p:nvSpPr>
        <p:spPr/>
        <p:txBody>
          <a:bodyPr/>
          <a:lstStyle/>
          <a:p>
            <a:r>
              <a:rPr lang="en-CA" dirty="0"/>
              <a:t>When to use activity diagrams</a:t>
            </a:r>
          </a:p>
        </p:txBody>
      </p:sp>
      <p:sp>
        <p:nvSpPr>
          <p:cNvPr id="3" name="Content Placeholder 2">
            <a:extLst>
              <a:ext uri="{FF2B5EF4-FFF2-40B4-BE49-F238E27FC236}">
                <a16:creationId xmlns:a16="http://schemas.microsoft.com/office/drawing/2014/main" id="{1BD933DE-379A-4445-9C43-FAC646A9E623}"/>
              </a:ext>
            </a:extLst>
          </p:cNvPr>
          <p:cNvSpPr>
            <a:spLocks noGrp="1"/>
          </p:cNvSpPr>
          <p:nvPr>
            <p:ph idx="1"/>
          </p:nvPr>
        </p:nvSpPr>
        <p:spPr/>
        <p:txBody>
          <a:bodyPr/>
          <a:lstStyle/>
          <a:p>
            <a:r>
              <a:rPr lang="en-US" dirty="0"/>
              <a:t>Complex use cases with many alternative flows or extensions can become </a:t>
            </a:r>
            <a:r>
              <a:rPr lang="en-CA" dirty="0"/>
              <a:t>difficult to understand</a:t>
            </a:r>
          </a:p>
          <a:p>
            <a:r>
              <a:rPr lang="en-US" dirty="0"/>
              <a:t>Parallelism is not easily conveyed in natural language</a:t>
            </a:r>
          </a:p>
          <a:p>
            <a:r>
              <a:rPr lang="en-US" dirty="0"/>
              <a:t>Can be used for both control flow modeling and data flow modeling</a:t>
            </a:r>
            <a:endParaRPr lang="en-CA" dirty="0"/>
          </a:p>
        </p:txBody>
      </p:sp>
      <p:sp>
        <p:nvSpPr>
          <p:cNvPr id="4" name="Footer Placeholder 3">
            <a:extLst>
              <a:ext uri="{FF2B5EF4-FFF2-40B4-BE49-F238E27FC236}">
                <a16:creationId xmlns:a16="http://schemas.microsoft.com/office/drawing/2014/main" id="{432786CD-1F5B-4FF7-B4F7-38F9816739D4}"/>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28902C23-C4EC-4A46-B7FF-23238F7B8CF2}"/>
              </a:ext>
            </a:extLst>
          </p:cNvPr>
          <p:cNvSpPr>
            <a:spLocks noGrp="1"/>
          </p:cNvSpPr>
          <p:nvPr>
            <p:ph type="sldNum" sz="quarter" idx="12"/>
          </p:nvPr>
        </p:nvSpPr>
        <p:spPr/>
        <p:txBody>
          <a:bodyPr/>
          <a:lstStyle/>
          <a:p>
            <a:fld id="{C2F792F5-04B2-48F5-9D03-C738232DE97E}" type="slidenum">
              <a:rPr lang="en-CA" smtClean="0"/>
              <a:t>30</a:t>
            </a:fld>
            <a:endParaRPr lang="en-CA"/>
          </a:p>
        </p:txBody>
      </p:sp>
    </p:spTree>
    <p:extLst>
      <p:ext uri="{BB962C8B-B14F-4D97-AF65-F5344CB8AC3E}">
        <p14:creationId xmlns:p14="http://schemas.microsoft.com/office/powerpoint/2010/main" val="339598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F90C-1B19-4ED8-B9A1-8FD8BE380FD5}"/>
              </a:ext>
            </a:extLst>
          </p:cNvPr>
          <p:cNvSpPr>
            <a:spLocks noGrp="1"/>
          </p:cNvSpPr>
          <p:nvPr>
            <p:ph type="title"/>
          </p:nvPr>
        </p:nvSpPr>
        <p:spPr/>
        <p:txBody>
          <a:bodyPr/>
          <a:lstStyle/>
          <a:p>
            <a:r>
              <a:rPr lang="en-CA" dirty="0"/>
              <a:t>Activity diagram guidelines</a:t>
            </a:r>
          </a:p>
        </p:txBody>
      </p:sp>
      <p:sp>
        <p:nvSpPr>
          <p:cNvPr id="3" name="Content Placeholder 2">
            <a:extLst>
              <a:ext uri="{FF2B5EF4-FFF2-40B4-BE49-F238E27FC236}">
                <a16:creationId xmlns:a16="http://schemas.microsoft.com/office/drawing/2014/main" id="{7A3D65C0-45F1-4646-AF1F-7E6FCCF502F8}"/>
              </a:ext>
            </a:extLst>
          </p:cNvPr>
          <p:cNvSpPr>
            <a:spLocks noGrp="1"/>
          </p:cNvSpPr>
          <p:nvPr>
            <p:ph idx="1"/>
          </p:nvPr>
        </p:nvSpPr>
        <p:spPr/>
        <p:txBody>
          <a:bodyPr/>
          <a:lstStyle/>
          <a:p>
            <a:pPr marL="0" indent="0" algn="ctr">
              <a:buNone/>
            </a:pPr>
            <a:r>
              <a:rPr lang="en-CA" b="1" u="sng" dirty="0"/>
              <a:t>Quality assurance</a:t>
            </a:r>
          </a:p>
          <a:p>
            <a:r>
              <a:rPr lang="en-US" dirty="0"/>
              <a:t>Use activity diagrams for complex processes</a:t>
            </a:r>
          </a:p>
          <a:p>
            <a:r>
              <a:rPr lang="en-US" dirty="0"/>
              <a:t>Stay within one level of abstraction</a:t>
            </a:r>
          </a:p>
          <a:p>
            <a:r>
              <a:rPr lang="en-US" dirty="0"/>
              <a:t>Make use of the “rake symbol” to keep the diagram readable</a:t>
            </a:r>
          </a:p>
          <a:p>
            <a:r>
              <a:rPr lang="en-US" dirty="0"/>
              <a:t>Use it to </a:t>
            </a:r>
            <a:r>
              <a:rPr lang="en-US" i="1" dirty="0"/>
              <a:t>enhance</a:t>
            </a:r>
            <a:r>
              <a:rPr lang="en-US" dirty="0"/>
              <a:t> use case text descriptions, not the other way round</a:t>
            </a:r>
          </a:p>
          <a:p>
            <a:r>
              <a:rPr lang="en-US" dirty="0"/>
              <a:t> If you create one, remember it must be kept up-to-date (traceability!)</a:t>
            </a:r>
            <a:endParaRPr lang="en-CA" b="1" u="sng" dirty="0"/>
          </a:p>
        </p:txBody>
      </p:sp>
      <p:sp>
        <p:nvSpPr>
          <p:cNvPr id="4" name="Footer Placeholder 3">
            <a:extLst>
              <a:ext uri="{FF2B5EF4-FFF2-40B4-BE49-F238E27FC236}">
                <a16:creationId xmlns:a16="http://schemas.microsoft.com/office/drawing/2014/main" id="{3A65F14A-C6F5-4243-A8FF-6B43F5E6AADD}"/>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2116D106-0D14-44CC-A8A5-9551AFF42218}"/>
              </a:ext>
            </a:extLst>
          </p:cNvPr>
          <p:cNvSpPr>
            <a:spLocks noGrp="1"/>
          </p:cNvSpPr>
          <p:nvPr>
            <p:ph type="sldNum" sz="quarter" idx="12"/>
          </p:nvPr>
        </p:nvSpPr>
        <p:spPr/>
        <p:txBody>
          <a:bodyPr/>
          <a:lstStyle/>
          <a:p>
            <a:fld id="{C2F792F5-04B2-48F5-9D03-C738232DE97E}" type="slidenum">
              <a:rPr lang="en-CA" smtClean="0"/>
              <a:t>31</a:t>
            </a:fld>
            <a:endParaRPr lang="en-CA"/>
          </a:p>
        </p:txBody>
      </p:sp>
    </p:spTree>
    <p:extLst>
      <p:ext uri="{BB962C8B-B14F-4D97-AF65-F5344CB8AC3E}">
        <p14:creationId xmlns:p14="http://schemas.microsoft.com/office/powerpoint/2010/main" val="295495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15BC-88EC-40C7-8365-5C09444AC65D}"/>
              </a:ext>
            </a:extLst>
          </p:cNvPr>
          <p:cNvSpPr>
            <a:spLocks noGrp="1"/>
          </p:cNvSpPr>
          <p:nvPr>
            <p:ph type="title"/>
          </p:nvPr>
        </p:nvSpPr>
        <p:spPr/>
        <p:txBody>
          <a:bodyPr/>
          <a:lstStyle/>
          <a:p>
            <a:r>
              <a:rPr lang="en-CA" dirty="0"/>
              <a:t>Tool support: </a:t>
            </a:r>
            <a:r>
              <a:rPr lang="en-CA" dirty="0" err="1"/>
              <a:t>PlantUML</a:t>
            </a:r>
            <a:endParaRPr lang="en-CA" dirty="0"/>
          </a:p>
        </p:txBody>
      </p:sp>
      <p:sp>
        <p:nvSpPr>
          <p:cNvPr id="3" name="Content Placeholder 2">
            <a:extLst>
              <a:ext uri="{FF2B5EF4-FFF2-40B4-BE49-F238E27FC236}">
                <a16:creationId xmlns:a16="http://schemas.microsoft.com/office/drawing/2014/main" id="{F611D197-763E-4E42-A14D-714A1074CF5F}"/>
              </a:ext>
            </a:extLst>
          </p:cNvPr>
          <p:cNvSpPr>
            <a:spLocks noGrp="1"/>
          </p:cNvSpPr>
          <p:nvPr>
            <p:ph idx="1"/>
          </p:nvPr>
        </p:nvSpPr>
        <p:spPr>
          <a:xfrm>
            <a:off x="838200" y="1825625"/>
            <a:ext cx="5257800" cy="4351338"/>
          </a:xfrm>
        </p:spPr>
        <p:txBody>
          <a:bodyPr>
            <a:normAutofit fontScale="92500" lnSpcReduction="10000"/>
          </a:bodyPr>
          <a:lstStyle/>
          <a:p>
            <a:pPr marL="0" indent="0">
              <a:buNone/>
            </a:pPr>
            <a:r>
              <a:rPr lang="en-CA" dirty="0">
                <a:latin typeface="Courier New" panose="02070309020205020404" pitchFamily="49" charset="0"/>
                <a:cs typeface="Courier New" panose="02070309020205020404" pitchFamily="49" charset="0"/>
              </a:rPr>
              <a:t>@startuml</a:t>
            </a:r>
          </a:p>
          <a:p>
            <a:pPr marL="0" indent="0">
              <a:buNone/>
            </a:pPr>
            <a:r>
              <a:rPr lang="en-CA" dirty="0">
                <a:latin typeface="Courier New" panose="02070309020205020404" pitchFamily="49" charset="0"/>
                <a:cs typeface="Courier New" panose="02070309020205020404" pitchFamily="49" charset="0"/>
              </a:rPr>
              <a:t>(*) --&gt; "Initialisation"</a:t>
            </a:r>
          </a:p>
          <a:p>
            <a:pPr marL="0" indent="0">
              <a:buNone/>
            </a:pPr>
            <a:r>
              <a:rPr lang="en-CA" dirty="0">
                <a:latin typeface="Courier New" panose="02070309020205020404" pitchFamily="49" charset="0"/>
                <a:cs typeface="Courier New" panose="02070309020205020404" pitchFamily="49" charset="0"/>
              </a:rPr>
              <a:t>if "Some Test" then</a:t>
            </a:r>
          </a:p>
          <a:p>
            <a:pPr marL="0" indent="0">
              <a:buNone/>
            </a:pPr>
            <a:r>
              <a:rPr lang="en-CA" dirty="0">
                <a:latin typeface="Courier New" panose="02070309020205020404" pitchFamily="49" charset="0"/>
                <a:cs typeface="Courier New" panose="02070309020205020404" pitchFamily="49" charset="0"/>
              </a:rPr>
              <a:t>	--&gt;[true] "Some Activity"</a:t>
            </a:r>
          </a:p>
          <a:p>
            <a:pPr marL="0" indent="0">
              <a:buNone/>
            </a:pPr>
            <a:r>
              <a:rPr lang="en-CA" dirty="0">
                <a:latin typeface="Courier New" panose="02070309020205020404" pitchFamily="49" charset="0"/>
                <a:cs typeface="Courier New" panose="02070309020205020404" pitchFamily="49" charset="0"/>
              </a:rPr>
              <a:t>	--&gt; "Another activity"</a:t>
            </a:r>
          </a:p>
          <a:p>
            <a:pPr marL="0" indent="0">
              <a:buNone/>
            </a:pPr>
            <a:r>
              <a:rPr lang="en-CA" dirty="0">
                <a:latin typeface="Courier New" panose="02070309020205020404" pitchFamily="49" charset="0"/>
                <a:cs typeface="Courier New" panose="02070309020205020404" pitchFamily="49" charset="0"/>
              </a:rPr>
              <a:t>	-right-&gt; (*)</a:t>
            </a:r>
          </a:p>
          <a:p>
            <a:pPr marL="0" indent="0">
              <a:buNone/>
            </a:pPr>
            <a:r>
              <a:rPr lang="en-CA" dirty="0">
                <a:latin typeface="Courier New" panose="02070309020205020404" pitchFamily="49" charset="0"/>
                <a:cs typeface="Courier New" panose="02070309020205020404" pitchFamily="49" charset="0"/>
              </a:rPr>
              <a:t>else</a:t>
            </a:r>
          </a:p>
          <a:p>
            <a:pPr marL="0" indent="0">
              <a:buNone/>
            </a:pPr>
            <a:r>
              <a:rPr lang="en-CA" dirty="0">
                <a:latin typeface="Courier New" panose="02070309020205020404" pitchFamily="49" charset="0"/>
                <a:cs typeface="Courier New" panose="02070309020205020404" pitchFamily="49" charset="0"/>
              </a:rPr>
              <a:t>	-&gt;[false] "Something else"</a:t>
            </a:r>
          </a:p>
          <a:p>
            <a:pPr marL="0" indent="0">
              <a:buNone/>
            </a:pPr>
            <a:r>
              <a:rPr lang="en-CA" dirty="0">
                <a:latin typeface="Courier New" panose="02070309020205020404" pitchFamily="49" charset="0"/>
                <a:cs typeface="Courier New" panose="02070309020205020404" pitchFamily="49" charset="0"/>
              </a:rPr>
              <a:t>	--&gt;[Ending process] (*)</a:t>
            </a:r>
          </a:p>
          <a:p>
            <a:pPr marL="0" indent="0">
              <a:buNone/>
            </a:pPr>
            <a:r>
              <a:rPr lang="en-CA" dirty="0">
                <a:latin typeface="Courier New" panose="02070309020205020404" pitchFamily="49" charset="0"/>
                <a:cs typeface="Courier New" panose="02070309020205020404" pitchFamily="49" charset="0"/>
              </a:rPr>
              <a:t>endif</a:t>
            </a:r>
          </a:p>
          <a:p>
            <a:pPr marL="0" indent="0">
              <a:buNone/>
            </a:pPr>
            <a:r>
              <a:rPr lang="en-CA" dirty="0">
                <a:latin typeface="Courier New" panose="02070309020205020404" pitchFamily="49" charset="0"/>
                <a:cs typeface="Courier New" panose="02070309020205020404" pitchFamily="49" charset="0"/>
              </a:rPr>
              <a:t>@enduml</a:t>
            </a:r>
          </a:p>
        </p:txBody>
      </p:sp>
      <p:sp>
        <p:nvSpPr>
          <p:cNvPr id="4" name="Footer Placeholder 3">
            <a:extLst>
              <a:ext uri="{FF2B5EF4-FFF2-40B4-BE49-F238E27FC236}">
                <a16:creationId xmlns:a16="http://schemas.microsoft.com/office/drawing/2014/main" id="{534C1898-2395-40BC-B974-98E598244602}"/>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B98E2576-1B57-4036-ACF0-E75605E2B7FB}"/>
              </a:ext>
            </a:extLst>
          </p:cNvPr>
          <p:cNvSpPr>
            <a:spLocks noGrp="1"/>
          </p:cNvSpPr>
          <p:nvPr>
            <p:ph type="sldNum" sz="quarter" idx="12"/>
          </p:nvPr>
        </p:nvSpPr>
        <p:spPr/>
        <p:txBody>
          <a:bodyPr/>
          <a:lstStyle/>
          <a:p>
            <a:fld id="{C2F792F5-04B2-48F5-9D03-C738232DE97E}" type="slidenum">
              <a:rPr lang="en-CA" smtClean="0"/>
              <a:t>32</a:t>
            </a:fld>
            <a:endParaRPr lang="en-CA"/>
          </a:p>
        </p:txBody>
      </p:sp>
      <p:pic>
        <p:nvPicPr>
          <p:cNvPr id="7" name="Picture 6">
            <a:extLst>
              <a:ext uri="{FF2B5EF4-FFF2-40B4-BE49-F238E27FC236}">
                <a16:creationId xmlns:a16="http://schemas.microsoft.com/office/drawing/2014/main" id="{DA93BCC6-C640-4DFB-89DE-9BA1E0EDA99A}"/>
              </a:ext>
            </a:extLst>
          </p:cNvPr>
          <p:cNvPicPr>
            <a:picLocks noChangeAspect="1"/>
          </p:cNvPicPr>
          <p:nvPr/>
        </p:nvPicPr>
        <p:blipFill>
          <a:blip r:embed="rId2"/>
          <a:stretch>
            <a:fillRect/>
          </a:stretch>
        </p:blipFill>
        <p:spPr>
          <a:xfrm>
            <a:off x="7715250" y="1631950"/>
            <a:ext cx="3638550" cy="4724400"/>
          </a:xfrm>
          <a:prstGeom prst="rect">
            <a:avLst/>
          </a:prstGeom>
        </p:spPr>
      </p:pic>
    </p:spTree>
    <p:extLst>
      <p:ext uri="{BB962C8B-B14F-4D97-AF65-F5344CB8AC3E}">
        <p14:creationId xmlns:p14="http://schemas.microsoft.com/office/powerpoint/2010/main" val="103004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2F873C-B618-45EB-90C6-3821B47136A0}"/>
              </a:ext>
            </a:extLst>
          </p:cNvPr>
          <p:cNvSpPr>
            <a:spLocks noGrp="1"/>
          </p:cNvSpPr>
          <p:nvPr>
            <p:ph type="title"/>
          </p:nvPr>
        </p:nvSpPr>
        <p:spPr/>
        <p:txBody>
          <a:bodyPr/>
          <a:lstStyle/>
          <a:p>
            <a:r>
              <a:rPr lang="en-CA" dirty="0"/>
              <a:t>UML State machine diagrams</a:t>
            </a:r>
          </a:p>
        </p:txBody>
      </p:sp>
      <p:sp>
        <p:nvSpPr>
          <p:cNvPr id="7" name="Text Placeholder 6">
            <a:extLst>
              <a:ext uri="{FF2B5EF4-FFF2-40B4-BE49-F238E27FC236}">
                <a16:creationId xmlns:a16="http://schemas.microsoft.com/office/drawing/2014/main" id="{FD06EF82-7DD2-4CA7-BA72-CDD174FAA3A3}"/>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A3673B43-4A77-4086-9380-27AB7BEE5D89}"/>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F62A0F21-7345-4F44-8033-AEE21BC86316}"/>
              </a:ext>
            </a:extLst>
          </p:cNvPr>
          <p:cNvSpPr>
            <a:spLocks noGrp="1"/>
          </p:cNvSpPr>
          <p:nvPr>
            <p:ph type="sldNum" sz="quarter" idx="12"/>
          </p:nvPr>
        </p:nvSpPr>
        <p:spPr/>
        <p:txBody>
          <a:bodyPr/>
          <a:lstStyle/>
          <a:p>
            <a:fld id="{C2F792F5-04B2-48F5-9D03-C738232DE97E}" type="slidenum">
              <a:rPr lang="en-CA" smtClean="0"/>
              <a:t>33</a:t>
            </a:fld>
            <a:endParaRPr lang="en-CA"/>
          </a:p>
        </p:txBody>
      </p:sp>
    </p:spTree>
    <p:extLst>
      <p:ext uri="{BB962C8B-B14F-4D97-AF65-F5344CB8AC3E}">
        <p14:creationId xmlns:p14="http://schemas.microsoft.com/office/powerpoint/2010/main" val="118387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D3F5DE-57ED-46AF-8AF4-B20F40A230DF}"/>
              </a:ext>
            </a:extLst>
          </p:cNvPr>
          <p:cNvSpPr>
            <a:spLocks noGrp="1"/>
          </p:cNvSpPr>
          <p:nvPr>
            <p:ph type="title"/>
          </p:nvPr>
        </p:nvSpPr>
        <p:spPr/>
        <p:txBody>
          <a:bodyPr/>
          <a:lstStyle/>
          <a:p>
            <a:r>
              <a:rPr lang="en-CA" dirty="0"/>
              <a:t>State machine diagram for a telephone</a:t>
            </a:r>
          </a:p>
        </p:txBody>
      </p:sp>
      <p:pic>
        <p:nvPicPr>
          <p:cNvPr id="9" name="Content Placeholder 8" descr="A close up of text on a white background&#10;&#10;Description automatically generated">
            <a:extLst>
              <a:ext uri="{FF2B5EF4-FFF2-40B4-BE49-F238E27FC236}">
                <a16:creationId xmlns:a16="http://schemas.microsoft.com/office/drawing/2014/main" id="{C9F533A2-7ACA-483E-BDA7-9A0580C161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9749" y="1690688"/>
            <a:ext cx="8392502" cy="4556409"/>
          </a:xfrm>
        </p:spPr>
      </p:pic>
      <p:sp>
        <p:nvSpPr>
          <p:cNvPr id="4" name="Footer Placeholder 3">
            <a:extLst>
              <a:ext uri="{FF2B5EF4-FFF2-40B4-BE49-F238E27FC236}">
                <a16:creationId xmlns:a16="http://schemas.microsoft.com/office/drawing/2014/main" id="{4EF498FB-0638-493C-A1C8-8871BF5FEF7C}"/>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4C3C6340-3106-451D-80D6-FB6332CD25C2}"/>
              </a:ext>
            </a:extLst>
          </p:cNvPr>
          <p:cNvSpPr>
            <a:spLocks noGrp="1"/>
          </p:cNvSpPr>
          <p:nvPr>
            <p:ph type="sldNum" sz="quarter" idx="12"/>
          </p:nvPr>
        </p:nvSpPr>
        <p:spPr/>
        <p:txBody>
          <a:bodyPr/>
          <a:lstStyle/>
          <a:p>
            <a:fld id="{C2F792F5-04B2-48F5-9D03-C738232DE97E}" type="slidenum">
              <a:rPr lang="en-CA" smtClean="0"/>
              <a:t>34</a:t>
            </a:fld>
            <a:endParaRPr lang="en-CA"/>
          </a:p>
        </p:txBody>
      </p:sp>
    </p:spTree>
    <p:extLst>
      <p:ext uri="{BB962C8B-B14F-4D97-AF65-F5344CB8AC3E}">
        <p14:creationId xmlns:p14="http://schemas.microsoft.com/office/powerpoint/2010/main" val="3260175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5909-9428-4F3B-B3CC-00879DE97936}"/>
              </a:ext>
            </a:extLst>
          </p:cNvPr>
          <p:cNvSpPr>
            <a:spLocks noGrp="1"/>
          </p:cNvSpPr>
          <p:nvPr>
            <p:ph type="title"/>
          </p:nvPr>
        </p:nvSpPr>
        <p:spPr/>
        <p:txBody>
          <a:bodyPr/>
          <a:lstStyle/>
          <a:p>
            <a:r>
              <a:rPr lang="en-CA" dirty="0"/>
              <a:t>Definitions: events, states, and transitions</a:t>
            </a:r>
          </a:p>
        </p:txBody>
      </p:sp>
      <p:sp>
        <p:nvSpPr>
          <p:cNvPr id="3" name="Content Placeholder 2">
            <a:extLst>
              <a:ext uri="{FF2B5EF4-FFF2-40B4-BE49-F238E27FC236}">
                <a16:creationId xmlns:a16="http://schemas.microsoft.com/office/drawing/2014/main" id="{3754F05C-59F5-441F-BAE2-C3A362C62834}"/>
              </a:ext>
            </a:extLst>
          </p:cNvPr>
          <p:cNvSpPr>
            <a:spLocks noGrp="1"/>
          </p:cNvSpPr>
          <p:nvPr>
            <p:ph idx="1"/>
          </p:nvPr>
        </p:nvSpPr>
        <p:spPr>
          <a:xfrm>
            <a:off x="838200" y="1825625"/>
            <a:ext cx="5421086" cy="4351338"/>
          </a:xfrm>
        </p:spPr>
        <p:txBody>
          <a:bodyPr/>
          <a:lstStyle/>
          <a:p>
            <a:r>
              <a:rPr lang="en-US" dirty="0"/>
              <a:t>An event is a significant or noteworthy occurrence</a:t>
            </a:r>
          </a:p>
          <a:p>
            <a:r>
              <a:rPr lang="en-US" dirty="0"/>
              <a:t>A state is the condition of an object at a moment in time time between events</a:t>
            </a:r>
          </a:p>
          <a:p>
            <a:r>
              <a:rPr lang="en-US" dirty="0"/>
              <a:t>A transition is a relationship between two states that indicates that when an event occurs, the object moves from the prior state to the subsequent state</a:t>
            </a:r>
          </a:p>
        </p:txBody>
      </p:sp>
      <p:sp>
        <p:nvSpPr>
          <p:cNvPr id="4" name="Footer Placeholder 3">
            <a:extLst>
              <a:ext uri="{FF2B5EF4-FFF2-40B4-BE49-F238E27FC236}">
                <a16:creationId xmlns:a16="http://schemas.microsoft.com/office/drawing/2014/main" id="{F7A12CEC-C088-401A-B01D-EFA377A65DDD}"/>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93D76BBF-DB74-4B38-89DC-F149243625DA}"/>
              </a:ext>
            </a:extLst>
          </p:cNvPr>
          <p:cNvSpPr>
            <a:spLocks noGrp="1"/>
          </p:cNvSpPr>
          <p:nvPr>
            <p:ph type="sldNum" sz="quarter" idx="12"/>
          </p:nvPr>
        </p:nvSpPr>
        <p:spPr/>
        <p:txBody>
          <a:bodyPr/>
          <a:lstStyle/>
          <a:p>
            <a:fld id="{C2F792F5-04B2-48F5-9D03-C738232DE97E}" type="slidenum">
              <a:rPr lang="en-CA" smtClean="0"/>
              <a:t>35</a:t>
            </a:fld>
            <a:endParaRPr lang="en-CA"/>
          </a:p>
        </p:txBody>
      </p:sp>
      <p:pic>
        <p:nvPicPr>
          <p:cNvPr id="7" name="Picture 6" descr="A hand holding a camera&#10;&#10;Description automatically generated">
            <a:extLst>
              <a:ext uri="{FF2B5EF4-FFF2-40B4-BE49-F238E27FC236}">
                <a16:creationId xmlns:a16="http://schemas.microsoft.com/office/drawing/2014/main" id="{8A8B2F6B-8933-4491-82CF-03468A679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86" y="1690688"/>
            <a:ext cx="3722914" cy="3722914"/>
          </a:xfrm>
          <a:prstGeom prst="rect">
            <a:avLst/>
          </a:prstGeom>
        </p:spPr>
      </p:pic>
    </p:spTree>
    <p:extLst>
      <p:ext uri="{BB962C8B-B14F-4D97-AF65-F5344CB8AC3E}">
        <p14:creationId xmlns:p14="http://schemas.microsoft.com/office/powerpoint/2010/main" val="32380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4A58-0D9E-4BE9-B085-100C37B1D0F2}"/>
              </a:ext>
            </a:extLst>
          </p:cNvPr>
          <p:cNvSpPr>
            <a:spLocks noGrp="1"/>
          </p:cNvSpPr>
          <p:nvPr>
            <p:ph type="title"/>
          </p:nvPr>
        </p:nvSpPr>
        <p:spPr/>
        <p:txBody>
          <a:bodyPr/>
          <a:lstStyle/>
          <a:p>
            <a:r>
              <a:rPr lang="en-US" dirty="0"/>
              <a:t>How to Apply State Machine Diagrams</a:t>
            </a:r>
            <a:endParaRPr lang="en-CA" dirty="0"/>
          </a:p>
        </p:txBody>
      </p:sp>
      <p:sp>
        <p:nvSpPr>
          <p:cNvPr id="3" name="Content Placeholder 2">
            <a:extLst>
              <a:ext uri="{FF2B5EF4-FFF2-40B4-BE49-F238E27FC236}">
                <a16:creationId xmlns:a16="http://schemas.microsoft.com/office/drawing/2014/main" id="{F1F740E0-5A81-4486-BA74-1F1B67E756AB}"/>
              </a:ext>
            </a:extLst>
          </p:cNvPr>
          <p:cNvSpPr>
            <a:spLocks noGrp="1"/>
          </p:cNvSpPr>
          <p:nvPr>
            <p:ph idx="1"/>
          </p:nvPr>
        </p:nvSpPr>
        <p:spPr>
          <a:xfrm>
            <a:off x="838200" y="1825624"/>
            <a:ext cx="10515600" cy="2887889"/>
          </a:xfrm>
        </p:spPr>
        <p:txBody>
          <a:bodyPr>
            <a:noAutofit/>
          </a:bodyPr>
          <a:lstStyle/>
          <a:p>
            <a:pPr marL="0" indent="0" algn="ctr">
              <a:buNone/>
            </a:pPr>
            <a:r>
              <a:rPr lang="en-CA" b="1" u="sng" dirty="0"/>
              <a:t>State-Independent and State-Dependent Objects</a:t>
            </a:r>
          </a:p>
          <a:p>
            <a:pPr marL="0" indent="0" algn="ctr">
              <a:buNone/>
            </a:pPr>
            <a:endParaRPr lang="en-CA" b="1" u="sng" dirty="0"/>
          </a:p>
          <a:p>
            <a:r>
              <a:rPr lang="en-US" sz="2400" dirty="0"/>
              <a:t>If an object always responds the same way to an event, then it is considered state-independent (or modeless) with respect to that event</a:t>
            </a:r>
          </a:p>
          <a:p>
            <a:r>
              <a:rPr lang="en-US" sz="2400" dirty="0"/>
              <a:t>By contrast, state-dependent objects react differently to events depending on their state or mode</a:t>
            </a:r>
            <a:endParaRPr lang="en-US" i="1" dirty="0"/>
          </a:p>
          <a:p>
            <a:pPr marL="0" indent="0">
              <a:buNone/>
            </a:pPr>
            <a:endParaRPr lang="en-US" i="1" dirty="0"/>
          </a:p>
          <a:p>
            <a:pPr marL="0" indent="0">
              <a:buNone/>
            </a:pPr>
            <a:r>
              <a:rPr lang="en-US" b="1" i="1" dirty="0"/>
              <a:t>Consider state machines for state-dependent objects with complex behavior, not for state-independent objects</a:t>
            </a:r>
            <a:endParaRPr lang="en-CA" b="1" i="1" u="sng" dirty="0"/>
          </a:p>
        </p:txBody>
      </p:sp>
      <p:sp>
        <p:nvSpPr>
          <p:cNvPr id="4" name="Footer Placeholder 3">
            <a:extLst>
              <a:ext uri="{FF2B5EF4-FFF2-40B4-BE49-F238E27FC236}">
                <a16:creationId xmlns:a16="http://schemas.microsoft.com/office/drawing/2014/main" id="{F1CFD9B5-DC1E-448F-9477-BB16EF9494D8}"/>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2C7692DC-52F5-483F-A29B-19AE431BE123}"/>
              </a:ext>
            </a:extLst>
          </p:cNvPr>
          <p:cNvSpPr>
            <a:spLocks noGrp="1"/>
          </p:cNvSpPr>
          <p:nvPr>
            <p:ph type="sldNum" sz="quarter" idx="12"/>
          </p:nvPr>
        </p:nvSpPr>
        <p:spPr/>
        <p:txBody>
          <a:bodyPr/>
          <a:lstStyle/>
          <a:p>
            <a:fld id="{C2F792F5-04B2-48F5-9D03-C738232DE97E}" type="slidenum">
              <a:rPr lang="en-CA" smtClean="0"/>
              <a:t>36</a:t>
            </a:fld>
            <a:endParaRPr lang="en-CA"/>
          </a:p>
        </p:txBody>
      </p:sp>
    </p:spTree>
    <p:extLst>
      <p:ext uri="{BB962C8B-B14F-4D97-AF65-F5344CB8AC3E}">
        <p14:creationId xmlns:p14="http://schemas.microsoft.com/office/powerpoint/2010/main" val="222124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6B43-6C5A-4363-8028-C8F7C09A47C5}"/>
              </a:ext>
            </a:extLst>
          </p:cNvPr>
          <p:cNvSpPr>
            <a:spLocks noGrp="1"/>
          </p:cNvSpPr>
          <p:nvPr>
            <p:ph type="title"/>
          </p:nvPr>
        </p:nvSpPr>
        <p:spPr/>
        <p:txBody>
          <a:bodyPr/>
          <a:lstStyle/>
          <a:p>
            <a:r>
              <a:rPr lang="en-CA" dirty="0"/>
              <a:t>Guideline</a:t>
            </a:r>
          </a:p>
        </p:txBody>
      </p:sp>
      <p:sp>
        <p:nvSpPr>
          <p:cNvPr id="3" name="Content Placeholder 2">
            <a:extLst>
              <a:ext uri="{FF2B5EF4-FFF2-40B4-BE49-F238E27FC236}">
                <a16:creationId xmlns:a16="http://schemas.microsoft.com/office/drawing/2014/main" id="{3987B220-8288-4253-84D3-468A920026A4}"/>
              </a:ext>
            </a:extLst>
          </p:cNvPr>
          <p:cNvSpPr>
            <a:spLocks noGrp="1"/>
          </p:cNvSpPr>
          <p:nvPr>
            <p:ph idx="1"/>
          </p:nvPr>
        </p:nvSpPr>
        <p:spPr>
          <a:xfrm>
            <a:off x="838200" y="1825625"/>
            <a:ext cx="5257800" cy="4351338"/>
          </a:xfrm>
        </p:spPr>
        <p:txBody>
          <a:bodyPr/>
          <a:lstStyle/>
          <a:p>
            <a:r>
              <a:rPr lang="en-US" dirty="0"/>
              <a:t>In general, business information systems </a:t>
            </a:r>
            <a:r>
              <a:rPr lang="en-US" b="1" dirty="0"/>
              <a:t>have few complex state-dependent classes</a:t>
            </a:r>
          </a:p>
          <a:p>
            <a:r>
              <a:rPr lang="en-US" dirty="0"/>
              <a:t>By contrast, process control, device control, protocol handlers, and telecommunication domains often </a:t>
            </a:r>
            <a:r>
              <a:rPr lang="en-US" b="1" dirty="0"/>
              <a:t>have many state-dependent objects</a:t>
            </a:r>
            <a:r>
              <a:rPr lang="en-US" dirty="0"/>
              <a:t>. If you work in these domains,  definitely know and consider state machine modeling</a:t>
            </a:r>
            <a:endParaRPr lang="en-CA" dirty="0"/>
          </a:p>
        </p:txBody>
      </p:sp>
      <p:sp>
        <p:nvSpPr>
          <p:cNvPr id="4" name="Footer Placeholder 3">
            <a:extLst>
              <a:ext uri="{FF2B5EF4-FFF2-40B4-BE49-F238E27FC236}">
                <a16:creationId xmlns:a16="http://schemas.microsoft.com/office/drawing/2014/main" id="{C04EA2C3-86CE-4899-97CA-997FB3817740}"/>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908071A4-6C72-4116-A477-17B7DEB3E9B7}"/>
              </a:ext>
            </a:extLst>
          </p:cNvPr>
          <p:cNvSpPr>
            <a:spLocks noGrp="1"/>
          </p:cNvSpPr>
          <p:nvPr>
            <p:ph type="sldNum" sz="quarter" idx="12"/>
          </p:nvPr>
        </p:nvSpPr>
        <p:spPr/>
        <p:txBody>
          <a:bodyPr/>
          <a:lstStyle/>
          <a:p>
            <a:fld id="{C2F792F5-04B2-48F5-9D03-C738232DE97E}" type="slidenum">
              <a:rPr lang="en-CA" smtClean="0"/>
              <a:t>37</a:t>
            </a:fld>
            <a:endParaRPr lang="en-CA"/>
          </a:p>
        </p:txBody>
      </p:sp>
      <p:pic>
        <p:nvPicPr>
          <p:cNvPr id="7" name="Picture 6" descr="A picture containing drawing&#10;&#10;Description automatically generated">
            <a:extLst>
              <a:ext uri="{FF2B5EF4-FFF2-40B4-BE49-F238E27FC236}">
                <a16:creationId xmlns:a16="http://schemas.microsoft.com/office/drawing/2014/main" id="{5AABB6FF-D4AD-4AC2-A080-7DA582B0EF31}"/>
              </a:ext>
            </a:extLst>
          </p:cNvPr>
          <p:cNvPicPr>
            <a:picLocks noChangeAspect="1"/>
          </p:cNvPicPr>
          <p:nvPr/>
        </p:nvPicPr>
        <p:blipFill rotWithShape="1">
          <a:blip r:embed="rId2">
            <a:extLst>
              <a:ext uri="{28A0092B-C50C-407E-A947-70E740481C1C}">
                <a14:useLocalDpi xmlns:a14="http://schemas.microsoft.com/office/drawing/2010/main" val="0"/>
              </a:ext>
            </a:extLst>
          </a:blip>
          <a:srcRect b="24384"/>
          <a:stretch/>
        </p:blipFill>
        <p:spPr>
          <a:xfrm>
            <a:off x="5968093" y="2363561"/>
            <a:ext cx="5829300" cy="2088696"/>
          </a:xfrm>
          <a:prstGeom prst="rect">
            <a:avLst/>
          </a:prstGeom>
        </p:spPr>
      </p:pic>
    </p:spTree>
    <p:extLst>
      <p:ext uri="{BB962C8B-B14F-4D97-AF65-F5344CB8AC3E}">
        <p14:creationId xmlns:p14="http://schemas.microsoft.com/office/powerpoint/2010/main" val="33967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5F71-2622-4CD5-ABCB-C09C45812278}"/>
              </a:ext>
            </a:extLst>
          </p:cNvPr>
          <p:cNvSpPr>
            <a:spLocks noGrp="1"/>
          </p:cNvSpPr>
          <p:nvPr>
            <p:ph type="title"/>
          </p:nvPr>
        </p:nvSpPr>
        <p:spPr/>
        <p:txBody>
          <a:bodyPr/>
          <a:lstStyle/>
          <a:p>
            <a:r>
              <a:rPr lang="en-CA" dirty="0"/>
              <a:t>Application of state machine diagrams</a:t>
            </a:r>
          </a:p>
        </p:txBody>
      </p:sp>
      <p:sp>
        <p:nvSpPr>
          <p:cNvPr id="3" name="Content Placeholder 2">
            <a:extLst>
              <a:ext uri="{FF2B5EF4-FFF2-40B4-BE49-F238E27FC236}">
                <a16:creationId xmlns:a16="http://schemas.microsoft.com/office/drawing/2014/main" id="{1AAC7659-EF9F-4DFB-9A4C-E044964AD6E6}"/>
              </a:ext>
            </a:extLst>
          </p:cNvPr>
          <p:cNvSpPr>
            <a:spLocks noGrp="1"/>
          </p:cNvSpPr>
          <p:nvPr>
            <p:ph idx="1"/>
          </p:nvPr>
        </p:nvSpPr>
        <p:spPr/>
        <p:txBody>
          <a:bodyPr/>
          <a:lstStyle/>
          <a:p>
            <a:r>
              <a:rPr lang="en-CA" dirty="0"/>
              <a:t>Physical Devices controlled by software</a:t>
            </a:r>
          </a:p>
          <a:p>
            <a:r>
              <a:rPr lang="en-US" dirty="0"/>
              <a:t>Transactions and related Business Objects</a:t>
            </a:r>
          </a:p>
          <a:p>
            <a:r>
              <a:rPr lang="en-CA" dirty="0"/>
              <a:t>Role Mutators</a:t>
            </a:r>
          </a:p>
          <a:p>
            <a:r>
              <a:rPr lang="en-CA" dirty="0"/>
              <a:t>Communication Protocols</a:t>
            </a:r>
          </a:p>
          <a:p>
            <a:r>
              <a:rPr lang="en-US" dirty="0"/>
              <a:t>UI Page/Window Flow or Navigation</a:t>
            </a:r>
          </a:p>
          <a:p>
            <a:r>
              <a:rPr lang="en-US" dirty="0"/>
              <a:t>UI Flow Controllers or Sessions</a:t>
            </a:r>
            <a:endParaRPr lang="en-CA" dirty="0"/>
          </a:p>
          <a:p>
            <a:endParaRPr lang="en-CA" dirty="0"/>
          </a:p>
        </p:txBody>
      </p:sp>
      <p:sp>
        <p:nvSpPr>
          <p:cNvPr id="4" name="Footer Placeholder 3">
            <a:extLst>
              <a:ext uri="{FF2B5EF4-FFF2-40B4-BE49-F238E27FC236}">
                <a16:creationId xmlns:a16="http://schemas.microsoft.com/office/drawing/2014/main" id="{B249F1DA-2E5E-4494-BAE9-6E58112E229E}"/>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7957B94B-7949-4BEA-A64C-3C09F6995076}"/>
              </a:ext>
            </a:extLst>
          </p:cNvPr>
          <p:cNvSpPr>
            <a:spLocks noGrp="1"/>
          </p:cNvSpPr>
          <p:nvPr>
            <p:ph type="sldNum" sz="quarter" idx="12"/>
          </p:nvPr>
        </p:nvSpPr>
        <p:spPr/>
        <p:txBody>
          <a:bodyPr/>
          <a:lstStyle/>
          <a:p>
            <a:fld id="{C2F792F5-04B2-48F5-9D03-C738232DE97E}" type="slidenum">
              <a:rPr lang="en-CA" smtClean="0"/>
              <a:t>38</a:t>
            </a:fld>
            <a:endParaRPr lang="en-CA"/>
          </a:p>
        </p:txBody>
      </p:sp>
      <p:pic>
        <p:nvPicPr>
          <p:cNvPr id="7" name="Picture 6" descr="A screenshot of a computer&#10;&#10;Description automatically generated">
            <a:extLst>
              <a:ext uri="{FF2B5EF4-FFF2-40B4-BE49-F238E27FC236}">
                <a16:creationId xmlns:a16="http://schemas.microsoft.com/office/drawing/2014/main" id="{40C6FCCE-D467-4F94-978D-B8402E6C5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508" y="1690688"/>
            <a:ext cx="4129292" cy="3537857"/>
          </a:xfrm>
          <a:prstGeom prst="rect">
            <a:avLst/>
          </a:prstGeom>
        </p:spPr>
      </p:pic>
    </p:spTree>
    <p:extLst>
      <p:ext uri="{BB962C8B-B14F-4D97-AF65-F5344CB8AC3E}">
        <p14:creationId xmlns:p14="http://schemas.microsoft.com/office/powerpoint/2010/main" val="183632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E395-3877-4233-94E4-3C4E619B8313}"/>
              </a:ext>
            </a:extLst>
          </p:cNvPr>
          <p:cNvSpPr>
            <a:spLocks noGrp="1"/>
          </p:cNvSpPr>
          <p:nvPr>
            <p:ph type="title"/>
          </p:nvPr>
        </p:nvSpPr>
        <p:spPr/>
        <p:txBody>
          <a:bodyPr/>
          <a:lstStyle/>
          <a:p>
            <a:r>
              <a:rPr lang="en-CA" dirty="0"/>
              <a:t>Transition Actions and Guards</a:t>
            </a:r>
          </a:p>
        </p:txBody>
      </p:sp>
      <p:pic>
        <p:nvPicPr>
          <p:cNvPr id="7" name="Content Placeholder 6" descr="A close up of text on a white background&#10;&#10;Description automatically generated">
            <a:extLst>
              <a:ext uri="{FF2B5EF4-FFF2-40B4-BE49-F238E27FC236}">
                <a16:creationId xmlns:a16="http://schemas.microsoft.com/office/drawing/2014/main" id="{66F2B1BC-4A8E-4C9F-AC53-74A71077DD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0482" y="1690688"/>
            <a:ext cx="8534399" cy="4633446"/>
          </a:xfrm>
        </p:spPr>
      </p:pic>
      <p:sp>
        <p:nvSpPr>
          <p:cNvPr id="4" name="Footer Placeholder 3">
            <a:extLst>
              <a:ext uri="{FF2B5EF4-FFF2-40B4-BE49-F238E27FC236}">
                <a16:creationId xmlns:a16="http://schemas.microsoft.com/office/drawing/2014/main" id="{63CF1390-AA53-4BC3-99B4-EC2B821A7084}"/>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3BD2D327-43AE-4E98-8EE9-633C4E676F52}"/>
              </a:ext>
            </a:extLst>
          </p:cNvPr>
          <p:cNvSpPr>
            <a:spLocks noGrp="1"/>
          </p:cNvSpPr>
          <p:nvPr>
            <p:ph type="sldNum" sz="quarter" idx="12"/>
          </p:nvPr>
        </p:nvSpPr>
        <p:spPr/>
        <p:txBody>
          <a:bodyPr/>
          <a:lstStyle/>
          <a:p>
            <a:fld id="{C2F792F5-04B2-48F5-9D03-C738232DE97E}" type="slidenum">
              <a:rPr lang="en-CA" smtClean="0"/>
              <a:t>39</a:t>
            </a:fld>
            <a:endParaRPr lang="en-CA"/>
          </a:p>
        </p:txBody>
      </p:sp>
      <p:pic>
        <p:nvPicPr>
          <p:cNvPr id="6" name="Picture 5" descr="A close up of a telephone&#10;&#10;Description automatically generated">
            <a:extLst>
              <a:ext uri="{FF2B5EF4-FFF2-40B4-BE49-F238E27FC236}">
                <a16:creationId xmlns:a16="http://schemas.microsoft.com/office/drawing/2014/main" id="{DA20B9D3-12BA-4561-BF2A-ED877D85C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8200" y="1507175"/>
            <a:ext cx="1402282" cy="1039091"/>
          </a:xfrm>
          <a:prstGeom prst="rect">
            <a:avLst/>
          </a:prstGeom>
        </p:spPr>
      </p:pic>
    </p:spTree>
    <p:extLst>
      <p:ext uri="{BB962C8B-B14F-4D97-AF65-F5344CB8AC3E}">
        <p14:creationId xmlns:p14="http://schemas.microsoft.com/office/powerpoint/2010/main" val="287024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1AE-E38F-470E-89EB-BF8E88C72922}"/>
              </a:ext>
            </a:extLst>
          </p:cNvPr>
          <p:cNvSpPr>
            <a:spLocks noGrp="1"/>
          </p:cNvSpPr>
          <p:nvPr>
            <p:ph type="title"/>
          </p:nvPr>
        </p:nvSpPr>
        <p:spPr/>
        <p:txBody>
          <a:bodyPr/>
          <a:lstStyle/>
          <a:p>
            <a:r>
              <a:rPr lang="en-CA" dirty="0"/>
              <a:t>Learning objectives (3)</a:t>
            </a:r>
          </a:p>
        </p:txBody>
      </p:sp>
      <p:sp>
        <p:nvSpPr>
          <p:cNvPr id="3" name="Content Placeholder 2">
            <a:extLst>
              <a:ext uri="{FF2B5EF4-FFF2-40B4-BE49-F238E27FC236}">
                <a16:creationId xmlns:a16="http://schemas.microsoft.com/office/drawing/2014/main" id="{B7B6ECE1-4FE8-4AEF-858B-56437715FF1A}"/>
              </a:ext>
            </a:extLst>
          </p:cNvPr>
          <p:cNvSpPr>
            <a:spLocks noGrp="1"/>
          </p:cNvSpPr>
          <p:nvPr>
            <p:ph idx="1"/>
          </p:nvPr>
        </p:nvSpPr>
        <p:spPr/>
        <p:txBody>
          <a:bodyPr/>
          <a:lstStyle/>
          <a:p>
            <a:r>
              <a:rPr lang="en-US" dirty="0"/>
              <a:t>Understand the UML state machine diagram notation</a:t>
            </a:r>
          </a:p>
          <a:p>
            <a:r>
              <a:rPr lang="en-US" dirty="0"/>
              <a:t>Understand how to model states, events, transitions, and actions</a:t>
            </a:r>
          </a:p>
          <a:p>
            <a:r>
              <a:rPr lang="en-US" dirty="0"/>
              <a:t>Learn how to model systems with state machine diagrams</a:t>
            </a:r>
          </a:p>
          <a:p>
            <a:r>
              <a:rPr lang="en-US" dirty="0"/>
              <a:t>Understand how to identify relevant states and events</a:t>
            </a:r>
          </a:p>
          <a:p>
            <a:r>
              <a:rPr lang="en-US" dirty="0"/>
              <a:t>Learn how to structure diagrams with sequential and parallel decomposition</a:t>
            </a:r>
          </a:p>
          <a:p>
            <a:r>
              <a:rPr lang="en-US" dirty="0"/>
              <a:t>Learn how to map use cases toe state machines</a:t>
            </a:r>
          </a:p>
          <a:p>
            <a:r>
              <a:rPr lang="en-US" dirty="0"/>
              <a:t>Understand for what type of systems you should use state machine modeling</a:t>
            </a:r>
          </a:p>
          <a:p>
            <a:r>
              <a:rPr lang="en-US" dirty="0"/>
              <a:t>Learn some guidelines for quality assurance on state machines</a:t>
            </a:r>
          </a:p>
        </p:txBody>
      </p:sp>
      <p:sp>
        <p:nvSpPr>
          <p:cNvPr id="4" name="Footer Placeholder 3">
            <a:extLst>
              <a:ext uri="{FF2B5EF4-FFF2-40B4-BE49-F238E27FC236}">
                <a16:creationId xmlns:a16="http://schemas.microsoft.com/office/drawing/2014/main" id="{16ABEFCC-50C4-4B07-BC82-214BC43F38A6}"/>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5A1FD72D-2E1E-47C5-95CB-8866BAFD393A}"/>
              </a:ext>
            </a:extLst>
          </p:cNvPr>
          <p:cNvSpPr>
            <a:spLocks noGrp="1"/>
          </p:cNvSpPr>
          <p:nvPr>
            <p:ph type="sldNum" sz="quarter" idx="12"/>
          </p:nvPr>
        </p:nvSpPr>
        <p:spPr/>
        <p:txBody>
          <a:bodyPr/>
          <a:lstStyle/>
          <a:p>
            <a:fld id="{C2F792F5-04B2-48F5-9D03-C738232DE97E}" type="slidenum">
              <a:rPr lang="en-CA" smtClean="0"/>
              <a:t>4</a:t>
            </a:fld>
            <a:endParaRPr lang="en-CA"/>
          </a:p>
        </p:txBody>
      </p:sp>
    </p:spTree>
    <p:extLst>
      <p:ext uri="{BB962C8B-B14F-4D97-AF65-F5344CB8AC3E}">
        <p14:creationId xmlns:p14="http://schemas.microsoft.com/office/powerpoint/2010/main" val="9195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0038-9F15-4C78-9397-6BBAD4679CA2}"/>
              </a:ext>
            </a:extLst>
          </p:cNvPr>
          <p:cNvSpPr>
            <a:spLocks noGrp="1"/>
          </p:cNvSpPr>
          <p:nvPr>
            <p:ph type="title"/>
          </p:nvPr>
        </p:nvSpPr>
        <p:spPr/>
        <p:txBody>
          <a:bodyPr/>
          <a:lstStyle/>
          <a:p>
            <a:r>
              <a:rPr lang="en-CA" dirty="0"/>
              <a:t>Nested States</a:t>
            </a:r>
          </a:p>
        </p:txBody>
      </p:sp>
      <p:pic>
        <p:nvPicPr>
          <p:cNvPr id="7" name="Content Placeholder 6" descr="A close up of a logo&#10;&#10;Description automatically generated">
            <a:extLst>
              <a:ext uri="{FF2B5EF4-FFF2-40B4-BE49-F238E27FC236}">
                <a16:creationId xmlns:a16="http://schemas.microsoft.com/office/drawing/2014/main" id="{05CEB06F-9B63-402F-996E-6F9FC62C55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9609" y="1690688"/>
            <a:ext cx="9572782" cy="4535941"/>
          </a:xfrm>
        </p:spPr>
      </p:pic>
      <p:sp>
        <p:nvSpPr>
          <p:cNvPr id="4" name="Footer Placeholder 3">
            <a:extLst>
              <a:ext uri="{FF2B5EF4-FFF2-40B4-BE49-F238E27FC236}">
                <a16:creationId xmlns:a16="http://schemas.microsoft.com/office/drawing/2014/main" id="{E89E2533-2483-4503-92F0-1887520B8B8B}"/>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F1B708EC-B7FC-48A2-BB1C-3C45CB90118E}"/>
              </a:ext>
            </a:extLst>
          </p:cNvPr>
          <p:cNvSpPr>
            <a:spLocks noGrp="1"/>
          </p:cNvSpPr>
          <p:nvPr>
            <p:ph type="sldNum" sz="quarter" idx="12"/>
          </p:nvPr>
        </p:nvSpPr>
        <p:spPr/>
        <p:txBody>
          <a:bodyPr/>
          <a:lstStyle/>
          <a:p>
            <a:fld id="{C2F792F5-04B2-48F5-9D03-C738232DE97E}" type="slidenum">
              <a:rPr lang="en-CA" smtClean="0"/>
              <a:t>40</a:t>
            </a:fld>
            <a:endParaRPr lang="en-CA"/>
          </a:p>
        </p:txBody>
      </p:sp>
    </p:spTree>
    <p:extLst>
      <p:ext uri="{BB962C8B-B14F-4D97-AF65-F5344CB8AC3E}">
        <p14:creationId xmlns:p14="http://schemas.microsoft.com/office/powerpoint/2010/main" val="2801032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831E-A2DA-4E6D-93B1-002D4985255D}"/>
              </a:ext>
            </a:extLst>
          </p:cNvPr>
          <p:cNvSpPr>
            <a:spLocks noGrp="1"/>
          </p:cNvSpPr>
          <p:nvPr>
            <p:ph type="title"/>
          </p:nvPr>
        </p:nvSpPr>
        <p:spPr/>
        <p:txBody>
          <a:bodyPr/>
          <a:lstStyle/>
          <a:p>
            <a:r>
              <a:rPr lang="en-CA" dirty="0"/>
              <a:t>Example: Process Sale use case</a:t>
            </a:r>
          </a:p>
        </p:txBody>
      </p:sp>
      <p:pic>
        <p:nvPicPr>
          <p:cNvPr id="7" name="Content Placeholder 6" descr="A picture containing screenshot&#10;&#10;Description automatically generated">
            <a:extLst>
              <a:ext uri="{FF2B5EF4-FFF2-40B4-BE49-F238E27FC236}">
                <a16:creationId xmlns:a16="http://schemas.microsoft.com/office/drawing/2014/main" id="{DE93D572-8867-4763-B168-3DF886DC3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573" y="1431047"/>
            <a:ext cx="7162799" cy="4925303"/>
          </a:xfrm>
        </p:spPr>
      </p:pic>
      <p:sp>
        <p:nvSpPr>
          <p:cNvPr id="4" name="Footer Placeholder 3">
            <a:extLst>
              <a:ext uri="{FF2B5EF4-FFF2-40B4-BE49-F238E27FC236}">
                <a16:creationId xmlns:a16="http://schemas.microsoft.com/office/drawing/2014/main" id="{C24B04F6-EFF1-42ED-8C72-01AAB673EBF9}"/>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40DBAF70-CA3C-40AF-A5CD-981AAC94EABB}"/>
              </a:ext>
            </a:extLst>
          </p:cNvPr>
          <p:cNvSpPr>
            <a:spLocks noGrp="1"/>
          </p:cNvSpPr>
          <p:nvPr>
            <p:ph type="sldNum" sz="quarter" idx="12"/>
          </p:nvPr>
        </p:nvSpPr>
        <p:spPr/>
        <p:txBody>
          <a:bodyPr/>
          <a:lstStyle/>
          <a:p>
            <a:fld id="{C2F792F5-04B2-48F5-9D03-C738232DE97E}" type="slidenum">
              <a:rPr lang="en-CA" smtClean="0"/>
              <a:t>41</a:t>
            </a:fld>
            <a:endParaRPr lang="en-CA"/>
          </a:p>
        </p:txBody>
      </p:sp>
    </p:spTree>
    <p:extLst>
      <p:ext uri="{BB962C8B-B14F-4D97-AF65-F5344CB8AC3E}">
        <p14:creationId xmlns:p14="http://schemas.microsoft.com/office/powerpoint/2010/main" val="953355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32C8-95AB-4081-88B4-D96DAF168A34}"/>
              </a:ext>
            </a:extLst>
          </p:cNvPr>
          <p:cNvSpPr>
            <a:spLocks noGrp="1"/>
          </p:cNvSpPr>
          <p:nvPr>
            <p:ph type="title"/>
          </p:nvPr>
        </p:nvSpPr>
        <p:spPr/>
        <p:txBody>
          <a:bodyPr/>
          <a:lstStyle/>
          <a:p>
            <a:r>
              <a:rPr lang="en-CA" dirty="0"/>
              <a:t>State machine in the UP</a:t>
            </a:r>
          </a:p>
        </p:txBody>
      </p:sp>
      <p:sp>
        <p:nvSpPr>
          <p:cNvPr id="3" name="Content Placeholder 2">
            <a:extLst>
              <a:ext uri="{FF2B5EF4-FFF2-40B4-BE49-F238E27FC236}">
                <a16:creationId xmlns:a16="http://schemas.microsoft.com/office/drawing/2014/main" id="{3CDCDB10-95FB-4E9A-95A3-1376B20E7AF7}"/>
              </a:ext>
            </a:extLst>
          </p:cNvPr>
          <p:cNvSpPr>
            <a:spLocks noGrp="1"/>
          </p:cNvSpPr>
          <p:nvPr>
            <p:ph idx="1"/>
          </p:nvPr>
        </p:nvSpPr>
        <p:spPr/>
        <p:txBody>
          <a:bodyPr/>
          <a:lstStyle/>
          <a:p>
            <a:r>
              <a:rPr lang="en-CA" dirty="0"/>
              <a:t>There is not one model in the UP called “state model”</a:t>
            </a:r>
          </a:p>
          <a:p>
            <a:r>
              <a:rPr lang="en-CA" dirty="0"/>
              <a:t>Rather, any element in any model (Design model, domain model, business object model, etc.) may have a state machine</a:t>
            </a:r>
          </a:p>
          <a:p>
            <a:r>
              <a:rPr lang="en-CA" dirty="0"/>
              <a:t>The purpose is to better understand or communicate its dynamic behavior in response to events</a:t>
            </a:r>
          </a:p>
          <a:p>
            <a:endParaRPr lang="en-CA" dirty="0"/>
          </a:p>
        </p:txBody>
      </p:sp>
      <p:sp>
        <p:nvSpPr>
          <p:cNvPr id="4" name="Footer Placeholder 3">
            <a:extLst>
              <a:ext uri="{FF2B5EF4-FFF2-40B4-BE49-F238E27FC236}">
                <a16:creationId xmlns:a16="http://schemas.microsoft.com/office/drawing/2014/main" id="{BB45DAEE-2046-4979-9117-E97937690A95}"/>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43BE97A5-95E9-4390-A88B-C424E6C746E8}"/>
              </a:ext>
            </a:extLst>
          </p:cNvPr>
          <p:cNvSpPr>
            <a:spLocks noGrp="1"/>
          </p:cNvSpPr>
          <p:nvPr>
            <p:ph type="sldNum" sz="quarter" idx="12"/>
          </p:nvPr>
        </p:nvSpPr>
        <p:spPr/>
        <p:txBody>
          <a:bodyPr/>
          <a:lstStyle/>
          <a:p>
            <a:fld id="{C2F792F5-04B2-48F5-9D03-C738232DE97E}" type="slidenum">
              <a:rPr lang="en-CA" smtClean="0"/>
              <a:t>42</a:t>
            </a:fld>
            <a:endParaRPr lang="en-CA"/>
          </a:p>
        </p:txBody>
      </p:sp>
    </p:spTree>
    <p:extLst>
      <p:ext uri="{BB962C8B-B14F-4D97-AF65-F5344CB8AC3E}">
        <p14:creationId xmlns:p14="http://schemas.microsoft.com/office/powerpoint/2010/main" val="3140034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E31D-E663-40BC-AF38-4352B107E4B9}"/>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FC71EBA-10B3-4C96-B515-4081401723D5}"/>
              </a:ext>
            </a:extLst>
          </p:cNvPr>
          <p:cNvSpPr>
            <a:spLocks noGrp="1"/>
          </p:cNvSpPr>
          <p:nvPr>
            <p:ph idx="1"/>
          </p:nvPr>
        </p:nvSpPr>
        <p:spPr>
          <a:xfrm>
            <a:off x="838200" y="1877332"/>
            <a:ext cx="10515600" cy="4351338"/>
          </a:xfrm>
        </p:spPr>
        <p:txBody>
          <a:bodyPr>
            <a:normAutofit/>
          </a:bodyPr>
          <a:lstStyle/>
          <a:p>
            <a:r>
              <a:rPr lang="en-CA" dirty="0"/>
              <a:t>Sequence </a:t>
            </a:r>
            <a:r>
              <a:rPr lang="en-US" dirty="0"/>
              <a:t>diagrams and activity diagrams provide a graphical notation that can enhance a textual specification (e.g., based on use cases)</a:t>
            </a:r>
          </a:p>
          <a:p>
            <a:r>
              <a:rPr lang="en-CA" dirty="0"/>
              <a:t>S</a:t>
            </a:r>
            <a:r>
              <a:rPr lang="en-US" dirty="0" err="1"/>
              <a:t>ystem</a:t>
            </a:r>
            <a:r>
              <a:rPr lang="en-US" dirty="0"/>
              <a:t> sequence diagrams (SSDs) model the system as a black box and focus on the events generated by actors and how they are handled by the system</a:t>
            </a:r>
          </a:p>
          <a:p>
            <a:r>
              <a:rPr lang="en-US" dirty="0"/>
              <a:t>Activity diagrams are data/control flow graphs. They can enhance textual use cases descriptions by modeling all extensions and alternative scenarios in a single </a:t>
            </a:r>
            <a:r>
              <a:rPr lang="en-CA" dirty="0"/>
              <a:t>diagram</a:t>
            </a:r>
          </a:p>
          <a:p>
            <a:r>
              <a:rPr lang="en-CA" dirty="0"/>
              <a:t>State machine diagrams </a:t>
            </a:r>
            <a:r>
              <a:rPr lang="en-US" dirty="0"/>
              <a:t>allow you to explicitly model how a system reacts to external or internal events, including temporal events.  </a:t>
            </a:r>
            <a:r>
              <a:rPr lang="en-CA" dirty="0"/>
              <a:t>This kind of </a:t>
            </a:r>
            <a:r>
              <a:rPr lang="en-US" dirty="0"/>
              <a:t>modeling is particularly well suited for designing  systems where processing of an event depends on the current state of an object – as opposed to systems, where objects always react in the same way to an event</a:t>
            </a:r>
          </a:p>
        </p:txBody>
      </p:sp>
      <p:sp>
        <p:nvSpPr>
          <p:cNvPr id="4" name="Footer Placeholder 3">
            <a:extLst>
              <a:ext uri="{FF2B5EF4-FFF2-40B4-BE49-F238E27FC236}">
                <a16:creationId xmlns:a16="http://schemas.microsoft.com/office/drawing/2014/main" id="{D764BD1A-B37D-4064-8FD8-C5477C445132}"/>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C1A84685-6012-4823-8574-F51DACFE6090}"/>
              </a:ext>
            </a:extLst>
          </p:cNvPr>
          <p:cNvSpPr>
            <a:spLocks noGrp="1"/>
          </p:cNvSpPr>
          <p:nvPr>
            <p:ph type="sldNum" sz="quarter" idx="12"/>
          </p:nvPr>
        </p:nvSpPr>
        <p:spPr/>
        <p:txBody>
          <a:bodyPr/>
          <a:lstStyle/>
          <a:p>
            <a:fld id="{C2F792F5-04B2-48F5-9D03-C738232DE97E}" type="slidenum">
              <a:rPr lang="en-CA" smtClean="0"/>
              <a:t>43</a:t>
            </a:fld>
            <a:endParaRPr lang="en-CA"/>
          </a:p>
        </p:txBody>
      </p:sp>
    </p:spTree>
    <p:extLst>
      <p:ext uri="{BB962C8B-B14F-4D97-AF65-F5344CB8AC3E}">
        <p14:creationId xmlns:p14="http://schemas.microsoft.com/office/powerpoint/2010/main" val="7168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6532-95D2-406B-83BA-30C8FFBB86D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114125B-1C6F-4A8A-B50B-DC2F50827B07}"/>
              </a:ext>
            </a:extLst>
          </p:cNvPr>
          <p:cNvSpPr>
            <a:spLocks noGrp="1"/>
          </p:cNvSpPr>
          <p:nvPr>
            <p:ph idx="1"/>
          </p:nvPr>
        </p:nvSpPr>
        <p:spPr/>
        <p:txBody>
          <a:bodyPr>
            <a:normAutofit/>
          </a:bodyPr>
          <a:lstStyle/>
          <a:p>
            <a:pPr marL="457200" indent="-457200">
              <a:buFont typeface="+mj-lt"/>
              <a:buAutoNum type="arabicPeriod"/>
            </a:pPr>
            <a:r>
              <a:rPr lang="en-US" dirty="0"/>
              <a:t>Martin Fowler. UML Distilled: A Brief Guide to the Standard Object Modeling Language. Addison-</a:t>
            </a:r>
            <a:r>
              <a:rPr lang="en-CA" dirty="0"/>
              <a:t>Wesley, 3rd edition, 2004.</a:t>
            </a:r>
          </a:p>
          <a:p>
            <a:pPr marL="457200" indent="-457200">
              <a:buFont typeface="+mj-lt"/>
              <a:buAutoNum type="arabicPeriod"/>
            </a:pPr>
            <a:r>
              <a:rPr lang="en-US" dirty="0"/>
              <a:t> Craig </a:t>
            </a:r>
            <a:r>
              <a:rPr lang="en-US" dirty="0" err="1"/>
              <a:t>Larman</a:t>
            </a:r>
            <a:r>
              <a:rPr lang="en-US" dirty="0"/>
              <a:t>. Applying UML and Patterns. Prentice Hall, third edition, 2005.</a:t>
            </a:r>
          </a:p>
          <a:p>
            <a:pPr marL="457200" indent="-457200">
              <a:buFont typeface="+mj-lt"/>
              <a:buAutoNum type="arabicPeriod"/>
            </a:pPr>
            <a:r>
              <a:rPr lang="en-US" dirty="0"/>
              <a:t>UML Activity Diagrams Reference.  </a:t>
            </a:r>
            <a:r>
              <a:rPr lang="en-US" dirty="0">
                <a:hlinkClick r:id="rId3"/>
              </a:rPr>
              <a:t>https://www.uml-diagrams.org/activity-diagrams-reference.html</a:t>
            </a:r>
            <a:endParaRPr lang="en-US" dirty="0"/>
          </a:p>
          <a:p>
            <a:pPr marL="457200" indent="-457200">
              <a:buFont typeface="+mj-lt"/>
              <a:buAutoNum type="arabicPeriod"/>
            </a:pPr>
            <a:r>
              <a:rPr lang="en-US" dirty="0"/>
              <a:t>UML activity diagrams.  </a:t>
            </a:r>
            <a:r>
              <a:rPr lang="en-US" dirty="0">
                <a:hlinkClick r:id="rId4"/>
              </a:rPr>
              <a:t>https://www.smartdraw.com/activity-diagram/</a:t>
            </a:r>
            <a:r>
              <a:rPr lang="en-US" dirty="0"/>
              <a:t> </a:t>
            </a:r>
          </a:p>
          <a:p>
            <a:pPr marL="457200" indent="-457200">
              <a:buFont typeface="+mj-lt"/>
              <a:buAutoNum type="arabicPeriod"/>
            </a:pPr>
            <a:endParaRPr lang="en-CA" dirty="0"/>
          </a:p>
          <a:p>
            <a:endParaRPr lang="en-US" dirty="0"/>
          </a:p>
          <a:p>
            <a:pPr marL="457200" indent="-457200">
              <a:buFont typeface="+mj-lt"/>
              <a:buAutoNum type="arabicPeriod"/>
            </a:pPr>
            <a:endParaRPr lang="en-CA" dirty="0"/>
          </a:p>
          <a:p>
            <a:pPr marL="457200" indent="-457200">
              <a:buFont typeface="+mj-lt"/>
              <a:buAutoNum type="arabicPeriod"/>
            </a:pPr>
            <a:endParaRPr lang="en-CA" altLang="en-US" dirty="0"/>
          </a:p>
        </p:txBody>
      </p:sp>
      <p:sp>
        <p:nvSpPr>
          <p:cNvPr id="4" name="Slide Number Placeholder 3">
            <a:extLst>
              <a:ext uri="{FF2B5EF4-FFF2-40B4-BE49-F238E27FC236}">
                <a16:creationId xmlns:a16="http://schemas.microsoft.com/office/drawing/2014/main" id="{C9A10673-8366-40C5-B71A-AD9BC10AEB81}"/>
              </a:ext>
            </a:extLst>
          </p:cNvPr>
          <p:cNvSpPr>
            <a:spLocks noGrp="1"/>
          </p:cNvSpPr>
          <p:nvPr>
            <p:ph type="sldNum" sz="quarter" idx="12"/>
          </p:nvPr>
        </p:nvSpPr>
        <p:spPr/>
        <p:txBody>
          <a:bodyPr/>
          <a:lstStyle/>
          <a:p>
            <a:fld id="{C2F792F5-04B2-48F5-9D03-C738232DE97E}" type="slidenum">
              <a:rPr lang="en-CA" smtClean="0"/>
              <a:t>44</a:t>
            </a:fld>
            <a:endParaRPr lang="en-CA" dirty="0"/>
          </a:p>
        </p:txBody>
      </p:sp>
      <p:sp>
        <p:nvSpPr>
          <p:cNvPr id="5" name="Footer Placeholder 4">
            <a:extLst>
              <a:ext uri="{FF2B5EF4-FFF2-40B4-BE49-F238E27FC236}">
                <a16:creationId xmlns:a16="http://schemas.microsoft.com/office/drawing/2014/main" id="{B90FEBA9-D1CF-48B4-A9EE-59FF39CBB447}"/>
              </a:ext>
            </a:extLst>
          </p:cNvPr>
          <p:cNvSpPr>
            <a:spLocks noGrp="1"/>
          </p:cNvSpPr>
          <p:nvPr>
            <p:ph type="ftr" sz="quarter" idx="11"/>
          </p:nvPr>
        </p:nvSpPr>
        <p:spPr/>
        <p:txBody>
          <a:bodyPr/>
          <a:lstStyle/>
          <a:p>
            <a:r>
              <a:rPr lang="en-CA"/>
              <a:t>SOEN 343.  Dr. Morales</a:t>
            </a:r>
            <a:endParaRPr lang="en-CA" dirty="0"/>
          </a:p>
        </p:txBody>
      </p:sp>
    </p:spTree>
    <p:extLst>
      <p:ext uri="{BB962C8B-B14F-4D97-AF65-F5344CB8AC3E}">
        <p14:creationId xmlns:p14="http://schemas.microsoft.com/office/powerpoint/2010/main" val="173399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EA52-5217-4C87-893A-A29312BF666F}"/>
              </a:ext>
            </a:extLst>
          </p:cNvPr>
          <p:cNvSpPr>
            <a:spLocks noGrp="1"/>
          </p:cNvSpPr>
          <p:nvPr>
            <p:ph type="title"/>
          </p:nvPr>
        </p:nvSpPr>
        <p:spPr/>
        <p:txBody>
          <a:bodyPr/>
          <a:lstStyle/>
          <a:p>
            <a:r>
              <a:rPr lang="en-US" dirty="0"/>
              <a:t>UML Diagrams Applicable to SRS: Summary</a:t>
            </a:r>
            <a:endParaRPr lang="en-CA" dirty="0"/>
          </a:p>
        </p:txBody>
      </p:sp>
      <p:sp>
        <p:nvSpPr>
          <p:cNvPr id="3" name="Content Placeholder 2">
            <a:extLst>
              <a:ext uri="{FF2B5EF4-FFF2-40B4-BE49-F238E27FC236}">
                <a16:creationId xmlns:a16="http://schemas.microsoft.com/office/drawing/2014/main" id="{A95E39F7-C979-4AB1-95CF-3E781ED53AF7}"/>
              </a:ext>
            </a:extLst>
          </p:cNvPr>
          <p:cNvSpPr>
            <a:spLocks noGrp="1"/>
          </p:cNvSpPr>
          <p:nvPr>
            <p:ph idx="1"/>
          </p:nvPr>
        </p:nvSpPr>
        <p:spPr>
          <a:xfrm>
            <a:off x="838201" y="1825625"/>
            <a:ext cx="5257800" cy="4308475"/>
          </a:xfrm>
        </p:spPr>
        <p:txBody>
          <a:bodyPr>
            <a:noAutofit/>
          </a:bodyPr>
          <a:lstStyle/>
          <a:p>
            <a:pPr marL="0" indent="0" algn="ctr">
              <a:buNone/>
            </a:pPr>
            <a:r>
              <a:rPr lang="en-CA" b="1" u="sng" dirty="0"/>
              <a:t>UML diagrams appropriate for OO Analysis Modeling</a:t>
            </a:r>
          </a:p>
          <a:p>
            <a:pPr marL="0" indent="0">
              <a:buNone/>
            </a:pPr>
            <a:r>
              <a:rPr lang="en-CA" b="1" dirty="0"/>
              <a:t>Dynamic View:</a:t>
            </a:r>
          </a:p>
          <a:p>
            <a:r>
              <a:rPr lang="en-CA" dirty="0"/>
              <a:t>System Sequence Diagram</a:t>
            </a:r>
          </a:p>
          <a:p>
            <a:r>
              <a:rPr lang="en-CA" dirty="0"/>
              <a:t> Activity Diagram</a:t>
            </a:r>
          </a:p>
          <a:p>
            <a:r>
              <a:rPr lang="en-CA" dirty="0"/>
              <a:t> State Machine Diagram</a:t>
            </a:r>
          </a:p>
          <a:p>
            <a:pPr marL="0" indent="0">
              <a:buNone/>
            </a:pPr>
            <a:r>
              <a:rPr lang="en-CA" b="1" dirty="0"/>
              <a:t>Static View:</a:t>
            </a:r>
          </a:p>
          <a:p>
            <a:r>
              <a:rPr lang="en-CA" dirty="0"/>
              <a:t> Class Diagram for Domain Modeling</a:t>
            </a:r>
            <a:endParaRPr lang="en-CA" b="1" u="sng" dirty="0"/>
          </a:p>
        </p:txBody>
      </p:sp>
      <p:sp>
        <p:nvSpPr>
          <p:cNvPr id="4" name="Footer Placeholder 3">
            <a:extLst>
              <a:ext uri="{FF2B5EF4-FFF2-40B4-BE49-F238E27FC236}">
                <a16:creationId xmlns:a16="http://schemas.microsoft.com/office/drawing/2014/main" id="{D20A84FC-DB6F-4D93-8086-21764965F813}"/>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308D9D8A-CB1E-4641-97F5-ED5E47A4869F}"/>
              </a:ext>
            </a:extLst>
          </p:cNvPr>
          <p:cNvSpPr>
            <a:spLocks noGrp="1"/>
          </p:cNvSpPr>
          <p:nvPr>
            <p:ph type="sldNum" sz="quarter" idx="12"/>
          </p:nvPr>
        </p:nvSpPr>
        <p:spPr/>
        <p:txBody>
          <a:bodyPr/>
          <a:lstStyle/>
          <a:p>
            <a:fld id="{C2F792F5-04B2-48F5-9D03-C738232DE97E}" type="slidenum">
              <a:rPr lang="en-CA" smtClean="0"/>
              <a:t>5</a:t>
            </a:fld>
            <a:endParaRPr lang="en-CA"/>
          </a:p>
        </p:txBody>
      </p:sp>
      <p:sp>
        <p:nvSpPr>
          <p:cNvPr id="7" name="Rectangle 6">
            <a:extLst>
              <a:ext uri="{FF2B5EF4-FFF2-40B4-BE49-F238E27FC236}">
                <a16:creationId xmlns:a16="http://schemas.microsoft.com/office/drawing/2014/main" id="{C62203CC-4986-48DF-AEBB-C7AB2995C168}"/>
              </a:ext>
            </a:extLst>
          </p:cNvPr>
          <p:cNvSpPr/>
          <p:nvPr/>
        </p:nvSpPr>
        <p:spPr>
          <a:xfrm>
            <a:off x="7670800" y="2190750"/>
            <a:ext cx="2501900" cy="958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a:t>Domain Model</a:t>
            </a:r>
          </a:p>
          <a:p>
            <a:pPr algn="ctr"/>
            <a:r>
              <a:rPr lang="en-CA" dirty="0"/>
              <a:t>(static view)</a:t>
            </a:r>
          </a:p>
        </p:txBody>
      </p:sp>
      <p:sp>
        <p:nvSpPr>
          <p:cNvPr id="14" name="Rectangle 13">
            <a:extLst>
              <a:ext uri="{FF2B5EF4-FFF2-40B4-BE49-F238E27FC236}">
                <a16:creationId xmlns:a16="http://schemas.microsoft.com/office/drawing/2014/main" id="{CE1EEC21-B6AD-419F-8097-3B79110730C8}"/>
              </a:ext>
            </a:extLst>
          </p:cNvPr>
          <p:cNvSpPr/>
          <p:nvPr/>
        </p:nvSpPr>
        <p:spPr>
          <a:xfrm>
            <a:off x="7670800" y="3870325"/>
            <a:ext cx="2501900" cy="958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a:t>Use Case Model</a:t>
            </a:r>
          </a:p>
          <a:p>
            <a:pPr algn="ctr"/>
            <a:r>
              <a:rPr lang="en-CA" dirty="0"/>
              <a:t>(dynamic view)</a:t>
            </a:r>
          </a:p>
        </p:txBody>
      </p:sp>
      <p:cxnSp>
        <p:nvCxnSpPr>
          <p:cNvPr id="12" name="Straight Connector 11">
            <a:extLst>
              <a:ext uri="{FF2B5EF4-FFF2-40B4-BE49-F238E27FC236}">
                <a16:creationId xmlns:a16="http://schemas.microsoft.com/office/drawing/2014/main" id="{902D83EA-D478-419B-A924-CCDF86A46CBA}"/>
              </a:ext>
            </a:extLst>
          </p:cNvPr>
          <p:cNvCxnSpPr>
            <a:stCxn id="7" idx="2"/>
            <a:endCxn id="14" idx="0"/>
          </p:cNvCxnSpPr>
          <p:nvPr/>
        </p:nvCxnSpPr>
        <p:spPr>
          <a:xfrm>
            <a:off x="8921750" y="3149600"/>
            <a:ext cx="0" cy="7207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396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1BD9-E387-4616-8440-2FF130B11216}"/>
              </a:ext>
            </a:extLst>
          </p:cNvPr>
          <p:cNvSpPr>
            <a:spLocks noGrp="1"/>
          </p:cNvSpPr>
          <p:nvPr>
            <p:ph type="title"/>
          </p:nvPr>
        </p:nvSpPr>
        <p:spPr/>
        <p:txBody>
          <a:bodyPr/>
          <a:lstStyle/>
          <a:p>
            <a:r>
              <a:rPr lang="en-CA" dirty="0"/>
              <a:t>Modeling Behaviour</a:t>
            </a:r>
          </a:p>
        </p:txBody>
      </p:sp>
      <p:sp>
        <p:nvSpPr>
          <p:cNvPr id="4" name="Footer Placeholder 3">
            <a:extLst>
              <a:ext uri="{FF2B5EF4-FFF2-40B4-BE49-F238E27FC236}">
                <a16:creationId xmlns:a16="http://schemas.microsoft.com/office/drawing/2014/main" id="{26A9B2A7-7AEB-4334-9515-75228911C8AE}"/>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95F1CE3B-564B-4807-9231-7DD42E66D86A}"/>
              </a:ext>
            </a:extLst>
          </p:cNvPr>
          <p:cNvSpPr>
            <a:spLocks noGrp="1"/>
          </p:cNvSpPr>
          <p:nvPr>
            <p:ph type="sldNum" sz="quarter" idx="12"/>
          </p:nvPr>
        </p:nvSpPr>
        <p:spPr/>
        <p:txBody>
          <a:bodyPr/>
          <a:lstStyle/>
          <a:p>
            <a:fld id="{C2F792F5-04B2-48F5-9D03-C738232DE97E}" type="slidenum">
              <a:rPr lang="en-CA" smtClean="0"/>
              <a:t>6</a:t>
            </a:fld>
            <a:endParaRPr lang="en-CA"/>
          </a:p>
        </p:txBody>
      </p:sp>
      <p:grpSp>
        <p:nvGrpSpPr>
          <p:cNvPr id="7" name="Group 6">
            <a:extLst>
              <a:ext uri="{FF2B5EF4-FFF2-40B4-BE49-F238E27FC236}">
                <a16:creationId xmlns:a16="http://schemas.microsoft.com/office/drawing/2014/main" id="{17ED1AA4-C18E-4139-BCFD-E85B84115AE7}"/>
              </a:ext>
            </a:extLst>
          </p:cNvPr>
          <p:cNvGrpSpPr/>
          <p:nvPr/>
        </p:nvGrpSpPr>
        <p:grpSpPr>
          <a:xfrm>
            <a:off x="838200" y="2106959"/>
            <a:ext cx="1917576" cy="2713349"/>
            <a:chOff x="838200" y="2106959"/>
            <a:chExt cx="1917576" cy="2713349"/>
          </a:xfrm>
        </p:grpSpPr>
        <p:pic>
          <p:nvPicPr>
            <p:cNvPr id="1026" name="Picture 2" descr="Sequence diagram - Wikipedia">
              <a:extLst>
                <a:ext uri="{FF2B5EF4-FFF2-40B4-BE49-F238E27FC236}">
                  <a16:creationId xmlns:a16="http://schemas.microsoft.com/office/drawing/2014/main" id="{A196A6CE-D680-4B74-9432-43E217DA4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06959"/>
              <a:ext cx="1800225" cy="1790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1ACD60-6390-44C0-B6E2-CCD483ABC779}"/>
                </a:ext>
              </a:extLst>
            </p:cNvPr>
            <p:cNvSpPr txBox="1"/>
            <p:nvPr/>
          </p:nvSpPr>
          <p:spPr>
            <a:xfrm>
              <a:off x="838200" y="4450976"/>
              <a:ext cx="1917576" cy="369332"/>
            </a:xfrm>
            <a:prstGeom prst="rect">
              <a:avLst/>
            </a:prstGeom>
            <a:noFill/>
          </p:spPr>
          <p:txBody>
            <a:bodyPr wrap="none" rtlCol="0">
              <a:spAutoFit/>
            </a:bodyPr>
            <a:lstStyle/>
            <a:p>
              <a:r>
                <a:rPr lang="en-CA" dirty="0">
                  <a:effectLst>
                    <a:outerShdw blurRad="38100" dist="38100" dir="2700000" algn="tl">
                      <a:srgbClr val="000000">
                        <a:alpha val="43137"/>
                      </a:srgbClr>
                    </a:outerShdw>
                  </a:effectLst>
                </a:rPr>
                <a:t>Sequence diagram</a:t>
              </a:r>
            </a:p>
          </p:txBody>
        </p:sp>
      </p:grpSp>
      <p:grpSp>
        <p:nvGrpSpPr>
          <p:cNvPr id="8" name="Group 7">
            <a:extLst>
              <a:ext uri="{FF2B5EF4-FFF2-40B4-BE49-F238E27FC236}">
                <a16:creationId xmlns:a16="http://schemas.microsoft.com/office/drawing/2014/main" id="{E26356A9-4F33-4698-A779-EBE3F02C4EF0}"/>
              </a:ext>
            </a:extLst>
          </p:cNvPr>
          <p:cNvGrpSpPr/>
          <p:nvPr/>
        </p:nvGrpSpPr>
        <p:grpSpPr>
          <a:xfrm>
            <a:off x="4472335" y="2235547"/>
            <a:ext cx="2981325" cy="2584761"/>
            <a:chOff x="4472335" y="2235547"/>
            <a:chExt cx="2981325" cy="2584761"/>
          </a:xfrm>
        </p:grpSpPr>
        <p:pic>
          <p:nvPicPr>
            <p:cNvPr id="1028" name="Picture 4" descr="An example of UML activity diagram describing a Document ...">
              <a:extLst>
                <a:ext uri="{FF2B5EF4-FFF2-40B4-BE49-F238E27FC236}">
                  <a16:creationId xmlns:a16="http://schemas.microsoft.com/office/drawing/2014/main" id="{1FF9B042-222B-4AFF-901F-67186A3106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2335" y="2235547"/>
              <a:ext cx="2981325" cy="1533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EF5B39-2F44-47EB-B0FD-CDD855FC1E2A}"/>
                </a:ext>
              </a:extLst>
            </p:cNvPr>
            <p:cNvSpPr txBox="1"/>
            <p:nvPr/>
          </p:nvSpPr>
          <p:spPr>
            <a:xfrm>
              <a:off x="5004209" y="4450976"/>
              <a:ext cx="1701171" cy="369332"/>
            </a:xfrm>
            <a:prstGeom prst="rect">
              <a:avLst/>
            </a:prstGeom>
            <a:noFill/>
          </p:spPr>
          <p:txBody>
            <a:bodyPr wrap="none" rtlCol="0">
              <a:spAutoFit/>
            </a:bodyPr>
            <a:lstStyle/>
            <a:p>
              <a:r>
                <a:rPr lang="en-CA" dirty="0">
                  <a:effectLst>
                    <a:outerShdw blurRad="38100" dist="38100" dir="2700000" algn="tl">
                      <a:srgbClr val="000000">
                        <a:alpha val="43137"/>
                      </a:srgbClr>
                    </a:outerShdw>
                  </a:effectLst>
                </a:rPr>
                <a:t>Activity diagram</a:t>
              </a:r>
            </a:p>
          </p:txBody>
        </p:sp>
      </p:grpSp>
      <p:grpSp>
        <p:nvGrpSpPr>
          <p:cNvPr id="9" name="Group 8">
            <a:extLst>
              <a:ext uri="{FF2B5EF4-FFF2-40B4-BE49-F238E27FC236}">
                <a16:creationId xmlns:a16="http://schemas.microsoft.com/office/drawing/2014/main" id="{3F4AC4C0-E38A-4F4B-8BC7-4B7716FF65EC}"/>
              </a:ext>
            </a:extLst>
          </p:cNvPr>
          <p:cNvGrpSpPr/>
          <p:nvPr/>
        </p:nvGrpSpPr>
        <p:grpSpPr>
          <a:xfrm>
            <a:off x="9020175" y="2049809"/>
            <a:ext cx="2449580" cy="2820694"/>
            <a:chOff x="9020175" y="2049809"/>
            <a:chExt cx="2449580" cy="2820694"/>
          </a:xfrm>
        </p:grpSpPr>
        <p:pic>
          <p:nvPicPr>
            <p:cNvPr id="1030" name="Picture 6" descr="State Machine Diagram - an overview | ScienceDirect Topics">
              <a:extLst>
                <a:ext uri="{FF2B5EF4-FFF2-40B4-BE49-F238E27FC236}">
                  <a16:creationId xmlns:a16="http://schemas.microsoft.com/office/drawing/2014/main" id="{818DC8E0-F9C0-4E64-894D-ADFFDB784F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0175" y="2049809"/>
              <a:ext cx="192405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8943700-BE9D-4820-A089-D38AA8E0DA78}"/>
                </a:ext>
              </a:extLst>
            </p:cNvPr>
            <p:cNvSpPr txBox="1"/>
            <p:nvPr/>
          </p:nvSpPr>
          <p:spPr>
            <a:xfrm>
              <a:off x="9131614" y="4501171"/>
              <a:ext cx="2338141" cy="369332"/>
            </a:xfrm>
            <a:prstGeom prst="rect">
              <a:avLst/>
            </a:prstGeom>
            <a:noFill/>
          </p:spPr>
          <p:txBody>
            <a:bodyPr wrap="none" rtlCol="0">
              <a:spAutoFit/>
            </a:bodyPr>
            <a:lstStyle/>
            <a:p>
              <a:r>
                <a:rPr lang="en-CA" dirty="0">
                  <a:effectLst>
                    <a:outerShdw blurRad="38100" dist="38100" dir="2700000" algn="tl">
                      <a:srgbClr val="000000">
                        <a:alpha val="43137"/>
                      </a:srgbClr>
                    </a:outerShdw>
                  </a:effectLst>
                </a:rPr>
                <a:t>State machine diagram</a:t>
              </a:r>
            </a:p>
          </p:txBody>
        </p:sp>
      </p:grpSp>
    </p:spTree>
    <p:extLst>
      <p:ext uri="{BB962C8B-B14F-4D97-AF65-F5344CB8AC3E}">
        <p14:creationId xmlns:p14="http://schemas.microsoft.com/office/powerpoint/2010/main" val="356096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C17B-5726-41D8-9BC8-D8F3041B771D}"/>
              </a:ext>
            </a:extLst>
          </p:cNvPr>
          <p:cNvSpPr>
            <a:spLocks noGrp="1"/>
          </p:cNvSpPr>
          <p:nvPr>
            <p:ph type="title"/>
          </p:nvPr>
        </p:nvSpPr>
        <p:spPr/>
        <p:txBody>
          <a:bodyPr/>
          <a:lstStyle/>
          <a:p>
            <a:r>
              <a:rPr lang="en-CA" dirty="0"/>
              <a:t>UML Sequence diagrams</a:t>
            </a:r>
          </a:p>
        </p:txBody>
      </p:sp>
      <p:pic>
        <p:nvPicPr>
          <p:cNvPr id="7" name="Content Placeholder 6">
            <a:extLst>
              <a:ext uri="{FF2B5EF4-FFF2-40B4-BE49-F238E27FC236}">
                <a16:creationId xmlns:a16="http://schemas.microsoft.com/office/drawing/2014/main" id="{D925EA77-7214-415D-877F-B2E267850EDA}"/>
              </a:ext>
            </a:extLst>
          </p:cNvPr>
          <p:cNvPicPr>
            <a:picLocks noGrp="1" noChangeAspect="1"/>
          </p:cNvPicPr>
          <p:nvPr>
            <p:ph idx="1"/>
          </p:nvPr>
        </p:nvPicPr>
        <p:blipFill>
          <a:blip r:embed="rId3"/>
          <a:stretch>
            <a:fillRect/>
          </a:stretch>
        </p:blipFill>
        <p:spPr>
          <a:xfrm>
            <a:off x="3430277" y="1825625"/>
            <a:ext cx="5331445" cy="4351338"/>
          </a:xfrm>
        </p:spPr>
      </p:pic>
      <p:sp>
        <p:nvSpPr>
          <p:cNvPr id="4" name="Footer Placeholder 3">
            <a:extLst>
              <a:ext uri="{FF2B5EF4-FFF2-40B4-BE49-F238E27FC236}">
                <a16:creationId xmlns:a16="http://schemas.microsoft.com/office/drawing/2014/main" id="{87FCCC1E-56B1-4B03-84F8-CE02C0C04391}"/>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EE34FC02-AADE-4F2A-A2EC-7564B008D5C6}"/>
              </a:ext>
            </a:extLst>
          </p:cNvPr>
          <p:cNvSpPr>
            <a:spLocks noGrp="1"/>
          </p:cNvSpPr>
          <p:nvPr>
            <p:ph type="sldNum" sz="quarter" idx="12"/>
          </p:nvPr>
        </p:nvSpPr>
        <p:spPr/>
        <p:txBody>
          <a:bodyPr/>
          <a:lstStyle/>
          <a:p>
            <a:fld id="{C2F792F5-04B2-48F5-9D03-C738232DE97E}" type="slidenum">
              <a:rPr lang="en-CA" smtClean="0"/>
              <a:t>7</a:t>
            </a:fld>
            <a:endParaRPr lang="en-CA"/>
          </a:p>
        </p:txBody>
      </p:sp>
    </p:spTree>
    <p:extLst>
      <p:ext uri="{BB962C8B-B14F-4D97-AF65-F5344CB8AC3E}">
        <p14:creationId xmlns:p14="http://schemas.microsoft.com/office/powerpoint/2010/main" val="132877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C1BE5-EC23-4011-BB64-3CB0BD561432}"/>
              </a:ext>
            </a:extLst>
          </p:cNvPr>
          <p:cNvSpPr>
            <a:spLocks noGrp="1"/>
          </p:cNvSpPr>
          <p:nvPr>
            <p:ph type="title"/>
          </p:nvPr>
        </p:nvSpPr>
        <p:spPr>
          <a:xfrm>
            <a:off x="838200" y="963877"/>
            <a:ext cx="3494362" cy="4930246"/>
          </a:xfrm>
        </p:spPr>
        <p:txBody>
          <a:bodyPr>
            <a:normAutofit/>
          </a:bodyPr>
          <a:lstStyle/>
          <a:p>
            <a:pPr algn="r"/>
            <a:r>
              <a:rPr lang="en-CA" dirty="0">
                <a:solidFill>
                  <a:schemeClr val="accent1"/>
                </a:solidFill>
              </a:rPr>
              <a:t>Why Draw an SSD</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9DDDEA-87A3-4781-81B9-D96C8C3FD9D5}"/>
              </a:ext>
            </a:extLst>
          </p:cNvPr>
          <p:cNvSpPr>
            <a:spLocks noGrp="1"/>
          </p:cNvSpPr>
          <p:nvPr>
            <p:ph idx="1"/>
          </p:nvPr>
        </p:nvSpPr>
        <p:spPr>
          <a:xfrm>
            <a:off x="4976031" y="963877"/>
            <a:ext cx="6377769" cy="4930246"/>
          </a:xfrm>
        </p:spPr>
        <p:txBody>
          <a:bodyPr anchor="ctr">
            <a:normAutofit/>
          </a:bodyPr>
          <a:lstStyle/>
          <a:p>
            <a:pPr marL="0" indent="0">
              <a:buNone/>
            </a:pPr>
            <a:r>
              <a:rPr lang="en-CA" sz="2400" dirty="0"/>
              <a:t>An interesting question in software design:</a:t>
            </a:r>
          </a:p>
          <a:p>
            <a:r>
              <a:rPr lang="en-CA" sz="2400" b="1" i="1" dirty="0"/>
              <a:t>What events are coming into our system?</a:t>
            </a:r>
          </a:p>
          <a:p>
            <a:endParaRPr lang="en-CA" sz="2400" b="1" i="1" dirty="0"/>
          </a:p>
          <a:p>
            <a:r>
              <a:rPr lang="en-US" sz="2400" dirty="0"/>
              <a:t>Because we must design the software to handle these events (from the mouse, keyboard, another system, ...) and execute a response</a:t>
            </a:r>
            <a:endParaRPr lang="en-CA" sz="2400" b="1" i="1" dirty="0"/>
          </a:p>
        </p:txBody>
      </p:sp>
      <p:sp>
        <p:nvSpPr>
          <p:cNvPr id="4" name="Footer Placeholder 3">
            <a:extLst>
              <a:ext uri="{FF2B5EF4-FFF2-40B4-BE49-F238E27FC236}">
                <a16:creationId xmlns:a16="http://schemas.microsoft.com/office/drawing/2014/main" id="{550D0271-F024-432A-BEA5-34C02FFDB107}"/>
              </a:ext>
            </a:extLst>
          </p:cNvPr>
          <p:cNvSpPr>
            <a:spLocks noGrp="1"/>
          </p:cNvSpPr>
          <p:nvPr>
            <p:ph type="ftr" sz="quarter" idx="11"/>
          </p:nvPr>
        </p:nvSpPr>
        <p:spPr>
          <a:xfrm>
            <a:off x="4976031" y="6033479"/>
            <a:ext cx="5259985" cy="365125"/>
          </a:xfrm>
        </p:spPr>
        <p:txBody>
          <a:bodyPr>
            <a:normAutofit/>
          </a:bodyPr>
          <a:lstStyle/>
          <a:p>
            <a:pPr algn="l">
              <a:spcAft>
                <a:spcPts val="600"/>
              </a:spcAft>
            </a:pPr>
            <a:r>
              <a:rPr lang="en-CA" sz="1050">
                <a:solidFill>
                  <a:schemeClr val="tx1">
                    <a:alpha val="80000"/>
                  </a:schemeClr>
                </a:solidFill>
              </a:rPr>
              <a:t>SOEN 343.  Dr. Morales</a:t>
            </a:r>
          </a:p>
        </p:txBody>
      </p:sp>
      <p:sp>
        <p:nvSpPr>
          <p:cNvPr id="5" name="Slide Number Placeholder 4">
            <a:extLst>
              <a:ext uri="{FF2B5EF4-FFF2-40B4-BE49-F238E27FC236}">
                <a16:creationId xmlns:a16="http://schemas.microsoft.com/office/drawing/2014/main" id="{822BC8F6-C826-41FF-9415-A9071BFB3182}"/>
              </a:ext>
            </a:extLst>
          </p:cNvPr>
          <p:cNvSpPr>
            <a:spLocks noGrp="1"/>
          </p:cNvSpPr>
          <p:nvPr>
            <p:ph type="sldNum" sz="quarter" idx="12"/>
          </p:nvPr>
        </p:nvSpPr>
        <p:spPr>
          <a:xfrm>
            <a:off x="10571516" y="6033479"/>
            <a:ext cx="782283" cy="365125"/>
          </a:xfrm>
        </p:spPr>
        <p:txBody>
          <a:bodyPr>
            <a:normAutofit/>
          </a:bodyPr>
          <a:lstStyle/>
          <a:p>
            <a:pPr>
              <a:spcAft>
                <a:spcPts val="600"/>
              </a:spcAft>
            </a:pPr>
            <a:fld id="{C2F792F5-04B2-48F5-9D03-C738232DE97E}" type="slidenum">
              <a:rPr lang="en-CA" sz="1050">
                <a:solidFill>
                  <a:schemeClr val="tx1">
                    <a:alpha val="80000"/>
                  </a:schemeClr>
                </a:solidFill>
              </a:rPr>
              <a:pPr>
                <a:spcAft>
                  <a:spcPts val="600"/>
                </a:spcAft>
              </a:pPr>
              <a:t>8</a:t>
            </a:fld>
            <a:endParaRPr lang="en-CA" sz="1050">
              <a:solidFill>
                <a:schemeClr val="tx1">
                  <a:alpha val="80000"/>
                </a:schemeClr>
              </a:solidFill>
            </a:endParaRPr>
          </a:p>
        </p:txBody>
      </p:sp>
    </p:spTree>
    <p:extLst>
      <p:ext uri="{BB962C8B-B14F-4D97-AF65-F5344CB8AC3E}">
        <p14:creationId xmlns:p14="http://schemas.microsoft.com/office/powerpoint/2010/main" val="388999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F61-AF24-465D-88EA-CB7E5F058C46}"/>
              </a:ext>
            </a:extLst>
          </p:cNvPr>
          <p:cNvSpPr>
            <a:spLocks noGrp="1"/>
          </p:cNvSpPr>
          <p:nvPr>
            <p:ph type="title"/>
          </p:nvPr>
        </p:nvSpPr>
        <p:spPr/>
        <p:txBody>
          <a:bodyPr/>
          <a:lstStyle/>
          <a:p>
            <a:r>
              <a:rPr lang="en-CA" dirty="0"/>
              <a:t>System sequence diagram (SSD)</a:t>
            </a:r>
          </a:p>
        </p:txBody>
      </p:sp>
      <p:sp>
        <p:nvSpPr>
          <p:cNvPr id="4" name="Footer Placeholder 3">
            <a:extLst>
              <a:ext uri="{FF2B5EF4-FFF2-40B4-BE49-F238E27FC236}">
                <a16:creationId xmlns:a16="http://schemas.microsoft.com/office/drawing/2014/main" id="{30CB6831-8A67-458F-ADD5-66421DE7FFBA}"/>
              </a:ext>
            </a:extLst>
          </p:cNvPr>
          <p:cNvSpPr>
            <a:spLocks noGrp="1"/>
          </p:cNvSpPr>
          <p:nvPr>
            <p:ph type="ftr" sz="quarter" idx="11"/>
          </p:nvPr>
        </p:nvSpPr>
        <p:spPr/>
        <p:txBody>
          <a:bodyPr/>
          <a:lstStyle/>
          <a:p>
            <a:r>
              <a:rPr lang="en-CA"/>
              <a:t>SOEN 343.  Dr. Morales</a:t>
            </a:r>
          </a:p>
        </p:txBody>
      </p:sp>
      <p:sp>
        <p:nvSpPr>
          <p:cNvPr id="5" name="Slide Number Placeholder 4">
            <a:extLst>
              <a:ext uri="{FF2B5EF4-FFF2-40B4-BE49-F238E27FC236}">
                <a16:creationId xmlns:a16="http://schemas.microsoft.com/office/drawing/2014/main" id="{8B485C68-E301-4C59-B4F4-62BF14B20D45}"/>
              </a:ext>
            </a:extLst>
          </p:cNvPr>
          <p:cNvSpPr>
            <a:spLocks noGrp="1"/>
          </p:cNvSpPr>
          <p:nvPr>
            <p:ph type="sldNum" sz="quarter" idx="12"/>
          </p:nvPr>
        </p:nvSpPr>
        <p:spPr/>
        <p:txBody>
          <a:bodyPr/>
          <a:lstStyle/>
          <a:p>
            <a:fld id="{C2F792F5-04B2-48F5-9D03-C738232DE97E}" type="slidenum">
              <a:rPr lang="en-CA" smtClean="0"/>
              <a:t>9</a:t>
            </a:fld>
            <a:endParaRPr lang="en-CA"/>
          </a:p>
        </p:txBody>
      </p:sp>
      <p:pic>
        <p:nvPicPr>
          <p:cNvPr id="11" name="Content Placeholder 10">
            <a:extLst>
              <a:ext uri="{FF2B5EF4-FFF2-40B4-BE49-F238E27FC236}">
                <a16:creationId xmlns:a16="http://schemas.microsoft.com/office/drawing/2014/main" id="{9A3B6729-ECC3-4D46-BEA1-29DF84EAD617}"/>
              </a:ext>
            </a:extLst>
          </p:cNvPr>
          <p:cNvPicPr>
            <a:picLocks noGrp="1" noChangeAspect="1"/>
          </p:cNvPicPr>
          <p:nvPr>
            <p:ph idx="1"/>
          </p:nvPr>
        </p:nvPicPr>
        <p:blipFill>
          <a:blip r:embed="rId3"/>
          <a:stretch>
            <a:fillRect/>
          </a:stretch>
        </p:blipFill>
        <p:spPr>
          <a:xfrm>
            <a:off x="2059406" y="1825625"/>
            <a:ext cx="8073187" cy="4351338"/>
          </a:xfrm>
        </p:spPr>
      </p:pic>
      <p:sp>
        <p:nvSpPr>
          <p:cNvPr id="12" name="Rectangle: Folded Corner 11">
            <a:extLst>
              <a:ext uri="{FF2B5EF4-FFF2-40B4-BE49-F238E27FC236}">
                <a16:creationId xmlns:a16="http://schemas.microsoft.com/office/drawing/2014/main" id="{492BCD84-5FA8-41A3-86CC-D22D8E27452D}"/>
              </a:ext>
            </a:extLst>
          </p:cNvPr>
          <p:cNvSpPr/>
          <p:nvPr/>
        </p:nvSpPr>
        <p:spPr>
          <a:xfrm>
            <a:off x="9294566" y="1551305"/>
            <a:ext cx="1375267" cy="54864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as a black box</a:t>
            </a:r>
          </a:p>
        </p:txBody>
      </p:sp>
      <p:sp>
        <p:nvSpPr>
          <p:cNvPr id="13" name="Rectangle: Folded Corner 12">
            <a:extLst>
              <a:ext uri="{FF2B5EF4-FFF2-40B4-BE49-F238E27FC236}">
                <a16:creationId xmlns:a16="http://schemas.microsoft.com/office/drawing/2014/main" id="{C1A83D0B-C95C-4DE4-9AD7-87CD407B515D}"/>
              </a:ext>
            </a:extLst>
          </p:cNvPr>
          <p:cNvSpPr/>
          <p:nvPr/>
        </p:nvSpPr>
        <p:spPr>
          <a:xfrm>
            <a:off x="5775919" y="1417769"/>
            <a:ext cx="1375267" cy="54864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External actor to sys.</a:t>
            </a:r>
          </a:p>
        </p:txBody>
      </p:sp>
      <p:grpSp>
        <p:nvGrpSpPr>
          <p:cNvPr id="26" name="Group 25">
            <a:extLst>
              <a:ext uri="{FF2B5EF4-FFF2-40B4-BE49-F238E27FC236}">
                <a16:creationId xmlns:a16="http://schemas.microsoft.com/office/drawing/2014/main" id="{72AF456A-B792-4CDF-8391-6BAEB1FF2D6E}"/>
              </a:ext>
            </a:extLst>
          </p:cNvPr>
          <p:cNvGrpSpPr/>
          <p:nvPr/>
        </p:nvGrpSpPr>
        <p:grpSpPr>
          <a:xfrm>
            <a:off x="9919360" y="3429000"/>
            <a:ext cx="1714179" cy="980133"/>
            <a:chOff x="9919360" y="3429000"/>
            <a:chExt cx="1714179" cy="980133"/>
          </a:xfrm>
        </p:grpSpPr>
        <p:sp>
          <p:nvSpPr>
            <p:cNvPr id="14" name="Rectangle: Folded Corner 13">
              <a:extLst>
                <a:ext uri="{FF2B5EF4-FFF2-40B4-BE49-F238E27FC236}">
                  <a16:creationId xmlns:a16="http://schemas.microsoft.com/office/drawing/2014/main" id="{0C541E35-D6AF-495E-A08C-8A3738AEA924}"/>
                </a:ext>
              </a:extLst>
            </p:cNvPr>
            <p:cNvSpPr/>
            <p:nvPr/>
          </p:nvSpPr>
          <p:spPr>
            <a:xfrm>
              <a:off x="10258272" y="3860493"/>
              <a:ext cx="1375267" cy="54864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UML loop</a:t>
              </a:r>
            </a:p>
          </p:txBody>
        </p:sp>
        <p:cxnSp>
          <p:nvCxnSpPr>
            <p:cNvPr id="16" name="Straight Arrow Connector 15">
              <a:extLst>
                <a:ext uri="{FF2B5EF4-FFF2-40B4-BE49-F238E27FC236}">
                  <a16:creationId xmlns:a16="http://schemas.microsoft.com/office/drawing/2014/main" id="{E7B01367-211E-4D0B-A0E7-9AD3C1BB8007}"/>
                </a:ext>
              </a:extLst>
            </p:cNvPr>
            <p:cNvCxnSpPr>
              <a:cxnSpLocks/>
              <a:stCxn id="14" idx="0"/>
            </p:cNvCxnSpPr>
            <p:nvPr/>
          </p:nvCxnSpPr>
          <p:spPr>
            <a:xfrm flipH="1" flipV="1">
              <a:off x="9919360" y="3429000"/>
              <a:ext cx="1026546" cy="43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D99EDCBF-8CF2-4E4B-BBA5-247C5D7EC9C0}"/>
              </a:ext>
            </a:extLst>
          </p:cNvPr>
          <p:cNvGrpSpPr/>
          <p:nvPr/>
        </p:nvGrpSpPr>
        <p:grpSpPr>
          <a:xfrm>
            <a:off x="9168888" y="5057682"/>
            <a:ext cx="2464651" cy="750027"/>
            <a:chOff x="9168888" y="5057682"/>
            <a:chExt cx="2464651" cy="750027"/>
          </a:xfrm>
        </p:grpSpPr>
        <p:sp>
          <p:nvSpPr>
            <p:cNvPr id="19" name="Rectangle: Folded Corner 18">
              <a:extLst>
                <a:ext uri="{FF2B5EF4-FFF2-40B4-BE49-F238E27FC236}">
                  <a16:creationId xmlns:a16="http://schemas.microsoft.com/office/drawing/2014/main" id="{9A1555B1-B9C8-40B1-98B2-CB9F0A5A922E}"/>
                </a:ext>
              </a:extLst>
            </p:cNvPr>
            <p:cNvSpPr/>
            <p:nvPr/>
          </p:nvSpPr>
          <p:spPr>
            <a:xfrm>
              <a:off x="10258272" y="5057682"/>
              <a:ext cx="1375267" cy="75002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 message with params.</a:t>
              </a:r>
            </a:p>
          </p:txBody>
        </p:sp>
        <p:cxnSp>
          <p:nvCxnSpPr>
            <p:cNvPr id="20" name="Straight Arrow Connector 19">
              <a:extLst>
                <a:ext uri="{FF2B5EF4-FFF2-40B4-BE49-F238E27FC236}">
                  <a16:creationId xmlns:a16="http://schemas.microsoft.com/office/drawing/2014/main" id="{88D3B423-42FE-4630-9E00-74BE9B01877B}"/>
                </a:ext>
              </a:extLst>
            </p:cNvPr>
            <p:cNvCxnSpPr>
              <a:cxnSpLocks/>
              <a:stCxn id="19" idx="1"/>
            </p:cNvCxnSpPr>
            <p:nvPr/>
          </p:nvCxnSpPr>
          <p:spPr>
            <a:xfrm flipH="1">
              <a:off x="9168888" y="5432696"/>
              <a:ext cx="1089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CDA8BFC-8E29-4DB4-BC5D-171BF478D6C8}"/>
              </a:ext>
            </a:extLst>
          </p:cNvPr>
          <p:cNvGrpSpPr/>
          <p:nvPr/>
        </p:nvGrpSpPr>
        <p:grpSpPr>
          <a:xfrm>
            <a:off x="4016188" y="5718017"/>
            <a:ext cx="2277036" cy="548640"/>
            <a:chOff x="4016188" y="5718017"/>
            <a:chExt cx="2277036" cy="548640"/>
          </a:xfrm>
        </p:grpSpPr>
        <p:sp>
          <p:nvSpPr>
            <p:cNvPr id="22" name="Rectangle: Folded Corner 21">
              <a:extLst>
                <a:ext uri="{FF2B5EF4-FFF2-40B4-BE49-F238E27FC236}">
                  <a16:creationId xmlns:a16="http://schemas.microsoft.com/office/drawing/2014/main" id="{88E16170-5BB4-4C67-8965-167476659C51}"/>
                </a:ext>
              </a:extLst>
            </p:cNvPr>
            <p:cNvSpPr/>
            <p:nvPr/>
          </p:nvSpPr>
          <p:spPr>
            <a:xfrm>
              <a:off x="4016188" y="5718017"/>
              <a:ext cx="1375267" cy="54864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Return values</a:t>
              </a:r>
            </a:p>
          </p:txBody>
        </p:sp>
        <p:cxnSp>
          <p:nvCxnSpPr>
            <p:cNvPr id="24" name="Straight Arrow Connector 23">
              <a:extLst>
                <a:ext uri="{FF2B5EF4-FFF2-40B4-BE49-F238E27FC236}">
                  <a16:creationId xmlns:a16="http://schemas.microsoft.com/office/drawing/2014/main" id="{DAB4088E-A770-4488-A1D4-CFB6FD3B10BC}"/>
                </a:ext>
              </a:extLst>
            </p:cNvPr>
            <p:cNvCxnSpPr>
              <a:cxnSpLocks/>
            </p:cNvCxnSpPr>
            <p:nvPr/>
          </p:nvCxnSpPr>
          <p:spPr>
            <a:xfrm>
              <a:off x="5391455" y="5981336"/>
              <a:ext cx="901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2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3132</Words>
  <Application>Microsoft Office PowerPoint</Application>
  <PresentationFormat>Widescreen</PresentationFormat>
  <Paragraphs>327</Paragraphs>
  <Slides>44</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Courier New</vt:lpstr>
      <vt:lpstr>Office Theme</vt:lpstr>
      <vt:lpstr>SOEN 343</vt:lpstr>
      <vt:lpstr>Learning objectives (1)</vt:lpstr>
      <vt:lpstr>Learning objectives (2)</vt:lpstr>
      <vt:lpstr>Learning objectives (3)</vt:lpstr>
      <vt:lpstr>UML Diagrams Applicable to SRS: Summary</vt:lpstr>
      <vt:lpstr>Modeling Behaviour</vt:lpstr>
      <vt:lpstr>UML Sequence diagrams</vt:lpstr>
      <vt:lpstr>Why Draw an SSD</vt:lpstr>
      <vt:lpstr>System sequence diagram (SSD)</vt:lpstr>
      <vt:lpstr>Conditional Messages</vt:lpstr>
      <vt:lpstr>Mutually Exclusive Conditional Messages</vt:lpstr>
      <vt:lpstr>When to use (system) sequence diagrams</vt:lpstr>
      <vt:lpstr>What SDD information to place in the glossary</vt:lpstr>
      <vt:lpstr>Example 2: Monopoly SSD</vt:lpstr>
      <vt:lpstr>SSDs Within the UP</vt:lpstr>
      <vt:lpstr>Tools for web sequence diagrams</vt:lpstr>
      <vt:lpstr>Activity diagrams</vt:lpstr>
      <vt:lpstr>UML Activity Diagrams and Use Cases</vt:lpstr>
      <vt:lpstr>Activity Diagram</vt:lpstr>
      <vt:lpstr>Parallel activities</vt:lpstr>
      <vt:lpstr>Conditionals</vt:lpstr>
      <vt:lpstr>Branch and Merge</vt:lpstr>
      <vt:lpstr>Activity diagrams: Swim lanes (partitions)</vt:lpstr>
      <vt:lpstr>Swim lanes: POS Example</vt:lpstr>
      <vt:lpstr>Sub-activities: Modeling complex workflows</vt:lpstr>
      <vt:lpstr>Signals</vt:lpstr>
      <vt:lpstr>Time signals</vt:lpstr>
      <vt:lpstr>Guard conditions</vt:lpstr>
      <vt:lpstr>Activity diagram summary</vt:lpstr>
      <vt:lpstr>When to use activity diagrams</vt:lpstr>
      <vt:lpstr>Activity diagram guidelines</vt:lpstr>
      <vt:lpstr>Tool support: PlantUML</vt:lpstr>
      <vt:lpstr>UML State machine diagrams</vt:lpstr>
      <vt:lpstr>State machine diagram for a telephone</vt:lpstr>
      <vt:lpstr>Definitions: events, states, and transitions</vt:lpstr>
      <vt:lpstr>How to Apply State Machine Diagrams</vt:lpstr>
      <vt:lpstr>Guideline</vt:lpstr>
      <vt:lpstr>Application of state machine diagrams</vt:lpstr>
      <vt:lpstr>Transition Actions and Guards</vt:lpstr>
      <vt:lpstr>Nested States</vt:lpstr>
      <vt:lpstr>Example: Process Sale use case</vt:lpstr>
      <vt:lpstr>State machine in the UP</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6481</dc:title>
  <dc:creator>Rodrigo Morales Alvarado</dc:creator>
  <cp:lastModifiedBy>Rodrigo Morales Alvarado</cp:lastModifiedBy>
  <cp:revision>130</cp:revision>
  <dcterms:created xsi:type="dcterms:W3CDTF">2020-07-27T21:18:53Z</dcterms:created>
  <dcterms:modified xsi:type="dcterms:W3CDTF">2020-09-29T02:19:51Z</dcterms:modified>
</cp:coreProperties>
</file>