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407" r:id="rId2"/>
    <p:sldId id="406" r:id="rId3"/>
    <p:sldId id="306" r:id="rId4"/>
    <p:sldId id="308" r:id="rId5"/>
    <p:sldId id="309" r:id="rId6"/>
    <p:sldId id="334" r:id="rId7"/>
    <p:sldId id="335" r:id="rId8"/>
    <p:sldId id="312" r:id="rId9"/>
    <p:sldId id="313" r:id="rId10"/>
    <p:sldId id="317" r:id="rId11"/>
    <p:sldId id="320" r:id="rId12"/>
    <p:sldId id="325" r:id="rId13"/>
    <p:sldId id="337" r:id="rId14"/>
    <p:sldId id="321" r:id="rId15"/>
    <p:sldId id="432" r:id="rId16"/>
    <p:sldId id="433" r:id="rId17"/>
    <p:sldId id="322" r:id="rId18"/>
    <p:sldId id="323" r:id="rId19"/>
    <p:sldId id="434" r:id="rId20"/>
    <p:sldId id="279" r:id="rId21"/>
    <p:sldId id="298" r:id="rId22"/>
    <p:sldId id="299" r:id="rId23"/>
    <p:sldId id="300" r:id="rId24"/>
    <p:sldId id="301" r:id="rId25"/>
    <p:sldId id="303" r:id="rId26"/>
    <p:sldId id="304" r:id="rId27"/>
    <p:sldId id="326" r:id="rId28"/>
    <p:sldId id="327" r:id="rId29"/>
    <p:sldId id="328" r:id="rId30"/>
    <p:sldId id="411" r:id="rId31"/>
    <p:sldId id="329" r:id="rId32"/>
    <p:sldId id="330" r:id="rId33"/>
    <p:sldId id="332" r:id="rId34"/>
    <p:sldId id="408" r:id="rId35"/>
    <p:sldId id="338" r:id="rId36"/>
    <p:sldId id="409" r:id="rId37"/>
    <p:sldId id="428" r:id="rId38"/>
    <p:sldId id="435" r:id="rId39"/>
    <p:sldId id="429" r:id="rId4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70920" autoAdjust="0"/>
  </p:normalViewPr>
  <p:slideViewPr>
    <p:cSldViewPr>
      <p:cViewPr varScale="1">
        <p:scale>
          <a:sx n="71" d="100"/>
          <a:sy n="71" d="100"/>
        </p:scale>
        <p:origin x="412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72800-E36E-4878-89AD-CFBFE955E396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2B30453-09DF-4292-839D-ABB929BF9F5D}">
      <dgm:prSet phldrT="[Text]"/>
      <dgm:spPr/>
      <dgm:t>
        <a:bodyPr/>
        <a:lstStyle/>
        <a:p>
          <a:r>
            <a:rPr lang="en-CA" dirty="0"/>
            <a:t>Encapsulation</a:t>
          </a:r>
        </a:p>
      </dgm:t>
    </dgm:pt>
    <dgm:pt modelId="{F10480A7-3DFF-4643-A3CB-BB477A68A5C6}" type="parTrans" cxnId="{104E2B03-AD70-4387-88B7-914226AC0537}">
      <dgm:prSet/>
      <dgm:spPr/>
      <dgm:t>
        <a:bodyPr/>
        <a:lstStyle/>
        <a:p>
          <a:endParaRPr lang="en-CA"/>
        </a:p>
      </dgm:t>
    </dgm:pt>
    <dgm:pt modelId="{03C4113B-8F6A-446E-BBDB-E31FB00F0AB0}" type="sibTrans" cxnId="{104E2B03-AD70-4387-88B7-914226AC0537}">
      <dgm:prSet/>
      <dgm:spPr/>
      <dgm:t>
        <a:bodyPr/>
        <a:lstStyle/>
        <a:p>
          <a:endParaRPr lang="en-CA"/>
        </a:p>
      </dgm:t>
    </dgm:pt>
    <dgm:pt modelId="{469E1D7A-782B-4197-8722-2D8BA4D7A80B}">
      <dgm:prSet phldrT="[Text]"/>
      <dgm:spPr/>
      <dgm:t>
        <a:bodyPr/>
        <a:lstStyle/>
        <a:p>
          <a:r>
            <a:rPr lang="en-CA" dirty="0"/>
            <a:t>Polymorphism</a:t>
          </a:r>
        </a:p>
      </dgm:t>
    </dgm:pt>
    <dgm:pt modelId="{C20DC77F-6679-45C8-B841-4AF035AA1BC5}" type="parTrans" cxnId="{79F492E4-EE3D-41FE-982B-3102DC582232}">
      <dgm:prSet/>
      <dgm:spPr/>
      <dgm:t>
        <a:bodyPr/>
        <a:lstStyle/>
        <a:p>
          <a:endParaRPr lang="en-CA"/>
        </a:p>
      </dgm:t>
    </dgm:pt>
    <dgm:pt modelId="{9858CFB1-AB22-448B-B451-D742E4508E82}" type="sibTrans" cxnId="{79F492E4-EE3D-41FE-982B-3102DC582232}">
      <dgm:prSet/>
      <dgm:spPr/>
      <dgm:t>
        <a:bodyPr/>
        <a:lstStyle/>
        <a:p>
          <a:endParaRPr lang="en-CA"/>
        </a:p>
      </dgm:t>
    </dgm:pt>
    <dgm:pt modelId="{6970ABC1-A1F4-490C-8CF9-E34FCC78FEF6}">
      <dgm:prSet phldrT="[Text]"/>
      <dgm:spPr/>
      <dgm:t>
        <a:bodyPr/>
        <a:lstStyle/>
        <a:p>
          <a:r>
            <a:rPr lang="en-CA" dirty="0"/>
            <a:t>Inheritance</a:t>
          </a:r>
        </a:p>
      </dgm:t>
    </dgm:pt>
    <dgm:pt modelId="{B633098F-1927-4FA6-BA0A-3803C595893C}" type="sibTrans" cxnId="{15C5221F-FE68-441C-8810-670C233D8336}">
      <dgm:prSet/>
      <dgm:spPr/>
      <dgm:t>
        <a:bodyPr/>
        <a:lstStyle/>
        <a:p>
          <a:endParaRPr lang="en-CA"/>
        </a:p>
      </dgm:t>
    </dgm:pt>
    <dgm:pt modelId="{C609E941-2239-4955-9964-5C5AC39A4361}" type="parTrans" cxnId="{15C5221F-FE68-441C-8810-670C233D8336}">
      <dgm:prSet/>
      <dgm:spPr/>
      <dgm:t>
        <a:bodyPr/>
        <a:lstStyle/>
        <a:p>
          <a:endParaRPr lang="en-CA"/>
        </a:p>
      </dgm:t>
    </dgm:pt>
    <dgm:pt modelId="{84350160-6CAB-4E1F-8912-632E7E2BEF5F}" type="pres">
      <dgm:prSet presAssocID="{AEF72800-E36E-4878-89AD-CFBFE955E396}" presName="diagram" presStyleCnt="0">
        <dgm:presLayoutVars>
          <dgm:dir/>
          <dgm:resizeHandles val="exact"/>
        </dgm:presLayoutVars>
      </dgm:prSet>
      <dgm:spPr/>
    </dgm:pt>
    <dgm:pt modelId="{9EED4231-070C-49B7-820A-611A67395752}" type="pres">
      <dgm:prSet presAssocID="{C2B30453-09DF-4292-839D-ABB929BF9F5D}" presName="node" presStyleLbl="node1" presStyleIdx="0" presStyleCnt="3">
        <dgm:presLayoutVars>
          <dgm:bulletEnabled val="1"/>
        </dgm:presLayoutVars>
      </dgm:prSet>
      <dgm:spPr/>
    </dgm:pt>
    <dgm:pt modelId="{9CC28CEB-D3F6-4607-BD2B-E7D1547DB655}" type="pres">
      <dgm:prSet presAssocID="{03C4113B-8F6A-446E-BBDB-E31FB00F0AB0}" presName="sibTrans" presStyleCnt="0"/>
      <dgm:spPr/>
    </dgm:pt>
    <dgm:pt modelId="{2CC7E9B4-18B2-448F-B2C8-58FBED555395}" type="pres">
      <dgm:prSet presAssocID="{6970ABC1-A1F4-490C-8CF9-E34FCC78FEF6}" presName="node" presStyleLbl="node1" presStyleIdx="1" presStyleCnt="3">
        <dgm:presLayoutVars>
          <dgm:bulletEnabled val="1"/>
        </dgm:presLayoutVars>
      </dgm:prSet>
      <dgm:spPr/>
    </dgm:pt>
    <dgm:pt modelId="{313A52B1-B566-4229-B8B0-8308C2440C26}" type="pres">
      <dgm:prSet presAssocID="{B633098F-1927-4FA6-BA0A-3803C595893C}" presName="sibTrans" presStyleCnt="0"/>
      <dgm:spPr/>
    </dgm:pt>
    <dgm:pt modelId="{762BB34A-692D-4C5B-AC35-EAC7B175D800}" type="pres">
      <dgm:prSet presAssocID="{469E1D7A-782B-4197-8722-2D8BA4D7A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104E2B03-AD70-4387-88B7-914226AC0537}" srcId="{AEF72800-E36E-4878-89AD-CFBFE955E396}" destId="{C2B30453-09DF-4292-839D-ABB929BF9F5D}" srcOrd="0" destOrd="0" parTransId="{F10480A7-3DFF-4643-A3CB-BB477A68A5C6}" sibTransId="{03C4113B-8F6A-446E-BBDB-E31FB00F0AB0}"/>
    <dgm:cxn modelId="{15C5221F-FE68-441C-8810-670C233D8336}" srcId="{AEF72800-E36E-4878-89AD-CFBFE955E396}" destId="{6970ABC1-A1F4-490C-8CF9-E34FCC78FEF6}" srcOrd="1" destOrd="0" parTransId="{C609E941-2239-4955-9964-5C5AC39A4361}" sibTransId="{B633098F-1927-4FA6-BA0A-3803C595893C}"/>
    <dgm:cxn modelId="{E8EBFE35-FCF6-4268-AF42-EA45AC4F9919}" type="presOf" srcId="{C2B30453-09DF-4292-839D-ABB929BF9F5D}" destId="{9EED4231-070C-49B7-820A-611A67395752}" srcOrd="0" destOrd="0" presId="urn:microsoft.com/office/officeart/2005/8/layout/default"/>
    <dgm:cxn modelId="{9E8FB064-86AC-4D7C-B8D4-14CB7FFF0446}" type="presOf" srcId="{AEF72800-E36E-4878-89AD-CFBFE955E396}" destId="{84350160-6CAB-4E1F-8912-632E7E2BEF5F}" srcOrd="0" destOrd="0" presId="urn:microsoft.com/office/officeart/2005/8/layout/default"/>
    <dgm:cxn modelId="{8E9C41CA-1C73-40A6-A3B7-46BD5DBE8778}" type="presOf" srcId="{469E1D7A-782B-4197-8722-2D8BA4D7A80B}" destId="{762BB34A-692D-4C5B-AC35-EAC7B175D800}" srcOrd="0" destOrd="0" presId="urn:microsoft.com/office/officeart/2005/8/layout/default"/>
    <dgm:cxn modelId="{A2B735CF-2ACF-4707-ABAC-2C91B871E632}" type="presOf" srcId="{6970ABC1-A1F4-490C-8CF9-E34FCC78FEF6}" destId="{2CC7E9B4-18B2-448F-B2C8-58FBED555395}" srcOrd="0" destOrd="0" presId="urn:microsoft.com/office/officeart/2005/8/layout/default"/>
    <dgm:cxn modelId="{79F492E4-EE3D-41FE-982B-3102DC582232}" srcId="{AEF72800-E36E-4878-89AD-CFBFE955E396}" destId="{469E1D7A-782B-4197-8722-2D8BA4D7A80B}" srcOrd="2" destOrd="0" parTransId="{C20DC77F-6679-45C8-B841-4AF035AA1BC5}" sibTransId="{9858CFB1-AB22-448B-B451-D742E4508E82}"/>
    <dgm:cxn modelId="{B224B79D-0D65-41CF-BB4D-31D912B0472D}" type="presParOf" srcId="{84350160-6CAB-4E1F-8912-632E7E2BEF5F}" destId="{9EED4231-070C-49B7-820A-611A67395752}" srcOrd="0" destOrd="0" presId="urn:microsoft.com/office/officeart/2005/8/layout/default"/>
    <dgm:cxn modelId="{966D53C6-CEE1-4435-AAAE-5608B1A22503}" type="presParOf" srcId="{84350160-6CAB-4E1F-8912-632E7E2BEF5F}" destId="{9CC28CEB-D3F6-4607-BD2B-E7D1547DB655}" srcOrd="1" destOrd="0" presId="urn:microsoft.com/office/officeart/2005/8/layout/default"/>
    <dgm:cxn modelId="{3B26978A-45B2-4B61-97A1-3F14C1399BEC}" type="presParOf" srcId="{84350160-6CAB-4E1F-8912-632E7E2BEF5F}" destId="{2CC7E9B4-18B2-448F-B2C8-58FBED555395}" srcOrd="2" destOrd="0" presId="urn:microsoft.com/office/officeart/2005/8/layout/default"/>
    <dgm:cxn modelId="{0E7B98EA-9553-4E9B-B9E4-832CB96583EC}" type="presParOf" srcId="{84350160-6CAB-4E1F-8912-632E7E2BEF5F}" destId="{313A52B1-B566-4229-B8B0-8308C2440C26}" srcOrd="3" destOrd="0" presId="urn:microsoft.com/office/officeart/2005/8/layout/default"/>
    <dgm:cxn modelId="{9AB32D89-C471-415C-9FB1-3337B839CF66}" type="presParOf" srcId="{84350160-6CAB-4E1F-8912-632E7E2BEF5F}" destId="{762BB34A-692D-4C5B-AC35-EAC7B175D80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72800-E36E-4878-89AD-CFBFE955E396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2B30453-09DF-4292-839D-ABB929BF9F5D}">
      <dgm:prSet phldrT="[Text]"/>
      <dgm:spPr/>
      <dgm:t>
        <a:bodyPr/>
        <a:lstStyle/>
        <a:p>
          <a:r>
            <a:rPr lang="en-CA" dirty="0"/>
            <a:t>Composition</a:t>
          </a:r>
        </a:p>
      </dgm:t>
    </dgm:pt>
    <dgm:pt modelId="{F10480A7-3DFF-4643-A3CB-BB477A68A5C6}" type="parTrans" cxnId="{104E2B03-AD70-4387-88B7-914226AC0537}">
      <dgm:prSet/>
      <dgm:spPr/>
      <dgm:t>
        <a:bodyPr/>
        <a:lstStyle/>
        <a:p>
          <a:endParaRPr lang="en-CA"/>
        </a:p>
      </dgm:t>
    </dgm:pt>
    <dgm:pt modelId="{03C4113B-8F6A-446E-BBDB-E31FB00F0AB0}" type="sibTrans" cxnId="{104E2B03-AD70-4387-88B7-914226AC0537}">
      <dgm:prSet/>
      <dgm:spPr/>
      <dgm:t>
        <a:bodyPr/>
        <a:lstStyle/>
        <a:p>
          <a:endParaRPr lang="en-CA"/>
        </a:p>
      </dgm:t>
    </dgm:pt>
    <dgm:pt modelId="{469E1D7A-782B-4197-8722-2D8BA4D7A80B}">
      <dgm:prSet phldrT="[Text]"/>
      <dgm:spPr/>
      <dgm:t>
        <a:bodyPr/>
        <a:lstStyle/>
        <a:p>
          <a:r>
            <a:rPr lang="en-CA" dirty="0"/>
            <a:t>Association</a:t>
          </a:r>
        </a:p>
      </dgm:t>
    </dgm:pt>
    <dgm:pt modelId="{C20DC77F-6679-45C8-B841-4AF035AA1BC5}" type="parTrans" cxnId="{79F492E4-EE3D-41FE-982B-3102DC582232}">
      <dgm:prSet/>
      <dgm:spPr/>
      <dgm:t>
        <a:bodyPr/>
        <a:lstStyle/>
        <a:p>
          <a:endParaRPr lang="en-CA"/>
        </a:p>
      </dgm:t>
    </dgm:pt>
    <dgm:pt modelId="{9858CFB1-AB22-448B-B451-D742E4508E82}" type="sibTrans" cxnId="{79F492E4-EE3D-41FE-982B-3102DC582232}">
      <dgm:prSet/>
      <dgm:spPr/>
      <dgm:t>
        <a:bodyPr/>
        <a:lstStyle/>
        <a:p>
          <a:endParaRPr lang="en-CA"/>
        </a:p>
      </dgm:t>
    </dgm:pt>
    <dgm:pt modelId="{6970ABC1-A1F4-490C-8CF9-E34FCC78FEF6}">
      <dgm:prSet phldrT="[Text]"/>
      <dgm:spPr/>
      <dgm:t>
        <a:bodyPr/>
        <a:lstStyle/>
        <a:p>
          <a:r>
            <a:rPr lang="en-CA" dirty="0"/>
            <a:t>Aggregation</a:t>
          </a:r>
        </a:p>
      </dgm:t>
    </dgm:pt>
    <dgm:pt modelId="{B633098F-1927-4FA6-BA0A-3803C595893C}" type="sibTrans" cxnId="{15C5221F-FE68-441C-8810-670C233D8336}">
      <dgm:prSet/>
      <dgm:spPr/>
      <dgm:t>
        <a:bodyPr/>
        <a:lstStyle/>
        <a:p>
          <a:endParaRPr lang="en-CA"/>
        </a:p>
      </dgm:t>
    </dgm:pt>
    <dgm:pt modelId="{C609E941-2239-4955-9964-5C5AC39A4361}" type="parTrans" cxnId="{15C5221F-FE68-441C-8810-670C233D8336}">
      <dgm:prSet/>
      <dgm:spPr/>
      <dgm:t>
        <a:bodyPr/>
        <a:lstStyle/>
        <a:p>
          <a:endParaRPr lang="en-CA"/>
        </a:p>
      </dgm:t>
    </dgm:pt>
    <dgm:pt modelId="{9BAB7172-BAF8-48D6-BE9A-8339F061FC98}">
      <dgm:prSet phldrT="[Text]"/>
      <dgm:spPr/>
      <dgm:t>
        <a:bodyPr/>
        <a:lstStyle/>
        <a:p>
          <a:r>
            <a:rPr lang="en-CA" dirty="0"/>
            <a:t>Inheritance</a:t>
          </a:r>
        </a:p>
      </dgm:t>
    </dgm:pt>
    <dgm:pt modelId="{81FF84EA-6CDA-4354-A405-D9F3B1DAC5D9}" type="parTrans" cxnId="{6C5136B3-FAE2-483A-A0FF-E99FF8B21C59}">
      <dgm:prSet/>
      <dgm:spPr/>
    </dgm:pt>
    <dgm:pt modelId="{6CC5AC8C-AE9D-4D3F-8CBB-B60F7FA0B347}" type="sibTrans" cxnId="{6C5136B3-FAE2-483A-A0FF-E99FF8B21C59}">
      <dgm:prSet/>
      <dgm:spPr/>
    </dgm:pt>
    <dgm:pt modelId="{84350160-6CAB-4E1F-8912-632E7E2BEF5F}" type="pres">
      <dgm:prSet presAssocID="{AEF72800-E36E-4878-89AD-CFBFE955E396}" presName="diagram" presStyleCnt="0">
        <dgm:presLayoutVars>
          <dgm:dir/>
          <dgm:resizeHandles val="exact"/>
        </dgm:presLayoutVars>
      </dgm:prSet>
      <dgm:spPr/>
    </dgm:pt>
    <dgm:pt modelId="{CB05ACDF-F081-4034-9D54-21043F1B8F79}" type="pres">
      <dgm:prSet presAssocID="{9BAB7172-BAF8-48D6-BE9A-8339F061FC98}" presName="node" presStyleLbl="node1" presStyleIdx="0" presStyleCnt="4">
        <dgm:presLayoutVars>
          <dgm:bulletEnabled val="1"/>
        </dgm:presLayoutVars>
      </dgm:prSet>
      <dgm:spPr>
        <a:prstGeom prst="hexagon">
          <a:avLst/>
        </a:prstGeom>
      </dgm:spPr>
    </dgm:pt>
    <dgm:pt modelId="{3F5E6352-6066-4BDA-A38D-82B115EBA168}" type="pres">
      <dgm:prSet presAssocID="{6CC5AC8C-AE9D-4D3F-8CBB-B60F7FA0B347}" presName="sibTrans" presStyleCnt="0"/>
      <dgm:spPr/>
    </dgm:pt>
    <dgm:pt modelId="{9EED4231-070C-49B7-820A-611A67395752}" type="pres">
      <dgm:prSet presAssocID="{C2B30453-09DF-4292-839D-ABB929BF9F5D}" presName="node" presStyleLbl="node1" presStyleIdx="1" presStyleCnt="4">
        <dgm:presLayoutVars>
          <dgm:bulletEnabled val="1"/>
        </dgm:presLayoutVars>
      </dgm:prSet>
      <dgm:spPr>
        <a:prstGeom prst="hexagon">
          <a:avLst/>
        </a:prstGeom>
      </dgm:spPr>
    </dgm:pt>
    <dgm:pt modelId="{9CC28CEB-D3F6-4607-BD2B-E7D1547DB655}" type="pres">
      <dgm:prSet presAssocID="{03C4113B-8F6A-446E-BBDB-E31FB00F0AB0}" presName="sibTrans" presStyleCnt="0"/>
      <dgm:spPr/>
    </dgm:pt>
    <dgm:pt modelId="{2CC7E9B4-18B2-448F-B2C8-58FBED555395}" type="pres">
      <dgm:prSet presAssocID="{6970ABC1-A1F4-490C-8CF9-E34FCC78FEF6}" presName="node" presStyleLbl="node1" presStyleIdx="2" presStyleCnt="4">
        <dgm:presLayoutVars>
          <dgm:bulletEnabled val="1"/>
        </dgm:presLayoutVars>
      </dgm:prSet>
      <dgm:spPr>
        <a:prstGeom prst="hexagon">
          <a:avLst/>
        </a:prstGeom>
      </dgm:spPr>
    </dgm:pt>
    <dgm:pt modelId="{313A52B1-B566-4229-B8B0-8308C2440C26}" type="pres">
      <dgm:prSet presAssocID="{B633098F-1927-4FA6-BA0A-3803C595893C}" presName="sibTrans" presStyleCnt="0"/>
      <dgm:spPr/>
    </dgm:pt>
    <dgm:pt modelId="{762BB34A-692D-4C5B-AC35-EAC7B175D800}" type="pres">
      <dgm:prSet presAssocID="{469E1D7A-782B-4197-8722-2D8BA4D7A80B}" presName="node" presStyleLbl="node1" presStyleIdx="3" presStyleCnt="4">
        <dgm:presLayoutVars>
          <dgm:bulletEnabled val="1"/>
        </dgm:presLayoutVars>
      </dgm:prSet>
      <dgm:spPr>
        <a:prstGeom prst="hexagon">
          <a:avLst/>
        </a:prstGeom>
      </dgm:spPr>
    </dgm:pt>
  </dgm:ptLst>
  <dgm:cxnLst>
    <dgm:cxn modelId="{104E2B03-AD70-4387-88B7-914226AC0537}" srcId="{AEF72800-E36E-4878-89AD-CFBFE955E396}" destId="{C2B30453-09DF-4292-839D-ABB929BF9F5D}" srcOrd="1" destOrd="0" parTransId="{F10480A7-3DFF-4643-A3CB-BB477A68A5C6}" sibTransId="{03C4113B-8F6A-446E-BBDB-E31FB00F0AB0}"/>
    <dgm:cxn modelId="{C44DA413-0CD5-403A-89B8-C441D6015ABF}" type="presOf" srcId="{9BAB7172-BAF8-48D6-BE9A-8339F061FC98}" destId="{CB05ACDF-F081-4034-9D54-21043F1B8F79}" srcOrd="0" destOrd="0" presId="urn:microsoft.com/office/officeart/2005/8/layout/default"/>
    <dgm:cxn modelId="{15C5221F-FE68-441C-8810-670C233D8336}" srcId="{AEF72800-E36E-4878-89AD-CFBFE955E396}" destId="{6970ABC1-A1F4-490C-8CF9-E34FCC78FEF6}" srcOrd="2" destOrd="0" parTransId="{C609E941-2239-4955-9964-5C5AC39A4361}" sibTransId="{B633098F-1927-4FA6-BA0A-3803C595893C}"/>
    <dgm:cxn modelId="{E8EBFE35-FCF6-4268-AF42-EA45AC4F9919}" type="presOf" srcId="{C2B30453-09DF-4292-839D-ABB929BF9F5D}" destId="{9EED4231-070C-49B7-820A-611A67395752}" srcOrd="0" destOrd="0" presId="urn:microsoft.com/office/officeart/2005/8/layout/default"/>
    <dgm:cxn modelId="{9E8FB064-86AC-4D7C-B8D4-14CB7FFF0446}" type="presOf" srcId="{AEF72800-E36E-4878-89AD-CFBFE955E396}" destId="{84350160-6CAB-4E1F-8912-632E7E2BEF5F}" srcOrd="0" destOrd="0" presId="urn:microsoft.com/office/officeart/2005/8/layout/default"/>
    <dgm:cxn modelId="{6C5136B3-FAE2-483A-A0FF-E99FF8B21C59}" srcId="{AEF72800-E36E-4878-89AD-CFBFE955E396}" destId="{9BAB7172-BAF8-48D6-BE9A-8339F061FC98}" srcOrd="0" destOrd="0" parTransId="{81FF84EA-6CDA-4354-A405-D9F3B1DAC5D9}" sibTransId="{6CC5AC8C-AE9D-4D3F-8CBB-B60F7FA0B347}"/>
    <dgm:cxn modelId="{8E9C41CA-1C73-40A6-A3B7-46BD5DBE8778}" type="presOf" srcId="{469E1D7A-782B-4197-8722-2D8BA4D7A80B}" destId="{762BB34A-692D-4C5B-AC35-EAC7B175D800}" srcOrd="0" destOrd="0" presId="urn:microsoft.com/office/officeart/2005/8/layout/default"/>
    <dgm:cxn modelId="{A2B735CF-2ACF-4707-ABAC-2C91B871E632}" type="presOf" srcId="{6970ABC1-A1F4-490C-8CF9-E34FCC78FEF6}" destId="{2CC7E9B4-18B2-448F-B2C8-58FBED555395}" srcOrd="0" destOrd="0" presId="urn:microsoft.com/office/officeart/2005/8/layout/default"/>
    <dgm:cxn modelId="{79F492E4-EE3D-41FE-982B-3102DC582232}" srcId="{AEF72800-E36E-4878-89AD-CFBFE955E396}" destId="{469E1D7A-782B-4197-8722-2D8BA4D7A80B}" srcOrd="3" destOrd="0" parTransId="{C20DC77F-6679-45C8-B841-4AF035AA1BC5}" sibTransId="{9858CFB1-AB22-448B-B451-D742E4508E82}"/>
    <dgm:cxn modelId="{E6917BC6-E560-48F7-9AED-76C647E935FA}" type="presParOf" srcId="{84350160-6CAB-4E1F-8912-632E7E2BEF5F}" destId="{CB05ACDF-F081-4034-9D54-21043F1B8F79}" srcOrd="0" destOrd="0" presId="urn:microsoft.com/office/officeart/2005/8/layout/default"/>
    <dgm:cxn modelId="{002DB0D8-8915-46C5-BBF1-7B04B9904A45}" type="presParOf" srcId="{84350160-6CAB-4E1F-8912-632E7E2BEF5F}" destId="{3F5E6352-6066-4BDA-A38D-82B115EBA168}" srcOrd="1" destOrd="0" presId="urn:microsoft.com/office/officeart/2005/8/layout/default"/>
    <dgm:cxn modelId="{B224B79D-0D65-41CF-BB4D-31D912B0472D}" type="presParOf" srcId="{84350160-6CAB-4E1F-8912-632E7E2BEF5F}" destId="{9EED4231-070C-49B7-820A-611A67395752}" srcOrd="2" destOrd="0" presId="urn:microsoft.com/office/officeart/2005/8/layout/default"/>
    <dgm:cxn modelId="{966D53C6-CEE1-4435-AAAE-5608B1A22503}" type="presParOf" srcId="{84350160-6CAB-4E1F-8912-632E7E2BEF5F}" destId="{9CC28CEB-D3F6-4607-BD2B-E7D1547DB655}" srcOrd="3" destOrd="0" presId="urn:microsoft.com/office/officeart/2005/8/layout/default"/>
    <dgm:cxn modelId="{3B26978A-45B2-4B61-97A1-3F14C1399BEC}" type="presParOf" srcId="{84350160-6CAB-4E1F-8912-632E7E2BEF5F}" destId="{2CC7E9B4-18B2-448F-B2C8-58FBED555395}" srcOrd="4" destOrd="0" presId="urn:microsoft.com/office/officeart/2005/8/layout/default"/>
    <dgm:cxn modelId="{0E7B98EA-9553-4E9B-B9E4-832CB96583EC}" type="presParOf" srcId="{84350160-6CAB-4E1F-8912-632E7E2BEF5F}" destId="{313A52B1-B566-4229-B8B0-8308C2440C26}" srcOrd="5" destOrd="0" presId="urn:microsoft.com/office/officeart/2005/8/layout/default"/>
    <dgm:cxn modelId="{9AB32D89-C471-415C-9FB1-3337B839CF66}" type="presParOf" srcId="{84350160-6CAB-4E1F-8912-632E7E2BEF5F}" destId="{762BB34A-692D-4C5B-AC35-EAC7B175D80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D4231-070C-49B7-820A-611A67395752}">
      <dsp:nvSpPr>
        <dsp:cNvPr id="0" name=""/>
        <dsp:cNvSpPr/>
      </dsp:nvSpPr>
      <dsp:spPr>
        <a:xfrm>
          <a:off x="420730" y="1614"/>
          <a:ext cx="3312541" cy="19875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Encapsulation</a:t>
          </a:r>
        </a:p>
      </dsp:txBody>
      <dsp:txXfrm>
        <a:off x="420730" y="1614"/>
        <a:ext cx="3312541" cy="1987525"/>
      </dsp:txXfrm>
    </dsp:sp>
    <dsp:sp modelId="{2CC7E9B4-18B2-448F-B2C8-58FBED555395}">
      <dsp:nvSpPr>
        <dsp:cNvPr id="0" name=""/>
        <dsp:cNvSpPr/>
      </dsp:nvSpPr>
      <dsp:spPr>
        <a:xfrm>
          <a:off x="4064527" y="1614"/>
          <a:ext cx="3312541" cy="1987525"/>
        </a:xfrm>
        <a:prstGeom prst="rect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Inheritance</a:t>
          </a:r>
        </a:p>
      </dsp:txBody>
      <dsp:txXfrm>
        <a:off x="4064527" y="1614"/>
        <a:ext cx="3312541" cy="1987525"/>
      </dsp:txXfrm>
    </dsp:sp>
    <dsp:sp modelId="{762BB34A-692D-4C5B-AC35-EAC7B175D800}">
      <dsp:nvSpPr>
        <dsp:cNvPr id="0" name=""/>
        <dsp:cNvSpPr/>
      </dsp:nvSpPr>
      <dsp:spPr>
        <a:xfrm>
          <a:off x="2242629" y="2320393"/>
          <a:ext cx="3312541" cy="1987525"/>
        </a:xfrm>
        <a:prstGeom prst="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Polymorphism</a:t>
          </a:r>
        </a:p>
      </dsp:txBody>
      <dsp:txXfrm>
        <a:off x="2242629" y="2320393"/>
        <a:ext cx="3312541" cy="1987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5ACDF-F081-4034-9D54-21043F1B8F79}">
      <dsp:nvSpPr>
        <dsp:cNvPr id="0" name=""/>
        <dsp:cNvSpPr/>
      </dsp:nvSpPr>
      <dsp:spPr>
        <a:xfrm>
          <a:off x="420730" y="1614"/>
          <a:ext cx="3312541" cy="1987525"/>
        </a:xfrm>
        <a:prstGeom prst="hexag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Inheritance</a:t>
          </a:r>
        </a:p>
      </dsp:txBody>
      <dsp:txXfrm>
        <a:off x="862402" y="266617"/>
        <a:ext cx="2429197" cy="1457519"/>
      </dsp:txXfrm>
    </dsp:sp>
    <dsp:sp modelId="{9EED4231-070C-49B7-820A-611A67395752}">
      <dsp:nvSpPr>
        <dsp:cNvPr id="0" name=""/>
        <dsp:cNvSpPr/>
      </dsp:nvSpPr>
      <dsp:spPr>
        <a:xfrm>
          <a:off x="4064527" y="1614"/>
          <a:ext cx="3312541" cy="1987525"/>
        </a:xfrm>
        <a:prstGeom prst="hexagon">
          <a:avLst/>
        </a:prstGeom>
        <a:gradFill rotWithShape="0">
          <a:gsLst>
            <a:gs pos="0">
              <a:schemeClr val="accent5">
                <a:hueOff val="1085675"/>
                <a:satOff val="3732"/>
                <a:lumOff val="-17909"/>
                <a:alphaOff val="0"/>
                <a:tint val="50000"/>
                <a:satMod val="300000"/>
              </a:schemeClr>
            </a:gs>
            <a:gs pos="35000">
              <a:schemeClr val="accent5">
                <a:hueOff val="1085675"/>
                <a:satOff val="3732"/>
                <a:lumOff val="-17909"/>
                <a:alphaOff val="0"/>
                <a:tint val="37000"/>
                <a:satMod val="300000"/>
              </a:schemeClr>
            </a:gs>
            <a:gs pos="100000">
              <a:schemeClr val="accent5">
                <a:hueOff val="1085675"/>
                <a:satOff val="3732"/>
                <a:lumOff val="-179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Composition</a:t>
          </a:r>
        </a:p>
      </dsp:txBody>
      <dsp:txXfrm>
        <a:off x="4506199" y="266617"/>
        <a:ext cx="2429197" cy="1457519"/>
      </dsp:txXfrm>
    </dsp:sp>
    <dsp:sp modelId="{2CC7E9B4-18B2-448F-B2C8-58FBED555395}">
      <dsp:nvSpPr>
        <dsp:cNvPr id="0" name=""/>
        <dsp:cNvSpPr/>
      </dsp:nvSpPr>
      <dsp:spPr>
        <a:xfrm>
          <a:off x="420730" y="2320393"/>
          <a:ext cx="3312541" cy="1987525"/>
        </a:xfrm>
        <a:prstGeom prst="hexagon">
          <a:avLst/>
        </a:prstGeom>
        <a:gradFill rotWithShape="0">
          <a:gsLst>
            <a:gs pos="0">
              <a:schemeClr val="accent5">
                <a:hueOff val="2171351"/>
                <a:satOff val="7464"/>
                <a:lumOff val="-35817"/>
                <a:alphaOff val="0"/>
                <a:tint val="50000"/>
                <a:satMod val="300000"/>
              </a:schemeClr>
            </a:gs>
            <a:gs pos="35000">
              <a:schemeClr val="accent5">
                <a:hueOff val="2171351"/>
                <a:satOff val="7464"/>
                <a:lumOff val="-35817"/>
                <a:alphaOff val="0"/>
                <a:tint val="37000"/>
                <a:satMod val="300000"/>
              </a:schemeClr>
            </a:gs>
            <a:gs pos="100000">
              <a:schemeClr val="accent5">
                <a:hueOff val="2171351"/>
                <a:satOff val="7464"/>
                <a:lumOff val="-3581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Aggregation</a:t>
          </a:r>
        </a:p>
      </dsp:txBody>
      <dsp:txXfrm>
        <a:off x="862402" y="2585396"/>
        <a:ext cx="2429197" cy="1457519"/>
      </dsp:txXfrm>
    </dsp:sp>
    <dsp:sp modelId="{762BB34A-692D-4C5B-AC35-EAC7B175D800}">
      <dsp:nvSpPr>
        <dsp:cNvPr id="0" name=""/>
        <dsp:cNvSpPr/>
      </dsp:nvSpPr>
      <dsp:spPr>
        <a:xfrm>
          <a:off x="4064527" y="2320393"/>
          <a:ext cx="3312541" cy="1987525"/>
        </a:xfrm>
        <a:prstGeom prst="hexagon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Association</a:t>
          </a:r>
        </a:p>
      </dsp:txBody>
      <dsp:txXfrm>
        <a:off x="4506199" y="2585396"/>
        <a:ext cx="2429197" cy="145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FB1542-6CC7-4805-9F88-9B5EBA4737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DCF2A-3777-455B-ABEC-CCB41718B0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570E93-DB17-4CEF-BAD3-1BE1A7145737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0F17FE-A838-49E9-A70E-5DD3B8FFE1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7DB0329-A88F-48DB-A29F-EEED2D65E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8197-0512-48A0-8241-FCD2D4920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BA3E8-1260-4E30-AE75-6D4BE8952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2E4961-A6E8-4C59-8B1D-6137875578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software-architecture-and/9780763754204/xhtml/chapter_4.xhtml#figure_4.3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68D6831-F88B-41D5-967F-DA5E88A0DD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850650-2B9A-4AAF-8D6E-DDFC8FA2B84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9697" name="Text Box 1">
            <a:extLst>
              <a:ext uri="{FF2B5EF4-FFF2-40B4-BE49-F238E27FC236}">
                <a16:creationId xmlns:a16="http://schemas.microsoft.com/office/drawing/2014/main" id="{43136AFA-7808-4B4A-A16B-6DBF43959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5A3474-9C33-4DE6-8017-164903366C2B}" type="slidenum">
              <a:rPr lang="en-US" altLang="en-US" sz="1200"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92274F6-4225-4189-A81D-4405EB85EE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F1962BA-A7E7-4AAA-A5B3-42DA84CA9C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17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F9B61E4-93F0-4742-94DB-5BC67FCC5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B62654-CAE3-46FA-BB7A-8ECD6632B37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B2F8A5D-C920-4FF5-A3E8-F39589FC4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EBB9C43-B6FE-444B-AE07-6739A82C6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0.5 min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B4A4AEC-95BD-4F41-B5F6-CE3138EFF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DCC8DF-DA97-4AC9-AEF0-691D82D944F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2AAB013-ADBB-4559-8756-02DE2EDC0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056B4475-BA89-44B6-BF29-DF83FD017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Explain the business logic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51C78CDA-F38C-4226-9B67-9F1FC2F06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683864-049D-4D3F-8A3E-B360B1E2EC9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D6D113A-45B3-442D-8870-2D26ACAD1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CFDA9528-FAAC-4235-AEAA-0F099C36D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 UML, the inheritance relationship is represented using a line with a closed arrowhead. If the line is dashed, it is a </a:t>
            </a:r>
            <a:r>
              <a:rPr lang="en-US" i="1" dirty="0"/>
              <a:t>realization</a:t>
            </a:r>
            <a:r>
              <a:rPr lang="en-US" dirty="0"/>
              <a:t> relationship. In a realization relationship, the base class is an abstract class, i.e., a class that does not provide implementation for each of its operations, and the derived classes have to implement all their inherited operations. </a:t>
            </a:r>
          </a:p>
          <a:p>
            <a:endParaRPr lang="en-US" dirty="0">
              <a:hlinkClick r:id="rId3"/>
            </a:endParaRPr>
          </a:p>
          <a:p>
            <a:r>
              <a:rPr lang="en-US" dirty="0"/>
              <a:t>The figure above  presents the inheritance relationship among three classes. The Regular and Member classes derive from the Customer class. Both classes inherit attributes such as </a:t>
            </a:r>
            <a:r>
              <a:rPr lang="en-US" dirty="0" err="1"/>
              <a:t>custID</a:t>
            </a:r>
            <a:r>
              <a:rPr lang="en-US" dirty="0"/>
              <a:t> and </a:t>
            </a:r>
            <a:r>
              <a:rPr lang="en-US" dirty="0" err="1"/>
              <a:t>totalSpending</a:t>
            </a:r>
            <a:r>
              <a:rPr lang="en-US" dirty="0"/>
              <a:t> from the Customer class. However, the two derived classes also use two different ways to track customers. For a Regular customer, a cookie number is used to track the user's browser. For a registered Member, user name and password are used for identification. Registered Members receive discounts according to their shopping history.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1E509AC-5021-4ECD-B532-2F1F91235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DDAA8F-BC2C-4D93-89C2-599469A4307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F9E35D86-32FB-41C3-B449-E5C3F3CA0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EF9B6E1-0B68-46F3-B25F-2B00B45D5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1E509AC-5021-4ECD-B532-2F1F91235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DDAA8F-BC2C-4D93-89C2-599469A4307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F9E35D86-32FB-41C3-B449-E5C3F3CA0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EF9B6E1-0B68-46F3-B25F-2B00B45D5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Compo</a:t>
            </a:r>
            <a:r>
              <a:rPr lang="en-US" sz="1800" b="0" i="0" u="none" strike="noStrike" baseline="0" dirty="0">
                <a:solidFill>
                  <a:srgbClr val="8E8E8E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iti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o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n i</a:t>
            </a:r>
            <a:r>
              <a:rPr lang="en-US" sz="1800" b="0" i="0" u="none" strike="noStrike" baseline="0" dirty="0">
                <a:solidFill>
                  <a:srgbClr val="8E8E8E"/>
                </a:solidFill>
                <a:latin typeface="Times New Roman" panose="02020603050405020304" pitchFamily="18" charset="0"/>
              </a:rPr>
              <a:t>s 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ost 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powerful when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yo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u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want 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to use behavior 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defined 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in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an interfa</a:t>
            </a:r>
            <a:r>
              <a:rPr lang="en-US" sz="1800" b="0" i="0" u="none" strike="noStrike" baseline="0" dirty="0">
                <a:solidFill>
                  <a:srgbClr val="8E8E8E"/>
                </a:solidFill>
                <a:latin typeface="Times New Roman" panose="02020603050405020304" pitchFamily="18" charset="0"/>
              </a:rPr>
              <a:t>ce, 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then c</a:t>
            </a:r>
            <a:r>
              <a:rPr lang="en-US" sz="1800" b="0" i="0" u="none" strike="noStrike" baseline="0" dirty="0">
                <a:solidFill>
                  <a:srgbClr val="373738"/>
                </a:solidFill>
                <a:latin typeface="Times New Roman" panose="02020603050405020304" pitchFamily="18" charset="0"/>
              </a:rPr>
              <a:t>h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oose from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a variety  of </a:t>
            </a:r>
            <a:r>
              <a:rPr lang="en-US" sz="1800" b="0" i="0" u="none" strike="noStrike" baseline="0" dirty="0">
                <a:solidFill>
                  <a:srgbClr val="373738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mplem</a:t>
            </a:r>
            <a:r>
              <a:rPr lang="en-US" sz="1800" b="0" i="0" u="none" strike="noStrike" baseline="0" dirty="0">
                <a:solidFill>
                  <a:srgbClr val="8E8E8E"/>
                </a:solidFill>
                <a:latin typeface="Times New Roman" panose="02020603050405020304" pitchFamily="18" charset="0"/>
              </a:rPr>
              <a:t>e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nta</a:t>
            </a:r>
            <a:r>
              <a:rPr lang="en-US" sz="1800" b="0" i="0" u="none" strike="noStrike" baseline="0" dirty="0">
                <a:solidFill>
                  <a:srgbClr val="373738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ions of t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hat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interfa</a:t>
            </a:r>
            <a:r>
              <a:rPr lang="en-US" sz="1800" b="0" i="0" u="none" strike="noStrike" baseline="0" dirty="0">
                <a:solidFill>
                  <a:srgbClr val="8E8E8E"/>
                </a:solidFill>
                <a:latin typeface="Times New Roman" panose="02020603050405020304" pitchFamily="18" charset="0"/>
              </a:rPr>
              <a:t>ce at both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comp</a:t>
            </a:r>
            <a:r>
              <a:rPr lang="en-US" sz="1800" b="0" i="0" u="none" strike="noStrike" baseline="0" dirty="0">
                <a:solidFill>
                  <a:srgbClr val="373738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le </a:t>
            </a:r>
            <a:r>
              <a:rPr lang="en-US" sz="1800" b="0" i="0" u="none" strike="noStrike" baseline="0" dirty="0">
                <a:solidFill>
                  <a:srgbClr val="5F5F60"/>
                </a:solidFill>
                <a:latin typeface="Times New Roman" panose="02020603050405020304" pitchFamily="18" charset="0"/>
              </a:rPr>
              <a:t>tim</a:t>
            </a:r>
            <a:r>
              <a:rPr lang="en-US" sz="1800" b="0" i="0" u="none" strike="noStrike" baseline="0" dirty="0">
                <a:solidFill>
                  <a:srgbClr val="8E8E8E"/>
                </a:solidFill>
                <a:latin typeface="Times New Roman" panose="02020603050405020304" pitchFamily="18" charset="0"/>
              </a:rPr>
              <a:t>e 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d </a:t>
            </a:r>
            <a:r>
              <a:rPr lang="en-US" sz="1800" b="0" i="0" u="none" strike="noStrike" baseline="0" dirty="0">
                <a:solidFill>
                  <a:srgbClr val="4D4D4E"/>
                </a:solidFill>
                <a:latin typeface="Times New Roman" panose="02020603050405020304" pitchFamily="18" charset="0"/>
              </a:rPr>
              <a:t>run t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373738"/>
                </a:solidFill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solidFill>
                  <a:srgbClr val="757576"/>
                </a:solidFill>
                <a:latin typeface="Times New Roman" panose="02020603050405020304" pitchFamily="18" charset="0"/>
              </a:rPr>
              <a:t>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218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1E509AC-5021-4ECD-B532-2F1F91235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DDAA8F-BC2C-4D93-89C2-599469A4307D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F9E35D86-32FB-41C3-B449-E5C3F3CA0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EF9B6E1-0B68-46F3-B25F-2B00B45D5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079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A1426657-930D-4349-ADE1-6BDA65ED2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D6A24E-A9CB-48DC-B067-A4CFBE22F87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63D2871-351E-45E1-A1A9-CD3E46E26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D7809297-DB7C-4D35-AEDD-8ED2FFCC9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 min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15082E61-A114-4EC8-973C-29003428E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F8CF9C-9704-42AB-8AB9-504FAB4651D4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3980E05-4284-4C34-BBC1-78A838A27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4A19415-01D2-43CD-B849-702FAE5B7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getProductSpecification</a:t>
            </a:r>
            <a:r>
              <a:rPr lang="en-US" dirty="0"/>
              <a:t> message  sent from Register to </a:t>
            </a:r>
            <a:r>
              <a:rPr lang="en-US" dirty="0" err="1"/>
              <a:t>ProductCatalog</a:t>
            </a:r>
            <a:r>
              <a:rPr lang="en-US" dirty="0"/>
              <a:t>, implies that  the </a:t>
            </a:r>
            <a:r>
              <a:rPr lang="en-US" dirty="0" err="1"/>
              <a:t>ProductCatalog</a:t>
            </a:r>
            <a:r>
              <a:rPr lang="en-US" dirty="0"/>
              <a:t> instance  is visible to the Register instance (association), but not </a:t>
            </a:r>
            <a:r>
              <a:rPr lang="en-US" dirty="0" err="1"/>
              <a:t>ProductSpecifcation</a:t>
            </a:r>
            <a:r>
              <a:rPr lang="en-US" dirty="0"/>
              <a:t>. Dependency means non-attribute visibility and his depicted using a dotted arrow.  Similarly,  Sale  instantiates </a:t>
            </a:r>
            <a:r>
              <a:rPr lang="en-US" dirty="0" err="1"/>
              <a:t>SalesLineItem</a:t>
            </a:r>
            <a:r>
              <a:rPr lang="en-US" dirty="0"/>
              <a:t> by sending the  Product Specification object received from Register, and  a quantity, that means that it also depends on </a:t>
            </a:r>
            <a:r>
              <a:rPr lang="en-US" dirty="0" err="1"/>
              <a:t>ProductSpecification</a:t>
            </a:r>
            <a:r>
              <a:rPr lang="en-US" dirty="0"/>
              <a:t>, but that attribute is not visible to Sale.  However, </a:t>
            </a:r>
            <a:r>
              <a:rPr lang="en-US" dirty="0" err="1"/>
              <a:t>ProductSpecification</a:t>
            </a:r>
            <a:r>
              <a:rPr lang="en-US" dirty="0"/>
              <a:t> is an attribute of </a:t>
            </a:r>
            <a:r>
              <a:rPr lang="en-US" dirty="0" err="1"/>
              <a:t>SalesLineItem</a:t>
            </a:r>
            <a:r>
              <a:rPr lang="en-US" dirty="0"/>
              <a:t>, and it has attribute visibility depicted in the association link.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4961-A6E8-4C59-8B1D-6137875578B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739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7A1D31E8-547B-4B0C-A42E-87CEE11D7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651985-0DB3-4521-B964-648FB00B21C7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27BAC95-3411-4C19-8840-C0AB5D6FD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D41B4B2C-D618-40F1-8337-2D4528EA3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 second hone makes more sense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CB9FAC60-EE41-4A6E-8EFA-9C38FAEA5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D57A7B-57EA-4B75-9751-6480C52C1DD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513BA7B-5975-4F45-8CDD-2B92F7B1DB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D6A0E80-D5B2-42AD-9CF1-CBF0427BD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Object-oriented analysis aims to find and describe objects or concepts in the problem domain</a:t>
            </a:r>
          </a:p>
          <a:p>
            <a:pPr lvl="1"/>
            <a:r>
              <a:rPr lang="en-US" altLang="en-US" dirty="0"/>
              <a:t>For example, in a flight information system some of the concepts include Plane, flight and pilot</a:t>
            </a:r>
          </a:p>
          <a:p>
            <a:r>
              <a:rPr lang="en-US" altLang="en-US" dirty="0"/>
              <a:t>Object oriented design aims to define software objects and how they collaborate to </a:t>
            </a:r>
            <a:r>
              <a:rPr lang="en-US" altLang="en-US" dirty="0" err="1"/>
              <a:t>fullfill</a:t>
            </a:r>
            <a:r>
              <a:rPr lang="en-US" altLang="en-US" dirty="0"/>
              <a:t> the requirements.</a:t>
            </a:r>
          </a:p>
          <a:p>
            <a:pPr lvl="1"/>
            <a:r>
              <a:rPr lang="en-US" altLang="en-US" dirty="0"/>
              <a:t>For example, a Plane sw. object may have a </a:t>
            </a:r>
            <a:r>
              <a:rPr lang="en-US" altLang="en-US" i="1" dirty="0" err="1"/>
              <a:t>tailNumber</a:t>
            </a:r>
            <a:r>
              <a:rPr lang="en-US" altLang="en-US" dirty="0"/>
              <a:t> attribute and a </a:t>
            </a:r>
            <a:r>
              <a:rPr lang="en-US" altLang="en-US" i="1" dirty="0" err="1"/>
              <a:t>getFlightHistory</a:t>
            </a:r>
            <a:r>
              <a:rPr lang="en-US" altLang="en-US" dirty="0"/>
              <a:t> method</a:t>
            </a:r>
          </a:p>
          <a:p>
            <a:r>
              <a:rPr lang="en-US" altLang="en-US" dirty="0"/>
              <a:t>Finally, during  implementation or object-oriented programming, design objects are implemented, such as a Plane class in Java or C++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F9547D0A-8B4F-4D4A-8352-BF52B98FA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00A689-C27A-4D66-8C1B-808AB07B17E6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0532632-7435-47E7-AEF4-91CC6BC11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A247EEE-6350-47AE-9154-443C2B8C0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BF1FF0BC-5440-4DDD-A02B-FB04A13C6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C5300-148F-4B63-A195-55B000C386B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89971D12-6C7A-49A6-8999-478B52610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82ACB0C-21A5-4D63-9D16-2ED79A1CE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Consider the following scenario in (a). An </a:t>
            </a:r>
            <a:r>
              <a:rPr lang="en-US" altLang="en-US" dirty="0" err="1"/>
              <a:t>AmericanCitizen</a:t>
            </a:r>
            <a:r>
              <a:rPr lang="en-US" altLang="en-US" dirty="0"/>
              <a:t> has to pay federal tax each year, the amount of which is based on the yearly income. The calculation of tax rate is a very complicated process, and fortunately it is encapsulated in the </a:t>
            </a:r>
            <a:r>
              <a:rPr lang="en-US" altLang="en-US" dirty="0" err="1"/>
              <a:t>ReportTax</a:t>
            </a:r>
            <a:r>
              <a:rPr lang="en-US" altLang="en-US" dirty="0"/>
              <a:t>() operation of the </a:t>
            </a:r>
            <a:r>
              <a:rPr lang="en-US" altLang="en-US" dirty="0" err="1"/>
              <a:t>AmericanCitizen</a:t>
            </a:r>
            <a:r>
              <a:rPr lang="en-US" altLang="en-US" dirty="0"/>
              <a:t> class. </a:t>
            </a:r>
            <a:r>
              <a:rPr lang="en-US" altLang="en-US" dirty="0" err="1"/>
              <a:t>AmericanLawyer</a:t>
            </a:r>
            <a:r>
              <a:rPr lang="en-US" altLang="en-US" dirty="0"/>
              <a:t> and </a:t>
            </a:r>
            <a:r>
              <a:rPr lang="en-US" altLang="en-US" dirty="0" err="1"/>
              <a:t>AmericanProfessor</a:t>
            </a:r>
            <a:r>
              <a:rPr lang="en-US" altLang="en-US" dirty="0"/>
              <a:t> are derived from </a:t>
            </a:r>
            <a:r>
              <a:rPr lang="en-US" altLang="en-US" dirty="0" err="1"/>
              <a:t>AmericanCitizen</a:t>
            </a:r>
            <a:r>
              <a:rPr lang="en-US" altLang="en-US" dirty="0"/>
              <a:t> and inherit its attributes. Notice that, in the current design, </a:t>
            </a:r>
            <a:r>
              <a:rPr lang="en-US" altLang="en-US" dirty="0" err="1"/>
              <a:t>ReportTax</a:t>
            </a:r>
            <a:r>
              <a:rPr lang="en-US" altLang="en-US" dirty="0"/>
              <a:t>() returns an integer. A fourth class IRS is implemented by another group of designers, and it invokes the </a:t>
            </a:r>
            <a:r>
              <a:rPr lang="en-US" altLang="en-US" dirty="0" err="1"/>
              <a:t>ReportTax</a:t>
            </a:r>
            <a:r>
              <a:rPr lang="en-US" altLang="en-US" dirty="0"/>
              <a:t>() function of each derived class to collect tax. 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Now suppose that the system designer of </a:t>
            </a:r>
            <a:r>
              <a:rPr lang="en-US" altLang="en-US" dirty="0" err="1"/>
              <a:t>AmericanCitizen</a:t>
            </a:r>
            <a:r>
              <a:rPr lang="en-US" altLang="en-US" dirty="0"/>
              <a:t> decides to increase the accuracy of tax reports and changes the return type of </a:t>
            </a:r>
            <a:r>
              <a:rPr lang="en-US" altLang="en-US" dirty="0" err="1"/>
              <a:t>ReportTax</a:t>
            </a:r>
            <a:r>
              <a:rPr lang="en-US" altLang="en-US" dirty="0"/>
              <a:t>() to a floating point number. What happens? The implementation of IRS has to change, because </a:t>
            </a:r>
            <a:r>
              <a:rPr lang="en-US" altLang="en-US" dirty="0" err="1"/>
              <a:t>ReportTax</a:t>
            </a:r>
            <a:r>
              <a:rPr lang="en-US" altLang="en-US" dirty="0"/>
              <a:t>() does not return an integer anymore.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Clearly, one weakness of inheritance is that changes to the design of a base class may lead to cascading changes to derived classes and the users of derived classes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BF1FF0BC-5440-4DDD-A02B-FB04A13C6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C5300-148F-4B63-A195-55B000C386B1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89971D12-6C7A-49A6-8999-478B52610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82ACB0C-21A5-4D63-9D16-2ED79A1CE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This problem can be solved by using a delegation mechanism provided by the aggregation approach.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Consider the classes shown in Figure (b). To handle tax related affairs, an </a:t>
            </a:r>
            <a:r>
              <a:rPr lang="en-US" altLang="en-US" dirty="0" err="1"/>
              <a:t>AmericanCitizenTaxHandler</a:t>
            </a:r>
            <a:r>
              <a:rPr lang="en-US" altLang="en-US" dirty="0"/>
              <a:t> class is created. Each of the </a:t>
            </a:r>
            <a:r>
              <a:rPr lang="en-US" altLang="en-US" dirty="0" err="1"/>
              <a:t>AmericanLawyer</a:t>
            </a:r>
            <a:r>
              <a:rPr lang="en-US" altLang="en-US" dirty="0"/>
              <a:t> and </a:t>
            </a:r>
            <a:r>
              <a:rPr lang="en-US" altLang="en-US" dirty="0" err="1"/>
              <a:t>AmericanProfessor</a:t>
            </a:r>
            <a:r>
              <a:rPr lang="en-US" altLang="en-US" dirty="0"/>
              <a:t> class has an attribute referencing an instance of </a:t>
            </a:r>
            <a:r>
              <a:rPr lang="en-US" altLang="en-US" dirty="0" err="1"/>
              <a:t>AmericanCitizenTaxHandler</a:t>
            </a:r>
            <a:r>
              <a:rPr lang="en-US" altLang="en-US" dirty="0"/>
              <a:t>. Both </a:t>
            </a:r>
            <a:r>
              <a:rPr lang="en-US" altLang="en-US" dirty="0" err="1"/>
              <a:t>AmericanLawyer</a:t>
            </a:r>
            <a:r>
              <a:rPr lang="en-US" altLang="en-US" dirty="0"/>
              <a:t> and </a:t>
            </a:r>
            <a:r>
              <a:rPr lang="en-US" altLang="en-US" dirty="0" err="1"/>
              <a:t>AmericanProfessor</a:t>
            </a:r>
            <a:r>
              <a:rPr lang="en-US" altLang="en-US" dirty="0"/>
              <a:t> provide the operation </a:t>
            </a:r>
            <a:r>
              <a:rPr lang="en-US" altLang="en-US" dirty="0" err="1"/>
              <a:t>ReportTax</a:t>
            </a:r>
            <a:r>
              <a:rPr lang="en-US" altLang="en-US" dirty="0"/>
              <a:t>(), which invokes the </a:t>
            </a:r>
            <a:r>
              <a:rPr lang="en-US" altLang="en-US" dirty="0" err="1"/>
              <a:t>ReportTax</a:t>
            </a:r>
            <a:r>
              <a:rPr lang="en-US" altLang="en-US" dirty="0"/>
              <a:t>() operation provided by </a:t>
            </a:r>
            <a:r>
              <a:rPr lang="en-US" altLang="en-US" dirty="0" err="1"/>
              <a:t>AmericanCitizenTaxHandler</a:t>
            </a:r>
            <a:r>
              <a:rPr lang="en-US" altLang="en-US" dirty="0"/>
              <a:t>, rounds the double number to an integer, and returns the result. Such delegation mechanisms allow great flexibility—while the invocation interface provided to IRS can remain intact, the implementation of </a:t>
            </a:r>
            <a:r>
              <a:rPr lang="en-US" altLang="en-US" dirty="0" err="1"/>
              <a:t>ReportTax</a:t>
            </a:r>
            <a:r>
              <a:rPr lang="en-US" altLang="en-US" dirty="0"/>
              <a:t>() can be changed by replacing the tax handler classes at any time.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r>
              <a:rPr lang="en-US" dirty="0"/>
              <a:t>You might wonder, what about polymorphism? In fig. a, if IRS needs to invoke the </a:t>
            </a:r>
            <a:r>
              <a:rPr lang="en-US" dirty="0" err="1"/>
              <a:t>ReportTax</a:t>
            </a:r>
            <a:r>
              <a:rPr lang="en-US" dirty="0"/>
              <a:t>() of a list of American citizens, programmers can simply use an </a:t>
            </a:r>
            <a:r>
              <a:rPr lang="en-US" dirty="0" err="1"/>
              <a:t>AmericanCitizen</a:t>
            </a:r>
            <a:r>
              <a:rPr lang="en-US" dirty="0"/>
              <a:t> reference to iterate through the list and invoke the operation. However, it is not able to do so in fig b because </a:t>
            </a:r>
            <a:r>
              <a:rPr lang="en-US" dirty="0" err="1"/>
              <a:t>AmericanLawyer</a:t>
            </a:r>
            <a:r>
              <a:rPr lang="en-US" dirty="0"/>
              <a:t> and </a:t>
            </a:r>
            <a:r>
              <a:rPr lang="en-US" dirty="0" err="1"/>
              <a:t>AmericanProfessor</a:t>
            </a:r>
            <a:r>
              <a:rPr lang="en-US" dirty="0"/>
              <a:t> are two unrelated classes.</a:t>
            </a:r>
          </a:p>
        </p:txBody>
      </p:sp>
    </p:spTree>
    <p:extLst>
      <p:ext uri="{BB962C8B-B14F-4D97-AF65-F5344CB8AC3E}">
        <p14:creationId xmlns:p14="http://schemas.microsoft.com/office/powerpoint/2010/main" val="1150723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56BF3920-DECE-4200-B5EE-E92DE96E1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F304C-736B-432A-9E37-8FB542DBBA6B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0BFDD67-21B6-43FA-9CC8-4717F20B2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CE55F65-9E72-4C4E-B6D0-914E67306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 this slide an improved design of  the previous slide  is provided.</a:t>
            </a:r>
          </a:p>
          <a:p>
            <a:r>
              <a:rPr lang="en-US" dirty="0"/>
              <a:t> Both </a:t>
            </a:r>
            <a:r>
              <a:rPr lang="en-US" dirty="0" err="1"/>
              <a:t>AmericanLawyer</a:t>
            </a:r>
            <a:r>
              <a:rPr lang="en-US" dirty="0"/>
              <a:t> and </a:t>
            </a:r>
            <a:r>
              <a:rPr lang="en-US" dirty="0" err="1"/>
              <a:t>AmericanProfessor</a:t>
            </a:r>
            <a:r>
              <a:rPr lang="en-US" dirty="0"/>
              <a:t> realize an interface called </a:t>
            </a:r>
            <a:r>
              <a:rPr lang="en-US" dirty="0" err="1"/>
              <a:t>AmericanTaxPayer</a:t>
            </a:r>
            <a:r>
              <a:rPr lang="en-US" dirty="0"/>
              <a:t>. </a:t>
            </a:r>
            <a:r>
              <a:rPr lang="en-US" dirty="0" err="1"/>
              <a:t>AmericanTaxPayer</a:t>
            </a:r>
            <a:r>
              <a:rPr lang="en-US" dirty="0"/>
              <a:t> defines a public operation </a:t>
            </a:r>
            <a:r>
              <a:rPr lang="en-US" dirty="0" err="1"/>
              <a:t>ReportTax</a:t>
            </a:r>
            <a:r>
              <a:rPr lang="en-US" dirty="0"/>
              <a:t>(), which has to be implemented by both the </a:t>
            </a:r>
            <a:r>
              <a:rPr lang="en-US" dirty="0" err="1"/>
              <a:t>AmericanLawyer</a:t>
            </a:r>
            <a:r>
              <a:rPr lang="en-US" dirty="0"/>
              <a:t> and </a:t>
            </a:r>
            <a:r>
              <a:rPr lang="en-US" dirty="0" err="1"/>
              <a:t>AmericanProfessor</a:t>
            </a:r>
            <a:r>
              <a:rPr lang="en-US" dirty="0"/>
              <a:t> classes. On the other hand, the actual processing work of </a:t>
            </a:r>
            <a:r>
              <a:rPr lang="en-US" dirty="0" err="1"/>
              <a:t>ReportTax</a:t>
            </a:r>
            <a:r>
              <a:rPr lang="en-US" dirty="0"/>
              <a:t>() is done by the </a:t>
            </a:r>
            <a:r>
              <a:rPr lang="en-US" dirty="0" err="1"/>
              <a:t>AmericanCitizenTaxHandler</a:t>
            </a:r>
            <a:r>
              <a:rPr lang="en-US" dirty="0"/>
              <a:t> class—the </a:t>
            </a:r>
            <a:r>
              <a:rPr lang="en-US" dirty="0" err="1"/>
              <a:t>ReportTax</a:t>
            </a:r>
            <a:r>
              <a:rPr lang="en-US" dirty="0"/>
              <a:t>() operation of </a:t>
            </a:r>
            <a:r>
              <a:rPr lang="en-US" dirty="0" err="1"/>
              <a:t>AmericanLawyer</a:t>
            </a:r>
            <a:r>
              <a:rPr lang="en-US" dirty="0"/>
              <a:t> and </a:t>
            </a:r>
            <a:r>
              <a:rPr lang="en-US" dirty="0" err="1"/>
              <a:t>AmericanProfessor</a:t>
            </a:r>
            <a:r>
              <a:rPr lang="en-US" dirty="0"/>
              <a:t> simply rounds and returns the result generated by </a:t>
            </a:r>
            <a:r>
              <a:rPr lang="en-US" dirty="0" err="1"/>
              <a:t>AmericanCitizenTaxHandler</a:t>
            </a:r>
            <a:r>
              <a:rPr lang="en-US" dirty="0"/>
              <a:t>. </a:t>
            </a:r>
          </a:p>
          <a:p>
            <a:r>
              <a:rPr lang="en-US" dirty="0"/>
              <a:t>Thus the new design enjoys the benefits provided by both inheritance and aggregation.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BF45E39-F282-4F85-9431-48FCA35A9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A61815-3BB6-4CEB-8975-F45615CA64A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E387022-0126-43DF-948F-C08230082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4823666-548A-43BF-A04D-2A68C9610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 min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30 min now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81C40F2-D5CB-485C-AA55-C1FFEF328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239D75-D00D-4211-B56C-ED193D72A114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514C0B6-4216-4A48-AC13-F7CB90C79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72B5AF4E-B987-461C-BF6E-D583B5140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81C40F2-D5CB-485C-AA55-C1FFEF328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239D75-D00D-4211-B56C-ED193D72A114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514C0B6-4216-4A48-AC13-F7CB90C79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72B5AF4E-B987-461C-BF6E-D583B5140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</p:txBody>
      </p:sp>
    </p:spTree>
    <p:extLst>
      <p:ext uri="{BB962C8B-B14F-4D97-AF65-F5344CB8AC3E}">
        <p14:creationId xmlns:p14="http://schemas.microsoft.com/office/powerpoint/2010/main" val="2542659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C543BCA-DFC1-45A4-9A5A-50BB5CEBB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EC18FE-EA22-45AA-B02B-C9BB6C5E1A58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7D4DC18F-A6AB-4585-BCE5-E5876A5E2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2FCD8B1A-D264-4DED-A191-CEFF3E6DB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C543BCA-DFC1-45A4-9A5A-50BB5CEBB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EC18FE-EA22-45AA-B02B-C9BB6C5E1A58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7D4DC18F-A6AB-4585-BCE5-E5876A5E2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2FCD8B1A-D264-4DED-A191-CEFF3E6DB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1.5 min</a:t>
            </a:r>
          </a:p>
        </p:txBody>
      </p:sp>
    </p:spTree>
    <p:extLst>
      <p:ext uri="{BB962C8B-B14F-4D97-AF65-F5344CB8AC3E}">
        <p14:creationId xmlns:p14="http://schemas.microsoft.com/office/powerpoint/2010/main" val="3468710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present the steps of OO Analysis and design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4961-A6E8-4C59-8B1D-6137875578B7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40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A524CF5-6A08-4135-8D43-092EB78CC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2D67CA-690C-4F1A-8059-C270D056FCA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7543AA7-7C9C-47FF-8C56-D9D47B143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D97FCDF-832B-47C4-BBB7-8EA4612C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0.5 min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present the steps of OO Analysis and design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4961-A6E8-4C59-8B1D-6137875578B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40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79B0717-F78B-4834-AFE6-F667A3C49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3FD5C0-3935-4E8B-AB36-FAB618913A1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41A29B3-DCE0-4867-A44A-B36CD8156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FCA4C0C-0FED-4D10-A818-34C63F2B9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0.5 min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encapsulation is when you protect information in your code from being used incorrectly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4961-A6E8-4C59-8B1D-6137875578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28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You’ve already got ignition timing, throttle position sensor, emission control – quite complex a system. Now your boss ask you to design a new model with “cruise control”. What shall you do?</a:t>
            </a:r>
          </a:p>
          <a:p>
            <a:pPr lvl="1"/>
            <a:r>
              <a:rPr lang="en-US" altLang="en-US" dirty="0"/>
              <a:t>Design a new class and inherit from the old design!</a:t>
            </a:r>
          </a:p>
          <a:p>
            <a:pPr lvl="1"/>
            <a:r>
              <a:rPr lang="en-US" altLang="en-US" dirty="0"/>
              <a:t>But why not directly do a copy and paste?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4961-A6E8-4C59-8B1D-6137875578B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85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F2654C87-B527-4D06-9DF7-0DCB1A4C0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3322C5-24C7-4727-9904-AC331D796B1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C932725-BDB5-441C-8CCA-98A4F1F5D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C544AC0-3863-4BE0-A981-ABA3FF6FC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Polymorphism is closely related to inheritance.  When a class inherits from another, then </a:t>
            </a:r>
            <a:r>
              <a:rPr lang="en-US" altLang="en-US" dirty="0" err="1"/>
              <a:t>polymorphishm</a:t>
            </a:r>
            <a:r>
              <a:rPr lang="en-US" altLang="en-US" dirty="0"/>
              <a:t> allows a subclass to stand in for the super class.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B8F32ABF-3A0B-4A40-9F39-745834559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084B3-85FD-40E4-A70A-5DB1E6045AA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61D037E8-550E-4C40-BCD7-B61AE3254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64FE369C-B37C-4A71-815D-C576CE77F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F126637-B991-46CD-9B21-D4F119CDF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D41B45-F20D-4BD9-8F01-B5FD588021F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FF1877C4-756D-4AF5-8755-C87772C98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76905707-BF44-415D-9BDE-D5F0753F0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 the OO paradigm, the blueprint of a design usually is represented using a class diagram. To describe a system, both dynamic and static descriptions must be provided. </a:t>
            </a:r>
          </a:p>
          <a:p>
            <a:r>
              <a:rPr lang="en-US" dirty="0"/>
              <a:t>The dynamic (behavioral) specification describes the relationships among objects, e.g., how objects of the system accomplish the required functionalities via message exchanging. </a:t>
            </a:r>
          </a:p>
          <a:p>
            <a:endParaRPr lang="en-US" dirty="0"/>
          </a:p>
          <a:p>
            <a:r>
              <a:rPr lang="en-US" dirty="0"/>
              <a:t>At the static (logical) level, the relationships among classes are described. </a:t>
            </a:r>
          </a:p>
          <a:p>
            <a:endParaRPr lang="en-US" dirty="0"/>
          </a:p>
          <a:p>
            <a:r>
              <a:rPr lang="en-US" dirty="0"/>
              <a:t>Classes may be derived from other classes by composition and by inheritance. </a:t>
            </a:r>
          </a:p>
          <a:p>
            <a:r>
              <a:rPr lang="en-US" dirty="0"/>
              <a:t>Classes may have other consistency requirements that are similar to those in relational database theory. </a:t>
            </a:r>
          </a:p>
          <a:p>
            <a:endParaRPr lang="en-US" dirty="0"/>
          </a:p>
          <a:p>
            <a:r>
              <a:rPr lang="en-US" dirty="0"/>
              <a:t>Next you will have a brief review of the various static relationships among classes: composition, aggregation, association, and inheritance.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D06DD-FEF7-40D2-8FA1-57BBB4CFD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A771-FA1A-42D3-A8F2-B4671BBE0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73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0A44-6A77-43EF-BDD7-7D8B57E2E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B0809-9876-4C78-81D0-EFD06A853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A826-088B-4B4D-B36F-82041F212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BC8874-BE90-4F0C-9758-E02143879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6D52B8-E17E-414C-871F-1A35099CFD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8F3C3-D16F-4201-8374-478C1F548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3A4CCA-4AE5-4426-A500-FCD80AB10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7E1CE0-44CE-4BF4-BEF7-640CAEC99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61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38C03A-61EF-427B-BAD5-E2814EE29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265DDD-DDA3-4713-9D55-42F12D113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A88325-D7C7-43F3-8320-39EA14ECE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6FA482-C667-4A37-9996-C5F3D4E20A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15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319CB-1D3D-454A-886D-746512372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032E0-2FBF-4CA8-B838-560FD2A3D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9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849F36-2480-4856-8537-CF64FCE75E9F}"/>
              </a:ext>
            </a:extLst>
          </p:cNvPr>
          <p:cNvSpPr txBox="1">
            <a:spLocks/>
          </p:cNvSpPr>
          <p:nvPr userDrawn="1"/>
        </p:nvSpPr>
        <p:spPr>
          <a:xfrm>
            <a:off x="838200" y="661354"/>
            <a:ext cx="10515600" cy="71596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Futura Medium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7F14E-E8B8-47F2-9BEB-3AF5AA03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354"/>
            <a:ext cx="10439400" cy="75628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4563-6B86-49F5-B962-90F3114B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6370-A12B-4D6F-951C-DBE6811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6FCB6-6442-4BCD-BCA4-C08E28E1904C}" type="datetime1">
              <a:rPr lang="en-CA" smtClean="0"/>
              <a:pPr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A137-A9E6-47DD-8AB6-8A35048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SOEN 343.  Dr. Morales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DEF7-0C85-4847-82D2-1D4BC332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D58F0B-2C02-4E07-B044-FD7B68E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904530-070A-4772-B644-B39170E5A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1F5762-A404-4448-8CBC-CF63DD3A44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834D6E-C577-4D5D-B68B-B952C7BA7F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3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84EBF-2218-4A74-B25D-89FE946BE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D2CC7-EAB9-404D-B5B0-759B6D43F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A107E-DAD1-451D-9655-F7DF449818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6C645D-A869-454A-AD65-A4F42207B9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5659C5-2750-4409-86F0-0B80C525214D}"/>
              </a:ext>
            </a:extLst>
          </p:cNvPr>
          <p:cNvSpPr txBox="1">
            <a:spLocks/>
          </p:cNvSpPr>
          <p:nvPr userDrawn="1"/>
        </p:nvSpPr>
        <p:spPr>
          <a:xfrm>
            <a:off x="838200" y="661354"/>
            <a:ext cx="10515600" cy="71596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Futura Medium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1BA0E6-09A2-4BA8-9121-072BB7F1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354"/>
            <a:ext cx="10439400" cy="75628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39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182D03-40D9-4CFA-B7C7-E8CEAE0AB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E07C5E-FC26-4353-B850-EDB7EF07B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AB7904-27F6-4715-8B93-083A63CF1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B7BD63-F4FD-43C7-8970-8100C6FE75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71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7E788D-0E08-41F6-A76F-717EA474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CDFDC0-6AE9-4EAB-BA68-7617C4F3E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7F6E50-0308-4D8B-BD55-4C54608E2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65A594-7548-4FD8-B97F-77C994D78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8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A74198A-7C3F-40A5-B48F-86B7F70EF0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A8038C-58FA-4861-9FEE-316FB93CF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9DAD4E-3EDD-4C9A-AB94-554C7D279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F2055E-09EC-4595-B407-18B1110CD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36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490C-C710-46AD-ACFF-03B0EE206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FC87-9CC6-4EEC-87C6-B262C28C61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E6FF-4DBD-4BA4-BEFA-F1A89D64D3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400F3E-8581-41AC-A517-E25737B14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6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1EE7974-5D21-422D-B5F1-EEECA65F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3B656A4-1DA4-4182-86D9-9C267D31D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53649C-FC33-4C8D-B87D-4B4154D87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5533D-5183-4A12-8716-63875739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F0B9-4379-4FC4-8C8D-6E59B9CEB73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4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ar82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D7B3BE1F-6A60-419B-A60C-D1C16FB833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600201"/>
            <a:ext cx="7772400" cy="1470025"/>
          </a:xfrm>
        </p:spPr>
        <p:txBody>
          <a:bodyPr/>
          <a:lstStyle/>
          <a:p>
            <a:r>
              <a:rPr lang="en-US" altLang="en-US" sz="3600" dirty="0"/>
              <a:t>Software Architecture and Design I </a:t>
            </a:r>
            <a:br>
              <a:rPr lang="en-US" altLang="en-US" sz="3600" dirty="0"/>
            </a:br>
            <a:r>
              <a:rPr lang="en-US" altLang="en-US" sz="3600" dirty="0"/>
              <a:t>SOEN 343</a:t>
            </a:r>
            <a:br>
              <a:rPr lang="en-US" altLang="en-US" dirty="0"/>
            </a:br>
            <a:r>
              <a:rPr lang="en-US" altLang="en-US" sz="2000" dirty="0"/>
              <a:t>Instructor: Dr. Rodrigo Morales</a:t>
            </a:r>
            <a:br>
              <a:rPr lang="en-US" altLang="en-US" sz="2000" dirty="0"/>
            </a:br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https://moar82.github.io/</a:t>
            </a:r>
            <a:br>
              <a:rPr lang="en-US" sz="1000" dirty="0"/>
            </a:br>
            <a:r>
              <a:rPr lang="en-US" altLang="en-US" sz="1000" dirty="0"/>
              <a:t>rodrigo.moralesalvarado@concordia.ca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729FE84-3CCB-41C1-AE24-A8E24152B8A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667000" y="3429000"/>
            <a:ext cx="68580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Lecture 4a: Object Oriented design</a:t>
            </a:r>
          </a:p>
          <a:p>
            <a:pPr algn="ctr"/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CCC2FD1-3D66-4FBE-B1F7-A0F40A054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41BAE18-E086-435D-B816-59CEABE42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 dirty="0"/>
              <a:t>Class consists of</a:t>
            </a:r>
          </a:p>
          <a:p>
            <a:pPr lvl="1"/>
            <a:r>
              <a:rPr lang="en-US" altLang="en-US" sz="2200" dirty="0"/>
              <a:t>Public interface</a:t>
            </a:r>
          </a:p>
          <a:p>
            <a:pPr lvl="1"/>
            <a:r>
              <a:rPr lang="en-US" altLang="en-US" sz="2200" dirty="0"/>
              <a:t>Detailed implementation</a:t>
            </a:r>
          </a:p>
          <a:p>
            <a:r>
              <a:rPr lang="en-US" altLang="en-US" sz="2700" dirty="0"/>
              <a:t>Definition of class usually consists of</a:t>
            </a:r>
          </a:p>
          <a:p>
            <a:pPr lvl="1"/>
            <a:r>
              <a:rPr lang="en-US" altLang="en-US" sz="2200" dirty="0"/>
              <a:t>“name” of the class</a:t>
            </a:r>
          </a:p>
          <a:p>
            <a:pPr lvl="2"/>
            <a:r>
              <a:rPr lang="en-US" altLang="en-US" sz="2000" dirty="0"/>
              <a:t>Possibly included in a package or namespace</a:t>
            </a:r>
          </a:p>
          <a:p>
            <a:pPr lvl="1"/>
            <a:r>
              <a:rPr lang="en-US" altLang="en-US" sz="2200" dirty="0"/>
              <a:t>List of attributes</a:t>
            </a:r>
          </a:p>
          <a:p>
            <a:pPr lvl="1"/>
            <a:r>
              <a:rPr lang="en-US" altLang="en-US" sz="2200" dirty="0"/>
              <a:t>List of operations</a:t>
            </a:r>
          </a:p>
          <a:p>
            <a:pPr lvl="2"/>
            <a:r>
              <a:rPr lang="en-US" altLang="en-US" sz="2000" dirty="0"/>
              <a:t>Special operations: constructor, destructor, etc.</a:t>
            </a:r>
          </a:p>
          <a:p>
            <a:pPr lvl="1"/>
            <a:endParaRPr lang="en-US" alt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69E3E-B74F-413E-B866-39E1C60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9F0D8-B311-405A-9286-59A40A17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9D3F62D-2DDE-461F-B81F-8C668FE59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Among 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56F06-1281-43B5-A21D-7DBE009B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D48E1-1EB2-4ECB-9864-CD67A552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11</a:t>
            </a:fld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B7215C-6974-434B-BA38-1A22E1987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933762"/>
              </p:ext>
            </p:extLst>
          </p:nvPr>
        </p:nvGraphicFramePr>
        <p:xfrm>
          <a:off x="2197100" y="1828800"/>
          <a:ext cx="77978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1B10455-7550-4DDE-8C44-15D1BD570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8D2D9D0-631D-44B2-9A1B-1552FEC21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OO design, two or more classes may have a large set of attributes and operations in common</a:t>
            </a:r>
          </a:p>
          <a:p>
            <a:r>
              <a:rPr lang="en-US" dirty="0"/>
              <a:t>To prevent repeatedly writing the same code for similar classes, OO provides the inheritance mechanism</a:t>
            </a:r>
          </a:p>
          <a:p>
            <a:r>
              <a:rPr lang="en-US" dirty="0"/>
              <a:t>When class A is derived from class B, class A inherits all attributes and operations of class B unless otherwise specified </a:t>
            </a:r>
          </a:p>
          <a:p>
            <a:pPr lvl="1"/>
            <a:r>
              <a:rPr lang="en-US" dirty="0"/>
              <a:t>(e.g., private attributes are not to be inherited by derived classes). </a:t>
            </a:r>
            <a:endParaRPr lang="en-US" altLang="en-US" dirty="0"/>
          </a:p>
          <a:p>
            <a:r>
              <a:rPr lang="en-US" altLang="en-US" dirty="0"/>
              <a:t>Sub-class inherits all protected and public attributes from base class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EBAC2-8975-41E1-AF1E-20A863E0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AEAB4-86CA-4E1B-9E85-6BBA22B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12</a:t>
            </a:fld>
            <a:endParaRPr lang="en-CA"/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E36FEE67-698E-4839-8F62-A252930A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2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8BBC7376-8EEE-457E-9BD2-87765FD29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FED5-61C4-492E-9691-F01A192F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A53C9D-F4CD-4C12-B2CC-37361B8C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B5956-6286-4475-9FFE-E5B8CF4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13</a:t>
            </a:fld>
            <a:endParaRPr lang="en-CA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FBCE6D49-3C32-46EF-B73D-DFF157B1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2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8C4D71C0-BFDF-48B0-83BC-B212BABC8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971800"/>
          <a:ext cx="46482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Visio" r:id="rId4" imgW="2974126" imgH="1999608" progId="Visio.Drawing.6">
                  <p:embed/>
                </p:oleObj>
              </mc:Choice>
              <mc:Fallback>
                <p:oleObj name="Visio" r:id="rId4" imgW="2974126" imgH="1999608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71800"/>
                        <a:ext cx="4648200" cy="313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12F428F8-152C-4151-BCBD-C9D4C7A348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An object is composed of other object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The parts of a class have the same lifespan as their owner, and the parts cannot be involved in another composition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Example: an online order may consist of multiple items.  When an online order instance is removed from memory, so its items are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5B76C-208D-4689-9C6C-D3A69DF0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A74EE-3831-4585-86A3-4FCA8EF7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AFF0B9-4379-4FC4-8C8D-6E59B9CEB73D}" type="slidenum">
              <a:rPr lang="en-CA" smtClean="0"/>
              <a:pPr>
                <a:spcAft>
                  <a:spcPts val="600"/>
                </a:spcAft>
              </a:pPr>
              <a:t>14</a:t>
            </a:fld>
            <a:endParaRPr lang="en-CA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107D633-744D-4EF8-9357-18E6EB68B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1354"/>
            <a:ext cx="10439400" cy="756284"/>
          </a:xfrm>
        </p:spPr>
        <p:txBody>
          <a:bodyPr wrap="square" anchor="ctr">
            <a:normAutofit/>
          </a:bodyPr>
          <a:lstStyle/>
          <a:p>
            <a:r>
              <a:rPr lang="en-US" altLang="en-US"/>
              <a:t>Composition Relation</a:t>
            </a:r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A343FC52-C64A-4E42-A165-0EBA59761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07" y="3351556"/>
            <a:ext cx="5130800" cy="952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12F428F8-152C-4151-BCBD-C9D4C7A348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Imagine a strategy game like Risk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A Unit has a Weapon, and uses the functionality of that class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But we don’t want a bunch of Unit subclasses for each type of weapon, so composition is better than inheritance for the relationship between unit and weapon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DB58D5-BD52-471E-81D6-5B5FDE75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900650"/>
            <a:ext cx="5384800" cy="1925065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5B76C-208D-4689-9C6C-D3A69DF0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A74EE-3831-4585-86A3-4FCA8EF7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AFF0B9-4379-4FC4-8C8D-6E59B9CEB73D}" type="slidenum">
              <a:rPr lang="en-CA" smtClean="0"/>
              <a:pPr>
                <a:spcAft>
                  <a:spcPts val="600"/>
                </a:spcAft>
              </a:pPr>
              <a:t>15</a:t>
            </a:fld>
            <a:endParaRPr lang="en-CA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107D633-744D-4EF8-9357-18E6EB68B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1354"/>
            <a:ext cx="10439400" cy="756284"/>
          </a:xfrm>
        </p:spPr>
        <p:txBody>
          <a:bodyPr wrap="square" anchor="ctr">
            <a:normAutofit/>
          </a:bodyPr>
          <a:lstStyle/>
          <a:p>
            <a:r>
              <a:rPr lang="en-US" altLang="en-US" dirty="0"/>
              <a:t>Composition Relation example 2: strategy game</a:t>
            </a:r>
          </a:p>
        </p:txBody>
      </p:sp>
    </p:spTree>
    <p:extLst>
      <p:ext uri="{BB962C8B-B14F-4D97-AF65-F5344CB8AC3E}">
        <p14:creationId xmlns:p14="http://schemas.microsoft.com/office/powerpoint/2010/main" val="181723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12F428F8-152C-4151-BCBD-C9D4C7A348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Suppose we create a new Unit, and assign its weapon property to an instance of Sword:</a:t>
            </a:r>
          </a:p>
          <a:p>
            <a:pPr lvl="1"/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Unit pirate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pirate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setProperty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"weapon"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altLang="en-US" sz="62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This unit is composed with an instance of sword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This sword object does not exist outside of the context of this unit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5B76C-208D-4689-9C6C-D3A69DF0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A74EE-3831-4585-86A3-4FCA8EF7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AFF0B9-4379-4FC4-8C8D-6E59B9CEB73D}" type="slidenum">
              <a:rPr lang="en-CA" smtClean="0"/>
              <a:pPr>
                <a:spcAft>
                  <a:spcPts val="600"/>
                </a:spcAft>
              </a:pPr>
              <a:t>16</a:t>
            </a:fld>
            <a:endParaRPr lang="en-CA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107D633-744D-4EF8-9357-18E6EB68B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1354"/>
            <a:ext cx="10439400" cy="756284"/>
          </a:xfrm>
        </p:spPr>
        <p:txBody>
          <a:bodyPr wrap="square" anchor="ctr">
            <a:normAutofit/>
          </a:bodyPr>
          <a:lstStyle/>
          <a:p>
            <a:r>
              <a:rPr lang="en-US" altLang="en-US" dirty="0"/>
              <a:t>Composition Relation example: strategy game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010BC-D47C-4317-8B6D-2FAC166B0574}"/>
              </a:ext>
            </a:extLst>
          </p:cNvPr>
          <p:cNvGrpSpPr/>
          <p:nvPr/>
        </p:nvGrpSpPr>
        <p:grpSpPr>
          <a:xfrm>
            <a:off x="6781800" y="2209800"/>
            <a:ext cx="3505200" cy="2895600"/>
            <a:chOff x="6781800" y="2209800"/>
            <a:chExt cx="3505200" cy="2895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7996F6-D4EF-4137-8E09-155A7352FBEC}"/>
                </a:ext>
              </a:extLst>
            </p:cNvPr>
            <p:cNvSpPr/>
            <p:nvPr/>
          </p:nvSpPr>
          <p:spPr>
            <a:xfrm>
              <a:off x="6781800" y="2209800"/>
              <a:ext cx="3505200" cy="28956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Unit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99E57E-37A9-4AB2-AC86-BDB4026729F0}"/>
                </a:ext>
              </a:extLst>
            </p:cNvPr>
            <p:cNvSpPr/>
            <p:nvPr/>
          </p:nvSpPr>
          <p:spPr>
            <a:xfrm>
              <a:off x="8026400" y="4005197"/>
              <a:ext cx="1447800" cy="1066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8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A6447B5B-E30B-4474-B8F3-5823D71D317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700" dirty="0"/>
              <a:t>Parts involved in an aggregation relationship do not have to share the same lifespan as the owner</a:t>
            </a:r>
          </a:p>
          <a:p>
            <a:r>
              <a:rPr lang="en-US" altLang="en-US" sz="2700" dirty="0"/>
              <a:t>For example, a Professor can serve as a committee member of multiple academic conferences at the same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63D005-AEA8-4390-B1F9-88D85858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58D61-ADC5-41E2-9187-06C81AF0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17</a:t>
            </a:fld>
            <a:endParaRPr lang="en-CA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9C87CA4-E859-4BCB-9C42-69E5A1BEF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D1B56440-729D-43A9-A1E5-4502BA35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966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AE6566CB-8588-4C7E-9AB1-2203188E7A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21475"/>
            <a:ext cx="2285999" cy="341955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00D1473-5C54-442C-A140-D178796E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D757646-FC94-4310-B347-DEA7CF07A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Represents static logical relationship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association link has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 of the association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Multiplicity at each end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Direction of association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Variation: dependency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Represented using dotted arrows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</a:t>
            </a:r>
            <a:r>
              <a:rPr lang="en-US" altLang="en-US" sz="2000" dirty="0"/>
              <a:t> depends on </a:t>
            </a:r>
            <a:r>
              <a:rPr lang="en-US" altLang="en-US" sz="2000" i="1" dirty="0"/>
              <a:t>Y</a:t>
            </a:r>
            <a:r>
              <a:rPr lang="en-US" altLang="en-US" sz="2000" dirty="0"/>
              <a:t> if any changes of </a:t>
            </a:r>
            <a:r>
              <a:rPr lang="en-US" altLang="en-US" sz="2000" i="1" dirty="0"/>
              <a:t>Y</a:t>
            </a:r>
            <a:r>
              <a:rPr lang="en-US" altLang="en-US" sz="2000" dirty="0"/>
              <a:t> leads to changes in </a:t>
            </a:r>
            <a:r>
              <a:rPr lang="en-US" altLang="en-US" sz="2000" i="1" dirty="0"/>
              <a:t>X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CE316D-F979-4381-BE3E-8606F9AB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E0994-3D6D-48A8-976C-E7468B53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0EC4-DD15-471F-8C18-079D148C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Determining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5155-6876-4119-A1A0-DD332CBC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ability of an object to “see” or have reference to  another object</a:t>
            </a:r>
          </a:p>
          <a:p>
            <a:r>
              <a:rPr lang="en-US" dirty="0"/>
              <a:t>For a sender object to send a message to a receiver object,  the receiver must be visible to the sender – the sender must  have some kind of reference (or pointer) to the receiver  object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21979-EFA1-4CF5-B47D-001404FB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SOEN 343.  Dr. Morales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0B06F-6BDD-4891-B5D9-2C1DC4CA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74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EB50668-B483-498A-A175-BEFFEBB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6A2C972-3622-4C09-AD67-32BD347B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Introduce concepts of Object-Oriented software architecture</a:t>
            </a:r>
          </a:p>
          <a:p>
            <a:r>
              <a:rPr lang="en-US" altLang="en-US" dirty="0"/>
              <a:t>Applying object-oriented principles to design a class</a:t>
            </a:r>
          </a:p>
          <a:p>
            <a:r>
              <a:rPr lang="en-US" altLang="en-US" dirty="0"/>
              <a:t>Understand the type of relationships</a:t>
            </a:r>
          </a:p>
          <a:p>
            <a:r>
              <a:rPr lang="en-US" altLang="en-US" dirty="0"/>
              <a:t>Analyze a problem to determine what type of relationship to use: inheritance vs composition</a:t>
            </a:r>
          </a:p>
          <a:p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394440-B915-4786-AEF3-5B7F877D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BE075-F446-47DC-B0E5-C2E529BB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55764"/>
            <a:ext cx="10439400" cy="5674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CA" spc="-5" dirty="0"/>
              <a:t>Determining </a:t>
            </a:r>
            <a:r>
              <a:rPr spc="-5" dirty="0"/>
              <a:t>visibility </a:t>
            </a:r>
            <a:r>
              <a:rPr spc="-10" dirty="0"/>
              <a:t>between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20" dirty="0"/>
              <a:t>/cont.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DC050-9647-47AB-B64E-EF0AFD34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whether one resource (such as an instance) is within the scope of another?</a:t>
            </a:r>
          </a:p>
          <a:p>
            <a:r>
              <a:rPr lang="en-US" dirty="0"/>
              <a:t>Visibility can be achieved from object A to object B in three common ways:</a:t>
            </a:r>
          </a:p>
          <a:p>
            <a:pPr lvl="1"/>
            <a:r>
              <a:rPr lang="en-US" dirty="0"/>
              <a:t>Attribute visibility:	B is an attribute of A.</a:t>
            </a:r>
          </a:p>
          <a:p>
            <a:pPr lvl="1"/>
            <a:r>
              <a:rPr lang="en-US" dirty="0"/>
              <a:t>Parameter visibility:	B is a parameter of a method of A.</a:t>
            </a:r>
          </a:p>
          <a:p>
            <a:pPr lvl="1"/>
            <a:r>
              <a:rPr lang="en-US" dirty="0"/>
              <a:t>Local visibility:	B is a (non-parameter) local object in a method of A.</a:t>
            </a:r>
          </a:p>
          <a:p>
            <a:endParaRPr lang="en-CA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lang="en-CA" smtClean="0"/>
              <a:pPr marL="25400">
                <a:lnSpc>
                  <a:spcPts val="165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55765"/>
            <a:ext cx="10439400" cy="5674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45435" marR="5080" indent="-2454275">
              <a:spcBef>
                <a:spcPts val="105"/>
              </a:spcBef>
            </a:pPr>
            <a:r>
              <a:rPr lang="en-CA" spc="-30" dirty="0"/>
              <a:t>N</a:t>
            </a:r>
            <a:r>
              <a:rPr spc="-30" dirty="0" err="1"/>
              <a:t>avigability</a:t>
            </a:r>
            <a:r>
              <a:rPr spc="-30" dirty="0"/>
              <a:t>, </a:t>
            </a:r>
            <a:r>
              <a:rPr dirty="0"/>
              <a:t>and </a:t>
            </a:r>
            <a:r>
              <a:rPr spc="-5" dirty="0"/>
              <a:t>dependency </a:t>
            </a:r>
            <a:r>
              <a:rPr spc="-10" dirty="0"/>
              <a:t>relationships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FC160-E202-435E-9CBE-6961F0D6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Calibri"/>
                <a:cs typeface="Calibri"/>
              </a:rPr>
              <a:t>Each </a:t>
            </a:r>
            <a:r>
              <a:rPr lang="en-US" sz="2400" dirty="0">
                <a:latin typeface="Calibri"/>
                <a:cs typeface="Calibri"/>
              </a:rPr>
              <a:t>end </a:t>
            </a:r>
            <a:r>
              <a:rPr lang="en-US" sz="2400" spc="-5" dirty="0">
                <a:latin typeface="Calibri"/>
                <a:cs typeface="Calibri"/>
              </a:rPr>
              <a:t>of </a:t>
            </a:r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spc="-5" dirty="0">
                <a:latin typeface="Calibri"/>
                <a:cs typeface="Calibri"/>
              </a:rPr>
              <a:t>association </a:t>
            </a:r>
            <a:r>
              <a:rPr lang="en-US" sz="2400" dirty="0">
                <a:latin typeface="Calibri"/>
                <a:cs typeface="Calibri"/>
              </a:rPr>
              <a:t>is </a:t>
            </a:r>
            <a:r>
              <a:rPr lang="en-US" sz="2400" spc="-5" dirty="0">
                <a:latin typeface="Calibri"/>
                <a:cs typeface="Calibri"/>
              </a:rPr>
              <a:t>called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i="1" dirty="0">
                <a:latin typeface="Calibri"/>
                <a:cs typeface="Calibri"/>
              </a:rPr>
              <a:t>role</a:t>
            </a:r>
            <a:endParaRPr lang="en-US" sz="2950" dirty="0">
              <a:latin typeface="Times New Roman"/>
              <a:cs typeface="Times New Roman"/>
            </a:endParaRPr>
          </a:p>
          <a:p>
            <a:pPr marL="355600" marR="233679" indent="-342900">
              <a:lnSpc>
                <a:spcPts val="231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i="1" dirty="0">
                <a:latin typeface="Calibri"/>
                <a:cs typeface="Calibri"/>
              </a:rPr>
              <a:t>Navigability </a:t>
            </a:r>
            <a:r>
              <a:rPr lang="en-US" sz="2400" dirty="0">
                <a:latin typeface="Calibri"/>
                <a:cs typeface="Calibri"/>
              </a:rPr>
              <a:t>is a </a:t>
            </a:r>
            <a:r>
              <a:rPr lang="en-US" sz="2400" spc="-10" dirty="0">
                <a:latin typeface="Calibri"/>
                <a:cs typeface="Calibri"/>
              </a:rPr>
              <a:t>property </a:t>
            </a:r>
            <a:r>
              <a:rPr lang="en-US" sz="2400" spc="-5" dirty="0">
                <a:latin typeface="Calibri"/>
                <a:cs typeface="Calibri"/>
              </a:rPr>
              <a:t>of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15" dirty="0">
                <a:latin typeface="Calibri"/>
                <a:cs typeface="Calibri"/>
              </a:rPr>
              <a:t>role </a:t>
            </a:r>
            <a:r>
              <a:rPr lang="en-US" sz="2400" dirty="0">
                <a:latin typeface="Calibri"/>
                <a:cs typeface="Calibri"/>
              </a:rPr>
              <a:t>implying </a:t>
            </a:r>
            <a:r>
              <a:rPr lang="en-US" sz="2400" spc="-5" dirty="0">
                <a:latin typeface="Calibri"/>
                <a:cs typeface="Calibri"/>
              </a:rPr>
              <a:t>visibility of </a:t>
            </a:r>
            <a:r>
              <a:rPr lang="en-US" sz="2400" dirty="0">
                <a:latin typeface="Calibri"/>
                <a:cs typeface="Calibri"/>
              </a:rPr>
              <a:t>the  </a:t>
            </a:r>
            <a:r>
              <a:rPr lang="en-US" sz="2400" spc="-10" dirty="0">
                <a:latin typeface="Calibri"/>
                <a:cs typeface="Calibri"/>
              </a:rPr>
              <a:t>source </a:t>
            </a:r>
            <a:r>
              <a:rPr lang="en-US" sz="2400" spc="-15" dirty="0">
                <a:latin typeface="Calibri"/>
                <a:cs typeface="Calibri"/>
              </a:rPr>
              <a:t>to </a:t>
            </a:r>
            <a:r>
              <a:rPr lang="en-US" sz="2400" spc="-20" dirty="0">
                <a:latin typeface="Calibri"/>
                <a:cs typeface="Calibri"/>
              </a:rPr>
              <a:t>target </a:t>
            </a:r>
            <a:r>
              <a:rPr lang="en-US" sz="2400" dirty="0">
                <a:latin typeface="Calibri"/>
                <a:cs typeface="Calibri"/>
              </a:rPr>
              <a:t>class</a:t>
            </a:r>
            <a:endParaRPr lang="en-US" sz="3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alibri"/>
                <a:cs typeface="Calibri"/>
              </a:rPr>
              <a:t>Common situations suggesting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5" dirty="0">
                <a:latin typeface="Calibri"/>
                <a:cs typeface="Calibri"/>
              </a:rPr>
              <a:t>need </a:t>
            </a:r>
            <a:r>
              <a:rPr lang="en-US" sz="2400" spc="-15" dirty="0">
                <a:latin typeface="Calibri"/>
                <a:cs typeface="Calibri"/>
              </a:rPr>
              <a:t>to </a:t>
            </a:r>
            <a:r>
              <a:rPr lang="en-US" sz="2400" spc="-10" dirty="0">
                <a:latin typeface="Calibri"/>
                <a:cs typeface="Calibri"/>
              </a:rPr>
              <a:t>define </a:t>
            </a:r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spc="-5" dirty="0">
                <a:latin typeface="Calibri"/>
                <a:cs typeface="Calibri"/>
              </a:rPr>
              <a:t>association  </a:t>
            </a:r>
            <a:r>
              <a:rPr lang="en-US" sz="2400" dirty="0">
                <a:latin typeface="Calibri"/>
                <a:cs typeface="Calibri"/>
              </a:rPr>
              <a:t>with </a:t>
            </a:r>
            <a:r>
              <a:rPr lang="en-US" sz="2400" spc="-10" dirty="0">
                <a:latin typeface="Calibri"/>
                <a:cs typeface="Calibri"/>
              </a:rPr>
              <a:t>navigability </a:t>
            </a:r>
            <a:r>
              <a:rPr lang="en-US" sz="2400" spc="-15" dirty="0">
                <a:latin typeface="Calibri"/>
                <a:cs typeface="Calibri"/>
              </a:rPr>
              <a:t>from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15" dirty="0">
                <a:latin typeface="Calibri"/>
                <a:cs typeface="Calibri"/>
              </a:rPr>
              <a:t>to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B:</a:t>
            </a:r>
          </a:p>
          <a:p>
            <a:pPr marL="824865" lvl="1" indent="-354965"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5" dirty="0">
                <a:latin typeface="Calibri"/>
                <a:cs typeface="Calibri"/>
              </a:rPr>
              <a:t>sends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5" dirty="0">
                <a:latin typeface="Calibri"/>
                <a:cs typeface="Calibri"/>
              </a:rPr>
              <a:t>message </a:t>
            </a:r>
            <a:r>
              <a:rPr lang="en-US" sz="2400" spc="-15" dirty="0">
                <a:latin typeface="Calibri"/>
                <a:cs typeface="Calibri"/>
              </a:rPr>
              <a:t>to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B.</a:t>
            </a:r>
          </a:p>
          <a:p>
            <a:pPr marL="824865" lvl="1" indent="-354965"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15" dirty="0">
                <a:latin typeface="Calibri"/>
                <a:cs typeface="Calibri"/>
              </a:rPr>
              <a:t>creates </a:t>
            </a:r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spc="-10" dirty="0">
                <a:latin typeface="Calibri"/>
                <a:cs typeface="Calibri"/>
              </a:rPr>
              <a:t>instance </a:t>
            </a:r>
            <a:r>
              <a:rPr lang="en-US" sz="2400" spc="-5" dirty="0">
                <a:latin typeface="Calibri"/>
                <a:cs typeface="Calibri"/>
              </a:rPr>
              <a:t>of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B.</a:t>
            </a:r>
          </a:p>
          <a:p>
            <a:pPr marL="824865" lvl="1" indent="-354965"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5" dirty="0">
                <a:latin typeface="Calibri"/>
                <a:cs typeface="Calibri"/>
              </a:rPr>
              <a:t>needs </a:t>
            </a:r>
            <a:r>
              <a:rPr lang="en-US" sz="2400" spc="-15" dirty="0">
                <a:latin typeface="Calibri"/>
                <a:cs typeface="Calibri"/>
              </a:rPr>
              <a:t>to </a:t>
            </a:r>
            <a:r>
              <a:rPr lang="en-US" sz="2400" spc="-10" dirty="0">
                <a:latin typeface="Calibri"/>
                <a:cs typeface="Calibri"/>
              </a:rPr>
              <a:t>maintain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10" dirty="0">
                <a:latin typeface="Calibri"/>
                <a:cs typeface="Calibri"/>
              </a:rPr>
              <a:t>connection </a:t>
            </a:r>
            <a:r>
              <a:rPr lang="en-US" sz="2400" spc="-15" dirty="0">
                <a:latin typeface="Calibri"/>
                <a:cs typeface="Calibri"/>
              </a:rPr>
              <a:t>to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</a:t>
            </a:r>
            <a:endParaRPr lang="en-CA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lang="en-CA" smtClean="0"/>
              <a:pPr marL="25400">
                <a:lnSpc>
                  <a:spcPts val="165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55764"/>
            <a:ext cx="10439400" cy="5674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7590" marR="5080" indent="-1916430">
              <a:spcBef>
                <a:spcPts val="105"/>
              </a:spcBef>
            </a:pPr>
            <a:r>
              <a:rPr lang="en-CA" spc="-30" dirty="0"/>
              <a:t>N</a:t>
            </a:r>
            <a:r>
              <a:rPr spc="-30" dirty="0" err="1"/>
              <a:t>avigability</a:t>
            </a:r>
            <a:r>
              <a:rPr spc="-30" dirty="0"/>
              <a:t>, </a:t>
            </a:r>
            <a:r>
              <a:rPr dirty="0"/>
              <a:t>and </a:t>
            </a:r>
            <a:r>
              <a:rPr spc="-5" dirty="0"/>
              <a:t>dependency </a:t>
            </a:r>
            <a:r>
              <a:rPr spc="-10" dirty="0"/>
              <a:t>relationships</a:t>
            </a:r>
            <a:r>
              <a:rPr spc="5" dirty="0"/>
              <a:t> </a:t>
            </a:r>
            <a:r>
              <a:rPr spc="-20" dirty="0"/>
              <a:t>/cont.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lang="en-CA" smtClean="0"/>
              <a:pPr marL="25400">
                <a:lnSpc>
                  <a:spcPts val="165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2429637"/>
            <a:ext cx="752284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Add a </a:t>
            </a:r>
            <a:r>
              <a:rPr sz="2400" i="1" spc="-5" dirty="0">
                <a:latin typeface="Calibri"/>
                <a:cs typeface="Calibri"/>
              </a:rPr>
              <a:t>navigability arrow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associations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indicate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direction of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visibility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applicable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4551375"/>
            <a:ext cx="727964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Add a </a:t>
            </a:r>
            <a:r>
              <a:rPr sz="2400" i="1" spc="-5" dirty="0">
                <a:latin typeface="Calibri"/>
                <a:cs typeface="Calibri"/>
              </a:rPr>
              <a:t>dependency </a:t>
            </a:r>
            <a:r>
              <a:rPr sz="2400" i="1" dirty="0">
                <a:latin typeface="Calibri"/>
                <a:cs typeface="Calibri"/>
              </a:rPr>
              <a:t>relationship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indicate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non-attribute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590"/>
              </a:lnSpc>
            </a:pPr>
            <a:r>
              <a:rPr sz="2400" spc="-15" dirty="0">
                <a:latin typeface="Calibri"/>
                <a:cs typeface="Calibri"/>
              </a:rPr>
              <a:t>visibility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2652" y="3429000"/>
            <a:ext cx="990600" cy="3545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spcBef>
                <a:spcPts val="605"/>
              </a:spcBef>
            </a:pP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7653" y="3429000"/>
            <a:ext cx="990600" cy="3545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spcBef>
                <a:spcPts val="605"/>
              </a:spcBef>
            </a:pPr>
            <a:r>
              <a:rPr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3253" y="3605911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89290" y="51688"/>
                </a:moveTo>
                <a:lnTo>
                  <a:pt x="819404" y="92456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4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4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4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4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4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1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95800" y="5486401"/>
            <a:ext cx="990600" cy="355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635" algn="ctr">
              <a:spcBef>
                <a:spcPts val="610"/>
              </a:spcBef>
            </a:pP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0800" y="5486401"/>
            <a:ext cx="990600" cy="355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spcBef>
                <a:spcPts val="610"/>
              </a:spcBef>
            </a:pPr>
            <a:r>
              <a:rPr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00" y="5663299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50800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50800" y="58051"/>
                </a:lnTo>
                <a:lnTo>
                  <a:pt x="50800" y="45351"/>
                </a:lnTo>
                <a:close/>
              </a:path>
              <a:path w="914400" h="103504">
                <a:moveTo>
                  <a:pt x="139700" y="45351"/>
                </a:moveTo>
                <a:lnTo>
                  <a:pt x="88900" y="45351"/>
                </a:lnTo>
                <a:lnTo>
                  <a:pt x="88900" y="58051"/>
                </a:lnTo>
                <a:lnTo>
                  <a:pt x="139700" y="58051"/>
                </a:lnTo>
                <a:lnTo>
                  <a:pt x="139700" y="45351"/>
                </a:lnTo>
                <a:close/>
              </a:path>
              <a:path w="914400" h="103504">
                <a:moveTo>
                  <a:pt x="228600" y="45351"/>
                </a:moveTo>
                <a:lnTo>
                  <a:pt x="177800" y="45351"/>
                </a:lnTo>
                <a:lnTo>
                  <a:pt x="177800" y="58051"/>
                </a:lnTo>
                <a:lnTo>
                  <a:pt x="228600" y="58051"/>
                </a:lnTo>
                <a:lnTo>
                  <a:pt x="228600" y="45351"/>
                </a:lnTo>
                <a:close/>
              </a:path>
              <a:path w="914400" h="103504">
                <a:moveTo>
                  <a:pt x="317500" y="45351"/>
                </a:moveTo>
                <a:lnTo>
                  <a:pt x="266700" y="45351"/>
                </a:lnTo>
                <a:lnTo>
                  <a:pt x="266700" y="58051"/>
                </a:lnTo>
                <a:lnTo>
                  <a:pt x="317500" y="58051"/>
                </a:lnTo>
                <a:lnTo>
                  <a:pt x="317500" y="45351"/>
                </a:lnTo>
                <a:close/>
              </a:path>
              <a:path w="914400" h="103504">
                <a:moveTo>
                  <a:pt x="406400" y="45351"/>
                </a:moveTo>
                <a:lnTo>
                  <a:pt x="355600" y="45351"/>
                </a:lnTo>
                <a:lnTo>
                  <a:pt x="355600" y="58051"/>
                </a:lnTo>
                <a:lnTo>
                  <a:pt x="406400" y="58051"/>
                </a:lnTo>
                <a:lnTo>
                  <a:pt x="406400" y="45351"/>
                </a:lnTo>
                <a:close/>
              </a:path>
              <a:path w="914400" h="103504">
                <a:moveTo>
                  <a:pt x="495300" y="45351"/>
                </a:moveTo>
                <a:lnTo>
                  <a:pt x="444500" y="45351"/>
                </a:lnTo>
                <a:lnTo>
                  <a:pt x="444500" y="58051"/>
                </a:lnTo>
                <a:lnTo>
                  <a:pt x="495300" y="58051"/>
                </a:lnTo>
                <a:lnTo>
                  <a:pt x="495300" y="45351"/>
                </a:lnTo>
                <a:close/>
              </a:path>
              <a:path w="914400" h="103504">
                <a:moveTo>
                  <a:pt x="584200" y="45351"/>
                </a:moveTo>
                <a:lnTo>
                  <a:pt x="533400" y="45351"/>
                </a:lnTo>
                <a:lnTo>
                  <a:pt x="533400" y="58051"/>
                </a:lnTo>
                <a:lnTo>
                  <a:pt x="584200" y="58051"/>
                </a:lnTo>
                <a:lnTo>
                  <a:pt x="584200" y="45351"/>
                </a:lnTo>
                <a:close/>
              </a:path>
              <a:path w="914400" h="103504">
                <a:moveTo>
                  <a:pt x="673100" y="45351"/>
                </a:moveTo>
                <a:lnTo>
                  <a:pt x="622300" y="45351"/>
                </a:lnTo>
                <a:lnTo>
                  <a:pt x="622300" y="58051"/>
                </a:lnTo>
                <a:lnTo>
                  <a:pt x="673100" y="58051"/>
                </a:lnTo>
                <a:lnTo>
                  <a:pt x="673100" y="45351"/>
                </a:lnTo>
                <a:close/>
              </a:path>
              <a:path w="914400" h="103504">
                <a:moveTo>
                  <a:pt x="762000" y="45351"/>
                </a:moveTo>
                <a:lnTo>
                  <a:pt x="711200" y="45351"/>
                </a:lnTo>
                <a:lnTo>
                  <a:pt x="711200" y="58051"/>
                </a:lnTo>
                <a:lnTo>
                  <a:pt x="762000" y="58051"/>
                </a:lnTo>
                <a:lnTo>
                  <a:pt x="762000" y="45351"/>
                </a:lnTo>
                <a:close/>
              </a:path>
              <a:path w="914400" h="103504">
                <a:moveTo>
                  <a:pt x="889000" y="51844"/>
                </a:moveTo>
                <a:lnTo>
                  <a:pt x="819403" y="92430"/>
                </a:lnTo>
                <a:lnTo>
                  <a:pt x="818388" y="96316"/>
                </a:lnTo>
                <a:lnTo>
                  <a:pt x="821944" y="102374"/>
                </a:lnTo>
                <a:lnTo>
                  <a:pt x="825753" y="103403"/>
                </a:lnTo>
                <a:lnTo>
                  <a:pt x="903512" y="58051"/>
                </a:lnTo>
                <a:lnTo>
                  <a:pt x="889000" y="58051"/>
                </a:lnTo>
                <a:lnTo>
                  <a:pt x="889000" y="51844"/>
                </a:lnTo>
                <a:close/>
              </a:path>
              <a:path w="914400" h="103504">
                <a:moveTo>
                  <a:pt x="850900" y="45351"/>
                </a:moveTo>
                <a:lnTo>
                  <a:pt x="800100" y="45351"/>
                </a:lnTo>
                <a:lnTo>
                  <a:pt x="800100" y="58051"/>
                </a:lnTo>
                <a:lnTo>
                  <a:pt x="850900" y="58051"/>
                </a:lnTo>
                <a:lnTo>
                  <a:pt x="850900" y="45351"/>
                </a:lnTo>
                <a:close/>
              </a:path>
              <a:path w="914400" h="103504">
                <a:moveTo>
                  <a:pt x="889244" y="51701"/>
                </a:moveTo>
                <a:lnTo>
                  <a:pt x="889000" y="51844"/>
                </a:lnTo>
                <a:lnTo>
                  <a:pt x="889000" y="58051"/>
                </a:lnTo>
                <a:lnTo>
                  <a:pt x="901826" y="58051"/>
                </a:lnTo>
                <a:lnTo>
                  <a:pt x="901826" y="57188"/>
                </a:lnTo>
                <a:lnTo>
                  <a:pt x="898651" y="57188"/>
                </a:lnTo>
                <a:lnTo>
                  <a:pt x="889244" y="51701"/>
                </a:lnTo>
                <a:close/>
              </a:path>
              <a:path w="914400" h="103504">
                <a:moveTo>
                  <a:pt x="903515" y="45351"/>
                </a:moveTo>
                <a:lnTo>
                  <a:pt x="901826" y="45351"/>
                </a:lnTo>
                <a:lnTo>
                  <a:pt x="901826" y="58051"/>
                </a:lnTo>
                <a:lnTo>
                  <a:pt x="903512" y="58051"/>
                </a:lnTo>
                <a:lnTo>
                  <a:pt x="914400" y="51701"/>
                </a:lnTo>
                <a:lnTo>
                  <a:pt x="903515" y="45351"/>
                </a:lnTo>
                <a:close/>
              </a:path>
              <a:path w="914400" h="103504">
                <a:moveTo>
                  <a:pt x="898651" y="46215"/>
                </a:moveTo>
                <a:lnTo>
                  <a:pt x="889244" y="51701"/>
                </a:lnTo>
                <a:lnTo>
                  <a:pt x="898651" y="57188"/>
                </a:lnTo>
                <a:lnTo>
                  <a:pt x="898651" y="46215"/>
                </a:lnTo>
                <a:close/>
              </a:path>
              <a:path w="914400" h="103504">
                <a:moveTo>
                  <a:pt x="901826" y="46215"/>
                </a:moveTo>
                <a:lnTo>
                  <a:pt x="898651" y="46215"/>
                </a:lnTo>
                <a:lnTo>
                  <a:pt x="898651" y="57188"/>
                </a:lnTo>
                <a:lnTo>
                  <a:pt x="901826" y="57188"/>
                </a:lnTo>
                <a:lnTo>
                  <a:pt x="901826" y="46215"/>
                </a:lnTo>
                <a:close/>
              </a:path>
              <a:path w="914400" h="103504">
                <a:moveTo>
                  <a:pt x="889000" y="51559"/>
                </a:moveTo>
                <a:lnTo>
                  <a:pt x="889000" y="51844"/>
                </a:lnTo>
                <a:lnTo>
                  <a:pt x="889244" y="51701"/>
                </a:lnTo>
                <a:lnTo>
                  <a:pt x="889000" y="51559"/>
                </a:lnTo>
                <a:close/>
              </a:path>
              <a:path w="914400" h="103504">
                <a:moveTo>
                  <a:pt x="901826" y="45351"/>
                </a:moveTo>
                <a:lnTo>
                  <a:pt x="889000" y="45351"/>
                </a:lnTo>
                <a:lnTo>
                  <a:pt x="889000" y="51559"/>
                </a:lnTo>
                <a:lnTo>
                  <a:pt x="889244" y="51701"/>
                </a:lnTo>
                <a:lnTo>
                  <a:pt x="898651" y="46215"/>
                </a:lnTo>
                <a:lnTo>
                  <a:pt x="901826" y="46215"/>
                </a:lnTo>
                <a:lnTo>
                  <a:pt x="901826" y="45351"/>
                </a:lnTo>
                <a:close/>
              </a:path>
              <a:path w="914400" h="103504">
                <a:moveTo>
                  <a:pt x="825753" y="0"/>
                </a:moveTo>
                <a:lnTo>
                  <a:pt x="821944" y="1016"/>
                </a:lnTo>
                <a:lnTo>
                  <a:pt x="818388" y="7086"/>
                </a:lnTo>
                <a:lnTo>
                  <a:pt x="819403" y="10972"/>
                </a:lnTo>
                <a:lnTo>
                  <a:pt x="889000" y="51559"/>
                </a:lnTo>
                <a:lnTo>
                  <a:pt x="889000" y="45351"/>
                </a:lnTo>
                <a:lnTo>
                  <a:pt x="903515" y="45351"/>
                </a:lnTo>
                <a:lnTo>
                  <a:pt x="825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Illustrating</a:t>
            </a:r>
            <a:r>
              <a:rPr spc="-25" dirty="0"/>
              <a:t> </a:t>
            </a:r>
            <a:r>
              <a:rPr spc="-15" dirty="0"/>
              <a:t>attributes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lang="en-CA" smtClean="0"/>
              <a:pPr marL="25400">
                <a:lnSpc>
                  <a:spcPts val="165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83629" y="39475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4302" y="3895090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pt</a:t>
            </a:r>
            <a:r>
              <a:rPr spc="-1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res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3087" y="3281362"/>
          <a:ext cx="2260600" cy="2060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Register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01">
                <a:tc>
                  <a:txBody>
                    <a:bodyPr/>
                    <a:lstStyle/>
                    <a:p>
                      <a:pPr marL="307340" marR="337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endSale()  addLineItem()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44721" y="39475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8450" y="4287139"/>
            <a:ext cx="3429000" cy="138430"/>
          </a:xfrm>
          <a:custGeom>
            <a:avLst/>
            <a:gdLst/>
            <a:ahLst/>
            <a:cxnLst/>
            <a:rect l="l" t="t" r="r" b="b"/>
            <a:pathLst>
              <a:path w="3429000" h="138429">
                <a:moveTo>
                  <a:pt x="3409391" y="68961"/>
                </a:moveTo>
                <a:lnTo>
                  <a:pt x="3302635" y="128269"/>
                </a:lnTo>
                <a:lnTo>
                  <a:pt x="3300222" y="129540"/>
                </a:lnTo>
                <a:lnTo>
                  <a:pt x="3299460" y="132461"/>
                </a:lnTo>
                <a:lnTo>
                  <a:pt x="3302000" y="137033"/>
                </a:lnTo>
                <a:lnTo>
                  <a:pt x="3304921" y="137922"/>
                </a:lnTo>
                <a:lnTo>
                  <a:pt x="3420545" y="73660"/>
                </a:lnTo>
                <a:lnTo>
                  <a:pt x="3419221" y="73660"/>
                </a:lnTo>
                <a:lnTo>
                  <a:pt x="3419221" y="73152"/>
                </a:lnTo>
                <a:lnTo>
                  <a:pt x="3416935" y="73152"/>
                </a:lnTo>
                <a:lnTo>
                  <a:pt x="3409391" y="68961"/>
                </a:lnTo>
                <a:close/>
              </a:path>
              <a:path w="3429000" h="138429">
                <a:moveTo>
                  <a:pt x="3400704" y="64135"/>
                </a:moveTo>
                <a:lnTo>
                  <a:pt x="0" y="64135"/>
                </a:lnTo>
                <a:lnTo>
                  <a:pt x="0" y="73660"/>
                </a:lnTo>
                <a:lnTo>
                  <a:pt x="3400932" y="73660"/>
                </a:lnTo>
                <a:lnTo>
                  <a:pt x="3409391" y="68961"/>
                </a:lnTo>
                <a:lnTo>
                  <a:pt x="3400704" y="64135"/>
                </a:lnTo>
                <a:close/>
              </a:path>
              <a:path w="3429000" h="138429">
                <a:moveTo>
                  <a:pt x="3420316" y="64135"/>
                </a:moveTo>
                <a:lnTo>
                  <a:pt x="3419221" y="64135"/>
                </a:lnTo>
                <a:lnTo>
                  <a:pt x="3419221" y="73660"/>
                </a:lnTo>
                <a:lnTo>
                  <a:pt x="3420545" y="73660"/>
                </a:lnTo>
                <a:lnTo>
                  <a:pt x="3429000" y="68961"/>
                </a:lnTo>
                <a:lnTo>
                  <a:pt x="3420316" y="64135"/>
                </a:lnTo>
                <a:close/>
              </a:path>
              <a:path w="3429000" h="138429">
                <a:moveTo>
                  <a:pt x="3416935" y="64769"/>
                </a:moveTo>
                <a:lnTo>
                  <a:pt x="3409391" y="68961"/>
                </a:lnTo>
                <a:lnTo>
                  <a:pt x="3416935" y="73152"/>
                </a:lnTo>
                <a:lnTo>
                  <a:pt x="3416935" y="64769"/>
                </a:lnTo>
                <a:close/>
              </a:path>
              <a:path w="3429000" h="138429">
                <a:moveTo>
                  <a:pt x="3419221" y="64769"/>
                </a:moveTo>
                <a:lnTo>
                  <a:pt x="3416935" y="64769"/>
                </a:lnTo>
                <a:lnTo>
                  <a:pt x="3416935" y="73152"/>
                </a:lnTo>
                <a:lnTo>
                  <a:pt x="3419221" y="73152"/>
                </a:lnTo>
                <a:lnTo>
                  <a:pt x="3419221" y="64769"/>
                </a:lnTo>
                <a:close/>
              </a:path>
              <a:path w="3429000" h="138429">
                <a:moveTo>
                  <a:pt x="3304921" y="0"/>
                </a:moveTo>
                <a:lnTo>
                  <a:pt x="3302000" y="888"/>
                </a:lnTo>
                <a:lnTo>
                  <a:pt x="3299460" y="5461"/>
                </a:lnTo>
                <a:lnTo>
                  <a:pt x="3300222" y="8381"/>
                </a:lnTo>
                <a:lnTo>
                  <a:pt x="3302635" y="9652"/>
                </a:lnTo>
                <a:lnTo>
                  <a:pt x="3409391" y="68961"/>
                </a:lnTo>
                <a:lnTo>
                  <a:pt x="3416935" y="64769"/>
                </a:lnTo>
                <a:lnTo>
                  <a:pt x="3419221" y="64769"/>
                </a:lnTo>
                <a:lnTo>
                  <a:pt x="3419221" y="64135"/>
                </a:lnTo>
                <a:lnTo>
                  <a:pt x="3420316" y="64135"/>
                </a:lnTo>
                <a:lnTo>
                  <a:pt x="3304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35863" y="3233738"/>
          <a:ext cx="2587625" cy="2135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R="2044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date: 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isComplete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Boolean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makeLineItem()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29790" y="1814829"/>
            <a:ext cx="30353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Register class </a:t>
            </a:r>
            <a:r>
              <a:rPr spc="-15" dirty="0">
                <a:latin typeface="Arial"/>
                <a:cs typeface="Arial"/>
              </a:rPr>
              <a:t>will </a:t>
            </a:r>
            <a:r>
              <a:rPr spc="-5" dirty="0">
                <a:latin typeface="Arial"/>
                <a:cs typeface="Arial"/>
              </a:rPr>
              <a:t>probably  have an attribute pointing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a  Sale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object.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7001" y="2708275"/>
            <a:ext cx="503555" cy="577850"/>
          </a:xfrm>
          <a:custGeom>
            <a:avLst/>
            <a:gdLst/>
            <a:ahLst/>
            <a:cxnLst/>
            <a:rect l="l" t="t" r="r" b="b"/>
            <a:pathLst>
              <a:path w="503555" h="577850">
                <a:moveTo>
                  <a:pt x="503300" y="0"/>
                </a:moveTo>
                <a:lnTo>
                  <a:pt x="0" y="5778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7152" y="2781300"/>
            <a:ext cx="287655" cy="1441450"/>
          </a:xfrm>
          <a:custGeom>
            <a:avLst/>
            <a:gdLst/>
            <a:ahLst/>
            <a:cxnLst/>
            <a:rect l="l" t="t" r="r" b="b"/>
            <a:pathLst>
              <a:path w="287654" h="1441450">
                <a:moveTo>
                  <a:pt x="0" y="0"/>
                </a:moveTo>
                <a:lnTo>
                  <a:pt x="287274" y="14414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75830" y="1824354"/>
            <a:ext cx="31737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Navigability arrow indicates  Register objects are connected  unidirectionally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Sale objects.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0647" y="5637072"/>
            <a:ext cx="2995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Absence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navigability arrow  indicates no connection </a:t>
            </a:r>
            <a:r>
              <a:rPr dirty="0">
                <a:latin typeface="Arial"/>
                <a:cs typeface="Arial"/>
              </a:rPr>
              <a:t>from  </a:t>
            </a:r>
            <a:r>
              <a:rPr spc="-5" dirty="0">
                <a:latin typeface="Arial"/>
                <a:cs typeface="Arial"/>
              </a:rPr>
              <a:t>Sale </a:t>
            </a:r>
            <a:r>
              <a:rPr dirty="0">
                <a:latin typeface="Arial"/>
                <a:cs typeface="Arial"/>
              </a:rPr>
              <a:t>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Register.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95776" y="4365625"/>
            <a:ext cx="433705" cy="1224280"/>
          </a:xfrm>
          <a:custGeom>
            <a:avLst/>
            <a:gdLst/>
            <a:ahLst/>
            <a:cxnLst/>
            <a:rect l="l" t="t" r="r" b="b"/>
            <a:pathLst>
              <a:path w="433705" h="1224279">
                <a:moveTo>
                  <a:pt x="433450" y="12239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47850" y="1773302"/>
            <a:ext cx="3456304" cy="935355"/>
          </a:xfrm>
          <a:custGeom>
            <a:avLst/>
            <a:gdLst/>
            <a:ahLst/>
            <a:cxnLst/>
            <a:rect l="l" t="t" r="r" b="b"/>
            <a:pathLst>
              <a:path w="3456304" h="935355">
                <a:moveTo>
                  <a:pt x="3339084" y="0"/>
                </a:moveTo>
                <a:lnTo>
                  <a:pt x="3362452" y="93472"/>
                </a:lnTo>
                <a:lnTo>
                  <a:pt x="3456051" y="116839"/>
                </a:lnTo>
                <a:lnTo>
                  <a:pt x="3339084" y="0"/>
                </a:lnTo>
                <a:lnTo>
                  <a:pt x="0" y="0"/>
                </a:lnTo>
                <a:lnTo>
                  <a:pt x="0" y="934974"/>
                </a:lnTo>
                <a:lnTo>
                  <a:pt x="3456051" y="934974"/>
                </a:lnTo>
                <a:lnTo>
                  <a:pt x="3456051" y="1168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5176" y="5591175"/>
            <a:ext cx="3462654" cy="881380"/>
          </a:xfrm>
          <a:custGeom>
            <a:avLst/>
            <a:gdLst/>
            <a:ahLst/>
            <a:cxnLst/>
            <a:rect l="l" t="t" r="r" b="b"/>
            <a:pathLst>
              <a:path w="3462654" h="881379">
                <a:moveTo>
                  <a:pt x="3352165" y="0"/>
                </a:moveTo>
                <a:lnTo>
                  <a:pt x="3374136" y="88099"/>
                </a:lnTo>
                <a:lnTo>
                  <a:pt x="3462274" y="110134"/>
                </a:lnTo>
                <a:lnTo>
                  <a:pt x="3352165" y="0"/>
                </a:lnTo>
                <a:lnTo>
                  <a:pt x="0" y="0"/>
                </a:lnTo>
                <a:lnTo>
                  <a:pt x="0" y="881062"/>
                </a:lnTo>
                <a:lnTo>
                  <a:pt x="3462274" y="881062"/>
                </a:lnTo>
                <a:lnTo>
                  <a:pt x="3462274" y="1101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0826" y="1773301"/>
            <a:ext cx="3527425" cy="1008380"/>
          </a:xfrm>
          <a:custGeom>
            <a:avLst/>
            <a:gdLst/>
            <a:ahLst/>
            <a:cxnLst/>
            <a:rect l="l" t="t" r="r" b="b"/>
            <a:pathLst>
              <a:path w="3527425" h="1008380">
                <a:moveTo>
                  <a:pt x="3401441" y="0"/>
                </a:moveTo>
                <a:lnTo>
                  <a:pt x="3426586" y="100711"/>
                </a:lnTo>
                <a:lnTo>
                  <a:pt x="3527425" y="125984"/>
                </a:lnTo>
                <a:lnTo>
                  <a:pt x="3401441" y="0"/>
                </a:lnTo>
                <a:lnTo>
                  <a:pt x="0" y="0"/>
                </a:lnTo>
                <a:lnTo>
                  <a:pt x="0" y="1007999"/>
                </a:lnTo>
                <a:lnTo>
                  <a:pt x="3527425" y="1007999"/>
                </a:lnTo>
                <a:lnTo>
                  <a:pt x="3527425" y="1259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55764"/>
            <a:ext cx="10439400" cy="5674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12875" marR="5080" indent="-238125">
              <a:spcBef>
                <a:spcPts val="105"/>
              </a:spcBef>
            </a:pPr>
            <a:r>
              <a:rPr lang="en-CA" spc="-25" dirty="0"/>
              <a:t>Different ways to represent association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lang="en-CA" smtClean="0"/>
              <a:pPr marL="25400">
                <a:lnSpc>
                  <a:spcPts val="165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804548" y="3676978"/>
            <a:ext cx="142726" cy="14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2875" y="3523327"/>
            <a:ext cx="1735455" cy="356235"/>
          </a:xfrm>
          <a:custGeom>
            <a:avLst/>
            <a:gdLst/>
            <a:ahLst/>
            <a:cxnLst/>
            <a:rect l="l" t="t" r="r" b="b"/>
            <a:pathLst>
              <a:path w="1735454" h="356235">
                <a:moveTo>
                  <a:pt x="0" y="355786"/>
                </a:moveTo>
                <a:lnTo>
                  <a:pt x="1734860" y="355786"/>
                </a:lnTo>
                <a:lnTo>
                  <a:pt x="1734860" y="0"/>
                </a:lnTo>
                <a:lnTo>
                  <a:pt x="0" y="0"/>
                </a:lnTo>
                <a:lnTo>
                  <a:pt x="0" y="355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63720" y="1456564"/>
          <a:ext cx="1735455" cy="1066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03"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Register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currentSale : 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23420" y="1437317"/>
          <a:ext cx="1734820" cy="1066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4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211559" y="2795082"/>
            <a:ext cx="5354320" cy="13970"/>
          </a:xfrm>
          <a:custGeom>
            <a:avLst/>
            <a:gdLst/>
            <a:ahLst/>
            <a:cxnLst/>
            <a:rect l="l" t="t" r="r" b="b"/>
            <a:pathLst>
              <a:path w="5354320" h="13969">
                <a:moveTo>
                  <a:pt x="223847" y="0"/>
                </a:moveTo>
                <a:lnTo>
                  <a:pt x="4185" y="0"/>
                </a:lnTo>
                <a:lnTo>
                  <a:pt x="1339" y="1673"/>
                </a:lnTo>
                <a:lnTo>
                  <a:pt x="0" y="2845"/>
                </a:lnTo>
                <a:lnTo>
                  <a:pt x="0" y="9205"/>
                </a:lnTo>
                <a:lnTo>
                  <a:pt x="1339" y="12050"/>
                </a:lnTo>
                <a:lnTo>
                  <a:pt x="4185" y="13389"/>
                </a:lnTo>
                <a:lnTo>
                  <a:pt x="223847" y="13389"/>
                </a:lnTo>
                <a:lnTo>
                  <a:pt x="225019" y="12050"/>
                </a:lnTo>
                <a:lnTo>
                  <a:pt x="226693" y="9205"/>
                </a:lnTo>
                <a:lnTo>
                  <a:pt x="228368" y="6192"/>
                </a:lnTo>
                <a:lnTo>
                  <a:pt x="226693" y="2845"/>
                </a:lnTo>
                <a:lnTo>
                  <a:pt x="225019" y="1673"/>
                </a:lnTo>
                <a:lnTo>
                  <a:pt x="223847" y="0"/>
                </a:lnTo>
                <a:close/>
              </a:path>
              <a:path w="5354320" h="13969">
                <a:moveTo>
                  <a:pt x="564725" y="0"/>
                </a:moveTo>
                <a:lnTo>
                  <a:pt x="345565" y="0"/>
                </a:lnTo>
                <a:lnTo>
                  <a:pt x="343891" y="1673"/>
                </a:lnTo>
                <a:lnTo>
                  <a:pt x="342217" y="2845"/>
                </a:lnTo>
                <a:lnTo>
                  <a:pt x="341045" y="6192"/>
                </a:lnTo>
                <a:lnTo>
                  <a:pt x="342217" y="9205"/>
                </a:lnTo>
                <a:lnTo>
                  <a:pt x="343891" y="12050"/>
                </a:lnTo>
                <a:lnTo>
                  <a:pt x="345565" y="13389"/>
                </a:lnTo>
                <a:lnTo>
                  <a:pt x="564725" y="13389"/>
                </a:lnTo>
                <a:lnTo>
                  <a:pt x="567738" y="12050"/>
                </a:lnTo>
                <a:lnTo>
                  <a:pt x="569413" y="9205"/>
                </a:lnTo>
                <a:lnTo>
                  <a:pt x="569413" y="2845"/>
                </a:lnTo>
                <a:lnTo>
                  <a:pt x="567738" y="1673"/>
                </a:lnTo>
                <a:lnTo>
                  <a:pt x="564725" y="0"/>
                </a:lnTo>
                <a:close/>
              </a:path>
              <a:path w="5354320" h="13969">
                <a:moveTo>
                  <a:pt x="906105" y="0"/>
                </a:moveTo>
                <a:lnTo>
                  <a:pt x="687782" y="0"/>
                </a:lnTo>
                <a:lnTo>
                  <a:pt x="684936" y="1673"/>
                </a:lnTo>
                <a:lnTo>
                  <a:pt x="683597" y="2845"/>
                </a:lnTo>
                <a:lnTo>
                  <a:pt x="683597" y="9205"/>
                </a:lnTo>
                <a:lnTo>
                  <a:pt x="684936" y="12050"/>
                </a:lnTo>
                <a:lnTo>
                  <a:pt x="687782" y="13389"/>
                </a:lnTo>
                <a:lnTo>
                  <a:pt x="906105" y="13389"/>
                </a:lnTo>
                <a:lnTo>
                  <a:pt x="909119" y="12050"/>
                </a:lnTo>
                <a:lnTo>
                  <a:pt x="910291" y="9205"/>
                </a:lnTo>
                <a:lnTo>
                  <a:pt x="910291" y="2845"/>
                </a:lnTo>
                <a:lnTo>
                  <a:pt x="909119" y="1673"/>
                </a:lnTo>
                <a:lnTo>
                  <a:pt x="906105" y="0"/>
                </a:lnTo>
                <a:close/>
              </a:path>
              <a:path w="5354320" h="13969">
                <a:moveTo>
                  <a:pt x="1248824" y="0"/>
                </a:moveTo>
                <a:lnTo>
                  <a:pt x="1029162" y="0"/>
                </a:lnTo>
                <a:lnTo>
                  <a:pt x="1026316" y="1673"/>
                </a:lnTo>
                <a:lnTo>
                  <a:pt x="1024642" y="2845"/>
                </a:lnTo>
                <a:lnTo>
                  <a:pt x="1024642" y="9205"/>
                </a:lnTo>
                <a:lnTo>
                  <a:pt x="1026316" y="12050"/>
                </a:lnTo>
                <a:lnTo>
                  <a:pt x="1029162" y="13389"/>
                </a:lnTo>
                <a:lnTo>
                  <a:pt x="1248824" y="13389"/>
                </a:lnTo>
                <a:lnTo>
                  <a:pt x="1249996" y="12050"/>
                </a:lnTo>
                <a:lnTo>
                  <a:pt x="1251671" y="9205"/>
                </a:lnTo>
                <a:lnTo>
                  <a:pt x="1253010" y="6192"/>
                </a:lnTo>
                <a:lnTo>
                  <a:pt x="1251671" y="2845"/>
                </a:lnTo>
                <a:lnTo>
                  <a:pt x="1249996" y="1673"/>
                </a:lnTo>
                <a:lnTo>
                  <a:pt x="1248824" y="0"/>
                </a:lnTo>
                <a:close/>
              </a:path>
              <a:path w="5354320" h="13969">
                <a:moveTo>
                  <a:pt x="1589702" y="0"/>
                </a:moveTo>
                <a:lnTo>
                  <a:pt x="1370208" y="0"/>
                </a:lnTo>
                <a:lnTo>
                  <a:pt x="1368868" y="1673"/>
                </a:lnTo>
                <a:lnTo>
                  <a:pt x="1367194" y="2845"/>
                </a:lnTo>
                <a:lnTo>
                  <a:pt x="1367194" y="9205"/>
                </a:lnTo>
                <a:lnTo>
                  <a:pt x="1368868" y="12050"/>
                </a:lnTo>
                <a:lnTo>
                  <a:pt x="1370208" y="13389"/>
                </a:lnTo>
                <a:lnTo>
                  <a:pt x="1589702" y="13389"/>
                </a:lnTo>
                <a:lnTo>
                  <a:pt x="1592716" y="12050"/>
                </a:lnTo>
                <a:lnTo>
                  <a:pt x="1594390" y="9205"/>
                </a:lnTo>
                <a:lnTo>
                  <a:pt x="1594390" y="2845"/>
                </a:lnTo>
                <a:lnTo>
                  <a:pt x="1592716" y="1673"/>
                </a:lnTo>
                <a:lnTo>
                  <a:pt x="1589702" y="0"/>
                </a:lnTo>
                <a:close/>
              </a:path>
              <a:path w="5354320" h="13969">
                <a:moveTo>
                  <a:pt x="1932422" y="0"/>
                </a:moveTo>
                <a:lnTo>
                  <a:pt x="1712760" y="0"/>
                </a:lnTo>
                <a:lnTo>
                  <a:pt x="1709913" y="1673"/>
                </a:lnTo>
                <a:lnTo>
                  <a:pt x="1708574" y="2845"/>
                </a:lnTo>
                <a:lnTo>
                  <a:pt x="1708574" y="9205"/>
                </a:lnTo>
                <a:lnTo>
                  <a:pt x="1709913" y="12050"/>
                </a:lnTo>
                <a:lnTo>
                  <a:pt x="1712760" y="13389"/>
                </a:lnTo>
                <a:lnTo>
                  <a:pt x="1932422" y="13389"/>
                </a:lnTo>
                <a:lnTo>
                  <a:pt x="1933594" y="12050"/>
                </a:lnTo>
                <a:lnTo>
                  <a:pt x="1935268" y="9205"/>
                </a:lnTo>
                <a:lnTo>
                  <a:pt x="1936607" y="6192"/>
                </a:lnTo>
                <a:lnTo>
                  <a:pt x="1935268" y="2845"/>
                </a:lnTo>
                <a:lnTo>
                  <a:pt x="1933594" y="1673"/>
                </a:lnTo>
                <a:lnTo>
                  <a:pt x="1932422" y="0"/>
                </a:lnTo>
                <a:close/>
              </a:path>
              <a:path w="5354320" h="13969">
                <a:moveTo>
                  <a:pt x="2273299" y="0"/>
                </a:moveTo>
                <a:lnTo>
                  <a:pt x="2054140" y="0"/>
                </a:lnTo>
                <a:lnTo>
                  <a:pt x="2052466" y="1673"/>
                </a:lnTo>
                <a:lnTo>
                  <a:pt x="2050791" y="2845"/>
                </a:lnTo>
                <a:lnTo>
                  <a:pt x="2049619" y="6192"/>
                </a:lnTo>
                <a:lnTo>
                  <a:pt x="2050791" y="9205"/>
                </a:lnTo>
                <a:lnTo>
                  <a:pt x="2052466" y="12050"/>
                </a:lnTo>
                <a:lnTo>
                  <a:pt x="2054140" y="13389"/>
                </a:lnTo>
                <a:lnTo>
                  <a:pt x="2273299" y="13389"/>
                </a:lnTo>
                <a:lnTo>
                  <a:pt x="2276313" y="12050"/>
                </a:lnTo>
                <a:lnTo>
                  <a:pt x="2277987" y="9205"/>
                </a:lnTo>
                <a:lnTo>
                  <a:pt x="2277987" y="2845"/>
                </a:lnTo>
                <a:lnTo>
                  <a:pt x="2276313" y="1673"/>
                </a:lnTo>
                <a:lnTo>
                  <a:pt x="2273299" y="0"/>
                </a:lnTo>
                <a:close/>
              </a:path>
              <a:path w="5354320" h="13969">
                <a:moveTo>
                  <a:pt x="2614679" y="0"/>
                </a:moveTo>
                <a:lnTo>
                  <a:pt x="2396357" y="0"/>
                </a:lnTo>
                <a:lnTo>
                  <a:pt x="2393511" y="1673"/>
                </a:lnTo>
                <a:lnTo>
                  <a:pt x="2392171" y="2845"/>
                </a:lnTo>
                <a:lnTo>
                  <a:pt x="2392171" y="9205"/>
                </a:lnTo>
                <a:lnTo>
                  <a:pt x="2393511" y="12050"/>
                </a:lnTo>
                <a:lnTo>
                  <a:pt x="2396357" y="13389"/>
                </a:lnTo>
                <a:lnTo>
                  <a:pt x="2614679" y="13389"/>
                </a:lnTo>
                <a:lnTo>
                  <a:pt x="2617693" y="12050"/>
                </a:lnTo>
                <a:lnTo>
                  <a:pt x="2618865" y="9205"/>
                </a:lnTo>
                <a:lnTo>
                  <a:pt x="2618865" y="2845"/>
                </a:lnTo>
                <a:lnTo>
                  <a:pt x="2617693" y="1673"/>
                </a:lnTo>
                <a:lnTo>
                  <a:pt x="2614679" y="0"/>
                </a:lnTo>
                <a:close/>
              </a:path>
              <a:path w="5354320" h="13969">
                <a:moveTo>
                  <a:pt x="2956897" y="0"/>
                </a:moveTo>
                <a:lnTo>
                  <a:pt x="2737737" y="0"/>
                </a:lnTo>
                <a:lnTo>
                  <a:pt x="2734891" y="1673"/>
                </a:lnTo>
                <a:lnTo>
                  <a:pt x="2733217" y="2845"/>
                </a:lnTo>
                <a:lnTo>
                  <a:pt x="2733217" y="9205"/>
                </a:lnTo>
                <a:lnTo>
                  <a:pt x="2734891" y="12050"/>
                </a:lnTo>
                <a:lnTo>
                  <a:pt x="2737737" y="13389"/>
                </a:lnTo>
                <a:lnTo>
                  <a:pt x="2956897" y="13389"/>
                </a:lnTo>
                <a:lnTo>
                  <a:pt x="2958571" y="12050"/>
                </a:lnTo>
                <a:lnTo>
                  <a:pt x="2960245" y="9205"/>
                </a:lnTo>
                <a:lnTo>
                  <a:pt x="2961585" y="6192"/>
                </a:lnTo>
                <a:lnTo>
                  <a:pt x="2960245" y="2845"/>
                </a:lnTo>
                <a:lnTo>
                  <a:pt x="2958571" y="1673"/>
                </a:lnTo>
                <a:lnTo>
                  <a:pt x="2956897" y="0"/>
                </a:lnTo>
                <a:close/>
              </a:path>
              <a:path w="5354320" h="13969">
                <a:moveTo>
                  <a:pt x="3298277" y="0"/>
                </a:moveTo>
                <a:lnTo>
                  <a:pt x="3078782" y="0"/>
                </a:lnTo>
                <a:lnTo>
                  <a:pt x="3077443" y="1673"/>
                </a:lnTo>
                <a:lnTo>
                  <a:pt x="3075769" y="2845"/>
                </a:lnTo>
                <a:lnTo>
                  <a:pt x="3075769" y="9205"/>
                </a:lnTo>
                <a:lnTo>
                  <a:pt x="3077443" y="12050"/>
                </a:lnTo>
                <a:lnTo>
                  <a:pt x="3078782" y="13389"/>
                </a:lnTo>
                <a:lnTo>
                  <a:pt x="3298277" y="13389"/>
                </a:lnTo>
                <a:lnTo>
                  <a:pt x="3301290" y="12050"/>
                </a:lnTo>
                <a:lnTo>
                  <a:pt x="3302462" y="9205"/>
                </a:lnTo>
                <a:lnTo>
                  <a:pt x="3302462" y="2845"/>
                </a:lnTo>
                <a:lnTo>
                  <a:pt x="3301290" y="1673"/>
                </a:lnTo>
                <a:lnTo>
                  <a:pt x="3298277" y="0"/>
                </a:lnTo>
                <a:close/>
              </a:path>
              <a:path w="5354320" h="13969">
                <a:moveTo>
                  <a:pt x="3640996" y="0"/>
                </a:moveTo>
                <a:lnTo>
                  <a:pt x="3421334" y="0"/>
                </a:lnTo>
                <a:lnTo>
                  <a:pt x="3418488" y="1673"/>
                </a:lnTo>
                <a:lnTo>
                  <a:pt x="3416814" y="2845"/>
                </a:lnTo>
                <a:lnTo>
                  <a:pt x="3416814" y="9205"/>
                </a:lnTo>
                <a:lnTo>
                  <a:pt x="3418488" y="12050"/>
                </a:lnTo>
                <a:lnTo>
                  <a:pt x="3421334" y="13389"/>
                </a:lnTo>
                <a:lnTo>
                  <a:pt x="3640996" y="13389"/>
                </a:lnTo>
                <a:lnTo>
                  <a:pt x="3642168" y="12050"/>
                </a:lnTo>
                <a:lnTo>
                  <a:pt x="3643842" y="9205"/>
                </a:lnTo>
                <a:lnTo>
                  <a:pt x="3645182" y="6192"/>
                </a:lnTo>
                <a:lnTo>
                  <a:pt x="3643842" y="2845"/>
                </a:lnTo>
                <a:lnTo>
                  <a:pt x="3642168" y="1673"/>
                </a:lnTo>
                <a:lnTo>
                  <a:pt x="3640996" y="0"/>
                </a:lnTo>
                <a:close/>
              </a:path>
              <a:path w="5354320" h="13969">
                <a:moveTo>
                  <a:pt x="3981874" y="0"/>
                </a:moveTo>
                <a:lnTo>
                  <a:pt x="3762212" y="0"/>
                </a:lnTo>
                <a:lnTo>
                  <a:pt x="3761040" y="1673"/>
                </a:lnTo>
                <a:lnTo>
                  <a:pt x="3759366" y="2845"/>
                </a:lnTo>
                <a:lnTo>
                  <a:pt x="3758194" y="6192"/>
                </a:lnTo>
                <a:lnTo>
                  <a:pt x="3759366" y="9205"/>
                </a:lnTo>
                <a:lnTo>
                  <a:pt x="3761040" y="12050"/>
                </a:lnTo>
                <a:lnTo>
                  <a:pt x="3762212" y="13389"/>
                </a:lnTo>
                <a:lnTo>
                  <a:pt x="3981874" y="13389"/>
                </a:lnTo>
                <a:lnTo>
                  <a:pt x="3984888" y="12050"/>
                </a:lnTo>
                <a:lnTo>
                  <a:pt x="3986562" y="9205"/>
                </a:lnTo>
                <a:lnTo>
                  <a:pt x="3986562" y="2845"/>
                </a:lnTo>
                <a:lnTo>
                  <a:pt x="3984888" y="1673"/>
                </a:lnTo>
                <a:lnTo>
                  <a:pt x="3981874" y="0"/>
                </a:lnTo>
                <a:close/>
              </a:path>
              <a:path w="5354320" h="13969">
                <a:moveTo>
                  <a:pt x="4322919" y="0"/>
                </a:moveTo>
                <a:lnTo>
                  <a:pt x="4104932" y="0"/>
                </a:lnTo>
                <a:lnTo>
                  <a:pt x="4101918" y="1673"/>
                </a:lnTo>
                <a:lnTo>
                  <a:pt x="4100746" y="2845"/>
                </a:lnTo>
                <a:lnTo>
                  <a:pt x="4100746" y="9205"/>
                </a:lnTo>
                <a:lnTo>
                  <a:pt x="4101918" y="12050"/>
                </a:lnTo>
                <a:lnTo>
                  <a:pt x="4104932" y="13389"/>
                </a:lnTo>
                <a:lnTo>
                  <a:pt x="4322919" y="13389"/>
                </a:lnTo>
                <a:lnTo>
                  <a:pt x="4326268" y="12050"/>
                </a:lnTo>
                <a:lnTo>
                  <a:pt x="4327440" y="9205"/>
                </a:lnTo>
                <a:lnTo>
                  <a:pt x="4327440" y="2845"/>
                </a:lnTo>
                <a:lnTo>
                  <a:pt x="4326268" y="1673"/>
                </a:lnTo>
                <a:lnTo>
                  <a:pt x="4322919" y="0"/>
                </a:lnTo>
                <a:close/>
              </a:path>
              <a:path w="5354320" h="13969">
                <a:moveTo>
                  <a:pt x="4665471" y="0"/>
                </a:moveTo>
                <a:lnTo>
                  <a:pt x="4446312" y="0"/>
                </a:lnTo>
                <a:lnTo>
                  <a:pt x="4443298" y="1673"/>
                </a:lnTo>
                <a:lnTo>
                  <a:pt x="4441624" y="2845"/>
                </a:lnTo>
                <a:lnTo>
                  <a:pt x="4441624" y="9205"/>
                </a:lnTo>
                <a:lnTo>
                  <a:pt x="4443298" y="12050"/>
                </a:lnTo>
                <a:lnTo>
                  <a:pt x="4446312" y="13389"/>
                </a:lnTo>
                <a:lnTo>
                  <a:pt x="4665471" y="13389"/>
                </a:lnTo>
                <a:lnTo>
                  <a:pt x="4667145" y="12050"/>
                </a:lnTo>
                <a:lnTo>
                  <a:pt x="4668485" y="9205"/>
                </a:lnTo>
                <a:lnTo>
                  <a:pt x="4670159" y="6192"/>
                </a:lnTo>
                <a:lnTo>
                  <a:pt x="4668485" y="2845"/>
                </a:lnTo>
                <a:lnTo>
                  <a:pt x="4667145" y="1673"/>
                </a:lnTo>
                <a:lnTo>
                  <a:pt x="4665471" y="0"/>
                </a:lnTo>
                <a:close/>
              </a:path>
              <a:path w="5354320" h="13969">
                <a:moveTo>
                  <a:pt x="5006851" y="0"/>
                </a:moveTo>
                <a:lnTo>
                  <a:pt x="4787189" y="0"/>
                </a:lnTo>
                <a:lnTo>
                  <a:pt x="4786017" y="1673"/>
                </a:lnTo>
                <a:lnTo>
                  <a:pt x="4784343" y="2845"/>
                </a:lnTo>
                <a:lnTo>
                  <a:pt x="4784343" y="9205"/>
                </a:lnTo>
                <a:lnTo>
                  <a:pt x="4786017" y="12050"/>
                </a:lnTo>
                <a:lnTo>
                  <a:pt x="4787189" y="13389"/>
                </a:lnTo>
                <a:lnTo>
                  <a:pt x="5006851" y="13389"/>
                </a:lnTo>
                <a:lnTo>
                  <a:pt x="5009865" y="12050"/>
                </a:lnTo>
                <a:lnTo>
                  <a:pt x="5011037" y="9205"/>
                </a:lnTo>
                <a:lnTo>
                  <a:pt x="5011037" y="2845"/>
                </a:lnTo>
                <a:lnTo>
                  <a:pt x="5009865" y="1673"/>
                </a:lnTo>
                <a:lnTo>
                  <a:pt x="5006851" y="0"/>
                </a:lnTo>
                <a:close/>
              </a:path>
              <a:path w="5354320" h="13969">
                <a:moveTo>
                  <a:pt x="5349571" y="0"/>
                </a:moveTo>
                <a:lnTo>
                  <a:pt x="5129909" y="0"/>
                </a:lnTo>
                <a:lnTo>
                  <a:pt x="5126895" y="1673"/>
                </a:lnTo>
                <a:lnTo>
                  <a:pt x="5125221" y="2845"/>
                </a:lnTo>
                <a:lnTo>
                  <a:pt x="5125221" y="9205"/>
                </a:lnTo>
                <a:lnTo>
                  <a:pt x="5126895" y="12050"/>
                </a:lnTo>
                <a:lnTo>
                  <a:pt x="5129909" y="13389"/>
                </a:lnTo>
                <a:lnTo>
                  <a:pt x="5349571" y="13389"/>
                </a:lnTo>
                <a:lnTo>
                  <a:pt x="5350743" y="12050"/>
                </a:lnTo>
                <a:lnTo>
                  <a:pt x="5352417" y="9205"/>
                </a:lnTo>
                <a:lnTo>
                  <a:pt x="5353756" y="6192"/>
                </a:lnTo>
                <a:lnTo>
                  <a:pt x="5352417" y="2845"/>
                </a:lnTo>
                <a:lnTo>
                  <a:pt x="5350743" y="1673"/>
                </a:lnTo>
                <a:lnTo>
                  <a:pt x="5349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1559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199" y="0"/>
                </a:moveTo>
                <a:lnTo>
                  <a:pt x="220833" y="0"/>
                </a:lnTo>
                <a:lnTo>
                  <a:pt x="223847" y="0"/>
                </a:lnTo>
                <a:lnTo>
                  <a:pt x="225019" y="1673"/>
                </a:lnTo>
                <a:lnTo>
                  <a:pt x="226693" y="2845"/>
                </a:lnTo>
                <a:lnTo>
                  <a:pt x="228368" y="6192"/>
                </a:lnTo>
                <a:lnTo>
                  <a:pt x="226693" y="9205"/>
                </a:lnTo>
                <a:lnTo>
                  <a:pt x="225019" y="12050"/>
                </a:lnTo>
                <a:lnTo>
                  <a:pt x="223847" y="13389"/>
                </a:lnTo>
                <a:lnTo>
                  <a:pt x="220833" y="13389"/>
                </a:lnTo>
                <a:lnTo>
                  <a:pt x="7199" y="13389"/>
                </a:lnTo>
                <a:lnTo>
                  <a:pt x="4185" y="13389"/>
                </a:lnTo>
                <a:lnTo>
                  <a:pt x="1339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339" y="1673"/>
                </a:lnTo>
                <a:lnTo>
                  <a:pt x="4185" y="0"/>
                </a:lnTo>
                <a:lnTo>
                  <a:pt x="71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2604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534" y="0"/>
                </a:moveTo>
                <a:lnTo>
                  <a:pt x="220833" y="0"/>
                </a:lnTo>
                <a:lnTo>
                  <a:pt x="223680" y="0"/>
                </a:lnTo>
                <a:lnTo>
                  <a:pt x="226693" y="1673"/>
                </a:lnTo>
                <a:lnTo>
                  <a:pt x="228368" y="2845"/>
                </a:lnTo>
                <a:lnTo>
                  <a:pt x="228368" y="6192"/>
                </a:lnTo>
                <a:lnTo>
                  <a:pt x="228368" y="9205"/>
                </a:lnTo>
                <a:lnTo>
                  <a:pt x="226693" y="12050"/>
                </a:lnTo>
                <a:lnTo>
                  <a:pt x="223680" y="13389"/>
                </a:lnTo>
                <a:lnTo>
                  <a:pt x="220833" y="13389"/>
                </a:lnTo>
                <a:lnTo>
                  <a:pt x="7534" y="13389"/>
                </a:lnTo>
                <a:lnTo>
                  <a:pt x="4520" y="13389"/>
                </a:lnTo>
                <a:lnTo>
                  <a:pt x="2846" y="12050"/>
                </a:lnTo>
                <a:lnTo>
                  <a:pt x="1171" y="9205"/>
                </a:lnTo>
                <a:lnTo>
                  <a:pt x="0" y="6192"/>
                </a:lnTo>
                <a:lnTo>
                  <a:pt x="1171" y="2845"/>
                </a:lnTo>
                <a:lnTo>
                  <a:pt x="2846" y="1673"/>
                </a:lnTo>
                <a:lnTo>
                  <a:pt x="4520" y="0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5157" y="2795082"/>
            <a:ext cx="226695" cy="13970"/>
          </a:xfrm>
          <a:custGeom>
            <a:avLst/>
            <a:gdLst/>
            <a:ahLst/>
            <a:cxnLst/>
            <a:rect l="l" t="t" r="r" b="b"/>
            <a:pathLst>
              <a:path w="226695" h="13969">
                <a:moveTo>
                  <a:pt x="7534" y="0"/>
                </a:moveTo>
                <a:lnTo>
                  <a:pt x="220833" y="0"/>
                </a:lnTo>
                <a:lnTo>
                  <a:pt x="222508" y="0"/>
                </a:lnTo>
                <a:lnTo>
                  <a:pt x="225521" y="1673"/>
                </a:lnTo>
                <a:lnTo>
                  <a:pt x="226693" y="2845"/>
                </a:lnTo>
                <a:lnTo>
                  <a:pt x="226693" y="6192"/>
                </a:lnTo>
                <a:lnTo>
                  <a:pt x="226693" y="9205"/>
                </a:lnTo>
                <a:lnTo>
                  <a:pt x="225521" y="12050"/>
                </a:lnTo>
                <a:lnTo>
                  <a:pt x="222508" y="13389"/>
                </a:lnTo>
                <a:lnTo>
                  <a:pt x="220833" y="13389"/>
                </a:lnTo>
                <a:lnTo>
                  <a:pt x="7534" y="13389"/>
                </a:lnTo>
                <a:lnTo>
                  <a:pt x="4185" y="13389"/>
                </a:lnTo>
                <a:lnTo>
                  <a:pt x="1339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339" y="1673"/>
                </a:lnTo>
                <a:lnTo>
                  <a:pt x="4185" y="0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6202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534" y="0"/>
                </a:moveTo>
                <a:lnTo>
                  <a:pt x="220833" y="0"/>
                </a:lnTo>
                <a:lnTo>
                  <a:pt x="224182" y="0"/>
                </a:lnTo>
                <a:lnTo>
                  <a:pt x="225354" y="1673"/>
                </a:lnTo>
                <a:lnTo>
                  <a:pt x="227028" y="2845"/>
                </a:lnTo>
                <a:lnTo>
                  <a:pt x="228368" y="6192"/>
                </a:lnTo>
                <a:lnTo>
                  <a:pt x="227028" y="9205"/>
                </a:lnTo>
                <a:lnTo>
                  <a:pt x="225354" y="12050"/>
                </a:lnTo>
                <a:lnTo>
                  <a:pt x="224182" y="13389"/>
                </a:lnTo>
                <a:lnTo>
                  <a:pt x="220833" y="13389"/>
                </a:lnTo>
                <a:lnTo>
                  <a:pt x="7534" y="13389"/>
                </a:lnTo>
                <a:lnTo>
                  <a:pt x="4520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4520" y="0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8755" y="2795082"/>
            <a:ext cx="227329" cy="13970"/>
          </a:xfrm>
          <a:custGeom>
            <a:avLst/>
            <a:gdLst/>
            <a:ahLst/>
            <a:cxnLst/>
            <a:rect l="l" t="t" r="r" b="b"/>
            <a:pathLst>
              <a:path w="227329" h="13969">
                <a:moveTo>
                  <a:pt x="5859" y="0"/>
                </a:moveTo>
                <a:lnTo>
                  <a:pt x="219661" y="0"/>
                </a:lnTo>
                <a:lnTo>
                  <a:pt x="222508" y="0"/>
                </a:lnTo>
                <a:lnTo>
                  <a:pt x="225521" y="1673"/>
                </a:lnTo>
                <a:lnTo>
                  <a:pt x="227196" y="2845"/>
                </a:lnTo>
                <a:lnTo>
                  <a:pt x="227196" y="6192"/>
                </a:lnTo>
                <a:lnTo>
                  <a:pt x="227196" y="9205"/>
                </a:lnTo>
                <a:lnTo>
                  <a:pt x="225521" y="12050"/>
                </a:lnTo>
                <a:lnTo>
                  <a:pt x="222508" y="13389"/>
                </a:lnTo>
                <a:lnTo>
                  <a:pt x="219661" y="13389"/>
                </a:lnTo>
                <a:lnTo>
                  <a:pt x="5859" y="13389"/>
                </a:lnTo>
                <a:lnTo>
                  <a:pt x="3013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3013" y="0"/>
                </a:lnTo>
                <a:lnTo>
                  <a:pt x="58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0133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199" y="0"/>
                </a:moveTo>
                <a:lnTo>
                  <a:pt x="220833" y="0"/>
                </a:lnTo>
                <a:lnTo>
                  <a:pt x="223847" y="0"/>
                </a:lnTo>
                <a:lnTo>
                  <a:pt x="225019" y="1673"/>
                </a:lnTo>
                <a:lnTo>
                  <a:pt x="226693" y="2845"/>
                </a:lnTo>
                <a:lnTo>
                  <a:pt x="228033" y="6192"/>
                </a:lnTo>
                <a:lnTo>
                  <a:pt x="226693" y="9205"/>
                </a:lnTo>
                <a:lnTo>
                  <a:pt x="225019" y="12050"/>
                </a:lnTo>
                <a:lnTo>
                  <a:pt x="223847" y="13389"/>
                </a:lnTo>
                <a:lnTo>
                  <a:pt x="220833" y="13389"/>
                </a:lnTo>
                <a:lnTo>
                  <a:pt x="7199" y="13389"/>
                </a:lnTo>
                <a:lnTo>
                  <a:pt x="4185" y="13389"/>
                </a:lnTo>
                <a:lnTo>
                  <a:pt x="1339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339" y="1673"/>
                </a:lnTo>
                <a:lnTo>
                  <a:pt x="4185" y="0"/>
                </a:lnTo>
                <a:lnTo>
                  <a:pt x="71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1179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534" y="0"/>
                </a:moveTo>
                <a:lnTo>
                  <a:pt x="220833" y="0"/>
                </a:lnTo>
                <a:lnTo>
                  <a:pt x="223680" y="0"/>
                </a:lnTo>
                <a:lnTo>
                  <a:pt x="226693" y="1673"/>
                </a:lnTo>
                <a:lnTo>
                  <a:pt x="228368" y="2845"/>
                </a:lnTo>
                <a:lnTo>
                  <a:pt x="228368" y="6192"/>
                </a:lnTo>
                <a:lnTo>
                  <a:pt x="228368" y="9205"/>
                </a:lnTo>
                <a:lnTo>
                  <a:pt x="226693" y="12050"/>
                </a:lnTo>
                <a:lnTo>
                  <a:pt x="223680" y="13389"/>
                </a:lnTo>
                <a:lnTo>
                  <a:pt x="220833" y="13389"/>
                </a:lnTo>
                <a:lnTo>
                  <a:pt x="7534" y="13389"/>
                </a:lnTo>
                <a:lnTo>
                  <a:pt x="4520" y="13389"/>
                </a:lnTo>
                <a:lnTo>
                  <a:pt x="2846" y="12050"/>
                </a:lnTo>
                <a:lnTo>
                  <a:pt x="1171" y="9205"/>
                </a:lnTo>
                <a:lnTo>
                  <a:pt x="0" y="6192"/>
                </a:lnTo>
                <a:lnTo>
                  <a:pt x="1171" y="2845"/>
                </a:lnTo>
                <a:lnTo>
                  <a:pt x="2846" y="1673"/>
                </a:lnTo>
                <a:lnTo>
                  <a:pt x="4520" y="0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3732" y="2795082"/>
            <a:ext cx="226695" cy="13970"/>
          </a:xfrm>
          <a:custGeom>
            <a:avLst/>
            <a:gdLst/>
            <a:ahLst/>
            <a:cxnLst/>
            <a:rect l="l" t="t" r="r" b="b"/>
            <a:pathLst>
              <a:path w="226695" h="13969">
                <a:moveTo>
                  <a:pt x="7534" y="0"/>
                </a:moveTo>
                <a:lnTo>
                  <a:pt x="220833" y="0"/>
                </a:lnTo>
                <a:lnTo>
                  <a:pt x="222508" y="0"/>
                </a:lnTo>
                <a:lnTo>
                  <a:pt x="225521" y="1673"/>
                </a:lnTo>
                <a:lnTo>
                  <a:pt x="226693" y="2845"/>
                </a:lnTo>
                <a:lnTo>
                  <a:pt x="226693" y="6192"/>
                </a:lnTo>
                <a:lnTo>
                  <a:pt x="226693" y="9205"/>
                </a:lnTo>
                <a:lnTo>
                  <a:pt x="225521" y="12050"/>
                </a:lnTo>
                <a:lnTo>
                  <a:pt x="222508" y="13389"/>
                </a:lnTo>
                <a:lnTo>
                  <a:pt x="220833" y="13389"/>
                </a:lnTo>
                <a:lnTo>
                  <a:pt x="7534" y="13389"/>
                </a:lnTo>
                <a:lnTo>
                  <a:pt x="4185" y="13389"/>
                </a:lnTo>
                <a:lnTo>
                  <a:pt x="1339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339" y="1673"/>
                </a:lnTo>
                <a:lnTo>
                  <a:pt x="4185" y="0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4776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366" y="0"/>
                </a:moveTo>
                <a:lnTo>
                  <a:pt x="220833" y="0"/>
                </a:lnTo>
                <a:lnTo>
                  <a:pt x="223680" y="0"/>
                </a:lnTo>
                <a:lnTo>
                  <a:pt x="225354" y="1673"/>
                </a:lnTo>
                <a:lnTo>
                  <a:pt x="227028" y="2845"/>
                </a:lnTo>
                <a:lnTo>
                  <a:pt x="228368" y="6192"/>
                </a:lnTo>
                <a:lnTo>
                  <a:pt x="227028" y="9205"/>
                </a:lnTo>
                <a:lnTo>
                  <a:pt x="225354" y="12050"/>
                </a:lnTo>
                <a:lnTo>
                  <a:pt x="223680" y="13389"/>
                </a:lnTo>
                <a:lnTo>
                  <a:pt x="220833" y="13389"/>
                </a:lnTo>
                <a:lnTo>
                  <a:pt x="7366" y="13389"/>
                </a:lnTo>
                <a:lnTo>
                  <a:pt x="4520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4520" y="0"/>
                </a:lnTo>
                <a:lnTo>
                  <a:pt x="73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7329" y="2795082"/>
            <a:ext cx="226695" cy="13970"/>
          </a:xfrm>
          <a:custGeom>
            <a:avLst/>
            <a:gdLst/>
            <a:ahLst/>
            <a:cxnLst/>
            <a:rect l="l" t="t" r="r" b="b"/>
            <a:pathLst>
              <a:path w="226695" h="13969">
                <a:moveTo>
                  <a:pt x="5859" y="0"/>
                </a:moveTo>
                <a:lnTo>
                  <a:pt x="219661" y="0"/>
                </a:lnTo>
                <a:lnTo>
                  <a:pt x="222508" y="0"/>
                </a:lnTo>
                <a:lnTo>
                  <a:pt x="225521" y="1673"/>
                </a:lnTo>
                <a:lnTo>
                  <a:pt x="226693" y="2845"/>
                </a:lnTo>
                <a:lnTo>
                  <a:pt x="226693" y="6192"/>
                </a:lnTo>
                <a:lnTo>
                  <a:pt x="226693" y="9205"/>
                </a:lnTo>
                <a:lnTo>
                  <a:pt x="225521" y="12050"/>
                </a:lnTo>
                <a:lnTo>
                  <a:pt x="222508" y="13389"/>
                </a:lnTo>
                <a:lnTo>
                  <a:pt x="219661" y="13389"/>
                </a:lnTo>
                <a:lnTo>
                  <a:pt x="5859" y="13389"/>
                </a:lnTo>
                <a:lnTo>
                  <a:pt x="3013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3013" y="0"/>
                </a:lnTo>
                <a:lnTo>
                  <a:pt x="58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8373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366" y="0"/>
                </a:moveTo>
                <a:lnTo>
                  <a:pt x="221168" y="0"/>
                </a:lnTo>
                <a:lnTo>
                  <a:pt x="224182" y="0"/>
                </a:lnTo>
                <a:lnTo>
                  <a:pt x="225354" y="1673"/>
                </a:lnTo>
                <a:lnTo>
                  <a:pt x="227028" y="2845"/>
                </a:lnTo>
                <a:lnTo>
                  <a:pt x="228368" y="6192"/>
                </a:lnTo>
                <a:lnTo>
                  <a:pt x="227028" y="9205"/>
                </a:lnTo>
                <a:lnTo>
                  <a:pt x="225354" y="12050"/>
                </a:lnTo>
                <a:lnTo>
                  <a:pt x="224182" y="13389"/>
                </a:lnTo>
                <a:lnTo>
                  <a:pt x="221168" y="13389"/>
                </a:lnTo>
                <a:lnTo>
                  <a:pt x="7366" y="13389"/>
                </a:lnTo>
                <a:lnTo>
                  <a:pt x="4520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4520" y="0"/>
                </a:lnTo>
                <a:lnTo>
                  <a:pt x="73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69753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366" y="0"/>
                </a:moveTo>
                <a:lnTo>
                  <a:pt x="220833" y="0"/>
                </a:lnTo>
                <a:lnTo>
                  <a:pt x="223680" y="0"/>
                </a:lnTo>
                <a:lnTo>
                  <a:pt x="226693" y="1673"/>
                </a:lnTo>
                <a:lnTo>
                  <a:pt x="228368" y="2845"/>
                </a:lnTo>
                <a:lnTo>
                  <a:pt x="228368" y="6192"/>
                </a:lnTo>
                <a:lnTo>
                  <a:pt x="228368" y="9205"/>
                </a:lnTo>
                <a:lnTo>
                  <a:pt x="226693" y="12050"/>
                </a:lnTo>
                <a:lnTo>
                  <a:pt x="223680" y="13389"/>
                </a:lnTo>
                <a:lnTo>
                  <a:pt x="220833" y="13389"/>
                </a:lnTo>
                <a:lnTo>
                  <a:pt x="7366" y="13389"/>
                </a:lnTo>
                <a:lnTo>
                  <a:pt x="4018" y="13389"/>
                </a:lnTo>
                <a:lnTo>
                  <a:pt x="2846" y="12050"/>
                </a:lnTo>
                <a:lnTo>
                  <a:pt x="1171" y="9205"/>
                </a:lnTo>
                <a:lnTo>
                  <a:pt x="0" y="6192"/>
                </a:lnTo>
                <a:lnTo>
                  <a:pt x="1171" y="2845"/>
                </a:lnTo>
                <a:lnTo>
                  <a:pt x="2846" y="1673"/>
                </a:lnTo>
                <a:lnTo>
                  <a:pt x="4018" y="0"/>
                </a:lnTo>
                <a:lnTo>
                  <a:pt x="73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2306" y="2795082"/>
            <a:ext cx="226695" cy="13970"/>
          </a:xfrm>
          <a:custGeom>
            <a:avLst/>
            <a:gdLst/>
            <a:ahLst/>
            <a:cxnLst/>
            <a:rect l="l" t="t" r="r" b="b"/>
            <a:pathLst>
              <a:path w="226695" h="13969">
                <a:moveTo>
                  <a:pt x="7031" y="0"/>
                </a:moveTo>
                <a:lnTo>
                  <a:pt x="220833" y="0"/>
                </a:lnTo>
                <a:lnTo>
                  <a:pt x="222173" y="0"/>
                </a:lnTo>
                <a:lnTo>
                  <a:pt x="225521" y="1673"/>
                </a:lnTo>
                <a:lnTo>
                  <a:pt x="226693" y="2845"/>
                </a:lnTo>
                <a:lnTo>
                  <a:pt x="226693" y="6192"/>
                </a:lnTo>
                <a:lnTo>
                  <a:pt x="226693" y="9205"/>
                </a:lnTo>
                <a:lnTo>
                  <a:pt x="225521" y="12050"/>
                </a:lnTo>
                <a:lnTo>
                  <a:pt x="222173" y="13389"/>
                </a:lnTo>
                <a:lnTo>
                  <a:pt x="220833" y="13389"/>
                </a:lnTo>
                <a:lnTo>
                  <a:pt x="7031" y="13389"/>
                </a:lnTo>
                <a:lnTo>
                  <a:pt x="4185" y="13389"/>
                </a:lnTo>
                <a:lnTo>
                  <a:pt x="1171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171" y="1673"/>
                </a:lnTo>
                <a:lnTo>
                  <a:pt x="4185" y="0"/>
                </a:lnTo>
                <a:lnTo>
                  <a:pt x="703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3183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534" y="0"/>
                </a:moveTo>
                <a:lnTo>
                  <a:pt x="221001" y="0"/>
                </a:lnTo>
                <a:lnTo>
                  <a:pt x="223847" y="0"/>
                </a:lnTo>
                <a:lnTo>
                  <a:pt x="225521" y="1673"/>
                </a:lnTo>
                <a:lnTo>
                  <a:pt x="226861" y="2845"/>
                </a:lnTo>
                <a:lnTo>
                  <a:pt x="228535" y="6192"/>
                </a:lnTo>
                <a:lnTo>
                  <a:pt x="226861" y="9205"/>
                </a:lnTo>
                <a:lnTo>
                  <a:pt x="225521" y="12050"/>
                </a:lnTo>
                <a:lnTo>
                  <a:pt x="223847" y="13389"/>
                </a:lnTo>
                <a:lnTo>
                  <a:pt x="221001" y="13389"/>
                </a:lnTo>
                <a:lnTo>
                  <a:pt x="7534" y="13389"/>
                </a:lnTo>
                <a:lnTo>
                  <a:pt x="4687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4687" y="0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95903" y="2795082"/>
            <a:ext cx="226695" cy="13970"/>
          </a:xfrm>
          <a:custGeom>
            <a:avLst/>
            <a:gdLst/>
            <a:ahLst/>
            <a:cxnLst/>
            <a:rect l="l" t="t" r="r" b="b"/>
            <a:pathLst>
              <a:path w="226695" h="13969">
                <a:moveTo>
                  <a:pt x="5859" y="0"/>
                </a:moveTo>
                <a:lnTo>
                  <a:pt x="219661" y="0"/>
                </a:lnTo>
                <a:lnTo>
                  <a:pt x="222508" y="0"/>
                </a:lnTo>
                <a:lnTo>
                  <a:pt x="225521" y="1673"/>
                </a:lnTo>
                <a:lnTo>
                  <a:pt x="226693" y="2845"/>
                </a:lnTo>
                <a:lnTo>
                  <a:pt x="226693" y="6192"/>
                </a:lnTo>
                <a:lnTo>
                  <a:pt x="226693" y="9205"/>
                </a:lnTo>
                <a:lnTo>
                  <a:pt x="225521" y="12050"/>
                </a:lnTo>
                <a:lnTo>
                  <a:pt x="222508" y="13389"/>
                </a:lnTo>
                <a:lnTo>
                  <a:pt x="219661" y="13389"/>
                </a:lnTo>
                <a:lnTo>
                  <a:pt x="5859" y="13389"/>
                </a:lnTo>
                <a:lnTo>
                  <a:pt x="2846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2846" y="0"/>
                </a:lnTo>
                <a:lnTo>
                  <a:pt x="58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36780" y="2795082"/>
            <a:ext cx="228600" cy="13970"/>
          </a:xfrm>
          <a:custGeom>
            <a:avLst/>
            <a:gdLst/>
            <a:ahLst/>
            <a:cxnLst/>
            <a:rect l="l" t="t" r="r" b="b"/>
            <a:pathLst>
              <a:path w="228600" h="13969">
                <a:moveTo>
                  <a:pt x="7534" y="0"/>
                </a:moveTo>
                <a:lnTo>
                  <a:pt x="221336" y="0"/>
                </a:lnTo>
                <a:lnTo>
                  <a:pt x="224349" y="0"/>
                </a:lnTo>
                <a:lnTo>
                  <a:pt x="225521" y="1673"/>
                </a:lnTo>
                <a:lnTo>
                  <a:pt x="227196" y="2845"/>
                </a:lnTo>
                <a:lnTo>
                  <a:pt x="228535" y="6192"/>
                </a:lnTo>
                <a:lnTo>
                  <a:pt x="227196" y="9205"/>
                </a:lnTo>
                <a:lnTo>
                  <a:pt x="225521" y="12050"/>
                </a:lnTo>
                <a:lnTo>
                  <a:pt x="224349" y="13389"/>
                </a:lnTo>
                <a:lnTo>
                  <a:pt x="221336" y="13389"/>
                </a:lnTo>
                <a:lnTo>
                  <a:pt x="7534" y="13389"/>
                </a:lnTo>
                <a:lnTo>
                  <a:pt x="4687" y="13389"/>
                </a:lnTo>
                <a:lnTo>
                  <a:pt x="1674" y="12050"/>
                </a:lnTo>
                <a:lnTo>
                  <a:pt x="0" y="9205"/>
                </a:lnTo>
                <a:lnTo>
                  <a:pt x="0" y="6192"/>
                </a:lnTo>
                <a:lnTo>
                  <a:pt x="0" y="2845"/>
                </a:lnTo>
                <a:lnTo>
                  <a:pt x="1674" y="1673"/>
                </a:lnTo>
                <a:lnTo>
                  <a:pt x="4687" y="0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41831" y="1597426"/>
            <a:ext cx="1501140" cy="97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250" spc="-5" dirty="0">
                <a:latin typeface="Arial"/>
                <a:cs typeface="Arial"/>
              </a:rPr>
              <a:t>using the attribute  text notation to  indicate Register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has  a reference to one  Sale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instance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1585" y="4352006"/>
            <a:ext cx="3587750" cy="391774"/>
          </a:xfrm>
          <a:prstGeom prst="rect">
            <a:avLst/>
          </a:prstGeom>
          <a:ln w="46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9375" marR="295275">
              <a:spcBef>
                <a:spcPts val="55"/>
              </a:spcBef>
            </a:pPr>
            <a:r>
              <a:rPr sz="1250" spc="-5" dirty="0">
                <a:latin typeface="Arial"/>
                <a:cs typeface="Arial"/>
              </a:rPr>
              <a:t>using the association notation to indicate  Register has a reference to one Sale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instance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9133" y="3187222"/>
            <a:ext cx="1779905" cy="907941"/>
          </a:xfrm>
          <a:prstGeom prst="rect">
            <a:avLst/>
          </a:prstGeom>
          <a:ln w="46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78105" marR="98425">
              <a:spcBef>
                <a:spcPts val="1080"/>
              </a:spcBef>
            </a:pPr>
            <a:r>
              <a:rPr sz="1250" spc="-5" dirty="0">
                <a:latin typeface="Arial"/>
                <a:cs typeface="Arial"/>
              </a:rPr>
              <a:t>OBSERVE: this style  </a:t>
            </a:r>
            <a:r>
              <a:rPr sz="1250" i="1" spc="-5" dirty="0">
                <a:latin typeface="Arial"/>
                <a:cs typeface="Arial"/>
              </a:rPr>
              <a:t>visually </a:t>
            </a:r>
            <a:r>
              <a:rPr sz="1250" spc="-10" dirty="0">
                <a:latin typeface="Arial"/>
                <a:cs typeface="Arial"/>
              </a:rPr>
              <a:t>emphasizes 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10" dirty="0">
                <a:latin typeface="Arial"/>
                <a:cs typeface="Arial"/>
              </a:rPr>
              <a:t>connection  between these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classes</a:t>
            </a:r>
            <a:endParaRPr sz="1250" dirty="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160706" y="3165206"/>
          <a:ext cx="5494654" cy="106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803"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Register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01600" algn="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86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77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currentSale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872324" y="1456532"/>
            <a:ext cx="2336178" cy="1288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CA" sz="1250" spc="-5" dirty="0">
                <a:latin typeface="Arial"/>
                <a:cs typeface="Arial"/>
              </a:rPr>
              <a:t>Text without using</a:t>
            </a:r>
          </a:p>
          <a:p>
            <a:r>
              <a:rPr lang="en-CA" sz="1250" spc="-5" dirty="0">
                <a:latin typeface="Arial"/>
                <a:cs typeface="Arial"/>
              </a:rPr>
              <a:t> lines to depict the</a:t>
            </a:r>
          </a:p>
          <a:p>
            <a:r>
              <a:rPr lang="en-CA" sz="1250" spc="-5" dirty="0">
                <a:latin typeface="Arial"/>
                <a:cs typeface="Arial"/>
              </a:rPr>
              <a:t> association </a:t>
            </a:r>
          </a:p>
          <a:p>
            <a:r>
              <a:rPr lang="en-CA" sz="1250" spc="-5" dirty="0">
                <a:latin typeface="Arial"/>
                <a:cs typeface="Arial"/>
              </a:rPr>
              <a:t>relationship</a:t>
            </a:r>
          </a:p>
        </p:txBody>
      </p:sp>
      <p:sp>
        <p:nvSpPr>
          <p:cNvPr id="29" name="object 29"/>
          <p:cNvSpPr/>
          <p:nvPr/>
        </p:nvSpPr>
        <p:spPr>
          <a:xfrm>
            <a:off x="6720637" y="3854721"/>
            <a:ext cx="493860" cy="508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97971" y="4349621"/>
            <a:ext cx="203334" cy="203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37884" y="3184921"/>
            <a:ext cx="203167" cy="203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04548" y="5741489"/>
            <a:ext cx="142726" cy="142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2875" y="5588273"/>
            <a:ext cx="1735455" cy="356235"/>
          </a:xfrm>
          <a:custGeom>
            <a:avLst/>
            <a:gdLst/>
            <a:ahLst/>
            <a:cxnLst/>
            <a:rect l="l" t="t" r="r" b="b"/>
            <a:pathLst>
              <a:path w="1735454" h="356235">
                <a:moveTo>
                  <a:pt x="0" y="355786"/>
                </a:moveTo>
                <a:lnTo>
                  <a:pt x="1734860" y="355786"/>
                </a:lnTo>
                <a:lnTo>
                  <a:pt x="1734860" y="0"/>
                </a:lnTo>
                <a:lnTo>
                  <a:pt x="0" y="0"/>
                </a:lnTo>
                <a:lnTo>
                  <a:pt x="0" y="355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1559" y="4966490"/>
            <a:ext cx="5354320" cy="15240"/>
          </a:xfrm>
          <a:custGeom>
            <a:avLst/>
            <a:gdLst/>
            <a:ahLst/>
            <a:cxnLst/>
            <a:rect l="l" t="t" r="r" b="b"/>
            <a:pathLst>
              <a:path w="5354320" h="15239">
                <a:moveTo>
                  <a:pt x="220833" y="0"/>
                </a:moveTo>
                <a:lnTo>
                  <a:pt x="7199" y="0"/>
                </a:lnTo>
                <a:lnTo>
                  <a:pt x="4185" y="1673"/>
                </a:lnTo>
                <a:lnTo>
                  <a:pt x="1339" y="3012"/>
                </a:lnTo>
                <a:lnTo>
                  <a:pt x="0" y="4686"/>
                </a:lnTo>
                <a:lnTo>
                  <a:pt x="0" y="10544"/>
                </a:lnTo>
                <a:lnTo>
                  <a:pt x="1339" y="11715"/>
                </a:lnTo>
                <a:lnTo>
                  <a:pt x="4185" y="13389"/>
                </a:lnTo>
                <a:lnTo>
                  <a:pt x="7199" y="15062"/>
                </a:lnTo>
                <a:lnTo>
                  <a:pt x="220833" y="15062"/>
                </a:lnTo>
                <a:lnTo>
                  <a:pt x="223847" y="13389"/>
                </a:lnTo>
                <a:lnTo>
                  <a:pt x="225019" y="11715"/>
                </a:lnTo>
                <a:lnTo>
                  <a:pt x="226693" y="10544"/>
                </a:lnTo>
                <a:lnTo>
                  <a:pt x="228368" y="7531"/>
                </a:lnTo>
                <a:lnTo>
                  <a:pt x="226693" y="4686"/>
                </a:lnTo>
                <a:lnTo>
                  <a:pt x="225019" y="3012"/>
                </a:lnTo>
                <a:lnTo>
                  <a:pt x="223847" y="1673"/>
                </a:lnTo>
                <a:lnTo>
                  <a:pt x="220833" y="0"/>
                </a:lnTo>
                <a:close/>
              </a:path>
              <a:path w="5354320" h="15239">
                <a:moveTo>
                  <a:pt x="561879" y="0"/>
                </a:moveTo>
                <a:lnTo>
                  <a:pt x="348579" y="0"/>
                </a:lnTo>
                <a:lnTo>
                  <a:pt x="345565" y="1673"/>
                </a:lnTo>
                <a:lnTo>
                  <a:pt x="343891" y="3012"/>
                </a:lnTo>
                <a:lnTo>
                  <a:pt x="342217" y="4686"/>
                </a:lnTo>
                <a:lnTo>
                  <a:pt x="341045" y="7531"/>
                </a:lnTo>
                <a:lnTo>
                  <a:pt x="342217" y="10544"/>
                </a:lnTo>
                <a:lnTo>
                  <a:pt x="343891" y="11715"/>
                </a:lnTo>
                <a:lnTo>
                  <a:pt x="345565" y="13389"/>
                </a:lnTo>
                <a:lnTo>
                  <a:pt x="348579" y="15062"/>
                </a:lnTo>
                <a:lnTo>
                  <a:pt x="561879" y="15062"/>
                </a:lnTo>
                <a:lnTo>
                  <a:pt x="564725" y="13389"/>
                </a:lnTo>
                <a:lnTo>
                  <a:pt x="567738" y="11715"/>
                </a:lnTo>
                <a:lnTo>
                  <a:pt x="569413" y="10544"/>
                </a:lnTo>
                <a:lnTo>
                  <a:pt x="569413" y="4686"/>
                </a:lnTo>
                <a:lnTo>
                  <a:pt x="567738" y="3012"/>
                </a:lnTo>
                <a:lnTo>
                  <a:pt x="564725" y="1673"/>
                </a:lnTo>
                <a:lnTo>
                  <a:pt x="561879" y="0"/>
                </a:lnTo>
                <a:close/>
              </a:path>
              <a:path w="5354320" h="15239">
                <a:moveTo>
                  <a:pt x="904431" y="0"/>
                </a:moveTo>
                <a:lnTo>
                  <a:pt x="691131" y="0"/>
                </a:lnTo>
                <a:lnTo>
                  <a:pt x="687782" y="1673"/>
                </a:lnTo>
                <a:lnTo>
                  <a:pt x="684936" y="3012"/>
                </a:lnTo>
                <a:lnTo>
                  <a:pt x="683597" y="4686"/>
                </a:lnTo>
                <a:lnTo>
                  <a:pt x="683597" y="10544"/>
                </a:lnTo>
                <a:lnTo>
                  <a:pt x="684936" y="11715"/>
                </a:lnTo>
                <a:lnTo>
                  <a:pt x="687782" y="13389"/>
                </a:lnTo>
                <a:lnTo>
                  <a:pt x="691131" y="15062"/>
                </a:lnTo>
                <a:lnTo>
                  <a:pt x="904431" y="15062"/>
                </a:lnTo>
                <a:lnTo>
                  <a:pt x="906105" y="13389"/>
                </a:lnTo>
                <a:lnTo>
                  <a:pt x="909119" y="11715"/>
                </a:lnTo>
                <a:lnTo>
                  <a:pt x="910291" y="10544"/>
                </a:lnTo>
                <a:lnTo>
                  <a:pt x="910291" y="4686"/>
                </a:lnTo>
                <a:lnTo>
                  <a:pt x="909119" y="3012"/>
                </a:lnTo>
                <a:lnTo>
                  <a:pt x="906105" y="1673"/>
                </a:lnTo>
                <a:lnTo>
                  <a:pt x="904431" y="0"/>
                </a:lnTo>
                <a:close/>
              </a:path>
              <a:path w="5354320" h="15239">
                <a:moveTo>
                  <a:pt x="1245476" y="0"/>
                </a:moveTo>
                <a:lnTo>
                  <a:pt x="1032176" y="0"/>
                </a:lnTo>
                <a:lnTo>
                  <a:pt x="1029162" y="1673"/>
                </a:lnTo>
                <a:lnTo>
                  <a:pt x="1026316" y="3012"/>
                </a:lnTo>
                <a:lnTo>
                  <a:pt x="1024642" y="4686"/>
                </a:lnTo>
                <a:lnTo>
                  <a:pt x="1024642" y="10544"/>
                </a:lnTo>
                <a:lnTo>
                  <a:pt x="1026316" y="11715"/>
                </a:lnTo>
                <a:lnTo>
                  <a:pt x="1029162" y="13389"/>
                </a:lnTo>
                <a:lnTo>
                  <a:pt x="1032176" y="15062"/>
                </a:lnTo>
                <a:lnTo>
                  <a:pt x="1245476" y="15062"/>
                </a:lnTo>
                <a:lnTo>
                  <a:pt x="1248824" y="13389"/>
                </a:lnTo>
                <a:lnTo>
                  <a:pt x="1249996" y="11715"/>
                </a:lnTo>
                <a:lnTo>
                  <a:pt x="1251671" y="10544"/>
                </a:lnTo>
                <a:lnTo>
                  <a:pt x="1253010" y="7531"/>
                </a:lnTo>
                <a:lnTo>
                  <a:pt x="1251671" y="4686"/>
                </a:lnTo>
                <a:lnTo>
                  <a:pt x="1249996" y="3012"/>
                </a:lnTo>
                <a:lnTo>
                  <a:pt x="1248824" y="1673"/>
                </a:lnTo>
                <a:lnTo>
                  <a:pt x="1245476" y="0"/>
                </a:lnTo>
                <a:close/>
              </a:path>
              <a:path w="5354320" h="15239">
                <a:moveTo>
                  <a:pt x="1586856" y="0"/>
                </a:moveTo>
                <a:lnTo>
                  <a:pt x="1373054" y="0"/>
                </a:lnTo>
                <a:lnTo>
                  <a:pt x="1370208" y="1673"/>
                </a:lnTo>
                <a:lnTo>
                  <a:pt x="1367194" y="4686"/>
                </a:lnTo>
                <a:lnTo>
                  <a:pt x="1367194" y="10544"/>
                </a:lnTo>
                <a:lnTo>
                  <a:pt x="1368868" y="11715"/>
                </a:lnTo>
                <a:lnTo>
                  <a:pt x="1370208" y="13389"/>
                </a:lnTo>
                <a:lnTo>
                  <a:pt x="1373054" y="15062"/>
                </a:lnTo>
                <a:lnTo>
                  <a:pt x="1586856" y="15062"/>
                </a:lnTo>
                <a:lnTo>
                  <a:pt x="1589702" y="13389"/>
                </a:lnTo>
                <a:lnTo>
                  <a:pt x="1592716" y="11715"/>
                </a:lnTo>
                <a:lnTo>
                  <a:pt x="1594390" y="10544"/>
                </a:lnTo>
                <a:lnTo>
                  <a:pt x="1594390" y="4686"/>
                </a:lnTo>
                <a:lnTo>
                  <a:pt x="1592716" y="3012"/>
                </a:lnTo>
                <a:lnTo>
                  <a:pt x="1589702" y="1673"/>
                </a:lnTo>
                <a:lnTo>
                  <a:pt x="1586856" y="0"/>
                </a:lnTo>
                <a:close/>
              </a:path>
              <a:path w="5354320" h="15239">
                <a:moveTo>
                  <a:pt x="1929408" y="0"/>
                </a:moveTo>
                <a:lnTo>
                  <a:pt x="1715773" y="0"/>
                </a:lnTo>
                <a:lnTo>
                  <a:pt x="1712760" y="1673"/>
                </a:lnTo>
                <a:lnTo>
                  <a:pt x="1709913" y="3012"/>
                </a:lnTo>
                <a:lnTo>
                  <a:pt x="1708574" y="4686"/>
                </a:lnTo>
                <a:lnTo>
                  <a:pt x="1708574" y="10544"/>
                </a:lnTo>
                <a:lnTo>
                  <a:pt x="1709913" y="11715"/>
                </a:lnTo>
                <a:lnTo>
                  <a:pt x="1712760" y="13389"/>
                </a:lnTo>
                <a:lnTo>
                  <a:pt x="1715773" y="15062"/>
                </a:lnTo>
                <a:lnTo>
                  <a:pt x="1929408" y="15062"/>
                </a:lnTo>
                <a:lnTo>
                  <a:pt x="1932422" y="13389"/>
                </a:lnTo>
                <a:lnTo>
                  <a:pt x="1933594" y="11715"/>
                </a:lnTo>
                <a:lnTo>
                  <a:pt x="1935268" y="10544"/>
                </a:lnTo>
                <a:lnTo>
                  <a:pt x="1936607" y="7531"/>
                </a:lnTo>
                <a:lnTo>
                  <a:pt x="1935268" y="4686"/>
                </a:lnTo>
                <a:lnTo>
                  <a:pt x="1933594" y="3012"/>
                </a:lnTo>
                <a:lnTo>
                  <a:pt x="1932422" y="1673"/>
                </a:lnTo>
                <a:lnTo>
                  <a:pt x="1929408" y="0"/>
                </a:lnTo>
                <a:close/>
              </a:path>
              <a:path w="5354320" h="15239">
                <a:moveTo>
                  <a:pt x="2270453" y="0"/>
                </a:moveTo>
                <a:lnTo>
                  <a:pt x="2057153" y="0"/>
                </a:lnTo>
                <a:lnTo>
                  <a:pt x="2054140" y="1673"/>
                </a:lnTo>
                <a:lnTo>
                  <a:pt x="2052466" y="3012"/>
                </a:lnTo>
                <a:lnTo>
                  <a:pt x="2050791" y="4686"/>
                </a:lnTo>
                <a:lnTo>
                  <a:pt x="2049619" y="7531"/>
                </a:lnTo>
                <a:lnTo>
                  <a:pt x="2050791" y="10544"/>
                </a:lnTo>
                <a:lnTo>
                  <a:pt x="2052466" y="11715"/>
                </a:lnTo>
                <a:lnTo>
                  <a:pt x="2054140" y="13389"/>
                </a:lnTo>
                <a:lnTo>
                  <a:pt x="2057153" y="15062"/>
                </a:lnTo>
                <a:lnTo>
                  <a:pt x="2270453" y="15062"/>
                </a:lnTo>
                <a:lnTo>
                  <a:pt x="2273299" y="13389"/>
                </a:lnTo>
                <a:lnTo>
                  <a:pt x="2276313" y="11715"/>
                </a:lnTo>
                <a:lnTo>
                  <a:pt x="2277987" y="10544"/>
                </a:lnTo>
                <a:lnTo>
                  <a:pt x="2277987" y="4686"/>
                </a:lnTo>
                <a:lnTo>
                  <a:pt x="2276313" y="3012"/>
                </a:lnTo>
                <a:lnTo>
                  <a:pt x="2273299" y="1673"/>
                </a:lnTo>
                <a:lnTo>
                  <a:pt x="2270453" y="0"/>
                </a:lnTo>
                <a:close/>
              </a:path>
              <a:path w="5354320" h="15239">
                <a:moveTo>
                  <a:pt x="2613005" y="0"/>
                </a:moveTo>
                <a:lnTo>
                  <a:pt x="2399705" y="0"/>
                </a:lnTo>
                <a:lnTo>
                  <a:pt x="2396357" y="1673"/>
                </a:lnTo>
                <a:lnTo>
                  <a:pt x="2393511" y="3012"/>
                </a:lnTo>
                <a:lnTo>
                  <a:pt x="2392171" y="4686"/>
                </a:lnTo>
                <a:lnTo>
                  <a:pt x="2392171" y="10544"/>
                </a:lnTo>
                <a:lnTo>
                  <a:pt x="2393511" y="11715"/>
                </a:lnTo>
                <a:lnTo>
                  <a:pt x="2396357" y="13389"/>
                </a:lnTo>
                <a:lnTo>
                  <a:pt x="2399705" y="15062"/>
                </a:lnTo>
                <a:lnTo>
                  <a:pt x="2613005" y="15062"/>
                </a:lnTo>
                <a:lnTo>
                  <a:pt x="2614679" y="13389"/>
                </a:lnTo>
                <a:lnTo>
                  <a:pt x="2617693" y="11715"/>
                </a:lnTo>
                <a:lnTo>
                  <a:pt x="2618865" y="10544"/>
                </a:lnTo>
                <a:lnTo>
                  <a:pt x="2618865" y="4686"/>
                </a:lnTo>
                <a:lnTo>
                  <a:pt x="2617693" y="3012"/>
                </a:lnTo>
                <a:lnTo>
                  <a:pt x="2614679" y="1673"/>
                </a:lnTo>
                <a:lnTo>
                  <a:pt x="2613005" y="0"/>
                </a:lnTo>
                <a:close/>
              </a:path>
              <a:path w="5354320" h="15239">
                <a:moveTo>
                  <a:pt x="2954050" y="0"/>
                </a:moveTo>
                <a:lnTo>
                  <a:pt x="2740583" y="0"/>
                </a:lnTo>
                <a:lnTo>
                  <a:pt x="2737737" y="1673"/>
                </a:lnTo>
                <a:lnTo>
                  <a:pt x="2734891" y="3012"/>
                </a:lnTo>
                <a:lnTo>
                  <a:pt x="2733217" y="4686"/>
                </a:lnTo>
                <a:lnTo>
                  <a:pt x="2733217" y="10544"/>
                </a:lnTo>
                <a:lnTo>
                  <a:pt x="2734891" y="11715"/>
                </a:lnTo>
                <a:lnTo>
                  <a:pt x="2740583" y="15062"/>
                </a:lnTo>
                <a:lnTo>
                  <a:pt x="2954050" y="15062"/>
                </a:lnTo>
                <a:lnTo>
                  <a:pt x="2956897" y="13389"/>
                </a:lnTo>
                <a:lnTo>
                  <a:pt x="2958571" y="11715"/>
                </a:lnTo>
                <a:lnTo>
                  <a:pt x="2960245" y="10544"/>
                </a:lnTo>
                <a:lnTo>
                  <a:pt x="2961585" y="7531"/>
                </a:lnTo>
                <a:lnTo>
                  <a:pt x="2960245" y="4686"/>
                </a:lnTo>
                <a:lnTo>
                  <a:pt x="2958571" y="3012"/>
                </a:lnTo>
                <a:lnTo>
                  <a:pt x="2956897" y="1673"/>
                </a:lnTo>
                <a:lnTo>
                  <a:pt x="2954050" y="0"/>
                </a:lnTo>
                <a:close/>
              </a:path>
              <a:path w="5354320" h="15239">
                <a:moveTo>
                  <a:pt x="3295430" y="0"/>
                </a:moveTo>
                <a:lnTo>
                  <a:pt x="3081628" y="0"/>
                </a:lnTo>
                <a:lnTo>
                  <a:pt x="3078782" y="1673"/>
                </a:lnTo>
                <a:lnTo>
                  <a:pt x="3075769" y="4686"/>
                </a:lnTo>
                <a:lnTo>
                  <a:pt x="3075769" y="10544"/>
                </a:lnTo>
                <a:lnTo>
                  <a:pt x="3077443" y="11715"/>
                </a:lnTo>
                <a:lnTo>
                  <a:pt x="3078782" y="13389"/>
                </a:lnTo>
                <a:lnTo>
                  <a:pt x="3081628" y="15062"/>
                </a:lnTo>
                <a:lnTo>
                  <a:pt x="3295430" y="15062"/>
                </a:lnTo>
                <a:lnTo>
                  <a:pt x="3298277" y="13389"/>
                </a:lnTo>
                <a:lnTo>
                  <a:pt x="3301290" y="11715"/>
                </a:lnTo>
                <a:lnTo>
                  <a:pt x="3302462" y="10544"/>
                </a:lnTo>
                <a:lnTo>
                  <a:pt x="3302462" y="4686"/>
                </a:lnTo>
                <a:lnTo>
                  <a:pt x="3301290" y="3012"/>
                </a:lnTo>
                <a:lnTo>
                  <a:pt x="3298277" y="1673"/>
                </a:lnTo>
                <a:lnTo>
                  <a:pt x="3295430" y="0"/>
                </a:lnTo>
                <a:close/>
              </a:path>
              <a:path w="5354320" h="15239">
                <a:moveTo>
                  <a:pt x="3637983" y="0"/>
                </a:moveTo>
                <a:lnTo>
                  <a:pt x="3424180" y="0"/>
                </a:lnTo>
                <a:lnTo>
                  <a:pt x="3421334" y="1673"/>
                </a:lnTo>
                <a:lnTo>
                  <a:pt x="3418488" y="3012"/>
                </a:lnTo>
                <a:lnTo>
                  <a:pt x="3416814" y="4686"/>
                </a:lnTo>
                <a:lnTo>
                  <a:pt x="3416814" y="10544"/>
                </a:lnTo>
                <a:lnTo>
                  <a:pt x="3418488" y="11715"/>
                </a:lnTo>
                <a:lnTo>
                  <a:pt x="3424180" y="15062"/>
                </a:lnTo>
                <a:lnTo>
                  <a:pt x="3637983" y="15062"/>
                </a:lnTo>
                <a:lnTo>
                  <a:pt x="3640996" y="13389"/>
                </a:lnTo>
                <a:lnTo>
                  <a:pt x="3642168" y="11715"/>
                </a:lnTo>
                <a:lnTo>
                  <a:pt x="3643842" y="10544"/>
                </a:lnTo>
                <a:lnTo>
                  <a:pt x="3645182" y="7531"/>
                </a:lnTo>
                <a:lnTo>
                  <a:pt x="3643842" y="4686"/>
                </a:lnTo>
                <a:lnTo>
                  <a:pt x="3642168" y="3012"/>
                </a:lnTo>
                <a:lnTo>
                  <a:pt x="3640996" y="1673"/>
                </a:lnTo>
                <a:lnTo>
                  <a:pt x="3637983" y="0"/>
                </a:lnTo>
                <a:close/>
              </a:path>
              <a:path w="5354320" h="15239">
                <a:moveTo>
                  <a:pt x="3979028" y="0"/>
                </a:moveTo>
                <a:lnTo>
                  <a:pt x="3765561" y="0"/>
                </a:lnTo>
                <a:lnTo>
                  <a:pt x="3762212" y="1673"/>
                </a:lnTo>
                <a:lnTo>
                  <a:pt x="3761040" y="3012"/>
                </a:lnTo>
                <a:lnTo>
                  <a:pt x="3759366" y="4686"/>
                </a:lnTo>
                <a:lnTo>
                  <a:pt x="3758194" y="7531"/>
                </a:lnTo>
                <a:lnTo>
                  <a:pt x="3759366" y="10544"/>
                </a:lnTo>
                <a:lnTo>
                  <a:pt x="3761040" y="11715"/>
                </a:lnTo>
                <a:lnTo>
                  <a:pt x="3762212" y="13389"/>
                </a:lnTo>
                <a:lnTo>
                  <a:pt x="3765561" y="15062"/>
                </a:lnTo>
                <a:lnTo>
                  <a:pt x="3979028" y="15062"/>
                </a:lnTo>
                <a:lnTo>
                  <a:pt x="3981874" y="13389"/>
                </a:lnTo>
                <a:lnTo>
                  <a:pt x="3984888" y="11715"/>
                </a:lnTo>
                <a:lnTo>
                  <a:pt x="3986562" y="10544"/>
                </a:lnTo>
                <a:lnTo>
                  <a:pt x="3986562" y="4686"/>
                </a:lnTo>
                <a:lnTo>
                  <a:pt x="3984888" y="3012"/>
                </a:lnTo>
                <a:lnTo>
                  <a:pt x="3981874" y="1673"/>
                </a:lnTo>
                <a:lnTo>
                  <a:pt x="3979028" y="0"/>
                </a:lnTo>
                <a:close/>
              </a:path>
              <a:path w="5354320" h="15239">
                <a:moveTo>
                  <a:pt x="4321580" y="0"/>
                </a:moveTo>
                <a:lnTo>
                  <a:pt x="4107778" y="0"/>
                </a:lnTo>
                <a:lnTo>
                  <a:pt x="4104932" y="1673"/>
                </a:lnTo>
                <a:lnTo>
                  <a:pt x="4101918" y="3012"/>
                </a:lnTo>
                <a:lnTo>
                  <a:pt x="4100746" y="4686"/>
                </a:lnTo>
                <a:lnTo>
                  <a:pt x="4100746" y="10544"/>
                </a:lnTo>
                <a:lnTo>
                  <a:pt x="4101918" y="11715"/>
                </a:lnTo>
                <a:lnTo>
                  <a:pt x="4104932" y="13389"/>
                </a:lnTo>
                <a:lnTo>
                  <a:pt x="4107778" y="15062"/>
                </a:lnTo>
                <a:lnTo>
                  <a:pt x="4321580" y="15062"/>
                </a:lnTo>
                <a:lnTo>
                  <a:pt x="4322919" y="13389"/>
                </a:lnTo>
                <a:lnTo>
                  <a:pt x="4326268" y="11715"/>
                </a:lnTo>
                <a:lnTo>
                  <a:pt x="4327440" y="10544"/>
                </a:lnTo>
                <a:lnTo>
                  <a:pt x="4327440" y="4686"/>
                </a:lnTo>
                <a:lnTo>
                  <a:pt x="4326268" y="3012"/>
                </a:lnTo>
                <a:lnTo>
                  <a:pt x="4322919" y="1673"/>
                </a:lnTo>
                <a:lnTo>
                  <a:pt x="4321580" y="0"/>
                </a:lnTo>
                <a:close/>
              </a:path>
              <a:path w="5354320" h="15239">
                <a:moveTo>
                  <a:pt x="4662625" y="0"/>
                </a:moveTo>
                <a:lnTo>
                  <a:pt x="4449158" y="0"/>
                </a:lnTo>
                <a:lnTo>
                  <a:pt x="4446312" y="1673"/>
                </a:lnTo>
                <a:lnTo>
                  <a:pt x="4443298" y="3012"/>
                </a:lnTo>
                <a:lnTo>
                  <a:pt x="4441624" y="4686"/>
                </a:lnTo>
                <a:lnTo>
                  <a:pt x="4441624" y="10544"/>
                </a:lnTo>
                <a:lnTo>
                  <a:pt x="4443298" y="11715"/>
                </a:lnTo>
                <a:lnTo>
                  <a:pt x="4446312" y="13389"/>
                </a:lnTo>
                <a:lnTo>
                  <a:pt x="4449158" y="15062"/>
                </a:lnTo>
                <a:lnTo>
                  <a:pt x="4662625" y="15062"/>
                </a:lnTo>
                <a:lnTo>
                  <a:pt x="4665471" y="13389"/>
                </a:lnTo>
                <a:lnTo>
                  <a:pt x="4667145" y="11715"/>
                </a:lnTo>
                <a:lnTo>
                  <a:pt x="4668485" y="10544"/>
                </a:lnTo>
                <a:lnTo>
                  <a:pt x="4670159" y="7531"/>
                </a:lnTo>
                <a:lnTo>
                  <a:pt x="4668485" y="4686"/>
                </a:lnTo>
                <a:lnTo>
                  <a:pt x="4667145" y="3012"/>
                </a:lnTo>
                <a:lnTo>
                  <a:pt x="4665471" y="1673"/>
                </a:lnTo>
                <a:lnTo>
                  <a:pt x="4662625" y="0"/>
                </a:lnTo>
                <a:close/>
              </a:path>
              <a:path w="5354320" h="15239">
                <a:moveTo>
                  <a:pt x="5004005" y="0"/>
                </a:moveTo>
                <a:lnTo>
                  <a:pt x="4790203" y="0"/>
                </a:lnTo>
                <a:lnTo>
                  <a:pt x="4787189" y="1673"/>
                </a:lnTo>
                <a:lnTo>
                  <a:pt x="4786017" y="3012"/>
                </a:lnTo>
                <a:lnTo>
                  <a:pt x="4784343" y="4686"/>
                </a:lnTo>
                <a:lnTo>
                  <a:pt x="4784343" y="10544"/>
                </a:lnTo>
                <a:lnTo>
                  <a:pt x="4786017" y="11715"/>
                </a:lnTo>
                <a:lnTo>
                  <a:pt x="4787189" y="13389"/>
                </a:lnTo>
                <a:lnTo>
                  <a:pt x="4790203" y="15062"/>
                </a:lnTo>
                <a:lnTo>
                  <a:pt x="5004005" y="15062"/>
                </a:lnTo>
                <a:lnTo>
                  <a:pt x="5006851" y="13389"/>
                </a:lnTo>
                <a:lnTo>
                  <a:pt x="5009865" y="11715"/>
                </a:lnTo>
                <a:lnTo>
                  <a:pt x="5011037" y="10544"/>
                </a:lnTo>
                <a:lnTo>
                  <a:pt x="5011037" y="4686"/>
                </a:lnTo>
                <a:lnTo>
                  <a:pt x="5009865" y="3012"/>
                </a:lnTo>
                <a:lnTo>
                  <a:pt x="5006851" y="1673"/>
                </a:lnTo>
                <a:lnTo>
                  <a:pt x="5004005" y="0"/>
                </a:lnTo>
                <a:close/>
              </a:path>
              <a:path w="5354320" h="15239">
                <a:moveTo>
                  <a:pt x="5346557" y="0"/>
                </a:moveTo>
                <a:lnTo>
                  <a:pt x="5132755" y="0"/>
                </a:lnTo>
                <a:lnTo>
                  <a:pt x="5129909" y="1673"/>
                </a:lnTo>
                <a:lnTo>
                  <a:pt x="5126895" y="3012"/>
                </a:lnTo>
                <a:lnTo>
                  <a:pt x="5125221" y="4686"/>
                </a:lnTo>
                <a:lnTo>
                  <a:pt x="5125221" y="10544"/>
                </a:lnTo>
                <a:lnTo>
                  <a:pt x="5126895" y="11715"/>
                </a:lnTo>
                <a:lnTo>
                  <a:pt x="5129909" y="13389"/>
                </a:lnTo>
                <a:lnTo>
                  <a:pt x="5132755" y="15062"/>
                </a:lnTo>
                <a:lnTo>
                  <a:pt x="5346557" y="15062"/>
                </a:lnTo>
                <a:lnTo>
                  <a:pt x="5349571" y="13389"/>
                </a:lnTo>
                <a:lnTo>
                  <a:pt x="5350743" y="11715"/>
                </a:lnTo>
                <a:lnTo>
                  <a:pt x="5352417" y="10544"/>
                </a:lnTo>
                <a:lnTo>
                  <a:pt x="5353756" y="7531"/>
                </a:lnTo>
                <a:lnTo>
                  <a:pt x="5352417" y="4686"/>
                </a:lnTo>
                <a:lnTo>
                  <a:pt x="5350743" y="3012"/>
                </a:lnTo>
                <a:lnTo>
                  <a:pt x="5349571" y="1673"/>
                </a:lnTo>
                <a:lnTo>
                  <a:pt x="5346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1559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199" y="0"/>
                </a:moveTo>
                <a:lnTo>
                  <a:pt x="220833" y="0"/>
                </a:lnTo>
                <a:lnTo>
                  <a:pt x="223847" y="1673"/>
                </a:lnTo>
                <a:lnTo>
                  <a:pt x="225019" y="3012"/>
                </a:lnTo>
                <a:lnTo>
                  <a:pt x="226693" y="4686"/>
                </a:lnTo>
                <a:lnTo>
                  <a:pt x="228368" y="7531"/>
                </a:lnTo>
                <a:lnTo>
                  <a:pt x="226693" y="10544"/>
                </a:lnTo>
                <a:lnTo>
                  <a:pt x="225019" y="11715"/>
                </a:lnTo>
                <a:lnTo>
                  <a:pt x="223847" y="13389"/>
                </a:lnTo>
                <a:lnTo>
                  <a:pt x="220833" y="15062"/>
                </a:lnTo>
                <a:lnTo>
                  <a:pt x="7199" y="15062"/>
                </a:lnTo>
                <a:lnTo>
                  <a:pt x="4185" y="13389"/>
                </a:lnTo>
                <a:lnTo>
                  <a:pt x="1339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339" y="3012"/>
                </a:lnTo>
                <a:lnTo>
                  <a:pt x="4185" y="1673"/>
                </a:lnTo>
                <a:lnTo>
                  <a:pt x="71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2604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534" y="0"/>
                </a:moveTo>
                <a:lnTo>
                  <a:pt x="220833" y="0"/>
                </a:lnTo>
                <a:lnTo>
                  <a:pt x="223680" y="1673"/>
                </a:lnTo>
                <a:lnTo>
                  <a:pt x="226693" y="3012"/>
                </a:lnTo>
                <a:lnTo>
                  <a:pt x="228368" y="4686"/>
                </a:lnTo>
                <a:lnTo>
                  <a:pt x="228368" y="7531"/>
                </a:lnTo>
                <a:lnTo>
                  <a:pt x="228368" y="10544"/>
                </a:lnTo>
                <a:lnTo>
                  <a:pt x="226693" y="11715"/>
                </a:lnTo>
                <a:lnTo>
                  <a:pt x="223680" y="13389"/>
                </a:lnTo>
                <a:lnTo>
                  <a:pt x="220833" y="15062"/>
                </a:lnTo>
                <a:lnTo>
                  <a:pt x="7534" y="15062"/>
                </a:lnTo>
                <a:lnTo>
                  <a:pt x="4520" y="13389"/>
                </a:lnTo>
                <a:lnTo>
                  <a:pt x="2846" y="11715"/>
                </a:lnTo>
                <a:lnTo>
                  <a:pt x="1171" y="10544"/>
                </a:lnTo>
                <a:lnTo>
                  <a:pt x="0" y="7531"/>
                </a:lnTo>
                <a:lnTo>
                  <a:pt x="1171" y="4686"/>
                </a:lnTo>
                <a:lnTo>
                  <a:pt x="2846" y="3012"/>
                </a:lnTo>
                <a:lnTo>
                  <a:pt x="4520" y="1673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95157" y="4966490"/>
            <a:ext cx="226695" cy="15240"/>
          </a:xfrm>
          <a:custGeom>
            <a:avLst/>
            <a:gdLst/>
            <a:ahLst/>
            <a:cxnLst/>
            <a:rect l="l" t="t" r="r" b="b"/>
            <a:pathLst>
              <a:path w="226695" h="15239">
                <a:moveTo>
                  <a:pt x="7534" y="0"/>
                </a:moveTo>
                <a:lnTo>
                  <a:pt x="220833" y="0"/>
                </a:lnTo>
                <a:lnTo>
                  <a:pt x="222508" y="1673"/>
                </a:lnTo>
                <a:lnTo>
                  <a:pt x="225521" y="3012"/>
                </a:lnTo>
                <a:lnTo>
                  <a:pt x="226693" y="4686"/>
                </a:lnTo>
                <a:lnTo>
                  <a:pt x="226693" y="7531"/>
                </a:lnTo>
                <a:lnTo>
                  <a:pt x="226693" y="10544"/>
                </a:lnTo>
                <a:lnTo>
                  <a:pt x="225521" y="11715"/>
                </a:lnTo>
                <a:lnTo>
                  <a:pt x="222508" y="13389"/>
                </a:lnTo>
                <a:lnTo>
                  <a:pt x="220833" y="15062"/>
                </a:lnTo>
                <a:lnTo>
                  <a:pt x="7534" y="15062"/>
                </a:lnTo>
                <a:lnTo>
                  <a:pt x="4185" y="13389"/>
                </a:lnTo>
                <a:lnTo>
                  <a:pt x="1339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339" y="3012"/>
                </a:lnTo>
                <a:lnTo>
                  <a:pt x="4185" y="1673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6202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534" y="0"/>
                </a:moveTo>
                <a:lnTo>
                  <a:pt x="220833" y="0"/>
                </a:lnTo>
                <a:lnTo>
                  <a:pt x="224182" y="1673"/>
                </a:lnTo>
                <a:lnTo>
                  <a:pt x="225354" y="3012"/>
                </a:lnTo>
                <a:lnTo>
                  <a:pt x="227028" y="4686"/>
                </a:lnTo>
                <a:lnTo>
                  <a:pt x="228368" y="7531"/>
                </a:lnTo>
                <a:lnTo>
                  <a:pt x="227028" y="10544"/>
                </a:lnTo>
                <a:lnTo>
                  <a:pt x="225354" y="11715"/>
                </a:lnTo>
                <a:lnTo>
                  <a:pt x="224182" y="13389"/>
                </a:lnTo>
                <a:lnTo>
                  <a:pt x="220833" y="15062"/>
                </a:lnTo>
                <a:lnTo>
                  <a:pt x="7534" y="15062"/>
                </a:lnTo>
                <a:lnTo>
                  <a:pt x="4520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4520" y="1673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78755" y="4966490"/>
            <a:ext cx="227329" cy="15240"/>
          </a:xfrm>
          <a:custGeom>
            <a:avLst/>
            <a:gdLst/>
            <a:ahLst/>
            <a:cxnLst/>
            <a:rect l="l" t="t" r="r" b="b"/>
            <a:pathLst>
              <a:path w="227329" h="15239">
                <a:moveTo>
                  <a:pt x="5859" y="0"/>
                </a:moveTo>
                <a:lnTo>
                  <a:pt x="219661" y="0"/>
                </a:lnTo>
                <a:lnTo>
                  <a:pt x="222508" y="1673"/>
                </a:lnTo>
                <a:lnTo>
                  <a:pt x="225521" y="3012"/>
                </a:lnTo>
                <a:lnTo>
                  <a:pt x="227196" y="4686"/>
                </a:lnTo>
                <a:lnTo>
                  <a:pt x="227196" y="7531"/>
                </a:lnTo>
                <a:lnTo>
                  <a:pt x="227196" y="10544"/>
                </a:lnTo>
                <a:lnTo>
                  <a:pt x="225521" y="11715"/>
                </a:lnTo>
                <a:lnTo>
                  <a:pt x="222508" y="13389"/>
                </a:lnTo>
                <a:lnTo>
                  <a:pt x="219661" y="15062"/>
                </a:lnTo>
                <a:lnTo>
                  <a:pt x="5859" y="15062"/>
                </a:lnTo>
                <a:lnTo>
                  <a:pt x="3013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3013" y="1673"/>
                </a:lnTo>
                <a:lnTo>
                  <a:pt x="58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0133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199" y="0"/>
                </a:moveTo>
                <a:lnTo>
                  <a:pt x="220833" y="0"/>
                </a:lnTo>
                <a:lnTo>
                  <a:pt x="223847" y="1673"/>
                </a:lnTo>
                <a:lnTo>
                  <a:pt x="225019" y="3012"/>
                </a:lnTo>
                <a:lnTo>
                  <a:pt x="226693" y="4686"/>
                </a:lnTo>
                <a:lnTo>
                  <a:pt x="228033" y="7531"/>
                </a:lnTo>
                <a:lnTo>
                  <a:pt x="226693" y="10544"/>
                </a:lnTo>
                <a:lnTo>
                  <a:pt x="225019" y="11715"/>
                </a:lnTo>
                <a:lnTo>
                  <a:pt x="223847" y="13389"/>
                </a:lnTo>
                <a:lnTo>
                  <a:pt x="220833" y="15062"/>
                </a:lnTo>
                <a:lnTo>
                  <a:pt x="7199" y="15062"/>
                </a:lnTo>
                <a:lnTo>
                  <a:pt x="4185" y="13389"/>
                </a:lnTo>
                <a:lnTo>
                  <a:pt x="1339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339" y="3012"/>
                </a:lnTo>
                <a:lnTo>
                  <a:pt x="4185" y="1673"/>
                </a:lnTo>
                <a:lnTo>
                  <a:pt x="71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61179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534" y="0"/>
                </a:moveTo>
                <a:lnTo>
                  <a:pt x="220833" y="0"/>
                </a:lnTo>
                <a:lnTo>
                  <a:pt x="223680" y="1673"/>
                </a:lnTo>
                <a:lnTo>
                  <a:pt x="226693" y="3012"/>
                </a:lnTo>
                <a:lnTo>
                  <a:pt x="228368" y="4686"/>
                </a:lnTo>
                <a:lnTo>
                  <a:pt x="228368" y="7531"/>
                </a:lnTo>
                <a:lnTo>
                  <a:pt x="228368" y="10544"/>
                </a:lnTo>
                <a:lnTo>
                  <a:pt x="226693" y="11715"/>
                </a:lnTo>
                <a:lnTo>
                  <a:pt x="223680" y="13389"/>
                </a:lnTo>
                <a:lnTo>
                  <a:pt x="220833" y="15062"/>
                </a:lnTo>
                <a:lnTo>
                  <a:pt x="7534" y="15062"/>
                </a:lnTo>
                <a:lnTo>
                  <a:pt x="4520" y="13389"/>
                </a:lnTo>
                <a:lnTo>
                  <a:pt x="2846" y="11715"/>
                </a:lnTo>
                <a:lnTo>
                  <a:pt x="1171" y="10544"/>
                </a:lnTo>
                <a:lnTo>
                  <a:pt x="0" y="7531"/>
                </a:lnTo>
                <a:lnTo>
                  <a:pt x="1171" y="4686"/>
                </a:lnTo>
                <a:lnTo>
                  <a:pt x="2846" y="3012"/>
                </a:lnTo>
                <a:lnTo>
                  <a:pt x="4520" y="1673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03732" y="4966490"/>
            <a:ext cx="226695" cy="15240"/>
          </a:xfrm>
          <a:custGeom>
            <a:avLst/>
            <a:gdLst/>
            <a:ahLst/>
            <a:cxnLst/>
            <a:rect l="l" t="t" r="r" b="b"/>
            <a:pathLst>
              <a:path w="226695" h="15239">
                <a:moveTo>
                  <a:pt x="7534" y="0"/>
                </a:moveTo>
                <a:lnTo>
                  <a:pt x="220833" y="0"/>
                </a:lnTo>
                <a:lnTo>
                  <a:pt x="222508" y="1673"/>
                </a:lnTo>
                <a:lnTo>
                  <a:pt x="225521" y="3012"/>
                </a:lnTo>
                <a:lnTo>
                  <a:pt x="226693" y="4686"/>
                </a:lnTo>
                <a:lnTo>
                  <a:pt x="226693" y="7531"/>
                </a:lnTo>
                <a:lnTo>
                  <a:pt x="226693" y="10544"/>
                </a:lnTo>
                <a:lnTo>
                  <a:pt x="225521" y="11715"/>
                </a:lnTo>
                <a:lnTo>
                  <a:pt x="222508" y="13389"/>
                </a:lnTo>
                <a:lnTo>
                  <a:pt x="220833" y="15062"/>
                </a:lnTo>
                <a:lnTo>
                  <a:pt x="7534" y="15062"/>
                </a:lnTo>
                <a:lnTo>
                  <a:pt x="4185" y="13389"/>
                </a:lnTo>
                <a:lnTo>
                  <a:pt x="1339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339" y="3012"/>
                </a:lnTo>
                <a:lnTo>
                  <a:pt x="4185" y="1673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44776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366" y="0"/>
                </a:moveTo>
                <a:lnTo>
                  <a:pt x="220833" y="0"/>
                </a:lnTo>
                <a:lnTo>
                  <a:pt x="223680" y="1673"/>
                </a:lnTo>
                <a:lnTo>
                  <a:pt x="225354" y="3012"/>
                </a:lnTo>
                <a:lnTo>
                  <a:pt x="227028" y="4686"/>
                </a:lnTo>
                <a:lnTo>
                  <a:pt x="228368" y="7531"/>
                </a:lnTo>
                <a:lnTo>
                  <a:pt x="227028" y="10544"/>
                </a:lnTo>
                <a:lnTo>
                  <a:pt x="225354" y="11715"/>
                </a:lnTo>
                <a:lnTo>
                  <a:pt x="223680" y="13389"/>
                </a:lnTo>
                <a:lnTo>
                  <a:pt x="220833" y="15062"/>
                </a:lnTo>
                <a:lnTo>
                  <a:pt x="7366" y="15062"/>
                </a:lnTo>
                <a:lnTo>
                  <a:pt x="4520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4520" y="1673"/>
                </a:lnTo>
                <a:lnTo>
                  <a:pt x="73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7329" y="4966490"/>
            <a:ext cx="226695" cy="15240"/>
          </a:xfrm>
          <a:custGeom>
            <a:avLst/>
            <a:gdLst/>
            <a:ahLst/>
            <a:cxnLst/>
            <a:rect l="l" t="t" r="r" b="b"/>
            <a:pathLst>
              <a:path w="226695" h="15239">
                <a:moveTo>
                  <a:pt x="5859" y="0"/>
                </a:moveTo>
                <a:lnTo>
                  <a:pt x="219661" y="0"/>
                </a:lnTo>
                <a:lnTo>
                  <a:pt x="222508" y="1673"/>
                </a:lnTo>
                <a:lnTo>
                  <a:pt x="225521" y="3012"/>
                </a:lnTo>
                <a:lnTo>
                  <a:pt x="226693" y="4686"/>
                </a:lnTo>
                <a:lnTo>
                  <a:pt x="226693" y="7531"/>
                </a:lnTo>
                <a:lnTo>
                  <a:pt x="226693" y="10544"/>
                </a:lnTo>
                <a:lnTo>
                  <a:pt x="225521" y="11715"/>
                </a:lnTo>
                <a:lnTo>
                  <a:pt x="222508" y="13389"/>
                </a:lnTo>
                <a:lnTo>
                  <a:pt x="219661" y="15062"/>
                </a:lnTo>
                <a:lnTo>
                  <a:pt x="5859" y="15062"/>
                </a:lnTo>
                <a:lnTo>
                  <a:pt x="3013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3013" y="1673"/>
                </a:lnTo>
                <a:lnTo>
                  <a:pt x="58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28373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366" y="0"/>
                </a:moveTo>
                <a:lnTo>
                  <a:pt x="221168" y="0"/>
                </a:lnTo>
                <a:lnTo>
                  <a:pt x="224182" y="1673"/>
                </a:lnTo>
                <a:lnTo>
                  <a:pt x="225354" y="3012"/>
                </a:lnTo>
                <a:lnTo>
                  <a:pt x="227028" y="4686"/>
                </a:lnTo>
                <a:lnTo>
                  <a:pt x="228368" y="7531"/>
                </a:lnTo>
                <a:lnTo>
                  <a:pt x="227028" y="10544"/>
                </a:lnTo>
                <a:lnTo>
                  <a:pt x="225354" y="11715"/>
                </a:lnTo>
                <a:lnTo>
                  <a:pt x="224182" y="13389"/>
                </a:lnTo>
                <a:lnTo>
                  <a:pt x="221168" y="15062"/>
                </a:lnTo>
                <a:lnTo>
                  <a:pt x="7366" y="15062"/>
                </a:lnTo>
                <a:lnTo>
                  <a:pt x="4520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4520" y="1673"/>
                </a:lnTo>
                <a:lnTo>
                  <a:pt x="73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69753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366" y="0"/>
                </a:moveTo>
                <a:lnTo>
                  <a:pt x="220833" y="0"/>
                </a:lnTo>
                <a:lnTo>
                  <a:pt x="223680" y="1673"/>
                </a:lnTo>
                <a:lnTo>
                  <a:pt x="226693" y="3012"/>
                </a:lnTo>
                <a:lnTo>
                  <a:pt x="228368" y="4686"/>
                </a:lnTo>
                <a:lnTo>
                  <a:pt x="228368" y="7531"/>
                </a:lnTo>
                <a:lnTo>
                  <a:pt x="228368" y="10544"/>
                </a:lnTo>
                <a:lnTo>
                  <a:pt x="226693" y="11715"/>
                </a:lnTo>
                <a:lnTo>
                  <a:pt x="223680" y="13389"/>
                </a:lnTo>
                <a:lnTo>
                  <a:pt x="220833" y="15062"/>
                </a:lnTo>
                <a:lnTo>
                  <a:pt x="7366" y="15062"/>
                </a:lnTo>
                <a:lnTo>
                  <a:pt x="4018" y="13389"/>
                </a:lnTo>
                <a:lnTo>
                  <a:pt x="2846" y="11715"/>
                </a:lnTo>
                <a:lnTo>
                  <a:pt x="1171" y="10544"/>
                </a:lnTo>
                <a:lnTo>
                  <a:pt x="0" y="7531"/>
                </a:lnTo>
                <a:lnTo>
                  <a:pt x="1171" y="4686"/>
                </a:lnTo>
                <a:lnTo>
                  <a:pt x="2846" y="3012"/>
                </a:lnTo>
                <a:lnTo>
                  <a:pt x="4018" y="1673"/>
                </a:lnTo>
                <a:lnTo>
                  <a:pt x="736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12306" y="4966490"/>
            <a:ext cx="226695" cy="15240"/>
          </a:xfrm>
          <a:custGeom>
            <a:avLst/>
            <a:gdLst/>
            <a:ahLst/>
            <a:cxnLst/>
            <a:rect l="l" t="t" r="r" b="b"/>
            <a:pathLst>
              <a:path w="226695" h="15239">
                <a:moveTo>
                  <a:pt x="7031" y="0"/>
                </a:moveTo>
                <a:lnTo>
                  <a:pt x="220833" y="0"/>
                </a:lnTo>
                <a:lnTo>
                  <a:pt x="222173" y="1673"/>
                </a:lnTo>
                <a:lnTo>
                  <a:pt x="225521" y="3012"/>
                </a:lnTo>
                <a:lnTo>
                  <a:pt x="226693" y="4686"/>
                </a:lnTo>
                <a:lnTo>
                  <a:pt x="226693" y="7531"/>
                </a:lnTo>
                <a:lnTo>
                  <a:pt x="226693" y="10544"/>
                </a:lnTo>
                <a:lnTo>
                  <a:pt x="225521" y="11715"/>
                </a:lnTo>
                <a:lnTo>
                  <a:pt x="222173" y="13389"/>
                </a:lnTo>
                <a:lnTo>
                  <a:pt x="220833" y="15062"/>
                </a:lnTo>
                <a:lnTo>
                  <a:pt x="7031" y="15062"/>
                </a:lnTo>
                <a:lnTo>
                  <a:pt x="4185" y="13389"/>
                </a:lnTo>
                <a:lnTo>
                  <a:pt x="1171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171" y="3012"/>
                </a:lnTo>
                <a:lnTo>
                  <a:pt x="4185" y="1673"/>
                </a:lnTo>
                <a:lnTo>
                  <a:pt x="703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53183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534" y="0"/>
                </a:moveTo>
                <a:lnTo>
                  <a:pt x="221001" y="0"/>
                </a:lnTo>
                <a:lnTo>
                  <a:pt x="223847" y="1673"/>
                </a:lnTo>
                <a:lnTo>
                  <a:pt x="225521" y="3012"/>
                </a:lnTo>
                <a:lnTo>
                  <a:pt x="226861" y="4686"/>
                </a:lnTo>
                <a:lnTo>
                  <a:pt x="228535" y="7531"/>
                </a:lnTo>
                <a:lnTo>
                  <a:pt x="226861" y="10544"/>
                </a:lnTo>
                <a:lnTo>
                  <a:pt x="225521" y="11715"/>
                </a:lnTo>
                <a:lnTo>
                  <a:pt x="223847" y="13389"/>
                </a:lnTo>
                <a:lnTo>
                  <a:pt x="221001" y="15062"/>
                </a:lnTo>
                <a:lnTo>
                  <a:pt x="7534" y="15062"/>
                </a:lnTo>
                <a:lnTo>
                  <a:pt x="4687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4687" y="1673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95903" y="4966490"/>
            <a:ext cx="226695" cy="15240"/>
          </a:xfrm>
          <a:custGeom>
            <a:avLst/>
            <a:gdLst/>
            <a:ahLst/>
            <a:cxnLst/>
            <a:rect l="l" t="t" r="r" b="b"/>
            <a:pathLst>
              <a:path w="226695" h="15239">
                <a:moveTo>
                  <a:pt x="5859" y="0"/>
                </a:moveTo>
                <a:lnTo>
                  <a:pt x="219661" y="0"/>
                </a:lnTo>
                <a:lnTo>
                  <a:pt x="222508" y="1673"/>
                </a:lnTo>
                <a:lnTo>
                  <a:pt x="225521" y="3012"/>
                </a:lnTo>
                <a:lnTo>
                  <a:pt x="226693" y="4686"/>
                </a:lnTo>
                <a:lnTo>
                  <a:pt x="226693" y="7531"/>
                </a:lnTo>
                <a:lnTo>
                  <a:pt x="226693" y="10544"/>
                </a:lnTo>
                <a:lnTo>
                  <a:pt x="225521" y="11715"/>
                </a:lnTo>
                <a:lnTo>
                  <a:pt x="222508" y="13389"/>
                </a:lnTo>
                <a:lnTo>
                  <a:pt x="219661" y="15062"/>
                </a:lnTo>
                <a:lnTo>
                  <a:pt x="5859" y="15062"/>
                </a:lnTo>
                <a:lnTo>
                  <a:pt x="2846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2846" y="1673"/>
                </a:lnTo>
                <a:lnTo>
                  <a:pt x="58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36780" y="4966490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7534" y="0"/>
                </a:moveTo>
                <a:lnTo>
                  <a:pt x="221336" y="0"/>
                </a:lnTo>
                <a:lnTo>
                  <a:pt x="224349" y="1673"/>
                </a:lnTo>
                <a:lnTo>
                  <a:pt x="225521" y="3012"/>
                </a:lnTo>
                <a:lnTo>
                  <a:pt x="227196" y="4686"/>
                </a:lnTo>
                <a:lnTo>
                  <a:pt x="228535" y="7531"/>
                </a:lnTo>
                <a:lnTo>
                  <a:pt x="227196" y="10544"/>
                </a:lnTo>
                <a:lnTo>
                  <a:pt x="225521" y="11715"/>
                </a:lnTo>
                <a:lnTo>
                  <a:pt x="224349" y="13389"/>
                </a:lnTo>
                <a:lnTo>
                  <a:pt x="221336" y="15062"/>
                </a:lnTo>
                <a:lnTo>
                  <a:pt x="7534" y="15062"/>
                </a:lnTo>
                <a:lnTo>
                  <a:pt x="4687" y="13389"/>
                </a:lnTo>
                <a:lnTo>
                  <a:pt x="1674" y="11715"/>
                </a:lnTo>
                <a:lnTo>
                  <a:pt x="0" y="10544"/>
                </a:lnTo>
                <a:lnTo>
                  <a:pt x="0" y="7531"/>
                </a:lnTo>
                <a:lnTo>
                  <a:pt x="0" y="4686"/>
                </a:lnTo>
                <a:lnTo>
                  <a:pt x="1674" y="3012"/>
                </a:lnTo>
                <a:lnTo>
                  <a:pt x="4687" y="1673"/>
                </a:lnTo>
                <a:lnTo>
                  <a:pt x="75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959133" y="5251699"/>
            <a:ext cx="1957705" cy="908582"/>
          </a:xfrm>
          <a:prstGeom prst="rect">
            <a:avLst/>
          </a:prstGeom>
          <a:ln w="4600">
            <a:solidFill>
              <a:srgbClr val="000000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78105" marR="183515">
              <a:spcBef>
                <a:spcPts val="1085"/>
              </a:spcBef>
            </a:pPr>
            <a:r>
              <a:rPr sz="1250" spc="-10" dirty="0">
                <a:latin typeface="Arial"/>
                <a:cs typeface="Arial"/>
              </a:rPr>
              <a:t>thorough </a:t>
            </a:r>
            <a:r>
              <a:rPr sz="1250" spc="-5" dirty="0">
                <a:latin typeface="Arial"/>
                <a:cs typeface="Arial"/>
              </a:rPr>
              <a:t>and  unambiguous, </a:t>
            </a:r>
            <a:r>
              <a:rPr sz="1250" spc="-10" dirty="0">
                <a:latin typeface="Arial"/>
                <a:cs typeface="Arial"/>
              </a:rPr>
              <a:t>but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some  </a:t>
            </a:r>
            <a:r>
              <a:rPr sz="1250" spc="-10" dirty="0">
                <a:latin typeface="Arial"/>
                <a:cs typeface="Arial"/>
              </a:rPr>
              <a:t>people </a:t>
            </a:r>
            <a:r>
              <a:rPr sz="1250" spc="-5" dirty="0">
                <a:latin typeface="Arial"/>
                <a:cs typeface="Arial"/>
              </a:rPr>
              <a:t>dislike the  possible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redundancy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4160706" y="5230169"/>
          <a:ext cx="5494654" cy="1066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95"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Register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01600" algn="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6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currentSale :</a:t>
                      </a:r>
                      <a:r>
                        <a:rPr sz="12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77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currentSale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...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3715690" y="5249399"/>
            <a:ext cx="203167" cy="2031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8285" y="6414922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0" dirty="0"/>
              <a:t>Two </a:t>
            </a:r>
            <a:r>
              <a:rPr spc="-30" dirty="0"/>
              <a:t>ways to </a:t>
            </a:r>
            <a:r>
              <a:rPr spc="-20" dirty="0"/>
              <a:t>illustrate </a:t>
            </a:r>
            <a:r>
              <a:rPr spc="-5" dirty="0"/>
              <a:t>collection</a:t>
            </a:r>
            <a:r>
              <a:rPr spc="75" dirty="0"/>
              <a:t> </a:t>
            </a:r>
            <a:r>
              <a:rPr spc="-15" dirty="0"/>
              <a:t>attributes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4526" y="1563688"/>
          <a:ext cx="4265295" cy="214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88">
                <a:tc>
                  <a:txBody>
                    <a:bodyPr/>
                    <a:lstStyle/>
                    <a:p>
                      <a:pPr marR="257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424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lineItems: SalesLineItem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[1..*]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71247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lineItems: SalesLineItem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[1..*]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{ordered}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3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97738" y="1852613"/>
          <a:ext cx="2968625" cy="135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88"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SalesLineItem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847850" y="4006850"/>
            <a:ext cx="8496300" cy="0"/>
          </a:xfrm>
          <a:custGeom>
            <a:avLst/>
            <a:gdLst/>
            <a:ahLst/>
            <a:cxnLst/>
            <a:rect l="l" t="t" r="r" b="b"/>
            <a:pathLst>
              <a:path w="8496300">
                <a:moveTo>
                  <a:pt x="0" y="0"/>
                </a:moveTo>
                <a:lnTo>
                  <a:pt x="849630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315264" y="4227512"/>
          <a:ext cx="2968625" cy="1355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24"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SalesLineItem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98651" y="4227512"/>
          <a:ext cx="2968625" cy="1355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24">
                <a:tc>
                  <a:txBody>
                    <a:bodyPr/>
                    <a:lstStyle/>
                    <a:p>
                      <a:pPr marR="1143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871974" y="4871339"/>
            <a:ext cx="2447925" cy="138430"/>
          </a:xfrm>
          <a:custGeom>
            <a:avLst/>
            <a:gdLst/>
            <a:ahLst/>
            <a:cxnLst/>
            <a:rect l="l" t="t" r="r" b="b"/>
            <a:pathLst>
              <a:path w="2447925" h="138429">
                <a:moveTo>
                  <a:pt x="2428316" y="68961"/>
                </a:moveTo>
                <a:lnTo>
                  <a:pt x="2319274" y="129540"/>
                </a:lnTo>
                <a:lnTo>
                  <a:pt x="2318385" y="132461"/>
                </a:lnTo>
                <a:lnTo>
                  <a:pt x="2319654" y="134747"/>
                </a:lnTo>
                <a:lnTo>
                  <a:pt x="2321052" y="137033"/>
                </a:lnTo>
                <a:lnTo>
                  <a:pt x="2323846" y="137922"/>
                </a:lnTo>
                <a:lnTo>
                  <a:pt x="2439470" y="73660"/>
                </a:lnTo>
                <a:lnTo>
                  <a:pt x="2438273" y="73660"/>
                </a:lnTo>
                <a:lnTo>
                  <a:pt x="2438273" y="73152"/>
                </a:lnTo>
                <a:lnTo>
                  <a:pt x="2435860" y="73152"/>
                </a:lnTo>
                <a:lnTo>
                  <a:pt x="2428316" y="68961"/>
                </a:lnTo>
                <a:close/>
              </a:path>
              <a:path w="2447925" h="138429">
                <a:moveTo>
                  <a:pt x="2419629" y="64135"/>
                </a:moveTo>
                <a:lnTo>
                  <a:pt x="0" y="64135"/>
                </a:lnTo>
                <a:lnTo>
                  <a:pt x="0" y="73660"/>
                </a:lnTo>
                <a:lnTo>
                  <a:pt x="2419857" y="73660"/>
                </a:lnTo>
                <a:lnTo>
                  <a:pt x="2428316" y="68961"/>
                </a:lnTo>
                <a:lnTo>
                  <a:pt x="2419629" y="64135"/>
                </a:lnTo>
                <a:close/>
              </a:path>
              <a:path w="2447925" h="138429">
                <a:moveTo>
                  <a:pt x="2439241" y="64135"/>
                </a:moveTo>
                <a:lnTo>
                  <a:pt x="2438273" y="64135"/>
                </a:lnTo>
                <a:lnTo>
                  <a:pt x="2438273" y="73660"/>
                </a:lnTo>
                <a:lnTo>
                  <a:pt x="2439470" y="73660"/>
                </a:lnTo>
                <a:lnTo>
                  <a:pt x="2447925" y="68961"/>
                </a:lnTo>
                <a:lnTo>
                  <a:pt x="2439241" y="64135"/>
                </a:lnTo>
                <a:close/>
              </a:path>
              <a:path w="2447925" h="138429">
                <a:moveTo>
                  <a:pt x="2435860" y="64769"/>
                </a:moveTo>
                <a:lnTo>
                  <a:pt x="2428316" y="68961"/>
                </a:lnTo>
                <a:lnTo>
                  <a:pt x="2435860" y="73152"/>
                </a:lnTo>
                <a:lnTo>
                  <a:pt x="2435860" y="64769"/>
                </a:lnTo>
                <a:close/>
              </a:path>
              <a:path w="2447925" h="138429">
                <a:moveTo>
                  <a:pt x="2438273" y="64769"/>
                </a:moveTo>
                <a:lnTo>
                  <a:pt x="2435860" y="64769"/>
                </a:lnTo>
                <a:lnTo>
                  <a:pt x="2435860" y="73152"/>
                </a:lnTo>
                <a:lnTo>
                  <a:pt x="2438273" y="73152"/>
                </a:lnTo>
                <a:lnTo>
                  <a:pt x="2438273" y="64769"/>
                </a:lnTo>
                <a:close/>
              </a:path>
              <a:path w="2447925" h="138429">
                <a:moveTo>
                  <a:pt x="2323846" y="0"/>
                </a:moveTo>
                <a:lnTo>
                  <a:pt x="2321052" y="888"/>
                </a:lnTo>
                <a:lnTo>
                  <a:pt x="2319654" y="3175"/>
                </a:lnTo>
                <a:lnTo>
                  <a:pt x="2318385" y="5461"/>
                </a:lnTo>
                <a:lnTo>
                  <a:pt x="2319274" y="8381"/>
                </a:lnTo>
                <a:lnTo>
                  <a:pt x="2428316" y="68961"/>
                </a:lnTo>
                <a:lnTo>
                  <a:pt x="2435860" y="64769"/>
                </a:lnTo>
                <a:lnTo>
                  <a:pt x="2438273" y="64769"/>
                </a:lnTo>
                <a:lnTo>
                  <a:pt x="2438273" y="64135"/>
                </a:lnTo>
                <a:lnTo>
                  <a:pt x="2439241" y="64135"/>
                </a:lnTo>
                <a:lnTo>
                  <a:pt x="2323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2851" y="4555617"/>
            <a:ext cx="144780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5565" algn="r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1..*</a:t>
            </a:r>
            <a:endParaRPr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521334"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lineItems</a:t>
            </a:r>
            <a:endParaRPr>
              <a:latin typeface="Arial"/>
              <a:cs typeface="Arial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{ordered,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List}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4598" y="5976621"/>
            <a:ext cx="3975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An </a:t>
            </a:r>
            <a:r>
              <a:rPr spc="-5" dirty="0">
                <a:latin typeface="Arial"/>
                <a:cs typeface="Arial"/>
              </a:rPr>
              <a:t>association </a:t>
            </a:r>
            <a:r>
              <a:rPr spc="-10" dirty="0">
                <a:latin typeface="Arial"/>
                <a:cs typeface="Arial"/>
              </a:rPr>
              <a:t>end </a:t>
            </a:r>
            <a:r>
              <a:rPr dirty="0">
                <a:latin typeface="Arial"/>
                <a:cs typeface="Arial"/>
              </a:rPr>
              <a:t>can </a:t>
            </a:r>
            <a:r>
              <a:rPr spc="-10" dirty="0">
                <a:latin typeface="Arial"/>
                <a:cs typeface="Arial"/>
              </a:rPr>
              <a:t>optionally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have</a:t>
            </a:r>
            <a:endParaRPr>
              <a:latin typeface="Arial"/>
              <a:cs typeface="Arial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a property string like {ordered,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List}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3975" y="5876926"/>
            <a:ext cx="4248150" cy="720725"/>
          </a:xfrm>
          <a:custGeom>
            <a:avLst/>
            <a:gdLst/>
            <a:ahLst/>
            <a:cxnLst/>
            <a:rect l="l" t="t" r="r" b="b"/>
            <a:pathLst>
              <a:path w="4248150" h="720725">
                <a:moveTo>
                  <a:pt x="4158107" y="0"/>
                </a:moveTo>
                <a:lnTo>
                  <a:pt x="4176141" y="72072"/>
                </a:lnTo>
                <a:lnTo>
                  <a:pt x="4248150" y="90093"/>
                </a:lnTo>
                <a:lnTo>
                  <a:pt x="4158107" y="0"/>
                </a:lnTo>
                <a:lnTo>
                  <a:pt x="0" y="0"/>
                </a:lnTo>
                <a:lnTo>
                  <a:pt x="0" y="720725"/>
                </a:lnTo>
                <a:lnTo>
                  <a:pt x="4248150" y="720725"/>
                </a:lnTo>
                <a:lnTo>
                  <a:pt x="4248150" y="900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0826" y="5589588"/>
            <a:ext cx="142875" cy="287655"/>
          </a:xfrm>
          <a:custGeom>
            <a:avLst/>
            <a:gdLst/>
            <a:ahLst/>
            <a:cxnLst/>
            <a:rect l="l" t="t" r="r" b="b"/>
            <a:pathLst>
              <a:path w="142875" h="287654">
                <a:moveTo>
                  <a:pt x="142875" y="0"/>
                </a:moveTo>
                <a:lnTo>
                  <a:pt x="0" y="287337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spc="-5" dirty="0"/>
              <a:t>Adding </a:t>
            </a:r>
            <a:r>
              <a:rPr sz="3600" spc="-10" dirty="0"/>
              <a:t>navigability </a:t>
            </a:r>
            <a:r>
              <a:rPr sz="3600" dirty="0"/>
              <a:t>and</a:t>
            </a:r>
            <a:r>
              <a:rPr sz="3600" spc="25" dirty="0"/>
              <a:t> </a:t>
            </a:r>
            <a:r>
              <a:rPr sz="3600" spc="-5" dirty="0"/>
              <a:t>dependency</a:t>
            </a:r>
            <a:r>
              <a:rPr lang="en-CA" sz="3600" spc="-5" dirty="0"/>
              <a:t> relationships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854311" y="3007614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195" y="4325189"/>
            <a:ext cx="7493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aptures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6489" y="180543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7541" y="4088638"/>
            <a:ext cx="6896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egister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2151" y="3981451"/>
            <a:ext cx="1527175" cy="2111375"/>
          </a:xfrm>
          <a:custGeom>
            <a:avLst/>
            <a:gdLst/>
            <a:ahLst/>
            <a:cxnLst/>
            <a:rect l="l" t="t" r="r" b="b"/>
            <a:pathLst>
              <a:path w="1527175" h="2111375">
                <a:moveTo>
                  <a:pt x="0" y="2111375"/>
                </a:moveTo>
                <a:lnTo>
                  <a:pt x="1527175" y="2111375"/>
                </a:lnTo>
                <a:lnTo>
                  <a:pt x="1527175" y="0"/>
                </a:lnTo>
                <a:lnTo>
                  <a:pt x="0" y="0"/>
                </a:lnTo>
                <a:lnTo>
                  <a:pt x="0" y="211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2151" y="4475226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71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2427" y="1424050"/>
            <a:ext cx="1837055" cy="1529080"/>
          </a:xfrm>
          <a:custGeom>
            <a:avLst/>
            <a:gdLst/>
            <a:ahLst/>
            <a:cxnLst/>
            <a:rect l="l" t="t" r="r" b="b"/>
            <a:pathLst>
              <a:path w="1837054" h="1529080">
                <a:moveTo>
                  <a:pt x="0" y="1528699"/>
                </a:moveTo>
                <a:lnTo>
                  <a:pt x="1836674" y="1528699"/>
                </a:lnTo>
                <a:lnTo>
                  <a:pt x="1836674" y="0"/>
                </a:lnTo>
                <a:lnTo>
                  <a:pt x="0" y="0"/>
                </a:lnTo>
                <a:lnTo>
                  <a:pt x="0" y="15286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42427" y="180619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6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2427" y="2474976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6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42427" y="1424050"/>
            <a:ext cx="1837055" cy="24493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9220">
              <a:spcBef>
                <a:spcPts val="229"/>
              </a:spcBef>
            </a:pPr>
            <a:r>
              <a:rPr sz="1400" spc="-5" dirty="0">
                <a:latin typeface="Arial"/>
                <a:cs typeface="Arial"/>
              </a:rPr>
              <a:t>ProductSpecification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42427" y="1806194"/>
            <a:ext cx="1837055" cy="62324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0"/>
              </a:lnSpc>
            </a:pPr>
            <a:r>
              <a:rPr sz="1400" spc="-5" dirty="0">
                <a:latin typeface="Arial"/>
                <a:cs typeface="Arial"/>
              </a:rPr>
              <a:t>specification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90805" marR="671830"/>
            <a:r>
              <a:rPr sz="1400" dirty="0">
                <a:latin typeface="Arial"/>
                <a:cs typeface="Arial"/>
              </a:rPr>
              <a:t>price :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Money  id: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itemID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737664" y="4068827"/>
          <a:ext cx="1527175" cy="1214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57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SalesLineItem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6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quantity :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integer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1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getSubtotal()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65213"/>
              </p:ext>
            </p:extLst>
          </p:nvPr>
        </p:nvGraphicFramePr>
        <p:xfrm>
          <a:off x="8737664" y="5594351"/>
          <a:ext cx="1527175" cy="1214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72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Payment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72"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amount :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Money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093"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105401" y="1927225"/>
            <a:ext cx="2008505" cy="1212850"/>
          </a:xfrm>
          <a:custGeom>
            <a:avLst/>
            <a:gdLst/>
            <a:ahLst/>
            <a:cxnLst/>
            <a:rect l="l" t="t" r="r" b="b"/>
            <a:pathLst>
              <a:path w="2008504" h="1212850">
                <a:moveTo>
                  <a:pt x="0" y="1212850"/>
                </a:moveTo>
                <a:lnTo>
                  <a:pt x="2008251" y="1212850"/>
                </a:lnTo>
                <a:lnTo>
                  <a:pt x="2008251" y="0"/>
                </a:lnTo>
                <a:lnTo>
                  <a:pt x="0" y="0"/>
                </a:lnTo>
                <a:lnTo>
                  <a:pt x="0" y="1212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5401" y="2300351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2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401" y="2421001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2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5401" y="1927226"/>
            <a:ext cx="2008505" cy="2962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96875">
              <a:spcBef>
                <a:spcPts val="630"/>
              </a:spcBef>
            </a:pPr>
            <a:r>
              <a:rPr sz="1400" spc="-5" dirty="0">
                <a:latin typeface="Arial"/>
                <a:cs typeface="Arial"/>
              </a:rPr>
              <a:t>ProductCatalog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9276" y="2593087"/>
            <a:ext cx="1054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addProduct()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9277" y="2806446"/>
            <a:ext cx="201104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getProductSpecification()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1652" y="3961588"/>
            <a:ext cx="3822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05401" y="3860737"/>
            <a:ext cx="1927225" cy="2230755"/>
          </a:xfrm>
          <a:custGeom>
            <a:avLst/>
            <a:gdLst/>
            <a:ahLst/>
            <a:cxnLst/>
            <a:rect l="l" t="t" r="r" b="b"/>
            <a:pathLst>
              <a:path w="1927225" h="2230754">
                <a:moveTo>
                  <a:pt x="0" y="2230501"/>
                </a:moveTo>
                <a:lnTo>
                  <a:pt x="1927225" y="2230501"/>
                </a:lnTo>
                <a:lnTo>
                  <a:pt x="1927225" y="0"/>
                </a:lnTo>
                <a:lnTo>
                  <a:pt x="0" y="0"/>
                </a:lnTo>
                <a:lnTo>
                  <a:pt x="0" y="22305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5401" y="4292600"/>
            <a:ext cx="1927225" cy="0"/>
          </a:xfrm>
          <a:custGeom>
            <a:avLst/>
            <a:gdLst/>
            <a:ahLst/>
            <a:cxnLst/>
            <a:rect l="l" t="t" r="r" b="b"/>
            <a:pathLst>
              <a:path w="1927225">
                <a:moveTo>
                  <a:pt x="0" y="0"/>
                </a:moveTo>
                <a:lnTo>
                  <a:pt x="192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5401" y="4795774"/>
            <a:ext cx="1927225" cy="635"/>
          </a:xfrm>
          <a:custGeom>
            <a:avLst/>
            <a:gdLst/>
            <a:ahLst/>
            <a:cxnLst/>
            <a:rect l="l" t="t" r="r" b="b"/>
            <a:pathLst>
              <a:path w="1927225" h="635">
                <a:moveTo>
                  <a:pt x="0" y="0"/>
                </a:moveTo>
                <a:lnTo>
                  <a:pt x="1927225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62151" y="1647318"/>
            <a:ext cx="1901825" cy="440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8260">
              <a:spcBef>
                <a:spcPts val="75"/>
              </a:spcBef>
            </a:pPr>
            <a:r>
              <a:rPr sz="1400" dirty="0">
                <a:latin typeface="Arial"/>
                <a:cs typeface="Arial"/>
              </a:rPr>
              <a:t>address :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marL="48260"/>
            <a:r>
              <a:rPr sz="1400" dirty="0">
                <a:latin typeface="Arial"/>
                <a:cs typeface="Arial"/>
              </a:rPr>
              <a:t>phone :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PhoneNumber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62151" y="1274825"/>
            <a:ext cx="1901825" cy="1397000"/>
          </a:xfrm>
          <a:custGeom>
            <a:avLst/>
            <a:gdLst/>
            <a:ahLst/>
            <a:cxnLst/>
            <a:rect l="l" t="t" r="r" b="b"/>
            <a:pathLst>
              <a:path w="1901825" h="1397000">
                <a:moveTo>
                  <a:pt x="0" y="1397000"/>
                </a:moveTo>
                <a:lnTo>
                  <a:pt x="1901825" y="1397000"/>
                </a:lnTo>
                <a:lnTo>
                  <a:pt x="1901825" y="0"/>
                </a:lnTo>
                <a:lnTo>
                  <a:pt x="0" y="0"/>
                </a:lnTo>
                <a:lnTo>
                  <a:pt x="0" y="139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2151" y="1647317"/>
            <a:ext cx="1901825" cy="0"/>
          </a:xfrm>
          <a:custGeom>
            <a:avLst/>
            <a:gdLst/>
            <a:ahLst/>
            <a:cxnLst/>
            <a:rect l="l" t="t" r="r" b="b"/>
            <a:pathLst>
              <a:path w="1901825">
                <a:moveTo>
                  <a:pt x="0" y="0"/>
                </a:moveTo>
                <a:lnTo>
                  <a:pt x="1901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62151" y="2206117"/>
            <a:ext cx="1901825" cy="0"/>
          </a:xfrm>
          <a:custGeom>
            <a:avLst/>
            <a:gdLst/>
            <a:ahLst/>
            <a:cxnLst/>
            <a:rect l="l" t="t" r="r" b="b"/>
            <a:pathLst>
              <a:path w="1901825">
                <a:moveTo>
                  <a:pt x="0" y="0"/>
                </a:moveTo>
                <a:lnTo>
                  <a:pt x="1901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62151" y="1274825"/>
            <a:ext cx="1901825" cy="2500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R="74295" algn="ctr"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Store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20696" y="2671699"/>
            <a:ext cx="92710" cy="1310005"/>
          </a:xfrm>
          <a:custGeom>
            <a:avLst/>
            <a:gdLst/>
            <a:ahLst/>
            <a:cxnLst/>
            <a:rect l="l" t="t" r="r" b="b"/>
            <a:pathLst>
              <a:path w="92709" h="1310004">
                <a:moveTo>
                  <a:pt x="1778" y="1228598"/>
                </a:moveTo>
                <a:lnTo>
                  <a:pt x="1015" y="1228978"/>
                </a:lnTo>
                <a:lnTo>
                  <a:pt x="254" y="1229487"/>
                </a:lnTo>
                <a:lnTo>
                  <a:pt x="0" y="1230502"/>
                </a:lnTo>
                <a:lnTo>
                  <a:pt x="46266" y="1309751"/>
                </a:lnTo>
                <a:lnTo>
                  <a:pt x="48119" y="1306576"/>
                </a:lnTo>
                <a:lnTo>
                  <a:pt x="44678" y="1306576"/>
                </a:lnTo>
                <a:lnTo>
                  <a:pt x="44678" y="1300741"/>
                </a:lnTo>
                <a:lnTo>
                  <a:pt x="2743" y="1228852"/>
                </a:lnTo>
                <a:lnTo>
                  <a:pt x="1778" y="1228598"/>
                </a:lnTo>
                <a:close/>
              </a:path>
              <a:path w="92709" h="1310004">
                <a:moveTo>
                  <a:pt x="44678" y="1300741"/>
                </a:moveTo>
                <a:lnTo>
                  <a:pt x="44678" y="1306576"/>
                </a:lnTo>
                <a:lnTo>
                  <a:pt x="47853" y="1306576"/>
                </a:lnTo>
                <a:lnTo>
                  <a:pt x="47853" y="1305814"/>
                </a:lnTo>
                <a:lnTo>
                  <a:pt x="44894" y="1305814"/>
                </a:lnTo>
                <a:lnTo>
                  <a:pt x="46266" y="1303462"/>
                </a:lnTo>
                <a:lnTo>
                  <a:pt x="44678" y="1300741"/>
                </a:lnTo>
                <a:close/>
              </a:path>
              <a:path w="92709" h="1310004">
                <a:moveTo>
                  <a:pt x="90754" y="1228598"/>
                </a:moveTo>
                <a:lnTo>
                  <a:pt x="89789" y="1228852"/>
                </a:lnTo>
                <a:lnTo>
                  <a:pt x="47853" y="1300741"/>
                </a:lnTo>
                <a:lnTo>
                  <a:pt x="47853" y="1306576"/>
                </a:lnTo>
                <a:lnTo>
                  <a:pt x="48119" y="1306576"/>
                </a:lnTo>
                <a:lnTo>
                  <a:pt x="92532" y="1230502"/>
                </a:lnTo>
                <a:lnTo>
                  <a:pt x="92278" y="1229487"/>
                </a:lnTo>
                <a:lnTo>
                  <a:pt x="91516" y="1228978"/>
                </a:lnTo>
                <a:lnTo>
                  <a:pt x="90754" y="1228598"/>
                </a:lnTo>
                <a:close/>
              </a:path>
              <a:path w="92709" h="1310004">
                <a:moveTo>
                  <a:pt x="46266" y="1303462"/>
                </a:moveTo>
                <a:lnTo>
                  <a:pt x="44894" y="1305814"/>
                </a:lnTo>
                <a:lnTo>
                  <a:pt x="47637" y="1305814"/>
                </a:lnTo>
                <a:lnTo>
                  <a:pt x="46266" y="1303462"/>
                </a:lnTo>
                <a:close/>
              </a:path>
              <a:path w="92709" h="1310004">
                <a:moveTo>
                  <a:pt x="47853" y="1300741"/>
                </a:moveTo>
                <a:lnTo>
                  <a:pt x="46266" y="1303462"/>
                </a:lnTo>
                <a:lnTo>
                  <a:pt x="47637" y="1305814"/>
                </a:lnTo>
                <a:lnTo>
                  <a:pt x="47853" y="1305814"/>
                </a:lnTo>
                <a:lnTo>
                  <a:pt x="47853" y="1300741"/>
                </a:lnTo>
                <a:close/>
              </a:path>
              <a:path w="92709" h="1310004">
                <a:moveTo>
                  <a:pt x="47853" y="0"/>
                </a:moveTo>
                <a:lnTo>
                  <a:pt x="44678" y="0"/>
                </a:lnTo>
                <a:lnTo>
                  <a:pt x="44678" y="1300741"/>
                </a:lnTo>
                <a:lnTo>
                  <a:pt x="46266" y="1303462"/>
                </a:lnTo>
                <a:lnTo>
                  <a:pt x="47853" y="1300741"/>
                </a:lnTo>
                <a:lnTo>
                  <a:pt x="47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35427" y="4586096"/>
            <a:ext cx="1527175" cy="92710"/>
          </a:xfrm>
          <a:custGeom>
            <a:avLst/>
            <a:gdLst/>
            <a:ahLst/>
            <a:cxnLst/>
            <a:rect l="l" t="t" r="r" b="b"/>
            <a:pathLst>
              <a:path w="1527175" h="92710">
                <a:moveTo>
                  <a:pt x="1520716" y="46227"/>
                </a:moveTo>
                <a:lnTo>
                  <a:pt x="1446911" y="89280"/>
                </a:lnTo>
                <a:lnTo>
                  <a:pt x="1446149" y="89788"/>
                </a:lnTo>
                <a:lnTo>
                  <a:pt x="1445895" y="90677"/>
                </a:lnTo>
                <a:lnTo>
                  <a:pt x="1446402" y="91439"/>
                </a:lnTo>
                <a:lnTo>
                  <a:pt x="1446784" y="92201"/>
                </a:lnTo>
                <a:lnTo>
                  <a:pt x="1447800" y="92455"/>
                </a:lnTo>
                <a:lnTo>
                  <a:pt x="1448562" y="92075"/>
                </a:lnTo>
                <a:lnTo>
                  <a:pt x="1524561" y="47751"/>
                </a:lnTo>
                <a:lnTo>
                  <a:pt x="1524000" y="47751"/>
                </a:lnTo>
                <a:lnTo>
                  <a:pt x="1523111" y="47625"/>
                </a:lnTo>
                <a:lnTo>
                  <a:pt x="1520716" y="46227"/>
                </a:lnTo>
                <a:close/>
              </a:path>
              <a:path w="1527175" h="92710">
                <a:moveTo>
                  <a:pt x="1517885" y="44576"/>
                </a:moveTo>
                <a:lnTo>
                  <a:pt x="0" y="44576"/>
                </a:lnTo>
                <a:lnTo>
                  <a:pt x="0" y="47751"/>
                </a:lnTo>
                <a:lnTo>
                  <a:pt x="1518103" y="47751"/>
                </a:lnTo>
                <a:lnTo>
                  <a:pt x="1520716" y="46227"/>
                </a:lnTo>
                <a:lnTo>
                  <a:pt x="1517885" y="44576"/>
                </a:lnTo>
                <a:close/>
              </a:path>
              <a:path w="1527175" h="92710">
                <a:moveTo>
                  <a:pt x="1524344" y="44576"/>
                </a:moveTo>
                <a:lnTo>
                  <a:pt x="1524000" y="44576"/>
                </a:lnTo>
                <a:lnTo>
                  <a:pt x="1524000" y="47751"/>
                </a:lnTo>
                <a:lnTo>
                  <a:pt x="1524561" y="47751"/>
                </a:lnTo>
                <a:lnTo>
                  <a:pt x="1527175" y="46227"/>
                </a:lnTo>
                <a:lnTo>
                  <a:pt x="1524344" y="44576"/>
                </a:lnTo>
                <a:close/>
              </a:path>
              <a:path w="1527175" h="92710">
                <a:moveTo>
                  <a:pt x="1523111" y="44830"/>
                </a:moveTo>
                <a:lnTo>
                  <a:pt x="1520716" y="46227"/>
                </a:lnTo>
                <a:lnTo>
                  <a:pt x="1523111" y="47625"/>
                </a:lnTo>
                <a:lnTo>
                  <a:pt x="1523111" y="44830"/>
                </a:lnTo>
                <a:close/>
              </a:path>
              <a:path w="1527175" h="92710">
                <a:moveTo>
                  <a:pt x="1524000" y="44830"/>
                </a:moveTo>
                <a:lnTo>
                  <a:pt x="1523111" y="44830"/>
                </a:lnTo>
                <a:lnTo>
                  <a:pt x="1523111" y="47625"/>
                </a:lnTo>
                <a:lnTo>
                  <a:pt x="1524000" y="47625"/>
                </a:lnTo>
                <a:lnTo>
                  <a:pt x="1524000" y="44830"/>
                </a:lnTo>
                <a:close/>
              </a:path>
              <a:path w="1527175" h="92710">
                <a:moveTo>
                  <a:pt x="1447800" y="0"/>
                </a:moveTo>
                <a:lnTo>
                  <a:pt x="1446784" y="253"/>
                </a:lnTo>
                <a:lnTo>
                  <a:pt x="1446402" y="1015"/>
                </a:lnTo>
                <a:lnTo>
                  <a:pt x="1445895" y="1777"/>
                </a:lnTo>
                <a:lnTo>
                  <a:pt x="1446149" y="2666"/>
                </a:lnTo>
                <a:lnTo>
                  <a:pt x="1446911" y="3175"/>
                </a:lnTo>
                <a:lnTo>
                  <a:pt x="1520716" y="46227"/>
                </a:lnTo>
                <a:lnTo>
                  <a:pt x="1523111" y="44830"/>
                </a:lnTo>
                <a:lnTo>
                  <a:pt x="1524000" y="44830"/>
                </a:lnTo>
                <a:lnTo>
                  <a:pt x="1524000" y="44576"/>
                </a:lnTo>
                <a:lnTo>
                  <a:pt x="1524344" y="44576"/>
                </a:lnTo>
                <a:lnTo>
                  <a:pt x="1448562" y="380"/>
                </a:lnTo>
                <a:lnTo>
                  <a:pt x="144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42270" y="2952751"/>
            <a:ext cx="92710" cy="1120775"/>
          </a:xfrm>
          <a:custGeom>
            <a:avLst/>
            <a:gdLst/>
            <a:ahLst/>
            <a:cxnLst/>
            <a:rect l="l" t="t" r="r" b="b"/>
            <a:pathLst>
              <a:path w="92709" h="1120775">
                <a:moveTo>
                  <a:pt x="46291" y="6223"/>
                </a:moveTo>
                <a:lnTo>
                  <a:pt x="44703" y="8944"/>
                </a:lnTo>
                <a:lnTo>
                  <a:pt x="44703" y="1120775"/>
                </a:lnTo>
                <a:lnTo>
                  <a:pt x="47878" y="1120775"/>
                </a:lnTo>
                <a:lnTo>
                  <a:pt x="47878" y="8944"/>
                </a:lnTo>
                <a:lnTo>
                  <a:pt x="46291" y="6223"/>
                </a:lnTo>
                <a:close/>
              </a:path>
              <a:path w="92709" h="1120775">
                <a:moveTo>
                  <a:pt x="46227" y="0"/>
                </a:moveTo>
                <a:lnTo>
                  <a:pt x="507" y="78486"/>
                </a:lnTo>
                <a:lnTo>
                  <a:pt x="0" y="79248"/>
                </a:lnTo>
                <a:lnTo>
                  <a:pt x="253" y="80263"/>
                </a:lnTo>
                <a:lnTo>
                  <a:pt x="1015" y="80772"/>
                </a:lnTo>
                <a:lnTo>
                  <a:pt x="1777" y="81152"/>
                </a:lnTo>
                <a:lnTo>
                  <a:pt x="2794" y="80899"/>
                </a:lnTo>
                <a:lnTo>
                  <a:pt x="3175" y="80137"/>
                </a:lnTo>
                <a:lnTo>
                  <a:pt x="44703" y="8944"/>
                </a:lnTo>
                <a:lnTo>
                  <a:pt x="44703" y="3175"/>
                </a:lnTo>
                <a:lnTo>
                  <a:pt x="48082" y="3175"/>
                </a:lnTo>
                <a:lnTo>
                  <a:pt x="46227" y="0"/>
                </a:lnTo>
                <a:close/>
              </a:path>
              <a:path w="92709" h="1120775">
                <a:moveTo>
                  <a:pt x="48082" y="3175"/>
                </a:moveTo>
                <a:lnTo>
                  <a:pt x="47878" y="3175"/>
                </a:lnTo>
                <a:lnTo>
                  <a:pt x="47878" y="8944"/>
                </a:lnTo>
                <a:lnTo>
                  <a:pt x="89471" y="80263"/>
                </a:lnTo>
                <a:lnTo>
                  <a:pt x="89788" y="80899"/>
                </a:lnTo>
                <a:lnTo>
                  <a:pt x="90804" y="81152"/>
                </a:lnTo>
                <a:lnTo>
                  <a:pt x="91567" y="80772"/>
                </a:lnTo>
                <a:lnTo>
                  <a:pt x="92328" y="80263"/>
                </a:lnTo>
                <a:lnTo>
                  <a:pt x="92582" y="79248"/>
                </a:lnTo>
                <a:lnTo>
                  <a:pt x="92075" y="78486"/>
                </a:lnTo>
                <a:lnTo>
                  <a:pt x="48082" y="3175"/>
                </a:lnTo>
                <a:close/>
              </a:path>
              <a:path w="92709" h="1120775">
                <a:moveTo>
                  <a:pt x="47878" y="3175"/>
                </a:moveTo>
                <a:lnTo>
                  <a:pt x="44703" y="3175"/>
                </a:lnTo>
                <a:lnTo>
                  <a:pt x="44703" y="8944"/>
                </a:lnTo>
                <a:lnTo>
                  <a:pt x="46291" y="6223"/>
                </a:lnTo>
                <a:lnTo>
                  <a:pt x="44957" y="3937"/>
                </a:lnTo>
                <a:lnTo>
                  <a:pt x="47878" y="3937"/>
                </a:lnTo>
                <a:lnTo>
                  <a:pt x="47878" y="3175"/>
                </a:lnTo>
                <a:close/>
              </a:path>
              <a:path w="92709" h="1120775">
                <a:moveTo>
                  <a:pt x="47878" y="3937"/>
                </a:moveTo>
                <a:lnTo>
                  <a:pt x="47625" y="3937"/>
                </a:lnTo>
                <a:lnTo>
                  <a:pt x="46291" y="6223"/>
                </a:lnTo>
                <a:lnTo>
                  <a:pt x="47878" y="8944"/>
                </a:lnTo>
                <a:lnTo>
                  <a:pt x="47878" y="3937"/>
                </a:lnTo>
                <a:close/>
              </a:path>
              <a:path w="92709" h="1120775">
                <a:moveTo>
                  <a:pt x="47625" y="3937"/>
                </a:moveTo>
                <a:lnTo>
                  <a:pt x="44957" y="3937"/>
                </a:lnTo>
                <a:lnTo>
                  <a:pt x="46291" y="6223"/>
                </a:lnTo>
                <a:lnTo>
                  <a:pt x="47625" y="3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8876" y="6092825"/>
            <a:ext cx="2503805" cy="640080"/>
          </a:xfrm>
          <a:custGeom>
            <a:avLst/>
            <a:gdLst/>
            <a:ahLst/>
            <a:cxnLst/>
            <a:rect l="l" t="t" r="r" b="b"/>
            <a:pathLst>
              <a:path w="2503804" h="640079">
                <a:moveTo>
                  <a:pt x="2497135" y="593725"/>
                </a:moveTo>
                <a:lnTo>
                  <a:pt x="2422525" y="637247"/>
                </a:lnTo>
                <a:lnTo>
                  <a:pt x="2422271" y="638215"/>
                </a:lnTo>
                <a:lnTo>
                  <a:pt x="2422779" y="638972"/>
                </a:lnTo>
                <a:lnTo>
                  <a:pt x="2423159" y="639729"/>
                </a:lnTo>
                <a:lnTo>
                  <a:pt x="2424176" y="639986"/>
                </a:lnTo>
                <a:lnTo>
                  <a:pt x="2500827" y="595312"/>
                </a:lnTo>
                <a:lnTo>
                  <a:pt x="2500503" y="595312"/>
                </a:lnTo>
                <a:lnTo>
                  <a:pt x="2500503" y="595096"/>
                </a:lnTo>
                <a:lnTo>
                  <a:pt x="2499486" y="595096"/>
                </a:lnTo>
                <a:lnTo>
                  <a:pt x="2497135" y="593725"/>
                </a:lnTo>
                <a:close/>
              </a:path>
              <a:path w="2503804" h="640079">
                <a:moveTo>
                  <a:pt x="3175" y="0"/>
                </a:moveTo>
                <a:lnTo>
                  <a:pt x="0" y="0"/>
                </a:lnTo>
                <a:lnTo>
                  <a:pt x="0" y="594601"/>
                </a:lnTo>
                <a:lnTo>
                  <a:pt x="762" y="595312"/>
                </a:lnTo>
                <a:lnTo>
                  <a:pt x="2494414" y="595312"/>
                </a:lnTo>
                <a:lnTo>
                  <a:pt x="2497135" y="593725"/>
                </a:lnTo>
                <a:lnTo>
                  <a:pt x="3175" y="593725"/>
                </a:lnTo>
                <a:lnTo>
                  <a:pt x="1524" y="592137"/>
                </a:lnTo>
                <a:lnTo>
                  <a:pt x="3175" y="592137"/>
                </a:lnTo>
                <a:lnTo>
                  <a:pt x="3175" y="0"/>
                </a:lnTo>
                <a:close/>
              </a:path>
              <a:path w="2503804" h="640079">
                <a:moveTo>
                  <a:pt x="2500827" y="592137"/>
                </a:moveTo>
                <a:lnTo>
                  <a:pt x="2500503" y="592137"/>
                </a:lnTo>
                <a:lnTo>
                  <a:pt x="2500503" y="595312"/>
                </a:lnTo>
                <a:lnTo>
                  <a:pt x="2500827" y="595312"/>
                </a:lnTo>
                <a:lnTo>
                  <a:pt x="2503551" y="593725"/>
                </a:lnTo>
                <a:lnTo>
                  <a:pt x="2500827" y="592137"/>
                </a:lnTo>
                <a:close/>
              </a:path>
              <a:path w="2503804" h="640079">
                <a:moveTo>
                  <a:pt x="2499486" y="592353"/>
                </a:moveTo>
                <a:lnTo>
                  <a:pt x="2497135" y="593725"/>
                </a:lnTo>
                <a:lnTo>
                  <a:pt x="2499486" y="595096"/>
                </a:lnTo>
                <a:lnTo>
                  <a:pt x="2499486" y="592353"/>
                </a:lnTo>
                <a:close/>
              </a:path>
              <a:path w="2503804" h="640079">
                <a:moveTo>
                  <a:pt x="2500503" y="592353"/>
                </a:moveTo>
                <a:lnTo>
                  <a:pt x="2499486" y="592353"/>
                </a:lnTo>
                <a:lnTo>
                  <a:pt x="2499486" y="595096"/>
                </a:lnTo>
                <a:lnTo>
                  <a:pt x="2500503" y="595096"/>
                </a:lnTo>
                <a:lnTo>
                  <a:pt x="2500503" y="592353"/>
                </a:lnTo>
                <a:close/>
              </a:path>
              <a:path w="2503804" h="640079">
                <a:moveTo>
                  <a:pt x="3175" y="592137"/>
                </a:moveTo>
                <a:lnTo>
                  <a:pt x="1524" y="592137"/>
                </a:lnTo>
                <a:lnTo>
                  <a:pt x="3175" y="593725"/>
                </a:lnTo>
                <a:lnTo>
                  <a:pt x="3175" y="592137"/>
                </a:lnTo>
                <a:close/>
              </a:path>
              <a:path w="2503804" h="640079">
                <a:moveTo>
                  <a:pt x="2494414" y="592137"/>
                </a:moveTo>
                <a:lnTo>
                  <a:pt x="3175" y="592137"/>
                </a:lnTo>
                <a:lnTo>
                  <a:pt x="3175" y="593725"/>
                </a:lnTo>
                <a:lnTo>
                  <a:pt x="2497135" y="593725"/>
                </a:lnTo>
                <a:lnTo>
                  <a:pt x="2494414" y="592137"/>
                </a:lnTo>
                <a:close/>
              </a:path>
              <a:path w="2503804" h="640079">
                <a:moveTo>
                  <a:pt x="2424176" y="547458"/>
                </a:moveTo>
                <a:lnTo>
                  <a:pt x="2423159" y="547712"/>
                </a:lnTo>
                <a:lnTo>
                  <a:pt x="2422779" y="548474"/>
                </a:lnTo>
                <a:lnTo>
                  <a:pt x="2422271" y="549224"/>
                </a:lnTo>
                <a:lnTo>
                  <a:pt x="2422525" y="550202"/>
                </a:lnTo>
                <a:lnTo>
                  <a:pt x="2497135" y="593725"/>
                </a:lnTo>
                <a:lnTo>
                  <a:pt x="2499486" y="592353"/>
                </a:lnTo>
                <a:lnTo>
                  <a:pt x="2500503" y="592353"/>
                </a:lnTo>
                <a:lnTo>
                  <a:pt x="2500503" y="592137"/>
                </a:lnTo>
                <a:lnTo>
                  <a:pt x="2500827" y="592137"/>
                </a:lnTo>
                <a:lnTo>
                  <a:pt x="2424176" y="547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7337" y="2112898"/>
            <a:ext cx="3864610" cy="4480560"/>
          </a:xfrm>
          <a:custGeom>
            <a:avLst/>
            <a:gdLst/>
            <a:ahLst/>
            <a:cxnLst/>
            <a:rect l="l" t="t" r="r" b="b"/>
            <a:pathLst>
              <a:path w="3864610" h="4480559">
                <a:moveTo>
                  <a:pt x="356590" y="0"/>
                </a:moveTo>
                <a:lnTo>
                  <a:pt x="711" y="0"/>
                </a:lnTo>
                <a:lnTo>
                  <a:pt x="0" y="762"/>
                </a:lnTo>
                <a:lnTo>
                  <a:pt x="0" y="4479277"/>
                </a:lnTo>
                <a:lnTo>
                  <a:pt x="711" y="4479988"/>
                </a:lnTo>
                <a:lnTo>
                  <a:pt x="3818826" y="4479988"/>
                </a:lnTo>
                <a:lnTo>
                  <a:pt x="3819461" y="4479277"/>
                </a:lnTo>
                <a:lnTo>
                  <a:pt x="3819461" y="4478401"/>
                </a:lnTo>
                <a:lnTo>
                  <a:pt x="3175" y="4478401"/>
                </a:lnTo>
                <a:lnTo>
                  <a:pt x="1587" y="4476813"/>
                </a:lnTo>
                <a:lnTo>
                  <a:pt x="3175" y="4476813"/>
                </a:lnTo>
                <a:lnTo>
                  <a:pt x="3175" y="3175"/>
                </a:lnTo>
                <a:lnTo>
                  <a:pt x="1587" y="3175"/>
                </a:lnTo>
                <a:lnTo>
                  <a:pt x="3175" y="1650"/>
                </a:lnTo>
                <a:lnTo>
                  <a:pt x="356590" y="1650"/>
                </a:lnTo>
                <a:lnTo>
                  <a:pt x="356590" y="0"/>
                </a:lnTo>
                <a:close/>
              </a:path>
              <a:path w="3864610" h="4480559">
                <a:moveTo>
                  <a:pt x="3175" y="4476813"/>
                </a:moveTo>
                <a:lnTo>
                  <a:pt x="1587" y="4476813"/>
                </a:lnTo>
                <a:lnTo>
                  <a:pt x="3175" y="4478401"/>
                </a:lnTo>
                <a:lnTo>
                  <a:pt x="3175" y="4476813"/>
                </a:lnTo>
                <a:close/>
              </a:path>
              <a:path w="3864610" h="4480559">
                <a:moveTo>
                  <a:pt x="3816286" y="4476813"/>
                </a:moveTo>
                <a:lnTo>
                  <a:pt x="3175" y="4476813"/>
                </a:lnTo>
                <a:lnTo>
                  <a:pt x="3175" y="4478401"/>
                </a:lnTo>
                <a:lnTo>
                  <a:pt x="3816286" y="4478401"/>
                </a:lnTo>
                <a:lnTo>
                  <a:pt x="3816286" y="4476813"/>
                </a:lnTo>
                <a:close/>
              </a:path>
              <a:path w="3864610" h="4480559">
                <a:moveTo>
                  <a:pt x="3817937" y="4018414"/>
                </a:moveTo>
                <a:lnTo>
                  <a:pt x="3816413" y="4021026"/>
                </a:lnTo>
                <a:lnTo>
                  <a:pt x="3816286" y="4478401"/>
                </a:lnTo>
                <a:lnTo>
                  <a:pt x="3817937" y="4476813"/>
                </a:lnTo>
                <a:lnTo>
                  <a:pt x="3819461" y="4476813"/>
                </a:lnTo>
                <a:lnTo>
                  <a:pt x="3819461" y="4021026"/>
                </a:lnTo>
                <a:lnTo>
                  <a:pt x="3817937" y="4018414"/>
                </a:lnTo>
                <a:close/>
              </a:path>
              <a:path w="3864610" h="4480559">
                <a:moveTo>
                  <a:pt x="3819461" y="4476813"/>
                </a:moveTo>
                <a:lnTo>
                  <a:pt x="3817937" y="4476813"/>
                </a:lnTo>
                <a:lnTo>
                  <a:pt x="3816286" y="4478401"/>
                </a:lnTo>
                <a:lnTo>
                  <a:pt x="3819461" y="4478401"/>
                </a:lnTo>
                <a:lnTo>
                  <a:pt x="3819461" y="4476813"/>
                </a:lnTo>
                <a:close/>
              </a:path>
              <a:path w="3864610" h="4480559">
                <a:moveTo>
                  <a:pt x="3817937" y="4012056"/>
                </a:moveTo>
                <a:lnTo>
                  <a:pt x="3772090" y="4090619"/>
                </a:lnTo>
                <a:lnTo>
                  <a:pt x="3771709" y="4091368"/>
                </a:lnTo>
                <a:lnTo>
                  <a:pt x="3771963" y="4092346"/>
                </a:lnTo>
                <a:lnTo>
                  <a:pt x="3773487" y="4093222"/>
                </a:lnTo>
                <a:lnTo>
                  <a:pt x="3774376" y="4092968"/>
                </a:lnTo>
                <a:lnTo>
                  <a:pt x="3774884" y="4092219"/>
                </a:lnTo>
                <a:lnTo>
                  <a:pt x="3816286" y="4021244"/>
                </a:lnTo>
                <a:lnTo>
                  <a:pt x="3816286" y="4015206"/>
                </a:lnTo>
                <a:lnTo>
                  <a:pt x="3819775" y="4015206"/>
                </a:lnTo>
                <a:lnTo>
                  <a:pt x="3817937" y="4012056"/>
                </a:lnTo>
                <a:close/>
              </a:path>
              <a:path w="3864610" h="4480559">
                <a:moveTo>
                  <a:pt x="3819775" y="4015206"/>
                </a:moveTo>
                <a:lnTo>
                  <a:pt x="3819461" y="4015206"/>
                </a:lnTo>
                <a:lnTo>
                  <a:pt x="3819588" y="4021244"/>
                </a:lnTo>
                <a:lnTo>
                  <a:pt x="3861076" y="4092346"/>
                </a:lnTo>
                <a:lnTo>
                  <a:pt x="3861498" y="4092968"/>
                </a:lnTo>
                <a:lnTo>
                  <a:pt x="3862387" y="4093222"/>
                </a:lnTo>
                <a:lnTo>
                  <a:pt x="3863911" y="4092346"/>
                </a:lnTo>
                <a:lnTo>
                  <a:pt x="3864165" y="4091368"/>
                </a:lnTo>
                <a:lnTo>
                  <a:pt x="3863784" y="4090619"/>
                </a:lnTo>
                <a:lnTo>
                  <a:pt x="3819775" y="4015206"/>
                </a:lnTo>
                <a:close/>
              </a:path>
              <a:path w="3864610" h="4480559">
                <a:moveTo>
                  <a:pt x="3819461" y="4015206"/>
                </a:moveTo>
                <a:lnTo>
                  <a:pt x="3816286" y="4015206"/>
                </a:lnTo>
                <a:lnTo>
                  <a:pt x="3816286" y="4021244"/>
                </a:lnTo>
                <a:lnTo>
                  <a:pt x="3817937" y="4018414"/>
                </a:lnTo>
                <a:lnTo>
                  <a:pt x="3816540" y="4016019"/>
                </a:lnTo>
                <a:lnTo>
                  <a:pt x="3819461" y="4016019"/>
                </a:lnTo>
                <a:lnTo>
                  <a:pt x="3819461" y="4015206"/>
                </a:lnTo>
                <a:close/>
              </a:path>
              <a:path w="3864610" h="4480559">
                <a:moveTo>
                  <a:pt x="3819461" y="4016019"/>
                </a:moveTo>
                <a:lnTo>
                  <a:pt x="3817937" y="4018414"/>
                </a:lnTo>
                <a:lnTo>
                  <a:pt x="3819461" y="4021026"/>
                </a:lnTo>
                <a:lnTo>
                  <a:pt x="3819461" y="4016019"/>
                </a:lnTo>
                <a:close/>
              </a:path>
              <a:path w="3864610" h="4480559">
                <a:moveTo>
                  <a:pt x="3819334" y="4016019"/>
                </a:moveTo>
                <a:lnTo>
                  <a:pt x="3816540" y="4016019"/>
                </a:lnTo>
                <a:lnTo>
                  <a:pt x="3817937" y="4018414"/>
                </a:lnTo>
                <a:lnTo>
                  <a:pt x="3819334" y="4016019"/>
                </a:lnTo>
                <a:close/>
              </a:path>
              <a:path w="3864610" h="4480559">
                <a:moveTo>
                  <a:pt x="3175" y="1650"/>
                </a:moveTo>
                <a:lnTo>
                  <a:pt x="1587" y="3175"/>
                </a:lnTo>
                <a:lnTo>
                  <a:pt x="3175" y="3175"/>
                </a:lnTo>
                <a:lnTo>
                  <a:pt x="3175" y="1650"/>
                </a:lnTo>
                <a:close/>
              </a:path>
              <a:path w="3864610" h="4480559">
                <a:moveTo>
                  <a:pt x="356590" y="1650"/>
                </a:moveTo>
                <a:lnTo>
                  <a:pt x="3175" y="1650"/>
                </a:lnTo>
                <a:lnTo>
                  <a:pt x="3175" y="3175"/>
                </a:lnTo>
                <a:lnTo>
                  <a:pt x="356590" y="3175"/>
                </a:lnTo>
                <a:lnTo>
                  <a:pt x="356590" y="1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3348" y="2906523"/>
            <a:ext cx="1889760" cy="1075055"/>
          </a:xfrm>
          <a:custGeom>
            <a:avLst/>
            <a:gdLst/>
            <a:ahLst/>
            <a:cxnLst/>
            <a:rect l="l" t="t" r="r" b="b"/>
            <a:pathLst>
              <a:path w="1889760" h="1075054">
                <a:moveTo>
                  <a:pt x="1879962" y="44576"/>
                </a:moveTo>
                <a:lnTo>
                  <a:pt x="762" y="44576"/>
                </a:lnTo>
                <a:lnTo>
                  <a:pt x="0" y="45338"/>
                </a:lnTo>
                <a:lnTo>
                  <a:pt x="0" y="1074927"/>
                </a:lnTo>
                <a:lnTo>
                  <a:pt x="3175" y="1074927"/>
                </a:lnTo>
                <a:lnTo>
                  <a:pt x="3175" y="47751"/>
                </a:lnTo>
                <a:lnTo>
                  <a:pt x="1650" y="47751"/>
                </a:lnTo>
                <a:lnTo>
                  <a:pt x="3175" y="46227"/>
                </a:lnTo>
                <a:lnTo>
                  <a:pt x="1882793" y="46227"/>
                </a:lnTo>
                <a:lnTo>
                  <a:pt x="1879962" y="44576"/>
                </a:lnTo>
                <a:close/>
              </a:path>
              <a:path w="1889760" h="1075054">
                <a:moveTo>
                  <a:pt x="1882793" y="46227"/>
                </a:moveTo>
                <a:lnTo>
                  <a:pt x="1808988" y="89280"/>
                </a:lnTo>
                <a:lnTo>
                  <a:pt x="1808226" y="89788"/>
                </a:lnTo>
                <a:lnTo>
                  <a:pt x="1807972" y="90677"/>
                </a:lnTo>
                <a:lnTo>
                  <a:pt x="1808479" y="91439"/>
                </a:lnTo>
                <a:lnTo>
                  <a:pt x="1808861" y="92201"/>
                </a:lnTo>
                <a:lnTo>
                  <a:pt x="1809877" y="92455"/>
                </a:lnTo>
                <a:lnTo>
                  <a:pt x="1810639" y="92075"/>
                </a:lnTo>
                <a:lnTo>
                  <a:pt x="1886638" y="47751"/>
                </a:lnTo>
                <a:lnTo>
                  <a:pt x="1886077" y="47751"/>
                </a:lnTo>
                <a:lnTo>
                  <a:pt x="1885188" y="47625"/>
                </a:lnTo>
                <a:lnTo>
                  <a:pt x="1882793" y="46227"/>
                </a:lnTo>
                <a:close/>
              </a:path>
              <a:path w="1889760" h="1075054">
                <a:moveTo>
                  <a:pt x="3175" y="46227"/>
                </a:moveTo>
                <a:lnTo>
                  <a:pt x="1650" y="47751"/>
                </a:lnTo>
                <a:lnTo>
                  <a:pt x="3175" y="47751"/>
                </a:lnTo>
                <a:lnTo>
                  <a:pt x="3175" y="46227"/>
                </a:lnTo>
                <a:close/>
              </a:path>
              <a:path w="1889760" h="1075054">
                <a:moveTo>
                  <a:pt x="1882793" y="46227"/>
                </a:moveTo>
                <a:lnTo>
                  <a:pt x="3175" y="46227"/>
                </a:lnTo>
                <a:lnTo>
                  <a:pt x="3175" y="47751"/>
                </a:lnTo>
                <a:lnTo>
                  <a:pt x="1880180" y="47751"/>
                </a:lnTo>
                <a:lnTo>
                  <a:pt x="1882793" y="46227"/>
                </a:lnTo>
                <a:close/>
              </a:path>
              <a:path w="1889760" h="1075054">
                <a:moveTo>
                  <a:pt x="1886421" y="44576"/>
                </a:moveTo>
                <a:lnTo>
                  <a:pt x="1886077" y="44576"/>
                </a:lnTo>
                <a:lnTo>
                  <a:pt x="1886077" y="47751"/>
                </a:lnTo>
                <a:lnTo>
                  <a:pt x="1886638" y="47751"/>
                </a:lnTo>
                <a:lnTo>
                  <a:pt x="1889252" y="46227"/>
                </a:lnTo>
                <a:lnTo>
                  <a:pt x="1886421" y="44576"/>
                </a:lnTo>
                <a:close/>
              </a:path>
              <a:path w="1889760" h="1075054">
                <a:moveTo>
                  <a:pt x="1885188" y="44830"/>
                </a:moveTo>
                <a:lnTo>
                  <a:pt x="1882793" y="46227"/>
                </a:lnTo>
                <a:lnTo>
                  <a:pt x="1885188" y="47625"/>
                </a:lnTo>
                <a:lnTo>
                  <a:pt x="1885188" y="44830"/>
                </a:lnTo>
                <a:close/>
              </a:path>
              <a:path w="1889760" h="1075054">
                <a:moveTo>
                  <a:pt x="1886077" y="44830"/>
                </a:moveTo>
                <a:lnTo>
                  <a:pt x="1885188" y="44830"/>
                </a:lnTo>
                <a:lnTo>
                  <a:pt x="1885188" y="47625"/>
                </a:lnTo>
                <a:lnTo>
                  <a:pt x="1886077" y="47625"/>
                </a:lnTo>
                <a:lnTo>
                  <a:pt x="1886077" y="44830"/>
                </a:lnTo>
                <a:close/>
              </a:path>
              <a:path w="1889760" h="1075054">
                <a:moveTo>
                  <a:pt x="1809877" y="0"/>
                </a:moveTo>
                <a:lnTo>
                  <a:pt x="1808861" y="253"/>
                </a:lnTo>
                <a:lnTo>
                  <a:pt x="1808479" y="1015"/>
                </a:lnTo>
                <a:lnTo>
                  <a:pt x="1807972" y="1777"/>
                </a:lnTo>
                <a:lnTo>
                  <a:pt x="1808226" y="2666"/>
                </a:lnTo>
                <a:lnTo>
                  <a:pt x="1808988" y="3175"/>
                </a:lnTo>
                <a:lnTo>
                  <a:pt x="1882793" y="46227"/>
                </a:lnTo>
                <a:lnTo>
                  <a:pt x="1885188" y="44830"/>
                </a:lnTo>
                <a:lnTo>
                  <a:pt x="1886077" y="44830"/>
                </a:lnTo>
                <a:lnTo>
                  <a:pt x="1886077" y="44576"/>
                </a:lnTo>
                <a:lnTo>
                  <a:pt x="1886421" y="44576"/>
                </a:lnTo>
                <a:lnTo>
                  <a:pt x="1810639" y="380"/>
                </a:lnTo>
                <a:lnTo>
                  <a:pt x="1809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3976" y="1458849"/>
            <a:ext cx="2052955" cy="468630"/>
          </a:xfrm>
          <a:custGeom>
            <a:avLst/>
            <a:gdLst/>
            <a:ahLst/>
            <a:cxnLst/>
            <a:rect l="l" t="t" r="r" b="b"/>
            <a:pathLst>
              <a:path w="2052954" h="468630">
                <a:moveTo>
                  <a:pt x="1962150" y="387223"/>
                </a:moveTo>
                <a:lnTo>
                  <a:pt x="1961388" y="387603"/>
                </a:lnTo>
                <a:lnTo>
                  <a:pt x="1960626" y="388112"/>
                </a:lnTo>
                <a:lnTo>
                  <a:pt x="1960372" y="389127"/>
                </a:lnTo>
                <a:lnTo>
                  <a:pt x="1960752" y="389889"/>
                </a:lnTo>
                <a:lnTo>
                  <a:pt x="2006600" y="468375"/>
                </a:lnTo>
                <a:lnTo>
                  <a:pt x="2008454" y="465200"/>
                </a:lnTo>
                <a:lnTo>
                  <a:pt x="2004949" y="465200"/>
                </a:lnTo>
                <a:lnTo>
                  <a:pt x="2004949" y="459213"/>
                </a:lnTo>
                <a:lnTo>
                  <a:pt x="1963462" y="388112"/>
                </a:lnTo>
                <a:lnTo>
                  <a:pt x="1963039" y="387476"/>
                </a:lnTo>
                <a:lnTo>
                  <a:pt x="1962150" y="387223"/>
                </a:lnTo>
                <a:close/>
              </a:path>
              <a:path w="2052954" h="468630">
                <a:moveTo>
                  <a:pt x="2004949" y="459213"/>
                </a:moveTo>
                <a:lnTo>
                  <a:pt x="2004949" y="465200"/>
                </a:lnTo>
                <a:lnTo>
                  <a:pt x="2008124" y="465200"/>
                </a:lnTo>
                <a:lnTo>
                  <a:pt x="2008124" y="464438"/>
                </a:lnTo>
                <a:lnTo>
                  <a:pt x="2005202" y="464438"/>
                </a:lnTo>
                <a:lnTo>
                  <a:pt x="2006600" y="462044"/>
                </a:lnTo>
                <a:lnTo>
                  <a:pt x="2004949" y="459213"/>
                </a:lnTo>
                <a:close/>
              </a:path>
              <a:path w="2052954" h="468630">
                <a:moveTo>
                  <a:pt x="2051050" y="387223"/>
                </a:moveTo>
                <a:lnTo>
                  <a:pt x="2050161" y="387476"/>
                </a:lnTo>
                <a:lnTo>
                  <a:pt x="2049652" y="388238"/>
                </a:lnTo>
                <a:lnTo>
                  <a:pt x="2008251" y="459213"/>
                </a:lnTo>
                <a:lnTo>
                  <a:pt x="2008124" y="465200"/>
                </a:lnTo>
                <a:lnTo>
                  <a:pt x="2008454" y="465200"/>
                </a:lnTo>
                <a:lnTo>
                  <a:pt x="2052447" y="389889"/>
                </a:lnTo>
                <a:lnTo>
                  <a:pt x="2052827" y="389127"/>
                </a:lnTo>
                <a:lnTo>
                  <a:pt x="2052574" y="388112"/>
                </a:lnTo>
                <a:lnTo>
                  <a:pt x="2051812" y="387603"/>
                </a:lnTo>
                <a:lnTo>
                  <a:pt x="2051050" y="387223"/>
                </a:lnTo>
                <a:close/>
              </a:path>
              <a:path w="2052954" h="468630">
                <a:moveTo>
                  <a:pt x="2006600" y="462044"/>
                </a:moveTo>
                <a:lnTo>
                  <a:pt x="2005202" y="464438"/>
                </a:lnTo>
                <a:lnTo>
                  <a:pt x="2007997" y="464438"/>
                </a:lnTo>
                <a:lnTo>
                  <a:pt x="2006600" y="462044"/>
                </a:lnTo>
                <a:close/>
              </a:path>
              <a:path w="2052954" h="468630">
                <a:moveTo>
                  <a:pt x="2008124" y="459431"/>
                </a:moveTo>
                <a:lnTo>
                  <a:pt x="2006600" y="462044"/>
                </a:lnTo>
                <a:lnTo>
                  <a:pt x="2007997" y="464438"/>
                </a:lnTo>
                <a:lnTo>
                  <a:pt x="2008124" y="459431"/>
                </a:lnTo>
                <a:close/>
              </a:path>
              <a:path w="2052954" h="468630">
                <a:moveTo>
                  <a:pt x="2004949" y="1650"/>
                </a:moveTo>
                <a:lnTo>
                  <a:pt x="2005076" y="459431"/>
                </a:lnTo>
                <a:lnTo>
                  <a:pt x="2006600" y="462044"/>
                </a:lnTo>
                <a:lnTo>
                  <a:pt x="2008124" y="459431"/>
                </a:lnTo>
                <a:lnTo>
                  <a:pt x="2008124" y="3175"/>
                </a:lnTo>
                <a:lnTo>
                  <a:pt x="2006600" y="3175"/>
                </a:lnTo>
                <a:lnTo>
                  <a:pt x="2004949" y="1650"/>
                </a:lnTo>
                <a:close/>
              </a:path>
              <a:path w="2052954" h="468630">
                <a:moveTo>
                  <a:pt x="2007489" y="0"/>
                </a:moveTo>
                <a:lnTo>
                  <a:pt x="0" y="0"/>
                </a:lnTo>
                <a:lnTo>
                  <a:pt x="0" y="3175"/>
                </a:lnTo>
                <a:lnTo>
                  <a:pt x="2004949" y="3175"/>
                </a:lnTo>
                <a:lnTo>
                  <a:pt x="2004949" y="1650"/>
                </a:lnTo>
                <a:lnTo>
                  <a:pt x="2008124" y="1650"/>
                </a:lnTo>
                <a:lnTo>
                  <a:pt x="2008124" y="762"/>
                </a:lnTo>
                <a:lnTo>
                  <a:pt x="2007489" y="0"/>
                </a:lnTo>
                <a:close/>
              </a:path>
              <a:path w="2052954" h="468630">
                <a:moveTo>
                  <a:pt x="2008124" y="1650"/>
                </a:moveTo>
                <a:lnTo>
                  <a:pt x="2004949" y="1650"/>
                </a:lnTo>
                <a:lnTo>
                  <a:pt x="2006600" y="3175"/>
                </a:lnTo>
                <a:lnTo>
                  <a:pt x="2008124" y="3175"/>
                </a:lnTo>
                <a:lnTo>
                  <a:pt x="2008124" y="1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92321" y="1433831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5817" y="2720087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45816" y="3656838"/>
            <a:ext cx="294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1..*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71974" y="2551558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54121" y="3674490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93408" y="2524761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49450" y="4581880"/>
            <a:ext cx="1790064" cy="1473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  <a:tabLst>
                <a:tab pos="1585595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33985" marR="382270">
              <a:spcBef>
                <a:spcPts val="660"/>
              </a:spcBef>
            </a:pPr>
            <a:r>
              <a:rPr sz="1400" dirty="0">
                <a:latin typeface="Arial"/>
                <a:cs typeface="Arial"/>
              </a:rPr>
              <a:t>getBalance()  </a:t>
            </a:r>
            <a:r>
              <a:rPr sz="1400" spc="-5" dirty="0">
                <a:latin typeface="Arial"/>
                <a:cs typeface="Arial"/>
              </a:rPr>
              <a:t>endSale() 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ake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Sale()  </a:t>
            </a:r>
            <a:r>
              <a:rPr sz="1400" spc="-5" dirty="0">
                <a:latin typeface="Arial"/>
                <a:cs typeface="Arial"/>
              </a:rPr>
              <a:t>addLineItem()  makePayment()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71974" y="4665090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12254" y="4896992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91403" y="6194247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80807" y="6380175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29276" y="6194247"/>
            <a:ext cx="952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98760" y="3766565"/>
            <a:ext cx="952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74895" y="1495807"/>
            <a:ext cx="4318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45816" y="3112136"/>
            <a:ext cx="6299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ouses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92473" y="2645411"/>
            <a:ext cx="7010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Look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-in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1955" y="2161159"/>
            <a:ext cx="7289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ontains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88478" y="4327016"/>
            <a:ext cx="7289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ontains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57207" y="3393136"/>
            <a:ext cx="8191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rib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06446" y="6288125"/>
            <a:ext cx="1290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Logs-completed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07378" y="6380175"/>
            <a:ext cx="630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Paid-by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488309" y="2747899"/>
            <a:ext cx="5206365" cy="1227455"/>
          </a:xfrm>
          <a:custGeom>
            <a:avLst/>
            <a:gdLst/>
            <a:ahLst/>
            <a:cxnLst/>
            <a:rect l="l" t="t" r="r" b="b"/>
            <a:pathLst>
              <a:path w="5206365" h="1227454">
                <a:moveTo>
                  <a:pt x="37084" y="1209294"/>
                </a:moveTo>
                <a:lnTo>
                  <a:pt x="0" y="1217802"/>
                </a:lnTo>
                <a:lnTo>
                  <a:pt x="2032" y="1227074"/>
                </a:lnTo>
                <a:lnTo>
                  <a:pt x="39243" y="1218692"/>
                </a:lnTo>
                <a:lnTo>
                  <a:pt x="37084" y="1209294"/>
                </a:lnTo>
                <a:close/>
              </a:path>
              <a:path w="5206365" h="1227454">
                <a:moveTo>
                  <a:pt x="102108" y="1194562"/>
                </a:moveTo>
                <a:lnTo>
                  <a:pt x="65024" y="1203070"/>
                </a:lnTo>
                <a:lnTo>
                  <a:pt x="67056" y="1212342"/>
                </a:lnTo>
                <a:lnTo>
                  <a:pt x="104267" y="1203833"/>
                </a:lnTo>
                <a:lnTo>
                  <a:pt x="102108" y="1194562"/>
                </a:lnTo>
                <a:close/>
              </a:path>
              <a:path w="5206365" h="1227454">
                <a:moveTo>
                  <a:pt x="167132" y="1179830"/>
                </a:moveTo>
                <a:lnTo>
                  <a:pt x="130048" y="1188212"/>
                </a:lnTo>
                <a:lnTo>
                  <a:pt x="132080" y="1197483"/>
                </a:lnTo>
                <a:lnTo>
                  <a:pt x="169291" y="1189101"/>
                </a:lnTo>
                <a:lnTo>
                  <a:pt x="167132" y="1179830"/>
                </a:lnTo>
                <a:close/>
              </a:path>
              <a:path w="5206365" h="1227454">
                <a:moveTo>
                  <a:pt x="232156" y="1165098"/>
                </a:moveTo>
                <a:lnTo>
                  <a:pt x="195072" y="1173480"/>
                </a:lnTo>
                <a:lnTo>
                  <a:pt x="197104" y="1182751"/>
                </a:lnTo>
                <a:lnTo>
                  <a:pt x="234315" y="1174369"/>
                </a:lnTo>
                <a:lnTo>
                  <a:pt x="232156" y="1165098"/>
                </a:lnTo>
                <a:close/>
              </a:path>
              <a:path w="5206365" h="1227454">
                <a:moveTo>
                  <a:pt x="297180" y="1150239"/>
                </a:moveTo>
                <a:lnTo>
                  <a:pt x="259969" y="1158748"/>
                </a:lnTo>
                <a:lnTo>
                  <a:pt x="262128" y="1168019"/>
                </a:lnTo>
                <a:lnTo>
                  <a:pt x="299339" y="1159509"/>
                </a:lnTo>
                <a:lnTo>
                  <a:pt x="297180" y="1150239"/>
                </a:lnTo>
                <a:close/>
              </a:path>
              <a:path w="5206365" h="1227454">
                <a:moveTo>
                  <a:pt x="362204" y="1135507"/>
                </a:moveTo>
                <a:lnTo>
                  <a:pt x="324993" y="1143889"/>
                </a:lnTo>
                <a:lnTo>
                  <a:pt x="327152" y="1153159"/>
                </a:lnTo>
                <a:lnTo>
                  <a:pt x="364363" y="1144777"/>
                </a:lnTo>
                <a:lnTo>
                  <a:pt x="362204" y="1135507"/>
                </a:lnTo>
                <a:close/>
              </a:path>
              <a:path w="5206365" h="1227454">
                <a:moveTo>
                  <a:pt x="427228" y="1120775"/>
                </a:moveTo>
                <a:lnTo>
                  <a:pt x="390017" y="1129157"/>
                </a:lnTo>
                <a:lnTo>
                  <a:pt x="392176" y="1138427"/>
                </a:lnTo>
                <a:lnTo>
                  <a:pt x="429387" y="1130045"/>
                </a:lnTo>
                <a:lnTo>
                  <a:pt x="427228" y="1120775"/>
                </a:lnTo>
                <a:close/>
              </a:path>
              <a:path w="5206365" h="1227454">
                <a:moveTo>
                  <a:pt x="492252" y="1105915"/>
                </a:moveTo>
                <a:lnTo>
                  <a:pt x="455041" y="1114425"/>
                </a:lnTo>
                <a:lnTo>
                  <a:pt x="457200" y="1123695"/>
                </a:lnTo>
                <a:lnTo>
                  <a:pt x="494411" y="1115187"/>
                </a:lnTo>
                <a:lnTo>
                  <a:pt x="492252" y="1105915"/>
                </a:lnTo>
                <a:close/>
              </a:path>
              <a:path w="5206365" h="1227454">
                <a:moveTo>
                  <a:pt x="557276" y="1091183"/>
                </a:moveTo>
                <a:lnTo>
                  <a:pt x="520065" y="1099565"/>
                </a:lnTo>
                <a:lnTo>
                  <a:pt x="522224" y="1108964"/>
                </a:lnTo>
                <a:lnTo>
                  <a:pt x="559308" y="1100455"/>
                </a:lnTo>
                <a:lnTo>
                  <a:pt x="557276" y="1091183"/>
                </a:lnTo>
                <a:close/>
              </a:path>
              <a:path w="5206365" h="1227454">
                <a:moveTo>
                  <a:pt x="622300" y="1076452"/>
                </a:moveTo>
                <a:lnTo>
                  <a:pt x="585089" y="1084833"/>
                </a:lnTo>
                <a:lnTo>
                  <a:pt x="587248" y="1094105"/>
                </a:lnTo>
                <a:lnTo>
                  <a:pt x="624332" y="1085723"/>
                </a:lnTo>
                <a:lnTo>
                  <a:pt x="622300" y="1076452"/>
                </a:lnTo>
                <a:close/>
              </a:path>
              <a:path w="5206365" h="1227454">
                <a:moveTo>
                  <a:pt x="687324" y="1061593"/>
                </a:moveTo>
                <a:lnTo>
                  <a:pt x="650113" y="1070102"/>
                </a:lnTo>
                <a:lnTo>
                  <a:pt x="652272" y="1079373"/>
                </a:lnTo>
                <a:lnTo>
                  <a:pt x="689356" y="1070864"/>
                </a:lnTo>
                <a:lnTo>
                  <a:pt x="687324" y="1061593"/>
                </a:lnTo>
                <a:close/>
              </a:path>
              <a:path w="5206365" h="1227454">
                <a:moveTo>
                  <a:pt x="752348" y="1046861"/>
                </a:moveTo>
                <a:lnTo>
                  <a:pt x="715137" y="1055243"/>
                </a:lnTo>
                <a:lnTo>
                  <a:pt x="717296" y="1064640"/>
                </a:lnTo>
                <a:lnTo>
                  <a:pt x="754380" y="1056132"/>
                </a:lnTo>
                <a:lnTo>
                  <a:pt x="752348" y="1046861"/>
                </a:lnTo>
                <a:close/>
              </a:path>
              <a:path w="5206365" h="1227454">
                <a:moveTo>
                  <a:pt x="817372" y="1032128"/>
                </a:moveTo>
                <a:lnTo>
                  <a:pt x="780161" y="1040511"/>
                </a:lnTo>
                <a:lnTo>
                  <a:pt x="782320" y="1049782"/>
                </a:lnTo>
                <a:lnTo>
                  <a:pt x="819404" y="1041400"/>
                </a:lnTo>
                <a:lnTo>
                  <a:pt x="817372" y="1032128"/>
                </a:lnTo>
                <a:close/>
              </a:path>
              <a:path w="5206365" h="1227454">
                <a:moveTo>
                  <a:pt x="882396" y="1017269"/>
                </a:moveTo>
                <a:lnTo>
                  <a:pt x="845185" y="1025778"/>
                </a:lnTo>
                <a:lnTo>
                  <a:pt x="847344" y="1035050"/>
                </a:lnTo>
                <a:lnTo>
                  <a:pt x="884428" y="1026540"/>
                </a:lnTo>
                <a:lnTo>
                  <a:pt x="882396" y="1017269"/>
                </a:lnTo>
                <a:close/>
              </a:path>
              <a:path w="5206365" h="1227454">
                <a:moveTo>
                  <a:pt x="947420" y="1002538"/>
                </a:moveTo>
                <a:lnTo>
                  <a:pt x="910209" y="1010919"/>
                </a:lnTo>
                <a:lnTo>
                  <a:pt x="912368" y="1020318"/>
                </a:lnTo>
                <a:lnTo>
                  <a:pt x="949452" y="1011808"/>
                </a:lnTo>
                <a:lnTo>
                  <a:pt x="947420" y="1002538"/>
                </a:lnTo>
                <a:close/>
              </a:path>
              <a:path w="5206365" h="1227454">
                <a:moveTo>
                  <a:pt x="1012444" y="987806"/>
                </a:moveTo>
                <a:lnTo>
                  <a:pt x="975233" y="996188"/>
                </a:lnTo>
                <a:lnTo>
                  <a:pt x="977392" y="1005458"/>
                </a:lnTo>
                <a:lnTo>
                  <a:pt x="1014476" y="997076"/>
                </a:lnTo>
                <a:lnTo>
                  <a:pt x="1012444" y="987806"/>
                </a:lnTo>
                <a:close/>
              </a:path>
              <a:path w="5206365" h="1227454">
                <a:moveTo>
                  <a:pt x="1077341" y="972946"/>
                </a:moveTo>
                <a:lnTo>
                  <a:pt x="1040257" y="981456"/>
                </a:lnTo>
                <a:lnTo>
                  <a:pt x="1042416" y="990726"/>
                </a:lnTo>
                <a:lnTo>
                  <a:pt x="1079500" y="982344"/>
                </a:lnTo>
                <a:lnTo>
                  <a:pt x="1077341" y="972946"/>
                </a:lnTo>
                <a:close/>
              </a:path>
              <a:path w="5206365" h="1227454">
                <a:moveTo>
                  <a:pt x="1142365" y="958214"/>
                </a:moveTo>
                <a:lnTo>
                  <a:pt x="1105281" y="966724"/>
                </a:lnTo>
                <a:lnTo>
                  <a:pt x="1107313" y="975994"/>
                </a:lnTo>
                <a:lnTo>
                  <a:pt x="1144524" y="967486"/>
                </a:lnTo>
                <a:lnTo>
                  <a:pt x="1142365" y="958214"/>
                </a:lnTo>
                <a:close/>
              </a:path>
              <a:path w="5206365" h="1227454">
                <a:moveTo>
                  <a:pt x="1207389" y="943482"/>
                </a:moveTo>
                <a:lnTo>
                  <a:pt x="1170305" y="951864"/>
                </a:lnTo>
                <a:lnTo>
                  <a:pt x="1172337" y="961136"/>
                </a:lnTo>
                <a:lnTo>
                  <a:pt x="1209548" y="952753"/>
                </a:lnTo>
                <a:lnTo>
                  <a:pt x="1207389" y="943482"/>
                </a:lnTo>
                <a:close/>
              </a:path>
              <a:path w="5206365" h="1227454">
                <a:moveTo>
                  <a:pt x="1272413" y="928624"/>
                </a:moveTo>
                <a:lnTo>
                  <a:pt x="1235329" y="937132"/>
                </a:lnTo>
                <a:lnTo>
                  <a:pt x="1237361" y="946403"/>
                </a:lnTo>
                <a:lnTo>
                  <a:pt x="1274572" y="938021"/>
                </a:lnTo>
                <a:lnTo>
                  <a:pt x="1272413" y="928624"/>
                </a:lnTo>
                <a:close/>
              </a:path>
              <a:path w="5206365" h="1227454">
                <a:moveTo>
                  <a:pt x="1337437" y="913892"/>
                </a:moveTo>
                <a:lnTo>
                  <a:pt x="1300353" y="922401"/>
                </a:lnTo>
                <a:lnTo>
                  <a:pt x="1302385" y="931671"/>
                </a:lnTo>
                <a:lnTo>
                  <a:pt x="1339595" y="923163"/>
                </a:lnTo>
                <a:lnTo>
                  <a:pt x="1337437" y="913892"/>
                </a:lnTo>
                <a:close/>
              </a:path>
              <a:path w="5206365" h="1227454">
                <a:moveTo>
                  <a:pt x="1402461" y="899159"/>
                </a:moveTo>
                <a:lnTo>
                  <a:pt x="1365377" y="907542"/>
                </a:lnTo>
                <a:lnTo>
                  <a:pt x="1367408" y="916813"/>
                </a:lnTo>
                <a:lnTo>
                  <a:pt x="1404620" y="908431"/>
                </a:lnTo>
                <a:lnTo>
                  <a:pt x="1402461" y="899159"/>
                </a:lnTo>
                <a:close/>
              </a:path>
              <a:path w="5206365" h="1227454">
                <a:moveTo>
                  <a:pt x="1467485" y="884301"/>
                </a:moveTo>
                <a:lnTo>
                  <a:pt x="1430401" y="892809"/>
                </a:lnTo>
                <a:lnTo>
                  <a:pt x="1432433" y="902081"/>
                </a:lnTo>
                <a:lnTo>
                  <a:pt x="1469644" y="893699"/>
                </a:lnTo>
                <a:lnTo>
                  <a:pt x="1467485" y="884301"/>
                </a:lnTo>
                <a:close/>
              </a:path>
              <a:path w="5206365" h="1227454">
                <a:moveTo>
                  <a:pt x="1532508" y="869569"/>
                </a:moveTo>
                <a:lnTo>
                  <a:pt x="1495425" y="878077"/>
                </a:lnTo>
                <a:lnTo>
                  <a:pt x="1497457" y="887349"/>
                </a:lnTo>
                <a:lnTo>
                  <a:pt x="1534668" y="878839"/>
                </a:lnTo>
                <a:lnTo>
                  <a:pt x="1532508" y="869569"/>
                </a:lnTo>
                <a:close/>
              </a:path>
              <a:path w="5206365" h="1227454">
                <a:moveTo>
                  <a:pt x="1597533" y="854837"/>
                </a:moveTo>
                <a:lnTo>
                  <a:pt x="1560449" y="863219"/>
                </a:lnTo>
                <a:lnTo>
                  <a:pt x="1562481" y="872489"/>
                </a:lnTo>
                <a:lnTo>
                  <a:pt x="1599692" y="864107"/>
                </a:lnTo>
                <a:lnTo>
                  <a:pt x="1597533" y="854837"/>
                </a:lnTo>
                <a:close/>
              </a:path>
              <a:path w="5206365" h="1227454">
                <a:moveTo>
                  <a:pt x="1662557" y="840104"/>
                </a:moveTo>
                <a:lnTo>
                  <a:pt x="1625345" y="848487"/>
                </a:lnTo>
                <a:lnTo>
                  <a:pt x="1627505" y="857758"/>
                </a:lnTo>
                <a:lnTo>
                  <a:pt x="1664716" y="849376"/>
                </a:lnTo>
                <a:lnTo>
                  <a:pt x="1662557" y="840104"/>
                </a:lnTo>
                <a:close/>
              </a:path>
              <a:path w="5206365" h="1227454">
                <a:moveTo>
                  <a:pt x="1727581" y="825246"/>
                </a:moveTo>
                <a:lnTo>
                  <a:pt x="1690370" y="833754"/>
                </a:lnTo>
                <a:lnTo>
                  <a:pt x="1692529" y="843026"/>
                </a:lnTo>
                <a:lnTo>
                  <a:pt x="1729740" y="834516"/>
                </a:lnTo>
                <a:lnTo>
                  <a:pt x="1727581" y="825246"/>
                </a:lnTo>
                <a:close/>
              </a:path>
              <a:path w="5206365" h="1227454">
                <a:moveTo>
                  <a:pt x="1792605" y="810513"/>
                </a:moveTo>
                <a:lnTo>
                  <a:pt x="1755394" y="818896"/>
                </a:lnTo>
                <a:lnTo>
                  <a:pt x="1757553" y="828293"/>
                </a:lnTo>
                <a:lnTo>
                  <a:pt x="1794764" y="819785"/>
                </a:lnTo>
                <a:lnTo>
                  <a:pt x="1792605" y="810513"/>
                </a:lnTo>
                <a:close/>
              </a:path>
              <a:path w="5206365" h="1227454">
                <a:moveTo>
                  <a:pt x="1857629" y="795781"/>
                </a:moveTo>
                <a:lnTo>
                  <a:pt x="1820418" y="804163"/>
                </a:lnTo>
                <a:lnTo>
                  <a:pt x="1822577" y="813435"/>
                </a:lnTo>
                <a:lnTo>
                  <a:pt x="1859661" y="805052"/>
                </a:lnTo>
                <a:lnTo>
                  <a:pt x="1857629" y="795781"/>
                </a:lnTo>
                <a:close/>
              </a:path>
              <a:path w="5206365" h="1227454">
                <a:moveTo>
                  <a:pt x="1922653" y="780923"/>
                </a:moveTo>
                <a:lnTo>
                  <a:pt x="1885442" y="789431"/>
                </a:lnTo>
                <a:lnTo>
                  <a:pt x="1887601" y="798702"/>
                </a:lnTo>
                <a:lnTo>
                  <a:pt x="1924685" y="790193"/>
                </a:lnTo>
                <a:lnTo>
                  <a:pt x="1922653" y="780923"/>
                </a:lnTo>
                <a:close/>
              </a:path>
              <a:path w="5206365" h="1227454">
                <a:moveTo>
                  <a:pt x="1987677" y="766190"/>
                </a:moveTo>
                <a:lnTo>
                  <a:pt x="1950466" y="774573"/>
                </a:lnTo>
                <a:lnTo>
                  <a:pt x="1952625" y="783971"/>
                </a:lnTo>
                <a:lnTo>
                  <a:pt x="1989708" y="775462"/>
                </a:lnTo>
                <a:lnTo>
                  <a:pt x="1987677" y="766190"/>
                </a:lnTo>
                <a:close/>
              </a:path>
              <a:path w="5206365" h="1227454">
                <a:moveTo>
                  <a:pt x="2052701" y="751459"/>
                </a:moveTo>
                <a:lnTo>
                  <a:pt x="2015490" y="759840"/>
                </a:lnTo>
                <a:lnTo>
                  <a:pt x="2017649" y="769112"/>
                </a:lnTo>
                <a:lnTo>
                  <a:pt x="2054733" y="760729"/>
                </a:lnTo>
                <a:lnTo>
                  <a:pt x="2052701" y="751459"/>
                </a:lnTo>
                <a:close/>
              </a:path>
              <a:path w="5206365" h="1227454">
                <a:moveTo>
                  <a:pt x="2117725" y="736600"/>
                </a:moveTo>
                <a:lnTo>
                  <a:pt x="2080514" y="745109"/>
                </a:lnTo>
                <a:lnTo>
                  <a:pt x="2082673" y="754379"/>
                </a:lnTo>
                <a:lnTo>
                  <a:pt x="2119757" y="745871"/>
                </a:lnTo>
                <a:lnTo>
                  <a:pt x="2117725" y="736600"/>
                </a:lnTo>
                <a:close/>
              </a:path>
              <a:path w="5206365" h="1227454">
                <a:moveTo>
                  <a:pt x="2182749" y="721867"/>
                </a:moveTo>
                <a:lnTo>
                  <a:pt x="2145538" y="730250"/>
                </a:lnTo>
                <a:lnTo>
                  <a:pt x="2147697" y="739648"/>
                </a:lnTo>
                <a:lnTo>
                  <a:pt x="2184781" y="731138"/>
                </a:lnTo>
                <a:lnTo>
                  <a:pt x="2182749" y="721867"/>
                </a:lnTo>
                <a:close/>
              </a:path>
              <a:path w="5206365" h="1227454">
                <a:moveTo>
                  <a:pt x="2247773" y="707136"/>
                </a:moveTo>
                <a:lnTo>
                  <a:pt x="2210562" y="715517"/>
                </a:lnTo>
                <a:lnTo>
                  <a:pt x="2212721" y="724788"/>
                </a:lnTo>
                <a:lnTo>
                  <a:pt x="2249805" y="716406"/>
                </a:lnTo>
                <a:lnTo>
                  <a:pt x="2247773" y="707136"/>
                </a:lnTo>
                <a:close/>
              </a:path>
              <a:path w="5206365" h="1227454">
                <a:moveTo>
                  <a:pt x="2312797" y="692276"/>
                </a:moveTo>
                <a:lnTo>
                  <a:pt x="2275586" y="700786"/>
                </a:lnTo>
                <a:lnTo>
                  <a:pt x="2277745" y="710056"/>
                </a:lnTo>
                <a:lnTo>
                  <a:pt x="2314829" y="701548"/>
                </a:lnTo>
                <a:lnTo>
                  <a:pt x="2312797" y="692276"/>
                </a:lnTo>
                <a:close/>
              </a:path>
              <a:path w="5206365" h="1227454">
                <a:moveTo>
                  <a:pt x="2377694" y="677545"/>
                </a:moveTo>
                <a:lnTo>
                  <a:pt x="2340610" y="686053"/>
                </a:lnTo>
                <a:lnTo>
                  <a:pt x="2342769" y="695325"/>
                </a:lnTo>
                <a:lnTo>
                  <a:pt x="2379853" y="686815"/>
                </a:lnTo>
                <a:lnTo>
                  <a:pt x="2377694" y="677545"/>
                </a:lnTo>
                <a:close/>
              </a:path>
              <a:path w="5206365" h="1227454">
                <a:moveTo>
                  <a:pt x="2442718" y="662813"/>
                </a:moveTo>
                <a:lnTo>
                  <a:pt x="2405634" y="671195"/>
                </a:lnTo>
                <a:lnTo>
                  <a:pt x="2407793" y="680465"/>
                </a:lnTo>
                <a:lnTo>
                  <a:pt x="2444877" y="672084"/>
                </a:lnTo>
                <a:lnTo>
                  <a:pt x="2442718" y="662813"/>
                </a:lnTo>
                <a:close/>
              </a:path>
              <a:path w="5206365" h="1227454">
                <a:moveTo>
                  <a:pt x="2507742" y="647953"/>
                </a:moveTo>
                <a:lnTo>
                  <a:pt x="2470658" y="656463"/>
                </a:lnTo>
                <a:lnTo>
                  <a:pt x="2472690" y="665734"/>
                </a:lnTo>
                <a:lnTo>
                  <a:pt x="2509901" y="657351"/>
                </a:lnTo>
                <a:lnTo>
                  <a:pt x="2507742" y="647953"/>
                </a:lnTo>
                <a:close/>
              </a:path>
              <a:path w="5206365" h="1227454">
                <a:moveTo>
                  <a:pt x="2572766" y="633222"/>
                </a:moveTo>
                <a:lnTo>
                  <a:pt x="2535682" y="641730"/>
                </a:lnTo>
                <a:lnTo>
                  <a:pt x="2537714" y="651001"/>
                </a:lnTo>
                <a:lnTo>
                  <a:pt x="2574925" y="642492"/>
                </a:lnTo>
                <a:lnTo>
                  <a:pt x="2572766" y="633222"/>
                </a:lnTo>
                <a:close/>
              </a:path>
              <a:path w="5206365" h="1227454">
                <a:moveTo>
                  <a:pt x="2637790" y="618489"/>
                </a:moveTo>
                <a:lnTo>
                  <a:pt x="2600706" y="626872"/>
                </a:lnTo>
                <a:lnTo>
                  <a:pt x="2602738" y="636142"/>
                </a:lnTo>
                <a:lnTo>
                  <a:pt x="2639949" y="627761"/>
                </a:lnTo>
                <a:lnTo>
                  <a:pt x="2637790" y="618489"/>
                </a:lnTo>
                <a:close/>
              </a:path>
              <a:path w="5206365" h="1227454">
                <a:moveTo>
                  <a:pt x="2702814" y="603630"/>
                </a:moveTo>
                <a:lnTo>
                  <a:pt x="2665730" y="612139"/>
                </a:lnTo>
                <a:lnTo>
                  <a:pt x="2667762" y="621411"/>
                </a:lnTo>
                <a:lnTo>
                  <a:pt x="2704973" y="613028"/>
                </a:lnTo>
                <a:lnTo>
                  <a:pt x="2702814" y="603630"/>
                </a:lnTo>
                <a:close/>
              </a:path>
              <a:path w="5206365" h="1227454">
                <a:moveTo>
                  <a:pt x="2767838" y="588899"/>
                </a:moveTo>
                <a:lnTo>
                  <a:pt x="2730754" y="597408"/>
                </a:lnTo>
                <a:lnTo>
                  <a:pt x="2732786" y="606678"/>
                </a:lnTo>
                <a:lnTo>
                  <a:pt x="2769997" y="598170"/>
                </a:lnTo>
                <a:lnTo>
                  <a:pt x="2767838" y="588899"/>
                </a:lnTo>
                <a:close/>
              </a:path>
              <a:path w="5206365" h="1227454">
                <a:moveTo>
                  <a:pt x="2832862" y="574166"/>
                </a:moveTo>
                <a:lnTo>
                  <a:pt x="2795778" y="582549"/>
                </a:lnTo>
                <a:lnTo>
                  <a:pt x="2797810" y="591820"/>
                </a:lnTo>
                <a:lnTo>
                  <a:pt x="2835021" y="583438"/>
                </a:lnTo>
                <a:lnTo>
                  <a:pt x="2832862" y="574166"/>
                </a:lnTo>
                <a:close/>
              </a:path>
              <a:path w="5206365" h="1227454">
                <a:moveTo>
                  <a:pt x="2897886" y="559435"/>
                </a:moveTo>
                <a:lnTo>
                  <a:pt x="2860802" y="567816"/>
                </a:lnTo>
                <a:lnTo>
                  <a:pt x="2862834" y="577088"/>
                </a:lnTo>
                <a:lnTo>
                  <a:pt x="2900045" y="568705"/>
                </a:lnTo>
                <a:lnTo>
                  <a:pt x="2897886" y="559435"/>
                </a:lnTo>
                <a:close/>
              </a:path>
              <a:path w="5206365" h="1227454">
                <a:moveTo>
                  <a:pt x="2962910" y="544576"/>
                </a:moveTo>
                <a:lnTo>
                  <a:pt x="2925826" y="553085"/>
                </a:lnTo>
                <a:lnTo>
                  <a:pt x="2927858" y="562355"/>
                </a:lnTo>
                <a:lnTo>
                  <a:pt x="2965069" y="553847"/>
                </a:lnTo>
                <a:lnTo>
                  <a:pt x="2962910" y="544576"/>
                </a:lnTo>
                <a:close/>
              </a:path>
              <a:path w="5206365" h="1227454">
                <a:moveTo>
                  <a:pt x="3027934" y="529843"/>
                </a:moveTo>
                <a:lnTo>
                  <a:pt x="2990723" y="538226"/>
                </a:lnTo>
                <a:lnTo>
                  <a:pt x="2992882" y="547497"/>
                </a:lnTo>
                <a:lnTo>
                  <a:pt x="3030093" y="539114"/>
                </a:lnTo>
                <a:lnTo>
                  <a:pt x="3027934" y="529843"/>
                </a:lnTo>
                <a:close/>
              </a:path>
              <a:path w="5206365" h="1227454">
                <a:moveTo>
                  <a:pt x="3092958" y="515112"/>
                </a:moveTo>
                <a:lnTo>
                  <a:pt x="3055747" y="523493"/>
                </a:lnTo>
                <a:lnTo>
                  <a:pt x="3057906" y="532764"/>
                </a:lnTo>
                <a:lnTo>
                  <a:pt x="3095117" y="524383"/>
                </a:lnTo>
                <a:lnTo>
                  <a:pt x="3092958" y="515112"/>
                </a:lnTo>
                <a:close/>
              </a:path>
              <a:path w="5206365" h="1227454">
                <a:moveTo>
                  <a:pt x="3157982" y="500252"/>
                </a:moveTo>
                <a:lnTo>
                  <a:pt x="3120771" y="508762"/>
                </a:lnTo>
                <a:lnTo>
                  <a:pt x="3122930" y="518033"/>
                </a:lnTo>
                <a:lnTo>
                  <a:pt x="3160141" y="509524"/>
                </a:lnTo>
                <a:lnTo>
                  <a:pt x="3157982" y="500252"/>
                </a:lnTo>
                <a:close/>
              </a:path>
              <a:path w="5206365" h="1227454">
                <a:moveTo>
                  <a:pt x="3223006" y="485521"/>
                </a:moveTo>
                <a:lnTo>
                  <a:pt x="3185795" y="493902"/>
                </a:lnTo>
                <a:lnTo>
                  <a:pt x="3187954" y="503300"/>
                </a:lnTo>
                <a:lnTo>
                  <a:pt x="3225038" y="494791"/>
                </a:lnTo>
                <a:lnTo>
                  <a:pt x="3223006" y="485521"/>
                </a:lnTo>
                <a:close/>
              </a:path>
              <a:path w="5206365" h="1227454">
                <a:moveTo>
                  <a:pt x="3288029" y="470788"/>
                </a:moveTo>
                <a:lnTo>
                  <a:pt x="3250819" y="479171"/>
                </a:lnTo>
                <a:lnTo>
                  <a:pt x="3252978" y="488441"/>
                </a:lnTo>
                <a:lnTo>
                  <a:pt x="3290062" y="480060"/>
                </a:lnTo>
                <a:lnTo>
                  <a:pt x="3288029" y="470788"/>
                </a:lnTo>
                <a:close/>
              </a:path>
              <a:path w="5206365" h="1227454">
                <a:moveTo>
                  <a:pt x="3353054" y="455929"/>
                </a:moveTo>
                <a:lnTo>
                  <a:pt x="3315843" y="464438"/>
                </a:lnTo>
                <a:lnTo>
                  <a:pt x="3318002" y="473710"/>
                </a:lnTo>
                <a:lnTo>
                  <a:pt x="3355086" y="465200"/>
                </a:lnTo>
                <a:lnTo>
                  <a:pt x="3353054" y="455929"/>
                </a:lnTo>
                <a:close/>
              </a:path>
              <a:path w="5206365" h="1227454">
                <a:moveTo>
                  <a:pt x="3418078" y="441198"/>
                </a:moveTo>
                <a:lnTo>
                  <a:pt x="3380867" y="449579"/>
                </a:lnTo>
                <a:lnTo>
                  <a:pt x="3383026" y="458977"/>
                </a:lnTo>
                <a:lnTo>
                  <a:pt x="3420110" y="450468"/>
                </a:lnTo>
                <a:lnTo>
                  <a:pt x="3418078" y="441198"/>
                </a:lnTo>
                <a:close/>
              </a:path>
              <a:path w="5206365" h="1227454">
                <a:moveTo>
                  <a:pt x="3483102" y="426465"/>
                </a:moveTo>
                <a:lnTo>
                  <a:pt x="3445891" y="434848"/>
                </a:lnTo>
                <a:lnTo>
                  <a:pt x="3448050" y="444118"/>
                </a:lnTo>
                <a:lnTo>
                  <a:pt x="3485133" y="435737"/>
                </a:lnTo>
                <a:lnTo>
                  <a:pt x="3483102" y="426465"/>
                </a:lnTo>
                <a:close/>
              </a:path>
              <a:path w="5206365" h="1227454">
                <a:moveTo>
                  <a:pt x="3548126" y="411606"/>
                </a:moveTo>
                <a:lnTo>
                  <a:pt x="3510915" y="420115"/>
                </a:lnTo>
                <a:lnTo>
                  <a:pt x="3513074" y="429387"/>
                </a:lnTo>
                <a:lnTo>
                  <a:pt x="3550157" y="420877"/>
                </a:lnTo>
                <a:lnTo>
                  <a:pt x="3548126" y="411606"/>
                </a:lnTo>
                <a:close/>
              </a:path>
              <a:path w="5206365" h="1227454">
                <a:moveTo>
                  <a:pt x="3613150" y="396875"/>
                </a:moveTo>
                <a:lnTo>
                  <a:pt x="3575939" y="405256"/>
                </a:lnTo>
                <a:lnTo>
                  <a:pt x="3578098" y="414654"/>
                </a:lnTo>
                <a:lnTo>
                  <a:pt x="3615181" y="406146"/>
                </a:lnTo>
                <a:lnTo>
                  <a:pt x="3613150" y="396875"/>
                </a:lnTo>
                <a:close/>
              </a:path>
              <a:path w="5206365" h="1227454">
                <a:moveTo>
                  <a:pt x="3678174" y="382142"/>
                </a:moveTo>
                <a:lnTo>
                  <a:pt x="3640963" y="390525"/>
                </a:lnTo>
                <a:lnTo>
                  <a:pt x="3643122" y="399796"/>
                </a:lnTo>
                <a:lnTo>
                  <a:pt x="3680205" y="391413"/>
                </a:lnTo>
                <a:lnTo>
                  <a:pt x="3678174" y="382142"/>
                </a:lnTo>
                <a:close/>
              </a:path>
              <a:path w="5206365" h="1227454">
                <a:moveTo>
                  <a:pt x="3743071" y="367284"/>
                </a:moveTo>
                <a:lnTo>
                  <a:pt x="3705987" y="375792"/>
                </a:lnTo>
                <a:lnTo>
                  <a:pt x="3708146" y="385063"/>
                </a:lnTo>
                <a:lnTo>
                  <a:pt x="3745229" y="376681"/>
                </a:lnTo>
                <a:lnTo>
                  <a:pt x="3743071" y="367284"/>
                </a:lnTo>
                <a:close/>
              </a:path>
              <a:path w="5206365" h="1227454">
                <a:moveTo>
                  <a:pt x="3808095" y="352551"/>
                </a:moveTo>
                <a:lnTo>
                  <a:pt x="3771011" y="361061"/>
                </a:lnTo>
                <a:lnTo>
                  <a:pt x="3773043" y="370331"/>
                </a:lnTo>
                <a:lnTo>
                  <a:pt x="3810254" y="361823"/>
                </a:lnTo>
                <a:lnTo>
                  <a:pt x="3808095" y="352551"/>
                </a:lnTo>
                <a:close/>
              </a:path>
              <a:path w="5206365" h="1227454">
                <a:moveTo>
                  <a:pt x="3873119" y="337820"/>
                </a:moveTo>
                <a:lnTo>
                  <a:pt x="3836035" y="346201"/>
                </a:lnTo>
                <a:lnTo>
                  <a:pt x="3838067" y="355473"/>
                </a:lnTo>
                <a:lnTo>
                  <a:pt x="3875278" y="347090"/>
                </a:lnTo>
                <a:lnTo>
                  <a:pt x="3873119" y="337820"/>
                </a:lnTo>
                <a:close/>
              </a:path>
              <a:path w="5206365" h="1227454">
                <a:moveTo>
                  <a:pt x="3938143" y="322961"/>
                </a:moveTo>
                <a:lnTo>
                  <a:pt x="3901058" y="331470"/>
                </a:lnTo>
                <a:lnTo>
                  <a:pt x="3903091" y="340740"/>
                </a:lnTo>
                <a:lnTo>
                  <a:pt x="3940302" y="332359"/>
                </a:lnTo>
                <a:lnTo>
                  <a:pt x="3938143" y="322961"/>
                </a:lnTo>
                <a:close/>
              </a:path>
              <a:path w="5206365" h="1227454">
                <a:moveTo>
                  <a:pt x="4003167" y="308228"/>
                </a:moveTo>
                <a:lnTo>
                  <a:pt x="3966082" y="316738"/>
                </a:lnTo>
                <a:lnTo>
                  <a:pt x="3968115" y="326009"/>
                </a:lnTo>
                <a:lnTo>
                  <a:pt x="4005326" y="317500"/>
                </a:lnTo>
                <a:lnTo>
                  <a:pt x="4003167" y="308228"/>
                </a:lnTo>
                <a:close/>
              </a:path>
              <a:path w="5206365" h="1227454">
                <a:moveTo>
                  <a:pt x="4068191" y="293497"/>
                </a:moveTo>
                <a:lnTo>
                  <a:pt x="4031106" y="301878"/>
                </a:lnTo>
                <a:lnTo>
                  <a:pt x="4033139" y="311150"/>
                </a:lnTo>
                <a:lnTo>
                  <a:pt x="4070350" y="302767"/>
                </a:lnTo>
                <a:lnTo>
                  <a:pt x="4068191" y="293497"/>
                </a:lnTo>
                <a:close/>
              </a:path>
              <a:path w="5206365" h="1227454">
                <a:moveTo>
                  <a:pt x="4133215" y="278638"/>
                </a:moveTo>
                <a:lnTo>
                  <a:pt x="4096130" y="287147"/>
                </a:lnTo>
                <a:lnTo>
                  <a:pt x="4098163" y="296417"/>
                </a:lnTo>
                <a:lnTo>
                  <a:pt x="4135374" y="288036"/>
                </a:lnTo>
                <a:lnTo>
                  <a:pt x="4133215" y="278638"/>
                </a:lnTo>
                <a:close/>
              </a:path>
              <a:path w="5206365" h="1227454">
                <a:moveTo>
                  <a:pt x="4198239" y="263905"/>
                </a:moveTo>
                <a:lnTo>
                  <a:pt x="4161154" y="272414"/>
                </a:lnTo>
                <a:lnTo>
                  <a:pt x="4163187" y="281686"/>
                </a:lnTo>
                <a:lnTo>
                  <a:pt x="4200398" y="273176"/>
                </a:lnTo>
                <a:lnTo>
                  <a:pt x="4198239" y="263905"/>
                </a:lnTo>
                <a:close/>
              </a:path>
              <a:path w="5206365" h="1227454">
                <a:moveTo>
                  <a:pt x="4263263" y="249174"/>
                </a:moveTo>
                <a:lnTo>
                  <a:pt x="4226179" y="257555"/>
                </a:lnTo>
                <a:lnTo>
                  <a:pt x="4228211" y="266826"/>
                </a:lnTo>
                <a:lnTo>
                  <a:pt x="4265422" y="258445"/>
                </a:lnTo>
                <a:lnTo>
                  <a:pt x="4263263" y="249174"/>
                </a:lnTo>
                <a:close/>
              </a:path>
              <a:path w="5206365" h="1227454">
                <a:moveTo>
                  <a:pt x="4328287" y="234441"/>
                </a:moveTo>
                <a:lnTo>
                  <a:pt x="4291076" y="242824"/>
                </a:lnTo>
                <a:lnTo>
                  <a:pt x="4293235" y="252095"/>
                </a:lnTo>
                <a:lnTo>
                  <a:pt x="4330446" y="243712"/>
                </a:lnTo>
                <a:lnTo>
                  <a:pt x="4328287" y="234441"/>
                </a:lnTo>
                <a:close/>
              </a:path>
              <a:path w="5206365" h="1227454">
                <a:moveTo>
                  <a:pt x="4393311" y="219583"/>
                </a:moveTo>
                <a:lnTo>
                  <a:pt x="4356100" y="228091"/>
                </a:lnTo>
                <a:lnTo>
                  <a:pt x="4358258" y="237362"/>
                </a:lnTo>
                <a:lnTo>
                  <a:pt x="4395470" y="228853"/>
                </a:lnTo>
                <a:lnTo>
                  <a:pt x="4393311" y="219583"/>
                </a:lnTo>
                <a:close/>
              </a:path>
              <a:path w="5206365" h="1227454">
                <a:moveTo>
                  <a:pt x="4458335" y="204850"/>
                </a:moveTo>
                <a:lnTo>
                  <a:pt x="4421124" y="213233"/>
                </a:lnTo>
                <a:lnTo>
                  <a:pt x="4423283" y="222503"/>
                </a:lnTo>
                <a:lnTo>
                  <a:pt x="4460494" y="214122"/>
                </a:lnTo>
                <a:lnTo>
                  <a:pt x="4458335" y="204850"/>
                </a:lnTo>
                <a:close/>
              </a:path>
              <a:path w="5206365" h="1227454">
                <a:moveTo>
                  <a:pt x="4523358" y="190118"/>
                </a:moveTo>
                <a:lnTo>
                  <a:pt x="4486148" y="198500"/>
                </a:lnTo>
                <a:lnTo>
                  <a:pt x="4488307" y="207772"/>
                </a:lnTo>
                <a:lnTo>
                  <a:pt x="4525518" y="199389"/>
                </a:lnTo>
                <a:lnTo>
                  <a:pt x="4523358" y="190118"/>
                </a:lnTo>
                <a:close/>
              </a:path>
              <a:path w="5206365" h="1227454">
                <a:moveTo>
                  <a:pt x="4588383" y="175260"/>
                </a:moveTo>
                <a:lnTo>
                  <a:pt x="4551172" y="183768"/>
                </a:lnTo>
                <a:lnTo>
                  <a:pt x="4553331" y="193039"/>
                </a:lnTo>
                <a:lnTo>
                  <a:pt x="4590415" y="184530"/>
                </a:lnTo>
                <a:lnTo>
                  <a:pt x="4588383" y="175260"/>
                </a:lnTo>
                <a:close/>
              </a:path>
              <a:path w="5206365" h="1227454">
                <a:moveTo>
                  <a:pt x="4653407" y="160527"/>
                </a:moveTo>
                <a:lnTo>
                  <a:pt x="4616196" y="168910"/>
                </a:lnTo>
                <a:lnTo>
                  <a:pt x="4618355" y="178308"/>
                </a:lnTo>
                <a:lnTo>
                  <a:pt x="4655439" y="169799"/>
                </a:lnTo>
                <a:lnTo>
                  <a:pt x="4653407" y="160527"/>
                </a:lnTo>
                <a:close/>
              </a:path>
              <a:path w="5206365" h="1227454">
                <a:moveTo>
                  <a:pt x="4718431" y="145796"/>
                </a:moveTo>
                <a:lnTo>
                  <a:pt x="4681220" y="154177"/>
                </a:lnTo>
                <a:lnTo>
                  <a:pt x="4683379" y="163449"/>
                </a:lnTo>
                <a:lnTo>
                  <a:pt x="4720463" y="155066"/>
                </a:lnTo>
                <a:lnTo>
                  <a:pt x="4718431" y="145796"/>
                </a:lnTo>
                <a:close/>
              </a:path>
              <a:path w="5206365" h="1227454">
                <a:moveTo>
                  <a:pt x="4783455" y="130937"/>
                </a:moveTo>
                <a:lnTo>
                  <a:pt x="4746244" y="139446"/>
                </a:lnTo>
                <a:lnTo>
                  <a:pt x="4748403" y="148716"/>
                </a:lnTo>
                <a:lnTo>
                  <a:pt x="4785487" y="140208"/>
                </a:lnTo>
                <a:lnTo>
                  <a:pt x="4783455" y="130937"/>
                </a:lnTo>
                <a:close/>
              </a:path>
              <a:path w="5206365" h="1227454">
                <a:moveTo>
                  <a:pt x="4848479" y="116204"/>
                </a:moveTo>
                <a:lnTo>
                  <a:pt x="4811268" y="124587"/>
                </a:lnTo>
                <a:lnTo>
                  <a:pt x="4813427" y="133985"/>
                </a:lnTo>
                <a:lnTo>
                  <a:pt x="4850511" y="125475"/>
                </a:lnTo>
                <a:lnTo>
                  <a:pt x="4848479" y="116204"/>
                </a:lnTo>
                <a:close/>
              </a:path>
              <a:path w="5206365" h="1227454">
                <a:moveTo>
                  <a:pt x="4913503" y="101473"/>
                </a:moveTo>
                <a:lnTo>
                  <a:pt x="4876292" y="109854"/>
                </a:lnTo>
                <a:lnTo>
                  <a:pt x="4878451" y="119125"/>
                </a:lnTo>
                <a:lnTo>
                  <a:pt x="4915535" y="110743"/>
                </a:lnTo>
                <a:lnTo>
                  <a:pt x="4913503" y="101473"/>
                </a:lnTo>
                <a:close/>
              </a:path>
              <a:path w="5206365" h="1227454">
                <a:moveTo>
                  <a:pt x="4978527" y="86613"/>
                </a:moveTo>
                <a:lnTo>
                  <a:pt x="4941316" y="95123"/>
                </a:lnTo>
                <a:lnTo>
                  <a:pt x="4943475" y="104393"/>
                </a:lnTo>
                <a:lnTo>
                  <a:pt x="4980559" y="95885"/>
                </a:lnTo>
                <a:lnTo>
                  <a:pt x="4978527" y="86613"/>
                </a:lnTo>
                <a:close/>
              </a:path>
              <a:path w="5206365" h="1227454">
                <a:moveTo>
                  <a:pt x="5043551" y="71881"/>
                </a:moveTo>
                <a:lnTo>
                  <a:pt x="5006340" y="80390"/>
                </a:lnTo>
                <a:lnTo>
                  <a:pt x="5008499" y="89662"/>
                </a:lnTo>
                <a:lnTo>
                  <a:pt x="5045583" y="81152"/>
                </a:lnTo>
                <a:lnTo>
                  <a:pt x="5043551" y="71881"/>
                </a:lnTo>
                <a:close/>
              </a:path>
              <a:path w="5206365" h="1227454">
                <a:moveTo>
                  <a:pt x="5187284" y="44069"/>
                </a:moveTo>
                <a:lnTo>
                  <a:pt x="5096256" y="125602"/>
                </a:lnTo>
                <a:lnTo>
                  <a:pt x="5094351" y="127380"/>
                </a:lnTo>
                <a:lnTo>
                  <a:pt x="5094224" y="130428"/>
                </a:lnTo>
                <a:lnTo>
                  <a:pt x="5097653" y="134365"/>
                </a:lnTo>
                <a:lnTo>
                  <a:pt x="5100701" y="134492"/>
                </a:lnTo>
                <a:lnTo>
                  <a:pt x="5102606" y="132714"/>
                </a:lnTo>
                <a:lnTo>
                  <a:pt x="5198852" y="46481"/>
                </a:lnTo>
                <a:lnTo>
                  <a:pt x="5195570" y="46481"/>
                </a:lnTo>
                <a:lnTo>
                  <a:pt x="5187284" y="44069"/>
                </a:lnTo>
                <a:close/>
              </a:path>
              <a:path w="5206365" h="1227454">
                <a:moveTo>
                  <a:pt x="5108448" y="57150"/>
                </a:moveTo>
                <a:lnTo>
                  <a:pt x="5071364" y="65531"/>
                </a:lnTo>
                <a:lnTo>
                  <a:pt x="5073523" y="74802"/>
                </a:lnTo>
                <a:lnTo>
                  <a:pt x="5110607" y="66421"/>
                </a:lnTo>
                <a:lnTo>
                  <a:pt x="5108448" y="57150"/>
                </a:lnTo>
                <a:close/>
              </a:path>
              <a:path w="5206365" h="1227454">
                <a:moveTo>
                  <a:pt x="5173472" y="42290"/>
                </a:moveTo>
                <a:lnTo>
                  <a:pt x="5136388" y="50800"/>
                </a:lnTo>
                <a:lnTo>
                  <a:pt x="5138547" y="60071"/>
                </a:lnTo>
                <a:lnTo>
                  <a:pt x="5175631" y="51688"/>
                </a:lnTo>
                <a:lnTo>
                  <a:pt x="5173472" y="42290"/>
                </a:lnTo>
                <a:close/>
              </a:path>
              <a:path w="5206365" h="1227454">
                <a:moveTo>
                  <a:pt x="5193665" y="38353"/>
                </a:moveTo>
                <a:lnTo>
                  <a:pt x="5187284" y="44069"/>
                </a:lnTo>
                <a:lnTo>
                  <a:pt x="5195570" y="46481"/>
                </a:lnTo>
                <a:lnTo>
                  <a:pt x="5193665" y="38353"/>
                </a:lnTo>
                <a:close/>
              </a:path>
              <a:path w="5206365" h="1227454">
                <a:moveTo>
                  <a:pt x="5201573" y="38353"/>
                </a:moveTo>
                <a:lnTo>
                  <a:pt x="5193665" y="38353"/>
                </a:lnTo>
                <a:lnTo>
                  <a:pt x="5195570" y="46481"/>
                </a:lnTo>
                <a:lnTo>
                  <a:pt x="5198852" y="46481"/>
                </a:lnTo>
                <a:lnTo>
                  <a:pt x="5206365" y="39750"/>
                </a:lnTo>
                <a:lnTo>
                  <a:pt x="5201573" y="38353"/>
                </a:lnTo>
                <a:close/>
              </a:path>
              <a:path w="5206365" h="1227454">
                <a:moveTo>
                  <a:pt x="5070094" y="0"/>
                </a:moveTo>
                <a:lnTo>
                  <a:pt x="5067554" y="1524"/>
                </a:lnTo>
                <a:lnTo>
                  <a:pt x="5066792" y="3937"/>
                </a:lnTo>
                <a:lnTo>
                  <a:pt x="5066030" y="6476"/>
                </a:lnTo>
                <a:lnTo>
                  <a:pt x="5067427" y="9143"/>
                </a:lnTo>
                <a:lnTo>
                  <a:pt x="5187284" y="44069"/>
                </a:lnTo>
                <a:lnTo>
                  <a:pt x="5193665" y="38353"/>
                </a:lnTo>
                <a:lnTo>
                  <a:pt x="5201573" y="38353"/>
                </a:lnTo>
                <a:lnTo>
                  <a:pt x="5070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30211" y="2970276"/>
            <a:ext cx="1664970" cy="967740"/>
          </a:xfrm>
          <a:custGeom>
            <a:avLst/>
            <a:gdLst/>
            <a:ahLst/>
            <a:cxnLst/>
            <a:rect l="l" t="t" r="r" b="b"/>
            <a:pathLst>
              <a:path w="1664970" h="967739">
                <a:moveTo>
                  <a:pt x="33020" y="940307"/>
                </a:moveTo>
                <a:lnTo>
                  <a:pt x="0" y="959485"/>
                </a:lnTo>
                <a:lnTo>
                  <a:pt x="4825" y="967613"/>
                </a:lnTo>
                <a:lnTo>
                  <a:pt x="37718" y="948563"/>
                </a:lnTo>
                <a:lnTo>
                  <a:pt x="33020" y="940307"/>
                </a:lnTo>
                <a:close/>
              </a:path>
              <a:path w="1664970" h="967739">
                <a:moveTo>
                  <a:pt x="90677" y="906907"/>
                </a:moveTo>
                <a:lnTo>
                  <a:pt x="57658" y="925957"/>
                </a:lnTo>
                <a:lnTo>
                  <a:pt x="62484" y="934212"/>
                </a:lnTo>
                <a:lnTo>
                  <a:pt x="95503" y="915162"/>
                </a:lnTo>
                <a:lnTo>
                  <a:pt x="90677" y="906907"/>
                </a:lnTo>
                <a:close/>
              </a:path>
              <a:path w="1664970" h="967739">
                <a:moveTo>
                  <a:pt x="148336" y="873379"/>
                </a:moveTo>
                <a:lnTo>
                  <a:pt x="115442" y="892556"/>
                </a:lnTo>
                <a:lnTo>
                  <a:pt x="120141" y="900811"/>
                </a:lnTo>
                <a:lnTo>
                  <a:pt x="153162" y="881634"/>
                </a:lnTo>
                <a:lnTo>
                  <a:pt x="148336" y="873379"/>
                </a:lnTo>
                <a:close/>
              </a:path>
              <a:path w="1664970" h="967739">
                <a:moveTo>
                  <a:pt x="205993" y="839978"/>
                </a:moveTo>
                <a:lnTo>
                  <a:pt x="173100" y="859155"/>
                </a:lnTo>
                <a:lnTo>
                  <a:pt x="177800" y="867282"/>
                </a:lnTo>
                <a:lnTo>
                  <a:pt x="210820" y="848232"/>
                </a:lnTo>
                <a:lnTo>
                  <a:pt x="205993" y="839978"/>
                </a:lnTo>
                <a:close/>
              </a:path>
              <a:path w="1664970" h="967739">
                <a:moveTo>
                  <a:pt x="263651" y="806576"/>
                </a:moveTo>
                <a:lnTo>
                  <a:pt x="230759" y="825626"/>
                </a:lnTo>
                <a:lnTo>
                  <a:pt x="235585" y="833882"/>
                </a:lnTo>
                <a:lnTo>
                  <a:pt x="268477" y="814832"/>
                </a:lnTo>
                <a:lnTo>
                  <a:pt x="263651" y="806576"/>
                </a:lnTo>
                <a:close/>
              </a:path>
              <a:path w="1664970" h="967739">
                <a:moveTo>
                  <a:pt x="321437" y="773049"/>
                </a:moveTo>
                <a:lnTo>
                  <a:pt x="288416" y="792226"/>
                </a:lnTo>
                <a:lnTo>
                  <a:pt x="293242" y="800481"/>
                </a:lnTo>
                <a:lnTo>
                  <a:pt x="326136" y="781304"/>
                </a:lnTo>
                <a:lnTo>
                  <a:pt x="321437" y="773049"/>
                </a:lnTo>
                <a:close/>
              </a:path>
              <a:path w="1664970" h="967739">
                <a:moveTo>
                  <a:pt x="379095" y="739648"/>
                </a:moveTo>
                <a:lnTo>
                  <a:pt x="346075" y="758825"/>
                </a:lnTo>
                <a:lnTo>
                  <a:pt x="350900" y="767080"/>
                </a:lnTo>
                <a:lnTo>
                  <a:pt x="383793" y="747903"/>
                </a:lnTo>
                <a:lnTo>
                  <a:pt x="379095" y="739648"/>
                </a:lnTo>
                <a:close/>
              </a:path>
              <a:path w="1664970" h="967739">
                <a:moveTo>
                  <a:pt x="436752" y="706247"/>
                </a:moveTo>
                <a:lnTo>
                  <a:pt x="403860" y="725297"/>
                </a:lnTo>
                <a:lnTo>
                  <a:pt x="408559" y="733551"/>
                </a:lnTo>
                <a:lnTo>
                  <a:pt x="441578" y="714501"/>
                </a:lnTo>
                <a:lnTo>
                  <a:pt x="436752" y="706247"/>
                </a:lnTo>
                <a:close/>
              </a:path>
              <a:path w="1664970" h="967739">
                <a:moveTo>
                  <a:pt x="494411" y="672846"/>
                </a:moveTo>
                <a:lnTo>
                  <a:pt x="461517" y="691896"/>
                </a:lnTo>
                <a:lnTo>
                  <a:pt x="466216" y="700151"/>
                </a:lnTo>
                <a:lnTo>
                  <a:pt x="499237" y="680974"/>
                </a:lnTo>
                <a:lnTo>
                  <a:pt x="494411" y="672846"/>
                </a:lnTo>
                <a:close/>
              </a:path>
              <a:path w="1664970" h="967739">
                <a:moveTo>
                  <a:pt x="552068" y="639318"/>
                </a:moveTo>
                <a:lnTo>
                  <a:pt x="519175" y="658494"/>
                </a:lnTo>
                <a:lnTo>
                  <a:pt x="524001" y="666750"/>
                </a:lnTo>
                <a:lnTo>
                  <a:pt x="556895" y="647573"/>
                </a:lnTo>
                <a:lnTo>
                  <a:pt x="552068" y="639318"/>
                </a:lnTo>
                <a:close/>
              </a:path>
              <a:path w="1664970" h="967739">
                <a:moveTo>
                  <a:pt x="609853" y="605916"/>
                </a:moveTo>
                <a:lnTo>
                  <a:pt x="576834" y="624966"/>
                </a:lnTo>
                <a:lnTo>
                  <a:pt x="581660" y="633222"/>
                </a:lnTo>
                <a:lnTo>
                  <a:pt x="614552" y="614172"/>
                </a:lnTo>
                <a:lnTo>
                  <a:pt x="609853" y="605916"/>
                </a:lnTo>
                <a:close/>
              </a:path>
              <a:path w="1664970" h="967739">
                <a:moveTo>
                  <a:pt x="667512" y="572515"/>
                </a:moveTo>
                <a:lnTo>
                  <a:pt x="634491" y="591565"/>
                </a:lnTo>
                <a:lnTo>
                  <a:pt x="639317" y="599821"/>
                </a:lnTo>
                <a:lnTo>
                  <a:pt x="672211" y="580644"/>
                </a:lnTo>
                <a:lnTo>
                  <a:pt x="667512" y="572515"/>
                </a:lnTo>
                <a:close/>
              </a:path>
              <a:path w="1664970" h="967739">
                <a:moveTo>
                  <a:pt x="725170" y="538988"/>
                </a:moveTo>
                <a:lnTo>
                  <a:pt x="692150" y="558164"/>
                </a:lnTo>
                <a:lnTo>
                  <a:pt x="696976" y="566420"/>
                </a:lnTo>
                <a:lnTo>
                  <a:pt x="729996" y="547243"/>
                </a:lnTo>
                <a:lnTo>
                  <a:pt x="725170" y="538988"/>
                </a:lnTo>
                <a:close/>
              </a:path>
              <a:path w="1664970" h="967739">
                <a:moveTo>
                  <a:pt x="782827" y="505587"/>
                </a:moveTo>
                <a:lnTo>
                  <a:pt x="749935" y="524637"/>
                </a:lnTo>
                <a:lnTo>
                  <a:pt x="754634" y="532891"/>
                </a:lnTo>
                <a:lnTo>
                  <a:pt x="787653" y="513841"/>
                </a:lnTo>
                <a:lnTo>
                  <a:pt x="782827" y="505587"/>
                </a:lnTo>
                <a:close/>
              </a:path>
              <a:path w="1664970" h="967739">
                <a:moveTo>
                  <a:pt x="840486" y="472186"/>
                </a:moveTo>
                <a:lnTo>
                  <a:pt x="807592" y="491236"/>
                </a:lnTo>
                <a:lnTo>
                  <a:pt x="812291" y="499490"/>
                </a:lnTo>
                <a:lnTo>
                  <a:pt x="845312" y="480440"/>
                </a:lnTo>
                <a:lnTo>
                  <a:pt x="840486" y="472186"/>
                </a:lnTo>
                <a:close/>
              </a:path>
              <a:path w="1664970" h="967739">
                <a:moveTo>
                  <a:pt x="898271" y="438658"/>
                </a:moveTo>
                <a:lnTo>
                  <a:pt x="865251" y="457835"/>
                </a:lnTo>
                <a:lnTo>
                  <a:pt x="870076" y="466089"/>
                </a:lnTo>
                <a:lnTo>
                  <a:pt x="902970" y="446913"/>
                </a:lnTo>
                <a:lnTo>
                  <a:pt x="898271" y="438658"/>
                </a:lnTo>
                <a:close/>
              </a:path>
              <a:path w="1664970" h="967739">
                <a:moveTo>
                  <a:pt x="955928" y="405257"/>
                </a:moveTo>
                <a:lnTo>
                  <a:pt x="922909" y="424307"/>
                </a:lnTo>
                <a:lnTo>
                  <a:pt x="927735" y="432562"/>
                </a:lnTo>
                <a:lnTo>
                  <a:pt x="960627" y="413512"/>
                </a:lnTo>
                <a:lnTo>
                  <a:pt x="955928" y="405257"/>
                </a:lnTo>
                <a:close/>
              </a:path>
              <a:path w="1664970" h="967739">
                <a:moveTo>
                  <a:pt x="1013587" y="371856"/>
                </a:moveTo>
                <a:lnTo>
                  <a:pt x="980566" y="390906"/>
                </a:lnTo>
                <a:lnTo>
                  <a:pt x="985392" y="399161"/>
                </a:lnTo>
                <a:lnTo>
                  <a:pt x="1018413" y="380111"/>
                </a:lnTo>
                <a:lnTo>
                  <a:pt x="1013587" y="371856"/>
                </a:lnTo>
                <a:close/>
              </a:path>
              <a:path w="1664970" h="967739">
                <a:moveTo>
                  <a:pt x="1071244" y="338327"/>
                </a:moveTo>
                <a:lnTo>
                  <a:pt x="1038352" y="357504"/>
                </a:lnTo>
                <a:lnTo>
                  <a:pt x="1043051" y="365760"/>
                </a:lnTo>
                <a:lnTo>
                  <a:pt x="1076070" y="346583"/>
                </a:lnTo>
                <a:lnTo>
                  <a:pt x="1071244" y="338327"/>
                </a:lnTo>
                <a:close/>
              </a:path>
              <a:path w="1664970" h="967739">
                <a:moveTo>
                  <a:pt x="1128903" y="304926"/>
                </a:moveTo>
                <a:lnTo>
                  <a:pt x="1096010" y="324103"/>
                </a:lnTo>
                <a:lnTo>
                  <a:pt x="1100709" y="332232"/>
                </a:lnTo>
                <a:lnTo>
                  <a:pt x="1133729" y="313182"/>
                </a:lnTo>
                <a:lnTo>
                  <a:pt x="1128903" y="304926"/>
                </a:lnTo>
                <a:close/>
              </a:path>
              <a:path w="1664970" h="967739">
                <a:moveTo>
                  <a:pt x="1186688" y="271525"/>
                </a:moveTo>
                <a:lnTo>
                  <a:pt x="1153667" y="290575"/>
                </a:lnTo>
                <a:lnTo>
                  <a:pt x="1158493" y="298831"/>
                </a:lnTo>
                <a:lnTo>
                  <a:pt x="1191387" y="279781"/>
                </a:lnTo>
                <a:lnTo>
                  <a:pt x="1186688" y="271525"/>
                </a:lnTo>
                <a:close/>
              </a:path>
              <a:path w="1664970" h="967739">
                <a:moveTo>
                  <a:pt x="1244345" y="237998"/>
                </a:moveTo>
                <a:lnTo>
                  <a:pt x="1211326" y="257175"/>
                </a:lnTo>
                <a:lnTo>
                  <a:pt x="1216152" y="265429"/>
                </a:lnTo>
                <a:lnTo>
                  <a:pt x="1249044" y="246252"/>
                </a:lnTo>
                <a:lnTo>
                  <a:pt x="1244345" y="237998"/>
                </a:lnTo>
                <a:close/>
              </a:path>
              <a:path w="1664970" h="967739">
                <a:moveTo>
                  <a:pt x="1302004" y="204597"/>
                </a:moveTo>
                <a:lnTo>
                  <a:pt x="1268984" y="223774"/>
                </a:lnTo>
                <a:lnTo>
                  <a:pt x="1273810" y="231901"/>
                </a:lnTo>
                <a:lnTo>
                  <a:pt x="1306830" y="212851"/>
                </a:lnTo>
                <a:lnTo>
                  <a:pt x="1302004" y="204597"/>
                </a:lnTo>
                <a:close/>
              </a:path>
              <a:path w="1664970" h="967739">
                <a:moveTo>
                  <a:pt x="1359662" y="171196"/>
                </a:moveTo>
                <a:lnTo>
                  <a:pt x="1326768" y="190246"/>
                </a:lnTo>
                <a:lnTo>
                  <a:pt x="1331467" y="198500"/>
                </a:lnTo>
                <a:lnTo>
                  <a:pt x="1364488" y="179450"/>
                </a:lnTo>
                <a:lnTo>
                  <a:pt x="1359662" y="171196"/>
                </a:lnTo>
                <a:close/>
              </a:path>
              <a:path w="1664970" h="967739">
                <a:moveTo>
                  <a:pt x="1417319" y="137668"/>
                </a:moveTo>
                <a:lnTo>
                  <a:pt x="1384427" y="156845"/>
                </a:lnTo>
                <a:lnTo>
                  <a:pt x="1389126" y="165100"/>
                </a:lnTo>
                <a:lnTo>
                  <a:pt x="1422145" y="145923"/>
                </a:lnTo>
                <a:lnTo>
                  <a:pt x="1417319" y="137668"/>
                </a:lnTo>
                <a:close/>
              </a:path>
              <a:path w="1664970" h="967739">
                <a:moveTo>
                  <a:pt x="1474978" y="104266"/>
                </a:moveTo>
                <a:lnTo>
                  <a:pt x="1442085" y="123444"/>
                </a:lnTo>
                <a:lnTo>
                  <a:pt x="1446911" y="131699"/>
                </a:lnTo>
                <a:lnTo>
                  <a:pt x="1479804" y="112522"/>
                </a:lnTo>
                <a:lnTo>
                  <a:pt x="1474978" y="104266"/>
                </a:lnTo>
                <a:close/>
              </a:path>
              <a:path w="1664970" h="967739">
                <a:moveTo>
                  <a:pt x="1663020" y="2412"/>
                </a:moveTo>
                <a:lnTo>
                  <a:pt x="1651889" y="2412"/>
                </a:lnTo>
                <a:lnTo>
                  <a:pt x="1656080" y="9651"/>
                </a:lnTo>
                <a:lnTo>
                  <a:pt x="1651469" y="9737"/>
                </a:lnTo>
                <a:lnTo>
                  <a:pt x="1652905" y="12191"/>
                </a:lnTo>
                <a:lnTo>
                  <a:pt x="1642433" y="18273"/>
                </a:lnTo>
                <a:lnTo>
                  <a:pt x="1584960" y="114681"/>
                </a:lnTo>
                <a:lnTo>
                  <a:pt x="1583563" y="116966"/>
                </a:lnTo>
                <a:lnTo>
                  <a:pt x="1584324" y="119887"/>
                </a:lnTo>
                <a:lnTo>
                  <a:pt x="1586611" y="121158"/>
                </a:lnTo>
                <a:lnTo>
                  <a:pt x="1588769" y="122554"/>
                </a:lnTo>
                <a:lnTo>
                  <a:pt x="1591690" y="121793"/>
                </a:lnTo>
                <a:lnTo>
                  <a:pt x="1593088" y="119507"/>
                </a:lnTo>
                <a:lnTo>
                  <a:pt x="1663020" y="2412"/>
                </a:lnTo>
                <a:close/>
              </a:path>
              <a:path w="1664970" h="967739">
                <a:moveTo>
                  <a:pt x="1532763" y="70865"/>
                </a:moveTo>
                <a:lnTo>
                  <a:pt x="1499742" y="89915"/>
                </a:lnTo>
                <a:lnTo>
                  <a:pt x="1504568" y="98171"/>
                </a:lnTo>
                <a:lnTo>
                  <a:pt x="1537462" y="79121"/>
                </a:lnTo>
                <a:lnTo>
                  <a:pt x="1532763" y="70865"/>
                </a:lnTo>
                <a:close/>
              </a:path>
              <a:path w="1664970" h="967739">
                <a:moveTo>
                  <a:pt x="1590420" y="37464"/>
                </a:moveTo>
                <a:lnTo>
                  <a:pt x="1557401" y="56514"/>
                </a:lnTo>
                <a:lnTo>
                  <a:pt x="1562227" y="64770"/>
                </a:lnTo>
                <a:lnTo>
                  <a:pt x="1595119" y="45593"/>
                </a:lnTo>
                <a:lnTo>
                  <a:pt x="1590420" y="37464"/>
                </a:lnTo>
                <a:close/>
              </a:path>
              <a:path w="1664970" h="967739">
                <a:moveTo>
                  <a:pt x="1647478" y="9810"/>
                </a:moveTo>
                <a:lnTo>
                  <a:pt x="1637652" y="9992"/>
                </a:lnTo>
                <a:lnTo>
                  <a:pt x="1615059" y="23113"/>
                </a:lnTo>
                <a:lnTo>
                  <a:pt x="1619885" y="31369"/>
                </a:lnTo>
                <a:lnTo>
                  <a:pt x="1642433" y="18273"/>
                </a:lnTo>
                <a:lnTo>
                  <a:pt x="1647478" y="9810"/>
                </a:lnTo>
                <a:close/>
              </a:path>
              <a:path w="1664970" h="967739">
                <a:moveTo>
                  <a:pt x="1651469" y="9737"/>
                </a:moveTo>
                <a:lnTo>
                  <a:pt x="1647478" y="9810"/>
                </a:lnTo>
                <a:lnTo>
                  <a:pt x="1642433" y="18273"/>
                </a:lnTo>
                <a:lnTo>
                  <a:pt x="1652905" y="12191"/>
                </a:lnTo>
                <a:lnTo>
                  <a:pt x="1651469" y="9737"/>
                </a:lnTo>
                <a:close/>
              </a:path>
              <a:path w="1664970" h="967739">
                <a:moveTo>
                  <a:pt x="1664462" y="0"/>
                </a:moveTo>
                <a:lnTo>
                  <a:pt x="1525269" y="2539"/>
                </a:lnTo>
                <a:lnTo>
                  <a:pt x="1522603" y="2539"/>
                </a:lnTo>
                <a:lnTo>
                  <a:pt x="1520443" y="4699"/>
                </a:lnTo>
                <a:lnTo>
                  <a:pt x="1520570" y="7365"/>
                </a:lnTo>
                <a:lnTo>
                  <a:pt x="1520657" y="9992"/>
                </a:lnTo>
                <a:lnTo>
                  <a:pt x="1522730" y="12064"/>
                </a:lnTo>
                <a:lnTo>
                  <a:pt x="1525396" y="12064"/>
                </a:lnTo>
                <a:lnTo>
                  <a:pt x="1637652" y="9992"/>
                </a:lnTo>
                <a:lnTo>
                  <a:pt x="1648079" y="3937"/>
                </a:lnTo>
                <a:lnTo>
                  <a:pt x="1650980" y="3937"/>
                </a:lnTo>
                <a:lnTo>
                  <a:pt x="1651889" y="2412"/>
                </a:lnTo>
                <a:lnTo>
                  <a:pt x="1663020" y="2412"/>
                </a:lnTo>
                <a:lnTo>
                  <a:pt x="1664462" y="0"/>
                </a:lnTo>
                <a:close/>
              </a:path>
              <a:path w="1664970" h="967739">
                <a:moveTo>
                  <a:pt x="1648079" y="3937"/>
                </a:moveTo>
                <a:lnTo>
                  <a:pt x="1637652" y="9992"/>
                </a:lnTo>
                <a:lnTo>
                  <a:pt x="1647478" y="9810"/>
                </a:lnTo>
                <a:lnTo>
                  <a:pt x="1649515" y="6394"/>
                </a:lnTo>
                <a:lnTo>
                  <a:pt x="1648079" y="3937"/>
                </a:lnTo>
                <a:close/>
              </a:path>
              <a:path w="1664970" h="967739">
                <a:moveTo>
                  <a:pt x="1649515" y="6394"/>
                </a:moveTo>
                <a:lnTo>
                  <a:pt x="1647478" y="9810"/>
                </a:lnTo>
                <a:lnTo>
                  <a:pt x="1651469" y="9737"/>
                </a:lnTo>
                <a:lnTo>
                  <a:pt x="1649515" y="6394"/>
                </a:lnTo>
                <a:close/>
              </a:path>
              <a:path w="1664970" h="967739">
                <a:moveTo>
                  <a:pt x="1651889" y="2412"/>
                </a:moveTo>
                <a:lnTo>
                  <a:pt x="1649515" y="6394"/>
                </a:lnTo>
                <a:lnTo>
                  <a:pt x="1651469" y="9737"/>
                </a:lnTo>
                <a:lnTo>
                  <a:pt x="1656080" y="9651"/>
                </a:lnTo>
                <a:lnTo>
                  <a:pt x="1651889" y="2412"/>
                </a:lnTo>
                <a:close/>
              </a:path>
              <a:path w="1664970" h="967739">
                <a:moveTo>
                  <a:pt x="1650980" y="3937"/>
                </a:moveTo>
                <a:lnTo>
                  <a:pt x="1648079" y="3937"/>
                </a:lnTo>
                <a:lnTo>
                  <a:pt x="1649515" y="6394"/>
                </a:lnTo>
                <a:lnTo>
                  <a:pt x="1650980" y="3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995799" y="3502915"/>
            <a:ext cx="24898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Illustrates </a:t>
            </a:r>
            <a:r>
              <a:rPr sz="1400" spc="-5" dirty="0">
                <a:latin typeface="Arial"/>
                <a:cs typeface="Arial"/>
              </a:rPr>
              <a:t>non-attribute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visibility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13524" y="2363089"/>
            <a:ext cx="1665605" cy="138430"/>
          </a:xfrm>
          <a:custGeom>
            <a:avLst/>
            <a:gdLst/>
            <a:ahLst/>
            <a:cxnLst/>
            <a:rect l="l" t="t" r="r" b="b"/>
            <a:pathLst>
              <a:path w="1665604" h="138430">
                <a:moveTo>
                  <a:pt x="1645742" y="68961"/>
                </a:moveTo>
                <a:lnTo>
                  <a:pt x="1538985" y="128270"/>
                </a:lnTo>
                <a:lnTo>
                  <a:pt x="1536573" y="129539"/>
                </a:lnTo>
                <a:lnTo>
                  <a:pt x="1535810" y="132461"/>
                </a:lnTo>
                <a:lnTo>
                  <a:pt x="1538351" y="137033"/>
                </a:lnTo>
                <a:lnTo>
                  <a:pt x="1541272" y="137922"/>
                </a:lnTo>
                <a:lnTo>
                  <a:pt x="1656896" y="73660"/>
                </a:lnTo>
                <a:lnTo>
                  <a:pt x="1655572" y="73660"/>
                </a:lnTo>
                <a:lnTo>
                  <a:pt x="1655572" y="73151"/>
                </a:lnTo>
                <a:lnTo>
                  <a:pt x="1653285" y="73151"/>
                </a:lnTo>
                <a:lnTo>
                  <a:pt x="1645742" y="68961"/>
                </a:lnTo>
                <a:close/>
              </a:path>
              <a:path w="1665604" h="138430">
                <a:moveTo>
                  <a:pt x="1637055" y="64135"/>
                </a:moveTo>
                <a:lnTo>
                  <a:pt x="0" y="64135"/>
                </a:lnTo>
                <a:lnTo>
                  <a:pt x="0" y="73660"/>
                </a:lnTo>
                <a:lnTo>
                  <a:pt x="1637283" y="73660"/>
                </a:lnTo>
                <a:lnTo>
                  <a:pt x="1645742" y="68961"/>
                </a:lnTo>
                <a:lnTo>
                  <a:pt x="1637055" y="64135"/>
                </a:lnTo>
                <a:close/>
              </a:path>
              <a:path w="1665604" h="138430">
                <a:moveTo>
                  <a:pt x="1656667" y="64135"/>
                </a:moveTo>
                <a:lnTo>
                  <a:pt x="1655572" y="64135"/>
                </a:lnTo>
                <a:lnTo>
                  <a:pt x="1655572" y="73660"/>
                </a:lnTo>
                <a:lnTo>
                  <a:pt x="1656896" y="73660"/>
                </a:lnTo>
                <a:lnTo>
                  <a:pt x="1665351" y="68961"/>
                </a:lnTo>
                <a:lnTo>
                  <a:pt x="1656667" y="64135"/>
                </a:lnTo>
                <a:close/>
              </a:path>
              <a:path w="1665604" h="138430">
                <a:moveTo>
                  <a:pt x="1653285" y="64770"/>
                </a:moveTo>
                <a:lnTo>
                  <a:pt x="1645742" y="68961"/>
                </a:lnTo>
                <a:lnTo>
                  <a:pt x="1653285" y="73151"/>
                </a:lnTo>
                <a:lnTo>
                  <a:pt x="1653285" y="64770"/>
                </a:lnTo>
                <a:close/>
              </a:path>
              <a:path w="1665604" h="138430">
                <a:moveTo>
                  <a:pt x="1655572" y="64770"/>
                </a:moveTo>
                <a:lnTo>
                  <a:pt x="1653285" y="64770"/>
                </a:lnTo>
                <a:lnTo>
                  <a:pt x="1653285" y="73151"/>
                </a:lnTo>
                <a:lnTo>
                  <a:pt x="1655572" y="73151"/>
                </a:lnTo>
                <a:lnTo>
                  <a:pt x="1655572" y="64770"/>
                </a:lnTo>
                <a:close/>
              </a:path>
              <a:path w="1665604" h="138430">
                <a:moveTo>
                  <a:pt x="1541272" y="0"/>
                </a:moveTo>
                <a:lnTo>
                  <a:pt x="1538351" y="888"/>
                </a:lnTo>
                <a:lnTo>
                  <a:pt x="1535810" y="5461"/>
                </a:lnTo>
                <a:lnTo>
                  <a:pt x="1536573" y="8382"/>
                </a:lnTo>
                <a:lnTo>
                  <a:pt x="1538985" y="9651"/>
                </a:lnTo>
                <a:lnTo>
                  <a:pt x="1645742" y="68961"/>
                </a:lnTo>
                <a:lnTo>
                  <a:pt x="1653285" y="64770"/>
                </a:lnTo>
                <a:lnTo>
                  <a:pt x="1655572" y="64770"/>
                </a:lnTo>
                <a:lnTo>
                  <a:pt x="1655572" y="64135"/>
                </a:lnTo>
                <a:lnTo>
                  <a:pt x="1656667" y="64135"/>
                </a:lnTo>
                <a:lnTo>
                  <a:pt x="1541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32625" y="4728464"/>
            <a:ext cx="1727200" cy="138430"/>
          </a:xfrm>
          <a:custGeom>
            <a:avLst/>
            <a:gdLst/>
            <a:ahLst/>
            <a:cxnLst/>
            <a:rect l="l" t="t" r="r" b="b"/>
            <a:pathLst>
              <a:path w="1727200" h="138429">
                <a:moveTo>
                  <a:pt x="1707591" y="68961"/>
                </a:moveTo>
                <a:lnTo>
                  <a:pt x="1600834" y="128269"/>
                </a:lnTo>
                <a:lnTo>
                  <a:pt x="1598422" y="129540"/>
                </a:lnTo>
                <a:lnTo>
                  <a:pt x="1597659" y="132461"/>
                </a:lnTo>
                <a:lnTo>
                  <a:pt x="1600200" y="137033"/>
                </a:lnTo>
                <a:lnTo>
                  <a:pt x="1603121" y="137922"/>
                </a:lnTo>
                <a:lnTo>
                  <a:pt x="1718745" y="73660"/>
                </a:lnTo>
                <a:lnTo>
                  <a:pt x="1717421" y="73660"/>
                </a:lnTo>
                <a:lnTo>
                  <a:pt x="1717421" y="73152"/>
                </a:lnTo>
                <a:lnTo>
                  <a:pt x="1715134" y="73152"/>
                </a:lnTo>
                <a:lnTo>
                  <a:pt x="1707591" y="68961"/>
                </a:lnTo>
                <a:close/>
              </a:path>
              <a:path w="1727200" h="138429">
                <a:moveTo>
                  <a:pt x="1698904" y="64135"/>
                </a:moveTo>
                <a:lnTo>
                  <a:pt x="0" y="64135"/>
                </a:lnTo>
                <a:lnTo>
                  <a:pt x="0" y="73660"/>
                </a:lnTo>
                <a:lnTo>
                  <a:pt x="1699132" y="73660"/>
                </a:lnTo>
                <a:lnTo>
                  <a:pt x="1707591" y="68961"/>
                </a:lnTo>
                <a:lnTo>
                  <a:pt x="1698904" y="64135"/>
                </a:lnTo>
                <a:close/>
              </a:path>
              <a:path w="1727200" h="138429">
                <a:moveTo>
                  <a:pt x="1718516" y="64135"/>
                </a:moveTo>
                <a:lnTo>
                  <a:pt x="1717421" y="64135"/>
                </a:lnTo>
                <a:lnTo>
                  <a:pt x="1717421" y="73660"/>
                </a:lnTo>
                <a:lnTo>
                  <a:pt x="1718745" y="73660"/>
                </a:lnTo>
                <a:lnTo>
                  <a:pt x="1727200" y="68961"/>
                </a:lnTo>
                <a:lnTo>
                  <a:pt x="1718516" y="64135"/>
                </a:lnTo>
                <a:close/>
              </a:path>
              <a:path w="1727200" h="138429">
                <a:moveTo>
                  <a:pt x="1715134" y="64769"/>
                </a:moveTo>
                <a:lnTo>
                  <a:pt x="1707591" y="68961"/>
                </a:lnTo>
                <a:lnTo>
                  <a:pt x="1715134" y="73152"/>
                </a:lnTo>
                <a:lnTo>
                  <a:pt x="1715134" y="64769"/>
                </a:lnTo>
                <a:close/>
              </a:path>
              <a:path w="1727200" h="138429">
                <a:moveTo>
                  <a:pt x="1717421" y="64769"/>
                </a:moveTo>
                <a:lnTo>
                  <a:pt x="1715134" y="64769"/>
                </a:lnTo>
                <a:lnTo>
                  <a:pt x="1715134" y="73152"/>
                </a:lnTo>
                <a:lnTo>
                  <a:pt x="1717421" y="73152"/>
                </a:lnTo>
                <a:lnTo>
                  <a:pt x="1717421" y="64769"/>
                </a:lnTo>
                <a:close/>
              </a:path>
              <a:path w="1727200" h="138429">
                <a:moveTo>
                  <a:pt x="1603121" y="0"/>
                </a:moveTo>
                <a:lnTo>
                  <a:pt x="1600200" y="888"/>
                </a:lnTo>
                <a:lnTo>
                  <a:pt x="1597659" y="5461"/>
                </a:lnTo>
                <a:lnTo>
                  <a:pt x="1598422" y="8381"/>
                </a:lnTo>
                <a:lnTo>
                  <a:pt x="1600834" y="9652"/>
                </a:lnTo>
                <a:lnTo>
                  <a:pt x="1707591" y="68961"/>
                </a:lnTo>
                <a:lnTo>
                  <a:pt x="1715134" y="64769"/>
                </a:lnTo>
                <a:lnTo>
                  <a:pt x="1717421" y="64769"/>
                </a:lnTo>
                <a:lnTo>
                  <a:pt x="1717421" y="64135"/>
                </a:lnTo>
                <a:lnTo>
                  <a:pt x="1718516" y="64135"/>
                </a:lnTo>
                <a:lnTo>
                  <a:pt x="1603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167377" y="4306315"/>
            <a:ext cx="1729739" cy="6858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5875">
              <a:lnSpc>
                <a:spcPct val="104600"/>
              </a:lnSpc>
              <a:spcBef>
                <a:spcPts val="25"/>
              </a:spcBef>
            </a:pPr>
            <a:r>
              <a:rPr sz="1400" dirty="0">
                <a:latin typeface="Arial"/>
                <a:cs typeface="Arial"/>
              </a:rPr>
              <a:t>date : </a:t>
            </a:r>
            <a:r>
              <a:rPr sz="1400" spc="-5" dirty="0">
                <a:latin typeface="Arial"/>
                <a:cs typeface="Arial"/>
              </a:rPr>
              <a:t>Date  isComplete </a:t>
            </a:r>
            <a:r>
              <a:rPr sz="1400" dirty="0">
                <a:latin typeface="Arial"/>
                <a:cs typeface="Arial"/>
              </a:rPr>
              <a:t>: Boolean  </a:t>
            </a:r>
            <a:r>
              <a:rPr sz="1400" spc="-5" dirty="0">
                <a:latin typeface="Arial"/>
                <a:cs typeface="Arial"/>
              </a:rPr>
              <a:t>becomeComplete()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67376" y="4965953"/>
            <a:ext cx="128143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isComplete()  </a:t>
            </a:r>
            <a:r>
              <a:rPr sz="1400" spc="-5" dirty="0">
                <a:latin typeface="Arial"/>
                <a:cs typeface="Arial"/>
              </a:rPr>
              <a:t>makeLineItem()  m</a:t>
            </a:r>
            <a:r>
              <a:rPr sz="1400" dirty="0">
                <a:latin typeface="Arial"/>
                <a:cs typeface="Arial"/>
              </a:rPr>
              <a:t>akePa</a:t>
            </a:r>
            <a:r>
              <a:rPr sz="1400" spc="-25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ent()  getBalance()  </a:t>
            </a:r>
            <a:r>
              <a:rPr sz="1400" spc="-20" dirty="0">
                <a:latin typeface="Arial"/>
                <a:cs typeface="Arial"/>
              </a:rPr>
              <a:t>getTotal()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98065" y="2304034"/>
            <a:ext cx="1054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getRegister()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63255" y="4896992"/>
            <a:ext cx="294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1..*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730D0C3D-52E0-429C-8C51-C18CEACF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A594-7548-4FD8-B97F-77C994D788F1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96FF893-E29F-40FA-B6E9-E89A29D90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vs. Composition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A232C98-0AB7-42D7-B5CD-BA30AB775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 provides two mechanisms for re-using</a:t>
            </a:r>
          </a:p>
          <a:p>
            <a:pPr lvl="1">
              <a:defRPr/>
            </a:pPr>
            <a:r>
              <a:rPr lang="en-US" dirty="0"/>
              <a:t>Composition</a:t>
            </a:r>
          </a:p>
          <a:p>
            <a:pPr lvl="1">
              <a:defRPr/>
            </a:pPr>
            <a:r>
              <a:rPr lang="en-US" dirty="0"/>
              <a:t>Inheritance</a:t>
            </a:r>
          </a:p>
          <a:p>
            <a:pPr>
              <a:defRPr/>
            </a:pPr>
            <a:r>
              <a:rPr lang="en-US" dirty="0"/>
              <a:t>Which one to choose?</a:t>
            </a:r>
          </a:p>
          <a:p>
            <a:pPr>
              <a:defRPr/>
            </a:pPr>
            <a:r>
              <a:rPr lang="en-US" dirty="0"/>
              <a:t>Example: Consider </a:t>
            </a:r>
            <a:r>
              <a:rPr lang="en-US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HouseOwner</a:t>
            </a:r>
            <a:endParaRPr 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dirty="0"/>
              <a:t>Derived class of 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r>
              <a:rPr lang="en-US" dirty="0"/>
              <a:t> and 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House</a:t>
            </a:r>
          </a:p>
          <a:p>
            <a:pPr lvl="1">
              <a:defRPr/>
            </a:pPr>
            <a:r>
              <a:rPr lang="en-US" dirty="0"/>
              <a:t>Or, Derived class of 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r>
              <a:rPr lang="en-US" dirty="0"/>
              <a:t> who has an attribute 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House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C708D-241B-4600-B2F8-9F45C1A0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90843-E03C-475F-8C73-DEC98D48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5C9FFC3-AEF6-4A1A-A5F3-1A337E4A9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Principle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D77DD4E1-9EC9-4BAB-AA6C-59A385EEE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Use inheritance only if derived class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IS-A</a:t>
            </a:r>
            <a:r>
              <a:rPr lang="en-US" dirty="0"/>
              <a:t> base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E.g., </a:t>
            </a:r>
            <a:r>
              <a:rPr lang="en-US" dirty="0" err="1"/>
              <a:t>HouseOwner</a:t>
            </a:r>
            <a:r>
              <a:rPr lang="en-US" dirty="0"/>
              <a:t> is a Person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Composition (Aggregation) is used to model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HAS-A</a:t>
            </a:r>
            <a:r>
              <a:rPr lang="en-US" dirty="0"/>
              <a:t> relationship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E.g., </a:t>
            </a:r>
            <a:r>
              <a:rPr lang="en-US" dirty="0" err="1"/>
              <a:t>HouseOwner</a:t>
            </a:r>
            <a:r>
              <a:rPr lang="en-US" dirty="0"/>
              <a:t> has a House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Be careful about inheritance, sometimes, weakens the encapsulation principle (</a:t>
            </a:r>
            <a:r>
              <a:rPr lang="en-US" dirty="0" err="1"/>
              <a:t>Venners</a:t>
            </a:r>
            <a:r>
              <a:rPr lang="en-US" dirty="0"/>
              <a:t>, 1998)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D1B65-D199-497E-BB07-4BD23B75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5FA0E-1BD1-4C07-8F83-FEE64CF3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2EEC29A4-F4F8-4A65-9BC1-F6D9C7225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Inheritance against Encapsulation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7A12-59C6-4FA9-B2B1-339C49EF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ECF98-79F1-4D96-9B57-D187A91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8894E-A7AF-45C1-B0A1-6A68751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29</a:t>
            </a:fld>
            <a:endParaRPr lang="en-CA"/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AB5AA7C8-0C58-415F-A1CB-50FF6765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CCB76655-5E18-43BE-AEE7-0A93227C5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057400"/>
          <a:ext cx="7620000" cy="369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r:id="rId4" imgW="5854327" imgH="2837793" progId="Visio.Drawing.11">
                  <p:embed/>
                </p:oleObj>
              </mc:Choice>
              <mc:Fallback>
                <p:oleObj r:id="rId4" imgW="5854327" imgH="283779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7620000" cy="369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>
            <a:extLst>
              <a:ext uri="{FF2B5EF4-FFF2-40B4-BE49-F238E27FC236}">
                <a16:creationId xmlns:a16="http://schemas.microsoft.com/office/drawing/2014/main" id="{762A1A28-4C45-4D4F-AB0D-9F8767FF3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91200"/>
            <a:ext cx="3505200" cy="5232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What if ReportTax() now returns double? Leads to cascading changes in 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1A993-F6FF-40A7-8027-CCED2AA4819E}"/>
              </a:ext>
            </a:extLst>
          </p:cNvPr>
          <p:cNvSpPr txBox="1"/>
          <p:nvPr/>
        </p:nvSpPr>
        <p:spPr>
          <a:xfrm>
            <a:off x="3810000" y="17510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68898-A886-442B-A774-6CF608B9D40A}"/>
              </a:ext>
            </a:extLst>
          </p:cNvPr>
          <p:cNvSpPr/>
          <p:nvPr/>
        </p:nvSpPr>
        <p:spPr>
          <a:xfrm>
            <a:off x="6248400" y="1751014"/>
            <a:ext cx="3657600" cy="426878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77A9C78-9A31-4AD4-93C2-4FB6B53B4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1354"/>
            <a:ext cx="10439400" cy="756284"/>
          </a:xfrm>
        </p:spPr>
        <p:txBody>
          <a:bodyPr wrap="square" anchor="ctr">
            <a:normAutofit/>
          </a:bodyPr>
          <a:lstStyle/>
          <a:p>
            <a:r>
              <a:rPr lang="en-US" altLang="en-US"/>
              <a:t>Introduction</a:t>
            </a:r>
          </a:p>
        </p:txBody>
      </p:sp>
      <p:pic>
        <p:nvPicPr>
          <p:cNvPr id="9" name="Content Placeholder 8" descr="A close up of an airplane&#10;&#10;Description automatically generated">
            <a:extLst>
              <a:ext uri="{FF2B5EF4-FFF2-40B4-BE49-F238E27FC236}">
                <a16:creationId xmlns:a16="http://schemas.microsoft.com/office/drawing/2014/main" id="{502DF468-8557-4617-99D9-572ADA2C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" y="1600201"/>
            <a:ext cx="10464654" cy="4525963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688579-4628-41F0-9C8E-1598B8D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BEF5C-B8C6-4629-AB69-48D8520B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AFF0B9-4379-4FC4-8C8D-6E59B9CEB73D}" type="slidenum">
              <a:rPr lang="en-CA" smtClean="0"/>
              <a:pPr>
                <a:spcAft>
                  <a:spcPts val="600"/>
                </a:spcAft>
              </a:pPr>
              <a:t>3</a:t>
            </a:fld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2EEC29A4-F4F8-4A65-9BC1-F6D9C7225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Inheritance against Encapsulation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7A12-59C6-4FA9-B2B1-339C49EF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ECF98-79F1-4D96-9B57-D187A91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8894E-A7AF-45C1-B0A1-6A68751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30</a:t>
            </a:fld>
            <a:endParaRPr lang="en-CA"/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AB5AA7C8-0C58-415F-A1CB-50FF6765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CCB76655-5E18-43BE-AEE7-0A93227C5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057400"/>
          <a:ext cx="7620000" cy="369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r:id="rId4" imgW="5854327" imgH="2837793" progId="Visio.Drawing.11">
                  <p:embed/>
                </p:oleObj>
              </mc:Choice>
              <mc:Fallback>
                <p:oleObj r:id="rId4" imgW="5854327" imgH="2837793" progId="Visio.Drawing.11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CCB76655-5E18-43BE-AEE7-0A93227C5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7620000" cy="369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>
            <a:extLst>
              <a:ext uri="{FF2B5EF4-FFF2-40B4-BE49-F238E27FC236}">
                <a16:creationId xmlns:a16="http://schemas.microsoft.com/office/drawing/2014/main" id="{762A1A28-4C45-4D4F-AB0D-9F8767FF3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91200"/>
            <a:ext cx="3505200" cy="5232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What if ReportTax() now returns double? Leads to cascading changes in IRS</a:t>
            </a:r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5DE83233-5F65-45ED-85DF-9A0B6278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791200"/>
            <a:ext cx="3810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What’s the problem with this improved design?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1A993-F6FF-40A7-8027-CCED2AA4819E}"/>
              </a:ext>
            </a:extLst>
          </p:cNvPr>
          <p:cNvSpPr txBox="1"/>
          <p:nvPr/>
        </p:nvSpPr>
        <p:spPr>
          <a:xfrm>
            <a:off x="3810000" y="17510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FE0F4-F8BF-4D5D-8682-69C0EC4E0A5F}"/>
              </a:ext>
            </a:extLst>
          </p:cNvPr>
          <p:cNvSpPr txBox="1"/>
          <p:nvPr/>
        </p:nvSpPr>
        <p:spPr>
          <a:xfrm>
            <a:off x="7727430" y="1768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667211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F6126DE-50D4-4458-98E0-AF674842D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Yet another improved design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BB05E8-CAA1-456E-B71A-F13F328F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065C21-6D3E-4D70-B183-C7DD298C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31</a:t>
            </a:fld>
            <a:endParaRPr lang="en-CA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6C6A9E2C-0759-4E37-A24D-348962DB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3F0F734E-E5A5-411F-9FD4-2E3276291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905001"/>
          <a:ext cx="7848600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r:id="rId4" imgW="3772837" imgH="1700874" progId="Visio.Drawing.11">
                  <p:embed/>
                </p:oleObj>
              </mc:Choice>
              <mc:Fallback>
                <p:oleObj r:id="rId4" imgW="3772837" imgH="170087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1"/>
                        <a:ext cx="7848600" cy="354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659AA56-99F9-4CE1-B6B3-0882B0F8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Lessons Learned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14C314D-4DF5-4625-A58E-F5A2759C7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you have to create a dependency relationship, depends on?</a:t>
            </a:r>
          </a:p>
          <a:p>
            <a:pPr lvl="1"/>
            <a:r>
              <a:rPr lang="en-US" altLang="en-US" dirty="0"/>
              <a:t>Interface! (base class, better abstract class)</a:t>
            </a:r>
          </a:p>
          <a:p>
            <a:r>
              <a:rPr lang="en-US" altLang="en-US" dirty="0"/>
              <a:t>Better to divide classes into two categories</a:t>
            </a:r>
          </a:p>
          <a:p>
            <a:pPr lvl="1"/>
            <a:r>
              <a:rPr lang="en-US" altLang="en-US" dirty="0"/>
              <a:t>Interface class</a:t>
            </a:r>
          </a:p>
          <a:p>
            <a:pPr lvl="1"/>
            <a:r>
              <a:rPr lang="en-US" altLang="en-US" dirty="0"/>
              <a:t>Implementation class</a:t>
            </a:r>
          </a:p>
          <a:p>
            <a:r>
              <a:rPr lang="en-US" altLang="en-US" dirty="0"/>
              <a:t>Makes things much easier for large projects with many people involved!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C0515C-55EF-410F-BE6D-C40E275B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336FB-BA46-416A-BE50-B61D36FB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32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BC37282-785F-434F-9573-64F13963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7C47537-170D-4F3D-9F3E-B7BAEA76B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0550" indent="-590550">
              <a:lnSpc>
                <a:spcPct val="80000"/>
              </a:lnSpc>
              <a:buNone/>
            </a:pPr>
            <a:r>
              <a:rPr lang="en-US" altLang="en-US" dirty="0"/>
              <a:t>1. Which of the followings are the benefits of OO design?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(a) ease of code reuse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(b) supported very well by programming tools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(c) information hiding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(d) real world mapping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(e) all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2A7DD6-0AFA-4046-9E28-E8EA8B3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EFF3C7-40C9-433D-A3CF-2F262B94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BC37282-785F-434F-9573-64F13963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7C47537-170D-4F3D-9F3E-B7BAEA76B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0550" indent="-590550">
              <a:lnSpc>
                <a:spcPct val="80000"/>
              </a:lnSpc>
              <a:buNone/>
            </a:pPr>
            <a:r>
              <a:rPr lang="en-US" altLang="en-US" dirty="0"/>
              <a:t>1. Which of the followings are the benefits of OO design?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(a) ease of code reuse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(b) supported very well by programming tools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(c) information hiding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(d) real world mapping</a:t>
            </a:r>
          </a:p>
          <a:p>
            <a:pPr marL="952500" lvl="1" indent="-495300">
              <a:lnSpc>
                <a:spcPct val="80000"/>
              </a:lnSpc>
              <a:buNone/>
            </a:pPr>
            <a:r>
              <a:rPr lang="en-US" altLang="en-US" dirty="0"/>
              <a:t>(e) </a:t>
            </a:r>
            <a:r>
              <a:rPr lang="en-US" altLang="en-US" b="1" dirty="0"/>
              <a:t>all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41CABF-DD8F-4A18-9425-A01BF141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8D2EA-AE08-4788-BC23-30CEC253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28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DAADD7-0EB5-46A2-9A54-BC345D9FC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F072D3B-034E-4A29-BBFA-0089CD4EE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0550" indent="-590550">
              <a:lnSpc>
                <a:spcPct val="80000"/>
              </a:lnSpc>
              <a:buNone/>
            </a:pPr>
            <a:r>
              <a:rPr lang="en-US" altLang="en-US" dirty="0"/>
              <a:t>2. Which of the following are the features provided by the OO methodology?	</a:t>
            </a: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1800" dirty="0"/>
              <a:t>(a) concurrency</a:t>
            </a: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en-US" sz="1800" dirty="0"/>
              <a:t>	(b) interactive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(c) inheritance</a:t>
            </a: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(d) exchangeable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2802A0-CF71-42C3-8CEC-1ACE0988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A52DE-4570-4721-9F5A-0592142C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DAADD7-0EB5-46A2-9A54-BC345D9FC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F072D3B-034E-4A29-BBFA-0089CD4EE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0550" indent="-590550">
              <a:lnSpc>
                <a:spcPct val="80000"/>
              </a:lnSpc>
              <a:buNone/>
            </a:pPr>
            <a:r>
              <a:rPr lang="en-US" altLang="en-US" dirty="0"/>
              <a:t>2. Which of the following are the features provided by the OO methodology?	</a:t>
            </a: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1800" dirty="0"/>
              <a:t>(a) concurrency</a:t>
            </a: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en-US" sz="1800" dirty="0"/>
              <a:t>	(b) interactive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(c) </a:t>
            </a:r>
            <a:r>
              <a:rPr lang="en-US" altLang="zh-CN" sz="1800" b="1" dirty="0">
                <a:ea typeface="宋体" panose="02010600030101010101" pitchFamily="2" charset="-122"/>
              </a:rPr>
              <a:t>inheritance</a:t>
            </a:r>
          </a:p>
          <a:p>
            <a:pPr marL="590550" indent="-590550">
              <a:lnSpc>
                <a:spcPct val="8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(d) exchangeable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2B8C2-C8A7-4766-8CA6-FF4ACC2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CB105-8291-462B-8881-39255D87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11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298E-02D4-4B8A-91F5-AC20681C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3A77-0402-4726-A9AC-E8C2B795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Oriented principles</a:t>
            </a:r>
          </a:p>
          <a:p>
            <a:pPr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classes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among classes</a:t>
            </a:r>
          </a:p>
          <a:p>
            <a:pPr lvl="1"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inheritance</a:t>
            </a:r>
          </a:p>
          <a:p>
            <a:pPr lvl="1"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composition</a:t>
            </a:r>
          </a:p>
          <a:p>
            <a:pPr lvl="1"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aggregation</a:t>
            </a:r>
          </a:p>
          <a:p>
            <a:pPr lvl="1"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association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Determining visibility between objects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Navigability, and dependency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8BEC9-B85C-4000-B2F8-8BB4DB9A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343.  Dr. Morales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5850F-18D3-46CE-9FB4-24168EC2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298E-02D4-4B8A-91F5-AC20681C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3A77-0402-4726-A9AC-E8C2B795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Illustrating attributes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 vs composition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 against encapsulation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8BEC9-B85C-4000-B2F8-8BB4DB9A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343.  Dr. Morales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5850F-18D3-46CE-9FB4-24168EC2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7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4BB-D9C8-4892-9955-FD01B036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ED5ED7-CBBF-4A62-B46D-2C1290FA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Ch. 3. Qian, Kai, et al. Software architecture and design illuminated. Jones &amp; Bartlett Learning, 2010.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Appendix 2. McLaughlin, Brett, Gary </a:t>
            </a:r>
            <a:r>
              <a:rPr lang="en-CA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Pollice</a:t>
            </a:r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David West. Head First Object-Oriented Analysis and Design." O'Reilly Media, Inc.", 2007.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09E5D-661D-4BCB-B07C-4D13AB81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343.  Dr. Morales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14DA2-510A-4E14-A797-FF64C925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81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74AE60E-3D58-4800-96AC-799DC2C2C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 SE – A Broader Concept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68C190E-1455-46E8-86F8-A56964403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OO Software Engineering</a:t>
            </a:r>
          </a:p>
          <a:p>
            <a:pPr lvl="1"/>
            <a:r>
              <a:rPr lang="en-US" altLang="en-US" dirty="0"/>
              <a:t>OO Analysis</a:t>
            </a:r>
          </a:p>
          <a:p>
            <a:pPr lvl="1"/>
            <a:r>
              <a:rPr lang="en-US" altLang="en-US" dirty="0"/>
              <a:t>OO Design</a:t>
            </a:r>
          </a:p>
          <a:p>
            <a:pPr lvl="1"/>
            <a:r>
              <a:rPr lang="en-US" altLang="en-US" dirty="0"/>
              <a:t>OO Programming</a:t>
            </a:r>
          </a:p>
          <a:p>
            <a:r>
              <a:rPr lang="en-US" altLang="en-US" dirty="0"/>
              <a:t>We concentrate on OO Design in this lecture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4B9E72-60BD-4C02-AE4D-590AB11F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9C287-FD54-4F0F-8240-79D6B476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5AF5521-08BA-4B49-AAD2-90C67F804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4CE480-4B11-47FE-A87E-6A2C3C1A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F385-9F7D-4BE1-95C8-620A868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5</a:t>
            </a:fld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673B5C-7691-45DF-827F-EFC892455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032221"/>
              </p:ext>
            </p:extLst>
          </p:nvPr>
        </p:nvGraphicFramePr>
        <p:xfrm>
          <a:off x="2197100" y="1828800"/>
          <a:ext cx="77978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39A2151-2688-4EF2-AC0B-728BBD2B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Encapsulation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FD1D3ED-5B61-4AF1-8303-4BECD517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a class, outside world</a:t>
            </a:r>
          </a:p>
          <a:p>
            <a:pPr lvl="1"/>
            <a:r>
              <a:rPr lang="en-US" altLang="en-US" dirty="0"/>
              <a:t>See its interface (functional specification)</a:t>
            </a:r>
          </a:p>
          <a:p>
            <a:pPr lvl="1"/>
            <a:r>
              <a:rPr lang="en-US" altLang="en-US" dirty="0"/>
              <a:t>But not implementation details</a:t>
            </a:r>
          </a:p>
          <a:p>
            <a:r>
              <a:rPr lang="en-US" altLang="en-US" dirty="0"/>
              <a:t>Examples?</a:t>
            </a:r>
          </a:p>
          <a:p>
            <a:pPr lvl="1"/>
            <a:r>
              <a:rPr lang="en-US" altLang="en-US" dirty="0"/>
              <a:t>C++ Interface defined in header file</a:t>
            </a:r>
          </a:p>
          <a:p>
            <a:r>
              <a:rPr lang="en-US" altLang="en-US" dirty="0"/>
              <a:t>Benefits?</a:t>
            </a:r>
          </a:p>
          <a:p>
            <a:pPr lvl="1"/>
            <a:r>
              <a:rPr lang="en-US" altLang="en-US" dirty="0"/>
              <a:t>Encapsulation separates your data from your app’s behavior, then you can control how each part is used by the rest of your application</a:t>
            </a:r>
          </a:p>
          <a:p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2F0F44-1717-42E2-B67A-F9E54D3F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4ECF1-151C-4CA2-986C-20B2C38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D5B42A9-85DE-48DC-96DE-95F6B7D448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A class can inherit from its base class</a:t>
            </a:r>
          </a:p>
          <a:p>
            <a:r>
              <a:rPr lang="en-US" altLang="en-US" dirty="0"/>
              <a:t>Example: design a car engine controller</a:t>
            </a:r>
          </a:p>
          <a:p>
            <a:endParaRPr lang="en-US" altLang="en-US" dirty="0"/>
          </a:p>
        </p:txBody>
      </p:sp>
      <p:pic>
        <p:nvPicPr>
          <p:cNvPr id="7" name="Content Placeholder 6" descr="A picture containing water, table, sitting, car&#10;&#10;Description automatically generated">
            <a:extLst>
              <a:ext uri="{FF2B5EF4-FFF2-40B4-BE49-F238E27FC236}">
                <a16:creationId xmlns:a16="http://schemas.microsoft.com/office/drawing/2014/main" id="{83D131C8-BC41-4818-B4DB-99DFDC1E8E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348706"/>
            <a:ext cx="5384800" cy="3028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25E5AC-A7CB-4382-BD77-1CC2B400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EFC89-C6DF-4813-B840-AE0E198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7</a:t>
            </a:fld>
            <a:endParaRPr lang="en-CA"/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6A7336D0-6C1E-42BD-A7F6-EA4F075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9366C01-782D-4223-B9BF-52BC3AEDC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94586944-8BC7-47BD-BE56-17337BFA0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Poly</a:t>
            </a:r>
            <a:r>
              <a:rPr lang="en-US" dirty="0"/>
              <a:t> – multiple</a:t>
            </a: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Morph</a:t>
            </a:r>
            <a:r>
              <a:rPr lang="en-US" dirty="0"/>
              <a:t> – form</a:t>
            </a: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</a:t>
            </a:r>
            <a:r>
              <a:rPr lang="en-US" dirty="0"/>
              <a:t> – an object can have different appearance/behaviors under different circumstances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80C3F-0336-42AA-9A13-279CDF9F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1641D-00A3-4752-A3AE-1C7C55A1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F0B9-4379-4FC4-8C8D-6E59B9CEB73D}" type="slidenum">
              <a:rPr lang="en-CA" smtClean="0"/>
              <a:t>8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F86EF-23C9-4C7D-AFCD-7F8A04367C06}"/>
              </a:ext>
            </a:extLst>
          </p:cNvPr>
          <p:cNvSpPr txBox="1"/>
          <p:nvPr/>
        </p:nvSpPr>
        <p:spPr>
          <a:xfrm>
            <a:off x="3657600" y="3450236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Public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Jet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Airplane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{...};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AirPlane</a:t>
            </a:r>
            <a:r>
              <a:rPr lang="en-CA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plane </a:t>
            </a:r>
            <a:r>
              <a:rPr lang="en-CA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Airplane</a:t>
            </a:r>
            <a:r>
              <a:rPr lang="en-CA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AirPlane</a:t>
            </a:r>
            <a:r>
              <a:rPr lang="en-CA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plane </a:t>
            </a:r>
            <a:r>
              <a:rPr lang="en-CA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Jet</a:t>
            </a:r>
            <a:r>
              <a:rPr lang="en-CA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9725D4C7-D76A-45D5-B562-8D372122E6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Although treated as an “architecture style” in some books, OO should be used as a methodology</a:t>
            </a:r>
          </a:p>
          <a:p>
            <a:r>
              <a:rPr lang="en-US" altLang="en-US" dirty="0"/>
              <a:t>All other architecture styles can be described using OO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BC32CF2-0070-484E-8940-4556DFD4B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1"/>
            <a:ext cx="4525963" cy="452596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970EB6-CFB9-481C-A683-3DC9B801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SOEN 343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CC0082-E902-459C-9DD9-F60078B7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AFF0B9-4379-4FC4-8C8D-6E59B9CEB73D}" type="slidenum">
              <a:rPr lang="en-CA" smtClean="0"/>
              <a:pPr>
                <a:spcAft>
                  <a:spcPts val="600"/>
                </a:spcAft>
              </a:pPr>
              <a:t>9</a:t>
            </a:fld>
            <a:endParaRPr lang="en-CA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5B4CA19-67C3-4320-9D2D-5D52266C9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1354"/>
            <a:ext cx="10439400" cy="756284"/>
          </a:xfrm>
        </p:spPr>
        <p:txBody>
          <a:bodyPr wrap="square" anchor="ctr">
            <a:normAutofit/>
          </a:bodyPr>
          <a:lstStyle/>
          <a:p>
            <a:r>
              <a:rPr lang="en-US" altLang="en-US" dirty="0"/>
              <a:t>Use of Object Orientation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2913</Words>
  <Application>Microsoft Office PowerPoint</Application>
  <PresentationFormat>Widescreen</PresentationFormat>
  <Paragraphs>452</Paragraphs>
  <Slides>39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Default Design</vt:lpstr>
      <vt:lpstr>Visio</vt:lpstr>
      <vt:lpstr>Visio.Drawing.11</vt:lpstr>
      <vt:lpstr>Software Architecture and Design I  SOEN 343 Instructor: Dr. Rodrigo Morales https://moar82.github.io/ rodrigo.moralesalvarado@concordia.ca</vt:lpstr>
      <vt:lpstr>Learning objectives</vt:lpstr>
      <vt:lpstr>Introduction</vt:lpstr>
      <vt:lpstr>OO SE – A Broader Concept</vt:lpstr>
      <vt:lpstr>Object-Oriented Principles</vt:lpstr>
      <vt:lpstr>Encapsulation</vt:lpstr>
      <vt:lpstr>Inheritance</vt:lpstr>
      <vt:lpstr>Polymorphism</vt:lpstr>
      <vt:lpstr>Use of Object Orientation</vt:lpstr>
      <vt:lpstr>Class</vt:lpstr>
      <vt:lpstr>Relationship Among Classes</vt:lpstr>
      <vt:lpstr>Inheritance</vt:lpstr>
      <vt:lpstr>Inheritance Example</vt:lpstr>
      <vt:lpstr>Composition Relation</vt:lpstr>
      <vt:lpstr>Composition Relation example 2: strategy game</vt:lpstr>
      <vt:lpstr>Composition Relation example: strategy game</vt:lpstr>
      <vt:lpstr>Aggregation</vt:lpstr>
      <vt:lpstr>Association</vt:lpstr>
      <vt:lpstr>Determining visibility</vt:lpstr>
      <vt:lpstr>Determining visibility between objects /cont.</vt:lpstr>
      <vt:lpstr>Navigability, and dependency relationships</vt:lpstr>
      <vt:lpstr>Navigability, and dependency relationships /cont.</vt:lpstr>
      <vt:lpstr>Illustrating attributes</vt:lpstr>
      <vt:lpstr>Different ways to represent association</vt:lpstr>
      <vt:lpstr>Two ways to illustrate collection attributes</vt:lpstr>
      <vt:lpstr>Adding navigability and dependency relationships</vt:lpstr>
      <vt:lpstr>Inheritance vs. Composition</vt:lpstr>
      <vt:lpstr>General Principle</vt:lpstr>
      <vt:lpstr>Inheritance against Encapsulation Example</vt:lpstr>
      <vt:lpstr>Inheritance against Encapsulation Example</vt:lpstr>
      <vt:lpstr>Yet another improved design</vt:lpstr>
      <vt:lpstr>Lessons Learned</vt:lpstr>
      <vt:lpstr>Review Questions</vt:lpstr>
      <vt:lpstr>Review Questions</vt:lpstr>
      <vt:lpstr>Review Questions</vt:lpstr>
      <vt:lpstr>Review Questions</vt:lpstr>
      <vt:lpstr>Summary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 I  SOEN 343 Instructor: Dr. Rodrigo Morales https://moar82.github.io/ rodrigo.moralesalvarado@concordia.ca</dc:title>
  <dc:creator>Rodrigo Morales Alvarado</dc:creator>
  <cp:lastModifiedBy>Rodrigo Morales Alvarado</cp:lastModifiedBy>
  <cp:revision>139</cp:revision>
  <dcterms:created xsi:type="dcterms:W3CDTF">2020-09-29T20:34:17Z</dcterms:created>
  <dcterms:modified xsi:type="dcterms:W3CDTF">2020-10-01T01:16:38Z</dcterms:modified>
</cp:coreProperties>
</file>