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407" r:id="rId2"/>
    <p:sldId id="406" r:id="rId3"/>
    <p:sldId id="342" r:id="rId4"/>
    <p:sldId id="343" r:id="rId5"/>
    <p:sldId id="344" r:id="rId6"/>
    <p:sldId id="431" r:id="rId7"/>
    <p:sldId id="345" r:id="rId8"/>
    <p:sldId id="346" r:id="rId9"/>
    <p:sldId id="430"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5" r:id="rId23"/>
    <p:sldId id="376" r:id="rId24"/>
    <p:sldId id="377" r:id="rId25"/>
    <p:sldId id="378" r:id="rId26"/>
    <p:sldId id="379" r:id="rId27"/>
    <p:sldId id="381" r:id="rId28"/>
    <p:sldId id="380" r:id="rId29"/>
    <p:sldId id="382" r:id="rId30"/>
    <p:sldId id="432" r:id="rId31"/>
    <p:sldId id="412" r:id="rId32"/>
    <p:sldId id="383" r:id="rId33"/>
    <p:sldId id="384" r:id="rId34"/>
    <p:sldId id="428" r:id="rId35"/>
    <p:sldId id="429" r:id="rId3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0920" autoAdjust="0"/>
  </p:normalViewPr>
  <p:slideViewPr>
    <p:cSldViewPr>
      <p:cViewPr varScale="1">
        <p:scale>
          <a:sx n="77" d="100"/>
          <a:sy n="77" d="100"/>
        </p:scale>
        <p:origin x="2508" y="90"/>
      </p:cViewPr>
      <p:guideLst>
        <p:guide orient="horz" pos="2160"/>
        <p:guide pos="3840"/>
      </p:guideLst>
    </p:cSldViewPr>
  </p:slideViewPr>
  <p:outlineViewPr>
    <p:cViewPr>
      <p:scale>
        <a:sx n="33" d="100"/>
        <a:sy n="33" d="100"/>
      </p:scale>
      <p:origin x="0" y="-1801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B1542-6CC7-4805-9F88-9B5EBA47376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BCBDCF2A-3777-455B-ABEC-CCB41718B0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8570E93-DB17-4CEF-BAD3-1BE1A7145737}" type="datetimeFigureOut">
              <a:rPr lang="en-US"/>
              <a:pPr>
                <a:defRPr/>
              </a:pPr>
              <a:t>9/30/2020</a:t>
            </a:fld>
            <a:endParaRPr lang="en-US"/>
          </a:p>
        </p:txBody>
      </p:sp>
      <p:sp>
        <p:nvSpPr>
          <p:cNvPr id="4" name="Slide Image Placeholder 3">
            <a:extLst>
              <a:ext uri="{FF2B5EF4-FFF2-40B4-BE49-F238E27FC236}">
                <a16:creationId xmlns:a16="http://schemas.microsoft.com/office/drawing/2014/main" id="{610F17FE-A838-49E9-A70E-5DD3B8FFE1B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7DB0329-A88F-48DB-A29F-EEED2D65E60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3D8197-0512-48A0-8241-FCD2D492081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2FBA3E8-1260-4E30-AE75-6D4BE8952F7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C2E4961-A6E8-4C59-8B1D-6137875578B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8D6831-F88B-41D5-967F-DA5E88A0DD1E}"/>
              </a:ext>
            </a:extLst>
          </p:cNvPr>
          <p:cNvSpPr>
            <a:spLocks noGrp="1" noChangeArrowheads="1"/>
          </p:cNvSpPr>
          <p:nvPr>
            <p:ph type="sldNum"/>
          </p:nvPr>
        </p:nvSpPr>
        <p:spPr>
          <a:ln/>
        </p:spPr>
        <p:txBody>
          <a:bodyPr/>
          <a:lstStyle/>
          <a:p>
            <a:fld id="{75850650-2B9A-4AAF-8D6E-DDFC8FA2B84D}" type="slidenum">
              <a:rPr lang="en-US" altLang="en-US"/>
              <a:pPr/>
              <a:t>1</a:t>
            </a:fld>
            <a:endParaRPr lang="en-US" altLang="en-US"/>
          </a:p>
        </p:txBody>
      </p:sp>
      <p:sp>
        <p:nvSpPr>
          <p:cNvPr id="29697" name="Text Box 1">
            <a:extLst>
              <a:ext uri="{FF2B5EF4-FFF2-40B4-BE49-F238E27FC236}">
                <a16:creationId xmlns:a16="http://schemas.microsoft.com/office/drawing/2014/main" id="{43136AFA-7808-4B4A-A16B-6DBF43959068}"/>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ahoma" panose="020B0604030504040204" pitchFamily="34" charset="0"/>
                <a:cs typeface="Source Han Sans CN Regular" charset="0"/>
              </a:defRPr>
            </a:lvl9pPr>
          </a:lstStyle>
          <a:p>
            <a:pPr algn="r" eaLnBrk="1" hangingPunct="1">
              <a:buClrTx/>
              <a:buFontTx/>
              <a:buNone/>
            </a:pPr>
            <a:fld id="{075A3474-9C33-4DE6-8017-164903366C2B}" type="slidenum">
              <a:rPr lang="en-US" altLang="en-US" sz="1200">
                <a:latin typeface="Times New Roman" panose="02020603050405020304" pitchFamily="18" charset="0"/>
              </a:rPr>
              <a:pPr algn="r" eaLnBrk="1" hangingPunct="1">
                <a:buClrTx/>
                <a:buFontTx/>
                <a:buNone/>
              </a:pPr>
              <a:t>1</a:t>
            </a:fld>
            <a:endParaRPr lang="en-US" altLang="en-US" sz="1200">
              <a:latin typeface="Times New Roman" panose="02020603050405020304" pitchFamily="18" charset="0"/>
            </a:endParaRPr>
          </a:p>
        </p:txBody>
      </p:sp>
      <p:sp>
        <p:nvSpPr>
          <p:cNvPr id="29698" name="Rectangle 2">
            <a:extLst>
              <a:ext uri="{FF2B5EF4-FFF2-40B4-BE49-F238E27FC236}">
                <a16:creationId xmlns:a16="http://schemas.microsoft.com/office/drawing/2014/main" id="{292274F6-4225-4189-A81D-4405EB85EEB6}"/>
              </a:ext>
            </a:extLst>
          </p:cNvPr>
          <p:cNvSpPr txBox="1">
            <a:spLocks noGrp="1" noRot="1" noChangeAspect="1" noChangeArrowheads="1"/>
          </p:cNvSpPr>
          <p:nvPr>
            <p:ph type="sldImg"/>
          </p:nvPr>
        </p:nvSpPr>
        <p:spPr bwMode="auto">
          <a:xfrm>
            <a:off x="406400" y="696913"/>
            <a:ext cx="61976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a:extLst>
              <a:ext uri="{FF2B5EF4-FFF2-40B4-BE49-F238E27FC236}">
                <a16:creationId xmlns:a16="http://schemas.microsoft.com/office/drawing/2014/main" id="{2F1962BA-A7E7-4AAA-A5B3-42DA84CA9C7E}"/>
              </a:ext>
            </a:extLst>
          </p:cNvPr>
          <p:cNvSpPr txBox="1">
            <a:spLocks noGrp="1" noChangeArrowheads="1"/>
          </p:cNvSpPr>
          <p:nvPr>
            <p:ph type="body" idx="1"/>
          </p:nvPr>
        </p:nvSpPr>
        <p:spPr bwMode="auto">
          <a:xfrm>
            <a:off x="935038" y="4414838"/>
            <a:ext cx="5140325"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117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8C586097-9E40-4E92-9E73-062451B9D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1C40D1-D252-4791-8E69-FF3726EEF01D}" type="slidenum">
              <a:rPr lang="en-US" altLang="en-US"/>
              <a:pPr eaLnBrk="1" hangingPunct="1"/>
              <a:t>13</a:t>
            </a:fld>
            <a:endParaRPr lang="en-US" altLang="en-US"/>
          </a:p>
        </p:txBody>
      </p:sp>
      <p:sp>
        <p:nvSpPr>
          <p:cNvPr id="146435" name="Rectangle 2">
            <a:extLst>
              <a:ext uri="{FF2B5EF4-FFF2-40B4-BE49-F238E27FC236}">
                <a16:creationId xmlns:a16="http://schemas.microsoft.com/office/drawing/2014/main" id="{5B1CB1EC-C6D2-4DF0-ACA1-72C234D705B1}"/>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a:extLst>
              <a:ext uri="{FF2B5EF4-FFF2-40B4-BE49-F238E27FC236}">
                <a16:creationId xmlns:a16="http://schemas.microsoft.com/office/drawing/2014/main" id="{57D1FAD5-C766-4F8B-BF2C-CEF4FA86FA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1.5 min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DFA274CA-85F7-443E-8EC1-73A37B0032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C87523-D419-4DD3-8F89-0CAAA2B8F7D0}" type="slidenum">
              <a:rPr lang="en-US" altLang="en-US"/>
              <a:pPr eaLnBrk="1" hangingPunct="1"/>
              <a:t>14</a:t>
            </a:fld>
            <a:endParaRPr lang="en-US" altLang="en-US"/>
          </a:p>
        </p:txBody>
      </p:sp>
      <p:sp>
        <p:nvSpPr>
          <p:cNvPr id="147459" name="Rectangle 2">
            <a:extLst>
              <a:ext uri="{FF2B5EF4-FFF2-40B4-BE49-F238E27FC236}">
                <a16:creationId xmlns:a16="http://schemas.microsoft.com/office/drawing/2014/main" id="{4195FF1C-6791-449F-9376-8DD179FB468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60" name="Rectangle 3">
            <a:extLst>
              <a:ext uri="{FF2B5EF4-FFF2-40B4-BE49-F238E27FC236}">
                <a16:creationId xmlns:a16="http://schemas.microsoft.com/office/drawing/2014/main" id="{FC4C97D7-0FF6-42FD-A913-1D15CDBAF0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9ED7299-D4C5-4713-8B51-742834A9E3E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E8F872-15A1-4BC9-B6E6-13B654DE7FB5}" type="slidenum">
              <a:rPr lang="en-US" altLang="en-US"/>
              <a:pPr eaLnBrk="1" hangingPunct="1"/>
              <a:t>15</a:t>
            </a:fld>
            <a:endParaRPr lang="en-US" altLang="en-US"/>
          </a:p>
        </p:txBody>
      </p:sp>
      <p:sp>
        <p:nvSpPr>
          <p:cNvPr id="148483" name="Rectangle 2">
            <a:extLst>
              <a:ext uri="{FF2B5EF4-FFF2-40B4-BE49-F238E27FC236}">
                <a16:creationId xmlns:a16="http://schemas.microsoft.com/office/drawing/2014/main" id="{BD1C45B9-F7E7-47A3-A2B1-A9EC8C80555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a:extLst>
              <a:ext uri="{FF2B5EF4-FFF2-40B4-BE49-F238E27FC236}">
                <a16:creationId xmlns:a16="http://schemas.microsoft.com/office/drawing/2014/main" id="{F3A22D92-8178-4791-9E36-BD1FA953CA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We fill a CRC card for the </a:t>
            </a:r>
            <a:r>
              <a:rPr lang="en-US" altLang="en-US" dirty="0" err="1"/>
              <a:t>RegistrationPage</a:t>
            </a:r>
            <a:r>
              <a:rPr lang="en-US" altLang="en-US" dirty="0"/>
              <a:t> use case</a:t>
            </a:r>
          </a:p>
          <a:p>
            <a:pPr eaLnBrk="1" hangingPunct="1">
              <a:spcBef>
                <a:spcPct val="0"/>
              </a:spcBef>
            </a:pPr>
            <a:endParaRPr lang="en-US" altLang="en-US" dirty="0"/>
          </a:p>
          <a:p>
            <a:pPr eaLnBrk="1" hangingPunct="1">
              <a:spcBef>
                <a:spcPct val="0"/>
              </a:spcBef>
            </a:pPr>
            <a:r>
              <a:rPr lang="en-US" altLang="en-US" dirty="0"/>
              <a:t>An instance of </a:t>
            </a:r>
            <a:r>
              <a:rPr lang="en-US" altLang="en-US" dirty="0" err="1"/>
              <a:t>RegistrationPage</a:t>
            </a:r>
            <a:r>
              <a:rPr lang="en-US" altLang="en-US" dirty="0"/>
              <a:t> is created whenever a customer uses an Internet browser to visit the registration page. When the user clicks the Submit button, the </a:t>
            </a:r>
            <a:r>
              <a:rPr lang="en-US" altLang="en-US" dirty="0" err="1"/>
              <a:t>RegistrationPage</a:t>
            </a:r>
            <a:r>
              <a:rPr lang="en-US" altLang="en-US" dirty="0"/>
              <a:t> needs to know the user name and password entered by the user. Hence, two responsibilities are defined. For these two responsibilities, there are no collaborators needed. </a:t>
            </a:r>
          </a:p>
          <a:p>
            <a:pPr eaLnBrk="1" hangingPunct="1">
              <a:spcBef>
                <a:spcPct val="0"/>
              </a:spcBef>
            </a:pPr>
            <a:endParaRPr lang="en-US" altLang="en-US" dirty="0"/>
          </a:p>
          <a:p>
            <a:pPr eaLnBrk="1" hangingPunct="1">
              <a:spcBef>
                <a:spcPct val="0"/>
              </a:spcBef>
            </a:pPr>
            <a:r>
              <a:rPr lang="en-US" altLang="en-US" dirty="0"/>
              <a:t>Now when the Submit button is clicked, a request should be sent to </a:t>
            </a:r>
            <a:r>
              <a:rPr lang="en-US" altLang="en-US" dirty="0" err="1"/>
              <a:t>RegistrationController</a:t>
            </a:r>
            <a:r>
              <a:rPr lang="en-US" altLang="en-US" dirty="0"/>
              <a:t> to register the user. Therefore, the </a:t>
            </a:r>
            <a:r>
              <a:rPr lang="en-US" altLang="en-US" dirty="0" err="1"/>
              <a:t>RegistrationPage</a:t>
            </a:r>
            <a:r>
              <a:rPr lang="en-US" altLang="en-US" dirty="0"/>
              <a:t> must be able to navigate to the </a:t>
            </a:r>
            <a:r>
              <a:rPr lang="en-US" altLang="en-US" dirty="0" err="1"/>
              <a:t>RegistrationController</a:t>
            </a:r>
            <a:r>
              <a:rPr lang="en-US" altLang="en-US" dirty="0"/>
              <a:t>. </a:t>
            </a:r>
          </a:p>
          <a:p>
            <a:pPr eaLnBrk="1" hangingPunct="1">
              <a:spcBef>
                <a:spcPct val="0"/>
              </a:spcBef>
            </a:pPr>
            <a:endParaRPr lang="en-US" altLang="en-US" dirty="0"/>
          </a:p>
          <a:p>
            <a:pPr eaLnBrk="1" hangingPunct="1">
              <a:spcBef>
                <a:spcPct val="0"/>
              </a:spcBef>
            </a:pPr>
            <a:r>
              <a:rPr lang="en-US" altLang="en-US" dirty="0"/>
              <a:t>It should also handle the button-click event of the Submit button. The collaborator of the last responsibility is </a:t>
            </a:r>
            <a:r>
              <a:rPr lang="en-US" altLang="en-US" dirty="0" err="1"/>
              <a:t>RegistrationController</a:t>
            </a:r>
            <a:r>
              <a:rPr lang="en-US" altLang="en-US"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FC483B52-7244-4D57-8768-B3FA0EE04E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1B44A3-5E48-4841-B9B6-66CB0344DD3F}" type="slidenum">
              <a:rPr lang="en-US" altLang="en-US"/>
              <a:pPr eaLnBrk="1" hangingPunct="1"/>
              <a:t>16</a:t>
            </a:fld>
            <a:endParaRPr lang="en-US" altLang="en-US"/>
          </a:p>
        </p:txBody>
      </p:sp>
      <p:sp>
        <p:nvSpPr>
          <p:cNvPr id="149507" name="Rectangle 2">
            <a:extLst>
              <a:ext uri="{FF2B5EF4-FFF2-40B4-BE49-F238E27FC236}">
                <a16:creationId xmlns:a16="http://schemas.microsoft.com/office/drawing/2014/main" id="{0F721192-5FAF-44E7-A6E9-69563801A86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a:extLst>
              <a:ext uri="{FF2B5EF4-FFF2-40B4-BE49-F238E27FC236}">
                <a16:creationId xmlns:a16="http://schemas.microsoft.com/office/drawing/2014/main" id="{4318FEB3-7079-4DB3-BB37-33655788194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To accomplish the responsibility of handling a registration request, </a:t>
            </a:r>
            <a:r>
              <a:rPr lang="en-US" altLang="en-US" dirty="0" err="1"/>
              <a:t>RegistrationController</a:t>
            </a:r>
            <a:r>
              <a:rPr lang="en-US" altLang="en-US" dirty="0"/>
              <a:t> needs to interact with </a:t>
            </a:r>
            <a:r>
              <a:rPr lang="en-US" altLang="en-US" dirty="0" err="1"/>
              <a:t>CustomerInfoDB</a:t>
            </a:r>
            <a:r>
              <a:rPr lang="en-US" altLang="en-US" dirty="0"/>
              <a:t> to verify whether the user name/password pair already exists. </a:t>
            </a:r>
          </a:p>
          <a:p>
            <a:pPr eaLnBrk="1" hangingPunct="1">
              <a:spcBef>
                <a:spcPct val="0"/>
              </a:spcBef>
            </a:pPr>
            <a:r>
              <a:rPr lang="en-US" altLang="en-US" dirty="0"/>
              <a:t>When </a:t>
            </a:r>
            <a:r>
              <a:rPr lang="en-US" altLang="en-US" dirty="0" err="1"/>
              <a:t>CustomerInfoDB</a:t>
            </a:r>
            <a:r>
              <a:rPr lang="en-US" altLang="en-US" dirty="0"/>
              <a:t> verifies the nonexistence of the desired user name/password pair, </a:t>
            </a:r>
            <a:r>
              <a:rPr lang="en-US" altLang="en-US" dirty="0" err="1"/>
              <a:t>RegistrationController</a:t>
            </a:r>
            <a:r>
              <a:rPr lang="en-US" altLang="en-US" dirty="0"/>
              <a:t> issues a request to </a:t>
            </a:r>
            <a:r>
              <a:rPr lang="en-US" altLang="en-US" dirty="0" err="1"/>
              <a:t>CustomerInfoDB</a:t>
            </a:r>
            <a:r>
              <a:rPr lang="en-US" altLang="en-US" dirty="0"/>
              <a:t> to create an account for the user name/password pair. </a:t>
            </a:r>
          </a:p>
          <a:p>
            <a:pPr eaLnBrk="1" hangingPunct="1">
              <a:spcBef>
                <a:spcPct val="0"/>
              </a:spcBef>
            </a:pPr>
            <a:r>
              <a:rPr lang="en-US" altLang="en-US" dirty="0"/>
              <a:t>The collaborator for this responsibility is the wrapper class </a:t>
            </a:r>
            <a:r>
              <a:rPr lang="en-US" altLang="en-US" dirty="0" err="1"/>
              <a:t>CustomerInfoDB</a:t>
            </a:r>
            <a:r>
              <a:rPr lang="en-US" altLang="en-US" dirty="0"/>
              <a:t>. When the registration is successful, </a:t>
            </a:r>
            <a:r>
              <a:rPr lang="en-US" altLang="en-US" dirty="0" err="1"/>
              <a:t>RegistrationController</a:t>
            </a:r>
            <a:r>
              <a:rPr lang="en-US" altLang="en-US" dirty="0"/>
              <a:t> creates an instance of </a:t>
            </a:r>
            <a:r>
              <a:rPr lang="en-US" altLang="en-US" dirty="0" err="1"/>
              <a:t>RegistrationSuccessPage</a:t>
            </a:r>
            <a:r>
              <a:rPr lang="en-US" altLang="en-US" dirty="0"/>
              <a:t>. A similar process is carried out when the user name/password pair does exist; in this case, an instance of </a:t>
            </a:r>
            <a:r>
              <a:rPr lang="en-US" altLang="en-US" dirty="0" err="1"/>
              <a:t>RegistrationFailurePage</a:t>
            </a:r>
            <a:r>
              <a:rPr lang="en-US" altLang="en-US" dirty="0"/>
              <a:t> is created.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A94A5C9-7276-48E2-800C-D3CA583A45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F487E0-799F-4223-9303-F87C5E64A604}" type="slidenum">
              <a:rPr lang="en-US" altLang="en-US"/>
              <a:pPr eaLnBrk="1" hangingPunct="1"/>
              <a:t>17</a:t>
            </a:fld>
            <a:endParaRPr lang="en-US" altLang="en-US"/>
          </a:p>
        </p:txBody>
      </p:sp>
      <p:sp>
        <p:nvSpPr>
          <p:cNvPr id="150531" name="Rectangle 2">
            <a:extLst>
              <a:ext uri="{FF2B5EF4-FFF2-40B4-BE49-F238E27FC236}">
                <a16:creationId xmlns:a16="http://schemas.microsoft.com/office/drawing/2014/main" id="{A56471AE-481D-411F-813F-832B97D7B92F}"/>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a:extLst>
              <a:ext uri="{FF2B5EF4-FFF2-40B4-BE49-F238E27FC236}">
                <a16:creationId xmlns:a16="http://schemas.microsoft.com/office/drawing/2014/main" id="{FB165D7B-53CF-404E-BD77-F465AED330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theory of operating systems has shown that special care is needed when dealing with concurrent systems. </a:t>
            </a:r>
          </a:p>
          <a:p>
            <a:pPr eaLnBrk="1" hangingPunct="1">
              <a:spcBef>
                <a:spcPct val="0"/>
              </a:spcBef>
            </a:pPr>
            <a:r>
              <a:rPr lang="en-US" altLang="en-US" dirty="0"/>
              <a:t>What if two customers happen to request the same user name simultaneously? </a:t>
            </a:r>
          </a:p>
          <a:p>
            <a:pPr eaLnBrk="1" hangingPunct="1">
              <a:spcBef>
                <a:spcPct val="0"/>
              </a:spcBef>
            </a:pPr>
            <a:r>
              <a:rPr lang="en-US" altLang="en-US" dirty="0"/>
              <a:t>It is possible that both of them will get their user name.</a:t>
            </a:r>
          </a:p>
          <a:p>
            <a:pPr eaLnBrk="1" hangingPunct="1">
              <a:spcBef>
                <a:spcPct val="0"/>
              </a:spcBef>
            </a:pPr>
            <a:r>
              <a:rPr lang="en-US" altLang="en-US" dirty="0"/>
              <a:t>To prevent such racing conditions, designers have to combine the aforementioned two responsibilities into one atomic step, that is, one that cannot be interrupted by concurrent requests. </a:t>
            </a:r>
          </a:p>
          <a:p>
            <a:pPr eaLnBrk="1" hangingPunct="1">
              <a:spcBef>
                <a:spcPct val="0"/>
              </a:spcBef>
            </a:pPr>
            <a:r>
              <a:rPr lang="en-US" altLang="en-US" dirty="0"/>
              <a:t>Therefore, only one responsibility is written on the CRC card of </a:t>
            </a:r>
            <a:r>
              <a:rPr lang="en-US" altLang="en-US" dirty="0" err="1"/>
              <a:t>CustomerInfoDB</a:t>
            </a:r>
            <a:r>
              <a:rPr lang="en-US" altLang="en-US" dirty="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CFDB78FC-7045-40F3-9159-58BACDCB27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A7736-1C61-44A2-9229-147BF8A7C42F}" type="slidenum">
              <a:rPr lang="en-US" altLang="en-US"/>
              <a:pPr eaLnBrk="1" hangingPunct="1"/>
              <a:t>18</a:t>
            </a:fld>
            <a:endParaRPr lang="en-US" altLang="en-US"/>
          </a:p>
        </p:txBody>
      </p:sp>
      <p:sp>
        <p:nvSpPr>
          <p:cNvPr id="151555" name="Rectangle 2">
            <a:extLst>
              <a:ext uri="{FF2B5EF4-FFF2-40B4-BE49-F238E27FC236}">
                <a16:creationId xmlns:a16="http://schemas.microsoft.com/office/drawing/2014/main" id="{F677B83F-59E1-4A14-B67F-76C3AF95E70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a:extLst>
              <a:ext uri="{FF2B5EF4-FFF2-40B4-BE49-F238E27FC236}">
                <a16:creationId xmlns:a16="http://schemas.microsoft.com/office/drawing/2014/main" id="{28266462-B22F-4FDC-8105-B9423BDF53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5A59C01F-6408-419A-AA31-223EB2A841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92AE73-E81F-45FF-B4AD-EECF9B3867CA}" type="slidenum">
              <a:rPr lang="en-US" altLang="en-US"/>
              <a:pPr eaLnBrk="1" hangingPunct="1"/>
              <a:t>19</a:t>
            </a:fld>
            <a:endParaRPr lang="en-US" altLang="en-US"/>
          </a:p>
        </p:txBody>
      </p:sp>
      <p:sp>
        <p:nvSpPr>
          <p:cNvPr id="152579" name="Rectangle 2">
            <a:extLst>
              <a:ext uri="{FF2B5EF4-FFF2-40B4-BE49-F238E27FC236}">
                <a16:creationId xmlns:a16="http://schemas.microsoft.com/office/drawing/2014/main" id="{C16A5B22-930A-4F01-A70E-D9BCD081BFDD}"/>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a:extLst>
              <a:ext uri="{FF2B5EF4-FFF2-40B4-BE49-F238E27FC236}">
                <a16:creationId xmlns:a16="http://schemas.microsoft.com/office/drawing/2014/main" id="{A2BE087B-53A5-4D97-BB11-A0D1E43F2E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In this slide we present the sequence diagram for the Registration use case.</a:t>
            </a:r>
          </a:p>
          <a:p>
            <a:pPr eaLnBrk="1" hangingPunct="1">
              <a:spcBef>
                <a:spcPct val="0"/>
              </a:spcBef>
            </a:pPr>
            <a:r>
              <a:rPr lang="en-US" dirty="0"/>
              <a:t>First, the customer browser  visits the registration page and instantiates a new instance of </a:t>
            </a:r>
            <a:r>
              <a:rPr lang="en-US" dirty="0" err="1"/>
              <a:t>RegistrationPage</a:t>
            </a:r>
            <a:r>
              <a:rPr lang="en-US" dirty="0"/>
              <a:t>.</a:t>
            </a:r>
          </a:p>
          <a:p>
            <a:pPr eaLnBrk="1" hangingPunct="1">
              <a:spcBef>
                <a:spcPct val="0"/>
              </a:spcBef>
            </a:pPr>
            <a:r>
              <a:rPr lang="en-US" dirty="0"/>
              <a:t>Once created, the </a:t>
            </a:r>
            <a:r>
              <a:rPr lang="en-US" dirty="0" err="1"/>
              <a:t>RegistrationPage</a:t>
            </a:r>
            <a:r>
              <a:rPr lang="en-US" dirty="0"/>
              <a:t> object creates one </a:t>
            </a:r>
            <a:r>
              <a:rPr lang="en-US" dirty="0" err="1"/>
              <a:t>RegistrationController</a:t>
            </a:r>
            <a:r>
              <a:rPr lang="en-US" dirty="0"/>
              <a:t> object that monitors the whole registration process. </a:t>
            </a:r>
          </a:p>
          <a:p>
            <a:pPr eaLnBrk="1" hangingPunct="1">
              <a:spcBef>
                <a:spcPct val="0"/>
              </a:spcBef>
            </a:pPr>
            <a:r>
              <a:rPr lang="en-US" dirty="0"/>
              <a:t>When the customer fills out the desired user name and password information and clicks the </a:t>
            </a:r>
            <a:r>
              <a:rPr lang="en-US" i="1" dirty="0"/>
              <a:t>Submit</a:t>
            </a:r>
            <a:r>
              <a:rPr lang="en-US" dirty="0"/>
              <a:t> button on the </a:t>
            </a:r>
            <a:r>
              <a:rPr lang="en-US" dirty="0" err="1"/>
              <a:t>RegistrationPage</a:t>
            </a:r>
            <a:r>
              <a:rPr lang="en-US" dirty="0"/>
              <a:t>, a request to register the new user is sent to the </a:t>
            </a:r>
            <a:r>
              <a:rPr lang="en-US" dirty="0" err="1"/>
              <a:t>RegistrationController</a:t>
            </a:r>
            <a:r>
              <a:rPr lang="en-US" dirty="0"/>
              <a:t>. </a:t>
            </a:r>
          </a:p>
          <a:p>
            <a:pPr eaLnBrk="1" hangingPunct="1">
              <a:spcBef>
                <a:spcPct val="0"/>
              </a:spcBef>
            </a:pPr>
            <a:r>
              <a:rPr lang="en-US" dirty="0"/>
              <a:t>The </a:t>
            </a:r>
            <a:r>
              <a:rPr lang="en-US" dirty="0" err="1"/>
              <a:t>RegistrationController</a:t>
            </a:r>
            <a:r>
              <a:rPr lang="en-US" dirty="0"/>
              <a:t> attempts to register the new account by interacting with the </a:t>
            </a:r>
            <a:r>
              <a:rPr lang="en-US" dirty="0" err="1"/>
              <a:t>CustomerInfoDB</a:t>
            </a:r>
            <a:r>
              <a:rPr lang="en-US" dirty="0"/>
              <a:t> object. Based on its response, the </a:t>
            </a:r>
            <a:r>
              <a:rPr lang="en-US" dirty="0" err="1"/>
              <a:t>RegistrationController</a:t>
            </a:r>
            <a:r>
              <a:rPr lang="en-US" dirty="0"/>
              <a:t> object creates an instance of either the </a:t>
            </a:r>
            <a:r>
              <a:rPr lang="en-US" dirty="0" err="1"/>
              <a:t>RegistrationSuccessPage</a:t>
            </a:r>
            <a:r>
              <a:rPr lang="en-US" dirty="0"/>
              <a:t> or the </a:t>
            </a:r>
            <a:r>
              <a:rPr lang="en-US" dirty="0" err="1"/>
              <a:t>RegistrationFailurePage</a:t>
            </a:r>
            <a:r>
              <a:rPr lang="en-US" dirty="0"/>
              <a:t> and redirects the customer browser to the corresponding page. </a:t>
            </a:r>
          </a:p>
          <a:p>
            <a:pPr eaLnBrk="1" hangingPunct="1">
              <a:spcBef>
                <a:spcPct val="0"/>
              </a:spcBef>
            </a:pPr>
            <a:r>
              <a:rPr lang="en-US" dirty="0"/>
              <a:t>Notice that the objects </a:t>
            </a:r>
            <a:r>
              <a:rPr lang="en-US" dirty="0" err="1"/>
              <a:t>SuccessPage</a:t>
            </a:r>
            <a:r>
              <a:rPr lang="en-US" dirty="0"/>
              <a:t>: </a:t>
            </a:r>
            <a:r>
              <a:rPr lang="en-US" dirty="0" err="1"/>
              <a:t>RegistrationSuccessPage</a:t>
            </a:r>
            <a:r>
              <a:rPr lang="en-US" dirty="0"/>
              <a:t> and </a:t>
            </a:r>
            <a:r>
              <a:rPr lang="en-US" dirty="0" err="1"/>
              <a:t>FailurePage</a:t>
            </a:r>
            <a:r>
              <a:rPr lang="en-US" dirty="0"/>
              <a:t>: </a:t>
            </a:r>
            <a:r>
              <a:rPr lang="en-US" dirty="0" err="1"/>
              <a:t>RegistrationFailurePage</a:t>
            </a:r>
            <a:r>
              <a:rPr lang="en-US" dirty="0"/>
              <a:t> are named objects, because their names are passed by the </a:t>
            </a:r>
            <a:r>
              <a:rPr lang="en-US" dirty="0" err="1"/>
              <a:t>RegistrationController</a:t>
            </a:r>
            <a:r>
              <a:rPr lang="en-US" dirty="0"/>
              <a:t> to redirect the customer's browser.</a:t>
            </a: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8F1BFDFA-8A7D-4412-BCD5-A327FAE495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EE4940-0A98-4CB9-8878-415D64138384}" type="slidenum">
              <a:rPr lang="en-US" altLang="en-US"/>
              <a:pPr eaLnBrk="1" hangingPunct="1"/>
              <a:t>20</a:t>
            </a:fld>
            <a:endParaRPr lang="en-US" altLang="en-US"/>
          </a:p>
        </p:txBody>
      </p:sp>
      <p:sp>
        <p:nvSpPr>
          <p:cNvPr id="153603" name="Rectangle 2">
            <a:extLst>
              <a:ext uri="{FF2B5EF4-FFF2-40B4-BE49-F238E27FC236}">
                <a16:creationId xmlns:a16="http://schemas.microsoft.com/office/drawing/2014/main" id="{B86C8D9E-9F93-4C5E-BCCA-E13BA22FFE05}"/>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a:extLst>
              <a:ext uri="{FF2B5EF4-FFF2-40B4-BE49-F238E27FC236}">
                <a16:creationId xmlns:a16="http://schemas.microsoft.com/office/drawing/2014/main" id="{A884C87A-C8D7-41C6-999E-8BB6A1C0EA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1.5 min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1D7CD972-F7E6-4F0C-B062-89FE4DE693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66791E-2204-4449-85F5-987A0C67AC41}" type="slidenum">
              <a:rPr lang="en-US" altLang="en-US"/>
              <a:pPr eaLnBrk="1" hangingPunct="1"/>
              <a:t>21</a:t>
            </a:fld>
            <a:endParaRPr lang="en-US" altLang="en-US"/>
          </a:p>
        </p:txBody>
      </p:sp>
      <p:sp>
        <p:nvSpPr>
          <p:cNvPr id="154627" name="Rectangle 2">
            <a:extLst>
              <a:ext uri="{FF2B5EF4-FFF2-40B4-BE49-F238E27FC236}">
                <a16:creationId xmlns:a16="http://schemas.microsoft.com/office/drawing/2014/main" id="{BA498C27-BE95-48C7-A5FB-3BD84D7A1FAD}"/>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a:extLst>
              <a:ext uri="{FF2B5EF4-FFF2-40B4-BE49-F238E27FC236}">
                <a16:creationId xmlns:a16="http://schemas.microsoft.com/office/drawing/2014/main" id="{FAED8FB1-8149-4310-B969-9A058B1C23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Here we present the state machine diagram for the </a:t>
            </a:r>
            <a:r>
              <a:rPr lang="en-US" altLang="en-US" dirty="0" err="1"/>
              <a:t>SessionController</a:t>
            </a:r>
            <a:r>
              <a:rPr lang="en-US" altLang="en-US" dirty="0"/>
              <a:t> class. </a:t>
            </a:r>
          </a:p>
          <a:p>
            <a:pPr eaLnBrk="1" hangingPunct="1">
              <a:spcBef>
                <a:spcPct val="0"/>
              </a:spcBef>
            </a:pPr>
            <a:r>
              <a:rPr lang="en-US" altLang="en-US" dirty="0"/>
              <a:t>The </a:t>
            </a:r>
            <a:r>
              <a:rPr lang="en-US" altLang="en-US" dirty="0" err="1"/>
              <a:t>SessionController</a:t>
            </a:r>
            <a:r>
              <a:rPr lang="en-US" altLang="en-US" dirty="0"/>
              <a:t> is triggered by the log on event. When log on is successful, the session class enters a READY state that waits for user interactions. </a:t>
            </a:r>
          </a:p>
          <a:p>
            <a:pPr eaLnBrk="1" hangingPunct="1">
              <a:spcBef>
                <a:spcPct val="0"/>
              </a:spcBef>
            </a:pPr>
            <a:r>
              <a:rPr lang="en-US" altLang="en-US" dirty="0"/>
              <a:t>When a user invokes an operation, the system enters in a corresponding state to process that call (e.g., HANDLING_DEL_ITEM, HANDLING_CHECKOUT, HANDLING_ADD_ITEM, </a:t>
            </a:r>
            <a:r>
              <a:rPr lang="en-US" altLang="en-US" dirty="0" err="1"/>
              <a:t>etc</a:t>
            </a:r>
            <a:r>
              <a:rPr lang="en-US" altLang="en-US" dirty="0"/>
              <a:t>). </a:t>
            </a:r>
          </a:p>
          <a:p>
            <a:pPr eaLnBrk="1" hangingPunct="1">
              <a:spcBef>
                <a:spcPct val="0"/>
              </a:spcBef>
            </a:pPr>
            <a:r>
              <a:rPr lang="en-US" altLang="en-US" dirty="0"/>
              <a:t>Finally, when the </a:t>
            </a:r>
            <a:r>
              <a:rPr lang="en-US" altLang="en-US" dirty="0" err="1"/>
              <a:t>LogoutPage</a:t>
            </a:r>
            <a:r>
              <a:rPr lang="en-US" altLang="en-US" dirty="0"/>
              <a:t> is visited, the session enters a final state. </a:t>
            </a:r>
          </a:p>
          <a:p>
            <a:pPr eaLnBrk="1" hangingPunct="1">
              <a:spcBef>
                <a:spcPct val="0"/>
              </a:spcBef>
            </a:pPr>
            <a:endParaRPr lang="en-US" altLang="en-US" dirty="0"/>
          </a:p>
          <a:p>
            <a:pPr eaLnBrk="1" hangingPunct="1">
              <a:spcBef>
                <a:spcPct val="0"/>
              </a:spcBef>
            </a:pPr>
            <a:r>
              <a:rPr lang="en-US" altLang="en-US" dirty="0"/>
              <a:t>Notice that a complex state machine diagram design can be simplified using “divide and conquer” strategy. </a:t>
            </a:r>
          </a:p>
          <a:p>
            <a:pPr eaLnBrk="1" hangingPunct="1">
              <a:spcBef>
                <a:spcPct val="0"/>
              </a:spcBef>
            </a:pPr>
            <a:r>
              <a:rPr lang="en-US" altLang="en-US" dirty="0"/>
              <a:t>A state in a high-level diagram can be represented using another low-level state diagram. Such a state is called composite-state and the states that are nested within the composite-state are called substates. </a:t>
            </a:r>
          </a:p>
          <a:p>
            <a:pPr eaLnBrk="1" hangingPunct="1">
              <a:spcBef>
                <a:spcPct val="0"/>
              </a:spcBef>
            </a:pPr>
            <a:endParaRPr lang="en-US" altLang="en-US" dirty="0"/>
          </a:p>
          <a:p>
            <a:pPr eaLnBrk="1" hangingPunct="1">
              <a:spcBef>
                <a:spcPct val="0"/>
              </a:spcBef>
            </a:pPr>
            <a:r>
              <a:rPr lang="en-US" altLang="en-US" dirty="0"/>
              <a:t>For example, the HANDLING_ADD_ITEM is a composite-state that handles the invocation from </a:t>
            </a:r>
            <a:r>
              <a:rPr lang="en-US" altLang="en-US" dirty="0" err="1"/>
              <a:t>BrowserPage</a:t>
            </a:r>
            <a:r>
              <a:rPr lang="en-US" altLang="en-US" dirty="0"/>
              <a:t> when its “add to shopping cart” button is clicked. </a:t>
            </a:r>
          </a:p>
          <a:p>
            <a:pPr eaLnBrk="1" hangingPunct="1">
              <a:spcBef>
                <a:spcPct val="0"/>
              </a:spcBef>
            </a:pPr>
            <a:r>
              <a:rPr lang="en-US" altLang="en-US" dirty="0"/>
              <a:t>The composite-state itself is essentially one state machine, which starts from the READY state, invokes a </a:t>
            </a:r>
            <a:r>
              <a:rPr lang="en-US" altLang="en-US" dirty="0" err="1"/>
              <a:t>RemoveFromStock</a:t>
            </a:r>
            <a:r>
              <a:rPr lang="en-US" altLang="en-US" dirty="0"/>
              <a:t>() operation provided by </a:t>
            </a:r>
            <a:r>
              <a:rPr lang="en-US" altLang="en-US" dirty="0" err="1"/>
              <a:t>InventoryDB</a:t>
            </a:r>
            <a:r>
              <a:rPr lang="en-US" altLang="en-US" dirty="0"/>
              <a:t>, updates and saves the shopping cart, and finally displays results to the user using boundary web forms.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3F6716BE-5319-4C2F-92B8-F219CF6119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E5597B-5524-47D9-808E-DEE2340F43FA}" type="slidenum">
              <a:rPr lang="en-US" altLang="en-US"/>
              <a:pPr eaLnBrk="1" hangingPunct="1"/>
              <a:t>22</a:t>
            </a:fld>
            <a:endParaRPr lang="en-US" altLang="en-US"/>
          </a:p>
        </p:txBody>
      </p:sp>
      <p:sp>
        <p:nvSpPr>
          <p:cNvPr id="157699" name="Rectangle 2">
            <a:extLst>
              <a:ext uri="{FF2B5EF4-FFF2-40B4-BE49-F238E27FC236}">
                <a16:creationId xmlns:a16="http://schemas.microsoft.com/office/drawing/2014/main" id="{2E3E98D5-A4FF-4A30-ABAD-5B3AA67595F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a:extLst>
              <a:ext uri="{FF2B5EF4-FFF2-40B4-BE49-F238E27FC236}">
                <a16:creationId xmlns:a16="http://schemas.microsoft.com/office/drawing/2014/main" id="{C0BC1E46-44DE-46E4-84EE-F47A041E70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The first step in a detailed class specification is to identify the public interface of the class. While the implementation of a class can change over the time, the public interface is nailed down after the design phase. Any changes to the public interface might damage the work already done by other designers. Therefore, the public interface should be complete and stable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1414AE4F-8421-46A0-B5EE-78F2D85818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356E1E-8A67-4C42-B857-665D8EC2C58A}" type="slidenum">
              <a:rPr lang="en-US" altLang="en-US"/>
              <a:pPr eaLnBrk="1" hangingPunct="1"/>
              <a:t>3</a:t>
            </a:fld>
            <a:endParaRPr lang="en-US" altLang="en-US"/>
          </a:p>
        </p:txBody>
      </p:sp>
      <p:sp>
        <p:nvSpPr>
          <p:cNvPr id="121859" name="Rectangle 2">
            <a:extLst>
              <a:ext uri="{FF2B5EF4-FFF2-40B4-BE49-F238E27FC236}">
                <a16:creationId xmlns:a16="http://schemas.microsoft.com/office/drawing/2014/main" id="{5CA0BDEE-681B-4DB9-B9E8-7402AFBEBB5A}"/>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a:extLst>
              <a:ext uri="{FF2B5EF4-FFF2-40B4-BE49-F238E27FC236}">
                <a16:creationId xmlns:a16="http://schemas.microsoft.com/office/drawing/2014/main" id="{2262CF7C-8F0F-42C7-B951-EB3F0A293E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1.5 min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B13DDC23-C841-450F-9A7D-A0CD671F5E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7743DC-27E1-4358-B532-56C3A92C377A}" type="slidenum">
              <a:rPr lang="en-US" altLang="en-US"/>
              <a:pPr eaLnBrk="1" hangingPunct="1"/>
              <a:t>23</a:t>
            </a:fld>
            <a:endParaRPr lang="en-US" altLang="en-US"/>
          </a:p>
        </p:txBody>
      </p:sp>
      <p:sp>
        <p:nvSpPr>
          <p:cNvPr id="158723" name="Rectangle 2">
            <a:extLst>
              <a:ext uri="{FF2B5EF4-FFF2-40B4-BE49-F238E27FC236}">
                <a16:creationId xmlns:a16="http://schemas.microsoft.com/office/drawing/2014/main" id="{DE0B076C-78AC-4ADA-AD99-B5E73EB4F965}"/>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a:extLst>
              <a:ext uri="{FF2B5EF4-FFF2-40B4-BE49-F238E27FC236}">
                <a16:creationId xmlns:a16="http://schemas.microsoft.com/office/drawing/2014/main" id="{49FB3C4C-EEDC-4010-A11E-A78AFC3E3D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51E9A94A-1359-476B-A885-0DE7AE7D3D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88B90B-B090-4955-89FA-D5600472F014}" type="slidenum">
              <a:rPr lang="en-US" altLang="en-US"/>
              <a:pPr eaLnBrk="1" hangingPunct="1"/>
              <a:t>24</a:t>
            </a:fld>
            <a:endParaRPr lang="en-US" altLang="en-US"/>
          </a:p>
        </p:txBody>
      </p:sp>
      <p:sp>
        <p:nvSpPr>
          <p:cNvPr id="159747" name="Rectangle 2">
            <a:extLst>
              <a:ext uri="{FF2B5EF4-FFF2-40B4-BE49-F238E27FC236}">
                <a16:creationId xmlns:a16="http://schemas.microsoft.com/office/drawing/2014/main" id="{31C7AF7A-09D4-4C6D-86E8-87620ED6A363}"/>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8" name="Rectangle 3">
            <a:extLst>
              <a:ext uri="{FF2B5EF4-FFF2-40B4-BE49-F238E27FC236}">
                <a16:creationId xmlns:a16="http://schemas.microsoft.com/office/drawing/2014/main" id="{ED86DB36-3075-444F-8F50-F6D990B168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1.5 min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96934EC1-550D-440A-B2EC-01399DFD7C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8BA1AB-FEC7-43ED-9F27-E4183C71BC44}" type="slidenum">
              <a:rPr lang="en-US" altLang="en-US"/>
              <a:pPr eaLnBrk="1" hangingPunct="1"/>
              <a:t>25</a:t>
            </a:fld>
            <a:endParaRPr lang="en-US" altLang="en-US"/>
          </a:p>
        </p:txBody>
      </p:sp>
      <p:sp>
        <p:nvSpPr>
          <p:cNvPr id="160771" name="Rectangle 2">
            <a:extLst>
              <a:ext uri="{FF2B5EF4-FFF2-40B4-BE49-F238E27FC236}">
                <a16:creationId xmlns:a16="http://schemas.microsoft.com/office/drawing/2014/main" id="{3DBE8496-580E-4DE3-AC2A-52EB9AF1DBA6}"/>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a:extLst>
              <a:ext uri="{FF2B5EF4-FFF2-40B4-BE49-F238E27FC236}">
                <a16:creationId xmlns:a16="http://schemas.microsoft.com/office/drawing/2014/main" id="{147F8385-0848-4A46-828B-3F85BF59AC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C7C97D15-AFFD-46AE-A0DF-6A88B341B8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AF29B6-4F4A-4D69-9926-8BDC033AF6A1}" type="slidenum">
              <a:rPr lang="en-US" altLang="en-US"/>
              <a:pPr eaLnBrk="1" hangingPunct="1"/>
              <a:t>26</a:t>
            </a:fld>
            <a:endParaRPr lang="en-US" altLang="en-US"/>
          </a:p>
        </p:txBody>
      </p:sp>
      <p:sp>
        <p:nvSpPr>
          <p:cNvPr id="161795" name="Rectangle 2">
            <a:extLst>
              <a:ext uri="{FF2B5EF4-FFF2-40B4-BE49-F238E27FC236}">
                <a16:creationId xmlns:a16="http://schemas.microsoft.com/office/drawing/2014/main" id="{0A109D4B-2D5A-46FE-8858-22ACE099AEA8}"/>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a:extLst>
              <a:ext uri="{FF2B5EF4-FFF2-40B4-BE49-F238E27FC236}">
                <a16:creationId xmlns:a16="http://schemas.microsoft.com/office/drawing/2014/main" id="{3EA8783F-04FE-4EAA-9FBD-4B040A5C147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FA27A9FF-9407-48DB-8D68-D6A0CA702C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ED4A23-28C4-4C7F-A1D5-9227DBD2DD6A}" type="slidenum">
              <a:rPr lang="en-US" altLang="en-US"/>
              <a:pPr eaLnBrk="1" hangingPunct="1"/>
              <a:t>27</a:t>
            </a:fld>
            <a:endParaRPr lang="en-US" altLang="en-US"/>
          </a:p>
        </p:txBody>
      </p:sp>
      <p:sp>
        <p:nvSpPr>
          <p:cNvPr id="163843" name="Rectangle 2">
            <a:extLst>
              <a:ext uri="{FF2B5EF4-FFF2-40B4-BE49-F238E27FC236}">
                <a16:creationId xmlns:a16="http://schemas.microsoft.com/office/drawing/2014/main" id="{A002C2EE-B713-481F-A563-759C1B1246D9}"/>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a:extLst>
              <a:ext uri="{FF2B5EF4-FFF2-40B4-BE49-F238E27FC236}">
                <a16:creationId xmlns:a16="http://schemas.microsoft.com/office/drawing/2014/main" id="{2926C8D5-08C0-4051-8C5E-13831B87BF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run it on board 3 min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17296A51-8B13-4901-80D9-DED2B60804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131768-CEB0-4FD2-BA35-F734D1A1617D}" type="slidenum">
              <a:rPr lang="en-US" altLang="en-US"/>
              <a:pPr eaLnBrk="1" hangingPunct="1"/>
              <a:t>28</a:t>
            </a:fld>
            <a:endParaRPr lang="en-US" altLang="en-US"/>
          </a:p>
        </p:txBody>
      </p:sp>
      <p:sp>
        <p:nvSpPr>
          <p:cNvPr id="162819" name="Rectangle 2">
            <a:extLst>
              <a:ext uri="{FF2B5EF4-FFF2-40B4-BE49-F238E27FC236}">
                <a16:creationId xmlns:a16="http://schemas.microsoft.com/office/drawing/2014/main" id="{4AB4DFDE-FD41-47A1-A8A1-460AD6FE2E30}"/>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a:extLst>
              <a:ext uri="{FF2B5EF4-FFF2-40B4-BE49-F238E27FC236}">
                <a16:creationId xmlns:a16="http://schemas.microsoft.com/office/drawing/2014/main" id="{656653D5-9EE6-4A1F-975A-EE3F469CC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Examining the CRC card of </a:t>
            </a:r>
            <a:r>
              <a:rPr lang="en-US" dirty="0" err="1"/>
              <a:t>SessionController</a:t>
            </a:r>
            <a:r>
              <a:rPr lang="en-US" dirty="0"/>
              <a:t> , you can identify the following two attributes: </a:t>
            </a:r>
            <a:r>
              <a:rPr lang="en-US" dirty="0" err="1"/>
              <a:t>refCustomerInformation</a:t>
            </a:r>
            <a:r>
              <a:rPr lang="en-US" dirty="0"/>
              <a:t> (an instance of </a:t>
            </a:r>
            <a:r>
              <a:rPr lang="en-US" dirty="0" err="1"/>
              <a:t>CustomerInfomation</a:t>
            </a:r>
            <a:r>
              <a:rPr lang="en-US" dirty="0"/>
              <a:t>) and </a:t>
            </a:r>
            <a:r>
              <a:rPr lang="en-US" dirty="0" err="1"/>
              <a:t>refShoppingCart</a:t>
            </a:r>
            <a:r>
              <a:rPr lang="en-US" dirty="0"/>
              <a:t> (a list of </a:t>
            </a:r>
            <a:r>
              <a:rPr lang="en-US" dirty="0" err="1"/>
              <a:t>ProductInfo</a:t>
            </a:r>
            <a:r>
              <a:rPr lang="en-US" dirty="0"/>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Because the </a:t>
            </a:r>
            <a:r>
              <a:rPr lang="en-US" dirty="0" err="1"/>
              <a:t>SessionController</a:t>
            </a:r>
            <a:r>
              <a:rPr lang="en-US" dirty="0"/>
              <a:t> class navigates to </a:t>
            </a:r>
            <a:r>
              <a:rPr lang="en-US" dirty="0" err="1"/>
              <a:t>CustomerInfoDB</a:t>
            </a:r>
            <a:r>
              <a:rPr lang="en-US" dirty="0"/>
              <a:t>, </a:t>
            </a:r>
            <a:r>
              <a:rPr lang="en-US" dirty="0" err="1"/>
              <a:t>InventoryDB</a:t>
            </a:r>
            <a:r>
              <a:rPr lang="en-US" dirty="0"/>
              <a:t>, </a:t>
            </a:r>
            <a:r>
              <a:rPr lang="en-US" dirty="0" err="1"/>
              <a:t>FinancialDeptWrapper</a:t>
            </a:r>
            <a:r>
              <a:rPr lang="en-US" dirty="0"/>
              <a:t>, and </a:t>
            </a:r>
            <a:r>
              <a:rPr lang="en-US" dirty="0" err="1"/>
              <a:t>ShippingDeptWrapper</a:t>
            </a:r>
            <a:r>
              <a:rPr lang="en-US" dirty="0"/>
              <a:t>, you must include a reference for each of these wrapper classes.  All these attributes should be private because they are for the internal use of </a:t>
            </a:r>
            <a:r>
              <a:rPr lang="en-US" dirty="0" err="1"/>
              <a:t>SessionController</a:t>
            </a:r>
            <a:r>
              <a:rPr lang="en-US" dirty="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04C70D4D-E63D-4287-B51C-E4125AC419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FB384F-C105-4643-8496-50860AE62428}" type="slidenum">
              <a:rPr lang="en-US" altLang="en-US"/>
              <a:pPr eaLnBrk="1" hangingPunct="1"/>
              <a:t>29</a:t>
            </a:fld>
            <a:endParaRPr lang="en-US" altLang="en-US"/>
          </a:p>
        </p:txBody>
      </p:sp>
      <p:sp>
        <p:nvSpPr>
          <p:cNvPr id="164867" name="Rectangle 2">
            <a:extLst>
              <a:ext uri="{FF2B5EF4-FFF2-40B4-BE49-F238E27FC236}">
                <a16:creationId xmlns:a16="http://schemas.microsoft.com/office/drawing/2014/main" id="{D3E29087-D6CC-4167-9237-2905744ABBD2}"/>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a:extLst>
              <a:ext uri="{FF2B5EF4-FFF2-40B4-BE49-F238E27FC236}">
                <a16:creationId xmlns:a16="http://schemas.microsoft.com/office/drawing/2014/main" id="{741B4A22-47BB-493D-8ABF-970C4C3F78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Another place you can look for attributes is the state machine diagram. It is desirable to define an attribute for recording the state of the object, and several predefined constants for state names (e.g., READY, WAIT_LOG_ON, HANDLING_ADD_ITEM, etc.). All of them can be declared as private attributes because they are for internal use only.</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eaLnBrk="1" hangingPunct="1">
              <a:spcBef>
                <a:spcPct val="0"/>
              </a:spcBef>
            </a:pPr>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04C70D4D-E63D-4287-B51C-E4125AC419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FB384F-C105-4643-8496-50860AE62428}" type="slidenum">
              <a:rPr lang="en-US" altLang="en-US"/>
              <a:pPr eaLnBrk="1" hangingPunct="1"/>
              <a:t>31</a:t>
            </a:fld>
            <a:endParaRPr lang="en-US" altLang="en-US"/>
          </a:p>
        </p:txBody>
      </p:sp>
      <p:sp>
        <p:nvSpPr>
          <p:cNvPr id="164867" name="Rectangle 2">
            <a:extLst>
              <a:ext uri="{FF2B5EF4-FFF2-40B4-BE49-F238E27FC236}">
                <a16:creationId xmlns:a16="http://schemas.microsoft.com/office/drawing/2014/main" id="{D3E29087-D6CC-4167-9237-2905744ABBD2}"/>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a:extLst>
              <a:ext uri="{FF2B5EF4-FFF2-40B4-BE49-F238E27FC236}">
                <a16:creationId xmlns:a16="http://schemas.microsoft.com/office/drawing/2014/main" id="{741B4A22-47BB-493D-8ABF-970C4C3F78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Combining the earlier analysis results, a sample design of </a:t>
            </a:r>
            <a:r>
              <a:rPr lang="en-US" dirty="0" err="1"/>
              <a:t>SessionController</a:t>
            </a:r>
            <a:r>
              <a:rPr lang="en-US" dirty="0"/>
              <a:t>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After you repeat the same design process for each class, the final outcome is a detailed design class diagram containing documentation of each class in the system (specification of public interface, attributes, and operations, including the parameters, return type, pre-/post-conditions, and brief algorithm descriptions of each operation).</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eaLnBrk="1" hangingPunct="1">
              <a:spcBef>
                <a:spcPct val="0"/>
              </a:spcBef>
            </a:pPr>
            <a:endParaRPr lang="en-US" altLang="en-US" dirty="0"/>
          </a:p>
          <a:p>
            <a:pPr eaLnBrk="1" hangingPunct="1">
              <a:spcBef>
                <a:spcPct val="0"/>
              </a:spcBef>
            </a:pPr>
            <a:endParaRPr lang="en-US" altLang="en-US" dirty="0"/>
          </a:p>
        </p:txBody>
      </p:sp>
    </p:spTree>
    <p:extLst>
      <p:ext uri="{BB962C8B-B14F-4D97-AF65-F5344CB8AC3E}">
        <p14:creationId xmlns:p14="http://schemas.microsoft.com/office/powerpoint/2010/main" val="2225000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C1662AC6-7925-415E-92E3-5221DA8E14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FEDB90-624B-49F8-96D0-2CB23AFD7DB4}" type="slidenum">
              <a:rPr lang="en-US" altLang="en-US"/>
              <a:pPr eaLnBrk="1" hangingPunct="1"/>
              <a:t>32</a:t>
            </a:fld>
            <a:endParaRPr lang="en-US" altLang="en-US"/>
          </a:p>
        </p:txBody>
      </p:sp>
      <p:sp>
        <p:nvSpPr>
          <p:cNvPr id="165891" name="Rectangle 2">
            <a:extLst>
              <a:ext uri="{FF2B5EF4-FFF2-40B4-BE49-F238E27FC236}">
                <a16:creationId xmlns:a16="http://schemas.microsoft.com/office/drawing/2014/main" id="{6FBC7122-D5D6-4644-B177-16C06AD24162}"/>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2" name="Rectangle 3">
            <a:extLst>
              <a:ext uri="{FF2B5EF4-FFF2-40B4-BE49-F238E27FC236}">
                <a16:creationId xmlns:a16="http://schemas.microsoft.com/office/drawing/2014/main" id="{F6399931-AAA1-446A-BEE0-9239A9CEA1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dirty="0"/>
              <a:t>2</a:t>
            </a:r>
            <a:r>
              <a:rPr lang="en-US" altLang="en-US" baseline="30000" dirty="0"/>
              <a:t>nd</a:t>
            </a:r>
            <a:r>
              <a:rPr lang="en-US" altLang="en-US" dirty="0"/>
              <a:t> is better,  g</a:t>
            </a:r>
            <a:r>
              <a:rPr lang="en-US" sz="1200" dirty="0"/>
              <a:t>iven that </a:t>
            </a:r>
            <a:r>
              <a:rPr lang="en-US" sz="1200" dirty="0" err="1"/>
              <a:t>SessionController</a:t>
            </a:r>
            <a:r>
              <a:rPr lang="en-US" sz="1200" dirty="0"/>
              <a:t> already can translate </a:t>
            </a:r>
            <a:r>
              <a:rPr lang="en-US" sz="1200" dirty="0" err="1"/>
              <a:t>productID</a:t>
            </a:r>
            <a:r>
              <a:rPr lang="en-US" sz="1200" dirty="0"/>
              <a:t> to </a:t>
            </a:r>
            <a:r>
              <a:rPr lang="en-US" sz="1200" dirty="0" err="1"/>
              <a:t>ProductInfo</a:t>
            </a:r>
            <a:r>
              <a:rPr lang="en-US" sz="1200" dirty="0"/>
              <a:t> reference?</a:t>
            </a:r>
          </a:p>
          <a:p>
            <a:pPr eaLnBrk="1" hangingPunct="1">
              <a:spcBef>
                <a:spcPct val="0"/>
              </a:spcBef>
            </a:pPr>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C81DCCD6-773E-47DB-B8D1-962763C007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CF575E-529A-4C32-AD23-D48BEFB03B3A}" type="slidenum">
              <a:rPr lang="en-US" altLang="en-US"/>
              <a:pPr eaLnBrk="1" hangingPunct="1"/>
              <a:t>33</a:t>
            </a:fld>
            <a:endParaRPr lang="en-US" altLang="en-US"/>
          </a:p>
        </p:txBody>
      </p:sp>
      <p:sp>
        <p:nvSpPr>
          <p:cNvPr id="166915" name="Rectangle 2">
            <a:extLst>
              <a:ext uri="{FF2B5EF4-FFF2-40B4-BE49-F238E27FC236}">
                <a16:creationId xmlns:a16="http://schemas.microsoft.com/office/drawing/2014/main" id="{7B67D776-3C08-4C41-978E-7C56254C1D4D}"/>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6" name="Rectangle 3">
            <a:extLst>
              <a:ext uri="{FF2B5EF4-FFF2-40B4-BE49-F238E27FC236}">
                <a16:creationId xmlns:a16="http://schemas.microsoft.com/office/drawing/2014/main" id="{B6CD276D-EC58-4ABF-ACBA-97808270AC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83B5E04-AC1D-4E61-9D7B-9D85BEC85B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D034F-89D6-423A-AF89-EE17A740273D}" type="slidenum">
              <a:rPr lang="en-US" altLang="en-US"/>
              <a:pPr eaLnBrk="1" hangingPunct="1"/>
              <a:t>4</a:t>
            </a:fld>
            <a:endParaRPr lang="en-US" altLang="en-US"/>
          </a:p>
        </p:txBody>
      </p:sp>
      <p:sp>
        <p:nvSpPr>
          <p:cNvPr id="122883" name="Rectangle 2">
            <a:extLst>
              <a:ext uri="{FF2B5EF4-FFF2-40B4-BE49-F238E27FC236}">
                <a16:creationId xmlns:a16="http://schemas.microsoft.com/office/drawing/2014/main" id="{A3DF3ACC-D2FF-41DB-842A-03AB60E2077D}"/>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a:extLst>
              <a:ext uri="{FF2B5EF4-FFF2-40B4-BE49-F238E27FC236}">
                <a16:creationId xmlns:a16="http://schemas.microsoft.com/office/drawing/2014/main" id="{E9496FFF-2EAC-4553-A7BE-D25A7F9E4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2.5 min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We present the steps of OO Analysis and design</a:t>
            </a:r>
          </a:p>
          <a:p>
            <a:endParaRPr lang="en-CA" dirty="0"/>
          </a:p>
        </p:txBody>
      </p:sp>
      <p:sp>
        <p:nvSpPr>
          <p:cNvPr id="4" name="Slide Number Placeholder 3"/>
          <p:cNvSpPr>
            <a:spLocks noGrp="1"/>
          </p:cNvSpPr>
          <p:nvPr>
            <p:ph type="sldNum" sz="quarter" idx="5"/>
          </p:nvPr>
        </p:nvSpPr>
        <p:spPr/>
        <p:txBody>
          <a:bodyPr/>
          <a:lstStyle/>
          <a:p>
            <a:fld id="{1C2E4961-A6E8-4C59-8B1D-6137875578B7}" type="slidenum">
              <a:rPr lang="en-US" altLang="en-US" smtClean="0"/>
              <a:pPr/>
              <a:t>34</a:t>
            </a:fld>
            <a:endParaRPr lang="en-US" altLang="en-US"/>
          </a:p>
        </p:txBody>
      </p:sp>
    </p:spTree>
    <p:extLst>
      <p:ext uri="{BB962C8B-B14F-4D97-AF65-F5344CB8AC3E}">
        <p14:creationId xmlns:p14="http://schemas.microsoft.com/office/powerpoint/2010/main" val="1388403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7DEA44C-9452-4BD2-AD86-25CC01B7E7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C66D9D-B95B-4683-8EA8-FAFCE2540338}" type="slidenum">
              <a:rPr lang="en-US" altLang="en-US"/>
              <a:pPr eaLnBrk="1" hangingPunct="1"/>
              <a:t>5</a:t>
            </a:fld>
            <a:endParaRPr lang="en-US" altLang="en-US"/>
          </a:p>
        </p:txBody>
      </p:sp>
      <p:sp>
        <p:nvSpPr>
          <p:cNvPr id="123907" name="Rectangle 2">
            <a:extLst>
              <a:ext uri="{FF2B5EF4-FFF2-40B4-BE49-F238E27FC236}">
                <a16:creationId xmlns:a16="http://schemas.microsoft.com/office/drawing/2014/main" id="{77AAF7BB-D0BF-4980-9EBA-B8A1822CCE5E}"/>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a:extLst>
              <a:ext uri="{FF2B5EF4-FFF2-40B4-BE49-F238E27FC236}">
                <a16:creationId xmlns:a16="http://schemas.microsoft.com/office/drawing/2014/main" id="{33CE6CA0-13BE-443D-BC1F-4A44F6D6D7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704AC45-2BB5-41C8-9DC1-53595C33C3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38FB74-799E-4B66-BA63-51EACCC7DE15}" type="slidenum">
              <a:rPr lang="en-US" altLang="en-US"/>
              <a:pPr eaLnBrk="1" hangingPunct="1"/>
              <a:t>7</a:t>
            </a:fld>
            <a:endParaRPr lang="en-US" altLang="en-US"/>
          </a:p>
        </p:txBody>
      </p:sp>
      <p:sp>
        <p:nvSpPr>
          <p:cNvPr id="124931" name="Rectangle 2">
            <a:extLst>
              <a:ext uri="{FF2B5EF4-FFF2-40B4-BE49-F238E27FC236}">
                <a16:creationId xmlns:a16="http://schemas.microsoft.com/office/drawing/2014/main" id="{65BDF4A8-32B4-44E5-BF52-6B9F2E185D6C}"/>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a:extLst>
              <a:ext uri="{FF2B5EF4-FFF2-40B4-BE49-F238E27FC236}">
                <a16:creationId xmlns:a16="http://schemas.microsoft.com/office/drawing/2014/main" id="{9DFF3E6D-66BD-4D9A-8796-62DACE55A05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4FA1A94-A9A8-4E5F-8524-7A3D615F84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982810-B422-4EDF-9A64-46E41DB911A5}" type="slidenum">
              <a:rPr lang="en-US" altLang="en-US"/>
              <a:pPr eaLnBrk="1" hangingPunct="1"/>
              <a:t>8</a:t>
            </a:fld>
            <a:endParaRPr lang="en-US" altLang="en-US"/>
          </a:p>
        </p:txBody>
      </p:sp>
      <p:sp>
        <p:nvSpPr>
          <p:cNvPr id="125955" name="Rectangle 2">
            <a:extLst>
              <a:ext uri="{FF2B5EF4-FFF2-40B4-BE49-F238E27FC236}">
                <a16:creationId xmlns:a16="http://schemas.microsoft.com/office/drawing/2014/main" id="{3DBFA22D-7545-45B9-A99B-1788A051A244}"/>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a:extLst>
              <a:ext uri="{FF2B5EF4-FFF2-40B4-BE49-F238E27FC236}">
                <a16:creationId xmlns:a16="http://schemas.microsoft.com/office/drawing/2014/main" id="{AC7DF865-4C32-4693-971B-7B5918D08C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We present the use case diagram of OPS. To come up with the details of such a diagram, developers must go through a time-consuming interview process with all stakeholders of the system.</a:t>
            </a:r>
          </a:p>
          <a:p>
            <a:pPr eaLnBrk="1" hangingPunct="1">
              <a:spcBef>
                <a:spcPct val="0"/>
              </a:spcBef>
            </a:pPr>
            <a:endParaRPr lang="en-US" altLang="en-US" dirty="0"/>
          </a:p>
          <a:p>
            <a:pPr eaLnBrk="1" hangingPunct="1">
              <a:spcBef>
                <a:spcPct val="0"/>
              </a:spcBef>
            </a:pPr>
            <a:r>
              <a:rPr lang="en-US" altLang="en-US" dirty="0"/>
              <a:t>As shown in Figure above , OPS has three actors: the customer, the financial department, and the shipping department. </a:t>
            </a:r>
          </a:p>
          <a:p>
            <a:pPr eaLnBrk="1" hangingPunct="1">
              <a:spcBef>
                <a:spcPct val="0"/>
              </a:spcBef>
            </a:pPr>
            <a:r>
              <a:rPr lang="en-US" altLang="en-US" dirty="0"/>
              <a:t>A customer can register an account as a new user. </a:t>
            </a:r>
          </a:p>
          <a:p>
            <a:pPr eaLnBrk="1" hangingPunct="1">
              <a:spcBef>
                <a:spcPct val="0"/>
              </a:spcBef>
            </a:pPr>
            <a:r>
              <a:rPr lang="en-US" altLang="en-US" dirty="0"/>
              <a:t>A customer can also interact with the system in a session to conduct a number of operations. </a:t>
            </a:r>
          </a:p>
          <a:p>
            <a:pPr eaLnBrk="1" hangingPunct="1">
              <a:spcBef>
                <a:spcPct val="0"/>
              </a:spcBef>
            </a:pPr>
            <a:r>
              <a:rPr lang="en-US" altLang="en-US" dirty="0"/>
              <a:t>These operations include logging in, logging out, adding an item into the shopping cart, deleting an item from the shopping cart, clearing the shopping cart, and checking out the shopping cart.</a:t>
            </a:r>
          </a:p>
          <a:p>
            <a:pPr eaLnBrk="1" hangingPunct="1">
              <a:spcBef>
                <a:spcPct val="0"/>
              </a:spcBef>
            </a:pPr>
            <a:r>
              <a:rPr lang="en-US" altLang="en-US" dirty="0"/>
              <a:t>Each use case (represented using an oval) is accompanied by a brief text description, which specifies the flow of events associated with the use case. </a:t>
            </a:r>
          </a:p>
          <a:p>
            <a:pPr eaLnBrk="1" hangingPunct="1">
              <a:spcBef>
                <a:spcPct val="0"/>
              </a:spcBef>
            </a:pPr>
            <a:r>
              <a:rPr lang="en-US" altLang="en-US" dirty="0"/>
              <a:t>Based on the flow of events, sequence diagrams can be developed in the detailed-level design stage</a:t>
            </a:r>
          </a:p>
          <a:p>
            <a:pPr eaLnBrk="1" hangingPunct="1">
              <a:spcBef>
                <a:spcPct val="0"/>
              </a:spcBef>
            </a:pPr>
            <a:endParaRPr lang="en-US" altLang="en-US" dirty="0"/>
          </a:p>
          <a:p>
            <a:pPr eaLnBrk="1" hangingPunct="1">
              <a:spcBef>
                <a:spcPct val="0"/>
              </a:spcBef>
            </a:pPr>
            <a:r>
              <a:rPr lang="en-US" altLang="en-US" dirty="0"/>
              <a:t>Usually in an OO design, each use case is monitored by a controller class, especially when the use case has a complex event flow. </a:t>
            </a:r>
          </a:p>
          <a:p>
            <a:pPr eaLnBrk="1" hangingPunct="1">
              <a:spcBef>
                <a:spcPct val="0"/>
              </a:spcBef>
            </a:pPr>
            <a:r>
              <a:rPr lang="en-US" altLang="en-US" dirty="0"/>
              <a:t>Sometimes a use case can be modeled as an operation, if its logic is simple.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EAD036E9-2260-42DE-AE04-12DC1E80BE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EF9C60-A0F6-4933-9543-BAF1C589F7D6}" type="slidenum">
              <a:rPr lang="en-US" altLang="en-US"/>
              <a:pPr eaLnBrk="1" hangingPunct="1"/>
              <a:t>10</a:t>
            </a:fld>
            <a:endParaRPr lang="en-US" altLang="en-US"/>
          </a:p>
        </p:txBody>
      </p:sp>
      <p:sp>
        <p:nvSpPr>
          <p:cNvPr id="143363" name="Rectangle 2">
            <a:extLst>
              <a:ext uri="{FF2B5EF4-FFF2-40B4-BE49-F238E27FC236}">
                <a16:creationId xmlns:a16="http://schemas.microsoft.com/office/drawing/2014/main" id="{5F1F6AF3-3149-4FFD-B3CF-2A99F63C7EAE}"/>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4" name="Rectangle 3">
            <a:extLst>
              <a:ext uri="{FF2B5EF4-FFF2-40B4-BE49-F238E27FC236}">
                <a16:creationId xmlns:a16="http://schemas.microsoft.com/office/drawing/2014/main" id="{CD20549D-0E90-45E3-A59D-990E2E6AFC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007A4DD-EB9A-414F-B035-C68BBC65D8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E663A7-EDB6-417A-AE8F-3A26C9146F71}" type="slidenum">
              <a:rPr lang="en-US" altLang="en-US"/>
              <a:pPr eaLnBrk="1" hangingPunct="1"/>
              <a:t>11</a:t>
            </a:fld>
            <a:endParaRPr lang="en-US" altLang="en-US"/>
          </a:p>
        </p:txBody>
      </p:sp>
      <p:sp>
        <p:nvSpPr>
          <p:cNvPr id="144387" name="Rectangle 2">
            <a:extLst>
              <a:ext uri="{FF2B5EF4-FFF2-40B4-BE49-F238E27FC236}">
                <a16:creationId xmlns:a16="http://schemas.microsoft.com/office/drawing/2014/main" id="{4240329B-DFF0-4BB0-A48F-F455DCFBBB26}"/>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a:extLst>
              <a:ext uri="{FF2B5EF4-FFF2-40B4-BE49-F238E27FC236}">
                <a16:creationId xmlns:a16="http://schemas.microsoft.com/office/drawing/2014/main" id="{5CBAAB6D-38A5-479C-8D1B-FEDCBE0C65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1 min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989B0116-EEEC-4907-B128-677E15B661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CA1A37-9D0B-4120-B030-EDF59C0740E8}" type="slidenum">
              <a:rPr lang="en-US" altLang="en-US"/>
              <a:pPr eaLnBrk="1" hangingPunct="1"/>
              <a:t>12</a:t>
            </a:fld>
            <a:endParaRPr lang="en-US" altLang="en-US"/>
          </a:p>
        </p:txBody>
      </p:sp>
      <p:sp>
        <p:nvSpPr>
          <p:cNvPr id="145411" name="Rectangle 2">
            <a:extLst>
              <a:ext uri="{FF2B5EF4-FFF2-40B4-BE49-F238E27FC236}">
                <a16:creationId xmlns:a16="http://schemas.microsoft.com/office/drawing/2014/main" id="{1259BFF1-812A-4C50-99D0-1DE4C79D5B47}"/>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2" name="Rectangle 3">
            <a:extLst>
              <a:ext uri="{FF2B5EF4-FFF2-40B4-BE49-F238E27FC236}">
                <a16:creationId xmlns:a16="http://schemas.microsoft.com/office/drawing/2014/main" id="{52381D44-00B3-4F39-B6E0-C90E7A927D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In CRC modeling, the responsibility of a class is a task that must be performed by the class or the knowledge that is known by the class. For example, one responsibility of the </a:t>
            </a:r>
            <a:r>
              <a:rPr lang="en-US" altLang="en-US" dirty="0" err="1"/>
              <a:t>SessionController</a:t>
            </a:r>
            <a:r>
              <a:rPr lang="en-US" altLang="en-US" dirty="0"/>
              <a:t> class in OPS might be to perform the adding item operation. </a:t>
            </a:r>
            <a:r>
              <a:rPr lang="en-US" altLang="en-US" dirty="0" err="1"/>
              <a:t>SessionController</a:t>
            </a:r>
            <a:r>
              <a:rPr lang="en-US" altLang="en-US" dirty="0"/>
              <a:t> also has to know how to navigate to the wrapper object of the </a:t>
            </a:r>
            <a:r>
              <a:rPr lang="en-US" altLang="en-US" dirty="0" err="1"/>
              <a:t>CustomerInfoDB</a:t>
            </a:r>
            <a:r>
              <a:rPr lang="en-US" altLang="en-US" dirty="0"/>
              <a:t> database. This can also be regarded as a responsibility.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EAAD06DD-FEF7-40D2-8FA1-57BBB4CFDC79}"/>
              </a:ext>
            </a:extLst>
          </p:cNvPr>
          <p:cNvSpPr>
            <a:spLocks noGrp="1"/>
          </p:cNvSpPr>
          <p:nvPr>
            <p:ph type="ftr" sz="quarter" idx="10"/>
          </p:nvPr>
        </p:nvSpPr>
        <p:spPr/>
        <p:txBody>
          <a:bodyPr/>
          <a:lstStyle/>
          <a:p>
            <a:r>
              <a:rPr lang="en-CA"/>
              <a:t>SOEN 343</a:t>
            </a:r>
          </a:p>
        </p:txBody>
      </p:sp>
      <p:sp>
        <p:nvSpPr>
          <p:cNvPr id="4" name="Slide Number Placeholder 3">
            <a:extLst>
              <a:ext uri="{FF2B5EF4-FFF2-40B4-BE49-F238E27FC236}">
                <a16:creationId xmlns:a16="http://schemas.microsoft.com/office/drawing/2014/main" id="{E803A771-FA1A-42D3-A8F2-B4671BBE0CB7}"/>
              </a:ext>
            </a:extLst>
          </p:cNvPr>
          <p:cNvSpPr>
            <a:spLocks noGrp="1"/>
          </p:cNvSpPr>
          <p:nvPr>
            <p:ph type="sldNum" sz="quarter" idx="11"/>
          </p:nvPr>
        </p:nvSpPr>
        <p:spPr/>
        <p:txBody>
          <a:bodyPr/>
          <a:lstStyle/>
          <a:p>
            <a:fld id="{F7AFF0B9-4379-4FC4-8C8D-6E59B9CEB73D}" type="slidenum">
              <a:rPr lang="en-CA" smtClean="0"/>
              <a:t>‹#›</a:t>
            </a:fld>
            <a:endParaRPr lang="en-CA"/>
          </a:p>
        </p:txBody>
      </p:sp>
    </p:spTree>
    <p:extLst>
      <p:ext uri="{BB962C8B-B14F-4D97-AF65-F5344CB8AC3E}">
        <p14:creationId xmlns:p14="http://schemas.microsoft.com/office/powerpoint/2010/main" val="149473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C21B0A44-6A77-43EF-BDD7-7D8B57E2E9D5}"/>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5E4B0809-9876-4C78-81D0-EFD06A85375D}"/>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63F8A826-088B-4B4D-B36F-82041F2128F6}"/>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9BC8874-BE90-4F0C-9758-E02143879DAC}" type="slidenum">
              <a:rPr lang="en-US" altLang="en-US"/>
              <a:pPr/>
              <a:t>‹#›</a:t>
            </a:fld>
            <a:endParaRPr lang="en-US" altLang="en-US"/>
          </a:p>
        </p:txBody>
      </p:sp>
    </p:spTree>
    <p:extLst>
      <p:ext uri="{BB962C8B-B14F-4D97-AF65-F5344CB8AC3E}">
        <p14:creationId xmlns:p14="http://schemas.microsoft.com/office/powerpoint/2010/main" val="311980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6D52B8-E17E-414C-871F-1A35099CFD10}"/>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AA38F3C3-D16F-4201-8374-478C1F548E6C}"/>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C03A4CCA-4AE5-4426-A500-FCD80AB10173}"/>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F7E1CE0-44CE-4BF4-BEF7-640CAEC99611}" type="slidenum">
              <a:rPr lang="en-US" altLang="en-US"/>
              <a:pPr/>
              <a:t>‹#›</a:t>
            </a:fld>
            <a:endParaRPr lang="en-US" altLang="en-US"/>
          </a:p>
        </p:txBody>
      </p:sp>
    </p:spTree>
    <p:extLst>
      <p:ext uri="{BB962C8B-B14F-4D97-AF65-F5344CB8AC3E}">
        <p14:creationId xmlns:p14="http://schemas.microsoft.com/office/powerpoint/2010/main" val="395461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38C03A-61EF-427B-BAD5-E2814EE29F7A}"/>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1C265DDD-DDA3-4713-9D55-42F12D1131D4}"/>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5CA88325-D7C7-43F3-8320-39EA14ECE865}"/>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F16FA482-C667-4A37-9996-C5F3D4E20A4A}" type="slidenum">
              <a:rPr lang="en-US" altLang="en-US"/>
              <a:pPr/>
              <a:t>‹#›</a:t>
            </a:fld>
            <a:endParaRPr lang="en-US" altLang="en-US"/>
          </a:p>
        </p:txBody>
      </p:sp>
    </p:spTree>
    <p:extLst>
      <p:ext uri="{BB962C8B-B14F-4D97-AF65-F5344CB8AC3E}">
        <p14:creationId xmlns:p14="http://schemas.microsoft.com/office/powerpoint/2010/main" val="25681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35319CB-1D3D-454A-886D-7465123727C3}"/>
              </a:ext>
            </a:extLst>
          </p:cNvPr>
          <p:cNvSpPr>
            <a:spLocks noGrp="1"/>
          </p:cNvSpPr>
          <p:nvPr>
            <p:ph type="ftr" sz="quarter" idx="10"/>
          </p:nvPr>
        </p:nvSpPr>
        <p:spPr/>
        <p:txBody>
          <a:bodyPr/>
          <a:lstStyle/>
          <a:p>
            <a:r>
              <a:rPr lang="en-CA"/>
              <a:t>SOEN 343</a:t>
            </a:r>
          </a:p>
        </p:txBody>
      </p:sp>
      <p:sp>
        <p:nvSpPr>
          <p:cNvPr id="5" name="Slide Number Placeholder 4">
            <a:extLst>
              <a:ext uri="{FF2B5EF4-FFF2-40B4-BE49-F238E27FC236}">
                <a16:creationId xmlns:a16="http://schemas.microsoft.com/office/drawing/2014/main" id="{FBC032E0-2FBF-4CA8-B838-560FD2A3DE0F}"/>
              </a:ext>
            </a:extLst>
          </p:cNvPr>
          <p:cNvSpPr>
            <a:spLocks noGrp="1"/>
          </p:cNvSpPr>
          <p:nvPr>
            <p:ph type="sldNum" sz="quarter" idx="11"/>
          </p:nvPr>
        </p:nvSpPr>
        <p:spPr/>
        <p:txBody>
          <a:bodyPr/>
          <a:lstStyle/>
          <a:p>
            <a:fld id="{F7AFF0B9-4379-4FC4-8C8D-6E59B9CEB73D}" type="slidenum">
              <a:rPr lang="en-CA" smtClean="0"/>
              <a:t>‹#›</a:t>
            </a:fld>
            <a:endParaRPr lang="en-CA"/>
          </a:p>
        </p:txBody>
      </p:sp>
    </p:spTree>
    <p:extLst>
      <p:ext uri="{BB962C8B-B14F-4D97-AF65-F5344CB8AC3E}">
        <p14:creationId xmlns:p14="http://schemas.microsoft.com/office/powerpoint/2010/main" val="385192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a:xfrm>
            <a:off x="838200" y="661354"/>
            <a:ext cx="10439400" cy="756284"/>
          </a:xfrm>
        </p:spPr>
        <p:txBody>
          <a:bodyPr/>
          <a:lstStyle>
            <a:lvl1pPr algn="l">
              <a:defRPr sz="3600">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B6FCB6-6442-4BCD-BCA4-C08E28E1904C}" type="datetime1">
              <a:rPr lang="en-CA" smtClean="0"/>
              <a:pPr/>
              <a:t>2020-09-30</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dirty="0"/>
              <a:t>SOEN 343.  Dr. Morales</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6918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BD58F0B-2C02-4E07-B044-FD7B68EAC4BE}"/>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5" name="Rectangle 5">
            <a:extLst>
              <a:ext uri="{FF2B5EF4-FFF2-40B4-BE49-F238E27FC236}">
                <a16:creationId xmlns:a16="http://schemas.microsoft.com/office/drawing/2014/main" id="{34904530-070A-4772-B644-B39170E5AEB0}"/>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6" name="Rectangle 6">
            <a:extLst>
              <a:ext uri="{FF2B5EF4-FFF2-40B4-BE49-F238E27FC236}">
                <a16:creationId xmlns:a16="http://schemas.microsoft.com/office/drawing/2014/main" id="{8C1F5762-A404-4448-8CBC-CF63DD3A44DA}"/>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D834D6E-C577-4D5D-B68B-B952C7BA7FC6}" type="slidenum">
              <a:rPr lang="en-US" altLang="en-US"/>
              <a:pPr/>
              <a:t>‹#›</a:t>
            </a:fld>
            <a:endParaRPr lang="en-US" altLang="en-US"/>
          </a:p>
        </p:txBody>
      </p:sp>
    </p:spTree>
    <p:extLst>
      <p:ext uri="{BB962C8B-B14F-4D97-AF65-F5344CB8AC3E}">
        <p14:creationId xmlns:p14="http://schemas.microsoft.com/office/powerpoint/2010/main" val="197603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284EBF-2218-4A74-B25D-89FE946BEFFE}"/>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46BD2CC7-EAB9-404D-B5B0-759B6D43F547}"/>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C39A107E-DAD1-451D-9655-F7DF449818AB}"/>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E6C645D-A869-454A-AD65-A4F42207B9CB}" type="slidenum">
              <a:rPr lang="en-US" altLang="en-US"/>
              <a:pPr/>
              <a:t>‹#›</a:t>
            </a:fld>
            <a:endParaRPr lang="en-US" altLang="en-US"/>
          </a:p>
        </p:txBody>
      </p:sp>
      <p:sp>
        <p:nvSpPr>
          <p:cNvPr id="9" name="Title 1">
            <a:extLst>
              <a:ext uri="{FF2B5EF4-FFF2-40B4-BE49-F238E27FC236}">
                <a16:creationId xmlns:a16="http://schemas.microsoft.com/office/drawing/2014/main" id="{9F5659C5-2750-4409-86F0-0B80C525214D}"/>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
        <p:nvSpPr>
          <p:cNvPr id="10" name="Title 1">
            <a:extLst>
              <a:ext uri="{FF2B5EF4-FFF2-40B4-BE49-F238E27FC236}">
                <a16:creationId xmlns:a16="http://schemas.microsoft.com/office/drawing/2014/main" id="{CD1BA0E6-09A2-4BA8-9121-072BB7F1C3A2}"/>
              </a:ext>
            </a:extLst>
          </p:cNvPr>
          <p:cNvSpPr>
            <a:spLocks noGrp="1"/>
          </p:cNvSpPr>
          <p:nvPr>
            <p:ph type="title"/>
          </p:nvPr>
        </p:nvSpPr>
        <p:spPr>
          <a:xfrm>
            <a:off x="838200" y="661354"/>
            <a:ext cx="10439400" cy="756284"/>
          </a:xfrm>
        </p:spPr>
        <p:txBody>
          <a:bodyPr/>
          <a:lstStyle>
            <a:lvl1pPr algn="l">
              <a:defRPr sz="3600">
                <a:solidFill>
                  <a:schemeClr val="bg1"/>
                </a:solidFill>
              </a:defRPr>
            </a:lvl1pPr>
          </a:lstStyle>
          <a:p>
            <a:r>
              <a:rPr lang="en-US" dirty="0"/>
              <a:t>Click to edit Master title style</a:t>
            </a:r>
            <a:endParaRPr lang="en-CA" dirty="0"/>
          </a:p>
        </p:txBody>
      </p:sp>
    </p:spTree>
    <p:extLst>
      <p:ext uri="{BB962C8B-B14F-4D97-AF65-F5344CB8AC3E}">
        <p14:creationId xmlns:p14="http://schemas.microsoft.com/office/powerpoint/2010/main" val="428639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1182D03-40D9-4CFA-B7C7-E8CEAE0ABF04}"/>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8" name="Rectangle 5">
            <a:extLst>
              <a:ext uri="{FF2B5EF4-FFF2-40B4-BE49-F238E27FC236}">
                <a16:creationId xmlns:a16="http://schemas.microsoft.com/office/drawing/2014/main" id="{FFE07C5E-FC26-4353-B850-EDB7EF07B426}"/>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9" name="Rectangle 6">
            <a:extLst>
              <a:ext uri="{FF2B5EF4-FFF2-40B4-BE49-F238E27FC236}">
                <a16:creationId xmlns:a16="http://schemas.microsoft.com/office/drawing/2014/main" id="{01AB7904-27F6-4715-8B93-083A63CF161D}"/>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22B7BD63-F4FD-43C7-8970-8100C6FE75E7}" type="slidenum">
              <a:rPr lang="en-US" altLang="en-US"/>
              <a:pPr/>
              <a:t>‹#›</a:t>
            </a:fld>
            <a:endParaRPr lang="en-US" altLang="en-US"/>
          </a:p>
        </p:txBody>
      </p:sp>
    </p:spTree>
    <p:extLst>
      <p:ext uri="{BB962C8B-B14F-4D97-AF65-F5344CB8AC3E}">
        <p14:creationId xmlns:p14="http://schemas.microsoft.com/office/powerpoint/2010/main" val="97471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7E788D-0E08-41F6-A76F-717EA47448DD}"/>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4" name="Rectangle 5">
            <a:extLst>
              <a:ext uri="{FF2B5EF4-FFF2-40B4-BE49-F238E27FC236}">
                <a16:creationId xmlns:a16="http://schemas.microsoft.com/office/drawing/2014/main" id="{48CDFDC0-6AE9-4EAB-BA68-7617C4F3E890}"/>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5" name="Rectangle 6">
            <a:extLst>
              <a:ext uri="{FF2B5EF4-FFF2-40B4-BE49-F238E27FC236}">
                <a16:creationId xmlns:a16="http://schemas.microsoft.com/office/drawing/2014/main" id="{747F6E50-0308-4D8B-BD55-4C54608E2022}"/>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8D65A594-7548-4FD8-B97F-77C994D788F1}" type="slidenum">
              <a:rPr lang="en-US" altLang="en-US"/>
              <a:pPr/>
              <a:t>‹#›</a:t>
            </a:fld>
            <a:endParaRPr lang="en-US" altLang="en-US"/>
          </a:p>
        </p:txBody>
      </p:sp>
    </p:spTree>
    <p:extLst>
      <p:ext uri="{BB962C8B-B14F-4D97-AF65-F5344CB8AC3E}">
        <p14:creationId xmlns:p14="http://schemas.microsoft.com/office/powerpoint/2010/main" val="35128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74198A-7C3F-40A5-B48F-86B7F70EF0BC}"/>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3" name="Rectangle 5">
            <a:extLst>
              <a:ext uri="{FF2B5EF4-FFF2-40B4-BE49-F238E27FC236}">
                <a16:creationId xmlns:a16="http://schemas.microsoft.com/office/drawing/2014/main" id="{DCA8038C-58FA-4861-9FEE-316FB93CF5B5}"/>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4" name="Rectangle 6">
            <a:extLst>
              <a:ext uri="{FF2B5EF4-FFF2-40B4-BE49-F238E27FC236}">
                <a16:creationId xmlns:a16="http://schemas.microsoft.com/office/drawing/2014/main" id="{999DAD4E-3EDD-4C9A-AB94-554C7D279847}"/>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0F2055E-09EC-4595-B407-18B1110CD493}" type="slidenum">
              <a:rPr lang="en-US" altLang="en-US"/>
              <a:pPr/>
              <a:t>‹#›</a:t>
            </a:fld>
            <a:endParaRPr lang="en-US" altLang="en-US"/>
          </a:p>
        </p:txBody>
      </p:sp>
    </p:spTree>
    <p:extLst>
      <p:ext uri="{BB962C8B-B14F-4D97-AF65-F5344CB8AC3E}">
        <p14:creationId xmlns:p14="http://schemas.microsoft.com/office/powerpoint/2010/main" val="166036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FBE490C-C710-46AD-ACFF-03B0EE2067B5}"/>
              </a:ext>
            </a:extLst>
          </p:cNvPr>
          <p:cNvSpPr>
            <a:spLocks noGrp="1" noChangeArrowheads="1"/>
          </p:cNvSpPr>
          <p:nvPr>
            <p:ph type="dt" sz="half" idx="10"/>
          </p:nvPr>
        </p:nvSpPr>
        <p:spPr>
          <a:xfrm>
            <a:off x="609600" y="6245225"/>
            <a:ext cx="2844800" cy="476250"/>
          </a:xfrm>
          <a:prstGeom prst="rect">
            <a:avLst/>
          </a:prstGeom>
        </p:spPr>
        <p:txBody>
          <a:bodyPr/>
          <a:lstStyle>
            <a:lvl1pPr>
              <a:defRPr>
                <a:latin typeface="Arial" charset="0"/>
                <a:cs typeface="Arial" charset="0"/>
              </a:defRPr>
            </a:lvl1pPr>
          </a:lstStyle>
          <a:p>
            <a:pPr>
              <a:defRPr/>
            </a:pPr>
            <a:endParaRPr lang="en-US"/>
          </a:p>
        </p:txBody>
      </p:sp>
      <p:sp>
        <p:nvSpPr>
          <p:cNvPr id="6" name="Footer Placeholder 5">
            <a:extLst>
              <a:ext uri="{FF2B5EF4-FFF2-40B4-BE49-F238E27FC236}">
                <a16:creationId xmlns:a16="http://schemas.microsoft.com/office/drawing/2014/main" id="{BDE0FC87-9CC6-4EEC-87C6-B262C28C61AC}"/>
              </a:ext>
            </a:extLst>
          </p:cNvPr>
          <p:cNvSpPr>
            <a:spLocks noGrp="1" noChangeArrowheads="1"/>
          </p:cNvSpPr>
          <p:nvPr>
            <p:ph type="ftr" sz="quarter" idx="11"/>
          </p:nvPr>
        </p:nvSpPr>
        <p:spPr>
          <a:xfrm>
            <a:off x="4165600" y="6245225"/>
            <a:ext cx="3860800" cy="476250"/>
          </a:xfrm>
          <a:prstGeom prst="rect">
            <a:avLst/>
          </a:prstGeom>
        </p:spPr>
        <p:txBody>
          <a:bodyPr/>
          <a:lstStyle>
            <a:lvl1pPr>
              <a:defRPr>
                <a:latin typeface="Arial" charset="0"/>
                <a:cs typeface="Arial" charset="0"/>
              </a:defRPr>
            </a:lvl1pPr>
          </a:lstStyle>
          <a:p>
            <a:pPr>
              <a:defRPr/>
            </a:pPr>
            <a:r>
              <a:rPr lang="en-US"/>
              <a:t>SOEN 343</a:t>
            </a:r>
          </a:p>
        </p:txBody>
      </p:sp>
      <p:sp>
        <p:nvSpPr>
          <p:cNvPr id="7" name="Slide Number Placeholder 6">
            <a:extLst>
              <a:ext uri="{FF2B5EF4-FFF2-40B4-BE49-F238E27FC236}">
                <a16:creationId xmlns:a16="http://schemas.microsoft.com/office/drawing/2014/main" id="{9850E6FF-4DBD-4BA4-BEFA-F1A89D64D375}"/>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3400F3E-8581-41AC-A517-E25737B14611}" type="slidenum">
              <a:rPr lang="en-US" altLang="en-US"/>
              <a:pPr/>
              <a:t>‹#›</a:t>
            </a:fld>
            <a:endParaRPr lang="en-US" altLang="en-US"/>
          </a:p>
        </p:txBody>
      </p:sp>
    </p:spTree>
    <p:extLst>
      <p:ext uri="{BB962C8B-B14F-4D97-AF65-F5344CB8AC3E}">
        <p14:creationId xmlns:p14="http://schemas.microsoft.com/office/powerpoint/2010/main" val="87769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1EE7974-5D21-422D-B5F1-EEECA65F145D}"/>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411" name="Rectangle 3">
            <a:extLst>
              <a:ext uri="{FF2B5EF4-FFF2-40B4-BE49-F238E27FC236}">
                <a16:creationId xmlns:a16="http://schemas.microsoft.com/office/drawing/2014/main" id="{D3B656A4-1DA4-4182-86D9-9C267D31DC4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Footer Placeholder 1">
            <a:extLst>
              <a:ext uri="{FF2B5EF4-FFF2-40B4-BE49-F238E27FC236}">
                <a16:creationId xmlns:a16="http://schemas.microsoft.com/office/drawing/2014/main" id="{3953649C-FC33-4C8D-B87D-4B4154D87C7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3" name="Slide Number Placeholder 2">
            <a:extLst>
              <a:ext uri="{FF2B5EF4-FFF2-40B4-BE49-F238E27FC236}">
                <a16:creationId xmlns:a16="http://schemas.microsoft.com/office/drawing/2014/main" id="{7B45533D-5183-4A12-8716-63875739CFA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F0B9-4379-4FC4-8C8D-6E59B9CEB73D}"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734" r:id="rId1"/>
    <p:sldLayoutId id="2147483733" r:id="rId2"/>
    <p:sldLayoutId id="214748374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7B3BE1F-6A60-419B-A60C-D1C16FB833EA}"/>
              </a:ext>
            </a:extLst>
          </p:cNvPr>
          <p:cNvSpPr>
            <a:spLocks noGrp="1" noChangeArrowheads="1"/>
          </p:cNvSpPr>
          <p:nvPr>
            <p:ph type="ctrTitle"/>
          </p:nvPr>
        </p:nvSpPr>
        <p:spPr>
          <a:xfrm>
            <a:off x="2209800" y="1600201"/>
            <a:ext cx="7772400" cy="1470025"/>
          </a:xfrm>
        </p:spPr>
        <p:txBody>
          <a:bodyPr/>
          <a:lstStyle/>
          <a:p>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sz="1000" dirty="0">
                <a:hlinkClick r:id="rId3">
                  <a:extLst>
                    <a:ext uri="{A12FA001-AC4F-418D-AE19-62706E023703}">
                      <ahyp:hlinkClr xmlns:ahyp="http://schemas.microsoft.com/office/drawing/2018/hyperlinkcolor" val="tx"/>
                    </a:ext>
                  </a:extLst>
                </a:hlinkClick>
              </a:rPr>
              <a:t>https://moar82.github.io/</a:t>
            </a:r>
            <a:br>
              <a:rPr lang="en-US" sz="1000" dirty="0"/>
            </a:br>
            <a:r>
              <a:rPr lang="en-US" altLang="en-US" sz="1000" dirty="0"/>
              <a:t>rodrigo.moralesalvarado@concordia.ca</a:t>
            </a:r>
          </a:p>
        </p:txBody>
      </p:sp>
      <p:sp>
        <p:nvSpPr>
          <p:cNvPr id="4098" name="Rectangle 2">
            <a:extLst>
              <a:ext uri="{FF2B5EF4-FFF2-40B4-BE49-F238E27FC236}">
                <a16:creationId xmlns:a16="http://schemas.microsoft.com/office/drawing/2014/main" id="{4729FE84-3CCB-41C1-AE24-A8E24152B8AB}"/>
              </a:ext>
            </a:extLst>
          </p:cNvPr>
          <p:cNvSpPr>
            <a:spLocks noGrp="1" noChangeArrowheads="1"/>
          </p:cNvSpPr>
          <p:nvPr>
            <p:ph type="subTitle" idx="4294967295"/>
          </p:nvPr>
        </p:nvSpPr>
        <p:spPr>
          <a:xfrm>
            <a:off x="2667000" y="3429000"/>
            <a:ext cx="6858000" cy="1371600"/>
          </a:xfrm>
        </p:spPr>
        <p:txBody>
          <a:bodyPr/>
          <a:lstStyle/>
          <a:p>
            <a:pPr marL="0" indent="0" algn="ctr">
              <a:buNone/>
            </a:pPr>
            <a:r>
              <a:rPr lang="en-US" altLang="en-US" dirty="0"/>
              <a:t>Lecture 4b: Object Oriented design</a:t>
            </a:r>
          </a:p>
          <a:p>
            <a:pPr algn="ct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4982C6B-6D36-43FE-B1CD-F505E13C894F}"/>
              </a:ext>
            </a:extLst>
          </p:cNvPr>
          <p:cNvSpPr>
            <a:spLocks noGrp="1" noChangeArrowheads="1"/>
          </p:cNvSpPr>
          <p:nvPr>
            <p:ph type="title"/>
          </p:nvPr>
        </p:nvSpPr>
        <p:spPr/>
        <p:txBody>
          <a:bodyPr/>
          <a:lstStyle/>
          <a:p>
            <a:r>
              <a:rPr lang="en-US" altLang="en-US"/>
              <a:t>OO Design</a:t>
            </a:r>
          </a:p>
        </p:txBody>
      </p:sp>
      <p:sp>
        <p:nvSpPr>
          <p:cNvPr id="70659" name="Rectangle 3">
            <a:extLst>
              <a:ext uri="{FF2B5EF4-FFF2-40B4-BE49-F238E27FC236}">
                <a16:creationId xmlns:a16="http://schemas.microsoft.com/office/drawing/2014/main" id="{52A34068-2AE6-4D9F-83BC-C8DCD29AEBE1}"/>
              </a:ext>
            </a:extLst>
          </p:cNvPr>
          <p:cNvSpPr>
            <a:spLocks noGrp="1" noChangeArrowheads="1"/>
          </p:cNvSpPr>
          <p:nvPr>
            <p:ph idx="1"/>
          </p:nvPr>
        </p:nvSpPr>
        <p:spPr/>
        <p:txBody>
          <a:bodyPr/>
          <a:lstStyle/>
          <a:p>
            <a:r>
              <a:rPr lang="en-US" altLang="en-US"/>
              <a:t>Goal: develop overall structure of system</a:t>
            </a:r>
          </a:p>
          <a:p>
            <a:r>
              <a:rPr lang="en-US" altLang="en-US"/>
              <a:t>Process:</a:t>
            </a:r>
          </a:p>
          <a:p>
            <a:pPr lvl="1"/>
            <a:r>
              <a:rPr lang="en-US" altLang="en-US"/>
              <a:t>High level design process</a:t>
            </a:r>
          </a:p>
          <a:p>
            <a:pPr lvl="1"/>
            <a:r>
              <a:rPr lang="en-US" altLang="en-US"/>
              <a:t>Detailed level design process</a:t>
            </a:r>
          </a:p>
          <a:p>
            <a:r>
              <a:rPr lang="en-US" altLang="en-US"/>
              <a:t>Tools used:</a:t>
            </a:r>
          </a:p>
          <a:p>
            <a:pPr lvl="1"/>
            <a:r>
              <a:rPr lang="en-US" altLang="en-US"/>
              <a:t>CRC cards, class diagram, interaction diagram, state chart etc.</a:t>
            </a:r>
          </a:p>
        </p:txBody>
      </p:sp>
      <p:sp>
        <p:nvSpPr>
          <p:cNvPr id="2" name="Footer Placeholder 1">
            <a:extLst>
              <a:ext uri="{FF2B5EF4-FFF2-40B4-BE49-F238E27FC236}">
                <a16:creationId xmlns:a16="http://schemas.microsoft.com/office/drawing/2014/main" id="{B3CF3208-BF62-4868-8709-86CD6298710E}"/>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2F77346-C998-48AB-B593-3CC73D1CA7E7}"/>
              </a:ext>
            </a:extLst>
          </p:cNvPr>
          <p:cNvSpPr>
            <a:spLocks noGrp="1"/>
          </p:cNvSpPr>
          <p:nvPr>
            <p:ph type="sldNum" sz="quarter" idx="12"/>
          </p:nvPr>
        </p:nvSpPr>
        <p:spPr/>
        <p:txBody>
          <a:bodyPr/>
          <a:lstStyle/>
          <a:p>
            <a:fld id="{F7AFF0B9-4379-4FC4-8C8D-6E59B9CEB73D}" type="slidenum">
              <a:rPr lang="en-CA" smtClean="0"/>
              <a:t>10</a:t>
            </a:fld>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F6555F6-B86B-46C9-9268-C270E8D9D1E6}"/>
              </a:ext>
            </a:extLst>
          </p:cNvPr>
          <p:cNvSpPr>
            <a:spLocks noGrp="1" noChangeArrowheads="1"/>
          </p:cNvSpPr>
          <p:nvPr>
            <p:ph type="title"/>
          </p:nvPr>
        </p:nvSpPr>
        <p:spPr/>
        <p:txBody>
          <a:bodyPr/>
          <a:lstStyle/>
          <a:p>
            <a:r>
              <a:rPr lang="en-US" altLang="en-US"/>
              <a:t>Step 1: CRC Card Approach </a:t>
            </a:r>
          </a:p>
        </p:txBody>
      </p:sp>
      <p:sp>
        <p:nvSpPr>
          <p:cNvPr id="71683" name="Rectangle 3">
            <a:extLst>
              <a:ext uri="{FF2B5EF4-FFF2-40B4-BE49-F238E27FC236}">
                <a16:creationId xmlns:a16="http://schemas.microsoft.com/office/drawing/2014/main" id="{D487367C-E37A-42A2-9150-ABCECB42BB58}"/>
              </a:ext>
            </a:extLst>
          </p:cNvPr>
          <p:cNvSpPr>
            <a:spLocks noGrp="1" noChangeArrowheads="1"/>
          </p:cNvSpPr>
          <p:nvPr>
            <p:ph idx="1"/>
          </p:nvPr>
        </p:nvSpPr>
        <p:spPr/>
        <p:txBody>
          <a:bodyPr/>
          <a:lstStyle/>
          <a:p>
            <a:r>
              <a:rPr lang="en-US" altLang="en-US" dirty="0"/>
              <a:t>CRS stands for </a:t>
            </a:r>
            <a:r>
              <a:rPr lang="en-US" altLang="en-US" i="1" dirty="0"/>
              <a:t>Class-Responsibility-Collaborator </a:t>
            </a:r>
          </a:p>
          <a:p>
            <a:r>
              <a:rPr lang="en-US" altLang="en-US" dirty="0"/>
              <a:t>The objective is to identify classes to build a system</a:t>
            </a:r>
          </a:p>
          <a:p>
            <a:r>
              <a:rPr lang="en-US" altLang="en-US" dirty="0"/>
              <a:t>It can be organized as Teamwork</a:t>
            </a:r>
          </a:p>
          <a:p>
            <a:pPr lvl="1"/>
            <a:r>
              <a:rPr lang="en-US" altLang="en-US" dirty="0"/>
              <a:t>1 Facilitator</a:t>
            </a:r>
          </a:p>
          <a:p>
            <a:pPr lvl="1"/>
            <a:r>
              <a:rPr lang="en-US" altLang="en-US" dirty="0"/>
              <a:t>1 Domain User</a:t>
            </a:r>
          </a:p>
          <a:p>
            <a:pPr lvl="1"/>
            <a:r>
              <a:rPr lang="en-US" altLang="en-US" dirty="0"/>
              <a:t>4-6 System analysts and Designers</a:t>
            </a:r>
          </a:p>
        </p:txBody>
      </p:sp>
      <p:sp>
        <p:nvSpPr>
          <p:cNvPr id="2" name="Footer Placeholder 1">
            <a:extLst>
              <a:ext uri="{FF2B5EF4-FFF2-40B4-BE49-F238E27FC236}">
                <a16:creationId xmlns:a16="http://schemas.microsoft.com/office/drawing/2014/main" id="{2E2970A4-15C4-4830-B2A6-680BE17A9EEF}"/>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AFA11943-404E-4AF4-9B4E-649421BDD4C1}"/>
              </a:ext>
            </a:extLst>
          </p:cNvPr>
          <p:cNvSpPr>
            <a:spLocks noGrp="1"/>
          </p:cNvSpPr>
          <p:nvPr>
            <p:ph type="sldNum" sz="quarter" idx="12"/>
          </p:nvPr>
        </p:nvSpPr>
        <p:spPr/>
        <p:txBody>
          <a:bodyPr/>
          <a:lstStyle/>
          <a:p>
            <a:fld id="{F7AFF0B9-4379-4FC4-8C8D-6E59B9CEB73D}" type="slidenum">
              <a:rPr lang="en-CA" smtClean="0"/>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175D105-4B41-497A-BC37-72FAC380EB8E}"/>
              </a:ext>
            </a:extLst>
          </p:cNvPr>
          <p:cNvSpPr>
            <a:spLocks noGrp="1" noChangeArrowheads="1"/>
          </p:cNvSpPr>
          <p:nvPr>
            <p:ph type="title"/>
          </p:nvPr>
        </p:nvSpPr>
        <p:spPr/>
        <p:txBody>
          <a:bodyPr/>
          <a:lstStyle/>
          <a:p>
            <a:r>
              <a:rPr lang="en-US" altLang="en-US"/>
              <a:t>Card</a:t>
            </a:r>
          </a:p>
        </p:txBody>
      </p:sp>
      <p:sp>
        <p:nvSpPr>
          <p:cNvPr id="4" name="Content Placeholder 3">
            <a:extLst>
              <a:ext uri="{FF2B5EF4-FFF2-40B4-BE49-F238E27FC236}">
                <a16:creationId xmlns:a16="http://schemas.microsoft.com/office/drawing/2014/main" id="{70AE922A-CE82-48AF-86F9-8A2354C0B8FD}"/>
              </a:ext>
            </a:extLst>
          </p:cNvPr>
          <p:cNvSpPr>
            <a:spLocks noGrp="1"/>
          </p:cNvSpPr>
          <p:nvPr>
            <p:ph idx="1"/>
          </p:nvPr>
        </p:nvSpPr>
        <p:spPr/>
        <p:txBody>
          <a:bodyPr/>
          <a:lstStyle/>
          <a:p>
            <a:endParaRPr lang="en-CA"/>
          </a:p>
        </p:txBody>
      </p:sp>
      <p:sp>
        <p:nvSpPr>
          <p:cNvPr id="2" name="Footer Placeholder 1">
            <a:extLst>
              <a:ext uri="{FF2B5EF4-FFF2-40B4-BE49-F238E27FC236}">
                <a16:creationId xmlns:a16="http://schemas.microsoft.com/office/drawing/2014/main" id="{860C17A2-1603-4047-B48F-F91C398C7F67}"/>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0ACCC5F0-2470-48C6-9702-C69491643D4A}"/>
              </a:ext>
            </a:extLst>
          </p:cNvPr>
          <p:cNvSpPr>
            <a:spLocks noGrp="1"/>
          </p:cNvSpPr>
          <p:nvPr>
            <p:ph type="sldNum" sz="quarter" idx="12"/>
          </p:nvPr>
        </p:nvSpPr>
        <p:spPr/>
        <p:txBody>
          <a:bodyPr/>
          <a:lstStyle/>
          <a:p>
            <a:fld id="{F7AFF0B9-4379-4FC4-8C8D-6E59B9CEB73D}" type="slidenum">
              <a:rPr lang="en-CA" smtClean="0"/>
              <a:t>12</a:t>
            </a:fld>
            <a:endParaRPr lang="en-CA"/>
          </a:p>
        </p:txBody>
      </p:sp>
      <p:graphicFrame>
        <p:nvGraphicFramePr>
          <p:cNvPr id="331904" name="Group 128">
            <a:extLst>
              <a:ext uri="{FF2B5EF4-FFF2-40B4-BE49-F238E27FC236}">
                <a16:creationId xmlns:a16="http://schemas.microsoft.com/office/drawing/2014/main" id="{4FAC025A-186F-40F6-8E35-2460EF260952}"/>
              </a:ext>
            </a:extLst>
          </p:cNvPr>
          <p:cNvGraphicFramePr>
            <a:graphicFrameLocks noGrp="1"/>
          </p:cNvGraphicFramePr>
          <p:nvPr/>
        </p:nvGraphicFramePr>
        <p:xfrm>
          <a:off x="2514600" y="2438401"/>
          <a:ext cx="7086600" cy="2301875"/>
        </p:xfrm>
        <a:graphic>
          <a:graphicData uri="http://schemas.openxmlformats.org/drawingml/2006/table">
            <a:tbl>
              <a:tblPr/>
              <a:tblGrid>
                <a:gridCol w="3546475">
                  <a:extLst>
                    <a:ext uri="{9D8B030D-6E8A-4147-A177-3AD203B41FA5}">
                      <a16:colId xmlns:a16="http://schemas.microsoft.com/office/drawing/2014/main" val="20000"/>
                    </a:ext>
                  </a:extLst>
                </a:gridCol>
                <a:gridCol w="3540125">
                  <a:extLst>
                    <a:ext uri="{9D8B030D-6E8A-4147-A177-3AD203B41FA5}">
                      <a16:colId xmlns:a16="http://schemas.microsoft.com/office/drawing/2014/main" val="20001"/>
                    </a:ext>
                  </a:extLst>
                </a:gridCol>
              </a:tblGrid>
              <a:tr h="396349">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Times New Roman" pitchFamily="18" charset="0"/>
                          <a:cs typeface="Arial" charset="0"/>
                        </a:rPr>
                        <a:t>Class Name</a:t>
                      </a:r>
                      <a:endParaRPr kumimoji="0" lang="en-US" sz="3600" b="1" i="0" u="none" strike="noStrike" cap="none" normalizeH="0" baseline="0">
                        <a:ln>
                          <a:noFill/>
                        </a:ln>
                        <a:solidFill>
                          <a:schemeClr val="tx1"/>
                        </a:solidFill>
                        <a:effectLst/>
                        <a:latin typeface="Arial" charset="0"/>
                        <a:ea typeface="Times New Roman" pitchFamily="18" charset="0"/>
                        <a:cs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963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Times New Roman" pitchFamily="18" charset="0"/>
                          <a:cs typeface="Arial" charset="0"/>
                        </a:rPr>
                        <a:t>Responsibility</a:t>
                      </a:r>
                      <a:endParaRPr kumimoji="0" lang="en-US" sz="3600" b="1" i="0" u="none" strike="noStrike" cap="none" normalizeH="0" baseline="0">
                        <a:ln>
                          <a:noFill/>
                        </a:ln>
                        <a:solidFill>
                          <a:schemeClr val="tx1"/>
                        </a:solidFill>
                        <a:effectLst/>
                        <a:latin typeface="Arial" charset="0"/>
                        <a:ea typeface="Times New Roman" pitchFamily="18" charset="0"/>
                        <a:cs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Times New Roman" pitchFamily="18" charset="0"/>
                          <a:cs typeface="Arial" charset="0"/>
                        </a:rPr>
                        <a:t>Collaborators</a:t>
                      </a:r>
                      <a:endParaRPr kumimoji="0" lang="en-US" sz="3600" b="1" i="0" u="none" strike="noStrike" cap="none" normalizeH="0" baseline="0">
                        <a:ln>
                          <a:noFill/>
                        </a:ln>
                        <a:solidFill>
                          <a:schemeClr val="tx1"/>
                        </a:solidFill>
                        <a:effectLst/>
                        <a:latin typeface="Arial" charset="0"/>
                        <a:ea typeface="Times New Roman" pitchFamily="18" charset="0"/>
                        <a:cs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0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0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0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700" b="0" i="0" u="none" strike="noStrike" cap="none" normalizeH="0" baseline="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2419ADE-424A-4DDC-AFDB-CE4EBE68D67C}"/>
              </a:ext>
            </a:extLst>
          </p:cNvPr>
          <p:cNvSpPr>
            <a:spLocks noGrp="1" noChangeArrowheads="1"/>
          </p:cNvSpPr>
          <p:nvPr>
            <p:ph type="title"/>
          </p:nvPr>
        </p:nvSpPr>
        <p:spPr/>
        <p:txBody>
          <a:bodyPr/>
          <a:lstStyle/>
          <a:p>
            <a:r>
              <a:rPr lang="en-US" altLang="en-US"/>
              <a:t>How To Play</a:t>
            </a:r>
          </a:p>
        </p:txBody>
      </p:sp>
      <p:sp>
        <p:nvSpPr>
          <p:cNvPr id="73731" name="Rectangle 3">
            <a:extLst>
              <a:ext uri="{FF2B5EF4-FFF2-40B4-BE49-F238E27FC236}">
                <a16:creationId xmlns:a16="http://schemas.microsoft.com/office/drawing/2014/main" id="{68DD6C80-1E1C-4F34-9B58-90BC70613280}"/>
              </a:ext>
            </a:extLst>
          </p:cNvPr>
          <p:cNvSpPr>
            <a:spLocks noGrp="1" noChangeArrowheads="1"/>
          </p:cNvSpPr>
          <p:nvPr>
            <p:ph idx="1"/>
          </p:nvPr>
        </p:nvSpPr>
        <p:spPr/>
        <p:txBody>
          <a:bodyPr/>
          <a:lstStyle/>
          <a:p>
            <a:pPr>
              <a:lnSpc>
                <a:spcPct val="80000"/>
              </a:lnSpc>
            </a:pPr>
            <a:r>
              <a:rPr lang="en-US" altLang="en-US" dirty="0"/>
              <a:t>Facilitator starts the process</a:t>
            </a:r>
          </a:p>
          <a:p>
            <a:pPr>
              <a:lnSpc>
                <a:spcPct val="80000"/>
              </a:lnSpc>
            </a:pPr>
            <a:r>
              <a:rPr lang="en-US" altLang="en-US" dirty="0"/>
              <a:t>The Team examine use case one by one</a:t>
            </a:r>
          </a:p>
          <a:p>
            <a:pPr lvl="1">
              <a:lnSpc>
                <a:spcPct val="80000"/>
              </a:lnSpc>
            </a:pPr>
            <a:r>
              <a:rPr lang="en-US" altLang="en-US" dirty="0"/>
              <a:t>Simulates the flow of events</a:t>
            </a:r>
          </a:p>
          <a:p>
            <a:pPr lvl="1">
              <a:lnSpc>
                <a:spcPct val="80000"/>
              </a:lnSpc>
            </a:pPr>
            <a:r>
              <a:rPr lang="en-US" altLang="en-US" dirty="0"/>
              <a:t>Player records responsibilities of classes</a:t>
            </a:r>
          </a:p>
          <a:p>
            <a:pPr lvl="1">
              <a:lnSpc>
                <a:spcPct val="80000"/>
              </a:lnSpc>
            </a:pPr>
            <a:r>
              <a:rPr lang="en-US" altLang="en-US" dirty="0"/>
              <a:t>If necessary, create new classes</a:t>
            </a:r>
          </a:p>
          <a:p>
            <a:pPr>
              <a:lnSpc>
                <a:spcPct val="80000"/>
              </a:lnSpc>
            </a:pPr>
            <a:r>
              <a:rPr lang="en-US" altLang="en-US" dirty="0"/>
              <a:t>When use case are solved, examine each responsibility of each class, repeat the same process </a:t>
            </a:r>
          </a:p>
          <a:p>
            <a:pPr>
              <a:lnSpc>
                <a:spcPct val="80000"/>
              </a:lnSpc>
            </a:pPr>
            <a:r>
              <a:rPr lang="en-US" altLang="en-US" dirty="0"/>
              <a:t>When to stop?</a:t>
            </a:r>
          </a:p>
          <a:p>
            <a:pPr lvl="1">
              <a:lnSpc>
                <a:spcPct val="80000"/>
              </a:lnSpc>
            </a:pPr>
            <a:r>
              <a:rPr lang="en-US" altLang="en-US" sz="3200" dirty="0"/>
              <a:t>When get to “private” details with no need of collaboration with other classes</a:t>
            </a:r>
          </a:p>
        </p:txBody>
      </p:sp>
      <p:sp>
        <p:nvSpPr>
          <p:cNvPr id="2" name="Footer Placeholder 1">
            <a:extLst>
              <a:ext uri="{FF2B5EF4-FFF2-40B4-BE49-F238E27FC236}">
                <a16:creationId xmlns:a16="http://schemas.microsoft.com/office/drawing/2014/main" id="{7D67FF9A-C21B-45A2-93FF-3562AF4CA29C}"/>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40B345A3-C266-44BF-94C7-BD414A90FE17}"/>
              </a:ext>
            </a:extLst>
          </p:cNvPr>
          <p:cNvSpPr>
            <a:spLocks noGrp="1"/>
          </p:cNvSpPr>
          <p:nvPr>
            <p:ph type="sldNum" sz="quarter" idx="12"/>
          </p:nvPr>
        </p:nvSpPr>
        <p:spPr/>
        <p:txBody>
          <a:bodyPr/>
          <a:lstStyle/>
          <a:p>
            <a:fld id="{F7AFF0B9-4379-4FC4-8C8D-6E59B9CEB73D}" type="slidenum">
              <a:rPr lang="en-CA" smtClean="0"/>
              <a:t>13</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7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E861E73-303A-45D1-8B2B-533B58504BC1}"/>
              </a:ext>
            </a:extLst>
          </p:cNvPr>
          <p:cNvSpPr>
            <a:spLocks noGrp="1" noChangeArrowheads="1"/>
          </p:cNvSpPr>
          <p:nvPr>
            <p:ph type="title"/>
          </p:nvPr>
        </p:nvSpPr>
        <p:spPr/>
        <p:txBody>
          <a:bodyPr/>
          <a:lstStyle/>
          <a:p>
            <a:r>
              <a:rPr lang="en-US" altLang="en-US"/>
              <a:t>Example: Use Case Register</a:t>
            </a:r>
          </a:p>
        </p:txBody>
      </p:sp>
      <p:sp>
        <p:nvSpPr>
          <p:cNvPr id="74755" name="Rectangle 3">
            <a:extLst>
              <a:ext uri="{FF2B5EF4-FFF2-40B4-BE49-F238E27FC236}">
                <a16:creationId xmlns:a16="http://schemas.microsoft.com/office/drawing/2014/main" id="{AACDB0FD-13AA-4150-8F36-7AA2D383D3DE}"/>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en-US" sz="2200" b="1">
                <a:latin typeface="Courier New" panose="02070309020205020404" pitchFamily="49" charset="0"/>
              </a:rPr>
              <a:t>Register. </a:t>
            </a:r>
            <a:r>
              <a:rPr lang="en-US" altLang="en-US" sz="2200">
                <a:latin typeface="Courier New" panose="02070309020205020404" pitchFamily="49" charset="0"/>
              </a:rPr>
              <a:t>A customer visits the registration page, and specifies the desired user name and password. If there is already such a username/password pair, the system reports error; otherwise, it reports success. When the registration is completed, the user name, password, and the real name and the billing address are stored in a database system.</a:t>
            </a:r>
          </a:p>
        </p:txBody>
      </p:sp>
      <p:sp>
        <p:nvSpPr>
          <p:cNvPr id="2" name="Footer Placeholder 1">
            <a:extLst>
              <a:ext uri="{FF2B5EF4-FFF2-40B4-BE49-F238E27FC236}">
                <a16:creationId xmlns:a16="http://schemas.microsoft.com/office/drawing/2014/main" id="{8006C88A-18F3-483F-8B6C-B8D00FB31265}"/>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D7889D5C-FB61-44D3-A4A0-77CBE78C910B}"/>
              </a:ext>
            </a:extLst>
          </p:cNvPr>
          <p:cNvSpPr>
            <a:spLocks noGrp="1"/>
          </p:cNvSpPr>
          <p:nvPr>
            <p:ph type="sldNum" sz="quarter" idx="12"/>
          </p:nvPr>
        </p:nvSpPr>
        <p:spPr/>
        <p:txBody>
          <a:bodyPr/>
          <a:lstStyle/>
          <a:p>
            <a:fld id="{F7AFF0B9-4379-4FC4-8C8D-6E59B9CEB73D}" type="slidenum">
              <a:rPr lang="en-CA" smtClean="0"/>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3EA356C-4879-4D6B-BF01-6A696B484168}"/>
              </a:ext>
            </a:extLst>
          </p:cNvPr>
          <p:cNvSpPr>
            <a:spLocks noGrp="1" noChangeArrowheads="1"/>
          </p:cNvSpPr>
          <p:nvPr>
            <p:ph type="title"/>
          </p:nvPr>
        </p:nvSpPr>
        <p:spPr/>
        <p:txBody>
          <a:bodyPr/>
          <a:lstStyle/>
          <a:p>
            <a:r>
              <a:rPr lang="en-US" altLang="en-US"/>
              <a:t>CRC Card1: RegistrationPage</a:t>
            </a:r>
          </a:p>
        </p:txBody>
      </p:sp>
      <p:sp>
        <p:nvSpPr>
          <p:cNvPr id="4" name="Content Placeholder 3">
            <a:extLst>
              <a:ext uri="{FF2B5EF4-FFF2-40B4-BE49-F238E27FC236}">
                <a16:creationId xmlns:a16="http://schemas.microsoft.com/office/drawing/2014/main" id="{BE556810-6167-45FB-936E-51ED1A46AA11}"/>
              </a:ext>
            </a:extLst>
          </p:cNvPr>
          <p:cNvSpPr>
            <a:spLocks noGrp="1"/>
          </p:cNvSpPr>
          <p:nvPr>
            <p:ph idx="1"/>
          </p:nvPr>
        </p:nvSpPr>
        <p:spPr/>
        <p:txBody>
          <a:bodyPr/>
          <a:lstStyle/>
          <a:p>
            <a:endParaRPr lang="en-CA"/>
          </a:p>
        </p:txBody>
      </p:sp>
      <p:sp>
        <p:nvSpPr>
          <p:cNvPr id="2" name="Footer Placeholder 1">
            <a:extLst>
              <a:ext uri="{FF2B5EF4-FFF2-40B4-BE49-F238E27FC236}">
                <a16:creationId xmlns:a16="http://schemas.microsoft.com/office/drawing/2014/main" id="{DE6E0E61-5802-4C8B-96B1-E0D60D854179}"/>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1876504-F06E-44EA-97D2-778F1CA6712A}"/>
              </a:ext>
            </a:extLst>
          </p:cNvPr>
          <p:cNvSpPr>
            <a:spLocks noGrp="1"/>
          </p:cNvSpPr>
          <p:nvPr>
            <p:ph type="sldNum" sz="quarter" idx="12"/>
          </p:nvPr>
        </p:nvSpPr>
        <p:spPr/>
        <p:txBody>
          <a:bodyPr/>
          <a:lstStyle/>
          <a:p>
            <a:fld id="{F7AFF0B9-4379-4FC4-8C8D-6E59B9CEB73D}" type="slidenum">
              <a:rPr lang="en-CA" smtClean="0"/>
              <a:t>15</a:t>
            </a:fld>
            <a:endParaRPr lang="en-CA"/>
          </a:p>
        </p:txBody>
      </p:sp>
      <p:graphicFrame>
        <p:nvGraphicFramePr>
          <p:cNvPr id="338075" name="Group 155">
            <a:extLst>
              <a:ext uri="{FF2B5EF4-FFF2-40B4-BE49-F238E27FC236}">
                <a16:creationId xmlns:a16="http://schemas.microsoft.com/office/drawing/2014/main" id="{6507023C-C28E-4850-AF67-00A07DF86B15}"/>
              </a:ext>
            </a:extLst>
          </p:cNvPr>
          <p:cNvGraphicFramePr>
            <a:graphicFrameLocks noGrp="1"/>
          </p:cNvGraphicFramePr>
          <p:nvPr/>
        </p:nvGraphicFramePr>
        <p:xfrm>
          <a:off x="2209800" y="1981200"/>
          <a:ext cx="7772400" cy="3718464"/>
        </p:xfrm>
        <a:graphic>
          <a:graphicData uri="http://schemas.openxmlformats.org/drawingml/2006/table">
            <a:tbl>
              <a:tblPr/>
              <a:tblGrid>
                <a:gridCol w="45339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457122">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Times New Roman" pitchFamily="18" charset="0"/>
                          <a:cs typeface="Arial" charset="0"/>
                        </a:rPr>
                        <a:t>RegistrationPage</a:t>
                      </a:r>
                      <a:endParaRPr kumimoji="0" lang="en-US" sz="2400" b="0" i="0" u="none" strike="noStrike" cap="none" normalizeH="0" baseline="0">
                        <a:ln>
                          <a:noFill/>
                        </a:ln>
                        <a:solidFill>
                          <a:schemeClr val="tx1"/>
                        </a:solidFill>
                        <a:effectLst>
                          <a:outerShdw blurRad="38100" dist="38100" dir="2700000" algn="tl">
                            <a:srgbClr val="C0C0C0"/>
                          </a:outerShdw>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961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Times New Roman" pitchFamily="18" charset="0"/>
                          <a:cs typeface="Arial" charset="0"/>
                        </a:rPr>
                        <a:t>Responsibility</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Times New Roman" pitchFamily="18" charset="0"/>
                          <a:cs typeface="Arial" charset="0"/>
                        </a:rPr>
                        <a:t>Collaborators</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8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Times New Roman" pitchFamily="18" charset="0"/>
                          <a:cs typeface="Arial" charset="0"/>
                        </a:rPr>
                        <a:t>Knows user name</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4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8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Times New Roman" pitchFamily="18" charset="0"/>
                          <a:cs typeface="Arial" charset="0"/>
                        </a:rPr>
                        <a:t>Knows password</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4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8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Times New Roman" pitchFamily="18" charset="0"/>
                          <a:cs typeface="Arial" charset="0"/>
                        </a:rPr>
                        <a:t>Knows RegistrationController</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4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Times New Roman" pitchFamily="18" charset="0"/>
                          <a:cs typeface="Arial" charset="0"/>
                        </a:rPr>
                        <a:t>Handles click-event of  “Submit” button</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Times New Roman" pitchFamily="18" charset="0"/>
                          <a:cs typeface="Arial" charset="0"/>
                        </a:rPr>
                        <a:t>RegistrationController</a:t>
                      </a:r>
                      <a:endParaRPr kumimoji="0" lang="en-US" sz="3600" b="0" i="0" u="none" strike="noStrike" cap="none" normalizeH="0" baseline="0">
                        <a:ln>
                          <a:noFill/>
                        </a:ln>
                        <a:solidFill>
                          <a:schemeClr val="tx1"/>
                        </a:solidFill>
                        <a:effectLst/>
                        <a:latin typeface="Arial" charset="0"/>
                        <a:ea typeface="Times New Roman" pitchFamily="18" charset="0"/>
                        <a:cs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E921CCF-AD38-4EB4-A926-F1DB0ECB8066}"/>
              </a:ext>
            </a:extLst>
          </p:cNvPr>
          <p:cNvSpPr>
            <a:spLocks noGrp="1" noChangeArrowheads="1"/>
          </p:cNvSpPr>
          <p:nvPr>
            <p:ph type="title"/>
          </p:nvPr>
        </p:nvSpPr>
        <p:spPr/>
        <p:txBody>
          <a:bodyPr/>
          <a:lstStyle/>
          <a:p>
            <a:r>
              <a:rPr lang="en-US" altLang="en-US" sz="4000"/>
              <a:t>Delve Into “Handle Submit Event”</a:t>
            </a:r>
          </a:p>
        </p:txBody>
      </p:sp>
      <p:sp>
        <p:nvSpPr>
          <p:cNvPr id="2" name="Footer Placeholder 1">
            <a:extLst>
              <a:ext uri="{FF2B5EF4-FFF2-40B4-BE49-F238E27FC236}">
                <a16:creationId xmlns:a16="http://schemas.microsoft.com/office/drawing/2014/main" id="{532F0965-F19A-4782-AE13-971EEE593178}"/>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638F0C1C-B23A-4516-8EDC-87E7AF945EE7}"/>
              </a:ext>
            </a:extLst>
          </p:cNvPr>
          <p:cNvSpPr>
            <a:spLocks noGrp="1"/>
          </p:cNvSpPr>
          <p:nvPr>
            <p:ph type="sldNum" sz="quarter" idx="12"/>
          </p:nvPr>
        </p:nvSpPr>
        <p:spPr/>
        <p:txBody>
          <a:bodyPr/>
          <a:lstStyle/>
          <a:p>
            <a:fld id="{F7AFF0B9-4379-4FC4-8C8D-6E59B9CEB73D}" type="slidenum">
              <a:rPr lang="en-CA" smtClean="0"/>
              <a:t>16</a:t>
            </a:fld>
            <a:endParaRPr lang="en-CA"/>
          </a:p>
        </p:txBody>
      </p:sp>
      <p:graphicFrame>
        <p:nvGraphicFramePr>
          <p:cNvPr id="340048" name="Group 80">
            <a:extLst>
              <a:ext uri="{FF2B5EF4-FFF2-40B4-BE49-F238E27FC236}">
                <a16:creationId xmlns:a16="http://schemas.microsoft.com/office/drawing/2014/main" id="{840FBF1B-C278-4D6F-A53E-375781007144}"/>
              </a:ext>
            </a:extLst>
          </p:cNvPr>
          <p:cNvGraphicFramePr>
            <a:graphicFrameLocks noGrp="1"/>
          </p:cNvGraphicFramePr>
          <p:nvPr/>
        </p:nvGraphicFramePr>
        <p:xfrm>
          <a:off x="2286000" y="1951038"/>
          <a:ext cx="7315200" cy="3459432"/>
        </p:xfrm>
        <a:graphic>
          <a:graphicData uri="http://schemas.openxmlformats.org/drawingml/2006/table">
            <a:tbl>
              <a:tblPr/>
              <a:tblGrid>
                <a:gridCol w="4930775">
                  <a:extLst>
                    <a:ext uri="{9D8B030D-6E8A-4147-A177-3AD203B41FA5}">
                      <a16:colId xmlns:a16="http://schemas.microsoft.com/office/drawing/2014/main" val="20000"/>
                    </a:ext>
                  </a:extLst>
                </a:gridCol>
                <a:gridCol w="2384425">
                  <a:extLst>
                    <a:ext uri="{9D8B030D-6E8A-4147-A177-3AD203B41FA5}">
                      <a16:colId xmlns:a16="http://schemas.microsoft.com/office/drawing/2014/main" val="20001"/>
                    </a:ext>
                  </a:extLst>
                </a:gridCol>
              </a:tblGrid>
              <a:tr h="38096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itchFamily="18" charset="0"/>
                          <a:cs typeface="Times New Roman" pitchFamily="18" charset="0"/>
                        </a:rPr>
                        <a:t>RegistrationController</a:t>
                      </a:r>
                      <a:endParaRPr kumimoji="0" lang="en-US" sz="32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809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itchFamily="18" charset="0"/>
                          <a:cs typeface="Times New Roman" pitchFamily="18" charset="0"/>
                        </a:rPr>
                        <a:t>Responsibility</a:t>
                      </a:r>
                      <a:endParaRPr kumimoji="0" lang="en-US" sz="32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Times New Roman" pitchFamily="18" charset="0"/>
                          <a:cs typeface="Times New Roman" pitchFamily="18" charset="0"/>
                        </a:rPr>
                        <a:t>Collaborators</a:t>
                      </a:r>
                      <a:endParaRPr kumimoji="0" lang="en-US" sz="32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1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Handles the registration request (create an user account with the desired user name/password)</a:t>
                      </a:r>
                      <a:endParaRPr kumimoji="0" lang="en-US" sz="24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CustomerInfoDB, RegistrationSuccessPage, RegistrationFailurePage</a:t>
                      </a:r>
                      <a:endParaRPr kumimoji="0" lang="en-US" sz="24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Knows RegistrationPage</a:t>
                      </a:r>
                      <a:endParaRPr kumimoji="0" lang="en-US" sz="24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Knows (or Creates) RegistrationSuccessPage</a:t>
                      </a:r>
                      <a:endParaRPr kumimoji="0" lang="en-US" sz="24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Knows (or Creates) RegistrationFailurePage</a:t>
                      </a:r>
                      <a:endParaRPr kumimoji="0" lang="en-US" sz="24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a:ln>
                          <a:noFill/>
                        </a:ln>
                        <a:solidFill>
                          <a:schemeClr val="tx1"/>
                        </a:solidFill>
                        <a:effectLst/>
                        <a:latin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5703A34-2A03-461A-B243-E7742617F368}"/>
              </a:ext>
            </a:extLst>
          </p:cNvPr>
          <p:cNvSpPr>
            <a:spLocks noGrp="1" noChangeArrowheads="1"/>
          </p:cNvSpPr>
          <p:nvPr>
            <p:ph type="title"/>
          </p:nvPr>
        </p:nvSpPr>
        <p:spPr/>
        <p:txBody>
          <a:bodyPr/>
          <a:lstStyle/>
          <a:p>
            <a:r>
              <a:rPr lang="en-US" altLang="en-US"/>
              <a:t>Jump to DBWrapper</a:t>
            </a:r>
          </a:p>
        </p:txBody>
      </p:sp>
      <p:sp>
        <p:nvSpPr>
          <p:cNvPr id="343043" name="Rectangle 3">
            <a:extLst>
              <a:ext uri="{FF2B5EF4-FFF2-40B4-BE49-F238E27FC236}">
                <a16:creationId xmlns:a16="http://schemas.microsoft.com/office/drawing/2014/main" id="{79C45839-7F4F-47F3-A02D-2F5C41EB967C}"/>
              </a:ext>
            </a:extLst>
          </p:cNvPr>
          <p:cNvSpPr>
            <a:spLocks noGrp="1" noChangeArrowheads="1"/>
          </p:cNvSpPr>
          <p:nvPr>
            <p:ph idx="1"/>
          </p:nvPr>
        </p:nvSpPr>
        <p:spPr/>
        <p:txBody>
          <a:bodyPr/>
          <a:lstStyle/>
          <a:p>
            <a:pPr>
              <a:defRPr/>
            </a:pPr>
            <a:r>
              <a:rPr lang="en-US" dirty="0" err="1"/>
              <a:t>CustomerInfoDB</a:t>
            </a:r>
            <a:r>
              <a:rPr lang="en-US" dirty="0"/>
              <a:t> provides</a:t>
            </a:r>
          </a:p>
          <a:p>
            <a:pPr lvl="1">
              <a:defRPr/>
            </a:pPr>
            <a:r>
              <a:rPr lang="en-US" dirty="0"/>
              <a:t>Verify if username/password exists</a:t>
            </a:r>
          </a:p>
          <a:p>
            <a:pPr lvl="1">
              <a:defRPr/>
            </a:pPr>
            <a:r>
              <a:rPr lang="en-US" dirty="0"/>
              <a:t>Insert a pair of username/password</a:t>
            </a:r>
          </a:p>
          <a:p>
            <a:pPr>
              <a:defRPr/>
            </a:pPr>
            <a:r>
              <a:rPr lang="en-US" dirty="0"/>
              <a:t>Any problems here?</a:t>
            </a:r>
          </a:p>
          <a:p>
            <a:pPr lvl="1">
              <a:defRPr/>
            </a:pPr>
            <a:r>
              <a:rPr lang="en-US" dirty="0"/>
              <a:t>The two steps should be bundled into one single </a:t>
            </a:r>
            <a:r>
              <a:rPr lang="en-US" b="1" i="1" dirty="0">
                <a:solidFill>
                  <a:srgbClr val="006600"/>
                </a:solidFill>
                <a:effectLst>
                  <a:outerShdw blurRad="38100" dist="38100" dir="2700000" algn="tl">
                    <a:srgbClr val="C0C0C0"/>
                  </a:outerShdw>
                </a:effectLst>
              </a:rPr>
              <a:t>atomic</a:t>
            </a:r>
            <a:r>
              <a:rPr lang="en-US" dirty="0"/>
              <a:t> step!</a:t>
            </a:r>
          </a:p>
        </p:txBody>
      </p:sp>
      <p:sp>
        <p:nvSpPr>
          <p:cNvPr id="2" name="Footer Placeholder 1">
            <a:extLst>
              <a:ext uri="{FF2B5EF4-FFF2-40B4-BE49-F238E27FC236}">
                <a16:creationId xmlns:a16="http://schemas.microsoft.com/office/drawing/2014/main" id="{EFBF6948-E4E4-425D-B647-467F5F0E3D6B}"/>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C29493EF-65FA-4E89-87AF-B1BC128B762F}"/>
              </a:ext>
            </a:extLst>
          </p:cNvPr>
          <p:cNvSpPr>
            <a:spLocks noGrp="1"/>
          </p:cNvSpPr>
          <p:nvPr>
            <p:ph type="sldNum" sz="quarter" idx="12"/>
          </p:nvPr>
        </p:nvSpPr>
        <p:spPr/>
        <p:txBody>
          <a:bodyPr/>
          <a:lstStyle/>
          <a:p>
            <a:fld id="{F7AFF0B9-4379-4FC4-8C8D-6E59B9CEB73D}" type="slidenum">
              <a:rPr lang="en-CA" smtClean="0"/>
              <a:t>17</a:t>
            </a:fld>
            <a:endParaRPr lang="en-CA"/>
          </a:p>
        </p:txBody>
      </p:sp>
      <p:pic>
        <p:nvPicPr>
          <p:cNvPr id="5" name="Picture 4" descr="Table&#10;&#10;Description automatically generated">
            <a:extLst>
              <a:ext uri="{FF2B5EF4-FFF2-40B4-BE49-F238E27FC236}">
                <a16:creationId xmlns:a16="http://schemas.microsoft.com/office/drawing/2014/main" id="{E8CB11AA-C708-4542-9483-8C9603BF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03" y="3886200"/>
            <a:ext cx="7002794" cy="18791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CEA55F5-E4AC-44A9-8B5B-748AA3BA21A9}"/>
              </a:ext>
            </a:extLst>
          </p:cNvPr>
          <p:cNvSpPr>
            <a:spLocks noGrp="1" noChangeArrowheads="1"/>
          </p:cNvSpPr>
          <p:nvPr>
            <p:ph type="title"/>
          </p:nvPr>
        </p:nvSpPr>
        <p:spPr/>
        <p:txBody>
          <a:bodyPr/>
          <a:lstStyle/>
          <a:p>
            <a:r>
              <a:rPr lang="en-US" altLang="en-US" sz="3200" dirty="0"/>
              <a:t>Step 2: Construct sequence diagram</a:t>
            </a:r>
          </a:p>
        </p:txBody>
      </p:sp>
      <p:sp>
        <p:nvSpPr>
          <p:cNvPr id="78851" name="Rectangle 3">
            <a:extLst>
              <a:ext uri="{FF2B5EF4-FFF2-40B4-BE49-F238E27FC236}">
                <a16:creationId xmlns:a16="http://schemas.microsoft.com/office/drawing/2014/main" id="{0CA90011-FD49-4279-B675-C93275FACBB4}"/>
              </a:ext>
            </a:extLst>
          </p:cNvPr>
          <p:cNvSpPr>
            <a:spLocks noGrp="1" noChangeArrowheads="1"/>
          </p:cNvSpPr>
          <p:nvPr>
            <p:ph idx="1"/>
          </p:nvPr>
        </p:nvSpPr>
        <p:spPr/>
        <p:txBody>
          <a:bodyPr/>
          <a:lstStyle/>
          <a:p>
            <a:r>
              <a:rPr lang="en-US" dirty="0"/>
              <a:t>Based on the design of CRC cards, you can now construct the sequence diagram for each use case</a:t>
            </a:r>
          </a:p>
          <a:p>
            <a:r>
              <a:rPr lang="en-US" dirty="0"/>
              <a:t>A sequence diagram describes how the objects that compose the system interact with one another to accomplish a use case</a:t>
            </a:r>
          </a:p>
          <a:p>
            <a:r>
              <a:rPr lang="en-US" altLang="en-US" dirty="0"/>
              <a:t>Process: reconstruct the flow of events using sequence diagram</a:t>
            </a:r>
          </a:p>
          <a:p>
            <a:r>
              <a:rPr lang="en-US" altLang="en-US" dirty="0"/>
              <a:t>Note: See lecture 3b for more details</a:t>
            </a:r>
          </a:p>
        </p:txBody>
      </p:sp>
      <p:sp>
        <p:nvSpPr>
          <p:cNvPr id="2" name="Footer Placeholder 1">
            <a:extLst>
              <a:ext uri="{FF2B5EF4-FFF2-40B4-BE49-F238E27FC236}">
                <a16:creationId xmlns:a16="http://schemas.microsoft.com/office/drawing/2014/main" id="{4756CDE9-ACFE-42D8-B767-DC243DFB37AD}"/>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DB4C9953-019D-476A-ABF4-83B312D2A143}"/>
              </a:ext>
            </a:extLst>
          </p:cNvPr>
          <p:cNvSpPr>
            <a:spLocks noGrp="1"/>
          </p:cNvSpPr>
          <p:nvPr>
            <p:ph type="sldNum" sz="quarter" idx="12"/>
          </p:nvPr>
        </p:nvSpPr>
        <p:spPr/>
        <p:txBody>
          <a:bodyPr/>
          <a:lstStyle/>
          <a:p>
            <a:fld id="{F7AFF0B9-4379-4FC4-8C8D-6E59B9CEB73D}" type="slidenum">
              <a:rPr lang="en-CA" smtClean="0"/>
              <a:t>18</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a:extLst>
              <a:ext uri="{FF2B5EF4-FFF2-40B4-BE49-F238E27FC236}">
                <a16:creationId xmlns:a16="http://schemas.microsoft.com/office/drawing/2014/main" id="{206BD50A-1203-4136-8AE2-7C5BB02C7FF3}"/>
              </a:ext>
            </a:extLst>
          </p:cNvPr>
          <p:cNvSpPr>
            <a:spLocks noChangeArrowheads="1"/>
          </p:cNvSpPr>
          <p:nvPr/>
        </p:nvSpPr>
        <p:spPr bwMode="auto">
          <a:xfrm>
            <a:off x="1524000" y="17774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9218" name="Object 2">
            <a:extLst>
              <a:ext uri="{FF2B5EF4-FFF2-40B4-BE49-F238E27FC236}">
                <a16:creationId xmlns:a16="http://schemas.microsoft.com/office/drawing/2014/main" id="{BDE109E4-F4E5-4637-BD30-CC700D34DF03}"/>
              </a:ext>
            </a:extLst>
          </p:cNvPr>
          <p:cNvGraphicFramePr>
            <a:graphicFrameLocks noChangeAspect="1"/>
          </p:cNvGraphicFramePr>
          <p:nvPr>
            <p:extLst>
              <p:ext uri="{D42A27DB-BD31-4B8C-83A1-F6EECF244321}">
                <p14:modId xmlns:p14="http://schemas.microsoft.com/office/powerpoint/2010/main" val="342831772"/>
              </p:ext>
            </p:extLst>
          </p:nvPr>
        </p:nvGraphicFramePr>
        <p:xfrm>
          <a:off x="1616365" y="171146"/>
          <a:ext cx="8915400" cy="6096000"/>
        </p:xfrm>
        <a:graphic>
          <a:graphicData uri="http://schemas.openxmlformats.org/presentationml/2006/ole">
            <mc:AlternateContent xmlns:mc="http://schemas.openxmlformats.org/markup-compatibility/2006">
              <mc:Choice xmlns:v="urn:schemas-microsoft-com:vml" Requires="v">
                <p:oleObj spid="_x0000_s9424" name="Visio" r:id="rId4" imgW="9322274" imgH="6515573" progId="Visio.Drawing.11">
                  <p:embed/>
                </p:oleObj>
              </mc:Choice>
              <mc:Fallback>
                <p:oleObj name="Visio" r:id="rId4" imgW="9322274" imgH="651557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365" y="171146"/>
                        <a:ext cx="8915400" cy="6096000"/>
                      </a:xfrm>
                      <a:prstGeom prst="rect">
                        <a:avLst/>
                      </a:prstGeom>
                      <a:solidFill>
                        <a:srgbClr val="CCFFCC"/>
                      </a:solidFill>
                    </p:spPr>
                  </p:pic>
                </p:oleObj>
              </mc:Fallback>
            </mc:AlternateContent>
          </a:graphicData>
        </a:graphic>
      </p:graphicFrame>
      <p:sp>
        <p:nvSpPr>
          <p:cNvPr id="2" name="Footer Placeholder 1">
            <a:extLst>
              <a:ext uri="{FF2B5EF4-FFF2-40B4-BE49-F238E27FC236}">
                <a16:creationId xmlns:a16="http://schemas.microsoft.com/office/drawing/2014/main" id="{E773A9BE-F55F-4570-9130-C50A1417D77B}"/>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EC6081F0-A8F4-44D7-8BE2-9ADEA8C5AFC5}"/>
              </a:ext>
            </a:extLst>
          </p:cNvPr>
          <p:cNvSpPr>
            <a:spLocks noGrp="1"/>
          </p:cNvSpPr>
          <p:nvPr>
            <p:ph type="sldNum" sz="quarter" idx="12"/>
          </p:nvPr>
        </p:nvSpPr>
        <p:spPr/>
        <p:txBody>
          <a:bodyPr/>
          <a:lstStyle/>
          <a:p>
            <a:fld id="{F7AFF0B9-4379-4FC4-8C8D-6E59B9CEB73D}" type="slidenum">
              <a:rPr lang="en-CA" smtClean="0"/>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EB50668-B483-498A-A175-BEFFEBBB7B8C}"/>
              </a:ext>
            </a:extLst>
          </p:cNvPr>
          <p:cNvSpPr>
            <a:spLocks noGrp="1"/>
          </p:cNvSpPr>
          <p:nvPr>
            <p:ph type="title"/>
          </p:nvPr>
        </p:nvSpPr>
        <p:spPr/>
        <p:txBody>
          <a:bodyPr/>
          <a:lstStyle/>
          <a:p>
            <a:r>
              <a:rPr lang="en-US" altLang="en-US" dirty="0"/>
              <a:t>Learning objectives</a:t>
            </a:r>
          </a:p>
        </p:txBody>
      </p:sp>
      <p:sp>
        <p:nvSpPr>
          <p:cNvPr id="29699" name="Content Placeholder 2">
            <a:extLst>
              <a:ext uri="{FF2B5EF4-FFF2-40B4-BE49-F238E27FC236}">
                <a16:creationId xmlns:a16="http://schemas.microsoft.com/office/drawing/2014/main" id="{76A2C972-3622-4C09-AD67-32BD347B96C8}"/>
              </a:ext>
            </a:extLst>
          </p:cNvPr>
          <p:cNvSpPr>
            <a:spLocks noGrp="1"/>
          </p:cNvSpPr>
          <p:nvPr>
            <p:ph idx="1"/>
          </p:nvPr>
        </p:nvSpPr>
        <p:spPr/>
        <p:txBody>
          <a:bodyPr>
            <a:normAutofit/>
          </a:bodyPr>
          <a:lstStyle/>
          <a:p>
            <a:r>
              <a:rPr lang="en-US" altLang="en-US" dirty="0"/>
              <a:t>Applying a complete Object-Oriented analysis and design process to a case study Order Processing System (OPS)</a:t>
            </a:r>
          </a:p>
          <a:p>
            <a:endParaRPr lang="en-US" altLang="en-US" dirty="0"/>
          </a:p>
          <a:p>
            <a:endParaRPr lang="en-US" altLang="en-US" dirty="0"/>
          </a:p>
        </p:txBody>
      </p:sp>
      <p:sp>
        <p:nvSpPr>
          <p:cNvPr id="2" name="Footer Placeholder 1">
            <a:extLst>
              <a:ext uri="{FF2B5EF4-FFF2-40B4-BE49-F238E27FC236}">
                <a16:creationId xmlns:a16="http://schemas.microsoft.com/office/drawing/2014/main" id="{E1394440-B915-4786-AEF3-5B7F877DA6B4}"/>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D5CBE075-F446-47DC-B0E5-C2E529BB7B1B}"/>
              </a:ext>
            </a:extLst>
          </p:cNvPr>
          <p:cNvSpPr>
            <a:spLocks noGrp="1"/>
          </p:cNvSpPr>
          <p:nvPr>
            <p:ph type="sldNum" sz="quarter" idx="12"/>
          </p:nvPr>
        </p:nvSpPr>
        <p:spPr/>
        <p:txBody>
          <a:bodyPr/>
          <a:lstStyle/>
          <a:p>
            <a:fld id="{F7AFF0B9-4379-4FC4-8C8D-6E59B9CEB73D}" type="slidenum">
              <a:rPr lang="en-CA" smtClean="0"/>
              <a:t>2</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17D74CE-874D-41F8-A8E7-E54E0F953224}"/>
              </a:ext>
            </a:extLst>
          </p:cNvPr>
          <p:cNvSpPr>
            <a:spLocks noGrp="1" noChangeArrowheads="1"/>
          </p:cNvSpPr>
          <p:nvPr>
            <p:ph type="title"/>
          </p:nvPr>
        </p:nvSpPr>
        <p:spPr/>
        <p:txBody>
          <a:bodyPr/>
          <a:lstStyle/>
          <a:p>
            <a:r>
              <a:rPr lang="en-US" altLang="en-US" dirty="0"/>
              <a:t>Step 3: Build State machine diagram</a:t>
            </a:r>
          </a:p>
        </p:txBody>
      </p:sp>
      <p:sp>
        <p:nvSpPr>
          <p:cNvPr id="79875" name="Rectangle 3">
            <a:extLst>
              <a:ext uri="{FF2B5EF4-FFF2-40B4-BE49-F238E27FC236}">
                <a16:creationId xmlns:a16="http://schemas.microsoft.com/office/drawing/2014/main" id="{5BC503C4-6701-46F0-8188-572BC4A228D4}"/>
              </a:ext>
            </a:extLst>
          </p:cNvPr>
          <p:cNvSpPr>
            <a:spLocks noGrp="1" noChangeArrowheads="1"/>
          </p:cNvSpPr>
          <p:nvPr>
            <p:ph idx="1"/>
          </p:nvPr>
        </p:nvSpPr>
        <p:spPr/>
        <p:txBody>
          <a:bodyPr/>
          <a:lstStyle/>
          <a:p>
            <a:pPr>
              <a:lnSpc>
                <a:spcPct val="90000"/>
              </a:lnSpc>
            </a:pPr>
            <a:r>
              <a:rPr lang="en-US" altLang="en-US" dirty="0"/>
              <a:t>SM Describe the life-cycle of an object</a:t>
            </a:r>
          </a:p>
          <a:p>
            <a:pPr>
              <a:lnSpc>
                <a:spcPct val="90000"/>
              </a:lnSpc>
            </a:pPr>
            <a:r>
              <a:rPr lang="en-US" altLang="en-US" dirty="0"/>
              <a:t>Many times directly translated into implementation; sometimes not</a:t>
            </a:r>
          </a:p>
          <a:p>
            <a:pPr>
              <a:lnSpc>
                <a:spcPct val="90000"/>
              </a:lnSpc>
            </a:pPr>
            <a:r>
              <a:rPr lang="en-US" altLang="en-US" dirty="0"/>
              <a:t>SM conveys the specifications between designer and programmer</a:t>
            </a:r>
          </a:p>
          <a:p>
            <a:pPr>
              <a:lnSpc>
                <a:spcPct val="90000"/>
              </a:lnSpc>
            </a:pPr>
            <a:r>
              <a:rPr lang="en-US" altLang="en-US" dirty="0"/>
              <a:t>Process:</a:t>
            </a:r>
          </a:p>
          <a:p>
            <a:pPr lvl="1">
              <a:lnSpc>
                <a:spcPct val="90000"/>
              </a:lnSpc>
            </a:pPr>
            <a:r>
              <a:rPr lang="en-US" altLang="en-US" dirty="0"/>
              <a:t>Study the “flow of events” of the use cases that a class is involved</a:t>
            </a:r>
          </a:p>
          <a:p>
            <a:pPr>
              <a:lnSpc>
                <a:spcPct val="90000"/>
              </a:lnSpc>
            </a:pPr>
            <a:r>
              <a:rPr lang="en-US" altLang="en-US" dirty="0"/>
              <a:t>Note: See lecture 3b for more details</a:t>
            </a:r>
          </a:p>
          <a:p>
            <a:pPr lvl="1">
              <a:lnSpc>
                <a:spcPct val="90000"/>
              </a:lnSpc>
            </a:pPr>
            <a:endParaRPr lang="en-US" altLang="en-US" dirty="0"/>
          </a:p>
        </p:txBody>
      </p:sp>
      <p:sp>
        <p:nvSpPr>
          <p:cNvPr id="2" name="Footer Placeholder 1">
            <a:extLst>
              <a:ext uri="{FF2B5EF4-FFF2-40B4-BE49-F238E27FC236}">
                <a16:creationId xmlns:a16="http://schemas.microsoft.com/office/drawing/2014/main" id="{0C068454-282C-400E-81AF-C2E0CF74106F}"/>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27AEB9C2-70FB-4DFB-A623-A0DDEE410717}"/>
              </a:ext>
            </a:extLst>
          </p:cNvPr>
          <p:cNvSpPr>
            <a:spLocks noGrp="1"/>
          </p:cNvSpPr>
          <p:nvPr>
            <p:ph type="sldNum" sz="quarter" idx="12"/>
          </p:nvPr>
        </p:nvSpPr>
        <p:spPr/>
        <p:txBody>
          <a:bodyPr/>
          <a:lstStyle/>
          <a:p>
            <a:fld id="{F7AFF0B9-4379-4FC4-8C8D-6E59B9CEB73D}" type="slidenum">
              <a:rPr lang="en-CA" smtClean="0"/>
              <a:t>20</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72D1E163-3CBE-475F-A5C1-1F8E764784FA}"/>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0242" name="Object 2">
            <a:extLst>
              <a:ext uri="{FF2B5EF4-FFF2-40B4-BE49-F238E27FC236}">
                <a16:creationId xmlns:a16="http://schemas.microsoft.com/office/drawing/2014/main" id="{D145DEBA-B27C-47C0-88B6-D9B8AB51D746}"/>
              </a:ext>
            </a:extLst>
          </p:cNvPr>
          <p:cNvGraphicFramePr>
            <a:graphicFrameLocks noChangeAspect="1"/>
          </p:cNvGraphicFramePr>
          <p:nvPr>
            <p:extLst>
              <p:ext uri="{D42A27DB-BD31-4B8C-83A1-F6EECF244321}">
                <p14:modId xmlns:p14="http://schemas.microsoft.com/office/powerpoint/2010/main" val="3346861928"/>
              </p:ext>
            </p:extLst>
          </p:nvPr>
        </p:nvGraphicFramePr>
        <p:xfrm>
          <a:off x="2438400" y="734627"/>
          <a:ext cx="7581900" cy="5585210"/>
        </p:xfrm>
        <a:graphic>
          <a:graphicData uri="http://schemas.openxmlformats.org/presentationml/2006/ole">
            <mc:AlternateContent xmlns:mc="http://schemas.openxmlformats.org/markup-compatibility/2006">
              <mc:Choice xmlns:v="urn:schemas-microsoft-com:vml" Requires="v">
                <p:oleObj spid="_x0000_s10448" name="Visio" r:id="rId4" imgW="5880698" imgH="4338310" progId="Visio.Drawing.11">
                  <p:embed/>
                </p:oleObj>
              </mc:Choice>
              <mc:Fallback>
                <p:oleObj name="Visio" r:id="rId4" imgW="5880698" imgH="433831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734627"/>
                        <a:ext cx="7581900" cy="5585210"/>
                      </a:xfrm>
                      <a:prstGeom prst="rect">
                        <a:avLst/>
                      </a:prstGeom>
                      <a:solidFill>
                        <a:srgbClr val="CCFFCC"/>
                      </a:solidFill>
                    </p:spPr>
                  </p:pic>
                </p:oleObj>
              </mc:Fallback>
            </mc:AlternateContent>
          </a:graphicData>
        </a:graphic>
      </p:graphicFrame>
      <p:sp>
        <p:nvSpPr>
          <p:cNvPr id="2" name="Footer Placeholder 1">
            <a:extLst>
              <a:ext uri="{FF2B5EF4-FFF2-40B4-BE49-F238E27FC236}">
                <a16:creationId xmlns:a16="http://schemas.microsoft.com/office/drawing/2014/main" id="{8B8B528B-D3BD-47D6-8D0D-B52733419B23}"/>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15380BE-73F7-4CE2-9748-9D41056D63F0}"/>
              </a:ext>
            </a:extLst>
          </p:cNvPr>
          <p:cNvSpPr>
            <a:spLocks noGrp="1"/>
          </p:cNvSpPr>
          <p:nvPr>
            <p:ph type="sldNum" sz="quarter" idx="12"/>
          </p:nvPr>
        </p:nvSpPr>
        <p:spPr/>
        <p:txBody>
          <a:bodyPr/>
          <a:lstStyle/>
          <a:p>
            <a:fld id="{F7AFF0B9-4379-4FC4-8C8D-6E59B9CEB73D}" type="slidenum">
              <a:rPr lang="en-CA" smtClean="0"/>
              <a:t>21</a:t>
            </a:fld>
            <a:endParaRPr lang="en-CA"/>
          </a:p>
        </p:txBody>
      </p:sp>
      <p:sp>
        <p:nvSpPr>
          <p:cNvPr id="10244" name="Rectangle 2">
            <a:extLst>
              <a:ext uri="{FF2B5EF4-FFF2-40B4-BE49-F238E27FC236}">
                <a16:creationId xmlns:a16="http://schemas.microsoft.com/office/drawing/2014/main" id="{C2A1239C-EDA6-4D95-88C7-E82A2C7CCEB0}"/>
              </a:ext>
            </a:extLst>
          </p:cNvPr>
          <p:cNvSpPr>
            <a:spLocks noGrp="1" noChangeArrowheads="1"/>
          </p:cNvSpPr>
          <p:nvPr>
            <p:ph type="title" idx="4294967295"/>
          </p:nvPr>
        </p:nvSpPr>
        <p:spPr>
          <a:xfrm>
            <a:off x="-2781300" y="-21023"/>
            <a:ext cx="10439400" cy="755650"/>
          </a:xfrm>
        </p:spPr>
        <p:txBody>
          <a:bodyPr/>
          <a:lstStyle/>
          <a:p>
            <a:r>
              <a:rPr lang="en-US" altLang="en-US" dirty="0"/>
              <a:t>SM Example: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E78386-F7D9-44DE-A2F0-B09CFA035E59}"/>
              </a:ext>
            </a:extLst>
          </p:cNvPr>
          <p:cNvSpPr>
            <a:spLocks noGrp="1" noChangeArrowheads="1"/>
          </p:cNvSpPr>
          <p:nvPr>
            <p:ph type="title"/>
          </p:nvPr>
        </p:nvSpPr>
        <p:spPr/>
        <p:txBody>
          <a:bodyPr/>
          <a:lstStyle/>
          <a:p>
            <a:r>
              <a:rPr lang="en-US" altLang="en-US" sz="3600"/>
              <a:t>Class Design (Step 4 of OO Design)</a:t>
            </a:r>
          </a:p>
        </p:txBody>
      </p:sp>
      <p:sp>
        <p:nvSpPr>
          <p:cNvPr id="81923" name="Rectangle 3">
            <a:extLst>
              <a:ext uri="{FF2B5EF4-FFF2-40B4-BE49-F238E27FC236}">
                <a16:creationId xmlns:a16="http://schemas.microsoft.com/office/drawing/2014/main" id="{C1F74504-1358-4D45-811D-881D7F1C9CB7}"/>
              </a:ext>
            </a:extLst>
          </p:cNvPr>
          <p:cNvSpPr>
            <a:spLocks noGrp="1" noChangeArrowheads="1"/>
          </p:cNvSpPr>
          <p:nvPr>
            <p:ph idx="1"/>
          </p:nvPr>
        </p:nvSpPr>
        <p:spPr/>
        <p:txBody>
          <a:bodyPr/>
          <a:lstStyle/>
          <a:p>
            <a:pPr>
              <a:lnSpc>
                <a:spcPct val="90000"/>
              </a:lnSpc>
            </a:pPr>
            <a:r>
              <a:rPr lang="en-US" altLang="en-US" dirty="0"/>
              <a:t>Purpose: identify</a:t>
            </a:r>
          </a:p>
          <a:p>
            <a:pPr lvl="1">
              <a:lnSpc>
                <a:spcPct val="90000"/>
              </a:lnSpc>
            </a:pPr>
            <a:r>
              <a:rPr lang="en-US" altLang="en-US" dirty="0"/>
              <a:t>public interface</a:t>
            </a:r>
          </a:p>
          <a:p>
            <a:pPr lvl="1">
              <a:lnSpc>
                <a:spcPct val="90000"/>
              </a:lnSpc>
            </a:pPr>
            <a:r>
              <a:rPr lang="en-US" altLang="en-US" dirty="0"/>
              <a:t>implementation details of classes</a:t>
            </a:r>
          </a:p>
          <a:p>
            <a:pPr>
              <a:lnSpc>
                <a:spcPct val="90000"/>
              </a:lnSpc>
            </a:pPr>
            <a:r>
              <a:rPr lang="en-US" altLang="en-US" dirty="0"/>
              <a:t>Public interface: interaction protocol between classes</a:t>
            </a:r>
          </a:p>
          <a:p>
            <a:pPr lvl="1">
              <a:lnSpc>
                <a:spcPct val="90000"/>
              </a:lnSpc>
            </a:pPr>
            <a:r>
              <a:rPr lang="en-US" altLang="en-US" dirty="0"/>
              <a:t>Should be nailed down first than the implementation details</a:t>
            </a:r>
          </a:p>
          <a:p>
            <a:pPr>
              <a:lnSpc>
                <a:spcPct val="90000"/>
              </a:lnSpc>
            </a:pPr>
            <a:r>
              <a:rPr lang="en-US" altLang="en-US" dirty="0"/>
              <a:t>Implementation details: private data members, algorithm of operations</a:t>
            </a:r>
          </a:p>
        </p:txBody>
      </p:sp>
      <p:sp>
        <p:nvSpPr>
          <p:cNvPr id="2" name="Footer Placeholder 1">
            <a:extLst>
              <a:ext uri="{FF2B5EF4-FFF2-40B4-BE49-F238E27FC236}">
                <a16:creationId xmlns:a16="http://schemas.microsoft.com/office/drawing/2014/main" id="{CCD94DD6-CAC4-4211-8A68-3787CA5DF124}"/>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05A95FF1-C3AD-490F-B09C-485F75E5C54A}"/>
              </a:ext>
            </a:extLst>
          </p:cNvPr>
          <p:cNvSpPr>
            <a:spLocks noGrp="1"/>
          </p:cNvSpPr>
          <p:nvPr>
            <p:ph type="sldNum" sz="quarter" idx="12"/>
          </p:nvPr>
        </p:nvSpPr>
        <p:spPr/>
        <p:txBody>
          <a:bodyPr/>
          <a:lstStyle/>
          <a:p>
            <a:fld id="{F7AFF0B9-4379-4FC4-8C8D-6E59B9CEB73D}" type="slidenum">
              <a:rPr lang="en-CA" smtClean="0"/>
              <a:t>22</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B5A844-B5B7-4FE6-B1D0-7C46010A918A}"/>
              </a:ext>
            </a:extLst>
          </p:cNvPr>
          <p:cNvSpPr>
            <a:spLocks noGrp="1" noChangeArrowheads="1"/>
          </p:cNvSpPr>
          <p:nvPr>
            <p:ph type="title"/>
          </p:nvPr>
        </p:nvSpPr>
        <p:spPr/>
        <p:txBody>
          <a:bodyPr/>
          <a:lstStyle/>
          <a:p>
            <a:r>
              <a:rPr lang="en-US" altLang="en-US"/>
              <a:t>Identify Public Attributes &amp; Ops</a:t>
            </a:r>
          </a:p>
        </p:txBody>
      </p:sp>
      <p:sp>
        <p:nvSpPr>
          <p:cNvPr id="82947" name="Rectangle 3">
            <a:extLst>
              <a:ext uri="{FF2B5EF4-FFF2-40B4-BE49-F238E27FC236}">
                <a16:creationId xmlns:a16="http://schemas.microsoft.com/office/drawing/2014/main" id="{20C1F487-2F07-4E71-A318-33216B493836}"/>
              </a:ext>
            </a:extLst>
          </p:cNvPr>
          <p:cNvSpPr>
            <a:spLocks noGrp="1" noChangeArrowheads="1"/>
          </p:cNvSpPr>
          <p:nvPr>
            <p:ph idx="1"/>
          </p:nvPr>
        </p:nvSpPr>
        <p:spPr/>
        <p:txBody>
          <a:bodyPr/>
          <a:lstStyle/>
          <a:p>
            <a:r>
              <a:rPr lang="en-US" altLang="en-US" dirty="0"/>
              <a:t>Start from CRC Cards</a:t>
            </a:r>
          </a:p>
          <a:p>
            <a:r>
              <a:rPr lang="en-US" altLang="en-US" dirty="0"/>
              <a:t>Examine each responsibility</a:t>
            </a:r>
          </a:p>
          <a:p>
            <a:pPr lvl="1"/>
            <a:r>
              <a:rPr lang="en-US" altLang="en-US" dirty="0"/>
              <a:t>“Know ...” </a:t>
            </a:r>
            <a:r>
              <a:rPr lang="en-US" altLang="en-US" dirty="0">
                <a:sym typeface="Wingdings" panose="05000000000000000000" pitchFamily="2" charset="2"/>
              </a:rPr>
              <a:t> attributes</a:t>
            </a:r>
          </a:p>
          <a:p>
            <a:pPr lvl="1"/>
            <a:r>
              <a:rPr lang="en-US" altLang="en-US" dirty="0">
                <a:sym typeface="Wingdings" panose="05000000000000000000" pitchFamily="2" charset="2"/>
              </a:rPr>
              <a:t>“Do ...”  operations</a:t>
            </a:r>
          </a:p>
          <a:p>
            <a:r>
              <a:rPr lang="en-US" altLang="en-US" dirty="0"/>
              <a:t>If necessary, split class</a:t>
            </a:r>
          </a:p>
          <a:p>
            <a:pPr lvl="1"/>
            <a:r>
              <a:rPr lang="en-US" altLang="en-US" dirty="0"/>
              <a:t>Principle: if a class is too big to be described using one sentence </a:t>
            </a:r>
            <a:r>
              <a:rPr lang="en-US" altLang="en-US" dirty="0">
                <a:sym typeface="Wingdings" panose="05000000000000000000" pitchFamily="2" charset="2"/>
              </a:rPr>
              <a:t> split it</a:t>
            </a:r>
            <a:endParaRPr lang="en-US" altLang="en-US" dirty="0"/>
          </a:p>
        </p:txBody>
      </p:sp>
      <p:sp>
        <p:nvSpPr>
          <p:cNvPr id="2" name="Footer Placeholder 1">
            <a:extLst>
              <a:ext uri="{FF2B5EF4-FFF2-40B4-BE49-F238E27FC236}">
                <a16:creationId xmlns:a16="http://schemas.microsoft.com/office/drawing/2014/main" id="{118B7ECE-478B-4AA7-BBB7-B3B9BB48F92A}"/>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9D5640C7-1BF7-4A8A-95AC-F103166E62CA}"/>
              </a:ext>
            </a:extLst>
          </p:cNvPr>
          <p:cNvSpPr>
            <a:spLocks noGrp="1"/>
          </p:cNvSpPr>
          <p:nvPr>
            <p:ph type="sldNum" sz="quarter" idx="12"/>
          </p:nvPr>
        </p:nvSpPr>
        <p:spPr/>
        <p:txBody>
          <a:bodyPr/>
          <a:lstStyle/>
          <a:p>
            <a:fld id="{F7AFF0B9-4379-4FC4-8C8D-6E59B9CEB73D}" type="slidenum">
              <a:rPr lang="en-CA" smtClean="0"/>
              <a:t>23</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7246083-F3E3-4350-88BA-12272EC40CDE}"/>
              </a:ext>
            </a:extLst>
          </p:cNvPr>
          <p:cNvSpPr>
            <a:spLocks noGrp="1" noChangeArrowheads="1"/>
          </p:cNvSpPr>
          <p:nvPr>
            <p:ph type="title"/>
          </p:nvPr>
        </p:nvSpPr>
        <p:spPr/>
        <p:txBody>
          <a:bodyPr/>
          <a:lstStyle/>
          <a:p>
            <a:r>
              <a:rPr lang="en-US" altLang="en-US"/>
              <a:t>Operations</a:t>
            </a:r>
          </a:p>
        </p:txBody>
      </p:sp>
      <p:sp>
        <p:nvSpPr>
          <p:cNvPr id="83971" name="Rectangle 3">
            <a:extLst>
              <a:ext uri="{FF2B5EF4-FFF2-40B4-BE49-F238E27FC236}">
                <a16:creationId xmlns:a16="http://schemas.microsoft.com/office/drawing/2014/main" id="{84FBF1DF-A14A-433F-9E56-82E9671D909B}"/>
              </a:ext>
            </a:extLst>
          </p:cNvPr>
          <p:cNvSpPr>
            <a:spLocks noGrp="1" noChangeArrowheads="1"/>
          </p:cNvSpPr>
          <p:nvPr>
            <p:ph idx="1"/>
          </p:nvPr>
        </p:nvSpPr>
        <p:spPr/>
        <p:txBody>
          <a:bodyPr/>
          <a:lstStyle/>
          <a:p>
            <a:pPr>
              <a:lnSpc>
                <a:spcPct val="90000"/>
              </a:lnSpc>
            </a:pPr>
            <a:r>
              <a:rPr lang="en-US" altLang="en-US" dirty="0"/>
              <a:t>A class can provide 4 categories of operations</a:t>
            </a:r>
          </a:p>
          <a:p>
            <a:pPr lvl="1">
              <a:lnSpc>
                <a:spcPct val="90000"/>
              </a:lnSpc>
            </a:pPr>
            <a:r>
              <a:rPr lang="en-US" altLang="en-US" dirty="0"/>
              <a:t>Constructor</a:t>
            </a:r>
          </a:p>
          <a:p>
            <a:pPr lvl="1">
              <a:lnSpc>
                <a:spcPct val="90000"/>
              </a:lnSpc>
            </a:pPr>
            <a:r>
              <a:rPr lang="en-US" altLang="en-US" dirty="0"/>
              <a:t>Destructor</a:t>
            </a:r>
          </a:p>
          <a:p>
            <a:pPr lvl="1">
              <a:lnSpc>
                <a:spcPct val="90000"/>
              </a:lnSpc>
            </a:pPr>
            <a:r>
              <a:rPr lang="en-US" altLang="en-US" dirty="0"/>
              <a:t>Accessor</a:t>
            </a:r>
          </a:p>
          <a:p>
            <a:pPr lvl="1">
              <a:lnSpc>
                <a:spcPct val="90000"/>
              </a:lnSpc>
            </a:pPr>
            <a:r>
              <a:rPr lang="en-US" altLang="en-US" dirty="0"/>
              <a:t>Mutator</a:t>
            </a:r>
          </a:p>
          <a:p>
            <a:pPr>
              <a:lnSpc>
                <a:spcPct val="90000"/>
              </a:lnSpc>
            </a:pPr>
            <a:r>
              <a:rPr lang="en-US" altLang="en-US" dirty="0"/>
              <a:t>Design multiple constructors if necessary</a:t>
            </a:r>
          </a:p>
          <a:p>
            <a:pPr>
              <a:lnSpc>
                <a:spcPct val="90000"/>
              </a:lnSpc>
            </a:pPr>
            <a:r>
              <a:rPr lang="en-US" altLang="en-US" dirty="0"/>
              <a:t>Destructor: very important</a:t>
            </a:r>
          </a:p>
          <a:p>
            <a:pPr lvl="1">
              <a:lnSpc>
                <a:spcPct val="90000"/>
              </a:lnSpc>
            </a:pPr>
            <a:r>
              <a:rPr lang="en-US" altLang="en-US" sz="3200" dirty="0"/>
              <a:t>Release system resources</a:t>
            </a:r>
          </a:p>
          <a:p>
            <a:pPr lvl="1">
              <a:lnSpc>
                <a:spcPct val="90000"/>
              </a:lnSpc>
            </a:pPr>
            <a:r>
              <a:rPr lang="en-US" altLang="en-US" sz="3200" dirty="0"/>
              <a:t>Notice virtual destructors</a:t>
            </a:r>
          </a:p>
        </p:txBody>
      </p:sp>
      <p:sp>
        <p:nvSpPr>
          <p:cNvPr id="2" name="Footer Placeholder 1">
            <a:extLst>
              <a:ext uri="{FF2B5EF4-FFF2-40B4-BE49-F238E27FC236}">
                <a16:creationId xmlns:a16="http://schemas.microsoft.com/office/drawing/2014/main" id="{56215AA1-0252-4EE0-A2D5-E8D29C91DB3B}"/>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80E2AA64-B313-427B-B11C-FDD7DBB4780A}"/>
              </a:ext>
            </a:extLst>
          </p:cNvPr>
          <p:cNvSpPr>
            <a:spLocks noGrp="1"/>
          </p:cNvSpPr>
          <p:nvPr>
            <p:ph type="sldNum" sz="quarter" idx="12"/>
          </p:nvPr>
        </p:nvSpPr>
        <p:spPr/>
        <p:txBody>
          <a:bodyPr/>
          <a:lstStyle/>
          <a:p>
            <a:fld id="{F7AFF0B9-4379-4FC4-8C8D-6E59B9CEB73D}" type="slidenum">
              <a:rPr lang="en-CA" smtClean="0"/>
              <a:t>24</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3F30300-4416-44EA-A81C-DED4D58D9E8A}"/>
              </a:ext>
            </a:extLst>
          </p:cNvPr>
          <p:cNvSpPr>
            <a:spLocks noGrp="1" noChangeArrowheads="1"/>
          </p:cNvSpPr>
          <p:nvPr>
            <p:ph type="title"/>
          </p:nvPr>
        </p:nvSpPr>
        <p:spPr/>
        <p:txBody>
          <a:bodyPr/>
          <a:lstStyle/>
          <a:p>
            <a:r>
              <a:rPr lang="en-US" altLang="en-US"/>
              <a:t>Handle Implementation Details</a:t>
            </a:r>
          </a:p>
        </p:txBody>
      </p:sp>
      <p:sp>
        <p:nvSpPr>
          <p:cNvPr id="84995" name="Rectangle 3">
            <a:extLst>
              <a:ext uri="{FF2B5EF4-FFF2-40B4-BE49-F238E27FC236}">
                <a16:creationId xmlns:a16="http://schemas.microsoft.com/office/drawing/2014/main" id="{E11D2AF5-A9CD-4717-85F8-BCE99F2C0288}"/>
              </a:ext>
            </a:extLst>
          </p:cNvPr>
          <p:cNvSpPr>
            <a:spLocks noGrp="1" noChangeArrowheads="1"/>
          </p:cNvSpPr>
          <p:nvPr>
            <p:ph idx="1"/>
          </p:nvPr>
        </p:nvSpPr>
        <p:spPr/>
        <p:txBody>
          <a:bodyPr/>
          <a:lstStyle/>
          <a:p>
            <a:r>
              <a:rPr lang="en-US" altLang="en-US" dirty="0"/>
              <a:t>Start from each public operation</a:t>
            </a:r>
          </a:p>
          <a:p>
            <a:r>
              <a:rPr lang="en-US" altLang="en-US" dirty="0"/>
              <a:t>Think about how to implement it</a:t>
            </a:r>
          </a:p>
          <a:p>
            <a:pPr lvl="1"/>
            <a:r>
              <a:rPr lang="en-US" altLang="en-US" dirty="0"/>
              <a:t>What attributes are needed?</a:t>
            </a:r>
          </a:p>
          <a:p>
            <a:pPr lvl="1"/>
            <a:r>
              <a:rPr lang="en-US" altLang="en-US" dirty="0"/>
              <a:t>What private operations are needed?</a:t>
            </a:r>
          </a:p>
          <a:p>
            <a:pPr lvl="2"/>
            <a:r>
              <a:rPr lang="en-US" altLang="en-US" dirty="0"/>
              <a:t>Pay special attention to the SHARED functionalities required by two or more operations</a:t>
            </a:r>
          </a:p>
          <a:p>
            <a:pPr lvl="2"/>
            <a:r>
              <a:rPr lang="en-US" altLang="en-US" dirty="0"/>
              <a:t>DON’T WRITE VERY BIG OPERATIONS, hurt the maintainability of your program</a:t>
            </a:r>
          </a:p>
          <a:p>
            <a:pPr lvl="2"/>
            <a:endParaRPr lang="en-US" altLang="en-US" dirty="0"/>
          </a:p>
        </p:txBody>
      </p:sp>
      <p:sp>
        <p:nvSpPr>
          <p:cNvPr id="2" name="Footer Placeholder 1">
            <a:extLst>
              <a:ext uri="{FF2B5EF4-FFF2-40B4-BE49-F238E27FC236}">
                <a16:creationId xmlns:a16="http://schemas.microsoft.com/office/drawing/2014/main" id="{75C5657A-5B10-4CBF-A01A-9B92D64FE1D0}"/>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6B515DC-2269-486F-B93A-B70903C41298}"/>
              </a:ext>
            </a:extLst>
          </p:cNvPr>
          <p:cNvSpPr>
            <a:spLocks noGrp="1"/>
          </p:cNvSpPr>
          <p:nvPr>
            <p:ph type="sldNum" sz="quarter" idx="12"/>
          </p:nvPr>
        </p:nvSpPr>
        <p:spPr/>
        <p:txBody>
          <a:bodyPr/>
          <a:lstStyle/>
          <a:p>
            <a:fld id="{F7AFF0B9-4379-4FC4-8C8D-6E59B9CEB73D}" type="slidenum">
              <a:rPr lang="en-CA" smtClean="0"/>
              <a:t>25</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F22168B-6A06-4F0E-B4A0-D5A71F9FAADB}"/>
              </a:ext>
            </a:extLst>
          </p:cNvPr>
          <p:cNvSpPr>
            <a:spLocks noGrp="1" noChangeArrowheads="1"/>
          </p:cNvSpPr>
          <p:nvPr>
            <p:ph type="title"/>
          </p:nvPr>
        </p:nvSpPr>
        <p:spPr/>
        <p:txBody>
          <a:bodyPr/>
          <a:lstStyle/>
          <a:p>
            <a:r>
              <a:rPr lang="en-US" altLang="en-US" dirty="0"/>
              <a:t>Private operation example:</a:t>
            </a:r>
          </a:p>
        </p:txBody>
      </p:sp>
      <p:sp>
        <p:nvSpPr>
          <p:cNvPr id="368643" name="Rectangle 3">
            <a:extLst>
              <a:ext uri="{FF2B5EF4-FFF2-40B4-BE49-F238E27FC236}">
                <a16:creationId xmlns:a16="http://schemas.microsoft.com/office/drawing/2014/main" id="{3CBF592D-BCDA-40E0-A6E8-0398367AEF26}"/>
              </a:ext>
            </a:extLst>
          </p:cNvPr>
          <p:cNvSpPr>
            <a:spLocks noGrp="1" noChangeArrowheads="1"/>
          </p:cNvSpPr>
          <p:nvPr>
            <p:ph idx="1"/>
          </p:nvPr>
        </p:nvSpPr>
        <p:spPr/>
        <p:txBody>
          <a:bodyPr/>
          <a:lstStyle/>
          <a:p>
            <a:pPr>
              <a:lnSpc>
                <a:spcPct val="90000"/>
              </a:lnSpc>
              <a:defRPr/>
            </a:pPr>
            <a:r>
              <a:rPr lang="en-US" dirty="0"/>
              <a:t>Think about </a:t>
            </a:r>
            <a:r>
              <a:rPr lang="en-US" i="1" dirty="0" err="1">
                <a:solidFill>
                  <a:srgbClr val="0000FF"/>
                </a:solidFill>
                <a:effectLst>
                  <a:outerShdw blurRad="38100" dist="38100" dir="2700000" algn="tl">
                    <a:srgbClr val="C0C0C0"/>
                  </a:outerShdw>
                </a:effectLst>
              </a:rPr>
              <a:t>SaveShoppingCart</a:t>
            </a:r>
            <a:r>
              <a:rPr lang="en-US" i="1" dirty="0">
                <a:solidFill>
                  <a:srgbClr val="0000FF"/>
                </a:solidFill>
                <a:effectLst>
                  <a:outerShdw blurRad="38100" dist="38100" dir="2700000" algn="tl">
                    <a:srgbClr val="C0C0C0"/>
                  </a:outerShdw>
                </a:effectLst>
              </a:rPr>
              <a:t>()</a:t>
            </a:r>
            <a:r>
              <a:rPr lang="en-US" dirty="0"/>
              <a:t> of </a:t>
            </a:r>
            <a:r>
              <a:rPr lang="en-US" i="1" dirty="0" err="1">
                <a:solidFill>
                  <a:srgbClr val="0000FF"/>
                </a:solidFill>
                <a:effectLst>
                  <a:outerShdw blurRad="38100" dist="38100" dir="2700000" algn="tl">
                    <a:srgbClr val="C0C0C0"/>
                  </a:outerShdw>
                </a:effectLst>
              </a:rPr>
              <a:t>CustomerInfoDB</a:t>
            </a:r>
            <a:r>
              <a:rPr lang="en-US" dirty="0"/>
              <a:t>. </a:t>
            </a:r>
          </a:p>
          <a:p>
            <a:pPr>
              <a:lnSpc>
                <a:spcPct val="90000"/>
              </a:lnSpc>
              <a:defRPr/>
            </a:pPr>
            <a:r>
              <a:rPr lang="en-US" dirty="0"/>
              <a:t>A Hash is generated for each item so that we can easily search items in the shopping cart</a:t>
            </a:r>
          </a:p>
          <a:p>
            <a:pPr>
              <a:lnSpc>
                <a:spcPct val="90000"/>
              </a:lnSpc>
              <a:defRPr/>
            </a:pPr>
            <a:r>
              <a:rPr lang="en-US" dirty="0"/>
              <a:t>The hash algorithm needs 80 lines of code</a:t>
            </a:r>
          </a:p>
          <a:p>
            <a:pPr>
              <a:lnSpc>
                <a:spcPct val="90000"/>
              </a:lnSpc>
              <a:defRPr/>
            </a:pPr>
            <a:r>
              <a:rPr lang="en-US" dirty="0"/>
              <a:t>In this case, better declare a separate operation </a:t>
            </a:r>
            <a:r>
              <a:rPr lang="en-US" i="1" dirty="0" err="1">
                <a:solidFill>
                  <a:srgbClr val="0000FF"/>
                </a:solidFill>
                <a:effectLst>
                  <a:outerShdw blurRad="38100" dist="38100" dir="2700000" algn="tl">
                    <a:srgbClr val="C0C0C0"/>
                  </a:outerShdw>
                </a:effectLst>
              </a:rPr>
              <a:t>computeHash</a:t>
            </a:r>
            <a:r>
              <a:rPr lang="en-US" i="1" dirty="0">
                <a:solidFill>
                  <a:srgbClr val="0000FF"/>
                </a:solidFill>
                <a:effectLst>
                  <a:outerShdw blurRad="38100" dist="38100" dir="2700000" algn="tl">
                    <a:srgbClr val="C0C0C0"/>
                  </a:outerShdw>
                </a:effectLst>
              </a:rPr>
              <a:t>()</a:t>
            </a:r>
          </a:p>
        </p:txBody>
      </p:sp>
      <p:sp>
        <p:nvSpPr>
          <p:cNvPr id="2" name="Footer Placeholder 1">
            <a:extLst>
              <a:ext uri="{FF2B5EF4-FFF2-40B4-BE49-F238E27FC236}">
                <a16:creationId xmlns:a16="http://schemas.microsoft.com/office/drawing/2014/main" id="{1136A388-DC71-4607-AFAB-CA80834F492D}"/>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EEAB42EF-E8FE-49B3-8BA0-A1A500DEF027}"/>
              </a:ext>
            </a:extLst>
          </p:cNvPr>
          <p:cNvSpPr>
            <a:spLocks noGrp="1"/>
          </p:cNvSpPr>
          <p:nvPr>
            <p:ph type="sldNum" sz="quarter" idx="12"/>
          </p:nvPr>
        </p:nvSpPr>
        <p:spPr/>
        <p:txBody>
          <a:bodyPr/>
          <a:lstStyle/>
          <a:p>
            <a:fld id="{F7AFF0B9-4379-4FC4-8C8D-6E59B9CEB73D}" type="slidenum">
              <a:rPr lang="en-CA" smtClean="0"/>
              <a:t>26</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23E5D83-9CFB-4898-9205-62E507B20E5D}"/>
              </a:ext>
            </a:extLst>
          </p:cNvPr>
          <p:cNvSpPr>
            <a:spLocks noGrp="1" noChangeArrowheads="1"/>
          </p:cNvSpPr>
          <p:nvPr>
            <p:ph type="title"/>
          </p:nvPr>
        </p:nvSpPr>
        <p:spPr/>
        <p:txBody>
          <a:bodyPr/>
          <a:lstStyle/>
          <a:p>
            <a:r>
              <a:rPr lang="en-US" altLang="en-US" dirty="0"/>
              <a:t>Procedure for designing a class</a:t>
            </a:r>
          </a:p>
        </p:txBody>
      </p:sp>
      <p:sp>
        <p:nvSpPr>
          <p:cNvPr id="88067" name="Rectangle 3">
            <a:extLst>
              <a:ext uri="{FF2B5EF4-FFF2-40B4-BE49-F238E27FC236}">
                <a16:creationId xmlns:a16="http://schemas.microsoft.com/office/drawing/2014/main" id="{9CD3FE10-5DE2-4E1F-A00E-696A6D426BD9}"/>
              </a:ext>
            </a:extLst>
          </p:cNvPr>
          <p:cNvSpPr>
            <a:spLocks noGrp="1" noChangeArrowheads="1"/>
          </p:cNvSpPr>
          <p:nvPr>
            <p:ph idx="1"/>
          </p:nvPr>
        </p:nvSpPr>
        <p:spPr/>
        <p:txBody>
          <a:bodyPr/>
          <a:lstStyle/>
          <a:p>
            <a:r>
              <a:rPr lang="en-US" altLang="en-US" dirty="0"/>
              <a:t>(1) Examine CRC Cards and Interaction Diagram, nail down the list of attributes needed</a:t>
            </a:r>
          </a:p>
          <a:p>
            <a:r>
              <a:rPr lang="en-US" altLang="en-US" dirty="0"/>
              <a:t>(2) Determine if they should be public or private</a:t>
            </a:r>
          </a:p>
          <a:p>
            <a:r>
              <a:rPr lang="en-US" altLang="en-US" dirty="0"/>
              <a:t>(3) Check state machine diagram, include more attributes if necessary</a:t>
            </a:r>
          </a:p>
          <a:p>
            <a:r>
              <a:rPr lang="en-US" altLang="en-US" dirty="0"/>
              <a:t>(4) Check sequence diagram to include operations required</a:t>
            </a:r>
          </a:p>
        </p:txBody>
      </p:sp>
      <p:sp>
        <p:nvSpPr>
          <p:cNvPr id="2" name="Footer Placeholder 1">
            <a:extLst>
              <a:ext uri="{FF2B5EF4-FFF2-40B4-BE49-F238E27FC236}">
                <a16:creationId xmlns:a16="http://schemas.microsoft.com/office/drawing/2014/main" id="{AA0B00C1-F07D-45C3-A133-166727664249}"/>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ECE7B5FE-4C08-497A-963F-2D303A3FF5A5}"/>
              </a:ext>
            </a:extLst>
          </p:cNvPr>
          <p:cNvSpPr>
            <a:spLocks noGrp="1"/>
          </p:cNvSpPr>
          <p:nvPr>
            <p:ph type="sldNum" sz="quarter" idx="12"/>
          </p:nvPr>
        </p:nvSpPr>
        <p:spPr/>
        <p:txBody>
          <a:bodyPr/>
          <a:lstStyle/>
          <a:p>
            <a:fld id="{F7AFF0B9-4379-4FC4-8C8D-6E59B9CEB73D}" type="slidenum">
              <a:rPr lang="en-CA" smtClean="0"/>
              <a:t>27</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0A1C63-C8F9-4216-874D-D8709A1A14C7}"/>
              </a:ext>
            </a:extLst>
          </p:cNvPr>
          <p:cNvSpPr>
            <a:spLocks noGrp="1"/>
          </p:cNvSpPr>
          <p:nvPr>
            <p:ph idx="1"/>
          </p:nvPr>
        </p:nvSpPr>
        <p:spPr/>
        <p:txBody>
          <a:bodyPr/>
          <a:lstStyle/>
          <a:p>
            <a:endParaRPr lang="en-CA"/>
          </a:p>
        </p:txBody>
      </p:sp>
      <p:sp>
        <p:nvSpPr>
          <p:cNvPr id="2" name="Footer Placeholder 1">
            <a:extLst>
              <a:ext uri="{FF2B5EF4-FFF2-40B4-BE49-F238E27FC236}">
                <a16:creationId xmlns:a16="http://schemas.microsoft.com/office/drawing/2014/main" id="{D5F2E70F-E9EC-4BFB-BAFF-FB77A6C79DE0}"/>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2E1E599-90D4-4D8B-A8C7-B037292C5C2D}"/>
              </a:ext>
            </a:extLst>
          </p:cNvPr>
          <p:cNvSpPr>
            <a:spLocks noGrp="1"/>
          </p:cNvSpPr>
          <p:nvPr>
            <p:ph type="sldNum" sz="quarter" idx="12"/>
          </p:nvPr>
        </p:nvSpPr>
        <p:spPr/>
        <p:txBody>
          <a:bodyPr/>
          <a:lstStyle/>
          <a:p>
            <a:fld id="{F7AFF0B9-4379-4FC4-8C8D-6E59B9CEB73D}" type="slidenum">
              <a:rPr lang="en-CA" smtClean="0"/>
              <a:t>28</a:t>
            </a:fld>
            <a:endParaRPr lang="en-CA"/>
          </a:p>
        </p:txBody>
      </p:sp>
      <p:graphicFrame>
        <p:nvGraphicFramePr>
          <p:cNvPr id="370826" name="Group 138">
            <a:extLst>
              <a:ext uri="{FF2B5EF4-FFF2-40B4-BE49-F238E27FC236}">
                <a16:creationId xmlns:a16="http://schemas.microsoft.com/office/drawing/2014/main" id="{4FE0B6F8-CE48-4A51-B90B-4D58F4CE266A}"/>
              </a:ext>
            </a:extLst>
          </p:cNvPr>
          <p:cNvGraphicFramePr>
            <a:graphicFrameLocks noGrp="1"/>
          </p:cNvGraphicFramePr>
          <p:nvPr>
            <p:extLst>
              <p:ext uri="{D42A27DB-BD31-4B8C-83A1-F6EECF244321}">
                <p14:modId xmlns:p14="http://schemas.microsoft.com/office/powerpoint/2010/main" val="2449791383"/>
              </p:ext>
            </p:extLst>
          </p:nvPr>
        </p:nvGraphicFramePr>
        <p:xfrm>
          <a:off x="2743200" y="1470469"/>
          <a:ext cx="6934200" cy="4785426"/>
        </p:xfrm>
        <a:graphic>
          <a:graphicData uri="http://schemas.openxmlformats.org/drawingml/2006/table">
            <a:tbl>
              <a:tblPr/>
              <a:tblGrid>
                <a:gridCol w="3657467">
                  <a:extLst>
                    <a:ext uri="{9D8B030D-6E8A-4147-A177-3AD203B41FA5}">
                      <a16:colId xmlns:a16="http://schemas.microsoft.com/office/drawing/2014/main" val="20000"/>
                    </a:ext>
                  </a:extLst>
                </a:gridCol>
                <a:gridCol w="3276733">
                  <a:extLst>
                    <a:ext uri="{9D8B030D-6E8A-4147-A177-3AD203B41FA5}">
                      <a16:colId xmlns:a16="http://schemas.microsoft.com/office/drawing/2014/main" val="20001"/>
                    </a:ext>
                  </a:extLst>
                </a:gridCol>
              </a:tblGrid>
              <a:tr h="264792">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Times New Roman" pitchFamily="18" charset="0"/>
                          <a:ea typeface="宋体" charset="-122"/>
                          <a:cs typeface="Arial" charset="0"/>
                        </a:rPr>
                        <a:t>SessionController</a:t>
                      </a:r>
                      <a:endParaRPr kumimoji="0" lang="en-US" sz="2400" b="0" i="0" u="none" strike="noStrike" cap="none" normalizeH="0" baseline="0" dirty="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647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ea typeface="宋体" charset="-122"/>
                          <a:cs typeface="Arial" charset="0"/>
                        </a:rPr>
                        <a:t>Responsibility</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ea typeface="宋体" charset="-122"/>
                          <a:cs typeface="Arial" charset="0"/>
                        </a:rPr>
                        <a:t>Collaborators</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47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Handles Login request </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CustomerInfoDB, </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47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Handles Logout request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CustomerInfoDB</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47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Add an item into shopping cart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InventoryDB, ProductInfo</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47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Delete an item into shopping cart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InventoryDB, ProductInfo</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47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Clear shopping cart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InventoryDB, ProductInfo</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6619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Check out shopping cart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InventoryDB, ProductInfo, FinancialDeptWrapper, ShippingDeptWrapper</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5516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Knows the list of products in shopping cart</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5642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宋体" charset="-122"/>
                          <a:cs typeface="Arial" charset="0"/>
                        </a:rPr>
                        <a:t>Knows the customer information (customer identity, real name, billing address etc.)</a:t>
                      </a:r>
                      <a:endParaRPr kumimoji="0" lang="en-US" sz="2400" b="0" i="0" u="none" strike="noStrike" cap="none" normalizeH="0" baseline="0" dirty="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5642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ea typeface="宋体" charset="-122"/>
                          <a:cs typeface="Arial" charset="0"/>
                        </a:rPr>
                        <a:t>Knows LoginPage, LogoutPage, BrowserPage, ..., and CheckoutPage</a:t>
                      </a:r>
                      <a:endParaRPr kumimoji="0" lang="en-US" sz="2400" b="0" i="0" u="none" strike="noStrike" cap="none" normalizeH="0" baseline="0">
                        <a:ln>
                          <a:noFill/>
                        </a:ln>
                        <a:solidFill>
                          <a:schemeClr val="tx1"/>
                        </a:solidFill>
                        <a:effectLst/>
                        <a:latin typeface="Arial" charset="0"/>
                        <a:ea typeface="宋体" charset="-122"/>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3600" b="0" i="0" u="none" strike="noStrike" cap="none" normalizeH="0" baseline="0" dirty="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
        <p:nvSpPr>
          <p:cNvPr id="7" name="Title 6">
            <a:extLst>
              <a:ext uri="{FF2B5EF4-FFF2-40B4-BE49-F238E27FC236}">
                <a16:creationId xmlns:a16="http://schemas.microsoft.com/office/drawing/2014/main" id="{A509C69C-5D75-431B-BB9B-6A1D50A6C9B8}"/>
              </a:ext>
            </a:extLst>
          </p:cNvPr>
          <p:cNvSpPr>
            <a:spLocks noGrp="1"/>
          </p:cNvSpPr>
          <p:nvPr>
            <p:ph type="title"/>
          </p:nvPr>
        </p:nvSpPr>
        <p:spPr/>
        <p:txBody>
          <a:bodyPr/>
          <a:lstStyle/>
          <a:p>
            <a:r>
              <a:rPr lang="en-CA" dirty="0"/>
              <a:t>Class design example: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4299B6-2746-4EF1-8585-676C08F62755}"/>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1353235E-4A01-4D38-95FF-A394A0E295C5}"/>
              </a:ext>
            </a:extLst>
          </p:cNvPr>
          <p:cNvSpPr>
            <a:spLocks noGrp="1"/>
          </p:cNvSpPr>
          <p:nvPr>
            <p:ph type="sldNum" sz="quarter" idx="12"/>
          </p:nvPr>
        </p:nvSpPr>
        <p:spPr/>
        <p:txBody>
          <a:bodyPr/>
          <a:lstStyle/>
          <a:p>
            <a:fld id="{F7AFF0B9-4379-4FC4-8C8D-6E59B9CEB73D}" type="slidenum">
              <a:rPr lang="en-CA" smtClean="0"/>
              <a:t>29</a:t>
            </a:fld>
            <a:endParaRPr lang="en-CA"/>
          </a:p>
        </p:txBody>
      </p:sp>
      <p:sp>
        <p:nvSpPr>
          <p:cNvPr id="12291" name="Rectangle 2">
            <a:extLst>
              <a:ext uri="{FF2B5EF4-FFF2-40B4-BE49-F238E27FC236}">
                <a16:creationId xmlns:a16="http://schemas.microsoft.com/office/drawing/2014/main" id="{7C4E2740-FA3B-4F46-980C-6583A1425E1E}"/>
              </a:ext>
            </a:extLst>
          </p:cNvPr>
          <p:cNvSpPr>
            <a:spLocks noGrp="1" noChangeArrowheads="1"/>
          </p:cNvSpPr>
          <p:nvPr>
            <p:ph type="title" idx="4294967295"/>
          </p:nvPr>
        </p:nvSpPr>
        <p:spPr>
          <a:xfrm>
            <a:off x="0" y="661988"/>
            <a:ext cx="10439400" cy="755650"/>
          </a:xfrm>
        </p:spPr>
        <p:txBody>
          <a:bodyPr/>
          <a:lstStyle/>
          <a:p>
            <a:r>
              <a:rPr lang="en-US" altLang="en-US"/>
              <a:t>Result</a:t>
            </a:r>
          </a:p>
        </p:txBody>
      </p:sp>
      <p:sp>
        <p:nvSpPr>
          <p:cNvPr id="12292" name="Rectangle 5">
            <a:extLst>
              <a:ext uri="{FF2B5EF4-FFF2-40B4-BE49-F238E27FC236}">
                <a16:creationId xmlns:a16="http://schemas.microsoft.com/office/drawing/2014/main" id="{C2AD539D-E05C-4D80-A476-55111AB6024B}"/>
              </a:ext>
            </a:extLst>
          </p:cNvPr>
          <p:cNvSpPr>
            <a:spLocks noChangeArrowheads="1"/>
          </p:cNvSpPr>
          <p:nvPr/>
        </p:nvSpPr>
        <p:spPr bwMode="auto">
          <a:xfrm>
            <a:off x="1524000" y="1720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5" name="Object 2">
            <a:extLst>
              <a:ext uri="{FF2B5EF4-FFF2-40B4-BE49-F238E27FC236}">
                <a16:creationId xmlns:a16="http://schemas.microsoft.com/office/drawing/2014/main" id="{C04A9185-126A-456A-BDAF-40B999633B44}"/>
              </a:ext>
            </a:extLst>
          </p:cNvPr>
          <p:cNvGraphicFramePr>
            <a:graphicFrameLocks noChangeAspect="1"/>
          </p:cNvGraphicFramePr>
          <p:nvPr>
            <p:extLst>
              <p:ext uri="{D42A27DB-BD31-4B8C-83A1-F6EECF244321}">
                <p14:modId xmlns:p14="http://schemas.microsoft.com/office/powerpoint/2010/main" val="3213735935"/>
              </p:ext>
            </p:extLst>
          </p:nvPr>
        </p:nvGraphicFramePr>
        <p:xfrm>
          <a:off x="2438400" y="577492"/>
          <a:ext cx="7581900" cy="5585210"/>
        </p:xfrm>
        <a:graphic>
          <a:graphicData uri="http://schemas.openxmlformats.org/presentationml/2006/ole">
            <mc:AlternateContent xmlns:mc="http://schemas.openxmlformats.org/markup-compatibility/2006">
              <mc:Choice xmlns:v="urn:schemas-microsoft-com:vml" Requires="v">
                <p:oleObj spid="_x0000_s12496" name="Visio" r:id="rId4" imgW="5880698" imgH="4338310" progId="Visio.Drawing.11">
                  <p:embed/>
                </p:oleObj>
              </mc:Choice>
              <mc:Fallback>
                <p:oleObj name="Visio" r:id="rId4" imgW="5880698" imgH="4338310" progId="Visio.Drawing.11">
                  <p:embed/>
                  <p:pic>
                    <p:nvPicPr>
                      <p:cNvPr id="10242" name="Object 2">
                        <a:extLst>
                          <a:ext uri="{FF2B5EF4-FFF2-40B4-BE49-F238E27FC236}">
                            <a16:creationId xmlns:a16="http://schemas.microsoft.com/office/drawing/2014/main" id="{D145DEBA-B27C-47C0-88B6-D9B8AB51D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77492"/>
                        <a:ext cx="7581900" cy="5585210"/>
                      </a:xfrm>
                      <a:prstGeom prst="rect">
                        <a:avLst/>
                      </a:prstGeom>
                      <a:solidFill>
                        <a:srgbClr val="CCFFCC"/>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9DA6F9-E7DF-46DC-A805-08413EC24746}"/>
              </a:ext>
            </a:extLst>
          </p:cNvPr>
          <p:cNvSpPr>
            <a:spLocks noGrp="1" noChangeArrowheads="1"/>
          </p:cNvSpPr>
          <p:nvPr>
            <p:ph type="title"/>
          </p:nvPr>
        </p:nvSpPr>
        <p:spPr/>
        <p:txBody>
          <a:bodyPr/>
          <a:lstStyle/>
          <a:p>
            <a:r>
              <a:rPr lang="en-US" altLang="en-US"/>
              <a:t>Case Study Example - OPS</a:t>
            </a:r>
          </a:p>
        </p:txBody>
      </p:sp>
      <p:sp>
        <p:nvSpPr>
          <p:cNvPr id="52227" name="Rectangle 3">
            <a:extLst>
              <a:ext uri="{FF2B5EF4-FFF2-40B4-BE49-F238E27FC236}">
                <a16:creationId xmlns:a16="http://schemas.microsoft.com/office/drawing/2014/main" id="{6B215314-9CF8-414D-A0C2-992036E3EA58}"/>
              </a:ext>
            </a:extLst>
          </p:cNvPr>
          <p:cNvSpPr>
            <a:spLocks noGrp="1" noChangeArrowheads="1"/>
          </p:cNvSpPr>
          <p:nvPr>
            <p:ph idx="1"/>
          </p:nvPr>
        </p:nvSpPr>
        <p:spPr/>
        <p:txBody>
          <a:bodyPr/>
          <a:lstStyle/>
          <a:p>
            <a:r>
              <a:rPr lang="en-US" altLang="en-US"/>
              <a:t>OPS – Order Processing System</a:t>
            </a:r>
          </a:p>
          <a:p>
            <a:r>
              <a:rPr lang="en-US" altLang="en-US"/>
              <a:t>Part of an online store</a:t>
            </a:r>
          </a:p>
          <a:p>
            <a:pPr lvl="1"/>
            <a:r>
              <a:rPr lang="en-US" altLang="en-US"/>
              <a:t>Online Catalog</a:t>
            </a:r>
          </a:p>
          <a:p>
            <a:pPr lvl="1"/>
            <a:r>
              <a:rPr lang="en-US" altLang="en-US"/>
              <a:t>OPS</a:t>
            </a:r>
          </a:p>
          <a:p>
            <a:pPr lvl="1"/>
            <a:r>
              <a:rPr lang="en-US" altLang="en-US"/>
              <a:t>Financial Department</a:t>
            </a:r>
          </a:p>
          <a:p>
            <a:pPr lvl="1"/>
            <a:r>
              <a:rPr lang="en-US" altLang="en-US"/>
              <a:t>Shipping Department</a:t>
            </a:r>
          </a:p>
        </p:txBody>
      </p:sp>
      <p:sp>
        <p:nvSpPr>
          <p:cNvPr id="2" name="Footer Placeholder 1">
            <a:extLst>
              <a:ext uri="{FF2B5EF4-FFF2-40B4-BE49-F238E27FC236}">
                <a16:creationId xmlns:a16="http://schemas.microsoft.com/office/drawing/2014/main" id="{848C465A-6FCB-43A1-A22B-BF57AFA494AD}"/>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0BC27219-6439-4776-9799-8EBAE5F05469}"/>
              </a:ext>
            </a:extLst>
          </p:cNvPr>
          <p:cNvSpPr>
            <a:spLocks noGrp="1"/>
          </p:cNvSpPr>
          <p:nvPr>
            <p:ph type="sldNum" sz="quarter" idx="12"/>
          </p:nvPr>
        </p:nvSpPr>
        <p:spPr/>
        <p:txBody>
          <a:bodyPr/>
          <a:lstStyle/>
          <a:p>
            <a:fld id="{F7AFF0B9-4379-4FC4-8C8D-6E59B9CEB73D}" type="slidenum">
              <a:rPr lang="en-CA" smtClean="0"/>
              <a:t>3</a:t>
            </a:fld>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23C11-0095-4063-B4DC-62E05D393E6C}"/>
              </a:ext>
            </a:extLst>
          </p:cNvPr>
          <p:cNvSpPr>
            <a:spLocks noGrp="1"/>
          </p:cNvSpPr>
          <p:nvPr>
            <p:ph type="title"/>
          </p:nvPr>
        </p:nvSpPr>
        <p:spPr/>
        <p:txBody>
          <a:bodyPr/>
          <a:lstStyle/>
          <a:p>
            <a:r>
              <a:rPr lang="en-CA" dirty="0"/>
              <a:t>Add operations from the sequence diagram</a:t>
            </a:r>
          </a:p>
        </p:txBody>
      </p:sp>
      <p:sp>
        <p:nvSpPr>
          <p:cNvPr id="5" name="Content Placeholder 4">
            <a:extLst>
              <a:ext uri="{FF2B5EF4-FFF2-40B4-BE49-F238E27FC236}">
                <a16:creationId xmlns:a16="http://schemas.microsoft.com/office/drawing/2014/main" id="{CC5A89BD-4F5C-4CE8-86BB-40314434B725}"/>
              </a:ext>
            </a:extLst>
          </p:cNvPr>
          <p:cNvSpPr>
            <a:spLocks noGrp="1"/>
          </p:cNvSpPr>
          <p:nvPr>
            <p:ph idx="1"/>
          </p:nvPr>
        </p:nvSpPr>
        <p:spPr/>
        <p:txBody>
          <a:bodyPr>
            <a:normAutofit/>
          </a:bodyPr>
          <a:lstStyle/>
          <a:p>
            <a:pPr eaLnBrk="1" hangingPunct="1">
              <a:spcBef>
                <a:spcPct val="0"/>
              </a:spcBef>
              <a:defRPr/>
            </a:pPr>
            <a:r>
              <a:rPr lang="en-US" dirty="0"/>
              <a:t>Are there any more operations to be included in the detailed design?</a:t>
            </a:r>
          </a:p>
          <a:p>
            <a:pPr lvl="1" eaLnBrk="1" hangingPunct="1">
              <a:spcBef>
                <a:spcPct val="0"/>
              </a:spcBef>
              <a:defRPr/>
            </a:pPr>
            <a:r>
              <a:rPr lang="en-US" dirty="0"/>
              <a:t> A good place to start is the interaction diagram. Each incoming solid arrow is modeled as a public operation of the class. </a:t>
            </a:r>
          </a:p>
          <a:p>
            <a:pPr eaLnBrk="1" hangingPunct="1">
              <a:spcBef>
                <a:spcPct val="0"/>
              </a:spcBef>
              <a:defRPr/>
            </a:pPr>
            <a:r>
              <a:rPr lang="en-US" dirty="0"/>
              <a:t>Operations such as </a:t>
            </a:r>
            <a:r>
              <a:rPr lang="en-US" dirty="0" err="1"/>
              <a:t>add_item</a:t>
            </a:r>
            <a:r>
              <a:rPr lang="en-US" dirty="0"/>
              <a:t>, </a:t>
            </a:r>
            <a:r>
              <a:rPr lang="en-US" dirty="0" err="1"/>
              <a:t>delete_item</a:t>
            </a:r>
            <a:r>
              <a:rPr lang="en-US" dirty="0"/>
              <a:t>, </a:t>
            </a:r>
            <a:r>
              <a:rPr lang="en-US" dirty="0" err="1"/>
              <a:t>clear_cart</a:t>
            </a:r>
            <a:r>
              <a:rPr lang="en-US" dirty="0"/>
              <a:t>, </a:t>
            </a:r>
            <a:r>
              <a:rPr lang="en-US" dirty="0" err="1"/>
              <a:t>log_in</a:t>
            </a:r>
            <a:r>
              <a:rPr lang="en-US" dirty="0"/>
              <a:t>, </a:t>
            </a:r>
            <a:r>
              <a:rPr lang="en-US" dirty="0" err="1"/>
              <a:t>log_out</a:t>
            </a:r>
            <a:r>
              <a:rPr lang="en-US" dirty="0"/>
              <a:t>, and </a:t>
            </a:r>
            <a:r>
              <a:rPr lang="en-US" dirty="0" err="1"/>
              <a:t>check_out</a:t>
            </a:r>
            <a:r>
              <a:rPr lang="en-US" dirty="0"/>
              <a:t> are included in the class design</a:t>
            </a:r>
          </a:p>
          <a:p>
            <a:pPr lvl="1" eaLnBrk="1" hangingPunct="1">
              <a:spcBef>
                <a:spcPct val="0"/>
              </a:spcBef>
              <a:defRPr/>
            </a:pPr>
            <a:r>
              <a:rPr lang="en-US" dirty="0"/>
              <a:t> all of these operations should be public.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0"/>
              </a:spcBef>
              <a:spcAft>
                <a:spcPct val="0"/>
              </a:spcAft>
              <a:buClrTx/>
              <a:buSzTx/>
              <a:buFontTx/>
              <a:buNone/>
              <a:tabLst/>
              <a:defRPr/>
            </a:pPr>
            <a:endParaRPr lang="en-US" dirty="0"/>
          </a:p>
          <a:p>
            <a:pPr eaLnBrk="1" hangingPunct="1">
              <a:spcBef>
                <a:spcPct val="0"/>
              </a:spcBef>
            </a:pPr>
            <a:endParaRPr lang="en-US" altLang="en-US" dirty="0"/>
          </a:p>
          <a:p>
            <a:endParaRPr lang="en-CA" dirty="0"/>
          </a:p>
        </p:txBody>
      </p:sp>
      <p:sp>
        <p:nvSpPr>
          <p:cNvPr id="2" name="Footer Placeholder 1">
            <a:extLst>
              <a:ext uri="{FF2B5EF4-FFF2-40B4-BE49-F238E27FC236}">
                <a16:creationId xmlns:a16="http://schemas.microsoft.com/office/drawing/2014/main" id="{1156372C-E1EF-4EF2-9A1B-2A507BEA6835}"/>
              </a:ext>
            </a:extLst>
          </p:cNvPr>
          <p:cNvSpPr>
            <a:spLocks noGrp="1"/>
          </p:cNvSpPr>
          <p:nvPr>
            <p:ph type="ftr" sz="quarter" idx="11"/>
          </p:nvPr>
        </p:nvSpPr>
        <p:spPr/>
        <p:txBody>
          <a:bodyPr/>
          <a:lstStyle/>
          <a:p>
            <a:pPr>
              <a:defRPr/>
            </a:pPr>
            <a:r>
              <a:rPr lang="en-US"/>
              <a:t>SOEN 343</a:t>
            </a:r>
          </a:p>
        </p:txBody>
      </p:sp>
      <p:sp>
        <p:nvSpPr>
          <p:cNvPr id="3" name="Slide Number Placeholder 2">
            <a:extLst>
              <a:ext uri="{FF2B5EF4-FFF2-40B4-BE49-F238E27FC236}">
                <a16:creationId xmlns:a16="http://schemas.microsoft.com/office/drawing/2014/main" id="{690C3E9C-09D3-418F-91C9-0124CDF912FA}"/>
              </a:ext>
            </a:extLst>
          </p:cNvPr>
          <p:cNvSpPr>
            <a:spLocks noGrp="1"/>
          </p:cNvSpPr>
          <p:nvPr>
            <p:ph type="sldNum" sz="quarter" idx="12"/>
          </p:nvPr>
        </p:nvSpPr>
        <p:spPr/>
        <p:txBody>
          <a:bodyPr/>
          <a:lstStyle/>
          <a:p>
            <a:fld id="{70F2055E-09EC-4595-B407-18B1110CD493}" type="slidenum">
              <a:rPr lang="en-US" altLang="en-US" smtClean="0"/>
              <a:pPr/>
              <a:t>30</a:t>
            </a:fld>
            <a:endParaRPr lang="en-US" altLang="en-US"/>
          </a:p>
        </p:txBody>
      </p:sp>
    </p:spTree>
    <p:extLst>
      <p:ext uri="{BB962C8B-B14F-4D97-AF65-F5344CB8AC3E}">
        <p14:creationId xmlns:p14="http://schemas.microsoft.com/office/powerpoint/2010/main" val="104647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7C4E2740-FA3B-4F46-980C-6583A1425E1E}"/>
              </a:ext>
            </a:extLst>
          </p:cNvPr>
          <p:cNvSpPr>
            <a:spLocks noGrp="1" noChangeArrowheads="1"/>
          </p:cNvSpPr>
          <p:nvPr>
            <p:ph type="title"/>
          </p:nvPr>
        </p:nvSpPr>
        <p:spPr/>
        <p:txBody>
          <a:bodyPr/>
          <a:lstStyle/>
          <a:p>
            <a:r>
              <a:rPr lang="en-US" altLang="en-US" dirty="0" err="1"/>
              <a:t>SessionController</a:t>
            </a:r>
            <a:r>
              <a:rPr lang="en-US" altLang="en-US" dirty="0"/>
              <a:t> class</a:t>
            </a:r>
          </a:p>
        </p:txBody>
      </p:sp>
      <p:sp>
        <p:nvSpPr>
          <p:cNvPr id="2" name="Footer Placeholder 1">
            <a:extLst>
              <a:ext uri="{FF2B5EF4-FFF2-40B4-BE49-F238E27FC236}">
                <a16:creationId xmlns:a16="http://schemas.microsoft.com/office/drawing/2014/main" id="{5F4299B6-2746-4EF1-8585-676C08F62755}"/>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1353235E-4A01-4D38-95FF-A394A0E295C5}"/>
              </a:ext>
            </a:extLst>
          </p:cNvPr>
          <p:cNvSpPr>
            <a:spLocks noGrp="1"/>
          </p:cNvSpPr>
          <p:nvPr>
            <p:ph type="sldNum" sz="quarter" idx="12"/>
          </p:nvPr>
        </p:nvSpPr>
        <p:spPr/>
        <p:txBody>
          <a:bodyPr/>
          <a:lstStyle/>
          <a:p>
            <a:fld id="{F7AFF0B9-4379-4FC4-8C8D-6E59B9CEB73D}" type="slidenum">
              <a:rPr lang="en-CA" smtClean="0"/>
              <a:t>31</a:t>
            </a:fld>
            <a:endParaRPr lang="en-CA"/>
          </a:p>
        </p:txBody>
      </p:sp>
      <p:sp>
        <p:nvSpPr>
          <p:cNvPr id="12292" name="Rectangle 5">
            <a:extLst>
              <a:ext uri="{FF2B5EF4-FFF2-40B4-BE49-F238E27FC236}">
                <a16:creationId xmlns:a16="http://schemas.microsoft.com/office/drawing/2014/main" id="{C2AD539D-E05C-4D80-A476-55111AB6024B}"/>
              </a:ext>
            </a:extLst>
          </p:cNvPr>
          <p:cNvSpPr>
            <a:spLocks noChangeArrowheads="1"/>
          </p:cNvSpPr>
          <p:nvPr/>
        </p:nvSpPr>
        <p:spPr bwMode="auto">
          <a:xfrm>
            <a:off x="1524000" y="17203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aphicFrame>
        <p:nvGraphicFramePr>
          <p:cNvPr id="12290" name="Object 2">
            <a:extLst>
              <a:ext uri="{FF2B5EF4-FFF2-40B4-BE49-F238E27FC236}">
                <a16:creationId xmlns:a16="http://schemas.microsoft.com/office/drawing/2014/main" id="{4DBAA4C7-DFAF-4CF3-A688-EF2B22E42AC6}"/>
              </a:ext>
            </a:extLst>
          </p:cNvPr>
          <p:cNvGraphicFramePr>
            <a:graphicFrameLocks noChangeAspect="1"/>
          </p:cNvGraphicFramePr>
          <p:nvPr/>
        </p:nvGraphicFramePr>
        <p:xfrm>
          <a:off x="4495800" y="996257"/>
          <a:ext cx="3886200" cy="5181600"/>
        </p:xfrm>
        <a:graphic>
          <a:graphicData uri="http://schemas.openxmlformats.org/presentationml/2006/ole">
            <mc:AlternateContent xmlns:mc="http://schemas.openxmlformats.org/markup-compatibility/2006">
              <mc:Choice xmlns:v="urn:schemas-microsoft-com:vml" Requires="v">
                <p:oleObj spid="_x0000_s19587" name="Visio" r:id="rId4" imgW="2288845" imgH="3043916" progId="Visio.Drawing.11">
                  <p:embed/>
                </p:oleObj>
              </mc:Choice>
              <mc:Fallback>
                <p:oleObj name="Visio" r:id="rId4" imgW="2288845" imgH="3043916" progId="Visio.Drawing.11">
                  <p:embed/>
                  <p:pic>
                    <p:nvPicPr>
                      <p:cNvPr id="12290" name="Object 2">
                        <a:extLst>
                          <a:ext uri="{FF2B5EF4-FFF2-40B4-BE49-F238E27FC236}">
                            <a16:creationId xmlns:a16="http://schemas.microsoft.com/office/drawing/2014/main" id="{4DBAA4C7-DFAF-4CF3-A688-EF2B22E42A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996257"/>
                        <a:ext cx="3886200"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750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77F325E-1CC7-4ACC-8D4F-F17A060A8319}"/>
              </a:ext>
            </a:extLst>
          </p:cNvPr>
          <p:cNvSpPr>
            <a:spLocks noGrp="1" noChangeArrowheads="1"/>
          </p:cNvSpPr>
          <p:nvPr>
            <p:ph type="title"/>
          </p:nvPr>
        </p:nvSpPr>
        <p:spPr/>
        <p:txBody>
          <a:bodyPr/>
          <a:lstStyle/>
          <a:p>
            <a:r>
              <a:rPr lang="en-US" altLang="en-US"/>
              <a:t>Refine the Design of Operations</a:t>
            </a:r>
          </a:p>
        </p:txBody>
      </p:sp>
      <p:sp>
        <p:nvSpPr>
          <p:cNvPr id="376835" name="Rectangle 3">
            <a:extLst>
              <a:ext uri="{FF2B5EF4-FFF2-40B4-BE49-F238E27FC236}">
                <a16:creationId xmlns:a16="http://schemas.microsoft.com/office/drawing/2014/main" id="{0194A0CE-902C-4405-9947-255604DA8B97}"/>
              </a:ext>
            </a:extLst>
          </p:cNvPr>
          <p:cNvSpPr>
            <a:spLocks noGrp="1" noChangeArrowheads="1"/>
          </p:cNvSpPr>
          <p:nvPr>
            <p:ph idx="1"/>
          </p:nvPr>
        </p:nvSpPr>
        <p:spPr/>
        <p:txBody>
          <a:bodyPr/>
          <a:lstStyle/>
          <a:p>
            <a:pPr>
              <a:defRPr/>
            </a:pPr>
            <a:r>
              <a:rPr lang="en-US" sz="2700" dirty="0"/>
              <a:t>Consider the following questions</a:t>
            </a:r>
          </a:p>
          <a:p>
            <a:pPr lvl="1">
              <a:defRPr/>
            </a:pPr>
            <a:r>
              <a:rPr lang="en-US" sz="2200" dirty="0"/>
              <a:t>What should be the return type?</a:t>
            </a:r>
          </a:p>
          <a:p>
            <a:pPr lvl="1">
              <a:defRPr/>
            </a:pPr>
            <a:r>
              <a:rPr lang="en-US" sz="2200" dirty="0"/>
              <a:t>What should be the parameters?</a:t>
            </a:r>
          </a:p>
          <a:p>
            <a:pPr>
              <a:defRPr/>
            </a:pPr>
            <a:r>
              <a:rPr lang="en-US" sz="2700" dirty="0"/>
              <a:t>Example: </a:t>
            </a:r>
            <a:r>
              <a:rPr lang="en-US" sz="2700" b="1" dirty="0" err="1">
                <a:solidFill>
                  <a:srgbClr val="006600"/>
                </a:solidFill>
                <a:effectLst>
                  <a:outerShdw blurRad="38100" dist="38100" dir="2700000" algn="tl">
                    <a:srgbClr val="C0C0C0"/>
                  </a:outerShdw>
                </a:effectLst>
              </a:rPr>
              <a:t>add_item</a:t>
            </a:r>
            <a:r>
              <a:rPr lang="en-US" sz="2700" dirty="0"/>
              <a:t> of </a:t>
            </a:r>
            <a:r>
              <a:rPr lang="en-US" sz="2700" b="1" dirty="0" err="1">
                <a:solidFill>
                  <a:srgbClr val="006600"/>
                </a:solidFill>
                <a:effectLst>
                  <a:outerShdw blurRad="38100" dist="38100" dir="2700000" algn="tl">
                    <a:srgbClr val="C0C0C0"/>
                  </a:outerShdw>
                </a:effectLst>
              </a:rPr>
              <a:t>SessionController</a:t>
            </a:r>
            <a:endParaRPr lang="en-US" sz="2700" b="1" dirty="0">
              <a:solidFill>
                <a:srgbClr val="006600"/>
              </a:solidFill>
              <a:effectLst>
                <a:outerShdw blurRad="38100" dist="38100" dir="2700000" algn="tl">
                  <a:srgbClr val="C0C0C0"/>
                </a:outerShdw>
              </a:effectLst>
            </a:endParaRPr>
          </a:p>
          <a:p>
            <a:pPr lvl="1">
              <a:defRPr/>
            </a:pPr>
            <a:r>
              <a:rPr lang="en-US" sz="2200" dirty="0"/>
              <a:t>What should be parameters? 2 alternatives</a:t>
            </a:r>
          </a:p>
          <a:p>
            <a:pPr lvl="2">
              <a:defRPr/>
            </a:pPr>
            <a:r>
              <a:rPr lang="en-US" sz="2000" dirty="0"/>
              <a:t>An Integer product ID?</a:t>
            </a:r>
          </a:p>
          <a:p>
            <a:pPr lvl="2">
              <a:defRPr/>
            </a:pPr>
            <a:r>
              <a:rPr lang="en-US" sz="2000" dirty="0"/>
              <a:t>A reference to </a:t>
            </a:r>
            <a:r>
              <a:rPr lang="en-US" sz="2000" dirty="0" err="1"/>
              <a:t>ProductInfo</a:t>
            </a:r>
            <a:r>
              <a:rPr lang="en-US" sz="2000" dirty="0"/>
              <a:t> object?</a:t>
            </a:r>
          </a:p>
        </p:txBody>
      </p:sp>
      <p:sp>
        <p:nvSpPr>
          <p:cNvPr id="2" name="Footer Placeholder 1">
            <a:extLst>
              <a:ext uri="{FF2B5EF4-FFF2-40B4-BE49-F238E27FC236}">
                <a16:creationId xmlns:a16="http://schemas.microsoft.com/office/drawing/2014/main" id="{7A0DB0EB-EEA6-435F-885D-504214220809}"/>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77F758A4-8E41-4DE9-8F12-D498836DA037}"/>
              </a:ext>
            </a:extLst>
          </p:cNvPr>
          <p:cNvSpPr>
            <a:spLocks noGrp="1"/>
          </p:cNvSpPr>
          <p:nvPr>
            <p:ph type="sldNum" sz="quarter" idx="12"/>
          </p:nvPr>
        </p:nvSpPr>
        <p:spPr/>
        <p:txBody>
          <a:bodyPr/>
          <a:lstStyle/>
          <a:p>
            <a:fld id="{F7AFF0B9-4379-4FC4-8C8D-6E59B9CEB73D}" type="slidenum">
              <a:rPr lang="en-CA" smtClean="0"/>
              <a:t>32</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68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68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68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68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6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0C118F5-4430-4B09-9DED-59CBD2AE8CC5}"/>
              </a:ext>
            </a:extLst>
          </p:cNvPr>
          <p:cNvSpPr>
            <a:spLocks noGrp="1" noChangeArrowheads="1"/>
          </p:cNvSpPr>
          <p:nvPr>
            <p:ph type="title"/>
          </p:nvPr>
        </p:nvSpPr>
        <p:spPr/>
        <p:txBody>
          <a:bodyPr/>
          <a:lstStyle/>
          <a:p>
            <a:r>
              <a:rPr lang="en-US" altLang="en-US" dirty="0"/>
              <a:t>Example (add-item)</a:t>
            </a:r>
          </a:p>
        </p:txBody>
      </p:sp>
      <p:sp>
        <p:nvSpPr>
          <p:cNvPr id="90115" name="Rectangle 3">
            <a:extLst>
              <a:ext uri="{FF2B5EF4-FFF2-40B4-BE49-F238E27FC236}">
                <a16:creationId xmlns:a16="http://schemas.microsoft.com/office/drawing/2014/main" id="{97DF9A79-8686-4D7C-97B4-700FE79A3880}"/>
              </a:ext>
            </a:extLst>
          </p:cNvPr>
          <p:cNvSpPr>
            <a:spLocks noGrp="1" noChangeArrowheads="1"/>
          </p:cNvSpPr>
          <p:nvPr>
            <p:ph idx="1"/>
          </p:nvPr>
        </p:nvSpPr>
        <p:spPr/>
        <p:txBody>
          <a:bodyPr/>
          <a:lstStyle/>
          <a:p>
            <a:r>
              <a:rPr lang="en-US" altLang="en-US" sz="2700" dirty="0"/>
              <a:t>Design return type</a:t>
            </a:r>
          </a:p>
          <a:p>
            <a:pPr lvl="1"/>
            <a:r>
              <a:rPr lang="en-US" altLang="en-US" sz="2200" dirty="0"/>
              <a:t>Can it be void?</a:t>
            </a:r>
          </a:p>
          <a:p>
            <a:pPr lvl="2"/>
            <a:r>
              <a:rPr lang="en-US" altLang="en-US" sz="2000" dirty="0"/>
              <a:t>No, we need to know whether the operation is successful or not</a:t>
            </a:r>
          </a:p>
          <a:p>
            <a:pPr lvl="1"/>
            <a:r>
              <a:rPr lang="en-US" altLang="en-US" sz="2200" dirty="0"/>
              <a:t>Can it be </a:t>
            </a:r>
            <a:r>
              <a:rPr lang="en-US" altLang="en-US" sz="2200" dirty="0" err="1"/>
              <a:t>boolean</a:t>
            </a:r>
            <a:r>
              <a:rPr lang="en-US" altLang="en-US" sz="2200" dirty="0"/>
              <a:t>?</a:t>
            </a:r>
          </a:p>
          <a:p>
            <a:pPr lvl="2"/>
            <a:r>
              <a:rPr lang="en-US" altLang="en-US" sz="2000" dirty="0"/>
              <a:t>Yes, but how about the report of the failure reason?</a:t>
            </a:r>
          </a:p>
          <a:p>
            <a:pPr lvl="3"/>
            <a:r>
              <a:rPr lang="en-US" altLang="en-US" sz="1800" dirty="0"/>
              <a:t>e.g., “# of item exceeds limit”, “item not available”, ...</a:t>
            </a:r>
          </a:p>
          <a:p>
            <a:pPr lvl="1"/>
            <a:r>
              <a:rPr lang="en-US" altLang="en-US" sz="2200" dirty="0"/>
              <a:t>How about returning a string?</a:t>
            </a:r>
          </a:p>
          <a:p>
            <a:pPr lvl="2"/>
            <a:r>
              <a:rPr lang="en-US" altLang="en-US" sz="2000" dirty="0"/>
              <a:t>null – no error</a:t>
            </a:r>
          </a:p>
          <a:p>
            <a:pPr lvl="2"/>
            <a:r>
              <a:rPr lang="en-US" altLang="en-US" sz="2000" dirty="0"/>
              <a:t>not null – the string itself is the detailed failure info.</a:t>
            </a:r>
          </a:p>
        </p:txBody>
      </p:sp>
      <p:sp>
        <p:nvSpPr>
          <p:cNvPr id="2" name="Footer Placeholder 1">
            <a:extLst>
              <a:ext uri="{FF2B5EF4-FFF2-40B4-BE49-F238E27FC236}">
                <a16:creationId xmlns:a16="http://schemas.microsoft.com/office/drawing/2014/main" id="{9D5E5110-E463-49EA-BB58-C6C589B5D4D3}"/>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CE2C217C-6736-4E3F-A86E-5AFE80AA6C7A}"/>
              </a:ext>
            </a:extLst>
          </p:cNvPr>
          <p:cNvSpPr>
            <a:spLocks noGrp="1"/>
          </p:cNvSpPr>
          <p:nvPr>
            <p:ph type="sldNum" sz="quarter" idx="12"/>
          </p:nvPr>
        </p:nvSpPr>
        <p:spPr/>
        <p:txBody>
          <a:bodyPr/>
          <a:lstStyle/>
          <a:p>
            <a:fld id="{F7AFF0B9-4379-4FC4-8C8D-6E59B9CEB73D}" type="slidenum">
              <a:rPr lang="en-CA" smtClean="0"/>
              <a:t>33</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298E-02D4-4B8A-91F5-AC20681CF56E}"/>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1ED53A77-0402-4726-A9AC-E8C2B79530C9}"/>
              </a:ext>
            </a:extLst>
          </p:cNvPr>
          <p:cNvSpPr>
            <a:spLocks noGrp="1"/>
          </p:cNvSpPr>
          <p:nvPr>
            <p:ph idx="1"/>
          </p:nvPr>
        </p:nvSpPr>
        <p:spPr/>
        <p:txBody>
          <a:bodyPr/>
          <a:lstStyle/>
          <a:p>
            <a:r>
              <a:rPr lang="en-US" altLang="en-US" dirty="0"/>
              <a:t>OO Analysis</a:t>
            </a:r>
          </a:p>
          <a:p>
            <a:pPr lvl="1"/>
            <a:r>
              <a:rPr lang="en-US" altLang="en-US" dirty="0"/>
              <a:t>Use Case diagram</a:t>
            </a:r>
          </a:p>
          <a:p>
            <a:r>
              <a:rPr lang="en-US" altLang="en-US" dirty="0"/>
              <a:t>OO Design</a:t>
            </a:r>
          </a:p>
          <a:p>
            <a:pPr lvl="1"/>
            <a:r>
              <a:rPr lang="en-US" altLang="en-US" dirty="0"/>
              <a:t>	CRC card approach</a:t>
            </a:r>
          </a:p>
          <a:p>
            <a:pPr lvl="1"/>
            <a:r>
              <a:rPr lang="en-US" altLang="en-US" dirty="0"/>
              <a:t>	Construct a sequence diagram</a:t>
            </a:r>
          </a:p>
          <a:p>
            <a:pPr lvl="1"/>
            <a:r>
              <a:rPr lang="en-US" altLang="en-US" dirty="0"/>
              <a:t>	Build a state machine diagram</a:t>
            </a:r>
          </a:p>
          <a:p>
            <a:pPr lvl="1"/>
            <a:r>
              <a:rPr lang="en-US" altLang="en-US" dirty="0"/>
              <a:t>	Class design</a:t>
            </a:r>
          </a:p>
          <a:p>
            <a:r>
              <a:rPr lang="en-US" altLang="en-US" dirty="0"/>
              <a:t>Class design</a:t>
            </a:r>
          </a:p>
          <a:p>
            <a:pPr lvl="1"/>
            <a:r>
              <a:rPr lang="en-US" altLang="en-US" dirty="0"/>
              <a:t>	Procedure for designing a class	</a:t>
            </a:r>
          </a:p>
          <a:p>
            <a:pPr lvl="1"/>
            <a:r>
              <a:rPr lang="en-US" altLang="en-US" dirty="0"/>
              <a:t>	Refine the design of operations</a:t>
            </a:r>
          </a:p>
        </p:txBody>
      </p:sp>
      <p:sp>
        <p:nvSpPr>
          <p:cNvPr id="4" name="Footer Placeholder 3">
            <a:extLst>
              <a:ext uri="{FF2B5EF4-FFF2-40B4-BE49-F238E27FC236}">
                <a16:creationId xmlns:a16="http://schemas.microsoft.com/office/drawing/2014/main" id="{3BE8BEC9-B85C-4000-B2F8-8BB4DB9A52A9}"/>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55D5850F-18D3-46CE-9FB4-24168EC25E14}"/>
              </a:ext>
            </a:extLst>
          </p:cNvPr>
          <p:cNvSpPr>
            <a:spLocks noGrp="1"/>
          </p:cNvSpPr>
          <p:nvPr>
            <p:ph type="sldNum" sz="quarter" idx="12"/>
          </p:nvPr>
        </p:nvSpPr>
        <p:spPr/>
        <p:txBody>
          <a:bodyPr/>
          <a:lstStyle/>
          <a:p>
            <a:fld id="{C2F792F5-04B2-48F5-9D03-C738232DE97E}" type="slidenum">
              <a:rPr lang="en-CA" smtClean="0"/>
              <a:t>34</a:t>
            </a:fld>
            <a:endParaRPr lang="en-CA"/>
          </a:p>
        </p:txBody>
      </p:sp>
    </p:spTree>
    <p:extLst>
      <p:ext uri="{BB962C8B-B14F-4D97-AF65-F5344CB8AC3E}">
        <p14:creationId xmlns:p14="http://schemas.microsoft.com/office/powerpoint/2010/main" val="173375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34BB-D9C8-4892-9955-FD01B036FB55}"/>
              </a:ext>
            </a:extLst>
          </p:cNvPr>
          <p:cNvSpPr>
            <a:spLocks noGrp="1"/>
          </p:cNvSpPr>
          <p:nvPr>
            <p:ph type="title"/>
          </p:nvPr>
        </p:nvSpPr>
        <p:spPr/>
        <p:txBody>
          <a:bodyPr/>
          <a:lstStyle/>
          <a:p>
            <a:r>
              <a:rPr lang="en-CA" dirty="0"/>
              <a:t>References</a:t>
            </a:r>
          </a:p>
        </p:txBody>
      </p:sp>
      <p:sp>
        <p:nvSpPr>
          <p:cNvPr id="7" name="Content Placeholder 6">
            <a:extLst>
              <a:ext uri="{FF2B5EF4-FFF2-40B4-BE49-F238E27FC236}">
                <a16:creationId xmlns:a16="http://schemas.microsoft.com/office/drawing/2014/main" id="{6CED5ED7-CBBF-4A62-B46D-2C1290FADECF}"/>
              </a:ext>
            </a:extLst>
          </p:cNvPr>
          <p:cNvSpPr>
            <a:spLocks noGrp="1"/>
          </p:cNvSpPr>
          <p:nvPr>
            <p:ph idx="1"/>
          </p:nvPr>
        </p:nvSpPr>
        <p:spPr/>
        <p:txBody>
          <a:bodyPr/>
          <a:lstStyle/>
          <a:p>
            <a:pPr rtl="0" fontAlgn="base">
              <a:spcBef>
                <a:spcPts val="0"/>
              </a:spcBef>
              <a:spcAft>
                <a:spcPts val="0"/>
              </a:spcAft>
              <a:buFont typeface="+mj-lt"/>
              <a:buAutoNum type="arabicPeriod"/>
            </a:pPr>
            <a:r>
              <a:rPr lang="en-CA" sz="1800" b="0" i="0" u="none" strike="noStrike" dirty="0">
                <a:solidFill>
                  <a:srgbClr val="222222"/>
                </a:solidFill>
                <a:effectLst/>
                <a:latin typeface="Arial" panose="020B0604020202020204" pitchFamily="34" charset="0"/>
              </a:rPr>
              <a:t>Ch. 3. Qian, Kai, et al. Software architecture and design illuminated. Jones &amp; Bartlett Learning, 2010.</a:t>
            </a:r>
            <a:endParaRPr lang="en-CA"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CA" sz="1800" b="0" i="0" u="none" strike="noStrike" dirty="0">
                <a:solidFill>
                  <a:srgbClr val="222222"/>
                </a:solidFill>
                <a:effectLst/>
                <a:latin typeface="Arial" panose="020B0604020202020204" pitchFamily="34" charset="0"/>
              </a:rPr>
              <a:t>Appendix 2. McLaughlin, Brett, Gary </a:t>
            </a:r>
            <a:r>
              <a:rPr lang="en-CA" sz="1800" b="0" i="0" u="none" strike="noStrike" dirty="0" err="1">
                <a:solidFill>
                  <a:srgbClr val="222222"/>
                </a:solidFill>
                <a:effectLst/>
                <a:latin typeface="Arial" panose="020B0604020202020204" pitchFamily="34" charset="0"/>
              </a:rPr>
              <a:t>Pollice</a:t>
            </a:r>
            <a:r>
              <a:rPr lang="en-CA" sz="1800" b="0" i="0" u="none" strike="noStrike" dirty="0">
                <a:solidFill>
                  <a:srgbClr val="222222"/>
                </a:solidFill>
                <a:effectLst/>
                <a:latin typeface="Arial" panose="020B0604020202020204" pitchFamily="34" charset="0"/>
              </a:rPr>
              <a:t>, and David West. Head First Object-Oriented Analysis and Design." O'Reilly Media, Inc.", 2007.</a:t>
            </a:r>
            <a:endParaRPr lang="en-CA" sz="1800" b="0" i="0" u="none" strike="noStrike" dirty="0">
              <a:solidFill>
                <a:srgbClr val="000000"/>
              </a:solidFill>
              <a:effectLst/>
              <a:latin typeface="Arial" panose="020B0604020202020204" pitchFamily="34" charset="0"/>
            </a:endParaRPr>
          </a:p>
          <a:p>
            <a:endParaRPr lang="en-CA" dirty="0"/>
          </a:p>
        </p:txBody>
      </p:sp>
      <p:sp>
        <p:nvSpPr>
          <p:cNvPr id="4" name="Footer Placeholder 3">
            <a:extLst>
              <a:ext uri="{FF2B5EF4-FFF2-40B4-BE49-F238E27FC236}">
                <a16:creationId xmlns:a16="http://schemas.microsoft.com/office/drawing/2014/main" id="{A3B09E5D-661D-4BCB-B07C-4D13AB81E77D}"/>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80614DA2-510A-4E14-A797-FF64C925ABD7}"/>
              </a:ext>
            </a:extLst>
          </p:cNvPr>
          <p:cNvSpPr>
            <a:spLocks noGrp="1"/>
          </p:cNvSpPr>
          <p:nvPr>
            <p:ph type="sldNum" sz="quarter" idx="12"/>
          </p:nvPr>
        </p:nvSpPr>
        <p:spPr/>
        <p:txBody>
          <a:bodyPr/>
          <a:lstStyle/>
          <a:p>
            <a:fld id="{C2F792F5-04B2-48F5-9D03-C738232DE97E}" type="slidenum">
              <a:rPr lang="en-CA" smtClean="0"/>
              <a:t>35</a:t>
            </a:fld>
            <a:endParaRPr lang="en-CA"/>
          </a:p>
        </p:txBody>
      </p:sp>
    </p:spTree>
    <p:extLst>
      <p:ext uri="{BB962C8B-B14F-4D97-AF65-F5344CB8AC3E}">
        <p14:creationId xmlns:p14="http://schemas.microsoft.com/office/powerpoint/2010/main" val="221381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C58919B-ACFC-4D95-A520-6574CC244A91}"/>
              </a:ext>
            </a:extLst>
          </p:cNvPr>
          <p:cNvSpPr>
            <a:spLocks noGrp="1" noChangeArrowheads="1"/>
          </p:cNvSpPr>
          <p:nvPr>
            <p:ph type="title"/>
          </p:nvPr>
        </p:nvSpPr>
        <p:spPr/>
        <p:txBody>
          <a:bodyPr/>
          <a:lstStyle/>
          <a:p>
            <a:r>
              <a:rPr lang="en-US" altLang="en-US"/>
              <a:t>Requirements</a:t>
            </a:r>
          </a:p>
        </p:txBody>
      </p:sp>
      <p:sp>
        <p:nvSpPr>
          <p:cNvPr id="53251" name="Rectangle 3">
            <a:extLst>
              <a:ext uri="{FF2B5EF4-FFF2-40B4-BE49-F238E27FC236}">
                <a16:creationId xmlns:a16="http://schemas.microsoft.com/office/drawing/2014/main" id="{9701A439-42B3-4A9A-B7FC-CBB0DDE5FA4F}"/>
              </a:ext>
            </a:extLst>
          </p:cNvPr>
          <p:cNvSpPr>
            <a:spLocks noGrp="1" noChangeArrowheads="1"/>
          </p:cNvSpPr>
          <p:nvPr>
            <p:ph idx="1"/>
          </p:nvPr>
        </p:nvSpPr>
        <p:spPr/>
        <p:txBody>
          <a:bodyPr/>
          <a:lstStyle/>
          <a:p>
            <a:pPr marL="457200" indent="-457200">
              <a:buFont typeface="+mj-lt"/>
              <a:buAutoNum type="arabicPeriod"/>
            </a:pPr>
            <a:r>
              <a:rPr lang="en-US" altLang="en-US" sz="2000" dirty="0"/>
              <a:t>Each customer has an online shopping cart, which allows addition and removal of items</a:t>
            </a:r>
            <a:endParaRPr lang="en-US" altLang="en-US" sz="2000" b="1" dirty="0"/>
          </a:p>
          <a:p>
            <a:pPr marL="457200" indent="-457200">
              <a:buFont typeface="+mj-lt"/>
              <a:buAutoNum type="arabicPeriod"/>
            </a:pPr>
            <a:r>
              <a:rPr lang="en-US" altLang="en-US" sz="2000" dirty="0"/>
              <a:t>A customer can check out the shopping cart using credit card. The transaction is approved only when the financial department has verified the validity and the remaining credit line of the credit card</a:t>
            </a:r>
            <a:endParaRPr lang="en-US" altLang="en-US" sz="2000" b="1" dirty="0"/>
          </a:p>
          <a:p>
            <a:pPr marL="457200" indent="-457200">
              <a:buFont typeface="+mj-lt"/>
              <a:buAutoNum type="arabicPeriod"/>
            </a:pPr>
            <a:r>
              <a:rPr lang="en-US" altLang="en-US" sz="2000" dirty="0"/>
              <a:t>Before the transaction is completed, a customer should be notified about the estimated arrival date, which is determined by the order processing time of the shipping department</a:t>
            </a:r>
            <a:endParaRPr lang="en-US" altLang="en-US" sz="2000" b="1" dirty="0"/>
          </a:p>
          <a:p>
            <a:pPr marL="457200" indent="-457200">
              <a:buFont typeface="+mj-lt"/>
              <a:buAutoNum type="arabicPeriod"/>
            </a:pPr>
            <a:r>
              <a:rPr lang="en-US" altLang="en-US" sz="2000" dirty="0"/>
              <a:t>A customer can choose to cancel the transaction by clearing all items of the cart</a:t>
            </a:r>
            <a:endParaRPr lang="en-US" altLang="en-US" sz="2000" b="1" dirty="0"/>
          </a:p>
          <a:p>
            <a:pPr marL="457200" indent="-457200">
              <a:buFont typeface="+mj-lt"/>
              <a:buAutoNum type="arabicPeriod"/>
            </a:pPr>
            <a:r>
              <a:rPr lang="en-US" altLang="en-US" sz="2000" dirty="0"/>
              <a:t>OPS must be available as a web accessible system. Customers can use popular Internet browsers to interact with OPS</a:t>
            </a:r>
          </a:p>
        </p:txBody>
      </p:sp>
      <p:sp>
        <p:nvSpPr>
          <p:cNvPr id="2" name="Footer Placeholder 1">
            <a:extLst>
              <a:ext uri="{FF2B5EF4-FFF2-40B4-BE49-F238E27FC236}">
                <a16:creationId xmlns:a16="http://schemas.microsoft.com/office/drawing/2014/main" id="{18692A41-F291-4814-9964-28548D60288A}"/>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FD95768A-94F2-45E6-9C14-23D9B986E963}"/>
              </a:ext>
            </a:extLst>
          </p:cNvPr>
          <p:cNvSpPr>
            <a:spLocks noGrp="1"/>
          </p:cNvSpPr>
          <p:nvPr>
            <p:ph type="sldNum" sz="quarter" idx="12"/>
          </p:nvPr>
        </p:nvSpPr>
        <p:spPr/>
        <p:txBody>
          <a:bodyPr/>
          <a:lstStyle/>
          <a:p>
            <a:fld id="{F7AFF0B9-4379-4FC4-8C8D-6E59B9CEB73D}" type="slidenum">
              <a:rPr lang="en-CA" smtClean="0"/>
              <a:t>4</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0992AD9-E0D5-4452-8D43-F1F2E3BA13BF}"/>
              </a:ext>
            </a:extLst>
          </p:cNvPr>
          <p:cNvSpPr>
            <a:spLocks noGrp="1" noChangeArrowheads="1"/>
          </p:cNvSpPr>
          <p:nvPr>
            <p:ph type="title"/>
          </p:nvPr>
        </p:nvSpPr>
        <p:spPr/>
        <p:txBody>
          <a:bodyPr/>
          <a:lstStyle/>
          <a:p>
            <a:r>
              <a:rPr lang="en-US" altLang="en-US"/>
              <a:t>Stage 1: OO Analysis</a:t>
            </a:r>
          </a:p>
        </p:txBody>
      </p:sp>
      <p:sp>
        <p:nvSpPr>
          <p:cNvPr id="54275" name="Rectangle 3">
            <a:extLst>
              <a:ext uri="{FF2B5EF4-FFF2-40B4-BE49-F238E27FC236}">
                <a16:creationId xmlns:a16="http://schemas.microsoft.com/office/drawing/2014/main" id="{4E50E55E-F2D9-4C37-A823-8A753FBE33EE}"/>
              </a:ext>
            </a:extLst>
          </p:cNvPr>
          <p:cNvSpPr>
            <a:spLocks noGrp="1" noChangeArrowheads="1"/>
          </p:cNvSpPr>
          <p:nvPr>
            <p:ph idx="1"/>
          </p:nvPr>
        </p:nvSpPr>
        <p:spPr/>
        <p:txBody>
          <a:bodyPr/>
          <a:lstStyle/>
          <a:p>
            <a:r>
              <a:rPr lang="en-US" altLang="en-US" dirty="0"/>
              <a:t>Outcome: </a:t>
            </a:r>
          </a:p>
          <a:p>
            <a:pPr lvl="1"/>
            <a:r>
              <a:rPr lang="en-US" altLang="en-US" dirty="0"/>
              <a:t>Requirement specification</a:t>
            </a:r>
          </a:p>
          <a:p>
            <a:pPr lvl="1"/>
            <a:r>
              <a:rPr lang="en-US" altLang="en-US" dirty="0"/>
              <a:t>Initial logic structure of the system</a:t>
            </a:r>
          </a:p>
          <a:p>
            <a:r>
              <a:rPr lang="en-US" altLang="en-US" dirty="0"/>
              <a:t>UML tools available</a:t>
            </a:r>
          </a:p>
          <a:p>
            <a:pPr lvl="1"/>
            <a:r>
              <a:rPr lang="en-US" altLang="en-US" dirty="0"/>
              <a:t>Use case diagram</a:t>
            </a:r>
          </a:p>
          <a:p>
            <a:endParaRPr lang="en-US" altLang="en-US" dirty="0"/>
          </a:p>
        </p:txBody>
      </p:sp>
      <p:sp>
        <p:nvSpPr>
          <p:cNvPr id="2" name="Footer Placeholder 1">
            <a:extLst>
              <a:ext uri="{FF2B5EF4-FFF2-40B4-BE49-F238E27FC236}">
                <a16:creationId xmlns:a16="http://schemas.microsoft.com/office/drawing/2014/main" id="{76753800-EC24-43A7-96D2-EE437F8E1614}"/>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99C04EF5-73AE-45B9-A074-1DB90863CF51}"/>
              </a:ext>
            </a:extLst>
          </p:cNvPr>
          <p:cNvSpPr>
            <a:spLocks noGrp="1"/>
          </p:cNvSpPr>
          <p:nvPr>
            <p:ph type="sldNum" sz="quarter" idx="12"/>
          </p:nvPr>
        </p:nvSpPr>
        <p:spPr/>
        <p:txBody>
          <a:bodyPr/>
          <a:lstStyle/>
          <a:p>
            <a:fld id="{F7AFF0B9-4379-4FC4-8C8D-6E59B9CEB73D}" type="slidenum">
              <a:rPr lang="en-CA" smtClean="0"/>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78C06D5-8A63-4BF6-8D9E-5818A41BBB04}"/>
              </a:ext>
            </a:extLst>
          </p:cNvPr>
          <p:cNvSpPr>
            <a:spLocks noGrp="1"/>
          </p:cNvSpPr>
          <p:nvPr>
            <p:ph type="title"/>
          </p:nvPr>
        </p:nvSpPr>
        <p:spPr/>
        <p:txBody>
          <a:bodyPr/>
          <a:lstStyle/>
          <a:p>
            <a:r>
              <a:rPr lang="en-CA" dirty="0"/>
              <a:t>object oriented Analysis</a:t>
            </a:r>
          </a:p>
        </p:txBody>
      </p:sp>
      <p:sp>
        <p:nvSpPr>
          <p:cNvPr id="7" name="Text Placeholder 6">
            <a:extLst>
              <a:ext uri="{FF2B5EF4-FFF2-40B4-BE49-F238E27FC236}">
                <a16:creationId xmlns:a16="http://schemas.microsoft.com/office/drawing/2014/main" id="{B77F20BF-EA3E-4719-96C6-D969643E718C}"/>
              </a:ext>
            </a:extLst>
          </p:cNvPr>
          <p:cNvSpPr>
            <a:spLocks noGrp="1"/>
          </p:cNvSpPr>
          <p:nvPr>
            <p:ph type="body" idx="1"/>
          </p:nvPr>
        </p:nvSpPr>
        <p:spPr/>
        <p:txBody>
          <a:bodyPr/>
          <a:lstStyle/>
          <a:p>
            <a:endParaRPr lang="en-CA" dirty="0"/>
          </a:p>
        </p:txBody>
      </p:sp>
      <p:sp>
        <p:nvSpPr>
          <p:cNvPr id="4" name="Footer Placeholder 3">
            <a:extLst>
              <a:ext uri="{FF2B5EF4-FFF2-40B4-BE49-F238E27FC236}">
                <a16:creationId xmlns:a16="http://schemas.microsoft.com/office/drawing/2014/main" id="{CBE75AD6-5417-40DB-A06E-3E6B598E08DA}"/>
              </a:ext>
            </a:extLst>
          </p:cNvPr>
          <p:cNvSpPr>
            <a:spLocks noGrp="1"/>
          </p:cNvSpPr>
          <p:nvPr>
            <p:ph type="ftr" sz="quarter" idx="11"/>
          </p:nvPr>
        </p:nvSpPr>
        <p:spPr/>
        <p:txBody>
          <a:bodyPr/>
          <a:lstStyle/>
          <a:p>
            <a:r>
              <a:rPr lang="en-CA"/>
              <a:t>SOEN 343.  Dr. Morales</a:t>
            </a:r>
            <a:endParaRPr lang="en-CA" dirty="0"/>
          </a:p>
        </p:txBody>
      </p:sp>
      <p:sp>
        <p:nvSpPr>
          <p:cNvPr id="5" name="Slide Number Placeholder 4">
            <a:extLst>
              <a:ext uri="{FF2B5EF4-FFF2-40B4-BE49-F238E27FC236}">
                <a16:creationId xmlns:a16="http://schemas.microsoft.com/office/drawing/2014/main" id="{B84FE02A-307E-40C4-9806-901C4D18FB21}"/>
              </a:ext>
            </a:extLst>
          </p:cNvPr>
          <p:cNvSpPr>
            <a:spLocks noGrp="1"/>
          </p:cNvSpPr>
          <p:nvPr>
            <p:ph type="sldNum" sz="quarter" idx="12"/>
          </p:nvPr>
        </p:nvSpPr>
        <p:spPr/>
        <p:txBody>
          <a:bodyPr/>
          <a:lstStyle/>
          <a:p>
            <a:fld id="{C2F792F5-04B2-48F5-9D03-C738232DE97E}" type="slidenum">
              <a:rPr lang="en-CA" smtClean="0"/>
              <a:t>6</a:t>
            </a:fld>
            <a:endParaRPr lang="en-CA"/>
          </a:p>
        </p:txBody>
      </p:sp>
    </p:spTree>
    <p:extLst>
      <p:ext uri="{BB962C8B-B14F-4D97-AF65-F5344CB8AC3E}">
        <p14:creationId xmlns:p14="http://schemas.microsoft.com/office/powerpoint/2010/main" val="129034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D81489F-8ECE-419B-BEC5-C9D2EF132DC5}"/>
              </a:ext>
            </a:extLst>
          </p:cNvPr>
          <p:cNvSpPr>
            <a:spLocks noGrp="1" noChangeArrowheads="1"/>
          </p:cNvSpPr>
          <p:nvPr>
            <p:ph type="title"/>
          </p:nvPr>
        </p:nvSpPr>
        <p:spPr/>
        <p:txBody>
          <a:bodyPr/>
          <a:lstStyle/>
          <a:p>
            <a:r>
              <a:rPr lang="en-US" altLang="en-US" sz="3600" dirty="0"/>
              <a:t>Design of Use Case Diagram</a:t>
            </a:r>
          </a:p>
        </p:txBody>
      </p:sp>
      <p:sp>
        <p:nvSpPr>
          <p:cNvPr id="55299" name="Rectangle 3">
            <a:extLst>
              <a:ext uri="{FF2B5EF4-FFF2-40B4-BE49-F238E27FC236}">
                <a16:creationId xmlns:a16="http://schemas.microsoft.com/office/drawing/2014/main" id="{F2980FE6-B2A5-4A5E-B6B7-D3796A2D71C9}"/>
              </a:ext>
            </a:extLst>
          </p:cNvPr>
          <p:cNvSpPr>
            <a:spLocks noGrp="1" noChangeArrowheads="1"/>
          </p:cNvSpPr>
          <p:nvPr>
            <p:ph idx="1"/>
          </p:nvPr>
        </p:nvSpPr>
        <p:spPr/>
        <p:txBody>
          <a:bodyPr/>
          <a:lstStyle/>
          <a:p>
            <a:r>
              <a:rPr lang="en-US" altLang="en-US" dirty="0"/>
              <a:t>An effective approach to understanding a system is to build use case diagrams to describe the functionality of a system</a:t>
            </a:r>
          </a:p>
          <a:p>
            <a:r>
              <a:rPr lang="en-US" altLang="en-US" dirty="0"/>
              <a:t>A use case diagram consists of multiple actors and use cases</a:t>
            </a:r>
          </a:p>
          <a:p>
            <a:r>
              <a:rPr lang="en-US" altLang="en-US" dirty="0"/>
              <a:t>Use Case is a way that users utilize the system to fulfill their goals</a:t>
            </a:r>
          </a:p>
          <a:p>
            <a:r>
              <a:rPr lang="en-US" altLang="en-US" dirty="0"/>
              <a:t>User can be either real human user, or components of a bigger picture</a:t>
            </a:r>
          </a:p>
          <a:p>
            <a:r>
              <a:rPr lang="en-US" altLang="en-US" dirty="0"/>
              <a:t>Use Case Diagram depicts their relationship</a:t>
            </a:r>
          </a:p>
        </p:txBody>
      </p:sp>
      <p:sp>
        <p:nvSpPr>
          <p:cNvPr id="2" name="Footer Placeholder 1">
            <a:extLst>
              <a:ext uri="{FF2B5EF4-FFF2-40B4-BE49-F238E27FC236}">
                <a16:creationId xmlns:a16="http://schemas.microsoft.com/office/drawing/2014/main" id="{23CA6C37-F8A8-478A-A079-A7B47CD77E0D}"/>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46432D8B-8251-432E-8429-D5EE97EC0E2C}"/>
              </a:ext>
            </a:extLst>
          </p:cNvPr>
          <p:cNvSpPr>
            <a:spLocks noGrp="1"/>
          </p:cNvSpPr>
          <p:nvPr>
            <p:ph type="sldNum" sz="quarter" idx="12"/>
          </p:nvPr>
        </p:nvSpPr>
        <p:spPr/>
        <p:txBody>
          <a:bodyPr/>
          <a:lstStyle/>
          <a:p>
            <a:fld id="{F7AFF0B9-4379-4FC4-8C8D-6E59B9CEB73D}" type="slidenum">
              <a:rPr lang="en-CA" smtClean="0"/>
              <a:t>7</a:t>
            </a:fld>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13F00A39-E33D-4687-BDFC-664D286B9DBE}"/>
              </a:ext>
            </a:extLst>
          </p:cNvPr>
          <p:cNvSpPr>
            <a:spLocks noGrp="1" noChangeArrowheads="1"/>
          </p:cNvSpPr>
          <p:nvPr>
            <p:ph type="title"/>
          </p:nvPr>
        </p:nvSpPr>
        <p:spPr/>
        <p:txBody>
          <a:bodyPr/>
          <a:lstStyle/>
          <a:p>
            <a:r>
              <a:rPr lang="en-US" altLang="en-US" dirty="0"/>
              <a:t>OPS Use Case Diagram</a:t>
            </a:r>
          </a:p>
        </p:txBody>
      </p:sp>
      <p:sp>
        <p:nvSpPr>
          <p:cNvPr id="2" name="Footer Placeholder 1">
            <a:extLst>
              <a:ext uri="{FF2B5EF4-FFF2-40B4-BE49-F238E27FC236}">
                <a16:creationId xmlns:a16="http://schemas.microsoft.com/office/drawing/2014/main" id="{228B5488-D806-4593-9259-09166551C0B0}"/>
              </a:ext>
            </a:extLst>
          </p:cNvPr>
          <p:cNvSpPr>
            <a:spLocks noGrp="1"/>
          </p:cNvSpPr>
          <p:nvPr>
            <p:ph type="ftr" sz="quarter" idx="11"/>
          </p:nvPr>
        </p:nvSpPr>
        <p:spPr/>
        <p:txBody>
          <a:bodyPr/>
          <a:lstStyle/>
          <a:p>
            <a:r>
              <a:rPr lang="en-CA"/>
              <a:t>SOEN 343</a:t>
            </a:r>
          </a:p>
        </p:txBody>
      </p:sp>
      <p:sp>
        <p:nvSpPr>
          <p:cNvPr id="3" name="Slide Number Placeholder 2">
            <a:extLst>
              <a:ext uri="{FF2B5EF4-FFF2-40B4-BE49-F238E27FC236}">
                <a16:creationId xmlns:a16="http://schemas.microsoft.com/office/drawing/2014/main" id="{21CB1234-E45F-4EB8-BE7F-25D21A612C8F}"/>
              </a:ext>
            </a:extLst>
          </p:cNvPr>
          <p:cNvSpPr>
            <a:spLocks noGrp="1"/>
          </p:cNvSpPr>
          <p:nvPr>
            <p:ph type="sldNum" sz="quarter" idx="12"/>
          </p:nvPr>
        </p:nvSpPr>
        <p:spPr/>
        <p:txBody>
          <a:bodyPr/>
          <a:lstStyle/>
          <a:p>
            <a:fld id="{F7AFF0B9-4379-4FC4-8C8D-6E59B9CEB73D}" type="slidenum">
              <a:rPr lang="en-CA" smtClean="0"/>
              <a:t>8</a:t>
            </a:fld>
            <a:endParaRPr lang="en-CA"/>
          </a:p>
        </p:txBody>
      </p:sp>
      <p:sp>
        <p:nvSpPr>
          <p:cNvPr id="6148" name="Rectangle 5">
            <a:extLst>
              <a:ext uri="{FF2B5EF4-FFF2-40B4-BE49-F238E27FC236}">
                <a16:creationId xmlns:a16="http://schemas.microsoft.com/office/drawing/2014/main" id="{A4D114D6-1139-4360-8D79-759EBB4F9AC4}"/>
              </a:ext>
            </a:extLst>
          </p:cNvPr>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6" name="Picture 5" descr="Diagram&#10;&#10;Description automatically generated">
            <a:extLst>
              <a:ext uri="{FF2B5EF4-FFF2-40B4-BE49-F238E27FC236}">
                <a16:creationId xmlns:a16="http://schemas.microsoft.com/office/drawing/2014/main" id="{25EA8B93-D00C-4371-A8A2-1C508AB36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127" y="1676400"/>
            <a:ext cx="7727546" cy="4208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E92F-1A18-47BF-A473-5814B8948D0B}"/>
              </a:ext>
            </a:extLst>
          </p:cNvPr>
          <p:cNvSpPr>
            <a:spLocks noGrp="1"/>
          </p:cNvSpPr>
          <p:nvPr>
            <p:ph type="title"/>
          </p:nvPr>
        </p:nvSpPr>
        <p:spPr/>
        <p:txBody>
          <a:bodyPr/>
          <a:lstStyle/>
          <a:p>
            <a:r>
              <a:rPr lang="en-CA" dirty="0"/>
              <a:t>Object oriented design</a:t>
            </a:r>
          </a:p>
        </p:txBody>
      </p:sp>
      <p:sp>
        <p:nvSpPr>
          <p:cNvPr id="3" name="Text Placeholder 2">
            <a:extLst>
              <a:ext uri="{FF2B5EF4-FFF2-40B4-BE49-F238E27FC236}">
                <a16:creationId xmlns:a16="http://schemas.microsoft.com/office/drawing/2014/main" id="{BE0B003D-A01D-463C-95DF-BD249043DB7B}"/>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B1FE82B0-82E1-4F82-B014-8CFEE4F216CD}"/>
              </a:ext>
            </a:extLst>
          </p:cNvPr>
          <p:cNvSpPr>
            <a:spLocks noGrp="1"/>
          </p:cNvSpPr>
          <p:nvPr>
            <p:ph type="ftr" sz="quarter" idx="11"/>
          </p:nvPr>
        </p:nvSpPr>
        <p:spPr/>
        <p:txBody>
          <a:bodyPr/>
          <a:lstStyle/>
          <a:p>
            <a:pPr>
              <a:defRPr/>
            </a:pPr>
            <a:r>
              <a:rPr lang="en-US"/>
              <a:t>SOEN 343</a:t>
            </a:r>
          </a:p>
        </p:txBody>
      </p:sp>
      <p:sp>
        <p:nvSpPr>
          <p:cNvPr id="5" name="Slide Number Placeholder 4">
            <a:extLst>
              <a:ext uri="{FF2B5EF4-FFF2-40B4-BE49-F238E27FC236}">
                <a16:creationId xmlns:a16="http://schemas.microsoft.com/office/drawing/2014/main" id="{9252CD94-FE43-4311-8474-9A94A15BE089}"/>
              </a:ext>
            </a:extLst>
          </p:cNvPr>
          <p:cNvSpPr>
            <a:spLocks noGrp="1"/>
          </p:cNvSpPr>
          <p:nvPr>
            <p:ph type="sldNum" sz="quarter" idx="12"/>
          </p:nvPr>
        </p:nvSpPr>
        <p:spPr/>
        <p:txBody>
          <a:bodyPr/>
          <a:lstStyle/>
          <a:p>
            <a:fld id="{ED834D6E-C577-4D5D-B68B-B952C7BA7FC6}" type="slidenum">
              <a:rPr lang="en-US" altLang="en-US" smtClean="0"/>
              <a:pPr/>
              <a:t>9</a:t>
            </a:fld>
            <a:endParaRPr lang="en-US" altLang="en-US"/>
          </a:p>
        </p:txBody>
      </p:sp>
    </p:spTree>
    <p:extLst>
      <p:ext uri="{BB962C8B-B14F-4D97-AF65-F5344CB8AC3E}">
        <p14:creationId xmlns:p14="http://schemas.microsoft.com/office/powerpoint/2010/main" val="295019158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2871</Words>
  <Application>Microsoft Office PowerPoint</Application>
  <PresentationFormat>Widescreen</PresentationFormat>
  <Paragraphs>370</Paragraphs>
  <Slides>35</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Courier New</vt:lpstr>
      <vt:lpstr>Times New Roman</vt:lpstr>
      <vt:lpstr>Wingdings</vt:lpstr>
      <vt:lpstr>Default Design</vt:lpstr>
      <vt:lpstr>Visio</vt:lpstr>
      <vt:lpstr>Software Architecture and Design I  SOEN 343 Instructor: Dr. Rodrigo Morales https://moar82.github.io/ rodrigo.moralesalvarado@concordia.ca</vt:lpstr>
      <vt:lpstr>Learning objectives</vt:lpstr>
      <vt:lpstr>Case Study Example - OPS</vt:lpstr>
      <vt:lpstr>Requirements</vt:lpstr>
      <vt:lpstr>Stage 1: OO Analysis</vt:lpstr>
      <vt:lpstr>object oriented Analysis</vt:lpstr>
      <vt:lpstr>Design of Use Case Diagram</vt:lpstr>
      <vt:lpstr>OPS Use Case Diagram</vt:lpstr>
      <vt:lpstr>Object oriented design</vt:lpstr>
      <vt:lpstr>OO Design</vt:lpstr>
      <vt:lpstr>Step 1: CRC Card Approach </vt:lpstr>
      <vt:lpstr>Card</vt:lpstr>
      <vt:lpstr>How To Play</vt:lpstr>
      <vt:lpstr>Example: Use Case Register</vt:lpstr>
      <vt:lpstr>CRC Card1: RegistrationPage</vt:lpstr>
      <vt:lpstr>Delve Into “Handle Submit Event”</vt:lpstr>
      <vt:lpstr>Jump to DBWrapper</vt:lpstr>
      <vt:lpstr>Step 2: Construct sequence diagram</vt:lpstr>
      <vt:lpstr>PowerPoint Presentation</vt:lpstr>
      <vt:lpstr>Step 3: Build State machine diagram</vt:lpstr>
      <vt:lpstr>SM Example: </vt:lpstr>
      <vt:lpstr>Class Design (Step 4 of OO Design)</vt:lpstr>
      <vt:lpstr>Identify Public Attributes &amp; Ops</vt:lpstr>
      <vt:lpstr>Operations</vt:lpstr>
      <vt:lpstr>Handle Implementation Details</vt:lpstr>
      <vt:lpstr>Private operation example:</vt:lpstr>
      <vt:lpstr>Procedure for designing a class</vt:lpstr>
      <vt:lpstr>Class design example:</vt:lpstr>
      <vt:lpstr>Result</vt:lpstr>
      <vt:lpstr>Add operations from the sequence diagram</vt:lpstr>
      <vt:lpstr>SessionController class</vt:lpstr>
      <vt:lpstr>Refine the Design of Operations</vt:lpstr>
      <vt:lpstr>Example (add-item)</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144</cp:revision>
  <dcterms:created xsi:type="dcterms:W3CDTF">2020-09-29T20:34:17Z</dcterms:created>
  <dcterms:modified xsi:type="dcterms:W3CDTF">2020-10-01T01:53:31Z</dcterms:modified>
</cp:coreProperties>
</file>