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407" r:id="rId2"/>
    <p:sldId id="406" r:id="rId3"/>
    <p:sldId id="418" r:id="rId4"/>
    <p:sldId id="419" r:id="rId5"/>
    <p:sldId id="420" r:id="rId6"/>
    <p:sldId id="431" r:id="rId7"/>
    <p:sldId id="422" r:id="rId8"/>
    <p:sldId id="423" r:id="rId9"/>
    <p:sldId id="424" r:id="rId10"/>
    <p:sldId id="425" r:id="rId11"/>
    <p:sldId id="426" r:id="rId12"/>
    <p:sldId id="430" r:id="rId13"/>
    <p:sldId id="432" r:id="rId14"/>
    <p:sldId id="433" r:id="rId15"/>
    <p:sldId id="434" r:id="rId16"/>
    <p:sldId id="435" r:id="rId17"/>
    <p:sldId id="437" r:id="rId18"/>
    <p:sldId id="438" r:id="rId19"/>
    <p:sldId id="436" r:id="rId20"/>
    <p:sldId id="439" r:id="rId21"/>
    <p:sldId id="440" r:id="rId22"/>
    <p:sldId id="443" r:id="rId23"/>
    <p:sldId id="442" r:id="rId24"/>
    <p:sldId id="444" r:id="rId25"/>
    <p:sldId id="445" r:id="rId26"/>
    <p:sldId id="428" r:id="rId27"/>
    <p:sldId id="429" r:id="rId2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650" autoAdjust="0"/>
    <p:restoredTop sz="70972" autoAdjust="0"/>
  </p:normalViewPr>
  <p:slideViewPr>
    <p:cSldViewPr>
      <p:cViewPr varScale="1">
        <p:scale>
          <a:sx n="71" d="100"/>
          <a:sy n="71" d="100"/>
        </p:scale>
        <p:origin x="1460" y="44"/>
      </p:cViewPr>
      <p:guideLst>
        <p:guide orient="horz" pos="2160"/>
        <p:guide pos="3840"/>
      </p:guideLst>
    </p:cSldViewPr>
  </p:slideViewPr>
  <p:notesTextViewPr>
    <p:cViewPr>
      <p:scale>
        <a:sx n="3" d="2"/>
        <a:sy n="3" d="2"/>
      </p:scale>
      <p:origin x="0" y="0"/>
    </p:cViewPr>
  </p:notesTextViewPr>
  <p:sorterViewPr>
    <p:cViewPr>
      <p:scale>
        <a:sx n="100" d="100"/>
        <a:sy n="100" d="100"/>
      </p:scale>
      <p:origin x="0" y="-3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FB1542-6CC7-4805-9F88-9B5EBA47376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BCBDCF2A-3777-455B-ABEC-CCB41718B09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38570E93-DB17-4CEF-BAD3-1BE1A7145737}" type="datetimeFigureOut">
              <a:rPr lang="en-US"/>
              <a:pPr>
                <a:defRPr/>
              </a:pPr>
              <a:t>10/1/2020</a:t>
            </a:fld>
            <a:endParaRPr lang="en-US"/>
          </a:p>
        </p:txBody>
      </p:sp>
      <p:sp>
        <p:nvSpPr>
          <p:cNvPr id="4" name="Slide Image Placeholder 3">
            <a:extLst>
              <a:ext uri="{FF2B5EF4-FFF2-40B4-BE49-F238E27FC236}">
                <a16:creationId xmlns:a16="http://schemas.microsoft.com/office/drawing/2014/main" id="{610F17FE-A838-49E9-A70E-5DD3B8FFE1B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7DB0329-A88F-48DB-A29F-EEED2D65E60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F3D8197-0512-48A0-8241-FCD2D492081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42FBA3E8-1260-4E30-AE75-6D4BE8952F7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C2E4961-A6E8-4C59-8B1D-6137875578B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ing.oreilly.com/library/view/software-architecture-and/9780763754204/xhtml/chapter_4.xhtml#figure_4.17"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868D6831-F88B-41D5-967F-DA5E88A0DD1E}"/>
              </a:ext>
            </a:extLst>
          </p:cNvPr>
          <p:cNvSpPr>
            <a:spLocks noGrp="1" noChangeArrowheads="1"/>
          </p:cNvSpPr>
          <p:nvPr>
            <p:ph type="sldNum"/>
          </p:nvPr>
        </p:nvSpPr>
        <p:spPr>
          <a:ln/>
        </p:spPr>
        <p:txBody>
          <a:bodyPr/>
          <a:lstStyle/>
          <a:p>
            <a:fld id="{75850650-2B9A-4AAF-8D6E-DDFC8FA2B84D}" type="slidenum">
              <a:rPr lang="en-US" altLang="en-US"/>
              <a:pPr/>
              <a:t>1</a:t>
            </a:fld>
            <a:endParaRPr lang="en-US" altLang="en-US"/>
          </a:p>
        </p:txBody>
      </p:sp>
      <p:sp>
        <p:nvSpPr>
          <p:cNvPr id="29697" name="Text Box 1">
            <a:extLst>
              <a:ext uri="{FF2B5EF4-FFF2-40B4-BE49-F238E27FC236}">
                <a16:creationId xmlns:a16="http://schemas.microsoft.com/office/drawing/2014/main" id="{43136AFA-7808-4B4A-A16B-6DBF43959068}"/>
              </a:ext>
            </a:extLst>
          </p:cNvPr>
          <p:cNvSpPr txBox="1">
            <a:spLocks noChangeArrowheads="1"/>
          </p:cNvSpPr>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440" rIns="93240" bIns="464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9pPr>
          </a:lstStyle>
          <a:p>
            <a:pPr algn="r" eaLnBrk="1" hangingPunct="1">
              <a:buClrTx/>
              <a:buFontTx/>
              <a:buNone/>
            </a:pPr>
            <a:fld id="{075A3474-9C33-4DE6-8017-164903366C2B}" type="slidenum">
              <a:rPr lang="en-US" altLang="en-US" sz="1200">
                <a:latin typeface="Times New Roman" panose="02020603050405020304" pitchFamily="18" charset="0"/>
              </a:rPr>
              <a:pPr algn="r" eaLnBrk="1" hangingPunct="1">
                <a:buClrTx/>
                <a:buFontTx/>
                <a:buNone/>
              </a:pPr>
              <a:t>1</a:t>
            </a:fld>
            <a:endParaRPr lang="en-US" altLang="en-US" sz="1200">
              <a:latin typeface="Times New Roman" panose="02020603050405020304" pitchFamily="18" charset="0"/>
            </a:endParaRPr>
          </a:p>
        </p:txBody>
      </p:sp>
      <p:sp>
        <p:nvSpPr>
          <p:cNvPr id="29698" name="Rectangle 2">
            <a:extLst>
              <a:ext uri="{FF2B5EF4-FFF2-40B4-BE49-F238E27FC236}">
                <a16:creationId xmlns:a16="http://schemas.microsoft.com/office/drawing/2014/main" id="{292274F6-4225-4189-A81D-4405EB85EEB6}"/>
              </a:ext>
            </a:extLst>
          </p:cNvPr>
          <p:cNvSpPr txBox="1">
            <a:spLocks noGrp="1" noRot="1" noChangeAspect="1" noChangeArrowheads="1"/>
          </p:cNvSpPr>
          <p:nvPr>
            <p:ph type="sldImg"/>
          </p:nvPr>
        </p:nvSpPr>
        <p:spPr bwMode="auto">
          <a:xfrm>
            <a:off x="406400" y="696913"/>
            <a:ext cx="61976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3">
            <a:extLst>
              <a:ext uri="{FF2B5EF4-FFF2-40B4-BE49-F238E27FC236}">
                <a16:creationId xmlns:a16="http://schemas.microsoft.com/office/drawing/2014/main" id="{2F1962BA-A7E7-4AAA-A5B3-42DA84CA9C7E}"/>
              </a:ext>
            </a:extLst>
          </p:cNvPr>
          <p:cNvSpPr txBox="1">
            <a:spLocks noGrp="1" noChangeArrowheads="1"/>
          </p:cNvSpPr>
          <p:nvPr>
            <p:ph type="body" idx="1"/>
          </p:nvPr>
        </p:nvSpPr>
        <p:spPr bwMode="auto">
          <a:xfrm>
            <a:off x="935038" y="4414838"/>
            <a:ext cx="5140325" cy="4184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7117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C2E4961-A6E8-4C59-8B1D-6137875578B7}" type="slidenum">
              <a:rPr lang="en-US" altLang="en-US" smtClean="0"/>
              <a:pPr/>
              <a:t>13</a:t>
            </a:fld>
            <a:endParaRPr lang="en-US" altLang="en-US"/>
          </a:p>
        </p:txBody>
      </p:sp>
    </p:spTree>
    <p:extLst>
      <p:ext uri="{BB962C8B-B14F-4D97-AF65-F5344CB8AC3E}">
        <p14:creationId xmlns:p14="http://schemas.microsoft.com/office/powerpoint/2010/main" val="369651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CA" dirty="0"/>
              <a:t>Extend class board with a 3DBoard class that provides methods and attributes to handle the 3rd dimension (z coordinate)</a:t>
            </a:r>
          </a:p>
          <a:p>
            <a:pPr marL="0" indent="0">
              <a:buNone/>
            </a:pPr>
            <a:r>
              <a:rPr lang="en-CA" dirty="0"/>
              <a:t>what is the problem with this design?</a:t>
            </a:r>
          </a:p>
        </p:txBody>
      </p:sp>
      <p:sp>
        <p:nvSpPr>
          <p:cNvPr id="4" name="Slide Number Placeholder 3"/>
          <p:cNvSpPr>
            <a:spLocks noGrp="1"/>
          </p:cNvSpPr>
          <p:nvPr>
            <p:ph type="sldNum" sz="quarter" idx="5"/>
          </p:nvPr>
        </p:nvSpPr>
        <p:spPr/>
        <p:txBody>
          <a:bodyPr/>
          <a:lstStyle/>
          <a:p>
            <a:fld id="{1C2E4961-A6E8-4C59-8B1D-6137875578B7}" type="slidenum">
              <a:rPr lang="en-US" altLang="en-US" smtClean="0"/>
              <a:pPr/>
              <a:t>16</a:t>
            </a:fld>
            <a:endParaRPr lang="en-US" altLang="en-US"/>
          </a:p>
        </p:txBody>
      </p:sp>
    </p:spTree>
    <p:extLst>
      <p:ext uri="{BB962C8B-B14F-4D97-AF65-F5344CB8AC3E}">
        <p14:creationId xmlns:p14="http://schemas.microsoft.com/office/powerpoint/2010/main" val="7630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7A7A7B"/>
                </a:solidFill>
                <a:latin typeface="Times New Roman" panose="02020603050405020304" pitchFamily="18" charset="0"/>
              </a:rPr>
              <a:t>When yo</a:t>
            </a:r>
            <a:r>
              <a:rPr lang="en-US" sz="1800" b="0" i="0" u="none" strike="noStrike" baseline="0" dirty="0">
                <a:solidFill>
                  <a:srgbClr val="434344"/>
                </a:solidFill>
                <a:latin typeface="Times New Roman" panose="02020603050405020304" pitchFamily="18" charset="0"/>
              </a:rPr>
              <a:t>u </a:t>
            </a:r>
            <a:r>
              <a:rPr lang="en-US" sz="1800" b="0" i="0" u="none" strike="noStrike" baseline="0" dirty="0">
                <a:solidFill>
                  <a:srgbClr val="666768"/>
                </a:solidFill>
                <a:latin typeface="Times New Roman" panose="02020603050405020304" pitchFamily="18" charset="0"/>
              </a:rPr>
              <a:t>use in</a:t>
            </a:r>
            <a:r>
              <a:rPr lang="en-US" sz="1800" b="0" i="0" u="none" strike="noStrike" baseline="0" dirty="0">
                <a:solidFill>
                  <a:srgbClr val="434344"/>
                </a:solidFill>
                <a:latin typeface="Times New Roman" panose="02020603050405020304" pitchFamily="18" charset="0"/>
              </a:rPr>
              <a:t>h</a:t>
            </a:r>
            <a:r>
              <a:rPr lang="en-US" sz="1800" b="0" i="0" u="none" strike="noStrike" baseline="0" dirty="0">
                <a:solidFill>
                  <a:srgbClr val="7A7A7B"/>
                </a:solidFill>
                <a:latin typeface="Times New Roman" panose="02020603050405020304" pitchFamily="18" charset="0"/>
              </a:rPr>
              <a:t>eri</a:t>
            </a:r>
            <a:r>
              <a:rPr lang="en-US" sz="1800" b="0" i="0" u="none" strike="noStrike" baseline="0" dirty="0">
                <a:solidFill>
                  <a:srgbClr val="434344"/>
                </a:solidFill>
                <a:latin typeface="Times New Roman" panose="02020603050405020304" pitchFamily="18" charset="0"/>
              </a:rPr>
              <a:t>t</a:t>
            </a:r>
            <a:r>
              <a:rPr lang="en-US" sz="1800" b="0" i="0" u="none" strike="noStrike" baseline="0" dirty="0">
                <a:solidFill>
                  <a:srgbClr val="666768"/>
                </a:solidFill>
                <a:latin typeface="Times New Roman" panose="02020603050405020304" pitchFamily="18" charset="0"/>
              </a:rPr>
              <a:t>ance, </a:t>
            </a:r>
            <a:r>
              <a:rPr lang="en-US" sz="1800" b="0" i="0" u="none" strike="noStrike" baseline="0" dirty="0">
                <a:solidFill>
                  <a:srgbClr val="7A7A7B"/>
                </a:solidFill>
                <a:latin typeface="Times New Roman" panose="02020603050405020304" pitchFamily="18" charset="0"/>
              </a:rPr>
              <a:t>your su</a:t>
            </a:r>
            <a:r>
              <a:rPr lang="en-US" sz="1800" b="0" i="0" u="none" strike="noStrike" baseline="0" dirty="0">
                <a:solidFill>
                  <a:srgbClr val="535354"/>
                </a:solidFill>
                <a:latin typeface="Times New Roman" panose="02020603050405020304" pitchFamily="18" charset="0"/>
              </a:rPr>
              <a:t>bcl</a:t>
            </a:r>
            <a:r>
              <a:rPr lang="en-US" sz="1800" b="0" i="0" u="none" strike="noStrike" baseline="0" dirty="0">
                <a:solidFill>
                  <a:srgbClr val="7A7A7B"/>
                </a:solidFill>
                <a:latin typeface="Times New Roman" panose="02020603050405020304" pitchFamily="18" charset="0"/>
              </a:rPr>
              <a:t>ass gets </a:t>
            </a:r>
            <a:r>
              <a:rPr lang="en-US" sz="1800" b="0" i="0" u="none" strike="noStrike" baseline="0" dirty="0">
                <a:solidFill>
                  <a:srgbClr val="535354"/>
                </a:solidFill>
                <a:latin typeface="Times New Roman" panose="02020603050405020304" pitchFamily="18" charset="0"/>
              </a:rPr>
              <a:t>all </a:t>
            </a:r>
            <a:r>
              <a:rPr lang="en-US" sz="1800" b="0" i="0" u="none" strike="noStrike" baseline="0" dirty="0">
                <a:solidFill>
                  <a:srgbClr val="7A7A7B"/>
                </a:solidFill>
                <a:latin typeface="Times New Roman" panose="02020603050405020304" pitchFamily="18" charset="0"/>
              </a:rPr>
              <a:t>t</a:t>
            </a:r>
            <a:r>
              <a:rPr lang="en-US" sz="1800" b="0" i="0" u="none" strike="noStrike" baseline="0" dirty="0">
                <a:solidFill>
                  <a:srgbClr val="434344"/>
                </a:solidFill>
                <a:latin typeface="Times New Roman" panose="02020603050405020304" pitchFamily="18" charset="0"/>
              </a:rPr>
              <a:t>h</a:t>
            </a:r>
            <a:r>
              <a:rPr lang="en-US" sz="1800" b="0" i="0" u="none" strike="noStrike" baseline="0" dirty="0">
                <a:solidFill>
                  <a:srgbClr val="7A7A7B"/>
                </a:solidFill>
                <a:latin typeface="Times New Roman" panose="02020603050405020304" pitchFamily="18" charset="0"/>
              </a:rPr>
              <a:t>e </a:t>
            </a:r>
            <a:r>
              <a:rPr lang="en-US" sz="1800" b="0" i="0" u="none" strike="noStrike" baseline="0" dirty="0">
                <a:solidFill>
                  <a:srgbClr val="434344"/>
                </a:solidFill>
                <a:latin typeface="Times New Roman" panose="02020603050405020304" pitchFamily="18" charset="0"/>
              </a:rPr>
              <a:t>m</a:t>
            </a:r>
            <a:r>
              <a:rPr lang="en-US" sz="1800" b="0" i="0" u="none" strike="noStrike" baseline="0" dirty="0">
                <a:solidFill>
                  <a:srgbClr val="7A7A7B"/>
                </a:solidFill>
                <a:latin typeface="Times New Roman" panose="02020603050405020304" pitchFamily="18" charset="0"/>
              </a:rPr>
              <a:t>e</a:t>
            </a:r>
            <a:r>
              <a:rPr lang="en-US" sz="1800" b="0" i="0" u="none" strike="noStrike" baseline="0" dirty="0">
                <a:solidFill>
                  <a:srgbClr val="535354"/>
                </a:solidFill>
                <a:latin typeface="Times New Roman" panose="02020603050405020304" pitchFamily="18" charset="0"/>
              </a:rPr>
              <a:t>th</a:t>
            </a:r>
            <a:r>
              <a:rPr lang="en-US" sz="1800" b="0" i="0" u="none" strike="noStrike" baseline="0" dirty="0">
                <a:solidFill>
                  <a:srgbClr val="7A7A7B"/>
                </a:solidFill>
                <a:latin typeface="Times New Roman" panose="02020603050405020304" pitchFamily="18" charset="0"/>
              </a:rPr>
              <a:t>ods </a:t>
            </a:r>
            <a:r>
              <a:rPr lang="en-US" sz="1800" b="0" i="0" u="none" strike="noStrike" baseline="0" dirty="0">
                <a:solidFill>
                  <a:srgbClr val="333334"/>
                </a:solidFill>
                <a:latin typeface="Times New Roman" panose="02020603050405020304" pitchFamily="18" charset="0"/>
              </a:rPr>
              <a:t>fr</a:t>
            </a:r>
            <a:r>
              <a:rPr lang="en-US" sz="1800" b="0" i="0" u="none" strike="noStrike" baseline="0" dirty="0">
                <a:solidFill>
                  <a:srgbClr val="666768"/>
                </a:solidFill>
                <a:latin typeface="Times New Roman" panose="02020603050405020304" pitchFamily="18" charset="0"/>
              </a:rPr>
              <a:t>om </a:t>
            </a:r>
            <a:r>
              <a:rPr lang="en-US" sz="1800" b="0" i="0" u="none" strike="noStrike" baseline="0" dirty="0">
                <a:solidFill>
                  <a:srgbClr val="434344"/>
                </a:solidFill>
                <a:latin typeface="Times New Roman" panose="02020603050405020304" pitchFamily="18" charset="0"/>
              </a:rPr>
              <a:t>it</a:t>
            </a:r>
            <a:r>
              <a:rPr lang="en-US" sz="1800" b="0" i="0" u="none" strike="noStrike" baseline="0" dirty="0">
                <a:solidFill>
                  <a:srgbClr val="7A7A7B"/>
                </a:solidFill>
                <a:latin typeface="Times New Roman" panose="02020603050405020304" pitchFamily="18" charset="0"/>
              </a:rPr>
              <a:t>s s</a:t>
            </a:r>
            <a:r>
              <a:rPr lang="en-US" sz="1800" b="0" i="0" u="none" strike="noStrike" baseline="0" dirty="0">
                <a:solidFill>
                  <a:srgbClr val="434344"/>
                </a:solidFill>
                <a:latin typeface="Times New Roman" panose="02020603050405020304" pitchFamily="18" charset="0"/>
              </a:rPr>
              <a:t>up</a:t>
            </a:r>
            <a:r>
              <a:rPr lang="en-US" sz="1800" b="0" i="0" u="none" strike="noStrike" baseline="0" dirty="0">
                <a:solidFill>
                  <a:srgbClr val="7A7A7B"/>
                </a:solidFill>
                <a:latin typeface="Times New Roman" panose="02020603050405020304" pitchFamily="18" charset="0"/>
              </a:rPr>
              <a:t>e</a:t>
            </a:r>
            <a:r>
              <a:rPr lang="en-US" sz="1800" b="0" i="0" u="none" strike="noStrike" baseline="0" dirty="0">
                <a:solidFill>
                  <a:srgbClr val="434344"/>
                </a:solidFill>
                <a:latin typeface="Times New Roman" panose="02020603050405020304" pitchFamily="18" charset="0"/>
              </a:rPr>
              <a:t>rcl</a:t>
            </a:r>
            <a:r>
              <a:rPr lang="en-US" sz="1800" b="0" i="0" u="none" strike="noStrike" baseline="0" dirty="0">
                <a:solidFill>
                  <a:srgbClr val="7A7A7B"/>
                </a:solidFill>
                <a:latin typeface="Times New Roman" panose="02020603050405020304" pitchFamily="18" charset="0"/>
              </a:rPr>
              <a:t>ass, even </a:t>
            </a:r>
            <a:r>
              <a:rPr lang="en-US" sz="1800" b="0" i="0" u="none" strike="noStrike" baseline="0" dirty="0">
                <a:solidFill>
                  <a:srgbClr val="535354"/>
                </a:solidFill>
                <a:latin typeface="Times New Roman" panose="02020603050405020304" pitchFamily="18" charset="0"/>
              </a:rPr>
              <a:t>if </a:t>
            </a:r>
            <a:r>
              <a:rPr lang="en-US" sz="1800" b="0" i="0" u="none" strike="noStrike" baseline="0" dirty="0">
                <a:solidFill>
                  <a:srgbClr val="666768"/>
                </a:solidFill>
                <a:latin typeface="Arial" panose="020B0604020202020204" pitchFamily="34" charset="0"/>
              </a:rPr>
              <a:t>yo</a:t>
            </a:r>
            <a:r>
              <a:rPr lang="en-US" sz="1800" b="0" i="0" u="none" strike="noStrike" baseline="0" dirty="0">
                <a:solidFill>
                  <a:srgbClr val="434344"/>
                </a:solidFill>
                <a:latin typeface="Arial" panose="020B0604020202020204" pitchFamily="34" charset="0"/>
              </a:rPr>
              <a:t>u </a:t>
            </a:r>
            <a:r>
              <a:rPr lang="en-US" sz="1800" b="0" i="0" u="none" strike="noStrike" baseline="0" dirty="0">
                <a:solidFill>
                  <a:srgbClr val="666768"/>
                </a:solidFill>
                <a:latin typeface="Times New Roman" panose="02020603050405020304" pitchFamily="18" charset="0"/>
              </a:rPr>
              <a:t>do</a:t>
            </a:r>
            <a:r>
              <a:rPr lang="en-US" sz="1800" b="0" i="0" u="none" strike="noStrike" baseline="0" dirty="0">
                <a:solidFill>
                  <a:srgbClr val="434344"/>
                </a:solidFill>
                <a:latin typeface="Times New Roman" panose="02020603050405020304" pitchFamily="18" charset="0"/>
              </a:rPr>
              <a:t>n’</a:t>
            </a:r>
            <a:r>
              <a:rPr lang="en-US" sz="1800" b="0" i="0" u="none" strike="noStrike" baseline="0" dirty="0">
                <a:solidFill>
                  <a:srgbClr val="535354"/>
                </a:solidFill>
                <a:latin typeface="Times New Roman" panose="02020603050405020304" pitchFamily="18" charset="0"/>
              </a:rPr>
              <a:t>t </a:t>
            </a:r>
            <a:r>
              <a:rPr lang="en-US" sz="1800" b="0" i="0" u="none" strike="noStrike" baseline="0" dirty="0">
                <a:solidFill>
                  <a:srgbClr val="666768"/>
                </a:solidFill>
                <a:latin typeface="Times New Roman" panose="02020603050405020304" pitchFamily="18" charset="0"/>
              </a:rPr>
              <a:t>want </a:t>
            </a:r>
            <a:r>
              <a:rPr lang="en-US" sz="1800" b="0" i="0" u="none" strike="noStrike" baseline="0" dirty="0">
                <a:solidFill>
                  <a:srgbClr val="7A7A7B"/>
                </a:solidFill>
                <a:latin typeface="Times New Roman" panose="02020603050405020304" pitchFamily="18" charset="0"/>
              </a:rPr>
              <a:t>those </a:t>
            </a:r>
            <a:r>
              <a:rPr lang="en-US" sz="1800" b="0" i="0" u="none" strike="noStrike" baseline="0" dirty="0">
                <a:solidFill>
                  <a:srgbClr val="434344"/>
                </a:solidFill>
                <a:latin typeface="Times New Roman" panose="02020603050405020304" pitchFamily="18" charset="0"/>
              </a:rPr>
              <a:t>m</a:t>
            </a:r>
            <a:r>
              <a:rPr lang="en-US" sz="1800" b="0" i="0" u="none" strike="noStrike" baseline="0" dirty="0">
                <a:solidFill>
                  <a:srgbClr val="7A7A7B"/>
                </a:solidFill>
                <a:latin typeface="Times New Roman" panose="02020603050405020304" pitchFamily="18" charset="0"/>
              </a:rPr>
              <a:t>ethods</a:t>
            </a:r>
            <a:r>
              <a:rPr lang="en-US" sz="1800" b="0" i="0" u="none" strike="noStrike" baseline="0" dirty="0">
                <a:solidFill>
                  <a:srgbClr val="535354"/>
                </a:solidFill>
                <a:latin typeface="Times New Roman" panose="02020603050405020304" pitchFamily="18" charset="0"/>
              </a:rPr>
              <a:t>. </a:t>
            </a:r>
            <a:r>
              <a:rPr lang="en-US" sz="1800" b="0" i="0" u="none" strike="noStrike" baseline="0" dirty="0">
                <a:solidFill>
                  <a:srgbClr val="666768"/>
                </a:solidFill>
                <a:latin typeface="Times New Roman" panose="02020603050405020304" pitchFamily="18" charset="0"/>
              </a:rPr>
              <a:t>And </a:t>
            </a:r>
            <a:r>
              <a:rPr lang="en-US" sz="1800" b="0" i="0" u="none" strike="noStrike" baseline="0" dirty="0">
                <a:solidFill>
                  <a:srgbClr val="7A7A7B"/>
                </a:solidFill>
                <a:latin typeface="Arial" panose="020B0604020202020204" pitchFamily="34" charset="0"/>
              </a:rPr>
              <a:t>if </a:t>
            </a:r>
            <a:r>
              <a:rPr lang="en-US" sz="1800" b="0" i="0" u="none" strike="noStrike" baseline="0" dirty="0">
                <a:solidFill>
                  <a:srgbClr val="666768"/>
                </a:solidFill>
                <a:latin typeface="Times New Roman" panose="02020603050405020304" pitchFamily="18" charset="0"/>
              </a:rPr>
              <a:t>you’ve used in</a:t>
            </a:r>
            <a:r>
              <a:rPr lang="en-US" sz="1800" b="0" i="0" u="none" strike="noStrike" baseline="0" dirty="0">
                <a:solidFill>
                  <a:srgbClr val="434344"/>
                </a:solidFill>
                <a:latin typeface="Times New Roman" panose="02020603050405020304" pitchFamily="18" charset="0"/>
              </a:rPr>
              <a:t>h</a:t>
            </a:r>
            <a:r>
              <a:rPr lang="en-US" sz="1800" b="0" i="0" u="none" strike="noStrike" baseline="0" dirty="0">
                <a:solidFill>
                  <a:srgbClr val="666768"/>
                </a:solidFill>
                <a:latin typeface="Times New Roman" panose="02020603050405020304" pitchFamily="18" charset="0"/>
              </a:rPr>
              <a:t>eri</a:t>
            </a:r>
            <a:r>
              <a:rPr lang="en-US" sz="1800" b="0" i="0" u="none" strike="noStrike" baseline="0" dirty="0">
                <a:solidFill>
                  <a:srgbClr val="434344"/>
                </a:solidFill>
                <a:latin typeface="Times New Roman" panose="02020603050405020304" pitchFamily="18" charset="0"/>
              </a:rPr>
              <a:t>t</a:t>
            </a:r>
            <a:r>
              <a:rPr lang="en-US" sz="1800" b="0" i="0" u="none" strike="noStrike" baseline="0" dirty="0">
                <a:solidFill>
                  <a:srgbClr val="7A7A7B"/>
                </a:solidFill>
                <a:latin typeface="Times New Roman" panose="02020603050405020304" pitchFamily="18" charset="0"/>
              </a:rPr>
              <a:t>ance </a:t>
            </a:r>
            <a:r>
              <a:rPr lang="en-US" sz="1800" b="0" i="0" u="none" strike="noStrike" baseline="0" dirty="0">
                <a:solidFill>
                  <a:srgbClr val="535354"/>
                </a:solidFill>
                <a:latin typeface="Times New Roman" panose="02020603050405020304" pitchFamily="18" charset="0"/>
              </a:rPr>
              <a:t>badl</a:t>
            </a:r>
            <a:r>
              <a:rPr lang="en-US" sz="1800" b="0" i="0" u="none" strike="noStrike" baseline="0" dirty="0">
                <a:solidFill>
                  <a:srgbClr val="7A7A7B"/>
                </a:solidFill>
                <a:latin typeface="Times New Roman" panose="02020603050405020304" pitchFamily="18" charset="0"/>
              </a:rPr>
              <a:t>y. </a:t>
            </a:r>
            <a:r>
              <a:rPr lang="en-US" sz="1800" b="0" i="0" u="none" strike="noStrike" baseline="0" dirty="0">
                <a:solidFill>
                  <a:srgbClr val="434344"/>
                </a:solidFill>
                <a:latin typeface="Times New Roman" panose="02020603050405020304" pitchFamily="18" charset="0"/>
              </a:rPr>
              <a:t>t</a:t>
            </a:r>
            <a:r>
              <a:rPr lang="en-US" sz="1800" b="0" i="0" u="none" strike="noStrike" baseline="0" dirty="0">
                <a:solidFill>
                  <a:srgbClr val="666768"/>
                </a:solidFill>
                <a:latin typeface="Times New Roman" panose="02020603050405020304" pitchFamily="18" charset="0"/>
              </a:rPr>
              <a:t>hen </a:t>
            </a:r>
            <a:r>
              <a:rPr lang="en-US" sz="1800" b="0" i="0" u="none" strike="noStrike" baseline="0" dirty="0">
                <a:solidFill>
                  <a:srgbClr val="7A7A7B"/>
                </a:solidFill>
                <a:latin typeface="Times New Roman" panose="02020603050405020304" pitchFamily="18" charset="0"/>
              </a:rPr>
              <a:t>you're </a:t>
            </a:r>
            <a:r>
              <a:rPr lang="en-US" sz="1800" b="0" i="0" u="none" strike="noStrike" baseline="0" dirty="0">
                <a:solidFill>
                  <a:srgbClr val="666768"/>
                </a:solidFill>
                <a:latin typeface="Times New Roman" panose="02020603050405020304" pitchFamily="18" charset="0"/>
              </a:rPr>
              <a:t>going </a:t>
            </a:r>
            <a:r>
              <a:rPr lang="en-US" sz="1800" b="0" i="0" u="none" strike="noStrike" baseline="0" dirty="0">
                <a:solidFill>
                  <a:srgbClr val="7A7A7B"/>
                </a:solidFill>
                <a:latin typeface="Times New Roman" panose="02020603050405020304" pitchFamily="18" charset="0"/>
              </a:rPr>
              <a:t>to end</a:t>
            </a:r>
            <a:r>
              <a:rPr lang="en-US" sz="1800" b="0" i="0" u="none" strike="noStrike" baseline="0" dirty="0">
                <a:solidFill>
                  <a:srgbClr val="535354"/>
                </a:solidFill>
                <a:latin typeface="Times New Roman" panose="02020603050405020304" pitchFamily="18" charset="0"/>
              </a:rPr>
              <a:t> </a:t>
            </a:r>
            <a:r>
              <a:rPr lang="en-US" sz="1800" b="0" i="0" u="none" strike="noStrike" baseline="0" dirty="0">
                <a:solidFill>
                  <a:srgbClr val="666768"/>
                </a:solidFill>
                <a:latin typeface="Times New Roman" panose="02020603050405020304" pitchFamily="18" charset="0"/>
              </a:rPr>
              <a:t>up with a </a:t>
            </a:r>
            <a:r>
              <a:rPr lang="en-US" sz="1800" b="0" i="0" u="none" strike="noStrike" baseline="0" dirty="0">
                <a:solidFill>
                  <a:srgbClr val="434344"/>
                </a:solidFill>
                <a:latin typeface="Times New Roman" panose="02020603050405020304" pitchFamily="18" charset="0"/>
              </a:rPr>
              <a:t>l</a:t>
            </a:r>
            <a:r>
              <a:rPr lang="en-US" sz="1800" b="0" i="0" u="none" strike="noStrike" baseline="0" dirty="0">
                <a:solidFill>
                  <a:srgbClr val="7A7A7B"/>
                </a:solidFill>
                <a:latin typeface="Times New Roman" panose="02020603050405020304" pitchFamily="18" charset="0"/>
              </a:rPr>
              <a:t>ot </a:t>
            </a:r>
            <a:r>
              <a:rPr lang="en-US" sz="1800" b="0" i="0" u="none" strike="noStrike" baseline="0" dirty="0">
                <a:solidFill>
                  <a:srgbClr val="666768"/>
                </a:solidFill>
                <a:latin typeface="Times New Roman" panose="02020603050405020304" pitchFamily="18" charset="0"/>
              </a:rPr>
              <a:t>of </a:t>
            </a:r>
            <a:r>
              <a:rPr lang="en-US" sz="1800" b="0" i="0" u="none" strike="noStrike" baseline="0" dirty="0">
                <a:solidFill>
                  <a:srgbClr val="434344"/>
                </a:solidFill>
                <a:latin typeface="Times New Roman" panose="02020603050405020304" pitchFamily="18" charset="0"/>
              </a:rPr>
              <a:t>ne</a:t>
            </a:r>
            <a:r>
              <a:rPr lang="en-US" sz="1800" b="0" i="0" u="none" strike="noStrike" baseline="0" dirty="0">
                <a:solidFill>
                  <a:srgbClr val="666768"/>
                </a:solidFill>
                <a:latin typeface="Times New Roman" panose="02020603050405020304" pitchFamily="18" charset="0"/>
              </a:rPr>
              <a:t>w methods </a:t>
            </a:r>
            <a:r>
              <a:rPr lang="en-US" sz="1800" b="0" i="0" u="none" strike="noStrike" baseline="0" dirty="0">
                <a:solidFill>
                  <a:srgbClr val="535354"/>
                </a:solidFill>
                <a:latin typeface="Times New Roman" panose="02020603050405020304" pitchFamily="18" charset="0"/>
              </a:rPr>
              <a:t>th</a:t>
            </a:r>
            <a:r>
              <a:rPr lang="en-US" sz="1800" b="0" i="0" u="none" strike="noStrike" baseline="0" dirty="0">
                <a:solidFill>
                  <a:srgbClr val="7A7A7B"/>
                </a:solidFill>
                <a:latin typeface="Times New Roman" panose="02020603050405020304" pitchFamily="18" charset="0"/>
              </a:rPr>
              <a:t>at yo</a:t>
            </a:r>
            <a:r>
              <a:rPr lang="en-US" sz="1800" b="0" i="0" u="none" strike="noStrike" baseline="0" dirty="0">
                <a:solidFill>
                  <a:srgbClr val="535354"/>
                </a:solidFill>
                <a:latin typeface="Times New Roman" panose="02020603050405020304" pitchFamily="18" charset="0"/>
              </a:rPr>
              <a:t>u d</a:t>
            </a:r>
            <a:r>
              <a:rPr lang="en-US" sz="1800" b="0" i="0" u="none" strike="noStrike" baseline="0" dirty="0">
                <a:solidFill>
                  <a:srgbClr val="7A7A7B"/>
                </a:solidFill>
                <a:latin typeface="Times New Roman" panose="02020603050405020304" pitchFamily="18" charset="0"/>
              </a:rPr>
              <a:t>on ‘t </a:t>
            </a:r>
            <a:r>
              <a:rPr lang="en-US" sz="1800" b="0" i="0" u="none" strike="noStrike" baseline="0" dirty="0">
                <a:solidFill>
                  <a:srgbClr val="535354"/>
                </a:solidFill>
                <a:latin typeface="Times New Roman" panose="02020603050405020304" pitchFamily="18" charset="0"/>
              </a:rPr>
              <a:t>w</a:t>
            </a:r>
            <a:r>
              <a:rPr lang="en-US" sz="1800" b="0" i="0" u="none" strike="noStrike" baseline="0" dirty="0">
                <a:solidFill>
                  <a:srgbClr val="7A7A7B"/>
                </a:solidFill>
                <a:latin typeface="Times New Roman" panose="02020603050405020304" pitchFamily="18" charset="0"/>
              </a:rPr>
              <a:t>a</a:t>
            </a:r>
            <a:r>
              <a:rPr lang="en-US" sz="1800" b="0" i="0" u="none" strike="noStrike" baseline="0" dirty="0">
                <a:solidFill>
                  <a:srgbClr val="535354"/>
                </a:solidFill>
                <a:latin typeface="Times New Roman" panose="02020603050405020304" pitchFamily="18" charset="0"/>
              </a:rPr>
              <a:t>nt</a:t>
            </a:r>
            <a:r>
              <a:rPr lang="en-US" sz="1800" b="0" i="0" u="none" strike="noStrike" baseline="0" dirty="0">
                <a:solidFill>
                  <a:srgbClr val="7A7A7B"/>
                </a:solidFill>
                <a:latin typeface="Times New Roman" panose="02020603050405020304" pitchFamily="18" charset="0"/>
              </a:rPr>
              <a:t>, </a:t>
            </a:r>
            <a:r>
              <a:rPr lang="en-US" sz="1800" b="0" i="0" u="none" strike="noStrike" baseline="0" dirty="0">
                <a:solidFill>
                  <a:srgbClr val="666768"/>
                </a:solidFill>
                <a:latin typeface="Times New Roman" panose="02020603050405020304" pitchFamily="18" charset="0"/>
              </a:rPr>
              <a:t>beca</a:t>
            </a:r>
            <a:r>
              <a:rPr lang="en-US" sz="1800" b="0" i="0" u="none" strike="noStrike" baseline="0" dirty="0">
                <a:solidFill>
                  <a:srgbClr val="434344"/>
                </a:solidFill>
                <a:latin typeface="Times New Roman" panose="02020603050405020304" pitchFamily="18" charset="0"/>
              </a:rPr>
              <a:t>u</a:t>
            </a:r>
            <a:r>
              <a:rPr lang="en-US" sz="1800" b="0" i="0" u="none" strike="noStrike" baseline="0" dirty="0">
                <a:solidFill>
                  <a:srgbClr val="7A7A7B"/>
                </a:solidFill>
                <a:latin typeface="Times New Roman" panose="02020603050405020304" pitchFamily="18" charset="0"/>
              </a:rPr>
              <a:t>se </a:t>
            </a:r>
            <a:r>
              <a:rPr lang="en-US" sz="1800" b="0" i="0" u="none" strike="noStrike" baseline="0" dirty="0">
                <a:solidFill>
                  <a:srgbClr val="666768"/>
                </a:solidFill>
                <a:latin typeface="Times New Roman" panose="02020603050405020304" pitchFamily="18" charset="0"/>
              </a:rPr>
              <a:t>t</a:t>
            </a:r>
            <a:r>
              <a:rPr lang="en-US" sz="1800" b="0" i="0" u="none" strike="noStrike" baseline="0" dirty="0">
                <a:solidFill>
                  <a:srgbClr val="434344"/>
                </a:solidFill>
                <a:latin typeface="Times New Roman" panose="02020603050405020304" pitchFamily="18" charset="0"/>
              </a:rPr>
              <a:t>h</a:t>
            </a:r>
            <a:r>
              <a:rPr lang="en-US" sz="1800" b="0" i="0" u="none" strike="noStrike" baseline="0" dirty="0">
                <a:solidFill>
                  <a:srgbClr val="7A7A7B"/>
                </a:solidFill>
                <a:latin typeface="Times New Roman" panose="02020603050405020304" pitchFamily="18" charset="0"/>
              </a:rPr>
              <a:t>ey </a:t>
            </a:r>
            <a:r>
              <a:rPr lang="en-US" sz="1800" b="0" i="0" u="none" strike="noStrike" baseline="0" dirty="0">
                <a:solidFill>
                  <a:srgbClr val="666768"/>
                </a:solidFill>
                <a:latin typeface="Times New Roman" panose="02020603050405020304" pitchFamily="18" charset="0"/>
              </a:rPr>
              <a:t>probably don't make </a:t>
            </a:r>
            <a:r>
              <a:rPr lang="en-CA" sz="1800" b="0" i="0" u="none" strike="noStrike" baseline="0" dirty="0">
                <a:solidFill>
                  <a:srgbClr val="7A7A7B"/>
                </a:solidFill>
                <a:latin typeface="Times New Roman" panose="02020603050405020304" pitchFamily="18" charset="0"/>
              </a:rPr>
              <a:t>sense </a:t>
            </a:r>
            <a:r>
              <a:rPr lang="en-CA" sz="1800" b="0" i="0" u="none" strike="noStrike" baseline="0" dirty="0">
                <a:solidFill>
                  <a:srgbClr val="666768"/>
                </a:solidFill>
                <a:latin typeface="Times New Roman" panose="02020603050405020304" pitchFamily="18" charset="0"/>
              </a:rPr>
              <a:t>o</a:t>
            </a:r>
            <a:r>
              <a:rPr lang="en-CA" sz="1800" b="0" i="0" u="none" strike="noStrike" baseline="0" dirty="0">
                <a:solidFill>
                  <a:srgbClr val="333334"/>
                </a:solidFill>
                <a:latin typeface="Times New Roman" panose="02020603050405020304" pitchFamily="18" charset="0"/>
              </a:rPr>
              <a:t>n </a:t>
            </a:r>
            <a:r>
              <a:rPr lang="en-CA" sz="1800" b="0" i="0" u="none" strike="noStrike" baseline="0" dirty="0">
                <a:solidFill>
                  <a:srgbClr val="7A7A7B"/>
                </a:solidFill>
                <a:latin typeface="Times New Roman" panose="02020603050405020304" pitchFamily="18" charset="0"/>
              </a:rPr>
              <a:t>your s</a:t>
            </a:r>
            <a:r>
              <a:rPr lang="en-CA" sz="1800" b="0" i="0" u="none" strike="noStrike" baseline="0" dirty="0">
                <a:solidFill>
                  <a:srgbClr val="535354"/>
                </a:solidFill>
                <a:latin typeface="Times New Roman" panose="02020603050405020304" pitchFamily="18" charset="0"/>
              </a:rPr>
              <a:t>ub</a:t>
            </a:r>
            <a:r>
              <a:rPr lang="en-CA" sz="1800" b="0" i="0" u="none" strike="noStrike" baseline="0" dirty="0">
                <a:solidFill>
                  <a:srgbClr val="7A7A7B"/>
                </a:solidFill>
                <a:latin typeface="Times New Roman" panose="02020603050405020304" pitchFamily="18" charset="0"/>
              </a:rPr>
              <a:t>class.</a:t>
            </a:r>
            <a:endParaRPr lang="en-CA" b="0" dirty="0"/>
          </a:p>
        </p:txBody>
      </p:sp>
      <p:sp>
        <p:nvSpPr>
          <p:cNvPr id="4" name="Slide Number Placeholder 3"/>
          <p:cNvSpPr>
            <a:spLocks noGrp="1"/>
          </p:cNvSpPr>
          <p:nvPr>
            <p:ph type="sldNum" sz="quarter" idx="5"/>
          </p:nvPr>
        </p:nvSpPr>
        <p:spPr/>
        <p:txBody>
          <a:bodyPr/>
          <a:lstStyle/>
          <a:p>
            <a:fld id="{1C2E4961-A6E8-4C59-8B1D-6137875578B7}" type="slidenum">
              <a:rPr lang="en-US" altLang="en-US" smtClean="0"/>
              <a:pPr/>
              <a:t>17</a:t>
            </a:fld>
            <a:endParaRPr lang="en-US" altLang="en-US"/>
          </a:p>
        </p:txBody>
      </p:sp>
    </p:spTree>
    <p:extLst>
      <p:ext uri="{BB962C8B-B14F-4D97-AF65-F5344CB8AC3E}">
        <p14:creationId xmlns:p14="http://schemas.microsoft.com/office/powerpoint/2010/main" val="1918175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It is  hard to understand code that misuses inheritance.  </a:t>
            </a:r>
          </a:p>
        </p:txBody>
      </p:sp>
      <p:sp>
        <p:nvSpPr>
          <p:cNvPr id="4" name="Slide Number Placeholder 3"/>
          <p:cNvSpPr>
            <a:spLocks noGrp="1"/>
          </p:cNvSpPr>
          <p:nvPr>
            <p:ph type="sldNum" sz="quarter" idx="5"/>
          </p:nvPr>
        </p:nvSpPr>
        <p:spPr/>
        <p:txBody>
          <a:bodyPr/>
          <a:lstStyle/>
          <a:p>
            <a:fld id="{1C2E4961-A6E8-4C59-8B1D-6137875578B7}" type="slidenum">
              <a:rPr lang="en-US" altLang="en-US" smtClean="0"/>
              <a:pPr/>
              <a:t>18</a:t>
            </a:fld>
            <a:endParaRPr lang="en-US" altLang="en-US"/>
          </a:p>
        </p:txBody>
      </p:sp>
    </p:spTree>
    <p:extLst>
      <p:ext uri="{BB962C8B-B14F-4D97-AF65-F5344CB8AC3E}">
        <p14:creationId xmlns:p14="http://schemas.microsoft.com/office/powerpoint/2010/main" val="1625213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b</a:t>
            </a:r>
            <a:r>
              <a:rPr lang="en-CA"/>
              <a:t>) Associate </a:t>
            </a:r>
            <a:r>
              <a:rPr lang="en-CA" dirty="0"/>
              <a:t>class board with a 3DBoard class that provides methods and attributes to handle the 3rd dimension (z coordinate)</a:t>
            </a:r>
          </a:p>
          <a:p>
            <a:pPr marL="0" indent="0">
              <a:buNone/>
            </a:pPr>
            <a:endParaRPr lang="en-CA" dirty="0"/>
          </a:p>
          <a:p>
            <a:pPr marL="0" indent="0">
              <a:buNone/>
            </a:pPr>
            <a:r>
              <a:rPr lang="en-CA" dirty="0"/>
              <a:t>Instead of extension, we’re using an association.  So 3DBoard can use the behavior of Board, without having to extend from it and violate the LSP.</a:t>
            </a:r>
          </a:p>
          <a:p>
            <a:pPr marL="0" indent="0">
              <a:buNone/>
            </a:pPr>
            <a:r>
              <a:rPr lang="en-CA" dirty="0"/>
              <a:t>3DBoard can store an array of Board objects, and end up with a 3D collection of boards.</a:t>
            </a:r>
          </a:p>
          <a:p>
            <a:pPr marL="0" indent="0">
              <a:buNone/>
            </a:pPr>
            <a:r>
              <a:rPr lang="en-CA" dirty="0"/>
              <a:t>The 3D board methods use the </a:t>
            </a:r>
            <a:r>
              <a:rPr lang="en-CA" dirty="0" err="1"/>
              <a:t>zpos</a:t>
            </a:r>
            <a:r>
              <a:rPr lang="en-CA" dirty="0"/>
              <a:t> coordinate to figure out which Board instance in the array to use, and then delegates the (</a:t>
            </a:r>
            <a:r>
              <a:rPr lang="en-CA" dirty="0" err="1"/>
              <a:t>x,y</a:t>
            </a:r>
            <a:r>
              <a:rPr lang="en-CA" dirty="0"/>
              <a:t>) cords to that Board’s function.</a:t>
            </a:r>
          </a:p>
          <a:p>
            <a:pPr marL="0" indent="0">
              <a:buNone/>
            </a:pPr>
            <a:r>
              <a:rPr lang="en-CA" dirty="0"/>
              <a:t>This is a form of delegation.  The 3DBoard class delegates a lot of its functionality to the individual Board instances.</a:t>
            </a:r>
          </a:p>
        </p:txBody>
      </p:sp>
      <p:sp>
        <p:nvSpPr>
          <p:cNvPr id="4" name="Slide Number Placeholder 3"/>
          <p:cNvSpPr>
            <a:spLocks noGrp="1"/>
          </p:cNvSpPr>
          <p:nvPr>
            <p:ph type="sldNum" sz="quarter" idx="5"/>
          </p:nvPr>
        </p:nvSpPr>
        <p:spPr/>
        <p:txBody>
          <a:bodyPr/>
          <a:lstStyle/>
          <a:p>
            <a:fld id="{1C2E4961-A6E8-4C59-8B1D-6137875578B7}" type="slidenum">
              <a:rPr lang="en-US" altLang="en-US" smtClean="0"/>
              <a:pPr/>
              <a:t>19</a:t>
            </a:fld>
            <a:endParaRPr lang="en-US" altLang="en-US"/>
          </a:p>
        </p:txBody>
      </p:sp>
    </p:spTree>
    <p:extLst>
      <p:ext uri="{BB962C8B-B14F-4D97-AF65-F5344CB8AC3E}">
        <p14:creationId xmlns:p14="http://schemas.microsoft.com/office/powerpoint/2010/main" val="1501192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1C2E4961-A6E8-4C59-8B1D-6137875578B7}" type="slidenum">
              <a:rPr lang="en-US" altLang="en-US" smtClean="0"/>
              <a:pPr/>
              <a:t>20</a:t>
            </a:fld>
            <a:endParaRPr lang="en-US" altLang="en-US"/>
          </a:p>
        </p:txBody>
      </p:sp>
    </p:spTree>
    <p:extLst>
      <p:ext uri="{BB962C8B-B14F-4D97-AF65-F5344CB8AC3E}">
        <p14:creationId xmlns:p14="http://schemas.microsoft.com/office/powerpoint/2010/main" val="4030537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Cheems</a:t>
            </a:r>
            <a:r>
              <a:rPr lang="en-CA" dirty="0"/>
              <a:t> suggested to put the same code in </a:t>
            </a:r>
            <a:r>
              <a:rPr lang="en-CA" dirty="0" err="1"/>
              <a:t>BarkRecognizer</a:t>
            </a:r>
            <a:r>
              <a:rPr lang="en-CA" dirty="0"/>
              <a:t>, but according to DRY that’s a bad idea.  a.k.a., code duplication</a:t>
            </a:r>
          </a:p>
        </p:txBody>
      </p:sp>
      <p:sp>
        <p:nvSpPr>
          <p:cNvPr id="4" name="Slide Number Placeholder 3"/>
          <p:cNvSpPr>
            <a:spLocks noGrp="1"/>
          </p:cNvSpPr>
          <p:nvPr>
            <p:ph type="sldNum" sz="quarter" idx="5"/>
          </p:nvPr>
        </p:nvSpPr>
        <p:spPr/>
        <p:txBody>
          <a:bodyPr/>
          <a:lstStyle/>
          <a:p>
            <a:fld id="{1C2E4961-A6E8-4C59-8B1D-6137875578B7}" type="slidenum">
              <a:rPr lang="en-US" altLang="en-US" smtClean="0"/>
              <a:pPr/>
              <a:t>23</a:t>
            </a:fld>
            <a:endParaRPr lang="en-US" altLang="en-US"/>
          </a:p>
        </p:txBody>
      </p:sp>
    </p:spTree>
    <p:extLst>
      <p:ext uri="{BB962C8B-B14F-4D97-AF65-F5344CB8AC3E}">
        <p14:creationId xmlns:p14="http://schemas.microsoft.com/office/powerpoint/2010/main" val="2379495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Using DRY, we first need to take the code that's common between Smart Home app class and </a:t>
            </a:r>
            <a:r>
              <a:rPr lang="en-CA" dirty="0" err="1"/>
              <a:t>BarkRecognizer</a:t>
            </a:r>
            <a:r>
              <a:rPr lang="en-CA" dirty="0"/>
              <a:t> and put it in a single place.  The best place  for it is in the </a:t>
            </a:r>
            <a:r>
              <a:rPr lang="en-CA" dirty="0" err="1"/>
              <a:t>DogDoor</a:t>
            </a:r>
            <a:r>
              <a:rPr lang="en-CA" dirty="0"/>
              <a:t> class</a:t>
            </a:r>
          </a:p>
        </p:txBody>
      </p:sp>
      <p:sp>
        <p:nvSpPr>
          <p:cNvPr id="4" name="Slide Number Placeholder 3"/>
          <p:cNvSpPr>
            <a:spLocks noGrp="1"/>
          </p:cNvSpPr>
          <p:nvPr>
            <p:ph type="sldNum" sz="quarter" idx="5"/>
          </p:nvPr>
        </p:nvSpPr>
        <p:spPr/>
        <p:txBody>
          <a:bodyPr/>
          <a:lstStyle/>
          <a:p>
            <a:fld id="{1C2E4961-A6E8-4C59-8B1D-6137875578B7}" type="slidenum">
              <a:rPr lang="en-US" altLang="en-US" smtClean="0"/>
              <a:pPr/>
              <a:t>24</a:t>
            </a:fld>
            <a:endParaRPr lang="en-US" altLang="en-US"/>
          </a:p>
        </p:txBody>
      </p:sp>
    </p:spTree>
    <p:extLst>
      <p:ext uri="{BB962C8B-B14F-4D97-AF65-F5344CB8AC3E}">
        <p14:creationId xmlns:p14="http://schemas.microsoft.com/office/powerpoint/2010/main" val="3142013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got rid of this code… it’s all in </a:t>
            </a:r>
            <a:r>
              <a:rPr lang="en-CA" dirty="0" err="1"/>
              <a:t>DogDoor’s</a:t>
            </a:r>
            <a:r>
              <a:rPr lang="en-CA" dirty="0"/>
              <a:t> open() method now</a:t>
            </a:r>
          </a:p>
          <a:p>
            <a:r>
              <a:rPr lang="en-CA" dirty="0"/>
              <a:t>We don’t have to explicitly call the code we abstracted out… that’s handled already by our call to </a:t>
            </a:r>
            <a:r>
              <a:rPr lang="en-CA" dirty="0" err="1"/>
              <a:t>door.open</a:t>
            </a:r>
            <a:r>
              <a:rPr lang="en-CA" dirty="0"/>
              <a:t>()</a:t>
            </a:r>
          </a:p>
        </p:txBody>
      </p:sp>
      <p:sp>
        <p:nvSpPr>
          <p:cNvPr id="4" name="Slide Number Placeholder 3"/>
          <p:cNvSpPr>
            <a:spLocks noGrp="1"/>
          </p:cNvSpPr>
          <p:nvPr>
            <p:ph type="sldNum" sz="quarter" idx="5"/>
          </p:nvPr>
        </p:nvSpPr>
        <p:spPr/>
        <p:txBody>
          <a:bodyPr/>
          <a:lstStyle/>
          <a:p>
            <a:fld id="{1C2E4961-A6E8-4C59-8B1D-6137875578B7}" type="slidenum">
              <a:rPr lang="en-US" altLang="en-US" smtClean="0"/>
              <a:pPr/>
              <a:t>25</a:t>
            </a:fld>
            <a:endParaRPr lang="en-US" altLang="en-US"/>
          </a:p>
        </p:txBody>
      </p:sp>
    </p:spTree>
    <p:extLst>
      <p:ext uri="{BB962C8B-B14F-4D97-AF65-F5344CB8AC3E}">
        <p14:creationId xmlns:p14="http://schemas.microsoft.com/office/powerpoint/2010/main" val="2440294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We present the steps of OO Analysis and design</a:t>
            </a:r>
          </a:p>
          <a:p>
            <a:endParaRPr lang="en-CA" dirty="0"/>
          </a:p>
        </p:txBody>
      </p:sp>
      <p:sp>
        <p:nvSpPr>
          <p:cNvPr id="4" name="Slide Number Placeholder 3"/>
          <p:cNvSpPr>
            <a:spLocks noGrp="1"/>
          </p:cNvSpPr>
          <p:nvPr>
            <p:ph type="sldNum" sz="quarter" idx="5"/>
          </p:nvPr>
        </p:nvSpPr>
        <p:spPr/>
        <p:txBody>
          <a:bodyPr/>
          <a:lstStyle/>
          <a:p>
            <a:fld id="{1C2E4961-A6E8-4C59-8B1D-6137875578B7}" type="slidenum">
              <a:rPr lang="en-US" altLang="en-US" smtClean="0"/>
              <a:pPr/>
              <a:t>26</a:t>
            </a:fld>
            <a:endParaRPr lang="en-US" altLang="en-US"/>
          </a:p>
        </p:txBody>
      </p:sp>
    </p:spTree>
    <p:extLst>
      <p:ext uri="{BB962C8B-B14F-4D97-AF65-F5344CB8AC3E}">
        <p14:creationId xmlns:p14="http://schemas.microsoft.com/office/powerpoint/2010/main" val="138840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0C07C51D-A47D-48F5-BC2E-18963A9FC2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E83B2F-D609-476B-8440-04BB7FFC3F73}" type="slidenum">
              <a:rPr lang="en-US" altLang="en-US"/>
              <a:pPr eaLnBrk="1" hangingPunct="1"/>
              <a:t>3</a:t>
            </a:fld>
            <a:endParaRPr lang="en-US" altLang="en-US"/>
          </a:p>
        </p:txBody>
      </p:sp>
      <p:sp>
        <p:nvSpPr>
          <p:cNvPr id="167939" name="Rectangle 2">
            <a:extLst>
              <a:ext uri="{FF2B5EF4-FFF2-40B4-BE49-F238E27FC236}">
                <a16:creationId xmlns:a16="http://schemas.microsoft.com/office/drawing/2014/main" id="{D120D7A0-E7DF-4042-B462-41761FEFC4C9}"/>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40" name="Rectangle 3">
            <a:extLst>
              <a:ext uri="{FF2B5EF4-FFF2-40B4-BE49-F238E27FC236}">
                <a16:creationId xmlns:a16="http://schemas.microsoft.com/office/drawing/2014/main" id="{72A12AF3-3778-4EB7-A098-5AC7B13CC48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0.5 min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1D521E6F-F788-4372-B500-3D1980AF51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A53EBA-F5D6-4756-ACBE-AE117AB792FA}" type="slidenum">
              <a:rPr lang="en-US" altLang="en-US"/>
              <a:pPr eaLnBrk="1" hangingPunct="1"/>
              <a:t>4</a:t>
            </a:fld>
            <a:endParaRPr lang="en-US" altLang="en-US"/>
          </a:p>
        </p:txBody>
      </p:sp>
      <p:sp>
        <p:nvSpPr>
          <p:cNvPr id="168963" name="Rectangle 2">
            <a:extLst>
              <a:ext uri="{FF2B5EF4-FFF2-40B4-BE49-F238E27FC236}">
                <a16:creationId xmlns:a16="http://schemas.microsoft.com/office/drawing/2014/main" id="{86EC0C11-9830-4646-996F-DFE7147564CC}"/>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4" name="Rectangle 3">
            <a:extLst>
              <a:ext uri="{FF2B5EF4-FFF2-40B4-BE49-F238E27FC236}">
                <a16:creationId xmlns:a16="http://schemas.microsoft.com/office/drawing/2014/main" id="{6D89C409-935A-4FF0-AFB5-A5FC9C32B50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Assume that you are to design a </a:t>
            </a:r>
            <a:r>
              <a:rPr lang="en-US" dirty="0" err="1"/>
              <a:t>GraphicDisplaySystem</a:t>
            </a:r>
            <a:r>
              <a:rPr lang="en-US" dirty="0"/>
              <a:t> (GDS). The system needs to display a list of shapes (e.g., rectangle, triangle, and circle) every 0.05 second. To accomplish this task, the GDS class provides an operation called </a:t>
            </a:r>
            <a:r>
              <a:rPr lang="en-US" dirty="0" err="1"/>
              <a:t>drawShapes</a:t>
            </a:r>
            <a:r>
              <a:rPr lang="en-US" dirty="0"/>
              <a:t>() whose parameter is a list of Shape objects. There are two possible designs of GDS, as shown in </a:t>
            </a:r>
            <a:r>
              <a:rPr lang="en-US" dirty="0">
                <a:hlinkClick r:id="rId3"/>
              </a:rPr>
              <a:t>(a)</a:t>
            </a:r>
            <a:r>
              <a:rPr lang="en-US" dirty="0"/>
              <a:t> and </a:t>
            </a:r>
            <a:r>
              <a:rPr lang="en-US" dirty="0">
                <a:hlinkClick r:id="rId3"/>
              </a:rPr>
              <a:t>(b)</a:t>
            </a:r>
            <a:r>
              <a:rPr lang="en-US" dirty="0"/>
              <a:t>, respectively.</a:t>
            </a:r>
          </a:p>
          <a:p>
            <a:endParaRPr lang="en-US" dirty="0"/>
          </a:p>
          <a:p>
            <a:r>
              <a:rPr lang="en-US" dirty="0"/>
              <a:t>In </a:t>
            </a:r>
            <a:r>
              <a:rPr lang="en-US" dirty="0">
                <a:hlinkClick r:id="rId3"/>
              </a:rPr>
              <a:t>(a)</a:t>
            </a:r>
            <a:r>
              <a:rPr lang="en-US" dirty="0"/>
              <a:t>, the solution is to provide a series of operations, e.g., </a:t>
            </a:r>
            <a:r>
              <a:rPr lang="en-US" dirty="0" err="1"/>
              <a:t>draw_circle</a:t>
            </a:r>
            <a:r>
              <a:rPr lang="en-US" dirty="0"/>
              <a:t>(Circle), </a:t>
            </a:r>
            <a:r>
              <a:rPr lang="en-US" dirty="0" err="1"/>
              <a:t>draw_triangle</a:t>
            </a:r>
            <a:r>
              <a:rPr lang="en-US" dirty="0"/>
              <a:t>(Triangle), etc., where each operation handles one specific shape.</a:t>
            </a:r>
          </a:p>
          <a:p>
            <a:endParaRPr lang="en-US" dirty="0"/>
          </a:p>
          <a:p>
            <a:r>
              <a:rPr lang="en-US" dirty="0"/>
              <a:t>In </a:t>
            </a:r>
            <a:r>
              <a:rPr lang="en-US" dirty="0">
                <a:hlinkClick r:id="rId3"/>
              </a:rPr>
              <a:t>(b)</a:t>
            </a:r>
            <a:r>
              <a:rPr lang="en-US" dirty="0"/>
              <a:t>, each shape is a derived class of the Shape class and has to implement a polymorphic operation called draw(). This way, when the GDS tries to display the list of shapes, a shape reference can be used to iterate through the list and call the draw() operation. Thanks to the polymorphism of OO, correct behaviors will be exhibited when the draw() operation is invoked.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1D521E6F-F788-4372-B500-3D1980AF51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A53EBA-F5D6-4756-ACBE-AE117AB792FA}" type="slidenum">
              <a:rPr lang="en-US" altLang="en-US"/>
              <a:pPr eaLnBrk="1" hangingPunct="1"/>
              <a:t>5</a:t>
            </a:fld>
            <a:endParaRPr lang="en-US" altLang="en-US"/>
          </a:p>
        </p:txBody>
      </p:sp>
      <p:sp>
        <p:nvSpPr>
          <p:cNvPr id="168963" name="Rectangle 2">
            <a:extLst>
              <a:ext uri="{FF2B5EF4-FFF2-40B4-BE49-F238E27FC236}">
                <a16:creationId xmlns:a16="http://schemas.microsoft.com/office/drawing/2014/main" id="{86EC0C11-9830-4646-996F-DFE7147564CC}"/>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4" name="Rectangle 3">
            <a:extLst>
              <a:ext uri="{FF2B5EF4-FFF2-40B4-BE49-F238E27FC236}">
                <a16:creationId xmlns:a16="http://schemas.microsoft.com/office/drawing/2014/main" id="{6D89C409-935A-4FF0-AFB5-A5FC9C32B50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2 min</a:t>
            </a:r>
          </a:p>
        </p:txBody>
      </p:sp>
    </p:spTree>
    <p:extLst>
      <p:ext uri="{BB962C8B-B14F-4D97-AF65-F5344CB8AC3E}">
        <p14:creationId xmlns:p14="http://schemas.microsoft.com/office/powerpoint/2010/main" val="3918502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84ABD1B1-0837-4E6C-ADDD-10C3C92C364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E7F738-A115-4C68-83EB-F543F2317C0E}" type="slidenum">
              <a:rPr lang="en-US" altLang="en-US"/>
              <a:pPr eaLnBrk="1" hangingPunct="1"/>
              <a:t>7</a:t>
            </a:fld>
            <a:endParaRPr lang="en-US" altLang="en-US"/>
          </a:p>
        </p:txBody>
      </p:sp>
      <p:sp>
        <p:nvSpPr>
          <p:cNvPr id="171011" name="Rectangle 2">
            <a:extLst>
              <a:ext uri="{FF2B5EF4-FFF2-40B4-BE49-F238E27FC236}">
                <a16:creationId xmlns:a16="http://schemas.microsoft.com/office/drawing/2014/main" id="{CDAE25CE-680D-4071-A1A4-F09A9CBACB5F}"/>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2" name="Rectangle 3">
            <a:extLst>
              <a:ext uri="{FF2B5EF4-FFF2-40B4-BE49-F238E27FC236}">
                <a16:creationId xmlns:a16="http://schemas.microsoft.com/office/drawing/2014/main" id="{B73C0943-5087-4E10-9F08-DA07E6F7EF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 Professor class provides services to both students and the registrar's office. Students can invoke operations such as </a:t>
            </a:r>
            <a:r>
              <a:rPr lang="en-US" altLang="en-US" dirty="0" err="1"/>
              <a:t>getLectureNotes</a:t>
            </a:r>
            <a:r>
              <a:rPr lang="en-US" altLang="en-US" dirty="0"/>
              <a:t>(), and </a:t>
            </a:r>
            <a:r>
              <a:rPr lang="en-US" altLang="en-US" dirty="0" err="1"/>
              <a:t>getAssignment</a:t>
            </a:r>
            <a:r>
              <a:rPr lang="en-US" altLang="en-US" dirty="0"/>
              <a:t>() to retrieve course materials. The registrar's office can invoke an operation called </a:t>
            </a:r>
            <a:r>
              <a:rPr lang="en-US" altLang="en-US" dirty="0" err="1"/>
              <a:t>prepareGradApp</a:t>
            </a:r>
            <a:r>
              <a:rPr lang="en-US" altLang="en-US" dirty="0"/>
              <a:t>() to ask the professor to prepare a graduation application for one of his/her advisees. To prepare a graduation application, a professor needs to verify whether the student's current transcript satisfies the degree requirements by invoking private operations such as </a:t>
            </a:r>
            <a:r>
              <a:rPr lang="en-US" altLang="en-US" dirty="0" err="1"/>
              <a:t>verifyDegree</a:t>
            </a:r>
            <a:r>
              <a:rPr lang="en-US" altLang="en-US" dirty="0"/>
              <a:t>() and </a:t>
            </a:r>
            <a:r>
              <a:rPr lang="en-US" altLang="en-US" dirty="0" err="1"/>
              <a:t>adviseCurriculum</a:t>
            </a:r>
            <a:r>
              <a:rPr lang="en-US" altLang="en-US" dirty="0"/>
              <a:t>(). </a:t>
            </a:r>
          </a:p>
          <a:p>
            <a:pPr eaLnBrk="1" hangingPunct="1">
              <a:spcBef>
                <a:spcPct val="0"/>
              </a:spcBef>
            </a:pPr>
            <a:r>
              <a:rPr lang="en-US" altLang="en-US" dirty="0"/>
              <a:t>As shown in Figure above both the Student and </a:t>
            </a:r>
            <a:r>
              <a:rPr lang="en-US" altLang="en-US" dirty="0" err="1"/>
              <a:t>RegistrarOffice</a:t>
            </a:r>
            <a:r>
              <a:rPr lang="en-US" altLang="en-US" dirty="0"/>
              <a:t> classes depend on the Professor class.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24F7703A-3EE3-4AB9-A02B-42EC9E5B17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D3E7B0-9066-470D-A84D-90EBBC805C49}" type="slidenum">
              <a:rPr lang="en-US" altLang="en-US"/>
              <a:pPr eaLnBrk="1" hangingPunct="1"/>
              <a:t>8</a:t>
            </a:fld>
            <a:endParaRPr lang="en-US" altLang="en-US"/>
          </a:p>
        </p:txBody>
      </p:sp>
      <p:sp>
        <p:nvSpPr>
          <p:cNvPr id="172035" name="Rectangle 2">
            <a:extLst>
              <a:ext uri="{FF2B5EF4-FFF2-40B4-BE49-F238E27FC236}">
                <a16:creationId xmlns:a16="http://schemas.microsoft.com/office/drawing/2014/main" id="{532FA822-2848-4E0E-B812-105E63C9939F}"/>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6" name="Rectangle 3">
            <a:extLst>
              <a:ext uri="{FF2B5EF4-FFF2-40B4-BE49-F238E27FC236}">
                <a16:creationId xmlns:a16="http://schemas.microsoft.com/office/drawing/2014/main" id="{A0F684FA-C08E-436D-879C-B8651C9FBC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One solution to improve the design in the previous slide is to specialize the Professor class into two subclasses: </a:t>
            </a:r>
          </a:p>
          <a:p>
            <a:r>
              <a:rPr lang="en-US" dirty="0"/>
              <a:t>an Advisor class and an Instructor class.</a:t>
            </a:r>
          </a:p>
          <a:p>
            <a:r>
              <a:rPr lang="en-US" dirty="0"/>
              <a:t>The corresponding attributes and operations can be moved down to those classes, leaving the shared attributes and operations up in the root Professor class.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C6460A29-B690-4ED7-8182-B98E5239C0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4B433A-008A-4303-90CD-7BC053F9DF61}" type="slidenum">
              <a:rPr lang="en-US" altLang="en-US"/>
              <a:pPr eaLnBrk="1" hangingPunct="1"/>
              <a:t>9</a:t>
            </a:fld>
            <a:endParaRPr lang="en-US" altLang="en-US"/>
          </a:p>
        </p:txBody>
      </p:sp>
      <p:sp>
        <p:nvSpPr>
          <p:cNvPr id="173059" name="Rectangle 2">
            <a:extLst>
              <a:ext uri="{FF2B5EF4-FFF2-40B4-BE49-F238E27FC236}">
                <a16:creationId xmlns:a16="http://schemas.microsoft.com/office/drawing/2014/main" id="{873D8A3F-8465-469B-8ACC-F198BE9899F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60" name="Rectangle 3">
            <a:extLst>
              <a:ext uri="{FF2B5EF4-FFF2-40B4-BE49-F238E27FC236}">
                <a16:creationId xmlns:a16="http://schemas.microsoft.com/office/drawing/2014/main" id="{2679C59D-2C20-47D8-BF44-B0D1DC1DB8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If the Professor class cannot be specialized, the use of inheritance and public interface can help improve cohesion. </a:t>
            </a:r>
          </a:p>
          <a:p>
            <a:pPr eaLnBrk="1" hangingPunct="1">
              <a:spcBef>
                <a:spcPct val="0"/>
              </a:spcBef>
            </a:pPr>
            <a:r>
              <a:rPr lang="en-US" altLang="en-US" dirty="0"/>
              <a:t>One sample solution is shown in the Figure above. </a:t>
            </a:r>
          </a:p>
          <a:p>
            <a:pPr eaLnBrk="1" hangingPunct="1">
              <a:spcBef>
                <a:spcPct val="0"/>
              </a:spcBef>
            </a:pPr>
            <a:r>
              <a:rPr lang="en-US" altLang="en-US" dirty="0"/>
              <a:t>Two new interfaces are defined in the improved design: Advisor and Instructor. </a:t>
            </a:r>
          </a:p>
          <a:p>
            <a:pPr eaLnBrk="1" hangingPunct="1">
              <a:spcBef>
                <a:spcPct val="0"/>
              </a:spcBef>
            </a:pPr>
            <a:r>
              <a:rPr lang="en-US" altLang="en-US" dirty="0"/>
              <a:t>These interfaces declare the operations that must be realized by the derived classes, e.g., </a:t>
            </a:r>
            <a:r>
              <a:rPr lang="en-US" altLang="en-US" dirty="0" err="1"/>
              <a:t>prepareGradApp</a:t>
            </a:r>
            <a:r>
              <a:rPr lang="en-US" altLang="en-US" dirty="0"/>
              <a:t>() and </a:t>
            </a:r>
            <a:r>
              <a:rPr lang="en-US" altLang="en-US" dirty="0" err="1"/>
              <a:t>getLectureNotes</a:t>
            </a:r>
            <a:r>
              <a:rPr lang="en-US" altLang="en-US" dirty="0"/>
              <a:t>(). </a:t>
            </a:r>
          </a:p>
          <a:p>
            <a:pPr eaLnBrk="1" hangingPunct="1">
              <a:spcBef>
                <a:spcPct val="0"/>
              </a:spcBef>
            </a:pPr>
            <a:r>
              <a:rPr lang="en-US" altLang="en-US" dirty="0"/>
              <a:t>The Professor class realizes these two interfaces. </a:t>
            </a:r>
          </a:p>
          <a:p>
            <a:pPr eaLnBrk="1" hangingPunct="1">
              <a:spcBef>
                <a:spcPct val="0"/>
              </a:spcBef>
            </a:pPr>
            <a:r>
              <a:rPr lang="en-US" altLang="en-US" dirty="0"/>
              <a:t>In addition, when the Student and the </a:t>
            </a:r>
            <a:r>
              <a:rPr lang="en-US" altLang="en-US" dirty="0" err="1"/>
              <a:t>RegistrarOffice</a:t>
            </a:r>
            <a:r>
              <a:rPr lang="en-US" altLang="en-US" dirty="0"/>
              <a:t> need to access the corresponding functions provided by the Professor class, they do not directly refer to the Professor class. Instead, they depend on the Advisor and Instructor interfaces. </a:t>
            </a:r>
          </a:p>
          <a:p>
            <a:pPr eaLnBrk="1" hangingPunct="1">
              <a:spcBef>
                <a:spcPct val="0"/>
              </a:spcBef>
            </a:pPr>
            <a:r>
              <a:rPr lang="en-US" altLang="en-US" dirty="0"/>
              <a:t>Such minor changes in class relationships can greatly improve the cohesion of the overall design.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99BE0C0B-C880-47C7-8BBC-7B61DE699A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15B55C-8702-4BF1-BB2E-92D98441872F}" type="slidenum">
              <a:rPr lang="en-US" altLang="en-US"/>
              <a:pPr eaLnBrk="1" hangingPunct="1"/>
              <a:t>10</a:t>
            </a:fld>
            <a:endParaRPr lang="en-US" altLang="en-US"/>
          </a:p>
        </p:txBody>
      </p:sp>
      <p:sp>
        <p:nvSpPr>
          <p:cNvPr id="174083" name="Rectangle 2">
            <a:extLst>
              <a:ext uri="{FF2B5EF4-FFF2-40B4-BE49-F238E27FC236}">
                <a16:creationId xmlns:a16="http://schemas.microsoft.com/office/drawing/2014/main" id="{C2C4FF62-C17E-4A7E-9BC3-732C566A1B45}"/>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4" name="Rectangle 3">
            <a:extLst>
              <a:ext uri="{FF2B5EF4-FFF2-40B4-BE49-F238E27FC236}">
                <a16:creationId xmlns:a16="http://schemas.microsoft.com/office/drawing/2014/main" id="{1A00D556-4A42-408C-B88D-C5CDBD3633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en-US" sz="1800" b="0" i="0" u="none" strike="noStrike" baseline="0" dirty="0">
                <a:solidFill>
                  <a:srgbClr val="4E4E4F"/>
                </a:solidFill>
                <a:latin typeface="Times New Roman" panose="02020603050405020304" pitchFamily="18" charset="0"/>
              </a:rPr>
              <a:t>Th</a:t>
            </a:r>
            <a:r>
              <a:rPr lang="en-US" sz="1800" b="0" i="0" u="none" strike="noStrike" baseline="0" dirty="0">
                <a:solidFill>
                  <a:srgbClr val="757577"/>
                </a:solidFill>
                <a:latin typeface="Times New Roman" panose="02020603050405020304" pitchFamily="18" charset="0"/>
              </a:rPr>
              <a:t>e </a:t>
            </a:r>
            <a:r>
              <a:rPr lang="en-US" sz="1800" b="0" i="0" u="none" strike="noStrike" baseline="0" dirty="0">
                <a:solidFill>
                  <a:srgbClr val="626263"/>
                </a:solidFill>
                <a:latin typeface="Times New Roman" panose="02020603050405020304" pitchFamily="18" charset="0"/>
              </a:rPr>
              <a:t>OCP </a:t>
            </a:r>
            <a:r>
              <a:rPr lang="en-US" sz="1800" b="0" i="0" u="none" strike="noStrike" baseline="0" dirty="0">
                <a:solidFill>
                  <a:srgbClr val="757577"/>
                </a:solidFill>
                <a:latin typeface="Arial" panose="020B0604020202020204" pitchFamily="34" charset="0"/>
              </a:rPr>
              <a:t>is </a:t>
            </a:r>
            <a:r>
              <a:rPr lang="en-US" sz="1800" b="0" i="0" u="none" strike="noStrike" baseline="0" dirty="0">
                <a:solidFill>
                  <a:srgbClr val="626263"/>
                </a:solidFill>
                <a:latin typeface="Times New Roman" panose="02020603050405020304" pitchFamily="18" charset="0"/>
              </a:rPr>
              <a:t>a</a:t>
            </a:r>
            <a:r>
              <a:rPr lang="en-US" sz="1800" b="0" i="0" u="none" strike="noStrike" baseline="0" dirty="0">
                <a:solidFill>
                  <a:srgbClr val="3B3B3B"/>
                </a:solidFill>
                <a:latin typeface="Times New Roman" panose="02020603050405020304" pitchFamily="18" charset="0"/>
              </a:rPr>
              <a:t>ll </a:t>
            </a:r>
            <a:r>
              <a:rPr lang="en-US" sz="1800" b="0" i="0" u="none" strike="noStrike" baseline="0" dirty="0">
                <a:solidFill>
                  <a:srgbClr val="626263"/>
                </a:solidFill>
                <a:latin typeface="Times New Roman" panose="02020603050405020304" pitchFamily="18" charset="0"/>
              </a:rPr>
              <a:t>abou</a:t>
            </a:r>
            <a:r>
              <a:rPr lang="en-US" sz="1800" b="0" i="0" u="none" strike="noStrike" baseline="0" dirty="0">
                <a:solidFill>
                  <a:srgbClr val="2B2B2B"/>
                </a:solidFill>
                <a:latin typeface="Times New Roman" panose="02020603050405020304" pitchFamily="18" charset="0"/>
              </a:rPr>
              <a:t>t </a:t>
            </a:r>
            <a:r>
              <a:rPr lang="en-US" sz="1800" b="1" i="0" u="none" strike="noStrike" baseline="0" dirty="0">
                <a:solidFill>
                  <a:srgbClr val="141414"/>
                </a:solidFill>
                <a:latin typeface="Times New Roman" panose="02020603050405020304" pitchFamily="18" charset="0"/>
              </a:rPr>
              <a:t>all</a:t>
            </a:r>
            <a:r>
              <a:rPr lang="en-US" sz="1800" b="1" i="0" u="none" strike="noStrike" baseline="0" dirty="0">
                <a:solidFill>
                  <a:srgbClr val="3B3B3B"/>
                </a:solidFill>
                <a:latin typeface="Times New Roman" panose="02020603050405020304" pitchFamily="18" charset="0"/>
              </a:rPr>
              <a:t>owing c</a:t>
            </a:r>
            <a:r>
              <a:rPr lang="en-US" sz="1800" b="1" i="0" u="none" strike="noStrike" baseline="0" dirty="0">
                <a:solidFill>
                  <a:srgbClr val="141414"/>
                </a:solidFill>
                <a:latin typeface="Times New Roman" panose="02020603050405020304" pitchFamily="18" charset="0"/>
              </a:rPr>
              <a:t>han</a:t>
            </a:r>
            <a:r>
              <a:rPr lang="en-US" sz="1800" b="1" i="0" u="none" strike="noStrike" baseline="0" dirty="0">
                <a:solidFill>
                  <a:srgbClr val="3B3B3B"/>
                </a:solidFill>
                <a:latin typeface="Times New Roman" panose="02020603050405020304" pitchFamily="18" charset="0"/>
              </a:rPr>
              <a:t>ge</a:t>
            </a:r>
            <a:r>
              <a:rPr lang="en-US" sz="1800" b="1" i="0" u="none" strike="noStrike" baseline="0" dirty="0">
                <a:solidFill>
                  <a:srgbClr val="8F8F90"/>
                </a:solidFill>
                <a:latin typeface="Times New Roman" panose="02020603050405020304" pitchFamily="18" charset="0"/>
              </a:rPr>
              <a:t>, </a:t>
            </a:r>
            <a:r>
              <a:rPr lang="en-US" sz="1800" b="0" i="0" u="none" strike="noStrike" baseline="0" dirty="0">
                <a:solidFill>
                  <a:srgbClr val="4E4E4F"/>
                </a:solidFill>
                <a:latin typeface="Times New Roman" panose="02020603050405020304" pitchFamily="18" charset="0"/>
              </a:rPr>
              <a:t>but d</a:t>
            </a:r>
            <a:r>
              <a:rPr lang="en-US" sz="1800" b="0" i="0" u="none" strike="noStrike" baseline="0" dirty="0">
                <a:solidFill>
                  <a:srgbClr val="757577"/>
                </a:solidFill>
                <a:latin typeface="Times New Roman" panose="02020603050405020304" pitchFamily="18" charset="0"/>
              </a:rPr>
              <a:t>o</a:t>
            </a:r>
            <a:r>
              <a:rPr lang="en-US" sz="1800" b="0" i="0" u="none" strike="noStrike" baseline="0" dirty="0">
                <a:solidFill>
                  <a:srgbClr val="3B3B3B"/>
                </a:solidFill>
                <a:latin typeface="Times New Roman" panose="02020603050405020304" pitchFamily="18" charset="0"/>
              </a:rPr>
              <a:t>i</a:t>
            </a:r>
            <a:r>
              <a:rPr lang="en-US" sz="1800" b="0" i="0" u="none" strike="noStrike" baseline="0" dirty="0">
                <a:solidFill>
                  <a:srgbClr val="757577"/>
                </a:solidFill>
                <a:latin typeface="Times New Roman" panose="02020603050405020304" pitchFamily="18" charset="0"/>
              </a:rPr>
              <a:t>ng </a:t>
            </a:r>
            <a:r>
              <a:rPr lang="en-US" sz="1800" b="0" i="0" u="none" strike="noStrike" baseline="0" dirty="0">
                <a:solidFill>
                  <a:srgbClr val="3B3B3B"/>
                </a:solidFill>
                <a:latin typeface="Times New Roman" panose="02020603050405020304" pitchFamily="18" charset="0"/>
              </a:rPr>
              <a:t>i</a:t>
            </a:r>
            <a:r>
              <a:rPr lang="en-US" sz="1800" b="0" i="0" u="none" strike="noStrike" baseline="0" dirty="0">
                <a:solidFill>
                  <a:srgbClr val="626263"/>
                </a:solidFill>
                <a:latin typeface="Times New Roman" panose="02020603050405020304" pitchFamily="18" charset="0"/>
              </a:rPr>
              <a:t>t </a:t>
            </a:r>
            <a:r>
              <a:rPr lang="en-US" sz="1800" b="0" i="0" u="none" strike="noStrike" baseline="0" dirty="0">
                <a:solidFill>
                  <a:srgbClr val="2B2B2B"/>
                </a:solidFill>
                <a:latin typeface="Times New Roman" panose="02020603050405020304" pitchFamily="18" charset="0"/>
              </a:rPr>
              <a:t>without </a:t>
            </a:r>
            <a:r>
              <a:rPr lang="en-US" sz="1800" b="0" i="0" u="none" strike="noStrike" baseline="0" dirty="0">
                <a:solidFill>
                  <a:srgbClr val="3B3B3B"/>
                </a:solidFill>
                <a:latin typeface="Times New Roman" panose="02020603050405020304" pitchFamily="18" charset="0"/>
              </a:rPr>
              <a:t>re</a:t>
            </a:r>
            <a:r>
              <a:rPr lang="en-US" sz="1800" b="0" i="0" u="none" strike="noStrike" baseline="0" dirty="0">
                <a:solidFill>
                  <a:srgbClr val="141414"/>
                </a:solidFill>
                <a:latin typeface="Times New Roman" panose="02020603050405020304" pitchFamily="18" charset="0"/>
              </a:rPr>
              <a:t>quirin</a:t>
            </a:r>
            <a:r>
              <a:rPr lang="en-US" sz="1800" b="0" i="0" u="none" strike="noStrike" baseline="0" dirty="0">
                <a:solidFill>
                  <a:srgbClr val="3B3B3B"/>
                </a:solidFill>
                <a:latin typeface="Times New Roman" panose="02020603050405020304" pitchFamily="18" charset="0"/>
              </a:rPr>
              <a:t>g yo</a:t>
            </a:r>
            <a:r>
              <a:rPr lang="en-US" sz="1800" b="0" i="0" u="none" strike="noStrike" baseline="0" dirty="0">
                <a:solidFill>
                  <a:srgbClr val="141414"/>
                </a:solidFill>
                <a:latin typeface="Times New Roman" panose="02020603050405020304" pitchFamily="18" charset="0"/>
              </a:rPr>
              <a:t>u </a:t>
            </a:r>
            <a:r>
              <a:rPr lang="en-US" sz="1800" b="0" i="0" u="none" strike="noStrike" baseline="0" dirty="0">
                <a:solidFill>
                  <a:srgbClr val="3B3B3B"/>
                </a:solidFill>
                <a:latin typeface="Times New Roman" panose="02020603050405020304" pitchFamily="18" charset="0"/>
              </a:rPr>
              <a:t>to </a:t>
            </a:r>
            <a:r>
              <a:rPr lang="en-US" sz="1800" b="0" i="0" u="none" strike="noStrike" baseline="0" dirty="0">
                <a:solidFill>
                  <a:srgbClr val="141414"/>
                </a:solidFill>
                <a:latin typeface="Times New Roman" panose="02020603050405020304" pitchFamily="18" charset="0"/>
              </a:rPr>
              <a:t>modify </a:t>
            </a:r>
            <a:r>
              <a:rPr lang="en-US" sz="1800" b="0" i="0" u="none" strike="noStrike" baseline="0" dirty="0">
                <a:solidFill>
                  <a:srgbClr val="2B2B2B"/>
                </a:solidFill>
                <a:latin typeface="Times New Roman" panose="02020603050405020304" pitchFamily="18" charset="0"/>
              </a:rPr>
              <a:t>existing code</a:t>
            </a:r>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40FC4E16-0718-4FE1-A78C-4647B3609B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9AD718-A7DB-429A-8C3A-816B43AB6BC9}" type="slidenum">
              <a:rPr lang="en-US" altLang="en-US"/>
              <a:pPr eaLnBrk="1" hangingPunct="1"/>
              <a:t>11</a:t>
            </a:fld>
            <a:endParaRPr lang="en-US" altLang="en-US"/>
          </a:p>
        </p:txBody>
      </p:sp>
      <p:sp>
        <p:nvSpPr>
          <p:cNvPr id="175107" name="Rectangle 2">
            <a:extLst>
              <a:ext uri="{FF2B5EF4-FFF2-40B4-BE49-F238E27FC236}">
                <a16:creationId xmlns:a16="http://schemas.microsoft.com/office/drawing/2014/main" id="{97475322-DD4D-4967-8385-E2FF73553A8F}"/>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8" name="Rectangle 3">
            <a:extLst>
              <a:ext uri="{FF2B5EF4-FFF2-40B4-BE49-F238E27FC236}">
                <a16:creationId xmlns:a16="http://schemas.microsoft.com/office/drawing/2014/main" id="{84C57EEF-D72D-4341-AC24-D0011CFE76C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Shape is closed for modification; the draw() method is defined in the base class and does not change.  But it is open for extension, because all the subclasses can change the behavior of draw</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EAAD06DD-FEF7-40D2-8FA1-57BBB4CFDC79}"/>
              </a:ext>
            </a:extLst>
          </p:cNvPr>
          <p:cNvSpPr>
            <a:spLocks noGrp="1"/>
          </p:cNvSpPr>
          <p:nvPr>
            <p:ph type="ftr" sz="quarter" idx="10"/>
          </p:nvPr>
        </p:nvSpPr>
        <p:spPr/>
        <p:txBody>
          <a:bodyPr/>
          <a:lstStyle/>
          <a:p>
            <a:r>
              <a:rPr lang="en-CA"/>
              <a:t>SOEN 343</a:t>
            </a:r>
          </a:p>
        </p:txBody>
      </p:sp>
      <p:sp>
        <p:nvSpPr>
          <p:cNvPr id="4" name="Slide Number Placeholder 3">
            <a:extLst>
              <a:ext uri="{FF2B5EF4-FFF2-40B4-BE49-F238E27FC236}">
                <a16:creationId xmlns:a16="http://schemas.microsoft.com/office/drawing/2014/main" id="{E803A771-FA1A-42D3-A8F2-B4671BBE0CB7}"/>
              </a:ext>
            </a:extLst>
          </p:cNvPr>
          <p:cNvSpPr>
            <a:spLocks noGrp="1"/>
          </p:cNvSpPr>
          <p:nvPr>
            <p:ph type="sldNum" sz="quarter" idx="11"/>
          </p:nvPr>
        </p:nvSpPr>
        <p:spPr/>
        <p:txBody>
          <a:bodyPr/>
          <a:lstStyle/>
          <a:p>
            <a:fld id="{F7AFF0B9-4379-4FC4-8C8D-6E59B9CEB73D}" type="slidenum">
              <a:rPr lang="en-CA" smtClean="0"/>
              <a:t>‹#›</a:t>
            </a:fld>
            <a:endParaRPr lang="en-CA"/>
          </a:p>
        </p:txBody>
      </p:sp>
    </p:spTree>
    <p:extLst>
      <p:ext uri="{BB962C8B-B14F-4D97-AF65-F5344CB8AC3E}">
        <p14:creationId xmlns:p14="http://schemas.microsoft.com/office/powerpoint/2010/main" val="149473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C21B0A44-6A77-43EF-BDD7-7D8B57E2E9D5}"/>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6" name="Footer Placeholder 5">
            <a:extLst>
              <a:ext uri="{FF2B5EF4-FFF2-40B4-BE49-F238E27FC236}">
                <a16:creationId xmlns:a16="http://schemas.microsoft.com/office/drawing/2014/main" id="{5E4B0809-9876-4C78-81D0-EFD06A85375D}"/>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7" name="Slide Number Placeholder 6">
            <a:extLst>
              <a:ext uri="{FF2B5EF4-FFF2-40B4-BE49-F238E27FC236}">
                <a16:creationId xmlns:a16="http://schemas.microsoft.com/office/drawing/2014/main" id="{63F8A826-088B-4B4D-B36F-82041F2128F6}"/>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19BC8874-BE90-4F0C-9758-E02143879DAC}" type="slidenum">
              <a:rPr lang="en-US" altLang="en-US"/>
              <a:pPr/>
              <a:t>‹#›</a:t>
            </a:fld>
            <a:endParaRPr lang="en-US" altLang="en-US"/>
          </a:p>
        </p:txBody>
      </p:sp>
    </p:spTree>
    <p:extLst>
      <p:ext uri="{BB962C8B-B14F-4D97-AF65-F5344CB8AC3E}">
        <p14:creationId xmlns:p14="http://schemas.microsoft.com/office/powerpoint/2010/main" val="311980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76D52B8-E17E-414C-871F-1A35099CFD10}"/>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5" name="Rectangle 5">
            <a:extLst>
              <a:ext uri="{FF2B5EF4-FFF2-40B4-BE49-F238E27FC236}">
                <a16:creationId xmlns:a16="http://schemas.microsoft.com/office/drawing/2014/main" id="{AA38F3C3-D16F-4201-8374-478C1F548E6C}"/>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6" name="Rectangle 6">
            <a:extLst>
              <a:ext uri="{FF2B5EF4-FFF2-40B4-BE49-F238E27FC236}">
                <a16:creationId xmlns:a16="http://schemas.microsoft.com/office/drawing/2014/main" id="{C03A4CCA-4AE5-4426-A500-FCD80AB10173}"/>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EF7E1CE0-44CE-4BF4-BEF7-640CAEC99611}" type="slidenum">
              <a:rPr lang="en-US" altLang="en-US"/>
              <a:pPr/>
              <a:t>‹#›</a:t>
            </a:fld>
            <a:endParaRPr lang="en-US" altLang="en-US"/>
          </a:p>
        </p:txBody>
      </p:sp>
    </p:spTree>
    <p:extLst>
      <p:ext uri="{BB962C8B-B14F-4D97-AF65-F5344CB8AC3E}">
        <p14:creationId xmlns:p14="http://schemas.microsoft.com/office/powerpoint/2010/main" val="395461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A38C03A-61EF-427B-BAD5-E2814EE29F7A}"/>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5" name="Rectangle 5">
            <a:extLst>
              <a:ext uri="{FF2B5EF4-FFF2-40B4-BE49-F238E27FC236}">
                <a16:creationId xmlns:a16="http://schemas.microsoft.com/office/drawing/2014/main" id="{1C265DDD-DDA3-4713-9D55-42F12D1131D4}"/>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6" name="Rectangle 6">
            <a:extLst>
              <a:ext uri="{FF2B5EF4-FFF2-40B4-BE49-F238E27FC236}">
                <a16:creationId xmlns:a16="http://schemas.microsoft.com/office/drawing/2014/main" id="{5CA88325-D7C7-43F3-8320-39EA14ECE865}"/>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F16FA482-C667-4A37-9996-C5F3D4E20A4A}" type="slidenum">
              <a:rPr lang="en-US" altLang="en-US"/>
              <a:pPr/>
              <a:t>‹#›</a:t>
            </a:fld>
            <a:endParaRPr lang="en-US" altLang="en-US"/>
          </a:p>
        </p:txBody>
      </p:sp>
    </p:spTree>
    <p:extLst>
      <p:ext uri="{BB962C8B-B14F-4D97-AF65-F5344CB8AC3E}">
        <p14:creationId xmlns:p14="http://schemas.microsoft.com/office/powerpoint/2010/main" val="256815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35319CB-1D3D-454A-886D-7465123727C3}"/>
              </a:ext>
            </a:extLst>
          </p:cNvPr>
          <p:cNvSpPr>
            <a:spLocks noGrp="1"/>
          </p:cNvSpPr>
          <p:nvPr>
            <p:ph type="ftr" sz="quarter" idx="10"/>
          </p:nvPr>
        </p:nvSpPr>
        <p:spPr/>
        <p:txBody>
          <a:bodyPr/>
          <a:lstStyle/>
          <a:p>
            <a:r>
              <a:rPr lang="en-CA"/>
              <a:t>SOEN 343</a:t>
            </a:r>
          </a:p>
        </p:txBody>
      </p:sp>
      <p:sp>
        <p:nvSpPr>
          <p:cNvPr id="5" name="Slide Number Placeholder 4">
            <a:extLst>
              <a:ext uri="{FF2B5EF4-FFF2-40B4-BE49-F238E27FC236}">
                <a16:creationId xmlns:a16="http://schemas.microsoft.com/office/drawing/2014/main" id="{FBC032E0-2FBF-4CA8-B838-560FD2A3DE0F}"/>
              </a:ext>
            </a:extLst>
          </p:cNvPr>
          <p:cNvSpPr>
            <a:spLocks noGrp="1"/>
          </p:cNvSpPr>
          <p:nvPr>
            <p:ph type="sldNum" sz="quarter" idx="11"/>
          </p:nvPr>
        </p:nvSpPr>
        <p:spPr/>
        <p:txBody>
          <a:bodyPr/>
          <a:lstStyle/>
          <a:p>
            <a:fld id="{F7AFF0B9-4379-4FC4-8C8D-6E59B9CEB73D}" type="slidenum">
              <a:rPr lang="en-CA" smtClean="0"/>
              <a:t>‹#›</a:t>
            </a:fld>
            <a:endParaRPr lang="en-CA"/>
          </a:p>
        </p:txBody>
      </p:sp>
    </p:spTree>
    <p:extLst>
      <p:ext uri="{BB962C8B-B14F-4D97-AF65-F5344CB8AC3E}">
        <p14:creationId xmlns:p14="http://schemas.microsoft.com/office/powerpoint/2010/main" val="385192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849F36-2480-4856-8537-CF64FCE75E9F}"/>
              </a:ext>
            </a:extLst>
          </p:cNvPr>
          <p:cNvSpPr txBox="1">
            <a:spLocks/>
          </p:cNvSpPr>
          <p:nvPr userDrawn="1"/>
        </p:nvSpPr>
        <p:spPr>
          <a:xfrm>
            <a:off x="838200" y="661354"/>
            <a:ext cx="10515600" cy="715962"/>
          </a:xfrm>
          <a:prstGeom prst="rect">
            <a:avLst/>
          </a:prstGeom>
          <a:solidFill>
            <a:schemeClr val="tx1">
              <a:alpha val="65000"/>
            </a:schemeClr>
          </a:solidFill>
        </p:spPr>
        <p:txBody>
          <a:bodyPr vert="horz" lIns="36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solidFill>
                <a:schemeClr val="bg1"/>
              </a:solidFill>
              <a:latin typeface="Arial" panose="020B0604020202020204" pitchFamily="34" charset="0"/>
              <a:ea typeface="Futura Medium" charset="0"/>
              <a:cs typeface="Arial" panose="020B0604020202020204" pitchFamily="34" charset="0"/>
            </a:endParaRPr>
          </a:p>
        </p:txBody>
      </p:sp>
      <p:sp>
        <p:nvSpPr>
          <p:cNvPr id="2" name="Title 1">
            <a:extLst>
              <a:ext uri="{FF2B5EF4-FFF2-40B4-BE49-F238E27FC236}">
                <a16:creationId xmlns:a16="http://schemas.microsoft.com/office/drawing/2014/main" id="{A5F7F14E-E8B8-47F2-9BEB-3AF5AA0389DC}"/>
              </a:ext>
            </a:extLst>
          </p:cNvPr>
          <p:cNvSpPr>
            <a:spLocks noGrp="1"/>
          </p:cNvSpPr>
          <p:nvPr>
            <p:ph type="title"/>
          </p:nvPr>
        </p:nvSpPr>
        <p:spPr>
          <a:xfrm>
            <a:off x="838200" y="661354"/>
            <a:ext cx="10439400" cy="756284"/>
          </a:xfrm>
        </p:spPr>
        <p:txBody>
          <a:bodyPr/>
          <a:lstStyle>
            <a:lvl1pPr algn="l">
              <a:defRPr sz="3600">
                <a:solidFill>
                  <a:schemeClr val="bg1"/>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495C4563-6B86-49F5-B962-90F3114B7A09}"/>
              </a:ext>
            </a:extLst>
          </p:cNvPr>
          <p:cNvSpPr>
            <a:spLocks noGrp="1"/>
          </p:cNvSpPr>
          <p:nvPr>
            <p:ph idx="1"/>
          </p:nvPr>
        </p:nvSpPr>
        <p:spPr/>
        <p:txBody>
          <a:bodyPr>
            <a:normAutofit/>
          </a:bodyPr>
          <a:lstStyle>
            <a:lvl1pPr>
              <a:defRPr sz="22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234E6370-A12B-4D6F-951C-DBE681142F0F}"/>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B6FCB6-6442-4BCD-BCA4-C08E28E1904C}" type="datetime1">
              <a:rPr lang="en-CA" smtClean="0"/>
              <a:pPr/>
              <a:t>2020-10-01</a:t>
            </a:fld>
            <a:endParaRPr lang="en-CA"/>
          </a:p>
        </p:txBody>
      </p:sp>
      <p:sp>
        <p:nvSpPr>
          <p:cNvPr id="5" name="Footer Placeholder 4">
            <a:extLst>
              <a:ext uri="{FF2B5EF4-FFF2-40B4-BE49-F238E27FC236}">
                <a16:creationId xmlns:a16="http://schemas.microsoft.com/office/drawing/2014/main" id="{F858A137-A9E6-47DD-8AB6-8A35048DEDBC}"/>
              </a:ext>
            </a:extLst>
          </p:cNvPr>
          <p:cNvSpPr>
            <a:spLocks noGrp="1"/>
          </p:cNvSpPr>
          <p:nvPr>
            <p:ph type="ftr" sz="quarter" idx="11"/>
          </p:nvPr>
        </p:nvSpPr>
        <p:spPr/>
        <p:txBody>
          <a:bodyPr/>
          <a:lstStyle/>
          <a:p>
            <a:r>
              <a:rPr lang="en-CA" dirty="0"/>
              <a:t>SOEN 343.  Dr. Morales</a:t>
            </a:r>
          </a:p>
        </p:txBody>
      </p:sp>
      <p:sp>
        <p:nvSpPr>
          <p:cNvPr id="6" name="Slide Number Placeholder 5">
            <a:extLst>
              <a:ext uri="{FF2B5EF4-FFF2-40B4-BE49-F238E27FC236}">
                <a16:creationId xmlns:a16="http://schemas.microsoft.com/office/drawing/2014/main" id="{4A6CDEF7-0C85-4847-82D2-1D4BC3320B1F}"/>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69188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BD58F0B-2C02-4E07-B044-FD7B68EAC4BE}"/>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5" name="Rectangle 5">
            <a:extLst>
              <a:ext uri="{FF2B5EF4-FFF2-40B4-BE49-F238E27FC236}">
                <a16:creationId xmlns:a16="http://schemas.microsoft.com/office/drawing/2014/main" id="{34904530-070A-4772-B644-B39170E5AEB0}"/>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6" name="Rectangle 6">
            <a:extLst>
              <a:ext uri="{FF2B5EF4-FFF2-40B4-BE49-F238E27FC236}">
                <a16:creationId xmlns:a16="http://schemas.microsoft.com/office/drawing/2014/main" id="{8C1F5762-A404-4448-8CBC-CF63DD3A44DA}"/>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ED834D6E-C577-4D5D-B68B-B952C7BA7FC6}" type="slidenum">
              <a:rPr lang="en-US" altLang="en-US"/>
              <a:pPr/>
              <a:t>‹#›</a:t>
            </a:fld>
            <a:endParaRPr lang="en-US" altLang="en-US"/>
          </a:p>
        </p:txBody>
      </p:sp>
    </p:spTree>
    <p:extLst>
      <p:ext uri="{BB962C8B-B14F-4D97-AF65-F5344CB8AC3E}">
        <p14:creationId xmlns:p14="http://schemas.microsoft.com/office/powerpoint/2010/main" val="1976032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284EBF-2218-4A74-B25D-89FE946BEFFE}"/>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6" name="Footer Placeholder 5">
            <a:extLst>
              <a:ext uri="{FF2B5EF4-FFF2-40B4-BE49-F238E27FC236}">
                <a16:creationId xmlns:a16="http://schemas.microsoft.com/office/drawing/2014/main" id="{46BD2CC7-EAB9-404D-B5B0-759B6D43F547}"/>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7" name="Slide Number Placeholder 6">
            <a:extLst>
              <a:ext uri="{FF2B5EF4-FFF2-40B4-BE49-F238E27FC236}">
                <a16:creationId xmlns:a16="http://schemas.microsoft.com/office/drawing/2014/main" id="{C39A107E-DAD1-451D-9655-F7DF449818AB}"/>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EE6C645D-A869-454A-AD65-A4F42207B9CB}" type="slidenum">
              <a:rPr lang="en-US" altLang="en-US"/>
              <a:pPr/>
              <a:t>‹#›</a:t>
            </a:fld>
            <a:endParaRPr lang="en-US" altLang="en-US"/>
          </a:p>
        </p:txBody>
      </p:sp>
      <p:sp>
        <p:nvSpPr>
          <p:cNvPr id="9" name="Title 1">
            <a:extLst>
              <a:ext uri="{FF2B5EF4-FFF2-40B4-BE49-F238E27FC236}">
                <a16:creationId xmlns:a16="http://schemas.microsoft.com/office/drawing/2014/main" id="{9F5659C5-2750-4409-86F0-0B80C525214D}"/>
              </a:ext>
            </a:extLst>
          </p:cNvPr>
          <p:cNvSpPr txBox="1">
            <a:spLocks/>
          </p:cNvSpPr>
          <p:nvPr userDrawn="1"/>
        </p:nvSpPr>
        <p:spPr>
          <a:xfrm>
            <a:off x="838200" y="661354"/>
            <a:ext cx="10515600" cy="715962"/>
          </a:xfrm>
          <a:prstGeom prst="rect">
            <a:avLst/>
          </a:prstGeom>
          <a:solidFill>
            <a:schemeClr val="tx1">
              <a:alpha val="65000"/>
            </a:schemeClr>
          </a:solidFill>
        </p:spPr>
        <p:txBody>
          <a:bodyPr vert="horz" lIns="36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solidFill>
                <a:schemeClr val="bg1"/>
              </a:solidFill>
              <a:latin typeface="Arial" panose="020B0604020202020204" pitchFamily="34" charset="0"/>
              <a:ea typeface="Futura Medium" charset="0"/>
              <a:cs typeface="Arial" panose="020B0604020202020204" pitchFamily="34" charset="0"/>
            </a:endParaRPr>
          </a:p>
        </p:txBody>
      </p:sp>
      <p:sp>
        <p:nvSpPr>
          <p:cNvPr id="10" name="Title 1">
            <a:extLst>
              <a:ext uri="{FF2B5EF4-FFF2-40B4-BE49-F238E27FC236}">
                <a16:creationId xmlns:a16="http://schemas.microsoft.com/office/drawing/2014/main" id="{CD1BA0E6-09A2-4BA8-9121-072BB7F1C3A2}"/>
              </a:ext>
            </a:extLst>
          </p:cNvPr>
          <p:cNvSpPr>
            <a:spLocks noGrp="1"/>
          </p:cNvSpPr>
          <p:nvPr>
            <p:ph type="title"/>
          </p:nvPr>
        </p:nvSpPr>
        <p:spPr>
          <a:xfrm>
            <a:off x="838200" y="661354"/>
            <a:ext cx="10439400" cy="756284"/>
          </a:xfrm>
        </p:spPr>
        <p:txBody>
          <a:bodyPr/>
          <a:lstStyle>
            <a:lvl1pPr algn="l">
              <a:defRPr sz="3600">
                <a:solidFill>
                  <a:schemeClr val="bg1"/>
                </a:solidFill>
              </a:defRPr>
            </a:lvl1pPr>
          </a:lstStyle>
          <a:p>
            <a:r>
              <a:rPr lang="en-US" dirty="0"/>
              <a:t>Click to edit Master title style</a:t>
            </a:r>
            <a:endParaRPr lang="en-CA" dirty="0"/>
          </a:p>
        </p:txBody>
      </p:sp>
    </p:spTree>
    <p:extLst>
      <p:ext uri="{BB962C8B-B14F-4D97-AF65-F5344CB8AC3E}">
        <p14:creationId xmlns:p14="http://schemas.microsoft.com/office/powerpoint/2010/main" val="428639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1182D03-40D9-4CFA-B7C7-E8CEAE0ABF04}"/>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8" name="Rectangle 5">
            <a:extLst>
              <a:ext uri="{FF2B5EF4-FFF2-40B4-BE49-F238E27FC236}">
                <a16:creationId xmlns:a16="http://schemas.microsoft.com/office/drawing/2014/main" id="{FFE07C5E-FC26-4353-B850-EDB7EF07B426}"/>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9" name="Rectangle 6">
            <a:extLst>
              <a:ext uri="{FF2B5EF4-FFF2-40B4-BE49-F238E27FC236}">
                <a16:creationId xmlns:a16="http://schemas.microsoft.com/office/drawing/2014/main" id="{01AB7904-27F6-4715-8B93-083A63CF161D}"/>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22B7BD63-F4FD-43C7-8970-8100C6FE75E7}" type="slidenum">
              <a:rPr lang="en-US" altLang="en-US"/>
              <a:pPr/>
              <a:t>‹#›</a:t>
            </a:fld>
            <a:endParaRPr lang="en-US" altLang="en-US"/>
          </a:p>
        </p:txBody>
      </p:sp>
    </p:spTree>
    <p:extLst>
      <p:ext uri="{BB962C8B-B14F-4D97-AF65-F5344CB8AC3E}">
        <p14:creationId xmlns:p14="http://schemas.microsoft.com/office/powerpoint/2010/main" val="974710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E7E788D-0E08-41F6-A76F-717EA47448DD}"/>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4" name="Rectangle 5">
            <a:extLst>
              <a:ext uri="{FF2B5EF4-FFF2-40B4-BE49-F238E27FC236}">
                <a16:creationId xmlns:a16="http://schemas.microsoft.com/office/drawing/2014/main" id="{48CDFDC0-6AE9-4EAB-BA68-7617C4F3E890}"/>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5" name="Rectangle 6">
            <a:extLst>
              <a:ext uri="{FF2B5EF4-FFF2-40B4-BE49-F238E27FC236}">
                <a16:creationId xmlns:a16="http://schemas.microsoft.com/office/drawing/2014/main" id="{747F6E50-0308-4D8B-BD55-4C54608E2022}"/>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8D65A594-7548-4FD8-B97F-77C994D788F1}" type="slidenum">
              <a:rPr lang="en-US" altLang="en-US"/>
              <a:pPr/>
              <a:t>‹#›</a:t>
            </a:fld>
            <a:endParaRPr lang="en-US" altLang="en-US"/>
          </a:p>
        </p:txBody>
      </p:sp>
    </p:spTree>
    <p:extLst>
      <p:ext uri="{BB962C8B-B14F-4D97-AF65-F5344CB8AC3E}">
        <p14:creationId xmlns:p14="http://schemas.microsoft.com/office/powerpoint/2010/main" val="351281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A74198A-7C3F-40A5-B48F-86B7F70EF0BC}"/>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3" name="Rectangle 5">
            <a:extLst>
              <a:ext uri="{FF2B5EF4-FFF2-40B4-BE49-F238E27FC236}">
                <a16:creationId xmlns:a16="http://schemas.microsoft.com/office/drawing/2014/main" id="{DCA8038C-58FA-4861-9FEE-316FB93CF5B5}"/>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4" name="Rectangle 6">
            <a:extLst>
              <a:ext uri="{FF2B5EF4-FFF2-40B4-BE49-F238E27FC236}">
                <a16:creationId xmlns:a16="http://schemas.microsoft.com/office/drawing/2014/main" id="{999DAD4E-3EDD-4C9A-AB94-554C7D279847}"/>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70F2055E-09EC-4595-B407-18B1110CD493}" type="slidenum">
              <a:rPr lang="en-US" altLang="en-US"/>
              <a:pPr/>
              <a:t>‹#›</a:t>
            </a:fld>
            <a:endParaRPr lang="en-US" altLang="en-US"/>
          </a:p>
        </p:txBody>
      </p:sp>
    </p:spTree>
    <p:extLst>
      <p:ext uri="{BB962C8B-B14F-4D97-AF65-F5344CB8AC3E}">
        <p14:creationId xmlns:p14="http://schemas.microsoft.com/office/powerpoint/2010/main" val="166036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FBE490C-C710-46AD-ACFF-03B0EE2067B5}"/>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6" name="Footer Placeholder 5">
            <a:extLst>
              <a:ext uri="{FF2B5EF4-FFF2-40B4-BE49-F238E27FC236}">
                <a16:creationId xmlns:a16="http://schemas.microsoft.com/office/drawing/2014/main" id="{BDE0FC87-9CC6-4EEC-87C6-B262C28C61AC}"/>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7" name="Slide Number Placeholder 6">
            <a:extLst>
              <a:ext uri="{FF2B5EF4-FFF2-40B4-BE49-F238E27FC236}">
                <a16:creationId xmlns:a16="http://schemas.microsoft.com/office/drawing/2014/main" id="{9850E6FF-4DBD-4BA4-BEFA-F1A89D64D375}"/>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D3400F3E-8581-41AC-A517-E25737B14611}" type="slidenum">
              <a:rPr lang="en-US" altLang="en-US"/>
              <a:pPr/>
              <a:t>‹#›</a:t>
            </a:fld>
            <a:endParaRPr lang="en-US" altLang="en-US"/>
          </a:p>
        </p:txBody>
      </p:sp>
    </p:spTree>
    <p:extLst>
      <p:ext uri="{BB962C8B-B14F-4D97-AF65-F5344CB8AC3E}">
        <p14:creationId xmlns:p14="http://schemas.microsoft.com/office/powerpoint/2010/main" val="877691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1EE7974-5D21-422D-B5F1-EEECA65F145D}"/>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7411" name="Rectangle 3">
            <a:extLst>
              <a:ext uri="{FF2B5EF4-FFF2-40B4-BE49-F238E27FC236}">
                <a16:creationId xmlns:a16="http://schemas.microsoft.com/office/drawing/2014/main" id="{D3B656A4-1DA4-4182-86D9-9C267D31DC4C}"/>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Footer Placeholder 1">
            <a:extLst>
              <a:ext uri="{FF2B5EF4-FFF2-40B4-BE49-F238E27FC236}">
                <a16:creationId xmlns:a16="http://schemas.microsoft.com/office/drawing/2014/main" id="{3953649C-FC33-4C8D-B87D-4B4154D87C7E}"/>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SOEN 343</a:t>
            </a:r>
          </a:p>
        </p:txBody>
      </p:sp>
      <p:sp>
        <p:nvSpPr>
          <p:cNvPr id="3" name="Slide Number Placeholder 2">
            <a:extLst>
              <a:ext uri="{FF2B5EF4-FFF2-40B4-BE49-F238E27FC236}">
                <a16:creationId xmlns:a16="http://schemas.microsoft.com/office/drawing/2014/main" id="{7B45533D-5183-4A12-8716-63875739CFAF}"/>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FF0B9-4379-4FC4-8C8D-6E59B9CEB73D}"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734" r:id="rId1"/>
    <p:sldLayoutId id="2147483733" r:id="rId2"/>
    <p:sldLayoutId id="214748374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ar82.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D7B3BE1F-6A60-419B-A60C-D1C16FB833EA}"/>
              </a:ext>
            </a:extLst>
          </p:cNvPr>
          <p:cNvSpPr>
            <a:spLocks noGrp="1" noChangeArrowheads="1"/>
          </p:cNvSpPr>
          <p:nvPr>
            <p:ph type="ctrTitle"/>
          </p:nvPr>
        </p:nvSpPr>
        <p:spPr>
          <a:xfrm>
            <a:off x="2209800" y="1600201"/>
            <a:ext cx="7772400" cy="1470025"/>
          </a:xfrm>
        </p:spPr>
        <p:txBody>
          <a:bodyPr/>
          <a:lstStyle/>
          <a:p>
            <a:r>
              <a:rPr lang="en-US" altLang="en-US" sz="3600" dirty="0"/>
              <a:t>Software Architecture and Design I </a:t>
            </a:r>
            <a:br>
              <a:rPr lang="en-US" altLang="en-US" sz="3600" dirty="0"/>
            </a:br>
            <a:r>
              <a:rPr lang="en-US" altLang="en-US" sz="3600" dirty="0"/>
              <a:t>SOEN 343</a:t>
            </a:r>
            <a:br>
              <a:rPr lang="en-US" altLang="en-US" dirty="0"/>
            </a:br>
            <a:r>
              <a:rPr lang="en-US" altLang="en-US" sz="2000" dirty="0"/>
              <a:t>Instructor: Dr. Rodrigo Morales</a:t>
            </a:r>
            <a:br>
              <a:rPr lang="en-US" altLang="en-US" sz="2000" dirty="0"/>
            </a:br>
            <a:r>
              <a:rPr lang="en-US" sz="1000" dirty="0">
                <a:hlinkClick r:id="rId3">
                  <a:extLst>
                    <a:ext uri="{A12FA001-AC4F-418D-AE19-62706E023703}">
                      <ahyp:hlinkClr xmlns:ahyp="http://schemas.microsoft.com/office/drawing/2018/hyperlinkcolor" val="tx"/>
                    </a:ext>
                  </a:extLst>
                </a:hlinkClick>
              </a:rPr>
              <a:t>https://moar82.github.io/</a:t>
            </a:r>
            <a:br>
              <a:rPr lang="en-US" sz="1000" dirty="0"/>
            </a:br>
            <a:r>
              <a:rPr lang="en-US" altLang="en-US" sz="1000" dirty="0"/>
              <a:t>rodrigo.moralesalvarado@concordia.ca</a:t>
            </a:r>
          </a:p>
        </p:txBody>
      </p:sp>
      <p:sp>
        <p:nvSpPr>
          <p:cNvPr id="4098" name="Rectangle 2">
            <a:extLst>
              <a:ext uri="{FF2B5EF4-FFF2-40B4-BE49-F238E27FC236}">
                <a16:creationId xmlns:a16="http://schemas.microsoft.com/office/drawing/2014/main" id="{4729FE84-3CCB-41C1-AE24-A8E24152B8AB}"/>
              </a:ext>
            </a:extLst>
          </p:cNvPr>
          <p:cNvSpPr>
            <a:spLocks noGrp="1" noChangeArrowheads="1"/>
          </p:cNvSpPr>
          <p:nvPr>
            <p:ph type="subTitle" idx="4294967295"/>
          </p:nvPr>
        </p:nvSpPr>
        <p:spPr>
          <a:xfrm>
            <a:off x="2667000" y="3429000"/>
            <a:ext cx="6858000" cy="1371600"/>
          </a:xfrm>
        </p:spPr>
        <p:txBody>
          <a:bodyPr/>
          <a:lstStyle/>
          <a:p>
            <a:pPr marL="0" indent="0" algn="ctr">
              <a:buNone/>
            </a:pPr>
            <a:r>
              <a:rPr lang="en-US" altLang="en-US" dirty="0"/>
              <a:t>Lecture 4c: Object </a:t>
            </a:r>
            <a:r>
              <a:rPr lang="en-US" altLang="en-US"/>
              <a:t>Oriented advanced design principles</a:t>
            </a:r>
            <a:endParaRPr lang="en-US" altLang="en-US" dirty="0"/>
          </a:p>
          <a:p>
            <a:pPr algn="ctr"/>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5E96F3D-BD0E-4DD4-8F7F-6EF6D4341E45}"/>
              </a:ext>
            </a:extLst>
          </p:cNvPr>
          <p:cNvSpPr>
            <a:spLocks noGrp="1" noChangeArrowheads="1"/>
          </p:cNvSpPr>
          <p:nvPr>
            <p:ph type="title"/>
          </p:nvPr>
        </p:nvSpPr>
        <p:spPr/>
        <p:txBody>
          <a:bodyPr/>
          <a:lstStyle/>
          <a:p>
            <a:r>
              <a:rPr lang="en-US" altLang="en-US"/>
              <a:t>Open-Closed Principle</a:t>
            </a:r>
          </a:p>
        </p:txBody>
      </p:sp>
      <p:sp>
        <p:nvSpPr>
          <p:cNvPr id="94211" name="Rectangle 3">
            <a:extLst>
              <a:ext uri="{FF2B5EF4-FFF2-40B4-BE49-F238E27FC236}">
                <a16:creationId xmlns:a16="http://schemas.microsoft.com/office/drawing/2014/main" id="{5A1595D8-6D95-402F-BA0B-C3C2BD2F2C58}"/>
              </a:ext>
            </a:extLst>
          </p:cNvPr>
          <p:cNvSpPr>
            <a:spLocks noGrp="1" noChangeArrowheads="1"/>
          </p:cNvSpPr>
          <p:nvPr>
            <p:ph idx="1"/>
          </p:nvPr>
        </p:nvSpPr>
        <p:spPr/>
        <p:txBody>
          <a:bodyPr/>
          <a:lstStyle/>
          <a:p>
            <a:r>
              <a:rPr lang="en-US" altLang="en-US" dirty="0"/>
              <a:t>Open to Extension</a:t>
            </a:r>
          </a:p>
          <a:p>
            <a:pPr lvl="1"/>
            <a:r>
              <a:rPr lang="en-US" altLang="en-US" dirty="0"/>
              <a:t>The system can be extended to meet new requirements</a:t>
            </a:r>
          </a:p>
          <a:p>
            <a:r>
              <a:rPr lang="en-US" altLang="en-US" dirty="0"/>
              <a:t>Close to Modification</a:t>
            </a:r>
          </a:p>
          <a:p>
            <a:pPr lvl="1"/>
            <a:r>
              <a:rPr lang="en-US" altLang="en-US" dirty="0"/>
              <a:t>The existing implementation should not be modified</a:t>
            </a:r>
          </a:p>
          <a:p>
            <a:r>
              <a:rPr lang="en-US" altLang="en-US" dirty="0"/>
              <a:t>How to do it?</a:t>
            </a:r>
          </a:p>
          <a:p>
            <a:pPr lvl="1"/>
            <a:r>
              <a:rPr lang="en-US" altLang="en-US" dirty="0"/>
              <a:t>Inheritance and polymorphism</a:t>
            </a:r>
          </a:p>
        </p:txBody>
      </p:sp>
      <p:sp>
        <p:nvSpPr>
          <p:cNvPr id="2" name="Footer Placeholder 1">
            <a:extLst>
              <a:ext uri="{FF2B5EF4-FFF2-40B4-BE49-F238E27FC236}">
                <a16:creationId xmlns:a16="http://schemas.microsoft.com/office/drawing/2014/main" id="{608C20D1-269D-43AB-88A5-FDED96EB755D}"/>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A79745F0-F4E1-4ADB-A2B0-004E7200B0A9}"/>
              </a:ext>
            </a:extLst>
          </p:cNvPr>
          <p:cNvSpPr>
            <a:spLocks noGrp="1"/>
          </p:cNvSpPr>
          <p:nvPr>
            <p:ph type="sldNum" sz="quarter" idx="12"/>
          </p:nvPr>
        </p:nvSpPr>
        <p:spPr/>
        <p:txBody>
          <a:bodyPr/>
          <a:lstStyle/>
          <a:p>
            <a:fld id="{F7AFF0B9-4379-4FC4-8C8D-6E59B9CEB73D}" type="slidenum">
              <a:rPr lang="en-CA" smtClean="0"/>
              <a:t>10</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2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2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418341A4-1AED-4BAA-95E9-440E52923838}"/>
              </a:ext>
            </a:extLst>
          </p:cNvPr>
          <p:cNvSpPr>
            <a:spLocks noGrp="1" noChangeArrowheads="1"/>
          </p:cNvSpPr>
          <p:nvPr>
            <p:ph type="title"/>
          </p:nvPr>
        </p:nvSpPr>
        <p:spPr/>
        <p:txBody>
          <a:bodyPr/>
          <a:lstStyle/>
          <a:p>
            <a:r>
              <a:rPr lang="en-US" altLang="en-US"/>
              <a:t>Example</a:t>
            </a:r>
          </a:p>
        </p:txBody>
      </p:sp>
      <p:graphicFrame>
        <p:nvGraphicFramePr>
          <p:cNvPr id="16386" name="Object 2">
            <a:extLst>
              <a:ext uri="{FF2B5EF4-FFF2-40B4-BE49-F238E27FC236}">
                <a16:creationId xmlns:a16="http://schemas.microsoft.com/office/drawing/2014/main" id="{8096E77E-E94F-4B41-9550-990B994865D6}"/>
              </a:ext>
            </a:extLst>
          </p:cNvPr>
          <p:cNvGraphicFramePr>
            <a:graphicFrameLocks noGrp="1" noChangeAspect="1"/>
          </p:cNvGraphicFramePr>
          <p:nvPr>
            <p:ph idx="1"/>
          </p:nvPr>
        </p:nvGraphicFramePr>
        <p:xfrm>
          <a:off x="2133600" y="2057400"/>
          <a:ext cx="5632450" cy="4038600"/>
        </p:xfrm>
        <a:graphic>
          <a:graphicData uri="http://schemas.openxmlformats.org/presentationml/2006/ole">
            <mc:AlternateContent xmlns:mc="http://schemas.openxmlformats.org/markup-compatibility/2006">
              <mc:Choice xmlns:v="urn:schemas-microsoft-com:vml" Requires="v">
                <p:oleObj spid="_x0000_s24659" name="Visio" r:id="rId4" imgW="6264701" imgH="4490380" progId="Visio.Drawing.11">
                  <p:embed/>
                </p:oleObj>
              </mc:Choice>
              <mc:Fallback>
                <p:oleObj name="Visio" r:id="rId4" imgW="6264701" imgH="4490380" progId="Visio.Drawing.11">
                  <p:embed/>
                  <p:pic>
                    <p:nvPicPr>
                      <p:cNvPr id="16386" name="Object 2">
                        <a:extLst>
                          <a:ext uri="{FF2B5EF4-FFF2-40B4-BE49-F238E27FC236}">
                            <a16:creationId xmlns:a16="http://schemas.microsoft.com/office/drawing/2014/main" id="{8096E77E-E94F-4B41-9550-990B99486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057400"/>
                        <a:ext cx="5632450"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3DACE603-2044-437B-8E1E-725939503B6A}"/>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25936A25-8003-4AA1-9D98-7897784469C2}"/>
              </a:ext>
            </a:extLst>
          </p:cNvPr>
          <p:cNvSpPr>
            <a:spLocks noGrp="1"/>
          </p:cNvSpPr>
          <p:nvPr>
            <p:ph type="sldNum" sz="quarter" idx="12"/>
          </p:nvPr>
        </p:nvSpPr>
        <p:spPr/>
        <p:txBody>
          <a:bodyPr/>
          <a:lstStyle/>
          <a:p>
            <a:fld id="{F7AFF0B9-4379-4FC4-8C8D-6E59B9CEB73D}" type="slidenum">
              <a:rPr lang="en-CA" smtClean="0"/>
              <a:t>11</a:t>
            </a:fld>
            <a:endParaRPr lang="en-CA"/>
          </a:p>
        </p:txBody>
      </p:sp>
      <p:sp>
        <p:nvSpPr>
          <p:cNvPr id="4" name="Rectangle: Rounded Corners 3">
            <a:extLst>
              <a:ext uri="{FF2B5EF4-FFF2-40B4-BE49-F238E27FC236}">
                <a16:creationId xmlns:a16="http://schemas.microsoft.com/office/drawing/2014/main" id="{72C794F9-2BE2-46E6-B2C9-F6F398AFEF2D}"/>
              </a:ext>
            </a:extLst>
          </p:cNvPr>
          <p:cNvSpPr/>
          <p:nvPr/>
        </p:nvSpPr>
        <p:spPr>
          <a:xfrm>
            <a:off x="2133600" y="1710348"/>
            <a:ext cx="2590800" cy="4520246"/>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C953727F-DECD-4F6C-B9F6-6EAEDBDFBEFA}"/>
              </a:ext>
            </a:extLst>
          </p:cNvPr>
          <p:cNvSpPr/>
          <p:nvPr/>
        </p:nvSpPr>
        <p:spPr>
          <a:xfrm>
            <a:off x="4978009" y="5761994"/>
            <a:ext cx="2590800" cy="365126"/>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8" name="Straight Arrow Connector 7">
            <a:extLst>
              <a:ext uri="{FF2B5EF4-FFF2-40B4-BE49-F238E27FC236}">
                <a16:creationId xmlns:a16="http://schemas.microsoft.com/office/drawing/2014/main" id="{F89173E5-89E2-4A50-B472-00C16E590518}"/>
              </a:ext>
            </a:extLst>
          </p:cNvPr>
          <p:cNvCxnSpPr/>
          <p:nvPr/>
        </p:nvCxnSpPr>
        <p:spPr>
          <a:xfrm flipH="1">
            <a:off x="6705600" y="3581400"/>
            <a:ext cx="1447800" cy="68580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9" name="Rectangle: Single Corner Snipped 8">
            <a:extLst>
              <a:ext uri="{FF2B5EF4-FFF2-40B4-BE49-F238E27FC236}">
                <a16:creationId xmlns:a16="http://schemas.microsoft.com/office/drawing/2014/main" id="{AA63DA66-1E35-4C11-BAFF-8331324F28C1}"/>
              </a:ext>
            </a:extLst>
          </p:cNvPr>
          <p:cNvSpPr/>
          <p:nvPr/>
        </p:nvSpPr>
        <p:spPr>
          <a:xfrm>
            <a:off x="8153400" y="2898143"/>
            <a:ext cx="2514600" cy="1137284"/>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US" dirty="0"/>
              <a:t>the draw() method is defined in the base class and does not change</a:t>
            </a:r>
            <a:endParaRPr lang="en-CA" dirty="0"/>
          </a:p>
        </p:txBody>
      </p:sp>
      <p:sp>
        <p:nvSpPr>
          <p:cNvPr id="10" name="Right Brace 9">
            <a:extLst>
              <a:ext uri="{FF2B5EF4-FFF2-40B4-BE49-F238E27FC236}">
                <a16:creationId xmlns:a16="http://schemas.microsoft.com/office/drawing/2014/main" id="{B496D963-5D86-4140-BF36-EE7B1DD236EA}"/>
              </a:ext>
            </a:extLst>
          </p:cNvPr>
          <p:cNvSpPr/>
          <p:nvPr/>
        </p:nvSpPr>
        <p:spPr>
          <a:xfrm rot="5400000">
            <a:off x="5971209" y="4752009"/>
            <a:ext cx="322606" cy="236537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2" name="Rectangle: Single Corner Snipped 11">
            <a:extLst>
              <a:ext uri="{FF2B5EF4-FFF2-40B4-BE49-F238E27FC236}">
                <a16:creationId xmlns:a16="http://schemas.microsoft.com/office/drawing/2014/main" id="{B9E6FE9C-78EF-4C82-A1A8-FB3976F018C0}"/>
              </a:ext>
            </a:extLst>
          </p:cNvPr>
          <p:cNvSpPr/>
          <p:nvPr/>
        </p:nvSpPr>
        <p:spPr>
          <a:xfrm>
            <a:off x="974377" y="5305768"/>
            <a:ext cx="2514600" cy="1137284"/>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US" dirty="0"/>
              <a:t>all of the subclasses can change the behavior of draw</a:t>
            </a:r>
            <a:endParaRPr lang="en-CA" dirty="0"/>
          </a:p>
        </p:txBody>
      </p:sp>
      <p:cxnSp>
        <p:nvCxnSpPr>
          <p:cNvPr id="17" name="Straight Arrow Connector 16">
            <a:extLst>
              <a:ext uri="{FF2B5EF4-FFF2-40B4-BE49-F238E27FC236}">
                <a16:creationId xmlns:a16="http://schemas.microsoft.com/office/drawing/2014/main" id="{33F5CCAF-26CB-448D-98DB-2A0BF9C4AABA}"/>
              </a:ext>
            </a:extLst>
          </p:cNvPr>
          <p:cNvCxnSpPr>
            <a:cxnSpLocks/>
          </p:cNvCxnSpPr>
          <p:nvPr/>
        </p:nvCxnSpPr>
        <p:spPr>
          <a:xfrm>
            <a:off x="3571984" y="6043483"/>
            <a:ext cx="2371616" cy="21657"/>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85FF-0815-418E-BC5C-0378B2A18F9C}"/>
              </a:ext>
            </a:extLst>
          </p:cNvPr>
          <p:cNvSpPr>
            <a:spLocks noGrp="1"/>
          </p:cNvSpPr>
          <p:nvPr>
            <p:ph type="title"/>
          </p:nvPr>
        </p:nvSpPr>
        <p:spPr/>
        <p:txBody>
          <a:bodyPr/>
          <a:lstStyle/>
          <a:p>
            <a:r>
              <a:rPr lang="en-CA" dirty="0"/>
              <a:t>Guidelines to apply the OCP principle</a:t>
            </a:r>
          </a:p>
        </p:txBody>
      </p:sp>
      <p:sp>
        <p:nvSpPr>
          <p:cNvPr id="3" name="Content Placeholder 2">
            <a:extLst>
              <a:ext uri="{FF2B5EF4-FFF2-40B4-BE49-F238E27FC236}">
                <a16:creationId xmlns:a16="http://schemas.microsoft.com/office/drawing/2014/main" id="{87D9DF7E-FCD2-478C-8960-199F17AD59F4}"/>
              </a:ext>
            </a:extLst>
          </p:cNvPr>
          <p:cNvSpPr>
            <a:spLocks noGrp="1"/>
          </p:cNvSpPr>
          <p:nvPr>
            <p:ph idx="1"/>
          </p:nvPr>
        </p:nvSpPr>
        <p:spPr/>
        <p:txBody>
          <a:bodyPr>
            <a:noAutofit/>
          </a:bodyPr>
          <a:lstStyle/>
          <a:p>
            <a:pPr marL="354965" lvl="1" indent="-342900">
              <a:spcBef>
                <a:spcPts val="1380"/>
              </a:spcBef>
              <a:buFont typeface="Arial" panose="020B0604020202020204" pitchFamily="34" charset="0"/>
              <a:buChar char="•"/>
              <a:tabLst>
                <a:tab pos="244475" algn="l"/>
              </a:tabLst>
            </a:pPr>
            <a:r>
              <a:rPr lang="en-US" sz="2200" spc="-5" dirty="0">
                <a:ea typeface="+mn-ea"/>
                <a:cs typeface="Arial"/>
              </a:rPr>
              <a:t>How?</a:t>
            </a:r>
          </a:p>
          <a:p>
            <a:pPr lvl="1">
              <a:buFont typeface="Arial" panose="020B0604020202020204" pitchFamily="34" charset="0"/>
              <a:buChar char="–"/>
              <a:tabLst>
                <a:tab pos="534035" algn="l"/>
              </a:tabLst>
            </a:pPr>
            <a:r>
              <a:rPr lang="en-US" dirty="0"/>
              <a:t>Separate interface and implementation</a:t>
            </a:r>
          </a:p>
          <a:p>
            <a:pPr lvl="1">
              <a:buFont typeface="Arial" panose="020B0604020202020204" pitchFamily="34" charset="0"/>
              <a:buChar char="–"/>
              <a:tabLst>
                <a:tab pos="534035" algn="l"/>
              </a:tabLst>
            </a:pPr>
            <a:r>
              <a:rPr lang="en-US" dirty="0"/>
              <a:t>Encapsulate what varies.</a:t>
            </a:r>
          </a:p>
          <a:p>
            <a:pPr lvl="1">
              <a:buFont typeface="Arial" panose="020B0604020202020204" pitchFamily="34" charset="0"/>
              <a:buChar char="–"/>
              <a:tabLst>
                <a:tab pos="534035" algn="l"/>
              </a:tabLst>
            </a:pPr>
            <a:r>
              <a:rPr lang="en-US" dirty="0"/>
              <a:t>Better to have an abstract interface class and then a concrete class</a:t>
            </a:r>
          </a:p>
          <a:p>
            <a:pPr lvl="1">
              <a:buFont typeface="Arial" panose="020B0604020202020204" pitchFamily="34" charset="0"/>
              <a:buChar char="–"/>
              <a:tabLst>
                <a:tab pos="534035" algn="l"/>
              </a:tabLst>
            </a:pPr>
            <a:r>
              <a:rPr lang="en-US" dirty="0"/>
              <a:t>Depend on interface classes only</a:t>
            </a:r>
          </a:p>
          <a:p>
            <a:pPr marL="354965" lvl="1" indent="-342900">
              <a:spcBef>
                <a:spcPts val="1380"/>
              </a:spcBef>
              <a:buFont typeface="Arial" panose="020B0604020202020204" pitchFamily="34" charset="0"/>
              <a:buChar char="•"/>
              <a:tabLst>
                <a:tab pos="244475" algn="l"/>
              </a:tabLst>
            </a:pPr>
            <a:r>
              <a:rPr lang="en-US" sz="2200" spc="-5" dirty="0">
                <a:ea typeface="+mn-ea"/>
                <a:cs typeface="Arial"/>
              </a:rPr>
              <a:t>Avoid Modifying:</a:t>
            </a:r>
          </a:p>
          <a:p>
            <a:pPr lvl="1">
              <a:lnSpc>
                <a:spcPct val="100000"/>
              </a:lnSpc>
              <a:buFont typeface="Arial" panose="020B0604020202020204" pitchFamily="34" charset="0"/>
              <a:buChar char="–"/>
              <a:tabLst>
                <a:tab pos="534035" algn="l"/>
              </a:tabLst>
            </a:pPr>
            <a:r>
              <a:rPr lang="en-US" dirty="0"/>
              <a:t>Classes and/or Interfaces  that already exist</a:t>
            </a:r>
          </a:p>
          <a:p>
            <a:pPr marL="354965" lvl="1" indent="-342900">
              <a:spcBef>
                <a:spcPts val="1380"/>
              </a:spcBef>
              <a:buFont typeface="Arial" panose="020B0604020202020204" pitchFamily="34" charset="0"/>
              <a:buChar char="•"/>
              <a:tabLst>
                <a:tab pos="244475" algn="l"/>
              </a:tabLst>
            </a:pPr>
            <a:r>
              <a:rPr lang="en-US" altLang="en-US" sz="2200" spc="-5" dirty="0">
                <a:ea typeface="+mn-ea"/>
                <a:cs typeface="Arial"/>
              </a:rPr>
              <a:t>Keep attributes private</a:t>
            </a:r>
          </a:p>
          <a:p>
            <a:pPr lvl="1">
              <a:buFont typeface="Arial" panose="020B0604020202020204" pitchFamily="34" charset="0"/>
              <a:buChar char="–"/>
              <a:tabLst>
                <a:tab pos="534035" algn="l"/>
              </a:tabLst>
            </a:pPr>
            <a:r>
              <a:rPr lang="en-US" altLang="en-US" dirty="0"/>
              <a:t>Don’t expose attributes if not necessary</a:t>
            </a:r>
          </a:p>
          <a:p>
            <a:pPr marL="354965" lvl="1" indent="-342900">
              <a:spcBef>
                <a:spcPts val="1380"/>
              </a:spcBef>
              <a:buFont typeface="Arial" panose="020B0604020202020204" pitchFamily="34" charset="0"/>
              <a:buChar char="•"/>
              <a:tabLst>
                <a:tab pos="244475" algn="l"/>
              </a:tabLst>
            </a:pPr>
            <a:r>
              <a:rPr lang="en-US" sz="2200" spc="-5" dirty="0">
                <a:ea typeface="+mn-ea"/>
                <a:cs typeface="Arial"/>
              </a:rPr>
              <a:t>Exception:</a:t>
            </a:r>
          </a:p>
          <a:p>
            <a:pPr lvl="1">
              <a:lnSpc>
                <a:spcPct val="100000"/>
              </a:lnSpc>
              <a:buFont typeface="Arial" panose="020B0604020202020204" pitchFamily="34" charset="0"/>
              <a:buChar char="–"/>
              <a:tabLst>
                <a:tab pos="534035" algn="l"/>
              </a:tabLst>
            </a:pPr>
            <a:r>
              <a:rPr lang="en-US" dirty="0"/>
              <a:t>Fixing bugs in existing code</a:t>
            </a:r>
          </a:p>
          <a:p>
            <a:endParaRPr lang="en-CA" dirty="0"/>
          </a:p>
        </p:txBody>
      </p:sp>
      <p:sp>
        <p:nvSpPr>
          <p:cNvPr id="4" name="Footer Placeholder 3">
            <a:extLst>
              <a:ext uri="{FF2B5EF4-FFF2-40B4-BE49-F238E27FC236}">
                <a16:creationId xmlns:a16="http://schemas.microsoft.com/office/drawing/2014/main" id="{95A75ED5-5D42-4605-AE68-C768483CCA8F}"/>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F9B891A0-C2E9-44EF-BB5C-AA7D7A3EDA4B}"/>
              </a:ext>
            </a:extLst>
          </p:cNvPr>
          <p:cNvSpPr>
            <a:spLocks noGrp="1"/>
          </p:cNvSpPr>
          <p:nvPr>
            <p:ph type="sldNum" sz="quarter" idx="12"/>
          </p:nvPr>
        </p:nvSpPr>
        <p:spPr/>
        <p:txBody>
          <a:bodyPr/>
          <a:lstStyle/>
          <a:p>
            <a:fld id="{C2F792F5-04B2-48F5-9D03-C738232DE97E}" type="slidenum">
              <a:rPr lang="en-CA" smtClean="0"/>
              <a:t>12</a:t>
            </a:fld>
            <a:endParaRPr lang="en-CA"/>
          </a:p>
        </p:txBody>
      </p:sp>
    </p:spTree>
    <p:extLst>
      <p:ext uri="{BB962C8B-B14F-4D97-AF65-F5344CB8AC3E}">
        <p14:creationId xmlns:p14="http://schemas.microsoft.com/office/powerpoint/2010/main" val="315856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0C0CF-D730-4A66-9DEF-92EF47475321}"/>
              </a:ext>
            </a:extLst>
          </p:cNvPr>
          <p:cNvSpPr>
            <a:spLocks noGrp="1"/>
          </p:cNvSpPr>
          <p:nvPr>
            <p:ph sz="half" idx="1"/>
          </p:nvPr>
        </p:nvSpPr>
        <p:spPr>
          <a:xfrm>
            <a:off x="609600" y="1600201"/>
            <a:ext cx="6553200" cy="4525963"/>
          </a:xfrm>
        </p:spPr>
        <p:txBody>
          <a:bodyPr wrap="square" anchor="t">
            <a:normAutofit/>
          </a:bodyPr>
          <a:lstStyle/>
          <a:p>
            <a:pPr marL="12065" marR="291465" indent="0">
              <a:lnSpc>
                <a:spcPct val="90000"/>
              </a:lnSpc>
              <a:spcBef>
                <a:spcPts val="385"/>
              </a:spcBef>
              <a:buNone/>
            </a:pPr>
            <a:r>
              <a:rPr lang="en-US" sz="2200" spc="-5" dirty="0"/>
              <a:t>“</a:t>
            </a:r>
            <a:r>
              <a:rPr lang="en-US" sz="2200" i="1" dirty="0"/>
              <a:t>If for </a:t>
            </a:r>
            <a:r>
              <a:rPr lang="en-US" sz="2200" i="1" spc="-5" dirty="0"/>
              <a:t>each object o</a:t>
            </a:r>
            <a:r>
              <a:rPr lang="en-US" sz="2200" i="1" spc="-5" baseline="-25000" dirty="0"/>
              <a:t>1</a:t>
            </a:r>
            <a:r>
              <a:rPr lang="en-US" sz="2200" i="1" spc="-5" dirty="0"/>
              <a:t> </a:t>
            </a:r>
            <a:r>
              <a:rPr lang="en-US" sz="2200" i="1" dirty="0"/>
              <a:t>of type S </a:t>
            </a:r>
            <a:r>
              <a:rPr lang="en-US" sz="2200" i="1" spc="-5" dirty="0"/>
              <a:t>there  is an object o</a:t>
            </a:r>
            <a:r>
              <a:rPr lang="en-US" sz="2200" i="1" spc="-5" baseline="-25000" dirty="0"/>
              <a:t>2</a:t>
            </a:r>
            <a:r>
              <a:rPr lang="en-US" sz="2200" i="1" spc="-5" dirty="0"/>
              <a:t> </a:t>
            </a:r>
            <a:r>
              <a:rPr lang="en-US" sz="2200" i="1" dirty="0"/>
              <a:t>of type T </a:t>
            </a:r>
            <a:r>
              <a:rPr lang="en-US" sz="2200" i="1" spc="-5" dirty="0"/>
              <a:t>such </a:t>
            </a:r>
            <a:r>
              <a:rPr lang="en-US" sz="2200" i="1" dirty="0"/>
              <a:t>that for </a:t>
            </a:r>
            <a:r>
              <a:rPr lang="en-US" sz="2200" i="1" spc="-5" dirty="0"/>
              <a:t>all programs </a:t>
            </a:r>
            <a:r>
              <a:rPr lang="en-US" sz="2200" i="1" dirty="0"/>
              <a:t>P  </a:t>
            </a:r>
            <a:r>
              <a:rPr lang="en-US" sz="2200" i="1" spc="-5" dirty="0"/>
              <a:t>defined in </a:t>
            </a:r>
            <a:r>
              <a:rPr lang="en-US" sz="2200" i="1" dirty="0"/>
              <a:t>terms of </a:t>
            </a:r>
            <a:r>
              <a:rPr lang="en-US" sz="2200" i="1" spc="-5" dirty="0"/>
              <a:t>T, </a:t>
            </a:r>
            <a:r>
              <a:rPr lang="en-US" sz="2200" i="1" dirty="0"/>
              <a:t>the </a:t>
            </a:r>
            <a:r>
              <a:rPr lang="en-US" sz="2200" i="1" spc="-5" dirty="0"/>
              <a:t>behavior </a:t>
            </a:r>
            <a:r>
              <a:rPr lang="en-US" sz="2200" i="1" dirty="0"/>
              <a:t>of P </a:t>
            </a:r>
            <a:r>
              <a:rPr lang="en-US" sz="2200" i="1" spc="-10" dirty="0"/>
              <a:t>is </a:t>
            </a:r>
            <a:r>
              <a:rPr lang="en-US" sz="2200" i="1" spc="-5" dirty="0"/>
              <a:t>unchanged  when o</a:t>
            </a:r>
            <a:r>
              <a:rPr lang="en-US" sz="2200" spc="-5" baseline="-25000" dirty="0"/>
              <a:t>1</a:t>
            </a:r>
            <a:r>
              <a:rPr lang="en-US" sz="2200" i="1" spc="-5" dirty="0"/>
              <a:t> is </a:t>
            </a:r>
            <a:r>
              <a:rPr lang="en-US" sz="2200" i="1" dirty="0"/>
              <a:t>substituted for </a:t>
            </a:r>
            <a:r>
              <a:rPr lang="en-US" sz="2200" i="1" spc="-5" dirty="0"/>
              <a:t>o</a:t>
            </a:r>
            <a:r>
              <a:rPr lang="en-US" sz="2200" i="1" spc="-5" baseline="-25000" dirty="0"/>
              <a:t>2</a:t>
            </a:r>
            <a:r>
              <a:rPr lang="en-US" sz="2200" i="1" spc="-5" dirty="0"/>
              <a:t> then </a:t>
            </a:r>
            <a:r>
              <a:rPr lang="en-US" sz="2200" i="1" dirty="0"/>
              <a:t>S </a:t>
            </a:r>
            <a:r>
              <a:rPr lang="en-US" sz="2200" i="1" spc="-5" dirty="0"/>
              <a:t>is </a:t>
            </a:r>
            <a:r>
              <a:rPr lang="en-US" sz="2200" i="1" dirty="0"/>
              <a:t>a subtype </a:t>
            </a:r>
            <a:r>
              <a:rPr lang="en-US" sz="2200" i="1" spc="-5" dirty="0"/>
              <a:t>of</a:t>
            </a:r>
            <a:r>
              <a:rPr lang="en-US" sz="2200" i="1" spc="-70" dirty="0"/>
              <a:t> </a:t>
            </a:r>
            <a:r>
              <a:rPr lang="en-US" sz="2200" i="1" dirty="0"/>
              <a:t>T</a:t>
            </a:r>
            <a:r>
              <a:rPr lang="en-US" sz="2200" dirty="0"/>
              <a:t>.”</a:t>
            </a:r>
          </a:p>
          <a:p>
            <a:pPr marL="12065" marR="291465" indent="0">
              <a:lnSpc>
                <a:spcPct val="90000"/>
              </a:lnSpc>
              <a:spcBef>
                <a:spcPts val="385"/>
              </a:spcBef>
              <a:buNone/>
            </a:pPr>
            <a:r>
              <a:rPr lang="en-US" sz="2200" spc="-5" dirty="0"/>
              <a:t>	(Barbara </a:t>
            </a:r>
            <a:r>
              <a:rPr lang="en-US" sz="2200" dirty="0" err="1"/>
              <a:t>Liskov</a:t>
            </a:r>
            <a:r>
              <a:rPr lang="en-US" sz="2200" dirty="0"/>
              <a:t>,</a:t>
            </a:r>
            <a:r>
              <a:rPr lang="en-US" sz="2200" spc="-30" dirty="0"/>
              <a:t> </a:t>
            </a:r>
            <a:r>
              <a:rPr lang="en-US" sz="2200" spc="-5" dirty="0"/>
              <a:t>1988)</a:t>
            </a:r>
            <a:endParaRPr lang="en-US" sz="2200" dirty="0"/>
          </a:p>
          <a:p>
            <a:pPr>
              <a:lnSpc>
                <a:spcPct val="90000"/>
              </a:lnSpc>
            </a:pPr>
            <a:endParaRPr lang="en-CA" sz="2000" dirty="0"/>
          </a:p>
        </p:txBody>
      </p:sp>
      <p:pic>
        <p:nvPicPr>
          <p:cNvPr id="7" name="Picture 6" descr="A close up of a person&#10;&#10;Description automatically generated">
            <a:extLst>
              <a:ext uri="{FF2B5EF4-FFF2-40B4-BE49-F238E27FC236}">
                <a16:creationId xmlns:a16="http://schemas.microsoft.com/office/drawing/2014/main" id="{DF7E4E61-0A09-4DA3-B52E-6D24DE79D552}"/>
              </a:ext>
            </a:extLst>
          </p:cNvPr>
          <p:cNvPicPr>
            <a:picLocks noChangeAspect="1"/>
          </p:cNvPicPr>
          <p:nvPr/>
        </p:nvPicPr>
        <p:blipFill rotWithShape="1">
          <a:blip r:embed="rId3">
            <a:extLst>
              <a:ext uri="{28A0092B-C50C-407E-A947-70E740481C1C}">
                <a14:useLocalDpi xmlns:a14="http://schemas.microsoft.com/office/drawing/2010/main" val="0"/>
              </a:ext>
            </a:extLst>
          </a:blip>
          <a:srcRect t="1850" b="14100"/>
          <a:stretch/>
        </p:blipFill>
        <p:spPr>
          <a:xfrm>
            <a:off x="7162800" y="1642268"/>
            <a:ext cx="3934248" cy="3306764"/>
          </a:xfrm>
          <a:prstGeom prst="rect">
            <a:avLst/>
          </a:prstGeom>
          <a:noFill/>
        </p:spPr>
      </p:pic>
      <p:sp>
        <p:nvSpPr>
          <p:cNvPr id="4" name="Footer Placeholder 3">
            <a:extLst>
              <a:ext uri="{FF2B5EF4-FFF2-40B4-BE49-F238E27FC236}">
                <a16:creationId xmlns:a16="http://schemas.microsoft.com/office/drawing/2014/main" id="{638BD8A0-ABAD-45B2-B2F7-990B325A9B22}"/>
              </a:ext>
            </a:extLst>
          </p:cNvPr>
          <p:cNvSpPr>
            <a:spLocks noGrp="1"/>
          </p:cNvSpPr>
          <p:nvPr>
            <p:ph type="ftr" sz="quarter" idx="11"/>
          </p:nvPr>
        </p:nvSpPr>
        <p:spPr>
          <a:xfrm>
            <a:off x="4165600" y="6245225"/>
            <a:ext cx="3860800" cy="476250"/>
          </a:xfrm>
        </p:spPr>
        <p:txBody>
          <a:bodyPr anchor="ctr">
            <a:normAutofit/>
          </a:bodyPr>
          <a:lstStyle/>
          <a:p>
            <a:pPr>
              <a:spcAft>
                <a:spcPts val="600"/>
              </a:spcAft>
            </a:pPr>
            <a:r>
              <a:rPr lang="en-CA"/>
              <a:t>SOEN 343.  Dr. Morales</a:t>
            </a:r>
          </a:p>
        </p:txBody>
      </p:sp>
      <p:sp>
        <p:nvSpPr>
          <p:cNvPr id="5" name="Slide Number Placeholder 4">
            <a:extLst>
              <a:ext uri="{FF2B5EF4-FFF2-40B4-BE49-F238E27FC236}">
                <a16:creationId xmlns:a16="http://schemas.microsoft.com/office/drawing/2014/main" id="{28C94EB6-C470-4531-B44D-AD89C7713D03}"/>
              </a:ext>
            </a:extLst>
          </p:cNvPr>
          <p:cNvSpPr>
            <a:spLocks noGrp="1"/>
          </p:cNvSpPr>
          <p:nvPr>
            <p:ph type="sldNum" sz="quarter" idx="12"/>
          </p:nvPr>
        </p:nvSpPr>
        <p:spPr>
          <a:xfrm>
            <a:off x="8737600" y="6245225"/>
            <a:ext cx="2844800" cy="476250"/>
          </a:xfrm>
        </p:spPr>
        <p:txBody>
          <a:bodyPr wrap="square" anchor="t">
            <a:normAutofit/>
          </a:bodyPr>
          <a:lstStyle/>
          <a:p>
            <a:pPr>
              <a:spcAft>
                <a:spcPts val="600"/>
              </a:spcAft>
            </a:pPr>
            <a:fld id="{C2F792F5-04B2-48F5-9D03-C738232DE97E}" type="slidenum">
              <a:rPr lang="en-CA" smtClean="0"/>
              <a:pPr>
                <a:spcAft>
                  <a:spcPts val="600"/>
                </a:spcAft>
              </a:pPr>
              <a:t>13</a:t>
            </a:fld>
            <a:endParaRPr lang="en-CA"/>
          </a:p>
        </p:txBody>
      </p:sp>
      <p:sp>
        <p:nvSpPr>
          <p:cNvPr id="2" name="Title 1">
            <a:extLst>
              <a:ext uri="{FF2B5EF4-FFF2-40B4-BE49-F238E27FC236}">
                <a16:creationId xmlns:a16="http://schemas.microsoft.com/office/drawing/2014/main" id="{2C26B379-F35A-4F36-A38A-2D4851836C9D}"/>
              </a:ext>
            </a:extLst>
          </p:cNvPr>
          <p:cNvSpPr>
            <a:spLocks noGrp="1"/>
          </p:cNvSpPr>
          <p:nvPr>
            <p:ph type="title"/>
          </p:nvPr>
        </p:nvSpPr>
        <p:spPr>
          <a:xfrm>
            <a:off x="838200" y="661354"/>
            <a:ext cx="10439400" cy="756284"/>
          </a:xfrm>
        </p:spPr>
        <p:txBody>
          <a:bodyPr wrap="square" anchor="ctr">
            <a:normAutofit/>
          </a:bodyPr>
          <a:lstStyle/>
          <a:p>
            <a:r>
              <a:rPr lang="en-CA" spc="-5" dirty="0" err="1"/>
              <a:t>Liskov</a:t>
            </a:r>
            <a:r>
              <a:rPr lang="en-CA" spc="-5" dirty="0"/>
              <a:t> Substitution</a:t>
            </a:r>
            <a:r>
              <a:rPr lang="en-CA" spc="30" dirty="0"/>
              <a:t> </a:t>
            </a:r>
            <a:r>
              <a:rPr lang="en-CA" spc="-5" dirty="0"/>
              <a:t>Principle</a:t>
            </a:r>
            <a:endParaRPr lang="en-CA" dirty="0"/>
          </a:p>
        </p:txBody>
      </p:sp>
    </p:spTree>
    <p:extLst>
      <p:ext uri="{BB962C8B-B14F-4D97-AF65-F5344CB8AC3E}">
        <p14:creationId xmlns:p14="http://schemas.microsoft.com/office/powerpoint/2010/main" val="3602450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03F91D9-6AAA-48BF-8984-8567B981452B}"/>
              </a:ext>
            </a:extLst>
          </p:cNvPr>
          <p:cNvSpPr>
            <a:spLocks noGrp="1"/>
          </p:cNvSpPr>
          <p:nvPr>
            <p:ph type="title"/>
          </p:nvPr>
        </p:nvSpPr>
        <p:spPr/>
        <p:txBody>
          <a:bodyPr/>
          <a:lstStyle/>
          <a:p>
            <a:r>
              <a:rPr lang="en-CA" spc="-5" dirty="0" err="1"/>
              <a:t>Liskov</a:t>
            </a:r>
            <a:r>
              <a:rPr lang="en-CA" spc="-5" dirty="0"/>
              <a:t> Substitution</a:t>
            </a:r>
            <a:r>
              <a:rPr lang="en-CA" spc="30" dirty="0"/>
              <a:t> </a:t>
            </a:r>
            <a:r>
              <a:rPr lang="en-CA" spc="-5" dirty="0"/>
              <a:t>Principle</a:t>
            </a:r>
            <a:endParaRPr lang="en-CA" dirty="0"/>
          </a:p>
        </p:txBody>
      </p:sp>
      <p:sp>
        <p:nvSpPr>
          <p:cNvPr id="8" name="Content Placeholder 7">
            <a:extLst>
              <a:ext uri="{FF2B5EF4-FFF2-40B4-BE49-F238E27FC236}">
                <a16:creationId xmlns:a16="http://schemas.microsoft.com/office/drawing/2014/main" id="{8D9482E0-9E8C-4A75-B70F-272F583670BD}"/>
              </a:ext>
            </a:extLst>
          </p:cNvPr>
          <p:cNvSpPr>
            <a:spLocks noGrp="1"/>
          </p:cNvSpPr>
          <p:nvPr>
            <p:ph idx="1"/>
          </p:nvPr>
        </p:nvSpPr>
        <p:spPr/>
        <p:txBody>
          <a:bodyPr/>
          <a:lstStyle/>
          <a:p>
            <a:pPr marL="354965" marR="5080" indent="-342900">
              <a:lnSpc>
                <a:spcPts val="2590"/>
              </a:lnSpc>
              <a:spcBef>
                <a:spcPts val="1475"/>
              </a:spcBef>
              <a:buFont typeface="Arial" panose="020B0604020202020204" pitchFamily="34" charset="0"/>
              <a:buChar char="•"/>
              <a:tabLst>
                <a:tab pos="244475" algn="l"/>
              </a:tabLst>
            </a:pPr>
            <a:r>
              <a:rPr lang="en-US" spc="-5" dirty="0">
                <a:latin typeface="Arial"/>
                <a:cs typeface="Arial"/>
              </a:rPr>
              <a:t>Simply put,  if class A is a subtype of class B, then we should be able to replace B with A without disrupting the behavior of our program.</a:t>
            </a:r>
          </a:p>
          <a:p>
            <a:pPr marL="354965" marR="5080" indent="-342900">
              <a:lnSpc>
                <a:spcPts val="2590"/>
              </a:lnSpc>
              <a:spcBef>
                <a:spcPts val="1475"/>
              </a:spcBef>
              <a:buFont typeface="Arial" panose="020B0604020202020204" pitchFamily="34" charset="0"/>
              <a:buChar char="•"/>
              <a:tabLst>
                <a:tab pos="244475" algn="l"/>
              </a:tabLst>
            </a:pPr>
            <a:r>
              <a:rPr lang="en-US" spc="-5" dirty="0">
                <a:latin typeface="Arial"/>
                <a:cs typeface="Arial"/>
              </a:rPr>
              <a:t>Derived classes should </a:t>
            </a:r>
            <a:r>
              <a:rPr lang="en-US" spc="-5" dirty="0">
                <a:solidFill>
                  <a:srgbClr val="FF0000"/>
                </a:solidFill>
                <a:latin typeface="Arial"/>
                <a:cs typeface="Arial"/>
              </a:rPr>
              <a:t>require no more </a:t>
            </a:r>
            <a:r>
              <a:rPr lang="en-US" spc="-5" dirty="0">
                <a:latin typeface="Arial"/>
                <a:cs typeface="Arial"/>
              </a:rPr>
              <a:t>and </a:t>
            </a:r>
            <a:r>
              <a:rPr lang="en-US" spc="-5" dirty="0">
                <a:solidFill>
                  <a:srgbClr val="FF0000"/>
                </a:solidFill>
                <a:latin typeface="Arial"/>
                <a:cs typeface="Arial"/>
              </a:rPr>
              <a:t>promise no  </a:t>
            </a:r>
            <a:r>
              <a:rPr lang="en-US" spc="-5" dirty="0">
                <a:latin typeface="Arial"/>
                <a:cs typeface="Arial"/>
              </a:rPr>
              <a:t>less.</a:t>
            </a:r>
          </a:p>
          <a:p>
            <a:pPr marL="354965" marR="5080" indent="-342900">
              <a:lnSpc>
                <a:spcPts val="2590"/>
              </a:lnSpc>
              <a:spcBef>
                <a:spcPts val="1475"/>
              </a:spcBef>
              <a:buFont typeface="Arial" panose="020B0604020202020204" pitchFamily="34" charset="0"/>
              <a:buChar char="•"/>
              <a:tabLst>
                <a:tab pos="244475" algn="l"/>
              </a:tabLst>
            </a:pPr>
            <a:r>
              <a:rPr lang="en-US" spc="-5" dirty="0">
                <a:latin typeface="Arial"/>
                <a:cs typeface="Arial"/>
              </a:rPr>
              <a:t>A child class should never change the characteristics of its parent class (such as the argument list and return types)</a:t>
            </a:r>
          </a:p>
          <a:p>
            <a:pPr marL="354965" marR="5080" indent="-342900">
              <a:lnSpc>
                <a:spcPts val="2590"/>
              </a:lnSpc>
              <a:spcBef>
                <a:spcPts val="1475"/>
              </a:spcBef>
              <a:buFont typeface="Arial" panose="020B0604020202020204" pitchFamily="34" charset="0"/>
              <a:buChar char="•"/>
              <a:tabLst>
                <a:tab pos="244475" algn="l"/>
              </a:tabLst>
            </a:pPr>
            <a:r>
              <a:rPr lang="en-US" spc="-5" dirty="0">
                <a:latin typeface="Arial"/>
                <a:cs typeface="Arial"/>
              </a:rPr>
              <a:t>You can follow the </a:t>
            </a:r>
            <a:r>
              <a:rPr lang="en-US" spc="-5" dirty="0" err="1">
                <a:latin typeface="Arial"/>
                <a:cs typeface="Arial"/>
              </a:rPr>
              <a:t>Liskov</a:t>
            </a:r>
            <a:r>
              <a:rPr lang="en-US" spc="-5" dirty="0">
                <a:latin typeface="Arial"/>
                <a:cs typeface="Arial"/>
              </a:rPr>
              <a:t> Substitution Principle by paying attention to the correct inheritance hierarchy.</a:t>
            </a:r>
          </a:p>
          <a:p>
            <a:endParaRPr lang="en-CA" dirty="0"/>
          </a:p>
        </p:txBody>
      </p:sp>
      <p:sp>
        <p:nvSpPr>
          <p:cNvPr id="4" name="Footer Placeholder 3">
            <a:extLst>
              <a:ext uri="{FF2B5EF4-FFF2-40B4-BE49-F238E27FC236}">
                <a16:creationId xmlns:a16="http://schemas.microsoft.com/office/drawing/2014/main" id="{92AD9D12-3FF6-40F5-8C8D-05076D4B5BAE}"/>
              </a:ext>
            </a:extLst>
          </p:cNvPr>
          <p:cNvSpPr>
            <a:spLocks noGrp="1"/>
          </p:cNvSpPr>
          <p:nvPr>
            <p:ph type="ftr" sz="quarter" idx="11"/>
          </p:nvPr>
        </p:nvSpPr>
        <p:spPr/>
        <p:txBody>
          <a:bodyPr/>
          <a:lstStyle/>
          <a:p>
            <a:pPr>
              <a:defRPr/>
            </a:pPr>
            <a:r>
              <a:rPr lang="en-US"/>
              <a:t>SOEN 343</a:t>
            </a:r>
          </a:p>
        </p:txBody>
      </p:sp>
      <p:sp>
        <p:nvSpPr>
          <p:cNvPr id="5" name="Slide Number Placeholder 4">
            <a:extLst>
              <a:ext uri="{FF2B5EF4-FFF2-40B4-BE49-F238E27FC236}">
                <a16:creationId xmlns:a16="http://schemas.microsoft.com/office/drawing/2014/main" id="{7ACCC8FB-7745-4F40-BE55-FE18E9EF7E98}"/>
              </a:ext>
            </a:extLst>
          </p:cNvPr>
          <p:cNvSpPr>
            <a:spLocks noGrp="1"/>
          </p:cNvSpPr>
          <p:nvPr>
            <p:ph type="sldNum" sz="quarter" idx="12"/>
          </p:nvPr>
        </p:nvSpPr>
        <p:spPr/>
        <p:txBody>
          <a:bodyPr/>
          <a:lstStyle/>
          <a:p>
            <a:fld id="{EE6C645D-A869-454A-AD65-A4F42207B9CB}" type="slidenum">
              <a:rPr lang="en-US" altLang="en-US" smtClean="0"/>
              <a:pPr/>
              <a:t>14</a:t>
            </a:fld>
            <a:endParaRPr lang="en-US" altLang="en-US"/>
          </a:p>
        </p:txBody>
      </p:sp>
      <p:pic>
        <p:nvPicPr>
          <p:cNvPr id="2" name="Picture 1">
            <a:extLst>
              <a:ext uri="{FF2B5EF4-FFF2-40B4-BE49-F238E27FC236}">
                <a16:creationId xmlns:a16="http://schemas.microsoft.com/office/drawing/2014/main" id="{B3536EFF-DB42-45A4-8BAB-EA5C7A75CADA}"/>
              </a:ext>
            </a:extLst>
          </p:cNvPr>
          <p:cNvPicPr>
            <a:picLocks noChangeAspect="1"/>
          </p:cNvPicPr>
          <p:nvPr/>
        </p:nvPicPr>
        <p:blipFill>
          <a:blip r:embed="rId2"/>
          <a:stretch>
            <a:fillRect/>
          </a:stretch>
        </p:blipFill>
        <p:spPr>
          <a:xfrm>
            <a:off x="3047736" y="1714351"/>
            <a:ext cx="6096528" cy="3429297"/>
          </a:xfrm>
          <a:prstGeom prst="rect">
            <a:avLst/>
          </a:prstGeom>
        </p:spPr>
      </p:pic>
    </p:spTree>
    <p:extLst>
      <p:ext uri="{BB962C8B-B14F-4D97-AF65-F5344CB8AC3E}">
        <p14:creationId xmlns:p14="http://schemas.microsoft.com/office/powerpoint/2010/main" val="25406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AC6D-0EAE-468C-8C8C-6E6FDEEAD03C}"/>
              </a:ext>
            </a:extLst>
          </p:cNvPr>
          <p:cNvSpPr>
            <a:spLocks noGrp="1"/>
          </p:cNvSpPr>
          <p:nvPr>
            <p:ph type="title"/>
          </p:nvPr>
        </p:nvSpPr>
        <p:spPr/>
        <p:txBody>
          <a:bodyPr/>
          <a:lstStyle/>
          <a:p>
            <a:r>
              <a:rPr lang="en-CA" dirty="0"/>
              <a:t>Example</a:t>
            </a:r>
          </a:p>
        </p:txBody>
      </p:sp>
      <p:sp>
        <p:nvSpPr>
          <p:cNvPr id="3" name="Content Placeholder 2">
            <a:extLst>
              <a:ext uri="{FF2B5EF4-FFF2-40B4-BE49-F238E27FC236}">
                <a16:creationId xmlns:a16="http://schemas.microsoft.com/office/drawing/2014/main" id="{1687517F-EEBC-4B60-987F-0CFBECA45355}"/>
              </a:ext>
            </a:extLst>
          </p:cNvPr>
          <p:cNvSpPr>
            <a:spLocks noGrp="1"/>
          </p:cNvSpPr>
          <p:nvPr>
            <p:ph idx="1"/>
          </p:nvPr>
        </p:nvSpPr>
        <p:spPr/>
        <p:txBody>
          <a:bodyPr>
            <a:normAutofit/>
          </a:bodyPr>
          <a:lstStyle/>
          <a:p>
            <a:r>
              <a:rPr lang="en-US" dirty="0">
                <a:effectLst/>
                <a:latin typeface="Arial" panose="020B0604020202020204" pitchFamily="34" charset="0"/>
                <a:ea typeface="Times" panose="02020603050405020304" pitchFamily="18" charset="0"/>
              </a:rPr>
              <a:t>You are a developer in a game company working in a project of a </a:t>
            </a:r>
            <a:r>
              <a:rPr lang="en-US" dirty="0">
                <a:latin typeface="Arial" panose="020B0604020202020204" pitchFamily="34" charset="0"/>
                <a:ea typeface="Times" panose="02020603050405020304" pitchFamily="18" charset="0"/>
              </a:rPr>
              <a:t>strategy board game similar to Risk</a:t>
            </a:r>
          </a:p>
          <a:p>
            <a:r>
              <a:rPr lang="en-US" dirty="0">
                <a:latin typeface="Arial" panose="020B0604020202020204" pitchFamily="34" charset="0"/>
                <a:ea typeface="Times" panose="02020603050405020304" pitchFamily="18" charset="0"/>
              </a:rPr>
              <a:t>The Board functionality is represented in the class Board </a:t>
            </a:r>
          </a:p>
          <a:p>
            <a:r>
              <a:rPr lang="en-US" dirty="0">
                <a:effectLst/>
                <a:latin typeface="Arial" panose="020B0604020202020204" pitchFamily="34" charset="0"/>
                <a:ea typeface="Times" panose="02020603050405020304" pitchFamily="18" charset="0"/>
              </a:rPr>
              <a:t>Class board supports 2D boards, where you can please army units in a </a:t>
            </a:r>
            <a:r>
              <a:rPr lang="en-US" i="1" dirty="0" err="1">
                <a:effectLst/>
                <a:latin typeface="Arial" panose="020B0604020202020204" pitchFamily="34" charset="0"/>
                <a:ea typeface="Times" panose="02020603050405020304" pitchFamily="18" charset="0"/>
              </a:rPr>
              <a:t>x,y</a:t>
            </a:r>
            <a:r>
              <a:rPr lang="en-US" dirty="0">
                <a:effectLst/>
                <a:latin typeface="Arial" panose="020B0604020202020204" pitchFamily="34" charset="0"/>
                <a:ea typeface="Times" panose="02020603050405020304" pitchFamily="18" charset="0"/>
              </a:rPr>
              <a:t> coordinated system</a:t>
            </a:r>
            <a:endParaRPr lang="en-CA" dirty="0"/>
          </a:p>
        </p:txBody>
      </p:sp>
      <p:sp>
        <p:nvSpPr>
          <p:cNvPr id="4" name="Footer Placeholder 3">
            <a:extLst>
              <a:ext uri="{FF2B5EF4-FFF2-40B4-BE49-F238E27FC236}">
                <a16:creationId xmlns:a16="http://schemas.microsoft.com/office/drawing/2014/main" id="{FE610C8C-DBC8-479C-87CF-B941564AE2EA}"/>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D9281F3D-EFBD-4FF5-A009-46820BE31DEB}"/>
              </a:ext>
            </a:extLst>
          </p:cNvPr>
          <p:cNvSpPr>
            <a:spLocks noGrp="1"/>
          </p:cNvSpPr>
          <p:nvPr>
            <p:ph type="sldNum" sz="quarter" idx="12"/>
          </p:nvPr>
        </p:nvSpPr>
        <p:spPr/>
        <p:txBody>
          <a:bodyPr/>
          <a:lstStyle/>
          <a:p>
            <a:fld id="{C2F792F5-04B2-48F5-9D03-C738232DE97E}" type="slidenum">
              <a:rPr lang="en-CA" smtClean="0"/>
              <a:t>15</a:t>
            </a:fld>
            <a:endParaRPr lang="en-CA"/>
          </a:p>
        </p:txBody>
      </p:sp>
      <p:pic>
        <p:nvPicPr>
          <p:cNvPr id="8" name="Picture 7">
            <a:extLst>
              <a:ext uri="{FF2B5EF4-FFF2-40B4-BE49-F238E27FC236}">
                <a16:creationId xmlns:a16="http://schemas.microsoft.com/office/drawing/2014/main" id="{1EBB5A3C-8804-40E1-9D22-53BBA3DB8629}"/>
              </a:ext>
            </a:extLst>
          </p:cNvPr>
          <p:cNvPicPr>
            <a:picLocks noChangeAspect="1"/>
          </p:cNvPicPr>
          <p:nvPr/>
        </p:nvPicPr>
        <p:blipFill rotWithShape="1">
          <a:blip r:embed="rId2">
            <a:extLst>
              <a:ext uri="{28A0092B-C50C-407E-A947-70E740481C1C}">
                <a14:useLocalDpi xmlns:a14="http://schemas.microsoft.com/office/drawing/2010/main" val="0"/>
              </a:ext>
            </a:extLst>
          </a:blip>
          <a:srcRect t="-2068" r="59497" b="56609"/>
          <a:stretch/>
        </p:blipFill>
        <p:spPr>
          <a:xfrm>
            <a:off x="4686299" y="3127434"/>
            <a:ext cx="2743201" cy="3017519"/>
          </a:xfrm>
          <a:prstGeom prst="rect">
            <a:avLst/>
          </a:prstGeom>
        </p:spPr>
      </p:pic>
    </p:spTree>
    <p:extLst>
      <p:ext uri="{BB962C8B-B14F-4D97-AF65-F5344CB8AC3E}">
        <p14:creationId xmlns:p14="http://schemas.microsoft.com/office/powerpoint/2010/main" val="142850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0522-1023-49A6-A40F-C3715BD6E537}"/>
              </a:ext>
            </a:extLst>
          </p:cNvPr>
          <p:cNvSpPr>
            <a:spLocks noGrp="1"/>
          </p:cNvSpPr>
          <p:nvPr>
            <p:ph type="title"/>
          </p:nvPr>
        </p:nvSpPr>
        <p:spPr/>
        <p:txBody>
          <a:bodyPr/>
          <a:lstStyle/>
          <a:p>
            <a:r>
              <a:rPr lang="en-CA" dirty="0"/>
              <a:t>Exercise</a:t>
            </a:r>
          </a:p>
        </p:txBody>
      </p:sp>
      <p:sp>
        <p:nvSpPr>
          <p:cNvPr id="3" name="Content Placeholder 2">
            <a:extLst>
              <a:ext uri="{FF2B5EF4-FFF2-40B4-BE49-F238E27FC236}">
                <a16:creationId xmlns:a16="http://schemas.microsoft.com/office/drawing/2014/main" id="{B6BA1D90-44E4-4F65-9F16-60A4B3B8EF11}"/>
              </a:ext>
            </a:extLst>
          </p:cNvPr>
          <p:cNvSpPr>
            <a:spLocks noGrp="1"/>
          </p:cNvSpPr>
          <p:nvPr>
            <p:ph idx="1"/>
          </p:nvPr>
        </p:nvSpPr>
        <p:spPr/>
        <p:txBody>
          <a:bodyPr>
            <a:normAutofit/>
          </a:bodyPr>
          <a:lstStyle/>
          <a:p>
            <a:r>
              <a:rPr lang="en-US" sz="2000" dirty="0">
                <a:effectLst/>
                <a:ea typeface="Times" panose="02020603050405020304" pitchFamily="18" charset="0"/>
              </a:rPr>
              <a:t>Suppose that one of the clients wants to enhance it to create World War II air battles.  You are asked to take the basic Board type and </a:t>
            </a:r>
            <a:r>
              <a:rPr lang="en-US" sz="2000" u="sng" dirty="0">
                <a:effectLst/>
                <a:ea typeface="Times" panose="02020603050405020304" pitchFamily="18" charset="0"/>
              </a:rPr>
              <a:t>enhance it</a:t>
            </a:r>
            <a:r>
              <a:rPr lang="en-US" sz="2000" dirty="0">
                <a:effectLst/>
                <a:ea typeface="Times" panose="02020603050405020304" pitchFamily="18" charset="0"/>
              </a:rPr>
              <a:t> to support a 3D board to represent the position of units on the sky.</a:t>
            </a:r>
          </a:p>
          <a:p>
            <a:r>
              <a:rPr lang="en-US" sz="2000" dirty="0"/>
              <a:t>What you would do?</a:t>
            </a:r>
            <a:endParaRPr lang="en-CA" sz="2000" dirty="0"/>
          </a:p>
        </p:txBody>
      </p:sp>
      <p:sp>
        <p:nvSpPr>
          <p:cNvPr id="4" name="Footer Placeholder 3">
            <a:extLst>
              <a:ext uri="{FF2B5EF4-FFF2-40B4-BE49-F238E27FC236}">
                <a16:creationId xmlns:a16="http://schemas.microsoft.com/office/drawing/2014/main" id="{03CFFE34-8859-47B4-AF23-EA7EA0D92570}"/>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2E64A745-E4F9-4A1E-A0EC-A46FC2047C68}"/>
              </a:ext>
            </a:extLst>
          </p:cNvPr>
          <p:cNvSpPr>
            <a:spLocks noGrp="1"/>
          </p:cNvSpPr>
          <p:nvPr>
            <p:ph type="sldNum" sz="quarter" idx="12"/>
          </p:nvPr>
        </p:nvSpPr>
        <p:spPr/>
        <p:txBody>
          <a:bodyPr/>
          <a:lstStyle/>
          <a:p>
            <a:fld id="{C2F792F5-04B2-48F5-9D03-C738232DE97E}" type="slidenum">
              <a:rPr lang="en-CA" smtClean="0"/>
              <a:t>16</a:t>
            </a:fld>
            <a:endParaRPr lang="en-CA"/>
          </a:p>
        </p:txBody>
      </p:sp>
      <p:pic>
        <p:nvPicPr>
          <p:cNvPr id="6" name="Picture 5">
            <a:extLst>
              <a:ext uri="{FF2B5EF4-FFF2-40B4-BE49-F238E27FC236}">
                <a16:creationId xmlns:a16="http://schemas.microsoft.com/office/drawing/2014/main" id="{402AA2A5-3E0E-403E-8DE4-F9AA4245F1FC}"/>
              </a:ext>
            </a:extLst>
          </p:cNvPr>
          <p:cNvPicPr>
            <a:picLocks noChangeAspect="1"/>
          </p:cNvPicPr>
          <p:nvPr/>
        </p:nvPicPr>
        <p:blipFill rotWithShape="1">
          <a:blip r:embed="rId3">
            <a:extLst>
              <a:ext uri="{28A0092B-C50C-407E-A947-70E740481C1C}">
                <a14:useLocalDpi xmlns:a14="http://schemas.microsoft.com/office/drawing/2010/main" val="0"/>
              </a:ext>
            </a:extLst>
          </a:blip>
          <a:srcRect t="-20" b="55296"/>
          <a:stretch/>
        </p:blipFill>
        <p:spPr>
          <a:xfrm>
            <a:off x="3401568" y="3429000"/>
            <a:ext cx="5388864" cy="2362200"/>
          </a:xfrm>
          <a:prstGeom prst="rect">
            <a:avLst/>
          </a:prstGeom>
        </p:spPr>
      </p:pic>
      <p:sp>
        <p:nvSpPr>
          <p:cNvPr id="7" name="TextBox 6">
            <a:extLst>
              <a:ext uri="{FF2B5EF4-FFF2-40B4-BE49-F238E27FC236}">
                <a16:creationId xmlns:a16="http://schemas.microsoft.com/office/drawing/2014/main" id="{19F6F4F4-54AF-41E2-988A-E1163A4B769F}"/>
              </a:ext>
            </a:extLst>
          </p:cNvPr>
          <p:cNvSpPr txBox="1"/>
          <p:nvPr/>
        </p:nvSpPr>
        <p:spPr>
          <a:xfrm>
            <a:off x="2362200" y="4291394"/>
            <a:ext cx="453970" cy="369332"/>
          </a:xfrm>
          <a:prstGeom prst="rect">
            <a:avLst/>
          </a:prstGeom>
          <a:noFill/>
        </p:spPr>
        <p:txBody>
          <a:bodyPr wrap="none" rtlCol="0">
            <a:spAutoFit/>
          </a:bodyPr>
          <a:lstStyle/>
          <a:p>
            <a:r>
              <a:rPr lang="en-CA" dirty="0"/>
              <a:t>a) </a:t>
            </a:r>
          </a:p>
        </p:txBody>
      </p:sp>
    </p:spTree>
    <p:extLst>
      <p:ext uri="{BB962C8B-B14F-4D97-AF65-F5344CB8AC3E}">
        <p14:creationId xmlns:p14="http://schemas.microsoft.com/office/powerpoint/2010/main" val="58842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0522-1023-49A6-A40F-C3715BD6E537}"/>
              </a:ext>
            </a:extLst>
          </p:cNvPr>
          <p:cNvSpPr>
            <a:spLocks noGrp="1"/>
          </p:cNvSpPr>
          <p:nvPr>
            <p:ph type="title"/>
          </p:nvPr>
        </p:nvSpPr>
        <p:spPr/>
        <p:txBody>
          <a:bodyPr/>
          <a:lstStyle/>
          <a:p>
            <a:r>
              <a:rPr lang="en-CA" dirty="0"/>
              <a:t>Exercise</a:t>
            </a:r>
          </a:p>
        </p:txBody>
      </p:sp>
      <p:sp>
        <p:nvSpPr>
          <p:cNvPr id="3" name="Content Placeholder 2">
            <a:extLst>
              <a:ext uri="{FF2B5EF4-FFF2-40B4-BE49-F238E27FC236}">
                <a16:creationId xmlns:a16="http://schemas.microsoft.com/office/drawing/2014/main" id="{B6BA1D90-44E4-4F65-9F16-60A4B3B8EF11}"/>
              </a:ext>
            </a:extLst>
          </p:cNvPr>
          <p:cNvSpPr>
            <a:spLocks noGrp="1"/>
          </p:cNvSpPr>
          <p:nvPr>
            <p:ph idx="1"/>
          </p:nvPr>
        </p:nvSpPr>
        <p:spPr/>
        <p:txBody>
          <a:bodyPr/>
          <a:lstStyle/>
          <a:p>
            <a:r>
              <a:rPr lang="en-US" sz="2400" dirty="0">
                <a:effectLst/>
                <a:latin typeface="Arial" panose="020B0604020202020204" pitchFamily="34" charset="0"/>
                <a:ea typeface="Times" panose="02020603050405020304" pitchFamily="18" charset="0"/>
              </a:rPr>
              <a:t>Suppose that one of the clients wants to enhance it to create World War II air battles.  You are asked to take the basic Board type and </a:t>
            </a:r>
            <a:r>
              <a:rPr lang="en-US" sz="2400" u="sng" dirty="0">
                <a:effectLst/>
                <a:latin typeface="Arial" panose="020B0604020202020204" pitchFamily="34" charset="0"/>
                <a:ea typeface="Times" panose="02020603050405020304" pitchFamily="18" charset="0"/>
              </a:rPr>
              <a:t>enhance it</a:t>
            </a:r>
            <a:r>
              <a:rPr lang="en-US" sz="2400" dirty="0">
                <a:effectLst/>
                <a:latin typeface="Arial" panose="020B0604020202020204" pitchFamily="34" charset="0"/>
                <a:ea typeface="Times" panose="02020603050405020304" pitchFamily="18" charset="0"/>
              </a:rPr>
              <a:t> to support a 3D board to represent the position of units on the sky.</a:t>
            </a:r>
          </a:p>
          <a:p>
            <a:r>
              <a:rPr lang="en-US" sz="2400" dirty="0">
                <a:latin typeface="Arial" panose="020B0604020202020204" pitchFamily="34" charset="0"/>
              </a:rPr>
              <a:t>What you would do?</a:t>
            </a:r>
            <a:endParaRPr lang="en-CA" dirty="0"/>
          </a:p>
        </p:txBody>
      </p:sp>
      <p:sp>
        <p:nvSpPr>
          <p:cNvPr id="4" name="Footer Placeholder 3">
            <a:extLst>
              <a:ext uri="{FF2B5EF4-FFF2-40B4-BE49-F238E27FC236}">
                <a16:creationId xmlns:a16="http://schemas.microsoft.com/office/drawing/2014/main" id="{03CFFE34-8859-47B4-AF23-EA7EA0D92570}"/>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2E64A745-E4F9-4A1E-A0EC-A46FC2047C68}"/>
              </a:ext>
            </a:extLst>
          </p:cNvPr>
          <p:cNvSpPr>
            <a:spLocks noGrp="1"/>
          </p:cNvSpPr>
          <p:nvPr>
            <p:ph type="sldNum" sz="quarter" idx="12"/>
          </p:nvPr>
        </p:nvSpPr>
        <p:spPr/>
        <p:txBody>
          <a:bodyPr/>
          <a:lstStyle/>
          <a:p>
            <a:fld id="{C2F792F5-04B2-48F5-9D03-C738232DE97E}" type="slidenum">
              <a:rPr lang="en-CA" smtClean="0"/>
              <a:t>17</a:t>
            </a:fld>
            <a:endParaRPr lang="en-CA"/>
          </a:p>
        </p:txBody>
      </p:sp>
      <p:sp>
        <p:nvSpPr>
          <p:cNvPr id="7" name="TextBox 6">
            <a:extLst>
              <a:ext uri="{FF2B5EF4-FFF2-40B4-BE49-F238E27FC236}">
                <a16:creationId xmlns:a16="http://schemas.microsoft.com/office/drawing/2014/main" id="{19F6F4F4-54AF-41E2-988A-E1163A4B769F}"/>
              </a:ext>
            </a:extLst>
          </p:cNvPr>
          <p:cNvSpPr txBox="1"/>
          <p:nvPr/>
        </p:nvSpPr>
        <p:spPr>
          <a:xfrm>
            <a:off x="2362200" y="4291394"/>
            <a:ext cx="453970" cy="369332"/>
          </a:xfrm>
          <a:prstGeom prst="rect">
            <a:avLst/>
          </a:prstGeom>
          <a:noFill/>
        </p:spPr>
        <p:txBody>
          <a:bodyPr wrap="none" rtlCol="0">
            <a:spAutoFit/>
          </a:bodyPr>
          <a:lstStyle/>
          <a:p>
            <a:r>
              <a:rPr lang="en-CA" dirty="0"/>
              <a:t>a) </a:t>
            </a:r>
          </a:p>
        </p:txBody>
      </p:sp>
      <p:pic>
        <p:nvPicPr>
          <p:cNvPr id="9" name="Picture 8" descr="Text&#10;&#10;Description automatically generated">
            <a:extLst>
              <a:ext uri="{FF2B5EF4-FFF2-40B4-BE49-F238E27FC236}">
                <a16:creationId xmlns:a16="http://schemas.microsoft.com/office/drawing/2014/main" id="{059ACB40-38C8-424B-8327-8715C7C58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344" y="2903363"/>
            <a:ext cx="2321771" cy="3514725"/>
          </a:xfrm>
          <a:prstGeom prst="rect">
            <a:avLst/>
          </a:prstGeom>
        </p:spPr>
      </p:pic>
      <p:sp>
        <p:nvSpPr>
          <p:cNvPr id="10" name="Left Brace 9">
            <a:extLst>
              <a:ext uri="{FF2B5EF4-FFF2-40B4-BE49-F238E27FC236}">
                <a16:creationId xmlns:a16="http://schemas.microsoft.com/office/drawing/2014/main" id="{591680C3-CAB6-4E7A-A526-50E5C81BFA99}"/>
              </a:ext>
            </a:extLst>
          </p:cNvPr>
          <p:cNvSpPr/>
          <p:nvPr/>
        </p:nvSpPr>
        <p:spPr>
          <a:xfrm rot="10800000">
            <a:off x="7199194" y="4229808"/>
            <a:ext cx="457200" cy="1118806"/>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CA"/>
          </a:p>
        </p:txBody>
      </p:sp>
      <p:sp>
        <p:nvSpPr>
          <p:cNvPr id="11" name="TextBox 10">
            <a:extLst>
              <a:ext uri="{FF2B5EF4-FFF2-40B4-BE49-F238E27FC236}">
                <a16:creationId xmlns:a16="http://schemas.microsoft.com/office/drawing/2014/main" id="{764D7389-4E80-49C8-BE71-C9CA660F0DDF}"/>
              </a:ext>
            </a:extLst>
          </p:cNvPr>
          <p:cNvSpPr txBox="1"/>
          <p:nvPr/>
        </p:nvSpPr>
        <p:spPr>
          <a:xfrm>
            <a:off x="7848600" y="4476060"/>
            <a:ext cx="3505200" cy="1477328"/>
          </a:xfrm>
          <a:prstGeom prst="rect">
            <a:avLst/>
          </a:prstGeom>
          <a:noFill/>
        </p:spPr>
        <p:txBody>
          <a:bodyPr wrap="square" rtlCol="0">
            <a:spAutoFit/>
          </a:bodyPr>
          <a:lstStyle/>
          <a:p>
            <a:r>
              <a:rPr lang="en-CA" dirty="0"/>
              <a:t>Even though some of these methods aren’t</a:t>
            </a:r>
          </a:p>
          <a:p>
            <a:r>
              <a:rPr lang="en-CA" dirty="0"/>
              <a:t>defined on 3DBoard, they’re all inherited form the base class Board</a:t>
            </a:r>
          </a:p>
        </p:txBody>
      </p:sp>
    </p:spTree>
    <p:extLst>
      <p:ext uri="{BB962C8B-B14F-4D97-AF65-F5344CB8AC3E}">
        <p14:creationId xmlns:p14="http://schemas.microsoft.com/office/powerpoint/2010/main" val="37157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dog looking at the camera&#10;&#10;Description automatically generated">
            <a:extLst>
              <a:ext uri="{FF2B5EF4-FFF2-40B4-BE49-F238E27FC236}">
                <a16:creationId xmlns:a16="http://schemas.microsoft.com/office/drawing/2014/main" id="{B0EA82F0-473B-4BAA-A8F2-91D39C1B8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9174" y="4444046"/>
            <a:ext cx="1754140" cy="1752600"/>
          </a:xfrm>
          <a:prstGeom prst="rect">
            <a:avLst/>
          </a:prstGeom>
        </p:spPr>
      </p:pic>
      <p:sp>
        <p:nvSpPr>
          <p:cNvPr id="2" name="Title 1">
            <a:extLst>
              <a:ext uri="{FF2B5EF4-FFF2-40B4-BE49-F238E27FC236}">
                <a16:creationId xmlns:a16="http://schemas.microsoft.com/office/drawing/2014/main" id="{36350522-1023-49A6-A40F-C3715BD6E537}"/>
              </a:ext>
            </a:extLst>
          </p:cNvPr>
          <p:cNvSpPr>
            <a:spLocks noGrp="1"/>
          </p:cNvSpPr>
          <p:nvPr>
            <p:ph type="title"/>
          </p:nvPr>
        </p:nvSpPr>
        <p:spPr/>
        <p:txBody>
          <a:bodyPr/>
          <a:lstStyle/>
          <a:p>
            <a:r>
              <a:rPr lang="en-CA" dirty="0"/>
              <a:t>Exercise</a:t>
            </a:r>
          </a:p>
        </p:txBody>
      </p:sp>
      <p:sp>
        <p:nvSpPr>
          <p:cNvPr id="3" name="Content Placeholder 2">
            <a:extLst>
              <a:ext uri="{FF2B5EF4-FFF2-40B4-BE49-F238E27FC236}">
                <a16:creationId xmlns:a16="http://schemas.microsoft.com/office/drawing/2014/main" id="{B6BA1D90-44E4-4F65-9F16-60A4B3B8EF11}"/>
              </a:ext>
            </a:extLst>
          </p:cNvPr>
          <p:cNvSpPr>
            <a:spLocks noGrp="1"/>
          </p:cNvSpPr>
          <p:nvPr>
            <p:ph idx="1"/>
          </p:nvPr>
        </p:nvSpPr>
        <p:spPr/>
        <p:txBody>
          <a:bodyPr/>
          <a:lstStyle/>
          <a:p>
            <a:r>
              <a:rPr lang="en-US" sz="2400" dirty="0">
                <a:effectLst/>
                <a:latin typeface="Arial" panose="020B0604020202020204" pitchFamily="34" charset="0"/>
                <a:ea typeface="Times" panose="02020603050405020304" pitchFamily="18" charset="0"/>
              </a:rPr>
              <a:t>Suppose that one of the clients wants to enhance it to create World War II air battles.  You are asked to take the basic Board type and </a:t>
            </a:r>
            <a:r>
              <a:rPr lang="en-US" sz="2400" u="sng" dirty="0">
                <a:effectLst/>
                <a:latin typeface="Arial" panose="020B0604020202020204" pitchFamily="34" charset="0"/>
                <a:ea typeface="Times" panose="02020603050405020304" pitchFamily="18" charset="0"/>
              </a:rPr>
              <a:t>enhance it</a:t>
            </a:r>
            <a:r>
              <a:rPr lang="en-US" sz="2400" dirty="0">
                <a:effectLst/>
                <a:latin typeface="Arial" panose="020B0604020202020204" pitchFamily="34" charset="0"/>
                <a:ea typeface="Times" panose="02020603050405020304" pitchFamily="18" charset="0"/>
              </a:rPr>
              <a:t> to support a 3D board to represent the position of units on the sky.</a:t>
            </a:r>
          </a:p>
          <a:p>
            <a:r>
              <a:rPr lang="en-US" sz="2400" dirty="0">
                <a:latin typeface="Arial" panose="020B0604020202020204" pitchFamily="34" charset="0"/>
              </a:rPr>
              <a:t>What you would do?</a:t>
            </a:r>
            <a:endParaRPr lang="en-CA" dirty="0"/>
          </a:p>
        </p:txBody>
      </p:sp>
      <p:sp>
        <p:nvSpPr>
          <p:cNvPr id="4" name="Footer Placeholder 3">
            <a:extLst>
              <a:ext uri="{FF2B5EF4-FFF2-40B4-BE49-F238E27FC236}">
                <a16:creationId xmlns:a16="http://schemas.microsoft.com/office/drawing/2014/main" id="{03CFFE34-8859-47B4-AF23-EA7EA0D92570}"/>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2E64A745-E4F9-4A1E-A0EC-A46FC2047C68}"/>
              </a:ext>
            </a:extLst>
          </p:cNvPr>
          <p:cNvSpPr>
            <a:spLocks noGrp="1"/>
          </p:cNvSpPr>
          <p:nvPr>
            <p:ph type="sldNum" sz="quarter" idx="12"/>
          </p:nvPr>
        </p:nvSpPr>
        <p:spPr/>
        <p:txBody>
          <a:bodyPr/>
          <a:lstStyle/>
          <a:p>
            <a:fld id="{C2F792F5-04B2-48F5-9D03-C738232DE97E}" type="slidenum">
              <a:rPr lang="en-CA" smtClean="0"/>
              <a:t>18</a:t>
            </a:fld>
            <a:endParaRPr lang="en-CA"/>
          </a:p>
        </p:txBody>
      </p:sp>
      <p:sp>
        <p:nvSpPr>
          <p:cNvPr id="7" name="TextBox 6">
            <a:extLst>
              <a:ext uri="{FF2B5EF4-FFF2-40B4-BE49-F238E27FC236}">
                <a16:creationId xmlns:a16="http://schemas.microsoft.com/office/drawing/2014/main" id="{19F6F4F4-54AF-41E2-988A-E1163A4B769F}"/>
              </a:ext>
            </a:extLst>
          </p:cNvPr>
          <p:cNvSpPr txBox="1"/>
          <p:nvPr/>
        </p:nvSpPr>
        <p:spPr>
          <a:xfrm>
            <a:off x="2362200" y="4291394"/>
            <a:ext cx="453970" cy="369332"/>
          </a:xfrm>
          <a:prstGeom prst="rect">
            <a:avLst/>
          </a:prstGeom>
          <a:noFill/>
        </p:spPr>
        <p:txBody>
          <a:bodyPr wrap="none" rtlCol="0">
            <a:spAutoFit/>
          </a:bodyPr>
          <a:lstStyle/>
          <a:p>
            <a:r>
              <a:rPr lang="en-CA" dirty="0"/>
              <a:t>a) </a:t>
            </a:r>
          </a:p>
        </p:txBody>
      </p:sp>
      <p:pic>
        <p:nvPicPr>
          <p:cNvPr id="9" name="Picture 8" descr="Text&#10;&#10;Description automatically generated">
            <a:extLst>
              <a:ext uri="{FF2B5EF4-FFF2-40B4-BE49-F238E27FC236}">
                <a16:creationId xmlns:a16="http://schemas.microsoft.com/office/drawing/2014/main" id="{059ACB40-38C8-424B-8327-8715C7C58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9344" y="2903363"/>
            <a:ext cx="2321771" cy="3514725"/>
          </a:xfrm>
          <a:prstGeom prst="rect">
            <a:avLst/>
          </a:prstGeom>
        </p:spPr>
      </p:pic>
      <p:sp>
        <p:nvSpPr>
          <p:cNvPr id="6" name="Speech Bubble: Rectangle 5">
            <a:extLst>
              <a:ext uri="{FF2B5EF4-FFF2-40B4-BE49-F238E27FC236}">
                <a16:creationId xmlns:a16="http://schemas.microsoft.com/office/drawing/2014/main" id="{DF942E9B-C2F7-4AAA-AF8E-189FA5BA08DD}"/>
              </a:ext>
            </a:extLst>
          </p:cNvPr>
          <p:cNvSpPr/>
          <p:nvPr/>
        </p:nvSpPr>
        <p:spPr>
          <a:xfrm>
            <a:off x="7344357" y="2910682"/>
            <a:ext cx="2057400" cy="1905000"/>
          </a:xfrm>
          <a:prstGeom prst="wedgeRectCallout">
            <a:avLst>
              <a:gd name="adj1" fmla="val 76580"/>
              <a:gd name="adj2" fmla="val 42774"/>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Hmm, I’m not sure which version of </a:t>
            </a:r>
            <a:r>
              <a:rPr lang="en-CA" dirty="0" err="1"/>
              <a:t>getTile</a:t>
            </a:r>
            <a:r>
              <a:rPr lang="en-CA" dirty="0"/>
              <a:t>() and </a:t>
            </a:r>
            <a:r>
              <a:rPr lang="en-CA" dirty="0" err="1"/>
              <a:t>addUnit</a:t>
            </a:r>
            <a:r>
              <a:rPr lang="en-CA" dirty="0"/>
              <a:t>() to use</a:t>
            </a:r>
          </a:p>
        </p:txBody>
      </p:sp>
    </p:spTree>
    <p:extLst>
      <p:ext uri="{BB962C8B-B14F-4D97-AF65-F5344CB8AC3E}">
        <p14:creationId xmlns:p14="http://schemas.microsoft.com/office/powerpoint/2010/main" val="3001146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BA1D90-44E4-4F65-9F16-60A4B3B8EF11}"/>
              </a:ext>
            </a:extLst>
          </p:cNvPr>
          <p:cNvSpPr>
            <a:spLocks noGrp="1"/>
          </p:cNvSpPr>
          <p:nvPr>
            <p:ph idx="1"/>
          </p:nvPr>
        </p:nvSpPr>
        <p:spPr>
          <a:xfrm>
            <a:off x="609600" y="1600202"/>
            <a:ext cx="10972800" cy="1817000"/>
          </a:xfrm>
        </p:spPr>
        <p:txBody>
          <a:bodyPr/>
          <a:lstStyle/>
          <a:p>
            <a:r>
              <a:rPr lang="en-US" sz="2400" dirty="0">
                <a:effectLst/>
                <a:latin typeface="Arial" panose="020B0604020202020204" pitchFamily="34" charset="0"/>
                <a:ea typeface="Times" panose="02020603050405020304" pitchFamily="18" charset="0"/>
              </a:rPr>
              <a:t>Suppose that one of the clients wants to enhance it to create World War II air battles.  You are asked to take the basic Board type and </a:t>
            </a:r>
            <a:r>
              <a:rPr lang="en-US" sz="2400" u="sng" dirty="0">
                <a:effectLst/>
                <a:latin typeface="Arial" panose="020B0604020202020204" pitchFamily="34" charset="0"/>
                <a:ea typeface="Times" panose="02020603050405020304" pitchFamily="18" charset="0"/>
              </a:rPr>
              <a:t>enhance it</a:t>
            </a:r>
            <a:r>
              <a:rPr lang="en-US" sz="2400" dirty="0">
                <a:effectLst/>
                <a:latin typeface="Arial" panose="020B0604020202020204" pitchFamily="34" charset="0"/>
                <a:ea typeface="Times" panose="02020603050405020304" pitchFamily="18" charset="0"/>
              </a:rPr>
              <a:t> to support a 3D board to represent the position of units on the sky.</a:t>
            </a:r>
          </a:p>
          <a:p>
            <a:r>
              <a:rPr lang="en-US" sz="2400" dirty="0">
                <a:latin typeface="Arial" panose="020B0604020202020204" pitchFamily="34" charset="0"/>
              </a:rPr>
              <a:t>What you would do?</a:t>
            </a:r>
            <a:endParaRPr lang="en-CA" dirty="0"/>
          </a:p>
        </p:txBody>
      </p:sp>
      <p:sp>
        <p:nvSpPr>
          <p:cNvPr id="2" name="Title 1">
            <a:extLst>
              <a:ext uri="{FF2B5EF4-FFF2-40B4-BE49-F238E27FC236}">
                <a16:creationId xmlns:a16="http://schemas.microsoft.com/office/drawing/2014/main" id="{36350522-1023-49A6-A40F-C3715BD6E537}"/>
              </a:ext>
            </a:extLst>
          </p:cNvPr>
          <p:cNvSpPr>
            <a:spLocks noGrp="1"/>
          </p:cNvSpPr>
          <p:nvPr>
            <p:ph type="title"/>
          </p:nvPr>
        </p:nvSpPr>
        <p:spPr/>
        <p:txBody>
          <a:bodyPr/>
          <a:lstStyle/>
          <a:p>
            <a:r>
              <a:rPr lang="en-CA" dirty="0"/>
              <a:t>Exercise</a:t>
            </a:r>
          </a:p>
        </p:txBody>
      </p:sp>
      <p:sp>
        <p:nvSpPr>
          <p:cNvPr id="4" name="Footer Placeholder 3">
            <a:extLst>
              <a:ext uri="{FF2B5EF4-FFF2-40B4-BE49-F238E27FC236}">
                <a16:creationId xmlns:a16="http://schemas.microsoft.com/office/drawing/2014/main" id="{03CFFE34-8859-47B4-AF23-EA7EA0D92570}"/>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2E64A745-E4F9-4A1E-A0EC-A46FC2047C68}"/>
              </a:ext>
            </a:extLst>
          </p:cNvPr>
          <p:cNvSpPr>
            <a:spLocks noGrp="1"/>
          </p:cNvSpPr>
          <p:nvPr>
            <p:ph type="sldNum" sz="quarter" idx="12"/>
          </p:nvPr>
        </p:nvSpPr>
        <p:spPr/>
        <p:txBody>
          <a:bodyPr/>
          <a:lstStyle/>
          <a:p>
            <a:fld id="{C2F792F5-04B2-48F5-9D03-C738232DE97E}" type="slidenum">
              <a:rPr lang="en-CA" smtClean="0"/>
              <a:t>19</a:t>
            </a:fld>
            <a:endParaRPr lang="en-CA"/>
          </a:p>
        </p:txBody>
      </p:sp>
      <p:pic>
        <p:nvPicPr>
          <p:cNvPr id="6" name="Picture 5">
            <a:extLst>
              <a:ext uri="{FF2B5EF4-FFF2-40B4-BE49-F238E27FC236}">
                <a16:creationId xmlns:a16="http://schemas.microsoft.com/office/drawing/2014/main" id="{402AA2A5-3E0E-403E-8DE4-F9AA4245F1FC}"/>
              </a:ext>
            </a:extLst>
          </p:cNvPr>
          <p:cNvPicPr>
            <a:picLocks noChangeAspect="1"/>
          </p:cNvPicPr>
          <p:nvPr/>
        </p:nvPicPr>
        <p:blipFill rotWithShape="1">
          <a:blip r:embed="rId3">
            <a:extLst>
              <a:ext uri="{28A0092B-C50C-407E-A947-70E740481C1C}">
                <a14:useLocalDpi xmlns:a14="http://schemas.microsoft.com/office/drawing/2010/main" val="0"/>
              </a:ext>
            </a:extLst>
          </a:blip>
          <a:srcRect t="54823" b="453"/>
          <a:stretch/>
        </p:blipFill>
        <p:spPr>
          <a:xfrm>
            <a:off x="3401568" y="3429000"/>
            <a:ext cx="5388864" cy="2362200"/>
          </a:xfrm>
          <a:prstGeom prst="rect">
            <a:avLst/>
          </a:prstGeom>
        </p:spPr>
      </p:pic>
      <p:sp>
        <p:nvSpPr>
          <p:cNvPr id="7" name="TextBox 6">
            <a:extLst>
              <a:ext uri="{FF2B5EF4-FFF2-40B4-BE49-F238E27FC236}">
                <a16:creationId xmlns:a16="http://schemas.microsoft.com/office/drawing/2014/main" id="{19F6F4F4-54AF-41E2-988A-E1163A4B769F}"/>
              </a:ext>
            </a:extLst>
          </p:cNvPr>
          <p:cNvSpPr txBox="1"/>
          <p:nvPr/>
        </p:nvSpPr>
        <p:spPr>
          <a:xfrm>
            <a:off x="2362200" y="4291394"/>
            <a:ext cx="453970" cy="369332"/>
          </a:xfrm>
          <a:prstGeom prst="rect">
            <a:avLst/>
          </a:prstGeom>
          <a:noFill/>
        </p:spPr>
        <p:txBody>
          <a:bodyPr wrap="none" rtlCol="0">
            <a:spAutoFit/>
          </a:bodyPr>
          <a:lstStyle/>
          <a:p>
            <a:r>
              <a:rPr lang="en-CA" dirty="0"/>
              <a:t>b) </a:t>
            </a:r>
          </a:p>
        </p:txBody>
      </p:sp>
      <p:sp>
        <p:nvSpPr>
          <p:cNvPr id="9" name="TextBox 8">
            <a:extLst>
              <a:ext uri="{FF2B5EF4-FFF2-40B4-BE49-F238E27FC236}">
                <a16:creationId xmlns:a16="http://schemas.microsoft.com/office/drawing/2014/main" id="{0AC7F587-C19A-4AB0-8CDF-CB2B76C7A971}"/>
              </a:ext>
            </a:extLst>
          </p:cNvPr>
          <p:cNvSpPr txBox="1"/>
          <p:nvPr/>
        </p:nvSpPr>
        <p:spPr>
          <a:xfrm>
            <a:off x="8790432" y="3317438"/>
            <a:ext cx="1600200" cy="2585323"/>
          </a:xfrm>
          <a:prstGeom prst="rect">
            <a:avLst/>
          </a:prstGeom>
          <a:noFill/>
        </p:spPr>
        <p:txBody>
          <a:bodyPr wrap="square">
            <a:spAutoFit/>
          </a:bodyPr>
          <a:lstStyle/>
          <a:p>
            <a:pPr marL="0" indent="0">
              <a:buNone/>
            </a:pPr>
            <a:r>
              <a:rPr lang="en-CA" i="1" dirty="0">
                <a:latin typeface="Comic Sans MS" panose="030F0702030302020204" pitchFamily="66" charset="0"/>
              </a:rPr>
              <a:t>The 3DBoard class delegates a lot of its functionality to the individual Board instances</a:t>
            </a:r>
          </a:p>
        </p:txBody>
      </p:sp>
      <p:pic>
        <p:nvPicPr>
          <p:cNvPr id="11" name="Picture 10" descr="A close up of a dog&#10;&#10;Description automatically generated">
            <a:extLst>
              <a:ext uri="{FF2B5EF4-FFF2-40B4-BE49-F238E27FC236}">
                <a16:creationId xmlns:a16="http://schemas.microsoft.com/office/drawing/2014/main" id="{9BFFDB5D-0A21-49A0-94D1-A8118A08E8D4}"/>
              </a:ext>
            </a:extLst>
          </p:cNvPr>
          <p:cNvPicPr>
            <a:picLocks noChangeAspect="1"/>
          </p:cNvPicPr>
          <p:nvPr/>
        </p:nvPicPr>
        <p:blipFill rotWithShape="1">
          <a:blip r:embed="rId4">
            <a:extLst>
              <a:ext uri="{28A0092B-C50C-407E-A947-70E740481C1C}">
                <a14:useLocalDpi xmlns:a14="http://schemas.microsoft.com/office/drawing/2010/main" val="0"/>
              </a:ext>
            </a:extLst>
          </a:blip>
          <a:srcRect l="3637" t="6007" r="54545" b="10000"/>
          <a:stretch/>
        </p:blipFill>
        <p:spPr>
          <a:xfrm flipH="1">
            <a:off x="10287000" y="3909814"/>
            <a:ext cx="1728571" cy="1893755"/>
          </a:xfrm>
          <a:prstGeom prst="rect">
            <a:avLst/>
          </a:prstGeom>
        </p:spPr>
      </p:pic>
    </p:spTree>
    <p:extLst>
      <p:ext uri="{BB962C8B-B14F-4D97-AF65-F5344CB8AC3E}">
        <p14:creationId xmlns:p14="http://schemas.microsoft.com/office/powerpoint/2010/main" val="246568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EB50668-B483-498A-A175-BEFFEBBB7B8C}"/>
              </a:ext>
            </a:extLst>
          </p:cNvPr>
          <p:cNvSpPr>
            <a:spLocks noGrp="1"/>
          </p:cNvSpPr>
          <p:nvPr>
            <p:ph type="title"/>
          </p:nvPr>
        </p:nvSpPr>
        <p:spPr/>
        <p:txBody>
          <a:bodyPr/>
          <a:lstStyle/>
          <a:p>
            <a:r>
              <a:rPr lang="en-US" altLang="en-US" dirty="0"/>
              <a:t>Learning objectives</a:t>
            </a:r>
          </a:p>
        </p:txBody>
      </p:sp>
      <p:sp>
        <p:nvSpPr>
          <p:cNvPr id="29699" name="Content Placeholder 2">
            <a:extLst>
              <a:ext uri="{FF2B5EF4-FFF2-40B4-BE49-F238E27FC236}">
                <a16:creationId xmlns:a16="http://schemas.microsoft.com/office/drawing/2014/main" id="{76A2C972-3622-4C09-AD67-32BD347B96C8}"/>
              </a:ext>
            </a:extLst>
          </p:cNvPr>
          <p:cNvSpPr>
            <a:spLocks noGrp="1"/>
          </p:cNvSpPr>
          <p:nvPr>
            <p:ph idx="1"/>
          </p:nvPr>
        </p:nvSpPr>
        <p:spPr/>
        <p:txBody>
          <a:bodyPr/>
          <a:lstStyle/>
          <a:p>
            <a:r>
              <a:rPr lang="en-US" altLang="en-US" dirty="0"/>
              <a:t>Understand advanced OO design principles</a:t>
            </a:r>
          </a:p>
          <a:p>
            <a:r>
              <a:rPr lang="en-US" altLang="en-US" dirty="0"/>
              <a:t>Apply advanced OO design principles when designing a software system</a:t>
            </a:r>
          </a:p>
          <a:p>
            <a:r>
              <a:rPr lang="en-US" altLang="en-US" dirty="0"/>
              <a:t>Evaluate object-oriented designs and select the best alternative based on OO advanced design principles</a:t>
            </a:r>
          </a:p>
          <a:p>
            <a:pPr>
              <a:buFontTx/>
              <a:buNone/>
            </a:pPr>
            <a:endParaRPr lang="en-US" altLang="en-US" dirty="0"/>
          </a:p>
          <a:p>
            <a:endParaRPr lang="en-US" altLang="en-US" dirty="0"/>
          </a:p>
        </p:txBody>
      </p:sp>
      <p:sp>
        <p:nvSpPr>
          <p:cNvPr id="2" name="Footer Placeholder 1">
            <a:extLst>
              <a:ext uri="{FF2B5EF4-FFF2-40B4-BE49-F238E27FC236}">
                <a16:creationId xmlns:a16="http://schemas.microsoft.com/office/drawing/2014/main" id="{E1394440-B915-4786-AEF3-5B7F877DA6B4}"/>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D5CBE075-F446-47DC-B0E5-C2E529BB7B1B}"/>
              </a:ext>
            </a:extLst>
          </p:cNvPr>
          <p:cNvSpPr>
            <a:spLocks noGrp="1"/>
          </p:cNvSpPr>
          <p:nvPr>
            <p:ph type="sldNum" sz="quarter" idx="12"/>
          </p:nvPr>
        </p:nvSpPr>
        <p:spPr/>
        <p:txBody>
          <a:bodyPr/>
          <a:lstStyle/>
          <a:p>
            <a:fld id="{F7AFF0B9-4379-4FC4-8C8D-6E59B9CEB73D}" type="slidenum">
              <a:rPr lang="en-CA" smtClean="0"/>
              <a:t>2</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0522-1023-49A6-A40F-C3715BD6E537}"/>
              </a:ext>
            </a:extLst>
          </p:cNvPr>
          <p:cNvSpPr>
            <a:spLocks noGrp="1"/>
          </p:cNvSpPr>
          <p:nvPr>
            <p:ph type="title"/>
          </p:nvPr>
        </p:nvSpPr>
        <p:spPr/>
        <p:txBody>
          <a:bodyPr/>
          <a:lstStyle/>
          <a:p>
            <a:r>
              <a:rPr lang="en-CA" dirty="0"/>
              <a:t>Exercise</a:t>
            </a:r>
          </a:p>
        </p:txBody>
      </p:sp>
      <p:sp>
        <p:nvSpPr>
          <p:cNvPr id="3" name="Content Placeholder 2">
            <a:extLst>
              <a:ext uri="{FF2B5EF4-FFF2-40B4-BE49-F238E27FC236}">
                <a16:creationId xmlns:a16="http://schemas.microsoft.com/office/drawing/2014/main" id="{B6BA1D90-44E4-4F65-9F16-60A4B3B8EF11}"/>
              </a:ext>
            </a:extLst>
          </p:cNvPr>
          <p:cNvSpPr>
            <a:spLocks noGrp="1"/>
          </p:cNvSpPr>
          <p:nvPr>
            <p:ph idx="1"/>
          </p:nvPr>
        </p:nvSpPr>
        <p:spPr/>
        <p:txBody>
          <a:bodyPr/>
          <a:lstStyle/>
          <a:p>
            <a:r>
              <a:rPr lang="en-US" sz="2400" dirty="0">
                <a:effectLst/>
                <a:latin typeface="Arial" panose="020B0604020202020204" pitchFamily="34" charset="0"/>
                <a:ea typeface="Times" panose="02020603050405020304" pitchFamily="18" charset="0"/>
              </a:rPr>
              <a:t>Suppose that one of the clients wants to enhance it to create World War II air battles.  You are asked to take the basic Board type and </a:t>
            </a:r>
            <a:r>
              <a:rPr lang="en-US" sz="2400" u="sng" dirty="0">
                <a:effectLst/>
                <a:latin typeface="Arial" panose="020B0604020202020204" pitchFamily="34" charset="0"/>
                <a:ea typeface="Times" panose="02020603050405020304" pitchFamily="18" charset="0"/>
              </a:rPr>
              <a:t>enhance it</a:t>
            </a:r>
            <a:r>
              <a:rPr lang="en-US" sz="2400" dirty="0">
                <a:effectLst/>
                <a:latin typeface="Arial" panose="020B0604020202020204" pitchFamily="34" charset="0"/>
                <a:ea typeface="Times" panose="02020603050405020304" pitchFamily="18" charset="0"/>
              </a:rPr>
              <a:t> to support a 3D board to represent the position of units on the sky.</a:t>
            </a:r>
          </a:p>
          <a:p>
            <a:r>
              <a:rPr lang="en-US" sz="2400" dirty="0">
                <a:latin typeface="Arial" panose="020B0604020202020204" pitchFamily="34" charset="0"/>
              </a:rPr>
              <a:t>What you would do?</a:t>
            </a:r>
            <a:endParaRPr lang="en-CA" dirty="0"/>
          </a:p>
        </p:txBody>
      </p:sp>
      <p:sp>
        <p:nvSpPr>
          <p:cNvPr id="4" name="Footer Placeholder 3">
            <a:extLst>
              <a:ext uri="{FF2B5EF4-FFF2-40B4-BE49-F238E27FC236}">
                <a16:creationId xmlns:a16="http://schemas.microsoft.com/office/drawing/2014/main" id="{03CFFE34-8859-47B4-AF23-EA7EA0D92570}"/>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2E64A745-E4F9-4A1E-A0EC-A46FC2047C68}"/>
              </a:ext>
            </a:extLst>
          </p:cNvPr>
          <p:cNvSpPr>
            <a:spLocks noGrp="1"/>
          </p:cNvSpPr>
          <p:nvPr>
            <p:ph type="sldNum" sz="quarter" idx="12"/>
          </p:nvPr>
        </p:nvSpPr>
        <p:spPr/>
        <p:txBody>
          <a:bodyPr/>
          <a:lstStyle/>
          <a:p>
            <a:fld id="{C2F792F5-04B2-48F5-9D03-C738232DE97E}" type="slidenum">
              <a:rPr lang="en-CA" smtClean="0"/>
              <a:t>20</a:t>
            </a:fld>
            <a:endParaRPr lang="en-CA"/>
          </a:p>
        </p:txBody>
      </p:sp>
      <p:pic>
        <p:nvPicPr>
          <p:cNvPr id="6" name="Picture 5">
            <a:extLst>
              <a:ext uri="{FF2B5EF4-FFF2-40B4-BE49-F238E27FC236}">
                <a16:creationId xmlns:a16="http://schemas.microsoft.com/office/drawing/2014/main" id="{402AA2A5-3E0E-403E-8DE4-F9AA4245F1FC}"/>
              </a:ext>
            </a:extLst>
          </p:cNvPr>
          <p:cNvPicPr>
            <a:picLocks noChangeAspect="1"/>
          </p:cNvPicPr>
          <p:nvPr/>
        </p:nvPicPr>
        <p:blipFill rotWithShape="1">
          <a:blip r:embed="rId3">
            <a:extLst>
              <a:ext uri="{28A0092B-C50C-407E-A947-70E740481C1C}">
                <a14:useLocalDpi xmlns:a14="http://schemas.microsoft.com/office/drawing/2010/main" val="0"/>
              </a:ext>
            </a:extLst>
          </a:blip>
          <a:srcRect t="54823" b="453"/>
          <a:stretch/>
        </p:blipFill>
        <p:spPr>
          <a:xfrm>
            <a:off x="3401568" y="3429000"/>
            <a:ext cx="5388864" cy="2362200"/>
          </a:xfrm>
          <a:prstGeom prst="rect">
            <a:avLst/>
          </a:prstGeom>
        </p:spPr>
      </p:pic>
      <p:sp>
        <p:nvSpPr>
          <p:cNvPr id="7" name="TextBox 6">
            <a:extLst>
              <a:ext uri="{FF2B5EF4-FFF2-40B4-BE49-F238E27FC236}">
                <a16:creationId xmlns:a16="http://schemas.microsoft.com/office/drawing/2014/main" id="{19F6F4F4-54AF-41E2-988A-E1163A4B769F}"/>
              </a:ext>
            </a:extLst>
          </p:cNvPr>
          <p:cNvSpPr txBox="1"/>
          <p:nvPr/>
        </p:nvSpPr>
        <p:spPr>
          <a:xfrm>
            <a:off x="2362200" y="4291394"/>
            <a:ext cx="453970" cy="369332"/>
          </a:xfrm>
          <a:prstGeom prst="rect">
            <a:avLst/>
          </a:prstGeom>
          <a:noFill/>
        </p:spPr>
        <p:txBody>
          <a:bodyPr wrap="none" rtlCol="0">
            <a:spAutoFit/>
          </a:bodyPr>
          <a:lstStyle/>
          <a:p>
            <a:r>
              <a:rPr lang="en-CA" dirty="0"/>
              <a:t>b) </a:t>
            </a:r>
          </a:p>
        </p:txBody>
      </p:sp>
      <p:sp>
        <p:nvSpPr>
          <p:cNvPr id="9" name="TextBox 8">
            <a:extLst>
              <a:ext uri="{FF2B5EF4-FFF2-40B4-BE49-F238E27FC236}">
                <a16:creationId xmlns:a16="http://schemas.microsoft.com/office/drawing/2014/main" id="{0AC7F587-C19A-4AB0-8CDF-CB2B76C7A971}"/>
              </a:ext>
            </a:extLst>
          </p:cNvPr>
          <p:cNvSpPr txBox="1"/>
          <p:nvPr/>
        </p:nvSpPr>
        <p:spPr>
          <a:xfrm>
            <a:off x="9083458" y="4103637"/>
            <a:ext cx="2663868" cy="2308324"/>
          </a:xfrm>
          <a:prstGeom prst="rect">
            <a:avLst/>
          </a:prstGeom>
          <a:noFill/>
        </p:spPr>
        <p:txBody>
          <a:bodyPr wrap="square">
            <a:spAutoFit/>
          </a:bodyPr>
          <a:lstStyle/>
          <a:p>
            <a:pPr marL="0" indent="0">
              <a:buNone/>
            </a:pPr>
            <a:r>
              <a:rPr lang="en-CA" dirty="0"/>
              <a:t>These methods look a lot like the methods in Board, but they need to use the functionality in Board, rather than extend it.  So inheritance isn’t a good option here</a:t>
            </a:r>
          </a:p>
        </p:txBody>
      </p:sp>
      <p:sp>
        <p:nvSpPr>
          <p:cNvPr id="8" name="Right Brace 7">
            <a:extLst>
              <a:ext uri="{FF2B5EF4-FFF2-40B4-BE49-F238E27FC236}">
                <a16:creationId xmlns:a16="http://schemas.microsoft.com/office/drawing/2014/main" id="{D6A288D4-E1AF-478B-9300-F3E983C6B66A}"/>
              </a:ext>
            </a:extLst>
          </p:cNvPr>
          <p:cNvSpPr/>
          <p:nvPr/>
        </p:nvSpPr>
        <p:spPr>
          <a:xfrm>
            <a:off x="8610600" y="4660726"/>
            <a:ext cx="457200" cy="1130474"/>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58808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3DA5-075B-4F8E-AAC8-2CABE19FC5CB}"/>
              </a:ext>
            </a:extLst>
          </p:cNvPr>
          <p:cNvSpPr>
            <a:spLocks noGrp="1"/>
          </p:cNvSpPr>
          <p:nvPr>
            <p:ph type="title"/>
          </p:nvPr>
        </p:nvSpPr>
        <p:spPr/>
        <p:txBody>
          <a:bodyPr/>
          <a:lstStyle/>
          <a:p>
            <a:r>
              <a:rPr lang="en-IN" dirty="0"/>
              <a:t>Don’t Repeat Yourself principle</a:t>
            </a:r>
            <a:endParaRPr lang="en-CA" dirty="0"/>
          </a:p>
        </p:txBody>
      </p:sp>
      <p:sp>
        <p:nvSpPr>
          <p:cNvPr id="3" name="Content Placeholder 2">
            <a:extLst>
              <a:ext uri="{FF2B5EF4-FFF2-40B4-BE49-F238E27FC236}">
                <a16:creationId xmlns:a16="http://schemas.microsoft.com/office/drawing/2014/main" id="{C39883D4-CB94-4179-A5D5-41D9FDED04F6}"/>
              </a:ext>
            </a:extLst>
          </p:cNvPr>
          <p:cNvSpPr>
            <a:spLocks noGrp="1"/>
          </p:cNvSpPr>
          <p:nvPr>
            <p:ph idx="1"/>
          </p:nvPr>
        </p:nvSpPr>
        <p:spPr/>
        <p:txBody>
          <a:bodyPr/>
          <a:lstStyle/>
          <a:p>
            <a:r>
              <a:rPr lang="en-IN" sz="2000" b="1" spc="-5" dirty="0">
                <a:latin typeface="Arial"/>
                <a:cs typeface="Arial"/>
              </a:rPr>
              <a:t>DRY </a:t>
            </a:r>
            <a:r>
              <a:rPr lang="en-US" sz="2000" b="1" spc="-5" dirty="0">
                <a:latin typeface="Arial"/>
                <a:cs typeface="Arial"/>
              </a:rPr>
              <a:t>states to abstract out the code that is duplicated </a:t>
            </a:r>
            <a:r>
              <a:rPr lang="en-US" b="1" dirty="0"/>
              <a:t>and putting it in a single location</a:t>
            </a:r>
          </a:p>
          <a:p>
            <a:r>
              <a:rPr lang="en-US" dirty="0"/>
              <a:t>It discourages repetitive code</a:t>
            </a:r>
          </a:p>
          <a:p>
            <a:r>
              <a:rPr lang="en-US" dirty="0"/>
              <a:t>It reduces maintenance overhead</a:t>
            </a:r>
          </a:p>
          <a:p>
            <a:endParaRPr lang="en-CA" dirty="0"/>
          </a:p>
        </p:txBody>
      </p:sp>
      <p:sp>
        <p:nvSpPr>
          <p:cNvPr id="4" name="Footer Placeholder 3">
            <a:extLst>
              <a:ext uri="{FF2B5EF4-FFF2-40B4-BE49-F238E27FC236}">
                <a16:creationId xmlns:a16="http://schemas.microsoft.com/office/drawing/2014/main" id="{FACDA01A-FCA8-4F68-8FEA-F87A31548974}"/>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9C917058-DFD8-41AE-9139-F42BE63D1C71}"/>
              </a:ext>
            </a:extLst>
          </p:cNvPr>
          <p:cNvSpPr>
            <a:spLocks noGrp="1"/>
          </p:cNvSpPr>
          <p:nvPr>
            <p:ph type="sldNum" sz="quarter" idx="12"/>
          </p:nvPr>
        </p:nvSpPr>
        <p:spPr/>
        <p:txBody>
          <a:bodyPr/>
          <a:lstStyle/>
          <a:p>
            <a:fld id="{C2F792F5-04B2-48F5-9D03-C738232DE97E}" type="slidenum">
              <a:rPr lang="en-CA" smtClean="0"/>
              <a:t>21</a:t>
            </a:fld>
            <a:endParaRPr lang="en-CA"/>
          </a:p>
        </p:txBody>
      </p:sp>
      <p:pic>
        <p:nvPicPr>
          <p:cNvPr id="25602" name="Picture 2">
            <a:extLst>
              <a:ext uri="{FF2B5EF4-FFF2-40B4-BE49-F238E27FC236}">
                <a16:creationId xmlns:a16="http://schemas.microsoft.com/office/drawing/2014/main" id="{DD650E28-0741-4971-AE97-00DC85508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273" y="3065507"/>
            <a:ext cx="4819650"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3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883D4-CB94-4179-A5D5-41D9FDED04F6}"/>
              </a:ext>
            </a:extLst>
          </p:cNvPr>
          <p:cNvSpPr>
            <a:spLocks noGrp="1"/>
          </p:cNvSpPr>
          <p:nvPr>
            <p:ph sz="half" idx="1"/>
          </p:nvPr>
        </p:nvSpPr>
        <p:spPr>
          <a:xfrm>
            <a:off x="609600" y="1600201"/>
            <a:ext cx="5791200" cy="4525963"/>
          </a:xfrm>
        </p:spPr>
        <p:txBody>
          <a:bodyPr wrap="square" anchor="t">
            <a:normAutofit/>
          </a:bodyPr>
          <a:lstStyle/>
          <a:p>
            <a:pPr>
              <a:lnSpc>
                <a:spcPct val="90000"/>
              </a:lnSpc>
            </a:pPr>
            <a:r>
              <a:rPr lang="en-CA" sz="2200" spc="-5" dirty="0"/>
              <a:t>You are developing a smart home subsystem to automate your dog’s door</a:t>
            </a:r>
          </a:p>
          <a:p>
            <a:pPr>
              <a:lnSpc>
                <a:spcPct val="90000"/>
              </a:lnSpc>
            </a:pPr>
            <a:r>
              <a:rPr lang="en-CA" sz="2200" spc="-5" dirty="0"/>
              <a:t>Currently the system open the door on the following situations:</a:t>
            </a:r>
          </a:p>
          <a:p>
            <a:pPr lvl="1">
              <a:lnSpc>
                <a:spcPct val="90000"/>
              </a:lnSpc>
            </a:pPr>
            <a:r>
              <a:rPr lang="en-CA" sz="2200" spc="-5" dirty="0"/>
              <a:t>You send a command through the smart home mobile app</a:t>
            </a:r>
          </a:p>
          <a:p>
            <a:pPr lvl="1">
              <a:lnSpc>
                <a:spcPct val="90000"/>
              </a:lnSpc>
            </a:pPr>
            <a:r>
              <a:rPr lang="en-CA" sz="2200" spc="-5" dirty="0"/>
              <a:t>Your dog barks at the door (yes, we have device that recognize your dog’s voice!)</a:t>
            </a:r>
          </a:p>
          <a:p>
            <a:pPr>
              <a:lnSpc>
                <a:spcPct val="90000"/>
              </a:lnSpc>
            </a:pPr>
            <a:r>
              <a:rPr lang="en-CA" sz="2200" spc="-5" dirty="0"/>
              <a:t>You are asked to add new feature to close the door automatically after 5 seconds</a:t>
            </a:r>
          </a:p>
        </p:txBody>
      </p:sp>
      <p:pic>
        <p:nvPicPr>
          <p:cNvPr id="26626" name="Picture 2" descr="PetSafe Extreme Weather Energy Efficient Pet Door, Unique Three Flap  System, White, for Medium Dogs Up to 18 kg: Amazon.ca: Pet Supplies">
            <a:extLst>
              <a:ext uri="{FF2B5EF4-FFF2-40B4-BE49-F238E27FC236}">
                <a16:creationId xmlns:a16="http://schemas.microsoft.com/office/drawing/2014/main" id="{FBE6AE06-C4B5-4860-931E-91EB3A6085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949"/>
          <a:stretch/>
        </p:blipFill>
        <p:spPr bwMode="auto">
          <a:xfrm>
            <a:off x="7252692" y="1737518"/>
            <a:ext cx="4024908" cy="33829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ACDA01A-FCA8-4F68-8FEA-F87A31548974}"/>
              </a:ext>
            </a:extLst>
          </p:cNvPr>
          <p:cNvSpPr>
            <a:spLocks noGrp="1"/>
          </p:cNvSpPr>
          <p:nvPr>
            <p:ph type="ftr" sz="quarter" idx="11"/>
          </p:nvPr>
        </p:nvSpPr>
        <p:spPr>
          <a:xfrm>
            <a:off x="4165600" y="6245225"/>
            <a:ext cx="3860800" cy="476250"/>
          </a:xfrm>
        </p:spPr>
        <p:txBody>
          <a:bodyPr anchor="ctr">
            <a:normAutofit/>
          </a:bodyPr>
          <a:lstStyle/>
          <a:p>
            <a:pPr>
              <a:spcAft>
                <a:spcPts val="600"/>
              </a:spcAft>
            </a:pPr>
            <a:r>
              <a:rPr lang="en-CA"/>
              <a:t>SOEN 343.  Dr. Morales</a:t>
            </a:r>
          </a:p>
        </p:txBody>
      </p:sp>
      <p:sp>
        <p:nvSpPr>
          <p:cNvPr id="5" name="Slide Number Placeholder 4">
            <a:extLst>
              <a:ext uri="{FF2B5EF4-FFF2-40B4-BE49-F238E27FC236}">
                <a16:creationId xmlns:a16="http://schemas.microsoft.com/office/drawing/2014/main" id="{9C917058-DFD8-41AE-9139-F42BE63D1C71}"/>
              </a:ext>
            </a:extLst>
          </p:cNvPr>
          <p:cNvSpPr>
            <a:spLocks noGrp="1"/>
          </p:cNvSpPr>
          <p:nvPr>
            <p:ph type="sldNum" sz="quarter" idx="12"/>
          </p:nvPr>
        </p:nvSpPr>
        <p:spPr>
          <a:xfrm>
            <a:off x="8737600" y="6245225"/>
            <a:ext cx="2844800" cy="476250"/>
          </a:xfrm>
        </p:spPr>
        <p:txBody>
          <a:bodyPr wrap="square" anchor="t">
            <a:normAutofit/>
          </a:bodyPr>
          <a:lstStyle/>
          <a:p>
            <a:pPr>
              <a:spcAft>
                <a:spcPts val="600"/>
              </a:spcAft>
            </a:pPr>
            <a:fld id="{C2F792F5-04B2-48F5-9D03-C738232DE97E}" type="slidenum">
              <a:rPr lang="en-CA" smtClean="0"/>
              <a:pPr>
                <a:spcAft>
                  <a:spcPts val="600"/>
                </a:spcAft>
              </a:pPr>
              <a:t>22</a:t>
            </a:fld>
            <a:endParaRPr lang="en-CA"/>
          </a:p>
        </p:txBody>
      </p:sp>
      <p:sp>
        <p:nvSpPr>
          <p:cNvPr id="2" name="Title 1">
            <a:extLst>
              <a:ext uri="{FF2B5EF4-FFF2-40B4-BE49-F238E27FC236}">
                <a16:creationId xmlns:a16="http://schemas.microsoft.com/office/drawing/2014/main" id="{D35F3DA5-075B-4F8E-AAC8-2CABE19FC5CB}"/>
              </a:ext>
            </a:extLst>
          </p:cNvPr>
          <p:cNvSpPr>
            <a:spLocks noGrp="1"/>
          </p:cNvSpPr>
          <p:nvPr>
            <p:ph type="title"/>
          </p:nvPr>
        </p:nvSpPr>
        <p:spPr>
          <a:xfrm>
            <a:off x="838200" y="661354"/>
            <a:ext cx="10439400" cy="756284"/>
          </a:xfrm>
        </p:spPr>
        <p:txBody>
          <a:bodyPr wrap="square" anchor="ctr">
            <a:normAutofit/>
          </a:bodyPr>
          <a:lstStyle/>
          <a:p>
            <a:r>
              <a:rPr lang="en-IN" dirty="0"/>
              <a:t>DRY principle  example</a:t>
            </a:r>
            <a:endParaRPr lang="en-CA" dirty="0"/>
          </a:p>
        </p:txBody>
      </p:sp>
    </p:spTree>
    <p:extLst>
      <p:ext uri="{BB962C8B-B14F-4D97-AF65-F5344CB8AC3E}">
        <p14:creationId xmlns:p14="http://schemas.microsoft.com/office/powerpoint/2010/main" val="12416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3DD26DC-F803-4589-9A81-7490BA4BD9E2}"/>
              </a:ext>
            </a:extLst>
          </p:cNvPr>
          <p:cNvSpPr txBox="1"/>
          <p:nvPr/>
        </p:nvSpPr>
        <p:spPr>
          <a:xfrm>
            <a:off x="5943600" y="2667000"/>
            <a:ext cx="6096000" cy="3693319"/>
          </a:xfrm>
          <a:prstGeom prst="rect">
            <a:avLst/>
          </a:prstGeom>
          <a:noFill/>
        </p:spPr>
        <p:txBody>
          <a:bodyPr wrap="square">
            <a:spAutoFit/>
          </a:bodyPr>
          <a:lstStyle/>
          <a:p>
            <a:r>
              <a:rPr lang="en-US" sz="1800" dirty="0">
                <a:solidFill>
                  <a:srgbClr val="8000FF"/>
                </a:solidFill>
                <a:highlight>
                  <a:srgbClr val="FFFFFF"/>
                </a:highlight>
              </a:rPr>
              <a:t>public</a:t>
            </a:r>
            <a:r>
              <a:rPr lang="en-US" sz="1800" dirty="0">
                <a:solidFill>
                  <a:srgbClr val="000000"/>
                </a:solidFill>
                <a:highlight>
                  <a:srgbClr val="FFFFFF"/>
                </a:highlight>
              </a:rPr>
              <a:t> </a:t>
            </a:r>
            <a:r>
              <a:rPr lang="en-US" sz="1800" dirty="0">
                <a:solidFill>
                  <a:srgbClr val="8000FF"/>
                </a:solidFill>
                <a:highlight>
                  <a:srgbClr val="FFFFFF"/>
                </a:highlight>
              </a:rPr>
              <a:t>void</a:t>
            </a:r>
            <a:r>
              <a:rPr lang="en-US" sz="1800" dirty="0">
                <a:solidFill>
                  <a:srgbClr val="000000"/>
                </a:solidFill>
                <a:highlight>
                  <a:srgbClr val="FFFFFF"/>
                </a:highlight>
              </a:rPr>
              <a:t> recognize</a:t>
            </a:r>
            <a:r>
              <a:rPr lang="en-US" sz="1800" b="1" dirty="0">
                <a:solidFill>
                  <a:srgbClr val="000080"/>
                </a:solidFill>
                <a:highlight>
                  <a:srgbClr val="FFFFFF"/>
                </a:highlight>
              </a:rPr>
              <a:t>(</a:t>
            </a:r>
            <a:r>
              <a:rPr lang="en-US" sz="1800" b="0" dirty="0">
                <a:solidFill>
                  <a:srgbClr val="000000"/>
                </a:solidFill>
                <a:highlight>
                  <a:srgbClr val="FFFFFF"/>
                </a:highlight>
              </a:rPr>
              <a:t>String bark</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System</a:t>
            </a:r>
            <a:r>
              <a:rPr lang="en-CA" sz="1800" b="1" dirty="0" err="1">
                <a:solidFill>
                  <a:srgbClr val="000080"/>
                </a:solidFill>
                <a:highlight>
                  <a:srgbClr val="FFFFFF"/>
                </a:highlight>
              </a:rPr>
              <a:t>.</a:t>
            </a:r>
            <a:r>
              <a:rPr lang="en-CA" sz="1800" b="0" dirty="0" err="1">
                <a:solidFill>
                  <a:srgbClr val="000000"/>
                </a:solidFill>
                <a:highlight>
                  <a:srgbClr val="FFFFFF"/>
                </a:highlight>
              </a:rPr>
              <a:t>out</a:t>
            </a:r>
            <a:r>
              <a:rPr lang="en-CA" sz="1800" b="1" dirty="0" err="1">
                <a:solidFill>
                  <a:srgbClr val="000080"/>
                </a:solidFill>
                <a:highlight>
                  <a:srgbClr val="FFFFFF"/>
                </a:highlight>
              </a:rPr>
              <a:t>.</a:t>
            </a:r>
            <a:r>
              <a:rPr lang="en-CA" sz="1800" b="0" dirty="0" err="1">
                <a:solidFill>
                  <a:srgbClr val="000000"/>
                </a:solidFill>
                <a:highlight>
                  <a:srgbClr val="FFFFFF"/>
                </a:highlight>
              </a:rPr>
              <a:t>println</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a:solidFill>
                  <a:srgbClr val="808080"/>
                </a:solidFill>
                <a:highlight>
                  <a:srgbClr val="FFFFFF"/>
                </a:highlight>
              </a:rPr>
              <a:t>"</a:t>
            </a:r>
            <a:r>
              <a:rPr lang="en-CA" sz="1800" b="0" dirty="0" err="1">
                <a:solidFill>
                  <a:srgbClr val="808080"/>
                </a:solidFill>
                <a:highlight>
                  <a:srgbClr val="FFFFFF"/>
                </a:highlight>
              </a:rPr>
              <a:t>BarkRecognizer</a:t>
            </a:r>
            <a:r>
              <a:rPr lang="en-CA" sz="1800" b="0" dirty="0">
                <a:solidFill>
                  <a:srgbClr val="808080"/>
                </a:solidFill>
                <a:highlight>
                  <a:srgbClr val="FFFFFF"/>
                </a:highlight>
              </a:rPr>
              <a:t>: Heard a "</a:t>
            </a:r>
            <a:r>
              <a:rPr lang="en-CA" sz="1800" b="1" dirty="0">
                <a:solidFill>
                  <a:srgbClr val="000080"/>
                </a:solidFill>
                <a:highlight>
                  <a:srgbClr val="FFFFFF"/>
                </a:highlight>
              </a:rPr>
              <a:t>+</a:t>
            </a:r>
            <a:r>
              <a:rPr lang="en-CA" sz="1800" b="0" dirty="0">
                <a:solidFill>
                  <a:srgbClr val="000000"/>
                </a:solidFill>
                <a:highlight>
                  <a:srgbClr val="FFFFFF"/>
                </a:highlight>
              </a:rPr>
              <a:t> bark </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0" dirty="0">
                <a:solidFill>
                  <a:srgbClr val="808080"/>
                </a:solidFill>
                <a:highlight>
                  <a:srgbClr val="FFFFFF"/>
                </a:highlight>
              </a:rPr>
              <a:t>"..."</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door</a:t>
            </a:r>
            <a:r>
              <a:rPr lang="en-CA" sz="1800" b="1" dirty="0" err="1">
                <a:solidFill>
                  <a:srgbClr val="000080"/>
                </a:solidFill>
                <a:highlight>
                  <a:srgbClr val="FFFFFF"/>
                </a:highlight>
              </a:rPr>
              <a:t>.</a:t>
            </a:r>
            <a:r>
              <a:rPr lang="en-CA" sz="1800" b="0" dirty="0" err="1">
                <a:solidFill>
                  <a:srgbClr val="000000"/>
                </a:solidFill>
                <a:highlight>
                  <a:srgbClr val="FFFFFF"/>
                </a:highlight>
              </a:rPr>
              <a:t>open</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008000"/>
                </a:solidFill>
                <a:highlight>
                  <a:srgbClr val="FFFFFF"/>
                </a:highlight>
              </a:rPr>
              <a:t>//close the door after a time interval</a:t>
            </a:r>
          </a:p>
          <a:p>
            <a:r>
              <a:rPr lang="en-CA" sz="1800" b="0" dirty="0">
                <a:solidFill>
                  <a:srgbClr val="000000"/>
                </a:solidFill>
                <a:highlight>
                  <a:srgbClr val="FFFFFF"/>
                </a:highlight>
              </a:rPr>
              <a:t>	</a:t>
            </a:r>
            <a:r>
              <a:rPr lang="en-CA" sz="1800" b="0" dirty="0">
                <a:solidFill>
                  <a:srgbClr val="8000FF"/>
                </a:solidFill>
                <a:highlight>
                  <a:srgbClr val="FFFFFF"/>
                </a:highlight>
              </a:rPr>
              <a:t>final</a:t>
            </a:r>
            <a:r>
              <a:rPr lang="en-CA" sz="1800" b="0" dirty="0">
                <a:solidFill>
                  <a:srgbClr val="000000"/>
                </a:solidFill>
                <a:highlight>
                  <a:srgbClr val="FFFFFF"/>
                </a:highlight>
              </a:rPr>
              <a:t> Timer </a:t>
            </a:r>
            <a:r>
              <a:rPr lang="en-CA" sz="1800" b="0" dirty="0" err="1">
                <a:solidFill>
                  <a:srgbClr val="000000"/>
                </a:solidFill>
                <a:highlight>
                  <a:srgbClr val="FFFFFF"/>
                </a:highlight>
              </a:rPr>
              <a:t>timer</a:t>
            </a:r>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FF"/>
                </a:solidFill>
                <a:highlight>
                  <a:srgbClr val="FFFFFF"/>
                </a:highlight>
              </a:rPr>
              <a:t>new</a:t>
            </a:r>
            <a:r>
              <a:rPr lang="en-CA" sz="1800" b="0" dirty="0">
                <a:solidFill>
                  <a:srgbClr val="000000"/>
                </a:solidFill>
                <a:highlight>
                  <a:srgbClr val="FFFFFF"/>
                </a:highlight>
              </a:rPr>
              <a:t> Timer</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timer</a:t>
            </a:r>
            <a:r>
              <a:rPr lang="en-CA" sz="1800" b="1" dirty="0" err="1">
                <a:solidFill>
                  <a:srgbClr val="000080"/>
                </a:solidFill>
                <a:highlight>
                  <a:srgbClr val="FFFFFF"/>
                </a:highlight>
              </a:rPr>
              <a:t>.</a:t>
            </a:r>
            <a:r>
              <a:rPr lang="en-CA" sz="1800" b="0" dirty="0" err="1">
                <a:solidFill>
                  <a:srgbClr val="000000"/>
                </a:solidFill>
                <a:highlight>
                  <a:srgbClr val="FFFFFF"/>
                </a:highlight>
              </a:rPr>
              <a:t>schedule</a:t>
            </a:r>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1" dirty="0">
                <a:solidFill>
                  <a:srgbClr val="0000FF"/>
                </a:solidFill>
                <a:highlight>
                  <a:srgbClr val="FFFFFF"/>
                </a:highlight>
              </a:rPr>
              <a:t>new</a:t>
            </a:r>
            <a:r>
              <a:rPr lang="en-CA" sz="1800" b="0" dirty="0">
                <a:solidFill>
                  <a:srgbClr val="000000"/>
                </a:solidFill>
                <a:highlight>
                  <a:srgbClr val="FFFFFF"/>
                </a:highlight>
              </a:rPr>
              <a:t> </a:t>
            </a:r>
            <a:r>
              <a:rPr lang="en-CA" sz="1800" b="0" dirty="0" err="1">
                <a:solidFill>
                  <a:srgbClr val="000000"/>
                </a:solidFill>
                <a:highlight>
                  <a:srgbClr val="FFFFFF"/>
                </a:highlight>
              </a:rPr>
              <a:t>TimerTask</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a:solidFill>
                  <a:srgbClr val="8000FF"/>
                </a:solidFill>
                <a:highlight>
                  <a:srgbClr val="FFFFFF"/>
                </a:highlight>
              </a:rPr>
              <a:t>public</a:t>
            </a:r>
            <a:r>
              <a:rPr lang="en-CA" sz="1800" b="0" dirty="0">
                <a:solidFill>
                  <a:srgbClr val="000000"/>
                </a:solidFill>
                <a:highlight>
                  <a:srgbClr val="FFFFFF"/>
                </a:highlight>
              </a:rPr>
              <a:t> </a:t>
            </a:r>
            <a:r>
              <a:rPr lang="en-CA" sz="1800" b="0" dirty="0">
                <a:solidFill>
                  <a:srgbClr val="8000FF"/>
                </a:solidFill>
                <a:highlight>
                  <a:srgbClr val="FFFFFF"/>
                </a:highlight>
              </a:rPr>
              <a:t>void</a:t>
            </a:r>
            <a:r>
              <a:rPr lang="en-CA" sz="1800" b="0" dirty="0">
                <a:solidFill>
                  <a:srgbClr val="000000"/>
                </a:solidFill>
                <a:highlight>
                  <a:srgbClr val="FFFFFF"/>
                </a:highlight>
              </a:rPr>
              <a:t> run</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door</a:t>
            </a:r>
            <a:r>
              <a:rPr lang="en-CA" sz="1800" b="1" dirty="0" err="1">
                <a:solidFill>
                  <a:srgbClr val="000080"/>
                </a:solidFill>
                <a:highlight>
                  <a:srgbClr val="FFFFFF"/>
                </a:highlight>
              </a:rPr>
              <a:t>.</a:t>
            </a:r>
            <a:r>
              <a:rPr lang="en-CA" sz="1800" b="0" dirty="0" err="1">
                <a:solidFill>
                  <a:srgbClr val="000000"/>
                </a:solidFill>
                <a:highlight>
                  <a:srgbClr val="FFFFFF"/>
                </a:highlight>
              </a:rPr>
              <a:t>close</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timer</a:t>
            </a:r>
            <a:r>
              <a:rPr lang="en-CA" sz="1800" b="1" dirty="0" err="1">
                <a:solidFill>
                  <a:srgbClr val="000080"/>
                </a:solidFill>
                <a:highlight>
                  <a:srgbClr val="FFFFFF"/>
                </a:highlight>
              </a:rPr>
              <a:t>.</a:t>
            </a:r>
            <a:r>
              <a:rPr lang="en-CA" sz="1800" b="0" dirty="0" err="1">
                <a:solidFill>
                  <a:srgbClr val="000000"/>
                </a:solidFill>
                <a:highlight>
                  <a:srgbClr val="FFFFFF"/>
                </a:highlight>
              </a:rPr>
              <a:t>cancel</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0" dirty="0">
                <a:solidFill>
                  <a:srgbClr val="FF8000"/>
                </a:solidFill>
                <a:highlight>
                  <a:srgbClr val="FFFFFF"/>
                </a:highlight>
              </a:rPr>
              <a:t>5000</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1" dirty="0">
                <a:solidFill>
                  <a:srgbClr val="000080"/>
                </a:solidFill>
                <a:highlight>
                  <a:srgbClr val="FFFFFF"/>
                </a:highlight>
              </a:rPr>
              <a:t>}</a:t>
            </a:r>
            <a:endParaRPr lang="en-CA" sz="1800" b="0" dirty="0">
              <a:solidFill>
                <a:srgbClr val="000000"/>
              </a:solidFill>
              <a:highlight>
                <a:srgbClr val="FFFFFF"/>
              </a:highlight>
            </a:endParaRPr>
          </a:p>
        </p:txBody>
      </p:sp>
      <p:pic>
        <p:nvPicPr>
          <p:cNvPr id="14" name="Picture 13" descr="A dog looking at the camera&#10;&#10;Description automatically generated">
            <a:extLst>
              <a:ext uri="{FF2B5EF4-FFF2-40B4-BE49-F238E27FC236}">
                <a16:creationId xmlns:a16="http://schemas.microsoft.com/office/drawing/2014/main" id="{13AC7F06-F42D-49CF-8639-B5DB86AAD0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3431" y="4081574"/>
            <a:ext cx="1754140" cy="1752600"/>
          </a:xfrm>
          <a:prstGeom prst="rect">
            <a:avLst/>
          </a:prstGeom>
        </p:spPr>
      </p:pic>
      <p:sp>
        <p:nvSpPr>
          <p:cNvPr id="2" name="Title 1">
            <a:extLst>
              <a:ext uri="{FF2B5EF4-FFF2-40B4-BE49-F238E27FC236}">
                <a16:creationId xmlns:a16="http://schemas.microsoft.com/office/drawing/2014/main" id="{D35F3DA5-075B-4F8E-AAC8-2CABE19FC5CB}"/>
              </a:ext>
            </a:extLst>
          </p:cNvPr>
          <p:cNvSpPr>
            <a:spLocks noGrp="1"/>
          </p:cNvSpPr>
          <p:nvPr>
            <p:ph type="title"/>
          </p:nvPr>
        </p:nvSpPr>
        <p:spPr/>
        <p:txBody>
          <a:bodyPr/>
          <a:lstStyle/>
          <a:p>
            <a:r>
              <a:rPr lang="en-IN" dirty="0"/>
              <a:t>DRY principle  example</a:t>
            </a:r>
            <a:endParaRPr lang="en-CA" dirty="0"/>
          </a:p>
        </p:txBody>
      </p:sp>
      <p:sp>
        <p:nvSpPr>
          <p:cNvPr id="3" name="Content Placeholder 2">
            <a:extLst>
              <a:ext uri="{FF2B5EF4-FFF2-40B4-BE49-F238E27FC236}">
                <a16:creationId xmlns:a16="http://schemas.microsoft.com/office/drawing/2014/main" id="{C39883D4-CB94-4179-A5D5-41D9FDED04F6}"/>
              </a:ext>
            </a:extLst>
          </p:cNvPr>
          <p:cNvSpPr>
            <a:spLocks noGrp="1"/>
          </p:cNvSpPr>
          <p:nvPr>
            <p:ph idx="1"/>
          </p:nvPr>
        </p:nvSpPr>
        <p:spPr/>
        <p:txBody>
          <a:bodyPr/>
          <a:lstStyle/>
          <a:p>
            <a:r>
              <a:rPr lang="en-CA" spc="-5" dirty="0">
                <a:latin typeface="Arial"/>
                <a:cs typeface="Arial"/>
              </a:rPr>
              <a:t>Without DRY principle, your code look like this:</a:t>
            </a:r>
          </a:p>
          <a:p>
            <a:pPr marL="0" indent="0">
              <a:buNone/>
            </a:pPr>
            <a:r>
              <a:rPr lang="en-CA" b="1" spc="-5" dirty="0">
                <a:latin typeface="Arial"/>
                <a:cs typeface="Arial"/>
              </a:rPr>
              <a:t>	class Remote.java			class BarkRecognizer.java</a:t>
            </a:r>
            <a:endParaRPr lang="en-CA" b="1" dirty="0"/>
          </a:p>
        </p:txBody>
      </p:sp>
      <p:sp>
        <p:nvSpPr>
          <p:cNvPr id="4" name="Footer Placeholder 3">
            <a:extLst>
              <a:ext uri="{FF2B5EF4-FFF2-40B4-BE49-F238E27FC236}">
                <a16:creationId xmlns:a16="http://schemas.microsoft.com/office/drawing/2014/main" id="{FACDA01A-FCA8-4F68-8FEA-F87A31548974}"/>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9C917058-DFD8-41AE-9139-F42BE63D1C71}"/>
              </a:ext>
            </a:extLst>
          </p:cNvPr>
          <p:cNvSpPr>
            <a:spLocks noGrp="1"/>
          </p:cNvSpPr>
          <p:nvPr>
            <p:ph type="sldNum" sz="quarter" idx="12"/>
          </p:nvPr>
        </p:nvSpPr>
        <p:spPr/>
        <p:txBody>
          <a:bodyPr/>
          <a:lstStyle/>
          <a:p>
            <a:fld id="{C2F792F5-04B2-48F5-9D03-C738232DE97E}" type="slidenum">
              <a:rPr lang="en-CA" smtClean="0"/>
              <a:t>23</a:t>
            </a:fld>
            <a:endParaRPr lang="en-CA" dirty="0"/>
          </a:p>
        </p:txBody>
      </p:sp>
      <p:sp>
        <p:nvSpPr>
          <p:cNvPr id="7" name="TextBox 6">
            <a:extLst>
              <a:ext uri="{FF2B5EF4-FFF2-40B4-BE49-F238E27FC236}">
                <a16:creationId xmlns:a16="http://schemas.microsoft.com/office/drawing/2014/main" id="{6D77A329-76C8-4E81-81E5-BF461259848B}"/>
              </a:ext>
            </a:extLst>
          </p:cNvPr>
          <p:cNvSpPr txBox="1"/>
          <p:nvPr/>
        </p:nvSpPr>
        <p:spPr>
          <a:xfrm>
            <a:off x="874486" y="2631281"/>
            <a:ext cx="6096000" cy="3693319"/>
          </a:xfrm>
          <a:prstGeom prst="rect">
            <a:avLst/>
          </a:prstGeom>
          <a:noFill/>
        </p:spPr>
        <p:txBody>
          <a:bodyPr wrap="square">
            <a:spAutoFit/>
          </a:bodyPr>
          <a:lstStyle/>
          <a:p>
            <a:r>
              <a:rPr lang="en-CA" sz="1800" dirty="0">
                <a:solidFill>
                  <a:srgbClr val="8000FF"/>
                </a:solidFill>
                <a:highlight>
                  <a:srgbClr val="FFFFFF"/>
                </a:highlight>
              </a:rPr>
              <a:t>public</a:t>
            </a:r>
            <a:r>
              <a:rPr lang="en-CA" sz="1800" dirty="0">
                <a:solidFill>
                  <a:srgbClr val="000000"/>
                </a:solidFill>
                <a:highlight>
                  <a:srgbClr val="FFFFFF"/>
                </a:highlight>
              </a:rPr>
              <a:t> </a:t>
            </a:r>
            <a:r>
              <a:rPr lang="en-CA" sz="1800" dirty="0">
                <a:solidFill>
                  <a:srgbClr val="8000FF"/>
                </a:solidFill>
                <a:highlight>
                  <a:srgbClr val="FFFFFF"/>
                </a:highlight>
              </a:rPr>
              <a:t>void</a:t>
            </a:r>
            <a:r>
              <a:rPr lang="en-CA" sz="1800" dirty="0">
                <a:solidFill>
                  <a:srgbClr val="000000"/>
                </a:solidFill>
                <a:highlight>
                  <a:srgbClr val="FFFFFF"/>
                </a:highlight>
              </a:rPr>
              <a:t> </a:t>
            </a:r>
            <a:r>
              <a:rPr lang="en-CA" sz="1800" dirty="0" err="1">
                <a:solidFill>
                  <a:srgbClr val="000000"/>
                </a:solidFill>
                <a:highlight>
                  <a:srgbClr val="FFFFFF"/>
                </a:highlight>
              </a:rPr>
              <a:t>openDoorButtonPressed</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System</a:t>
            </a:r>
            <a:r>
              <a:rPr lang="en-CA" sz="1800" b="1" dirty="0" err="1">
                <a:solidFill>
                  <a:srgbClr val="000080"/>
                </a:solidFill>
                <a:highlight>
                  <a:srgbClr val="FFFFFF"/>
                </a:highlight>
              </a:rPr>
              <a:t>.</a:t>
            </a:r>
            <a:r>
              <a:rPr lang="en-CA" sz="1800" b="0" dirty="0" err="1">
                <a:solidFill>
                  <a:srgbClr val="000000"/>
                </a:solidFill>
                <a:highlight>
                  <a:srgbClr val="FFFFFF"/>
                </a:highlight>
              </a:rPr>
              <a:t>out</a:t>
            </a:r>
            <a:r>
              <a:rPr lang="en-CA" sz="1800" b="1" dirty="0" err="1">
                <a:solidFill>
                  <a:srgbClr val="000080"/>
                </a:solidFill>
                <a:highlight>
                  <a:srgbClr val="FFFFFF"/>
                </a:highlight>
              </a:rPr>
              <a:t>.</a:t>
            </a:r>
            <a:r>
              <a:rPr lang="en-CA" sz="1800" b="0" dirty="0" err="1">
                <a:solidFill>
                  <a:srgbClr val="000000"/>
                </a:solidFill>
                <a:highlight>
                  <a:srgbClr val="FFFFFF"/>
                </a:highlight>
              </a:rPr>
              <a:t>println</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808080"/>
                </a:solidFill>
                <a:highlight>
                  <a:srgbClr val="FFFFFF"/>
                </a:highlight>
              </a:rPr>
              <a:t>"Pressing the open door button..."</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door</a:t>
            </a:r>
            <a:r>
              <a:rPr lang="en-CA" sz="1800" b="1" dirty="0" err="1">
                <a:solidFill>
                  <a:srgbClr val="000080"/>
                </a:solidFill>
                <a:highlight>
                  <a:srgbClr val="FFFFFF"/>
                </a:highlight>
              </a:rPr>
              <a:t>.</a:t>
            </a:r>
            <a:r>
              <a:rPr lang="en-CA" sz="1800" b="0" dirty="0" err="1">
                <a:solidFill>
                  <a:srgbClr val="000000"/>
                </a:solidFill>
                <a:highlight>
                  <a:srgbClr val="FFFFFF"/>
                </a:highlight>
              </a:rPr>
              <a:t>open</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008000"/>
                </a:solidFill>
                <a:highlight>
                  <a:srgbClr val="FFFFFF"/>
                </a:highlight>
              </a:rPr>
              <a:t>//close the door after a time interval</a:t>
            </a:r>
          </a:p>
          <a:p>
            <a:r>
              <a:rPr lang="en-CA" sz="1800" b="0" dirty="0">
                <a:solidFill>
                  <a:srgbClr val="000000"/>
                </a:solidFill>
                <a:highlight>
                  <a:srgbClr val="FFFFFF"/>
                </a:highlight>
              </a:rPr>
              <a:t>	</a:t>
            </a:r>
            <a:r>
              <a:rPr lang="en-CA" sz="1800" b="0" dirty="0">
                <a:solidFill>
                  <a:srgbClr val="8000FF"/>
                </a:solidFill>
                <a:highlight>
                  <a:srgbClr val="FFFFFF"/>
                </a:highlight>
              </a:rPr>
              <a:t>final</a:t>
            </a:r>
            <a:r>
              <a:rPr lang="en-CA" sz="1800" b="0" dirty="0">
                <a:solidFill>
                  <a:srgbClr val="000000"/>
                </a:solidFill>
                <a:highlight>
                  <a:srgbClr val="FFFFFF"/>
                </a:highlight>
              </a:rPr>
              <a:t> Timer </a:t>
            </a:r>
            <a:r>
              <a:rPr lang="en-CA" sz="1800" b="0" dirty="0" err="1">
                <a:solidFill>
                  <a:srgbClr val="000000"/>
                </a:solidFill>
                <a:highlight>
                  <a:srgbClr val="FFFFFF"/>
                </a:highlight>
              </a:rPr>
              <a:t>timer</a:t>
            </a:r>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FF"/>
                </a:solidFill>
                <a:highlight>
                  <a:srgbClr val="FFFFFF"/>
                </a:highlight>
              </a:rPr>
              <a:t>new</a:t>
            </a:r>
            <a:r>
              <a:rPr lang="en-CA" sz="1800" b="0" dirty="0">
                <a:solidFill>
                  <a:srgbClr val="000000"/>
                </a:solidFill>
                <a:highlight>
                  <a:srgbClr val="FFFFFF"/>
                </a:highlight>
              </a:rPr>
              <a:t> Timer</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timer</a:t>
            </a:r>
            <a:r>
              <a:rPr lang="en-CA" sz="1800" b="1" dirty="0" err="1">
                <a:solidFill>
                  <a:srgbClr val="000080"/>
                </a:solidFill>
                <a:highlight>
                  <a:srgbClr val="FFFFFF"/>
                </a:highlight>
              </a:rPr>
              <a:t>.</a:t>
            </a:r>
            <a:r>
              <a:rPr lang="en-CA" sz="1800" b="0" dirty="0" err="1">
                <a:solidFill>
                  <a:srgbClr val="000000"/>
                </a:solidFill>
                <a:highlight>
                  <a:srgbClr val="FFFFFF"/>
                </a:highlight>
              </a:rPr>
              <a:t>schedule</a:t>
            </a:r>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1" dirty="0">
                <a:solidFill>
                  <a:srgbClr val="0000FF"/>
                </a:solidFill>
                <a:highlight>
                  <a:srgbClr val="FFFFFF"/>
                </a:highlight>
              </a:rPr>
              <a:t>new</a:t>
            </a:r>
            <a:r>
              <a:rPr lang="en-CA" sz="1800" b="0" dirty="0">
                <a:solidFill>
                  <a:srgbClr val="000000"/>
                </a:solidFill>
                <a:highlight>
                  <a:srgbClr val="FFFFFF"/>
                </a:highlight>
              </a:rPr>
              <a:t> </a:t>
            </a:r>
            <a:r>
              <a:rPr lang="en-CA" sz="1800" b="0" dirty="0" err="1">
                <a:solidFill>
                  <a:srgbClr val="000000"/>
                </a:solidFill>
                <a:highlight>
                  <a:srgbClr val="FFFFFF"/>
                </a:highlight>
              </a:rPr>
              <a:t>TimerTask</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a:solidFill>
                  <a:srgbClr val="8000FF"/>
                </a:solidFill>
                <a:highlight>
                  <a:srgbClr val="FFFFFF"/>
                </a:highlight>
              </a:rPr>
              <a:t>public</a:t>
            </a:r>
            <a:r>
              <a:rPr lang="en-CA" sz="1800" b="0" dirty="0">
                <a:solidFill>
                  <a:srgbClr val="000000"/>
                </a:solidFill>
                <a:highlight>
                  <a:srgbClr val="FFFFFF"/>
                </a:highlight>
              </a:rPr>
              <a:t> </a:t>
            </a:r>
            <a:r>
              <a:rPr lang="en-CA" sz="1800" b="0" dirty="0">
                <a:solidFill>
                  <a:srgbClr val="8000FF"/>
                </a:solidFill>
                <a:highlight>
                  <a:srgbClr val="FFFFFF"/>
                </a:highlight>
              </a:rPr>
              <a:t>void</a:t>
            </a:r>
            <a:r>
              <a:rPr lang="en-CA" sz="1800" b="0" dirty="0">
                <a:solidFill>
                  <a:srgbClr val="000000"/>
                </a:solidFill>
                <a:highlight>
                  <a:srgbClr val="FFFFFF"/>
                </a:highlight>
              </a:rPr>
              <a:t> run</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door</a:t>
            </a:r>
            <a:r>
              <a:rPr lang="en-CA" sz="1800" b="1" dirty="0" err="1">
                <a:solidFill>
                  <a:srgbClr val="000080"/>
                </a:solidFill>
                <a:highlight>
                  <a:srgbClr val="FFFFFF"/>
                </a:highlight>
              </a:rPr>
              <a:t>.</a:t>
            </a:r>
            <a:r>
              <a:rPr lang="en-CA" sz="1800" b="0" dirty="0" err="1">
                <a:solidFill>
                  <a:srgbClr val="000000"/>
                </a:solidFill>
                <a:highlight>
                  <a:srgbClr val="FFFFFF"/>
                </a:highlight>
              </a:rPr>
              <a:t>close</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timer</a:t>
            </a:r>
            <a:r>
              <a:rPr lang="en-CA" sz="1800" b="1" dirty="0" err="1">
                <a:solidFill>
                  <a:srgbClr val="000080"/>
                </a:solidFill>
                <a:highlight>
                  <a:srgbClr val="FFFFFF"/>
                </a:highlight>
              </a:rPr>
              <a:t>.</a:t>
            </a:r>
            <a:r>
              <a:rPr lang="en-CA" sz="1800" b="0" dirty="0" err="1">
                <a:solidFill>
                  <a:srgbClr val="000000"/>
                </a:solidFill>
                <a:highlight>
                  <a:srgbClr val="FFFFFF"/>
                </a:highlight>
              </a:rPr>
              <a:t>cancel</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0" dirty="0">
                <a:solidFill>
                  <a:srgbClr val="FF8000"/>
                </a:solidFill>
                <a:highlight>
                  <a:srgbClr val="FFFFFF"/>
                </a:highlight>
              </a:rPr>
              <a:t>5000</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1" dirty="0">
                <a:solidFill>
                  <a:srgbClr val="000080"/>
                </a:solidFill>
                <a:highlight>
                  <a:srgbClr val="FFFFFF"/>
                </a:highlight>
              </a:rPr>
              <a:t>}</a:t>
            </a:r>
            <a:endParaRPr lang="en-CA" dirty="0"/>
          </a:p>
        </p:txBody>
      </p:sp>
      <p:sp>
        <p:nvSpPr>
          <p:cNvPr id="12" name="Rectangle 11">
            <a:extLst>
              <a:ext uri="{FF2B5EF4-FFF2-40B4-BE49-F238E27FC236}">
                <a16:creationId xmlns:a16="http://schemas.microsoft.com/office/drawing/2014/main" id="{4078C36A-39F6-4E70-82EF-8621B7B93464}"/>
              </a:ext>
            </a:extLst>
          </p:cNvPr>
          <p:cNvSpPr/>
          <p:nvPr/>
        </p:nvSpPr>
        <p:spPr>
          <a:xfrm>
            <a:off x="1600200" y="4114800"/>
            <a:ext cx="9067800" cy="190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8598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3DA5-075B-4F8E-AAC8-2CABE19FC5CB}"/>
              </a:ext>
            </a:extLst>
          </p:cNvPr>
          <p:cNvSpPr>
            <a:spLocks noGrp="1"/>
          </p:cNvSpPr>
          <p:nvPr>
            <p:ph type="title"/>
          </p:nvPr>
        </p:nvSpPr>
        <p:spPr/>
        <p:txBody>
          <a:bodyPr/>
          <a:lstStyle/>
          <a:p>
            <a:r>
              <a:rPr lang="en-IN" dirty="0"/>
              <a:t>DRY principle solution</a:t>
            </a:r>
            <a:endParaRPr lang="en-CA" dirty="0"/>
          </a:p>
        </p:txBody>
      </p:sp>
      <p:sp>
        <p:nvSpPr>
          <p:cNvPr id="3" name="Content Placeholder 2">
            <a:extLst>
              <a:ext uri="{FF2B5EF4-FFF2-40B4-BE49-F238E27FC236}">
                <a16:creationId xmlns:a16="http://schemas.microsoft.com/office/drawing/2014/main" id="{C39883D4-CB94-4179-A5D5-41D9FDED04F6}"/>
              </a:ext>
            </a:extLst>
          </p:cNvPr>
          <p:cNvSpPr>
            <a:spLocks noGrp="1"/>
          </p:cNvSpPr>
          <p:nvPr>
            <p:ph idx="1"/>
          </p:nvPr>
        </p:nvSpPr>
        <p:spPr/>
        <p:txBody>
          <a:bodyPr/>
          <a:lstStyle/>
          <a:p>
            <a:pPr marL="457200" indent="-457200">
              <a:buFont typeface="+mj-lt"/>
              <a:buAutoNum type="arabicPeriod"/>
            </a:pPr>
            <a:r>
              <a:rPr lang="en-CA" spc="-5" dirty="0">
                <a:latin typeface="Arial"/>
                <a:cs typeface="Arial"/>
              </a:rPr>
              <a:t>Abstract out the common code</a:t>
            </a:r>
          </a:p>
          <a:p>
            <a:pPr marL="457200" indent="-457200">
              <a:buFont typeface="+mj-lt"/>
              <a:buAutoNum type="arabicPeriod"/>
            </a:pPr>
            <a:endParaRPr lang="en-CA" dirty="0"/>
          </a:p>
        </p:txBody>
      </p:sp>
      <p:sp>
        <p:nvSpPr>
          <p:cNvPr id="4" name="Footer Placeholder 3">
            <a:extLst>
              <a:ext uri="{FF2B5EF4-FFF2-40B4-BE49-F238E27FC236}">
                <a16:creationId xmlns:a16="http://schemas.microsoft.com/office/drawing/2014/main" id="{FACDA01A-FCA8-4F68-8FEA-F87A31548974}"/>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9C917058-DFD8-41AE-9139-F42BE63D1C71}"/>
              </a:ext>
            </a:extLst>
          </p:cNvPr>
          <p:cNvSpPr>
            <a:spLocks noGrp="1"/>
          </p:cNvSpPr>
          <p:nvPr>
            <p:ph type="sldNum" sz="quarter" idx="12"/>
          </p:nvPr>
        </p:nvSpPr>
        <p:spPr/>
        <p:txBody>
          <a:bodyPr/>
          <a:lstStyle/>
          <a:p>
            <a:fld id="{C2F792F5-04B2-48F5-9D03-C738232DE97E}" type="slidenum">
              <a:rPr lang="en-CA" smtClean="0"/>
              <a:t>24</a:t>
            </a:fld>
            <a:endParaRPr lang="en-CA"/>
          </a:p>
        </p:txBody>
      </p:sp>
      <p:sp>
        <p:nvSpPr>
          <p:cNvPr id="7" name="TextBox 6">
            <a:extLst>
              <a:ext uri="{FF2B5EF4-FFF2-40B4-BE49-F238E27FC236}">
                <a16:creationId xmlns:a16="http://schemas.microsoft.com/office/drawing/2014/main" id="{6D77A329-76C8-4E81-81E5-BF461259848B}"/>
              </a:ext>
            </a:extLst>
          </p:cNvPr>
          <p:cNvSpPr txBox="1"/>
          <p:nvPr/>
        </p:nvSpPr>
        <p:spPr>
          <a:xfrm>
            <a:off x="794657" y="2114651"/>
            <a:ext cx="7217229" cy="3416320"/>
          </a:xfrm>
          <a:prstGeom prst="rect">
            <a:avLst/>
          </a:prstGeom>
          <a:noFill/>
        </p:spPr>
        <p:txBody>
          <a:bodyPr wrap="square">
            <a:spAutoFit/>
          </a:bodyPr>
          <a:lstStyle/>
          <a:p>
            <a:r>
              <a:rPr lang="en-CA" sz="1800" dirty="0">
                <a:solidFill>
                  <a:srgbClr val="8000FF"/>
                </a:solidFill>
                <a:highlight>
                  <a:srgbClr val="FFFFFF"/>
                </a:highlight>
              </a:rPr>
              <a:t>public</a:t>
            </a:r>
            <a:r>
              <a:rPr lang="en-CA" sz="1800" dirty="0">
                <a:solidFill>
                  <a:srgbClr val="000000"/>
                </a:solidFill>
                <a:highlight>
                  <a:srgbClr val="FFFFFF"/>
                </a:highlight>
              </a:rPr>
              <a:t> </a:t>
            </a:r>
            <a:r>
              <a:rPr lang="en-CA" sz="1800" dirty="0">
                <a:solidFill>
                  <a:srgbClr val="8000FF"/>
                </a:solidFill>
                <a:highlight>
                  <a:srgbClr val="FFFFFF"/>
                </a:highlight>
              </a:rPr>
              <a:t>class</a:t>
            </a:r>
            <a:r>
              <a:rPr lang="en-CA" sz="1800" dirty="0">
                <a:solidFill>
                  <a:srgbClr val="000000"/>
                </a:solidFill>
                <a:highlight>
                  <a:srgbClr val="FFFFFF"/>
                </a:highlight>
              </a:rPr>
              <a:t> </a:t>
            </a:r>
            <a:r>
              <a:rPr lang="en-CA" sz="1800" dirty="0" err="1">
                <a:solidFill>
                  <a:srgbClr val="000000"/>
                </a:solidFill>
                <a:highlight>
                  <a:srgbClr val="FFFFFF"/>
                </a:highlight>
              </a:rPr>
              <a:t>DogDoor</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a:solidFill>
                  <a:srgbClr val="8000FF"/>
                </a:solidFill>
                <a:highlight>
                  <a:srgbClr val="FFFFFF"/>
                </a:highlight>
              </a:rPr>
              <a:t>public</a:t>
            </a:r>
            <a:r>
              <a:rPr lang="en-CA" sz="1800" b="0" dirty="0">
                <a:solidFill>
                  <a:srgbClr val="000000"/>
                </a:solidFill>
                <a:highlight>
                  <a:srgbClr val="FFFFFF"/>
                </a:highlight>
              </a:rPr>
              <a:t> </a:t>
            </a:r>
            <a:r>
              <a:rPr lang="en-CA" sz="1800" b="0" dirty="0">
                <a:solidFill>
                  <a:srgbClr val="8000FF"/>
                </a:solidFill>
                <a:highlight>
                  <a:srgbClr val="FFFFFF"/>
                </a:highlight>
              </a:rPr>
              <a:t>void</a:t>
            </a:r>
            <a:r>
              <a:rPr lang="en-CA" sz="1800" b="0" dirty="0">
                <a:solidFill>
                  <a:srgbClr val="000000"/>
                </a:solidFill>
                <a:highlight>
                  <a:srgbClr val="FFFFFF"/>
                </a:highlight>
              </a:rPr>
              <a:t> open</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r>
              <a:rPr lang="en-US" sz="1800" b="0" dirty="0">
                <a:solidFill>
                  <a:srgbClr val="808080"/>
                </a:solidFill>
                <a:highlight>
                  <a:srgbClr val="FFFFFF"/>
                </a:highlight>
              </a:rPr>
              <a:t>"The dog door opens."</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CA" sz="1800" b="0" dirty="0">
                <a:solidFill>
                  <a:srgbClr val="000000"/>
                </a:solidFill>
                <a:highlight>
                  <a:srgbClr val="FFFFFF"/>
                </a:highlight>
              </a:rPr>
              <a:t>		open </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FF"/>
                </a:solidFill>
                <a:highlight>
                  <a:srgbClr val="FFFFFF"/>
                </a:highlight>
              </a:rPr>
              <a:t>true</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a:solidFill>
                  <a:srgbClr val="8000FF"/>
                </a:solidFill>
                <a:highlight>
                  <a:srgbClr val="FFFFFF"/>
                </a:highlight>
              </a:rPr>
              <a:t>final</a:t>
            </a:r>
            <a:r>
              <a:rPr lang="en-CA" sz="1800" b="0" dirty="0">
                <a:solidFill>
                  <a:srgbClr val="000000"/>
                </a:solidFill>
                <a:highlight>
                  <a:srgbClr val="FFFFFF"/>
                </a:highlight>
              </a:rPr>
              <a:t> Timer </a:t>
            </a:r>
            <a:r>
              <a:rPr lang="en-CA" sz="1800" b="0" dirty="0" err="1">
                <a:solidFill>
                  <a:srgbClr val="000000"/>
                </a:solidFill>
                <a:highlight>
                  <a:srgbClr val="FFFFFF"/>
                </a:highlight>
              </a:rPr>
              <a:t>timer</a:t>
            </a:r>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FF"/>
                </a:solidFill>
                <a:highlight>
                  <a:srgbClr val="FFFFFF"/>
                </a:highlight>
              </a:rPr>
              <a:t>new</a:t>
            </a:r>
            <a:r>
              <a:rPr lang="en-CA" sz="1800" b="0" dirty="0">
                <a:solidFill>
                  <a:srgbClr val="000000"/>
                </a:solidFill>
                <a:highlight>
                  <a:srgbClr val="FFFFFF"/>
                </a:highlight>
              </a:rPr>
              <a:t> Timer</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timer</a:t>
            </a:r>
            <a:r>
              <a:rPr lang="en-CA" sz="1800" b="1" dirty="0" err="1">
                <a:solidFill>
                  <a:srgbClr val="000080"/>
                </a:solidFill>
                <a:highlight>
                  <a:srgbClr val="FFFFFF"/>
                </a:highlight>
              </a:rPr>
              <a:t>.</a:t>
            </a:r>
            <a:r>
              <a:rPr lang="en-CA" sz="1800" b="0" dirty="0" err="1">
                <a:solidFill>
                  <a:srgbClr val="000000"/>
                </a:solidFill>
                <a:highlight>
                  <a:srgbClr val="FFFFFF"/>
                </a:highlight>
              </a:rPr>
              <a:t>schedule</a:t>
            </a:r>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1" dirty="0">
                <a:solidFill>
                  <a:srgbClr val="0000FF"/>
                </a:solidFill>
                <a:highlight>
                  <a:srgbClr val="FFFFFF"/>
                </a:highlight>
              </a:rPr>
              <a:t>new</a:t>
            </a:r>
            <a:r>
              <a:rPr lang="en-CA" sz="1800" b="0" dirty="0">
                <a:solidFill>
                  <a:srgbClr val="000000"/>
                </a:solidFill>
                <a:highlight>
                  <a:srgbClr val="FFFFFF"/>
                </a:highlight>
              </a:rPr>
              <a:t> </a:t>
            </a:r>
            <a:r>
              <a:rPr lang="en-CA" sz="1800" b="0" dirty="0" err="1">
                <a:solidFill>
                  <a:srgbClr val="000000"/>
                </a:solidFill>
                <a:highlight>
                  <a:srgbClr val="FFFFFF"/>
                </a:highlight>
              </a:rPr>
              <a:t>TimerTask</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a:solidFill>
                  <a:srgbClr val="8000FF"/>
                </a:solidFill>
                <a:highlight>
                  <a:srgbClr val="FFFFFF"/>
                </a:highlight>
              </a:rPr>
              <a:t>public</a:t>
            </a:r>
            <a:r>
              <a:rPr lang="en-CA" sz="1800" b="0" dirty="0">
                <a:solidFill>
                  <a:srgbClr val="000000"/>
                </a:solidFill>
                <a:highlight>
                  <a:srgbClr val="FFFFFF"/>
                </a:highlight>
              </a:rPr>
              <a:t> </a:t>
            </a:r>
            <a:r>
              <a:rPr lang="en-CA" sz="1800" b="0" dirty="0">
                <a:solidFill>
                  <a:srgbClr val="8000FF"/>
                </a:solidFill>
                <a:highlight>
                  <a:srgbClr val="FFFFFF"/>
                </a:highlight>
              </a:rPr>
              <a:t>void</a:t>
            </a:r>
            <a:r>
              <a:rPr lang="en-CA" sz="1800" b="0" dirty="0">
                <a:solidFill>
                  <a:srgbClr val="000000"/>
                </a:solidFill>
                <a:highlight>
                  <a:srgbClr val="FFFFFF"/>
                </a:highlight>
              </a:rPr>
              <a:t> run</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door</a:t>
            </a:r>
            <a:r>
              <a:rPr lang="en-CA" sz="1800" b="1" dirty="0" err="1">
                <a:solidFill>
                  <a:srgbClr val="000080"/>
                </a:solidFill>
                <a:highlight>
                  <a:srgbClr val="FFFFFF"/>
                </a:highlight>
              </a:rPr>
              <a:t>.</a:t>
            </a:r>
            <a:r>
              <a:rPr lang="en-CA" sz="1800" b="0" dirty="0" err="1">
                <a:solidFill>
                  <a:srgbClr val="000000"/>
                </a:solidFill>
                <a:highlight>
                  <a:srgbClr val="FFFFFF"/>
                </a:highlight>
              </a:rPr>
              <a:t>close</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timer</a:t>
            </a:r>
            <a:r>
              <a:rPr lang="en-CA" sz="1800" b="1" dirty="0" err="1">
                <a:solidFill>
                  <a:srgbClr val="000080"/>
                </a:solidFill>
                <a:highlight>
                  <a:srgbClr val="FFFFFF"/>
                </a:highlight>
              </a:rPr>
              <a:t>.</a:t>
            </a:r>
            <a:r>
              <a:rPr lang="en-CA" sz="1800" b="0" dirty="0" err="1">
                <a:solidFill>
                  <a:srgbClr val="000000"/>
                </a:solidFill>
                <a:highlight>
                  <a:srgbClr val="FFFFFF"/>
                </a:highlight>
              </a:rPr>
              <a:t>cancel</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0" dirty="0">
                <a:solidFill>
                  <a:srgbClr val="FF8000"/>
                </a:solidFill>
                <a:highlight>
                  <a:srgbClr val="FFFFFF"/>
                </a:highlight>
              </a:rPr>
              <a:t>5000</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1" dirty="0">
                <a:solidFill>
                  <a:srgbClr val="000080"/>
                </a:solidFill>
                <a:highlight>
                  <a:srgbClr val="FFFFFF"/>
                </a:highlight>
              </a:rPr>
              <a:t>}</a:t>
            </a:r>
            <a:endParaRPr lang="en-CA" dirty="0"/>
          </a:p>
        </p:txBody>
      </p:sp>
      <p:sp>
        <p:nvSpPr>
          <p:cNvPr id="12" name="Rectangle 11">
            <a:extLst>
              <a:ext uri="{FF2B5EF4-FFF2-40B4-BE49-F238E27FC236}">
                <a16:creationId xmlns:a16="http://schemas.microsoft.com/office/drawing/2014/main" id="{4078C36A-39F6-4E70-82EF-8621B7B93464}"/>
              </a:ext>
            </a:extLst>
          </p:cNvPr>
          <p:cNvSpPr/>
          <p:nvPr/>
        </p:nvSpPr>
        <p:spPr>
          <a:xfrm>
            <a:off x="1219200" y="3200400"/>
            <a:ext cx="5237569" cy="20573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A close up of a dog&#10;&#10;Description automatically generated">
            <a:extLst>
              <a:ext uri="{FF2B5EF4-FFF2-40B4-BE49-F238E27FC236}">
                <a16:creationId xmlns:a16="http://schemas.microsoft.com/office/drawing/2014/main" id="{5D20181E-1311-478E-9F94-2E53E6599E69}"/>
              </a:ext>
            </a:extLst>
          </p:cNvPr>
          <p:cNvPicPr>
            <a:picLocks noChangeAspect="1"/>
          </p:cNvPicPr>
          <p:nvPr/>
        </p:nvPicPr>
        <p:blipFill rotWithShape="1">
          <a:blip r:embed="rId3">
            <a:extLst>
              <a:ext uri="{28A0092B-C50C-407E-A947-70E740481C1C}">
                <a14:useLocalDpi xmlns:a14="http://schemas.microsoft.com/office/drawing/2010/main" val="0"/>
              </a:ext>
            </a:extLst>
          </a:blip>
          <a:srcRect l="3637" t="6007" r="54545" b="10000"/>
          <a:stretch/>
        </p:blipFill>
        <p:spPr>
          <a:xfrm flipH="1">
            <a:off x="7283618" y="3402713"/>
            <a:ext cx="1728571" cy="1893755"/>
          </a:xfrm>
          <a:prstGeom prst="rect">
            <a:avLst/>
          </a:prstGeom>
        </p:spPr>
      </p:pic>
      <p:grpSp>
        <p:nvGrpSpPr>
          <p:cNvPr id="16" name="Group 15">
            <a:extLst>
              <a:ext uri="{FF2B5EF4-FFF2-40B4-BE49-F238E27FC236}">
                <a16:creationId xmlns:a16="http://schemas.microsoft.com/office/drawing/2014/main" id="{66A7D0E6-ABAA-4137-B28F-F2041A3875D5}"/>
              </a:ext>
            </a:extLst>
          </p:cNvPr>
          <p:cNvGrpSpPr/>
          <p:nvPr/>
        </p:nvGrpSpPr>
        <p:grpSpPr>
          <a:xfrm>
            <a:off x="6627536" y="1600200"/>
            <a:ext cx="4684677" cy="2138142"/>
            <a:chOff x="6627536" y="1600200"/>
            <a:chExt cx="4684677" cy="2138142"/>
          </a:xfrm>
        </p:grpSpPr>
        <p:sp>
          <p:nvSpPr>
            <p:cNvPr id="8" name="Flowchart: Document 7">
              <a:extLst>
                <a:ext uri="{FF2B5EF4-FFF2-40B4-BE49-F238E27FC236}">
                  <a16:creationId xmlns:a16="http://schemas.microsoft.com/office/drawing/2014/main" id="{E99F870C-BC6A-471C-B2D0-A8C95240DAA1}"/>
                </a:ext>
              </a:extLst>
            </p:cNvPr>
            <p:cNvSpPr/>
            <p:nvPr/>
          </p:nvSpPr>
          <p:spPr>
            <a:xfrm>
              <a:off x="7444371" y="1606328"/>
              <a:ext cx="1665514" cy="1143000"/>
            </a:xfrm>
            <a:prstGeom prst="flowChart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Remote.java</a:t>
              </a:r>
            </a:p>
          </p:txBody>
        </p:sp>
        <p:sp>
          <p:nvSpPr>
            <p:cNvPr id="9" name="Flowchart: Document 8">
              <a:extLst>
                <a:ext uri="{FF2B5EF4-FFF2-40B4-BE49-F238E27FC236}">
                  <a16:creationId xmlns:a16="http://schemas.microsoft.com/office/drawing/2014/main" id="{CFFDD2C0-327F-4947-969E-4DD310410F60}"/>
                </a:ext>
              </a:extLst>
            </p:cNvPr>
            <p:cNvSpPr/>
            <p:nvPr/>
          </p:nvSpPr>
          <p:spPr>
            <a:xfrm>
              <a:off x="9646699" y="1600200"/>
              <a:ext cx="1665514" cy="1143000"/>
            </a:xfrm>
            <a:prstGeom prst="flowChart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Bark</a:t>
              </a:r>
            </a:p>
            <a:p>
              <a:pPr algn="ctr"/>
              <a:r>
                <a:rPr lang="en-CA" dirty="0"/>
                <a:t>Recognizer.</a:t>
              </a:r>
            </a:p>
            <a:p>
              <a:pPr algn="ctr"/>
              <a:r>
                <a:rPr lang="en-CA" dirty="0"/>
                <a:t>java</a:t>
              </a:r>
            </a:p>
          </p:txBody>
        </p:sp>
        <p:cxnSp>
          <p:nvCxnSpPr>
            <p:cNvPr id="13" name="Straight Arrow Connector 12">
              <a:extLst>
                <a:ext uri="{FF2B5EF4-FFF2-40B4-BE49-F238E27FC236}">
                  <a16:creationId xmlns:a16="http://schemas.microsoft.com/office/drawing/2014/main" id="{5CD780FC-CBA4-4E00-9DEA-6B7337DC0819}"/>
                </a:ext>
              </a:extLst>
            </p:cNvPr>
            <p:cNvCxnSpPr/>
            <p:nvPr/>
          </p:nvCxnSpPr>
          <p:spPr>
            <a:xfrm flipH="1">
              <a:off x="6627536" y="2743200"/>
              <a:ext cx="2514600" cy="99514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 name="Straight Connector 14">
              <a:extLst>
                <a:ext uri="{FF2B5EF4-FFF2-40B4-BE49-F238E27FC236}">
                  <a16:creationId xmlns:a16="http://schemas.microsoft.com/office/drawing/2014/main" id="{FFC21054-993E-420D-964A-53E929BD43C4}"/>
                </a:ext>
              </a:extLst>
            </p:cNvPr>
            <p:cNvCxnSpPr/>
            <p:nvPr/>
          </p:nvCxnSpPr>
          <p:spPr>
            <a:xfrm>
              <a:off x="8011885" y="2743200"/>
              <a:ext cx="2196000" cy="0"/>
            </a:xfrm>
            <a:prstGeom prst="line">
              <a:avLst/>
            </a:prstGeom>
            <a:ln w="19050"/>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64320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3DD26DC-F803-4589-9A81-7490BA4BD9E2}"/>
              </a:ext>
            </a:extLst>
          </p:cNvPr>
          <p:cNvSpPr txBox="1"/>
          <p:nvPr/>
        </p:nvSpPr>
        <p:spPr>
          <a:xfrm>
            <a:off x="5943600" y="2209799"/>
            <a:ext cx="6096000" cy="3693319"/>
          </a:xfrm>
          <a:prstGeom prst="rect">
            <a:avLst/>
          </a:prstGeom>
          <a:noFill/>
        </p:spPr>
        <p:txBody>
          <a:bodyPr wrap="square">
            <a:spAutoFit/>
          </a:bodyPr>
          <a:lstStyle/>
          <a:p>
            <a:r>
              <a:rPr lang="en-US" sz="1800" dirty="0">
                <a:solidFill>
                  <a:srgbClr val="8000FF"/>
                </a:solidFill>
                <a:highlight>
                  <a:srgbClr val="FFFFFF"/>
                </a:highlight>
              </a:rPr>
              <a:t>public</a:t>
            </a:r>
            <a:r>
              <a:rPr lang="en-US" sz="1800" dirty="0">
                <a:solidFill>
                  <a:srgbClr val="000000"/>
                </a:solidFill>
                <a:highlight>
                  <a:srgbClr val="FFFFFF"/>
                </a:highlight>
              </a:rPr>
              <a:t> </a:t>
            </a:r>
            <a:r>
              <a:rPr lang="en-US" sz="1800" dirty="0">
                <a:solidFill>
                  <a:srgbClr val="8000FF"/>
                </a:solidFill>
                <a:highlight>
                  <a:srgbClr val="FFFFFF"/>
                </a:highlight>
              </a:rPr>
              <a:t>void</a:t>
            </a:r>
            <a:r>
              <a:rPr lang="en-US" sz="1800" dirty="0">
                <a:solidFill>
                  <a:srgbClr val="000000"/>
                </a:solidFill>
                <a:highlight>
                  <a:srgbClr val="FFFFFF"/>
                </a:highlight>
              </a:rPr>
              <a:t> recognize</a:t>
            </a:r>
            <a:r>
              <a:rPr lang="en-US" sz="1800" b="1" dirty="0">
                <a:solidFill>
                  <a:srgbClr val="000080"/>
                </a:solidFill>
                <a:highlight>
                  <a:srgbClr val="FFFFFF"/>
                </a:highlight>
              </a:rPr>
              <a:t>(</a:t>
            </a:r>
            <a:r>
              <a:rPr lang="en-US" sz="1800" b="0" dirty="0">
                <a:solidFill>
                  <a:srgbClr val="000000"/>
                </a:solidFill>
                <a:highlight>
                  <a:srgbClr val="FFFFFF"/>
                </a:highlight>
              </a:rPr>
              <a:t>String bark</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System</a:t>
            </a:r>
            <a:r>
              <a:rPr lang="en-CA" sz="1800" b="1" dirty="0" err="1">
                <a:solidFill>
                  <a:srgbClr val="000080"/>
                </a:solidFill>
                <a:highlight>
                  <a:srgbClr val="FFFFFF"/>
                </a:highlight>
              </a:rPr>
              <a:t>.</a:t>
            </a:r>
            <a:r>
              <a:rPr lang="en-CA" sz="1800" b="0" dirty="0" err="1">
                <a:solidFill>
                  <a:srgbClr val="000000"/>
                </a:solidFill>
                <a:highlight>
                  <a:srgbClr val="FFFFFF"/>
                </a:highlight>
              </a:rPr>
              <a:t>out</a:t>
            </a:r>
            <a:r>
              <a:rPr lang="en-CA" sz="1800" b="1" dirty="0" err="1">
                <a:solidFill>
                  <a:srgbClr val="000080"/>
                </a:solidFill>
                <a:highlight>
                  <a:srgbClr val="FFFFFF"/>
                </a:highlight>
              </a:rPr>
              <a:t>.</a:t>
            </a:r>
            <a:r>
              <a:rPr lang="en-CA" sz="1800" b="0" dirty="0" err="1">
                <a:solidFill>
                  <a:srgbClr val="000000"/>
                </a:solidFill>
                <a:highlight>
                  <a:srgbClr val="FFFFFF"/>
                </a:highlight>
              </a:rPr>
              <a:t>println</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a:solidFill>
                  <a:srgbClr val="808080"/>
                </a:solidFill>
                <a:highlight>
                  <a:srgbClr val="FFFFFF"/>
                </a:highlight>
              </a:rPr>
              <a:t>"</a:t>
            </a:r>
            <a:r>
              <a:rPr lang="en-CA" sz="1800" b="0" dirty="0" err="1">
                <a:solidFill>
                  <a:srgbClr val="808080"/>
                </a:solidFill>
                <a:highlight>
                  <a:srgbClr val="FFFFFF"/>
                </a:highlight>
              </a:rPr>
              <a:t>BarkRecognizer</a:t>
            </a:r>
            <a:r>
              <a:rPr lang="en-CA" sz="1800" b="0" dirty="0">
                <a:solidFill>
                  <a:srgbClr val="808080"/>
                </a:solidFill>
                <a:highlight>
                  <a:srgbClr val="FFFFFF"/>
                </a:highlight>
              </a:rPr>
              <a:t>: Heard a "</a:t>
            </a:r>
            <a:r>
              <a:rPr lang="en-CA" sz="1800" b="1" dirty="0">
                <a:solidFill>
                  <a:srgbClr val="000080"/>
                </a:solidFill>
                <a:highlight>
                  <a:srgbClr val="FFFFFF"/>
                </a:highlight>
              </a:rPr>
              <a:t>+</a:t>
            </a:r>
            <a:r>
              <a:rPr lang="en-CA" sz="1800" b="0" dirty="0">
                <a:solidFill>
                  <a:srgbClr val="000000"/>
                </a:solidFill>
                <a:highlight>
                  <a:srgbClr val="FFFFFF"/>
                </a:highlight>
              </a:rPr>
              <a:t> bark </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0" dirty="0">
                <a:solidFill>
                  <a:srgbClr val="808080"/>
                </a:solidFill>
                <a:highlight>
                  <a:srgbClr val="FFFFFF"/>
                </a:highlight>
              </a:rPr>
              <a:t>"..."</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door</a:t>
            </a:r>
            <a:r>
              <a:rPr lang="en-CA" sz="1800" b="1" dirty="0" err="1">
                <a:solidFill>
                  <a:srgbClr val="000080"/>
                </a:solidFill>
                <a:highlight>
                  <a:srgbClr val="FFFFFF"/>
                </a:highlight>
              </a:rPr>
              <a:t>.</a:t>
            </a:r>
            <a:r>
              <a:rPr lang="en-CA" sz="1800" b="0" dirty="0" err="1">
                <a:solidFill>
                  <a:srgbClr val="000000"/>
                </a:solidFill>
                <a:highlight>
                  <a:srgbClr val="FFFFFF"/>
                </a:highlight>
              </a:rPr>
              <a:t>open</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008000"/>
                </a:solidFill>
                <a:highlight>
                  <a:srgbClr val="FFFFFF"/>
                </a:highlight>
              </a:rPr>
              <a:t>//close the door after a time interval</a:t>
            </a:r>
          </a:p>
          <a:p>
            <a:r>
              <a:rPr lang="en-CA" sz="1800" b="0" dirty="0">
                <a:solidFill>
                  <a:srgbClr val="000000"/>
                </a:solidFill>
                <a:highlight>
                  <a:srgbClr val="FFFFFF"/>
                </a:highlight>
              </a:rPr>
              <a:t>	</a:t>
            </a:r>
            <a:r>
              <a:rPr lang="en-CA" sz="1800" b="0" dirty="0">
                <a:solidFill>
                  <a:srgbClr val="8000FF"/>
                </a:solidFill>
                <a:highlight>
                  <a:srgbClr val="FFFFFF"/>
                </a:highlight>
              </a:rPr>
              <a:t>final</a:t>
            </a:r>
            <a:r>
              <a:rPr lang="en-CA" sz="1800" b="0" dirty="0">
                <a:solidFill>
                  <a:srgbClr val="000000"/>
                </a:solidFill>
                <a:highlight>
                  <a:srgbClr val="FFFFFF"/>
                </a:highlight>
              </a:rPr>
              <a:t> Timer </a:t>
            </a:r>
            <a:r>
              <a:rPr lang="en-CA" sz="1800" b="0" dirty="0" err="1">
                <a:solidFill>
                  <a:srgbClr val="000000"/>
                </a:solidFill>
                <a:highlight>
                  <a:srgbClr val="FFFFFF"/>
                </a:highlight>
              </a:rPr>
              <a:t>timer</a:t>
            </a:r>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FF"/>
                </a:solidFill>
                <a:highlight>
                  <a:srgbClr val="FFFFFF"/>
                </a:highlight>
              </a:rPr>
              <a:t>new</a:t>
            </a:r>
            <a:r>
              <a:rPr lang="en-CA" sz="1800" b="0" dirty="0">
                <a:solidFill>
                  <a:srgbClr val="000000"/>
                </a:solidFill>
                <a:highlight>
                  <a:srgbClr val="FFFFFF"/>
                </a:highlight>
              </a:rPr>
              <a:t> Timer</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timer</a:t>
            </a:r>
            <a:r>
              <a:rPr lang="en-CA" sz="1800" b="1" dirty="0" err="1">
                <a:solidFill>
                  <a:srgbClr val="000080"/>
                </a:solidFill>
                <a:highlight>
                  <a:srgbClr val="FFFFFF"/>
                </a:highlight>
              </a:rPr>
              <a:t>.</a:t>
            </a:r>
            <a:r>
              <a:rPr lang="en-CA" sz="1800" b="0" dirty="0" err="1">
                <a:solidFill>
                  <a:srgbClr val="000000"/>
                </a:solidFill>
                <a:highlight>
                  <a:srgbClr val="FFFFFF"/>
                </a:highlight>
              </a:rPr>
              <a:t>schedule</a:t>
            </a:r>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1" dirty="0">
                <a:solidFill>
                  <a:srgbClr val="0000FF"/>
                </a:solidFill>
                <a:highlight>
                  <a:srgbClr val="FFFFFF"/>
                </a:highlight>
              </a:rPr>
              <a:t>new</a:t>
            </a:r>
            <a:r>
              <a:rPr lang="en-CA" sz="1800" b="0" dirty="0">
                <a:solidFill>
                  <a:srgbClr val="000000"/>
                </a:solidFill>
                <a:highlight>
                  <a:srgbClr val="FFFFFF"/>
                </a:highlight>
              </a:rPr>
              <a:t> </a:t>
            </a:r>
            <a:r>
              <a:rPr lang="en-CA" sz="1800" b="0" dirty="0" err="1">
                <a:solidFill>
                  <a:srgbClr val="000000"/>
                </a:solidFill>
                <a:highlight>
                  <a:srgbClr val="FFFFFF"/>
                </a:highlight>
              </a:rPr>
              <a:t>TimerTask</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a:solidFill>
                  <a:srgbClr val="8000FF"/>
                </a:solidFill>
                <a:highlight>
                  <a:srgbClr val="FFFFFF"/>
                </a:highlight>
              </a:rPr>
              <a:t>public</a:t>
            </a:r>
            <a:r>
              <a:rPr lang="en-CA" sz="1800" b="0" dirty="0">
                <a:solidFill>
                  <a:srgbClr val="000000"/>
                </a:solidFill>
                <a:highlight>
                  <a:srgbClr val="FFFFFF"/>
                </a:highlight>
              </a:rPr>
              <a:t> </a:t>
            </a:r>
            <a:r>
              <a:rPr lang="en-CA" sz="1800" b="0" dirty="0">
                <a:solidFill>
                  <a:srgbClr val="8000FF"/>
                </a:solidFill>
                <a:highlight>
                  <a:srgbClr val="FFFFFF"/>
                </a:highlight>
              </a:rPr>
              <a:t>void</a:t>
            </a:r>
            <a:r>
              <a:rPr lang="en-CA" sz="1800" b="0" dirty="0">
                <a:solidFill>
                  <a:srgbClr val="000000"/>
                </a:solidFill>
                <a:highlight>
                  <a:srgbClr val="FFFFFF"/>
                </a:highlight>
              </a:rPr>
              <a:t> run</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door</a:t>
            </a:r>
            <a:r>
              <a:rPr lang="en-CA" sz="1800" b="1" dirty="0" err="1">
                <a:solidFill>
                  <a:srgbClr val="000080"/>
                </a:solidFill>
                <a:highlight>
                  <a:srgbClr val="FFFFFF"/>
                </a:highlight>
              </a:rPr>
              <a:t>.</a:t>
            </a:r>
            <a:r>
              <a:rPr lang="en-CA" sz="1800" b="0" dirty="0" err="1">
                <a:solidFill>
                  <a:srgbClr val="000000"/>
                </a:solidFill>
                <a:highlight>
                  <a:srgbClr val="FFFFFF"/>
                </a:highlight>
              </a:rPr>
              <a:t>close</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timer</a:t>
            </a:r>
            <a:r>
              <a:rPr lang="en-CA" sz="1800" b="1" dirty="0" err="1">
                <a:solidFill>
                  <a:srgbClr val="000080"/>
                </a:solidFill>
                <a:highlight>
                  <a:srgbClr val="FFFFFF"/>
                </a:highlight>
              </a:rPr>
              <a:t>.</a:t>
            </a:r>
            <a:r>
              <a:rPr lang="en-CA" sz="1800" b="0" dirty="0" err="1">
                <a:solidFill>
                  <a:srgbClr val="000000"/>
                </a:solidFill>
                <a:highlight>
                  <a:srgbClr val="FFFFFF"/>
                </a:highlight>
              </a:rPr>
              <a:t>cancel</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0" dirty="0">
                <a:solidFill>
                  <a:srgbClr val="FF8000"/>
                </a:solidFill>
                <a:highlight>
                  <a:srgbClr val="FFFFFF"/>
                </a:highlight>
              </a:rPr>
              <a:t>5000</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1" dirty="0">
                <a:solidFill>
                  <a:srgbClr val="000080"/>
                </a:solidFill>
                <a:highlight>
                  <a:srgbClr val="FFFFFF"/>
                </a:highlight>
              </a:rPr>
              <a:t>}</a:t>
            </a:r>
            <a:endParaRPr lang="en-CA" sz="1800" b="0" dirty="0">
              <a:solidFill>
                <a:srgbClr val="000000"/>
              </a:solidFill>
              <a:highlight>
                <a:srgbClr val="FFFFFF"/>
              </a:highlight>
            </a:endParaRPr>
          </a:p>
        </p:txBody>
      </p:sp>
      <p:pic>
        <p:nvPicPr>
          <p:cNvPr id="6" name="Picture 5" descr="A close up of a dog&#10;&#10;Description automatically generated">
            <a:extLst>
              <a:ext uri="{FF2B5EF4-FFF2-40B4-BE49-F238E27FC236}">
                <a16:creationId xmlns:a16="http://schemas.microsoft.com/office/drawing/2014/main" id="{5E179F2C-7DEA-47D1-AD53-73014CD2960E}"/>
              </a:ext>
            </a:extLst>
          </p:cNvPr>
          <p:cNvPicPr>
            <a:picLocks noChangeAspect="1"/>
          </p:cNvPicPr>
          <p:nvPr/>
        </p:nvPicPr>
        <p:blipFill rotWithShape="1">
          <a:blip r:embed="rId3">
            <a:extLst>
              <a:ext uri="{28A0092B-C50C-407E-A947-70E740481C1C}">
                <a14:useLocalDpi xmlns:a14="http://schemas.microsoft.com/office/drawing/2010/main" val="0"/>
              </a:ext>
            </a:extLst>
          </a:blip>
          <a:srcRect l="3637" t="6007" r="54545" b="10000"/>
          <a:stretch/>
        </p:blipFill>
        <p:spPr>
          <a:xfrm flipH="1">
            <a:off x="10287000" y="3909814"/>
            <a:ext cx="1728571" cy="1893755"/>
          </a:xfrm>
          <a:prstGeom prst="rect">
            <a:avLst/>
          </a:prstGeom>
        </p:spPr>
      </p:pic>
      <p:sp>
        <p:nvSpPr>
          <p:cNvPr id="2" name="Title 1">
            <a:extLst>
              <a:ext uri="{FF2B5EF4-FFF2-40B4-BE49-F238E27FC236}">
                <a16:creationId xmlns:a16="http://schemas.microsoft.com/office/drawing/2014/main" id="{D35F3DA5-075B-4F8E-AAC8-2CABE19FC5CB}"/>
              </a:ext>
            </a:extLst>
          </p:cNvPr>
          <p:cNvSpPr>
            <a:spLocks noGrp="1"/>
          </p:cNvSpPr>
          <p:nvPr>
            <p:ph type="title"/>
          </p:nvPr>
        </p:nvSpPr>
        <p:spPr/>
        <p:txBody>
          <a:bodyPr/>
          <a:lstStyle/>
          <a:p>
            <a:r>
              <a:rPr lang="en-IN" dirty="0"/>
              <a:t>DRY principle solution</a:t>
            </a:r>
            <a:endParaRPr lang="en-CA" dirty="0"/>
          </a:p>
        </p:txBody>
      </p:sp>
      <p:sp>
        <p:nvSpPr>
          <p:cNvPr id="3" name="Content Placeholder 2">
            <a:extLst>
              <a:ext uri="{FF2B5EF4-FFF2-40B4-BE49-F238E27FC236}">
                <a16:creationId xmlns:a16="http://schemas.microsoft.com/office/drawing/2014/main" id="{C39883D4-CB94-4179-A5D5-41D9FDED04F6}"/>
              </a:ext>
            </a:extLst>
          </p:cNvPr>
          <p:cNvSpPr>
            <a:spLocks noGrp="1"/>
          </p:cNvSpPr>
          <p:nvPr>
            <p:ph idx="1"/>
          </p:nvPr>
        </p:nvSpPr>
        <p:spPr>
          <a:xfrm>
            <a:off x="609600" y="1600201"/>
            <a:ext cx="10972800" cy="609597"/>
          </a:xfrm>
        </p:spPr>
        <p:txBody>
          <a:bodyPr/>
          <a:lstStyle/>
          <a:p>
            <a:pPr marL="457200" indent="-457200">
              <a:buFont typeface="+mj-lt"/>
              <a:buAutoNum type="arabicPeriod" startAt="2"/>
            </a:pPr>
            <a:r>
              <a:rPr lang="en-CA" spc="-5" dirty="0">
                <a:latin typeface="Arial"/>
                <a:cs typeface="Arial"/>
              </a:rPr>
              <a:t>Remove the code from other locations…</a:t>
            </a:r>
          </a:p>
        </p:txBody>
      </p:sp>
      <p:sp>
        <p:nvSpPr>
          <p:cNvPr id="4" name="Footer Placeholder 3">
            <a:extLst>
              <a:ext uri="{FF2B5EF4-FFF2-40B4-BE49-F238E27FC236}">
                <a16:creationId xmlns:a16="http://schemas.microsoft.com/office/drawing/2014/main" id="{FACDA01A-FCA8-4F68-8FEA-F87A31548974}"/>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9C917058-DFD8-41AE-9139-F42BE63D1C71}"/>
              </a:ext>
            </a:extLst>
          </p:cNvPr>
          <p:cNvSpPr>
            <a:spLocks noGrp="1"/>
          </p:cNvSpPr>
          <p:nvPr>
            <p:ph type="sldNum" sz="quarter" idx="12"/>
          </p:nvPr>
        </p:nvSpPr>
        <p:spPr/>
        <p:txBody>
          <a:bodyPr/>
          <a:lstStyle/>
          <a:p>
            <a:fld id="{C2F792F5-04B2-48F5-9D03-C738232DE97E}" type="slidenum">
              <a:rPr lang="en-CA" smtClean="0"/>
              <a:t>25</a:t>
            </a:fld>
            <a:endParaRPr lang="en-CA" dirty="0"/>
          </a:p>
        </p:txBody>
      </p:sp>
      <p:sp>
        <p:nvSpPr>
          <p:cNvPr id="7" name="TextBox 6">
            <a:extLst>
              <a:ext uri="{FF2B5EF4-FFF2-40B4-BE49-F238E27FC236}">
                <a16:creationId xmlns:a16="http://schemas.microsoft.com/office/drawing/2014/main" id="{6D77A329-76C8-4E81-81E5-BF461259848B}"/>
              </a:ext>
            </a:extLst>
          </p:cNvPr>
          <p:cNvSpPr txBox="1"/>
          <p:nvPr/>
        </p:nvSpPr>
        <p:spPr>
          <a:xfrm>
            <a:off x="874486" y="2209800"/>
            <a:ext cx="6096000" cy="3693319"/>
          </a:xfrm>
          <a:prstGeom prst="rect">
            <a:avLst/>
          </a:prstGeom>
          <a:noFill/>
        </p:spPr>
        <p:txBody>
          <a:bodyPr wrap="square">
            <a:spAutoFit/>
          </a:bodyPr>
          <a:lstStyle/>
          <a:p>
            <a:r>
              <a:rPr lang="en-CA" sz="1800" dirty="0">
                <a:solidFill>
                  <a:srgbClr val="8000FF"/>
                </a:solidFill>
                <a:highlight>
                  <a:srgbClr val="FFFFFF"/>
                </a:highlight>
              </a:rPr>
              <a:t>public</a:t>
            </a:r>
            <a:r>
              <a:rPr lang="en-CA" sz="1800" dirty="0">
                <a:solidFill>
                  <a:srgbClr val="000000"/>
                </a:solidFill>
                <a:highlight>
                  <a:srgbClr val="FFFFFF"/>
                </a:highlight>
              </a:rPr>
              <a:t> </a:t>
            </a:r>
            <a:r>
              <a:rPr lang="en-CA" sz="1800" dirty="0">
                <a:solidFill>
                  <a:srgbClr val="8000FF"/>
                </a:solidFill>
                <a:highlight>
                  <a:srgbClr val="FFFFFF"/>
                </a:highlight>
              </a:rPr>
              <a:t>void</a:t>
            </a:r>
            <a:r>
              <a:rPr lang="en-CA" sz="1800" dirty="0">
                <a:solidFill>
                  <a:srgbClr val="000000"/>
                </a:solidFill>
                <a:highlight>
                  <a:srgbClr val="FFFFFF"/>
                </a:highlight>
              </a:rPr>
              <a:t> </a:t>
            </a:r>
            <a:r>
              <a:rPr lang="en-CA" sz="1800" dirty="0" err="1">
                <a:solidFill>
                  <a:srgbClr val="000000"/>
                </a:solidFill>
                <a:highlight>
                  <a:srgbClr val="FFFFFF"/>
                </a:highlight>
              </a:rPr>
              <a:t>openDoorButtonPressed</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System</a:t>
            </a:r>
            <a:r>
              <a:rPr lang="en-CA" sz="1800" b="1" dirty="0" err="1">
                <a:solidFill>
                  <a:srgbClr val="000080"/>
                </a:solidFill>
                <a:highlight>
                  <a:srgbClr val="FFFFFF"/>
                </a:highlight>
              </a:rPr>
              <a:t>.</a:t>
            </a:r>
            <a:r>
              <a:rPr lang="en-CA" sz="1800" b="0" dirty="0" err="1">
                <a:solidFill>
                  <a:srgbClr val="000000"/>
                </a:solidFill>
                <a:highlight>
                  <a:srgbClr val="FFFFFF"/>
                </a:highlight>
              </a:rPr>
              <a:t>out</a:t>
            </a:r>
            <a:r>
              <a:rPr lang="en-CA" sz="1800" b="1" dirty="0" err="1">
                <a:solidFill>
                  <a:srgbClr val="000080"/>
                </a:solidFill>
                <a:highlight>
                  <a:srgbClr val="FFFFFF"/>
                </a:highlight>
              </a:rPr>
              <a:t>.</a:t>
            </a:r>
            <a:r>
              <a:rPr lang="en-CA" sz="1800" b="0" dirty="0" err="1">
                <a:solidFill>
                  <a:srgbClr val="000000"/>
                </a:solidFill>
                <a:highlight>
                  <a:srgbClr val="FFFFFF"/>
                </a:highlight>
              </a:rPr>
              <a:t>println</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808080"/>
                </a:solidFill>
                <a:highlight>
                  <a:srgbClr val="FFFFFF"/>
                </a:highlight>
              </a:rPr>
              <a:t>"Pressing the open door button..."</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door</a:t>
            </a:r>
            <a:r>
              <a:rPr lang="en-CA" sz="1800" b="1" dirty="0" err="1">
                <a:solidFill>
                  <a:srgbClr val="000080"/>
                </a:solidFill>
                <a:highlight>
                  <a:srgbClr val="FFFFFF"/>
                </a:highlight>
              </a:rPr>
              <a:t>.</a:t>
            </a:r>
            <a:r>
              <a:rPr lang="en-CA" sz="1800" b="0" dirty="0" err="1">
                <a:solidFill>
                  <a:srgbClr val="000000"/>
                </a:solidFill>
                <a:highlight>
                  <a:srgbClr val="FFFFFF"/>
                </a:highlight>
              </a:rPr>
              <a:t>open</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008000"/>
                </a:solidFill>
                <a:highlight>
                  <a:srgbClr val="FFFFFF"/>
                </a:highlight>
              </a:rPr>
              <a:t>//close the door after a time interval</a:t>
            </a:r>
          </a:p>
          <a:p>
            <a:r>
              <a:rPr lang="en-CA" sz="1800" b="0" dirty="0">
                <a:solidFill>
                  <a:srgbClr val="000000"/>
                </a:solidFill>
                <a:highlight>
                  <a:srgbClr val="FFFFFF"/>
                </a:highlight>
              </a:rPr>
              <a:t>	</a:t>
            </a:r>
            <a:r>
              <a:rPr lang="en-CA" sz="1800" b="0" dirty="0">
                <a:solidFill>
                  <a:srgbClr val="8000FF"/>
                </a:solidFill>
                <a:highlight>
                  <a:srgbClr val="FFFFFF"/>
                </a:highlight>
              </a:rPr>
              <a:t>final</a:t>
            </a:r>
            <a:r>
              <a:rPr lang="en-CA" sz="1800" b="0" dirty="0">
                <a:solidFill>
                  <a:srgbClr val="000000"/>
                </a:solidFill>
                <a:highlight>
                  <a:srgbClr val="FFFFFF"/>
                </a:highlight>
              </a:rPr>
              <a:t> Timer </a:t>
            </a:r>
            <a:r>
              <a:rPr lang="en-CA" sz="1800" b="0" dirty="0" err="1">
                <a:solidFill>
                  <a:srgbClr val="000000"/>
                </a:solidFill>
                <a:highlight>
                  <a:srgbClr val="FFFFFF"/>
                </a:highlight>
              </a:rPr>
              <a:t>timer</a:t>
            </a:r>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FF"/>
                </a:solidFill>
                <a:highlight>
                  <a:srgbClr val="FFFFFF"/>
                </a:highlight>
              </a:rPr>
              <a:t>new</a:t>
            </a:r>
            <a:r>
              <a:rPr lang="en-CA" sz="1800" b="0" dirty="0">
                <a:solidFill>
                  <a:srgbClr val="000000"/>
                </a:solidFill>
                <a:highlight>
                  <a:srgbClr val="FFFFFF"/>
                </a:highlight>
              </a:rPr>
              <a:t> Timer</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timer</a:t>
            </a:r>
            <a:r>
              <a:rPr lang="en-CA" sz="1800" b="1" dirty="0" err="1">
                <a:solidFill>
                  <a:srgbClr val="000080"/>
                </a:solidFill>
                <a:highlight>
                  <a:srgbClr val="FFFFFF"/>
                </a:highlight>
              </a:rPr>
              <a:t>.</a:t>
            </a:r>
            <a:r>
              <a:rPr lang="en-CA" sz="1800" b="0" dirty="0" err="1">
                <a:solidFill>
                  <a:srgbClr val="000000"/>
                </a:solidFill>
                <a:highlight>
                  <a:srgbClr val="FFFFFF"/>
                </a:highlight>
              </a:rPr>
              <a:t>schedule</a:t>
            </a:r>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1" dirty="0">
                <a:solidFill>
                  <a:srgbClr val="0000FF"/>
                </a:solidFill>
                <a:highlight>
                  <a:srgbClr val="FFFFFF"/>
                </a:highlight>
              </a:rPr>
              <a:t>new</a:t>
            </a:r>
            <a:r>
              <a:rPr lang="en-CA" sz="1800" b="0" dirty="0">
                <a:solidFill>
                  <a:srgbClr val="000000"/>
                </a:solidFill>
                <a:highlight>
                  <a:srgbClr val="FFFFFF"/>
                </a:highlight>
              </a:rPr>
              <a:t> </a:t>
            </a:r>
            <a:r>
              <a:rPr lang="en-CA" sz="1800" b="0" dirty="0" err="1">
                <a:solidFill>
                  <a:srgbClr val="000000"/>
                </a:solidFill>
                <a:highlight>
                  <a:srgbClr val="FFFFFF"/>
                </a:highlight>
              </a:rPr>
              <a:t>TimerTask</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a:solidFill>
                  <a:srgbClr val="8000FF"/>
                </a:solidFill>
                <a:highlight>
                  <a:srgbClr val="FFFFFF"/>
                </a:highlight>
              </a:rPr>
              <a:t>public</a:t>
            </a:r>
            <a:r>
              <a:rPr lang="en-CA" sz="1800" b="0" dirty="0">
                <a:solidFill>
                  <a:srgbClr val="000000"/>
                </a:solidFill>
                <a:highlight>
                  <a:srgbClr val="FFFFFF"/>
                </a:highlight>
              </a:rPr>
              <a:t> </a:t>
            </a:r>
            <a:r>
              <a:rPr lang="en-CA" sz="1800" b="0" dirty="0">
                <a:solidFill>
                  <a:srgbClr val="8000FF"/>
                </a:solidFill>
                <a:highlight>
                  <a:srgbClr val="FFFFFF"/>
                </a:highlight>
              </a:rPr>
              <a:t>void</a:t>
            </a:r>
            <a:r>
              <a:rPr lang="en-CA" sz="1800" b="0" dirty="0">
                <a:solidFill>
                  <a:srgbClr val="000000"/>
                </a:solidFill>
                <a:highlight>
                  <a:srgbClr val="FFFFFF"/>
                </a:highlight>
              </a:rPr>
              <a:t> run</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door</a:t>
            </a:r>
            <a:r>
              <a:rPr lang="en-CA" sz="1800" b="1" dirty="0" err="1">
                <a:solidFill>
                  <a:srgbClr val="000080"/>
                </a:solidFill>
                <a:highlight>
                  <a:srgbClr val="FFFFFF"/>
                </a:highlight>
              </a:rPr>
              <a:t>.</a:t>
            </a:r>
            <a:r>
              <a:rPr lang="en-CA" sz="1800" b="0" dirty="0" err="1">
                <a:solidFill>
                  <a:srgbClr val="000000"/>
                </a:solidFill>
                <a:highlight>
                  <a:srgbClr val="FFFFFF"/>
                </a:highlight>
              </a:rPr>
              <a:t>close</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0" dirty="0" err="1">
                <a:solidFill>
                  <a:srgbClr val="000000"/>
                </a:solidFill>
                <a:highlight>
                  <a:srgbClr val="FFFFFF"/>
                </a:highlight>
              </a:rPr>
              <a:t>timer</a:t>
            </a:r>
            <a:r>
              <a:rPr lang="en-CA" sz="1800" b="1" dirty="0" err="1">
                <a:solidFill>
                  <a:srgbClr val="000080"/>
                </a:solidFill>
                <a:highlight>
                  <a:srgbClr val="FFFFFF"/>
                </a:highlight>
              </a:rPr>
              <a:t>.</a:t>
            </a:r>
            <a:r>
              <a:rPr lang="en-CA" sz="1800" b="0" dirty="0" err="1">
                <a:solidFill>
                  <a:srgbClr val="000000"/>
                </a:solidFill>
                <a:highlight>
                  <a:srgbClr val="FFFFFF"/>
                </a:highlight>
              </a:rPr>
              <a:t>cancel</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0" dirty="0">
                <a:solidFill>
                  <a:srgbClr val="000000"/>
                </a:solidFill>
                <a:highlight>
                  <a:srgbClr val="FFFFFF"/>
                </a:highlight>
              </a:rPr>
              <a:t>	</a:t>
            </a:r>
            <a:r>
              <a:rPr lang="en-CA" sz="1800" b="1" dirty="0">
                <a:solidFill>
                  <a:srgbClr val="000080"/>
                </a:solidFill>
                <a:highlight>
                  <a:srgbClr val="FFFFFF"/>
                </a:highlight>
              </a:rPr>
              <a:t>},</a:t>
            </a:r>
            <a:r>
              <a:rPr lang="en-CA" sz="1800" b="0" dirty="0">
                <a:solidFill>
                  <a:srgbClr val="000000"/>
                </a:solidFill>
                <a:highlight>
                  <a:srgbClr val="FFFFFF"/>
                </a:highlight>
              </a:rPr>
              <a:t> </a:t>
            </a:r>
            <a:r>
              <a:rPr lang="en-CA" sz="1800" b="0" dirty="0">
                <a:solidFill>
                  <a:srgbClr val="FF8000"/>
                </a:solidFill>
                <a:highlight>
                  <a:srgbClr val="FFFFFF"/>
                </a:highlight>
              </a:rPr>
              <a:t>5000</a:t>
            </a:r>
            <a:r>
              <a:rPr lang="en-CA" sz="1800" b="1" dirty="0">
                <a:solidFill>
                  <a:srgbClr val="000080"/>
                </a:solidFill>
                <a:highlight>
                  <a:srgbClr val="FFFFFF"/>
                </a:highlight>
              </a:rPr>
              <a:t>);</a:t>
            </a:r>
            <a:endParaRPr lang="en-CA" sz="1800" b="0" dirty="0">
              <a:solidFill>
                <a:srgbClr val="000000"/>
              </a:solidFill>
              <a:highlight>
                <a:srgbClr val="FFFFFF"/>
              </a:highlight>
            </a:endParaRPr>
          </a:p>
          <a:p>
            <a:r>
              <a:rPr lang="en-CA" sz="1800" b="1" dirty="0">
                <a:solidFill>
                  <a:srgbClr val="000080"/>
                </a:solidFill>
                <a:highlight>
                  <a:srgbClr val="FFFFFF"/>
                </a:highlight>
              </a:rPr>
              <a:t>}</a:t>
            </a:r>
            <a:endParaRPr lang="en-CA" dirty="0"/>
          </a:p>
        </p:txBody>
      </p:sp>
      <p:sp>
        <p:nvSpPr>
          <p:cNvPr id="12" name="Rectangle 11">
            <a:extLst>
              <a:ext uri="{FF2B5EF4-FFF2-40B4-BE49-F238E27FC236}">
                <a16:creationId xmlns:a16="http://schemas.microsoft.com/office/drawing/2014/main" id="{4078C36A-39F6-4E70-82EF-8621B7B93464}"/>
              </a:ext>
            </a:extLst>
          </p:cNvPr>
          <p:cNvSpPr/>
          <p:nvPr/>
        </p:nvSpPr>
        <p:spPr>
          <a:xfrm>
            <a:off x="1143000" y="3657601"/>
            <a:ext cx="9296400" cy="190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0888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3" dur="500"/>
                                        <p:tgtEl>
                                          <p:spTgt spid="7">
                                            <p:txEl>
                                              <p:pRg st="5" end="5"/>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7">
                                            <p:txEl>
                                              <p:pRg st="5" end="5"/>
                                            </p:txEl>
                                          </p:spTgt>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500"/>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7" dur="500"/>
                                        <p:tgtEl>
                                          <p:spTgt spid="7">
                                            <p:txEl>
                                              <p:pRg st="6" end="6"/>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7">
                                            <p:txEl>
                                              <p:pRg st="6" end="6"/>
                                            </p:txEl>
                                          </p:spTgt>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1" dur="500"/>
                                        <p:tgtEl>
                                          <p:spTgt spid="7">
                                            <p:txEl>
                                              <p:pRg st="7" end="7"/>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7">
                                            <p:txEl>
                                              <p:pRg st="7" end="7"/>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5" dur="500"/>
                                        <p:tgtEl>
                                          <p:spTgt spid="7">
                                            <p:txEl>
                                              <p:pRg st="8" end="8"/>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7">
                                            <p:txEl>
                                              <p:pRg st="8" end="8"/>
                                            </p:txEl>
                                          </p:spTgt>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9" dur="500"/>
                                        <p:tgtEl>
                                          <p:spTgt spid="7">
                                            <p:txEl>
                                              <p:pRg st="9" end="9"/>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7">
                                            <p:txEl>
                                              <p:pRg st="9" end="9"/>
                                            </p:txEl>
                                          </p:spTgt>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33" dur="500"/>
                                        <p:tgtEl>
                                          <p:spTgt spid="7">
                                            <p:txEl>
                                              <p:pRg st="10" end="10"/>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7">
                                            <p:txEl>
                                              <p:pRg st="10" end="10"/>
                                            </p:txEl>
                                          </p:spTgt>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37" dur="500"/>
                                        <p:tgtEl>
                                          <p:spTgt spid="7">
                                            <p:txEl>
                                              <p:pRg st="11" end="11"/>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7">
                                            <p:txEl>
                                              <p:pRg st="11" end="11"/>
                                            </p:txEl>
                                          </p:spTgt>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1" dur="500"/>
                                        <p:tgtEl>
                                          <p:spTgt spid="11">
                                            <p:txEl>
                                              <p:pRg st="5" end="5"/>
                                            </p:txEl>
                                          </p:spTgt>
                                        </p:tgtEl>
                                        <p:attrNameLst>
                                          <p:attrName>ppt_y</p:attrName>
                                        </p:attrNameLst>
                                      </p:cBhvr>
                                      <p:tavLst>
                                        <p:tav tm="0">
                                          <p:val>
                                            <p:strVal val="ppt_y"/>
                                          </p:val>
                                        </p:tav>
                                        <p:tav tm="100000">
                                          <p:val>
                                            <p:strVal val="1+ppt_h/2"/>
                                          </p:val>
                                        </p:tav>
                                      </p:tavLst>
                                    </p:anim>
                                    <p:set>
                                      <p:cBhvr>
                                        <p:cTn id="42" dur="1" fill="hold">
                                          <p:stCondLst>
                                            <p:cond delay="499"/>
                                          </p:stCondLst>
                                        </p:cTn>
                                        <p:tgtEl>
                                          <p:spTgt spid="11">
                                            <p:txEl>
                                              <p:pRg st="5" end="5"/>
                                            </p:txEl>
                                          </p:spTgt>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5" dur="500"/>
                                        <p:tgtEl>
                                          <p:spTgt spid="11">
                                            <p:txEl>
                                              <p:pRg st="6" end="6"/>
                                            </p:txEl>
                                          </p:spTgt>
                                        </p:tgtEl>
                                        <p:attrNameLst>
                                          <p:attrName>ppt_y</p:attrName>
                                        </p:attrNameLst>
                                      </p:cBhvr>
                                      <p:tavLst>
                                        <p:tav tm="0">
                                          <p:val>
                                            <p:strVal val="ppt_y"/>
                                          </p:val>
                                        </p:tav>
                                        <p:tav tm="100000">
                                          <p:val>
                                            <p:strVal val="1+ppt_h/2"/>
                                          </p:val>
                                        </p:tav>
                                      </p:tavLst>
                                    </p:anim>
                                    <p:set>
                                      <p:cBhvr>
                                        <p:cTn id="46" dur="1" fill="hold">
                                          <p:stCondLst>
                                            <p:cond delay="499"/>
                                          </p:stCondLst>
                                        </p:cTn>
                                        <p:tgtEl>
                                          <p:spTgt spid="11">
                                            <p:txEl>
                                              <p:pRg st="6" end="6"/>
                                            </p:txEl>
                                          </p:spTgt>
                                        </p:tgtEl>
                                        <p:attrNameLst>
                                          <p:attrName>style.visibility</p:attrName>
                                        </p:attrNameLst>
                                      </p:cBhvr>
                                      <p:to>
                                        <p:strVal val="hidden"/>
                                      </p:to>
                                    </p:set>
                                  </p:childTnLst>
                                </p:cTn>
                              </p:par>
                              <p:par>
                                <p:cTn id="47" presetID="2" presetClass="exit" presetSubtype="4" fill="hold" nodeType="withEffect">
                                  <p:stCondLst>
                                    <p:cond delay="0"/>
                                  </p:stCondLst>
                                  <p:childTnLst>
                                    <p:anim calcmode="lin" valueType="num">
                                      <p:cBhvr additive="base">
                                        <p:cTn id="48" dur="500"/>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9" dur="500"/>
                                        <p:tgtEl>
                                          <p:spTgt spid="11">
                                            <p:txEl>
                                              <p:pRg st="7" end="7"/>
                                            </p:txEl>
                                          </p:spTgt>
                                        </p:tgtEl>
                                        <p:attrNameLst>
                                          <p:attrName>ppt_y</p:attrName>
                                        </p:attrNameLst>
                                      </p:cBhvr>
                                      <p:tavLst>
                                        <p:tav tm="0">
                                          <p:val>
                                            <p:strVal val="ppt_y"/>
                                          </p:val>
                                        </p:tav>
                                        <p:tav tm="100000">
                                          <p:val>
                                            <p:strVal val="1+ppt_h/2"/>
                                          </p:val>
                                        </p:tav>
                                      </p:tavLst>
                                    </p:anim>
                                    <p:set>
                                      <p:cBhvr>
                                        <p:cTn id="50" dur="1" fill="hold">
                                          <p:stCondLst>
                                            <p:cond delay="499"/>
                                          </p:stCondLst>
                                        </p:cTn>
                                        <p:tgtEl>
                                          <p:spTgt spid="11">
                                            <p:txEl>
                                              <p:pRg st="7" end="7"/>
                                            </p:txEl>
                                          </p:spTgt>
                                        </p:tgtEl>
                                        <p:attrNameLst>
                                          <p:attrName>style.visibility</p:attrName>
                                        </p:attrNameLst>
                                      </p:cBhvr>
                                      <p:to>
                                        <p:strVal val="hidden"/>
                                      </p:to>
                                    </p:set>
                                  </p:childTnLst>
                                </p:cTn>
                              </p:par>
                              <p:par>
                                <p:cTn id="51" presetID="2" presetClass="exit" presetSubtype="4" fill="hold" nodeType="withEffect">
                                  <p:stCondLst>
                                    <p:cond delay="0"/>
                                  </p:stCondLst>
                                  <p:childTnLst>
                                    <p:anim calcmode="lin" valueType="num">
                                      <p:cBhvr additive="base">
                                        <p:cTn id="52" dur="500"/>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3" dur="500"/>
                                        <p:tgtEl>
                                          <p:spTgt spid="11">
                                            <p:txEl>
                                              <p:pRg st="8" end="8"/>
                                            </p:txEl>
                                          </p:spTgt>
                                        </p:tgtEl>
                                        <p:attrNameLst>
                                          <p:attrName>ppt_y</p:attrName>
                                        </p:attrNameLst>
                                      </p:cBhvr>
                                      <p:tavLst>
                                        <p:tav tm="0">
                                          <p:val>
                                            <p:strVal val="ppt_y"/>
                                          </p:val>
                                        </p:tav>
                                        <p:tav tm="100000">
                                          <p:val>
                                            <p:strVal val="1+ppt_h/2"/>
                                          </p:val>
                                        </p:tav>
                                      </p:tavLst>
                                    </p:anim>
                                    <p:set>
                                      <p:cBhvr>
                                        <p:cTn id="54" dur="1" fill="hold">
                                          <p:stCondLst>
                                            <p:cond delay="499"/>
                                          </p:stCondLst>
                                        </p:cTn>
                                        <p:tgtEl>
                                          <p:spTgt spid="11">
                                            <p:txEl>
                                              <p:pRg st="8" end="8"/>
                                            </p:txEl>
                                          </p:spTgt>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7" dur="500"/>
                                        <p:tgtEl>
                                          <p:spTgt spid="11">
                                            <p:txEl>
                                              <p:pRg st="9" end="9"/>
                                            </p:txEl>
                                          </p:spTgt>
                                        </p:tgtEl>
                                        <p:attrNameLst>
                                          <p:attrName>ppt_y</p:attrName>
                                        </p:attrNameLst>
                                      </p:cBhvr>
                                      <p:tavLst>
                                        <p:tav tm="0">
                                          <p:val>
                                            <p:strVal val="ppt_y"/>
                                          </p:val>
                                        </p:tav>
                                        <p:tav tm="100000">
                                          <p:val>
                                            <p:strVal val="1+ppt_h/2"/>
                                          </p:val>
                                        </p:tav>
                                      </p:tavLst>
                                    </p:anim>
                                    <p:set>
                                      <p:cBhvr>
                                        <p:cTn id="58" dur="1" fill="hold">
                                          <p:stCondLst>
                                            <p:cond delay="499"/>
                                          </p:stCondLst>
                                        </p:cTn>
                                        <p:tgtEl>
                                          <p:spTgt spid="11">
                                            <p:txEl>
                                              <p:pRg st="9" end="9"/>
                                            </p:txEl>
                                          </p:spTgt>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1" dur="500"/>
                                        <p:tgtEl>
                                          <p:spTgt spid="11">
                                            <p:txEl>
                                              <p:pRg st="10" end="10"/>
                                            </p:txEl>
                                          </p:spTgt>
                                        </p:tgtEl>
                                        <p:attrNameLst>
                                          <p:attrName>ppt_y</p:attrName>
                                        </p:attrNameLst>
                                      </p:cBhvr>
                                      <p:tavLst>
                                        <p:tav tm="0">
                                          <p:val>
                                            <p:strVal val="ppt_y"/>
                                          </p:val>
                                        </p:tav>
                                        <p:tav tm="100000">
                                          <p:val>
                                            <p:strVal val="1+ppt_h/2"/>
                                          </p:val>
                                        </p:tav>
                                      </p:tavLst>
                                    </p:anim>
                                    <p:set>
                                      <p:cBhvr>
                                        <p:cTn id="62" dur="1" fill="hold">
                                          <p:stCondLst>
                                            <p:cond delay="499"/>
                                          </p:stCondLst>
                                        </p:cTn>
                                        <p:tgtEl>
                                          <p:spTgt spid="11">
                                            <p:txEl>
                                              <p:pRg st="10" end="10"/>
                                            </p:txEl>
                                          </p:spTgt>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65" dur="500"/>
                                        <p:tgtEl>
                                          <p:spTgt spid="11">
                                            <p:txEl>
                                              <p:pRg st="11" end="11"/>
                                            </p:txEl>
                                          </p:spTgt>
                                        </p:tgtEl>
                                        <p:attrNameLst>
                                          <p:attrName>ppt_y</p:attrName>
                                        </p:attrNameLst>
                                      </p:cBhvr>
                                      <p:tavLst>
                                        <p:tav tm="0">
                                          <p:val>
                                            <p:strVal val="ppt_y"/>
                                          </p:val>
                                        </p:tav>
                                        <p:tav tm="100000">
                                          <p:val>
                                            <p:strVal val="1+ppt_h/2"/>
                                          </p:val>
                                        </p:tav>
                                      </p:tavLst>
                                    </p:anim>
                                    <p:set>
                                      <p:cBhvr>
                                        <p:cTn id="66" dur="1" fill="hold">
                                          <p:stCondLst>
                                            <p:cond delay="499"/>
                                          </p:stCondLst>
                                        </p:cTn>
                                        <p:tgtEl>
                                          <p:spTgt spid="11">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298E-02D4-4B8A-91F5-AC20681CF56E}"/>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1ED53A77-0402-4726-A9AC-E8C2B79530C9}"/>
              </a:ext>
            </a:extLst>
          </p:cNvPr>
          <p:cNvSpPr>
            <a:spLocks noGrp="1"/>
          </p:cNvSpPr>
          <p:nvPr>
            <p:ph idx="1"/>
          </p:nvPr>
        </p:nvSpPr>
        <p:spPr/>
        <p:txBody>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Principle of decoupling</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Open-Closed principle</a:t>
            </a:r>
          </a:p>
          <a:p>
            <a:pPr>
              <a:lnSpc>
                <a:spcPct val="107000"/>
              </a:lnSpc>
              <a:spcAft>
                <a:spcPts val="800"/>
              </a:spcAft>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Liskov</a:t>
            </a:r>
            <a:r>
              <a:rPr lang="en-US" sz="2400" dirty="0">
                <a:effectLst/>
                <a:latin typeface="Calibri" panose="020F0502020204030204" pitchFamily="34" charset="0"/>
                <a:ea typeface="Calibri" panose="020F0502020204030204" pitchFamily="34" charset="0"/>
                <a:cs typeface="Times New Roman" panose="02020603050405020304" pitchFamily="18" charset="0"/>
              </a:rPr>
              <a:t> substitution</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DRY principle</a:t>
            </a:r>
          </a:p>
        </p:txBody>
      </p:sp>
      <p:sp>
        <p:nvSpPr>
          <p:cNvPr id="4" name="Footer Placeholder 3">
            <a:extLst>
              <a:ext uri="{FF2B5EF4-FFF2-40B4-BE49-F238E27FC236}">
                <a16:creationId xmlns:a16="http://schemas.microsoft.com/office/drawing/2014/main" id="{3BE8BEC9-B85C-4000-B2F8-8BB4DB9A52A9}"/>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55D5850F-18D3-46CE-9FB4-24168EC25E14}"/>
              </a:ext>
            </a:extLst>
          </p:cNvPr>
          <p:cNvSpPr>
            <a:spLocks noGrp="1"/>
          </p:cNvSpPr>
          <p:nvPr>
            <p:ph type="sldNum" sz="quarter" idx="12"/>
          </p:nvPr>
        </p:nvSpPr>
        <p:spPr/>
        <p:txBody>
          <a:bodyPr/>
          <a:lstStyle/>
          <a:p>
            <a:fld id="{C2F792F5-04B2-48F5-9D03-C738232DE97E}" type="slidenum">
              <a:rPr lang="en-CA" smtClean="0"/>
              <a:t>26</a:t>
            </a:fld>
            <a:endParaRPr lang="en-CA"/>
          </a:p>
        </p:txBody>
      </p:sp>
    </p:spTree>
    <p:extLst>
      <p:ext uri="{BB962C8B-B14F-4D97-AF65-F5344CB8AC3E}">
        <p14:creationId xmlns:p14="http://schemas.microsoft.com/office/powerpoint/2010/main" val="173375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34BB-D9C8-4892-9955-FD01B036FB55}"/>
              </a:ext>
            </a:extLst>
          </p:cNvPr>
          <p:cNvSpPr>
            <a:spLocks noGrp="1"/>
          </p:cNvSpPr>
          <p:nvPr>
            <p:ph type="title"/>
          </p:nvPr>
        </p:nvSpPr>
        <p:spPr/>
        <p:txBody>
          <a:bodyPr/>
          <a:lstStyle/>
          <a:p>
            <a:r>
              <a:rPr lang="en-CA" dirty="0"/>
              <a:t>References</a:t>
            </a:r>
          </a:p>
        </p:txBody>
      </p:sp>
      <p:sp>
        <p:nvSpPr>
          <p:cNvPr id="7" name="Content Placeholder 6">
            <a:extLst>
              <a:ext uri="{FF2B5EF4-FFF2-40B4-BE49-F238E27FC236}">
                <a16:creationId xmlns:a16="http://schemas.microsoft.com/office/drawing/2014/main" id="{6CED5ED7-CBBF-4A62-B46D-2C1290FADECF}"/>
              </a:ext>
            </a:extLst>
          </p:cNvPr>
          <p:cNvSpPr>
            <a:spLocks noGrp="1"/>
          </p:cNvSpPr>
          <p:nvPr>
            <p:ph idx="1"/>
          </p:nvPr>
        </p:nvSpPr>
        <p:spPr/>
        <p:txBody>
          <a:bodyPr/>
          <a:lstStyle/>
          <a:p>
            <a:pPr rtl="0" fontAlgn="base">
              <a:spcBef>
                <a:spcPts val="0"/>
              </a:spcBef>
              <a:spcAft>
                <a:spcPts val="0"/>
              </a:spcAft>
              <a:buFont typeface="+mj-lt"/>
              <a:buAutoNum type="arabicPeriod"/>
            </a:pPr>
            <a:r>
              <a:rPr lang="en-CA" sz="1800" b="0" i="0" u="none" strike="noStrike" dirty="0">
                <a:solidFill>
                  <a:srgbClr val="222222"/>
                </a:solidFill>
                <a:effectLst/>
                <a:latin typeface="Arial" panose="020B0604020202020204" pitchFamily="34" charset="0"/>
              </a:rPr>
              <a:t>Ch. 3. Qian, Kai, et al. Software architecture and design illuminated. Jones &amp; Bartlett Learning, 2010.</a:t>
            </a:r>
            <a:endParaRPr lang="en-CA"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CA" sz="1800" b="0" i="0" u="none" strike="noStrike" dirty="0">
                <a:solidFill>
                  <a:srgbClr val="222222"/>
                </a:solidFill>
                <a:effectLst/>
                <a:latin typeface="Arial" panose="020B0604020202020204" pitchFamily="34" charset="0"/>
              </a:rPr>
              <a:t>Ch. 8. McLaughlin, Brett, Gary </a:t>
            </a:r>
            <a:r>
              <a:rPr lang="en-CA" sz="1800" b="0" i="0" u="none" strike="noStrike" dirty="0" err="1">
                <a:solidFill>
                  <a:srgbClr val="222222"/>
                </a:solidFill>
                <a:effectLst/>
                <a:latin typeface="Arial" panose="020B0604020202020204" pitchFamily="34" charset="0"/>
              </a:rPr>
              <a:t>Pollice</a:t>
            </a:r>
            <a:r>
              <a:rPr lang="en-CA" sz="1800" b="0" i="0" u="none" strike="noStrike" dirty="0">
                <a:solidFill>
                  <a:srgbClr val="222222"/>
                </a:solidFill>
                <a:effectLst/>
                <a:latin typeface="Arial" panose="020B0604020202020204" pitchFamily="34" charset="0"/>
              </a:rPr>
              <a:t>, and David West. Head First Object-Oriented Analysis and Design." O'Reilly Media, Inc.", 2007.</a:t>
            </a:r>
            <a:endParaRPr lang="en-CA" sz="1800" b="0" i="0" u="none" strike="noStrike" dirty="0">
              <a:solidFill>
                <a:srgbClr val="000000"/>
              </a:solidFill>
              <a:effectLst/>
              <a:latin typeface="Arial" panose="020B0604020202020204" pitchFamily="34" charset="0"/>
            </a:endParaRPr>
          </a:p>
          <a:p>
            <a:endParaRPr lang="en-CA" dirty="0"/>
          </a:p>
        </p:txBody>
      </p:sp>
      <p:sp>
        <p:nvSpPr>
          <p:cNvPr id="4" name="Footer Placeholder 3">
            <a:extLst>
              <a:ext uri="{FF2B5EF4-FFF2-40B4-BE49-F238E27FC236}">
                <a16:creationId xmlns:a16="http://schemas.microsoft.com/office/drawing/2014/main" id="{A3B09E5D-661D-4BCB-B07C-4D13AB81E77D}"/>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80614DA2-510A-4E14-A797-FF64C925ABD7}"/>
              </a:ext>
            </a:extLst>
          </p:cNvPr>
          <p:cNvSpPr>
            <a:spLocks noGrp="1"/>
          </p:cNvSpPr>
          <p:nvPr>
            <p:ph type="sldNum" sz="quarter" idx="12"/>
          </p:nvPr>
        </p:nvSpPr>
        <p:spPr/>
        <p:txBody>
          <a:bodyPr/>
          <a:lstStyle/>
          <a:p>
            <a:fld id="{C2F792F5-04B2-48F5-9D03-C738232DE97E}" type="slidenum">
              <a:rPr lang="en-CA" smtClean="0"/>
              <a:t>27</a:t>
            </a:fld>
            <a:endParaRPr lang="en-CA"/>
          </a:p>
        </p:txBody>
      </p:sp>
    </p:spTree>
    <p:extLst>
      <p:ext uri="{BB962C8B-B14F-4D97-AF65-F5344CB8AC3E}">
        <p14:creationId xmlns:p14="http://schemas.microsoft.com/office/powerpoint/2010/main" val="221381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a:extLst>
              <a:ext uri="{FF2B5EF4-FFF2-40B4-BE49-F238E27FC236}">
                <a16:creationId xmlns:a16="http://schemas.microsoft.com/office/drawing/2014/main" id="{6F48BA88-97E2-4C9A-A4A2-C71E728EBF58}"/>
              </a:ext>
            </a:extLst>
          </p:cNvPr>
          <p:cNvSpPr>
            <a:spLocks noGrp="1" noChangeArrowheads="1"/>
          </p:cNvSpPr>
          <p:nvPr>
            <p:ph sz="half" idx="1"/>
          </p:nvPr>
        </p:nvSpPr>
        <p:spPr>
          <a:xfrm>
            <a:off x="609600" y="1600201"/>
            <a:ext cx="5384800" cy="4525963"/>
          </a:xfrm>
        </p:spPr>
        <p:txBody>
          <a:bodyPr wrap="square" anchor="t">
            <a:normAutofit/>
          </a:bodyPr>
          <a:lstStyle/>
          <a:p>
            <a:r>
              <a:rPr lang="en-US" altLang="en-US" sz="2200" dirty="0"/>
              <a:t>Tight coupling is usually bad</a:t>
            </a:r>
          </a:p>
          <a:p>
            <a:r>
              <a:rPr lang="en-US" altLang="en-US" sz="2200" dirty="0"/>
              <a:t>Why?</a:t>
            </a:r>
          </a:p>
          <a:p>
            <a:pPr lvl="1"/>
            <a:r>
              <a:rPr lang="en-US" altLang="en-US" sz="1400" dirty="0"/>
              <a:t>Hard to maintain</a:t>
            </a:r>
          </a:p>
          <a:p>
            <a:pPr lvl="1"/>
            <a:r>
              <a:rPr lang="en-US" altLang="en-US" sz="1400" dirty="0"/>
              <a:t>Hard to extend</a:t>
            </a:r>
          </a:p>
          <a:p>
            <a:pPr lvl="1"/>
            <a:r>
              <a:rPr lang="en-US" altLang="en-US" sz="1400" dirty="0"/>
              <a:t>Longer project compiling time</a:t>
            </a:r>
          </a:p>
          <a:p>
            <a:pPr lvl="1"/>
            <a:r>
              <a:rPr lang="en-US" altLang="en-US" sz="1400" dirty="0"/>
              <a:t>...</a:t>
            </a:r>
          </a:p>
        </p:txBody>
      </p:sp>
      <p:pic>
        <p:nvPicPr>
          <p:cNvPr id="27650" name="Picture 2">
            <a:extLst>
              <a:ext uri="{FF2B5EF4-FFF2-40B4-BE49-F238E27FC236}">
                <a16:creationId xmlns:a16="http://schemas.microsoft.com/office/drawing/2014/main" id="{123E25E5-98D9-4B4F-B1F7-08CF498C4C5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7600" y="2193894"/>
            <a:ext cx="5384800" cy="3338576"/>
          </a:xfrm>
          <a:prstGeom prst="rect">
            <a:avLst/>
          </a:prstGeom>
          <a:solidFill>
            <a:srgbClr val="FFFFFF"/>
          </a:solidFill>
        </p:spPr>
      </p:pic>
      <p:sp>
        <p:nvSpPr>
          <p:cNvPr id="2" name="Footer Placeholder 1">
            <a:extLst>
              <a:ext uri="{FF2B5EF4-FFF2-40B4-BE49-F238E27FC236}">
                <a16:creationId xmlns:a16="http://schemas.microsoft.com/office/drawing/2014/main" id="{B424FA84-0BFD-4A74-94FD-6B9F8BE582AC}"/>
              </a:ext>
            </a:extLst>
          </p:cNvPr>
          <p:cNvSpPr>
            <a:spLocks noGrp="1"/>
          </p:cNvSpPr>
          <p:nvPr>
            <p:ph type="ftr" sz="quarter" idx="11"/>
          </p:nvPr>
        </p:nvSpPr>
        <p:spPr>
          <a:xfrm>
            <a:off x="4165600" y="6245225"/>
            <a:ext cx="3860800" cy="476250"/>
          </a:xfrm>
        </p:spPr>
        <p:txBody>
          <a:bodyPr anchor="ctr">
            <a:normAutofit/>
          </a:bodyPr>
          <a:lstStyle/>
          <a:p>
            <a:pPr>
              <a:spcAft>
                <a:spcPts val="600"/>
              </a:spcAft>
            </a:pPr>
            <a:r>
              <a:rPr lang="en-CA"/>
              <a:t>SOEN 343</a:t>
            </a:r>
          </a:p>
        </p:txBody>
      </p:sp>
      <p:sp>
        <p:nvSpPr>
          <p:cNvPr id="3" name="Slide Number Placeholder 2">
            <a:extLst>
              <a:ext uri="{FF2B5EF4-FFF2-40B4-BE49-F238E27FC236}">
                <a16:creationId xmlns:a16="http://schemas.microsoft.com/office/drawing/2014/main" id="{09BDEC54-9AA6-4059-B9F2-DBA3B63DBCB6}"/>
              </a:ext>
            </a:extLst>
          </p:cNvPr>
          <p:cNvSpPr>
            <a:spLocks noGrp="1"/>
          </p:cNvSpPr>
          <p:nvPr>
            <p:ph type="sldNum" sz="quarter" idx="12"/>
          </p:nvPr>
        </p:nvSpPr>
        <p:spPr>
          <a:xfrm>
            <a:off x="8737600" y="6245225"/>
            <a:ext cx="2844800" cy="476250"/>
          </a:xfrm>
        </p:spPr>
        <p:txBody>
          <a:bodyPr wrap="square" anchor="t">
            <a:normAutofit/>
          </a:bodyPr>
          <a:lstStyle/>
          <a:p>
            <a:pPr>
              <a:spcAft>
                <a:spcPts val="600"/>
              </a:spcAft>
            </a:pPr>
            <a:fld id="{F7AFF0B9-4379-4FC4-8C8D-6E59B9CEB73D}" type="slidenum">
              <a:rPr lang="en-CA" smtClean="0"/>
              <a:pPr>
                <a:spcAft>
                  <a:spcPts val="600"/>
                </a:spcAft>
              </a:pPr>
              <a:t>3</a:t>
            </a:fld>
            <a:endParaRPr lang="en-CA"/>
          </a:p>
        </p:txBody>
      </p:sp>
      <p:sp>
        <p:nvSpPr>
          <p:cNvPr id="91138" name="Rectangle 2">
            <a:extLst>
              <a:ext uri="{FF2B5EF4-FFF2-40B4-BE49-F238E27FC236}">
                <a16:creationId xmlns:a16="http://schemas.microsoft.com/office/drawing/2014/main" id="{5B1F00E4-55C5-40A6-8DD9-A9B94EBAA6CA}"/>
              </a:ext>
            </a:extLst>
          </p:cNvPr>
          <p:cNvSpPr>
            <a:spLocks noGrp="1" noChangeArrowheads="1"/>
          </p:cNvSpPr>
          <p:nvPr>
            <p:ph type="title"/>
          </p:nvPr>
        </p:nvSpPr>
        <p:spPr>
          <a:xfrm>
            <a:off x="838200" y="661354"/>
            <a:ext cx="10439400" cy="756284"/>
          </a:xfrm>
        </p:spPr>
        <p:txBody>
          <a:bodyPr wrap="square" anchor="ctr">
            <a:normAutofit/>
          </a:bodyPr>
          <a:lstStyle/>
          <a:p>
            <a:r>
              <a:rPr lang="en-US" altLang="en-US"/>
              <a:t>Principle of Decoupling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352A3FE2-F387-4C91-89BB-F33FC3901D53}"/>
              </a:ext>
            </a:extLst>
          </p:cNvPr>
          <p:cNvSpPr>
            <a:spLocks noGrp="1" noChangeArrowheads="1"/>
          </p:cNvSpPr>
          <p:nvPr>
            <p:ph type="title"/>
          </p:nvPr>
        </p:nvSpPr>
        <p:spPr/>
        <p:txBody>
          <a:bodyPr/>
          <a:lstStyle/>
          <a:p>
            <a:r>
              <a:rPr lang="en-US" altLang="en-US"/>
              <a:t>Example: which is better?</a:t>
            </a:r>
          </a:p>
        </p:txBody>
      </p:sp>
      <p:sp>
        <p:nvSpPr>
          <p:cNvPr id="4" name="Content Placeholder 3">
            <a:extLst>
              <a:ext uri="{FF2B5EF4-FFF2-40B4-BE49-F238E27FC236}">
                <a16:creationId xmlns:a16="http://schemas.microsoft.com/office/drawing/2014/main" id="{E5A3752B-A826-434F-AAC2-A9301F5AC7F4}"/>
              </a:ext>
            </a:extLst>
          </p:cNvPr>
          <p:cNvSpPr>
            <a:spLocks noGrp="1"/>
          </p:cNvSpPr>
          <p:nvPr>
            <p:ph idx="1"/>
          </p:nvPr>
        </p:nvSpPr>
        <p:spPr/>
        <p:txBody>
          <a:bodyPr/>
          <a:lstStyle/>
          <a:p>
            <a:endParaRPr lang="en-CA"/>
          </a:p>
        </p:txBody>
      </p:sp>
      <p:sp>
        <p:nvSpPr>
          <p:cNvPr id="2" name="Footer Placeholder 1">
            <a:extLst>
              <a:ext uri="{FF2B5EF4-FFF2-40B4-BE49-F238E27FC236}">
                <a16:creationId xmlns:a16="http://schemas.microsoft.com/office/drawing/2014/main" id="{AA93CA71-B724-4FB0-8E45-E65F48B93F98}"/>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FEAA5304-41A9-4369-9A5F-68ABAE3E8587}"/>
              </a:ext>
            </a:extLst>
          </p:cNvPr>
          <p:cNvSpPr>
            <a:spLocks noGrp="1"/>
          </p:cNvSpPr>
          <p:nvPr>
            <p:ph type="sldNum" sz="quarter" idx="12"/>
          </p:nvPr>
        </p:nvSpPr>
        <p:spPr/>
        <p:txBody>
          <a:bodyPr/>
          <a:lstStyle/>
          <a:p>
            <a:fld id="{F7AFF0B9-4379-4FC4-8C8D-6E59B9CEB73D}" type="slidenum">
              <a:rPr lang="en-CA" smtClean="0"/>
              <a:t>4</a:t>
            </a:fld>
            <a:endParaRPr lang="en-CA"/>
          </a:p>
        </p:txBody>
      </p:sp>
      <p:sp>
        <p:nvSpPr>
          <p:cNvPr id="13316" name="Rectangle 5">
            <a:extLst>
              <a:ext uri="{FF2B5EF4-FFF2-40B4-BE49-F238E27FC236}">
                <a16:creationId xmlns:a16="http://schemas.microsoft.com/office/drawing/2014/main" id="{CA5244D5-EEE6-4A5A-B1F9-E90A3C5AA991}"/>
              </a:ext>
            </a:extLst>
          </p:cNvPr>
          <p:cNvSpPr>
            <a:spLocks noChangeArrowheads="1"/>
          </p:cNvSpPr>
          <p:nvPr/>
        </p:nvSpPr>
        <p:spPr bwMode="auto">
          <a:xfrm>
            <a:off x="152400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13314" name="Object 2">
            <a:extLst>
              <a:ext uri="{FF2B5EF4-FFF2-40B4-BE49-F238E27FC236}">
                <a16:creationId xmlns:a16="http://schemas.microsoft.com/office/drawing/2014/main" id="{A4DDB326-5000-48A2-B1F1-3AA7C9FBFF9A}"/>
              </a:ext>
            </a:extLst>
          </p:cNvPr>
          <p:cNvGraphicFramePr>
            <a:graphicFrameLocks noChangeAspect="1"/>
          </p:cNvGraphicFramePr>
          <p:nvPr/>
        </p:nvGraphicFramePr>
        <p:xfrm>
          <a:off x="2286000" y="1905000"/>
          <a:ext cx="6324600" cy="4548188"/>
        </p:xfrm>
        <a:graphic>
          <a:graphicData uri="http://schemas.openxmlformats.org/presentationml/2006/ole">
            <mc:AlternateContent xmlns:mc="http://schemas.openxmlformats.org/markup-compatibility/2006">
              <mc:Choice xmlns:v="urn:schemas-microsoft-com:vml" Requires="v">
                <p:oleObj spid="_x0000_s20563" name="Visio" r:id="rId4" imgW="6264701" imgH="4490380" progId="Visio.Drawing.11">
                  <p:embed/>
                </p:oleObj>
              </mc:Choice>
              <mc:Fallback>
                <p:oleObj name="Visio" r:id="rId4" imgW="6264701" imgH="4490380" progId="Visio.Drawing.11">
                  <p:embed/>
                  <p:pic>
                    <p:nvPicPr>
                      <p:cNvPr id="13314" name="Object 2">
                        <a:extLst>
                          <a:ext uri="{FF2B5EF4-FFF2-40B4-BE49-F238E27FC236}">
                            <a16:creationId xmlns:a16="http://schemas.microsoft.com/office/drawing/2014/main" id="{A4DDB326-5000-48A2-B1F1-3AA7C9FBFF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905000"/>
                        <a:ext cx="6324600" cy="454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352A3FE2-F387-4C91-89BB-F33FC3901D53}"/>
              </a:ext>
            </a:extLst>
          </p:cNvPr>
          <p:cNvSpPr>
            <a:spLocks noGrp="1" noChangeArrowheads="1"/>
          </p:cNvSpPr>
          <p:nvPr>
            <p:ph type="title"/>
          </p:nvPr>
        </p:nvSpPr>
        <p:spPr/>
        <p:txBody>
          <a:bodyPr/>
          <a:lstStyle/>
          <a:p>
            <a:r>
              <a:rPr lang="en-US" altLang="en-US"/>
              <a:t>Example: which is better?</a:t>
            </a:r>
          </a:p>
        </p:txBody>
      </p:sp>
      <p:sp>
        <p:nvSpPr>
          <p:cNvPr id="5" name="Content Placeholder 4">
            <a:extLst>
              <a:ext uri="{FF2B5EF4-FFF2-40B4-BE49-F238E27FC236}">
                <a16:creationId xmlns:a16="http://schemas.microsoft.com/office/drawing/2014/main" id="{1D385CFC-0E71-4693-ACD9-2D6EF191968D}"/>
              </a:ext>
            </a:extLst>
          </p:cNvPr>
          <p:cNvSpPr>
            <a:spLocks noGrp="1"/>
          </p:cNvSpPr>
          <p:nvPr>
            <p:ph idx="1"/>
          </p:nvPr>
        </p:nvSpPr>
        <p:spPr/>
        <p:txBody>
          <a:bodyPr/>
          <a:lstStyle/>
          <a:p>
            <a:endParaRPr lang="en-CA" dirty="0"/>
          </a:p>
        </p:txBody>
      </p:sp>
      <p:sp>
        <p:nvSpPr>
          <p:cNvPr id="2" name="Footer Placeholder 1">
            <a:extLst>
              <a:ext uri="{FF2B5EF4-FFF2-40B4-BE49-F238E27FC236}">
                <a16:creationId xmlns:a16="http://schemas.microsoft.com/office/drawing/2014/main" id="{AA93CA71-B724-4FB0-8E45-E65F48B93F98}"/>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FEAA5304-41A9-4369-9A5F-68ABAE3E8587}"/>
              </a:ext>
            </a:extLst>
          </p:cNvPr>
          <p:cNvSpPr>
            <a:spLocks noGrp="1"/>
          </p:cNvSpPr>
          <p:nvPr>
            <p:ph type="sldNum" sz="quarter" idx="12"/>
          </p:nvPr>
        </p:nvSpPr>
        <p:spPr/>
        <p:txBody>
          <a:bodyPr/>
          <a:lstStyle/>
          <a:p>
            <a:fld id="{F7AFF0B9-4379-4FC4-8C8D-6E59B9CEB73D}" type="slidenum">
              <a:rPr lang="en-CA" smtClean="0"/>
              <a:t>5</a:t>
            </a:fld>
            <a:endParaRPr lang="en-CA"/>
          </a:p>
        </p:txBody>
      </p:sp>
      <p:sp>
        <p:nvSpPr>
          <p:cNvPr id="13316" name="Rectangle 5">
            <a:extLst>
              <a:ext uri="{FF2B5EF4-FFF2-40B4-BE49-F238E27FC236}">
                <a16:creationId xmlns:a16="http://schemas.microsoft.com/office/drawing/2014/main" id="{CA5244D5-EEE6-4A5A-B1F9-E90A3C5AA991}"/>
              </a:ext>
            </a:extLst>
          </p:cNvPr>
          <p:cNvSpPr>
            <a:spLocks noChangeArrowheads="1"/>
          </p:cNvSpPr>
          <p:nvPr/>
        </p:nvSpPr>
        <p:spPr bwMode="auto">
          <a:xfrm>
            <a:off x="152400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13314" name="Object 2">
            <a:extLst>
              <a:ext uri="{FF2B5EF4-FFF2-40B4-BE49-F238E27FC236}">
                <a16:creationId xmlns:a16="http://schemas.microsoft.com/office/drawing/2014/main" id="{A4DDB326-5000-48A2-B1F1-3AA7C9FBFF9A}"/>
              </a:ext>
            </a:extLst>
          </p:cNvPr>
          <p:cNvGraphicFramePr>
            <a:graphicFrameLocks noChangeAspect="1"/>
          </p:cNvGraphicFramePr>
          <p:nvPr/>
        </p:nvGraphicFramePr>
        <p:xfrm>
          <a:off x="2286000" y="1905000"/>
          <a:ext cx="6324600" cy="4548188"/>
        </p:xfrm>
        <a:graphic>
          <a:graphicData uri="http://schemas.openxmlformats.org/presentationml/2006/ole">
            <mc:AlternateContent xmlns:mc="http://schemas.openxmlformats.org/markup-compatibility/2006">
              <mc:Choice xmlns:v="urn:schemas-microsoft-com:vml" Requires="v">
                <p:oleObj spid="_x0000_s21587" name="Visio" r:id="rId4" imgW="6264701" imgH="4490380" progId="Visio.Drawing.11">
                  <p:embed/>
                </p:oleObj>
              </mc:Choice>
              <mc:Fallback>
                <p:oleObj name="Visio" r:id="rId4" imgW="6264701" imgH="4490380" progId="Visio.Drawing.11">
                  <p:embed/>
                  <p:pic>
                    <p:nvPicPr>
                      <p:cNvPr id="13314" name="Object 2">
                        <a:extLst>
                          <a:ext uri="{FF2B5EF4-FFF2-40B4-BE49-F238E27FC236}">
                            <a16:creationId xmlns:a16="http://schemas.microsoft.com/office/drawing/2014/main" id="{A4DDB326-5000-48A2-B1F1-3AA7C9FBFF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905000"/>
                        <a:ext cx="6324600" cy="454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Text Box 6">
            <a:extLst>
              <a:ext uri="{FF2B5EF4-FFF2-40B4-BE49-F238E27FC236}">
                <a16:creationId xmlns:a16="http://schemas.microsoft.com/office/drawing/2014/main" id="{FF42CBDA-654B-4204-A6A1-342AD7B5FC47}"/>
              </a:ext>
            </a:extLst>
          </p:cNvPr>
          <p:cNvSpPr txBox="1">
            <a:spLocks noChangeArrowheads="1"/>
          </p:cNvSpPr>
          <p:nvPr/>
        </p:nvSpPr>
        <p:spPr bwMode="auto">
          <a:xfrm>
            <a:off x="8382000" y="2986019"/>
            <a:ext cx="2743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dirty="0"/>
              <a:t>Less dependency</a:t>
            </a:r>
          </a:p>
          <a:p>
            <a:pPr eaLnBrk="1" hangingPunct="1">
              <a:spcBef>
                <a:spcPct val="50000"/>
              </a:spcBef>
            </a:pPr>
            <a:r>
              <a:rPr lang="en-US" altLang="en-US" dirty="0"/>
              <a:t>Easy expansion</a:t>
            </a:r>
          </a:p>
          <a:p>
            <a:pPr eaLnBrk="1" hangingPunct="1">
              <a:spcBef>
                <a:spcPct val="50000"/>
              </a:spcBef>
            </a:pPr>
            <a:r>
              <a:rPr lang="en-US" altLang="en-US" dirty="0"/>
              <a:t>Simplicity and elegancy  in implementation</a:t>
            </a:r>
          </a:p>
        </p:txBody>
      </p:sp>
      <p:sp>
        <p:nvSpPr>
          <p:cNvPr id="4" name="Rectangle 3">
            <a:extLst>
              <a:ext uri="{FF2B5EF4-FFF2-40B4-BE49-F238E27FC236}">
                <a16:creationId xmlns:a16="http://schemas.microsoft.com/office/drawing/2014/main" id="{E2EC3978-6CC8-4DFC-ABF6-DA171DD834DD}"/>
              </a:ext>
            </a:extLst>
          </p:cNvPr>
          <p:cNvSpPr/>
          <p:nvPr/>
        </p:nvSpPr>
        <p:spPr>
          <a:xfrm>
            <a:off x="5334000" y="1752600"/>
            <a:ext cx="2895600" cy="4603750"/>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30081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0C72-E1AC-4928-B534-0946548070CF}"/>
              </a:ext>
            </a:extLst>
          </p:cNvPr>
          <p:cNvSpPr>
            <a:spLocks noGrp="1"/>
          </p:cNvSpPr>
          <p:nvPr>
            <p:ph type="title"/>
          </p:nvPr>
        </p:nvSpPr>
        <p:spPr/>
        <p:txBody>
          <a:bodyPr/>
          <a:lstStyle/>
          <a:p>
            <a:r>
              <a:rPr lang="en-CA" dirty="0"/>
              <a:t>Single responsibility principle (SRP)</a:t>
            </a:r>
          </a:p>
        </p:txBody>
      </p:sp>
      <p:sp>
        <p:nvSpPr>
          <p:cNvPr id="3" name="Content Placeholder 2">
            <a:extLst>
              <a:ext uri="{FF2B5EF4-FFF2-40B4-BE49-F238E27FC236}">
                <a16:creationId xmlns:a16="http://schemas.microsoft.com/office/drawing/2014/main" id="{00BD4C6A-E06C-4801-929F-D67DFDF04DDA}"/>
              </a:ext>
            </a:extLst>
          </p:cNvPr>
          <p:cNvSpPr>
            <a:spLocks noGrp="1"/>
          </p:cNvSpPr>
          <p:nvPr>
            <p:ph idx="1"/>
          </p:nvPr>
        </p:nvSpPr>
        <p:spPr/>
        <p:txBody>
          <a:bodyPr/>
          <a:lstStyle/>
          <a:p>
            <a:r>
              <a:rPr lang="en-US" dirty="0"/>
              <a:t>A Class should have one reason to change</a:t>
            </a:r>
          </a:p>
          <a:p>
            <a:pPr lvl="1"/>
            <a:r>
              <a:rPr lang="en-US" dirty="0"/>
              <a:t>A Responsibility is a reason to change</a:t>
            </a:r>
          </a:p>
          <a:p>
            <a:r>
              <a:rPr lang="en-US" dirty="0"/>
              <a:t>Single Responsibility = increased cohesion</a:t>
            </a:r>
          </a:p>
          <a:p>
            <a:r>
              <a:rPr lang="en-US" dirty="0"/>
              <a:t>Not following results in needless dependencies</a:t>
            </a:r>
          </a:p>
          <a:p>
            <a:pPr lvl="1"/>
            <a:r>
              <a:rPr lang="en-US" dirty="0"/>
              <a:t>More reasons to change.</a:t>
            </a:r>
          </a:p>
          <a:p>
            <a:pPr lvl="1"/>
            <a:r>
              <a:rPr lang="en-US" dirty="0"/>
              <a:t>Rigidity, Immobility</a:t>
            </a:r>
          </a:p>
          <a:p>
            <a:endParaRPr lang="en-CA" dirty="0"/>
          </a:p>
        </p:txBody>
      </p:sp>
      <p:sp>
        <p:nvSpPr>
          <p:cNvPr id="4" name="Footer Placeholder 3">
            <a:extLst>
              <a:ext uri="{FF2B5EF4-FFF2-40B4-BE49-F238E27FC236}">
                <a16:creationId xmlns:a16="http://schemas.microsoft.com/office/drawing/2014/main" id="{717BD94F-4DC3-4CD3-A9E1-97F4CDAD0A06}"/>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FF9EBA4C-313C-486D-AD60-21F2B8FB1E43}"/>
              </a:ext>
            </a:extLst>
          </p:cNvPr>
          <p:cNvSpPr>
            <a:spLocks noGrp="1"/>
          </p:cNvSpPr>
          <p:nvPr>
            <p:ph type="sldNum" sz="quarter" idx="12"/>
          </p:nvPr>
        </p:nvSpPr>
        <p:spPr/>
        <p:txBody>
          <a:bodyPr/>
          <a:lstStyle/>
          <a:p>
            <a:fld id="{C2F792F5-04B2-48F5-9D03-C738232DE97E}" type="slidenum">
              <a:rPr lang="en-CA" smtClean="0"/>
              <a:t>6</a:t>
            </a:fld>
            <a:endParaRPr lang="en-CA"/>
          </a:p>
        </p:txBody>
      </p:sp>
      <p:pic>
        <p:nvPicPr>
          <p:cNvPr id="28674" name="Picture 2" descr="SRP Swiss Army Knife">
            <a:extLst>
              <a:ext uri="{FF2B5EF4-FFF2-40B4-BE49-F238E27FC236}">
                <a16:creationId xmlns:a16="http://schemas.microsoft.com/office/drawing/2014/main" id="{DA3E772E-59E9-4F62-88EF-AC59FFB47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647825"/>
            <a:ext cx="4010925" cy="2944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51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D17027D6-67A7-4660-915A-142CD3A9AE59}"/>
              </a:ext>
            </a:extLst>
          </p:cNvPr>
          <p:cNvSpPr>
            <a:spLocks noGrp="1" noChangeArrowheads="1"/>
          </p:cNvSpPr>
          <p:nvPr>
            <p:ph type="title"/>
          </p:nvPr>
        </p:nvSpPr>
        <p:spPr/>
        <p:txBody>
          <a:bodyPr/>
          <a:lstStyle/>
          <a:p>
            <a:r>
              <a:rPr lang="en-US" altLang="en-US" sz="2800"/>
              <a:t>Example: An Initial Design of Professor Class</a:t>
            </a:r>
          </a:p>
        </p:txBody>
      </p:sp>
      <p:sp>
        <p:nvSpPr>
          <p:cNvPr id="4" name="Content Placeholder 3">
            <a:extLst>
              <a:ext uri="{FF2B5EF4-FFF2-40B4-BE49-F238E27FC236}">
                <a16:creationId xmlns:a16="http://schemas.microsoft.com/office/drawing/2014/main" id="{E65556AC-E3B5-4808-8285-62425735B4A6}"/>
              </a:ext>
            </a:extLst>
          </p:cNvPr>
          <p:cNvSpPr>
            <a:spLocks noGrp="1"/>
          </p:cNvSpPr>
          <p:nvPr>
            <p:ph idx="1"/>
          </p:nvPr>
        </p:nvSpPr>
        <p:spPr/>
        <p:txBody>
          <a:bodyPr/>
          <a:lstStyle/>
          <a:p>
            <a:endParaRPr lang="en-CA"/>
          </a:p>
        </p:txBody>
      </p:sp>
      <p:sp>
        <p:nvSpPr>
          <p:cNvPr id="2" name="Footer Placeholder 1">
            <a:extLst>
              <a:ext uri="{FF2B5EF4-FFF2-40B4-BE49-F238E27FC236}">
                <a16:creationId xmlns:a16="http://schemas.microsoft.com/office/drawing/2014/main" id="{F316A696-E431-4C9F-9785-B9D6AD59F133}"/>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21CF1A6A-D8F8-4452-897E-AEB47739B740}"/>
              </a:ext>
            </a:extLst>
          </p:cNvPr>
          <p:cNvSpPr>
            <a:spLocks noGrp="1"/>
          </p:cNvSpPr>
          <p:nvPr>
            <p:ph type="sldNum" sz="quarter" idx="12"/>
          </p:nvPr>
        </p:nvSpPr>
        <p:spPr/>
        <p:txBody>
          <a:bodyPr/>
          <a:lstStyle/>
          <a:p>
            <a:fld id="{F7AFF0B9-4379-4FC4-8C8D-6E59B9CEB73D}" type="slidenum">
              <a:rPr lang="en-CA" smtClean="0"/>
              <a:t>7</a:t>
            </a:fld>
            <a:endParaRPr lang="en-CA"/>
          </a:p>
        </p:txBody>
      </p:sp>
      <p:sp>
        <p:nvSpPr>
          <p:cNvPr id="14340" name="Rectangle 5">
            <a:extLst>
              <a:ext uri="{FF2B5EF4-FFF2-40B4-BE49-F238E27FC236}">
                <a16:creationId xmlns:a16="http://schemas.microsoft.com/office/drawing/2014/main" id="{7EE3E2CA-64AE-49CE-BC14-344F07226F7A}"/>
              </a:ext>
            </a:extLst>
          </p:cNvPr>
          <p:cNvSpPr>
            <a:spLocks noChangeArrowheads="1"/>
          </p:cNvSpPr>
          <p:nvPr/>
        </p:nvSpPr>
        <p:spPr bwMode="auto">
          <a:xfrm>
            <a:off x="1524000" y="2329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14338" name="Object 2">
            <a:extLst>
              <a:ext uri="{FF2B5EF4-FFF2-40B4-BE49-F238E27FC236}">
                <a16:creationId xmlns:a16="http://schemas.microsoft.com/office/drawing/2014/main" id="{E3F216E9-260B-4636-ACB1-9E1B8C490131}"/>
              </a:ext>
            </a:extLst>
          </p:cNvPr>
          <p:cNvGraphicFramePr>
            <a:graphicFrameLocks noChangeAspect="1"/>
          </p:cNvGraphicFramePr>
          <p:nvPr/>
        </p:nvGraphicFramePr>
        <p:xfrm>
          <a:off x="1981200" y="1981200"/>
          <a:ext cx="8153400" cy="3525838"/>
        </p:xfrm>
        <a:graphic>
          <a:graphicData uri="http://schemas.openxmlformats.org/presentationml/2006/ole">
            <mc:AlternateContent xmlns:mc="http://schemas.openxmlformats.org/markup-compatibility/2006">
              <mc:Choice xmlns:v="urn:schemas-microsoft-com:vml" Requires="v">
                <p:oleObj spid="_x0000_s22611" name="Visio" r:id="rId4" imgW="5246714" imgH="2272036" progId="Visio.Drawing.11">
                  <p:embed/>
                </p:oleObj>
              </mc:Choice>
              <mc:Fallback>
                <p:oleObj name="Visio" r:id="rId4" imgW="5246714" imgH="2272036" progId="Visio.Drawing.11">
                  <p:embed/>
                  <p:pic>
                    <p:nvPicPr>
                      <p:cNvPr id="14338" name="Object 2">
                        <a:extLst>
                          <a:ext uri="{FF2B5EF4-FFF2-40B4-BE49-F238E27FC236}">
                            <a16:creationId xmlns:a16="http://schemas.microsoft.com/office/drawing/2014/main" id="{E3F216E9-260B-4636-ACB1-9E1B8C4901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981200"/>
                        <a:ext cx="8153400" cy="352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6F14E48D-CD0E-41B0-88AE-5F25B3B41FB2}"/>
              </a:ext>
            </a:extLst>
          </p:cNvPr>
          <p:cNvSpPr>
            <a:spLocks noGrp="1" noChangeArrowheads="1"/>
          </p:cNvSpPr>
          <p:nvPr>
            <p:ph type="title"/>
          </p:nvPr>
        </p:nvSpPr>
        <p:spPr/>
        <p:txBody>
          <a:bodyPr/>
          <a:lstStyle/>
          <a:p>
            <a:r>
              <a:rPr lang="en-US" altLang="en-US" dirty="0"/>
              <a:t>Business Logic</a:t>
            </a:r>
          </a:p>
        </p:txBody>
      </p:sp>
      <p:sp>
        <p:nvSpPr>
          <p:cNvPr id="93187" name="Rectangle 3">
            <a:extLst>
              <a:ext uri="{FF2B5EF4-FFF2-40B4-BE49-F238E27FC236}">
                <a16:creationId xmlns:a16="http://schemas.microsoft.com/office/drawing/2014/main" id="{86D975DA-07AB-48EE-8809-50520DCCBF64}"/>
              </a:ext>
            </a:extLst>
          </p:cNvPr>
          <p:cNvSpPr>
            <a:spLocks noGrp="1" noChangeArrowheads="1"/>
          </p:cNvSpPr>
          <p:nvPr>
            <p:ph idx="1"/>
          </p:nvPr>
        </p:nvSpPr>
        <p:spPr/>
        <p:txBody>
          <a:bodyPr/>
          <a:lstStyle/>
          <a:p>
            <a:pPr>
              <a:lnSpc>
                <a:spcPct val="90000"/>
              </a:lnSpc>
            </a:pPr>
            <a:r>
              <a:rPr lang="en-US" altLang="en-US" dirty="0"/>
              <a:t>Professor provides service to students</a:t>
            </a:r>
          </a:p>
          <a:p>
            <a:pPr lvl="1">
              <a:lnSpc>
                <a:spcPct val="90000"/>
              </a:lnSpc>
            </a:pPr>
            <a:r>
              <a:rPr lang="en-US" altLang="en-US" dirty="0"/>
              <a:t>Teaching</a:t>
            </a:r>
          </a:p>
          <a:p>
            <a:pPr lvl="1">
              <a:lnSpc>
                <a:spcPct val="90000"/>
              </a:lnSpc>
            </a:pPr>
            <a:r>
              <a:rPr lang="en-US" altLang="en-US" dirty="0"/>
              <a:t>Preparation of Graduation Applications</a:t>
            </a:r>
          </a:p>
          <a:p>
            <a:pPr>
              <a:lnSpc>
                <a:spcPct val="90000"/>
              </a:lnSpc>
            </a:pPr>
            <a:r>
              <a:rPr lang="en-US" altLang="en-US" dirty="0"/>
              <a:t>Problem?</a:t>
            </a:r>
          </a:p>
          <a:p>
            <a:pPr lvl="1">
              <a:lnSpc>
                <a:spcPct val="90000"/>
              </a:lnSpc>
            </a:pPr>
            <a:r>
              <a:rPr lang="en-US" altLang="en-US" dirty="0"/>
              <a:t>The Professor class bears two functionalities</a:t>
            </a:r>
          </a:p>
          <a:p>
            <a:pPr lvl="1">
              <a:lnSpc>
                <a:spcPct val="90000"/>
              </a:lnSpc>
            </a:pPr>
            <a:r>
              <a:rPr lang="en-US" altLang="en-US" dirty="0"/>
              <a:t>Design is not cohesive</a:t>
            </a:r>
          </a:p>
        </p:txBody>
      </p:sp>
      <p:sp>
        <p:nvSpPr>
          <p:cNvPr id="2" name="Footer Placeholder 1">
            <a:extLst>
              <a:ext uri="{FF2B5EF4-FFF2-40B4-BE49-F238E27FC236}">
                <a16:creationId xmlns:a16="http://schemas.microsoft.com/office/drawing/2014/main" id="{4E339A31-50CB-4FAF-847B-FFEB5812BA5F}"/>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51B1F454-E7F7-423C-B049-55D9AE45FC42}"/>
              </a:ext>
            </a:extLst>
          </p:cNvPr>
          <p:cNvSpPr>
            <a:spLocks noGrp="1"/>
          </p:cNvSpPr>
          <p:nvPr>
            <p:ph type="sldNum" sz="quarter" idx="12"/>
          </p:nvPr>
        </p:nvSpPr>
        <p:spPr/>
        <p:txBody>
          <a:bodyPr/>
          <a:lstStyle/>
          <a:p>
            <a:fld id="{F7AFF0B9-4379-4FC4-8C8D-6E59B9CEB73D}" type="slidenum">
              <a:rPr lang="en-CA" smtClean="0"/>
              <a:t>8</a:t>
            </a:fld>
            <a:endParaRPr lang="en-CA"/>
          </a:p>
        </p:txBody>
      </p:sp>
      <p:pic>
        <p:nvPicPr>
          <p:cNvPr id="29698" name="Picture 2" descr="Instructor - Fundamentals of Computer Science">
            <a:extLst>
              <a:ext uri="{FF2B5EF4-FFF2-40B4-BE49-F238E27FC236}">
                <a16:creationId xmlns:a16="http://schemas.microsoft.com/office/drawing/2014/main" id="{DD6B1610-CAA8-4E7C-A7D7-93D6E24F3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286000"/>
            <a:ext cx="23812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9702" name="Picture 6" descr="How to Fill Out a Start‐Up Loan Application: 15 Steps">
            <a:extLst>
              <a:ext uri="{FF2B5EF4-FFF2-40B4-BE49-F238E27FC236}">
                <a16:creationId xmlns:a16="http://schemas.microsoft.com/office/drawing/2014/main" id="{D811762D-D178-4626-8A9F-8925529D33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2200" y="4182649"/>
            <a:ext cx="25400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1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1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318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71BA7C6B-549E-4E85-AD4C-6541D01213FA}"/>
              </a:ext>
            </a:extLst>
          </p:cNvPr>
          <p:cNvSpPr>
            <a:spLocks noGrp="1" noChangeArrowheads="1"/>
          </p:cNvSpPr>
          <p:nvPr>
            <p:ph type="title"/>
          </p:nvPr>
        </p:nvSpPr>
        <p:spPr/>
        <p:txBody>
          <a:bodyPr/>
          <a:lstStyle/>
          <a:p>
            <a:r>
              <a:rPr lang="en-US" altLang="en-US"/>
              <a:t>Improved Design</a:t>
            </a:r>
          </a:p>
        </p:txBody>
      </p:sp>
      <p:sp>
        <p:nvSpPr>
          <p:cNvPr id="2" name="Footer Placeholder 1">
            <a:extLst>
              <a:ext uri="{FF2B5EF4-FFF2-40B4-BE49-F238E27FC236}">
                <a16:creationId xmlns:a16="http://schemas.microsoft.com/office/drawing/2014/main" id="{D185CBF6-2655-4BCD-857E-8FCF82A1161C}"/>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1994DF35-55D1-4050-836A-38E97ED823F8}"/>
              </a:ext>
            </a:extLst>
          </p:cNvPr>
          <p:cNvSpPr>
            <a:spLocks noGrp="1"/>
          </p:cNvSpPr>
          <p:nvPr>
            <p:ph type="sldNum" sz="quarter" idx="12"/>
          </p:nvPr>
        </p:nvSpPr>
        <p:spPr/>
        <p:txBody>
          <a:bodyPr/>
          <a:lstStyle/>
          <a:p>
            <a:fld id="{F7AFF0B9-4379-4FC4-8C8D-6E59B9CEB73D}" type="slidenum">
              <a:rPr lang="en-CA" smtClean="0"/>
              <a:t>9</a:t>
            </a:fld>
            <a:endParaRPr lang="en-CA"/>
          </a:p>
        </p:txBody>
      </p:sp>
      <p:sp>
        <p:nvSpPr>
          <p:cNvPr id="15364" name="Rectangle 5">
            <a:extLst>
              <a:ext uri="{FF2B5EF4-FFF2-40B4-BE49-F238E27FC236}">
                <a16:creationId xmlns:a16="http://schemas.microsoft.com/office/drawing/2014/main" id="{32C1BF21-1487-400E-A406-9F7ABA296B25}"/>
              </a:ext>
            </a:extLst>
          </p:cNvPr>
          <p:cNvSpPr>
            <a:spLocks noChangeArrowheads="1"/>
          </p:cNvSpPr>
          <p:nvPr/>
        </p:nvSpPr>
        <p:spPr bwMode="auto">
          <a:xfrm>
            <a:off x="1524000" y="22870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15362" name="Object 2">
            <a:extLst>
              <a:ext uri="{FF2B5EF4-FFF2-40B4-BE49-F238E27FC236}">
                <a16:creationId xmlns:a16="http://schemas.microsoft.com/office/drawing/2014/main" id="{F6EDB89A-EC2E-4ABD-809C-E00282EA8B15}"/>
              </a:ext>
            </a:extLst>
          </p:cNvPr>
          <p:cNvGraphicFramePr>
            <a:graphicFrameLocks noChangeAspect="1"/>
          </p:cNvGraphicFramePr>
          <p:nvPr/>
        </p:nvGraphicFramePr>
        <p:xfrm>
          <a:off x="2362200" y="1981200"/>
          <a:ext cx="7620000" cy="3449638"/>
        </p:xfrm>
        <a:graphic>
          <a:graphicData uri="http://schemas.openxmlformats.org/presentationml/2006/ole">
            <mc:AlternateContent xmlns:mc="http://schemas.openxmlformats.org/markup-compatibility/2006">
              <mc:Choice xmlns:v="urn:schemas-microsoft-com:vml" Requires="v">
                <p:oleObj spid="_x0000_s23635" name="Visio" r:id="rId4" imgW="6813070" imgH="2916711" progId="Visio.Drawing.11">
                  <p:embed/>
                </p:oleObj>
              </mc:Choice>
              <mc:Fallback>
                <p:oleObj name="Visio" r:id="rId4" imgW="6813070" imgH="2916711" progId="Visio.Drawing.11">
                  <p:embed/>
                  <p:pic>
                    <p:nvPicPr>
                      <p:cNvPr id="15362" name="Object 2">
                        <a:extLst>
                          <a:ext uri="{FF2B5EF4-FFF2-40B4-BE49-F238E27FC236}">
                            <a16:creationId xmlns:a16="http://schemas.microsoft.com/office/drawing/2014/main" id="{F6EDB89A-EC2E-4ABD-809C-E00282EA8B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981200"/>
                        <a:ext cx="7620000" cy="344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2500</Words>
  <Application>Microsoft Office PowerPoint</Application>
  <PresentationFormat>Widescreen</PresentationFormat>
  <Paragraphs>294</Paragraphs>
  <Slides>27</Slides>
  <Notes>19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Comic Sans MS</vt:lpstr>
      <vt:lpstr>Times New Roman</vt:lpstr>
      <vt:lpstr>Default Design</vt:lpstr>
      <vt:lpstr>Visio</vt:lpstr>
      <vt:lpstr>Software Architecture and Design I  SOEN 343 Instructor: Dr. Rodrigo Morales https://moar82.github.io/ rodrigo.moralesalvarado@concordia.ca</vt:lpstr>
      <vt:lpstr>Learning objectives</vt:lpstr>
      <vt:lpstr>Principle of Decoupling</vt:lpstr>
      <vt:lpstr>Example: which is better?</vt:lpstr>
      <vt:lpstr>Example: which is better?</vt:lpstr>
      <vt:lpstr>Single responsibility principle (SRP)</vt:lpstr>
      <vt:lpstr>Example: An Initial Design of Professor Class</vt:lpstr>
      <vt:lpstr>Business Logic</vt:lpstr>
      <vt:lpstr>Improved Design</vt:lpstr>
      <vt:lpstr>Open-Closed Principle</vt:lpstr>
      <vt:lpstr>Example</vt:lpstr>
      <vt:lpstr>Guidelines to apply the OCP principle</vt:lpstr>
      <vt:lpstr>Liskov Substitution Principle</vt:lpstr>
      <vt:lpstr>Liskov Substitution Principle</vt:lpstr>
      <vt:lpstr>Example</vt:lpstr>
      <vt:lpstr>Exercise</vt:lpstr>
      <vt:lpstr>Exercise</vt:lpstr>
      <vt:lpstr>Exercise</vt:lpstr>
      <vt:lpstr>Exercise</vt:lpstr>
      <vt:lpstr>Exercise</vt:lpstr>
      <vt:lpstr>Don’t Repeat Yourself principle</vt:lpstr>
      <vt:lpstr>DRY principle  example</vt:lpstr>
      <vt:lpstr>DRY principle  example</vt:lpstr>
      <vt:lpstr>DRY principle solution</vt:lpstr>
      <vt:lpstr>DRY principle solution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and Design I  SOEN 343 Instructor: Dr. Rodrigo Morales https://moar82.github.io/ rodrigo.moralesalvarado@concordia.ca</dc:title>
  <dc:creator>Rodrigo Morales Alvarado</dc:creator>
  <cp:lastModifiedBy>Rodrigo Morales Alvarado</cp:lastModifiedBy>
  <cp:revision>17</cp:revision>
  <dcterms:created xsi:type="dcterms:W3CDTF">2020-10-01T21:25:14Z</dcterms:created>
  <dcterms:modified xsi:type="dcterms:W3CDTF">2020-10-01T22:32:51Z</dcterms:modified>
</cp:coreProperties>
</file>