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6" r:id="rId5"/>
    <p:sldId id="267" r:id="rId6"/>
    <p:sldId id="275" r:id="rId7"/>
    <p:sldId id="272" r:id="rId8"/>
    <p:sldId id="273" r:id="rId9"/>
    <p:sldId id="274"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09" d="100"/>
          <a:sy n="109" d="100"/>
        </p:scale>
        <p:origin x="3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B866-2404-4FCD-A91C-2CD9FB6C58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760383-E285-41CC-B0F6-3035A318D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41549F4-81E0-4FEC-9524-C52D6ED57F13}"/>
              </a:ext>
            </a:extLst>
          </p:cNvPr>
          <p:cNvSpPr>
            <a:spLocks noGrp="1"/>
          </p:cNvSpPr>
          <p:nvPr>
            <p:ph type="dt" sz="half" idx="10"/>
          </p:nvPr>
        </p:nvSpPr>
        <p:spPr/>
        <p:txBody>
          <a:bodyPr/>
          <a:lstStyle/>
          <a:p>
            <a:fld id="{0858C9DC-D6BC-44C5-98F0-518CA0619159}" type="datetimeFigureOut">
              <a:rPr lang="en-CA" smtClean="0"/>
              <a:t>2020-09-25</a:t>
            </a:fld>
            <a:endParaRPr lang="en-CA"/>
          </a:p>
        </p:txBody>
      </p:sp>
      <p:sp>
        <p:nvSpPr>
          <p:cNvPr id="5" name="Footer Placeholder 4">
            <a:extLst>
              <a:ext uri="{FF2B5EF4-FFF2-40B4-BE49-F238E27FC236}">
                <a16:creationId xmlns:a16="http://schemas.microsoft.com/office/drawing/2014/main" id="{13204880-8912-4927-9589-D81A279FA1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EE3CF66-F222-47A5-8ADF-0048536CC91B}"/>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289143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77F2-74B0-49F7-93EE-AF1D555C13E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F1DB7D1-A129-47EF-88C7-37E449992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FC77F8-C3D4-4FF6-ACFF-8C9C487C6143}"/>
              </a:ext>
            </a:extLst>
          </p:cNvPr>
          <p:cNvSpPr>
            <a:spLocks noGrp="1"/>
          </p:cNvSpPr>
          <p:nvPr>
            <p:ph type="dt" sz="half" idx="10"/>
          </p:nvPr>
        </p:nvSpPr>
        <p:spPr/>
        <p:txBody>
          <a:bodyPr/>
          <a:lstStyle/>
          <a:p>
            <a:fld id="{0858C9DC-D6BC-44C5-98F0-518CA0619159}" type="datetimeFigureOut">
              <a:rPr lang="en-CA" smtClean="0"/>
              <a:t>2020-09-25</a:t>
            </a:fld>
            <a:endParaRPr lang="en-CA"/>
          </a:p>
        </p:txBody>
      </p:sp>
      <p:sp>
        <p:nvSpPr>
          <p:cNvPr id="5" name="Footer Placeholder 4">
            <a:extLst>
              <a:ext uri="{FF2B5EF4-FFF2-40B4-BE49-F238E27FC236}">
                <a16:creationId xmlns:a16="http://schemas.microsoft.com/office/drawing/2014/main" id="{E871A8E3-B899-4FC7-8885-525DE132A0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FC9674-1DF9-4927-A2C6-17F74150455B}"/>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290602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9836F-3EBB-4E3B-90F5-64D283A7D1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3432CA3-A9AE-4405-BCE7-2A287A7769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86D06CF-3E91-42AB-924D-ECB8CCD7B468}"/>
              </a:ext>
            </a:extLst>
          </p:cNvPr>
          <p:cNvSpPr>
            <a:spLocks noGrp="1"/>
          </p:cNvSpPr>
          <p:nvPr>
            <p:ph type="dt" sz="half" idx="10"/>
          </p:nvPr>
        </p:nvSpPr>
        <p:spPr/>
        <p:txBody>
          <a:bodyPr/>
          <a:lstStyle/>
          <a:p>
            <a:fld id="{0858C9DC-D6BC-44C5-98F0-518CA0619159}" type="datetimeFigureOut">
              <a:rPr lang="en-CA" smtClean="0"/>
              <a:t>2020-09-25</a:t>
            </a:fld>
            <a:endParaRPr lang="en-CA"/>
          </a:p>
        </p:txBody>
      </p:sp>
      <p:sp>
        <p:nvSpPr>
          <p:cNvPr id="5" name="Footer Placeholder 4">
            <a:extLst>
              <a:ext uri="{FF2B5EF4-FFF2-40B4-BE49-F238E27FC236}">
                <a16:creationId xmlns:a16="http://schemas.microsoft.com/office/drawing/2014/main" id="{36DD2DEE-1C88-4DFA-8C68-535F2AD37E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11DB83-A5F4-4CC8-A689-E5B64A10B0C8}"/>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420010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9EED-6E89-445E-8F41-B8697AFA853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AAF872A-CAC6-4FC6-8996-F64AA899F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BAA15F-FC3F-493D-9358-B0D80FA48469}"/>
              </a:ext>
            </a:extLst>
          </p:cNvPr>
          <p:cNvSpPr>
            <a:spLocks noGrp="1"/>
          </p:cNvSpPr>
          <p:nvPr>
            <p:ph type="dt" sz="half" idx="10"/>
          </p:nvPr>
        </p:nvSpPr>
        <p:spPr/>
        <p:txBody>
          <a:bodyPr/>
          <a:lstStyle/>
          <a:p>
            <a:fld id="{0858C9DC-D6BC-44C5-98F0-518CA0619159}" type="datetimeFigureOut">
              <a:rPr lang="en-CA" smtClean="0"/>
              <a:t>2020-09-25</a:t>
            </a:fld>
            <a:endParaRPr lang="en-CA"/>
          </a:p>
        </p:txBody>
      </p:sp>
      <p:sp>
        <p:nvSpPr>
          <p:cNvPr id="5" name="Footer Placeholder 4">
            <a:extLst>
              <a:ext uri="{FF2B5EF4-FFF2-40B4-BE49-F238E27FC236}">
                <a16:creationId xmlns:a16="http://schemas.microsoft.com/office/drawing/2014/main" id="{7C0344CD-11F6-42EB-89FF-4F60BF727C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EB5EFA-85D1-46D8-85C5-8DF4C9C1D603}"/>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213309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0A5F-39B9-4EE8-941D-2219C651B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43DBD2-0DBF-43A0-B791-DEFA75410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59F16-95A8-4625-8870-2CF2DE72E2CA}"/>
              </a:ext>
            </a:extLst>
          </p:cNvPr>
          <p:cNvSpPr>
            <a:spLocks noGrp="1"/>
          </p:cNvSpPr>
          <p:nvPr>
            <p:ph type="dt" sz="half" idx="10"/>
          </p:nvPr>
        </p:nvSpPr>
        <p:spPr/>
        <p:txBody>
          <a:bodyPr/>
          <a:lstStyle/>
          <a:p>
            <a:fld id="{0858C9DC-D6BC-44C5-98F0-518CA0619159}" type="datetimeFigureOut">
              <a:rPr lang="en-CA" smtClean="0"/>
              <a:t>2020-09-25</a:t>
            </a:fld>
            <a:endParaRPr lang="en-CA"/>
          </a:p>
        </p:txBody>
      </p:sp>
      <p:sp>
        <p:nvSpPr>
          <p:cNvPr id="5" name="Footer Placeholder 4">
            <a:extLst>
              <a:ext uri="{FF2B5EF4-FFF2-40B4-BE49-F238E27FC236}">
                <a16:creationId xmlns:a16="http://schemas.microsoft.com/office/drawing/2014/main" id="{E97B90A8-2EEB-4401-92C2-862BE1240D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9DD621-090C-4D35-A72D-B251E966E2E5}"/>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604506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8944-3FF6-4098-8F5B-10ECBE5B920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155BCC2-05D7-464E-982D-FB6C5A10A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5171849-E5B1-4949-80E6-A919F16F96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5701762-68F4-4406-9182-62F5E9DC47B4}"/>
              </a:ext>
            </a:extLst>
          </p:cNvPr>
          <p:cNvSpPr>
            <a:spLocks noGrp="1"/>
          </p:cNvSpPr>
          <p:nvPr>
            <p:ph type="dt" sz="half" idx="10"/>
          </p:nvPr>
        </p:nvSpPr>
        <p:spPr/>
        <p:txBody>
          <a:bodyPr/>
          <a:lstStyle/>
          <a:p>
            <a:fld id="{0858C9DC-D6BC-44C5-98F0-518CA0619159}" type="datetimeFigureOut">
              <a:rPr lang="en-CA" smtClean="0"/>
              <a:t>2020-09-25</a:t>
            </a:fld>
            <a:endParaRPr lang="en-CA"/>
          </a:p>
        </p:txBody>
      </p:sp>
      <p:sp>
        <p:nvSpPr>
          <p:cNvPr id="6" name="Footer Placeholder 5">
            <a:extLst>
              <a:ext uri="{FF2B5EF4-FFF2-40B4-BE49-F238E27FC236}">
                <a16:creationId xmlns:a16="http://schemas.microsoft.com/office/drawing/2014/main" id="{947E95DB-229B-4F83-B724-A34A852D2B4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072007D-DD12-491C-B4B2-9F98DBD4CDAB}"/>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168674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6A7-B214-4682-B8CE-10518610D49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1D68E0C-8001-4E67-9E5B-1C44B9B1E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B5CF6A-DE44-46EF-B5F2-19759AF4D7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45E209C-385F-44E3-BBB1-AB429EBB5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07E5F4-26BB-45E3-BA08-6AC43C6553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E317603-6D19-4728-BA52-66B3DBCAEFAF}"/>
              </a:ext>
            </a:extLst>
          </p:cNvPr>
          <p:cNvSpPr>
            <a:spLocks noGrp="1"/>
          </p:cNvSpPr>
          <p:nvPr>
            <p:ph type="dt" sz="half" idx="10"/>
          </p:nvPr>
        </p:nvSpPr>
        <p:spPr/>
        <p:txBody>
          <a:bodyPr/>
          <a:lstStyle/>
          <a:p>
            <a:fld id="{0858C9DC-D6BC-44C5-98F0-518CA0619159}" type="datetimeFigureOut">
              <a:rPr lang="en-CA" smtClean="0"/>
              <a:t>2020-09-25</a:t>
            </a:fld>
            <a:endParaRPr lang="en-CA"/>
          </a:p>
        </p:txBody>
      </p:sp>
      <p:sp>
        <p:nvSpPr>
          <p:cNvPr id="8" name="Footer Placeholder 7">
            <a:extLst>
              <a:ext uri="{FF2B5EF4-FFF2-40B4-BE49-F238E27FC236}">
                <a16:creationId xmlns:a16="http://schemas.microsoft.com/office/drawing/2014/main" id="{48D99444-D78A-4FDE-A688-CE0364562DC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92E0E1B-6BF9-4C5D-AC02-D1CA0A43813C}"/>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338803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E531-CBDF-4B5C-9530-E0EF166FE26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82AF912-504D-4743-A12A-BAEB066783F3}"/>
              </a:ext>
            </a:extLst>
          </p:cNvPr>
          <p:cNvSpPr>
            <a:spLocks noGrp="1"/>
          </p:cNvSpPr>
          <p:nvPr>
            <p:ph type="dt" sz="half" idx="10"/>
          </p:nvPr>
        </p:nvSpPr>
        <p:spPr/>
        <p:txBody>
          <a:bodyPr/>
          <a:lstStyle/>
          <a:p>
            <a:fld id="{0858C9DC-D6BC-44C5-98F0-518CA0619159}" type="datetimeFigureOut">
              <a:rPr lang="en-CA" smtClean="0"/>
              <a:t>2020-09-25</a:t>
            </a:fld>
            <a:endParaRPr lang="en-CA"/>
          </a:p>
        </p:txBody>
      </p:sp>
      <p:sp>
        <p:nvSpPr>
          <p:cNvPr id="4" name="Footer Placeholder 3">
            <a:extLst>
              <a:ext uri="{FF2B5EF4-FFF2-40B4-BE49-F238E27FC236}">
                <a16:creationId xmlns:a16="http://schemas.microsoft.com/office/drawing/2014/main" id="{E65F1E2D-7F93-487A-AAB6-23D14910854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4B54E59-F534-4DA9-A818-5645F1171E37}"/>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229818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F1B04-525C-446F-8F6C-CD7E903B7A97}"/>
              </a:ext>
            </a:extLst>
          </p:cNvPr>
          <p:cNvSpPr>
            <a:spLocks noGrp="1"/>
          </p:cNvSpPr>
          <p:nvPr>
            <p:ph type="dt" sz="half" idx="10"/>
          </p:nvPr>
        </p:nvSpPr>
        <p:spPr/>
        <p:txBody>
          <a:bodyPr/>
          <a:lstStyle/>
          <a:p>
            <a:fld id="{0858C9DC-D6BC-44C5-98F0-518CA0619159}" type="datetimeFigureOut">
              <a:rPr lang="en-CA" smtClean="0"/>
              <a:t>2020-09-25</a:t>
            </a:fld>
            <a:endParaRPr lang="en-CA"/>
          </a:p>
        </p:txBody>
      </p:sp>
      <p:sp>
        <p:nvSpPr>
          <p:cNvPr id="3" name="Footer Placeholder 2">
            <a:extLst>
              <a:ext uri="{FF2B5EF4-FFF2-40B4-BE49-F238E27FC236}">
                <a16:creationId xmlns:a16="http://schemas.microsoft.com/office/drawing/2014/main" id="{4278F73B-4EF1-4ECF-BA5E-69631C7BDD1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F2041EC-A192-4AA7-BEDC-F7139A42CCF8}"/>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325578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3171-18EB-4570-98BC-0D8AF4C4F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6DB4DE-8F44-490D-8B2F-1FE96DF902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CC8013F-E569-4C40-9DAC-6C09A96C2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1083B-8FA2-4393-A827-293797D00E3B}"/>
              </a:ext>
            </a:extLst>
          </p:cNvPr>
          <p:cNvSpPr>
            <a:spLocks noGrp="1"/>
          </p:cNvSpPr>
          <p:nvPr>
            <p:ph type="dt" sz="half" idx="10"/>
          </p:nvPr>
        </p:nvSpPr>
        <p:spPr/>
        <p:txBody>
          <a:bodyPr/>
          <a:lstStyle/>
          <a:p>
            <a:fld id="{0858C9DC-D6BC-44C5-98F0-518CA0619159}" type="datetimeFigureOut">
              <a:rPr lang="en-CA" smtClean="0"/>
              <a:t>2020-09-25</a:t>
            </a:fld>
            <a:endParaRPr lang="en-CA"/>
          </a:p>
        </p:txBody>
      </p:sp>
      <p:sp>
        <p:nvSpPr>
          <p:cNvPr id="6" name="Footer Placeholder 5">
            <a:extLst>
              <a:ext uri="{FF2B5EF4-FFF2-40B4-BE49-F238E27FC236}">
                <a16:creationId xmlns:a16="http://schemas.microsoft.com/office/drawing/2014/main" id="{665ECAE1-1155-406D-9EAC-DE51DD99A7C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F67A6D4-B9B7-4B7F-B264-990B98C88D68}"/>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9855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8BF5-EF58-43B3-AF20-35C68A676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1DBDDEB-DDA9-4824-8150-FEA3B9CC2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5C67B36-CD30-40EC-ACEA-048BD13E7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F1E70-0211-497F-AC2E-EF461A641472}"/>
              </a:ext>
            </a:extLst>
          </p:cNvPr>
          <p:cNvSpPr>
            <a:spLocks noGrp="1"/>
          </p:cNvSpPr>
          <p:nvPr>
            <p:ph type="dt" sz="half" idx="10"/>
          </p:nvPr>
        </p:nvSpPr>
        <p:spPr/>
        <p:txBody>
          <a:bodyPr/>
          <a:lstStyle/>
          <a:p>
            <a:fld id="{0858C9DC-D6BC-44C5-98F0-518CA0619159}" type="datetimeFigureOut">
              <a:rPr lang="en-CA" smtClean="0"/>
              <a:t>2020-09-25</a:t>
            </a:fld>
            <a:endParaRPr lang="en-CA"/>
          </a:p>
        </p:txBody>
      </p:sp>
      <p:sp>
        <p:nvSpPr>
          <p:cNvPr id="6" name="Footer Placeholder 5">
            <a:extLst>
              <a:ext uri="{FF2B5EF4-FFF2-40B4-BE49-F238E27FC236}">
                <a16:creationId xmlns:a16="http://schemas.microsoft.com/office/drawing/2014/main" id="{A045D28B-6697-45CF-86E5-C87D8A29532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F7C21B-C4DF-475C-8A05-19AF04DB3FBE}"/>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183148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84713D-A392-4579-9FB2-F740F8847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AE0B10-7160-47D2-B734-2588F48A3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E8976A5-05FB-4A79-9E33-676069A292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8C9DC-D6BC-44C5-98F0-518CA0619159}" type="datetimeFigureOut">
              <a:rPr lang="en-CA" smtClean="0"/>
              <a:t>2020-09-25</a:t>
            </a:fld>
            <a:endParaRPr lang="en-CA"/>
          </a:p>
        </p:txBody>
      </p:sp>
      <p:sp>
        <p:nvSpPr>
          <p:cNvPr id="5" name="Footer Placeholder 4">
            <a:extLst>
              <a:ext uri="{FF2B5EF4-FFF2-40B4-BE49-F238E27FC236}">
                <a16:creationId xmlns:a16="http://schemas.microsoft.com/office/drawing/2014/main" id="{71E668BC-69AE-40DC-9479-463652C24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DEBCAD2-8878-47CB-BD83-561044D82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55C29-9A63-4D49-9A04-48E902B3D612}" type="slidenum">
              <a:rPr lang="en-CA" smtClean="0"/>
              <a:t>‹#›</a:t>
            </a:fld>
            <a:endParaRPr lang="en-CA"/>
          </a:p>
        </p:txBody>
      </p:sp>
    </p:spTree>
    <p:extLst>
      <p:ext uri="{BB962C8B-B14F-4D97-AF65-F5344CB8AC3E}">
        <p14:creationId xmlns:p14="http://schemas.microsoft.com/office/powerpoint/2010/main" val="825305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uml-diagrams.org/use-cas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052C-A85F-41FF-BFEF-6D53F3C376AE}"/>
              </a:ext>
            </a:extLst>
          </p:cNvPr>
          <p:cNvSpPr>
            <a:spLocks noGrp="1"/>
          </p:cNvSpPr>
          <p:nvPr>
            <p:ph type="ctrTitle"/>
          </p:nvPr>
        </p:nvSpPr>
        <p:spPr/>
        <p:txBody>
          <a:bodyPr/>
          <a:lstStyle/>
          <a:p>
            <a:r>
              <a:rPr lang="en-CA" dirty="0"/>
              <a:t>Tutorial 02 UML diagrams</a:t>
            </a:r>
          </a:p>
        </p:txBody>
      </p:sp>
      <p:sp>
        <p:nvSpPr>
          <p:cNvPr id="3" name="Subtitle 2">
            <a:extLst>
              <a:ext uri="{FF2B5EF4-FFF2-40B4-BE49-F238E27FC236}">
                <a16:creationId xmlns:a16="http://schemas.microsoft.com/office/drawing/2014/main" id="{2DA8A8D4-98CF-4C28-93D3-4C13570E7D41}"/>
              </a:ext>
            </a:extLst>
          </p:cNvPr>
          <p:cNvSpPr>
            <a:spLocks noGrp="1"/>
          </p:cNvSpPr>
          <p:nvPr>
            <p:ph type="subTitle" idx="1"/>
          </p:nvPr>
        </p:nvSpPr>
        <p:spPr/>
        <p:txBody>
          <a:bodyPr>
            <a:normAutofit/>
          </a:bodyPr>
          <a:lstStyle/>
          <a:p>
            <a:r>
              <a:rPr lang="en-CA" dirty="0"/>
              <a:t>SOEN 343 Tutorials </a:t>
            </a:r>
          </a:p>
          <a:p>
            <a:r>
              <a:rPr lang="en-CA" dirty="0"/>
              <a:t>2020 Fall</a:t>
            </a:r>
          </a:p>
        </p:txBody>
      </p:sp>
      <p:sp>
        <p:nvSpPr>
          <p:cNvPr id="4" name="Footer Placeholder 3">
            <a:extLst>
              <a:ext uri="{FF2B5EF4-FFF2-40B4-BE49-F238E27FC236}">
                <a16:creationId xmlns:a16="http://schemas.microsoft.com/office/drawing/2014/main" id="{4326CBE9-5C45-4179-BC0B-0E2718A76716}"/>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99083FE7-CC2B-4B0E-90FA-5DDFDC09FD5F}"/>
              </a:ext>
            </a:extLst>
          </p:cNvPr>
          <p:cNvSpPr>
            <a:spLocks noGrp="1"/>
          </p:cNvSpPr>
          <p:nvPr>
            <p:ph type="sldNum" sz="quarter" idx="12"/>
          </p:nvPr>
        </p:nvSpPr>
        <p:spPr/>
        <p:txBody>
          <a:bodyPr/>
          <a:lstStyle/>
          <a:p>
            <a:fld id="{01A92C2E-2108-47B9-AC76-C7249FAF0E63}" type="slidenum">
              <a:rPr lang="en-CA" smtClean="0"/>
              <a:t>1</a:t>
            </a:fld>
            <a:endParaRPr lang="en-CA"/>
          </a:p>
        </p:txBody>
      </p:sp>
    </p:spTree>
    <p:extLst>
      <p:ext uri="{BB962C8B-B14F-4D97-AF65-F5344CB8AC3E}">
        <p14:creationId xmlns:p14="http://schemas.microsoft.com/office/powerpoint/2010/main" val="2707632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5550-BB29-48F0-A66A-FDA1ACCF994E}"/>
              </a:ext>
            </a:extLst>
          </p:cNvPr>
          <p:cNvSpPr>
            <a:spLocks noGrp="1"/>
          </p:cNvSpPr>
          <p:nvPr>
            <p:ph type="title"/>
          </p:nvPr>
        </p:nvSpPr>
        <p:spPr/>
        <p:txBody>
          <a:bodyPr/>
          <a:lstStyle/>
          <a:p>
            <a:r>
              <a:rPr lang="en-CA" dirty="0"/>
              <a:t>Exercise 4</a:t>
            </a:r>
          </a:p>
        </p:txBody>
      </p:sp>
      <p:sp>
        <p:nvSpPr>
          <p:cNvPr id="3" name="Content Placeholder 2">
            <a:extLst>
              <a:ext uri="{FF2B5EF4-FFF2-40B4-BE49-F238E27FC236}">
                <a16:creationId xmlns:a16="http://schemas.microsoft.com/office/drawing/2014/main" id="{84E9ECC5-083D-4AF3-8984-0133D6581BCB}"/>
              </a:ext>
            </a:extLst>
          </p:cNvPr>
          <p:cNvSpPr>
            <a:spLocks noGrp="1"/>
          </p:cNvSpPr>
          <p:nvPr>
            <p:ph idx="1"/>
          </p:nvPr>
        </p:nvSpPr>
        <p:spPr/>
        <p:txBody>
          <a:bodyPr/>
          <a:lstStyle/>
          <a:p>
            <a:r>
              <a:rPr lang="en-US" dirty="0"/>
              <a:t>Draw an activity diagram with activity partition (swim lane notation) for the </a:t>
            </a:r>
            <a:r>
              <a:rPr lang="en-US" b="1" dirty="0"/>
              <a:t>Document Management Process</a:t>
            </a:r>
          </a:p>
          <a:p>
            <a:r>
              <a:rPr lang="en-US" dirty="0"/>
              <a:t>Formal and properly communicated document management process is usually required in any major corporation especially under a regulatory compliance.</a:t>
            </a:r>
          </a:p>
          <a:p>
            <a:r>
              <a:rPr lang="en-US" dirty="0"/>
              <a:t>A document goes through different state or stages - it is created, reviewed, updated, approved, and at some point, archived. Different roles participating in this process are Author, Reviewer, Approver, and Owner.  </a:t>
            </a:r>
            <a:endParaRPr lang="en-CA" dirty="0"/>
          </a:p>
        </p:txBody>
      </p:sp>
    </p:spTree>
    <p:extLst>
      <p:ext uri="{BB962C8B-B14F-4D97-AF65-F5344CB8AC3E}">
        <p14:creationId xmlns:p14="http://schemas.microsoft.com/office/powerpoint/2010/main" val="24847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6F4D-BAB4-4273-8DA9-891D038136FE}"/>
              </a:ext>
            </a:extLst>
          </p:cNvPr>
          <p:cNvSpPr>
            <a:spLocks noGrp="1"/>
          </p:cNvSpPr>
          <p:nvPr>
            <p:ph type="title"/>
          </p:nvPr>
        </p:nvSpPr>
        <p:spPr/>
        <p:txBody>
          <a:bodyPr/>
          <a:lstStyle/>
          <a:p>
            <a:r>
              <a:rPr lang="en-CA" dirty="0"/>
              <a:t>Instructions</a:t>
            </a:r>
          </a:p>
        </p:txBody>
      </p:sp>
      <p:sp>
        <p:nvSpPr>
          <p:cNvPr id="3" name="Content Placeholder 2">
            <a:extLst>
              <a:ext uri="{FF2B5EF4-FFF2-40B4-BE49-F238E27FC236}">
                <a16:creationId xmlns:a16="http://schemas.microsoft.com/office/drawing/2014/main" id="{AEDA042A-147A-4676-B40C-DEC3F0BFA5E8}"/>
              </a:ext>
            </a:extLst>
          </p:cNvPr>
          <p:cNvSpPr>
            <a:spLocks noGrp="1"/>
          </p:cNvSpPr>
          <p:nvPr>
            <p:ph idx="1"/>
          </p:nvPr>
        </p:nvSpPr>
        <p:spPr/>
        <p:txBody>
          <a:bodyPr/>
          <a:lstStyle/>
          <a:p>
            <a:r>
              <a:rPr lang="en-CA" dirty="0"/>
              <a:t>Individually answering the following exercises</a:t>
            </a:r>
          </a:p>
          <a:p>
            <a:r>
              <a:rPr lang="en-CA" dirty="0"/>
              <a:t>The outcome of your work has to be uploaded to Moodle web site to the corresponding slot (tutorial 2 assignment)</a:t>
            </a:r>
          </a:p>
          <a:p>
            <a:r>
              <a:rPr lang="en-CA" dirty="0"/>
              <a:t>The format is a pdf file </a:t>
            </a:r>
          </a:p>
          <a:p>
            <a:r>
              <a:rPr lang="en-CA" dirty="0"/>
              <a:t>Note that the slot for submitting the tutorial assignment is open until the end of the week (Sunday 23:59 EST time)</a:t>
            </a:r>
          </a:p>
        </p:txBody>
      </p:sp>
      <p:sp>
        <p:nvSpPr>
          <p:cNvPr id="4" name="Footer Placeholder 3">
            <a:extLst>
              <a:ext uri="{FF2B5EF4-FFF2-40B4-BE49-F238E27FC236}">
                <a16:creationId xmlns:a16="http://schemas.microsoft.com/office/drawing/2014/main" id="{0E5C8048-55A0-472A-8EF0-9A41DD0BD5DF}"/>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A64DB30B-83C2-4127-8B53-C68ABF3C93A1}"/>
              </a:ext>
            </a:extLst>
          </p:cNvPr>
          <p:cNvSpPr>
            <a:spLocks noGrp="1"/>
          </p:cNvSpPr>
          <p:nvPr>
            <p:ph type="sldNum" sz="quarter" idx="12"/>
          </p:nvPr>
        </p:nvSpPr>
        <p:spPr/>
        <p:txBody>
          <a:bodyPr/>
          <a:lstStyle/>
          <a:p>
            <a:fld id="{01A92C2E-2108-47B9-AC76-C7249FAF0E63}" type="slidenum">
              <a:rPr lang="en-CA" smtClean="0"/>
              <a:t>2</a:t>
            </a:fld>
            <a:endParaRPr lang="en-CA"/>
          </a:p>
        </p:txBody>
      </p:sp>
    </p:spTree>
    <p:extLst>
      <p:ext uri="{BB962C8B-B14F-4D97-AF65-F5344CB8AC3E}">
        <p14:creationId xmlns:p14="http://schemas.microsoft.com/office/powerpoint/2010/main" val="361563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36C3-9937-4875-B5D8-F2D507C8EBC1}"/>
              </a:ext>
            </a:extLst>
          </p:cNvPr>
          <p:cNvSpPr>
            <a:spLocks noGrp="1"/>
          </p:cNvSpPr>
          <p:nvPr>
            <p:ph type="title"/>
          </p:nvPr>
        </p:nvSpPr>
        <p:spPr/>
        <p:txBody>
          <a:bodyPr/>
          <a:lstStyle/>
          <a:p>
            <a:r>
              <a:rPr lang="en-CA" dirty="0"/>
              <a:t>Exercise 1.1</a:t>
            </a:r>
          </a:p>
        </p:txBody>
      </p:sp>
      <p:sp>
        <p:nvSpPr>
          <p:cNvPr id="3" name="Content Placeholder 2">
            <a:extLst>
              <a:ext uri="{FF2B5EF4-FFF2-40B4-BE49-F238E27FC236}">
                <a16:creationId xmlns:a16="http://schemas.microsoft.com/office/drawing/2014/main" id="{C43A356D-9A85-4F73-84A4-2BFC007556EA}"/>
              </a:ext>
            </a:extLst>
          </p:cNvPr>
          <p:cNvSpPr>
            <a:spLocks noGrp="1"/>
          </p:cNvSpPr>
          <p:nvPr>
            <p:ph idx="1"/>
          </p:nvPr>
        </p:nvSpPr>
        <p:spPr/>
        <p:txBody>
          <a:bodyPr/>
          <a:lstStyle/>
          <a:p>
            <a:pPr marL="0" indent="0">
              <a:buNone/>
            </a:pPr>
            <a:r>
              <a:rPr lang="en-US" dirty="0"/>
              <a:t>Draw a use case diagram for an ATM machine transaction application software.</a:t>
            </a:r>
          </a:p>
          <a:p>
            <a:r>
              <a:rPr lang="en-US" dirty="0"/>
              <a:t>An automated teller machine (</a:t>
            </a:r>
            <a:r>
              <a:rPr lang="en-US" b="1" dirty="0"/>
              <a:t>ATM</a:t>
            </a:r>
            <a:r>
              <a:rPr lang="en-US" dirty="0"/>
              <a:t>) is a banking subsystem (</a:t>
            </a:r>
            <a:r>
              <a:rPr lang="en-US" b="1" dirty="0"/>
              <a:t>subject</a:t>
            </a:r>
            <a:r>
              <a:rPr lang="en-US" dirty="0"/>
              <a:t>) that provides bank customers with access to financial transactions in a public space without the need for a cashier, clerk, or bank teller.</a:t>
            </a:r>
          </a:p>
          <a:p>
            <a:r>
              <a:rPr lang="en-US" i="1" dirty="0"/>
              <a:t>Customer</a:t>
            </a:r>
            <a:r>
              <a:rPr lang="en-US" dirty="0"/>
              <a:t> (</a:t>
            </a:r>
            <a:r>
              <a:rPr lang="en-US" b="1" dirty="0"/>
              <a:t>actor</a:t>
            </a:r>
            <a:r>
              <a:rPr lang="en-US" dirty="0"/>
              <a:t>) uses bank ATM to </a:t>
            </a:r>
            <a:r>
              <a:rPr lang="en-US" i="1" dirty="0"/>
              <a:t>Check Balances</a:t>
            </a:r>
            <a:r>
              <a:rPr lang="en-US" dirty="0"/>
              <a:t> of his/her bank accounts, </a:t>
            </a:r>
            <a:r>
              <a:rPr lang="en-US" i="1" dirty="0"/>
              <a:t>Deposit Funds</a:t>
            </a:r>
            <a:r>
              <a:rPr lang="en-US" dirty="0"/>
              <a:t>, </a:t>
            </a:r>
            <a:r>
              <a:rPr lang="en-US" i="1" dirty="0"/>
              <a:t>Withdraw Cash</a:t>
            </a:r>
            <a:r>
              <a:rPr lang="en-US" dirty="0"/>
              <a:t> and/or </a:t>
            </a:r>
            <a:r>
              <a:rPr lang="en-US" i="1" dirty="0"/>
              <a:t>Transfer Funds</a:t>
            </a:r>
            <a:r>
              <a:rPr lang="en-US" dirty="0"/>
              <a:t> (</a:t>
            </a:r>
            <a:r>
              <a:rPr lang="en-US" b="1" dirty="0"/>
              <a:t>use</a:t>
            </a:r>
            <a:r>
              <a:rPr lang="en-US" b="1" dirty="0">
                <a:hlinkClick r:id="rId2"/>
              </a:rPr>
              <a:t> </a:t>
            </a:r>
            <a:r>
              <a:rPr lang="en-US" b="1" dirty="0"/>
              <a:t>cases</a:t>
            </a:r>
            <a:r>
              <a:rPr lang="en-US" dirty="0"/>
              <a:t>). </a:t>
            </a:r>
            <a:r>
              <a:rPr lang="en-US" i="1" dirty="0"/>
              <a:t>ATM Technician</a:t>
            </a:r>
            <a:r>
              <a:rPr lang="en-US" dirty="0"/>
              <a:t> provides </a:t>
            </a:r>
            <a:r>
              <a:rPr lang="en-US" i="1" dirty="0"/>
              <a:t>Maintenance</a:t>
            </a:r>
            <a:r>
              <a:rPr lang="en-US" dirty="0"/>
              <a:t> and </a:t>
            </a:r>
            <a:r>
              <a:rPr lang="en-US" i="1" dirty="0"/>
              <a:t>Repairs</a:t>
            </a:r>
            <a:r>
              <a:rPr lang="en-US" dirty="0"/>
              <a:t>. All these use cases also involve </a:t>
            </a:r>
            <a:r>
              <a:rPr lang="en-US" i="1" dirty="0"/>
              <a:t>Bank</a:t>
            </a:r>
            <a:r>
              <a:rPr lang="en-US" dirty="0"/>
              <a:t> actor whether it is related to customer transactions or to the ATM servicing.</a:t>
            </a:r>
          </a:p>
          <a:p>
            <a:endParaRPr lang="en-CA" dirty="0"/>
          </a:p>
        </p:txBody>
      </p:sp>
    </p:spTree>
    <p:extLst>
      <p:ext uri="{BB962C8B-B14F-4D97-AF65-F5344CB8AC3E}">
        <p14:creationId xmlns:p14="http://schemas.microsoft.com/office/powerpoint/2010/main" val="22604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1FFA-2201-4F88-98FB-423EF7F62992}"/>
              </a:ext>
            </a:extLst>
          </p:cNvPr>
          <p:cNvSpPr>
            <a:spLocks noGrp="1"/>
          </p:cNvSpPr>
          <p:nvPr>
            <p:ph type="title"/>
          </p:nvPr>
        </p:nvSpPr>
        <p:spPr/>
        <p:txBody>
          <a:bodyPr/>
          <a:lstStyle/>
          <a:p>
            <a:r>
              <a:rPr lang="en-CA" dirty="0"/>
              <a:t>Exercise 1.2</a:t>
            </a:r>
          </a:p>
        </p:txBody>
      </p:sp>
      <p:sp>
        <p:nvSpPr>
          <p:cNvPr id="3" name="Content Placeholder 2">
            <a:extLst>
              <a:ext uri="{FF2B5EF4-FFF2-40B4-BE49-F238E27FC236}">
                <a16:creationId xmlns:a16="http://schemas.microsoft.com/office/drawing/2014/main" id="{E02B3F8C-1F78-461B-82A5-D0B73AC535F1}"/>
              </a:ext>
            </a:extLst>
          </p:cNvPr>
          <p:cNvSpPr>
            <a:spLocks noGrp="1"/>
          </p:cNvSpPr>
          <p:nvPr>
            <p:ph idx="1"/>
          </p:nvPr>
        </p:nvSpPr>
        <p:spPr>
          <a:xfrm>
            <a:off x="838200" y="1495425"/>
            <a:ext cx="10515600" cy="4351338"/>
          </a:xfrm>
        </p:spPr>
        <p:txBody>
          <a:bodyPr/>
          <a:lstStyle/>
          <a:p>
            <a:pPr marL="0" indent="0">
              <a:buNone/>
            </a:pPr>
            <a:r>
              <a:rPr lang="en-CA" dirty="0"/>
              <a:t>1.3 Draw </a:t>
            </a:r>
            <a:r>
              <a:rPr lang="en-US" dirty="0"/>
              <a:t>Bank ATM Transactions and Customer Authentication Use Cases based on the following use case</a:t>
            </a:r>
          </a:p>
          <a:p>
            <a:r>
              <a:rPr lang="en-US" dirty="0"/>
              <a:t>On most bank ATMs, the customer is authenticated by inserting a plastic ATM card and entering a personal identification number (PIN)</a:t>
            </a:r>
          </a:p>
          <a:p>
            <a:r>
              <a:rPr lang="en-US" dirty="0"/>
              <a:t> Customer Authentication use case is required for every ATM transaction, so we show it as include relationship</a:t>
            </a:r>
          </a:p>
          <a:p>
            <a:r>
              <a:rPr lang="en-US" dirty="0"/>
              <a:t>Including this use case as well as transaction generalizations make the ATM Transaction an abstract use case.</a:t>
            </a:r>
          </a:p>
          <a:p>
            <a:r>
              <a:rPr lang="en-US" dirty="0"/>
              <a:t>ATM Transaction use case is extended via extension point called menu by the ATM Help use case whenever ATM Transaction is at the location specified by the menu and the bank customer requests help, e.g. by selecting Help menu item.</a:t>
            </a:r>
            <a:endParaRPr lang="en-CA" dirty="0"/>
          </a:p>
          <a:p>
            <a:endParaRPr lang="en-CA" dirty="0"/>
          </a:p>
        </p:txBody>
      </p:sp>
    </p:spTree>
    <p:extLst>
      <p:ext uri="{BB962C8B-B14F-4D97-AF65-F5344CB8AC3E}">
        <p14:creationId xmlns:p14="http://schemas.microsoft.com/office/powerpoint/2010/main" val="73575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1FFA-2201-4F88-98FB-423EF7F62992}"/>
              </a:ext>
            </a:extLst>
          </p:cNvPr>
          <p:cNvSpPr>
            <a:spLocks noGrp="1"/>
          </p:cNvSpPr>
          <p:nvPr>
            <p:ph type="title"/>
          </p:nvPr>
        </p:nvSpPr>
        <p:spPr/>
        <p:txBody>
          <a:bodyPr/>
          <a:lstStyle/>
          <a:p>
            <a:r>
              <a:rPr lang="en-CA" dirty="0"/>
              <a:t>Exercise 1.3</a:t>
            </a:r>
          </a:p>
        </p:txBody>
      </p:sp>
      <p:sp>
        <p:nvSpPr>
          <p:cNvPr id="3" name="Content Placeholder 2">
            <a:extLst>
              <a:ext uri="{FF2B5EF4-FFF2-40B4-BE49-F238E27FC236}">
                <a16:creationId xmlns:a16="http://schemas.microsoft.com/office/drawing/2014/main" id="{E02B3F8C-1F78-461B-82A5-D0B73AC535F1}"/>
              </a:ext>
            </a:extLst>
          </p:cNvPr>
          <p:cNvSpPr>
            <a:spLocks noGrp="1"/>
          </p:cNvSpPr>
          <p:nvPr>
            <p:ph idx="1"/>
          </p:nvPr>
        </p:nvSpPr>
        <p:spPr>
          <a:xfrm>
            <a:off x="838200" y="1825625"/>
            <a:ext cx="10515600" cy="4351338"/>
          </a:xfrm>
        </p:spPr>
        <p:txBody>
          <a:bodyPr/>
          <a:lstStyle/>
          <a:p>
            <a:pPr marL="0" indent="0">
              <a:buNone/>
            </a:pPr>
            <a:r>
              <a:rPr lang="en-CA" dirty="0"/>
              <a:t>Draw a </a:t>
            </a:r>
            <a:r>
              <a:rPr lang="en-US" dirty="0"/>
              <a:t>Bank ATM Maintenance, Repair, Diagnostics Use Case Example based on the following description</a:t>
            </a:r>
            <a:endParaRPr lang="en-CA" dirty="0"/>
          </a:p>
          <a:p>
            <a:r>
              <a:rPr lang="en-US" dirty="0"/>
              <a:t>ATM Technician maintains or repairs Bank ATM</a:t>
            </a:r>
          </a:p>
          <a:p>
            <a:r>
              <a:rPr lang="en-US"/>
              <a:t>Maintenance </a:t>
            </a:r>
            <a:r>
              <a:rPr lang="en-US" dirty="0"/>
              <a:t>use case includes Replenishing ATM with cash, ink or printer paper, Upgrades of hardware, firmware or software, and remote or on-site Diagnostics</a:t>
            </a:r>
          </a:p>
          <a:p>
            <a:r>
              <a:rPr lang="en-US" dirty="0"/>
              <a:t>Diagnostics is also included in (shared with) Repair use case</a:t>
            </a:r>
          </a:p>
        </p:txBody>
      </p:sp>
    </p:spTree>
    <p:extLst>
      <p:ext uri="{BB962C8B-B14F-4D97-AF65-F5344CB8AC3E}">
        <p14:creationId xmlns:p14="http://schemas.microsoft.com/office/powerpoint/2010/main" val="2830113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1DE2-DE20-4743-969E-27F39AC238C4}"/>
              </a:ext>
            </a:extLst>
          </p:cNvPr>
          <p:cNvSpPr>
            <a:spLocks noGrp="1"/>
          </p:cNvSpPr>
          <p:nvPr>
            <p:ph type="title"/>
          </p:nvPr>
        </p:nvSpPr>
        <p:spPr/>
        <p:txBody>
          <a:bodyPr/>
          <a:lstStyle/>
          <a:p>
            <a:r>
              <a:rPr lang="en-CA" dirty="0"/>
              <a:t>Exercise 2</a:t>
            </a:r>
          </a:p>
        </p:txBody>
      </p:sp>
      <p:sp>
        <p:nvSpPr>
          <p:cNvPr id="3" name="Content Placeholder 2">
            <a:extLst>
              <a:ext uri="{FF2B5EF4-FFF2-40B4-BE49-F238E27FC236}">
                <a16:creationId xmlns:a16="http://schemas.microsoft.com/office/drawing/2014/main" id="{65C0D54A-3959-4EC0-94BE-C81603833CA1}"/>
              </a:ext>
            </a:extLst>
          </p:cNvPr>
          <p:cNvSpPr>
            <a:spLocks noGrp="1"/>
          </p:cNvSpPr>
          <p:nvPr>
            <p:ph idx="1"/>
          </p:nvPr>
        </p:nvSpPr>
        <p:spPr/>
        <p:txBody>
          <a:bodyPr/>
          <a:lstStyle/>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dirty="0"/>
              <a:t>Design the sequence diagram for the check-out use case of an online store.</a:t>
            </a:r>
          </a:p>
          <a:p>
            <a:r>
              <a:rPr lang="en-US" dirty="0"/>
              <a:t>Ask the cashier to input credit card information, send the credit card information to financial institution for verification. If the transaction is approved, the credit card is charged; otherwise, prompts the user that the check out process has failed. When the transaction is successful, instructions are sent to shipping department.”</a:t>
            </a:r>
            <a:endParaRPr lang="en-CA" dirty="0"/>
          </a:p>
          <a:p>
            <a:endParaRPr lang="en-CA" dirty="0"/>
          </a:p>
        </p:txBody>
      </p:sp>
    </p:spTree>
    <p:extLst>
      <p:ext uri="{BB962C8B-B14F-4D97-AF65-F5344CB8AC3E}">
        <p14:creationId xmlns:p14="http://schemas.microsoft.com/office/powerpoint/2010/main" val="172783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8949-7F61-40DF-860A-C67A229A5188}"/>
              </a:ext>
            </a:extLst>
          </p:cNvPr>
          <p:cNvSpPr>
            <a:spLocks noGrp="1"/>
          </p:cNvSpPr>
          <p:nvPr>
            <p:ph type="title"/>
          </p:nvPr>
        </p:nvSpPr>
        <p:spPr/>
        <p:txBody>
          <a:bodyPr/>
          <a:lstStyle/>
          <a:p>
            <a:r>
              <a:rPr lang="en-CA" dirty="0"/>
              <a:t>Exercise 3.</a:t>
            </a:r>
          </a:p>
        </p:txBody>
      </p:sp>
      <p:sp>
        <p:nvSpPr>
          <p:cNvPr id="3" name="Content Placeholder 2">
            <a:extLst>
              <a:ext uri="{FF2B5EF4-FFF2-40B4-BE49-F238E27FC236}">
                <a16:creationId xmlns:a16="http://schemas.microsoft.com/office/drawing/2014/main" id="{774D0E33-FBAB-496F-85B2-5A4815A2ACAB}"/>
              </a:ext>
            </a:extLst>
          </p:cNvPr>
          <p:cNvSpPr>
            <a:spLocks noGrp="1"/>
          </p:cNvSpPr>
          <p:nvPr>
            <p:ph idx="1"/>
          </p:nvPr>
        </p:nvSpPr>
        <p:spPr/>
        <p:txBody>
          <a:bodyPr/>
          <a:lstStyle/>
          <a:p>
            <a:pPr marL="0" indent="0">
              <a:buNone/>
            </a:pPr>
            <a:r>
              <a:rPr lang="en-US" dirty="0"/>
              <a:t>Draw a UML state machine diagram showing Bank Automated Teller Machine (ATM) top level state machine</a:t>
            </a:r>
          </a:p>
          <a:p>
            <a:r>
              <a:rPr lang="en-US" dirty="0"/>
              <a:t>ATM is initially turned off. After the power is turned on, ATM performs startup action and enters Self Test state. If the test fails, ATM goes into Out of Service state, otherwise there is </a:t>
            </a:r>
            <a:r>
              <a:rPr lang="en-US" dirty="0" err="1"/>
              <a:t>triggerless</a:t>
            </a:r>
            <a:r>
              <a:rPr lang="en-US" dirty="0"/>
              <a:t> transition to the Idle state. In this state ATM waits for customer interaction</a:t>
            </a:r>
          </a:p>
        </p:txBody>
      </p:sp>
    </p:spTree>
    <p:extLst>
      <p:ext uri="{BB962C8B-B14F-4D97-AF65-F5344CB8AC3E}">
        <p14:creationId xmlns:p14="http://schemas.microsoft.com/office/powerpoint/2010/main" val="27446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8949-7F61-40DF-860A-C67A229A5188}"/>
              </a:ext>
            </a:extLst>
          </p:cNvPr>
          <p:cNvSpPr>
            <a:spLocks noGrp="1"/>
          </p:cNvSpPr>
          <p:nvPr>
            <p:ph type="title"/>
          </p:nvPr>
        </p:nvSpPr>
        <p:spPr/>
        <p:txBody>
          <a:bodyPr/>
          <a:lstStyle/>
          <a:p>
            <a:r>
              <a:rPr lang="en-CA" dirty="0"/>
              <a:t>Exercise 3 cont.</a:t>
            </a:r>
          </a:p>
        </p:txBody>
      </p:sp>
      <p:sp>
        <p:nvSpPr>
          <p:cNvPr id="3" name="Content Placeholder 2">
            <a:extLst>
              <a:ext uri="{FF2B5EF4-FFF2-40B4-BE49-F238E27FC236}">
                <a16:creationId xmlns:a16="http://schemas.microsoft.com/office/drawing/2014/main" id="{774D0E33-FBAB-496F-85B2-5A4815A2ACAB}"/>
              </a:ext>
            </a:extLst>
          </p:cNvPr>
          <p:cNvSpPr>
            <a:spLocks noGrp="1"/>
          </p:cNvSpPr>
          <p:nvPr>
            <p:ph idx="1"/>
          </p:nvPr>
        </p:nvSpPr>
        <p:spPr/>
        <p:txBody>
          <a:bodyPr/>
          <a:lstStyle/>
          <a:p>
            <a:r>
              <a:rPr lang="en-US" dirty="0"/>
              <a:t>The ATM state changes from Idle to Serving Customer when the customer inserts banking or credit card in the ATM's card reader. On entering the Serving Customer state, the entry action </a:t>
            </a:r>
            <a:r>
              <a:rPr lang="en-US" dirty="0" err="1"/>
              <a:t>readCard</a:t>
            </a:r>
            <a:r>
              <a:rPr lang="en-US" dirty="0"/>
              <a:t> is performed. Note, that transition from Serving Customer state back to the Idle state could be triggered by cancel event as the customer could cancel transaction at any time.</a:t>
            </a:r>
          </a:p>
        </p:txBody>
      </p:sp>
    </p:spTree>
    <p:extLst>
      <p:ext uri="{BB962C8B-B14F-4D97-AF65-F5344CB8AC3E}">
        <p14:creationId xmlns:p14="http://schemas.microsoft.com/office/powerpoint/2010/main" val="426274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8949-7F61-40DF-860A-C67A229A5188}"/>
              </a:ext>
            </a:extLst>
          </p:cNvPr>
          <p:cNvSpPr>
            <a:spLocks noGrp="1"/>
          </p:cNvSpPr>
          <p:nvPr>
            <p:ph type="title"/>
          </p:nvPr>
        </p:nvSpPr>
        <p:spPr/>
        <p:txBody>
          <a:bodyPr/>
          <a:lstStyle/>
          <a:p>
            <a:r>
              <a:rPr lang="en-CA" dirty="0"/>
              <a:t>Exercise 3 cont.</a:t>
            </a:r>
          </a:p>
        </p:txBody>
      </p:sp>
      <p:sp>
        <p:nvSpPr>
          <p:cNvPr id="3" name="Content Placeholder 2">
            <a:extLst>
              <a:ext uri="{FF2B5EF4-FFF2-40B4-BE49-F238E27FC236}">
                <a16:creationId xmlns:a16="http://schemas.microsoft.com/office/drawing/2014/main" id="{774D0E33-FBAB-496F-85B2-5A4815A2ACAB}"/>
              </a:ext>
            </a:extLst>
          </p:cNvPr>
          <p:cNvSpPr>
            <a:spLocks noGrp="1"/>
          </p:cNvSpPr>
          <p:nvPr>
            <p:ph idx="1"/>
          </p:nvPr>
        </p:nvSpPr>
        <p:spPr/>
        <p:txBody>
          <a:bodyPr/>
          <a:lstStyle/>
          <a:p>
            <a:r>
              <a:rPr lang="en-US" dirty="0"/>
              <a:t>Serving Customer state is a composite state with sequential </a:t>
            </a:r>
            <a:r>
              <a:rPr lang="en-US" dirty="0" err="1"/>
              <a:t>substates</a:t>
            </a:r>
            <a:r>
              <a:rPr lang="en-US" dirty="0"/>
              <a:t> Customer Authentication, Selecting Transaction and Transaction. Customer Authentication and Transaction are composite states by themselves</a:t>
            </a:r>
          </a:p>
          <a:p>
            <a:r>
              <a:rPr lang="en-US" dirty="0"/>
              <a:t>Serving Customer state has </a:t>
            </a:r>
            <a:r>
              <a:rPr lang="en-US" dirty="0" err="1"/>
              <a:t>triggerless</a:t>
            </a:r>
            <a:r>
              <a:rPr lang="en-US" dirty="0"/>
              <a:t> transition back to the Idle state after transaction is finished. The state also has exit action </a:t>
            </a:r>
            <a:r>
              <a:rPr lang="en-US" dirty="0" err="1"/>
              <a:t>ejectCard</a:t>
            </a:r>
            <a:r>
              <a:rPr lang="en-US" dirty="0"/>
              <a:t> which releases customer's card on leaving the state, no matter what caused the transition out of the state.</a:t>
            </a:r>
          </a:p>
        </p:txBody>
      </p:sp>
    </p:spTree>
    <p:extLst>
      <p:ext uri="{BB962C8B-B14F-4D97-AF65-F5344CB8AC3E}">
        <p14:creationId xmlns:p14="http://schemas.microsoft.com/office/powerpoint/2010/main" val="3596707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35EBE4572CB24EBCE678A6F380F13B" ma:contentTypeVersion="6" ma:contentTypeDescription="Create a new document." ma:contentTypeScope="" ma:versionID="dc33c510fb8f9edf4897071de7f4d750">
  <xsd:schema xmlns:xsd="http://www.w3.org/2001/XMLSchema" xmlns:xs="http://www.w3.org/2001/XMLSchema" xmlns:p="http://schemas.microsoft.com/office/2006/metadata/properties" xmlns:ns2="42956c4e-0276-4eab-bfa8-8a40cb6b084a" targetNamespace="http://schemas.microsoft.com/office/2006/metadata/properties" ma:root="true" ma:fieldsID="f7fcae1e66cae6869d3a54d500b0569c" ns2:_="">
    <xsd:import namespace="42956c4e-0276-4eab-bfa8-8a40cb6b084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956c4e-0276-4eab-bfa8-8a40cb6b08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3100E2-90A3-4DFC-977F-465526C86DBF}"/>
</file>

<file path=customXml/itemProps2.xml><?xml version="1.0" encoding="utf-8"?>
<ds:datastoreItem xmlns:ds="http://schemas.openxmlformats.org/officeDocument/2006/customXml" ds:itemID="{0F87F1A9-F2C9-4FC6-9E42-9B965D3F0DA0}"/>
</file>

<file path=customXml/itemProps3.xml><?xml version="1.0" encoding="utf-8"?>
<ds:datastoreItem xmlns:ds="http://schemas.openxmlformats.org/officeDocument/2006/customXml" ds:itemID="{2AB2CC79-0A0E-48DA-977C-13EC5FE6121F}"/>
</file>

<file path=docProps/app.xml><?xml version="1.0" encoding="utf-8"?>
<Properties xmlns="http://schemas.openxmlformats.org/officeDocument/2006/extended-properties" xmlns:vt="http://schemas.openxmlformats.org/officeDocument/2006/docPropsVTypes">
  <TotalTime>576</TotalTime>
  <Words>749</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Tutorial 02 UML diagrams</vt:lpstr>
      <vt:lpstr>Instructions</vt:lpstr>
      <vt:lpstr>Exercise 1.1</vt:lpstr>
      <vt:lpstr>Exercise 1.2</vt:lpstr>
      <vt:lpstr>Exercise 1.3</vt:lpstr>
      <vt:lpstr>Exercise 2</vt:lpstr>
      <vt:lpstr>Exercise 3.</vt:lpstr>
      <vt:lpstr>Exercise 3 cont.</vt:lpstr>
      <vt:lpstr>Exercise 3 cont.</vt:lpstr>
      <vt:lpstr>Exercise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Models for software architecture</dc:title>
  <dc:creator>Rodrigo Morales Alvarado</dc:creator>
  <cp:lastModifiedBy>Rodrigo Morales Alvarado</cp:lastModifiedBy>
  <cp:revision>24</cp:revision>
  <dcterms:created xsi:type="dcterms:W3CDTF">2019-09-23T00:00:17Z</dcterms:created>
  <dcterms:modified xsi:type="dcterms:W3CDTF">2020-09-25T22:28:54Z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0x0101004735EBE4572CB24EBCE678A6F380F13B</vt:lpwstr>
  </property>
</Properties>
</file>