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256" r:id="rId2"/>
    <p:sldId id="371" r:id="rId3"/>
    <p:sldId id="373" r:id="rId4"/>
    <p:sldId id="386" r:id="rId5"/>
    <p:sldId id="420" r:id="rId6"/>
    <p:sldId id="417" r:id="rId7"/>
    <p:sldId id="419" r:id="rId8"/>
    <p:sldId id="421" r:id="rId9"/>
    <p:sldId id="429" r:id="rId10"/>
    <p:sldId id="385" r:id="rId11"/>
    <p:sldId id="387" r:id="rId12"/>
    <p:sldId id="388" r:id="rId13"/>
    <p:sldId id="389" r:id="rId14"/>
    <p:sldId id="390" r:id="rId15"/>
    <p:sldId id="391" r:id="rId16"/>
    <p:sldId id="392" r:id="rId17"/>
    <p:sldId id="394" r:id="rId18"/>
    <p:sldId id="395" r:id="rId19"/>
    <p:sldId id="422" r:id="rId20"/>
    <p:sldId id="397" r:id="rId21"/>
    <p:sldId id="401" r:id="rId22"/>
    <p:sldId id="402" r:id="rId23"/>
    <p:sldId id="396" r:id="rId24"/>
    <p:sldId id="414" r:id="rId25"/>
    <p:sldId id="423" r:id="rId26"/>
    <p:sldId id="405" r:id="rId27"/>
    <p:sldId id="404" r:id="rId28"/>
    <p:sldId id="400" r:id="rId29"/>
    <p:sldId id="406" r:id="rId30"/>
    <p:sldId id="430" r:id="rId31"/>
    <p:sldId id="431" r:id="rId32"/>
    <p:sldId id="415" r:id="rId33"/>
    <p:sldId id="398" r:id="rId34"/>
    <p:sldId id="409" r:id="rId35"/>
    <p:sldId id="410" r:id="rId36"/>
    <p:sldId id="411" r:id="rId37"/>
    <p:sldId id="412" r:id="rId38"/>
    <p:sldId id="432" r:id="rId39"/>
    <p:sldId id="424" r:id="rId40"/>
    <p:sldId id="42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C8294C-0A38-4EBA-82FC-75514C05C91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FBB7F2D-9DBB-4F18-9F27-D416E829EC6A}">
      <dgm:prSet/>
      <dgm:spPr/>
      <dgm:t>
        <a:bodyPr/>
        <a:lstStyle/>
        <a:p>
          <a:r>
            <a:rPr lang="en-US" dirty="0"/>
            <a:t>Creational patterns</a:t>
          </a:r>
        </a:p>
      </dgm:t>
    </dgm:pt>
    <dgm:pt modelId="{4A517269-7B73-4D69-93ED-41F1D7D7A5DD}" type="parTrans" cxnId="{3927F805-CBCF-421C-AFDE-F8598483E7EA}">
      <dgm:prSet/>
      <dgm:spPr/>
      <dgm:t>
        <a:bodyPr/>
        <a:lstStyle/>
        <a:p>
          <a:endParaRPr lang="en-US"/>
        </a:p>
      </dgm:t>
    </dgm:pt>
    <dgm:pt modelId="{AAA605CF-84B3-402D-8F08-4838E4E3D9DC}" type="sibTrans" cxnId="{3927F805-CBCF-421C-AFDE-F8598483E7EA}">
      <dgm:prSet/>
      <dgm:spPr/>
      <dgm:t>
        <a:bodyPr/>
        <a:lstStyle/>
        <a:p>
          <a:endParaRPr lang="en-US"/>
        </a:p>
      </dgm:t>
    </dgm:pt>
    <dgm:pt modelId="{9553A46D-9090-472B-B93F-1847B399318A}">
      <dgm:prSet/>
      <dgm:spPr/>
      <dgm:t>
        <a:bodyPr/>
        <a:lstStyle/>
        <a:p>
          <a:r>
            <a:rPr lang="en-US"/>
            <a:t>Structural patterns</a:t>
          </a:r>
        </a:p>
      </dgm:t>
    </dgm:pt>
    <dgm:pt modelId="{7C8FEEED-6B5E-4C7C-9122-B2D9582E41F3}" type="parTrans" cxnId="{808BBB9D-B47C-408B-B096-B582DC84F3C5}">
      <dgm:prSet/>
      <dgm:spPr/>
      <dgm:t>
        <a:bodyPr/>
        <a:lstStyle/>
        <a:p>
          <a:endParaRPr lang="en-US"/>
        </a:p>
      </dgm:t>
    </dgm:pt>
    <dgm:pt modelId="{50D4A437-18FF-4F8B-807F-F086C7943FC6}" type="sibTrans" cxnId="{808BBB9D-B47C-408B-B096-B582DC84F3C5}">
      <dgm:prSet/>
      <dgm:spPr/>
      <dgm:t>
        <a:bodyPr/>
        <a:lstStyle/>
        <a:p>
          <a:endParaRPr lang="en-US"/>
        </a:p>
      </dgm:t>
    </dgm:pt>
    <dgm:pt modelId="{AABC8C44-4B63-4866-9FC6-E89465514EB2}">
      <dgm:prSet/>
      <dgm:spPr/>
      <dgm:t>
        <a:bodyPr/>
        <a:lstStyle/>
        <a:p>
          <a:r>
            <a:rPr lang="en-US"/>
            <a:t>Behavioral patterns</a:t>
          </a:r>
        </a:p>
      </dgm:t>
    </dgm:pt>
    <dgm:pt modelId="{D5CC6908-2A0E-4C8D-974F-9FE1153D33A6}" type="parTrans" cxnId="{8ED8D8CB-A1DB-49F9-81B5-CC0C20AC2D27}">
      <dgm:prSet/>
      <dgm:spPr/>
      <dgm:t>
        <a:bodyPr/>
        <a:lstStyle/>
        <a:p>
          <a:endParaRPr lang="en-US"/>
        </a:p>
      </dgm:t>
    </dgm:pt>
    <dgm:pt modelId="{C52A2576-B90E-4713-8156-39A67F12CBC9}" type="sibTrans" cxnId="{8ED8D8CB-A1DB-49F9-81B5-CC0C20AC2D27}">
      <dgm:prSet/>
      <dgm:spPr/>
      <dgm:t>
        <a:bodyPr/>
        <a:lstStyle/>
        <a:p>
          <a:endParaRPr lang="en-US"/>
        </a:p>
      </dgm:t>
    </dgm:pt>
    <dgm:pt modelId="{F536DD0B-EABE-4721-87C5-32D97F90E7E3}" type="pres">
      <dgm:prSet presAssocID="{83C8294C-0A38-4EBA-82FC-75514C05C910}" presName="root" presStyleCnt="0">
        <dgm:presLayoutVars>
          <dgm:dir/>
          <dgm:resizeHandles val="exact"/>
        </dgm:presLayoutVars>
      </dgm:prSet>
      <dgm:spPr/>
    </dgm:pt>
    <dgm:pt modelId="{BD18A1B9-690E-4A5A-A39C-F6B13CC5621C}" type="pres">
      <dgm:prSet presAssocID="{EFBB7F2D-9DBB-4F18-9F27-D416E829EC6A}" presName="compNode" presStyleCnt="0"/>
      <dgm:spPr/>
    </dgm:pt>
    <dgm:pt modelId="{172822A9-E5B3-4306-B4CD-B7E451056B3B}" type="pres">
      <dgm:prSet presAssocID="{EFBB7F2D-9DBB-4F18-9F27-D416E829EC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wing Compass"/>
        </a:ext>
      </dgm:extLst>
    </dgm:pt>
    <dgm:pt modelId="{E62EE3C5-4DD4-4DD3-B310-A1334D235C77}" type="pres">
      <dgm:prSet presAssocID="{EFBB7F2D-9DBB-4F18-9F27-D416E829EC6A}" presName="spaceRect" presStyleCnt="0"/>
      <dgm:spPr/>
    </dgm:pt>
    <dgm:pt modelId="{4F21D287-0BF4-4307-881E-EDA500BC8788}" type="pres">
      <dgm:prSet presAssocID="{EFBB7F2D-9DBB-4F18-9F27-D416E829EC6A}" presName="textRect" presStyleLbl="revTx" presStyleIdx="0" presStyleCnt="3">
        <dgm:presLayoutVars>
          <dgm:chMax val="1"/>
          <dgm:chPref val="1"/>
        </dgm:presLayoutVars>
      </dgm:prSet>
      <dgm:spPr/>
    </dgm:pt>
    <dgm:pt modelId="{8A9EEFEA-5D47-4213-BE6E-54019E418250}" type="pres">
      <dgm:prSet presAssocID="{AAA605CF-84B3-402D-8F08-4838E4E3D9DC}" presName="sibTrans" presStyleCnt="0"/>
      <dgm:spPr/>
    </dgm:pt>
    <dgm:pt modelId="{E2145744-5C30-4241-9F2E-703D3C480D52}" type="pres">
      <dgm:prSet presAssocID="{9553A46D-9090-472B-B93F-1847B399318A}" presName="compNode" presStyleCnt="0"/>
      <dgm:spPr/>
    </dgm:pt>
    <dgm:pt modelId="{A2946219-0C25-4160-8211-5071CF5B7B34}" type="pres">
      <dgm:prSet presAssocID="{9553A46D-9090-472B-B93F-1847B399318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17EA71BD-57BA-4F89-807C-3F1C78261878}" type="pres">
      <dgm:prSet presAssocID="{9553A46D-9090-472B-B93F-1847B399318A}" presName="spaceRect" presStyleCnt="0"/>
      <dgm:spPr/>
    </dgm:pt>
    <dgm:pt modelId="{F6EABCF0-5128-4956-8BB7-8EF8AB7CBDEF}" type="pres">
      <dgm:prSet presAssocID="{9553A46D-9090-472B-B93F-1847B399318A}" presName="textRect" presStyleLbl="revTx" presStyleIdx="1" presStyleCnt="3">
        <dgm:presLayoutVars>
          <dgm:chMax val="1"/>
          <dgm:chPref val="1"/>
        </dgm:presLayoutVars>
      </dgm:prSet>
      <dgm:spPr/>
    </dgm:pt>
    <dgm:pt modelId="{DC5FF732-B90D-41E7-AA92-D1CD9FA173BA}" type="pres">
      <dgm:prSet presAssocID="{50D4A437-18FF-4F8B-807F-F086C7943FC6}" presName="sibTrans" presStyleCnt="0"/>
      <dgm:spPr/>
    </dgm:pt>
    <dgm:pt modelId="{D6858A4C-FCD8-407C-8B1E-B2BC6CC73026}" type="pres">
      <dgm:prSet presAssocID="{AABC8C44-4B63-4866-9FC6-E89465514EB2}" presName="compNode" presStyleCnt="0"/>
      <dgm:spPr/>
    </dgm:pt>
    <dgm:pt modelId="{D8C9C9E6-986B-454D-A338-A95F96542A82}" type="pres">
      <dgm:prSet presAssocID="{AABC8C44-4B63-4866-9FC6-E89465514EB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CFFB4907-875E-4F4E-9206-D4D69BB3154F}" type="pres">
      <dgm:prSet presAssocID="{AABC8C44-4B63-4866-9FC6-E89465514EB2}" presName="spaceRect" presStyleCnt="0"/>
      <dgm:spPr/>
    </dgm:pt>
    <dgm:pt modelId="{09B17B66-5B9B-4810-BCFB-5D6B3AA81BD8}" type="pres">
      <dgm:prSet presAssocID="{AABC8C44-4B63-4866-9FC6-E89465514EB2}" presName="textRect" presStyleLbl="revTx" presStyleIdx="2" presStyleCnt="3">
        <dgm:presLayoutVars>
          <dgm:chMax val="1"/>
          <dgm:chPref val="1"/>
        </dgm:presLayoutVars>
      </dgm:prSet>
      <dgm:spPr/>
    </dgm:pt>
  </dgm:ptLst>
  <dgm:cxnLst>
    <dgm:cxn modelId="{3927F805-CBCF-421C-AFDE-F8598483E7EA}" srcId="{83C8294C-0A38-4EBA-82FC-75514C05C910}" destId="{EFBB7F2D-9DBB-4F18-9F27-D416E829EC6A}" srcOrd="0" destOrd="0" parTransId="{4A517269-7B73-4D69-93ED-41F1D7D7A5DD}" sibTransId="{AAA605CF-84B3-402D-8F08-4838E4E3D9DC}"/>
    <dgm:cxn modelId="{51F4D154-FE40-4054-A49C-61D86E09C0B3}" type="presOf" srcId="{AABC8C44-4B63-4866-9FC6-E89465514EB2}" destId="{09B17B66-5B9B-4810-BCFB-5D6B3AA81BD8}" srcOrd="0" destOrd="0" presId="urn:microsoft.com/office/officeart/2018/2/layout/IconLabelList"/>
    <dgm:cxn modelId="{5B300578-DE3C-44CC-B0CB-2C868716D630}" type="presOf" srcId="{9553A46D-9090-472B-B93F-1847B399318A}" destId="{F6EABCF0-5128-4956-8BB7-8EF8AB7CBDEF}" srcOrd="0" destOrd="0" presId="urn:microsoft.com/office/officeart/2018/2/layout/IconLabelList"/>
    <dgm:cxn modelId="{2E6BE095-42AB-404A-A3EB-F59F4D7195B8}" type="presOf" srcId="{EFBB7F2D-9DBB-4F18-9F27-D416E829EC6A}" destId="{4F21D287-0BF4-4307-881E-EDA500BC8788}" srcOrd="0" destOrd="0" presId="urn:microsoft.com/office/officeart/2018/2/layout/IconLabelList"/>
    <dgm:cxn modelId="{808BBB9D-B47C-408B-B096-B582DC84F3C5}" srcId="{83C8294C-0A38-4EBA-82FC-75514C05C910}" destId="{9553A46D-9090-472B-B93F-1847B399318A}" srcOrd="1" destOrd="0" parTransId="{7C8FEEED-6B5E-4C7C-9122-B2D9582E41F3}" sibTransId="{50D4A437-18FF-4F8B-807F-F086C7943FC6}"/>
    <dgm:cxn modelId="{8ED8D8CB-A1DB-49F9-81B5-CC0C20AC2D27}" srcId="{83C8294C-0A38-4EBA-82FC-75514C05C910}" destId="{AABC8C44-4B63-4866-9FC6-E89465514EB2}" srcOrd="2" destOrd="0" parTransId="{D5CC6908-2A0E-4C8D-974F-9FE1153D33A6}" sibTransId="{C52A2576-B90E-4713-8156-39A67F12CBC9}"/>
    <dgm:cxn modelId="{524FA5FA-D6F9-42E2-B468-277352507651}" type="presOf" srcId="{83C8294C-0A38-4EBA-82FC-75514C05C910}" destId="{F536DD0B-EABE-4721-87C5-32D97F90E7E3}" srcOrd="0" destOrd="0" presId="urn:microsoft.com/office/officeart/2018/2/layout/IconLabelList"/>
    <dgm:cxn modelId="{A139911F-D1DA-4CB2-B1B2-A19CEAA1DD7D}" type="presParOf" srcId="{F536DD0B-EABE-4721-87C5-32D97F90E7E3}" destId="{BD18A1B9-690E-4A5A-A39C-F6B13CC5621C}" srcOrd="0" destOrd="0" presId="urn:microsoft.com/office/officeart/2018/2/layout/IconLabelList"/>
    <dgm:cxn modelId="{D5BFD256-AF7A-4175-AB25-B67B8FD4DF5C}" type="presParOf" srcId="{BD18A1B9-690E-4A5A-A39C-F6B13CC5621C}" destId="{172822A9-E5B3-4306-B4CD-B7E451056B3B}" srcOrd="0" destOrd="0" presId="urn:microsoft.com/office/officeart/2018/2/layout/IconLabelList"/>
    <dgm:cxn modelId="{413A5983-9CCE-4D28-9A25-35CDDD66DE2A}" type="presParOf" srcId="{BD18A1B9-690E-4A5A-A39C-F6B13CC5621C}" destId="{E62EE3C5-4DD4-4DD3-B310-A1334D235C77}" srcOrd="1" destOrd="0" presId="urn:microsoft.com/office/officeart/2018/2/layout/IconLabelList"/>
    <dgm:cxn modelId="{156FE5A4-9FC4-4145-BADE-F6C2F2023A02}" type="presParOf" srcId="{BD18A1B9-690E-4A5A-A39C-F6B13CC5621C}" destId="{4F21D287-0BF4-4307-881E-EDA500BC8788}" srcOrd="2" destOrd="0" presId="urn:microsoft.com/office/officeart/2018/2/layout/IconLabelList"/>
    <dgm:cxn modelId="{6259CE71-8493-4DF7-B65C-020FEA5916E5}" type="presParOf" srcId="{F536DD0B-EABE-4721-87C5-32D97F90E7E3}" destId="{8A9EEFEA-5D47-4213-BE6E-54019E418250}" srcOrd="1" destOrd="0" presId="urn:microsoft.com/office/officeart/2018/2/layout/IconLabelList"/>
    <dgm:cxn modelId="{C3618BA1-74DD-4CD4-9379-5EFAE637A797}" type="presParOf" srcId="{F536DD0B-EABE-4721-87C5-32D97F90E7E3}" destId="{E2145744-5C30-4241-9F2E-703D3C480D52}" srcOrd="2" destOrd="0" presId="urn:microsoft.com/office/officeart/2018/2/layout/IconLabelList"/>
    <dgm:cxn modelId="{7DD6AB0C-4A42-4A7E-9278-1EDF102BF815}" type="presParOf" srcId="{E2145744-5C30-4241-9F2E-703D3C480D52}" destId="{A2946219-0C25-4160-8211-5071CF5B7B34}" srcOrd="0" destOrd="0" presId="urn:microsoft.com/office/officeart/2018/2/layout/IconLabelList"/>
    <dgm:cxn modelId="{6A5FFEA5-40B2-4ABD-83F1-56A8BE4A36B3}" type="presParOf" srcId="{E2145744-5C30-4241-9F2E-703D3C480D52}" destId="{17EA71BD-57BA-4F89-807C-3F1C78261878}" srcOrd="1" destOrd="0" presId="urn:microsoft.com/office/officeart/2018/2/layout/IconLabelList"/>
    <dgm:cxn modelId="{33DE0DEB-90D2-4513-ABB3-1D9C84802549}" type="presParOf" srcId="{E2145744-5C30-4241-9F2E-703D3C480D52}" destId="{F6EABCF0-5128-4956-8BB7-8EF8AB7CBDEF}" srcOrd="2" destOrd="0" presId="urn:microsoft.com/office/officeart/2018/2/layout/IconLabelList"/>
    <dgm:cxn modelId="{00D03CA5-8949-4DF3-8AA6-6B065E4080C5}" type="presParOf" srcId="{F536DD0B-EABE-4721-87C5-32D97F90E7E3}" destId="{DC5FF732-B90D-41E7-AA92-D1CD9FA173BA}" srcOrd="3" destOrd="0" presId="urn:microsoft.com/office/officeart/2018/2/layout/IconLabelList"/>
    <dgm:cxn modelId="{9ECD54DC-78BF-421A-8C36-EA6DFD13A61C}" type="presParOf" srcId="{F536DD0B-EABE-4721-87C5-32D97F90E7E3}" destId="{D6858A4C-FCD8-407C-8B1E-B2BC6CC73026}" srcOrd="4" destOrd="0" presId="urn:microsoft.com/office/officeart/2018/2/layout/IconLabelList"/>
    <dgm:cxn modelId="{4B5ACA0A-F1E3-4AA5-BE8A-7ABC55975D41}" type="presParOf" srcId="{D6858A4C-FCD8-407C-8B1E-B2BC6CC73026}" destId="{D8C9C9E6-986B-454D-A338-A95F96542A82}" srcOrd="0" destOrd="0" presId="urn:microsoft.com/office/officeart/2018/2/layout/IconLabelList"/>
    <dgm:cxn modelId="{561304C6-C340-4F0E-956B-36B19D23F3DF}" type="presParOf" srcId="{D6858A4C-FCD8-407C-8B1E-B2BC6CC73026}" destId="{CFFB4907-875E-4F4E-9206-D4D69BB3154F}" srcOrd="1" destOrd="0" presId="urn:microsoft.com/office/officeart/2018/2/layout/IconLabelList"/>
    <dgm:cxn modelId="{4788BC36-28BA-4F5A-8605-B8CFDC8A2E8C}" type="presParOf" srcId="{D6858A4C-FCD8-407C-8B1E-B2BC6CC73026}" destId="{09B17B66-5B9B-4810-BCFB-5D6B3AA81BD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2822A9-E5B3-4306-B4CD-B7E451056B3B}">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21D287-0BF4-4307-881E-EDA500BC8788}">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kern="1200" dirty="0"/>
            <a:t>Creational patterns</a:t>
          </a:r>
        </a:p>
      </dsp:txBody>
      <dsp:txXfrm>
        <a:off x="417971" y="2644140"/>
        <a:ext cx="2889450" cy="720000"/>
      </dsp:txXfrm>
    </dsp:sp>
    <dsp:sp modelId="{A2946219-0C25-4160-8211-5071CF5B7B34}">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EABCF0-5128-4956-8BB7-8EF8AB7CBDEF}">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kern="1200"/>
            <a:t>Structural patterns</a:t>
          </a:r>
        </a:p>
      </dsp:txBody>
      <dsp:txXfrm>
        <a:off x="3813075" y="2644140"/>
        <a:ext cx="2889450" cy="720000"/>
      </dsp:txXfrm>
    </dsp:sp>
    <dsp:sp modelId="{D8C9C9E6-986B-454D-A338-A95F96542A82}">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B17B66-5B9B-4810-BCFB-5D6B3AA81BD8}">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kern="1200"/>
            <a:t>Behavioral patterns</a:t>
          </a:r>
        </a:p>
      </dsp:txBody>
      <dsp:txXfrm>
        <a:off x="7208178" y="2644140"/>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05T14:31:32.7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0,'1382'0,"-1294"5,111 18,-16 0,-64-11,161 7,-235-18,58 10,21 1,395-10,-270-3,2-13,-4 1,3470 12,-1730 3,-1965-2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05T14:31:36.6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29,'5778'0,"-5741"-2,58-10,-55 5,43 0,307 6,-186 2,-186-1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05T14:31:47.6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55,'0'-1,"0"0,1 0,-1 0,1 0,-1 0,1 0,0 0,-1 1,1-1,0 0,-1 0,1 0,0 1,0-1,0 0,0 1,0-1,0 0,0 1,0 0,0-1,0 1,0-1,0 1,0 0,0 0,0 0,2 0,38-4,-34 3,551-4,-314 7,1872-1,-1864-15,-14 0,759 13,-475 2,-499-1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05T14:31:52.41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58,'915'49,"-349"-10,715-20,-1022-20,-80 9,223 39,-306-34,239 22,266 35,350-29,1042-41,-1737-20,-205 14,29-6,-44 5,57-2,-74 9,-1-1,1 0,0-2,-1 0,0-1,0-1,0-1,0 0,-1-1,0-1,0-1,-1 0,0-1,-1-1,0 0,15-17,-24 23,0-2,-1 1,0-1,-1 1,0-1,7-14,-11 20,1-1,-1 1,1-1,-1 0,1 1,-1-1,0 0,0 1,0-1,0 0,0 1,0-1,-1 0,1 1,0-1,-1 1,1-1,-1 0,0 1,1-1,-1 1,0 0,0-1,0 1,0 0,0-1,0 1,-1 0,1 0,0 0,0 0,-1 0,1 0,-1 0,1 1,-1-1,1 0,-1 1,0-1,-2 0,-78-22,0 3,-2 4,-155-9,-265 21,304 7,-2576-1,1522-3,1226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05T14:39:52.9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0,'4884'0,"-4831"3,54 8,52 4,1564-16,-1658 4,115 21,-113-13,102 5,571-17,-694 3,53 9,36 2,59 1,34 0,150-15,-356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05T14:39:54.8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82,'502'-27,"-48"0,1292 25,-853 5,-285-3,-592-1,-1-1,1 0,22-7,33-4,-50 12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05T14:40:00.38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0,'8103'0,"-8080"0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25347-F79D-4216-9BB1-2B29764FEA85}" type="datetimeFigureOut">
              <a:rPr lang="en-CA" smtClean="0"/>
              <a:t>2020-10-05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035A6-8D81-4C7E-8E4E-A1B92A486240}" type="slidenum">
              <a:rPr lang="en-CA" smtClean="0"/>
              <a:t>‹#›</a:t>
            </a:fld>
            <a:endParaRPr lang="en-CA"/>
          </a:p>
        </p:txBody>
      </p:sp>
    </p:spTree>
    <p:extLst>
      <p:ext uri="{BB962C8B-B14F-4D97-AF65-F5344CB8AC3E}">
        <p14:creationId xmlns:p14="http://schemas.microsoft.com/office/powerpoint/2010/main" val="2880491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noticed that when buildings were successful, they tended to share characteristics. In other words, if you look at a specific aspect of a building, what makes a room pleasant for example, Alexander noticed that there were certain characteristics of pleasant rooms. Light for instance would come into the room from two adjacent walls. So he made a catalog then of those patterns in architecture.</a:t>
            </a:r>
            <a:endParaRPr lang="en-CA" dirty="0"/>
          </a:p>
        </p:txBody>
      </p:sp>
      <p:sp>
        <p:nvSpPr>
          <p:cNvPr id="4" name="Slide Number Placeholder 3"/>
          <p:cNvSpPr>
            <a:spLocks noGrp="1"/>
          </p:cNvSpPr>
          <p:nvPr>
            <p:ph type="sldNum" sz="quarter" idx="5"/>
          </p:nvPr>
        </p:nvSpPr>
        <p:spPr/>
        <p:txBody>
          <a:bodyPr/>
          <a:lstStyle/>
          <a:p>
            <a:fld id="{B34F3E11-8A5A-4199-B611-43A8F3EDFE46}" type="slidenum">
              <a:rPr lang="en-CA" smtClean="0"/>
              <a:t>2</a:t>
            </a:fld>
            <a:endParaRPr lang="en-CA"/>
          </a:p>
        </p:txBody>
      </p:sp>
    </p:spTree>
    <p:extLst>
      <p:ext uri="{BB962C8B-B14F-4D97-AF65-F5344CB8AC3E}">
        <p14:creationId xmlns:p14="http://schemas.microsoft.com/office/powerpoint/2010/main" val="3926154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Design patterns allow you to say more with less</a:t>
            </a:r>
          </a:p>
          <a:p>
            <a:r>
              <a:rPr lang="en-CA" dirty="0" err="1"/>
              <a:t>Tallking</a:t>
            </a:r>
            <a:r>
              <a:rPr lang="en-CA" dirty="0"/>
              <a:t> at the pattern level allows you to stay in the design longer</a:t>
            </a:r>
          </a:p>
        </p:txBody>
      </p:sp>
      <p:sp>
        <p:nvSpPr>
          <p:cNvPr id="4" name="Slide Number Placeholder 3"/>
          <p:cNvSpPr>
            <a:spLocks noGrp="1"/>
          </p:cNvSpPr>
          <p:nvPr>
            <p:ph type="sldNum" sz="quarter" idx="5"/>
          </p:nvPr>
        </p:nvSpPr>
        <p:spPr/>
        <p:txBody>
          <a:bodyPr/>
          <a:lstStyle/>
          <a:p>
            <a:fld id="{B34F3E11-8A5A-4199-B611-43A8F3EDFE46}" type="slidenum">
              <a:rPr lang="en-CA" smtClean="0"/>
              <a:t>33</a:t>
            </a:fld>
            <a:endParaRPr lang="en-CA"/>
          </a:p>
        </p:txBody>
      </p:sp>
    </p:spTree>
    <p:extLst>
      <p:ext uri="{BB962C8B-B14F-4D97-AF65-F5344CB8AC3E}">
        <p14:creationId xmlns:p14="http://schemas.microsoft.com/office/powerpoint/2010/main" val="3666154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Design patterns aren’t a magic bullet:</a:t>
            </a:r>
            <a:r>
              <a:rPr lang="en-US" sz="1200" b="0" i="0" kern="1200" dirty="0">
                <a:solidFill>
                  <a:schemeClr val="tx1"/>
                </a:solidFill>
                <a:effectLst/>
                <a:latin typeface="+mn-lt"/>
                <a:ea typeface="+mn-ea"/>
                <a:cs typeface="+mn-cs"/>
              </a:rPr>
              <a:t> They are time-tested techniques for solving problems, but you can’t just plug a pattern into a problem and take an early lunch. Think through how using a pattern will affect the rest of your design.</a:t>
            </a:r>
          </a:p>
          <a:p>
            <a:r>
              <a:rPr lang="en-US" sz="1200" b="0" i="0" kern="1200" dirty="0">
                <a:solidFill>
                  <a:schemeClr val="tx1"/>
                </a:solidFill>
                <a:effectLst/>
                <a:latin typeface="+mn-lt"/>
                <a:ea typeface="+mn-ea"/>
                <a:cs typeface="+mn-cs"/>
              </a:rPr>
              <a:t> A great time to introduce patterns is when you need to refactor a design. You’re improving the organization and structure of your code anyway, so see if a pattern can help.</a:t>
            </a:r>
            <a:endParaRPr lang="en-CA" dirty="0"/>
          </a:p>
        </p:txBody>
      </p:sp>
      <p:sp>
        <p:nvSpPr>
          <p:cNvPr id="4" name="Slide Number Placeholder 3"/>
          <p:cNvSpPr>
            <a:spLocks noGrp="1"/>
          </p:cNvSpPr>
          <p:nvPr>
            <p:ph type="sldNum" sz="quarter" idx="5"/>
          </p:nvPr>
        </p:nvSpPr>
        <p:spPr/>
        <p:txBody>
          <a:bodyPr/>
          <a:lstStyle/>
          <a:p>
            <a:fld id="{B34F3E11-8A5A-4199-B611-43A8F3EDFE46}" type="slidenum">
              <a:rPr lang="en-CA" smtClean="0"/>
              <a:t>35</a:t>
            </a:fld>
            <a:endParaRPr lang="en-CA"/>
          </a:p>
        </p:txBody>
      </p:sp>
    </p:spTree>
    <p:extLst>
      <p:ext uri="{BB962C8B-B14F-4D97-AF65-F5344CB8AC3E}">
        <p14:creationId xmlns:p14="http://schemas.microsoft.com/office/powerpoint/2010/main" val="1014463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Patterns can help make more flexible designs, but they can also introduce complexity, which we want to reduce unless necessary. Just remember: complexity and patterns should be used only where they are needed for practical extensibility.es a problem in your design, and only if a simpler solution won’t work.</a:t>
            </a:r>
            <a:endParaRPr lang="en-CA" dirty="0"/>
          </a:p>
        </p:txBody>
      </p:sp>
      <p:sp>
        <p:nvSpPr>
          <p:cNvPr id="4" name="Slide Number Placeholder 3"/>
          <p:cNvSpPr>
            <a:spLocks noGrp="1"/>
          </p:cNvSpPr>
          <p:nvPr>
            <p:ph type="sldNum" sz="quarter" idx="5"/>
          </p:nvPr>
        </p:nvSpPr>
        <p:spPr/>
        <p:txBody>
          <a:bodyPr/>
          <a:lstStyle/>
          <a:p>
            <a:fld id="{B34F3E11-8A5A-4199-B611-43A8F3EDFE46}" type="slidenum">
              <a:rPr lang="en-CA" smtClean="0"/>
              <a:t>36</a:t>
            </a:fld>
            <a:endParaRPr lang="en-CA"/>
          </a:p>
        </p:txBody>
      </p:sp>
    </p:spTree>
    <p:extLst>
      <p:ext uri="{BB962C8B-B14F-4D97-AF65-F5344CB8AC3E}">
        <p14:creationId xmlns:p14="http://schemas.microsoft.com/office/powerpoint/2010/main" val="87290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Your goal should always be simplicity, so don’t feel like you always need to use a pattern to solve a problem.</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Introduce design patterns where and when need emerges</a:t>
            </a:r>
          </a:p>
          <a:p>
            <a:endParaRPr lang="en-CA" dirty="0"/>
          </a:p>
        </p:txBody>
      </p:sp>
      <p:sp>
        <p:nvSpPr>
          <p:cNvPr id="4" name="Slide Number Placeholder 3"/>
          <p:cNvSpPr>
            <a:spLocks noGrp="1"/>
          </p:cNvSpPr>
          <p:nvPr>
            <p:ph type="sldNum" sz="quarter" idx="5"/>
          </p:nvPr>
        </p:nvSpPr>
        <p:spPr/>
        <p:txBody>
          <a:bodyPr/>
          <a:lstStyle/>
          <a:p>
            <a:fld id="{B34F3E11-8A5A-4199-B611-43A8F3EDFE46}" type="slidenum">
              <a:rPr lang="en-CA" smtClean="0"/>
              <a:t>37</a:t>
            </a:fld>
            <a:endParaRPr lang="en-CA"/>
          </a:p>
        </p:txBody>
      </p:sp>
    </p:spTree>
    <p:extLst>
      <p:ext uri="{BB962C8B-B14F-4D97-AF65-F5344CB8AC3E}">
        <p14:creationId xmlns:p14="http://schemas.microsoft.com/office/powerpoint/2010/main" val="3380126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34F3E11-8A5A-4199-B611-43A8F3EDFE46}" type="slidenum">
              <a:rPr lang="en-CA" smtClean="0"/>
              <a:t>39</a:t>
            </a:fld>
            <a:endParaRPr lang="en-CA"/>
          </a:p>
        </p:txBody>
      </p:sp>
    </p:spTree>
    <p:extLst>
      <p:ext uri="{BB962C8B-B14F-4D97-AF65-F5344CB8AC3E}">
        <p14:creationId xmlns:p14="http://schemas.microsoft.com/office/powerpoint/2010/main" val="2190534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we were going to design a room to be pleasant, we could fall back to that corner office pattern that we were talking about a moment ago. In other words, you could say that a room is pleasant with respect to the lighting, at least, if you have natural light coming in from two adjacent walls. It doesn't matter how you do that. There's lots of ways that we could reify this pattern. In other words, these could be windows. One could be windows. One could be a French door. One could be a window. One could be a giant hole that we put in the wall with a bulldozer. As long as we get light coming in from two sides, we have a legitimate reification of the pattern. And if we don't have natural light coming in from two sides, we don't. So if this was a giant monitor, for example, that was showing you what you'd see if the wall wasn't there, then you wouldn't have a reification of the pattern, because the light would not be natural light. And the pattern calls for natural light.</a:t>
            </a:r>
            <a:endParaRPr lang="en-CA" dirty="0"/>
          </a:p>
        </p:txBody>
      </p:sp>
      <p:sp>
        <p:nvSpPr>
          <p:cNvPr id="4" name="Slide Number Placeholder 3"/>
          <p:cNvSpPr>
            <a:spLocks noGrp="1"/>
          </p:cNvSpPr>
          <p:nvPr>
            <p:ph type="sldNum" sz="quarter" idx="5"/>
          </p:nvPr>
        </p:nvSpPr>
        <p:spPr/>
        <p:txBody>
          <a:bodyPr/>
          <a:lstStyle/>
          <a:p>
            <a:fld id="{B34F3E11-8A5A-4199-B611-43A8F3EDFE46}" type="slidenum">
              <a:rPr lang="en-CA" smtClean="0"/>
              <a:t>6</a:t>
            </a:fld>
            <a:endParaRPr lang="en-CA"/>
          </a:p>
        </p:txBody>
      </p:sp>
    </p:spTree>
    <p:extLst>
      <p:ext uri="{BB962C8B-B14F-4D97-AF65-F5344CB8AC3E}">
        <p14:creationId xmlns:p14="http://schemas.microsoft.com/office/powerpoint/2010/main" val="3928311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one of the characteristics of a pleasant room is that you have cross ventilation is that air flows across the room, more or less at head height. And it flows across. It doesn't come down from the ceiling. So in order to get that to work, we need another window. Now this is a different design pattern. This is the cross ventilation design pattern. And it shares some of the elements with our initial pattern. In other words, the light source here is also an air source. And this new window over here is another aspect of the pattern, which is the air sink. So here we have two different design patterns coexisting at the same time, sharing the same physical objects in the room. And it will have exactly the same situation when we look at software.</a:t>
            </a:r>
            <a:endParaRPr lang="en-CA" dirty="0"/>
          </a:p>
        </p:txBody>
      </p:sp>
      <p:sp>
        <p:nvSpPr>
          <p:cNvPr id="4" name="Slide Number Placeholder 3"/>
          <p:cNvSpPr>
            <a:spLocks noGrp="1"/>
          </p:cNvSpPr>
          <p:nvPr>
            <p:ph type="sldNum" sz="quarter" idx="5"/>
          </p:nvPr>
        </p:nvSpPr>
        <p:spPr/>
        <p:txBody>
          <a:bodyPr/>
          <a:lstStyle/>
          <a:p>
            <a:fld id="{B34F3E11-8A5A-4199-B611-43A8F3EDFE46}" type="slidenum">
              <a:rPr lang="en-CA" smtClean="0"/>
              <a:t>7</a:t>
            </a:fld>
            <a:endParaRPr lang="en-CA"/>
          </a:p>
        </p:txBody>
      </p:sp>
    </p:spTree>
    <p:extLst>
      <p:ext uri="{BB962C8B-B14F-4D97-AF65-F5344CB8AC3E}">
        <p14:creationId xmlns:p14="http://schemas.microsoft.com/office/powerpoint/2010/main" val="2402941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Classes that comprise the pattern might be already there</a:t>
            </a:r>
          </a:p>
          <a:p>
            <a:endParaRPr lang="en-CA" dirty="0"/>
          </a:p>
        </p:txBody>
      </p:sp>
      <p:sp>
        <p:nvSpPr>
          <p:cNvPr id="4" name="Slide Number Placeholder 3"/>
          <p:cNvSpPr>
            <a:spLocks noGrp="1"/>
          </p:cNvSpPr>
          <p:nvPr>
            <p:ph type="sldNum" sz="quarter" idx="5"/>
          </p:nvPr>
        </p:nvSpPr>
        <p:spPr/>
        <p:txBody>
          <a:bodyPr/>
          <a:lstStyle/>
          <a:p>
            <a:fld id="{B34F3E11-8A5A-4199-B611-43A8F3EDFE46}" type="slidenum">
              <a:rPr lang="en-CA" smtClean="0"/>
              <a:t>11</a:t>
            </a:fld>
            <a:endParaRPr lang="en-CA"/>
          </a:p>
        </p:txBody>
      </p:sp>
    </p:spTree>
    <p:extLst>
      <p:ext uri="{BB962C8B-B14F-4D97-AF65-F5344CB8AC3E}">
        <p14:creationId xmlns:p14="http://schemas.microsoft.com/office/powerpoint/2010/main" val="581319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34F3E11-8A5A-4199-B611-43A8F3EDFE46}" type="slidenum">
              <a:rPr lang="en-CA" smtClean="0"/>
              <a:t>14</a:t>
            </a:fld>
            <a:endParaRPr lang="en-CA"/>
          </a:p>
        </p:txBody>
      </p:sp>
    </p:spTree>
    <p:extLst>
      <p:ext uri="{BB962C8B-B14F-4D97-AF65-F5344CB8AC3E}">
        <p14:creationId xmlns:p14="http://schemas.microsoft.com/office/powerpoint/2010/main" val="1389543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34F3E11-8A5A-4199-B611-43A8F3EDFE46}" type="slidenum">
              <a:rPr lang="en-CA" smtClean="0"/>
              <a:t>20</a:t>
            </a:fld>
            <a:endParaRPr lang="en-CA"/>
          </a:p>
        </p:txBody>
      </p:sp>
    </p:spTree>
    <p:extLst>
      <p:ext uri="{BB962C8B-B14F-4D97-AF65-F5344CB8AC3E}">
        <p14:creationId xmlns:p14="http://schemas.microsoft.com/office/powerpoint/2010/main" val="621596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Problems</a:t>
            </a:r>
          </a:p>
          <a:p>
            <a:r>
              <a:rPr lang="en-CA" dirty="0"/>
              <a:t>1. Have to override few methods for the types that are not supposed to fly</a:t>
            </a:r>
          </a:p>
          <a:p>
            <a:r>
              <a:rPr lang="en-CA" dirty="0"/>
              <a:t>2. Have to change the flying behavior in all flying duck subclasses</a:t>
            </a:r>
          </a:p>
        </p:txBody>
      </p:sp>
      <p:sp>
        <p:nvSpPr>
          <p:cNvPr id="4" name="Slide Number Placeholder 3"/>
          <p:cNvSpPr>
            <a:spLocks noGrp="1"/>
          </p:cNvSpPr>
          <p:nvPr>
            <p:ph type="sldNum" sz="quarter" idx="5"/>
          </p:nvPr>
        </p:nvSpPr>
        <p:spPr/>
        <p:txBody>
          <a:bodyPr/>
          <a:lstStyle/>
          <a:p>
            <a:fld id="{B34F3E11-8A5A-4199-B611-43A8F3EDFE46}" type="slidenum">
              <a:rPr lang="en-CA" smtClean="0"/>
              <a:t>21</a:t>
            </a:fld>
            <a:endParaRPr lang="en-CA"/>
          </a:p>
        </p:txBody>
      </p:sp>
    </p:spTree>
    <p:extLst>
      <p:ext uri="{BB962C8B-B14F-4D97-AF65-F5344CB8AC3E}">
        <p14:creationId xmlns:p14="http://schemas.microsoft.com/office/powerpoint/2010/main" val="3592022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take the parts that vary and encapsulate them, so that later you can alter or extend the parts that vary without affecting those that don’t</a:t>
            </a:r>
            <a:endParaRPr lang="en-CA" dirty="0"/>
          </a:p>
        </p:txBody>
      </p:sp>
      <p:sp>
        <p:nvSpPr>
          <p:cNvPr id="4" name="Slide Number Placeholder 3"/>
          <p:cNvSpPr>
            <a:spLocks noGrp="1"/>
          </p:cNvSpPr>
          <p:nvPr>
            <p:ph type="sldNum" sz="quarter" idx="5"/>
          </p:nvPr>
        </p:nvSpPr>
        <p:spPr/>
        <p:txBody>
          <a:bodyPr/>
          <a:lstStyle/>
          <a:p>
            <a:fld id="{B34F3E11-8A5A-4199-B611-43A8F3EDFE46}" type="slidenum">
              <a:rPr lang="en-CA" smtClean="0"/>
              <a:t>22</a:t>
            </a:fld>
            <a:endParaRPr lang="en-CA"/>
          </a:p>
        </p:txBody>
      </p:sp>
    </p:spTree>
    <p:extLst>
      <p:ext uri="{BB962C8B-B14F-4D97-AF65-F5344CB8AC3E}">
        <p14:creationId xmlns:p14="http://schemas.microsoft.com/office/powerpoint/2010/main" val="3022502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Problems</a:t>
            </a:r>
          </a:p>
          <a:p>
            <a:r>
              <a:rPr lang="en-CA" dirty="0"/>
              <a:t>1. Have to override few methods for the types that are not supposed to fly</a:t>
            </a:r>
          </a:p>
          <a:p>
            <a:r>
              <a:rPr lang="en-CA" dirty="0"/>
              <a:t>2. Have to change the flying behavior in all flying duck subclasses</a:t>
            </a:r>
          </a:p>
        </p:txBody>
      </p:sp>
      <p:sp>
        <p:nvSpPr>
          <p:cNvPr id="4" name="Slide Number Placeholder 3"/>
          <p:cNvSpPr>
            <a:spLocks noGrp="1"/>
          </p:cNvSpPr>
          <p:nvPr>
            <p:ph type="sldNum" sz="quarter" idx="5"/>
          </p:nvPr>
        </p:nvSpPr>
        <p:spPr/>
        <p:txBody>
          <a:bodyPr/>
          <a:lstStyle/>
          <a:p>
            <a:fld id="{B34F3E11-8A5A-4199-B611-43A8F3EDFE46}" type="slidenum">
              <a:rPr lang="en-CA" smtClean="0"/>
              <a:t>23</a:t>
            </a:fld>
            <a:endParaRPr lang="en-CA"/>
          </a:p>
        </p:txBody>
      </p:sp>
    </p:spTree>
    <p:extLst>
      <p:ext uri="{BB962C8B-B14F-4D97-AF65-F5344CB8AC3E}">
        <p14:creationId xmlns:p14="http://schemas.microsoft.com/office/powerpoint/2010/main" val="1646794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B512D-60BC-4B0A-A4CC-A211F3DBF3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292A9EE-FDBC-4553-B179-517A59A19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6180446-4D3C-439F-AEDF-504ACCF3A4D7}"/>
              </a:ext>
            </a:extLst>
          </p:cNvPr>
          <p:cNvSpPr>
            <a:spLocks noGrp="1"/>
          </p:cNvSpPr>
          <p:nvPr>
            <p:ph type="dt" sz="half" idx="10"/>
          </p:nvPr>
        </p:nvSpPr>
        <p:spPr/>
        <p:txBody>
          <a:bodyPr/>
          <a:lstStyle/>
          <a:p>
            <a:fld id="{6AFD0D13-B697-4408-A556-F9F3A0B3C797}" type="datetime1">
              <a:rPr lang="en-CA" smtClean="0"/>
              <a:t>2020-10-05</a:t>
            </a:fld>
            <a:endParaRPr lang="en-CA"/>
          </a:p>
        </p:txBody>
      </p:sp>
      <p:sp>
        <p:nvSpPr>
          <p:cNvPr id="5" name="Footer Placeholder 4">
            <a:extLst>
              <a:ext uri="{FF2B5EF4-FFF2-40B4-BE49-F238E27FC236}">
                <a16:creationId xmlns:a16="http://schemas.microsoft.com/office/drawing/2014/main" id="{14DDF32D-D031-47EF-A547-1C40944675B6}"/>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3C561FBC-EE7A-4A11-958E-2F5B4C4A75D4}"/>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315602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A15A-51F0-44D4-B4AB-F387A42636F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966F8B7-CED0-40D9-BE6C-B3FF959E5F4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5673FEE-E439-480B-8C4E-23DC0E890F2F}"/>
              </a:ext>
            </a:extLst>
          </p:cNvPr>
          <p:cNvSpPr>
            <a:spLocks noGrp="1"/>
          </p:cNvSpPr>
          <p:nvPr>
            <p:ph type="dt" sz="half" idx="10"/>
          </p:nvPr>
        </p:nvSpPr>
        <p:spPr/>
        <p:txBody>
          <a:bodyPr/>
          <a:lstStyle/>
          <a:p>
            <a:fld id="{2962E01D-0EA5-4B5C-938F-0A50F1F5C162}" type="datetime1">
              <a:rPr lang="en-CA" smtClean="0"/>
              <a:t>2020-10-05</a:t>
            </a:fld>
            <a:endParaRPr lang="en-CA"/>
          </a:p>
        </p:txBody>
      </p:sp>
      <p:sp>
        <p:nvSpPr>
          <p:cNvPr id="5" name="Footer Placeholder 4">
            <a:extLst>
              <a:ext uri="{FF2B5EF4-FFF2-40B4-BE49-F238E27FC236}">
                <a16:creationId xmlns:a16="http://schemas.microsoft.com/office/drawing/2014/main" id="{798F3A32-2DE2-43E7-8A1C-B637E788CE3A}"/>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E2289A82-19EB-423A-AA89-06CBBC198DE7}"/>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21637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DFA0D-1DC2-4524-90B8-C82B34BE03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787A297-4E31-4FA4-9A66-95C8E09E60C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2CA0BED-9E36-43AA-A497-D23EED3AFD15}"/>
              </a:ext>
            </a:extLst>
          </p:cNvPr>
          <p:cNvSpPr>
            <a:spLocks noGrp="1"/>
          </p:cNvSpPr>
          <p:nvPr>
            <p:ph type="dt" sz="half" idx="10"/>
          </p:nvPr>
        </p:nvSpPr>
        <p:spPr/>
        <p:txBody>
          <a:bodyPr/>
          <a:lstStyle/>
          <a:p>
            <a:fld id="{FF5FD0DD-56F4-4DE0-8AD2-2618030BE2F5}" type="datetime1">
              <a:rPr lang="en-CA" smtClean="0"/>
              <a:t>2020-10-05</a:t>
            </a:fld>
            <a:endParaRPr lang="en-CA"/>
          </a:p>
        </p:txBody>
      </p:sp>
      <p:sp>
        <p:nvSpPr>
          <p:cNvPr id="5" name="Footer Placeholder 4">
            <a:extLst>
              <a:ext uri="{FF2B5EF4-FFF2-40B4-BE49-F238E27FC236}">
                <a16:creationId xmlns:a16="http://schemas.microsoft.com/office/drawing/2014/main" id="{F5FB2727-B56E-4A95-9027-8E896EFEC133}"/>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A8D7AC30-5A06-465D-9ED7-6F65DC5FF68B}"/>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3879784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7F14E-E8B8-47F2-9BEB-3AF5AA0389DC}"/>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495C4563-6B86-49F5-B962-90F3114B7A09}"/>
              </a:ext>
            </a:extLst>
          </p:cNvPr>
          <p:cNvSpPr>
            <a:spLocks noGrp="1"/>
          </p:cNvSpPr>
          <p:nvPr>
            <p:ph idx="1"/>
          </p:nvPr>
        </p:nvSpPr>
        <p:spPr/>
        <p:txBody>
          <a:bodyPr>
            <a:normAutofit/>
          </a:bodyPr>
          <a:lstStyle>
            <a:lvl1pPr>
              <a:defRPr sz="22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a:extLst>
              <a:ext uri="{FF2B5EF4-FFF2-40B4-BE49-F238E27FC236}">
                <a16:creationId xmlns:a16="http://schemas.microsoft.com/office/drawing/2014/main" id="{234E6370-A12B-4D6F-951C-DBE681142F0F}"/>
              </a:ext>
            </a:extLst>
          </p:cNvPr>
          <p:cNvSpPr>
            <a:spLocks noGrp="1"/>
          </p:cNvSpPr>
          <p:nvPr>
            <p:ph type="dt" sz="half" idx="10"/>
          </p:nvPr>
        </p:nvSpPr>
        <p:spPr/>
        <p:txBody>
          <a:bodyPr/>
          <a:lstStyle/>
          <a:p>
            <a:fld id="{D4FC583E-C004-49F9-941A-B6DC9B74C4DD}" type="datetime1">
              <a:rPr lang="en-CA" smtClean="0"/>
              <a:t>2020-10-05</a:t>
            </a:fld>
            <a:endParaRPr lang="en-CA"/>
          </a:p>
        </p:txBody>
      </p:sp>
      <p:sp>
        <p:nvSpPr>
          <p:cNvPr id="5" name="Footer Placeholder 4">
            <a:extLst>
              <a:ext uri="{FF2B5EF4-FFF2-40B4-BE49-F238E27FC236}">
                <a16:creationId xmlns:a16="http://schemas.microsoft.com/office/drawing/2014/main" id="{F858A137-A9E6-47DD-8AB6-8A35048DEDBC}"/>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4A6CDEF7-0C85-4847-82D2-1D4BC3320B1F}"/>
              </a:ext>
            </a:extLst>
          </p:cNvPr>
          <p:cNvSpPr>
            <a:spLocks noGrp="1"/>
          </p:cNvSpPr>
          <p:nvPr>
            <p:ph type="sldNum" sz="quarter" idx="12"/>
          </p:nvPr>
        </p:nvSpPr>
        <p:spPr/>
        <p:txBody>
          <a:bodyPr/>
          <a:lstStyle/>
          <a:p>
            <a:fld id="{C2F792F5-04B2-48F5-9D03-C738232DE97E}" type="slidenum">
              <a:rPr lang="en-CA" smtClean="0"/>
              <a:t>‹#›</a:t>
            </a:fld>
            <a:endParaRPr lang="en-CA"/>
          </a:p>
        </p:txBody>
      </p:sp>
      <p:sp>
        <p:nvSpPr>
          <p:cNvPr id="7" name="Title 1">
            <a:extLst>
              <a:ext uri="{FF2B5EF4-FFF2-40B4-BE49-F238E27FC236}">
                <a16:creationId xmlns:a16="http://schemas.microsoft.com/office/drawing/2014/main" id="{5B849F36-2480-4856-8537-CF64FCE75E9F}"/>
              </a:ext>
            </a:extLst>
          </p:cNvPr>
          <p:cNvSpPr txBox="1">
            <a:spLocks/>
          </p:cNvSpPr>
          <p:nvPr userDrawn="1"/>
        </p:nvSpPr>
        <p:spPr>
          <a:xfrm>
            <a:off x="838200" y="661354"/>
            <a:ext cx="10515600" cy="715962"/>
          </a:xfrm>
          <a:prstGeom prst="rect">
            <a:avLst/>
          </a:prstGeom>
          <a:solidFill>
            <a:schemeClr val="tx1">
              <a:alpha val="65000"/>
            </a:schemeClr>
          </a:solidFill>
        </p:spPr>
        <p:txBody>
          <a:bodyPr vert="horz" lIns="36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en-US" dirty="0">
              <a:solidFill>
                <a:schemeClr val="bg1"/>
              </a:solidFill>
              <a:latin typeface="Arial" panose="020B0604020202020204" pitchFamily="34" charset="0"/>
              <a:ea typeface="Futura Medium" charset="0"/>
              <a:cs typeface="Arial" panose="020B0604020202020204" pitchFamily="34" charset="0"/>
            </a:endParaRPr>
          </a:p>
        </p:txBody>
      </p:sp>
    </p:spTree>
    <p:extLst>
      <p:ext uri="{BB962C8B-B14F-4D97-AF65-F5344CB8AC3E}">
        <p14:creationId xmlns:p14="http://schemas.microsoft.com/office/powerpoint/2010/main" val="936581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E72EC-0E3A-40FA-8B17-69EB5F7C55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3827736-1B9F-40E8-ABFB-12B31CC167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2D05EC-9BF8-4CB4-92F2-45E0CEBE2E6E}"/>
              </a:ext>
            </a:extLst>
          </p:cNvPr>
          <p:cNvSpPr>
            <a:spLocks noGrp="1"/>
          </p:cNvSpPr>
          <p:nvPr>
            <p:ph type="dt" sz="half" idx="10"/>
          </p:nvPr>
        </p:nvSpPr>
        <p:spPr/>
        <p:txBody>
          <a:bodyPr/>
          <a:lstStyle/>
          <a:p>
            <a:fld id="{81F55220-568B-4FD7-A3F4-70A1CA6E87AE}" type="datetime1">
              <a:rPr lang="en-CA" smtClean="0"/>
              <a:t>2020-10-05</a:t>
            </a:fld>
            <a:endParaRPr lang="en-CA"/>
          </a:p>
        </p:txBody>
      </p:sp>
      <p:sp>
        <p:nvSpPr>
          <p:cNvPr id="5" name="Footer Placeholder 4">
            <a:extLst>
              <a:ext uri="{FF2B5EF4-FFF2-40B4-BE49-F238E27FC236}">
                <a16:creationId xmlns:a16="http://schemas.microsoft.com/office/drawing/2014/main" id="{15C4F781-A437-4EDA-A036-06CB655EC4B1}"/>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406690DA-D4FF-474B-B256-094C8D49FC73}"/>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1319461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616D-2780-47B3-B372-4030D229B91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B97A8D8-044D-47D1-B40F-CE49E11FF51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DB709AA-22E9-4064-BDA1-769588E0C05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367E62D-E0C6-4ADD-AC16-B20C2127E876}"/>
              </a:ext>
            </a:extLst>
          </p:cNvPr>
          <p:cNvSpPr>
            <a:spLocks noGrp="1"/>
          </p:cNvSpPr>
          <p:nvPr>
            <p:ph type="dt" sz="half" idx="10"/>
          </p:nvPr>
        </p:nvSpPr>
        <p:spPr/>
        <p:txBody>
          <a:bodyPr/>
          <a:lstStyle/>
          <a:p>
            <a:fld id="{BA8D6F9C-BA9C-44D3-AB0F-371643180F38}" type="datetime1">
              <a:rPr lang="en-CA" smtClean="0"/>
              <a:t>2020-10-05</a:t>
            </a:fld>
            <a:endParaRPr lang="en-CA"/>
          </a:p>
        </p:txBody>
      </p:sp>
      <p:sp>
        <p:nvSpPr>
          <p:cNvPr id="6" name="Footer Placeholder 5">
            <a:extLst>
              <a:ext uri="{FF2B5EF4-FFF2-40B4-BE49-F238E27FC236}">
                <a16:creationId xmlns:a16="http://schemas.microsoft.com/office/drawing/2014/main" id="{1627A860-2A93-4741-8D29-056BE564E135}"/>
              </a:ext>
            </a:extLst>
          </p:cNvPr>
          <p:cNvSpPr>
            <a:spLocks noGrp="1"/>
          </p:cNvSpPr>
          <p:nvPr>
            <p:ph type="ftr" sz="quarter" idx="11"/>
          </p:nvPr>
        </p:nvSpPr>
        <p:spPr/>
        <p:txBody>
          <a:bodyPr/>
          <a:lstStyle/>
          <a:p>
            <a:r>
              <a:rPr lang="en-CA"/>
              <a:t>SOEN 343</a:t>
            </a:r>
          </a:p>
        </p:txBody>
      </p:sp>
      <p:sp>
        <p:nvSpPr>
          <p:cNvPr id="7" name="Slide Number Placeholder 6">
            <a:extLst>
              <a:ext uri="{FF2B5EF4-FFF2-40B4-BE49-F238E27FC236}">
                <a16:creationId xmlns:a16="http://schemas.microsoft.com/office/drawing/2014/main" id="{5210D41D-14C0-4675-893D-0BA8E0789FF6}"/>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22981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1A73-C2A8-4BEC-BA95-977FF677711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D061AF3-7508-4952-B7D4-7CF38F354C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DCAFDCB-ABF1-4DE9-B29F-82C94EA56E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CE6703E-BE62-4810-B85C-976018AAE9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CD8E55-7EF1-4E56-9F23-C921C932E90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4F7D360-F00A-40A7-B2E2-036656CE77D6}"/>
              </a:ext>
            </a:extLst>
          </p:cNvPr>
          <p:cNvSpPr>
            <a:spLocks noGrp="1"/>
          </p:cNvSpPr>
          <p:nvPr>
            <p:ph type="dt" sz="half" idx="10"/>
          </p:nvPr>
        </p:nvSpPr>
        <p:spPr/>
        <p:txBody>
          <a:bodyPr/>
          <a:lstStyle/>
          <a:p>
            <a:fld id="{D1E1DC35-09E7-455F-BF4B-518DA5F30BB6}" type="datetime1">
              <a:rPr lang="en-CA" smtClean="0"/>
              <a:t>2020-10-05</a:t>
            </a:fld>
            <a:endParaRPr lang="en-CA"/>
          </a:p>
        </p:txBody>
      </p:sp>
      <p:sp>
        <p:nvSpPr>
          <p:cNvPr id="8" name="Footer Placeholder 7">
            <a:extLst>
              <a:ext uri="{FF2B5EF4-FFF2-40B4-BE49-F238E27FC236}">
                <a16:creationId xmlns:a16="http://schemas.microsoft.com/office/drawing/2014/main" id="{97DD1ECF-AF1B-4C13-AB17-B81AB25991DD}"/>
              </a:ext>
            </a:extLst>
          </p:cNvPr>
          <p:cNvSpPr>
            <a:spLocks noGrp="1"/>
          </p:cNvSpPr>
          <p:nvPr>
            <p:ph type="ftr" sz="quarter" idx="11"/>
          </p:nvPr>
        </p:nvSpPr>
        <p:spPr/>
        <p:txBody>
          <a:bodyPr/>
          <a:lstStyle/>
          <a:p>
            <a:r>
              <a:rPr lang="en-CA"/>
              <a:t>SOEN 343</a:t>
            </a:r>
          </a:p>
        </p:txBody>
      </p:sp>
      <p:sp>
        <p:nvSpPr>
          <p:cNvPr id="9" name="Slide Number Placeholder 8">
            <a:extLst>
              <a:ext uri="{FF2B5EF4-FFF2-40B4-BE49-F238E27FC236}">
                <a16:creationId xmlns:a16="http://schemas.microsoft.com/office/drawing/2014/main" id="{100EDFDA-D240-4F15-82BD-5006D8A8A79D}"/>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4034667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886D-DBFA-42DD-88E1-89E5E6613DD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B05F7D5-2CAC-4543-A9EC-3C150222F5B8}"/>
              </a:ext>
            </a:extLst>
          </p:cNvPr>
          <p:cNvSpPr>
            <a:spLocks noGrp="1"/>
          </p:cNvSpPr>
          <p:nvPr>
            <p:ph type="dt" sz="half" idx="10"/>
          </p:nvPr>
        </p:nvSpPr>
        <p:spPr/>
        <p:txBody>
          <a:bodyPr/>
          <a:lstStyle/>
          <a:p>
            <a:fld id="{3303C49A-1C13-4DAC-8700-95F65C25478C}" type="datetime1">
              <a:rPr lang="en-CA" smtClean="0"/>
              <a:t>2020-10-05</a:t>
            </a:fld>
            <a:endParaRPr lang="en-CA"/>
          </a:p>
        </p:txBody>
      </p:sp>
      <p:sp>
        <p:nvSpPr>
          <p:cNvPr id="4" name="Footer Placeholder 3">
            <a:extLst>
              <a:ext uri="{FF2B5EF4-FFF2-40B4-BE49-F238E27FC236}">
                <a16:creationId xmlns:a16="http://schemas.microsoft.com/office/drawing/2014/main" id="{BD77AF2E-C904-42E1-9870-4D573108966E}"/>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F4B8889F-E306-4A74-A16B-F18EAD816144}"/>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480377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3EAEA1-2DBC-484B-BE19-48456163DA7B}"/>
              </a:ext>
            </a:extLst>
          </p:cNvPr>
          <p:cNvSpPr>
            <a:spLocks noGrp="1"/>
          </p:cNvSpPr>
          <p:nvPr>
            <p:ph type="dt" sz="half" idx="10"/>
          </p:nvPr>
        </p:nvSpPr>
        <p:spPr/>
        <p:txBody>
          <a:bodyPr/>
          <a:lstStyle/>
          <a:p>
            <a:fld id="{CAD737FC-7209-4899-84D1-D6D42B3FB05B}" type="datetime1">
              <a:rPr lang="en-CA" smtClean="0"/>
              <a:t>2020-10-05</a:t>
            </a:fld>
            <a:endParaRPr lang="en-CA"/>
          </a:p>
        </p:txBody>
      </p:sp>
      <p:sp>
        <p:nvSpPr>
          <p:cNvPr id="3" name="Footer Placeholder 2">
            <a:extLst>
              <a:ext uri="{FF2B5EF4-FFF2-40B4-BE49-F238E27FC236}">
                <a16:creationId xmlns:a16="http://schemas.microsoft.com/office/drawing/2014/main" id="{BB4A763E-ACEB-4DAF-9932-73D60BF9E26F}"/>
              </a:ext>
            </a:extLst>
          </p:cNvPr>
          <p:cNvSpPr>
            <a:spLocks noGrp="1"/>
          </p:cNvSpPr>
          <p:nvPr>
            <p:ph type="ftr" sz="quarter" idx="11"/>
          </p:nvPr>
        </p:nvSpPr>
        <p:spPr/>
        <p:txBody>
          <a:bodyPr/>
          <a:lstStyle/>
          <a:p>
            <a:r>
              <a:rPr lang="en-CA"/>
              <a:t>SOEN 343</a:t>
            </a:r>
          </a:p>
        </p:txBody>
      </p:sp>
      <p:sp>
        <p:nvSpPr>
          <p:cNvPr id="4" name="Slide Number Placeholder 3">
            <a:extLst>
              <a:ext uri="{FF2B5EF4-FFF2-40B4-BE49-F238E27FC236}">
                <a16:creationId xmlns:a16="http://schemas.microsoft.com/office/drawing/2014/main" id="{D1BF39A7-2188-4994-B484-496D1EEA4C65}"/>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826553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5A7E9-955B-489A-B92C-A99EF3493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41790F0-8158-4ACD-9183-724489BE16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BA94400-EB25-4DFB-84C4-6619B0449A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C4E77B-4E1D-467D-9E86-775B6C5CAA6D}"/>
              </a:ext>
            </a:extLst>
          </p:cNvPr>
          <p:cNvSpPr>
            <a:spLocks noGrp="1"/>
          </p:cNvSpPr>
          <p:nvPr>
            <p:ph type="dt" sz="half" idx="10"/>
          </p:nvPr>
        </p:nvSpPr>
        <p:spPr/>
        <p:txBody>
          <a:bodyPr/>
          <a:lstStyle/>
          <a:p>
            <a:fld id="{FBA342FA-4CA8-4B99-871F-E7B84E867F57}" type="datetime1">
              <a:rPr lang="en-CA" smtClean="0"/>
              <a:t>2020-10-05</a:t>
            </a:fld>
            <a:endParaRPr lang="en-CA"/>
          </a:p>
        </p:txBody>
      </p:sp>
      <p:sp>
        <p:nvSpPr>
          <p:cNvPr id="6" name="Footer Placeholder 5">
            <a:extLst>
              <a:ext uri="{FF2B5EF4-FFF2-40B4-BE49-F238E27FC236}">
                <a16:creationId xmlns:a16="http://schemas.microsoft.com/office/drawing/2014/main" id="{F27329D9-5AE5-4D87-96AD-D301666C484E}"/>
              </a:ext>
            </a:extLst>
          </p:cNvPr>
          <p:cNvSpPr>
            <a:spLocks noGrp="1"/>
          </p:cNvSpPr>
          <p:nvPr>
            <p:ph type="ftr" sz="quarter" idx="11"/>
          </p:nvPr>
        </p:nvSpPr>
        <p:spPr/>
        <p:txBody>
          <a:bodyPr/>
          <a:lstStyle/>
          <a:p>
            <a:r>
              <a:rPr lang="en-CA"/>
              <a:t>SOEN 343</a:t>
            </a:r>
          </a:p>
        </p:txBody>
      </p:sp>
      <p:sp>
        <p:nvSpPr>
          <p:cNvPr id="7" name="Slide Number Placeholder 6">
            <a:extLst>
              <a:ext uri="{FF2B5EF4-FFF2-40B4-BE49-F238E27FC236}">
                <a16:creationId xmlns:a16="http://schemas.microsoft.com/office/drawing/2014/main" id="{48352457-74B6-47D6-AA27-3F90B3ED1FD2}"/>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76757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210A5-E1CB-4C78-810E-50C65EED9F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1B24743-11BB-44A1-965F-0C07EF0E75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615F530-953B-4B6A-926D-6F8B4B4A0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57D263-5BFE-4820-8F16-16B3CA64357F}"/>
              </a:ext>
            </a:extLst>
          </p:cNvPr>
          <p:cNvSpPr>
            <a:spLocks noGrp="1"/>
          </p:cNvSpPr>
          <p:nvPr>
            <p:ph type="dt" sz="half" idx="10"/>
          </p:nvPr>
        </p:nvSpPr>
        <p:spPr/>
        <p:txBody>
          <a:bodyPr/>
          <a:lstStyle/>
          <a:p>
            <a:fld id="{BAB4715D-473D-49EF-87CF-5A9C4B980CF5}" type="datetime1">
              <a:rPr lang="en-CA" smtClean="0"/>
              <a:t>2020-10-05</a:t>
            </a:fld>
            <a:endParaRPr lang="en-CA"/>
          </a:p>
        </p:txBody>
      </p:sp>
      <p:sp>
        <p:nvSpPr>
          <p:cNvPr id="6" name="Footer Placeholder 5">
            <a:extLst>
              <a:ext uri="{FF2B5EF4-FFF2-40B4-BE49-F238E27FC236}">
                <a16:creationId xmlns:a16="http://schemas.microsoft.com/office/drawing/2014/main" id="{FCD4E007-4EEE-4A0B-914F-FDCD6CC5F070}"/>
              </a:ext>
            </a:extLst>
          </p:cNvPr>
          <p:cNvSpPr>
            <a:spLocks noGrp="1"/>
          </p:cNvSpPr>
          <p:nvPr>
            <p:ph type="ftr" sz="quarter" idx="11"/>
          </p:nvPr>
        </p:nvSpPr>
        <p:spPr/>
        <p:txBody>
          <a:bodyPr/>
          <a:lstStyle/>
          <a:p>
            <a:r>
              <a:rPr lang="en-CA"/>
              <a:t>SOEN 343</a:t>
            </a:r>
          </a:p>
        </p:txBody>
      </p:sp>
      <p:sp>
        <p:nvSpPr>
          <p:cNvPr id="7" name="Slide Number Placeholder 6">
            <a:extLst>
              <a:ext uri="{FF2B5EF4-FFF2-40B4-BE49-F238E27FC236}">
                <a16:creationId xmlns:a16="http://schemas.microsoft.com/office/drawing/2014/main" id="{24BDED74-F47B-4C8B-A9A0-215730C90211}"/>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2134939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18553-457B-44E0-8BAA-3E5F010443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1066C14-7757-4535-8C51-AAC4B8DAFE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7DA7F79-D22D-42C6-8828-EFABC7E864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8E6A30-DDD7-45DD-B459-4BFFF7998363}" type="datetime1">
              <a:rPr lang="en-CA" smtClean="0"/>
              <a:t>2020-10-05</a:t>
            </a:fld>
            <a:endParaRPr lang="en-CA"/>
          </a:p>
        </p:txBody>
      </p:sp>
      <p:sp>
        <p:nvSpPr>
          <p:cNvPr id="5" name="Footer Placeholder 4">
            <a:extLst>
              <a:ext uri="{FF2B5EF4-FFF2-40B4-BE49-F238E27FC236}">
                <a16:creationId xmlns:a16="http://schemas.microsoft.com/office/drawing/2014/main" id="{3A2494C1-46CA-43AA-A959-C9D3D97B02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SOEN 343</a:t>
            </a:r>
          </a:p>
        </p:txBody>
      </p:sp>
      <p:sp>
        <p:nvSpPr>
          <p:cNvPr id="6" name="Slide Number Placeholder 5">
            <a:extLst>
              <a:ext uri="{FF2B5EF4-FFF2-40B4-BE49-F238E27FC236}">
                <a16:creationId xmlns:a16="http://schemas.microsoft.com/office/drawing/2014/main" id="{1B9E92DB-9F15-43CD-A9F0-9FFF46B657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F792F5-04B2-48F5-9D03-C738232DE97E}" type="slidenum">
              <a:rPr lang="en-CA" smtClean="0"/>
              <a:t>‹#›</a:t>
            </a:fld>
            <a:endParaRPr lang="en-CA"/>
          </a:p>
        </p:txBody>
      </p:sp>
    </p:spTree>
    <p:extLst>
      <p:ext uri="{BB962C8B-B14F-4D97-AF65-F5344CB8AC3E}">
        <p14:creationId xmlns:p14="http://schemas.microsoft.com/office/powerpoint/2010/main" val="484557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customXml" Target="../ink/ink3.xml"/><Relationship Id="rId3" Type="http://schemas.microsoft.com/office/2007/relationships/hdphoto" Target="../media/hdphoto3.wdp"/><Relationship Id="rId7"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image" Target="../media/image25.png"/><Relationship Id="rId5" Type="http://schemas.openxmlformats.org/officeDocument/2006/relationships/image" Target="../media/image22.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24.png"/></Relationships>
</file>

<file path=ppt/slides/_rels/slide28.xml.rels><?xml version="1.0" encoding="UTF-8" standalone="yes"?>
<Relationships xmlns="http://schemas.openxmlformats.org/package/2006/relationships"><Relationship Id="rId8" Type="http://schemas.openxmlformats.org/officeDocument/2006/relationships/customXml" Target="../ink/ink7.xml"/><Relationship Id="rId3" Type="http://schemas.microsoft.com/office/2007/relationships/hdphoto" Target="../media/hdphoto3.wdp"/><Relationship Id="rId7"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customXml" Target="../ink/ink6.xml"/><Relationship Id="rId5" Type="http://schemas.openxmlformats.org/officeDocument/2006/relationships/image" Target="../media/image27.png"/><Relationship Id="rId4" Type="http://schemas.openxmlformats.org/officeDocument/2006/relationships/customXml" Target="../ink/ink5.xml"/><Relationship Id="rId9"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3.wdp"/></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bethrobson/Head-First-Design-Patterns/tree/master/src/headfirst/designpatterns/strateg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1004E8-0AE6-4784-B5C3-E7DB45C22ED7}"/>
              </a:ext>
            </a:extLst>
          </p:cNvPr>
          <p:cNvSpPr>
            <a:spLocks noGrp="1"/>
          </p:cNvSpPr>
          <p:nvPr>
            <p:ph type="ctrTitle"/>
          </p:nvPr>
        </p:nvSpPr>
        <p:spPr/>
        <p:txBody>
          <a:bodyPr/>
          <a:lstStyle/>
          <a:p>
            <a:r>
              <a:rPr lang="en-CA" dirty="0"/>
              <a:t>SOEN 343</a:t>
            </a:r>
          </a:p>
        </p:txBody>
      </p:sp>
      <p:sp>
        <p:nvSpPr>
          <p:cNvPr id="8" name="Subtitle 7">
            <a:extLst>
              <a:ext uri="{FF2B5EF4-FFF2-40B4-BE49-F238E27FC236}">
                <a16:creationId xmlns:a16="http://schemas.microsoft.com/office/drawing/2014/main" id="{C6711269-6118-4AC7-8F13-19219A05E3CF}"/>
              </a:ext>
            </a:extLst>
          </p:cNvPr>
          <p:cNvSpPr>
            <a:spLocks noGrp="1"/>
          </p:cNvSpPr>
          <p:nvPr>
            <p:ph type="subTitle" idx="1"/>
          </p:nvPr>
        </p:nvSpPr>
        <p:spPr/>
        <p:txBody>
          <a:bodyPr/>
          <a:lstStyle/>
          <a:p>
            <a:r>
              <a:rPr lang="en-CA" dirty="0"/>
              <a:t>5a. Introduction to design patterns</a:t>
            </a:r>
          </a:p>
          <a:p>
            <a:r>
              <a:rPr lang="en-CA" dirty="0"/>
              <a:t>Dr. Morales</a:t>
            </a:r>
          </a:p>
        </p:txBody>
      </p:sp>
    </p:spTree>
    <p:extLst>
      <p:ext uri="{BB962C8B-B14F-4D97-AF65-F5344CB8AC3E}">
        <p14:creationId xmlns:p14="http://schemas.microsoft.com/office/powerpoint/2010/main" val="520947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7D50-E34E-4EC6-A28C-80C3B3185C5C}"/>
              </a:ext>
            </a:extLst>
          </p:cNvPr>
          <p:cNvSpPr>
            <a:spLocks noGrp="1"/>
          </p:cNvSpPr>
          <p:nvPr>
            <p:ph type="title"/>
          </p:nvPr>
        </p:nvSpPr>
        <p:spPr/>
        <p:txBody>
          <a:bodyPr/>
          <a:lstStyle/>
          <a:p>
            <a:r>
              <a:rPr lang="en-US" dirty="0"/>
              <a:t>Design patterns in software engineering</a:t>
            </a:r>
            <a:endParaRPr lang="en-CA" dirty="0"/>
          </a:p>
        </p:txBody>
      </p:sp>
      <p:sp>
        <p:nvSpPr>
          <p:cNvPr id="3" name="Content Placeholder 2">
            <a:extLst>
              <a:ext uri="{FF2B5EF4-FFF2-40B4-BE49-F238E27FC236}">
                <a16:creationId xmlns:a16="http://schemas.microsoft.com/office/drawing/2014/main" id="{C2E82FF7-6383-4602-8714-40B227CA9AAB}"/>
              </a:ext>
            </a:extLst>
          </p:cNvPr>
          <p:cNvSpPr>
            <a:spLocks noGrp="1"/>
          </p:cNvSpPr>
          <p:nvPr>
            <p:ph idx="1"/>
          </p:nvPr>
        </p:nvSpPr>
        <p:spPr/>
        <p:txBody>
          <a:bodyPr>
            <a:normAutofit/>
          </a:bodyPr>
          <a:lstStyle/>
          <a:p>
            <a:r>
              <a:rPr lang="en-CA" altLang="en-US" dirty="0"/>
              <a:t>1990: object-oriented </a:t>
            </a:r>
            <a:r>
              <a:rPr lang="en-CA" altLang="ko-KR" dirty="0">
                <a:ea typeface="Gulim" panose="020B0503020000020004" pitchFamily="34" charset="-127"/>
              </a:rPr>
              <a:t>design</a:t>
            </a:r>
            <a:endParaRPr lang="en-CA" altLang="en-US" dirty="0"/>
          </a:p>
          <a:p>
            <a:pPr lvl="1"/>
            <a:r>
              <a:rPr lang="en-CA" altLang="en-US" dirty="0"/>
              <a:t>Erich Gamma, Richard Helm, Ralph Johnson,  and John </a:t>
            </a:r>
            <a:r>
              <a:rPr lang="en-CA" altLang="en-US" dirty="0" err="1"/>
              <a:t>Vlissides</a:t>
            </a:r>
            <a:r>
              <a:rPr lang="en-CA" altLang="ko-KR" baseline="30000" dirty="0">
                <a:ea typeface="Gulim" panose="020B0503020000020004" pitchFamily="34" charset="-127"/>
                <a:cs typeface="Times New Roman" panose="02020603050405020304" pitchFamily="18" charset="0"/>
              </a:rPr>
              <a:t>†</a:t>
            </a:r>
          </a:p>
          <a:p>
            <a:pPr lvl="1"/>
            <a:r>
              <a:rPr lang="en-CA" altLang="en-US" i="1" dirty="0">
                <a:ea typeface="Gulim" panose="020B0503020000020004" pitchFamily="34" charset="-127"/>
                <a:cs typeface="Times New Roman" panose="02020603050405020304" pitchFamily="18" charset="0"/>
              </a:rPr>
              <a:t>Design Patterns</a:t>
            </a:r>
            <a:r>
              <a:rPr lang="en-CA" altLang="en-US" dirty="0">
                <a:ea typeface="Gulim" panose="020B0503020000020004" pitchFamily="34" charset="-127"/>
                <a:cs typeface="Times New Roman" panose="02020603050405020304" pitchFamily="18" charset="0"/>
              </a:rPr>
              <a:t> drawn from experience</a:t>
            </a:r>
            <a:endParaRPr lang="en-CA" altLang="en-US" i="1" dirty="0"/>
          </a:p>
          <a:p>
            <a:r>
              <a:rPr lang="en-CA" altLang="en-US" dirty="0"/>
              <a:t>Elements of Reusable OO Software</a:t>
            </a:r>
          </a:p>
          <a:p>
            <a:pPr lvl="1"/>
            <a:r>
              <a:rPr lang="en-CA" altLang="en-US" dirty="0"/>
              <a:t>23 patterns</a:t>
            </a:r>
          </a:p>
          <a:p>
            <a:pPr lvl="1"/>
            <a:r>
              <a:rPr lang="en-CA" altLang="en-US" dirty="0"/>
              <a:t>Not a language?</a:t>
            </a:r>
          </a:p>
          <a:p>
            <a:pPr lvl="1"/>
            <a:r>
              <a:rPr lang="en-CA" altLang="en-US" dirty="0"/>
              <a:t>“Dynamic, highly parameterized software is harder to understand and build than more static software”</a:t>
            </a:r>
          </a:p>
          <a:p>
            <a:r>
              <a:rPr lang="en-US" altLang="en-US" dirty="0"/>
              <a:t>Design patterns capture the best practices of experienced object-oriented software developers. </a:t>
            </a:r>
          </a:p>
          <a:p>
            <a:r>
              <a:rPr lang="en-US" altLang="en-US" dirty="0"/>
              <a:t>Design patterns are solutions to general software development problems. </a:t>
            </a:r>
          </a:p>
          <a:p>
            <a:pPr lvl="1"/>
            <a:endParaRPr lang="en-CA" altLang="en-US" dirty="0"/>
          </a:p>
          <a:p>
            <a:endParaRPr lang="en-CA" dirty="0"/>
          </a:p>
        </p:txBody>
      </p:sp>
      <p:sp>
        <p:nvSpPr>
          <p:cNvPr id="4" name="Slide Number Placeholder 3">
            <a:extLst>
              <a:ext uri="{FF2B5EF4-FFF2-40B4-BE49-F238E27FC236}">
                <a16:creationId xmlns:a16="http://schemas.microsoft.com/office/drawing/2014/main" id="{4DBF5AED-CA34-4486-9168-42376ABA2AE8}"/>
              </a:ext>
            </a:extLst>
          </p:cNvPr>
          <p:cNvSpPr>
            <a:spLocks noGrp="1"/>
          </p:cNvSpPr>
          <p:nvPr>
            <p:ph type="sldNum" sz="quarter" idx="12"/>
          </p:nvPr>
        </p:nvSpPr>
        <p:spPr/>
        <p:txBody>
          <a:bodyPr/>
          <a:lstStyle/>
          <a:p>
            <a:fld id="{12220A13-BE34-4ECC-8DDD-4DBA429EF266}" type="slidenum">
              <a:rPr lang="en-CA" smtClean="0"/>
              <a:t>10</a:t>
            </a:fld>
            <a:endParaRPr lang="en-CA"/>
          </a:p>
        </p:txBody>
      </p:sp>
      <p:pic>
        <p:nvPicPr>
          <p:cNvPr id="5" name="Content Placeholder 4">
            <a:extLst>
              <a:ext uri="{FF2B5EF4-FFF2-40B4-BE49-F238E27FC236}">
                <a16:creationId xmlns:a16="http://schemas.microsoft.com/office/drawing/2014/main" id="{8A688FFE-A165-4094-A6CE-F983C9D3434A}"/>
              </a:ext>
            </a:extLst>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bwMode="auto">
          <a:xfrm>
            <a:off x="9055216" y="1479943"/>
            <a:ext cx="1724063" cy="215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a:extLst>
              <a:ext uri="{FF2B5EF4-FFF2-40B4-BE49-F238E27FC236}">
                <a16:creationId xmlns:a16="http://schemas.microsoft.com/office/drawing/2014/main" id="{A56137F5-ED1D-4EAC-80AA-B6728B79AE29}"/>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418618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8431F-97F8-43F4-8E21-572355FDA87C}"/>
              </a:ext>
            </a:extLst>
          </p:cNvPr>
          <p:cNvSpPr>
            <a:spLocks noGrp="1"/>
          </p:cNvSpPr>
          <p:nvPr>
            <p:ph type="title"/>
          </p:nvPr>
        </p:nvSpPr>
        <p:spPr/>
        <p:txBody>
          <a:bodyPr/>
          <a:lstStyle/>
          <a:p>
            <a:r>
              <a:rPr lang="en-US" dirty="0"/>
              <a:t>Design patterns in real world</a:t>
            </a:r>
            <a:endParaRPr lang="en-CA" dirty="0"/>
          </a:p>
        </p:txBody>
      </p:sp>
      <p:sp>
        <p:nvSpPr>
          <p:cNvPr id="3" name="Content Placeholder 2">
            <a:extLst>
              <a:ext uri="{FF2B5EF4-FFF2-40B4-BE49-F238E27FC236}">
                <a16:creationId xmlns:a16="http://schemas.microsoft.com/office/drawing/2014/main" id="{174AA2CF-062C-4F79-8F52-9416B8691D73}"/>
              </a:ext>
            </a:extLst>
          </p:cNvPr>
          <p:cNvSpPr>
            <a:spLocks noGrp="1"/>
          </p:cNvSpPr>
          <p:nvPr>
            <p:ph sz="half" idx="1"/>
          </p:nvPr>
        </p:nvSpPr>
        <p:spPr/>
        <p:txBody>
          <a:bodyPr/>
          <a:lstStyle/>
          <a:p>
            <a:r>
              <a:rPr lang="en-US" dirty="0"/>
              <a:t>In the real-world design patterns are mixed up with each other</a:t>
            </a:r>
          </a:p>
          <a:p>
            <a:pPr lvl="1"/>
            <a:r>
              <a:rPr lang="en-US" dirty="0"/>
              <a:t>(corner office and cross ventilation patterns)</a:t>
            </a:r>
          </a:p>
          <a:p>
            <a:r>
              <a:rPr lang="en-US" dirty="0"/>
              <a:t>The notion of patterns goes beyond object-oriented design</a:t>
            </a:r>
          </a:p>
          <a:p>
            <a:pPr lvl="1"/>
            <a:r>
              <a:rPr lang="en-US" dirty="0"/>
              <a:t>Enterprise architecture, functional programming, SOA, etc.</a:t>
            </a:r>
            <a:endParaRPr lang="en-CA" dirty="0"/>
          </a:p>
        </p:txBody>
      </p:sp>
      <p:sp>
        <p:nvSpPr>
          <p:cNvPr id="5" name="Content Placeholder 4">
            <a:extLst>
              <a:ext uri="{FF2B5EF4-FFF2-40B4-BE49-F238E27FC236}">
                <a16:creationId xmlns:a16="http://schemas.microsoft.com/office/drawing/2014/main" id="{408026E9-AD30-4B12-881B-39C6E0E669BA}"/>
              </a:ext>
            </a:extLst>
          </p:cNvPr>
          <p:cNvSpPr>
            <a:spLocks noGrp="1"/>
          </p:cNvSpPr>
          <p:nvPr>
            <p:ph sz="half" idx="2"/>
          </p:nvPr>
        </p:nvSpPr>
        <p:spPr/>
        <p:txBody>
          <a:bodyPr/>
          <a:lstStyle/>
          <a:p>
            <a:endParaRPr lang="en-CA" dirty="0"/>
          </a:p>
        </p:txBody>
      </p:sp>
      <p:grpSp>
        <p:nvGrpSpPr>
          <p:cNvPr id="6" name="Group 5">
            <a:extLst>
              <a:ext uri="{FF2B5EF4-FFF2-40B4-BE49-F238E27FC236}">
                <a16:creationId xmlns:a16="http://schemas.microsoft.com/office/drawing/2014/main" id="{0066BB1A-B46D-4F1B-AD1E-7C0CAD6F65F5}"/>
              </a:ext>
            </a:extLst>
          </p:cNvPr>
          <p:cNvGrpSpPr/>
          <p:nvPr/>
        </p:nvGrpSpPr>
        <p:grpSpPr>
          <a:xfrm>
            <a:off x="6172200" y="1825625"/>
            <a:ext cx="5067806" cy="4486275"/>
            <a:chOff x="6172200" y="1825625"/>
            <a:chExt cx="5067806" cy="4486275"/>
          </a:xfrm>
        </p:grpSpPr>
        <p:pic>
          <p:nvPicPr>
            <p:cNvPr id="15378" name="Picture 18" descr="6 - Roof of Persian poet Hafez's tomb - Shiraz, Iran">
              <a:extLst>
                <a:ext uri="{FF2B5EF4-FFF2-40B4-BE49-F238E27FC236}">
                  <a16:creationId xmlns:a16="http://schemas.microsoft.com/office/drawing/2014/main" id="{A3C1A636-239B-403B-A5DE-6E144D4B7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1825625"/>
              <a:ext cx="5067806" cy="380085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4BA2B12-133F-4039-9578-32E9EF3D4FE7}"/>
                </a:ext>
              </a:extLst>
            </p:cNvPr>
            <p:cNvSpPr/>
            <p:nvPr/>
          </p:nvSpPr>
          <p:spPr>
            <a:xfrm>
              <a:off x="6969207" y="5665569"/>
              <a:ext cx="3587585" cy="646331"/>
            </a:xfrm>
            <a:prstGeom prst="rect">
              <a:avLst/>
            </a:prstGeom>
          </p:spPr>
          <p:txBody>
            <a:bodyPr wrap="none">
              <a:spAutoFit/>
            </a:bodyPr>
            <a:lstStyle/>
            <a:p>
              <a:r>
                <a:rPr lang="en-CA" dirty="0"/>
                <a:t>- Roof of Persian poet Hafez’s tomb. </a:t>
              </a:r>
            </a:p>
            <a:p>
              <a:pPr algn="ctr"/>
              <a:r>
                <a:rPr lang="en-CA" dirty="0"/>
                <a:t>Shiraz, Iran</a:t>
              </a:r>
            </a:p>
          </p:txBody>
        </p:sp>
      </p:grpSp>
      <p:sp>
        <p:nvSpPr>
          <p:cNvPr id="10" name="Slide Number Placeholder 9">
            <a:extLst>
              <a:ext uri="{FF2B5EF4-FFF2-40B4-BE49-F238E27FC236}">
                <a16:creationId xmlns:a16="http://schemas.microsoft.com/office/drawing/2014/main" id="{F60DEECE-A8F8-431D-8D24-0808609DCC2E}"/>
              </a:ext>
            </a:extLst>
          </p:cNvPr>
          <p:cNvSpPr>
            <a:spLocks noGrp="1"/>
          </p:cNvSpPr>
          <p:nvPr>
            <p:ph type="sldNum" sz="quarter" idx="12"/>
          </p:nvPr>
        </p:nvSpPr>
        <p:spPr/>
        <p:txBody>
          <a:bodyPr/>
          <a:lstStyle/>
          <a:p>
            <a:fld id="{12220A13-BE34-4ECC-8DDD-4DBA429EF266}" type="slidenum">
              <a:rPr lang="en-CA" smtClean="0"/>
              <a:t>11</a:t>
            </a:fld>
            <a:endParaRPr lang="en-CA"/>
          </a:p>
        </p:txBody>
      </p:sp>
      <p:sp>
        <p:nvSpPr>
          <p:cNvPr id="4" name="Footer Placeholder 3">
            <a:extLst>
              <a:ext uri="{FF2B5EF4-FFF2-40B4-BE49-F238E27FC236}">
                <a16:creationId xmlns:a16="http://schemas.microsoft.com/office/drawing/2014/main" id="{4E76D408-28B0-4E4E-A001-E43D350228E7}"/>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112824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00FF9-4D2E-49AE-89E4-73166938E90A}"/>
              </a:ext>
            </a:extLst>
          </p:cNvPr>
          <p:cNvSpPr>
            <a:spLocks noGrp="1"/>
          </p:cNvSpPr>
          <p:nvPr>
            <p:ph type="title"/>
          </p:nvPr>
        </p:nvSpPr>
        <p:spPr>
          <a:xfrm>
            <a:off x="838200" y="365125"/>
            <a:ext cx="10515600" cy="1325563"/>
          </a:xfrm>
        </p:spPr>
        <p:txBody>
          <a:bodyPr>
            <a:normAutofit/>
          </a:bodyPr>
          <a:lstStyle/>
          <a:p>
            <a:r>
              <a:rPr lang="en-US" dirty="0"/>
              <a:t>Design patterns classified by their intent</a:t>
            </a:r>
            <a:endParaRPr lang="en-CA" dirty="0"/>
          </a:p>
        </p:txBody>
      </p:sp>
      <p:graphicFrame>
        <p:nvGraphicFramePr>
          <p:cNvPr id="5" name="Content Placeholder 2">
            <a:extLst>
              <a:ext uri="{FF2B5EF4-FFF2-40B4-BE49-F238E27FC236}">
                <a16:creationId xmlns:a16="http://schemas.microsoft.com/office/drawing/2014/main" id="{97C531A9-9A18-4711-B75B-BF1EC60F8AE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70E502CA-DF19-4F41-804C-07AC90D903DC}"/>
              </a:ext>
            </a:extLst>
          </p:cNvPr>
          <p:cNvSpPr>
            <a:spLocks noGrp="1"/>
          </p:cNvSpPr>
          <p:nvPr>
            <p:ph type="sldNum" sz="quarter" idx="12"/>
          </p:nvPr>
        </p:nvSpPr>
        <p:spPr/>
        <p:txBody>
          <a:bodyPr/>
          <a:lstStyle/>
          <a:p>
            <a:fld id="{12220A13-BE34-4ECC-8DDD-4DBA429EF266}" type="slidenum">
              <a:rPr lang="en-CA" smtClean="0"/>
              <a:t>12</a:t>
            </a:fld>
            <a:endParaRPr lang="en-CA"/>
          </a:p>
        </p:txBody>
      </p:sp>
      <p:sp>
        <p:nvSpPr>
          <p:cNvPr id="4" name="Footer Placeholder 3">
            <a:extLst>
              <a:ext uri="{FF2B5EF4-FFF2-40B4-BE49-F238E27FC236}">
                <a16:creationId xmlns:a16="http://schemas.microsoft.com/office/drawing/2014/main" id="{59F1E6D7-CC88-402E-82D9-6C5B7127B79B}"/>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4108437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8104-26B2-43B0-9A2B-C3C9CD1555F3}"/>
              </a:ext>
            </a:extLst>
          </p:cNvPr>
          <p:cNvSpPr>
            <a:spLocks noGrp="1"/>
          </p:cNvSpPr>
          <p:nvPr>
            <p:ph type="title"/>
          </p:nvPr>
        </p:nvSpPr>
        <p:spPr/>
        <p:txBody>
          <a:bodyPr/>
          <a:lstStyle/>
          <a:p>
            <a:r>
              <a:rPr lang="en-US" dirty="0"/>
              <a:t>    Creational</a:t>
            </a:r>
            <a:endParaRPr lang="en-CA" dirty="0"/>
          </a:p>
        </p:txBody>
      </p:sp>
      <p:sp>
        <p:nvSpPr>
          <p:cNvPr id="3" name="Content Placeholder 2">
            <a:extLst>
              <a:ext uri="{FF2B5EF4-FFF2-40B4-BE49-F238E27FC236}">
                <a16:creationId xmlns:a16="http://schemas.microsoft.com/office/drawing/2014/main" id="{158B2BF5-A2C8-4DE0-B1AA-4158163F56FB}"/>
              </a:ext>
            </a:extLst>
          </p:cNvPr>
          <p:cNvSpPr>
            <a:spLocks noGrp="1"/>
          </p:cNvSpPr>
          <p:nvPr>
            <p:ph sz="half" idx="1"/>
          </p:nvPr>
        </p:nvSpPr>
        <p:spPr/>
        <p:txBody>
          <a:bodyPr/>
          <a:lstStyle/>
          <a:p>
            <a:r>
              <a:rPr lang="en-US" dirty="0"/>
              <a:t>Provide various object creation mechanisms, which increase flexibility and reuse of existing code</a:t>
            </a:r>
            <a:endParaRPr lang="en-CA" dirty="0"/>
          </a:p>
        </p:txBody>
      </p:sp>
      <p:sp>
        <p:nvSpPr>
          <p:cNvPr id="4" name="Content Placeholder 3">
            <a:extLst>
              <a:ext uri="{FF2B5EF4-FFF2-40B4-BE49-F238E27FC236}">
                <a16:creationId xmlns:a16="http://schemas.microsoft.com/office/drawing/2014/main" id="{3F9F0B5E-7ABA-42CE-BE3F-31919D93057D}"/>
              </a:ext>
            </a:extLst>
          </p:cNvPr>
          <p:cNvSpPr>
            <a:spLocks noGrp="1"/>
          </p:cNvSpPr>
          <p:nvPr>
            <p:ph sz="half" idx="2"/>
          </p:nvPr>
        </p:nvSpPr>
        <p:spPr/>
        <p:txBody>
          <a:bodyPr/>
          <a:lstStyle/>
          <a:p>
            <a:r>
              <a:rPr lang="en-CA" dirty="0"/>
              <a:t>Factory Method</a:t>
            </a:r>
          </a:p>
          <a:p>
            <a:r>
              <a:rPr lang="en-CA" dirty="0"/>
              <a:t>Abstract Factory</a:t>
            </a:r>
          </a:p>
          <a:p>
            <a:r>
              <a:rPr lang="en-CA" dirty="0"/>
              <a:t>Prototype</a:t>
            </a:r>
          </a:p>
          <a:p>
            <a:r>
              <a:rPr lang="en-CA" dirty="0"/>
              <a:t>Singleton</a:t>
            </a:r>
          </a:p>
        </p:txBody>
      </p:sp>
      <p:sp>
        <p:nvSpPr>
          <p:cNvPr id="5" name="Rectangle 4" descr="Drawing Compass">
            <a:extLst>
              <a:ext uri="{FF2B5EF4-FFF2-40B4-BE49-F238E27FC236}">
                <a16:creationId xmlns:a16="http://schemas.microsoft.com/office/drawing/2014/main" id="{9C8B3D86-BFDE-4FF8-879E-62CC29F56232}"/>
              </a:ext>
            </a:extLst>
          </p:cNvPr>
          <p:cNvSpPr/>
          <p:nvPr/>
        </p:nvSpPr>
        <p:spPr>
          <a:xfrm>
            <a:off x="296883" y="309892"/>
            <a:ext cx="1300252" cy="1300252"/>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 name="Slide Number Placeholder 5">
            <a:extLst>
              <a:ext uri="{FF2B5EF4-FFF2-40B4-BE49-F238E27FC236}">
                <a16:creationId xmlns:a16="http://schemas.microsoft.com/office/drawing/2014/main" id="{234C340B-033F-44A4-A4C0-6754373A8716}"/>
              </a:ext>
            </a:extLst>
          </p:cNvPr>
          <p:cNvSpPr>
            <a:spLocks noGrp="1"/>
          </p:cNvSpPr>
          <p:nvPr>
            <p:ph type="sldNum" sz="quarter" idx="12"/>
          </p:nvPr>
        </p:nvSpPr>
        <p:spPr/>
        <p:txBody>
          <a:bodyPr/>
          <a:lstStyle/>
          <a:p>
            <a:fld id="{12220A13-BE34-4ECC-8DDD-4DBA429EF266}" type="slidenum">
              <a:rPr lang="en-CA" smtClean="0"/>
              <a:t>13</a:t>
            </a:fld>
            <a:endParaRPr lang="en-CA"/>
          </a:p>
        </p:txBody>
      </p:sp>
      <p:sp>
        <p:nvSpPr>
          <p:cNvPr id="7" name="Footer Placeholder 6">
            <a:extLst>
              <a:ext uri="{FF2B5EF4-FFF2-40B4-BE49-F238E27FC236}">
                <a16:creationId xmlns:a16="http://schemas.microsoft.com/office/drawing/2014/main" id="{D26B3574-D85E-4A7D-8258-B4959E0C65DB}"/>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393453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2070E-797F-4D78-A770-4896C190022C}"/>
              </a:ext>
            </a:extLst>
          </p:cNvPr>
          <p:cNvSpPr>
            <a:spLocks noGrp="1"/>
          </p:cNvSpPr>
          <p:nvPr>
            <p:ph type="title"/>
          </p:nvPr>
        </p:nvSpPr>
        <p:spPr/>
        <p:txBody>
          <a:bodyPr/>
          <a:lstStyle/>
          <a:p>
            <a:r>
              <a:rPr lang="en-CA" dirty="0"/>
              <a:t>    Structural</a:t>
            </a:r>
          </a:p>
        </p:txBody>
      </p:sp>
      <p:sp>
        <p:nvSpPr>
          <p:cNvPr id="3" name="Content Placeholder 2">
            <a:extLst>
              <a:ext uri="{FF2B5EF4-FFF2-40B4-BE49-F238E27FC236}">
                <a16:creationId xmlns:a16="http://schemas.microsoft.com/office/drawing/2014/main" id="{0519F473-48C1-4050-8ED4-8A71615AC838}"/>
              </a:ext>
            </a:extLst>
          </p:cNvPr>
          <p:cNvSpPr>
            <a:spLocks noGrp="1"/>
          </p:cNvSpPr>
          <p:nvPr>
            <p:ph sz="half" idx="1"/>
          </p:nvPr>
        </p:nvSpPr>
        <p:spPr/>
        <p:txBody>
          <a:bodyPr/>
          <a:lstStyle/>
          <a:p>
            <a:r>
              <a:rPr lang="en-CA" dirty="0"/>
              <a:t>Explain how to assemble objects and classes into larger structures</a:t>
            </a:r>
          </a:p>
          <a:p>
            <a:r>
              <a:rPr lang="en-CA" dirty="0"/>
              <a:t>Keep the new structures assembled flexible and efficient</a:t>
            </a:r>
          </a:p>
        </p:txBody>
      </p:sp>
      <p:sp>
        <p:nvSpPr>
          <p:cNvPr id="4" name="Content Placeholder 3">
            <a:extLst>
              <a:ext uri="{FF2B5EF4-FFF2-40B4-BE49-F238E27FC236}">
                <a16:creationId xmlns:a16="http://schemas.microsoft.com/office/drawing/2014/main" id="{423A8885-9306-44D5-8E0C-6FF878AA49E5}"/>
              </a:ext>
            </a:extLst>
          </p:cNvPr>
          <p:cNvSpPr>
            <a:spLocks noGrp="1"/>
          </p:cNvSpPr>
          <p:nvPr>
            <p:ph sz="half" idx="2"/>
          </p:nvPr>
        </p:nvSpPr>
        <p:spPr/>
        <p:txBody>
          <a:bodyPr/>
          <a:lstStyle/>
          <a:p>
            <a:r>
              <a:rPr lang="en-CA" dirty="0"/>
              <a:t>Adapter</a:t>
            </a:r>
          </a:p>
          <a:p>
            <a:r>
              <a:rPr lang="en-CA" dirty="0"/>
              <a:t>Bridge</a:t>
            </a:r>
          </a:p>
          <a:p>
            <a:r>
              <a:rPr lang="en-CA" dirty="0"/>
              <a:t>Composite</a:t>
            </a:r>
          </a:p>
          <a:p>
            <a:r>
              <a:rPr lang="en-CA" dirty="0"/>
              <a:t>Decorator</a:t>
            </a:r>
          </a:p>
          <a:p>
            <a:r>
              <a:rPr lang="en-CA" dirty="0"/>
              <a:t>Façade</a:t>
            </a:r>
          </a:p>
          <a:p>
            <a:r>
              <a:rPr lang="en-CA" dirty="0"/>
              <a:t>Flyweight</a:t>
            </a:r>
          </a:p>
          <a:p>
            <a:r>
              <a:rPr lang="en-CA" dirty="0"/>
              <a:t>Proxy</a:t>
            </a:r>
          </a:p>
        </p:txBody>
      </p:sp>
      <p:sp>
        <p:nvSpPr>
          <p:cNvPr id="5" name="Rectangle 4" descr="City">
            <a:extLst>
              <a:ext uri="{FF2B5EF4-FFF2-40B4-BE49-F238E27FC236}">
                <a16:creationId xmlns:a16="http://schemas.microsoft.com/office/drawing/2014/main" id="{51E4CC24-22C3-42B7-9D70-34910BA50F03}"/>
              </a:ext>
            </a:extLst>
          </p:cNvPr>
          <p:cNvSpPr/>
          <p:nvPr/>
        </p:nvSpPr>
        <p:spPr>
          <a:xfrm>
            <a:off x="188074" y="365125"/>
            <a:ext cx="1300252" cy="130025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6" name="Slide Number Placeholder 5">
            <a:extLst>
              <a:ext uri="{FF2B5EF4-FFF2-40B4-BE49-F238E27FC236}">
                <a16:creationId xmlns:a16="http://schemas.microsoft.com/office/drawing/2014/main" id="{E3843133-7B31-4D4A-B0F3-E6D75003C7EF}"/>
              </a:ext>
            </a:extLst>
          </p:cNvPr>
          <p:cNvSpPr>
            <a:spLocks noGrp="1"/>
          </p:cNvSpPr>
          <p:nvPr>
            <p:ph type="sldNum" sz="quarter" idx="12"/>
          </p:nvPr>
        </p:nvSpPr>
        <p:spPr/>
        <p:txBody>
          <a:bodyPr/>
          <a:lstStyle/>
          <a:p>
            <a:fld id="{12220A13-BE34-4ECC-8DDD-4DBA429EF266}" type="slidenum">
              <a:rPr lang="en-CA" smtClean="0"/>
              <a:t>14</a:t>
            </a:fld>
            <a:endParaRPr lang="en-CA"/>
          </a:p>
        </p:txBody>
      </p:sp>
      <p:sp>
        <p:nvSpPr>
          <p:cNvPr id="7" name="Footer Placeholder 6">
            <a:extLst>
              <a:ext uri="{FF2B5EF4-FFF2-40B4-BE49-F238E27FC236}">
                <a16:creationId xmlns:a16="http://schemas.microsoft.com/office/drawing/2014/main" id="{124A9914-C261-4F73-99BC-8200CCEB91C7}"/>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422959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12DEB-84BA-4C40-8B5A-46EDAD0CB6E8}"/>
              </a:ext>
            </a:extLst>
          </p:cNvPr>
          <p:cNvSpPr>
            <a:spLocks noGrp="1"/>
          </p:cNvSpPr>
          <p:nvPr>
            <p:ph type="title"/>
          </p:nvPr>
        </p:nvSpPr>
        <p:spPr/>
        <p:txBody>
          <a:bodyPr/>
          <a:lstStyle/>
          <a:p>
            <a:r>
              <a:rPr lang="en-CA" dirty="0"/>
              <a:t>    Behavioral</a:t>
            </a:r>
          </a:p>
        </p:txBody>
      </p:sp>
      <p:sp>
        <p:nvSpPr>
          <p:cNvPr id="3" name="Content Placeholder 2">
            <a:extLst>
              <a:ext uri="{FF2B5EF4-FFF2-40B4-BE49-F238E27FC236}">
                <a16:creationId xmlns:a16="http://schemas.microsoft.com/office/drawing/2014/main" id="{06B0A1EC-9085-459B-97B6-DA6AA62140E9}"/>
              </a:ext>
            </a:extLst>
          </p:cNvPr>
          <p:cNvSpPr>
            <a:spLocks noGrp="1"/>
          </p:cNvSpPr>
          <p:nvPr>
            <p:ph sz="half" idx="1"/>
          </p:nvPr>
        </p:nvSpPr>
        <p:spPr/>
        <p:txBody>
          <a:bodyPr>
            <a:normAutofit fontScale="92500" lnSpcReduction="20000"/>
          </a:bodyPr>
          <a:lstStyle/>
          <a:p>
            <a:r>
              <a:rPr lang="en-CA" dirty="0"/>
              <a:t>Concerned with the assignment of responsibilities between objects</a:t>
            </a:r>
          </a:p>
          <a:p>
            <a:r>
              <a:rPr lang="en-US" dirty="0"/>
              <a:t>Identify common communication patterns between objects</a:t>
            </a:r>
          </a:p>
          <a:p>
            <a:r>
              <a:rPr lang="en-US" dirty="0"/>
              <a:t>Increase flexibility in carrying out this communication</a:t>
            </a:r>
            <a:endParaRPr lang="en-CA" dirty="0"/>
          </a:p>
        </p:txBody>
      </p:sp>
      <p:sp>
        <p:nvSpPr>
          <p:cNvPr id="4" name="Content Placeholder 3">
            <a:extLst>
              <a:ext uri="{FF2B5EF4-FFF2-40B4-BE49-F238E27FC236}">
                <a16:creationId xmlns:a16="http://schemas.microsoft.com/office/drawing/2014/main" id="{462FDDF7-A326-4D3C-99FB-C59CA953CDCD}"/>
              </a:ext>
            </a:extLst>
          </p:cNvPr>
          <p:cNvSpPr>
            <a:spLocks noGrp="1"/>
          </p:cNvSpPr>
          <p:nvPr>
            <p:ph sz="half" idx="2"/>
          </p:nvPr>
        </p:nvSpPr>
        <p:spPr/>
        <p:txBody>
          <a:bodyPr>
            <a:normAutofit fontScale="92500" lnSpcReduction="20000"/>
          </a:bodyPr>
          <a:lstStyle/>
          <a:p>
            <a:r>
              <a:rPr lang="en-CA" dirty="0"/>
              <a:t>Chain of responsibility</a:t>
            </a:r>
          </a:p>
          <a:p>
            <a:r>
              <a:rPr lang="en-CA" dirty="0"/>
              <a:t>Command</a:t>
            </a:r>
          </a:p>
          <a:p>
            <a:r>
              <a:rPr lang="en-CA" dirty="0"/>
              <a:t>Iterator</a:t>
            </a:r>
          </a:p>
          <a:p>
            <a:r>
              <a:rPr lang="en-CA" dirty="0"/>
              <a:t>Mediator</a:t>
            </a:r>
          </a:p>
          <a:p>
            <a:r>
              <a:rPr lang="en-CA" dirty="0"/>
              <a:t>Memento</a:t>
            </a:r>
          </a:p>
          <a:p>
            <a:r>
              <a:rPr lang="en-CA" dirty="0"/>
              <a:t>Observer</a:t>
            </a:r>
          </a:p>
          <a:p>
            <a:r>
              <a:rPr lang="en-CA" dirty="0"/>
              <a:t>State</a:t>
            </a:r>
          </a:p>
          <a:p>
            <a:r>
              <a:rPr lang="en-CA" dirty="0"/>
              <a:t>Strategy</a:t>
            </a:r>
          </a:p>
          <a:p>
            <a:r>
              <a:rPr lang="en-CA" dirty="0"/>
              <a:t>Template method</a:t>
            </a:r>
          </a:p>
          <a:p>
            <a:r>
              <a:rPr lang="en-CA" dirty="0"/>
              <a:t>Visitor</a:t>
            </a:r>
          </a:p>
        </p:txBody>
      </p:sp>
      <p:sp>
        <p:nvSpPr>
          <p:cNvPr id="5" name="Rectangle 4" descr="Head with Gears">
            <a:extLst>
              <a:ext uri="{FF2B5EF4-FFF2-40B4-BE49-F238E27FC236}">
                <a16:creationId xmlns:a16="http://schemas.microsoft.com/office/drawing/2014/main" id="{BCAB3CD2-D1DA-4F30-BFA3-B90E95D928A0}"/>
              </a:ext>
            </a:extLst>
          </p:cNvPr>
          <p:cNvSpPr/>
          <p:nvPr/>
        </p:nvSpPr>
        <p:spPr>
          <a:xfrm>
            <a:off x="188074" y="365125"/>
            <a:ext cx="1300252" cy="1300252"/>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6" name="Slide Number Placeholder 5">
            <a:extLst>
              <a:ext uri="{FF2B5EF4-FFF2-40B4-BE49-F238E27FC236}">
                <a16:creationId xmlns:a16="http://schemas.microsoft.com/office/drawing/2014/main" id="{4EBDA4B2-B916-476F-B4C1-B367D50269F0}"/>
              </a:ext>
            </a:extLst>
          </p:cNvPr>
          <p:cNvSpPr>
            <a:spLocks noGrp="1"/>
          </p:cNvSpPr>
          <p:nvPr>
            <p:ph type="sldNum" sz="quarter" idx="12"/>
          </p:nvPr>
        </p:nvSpPr>
        <p:spPr/>
        <p:txBody>
          <a:bodyPr/>
          <a:lstStyle/>
          <a:p>
            <a:fld id="{12220A13-BE34-4ECC-8DDD-4DBA429EF266}" type="slidenum">
              <a:rPr lang="en-CA" smtClean="0"/>
              <a:t>15</a:t>
            </a:fld>
            <a:endParaRPr lang="en-CA"/>
          </a:p>
        </p:txBody>
      </p:sp>
      <p:sp>
        <p:nvSpPr>
          <p:cNvPr id="7" name="Footer Placeholder 6">
            <a:extLst>
              <a:ext uri="{FF2B5EF4-FFF2-40B4-BE49-F238E27FC236}">
                <a16:creationId xmlns:a16="http://schemas.microsoft.com/office/drawing/2014/main" id="{D8235CC9-9B96-4D52-8FB3-2054FB66F774}"/>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178273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9A0074-A8E5-48F5-A0DB-A299F15541BC}"/>
              </a:ext>
            </a:extLst>
          </p:cNvPr>
          <p:cNvSpPr>
            <a:spLocks noGrp="1"/>
          </p:cNvSpPr>
          <p:nvPr>
            <p:ph type="title"/>
          </p:nvPr>
        </p:nvSpPr>
        <p:spPr/>
        <p:txBody>
          <a:bodyPr/>
          <a:lstStyle/>
          <a:p>
            <a:r>
              <a:rPr lang="en-CA" dirty="0"/>
              <a:t>Design patterns on practice</a:t>
            </a:r>
            <a:br>
              <a:rPr lang="en-CA" dirty="0"/>
            </a:br>
            <a:r>
              <a:rPr lang="en-CA" i="1" dirty="0"/>
              <a:t>Strategy pattern</a:t>
            </a:r>
          </a:p>
        </p:txBody>
      </p:sp>
      <p:sp>
        <p:nvSpPr>
          <p:cNvPr id="6" name="Text Placeholder 5">
            <a:extLst>
              <a:ext uri="{FF2B5EF4-FFF2-40B4-BE49-F238E27FC236}">
                <a16:creationId xmlns:a16="http://schemas.microsoft.com/office/drawing/2014/main" id="{342D1AE1-C281-40B4-8946-6320866B2224}"/>
              </a:ext>
            </a:extLst>
          </p:cNvPr>
          <p:cNvSpPr>
            <a:spLocks noGrp="1"/>
          </p:cNvSpPr>
          <p:nvPr>
            <p:ph type="body" idx="1"/>
          </p:nvPr>
        </p:nvSpPr>
        <p:spPr/>
        <p:txBody>
          <a:bodyPr/>
          <a:lstStyle/>
          <a:p>
            <a:endParaRPr lang="en-CA" dirty="0"/>
          </a:p>
        </p:txBody>
      </p:sp>
      <p:sp>
        <p:nvSpPr>
          <p:cNvPr id="2" name="Slide Number Placeholder 1">
            <a:extLst>
              <a:ext uri="{FF2B5EF4-FFF2-40B4-BE49-F238E27FC236}">
                <a16:creationId xmlns:a16="http://schemas.microsoft.com/office/drawing/2014/main" id="{54BD08AE-C0ED-41B4-B2CD-03E9B2B9CAF2}"/>
              </a:ext>
            </a:extLst>
          </p:cNvPr>
          <p:cNvSpPr>
            <a:spLocks noGrp="1"/>
          </p:cNvSpPr>
          <p:nvPr>
            <p:ph type="sldNum" sz="quarter" idx="12"/>
          </p:nvPr>
        </p:nvSpPr>
        <p:spPr/>
        <p:txBody>
          <a:bodyPr/>
          <a:lstStyle/>
          <a:p>
            <a:fld id="{12220A13-BE34-4ECC-8DDD-4DBA429EF266}" type="slidenum">
              <a:rPr lang="en-CA" smtClean="0"/>
              <a:t>16</a:t>
            </a:fld>
            <a:endParaRPr lang="en-CA"/>
          </a:p>
        </p:txBody>
      </p:sp>
      <p:sp>
        <p:nvSpPr>
          <p:cNvPr id="3" name="Footer Placeholder 2">
            <a:extLst>
              <a:ext uri="{FF2B5EF4-FFF2-40B4-BE49-F238E27FC236}">
                <a16:creationId xmlns:a16="http://schemas.microsoft.com/office/drawing/2014/main" id="{21BBA3C3-499E-4690-AEB5-7CD996E1E2F7}"/>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2278320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a:extLst>
              <a:ext uri="{FF2B5EF4-FFF2-40B4-BE49-F238E27FC236}">
                <a16:creationId xmlns:a16="http://schemas.microsoft.com/office/drawing/2014/main" id="{D11F029A-5BA3-4797-A378-800176FE567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7236" b="99187" l="2926" r="89673">
                        <a14:foregroundMark x1="29079" y1="51024" x2="28916" y2="56301"/>
                        <a14:foregroundMark x1="29107" y1="50120" x2="29079" y2="51020"/>
                        <a14:foregroundMark x1="29776" y1="28455" x2="29657" y2="32296"/>
                        <a14:foregroundMark x1="28916" y1="56301" x2="26678" y2="65650"/>
                        <a14:foregroundMark x1="26678" y1="65650" x2="22203" y2="73780"/>
                        <a14:foregroundMark x1="11271" y1="74857" x2="5680" y2="75407"/>
                        <a14:foregroundMark x1="22203" y1="73780" x2="17338" y2="74259"/>
                        <a14:foregroundMark x1="5680" y1="75407" x2="516" y2="82724"/>
                        <a14:foregroundMark x1="516" y1="82724" x2="10155" y2="98374"/>
                        <a14:foregroundMark x1="10155" y1="98374" x2="34423" y2="99593"/>
                        <a14:foregroundMark x1="34423" y1="99593" x2="60929" y2="98780"/>
                        <a14:foregroundMark x1="60929" y1="98780" x2="64028" y2="89837"/>
                        <a14:foregroundMark x1="64028" y1="89837" x2="64028" y2="83333"/>
                        <a14:foregroundMark x1="36661" y1="33333" x2="55422" y2="54675"/>
                        <a14:foregroundMark x1="35628" y1="31707" x2="56799" y2="32927"/>
                        <a14:foregroundMark x1="9122" y1="79675" x2="5164" y2="87195"/>
                        <a14:foregroundMark x1="5164" y1="87195" x2="4991" y2="92073"/>
                        <a14:foregroundMark x1="3442" y1="89024" x2="3442" y2="99593"/>
                        <a14:foregroundMark x1="72806" y1="76016" x2="79605" y2="78563"/>
                        <a14:foregroundMark x1="79917" y1="78747" x2="84337" y2="85772"/>
                        <a14:foregroundMark x1="84337" y1="85772" x2="77969" y2="98171"/>
                        <a14:foregroundMark x1="80992" y1="79201" x2="85137" y2="80753"/>
                        <a14:foregroundMark x1="79904" y1="78793" x2="80978" y2="79195"/>
                        <a14:foregroundMark x1="79002" y1="78455" x2="79563" y2="78666"/>
                        <a14:foregroundMark x1="86210" y1="83288" x2="86747" y2="91057"/>
                        <a14:foregroundMark x1="86747" y1="91057" x2="81239" y2="97561"/>
                        <a14:foregroundMark x1="81239" y1="97561" x2="81239" y2="97561"/>
                        <a14:foregroundMark x1="80671" y1="78172" x2="85096" y2="80655"/>
                        <a14:foregroundMark x1="80849" y1="78272" x2="80707" y2="78193"/>
                        <a14:foregroundMark x1="79002" y1="77236" x2="79930" y2="77757"/>
                        <a14:foregroundMark x1="65060" y1="29675" x2="64716" y2="55285"/>
                        <a14:foregroundMark x1="28744" y1="27846" x2="66265" y2="29065"/>
                        <a14:foregroundMark x1="35628" y1="27236" x2="63511" y2="28049"/>
                        <a14:foregroundMark x1="54217" y1="27846" x2="68847" y2="29065"/>
                        <a14:foregroundMark x1="38038" y1="79675" x2="47504" y2="91667"/>
                        <a14:foregroundMark x1="41308" y1="80488" x2="52840" y2="78455"/>
                        <a14:foregroundMark x1="38554" y1="58537" x2="27883" y2="64024"/>
                        <a14:foregroundMark x1="27883" y1="64024" x2="24096" y2="68089"/>
                        <a14:backgroundMark x1="8262" y1="47561" x2="6713" y2="59146"/>
                        <a14:backgroundMark x1="7573" y1="35163" x2="12737" y2="54878"/>
                        <a14:backgroundMark x1="17040" y1="74187" x2="28055" y2="47764"/>
                        <a14:backgroundMark x1="28055" y1="47764" x2="24441" y2="38821"/>
                        <a14:backgroundMark x1="24441" y1="38821" x2="344" y2="30488"/>
                        <a14:backgroundMark x1="344" y1="30488" x2="3098" y2="65244"/>
                        <a14:backgroundMark x1="3098" y1="65244" x2="10671" y2="71341"/>
                        <a14:backgroundMark x1="10671" y1="71341" x2="17556" y2="73577"/>
                        <a14:backgroundMark x1="4647" y1="65650" x2="172" y2="57114"/>
                        <a14:backgroundMark x1="172" y1="57114" x2="688" y2="33333"/>
                        <a14:backgroundMark x1="688" y1="33333" x2="1893" y2="31098"/>
                        <a14:backgroundMark x1="12909" y1="68699" x2="3442" y2="67683"/>
                        <a14:backgroundMark x1="3442" y1="67683" x2="0" y2="65650"/>
                        <a14:backgroundMark x1="4991" y1="31098" x2="22719" y2="31098"/>
                        <a14:backgroundMark x1="22719" y1="31098" x2="29776" y2="36382"/>
                        <a14:backgroundMark x1="29776" y1="36382" x2="28055" y2="46545"/>
                        <a14:backgroundMark x1="28055" y1="46545" x2="22031" y2="53455"/>
                        <a14:backgroundMark x1="29948" y1="40650" x2="29948" y2="46138"/>
                        <a14:backgroundMark x1="29260" y1="40244" x2="30293" y2="47967"/>
                        <a14:backgroundMark x1="29432" y1="40854" x2="29776" y2="47561"/>
                        <a14:backgroundMark x1="87780" y1="68902" x2="90534" y2="84553"/>
                        <a14:backgroundMark x1="83821" y1="75000" x2="87952" y2="67480"/>
                        <a14:backgroundMark x1="87952" y1="67480" x2="96213" y2="69512"/>
                        <a14:backgroundMark x1="96213" y1="69512" x2="99139" y2="78455"/>
                        <a14:backgroundMark x1="99139" y1="78455" x2="91738" y2="81707"/>
                        <a14:backgroundMark x1="91738" y1="81707" x2="84165" y2="76016"/>
                        <a14:backgroundMark x1="88468" y1="77439" x2="89845" y2="84553"/>
                        <a14:backgroundMark x1="83649" y1="74797" x2="88985" y2="69512"/>
                        <a14:backgroundMark x1="79174" y1="73577" x2="86231" y2="71951"/>
                        <a14:backgroundMark x1="79002" y1="72358" x2="87952" y2="72358"/>
                        <a14:backgroundMark x1="80034" y1="70528" x2="88296" y2="70528"/>
                        <a14:backgroundMark x1="80034" y1="72358" x2="88985" y2="73171"/>
                        <a14:backgroundMark x1="80723" y1="76016" x2="82100" y2="70122"/>
                        <a14:backgroundMark x1="82100" y1="75000" x2="79002" y2="72358"/>
                        <a14:backgroundMark x1="80551" y1="76220" x2="85886" y2="72561"/>
                        <a14:backgroundMark x1="79002" y1="71341" x2="83305" y2="72358"/>
                        <a14:backgroundMark x1="79690" y1="69919" x2="86231" y2="70122"/>
                        <a14:backgroundMark x1="87435" y1="78455" x2="89501" y2="83333"/>
                        <a14:backgroundMark x1="80207" y1="76626" x2="79002" y2="72358"/>
                      </a14:backgroundRemoval>
                    </a14:imgEffect>
                  </a14:imgLayer>
                </a14:imgProps>
              </a:ext>
              <a:ext uri="{28A0092B-C50C-407E-A947-70E740481C1C}">
                <a14:useLocalDpi xmlns:a14="http://schemas.microsoft.com/office/drawing/2010/main" val="0"/>
              </a:ext>
            </a:extLst>
          </a:blip>
          <a:srcRect t="26307"/>
          <a:stretch/>
        </p:blipFill>
        <p:spPr bwMode="auto">
          <a:xfrm>
            <a:off x="2871090" y="1861457"/>
            <a:ext cx="6449820" cy="402499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C45BC83-7239-4822-93D9-B666137D2AAB}"/>
              </a:ext>
            </a:extLst>
          </p:cNvPr>
          <p:cNvSpPr>
            <a:spLocks noGrp="1"/>
          </p:cNvSpPr>
          <p:nvPr>
            <p:ph type="title"/>
          </p:nvPr>
        </p:nvSpPr>
        <p:spPr/>
        <p:txBody>
          <a:bodyPr/>
          <a:lstStyle/>
          <a:p>
            <a:r>
              <a:rPr lang="en-CA" dirty="0"/>
              <a:t>Duck simulator</a:t>
            </a:r>
          </a:p>
        </p:txBody>
      </p:sp>
      <p:sp>
        <p:nvSpPr>
          <p:cNvPr id="3" name="Slide Number Placeholder 2">
            <a:extLst>
              <a:ext uri="{FF2B5EF4-FFF2-40B4-BE49-F238E27FC236}">
                <a16:creationId xmlns:a16="http://schemas.microsoft.com/office/drawing/2014/main" id="{82500157-2473-4485-BC74-EC54EABF3D5B}"/>
              </a:ext>
            </a:extLst>
          </p:cNvPr>
          <p:cNvSpPr>
            <a:spLocks noGrp="1"/>
          </p:cNvSpPr>
          <p:nvPr>
            <p:ph type="sldNum" sz="quarter" idx="12"/>
          </p:nvPr>
        </p:nvSpPr>
        <p:spPr/>
        <p:txBody>
          <a:bodyPr/>
          <a:lstStyle/>
          <a:p>
            <a:fld id="{12220A13-BE34-4ECC-8DDD-4DBA429EF266}" type="slidenum">
              <a:rPr lang="en-CA" smtClean="0"/>
              <a:t>17</a:t>
            </a:fld>
            <a:endParaRPr lang="en-CA"/>
          </a:p>
        </p:txBody>
      </p:sp>
      <p:sp>
        <p:nvSpPr>
          <p:cNvPr id="4" name="Footer Placeholder 3">
            <a:extLst>
              <a:ext uri="{FF2B5EF4-FFF2-40B4-BE49-F238E27FC236}">
                <a16:creationId xmlns:a16="http://schemas.microsoft.com/office/drawing/2014/main" id="{54DF84EC-9659-48DD-BAC4-A26F8E44EFF8}"/>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1611680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D499C-F9AB-4091-B609-8F49B2DDE4DD}"/>
              </a:ext>
            </a:extLst>
          </p:cNvPr>
          <p:cNvSpPr>
            <a:spLocks noGrp="1"/>
          </p:cNvSpPr>
          <p:nvPr>
            <p:ph type="title"/>
          </p:nvPr>
        </p:nvSpPr>
        <p:spPr/>
        <p:txBody>
          <a:bodyPr/>
          <a:lstStyle/>
          <a:p>
            <a:r>
              <a:rPr lang="en-CA" dirty="0"/>
              <a:t>Ducks should fly… shouldn’t they?</a:t>
            </a:r>
          </a:p>
        </p:txBody>
      </p:sp>
      <p:sp>
        <p:nvSpPr>
          <p:cNvPr id="7" name="Content Placeholder 6">
            <a:extLst>
              <a:ext uri="{FF2B5EF4-FFF2-40B4-BE49-F238E27FC236}">
                <a16:creationId xmlns:a16="http://schemas.microsoft.com/office/drawing/2014/main" id="{BF4DEED1-3767-4267-8CAC-78375F047806}"/>
              </a:ext>
            </a:extLst>
          </p:cNvPr>
          <p:cNvSpPr>
            <a:spLocks noGrp="1"/>
          </p:cNvSpPr>
          <p:nvPr>
            <p:ph idx="1"/>
          </p:nvPr>
        </p:nvSpPr>
        <p:spPr/>
        <p:txBody>
          <a:bodyPr/>
          <a:lstStyle/>
          <a:p>
            <a:r>
              <a:rPr lang="en-CA" dirty="0"/>
              <a:t>The executives want to enhance the existing simulator with a new feature</a:t>
            </a:r>
          </a:p>
          <a:p>
            <a:r>
              <a:rPr lang="en-CA" dirty="0"/>
              <a:t>What is the best way to add a flying behaviour to our duck simulator?</a:t>
            </a:r>
          </a:p>
          <a:p>
            <a:endParaRPr lang="en-CA" dirty="0"/>
          </a:p>
        </p:txBody>
      </p:sp>
      <p:sp>
        <p:nvSpPr>
          <p:cNvPr id="3" name="Slide Number Placeholder 2">
            <a:extLst>
              <a:ext uri="{FF2B5EF4-FFF2-40B4-BE49-F238E27FC236}">
                <a16:creationId xmlns:a16="http://schemas.microsoft.com/office/drawing/2014/main" id="{26673F9D-D6E4-49CD-879E-52FC00EE3A84}"/>
              </a:ext>
            </a:extLst>
          </p:cNvPr>
          <p:cNvSpPr>
            <a:spLocks noGrp="1"/>
          </p:cNvSpPr>
          <p:nvPr>
            <p:ph type="sldNum" sz="quarter" idx="12"/>
          </p:nvPr>
        </p:nvSpPr>
        <p:spPr/>
        <p:txBody>
          <a:bodyPr/>
          <a:lstStyle/>
          <a:p>
            <a:fld id="{12220A13-BE34-4ECC-8DDD-4DBA429EF266}" type="slidenum">
              <a:rPr lang="en-CA" smtClean="0"/>
              <a:t>18</a:t>
            </a:fld>
            <a:endParaRPr lang="en-CA"/>
          </a:p>
        </p:txBody>
      </p:sp>
      <p:grpSp>
        <p:nvGrpSpPr>
          <p:cNvPr id="11" name="Group 10">
            <a:extLst>
              <a:ext uri="{FF2B5EF4-FFF2-40B4-BE49-F238E27FC236}">
                <a16:creationId xmlns:a16="http://schemas.microsoft.com/office/drawing/2014/main" id="{10489129-48F1-4431-8320-8C28C29D4702}"/>
              </a:ext>
            </a:extLst>
          </p:cNvPr>
          <p:cNvGrpSpPr/>
          <p:nvPr/>
        </p:nvGrpSpPr>
        <p:grpSpPr>
          <a:xfrm>
            <a:off x="6596744" y="2857500"/>
            <a:ext cx="4310742" cy="1616528"/>
            <a:chOff x="6596744" y="2857500"/>
            <a:chExt cx="4310742" cy="1616528"/>
          </a:xfrm>
        </p:grpSpPr>
        <p:pic>
          <p:nvPicPr>
            <p:cNvPr id="9" name="Picture 2" descr="image">
              <a:extLst>
                <a:ext uri="{FF2B5EF4-FFF2-40B4-BE49-F238E27FC236}">
                  <a16:creationId xmlns:a16="http://schemas.microsoft.com/office/drawing/2014/main" id="{3F68DA3A-E730-4468-9EC0-82AE1A71CD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929" t="26307" r="33010" b="44993"/>
            <a:stretch/>
          </p:blipFill>
          <p:spPr bwMode="auto">
            <a:xfrm>
              <a:off x="6596744" y="2906485"/>
              <a:ext cx="2325876" cy="156754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4D2D691-0081-44AF-A1F0-36EB8F48516E}"/>
                </a:ext>
              </a:extLst>
            </p:cNvPr>
            <p:cNvSpPr txBox="1"/>
            <p:nvPr/>
          </p:nvSpPr>
          <p:spPr>
            <a:xfrm>
              <a:off x="9241971" y="2857500"/>
              <a:ext cx="1665515" cy="1200329"/>
            </a:xfrm>
            <a:prstGeom prst="rect">
              <a:avLst/>
            </a:prstGeom>
            <a:noFill/>
          </p:spPr>
          <p:txBody>
            <a:bodyPr wrap="square" rtlCol="0">
              <a:spAutoFit/>
            </a:bodyPr>
            <a:lstStyle/>
            <a:p>
              <a:r>
                <a:rPr lang="en-CA" dirty="0"/>
                <a:t>a) Add a concrete method fly() to the base class</a:t>
              </a:r>
            </a:p>
          </p:txBody>
        </p:sp>
      </p:grpSp>
      <p:sp>
        <p:nvSpPr>
          <p:cNvPr id="4" name="Footer Placeholder 3">
            <a:extLst>
              <a:ext uri="{FF2B5EF4-FFF2-40B4-BE49-F238E27FC236}">
                <a16:creationId xmlns:a16="http://schemas.microsoft.com/office/drawing/2014/main" id="{DB8D2945-A06F-4FE5-950D-8E3FEC4CD06B}"/>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378662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E6B2C2-638C-4DD5-A140-7E0D3DAB92A8}"/>
              </a:ext>
            </a:extLst>
          </p:cNvPr>
          <p:cNvSpPr>
            <a:spLocks noGrp="1"/>
          </p:cNvSpPr>
          <p:nvPr>
            <p:ph type="title"/>
          </p:nvPr>
        </p:nvSpPr>
        <p:spPr/>
        <p:txBody>
          <a:bodyPr/>
          <a:lstStyle/>
          <a:p>
            <a:r>
              <a:rPr lang="en-CA" dirty="0"/>
              <a:t>New duck simulator</a:t>
            </a:r>
          </a:p>
        </p:txBody>
      </p:sp>
      <p:sp>
        <p:nvSpPr>
          <p:cNvPr id="8" name="Slide Number Placeholder 7">
            <a:extLst>
              <a:ext uri="{FF2B5EF4-FFF2-40B4-BE49-F238E27FC236}">
                <a16:creationId xmlns:a16="http://schemas.microsoft.com/office/drawing/2014/main" id="{E0E3ADB3-2C4C-45DB-8B9F-BFA5A7E85D25}"/>
              </a:ext>
            </a:extLst>
          </p:cNvPr>
          <p:cNvSpPr>
            <a:spLocks noGrp="1"/>
          </p:cNvSpPr>
          <p:nvPr>
            <p:ph type="sldNum" sz="quarter" idx="12"/>
          </p:nvPr>
        </p:nvSpPr>
        <p:spPr/>
        <p:txBody>
          <a:bodyPr/>
          <a:lstStyle/>
          <a:p>
            <a:fld id="{12220A13-BE34-4ECC-8DDD-4DBA429EF266}" type="slidenum">
              <a:rPr lang="en-CA" smtClean="0"/>
              <a:t>19</a:t>
            </a:fld>
            <a:endParaRPr lang="en-CA"/>
          </a:p>
        </p:txBody>
      </p:sp>
      <p:pic>
        <p:nvPicPr>
          <p:cNvPr id="22530" name="Picture 2" descr="image">
            <a:extLst>
              <a:ext uri="{FF2B5EF4-FFF2-40B4-BE49-F238E27FC236}">
                <a16:creationId xmlns:a16="http://schemas.microsoft.com/office/drawing/2014/main" id="{E5AB3201-EF98-4979-9818-9621EDC8970B}"/>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263" b="94697" l="133" r="90173">
                        <a14:foregroundMark x1="84639" y1="90743" x2="84064" y2="69444"/>
                        <a14:foregroundMark x1="84861" y1="98990" x2="84790" y2="96355"/>
                        <a14:foregroundMark x1="86806" y1="59015" x2="87251" y2="57323"/>
                        <a14:foregroundMark x1="84064" y1="69444" x2="84272" y2="68653"/>
                        <a14:foregroundMark x1="87251" y1="57323" x2="93094" y2="48485"/>
                        <a14:foregroundMark x1="93094" y1="48485" x2="95485" y2="32576"/>
                        <a14:foregroundMark x1="95485" y1="32576" x2="93227" y2="6061"/>
                        <a14:foregroundMark x1="93227" y1="6061" x2="7437" y2="505"/>
                        <a14:foregroundMark x1="7437" y1="505" x2="83001" y2="99747"/>
                        <a14:foregroundMark x1="83001" y1="99747" x2="1328" y2="99242"/>
                        <a14:foregroundMark x1="1328" y1="99242" x2="797" y2="1768"/>
                        <a14:foregroundMark x1="797" y1="1768" x2="133" y2="1515"/>
                        <a14:foregroundMark x1="34263" y1="15404" x2="53918" y2="30556"/>
                        <a14:foregroundMark x1="53918" y1="30556" x2="71049" y2="57828"/>
                        <a14:foregroundMark x1="4781" y1="66667" x2="46614" y2="90657"/>
                        <a14:foregroundMark x1="46614" y1="90657" x2="50863" y2="90909"/>
                        <a14:foregroundMark x1="86587" y1="12374" x2="79947" y2="41162"/>
                        <a14:foregroundMark x1="77837" y1="73261" x2="77158" y2="83586"/>
                        <a14:foregroundMark x1="79947" y1="41162" x2="78350" y2="65450"/>
                        <a14:foregroundMark x1="39973" y1="74242" x2="59628" y2="81566"/>
                        <a14:foregroundMark x1="69588" y1="95202" x2="69588" y2="95202"/>
                        <a14:foregroundMark x1="88048" y1="27525" x2="86720" y2="50505"/>
                        <a14:foregroundMark x1="90173" y1="31818" x2="89110" y2="50000"/>
                        <a14:foregroundMark x1="34529" y1="29798" x2="45286" y2="31061"/>
                        <a14:foregroundMark x1="22842" y1="64899" x2="30013" y2="75505"/>
                        <a14:foregroundMark x1="19655" y1="69949" x2="28154" y2="77020"/>
                        <a14:foregroundMark x1="79548" y1="73485" x2="81408" y2="76010"/>
                        <a14:foregroundMark x1="79548" y1="72980" x2="81009" y2="72980"/>
                        <a14:backgroundMark x1="78884" y1="68939" x2="85259" y2="64899"/>
                        <a14:backgroundMark x1="85259" y1="64899" x2="92165" y2="63889"/>
                        <a14:backgroundMark x1="92165" y1="63889" x2="92297" y2="63889"/>
                        <a14:backgroundMark x1="85657" y1="62626" x2="91899" y2="62879"/>
                        <a14:backgroundMark x1="77158" y1="67929" x2="80230" y2="70944"/>
                        <a14:backgroundMark x1="86189" y1="88889" x2="86454" y2="75758"/>
                        <a14:backgroundMark x1="86454" y1="75758" x2="88313" y2="72222"/>
                        <a14:backgroundMark x1="87251" y1="88384" x2="86189" y2="96970"/>
                      </a14:backgroundRemoval>
                    </a14:imgEffect>
                  </a14:imgLayer>
                </a14:imgProps>
              </a:ext>
              <a:ext uri="{28A0092B-C50C-407E-A947-70E740481C1C}">
                <a14:useLocalDpi xmlns:a14="http://schemas.microsoft.com/office/drawing/2010/main" val="0"/>
              </a:ext>
            </a:extLst>
          </a:blip>
          <a:srcRect r="8430"/>
          <a:stretch/>
        </p:blipFill>
        <p:spPr bwMode="auto">
          <a:xfrm>
            <a:off x="2812170" y="1543050"/>
            <a:ext cx="6567661" cy="37719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AE94F4EF-F3A1-4A9B-919E-AD8DD8E98AEE}"/>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361100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8A712985-E8AF-4654-86DB-00C1BE8743EC}"/>
              </a:ext>
            </a:extLst>
          </p:cNvPr>
          <p:cNvSpPr>
            <a:spLocks noGrp="1"/>
          </p:cNvSpPr>
          <p:nvPr>
            <p:ph type="title"/>
          </p:nvPr>
        </p:nvSpPr>
        <p:spPr/>
        <p:txBody>
          <a:bodyPr/>
          <a:lstStyle/>
          <a:p>
            <a:pPr eaLnBrk="1" hangingPunct="1"/>
            <a:r>
              <a:rPr lang="en-CA" altLang="en-US" dirty="0"/>
              <a:t>Patterns origins</a:t>
            </a:r>
          </a:p>
        </p:txBody>
      </p:sp>
      <p:sp>
        <p:nvSpPr>
          <p:cNvPr id="24579" name="Content Placeholder 2">
            <a:extLst>
              <a:ext uri="{FF2B5EF4-FFF2-40B4-BE49-F238E27FC236}">
                <a16:creationId xmlns:a16="http://schemas.microsoft.com/office/drawing/2014/main" id="{DC01006D-6B2A-45F2-BF5A-9C02F42F3EB8}"/>
              </a:ext>
            </a:extLst>
          </p:cNvPr>
          <p:cNvSpPr>
            <a:spLocks noGrp="1"/>
          </p:cNvSpPr>
          <p:nvPr>
            <p:ph idx="1"/>
          </p:nvPr>
        </p:nvSpPr>
        <p:spPr/>
        <p:txBody>
          <a:bodyPr>
            <a:normAutofit/>
          </a:bodyPr>
          <a:lstStyle/>
          <a:p>
            <a:r>
              <a:rPr lang="en-CA" altLang="en-US" dirty="0"/>
              <a:t>1977 et 1979: Architecture</a:t>
            </a:r>
          </a:p>
          <a:p>
            <a:pPr lvl="1"/>
            <a:r>
              <a:rPr lang="en-CA" altLang="en-US" dirty="0"/>
              <a:t>Christopher Alexander</a:t>
            </a:r>
          </a:p>
          <a:p>
            <a:pPr lvl="1"/>
            <a:r>
              <a:rPr lang="en-CA" altLang="en-US" i="1" dirty="0"/>
              <a:t>A Pattern Language: Towns, Buildings, Construction</a:t>
            </a:r>
            <a:r>
              <a:rPr lang="en-CA" altLang="en-US" dirty="0"/>
              <a:t> </a:t>
            </a:r>
            <a:r>
              <a:rPr lang="en-CA" altLang="en-US" i="1" dirty="0"/>
              <a:t>and the idea of generative patterns </a:t>
            </a:r>
          </a:p>
          <a:p>
            <a:r>
              <a:rPr lang="en-US" dirty="0"/>
              <a:t>When buildings were successful, they tended to </a:t>
            </a:r>
            <a:r>
              <a:rPr lang="en-US" b="1" dirty="0"/>
              <a:t>share</a:t>
            </a:r>
            <a:r>
              <a:rPr lang="en-US" dirty="0"/>
              <a:t> </a:t>
            </a:r>
            <a:r>
              <a:rPr lang="en-US" b="1" dirty="0"/>
              <a:t>characteristics</a:t>
            </a:r>
          </a:p>
          <a:p>
            <a:r>
              <a:rPr lang="en-US" dirty="0"/>
              <a:t>By knowing what those patterns are, you could arrive at </a:t>
            </a:r>
            <a:r>
              <a:rPr lang="en-US" b="1" dirty="0"/>
              <a:t>successful</a:t>
            </a:r>
            <a:r>
              <a:rPr lang="en-US" dirty="0"/>
              <a:t> </a:t>
            </a:r>
            <a:r>
              <a:rPr lang="en-US" b="1" dirty="0"/>
              <a:t>design more quickly</a:t>
            </a:r>
            <a:endParaRPr lang="en-CA" altLang="en-US" b="1" dirty="0"/>
          </a:p>
          <a:p>
            <a:pPr marL="457200" lvl="1" indent="0" eaLnBrk="1" hangingPunct="1">
              <a:buNone/>
            </a:pPr>
            <a:endParaRPr lang="en-CA" altLang="en-US" dirty="0"/>
          </a:p>
        </p:txBody>
      </p:sp>
      <p:sp>
        <p:nvSpPr>
          <p:cNvPr id="2" name="Slide Number Placeholder 1">
            <a:extLst>
              <a:ext uri="{FF2B5EF4-FFF2-40B4-BE49-F238E27FC236}">
                <a16:creationId xmlns:a16="http://schemas.microsoft.com/office/drawing/2014/main" id="{75CDD2F1-BEB2-4ACC-941A-58D9C37D9C9B}"/>
              </a:ext>
            </a:extLst>
          </p:cNvPr>
          <p:cNvSpPr>
            <a:spLocks noGrp="1"/>
          </p:cNvSpPr>
          <p:nvPr>
            <p:ph type="sldNum" sz="quarter" idx="12"/>
          </p:nvPr>
        </p:nvSpPr>
        <p:spPr/>
        <p:txBody>
          <a:bodyPr/>
          <a:lstStyle/>
          <a:p>
            <a:fld id="{12220A13-BE34-4ECC-8DDD-4DBA429EF266}" type="slidenum">
              <a:rPr lang="en-CA" smtClean="0"/>
              <a:t>2</a:t>
            </a:fld>
            <a:endParaRPr lang="en-CA"/>
          </a:p>
        </p:txBody>
      </p:sp>
      <p:pic>
        <p:nvPicPr>
          <p:cNvPr id="7" name="Picture 2">
            <a:extLst>
              <a:ext uri="{FF2B5EF4-FFF2-40B4-BE49-F238E27FC236}">
                <a16:creationId xmlns:a16="http://schemas.microsoft.com/office/drawing/2014/main" id="{54F5EA23-066C-4346-A368-8214BA2D0711}"/>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auto">
          <a:xfrm>
            <a:off x="7533314" y="3798917"/>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0EB654DA-A5B2-43AE-8363-A3369809F63D}"/>
              </a:ext>
            </a:extLst>
          </p:cNvPr>
          <p:cNvSpPr>
            <a:spLocks noGrp="1"/>
          </p:cNvSpPr>
          <p:nvPr>
            <p:ph type="ftr" sz="quarter" idx="11"/>
          </p:nvPr>
        </p:nvSpPr>
        <p:spPr/>
        <p:txBody>
          <a:bodyPr/>
          <a:lstStyle/>
          <a:p>
            <a:r>
              <a:rPr lang="en-CA"/>
              <a:t>SOEN 343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7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D499C-F9AB-4091-B609-8F49B2DDE4DD}"/>
              </a:ext>
            </a:extLst>
          </p:cNvPr>
          <p:cNvSpPr>
            <a:spLocks noGrp="1"/>
          </p:cNvSpPr>
          <p:nvPr>
            <p:ph type="title"/>
          </p:nvPr>
        </p:nvSpPr>
        <p:spPr/>
        <p:txBody>
          <a:bodyPr/>
          <a:lstStyle/>
          <a:p>
            <a:r>
              <a:rPr lang="en-CA" dirty="0"/>
              <a:t>New duck simulator</a:t>
            </a:r>
          </a:p>
        </p:txBody>
      </p:sp>
      <p:sp>
        <p:nvSpPr>
          <p:cNvPr id="7" name="Content Placeholder 6">
            <a:extLst>
              <a:ext uri="{FF2B5EF4-FFF2-40B4-BE49-F238E27FC236}">
                <a16:creationId xmlns:a16="http://schemas.microsoft.com/office/drawing/2014/main" id="{BF4DEED1-3767-4267-8CAC-78375F047806}"/>
              </a:ext>
            </a:extLst>
          </p:cNvPr>
          <p:cNvSpPr>
            <a:spLocks noGrp="1"/>
          </p:cNvSpPr>
          <p:nvPr>
            <p:ph idx="1"/>
          </p:nvPr>
        </p:nvSpPr>
        <p:spPr/>
        <p:txBody>
          <a:bodyPr/>
          <a:lstStyle/>
          <a:p>
            <a:r>
              <a:rPr lang="en-CA" dirty="0"/>
              <a:t>Ducks fly</a:t>
            </a:r>
          </a:p>
          <a:p>
            <a:r>
              <a:rPr lang="en-CA" dirty="0"/>
              <a:t>Duck simulator includes </a:t>
            </a:r>
            <a:r>
              <a:rPr lang="en-CA" b="1" dirty="0"/>
              <a:t>other types of ducks</a:t>
            </a:r>
          </a:p>
          <a:p>
            <a:pPr lvl="1"/>
            <a:r>
              <a:rPr lang="en-CA" dirty="0"/>
              <a:t>rubber ducks, decoy ducks, etc.</a:t>
            </a:r>
          </a:p>
          <a:p>
            <a:r>
              <a:rPr lang="en-CA" dirty="0"/>
              <a:t>Using a concrete method in the base class caused side effects on some subclasses</a:t>
            </a:r>
          </a:p>
          <a:p>
            <a:pPr lvl="1"/>
            <a:r>
              <a:rPr lang="en-CA" dirty="0"/>
              <a:t>In other words a </a:t>
            </a:r>
            <a:r>
              <a:rPr lang="en-CA" i="1" dirty="0"/>
              <a:t>bug</a:t>
            </a:r>
          </a:p>
          <a:p>
            <a:endParaRPr lang="en-CA" dirty="0"/>
          </a:p>
        </p:txBody>
      </p:sp>
      <p:sp>
        <p:nvSpPr>
          <p:cNvPr id="4" name="Slide Number Placeholder 3">
            <a:extLst>
              <a:ext uri="{FF2B5EF4-FFF2-40B4-BE49-F238E27FC236}">
                <a16:creationId xmlns:a16="http://schemas.microsoft.com/office/drawing/2014/main" id="{D926CB8A-5FCC-4094-8216-D726D0A86E2E}"/>
              </a:ext>
            </a:extLst>
          </p:cNvPr>
          <p:cNvSpPr>
            <a:spLocks noGrp="1"/>
          </p:cNvSpPr>
          <p:nvPr>
            <p:ph type="sldNum" sz="quarter" idx="12"/>
          </p:nvPr>
        </p:nvSpPr>
        <p:spPr/>
        <p:txBody>
          <a:bodyPr/>
          <a:lstStyle/>
          <a:p>
            <a:fld id="{12220A13-BE34-4ECC-8DDD-4DBA429EF266}" type="slidenum">
              <a:rPr lang="en-CA" smtClean="0"/>
              <a:t>20</a:t>
            </a:fld>
            <a:endParaRPr lang="en-CA"/>
          </a:p>
        </p:txBody>
      </p:sp>
      <p:pic>
        <p:nvPicPr>
          <p:cNvPr id="9218" name="Picture 2" descr="Image result for flying rubber ducks">
            <a:extLst>
              <a:ext uri="{FF2B5EF4-FFF2-40B4-BE49-F238E27FC236}">
                <a16:creationId xmlns:a16="http://schemas.microsoft.com/office/drawing/2014/main" id="{E25AB335-D7EB-472F-A6A5-E57374B72B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9443" y="4001294"/>
            <a:ext cx="1478067" cy="1980915"/>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descr="Related image">
            <a:extLst>
              <a:ext uri="{FF2B5EF4-FFF2-40B4-BE49-F238E27FC236}">
                <a16:creationId xmlns:a16="http://schemas.microsoft.com/office/drawing/2014/main" id="{B51D40DC-D9B0-4ACF-9F4A-AE9EC889F27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531" t="5324" r="2785" b="12000"/>
          <a:stretch/>
        </p:blipFill>
        <p:spPr bwMode="auto">
          <a:xfrm>
            <a:off x="4472558" y="3861633"/>
            <a:ext cx="2496431" cy="2405023"/>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F296459C-6E83-4872-BA5E-5B1D91D6E522}"/>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1533847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1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84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373D-6546-4E36-BA21-A97950A2DFA2}"/>
              </a:ext>
            </a:extLst>
          </p:cNvPr>
          <p:cNvSpPr>
            <a:spLocks noGrp="1"/>
          </p:cNvSpPr>
          <p:nvPr>
            <p:ph type="title"/>
          </p:nvPr>
        </p:nvSpPr>
        <p:spPr/>
        <p:txBody>
          <a:bodyPr/>
          <a:lstStyle/>
          <a:p>
            <a:r>
              <a:rPr lang="en-CA" dirty="0"/>
              <a:t>How to fix the duck simulator?</a:t>
            </a:r>
          </a:p>
        </p:txBody>
      </p:sp>
      <p:sp>
        <p:nvSpPr>
          <p:cNvPr id="3" name="Content Placeholder 2">
            <a:extLst>
              <a:ext uri="{FF2B5EF4-FFF2-40B4-BE49-F238E27FC236}">
                <a16:creationId xmlns:a16="http://schemas.microsoft.com/office/drawing/2014/main" id="{71C38645-7A58-410F-A717-C9BD4E3946FB}"/>
              </a:ext>
            </a:extLst>
          </p:cNvPr>
          <p:cNvSpPr>
            <a:spLocks noGrp="1"/>
          </p:cNvSpPr>
          <p:nvPr>
            <p:ph idx="1"/>
          </p:nvPr>
        </p:nvSpPr>
        <p:spPr/>
        <p:txBody>
          <a:bodyPr/>
          <a:lstStyle/>
          <a:p>
            <a:r>
              <a:rPr lang="en-CA" dirty="0"/>
              <a:t>The problem is that different ducks have different behaviour</a:t>
            </a:r>
          </a:p>
          <a:p>
            <a:pPr lvl="1"/>
            <a:r>
              <a:rPr lang="en-CA" dirty="0"/>
              <a:t>Requirements are always changing</a:t>
            </a:r>
          </a:p>
          <a:p>
            <a:r>
              <a:rPr lang="en-CA" dirty="0"/>
              <a:t>The design is not prepared to deal with ducks having different types of behaviors</a:t>
            </a:r>
          </a:p>
          <a:p>
            <a:endParaRPr lang="en-CA" dirty="0"/>
          </a:p>
        </p:txBody>
      </p:sp>
      <p:sp>
        <p:nvSpPr>
          <p:cNvPr id="4" name="Slide Number Placeholder 3">
            <a:extLst>
              <a:ext uri="{FF2B5EF4-FFF2-40B4-BE49-F238E27FC236}">
                <a16:creationId xmlns:a16="http://schemas.microsoft.com/office/drawing/2014/main" id="{4BA901B0-E6DA-46EE-8066-21268FB30660}"/>
              </a:ext>
            </a:extLst>
          </p:cNvPr>
          <p:cNvSpPr>
            <a:spLocks noGrp="1"/>
          </p:cNvSpPr>
          <p:nvPr>
            <p:ph type="sldNum" sz="quarter" idx="12"/>
          </p:nvPr>
        </p:nvSpPr>
        <p:spPr/>
        <p:txBody>
          <a:bodyPr/>
          <a:lstStyle/>
          <a:p>
            <a:fld id="{12220A13-BE34-4ECC-8DDD-4DBA429EF266}" type="slidenum">
              <a:rPr lang="en-CA" smtClean="0"/>
              <a:t>21</a:t>
            </a:fld>
            <a:endParaRPr lang="en-CA"/>
          </a:p>
        </p:txBody>
      </p:sp>
      <p:pic>
        <p:nvPicPr>
          <p:cNvPr id="11266" name="Picture 2" descr="image">
            <a:extLst>
              <a:ext uri="{FF2B5EF4-FFF2-40B4-BE49-F238E27FC236}">
                <a16:creationId xmlns:a16="http://schemas.microsoft.com/office/drawing/2014/main" id="{27AA777A-77C5-4B16-9859-E5D6338B80E0}"/>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auto">
          <a:xfrm>
            <a:off x="5500382" y="3144838"/>
            <a:ext cx="5181600" cy="3211512"/>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3AF26C98-3931-43A7-BC6E-46E7E62A7C37}"/>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184535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10A8BB-4CC7-442A-8AB5-41B9E5D75928}"/>
              </a:ext>
            </a:extLst>
          </p:cNvPr>
          <p:cNvSpPr/>
          <p:nvPr/>
        </p:nvSpPr>
        <p:spPr>
          <a:xfrm>
            <a:off x="1701388" y="1696994"/>
            <a:ext cx="9875569" cy="2554545"/>
          </a:xfrm>
          <a:prstGeom prst="rect">
            <a:avLst/>
          </a:prstGeom>
        </p:spPr>
        <p:txBody>
          <a:bodyPr wrap="square">
            <a:spAutoFit/>
          </a:bodyPr>
          <a:lstStyle/>
          <a:p>
            <a:r>
              <a:rPr lang="en-CA" sz="4000" dirty="0"/>
              <a:t>DRY design principle:  </a:t>
            </a:r>
          </a:p>
          <a:p>
            <a:r>
              <a:rPr lang="en-CA" sz="4000" i="1" dirty="0"/>
              <a:t>Identify the aspects of your application that vary and separate them from what stays the same</a:t>
            </a:r>
          </a:p>
        </p:txBody>
      </p:sp>
      <p:pic>
        <p:nvPicPr>
          <p:cNvPr id="1026" name="Picture 2" descr="Image result for yin yang">
            <a:extLst>
              <a:ext uri="{FF2B5EF4-FFF2-40B4-BE49-F238E27FC236}">
                <a16:creationId xmlns:a16="http://schemas.microsoft.com/office/drawing/2014/main" id="{10469D74-5148-4712-B39B-B750D71123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421" y="1911605"/>
            <a:ext cx="1169967" cy="116996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13B026DD-B606-4E0E-8C05-432DD5AB778B}"/>
              </a:ext>
            </a:extLst>
          </p:cNvPr>
          <p:cNvSpPr>
            <a:spLocks noGrp="1"/>
          </p:cNvSpPr>
          <p:nvPr>
            <p:ph type="sldNum" sz="quarter" idx="12"/>
          </p:nvPr>
        </p:nvSpPr>
        <p:spPr/>
        <p:txBody>
          <a:bodyPr/>
          <a:lstStyle/>
          <a:p>
            <a:fld id="{12220A13-BE34-4ECC-8DDD-4DBA429EF266}" type="slidenum">
              <a:rPr lang="en-CA" smtClean="0"/>
              <a:t>22</a:t>
            </a:fld>
            <a:endParaRPr lang="en-CA"/>
          </a:p>
        </p:txBody>
      </p:sp>
      <p:sp>
        <p:nvSpPr>
          <p:cNvPr id="3" name="Footer Placeholder 2">
            <a:extLst>
              <a:ext uri="{FF2B5EF4-FFF2-40B4-BE49-F238E27FC236}">
                <a16:creationId xmlns:a16="http://schemas.microsoft.com/office/drawing/2014/main" id="{06878ADB-E548-486E-A30C-203D38914D46}"/>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3505884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373D-6546-4E36-BA21-A97950A2DFA2}"/>
              </a:ext>
            </a:extLst>
          </p:cNvPr>
          <p:cNvSpPr>
            <a:spLocks noGrp="1"/>
          </p:cNvSpPr>
          <p:nvPr>
            <p:ph type="title"/>
          </p:nvPr>
        </p:nvSpPr>
        <p:spPr/>
        <p:txBody>
          <a:bodyPr/>
          <a:lstStyle/>
          <a:p>
            <a:r>
              <a:rPr lang="en-CA" dirty="0"/>
              <a:t>How to fix the duck simulator?</a:t>
            </a:r>
          </a:p>
        </p:txBody>
      </p:sp>
      <p:sp>
        <p:nvSpPr>
          <p:cNvPr id="3" name="Content Placeholder 2">
            <a:extLst>
              <a:ext uri="{FF2B5EF4-FFF2-40B4-BE49-F238E27FC236}">
                <a16:creationId xmlns:a16="http://schemas.microsoft.com/office/drawing/2014/main" id="{71C38645-7A58-410F-A717-C9BD4E3946FB}"/>
              </a:ext>
            </a:extLst>
          </p:cNvPr>
          <p:cNvSpPr>
            <a:spLocks noGrp="1"/>
          </p:cNvSpPr>
          <p:nvPr>
            <p:ph idx="1"/>
          </p:nvPr>
        </p:nvSpPr>
        <p:spPr>
          <a:xfrm>
            <a:off x="838200" y="2181137"/>
            <a:ext cx="10515600" cy="3995825"/>
          </a:xfrm>
        </p:spPr>
        <p:txBody>
          <a:bodyPr/>
          <a:lstStyle/>
          <a:p>
            <a:pPr marL="457200" indent="-457200">
              <a:buFont typeface="+mj-lt"/>
              <a:buAutoNum type="arabicPeriod"/>
            </a:pPr>
            <a:r>
              <a:rPr lang="en-CA" dirty="0"/>
              <a:t>Override the fly() method in the rubber duck</a:t>
            </a:r>
          </a:p>
          <a:p>
            <a:pPr marL="457200" indent="-457200">
              <a:buFont typeface="+mj-lt"/>
              <a:buAutoNum type="arabicPeriod"/>
            </a:pPr>
            <a:r>
              <a:rPr lang="en-CA" dirty="0"/>
              <a:t>Make a flyable() interface with a fly (method)</a:t>
            </a:r>
          </a:p>
        </p:txBody>
      </p:sp>
      <p:sp>
        <p:nvSpPr>
          <p:cNvPr id="6" name="Slide Number Placeholder 5">
            <a:extLst>
              <a:ext uri="{FF2B5EF4-FFF2-40B4-BE49-F238E27FC236}">
                <a16:creationId xmlns:a16="http://schemas.microsoft.com/office/drawing/2014/main" id="{E1E9B318-5E6F-4022-BE24-AA029E997AEF}"/>
              </a:ext>
            </a:extLst>
          </p:cNvPr>
          <p:cNvSpPr>
            <a:spLocks noGrp="1"/>
          </p:cNvSpPr>
          <p:nvPr>
            <p:ph type="sldNum" sz="quarter" idx="12"/>
          </p:nvPr>
        </p:nvSpPr>
        <p:spPr/>
        <p:txBody>
          <a:bodyPr/>
          <a:lstStyle/>
          <a:p>
            <a:fld id="{12220A13-BE34-4ECC-8DDD-4DBA429EF266}" type="slidenum">
              <a:rPr lang="en-CA" smtClean="0"/>
              <a:t>23</a:t>
            </a:fld>
            <a:endParaRPr lang="en-CA"/>
          </a:p>
        </p:txBody>
      </p:sp>
      <p:sp>
        <p:nvSpPr>
          <p:cNvPr id="4" name="Text Placeholder 3">
            <a:extLst>
              <a:ext uri="{FF2B5EF4-FFF2-40B4-BE49-F238E27FC236}">
                <a16:creationId xmlns:a16="http://schemas.microsoft.com/office/drawing/2014/main" id="{BB8D046C-CA85-4D48-848D-B902126FF37E}"/>
              </a:ext>
            </a:extLst>
          </p:cNvPr>
          <p:cNvSpPr>
            <a:spLocks noGrp="1"/>
          </p:cNvSpPr>
          <p:nvPr>
            <p:ph type="body" idx="4294967295"/>
          </p:nvPr>
        </p:nvSpPr>
        <p:spPr>
          <a:xfrm>
            <a:off x="0" y="1681163"/>
            <a:ext cx="5157788" cy="823912"/>
          </a:xfrm>
        </p:spPr>
        <p:txBody>
          <a:bodyPr/>
          <a:lstStyle/>
          <a:p>
            <a:r>
              <a:rPr lang="en-CA" dirty="0"/>
              <a:t>Two possible ways</a:t>
            </a:r>
          </a:p>
        </p:txBody>
      </p:sp>
      <p:pic>
        <p:nvPicPr>
          <p:cNvPr id="11266" name="Picture 2" descr="image">
            <a:extLst>
              <a:ext uri="{FF2B5EF4-FFF2-40B4-BE49-F238E27FC236}">
                <a16:creationId xmlns:a16="http://schemas.microsoft.com/office/drawing/2014/main" id="{27AA777A-77C5-4B16-9859-E5D6338B80E0}"/>
              </a:ext>
            </a:extLst>
          </p:cNvPr>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tretch>
            <a:fillRect/>
          </a:stretch>
        </p:blipFill>
        <p:spPr bwMode="auto">
          <a:xfrm>
            <a:off x="5582683" y="3055144"/>
            <a:ext cx="5183187" cy="3211512"/>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74370EF-C440-48B4-9D99-7C1B5683579E}"/>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281761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412B-1A64-43AA-AFE1-34DB3CBB278A}"/>
              </a:ext>
            </a:extLst>
          </p:cNvPr>
          <p:cNvSpPr>
            <a:spLocks noGrp="1"/>
          </p:cNvSpPr>
          <p:nvPr>
            <p:ph type="title"/>
          </p:nvPr>
        </p:nvSpPr>
        <p:spPr/>
        <p:txBody>
          <a:bodyPr/>
          <a:lstStyle/>
          <a:p>
            <a:r>
              <a:rPr lang="en-US" dirty="0"/>
              <a:t>The notion of design patterns is two-fold</a:t>
            </a:r>
            <a:endParaRPr lang="en-CA" dirty="0"/>
          </a:p>
        </p:txBody>
      </p:sp>
      <p:sp>
        <p:nvSpPr>
          <p:cNvPr id="3" name="Content Placeholder 2">
            <a:extLst>
              <a:ext uri="{FF2B5EF4-FFF2-40B4-BE49-F238E27FC236}">
                <a16:creationId xmlns:a16="http://schemas.microsoft.com/office/drawing/2014/main" id="{70B48655-3FD0-46FC-A9AB-79E001EEB089}"/>
              </a:ext>
            </a:extLst>
          </p:cNvPr>
          <p:cNvSpPr>
            <a:spLocks noGrp="1"/>
          </p:cNvSpPr>
          <p:nvPr>
            <p:ph idx="1"/>
          </p:nvPr>
        </p:nvSpPr>
        <p:spPr>
          <a:xfrm>
            <a:off x="2220132" y="1825625"/>
            <a:ext cx="9133667" cy="4351338"/>
          </a:xfrm>
        </p:spPr>
        <p:txBody>
          <a:bodyPr/>
          <a:lstStyle/>
          <a:p>
            <a:pPr marL="457200" indent="-457200">
              <a:buFont typeface="+mj-lt"/>
              <a:buAutoNum type="arabicPeriod"/>
            </a:pPr>
            <a:endParaRPr lang="en-US" dirty="0"/>
          </a:p>
          <a:p>
            <a:pPr marL="800100" lvl="1" indent="-342900">
              <a:buFont typeface="+mj-lt"/>
              <a:buAutoNum type="arabicPeriod"/>
            </a:pPr>
            <a:r>
              <a:rPr lang="en-US" b="1" dirty="0"/>
              <a:t>Solution to recurring problem</a:t>
            </a:r>
          </a:p>
          <a:p>
            <a:pPr marL="800100" lvl="1" indent="-342900">
              <a:buFont typeface="+mj-lt"/>
              <a:buAutoNum type="arabicPeriod"/>
            </a:pPr>
            <a:r>
              <a:rPr lang="en-US" dirty="0"/>
              <a:t>A way to communicate design decisions (i.e., shared vocabulary)</a:t>
            </a:r>
            <a:endParaRPr lang="en-CA" dirty="0"/>
          </a:p>
        </p:txBody>
      </p:sp>
      <p:pic>
        <p:nvPicPr>
          <p:cNvPr id="14338" name="Picture 2" descr="Image result for remember">
            <a:extLst>
              <a:ext uri="{FF2B5EF4-FFF2-40B4-BE49-F238E27FC236}">
                <a16:creationId xmlns:a16="http://schemas.microsoft.com/office/drawing/2014/main" id="{CC5DF961-AD1B-404C-AFEA-9390BA4EE9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1422" y="1690688"/>
            <a:ext cx="1247027" cy="145086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36A6AED-FA27-48C8-A09B-660759D58ECF}"/>
              </a:ext>
            </a:extLst>
          </p:cNvPr>
          <p:cNvSpPr>
            <a:spLocks noGrp="1"/>
          </p:cNvSpPr>
          <p:nvPr>
            <p:ph type="sldNum" sz="quarter" idx="12"/>
          </p:nvPr>
        </p:nvSpPr>
        <p:spPr/>
        <p:txBody>
          <a:bodyPr/>
          <a:lstStyle/>
          <a:p>
            <a:fld id="{12220A13-BE34-4ECC-8DDD-4DBA429EF266}" type="slidenum">
              <a:rPr lang="en-CA" smtClean="0"/>
              <a:t>24</a:t>
            </a:fld>
            <a:endParaRPr lang="en-CA"/>
          </a:p>
        </p:txBody>
      </p:sp>
      <p:sp>
        <p:nvSpPr>
          <p:cNvPr id="5" name="Footer Placeholder 4">
            <a:extLst>
              <a:ext uri="{FF2B5EF4-FFF2-40B4-BE49-F238E27FC236}">
                <a16:creationId xmlns:a16="http://schemas.microsoft.com/office/drawing/2014/main" id="{68784309-7E36-403C-A0DF-D2DF9561895A}"/>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4025753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A80D4343-4BF2-4AAB-B625-22BCC5F4A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127" y="1804348"/>
            <a:ext cx="2599442" cy="3249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4" name="Picture 2" descr="Image result for book search">
            <a:extLst>
              <a:ext uri="{FF2B5EF4-FFF2-40B4-BE49-F238E27FC236}">
                <a16:creationId xmlns:a16="http://schemas.microsoft.com/office/drawing/2014/main" id="{280E04BC-1AB1-4113-BD2F-E110612A1B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0248" y="1690688"/>
            <a:ext cx="3984625" cy="398462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a:extLst>
              <a:ext uri="{FF2B5EF4-FFF2-40B4-BE49-F238E27FC236}">
                <a16:creationId xmlns:a16="http://schemas.microsoft.com/office/drawing/2014/main" id="{58EA3943-6182-4A0F-A330-E5F2CA074A35}"/>
              </a:ext>
            </a:extLst>
          </p:cNvPr>
          <p:cNvSpPr>
            <a:spLocks noGrp="1"/>
          </p:cNvSpPr>
          <p:nvPr>
            <p:ph type="title"/>
          </p:nvPr>
        </p:nvSpPr>
        <p:spPr/>
        <p:txBody>
          <a:bodyPr/>
          <a:lstStyle/>
          <a:p>
            <a:r>
              <a:rPr lang="en-CA" dirty="0"/>
              <a:t>Search the catalog</a:t>
            </a:r>
          </a:p>
        </p:txBody>
      </p:sp>
      <p:sp>
        <p:nvSpPr>
          <p:cNvPr id="9" name="Slide Number Placeholder 8">
            <a:extLst>
              <a:ext uri="{FF2B5EF4-FFF2-40B4-BE49-F238E27FC236}">
                <a16:creationId xmlns:a16="http://schemas.microsoft.com/office/drawing/2014/main" id="{B9BB968F-8394-4427-BC4E-4011D8956D69}"/>
              </a:ext>
            </a:extLst>
          </p:cNvPr>
          <p:cNvSpPr>
            <a:spLocks noGrp="1"/>
          </p:cNvSpPr>
          <p:nvPr>
            <p:ph type="sldNum" sz="quarter" idx="12"/>
          </p:nvPr>
        </p:nvSpPr>
        <p:spPr/>
        <p:txBody>
          <a:bodyPr/>
          <a:lstStyle/>
          <a:p>
            <a:fld id="{12220A13-BE34-4ECC-8DDD-4DBA429EF266}" type="slidenum">
              <a:rPr lang="en-CA" smtClean="0"/>
              <a:t>25</a:t>
            </a:fld>
            <a:endParaRPr lang="en-CA"/>
          </a:p>
        </p:txBody>
      </p:sp>
      <p:sp>
        <p:nvSpPr>
          <p:cNvPr id="2" name="Footer Placeholder 1">
            <a:extLst>
              <a:ext uri="{FF2B5EF4-FFF2-40B4-BE49-F238E27FC236}">
                <a16:creationId xmlns:a16="http://schemas.microsoft.com/office/drawing/2014/main" id="{C1E26C75-77BF-4C87-A70F-77B03EC570D6}"/>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220080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7D50-E34E-4EC6-A28C-80C3B3185C5C}"/>
              </a:ext>
            </a:extLst>
          </p:cNvPr>
          <p:cNvSpPr>
            <a:spLocks noGrp="1"/>
          </p:cNvSpPr>
          <p:nvPr>
            <p:ph type="title"/>
          </p:nvPr>
        </p:nvSpPr>
        <p:spPr/>
        <p:txBody>
          <a:bodyPr/>
          <a:lstStyle/>
          <a:p>
            <a:r>
              <a:rPr lang="en-US" dirty="0"/>
              <a:t>How to use catalog of Design patterns?</a:t>
            </a:r>
            <a:endParaRPr lang="en-CA" dirty="0"/>
          </a:p>
        </p:txBody>
      </p:sp>
      <p:sp>
        <p:nvSpPr>
          <p:cNvPr id="3" name="Content Placeholder 2">
            <a:extLst>
              <a:ext uri="{FF2B5EF4-FFF2-40B4-BE49-F238E27FC236}">
                <a16:creationId xmlns:a16="http://schemas.microsoft.com/office/drawing/2014/main" id="{C2E82FF7-6383-4602-8714-40B227CA9AAB}"/>
              </a:ext>
            </a:extLst>
          </p:cNvPr>
          <p:cNvSpPr>
            <a:spLocks noGrp="1"/>
          </p:cNvSpPr>
          <p:nvPr>
            <p:ph idx="1"/>
          </p:nvPr>
        </p:nvSpPr>
        <p:spPr/>
        <p:txBody>
          <a:bodyPr>
            <a:normAutofit/>
          </a:bodyPr>
          <a:lstStyle/>
          <a:p>
            <a:pPr marL="514350" indent="-514350">
              <a:buFont typeface="+mj-lt"/>
              <a:buAutoNum type="arabicPeriod"/>
            </a:pPr>
            <a:r>
              <a:rPr lang="en-CA" altLang="en-US" dirty="0"/>
              <a:t>Get familiar with all the patterns and their relationships</a:t>
            </a:r>
          </a:p>
          <a:p>
            <a:pPr marL="514350" indent="-514350">
              <a:buFont typeface="+mj-lt"/>
              <a:buAutoNum type="arabicPeriod"/>
            </a:pPr>
            <a:r>
              <a:rPr lang="en-CA" altLang="en-US" dirty="0"/>
              <a:t>Look at the </a:t>
            </a:r>
            <a:r>
              <a:rPr lang="en-CA" altLang="en-US" b="1" dirty="0"/>
              <a:t>motivation</a:t>
            </a:r>
            <a:r>
              <a:rPr lang="en-CA" altLang="en-US" dirty="0"/>
              <a:t> and </a:t>
            </a:r>
            <a:r>
              <a:rPr lang="en-CA" altLang="en-US" b="1" dirty="0"/>
              <a:t>applicability</a:t>
            </a:r>
            <a:r>
              <a:rPr lang="en-CA" altLang="en-US" dirty="0"/>
              <a:t> sections</a:t>
            </a:r>
          </a:p>
          <a:p>
            <a:pPr marL="514350" indent="-514350">
              <a:buFont typeface="+mj-lt"/>
              <a:buAutoNum type="arabicPeriod"/>
            </a:pPr>
            <a:r>
              <a:rPr lang="en-CA" altLang="en-US" dirty="0"/>
              <a:t>Read </a:t>
            </a:r>
            <a:r>
              <a:rPr lang="en-CA" altLang="en-US" b="1" dirty="0"/>
              <a:t>consequences</a:t>
            </a:r>
            <a:r>
              <a:rPr lang="en-CA" altLang="en-US" dirty="0"/>
              <a:t> to prevent any unintended effect on your design</a:t>
            </a:r>
          </a:p>
          <a:p>
            <a:endParaRPr lang="en-CA" dirty="0"/>
          </a:p>
        </p:txBody>
      </p:sp>
      <p:sp>
        <p:nvSpPr>
          <p:cNvPr id="6" name="Slide Number Placeholder 5">
            <a:extLst>
              <a:ext uri="{FF2B5EF4-FFF2-40B4-BE49-F238E27FC236}">
                <a16:creationId xmlns:a16="http://schemas.microsoft.com/office/drawing/2014/main" id="{A1262DB1-86AB-47D6-B11B-F60F735F76D1}"/>
              </a:ext>
            </a:extLst>
          </p:cNvPr>
          <p:cNvSpPr>
            <a:spLocks noGrp="1"/>
          </p:cNvSpPr>
          <p:nvPr>
            <p:ph type="sldNum" sz="quarter" idx="12"/>
          </p:nvPr>
        </p:nvSpPr>
        <p:spPr/>
        <p:txBody>
          <a:bodyPr/>
          <a:lstStyle/>
          <a:p>
            <a:fld id="{12220A13-BE34-4ECC-8DDD-4DBA429EF266}" type="slidenum">
              <a:rPr lang="en-CA" smtClean="0"/>
              <a:t>26</a:t>
            </a:fld>
            <a:endParaRPr lang="en-CA"/>
          </a:p>
        </p:txBody>
      </p:sp>
      <p:pic>
        <p:nvPicPr>
          <p:cNvPr id="7" name="Picture 2" descr="Image result for book search">
            <a:extLst>
              <a:ext uri="{FF2B5EF4-FFF2-40B4-BE49-F238E27FC236}">
                <a16:creationId xmlns:a16="http://schemas.microsoft.com/office/drawing/2014/main" id="{4C4C7292-2346-4820-BDA1-AB2060148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6272" y="3166712"/>
            <a:ext cx="2508601" cy="250860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E2EEDE99-9444-40E4-BB90-D7E1F9456D5B}"/>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154298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a:extLst>
              <a:ext uri="{FF2B5EF4-FFF2-40B4-BE49-F238E27FC236}">
                <a16:creationId xmlns:a16="http://schemas.microsoft.com/office/drawing/2014/main" id="{A9DA54DD-DD47-4898-940C-DE668D14ACAF}"/>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792" b="47589" l="5000" r="84681">
                        <a14:foregroundMark x1="5213" y1="2792" x2="68191" y2="3553"/>
                        <a14:foregroundMark x1="69623" y1="26895" x2="67979" y2="47525"/>
                        <a14:foregroundMark x1="70091" y1="21028" x2="70042" y2="21640"/>
                        <a14:foregroundMark x1="67979" y1="47525" x2="9681" y2="48604"/>
                        <a14:foregroundMark x1="9681" y1="48604" x2="7234" y2="42893"/>
                        <a14:foregroundMark x1="7234" y1="42893" x2="5000" y2="2855"/>
                        <a14:foregroundMark x1="7021" y1="5774" x2="14468" y2="5711"/>
                        <a14:foregroundMark x1="14468" y1="5711" x2="21277" y2="5711"/>
                        <a14:foregroundMark x1="21277" y1="5711" x2="23723" y2="5520"/>
                        <a14:foregroundMark x1="6809" y1="5140" x2="6915" y2="5140"/>
                        <a14:foregroundMark x1="10213" y1="47589" x2="22553" y2="47589"/>
                        <a14:foregroundMark x1="22553" y1="47589" x2="37660" y2="47018"/>
                        <a14:foregroundMark x1="37660" y1="47018" x2="58298" y2="47652"/>
                        <a14:foregroundMark x1="58298" y1="47652" x2="63617" y2="44924"/>
                        <a14:foregroundMark x1="63617" y1="44924" x2="63404" y2="42703"/>
                        <a14:foregroundMark x1="31170" y1="24873" x2="29894" y2="38959"/>
                        <a14:foregroundMark x1="9468" y1="46764" x2="15106" y2="48414"/>
                        <a14:foregroundMark x1="15106" y1="48414" x2="44362" y2="48794"/>
                        <a14:foregroundMark x1="44362" y1="48794" x2="52340" y2="48731"/>
                        <a14:foregroundMark x1="52340" y1="48731" x2="60745" y2="48731"/>
                        <a14:foregroundMark x1="60745" y1="48731" x2="67872" y2="47589"/>
                        <a14:foregroundMark x1="67872" y1="47589" x2="68511" y2="46066"/>
                        <a14:backgroundMark x1="69894" y1="3617" x2="70957" y2="33058"/>
                        <a14:backgroundMark x1="69574" y1="3997" x2="70213" y2="825"/>
                        <a14:backgroundMark x1="70851" y1="33312" x2="79255" y2="33185"/>
                        <a14:backgroundMark x1="79255" y1="33185" x2="93191" y2="33185"/>
                        <a14:backgroundMark x1="87234" y1="2602" x2="87660" y2="33058"/>
                        <a14:backgroundMark x1="70000" y1="1015" x2="77234" y2="1015"/>
                        <a14:backgroundMark x1="77234" y1="1015" x2="84255" y2="698"/>
                        <a14:backgroundMark x1="84255" y1="698" x2="88298" y2="1840"/>
                        <a14:backgroundMark x1="80426" y1="2665" x2="75638" y2="16244"/>
                        <a14:backgroundMark x1="75638" y1="16244" x2="75532" y2="25698"/>
                        <a14:backgroundMark x1="83723" y1="3934" x2="78723" y2="26332"/>
                        <a14:backgroundMark x1="71915" y1="2982" x2="73511" y2="34327"/>
                        <a14:backgroundMark x1="82021" y1="4315" x2="81702" y2="32107"/>
                        <a14:backgroundMark x1="72234" y1="4759" x2="87660" y2="4505"/>
                        <a14:backgroundMark x1="87660" y1="4505" x2="81170" y2="8693"/>
                        <a14:backgroundMark x1="81170" y1="8693" x2="85426" y2="12373"/>
                        <a14:backgroundMark x1="85426" y1="12373" x2="65532" y2="19987"/>
                        <a14:backgroundMark x1="65532" y1="19987" x2="78404" y2="20305"/>
                        <a14:backgroundMark x1="78404" y1="20305" x2="79787" y2="24175"/>
                        <a14:backgroundMark x1="79787" y1="24175" x2="74894" y2="26904"/>
                        <a14:backgroundMark x1="74894" y1="26904" x2="80319" y2="29442"/>
                        <a14:backgroundMark x1="80319" y1="29442" x2="74681" y2="31853"/>
                        <a14:backgroundMark x1="74681" y1="31853" x2="74574" y2="31916"/>
                        <a14:backgroundMark x1="65957" y1="10470" x2="66489" y2="14467"/>
                        <a14:backgroundMark x1="66489" y1="14467" x2="71702" y2="17259"/>
                        <a14:backgroundMark x1="71702" y1="17259" x2="82447" y2="17513"/>
                        <a14:backgroundMark x1="66277" y1="10406" x2="73191" y2="10279"/>
                        <a14:backgroundMark x1="73191" y1="10279" x2="76702" y2="10279"/>
                        <a14:backgroundMark x1="70638" y1="11231" x2="69574" y2="15990"/>
                        <a14:backgroundMark x1="69574" y1="15990" x2="71064" y2="10279"/>
                        <a14:backgroundMark x1="71064" y1="10279" x2="71809" y2="15482"/>
                        <a14:backgroundMark x1="71809" y1="15482" x2="71170" y2="10977"/>
                        <a14:backgroundMark x1="71170" y1="10977" x2="70213" y2="15228"/>
                        <a14:backgroundMark x1="70213" y1="15228" x2="70638" y2="17259"/>
                        <a14:backgroundMark x1="59681" y1="22970" x2="64787" y2="25825"/>
                        <a14:backgroundMark x1="64787" y1="25825" x2="71383" y2="26015"/>
                        <a14:backgroundMark x1="71383" y1="26015" x2="73511" y2="24492"/>
                        <a14:backgroundMark x1="59787" y1="22970" x2="67128" y2="21764"/>
                        <a14:backgroundMark x1="67128" y1="21764" x2="72660" y2="23921"/>
                        <a14:backgroundMark x1="72660" y1="23921" x2="70532" y2="26142"/>
                        <a14:backgroundMark x1="59681" y1="23350" x2="64255" y2="26269"/>
                        <a14:backgroundMark x1="64255" y1="26269" x2="64362" y2="26015"/>
                        <a14:backgroundMark x1="62021" y1="23350" x2="67872" y2="24556"/>
                        <a14:backgroundMark x1="71277" y1="24873" x2="71277" y2="23160"/>
                        <a14:backgroundMark x1="63617" y1="23985" x2="68511" y2="23985"/>
                        <a14:backgroundMark x1="61596" y1="24175" x2="68085" y2="23668"/>
                        <a14:backgroundMark x1="68085" y1="23668" x2="67021" y2="23477"/>
                        <a14:backgroundMark x1="66383" y1="22145" x2="64362" y2="25635"/>
                        <a14:backgroundMark x1="61702" y1="23604" x2="69787" y2="25063"/>
                        <a14:backgroundMark x1="64574" y1="23477" x2="64574" y2="23477"/>
                      </a14:backgroundRemoval>
                    </a14:imgEffect>
                  </a14:imgLayer>
                </a14:imgProps>
              </a:ext>
              <a:ext uri="{28A0092B-C50C-407E-A947-70E740481C1C}">
                <a14:useLocalDpi xmlns:a14="http://schemas.microsoft.com/office/drawing/2010/main" val="0"/>
              </a:ext>
            </a:extLst>
          </a:blip>
          <a:srcRect l="4910" t="1731" r="29866" b="51689"/>
          <a:stretch/>
        </p:blipFill>
        <p:spPr bwMode="auto">
          <a:xfrm>
            <a:off x="3636255" y="484270"/>
            <a:ext cx="4919491" cy="588946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46DDA0B8-0B29-4661-AEDD-5E1CF28A03CE}"/>
              </a:ext>
            </a:extLst>
          </p:cNvPr>
          <p:cNvSpPr>
            <a:spLocks noGrp="1"/>
          </p:cNvSpPr>
          <p:nvPr>
            <p:ph type="sldNum" sz="quarter" idx="12"/>
          </p:nvPr>
        </p:nvSpPr>
        <p:spPr/>
        <p:txBody>
          <a:bodyPr/>
          <a:lstStyle/>
          <a:p>
            <a:fld id="{12220A13-BE34-4ECC-8DDD-4DBA429EF266}" type="slidenum">
              <a:rPr lang="en-CA" smtClean="0"/>
              <a:t>27</a:t>
            </a:fld>
            <a:endParaRPr lang="en-CA"/>
          </a:p>
        </p:txBody>
      </p:sp>
      <p:sp>
        <p:nvSpPr>
          <p:cNvPr id="8" name="Footer Placeholder 7">
            <a:extLst>
              <a:ext uri="{FF2B5EF4-FFF2-40B4-BE49-F238E27FC236}">
                <a16:creationId xmlns:a16="http://schemas.microsoft.com/office/drawing/2014/main" id="{224B1C9A-4C45-4D26-8FA1-755CFF434BCD}"/>
              </a:ext>
            </a:extLst>
          </p:cNvPr>
          <p:cNvSpPr>
            <a:spLocks noGrp="1"/>
          </p:cNvSpPr>
          <p:nvPr>
            <p:ph type="ftr" sz="quarter" idx="11"/>
          </p:nvPr>
        </p:nvSpPr>
        <p:spPr/>
        <p:txBody>
          <a:bodyPr/>
          <a:lstStyle/>
          <a:p>
            <a:r>
              <a:rPr lang="en-CA"/>
              <a:t>SOEN 343</a:t>
            </a:r>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14E1F749-1A98-4922-B66A-2AF0F476F21E}"/>
                  </a:ext>
                </a:extLst>
              </p14:cNvPr>
              <p14:cNvContentPartPr/>
              <p14:nvPr/>
            </p14:nvContentPartPr>
            <p14:xfrm>
              <a:off x="3994181" y="3349232"/>
              <a:ext cx="3426120" cy="39240"/>
            </p14:xfrm>
          </p:contentPart>
        </mc:Choice>
        <mc:Fallback xmlns="">
          <p:pic>
            <p:nvPicPr>
              <p:cNvPr id="9" name="Ink 8">
                <a:extLst>
                  <a:ext uri="{FF2B5EF4-FFF2-40B4-BE49-F238E27FC236}">
                    <a16:creationId xmlns:a16="http://schemas.microsoft.com/office/drawing/2014/main" id="{14E1F749-1A98-4922-B66A-2AF0F476F21E}"/>
                  </a:ext>
                </a:extLst>
              </p:cNvPr>
              <p:cNvPicPr/>
              <p:nvPr/>
            </p:nvPicPr>
            <p:blipFill>
              <a:blip r:embed="rId5"/>
              <a:stretch>
                <a:fillRect/>
              </a:stretch>
            </p:blipFill>
            <p:spPr>
              <a:xfrm>
                <a:off x="3940541" y="3241232"/>
                <a:ext cx="353376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4BEBC9C1-03EF-419B-8A48-F8242965A76D}"/>
                  </a:ext>
                </a:extLst>
              </p14:cNvPr>
              <p14:cNvContentPartPr/>
              <p14:nvPr/>
            </p14:nvContentPartPr>
            <p14:xfrm>
              <a:off x="4003541" y="3550832"/>
              <a:ext cx="2392560" cy="10800"/>
            </p14:xfrm>
          </p:contentPart>
        </mc:Choice>
        <mc:Fallback xmlns="">
          <p:pic>
            <p:nvPicPr>
              <p:cNvPr id="10" name="Ink 9">
                <a:extLst>
                  <a:ext uri="{FF2B5EF4-FFF2-40B4-BE49-F238E27FC236}">
                    <a16:creationId xmlns:a16="http://schemas.microsoft.com/office/drawing/2014/main" id="{4BEBC9C1-03EF-419B-8A48-F8242965A76D}"/>
                  </a:ext>
                </a:extLst>
              </p:cNvPr>
              <p:cNvPicPr/>
              <p:nvPr/>
            </p:nvPicPr>
            <p:blipFill>
              <a:blip r:embed="rId7"/>
              <a:stretch>
                <a:fillRect/>
              </a:stretch>
            </p:blipFill>
            <p:spPr>
              <a:xfrm>
                <a:off x="3949901" y="3442832"/>
                <a:ext cx="250020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D132CA5B-C148-4177-BDD4-117A386F1E19}"/>
                  </a:ext>
                </a:extLst>
              </p14:cNvPr>
              <p14:cNvContentPartPr/>
              <p14:nvPr/>
            </p14:nvContentPartPr>
            <p14:xfrm>
              <a:off x="6150221" y="2068352"/>
              <a:ext cx="1809000" cy="20160"/>
            </p14:xfrm>
          </p:contentPart>
        </mc:Choice>
        <mc:Fallback xmlns="">
          <p:pic>
            <p:nvPicPr>
              <p:cNvPr id="11" name="Ink 10">
                <a:extLst>
                  <a:ext uri="{FF2B5EF4-FFF2-40B4-BE49-F238E27FC236}">
                    <a16:creationId xmlns:a16="http://schemas.microsoft.com/office/drawing/2014/main" id="{D132CA5B-C148-4177-BDD4-117A386F1E19}"/>
                  </a:ext>
                </a:extLst>
              </p:cNvPr>
              <p:cNvPicPr/>
              <p:nvPr/>
            </p:nvPicPr>
            <p:blipFill>
              <a:blip r:embed="rId9"/>
              <a:stretch>
                <a:fillRect/>
              </a:stretch>
            </p:blipFill>
            <p:spPr>
              <a:xfrm>
                <a:off x="6096581" y="1960712"/>
                <a:ext cx="191664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0AC1ABA2-7A54-4FA7-8BBE-DCF892E98674}"/>
                  </a:ext>
                </a:extLst>
              </p14:cNvPr>
              <p14:cNvContentPartPr/>
              <p14:nvPr/>
            </p14:nvContentPartPr>
            <p14:xfrm>
              <a:off x="4003541" y="2317832"/>
              <a:ext cx="3041280" cy="136080"/>
            </p14:xfrm>
          </p:contentPart>
        </mc:Choice>
        <mc:Fallback xmlns="">
          <p:pic>
            <p:nvPicPr>
              <p:cNvPr id="12" name="Ink 11">
                <a:extLst>
                  <a:ext uri="{FF2B5EF4-FFF2-40B4-BE49-F238E27FC236}">
                    <a16:creationId xmlns:a16="http://schemas.microsoft.com/office/drawing/2014/main" id="{0AC1ABA2-7A54-4FA7-8BBE-DCF892E98674}"/>
                  </a:ext>
                </a:extLst>
              </p:cNvPr>
              <p:cNvPicPr/>
              <p:nvPr/>
            </p:nvPicPr>
            <p:blipFill>
              <a:blip r:embed="rId11"/>
              <a:stretch>
                <a:fillRect/>
              </a:stretch>
            </p:blipFill>
            <p:spPr>
              <a:xfrm>
                <a:off x="3949901" y="2210192"/>
                <a:ext cx="3148920" cy="351720"/>
              </a:xfrm>
              <a:prstGeom prst="rect">
                <a:avLst/>
              </a:prstGeom>
            </p:spPr>
          </p:pic>
        </mc:Fallback>
      </mc:AlternateContent>
    </p:spTree>
    <p:extLst>
      <p:ext uri="{BB962C8B-B14F-4D97-AF65-F5344CB8AC3E}">
        <p14:creationId xmlns:p14="http://schemas.microsoft.com/office/powerpoint/2010/main" val="676851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a:extLst>
              <a:ext uri="{FF2B5EF4-FFF2-40B4-BE49-F238E27FC236}">
                <a16:creationId xmlns:a16="http://schemas.microsoft.com/office/drawing/2014/main" id="{AC61950A-F610-4E18-8CD5-EE3F7E41AEE4}"/>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52348" b="95178" l="1596" r="85745">
                        <a14:foregroundMark x1="22128" y1="53490" x2="22128" y2="53490"/>
                        <a14:foregroundMark x1="4362" y1="52348" x2="25957" y2="56599"/>
                        <a14:foregroundMark x1="25957" y1="56599" x2="49468" y2="65102"/>
                        <a14:foregroundMark x1="49468" y1="65102" x2="51064" y2="68401"/>
                        <a14:foregroundMark x1="5638" y1="53744" x2="20532" y2="66434"/>
                        <a14:foregroundMark x1="20532" y1="66434" x2="26489" y2="68972"/>
                        <a14:foregroundMark x1="26489" y1="68972" x2="35532" y2="70114"/>
                        <a14:foregroundMark x1="6277" y1="53617" x2="26915" y2="54315"/>
                        <a14:foregroundMark x1="6170" y1="53490" x2="15106" y2="53236"/>
                        <a14:foregroundMark x1="15106" y1="53236" x2="26064" y2="53490"/>
                        <a14:foregroundMark x1="9255" y1="58058" x2="6277" y2="67195"/>
                        <a14:foregroundMark x1="6277" y1="67195" x2="29255" y2="69797"/>
                        <a14:foregroundMark x1="29255" y1="69797" x2="39894" y2="69860"/>
                        <a14:foregroundMark x1="39894" y1="69860" x2="57660" y2="69036"/>
                        <a14:foregroundMark x1="57660" y1="69036" x2="58830" y2="61104"/>
                        <a14:foregroundMark x1="55559" y1="58150" x2="55106" y2="57741"/>
                        <a14:foregroundMark x1="58830" y1="61104" x2="55582" y2="58171"/>
                        <a14:foregroundMark x1="55106" y1="57741" x2="39043" y2="55393"/>
                        <a14:foregroundMark x1="39043" y1="55393" x2="32766" y2="53490"/>
                        <a14:foregroundMark x1="32766" y1="53490" x2="8936" y2="51967"/>
                        <a14:foregroundMark x1="8936" y1="51967" x2="3617" y2="55711"/>
                        <a14:foregroundMark x1="3617" y1="55711" x2="5532" y2="60533"/>
                        <a14:foregroundMark x1="5532" y1="60533" x2="8511" y2="62056"/>
                        <a14:foregroundMark x1="4043" y1="77538" x2="7021" y2="85914"/>
                        <a14:foregroundMark x1="7021" y1="85914" x2="13298" y2="87310"/>
                        <a14:foregroundMark x1="13298" y1="87310" x2="29043" y2="86231"/>
                        <a14:foregroundMark x1="29043" y1="86231" x2="33298" y2="82297"/>
                        <a14:foregroundMark x1="33298" y1="82297" x2="33298" y2="78173"/>
                        <a14:foregroundMark x1="33298" y1="78173" x2="23723" y2="75381"/>
                        <a14:foregroundMark x1="23723" y1="75381" x2="16702" y2="74873"/>
                        <a14:foregroundMark x1="16702" y1="74873" x2="5000" y2="78109"/>
                        <a14:foregroundMark x1="4149" y1="78934" x2="4149" y2="83503"/>
                        <a14:foregroundMark x1="4149" y1="83503" x2="7128" y2="87246"/>
                        <a14:foregroundMark x1="7128" y1="87246" x2="9855" y2="87629"/>
                        <a14:foregroundMark x1="5276" y1="87499" x2="1596" y2="85914"/>
                        <a14:foregroundMark x1="1596" y1="85914" x2="1915" y2="83820"/>
                        <a14:foregroundMark x1="27234" y1="82614" x2="11702" y2="77919"/>
                        <a14:foregroundMark x1="11702" y1="77919" x2="11596" y2="77919"/>
                        <a14:foregroundMark x1="33085" y1="78617" x2="43511" y2="83629"/>
                        <a14:foregroundMark x1="38404" y1="78490" x2="39122" y2="88872"/>
                        <a14:foregroundMark x1="40685" y1="92265" x2="42660" y2="94289"/>
                        <a14:foregroundMark x1="42660" y1="94289" x2="48617" y2="96193"/>
                        <a14:foregroundMark x1="48617" y1="96193" x2="56596" y2="96764"/>
                        <a14:foregroundMark x1="56596" y1="96764" x2="85851" y2="94670"/>
                        <a14:foregroundMark x1="85851" y1="94670" x2="82128" y2="89911"/>
                        <a14:foregroundMark x1="82128" y1="89911" x2="76596" y2="87500"/>
                        <a14:foregroundMark x1="76596" y1="87500" x2="72660" y2="83883"/>
                        <a14:foregroundMark x1="72660" y1="83883" x2="71702" y2="79822"/>
                        <a14:foregroundMark x1="71702" y1="79822" x2="64255" y2="76206"/>
                        <a14:foregroundMark x1="64255" y1="76206" x2="55745" y2="76206"/>
                        <a14:foregroundMark x1="55745" y1="76206" x2="49468" y2="77602"/>
                        <a14:foregroundMark x1="49468" y1="77602" x2="38404" y2="78426"/>
                        <a14:foregroundMark x1="41415" y1="94276" x2="44468" y2="96891"/>
                        <a14:foregroundMark x1="44468" y1="96891" x2="71277" y2="97462"/>
                        <a14:foregroundMark x1="71277" y1="97462" x2="78404" y2="97208"/>
                        <a14:foregroundMark x1="78404" y1="97208" x2="84149" y2="95178"/>
                        <a14:foregroundMark x1="84149" y1="95178" x2="75532" y2="91942"/>
                        <a14:foregroundMark x1="75532" y1="91942" x2="46064" y2="92005"/>
                        <a14:foregroundMark x1="46064" y1="92005" x2="41594" y2="92926"/>
                        <a14:backgroundMark x1="41489" y1="52411" x2="48085" y2="54315"/>
                        <a14:backgroundMark x1="3830" y1="88388" x2="35106" y2="89277"/>
                        <a14:backgroundMark x1="35106" y1="89277" x2="39574" y2="92703"/>
                        <a14:backgroundMark x1="39574" y1="92703" x2="34149" y2="96574"/>
                        <a14:backgroundMark x1="34149" y1="96574" x2="7979" y2="96066"/>
                        <a14:backgroundMark x1="7979" y1="96066" x2="3404" y2="91307"/>
                        <a14:backgroundMark x1="3404" y1="91307" x2="3723" y2="88515"/>
                        <a14:backgroundMark x1="11064" y1="88325" x2="28298" y2="88896"/>
                        <a14:backgroundMark x1="28298" y1="88896" x2="35851" y2="88769"/>
                        <a14:backgroundMark x1="35851" y1="88769" x2="39894" y2="92069"/>
                        <a14:backgroundMark x1="39894" y1="92069" x2="39362" y2="96066"/>
                        <a14:backgroundMark x1="39362" y1="96066" x2="4149" y2="96066"/>
                        <a14:backgroundMark x1="4149" y1="96066" x2="3723" y2="91624"/>
                        <a14:backgroundMark x1="3723" y1="91624" x2="8298" y2="88832"/>
                        <a14:backgroundMark x1="8298" y1="88832" x2="12128" y2="88642"/>
                        <a14:backgroundMark x1="35957" y1="88896" x2="35532" y2="88896"/>
                        <a14:backgroundMark x1="36596" y1="89023" x2="38830" y2="90102"/>
                        <a14:backgroundMark x1="39043" y1="91942" x2="38723" y2="88325"/>
                        <a14:backgroundMark x1="40000" y1="92259" x2="38936" y2="88325"/>
                        <a14:backgroundMark x1="38936" y1="88325" x2="34574" y2="88325"/>
                        <a14:backgroundMark x1="40000" y1="52665" x2="66277" y2="57931"/>
                        <a14:backgroundMark x1="66277" y1="57931" x2="81064" y2="58693"/>
                        <a14:backgroundMark x1="81064" y1="58693" x2="88085" y2="56662"/>
                        <a14:backgroundMark x1="88085" y1="56662" x2="85532" y2="52728"/>
                        <a14:backgroundMark x1="85532" y1="52728" x2="74681" y2="50888"/>
                        <a14:backgroundMark x1="74681" y1="50888" x2="41277" y2="52411"/>
                        <a14:backgroundMark x1="41277" y1="52411" x2="40213" y2="52665"/>
                        <a14:backgroundMark x1="61170" y1="58503" x2="56596" y2="55647"/>
                        <a14:backgroundMark x1="56596" y1="55647" x2="63298" y2="53744"/>
                        <a14:backgroundMark x1="63298" y1="53744" x2="72766" y2="53046"/>
                        <a14:backgroundMark x1="72766" y1="53046" x2="88085" y2="53109"/>
                        <a14:backgroundMark x1="88085" y1="53109" x2="92553" y2="56218"/>
                        <a14:backgroundMark x1="92553" y1="56218" x2="88617" y2="59645"/>
                        <a14:backgroundMark x1="88617" y1="59645" x2="61915" y2="58629"/>
                        <a14:backgroundMark x1="59362" y1="56091" x2="69149" y2="59010"/>
                        <a14:backgroundMark x1="58298" y1="56726" x2="65213" y2="59962"/>
                        <a14:backgroundMark x1="56809" y1="57360" x2="59362" y2="58122"/>
                        <a14:backgroundMark x1="56489" y1="56155" x2="61383" y2="58058"/>
                        <a14:backgroundMark x1="56596" y1="56662" x2="59043" y2="57931"/>
                        <a14:backgroundMark x1="70745" y1="59772" x2="69574" y2="57741"/>
                        <a14:backgroundMark x1="47447" y1="71954" x2="61489" y2="69860"/>
                        <a14:backgroundMark x1="61489" y1="69860" x2="62979" y2="66244"/>
                        <a14:backgroundMark x1="47553" y1="71954" x2="53723" y2="74683"/>
                        <a14:backgroundMark x1="53723" y1="74683" x2="60638" y2="74873"/>
                        <a14:backgroundMark x1="60638" y1="74873" x2="68404" y2="74683"/>
                        <a14:backgroundMark x1="68404" y1="74683" x2="83404" y2="74683"/>
                        <a14:backgroundMark x1="83404" y1="74683" x2="88511" y2="74302"/>
                        <a14:backgroundMark x1="62979" y1="66371" x2="79894" y2="67322"/>
                        <a14:backgroundMark x1="79894" y1="67322" x2="88617" y2="66878"/>
                        <a14:backgroundMark x1="65638" y1="66942" x2="87553" y2="67132"/>
                        <a14:backgroundMark x1="63191" y1="66180" x2="88511" y2="66561"/>
                        <a14:backgroundMark x1="63404" y1="66434" x2="70638" y2="66878"/>
                        <a14:backgroundMark x1="70638" y1="66878" x2="84043" y2="66561"/>
                        <a14:backgroundMark x1="84043" y1="66561" x2="85745" y2="66624"/>
                        <a14:backgroundMark x1="77340" y1="76332" x2="78298" y2="80647"/>
                        <a14:backgroundMark x1="78298" y1="80647" x2="81383" y2="84391"/>
                        <a14:backgroundMark x1="81383" y1="84391" x2="89787" y2="89213"/>
                        <a14:backgroundMark x1="80638" y1="75952" x2="86702" y2="85596"/>
                        <a14:backgroundMark x1="85000" y1="76650" x2="86702" y2="85660"/>
                        <a14:backgroundMark x1="77128" y1="76586" x2="84043" y2="76079"/>
                        <a14:backgroundMark x1="84043" y1="76079" x2="89681" y2="76079"/>
                        <a14:backgroundMark x1="75957" y1="74619" x2="76170" y2="82868"/>
                        <a14:backgroundMark x1="76170" y1="82868" x2="79574" y2="86675"/>
                        <a14:backgroundMark x1="79574" y1="86675" x2="84468" y2="89467"/>
                        <a14:backgroundMark x1="84468" y1="89467" x2="88830" y2="90102"/>
                        <a14:backgroundMark x1="39149" y1="50698" x2="42447" y2="54315"/>
                        <a14:backgroundMark x1="42447" y1="54315" x2="56277" y2="56282"/>
                      </a14:backgroundRemoval>
                    </a14:imgEffect>
                  </a14:imgLayer>
                </a14:imgProps>
              </a:ext>
              <a:ext uri="{28A0092B-C50C-407E-A947-70E740481C1C}">
                <a14:useLocalDpi xmlns:a14="http://schemas.microsoft.com/office/drawing/2010/main" val="0"/>
              </a:ext>
            </a:extLst>
          </a:blip>
          <a:srcRect l="2917" t="48136" r="5025" b="3503"/>
          <a:stretch/>
        </p:blipFill>
        <p:spPr bwMode="auto">
          <a:xfrm>
            <a:off x="2769876" y="384321"/>
            <a:ext cx="6652249" cy="58583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23494D3-F3C9-497B-9AB9-2E5BA7DE53B4}"/>
              </a:ext>
            </a:extLst>
          </p:cNvPr>
          <p:cNvSpPr txBox="1"/>
          <p:nvPr/>
        </p:nvSpPr>
        <p:spPr>
          <a:xfrm>
            <a:off x="6187044" y="3776353"/>
            <a:ext cx="1615044" cy="369332"/>
          </a:xfrm>
          <a:prstGeom prst="rect">
            <a:avLst/>
          </a:prstGeom>
          <a:noFill/>
        </p:spPr>
        <p:txBody>
          <a:bodyPr wrap="square" rtlCol="0">
            <a:spAutoFit/>
          </a:bodyPr>
          <a:lstStyle/>
          <a:p>
            <a:pPr algn="ctr"/>
            <a:r>
              <a:rPr lang="en-CA" dirty="0">
                <a:solidFill>
                  <a:srgbClr val="C00000"/>
                </a:solidFill>
              </a:rPr>
              <a:t>Fly behavior</a:t>
            </a:r>
          </a:p>
        </p:txBody>
      </p:sp>
      <p:sp>
        <p:nvSpPr>
          <p:cNvPr id="7" name="TextBox 6">
            <a:extLst>
              <a:ext uri="{FF2B5EF4-FFF2-40B4-BE49-F238E27FC236}">
                <a16:creationId xmlns:a16="http://schemas.microsoft.com/office/drawing/2014/main" id="{9F1919F3-017A-416B-9F26-C900631D1EF8}"/>
              </a:ext>
            </a:extLst>
          </p:cNvPr>
          <p:cNvSpPr txBox="1"/>
          <p:nvPr/>
        </p:nvSpPr>
        <p:spPr>
          <a:xfrm>
            <a:off x="2895600" y="5341916"/>
            <a:ext cx="1615044" cy="369332"/>
          </a:xfrm>
          <a:prstGeom prst="rect">
            <a:avLst/>
          </a:prstGeom>
          <a:noFill/>
        </p:spPr>
        <p:txBody>
          <a:bodyPr wrap="square" rtlCol="0">
            <a:spAutoFit/>
          </a:bodyPr>
          <a:lstStyle/>
          <a:p>
            <a:pPr algn="ctr"/>
            <a:r>
              <a:rPr lang="en-CA" dirty="0">
                <a:solidFill>
                  <a:srgbClr val="C00000"/>
                </a:solidFill>
              </a:rPr>
              <a:t>Duck type</a:t>
            </a:r>
          </a:p>
        </p:txBody>
      </p:sp>
      <p:sp>
        <p:nvSpPr>
          <p:cNvPr id="8" name="TextBox 7">
            <a:extLst>
              <a:ext uri="{FF2B5EF4-FFF2-40B4-BE49-F238E27FC236}">
                <a16:creationId xmlns:a16="http://schemas.microsoft.com/office/drawing/2014/main" id="{A956718B-5CCA-4DF4-80D8-819122B9497C}"/>
              </a:ext>
            </a:extLst>
          </p:cNvPr>
          <p:cNvSpPr txBox="1"/>
          <p:nvPr/>
        </p:nvSpPr>
        <p:spPr>
          <a:xfrm>
            <a:off x="4696128" y="4957010"/>
            <a:ext cx="1615044" cy="369332"/>
          </a:xfrm>
          <a:prstGeom prst="rect">
            <a:avLst/>
          </a:prstGeom>
          <a:noFill/>
        </p:spPr>
        <p:txBody>
          <a:bodyPr wrap="square" rtlCol="0">
            <a:spAutoFit/>
          </a:bodyPr>
          <a:lstStyle/>
          <a:p>
            <a:pPr algn="ctr"/>
            <a:r>
              <a:rPr lang="en-CA" dirty="0">
                <a:solidFill>
                  <a:srgbClr val="C00000"/>
                </a:solidFill>
              </a:rPr>
              <a:t>Fly with wings</a:t>
            </a:r>
          </a:p>
        </p:txBody>
      </p:sp>
      <p:sp>
        <p:nvSpPr>
          <p:cNvPr id="9" name="TextBox 8">
            <a:extLst>
              <a:ext uri="{FF2B5EF4-FFF2-40B4-BE49-F238E27FC236}">
                <a16:creationId xmlns:a16="http://schemas.microsoft.com/office/drawing/2014/main" id="{92437B49-D636-4A65-B17D-C52F5AC86BA6}"/>
              </a:ext>
            </a:extLst>
          </p:cNvPr>
          <p:cNvSpPr txBox="1"/>
          <p:nvPr/>
        </p:nvSpPr>
        <p:spPr>
          <a:xfrm>
            <a:off x="7636480" y="4957010"/>
            <a:ext cx="1615044" cy="369332"/>
          </a:xfrm>
          <a:prstGeom prst="rect">
            <a:avLst/>
          </a:prstGeom>
          <a:noFill/>
        </p:spPr>
        <p:txBody>
          <a:bodyPr wrap="square" rtlCol="0">
            <a:spAutoFit/>
          </a:bodyPr>
          <a:lstStyle/>
          <a:p>
            <a:pPr algn="ctr"/>
            <a:r>
              <a:rPr lang="en-CA" dirty="0">
                <a:solidFill>
                  <a:srgbClr val="C00000"/>
                </a:solidFill>
              </a:rPr>
              <a:t> No Fly</a:t>
            </a:r>
          </a:p>
        </p:txBody>
      </p:sp>
      <p:sp>
        <p:nvSpPr>
          <p:cNvPr id="11" name="Slide Number Placeholder 10">
            <a:extLst>
              <a:ext uri="{FF2B5EF4-FFF2-40B4-BE49-F238E27FC236}">
                <a16:creationId xmlns:a16="http://schemas.microsoft.com/office/drawing/2014/main" id="{7095A5D5-FA28-485D-80BE-ABC1CFF62D3E}"/>
              </a:ext>
            </a:extLst>
          </p:cNvPr>
          <p:cNvSpPr>
            <a:spLocks noGrp="1"/>
          </p:cNvSpPr>
          <p:nvPr>
            <p:ph type="sldNum" sz="quarter" idx="12"/>
          </p:nvPr>
        </p:nvSpPr>
        <p:spPr/>
        <p:txBody>
          <a:bodyPr/>
          <a:lstStyle/>
          <a:p>
            <a:fld id="{12220A13-BE34-4ECC-8DDD-4DBA429EF266}" type="slidenum">
              <a:rPr lang="en-CA" smtClean="0"/>
              <a:t>28</a:t>
            </a:fld>
            <a:endParaRPr lang="en-CA"/>
          </a:p>
        </p:txBody>
      </p:sp>
      <p:sp>
        <p:nvSpPr>
          <p:cNvPr id="2" name="Footer Placeholder 1">
            <a:extLst>
              <a:ext uri="{FF2B5EF4-FFF2-40B4-BE49-F238E27FC236}">
                <a16:creationId xmlns:a16="http://schemas.microsoft.com/office/drawing/2014/main" id="{C3102125-F894-4000-92C9-2778DF869E00}"/>
              </a:ext>
            </a:extLst>
          </p:cNvPr>
          <p:cNvSpPr>
            <a:spLocks noGrp="1"/>
          </p:cNvSpPr>
          <p:nvPr>
            <p:ph type="ftr" sz="quarter" idx="11"/>
          </p:nvPr>
        </p:nvSpPr>
        <p:spPr/>
        <p:txBody>
          <a:bodyPr/>
          <a:lstStyle/>
          <a:p>
            <a:r>
              <a:rPr lang="en-CA"/>
              <a:t>SOEN 343</a:t>
            </a: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0EF0CE04-7741-4DA2-955A-C7327B58D061}"/>
                  </a:ext>
                </a:extLst>
              </p14:cNvPr>
              <p14:cNvContentPartPr/>
              <p14:nvPr/>
            </p14:nvContentPartPr>
            <p14:xfrm>
              <a:off x="3397301" y="1857392"/>
              <a:ext cx="3330000" cy="48600"/>
            </p14:xfrm>
          </p:contentPart>
        </mc:Choice>
        <mc:Fallback xmlns="">
          <p:pic>
            <p:nvPicPr>
              <p:cNvPr id="3" name="Ink 2">
                <a:extLst>
                  <a:ext uri="{FF2B5EF4-FFF2-40B4-BE49-F238E27FC236}">
                    <a16:creationId xmlns:a16="http://schemas.microsoft.com/office/drawing/2014/main" id="{0EF0CE04-7741-4DA2-955A-C7327B58D061}"/>
                  </a:ext>
                </a:extLst>
              </p:cNvPr>
              <p:cNvPicPr/>
              <p:nvPr/>
            </p:nvPicPr>
            <p:blipFill>
              <a:blip r:embed="rId5"/>
              <a:stretch>
                <a:fillRect/>
              </a:stretch>
            </p:blipFill>
            <p:spPr>
              <a:xfrm>
                <a:off x="3343301" y="1749392"/>
                <a:ext cx="34376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22B6551E-EBF6-4E10-932C-F8F6106D9F18}"/>
                  </a:ext>
                </a:extLst>
              </p14:cNvPr>
              <p14:cNvContentPartPr/>
              <p14:nvPr/>
            </p14:nvContentPartPr>
            <p14:xfrm>
              <a:off x="3387941" y="2068712"/>
              <a:ext cx="1577160" cy="29520"/>
            </p14:xfrm>
          </p:contentPart>
        </mc:Choice>
        <mc:Fallback xmlns="">
          <p:pic>
            <p:nvPicPr>
              <p:cNvPr id="4" name="Ink 3">
                <a:extLst>
                  <a:ext uri="{FF2B5EF4-FFF2-40B4-BE49-F238E27FC236}">
                    <a16:creationId xmlns:a16="http://schemas.microsoft.com/office/drawing/2014/main" id="{22B6551E-EBF6-4E10-932C-F8F6106D9F18}"/>
                  </a:ext>
                </a:extLst>
              </p:cNvPr>
              <p:cNvPicPr/>
              <p:nvPr/>
            </p:nvPicPr>
            <p:blipFill>
              <a:blip r:embed="rId7"/>
              <a:stretch>
                <a:fillRect/>
              </a:stretch>
            </p:blipFill>
            <p:spPr>
              <a:xfrm>
                <a:off x="3334301" y="1961072"/>
                <a:ext cx="16848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C2E9EA89-8020-4D24-8F96-B8C441AA5D6E}"/>
                  </a:ext>
                </a:extLst>
              </p14:cNvPr>
              <p14:cNvContentPartPr/>
              <p14:nvPr/>
            </p14:nvContentPartPr>
            <p14:xfrm>
              <a:off x="3455261" y="2357792"/>
              <a:ext cx="2925720" cy="360"/>
            </p14:xfrm>
          </p:contentPart>
        </mc:Choice>
        <mc:Fallback xmlns="">
          <p:pic>
            <p:nvPicPr>
              <p:cNvPr id="10" name="Ink 9">
                <a:extLst>
                  <a:ext uri="{FF2B5EF4-FFF2-40B4-BE49-F238E27FC236}">
                    <a16:creationId xmlns:a16="http://schemas.microsoft.com/office/drawing/2014/main" id="{C2E9EA89-8020-4D24-8F96-B8C441AA5D6E}"/>
                  </a:ext>
                </a:extLst>
              </p:cNvPr>
              <p:cNvPicPr/>
              <p:nvPr/>
            </p:nvPicPr>
            <p:blipFill>
              <a:blip r:embed="rId9"/>
              <a:stretch>
                <a:fillRect/>
              </a:stretch>
            </p:blipFill>
            <p:spPr>
              <a:xfrm>
                <a:off x="3401261" y="2249792"/>
                <a:ext cx="3033360" cy="216000"/>
              </a:xfrm>
              <a:prstGeom prst="rect">
                <a:avLst/>
              </a:prstGeom>
            </p:spPr>
          </p:pic>
        </mc:Fallback>
      </mc:AlternateContent>
    </p:spTree>
    <p:extLst>
      <p:ext uri="{BB962C8B-B14F-4D97-AF65-F5344CB8AC3E}">
        <p14:creationId xmlns:p14="http://schemas.microsoft.com/office/powerpoint/2010/main" val="63582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EE28C11-90F9-4FCB-8CE8-8AE395B1FAAA}"/>
              </a:ext>
            </a:extLst>
          </p:cNvPr>
          <p:cNvGrpSpPr/>
          <p:nvPr/>
        </p:nvGrpSpPr>
        <p:grpSpPr>
          <a:xfrm>
            <a:off x="707868" y="1409414"/>
            <a:ext cx="10776265" cy="4324177"/>
            <a:chOff x="840331" y="866899"/>
            <a:chExt cx="10776265" cy="4324177"/>
          </a:xfrm>
        </p:grpSpPr>
        <p:pic>
          <p:nvPicPr>
            <p:cNvPr id="5122" name="Picture 2" descr="image">
              <a:extLst>
                <a:ext uri="{FF2B5EF4-FFF2-40B4-BE49-F238E27FC236}">
                  <a16:creationId xmlns:a16="http://schemas.microsoft.com/office/drawing/2014/main" id="{E5D8FAD0-FF05-410F-8C2D-9DB4AE5E8CCC}"/>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2639" b="42164" l="46474" r="98741">
                          <a14:foregroundMark x1="47949" y1="20797" x2="49020" y2="37628"/>
                          <a14:foregroundMark x1="47481" y1="13448" x2="47562" y2="14714"/>
                          <a14:foregroundMark x1="49617" y1="41181" x2="54660" y2="41557"/>
                          <a14:foregroundMark x1="54660" y1="41557" x2="68892" y2="40849"/>
                          <a14:foregroundMark x1="83530" y1="41019" x2="95088" y2="41153"/>
                          <a14:foregroundMark x1="68892" y1="40849" x2="71020" y2="40874"/>
                          <a14:foregroundMark x1="95088" y1="41153" x2="97229" y2="36299"/>
                          <a14:foregroundMark x1="97229" y1="36299" x2="95340" y2="24469"/>
                          <a14:foregroundMark x1="95340" y1="24469" x2="92695" y2="18706"/>
                          <a14:foregroundMark x1="92695" y1="18706" x2="89043" y2="14965"/>
                          <a14:foregroundMark x1="89043" y1="14965" x2="84383" y2="12841"/>
                          <a14:foregroundMark x1="84383" y1="12841" x2="47481" y2="13347"/>
                          <a14:foregroundMark x1="47481" y1="13347" x2="47481" y2="13549"/>
                          <a14:foregroundMark x1="61335" y1="26997" x2="61335" y2="26997"/>
                          <a14:foregroundMark x1="57305" y1="23054" x2="86650" y2="32659"/>
                          <a14:foregroundMark x1="60453" y1="20425" x2="75315" y2="25480"/>
                          <a14:foregroundMark x1="67758" y1="17088" x2="78841" y2="21638"/>
                          <a14:foregroundMark x1="75567" y1="20829" x2="72544" y2="24368"/>
                          <a14:foregroundMark x1="72544" y1="24368" x2="72544" y2="24469"/>
                          <a14:foregroundMark x1="67506" y1="15875" x2="77708" y2="15672"/>
                          <a14:foregroundMark x1="77708" y1="15672" x2="81360" y2="15672"/>
                          <a14:foregroundMark x1="72292" y1="14358" x2="73804" y2="14560"/>
                          <a14:foregroundMark x1="85264" y1="29120" x2="82620" y2="33569"/>
                          <a14:foregroundMark x1="82620" y1="33569" x2="76826" y2="36299"/>
                          <a14:foregroundMark x1="76826" y1="36299" x2="58312" y2="35592"/>
                          <a14:foregroundMark x1="58312" y1="35592" x2="53023" y2="33266"/>
                          <a14:foregroundMark x1="53023" y1="33266" x2="56801" y2="29120"/>
                          <a14:foregroundMark x1="56801" y1="29120" x2="72418" y2="34277"/>
                          <a14:foregroundMark x1="62720" y1="30940" x2="72670" y2="30839"/>
                          <a14:foregroundMark x1="72670" y1="30839" x2="94962" y2="30940"/>
                          <a14:foregroundMark x1="46725" y1="29323" x2="46474" y2="34277"/>
                          <a14:foregroundMark x1="46474" y1="34277" x2="46651" y2="35167"/>
                          <a14:foregroundMark x1="95592" y1="28817" x2="98237" y2="32760"/>
                          <a14:foregroundMark x1="98237" y1="32760" x2="96222" y2="41355"/>
                          <a14:foregroundMark x1="96222" y1="41355" x2="94081" y2="41962"/>
                          <a14:foregroundMark x1="94962" y1="28109" x2="98741" y2="30435"/>
                          <a14:foregroundMark x1="57053" y1="37715" x2="81360" y2="38119"/>
                          <a14:foregroundMark x1="87657" y1="37715" x2="87657" y2="37715"/>
                          <a14:foregroundMark x1="87657" y1="37715" x2="87657" y2="37715"/>
                          <a14:foregroundMark x1="85390" y1="34176" x2="91058" y2="36097"/>
                          <a14:foregroundMark x1="91058" y1="36097" x2="93325" y2="37715"/>
                          <a14:foregroundMark x1="78841" y1="19211" x2="87028" y2="20526"/>
                          <a14:foregroundMark x1="59824" y1="15066" x2="72292" y2="18605"/>
                          <a14:foregroundMark x1="58690" y1="12740" x2="72796" y2="13650"/>
                          <a14:foregroundMark x1="64106" y1="12639" x2="70403" y2="13549"/>
                          <a14:foregroundMark x1="69701" y1="41838" x2="70017" y2="41815"/>
                          <a14:foregroundMark x1="63785" y1="42270" x2="69584" y2="41847"/>
                          <a14:foregroundMark x1="65239" y1="42164" x2="66637" y2="42062"/>
                          <a14:backgroundMark x1="46977" y1="15470" x2="53023" y2="15268"/>
                          <a14:backgroundMark x1="53023" y1="15268" x2="56549" y2="18504"/>
                          <a14:backgroundMark x1="56549" y1="18504" x2="50630" y2="20020"/>
                          <a14:backgroundMark x1="50630" y1="20020" x2="45466" y2="19009"/>
                          <a14:backgroundMark x1="45466" y1="19009" x2="47985" y2="15571"/>
                          <a14:backgroundMark x1="49118" y1="16178" x2="50504" y2="18200"/>
                          <a14:backgroundMark x1="50378" y1="15976" x2="54912" y2="18099"/>
                          <a14:backgroundMark x1="55919" y1="15167" x2="55919" y2="17998"/>
                          <a14:backgroundMark x1="54030" y1="15369" x2="56045" y2="17290"/>
                          <a14:backgroundMark x1="55919" y1="15167" x2="55919" y2="17088"/>
                          <a14:backgroundMark x1="53778" y1="15571" x2="56927" y2="15470"/>
                          <a14:backgroundMark x1="56675" y1="15571" x2="56675" y2="18200"/>
                          <a14:backgroundMark x1="54912" y1="15066" x2="57053" y2="16279"/>
                          <a14:backgroundMark x1="54408" y1="15167" x2="56801" y2="14965"/>
                          <a14:backgroundMark x1="56171" y1="15268" x2="57053" y2="17897"/>
                          <a14:backgroundMark x1="68136" y1="43782" x2="73426" y2="42366"/>
                          <a14:backgroundMark x1="73426" y1="42366" x2="78967" y2="42265"/>
                          <a14:backgroundMark x1="78967" y1="42265" x2="84257" y2="42872"/>
                          <a14:backgroundMark x1="84257" y1="42872" x2="67884" y2="43579"/>
                          <a14:backgroundMark x1="69270" y1="42770" x2="75063" y2="42669"/>
                          <a14:backgroundMark x1="75063" y1="42669" x2="80227" y2="42669"/>
                          <a14:backgroundMark x1="80227" y1="42669" x2="82620" y2="42568"/>
                          <a14:backgroundMark x1="69773" y1="42467" x2="75567" y2="42366"/>
                          <a14:backgroundMark x1="75567" y1="42366" x2="82368" y2="42467"/>
                          <a14:backgroundMark x1="73048" y1="43680" x2="78589" y2="43276"/>
                          <a14:backgroundMark x1="78589" y1="43276" x2="81612" y2="43579"/>
                          <a14:backgroundMark x1="83501" y1="43680" x2="79723" y2="43276"/>
                          <a14:backgroundMark x1="70151" y1="43276" x2="70151" y2="42973"/>
                          <a14:backgroundMark x1="82494" y1="43478" x2="83627" y2="43377"/>
                          <a14:backgroundMark x1="83123" y1="42265" x2="78715" y2="42063"/>
                          <a14:backgroundMark x1="45466" y1="35794" x2="45466" y2="43680"/>
                          <a14:backgroundMark x1="44710" y1="35288" x2="44836" y2="43680"/>
                          <a14:backgroundMark x1="45466" y1="35288" x2="46725" y2="43175"/>
                          <a14:backgroundMark x1="46977" y1="37816" x2="47733" y2="43074"/>
                          <a14:backgroundMark x1="46222" y1="38625" x2="47859" y2="44388"/>
                          <a14:backgroundMark x1="45844" y1="38625" x2="45340" y2="43883"/>
                          <a14:backgroundMark x1="47859" y1="42467" x2="48866" y2="44793"/>
                          <a14:backgroundMark x1="45088" y1="36299" x2="45340" y2="43478"/>
                        </a14:backgroundRemoval>
                      </a14:imgEffect>
                    </a14:imgLayer>
                  </a14:imgProps>
                </a:ext>
                <a:ext uri="{28A0092B-C50C-407E-A947-70E740481C1C}">
                  <a14:useLocalDpi xmlns:a14="http://schemas.microsoft.com/office/drawing/2010/main" val="0"/>
                </a:ext>
              </a:extLst>
            </a:blip>
            <a:srcRect l="45683" t="12203" b="58661"/>
            <a:stretch/>
          </p:blipFill>
          <p:spPr bwMode="auto">
            <a:xfrm>
              <a:off x="6617776" y="866899"/>
              <a:ext cx="4998820" cy="334018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a:extLst>
                <a:ext uri="{FF2B5EF4-FFF2-40B4-BE49-F238E27FC236}">
                  <a16:creationId xmlns:a16="http://schemas.microsoft.com/office/drawing/2014/main" id="{57076D0D-AEEF-4319-AC09-638E451941F1}"/>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44085" b="87361" l="126" r="69773">
                          <a14:foregroundMark x1="52642" y1="47560" x2="55668" y2="47725"/>
                          <a14:foregroundMark x1="126" y1="44692" x2="48898" y2="47355"/>
                          <a14:foregroundMark x1="55668" y1="47725" x2="61209" y2="55005"/>
                          <a14:foregroundMark x1="61209" y1="55005" x2="65869" y2="73205"/>
                          <a14:foregroundMark x1="65869" y1="73205" x2="68892" y2="77654"/>
                          <a14:foregroundMark x1="68892" y1="77654" x2="67758" y2="83316"/>
                          <a14:foregroundMark x1="67758" y1="83316" x2="63098" y2="86957"/>
                          <a14:foregroundMark x1="63098" y1="86957" x2="126" y2="87462"/>
                          <a14:foregroundMark x1="126" y1="87462" x2="756" y2="44388"/>
                          <a14:foregroundMark x1="24811" y1="76643" x2="49370" y2="75228"/>
                          <a14:foregroundMark x1="49370" y1="75228" x2="56801" y2="75632"/>
                          <a14:foregroundMark x1="56801" y1="75632" x2="55164" y2="80991"/>
                          <a14:foregroundMark x1="55164" y1="80991" x2="59446" y2="84833"/>
                          <a14:foregroundMark x1="59446" y1="84833" x2="63476" y2="81193"/>
                          <a14:foregroundMark x1="63476" y1="81193" x2="65617" y2="85844"/>
                          <a14:foregroundMark x1="65617" y1="85844" x2="65995" y2="85945"/>
                          <a14:foregroundMark x1="31738" y1="62993" x2="31738" y2="79373"/>
                          <a14:foregroundMark x1="64106" y1="86957" x2="68262" y2="83519"/>
                          <a14:foregroundMark x1="68262" y1="83519" x2="67506" y2="76441"/>
                          <a14:foregroundMark x1="62846" y1="87361" x2="69647" y2="86754"/>
                          <a14:foregroundMark x1="69647" y1="86754" x2="69773" y2="81800"/>
                          <a14:foregroundMark x1="69773" y1="81800" x2="67632" y2="85945"/>
                          <a14:foregroundMark x1="67128" y1="74722" x2="69647" y2="78564"/>
                          <a14:foregroundMark x1="67003" y1="74722" x2="69270" y2="77452"/>
                          <a14:foregroundMark x1="756" y1="44489" x2="47229" y2="45703"/>
                          <a14:foregroundMark x1="45340" y1="44894" x2="11965" y2="44995"/>
                          <a14:foregroundMark x1="32116" y1="44995" x2="9446" y2="44388"/>
                          <a14:foregroundMark x1="15869" y1="44186" x2="31360" y2="45501"/>
                          <a14:foregroundMark x1="31360" y1="45501" x2="44584" y2="44793"/>
                          <a14:foregroundMark x1="44584" y1="44793" x2="44836" y2="44388"/>
                          <a14:foregroundMark x1="43703" y1="44692" x2="18892" y2="44793"/>
                          <a14:foregroundMark x1="41198" y1="48060" x2="44458" y2="49242"/>
                          <a14:foregroundMark x1="40554" y1="47826" x2="41076" y2="48016"/>
                          <a14:foregroundMark x1="44584" y1="47927" x2="44584" y2="49242"/>
                          <a14:backgroundMark x1="48615" y1="49848" x2="51259" y2="49949"/>
                          <a14:backgroundMark x1="48237" y1="49545" x2="50756" y2="48231"/>
                          <a14:backgroundMark x1="40428" y1="49242" x2="40680" y2="49039"/>
                          <a14:backgroundMark x1="50126" y1="47017" x2="51385" y2="49848"/>
                          <a14:backgroundMark x1="50630" y1="47017" x2="50630" y2="47017"/>
                        </a14:backgroundRemoval>
                      </a14:imgEffect>
                    </a14:imgLayer>
                  </a14:imgProps>
                </a:ext>
                <a:ext uri="{28A0092B-C50C-407E-A947-70E740481C1C}">
                  <a14:useLocalDpi xmlns:a14="http://schemas.microsoft.com/office/drawing/2010/main" val="0"/>
                </a:ext>
              </a:extLst>
            </a:blip>
            <a:srcRect l="-202" t="44294" r="30670" b="12542"/>
            <a:stretch/>
          </p:blipFill>
          <p:spPr bwMode="auto">
            <a:xfrm>
              <a:off x="840331" y="866899"/>
              <a:ext cx="5591999" cy="4324177"/>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D5C150DC-5508-4233-A425-D739D60169F0}"/>
                </a:ext>
              </a:extLst>
            </p:cNvPr>
            <p:cNvCxnSpPr/>
            <p:nvPr/>
          </p:nvCxnSpPr>
          <p:spPr>
            <a:xfrm>
              <a:off x="4465122" y="1413164"/>
              <a:ext cx="31588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 name="Title 4">
            <a:extLst>
              <a:ext uri="{FF2B5EF4-FFF2-40B4-BE49-F238E27FC236}">
                <a16:creationId xmlns:a16="http://schemas.microsoft.com/office/drawing/2014/main" id="{43B7D803-E544-43A1-8053-A2D537FE7347}"/>
              </a:ext>
            </a:extLst>
          </p:cNvPr>
          <p:cNvSpPr>
            <a:spLocks noGrp="1"/>
          </p:cNvSpPr>
          <p:nvPr>
            <p:ph type="title"/>
          </p:nvPr>
        </p:nvSpPr>
        <p:spPr/>
        <p:txBody>
          <a:bodyPr>
            <a:normAutofit/>
          </a:bodyPr>
          <a:lstStyle/>
          <a:p>
            <a:r>
              <a:rPr lang="en-CA" sz="4000" dirty="0"/>
              <a:t>Duck simulator improved with </a:t>
            </a:r>
            <a:r>
              <a:rPr lang="en-CA" sz="4000" i="1" dirty="0"/>
              <a:t>strategy pattern</a:t>
            </a:r>
          </a:p>
        </p:txBody>
      </p:sp>
      <p:sp>
        <p:nvSpPr>
          <p:cNvPr id="6" name="Slide Number Placeholder 5">
            <a:extLst>
              <a:ext uri="{FF2B5EF4-FFF2-40B4-BE49-F238E27FC236}">
                <a16:creationId xmlns:a16="http://schemas.microsoft.com/office/drawing/2014/main" id="{AE8E371D-F2A7-4F0D-A762-EDD0DE39E86D}"/>
              </a:ext>
            </a:extLst>
          </p:cNvPr>
          <p:cNvSpPr>
            <a:spLocks noGrp="1"/>
          </p:cNvSpPr>
          <p:nvPr>
            <p:ph type="sldNum" sz="quarter" idx="12"/>
          </p:nvPr>
        </p:nvSpPr>
        <p:spPr/>
        <p:txBody>
          <a:bodyPr/>
          <a:lstStyle/>
          <a:p>
            <a:fld id="{12220A13-BE34-4ECC-8DDD-4DBA429EF266}" type="slidenum">
              <a:rPr lang="en-CA" smtClean="0"/>
              <a:t>29</a:t>
            </a:fld>
            <a:endParaRPr lang="en-CA"/>
          </a:p>
        </p:txBody>
      </p:sp>
      <p:sp>
        <p:nvSpPr>
          <p:cNvPr id="2" name="Footer Placeholder 1">
            <a:extLst>
              <a:ext uri="{FF2B5EF4-FFF2-40B4-BE49-F238E27FC236}">
                <a16:creationId xmlns:a16="http://schemas.microsoft.com/office/drawing/2014/main" id="{73E1124D-6F47-4C5F-A9E8-240160CF6C62}"/>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1605213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a:extLst>
              <a:ext uri="{FF2B5EF4-FFF2-40B4-BE49-F238E27FC236}">
                <a16:creationId xmlns:a16="http://schemas.microsoft.com/office/drawing/2014/main" id="{C8A84230-CC71-422A-BCA0-E7FAD8EC008F}"/>
              </a:ext>
            </a:extLst>
          </p:cNvPr>
          <p:cNvSpPr>
            <a:spLocks noGrp="1" noChangeArrowheads="1"/>
          </p:cNvSpPr>
          <p:nvPr>
            <p:ph type="title"/>
          </p:nvPr>
        </p:nvSpPr>
        <p:spPr/>
        <p:txBody>
          <a:bodyPr/>
          <a:lstStyle/>
          <a:p>
            <a:pPr eaLnBrk="1" hangingPunct="1"/>
            <a:r>
              <a:rPr lang="en-CA" altLang="en-US"/>
              <a:t>Definition</a:t>
            </a:r>
          </a:p>
        </p:txBody>
      </p:sp>
      <p:sp>
        <p:nvSpPr>
          <p:cNvPr id="26627" name="Rectangle 5">
            <a:extLst>
              <a:ext uri="{FF2B5EF4-FFF2-40B4-BE49-F238E27FC236}">
                <a16:creationId xmlns:a16="http://schemas.microsoft.com/office/drawing/2014/main" id="{84A531A8-2323-4479-8A1A-69C6AF4FE624}"/>
              </a:ext>
            </a:extLst>
          </p:cNvPr>
          <p:cNvSpPr>
            <a:spLocks noGrp="1" noChangeArrowheads="1"/>
          </p:cNvSpPr>
          <p:nvPr>
            <p:ph idx="1"/>
          </p:nvPr>
        </p:nvSpPr>
        <p:spPr/>
        <p:txBody>
          <a:bodyPr/>
          <a:lstStyle/>
          <a:p>
            <a:pPr eaLnBrk="1" hangingPunct="1">
              <a:buFont typeface="Wingdings" panose="05000000000000000000" pitchFamily="2" charset="2"/>
              <a:buNone/>
            </a:pPr>
            <a:r>
              <a:rPr lang="en-CA" altLang="en-US" sz="2400" dirty="0"/>
              <a:t>	“Each pattern </a:t>
            </a:r>
            <a:r>
              <a:rPr lang="en-CA" altLang="en-US" sz="2400" b="1" dirty="0"/>
              <a:t>describes a problem </a:t>
            </a:r>
            <a:r>
              <a:rPr lang="en-CA" altLang="en-US" sz="2400" dirty="0"/>
              <a:t>which occurs over and over again in our environment, and then </a:t>
            </a:r>
            <a:r>
              <a:rPr lang="en-CA" altLang="en-US" sz="2400" b="1" dirty="0"/>
              <a:t>describes the core of the solution </a:t>
            </a:r>
            <a:r>
              <a:rPr lang="en-CA" altLang="en-US" sz="2400" dirty="0"/>
              <a:t>to that problem, in such way that you can </a:t>
            </a:r>
            <a:r>
              <a:rPr lang="en-CA" altLang="en-US" sz="2400" b="1" dirty="0"/>
              <a:t>use this solution a million times </a:t>
            </a:r>
            <a:r>
              <a:rPr lang="en-CA" altLang="en-US" sz="2400" dirty="0"/>
              <a:t>over, without ever doing it the same way twice.”</a:t>
            </a:r>
          </a:p>
          <a:p>
            <a:pPr eaLnBrk="1" hangingPunct="1">
              <a:buFont typeface="Wingdings" panose="05000000000000000000" pitchFamily="2" charset="2"/>
              <a:buNone/>
            </a:pPr>
            <a:r>
              <a:rPr lang="en-CA" altLang="en-US" sz="2400" dirty="0"/>
              <a:t>	“Each </a:t>
            </a:r>
            <a:r>
              <a:rPr lang="en-CA" altLang="en-US" sz="2400" b="1" dirty="0"/>
              <a:t>pattern</a:t>
            </a:r>
            <a:r>
              <a:rPr lang="en-CA" altLang="en-US" sz="2400" dirty="0"/>
              <a:t> is a </a:t>
            </a:r>
            <a:r>
              <a:rPr lang="en-CA" altLang="en-US" sz="2400" b="1" dirty="0"/>
              <a:t>three part rule</a:t>
            </a:r>
            <a:r>
              <a:rPr lang="en-CA" altLang="en-US" sz="2400" dirty="0"/>
              <a:t>, which express a relation between a </a:t>
            </a:r>
            <a:r>
              <a:rPr lang="en-CA" altLang="en-US" sz="2400" b="1" dirty="0"/>
              <a:t>context</a:t>
            </a:r>
            <a:r>
              <a:rPr lang="en-CA" altLang="en-US" sz="2400" dirty="0"/>
              <a:t>, a </a:t>
            </a:r>
            <a:r>
              <a:rPr lang="en-CA" altLang="en-US" sz="2400" b="1" dirty="0"/>
              <a:t>problem</a:t>
            </a:r>
            <a:r>
              <a:rPr lang="en-CA" altLang="en-US" sz="2400" dirty="0"/>
              <a:t>, and a </a:t>
            </a:r>
            <a:r>
              <a:rPr lang="en-CA" altLang="en-US" sz="2400" b="1" dirty="0"/>
              <a:t>solution</a:t>
            </a:r>
            <a:r>
              <a:rPr lang="en-CA" altLang="en-US" sz="2400" dirty="0"/>
              <a:t>.”</a:t>
            </a:r>
          </a:p>
          <a:p>
            <a:pPr algn="r" eaLnBrk="1" hangingPunct="1">
              <a:buFont typeface="Wingdings" panose="05000000000000000000" pitchFamily="2" charset="2"/>
              <a:buNone/>
            </a:pPr>
            <a:r>
              <a:rPr lang="en-CA" altLang="en-US" sz="2000" dirty="0"/>
              <a:t>—</a:t>
            </a:r>
            <a:r>
              <a:rPr lang="en-CA" altLang="en-US" sz="2400" dirty="0"/>
              <a:t>Christopher Alexander, 1977</a:t>
            </a:r>
          </a:p>
        </p:txBody>
      </p:sp>
      <p:sp>
        <p:nvSpPr>
          <p:cNvPr id="2" name="Slide Number Placeholder 1">
            <a:extLst>
              <a:ext uri="{FF2B5EF4-FFF2-40B4-BE49-F238E27FC236}">
                <a16:creationId xmlns:a16="http://schemas.microsoft.com/office/drawing/2014/main" id="{9853E84C-7984-45AF-BD5A-48694047F99D}"/>
              </a:ext>
            </a:extLst>
          </p:cNvPr>
          <p:cNvSpPr>
            <a:spLocks noGrp="1"/>
          </p:cNvSpPr>
          <p:nvPr>
            <p:ph type="sldNum" sz="quarter" idx="12"/>
          </p:nvPr>
        </p:nvSpPr>
        <p:spPr/>
        <p:txBody>
          <a:bodyPr/>
          <a:lstStyle/>
          <a:p>
            <a:fld id="{12220A13-BE34-4ECC-8DDD-4DBA429EF266}" type="slidenum">
              <a:rPr lang="en-CA" smtClean="0"/>
              <a:t>3</a:t>
            </a:fld>
            <a:endParaRPr lang="en-CA"/>
          </a:p>
        </p:txBody>
      </p:sp>
      <p:sp>
        <p:nvSpPr>
          <p:cNvPr id="3" name="Footer Placeholder 2">
            <a:extLst>
              <a:ext uri="{FF2B5EF4-FFF2-40B4-BE49-F238E27FC236}">
                <a16:creationId xmlns:a16="http://schemas.microsoft.com/office/drawing/2014/main" id="{F5791A2D-48BB-4BE7-84C0-3E568AA7F1EE}"/>
              </a:ext>
            </a:extLst>
          </p:cNvPr>
          <p:cNvSpPr>
            <a:spLocks noGrp="1"/>
          </p:cNvSpPr>
          <p:nvPr>
            <p:ph type="ftr" sz="quarter" idx="11"/>
          </p:nvPr>
        </p:nvSpPr>
        <p:spPr/>
        <p:txBody>
          <a:bodyPr/>
          <a:lstStyle/>
          <a:p>
            <a:r>
              <a:rPr lang="en-CA"/>
              <a:t>SOEN 343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D776034-7B41-477B-8C84-ED16802ED306}"/>
              </a:ext>
            </a:extLst>
          </p:cNvPr>
          <p:cNvSpPr>
            <a:spLocks noGrp="1"/>
          </p:cNvSpPr>
          <p:nvPr>
            <p:ph type="title"/>
          </p:nvPr>
        </p:nvSpPr>
        <p:spPr/>
        <p:txBody>
          <a:bodyPr/>
          <a:lstStyle/>
          <a:p>
            <a:r>
              <a:rPr lang="en-CA" dirty="0"/>
              <a:t>Code Strategy pattern</a:t>
            </a:r>
          </a:p>
        </p:txBody>
      </p:sp>
      <p:sp>
        <p:nvSpPr>
          <p:cNvPr id="3" name="Slide Number Placeholder 2">
            <a:extLst>
              <a:ext uri="{FF2B5EF4-FFF2-40B4-BE49-F238E27FC236}">
                <a16:creationId xmlns:a16="http://schemas.microsoft.com/office/drawing/2014/main" id="{BB6B55FF-0524-4346-A6E1-1C38C79CA70D}"/>
              </a:ext>
            </a:extLst>
          </p:cNvPr>
          <p:cNvSpPr>
            <a:spLocks noGrp="1"/>
          </p:cNvSpPr>
          <p:nvPr>
            <p:ph type="sldNum" sz="quarter" idx="12"/>
          </p:nvPr>
        </p:nvSpPr>
        <p:spPr/>
        <p:txBody>
          <a:bodyPr/>
          <a:lstStyle/>
          <a:p>
            <a:fld id="{C2F792F5-04B2-48F5-9D03-C738232DE97E}" type="slidenum">
              <a:rPr lang="en-CA" smtClean="0"/>
              <a:t>30</a:t>
            </a:fld>
            <a:endParaRPr lang="en-CA"/>
          </a:p>
        </p:txBody>
      </p:sp>
      <p:sp>
        <p:nvSpPr>
          <p:cNvPr id="5" name="Rectangle 4">
            <a:extLst>
              <a:ext uri="{FF2B5EF4-FFF2-40B4-BE49-F238E27FC236}">
                <a16:creationId xmlns:a16="http://schemas.microsoft.com/office/drawing/2014/main" id="{E9768E56-0BFD-41A4-9A69-806C8E20013F}"/>
              </a:ext>
            </a:extLst>
          </p:cNvPr>
          <p:cNvSpPr/>
          <p:nvPr/>
        </p:nvSpPr>
        <p:spPr>
          <a:xfrm>
            <a:off x="707472" y="1532041"/>
            <a:ext cx="6096000" cy="3785652"/>
          </a:xfrm>
          <a:prstGeom prst="rect">
            <a:avLst/>
          </a:prstGeom>
        </p:spPr>
        <p:txBody>
          <a:bodyPr>
            <a:spAutoFit/>
          </a:bodyPr>
          <a:lstStyle/>
          <a:p>
            <a:r>
              <a:rPr lang="en-CA" sz="1000" b="1" dirty="0">
                <a:solidFill>
                  <a:srgbClr val="7F0055"/>
                </a:solidFill>
                <a:latin typeface="Consolas" panose="020B0609020204030204" pitchFamily="49" charset="0"/>
              </a:rPr>
              <a:t>public</a:t>
            </a:r>
            <a:r>
              <a:rPr lang="en-CA" sz="1000" b="1" dirty="0">
                <a:solidFill>
                  <a:srgbClr val="000000"/>
                </a:solidFill>
                <a:latin typeface="Consolas" panose="020B0609020204030204" pitchFamily="49" charset="0"/>
              </a:rPr>
              <a:t> </a:t>
            </a:r>
            <a:r>
              <a:rPr lang="en-CA" sz="1000" b="1" dirty="0">
                <a:solidFill>
                  <a:srgbClr val="7F0055"/>
                </a:solidFill>
                <a:latin typeface="Consolas" panose="020B0609020204030204" pitchFamily="49" charset="0"/>
              </a:rPr>
              <a:t>abstract</a:t>
            </a:r>
            <a:r>
              <a:rPr lang="en-CA" sz="1000" b="1" dirty="0">
                <a:solidFill>
                  <a:srgbClr val="000000"/>
                </a:solidFill>
                <a:latin typeface="Consolas" panose="020B0609020204030204" pitchFamily="49" charset="0"/>
              </a:rPr>
              <a:t> </a:t>
            </a:r>
            <a:r>
              <a:rPr lang="en-CA" sz="1000" b="1" dirty="0">
                <a:solidFill>
                  <a:srgbClr val="7F0055"/>
                </a:solidFill>
                <a:latin typeface="Consolas" panose="020B0609020204030204" pitchFamily="49" charset="0"/>
              </a:rPr>
              <a:t>class</a:t>
            </a:r>
            <a:r>
              <a:rPr lang="en-CA" sz="1000" b="1" dirty="0">
                <a:solidFill>
                  <a:srgbClr val="000000"/>
                </a:solidFill>
                <a:latin typeface="Consolas" panose="020B0609020204030204" pitchFamily="49" charset="0"/>
              </a:rPr>
              <a:t> Duck {</a:t>
            </a:r>
          </a:p>
          <a:p>
            <a:r>
              <a:rPr lang="en-CA" sz="1000" dirty="0" err="1">
                <a:solidFill>
                  <a:srgbClr val="000000"/>
                </a:solidFill>
                <a:latin typeface="Consolas" panose="020B0609020204030204" pitchFamily="49" charset="0"/>
              </a:rPr>
              <a:t>FlyBehavior</a:t>
            </a:r>
            <a:r>
              <a:rPr lang="en-CA" sz="1000" dirty="0">
                <a:solidFill>
                  <a:srgbClr val="000000"/>
                </a:solidFill>
                <a:latin typeface="Consolas" panose="020B0609020204030204" pitchFamily="49" charset="0"/>
              </a:rPr>
              <a:t> </a:t>
            </a:r>
            <a:r>
              <a:rPr lang="en-CA" sz="1000" dirty="0" err="1">
                <a:solidFill>
                  <a:srgbClr val="0000C0"/>
                </a:solidFill>
                <a:latin typeface="Consolas" panose="020B0609020204030204" pitchFamily="49" charset="0"/>
              </a:rPr>
              <a:t>flyBehavior</a:t>
            </a:r>
            <a:r>
              <a:rPr lang="en-CA" sz="1000" dirty="0">
                <a:solidFill>
                  <a:srgbClr val="000000"/>
                </a:solidFill>
                <a:latin typeface="Consolas" panose="020B0609020204030204" pitchFamily="49" charset="0"/>
              </a:rPr>
              <a:t>;</a:t>
            </a:r>
          </a:p>
          <a:p>
            <a:endParaRPr lang="en-CA" sz="1000" dirty="0">
              <a:latin typeface="Consolas" panose="020B0609020204030204" pitchFamily="49" charset="0"/>
            </a:endParaRPr>
          </a:p>
          <a:p>
            <a:pPr lvl="1"/>
            <a:r>
              <a:rPr lang="en-CA" sz="1000" b="1" dirty="0">
                <a:solidFill>
                  <a:srgbClr val="7F0055"/>
                </a:solidFill>
                <a:latin typeface="Consolas" panose="020B0609020204030204" pitchFamily="49" charset="0"/>
              </a:rPr>
              <a:t>public</a:t>
            </a:r>
            <a:r>
              <a:rPr lang="en-CA" sz="1000" b="1" dirty="0">
                <a:solidFill>
                  <a:srgbClr val="000000"/>
                </a:solidFill>
                <a:latin typeface="Consolas" panose="020B0609020204030204" pitchFamily="49" charset="0"/>
              </a:rPr>
              <a:t> Duck() {</a:t>
            </a:r>
          </a:p>
          <a:p>
            <a:pPr lvl="1"/>
            <a:r>
              <a:rPr lang="en-CA" sz="1000" dirty="0">
                <a:solidFill>
                  <a:srgbClr val="000000"/>
                </a:solidFill>
                <a:latin typeface="Consolas" panose="020B0609020204030204" pitchFamily="49" charset="0"/>
              </a:rPr>
              <a:t>}</a:t>
            </a:r>
          </a:p>
          <a:p>
            <a:pPr lvl="1"/>
            <a:endParaRPr lang="en-CA" sz="1000" dirty="0">
              <a:latin typeface="Consolas" panose="020B0609020204030204" pitchFamily="49" charset="0"/>
            </a:endParaRPr>
          </a:p>
          <a:p>
            <a:pPr lvl="1"/>
            <a:r>
              <a:rPr lang="en-CA" sz="1000" b="1" dirty="0">
                <a:solidFill>
                  <a:srgbClr val="7F0055"/>
                </a:solidFill>
                <a:latin typeface="Consolas" panose="020B0609020204030204" pitchFamily="49" charset="0"/>
              </a:rPr>
              <a:t>public</a:t>
            </a:r>
            <a:r>
              <a:rPr lang="en-CA" sz="1000" b="1" dirty="0">
                <a:solidFill>
                  <a:srgbClr val="000000"/>
                </a:solidFill>
                <a:latin typeface="Consolas" panose="020B0609020204030204" pitchFamily="49" charset="0"/>
              </a:rPr>
              <a:t> </a:t>
            </a:r>
            <a:r>
              <a:rPr lang="en-CA" sz="1000" b="1" dirty="0">
                <a:solidFill>
                  <a:srgbClr val="7F0055"/>
                </a:solidFill>
                <a:latin typeface="Consolas" panose="020B0609020204030204" pitchFamily="49" charset="0"/>
              </a:rPr>
              <a:t>void</a:t>
            </a:r>
            <a:r>
              <a:rPr lang="en-CA" sz="1000" b="1" dirty="0">
                <a:solidFill>
                  <a:srgbClr val="000000"/>
                </a:solidFill>
                <a:latin typeface="Consolas" panose="020B0609020204030204" pitchFamily="49" charset="0"/>
              </a:rPr>
              <a:t> </a:t>
            </a:r>
            <a:r>
              <a:rPr lang="en-CA" sz="1000" b="1" dirty="0" err="1">
                <a:solidFill>
                  <a:srgbClr val="000000"/>
                </a:solidFill>
                <a:latin typeface="Consolas" panose="020B0609020204030204" pitchFamily="49" charset="0"/>
              </a:rPr>
              <a:t>setFlyBehavior</a:t>
            </a:r>
            <a:r>
              <a:rPr lang="en-CA" sz="1000" b="1" dirty="0">
                <a:solidFill>
                  <a:srgbClr val="000000"/>
                </a:solidFill>
                <a:latin typeface="Consolas" panose="020B0609020204030204" pitchFamily="49" charset="0"/>
              </a:rPr>
              <a:t>(</a:t>
            </a:r>
            <a:r>
              <a:rPr lang="en-CA" sz="1000" b="1" dirty="0" err="1">
                <a:solidFill>
                  <a:srgbClr val="000000"/>
                </a:solidFill>
                <a:latin typeface="Consolas" panose="020B0609020204030204" pitchFamily="49" charset="0"/>
              </a:rPr>
              <a:t>FlyBehavior</a:t>
            </a:r>
            <a:r>
              <a:rPr lang="en-CA" sz="1000" b="1" dirty="0">
                <a:solidFill>
                  <a:srgbClr val="000000"/>
                </a:solidFill>
                <a:latin typeface="Consolas" panose="020B0609020204030204" pitchFamily="49" charset="0"/>
              </a:rPr>
              <a:t> </a:t>
            </a:r>
            <a:r>
              <a:rPr lang="en-CA" sz="1000" b="1" dirty="0">
                <a:solidFill>
                  <a:srgbClr val="6A3E3E"/>
                </a:solidFill>
                <a:latin typeface="Consolas" panose="020B0609020204030204" pitchFamily="49" charset="0"/>
              </a:rPr>
              <a:t>fb</a:t>
            </a:r>
            <a:r>
              <a:rPr lang="en-CA" sz="1000" b="1" dirty="0">
                <a:solidFill>
                  <a:srgbClr val="000000"/>
                </a:solidFill>
                <a:latin typeface="Consolas" panose="020B0609020204030204" pitchFamily="49" charset="0"/>
              </a:rPr>
              <a:t>) {</a:t>
            </a:r>
          </a:p>
          <a:p>
            <a:pPr lvl="1"/>
            <a:r>
              <a:rPr lang="en-CA" sz="1000" dirty="0">
                <a:solidFill>
                  <a:srgbClr val="0000C0"/>
                </a:solidFill>
                <a:latin typeface="Consolas" panose="020B0609020204030204" pitchFamily="49" charset="0"/>
              </a:rPr>
              <a:t>  </a:t>
            </a:r>
            <a:r>
              <a:rPr lang="en-CA" sz="1000" dirty="0" err="1">
                <a:solidFill>
                  <a:srgbClr val="0000C0"/>
                </a:solidFill>
                <a:latin typeface="Consolas" panose="020B0609020204030204" pitchFamily="49" charset="0"/>
              </a:rPr>
              <a:t>flyBehavior</a:t>
            </a:r>
            <a:r>
              <a:rPr lang="en-CA" sz="1000" dirty="0">
                <a:solidFill>
                  <a:srgbClr val="000000"/>
                </a:solidFill>
                <a:latin typeface="Consolas" panose="020B0609020204030204" pitchFamily="49" charset="0"/>
              </a:rPr>
              <a:t> = </a:t>
            </a:r>
            <a:r>
              <a:rPr lang="en-CA" sz="1000" dirty="0">
                <a:solidFill>
                  <a:srgbClr val="6A3E3E"/>
                </a:solidFill>
                <a:latin typeface="Consolas" panose="020B0609020204030204" pitchFamily="49" charset="0"/>
              </a:rPr>
              <a:t>fb</a:t>
            </a:r>
            <a:r>
              <a:rPr lang="en-CA" sz="1000" dirty="0">
                <a:solidFill>
                  <a:srgbClr val="000000"/>
                </a:solidFill>
                <a:latin typeface="Consolas" panose="020B0609020204030204" pitchFamily="49" charset="0"/>
              </a:rPr>
              <a:t>;</a:t>
            </a:r>
          </a:p>
          <a:p>
            <a:pPr lvl="1"/>
            <a:r>
              <a:rPr lang="en-CA" sz="1000" dirty="0">
                <a:solidFill>
                  <a:srgbClr val="000000"/>
                </a:solidFill>
                <a:latin typeface="Consolas" panose="020B0609020204030204" pitchFamily="49" charset="0"/>
              </a:rPr>
              <a:t>}</a:t>
            </a:r>
          </a:p>
          <a:p>
            <a:pPr lvl="1"/>
            <a:endParaRPr lang="en-CA" sz="1000" dirty="0">
              <a:latin typeface="Consolas" panose="020B0609020204030204" pitchFamily="49" charset="0"/>
            </a:endParaRPr>
          </a:p>
          <a:p>
            <a:pPr lvl="1"/>
            <a:r>
              <a:rPr lang="en-CA" sz="1000" b="1" dirty="0">
                <a:solidFill>
                  <a:srgbClr val="7F0055"/>
                </a:solidFill>
                <a:latin typeface="Consolas" panose="020B0609020204030204" pitchFamily="49" charset="0"/>
              </a:rPr>
              <a:t>abstract</a:t>
            </a:r>
            <a:r>
              <a:rPr lang="en-CA" sz="1000" b="1" dirty="0">
                <a:solidFill>
                  <a:srgbClr val="000000"/>
                </a:solidFill>
                <a:latin typeface="Consolas" panose="020B0609020204030204" pitchFamily="49" charset="0"/>
              </a:rPr>
              <a:t> </a:t>
            </a:r>
            <a:r>
              <a:rPr lang="en-CA" sz="1000" b="1" dirty="0">
                <a:solidFill>
                  <a:srgbClr val="7F0055"/>
                </a:solidFill>
                <a:latin typeface="Consolas" panose="020B0609020204030204" pitchFamily="49" charset="0"/>
              </a:rPr>
              <a:t>void</a:t>
            </a:r>
            <a:r>
              <a:rPr lang="en-CA" sz="1000" b="1" dirty="0">
                <a:solidFill>
                  <a:srgbClr val="000000"/>
                </a:solidFill>
                <a:latin typeface="Consolas" panose="020B0609020204030204" pitchFamily="49" charset="0"/>
              </a:rPr>
              <a:t> display();</a:t>
            </a:r>
          </a:p>
          <a:p>
            <a:pPr lvl="1"/>
            <a:endParaRPr lang="en-CA" sz="1000" dirty="0">
              <a:latin typeface="Consolas" panose="020B0609020204030204" pitchFamily="49" charset="0"/>
            </a:endParaRPr>
          </a:p>
          <a:p>
            <a:pPr lvl="1"/>
            <a:r>
              <a:rPr lang="en-CA" sz="1000" b="1" dirty="0">
                <a:solidFill>
                  <a:srgbClr val="7F0055"/>
                </a:solidFill>
                <a:latin typeface="Consolas" panose="020B0609020204030204" pitchFamily="49" charset="0"/>
              </a:rPr>
              <a:t>public</a:t>
            </a:r>
            <a:r>
              <a:rPr lang="en-CA" sz="1000" b="1" dirty="0">
                <a:solidFill>
                  <a:srgbClr val="000000"/>
                </a:solidFill>
                <a:latin typeface="Consolas" panose="020B0609020204030204" pitchFamily="49" charset="0"/>
              </a:rPr>
              <a:t> </a:t>
            </a:r>
            <a:r>
              <a:rPr lang="en-CA" sz="1000" b="1" dirty="0">
                <a:solidFill>
                  <a:srgbClr val="7F0055"/>
                </a:solidFill>
                <a:latin typeface="Consolas" panose="020B0609020204030204" pitchFamily="49" charset="0"/>
              </a:rPr>
              <a:t>void</a:t>
            </a:r>
            <a:r>
              <a:rPr lang="en-CA" sz="1000" b="1" dirty="0">
                <a:solidFill>
                  <a:srgbClr val="000000"/>
                </a:solidFill>
                <a:latin typeface="Consolas" panose="020B0609020204030204" pitchFamily="49" charset="0"/>
              </a:rPr>
              <a:t> </a:t>
            </a:r>
            <a:r>
              <a:rPr lang="en-CA" sz="1000" b="1" dirty="0" err="1">
                <a:solidFill>
                  <a:srgbClr val="000000"/>
                </a:solidFill>
                <a:latin typeface="Consolas" panose="020B0609020204030204" pitchFamily="49" charset="0"/>
              </a:rPr>
              <a:t>performFly</a:t>
            </a:r>
            <a:r>
              <a:rPr lang="en-CA" sz="1000" b="1" dirty="0">
                <a:solidFill>
                  <a:srgbClr val="000000"/>
                </a:solidFill>
                <a:latin typeface="Consolas" panose="020B0609020204030204" pitchFamily="49" charset="0"/>
              </a:rPr>
              <a:t>() {</a:t>
            </a:r>
          </a:p>
          <a:p>
            <a:pPr lvl="1"/>
            <a:r>
              <a:rPr lang="en-CA" sz="1000" dirty="0">
                <a:solidFill>
                  <a:srgbClr val="0000C0"/>
                </a:solidFill>
                <a:latin typeface="Consolas" panose="020B0609020204030204" pitchFamily="49" charset="0"/>
              </a:rPr>
              <a:t>  </a:t>
            </a:r>
            <a:r>
              <a:rPr lang="en-CA" sz="1000" dirty="0" err="1">
                <a:solidFill>
                  <a:srgbClr val="0000C0"/>
                </a:solidFill>
                <a:latin typeface="Consolas" panose="020B0609020204030204" pitchFamily="49" charset="0"/>
              </a:rPr>
              <a:t>flyBehavior</a:t>
            </a:r>
            <a:r>
              <a:rPr lang="en-CA" sz="1000" dirty="0" err="1">
                <a:solidFill>
                  <a:srgbClr val="000000"/>
                </a:solidFill>
                <a:latin typeface="Consolas" panose="020B0609020204030204" pitchFamily="49" charset="0"/>
              </a:rPr>
              <a:t>.fly</a:t>
            </a:r>
            <a:r>
              <a:rPr lang="en-CA" sz="1000" dirty="0">
                <a:solidFill>
                  <a:srgbClr val="000000"/>
                </a:solidFill>
                <a:latin typeface="Consolas" panose="020B0609020204030204" pitchFamily="49" charset="0"/>
              </a:rPr>
              <a:t>();</a:t>
            </a:r>
          </a:p>
          <a:p>
            <a:pPr lvl="1"/>
            <a:r>
              <a:rPr lang="en-CA" sz="1000" dirty="0">
                <a:solidFill>
                  <a:srgbClr val="000000"/>
                </a:solidFill>
                <a:latin typeface="Consolas" panose="020B0609020204030204" pitchFamily="49" charset="0"/>
              </a:rPr>
              <a:t>}</a:t>
            </a:r>
          </a:p>
          <a:p>
            <a:pPr lvl="1"/>
            <a:endParaRPr lang="en-CA" sz="1000" dirty="0">
              <a:latin typeface="Consolas" panose="020B0609020204030204" pitchFamily="49" charset="0"/>
            </a:endParaRPr>
          </a:p>
          <a:p>
            <a:pPr lvl="1"/>
            <a:r>
              <a:rPr lang="en-CA" sz="1000" b="1" dirty="0">
                <a:solidFill>
                  <a:srgbClr val="7F0055"/>
                </a:solidFill>
                <a:latin typeface="Consolas" panose="020B0609020204030204" pitchFamily="49" charset="0"/>
              </a:rPr>
              <a:t>public</a:t>
            </a:r>
            <a:r>
              <a:rPr lang="en-CA" sz="1000" b="1" dirty="0">
                <a:solidFill>
                  <a:srgbClr val="000000"/>
                </a:solidFill>
                <a:latin typeface="Consolas" panose="020B0609020204030204" pitchFamily="49" charset="0"/>
              </a:rPr>
              <a:t> </a:t>
            </a:r>
            <a:r>
              <a:rPr lang="en-CA" sz="1000" b="1" dirty="0">
                <a:solidFill>
                  <a:srgbClr val="7F0055"/>
                </a:solidFill>
                <a:latin typeface="Consolas" panose="020B0609020204030204" pitchFamily="49" charset="0"/>
              </a:rPr>
              <a:t>void</a:t>
            </a:r>
            <a:r>
              <a:rPr lang="en-CA" sz="1000" b="1" dirty="0">
                <a:solidFill>
                  <a:srgbClr val="000000"/>
                </a:solidFill>
                <a:latin typeface="Consolas" panose="020B0609020204030204" pitchFamily="49" charset="0"/>
              </a:rPr>
              <a:t> </a:t>
            </a:r>
            <a:r>
              <a:rPr lang="en-CA" sz="1000" b="1" dirty="0" err="1">
                <a:solidFill>
                  <a:srgbClr val="000000"/>
                </a:solidFill>
                <a:latin typeface="Consolas" panose="020B0609020204030204" pitchFamily="49" charset="0"/>
              </a:rPr>
              <a:t>performQuack</a:t>
            </a:r>
            <a:r>
              <a:rPr lang="en-CA" sz="1000" b="1" dirty="0">
                <a:solidFill>
                  <a:srgbClr val="000000"/>
                </a:solidFill>
                <a:latin typeface="Consolas" panose="020B0609020204030204" pitchFamily="49" charset="0"/>
              </a:rPr>
              <a:t>() {</a:t>
            </a:r>
          </a:p>
          <a:p>
            <a:pPr lvl="1"/>
            <a:r>
              <a:rPr lang="en-CA" sz="1000" dirty="0">
                <a:solidFill>
                  <a:srgbClr val="0000C0"/>
                </a:solidFill>
                <a:latin typeface="Consolas" panose="020B0609020204030204" pitchFamily="49" charset="0"/>
              </a:rPr>
              <a:t> </a:t>
            </a:r>
            <a:r>
              <a:rPr lang="en-US" sz="1000" dirty="0" err="1">
                <a:solidFill>
                  <a:srgbClr val="000000"/>
                </a:solidFill>
                <a:latin typeface="Consolas" panose="020B0609020204030204" pitchFamily="49" charset="0"/>
              </a:rPr>
              <a:t>System.</a:t>
            </a:r>
            <a:r>
              <a:rPr lang="en-US" sz="1000" b="1" i="1" dirty="0" err="1">
                <a:solidFill>
                  <a:srgbClr val="0000C0"/>
                </a:solidFill>
                <a:latin typeface="Consolas" panose="020B0609020204030204" pitchFamily="49" charset="0"/>
              </a:rPr>
              <a:t>out</a:t>
            </a:r>
            <a:r>
              <a:rPr lang="en-US" sz="1000" b="1" i="1" dirty="0" err="1">
                <a:solidFill>
                  <a:srgbClr val="000000"/>
                </a:solidFill>
                <a:latin typeface="Consolas" panose="020B0609020204030204" pitchFamily="49" charset="0"/>
              </a:rPr>
              <a:t>.println</a:t>
            </a:r>
            <a:r>
              <a:rPr lang="en-US" sz="1000" b="1" i="1" dirty="0">
                <a:solidFill>
                  <a:srgbClr val="000000"/>
                </a:solidFill>
                <a:latin typeface="Consolas" panose="020B0609020204030204" pitchFamily="49" charset="0"/>
              </a:rPr>
              <a:t>(</a:t>
            </a:r>
            <a:r>
              <a:rPr lang="en-US" sz="1000" b="1" i="1" dirty="0">
                <a:solidFill>
                  <a:srgbClr val="2A00FF"/>
                </a:solidFill>
                <a:latin typeface="Consolas" panose="020B0609020204030204" pitchFamily="49" charset="0"/>
              </a:rPr>
              <a:t>“quack"</a:t>
            </a:r>
            <a:r>
              <a:rPr lang="en-US" sz="1000" b="1" i="1" dirty="0">
                <a:solidFill>
                  <a:srgbClr val="000000"/>
                </a:solidFill>
                <a:latin typeface="Consolas" panose="020B0609020204030204" pitchFamily="49" charset="0"/>
              </a:rPr>
              <a:t>);</a:t>
            </a:r>
            <a:endParaRPr lang="en-CA" sz="1000" dirty="0">
              <a:solidFill>
                <a:srgbClr val="000000"/>
              </a:solidFill>
              <a:latin typeface="Consolas" panose="020B0609020204030204" pitchFamily="49" charset="0"/>
            </a:endParaRPr>
          </a:p>
          <a:p>
            <a:pPr lvl="1"/>
            <a:r>
              <a:rPr lang="en-CA" sz="1000" dirty="0">
                <a:solidFill>
                  <a:srgbClr val="000000"/>
                </a:solidFill>
                <a:latin typeface="Consolas" panose="020B0609020204030204" pitchFamily="49" charset="0"/>
              </a:rPr>
              <a:t>}</a:t>
            </a:r>
          </a:p>
          <a:p>
            <a:pPr lvl="1"/>
            <a:endParaRPr lang="en-CA" sz="1000" dirty="0">
              <a:latin typeface="Consolas" panose="020B0609020204030204" pitchFamily="49" charset="0"/>
            </a:endParaRPr>
          </a:p>
          <a:p>
            <a:pPr lvl="1"/>
            <a:r>
              <a:rPr lang="en-CA" sz="1000" b="1" dirty="0">
                <a:solidFill>
                  <a:srgbClr val="7F0055"/>
                </a:solidFill>
                <a:latin typeface="Consolas" panose="020B0609020204030204" pitchFamily="49" charset="0"/>
              </a:rPr>
              <a:t>public</a:t>
            </a:r>
            <a:r>
              <a:rPr lang="en-CA" sz="1000" b="1" dirty="0">
                <a:solidFill>
                  <a:srgbClr val="000000"/>
                </a:solidFill>
                <a:latin typeface="Consolas" panose="020B0609020204030204" pitchFamily="49" charset="0"/>
              </a:rPr>
              <a:t> </a:t>
            </a:r>
            <a:r>
              <a:rPr lang="en-CA" sz="1000" b="1" dirty="0">
                <a:solidFill>
                  <a:srgbClr val="7F0055"/>
                </a:solidFill>
                <a:latin typeface="Consolas" panose="020B0609020204030204" pitchFamily="49" charset="0"/>
              </a:rPr>
              <a:t>void</a:t>
            </a:r>
            <a:r>
              <a:rPr lang="en-CA" sz="1000" b="1" dirty="0">
                <a:solidFill>
                  <a:srgbClr val="000000"/>
                </a:solidFill>
                <a:latin typeface="Consolas" panose="020B0609020204030204" pitchFamily="49" charset="0"/>
              </a:rPr>
              <a:t> swim() {</a:t>
            </a:r>
          </a:p>
          <a:p>
            <a:pPr lvl="1"/>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System.</a:t>
            </a:r>
            <a:r>
              <a:rPr lang="en-US" sz="1000" b="1" i="1" dirty="0" err="1">
                <a:solidFill>
                  <a:srgbClr val="0000C0"/>
                </a:solidFill>
                <a:latin typeface="Consolas" panose="020B0609020204030204" pitchFamily="49" charset="0"/>
              </a:rPr>
              <a:t>out</a:t>
            </a:r>
            <a:r>
              <a:rPr lang="en-US" sz="1000" b="1" i="1" dirty="0" err="1">
                <a:solidFill>
                  <a:srgbClr val="000000"/>
                </a:solidFill>
                <a:latin typeface="Consolas" panose="020B0609020204030204" pitchFamily="49" charset="0"/>
              </a:rPr>
              <a:t>.println</a:t>
            </a:r>
            <a:r>
              <a:rPr lang="en-US" sz="1000" b="1" i="1" dirty="0">
                <a:solidFill>
                  <a:srgbClr val="000000"/>
                </a:solidFill>
                <a:latin typeface="Consolas" panose="020B0609020204030204" pitchFamily="49" charset="0"/>
              </a:rPr>
              <a:t>(</a:t>
            </a:r>
            <a:r>
              <a:rPr lang="en-US" sz="1000" b="1" i="1" dirty="0">
                <a:solidFill>
                  <a:srgbClr val="2A00FF"/>
                </a:solidFill>
                <a:latin typeface="Consolas" panose="020B0609020204030204" pitchFamily="49" charset="0"/>
              </a:rPr>
              <a:t>"All ducks float, even decoys!"</a:t>
            </a:r>
            <a:r>
              <a:rPr lang="en-US" sz="1000" b="1" i="1" dirty="0">
                <a:solidFill>
                  <a:srgbClr val="000000"/>
                </a:solidFill>
                <a:latin typeface="Consolas" panose="020B0609020204030204" pitchFamily="49" charset="0"/>
              </a:rPr>
              <a:t>);</a:t>
            </a:r>
          </a:p>
          <a:p>
            <a:pPr lvl="1"/>
            <a:r>
              <a:rPr lang="en-CA" sz="1000" dirty="0">
                <a:solidFill>
                  <a:srgbClr val="000000"/>
                </a:solidFill>
                <a:latin typeface="Consolas" panose="020B0609020204030204" pitchFamily="49" charset="0"/>
              </a:rPr>
              <a:t>}</a:t>
            </a:r>
          </a:p>
          <a:p>
            <a:r>
              <a:rPr lang="en-CA" sz="1000" dirty="0">
                <a:solidFill>
                  <a:srgbClr val="000000"/>
                </a:solidFill>
                <a:latin typeface="Consolas" panose="020B0609020204030204" pitchFamily="49" charset="0"/>
              </a:rPr>
              <a:t>  }</a:t>
            </a:r>
          </a:p>
        </p:txBody>
      </p:sp>
      <p:sp>
        <p:nvSpPr>
          <p:cNvPr id="6" name="Rectangle 5">
            <a:extLst>
              <a:ext uri="{FF2B5EF4-FFF2-40B4-BE49-F238E27FC236}">
                <a16:creationId xmlns:a16="http://schemas.microsoft.com/office/drawing/2014/main" id="{3F8E25F9-FC13-4FE0-90D9-1FDBC80DF6E6}"/>
              </a:ext>
            </a:extLst>
          </p:cNvPr>
          <p:cNvSpPr/>
          <p:nvPr/>
        </p:nvSpPr>
        <p:spPr>
          <a:xfrm>
            <a:off x="7485776" y="1383309"/>
            <a:ext cx="3008460" cy="553998"/>
          </a:xfrm>
          <a:prstGeom prst="rect">
            <a:avLst/>
          </a:prstGeom>
        </p:spPr>
        <p:txBody>
          <a:bodyPr wrap="square">
            <a:spAutoFit/>
          </a:bodyPr>
          <a:lstStyle/>
          <a:p>
            <a:r>
              <a:rPr lang="en-CA" sz="1000" b="1" dirty="0">
                <a:solidFill>
                  <a:srgbClr val="7F0055"/>
                </a:solidFill>
                <a:latin typeface="Consolas" panose="020B0609020204030204" pitchFamily="49" charset="0"/>
              </a:rPr>
              <a:t>public</a:t>
            </a:r>
            <a:r>
              <a:rPr lang="en-CA" sz="1000" b="1" dirty="0">
                <a:solidFill>
                  <a:srgbClr val="000000"/>
                </a:solidFill>
                <a:latin typeface="Consolas" panose="020B0609020204030204" pitchFamily="49" charset="0"/>
              </a:rPr>
              <a:t> </a:t>
            </a:r>
            <a:r>
              <a:rPr lang="en-CA" sz="1000" b="1" dirty="0">
                <a:solidFill>
                  <a:srgbClr val="7F0055"/>
                </a:solidFill>
                <a:latin typeface="Consolas" panose="020B0609020204030204" pitchFamily="49" charset="0"/>
              </a:rPr>
              <a:t>interface</a:t>
            </a:r>
            <a:r>
              <a:rPr lang="en-CA" sz="1000" b="1" dirty="0">
                <a:solidFill>
                  <a:srgbClr val="000000"/>
                </a:solidFill>
                <a:latin typeface="Consolas" panose="020B0609020204030204" pitchFamily="49" charset="0"/>
              </a:rPr>
              <a:t> </a:t>
            </a:r>
            <a:r>
              <a:rPr lang="en-CA" sz="1000" b="1" dirty="0" err="1">
                <a:solidFill>
                  <a:srgbClr val="000000"/>
                </a:solidFill>
                <a:latin typeface="Consolas" panose="020B0609020204030204" pitchFamily="49" charset="0"/>
              </a:rPr>
              <a:t>FlyBehavior</a:t>
            </a:r>
            <a:r>
              <a:rPr lang="en-CA" sz="1000" b="1" dirty="0">
                <a:solidFill>
                  <a:srgbClr val="000000"/>
                </a:solidFill>
                <a:latin typeface="Consolas" panose="020B0609020204030204" pitchFamily="49" charset="0"/>
              </a:rPr>
              <a:t> {</a:t>
            </a:r>
          </a:p>
          <a:p>
            <a:r>
              <a:rPr lang="en-CA" sz="1000" b="1" dirty="0">
                <a:solidFill>
                  <a:srgbClr val="7F0055"/>
                </a:solidFill>
                <a:latin typeface="Consolas" panose="020B0609020204030204" pitchFamily="49" charset="0"/>
              </a:rPr>
              <a:t>  public</a:t>
            </a:r>
            <a:r>
              <a:rPr lang="en-CA" sz="1000" b="1" dirty="0">
                <a:solidFill>
                  <a:srgbClr val="000000"/>
                </a:solidFill>
                <a:latin typeface="Consolas" panose="020B0609020204030204" pitchFamily="49" charset="0"/>
              </a:rPr>
              <a:t> </a:t>
            </a:r>
            <a:r>
              <a:rPr lang="en-CA" sz="1000" b="1" dirty="0">
                <a:solidFill>
                  <a:srgbClr val="7F0055"/>
                </a:solidFill>
                <a:latin typeface="Consolas" panose="020B0609020204030204" pitchFamily="49" charset="0"/>
              </a:rPr>
              <a:t>void</a:t>
            </a:r>
            <a:r>
              <a:rPr lang="en-CA" sz="1000" b="1" dirty="0">
                <a:solidFill>
                  <a:srgbClr val="000000"/>
                </a:solidFill>
                <a:latin typeface="Consolas" panose="020B0609020204030204" pitchFamily="49" charset="0"/>
              </a:rPr>
              <a:t> fly();</a:t>
            </a:r>
          </a:p>
          <a:p>
            <a:r>
              <a:rPr lang="en-CA" sz="1000" dirty="0">
                <a:solidFill>
                  <a:srgbClr val="000000"/>
                </a:solidFill>
                <a:latin typeface="Consolas" panose="020B0609020204030204" pitchFamily="49" charset="0"/>
              </a:rPr>
              <a:t>}</a:t>
            </a:r>
          </a:p>
        </p:txBody>
      </p:sp>
      <p:sp>
        <p:nvSpPr>
          <p:cNvPr id="7" name="Rectangle 6">
            <a:extLst>
              <a:ext uri="{FF2B5EF4-FFF2-40B4-BE49-F238E27FC236}">
                <a16:creationId xmlns:a16="http://schemas.microsoft.com/office/drawing/2014/main" id="{6EC0373A-BE3B-4C24-A108-8E443C75E064}"/>
              </a:ext>
            </a:extLst>
          </p:cNvPr>
          <p:cNvSpPr/>
          <p:nvPr/>
        </p:nvSpPr>
        <p:spPr>
          <a:xfrm>
            <a:off x="7485776" y="2033213"/>
            <a:ext cx="4619538" cy="861774"/>
          </a:xfrm>
          <a:prstGeom prst="rect">
            <a:avLst/>
          </a:prstGeom>
        </p:spPr>
        <p:txBody>
          <a:bodyPr wrap="square">
            <a:spAutoFit/>
          </a:bodyPr>
          <a:lstStyle/>
          <a:p>
            <a:r>
              <a:rPr lang="en-US" sz="1000" b="1" dirty="0">
                <a:solidFill>
                  <a:srgbClr val="7F0055"/>
                </a:solidFill>
                <a:latin typeface="Consolas" panose="020B0609020204030204" pitchFamily="49" charset="0"/>
              </a:rPr>
              <a:t>public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class</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FlyWithWings</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implements</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FlyBehavior</a:t>
            </a:r>
            <a:r>
              <a:rPr lang="en-US" sz="1000" b="1" dirty="0">
                <a:solidFill>
                  <a:srgbClr val="000000"/>
                </a:solidFill>
                <a:latin typeface="Consolas" panose="020B0609020204030204" pitchFamily="49" charset="0"/>
              </a:rPr>
              <a:t> {</a:t>
            </a:r>
          </a:p>
          <a:p>
            <a:r>
              <a:rPr lang="en-CA" sz="1000" b="1" dirty="0">
                <a:solidFill>
                  <a:srgbClr val="7F0055"/>
                </a:solidFill>
                <a:latin typeface="Consolas" panose="020B0609020204030204" pitchFamily="49" charset="0"/>
              </a:rPr>
              <a:t>  public</a:t>
            </a:r>
            <a:r>
              <a:rPr lang="en-CA" sz="1000" b="1" dirty="0">
                <a:solidFill>
                  <a:srgbClr val="000000"/>
                </a:solidFill>
                <a:latin typeface="Consolas" panose="020B0609020204030204" pitchFamily="49" charset="0"/>
              </a:rPr>
              <a:t> </a:t>
            </a:r>
            <a:r>
              <a:rPr lang="en-CA" sz="1000" b="1" dirty="0">
                <a:solidFill>
                  <a:srgbClr val="7F0055"/>
                </a:solidFill>
                <a:latin typeface="Consolas" panose="020B0609020204030204" pitchFamily="49" charset="0"/>
              </a:rPr>
              <a:t>void</a:t>
            </a:r>
            <a:r>
              <a:rPr lang="en-CA" sz="1000" b="1" dirty="0">
                <a:solidFill>
                  <a:srgbClr val="000000"/>
                </a:solidFill>
                <a:latin typeface="Consolas" panose="020B0609020204030204" pitchFamily="49" charset="0"/>
              </a:rPr>
              <a:t> fly() {</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System.</a:t>
            </a:r>
            <a:r>
              <a:rPr lang="en-US" sz="1000" b="1" i="1" dirty="0" err="1">
                <a:solidFill>
                  <a:srgbClr val="0000C0"/>
                </a:solidFill>
                <a:latin typeface="Consolas" panose="020B0609020204030204" pitchFamily="49" charset="0"/>
              </a:rPr>
              <a:t>out</a:t>
            </a:r>
            <a:r>
              <a:rPr lang="en-US" sz="1000" b="1" i="1" dirty="0" err="1">
                <a:solidFill>
                  <a:srgbClr val="000000"/>
                </a:solidFill>
                <a:latin typeface="Consolas" panose="020B0609020204030204" pitchFamily="49" charset="0"/>
              </a:rPr>
              <a:t>.println</a:t>
            </a:r>
            <a:r>
              <a:rPr lang="en-US" sz="1000" b="1" i="1" dirty="0">
                <a:solidFill>
                  <a:srgbClr val="000000"/>
                </a:solidFill>
                <a:latin typeface="Consolas" panose="020B0609020204030204" pitchFamily="49" charset="0"/>
              </a:rPr>
              <a:t>(</a:t>
            </a:r>
            <a:r>
              <a:rPr lang="en-US" sz="1000" b="1" i="1" dirty="0">
                <a:solidFill>
                  <a:srgbClr val="2A00FF"/>
                </a:solidFill>
                <a:latin typeface="Consolas" panose="020B0609020204030204" pitchFamily="49" charset="0"/>
              </a:rPr>
              <a:t>"I'm flying!!"</a:t>
            </a:r>
            <a:r>
              <a:rPr lang="en-US" sz="1000" b="1" i="1" dirty="0">
                <a:solidFill>
                  <a:srgbClr val="000000"/>
                </a:solidFill>
                <a:latin typeface="Consolas" panose="020B0609020204030204" pitchFamily="49" charset="0"/>
              </a:rPr>
              <a:t>);</a:t>
            </a:r>
          </a:p>
          <a:p>
            <a:r>
              <a:rPr lang="en-CA" sz="1000" dirty="0">
                <a:solidFill>
                  <a:srgbClr val="000000"/>
                </a:solidFill>
                <a:latin typeface="Consolas" panose="020B0609020204030204" pitchFamily="49" charset="0"/>
              </a:rPr>
              <a:t>  }</a:t>
            </a:r>
          </a:p>
          <a:p>
            <a:r>
              <a:rPr lang="en-CA" sz="1000" dirty="0">
                <a:solidFill>
                  <a:srgbClr val="000000"/>
                </a:solidFill>
                <a:latin typeface="Consolas" panose="020B0609020204030204" pitchFamily="49" charset="0"/>
              </a:rPr>
              <a:t>}</a:t>
            </a:r>
          </a:p>
        </p:txBody>
      </p:sp>
      <p:sp>
        <p:nvSpPr>
          <p:cNvPr id="8" name="Rectangle 7">
            <a:extLst>
              <a:ext uri="{FF2B5EF4-FFF2-40B4-BE49-F238E27FC236}">
                <a16:creationId xmlns:a16="http://schemas.microsoft.com/office/drawing/2014/main" id="{6CD5ED20-D7C1-46C5-9A1D-0D2687270379}"/>
              </a:ext>
            </a:extLst>
          </p:cNvPr>
          <p:cNvSpPr/>
          <p:nvPr/>
        </p:nvSpPr>
        <p:spPr>
          <a:xfrm>
            <a:off x="7485776" y="3075409"/>
            <a:ext cx="6096000" cy="861774"/>
          </a:xfrm>
          <a:prstGeom prst="rect">
            <a:avLst/>
          </a:prstGeom>
        </p:spPr>
        <p:txBody>
          <a:bodyPr>
            <a:spAutoFit/>
          </a:bodyPr>
          <a:lstStyle/>
          <a:p>
            <a:r>
              <a:rPr lang="en-US" sz="1000" b="1" dirty="0">
                <a:solidFill>
                  <a:srgbClr val="7F0055"/>
                </a:solidFill>
                <a:latin typeface="Consolas" panose="020B0609020204030204" pitchFamily="49" charset="0"/>
              </a:rPr>
              <a:t>public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class</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FlyNoWay</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implements</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FlyBehavior</a:t>
            </a:r>
            <a:r>
              <a:rPr lang="en-US" sz="1000" b="1" dirty="0">
                <a:solidFill>
                  <a:srgbClr val="000000"/>
                </a:solidFill>
                <a:latin typeface="Consolas" panose="020B0609020204030204" pitchFamily="49" charset="0"/>
              </a:rPr>
              <a:t> {</a:t>
            </a:r>
          </a:p>
          <a:p>
            <a:r>
              <a:rPr lang="en-CA" sz="1000" b="1" dirty="0">
                <a:solidFill>
                  <a:srgbClr val="7F0055"/>
                </a:solidFill>
                <a:latin typeface="Consolas" panose="020B0609020204030204" pitchFamily="49" charset="0"/>
              </a:rPr>
              <a:t>  public</a:t>
            </a:r>
            <a:r>
              <a:rPr lang="en-CA" sz="1000" b="1" dirty="0">
                <a:solidFill>
                  <a:srgbClr val="000000"/>
                </a:solidFill>
                <a:latin typeface="Consolas" panose="020B0609020204030204" pitchFamily="49" charset="0"/>
              </a:rPr>
              <a:t> </a:t>
            </a:r>
            <a:r>
              <a:rPr lang="en-CA" sz="1000" b="1" dirty="0">
                <a:solidFill>
                  <a:srgbClr val="7F0055"/>
                </a:solidFill>
                <a:latin typeface="Consolas" panose="020B0609020204030204" pitchFamily="49" charset="0"/>
              </a:rPr>
              <a:t>void</a:t>
            </a:r>
            <a:r>
              <a:rPr lang="en-CA" sz="1000" b="1" dirty="0">
                <a:solidFill>
                  <a:srgbClr val="000000"/>
                </a:solidFill>
                <a:latin typeface="Consolas" panose="020B0609020204030204" pitchFamily="49" charset="0"/>
              </a:rPr>
              <a:t> fly() {</a:t>
            </a:r>
          </a:p>
          <a:p>
            <a:r>
              <a:rPr lang="nb-NO" sz="1000" dirty="0">
                <a:solidFill>
                  <a:srgbClr val="000000"/>
                </a:solidFill>
                <a:latin typeface="Consolas" panose="020B0609020204030204" pitchFamily="49" charset="0"/>
              </a:rPr>
              <a:t>  System.</a:t>
            </a:r>
            <a:r>
              <a:rPr lang="nb-NO" sz="1000" b="1" i="1" dirty="0">
                <a:solidFill>
                  <a:srgbClr val="0000C0"/>
                </a:solidFill>
                <a:latin typeface="Consolas" panose="020B0609020204030204" pitchFamily="49" charset="0"/>
              </a:rPr>
              <a:t>out</a:t>
            </a:r>
            <a:r>
              <a:rPr lang="nb-NO" sz="1000" b="1" i="1" dirty="0">
                <a:solidFill>
                  <a:srgbClr val="000000"/>
                </a:solidFill>
                <a:latin typeface="Consolas" panose="020B0609020204030204" pitchFamily="49" charset="0"/>
              </a:rPr>
              <a:t>.println(</a:t>
            </a:r>
            <a:r>
              <a:rPr lang="nb-NO" sz="1000" b="1" i="1" dirty="0">
                <a:solidFill>
                  <a:srgbClr val="2A00FF"/>
                </a:solidFill>
                <a:latin typeface="Consolas" panose="020B0609020204030204" pitchFamily="49" charset="0"/>
              </a:rPr>
              <a:t>"I can't fly"</a:t>
            </a:r>
            <a:r>
              <a:rPr lang="nb-NO" sz="1000" b="1" i="1" dirty="0">
                <a:solidFill>
                  <a:srgbClr val="000000"/>
                </a:solidFill>
                <a:latin typeface="Consolas" panose="020B0609020204030204" pitchFamily="49" charset="0"/>
              </a:rPr>
              <a:t>);</a:t>
            </a:r>
          </a:p>
          <a:p>
            <a:r>
              <a:rPr lang="en-CA" sz="1000" dirty="0">
                <a:solidFill>
                  <a:srgbClr val="000000"/>
                </a:solidFill>
                <a:latin typeface="Consolas" panose="020B0609020204030204" pitchFamily="49" charset="0"/>
              </a:rPr>
              <a:t>  }</a:t>
            </a:r>
          </a:p>
          <a:p>
            <a:r>
              <a:rPr lang="en-CA" sz="1000" dirty="0">
                <a:solidFill>
                  <a:srgbClr val="000000"/>
                </a:solidFill>
                <a:latin typeface="Consolas" panose="020B0609020204030204" pitchFamily="49" charset="0"/>
              </a:rPr>
              <a:t>}</a:t>
            </a:r>
          </a:p>
        </p:txBody>
      </p:sp>
      <p:sp>
        <p:nvSpPr>
          <p:cNvPr id="9" name="Rectangle 8">
            <a:extLst>
              <a:ext uri="{FF2B5EF4-FFF2-40B4-BE49-F238E27FC236}">
                <a16:creationId xmlns:a16="http://schemas.microsoft.com/office/drawing/2014/main" id="{79F2F554-59CD-47CC-9775-1AD260C93AFE}"/>
              </a:ext>
            </a:extLst>
          </p:cNvPr>
          <p:cNvSpPr/>
          <p:nvPr/>
        </p:nvSpPr>
        <p:spPr>
          <a:xfrm>
            <a:off x="7485776" y="4065640"/>
            <a:ext cx="4333058" cy="1785104"/>
          </a:xfrm>
          <a:prstGeom prst="rect">
            <a:avLst/>
          </a:prstGeom>
        </p:spPr>
        <p:txBody>
          <a:bodyPr wrap="square">
            <a:spAutoFit/>
          </a:bodyPr>
          <a:lstStyle/>
          <a:p>
            <a:r>
              <a:rPr lang="en-US" sz="1000" b="1" dirty="0">
                <a:solidFill>
                  <a:srgbClr val="7F0055"/>
                </a:solidFill>
                <a:latin typeface="Consolas" panose="020B0609020204030204" pitchFamily="49" charset="0"/>
              </a:rPr>
              <a:t>public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class</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MallardDuck</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extends</a:t>
            </a:r>
            <a:r>
              <a:rPr lang="en-US" sz="1000" b="1" dirty="0">
                <a:solidFill>
                  <a:srgbClr val="000000"/>
                </a:solidFill>
                <a:latin typeface="Consolas" panose="020B0609020204030204" pitchFamily="49" charset="0"/>
              </a:rPr>
              <a:t> Duck {</a:t>
            </a:r>
          </a:p>
          <a:p>
            <a:endParaRPr lang="en-CA" sz="1000" dirty="0">
              <a:latin typeface="Consolas" panose="020B0609020204030204" pitchFamily="49" charset="0"/>
            </a:endParaRPr>
          </a:p>
          <a:p>
            <a:r>
              <a:rPr lang="en-CA" sz="1000" b="1" dirty="0">
                <a:solidFill>
                  <a:srgbClr val="7F0055"/>
                </a:solidFill>
                <a:latin typeface="Consolas" panose="020B0609020204030204" pitchFamily="49" charset="0"/>
              </a:rPr>
              <a:t>  public</a:t>
            </a:r>
            <a:r>
              <a:rPr lang="en-CA" sz="1000" b="1" dirty="0">
                <a:solidFill>
                  <a:srgbClr val="000000"/>
                </a:solidFill>
                <a:latin typeface="Consolas" panose="020B0609020204030204" pitchFamily="49" charset="0"/>
              </a:rPr>
              <a:t> </a:t>
            </a:r>
            <a:r>
              <a:rPr lang="en-CA" sz="1000" b="1" dirty="0" err="1">
                <a:solidFill>
                  <a:srgbClr val="000000"/>
                </a:solidFill>
                <a:latin typeface="Consolas" panose="020B0609020204030204" pitchFamily="49" charset="0"/>
              </a:rPr>
              <a:t>MallardDuck</a:t>
            </a:r>
            <a:r>
              <a:rPr lang="en-CA" sz="1000" b="1" dirty="0">
                <a:solidFill>
                  <a:srgbClr val="000000"/>
                </a:solidFill>
                <a:latin typeface="Consolas" panose="020B0609020204030204" pitchFamily="49" charset="0"/>
              </a:rPr>
              <a:t>() {</a:t>
            </a:r>
          </a:p>
          <a:p>
            <a:r>
              <a:rPr lang="en-CA" sz="1000" dirty="0">
                <a:solidFill>
                  <a:srgbClr val="0000C0"/>
                </a:solidFill>
                <a:latin typeface="Consolas" panose="020B0609020204030204" pitchFamily="49" charset="0"/>
              </a:rPr>
              <a:t>    </a:t>
            </a:r>
            <a:r>
              <a:rPr lang="en-CA" sz="1000" dirty="0" err="1">
                <a:solidFill>
                  <a:srgbClr val="0000C0"/>
                </a:solidFill>
                <a:latin typeface="Consolas" panose="020B0609020204030204" pitchFamily="49" charset="0"/>
              </a:rPr>
              <a:t>flyBehavior</a:t>
            </a:r>
            <a:r>
              <a:rPr lang="en-CA" sz="1000" dirty="0">
                <a:solidFill>
                  <a:srgbClr val="000000"/>
                </a:solidFill>
                <a:latin typeface="Consolas" panose="020B0609020204030204" pitchFamily="49" charset="0"/>
              </a:rPr>
              <a:t> = </a:t>
            </a:r>
            <a:r>
              <a:rPr lang="en-CA" sz="1000" b="1" dirty="0">
                <a:solidFill>
                  <a:srgbClr val="7F0055"/>
                </a:solidFill>
                <a:latin typeface="Consolas" panose="020B0609020204030204" pitchFamily="49" charset="0"/>
              </a:rPr>
              <a:t>new</a:t>
            </a:r>
            <a:r>
              <a:rPr lang="en-CA" sz="1000" b="1" dirty="0">
                <a:solidFill>
                  <a:srgbClr val="000000"/>
                </a:solidFill>
                <a:latin typeface="Consolas" panose="020B0609020204030204" pitchFamily="49" charset="0"/>
              </a:rPr>
              <a:t> </a:t>
            </a:r>
            <a:r>
              <a:rPr lang="en-CA" sz="1000" b="1" dirty="0" err="1">
                <a:solidFill>
                  <a:srgbClr val="000000"/>
                </a:solidFill>
                <a:latin typeface="Consolas" panose="020B0609020204030204" pitchFamily="49" charset="0"/>
              </a:rPr>
              <a:t>FlyWithWings</a:t>
            </a:r>
            <a:r>
              <a:rPr lang="en-CA" sz="1000" b="1" dirty="0">
                <a:solidFill>
                  <a:srgbClr val="000000"/>
                </a:solidFill>
                <a:latin typeface="Consolas" panose="020B0609020204030204" pitchFamily="49" charset="0"/>
              </a:rPr>
              <a:t>();</a:t>
            </a:r>
          </a:p>
          <a:p>
            <a:endParaRPr lang="en-CA" sz="1000" dirty="0">
              <a:latin typeface="Consolas" panose="020B0609020204030204" pitchFamily="49" charset="0"/>
            </a:endParaRPr>
          </a:p>
          <a:p>
            <a:r>
              <a:rPr lang="en-CA" sz="1000" dirty="0">
                <a:solidFill>
                  <a:srgbClr val="000000"/>
                </a:solidFill>
                <a:latin typeface="Consolas" panose="020B0609020204030204" pitchFamily="49" charset="0"/>
              </a:rPr>
              <a:t>  }</a:t>
            </a:r>
          </a:p>
          <a:p>
            <a:endParaRPr lang="en-CA" sz="1000" dirty="0">
              <a:latin typeface="Consolas" panose="020B0609020204030204" pitchFamily="49" charset="0"/>
            </a:endParaRPr>
          </a:p>
          <a:p>
            <a:r>
              <a:rPr lang="en-CA" sz="1000" b="1" dirty="0">
                <a:solidFill>
                  <a:srgbClr val="7F0055"/>
                </a:solidFill>
                <a:latin typeface="Consolas" panose="020B0609020204030204" pitchFamily="49" charset="0"/>
              </a:rPr>
              <a:t>  public</a:t>
            </a:r>
            <a:r>
              <a:rPr lang="en-CA" sz="1000" b="1" dirty="0">
                <a:solidFill>
                  <a:srgbClr val="000000"/>
                </a:solidFill>
                <a:latin typeface="Consolas" panose="020B0609020204030204" pitchFamily="49" charset="0"/>
              </a:rPr>
              <a:t> </a:t>
            </a:r>
            <a:r>
              <a:rPr lang="en-CA" sz="1000" b="1" dirty="0">
                <a:solidFill>
                  <a:srgbClr val="7F0055"/>
                </a:solidFill>
                <a:latin typeface="Consolas" panose="020B0609020204030204" pitchFamily="49" charset="0"/>
              </a:rPr>
              <a:t>void</a:t>
            </a:r>
            <a:r>
              <a:rPr lang="en-CA" sz="1000" b="1" dirty="0">
                <a:solidFill>
                  <a:srgbClr val="000000"/>
                </a:solidFill>
                <a:latin typeface="Consolas" panose="020B0609020204030204" pitchFamily="49" charset="0"/>
              </a:rPr>
              <a:t> display() {</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System.</a:t>
            </a:r>
            <a:r>
              <a:rPr lang="en-US" sz="1000" b="1" i="1" dirty="0" err="1">
                <a:solidFill>
                  <a:srgbClr val="0000C0"/>
                </a:solidFill>
                <a:latin typeface="Consolas" panose="020B0609020204030204" pitchFamily="49" charset="0"/>
              </a:rPr>
              <a:t>out</a:t>
            </a:r>
            <a:r>
              <a:rPr lang="en-US" sz="1000" b="1" i="1" dirty="0" err="1">
                <a:solidFill>
                  <a:srgbClr val="000000"/>
                </a:solidFill>
                <a:latin typeface="Consolas" panose="020B0609020204030204" pitchFamily="49" charset="0"/>
              </a:rPr>
              <a:t>.println</a:t>
            </a:r>
            <a:r>
              <a:rPr lang="en-US" sz="1000" b="1" i="1" dirty="0">
                <a:solidFill>
                  <a:srgbClr val="000000"/>
                </a:solidFill>
                <a:latin typeface="Consolas" panose="020B0609020204030204" pitchFamily="49" charset="0"/>
              </a:rPr>
              <a:t>(</a:t>
            </a:r>
            <a:r>
              <a:rPr lang="en-US" sz="1000" b="1" i="1" dirty="0">
                <a:solidFill>
                  <a:srgbClr val="2A00FF"/>
                </a:solidFill>
                <a:latin typeface="Consolas" panose="020B0609020204030204" pitchFamily="49" charset="0"/>
              </a:rPr>
              <a:t>"I'm a real Mallard duck"</a:t>
            </a:r>
            <a:r>
              <a:rPr lang="en-US" sz="1000" b="1" i="1" dirty="0">
                <a:solidFill>
                  <a:srgbClr val="000000"/>
                </a:solidFill>
                <a:latin typeface="Consolas" panose="020B0609020204030204" pitchFamily="49" charset="0"/>
              </a:rPr>
              <a:t>);</a:t>
            </a:r>
          </a:p>
          <a:p>
            <a:r>
              <a:rPr lang="en-CA" sz="1000" dirty="0">
                <a:solidFill>
                  <a:srgbClr val="000000"/>
                </a:solidFill>
                <a:latin typeface="Consolas" panose="020B0609020204030204" pitchFamily="49" charset="0"/>
              </a:rPr>
              <a:t>  }</a:t>
            </a:r>
          </a:p>
          <a:p>
            <a:r>
              <a:rPr lang="en-CA" sz="1000" dirty="0">
                <a:solidFill>
                  <a:srgbClr val="000000"/>
                </a:solidFill>
                <a:latin typeface="Consolas" panose="020B0609020204030204" pitchFamily="49" charset="0"/>
              </a:rPr>
              <a:t>}</a:t>
            </a:r>
            <a:endParaRPr lang="en-CA" sz="1000" dirty="0"/>
          </a:p>
        </p:txBody>
      </p:sp>
      <p:sp>
        <p:nvSpPr>
          <p:cNvPr id="2" name="Footer Placeholder 1">
            <a:extLst>
              <a:ext uri="{FF2B5EF4-FFF2-40B4-BE49-F238E27FC236}">
                <a16:creationId xmlns:a16="http://schemas.microsoft.com/office/drawing/2014/main" id="{EF459730-3304-4684-A45F-0A4E6373A331}"/>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181008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422FA0-6935-4197-8FB3-D77CDE4F5162}"/>
              </a:ext>
            </a:extLst>
          </p:cNvPr>
          <p:cNvSpPr>
            <a:spLocks noGrp="1"/>
          </p:cNvSpPr>
          <p:nvPr>
            <p:ph type="title"/>
          </p:nvPr>
        </p:nvSpPr>
        <p:spPr/>
        <p:txBody>
          <a:bodyPr/>
          <a:lstStyle/>
          <a:p>
            <a:r>
              <a:rPr lang="en-CA" dirty="0"/>
              <a:t>Rubber and driver classes</a:t>
            </a:r>
          </a:p>
        </p:txBody>
      </p:sp>
      <p:sp>
        <p:nvSpPr>
          <p:cNvPr id="3" name="Slide Number Placeholder 2">
            <a:extLst>
              <a:ext uri="{FF2B5EF4-FFF2-40B4-BE49-F238E27FC236}">
                <a16:creationId xmlns:a16="http://schemas.microsoft.com/office/drawing/2014/main" id="{258198CB-1A5F-48B9-8E0E-49568503CF81}"/>
              </a:ext>
            </a:extLst>
          </p:cNvPr>
          <p:cNvSpPr>
            <a:spLocks noGrp="1"/>
          </p:cNvSpPr>
          <p:nvPr>
            <p:ph type="sldNum" sz="quarter" idx="12"/>
          </p:nvPr>
        </p:nvSpPr>
        <p:spPr/>
        <p:txBody>
          <a:bodyPr/>
          <a:lstStyle/>
          <a:p>
            <a:fld id="{C2F792F5-04B2-48F5-9D03-C738232DE97E}" type="slidenum">
              <a:rPr lang="en-CA" smtClean="0"/>
              <a:t>31</a:t>
            </a:fld>
            <a:endParaRPr lang="en-CA"/>
          </a:p>
        </p:txBody>
      </p:sp>
      <p:sp>
        <p:nvSpPr>
          <p:cNvPr id="6" name="Rectangle 5">
            <a:extLst>
              <a:ext uri="{FF2B5EF4-FFF2-40B4-BE49-F238E27FC236}">
                <a16:creationId xmlns:a16="http://schemas.microsoft.com/office/drawing/2014/main" id="{D564D06B-ABB8-4D70-B63F-F8E458841EA1}"/>
              </a:ext>
            </a:extLst>
          </p:cNvPr>
          <p:cNvSpPr/>
          <p:nvPr/>
        </p:nvSpPr>
        <p:spPr>
          <a:xfrm>
            <a:off x="6635430" y="2258080"/>
            <a:ext cx="6096000" cy="2554545"/>
          </a:xfrm>
          <a:prstGeom prst="rect">
            <a:avLst/>
          </a:prstGeom>
        </p:spPr>
        <p:txBody>
          <a:bodyPr>
            <a:spAutoFit/>
          </a:bodyPr>
          <a:lstStyle/>
          <a:p>
            <a:r>
              <a:rPr lang="en-CA" sz="1000" b="1" dirty="0">
                <a:solidFill>
                  <a:srgbClr val="7F0055"/>
                </a:solidFill>
                <a:latin typeface="Consolas" panose="020B0609020204030204" pitchFamily="49" charset="0"/>
              </a:rPr>
              <a:t>public</a:t>
            </a:r>
            <a:r>
              <a:rPr lang="en-CA" sz="1000" b="1" dirty="0">
                <a:solidFill>
                  <a:srgbClr val="000000"/>
                </a:solidFill>
                <a:latin typeface="Consolas" panose="020B0609020204030204" pitchFamily="49" charset="0"/>
              </a:rPr>
              <a:t> </a:t>
            </a:r>
            <a:r>
              <a:rPr lang="en-CA" sz="1000" b="1" dirty="0">
                <a:solidFill>
                  <a:srgbClr val="7F0055"/>
                </a:solidFill>
                <a:latin typeface="Consolas" panose="020B0609020204030204" pitchFamily="49" charset="0"/>
              </a:rPr>
              <a:t>class</a:t>
            </a:r>
            <a:r>
              <a:rPr lang="en-CA" sz="1000" b="1" dirty="0">
                <a:solidFill>
                  <a:srgbClr val="000000"/>
                </a:solidFill>
                <a:latin typeface="Consolas" panose="020B0609020204030204" pitchFamily="49" charset="0"/>
              </a:rPr>
              <a:t> MiniDuckSimulator1 {</a:t>
            </a:r>
          </a:p>
          <a:p>
            <a:r>
              <a:rPr lang="en-CA" sz="1000" dirty="0">
                <a:solidFill>
                  <a:srgbClr val="000000"/>
                </a:solidFill>
                <a:latin typeface="Consolas" panose="020B0609020204030204" pitchFamily="49" charset="0"/>
              </a:rPr>
              <a:t> </a:t>
            </a:r>
          </a:p>
          <a:p>
            <a:r>
              <a:rPr lang="en-US" sz="1000" b="1" dirty="0">
                <a:solidFill>
                  <a:srgbClr val="7F0055"/>
                </a:solidFill>
                <a:latin typeface="Consolas" panose="020B0609020204030204" pitchFamily="49" charset="0"/>
              </a:rPr>
              <a:t>  public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static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void</a:t>
            </a:r>
            <a:r>
              <a:rPr lang="en-US" sz="1000" b="1" dirty="0">
                <a:solidFill>
                  <a:srgbClr val="000000"/>
                </a:solidFill>
                <a:latin typeface="Consolas" panose="020B0609020204030204" pitchFamily="49" charset="0"/>
              </a:rPr>
              <a:t> main(String[] </a:t>
            </a:r>
            <a:r>
              <a:rPr lang="en-US" sz="1000" b="1" dirty="0" err="1">
                <a:solidFill>
                  <a:srgbClr val="6A3E3E"/>
                </a:solidFill>
                <a:latin typeface="Consolas" panose="020B0609020204030204" pitchFamily="49" charset="0"/>
              </a:rPr>
              <a:t>args</a:t>
            </a:r>
            <a:r>
              <a:rPr lang="en-US" sz="1000" b="1" dirty="0">
                <a:solidFill>
                  <a:srgbClr val="000000"/>
                </a:solidFill>
                <a:latin typeface="Consolas" panose="020B0609020204030204" pitchFamily="49" charset="0"/>
              </a:rPr>
              <a:t>) {</a:t>
            </a:r>
          </a:p>
          <a:p>
            <a:r>
              <a:rPr lang="en-CA" sz="1000" dirty="0">
                <a:solidFill>
                  <a:srgbClr val="000000"/>
                </a:solidFill>
                <a:latin typeface="Consolas" panose="020B0609020204030204" pitchFamily="49" charset="0"/>
              </a:rPr>
              <a:t> </a:t>
            </a:r>
          </a:p>
          <a:p>
            <a:r>
              <a:rPr lang="en-CA" sz="1000" dirty="0">
                <a:solidFill>
                  <a:srgbClr val="000000"/>
                </a:solidFill>
                <a:latin typeface="Consolas" panose="020B0609020204030204" pitchFamily="49" charset="0"/>
              </a:rPr>
              <a:t>    Duck </a:t>
            </a:r>
            <a:r>
              <a:rPr lang="en-CA" sz="1000" dirty="0">
                <a:solidFill>
                  <a:srgbClr val="6A3E3E"/>
                </a:solidFill>
                <a:latin typeface="Consolas" panose="020B0609020204030204" pitchFamily="49" charset="0"/>
              </a:rPr>
              <a:t>mallard</a:t>
            </a:r>
            <a:r>
              <a:rPr lang="en-CA" sz="1000" dirty="0">
                <a:solidFill>
                  <a:srgbClr val="000000"/>
                </a:solidFill>
                <a:latin typeface="Consolas" panose="020B0609020204030204" pitchFamily="49" charset="0"/>
              </a:rPr>
              <a:t> = </a:t>
            </a:r>
            <a:r>
              <a:rPr lang="en-CA" sz="1000" b="1" dirty="0">
                <a:solidFill>
                  <a:srgbClr val="7F0055"/>
                </a:solidFill>
                <a:latin typeface="Consolas" panose="020B0609020204030204" pitchFamily="49" charset="0"/>
              </a:rPr>
              <a:t>new</a:t>
            </a:r>
            <a:r>
              <a:rPr lang="en-CA" sz="1000" b="1" dirty="0">
                <a:solidFill>
                  <a:srgbClr val="000000"/>
                </a:solidFill>
                <a:latin typeface="Consolas" panose="020B0609020204030204" pitchFamily="49" charset="0"/>
              </a:rPr>
              <a:t> </a:t>
            </a:r>
            <a:r>
              <a:rPr lang="en-CA" sz="1000" b="1" dirty="0" err="1">
                <a:solidFill>
                  <a:srgbClr val="000000"/>
                </a:solidFill>
                <a:latin typeface="Consolas" panose="020B0609020204030204" pitchFamily="49" charset="0"/>
              </a:rPr>
              <a:t>MallardDuck</a:t>
            </a:r>
            <a:r>
              <a:rPr lang="en-CA" sz="1000" b="1" dirty="0">
                <a:solidFill>
                  <a:srgbClr val="000000"/>
                </a:solidFill>
                <a:latin typeface="Consolas" panose="020B0609020204030204" pitchFamily="49" charset="0"/>
              </a:rPr>
              <a:t>();</a:t>
            </a:r>
          </a:p>
          <a:p>
            <a:r>
              <a:rPr lang="en-CA" sz="1000" dirty="0">
                <a:solidFill>
                  <a:srgbClr val="6A3E3E"/>
                </a:solidFill>
                <a:latin typeface="Consolas" panose="020B0609020204030204" pitchFamily="49" charset="0"/>
              </a:rPr>
              <a:t>    </a:t>
            </a:r>
            <a:r>
              <a:rPr lang="en-CA" sz="1000" dirty="0" err="1">
                <a:solidFill>
                  <a:srgbClr val="6A3E3E"/>
                </a:solidFill>
                <a:latin typeface="Consolas" panose="020B0609020204030204" pitchFamily="49" charset="0"/>
              </a:rPr>
              <a:t>mallard</a:t>
            </a:r>
            <a:r>
              <a:rPr lang="en-CA" sz="1000" dirty="0" err="1">
                <a:solidFill>
                  <a:srgbClr val="000000"/>
                </a:solidFill>
                <a:latin typeface="Consolas" panose="020B0609020204030204" pitchFamily="49" charset="0"/>
              </a:rPr>
              <a:t>.performFly</a:t>
            </a:r>
            <a:r>
              <a:rPr lang="en-CA" sz="1000" dirty="0">
                <a:solidFill>
                  <a:srgbClr val="000000"/>
                </a:solidFill>
                <a:latin typeface="Consolas" panose="020B0609020204030204" pitchFamily="49" charset="0"/>
              </a:rPr>
              <a:t>();</a:t>
            </a:r>
          </a:p>
          <a:p>
            <a:r>
              <a:rPr lang="en-CA" sz="1000" dirty="0">
                <a:solidFill>
                  <a:srgbClr val="000000"/>
                </a:solidFill>
                <a:latin typeface="Consolas" panose="020B0609020204030204" pitchFamily="49" charset="0"/>
              </a:rPr>
              <a:t>    </a:t>
            </a:r>
            <a:r>
              <a:rPr lang="en-CA" sz="1000" dirty="0" err="1">
                <a:solidFill>
                  <a:srgbClr val="6A3E3E"/>
                </a:solidFill>
                <a:latin typeface="Consolas" panose="020B0609020204030204" pitchFamily="49" charset="0"/>
              </a:rPr>
              <a:t>mallard</a:t>
            </a:r>
            <a:r>
              <a:rPr lang="en-CA" sz="1000" dirty="0" err="1">
                <a:solidFill>
                  <a:srgbClr val="000000"/>
                </a:solidFill>
                <a:latin typeface="Consolas" panose="020B0609020204030204" pitchFamily="49" charset="0"/>
              </a:rPr>
              <a:t>.display</a:t>
            </a:r>
            <a:r>
              <a:rPr lang="en-CA" sz="1000" dirty="0">
                <a:solidFill>
                  <a:srgbClr val="000000"/>
                </a:solidFill>
                <a:latin typeface="Consolas" panose="020B0609020204030204" pitchFamily="49" charset="0"/>
              </a:rPr>
              <a:t>()</a:t>
            </a:r>
          </a:p>
          <a:p>
            <a:r>
              <a:rPr lang="en-CA" sz="1000" dirty="0">
                <a:solidFill>
                  <a:srgbClr val="000000"/>
                </a:solidFill>
                <a:latin typeface="Consolas" panose="020B0609020204030204" pitchFamily="49" charset="0"/>
              </a:rPr>
              <a:t> </a:t>
            </a:r>
            <a:r>
              <a:rPr lang="en-CA" sz="1000" dirty="0">
                <a:solidFill>
                  <a:srgbClr val="6A3E3E"/>
                </a:solidFill>
                <a:latin typeface="Consolas" panose="020B0609020204030204" pitchFamily="49" charset="0"/>
              </a:rPr>
              <a:t>   </a:t>
            </a:r>
            <a:r>
              <a:rPr lang="en-CA" sz="1000" dirty="0" err="1">
                <a:solidFill>
                  <a:srgbClr val="6A3E3E"/>
                </a:solidFill>
                <a:latin typeface="Consolas" panose="020B0609020204030204" pitchFamily="49" charset="0"/>
              </a:rPr>
              <a:t>mallard.</a:t>
            </a:r>
            <a:r>
              <a:rPr lang="en-CA" sz="1000" dirty="0" err="1">
                <a:solidFill>
                  <a:srgbClr val="000000"/>
                </a:solidFill>
                <a:latin typeface="Consolas" panose="020B0609020204030204" pitchFamily="49" charset="0"/>
              </a:rPr>
              <a:t>swim</a:t>
            </a:r>
            <a:r>
              <a:rPr lang="en-CA" sz="1000" dirty="0">
                <a:solidFill>
                  <a:srgbClr val="6A3E3E"/>
                </a:solidFill>
                <a:latin typeface="Consolas" panose="020B0609020204030204" pitchFamily="49" charset="0"/>
              </a:rPr>
              <a:t>()</a:t>
            </a:r>
          </a:p>
          <a:p>
            <a:endParaRPr lang="en-CA" sz="1000" dirty="0">
              <a:solidFill>
                <a:srgbClr val="6A3E3E"/>
              </a:solidFill>
              <a:latin typeface="Consolas" panose="020B0609020204030204" pitchFamily="49" charset="0"/>
            </a:endParaRPr>
          </a:p>
          <a:p>
            <a:r>
              <a:rPr lang="en-CA" sz="1000" dirty="0">
                <a:solidFill>
                  <a:srgbClr val="000000"/>
                </a:solidFill>
                <a:latin typeface="Consolas" panose="020B0609020204030204" pitchFamily="49" charset="0"/>
              </a:rPr>
              <a:t>   Duck </a:t>
            </a:r>
            <a:r>
              <a:rPr lang="en-CA" sz="1000" dirty="0" err="1">
                <a:solidFill>
                  <a:srgbClr val="000000"/>
                </a:solidFill>
                <a:latin typeface="Consolas" panose="020B0609020204030204" pitchFamily="49" charset="0"/>
              </a:rPr>
              <a:t>rubbie</a:t>
            </a:r>
            <a:r>
              <a:rPr lang="en-CA" sz="1000" dirty="0">
                <a:solidFill>
                  <a:srgbClr val="000000"/>
                </a:solidFill>
                <a:latin typeface="Consolas" panose="020B0609020204030204" pitchFamily="49" charset="0"/>
              </a:rPr>
              <a:t> = </a:t>
            </a:r>
            <a:r>
              <a:rPr lang="en-CA" sz="1000" b="1" dirty="0">
                <a:solidFill>
                  <a:srgbClr val="7F0055"/>
                </a:solidFill>
                <a:latin typeface="Consolas" panose="020B0609020204030204" pitchFamily="49" charset="0"/>
              </a:rPr>
              <a:t>new</a:t>
            </a:r>
            <a:r>
              <a:rPr lang="en-CA" sz="1000" b="1" dirty="0">
                <a:solidFill>
                  <a:srgbClr val="000000"/>
                </a:solidFill>
                <a:latin typeface="Consolas" panose="020B0609020204030204" pitchFamily="49" charset="0"/>
              </a:rPr>
              <a:t> </a:t>
            </a:r>
            <a:r>
              <a:rPr lang="en-CA" sz="1000" b="1" dirty="0" err="1">
                <a:solidFill>
                  <a:srgbClr val="000000"/>
                </a:solidFill>
                <a:latin typeface="Consolas" panose="020B0609020204030204" pitchFamily="49" charset="0"/>
              </a:rPr>
              <a:t>RubberDuck</a:t>
            </a:r>
            <a:r>
              <a:rPr lang="en-CA" sz="1000" b="1" dirty="0">
                <a:solidFill>
                  <a:srgbClr val="000000"/>
                </a:solidFill>
                <a:latin typeface="Consolas" panose="020B0609020204030204" pitchFamily="49" charset="0"/>
              </a:rPr>
              <a:t>();</a:t>
            </a:r>
          </a:p>
          <a:p>
            <a:r>
              <a:rPr lang="en-CA" sz="1000" dirty="0">
                <a:solidFill>
                  <a:srgbClr val="6A3E3E"/>
                </a:solidFill>
                <a:latin typeface="Consolas" panose="020B0609020204030204" pitchFamily="49" charset="0"/>
              </a:rPr>
              <a:t>   </a:t>
            </a:r>
            <a:r>
              <a:rPr lang="en-CA" sz="1000" dirty="0" err="1">
                <a:solidFill>
                  <a:srgbClr val="000000"/>
                </a:solidFill>
                <a:latin typeface="Consolas" panose="020B0609020204030204" pitchFamily="49" charset="0"/>
              </a:rPr>
              <a:t>rubbie.performFly</a:t>
            </a:r>
            <a:r>
              <a:rPr lang="en-CA" sz="1000" dirty="0">
                <a:solidFill>
                  <a:srgbClr val="000000"/>
                </a:solidFill>
                <a:latin typeface="Consolas" panose="020B0609020204030204" pitchFamily="49" charset="0"/>
              </a:rPr>
              <a:t>();</a:t>
            </a:r>
          </a:p>
          <a:p>
            <a:r>
              <a:rPr lang="en-CA" sz="1000" dirty="0">
                <a:solidFill>
                  <a:srgbClr val="000000"/>
                </a:solidFill>
                <a:latin typeface="Consolas" panose="020B0609020204030204" pitchFamily="49" charset="0"/>
              </a:rPr>
              <a:t>   </a:t>
            </a:r>
            <a:r>
              <a:rPr lang="en-CA" sz="1000" dirty="0" err="1">
                <a:solidFill>
                  <a:srgbClr val="000000"/>
                </a:solidFill>
                <a:latin typeface="Consolas" panose="020B0609020204030204" pitchFamily="49" charset="0"/>
              </a:rPr>
              <a:t>rubbie.display</a:t>
            </a:r>
            <a:r>
              <a:rPr lang="en-CA" sz="1000" dirty="0">
                <a:solidFill>
                  <a:srgbClr val="000000"/>
                </a:solidFill>
                <a:latin typeface="Consolas" panose="020B0609020204030204" pitchFamily="49" charset="0"/>
              </a:rPr>
              <a:t>()</a:t>
            </a:r>
          </a:p>
          <a:p>
            <a:r>
              <a:rPr lang="en-CA" sz="1000" dirty="0">
                <a:solidFill>
                  <a:srgbClr val="000000"/>
                </a:solidFill>
                <a:latin typeface="Consolas" panose="020B0609020204030204" pitchFamily="49" charset="0"/>
              </a:rPr>
              <a:t>   </a:t>
            </a:r>
            <a:r>
              <a:rPr lang="en-CA" sz="1000" dirty="0" err="1">
                <a:solidFill>
                  <a:srgbClr val="000000"/>
                </a:solidFill>
                <a:latin typeface="Consolas" panose="020B0609020204030204" pitchFamily="49" charset="0"/>
              </a:rPr>
              <a:t>rubbie</a:t>
            </a:r>
            <a:r>
              <a:rPr lang="en-CA" sz="1000" dirty="0" err="1">
                <a:solidFill>
                  <a:srgbClr val="6A3E3E"/>
                </a:solidFill>
                <a:latin typeface="Consolas" panose="020B0609020204030204" pitchFamily="49" charset="0"/>
              </a:rPr>
              <a:t>.</a:t>
            </a:r>
            <a:r>
              <a:rPr lang="en-CA" sz="1000" dirty="0" err="1">
                <a:solidFill>
                  <a:srgbClr val="000000"/>
                </a:solidFill>
                <a:latin typeface="Consolas" panose="020B0609020204030204" pitchFamily="49" charset="0"/>
              </a:rPr>
              <a:t>swim</a:t>
            </a:r>
            <a:r>
              <a:rPr lang="en-CA" sz="1000" dirty="0">
                <a:solidFill>
                  <a:srgbClr val="6A3E3E"/>
                </a:solidFill>
                <a:latin typeface="Consolas" panose="020B0609020204030204" pitchFamily="49" charset="0"/>
              </a:rPr>
              <a:t>()</a:t>
            </a:r>
            <a:endParaRPr lang="en-CA" sz="1000" dirty="0">
              <a:latin typeface="Consolas" panose="020B0609020204030204" pitchFamily="49" charset="0"/>
            </a:endParaRPr>
          </a:p>
          <a:p>
            <a:endParaRPr lang="en-CA" sz="1000" dirty="0">
              <a:latin typeface="Consolas" panose="020B0609020204030204" pitchFamily="49" charset="0"/>
            </a:endParaRPr>
          </a:p>
          <a:p>
            <a:r>
              <a:rPr lang="en-CA" sz="1000" dirty="0">
                <a:solidFill>
                  <a:srgbClr val="000000"/>
                </a:solidFill>
                <a:latin typeface="Consolas" panose="020B0609020204030204" pitchFamily="49" charset="0"/>
              </a:rPr>
              <a:t>  }</a:t>
            </a:r>
          </a:p>
          <a:p>
            <a:r>
              <a:rPr lang="en-CA" sz="1000" dirty="0">
                <a:solidFill>
                  <a:srgbClr val="000000"/>
                </a:solidFill>
                <a:latin typeface="Consolas" panose="020B0609020204030204" pitchFamily="49" charset="0"/>
              </a:rPr>
              <a:t>}</a:t>
            </a:r>
          </a:p>
        </p:txBody>
      </p:sp>
      <p:sp>
        <p:nvSpPr>
          <p:cNvPr id="7" name="Rectangle 6">
            <a:extLst>
              <a:ext uri="{FF2B5EF4-FFF2-40B4-BE49-F238E27FC236}">
                <a16:creationId xmlns:a16="http://schemas.microsoft.com/office/drawing/2014/main" id="{54179186-F457-486A-AE31-96CBE0970A68}"/>
              </a:ext>
            </a:extLst>
          </p:cNvPr>
          <p:cNvSpPr/>
          <p:nvPr/>
        </p:nvSpPr>
        <p:spPr>
          <a:xfrm>
            <a:off x="838200" y="2258080"/>
            <a:ext cx="6096000" cy="1785104"/>
          </a:xfrm>
          <a:prstGeom prst="rect">
            <a:avLst/>
          </a:prstGeom>
        </p:spPr>
        <p:txBody>
          <a:bodyPr>
            <a:spAutoFit/>
          </a:bodyPr>
          <a:lstStyle/>
          <a:p>
            <a:r>
              <a:rPr lang="en-US" sz="1000" b="1" dirty="0">
                <a:solidFill>
                  <a:srgbClr val="7F0055"/>
                </a:solidFill>
                <a:latin typeface="Consolas" panose="020B0609020204030204" pitchFamily="49" charset="0"/>
              </a:rPr>
              <a:t>public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class</a:t>
            </a:r>
            <a:r>
              <a:rPr lang="en-US" sz="1000" b="1" dirty="0">
                <a:solidFill>
                  <a:srgbClr val="000000"/>
                </a:solidFill>
                <a:latin typeface="Consolas" panose="020B0609020204030204" pitchFamily="49" charset="0"/>
              </a:rPr>
              <a:t> </a:t>
            </a:r>
            <a:r>
              <a:rPr lang="en-CA" sz="1000" b="1" dirty="0" err="1">
                <a:solidFill>
                  <a:srgbClr val="000000"/>
                </a:solidFill>
                <a:latin typeface="Consolas" panose="020B0609020204030204" pitchFamily="49" charset="0"/>
              </a:rPr>
              <a:t>RubberDuck</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extends</a:t>
            </a:r>
            <a:r>
              <a:rPr lang="en-US" sz="1000" b="1" dirty="0">
                <a:solidFill>
                  <a:srgbClr val="000000"/>
                </a:solidFill>
                <a:latin typeface="Consolas" panose="020B0609020204030204" pitchFamily="49" charset="0"/>
              </a:rPr>
              <a:t> Duck {</a:t>
            </a:r>
          </a:p>
          <a:p>
            <a:endParaRPr lang="en-CA" sz="1000" dirty="0">
              <a:latin typeface="Consolas" panose="020B0609020204030204" pitchFamily="49" charset="0"/>
            </a:endParaRPr>
          </a:p>
          <a:p>
            <a:r>
              <a:rPr lang="en-CA" sz="1000" b="1" dirty="0">
                <a:solidFill>
                  <a:srgbClr val="7F0055"/>
                </a:solidFill>
                <a:latin typeface="Consolas" panose="020B0609020204030204" pitchFamily="49" charset="0"/>
              </a:rPr>
              <a:t>  public</a:t>
            </a:r>
            <a:r>
              <a:rPr lang="en-CA" sz="1000" b="1" dirty="0">
                <a:solidFill>
                  <a:srgbClr val="000000"/>
                </a:solidFill>
                <a:latin typeface="Consolas" panose="020B0609020204030204" pitchFamily="49" charset="0"/>
              </a:rPr>
              <a:t> </a:t>
            </a:r>
            <a:r>
              <a:rPr lang="en-CA" sz="1000" b="1" dirty="0" err="1">
                <a:solidFill>
                  <a:srgbClr val="000000"/>
                </a:solidFill>
                <a:latin typeface="Consolas" panose="020B0609020204030204" pitchFamily="49" charset="0"/>
              </a:rPr>
              <a:t>RubberDuck</a:t>
            </a:r>
            <a:r>
              <a:rPr lang="en-CA" sz="1000" b="1" dirty="0">
                <a:solidFill>
                  <a:srgbClr val="000000"/>
                </a:solidFill>
                <a:latin typeface="Consolas" panose="020B0609020204030204" pitchFamily="49" charset="0"/>
              </a:rPr>
              <a:t>() {</a:t>
            </a:r>
          </a:p>
          <a:p>
            <a:r>
              <a:rPr lang="en-CA" sz="1000" dirty="0">
                <a:solidFill>
                  <a:srgbClr val="0000C0"/>
                </a:solidFill>
                <a:latin typeface="Consolas" panose="020B0609020204030204" pitchFamily="49" charset="0"/>
              </a:rPr>
              <a:t>    </a:t>
            </a:r>
            <a:r>
              <a:rPr lang="en-CA" sz="1000" dirty="0" err="1">
                <a:solidFill>
                  <a:srgbClr val="0000C0"/>
                </a:solidFill>
                <a:latin typeface="Consolas" panose="020B0609020204030204" pitchFamily="49" charset="0"/>
              </a:rPr>
              <a:t>flyBehavior</a:t>
            </a:r>
            <a:r>
              <a:rPr lang="en-CA" sz="1000" dirty="0">
                <a:solidFill>
                  <a:srgbClr val="000000"/>
                </a:solidFill>
                <a:latin typeface="Consolas" panose="020B0609020204030204" pitchFamily="49" charset="0"/>
              </a:rPr>
              <a:t> = </a:t>
            </a:r>
            <a:r>
              <a:rPr lang="en-CA" sz="1000" b="1" dirty="0">
                <a:solidFill>
                  <a:srgbClr val="7F0055"/>
                </a:solidFill>
                <a:latin typeface="Consolas" panose="020B0609020204030204" pitchFamily="49" charset="0"/>
              </a:rPr>
              <a:t>new</a:t>
            </a:r>
            <a:r>
              <a:rPr lang="en-CA"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FlyNoWay</a:t>
            </a:r>
            <a:r>
              <a:rPr lang="en-CA" sz="1000" b="1" dirty="0">
                <a:solidFill>
                  <a:srgbClr val="000000"/>
                </a:solidFill>
                <a:latin typeface="Consolas" panose="020B0609020204030204" pitchFamily="49" charset="0"/>
              </a:rPr>
              <a:t>();</a:t>
            </a:r>
          </a:p>
          <a:p>
            <a:endParaRPr lang="en-CA" sz="1000" dirty="0">
              <a:latin typeface="Consolas" panose="020B0609020204030204" pitchFamily="49" charset="0"/>
            </a:endParaRPr>
          </a:p>
          <a:p>
            <a:r>
              <a:rPr lang="en-CA" sz="1000" dirty="0">
                <a:solidFill>
                  <a:srgbClr val="000000"/>
                </a:solidFill>
                <a:latin typeface="Consolas" panose="020B0609020204030204" pitchFamily="49" charset="0"/>
              </a:rPr>
              <a:t>  }</a:t>
            </a:r>
          </a:p>
          <a:p>
            <a:endParaRPr lang="en-CA" sz="1000" dirty="0">
              <a:latin typeface="Consolas" panose="020B0609020204030204" pitchFamily="49" charset="0"/>
            </a:endParaRPr>
          </a:p>
          <a:p>
            <a:r>
              <a:rPr lang="en-CA" sz="1000" b="1" dirty="0">
                <a:solidFill>
                  <a:srgbClr val="7F0055"/>
                </a:solidFill>
                <a:latin typeface="Consolas" panose="020B0609020204030204" pitchFamily="49" charset="0"/>
              </a:rPr>
              <a:t>  public</a:t>
            </a:r>
            <a:r>
              <a:rPr lang="en-CA" sz="1000" b="1" dirty="0">
                <a:solidFill>
                  <a:srgbClr val="000000"/>
                </a:solidFill>
                <a:latin typeface="Consolas" panose="020B0609020204030204" pitchFamily="49" charset="0"/>
              </a:rPr>
              <a:t> </a:t>
            </a:r>
            <a:r>
              <a:rPr lang="en-CA" sz="1000" b="1" dirty="0">
                <a:solidFill>
                  <a:srgbClr val="7F0055"/>
                </a:solidFill>
                <a:latin typeface="Consolas" panose="020B0609020204030204" pitchFamily="49" charset="0"/>
              </a:rPr>
              <a:t>void</a:t>
            </a:r>
            <a:r>
              <a:rPr lang="en-CA" sz="1000" b="1" dirty="0">
                <a:solidFill>
                  <a:srgbClr val="000000"/>
                </a:solidFill>
                <a:latin typeface="Consolas" panose="020B0609020204030204" pitchFamily="49" charset="0"/>
              </a:rPr>
              <a:t> display() {</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System.</a:t>
            </a:r>
            <a:r>
              <a:rPr lang="en-US" sz="1000" b="1" i="1" dirty="0" err="1">
                <a:solidFill>
                  <a:srgbClr val="0000C0"/>
                </a:solidFill>
                <a:latin typeface="Consolas" panose="020B0609020204030204" pitchFamily="49" charset="0"/>
              </a:rPr>
              <a:t>out</a:t>
            </a:r>
            <a:r>
              <a:rPr lang="en-US" sz="1000" b="1" i="1" dirty="0" err="1">
                <a:solidFill>
                  <a:srgbClr val="000000"/>
                </a:solidFill>
                <a:latin typeface="Consolas" panose="020B0609020204030204" pitchFamily="49" charset="0"/>
              </a:rPr>
              <a:t>.println</a:t>
            </a:r>
            <a:r>
              <a:rPr lang="en-US" sz="1000" b="1" i="1" dirty="0">
                <a:solidFill>
                  <a:srgbClr val="000000"/>
                </a:solidFill>
                <a:latin typeface="Consolas" panose="020B0609020204030204" pitchFamily="49" charset="0"/>
              </a:rPr>
              <a:t>(</a:t>
            </a:r>
            <a:r>
              <a:rPr lang="en-US" sz="1000" b="1" i="1" dirty="0">
                <a:solidFill>
                  <a:srgbClr val="2A00FF"/>
                </a:solidFill>
                <a:latin typeface="Consolas" panose="020B0609020204030204" pitchFamily="49" charset="0"/>
              </a:rPr>
              <a:t>"I'm a rubber duck"</a:t>
            </a:r>
            <a:r>
              <a:rPr lang="en-US" sz="1000" b="1" i="1" dirty="0">
                <a:solidFill>
                  <a:srgbClr val="000000"/>
                </a:solidFill>
                <a:latin typeface="Consolas" panose="020B0609020204030204" pitchFamily="49" charset="0"/>
              </a:rPr>
              <a:t>);</a:t>
            </a:r>
          </a:p>
          <a:p>
            <a:r>
              <a:rPr lang="en-CA" sz="1000" dirty="0">
                <a:solidFill>
                  <a:srgbClr val="000000"/>
                </a:solidFill>
                <a:latin typeface="Consolas" panose="020B0609020204030204" pitchFamily="49" charset="0"/>
              </a:rPr>
              <a:t>  }</a:t>
            </a:r>
          </a:p>
          <a:p>
            <a:r>
              <a:rPr lang="en-CA" sz="1000" dirty="0">
                <a:solidFill>
                  <a:srgbClr val="000000"/>
                </a:solidFill>
                <a:latin typeface="Consolas" panose="020B0609020204030204" pitchFamily="49" charset="0"/>
              </a:rPr>
              <a:t>}</a:t>
            </a:r>
            <a:endParaRPr lang="en-CA" sz="1000" dirty="0"/>
          </a:p>
        </p:txBody>
      </p:sp>
      <p:sp>
        <p:nvSpPr>
          <p:cNvPr id="2" name="Footer Placeholder 1">
            <a:extLst>
              <a:ext uri="{FF2B5EF4-FFF2-40B4-BE49-F238E27FC236}">
                <a16:creationId xmlns:a16="http://schemas.microsoft.com/office/drawing/2014/main" id="{A14E2565-C873-4860-A8AC-2F50F4FBEA7F}"/>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331592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412B-1A64-43AA-AFE1-34DB3CBB278A}"/>
              </a:ext>
            </a:extLst>
          </p:cNvPr>
          <p:cNvSpPr>
            <a:spLocks noGrp="1"/>
          </p:cNvSpPr>
          <p:nvPr>
            <p:ph type="title"/>
          </p:nvPr>
        </p:nvSpPr>
        <p:spPr/>
        <p:txBody>
          <a:bodyPr/>
          <a:lstStyle/>
          <a:p>
            <a:r>
              <a:rPr lang="en-US" dirty="0"/>
              <a:t>The notion of design patterns is two-fold</a:t>
            </a:r>
            <a:endParaRPr lang="en-CA" dirty="0"/>
          </a:p>
        </p:txBody>
      </p:sp>
      <p:sp>
        <p:nvSpPr>
          <p:cNvPr id="3" name="Content Placeholder 2">
            <a:extLst>
              <a:ext uri="{FF2B5EF4-FFF2-40B4-BE49-F238E27FC236}">
                <a16:creationId xmlns:a16="http://schemas.microsoft.com/office/drawing/2014/main" id="{70B48655-3FD0-46FC-A9AB-79E001EEB089}"/>
              </a:ext>
            </a:extLst>
          </p:cNvPr>
          <p:cNvSpPr>
            <a:spLocks noGrp="1"/>
          </p:cNvSpPr>
          <p:nvPr>
            <p:ph idx="1"/>
          </p:nvPr>
        </p:nvSpPr>
        <p:spPr>
          <a:xfrm>
            <a:off x="2220132" y="1825625"/>
            <a:ext cx="9133667" cy="4351338"/>
          </a:xfrm>
        </p:spPr>
        <p:txBody>
          <a:bodyPr/>
          <a:lstStyle/>
          <a:p>
            <a:endParaRPr lang="en-US" dirty="0"/>
          </a:p>
          <a:p>
            <a:pPr marL="800100" lvl="1" indent="-342900">
              <a:buFont typeface="+mj-lt"/>
              <a:buAutoNum type="arabicPeriod"/>
            </a:pPr>
            <a:r>
              <a:rPr lang="en-US" dirty="0"/>
              <a:t>Solution to recurring problem</a:t>
            </a:r>
          </a:p>
          <a:p>
            <a:pPr marL="800100" lvl="1" indent="-342900">
              <a:buFont typeface="+mj-lt"/>
              <a:buAutoNum type="arabicPeriod"/>
            </a:pPr>
            <a:r>
              <a:rPr lang="en-US" b="1" dirty="0"/>
              <a:t>A way to communicate design decisions</a:t>
            </a:r>
          </a:p>
          <a:p>
            <a:pPr lvl="2"/>
            <a:r>
              <a:rPr lang="en-US" dirty="0"/>
              <a:t> (i.e., shared vocabulary)</a:t>
            </a:r>
            <a:endParaRPr lang="en-CA" dirty="0"/>
          </a:p>
        </p:txBody>
      </p:sp>
      <p:pic>
        <p:nvPicPr>
          <p:cNvPr id="14338" name="Picture 2" descr="Image result for remember">
            <a:extLst>
              <a:ext uri="{FF2B5EF4-FFF2-40B4-BE49-F238E27FC236}">
                <a16:creationId xmlns:a16="http://schemas.microsoft.com/office/drawing/2014/main" id="{CC5DF961-AD1B-404C-AFEA-9390BA4EE9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1422" y="1690688"/>
            <a:ext cx="1247027" cy="145086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F2CA658-81F7-47C5-8D9B-F2970C03D884}"/>
              </a:ext>
            </a:extLst>
          </p:cNvPr>
          <p:cNvSpPr>
            <a:spLocks noGrp="1"/>
          </p:cNvSpPr>
          <p:nvPr>
            <p:ph type="sldNum" sz="quarter" idx="12"/>
          </p:nvPr>
        </p:nvSpPr>
        <p:spPr/>
        <p:txBody>
          <a:bodyPr/>
          <a:lstStyle/>
          <a:p>
            <a:fld id="{12220A13-BE34-4ECC-8DDD-4DBA429EF266}" type="slidenum">
              <a:rPr lang="en-CA" smtClean="0"/>
              <a:t>32</a:t>
            </a:fld>
            <a:endParaRPr lang="en-CA"/>
          </a:p>
        </p:txBody>
      </p:sp>
      <p:sp>
        <p:nvSpPr>
          <p:cNvPr id="5" name="Footer Placeholder 4">
            <a:extLst>
              <a:ext uri="{FF2B5EF4-FFF2-40B4-BE49-F238E27FC236}">
                <a16:creationId xmlns:a16="http://schemas.microsoft.com/office/drawing/2014/main" id="{C765BDD6-E654-4339-9D1F-8AB08CFA70D9}"/>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1497318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C515F-E4BD-4A30-8B8C-44CB59524F56}"/>
              </a:ext>
            </a:extLst>
          </p:cNvPr>
          <p:cNvSpPr>
            <a:spLocks noGrp="1"/>
          </p:cNvSpPr>
          <p:nvPr>
            <p:ph type="title"/>
          </p:nvPr>
        </p:nvSpPr>
        <p:spPr/>
        <p:txBody>
          <a:bodyPr>
            <a:normAutofit/>
          </a:bodyPr>
          <a:lstStyle/>
          <a:p>
            <a:r>
              <a:rPr lang="en-CA" sz="4000" dirty="0"/>
              <a:t>Shared vocabulary helps to communicate ideas</a:t>
            </a:r>
          </a:p>
        </p:txBody>
      </p:sp>
      <p:sp>
        <p:nvSpPr>
          <p:cNvPr id="3" name="Content Placeholder 2">
            <a:extLst>
              <a:ext uri="{FF2B5EF4-FFF2-40B4-BE49-F238E27FC236}">
                <a16:creationId xmlns:a16="http://schemas.microsoft.com/office/drawing/2014/main" id="{3BD4DD01-40B0-4580-A437-45AA7A711C51}"/>
              </a:ext>
            </a:extLst>
          </p:cNvPr>
          <p:cNvSpPr>
            <a:spLocks noGrp="1"/>
          </p:cNvSpPr>
          <p:nvPr>
            <p:ph idx="1"/>
          </p:nvPr>
        </p:nvSpPr>
        <p:spPr>
          <a:xfrm>
            <a:off x="838200" y="1825625"/>
            <a:ext cx="5257800" cy="4351338"/>
          </a:xfrm>
        </p:spPr>
        <p:txBody>
          <a:bodyPr>
            <a:normAutofit/>
          </a:bodyPr>
          <a:lstStyle/>
          <a:p>
            <a:r>
              <a:rPr lang="en-US" dirty="0"/>
              <a:t>Compare the following statements:</a:t>
            </a:r>
          </a:p>
          <a:p>
            <a:r>
              <a:rPr lang="en-US" i="1" dirty="0"/>
              <a:t>I encapsulated interface details in a base class, and buried implementation details in derived classes, so clients can couple themselves to an interface not an implementation</a:t>
            </a:r>
          </a:p>
          <a:p>
            <a:r>
              <a:rPr lang="en-CA" i="1" dirty="0"/>
              <a:t>I implemented the </a:t>
            </a:r>
            <a:r>
              <a:rPr lang="en-CA" b="1" i="1" dirty="0"/>
              <a:t>strategy pattern</a:t>
            </a:r>
          </a:p>
        </p:txBody>
      </p:sp>
      <p:sp>
        <p:nvSpPr>
          <p:cNvPr id="5" name="Footer Placeholder 4">
            <a:extLst>
              <a:ext uri="{FF2B5EF4-FFF2-40B4-BE49-F238E27FC236}">
                <a16:creationId xmlns:a16="http://schemas.microsoft.com/office/drawing/2014/main" id="{586F8E86-F379-4B44-BF48-6529FA5E075C}"/>
              </a:ext>
            </a:extLst>
          </p:cNvPr>
          <p:cNvSpPr>
            <a:spLocks noGrp="1"/>
          </p:cNvSpPr>
          <p:nvPr>
            <p:ph type="ftr" sz="quarter" idx="11"/>
          </p:nvPr>
        </p:nvSpPr>
        <p:spPr/>
        <p:txBody>
          <a:bodyPr/>
          <a:lstStyle/>
          <a:p>
            <a:r>
              <a:rPr lang="en-CA"/>
              <a:t>SOEN 343</a:t>
            </a:r>
          </a:p>
        </p:txBody>
      </p:sp>
      <p:sp>
        <p:nvSpPr>
          <p:cNvPr id="11" name="Slide Number Placeholder 10">
            <a:extLst>
              <a:ext uri="{FF2B5EF4-FFF2-40B4-BE49-F238E27FC236}">
                <a16:creationId xmlns:a16="http://schemas.microsoft.com/office/drawing/2014/main" id="{7BB13154-63BE-4993-AFE7-C4CA40250DFB}"/>
              </a:ext>
            </a:extLst>
          </p:cNvPr>
          <p:cNvSpPr>
            <a:spLocks noGrp="1"/>
          </p:cNvSpPr>
          <p:nvPr>
            <p:ph type="sldNum" sz="quarter" idx="12"/>
          </p:nvPr>
        </p:nvSpPr>
        <p:spPr/>
        <p:txBody>
          <a:bodyPr/>
          <a:lstStyle/>
          <a:p>
            <a:fld id="{12220A13-BE34-4ECC-8DDD-4DBA429EF266}" type="slidenum">
              <a:rPr lang="en-CA" smtClean="0"/>
              <a:t>33</a:t>
            </a:fld>
            <a:endParaRPr lang="en-CA"/>
          </a:p>
        </p:txBody>
      </p:sp>
      <p:pic>
        <p:nvPicPr>
          <p:cNvPr id="6" name="Picture 2" descr="image">
            <a:extLst>
              <a:ext uri="{FF2B5EF4-FFF2-40B4-BE49-F238E27FC236}">
                <a16:creationId xmlns:a16="http://schemas.microsoft.com/office/drawing/2014/main" id="{4AADEDDD-29FF-40AC-8E33-6C297BB2C03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52348" b="95178" l="1596" r="85745">
                        <a14:foregroundMark x1="22128" y1="53490" x2="22128" y2="53490"/>
                        <a14:foregroundMark x1="4362" y1="52348" x2="25957" y2="56599"/>
                        <a14:foregroundMark x1="25957" y1="56599" x2="49468" y2="65102"/>
                        <a14:foregroundMark x1="49468" y1="65102" x2="51064" y2="68401"/>
                        <a14:foregroundMark x1="5638" y1="53744" x2="20532" y2="66434"/>
                        <a14:foregroundMark x1="20532" y1="66434" x2="26489" y2="68972"/>
                        <a14:foregroundMark x1="26489" y1="68972" x2="35532" y2="70114"/>
                        <a14:foregroundMark x1="6277" y1="53617" x2="26915" y2="54315"/>
                        <a14:foregroundMark x1="6170" y1="53490" x2="15106" y2="53236"/>
                        <a14:foregroundMark x1="15106" y1="53236" x2="26064" y2="53490"/>
                        <a14:foregroundMark x1="9255" y1="58058" x2="6277" y2="67195"/>
                        <a14:foregroundMark x1="6277" y1="67195" x2="29255" y2="69797"/>
                        <a14:foregroundMark x1="29255" y1="69797" x2="39894" y2="69860"/>
                        <a14:foregroundMark x1="39894" y1="69860" x2="57660" y2="69036"/>
                        <a14:foregroundMark x1="57660" y1="69036" x2="58830" y2="61104"/>
                        <a14:foregroundMark x1="55559" y1="58150" x2="55106" y2="57741"/>
                        <a14:foregroundMark x1="58830" y1="61104" x2="55582" y2="58171"/>
                        <a14:foregroundMark x1="55106" y1="57741" x2="39043" y2="55393"/>
                        <a14:foregroundMark x1="39043" y1="55393" x2="32766" y2="53490"/>
                        <a14:foregroundMark x1="32766" y1="53490" x2="8936" y2="51967"/>
                        <a14:foregroundMark x1="8936" y1="51967" x2="3617" y2="55711"/>
                        <a14:foregroundMark x1="3617" y1="55711" x2="5532" y2="60533"/>
                        <a14:foregroundMark x1="5532" y1="60533" x2="8511" y2="62056"/>
                        <a14:foregroundMark x1="4043" y1="77538" x2="7021" y2="85914"/>
                        <a14:foregroundMark x1="7021" y1="85914" x2="13298" y2="87310"/>
                        <a14:foregroundMark x1="13298" y1="87310" x2="29043" y2="86231"/>
                        <a14:foregroundMark x1="29043" y1="86231" x2="33298" y2="82297"/>
                        <a14:foregroundMark x1="33298" y1="82297" x2="33298" y2="78173"/>
                        <a14:foregroundMark x1="33298" y1="78173" x2="23723" y2="75381"/>
                        <a14:foregroundMark x1="23723" y1="75381" x2="16702" y2="74873"/>
                        <a14:foregroundMark x1="16702" y1="74873" x2="5000" y2="78109"/>
                        <a14:foregroundMark x1="4149" y1="78934" x2="4149" y2="83503"/>
                        <a14:foregroundMark x1="4149" y1="83503" x2="7128" y2="87246"/>
                        <a14:foregroundMark x1="7128" y1="87246" x2="9855" y2="87629"/>
                        <a14:foregroundMark x1="5276" y1="87499" x2="1596" y2="85914"/>
                        <a14:foregroundMark x1="1596" y1="85914" x2="1915" y2="83820"/>
                        <a14:foregroundMark x1="27234" y1="82614" x2="11702" y2="77919"/>
                        <a14:foregroundMark x1="11702" y1="77919" x2="11596" y2="77919"/>
                        <a14:foregroundMark x1="33085" y1="78617" x2="43511" y2="83629"/>
                        <a14:foregroundMark x1="38404" y1="78490" x2="39122" y2="88872"/>
                        <a14:foregroundMark x1="40685" y1="92265" x2="42660" y2="94289"/>
                        <a14:foregroundMark x1="42660" y1="94289" x2="48617" y2="96193"/>
                        <a14:foregroundMark x1="48617" y1="96193" x2="56596" y2="96764"/>
                        <a14:foregroundMark x1="56596" y1="96764" x2="85851" y2="94670"/>
                        <a14:foregroundMark x1="85851" y1="94670" x2="82128" y2="89911"/>
                        <a14:foregroundMark x1="82128" y1="89911" x2="76596" y2="87500"/>
                        <a14:foregroundMark x1="76596" y1="87500" x2="72660" y2="83883"/>
                        <a14:foregroundMark x1="72660" y1="83883" x2="71702" y2="79822"/>
                        <a14:foregroundMark x1="71702" y1="79822" x2="64255" y2="76206"/>
                        <a14:foregroundMark x1="64255" y1="76206" x2="55745" y2="76206"/>
                        <a14:foregroundMark x1="55745" y1="76206" x2="49468" y2="77602"/>
                        <a14:foregroundMark x1="49468" y1="77602" x2="38404" y2="78426"/>
                        <a14:foregroundMark x1="41415" y1="94276" x2="44468" y2="96891"/>
                        <a14:foregroundMark x1="44468" y1="96891" x2="71277" y2="97462"/>
                        <a14:foregroundMark x1="71277" y1="97462" x2="78404" y2="97208"/>
                        <a14:foregroundMark x1="78404" y1="97208" x2="84149" y2="95178"/>
                        <a14:foregroundMark x1="84149" y1="95178" x2="75532" y2="91942"/>
                        <a14:foregroundMark x1="75532" y1="91942" x2="46064" y2="92005"/>
                        <a14:foregroundMark x1="46064" y1="92005" x2="41594" y2="92926"/>
                        <a14:backgroundMark x1="41489" y1="52411" x2="48085" y2="54315"/>
                        <a14:backgroundMark x1="3830" y1="88388" x2="35106" y2="89277"/>
                        <a14:backgroundMark x1="35106" y1="89277" x2="39574" y2="92703"/>
                        <a14:backgroundMark x1="39574" y1="92703" x2="34149" y2="96574"/>
                        <a14:backgroundMark x1="34149" y1="96574" x2="7979" y2="96066"/>
                        <a14:backgroundMark x1="7979" y1="96066" x2="3404" y2="91307"/>
                        <a14:backgroundMark x1="3404" y1="91307" x2="3723" y2="88515"/>
                        <a14:backgroundMark x1="11064" y1="88325" x2="28298" y2="88896"/>
                        <a14:backgroundMark x1="28298" y1="88896" x2="35851" y2="88769"/>
                        <a14:backgroundMark x1="35851" y1="88769" x2="39894" y2="92069"/>
                        <a14:backgroundMark x1="39894" y1="92069" x2="39362" y2="96066"/>
                        <a14:backgroundMark x1="39362" y1="96066" x2="4149" y2="96066"/>
                        <a14:backgroundMark x1="4149" y1="96066" x2="3723" y2="91624"/>
                        <a14:backgroundMark x1="3723" y1="91624" x2="8298" y2="88832"/>
                        <a14:backgroundMark x1="8298" y1="88832" x2="12128" y2="88642"/>
                        <a14:backgroundMark x1="35957" y1="88896" x2="35532" y2="88896"/>
                        <a14:backgroundMark x1="36596" y1="89023" x2="38830" y2="90102"/>
                        <a14:backgroundMark x1="39043" y1="91942" x2="38723" y2="88325"/>
                        <a14:backgroundMark x1="40000" y1="92259" x2="38936" y2="88325"/>
                        <a14:backgroundMark x1="38936" y1="88325" x2="34574" y2="88325"/>
                        <a14:backgroundMark x1="40000" y1="52665" x2="66277" y2="57931"/>
                        <a14:backgroundMark x1="66277" y1="57931" x2="81064" y2="58693"/>
                        <a14:backgroundMark x1="81064" y1="58693" x2="88085" y2="56662"/>
                        <a14:backgroundMark x1="88085" y1="56662" x2="85532" y2="52728"/>
                        <a14:backgroundMark x1="85532" y1="52728" x2="74681" y2="50888"/>
                        <a14:backgroundMark x1="74681" y1="50888" x2="41277" y2="52411"/>
                        <a14:backgroundMark x1="41277" y1="52411" x2="40213" y2="52665"/>
                        <a14:backgroundMark x1="61170" y1="58503" x2="56596" y2="55647"/>
                        <a14:backgroundMark x1="56596" y1="55647" x2="63298" y2="53744"/>
                        <a14:backgroundMark x1="63298" y1="53744" x2="72766" y2="53046"/>
                        <a14:backgroundMark x1="72766" y1="53046" x2="88085" y2="53109"/>
                        <a14:backgroundMark x1="88085" y1="53109" x2="92553" y2="56218"/>
                        <a14:backgroundMark x1="92553" y1="56218" x2="88617" y2="59645"/>
                        <a14:backgroundMark x1="88617" y1="59645" x2="61915" y2="58629"/>
                        <a14:backgroundMark x1="59362" y1="56091" x2="69149" y2="59010"/>
                        <a14:backgroundMark x1="58298" y1="56726" x2="65213" y2="59962"/>
                        <a14:backgroundMark x1="56809" y1="57360" x2="59362" y2="58122"/>
                        <a14:backgroundMark x1="56489" y1="56155" x2="61383" y2="58058"/>
                        <a14:backgroundMark x1="56596" y1="56662" x2="59043" y2="57931"/>
                        <a14:backgroundMark x1="70745" y1="59772" x2="69574" y2="57741"/>
                        <a14:backgroundMark x1="47447" y1="71954" x2="61489" y2="69860"/>
                        <a14:backgroundMark x1="61489" y1="69860" x2="62979" y2="66244"/>
                        <a14:backgroundMark x1="47553" y1="71954" x2="53723" y2="74683"/>
                        <a14:backgroundMark x1="53723" y1="74683" x2="60638" y2="74873"/>
                        <a14:backgroundMark x1="60638" y1="74873" x2="68404" y2="74683"/>
                        <a14:backgroundMark x1="68404" y1="74683" x2="83404" y2="74683"/>
                        <a14:backgroundMark x1="83404" y1="74683" x2="88511" y2="74302"/>
                        <a14:backgroundMark x1="62979" y1="66371" x2="79894" y2="67322"/>
                        <a14:backgroundMark x1="79894" y1="67322" x2="88617" y2="66878"/>
                        <a14:backgroundMark x1="65638" y1="66942" x2="87553" y2="67132"/>
                        <a14:backgroundMark x1="63191" y1="66180" x2="88511" y2="66561"/>
                        <a14:backgroundMark x1="63404" y1="66434" x2="70638" y2="66878"/>
                        <a14:backgroundMark x1="70638" y1="66878" x2="84043" y2="66561"/>
                        <a14:backgroundMark x1="84043" y1="66561" x2="85745" y2="66624"/>
                        <a14:backgroundMark x1="77340" y1="76332" x2="78298" y2="80647"/>
                        <a14:backgroundMark x1="78298" y1="80647" x2="81383" y2="84391"/>
                        <a14:backgroundMark x1="81383" y1="84391" x2="89787" y2="89213"/>
                        <a14:backgroundMark x1="80638" y1="75952" x2="86702" y2="85596"/>
                        <a14:backgroundMark x1="85000" y1="76650" x2="86702" y2="85660"/>
                        <a14:backgroundMark x1="77128" y1="76586" x2="84043" y2="76079"/>
                        <a14:backgroundMark x1="84043" y1="76079" x2="89681" y2="76079"/>
                        <a14:backgroundMark x1="75957" y1="74619" x2="76170" y2="82868"/>
                        <a14:backgroundMark x1="76170" y1="82868" x2="79574" y2="86675"/>
                        <a14:backgroundMark x1="79574" y1="86675" x2="84468" y2="89467"/>
                        <a14:backgroundMark x1="84468" y1="89467" x2="88830" y2="90102"/>
                        <a14:backgroundMark x1="39149" y1="50698" x2="42447" y2="54315"/>
                        <a14:backgroundMark x1="42447" y1="54315" x2="56277" y2="56282"/>
                      </a14:backgroundRemoval>
                    </a14:imgEffect>
                  </a14:imgLayer>
                </a14:imgProps>
              </a:ext>
              <a:ext uri="{28A0092B-C50C-407E-A947-70E740481C1C}">
                <a14:useLocalDpi xmlns:a14="http://schemas.microsoft.com/office/drawing/2010/main" val="0"/>
              </a:ext>
            </a:extLst>
          </a:blip>
          <a:srcRect l="2916" t="74106" r="16762" b="3503"/>
          <a:stretch/>
        </p:blipFill>
        <p:spPr bwMode="auto">
          <a:xfrm>
            <a:off x="6010641" y="1870075"/>
            <a:ext cx="5708994" cy="2668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37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D8CA59-5C42-452B-B572-A3880423CCA8}"/>
              </a:ext>
            </a:extLst>
          </p:cNvPr>
          <p:cNvSpPr>
            <a:spLocks noGrp="1"/>
          </p:cNvSpPr>
          <p:nvPr>
            <p:ph type="title"/>
          </p:nvPr>
        </p:nvSpPr>
        <p:spPr/>
        <p:txBody>
          <a:bodyPr/>
          <a:lstStyle/>
          <a:p>
            <a:r>
              <a:rPr lang="en-CA" dirty="0"/>
              <a:t>Some considerations about Design patterns</a:t>
            </a:r>
          </a:p>
        </p:txBody>
      </p:sp>
      <p:sp>
        <p:nvSpPr>
          <p:cNvPr id="6" name="Text Placeholder 5">
            <a:extLst>
              <a:ext uri="{FF2B5EF4-FFF2-40B4-BE49-F238E27FC236}">
                <a16:creationId xmlns:a16="http://schemas.microsoft.com/office/drawing/2014/main" id="{EFC5AE38-A6BF-4B68-B73F-E7911D464C32}"/>
              </a:ext>
            </a:extLst>
          </p:cNvPr>
          <p:cNvSpPr>
            <a:spLocks noGrp="1"/>
          </p:cNvSpPr>
          <p:nvPr>
            <p:ph type="body" idx="1"/>
          </p:nvPr>
        </p:nvSpPr>
        <p:spPr/>
        <p:txBody>
          <a:bodyPr/>
          <a:lstStyle/>
          <a:p>
            <a:endParaRPr lang="en-CA"/>
          </a:p>
        </p:txBody>
      </p:sp>
      <p:sp>
        <p:nvSpPr>
          <p:cNvPr id="7" name="Slide Number Placeholder 6">
            <a:extLst>
              <a:ext uri="{FF2B5EF4-FFF2-40B4-BE49-F238E27FC236}">
                <a16:creationId xmlns:a16="http://schemas.microsoft.com/office/drawing/2014/main" id="{399E9FC5-7639-477C-B794-5B302F96B978}"/>
              </a:ext>
            </a:extLst>
          </p:cNvPr>
          <p:cNvSpPr>
            <a:spLocks noGrp="1"/>
          </p:cNvSpPr>
          <p:nvPr>
            <p:ph type="sldNum" sz="quarter" idx="12"/>
          </p:nvPr>
        </p:nvSpPr>
        <p:spPr/>
        <p:txBody>
          <a:bodyPr/>
          <a:lstStyle/>
          <a:p>
            <a:fld id="{12220A13-BE34-4ECC-8DDD-4DBA429EF266}" type="slidenum">
              <a:rPr lang="en-CA" smtClean="0"/>
              <a:t>34</a:t>
            </a:fld>
            <a:endParaRPr lang="en-CA"/>
          </a:p>
        </p:txBody>
      </p:sp>
      <p:sp>
        <p:nvSpPr>
          <p:cNvPr id="2" name="Footer Placeholder 1">
            <a:extLst>
              <a:ext uri="{FF2B5EF4-FFF2-40B4-BE49-F238E27FC236}">
                <a16:creationId xmlns:a16="http://schemas.microsoft.com/office/drawing/2014/main" id="{E9AEA192-0B44-4621-9CB7-2DD700644B48}"/>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4097000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4E80EF-F84B-4AC7-80AF-B03E78977033}"/>
              </a:ext>
            </a:extLst>
          </p:cNvPr>
          <p:cNvSpPr>
            <a:spLocks noGrp="1"/>
          </p:cNvSpPr>
          <p:nvPr>
            <p:ph type="title"/>
          </p:nvPr>
        </p:nvSpPr>
        <p:spPr/>
        <p:txBody>
          <a:bodyPr/>
          <a:lstStyle/>
          <a:p>
            <a:r>
              <a:rPr lang="en-CA" dirty="0"/>
              <a:t>Remarks</a:t>
            </a:r>
          </a:p>
        </p:txBody>
      </p:sp>
      <p:sp>
        <p:nvSpPr>
          <p:cNvPr id="5" name="Content Placeholder 4">
            <a:extLst>
              <a:ext uri="{FF2B5EF4-FFF2-40B4-BE49-F238E27FC236}">
                <a16:creationId xmlns:a16="http://schemas.microsoft.com/office/drawing/2014/main" id="{96770C76-17A3-4FAB-B529-547367D3D6CA}"/>
              </a:ext>
            </a:extLst>
          </p:cNvPr>
          <p:cNvSpPr>
            <a:spLocks noGrp="1"/>
          </p:cNvSpPr>
          <p:nvPr>
            <p:ph idx="1"/>
          </p:nvPr>
        </p:nvSpPr>
        <p:spPr/>
        <p:txBody>
          <a:bodyPr/>
          <a:lstStyle/>
          <a:p>
            <a:r>
              <a:rPr lang="en-CA" dirty="0"/>
              <a:t>Design patterns allows to write code that is more flexible and maintainable</a:t>
            </a:r>
          </a:p>
          <a:p>
            <a:pPr lvl="1"/>
            <a:r>
              <a:rPr lang="en-CA" dirty="0"/>
              <a:t>But they are not a silver bullet!</a:t>
            </a:r>
          </a:p>
          <a:p>
            <a:r>
              <a:rPr lang="en-CA" dirty="0"/>
              <a:t>Refactoring time is patterns time</a:t>
            </a:r>
          </a:p>
          <a:p>
            <a:r>
              <a:rPr lang="en-CA" dirty="0"/>
              <a:t>There are hundreds of patterns</a:t>
            </a:r>
          </a:p>
          <a:p>
            <a:pPr lvl="1"/>
            <a:r>
              <a:rPr lang="en-CA" dirty="0"/>
              <a:t>Fundamental patterns</a:t>
            </a:r>
          </a:p>
          <a:p>
            <a:pPr lvl="1"/>
            <a:r>
              <a:rPr lang="en-CA" dirty="0"/>
              <a:t>Domain specific</a:t>
            </a:r>
          </a:p>
        </p:txBody>
      </p:sp>
      <p:sp>
        <p:nvSpPr>
          <p:cNvPr id="7" name="Slide Number Placeholder 6">
            <a:extLst>
              <a:ext uri="{FF2B5EF4-FFF2-40B4-BE49-F238E27FC236}">
                <a16:creationId xmlns:a16="http://schemas.microsoft.com/office/drawing/2014/main" id="{CC7606E8-0EA7-4884-B9A3-7C798CE8EDE7}"/>
              </a:ext>
            </a:extLst>
          </p:cNvPr>
          <p:cNvSpPr>
            <a:spLocks noGrp="1"/>
          </p:cNvSpPr>
          <p:nvPr>
            <p:ph type="sldNum" sz="quarter" idx="12"/>
          </p:nvPr>
        </p:nvSpPr>
        <p:spPr/>
        <p:txBody>
          <a:bodyPr/>
          <a:lstStyle/>
          <a:p>
            <a:fld id="{12220A13-BE34-4ECC-8DDD-4DBA429EF266}" type="slidenum">
              <a:rPr lang="en-CA" smtClean="0"/>
              <a:t>35</a:t>
            </a:fld>
            <a:endParaRPr lang="en-CA"/>
          </a:p>
        </p:txBody>
      </p:sp>
      <p:pic>
        <p:nvPicPr>
          <p:cNvPr id="13314" name="Picture 2" descr="Image result for patterns">
            <a:extLst>
              <a:ext uri="{FF2B5EF4-FFF2-40B4-BE49-F238E27FC236}">
                <a16:creationId xmlns:a16="http://schemas.microsoft.com/office/drawing/2014/main" id="{F0D42722-D0DB-4B5E-B7F7-DB78125EE9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0508" y="2471717"/>
            <a:ext cx="3840183" cy="3840183"/>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7366A707-1EF8-48D0-8366-A5659746E2ED}"/>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40334210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D70840-9982-418F-B649-376047AB13D2}"/>
              </a:ext>
            </a:extLst>
          </p:cNvPr>
          <p:cNvSpPr/>
          <p:nvPr/>
        </p:nvSpPr>
        <p:spPr>
          <a:xfrm>
            <a:off x="1701388" y="1696994"/>
            <a:ext cx="9875569" cy="1938992"/>
          </a:xfrm>
          <a:prstGeom prst="rect">
            <a:avLst/>
          </a:prstGeom>
        </p:spPr>
        <p:txBody>
          <a:bodyPr wrap="square">
            <a:spAutoFit/>
          </a:bodyPr>
          <a:lstStyle/>
          <a:p>
            <a:r>
              <a:rPr lang="en-CA" sz="4000" dirty="0"/>
              <a:t>Warning:  </a:t>
            </a:r>
          </a:p>
          <a:p>
            <a:r>
              <a:rPr lang="en-CA" sz="4000" i="1" dirty="0"/>
              <a:t>Overuse of design patterns can lead to code that is over-engineered</a:t>
            </a:r>
          </a:p>
        </p:txBody>
      </p:sp>
      <p:pic>
        <p:nvPicPr>
          <p:cNvPr id="11266" name="Picture 2" descr="Image result for warning">
            <a:extLst>
              <a:ext uri="{FF2B5EF4-FFF2-40B4-BE49-F238E27FC236}">
                <a16:creationId xmlns:a16="http://schemas.microsoft.com/office/drawing/2014/main" id="{0CFFD633-3133-45AD-A84F-A5F082532B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117" y="1601744"/>
            <a:ext cx="997271" cy="892074"/>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90DF4B66-1D6C-473D-A21F-43E7DF1EEF9D}"/>
              </a:ext>
            </a:extLst>
          </p:cNvPr>
          <p:cNvSpPr>
            <a:spLocks noGrp="1"/>
          </p:cNvSpPr>
          <p:nvPr>
            <p:ph type="sldNum" sz="quarter" idx="12"/>
          </p:nvPr>
        </p:nvSpPr>
        <p:spPr/>
        <p:txBody>
          <a:bodyPr/>
          <a:lstStyle/>
          <a:p>
            <a:fld id="{12220A13-BE34-4ECC-8DDD-4DBA429EF266}" type="slidenum">
              <a:rPr lang="en-CA" smtClean="0"/>
              <a:t>36</a:t>
            </a:fld>
            <a:endParaRPr lang="en-CA"/>
          </a:p>
        </p:txBody>
      </p:sp>
      <p:sp>
        <p:nvSpPr>
          <p:cNvPr id="2" name="Footer Placeholder 1">
            <a:extLst>
              <a:ext uri="{FF2B5EF4-FFF2-40B4-BE49-F238E27FC236}">
                <a16:creationId xmlns:a16="http://schemas.microsoft.com/office/drawing/2014/main" id="{F756179B-D334-479E-9D17-FF583FAC5D64}"/>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32188729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A997F6-124E-49F1-A60A-84C61D9ADEBE}"/>
              </a:ext>
            </a:extLst>
          </p:cNvPr>
          <p:cNvSpPr/>
          <p:nvPr/>
        </p:nvSpPr>
        <p:spPr>
          <a:xfrm>
            <a:off x="1701388" y="1696994"/>
            <a:ext cx="9875569" cy="2554545"/>
          </a:xfrm>
          <a:prstGeom prst="rect">
            <a:avLst/>
          </a:prstGeom>
        </p:spPr>
        <p:txBody>
          <a:bodyPr wrap="square">
            <a:spAutoFit/>
          </a:bodyPr>
          <a:lstStyle/>
          <a:p>
            <a:r>
              <a:rPr lang="en-CA" sz="4000" dirty="0"/>
              <a:t>Design principle:  </a:t>
            </a:r>
          </a:p>
          <a:p>
            <a:r>
              <a:rPr lang="en-CA" sz="4000" i="1" dirty="0"/>
              <a:t>Keep it simple (KISS), always go with the simplest solution that does the job.</a:t>
            </a:r>
          </a:p>
          <a:p>
            <a:endParaRPr lang="en-CA" sz="4000" i="1" dirty="0"/>
          </a:p>
        </p:txBody>
      </p:sp>
      <p:pic>
        <p:nvPicPr>
          <p:cNvPr id="4" name="Picture 2" descr="Image result for yin yang">
            <a:extLst>
              <a:ext uri="{FF2B5EF4-FFF2-40B4-BE49-F238E27FC236}">
                <a16:creationId xmlns:a16="http://schemas.microsoft.com/office/drawing/2014/main" id="{B0CE0D01-9F9B-42DD-8577-A8CB655B73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421" y="1911605"/>
            <a:ext cx="1169967" cy="116996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F7C08BC2-4485-40C0-9C7E-2BB8CFAE05F9}"/>
              </a:ext>
            </a:extLst>
          </p:cNvPr>
          <p:cNvSpPr>
            <a:spLocks noGrp="1"/>
          </p:cNvSpPr>
          <p:nvPr>
            <p:ph type="sldNum" sz="quarter" idx="12"/>
          </p:nvPr>
        </p:nvSpPr>
        <p:spPr/>
        <p:txBody>
          <a:bodyPr/>
          <a:lstStyle/>
          <a:p>
            <a:fld id="{12220A13-BE34-4ECC-8DDD-4DBA429EF266}" type="slidenum">
              <a:rPr lang="en-CA" smtClean="0"/>
              <a:t>37</a:t>
            </a:fld>
            <a:endParaRPr lang="en-CA"/>
          </a:p>
        </p:txBody>
      </p:sp>
      <p:sp>
        <p:nvSpPr>
          <p:cNvPr id="3" name="Footer Placeholder 2">
            <a:extLst>
              <a:ext uri="{FF2B5EF4-FFF2-40B4-BE49-F238E27FC236}">
                <a16:creationId xmlns:a16="http://schemas.microsoft.com/office/drawing/2014/main" id="{13B98991-A4CF-40AF-8EF3-BE20CFA3F090}"/>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25676311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B2607-A622-4B54-A016-9DC3C74E03C3}"/>
              </a:ext>
            </a:extLst>
          </p:cNvPr>
          <p:cNvSpPr>
            <a:spLocks noGrp="1"/>
          </p:cNvSpPr>
          <p:nvPr>
            <p:ph type="title"/>
          </p:nvPr>
        </p:nvSpPr>
        <p:spPr/>
        <p:txBody>
          <a:bodyPr/>
          <a:lstStyle/>
          <a:p>
            <a:r>
              <a:rPr lang="en-CA" dirty="0"/>
              <a:t>Summary</a:t>
            </a:r>
          </a:p>
        </p:txBody>
      </p:sp>
      <p:sp>
        <p:nvSpPr>
          <p:cNvPr id="5" name="Text Placeholder 4">
            <a:extLst>
              <a:ext uri="{FF2B5EF4-FFF2-40B4-BE49-F238E27FC236}">
                <a16:creationId xmlns:a16="http://schemas.microsoft.com/office/drawing/2014/main" id="{C189AE40-A4F0-47AE-8325-34903C80DAF3}"/>
              </a:ext>
            </a:extLst>
          </p:cNvPr>
          <p:cNvSpPr>
            <a:spLocks noGrp="1"/>
          </p:cNvSpPr>
          <p:nvPr>
            <p:ph type="body" idx="1"/>
          </p:nvPr>
        </p:nvSpPr>
        <p:spPr/>
        <p:txBody>
          <a:bodyPr/>
          <a:lstStyle/>
          <a:p>
            <a:endParaRPr lang="en-CA"/>
          </a:p>
        </p:txBody>
      </p:sp>
      <p:sp>
        <p:nvSpPr>
          <p:cNvPr id="2" name="Footer Placeholder 1">
            <a:extLst>
              <a:ext uri="{FF2B5EF4-FFF2-40B4-BE49-F238E27FC236}">
                <a16:creationId xmlns:a16="http://schemas.microsoft.com/office/drawing/2014/main" id="{64F9E852-8482-4452-B5CC-C66A601FED4B}"/>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567DB415-3DC5-46B4-B167-5C3FE2820A8F}"/>
              </a:ext>
            </a:extLst>
          </p:cNvPr>
          <p:cNvSpPr>
            <a:spLocks noGrp="1"/>
          </p:cNvSpPr>
          <p:nvPr>
            <p:ph type="sldNum" sz="quarter" idx="12"/>
          </p:nvPr>
        </p:nvSpPr>
        <p:spPr/>
        <p:txBody>
          <a:bodyPr/>
          <a:lstStyle/>
          <a:p>
            <a:fld id="{C2F792F5-04B2-48F5-9D03-C738232DE97E}" type="slidenum">
              <a:rPr lang="en-CA" smtClean="0"/>
              <a:t>38</a:t>
            </a:fld>
            <a:endParaRPr lang="en-CA"/>
          </a:p>
        </p:txBody>
      </p:sp>
    </p:spTree>
    <p:extLst>
      <p:ext uri="{BB962C8B-B14F-4D97-AF65-F5344CB8AC3E}">
        <p14:creationId xmlns:p14="http://schemas.microsoft.com/office/powerpoint/2010/main" val="1743101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37658A-D533-4005-A5EF-7554EA6567EF}"/>
              </a:ext>
            </a:extLst>
          </p:cNvPr>
          <p:cNvPicPr>
            <a:picLocks noChangeAspect="1"/>
          </p:cNvPicPr>
          <p:nvPr/>
        </p:nvPicPr>
        <p:blipFill>
          <a:blip r:embed="rId3"/>
          <a:stretch>
            <a:fillRect/>
          </a:stretch>
        </p:blipFill>
        <p:spPr>
          <a:xfrm>
            <a:off x="-528" y="0"/>
            <a:ext cx="6096528" cy="3429297"/>
          </a:xfrm>
          <a:prstGeom prst="rect">
            <a:avLst/>
          </a:prstGeom>
          <a:ln>
            <a:solidFill>
              <a:schemeClr val="tx1"/>
            </a:solidFill>
          </a:ln>
        </p:spPr>
      </p:pic>
      <p:pic>
        <p:nvPicPr>
          <p:cNvPr id="3" name="Picture 2">
            <a:extLst>
              <a:ext uri="{FF2B5EF4-FFF2-40B4-BE49-F238E27FC236}">
                <a16:creationId xmlns:a16="http://schemas.microsoft.com/office/drawing/2014/main" id="{F9B11A0B-68DC-41EB-A8FD-DDEBFF0F2D94}"/>
              </a:ext>
            </a:extLst>
          </p:cNvPr>
          <p:cNvPicPr>
            <a:picLocks noChangeAspect="1"/>
          </p:cNvPicPr>
          <p:nvPr/>
        </p:nvPicPr>
        <p:blipFill>
          <a:blip r:embed="rId4"/>
          <a:stretch>
            <a:fillRect/>
          </a:stretch>
        </p:blipFill>
        <p:spPr>
          <a:xfrm>
            <a:off x="0" y="3460602"/>
            <a:ext cx="6096528" cy="3429297"/>
          </a:xfrm>
          <a:prstGeom prst="rect">
            <a:avLst/>
          </a:prstGeom>
          <a:ln>
            <a:solidFill>
              <a:schemeClr val="tx1"/>
            </a:solidFill>
          </a:ln>
        </p:spPr>
      </p:pic>
      <p:sp>
        <p:nvSpPr>
          <p:cNvPr id="7" name="Slide Number Placeholder 6">
            <a:extLst>
              <a:ext uri="{FF2B5EF4-FFF2-40B4-BE49-F238E27FC236}">
                <a16:creationId xmlns:a16="http://schemas.microsoft.com/office/drawing/2014/main" id="{4A409789-C502-4B2F-A7CE-9D4A165E65A8}"/>
              </a:ext>
            </a:extLst>
          </p:cNvPr>
          <p:cNvSpPr>
            <a:spLocks noGrp="1"/>
          </p:cNvSpPr>
          <p:nvPr>
            <p:ph type="sldNum" sz="quarter" idx="12"/>
          </p:nvPr>
        </p:nvSpPr>
        <p:spPr/>
        <p:txBody>
          <a:bodyPr/>
          <a:lstStyle/>
          <a:p>
            <a:fld id="{12220A13-BE34-4ECC-8DDD-4DBA429EF266}" type="slidenum">
              <a:rPr lang="en-CA" smtClean="0"/>
              <a:t>39</a:t>
            </a:fld>
            <a:endParaRPr lang="en-CA"/>
          </a:p>
        </p:txBody>
      </p:sp>
      <p:sp>
        <p:nvSpPr>
          <p:cNvPr id="5" name="Footer Placeholder 4">
            <a:extLst>
              <a:ext uri="{FF2B5EF4-FFF2-40B4-BE49-F238E27FC236}">
                <a16:creationId xmlns:a16="http://schemas.microsoft.com/office/drawing/2014/main" id="{23024A47-1596-46E8-BF33-C845594FE561}"/>
              </a:ext>
            </a:extLst>
          </p:cNvPr>
          <p:cNvSpPr>
            <a:spLocks noGrp="1"/>
          </p:cNvSpPr>
          <p:nvPr>
            <p:ph type="ftr" sz="quarter" idx="11"/>
          </p:nvPr>
        </p:nvSpPr>
        <p:spPr/>
        <p:txBody>
          <a:bodyPr/>
          <a:lstStyle/>
          <a:p>
            <a:r>
              <a:rPr lang="en-CA"/>
              <a:t>SOEN 343</a:t>
            </a:r>
          </a:p>
        </p:txBody>
      </p:sp>
      <p:pic>
        <p:nvPicPr>
          <p:cNvPr id="8" name="Picture 7">
            <a:extLst>
              <a:ext uri="{FF2B5EF4-FFF2-40B4-BE49-F238E27FC236}">
                <a16:creationId xmlns:a16="http://schemas.microsoft.com/office/drawing/2014/main" id="{7D89874C-DF65-4E5A-9500-2FE10F259AE4}"/>
              </a:ext>
            </a:extLst>
          </p:cNvPr>
          <p:cNvPicPr>
            <a:picLocks noChangeAspect="1"/>
          </p:cNvPicPr>
          <p:nvPr/>
        </p:nvPicPr>
        <p:blipFill>
          <a:blip r:embed="rId5"/>
          <a:stretch>
            <a:fillRect/>
          </a:stretch>
        </p:blipFill>
        <p:spPr>
          <a:xfrm>
            <a:off x="6095472" y="3428703"/>
            <a:ext cx="6096528" cy="3429297"/>
          </a:xfrm>
          <a:prstGeom prst="rect">
            <a:avLst/>
          </a:prstGeom>
          <a:ln>
            <a:solidFill>
              <a:schemeClr val="tx1"/>
            </a:solidFill>
          </a:ln>
        </p:spPr>
      </p:pic>
      <p:pic>
        <p:nvPicPr>
          <p:cNvPr id="9" name="Picture 8">
            <a:extLst>
              <a:ext uri="{FF2B5EF4-FFF2-40B4-BE49-F238E27FC236}">
                <a16:creationId xmlns:a16="http://schemas.microsoft.com/office/drawing/2014/main" id="{560A5845-0CE3-40D3-8C4F-FDAB7C43A6E1}"/>
              </a:ext>
            </a:extLst>
          </p:cNvPr>
          <p:cNvPicPr>
            <a:picLocks noChangeAspect="1"/>
          </p:cNvPicPr>
          <p:nvPr/>
        </p:nvPicPr>
        <p:blipFill>
          <a:blip r:embed="rId6"/>
          <a:stretch>
            <a:fillRect/>
          </a:stretch>
        </p:blipFill>
        <p:spPr>
          <a:xfrm>
            <a:off x="6095472" y="-594"/>
            <a:ext cx="6096528" cy="3429297"/>
          </a:xfrm>
          <a:prstGeom prst="rect">
            <a:avLst/>
          </a:prstGeom>
          <a:ln>
            <a:solidFill>
              <a:schemeClr val="tx1"/>
            </a:solidFill>
          </a:ln>
        </p:spPr>
      </p:pic>
    </p:spTree>
    <p:extLst>
      <p:ext uri="{BB962C8B-B14F-4D97-AF65-F5344CB8AC3E}">
        <p14:creationId xmlns:p14="http://schemas.microsoft.com/office/powerpoint/2010/main" val="200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412B-1A64-43AA-AFE1-34DB3CBB278A}"/>
              </a:ext>
            </a:extLst>
          </p:cNvPr>
          <p:cNvSpPr>
            <a:spLocks noGrp="1"/>
          </p:cNvSpPr>
          <p:nvPr>
            <p:ph type="title"/>
          </p:nvPr>
        </p:nvSpPr>
        <p:spPr/>
        <p:txBody>
          <a:bodyPr/>
          <a:lstStyle/>
          <a:p>
            <a:r>
              <a:rPr lang="en-US" dirty="0"/>
              <a:t>The notion of design patterns is two-fold</a:t>
            </a:r>
            <a:endParaRPr lang="en-CA" dirty="0"/>
          </a:p>
        </p:txBody>
      </p:sp>
      <p:sp>
        <p:nvSpPr>
          <p:cNvPr id="3" name="Content Placeholder 2">
            <a:extLst>
              <a:ext uri="{FF2B5EF4-FFF2-40B4-BE49-F238E27FC236}">
                <a16:creationId xmlns:a16="http://schemas.microsoft.com/office/drawing/2014/main" id="{70B48655-3FD0-46FC-A9AB-79E001EEB089}"/>
              </a:ext>
            </a:extLst>
          </p:cNvPr>
          <p:cNvSpPr>
            <a:spLocks noGrp="1"/>
          </p:cNvSpPr>
          <p:nvPr>
            <p:ph idx="1"/>
          </p:nvPr>
        </p:nvSpPr>
        <p:spPr>
          <a:xfrm>
            <a:off x="2220132" y="1825625"/>
            <a:ext cx="9133667" cy="4351338"/>
          </a:xfrm>
        </p:spPr>
        <p:txBody>
          <a:bodyPr/>
          <a:lstStyle/>
          <a:p>
            <a:endParaRPr lang="en-US" dirty="0"/>
          </a:p>
          <a:p>
            <a:pPr marL="800100" lvl="1" indent="-342900">
              <a:buFont typeface="+mj-lt"/>
              <a:buAutoNum type="arabicPeriod"/>
            </a:pPr>
            <a:r>
              <a:rPr lang="en-US" dirty="0"/>
              <a:t>Solution to recurring problem</a:t>
            </a:r>
          </a:p>
          <a:p>
            <a:pPr marL="800100" lvl="1" indent="-342900">
              <a:buFont typeface="+mj-lt"/>
              <a:buAutoNum type="arabicPeriod"/>
            </a:pPr>
            <a:r>
              <a:rPr lang="en-US" dirty="0"/>
              <a:t>A way to communicate design decisions</a:t>
            </a:r>
          </a:p>
          <a:p>
            <a:pPr lvl="2"/>
            <a:r>
              <a:rPr lang="en-US" dirty="0"/>
              <a:t> (i.e., shared vocabulary)</a:t>
            </a:r>
            <a:endParaRPr lang="en-CA" dirty="0"/>
          </a:p>
        </p:txBody>
      </p:sp>
      <p:pic>
        <p:nvPicPr>
          <p:cNvPr id="14338" name="Picture 2" descr="Image result for remember">
            <a:extLst>
              <a:ext uri="{FF2B5EF4-FFF2-40B4-BE49-F238E27FC236}">
                <a16:creationId xmlns:a16="http://schemas.microsoft.com/office/drawing/2014/main" id="{CC5DF961-AD1B-404C-AFEA-9390BA4EE9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1422" y="1690688"/>
            <a:ext cx="1247027" cy="145086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4F450FFE-C357-4D4E-9B5C-B11E5DA8061E}"/>
              </a:ext>
            </a:extLst>
          </p:cNvPr>
          <p:cNvSpPr>
            <a:spLocks noGrp="1"/>
          </p:cNvSpPr>
          <p:nvPr>
            <p:ph type="sldNum" sz="quarter" idx="12"/>
          </p:nvPr>
        </p:nvSpPr>
        <p:spPr/>
        <p:txBody>
          <a:bodyPr/>
          <a:lstStyle/>
          <a:p>
            <a:fld id="{12220A13-BE34-4ECC-8DDD-4DBA429EF266}" type="slidenum">
              <a:rPr lang="en-CA" smtClean="0"/>
              <a:t>4</a:t>
            </a:fld>
            <a:endParaRPr lang="en-CA"/>
          </a:p>
        </p:txBody>
      </p:sp>
      <p:sp>
        <p:nvSpPr>
          <p:cNvPr id="4" name="Footer Placeholder 3">
            <a:extLst>
              <a:ext uri="{FF2B5EF4-FFF2-40B4-BE49-F238E27FC236}">
                <a16:creationId xmlns:a16="http://schemas.microsoft.com/office/drawing/2014/main" id="{C215B93D-2914-4FEA-A9E2-C925F9A5F2A2}"/>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34432431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36532-95D2-406B-83BA-30C8FFBB86D2}"/>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2114125B-1C6F-4A8A-B50B-DC2F50827B07}"/>
              </a:ext>
            </a:extLst>
          </p:cNvPr>
          <p:cNvSpPr>
            <a:spLocks noGrp="1"/>
          </p:cNvSpPr>
          <p:nvPr>
            <p:ph idx="1"/>
          </p:nvPr>
        </p:nvSpPr>
        <p:spPr/>
        <p:txBody>
          <a:bodyPr/>
          <a:lstStyle/>
          <a:p>
            <a:r>
              <a:rPr lang="en-US" altLang="en-US" dirty="0"/>
              <a:t>Christopher Alexander, Sara Ishikawa, Murray Silverstein, Max Jacobson, Ingrid </a:t>
            </a:r>
            <a:r>
              <a:rPr lang="en-US" altLang="en-US" dirty="0" err="1"/>
              <a:t>Fiksdahl</a:t>
            </a:r>
            <a:r>
              <a:rPr lang="en-US" altLang="en-US" dirty="0"/>
              <a:t>-King, and </a:t>
            </a:r>
            <a:r>
              <a:rPr lang="en-US" altLang="en-US" dirty="0" err="1"/>
              <a:t>Shlomo</a:t>
            </a:r>
            <a:r>
              <a:rPr lang="en-US" altLang="en-US" dirty="0"/>
              <a:t> Angel. </a:t>
            </a:r>
            <a:r>
              <a:rPr lang="en-US" altLang="en-US" i="1" dirty="0"/>
              <a:t>A Pattern Language</a:t>
            </a:r>
            <a:r>
              <a:rPr lang="en-US" altLang="en-US" dirty="0"/>
              <a:t>. Oxford University Press, New York, 1977.</a:t>
            </a:r>
          </a:p>
          <a:p>
            <a:r>
              <a:rPr lang="en-US" altLang="en-US" dirty="0"/>
              <a:t>Alexander, Christopher. </a:t>
            </a:r>
            <a:r>
              <a:rPr lang="en-US" altLang="en-US" i="1" dirty="0"/>
              <a:t>The Timeless Way of Building</a:t>
            </a:r>
            <a:r>
              <a:rPr lang="en-US" altLang="en-US" dirty="0"/>
              <a:t>. Oxford University Press, 1977. ISBN 978-0-19-502402-9. </a:t>
            </a:r>
          </a:p>
          <a:p>
            <a:r>
              <a:rPr lang="en-US" altLang="en-US" dirty="0"/>
              <a:t>Erich Gamma, Richard Helm, Ralph Johnson and John </a:t>
            </a:r>
            <a:r>
              <a:rPr lang="en-US" altLang="en-US" dirty="0" err="1"/>
              <a:t>Vlissides</a:t>
            </a:r>
            <a:r>
              <a:rPr lang="en-US" altLang="en-US" dirty="0"/>
              <a:t>, </a:t>
            </a:r>
            <a:r>
              <a:rPr lang="en-US" altLang="en-US" i="1" dirty="0"/>
              <a:t>Design Patterns – Elements of Reusable Object-Oriented Software</a:t>
            </a:r>
            <a:r>
              <a:rPr lang="en-US" altLang="en-US" dirty="0"/>
              <a:t>, </a:t>
            </a:r>
            <a:r>
              <a:rPr lang="en-US" altLang="en-US" dirty="0" err="1"/>
              <a:t>Adisson</a:t>
            </a:r>
            <a:r>
              <a:rPr lang="en-US" altLang="en-US" dirty="0"/>
              <a:t>-Wesley, 1995.</a:t>
            </a:r>
          </a:p>
          <a:p>
            <a:r>
              <a:rPr lang="en-US" altLang="en-US" dirty="0"/>
              <a:t>Freeman, Eric, et al. Head first design patterns. " O'Reilly Media, Inc.", 2008.</a:t>
            </a:r>
          </a:p>
          <a:p>
            <a:r>
              <a:rPr lang="en-US" altLang="en-US" dirty="0"/>
              <a:t>Source code of Duck simulator class </a:t>
            </a:r>
            <a:r>
              <a:rPr lang="en-US" altLang="en-US" dirty="0">
                <a:hlinkClick r:id="rId2"/>
              </a:rPr>
              <a:t>https://github.com/bethrobson/Head-First-Design-Patterns/tree/master/src/headfirst/designpatterns/strategy</a:t>
            </a:r>
            <a:r>
              <a:rPr lang="en-US" altLang="en-US" dirty="0"/>
              <a:t> </a:t>
            </a:r>
          </a:p>
          <a:p>
            <a:pPr marL="457200" lvl="1" indent="0">
              <a:buNone/>
            </a:pPr>
            <a:endParaRPr lang="en-CA" dirty="0"/>
          </a:p>
        </p:txBody>
      </p:sp>
      <p:sp>
        <p:nvSpPr>
          <p:cNvPr id="4" name="Slide Number Placeholder 3">
            <a:extLst>
              <a:ext uri="{FF2B5EF4-FFF2-40B4-BE49-F238E27FC236}">
                <a16:creationId xmlns:a16="http://schemas.microsoft.com/office/drawing/2014/main" id="{C9A10673-8366-40C5-B71A-AD9BC10AEB81}"/>
              </a:ext>
            </a:extLst>
          </p:cNvPr>
          <p:cNvSpPr>
            <a:spLocks noGrp="1"/>
          </p:cNvSpPr>
          <p:nvPr>
            <p:ph type="sldNum" sz="quarter" idx="12"/>
          </p:nvPr>
        </p:nvSpPr>
        <p:spPr/>
        <p:txBody>
          <a:bodyPr/>
          <a:lstStyle/>
          <a:p>
            <a:fld id="{C2F792F5-04B2-48F5-9D03-C738232DE97E}" type="slidenum">
              <a:rPr lang="en-CA" smtClean="0"/>
              <a:t>40</a:t>
            </a:fld>
            <a:endParaRPr lang="en-CA"/>
          </a:p>
        </p:txBody>
      </p:sp>
      <p:sp>
        <p:nvSpPr>
          <p:cNvPr id="5" name="Footer Placeholder 4">
            <a:extLst>
              <a:ext uri="{FF2B5EF4-FFF2-40B4-BE49-F238E27FC236}">
                <a16:creationId xmlns:a16="http://schemas.microsoft.com/office/drawing/2014/main" id="{43C9081C-0C90-4861-A042-422575751C2E}"/>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1733993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412B-1A64-43AA-AFE1-34DB3CBB278A}"/>
              </a:ext>
            </a:extLst>
          </p:cNvPr>
          <p:cNvSpPr>
            <a:spLocks noGrp="1"/>
          </p:cNvSpPr>
          <p:nvPr>
            <p:ph type="title"/>
          </p:nvPr>
        </p:nvSpPr>
        <p:spPr/>
        <p:txBody>
          <a:bodyPr/>
          <a:lstStyle/>
          <a:p>
            <a:r>
              <a:rPr lang="en-US" dirty="0"/>
              <a:t>The notion of design patterns is two-fold</a:t>
            </a:r>
            <a:endParaRPr lang="en-CA" dirty="0"/>
          </a:p>
        </p:txBody>
      </p:sp>
      <p:sp>
        <p:nvSpPr>
          <p:cNvPr id="3" name="Content Placeholder 2">
            <a:extLst>
              <a:ext uri="{FF2B5EF4-FFF2-40B4-BE49-F238E27FC236}">
                <a16:creationId xmlns:a16="http://schemas.microsoft.com/office/drawing/2014/main" id="{70B48655-3FD0-46FC-A9AB-79E001EEB089}"/>
              </a:ext>
            </a:extLst>
          </p:cNvPr>
          <p:cNvSpPr>
            <a:spLocks noGrp="1"/>
          </p:cNvSpPr>
          <p:nvPr>
            <p:ph idx="1"/>
          </p:nvPr>
        </p:nvSpPr>
        <p:spPr>
          <a:xfrm>
            <a:off x="2220132" y="1825625"/>
            <a:ext cx="9133667" cy="4351338"/>
          </a:xfrm>
        </p:spPr>
        <p:txBody>
          <a:bodyPr/>
          <a:lstStyle/>
          <a:p>
            <a:endParaRPr lang="en-US" dirty="0"/>
          </a:p>
          <a:p>
            <a:pPr marL="800100" lvl="1" indent="-342900">
              <a:buFont typeface="+mj-lt"/>
              <a:buAutoNum type="arabicPeriod"/>
            </a:pPr>
            <a:r>
              <a:rPr lang="en-US" b="1" dirty="0"/>
              <a:t>Solution to recurring problem</a:t>
            </a:r>
          </a:p>
          <a:p>
            <a:pPr marL="800100" lvl="1" indent="-342900">
              <a:buFont typeface="+mj-lt"/>
              <a:buAutoNum type="arabicPeriod"/>
            </a:pPr>
            <a:r>
              <a:rPr lang="en-US" dirty="0"/>
              <a:t>A way to communicate design decisions</a:t>
            </a:r>
          </a:p>
          <a:p>
            <a:pPr lvl="2"/>
            <a:r>
              <a:rPr lang="en-US" dirty="0"/>
              <a:t> (i.e., shared vocabulary)</a:t>
            </a:r>
            <a:endParaRPr lang="en-CA" dirty="0"/>
          </a:p>
        </p:txBody>
      </p:sp>
      <p:pic>
        <p:nvPicPr>
          <p:cNvPr id="14338" name="Picture 2" descr="Image result for remember">
            <a:extLst>
              <a:ext uri="{FF2B5EF4-FFF2-40B4-BE49-F238E27FC236}">
                <a16:creationId xmlns:a16="http://schemas.microsoft.com/office/drawing/2014/main" id="{CC5DF961-AD1B-404C-AFEA-9390BA4EE9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1422" y="1690688"/>
            <a:ext cx="1247027" cy="145086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9B10E88-1258-4D3C-8A57-98F20F0EF859}"/>
              </a:ext>
            </a:extLst>
          </p:cNvPr>
          <p:cNvSpPr>
            <a:spLocks noGrp="1"/>
          </p:cNvSpPr>
          <p:nvPr>
            <p:ph type="sldNum" sz="quarter" idx="12"/>
          </p:nvPr>
        </p:nvSpPr>
        <p:spPr/>
        <p:txBody>
          <a:bodyPr/>
          <a:lstStyle/>
          <a:p>
            <a:fld id="{12220A13-BE34-4ECC-8DDD-4DBA429EF266}" type="slidenum">
              <a:rPr lang="en-CA" smtClean="0"/>
              <a:t>5</a:t>
            </a:fld>
            <a:endParaRPr lang="en-CA"/>
          </a:p>
        </p:txBody>
      </p:sp>
      <p:sp>
        <p:nvSpPr>
          <p:cNvPr id="5" name="Footer Placeholder 4">
            <a:extLst>
              <a:ext uri="{FF2B5EF4-FFF2-40B4-BE49-F238E27FC236}">
                <a16:creationId xmlns:a16="http://schemas.microsoft.com/office/drawing/2014/main" id="{170B7FBF-B406-4380-91BD-82D83DA845DA}"/>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3529386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A987-2A14-46BC-A840-98576AE1D16A}"/>
              </a:ext>
            </a:extLst>
          </p:cNvPr>
          <p:cNvSpPr>
            <a:spLocks noGrp="1"/>
          </p:cNvSpPr>
          <p:nvPr>
            <p:ph type="title"/>
          </p:nvPr>
        </p:nvSpPr>
        <p:spPr/>
        <p:txBody>
          <a:bodyPr/>
          <a:lstStyle/>
          <a:p>
            <a:r>
              <a:rPr lang="en-CA" dirty="0"/>
              <a:t>A pleasant room (corner office pattern)</a:t>
            </a:r>
          </a:p>
        </p:txBody>
      </p:sp>
      <p:sp>
        <p:nvSpPr>
          <p:cNvPr id="3" name="Content Placeholder 2">
            <a:extLst>
              <a:ext uri="{FF2B5EF4-FFF2-40B4-BE49-F238E27FC236}">
                <a16:creationId xmlns:a16="http://schemas.microsoft.com/office/drawing/2014/main" id="{B0ECD57E-6B84-44C2-8B54-E13B2ED498A7}"/>
              </a:ext>
            </a:extLst>
          </p:cNvPr>
          <p:cNvSpPr>
            <a:spLocks noGrp="1"/>
          </p:cNvSpPr>
          <p:nvPr>
            <p:ph idx="1"/>
          </p:nvPr>
        </p:nvSpPr>
        <p:spPr/>
        <p:txBody>
          <a:bodyPr/>
          <a:lstStyle/>
          <a:p>
            <a:r>
              <a:rPr lang="en-CA" dirty="0"/>
              <a:t>It has natural light coming from two adjacent walls</a:t>
            </a:r>
          </a:p>
          <a:p>
            <a:endParaRPr lang="en-CA" dirty="0"/>
          </a:p>
        </p:txBody>
      </p:sp>
      <p:sp>
        <p:nvSpPr>
          <p:cNvPr id="68" name="Slide Number Placeholder 67">
            <a:extLst>
              <a:ext uri="{FF2B5EF4-FFF2-40B4-BE49-F238E27FC236}">
                <a16:creationId xmlns:a16="http://schemas.microsoft.com/office/drawing/2014/main" id="{F5F2A20B-2007-4A7B-875E-F14486186B5C}"/>
              </a:ext>
            </a:extLst>
          </p:cNvPr>
          <p:cNvSpPr>
            <a:spLocks noGrp="1"/>
          </p:cNvSpPr>
          <p:nvPr>
            <p:ph type="sldNum" sz="quarter" idx="12"/>
          </p:nvPr>
        </p:nvSpPr>
        <p:spPr/>
        <p:txBody>
          <a:bodyPr/>
          <a:lstStyle/>
          <a:p>
            <a:fld id="{12220A13-BE34-4ECC-8DDD-4DBA429EF266}" type="slidenum">
              <a:rPr lang="en-CA" smtClean="0"/>
              <a:t>6</a:t>
            </a:fld>
            <a:endParaRPr lang="en-CA"/>
          </a:p>
        </p:txBody>
      </p:sp>
      <p:grpSp>
        <p:nvGrpSpPr>
          <p:cNvPr id="53" name="Group 52">
            <a:extLst>
              <a:ext uri="{FF2B5EF4-FFF2-40B4-BE49-F238E27FC236}">
                <a16:creationId xmlns:a16="http://schemas.microsoft.com/office/drawing/2014/main" id="{5BD0D875-4DD5-46FD-8468-227EE003BA21}"/>
              </a:ext>
            </a:extLst>
          </p:cNvPr>
          <p:cNvGrpSpPr/>
          <p:nvPr/>
        </p:nvGrpSpPr>
        <p:grpSpPr>
          <a:xfrm>
            <a:off x="6385560" y="1902263"/>
            <a:ext cx="4749038" cy="3767017"/>
            <a:chOff x="6385560" y="1902263"/>
            <a:chExt cx="4749038" cy="3767017"/>
          </a:xfrm>
        </p:grpSpPr>
        <p:cxnSp>
          <p:nvCxnSpPr>
            <p:cNvPr id="10" name="Straight Connector 9">
              <a:extLst>
                <a:ext uri="{FF2B5EF4-FFF2-40B4-BE49-F238E27FC236}">
                  <a16:creationId xmlns:a16="http://schemas.microsoft.com/office/drawing/2014/main" id="{0B00800B-CD28-474E-883F-9CE2600A8080}"/>
                </a:ext>
              </a:extLst>
            </p:cNvPr>
            <p:cNvCxnSpPr/>
            <p:nvPr/>
          </p:nvCxnSpPr>
          <p:spPr>
            <a:xfrm>
              <a:off x="7437120" y="2316480"/>
              <a:ext cx="0" cy="3352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034B269-0008-48D8-AE35-807DB9611145}"/>
                </a:ext>
              </a:extLst>
            </p:cNvPr>
            <p:cNvCxnSpPr>
              <a:cxnSpLocks/>
            </p:cNvCxnSpPr>
            <p:nvPr/>
          </p:nvCxnSpPr>
          <p:spPr>
            <a:xfrm>
              <a:off x="6385560" y="5669280"/>
              <a:ext cx="40538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19436F97-F5C5-41FD-AE1C-906EC4D3D469}"/>
                </a:ext>
              </a:extLst>
            </p:cNvPr>
            <p:cNvGrpSpPr/>
            <p:nvPr/>
          </p:nvGrpSpPr>
          <p:grpSpPr>
            <a:xfrm>
              <a:off x="6385560" y="1902263"/>
              <a:ext cx="4749038" cy="3767017"/>
              <a:chOff x="6385560" y="1902263"/>
              <a:chExt cx="4749038" cy="3767017"/>
            </a:xfrm>
          </p:grpSpPr>
          <p:grpSp>
            <p:nvGrpSpPr>
              <p:cNvPr id="26" name="Group 25">
                <a:extLst>
                  <a:ext uri="{FF2B5EF4-FFF2-40B4-BE49-F238E27FC236}">
                    <a16:creationId xmlns:a16="http://schemas.microsoft.com/office/drawing/2014/main" id="{6A653FA5-6DBA-44EC-8780-0E9CC415C1DD}"/>
                  </a:ext>
                </a:extLst>
              </p:cNvPr>
              <p:cNvGrpSpPr/>
              <p:nvPr/>
            </p:nvGrpSpPr>
            <p:grpSpPr>
              <a:xfrm>
                <a:off x="6385560" y="2316480"/>
                <a:ext cx="4236720" cy="3352800"/>
                <a:chOff x="6385560" y="2316480"/>
                <a:chExt cx="4236720" cy="3352800"/>
              </a:xfrm>
            </p:grpSpPr>
            <p:cxnSp>
              <p:nvCxnSpPr>
                <p:cNvPr id="6" name="Straight Connector 5">
                  <a:extLst>
                    <a:ext uri="{FF2B5EF4-FFF2-40B4-BE49-F238E27FC236}">
                      <a16:creationId xmlns:a16="http://schemas.microsoft.com/office/drawing/2014/main" id="{95BC85E8-7598-4AA4-AC34-532687231053}"/>
                    </a:ext>
                  </a:extLst>
                </p:cNvPr>
                <p:cNvCxnSpPr/>
                <p:nvPr/>
              </p:nvCxnSpPr>
              <p:spPr>
                <a:xfrm>
                  <a:off x="6385560" y="2514600"/>
                  <a:ext cx="0" cy="31546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60BF4E7-54D1-48D3-86C4-7C0E33EC3C27}"/>
                    </a:ext>
                  </a:extLst>
                </p:cNvPr>
                <p:cNvCxnSpPr/>
                <p:nvPr/>
              </p:nvCxnSpPr>
              <p:spPr>
                <a:xfrm>
                  <a:off x="6385560" y="2514600"/>
                  <a:ext cx="10515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FDAB106-8585-4563-ADEB-97B4410CE809}"/>
                    </a:ext>
                  </a:extLst>
                </p:cNvPr>
                <p:cNvCxnSpPr>
                  <a:cxnSpLocks/>
                </p:cNvCxnSpPr>
                <p:nvPr/>
              </p:nvCxnSpPr>
              <p:spPr>
                <a:xfrm>
                  <a:off x="10439400" y="4922520"/>
                  <a:ext cx="0" cy="7467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4F2AEF5-157F-4F2D-974A-DAAAA7246563}"/>
                    </a:ext>
                  </a:extLst>
                </p:cNvPr>
                <p:cNvCxnSpPr/>
                <p:nvPr/>
              </p:nvCxnSpPr>
              <p:spPr>
                <a:xfrm>
                  <a:off x="10241280" y="4922520"/>
                  <a:ext cx="381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6FE14362-6CDB-44E1-B2B1-F3CF155F1800}"/>
                    </a:ext>
                  </a:extLst>
                </p:cNvPr>
                <p:cNvGrpSpPr/>
                <p:nvPr/>
              </p:nvGrpSpPr>
              <p:grpSpPr>
                <a:xfrm>
                  <a:off x="8587740" y="2316480"/>
                  <a:ext cx="2034540" cy="1432560"/>
                  <a:chOff x="8549640" y="2484120"/>
                  <a:chExt cx="2034540" cy="1432560"/>
                </a:xfrm>
              </p:grpSpPr>
              <p:cxnSp>
                <p:nvCxnSpPr>
                  <p:cNvPr id="17" name="Straight Connector 16">
                    <a:extLst>
                      <a:ext uri="{FF2B5EF4-FFF2-40B4-BE49-F238E27FC236}">
                        <a16:creationId xmlns:a16="http://schemas.microsoft.com/office/drawing/2014/main" id="{8886ABFD-ABD6-42D4-A20E-1D12D735E63E}"/>
                      </a:ext>
                    </a:extLst>
                  </p:cNvPr>
                  <p:cNvCxnSpPr>
                    <a:cxnSpLocks/>
                  </p:cNvCxnSpPr>
                  <p:nvPr/>
                </p:nvCxnSpPr>
                <p:spPr>
                  <a:xfrm>
                    <a:off x="10393680" y="2651760"/>
                    <a:ext cx="0" cy="12496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D446DA-3F6B-4279-BD80-A67DB59637BC}"/>
                      </a:ext>
                    </a:extLst>
                  </p:cNvPr>
                  <p:cNvCxnSpPr/>
                  <p:nvPr/>
                </p:nvCxnSpPr>
                <p:spPr>
                  <a:xfrm>
                    <a:off x="10203180" y="3916680"/>
                    <a:ext cx="381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D797401-CB08-41E5-A358-092BC1E7DB53}"/>
                      </a:ext>
                    </a:extLst>
                  </p:cNvPr>
                  <p:cNvCxnSpPr>
                    <a:cxnSpLocks/>
                  </p:cNvCxnSpPr>
                  <p:nvPr/>
                </p:nvCxnSpPr>
                <p:spPr>
                  <a:xfrm>
                    <a:off x="8549640" y="2651760"/>
                    <a:ext cx="1844040" cy="152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7269570-500A-447A-926C-48EBDC073814}"/>
                      </a:ext>
                    </a:extLst>
                  </p:cNvPr>
                  <p:cNvCxnSpPr/>
                  <p:nvPr/>
                </p:nvCxnSpPr>
                <p:spPr>
                  <a:xfrm>
                    <a:off x="8549640" y="2484120"/>
                    <a:ext cx="0" cy="3352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9" name="Straight Connector 28">
                <a:extLst>
                  <a:ext uri="{FF2B5EF4-FFF2-40B4-BE49-F238E27FC236}">
                    <a16:creationId xmlns:a16="http://schemas.microsoft.com/office/drawing/2014/main" id="{BCCFD69A-35DD-4BD0-BDAA-4B125AC75C79}"/>
                  </a:ext>
                </a:extLst>
              </p:cNvPr>
              <p:cNvCxnSpPr/>
              <p:nvPr/>
            </p:nvCxnSpPr>
            <p:spPr>
              <a:xfrm flipV="1">
                <a:off x="8107680" y="2514600"/>
                <a:ext cx="0" cy="76199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224D9F-B8CC-4703-B199-405789C9CE15}"/>
                  </a:ext>
                </a:extLst>
              </p:cNvPr>
              <p:cNvCxnSpPr>
                <a:cxnSpLocks/>
              </p:cNvCxnSpPr>
              <p:nvPr/>
            </p:nvCxnSpPr>
            <p:spPr>
              <a:xfrm flipV="1">
                <a:off x="9441173" y="4267200"/>
                <a:ext cx="1127760" cy="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A152A31-CFF1-4153-BDEC-A8AEF1A6F0BE}"/>
                  </a:ext>
                </a:extLst>
              </p:cNvPr>
              <p:cNvSpPr/>
              <p:nvPr/>
            </p:nvSpPr>
            <p:spPr>
              <a:xfrm>
                <a:off x="7364078" y="1902263"/>
                <a:ext cx="1487203" cy="369332"/>
              </a:xfrm>
              <a:prstGeom prst="rect">
                <a:avLst/>
              </a:prstGeom>
            </p:spPr>
            <p:txBody>
              <a:bodyPr wrap="none">
                <a:spAutoFit/>
              </a:bodyPr>
              <a:lstStyle/>
              <a:p>
                <a:pPr algn="ctr"/>
                <a:r>
                  <a:rPr lang="en-CA" dirty="0"/>
                  <a:t>Light source 1</a:t>
                </a:r>
              </a:p>
            </p:txBody>
          </p:sp>
          <p:sp>
            <p:nvSpPr>
              <p:cNvPr id="34" name="Rectangle 33">
                <a:extLst>
                  <a:ext uri="{FF2B5EF4-FFF2-40B4-BE49-F238E27FC236}">
                    <a16:creationId xmlns:a16="http://schemas.microsoft.com/office/drawing/2014/main" id="{4019D7B9-0C31-4CF7-98D2-305D0111F837}"/>
                  </a:ext>
                </a:extLst>
              </p:cNvPr>
              <p:cNvSpPr/>
              <p:nvPr/>
            </p:nvSpPr>
            <p:spPr>
              <a:xfrm rot="5400000">
                <a:off x="10206330" y="4082534"/>
                <a:ext cx="1487203" cy="369332"/>
              </a:xfrm>
              <a:prstGeom prst="rect">
                <a:avLst/>
              </a:prstGeom>
            </p:spPr>
            <p:txBody>
              <a:bodyPr wrap="square">
                <a:spAutoFit/>
              </a:bodyPr>
              <a:lstStyle/>
              <a:p>
                <a:pPr algn="ctr"/>
                <a:r>
                  <a:rPr lang="en-CA" dirty="0"/>
                  <a:t>Light source 2</a:t>
                </a:r>
              </a:p>
            </p:txBody>
          </p:sp>
        </p:grpSp>
        <p:sp>
          <p:nvSpPr>
            <p:cNvPr id="52" name="Oval 51">
              <a:extLst>
                <a:ext uri="{FF2B5EF4-FFF2-40B4-BE49-F238E27FC236}">
                  <a16:creationId xmlns:a16="http://schemas.microsoft.com/office/drawing/2014/main" id="{64930551-EA40-4039-8825-D37A869DF5A4}"/>
                </a:ext>
              </a:extLst>
            </p:cNvPr>
            <p:cNvSpPr/>
            <p:nvPr/>
          </p:nvSpPr>
          <p:spPr>
            <a:xfrm>
              <a:off x="7330447" y="3474720"/>
              <a:ext cx="2118346" cy="1447797"/>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solidFill>
                    <a:schemeClr val="tx1"/>
                  </a:solidFill>
                </a:rPr>
                <a:t>Corner office</a:t>
              </a:r>
            </a:p>
          </p:txBody>
        </p:sp>
      </p:grpSp>
      <p:grpSp>
        <p:nvGrpSpPr>
          <p:cNvPr id="62" name="Group 61">
            <a:extLst>
              <a:ext uri="{FF2B5EF4-FFF2-40B4-BE49-F238E27FC236}">
                <a16:creationId xmlns:a16="http://schemas.microsoft.com/office/drawing/2014/main" id="{63818D60-8288-44A3-AA79-1A24688ED86E}"/>
              </a:ext>
            </a:extLst>
          </p:cNvPr>
          <p:cNvGrpSpPr/>
          <p:nvPr/>
        </p:nvGrpSpPr>
        <p:grpSpPr>
          <a:xfrm>
            <a:off x="1080654" y="2086929"/>
            <a:ext cx="9541626" cy="2591749"/>
            <a:chOff x="1080654" y="2086929"/>
            <a:chExt cx="9541626" cy="2591749"/>
          </a:xfrm>
        </p:grpSpPr>
        <p:grpSp>
          <p:nvGrpSpPr>
            <p:cNvPr id="60" name="Group 59">
              <a:extLst>
                <a:ext uri="{FF2B5EF4-FFF2-40B4-BE49-F238E27FC236}">
                  <a16:creationId xmlns:a16="http://schemas.microsoft.com/office/drawing/2014/main" id="{9A3AA553-F26B-4885-B84D-BCA8F5901C50}"/>
                </a:ext>
              </a:extLst>
            </p:cNvPr>
            <p:cNvGrpSpPr/>
            <p:nvPr/>
          </p:nvGrpSpPr>
          <p:grpSpPr>
            <a:xfrm>
              <a:off x="4123112" y="2086929"/>
              <a:ext cx="6499168" cy="2591749"/>
              <a:chOff x="4123112" y="2086929"/>
              <a:chExt cx="6499168" cy="2591749"/>
            </a:xfrm>
          </p:grpSpPr>
          <p:cxnSp>
            <p:nvCxnSpPr>
              <p:cNvPr id="55" name="Straight Arrow Connector 54">
                <a:extLst>
                  <a:ext uri="{FF2B5EF4-FFF2-40B4-BE49-F238E27FC236}">
                    <a16:creationId xmlns:a16="http://schemas.microsoft.com/office/drawing/2014/main" id="{C9EFD423-06D3-437B-A528-8D1C64D4E176}"/>
                  </a:ext>
                </a:extLst>
              </p:cNvPr>
              <p:cNvCxnSpPr>
                <a:endCxn id="32" idx="1"/>
              </p:cNvCxnSpPr>
              <p:nvPr/>
            </p:nvCxnSpPr>
            <p:spPr>
              <a:xfrm flipV="1">
                <a:off x="4123113" y="2086929"/>
                <a:ext cx="3240965" cy="1342071"/>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80AA015-5735-418F-B8D1-65DC24432CD3}"/>
                  </a:ext>
                </a:extLst>
              </p:cNvPr>
              <p:cNvCxnSpPr>
                <a:cxnSpLocks/>
              </p:cNvCxnSpPr>
              <p:nvPr/>
            </p:nvCxnSpPr>
            <p:spPr>
              <a:xfrm>
                <a:off x="4123112" y="3462634"/>
                <a:ext cx="6499168" cy="1216044"/>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FFAA21A3-D692-4EDA-BD70-9AC7D618BAA3}"/>
                </a:ext>
              </a:extLst>
            </p:cNvPr>
            <p:cNvSpPr txBox="1"/>
            <p:nvPr/>
          </p:nvSpPr>
          <p:spPr>
            <a:xfrm>
              <a:off x="1080654" y="2883130"/>
              <a:ext cx="2859578" cy="1077218"/>
            </a:xfrm>
            <a:prstGeom prst="rect">
              <a:avLst/>
            </a:prstGeom>
            <a:noFill/>
            <a:ln>
              <a:solidFill>
                <a:schemeClr val="tx1"/>
              </a:solidFill>
            </a:ln>
          </p:spPr>
          <p:txBody>
            <a:bodyPr wrap="square" rtlCol="0">
              <a:spAutoFit/>
            </a:bodyPr>
            <a:lstStyle/>
            <a:p>
              <a:pPr algn="ctr"/>
              <a:r>
                <a:rPr lang="en-CA" sz="3200" b="1" dirty="0"/>
                <a:t>Participants of the pattern</a:t>
              </a:r>
            </a:p>
          </p:txBody>
        </p:sp>
      </p:grpSp>
      <p:grpSp>
        <p:nvGrpSpPr>
          <p:cNvPr id="67" name="Group 66">
            <a:extLst>
              <a:ext uri="{FF2B5EF4-FFF2-40B4-BE49-F238E27FC236}">
                <a16:creationId xmlns:a16="http://schemas.microsoft.com/office/drawing/2014/main" id="{B745E2DF-6C25-4E6F-AE0F-19879AF6C928}"/>
              </a:ext>
            </a:extLst>
          </p:cNvPr>
          <p:cNvGrpSpPr/>
          <p:nvPr/>
        </p:nvGrpSpPr>
        <p:grpSpPr>
          <a:xfrm>
            <a:off x="1040830" y="4241871"/>
            <a:ext cx="6144490" cy="584775"/>
            <a:chOff x="1040830" y="4241871"/>
            <a:chExt cx="6144490" cy="584775"/>
          </a:xfrm>
        </p:grpSpPr>
        <p:sp>
          <p:nvSpPr>
            <p:cNvPr id="63" name="TextBox 62">
              <a:extLst>
                <a:ext uri="{FF2B5EF4-FFF2-40B4-BE49-F238E27FC236}">
                  <a16:creationId xmlns:a16="http://schemas.microsoft.com/office/drawing/2014/main" id="{4D5AE274-6D17-487B-B106-600F2E6E1CB8}"/>
                </a:ext>
              </a:extLst>
            </p:cNvPr>
            <p:cNvSpPr txBox="1"/>
            <p:nvPr/>
          </p:nvSpPr>
          <p:spPr>
            <a:xfrm>
              <a:off x="1040830" y="4241871"/>
              <a:ext cx="2859578" cy="584775"/>
            </a:xfrm>
            <a:prstGeom prst="rect">
              <a:avLst/>
            </a:prstGeom>
            <a:noFill/>
            <a:ln>
              <a:solidFill>
                <a:schemeClr val="tx1"/>
              </a:solidFill>
            </a:ln>
          </p:spPr>
          <p:txBody>
            <a:bodyPr wrap="square" rtlCol="0">
              <a:spAutoFit/>
            </a:bodyPr>
            <a:lstStyle/>
            <a:p>
              <a:pPr algn="ctr"/>
              <a:r>
                <a:rPr lang="en-CA" sz="3200" b="1" dirty="0"/>
                <a:t>Pattern Name</a:t>
              </a:r>
            </a:p>
          </p:txBody>
        </p:sp>
        <p:cxnSp>
          <p:nvCxnSpPr>
            <p:cNvPr id="64" name="Straight Arrow Connector 63">
              <a:extLst>
                <a:ext uri="{FF2B5EF4-FFF2-40B4-BE49-F238E27FC236}">
                  <a16:creationId xmlns:a16="http://schemas.microsoft.com/office/drawing/2014/main" id="{6B728F7E-B031-45F3-BCC0-730C95EF661D}"/>
                </a:ext>
              </a:extLst>
            </p:cNvPr>
            <p:cNvCxnSpPr>
              <a:cxnSpLocks/>
            </p:cNvCxnSpPr>
            <p:nvPr/>
          </p:nvCxnSpPr>
          <p:spPr>
            <a:xfrm flipV="1">
              <a:off x="3938601" y="4486505"/>
              <a:ext cx="3246719" cy="12467"/>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93A201B3-58C7-476D-8BC1-2851E5E3E863}"/>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379479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1703DA51-EDA8-47B9-BA9D-F08B04854EE8}"/>
              </a:ext>
            </a:extLst>
          </p:cNvPr>
          <p:cNvGrpSpPr/>
          <p:nvPr/>
        </p:nvGrpSpPr>
        <p:grpSpPr>
          <a:xfrm>
            <a:off x="6468685" y="1968763"/>
            <a:ext cx="4749038" cy="3767017"/>
            <a:chOff x="6385560" y="1902263"/>
            <a:chExt cx="4749038" cy="3767017"/>
          </a:xfrm>
        </p:grpSpPr>
        <p:cxnSp>
          <p:nvCxnSpPr>
            <p:cNvPr id="42" name="Straight Connector 41">
              <a:extLst>
                <a:ext uri="{FF2B5EF4-FFF2-40B4-BE49-F238E27FC236}">
                  <a16:creationId xmlns:a16="http://schemas.microsoft.com/office/drawing/2014/main" id="{4E4BB40F-05B2-42A0-8909-62FB40A56624}"/>
                </a:ext>
              </a:extLst>
            </p:cNvPr>
            <p:cNvCxnSpPr/>
            <p:nvPr/>
          </p:nvCxnSpPr>
          <p:spPr>
            <a:xfrm>
              <a:off x="7437120" y="2316480"/>
              <a:ext cx="0" cy="3352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27F4BDE-E781-422F-8AD1-69B636CBBA96}"/>
                </a:ext>
              </a:extLst>
            </p:cNvPr>
            <p:cNvCxnSpPr>
              <a:cxnSpLocks/>
            </p:cNvCxnSpPr>
            <p:nvPr/>
          </p:nvCxnSpPr>
          <p:spPr>
            <a:xfrm>
              <a:off x="6385560" y="5669280"/>
              <a:ext cx="40538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F0CE6AE2-B987-4B83-A52F-652100CD82A0}"/>
                </a:ext>
              </a:extLst>
            </p:cNvPr>
            <p:cNvGrpSpPr/>
            <p:nvPr/>
          </p:nvGrpSpPr>
          <p:grpSpPr>
            <a:xfrm>
              <a:off x="6385560" y="1902263"/>
              <a:ext cx="4749038" cy="3767017"/>
              <a:chOff x="6385560" y="1902263"/>
              <a:chExt cx="4749038" cy="3767017"/>
            </a:xfrm>
          </p:grpSpPr>
          <p:grpSp>
            <p:nvGrpSpPr>
              <p:cNvPr id="46" name="Group 45">
                <a:extLst>
                  <a:ext uri="{FF2B5EF4-FFF2-40B4-BE49-F238E27FC236}">
                    <a16:creationId xmlns:a16="http://schemas.microsoft.com/office/drawing/2014/main" id="{BCA453E5-B1EB-43C0-9907-D6CE6AB815BE}"/>
                  </a:ext>
                </a:extLst>
              </p:cNvPr>
              <p:cNvGrpSpPr/>
              <p:nvPr/>
            </p:nvGrpSpPr>
            <p:grpSpPr>
              <a:xfrm>
                <a:off x="6385560" y="2316480"/>
                <a:ext cx="4236720" cy="3352800"/>
                <a:chOff x="6385560" y="2316480"/>
                <a:chExt cx="4236720" cy="3352800"/>
              </a:xfrm>
            </p:grpSpPr>
            <p:cxnSp>
              <p:nvCxnSpPr>
                <p:cNvPr id="51" name="Straight Connector 50">
                  <a:extLst>
                    <a:ext uri="{FF2B5EF4-FFF2-40B4-BE49-F238E27FC236}">
                      <a16:creationId xmlns:a16="http://schemas.microsoft.com/office/drawing/2014/main" id="{74045254-0096-4B61-8563-DC58B929EB38}"/>
                    </a:ext>
                  </a:extLst>
                </p:cNvPr>
                <p:cNvCxnSpPr/>
                <p:nvPr/>
              </p:nvCxnSpPr>
              <p:spPr>
                <a:xfrm>
                  <a:off x="6385560" y="2514600"/>
                  <a:ext cx="0" cy="31546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88592D3-C99E-42E5-9E1D-12604825FE49}"/>
                    </a:ext>
                  </a:extLst>
                </p:cNvPr>
                <p:cNvCxnSpPr/>
                <p:nvPr/>
              </p:nvCxnSpPr>
              <p:spPr>
                <a:xfrm>
                  <a:off x="6385560" y="2514600"/>
                  <a:ext cx="10515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6B0C4C0-03DD-4FA0-AE00-277A4953CCB3}"/>
                    </a:ext>
                  </a:extLst>
                </p:cNvPr>
                <p:cNvCxnSpPr>
                  <a:cxnSpLocks/>
                </p:cNvCxnSpPr>
                <p:nvPr/>
              </p:nvCxnSpPr>
              <p:spPr>
                <a:xfrm>
                  <a:off x="10439400" y="4922520"/>
                  <a:ext cx="0" cy="7467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62E45C6-B19C-4DBD-BF50-A7CAA71864C9}"/>
                    </a:ext>
                  </a:extLst>
                </p:cNvPr>
                <p:cNvCxnSpPr/>
                <p:nvPr/>
              </p:nvCxnSpPr>
              <p:spPr>
                <a:xfrm>
                  <a:off x="10241280" y="4922520"/>
                  <a:ext cx="381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F43401CE-7258-48C9-B076-E1DB0E83AAE7}"/>
                    </a:ext>
                  </a:extLst>
                </p:cNvPr>
                <p:cNvGrpSpPr/>
                <p:nvPr/>
              </p:nvGrpSpPr>
              <p:grpSpPr>
                <a:xfrm>
                  <a:off x="8587740" y="2316480"/>
                  <a:ext cx="2034540" cy="1432560"/>
                  <a:chOff x="8549640" y="2484120"/>
                  <a:chExt cx="2034540" cy="1432560"/>
                </a:xfrm>
              </p:grpSpPr>
              <p:cxnSp>
                <p:nvCxnSpPr>
                  <p:cNvPr id="56" name="Straight Connector 55">
                    <a:extLst>
                      <a:ext uri="{FF2B5EF4-FFF2-40B4-BE49-F238E27FC236}">
                        <a16:creationId xmlns:a16="http://schemas.microsoft.com/office/drawing/2014/main" id="{ED685478-414C-4995-B29A-CC51E6D46596}"/>
                      </a:ext>
                    </a:extLst>
                  </p:cNvPr>
                  <p:cNvCxnSpPr>
                    <a:cxnSpLocks/>
                  </p:cNvCxnSpPr>
                  <p:nvPr/>
                </p:nvCxnSpPr>
                <p:spPr>
                  <a:xfrm>
                    <a:off x="10393680" y="2651760"/>
                    <a:ext cx="0" cy="12496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0853FC3-8347-4554-B96C-7734D57865AA}"/>
                      </a:ext>
                    </a:extLst>
                  </p:cNvPr>
                  <p:cNvCxnSpPr/>
                  <p:nvPr/>
                </p:nvCxnSpPr>
                <p:spPr>
                  <a:xfrm>
                    <a:off x="10203180" y="3916680"/>
                    <a:ext cx="381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C0C1C6E-5932-4CDF-B6CA-5EF8128583D4}"/>
                      </a:ext>
                    </a:extLst>
                  </p:cNvPr>
                  <p:cNvCxnSpPr>
                    <a:cxnSpLocks/>
                  </p:cNvCxnSpPr>
                  <p:nvPr/>
                </p:nvCxnSpPr>
                <p:spPr>
                  <a:xfrm>
                    <a:off x="8549640" y="2651760"/>
                    <a:ext cx="1844040" cy="152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663EAE6-65B6-49AB-8DA4-077717F057BF}"/>
                      </a:ext>
                    </a:extLst>
                  </p:cNvPr>
                  <p:cNvCxnSpPr/>
                  <p:nvPr/>
                </p:nvCxnSpPr>
                <p:spPr>
                  <a:xfrm>
                    <a:off x="8549640" y="2484120"/>
                    <a:ext cx="0" cy="3352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47" name="Straight Connector 46">
                <a:extLst>
                  <a:ext uri="{FF2B5EF4-FFF2-40B4-BE49-F238E27FC236}">
                    <a16:creationId xmlns:a16="http://schemas.microsoft.com/office/drawing/2014/main" id="{70886672-C8ED-409D-9002-E416BD04735B}"/>
                  </a:ext>
                </a:extLst>
              </p:cNvPr>
              <p:cNvCxnSpPr/>
              <p:nvPr/>
            </p:nvCxnSpPr>
            <p:spPr>
              <a:xfrm flipV="1">
                <a:off x="8107680" y="2514600"/>
                <a:ext cx="0" cy="76199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1E74B3A-A79E-4C3E-AFC2-FEB7A0A13730}"/>
                  </a:ext>
                </a:extLst>
              </p:cNvPr>
              <p:cNvCxnSpPr>
                <a:cxnSpLocks/>
              </p:cNvCxnSpPr>
              <p:nvPr/>
            </p:nvCxnSpPr>
            <p:spPr>
              <a:xfrm flipV="1">
                <a:off x="9441173" y="4267200"/>
                <a:ext cx="1127760" cy="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ECC77246-9E73-4297-8B0E-28C982D56864}"/>
                  </a:ext>
                </a:extLst>
              </p:cNvPr>
              <p:cNvSpPr/>
              <p:nvPr/>
            </p:nvSpPr>
            <p:spPr>
              <a:xfrm>
                <a:off x="7364078" y="1902263"/>
                <a:ext cx="1487203" cy="369332"/>
              </a:xfrm>
              <a:prstGeom prst="rect">
                <a:avLst/>
              </a:prstGeom>
            </p:spPr>
            <p:txBody>
              <a:bodyPr wrap="none">
                <a:spAutoFit/>
              </a:bodyPr>
              <a:lstStyle/>
              <a:p>
                <a:pPr algn="ctr"/>
                <a:r>
                  <a:rPr lang="en-CA" dirty="0"/>
                  <a:t>Light source 1</a:t>
                </a:r>
              </a:p>
            </p:txBody>
          </p:sp>
          <p:sp>
            <p:nvSpPr>
              <p:cNvPr id="50" name="Rectangle 49">
                <a:extLst>
                  <a:ext uri="{FF2B5EF4-FFF2-40B4-BE49-F238E27FC236}">
                    <a16:creationId xmlns:a16="http://schemas.microsoft.com/office/drawing/2014/main" id="{14F8B61B-D2B3-4940-B99C-20304B7DB05B}"/>
                  </a:ext>
                </a:extLst>
              </p:cNvPr>
              <p:cNvSpPr/>
              <p:nvPr/>
            </p:nvSpPr>
            <p:spPr>
              <a:xfrm rot="5400000">
                <a:off x="10206330" y="4082534"/>
                <a:ext cx="1487203" cy="369332"/>
              </a:xfrm>
              <a:prstGeom prst="rect">
                <a:avLst/>
              </a:prstGeom>
            </p:spPr>
            <p:txBody>
              <a:bodyPr wrap="square">
                <a:spAutoFit/>
              </a:bodyPr>
              <a:lstStyle/>
              <a:p>
                <a:pPr algn="ctr"/>
                <a:r>
                  <a:rPr lang="en-CA" dirty="0"/>
                  <a:t>Light source 2</a:t>
                </a:r>
              </a:p>
            </p:txBody>
          </p:sp>
        </p:grpSp>
        <p:sp>
          <p:nvSpPr>
            <p:cNvPr id="45" name="Oval 44">
              <a:extLst>
                <a:ext uri="{FF2B5EF4-FFF2-40B4-BE49-F238E27FC236}">
                  <a16:creationId xmlns:a16="http://schemas.microsoft.com/office/drawing/2014/main" id="{87D57A0A-C870-4F93-9590-F673BAC8B596}"/>
                </a:ext>
              </a:extLst>
            </p:cNvPr>
            <p:cNvSpPr/>
            <p:nvPr/>
          </p:nvSpPr>
          <p:spPr>
            <a:xfrm>
              <a:off x="7330447" y="3474720"/>
              <a:ext cx="2118346" cy="1447797"/>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solidFill>
                    <a:schemeClr val="tx1"/>
                  </a:solidFill>
                </a:rPr>
                <a:t>Corner office</a:t>
              </a:r>
            </a:p>
          </p:txBody>
        </p:sp>
      </p:grpSp>
      <p:sp>
        <p:nvSpPr>
          <p:cNvPr id="2" name="Title 1">
            <a:extLst>
              <a:ext uri="{FF2B5EF4-FFF2-40B4-BE49-F238E27FC236}">
                <a16:creationId xmlns:a16="http://schemas.microsoft.com/office/drawing/2014/main" id="{26B64856-BB18-45D3-9758-0C27B8897E71}"/>
              </a:ext>
            </a:extLst>
          </p:cNvPr>
          <p:cNvSpPr>
            <a:spLocks noGrp="1"/>
          </p:cNvSpPr>
          <p:nvPr>
            <p:ph type="title"/>
          </p:nvPr>
        </p:nvSpPr>
        <p:spPr/>
        <p:txBody>
          <a:bodyPr/>
          <a:lstStyle/>
          <a:p>
            <a:r>
              <a:rPr lang="en-CA" dirty="0"/>
              <a:t>A pleasant room (cross ventilation pattern)</a:t>
            </a:r>
          </a:p>
        </p:txBody>
      </p:sp>
      <p:sp>
        <p:nvSpPr>
          <p:cNvPr id="3" name="Content Placeholder 2">
            <a:extLst>
              <a:ext uri="{FF2B5EF4-FFF2-40B4-BE49-F238E27FC236}">
                <a16:creationId xmlns:a16="http://schemas.microsoft.com/office/drawing/2014/main" id="{A753206D-FDDC-45B2-A635-6D1C6E4B3205}"/>
              </a:ext>
            </a:extLst>
          </p:cNvPr>
          <p:cNvSpPr>
            <a:spLocks noGrp="1"/>
          </p:cNvSpPr>
          <p:nvPr>
            <p:ph idx="1"/>
          </p:nvPr>
        </p:nvSpPr>
        <p:spPr/>
        <p:txBody>
          <a:bodyPr/>
          <a:lstStyle/>
          <a:p>
            <a:r>
              <a:rPr lang="en-CA" dirty="0"/>
              <a:t>A room is pleasant if it has cross ventilation</a:t>
            </a:r>
          </a:p>
        </p:txBody>
      </p:sp>
      <p:sp>
        <p:nvSpPr>
          <p:cNvPr id="63" name="Slide Number Placeholder 62">
            <a:extLst>
              <a:ext uri="{FF2B5EF4-FFF2-40B4-BE49-F238E27FC236}">
                <a16:creationId xmlns:a16="http://schemas.microsoft.com/office/drawing/2014/main" id="{7A3ACFF6-2BF0-4A10-8C7E-6BFD072CBF46}"/>
              </a:ext>
            </a:extLst>
          </p:cNvPr>
          <p:cNvSpPr>
            <a:spLocks noGrp="1"/>
          </p:cNvSpPr>
          <p:nvPr>
            <p:ph type="sldNum" sz="quarter" idx="12"/>
          </p:nvPr>
        </p:nvSpPr>
        <p:spPr/>
        <p:txBody>
          <a:bodyPr/>
          <a:lstStyle/>
          <a:p>
            <a:fld id="{12220A13-BE34-4ECC-8DDD-4DBA429EF266}" type="slidenum">
              <a:rPr lang="en-CA" smtClean="0"/>
              <a:t>7</a:t>
            </a:fld>
            <a:endParaRPr lang="en-CA"/>
          </a:p>
        </p:txBody>
      </p:sp>
      <p:grpSp>
        <p:nvGrpSpPr>
          <p:cNvPr id="39" name="Group 38">
            <a:extLst>
              <a:ext uri="{FF2B5EF4-FFF2-40B4-BE49-F238E27FC236}">
                <a16:creationId xmlns:a16="http://schemas.microsoft.com/office/drawing/2014/main" id="{ADBEFDDD-67F8-4B4B-8497-0CFA030C3B79}"/>
              </a:ext>
            </a:extLst>
          </p:cNvPr>
          <p:cNvGrpSpPr/>
          <p:nvPr/>
        </p:nvGrpSpPr>
        <p:grpSpPr>
          <a:xfrm>
            <a:off x="6294123" y="1947983"/>
            <a:ext cx="4916675" cy="4533448"/>
            <a:chOff x="6294123" y="1947983"/>
            <a:chExt cx="4916675" cy="4533448"/>
          </a:xfrm>
        </p:grpSpPr>
        <p:grpSp>
          <p:nvGrpSpPr>
            <p:cNvPr id="5" name="Group 4">
              <a:extLst>
                <a:ext uri="{FF2B5EF4-FFF2-40B4-BE49-F238E27FC236}">
                  <a16:creationId xmlns:a16="http://schemas.microsoft.com/office/drawing/2014/main" id="{AA1FDF7E-BDEA-49D2-80C5-C8D197FED055}"/>
                </a:ext>
              </a:extLst>
            </p:cNvPr>
            <p:cNvGrpSpPr/>
            <p:nvPr/>
          </p:nvGrpSpPr>
          <p:grpSpPr>
            <a:xfrm>
              <a:off x="6461760" y="1947983"/>
              <a:ext cx="4749038" cy="3767017"/>
              <a:chOff x="6385560" y="1902263"/>
              <a:chExt cx="4749038" cy="3767017"/>
            </a:xfrm>
          </p:grpSpPr>
          <p:grpSp>
            <p:nvGrpSpPr>
              <p:cNvPr id="6" name="Group 5">
                <a:extLst>
                  <a:ext uri="{FF2B5EF4-FFF2-40B4-BE49-F238E27FC236}">
                    <a16:creationId xmlns:a16="http://schemas.microsoft.com/office/drawing/2014/main" id="{F19CD839-885C-4360-81AE-4FF2A4D7D2F7}"/>
                  </a:ext>
                </a:extLst>
              </p:cNvPr>
              <p:cNvGrpSpPr/>
              <p:nvPr/>
            </p:nvGrpSpPr>
            <p:grpSpPr>
              <a:xfrm>
                <a:off x="6385560" y="2316480"/>
                <a:ext cx="4236720" cy="3352800"/>
                <a:chOff x="6385560" y="2316480"/>
                <a:chExt cx="4236720" cy="3352800"/>
              </a:xfrm>
            </p:grpSpPr>
            <p:cxnSp>
              <p:nvCxnSpPr>
                <p:cNvPr id="13" name="Straight Connector 12">
                  <a:extLst>
                    <a:ext uri="{FF2B5EF4-FFF2-40B4-BE49-F238E27FC236}">
                      <a16:creationId xmlns:a16="http://schemas.microsoft.com/office/drawing/2014/main" id="{3B9ACF00-7A97-4968-8D31-D66444ACFD2E}"/>
                    </a:ext>
                  </a:extLst>
                </p:cNvPr>
                <p:cNvCxnSpPr/>
                <p:nvPr/>
              </p:nvCxnSpPr>
              <p:spPr>
                <a:xfrm>
                  <a:off x="6385560" y="2514600"/>
                  <a:ext cx="10515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A55ACD4-372A-4346-A478-EAB792FB6F41}"/>
                    </a:ext>
                  </a:extLst>
                </p:cNvPr>
                <p:cNvCxnSpPr>
                  <a:cxnSpLocks/>
                </p:cNvCxnSpPr>
                <p:nvPr/>
              </p:nvCxnSpPr>
              <p:spPr>
                <a:xfrm>
                  <a:off x="10439400" y="4922520"/>
                  <a:ext cx="0" cy="7467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C13C9CB-187D-405A-AA35-5E5E687B6FD2}"/>
                    </a:ext>
                  </a:extLst>
                </p:cNvPr>
                <p:cNvCxnSpPr/>
                <p:nvPr/>
              </p:nvCxnSpPr>
              <p:spPr>
                <a:xfrm>
                  <a:off x="10241280" y="4922520"/>
                  <a:ext cx="381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344E2CD5-4704-462A-AA13-B9806DF856C1}"/>
                    </a:ext>
                  </a:extLst>
                </p:cNvPr>
                <p:cNvGrpSpPr/>
                <p:nvPr/>
              </p:nvGrpSpPr>
              <p:grpSpPr>
                <a:xfrm>
                  <a:off x="8587740" y="2316480"/>
                  <a:ext cx="2034540" cy="1432560"/>
                  <a:chOff x="8549640" y="2484120"/>
                  <a:chExt cx="2034540" cy="1432560"/>
                </a:xfrm>
              </p:grpSpPr>
              <p:cxnSp>
                <p:nvCxnSpPr>
                  <p:cNvPr id="17" name="Straight Connector 16">
                    <a:extLst>
                      <a:ext uri="{FF2B5EF4-FFF2-40B4-BE49-F238E27FC236}">
                        <a16:creationId xmlns:a16="http://schemas.microsoft.com/office/drawing/2014/main" id="{3ABAEF6D-2C04-4E90-8D96-3E526B19FCEC}"/>
                      </a:ext>
                    </a:extLst>
                  </p:cNvPr>
                  <p:cNvCxnSpPr>
                    <a:cxnSpLocks/>
                  </p:cNvCxnSpPr>
                  <p:nvPr/>
                </p:nvCxnSpPr>
                <p:spPr>
                  <a:xfrm>
                    <a:off x="10393680" y="2651760"/>
                    <a:ext cx="0" cy="12496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0629BE-6BC6-475D-9010-AE531D00C193}"/>
                      </a:ext>
                    </a:extLst>
                  </p:cNvPr>
                  <p:cNvCxnSpPr/>
                  <p:nvPr/>
                </p:nvCxnSpPr>
                <p:spPr>
                  <a:xfrm>
                    <a:off x="10203180" y="3916680"/>
                    <a:ext cx="381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7637430-D963-49BC-8D1C-D068DB74B1CE}"/>
                      </a:ext>
                    </a:extLst>
                  </p:cNvPr>
                  <p:cNvCxnSpPr>
                    <a:cxnSpLocks/>
                  </p:cNvCxnSpPr>
                  <p:nvPr/>
                </p:nvCxnSpPr>
                <p:spPr>
                  <a:xfrm>
                    <a:off x="8549640" y="2651760"/>
                    <a:ext cx="1844040" cy="152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950F1B3-ABC6-4B7D-81DC-8C2CD5A9AFAC}"/>
                      </a:ext>
                    </a:extLst>
                  </p:cNvPr>
                  <p:cNvCxnSpPr/>
                  <p:nvPr/>
                </p:nvCxnSpPr>
                <p:spPr>
                  <a:xfrm>
                    <a:off x="8549640" y="2484120"/>
                    <a:ext cx="0" cy="3352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 name="Oval 6">
                <a:extLst>
                  <a:ext uri="{FF2B5EF4-FFF2-40B4-BE49-F238E27FC236}">
                    <a16:creationId xmlns:a16="http://schemas.microsoft.com/office/drawing/2014/main" id="{6AD7286D-1485-455A-B56C-D186F12E1E94}"/>
                  </a:ext>
                </a:extLst>
              </p:cNvPr>
              <p:cNvSpPr/>
              <p:nvPr/>
            </p:nvSpPr>
            <p:spPr>
              <a:xfrm>
                <a:off x="7254247" y="3429000"/>
                <a:ext cx="2118346" cy="1447797"/>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solidFill>
                      <a:schemeClr val="tx1"/>
                    </a:solidFill>
                  </a:rPr>
                  <a:t>Corner office</a:t>
                </a:r>
              </a:p>
            </p:txBody>
          </p:sp>
          <p:cxnSp>
            <p:nvCxnSpPr>
              <p:cNvPr id="8" name="Straight Connector 7">
                <a:extLst>
                  <a:ext uri="{FF2B5EF4-FFF2-40B4-BE49-F238E27FC236}">
                    <a16:creationId xmlns:a16="http://schemas.microsoft.com/office/drawing/2014/main" id="{1EB177D0-3D68-41F6-AAA4-A25023B5B7D8}"/>
                  </a:ext>
                </a:extLst>
              </p:cNvPr>
              <p:cNvCxnSpPr/>
              <p:nvPr/>
            </p:nvCxnSpPr>
            <p:spPr>
              <a:xfrm flipV="1">
                <a:off x="8107680" y="2514600"/>
                <a:ext cx="0" cy="76199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1C6AD04-F5F0-4126-9D77-53BF5FE4DFC3}"/>
                  </a:ext>
                </a:extLst>
              </p:cNvPr>
              <p:cNvCxnSpPr>
                <a:cxnSpLocks/>
              </p:cNvCxnSpPr>
              <p:nvPr/>
            </p:nvCxnSpPr>
            <p:spPr>
              <a:xfrm flipV="1">
                <a:off x="9441173" y="4267200"/>
                <a:ext cx="1127760" cy="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90E63AD-52EE-4331-96C7-4D97B382B039}"/>
                  </a:ext>
                </a:extLst>
              </p:cNvPr>
              <p:cNvSpPr/>
              <p:nvPr/>
            </p:nvSpPr>
            <p:spPr>
              <a:xfrm>
                <a:off x="7364078" y="1902263"/>
                <a:ext cx="1487203" cy="369332"/>
              </a:xfrm>
              <a:prstGeom prst="rect">
                <a:avLst/>
              </a:prstGeom>
            </p:spPr>
            <p:txBody>
              <a:bodyPr wrap="none">
                <a:spAutoFit/>
              </a:bodyPr>
              <a:lstStyle/>
              <a:p>
                <a:pPr algn="ctr"/>
                <a:r>
                  <a:rPr lang="en-CA" dirty="0"/>
                  <a:t>Light source 1</a:t>
                </a:r>
              </a:p>
            </p:txBody>
          </p:sp>
          <p:sp>
            <p:nvSpPr>
              <p:cNvPr id="11" name="Rectangle 10">
                <a:extLst>
                  <a:ext uri="{FF2B5EF4-FFF2-40B4-BE49-F238E27FC236}">
                    <a16:creationId xmlns:a16="http://schemas.microsoft.com/office/drawing/2014/main" id="{5E3E328E-4D42-4D16-84D3-B548B194E60B}"/>
                  </a:ext>
                </a:extLst>
              </p:cNvPr>
              <p:cNvSpPr/>
              <p:nvPr/>
            </p:nvSpPr>
            <p:spPr>
              <a:xfrm rot="5400000">
                <a:off x="10206330" y="4082534"/>
                <a:ext cx="1487203" cy="369332"/>
              </a:xfrm>
              <a:prstGeom prst="rect">
                <a:avLst/>
              </a:prstGeom>
            </p:spPr>
            <p:txBody>
              <a:bodyPr wrap="square">
                <a:spAutoFit/>
              </a:bodyPr>
              <a:lstStyle/>
              <a:p>
                <a:pPr algn="ctr"/>
                <a:r>
                  <a:rPr lang="en-CA" dirty="0"/>
                  <a:t>Light source 2</a:t>
                </a:r>
              </a:p>
            </p:txBody>
          </p:sp>
        </p:grpSp>
        <p:cxnSp>
          <p:nvCxnSpPr>
            <p:cNvPr id="21" name="Straight Connector 20">
              <a:extLst>
                <a:ext uri="{FF2B5EF4-FFF2-40B4-BE49-F238E27FC236}">
                  <a16:creationId xmlns:a16="http://schemas.microsoft.com/office/drawing/2014/main" id="{A8D59451-142D-4FA8-A639-3B4A0E43B5B1}"/>
                </a:ext>
              </a:extLst>
            </p:cNvPr>
            <p:cNvCxnSpPr/>
            <p:nvPr/>
          </p:nvCxnSpPr>
          <p:spPr>
            <a:xfrm>
              <a:off x="7513320" y="2392680"/>
              <a:ext cx="0" cy="3352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0A2E5160-6A07-409E-AFEE-D0B66ECA7948}"/>
                </a:ext>
              </a:extLst>
            </p:cNvPr>
            <p:cNvGrpSpPr/>
            <p:nvPr/>
          </p:nvGrpSpPr>
          <p:grpSpPr>
            <a:xfrm>
              <a:off x="6294123" y="4922517"/>
              <a:ext cx="381000" cy="746760"/>
              <a:chOff x="3764280" y="4434840"/>
              <a:chExt cx="381000" cy="746760"/>
            </a:xfrm>
          </p:grpSpPr>
          <p:cxnSp>
            <p:nvCxnSpPr>
              <p:cNvPr id="22" name="Straight Connector 21">
                <a:extLst>
                  <a:ext uri="{FF2B5EF4-FFF2-40B4-BE49-F238E27FC236}">
                    <a16:creationId xmlns:a16="http://schemas.microsoft.com/office/drawing/2014/main" id="{C67B4C65-CACE-4567-94A2-1BCDFBC991CD}"/>
                  </a:ext>
                </a:extLst>
              </p:cNvPr>
              <p:cNvCxnSpPr>
                <a:cxnSpLocks/>
              </p:cNvCxnSpPr>
              <p:nvPr/>
            </p:nvCxnSpPr>
            <p:spPr>
              <a:xfrm>
                <a:off x="3962400" y="4434840"/>
                <a:ext cx="0" cy="74676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B54F941-5DCB-4D12-8D20-520FD3A77EE6}"/>
                  </a:ext>
                </a:extLst>
              </p:cNvPr>
              <p:cNvCxnSpPr/>
              <p:nvPr/>
            </p:nvCxnSpPr>
            <p:spPr>
              <a:xfrm>
                <a:off x="3764280" y="4434840"/>
                <a:ext cx="3810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9157A417-D794-4C89-AF35-0587C0A26364}"/>
                </a:ext>
              </a:extLst>
            </p:cNvPr>
            <p:cNvGrpSpPr/>
            <p:nvPr/>
          </p:nvGrpSpPr>
          <p:grpSpPr>
            <a:xfrm>
              <a:off x="6301743" y="2560320"/>
              <a:ext cx="381000" cy="1264920"/>
              <a:chOff x="3276600" y="3474720"/>
              <a:chExt cx="381000" cy="1264920"/>
            </a:xfrm>
          </p:grpSpPr>
          <p:cxnSp>
            <p:nvCxnSpPr>
              <p:cNvPr id="29" name="Straight Connector 28">
                <a:extLst>
                  <a:ext uri="{FF2B5EF4-FFF2-40B4-BE49-F238E27FC236}">
                    <a16:creationId xmlns:a16="http://schemas.microsoft.com/office/drawing/2014/main" id="{BCF89FDC-21D8-4DB1-94B5-97E5CC43C16A}"/>
                  </a:ext>
                </a:extLst>
              </p:cNvPr>
              <p:cNvCxnSpPr>
                <a:cxnSpLocks/>
              </p:cNvCxnSpPr>
              <p:nvPr/>
            </p:nvCxnSpPr>
            <p:spPr>
              <a:xfrm>
                <a:off x="3467100" y="3474720"/>
                <a:ext cx="0" cy="124968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9E0F67-5CAF-4333-A987-492A03D1561D}"/>
                  </a:ext>
                </a:extLst>
              </p:cNvPr>
              <p:cNvCxnSpPr/>
              <p:nvPr/>
            </p:nvCxnSpPr>
            <p:spPr>
              <a:xfrm>
                <a:off x="3276600" y="4739640"/>
                <a:ext cx="3810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2" name="Oval 31">
              <a:extLst>
                <a:ext uri="{FF2B5EF4-FFF2-40B4-BE49-F238E27FC236}">
                  <a16:creationId xmlns:a16="http://schemas.microsoft.com/office/drawing/2014/main" id="{4CEFAA51-65FD-45DA-B5E1-A3E6E3DBF032}"/>
                </a:ext>
              </a:extLst>
            </p:cNvPr>
            <p:cNvSpPr/>
            <p:nvPr/>
          </p:nvSpPr>
          <p:spPr>
            <a:xfrm>
              <a:off x="7412472" y="5045078"/>
              <a:ext cx="1935472" cy="1436353"/>
            </a:xfrm>
            <a:prstGeom prst="ellipse">
              <a:avLst/>
            </a:pr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solidFill>
                    <a:schemeClr val="tx1"/>
                  </a:solidFill>
                </a:rPr>
                <a:t>Cross</a:t>
              </a:r>
            </a:p>
            <a:p>
              <a:pPr algn="ctr"/>
              <a:r>
                <a:rPr lang="en-CA" sz="2000" dirty="0">
                  <a:solidFill>
                    <a:schemeClr val="tx1"/>
                  </a:solidFill>
                </a:rPr>
                <a:t>ventilation</a:t>
              </a:r>
            </a:p>
          </p:txBody>
        </p:sp>
        <p:cxnSp>
          <p:nvCxnSpPr>
            <p:cNvPr id="33" name="Straight Connector 32">
              <a:extLst>
                <a:ext uri="{FF2B5EF4-FFF2-40B4-BE49-F238E27FC236}">
                  <a16:creationId xmlns:a16="http://schemas.microsoft.com/office/drawing/2014/main" id="{FD613429-2220-45C2-8B39-963E79AC8D6F}"/>
                </a:ext>
              </a:extLst>
            </p:cNvPr>
            <p:cNvCxnSpPr>
              <a:cxnSpLocks/>
            </p:cNvCxnSpPr>
            <p:nvPr/>
          </p:nvCxnSpPr>
          <p:spPr>
            <a:xfrm flipH="1" flipV="1">
              <a:off x="6448535" y="4389118"/>
              <a:ext cx="1089671" cy="777239"/>
            </a:xfrm>
            <a:prstGeom prst="line">
              <a:avLst/>
            </a:prstGeom>
            <a:ln w="28575">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A6DB13E-4AA2-4469-86B8-B70851013943}"/>
                </a:ext>
              </a:extLst>
            </p:cNvPr>
            <p:cNvCxnSpPr>
              <a:cxnSpLocks/>
            </p:cNvCxnSpPr>
            <p:nvPr/>
          </p:nvCxnSpPr>
          <p:spPr>
            <a:xfrm flipV="1">
              <a:off x="9227810" y="4598989"/>
              <a:ext cx="1388639" cy="712149"/>
            </a:xfrm>
            <a:prstGeom prst="line">
              <a:avLst/>
            </a:prstGeom>
            <a:ln w="28575">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sp>
        <p:nvSpPr>
          <p:cNvPr id="60" name="Content Placeholder 2">
            <a:extLst>
              <a:ext uri="{FF2B5EF4-FFF2-40B4-BE49-F238E27FC236}">
                <a16:creationId xmlns:a16="http://schemas.microsoft.com/office/drawing/2014/main" id="{BFFC8139-5FCB-4A3E-B1DE-CE49AAEAA9FB}"/>
              </a:ext>
            </a:extLst>
          </p:cNvPr>
          <p:cNvSpPr txBox="1">
            <a:spLocks/>
          </p:cNvSpPr>
          <p:nvPr/>
        </p:nvSpPr>
        <p:spPr>
          <a:xfrm>
            <a:off x="974260" y="2766219"/>
            <a:ext cx="5181600" cy="13255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cross ventilation design pattern shares some of the elements with the initial pattern</a:t>
            </a:r>
            <a:endParaRPr lang="en-CA" dirty="0"/>
          </a:p>
        </p:txBody>
      </p:sp>
      <p:sp>
        <p:nvSpPr>
          <p:cNvPr id="62" name="Content Placeholder 2">
            <a:extLst>
              <a:ext uri="{FF2B5EF4-FFF2-40B4-BE49-F238E27FC236}">
                <a16:creationId xmlns:a16="http://schemas.microsoft.com/office/drawing/2014/main" id="{FEA98CEF-17F6-4DAE-9558-31F423D08C1E}"/>
              </a:ext>
            </a:extLst>
          </p:cNvPr>
          <p:cNvSpPr txBox="1">
            <a:spLocks/>
          </p:cNvSpPr>
          <p:nvPr/>
        </p:nvSpPr>
        <p:spPr>
          <a:xfrm>
            <a:off x="939273" y="4036839"/>
            <a:ext cx="5181600" cy="13255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Two different design patterns coexisting at the same time, sharing the objects in the room</a:t>
            </a:r>
            <a:endParaRPr lang="en-CA" dirty="0"/>
          </a:p>
        </p:txBody>
      </p:sp>
      <p:sp>
        <p:nvSpPr>
          <p:cNvPr id="4" name="Footer Placeholder 3">
            <a:extLst>
              <a:ext uri="{FF2B5EF4-FFF2-40B4-BE49-F238E27FC236}">
                <a16:creationId xmlns:a16="http://schemas.microsoft.com/office/drawing/2014/main" id="{D1A4D4F2-DD14-4E46-B681-5EEE90BDDE6B}"/>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105148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412B-1A64-43AA-AFE1-34DB3CBB278A}"/>
              </a:ext>
            </a:extLst>
          </p:cNvPr>
          <p:cNvSpPr>
            <a:spLocks noGrp="1"/>
          </p:cNvSpPr>
          <p:nvPr>
            <p:ph type="title"/>
          </p:nvPr>
        </p:nvSpPr>
        <p:spPr/>
        <p:txBody>
          <a:bodyPr/>
          <a:lstStyle/>
          <a:p>
            <a:r>
              <a:rPr lang="en-US" dirty="0"/>
              <a:t>The notion of design patterns is two-fold</a:t>
            </a:r>
            <a:endParaRPr lang="en-CA" dirty="0"/>
          </a:p>
        </p:txBody>
      </p:sp>
      <p:sp>
        <p:nvSpPr>
          <p:cNvPr id="3" name="Content Placeholder 2">
            <a:extLst>
              <a:ext uri="{FF2B5EF4-FFF2-40B4-BE49-F238E27FC236}">
                <a16:creationId xmlns:a16="http://schemas.microsoft.com/office/drawing/2014/main" id="{70B48655-3FD0-46FC-A9AB-79E001EEB089}"/>
              </a:ext>
            </a:extLst>
          </p:cNvPr>
          <p:cNvSpPr>
            <a:spLocks noGrp="1"/>
          </p:cNvSpPr>
          <p:nvPr>
            <p:ph idx="1"/>
          </p:nvPr>
        </p:nvSpPr>
        <p:spPr>
          <a:xfrm>
            <a:off x="2220132" y="1825625"/>
            <a:ext cx="9133667" cy="4351338"/>
          </a:xfrm>
        </p:spPr>
        <p:txBody>
          <a:bodyPr/>
          <a:lstStyle/>
          <a:p>
            <a:endParaRPr lang="en-US" dirty="0"/>
          </a:p>
          <a:p>
            <a:pPr marL="800100" lvl="1" indent="-342900">
              <a:buFont typeface="+mj-lt"/>
              <a:buAutoNum type="arabicPeriod"/>
            </a:pPr>
            <a:r>
              <a:rPr lang="en-US" dirty="0"/>
              <a:t>Solution to recurring problem</a:t>
            </a:r>
          </a:p>
          <a:p>
            <a:pPr marL="800100" lvl="1" indent="-342900">
              <a:buFont typeface="+mj-lt"/>
              <a:buAutoNum type="arabicPeriod"/>
            </a:pPr>
            <a:r>
              <a:rPr lang="en-US" b="1" dirty="0"/>
              <a:t>A way to communicate design decisions</a:t>
            </a:r>
          </a:p>
          <a:p>
            <a:pPr lvl="2"/>
            <a:r>
              <a:rPr lang="en-US" b="1" dirty="0"/>
              <a:t> (i.e., shared vocabulary)</a:t>
            </a:r>
            <a:endParaRPr lang="en-CA" b="1" dirty="0"/>
          </a:p>
        </p:txBody>
      </p:sp>
      <p:pic>
        <p:nvPicPr>
          <p:cNvPr id="14338" name="Picture 2" descr="Image result for remember">
            <a:extLst>
              <a:ext uri="{FF2B5EF4-FFF2-40B4-BE49-F238E27FC236}">
                <a16:creationId xmlns:a16="http://schemas.microsoft.com/office/drawing/2014/main" id="{CC5DF961-AD1B-404C-AFEA-9390BA4EE9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1422" y="1690688"/>
            <a:ext cx="1247027" cy="145086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A47CE9A-445A-463A-9E53-0D907B4806F6}"/>
              </a:ext>
            </a:extLst>
          </p:cNvPr>
          <p:cNvSpPr>
            <a:spLocks noGrp="1"/>
          </p:cNvSpPr>
          <p:nvPr>
            <p:ph type="sldNum" sz="quarter" idx="12"/>
          </p:nvPr>
        </p:nvSpPr>
        <p:spPr/>
        <p:txBody>
          <a:bodyPr/>
          <a:lstStyle/>
          <a:p>
            <a:fld id="{12220A13-BE34-4ECC-8DDD-4DBA429EF266}" type="slidenum">
              <a:rPr lang="en-CA" smtClean="0"/>
              <a:t>8</a:t>
            </a:fld>
            <a:endParaRPr lang="en-CA"/>
          </a:p>
        </p:txBody>
      </p:sp>
      <p:sp>
        <p:nvSpPr>
          <p:cNvPr id="5" name="Footer Placeholder 4">
            <a:extLst>
              <a:ext uri="{FF2B5EF4-FFF2-40B4-BE49-F238E27FC236}">
                <a16:creationId xmlns:a16="http://schemas.microsoft.com/office/drawing/2014/main" id="{2D0C2F68-FF2A-4BFD-BCE0-466AE316DC3A}"/>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2325064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B2DB5-E61F-4364-92C5-B3E4F2F39EB1}"/>
              </a:ext>
            </a:extLst>
          </p:cNvPr>
          <p:cNvSpPr>
            <a:spLocks noGrp="1"/>
          </p:cNvSpPr>
          <p:nvPr>
            <p:ph type="title"/>
          </p:nvPr>
        </p:nvSpPr>
        <p:spPr/>
        <p:txBody>
          <a:bodyPr/>
          <a:lstStyle/>
          <a:p>
            <a:r>
              <a:rPr lang="en-CA" dirty="0"/>
              <a:t>Shared vocabulary help to communicate ideas</a:t>
            </a:r>
          </a:p>
        </p:txBody>
      </p:sp>
      <p:sp>
        <p:nvSpPr>
          <p:cNvPr id="4" name="Slide Number Placeholder 3">
            <a:extLst>
              <a:ext uri="{FF2B5EF4-FFF2-40B4-BE49-F238E27FC236}">
                <a16:creationId xmlns:a16="http://schemas.microsoft.com/office/drawing/2014/main" id="{9B38A8B7-D193-4D36-80CF-2B5982492376}"/>
              </a:ext>
            </a:extLst>
          </p:cNvPr>
          <p:cNvSpPr>
            <a:spLocks noGrp="1"/>
          </p:cNvSpPr>
          <p:nvPr>
            <p:ph type="sldNum" sz="quarter" idx="12"/>
          </p:nvPr>
        </p:nvSpPr>
        <p:spPr/>
        <p:txBody>
          <a:bodyPr/>
          <a:lstStyle/>
          <a:p>
            <a:fld id="{C2F792F5-04B2-48F5-9D03-C738232DE97E}" type="slidenum">
              <a:rPr lang="en-CA" smtClean="0"/>
              <a:t>9</a:t>
            </a:fld>
            <a:endParaRPr lang="en-CA"/>
          </a:p>
        </p:txBody>
      </p:sp>
      <p:pic>
        <p:nvPicPr>
          <p:cNvPr id="10" name="Content Placeholder 9">
            <a:extLst>
              <a:ext uri="{FF2B5EF4-FFF2-40B4-BE49-F238E27FC236}">
                <a16:creationId xmlns:a16="http://schemas.microsoft.com/office/drawing/2014/main" id="{883D5466-7C13-4183-A3A8-37519E56BF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39662" y="2222424"/>
            <a:ext cx="3500918" cy="2329702"/>
          </a:xfrm>
        </p:spPr>
      </p:pic>
      <p:sp>
        <p:nvSpPr>
          <p:cNvPr id="11" name="Speech Bubble: Rectangle 10">
            <a:extLst>
              <a:ext uri="{FF2B5EF4-FFF2-40B4-BE49-F238E27FC236}">
                <a16:creationId xmlns:a16="http://schemas.microsoft.com/office/drawing/2014/main" id="{0271D18A-38E9-441D-9C68-D1AB0F2EC487}"/>
              </a:ext>
            </a:extLst>
          </p:cNvPr>
          <p:cNvSpPr/>
          <p:nvPr/>
        </p:nvSpPr>
        <p:spPr>
          <a:xfrm>
            <a:off x="9336947" y="1568741"/>
            <a:ext cx="1493240" cy="964734"/>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We have a 10-10, repeat</a:t>
            </a:r>
          </a:p>
        </p:txBody>
      </p:sp>
      <p:pic>
        <p:nvPicPr>
          <p:cNvPr id="12" name="Picture 11">
            <a:extLst>
              <a:ext uri="{FF2B5EF4-FFF2-40B4-BE49-F238E27FC236}">
                <a16:creationId xmlns:a16="http://schemas.microsoft.com/office/drawing/2014/main" id="{4AB5611C-4A97-4CFE-BAAB-78469A5ADB4A}"/>
              </a:ext>
            </a:extLst>
          </p:cNvPr>
          <p:cNvPicPr>
            <a:picLocks noChangeAspect="1"/>
          </p:cNvPicPr>
          <p:nvPr/>
        </p:nvPicPr>
        <p:blipFill rotWithShape="1">
          <a:blip r:embed="rId3"/>
          <a:srcRect r="55677"/>
          <a:stretch/>
        </p:blipFill>
        <p:spPr>
          <a:xfrm>
            <a:off x="4733735" y="2222424"/>
            <a:ext cx="2724530" cy="3550983"/>
          </a:xfrm>
          <a:prstGeom prst="rect">
            <a:avLst/>
          </a:prstGeom>
        </p:spPr>
      </p:pic>
      <p:sp>
        <p:nvSpPr>
          <p:cNvPr id="13" name="Arrow: Left 12">
            <a:extLst>
              <a:ext uri="{FF2B5EF4-FFF2-40B4-BE49-F238E27FC236}">
                <a16:creationId xmlns:a16="http://schemas.microsoft.com/office/drawing/2014/main" id="{1F3860D0-E7AB-439F-A691-AE5AC2802260}"/>
              </a:ext>
            </a:extLst>
          </p:cNvPr>
          <p:cNvSpPr/>
          <p:nvPr/>
        </p:nvSpPr>
        <p:spPr>
          <a:xfrm>
            <a:off x="6962862" y="2424418"/>
            <a:ext cx="495403" cy="2181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Content Placeholder 2">
            <a:extLst>
              <a:ext uri="{FF2B5EF4-FFF2-40B4-BE49-F238E27FC236}">
                <a16:creationId xmlns:a16="http://schemas.microsoft.com/office/drawing/2014/main" id="{E113C44B-CA88-4D0F-8BCC-5AF831013839}"/>
              </a:ext>
            </a:extLst>
          </p:cNvPr>
          <p:cNvSpPr txBox="1">
            <a:spLocks/>
          </p:cNvSpPr>
          <p:nvPr/>
        </p:nvSpPr>
        <p:spPr>
          <a:xfrm>
            <a:off x="503340" y="1825625"/>
            <a:ext cx="42951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marL="457200" lvl="1" indent="0">
              <a:buNone/>
            </a:pPr>
            <a:r>
              <a:rPr lang="en-US" b="1" dirty="0"/>
              <a:t>Police 10 Codes (General Purpose)</a:t>
            </a:r>
          </a:p>
          <a:p>
            <a:pPr lvl="1"/>
            <a:endParaRPr lang="en-US" dirty="0"/>
          </a:p>
          <a:p>
            <a:pPr lvl="1"/>
            <a:r>
              <a:rPr lang="en-US" dirty="0"/>
              <a:t>Police and other agencies use 10 codes to verbally communicate efficiently</a:t>
            </a:r>
          </a:p>
          <a:p>
            <a:pPr lvl="1"/>
            <a:r>
              <a:rPr lang="en-US" dirty="0"/>
              <a:t>The word ten (10) indicates the next number, or numbers, is code.</a:t>
            </a:r>
            <a:endParaRPr lang="en-CA" dirty="0"/>
          </a:p>
        </p:txBody>
      </p:sp>
      <p:sp>
        <p:nvSpPr>
          <p:cNvPr id="3" name="Footer Placeholder 2">
            <a:extLst>
              <a:ext uri="{FF2B5EF4-FFF2-40B4-BE49-F238E27FC236}">
                <a16:creationId xmlns:a16="http://schemas.microsoft.com/office/drawing/2014/main" id="{01CAA58F-7E31-4123-8385-DCD5A7BADF24}"/>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899736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1337</TotalTime>
  <Words>2267</Words>
  <Application>Microsoft Office PowerPoint</Application>
  <PresentationFormat>Widescreen</PresentationFormat>
  <Paragraphs>357</Paragraphs>
  <Slides>40</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Consolas</vt:lpstr>
      <vt:lpstr>Wingdings</vt:lpstr>
      <vt:lpstr>Office Theme</vt:lpstr>
      <vt:lpstr>SOEN 343</vt:lpstr>
      <vt:lpstr>Patterns origins</vt:lpstr>
      <vt:lpstr>Definition</vt:lpstr>
      <vt:lpstr>The notion of design patterns is two-fold</vt:lpstr>
      <vt:lpstr>The notion of design patterns is two-fold</vt:lpstr>
      <vt:lpstr>A pleasant room (corner office pattern)</vt:lpstr>
      <vt:lpstr>A pleasant room (cross ventilation pattern)</vt:lpstr>
      <vt:lpstr>The notion of design patterns is two-fold</vt:lpstr>
      <vt:lpstr>Shared vocabulary help to communicate ideas</vt:lpstr>
      <vt:lpstr>Design patterns in software engineering</vt:lpstr>
      <vt:lpstr>Design patterns in real world</vt:lpstr>
      <vt:lpstr>Design patterns classified by their intent</vt:lpstr>
      <vt:lpstr>    Creational</vt:lpstr>
      <vt:lpstr>    Structural</vt:lpstr>
      <vt:lpstr>    Behavioral</vt:lpstr>
      <vt:lpstr>Design patterns on practice Strategy pattern</vt:lpstr>
      <vt:lpstr>Duck simulator</vt:lpstr>
      <vt:lpstr>Ducks should fly… shouldn’t they?</vt:lpstr>
      <vt:lpstr>New duck simulator</vt:lpstr>
      <vt:lpstr>New duck simulator</vt:lpstr>
      <vt:lpstr>How to fix the duck simulator?</vt:lpstr>
      <vt:lpstr>PowerPoint Presentation</vt:lpstr>
      <vt:lpstr>How to fix the duck simulator?</vt:lpstr>
      <vt:lpstr>The notion of design patterns is two-fold</vt:lpstr>
      <vt:lpstr>Search the catalog</vt:lpstr>
      <vt:lpstr>How to use catalog of Design patterns?</vt:lpstr>
      <vt:lpstr>PowerPoint Presentation</vt:lpstr>
      <vt:lpstr>PowerPoint Presentation</vt:lpstr>
      <vt:lpstr>Duck simulator improved with strategy pattern</vt:lpstr>
      <vt:lpstr>Code Strategy pattern</vt:lpstr>
      <vt:lpstr>Rubber and driver classes</vt:lpstr>
      <vt:lpstr>The notion of design patterns is two-fold</vt:lpstr>
      <vt:lpstr>Shared vocabulary helps to communicate ideas</vt:lpstr>
      <vt:lpstr>Some considerations about Design patterns</vt:lpstr>
      <vt:lpstr>Remarks</vt:lpstr>
      <vt:lpstr>PowerPoint Presentation</vt:lpstr>
      <vt:lpstr>PowerPoint Presentation</vt:lpstr>
      <vt:lpstr>Summary</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SOEN 6441</dc:title>
  <dc:creator>rod_mor</dc:creator>
  <cp:lastModifiedBy>Rodrigo Morales Alvarado</cp:lastModifiedBy>
  <cp:revision>195</cp:revision>
  <dcterms:created xsi:type="dcterms:W3CDTF">2020-01-24T16:59:03Z</dcterms:created>
  <dcterms:modified xsi:type="dcterms:W3CDTF">2020-10-05T18:48:29Z</dcterms:modified>
</cp:coreProperties>
</file>