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453" r:id="rId3"/>
    <p:sldId id="429" r:id="rId4"/>
    <p:sldId id="257" r:id="rId5"/>
    <p:sldId id="433" r:id="rId6"/>
    <p:sldId id="434" r:id="rId7"/>
    <p:sldId id="435" r:id="rId8"/>
    <p:sldId id="436" r:id="rId9"/>
    <p:sldId id="431" r:id="rId10"/>
    <p:sldId id="432" r:id="rId11"/>
    <p:sldId id="446" r:id="rId12"/>
    <p:sldId id="447" r:id="rId13"/>
    <p:sldId id="448" r:id="rId14"/>
    <p:sldId id="450" r:id="rId15"/>
    <p:sldId id="451" r:id="rId16"/>
    <p:sldId id="449" r:id="rId17"/>
    <p:sldId id="452" r:id="rId18"/>
    <p:sldId id="437" r:id="rId19"/>
    <p:sldId id="438" r:id="rId20"/>
    <p:sldId id="439" r:id="rId21"/>
    <p:sldId id="440" r:id="rId22"/>
    <p:sldId id="445" r:id="rId23"/>
    <p:sldId id="441" r:id="rId24"/>
    <p:sldId id="442" r:id="rId25"/>
    <p:sldId id="443" r:id="rId26"/>
    <p:sldId id="444" r:id="rId27"/>
    <p:sldId id="455" r:id="rId28"/>
    <p:sldId id="454" r:id="rId29"/>
    <p:sldId id="42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104" autoAdjust="0"/>
  </p:normalViewPr>
  <p:slideViewPr>
    <p:cSldViewPr snapToGrid="0">
      <p:cViewPr varScale="1">
        <p:scale>
          <a:sx n="88" d="100"/>
          <a:sy n="88" d="100"/>
        </p:scale>
        <p:origin x="14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25347-F79D-4216-9BB1-2B29764FEA85}" type="datetimeFigureOut">
              <a:rPr lang="en-CA" smtClean="0"/>
              <a:t>2020-10-05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035A6-8D81-4C7E-8E4E-A1B92A486240}" type="slidenum">
              <a:rPr lang="en-CA" smtClean="0"/>
              <a:t>‹#›</a:t>
            </a:fld>
            <a:endParaRPr lang="en-CA"/>
          </a:p>
        </p:txBody>
      </p:sp>
    </p:spTree>
    <p:extLst>
      <p:ext uri="{BB962C8B-B14F-4D97-AF65-F5344CB8AC3E}">
        <p14:creationId xmlns:p14="http://schemas.microsoft.com/office/powerpoint/2010/main" val="2880491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3</a:t>
            </a:fld>
            <a:endParaRPr lang="en-CA"/>
          </a:p>
        </p:txBody>
      </p:sp>
    </p:spTree>
    <p:extLst>
      <p:ext uri="{BB962C8B-B14F-4D97-AF65-F5344CB8AC3E}">
        <p14:creationId xmlns:p14="http://schemas.microsoft.com/office/powerpoint/2010/main" val="3251357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494035A6-8D81-4C7E-8E4E-A1B92A486240}" type="slidenum">
              <a:rPr lang="en-CA" smtClean="0"/>
              <a:t>11</a:t>
            </a:fld>
            <a:endParaRPr lang="en-CA"/>
          </a:p>
        </p:txBody>
      </p:sp>
    </p:spTree>
    <p:extLst>
      <p:ext uri="{BB962C8B-B14F-4D97-AF65-F5344CB8AC3E}">
        <p14:creationId xmlns:p14="http://schemas.microsoft.com/office/powerpoint/2010/main" val="2412901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t>The MVC II architecture is the same as MVC-I in in slide 8,  except that the controller and the view are separated</a:t>
            </a:r>
            <a:r>
              <a:rPr lang="en-US" altLang="en-US" sz="4400" dirty="0"/>
              <a:t>.</a:t>
            </a:r>
          </a:p>
          <a:p>
            <a:endParaRPr lang="en-US" sz="1800"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494035A6-8D81-4C7E-8E4E-A1B92A486240}" type="slidenum">
              <a:rPr lang="en-CA" smtClean="0"/>
              <a:t>12</a:t>
            </a:fld>
            <a:endParaRPr lang="en-CA"/>
          </a:p>
        </p:txBody>
      </p:sp>
    </p:spTree>
    <p:extLst>
      <p:ext uri="{BB962C8B-B14F-4D97-AF65-F5344CB8AC3E}">
        <p14:creationId xmlns:p14="http://schemas.microsoft.com/office/powerpoint/2010/main" val="1533117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200" dirty="0"/>
              <a:t>After clients start up the MVC application, the controller initializes the Model and View, and attaches the View and itself to the Model (this is called registration with the Model.</a:t>
            </a:r>
          </a:p>
          <a:p>
            <a:pPr>
              <a:lnSpc>
                <a:spcPct val="80000"/>
              </a:lnSpc>
            </a:pPr>
            <a:r>
              <a:rPr lang="en-US" altLang="en-US" sz="1200" dirty="0"/>
              <a:t>Later, the Controller intercepts a user request either directly from command line or through the View interface, and forwards the request to the Model to update the data in the Model.</a:t>
            </a:r>
          </a:p>
          <a:p>
            <a:pPr>
              <a:lnSpc>
                <a:spcPct val="80000"/>
              </a:lnSpc>
            </a:pPr>
            <a:r>
              <a:rPr lang="en-US" altLang="en-US" sz="1200" dirty="0"/>
              <a:t>The changes in the Model will trigger the Model to notify all attached or registered listeners of all changes, and the interface in the View will also be updated right way.</a:t>
            </a:r>
          </a:p>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13</a:t>
            </a:fld>
            <a:endParaRPr lang="en-CA"/>
          </a:p>
        </p:txBody>
      </p:sp>
    </p:spTree>
    <p:extLst>
      <p:ext uri="{BB962C8B-B14F-4D97-AF65-F5344CB8AC3E}">
        <p14:creationId xmlns:p14="http://schemas.microsoft.com/office/powerpoint/2010/main" val="597749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28</a:t>
            </a:fld>
            <a:endParaRPr lang="en-CA"/>
          </a:p>
        </p:txBody>
      </p:sp>
    </p:spTree>
    <p:extLst>
      <p:ext uri="{BB962C8B-B14F-4D97-AF65-F5344CB8AC3E}">
        <p14:creationId xmlns:p14="http://schemas.microsoft.com/office/powerpoint/2010/main" val="2758126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512D-60BC-4B0A-A4CC-A211F3DBF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292A9EE-FDBC-4553-B179-517A59A19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6180446-4D3C-439F-AEDF-504ACCF3A4D7}"/>
              </a:ext>
            </a:extLst>
          </p:cNvPr>
          <p:cNvSpPr>
            <a:spLocks noGrp="1"/>
          </p:cNvSpPr>
          <p:nvPr>
            <p:ph type="dt" sz="half" idx="10"/>
          </p:nvPr>
        </p:nvSpPr>
        <p:spPr/>
        <p:txBody>
          <a:bodyPr/>
          <a:lstStyle/>
          <a:p>
            <a:fld id="{E3484C45-858E-471F-BAE2-8C0A905D41F2}" type="datetime1">
              <a:rPr lang="en-CA" smtClean="0"/>
              <a:t>2020-10-05</a:t>
            </a:fld>
            <a:endParaRPr lang="en-CA"/>
          </a:p>
        </p:txBody>
      </p:sp>
      <p:sp>
        <p:nvSpPr>
          <p:cNvPr id="5" name="Footer Placeholder 4">
            <a:extLst>
              <a:ext uri="{FF2B5EF4-FFF2-40B4-BE49-F238E27FC236}">
                <a16:creationId xmlns:a16="http://schemas.microsoft.com/office/drawing/2014/main" id="{14DDF32D-D031-47EF-A547-1C40944675B6}"/>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3C561FBC-EE7A-4A11-958E-2F5B4C4A75D4}"/>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315602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A15A-51F0-44D4-B4AB-F387A42636F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66F8B7-CED0-40D9-BE6C-B3FF959E5F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673FEE-E439-480B-8C4E-23DC0E890F2F}"/>
              </a:ext>
            </a:extLst>
          </p:cNvPr>
          <p:cNvSpPr>
            <a:spLocks noGrp="1"/>
          </p:cNvSpPr>
          <p:nvPr>
            <p:ph type="dt" sz="half" idx="10"/>
          </p:nvPr>
        </p:nvSpPr>
        <p:spPr/>
        <p:txBody>
          <a:bodyPr/>
          <a:lstStyle/>
          <a:p>
            <a:fld id="{C606FAAC-8DAA-4C58-BA1D-0F0E52BB3E11}" type="datetime1">
              <a:rPr lang="en-CA" smtClean="0"/>
              <a:t>2020-10-05</a:t>
            </a:fld>
            <a:endParaRPr lang="en-CA"/>
          </a:p>
        </p:txBody>
      </p:sp>
      <p:sp>
        <p:nvSpPr>
          <p:cNvPr id="5" name="Footer Placeholder 4">
            <a:extLst>
              <a:ext uri="{FF2B5EF4-FFF2-40B4-BE49-F238E27FC236}">
                <a16:creationId xmlns:a16="http://schemas.microsoft.com/office/drawing/2014/main" id="{798F3A32-2DE2-43E7-8A1C-B637E788CE3A}"/>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E2289A82-19EB-423A-AA89-06CBBC198DE7}"/>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1637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DFA0D-1DC2-4524-90B8-C82B34BE03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87A297-4E31-4FA4-9A66-95C8E09E60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2CA0BED-9E36-43AA-A497-D23EED3AFD15}"/>
              </a:ext>
            </a:extLst>
          </p:cNvPr>
          <p:cNvSpPr>
            <a:spLocks noGrp="1"/>
          </p:cNvSpPr>
          <p:nvPr>
            <p:ph type="dt" sz="half" idx="10"/>
          </p:nvPr>
        </p:nvSpPr>
        <p:spPr/>
        <p:txBody>
          <a:bodyPr/>
          <a:lstStyle/>
          <a:p>
            <a:fld id="{FB11A0E7-B8A3-42F0-9934-F9AFEE36B87B}" type="datetime1">
              <a:rPr lang="en-CA" smtClean="0"/>
              <a:t>2020-10-05</a:t>
            </a:fld>
            <a:endParaRPr lang="en-CA"/>
          </a:p>
        </p:txBody>
      </p:sp>
      <p:sp>
        <p:nvSpPr>
          <p:cNvPr id="5" name="Footer Placeholder 4">
            <a:extLst>
              <a:ext uri="{FF2B5EF4-FFF2-40B4-BE49-F238E27FC236}">
                <a16:creationId xmlns:a16="http://schemas.microsoft.com/office/drawing/2014/main" id="{F5FB2727-B56E-4A95-9027-8E896EFEC133}"/>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A8D7AC30-5A06-465D-9ED7-6F65DC5FF68B}"/>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387978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F14E-E8B8-47F2-9BEB-3AF5AA0389DC}"/>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495C4563-6B86-49F5-B962-90F3114B7A09}"/>
              </a:ext>
            </a:extLst>
          </p:cNvPr>
          <p:cNvSpPr>
            <a:spLocks noGrp="1"/>
          </p:cNvSpPr>
          <p:nvPr>
            <p:ph idx="1"/>
          </p:nvPr>
        </p:nvSpPr>
        <p:spPr/>
        <p:txBody>
          <a:bodyPr>
            <a:normAutofit/>
          </a:bodyPr>
          <a:lstStyle>
            <a:lvl1pPr>
              <a:defRPr sz="22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234E6370-A12B-4D6F-951C-DBE681142F0F}"/>
              </a:ext>
            </a:extLst>
          </p:cNvPr>
          <p:cNvSpPr>
            <a:spLocks noGrp="1"/>
          </p:cNvSpPr>
          <p:nvPr>
            <p:ph type="dt" sz="half" idx="10"/>
          </p:nvPr>
        </p:nvSpPr>
        <p:spPr/>
        <p:txBody>
          <a:bodyPr/>
          <a:lstStyle/>
          <a:p>
            <a:fld id="{4CED154D-CD38-4B5E-8250-17BEE42ED7CA}" type="datetime1">
              <a:rPr lang="en-CA" smtClean="0"/>
              <a:t>2020-10-05</a:t>
            </a:fld>
            <a:endParaRPr lang="en-CA"/>
          </a:p>
        </p:txBody>
      </p:sp>
      <p:sp>
        <p:nvSpPr>
          <p:cNvPr id="5" name="Footer Placeholder 4">
            <a:extLst>
              <a:ext uri="{FF2B5EF4-FFF2-40B4-BE49-F238E27FC236}">
                <a16:creationId xmlns:a16="http://schemas.microsoft.com/office/drawing/2014/main" id="{F858A137-A9E6-47DD-8AB6-8A35048DEDBC}"/>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4A6CDEF7-0C85-4847-82D2-1D4BC3320B1F}"/>
              </a:ext>
            </a:extLst>
          </p:cNvPr>
          <p:cNvSpPr>
            <a:spLocks noGrp="1"/>
          </p:cNvSpPr>
          <p:nvPr>
            <p:ph type="sldNum" sz="quarter" idx="12"/>
          </p:nvPr>
        </p:nvSpPr>
        <p:spPr/>
        <p:txBody>
          <a:bodyPr/>
          <a:lstStyle/>
          <a:p>
            <a:fld id="{C2F792F5-04B2-48F5-9D03-C738232DE97E}" type="slidenum">
              <a:rPr lang="en-CA" smtClean="0"/>
              <a:t>‹#›</a:t>
            </a:fld>
            <a:endParaRPr lang="en-CA"/>
          </a:p>
        </p:txBody>
      </p:sp>
      <p:sp>
        <p:nvSpPr>
          <p:cNvPr id="7" name="Title 1">
            <a:extLst>
              <a:ext uri="{FF2B5EF4-FFF2-40B4-BE49-F238E27FC236}">
                <a16:creationId xmlns:a16="http://schemas.microsoft.com/office/drawing/2014/main" id="{5B849F36-2480-4856-8537-CF64FCE75E9F}"/>
              </a:ext>
            </a:extLst>
          </p:cNvPr>
          <p:cNvSpPr txBox="1">
            <a:spLocks/>
          </p:cNvSpPr>
          <p:nvPr userDrawn="1"/>
        </p:nvSpPr>
        <p:spPr>
          <a:xfrm>
            <a:off x="838200" y="661354"/>
            <a:ext cx="10515600" cy="715962"/>
          </a:xfrm>
          <a:prstGeom prst="rect">
            <a:avLst/>
          </a:prstGeom>
          <a:solidFill>
            <a:schemeClr val="tx1">
              <a:alpha val="65000"/>
            </a:schemeClr>
          </a:solidFill>
        </p:spPr>
        <p:txBody>
          <a:bodyPr vert="horz" lIns="36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en-US" dirty="0">
              <a:solidFill>
                <a:schemeClr val="bg1"/>
              </a:solidFill>
              <a:latin typeface="Arial" panose="020B0604020202020204" pitchFamily="34" charset="0"/>
              <a:ea typeface="Futura Medium" charset="0"/>
              <a:cs typeface="Arial" panose="020B0604020202020204" pitchFamily="34" charset="0"/>
            </a:endParaRPr>
          </a:p>
        </p:txBody>
      </p:sp>
    </p:spTree>
    <p:extLst>
      <p:ext uri="{BB962C8B-B14F-4D97-AF65-F5344CB8AC3E}">
        <p14:creationId xmlns:p14="http://schemas.microsoft.com/office/powerpoint/2010/main" val="93658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72EC-0E3A-40FA-8B17-69EB5F7C5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3827736-1B9F-40E8-ABFB-12B31CC167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2D05EC-9BF8-4CB4-92F2-45E0CEBE2E6E}"/>
              </a:ext>
            </a:extLst>
          </p:cNvPr>
          <p:cNvSpPr>
            <a:spLocks noGrp="1"/>
          </p:cNvSpPr>
          <p:nvPr>
            <p:ph type="dt" sz="half" idx="10"/>
          </p:nvPr>
        </p:nvSpPr>
        <p:spPr/>
        <p:txBody>
          <a:bodyPr/>
          <a:lstStyle/>
          <a:p>
            <a:fld id="{A449BD75-10FE-4A06-9F69-61428D59C4F6}" type="datetime1">
              <a:rPr lang="en-CA" smtClean="0"/>
              <a:t>2020-10-05</a:t>
            </a:fld>
            <a:endParaRPr lang="en-CA"/>
          </a:p>
        </p:txBody>
      </p:sp>
      <p:sp>
        <p:nvSpPr>
          <p:cNvPr id="5" name="Footer Placeholder 4">
            <a:extLst>
              <a:ext uri="{FF2B5EF4-FFF2-40B4-BE49-F238E27FC236}">
                <a16:creationId xmlns:a16="http://schemas.microsoft.com/office/drawing/2014/main" id="{15C4F781-A437-4EDA-A036-06CB655EC4B1}"/>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406690DA-D4FF-474B-B256-094C8D49FC73}"/>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131946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616D-2780-47B3-B372-4030D229B91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B97A8D8-044D-47D1-B40F-CE49E11FF5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DB709AA-22E9-4064-BDA1-769588E0C0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367E62D-E0C6-4ADD-AC16-B20C2127E876}"/>
              </a:ext>
            </a:extLst>
          </p:cNvPr>
          <p:cNvSpPr>
            <a:spLocks noGrp="1"/>
          </p:cNvSpPr>
          <p:nvPr>
            <p:ph type="dt" sz="half" idx="10"/>
          </p:nvPr>
        </p:nvSpPr>
        <p:spPr/>
        <p:txBody>
          <a:bodyPr/>
          <a:lstStyle/>
          <a:p>
            <a:fld id="{6F8EF0C9-8EEC-4028-B7DD-794EF98F584D}" type="datetime1">
              <a:rPr lang="en-CA" smtClean="0"/>
              <a:t>2020-10-05</a:t>
            </a:fld>
            <a:endParaRPr lang="en-CA"/>
          </a:p>
        </p:txBody>
      </p:sp>
      <p:sp>
        <p:nvSpPr>
          <p:cNvPr id="6" name="Footer Placeholder 5">
            <a:extLst>
              <a:ext uri="{FF2B5EF4-FFF2-40B4-BE49-F238E27FC236}">
                <a16:creationId xmlns:a16="http://schemas.microsoft.com/office/drawing/2014/main" id="{1627A860-2A93-4741-8D29-056BE564E135}"/>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5210D41D-14C0-4675-893D-0BA8E0789FF6}"/>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2981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1A73-C2A8-4BEC-BA95-977FF677711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D061AF3-7508-4952-B7D4-7CF38F354C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DCAFDCB-ABF1-4DE9-B29F-82C94EA56E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CE6703E-BE62-4810-B85C-976018AAE9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CD8E55-7EF1-4E56-9F23-C921C932E9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4F7D360-F00A-40A7-B2E2-036656CE77D6}"/>
              </a:ext>
            </a:extLst>
          </p:cNvPr>
          <p:cNvSpPr>
            <a:spLocks noGrp="1"/>
          </p:cNvSpPr>
          <p:nvPr>
            <p:ph type="dt" sz="half" idx="10"/>
          </p:nvPr>
        </p:nvSpPr>
        <p:spPr/>
        <p:txBody>
          <a:bodyPr/>
          <a:lstStyle/>
          <a:p>
            <a:fld id="{21E0F2DD-AD63-4D32-B8BC-D3E9C8318D50}" type="datetime1">
              <a:rPr lang="en-CA" smtClean="0"/>
              <a:t>2020-10-05</a:t>
            </a:fld>
            <a:endParaRPr lang="en-CA"/>
          </a:p>
        </p:txBody>
      </p:sp>
      <p:sp>
        <p:nvSpPr>
          <p:cNvPr id="8" name="Footer Placeholder 7">
            <a:extLst>
              <a:ext uri="{FF2B5EF4-FFF2-40B4-BE49-F238E27FC236}">
                <a16:creationId xmlns:a16="http://schemas.microsoft.com/office/drawing/2014/main" id="{97DD1ECF-AF1B-4C13-AB17-B81AB25991DD}"/>
              </a:ext>
            </a:extLst>
          </p:cNvPr>
          <p:cNvSpPr>
            <a:spLocks noGrp="1"/>
          </p:cNvSpPr>
          <p:nvPr>
            <p:ph type="ftr" sz="quarter" idx="11"/>
          </p:nvPr>
        </p:nvSpPr>
        <p:spPr/>
        <p:txBody>
          <a:bodyPr/>
          <a:lstStyle/>
          <a:p>
            <a:r>
              <a:rPr lang="en-CA"/>
              <a:t>SOEN 343</a:t>
            </a:r>
          </a:p>
        </p:txBody>
      </p:sp>
      <p:sp>
        <p:nvSpPr>
          <p:cNvPr id="9" name="Slide Number Placeholder 8">
            <a:extLst>
              <a:ext uri="{FF2B5EF4-FFF2-40B4-BE49-F238E27FC236}">
                <a16:creationId xmlns:a16="http://schemas.microsoft.com/office/drawing/2014/main" id="{100EDFDA-D240-4F15-82BD-5006D8A8A79D}"/>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403466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886D-DBFA-42DD-88E1-89E5E6613DD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B05F7D5-2CAC-4543-A9EC-3C150222F5B8}"/>
              </a:ext>
            </a:extLst>
          </p:cNvPr>
          <p:cNvSpPr>
            <a:spLocks noGrp="1"/>
          </p:cNvSpPr>
          <p:nvPr>
            <p:ph type="dt" sz="half" idx="10"/>
          </p:nvPr>
        </p:nvSpPr>
        <p:spPr/>
        <p:txBody>
          <a:bodyPr/>
          <a:lstStyle/>
          <a:p>
            <a:fld id="{9DF1A8E2-4616-4378-8CD9-9747A18CE670}" type="datetime1">
              <a:rPr lang="en-CA" smtClean="0"/>
              <a:t>2020-10-05</a:t>
            </a:fld>
            <a:endParaRPr lang="en-CA"/>
          </a:p>
        </p:txBody>
      </p:sp>
      <p:sp>
        <p:nvSpPr>
          <p:cNvPr id="4" name="Footer Placeholder 3">
            <a:extLst>
              <a:ext uri="{FF2B5EF4-FFF2-40B4-BE49-F238E27FC236}">
                <a16:creationId xmlns:a16="http://schemas.microsoft.com/office/drawing/2014/main" id="{BD77AF2E-C904-42E1-9870-4D573108966E}"/>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F4B8889F-E306-4A74-A16B-F18EAD816144}"/>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48037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EAEA1-2DBC-484B-BE19-48456163DA7B}"/>
              </a:ext>
            </a:extLst>
          </p:cNvPr>
          <p:cNvSpPr>
            <a:spLocks noGrp="1"/>
          </p:cNvSpPr>
          <p:nvPr>
            <p:ph type="dt" sz="half" idx="10"/>
          </p:nvPr>
        </p:nvSpPr>
        <p:spPr/>
        <p:txBody>
          <a:bodyPr/>
          <a:lstStyle/>
          <a:p>
            <a:fld id="{26B80C7E-B61A-46E8-92C5-C024C88B934C}" type="datetime1">
              <a:rPr lang="en-CA" smtClean="0"/>
              <a:t>2020-10-05</a:t>
            </a:fld>
            <a:endParaRPr lang="en-CA"/>
          </a:p>
        </p:txBody>
      </p:sp>
      <p:sp>
        <p:nvSpPr>
          <p:cNvPr id="3" name="Footer Placeholder 2">
            <a:extLst>
              <a:ext uri="{FF2B5EF4-FFF2-40B4-BE49-F238E27FC236}">
                <a16:creationId xmlns:a16="http://schemas.microsoft.com/office/drawing/2014/main" id="{BB4A763E-ACEB-4DAF-9932-73D60BF9E26F}"/>
              </a:ext>
            </a:extLst>
          </p:cNvPr>
          <p:cNvSpPr>
            <a:spLocks noGrp="1"/>
          </p:cNvSpPr>
          <p:nvPr>
            <p:ph type="ftr" sz="quarter" idx="11"/>
          </p:nvPr>
        </p:nvSpPr>
        <p:spPr/>
        <p:txBody>
          <a:bodyPr/>
          <a:lstStyle/>
          <a:p>
            <a:r>
              <a:rPr lang="en-CA"/>
              <a:t>SOEN 343</a:t>
            </a:r>
          </a:p>
        </p:txBody>
      </p:sp>
      <p:sp>
        <p:nvSpPr>
          <p:cNvPr id="4" name="Slide Number Placeholder 3">
            <a:extLst>
              <a:ext uri="{FF2B5EF4-FFF2-40B4-BE49-F238E27FC236}">
                <a16:creationId xmlns:a16="http://schemas.microsoft.com/office/drawing/2014/main" id="{D1BF39A7-2188-4994-B484-496D1EEA4C65}"/>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82655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A7E9-955B-489A-B92C-A99EF3493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41790F0-8158-4ACD-9183-724489BE1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BA94400-EB25-4DFB-84C4-6619B0449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C4E77B-4E1D-467D-9E86-775B6C5CAA6D}"/>
              </a:ext>
            </a:extLst>
          </p:cNvPr>
          <p:cNvSpPr>
            <a:spLocks noGrp="1"/>
          </p:cNvSpPr>
          <p:nvPr>
            <p:ph type="dt" sz="half" idx="10"/>
          </p:nvPr>
        </p:nvSpPr>
        <p:spPr/>
        <p:txBody>
          <a:bodyPr/>
          <a:lstStyle/>
          <a:p>
            <a:fld id="{C1CD6CA2-13DD-455F-9ADA-1FD6F8A5C922}" type="datetime1">
              <a:rPr lang="en-CA" smtClean="0"/>
              <a:t>2020-10-05</a:t>
            </a:fld>
            <a:endParaRPr lang="en-CA"/>
          </a:p>
        </p:txBody>
      </p:sp>
      <p:sp>
        <p:nvSpPr>
          <p:cNvPr id="6" name="Footer Placeholder 5">
            <a:extLst>
              <a:ext uri="{FF2B5EF4-FFF2-40B4-BE49-F238E27FC236}">
                <a16:creationId xmlns:a16="http://schemas.microsoft.com/office/drawing/2014/main" id="{F27329D9-5AE5-4D87-96AD-D301666C484E}"/>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48352457-74B6-47D6-AA27-3F90B3ED1FD2}"/>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76757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10A5-E1CB-4C78-810E-50C65EED9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1B24743-11BB-44A1-965F-0C07EF0E75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615F530-953B-4B6A-926D-6F8B4B4A0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57D263-5BFE-4820-8F16-16B3CA64357F}"/>
              </a:ext>
            </a:extLst>
          </p:cNvPr>
          <p:cNvSpPr>
            <a:spLocks noGrp="1"/>
          </p:cNvSpPr>
          <p:nvPr>
            <p:ph type="dt" sz="half" idx="10"/>
          </p:nvPr>
        </p:nvSpPr>
        <p:spPr/>
        <p:txBody>
          <a:bodyPr/>
          <a:lstStyle/>
          <a:p>
            <a:fld id="{97F50782-5A0E-4F07-A01B-E052FB5D0B93}" type="datetime1">
              <a:rPr lang="en-CA" smtClean="0"/>
              <a:t>2020-10-05</a:t>
            </a:fld>
            <a:endParaRPr lang="en-CA"/>
          </a:p>
        </p:txBody>
      </p:sp>
      <p:sp>
        <p:nvSpPr>
          <p:cNvPr id="6" name="Footer Placeholder 5">
            <a:extLst>
              <a:ext uri="{FF2B5EF4-FFF2-40B4-BE49-F238E27FC236}">
                <a16:creationId xmlns:a16="http://schemas.microsoft.com/office/drawing/2014/main" id="{FCD4E007-4EEE-4A0B-914F-FDCD6CC5F070}"/>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24BDED74-F47B-4C8B-A9A0-215730C90211}"/>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13493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8553-457B-44E0-8BAA-3E5F010443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066C14-7757-4535-8C51-AAC4B8DAF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7DA7F79-D22D-42C6-8828-EFABC7E86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8C4CB-126D-49C4-B97D-25CE33E10F2D}" type="datetime1">
              <a:rPr lang="en-CA" smtClean="0"/>
              <a:t>2020-10-05</a:t>
            </a:fld>
            <a:endParaRPr lang="en-CA"/>
          </a:p>
        </p:txBody>
      </p:sp>
      <p:sp>
        <p:nvSpPr>
          <p:cNvPr id="5" name="Footer Placeholder 4">
            <a:extLst>
              <a:ext uri="{FF2B5EF4-FFF2-40B4-BE49-F238E27FC236}">
                <a16:creationId xmlns:a16="http://schemas.microsoft.com/office/drawing/2014/main" id="{3A2494C1-46CA-43AA-A959-C9D3D97B02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SOEN 343</a:t>
            </a:r>
          </a:p>
        </p:txBody>
      </p:sp>
      <p:sp>
        <p:nvSpPr>
          <p:cNvPr id="6" name="Slide Number Placeholder 5">
            <a:extLst>
              <a:ext uri="{FF2B5EF4-FFF2-40B4-BE49-F238E27FC236}">
                <a16:creationId xmlns:a16="http://schemas.microsoft.com/office/drawing/2014/main" id="{1B9E92DB-9F15-43CD-A9F0-9FFF46B65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792F5-04B2-48F5-9D03-C738232DE97E}" type="slidenum">
              <a:rPr lang="en-CA" smtClean="0"/>
              <a:t>‹#›</a:t>
            </a:fld>
            <a:endParaRPr lang="en-CA"/>
          </a:p>
        </p:txBody>
      </p:sp>
    </p:spTree>
    <p:extLst>
      <p:ext uri="{BB962C8B-B14F-4D97-AF65-F5344CB8AC3E}">
        <p14:creationId xmlns:p14="http://schemas.microsoft.com/office/powerpoint/2010/main" val="48455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hyperlink" Target="https://drive.google.com/file/d/1Q7YO7AigtdvPnetQquBZgu6-Vp3M5w_7/view?usp=sharing" TargetMode="External"/><Relationship Id="rId2" Type="http://schemas.openxmlformats.org/officeDocument/2006/relationships/hyperlink" Target="http://www.oodesign.com/observer-patter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1004E8-0AE6-4784-B5C3-E7DB45C22ED7}"/>
              </a:ext>
            </a:extLst>
          </p:cNvPr>
          <p:cNvSpPr>
            <a:spLocks noGrp="1"/>
          </p:cNvSpPr>
          <p:nvPr>
            <p:ph type="ctrTitle"/>
          </p:nvPr>
        </p:nvSpPr>
        <p:spPr/>
        <p:txBody>
          <a:bodyPr/>
          <a:lstStyle/>
          <a:p>
            <a:r>
              <a:rPr lang="en-CA"/>
              <a:t>SOEN 343</a:t>
            </a:r>
            <a:endParaRPr lang="en-CA" dirty="0"/>
          </a:p>
        </p:txBody>
      </p:sp>
      <p:sp>
        <p:nvSpPr>
          <p:cNvPr id="8" name="Subtitle 7">
            <a:extLst>
              <a:ext uri="{FF2B5EF4-FFF2-40B4-BE49-F238E27FC236}">
                <a16:creationId xmlns:a16="http://schemas.microsoft.com/office/drawing/2014/main" id="{C6711269-6118-4AC7-8F13-19219A05E3CF}"/>
              </a:ext>
            </a:extLst>
          </p:cNvPr>
          <p:cNvSpPr>
            <a:spLocks noGrp="1"/>
          </p:cNvSpPr>
          <p:nvPr>
            <p:ph type="subTitle" idx="1"/>
          </p:nvPr>
        </p:nvSpPr>
        <p:spPr/>
        <p:txBody>
          <a:bodyPr/>
          <a:lstStyle/>
          <a:p>
            <a:r>
              <a:rPr lang="en-CA" dirty="0"/>
              <a:t>Week 5b MVC model and the observer pattern</a:t>
            </a:r>
          </a:p>
          <a:p>
            <a:r>
              <a:rPr lang="en-CA" dirty="0"/>
              <a:t>Dr. Morales</a:t>
            </a:r>
          </a:p>
        </p:txBody>
      </p:sp>
    </p:spTree>
    <p:extLst>
      <p:ext uri="{BB962C8B-B14F-4D97-AF65-F5344CB8AC3E}">
        <p14:creationId xmlns:p14="http://schemas.microsoft.com/office/powerpoint/2010/main" val="520947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6C2C7-3338-4156-AEE3-C3B561BFBA52}"/>
              </a:ext>
            </a:extLst>
          </p:cNvPr>
          <p:cNvSpPr>
            <a:spLocks noGrp="1"/>
          </p:cNvSpPr>
          <p:nvPr>
            <p:ph type="title"/>
          </p:nvPr>
        </p:nvSpPr>
        <p:spPr/>
        <p:txBody>
          <a:bodyPr/>
          <a:lstStyle/>
          <a:p>
            <a:r>
              <a:rPr lang="en-CA" dirty="0"/>
              <a:t>MVC-I contd.</a:t>
            </a:r>
          </a:p>
        </p:txBody>
      </p:sp>
      <p:sp>
        <p:nvSpPr>
          <p:cNvPr id="3" name="Content Placeholder 2">
            <a:extLst>
              <a:ext uri="{FF2B5EF4-FFF2-40B4-BE49-F238E27FC236}">
                <a16:creationId xmlns:a16="http://schemas.microsoft.com/office/drawing/2014/main" id="{B2D27ED5-8B15-4AF7-9B4F-0CBADED833D4}"/>
              </a:ext>
            </a:extLst>
          </p:cNvPr>
          <p:cNvSpPr>
            <a:spLocks noGrp="1"/>
          </p:cNvSpPr>
          <p:nvPr>
            <p:ph idx="1"/>
          </p:nvPr>
        </p:nvSpPr>
        <p:spPr/>
        <p:txBody>
          <a:bodyPr/>
          <a:lstStyle/>
          <a:p>
            <a:r>
              <a:rPr lang="en-US" dirty="0"/>
              <a:t>The Model module notifies the Controller-View module of any data changes so that any graphics data display will be changed accordingly; the controller also takes appropriate action upon the changes</a:t>
            </a:r>
          </a:p>
          <a:p>
            <a:r>
              <a:rPr lang="en-US" dirty="0"/>
              <a:t>The connection between the Controller-View and the Model can be designed in a pattern of subscribe-notify (</a:t>
            </a:r>
            <a:r>
              <a:rPr lang="en-US" b="1" dirty="0"/>
              <a:t>observer pattern</a:t>
            </a:r>
            <a:r>
              <a:rPr lang="en-US" dirty="0"/>
              <a:t>) whereby the Controller-View subscribes to the Model and the Model notifies the Controller-View of any changes</a:t>
            </a:r>
          </a:p>
          <a:p>
            <a:r>
              <a:rPr lang="en-US" dirty="0"/>
              <a:t>In other words, the Controller-View is an </a:t>
            </a:r>
            <a:r>
              <a:rPr lang="en-US" b="1" dirty="0"/>
              <a:t>observer</a:t>
            </a:r>
            <a:r>
              <a:rPr lang="en-US" dirty="0"/>
              <a:t> of the data in the Model module. </a:t>
            </a:r>
          </a:p>
          <a:p>
            <a:endParaRPr lang="en-CA" dirty="0"/>
          </a:p>
        </p:txBody>
      </p:sp>
      <p:sp>
        <p:nvSpPr>
          <p:cNvPr id="4" name="Slide Number Placeholder 3">
            <a:extLst>
              <a:ext uri="{FF2B5EF4-FFF2-40B4-BE49-F238E27FC236}">
                <a16:creationId xmlns:a16="http://schemas.microsoft.com/office/drawing/2014/main" id="{9C501400-D40E-4CF7-BD71-D8343DBCFDCF}"/>
              </a:ext>
            </a:extLst>
          </p:cNvPr>
          <p:cNvSpPr>
            <a:spLocks noGrp="1"/>
          </p:cNvSpPr>
          <p:nvPr>
            <p:ph type="sldNum" sz="quarter" idx="12"/>
          </p:nvPr>
        </p:nvSpPr>
        <p:spPr/>
        <p:txBody>
          <a:bodyPr/>
          <a:lstStyle/>
          <a:p>
            <a:fld id="{C2F792F5-04B2-48F5-9D03-C738232DE97E}" type="slidenum">
              <a:rPr lang="en-CA" smtClean="0"/>
              <a:t>10</a:t>
            </a:fld>
            <a:endParaRPr lang="en-CA"/>
          </a:p>
        </p:txBody>
      </p:sp>
      <p:sp>
        <p:nvSpPr>
          <p:cNvPr id="5" name="Footer Placeholder 4">
            <a:extLst>
              <a:ext uri="{FF2B5EF4-FFF2-40B4-BE49-F238E27FC236}">
                <a16:creationId xmlns:a16="http://schemas.microsoft.com/office/drawing/2014/main" id="{13C6EE6C-04A7-4F2A-95E6-F1464E468F7C}"/>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94020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72E4-0804-4D55-A496-A9091186F574}"/>
              </a:ext>
            </a:extLst>
          </p:cNvPr>
          <p:cNvSpPr>
            <a:spLocks noGrp="1"/>
          </p:cNvSpPr>
          <p:nvPr>
            <p:ph type="title"/>
          </p:nvPr>
        </p:nvSpPr>
        <p:spPr/>
        <p:txBody>
          <a:bodyPr/>
          <a:lstStyle/>
          <a:p>
            <a:r>
              <a:rPr lang="en-CA" dirty="0"/>
              <a:t>MVC-II</a:t>
            </a:r>
          </a:p>
        </p:txBody>
      </p:sp>
      <p:sp>
        <p:nvSpPr>
          <p:cNvPr id="3" name="Content Placeholder 2">
            <a:extLst>
              <a:ext uri="{FF2B5EF4-FFF2-40B4-BE49-F238E27FC236}">
                <a16:creationId xmlns:a16="http://schemas.microsoft.com/office/drawing/2014/main" id="{46D147E6-BEB6-4389-AE80-737A585DB761}"/>
              </a:ext>
            </a:extLst>
          </p:cNvPr>
          <p:cNvSpPr>
            <a:spLocks noGrp="1"/>
          </p:cNvSpPr>
          <p:nvPr>
            <p:ph idx="1"/>
          </p:nvPr>
        </p:nvSpPr>
        <p:spPr>
          <a:xfrm>
            <a:off x="838200" y="1858282"/>
            <a:ext cx="10515600" cy="4351338"/>
          </a:xfrm>
        </p:spPr>
        <p:txBody>
          <a:bodyPr>
            <a:normAutofit lnSpcReduction="10000"/>
          </a:bodyPr>
          <a:lstStyle/>
          <a:p>
            <a:r>
              <a:rPr lang="en-US" dirty="0"/>
              <a:t>It is a further development from the MVC-I architecture</a:t>
            </a:r>
          </a:p>
          <a:p>
            <a:r>
              <a:rPr lang="en-US" dirty="0"/>
              <a:t>The View module and the Controller module are separate; this allows for the division of labor as for example, programming experts can work on the development of Controller while Graphics interface design experts can work on the development of View</a:t>
            </a:r>
          </a:p>
          <a:p>
            <a:r>
              <a:rPr lang="en-US" dirty="0"/>
              <a:t>The View module displays the data while the Controller module takes input requests, validates input data, initiates the Model and the View and their connection, and dispatches tasks</a:t>
            </a:r>
          </a:p>
          <a:p>
            <a:r>
              <a:rPr lang="en-US" dirty="0"/>
              <a:t>The Controller and the View register with the Model </a:t>
            </a:r>
          </a:p>
          <a:p>
            <a:r>
              <a:rPr lang="en-US" dirty="0"/>
              <a:t>Whenever the data in the Model  is changed the View module and the Controller are notified of the changes</a:t>
            </a:r>
          </a:p>
          <a:p>
            <a:r>
              <a:rPr lang="en-US" dirty="0"/>
              <a:t>Because graphics interface technology is updated rapidly and business requirements are changed very often, it is much better to keep the View separated from the Controller</a:t>
            </a:r>
            <a:br>
              <a:rPr lang="en-US" dirty="0"/>
            </a:br>
            <a:endParaRPr lang="en-US" dirty="0"/>
          </a:p>
          <a:p>
            <a:endParaRPr lang="en-US" dirty="0"/>
          </a:p>
          <a:p>
            <a:endParaRPr lang="en-US" dirty="0"/>
          </a:p>
        </p:txBody>
      </p:sp>
      <p:sp>
        <p:nvSpPr>
          <p:cNvPr id="4" name="Footer Placeholder 3">
            <a:extLst>
              <a:ext uri="{FF2B5EF4-FFF2-40B4-BE49-F238E27FC236}">
                <a16:creationId xmlns:a16="http://schemas.microsoft.com/office/drawing/2014/main" id="{F8ADA83C-757C-4DE6-BF12-BD2D7E83D63A}"/>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94D44319-2460-4F26-BF75-0DF5527DEC19}"/>
              </a:ext>
            </a:extLst>
          </p:cNvPr>
          <p:cNvSpPr>
            <a:spLocks noGrp="1"/>
          </p:cNvSpPr>
          <p:nvPr>
            <p:ph type="sldNum" sz="quarter" idx="12"/>
          </p:nvPr>
        </p:nvSpPr>
        <p:spPr/>
        <p:txBody>
          <a:bodyPr/>
          <a:lstStyle/>
          <a:p>
            <a:fld id="{C2F792F5-04B2-48F5-9D03-C738232DE97E}" type="slidenum">
              <a:rPr lang="en-CA" smtClean="0"/>
              <a:t>11</a:t>
            </a:fld>
            <a:endParaRPr lang="en-CA"/>
          </a:p>
        </p:txBody>
      </p:sp>
    </p:spTree>
    <p:extLst>
      <p:ext uri="{BB962C8B-B14F-4D97-AF65-F5344CB8AC3E}">
        <p14:creationId xmlns:p14="http://schemas.microsoft.com/office/powerpoint/2010/main" val="52063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72E4-0804-4D55-A496-A9091186F574}"/>
              </a:ext>
            </a:extLst>
          </p:cNvPr>
          <p:cNvSpPr>
            <a:spLocks noGrp="1"/>
          </p:cNvSpPr>
          <p:nvPr>
            <p:ph type="title"/>
          </p:nvPr>
        </p:nvSpPr>
        <p:spPr/>
        <p:txBody>
          <a:bodyPr/>
          <a:lstStyle/>
          <a:p>
            <a:r>
              <a:rPr lang="en-CA" dirty="0"/>
              <a:t>MVC-II architecture</a:t>
            </a:r>
          </a:p>
        </p:txBody>
      </p:sp>
      <p:sp>
        <p:nvSpPr>
          <p:cNvPr id="4" name="Footer Placeholder 3">
            <a:extLst>
              <a:ext uri="{FF2B5EF4-FFF2-40B4-BE49-F238E27FC236}">
                <a16:creationId xmlns:a16="http://schemas.microsoft.com/office/drawing/2014/main" id="{F8ADA83C-757C-4DE6-BF12-BD2D7E83D63A}"/>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94D44319-2460-4F26-BF75-0DF5527DEC19}"/>
              </a:ext>
            </a:extLst>
          </p:cNvPr>
          <p:cNvSpPr>
            <a:spLocks noGrp="1"/>
          </p:cNvSpPr>
          <p:nvPr>
            <p:ph type="sldNum" sz="quarter" idx="12"/>
          </p:nvPr>
        </p:nvSpPr>
        <p:spPr/>
        <p:txBody>
          <a:bodyPr/>
          <a:lstStyle/>
          <a:p>
            <a:fld id="{C2F792F5-04B2-48F5-9D03-C738232DE97E}" type="slidenum">
              <a:rPr lang="en-CA" smtClean="0"/>
              <a:t>12</a:t>
            </a:fld>
            <a:endParaRPr lang="en-CA"/>
          </a:p>
        </p:txBody>
      </p:sp>
      <p:pic>
        <p:nvPicPr>
          <p:cNvPr id="9" name="Picture 4">
            <a:extLst>
              <a:ext uri="{FF2B5EF4-FFF2-40B4-BE49-F238E27FC236}">
                <a16:creationId xmlns:a16="http://schemas.microsoft.com/office/drawing/2014/main" id="{7236E879-C307-4EC3-8F24-EC89CBA4766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7972"/>
          <a:stretch/>
        </p:blipFill>
        <p:spPr bwMode="auto">
          <a:xfrm>
            <a:off x="2677886" y="1890438"/>
            <a:ext cx="6803571" cy="3986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226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2516-CD9B-4C0B-95D2-C56D19FE2F04}"/>
              </a:ext>
            </a:extLst>
          </p:cNvPr>
          <p:cNvSpPr>
            <a:spLocks noGrp="1"/>
          </p:cNvSpPr>
          <p:nvPr>
            <p:ph type="title"/>
          </p:nvPr>
        </p:nvSpPr>
        <p:spPr/>
        <p:txBody>
          <a:bodyPr/>
          <a:lstStyle/>
          <a:p>
            <a:r>
              <a:rPr lang="en-US" altLang="en-US" sz="4400" dirty="0"/>
              <a:t>SD for a generic MVC architecture</a:t>
            </a:r>
            <a:endParaRPr lang="en-CA" dirty="0"/>
          </a:p>
        </p:txBody>
      </p:sp>
      <p:sp>
        <p:nvSpPr>
          <p:cNvPr id="4" name="Footer Placeholder 3">
            <a:extLst>
              <a:ext uri="{FF2B5EF4-FFF2-40B4-BE49-F238E27FC236}">
                <a16:creationId xmlns:a16="http://schemas.microsoft.com/office/drawing/2014/main" id="{A7ADB644-ED96-4263-B219-F86D426D1DF8}"/>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B6AB47ED-AF1C-4F1A-B472-3B6E89B649B9}"/>
              </a:ext>
            </a:extLst>
          </p:cNvPr>
          <p:cNvSpPr>
            <a:spLocks noGrp="1"/>
          </p:cNvSpPr>
          <p:nvPr>
            <p:ph type="sldNum" sz="quarter" idx="12"/>
          </p:nvPr>
        </p:nvSpPr>
        <p:spPr/>
        <p:txBody>
          <a:bodyPr/>
          <a:lstStyle/>
          <a:p>
            <a:fld id="{C2F792F5-04B2-48F5-9D03-C738232DE97E}" type="slidenum">
              <a:rPr lang="en-CA" smtClean="0"/>
              <a:t>13</a:t>
            </a:fld>
            <a:endParaRPr lang="en-CA"/>
          </a:p>
        </p:txBody>
      </p:sp>
      <p:pic>
        <p:nvPicPr>
          <p:cNvPr id="7" name="Picture 4">
            <a:extLst>
              <a:ext uri="{FF2B5EF4-FFF2-40B4-BE49-F238E27FC236}">
                <a16:creationId xmlns:a16="http://schemas.microsoft.com/office/drawing/2014/main" id="{05BA6BEE-A4DC-4C21-8F53-3C94F450E743}"/>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8002"/>
          <a:stretch/>
        </p:blipFill>
        <p:spPr bwMode="auto">
          <a:xfrm>
            <a:off x="3303814" y="1690688"/>
            <a:ext cx="5584371" cy="4220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734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BF5C20-2EB5-4E67-9639-776AC8D23A68}"/>
              </a:ext>
            </a:extLst>
          </p:cNvPr>
          <p:cNvSpPr>
            <a:spLocks noGrp="1"/>
          </p:cNvSpPr>
          <p:nvPr>
            <p:ph type="title"/>
          </p:nvPr>
        </p:nvSpPr>
        <p:spPr/>
        <p:txBody>
          <a:bodyPr/>
          <a:lstStyle/>
          <a:p>
            <a:r>
              <a:rPr lang="en-US" dirty="0"/>
              <a:t>Applicable domain of MVC architecture:</a:t>
            </a:r>
            <a:endParaRPr lang="en-CA" dirty="0"/>
          </a:p>
        </p:txBody>
      </p:sp>
      <p:sp>
        <p:nvSpPr>
          <p:cNvPr id="7" name="Content Placeholder 6">
            <a:extLst>
              <a:ext uri="{FF2B5EF4-FFF2-40B4-BE49-F238E27FC236}">
                <a16:creationId xmlns:a16="http://schemas.microsoft.com/office/drawing/2014/main" id="{82AB6392-4630-49AF-A15B-65F33448337A}"/>
              </a:ext>
            </a:extLst>
          </p:cNvPr>
          <p:cNvSpPr>
            <a:spLocks noGrp="1"/>
          </p:cNvSpPr>
          <p:nvPr>
            <p:ph idx="1"/>
          </p:nvPr>
        </p:nvSpPr>
        <p:spPr/>
        <p:txBody>
          <a:bodyPr/>
          <a:lstStyle/>
          <a:p>
            <a:r>
              <a:rPr lang="en-US" dirty="0"/>
              <a:t>Suitable for interactive applications where multiple views are needed for a single data model and the interfaces are prone to data changes frequently</a:t>
            </a:r>
          </a:p>
          <a:p>
            <a:r>
              <a:rPr lang="en-US" dirty="0"/>
              <a:t>Suitable for applications where there are </a:t>
            </a:r>
            <a:r>
              <a:rPr lang="en-US" b="1" dirty="0"/>
              <a:t>clear divisions between controller, view, and data modules </a:t>
            </a:r>
            <a:r>
              <a:rPr lang="en-US" dirty="0"/>
              <a:t>so that different professionals can be assigned to work on different aspects of such applications concurrently</a:t>
            </a:r>
          </a:p>
          <a:p>
            <a:endParaRPr lang="en-CA" dirty="0"/>
          </a:p>
        </p:txBody>
      </p:sp>
      <p:sp>
        <p:nvSpPr>
          <p:cNvPr id="4" name="Footer Placeholder 3">
            <a:extLst>
              <a:ext uri="{FF2B5EF4-FFF2-40B4-BE49-F238E27FC236}">
                <a16:creationId xmlns:a16="http://schemas.microsoft.com/office/drawing/2014/main" id="{3C4E832B-130A-4627-A4E4-F7B545E66572}"/>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2D27BE43-6C57-4E52-9066-4C568D10165C}"/>
              </a:ext>
            </a:extLst>
          </p:cNvPr>
          <p:cNvSpPr>
            <a:spLocks noGrp="1"/>
          </p:cNvSpPr>
          <p:nvPr>
            <p:ph type="sldNum" sz="quarter" idx="12"/>
          </p:nvPr>
        </p:nvSpPr>
        <p:spPr/>
        <p:txBody>
          <a:bodyPr/>
          <a:lstStyle/>
          <a:p>
            <a:fld id="{C2F792F5-04B2-48F5-9D03-C738232DE97E}" type="slidenum">
              <a:rPr lang="en-CA" smtClean="0"/>
              <a:t>14</a:t>
            </a:fld>
            <a:endParaRPr lang="en-CA"/>
          </a:p>
        </p:txBody>
      </p:sp>
    </p:spTree>
    <p:extLst>
      <p:ext uri="{BB962C8B-B14F-4D97-AF65-F5344CB8AC3E}">
        <p14:creationId xmlns:p14="http://schemas.microsoft.com/office/powerpoint/2010/main" val="181691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27288-4D1F-45A7-90EC-28E7F103E96D}"/>
              </a:ext>
            </a:extLst>
          </p:cNvPr>
          <p:cNvSpPr>
            <a:spLocks noGrp="1"/>
          </p:cNvSpPr>
          <p:nvPr>
            <p:ph type="title"/>
          </p:nvPr>
        </p:nvSpPr>
        <p:spPr/>
        <p:txBody>
          <a:bodyPr/>
          <a:lstStyle/>
          <a:p>
            <a:r>
              <a:rPr lang="en-CA" dirty="0"/>
              <a:t>Benefits:</a:t>
            </a:r>
          </a:p>
        </p:txBody>
      </p:sp>
      <p:sp>
        <p:nvSpPr>
          <p:cNvPr id="3" name="Content Placeholder 2">
            <a:extLst>
              <a:ext uri="{FF2B5EF4-FFF2-40B4-BE49-F238E27FC236}">
                <a16:creationId xmlns:a16="http://schemas.microsoft.com/office/drawing/2014/main" id="{CC1F3E30-B180-4BFA-8D5E-CAFAE3D7717C}"/>
              </a:ext>
            </a:extLst>
          </p:cNvPr>
          <p:cNvSpPr>
            <a:spLocks noGrp="1"/>
          </p:cNvSpPr>
          <p:nvPr>
            <p:ph idx="1"/>
          </p:nvPr>
        </p:nvSpPr>
        <p:spPr/>
        <p:txBody>
          <a:bodyPr/>
          <a:lstStyle/>
          <a:p>
            <a:pPr>
              <a:lnSpc>
                <a:spcPct val="80000"/>
              </a:lnSpc>
            </a:pPr>
            <a:r>
              <a:rPr lang="en-US" altLang="en-US" sz="2400" dirty="0"/>
              <a:t>There are many MVC vendor framework toolkits available</a:t>
            </a:r>
          </a:p>
          <a:p>
            <a:pPr>
              <a:lnSpc>
                <a:spcPct val="80000"/>
              </a:lnSpc>
            </a:pPr>
            <a:r>
              <a:rPr lang="en-US" altLang="en-US" sz="2400" dirty="0"/>
              <a:t>Multiple views synchronized with same data model </a:t>
            </a:r>
          </a:p>
          <a:p>
            <a:pPr>
              <a:lnSpc>
                <a:spcPct val="80000"/>
              </a:lnSpc>
            </a:pPr>
            <a:r>
              <a:rPr lang="en-US" altLang="en-US" sz="2400" dirty="0"/>
              <a:t>Easy to plug-in new or change interface views, thus allowing updating the interface views with new technologies without overhang the rest of the system</a:t>
            </a:r>
          </a:p>
          <a:p>
            <a:pPr>
              <a:lnSpc>
                <a:spcPct val="80000"/>
              </a:lnSpc>
            </a:pPr>
            <a:r>
              <a:rPr lang="en-US" altLang="en-US" sz="2400" dirty="0"/>
              <a:t>Very effective for developments if graphics expertise professionals, programming professionals, and database development professionals are working in a team in a designed project</a:t>
            </a:r>
          </a:p>
          <a:p>
            <a:endParaRPr lang="en-CA" dirty="0"/>
          </a:p>
        </p:txBody>
      </p:sp>
      <p:sp>
        <p:nvSpPr>
          <p:cNvPr id="4" name="Footer Placeholder 3">
            <a:extLst>
              <a:ext uri="{FF2B5EF4-FFF2-40B4-BE49-F238E27FC236}">
                <a16:creationId xmlns:a16="http://schemas.microsoft.com/office/drawing/2014/main" id="{ECAF34E0-2659-4426-9C11-95C9E8A1B56A}"/>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169892DB-F4D0-4B42-949C-A9A3181BA434}"/>
              </a:ext>
            </a:extLst>
          </p:cNvPr>
          <p:cNvSpPr>
            <a:spLocks noGrp="1"/>
          </p:cNvSpPr>
          <p:nvPr>
            <p:ph type="sldNum" sz="quarter" idx="12"/>
          </p:nvPr>
        </p:nvSpPr>
        <p:spPr/>
        <p:txBody>
          <a:bodyPr/>
          <a:lstStyle/>
          <a:p>
            <a:fld id="{C2F792F5-04B2-48F5-9D03-C738232DE97E}" type="slidenum">
              <a:rPr lang="en-CA" smtClean="0"/>
              <a:t>15</a:t>
            </a:fld>
            <a:endParaRPr lang="en-CA"/>
          </a:p>
        </p:txBody>
      </p:sp>
    </p:spTree>
    <p:extLst>
      <p:ext uri="{BB962C8B-B14F-4D97-AF65-F5344CB8AC3E}">
        <p14:creationId xmlns:p14="http://schemas.microsoft.com/office/powerpoint/2010/main" val="72037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D834D36-D981-4EDD-B062-077BAB9C7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314"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6CFD523C-CC0D-41EB-B7F7-C615B5715F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18EB672-5E48-4F68-83CA-35F9A29BC5F4}"/>
              </a:ext>
            </a:extLst>
          </p:cNvPr>
          <p:cNvSpPr>
            <a:spLocks noGrp="1"/>
          </p:cNvSpPr>
          <p:nvPr>
            <p:ph type="title"/>
          </p:nvPr>
        </p:nvSpPr>
        <p:spPr>
          <a:xfrm>
            <a:off x="4959407" y="5059192"/>
            <a:ext cx="6432472" cy="1110439"/>
          </a:xfrm>
        </p:spPr>
        <p:txBody>
          <a:bodyPr vert="horz" lIns="91440" tIns="45720" rIns="91440" bIns="45720" rtlCol="0" anchor="t">
            <a:normAutofit/>
          </a:bodyPr>
          <a:lstStyle/>
          <a:p>
            <a:pPr algn="r"/>
            <a:r>
              <a:rPr lang="en-US" sz="3600">
                <a:solidFill>
                  <a:srgbClr val="000000"/>
                </a:solidFill>
              </a:rPr>
              <a:t>Examples of MVC frameworks</a:t>
            </a:r>
          </a:p>
        </p:txBody>
      </p:sp>
      <p:sp>
        <p:nvSpPr>
          <p:cNvPr id="22" name="Freeform 68">
            <a:extLst>
              <a:ext uri="{FF2B5EF4-FFF2-40B4-BE49-F238E27FC236}">
                <a16:creationId xmlns:a16="http://schemas.microsoft.com/office/drawing/2014/main" id="{251BB4E6-C169-431D-9D53-2BBEBFFD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9782" y="2"/>
            <a:ext cx="3614335" cy="2178813"/>
          </a:xfrm>
          <a:custGeom>
            <a:avLst/>
            <a:gdLst>
              <a:gd name="connsiteX0" fmla="*/ 38628 w 3614335"/>
              <a:gd name="connsiteY0" fmla="*/ 0 h 2178813"/>
              <a:gd name="connsiteX1" fmla="*/ 3575707 w 3614335"/>
              <a:gd name="connsiteY1" fmla="*/ 0 h 2178813"/>
              <a:gd name="connsiteX2" fmla="*/ 3577619 w 3614335"/>
              <a:gd name="connsiteY2" fmla="*/ 7439 h 2178813"/>
              <a:gd name="connsiteX3" fmla="*/ 3614335 w 3614335"/>
              <a:gd name="connsiteY3" fmla="*/ 371646 h 2178813"/>
              <a:gd name="connsiteX4" fmla="*/ 1807167 w 3614335"/>
              <a:gd name="connsiteY4" fmla="*/ 2178813 h 2178813"/>
              <a:gd name="connsiteX5" fmla="*/ 0 w 3614335"/>
              <a:gd name="connsiteY5" fmla="*/ 371646 h 2178813"/>
              <a:gd name="connsiteX6" fmla="*/ 36715 w 3614335"/>
              <a:gd name="connsiteY6" fmla="*/ 7439 h 21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4335" h="2178813">
                <a:moveTo>
                  <a:pt x="38628" y="0"/>
                </a:moveTo>
                <a:lnTo>
                  <a:pt x="3575707" y="0"/>
                </a:lnTo>
                <a:lnTo>
                  <a:pt x="3577619" y="7439"/>
                </a:lnTo>
                <a:cubicBezTo>
                  <a:pt x="3601692" y="125081"/>
                  <a:pt x="3614335" y="246887"/>
                  <a:pt x="3614335" y="371646"/>
                </a:cubicBezTo>
                <a:cubicBezTo>
                  <a:pt x="3614335" y="1369717"/>
                  <a:pt x="2805239" y="2178813"/>
                  <a:pt x="1807167" y="2178813"/>
                </a:cubicBezTo>
                <a:cubicBezTo>
                  <a:pt x="809097" y="2178813"/>
                  <a:pt x="0" y="1369717"/>
                  <a:pt x="0" y="371646"/>
                </a:cubicBezTo>
                <a:cubicBezTo>
                  <a:pt x="0" y="246887"/>
                  <a:pt x="12642" y="125081"/>
                  <a:pt x="36715" y="7439"/>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6" descr="Image result for java spring">
            <a:extLst>
              <a:ext uri="{FF2B5EF4-FFF2-40B4-BE49-F238E27FC236}">
                <a16:creationId xmlns:a16="http://schemas.microsoft.com/office/drawing/2014/main" id="{BC2E60AF-C987-497A-8878-D772FE60FB2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22108" y="502893"/>
            <a:ext cx="2329681" cy="774618"/>
          </a:xfrm>
          <a:prstGeom prst="rect">
            <a:avLst/>
          </a:prstGeom>
          <a:noFill/>
          <a:extLst>
            <a:ext uri="{909E8E84-426E-40DD-AFC4-6F175D3DCCD1}">
              <a14:hiddenFill xmlns:a14="http://schemas.microsoft.com/office/drawing/2010/main">
                <a:solidFill>
                  <a:srgbClr val="FFFFFF"/>
                </a:solidFill>
              </a14:hiddenFill>
            </a:ext>
          </a:extLst>
        </p:spPr>
      </p:pic>
      <p:sp>
        <p:nvSpPr>
          <p:cNvPr id="24" name="Freeform 72">
            <a:extLst>
              <a:ext uri="{FF2B5EF4-FFF2-40B4-BE49-F238E27FC236}">
                <a16:creationId xmlns:a16="http://schemas.microsoft.com/office/drawing/2014/main" id="{5AFEC34A-0251-411C-A0C7-E1FB917E9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33009"/>
            <a:ext cx="3762321" cy="4434467"/>
          </a:xfrm>
          <a:custGeom>
            <a:avLst/>
            <a:gdLst>
              <a:gd name="connsiteX0" fmla="*/ 871484 w 3762321"/>
              <a:gd name="connsiteY0" fmla="*/ 0 h 4434467"/>
              <a:gd name="connsiteX1" fmla="*/ 3762321 w 3762321"/>
              <a:gd name="connsiteY1" fmla="*/ 2890836 h 4434467"/>
              <a:gd name="connsiteX2" fmla="*/ 3413413 w 3762321"/>
              <a:gd name="connsiteY2" fmla="*/ 4268781 h 4434467"/>
              <a:gd name="connsiteX3" fmla="*/ 3312756 w 3762321"/>
              <a:gd name="connsiteY3" fmla="*/ 4434467 h 4434467"/>
              <a:gd name="connsiteX4" fmla="*/ 0 w 3762321"/>
              <a:gd name="connsiteY4" fmla="*/ 4434467 h 4434467"/>
              <a:gd name="connsiteX5" fmla="*/ 0 w 3762321"/>
              <a:gd name="connsiteY5" fmla="*/ 134299 h 4434467"/>
              <a:gd name="connsiteX6" fmla="*/ 11838 w 3762321"/>
              <a:gd name="connsiteY6" fmla="*/ 129967 h 4434467"/>
              <a:gd name="connsiteX7" fmla="*/ 871484 w 3762321"/>
              <a:gd name="connsiteY7" fmla="*/ 0 h 44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62321" h="4434467">
                <a:moveTo>
                  <a:pt x="871484" y="0"/>
                </a:moveTo>
                <a:cubicBezTo>
                  <a:pt x="2468049" y="0"/>
                  <a:pt x="3762321" y="1294271"/>
                  <a:pt x="3762321" y="2890836"/>
                </a:cubicBezTo>
                <a:cubicBezTo>
                  <a:pt x="3762321" y="3389763"/>
                  <a:pt x="3635928" y="3859169"/>
                  <a:pt x="3413413" y="4268781"/>
                </a:cubicBezTo>
                <a:lnTo>
                  <a:pt x="3312756" y="4434467"/>
                </a:lnTo>
                <a:lnTo>
                  <a:pt x="0" y="4434467"/>
                </a:lnTo>
                <a:lnTo>
                  <a:pt x="0" y="134299"/>
                </a:lnTo>
                <a:lnTo>
                  <a:pt x="11838" y="129967"/>
                </a:lnTo>
                <a:cubicBezTo>
                  <a:pt x="283400" y="45502"/>
                  <a:pt x="572129" y="0"/>
                  <a:pt x="871484" y="0"/>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89E9B1A9-F407-4A46-B721-26946A1A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1460" y="460823"/>
            <a:ext cx="3245896" cy="3245896"/>
          </a:xfrm>
          <a:prstGeom prst="ellipse">
            <a:avLst/>
          </a:pr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8" descr="Image result for ruby on rails">
            <a:extLst>
              <a:ext uri="{FF2B5EF4-FFF2-40B4-BE49-F238E27FC236}">
                <a16:creationId xmlns:a16="http://schemas.microsoft.com/office/drawing/2014/main" id="{17E0597B-452B-4907-8065-EE6CF3958D1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25050" y="1667573"/>
            <a:ext cx="2254110" cy="849910"/>
          </a:xfrm>
          <a:prstGeom prst="rect">
            <a:avLst/>
          </a:prstGeom>
          <a:noFill/>
          <a:extLst>
            <a:ext uri="{909E8E84-426E-40DD-AFC4-6F175D3DCCD1}">
              <a14:hiddenFill xmlns:a14="http://schemas.microsoft.com/office/drawing/2010/main">
                <a:solidFill>
                  <a:srgbClr val="FFFFFF"/>
                </a:solidFill>
              </a14:hiddenFill>
            </a:ext>
          </a:extLst>
        </p:spPr>
      </p:pic>
      <p:sp>
        <p:nvSpPr>
          <p:cNvPr id="28" name="Freeform 64">
            <a:extLst>
              <a:ext uri="{FF2B5EF4-FFF2-40B4-BE49-F238E27FC236}">
                <a16:creationId xmlns:a16="http://schemas.microsoft.com/office/drawing/2014/main" id="{B81747D3-9737-4919-8850-65DBC904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8288" y="1"/>
            <a:ext cx="3093713" cy="3406036"/>
          </a:xfrm>
          <a:custGeom>
            <a:avLst/>
            <a:gdLst>
              <a:gd name="connsiteX0" fmla="*/ 404583 w 3093713"/>
              <a:gd name="connsiteY0" fmla="*/ 0 h 3406036"/>
              <a:gd name="connsiteX1" fmla="*/ 3093713 w 3093713"/>
              <a:gd name="connsiteY1" fmla="*/ 0 h 3406036"/>
              <a:gd name="connsiteX2" fmla="*/ 3093713 w 3093713"/>
              <a:gd name="connsiteY2" fmla="*/ 3187362 h 3406036"/>
              <a:gd name="connsiteX3" fmla="*/ 2990991 w 3093713"/>
              <a:gd name="connsiteY3" fmla="*/ 3236846 h 3406036"/>
              <a:gd name="connsiteX4" fmla="*/ 2152961 w 3093713"/>
              <a:gd name="connsiteY4" fmla="*/ 3406036 h 3406036"/>
              <a:gd name="connsiteX5" fmla="*/ 0 w 3093713"/>
              <a:gd name="connsiteY5" fmla="*/ 1253075 h 3406036"/>
              <a:gd name="connsiteX6" fmla="*/ 367692 w 3093713"/>
              <a:gd name="connsiteY6" fmla="*/ 49334 h 340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13" h="3406036">
                <a:moveTo>
                  <a:pt x="404583" y="0"/>
                </a:moveTo>
                <a:lnTo>
                  <a:pt x="3093713" y="0"/>
                </a:lnTo>
                <a:lnTo>
                  <a:pt x="3093713" y="3187362"/>
                </a:lnTo>
                <a:lnTo>
                  <a:pt x="2990991" y="3236846"/>
                </a:lnTo>
                <a:cubicBezTo>
                  <a:pt x="2733414" y="3345792"/>
                  <a:pt x="2450223" y="3406036"/>
                  <a:pt x="2152961" y="3406036"/>
                </a:cubicBezTo>
                <a:cubicBezTo>
                  <a:pt x="963913" y="3406036"/>
                  <a:pt x="0" y="2442123"/>
                  <a:pt x="0" y="1253075"/>
                </a:cubicBezTo>
                <a:cubicBezTo>
                  <a:pt x="0" y="807182"/>
                  <a:pt x="135550" y="392949"/>
                  <a:pt x="367692" y="49334"/>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61623823-C511-44EC-8970-69BDA89410A7}"/>
              </a:ext>
            </a:extLst>
          </p:cNvPr>
          <p:cNvPicPr>
            <a:picLocks noChangeAspect="1"/>
          </p:cNvPicPr>
          <p:nvPr/>
        </p:nvPicPr>
        <p:blipFill rotWithShape="1">
          <a:blip r:embed="rId5"/>
          <a:srcRect b="32222"/>
          <a:stretch/>
        </p:blipFill>
        <p:spPr>
          <a:xfrm>
            <a:off x="9714773" y="1163120"/>
            <a:ext cx="2268558" cy="641940"/>
          </a:xfrm>
          <a:prstGeom prst="rect">
            <a:avLst/>
          </a:prstGeom>
        </p:spPr>
      </p:pic>
      <p:pic>
        <p:nvPicPr>
          <p:cNvPr id="9" name="Picture 4" descr="Image result for microsoft .net">
            <a:extLst>
              <a:ext uri="{FF2B5EF4-FFF2-40B4-BE49-F238E27FC236}">
                <a16:creationId xmlns:a16="http://schemas.microsoft.com/office/drawing/2014/main" id="{0F6A3D78-5E41-4787-9433-8093AA4678C0}"/>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72495" y="4405512"/>
            <a:ext cx="2639607" cy="121214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7BF6E87-D9C4-4070-81ED-34D508ECA9A8}"/>
              </a:ext>
            </a:extLst>
          </p:cNvPr>
          <p:cNvSpPr>
            <a:spLocks noGrp="1"/>
          </p:cNvSpPr>
          <p:nvPr>
            <p:ph type="ftr" sz="quarter" idx="11"/>
          </p:nvPr>
        </p:nvSpPr>
        <p:spPr>
          <a:xfrm>
            <a:off x="6228000" y="6223702"/>
            <a:ext cx="4434202" cy="314067"/>
          </a:xfrm>
        </p:spPr>
        <p:txBody>
          <a:bodyPr vert="horz" lIns="91440" tIns="45720" rIns="91440" bIns="45720" rtlCol="0" anchor="ctr">
            <a:normAutofit/>
          </a:bodyPr>
          <a:lstStyle/>
          <a:p>
            <a:pPr algn="r">
              <a:spcAft>
                <a:spcPts val="600"/>
              </a:spcAft>
            </a:pPr>
            <a:r>
              <a:rPr lang="en-US" sz="1100" kern="1200">
                <a:solidFill>
                  <a:srgbClr val="898989"/>
                </a:solidFill>
                <a:latin typeface="+mn-lt"/>
                <a:ea typeface="+mn-ea"/>
                <a:cs typeface="+mn-cs"/>
              </a:rPr>
              <a:t>SOEN 343</a:t>
            </a:r>
          </a:p>
        </p:txBody>
      </p:sp>
      <p:sp>
        <p:nvSpPr>
          <p:cNvPr id="5" name="Slide Number Placeholder 4">
            <a:extLst>
              <a:ext uri="{FF2B5EF4-FFF2-40B4-BE49-F238E27FC236}">
                <a16:creationId xmlns:a16="http://schemas.microsoft.com/office/drawing/2014/main" id="{E00D1380-9516-4116-B721-596C882FC102}"/>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pPr>
            <a:fld id="{C2F792F5-04B2-48F5-9D03-C738232DE97E}" type="slidenum">
              <a:rPr lang="en-US" sz="1100">
                <a:solidFill>
                  <a:srgbClr val="898989"/>
                </a:solidFill>
              </a:rPr>
              <a:pPr>
                <a:spcAft>
                  <a:spcPts val="600"/>
                </a:spcAft>
              </a:pPr>
              <a:t>16</a:t>
            </a:fld>
            <a:endParaRPr lang="en-US" sz="1100">
              <a:solidFill>
                <a:srgbClr val="898989"/>
              </a:solidFill>
            </a:endParaRPr>
          </a:p>
        </p:txBody>
      </p:sp>
    </p:spTree>
    <p:extLst>
      <p:ext uri="{BB962C8B-B14F-4D97-AF65-F5344CB8AC3E}">
        <p14:creationId xmlns:p14="http://schemas.microsoft.com/office/powerpoint/2010/main" val="2428838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8EA0-4564-4748-8187-1C9228C226D2}"/>
              </a:ext>
            </a:extLst>
          </p:cNvPr>
          <p:cNvSpPr>
            <a:spLocks noGrp="1"/>
          </p:cNvSpPr>
          <p:nvPr>
            <p:ph type="title"/>
          </p:nvPr>
        </p:nvSpPr>
        <p:spPr/>
        <p:txBody>
          <a:bodyPr/>
          <a:lstStyle/>
          <a:p>
            <a:r>
              <a:rPr lang="en-CA" dirty="0"/>
              <a:t>Limitations:</a:t>
            </a:r>
          </a:p>
        </p:txBody>
      </p:sp>
      <p:sp>
        <p:nvSpPr>
          <p:cNvPr id="3" name="Content Placeholder 2">
            <a:extLst>
              <a:ext uri="{FF2B5EF4-FFF2-40B4-BE49-F238E27FC236}">
                <a16:creationId xmlns:a16="http://schemas.microsoft.com/office/drawing/2014/main" id="{B59C87D1-FD6B-4B38-A85C-30A56DCD1AB8}"/>
              </a:ext>
            </a:extLst>
          </p:cNvPr>
          <p:cNvSpPr>
            <a:spLocks noGrp="1"/>
          </p:cNvSpPr>
          <p:nvPr>
            <p:ph idx="1"/>
          </p:nvPr>
        </p:nvSpPr>
        <p:spPr/>
        <p:txBody>
          <a:bodyPr/>
          <a:lstStyle/>
          <a:p>
            <a:r>
              <a:rPr lang="en-US" altLang="zh-CN" dirty="0">
                <a:ea typeface="宋体" panose="02010600030101010101" pitchFamily="2" charset="-122"/>
              </a:rPr>
              <a:t>Multiple pairs of controllers and views based on the same data model make any data model change expensive</a:t>
            </a:r>
          </a:p>
          <a:p>
            <a:r>
              <a:rPr lang="en-US" altLang="zh-CN" dirty="0">
                <a:ea typeface="宋体" panose="02010600030101010101" pitchFamily="2" charset="-122"/>
              </a:rPr>
              <a:t>The division between the View and the Controller is not clear in some cases</a:t>
            </a:r>
          </a:p>
          <a:p>
            <a:r>
              <a:rPr lang="en-US" altLang="en-US" dirty="0"/>
              <a:t>Does not fit well agent-oriented applications such robotics applications or air traffic control system.  For that type of systems, PAC (presentation, abstraction and control) architecture is good substitute</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CA" dirty="0"/>
          </a:p>
        </p:txBody>
      </p:sp>
      <p:sp>
        <p:nvSpPr>
          <p:cNvPr id="4" name="Footer Placeholder 3">
            <a:extLst>
              <a:ext uri="{FF2B5EF4-FFF2-40B4-BE49-F238E27FC236}">
                <a16:creationId xmlns:a16="http://schemas.microsoft.com/office/drawing/2014/main" id="{00BF39FD-D153-464F-AA6B-97E81FA708AC}"/>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632D63C1-A3A0-4A3C-8A8E-7DC9FC3500BA}"/>
              </a:ext>
            </a:extLst>
          </p:cNvPr>
          <p:cNvSpPr>
            <a:spLocks noGrp="1"/>
          </p:cNvSpPr>
          <p:nvPr>
            <p:ph type="sldNum" sz="quarter" idx="12"/>
          </p:nvPr>
        </p:nvSpPr>
        <p:spPr/>
        <p:txBody>
          <a:bodyPr/>
          <a:lstStyle/>
          <a:p>
            <a:fld id="{C2F792F5-04B2-48F5-9D03-C738232DE97E}" type="slidenum">
              <a:rPr lang="en-CA" smtClean="0"/>
              <a:t>17</a:t>
            </a:fld>
            <a:endParaRPr lang="en-CA"/>
          </a:p>
        </p:txBody>
      </p:sp>
    </p:spTree>
    <p:extLst>
      <p:ext uri="{BB962C8B-B14F-4D97-AF65-F5344CB8AC3E}">
        <p14:creationId xmlns:p14="http://schemas.microsoft.com/office/powerpoint/2010/main" val="394206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D73985-AA16-45A5-ABDA-5E4D0053A628}"/>
              </a:ext>
            </a:extLst>
          </p:cNvPr>
          <p:cNvSpPr>
            <a:spLocks noGrp="1"/>
          </p:cNvSpPr>
          <p:nvPr>
            <p:ph type="title"/>
          </p:nvPr>
        </p:nvSpPr>
        <p:spPr/>
        <p:txBody>
          <a:bodyPr/>
          <a:lstStyle/>
          <a:p>
            <a:r>
              <a:rPr lang="en-CA" dirty="0"/>
              <a:t>Observer pattern</a:t>
            </a:r>
          </a:p>
        </p:txBody>
      </p:sp>
      <p:sp>
        <p:nvSpPr>
          <p:cNvPr id="6" name="Text Placeholder 5">
            <a:extLst>
              <a:ext uri="{FF2B5EF4-FFF2-40B4-BE49-F238E27FC236}">
                <a16:creationId xmlns:a16="http://schemas.microsoft.com/office/drawing/2014/main" id="{D20A6878-E9FC-4627-996A-BFDD717E3D9A}"/>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AFC9878D-2D66-4D76-BC9F-ED54951F1E65}"/>
              </a:ext>
            </a:extLst>
          </p:cNvPr>
          <p:cNvSpPr>
            <a:spLocks noGrp="1"/>
          </p:cNvSpPr>
          <p:nvPr>
            <p:ph type="sldNum" sz="quarter" idx="12"/>
          </p:nvPr>
        </p:nvSpPr>
        <p:spPr/>
        <p:txBody>
          <a:bodyPr/>
          <a:lstStyle/>
          <a:p>
            <a:fld id="{C2F792F5-04B2-48F5-9D03-C738232DE97E}" type="slidenum">
              <a:rPr lang="en-CA" smtClean="0"/>
              <a:t>18</a:t>
            </a:fld>
            <a:endParaRPr lang="en-CA"/>
          </a:p>
        </p:txBody>
      </p:sp>
      <p:sp>
        <p:nvSpPr>
          <p:cNvPr id="2" name="Footer Placeholder 1">
            <a:extLst>
              <a:ext uri="{FF2B5EF4-FFF2-40B4-BE49-F238E27FC236}">
                <a16:creationId xmlns:a16="http://schemas.microsoft.com/office/drawing/2014/main" id="{9785804D-36D0-4A55-9794-CD0E8143D199}"/>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263054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64B06-EC02-4FE2-8216-581711EF1ACC}"/>
              </a:ext>
            </a:extLst>
          </p:cNvPr>
          <p:cNvSpPr>
            <a:spLocks noGrp="1"/>
          </p:cNvSpPr>
          <p:nvPr>
            <p:ph type="title"/>
          </p:nvPr>
        </p:nvSpPr>
        <p:spPr/>
        <p:txBody>
          <a:bodyPr/>
          <a:lstStyle/>
          <a:p>
            <a:r>
              <a:rPr lang="en-CA" dirty="0"/>
              <a:t>Observer pattern motivation and intent</a:t>
            </a:r>
          </a:p>
        </p:txBody>
      </p:sp>
      <p:sp>
        <p:nvSpPr>
          <p:cNvPr id="6" name="Content Placeholder 5">
            <a:extLst>
              <a:ext uri="{FF2B5EF4-FFF2-40B4-BE49-F238E27FC236}">
                <a16:creationId xmlns:a16="http://schemas.microsoft.com/office/drawing/2014/main" id="{613E834E-C400-4C5D-B1B6-4E651F7E2617}"/>
              </a:ext>
            </a:extLst>
          </p:cNvPr>
          <p:cNvSpPr>
            <a:spLocks noGrp="1"/>
          </p:cNvSpPr>
          <p:nvPr>
            <p:ph idx="1"/>
          </p:nvPr>
        </p:nvSpPr>
        <p:spPr/>
        <p:txBody>
          <a:bodyPr/>
          <a:lstStyle/>
          <a:p>
            <a:pPr marL="0" indent="0">
              <a:buNone/>
            </a:pPr>
            <a:r>
              <a:rPr lang="en-US" b="1" dirty="0"/>
              <a:t>Motivation</a:t>
            </a:r>
          </a:p>
          <a:p>
            <a:r>
              <a:rPr lang="en-US" dirty="0"/>
              <a:t>The cases when certain objects need to be informed about the changes occurring in other objects are frequent. To have a good design means to decouple as much as possible and to reduce the dependencies. The </a:t>
            </a:r>
            <a:r>
              <a:rPr lang="en-US" b="1" dirty="0"/>
              <a:t>observer</a:t>
            </a:r>
            <a:r>
              <a:rPr lang="en-US" dirty="0"/>
              <a:t> pattern can be used whenever a subject has to be observed by one or more observers</a:t>
            </a:r>
          </a:p>
          <a:p>
            <a:pPr marL="0" indent="0">
              <a:buNone/>
            </a:pPr>
            <a:r>
              <a:rPr lang="en-US" b="1" dirty="0"/>
              <a:t>Intent</a:t>
            </a:r>
          </a:p>
          <a:p>
            <a:r>
              <a:rPr lang="en-US" dirty="0"/>
              <a:t>Define a one-to-many dependency between objects so that when one object changes state, all its dependents are notified and updated automatically</a:t>
            </a:r>
          </a:p>
          <a:p>
            <a:r>
              <a:rPr lang="en-US" dirty="0"/>
              <a:t>This pattern is a cornerstone of the </a:t>
            </a:r>
            <a:r>
              <a:rPr lang="en-US" b="1" dirty="0"/>
              <a:t>Model-View-Controller</a:t>
            </a:r>
            <a:r>
              <a:rPr lang="en-US" dirty="0"/>
              <a:t> architectural design, where the Model implements the business logic of the program, and the Views are implemented as Observers that are as much uncoupled as possible from the Model components</a:t>
            </a:r>
          </a:p>
          <a:p>
            <a:endParaRPr lang="en-CA" dirty="0"/>
          </a:p>
        </p:txBody>
      </p:sp>
      <p:sp>
        <p:nvSpPr>
          <p:cNvPr id="4" name="Slide Number Placeholder 3">
            <a:extLst>
              <a:ext uri="{FF2B5EF4-FFF2-40B4-BE49-F238E27FC236}">
                <a16:creationId xmlns:a16="http://schemas.microsoft.com/office/drawing/2014/main" id="{F4F78E19-504C-4194-83D0-85AF0D40C52C}"/>
              </a:ext>
            </a:extLst>
          </p:cNvPr>
          <p:cNvSpPr>
            <a:spLocks noGrp="1"/>
          </p:cNvSpPr>
          <p:nvPr>
            <p:ph type="sldNum" sz="quarter" idx="12"/>
          </p:nvPr>
        </p:nvSpPr>
        <p:spPr/>
        <p:txBody>
          <a:bodyPr/>
          <a:lstStyle/>
          <a:p>
            <a:fld id="{C2F792F5-04B2-48F5-9D03-C738232DE97E}" type="slidenum">
              <a:rPr lang="en-CA" smtClean="0"/>
              <a:t>19</a:t>
            </a:fld>
            <a:endParaRPr lang="en-CA"/>
          </a:p>
        </p:txBody>
      </p:sp>
      <p:sp>
        <p:nvSpPr>
          <p:cNvPr id="2" name="Footer Placeholder 1">
            <a:extLst>
              <a:ext uri="{FF2B5EF4-FFF2-40B4-BE49-F238E27FC236}">
                <a16:creationId xmlns:a16="http://schemas.microsoft.com/office/drawing/2014/main" id="{9C799C77-E176-4A53-B0FA-FEE07C292BCC}"/>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4584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095C-FEF7-4950-A48C-BDD1073CDD60}"/>
              </a:ext>
            </a:extLst>
          </p:cNvPr>
          <p:cNvSpPr>
            <a:spLocks noGrp="1"/>
          </p:cNvSpPr>
          <p:nvPr>
            <p:ph type="title"/>
          </p:nvPr>
        </p:nvSpPr>
        <p:spPr/>
        <p:txBody>
          <a:bodyPr/>
          <a:lstStyle/>
          <a:p>
            <a:r>
              <a:rPr lang="en-CA" dirty="0"/>
              <a:t>Learning objectives</a:t>
            </a:r>
          </a:p>
        </p:txBody>
      </p:sp>
      <p:sp>
        <p:nvSpPr>
          <p:cNvPr id="3" name="Content Placeholder 2">
            <a:extLst>
              <a:ext uri="{FF2B5EF4-FFF2-40B4-BE49-F238E27FC236}">
                <a16:creationId xmlns:a16="http://schemas.microsoft.com/office/drawing/2014/main" id="{C9A23871-5D8B-406F-B78A-7D1CC59DBD77}"/>
              </a:ext>
            </a:extLst>
          </p:cNvPr>
          <p:cNvSpPr>
            <a:spLocks noGrp="1"/>
          </p:cNvSpPr>
          <p:nvPr>
            <p:ph idx="1"/>
          </p:nvPr>
        </p:nvSpPr>
        <p:spPr/>
        <p:txBody>
          <a:bodyPr/>
          <a:lstStyle/>
          <a:p>
            <a:r>
              <a:rPr lang="en-CA" dirty="0"/>
              <a:t>Understand MVC model</a:t>
            </a:r>
          </a:p>
          <a:p>
            <a:r>
              <a:rPr lang="en-CA" dirty="0"/>
              <a:t>Identify the differences between MVC-I and MVC-II models</a:t>
            </a:r>
          </a:p>
          <a:p>
            <a:r>
              <a:rPr lang="en-CA" dirty="0"/>
              <a:t>Analyze the relationship between MVC model and observer pattern</a:t>
            </a:r>
          </a:p>
          <a:p>
            <a:r>
              <a:rPr lang="en-CA" dirty="0"/>
              <a:t>Evaluate in which situations is appropriate to apply the observer pattern</a:t>
            </a:r>
          </a:p>
          <a:p>
            <a:endParaRPr lang="en-CA" dirty="0"/>
          </a:p>
          <a:p>
            <a:endParaRPr lang="en-CA" dirty="0"/>
          </a:p>
        </p:txBody>
      </p:sp>
      <p:sp>
        <p:nvSpPr>
          <p:cNvPr id="4" name="Footer Placeholder 3">
            <a:extLst>
              <a:ext uri="{FF2B5EF4-FFF2-40B4-BE49-F238E27FC236}">
                <a16:creationId xmlns:a16="http://schemas.microsoft.com/office/drawing/2014/main" id="{C62DB028-B3D9-443B-B1A1-43FF7E10B0FB}"/>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87086658-A251-4174-B0CE-30337199FDF8}"/>
              </a:ext>
            </a:extLst>
          </p:cNvPr>
          <p:cNvSpPr>
            <a:spLocks noGrp="1"/>
          </p:cNvSpPr>
          <p:nvPr>
            <p:ph type="sldNum" sz="quarter" idx="12"/>
          </p:nvPr>
        </p:nvSpPr>
        <p:spPr/>
        <p:txBody>
          <a:bodyPr/>
          <a:lstStyle/>
          <a:p>
            <a:fld id="{C2F792F5-04B2-48F5-9D03-C738232DE97E}" type="slidenum">
              <a:rPr lang="en-CA" smtClean="0"/>
              <a:t>2</a:t>
            </a:fld>
            <a:endParaRPr lang="en-CA"/>
          </a:p>
        </p:txBody>
      </p:sp>
    </p:spTree>
    <p:extLst>
      <p:ext uri="{BB962C8B-B14F-4D97-AF65-F5344CB8AC3E}">
        <p14:creationId xmlns:p14="http://schemas.microsoft.com/office/powerpoint/2010/main" val="2935971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373733D-8E6C-4890-8815-1CA88F7A45F3}"/>
              </a:ext>
            </a:extLst>
          </p:cNvPr>
          <p:cNvSpPr>
            <a:spLocks noGrp="1"/>
          </p:cNvSpPr>
          <p:nvPr>
            <p:ph type="title"/>
          </p:nvPr>
        </p:nvSpPr>
        <p:spPr/>
        <p:txBody>
          <a:bodyPr/>
          <a:lstStyle/>
          <a:p>
            <a:r>
              <a:rPr lang="en-CA" dirty="0"/>
              <a:t>Observer design pattern UML diagram</a:t>
            </a:r>
          </a:p>
        </p:txBody>
      </p:sp>
      <p:sp>
        <p:nvSpPr>
          <p:cNvPr id="4" name="Slide Number Placeholder 3">
            <a:extLst>
              <a:ext uri="{FF2B5EF4-FFF2-40B4-BE49-F238E27FC236}">
                <a16:creationId xmlns:a16="http://schemas.microsoft.com/office/drawing/2014/main" id="{0C71B3D7-8562-406F-AC08-A76E720A9B8D}"/>
              </a:ext>
            </a:extLst>
          </p:cNvPr>
          <p:cNvSpPr>
            <a:spLocks noGrp="1"/>
          </p:cNvSpPr>
          <p:nvPr>
            <p:ph type="sldNum" sz="quarter" idx="12"/>
          </p:nvPr>
        </p:nvSpPr>
        <p:spPr/>
        <p:txBody>
          <a:bodyPr/>
          <a:lstStyle/>
          <a:p>
            <a:fld id="{C2F792F5-04B2-48F5-9D03-C738232DE97E}" type="slidenum">
              <a:rPr lang="en-CA" smtClean="0"/>
              <a:t>20</a:t>
            </a:fld>
            <a:endParaRPr lang="en-CA"/>
          </a:p>
        </p:txBody>
      </p:sp>
      <p:pic>
        <p:nvPicPr>
          <p:cNvPr id="1026" name="Picture 2" descr="image with no caption">
            <a:extLst>
              <a:ext uri="{FF2B5EF4-FFF2-40B4-BE49-F238E27FC236}">
                <a16:creationId xmlns:a16="http://schemas.microsoft.com/office/drawing/2014/main" id="{87A4E8D6-9EB7-4481-ABD5-B739FFF65D0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8530" b="82533" l="28812" r="81073">
                        <a14:foregroundMark x1="29338" y1="66667" x2="62250" y2="63755"/>
                        <a14:foregroundMark x1="62250" y1="63755" x2="80757" y2="63755"/>
                        <a14:foregroundMark x1="29653" y1="29112" x2="29968" y2="63901"/>
                        <a14:foregroundMark x1="29968" y1="63901" x2="34490" y2="66521"/>
                        <a14:foregroundMark x1="28812" y1="28675" x2="70137" y2="41776"/>
                        <a14:foregroundMark x1="70137" y1="41776" x2="80126" y2="63319"/>
                        <a14:foregroundMark x1="32913" y1="29403" x2="62881" y2="30568"/>
                        <a14:foregroundMark x1="62881" y1="30568" x2="73607" y2="29840"/>
                        <a14:foregroundMark x1="73607" y1="29840" x2="79811" y2="29840"/>
                        <a14:foregroundMark x1="45321" y1="29403" x2="67823" y2="29985"/>
                        <a14:foregroundMark x1="67823" y1="29985" x2="79916" y2="28821"/>
                        <a14:foregroundMark x1="79916" y1="28821" x2="81073" y2="28821"/>
                        <a14:foregroundMark x1="77077" y1="41194" x2="79811" y2="56914"/>
                        <a14:foregroundMark x1="80126" y1="30568" x2="79916" y2="61426"/>
                        <a14:foregroundMark x1="44585" y1="29403" x2="44585" y2="29403"/>
                        <a14:foregroundMark x1="40273" y1="29403" x2="40273" y2="29403"/>
                        <a14:foregroundMark x1="71293" y1="56623" x2="71293" y2="56623"/>
                        <a14:foregroundMark x1="60463" y1="32023" x2="60463" y2="32023"/>
                        <a14:foregroundMark x1="49106" y1="56186" x2="49106" y2="56186"/>
                        <a14:foregroundMark x1="62461" y1="69723" x2="71083" y2="70015"/>
                        <a14:foregroundMark x1="71083" y1="70015" x2="76761" y2="69578"/>
                        <a14:foregroundMark x1="76761" y1="69578" x2="79706" y2="69723"/>
                        <a14:foregroundMark x1="79811" y1="64192" x2="80126" y2="68122"/>
                        <a14:foregroundMark x1="77603" y1="72780" x2="78549" y2="77729"/>
                        <a14:foregroundMark x1="79916" y1="71616" x2="80126" y2="78457"/>
                        <a14:foregroundMark x1="30179" y1="68268" x2="30179" y2="68268"/>
                        <a14:foregroundMark x1="30074" y1="73362" x2="30074" y2="73362"/>
                        <a14:foregroundMark x1="30494" y1="70742" x2="30494" y2="70742"/>
                        <a14:foregroundMark x1="30284" y1="68268" x2="30810" y2="78603"/>
                        <a14:foregroundMark x1="30284" y1="78311" x2="30599" y2="82533"/>
                        <a14:foregroundMark x1="38470" y1="81368" x2="51945" y2="81368"/>
                        <a14:foregroundMark x1="32492" y1="81368" x2="38217" y2="81368"/>
                        <a14:foregroundMark x1="51945" y1="81368" x2="54995" y2="81368"/>
                        <a14:foregroundMark x1="38801" y1="33624" x2="38801" y2="33624"/>
                        <a14:foregroundMark x1="70032" y1="34352" x2="70032" y2="34352"/>
                        <a14:foregroundMark x1="72240" y1="56477" x2="72240" y2="56477"/>
                        <a14:foregroundMark x1="37224" y1="79330" x2="35436" y2="79622"/>
                        <a14:backgroundMark x1="37014" y1="77729" x2="37014" y2="77729"/>
                        <a14:backgroundMark x1="37434" y1="77875" x2="37434" y2="77875"/>
                        <a14:backgroundMark x1="72766" y1="72344" x2="72766" y2="72344"/>
                        <a14:backgroundMark x1="73186" y1="73362" x2="73186" y2="73362"/>
                        <a14:backgroundMark x1="73396" y1="79622" x2="73396" y2="79622"/>
                        <a14:backgroundMark x1="37329" y1="78894" x2="37329" y2="78894"/>
                        <a14:backgroundMark x1="37645" y1="79622" x2="37645" y2="79622"/>
                        <a14:backgroundMark x1="37960" y1="80640" x2="37960" y2="80640"/>
                        <a14:backgroundMark x1="38591" y1="81805" x2="37855" y2="80058"/>
                        <a14:backgroundMark x1="71293" y1="73071" x2="71819" y2="75400"/>
                      </a14:backgroundRemoval>
                    </a14:imgEffect>
                  </a14:imgLayer>
                </a14:imgProps>
              </a:ext>
              <a:ext uri="{28A0092B-C50C-407E-A947-70E740481C1C}">
                <a14:useLocalDpi xmlns:a14="http://schemas.microsoft.com/office/drawing/2010/main" val="0"/>
              </a:ext>
            </a:extLst>
          </a:blip>
          <a:srcRect l="29471" t="29007" r="19778" b="18047"/>
          <a:stretch/>
        </p:blipFill>
        <p:spPr bwMode="auto">
          <a:xfrm>
            <a:off x="3284967" y="1492613"/>
            <a:ext cx="5622066" cy="4237068"/>
          </a:xfrm>
          <a:prstGeom prst="rect">
            <a:avLst/>
          </a:prstGeom>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1AB7EEB-724C-4827-8946-A438FE36D829}"/>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981323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430801-0C11-4BE0-AF5A-77C07624F125}"/>
              </a:ext>
            </a:extLst>
          </p:cNvPr>
          <p:cNvSpPr>
            <a:spLocks noGrp="1"/>
          </p:cNvSpPr>
          <p:nvPr>
            <p:ph type="title"/>
          </p:nvPr>
        </p:nvSpPr>
        <p:spPr/>
        <p:txBody>
          <a:bodyPr/>
          <a:lstStyle/>
          <a:p>
            <a:r>
              <a:rPr lang="en-CA" dirty="0"/>
              <a:t>Participant classes in the observer pattern</a:t>
            </a:r>
          </a:p>
        </p:txBody>
      </p:sp>
      <p:sp>
        <p:nvSpPr>
          <p:cNvPr id="5" name="Content Placeholder 4">
            <a:extLst>
              <a:ext uri="{FF2B5EF4-FFF2-40B4-BE49-F238E27FC236}">
                <a16:creationId xmlns:a16="http://schemas.microsoft.com/office/drawing/2014/main" id="{9AD145EC-0A6F-4D44-9F27-57B369C1A1BA}"/>
              </a:ext>
            </a:extLst>
          </p:cNvPr>
          <p:cNvSpPr>
            <a:spLocks noGrp="1"/>
          </p:cNvSpPr>
          <p:nvPr>
            <p:ph idx="1"/>
          </p:nvPr>
        </p:nvSpPr>
        <p:spPr/>
        <p:txBody>
          <a:bodyPr/>
          <a:lstStyle/>
          <a:p>
            <a:r>
              <a:rPr lang="en-US" b="1" dirty="0"/>
              <a:t>Subject</a:t>
            </a:r>
            <a:r>
              <a:rPr lang="en-US" dirty="0"/>
              <a:t>. Interface or abstract class defining the operations for attaching and de-attaching observers to the client. It is often referred to as “Observable”</a:t>
            </a:r>
          </a:p>
          <a:p>
            <a:r>
              <a:rPr lang="en-US" b="1" dirty="0" err="1"/>
              <a:t>ConcreteSubject</a:t>
            </a:r>
            <a:r>
              <a:rPr lang="en-US" dirty="0"/>
              <a:t> -. Concrete class that maintains the state of the observed object and when a change in its state occurs it notifies the attached Observers. If used as part of MVC, the </a:t>
            </a:r>
            <a:r>
              <a:rPr lang="en-US" dirty="0" err="1"/>
              <a:t>ConcreteSubject</a:t>
            </a:r>
            <a:r>
              <a:rPr lang="en-US" dirty="0"/>
              <a:t> classes are the Model classes that have Views attached to them. </a:t>
            </a:r>
          </a:p>
          <a:p>
            <a:r>
              <a:rPr lang="en-US" b="1" dirty="0"/>
              <a:t>Observer</a:t>
            </a:r>
            <a:r>
              <a:rPr lang="en-US" dirty="0"/>
              <a:t>. Interface or abstract class defining the operations to be used to notify the registered Observer objects.</a:t>
            </a:r>
          </a:p>
          <a:p>
            <a:r>
              <a:rPr lang="en-US" b="1" dirty="0" err="1"/>
              <a:t>ConcreteObserver</a:t>
            </a:r>
            <a:r>
              <a:rPr lang="en-US" b="1" dirty="0"/>
              <a:t>.</a:t>
            </a:r>
            <a:r>
              <a:rPr lang="en-US" dirty="0"/>
              <a:t> Concrete observer subclasses that are attached to a particular Subject class. There may be different concrete observers attached to a single Subject that will provide a different view of that Subject</a:t>
            </a:r>
          </a:p>
          <a:p>
            <a:endParaRPr lang="en-CA" dirty="0"/>
          </a:p>
        </p:txBody>
      </p:sp>
      <p:sp>
        <p:nvSpPr>
          <p:cNvPr id="3" name="Slide Number Placeholder 2">
            <a:extLst>
              <a:ext uri="{FF2B5EF4-FFF2-40B4-BE49-F238E27FC236}">
                <a16:creationId xmlns:a16="http://schemas.microsoft.com/office/drawing/2014/main" id="{35BA7906-D940-437A-B936-406F27CF7DAF}"/>
              </a:ext>
            </a:extLst>
          </p:cNvPr>
          <p:cNvSpPr>
            <a:spLocks noGrp="1"/>
          </p:cNvSpPr>
          <p:nvPr>
            <p:ph type="sldNum" sz="quarter" idx="12"/>
          </p:nvPr>
        </p:nvSpPr>
        <p:spPr/>
        <p:txBody>
          <a:bodyPr/>
          <a:lstStyle/>
          <a:p>
            <a:fld id="{C2F792F5-04B2-48F5-9D03-C738232DE97E}" type="slidenum">
              <a:rPr lang="en-CA" smtClean="0"/>
              <a:t>21</a:t>
            </a:fld>
            <a:endParaRPr lang="en-CA"/>
          </a:p>
        </p:txBody>
      </p:sp>
      <p:sp>
        <p:nvSpPr>
          <p:cNvPr id="2" name="Footer Placeholder 1">
            <a:extLst>
              <a:ext uri="{FF2B5EF4-FFF2-40B4-BE49-F238E27FC236}">
                <a16:creationId xmlns:a16="http://schemas.microsoft.com/office/drawing/2014/main" id="{5B0C828F-6B62-457C-B3E6-ED956D8547C5}"/>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13480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B741-F629-48ED-BB90-0BBE222F39F1}"/>
              </a:ext>
            </a:extLst>
          </p:cNvPr>
          <p:cNvSpPr>
            <a:spLocks noGrp="1"/>
          </p:cNvSpPr>
          <p:nvPr>
            <p:ph type="title"/>
          </p:nvPr>
        </p:nvSpPr>
        <p:spPr/>
        <p:txBody>
          <a:bodyPr/>
          <a:lstStyle/>
          <a:p>
            <a:r>
              <a:rPr lang="en-CA" dirty="0"/>
              <a:t>Design principle: program to an interface</a:t>
            </a:r>
          </a:p>
        </p:txBody>
      </p:sp>
      <p:sp>
        <p:nvSpPr>
          <p:cNvPr id="3" name="Content Placeholder 2">
            <a:extLst>
              <a:ext uri="{FF2B5EF4-FFF2-40B4-BE49-F238E27FC236}">
                <a16:creationId xmlns:a16="http://schemas.microsoft.com/office/drawing/2014/main" id="{C3B6DBCA-A0ED-4CB3-8017-C8FE61C7A443}"/>
              </a:ext>
            </a:extLst>
          </p:cNvPr>
          <p:cNvSpPr>
            <a:spLocks noGrp="1"/>
          </p:cNvSpPr>
          <p:nvPr>
            <p:ph idx="1"/>
          </p:nvPr>
        </p:nvSpPr>
        <p:spPr/>
        <p:txBody>
          <a:bodyPr/>
          <a:lstStyle/>
          <a:p>
            <a:r>
              <a:rPr lang="en-CA" dirty="0"/>
              <a:t>Observable Interface</a:t>
            </a:r>
          </a:p>
          <a:p>
            <a:endParaRPr lang="en-CA" dirty="0"/>
          </a:p>
          <a:p>
            <a:endParaRPr lang="en-CA" dirty="0"/>
          </a:p>
          <a:p>
            <a:endParaRPr lang="en-CA" dirty="0"/>
          </a:p>
          <a:p>
            <a:endParaRPr lang="en-CA" dirty="0"/>
          </a:p>
          <a:p>
            <a:r>
              <a:rPr lang="en-CA" dirty="0"/>
              <a:t>Observer interface</a:t>
            </a:r>
          </a:p>
        </p:txBody>
      </p:sp>
      <p:sp>
        <p:nvSpPr>
          <p:cNvPr id="4" name="Slide Number Placeholder 3">
            <a:extLst>
              <a:ext uri="{FF2B5EF4-FFF2-40B4-BE49-F238E27FC236}">
                <a16:creationId xmlns:a16="http://schemas.microsoft.com/office/drawing/2014/main" id="{6220F91D-2839-499C-A0BA-F3E131746FD4}"/>
              </a:ext>
            </a:extLst>
          </p:cNvPr>
          <p:cNvSpPr>
            <a:spLocks noGrp="1"/>
          </p:cNvSpPr>
          <p:nvPr>
            <p:ph type="sldNum" sz="quarter" idx="12"/>
          </p:nvPr>
        </p:nvSpPr>
        <p:spPr/>
        <p:txBody>
          <a:bodyPr/>
          <a:lstStyle/>
          <a:p>
            <a:fld id="{C2F792F5-04B2-48F5-9D03-C738232DE97E}" type="slidenum">
              <a:rPr lang="en-CA" smtClean="0"/>
              <a:t>22</a:t>
            </a:fld>
            <a:endParaRPr lang="en-CA"/>
          </a:p>
        </p:txBody>
      </p:sp>
      <p:sp>
        <p:nvSpPr>
          <p:cNvPr id="6" name="Rectangle 5">
            <a:extLst>
              <a:ext uri="{FF2B5EF4-FFF2-40B4-BE49-F238E27FC236}">
                <a16:creationId xmlns:a16="http://schemas.microsoft.com/office/drawing/2014/main" id="{E554B1E4-8752-48FF-BA9B-A44D8B8DF3B1}"/>
              </a:ext>
            </a:extLst>
          </p:cNvPr>
          <p:cNvSpPr/>
          <p:nvPr/>
        </p:nvSpPr>
        <p:spPr>
          <a:xfrm>
            <a:off x="933974" y="2568452"/>
            <a:ext cx="6096000" cy="1277273"/>
          </a:xfrm>
          <a:prstGeom prst="rect">
            <a:avLst/>
          </a:prstGeom>
        </p:spPr>
        <p:txBody>
          <a:bodyPr>
            <a:spAutoFit/>
          </a:bodyPr>
          <a:lstStyle/>
          <a:p>
            <a:r>
              <a:rPr lang="en-CA" sz="1100" b="1" dirty="0">
                <a:solidFill>
                  <a:srgbClr val="7F0055"/>
                </a:solidFill>
                <a:latin typeface="Consolas" panose="020B0609020204030204" pitchFamily="49" charset="0"/>
              </a:rPr>
              <a:t>public</a:t>
            </a:r>
            <a:r>
              <a:rPr lang="en-CA" sz="1100" b="1" dirty="0">
                <a:solidFill>
                  <a:srgbClr val="000000"/>
                </a:solidFill>
                <a:latin typeface="Consolas" panose="020B0609020204030204" pitchFamily="49" charset="0"/>
              </a:rPr>
              <a:t> </a:t>
            </a:r>
            <a:r>
              <a:rPr lang="en-CA" sz="1100" b="1" dirty="0">
                <a:solidFill>
                  <a:srgbClr val="7F0055"/>
                </a:solidFill>
                <a:latin typeface="Consolas" panose="020B0609020204030204" pitchFamily="49" charset="0"/>
              </a:rPr>
              <a:t>interface</a:t>
            </a:r>
            <a:r>
              <a:rPr lang="en-CA" sz="1100" b="1" dirty="0">
                <a:solidFill>
                  <a:srgbClr val="000000"/>
                </a:solidFill>
                <a:latin typeface="Consolas" panose="020B0609020204030204" pitchFamily="49" charset="0"/>
              </a:rPr>
              <a:t> Observable {</a:t>
            </a:r>
          </a:p>
          <a:p>
            <a:endParaRPr lang="en-CA" sz="1100" dirty="0">
              <a:latin typeface="Consolas" panose="020B0609020204030204" pitchFamily="49" charset="0"/>
            </a:endParaRPr>
          </a:p>
          <a:p>
            <a:r>
              <a:rPr lang="en-CA" sz="1100" b="1" dirty="0">
                <a:solidFill>
                  <a:srgbClr val="7F0055"/>
                </a:solidFill>
                <a:latin typeface="Consolas" panose="020B0609020204030204" pitchFamily="49" charset="0"/>
              </a:rPr>
              <a:t>public</a:t>
            </a:r>
            <a:r>
              <a:rPr lang="en-CA" sz="1100" b="1" dirty="0">
                <a:solidFill>
                  <a:srgbClr val="000000"/>
                </a:solidFill>
                <a:latin typeface="Consolas" panose="020B0609020204030204" pitchFamily="49" charset="0"/>
              </a:rPr>
              <a:t> </a:t>
            </a:r>
            <a:r>
              <a:rPr lang="en-CA" sz="1100" b="1" dirty="0">
                <a:solidFill>
                  <a:srgbClr val="7F0055"/>
                </a:solidFill>
                <a:latin typeface="Consolas" panose="020B0609020204030204" pitchFamily="49" charset="0"/>
              </a:rPr>
              <a:t>void</a:t>
            </a:r>
            <a:r>
              <a:rPr lang="en-CA" sz="1100" b="1" dirty="0">
                <a:solidFill>
                  <a:srgbClr val="000000"/>
                </a:solidFill>
                <a:latin typeface="Consolas" panose="020B0609020204030204" pitchFamily="49" charset="0"/>
              </a:rPr>
              <a:t> </a:t>
            </a:r>
            <a:r>
              <a:rPr lang="en-CA" sz="1100" b="1" dirty="0" err="1">
                <a:solidFill>
                  <a:srgbClr val="000000"/>
                </a:solidFill>
                <a:latin typeface="Consolas" panose="020B0609020204030204" pitchFamily="49" charset="0"/>
              </a:rPr>
              <a:t>attachObserver</a:t>
            </a:r>
            <a:r>
              <a:rPr lang="en-CA" sz="1100" b="1" dirty="0">
                <a:solidFill>
                  <a:srgbClr val="000000"/>
                </a:solidFill>
                <a:latin typeface="Consolas" panose="020B0609020204030204" pitchFamily="49" charset="0"/>
              </a:rPr>
              <a:t>(Observer </a:t>
            </a:r>
            <a:r>
              <a:rPr lang="en-CA" sz="1100" b="1" dirty="0">
                <a:solidFill>
                  <a:srgbClr val="6A3E3E"/>
                </a:solidFill>
                <a:latin typeface="Consolas" panose="020B0609020204030204" pitchFamily="49" charset="0"/>
              </a:rPr>
              <a:t>o</a:t>
            </a:r>
            <a:r>
              <a:rPr lang="en-CA" sz="1100" b="1" dirty="0">
                <a:solidFill>
                  <a:srgbClr val="000000"/>
                </a:solidFill>
                <a:latin typeface="Consolas" panose="020B0609020204030204" pitchFamily="49" charset="0"/>
              </a:rPr>
              <a:t>);</a:t>
            </a:r>
          </a:p>
          <a:p>
            <a:r>
              <a:rPr lang="pt-BR" sz="1100" b="1" dirty="0">
                <a:solidFill>
                  <a:srgbClr val="7F0055"/>
                </a:solidFill>
                <a:latin typeface="Consolas" panose="020B0609020204030204" pitchFamily="49" charset="0"/>
              </a:rPr>
              <a:t>public</a:t>
            </a:r>
            <a:r>
              <a:rPr lang="pt-BR" sz="1100" b="1" dirty="0">
                <a:solidFill>
                  <a:srgbClr val="000000"/>
                </a:solidFill>
                <a:latin typeface="Consolas" panose="020B0609020204030204" pitchFamily="49" charset="0"/>
              </a:rPr>
              <a:t> </a:t>
            </a:r>
            <a:r>
              <a:rPr lang="pt-BR" sz="1100" b="1" dirty="0">
                <a:solidFill>
                  <a:srgbClr val="7F0055"/>
                </a:solidFill>
                <a:latin typeface="Consolas" panose="020B0609020204030204" pitchFamily="49" charset="0"/>
              </a:rPr>
              <a:t>void</a:t>
            </a:r>
            <a:r>
              <a:rPr lang="pt-BR" sz="1100" b="1" dirty="0">
                <a:solidFill>
                  <a:srgbClr val="000000"/>
                </a:solidFill>
                <a:latin typeface="Consolas" panose="020B0609020204030204" pitchFamily="49" charset="0"/>
              </a:rPr>
              <a:t> detachObserver(Observer </a:t>
            </a:r>
            <a:r>
              <a:rPr lang="pt-BR" sz="1100" b="1" dirty="0">
                <a:solidFill>
                  <a:srgbClr val="6A3E3E"/>
                </a:solidFill>
                <a:latin typeface="Consolas" panose="020B0609020204030204" pitchFamily="49" charset="0"/>
              </a:rPr>
              <a:t>o</a:t>
            </a:r>
            <a:r>
              <a:rPr lang="pt-BR" sz="1100" b="1" dirty="0">
                <a:solidFill>
                  <a:srgbClr val="000000"/>
                </a:solidFill>
                <a:latin typeface="Consolas" panose="020B0609020204030204" pitchFamily="49" charset="0"/>
              </a:rPr>
              <a:t>);</a:t>
            </a:r>
          </a:p>
          <a:p>
            <a:r>
              <a:rPr lang="en-CA" sz="1100" b="1" dirty="0">
                <a:solidFill>
                  <a:srgbClr val="7F0055"/>
                </a:solidFill>
                <a:latin typeface="Consolas" panose="020B0609020204030204" pitchFamily="49" charset="0"/>
              </a:rPr>
              <a:t>public</a:t>
            </a:r>
            <a:r>
              <a:rPr lang="en-CA" sz="1100" b="1" dirty="0">
                <a:solidFill>
                  <a:srgbClr val="000000"/>
                </a:solidFill>
                <a:latin typeface="Consolas" panose="020B0609020204030204" pitchFamily="49" charset="0"/>
              </a:rPr>
              <a:t> </a:t>
            </a:r>
            <a:r>
              <a:rPr lang="en-CA" sz="1100" b="1" dirty="0">
                <a:solidFill>
                  <a:srgbClr val="7F0055"/>
                </a:solidFill>
                <a:latin typeface="Consolas" panose="020B0609020204030204" pitchFamily="49" charset="0"/>
              </a:rPr>
              <a:t>void</a:t>
            </a:r>
            <a:r>
              <a:rPr lang="en-CA" sz="1100" b="1" dirty="0">
                <a:solidFill>
                  <a:srgbClr val="000000"/>
                </a:solidFill>
                <a:latin typeface="Consolas" panose="020B0609020204030204" pitchFamily="49" charset="0"/>
              </a:rPr>
              <a:t> </a:t>
            </a:r>
            <a:r>
              <a:rPr lang="en-CA" sz="1100" b="1" dirty="0" err="1">
                <a:solidFill>
                  <a:srgbClr val="000000"/>
                </a:solidFill>
                <a:latin typeface="Consolas" panose="020B0609020204030204" pitchFamily="49" charset="0"/>
              </a:rPr>
              <a:t>notifyObservers</a:t>
            </a:r>
            <a:r>
              <a:rPr lang="en-CA" sz="1100" b="1" dirty="0">
                <a:solidFill>
                  <a:srgbClr val="000000"/>
                </a:solidFill>
                <a:latin typeface="Consolas" panose="020B0609020204030204" pitchFamily="49" charset="0"/>
              </a:rPr>
              <a:t>(Observable </a:t>
            </a:r>
            <a:r>
              <a:rPr lang="en-CA" sz="1100" b="1" dirty="0">
                <a:solidFill>
                  <a:srgbClr val="6A3E3E"/>
                </a:solidFill>
                <a:latin typeface="Consolas" panose="020B0609020204030204" pitchFamily="49" charset="0"/>
              </a:rPr>
              <a:t>observable</a:t>
            </a:r>
            <a:r>
              <a:rPr lang="en-CA" sz="1100" b="1" dirty="0">
                <a:solidFill>
                  <a:srgbClr val="000000"/>
                </a:solidFill>
                <a:latin typeface="Consolas" panose="020B0609020204030204" pitchFamily="49" charset="0"/>
              </a:rPr>
              <a:t>);</a:t>
            </a:r>
          </a:p>
          <a:p>
            <a:endParaRPr lang="en-CA" sz="1100" dirty="0">
              <a:latin typeface="Consolas" panose="020B0609020204030204" pitchFamily="49" charset="0"/>
            </a:endParaRPr>
          </a:p>
          <a:p>
            <a:r>
              <a:rPr lang="en-CA" sz="1100" dirty="0">
                <a:solidFill>
                  <a:srgbClr val="000000"/>
                </a:solidFill>
                <a:latin typeface="Consolas" panose="020B0609020204030204" pitchFamily="49" charset="0"/>
              </a:rPr>
              <a:t>}</a:t>
            </a:r>
            <a:endParaRPr lang="en-CA" sz="1100" dirty="0"/>
          </a:p>
        </p:txBody>
      </p:sp>
      <p:sp>
        <p:nvSpPr>
          <p:cNvPr id="7" name="Rectangle 6">
            <a:extLst>
              <a:ext uri="{FF2B5EF4-FFF2-40B4-BE49-F238E27FC236}">
                <a16:creationId xmlns:a16="http://schemas.microsoft.com/office/drawing/2014/main" id="{C0456643-4358-4307-9A99-2A221B5B5A76}"/>
              </a:ext>
            </a:extLst>
          </p:cNvPr>
          <p:cNvSpPr/>
          <p:nvPr/>
        </p:nvSpPr>
        <p:spPr>
          <a:xfrm>
            <a:off x="933974" y="4588552"/>
            <a:ext cx="6096000" cy="600164"/>
          </a:xfrm>
          <a:prstGeom prst="rect">
            <a:avLst/>
          </a:prstGeom>
        </p:spPr>
        <p:txBody>
          <a:bodyPr>
            <a:spAutoFit/>
          </a:bodyPr>
          <a:lstStyle/>
          <a:p>
            <a:r>
              <a:rPr lang="en-CA" sz="1100" b="1" dirty="0">
                <a:solidFill>
                  <a:srgbClr val="7F0055"/>
                </a:solidFill>
                <a:latin typeface="Consolas" panose="020B0609020204030204" pitchFamily="49" charset="0"/>
              </a:rPr>
              <a:t>public</a:t>
            </a:r>
            <a:r>
              <a:rPr lang="en-CA" sz="1100" b="1" dirty="0">
                <a:solidFill>
                  <a:srgbClr val="000000"/>
                </a:solidFill>
                <a:latin typeface="Consolas" panose="020B0609020204030204" pitchFamily="49" charset="0"/>
              </a:rPr>
              <a:t> </a:t>
            </a:r>
            <a:r>
              <a:rPr lang="en-CA" sz="1100" b="1" dirty="0">
                <a:solidFill>
                  <a:srgbClr val="7F0055"/>
                </a:solidFill>
                <a:latin typeface="Consolas" panose="020B0609020204030204" pitchFamily="49" charset="0"/>
              </a:rPr>
              <a:t>interface</a:t>
            </a:r>
            <a:r>
              <a:rPr lang="en-CA" sz="1100" b="1" dirty="0">
                <a:solidFill>
                  <a:srgbClr val="000000"/>
                </a:solidFill>
                <a:latin typeface="Consolas" panose="020B0609020204030204" pitchFamily="49" charset="0"/>
              </a:rPr>
              <a:t> Observer {</a:t>
            </a:r>
          </a:p>
          <a:p>
            <a:r>
              <a:rPr lang="en-CA" sz="1100" dirty="0">
                <a:solidFill>
                  <a:srgbClr val="000000"/>
                </a:solidFill>
                <a:latin typeface="Consolas" panose="020B0609020204030204" pitchFamily="49" charset="0"/>
              </a:rPr>
              <a:t>   </a:t>
            </a:r>
            <a:r>
              <a:rPr lang="en-CA" sz="1100" b="1" dirty="0">
                <a:solidFill>
                  <a:srgbClr val="7F0055"/>
                </a:solidFill>
                <a:latin typeface="Consolas" panose="020B0609020204030204" pitchFamily="49" charset="0"/>
              </a:rPr>
              <a:t>public</a:t>
            </a:r>
            <a:r>
              <a:rPr lang="en-CA" sz="1100" b="1" dirty="0">
                <a:solidFill>
                  <a:srgbClr val="000000"/>
                </a:solidFill>
                <a:latin typeface="Consolas" panose="020B0609020204030204" pitchFamily="49" charset="0"/>
              </a:rPr>
              <a:t> </a:t>
            </a:r>
            <a:r>
              <a:rPr lang="en-CA" sz="1100" b="1" dirty="0">
                <a:solidFill>
                  <a:srgbClr val="7F0055"/>
                </a:solidFill>
                <a:latin typeface="Consolas" panose="020B0609020204030204" pitchFamily="49" charset="0"/>
              </a:rPr>
              <a:t>void</a:t>
            </a:r>
            <a:r>
              <a:rPr lang="en-CA" sz="1100" b="1" dirty="0">
                <a:solidFill>
                  <a:srgbClr val="000000"/>
                </a:solidFill>
                <a:latin typeface="Consolas" panose="020B0609020204030204" pitchFamily="49" charset="0"/>
              </a:rPr>
              <a:t> update(Observable </a:t>
            </a:r>
            <a:r>
              <a:rPr lang="en-CA" sz="1100" b="1" dirty="0">
                <a:solidFill>
                  <a:srgbClr val="6A3E3E"/>
                </a:solidFill>
                <a:latin typeface="Consolas" panose="020B0609020204030204" pitchFamily="49" charset="0"/>
              </a:rPr>
              <a:t>o</a:t>
            </a:r>
            <a:r>
              <a:rPr lang="en-CA" sz="1100" b="1" dirty="0">
                <a:solidFill>
                  <a:srgbClr val="000000"/>
                </a:solidFill>
                <a:latin typeface="Consolas" panose="020B0609020204030204" pitchFamily="49" charset="0"/>
              </a:rPr>
              <a:t>);</a:t>
            </a:r>
          </a:p>
          <a:p>
            <a:r>
              <a:rPr lang="en-CA" sz="1100" dirty="0">
                <a:solidFill>
                  <a:srgbClr val="000000"/>
                </a:solidFill>
                <a:latin typeface="Consolas" panose="020B0609020204030204" pitchFamily="49" charset="0"/>
              </a:rPr>
              <a:t>}</a:t>
            </a:r>
          </a:p>
        </p:txBody>
      </p:sp>
      <p:sp>
        <p:nvSpPr>
          <p:cNvPr id="5" name="Footer Placeholder 4">
            <a:extLst>
              <a:ext uri="{FF2B5EF4-FFF2-40B4-BE49-F238E27FC236}">
                <a16:creationId xmlns:a16="http://schemas.microsoft.com/office/drawing/2014/main" id="{0CE95F7A-919E-4CF0-9A81-70D7CFF90B7C}"/>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65501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8C973-8AC3-4286-9403-8D5037A70221}"/>
              </a:ext>
            </a:extLst>
          </p:cNvPr>
          <p:cNvSpPr>
            <a:spLocks noGrp="1"/>
          </p:cNvSpPr>
          <p:nvPr>
            <p:ph type="title"/>
          </p:nvPr>
        </p:nvSpPr>
        <p:spPr/>
        <p:txBody>
          <a:bodyPr/>
          <a:lstStyle/>
          <a:p>
            <a:r>
              <a:rPr lang="en-CA" dirty="0"/>
              <a:t>Observer pattern: behavior</a:t>
            </a:r>
          </a:p>
        </p:txBody>
      </p:sp>
      <p:sp>
        <p:nvSpPr>
          <p:cNvPr id="3" name="Content Placeholder 2">
            <a:extLst>
              <a:ext uri="{FF2B5EF4-FFF2-40B4-BE49-F238E27FC236}">
                <a16:creationId xmlns:a16="http://schemas.microsoft.com/office/drawing/2014/main" id="{AA6D1643-436B-4905-BED1-30901F9540EE}"/>
              </a:ext>
            </a:extLst>
          </p:cNvPr>
          <p:cNvSpPr>
            <a:spLocks noGrp="1"/>
          </p:cNvSpPr>
          <p:nvPr>
            <p:ph idx="1"/>
          </p:nvPr>
        </p:nvSpPr>
        <p:spPr/>
        <p:txBody>
          <a:bodyPr/>
          <a:lstStyle/>
          <a:p>
            <a:r>
              <a:rPr lang="en-US" dirty="0"/>
              <a:t>The client class instantiates the </a:t>
            </a:r>
            <a:r>
              <a:rPr lang="en-US" b="1" dirty="0" err="1"/>
              <a:t>ConcreteObservable</a:t>
            </a:r>
            <a:r>
              <a:rPr lang="en-US" dirty="0"/>
              <a:t> object. </a:t>
            </a:r>
          </a:p>
          <a:p>
            <a:r>
              <a:rPr lang="en-US" dirty="0"/>
              <a:t>Then it instantiates and attaches the </a:t>
            </a:r>
            <a:r>
              <a:rPr lang="en-US" b="1" dirty="0"/>
              <a:t>concrete observers </a:t>
            </a:r>
            <a:r>
              <a:rPr lang="en-US" dirty="0"/>
              <a:t>to it using the methods defined in the </a:t>
            </a:r>
            <a:r>
              <a:rPr lang="en-US" b="1" dirty="0"/>
              <a:t>Observable</a:t>
            </a:r>
            <a:r>
              <a:rPr lang="en-US" dirty="0"/>
              <a:t> interface</a:t>
            </a:r>
          </a:p>
          <a:p>
            <a:r>
              <a:rPr lang="en-US" dirty="0"/>
              <a:t>Each time the (observable) state of the subject is changing, it notifies all the attached </a:t>
            </a:r>
            <a:r>
              <a:rPr lang="en-US" b="1" dirty="0"/>
              <a:t>Observers</a:t>
            </a:r>
            <a:r>
              <a:rPr lang="en-US" dirty="0"/>
              <a:t> using the methods defined in the </a:t>
            </a:r>
            <a:r>
              <a:rPr lang="en-US" b="1" dirty="0"/>
              <a:t>Observer</a:t>
            </a:r>
            <a:r>
              <a:rPr lang="en-US" dirty="0"/>
              <a:t> interface</a:t>
            </a:r>
          </a:p>
          <a:p>
            <a:r>
              <a:rPr lang="en-US" dirty="0"/>
              <a:t>When a new </a:t>
            </a:r>
            <a:r>
              <a:rPr lang="en-US" b="1" dirty="0"/>
              <a:t>Observer</a:t>
            </a:r>
            <a:r>
              <a:rPr lang="en-US" dirty="0"/>
              <a:t> is added to the application, all we need to do is to instantiate it in the client class and to add attach it to the Observable object</a:t>
            </a:r>
          </a:p>
          <a:p>
            <a:r>
              <a:rPr lang="en-US" dirty="0"/>
              <a:t>The classes already created will remain unchanged</a:t>
            </a:r>
          </a:p>
          <a:p>
            <a:endParaRPr lang="en-CA" dirty="0"/>
          </a:p>
        </p:txBody>
      </p:sp>
      <p:sp>
        <p:nvSpPr>
          <p:cNvPr id="4" name="Slide Number Placeholder 3">
            <a:extLst>
              <a:ext uri="{FF2B5EF4-FFF2-40B4-BE49-F238E27FC236}">
                <a16:creationId xmlns:a16="http://schemas.microsoft.com/office/drawing/2014/main" id="{BC1CAE90-E7CE-4324-9568-E27E42502724}"/>
              </a:ext>
            </a:extLst>
          </p:cNvPr>
          <p:cNvSpPr>
            <a:spLocks noGrp="1"/>
          </p:cNvSpPr>
          <p:nvPr>
            <p:ph type="sldNum" sz="quarter" idx="12"/>
          </p:nvPr>
        </p:nvSpPr>
        <p:spPr/>
        <p:txBody>
          <a:bodyPr/>
          <a:lstStyle/>
          <a:p>
            <a:fld id="{C2F792F5-04B2-48F5-9D03-C738232DE97E}" type="slidenum">
              <a:rPr lang="en-CA" smtClean="0"/>
              <a:t>23</a:t>
            </a:fld>
            <a:endParaRPr lang="en-CA"/>
          </a:p>
        </p:txBody>
      </p:sp>
      <p:sp>
        <p:nvSpPr>
          <p:cNvPr id="5" name="Footer Placeholder 4">
            <a:extLst>
              <a:ext uri="{FF2B5EF4-FFF2-40B4-BE49-F238E27FC236}">
                <a16:creationId xmlns:a16="http://schemas.microsoft.com/office/drawing/2014/main" id="{E87D7EFA-03F6-4A96-B651-4167FCB7A8E9}"/>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942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B01F-2667-4BC8-93BE-72E8FB32A78A}"/>
              </a:ext>
            </a:extLst>
          </p:cNvPr>
          <p:cNvSpPr>
            <a:spLocks noGrp="1"/>
          </p:cNvSpPr>
          <p:nvPr>
            <p:ph type="title"/>
          </p:nvPr>
        </p:nvSpPr>
        <p:spPr/>
        <p:txBody>
          <a:bodyPr/>
          <a:lstStyle/>
          <a:p>
            <a:r>
              <a:rPr lang="en-CA" dirty="0"/>
              <a:t>Observer pattern: implementation</a:t>
            </a:r>
          </a:p>
        </p:txBody>
      </p:sp>
      <p:sp>
        <p:nvSpPr>
          <p:cNvPr id="7" name="Content Placeholder 6">
            <a:extLst>
              <a:ext uri="{FF2B5EF4-FFF2-40B4-BE49-F238E27FC236}">
                <a16:creationId xmlns:a16="http://schemas.microsoft.com/office/drawing/2014/main" id="{E6BD2F71-335C-484D-AF25-26FC5B1C0FB9}"/>
              </a:ext>
            </a:extLst>
          </p:cNvPr>
          <p:cNvSpPr>
            <a:spLocks noGrp="1"/>
          </p:cNvSpPr>
          <p:nvPr>
            <p:ph idx="1"/>
          </p:nvPr>
        </p:nvSpPr>
        <p:spPr>
          <a:xfrm>
            <a:off x="838200" y="1825625"/>
            <a:ext cx="5084428" cy="4351338"/>
          </a:xfrm>
        </p:spPr>
        <p:txBody>
          <a:bodyPr>
            <a:normAutofit fontScale="92500" lnSpcReduction="10000"/>
          </a:bodyPr>
          <a:lstStyle/>
          <a:p>
            <a:pPr>
              <a:spcBef>
                <a:spcPct val="20000"/>
              </a:spcBef>
              <a:buClr>
                <a:schemeClr val="accent1"/>
              </a:buClr>
              <a:buSzPct val="85000"/>
            </a:pPr>
            <a:r>
              <a:rPr lang="en-CA" altLang="en-US" dirty="0"/>
              <a:t>Model classes need to implement an  Observable interface</a:t>
            </a:r>
          </a:p>
          <a:p>
            <a:pPr>
              <a:spcBef>
                <a:spcPct val="20000"/>
              </a:spcBef>
              <a:buClr>
                <a:schemeClr val="accent1"/>
              </a:buClr>
              <a:buSzPct val="85000"/>
            </a:pPr>
            <a:endParaRPr lang="en-CA" altLang="en-US" sz="1800" dirty="0">
              <a:latin typeface="Calibri Light" panose="020F0302020204030204" pitchFamily="34" charset="0"/>
            </a:endParaRPr>
          </a:p>
          <a:p>
            <a:pPr>
              <a:spcBef>
                <a:spcPct val="20000"/>
              </a:spcBef>
              <a:buClr>
                <a:schemeClr val="accent1"/>
              </a:buClr>
              <a:buSzPct val="85000"/>
            </a:pPr>
            <a:endParaRPr lang="en-CA" altLang="en-US" dirty="0">
              <a:latin typeface="Calibri Light" panose="020F0302020204030204" pitchFamily="34" charset="0"/>
            </a:endParaRPr>
          </a:p>
          <a:p>
            <a:pPr>
              <a:spcBef>
                <a:spcPct val="20000"/>
              </a:spcBef>
              <a:buClr>
                <a:schemeClr val="accent1"/>
              </a:buClr>
              <a:buSzPct val="85000"/>
            </a:pPr>
            <a:endParaRPr lang="en-CA" altLang="en-US" dirty="0">
              <a:latin typeface="Calibri Light" panose="020F0302020204030204" pitchFamily="34" charset="0"/>
            </a:endParaRPr>
          </a:p>
          <a:p>
            <a:pPr>
              <a:spcBef>
                <a:spcPct val="20000"/>
              </a:spcBef>
              <a:buClr>
                <a:schemeClr val="accent1"/>
              </a:buClr>
              <a:buSzPct val="85000"/>
            </a:pPr>
            <a:endParaRPr lang="en-CA" altLang="en-US" dirty="0">
              <a:latin typeface="Calibri Light" panose="020F0302020204030204" pitchFamily="34" charset="0"/>
            </a:endParaRPr>
          </a:p>
          <a:p>
            <a:pPr>
              <a:spcBef>
                <a:spcPct val="20000"/>
              </a:spcBef>
              <a:buClr>
                <a:schemeClr val="accent1"/>
              </a:buClr>
              <a:buSzPct val="85000"/>
            </a:pPr>
            <a:endParaRPr lang="en-CA" altLang="en-US" dirty="0">
              <a:latin typeface="Calibri Light" panose="020F0302020204030204" pitchFamily="34" charset="0"/>
            </a:endParaRPr>
          </a:p>
          <a:p>
            <a:pPr>
              <a:spcBef>
                <a:spcPct val="20000"/>
              </a:spcBef>
              <a:buClr>
                <a:schemeClr val="accent1"/>
              </a:buClr>
              <a:buSzPct val="85000"/>
            </a:pPr>
            <a:endParaRPr lang="en-CA" altLang="en-US" dirty="0">
              <a:latin typeface="Calibri Light" panose="020F0302020204030204" pitchFamily="34" charset="0"/>
            </a:endParaRPr>
          </a:p>
          <a:p>
            <a:pPr>
              <a:spcBef>
                <a:spcPct val="20000"/>
              </a:spcBef>
              <a:buClr>
                <a:schemeClr val="accent1"/>
              </a:buClr>
              <a:buSzPct val="85000"/>
            </a:pPr>
            <a:endParaRPr lang="en-CA" altLang="en-US" dirty="0">
              <a:latin typeface="Calibri Light" panose="020F0302020204030204" pitchFamily="34" charset="0"/>
            </a:endParaRPr>
          </a:p>
          <a:p>
            <a:pPr>
              <a:spcBef>
                <a:spcPct val="20000"/>
              </a:spcBef>
              <a:buClr>
                <a:schemeClr val="accent1"/>
              </a:buClr>
              <a:buSzPct val="85000"/>
            </a:pPr>
            <a:endParaRPr lang="en-CA" altLang="en-US" dirty="0"/>
          </a:p>
          <a:p>
            <a:pPr>
              <a:spcBef>
                <a:spcPct val="20000"/>
              </a:spcBef>
              <a:buClr>
                <a:schemeClr val="accent1"/>
              </a:buClr>
              <a:buSzPct val="85000"/>
            </a:pPr>
            <a:r>
              <a:rPr lang="en-CA" altLang="en-US" dirty="0"/>
              <a:t>When a part of their state that is observed is changed, call </a:t>
            </a:r>
            <a:r>
              <a:rPr lang="en-CA" altLang="en-US" b="1" dirty="0" err="1">
                <a:cs typeface="Courier New" panose="02070309020205020404" pitchFamily="49" charset="0"/>
              </a:rPr>
              <a:t>notifyObservers</a:t>
            </a:r>
            <a:r>
              <a:rPr lang="en-CA" altLang="en-US" b="1" dirty="0">
                <a:cs typeface="Courier New" panose="02070309020205020404" pitchFamily="49" charset="0"/>
              </a:rPr>
              <a:t>() </a:t>
            </a:r>
            <a:r>
              <a:rPr lang="en-CA" altLang="en-US" dirty="0"/>
              <a:t>method that will notify all the attached observers by calling their </a:t>
            </a:r>
            <a:r>
              <a:rPr lang="en-CA" altLang="en-US" b="1" dirty="0">
                <a:cs typeface="Courier New" panose="02070309020205020404" pitchFamily="49" charset="0"/>
              </a:rPr>
              <a:t>update() </a:t>
            </a:r>
            <a:r>
              <a:rPr lang="en-CA" altLang="en-US" dirty="0"/>
              <a:t>method</a:t>
            </a:r>
          </a:p>
          <a:p>
            <a:endParaRPr lang="en-CA" dirty="0"/>
          </a:p>
        </p:txBody>
      </p:sp>
      <p:sp>
        <p:nvSpPr>
          <p:cNvPr id="4" name="Slide Number Placeholder 3">
            <a:extLst>
              <a:ext uri="{FF2B5EF4-FFF2-40B4-BE49-F238E27FC236}">
                <a16:creationId xmlns:a16="http://schemas.microsoft.com/office/drawing/2014/main" id="{021A4933-6848-4092-B47F-B9000DE713D9}"/>
              </a:ext>
            </a:extLst>
          </p:cNvPr>
          <p:cNvSpPr>
            <a:spLocks noGrp="1"/>
          </p:cNvSpPr>
          <p:nvPr>
            <p:ph type="sldNum" sz="quarter" idx="12"/>
          </p:nvPr>
        </p:nvSpPr>
        <p:spPr/>
        <p:txBody>
          <a:bodyPr/>
          <a:lstStyle/>
          <a:p>
            <a:fld id="{C2F792F5-04B2-48F5-9D03-C738232DE97E}" type="slidenum">
              <a:rPr lang="en-CA" smtClean="0"/>
              <a:t>24</a:t>
            </a:fld>
            <a:endParaRPr lang="en-CA" dirty="0"/>
          </a:p>
        </p:txBody>
      </p:sp>
      <p:sp>
        <p:nvSpPr>
          <p:cNvPr id="12" name="Rectangle 11">
            <a:extLst>
              <a:ext uri="{FF2B5EF4-FFF2-40B4-BE49-F238E27FC236}">
                <a16:creationId xmlns:a16="http://schemas.microsoft.com/office/drawing/2014/main" id="{CF16551E-FFE6-4A3E-A34B-4883D899451C}"/>
              </a:ext>
            </a:extLst>
          </p:cNvPr>
          <p:cNvSpPr/>
          <p:nvPr/>
        </p:nvSpPr>
        <p:spPr>
          <a:xfrm>
            <a:off x="6613321" y="1518077"/>
            <a:ext cx="6096000" cy="5170646"/>
          </a:xfrm>
          <a:prstGeom prst="rect">
            <a:avLst/>
          </a:prstGeom>
        </p:spPr>
        <p:txBody>
          <a:bodyPr>
            <a:spAutoFit/>
          </a:bodyPr>
          <a:lstStyle/>
          <a:p>
            <a:r>
              <a:rPr lang="en-CA" sz="1100" b="1" dirty="0">
                <a:solidFill>
                  <a:srgbClr val="7F0055"/>
                </a:solidFill>
                <a:latin typeface="Consolas" panose="020B0609020204030204" pitchFamily="49" charset="0"/>
              </a:rPr>
              <a:t>class</a:t>
            </a:r>
            <a:r>
              <a:rPr lang="en-CA" sz="1100" b="1" dirty="0">
                <a:solidFill>
                  <a:srgbClr val="000000"/>
                </a:solidFill>
                <a:latin typeface="Consolas" panose="020B0609020204030204" pitchFamily="49" charset="0"/>
              </a:rPr>
              <a:t> </a:t>
            </a:r>
            <a:r>
              <a:rPr lang="en-CA" sz="1100" b="1" dirty="0" err="1">
                <a:solidFill>
                  <a:srgbClr val="000000"/>
                </a:solidFill>
                <a:latin typeface="Consolas" panose="020B0609020204030204" pitchFamily="49" charset="0"/>
              </a:rPr>
              <a:t>ClockTimerModel</a:t>
            </a:r>
            <a:r>
              <a:rPr lang="en-CA" sz="1100" b="1" dirty="0">
                <a:solidFill>
                  <a:srgbClr val="000000"/>
                </a:solidFill>
                <a:latin typeface="Consolas" panose="020B0609020204030204" pitchFamily="49" charset="0"/>
              </a:rPr>
              <a:t> </a:t>
            </a:r>
            <a:r>
              <a:rPr lang="en-CA" sz="1100" b="1" dirty="0">
                <a:solidFill>
                  <a:srgbClr val="7F0055"/>
                </a:solidFill>
                <a:latin typeface="Consolas" panose="020B0609020204030204" pitchFamily="49" charset="0"/>
              </a:rPr>
              <a:t>implements</a:t>
            </a:r>
            <a:r>
              <a:rPr lang="en-CA" sz="1100" b="1" dirty="0">
                <a:solidFill>
                  <a:srgbClr val="000000"/>
                </a:solidFill>
                <a:latin typeface="Consolas" panose="020B0609020204030204" pitchFamily="49" charset="0"/>
              </a:rPr>
              <a:t> Observable {</a:t>
            </a:r>
          </a:p>
          <a:p>
            <a:r>
              <a:rPr lang="en-CA" sz="1100" b="1" dirty="0">
                <a:solidFill>
                  <a:srgbClr val="7F0055"/>
                </a:solidFill>
                <a:latin typeface="Consolas" panose="020B0609020204030204" pitchFamily="49" charset="0"/>
              </a:rPr>
              <a:t>  public</a:t>
            </a:r>
            <a:r>
              <a:rPr lang="en-CA" sz="1100" b="1" dirty="0">
                <a:solidFill>
                  <a:srgbClr val="000000"/>
                </a:solidFill>
                <a:latin typeface="Consolas" panose="020B0609020204030204" pitchFamily="49" charset="0"/>
              </a:rPr>
              <a:t> </a:t>
            </a:r>
          </a:p>
          <a:p>
            <a:r>
              <a:rPr lang="en-CA" sz="1100" b="1" dirty="0">
                <a:solidFill>
                  <a:srgbClr val="7F0055"/>
                </a:solidFill>
                <a:latin typeface="Consolas" panose="020B0609020204030204" pitchFamily="49" charset="0"/>
              </a:rPr>
              <a:t>  int</a:t>
            </a:r>
            <a:r>
              <a:rPr lang="en-CA" sz="1100" b="1" dirty="0">
                <a:solidFill>
                  <a:srgbClr val="000000"/>
                </a:solidFill>
                <a:latin typeface="Consolas" panose="020B0609020204030204" pitchFamily="49" charset="0"/>
              </a:rPr>
              <a:t> </a:t>
            </a:r>
            <a:r>
              <a:rPr lang="en-CA" sz="1100" b="1" dirty="0" err="1">
                <a:solidFill>
                  <a:srgbClr val="000000"/>
                </a:solidFill>
                <a:latin typeface="Consolas" panose="020B0609020204030204" pitchFamily="49" charset="0"/>
              </a:rPr>
              <a:t>GetHour</a:t>
            </a:r>
            <a:r>
              <a:rPr lang="en-CA" sz="1100" b="1" dirty="0">
                <a:solidFill>
                  <a:srgbClr val="000000"/>
                </a:solidFill>
                <a:latin typeface="Consolas" panose="020B0609020204030204" pitchFamily="49" charset="0"/>
              </a:rPr>
              <a:t>(){</a:t>
            </a:r>
            <a:r>
              <a:rPr lang="en-CA" sz="1100" b="1" dirty="0">
                <a:solidFill>
                  <a:srgbClr val="7F0055"/>
                </a:solidFill>
                <a:latin typeface="Consolas" panose="020B0609020204030204" pitchFamily="49" charset="0"/>
              </a:rPr>
              <a:t>return</a:t>
            </a:r>
            <a:r>
              <a:rPr lang="en-CA" sz="1100" b="1" dirty="0">
                <a:solidFill>
                  <a:srgbClr val="000000"/>
                </a:solidFill>
                <a:latin typeface="Consolas" panose="020B0609020204030204" pitchFamily="49" charset="0"/>
              </a:rPr>
              <a:t> </a:t>
            </a:r>
            <a:r>
              <a:rPr lang="en-CA" sz="1100" b="1" dirty="0">
                <a:solidFill>
                  <a:srgbClr val="0000C0"/>
                </a:solidFill>
                <a:latin typeface="Consolas" panose="020B0609020204030204" pitchFamily="49" charset="0"/>
              </a:rPr>
              <a:t>hour</a:t>
            </a:r>
            <a:r>
              <a:rPr lang="en-CA" sz="1100" b="1" dirty="0">
                <a:solidFill>
                  <a:srgbClr val="000000"/>
                </a:solidFill>
                <a:latin typeface="Consolas" panose="020B0609020204030204" pitchFamily="49" charset="0"/>
              </a:rPr>
              <a:t>;}</a:t>
            </a:r>
          </a:p>
          <a:p>
            <a:r>
              <a:rPr lang="en-CA" sz="1100" b="1" dirty="0">
                <a:solidFill>
                  <a:srgbClr val="7F0055"/>
                </a:solidFill>
                <a:latin typeface="Consolas" panose="020B0609020204030204" pitchFamily="49" charset="0"/>
              </a:rPr>
              <a:t>  int</a:t>
            </a:r>
            <a:r>
              <a:rPr lang="en-CA" sz="1100" b="1" dirty="0">
                <a:solidFill>
                  <a:srgbClr val="000000"/>
                </a:solidFill>
                <a:latin typeface="Consolas" panose="020B0609020204030204" pitchFamily="49" charset="0"/>
              </a:rPr>
              <a:t> </a:t>
            </a:r>
            <a:r>
              <a:rPr lang="en-CA" sz="1100" b="1" dirty="0" err="1">
                <a:solidFill>
                  <a:srgbClr val="000000"/>
                </a:solidFill>
                <a:latin typeface="Consolas" panose="020B0609020204030204" pitchFamily="49" charset="0"/>
              </a:rPr>
              <a:t>GetMinute</a:t>
            </a:r>
            <a:r>
              <a:rPr lang="en-CA" sz="1100" b="1" dirty="0">
                <a:solidFill>
                  <a:srgbClr val="000000"/>
                </a:solidFill>
                <a:latin typeface="Consolas" panose="020B0609020204030204" pitchFamily="49" charset="0"/>
              </a:rPr>
              <a:t>(){</a:t>
            </a:r>
            <a:r>
              <a:rPr lang="en-CA" sz="1100" b="1" dirty="0">
                <a:solidFill>
                  <a:srgbClr val="7F0055"/>
                </a:solidFill>
                <a:latin typeface="Consolas" panose="020B0609020204030204" pitchFamily="49" charset="0"/>
              </a:rPr>
              <a:t>return</a:t>
            </a:r>
            <a:r>
              <a:rPr lang="en-CA" sz="1100" b="1" dirty="0">
                <a:solidFill>
                  <a:srgbClr val="000000"/>
                </a:solidFill>
                <a:latin typeface="Consolas" panose="020B0609020204030204" pitchFamily="49" charset="0"/>
              </a:rPr>
              <a:t> </a:t>
            </a:r>
            <a:r>
              <a:rPr lang="en-CA" sz="1100" b="1" dirty="0">
                <a:solidFill>
                  <a:srgbClr val="0000C0"/>
                </a:solidFill>
                <a:latin typeface="Consolas" panose="020B0609020204030204" pitchFamily="49" charset="0"/>
              </a:rPr>
              <a:t>minute</a:t>
            </a:r>
            <a:r>
              <a:rPr lang="en-CA" sz="1100" b="1" dirty="0">
                <a:solidFill>
                  <a:srgbClr val="000000"/>
                </a:solidFill>
                <a:latin typeface="Consolas" panose="020B0609020204030204" pitchFamily="49" charset="0"/>
              </a:rPr>
              <a:t>;}</a:t>
            </a:r>
          </a:p>
          <a:p>
            <a:r>
              <a:rPr lang="en-CA" sz="1100" b="1" dirty="0">
                <a:solidFill>
                  <a:srgbClr val="7F0055"/>
                </a:solidFill>
                <a:latin typeface="Consolas" panose="020B0609020204030204" pitchFamily="49" charset="0"/>
              </a:rPr>
              <a:t>  int</a:t>
            </a:r>
            <a:r>
              <a:rPr lang="en-CA" sz="1100" b="1" dirty="0">
                <a:solidFill>
                  <a:srgbClr val="000000"/>
                </a:solidFill>
                <a:latin typeface="Consolas" panose="020B0609020204030204" pitchFamily="49" charset="0"/>
              </a:rPr>
              <a:t> </a:t>
            </a:r>
            <a:r>
              <a:rPr lang="en-CA" sz="1100" b="1" dirty="0" err="1">
                <a:solidFill>
                  <a:srgbClr val="000000"/>
                </a:solidFill>
                <a:latin typeface="Consolas" panose="020B0609020204030204" pitchFamily="49" charset="0"/>
              </a:rPr>
              <a:t>GetSecond</a:t>
            </a:r>
            <a:r>
              <a:rPr lang="en-CA" sz="1100" b="1" dirty="0">
                <a:solidFill>
                  <a:srgbClr val="000000"/>
                </a:solidFill>
                <a:latin typeface="Consolas" panose="020B0609020204030204" pitchFamily="49" charset="0"/>
              </a:rPr>
              <a:t>(){</a:t>
            </a:r>
            <a:r>
              <a:rPr lang="en-CA" sz="1100" b="1" dirty="0">
                <a:solidFill>
                  <a:srgbClr val="7F0055"/>
                </a:solidFill>
                <a:latin typeface="Consolas" panose="020B0609020204030204" pitchFamily="49" charset="0"/>
              </a:rPr>
              <a:t>return</a:t>
            </a:r>
            <a:r>
              <a:rPr lang="en-CA" sz="1100" b="1" dirty="0">
                <a:solidFill>
                  <a:srgbClr val="000000"/>
                </a:solidFill>
                <a:latin typeface="Consolas" panose="020B0609020204030204" pitchFamily="49" charset="0"/>
              </a:rPr>
              <a:t> </a:t>
            </a:r>
            <a:r>
              <a:rPr lang="en-CA" sz="1100" b="1" dirty="0">
                <a:solidFill>
                  <a:srgbClr val="0000C0"/>
                </a:solidFill>
                <a:latin typeface="Consolas" panose="020B0609020204030204" pitchFamily="49" charset="0"/>
              </a:rPr>
              <a:t>second</a:t>
            </a:r>
            <a:r>
              <a:rPr lang="en-CA" sz="1100" b="1" dirty="0">
                <a:solidFill>
                  <a:srgbClr val="000000"/>
                </a:solidFill>
                <a:latin typeface="Consolas" panose="020B0609020204030204" pitchFamily="49" charset="0"/>
              </a:rPr>
              <a:t>;}</a:t>
            </a:r>
          </a:p>
          <a:p>
            <a:r>
              <a:rPr lang="en-CA" sz="1100" b="1" dirty="0">
                <a:solidFill>
                  <a:srgbClr val="7F0055"/>
                </a:solidFill>
                <a:latin typeface="Consolas" panose="020B0609020204030204" pitchFamily="49" charset="0"/>
              </a:rPr>
              <a:t>  void</a:t>
            </a:r>
            <a:r>
              <a:rPr lang="en-CA" sz="1100" b="1" dirty="0">
                <a:solidFill>
                  <a:srgbClr val="000000"/>
                </a:solidFill>
                <a:latin typeface="Consolas" panose="020B0609020204030204" pitchFamily="49" charset="0"/>
              </a:rPr>
              <a:t> tick(){</a:t>
            </a:r>
          </a:p>
          <a:p>
            <a:r>
              <a:rPr lang="en-CA" sz="1100" dirty="0">
                <a:solidFill>
                  <a:srgbClr val="3F7F5F"/>
                </a:solidFill>
                <a:latin typeface="Consolas" panose="020B0609020204030204" pitchFamily="49" charset="0"/>
              </a:rPr>
              <a:t>  // update internal state</a:t>
            </a:r>
          </a:p>
          <a:p>
            <a:r>
              <a:rPr lang="en-CA" sz="1100" dirty="0">
                <a:solidFill>
                  <a:srgbClr val="0000C0"/>
                </a:solidFill>
                <a:latin typeface="Consolas" panose="020B0609020204030204" pitchFamily="49" charset="0"/>
              </a:rPr>
              <a:t>    second</a:t>
            </a:r>
            <a:r>
              <a:rPr lang="en-CA" sz="1100" dirty="0">
                <a:solidFill>
                  <a:srgbClr val="000000"/>
                </a:solidFill>
                <a:latin typeface="Consolas" panose="020B0609020204030204" pitchFamily="49" charset="0"/>
              </a:rPr>
              <a:t> ++;</a:t>
            </a:r>
          </a:p>
          <a:p>
            <a:r>
              <a:rPr lang="en-CA" sz="1100" b="1" dirty="0">
                <a:solidFill>
                  <a:srgbClr val="7F0055"/>
                </a:solidFill>
                <a:latin typeface="Consolas" panose="020B0609020204030204" pitchFamily="49" charset="0"/>
              </a:rPr>
              <a:t>    if</a:t>
            </a:r>
            <a:r>
              <a:rPr lang="en-CA" sz="1100" b="1" dirty="0">
                <a:solidFill>
                  <a:srgbClr val="000000"/>
                </a:solidFill>
                <a:latin typeface="Consolas" panose="020B0609020204030204" pitchFamily="49" charset="0"/>
              </a:rPr>
              <a:t> (</a:t>
            </a:r>
            <a:r>
              <a:rPr lang="en-CA" sz="1100" b="1" dirty="0">
                <a:solidFill>
                  <a:srgbClr val="0000C0"/>
                </a:solidFill>
                <a:latin typeface="Consolas" panose="020B0609020204030204" pitchFamily="49" charset="0"/>
              </a:rPr>
              <a:t>second</a:t>
            </a:r>
            <a:r>
              <a:rPr lang="en-CA" sz="1100" b="1" dirty="0">
                <a:solidFill>
                  <a:srgbClr val="000000"/>
                </a:solidFill>
                <a:latin typeface="Consolas" panose="020B0609020204030204" pitchFamily="49" charset="0"/>
              </a:rPr>
              <a:t> &gt;= 60){</a:t>
            </a:r>
          </a:p>
          <a:p>
            <a:r>
              <a:rPr lang="en-CA" sz="1100" dirty="0">
                <a:solidFill>
                  <a:srgbClr val="0000C0"/>
                </a:solidFill>
                <a:latin typeface="Consolas" panose="020B0609020204030204" pitchFamily="49" charset="0"/>
              </a:rPr>
              <a:t>      minute</a:t>
            </a:r>
            <a:r>
              <a:rPr lang="en-CA" sz="1100" dirty="0">
                <a:solidFill>
                  <a:srgbClr val="000000"/>
                </a:solidFill>
                <a:latin typeface="Consolas" panose="020B0609020204030204" pitchFamily="49" charset="0"/>
              </a:rPr>
              <a:t>++;</a:t>
            </a:r>
          </a:p>
          <a:p>
            <a:r>
              <a:rPr lang="en-CA" sz="1100" dirty="0">
                <a:solidFill>
                  <a:srgbClr val="0000C0"/>
                </a:solidFill>
                <a:latin typeface="Consolas" panose="020B0609020204030204" pitchFamily="49" charset="0"/>
              </a:rPr>
              <a:t>      second</a:t>
            </a:r>
            <a:r>
              <a:rPr lang="en-CA" sz="1100" dirty="0">
                <a:solidFill>
                  <a:srgbClr val="000000"/>
                </a:solidFill>
                <a:latin typeface="Consolas" panose="020B0609020204030204" pitchFamily="49" charset="0"/>
              </a:rPr>
              <a:t> = 0;</a:t>
            </a:r>
          </a:p>
          <a:p>
            <a:r>
              <a:rPr lang="en-CA" sz="1100" b="1" dirty="0">
                <a:solidFill>
                  <a:srgbClr val="7F0055"/>
                </a:solidFill>
                <a:latin typeface="Consolas" panose="020B0609020204030204" pitchFamily="49" charset="0"/>
              </a:rPr>
              <a:t>      if</a:t>
            </a:r>
            <a:r>
              <a:rPr lang="en-CA" sz="1100" b="1" dirty="0">
                <a:solidFill>
                  <a:srgbClr val="000000"/>
                </a:solidFill>
                <a:latin typeface="Consolas" panose="020B0609020204030204" pitchFamily="49" charset="0"/>
              </a:rPr>
              <a:t> (</a:t>
            </a:r>
            <a:r>
              <a:rPr lang="en-CA" sz="1100" b="1" dirty="0">
                <a:solidFill>
                  <a:srgbClr val="0000C0"/>
                </a:solidFill>
                <a:latin typeface="Consolas" panose="020B0609020204030204" pitchFamily="49" charset="0"/>
              </a:rPr>
              <a:t>minute</a:t>
            </a:r>
            <a:r>
              <a:rPr lang="en-CA" sz="1100" b="1" dirty="0">
                <a:solidFill>
                  <a:srgbClr val="000000"/>
                </a:solidFill>
                <a:latin typeface="Consolas" panose="020B0609020204030204" pitchFamily="49" charset="0"/>
              </a:rPr>
              <a:t> &gt;=60){</a:t>
            </a:r>
          </a:p>
          <a:p>
            <a:r>
              <a:rPr lang="en-CA" sz="1100" dirty="0">
                <a:solidFill>
                  <a:srgbClr val="0000C0"/>
                </a:solidFill>
                <a:latin typeface="Consolas" panose="020B0609020204030204" pitchFamily="49" charset="0"/>
              </a:rPr>
              <a:t>       hour</a:t>
            </a:r>
            <a:r>
              <a:rPr lang="en-CA" sz="1100" dirty="0">
                <a:solidFill>
                  <a:srgbClr val="000000"/>
                </a:solidFill>
                <a:latin typeface="Consolas" panose="020B0609020204030204" pitchFamily="49" charset="0"/>
              </a:rPr>
              <a:t>++;</a:t>
            </a:r>
          </a:p>
          <a:p>
            <a:r>
              <a:rPr lang="en-CA" sz="1100" dirty="0">
                <a:solidFill>
                  <a:srgbClr val="0000C0"/>
                </a:solidFill>
                <a:latin typeface="Consolas" panose="020B0609020204030204" pitchFamily="49" charset="0"/>
              </a:rPr>
              <a:t>       minute</a:t>
            </a:r>
            <a:r>
              <a:rPr lang="en-CA" sz="1100" dirty="0">
                <a:solidFill>
                  <a:srgbClr val="000000"/>
                </a:solidFill>
                <a:latin typeface="Consolas" panose="020B0609020204030204" pitchFamily="49" charset="0"/>
              </a:rPr>
              <a:t>=0;</a:t>
            </a:r>
          </a:p>
          <a:p>
            <a:r>
              <a:rPr lang="en-CA" sz="1100" b="1" dirty="0">
                <a:solidFill>
                  <a:srgbClr val="7F0055"/>
                </a:solidFill>
                <a:latin typeface="Consolas" panose="020B0609020204030204" pitchFamily="49" charset="0"/>
              </a:rPr>
              <a:t>       if</a:t>
            </a:r>
            <a:r>
              <a:rPr lang="en-CA" sz="1100" b="1" dirty="0">
                <a:solidFill>
                  <a:srgbClr val="000000"/>
                </a:solidFill>
                <a:latin typeface="Consolas" panose="020B0609020204030204" pitchFamily="49" charset="0"/>
              </a:rPr>
              <a:t> (</a:t>
            </a:r>
            <a:r>
              <a:rPr lang="en-CA" sz="1100" b="1" dirty="0">
                <a:solidFill>
                  <a:srgbClr val="0000C0"/>
                </a:solidFill>
                <a:latin typeface="Consolas" panose="020B0609020204030204" pitchFamily="49" charset="0"/>
              </a:rPr>
              <a:t>hour</a:t>
            </a:r>
            <a:r>
              <a:rPr lang="en-CA" sz="1100" b="1" dirty="0">
                <a:solidFill>
                  <a:srgbClr val="000000"/>
                </a:solidFill>
                <a:latin typeface="Consolas" panose="020B0609020204030204" pitchFamily="49" charset="0"/>
              </a:rPr>
              <a:t> &gt;= 24){</a:t>
            </a:r>
          </a:p>
          <a:p>
            <a:r>
              <a:rPr lang="en-CA" sz="1100" dirty="0">
                <a:solidFill>
                  <a:srgbClr val="0000C0"/>
                </a:solidFill>
                <a:latin typeface="Consolas" panose="020B0609020204030204" pitchFamily="49" charset="0"/>
              </a:rPr>
              <a:t>         hour</a:t>
            </a:r>
            <a:r>
              <a:rPr lang="en-CA" sz="1100" dirty="0">
                <a:solidFill>
                  <a:srgbClr val="000000"/>
                </a:solidFill>
                <a:latin typeface="Consolas" panose="020B0609020204030204" pitchFamily="49" charset="0"/>
              </a:rPr>
              <a:t>=0;</a:t>
            </a:r>
          </a:p>
          <a:p>
            <a:r>
              <a:rPr lang="en-CA" sz="1100" dirty="0">
                <a:solidFill>
                  <a:srgbClr val="000000"/>
                </a:solidFill>
                <a:latin typeface="Consolas" panose="020B0609020204030204" pitchFamily="49" charset="0"/>
              </a:rPr>
              <a:t>       }</a:t>
            </a:r>
          </a:p>
          <a:p>
            <a:r>
              <a:rPr lang="en-CA" sz="1100" dirty="0">
                <a:solidFill>
                  <a:srgbClr val="000000"/>
                </a:solidFill>
                <a:latin typeface="Consolas" panose="020B0609020204030204" pitchFamily="49" charset="0"/>
              </a:rPr>
              <a:t>      }</a:t>
            </a:r>
          </a:p>
          <a:p>
            <a:r>
              <a:rPr lang="en-CA" sz="1100" dirty="0">
                <a:solidFill>
                  <a:srgbClr val="000000"/>
                </a:solidFill>
                <a:latin typeface="Consolas" panose="020B0609020204030204" pitchFamily="49" charset="0"/>
              </a:rPr>
              <a:t>     }</a:t>
            </a:r>
          </a:p>
          <a:p>
            <a:r>
              <a:rPr lang="en-US" sz="1100" dirty="0">
                <a:solidFill>
                  <a:srgbClr val="3F7F5F"/>
                </a:solidFill>
                <a:latin typeface="Consolas" panose="020B0609020204030204" pitchFamily="49" charset="0"/>
              </a:rPr>
              <a:t>// specify that my state was changed  </a:t>
            </a:r>
          </a:p>
          <a:p>
            <a:r>
              <a:rPr lang="en-US" sz="1100" dirty="0">
                <a:solidFill>
                  <a:srgbClr val="3F7F5F"/>
                </a:solidFill>
                <a:latin typeface="Consolas" panose="020B0609020204030204" pitchFamily="49" charset="0"/>
              </a:rPr>
              <a:t>// notify all attached Observers of a change</a:t>
            </a:r>
          </a:p>
          <a:p>
            <a:r>
              <a:rPr lang="en-CA" sz="1100" dirty="0">
                <a:solidFill>
                  <a:srgbClr val="000000"/>
                </a:solidFill>
                <a:latin typeface="Consolas" panose="020B0609020204030204" pitchFamily="49" charset="0"/>
              </a:rPr>
              <a:t>    </a:t>
            </a:r>
            <a:r>
              <a:rPr lang="en-CA" sz="1100" dirty="0" err="1">
                <a:solidFill>
                  <a:srgbClr val="000000"/>
                </a:solidFill>
                <a:latin typeface="Consolas" panose="020B0609020204030204" pitchFamily="49" charset="0"/>
              </a:rPr>
              <a:t>notifyObservers</a:t>
            </a:r>
            <a:r>
              <a:rPr lang="en-CA" sz="1100" dirty="0">
                <a:solidFill>
                  <a:srgbClr val="000000"/>
                </a:solidFill>
                <a:latin typeface="Consolas" panose="020B0609020204030204" pitchFamily="49" charset="0"/>
              </a:rPr>
              <a:t>(</a:t>
            </a:r>
            <a:r>
              <a:rPr lang="en-CA" sz="1100" b="1" dirty="0">
                <a:solidFill>
                  <a:srgbClr val="7F0055"/>
                </a:solidFill>
                <a:latin typeface="Consolas" panose="020B0609020204030204" pitchFamily="49" charset="0"/>
              </a:rPr>
              <a:t>this</a:t>
            </a:r>
            <a:r>
              <a:rPr lang="en-CA" sz="1100" b="1" dirty="0">
                <a:solidFill>
                  <a:srgbClr val="000000"/>
                </a:solidFill>
                <a:latin typeface="Consolas" panose="020B0609020204030204" pitchFamily="49" charset="0"/>
              </a:rPr>
              <a:t>);</a:t>
            </a:r>
          </a:p>
          <a:p>
            <a:r>
              <a:rPr lang="en-CA" sz="1100" dirty="0">
                <a:solidFill>
                  <a:srgbClr val="000000"/>
                </a:solidFill>
                <a:latin typeface="Consolas" panose="020B0609020204030204" pitchFamily="49" charset="0"/>
              </a:rPr>
              <a:t>  }</a:t>
            </a:r>
          </a:p>
          <a:p>
            <a:r>
              <a:rPr lang="en-CA" sz="1100" b="1" dirty="0">
                <a:solidFill>
                  <a:srgbClr val="7F0055"/>
                </a:solidFill>
                <a:latin typeface="Consolas" panose="020B0609020204030204" pitchFamily="49" charset="0"/>
              </a:rPr>
              <a:t>  void</a:t>
            </a:r>
            <a:r>
              <a:rPr lang="en-CA" sz="1100" b="1" dirty="0">
                <a:solidFill>
                  <a:srgbClr val="000000"/>
                </a:solidFill>
                <a:latin typeface="Consolas" panose="020B0609020204030204" pitchFamily="49" charset="0"/>
              </a:rPr>
              <a:t> start(</a:t>
            </a:r>
            <a:r>
              <a:rPr lang="en-CA" sz="1100" b="1" dirty="0">
                <a:solidFill>
                  <a:srgbClr val="7F0055"/>
                </a:solidFill>
                <a:latin typeface="Consolas" panose="020B0609020204030204" pitchFamily="49" charset="0"/>
              </a:rPr>
              <a:t>int</a:t>
            </a:r>
            <a:r>
              <a:rPr lang="en-CA" sz="1100" b="1" dirty="0">
                <a:solidFill>
                  <a:srgbClr val="000000"/>
                </a:solidFill>
                <a:latin typeface="Consolas" panose="020B0609020204030204" pitchFamily="49" charset="0"/>
              </a:rPr>
              <a:t> </a:t>
            </a:r>
            <a:r>
              <a:rPr lang="en-CA" sz="1100" b="1" dirty="0">
                <a:solidFill>
                  <a:srgbClr val="6A3E3E"/>
                </a:solidFill>
                <a:latin typeface="Consolas" panose="020B0609020204030204" pitchFamily="49" charset="0"/>
              </a:rPr>
              <a:t>secs</a:t>
            </a:r>
            <a:r>
              <a:rPr lang="en-CA" sz="1100" b="1" dirty="0">
                <a:solidFill>
                  <a:srgbClr val="000000"/>
                </a:solidFill>
                <a:latin typeface="Consolas" panose="020B0609020204030204" pitchFamily="49" charset="0"/>
              </a:rPr>
              <a:t>){</a:t>
            </a:r>
          </a:p>
          <a:p>
            <a:r>
              <a:rPr lang="nn-NO" sz="1100" b="1" dirty="0">
                <a:solidFill>
                  <a:srgbClr val="7F0055"/>
                </a:solidFill>
                <a:latin typeface="Consolas" panose="020B0609020204030204" pitchFamily="49" charset="0"/>
              </a:rPr>
              <a:t>    for</a:t>
            </a:r>
            <a:r>
              <a:rPr lang="nn-NO" sz="1100" b="1" dirty="0">
                <a:solidFill>
                  <a:srgbClr val="000000"/>
                </a:solidFill>
                <a:latin typeface="Consolas" panose="020B0609020204030204" pitchFamily="49" charset="0"/>
              </a:rPr>
              <a:t> (</a:t>
            </a:r>
            <a:r>
              <a:rPr lang="nn-NO" sz="1100" b="1" dirty="0">
                <a:solidFill>
                  <a:srgbClr val="7F0055"/>
                </a:solidFill>
                <a:latin typeface="Consolas" panose="020B0609020204030204" pitchFamily="49" charset="0"/>
              </a:rPr>
              <a:t>int</a:t>
            </a:r>
            <a:r>
              <a:rPr lang="nn-NO" sz="1100" b="1" dirty="0">
                <a:solidFill>
                  <a:srgbClr val="000000"/>
                </a:solidFill>
                <a:latin typeface="Consolas" panose="020B0609020204030204" pitchFamily="49" charset="0"/>
              </a:rPr>
              <a:t>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 1;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&lt;= </a:t>
            </a:r>
            <a:r>
              <a:rPr lang="nn-NO" sz="1100" b="1" dirty="0">
                <a:solidFill>
                  <a:srgbClr val="6A3E3E"/>
                </a:solidFill>
                <a:latin typeface="Consolas" panose="020B0609020204030204" pitchFamily="49" charset="0"/>
              </a:rPr>
              <a:t>secs</a:t>
            </a:r>
            <a:r>
              <a:rPr lang="nn-NO" sz="1100" b="1" dirty="0">
                <a:solidFill>
                  <a:srgbClr val="000000"/>
                </a:solidFill>
                <a:latin typeface="Consolas" panose="020B0609020204030204" pitchFamily="49" charset="0"/>
              </a:rPr>
              <a:t>;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a:t>
            </a:r>
          </a:p>
          <a:p>
            <a:r>
              <a:rPr lang="en-CA" sz="1100" dirty="0">
                <a:solidFill>
                  <a:srgbClr val="000000"/>
                </a:solidFill>
                <a:latin typeface="Consolas" panose="020B0609020204030204" pitchFamily="49" charset="0"/>
              </a:rPr>
              <a:t>       tick();</a:t>
            </a:r>
          </a:p>
          <a:p>
            <a:r>
              <a:rPr lang="en-CA" sz="1100" dirty="0">
                <a:solidFill>
                  <a:srgbClr val="000000"/>
                </a:solidFill>
                <a:latin typeface="Consolas" panose="020B0609020204030204" pitchFamily="49" charset="0"/>
              </a:rPr>
              <a:t>    }</a:t>
            </a:r>
          </a:p>
          <a:p>
            <a:r>
              <a:rPr lang="en-CA" sz="1100" b="1" dirty="0">
                <a:solidFill>
                  <a:srgbClr val="7F0055"/>
                </a:solidFill>
                <a:latin typeface="Consolas" panose="020B0609020204030204" pitchFamily="49" charset="0"/>
              </a:rPr>
              <a:t>   private</a:t>
            </a:r>
          </a:p>
          <a:p>
            <a:r>
              <a:rPr lang="en-CA" sz="1100" b="1" dirty="0">
                <a:solidFill>
                  <a:srgbClr val="7F0055"/>
                </a:solidFill>
                <a:latin typeface="Consolas" panose="020B0609020204030204" pitchFamily="49" charset="0"/>
              </a:rPr>
              <a:t>   int</a:t>
            </a:r>
            <a:r>
              <a:rPr lang="en-CA" sz="1100" b="1" dirty="0">
                <a:solidFill>
                  <a:srgbClr val="000000"/>
                </a:solidFill>
                <a:latin typeface="Consolas" panose="020B0609020204030204" pitchFamily="49" charset="0"/>
              </a:rPr>
              <a:t> </a:t>
            </a:r>
            <a:r>
              <a:rPr lang="en-CA" sz="1100" b="1" dirty="0">
                <a:solidFill>
                  <a:srgbClr val="0000C0"/>
                </a:solidFill>
                <a:latin typeface="Consolas" panose="020B0609020204030204" pitchFamily="49" charset="0"/>
              </a:rPr>
              <a:t>hour</a:t>
            </a:r>
            <a:r>
              <a:rPr lang="en-CA" sz="1100" b="1" dirty="0">
                <a:solidFill>
                  <a:srgbClr val="000000"/>
                </a:solidFill>
                <a:latin typeface="Consolas" panose="020B0609020204030204" pitchFamily="49" charset="0"/>
              </a:rPr>
              <a:t>;</a:t>
            </a:r>
            <a:r>
              <a:rPr lang="en-CA" sz="1100" b="1" dirty="0">
                <a:solidFill>
                  <a:srgbClr val="7F0055"/>
                </a:solidFill>
                <a:latin typeface="Consolas" panose="020B0609020204030204" pitchFamily="49" charset="0"/>
              </a:rPr>
              <a:t> int</a:t>
            </a:r>
            <a:r>
              <a:rPr lang="en-CA" sz="1100" b="1" dirty="0">
                <a:solidFill>
                  <a:srgbClr val="000000"/>
                </a:solidFill>
                <a:latin typeface="Consolas" panose="020B0609020204030204" pitchFamily="49" charset="0"/>
              </a:rPr>
              <a:t> </a:t>
            </a:r>
            <a:r>
              <a:rPr lang="en-CA" sz="1100" b="1" dirty="0">
                <a:solidFill>
                  <a:srgbClr val="0000C0"/>
                </a:solidFill>
                <a:latin typeface="Consolas" panose="020B0609020204030204" pitchFamily="49" charset="0"/>
              </a:rPr>
              <a:t>minute</a:t>
            </a:r>
            <a:r>
              <a:rPr lang="en-CA" sz="1100" b="1" dirty="0">
                <a:solidFill>
                  <a:srgbClr val="000000"/>
                </a:solidFill>
                <a:latin typeface="Consolas" panose="020B0609020204030204" pitchFamily="49" charset="0"/>
              </a:rPr>
              <a:t>; </a:t>
            </a:r>
            <a:r>
              <a:rPr lang="en-CA" sz="1100" b="1" dirty="0">
                <a:solidFill>
                  <a:srgbClr val="7F0055"/>
                </a:solidFill>
                <a:latin typeface="Consolas" panose="020B0609020204030204" pitchFamily="49" charset="0"/>
              </a:rPr>
              <a:t>int</a:t>
            </a:r>
            <a:r>
              <a:rPr lang="en-CA" sz="1100" b="1" dirty="0">
                <a:solidFill>
                  <a:srgbClr val="000000"/>
                </a:solidFill>
                <a:latin typeface="Consolas" panose="020B0609020204030204" pitchFamily="49" charset="0"/>
              </a:rPr>
              <a:t> </a:t>
            </a:r>
            <a:r>
              <a:rPr lang="en-CA" sz="1100" b="1" dirty="0">
                <a:solidFill>
                  <a:srgbClr val="0000C0"/>
                </a:solidFill>
                <a:latin typeface="Consolas" panose="020B0609020204030204" pitchFamily="49" charset="0"/>
              </a:rPr>
              <a:t>second</a:t>
            </a:r>
            <a:r>
              <a:rPr lang="en-CA" sz="1100" b="1" dirty="0">
                <a:solidFill>
                  <a:srgbClr val="000000"/>
                </a:solidFill>
                <a:latin typeface="Consolas" panose="020B0609020204030204" pitchFamily="49" charset="0"/>
              </a:rPr>
              <a:t>;</a:t>
            </a:r>
          </a:p>
          <a:p>
            <a:r>
              <a:rPr lang="en-CA" sz="1100" dirty="0">
                <a:solidFill>
                  <a:srgbClr val="000000"/>
                </a:solidFill>
                <a:latin typeface="Consolas" panose="020B0609020204030204" pitchFamily="49" charset="0"/>
              </a:rPr>
              <a:t>   List&lt;Observer&gt; </a:t>
            </a:r>
            <a:r>
              <a:rPr lang="en-CA" sz="1100" dirty="0">
                <a:solidFill>
                  <a:srgbClr val="0000C0"/>
                </a:solidFill>
                <a:latin typeface="Consolas" panose="020B0609020204030204" pitchFamily="49" charset="0"/>
              </a:rPr>
              <a:t>observers</a:t>
            </a:r>
            <a:r>
              <a:rPr lang="en-CA" sz="1100" dirty="0">
                <a:solidFill>
                  <a:srgbClr val="000000"/>
                </a:solidFill>
                <a:latin typeface="Consolas" panose="020B0609020204030204" pitchFamily="49" charset="0"/>
              </a:rPr>
              <a:t> = </a:t>
            </a:r>
            <a:r>
              <a:rPr lang="en-CA" sz="1100" b="1" dirty="0">
                <a:solidFill>
                  <a:srgbClr val="7F0055"/>
                </a:solidFill>
                <a:latin typeface="Consolas" panose="020B0609020204030204" pitchFamily="49" charset="0"/>
              </a:rPr>
              <a:t>new</a:t>
            </a:r>
            <a:r>
              <a:rPr lang="en-CA" sz="1100" b="1" dirty="0">
                <a:solidFill>
                  <a:srgbClr val="000000"/>
                </a:solidFill>
                <a:latin typeface="Consolas" panose="020B0609020204030204" pitchFamily="49" charset="0"/>
              </a:rPr>
              <a:t> </a:t>
            </a:r>
            <a:r>
              <a:rPr lang="en-CA" sz="1100" b="1" dirty="0" err="1">
                <a:solidFill>
                  <a:srgbClr val="000000"/>
                </a:solidFill>
                <a:latin typeface="Consolas" panose="020B0609020204030204" pitchFamily="49" charset="0"/>
              </a:rPr>
              <a:t>ArrayList</a:t>
            </a:r>
            <a:r>
              <a:rPr lang="en-CA" sz="1100" b="1" dirty="0">
                <a:solidFill>
                  <a:srgbClr val="000000"/>
                </a:solidFill>
                <a:latin typeface="Consolas" panose="020B0609020204030204" pitchFamily="49" charset="0"/>
              </a:rPr>
              <a:t>&lt;Observer&gt;();</a:t>
            </a:r>
            <a:endParaRPr lang="en-CA" sz="1100" dirty="0"/>
          </a:p>
        </p:txBody>
      </p:sp>
      <p:sp>
        <p:nvSpPr>
          <p:cNvPr id="13" name="Rectangle 12">
            <a:extLst>
              <a:ext uri="{FF2B5EF4-FFF2-40B4-BE49-F238E27FC236}">
                <a16:creationId xmlns:a16="http://schemas.microsoft.com/office/drawing/2014/main" id="{D02892F6-5330-434B-9942-7FDF28B8F56F}"/>
              </a:ext>
            </a:extLst>
          </p:cNvPr>
          <p:cNvSpPr/>
          <p:nvPr/>
        </p:nvSpPr>
        <p:spPr>
          <a:xfrm>
            <a:off x="1135310" y="2432784"/>
            <a:ext cx="6096000" cy="2462213"/>
          </a:xfrm>
          <a:prstGeom prst="rect">
            <a:avLst/>
          </a:prstGeom>
        </p:spPr>
        <p:txBody>
          <a:bodyPr>
            <a:spAutoFit/>
          </a:bodyPr>
          <a:lstStyle/>
          <a:p>
            <a:r>
              <a:rPr lang="en-CA" sz="1100" dirty="0">
                <a:solidFill>
                  <a:srgbClr val="646464"/>
                </a:solidFill>
                <a:latin typeface="Consolas" panose="020B0609020204030204" pitchFamily="49" charset="0"/>
              </a:rPr>
              <a:t>@Override</a:t>
            </a:r>
          </a:p>
          <a:p>
            <a:r>
              <a:rPr lang="en-CA" sz="1100" b="1" dirty="0">
                <a:solidFill>
                  <a:srgbClr val="7F0055"/>
                </a:solidFill>
                <a:latin typeface="Consolas" panose="020B0609020204030204" pitchFamily="49" charset="0"/>
              </a:rPr>
              <a:t>public</a:t>
            </a:r>
            <a:r>
              <a:rPr lang="en-CA" sz="1100" b="1" dirty="0">
                <a:solidFill>
                  <a:srgbClr val="000000"/>
                </a:solidFill>
                <a:latin typeface="Consolas" panose="020B0609020204030204" pitchFamily="49" charset="0"/>
              </a:rPr>
              <a:t> </a:t>
            </a:r>
            <a:r>
              <a:rPr lang="en-CA" sz="1100" b="1" dirty="0">
                <a:solidFill>
                  <a:srgbClr val="7F0055"/>
                </a:solidFill>
                <a:latin typeface="Consolas" panose="020B0609020204030204" pitchFamily="49" charset="0"/>
              </a:rPr>
              <a:t>void</a:t>
            </a:r>
            <a:r>
              <a:rPr lang="en-CA" sz="1100" b="1" dirty="0">
                <a:solidFill>
                  <a:srgbClr val="000000"/>
                </a:solidFill>
                <a:latin typeface="Consolas" panose="020B0609020204030204" pitchFamily="49" charset="0"/>
              </a:rPr>
              <a:t> </a:t>
            </a:r>
            <a:r>
              <a:rPr lang="en-CA" sz="1100" b="1" dirty="0" err="1">
                <a:solidFill>
                  <a:srgbClr val="000000"/>
                </a:solidFill>
                <a:latin typeface="Consolas" panose="020B0609020204030204" pitchFamily="49" charset="0"/>
              </a:rPr>
              <a:t>attachObserver</a:t>
            </a:r>
            <a:r>
              <a:rPr lang="en-CA" sz="1100" b="1" dirty="0">
                <a:solidFill>
                  <a:srgbClr val="000000"/>
                </a:solidFill>
                <a:latin typeface="Consolas" panose="020B0609020204030204" pitchFamily="49" charset="0"/>
              </a:rPr>
              <a:t>(Observer </a:t>
            </a:r>
            <a:r>
              <a:rPr lang="en-CA" sz="1100" b="1" dirty="0">
                <a:solidFill>
                  <a:srgbClr val="6A3E3E"/>
                </a:solidFill>
                <a:latin typeface="Consolas" panose="020B0609020204030204" pitchFamily="49" charset="0"/>
              </a:rPr>
              <a:t>o</a:t>
            </a:r>
            <a:r>
              <a:rPr lang="en-CA" sz="1100" b="1" dirty="0">
                <a:solidFill>
                  <a:srgbClr val="000000"/>
                </a:solidFill>
                <a:latin typeface="Consolas" panose="020B0609020204030204" pitchFamily="49" charset="0"/>
              </a:rPr>
              <a:t>) {</a:t>
            </a:r>
          </a:p>
          <a:p>
            <a:r>
              <a:rPr lang="en-CA" sz="1100" b="1" dirty="0">
                <a:solidFill>
                  <a:srgbClr val="7F0055"/>
                </a:solidFill>
                <a:latin typeface="Consolas" panose="020B0609020204030204" pitchFamily="49" charset="0"/>
              </a:rPr>
              <a:t>   </a:t>
            </a:r>
            <a:r>
              <a:rPr lang="en-CA" sz="1100" b="1" dirty="0" err="1">
                <a:solidFill>
                  <a:srgbClr val="7F0055"/>
                </a:solidFill>
                <a:latin typeface="Consolas" panose="020B0609020204030204" pitchFamily="49" charset="0"/>
              </a:rPr>
              <a:t>this</a:t>
            </a:r>
            <a:r>
              <a:rPr lang="en-CA" sz="1100" b="1" dirty="0" err="1">
                <a:solidFill>
                  <a:srgbClr val="000000"/>
                </a:solidFill>
                <a:latin typeface="Consolas" panose="020B0609020204030204" pitchFamily="49" charset="0"/>
              </a:rPr>
              <a:t>.</a:t>
            </a:r>
            <a:r>
              <a:rPr lang="en-CA" sz="1100" b="1" dirty="0" err="1">
                <a:solidFill>
                  <a:srgbClr val="0000C0"/>
                </a:solidFill>
                <a:latin typeface="Consolas" panose="020B0609020204030204" pitchFamily="49" charset="0"/>
              </a:rPr>
              <a:t>observers</a:t>
            </a:r>
            <a:r>
              <a:rPr lang="en-CA" sz="1100" b="1" dirty="0" err="1">
                <a:solidFill>
                  <a:srgbClr val="000000"/>
                </a:solidFill>
                <a:latin typeface="Consolas" panose="020B0609020204030204" pitchFamily="49" charset="0"/>
              </a:rPr>
              <a:t>.add</a:t>
            </a:r>
            <a:r>
              <a:rPr lang="en-CA" sz="1100" b="1" dirty="0">
                <a:solidFill>
                  <a:srgbClr val="000000"/>
                </a:solidFill>
                <a:latin typeface="Consolas" panose="020B0609020204030204" pitchFamily="49" charset="0"/>
              </a:rPr>
              <a:t>(</a:t>
            </a:r>
            <a:r>
              <a:rPr lang="en-CA" sz="1100" b="1" dirty="0">
                <a:solidFill>
                  <a:srgbClr val="6A3E3E"/>
                </a:solidFill>
                <a:latin typeface="Consolas" panose="020B0609020204030204" pitchFamily="49" charset="0"/>
              </a:rPr>
              <a:t>o</a:t>
            </a:r>
            <a:r>
              <a:rPr lang="en-CA" sz="1100" b="1" dirty="0">
                <a:solidFill>
                  <a:srgbClr val="000000"/>
                </a:solidFill>
                <a:latin typeface="Consolas" panose="020B0609020204030204" pitchFamily="49" charset="0"/>
              </a:rPr>
              <a:t>);</a:t>
            </a:r>
          </a:p>
          <a:p>
            <a:r>
              <a:rPr lang="en-CA" sz="1100" dirty="0">
                <a:solidFill>
                  <a:srgbClr val="000000"/>
                </a:solidFill>
                <a:latin typeface="Consolas" panose="020B0609020204030204" pitchFamily="49" charset="0"/>
              </a:rPr>
              <a:t>}</a:t>
            </a:r>
          </a:p>
          <a:p>
            <a:r>
              <a:rPr lang="en-CA" sz="1100" dirty="0">
                <a:solidFill>
                  <a:srgbClr val="646464"/>
                </a:solidFill>
                <a:latin typeface="Consolas" panose="020B0609020204030204" pitchFamily="49" charset="0"/>
              </a:rPr>
              <a:t>@Override</a:t>
            </a:r>
          </a:p>
          <a:p>
            <a:r>
              <a:rPr lang="pt-BR" sz="1100" b="1" dirty="0">
                <a:solidFill>
                  <a:srgbClr val="7F0055"/>
                </a:solidFill>
                <a:latin typeface="Consolas" panose="020B0609020204030204" pitchFamily="49" charset="0"/>
              </a:rPr>
              <a:t>public</a:t>
            </a:r>
            <a:r>
              <a:rPr lang="pt-BR" sz="1100" b="1" dirty="0">
                <a:solidFill>
                  <a:srgbClr val="000000"/>
                </a:solidFill>
                <a:latin typeface="Consolas" panose="020B0609020204030204" pitchFamily="49" charset="0"/>
              </a:rPr>
              <a:t> </a:t>
            </a:r>
            <a:r>
              <a:rPr lang="pt-BR" sz="1100" b="1" dirty="0">
                <a:solidFill>
                  <a:srgbClr val="7F0055"/>
                </a:solidFill>
                <a:latin typeface="Consolas" panose="020B0609020204030204" pitchFamily="49" charset="0"/>
              </a:rPr>
              <a:t>void</a:t>
            </a:r>
            <a:r>
              <a:rPr lang="pt-BR" sz="1100" b="1" dirty="0">
                <a:solidFill>
                  <a:srgbClr val="000000"/>
                </a:solidFill>
                <a:latin typeface="Consolas" panose="020B0609020204030204" pitchFamily="49" charset="0"/>
              </a:rPr>
              <a:t> detachObserver(Observer </a:t>
            </a:r>
            <a:r>
              <a:rPr lang="pt-BR" sz="1100" b="1" dirty="0">
                <a:solidFill>
                  <a:srgbClr val="6A3E3E"/>
                </a:solidFill>
                <a:latin typeface="Consolas" panose="020B0609020204030204" pitchFamily="49" charset="0"/>
              </a:rPr>
              <a:t>o</a:t>
            </a:r>
            <a:r>
              <a:rPr lang="pt-BR" sz="1100" b="1" dirty="0">
                <a:solidFill>
                  <a:srgbClr val="000000"/>
                </a:solidFill>
                <a:latin typeface="Consolas" panose="020B0609020204030204" pitchFamily="49" charset="0"/>
              </a:rPr>
              <a:t>) {</a:t>
            </a:r>
          </a:p>
          <a:p>
            <a:r>
              <a:rPr lang="en-CA" sz="1100" b="1" dirty="0">
                <a:solidFill>
                  <a:srgbClr val="7F0055"/>
                </a:solidFill>
                <a:latin typeface="Consolas" panose="020B0609020204030204" pitchFamily="49" charset="0"/>
              </a:rPr>
              <a:t>  </a:t>
            </a:r>
            <a:r>
              <a:rPr lang="en-CA" sz="1100" b="1" dirty="0" err="1">
                <a:solidFill>
                  <a:srgbClr val="7F0055"/>
                </a:solidFill>
                <a:latin typeface="Consolas" panose="020B0609020204030204" pitchFamily="49" charset="0"/>
              </a:rPr>
              <a:t>this</a:t>
            </a:r>
            <a:r>
              <a:rPr lang="en-CA" sz="1100" b="1" dirty="0" err="1">
                <a:solidFill>
                  <a:srgbClr val="000000"/>
                </a:solidFill>
                <a:latin typeface="Consolas" panose="020B0609020204030204" pitchFamily="49" charset="0"/>
              </a:rPr>
              <a:t>.</a:t>
            </a:r>
            <a:r>
              <a:rPr lang="en-CA" sz="1100" b="1" dirty="0" err="1">
                <a:solidFill>
                  <a:srgbClr val="0000C0"/>
                </a:solidFill>
                <a:latin typeface="Consolas" panose="020B0609020204030204" pitchFamily="49" charset="0"/>
              </a:rPr>
              <a:t>observers</a:t>
            </a:r>
            <a:r>
              <a:rPr lang="en-CA" sz="1100" b="1" dirty="0" err="1">
                <a:solidFill>
                  <a:srgbClr val="000000"/>
                </a:solidFill>
                <a:latin typeface="Consolas" panose="020B0609020204030204" pitchFamily="49" charset="0"/>
              </a:rPr>
              <a:t>.remove</a:t>
            </a:r>
            <a:r>
              <a:rPr lang="en-CA" sz="1100" b="1" dirty="0">
                <a:solidFill>
                  <a:srgbClr val="000000"/>
                </a:solidFill>
                <a:latin typeface="Consolas" panose="020B0609020204030204" pitchFamily="49" charset="0"/>
              </a:rPr>
              <a:t>(</a:t>
            </a:r>
            <a:r>
              <a:rPr lang="en-CA" sz="1100" b="1" dirty="0">
                <a:solidFill>
                  <a:srgbClr val="6A3E3E"/>
                </a:solidFill>
                <a:latin typeface="Consolas" panose="020B0609020204030204" pitchFamily="49" charset="0"/>
              </a:rPr>
              <a:t>o</a:t>
            </a:r>
            <a:r>
              <a:rPr lang="en-CA" sz="1100" b="1" dirty="0">
                <a:solidFill>
                  <a:srgbClr val="000000"/>
                </a:solidFill>
                <a:latin typeface="Consolas" panose="020B0609020204030204" pitchFamily="49" charset="0"/>
              </a:rPr>
              <a:t>);</a:t>
            </a:r>
          </a:p>
          <a:p>
            <a:r>
              <a:rPr lang="en-CA" sz="1100" dirty="0">
                <a:solidFill>
                  <a:srgbClr val="000000"/>
                </a:solidFill>
                <a:latin typeface="Consolas" panose="020B0609020204030204" pitchFamily="49" charset="0"/>
              </a:rPr>
              <a:t>}</a:t>
            </a:r>
          </a:p>
          <a:p>
            <a:r>
              <a:rPr lang="en-CA" sz="1100" dirty="0">
                <a:solidFill>
                  <a:srgbClr val="646464"/>
                </a:solidFill>
                <a:latin typeface="Consolas" panose="020B0609020204030204" pitchFamily="49" charset="0"/>
              </a:rPr>
              <a:t>@Override</a:t>
            </a:r>
          </a:p>
          <a:p>
            <a:r>
              <a:rPr lang="en-CA" sz="1100" b="1" dirty="0">
                <a:solidFill>
                  <a:srgbClr val="7F0055"/>
                </a:solidFill>
                <a:latin typeface="Consolas" panose="020B0609020204030204" pitchFamily="49" charset="0"/>
              </a:rPr>
              <a:t>public</a:t>
            </a:r>
            <a:r>
              <a:rPr lang="en-CA" sz="1100" b="1" dirty="0">
                <a:solidFill>
                  <a:srgbClr val="000000"/>
                </a:solidFill>
                <a:latin typeface="Consolas" panose="020B0609020204030204" pitchFamily="49" charset="0"/>
              </a:rPr>
              <a:t> </a:t>
            </a:r>
            <a:r>
              <a:rPr lang="en-CA" sz="1100" b="1" dirty="0">
                <a:solidFill>
                  <a:srgbClr val="7F0055"/>
                </a:solidFill>
                <a:latin typeface="Consolas" panose="020B0609020204030204" pitchFamily="49" charset="0"/>
              </a:rPr>
              <a:t>void</a:t>
            </a:r>
            <a:r>
              <a:rPr lang="en-CA" sz="1100" b="1" dirty="0">
                <a:solidFill>
                  <a:srgbClr val="000000"/>
                </a:solidFill>
                <a:latin typeface="Consolas" panose="020B0609020204030204" pitchFamily="49" charset="0"/>
              </a:rPr>
              <a:t> </a:t>
            </a:r>
            <a:r>
              <a:rPr lang="en-CA" sz="1100" b="1" dirty="0" err="1">
                <a:solidFill>
                  <a:srgbClr val="000000"/>
                </a:solidFill>
                <a:latin typeface="Consolas" panose="020B0609020204030204" pitchFamily="49" charset="0"/>
              </a:rPr>
              <a:t>notifyObservers</a:t>
            </a:r>
            <a:r>
              <a:rPr lang="en-CA" sz="1100" b="1" dirty="0">
                <a:solidFill>
                  <a:srgbClr val="000000"/>
                </a:solidFill>
                <a:latin typeface="Consolas" panose="020B0609020204030204" pitchFamily="49" charset="0"/>
              </a:rPr>
              <a:t>(Observable </a:t>
            </a:r>
            <a:r>
              <a:rPr lang="en-CA" sz="1100" b="1" dirty="0">
                <a:solidFill>
                  <a:srgbClr val="6A3E3E"/>
                </a:solidFill>
                <a:latin typeface="Consolas" panose="020B0609020204030204" pitchFamily="49" charset="0"/>
              </a:rPr>
              <a:t>observable</a:t>
            </a:r>
            <a:r>
              <a:rPr lang="en-CA" sz="1100" b="1" dirty="0">
                <a:solidFill>
                  <a:srgbClr val="000000"/>
                </a:solidFill>
                <a:latin typeface="Consolas" panose="020B0609020204030204" pitchFamily="49" charset="0"/>
              </a:rPr>
              <a:t>) {</a:t>
            </a:r>
          </a:p>
          <a:p>
            <a:r>
              <a:rPr lang="en-CA" sz="1100" b="1" dirty="0">
                <a:solidFill>
                  <a:srgbClr val="7F0055"/>
                </a:solidFill>
                <a:latin typeface="Consolas" panose="020B0609020204030204" pitchFamily="49" charset="0"/>
              </a:rPr>
              <a:t>  for</a:t>
            </a:r>
            <a:r>
              <a:rPr lang="en-CA" sz="1100" b="1" dirty="0">
                <a:solidFill>
                  <a:srgbClr val="000000"/>
                </a:solidFill>
                <a:latin typeface="Consolas" panose="020B0609020204030204" pitchFamily="49" charset="0"/>
              </a:rPr>
              <a:t> (Observer </a:t>
            </a:r>
            <a:r>
              <a:rPr lang="en-CA" sz="1100" b="1" dirty="0" err="1">
                <a:solidFill>
                  <a:srgbClr val="6A3E3E"/>
                </a:solidFill>
                <a:latin typeface="Consolas" panose="020B0609020204030204" pitchFamily="49" charset="0"/>
              </a:rPr>
              <a:t>observer</a:t>
            </a:r>
            <a:r>
              <a:rPr lang="en-CA" sz="1100" b="1" dirty="0">
                <a:solidFill>
                  <a:srgbClr val="000000"/>
                </a:solidFill>
                <a:latin typeface="Consolas" panose="020B0609020204030204" pitchFamily="49" charset="0"/>
              </a:rPr>
              <a:t> : </a:t>
            </a:r>
            <a:r>
              <a:rPr lang="en-CA" sz="1100" b="1" dirty="0">
                <a:solidFill>
                  <a:srgbClr val="0000C0"/>
                </a:solidFill>
                <a:latin typeface="Consolas" panose="020B0609020204030204" pitchFamily="49" charset="0"/>
              </a:rPr>
              <a:t>observers</a:t>
            </a:r>
            <a:r>
              <a:rPr lang="en-CA" sz="1100" b="1" dirty="0">
                <a:solidFill>
                  <a:srgbClr val="000000"/>
                </a:solidFill>
                <a:latin typeface="Consolas" panose="020B0609020204030204" pitchFamily="49" charset="0"/>
              </a:rPr>
              <a:t>) {</a:t>
            </a:r>
          </a:p>
          <a:p>
            <a:r>
              <a:rPr lang="en-CA" sz="1100" dirty="0">
                <a:solidFill>
                  <a:srgbClr val="6A3E3E"/>
                </a:solidFill>
                <a:latin typeface="Consolas" panose="020B0609020204030204" pitchFamily="49" charset="0"/>
              </a:rPr>
              <a:t>    </a:t>
            </a:r>
            <a:r>
              <a:rPr lang="en-CA" sz="1100" dirty="0" err="1">
                <a:solidFill>
                  <a:srgbClr val="6A3E3E"/>
                </a:solidFill>
                <a:latin typeface="Consolas" panose="020B0609020204030204" pitchFamily="49" charset="0"/>
              </a:rPr>
              <a:t>observer</a:t>
            </a:r>
            <a:r>
              <a:rPr lang="en-CA" sz="1100" dirty="0" err="1">
                <a:solidFill>
                  <a:srgbClr val="000000"/>
                </a:solidFill>
                <a:latin typeface="Consolas" panose="020B0609020204030204" pitchFamily="49" charset="0"/>
              </a:rPr>
              <a:t>.update</a:t>
            </a:r>
            <a:r>
              <a:rPr lang="en-CA" sz="1100" dirty="0">
                <a:solidFill>
                  <a:srgbClr val="000000"/>
                </a:solidFill>
                <a:latin typeface="Consolas" panose="020B0609020204030204" pitchFamily="49" charset="0"/>
              </a:rPr>
              <a:t>(</a:t>
            </a:r>
            <a:r>
              <a:rPr lang="en-CA" sz="1100" dirty="0">
                <a:solidFill>
                  <a:srgbClr val="6A3E3E"/>
                </a:solidFill>
                <a:latin typeface="Consolas" panose="020B0609020204030204" pitchFamily="49" charset="0"/>
              </a:rPr>
              <a:t>observable</a:t>
            </a:r>
            <a:r>
              <a:rPr lang="en-CA" sz="1100" dirty="0">
                <a:solidFill>
                  <a:srgbClr val="000000"/>
                </a:solidFill>
                <a:latin typeface="Consolas" panose="020B0609020204030204" pitchFamily="49" charset="0"/>
              </a:rPr>
              <a:t>);</a:t>
            </a:r>
          </a:p>
          <a:p>
            <a:r>
              <a:rPr lang="en-CA" sz="1100" dirty="0">
                <a:solidFill>
                  <a:srgbClr val="000000"/>
                </a:solidFill>
                <a:latin typeface="Consolas" panose="020B0609020204030204" pitchFamily="49" charset="0"/>
              </a:rPr>
              <a:t>  }</a:t>
            </a:r>
          </a:p>
          <a:p>
            <a:r>
              <a:rPr lang="en-CA" sz="1100" dirty="0">
                <a:solidFill>
                  <a:srgbClr val="000000"/>
                </a:solidFill>
                <a:latin typeface="Consolas" panose="020B0609020204030204" pitchFamily="49" charset="0"/>
              </a:rPr>
              <a:t>}</a:t>
            </a:r>
            <a:endParaRPr lang="en-CA" sz="1100" dirty="0"/>
          </a:p>
        </p:txBody>
      </p:sp>
      <p:sp>
        <p:nvSpPr>
          <p:cNvPr id="3" name="Footer Placeholder 2">
            <a:extLst>
              <a:ext uri="{FF2B5EF4-FFF2-40B4-BE49-F238E27FC236}">
                <a16:creationId xmlns:a16="http://schemas.microsoft.com/office/drawing/2014/main" id="{C2A1E92A-3D9B-438E-99ED-0333B13A7BA7}"/>
              </a:ext>
            </a:extLst>
          </p:cNvPr>
          <p:cNvSpPr>
            <a:spLocks noGrp="1"/>
          </p:cNvSpPr>
          <p:nvPr>
            <p:ph type="ftr" sz="quarter" idx="11"/>
          </p:nvPr>
        </p:nvSpPr>
        <p:spPr/>
        <p:txBody>
          <a:bodyPr/>
          <a:lstStyle/>
          <a:p>
            <a:r>
              <a:rPr lang="en-CA"/>
              <a:t>SOEN 343</a:t>
            </a:r>
          </a:p>
        </p:txBody>
      </p:sp>
      <p:sp>
        <p:nvSpPr>
          <p:cNvPr id="5" name="Arrow: Right 4">
            <a:extLst>
              <a:ext uri="{FF2B5EF4-FFF2-40B4-BE49-F238E27FC236}">
                <a16:creationId xmlns:a16="http://schemas.microsoft.com/office/drawing/2014/main" id="{7032C07F-25B3-4243-A4A7-D579EEEFA54E}"/>
              </a:ext>
            </a:extLst>
          </p:cNvPr>
          <p:cNvSpPr/>
          <p:nvPr/>
        </p:nvSpPr>
        <p:spPr>
          <a:xfrm>
            <a:off x="5922628" y="5101389"/>
            <a:ext cx="690693" cy="238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05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FD03-6FD2-4ECA-810A-3D9B2E49F17A}"/>
              </a:ext>
            </a:extLst>
          </p:cNvPr>
          <p:cNvSpPr>
            <a:spLocks noGrp="1"/>
          </p:cNvSpPr>
          <p:nvPr>
            <p:ph type="title"/>
          </p:nvPr>
        </p:nvSpPr>
        <p:spPr/>
        <p:txBody>
          <a:bodyPr/>
          <a:lstStyle/>
          <a:p>
            <a:r>
              <a:rPr lang="en-CA" dirty="0"/>
              <a:t>Observer pattern: implementation</a:t>
            </a:r>
          </a:p>
        </p:txBody>
      </p:sp>
      <p:sp>
        <p:nvSpPr>
          <p:cNvPr id="3" name="Content Placeholder 2">
            <a:extLst>
              <a:ext uri="{FF2B5EF4-FFF2-40B4-BE49-F238E27FC236}">
                <a16:creationId xmlns:a16="http://schemas.microsoft.com/office/drawing/2014/main" id="{46EA7D6C-9D84-4E4C-A4AB-03E87ADD2160}"/>
              </a:ext>
            </a:extLst>
          </p:cNvPr>
          <p:cNvSpPr>
            <a:spLocks noGrp="1"/>
          </p:cNvSpPr>
          <p:nvPr>
            <p:ph idx="1"/>
          </p:nvPr>
        </p:nvSpPr>
        <p:spPr>
          <a:xfrm>
            <a:off x="838200" y="1825625"/>
            <a:ext cx="4648200" cy="4351338"/>
          </a:xfrm>
        </p:spPr>
        <p:txBody>
          <a:bodyPr/>
          <a:lstStyle/>
          <a:p>
            <a:pPr>
              <a:spcBef>
                <a:spcPct val="20000"/>
              </a:spcBef>
              <a:buClr>
                <a:schemeClr val="accent1"/>
              </a:buClr>
              <a:buSzPct val="85000"/>
            </a:pPr>
            <a:r>
              <a:rPr lang="en-CA" altLang="en-US" dirty="0"/>
              <a:t>View classes implement an  </a:t>
            </a:r>
            <a:r>
              <a:rPr lang="en-CA" altLang="en-US" b="1" dirty="0">
                <a:cs typeface="Courier New" panose="02070309020205020404" pitchFamily="49" charset="0"/>
              </a:rPr>
              <a:t>Observer</a:t>
            </a:r>
            <a:r>
              <a:rPr lang="en-CA" altLang="en-US" b="1" dirty="0">
                <a:solidFill>
                  <a:srgbClr val="0070C0"/>
                </a:solidFill>
                <a:cs typeface="Courier New" panose="02070309020205020404" pitchFamily="49" charset="0"/>
              </a:rPr>
              <a:t> </a:t>
            </a:r>
            <a:r>
              <a:rPr lang="en-CA" altLang="en-US" dirty="0"/>
              <a:t>interface</a:t>
            </a:r>
          </a:p>
          <a:p>
            <a:pPr>
              <a:spcBef>
                <a:spcPct val="20000"/>
              </a:spcBef>
              <a:buClr>
                <a:schemeClr val="accent1"/>
              </a:buClr>
              <a:buSzPct val="85000"/>
            </a:pPr>
            <a:r>
              <a:rPr lang="en-CA" altLang="en-US" dirty="0"/>
              <a:t>They need to implement the </a:t>
            </a:r>
            <a:r>
              <a:rPr lang="en-CA" altLang="en-US" b="1" dirty="0">
                <a:cs typeface="Courier New" panose="02070309020205020404" pitchFamily="49" charset="0"/>
              </a:rPr>
              <a:t>update() </a:t>
            </a:r>
            <a:r>
              <a:rPr lang="en-CA" altLang="en-US" dirty="0"/>
              <a:t>method that is called by the </a:t>
            </a:r>
            <a:r>
              <a:rPr lang="en-CA" altLang="en-US" b="1" dirty="0" err="1">
                <a:cs typeface="Courier New" panose="02070309020205020404" pitchFamily="49" charset="0"/>
              </a:rPr>
              <a:t>notifyObservers</a:t>
            </a:r>
            <a:r>
              <a:rPr lang="en-CA" altLang="en-US" b="1" dirty="0">
                <a:cs typeface="Courier New" panose="02070309020205020404" pitchFamily="49" charset="0"/>
              </a:rPr>
              <a:t>()</a:t>
            </a:r>
            <a:r>
              <a:rPr lang="en-CA" altLang="en-US" dirty="0"/>
              <a:t>method of the </a:t>
            </a:r>
            <a:r>
              <a:rPr lang="en-CA" altLang="en-US" b="1" dirty="0">
                <a:cs typeface="Courier New" panose="02070309020205020404" pitchFamily="49" charset="0"/>
              </a:rPr>
              <a:t>Observable</a:t>
            </a:r>
            <a:r>
              <a:rPr lang="en-CA" altLang="en-US" dirty="0"/>
              <a:t> class</a:t>
            </a:r>
          </a:p>
          <a:p>
            <a:pPr>
              <a:spcBef>
                <a:spcPct val="20000"/>
              </a:spcBef>
              <a:buClr>
                <a:schemeClr val="accent1"/>
              </a:buClr>
              <a:buSzPct val="85000"/>
            </a:pPr>
            <a:r>
              <a:rPr lang="en-CA" altLang="en-US" dirty="0"/>
              <a:t>This method does the necessary updates to the view offered to the user (here a simple console output)</a:t>
            </a:r>
          </a:p>
          <a:p>
            <a:endParaRPr lang="en-CA" dirty="0"/>
          </a:p>
        </p:txBody>
      </p:sp>
      <p:sp>
        <p:nvSpPr>
          <p:cNvPr id="4" name="Slide Number Placeholder 3">
            <a:extLst>
              <a:ext uri="{FF2B5EF4-FFF2-40B4-BE49-F238E27FC236}">
                <a16:creationId xmlns:a16="http://schemas.microsoft.com/office/drawing/2014/main" id="{9F861E76-747F-4992-9A40-CE85479436A2}"/>
              </a:ext>
            </a:extLst>
          </p:cNvPr>
          <p:cNvSpPr>
            <a:spLocks noGrp="1"/>
          </p:cNvSpPr>
          <p:nvPr>
            <p:ph type="sldNum" sz="quarter" idx="12"/>
          </p:nvPr>
        </p:nvSpPr>
        <p:spPr/>
        <p:txBody>
          <a:bodyPr/>
          <a:lstStyle/>
          <a:p>
            <a:fld id="{C2F792F5-04B2-48F5-9D03-C738232DE97E}" type="slidenum">
              <a:rPr lang="en-CA" smtClean="0"/>
              <a:t>25</a:t>
            </a:fld>
            <a:endParaRPr lang="en-CA"/>
          </a:p>
        </p:txBody>
      </p:sp>
      <p:sp>
        <p:nvSpPr>
          <p:cNvPr id="5" name="Rectangle 4">
            <a:extLst>
              <a:ext uri="{FF2B5EF4-FFF2-40B4-BE49-F238E27FC236}">
                <a16:creationId xmlns:a16="http://schemas.microsoft.com/office/drawing/2014/main" id="{A0ECADFE-5D51-4833-9551-C38B7D588E43}"/>
              </a:ext>
            </a:extLst>
          </p:cNvPr>
          <p:cNvSpPr/>
          <p:nvPr/>
        </p:nvSpPr>
        <p:spPr>
          <a:xfrm>
            <a:off x="6227427" y="1877488"/>
            <a:ext cx="6096000" cy="1954381"/>
          </a:xfrm>
          <a:prstGeom prst="rect">
            <a:avLst/>
          </a:prstGeom>
        </p:spPr>
        <p:txBody>
          <a:bodyPr>
            <a:spAutoFit/>
          </a:bodyPr>
          <a:lstStyle/>
          <a:p>
            <a:r>
              <a:rPr lang="en-CA" sz="1100" b="1" dirty="0">
                <a:solidFill>
                  <a:srgbClr val="7F0055"/>
                </a:solidFill>
                <a:latin typeface="Consolas" panose="020B0609020204030204" pitchFamily="49" charset="0"/>
              </a:rPr>
              <a:t>class</a:t>
            </a:r>
            <a:r>
              <a:rPr lang="en-CA" sz="1100" b="1" dirty="0">
                <a:solidFill>
                  <a:srgbClr val="000000"/>
                </a:solidFill>
                <a:latin typeface="Consolas" panose="020B0609020204030204" pitchFamily="49" charset="0"/>
              </a:rPr>
              <a:t> </a:t>
            </a:r>
            <a:r>
              <a:rPr lang="en-CA" sz="1100" b="1" dirty="0" err="1">
                <a:solidFill>
                  <a:srgbClr val="000000"/>
                </a:solidFill>
                <a:latin typeface="Consolas" panose="020B0609020204030204" pitchFamily="49" charset="0"/>
              </a:rPr>
              <a:t>DigitalClockView</a:t>
            </a:r>
            <a:r>
              <a:rPr lang="en-CA" sz="1100" b="1" dirty="0">
                <a:solidFill>
                  <a:srgbClr val="000000"/>
                </a:solidFill>
                <a:latin typeface="Consolas" panose="020B0609020204030204" pitchFamily="49" charset="0"/>
              </a:rPr>
              <a:t> </a:t>
            </a:r>
            <a:r>
              <a:rPr lang="en-CA" sz="1100" b="1" dirty="0">
                <a:solidFill>
                  <a:srgbClr val="7F0055"/>
                </a:solidFill>
                <a:latin typeface="Consolas" panose="020B0609020204030204" pitchFamily="49" charset="0"/>
              </a:rPr>
              <a:t>implements</a:t>
            </a:r>
            <a:r>
              <a:rPr lang="en-CA" sz="1100" b="1" dirty="0">
                <a:solidFill>
                  <a:srgbClr val="000000"/>
                </a:solidFill>
                <a:latin typeface="Consolas" panose="020B0609020204030204" pitchFamily="49" charset="0"/>
              </a:rPr>
              <a:t> Observer { </a:t>
            </a:r>
          </a:p>
          <a:p>
            <a:r>
              <a:rPr lang="en-CA" sz="1100" dirty="0">
                <a:solidFill>
                  <a:srgbClr val="000000"/>
                </a:solidFill>
                <a:latin typeface="Consolas" panose="020B0609020204030204" pitchFamily="49" charset="0"/>
              </a:rPr>
              <a:t>    </a:t>
            </a:r>
            <a:r>
              <a:rPr lang="en-CA" sz="1100" b="1" dirty="0">
                <a:solidFill>
                  <a:srgbClr val="7F0055"/>
                </a:solidFill>
                <a:latin typeface="Consolas" panose="020B0609020204030204" pitchFamily="49" charset="0"/>
              </a:rPr>
              <a:t>public</a:t>
            </a:r>
            <a:r>
              <a:rPr lang="en-CA" sz="1100" b="1" dirty="0">
                <a:solidFill>
                  <a:srgbClr val="000000"/>
                </a:solidFill>
                <a:latin typeface="Consolas" panose="020B0609020204030204" pitchFamily="49" charset="0"/>
              </a:rPr>
              <a:t> </a:t>
            </a:r>
          </a:p>
          <a:p>
            <a:r>
              <a:rPr lang="en-CA" sz="1100" dirty="0">
                <a:solidFill>
                  <a:srgbClr val="000000"/>
                </a:solidFill>
                <a:latin typeface="Consolas" panose="020B0609020204030204" pitchFamily="49" charset="0"/>
              </a:rPr>
              <a:t>    </a:t>
            </a:r>
            <a:r>
              <a:rPr lang="en-CA" sz="1100" b="1" dirty="0">
                <a:solidFill>
                  <a:srgbClr val="7F0055"/>
                </a:solidFill>
                <a:latin typeface="Consolas" panose="020B0609020204030204" pitchFamily="49" charset="0"/>
              </a:rPr>
              <a:t>void</a:t>
            </a:r>
            <a:r>
              <a:rPr lang="en-CA" sz="1100" b="1" dirty="0">
                <a:solidFill>
                  <a:srgbClr val="000000"/>
                </a:solidFill>
                <a:latin typeface="Consolas" panose="020B0609020204030204" pitchFamily="49" charset="0"/>
              </a:rPr>
              <a:t> update(Observable </a:t>
            </a:r>
            <a:r>
              <a:rPr lang="en-CA" sz="1100" b="1" dirty="0" err="1">
                <a:solidFill>
                  <a:srgbClr val="6A3E3E"/>
                </a:solidFill>
                <a:latin typeface="Consolas" panose="020B0609020204030204" pitchFamily="49" charset="0"/>
              </a:rPr>
              <a:t>obs</a:t>
            </a:r>
            <a:r>
              <a:rPr lang="en-CA"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3F7F5F"/>
                </a:solidFill>
                <a:latin typeface="Consolas" panose="020B0609020204030204" pitchFamily="49" charset="0"/>
              </a:rPr>
              <a:t>//redraw my clock’s reading after I was notified</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int</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hour</a:t>
            </a:r>
            <a:r>
              <a:rPr lang="en-US" sz="1100" b="1" dirty="0">
                <a:solidFill>
                  <a:srgbClr val="000000"/>
                </a:solidFill>
                <a:latin typeface="Consolas" panose="020B0609020204030204" pitchFamily="49" charset="0"/>
              </a:rPr>
              <a:t>   = ((</a:t>
            </a:r>
            <a:r>
              <a:rPr lang="en-US" sz="1100" b="1" dirty="0" err="1">
                <a:solidFill>
                  <a:srgbClr val="000000"/>
                </a:solidFill>
                <a:latin typeface="Consolas" panose="020B0609020204030204" pitchFamily="49" charset="0"/>
              </a:rPr>
              <a:t>ClockTimerModel</a:t>
            </a:r>
            <a:r>
              <a:rPr lang="en-US" sz="1100" b="1" dirty="0">
                <a:solidFill>
                  <a:srgbClr val="000000"/>
                </a:solidFill>
                <a:latin typeface="Consolas" panose="020B0609020204030204" pitchFamily="49" charset="0"/>
              </a:rPr>
              <a:t>) </a:t>
            </a:r>
            <a:r>
              <a:rPr lang="en-US" sz="1100" b="1" dirty="0" err="1">
                <a:solidFill>
                  <a:srgbClr val="6A3E3E"/>
                </a:solidFill>
                <a:latin typeface="Consolas" panose="020B0609020204030204" pitchFamily="49" charset="0"/>
              </a:rPr>
              <a:t>obs</a:t>
            </a:r>
            <a:r>
              <a:rPr lang="en-US" sz="1100" b="1" dirty="0">
                <a:solidFill>
                  <a:srgbClr val="000000"/>
                </a:solidFill>
                <a:latin typeface="Consolas" panose="020B0609020204030204" pitchFamily="49" charset="0"/>
              </a:rPr>
              <a:t>).</a:t>
            </a:r>
            <a:r>
              <a:rPr lang="en-US" sz="1100" b="1" dirty="0" err="1">
                <a:solidFill>
                  <a:srgbClr val="000000"/>
                </a:solidFill>
                <a:latin typeface="Consolas" panose="020B0609020204030204" pitchFamily="49" charset="0"/>
              </a:rPr>
              <a:t>GetHour</a:t>
            </a:r>
            <a:r>
              <a:rPr lang="en-US" sz="1100" b="1" dirty="0">
                <a:solidFill>
                  <a:srgbClr val="000000"/>
                </a:solidFill>
                <a:latin typeface="Consolas" panose="020B0609020204030204" pitchFamily="49" charset="0"/>
              </a:rPr>
              <a:t>();</a:t>
            </a:r>
          </a:p>
          <a:p>
            <a:r>
              <a:rPr lang="en-CA" sz="1100" dirty="0">
                <a:solidFill>
                  <a:srgbClr val="000000"/>
                </a:solidFill>
                <a:latin typeface="Consolas" panose="020B0609020204030204" pitchFamily="49" charset="0"/>
              </a:rPr>
              <a:t>    </a:t>
            </a:r>
            <a:r>
              <a:rPr lang="en-CA" sz="1100" b="1" dirty="0">
                <a:solidFill>
                  <a:srgbClr val="7F0055"/>
                </a:solidFill>
                <a:latin typeface="Consolas" panose="020B0609020204030204" pitchFamily="49" charset="0"/>
              </a:rPr>
              <a:t>int</a:t>
            </a:r>
            <a:r>
              <a:rPr lang="en-CA" sz="1100" b="1" dirty="0">
                <a:solidFill>
                  <a:srgbClr val="000000"/>
                </a:solidFill>
                <a:latin typeface="Consolas" panose="020B0609020204030204" pitchFamily="49" charset="0"/>
              </a:rPr>
              <a:t> </a:t>
            </a:r>
            <a:r>
              <a:rPr lang="en-CA" sz="1100" b="1" dirty="0">
                <a:solidFill>
                  <a:srgbClr val="6A3E3E"/>
                </a:solidFill>
                <a:latin typeface="Consolas" panose="020B0609020204030204" pitchFamily="49" charset="0"/>
              </a:rPr>
              <a:t>minute</a:t>
            </a:r>
            <a:r>
              <a:rPr lang="en-CA" sz="1100" b="1" dirty="0">
                <a:solidFill>
                  <a:srgbClr val="000000"/>
                </a:solidFill>
                <a:latin typeface="Consolas" panose="020B0609020204030204" pitchFamily="49" charset="0"/>
              </a:rPr>
              <a:t> = ((</a:t>
            </a:r>
            <a:r>
              <a:rPr lang="en-CA" sz="1100" b="1" dirty="0" err="1">
                <a:solidFill>
                  <a:srgbClr val="000000"/>
                </a:solidFill>
                <a:latin typeface="Consolas" panose="020B0609020204030204" pitchFamily="49" charset="0"/>
              </a:rPr>
              <a:t>ClockTimerModel</a:t>
            </a:r>
            <a:r>
              <a:rPr lang="en-CA" sz="1100" b="1" dirty="0">
                <a:solidFill>
                  <a:srgbClr val="000000"/>
                </a:solidFill>
                <a:latin typeface="Consolas" panose="020B0609020204030204" pitchFamily="49" charset="0"/>
              </a:rPr>
              <a:t>) </a:t>
            </a:r>
            <a:r>
              <a:rPr lang="en-CA" sz="1100" b="1" dirty="0" err="1">
                <a:solidFill>
                  <a:srgbClr val="6A3E3E"/>
                </a:solidFill>
                <a:latin typeface="Consolas" panose="020B0609020204030204" pitchFamily="49" charset="0"/>
              </a:rPr>
              <a:t>obs</a:t>
            </a:r>
            <a:r>
              <a:rPr lang="en-CA" sz="1100" b="1" dirty="0">
                <a:solidFill>
                  <a:srgbClr val="000000"/>
                </a:solidFill>
                <a:latin typeface="Consolas" panose="020B0609020204030204" pitchFamily="49" charset="0"/>
              </a:rPr>
              <a:t>).</a:t>
            </a:r>
            <a:r>
              <a:rPr lang="en-CA" sz="1100" b="1" dirty="0" err="1">
                <a:solidFill>
                  <a:srgbClr val="000000"/>
                </a:solidFill>
                <a:latin typeface="Consolas" panose="020B0609020204030204" pitchFamily="49" charset="0"/>
              </a:rPr>
              <a:t>GetMinute</a:t>
            </a:r>
            <a:r>
              <a:rPr lang="en-CA"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int</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second</a:t>
            </a:r>
            <a:r>
              <a:rPr lang="en-US" sz="1100" b="1" dirty="0">
                <a:solidFill>
                  <a:srgbClr val="000000"/>
                </a:solidFill>
                <a:latin typeface="Consolas" panose="020B0609020204030204" pitchFamily="49" charset="0"/>
              </a:rPr>
              <a:t> = ((</a:t>
            </a:r>
            <a:r>
              <a:rPr lang="en-US" sz="1100" b="1" dirty="0" err="1">
                <a:solidFill>
                  <a:srgbClr val="000000"/>
                </a:solidFill>
                <a:latin typeface="Consolas" panose="020B0609020204030204" pitchFamily="49" charset="0"/>
              </a:rPr>
              <a:t>ClockTimerModel</a:t>
            </a:r>
            <a:r>
              <a:rPr lang="en-US" sz="1100" b="1" dirty="0">
                <a:solidFill>
                  <a:srgbClr val="000000"/>
                </a:solidFill>
                <a:latin typeface="Consolas" panose="020B0609020204030204" pitchFamily="49" charset="0"/>
              </a:rPr>
              <a:t>) </a:t>
            </a:r>
            <a:r>
              <a:rPr lang="en-US" sz="1100" b="1" dirty="0" err="1">
                <a:solidFill>
                  <a:srgbClr val="6A3E3E"/>
                </a:solidFill>
                <a:latin typeface="Consolas" panose="020B0609020204030204" pitchFamily="49" charset="0"/>
              </a:rPr>
              <a:t>obs</a:t>
            </a:r>
            <a:r>
              <a:rPr lang="en-US" sz="1100" b="1" dirty="0">
                <a:solidFill>
                  <a:srgbClr val="000000"/>
                </a:solidFill>
                <a:latin typeface="Consolas" panose="020B0609020204030204" pitchFamily="49" charset="0"/>
              </a:rPr>
              <a:t>).</a:t>
            </a:r>
            <a:r>
              <a:rPr lang="en-US" sz="1100" b="1" dirty="0" err="1">
                <a:solidFill>
                  <a:srgbClr val="000000"/>
                </a:solidFill>
                <a:latin typeface="Consolas" panose="020B0609020204030204" pitchFamily="49" charset="0"/>
              </a:rPr>
              <a:t>GetSecond</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a:solidFill>
                  <a:srgbClr val="6A3E3E"/>
                </a:solidFill>
                <a:latin typeface="Consolas" panose="020B0609020204030204" pitchFamily="49" charset="0"/>
              </a:rPr>
              <a:t>hour</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a:t>
            </a:r>
            <a:r>
              <a:rPr lang="en-US" sz="1100" b="1" i="1" dirty="0">
                <a:solidFill>
                  <a:srgbClr val="000000"/>
                </a:solidFill>
                <a:latin typeface="Consolas" panose="020B0609020204030204" pitchFamily="49" charset="0"/>
              </a:rPr>
              <a:t>+</a:t>
            </a:r>
            <a:r>
              <a:rPr lang="en-US" sz="1100" b="1" i="1" dirty="0">
                <a:solidFill>
                  <a:srgbClr val="6A3E3E"/>
                </a:solidFill>
                <a:latin typeface="Consolas" panose="020B0609020204030204" pitchFamily="49" charset="0"/>
              </a:rPr>
              <a:t>minute</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a:t>
            </a:r>
            <a:r>
              <a:rPr lang="en-US" sz="1100" b="1" i="1" dirty="0">
                <a:solidFill>
                  <a:srgbClr val="000000"/>
                </a:solidFill>
                <a:latin typeface="Consolas" panose="020B0609020204030204" pitchFamily="49" charset="0"/>
              </a:rPr>
              <a:t>+</a:t>
            </a:r>
            <a:r>
              <a:rPr lang="en-US" sz="1100" b="1" i="1" dirty="0">
                <a:solidFill>
                  <a:srgbClr val="6A3E3E"/>
                </a:solidFill>
                <a:latin typeface="Consolas" panose="020B0609020204030204" pitchFamily="49" charset="0"/>
              </a:rPr>
              <a:t>second</a:t>
            </a:r>
            <a:r>
              <a:rPr lang="en-US" sz="1100" b="1" i="1" dirty="0">
                <a:solidFill>
                  <a:srgbClr val="000000"/>
                </a:solidFill>
                <a:latin typeface="Consolas" panose="020B0609020204030204" pitchFamily="49" charset="0"/>
              </a:rPr>
              <a:t>); </a:t>
            </a:r>
          </a:p>
          <a:p>
            <a:r>
              <a:rPr lang="en-CA" sz="1100" dirty="0">
                <a:solidFill>
                  <a:srgbClr val="000000"/>
                </a:solidFill>
                <a:latin typeface="Consolas" panose="020B0609020204030204" pitchFamily="49" charset="0"/>
              </a:rPr>
              <a:t>    }</a:t>
            </a:r>
          </a:p>
          <a:p>
            <a:r>
              <a:rPr lang="en-CA" sz="1100" dirty="0">
                <a:solidFill>
                  <a:srgbClr val="000000"/>
                </a:solidFill>
                <a:latin typeface="Consolas" panose="020B0609020204030204" pitchFamily="49" charset="0"/>
              </a:rPr>
              <a:t>}</a:t>
            </a:r>
          </a:p>
          <a:p>
            <a:endParaRPr lang="en-CA" sz="1100" dirty="0">
              <a:latin typeface="Consolas" panose="020B0609020204030204" pitchFamily="49" charset="0"/>
            </a:endParaRPr>
          </a:p>
        </p:txBody>
      </p:sp>
      <p:sp>
        <p:nvSpPr>
          <p:cNvPr id="6" name="Footer Placeholder 5">
            <a:extLst>
              <a:ext uri="{FF2B5EF4-FFF2-40B4-BE49-F238E27FC236}">
                <a16:creationId xmlns:a16="http://schemas.microsoft.com/office/drawing/2014/main" id="{F19633C2-50A9-4056-B651-4416A4BFC500}"/>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80120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5C50-B93B-452A-A1F8-C6D9FE3C9F0C}"/>
              </a:ext>
            </a:extLst>
          </p:cNvPr>
          <p:cNvSpPr>
            <a:spLocks noGrp="1"/>
          </p:cNvSpPr>
          <p:nvPr>
            <p:ph type="title"/>
          </p:nvPr>
        </p:nvSpPr>
        <p:spPr/>
        <p:txBody>
          <a:bodyPr/>
          <a:lstStyle/>
          <a:p>
            <a:r>
              <a:rPr lang="en-CA" dirty="0"/>
              <a:t>Observer pattern: implementation</a:t>
            </a:r>
          </a:p>
        </p:txBody>
      </p:sp>
      <p:sp>
        <p:nvSpPr>
          <p:cNvPr id="3" name="Content Placeholder 2">
            <a:extLst>
              <a:ext uri="{FF2B5EF4-FFF2-40B4-BE49-F238E27FC236}">
                <a16:creationId xmlns:a16="http://schemas.microsoft.com/office/drawing/2014/main" id="{02B4CB41-CD39-4D93-8C7E-D0BB01E19FD4}"/>
              </a:ext>
            </a:extLst>
          </p:cNvPr>
          <p:cNvSpPr>
            <a:spLocks noGrp="1"/>
          </p:cNvSpPr>
          <p:nvPr>
            <p:ph idx="1"/>
          </p:nvPr>
        </p:nvSpPr>
        <p:spPr>
          <a:xfrm>
            <a:off x="838200" y="1825625"/>
            <a:ext cx="4740479" cy="4351338"/>
          </a:xfrm>
        </p:spPr>
        <p:txBody>
          <a:bodyPr/>
          <a:lstStyle/>
          <a:p>
            <a:pPr>
              <a:defRPr/>
            </a:pPr>
            <a:r>
              <a:rPr lang="en-CA" altLang="en-US" dirty="0"/>
              <a:t>The main program must:</a:t>
            </a:r>
          </a:p>
          <a:p>
            <a:pPr marL="457200" indent="-457200">
              <a:buFont typeface="+mj-lt"/>
              <a:buAutoNum type="arabicPeriod"/>
              <a:defRPr/>
            </a:pPr>
            <a:r>
              <a:rPr lang="en-CA" altLang="en-US" dirty="0"/>
              <a:t>Create the Model object</a:t>
            </a:r>
          </a:p>
          <a:p>
            <a:pPr marL="457200" indent="-457200">
              <a:buFont typeface="+mj-lt"/>
              <a:buAutoNum type="arabicPeriod"/>
              <a:defRPr/>
            </a:pPr>
            <a:r>
              <a:rPr lang="en-CA" altLang="en-US" dirty="0"/>
              <a:t>Create the View object</a:t>
            </a:r>
          </a:p>
          <a:p>
            <a:pPr marL="457200" indent="-457200">
              <a:buFont typeface="+mj-lt"/>
              <a:buAutoNum type="arabicPeriod"/>
              <a:defRPr/>
            </a:pPr>
            <a:r>
              <a:rPr lang="en-CA" altLang="en-US" dirty="0"/>
              <a:t>Connect the View object to the Model object </a:t>
            </a:r>
          </a:p>
          <a:p>
            <a:pPr>
              <a:defRPr/>
            </a:pPr>
            <a:r>
              <a:rPr lang="en-CA" altLang="en-US" dirty="0"/>
              <a:t>Then, any change in the state of the Model object triggers the update of the Views attached to it</a:t>
            </a:r>
          </a:p>
          <a:p>
            <a:endParaRPr lang="en-CA" dirty="0"/>
          </a:p>
        </p:txBody>
      </p:sp>
      <p:sp>
        <p:nvSpPr>
          <p:cNvPr id="4" name="Slide Number Placeholder 3">
            <a:extLst>
              <a:ext uri="{FF2B5EF4-FFF2-40B4-BE49-F238E27FC236}">
                <a16:creationId xmlns:a16="http://schemas.microsoft.com/office/drawing/2014/main" id="{1BF6F59A-CF3B-483C-A922-6C76C1FC589F}"/>
              </a:ext>
            </a:extLst>
          </p:cNvPr>
          <p:cNvSpPr>
            <a:spLocks noGrp="1"/>
          </p:cNvSpPr>
          <p:nvPr>
            <p:ph type="sldNum" sz="quarter" idx="12"/>
          </p:nvPr>
        </p:nvSpPr>
        <p:spPr/>
        <p:txBody>
          <a:bodyPr/>
          <a:lstStyle/>
          <a:p>
            <a:fld id="{C2F792F5-04B2-48F5-9D03-C738232DE97E}" type="slidenum">
              <a:rPr lang="en-CA" smtClean="0"/>
              <a:t>26</a:t>
            </a:fld>
            <a:endParaRPr lang="en-CA"/>
          </a:p>
        </p:txBody>
      </p:sp>
      <p:sp>
        <p:nvSpPr>
          <p:cNvPr id="5" name="Rectangle 4">
            <a:extLst>
              <a:ext uri="{FF2B5EF4-FFF2-40B4-BE49-F238E27FC236}">
                <a16:creationId xmlns:a16="http://schemas.microsoft.com/office/drawing/2014/main" id="{3703F210-A900-4047-BF84-AEEE1D7A39C3}"/>
              </a:ext>
            </a:extLst>
          </p:cNvPr>
          <p:cNvSpPr/>
          <p:nvPr/>
        </p:nvSpPr>
        <p:spPr>
          <a:xfrm>
            <a:off x="6034480" y="1681258"/>
            <a:ext cx="6096000" cy="4662815"/>
          </a:xfrm>
          <a:prstGeom prst="rect">
            <a:avLst/>
          </a:prstGeom>
        </p:spPr>
        <p:txBody>
          <a:bodyPr>
            <a:spAutoFit/>
          </a:bodyPr>
          <a:lstStyle/>
          <a:p>
            <a:r>
              <a:rPr lang="en-CA" sz="1100" b="1" dirty="0">
                <a:solidFill>
                  <a:srgbClr val="7F0055"/>
                </a:solidFill>
                <a:latin typeface="Consolas" panose="020B0609020204030204" pitchFamily="49" charset="0"/>
              </a:rPr>
              <a:t>import</a:t>
            </a:r>
            <a:r>
              <a:rPr lang="en-CA" sz="1100" b="1" dirty="0">
                <a:solidFill>
                  <a:srgbClr val="000000"/>
                </a:solidFill>
                <a:latin typeface="Consolas" panose="020B0609020204030204" pitchFamily="49" charset="0"/>
              </a:rPr>
              <a:t> </a:t>
            </a:r>
            <a:r>
              <a:rPr lang="en-CA" sz="1100" b="1" dirty="0" err="1">
                <a:solidFill>
                  <a:srgbClr val="000000"/>
                </a:solidFill>
                <a:latin typeface="Consolas" panose="020B0609020204030204" pitchFamily="49" charset="0"/>
              </a:rPr>
              <a:t>java.util.Scanner</a:t>
            </a:r>
            <a:r>
              <a:rPr lang="en-CA" sz="1100" b="1" dirty="0">
                <a:solidFill>
                  <a:srgbClr val="000000"/>
                </a:solidFill>
                <a:latin typeface="Consolas" panose="020B0609020204030204" pitchFamily="49" charset="0"/>
              </a:rPr>
              <a:t>;</a:t>
            </a:r>
          </a:p>
          <a:p>
            <a:endParaRPr lang="en-CA" sz="1100" dirty="0">
              <a:latin typeface="Consolas" panose="020B0609020204030204" pitchFamily="49" charset="0"/>
            </a:endParaRP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ObserverDemo</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extends</a:t>
            </a:r>
            <a:r>
              <a:rPr lang="en-US" sz="1100" b="1" dirty="0">
                <a:solidFill>
                  <a:srgbClr val="000000"/>
                </a:solidFill>
                <a:latin typeface="Consolas" panose="020B0609020204030204" pitchFamily="49" charset="0"/>
              </a:rPr>
              <a:t> Object {</a:t>
            </a:r>
          </a:p>
          <a:p>
            <a:r>
              <a:rPr lang="en-CA" sz="1100" dirty="0">
                <a:solidFill>
                  <a:srgbClr val="000000"/>
                </a:solidFill>
                <a:latin typeface="Consolas" panose="020B0609020204030204" pitchFamily="49" charset="0"/>
              </a:rPr>
              <a:t>  </a:t>
            </a:r>
            <a:r>
              <a:rPr lang="en-CA" sz="1100" dirty="0" err="1">
                <a:solidFill>
                  <a:srgbClr val="000000"/>
                </a:solidFill>
                <a:latin typeface="Consolas" panose="020B0609020204030204" pitchFamily="49" charset="0"/>
              </a:rPr>
              <a:t>DigitalClockView</a:t>
            </a:r>
            <a:r>
              <a:rPr lang="en-CA" sz="1100" dirty="0">
                <a:solidFill>
                  <a:srgbClr val="000000"/>
                </a:solidFill>
                <a:latin typeface="Consolas" panose="020B0609020204030204" pitchFamily="49" charset="0"/>
              </a:rPr>
              <a:t> </a:t>
            </a:r>
            <a:r>
              <a:rPr lang="en-CA" sz="1100" dirty="0" err="1">
                <a:solidFill>
                  <a:srgbClr val="0000C0"/>
                </a:solidFill>
                <a:latin typeface="Consolas" panose="020B0609020204030204" pitchFamily="49" charset="0"/>
              </a:rPr>
              <a:t>clockView</a:t>
            </a:r>
            <a:r>
              <a:rPr lang="en-CA" sz="1100" dirty="0">
                <a:solidFill>
                  <a:srgbClr val="000000"/>
                </a:solidFill>
                <a:latin typeface="Consolas" panose="020B0609020204030204" pitchFamily="49" charset="0"/>
              </a:rPr>
              <a:t>;</a:t>
            </a:r>
          </a:p>
          <a:p>
            <a:r>
              <a:rPr lang="en-CA" sz="1100" dirty="0">
                <a:solidFill>
                  <a:srgbClr val="000000"/>
                </a:solidFill>
                <a:latin typeface="Consolas" panose="020B0609020204030204" pitchFamily="49" charset="0"/>
              </a:rPr>
              <a:t>  </a:t>
            </a:r>
            <a:r>
              <a:rPr lang="en-CA" sz="1100" dirty="0" err="1">
                <a:solidFill>
                  <a:srgbClr val="000000"/>
                </a:solidFill>
                <a:latin typeface="Consolas" panose="020B0609020204030204" pitchFamily="49" charset="0"/>
              </a:rPr>
              <a:t>ClockTimerModel</a:t>
            </a:r>
            <a:r>
              <a:rPr lang="en-CA" sz="1100" dirty="0">
                <a:solidFill>
                  <a:srgbClr val="000000"/>
                </a:solidFill>
                <a:latin typeface="Consolas" panose="020B0609020204030204" pitchFamily="49" charset="0"/>
              </a:rPr>
              <a:t> </a:t>
            </a:r>
            <a:r>
              <a:rPr lang="en-CA" sz="1100" dirty="0" err="1">
                <a:solidFill>
                  <a:srgbClr val="0000C0"/>
                </a:solidFill>
                <a:latin typeface="Consolas" panose="020B0609020204030204" pitchFamily="49" charset="0"/>
              </a:rPr>
              <a:t>clockModel</a:t>
            </a:r>
            <a:r>
              <a:rPr lang="en-CA" sz="1100" dirty="0">
                <a:solidFill>
                  <a:srgbClr val="000000"/>
                </a:solidFill>
                <a:latin typeface="Consolas" panose="020B0609020204030204" pitchFamily="49" charset="0"/>
              </a:rPr>
              <a:t>;</a:t>
            </a:r>
          </a:p>
          <a:p>
            <a:endParaRPr lang="en-CA" sz="1100" dirty="0">
              <a:latin typeface="Consolas" panose="020B0609020204030204" pitchFamily="49" charset="0"/>
            </a:endParaRPr>
          </a:p>
          <a:p>
            <a:r>
              <a:rPr lang="en-CA" sz="1100" dirty="0">
                <a:solidFill>
                  <a:srgbClr val="000000"/>
                </a:solidFill>
                <a:latin typeface="Consolas" panose="020B0609020204030204" pitchFamily="49" charset="0"/>
              </a:rPr>
              <a:t>  </a:t>
            </a:r>
            <a:r>
              <a:rPr lang="en-CA" sz="1100" b="1" dirty="0">
                <a:solidFill>
                  <a:srgbClr val="7F0055"/>
                </a:solidFill>
                <a:latin typeface="Consolas" panose="020B0609020204030204" pitchFamily="49" charset="0"/>
              </a:rPr>
              <a:t>public</a:t>
            </a:r>
            <a:r>
              <a:rPr lang="en-CA" sz="1100" b="1" dirty="0">
                <a:solidFill>
                  <a:srgbClr val="000000"/>
                </a:solidFill>
                <a:latin typeface="Consolas" panose="020B0609020204030204" pitchFamily="49" charset="0"/>
              </a:rPr>
              <a:t> </a:t>
            </a:r>
            <a:r>
              <a:rPr lang="en-CA" sz="1100" b="1" dirty="0" err="1">
                <a:solidFill>
                  <a:srgbClr val="000000"/>
                </a:solidFill>
                <a:latin typeface="Consolas" panose="020B0609020204030204" pitchFamily="49" charset="0"/>
              </a:rPr>
              <a:t>ObserverDemo</a:t>
            </a:r>
            <a:r>
              <a:rPr lang="en-CA" sz="1100" b="1" dirty="0">
                <a:solidFill>
                  <a:srgbClr val="000000"/>
                </a:solidFill>
                <a:latin typeface="Consolas" panose="020B0609020204030204" pitchFamily="49" charset="0"/>
              </a:rPr>
              <a:t>() {</a:t>
            </a:r>
          </a:p>
          <a:p>
            <a:r>
              <a:rPr lang="en-CA" sz="1100" dirty="0">
                <a:solidFill>
                  <a:srgbClr val="3F7F5F"/>
                </a:solidFill>
                <a:latin typeface="Consolas" panose="020B0609020204030204" pitchFamily="49" charset="0"/>
              </a:rPr>
              <a:t>//create the View object</a:t>
            </a:r>
          </a:p>
          <a:p>
            <a:r>
              <a:rPr lang="en-CA" sz="1100" dirty="0">
                <a:solidFill>
                  <a:srgbClr val="000000"/>
                </a:solidFill>
                <a:latin typeface="Consolas" panose="020B0609020204030204" pitchFamily="49" charset="0"/>
              </a:rPr>
              <a:t>    </a:t>
            </a:r>
            <a:r>
              <a:rPr lang="en-CA" sz="1100" dirty="0" err="1">
                <a:solidFill>
                  <a:srgbClr val="0000C0"/>
                </a:solidFill>
                <a:latin typeface="Consolas" panose="020B0609020204030204" pitchFamily="49" charset="0"/>
              </a:rPr>
              <a:t>clockView</a:t>
            </a:r>
            <a:r>
              <a:rPr lang="en-CA" sz="1100" dirty="0">
                <a:solidFill>
                  <a:srgbClr val="000000"/>
                </a:solidFill>
                <a:latin typeface="Consolas" panose="020B0609020204030204" pitchFamily="49" charset="0"/>
              </a:rPr>
              <a:t> = </a:t>
            </a:r>
            <a:r>
              <a:rPr lang="en-CA" sz="1100" b="1" dirty="0">
                <a:solidFill>
                  <a:srgbClr val="7F0055"/>
                </a:solidFill>
                <a:latin typeface="Consolas" panose="020B0609020204030204" pitchFamily="49" charset="0"/>
              </a:rPr>
              <a:t>new</a:t>
            </a:r>
            <a:r>
              <a:rPr lang="en-CA" sz="1100" b="1" dirty="0">
                <a:solidFill>
                  <a:srgbClr val="000000"/>
                </a:solidFill>
                <a:latin typeface="Consolas" panose="020B0609020204030204" pitchFamily="49" charset="0"/>
              </a:rPr>
              <a:t> </a:t>
            </a:r>
            <a:r>
              <a:rPr lang="en-CA" sz="1100" b="1" dirty="0" err="1">
                <a:solidFill>
                  <a:srgbClr val="000000"/>
                </a:solidFill>
                <a:latin typeface="Consolas" panose="020B0609020204030204" pitchFamily="49" charset="0"/>
              </a:rPr>
              <a:t>DigitalClockView</a:t>
            </a:r>
            <a:r>
              <a:rPr lang="en-CA" sz="1100" b="1" dirty="0">
                <a:solidFill>
                  <a:srgbClr val="000000"/>
                </a:solidFill>
                <a:latin typeface="Consolas" panose="020B0609020204030204" pitchFamily="49" charset="0"/>
              </a:rPr>
              <a:t>();</a:t>
            </a:r>
          </a:p>
          <a:p>
            <a:r>
              <a:rPr lang="en-CA" sz="1100" dirty="0">
                <a:solidFill>
                  <a:srgbClr val="000000"/>
                </a:solidFill>
                <a:latin typeface="Consolas" panose="020B0609020204030204" pitchFamily="49" charset="0"/>
              </a:rPr>
              <a:t>    </a:t>
            </a:r>
            <a:r>
              <a:rPr lang="en-CA" sz="1100" dirty="0">
                <a:solidFill>
                  <a:srgbClr val="3F7F5F"/>
                </a:solidFill>
                <a:latin typeface="Consolas" panose="020B0609020204030204" pitchFamily="49" charset="0"/>
              </a:rPr>
              <a:t>//create the Model object</a:t>
            </a:r>
          </a:p>
          <a:p>
            <a:r>
              <a:rPr lang="en-CA" sz="1100" dirty="0">
                <a:solidFill>
                  <a:srgbClr val="000000"/>
                </a:solidFill>
                <a:latin typeface="Consolas" panose="020B0609020204030204" pitchFamily="49" charset="0"/>
              </a:rPr>
              <a:t>    </a:t>
            </a:r>
            <a:r>
              <a:rPr lang="en-CA" sz="1100" dirty="0" err="1">
                <a:solidFill>
                  <a:srgbClr val="0000C0"/>
                </a:solidFill>
                <a:latin typeface="Consolas" panose="020B0609020204030204" pitchFamily="49" charset="0"/>
              </a:rPr>
              <a:t>clockModel</a:t>
            </a:r>
            <a:r>
              <a:rPr lang="en-CA" sz="1100" dirty="0">
                <a:solidFill>
                  <a:srgbClr val="000000"/>
                </a:solidFill>
                <a:latin typeface="Consolas" panose="020B0609020204030204" pitchFamily="49" charset="0"/>
              </a:rPr>
              <a:t> = </a:t>
            </a:r>
            <a:r>
              <a:rPr lang="en-CA" sz="1100" b="1" dirty="0">
                <a:solidFill>
                  <a:srgbClr val="7F0055"/>
                </a:solidFill>
                <a:latin typeface="Consolas" panose="020B0609020204030204" pitchFamily="49" charset="0"/>
              </a:rPr>
              <a:t>new</a:t>
            </a:r>
            <a:r>
              <a:rPr lang="en-CA" sz="1100" b="1" dirty="0">
                <a:solidFill>
                  <a:srgbClr val="000000"/>
                </a:solidFill>
                <a:latin typeface="Consolas" panose="020B0609020204030204" pitchFamily="49" charset="0"/>
              </a:rPr>
              <a:t> </a:t>
            </a:r>
            <a:r>
              <a:rPr lang="en-CA" sz="1100" b="1" dirty="0" err="1">
                <a:solidFill>
                  <a:srgbClr val="000000"/>
                </a:solidFill>
                <a:latin typeface="Consolas" panose="020B0609020204030204" pitchFamily="49" charset="0"/>
              </a:rPr>
              <a:t>ClockTimerModel</a:t>
            </a:r>
            <a:r>
              <a:rPr lang="en-CA"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3F7F5F"/>
                </a:solidFill>
                <a:latin typeface="Consolas" panose="020B0609020204030204" pitchFamily="49" charset="0"/>
              </a:rPr>
              <a:t>//connect the View object to the Model object</a:t>
            </a:r>
          </a:p>
          <a:p>
            <a:r>
              <a:rPr lang="en-CA" sz="1100" dirty="0">
                <a:solidFill>
                  <a:srgbClr val="000000"/>
                </a:solidFill>
                <a:latin typeface="Consolas" panose="020B0609020204030204" pitchFamily="49" charset="0"/>
              </a:rPr>
              <a:t>    </a:t>
            </a:r>
            <a:r>
              <a:rPr lang="en-CA" sz="1100" dirty="0" err="1">
                <a:solidFill>
                  <a:srgbClr val="0000C0"/>
                </a:solidFill>
                <a:latin typeface="Consolas" panose="020B0609020204030204" pitchFamily="49" charset="0"/>
              </a:rPr>
              <a:t>clockModel</a:t>
            </a:r>
            <a:r>
              <a:rPr lang="en-CA" sz="1100" dirty="0" err="1">
                <a:solidFill>
                  <a:srgbClr val="000000"/>
                </a:solidFill>
                <a:latin typeface="Consolas" panose="020B0609020204030204" pitchFamily="49" charset="0"/>
              </a:rPr>
              <a:t>.attach</a:t>
            </a:r>
            <a:r>
              <a:rPr lang="en-CA" sz="1100" dirty="0">
                <a:solidFill>
                  <a:srgbClr val="000000"/>
                </a:solidFill>
                <a:latin typeface="Consolas" panose="020B0609020204030204" pitchFamily="49" charset="0"/>
              </a:rPr>
              <a:t>(</a:t>
            </a:r>
            <a:r>
              <a:rPr lang="en-CA" sz="1100" dirty="0" err="1">
                <a:solidFill>
                  <a:srgbClr val="0000C0"/>
                </a:solidFill>
                <a:latin typeface="Consolas" panose="020B0609020204030204" pitchFamily="49" charset="0"/>
              </a:rPr>
              <a:t>clockView</a:t>
            </a:r>
            <a:r>
              <a:rPr lang="en-CA" sz="1100" dirty="0">
                <a:solidFill>
                  <a:srgbClr val="000000"/>
                </a:solidFill>
                <a:latin typeface="Consolas" panose="020B0609020204030204" pitchFamily="49" charset="0"/>
              </a:rPr>
              <a:t>);</a:t>
            </a:r>
          </a:p>
          <a:p>
            <a:r>
              <a:rPr lang="en-CA"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main(String[] </a:t>
            </a:r>
            <a:r>
              <a:rPr lang="en-US" sz="1100" b="1" dirty="0">
                <a:solidFill>
                  <a:srgbClr val="6A3E3E"/>
                </a:solidFill>
                <a:latin typeface="Consolas" panose="020B0609020204030204" pitchFamily="49" charset="0"/>
              </a:rPr>
              <a:t>av</a:t>
            </a:r>
            <a:r>
              <a:rPr lang="en-US" sz="1100" b="1" dirty="0">
                <a:solidFill>
                  <a:srgbClr val="000000"/>
                </a:solidFill>
                <a:latin typeface="Consolas" panose="020B0609020204030204" pitchFamily="49" charset="0"/>
              </a:rPr>
              <a:t>) {</a:t>
            </a:r>
          </a:p>
          <a:p>
            <a:r>
              <a:rPr lang="en-CA" sz="1100" dirty="0">
                <a:solidFill>
                  <a:srgbClr val="000000"/>
                </a:solidFill>
                <a:latin typeface="Consolas" panose="020B0609020204030204" pitchFamily="49" charset="0"/>
              </a:rPr>
              <a:t>    </a:t>
            </a:r>
            <a:r>
              <a:rPr lang="en-CA" sz="1100" dirty="0" err="1">
                <a:solidFill>
                  <a:srgbClr val="000000"/>
                </a:solidFill>
                <a:latin typeface="Consolas" panose="020B0609020204030204" pitchFamily="49" charset="0"/>
              </a:rPr>
              <a:t>ObserverDemo</a:t>
            </a:r>
            <a:r>
              <a:rPr lang="en-CA" sz="1100" dirty="0">
                <a:solidFill>
                  <a:srgbClr val="000000"/>
                </a:solidFill>
                <a:latin typeface="Consolas" panose="020B0609020204030204" pitchFamily="49" charset="0"/>
              </a:rPr>
              <a:t> </a:t>
            </a:r>
            <a:r>
              <a:rPr lang="en-CA" sz="1100" dirty="0">
                <a:solidFill>
                  <a:srgbClr val="6A3E3E"/>
                </a:solidFill>
                <a:latin typeface="Consolas" panose="020B0609020204030204" pitchFamily="49" charset="0"/>
              </a:rPr>
              <a:t>od</a:t>
            </a:r>
            <a:r>
              <a:rPr lang="en-CA" sz="1100" dirty="0">
                <a:solidFill>
                  <a:srgbClr val="000000"/>
                </a:solidFill>
                <a:latin typeface="Consolas" panose="020B0609020204030204" pitchFamily="49" charset="0"/>
              </a:rPr>
              <a:t> = </a:t>
            </a:r>
            <a:r>
              <a:rPr lang="en-CA" sz="1100" b="1" dirty="0">
                <a:solidFill>
                  <a:srgbClr val="7F0055"/>
                </a:solidFill>
                <a:latin typeface="Consolas" panose="020B0609020204030204" pitchFamily="49" charset="0"/>
              </a:rPr>
              <a:t>new</a:t>
            </a:r>
            <a:r>
              <a:rPr lang="en-CA" sz="1100" b="1" dirty="0">
                <a:solidFill>
                  <a:srgbClr val="000000"/>
                </a:solidFill>
                <a:latin typeface="Consolas" panose="020B0609020204030204" pitchFamily="49" charset="0"/>
              </a:rPr>
              <a:t> </a:t>
            </a:r>
            <a:r>
              <a:rPr lang="en-CA" sz="1100" b="1" dirty="0" err="1">
                <a:solidFill>
                  <a:srgbClr val="000000"/>
                </a:solidFill>
                <a:latin typeface="Consolas" panose="020B0609020204030204" pitchFamily="49" charset="0"/>
              </a:rPr>
              <a:t>ObserverDemo</a:t>
            </a:r>
            <a:r>
              <a:rPr lang="en-CA" sz="1100" b="1" dirty="0">
                <a:solidFill>
                  <a:srgbClr val="000000"/>
                </a:solidFill>
                <a:latin typeface="Consolas" panose="020B0609020204030204" pitchFamily="49" charset="0"/>
              </a:rPr>
              <a:t>();</a:t>
            </a:r>
          </a:p>
          <a:p>
            <a:r>
              <a:rPr lang="en-CA" sz="1100" dirty="0">
                <a:solidFill>
                  <a:srgbClr val="000000"/>
                </a:solidFill>
                <a:latin typeface="Consolas" panose="020B0609020204030204" pitchFamily="49" charset="0"/>
              </a:rPr>
              <a:t>    </a:t>
            </a:r>
            <a:r>
              <a:rPr lang="en-CA" sz="1100" dirty="0" err="1">
                <a:solidFill>
                  <a:srgbClr val="6A3E3E"/>
                </a:solidFill>
                <a:latin typeface="Consolas" panose="020B0609020204030204" pitchFamily="49" charset="0"/>
              </a:rPr>
              <a:t>od</a:t>
            </a:r>
            <a:r>
              <a:rPr lang="en-CA" sz="1100" dirty="0" err="1">
                <a:solidFill>
                  <a:srgbClr val="000000"/>
                </a:solidFill>
                <a:latin typeface="Consolas" panose="020B0609020204030204" pitchFamily="49" charset="0"/>
              </a:rPr>
              <a:t>.demo</a:t>
            </a:r>
            <a:r>
              <a:rPr lang="en-CA" sz="1100" dirty="0">
                <a:solidFill>
                  <a:srgbClr val="000000"/>
                </a:solidFill>
                <a:latin typeface="Consolas" panose="020B0609020204030204" pitchFamily="49" charset="0"/>
              </a:rPr>
              <a:t>();</a:t>
            </a:r>
          </a:p>
          <a:p>
            <a:r>
              <a:rPr lang="en-CA" sz="1100" dirty="0">
                <a:solidFill>
                  <a:srgbClr val="000000"/>
                </a:solidFill>
                <a:latin typeface="Consolas" panose="020B0609020204030204" pitchFamily="49" charset="0"/>
              </a:rPr>
              <a:t>  }</a:t>
            </a:r>
          </a:p>
          <a:p>
            <a:endParaRPr lang="en-CA" sz="1100" dirty="0">
              <a:latin typeface="Consolas" panose="020B0609020204030204" pitchFamily="49" charset="0"/>
            </a:endParaRPr>
          </a:p>
          <a:p>
            <a:r>
              <a:rPr lang="en-CA" sz="1100" dirty="0">
                <a:solidFill>
                  <a:srgbClr val="000000"/>
                </a:solidFill>
                <a:latin typeface="Consolas" panose="020B0609020204030204" pitchFamily="49" charset="0"/>
              </a:rPr>
              <a:t>  </a:t>
            </a:r>
            <a:r>
              <a:rPr lang="en-CA" sz="1100" b="1" dirty="0">
                <a:solidFill>
                  <a:srgbClr val="7F0055"/>
                </a:solidFill>
                <a:latin typeface="Consolas" panose="020B0609020204030204" pitchFamily="49" charset="0"/>
              </a:rPr>
              <a:t>public</a:t>
            </a:r>
            <a:r>
              <a:rPr lang="en-CA" sz="1100" b="1" dirty="0">
                <a:solidFill>
                  <a:srgbClr val="000000"/>
                </a:solidFill>
                <a:latin typeface="Consolas" panose="020B0609020204030204" pitchFamily="49" charset="0"/>
              </a:rPr>
              <a:t> </a:t>
            </a:r>
            <a:r>
              <a:rPr lang="en-CA" sz="1100" b="1" dirty="0">
                <a:solidFill>
                  <a:srgbClr val="7F0055"/>
                </a:solidFill>
                <a:latin typeface="Consolas" panose="020B0609020204030204" pitchFamily="49" charset="0"/>
              </a:rPr>
              <a:t>void</a:t>
            </a:r>
            <a:r>
              <a:rPr lang="en-CA" sz="1100" b="1" dirty="0">
                <a:solidFill>
                  <a:srgbClr val="000000"/>
                </a:solidFill>
                <a:latin typeface="Consolas" panose="020B0609020204030204" pitchFamily="49" charset="0"/>
              </a:rPr>
              <a:t> demo() {</a:t>
            </a:r>
          </a:p>
          <a:p>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"Enter the number of seconds to run the clock "</a:t>
            </a:r>
            <a:r>
              <a:rPr lang="en-US" sz="1100" b="1" i="1" dirty="0">
                <a:solidFill>
                  <a:srgbClr val="000000"/>
                </a:solidFill>
                <a:latin typeface="Consolas" panose="020B0609020204030204" pitchFamily="49" charset="0"/>
              </a:rPr>
              <a:t>);</a:t>
            </a:r>
          </a:p>
          <a:p>
            <a:r>
              <a:rPr lang="en-CA" sz="1100" dirty="0">
                <a:solidFill>
                  <a:srgbClr val="000000"/>
                </a:solidFill>
                <a:latin typeface="Consolas" panose="020B0609020204030204" pitchFamily="49" charset="0"/>
              </a:rPr>
              <a:t>Scanner </a:t>
            </a:r>
            <a:r>
              <a:rPr lang="en-CA" sz="1100" dirty="0" err="1">
                <a:solidFill>
                  <a:srgbClr val="6A3E3E"/>
                </a:solidFill>
                <a:latin typeface="Consolas" panose="020B0609020204030204" pitchFamily="49" charset="0"/>
              </a:rPr>
              <a:t>kbd</a:t>
            </a:r>
            <a:r>
              <a:rPr lang="en-CA" sz="1100" dirty="0">
                <a:solidFill>
                  <a:srgbClr val="000000"/>
                </a:solidFill>
                <a:latin typeface="Consolas" panose="020B0609020204030204" pitchFamily="49" charset="0"/>
              </a:rPr>
              <a:t> = </a:t>
            </a:r>
            <a:r>
              <a:rPr lang="en-CA" sz="1100" b="1" dirty="0">
                <a:solidFill>
                  <a:srgbClr val="7F0055"/>
                </a:solidFill>
                <a:latin typeface="Consolas" panose="020B0609020204030204" pitchFamily="49" charset="0"/>
              </a:rPr>
              <a:t>new</a:t>
            </a:r>
            <a:r>
              <a:rPr lang="en-CA" sz="1100" b="1" dirty="0">
                <a:solidFill>
                  <a:srgbClr val="000000"/>
                </a:solidFill>
                <a:latin typeface="Consolas" panose="020B0609020204030204" pitchFamily="49" charset="0"/>
              </a:rPr>
              <a:t> Scanner(System.</a:t>
            </a:r>
            <a:r>
              <a:rPr lang="en-CA" sz="1100" b="1" i="1" dirty="0">
                <a:solidFill>
                  <a:srgbClr val="0000C0"/>
                </a:solidFill>
                <a:latin typeface="Consolas" panose="020B0609020204030204" pitchFamily="49" charset="0"/>
              </a:rPr>
              <a:t>in</a:t>
            </a:r>
            <a:r>
              <a:rPr lang="en-CA" sz="1100" b="1" i="1" dirty="0">
                <a:solidFill>
                  <a:srgbClr val="000000"/>
                </a:solidFill>
                <a:latin typeface="Consolas" panose="020B0609020204030204" pitchFamily="49" charset="0"/>
              </a:rPr>
              <a:t>);</a:t>
            </a:r>
          </a:p>
          <a:p>
            <a:r>
              <a:rPr lang="en-CA" sz="1100" b="1" dirty="0">
                <a:solidFill>
                  <a:srgbClr val="7F0055"/>
                </a:solidFill>
                <a:latin typeface="Consolas" panose="020B0609020204030204" pitchFamily="49" charset="0"/>
              </a:rPr>
              <a:t>int</a:t>
            </a:r>
            <a:r>
              <a:rPr lang="en-CA" sz="1100" b="1" dirty="0">
                <a:solidFill>
                  <a:srgbClr val="000000"/>
                </a:solidFill>
                <a:latin typeface="Consolas" panose="020B0609020204030204" pitchFamily="49" charset="0"/>
              </a:rPr>
              <a:t> </a:t>
            </a:r>
            <a:r>
              <a:rPr lang="en-CA" sz="1100" b="1" dirty="0">
                <a:solidFill>
                  <a:srgbClr val="6A3E3E"/>
                </a:solidFill>
                <a:latin typeface="Consolas" panose="020B0609020204030204" pitchFamily="49" charset="0"/>
              </a:rPr>
              <a:t>secs</a:t>
            </a:r>
            <a:r>
              <a:rPr lang="en-CA" sz="1100" b="1" dirty="0">
                <a:solidFill>
                  <a:srgbClr val="000000"/>
                </a:solidFill>
                <a:latin typeface="Consolas" panose="020B0609020204030204" pitchFamily="49" charset="0"/>
              </a:rPr>
              <a:t> = </a:t>
            </a:r>
            <a:r>
              <a:rPr lang="en-CA" sz="1100" b="1" dirty="0" err="1">
                <a:solidFill>
                  <a:srgbClr val="6A3E3E"/>
                </a:solidFill>
                <a:latin typeface="Consolas" panose="020B0609020204030204" pitchFamily="49" charset="0"/>
              </a:rPr>
              <a:t>kbd</a:t>
            </a:r>
            <a:r>
              <a:rPr lang="en-CA" sz="1100" b="1" dirty="0" err="1">
                <a:solidFill>
                  <a:srgbClr val="000000"/>
                </a:solidFill>
                <a:latin typeface="Consolas" panose="020B0609020204030204" pitchFamily="49" charset="0"/>
              </a:rPr>
              <a:t>.nextInt</a:t>
            </a:r>
            <a:r>
              <a:rPr lang="en-CA" sz="1100" b="1" dirty="0">
                <a:solidFill>
                  <a:srgbClr val="000000"/>
                </a:solidFill>
                <a:latin typeface="Consolas" panose="020B0609020204030204" pitchFamily="49" charset="0"/>
              </a:rPr>
              <a:t>();</a:t>
            </a:r>
          </a:p>
          <a:p>
            <a:r>
              <a:rPr lang="en-CA" sz="1100" dirty="0">
                <a:solidFill>
                  <a:srgbClr val="000000"/>
                </a:solidFill>
                <a:latin typeface="Consolas" panose="020B0609020204030204" pitchFamily="49" charset="0"/>
              </a:rPr>
              <a:t>    </a:t>
            </a:r>
            <a:r>
              <a:rPr lang="en-CA" sz="1100" dirty="0" err="1">
                <a:solidFill>
                  <a:srgbClr val="0000C0"/>
                </a:solidFill>
                <a:latin typeface="Consolas" panose="020B0609020204030204" pitchFamily="49" charset="0"/>
              </a:rPr>
              <a:t>clockModel</a:t>
            </a:r>
            <a:r>
              <a:rPr lang="en-CA" sz="1100" dirty="0" err="1">
                <a:solidFill>
                  <a:srgbClr val="000000"/>
                </a:solidFill>
                <a:latin typeface="Consolas" panose="020B0609020204030204" pitchFamily="49" charset="0"/>
              </a:rPr>
              <a:t>.start</a:t>
            </a:r>
            <a:r>
              <a:rPr lang="en-CA" sz="1100" dirty="0">
                <a:solidFill>
                  <a:srgbClr val="000000"/>
                </a:solidFill>
                <a:latin typeface="Consolas" panose="020B0609020204030204" pitchFamily="49" charset="0"/>
              </a:rPr>
              <a:t>(</a:t>
            </a:r>
            <a:r>
              <a:rPr lang="en-CA" sz="1100" dirty="0">
                <a:solidFill>
                  <a:srgbClr val="6A3E3E"/>
                </a:solidFill>
                <a:latin typeface="Consolas" panose="020B0609020204030204" pitchFamily="49" charset="0"/>
              </a:rPr>
              <a:t>secs</a:t>
            </a:r>
            <a:r>
              <a:rPr lang="en-CA" sz="1100" dirty="0">
                <a:solidFill>
                  <a:srgbClr val="000000"/>
                </a:solidFill>
                <a:latin typeface="Consolas" panose="020B0609020204030204" pitchFamily="49" charset="0"/>
              </a:rPr>
              <a:t>);</a:t>
            </a:r>
          </a:p>
          <a:p>
            <a:r>
              <a:rPr lang="en-CA" sz="1100" dirty="0">
                <a:solidFill>
                  <a:srgbClr val="000000"/>
                </a:solidFill>
                <a:latin typeface="Consolas" panose="020B0609020204030204" pitchFamily="49" charset="0"/>
              </a:rPr>
              <a:t>    </a:t>
            </a:r>
            <a:r>
              <a:rPr lang="en-CA" sz="1100" dirty="0" err="1">
                <a:solidFill>
                  <a:srgbClr val="6A3E3E"/>
                </a:solidFill>
                <a:latin typeface="Consolas" panose="020B0609020204030204" pitchFamily="49" charset="0"/>
              </a:rPr>
              <a:t>kbd</a:t>
            </a:r>
            <a:r>
              <a:rPr lang="en-CA" sz="1100" dirty="0" err="1">
                <a:solidFill>
                  <a:srgbClr val="000000"/>
                </a:solidFill>
                <a:latin typeface="Consolas" panose="020B0609020204030204" pitchFamily="49" charset="0"/>
              </a:rPr>
              <a:t>.close</a:t>
            </a:r>
            <a:r>
              <a:rPr lang="en-CA" sz="1100" dirty="0">
                <a:solidFill>
                  <a:srgbClr val="000000"/>
                </a:solidFill>
                <a:latin typeface="Consolas" panose="020B0609020204030204" pitchFamily="49" charset="0"/>
              </a:rPr>
              <a:t>();</a:t>
            </a:r>
          </a:p>
          <a:p>
            <a:r>
              <a:rPr lang="en-CA" sz="1100" dirty="0">
                <a:solidFill>
                  <a:srgbClr val="000000"/>
                </a:solidFill>
                <a:latin typeface="Consolas" panose="020B0609020204030204" pitchFamily="49" charset="0"/>
              </a:rPr>
              <a:t>  }</a:t>
            </a:r>
          </a:p>
          <a:p>
            <a:r>
              <a:rPr lang="en-CA" sz="1100" dirty="0">
                <a:solidFill>
                  <a:srgbClr val="000000"/>
                </a:solidFill>
                <a:latin typeface="Consolas" panose="020B0609020204030204" pitchFamily="49" charset="0"/>
              </a:rPr>
              <a:t>}</a:t>
            </a:r>
          </a:p>
        </p:txBody>
      </p:sp>
      <p:sp>
        <p:nvSpPr>
          <p:cNvPr id="6" name="Footer Placeholder 5">
            <a:extLst>
              <a:ext uri="{FF2B5EF4-FFF2-40B4-BE49-F238E27FC236}">
                <a16:creationId xmlns:a16="http://schemas.microsoft.com/office/drawing/2014/main" id="{CD9CC9AD-37FD-4764-BDEB-825FEDDC0932}"/>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00177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113A32-92DC-47FE-A335-031A4362AF5E}"/>
              </a:ext>
            </a:extLst>
          </p:cNvPr>
          <p:cNvSpPr>
            <a:spLocks noGrp="1"/>
          </p:cNvSpPr>
          <p:nvPr>
            <p:ph type="title"/>
          </p:nvPr>
        </p:nvSpPr>
        <p:spPr/>
        <p:txBody>
          <a:bodyPr/>
          <a:lstStyle/>
          <a:p>
            <a:r>
              <a:rPr lang="en-CA" dirty="0"/>
              <a:t>Summary</a:t>
            </a:r>
          </a:p>
        </p:txBody>
      </p:sp>
      <p:sp>
        <p:nvSpPr>
          <p:cNvPr id="7" name="Text Placeholder 6">
            <a:extLst>
              <a:ext uri="{FF2B5EF4-FFF2-40B4-BE49-F238E27FC236}">
                <a16:creationId xmlns:a16="http://schemas.microsoft.com/office/drawing/2014/main" id="{A26F4777-4A88-4242-B035-9D7B2A000E7A}"/>
              </a:ext>
            </a:extLst>
          </p:cNvPr>
          <p:cNvSpPr>
            <a:spLocks noGrp="1"/>
          </p:cNvSpPr>
          <p:nvPr>
            <p:ph type="body" idx="1"/>
          </p:nvPr>
        </p:nvSpPr>
        <p:spPr/>
        <p:txBody>
          <a:bodyPr/>
          <a:lstStyle/>
          <a:p>
            <a:endParaRPr lang="en-CA"/>
          </a:p>
        </p:txBody>
      </p:sp>
      <p:sp>
        <p:nvSpPr>
          <p:cNvPr id="4" name="Footer Placeholder 3">
            <a:extLst>
              <a:ext uri="{FF2B5EF4-FFF2-40B4-BE49-F238E27FC236}">
                <a16:creationId xmlns:a16="http://schemas.microsoft.com/office/drawing/2014/main" id="{6AD109B9-6ED1-4714-AF30-0F9DE9A9DE9C}"/>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768C4919-1406-4358-939E-A2F74CD136DD}"/>
              </a:ext>
            </a:extLst>
          </p:cNvPr>
          <p:cNvSpPr>
            <a:spLocks noGrp="1"/>
          </p:cNvSpPr>
          <p:nvPr>
            <p:ph type="sldNum" sz="quarter" idx="12"/>
          </p:nvPr>
        </p:nvSpPr>
        <p:spPr/>
        <p:txBody>
          <a:bodyPr/>
          <a:lstStyle/>
          <a:p>
            <a:fld id="{C2F792F5-04B2-48F5-9D03-C738232DE97E}" type="slidenum">
              <a:rPr lang="en-CA" smtClean="0"/>
              <a:t>27</a:t>
            </a:fld>
            <a:endParaRPr lang="en-CA"/>
          </a:p>
        </p:txBody>
      </p:sp>
    </p:spTree>
    <p:extLst>
      <p:ext uri="{BB962C8B-B14F-4D97-AF65-F5344CB8AC3E}">
        <p14:creationId xmlns:p14="http://schemas.microsoft.com/office/powerpoint/2010/main" val="2111415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descr="Diagram&#10;&#10;Description automatically generated">
            <a:extLst>
              <a:ext uri="{FF2B5EF4-FFF2-40B4-BE49-F238E27FC236}">
                <a16:creationId xmlns:a16="http://schemas.microsoft.com/office/drawing/2014/main" id="{99609C42-F989-4598-A438-2593706C5D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972"/>
          <a:stretch/>
        </p:blipFill>
        <p:spPr bwMode="auto">
          <a:xfrm>
            <a:off x="691803" y="321734"/>
            <a:ext cx="4957561" cy="2905170"/>
          </a:xfrm>
          <a:prstGeom prst="rect">
            <a:avLst/>
          </a:prstGeom>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descr="Diagram&#10;&#10;Description automatically generated">
            <a:extLst>
              <a:ext uri="{FF2B5EF4-FFF2-40B4-BE49-F238E27FC236}">
                <a16:creationId xmlns:a16="http://schemas.microsoft.com/office/drawing/2014/main" id="{895BB561-07E6-4DC6-B536-90B79E7779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002"/>
          <a:stretch/>
        </p:blipFill>
        <p:spPr bwMode="auto">
          <a:xfrm>
            <a:off x="6942178" y="321734"/>
            <a:ext cx="3844306" cy="2905170"/>
          </a:xfrm>
          <a:prstGeom prst="rect">
            <a:avLst/>
          </a:prstGeom>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B5B10AB-2E8E-457A-937B-3A9D4B45B9A6}"/>
              </a:ext>
            </a:extLst>
          </p:cNvPr>
          <p:cNvPicPr>
            <a:picLocks noChangeAspect="1"/>
          </p:cNvPicPr>
          <p:nvPr/>
        </p:nvPicPr>
        <p:blipFill>
          <a:blip r:embed="rId5"/>
          <a:stretch>
            <a:fillRect/>
          </a:stretch>
        </p:blipFill>
        <p:spPr>
          <a:xfrm>
            <a:off x="716753" y="3631096"/>
            <a:ext cx="4907660" cy="27605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Footer Placeholder 3">
            <a:extLst>
              <a:ext uri="{FF2B5EF4-FFF2-40B4-BE49-F238E27FC236}">
                <a16:creationId xmlns:a16="http://schemas.microsoft.com/office/drawing/2014/main" id="{34B30A25-5934-4970-A230-37751E0BEB1B}"/>
              </a:ext>
            </a:extLst>
          </p:cNvPr>
          <p:cNvSpPr>
            <a:spLocks noGrp="1"/>
          </p:cNvSpPr>
          <p:nvPr>
            <p:ph type="ftr" sz="quarter" idx="11"/>
          </p:nvPr>
        </p:nvSpPr>
        <p:spPr>
          <a:xfrm>
            <a:off x="457201" y="6356350"/>
            <a:ext cx="5426764" cy="365125"/>
          </a:xfrm>
        </p:spPr>
        <p:txBody>
          <a:bodyPr>
            <a:normAutofit/>
          </a:bodyPr>
          <a:lstStyle/>
          <a:p>
            <a:pPr algn="l">
              <a:spcAft>
                <a:spcPts val="600"/>
              </a:spcAft>
            </a:pPr>
            <a:r>
              <a:rPr lang="en-CA"/>
              <a:t>SOEN 343</a:t>
            </a:r>
          </a:p>
        </p:txBody>
      </p:sp>
      <p:pic>
        <p:nvPicPr>
          <p:cNvPr id="8" name="Picture 2" descr="image with no caption">
            <a:extLst>
              <a:ext uri="{FF2B5EF4-FFF2-40B4-BE49-F238E27FC236}">
                <a16:creationId xmlns:a16="http://schemas.microsoft.com/office/drawing/2014/main" id="{FCEDCBCB-504B-4C72-8C55-306E3DA9115E}"/>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28530" b="82533" l="28812" r="81073">
                        <a14:foregroundMark x1="29338" y1="66667" x2="62250" y2="63755"/>
                        <a14:foregroundMark x1="62250" y1="63755" x2="80757" y2="63755"/>
                        <a14:foregroundMark x1="29653" y1="29112" x2="29968" y2="63901"/>
                        <a14:foregroundMark x1="29968" y1="63901" x2="34490" y2="66521"/>
                        <a14:foregroundMark x1="28812" y1="28675" x2="70137" y2="41776"/>
                        <a14:foregroundMark x1="70137" y1="41776" x2="80126" y2="63319"/>
                        <a14:foregroundMark x1="32913" y1="29403" x2="62881" y2="30568"/>
                        <a14:foregroundMark x1="62881" y1="30568" x2="73607" y2="29840"/>
                        <a14:foregroundMark x1="73607" y1="29840" x2="79811" y2="29840"/>
                        <a14:foregroundMark x1="45321" y1="29403" x2="67823" y2="29985"/>
                        <a14:foregroundMark x1="67823" y1="29985" x2="79916" y2="28821"/>
                        <a14:foregroundMark x1="79916" y1="28821" x2="81073" y2="28821"/>
                        <a14:foregroundMark x1="77077" y1="41194" x2="79811" y2="56914"/>
                        <a14:foregroundMark x1="80126" y1="30568" x2="79916" y2="61426"/>
                        <a14:foregroundMark x1="44585" y1="29403" x2="44585" y2="29403"/>
                        <a14:foregroundMark x1="40273" y1="29403" x2="40273" y2="29403"/>
                        <a14:foregroundMark x1="71293" y1="56623" x2="71293" y2="56623"/>
                        <a14:foregroundMark x1="60463" y1="32023" x2="60463" y2="32023"/>
                        <a14:foregroundMark x1="49106" y1="56186" x2="49106" y2="56186"/>
                        <a14:foregroundMark x1="62461" y1="69723" x2="71083" y2="70015"/>
                        <a14:foregroundMark x1="71083" y1="70015" x2="76761" y2="69578"/>
                        <a14:foregroundMark x1="76761" y1="69578" x2="79706" y2="69723"/>
                        <a14:foregroundMark x1="79811" y1="64192" x2="80126" y2="68122"/>
                        <a14:foregroundMark x1="77603" y1="72780" x2="78549" y2="77729"/>
                        <a14:foregroundMark x1="79916" y1="71616" x2="80126" y2="78457"/>
                        <a14:foregroundMark x1="30179" y1="68268" x2="30179" y2="68268"/>
                        <a14:foregroundMark x1="30074" y1="73362" x2="30074" y2="73362"/>
                        <a14:foregroundMark x1="30494" y1="70742" x2="30494" y2="70742"/>
                        <a14:foregroundMark x1="30284" y1="68268" x2="30810" y2="78603"/>
                        <a14:foregroundMark x1="30284" y1="78311" x2="30599" y2="82533"/>
                        <a14:foregroundMark x1="38470" y1="81368" x2="51945" y2="81368"/>
                        <a14:foregroundMark x1="32492" y1="81368" x2="38217" y2="81368"/>
                        <a14:foregroundMark x1="51945" y1="81368" x2="54995" y2="81368"/>
                        <a14:foregroundMark x1="38801" y1="33624" x2="38801" y2="33624"/>
                        <a14:foregroundMark x1="70032" y1="34352" x2="70032" y2="34352"/>
                        <a14:foregroundMark x1="72240" y1="56477" x2="72240" y2="56477"/>
                        <a14:foregroundMark x1="37224" y1="79330" x2="35436" y2="79622"/>
                        <a14:backgroundMark x1="37014" y1="77729" x2="37014" y2="77729"/>
                        <a14:backgroundMark x1="37434" y1="77875" x2="37434" y2="77875"/>
                        <a14:backgroundMark x1="72766" y1="72344" x2="72766" y2="72344"/>
                        <a14:backgroundMark x1="73186" y1="73362" x2="73186" y2="73362"/>
                        <a14:backgroundMark x1="73396" y1="79622" x2="73396" y2="79622"/>
                        <a14:backgroundMark x1="37329" y1="78894" x2="37329" y2="78894"/>
                        <a14:backgroundMark x1="37645" y1="79622" x2="37645" y2="79622"/>
                        <a14:backgroundMark x1="37960" y1="80640" x2="37960" y2="80640"/>
                        <a14:backgroundMark x1="38591" y1="81805" x2="37855" y2="80058"/>
                        <a14:backgroundMark x1="71293" y1="73071" x2="71819" y2="75400"/>
                      </a14:backgroundRemoval>
                    </a14:imgEffect>
                  </a14:imgLayer>
                </a14:imgProps>
              </a:ext>
              <a:ext uri="{28A0092B-C50C-407E-A947-70E740481C1C}">
                <a14:useLocalDpi xmlns:a14="http://schemas.microsoft.com/office/drawing/2010/main" val="0"/>
              </a:ext>
            </a:extLst>
          </a:blip>
          <a:srcRect l="29471" t="29007" r="19778" b="18047"/>
          <a:stretch/>
        </p:blipFill>
        <p:spPr bwMode="auto">
          <a:xfrm>
            <a:off x="7033110" y="3631096"/>
            <a:ext cx="3662442" cy="2760560"/>
          </a:xfrm>
          <a:prstGeom prst="rect">
            <a:avLst/>
          </a:prstGeom>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C562840D-EA0F-47B1-BFAA-99EC3C2D78C9}"/>
              </a:ext>
            </a:extLst>
          </p:cNvPr>
          <p:cNvSpPr>
            <a:spLocks noGrp="1"/>
          </p:cNvSpPr>
          <p:nvPr>
            <p:ph type="sldNum" sz="quarter" idx="12"/>
          </p:nvPr>
        </p:nvSpPr>
        <p:spPr>
          <a:xfrm>
            <a:off x="8610600" y="6356350"/>
            <a:ext cx="2743200" cy="365125"/>
          </a:xfrm>
        </p:spPr>
        <p:txBody>
          <a:bodyPr>
            <a:normAutofit/>
          </a:bodyPr>
          <a:lstStyle/>
          <a:p>
            <a:pPr>
              <a:spcAft>
                <a:spcPts val="600"/>
              </a:spcAft>
            </a:pPr>
            <a:fld id="{C2F792F5-04B2-48F5-9D03-C738232DE97E}" type="slidenum">
              <a:rPr lang="en-CA" smtClean="0"/>
              <a:pPr>
                <a:spcAft>
                  <a:spcPts val="600"/>
                </a:spcAft>
              </a:pPr>
              <a:t>28</a:t>
            </a:fld>
            <a:endParaRPr lang="en-CA"/>
          </a:p>
        </p:txBody>
      </p:sp>
    </p:spTree>
    <p:extLst>
      <p:ext uri="{BB962C8B-B14F-4D97-AF65-F5344CB8AC3E}">
        <p14:creationId xmlns:p14="http://schemas.microsoft.com/office/powerpoint/2010/main" val="170067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6532-95D2-406B-83BA-30C8FFBB86D2}"/>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2114125B-1C6F-4A8A-B50B-DC2F50827B07}"/>
              </a:ext>
            </a:extLst>
          </p:cNvPr>
          <p:cNvSpPr>
            <a:spLocks noGrp="1"/>
          </p:cNvSpPr>
          <p:nvPr>
            <p:ph idx="1"/>
          </p:nvPr>
        </p:nvSpPr>
        <p:spPr/>
        <p:txBody>
          <a:bodyPr/>
          <a:lstStyle/>
          <a:p>
            <a:r>
              <a:rPr lang="en-CA" altLang="en-US" dirty="0"/>
              <a:t>OODesign.com. </a:t>
            </a:r>
            <a:r>
              <a:rPr lang="en-CA" altLang="en-US" dirty="0">
                <a:hlinkClick r:id="rId2"/>
              </a:rPr>
              <a:t>Observer Pattern.</a:t>
            </a:r>
            <a:endParaRPr lang="en-CA" altLang="en-US" dirty="0"/>
          </a:p>
          <a:p>
            <a:r>
              <a:rPr lang="en-CA" altLang="en-US" dirty="0"/>
              <a:t>Erich Gamma, Richard Helm, Ralph Johnson and John </a:t>
            </a:r>
            <a:r>
              <a:rPr lang="en-CA" altLang="en-US" dirty="0" err="1"/>
              <a:t>Vlissides</a:t>
            </a:r>
            <a:r>
              <a:rPr lang="en-CA" altLang="en-US" dirty="0"/>
              <a:t>, Design Patterns – Elements of Reusable Object-Oriented Software, Addison-Wesley, 1995.</a:t>
            </a:r>
          </a:p>
          <a:p>
            <a:r>
              <a:rPr lang="en-CA" altLang="en-US" sz="2400" dirty="0"/>
              <a:t>Eric Freeman; Elisabeth Robson;</a:t>
            </a:r>
            <a:r>
              <a:rPr lang="en-CA" altLang="en-US" sz="2400" i="1" dirty="0"/>
              <a:t> Head First Design Patterns. </a:t>
            </a:r>
            <a:r>
              <a:rPr lang="en-CA" altLang="en-US" sz="2400" dirty="0"/>
              <a:t>by O'Reilly Media, Inc., 2004</a:t>
            </a:r>
          </a:p>
          <a:p>
            <a:r>
              <a:rPr lang="en-CA" altLang="en-US" sz="2400" dirty="0"/>
              <a:t>Source code </a:t>
            </a:r>
            <a:r>
              <a:rPr lang="en-CA" altLang="en-US" sz="2400" dirty="0" err="1">
                <a:hlinkClick r:id="rId3"/>
              </a:rPr>
              <a:t>c</a:t>
            </a:r>
            <a:r>
              <a:rPr lang="en-CA" altLang="en-US" sz="2400" dirty="0" err="1">
                <a:hlinkClick r:id="rId3"/>
              </a:rPr>
              <a:t>lockTimer</a:t>
            </a:r>
            <a:endParaRPr lang="en-CA" altLang="en-US" sz="2400" dirty="0"/>
          </a:p>
        </p:txBody>
      </p:sp>
      <p:sp>
        <p:nvSpPr>
          <p:cNvPr id="4" name="Slide Number Placeholder 3">
            <a:extLst>
              <a:ext uri="{FF2B5EF4-FFF2-40B4-BE49-F238E27FC236}">
                <a16:creationId xmlns:a16="http://schemas.microsoft.com/office/drawing/2014/main" id="{C9A10673-8366-40C5-B71A-AD9BC10AEB81}"/>
              </a:ext>
            </a:extLst>
          </p:cNvPr>
          <p:cNvSpPr>
            <a:spLocks noGrp="1"/>
          </p:cNvSpPr>
          <p:nvPr>
            <p:ph type="sldNum" sz="quarter" idx="12"/>
          </p:nvPr>
        </p:nvSpPr>
        <p:spPr/>
        <p:txBody>
          <a:bodyPr/>
          <a:lstStyle/>
          <a:p>
            <a:fld id="{C2F792F5-04B2-48F5-9D03-C738232DE97E}" type="slidenum">
              <a:rPr lang="en-CA" smtClean="0"/>
              <a:t>29</a:t>
            </a:fld>
            <a:endParaRPr lang="en-CA"/>
          </a:p>
        </p:txBody>
      </p:sp>
      <p:sp>
        <p:nvSpPr>
          <p:cNvPr id="5" name="Footer Placeholder 4">
            <a:extLst>
              <a:ext uri="{FF2B5EF4-FFF2-40B4-BE49-F238E27FC236}">
                <a16:creationId xmlns:a16="http://schemas.microsoft.com/office/drawing/2014/main" id="{610C86D8-53FB-4491-8BD1-C112F024C5D1}"/>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73399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AF-F416-4054-90B1-6D7F307B7AD4}"/>
              </a:ext>
            </a:extLst>
          </p:cNvPr>
          <p:cNvSpPr>
            <a:spLocks noGrp="1"/>
          </p:cNvSpPr>
          <p:nvPr>
            <p:ph type="title"/>
          </p:nvPr>
        </p:nvSpPr>
        <p:spPr/>
        <p:txBody>
          <a:bodyPr/>
          <a:lstStyle/>
          <a:p>
            <a:r>
              <a:rPr lang="en-US" altLang="en-US" dirty="0"/>
              <a:t>Model-View-Controller (MVC) model</a:t>
            </a:r>
            <a:endParaRPr lang="en-CA" dirty="0"/>
          </a:p>
        </p:txBody>
      </p:sp>
      <p:sp>
        <p:nvSpPr>
          <p:cNvPr id="3" name="Content Placeholder 2">
            <a:extLst>
              <a:ext uri="{FF2B5EF4-FFF2-40B4-BE49-F238E27FC236}">
                <a16:creationId xmlns:a16="http://schemas.microsoft.com/office/drawing/2014/main" id="{C469DDA4-5795-4156-A30F-7D7F2EEB30E7}"/>
              </a:ext>
            </a:extLst>
          </p:cNvPr>
          <p:cNvSpPr>
            <a:spLocks noGrp="1"/>
          </p:cNvSpPr>
          <p:nvPr>
            <p:ph idx="1"/>
          </p:nvPr>
        </p:nvSpPr>
        <p:spPr/>
        <p:txBody>
          <a:bodyPr/>
          <a:lstStyle/>
          <a:p>
            <a:r>
              <a:rPr lang="en-CA" dirty="0"/>
              <a:t>It belongs to the interaction-oriented family of software architecture styles, along with PAC</a:t>
            </a:r>
            <a:endParaRPr lang="en-CA" altLang="en-US" dirty="0"/>
          </a:p>
          <a:p>
            <a:r>
              <a:rPr lang="en-CA" altLang="en-US" dirty="0"/>
              <a:t>MVC was first introduced by </a:t>
            </a:r>
            <a:r>
              <a:rPr lang="en-CA" altLang="en-US" dirty="0" err="1"/>
              <a:t>Reenskaug</a:t>
            </a:r>
            <a:r>
              <a:rPr lang="en-CA" altLang="en-US" dirty="0"/>
              <a:t> at the Xerox Palo Alto Research Center in 1979</a:t>
            </a:r>
          </a:p>
          <a:p>
            <a:r>
              <a:rPr lang="en-US" altLang="zh-CN" dirty="0"/>
              <a:t>Model-View-Controller programming is the application of this three-way factoring whereby objects of different classes take over the operations related to the application domain (the model), the display of the application's state (the view), and the user interaction with the model and the view (the controller)</a:t>
            </a:r>
          </a:p>
          <a:p>
            <a:endParaRPr lang="en-CA" dirty="0"/>
          </a:p>
        </p:txBody>
      </p:sp>
      <p:sp>
        <p:nvSpPr>
          <p:cNvPr id="4" name="Slide Number Placeholder 3">
            <a:extLst>
              <a:ext uri="{FF2B5EF4-FFF2-40B4-BE49-F238E27FC236}">
                <a16:creationId xmlns:a16="http://schemas.microsoft.com/office/drawing/2014/main" id="{6B7E1756-BA58-424F-9430-71B5EF7B68D9}"/>
              </a:ext>
            </a:extLst>
          </p:cNvPr>
          <p:cNvSpPr>
            <a:spLocks noGrp="1"/>
          </p:cNvSpPr>
          <p:nvPr>
            <p:ph type="sldNum" sz="quarter" idx="12"/>
          </p:nvPr>
        </p:nvSpPr>
        <p:spPr/>
        <p:txBody>
          <a:bodyPr/>
          <a:lstStyle/>
          <a:p>
            <a:fld id="{C2F792F5-04B2-48F5-9D03-C738232DE97E}" type="slidenum">
              <a:rPr lang="en-CA" smtClean="0"/>
              <a:t>3</a:t>
            </a:fld>
            <a:endParaRPr lang="en-CA"/>
          </a:p>
        </p:txBody>
      </p:sp>
      <p:sp>
        <p:nvSpPr>
          <p:cNvPr id="5" name="Footer Placeholder 4">
            <a:extLst>
              <a:ext uri="{FF2B5EF4-FFF2-40B4-BE49-F238E27FC236}">
                <a16:creationId xmlns:a16="http://schemas.microsoft.com/office/drawing/2014/main" id="{A8CAE0F9-9FDC-4F87-9CF1-237E64C912CC}"/>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48334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0202-D2A7-49CB-9786-7E713679871A}"/>
              </a:ext>
            </a:extLst>
          </p:cNvPr>
          <p:cNvSpPr>
            <a:spLocks noGrp="1"/>
          </p:cNvSpPr>
          <p:nvPr>
            <p:ph type="title"/>
          </p:nvPr>
        </p:nvSpPr>
        <p:spPr/>
        <p:txBody>
          <a:bodyPr/>
          <a:lstStyle/>
          <a:p>
            <a:r>
              <a:rPr lang="en-CA" dirty="0"/>
              <a:t>MVC: model</a:t>
            </a:r>
          </a:p>
        </p:txBody>
      </p:sp>
      <p:sp>
        <p:nvSpPr>
          <p:cNvPr id="3" name="Content Placeholder 2">
            <a:extLst>
              <a:ext uri="{FF2B5EF4-FFF2-40B4-BE49-F238E27FC236}">
                <a16:creationId xmlns:a16="http://schemas.microsoft.com/office/drawing/2014/main" id="{FCFA0A3D-C61E-40EA-A544-1410C7F4DC96}"/>
              </a:ext>
            </a:extLst>
          </p:cNvPr>
          <p:cNvSpPr>
            <a:spLocks noGrp="1"/>
          </p:cNvSpPr>
          <p:nvPr>
            <p:ph idx="1"/>
          </p:nvPr>
        </p:nvSpPr>
        <p:spPr/>
        <p:txBody>
          <a:bodyPr/>
          <a:lstStyle/>
          <a:p>
            <a:pPr marL="0" indent="0">
              <a:buNone/>
            </a:pPr>
            <a:r>
              <a:rPr lang="en-US" altLang="en-US" dirty="0"/>
              <a:t>Model: </a:t>
            </a:r>
          </a:p>
          <a:p>
            <a:r>
              <a:rPr lang="en-US" altLang="en-US" dirty="0"/>
              <a:t>Manages the behavior and data of the application domain</a:t>
            </a:r>
          </a:p>
          <a:p>
            <a:r>
              <a:rPr lang="en-US" altLang="en-US" dirty="0"/>
              <a:t>Responds to requests for information about its state (usually from the view)</a:t>
            </a:r>
          </a:p>
          <a:p>
            <a:r>
              <a:rPr lang="en-US" altLang="en-US" dirty="0"/>
              <a:t>Responds to instructions to change state (usually from the controller)</a:t>
            </a:r>
          </a:p>
          <a:p>
            <a:r>
              <a:rPr lang="en-US" altLang="en-US" dirty="0"/>
              <a:t>In event-driven systems, the model notifies observers (usually views) when the information changes so that they can react. (see observer pattern)</a:t>
            </a:r>
          </a:p>
          <a:p>
            <a:r>
              <a:rPr lang="en-US" altLang="en-US" dirty="0"/>
              <a:t>In enterprise software, a model often serves as a software approximation of a real-world process</a:t>
            </a:r>
          </a:p>
          <a:p>
            <a:r>
              <a:rPr lang="en-US" altLang="en-US" dirty="0"/>
              <a:t>In a game, the model is represented by the classes defining the game entities, which are embedding their own state and actions</a:t>
            </a:r>
          </a:p>
          <a:p>
            <a:endParaRPr lang="en-US" altLang="en-US" sz="2000" dirty="0"/>
          </a:p>
          <a:p>
            <a:endParaRPr lang="en-CA" dirty="0"/>
          </a:p>
        </p:txBody>
      </p:sp>
      <p:sp>
        <p:nvSpPr>
          <p:cNvPr id="4" name="Slide Number Placeholder 3">
            <a:extLst>
              <a:ext uri="{FF2B5EF4-FFF2-40B4-BE49-F238E27FC236}">
                <a16:creationId xmlns:a16="http://schemas.microsoft.com/office/drawing/2014/main" id="{7243FC5C-8A71-4C52-8152-CFE3DE8C5657}"/>
              </a:ext>
            </a:extLst>
          </p:cNvPr>
          <p:cNvSpPr>
            <a:spLocks noGrp="1"/>
          </p:cNvSpPr>
          <p:nvPr>
            <p:ph type="sldNum" sz="quarter" idx="12"/>
          </p:nvPr>
        </p:nvSpPr>
        <p:spPr/>
        <p:txBody>
          <a:bodyPr/>
          <a:lstStyle/>
          <a:p>
            <a:fld id="{C2F792F5-04B2-48F5-9D03-C738232DE97E}" type="slidenum">
              <a:rPr lang="en-CA" smtClean="0"/>
              <a:t>4</a:t>
            </a:fld>
            <a:endParaRPr lang="en-CA"/>
          </a:p>
        </p:txBody>
      </p:sp>
      <p:sp>
        <p:nvSpPr>
          <p:cNvPr id="5" name="Footer Placeholder 4">
            <a:extLst>
              <a:ext uri="{FF2B5EF4-FFF2-40B4-BE49-F238E27FC236}">
                <a16:creationId xmlns:a16="http://schemas.microsoft.com/office/drawing/2014/main" id="{A6811D07-8450-4409-847A-B6946829DFAE}"/>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56990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D8F2-862A-48A1-8458-6E9BC6EACE8B}"/>
              </a:ext>
            </a:extLst>
          </p:cNvPr>
          <p:cNvSpPr>
            <a:spLocks noGrp="1"/>
          </p:cNvSpPr>
          <p:nvPr>
            <p:ph type="title"/>
          </p:nvPr>
        </p:nvSpPr>
        <p:spPr/>
        <p:txBody>
          <a:bodyPr/>
          <a:lstStyle/>
          <a:p>
            <a:r>
              <a:rPr lang="en-CA" dirty="0"/>
              <a:t>MVC: view</a:t>
            </a:r>
          </a:p>
        </p:txBody>
      </p:sp>
      <p:sp>
        <p:nvSpPr>
          <p:cNvPr id="3" name="Content Placeholder 2">
            <a:extLst>
              <a:ext uri="{FF2B5EF4-FFF2-40B4-BE49-F238E27FC236}">
                <a16:creationId xmlns:a16="http://schemas.microsoft.com/office/drawing/2014/main" id="{0566E220-D46F-4116-B904-EEC77D1C9616}"/>
              </a:ext>
            </a:extLst>
          </p:cNvPr>
          <p:cNvSpPr>
            <a:spLocks noGrp="1"/>
          </p:cNvSpPr>
          <p:nvPr>
            <p:ph idx="1"/>
          </p:nvPr>
        </p:nvSpPr>
        <p:spPr/>
        <p:txBody>
          <a:bodyPr/>
          <a:lstStyle/>
          <a:p>
            <a:r>
              <a:rPr lang="en-US" dirty="0"/>
              <a:t>Renders the model into a form suitable for visualization or interaction, typically a user interface element</a:t>
            </a:r>
          </a:p>
          <a:p>
            <a:r>
              <a:rPr lang="en-US" dirty="0"/>
              <a:t>Multiple views can exist for a single model element for different purposes</a:t>
            </a:r>
          </a:p>
          <a:p>
            <a:r>
              <a:rPr lang="en-US" dirty="0"/>
              <a:t>The view renders the contents of a portion of the model’s data</a:t>
            </a:r>
          </a:p>
          <a:p>
            <a:r>
              <a:rPr lang="en-US" dirty="0"/>
              <a:t>If the model data changes, the view must update its presentation as needed. This can be achieved by using:</a:t>
            </a:r>
          </a:p>
          <a:p>
            <a:pPr lvl="1"/>
            <a:r>
              <a:rPr lang="en-US" dirty="0"/>
              <a:t>a </a:t>
            </a:r>
            <a:r>
              <a:rPr lang="en-US" b="1" dirty="0"/>
              <a:t>push model</a:t>
            </a:r>
            <a:r>
              <a:rPr lang="en-US" dirty="0"/>
              <a:t>, in which the view registers itself with the model for change notifications. (see the observer pattern)</a:t>
            </a:r>
          </a:p>
          <a:p>
            <a:pPr lvl="1"/>
            <a:r>
              <a:rPr lang="en-US" dirty="0"/>
              <a:t>a </a:t>
            </a:r>
            <a:r>
              <a:rPr lang="en-US" b="1" dirty="0"/>
              <a:t>pull model</a:t>
            </a:r>
            <a:r>
              <a:rPr lang="en-US" dirty="0"/>
              <a:t>, in which the view is responsible for calling the model when it needs to retrieve the most current data</a:t>
            </a:r>
          </a:p>
          <a:p>
            <a:endParaRPr lang="en-CA" dirty="0"/>
          </a:p>
        </p:txBody>
      </p:sp>
      <p:sp>
        <p:nvSpPr>
          <p:cNvPr id="4" name="Slide Number Placeholder 3">
            <a:extLst>
              <a:ext uri="{FF2B5EF4-FFF2-40B4-BE49-F238E27FC236}">
                <a16:creationId xmlns:a16="http://schemas.microsoft.com/office/drawing/2014/main" id="{2454768D-CB23-4552-9D47-908CADCB8F6D}"/>
              </a:ext>
            </a:extLst>
          </p:cNvPr>
          <p:cNvSpPr>
            <a:spLocks noGrp="1"/>
          </p:cNvSpPr>
          <p:nvPr>
            <p:ph type="sldNum" sz="quarter" idx="12"/>
          </p:nvPr>
        </p:nvSpPr>
        <p:spPr/>
        <p:txBody>
          <a:bodyPr/>
          <a:lstStyle/>
          <a:p>
            <a:fld id="{C2F792F5-04B2-48F5-9D03-C738232DE97E}" type="slidenum">
              <a:rPr lang="en-CA" smtClean="0"/>
              <a:t>5</a:t>
            </a:fld>
            <a:endParaRPr lang="en-CA"/>
          </a:p>
        </p:txBody>
      </p:sp>
      <p:sp>
        <p:nvSpPr>
          <p:cNvPr id="5" name="Footer Placeholder 4">
            <a:extLst>
              <a:ext uri="{FF2B5EF4-FFF2-40B4-BE49-F238E27FC236}">
                <a16:creationId xmlns:a16="http://schemas.microsoft.com/office/drawing/2014/main" id="{32BC05C0-D72C-44C1-BA4B-785D855DD32F}"/>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77388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A8D9-8155-445D-AB88-FC45EE755012}"/>
              </a:ext>
            </a:extLst>
          </p:cNvPr>
          <p:cNvSpPr>
            <a:spLocks noGrp="1"/>
          </p:cNvSpPr>
          <p:nvPr>
            <p:ph type="title"/>
          </p:nvPr>
        </p:nvSpPr>
        <p:spPr/>
        <p:txBody>
          <a:bodyPr/>
          <a:lstStyle/>
          <a:p>
            <a:r>
              <a:rPr lang="en-CA" dirty="0"/>
              <a:t>MVC: controller</a:t>
            </a:r>
          </a:p>
        </p:txBody>
      </p:sp>
      <p:sp>
        <p:nvSpPr>
          <p:cNvPr id="3" name="Content Placeholder 2">
            <a:extLst>
              <a:ext uri="{FF2B5EF4-FFF2-40B4-BE49-F238E27FC236}">
                <a16:creationId xmlns:a16="http://schemas.microsoft.com/office/drawing/2014/main" id="{29EDC3CD-D3EB-4CAE-816F-B8C0E71BF855}"/>
              </a:ext>
            </a:extLst>
          </p:cNvPr>
          <p:cNvSpPr>
            <a:spLocks noGrp="1"/>
          </p:cNvSpPr>
          <p:nvPr>
            <p:ph idx="1"/>
          </p:nvPr>
        </p:nvSpPr>
        <p:spPr/>
        <p:txBody>
          <a:bodyPr/>
          <a:lstStyle/>
          <a:p>
            <a:r>
              <a:rPr lang="en-US" dirty="0"/>
              <a:t>Receives user input and initiates a response by making calls on appropriate </a:t>
            </a:r>
            <a:r>
              <a:rPr lang="en-US" u="sng" dirty="0"/>
              <a:t>model objects</a:t>
            </a:r>
            <a:r>
              <a:rPr lang="en-US" dirty="0"/>
              <a:t>.</a:t>
            </a:r>
          </a:p>
          <a:p>
            <a:r>
              <a:rPr lang="en-US" dirty="0"/>
              <a:t>Accepts input (e.g. events or data) from the user and instructs the model to perform actions based on that input.</a:t>
            </a:r>
          </a:p>
          <a:p>
            <a:r>
              <a:rPr lang="en-US" dirty="0"/>
              <a:t>The controller translates the user's interactions with the view it is associated with, into actions that the model will perform that may use some additional/changed data gathered  in a user-interactive view. </a:t>
            </a:r>
          </a:p>
          <a:p>
            <a:r>
              <a:rPr lang="en-US" dirty="0"/>
              <a:t>A controller may also spawn new views upon user demand. </a:t>
            </a:r>
          </a:p>
          <a:p>
            <a:endParaRPr lang="en-CA" dirty="0"/>
          </a:p>
        </p:txBody>
      </p:sp>
      <p:sp>
        <p:nvSpPr>
          <p:cNvPr id="4" name="Slide Number Placeholder 3">
            <a:extLst>
              <a:ext uri="{FF2B5EF4-FFF2-40B4-BE49-F238E27FC236}">
                <a16:creationId xmlns:a16="http://schemas.microsoft.com/office/drawing/2014/main" id="{CE924AAA-5126-4A55-8F64-30A37CC3FAD9}"/>
              </a:ext>
            </a:extLst>
          </p:cNvPr>
          <p:cNvSpPr>
            <a:spLocks noGrp="1"/>
          </p:cNvSpPr>
          <p:nvPr>
            <p:ph type="sldNum" sz="quarter" idx="12"/>
          </p:nvPr>
        </p:nvSpPr>
        <p:spPr/>
        <p:txBody>
          <a:bodyPr/>
          <a:lstStyle/>
          <a:p>
            <a:fld id="{C2F792F5-04B2-48F5-9D03-C738232DE97E}" type="slidenum">
              <a:rPr lang="en-CA" smtClean="0"/>
              <a:t>6</a:t>
            </a:fld>
            <a:endParaRPr lang="en-CA"/>
          </a:p>
        </p:txBody>
      </p:sp>
      <p:sp>
        <p:nvSpPr>
          <p:cNvPr id="5" name="Footer Placeholder 4">
            <a:extLst>
              <a:ext uri="{FF2B5EF4-FFF2-40B4-BE49-F238E27FC236}">
                <a16:creationId xmlns:a16="http://schemas.microsoft.com/office/drawing/2014/main" id="{19C4A15F-4751-4301-BA07-58442A75CE34}"/>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25694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1DA5-141F-4B2C-9717-B57344E23636}"/>
              </a:ext>
            </a:extLst>
          </p:cNvPr>
          <p:cNvSpPr>
            <a:spLocks noGrp="1"/>
          </p:cNvSpPr>
          <p:nvPr>
            <p:ph type="title"/>
          </p:nvPr>
        </p:nvSpPr>
        <p:spPr/>
        <p:txBody>
          <a:bodyPr/>
          <a:lstStyle/>
          <a:p>
            <a:r>
              <a:rPr lang="en-CA" dirty="0"/>
              <a:t>MVC: interactions</a:t>
            </a:r>
          </a:p>
        </p:txBody>
      </p:sp>
      <p:sp>
        <p:nvSpPr>
          <p:cNvPr id="3" name="Content Placeholder 2">
            <a:extLst>
              <a:ext uri="{FF2B5EF4-FFF2-40B4-BE49-F238E27FC236}">
                <a16:creationId xmlns:a16="http://schemas.microsoft.com/office/drawing/2014/main" id="{20662498-D0C3-4B3A-AE99-267EE79E2963}"/>
              </a:ext>
            </a:extLst>
          </p:cNvPr>
          <p:cNvSpPr>
            <a:spLocks noGrp="1"/>
          </p:cNvSpPr>
          <p:nvPr>
            <p:ph idx="1"/>
          </p:nvPr>
        </p:nvSpPr>
        <p:spPr/>
        <p:txBody>
          <a:bodyPr/>
          <a:lstStyle/>
          <a:p>
            <a:pPr marL="730250" lvl="1" indent="-457200">
              <a:buFont typeface="Arial" panose="020B0604020202020204" pitchFamily="34" charset="0"/>
              <a:buAutoNum type="arabicPeriod"/>
            </a:pPr>
            <a:r>
              <a:rPr lang="en-CA" altLang="en-US" sz="2200" dirty="0"/>
              <a:t>The </a:t>
            </a:r>
            <a:r>
              <a:rPr lang="en-CA" altLang="en-US" sz="2200" u="sng" dirty="0"/>
              <a:t>model</a:t>
            </a:r>
            <a:r>
              <a:rPr lang="en-CA" altLang="en-US" sz="2200" dirty="0"/>
              <a:t> objects are created.</a:t>
            </a:r>
          </a:p>
          <a:p>
            <a:pPr marL="1277938" lvl="3" indent="-457200"/>
            <a:r>
              <a:rPr lang="en-CA" altLang="en-US" dirty="0"/>
              <a:t>Each model object represents a portion of the business model state held by the application.</a:t>
            </a:r>
          </a:p>
          <a:p>
            <a:pPr marL="730250" lvl="1" indent="-457200">
              <a:buFont typeface="Arial" panose="020B0604020202020204" pitchFamily="34" charset="0"/>
              <a:buAutoNum type="arabicPeriod"/>
            </a:pPr>
            <a:r>
              <a:rPr lang="en-CA" altLang="en-US" sz="2200" dirty="0"/>
              <a:t>The views register as observers on the model objects.</a:t>
            </a:r>
          </a:p>
          <a:p>
            <a:pPr marL="1277938" lvl="3" indent="-457200"/>
            <a:r>
              <a:rPr lang="en-CA" altLang="en-US" dirty="0"/>
              <a:t>Any changes to the underlying data of the model objects immediately result in a broadcast change notification, which all associated views receive (in the push model) </a:t>
            </a:r>
          </a:p>
          <a:p>
            <a:pPr marL="1277938" lvl="3" indent="-457200"/>
            <a:r>
              <a:rPr lang="en-CA" altLang="en-US" dirty="0"/>
              <a:t>Note that the model is not aware of the view or the controller -- it simply broadcasts change notifications to all registered observers</a:t>
            </a:r>
          </a:p>
          <a:p>
            <a:pPr marL="730250" lvl="1" indent="-457200">
              <a:buFont typeface="Arial" panose="020B0604020202020204" pitchFamily="34" charset="0"/>
              <a:buAutoNum type="arabicPeriod"/>
            </a:pPr>
            <a:r>
              <a:rPr lang="en-CA" altLang="en-US" sz="2200" dirty="0"/>
              <a:t>The controller is bound to a view </a:t>
            </a:r>
          </a:p>
          <a:p>
            <a:pPr marL="1277938" lvl="3" indent="-457200"/>
            <a:r>
              <a:rPr lang="en-CA" altLang="en-US" dirty="0"/>
              <a:t>It can then react to any user interaction provided by this view. </a:t>
            </a:r>
          </a:p>
          <a:p>
            <a:pPr marL="1277938" lvl="3" indent="-457200"/>
            <a:r>
              <a:rPr lang="en-CA" altLang="en-US" dirty="0"/>
              <a:t>Any user actions that are performed on the view will invoke a method in the controller class</a:t>
            </a:r>
          </a:p>
          <a:p>
            <a:pPr marL="730250" lvl="1" indent="-457200">
              <a:buFont typeface="Arial" panose="020B0604020202020204" pitchFamily="34" charset="0"/>
              <a:buAutoNum type="arabicPeriod"/>
            </a:pPr>
            <a:r>
              <a:rPr lang="en-CA" altLang="en-US" sz="2200" dirty="0"/>
              <a:t>The controller is given a reference to the underlying model. </a:t>
            </a:r>
          </a:p>
          <a:p>
            <a:pPr marL="1277938" lvl="3" indent="-457200"/>
            <a:r>
              <a:rPr lang="en-CA" altLang="en-US" dirty="0"/>
              <a:t>It can then trigger the model’s behavior functions and/or state change when one of its methods is called</a:t>
            </a:r>
          </a:p>
          <a:p>
            <a:endParaRPr lang="en-CA" dirty="0"/>
          </a:p>
        </p:txBody>
      </p:sp>
      <p:sp>
        <p:nvSpPr>
          <p:cNvPr id="4" name="Slide Number Placeholder 3">
            <a:extLst>
              <a:ext uri="{FF2B5EF4-FFF2-40B4-BE49-F238E27FC236}">
                <a16:creationId xmlns:a16="http://schemas.microsoft.com/office/drawing/2014/main" id="{6163FE15-7376-4B44-8834-869D353A331A}"/>
              </a:ext>
            </a:extLst>
          </p:cNvPr>
          <p:cNvSpPr>
            <a:spLocks noGrp="1"/>
          </p:cNvSpPr>
          <p:nvPr>
            <p:ph type="sldNum" sz="quarter" idx="12"/>
          </p:nvPr>
        </p:nvSpPr>
        <p:spPr/>
        <p:txBody>
          <a:bodyPr/>
          <a:lstStyle/>
          <a:p>
            <a:fld id="{C2F792F5-04B2-48F5-9D03-C738232DE97E}" type="slidenum">
              <a:rPr lang="en-CA" smtClean="0"/>
              <a:t>7</a:t>
            </a:fld>
            <a:endParaRPr lang="en-CA"/>
          </a:p>
        </p:txBody>
      </p:sp>
      <p:sp>
        <p:nvSpPr>
          <p:cNvPr id="5" name="Footer Placeholder 4">
            <a:extLst>
              <a:ext uri="{FF2B5EF4-FFF2-40B4-BE49-F238E27FC236}">
                <a16:creationId xmlns:a16="http://schemas.microsoft.com/office/drawing/2014/main" id="{3790EA41-C077-43B2-BC11-EE8196553171}"/>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05519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6F25-03AE-4D58-BBA8-6FA2495B606A}"/>
              </a:ext>
            </a:extLst>
          </p:cNvPr>
          <p:cNvSpPr>
            <a:spLocks noGrp="1"/>
          </p:cNvSpPr>
          <p:nvPr>
            <p:ph type="title"/>
          </p:nvPr>
        </p:nvSpPr>
        <p:spPr/>
        <p:txBody>
          <a:bodyPr/>
          <a:lstStyle/>
          <a:p>
            <a:r>
              <a:rPr lang="en-CA" dirty="0"/>
              <a:t>Once a user interacts with the view…</a:t>
            </a:r>
          </a:p>
        </p:txBody>
      </p:sp>
      <p:sp>
        <p:nvSpPr>
          <p:cNvPr id="3" name="Content Placeholder 2">
            <a:extLst>
              <a:ext uri="{FF2B5EF4-FFF2-40B4-BE49-F238E27FC236}">
                <a16:creationId xmlns:a16="http://schemas.microsoft.com/office/drawing/2014/main" id="{4E630107-D62B-47E0-A826-8EE5E83D17D9}"/>
              </a:ext>
            </a:extLst>
          </p:cNvPr>
          <p:cNvSpPr>
            <a:spLocks noGrp="1"/>
          </p:cNvSpPr>
          <p:nvPr>
            <p:ph idx="1"/>
          </p:nvPr>
        </p:nvSpPr>
        <p:spPr/>
        <p:txBody>
          <a:bodyPr>
            <a:normAutofit/>
          </a:bodyPr>
          <a:lstStyle/>
          <a:p>
            <a:pPr marL="730250" lvl="1" indent="-457200">
              <a:buFont typeface="Arial" panose="020B0604020202020204" pitchFamily="34" charset="0"/>
              <a:buAutoNum type="arabicPeriod"/>
            </a:pPr>
            <a:r>
              <a:rPr lang="en-CA" altLang="en-US" sz="2200" dirty="0"/>
              <a:t>The view recognizes that a GUI action -- for example, pushing a button or dragging a scroll bar -- has occurred, e.g., using a listener method that is registered to be called when such an action occurs. The mechanism varies depending on the technology or library used</a:t>
            </a:r>
          </a:p>
          <a:p>
            <a:pPr marL="730250" lvl="1" indent="-457200">
              <a:buFont typeface="Arial" panose="020B0604020202020204" pitchFamily="34" charset="0"/>
              <a:buAutoNum type="arabicPeriod"/>
            </a:pPr>
            <a:r>
              <a:rPr lang="en-CA" altLang="en-US" sz="2200" dirty="0"/>
              <a:t>In the listener method, the view calls the appropriate method in the controller</a:t>
            </a:r>
          </a:p>
          <a:p>
            <a:pPr marL="730250" lvl="1" indent="-457200">
              <a:buFont typeface="Arial" panose="020B0604020202020204" pitchFamily="34" charset="0"/>
              <a:buAutoNum type="arabicPeriod"/>
            </a:pPr>
            <a:r>
              <a:rPr lang="en-CA" altLang="en-US" sz="2200" dirty="0"/>
              <a:t>The controller translates this signal into an appropriate action in the model, which will in turn possibly be updated in a way appropriate to the user's action</a:t>
            </a:r>
          </a:p>
          <a:p>
            <a:pPr marL="730250" lvl="1" indent="-457200">
              <a:buFont typeface="Arial" panose="020B0604020202020204" pitchFamily="34" charset="0"/>
              <a:buAutoNum type="arabicPeriod"/>
            </a:pPr>
            <a:r>
              <a:rPr lang="en-CA" altLang="en-US" sz="2200" dirty="0"/>
              <a:t>If the state of some of the model’s elements have been altered, they then notify registered observers of the change. In some architectures, the controller may also be responsible for updating the view. Again, technical details may vary according to technology or library used</a:t>
            </a:r>
          </a:p>
          <a:p>
            <a:endParaRPr lang="en-CA" dirty="0"/>
          </a:p>
        </p:txBody>
      </p:sp>
      <p:sp>
        <p:nvSpPr>
          <p:cNvPr id="4" name="Slide Number Placeholder 3">
            <a:extLst>
              <a:ext uri="{FF2B5EF4-FFF2-40B4-BE49-F238E27FC236}">
                <a16:creationId xmlns:a16="http://schemas.microsoft.com/office/drawing/2014/main" id="{076F189C-3B21-4534-94B0-5832820F4CB2}"/>
              </a:ext>
            </a:extLst>
          </p:cNvPr>
          <p:cNvSpPr>
            <a:spLocks noGrp="1"/>
          </p:cNvSpPr>
          <p:nvPr>
            <p:ph type="sldNum" sz="quarter" idx="12"/>
          </p:nvPr>
        </p:nvSpPr>
        <p:spPr/>
        <p:txBody>
          <a:bodyPr/>
          <a:lstStyle/>
          <a:p>
            <a:fld id="{C2F792F5-04B2-48F5-9D03-C738232DE97E}" type="slidenum">
              <a:rPr lang="en-CA" smtClean="0"/>
              <a:t>8</a:t>
            </a:fld>
            <a:endParaRPr lang="en-CA"/>
          </a:p>
        </p:txBody>
      </p:sp>
      <p:sp>
        <p:nvSpPr>
          <p:cNvPr id="5" name="Footer Placeholder 4">
            <a:extLst>
              <a:ext uri="{FF2B5EF4-FFF2-40B4-BE49-F238E27FC236}">
                <a16:creationId xmlns:a16="http://schemas.microsoft.com/office/drawing/2014/main" id="{13413A78-A782-4EF6-A59E-D8AF2FDDD533}"/>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72976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6E8F-9D4B-44B4-AB74-EF86DE893B46}"/>
              </a:ext>
            </a:extLst>
          </p:cNvPr>
          <p:cNvSpPr>
            <a:spLocks noGrp="1"/>
          </p:cNvSpPr>
          <p:nvPr>
            <p:ph type="title"/>
          </p:nvPr>
        </p:nvSpPr>
        <p:spPr/>
        <p:txBody>
          <a:bodyPr/>
          <a:lstStyle/>
          <a:p>
            <a:r>
              <a:rPr lang="en-US" altLang="en-US" i="1" dirty="0"/>
              <a:t>MVC-I</a:t>
            </a:r>
            <a:endParaRPr lang="en-CA" dirty="0"/>
          </a:p>
        </p:txBody>
      </p:sp>
      <p:sp>
        <p:nvSpPr>
          <p:cNvPr id="3" name="Content Placeholder 2">
            <a:extLst>
              <a:ext uri="{FF2B5EF4-FFF2-40B4-BE49-F238E27FC236}">
                <a16:creationId xmlns:a16="http://schemas.microsoft.com/office/drawing/2014/main" id="{83D3C084-E449-434F-95F3-BA98897FC730}"/>
              </a:ext>
            </a:extLst>
          </p:cNvPr>
          <p:cNvSpPr>
            <a:spLocks noGrp="1"/>
          </p:cNvSpPr>
          <p:nvPr>
            <p:ph idx="1"/>
          </p:nvPr>
        </p:nvSpPr>
        <p:spPr/>
        <p:txBody>
          <a:bodyPr/>
          <a:lstStyle/>
          <a:p>
            <a:r>
              <a:rPr lang="en-US" altLang="en-US" sz="2400" dirty="0"/>
              <a:t>The MVC-I is a simple version of MVC architecture where the system is simply decomposed into two sub-systems: The Controller-View and the Model</a:t>
            </a:r>
          </a:p>
          <a:p>
            <a:r>
              <a:rPr lang="en-US" altLang="en-US" sz="2400" dirty="0"/>
              <a:t>Basically, the Controller-View takes care of input and output processing and their interfaces; the Model module copes with all core functionality and the data</a:t>
            </a:r>
          </a:p>
          <a:p>
            <a:r>
              <a:rPr lang="en-US" altLang="en-US" sz="2400" dirty="0"/>
              <a:t>The Controller-View module registers with (attaches to) the Model module</a:t>
            </a:r>
          </a:p>
          <a:p>
            <a:endParaRPr lang="en-CA" dirty="0"/>
          </a:p>
        </p:txBody>
      </p:sp>
      <p:sp>
        <p:nvSpPr>
          <p:cNvPr id="4" name="Slide Number Placeholder 3">
            <a:extLst>
              <a:ext uri="{FF2B5EF4-FFF2-40B4-BE49-F238E27FC236}">
                <a16:creationId xmlns:a16="http://schemas.microsoft.com/office/drawing/2014/main" id="{5D5266A0-6910-4093-9B97-2BA4115FCED0}"/>
              </a:ext>
            </a:extLst>
          </p:cNvPr>
          <p:cNvSpPr>
            <a:spLocks noGrp="1"/>
          </p:cNvSpPr>
          <p:nvPr>
            <p:ph type="sldNum" sz="quarter" idx="12"/>
          </p:nvPr>
        </p:nvSpPr>
        <p:spPr/>
        <p:txBody>
          <a:bodyPr/>
          <a:lstStyle/>
          <a:p>
            <a:fld id="{C2F792F5-04B2-48F5-9D03-C738232DE97E}" type="slidenum">
              <a:rPr lang="en-CA" smtClean="0"/>
              <a:t>9</a:t>
            </a:fld>
            <a:endParaRPr lang="en-CA"/>
          </a:p>
        </p:txBody>
      </p:sp>
      <p:sp>
        <p:nvSpPr>
          <p:cNvPr id="5" name="Footer Placeholder 4">
            <a:extLst>
              <a:ext uri="{FF2B5EF4-FFF2-40B4-BE49-F238E27FC236}">
                <a16:creationId xmlns:a16="http://schemas.microsoft.com/office/drawing/2014/main" id="{03130A63-7DEF-4234-97AC-3D5EF90C0E2E}"/>
              </a:ext>
            </a:extLst>
          </p:cNvPr>
          <p:cNvSpPr>
            <a:spLocks noGrp="1"/>
          </p:cNvSpPr>
          <p:nvPr>
            <p:ph type="ftr" sz="quarter" idx="11"/>
          </p:nvPr>
        </p:nvSpPr>
        <p:spPr/>
        <p:txBody>
          <a:bodyPr/>
          <a:lstStyle/>
          <a:p>
            <a:r>
              <a:rPr lang="en-CA"/>
              <a:t>SOEN 343</a:t>
            </a:r>
          </a:p>
        </p:txBody>
      </p:sp>
      <p:pic>
        <p:nvPicPr>
          <p:cNvPr id="7" name="Picture 6" descr="Diagram&#10;&#10;Description automatically generated">
            <a:extLst>
              <a:ext uri="{FF2B5EF4-FFF2-40B4-BE49-F238E27FC236}">
                <a16:creationId xmlns:a16="http://schemas.microsoft.com/office/drawing/2014/main" id="{5EF61F1C-82D8-4EBE-81F1-AA20CE2F5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919" y="4001294"/>
            <a:ext cx="6842161" cy="1867402"/>
          </a:xfrm>
          <a:prstGeom prst="rect">
            <a:avLst/>
          </a:prstGeom>
        </p:spPr>
      </p:pic>
    </p:spTree>
    <p:extLst>
      <p:ext uri="{BB962C8B-B14F-4D97-AF65-F5344CB8AC3E}">
        <p14:creationId xmlns:p14="http://schemas.microsoft.com/office/powerpoint/2010/main" val="339707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2508</Words>
  <Application>Microsoft Office PowerPoint</Application>
  <PresentationFormat>Widescreen</PresentationFormat>
  <Paragraphs>287</Paragraphs>
  <Slides>29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Consolas</vt:lpstr>
      <vt:lpstr>Office Theme</vt:lpstr>
      <vt:lpstr>SOEN 343</vt:lpstr>
      <vt:lpstr>Learning objectives</vt:lpstr>
      <vt:lpstr>Model-View-Controller (MVC) model</vt:lpstr>
      <vt:lpstr>MVC: model</vt:lpstr>
      <vt:lpstr>MVC: view</vt:lpstr>
      <vt:lpstr>MVC: controller</vt:lpstr>
      <vt:lpstr>MVC: interactions</vt:lpstr>
      <vt:lpstr>Once a user interacts with the view…</vt:lpstr>
      <vt:lpstr>MVC-I</vt:lpstr>
      <vt:lpstr>MVC-I contd.</vt:lpstr>
      <vt:lpstr>MVC-II</vt:lpstr>
      <vt:lpstr>MVC-II architecture</vt:lpstr>
      <vt:lpstr>SD for a generic MVC architecture</vt:lpstr>
      <vt:lpstr>Applicable domain of MVC architecture:</vt:lpstr>
      <vt:lpstr>Benefits:</vt:lpstr>
      <vt:lpstr>Examples of MVC frameworks</vt:lpstr>
      <vt:lpstr>Limitations:</vt:lpstr>
      <vt:lpstr>Observer pattern</vt:lpstr>
      <vt:lpstr>Observer pattern motivation and intent</vt:lpstr>
      <vt:lpstr>Observer design pattern UML diagram</vt:lpstr>
      <vt:lpstr>Participant classes in the observer pattern</vt:lpstr>
      <vt:lpstr>Design principle: program to an interface</vt:lpstr>
      <vt:lpstr>Observer pattern: behavior</vt:lpstr>
      <vt:lpstr>Observer pattern: implementation</vt:lpstr>
      <vt:lpstr>Observer pattern: implementation</vt:lpstr>
      <vt:lpstr>Observer pattern: implementation</vt:lpstr>
      <vt:lpstr>Summary</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 343</dc:title>
  <dc:creator>Rodrigo Morales Alvarado</dc:creator>
  <cp:lastModifiedBy>Rodrigo Morales Alvarado</cp:lastModifiedBy>
  <cp:revision>8</cp:revision>
  <dcterms:created xsi:type="dcterms:W3CDTF">2020-10-05T18:03:22Z</dcterms:created>
  <dcterms:modified xsi:type="dcterms:W3CDTF">2020-10-05T23:24:50Z</dcterms:modified>
</cp:coreProperties>
</file>