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5347-F79D-4216-9BB1-2B29764FEA85}" type="datetimeFigureOut">
              <a:rPr lang="en-CA" smtClean="0"/>
              <a:t>2020-10-12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035A6-8D81-4C7E-8E4E-A1B92A4862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49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512D-60BC-4B0A-A4CC-A211F3DB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2A9EE-FDBC-4553-B179-517A59A19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80446-4D3C-439F-AEDF-504ACCF3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DAE2-D31F-4E29-98EB-7E2781C370F5}" type="datetime1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F32D-D031-47EF-A547-1C40944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1FBC-EE7A-4A11-958E-2F5B4C4A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02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15A-51F0-44D4-B4AB-F387A426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6F8B7-CED0-40D9-BE6C-B3FF959E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3FEE-E439-480B-8C4E-23DC0E89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9793-6DA1-4C75-B9C3-172061AE6592}" type="datetime1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3A32-2DE2-43E7-8A1C-B637E788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9A82-19EB-423A-AA89-06CBBC19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FA0D-1DC2-4524-90B8-C82B34BE0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7A297-4E31-4FA4-9A66-95C8E09E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BED-9E36-43AA-A497-D23EED3A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9D51-749C-4708-968E-66BA9233FA7D}" type="datetime1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B2727-B56E-4A95-9027-8E896EF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7AC30-5A06-465D-9ED7-6F65DC5F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78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F14E-E8B8-47F2-9BEB-3AF5AA03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4563-6B86-49F5-B962-90F3114B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6370-A12B-4D6F-951C-DBE681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6FB-DDF8-4737-9AC2-5D465787CDE1}" type="datetime1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A137-A9E6-47DD-8AB6-8A35048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DEF7-0C85-4847-82D2-1D4BC332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849F36-2480-4856-8537-CF64FCE75E9F}"/>
              </a:ext>
            </a:extLst>
          </p:cNvPr>
          <p:cNvSpPr txBox="1">
            <a:spLocks/>
          </p:cNvSpPr>
          <p:nvPr userDrawn="1"/>
        </p:nvSpPr>
        <p:spPr>
          <a:xfrm>
            <a:off x="838200" y="661354"/>
            <a:ext cx="10515600" cy="715962"/>
          </a:xfrm>
          <a:prstGeom prst="rect">
            <a:avLst/>
          </a:prstGeom>
          <a:solidFill>
            <a:schemeClr val="tx1">
              <a:alpha val="65000"/>
            </a:schemeClr>
          </a:solidFill>
        </p:spPr>
        <p:txBody>
          <a:bodyPr vert="horz" lIns="36000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Futura Medium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2EC-0E3A-40FA-8B17-69EB5F7C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27736-1B9F-40E8-ABFB-12B31CC1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05EC-9BF8-4CB4-92F2-45E0CEBE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0364-BDA3-4776-A391-3620C1985EF4}" type="datetime1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F781-A437-4EDA-A036-06CB655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90DA-D4FF-474B-B256-094C8D49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4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16D-2780-47B3-B372-4030D229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A8D8-044D-47D1-B40F-CE49E11FF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709AA-22E9-4064-BDA1-769588E0C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7E62D-E0C6-4ADD-AC16-B20C212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EC57-E67C-4087-AB36-C5F73B56B4C4}" type="datetime1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7A860-2A93-4741-8D29-056BE564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D41D-14C0-4675-893D-0BA8E078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81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1A73-C2A8-4BEC-BA95-977FF677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1AF3-7508-4952-B7D4-7CF38F35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FDCB-ABF1-4DE9-B29F-82C94EA5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6703E-BE62-4810-B85C-976018AAE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8E55-7EF1-4E56-9F23-C921C932E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7D360-F00A-40A7-B2E2-036656CE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8FFB-C9AB-4C3F-86CE-9CB8438480B7}" type="datetime1">
              <a:rPr lang="en-CA" smtClean="0"/>
              <a:t>2020-10-12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D1ECF-AF1B-4C13-AB17-B81AB25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EDFDA-D240-4F15-82BD-5006D8A8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6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86D-DBFA-42DD-88E1-89E5E66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5F7D5-2CAC-4543-A9EC-3C15022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166C-B42F-4329-A7DC-3EAD067FA20E}" type="datetime1">
              <a:rPr lang="en-CA" smtClean="0"/>
              <a:t>2020-10-12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7AF2E-C904-42E1-9870-4D573108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889F-E306-4A74-A16B-F18EAD81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EAEA1-2DBC-484B-BE19-48456163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9CD-3C98-4DC6-9D91-5E64862C1AC1}" type="datetime1">
              <a:rPr lang="en-CA" smtClean="0"/>
              <a:t>2020-10-12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A763E-ACEB-4DAF-9932-73D60BF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39A7-2188-4994-B484-496D1EEA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5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A7E9-955B-489A-B92C-A99EF349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90F0-8158-4ACD-9183-724489BE1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4400-EB25-4DFB-84C4-6619B044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E77B-4E1D-467D-9E86-775B6C5C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157-5B66-4B8C-8950-161EE8D47B64}" type="datetime1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29D9-5AE5-4D87-96AD-D301666C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2457-74B6-47D6-AA27-3F90B3ED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5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10A5-E1CB-4C78-810E-50C65EED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24743-11BB-44A1-965F-0C07EF0E7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5F530-953B-4B6A-926D-6F8B4B4A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7D263-5BFE-4820-8F16-16B3CA64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E61D-A51D-46C8-8603-0DC75AFCEBB3}" type="datetime1">
              <a:rPr lang="en-CA" smtClean="0"/>
              <a:t>2020-10-12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4E007-4EEE-4A0B-914F-FDCD6CC5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ED74-F47B-4C8B-A9A0-215730C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9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8553-457B-44E0-8BAA-3E5F010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66C14-7757-4535-8C51-AAC4B8DA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7F79-D22D-42C6-8828-EFABC7E8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D296-8F86-4E35-AB42-0CADD25B562D}" type="datetime1">
              <a:rPr lang="en-CA" smtClean="0"/>
              <a:t>2020-10-12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94C1-46CA-43AA-A959-C9D3D97B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SOEN 343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92DB-9F15-43CD-A9F0-9FFF46B6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92F5-04B2-48F5-9D03-C738232DE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5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index-137868.html" TargetMode="External"/><Relationship Id="rId2" Type="http://schemas.openxmlformats.org/officeDocument/2006/relationships/hyperlink" Target="http://www.oracle.com/technetwork/java/javase/documentation/index-jsp-13544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mparison_of_documentation_generat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technotes/tools/solaris/javadoc.html#leadingasteris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004E8-0AE6-4784-B5C3-E7DB45C22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SOEN 343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6711269-6118-4AC7-8F13-19219A05E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6a. API doc generation</a:t>
            </a:r>
          </a:p>
        </p:txBody>
      </p:sp>
    </p:spTree>
    <p:extLst>
      <p:ext uri="{BB962C8B-B14F-4D97-AF65-F5344CB8AC3E}">
        <p14:creationId xmlns:p14="http://schemas.microsoft.com/office/powerpoint/2010/main" val="52094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F05A-7476-46FD-897E-BE7A135B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r>
              <a:rPr lang="en-CA" dirty="0"/>
              <a:t>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950B-37CC-4A67-8329-2A774304A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200" dirty="0"/>
              <a:t>Another useful HTML marker is </a:t>
            </a:r>
            <a:r>
              <a:rPr lang="en-CA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&lt;code&gt;</a:t>
            </a:r>
            <a:r>
              <a:rPr lang="en-CA" altLang="en-US" sz="2200" dirty="0"/>
              <a:t>, which we can use to include a sample code in a </a:t>
            </a:r>
            <a:r>
              <a:rPr lang="en-CA" altLang="en-US" sz="2200" dirty="0" err="1"/>
              <a:t>JavaDoc</a:t>
            </a:r>
            <a:r>
              <a:rPr lang="en-CA" altLang="en-US" sz="2200" dirty="0"/>
              <a:t> comment. Any text between the </a:t>
            </a:r>
            <a:r>
              <a:rPr lang="en-CA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&lt;code&gt; </a:t>
            </a:r>
            <a:r>
              <a:rPr lang="en-CA" altLang="en-US" sz="2200" dirty="0"/>
              <a:t>and </a:t>
            </a:r>
            <a:r>
              <a:rPr lang="en-CA" alt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&lt;/code&gt; </a:t>
            </a:r>
            <a:r>
              <a:rPr lang="en-CA" altLang="en-US" sz="2200" dirty="0"/>
              <a:t>markers will appear in a Courier font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88CF-B0AB-481F-BEAF-424AFCE6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10</a:t>
            </a:fld>
            <a:endParaRPr lang="en-CA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68E01E5-86EF-4CD8-8D73-FF8B30C4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89" y="3140261"/>
            <a:ext cx="7226023" cy="3352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539EE-1801-4BE0-84DD-F93C8B35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5111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01A9-ACDE-4A85-9551-8556A335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r>
              <a:rPr lang="en-CA" dirty="0"/>
              <a:t>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BA9A-907A-4179-8C24-892082B5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Generates browsable HTML, where every identifier is a clickable link that leads you to its own documentation. 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3678A-BCCC-4BAC-84A5-807590D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11</a:t>
            </a:fld>
            <a:endParaRPr lang="en-CA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6AE870A-D1E2-4123-BCA4-85BA61A1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90" y="3343924"/>
            <a:ext cx="4970208" cy="222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F71F-B9BC-404B-B2A4-F6C84997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2E7450B-4250-465A-9403-81CE0A61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96" y="2938649"/>
            <a:ext cx="5672794" cy="263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602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D828-460B-4B96-B512-1B857419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r>
              <a:rPr lang="en-CA" dirty="0"/>
              <a:t>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2408-3811-4AE1-A35E-5C5980F2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</a:t>
            </a:r>
            <a:r>
              <a:rPr lang="en-US" sz="2400" dirty="0" err="1"/>
              <a:t>JavaDoc</a:t>
            </a:r>
            <a:r>
              <a:rPr lang="en-US" sz="2400" dirty="0"/>
              <a:t> comments to be recognized as such by the </a:t>
            </a:r>
            <a:r>
              <a:rPr lang="en-US" sz="2400" dirty="0" err="1"/>
              <a:t>javadoc</a:t>
            </a:r>
            <a:r>
              <a:rPr lang="en-US" sz="2400" dirty="0"/>
              <a:t> tool, they </a:t>
            </a:r>
            <a:r>
              <a:rPr lang="en-US" sz="2400" u="sng" dirty="0"/>
              <a:t>must appear immediately </a:t>
            </a:r>
            <a:r>
              <a:rPr lang="en-US" sz="2400" dirty="0"/>
              <a:t>before the class, interface, constructor, method, or data member declarations</a:t>
            </a:r>
          </a:p>
          <a:p>
            <a:r>
              <a:rPr lang="en-US" sz="2400" dirty="0"/>
              <a:t>The first sentence is a “summary sentence”.  This should be a short description of the element described by the comment.  </a:t>
            </a:r>
          </a:p>
          <a:p>
            <a:r>
              <a:rPr lang="en-US" sz="2400" dirty="0"/>
              <a:t>Note: </a:t>
            </a:r>
          </a:p>
          <a:p>
            <a:pPr lvl="1"/>
            <a:r>
              <a:rPr lang="en-US" sz="2000" dirty="0" err="1"/>
              <a:t>JavaDoc</a:t>
            </a:r>
            <a:r>
              <a:rPr lang="en-US" sz="2000" dirty="0"/>
              <a:t> does not provide a format for commenting elements within methods, i.e. the local variables and the computing going on inside the methods.  But you still can use the regular comments marks // or /*..*/, to comment this part of your program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4642B-F67C-4D76-98B8-84D73AD1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D62F-9D6F-47A4-A838-50EC3F7D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722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78BE-9D13-4E6E-9EF7-4F0309AD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JavaDocs</a:t>
            </a:r>
            <a:r>
              <a:rPr lang="en-CA" dirty="0"/>
              <a:t>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F08D-AE25-4F8C-9545-88D43067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CA" altLang="en-US" sz="2600" dirty="0"/>
              <a:t>There are a number of special tags we can embed with the </a:t>
            </a:r>
            <a:r>
              <a:rPr lang="en-CA" altLang="en-US" sz="2600" dirty="0" err="1"/>
              <a:t>JavaDoc</a:t>
            </a:r>
            <a:r>
              <a:rPr lang="en-CA" altLang="en-US" sz="2600" dirty="0"/>
              <a:t> comments. These tags start with the “at” symbol @</a:t>
            </a:r>
          </a:p>
          <a:p>
            <a:pPr>
              <a:defRPr/>
            </a:pPr>
            <a:r>
              <a:rPr lang="en-CA" altLang="en-US" sz="2600" dirty="0" err="1"/>
              <a:t>JavaDoc</a:t>
            </a:r>
            <a:r>
              <a:rPr lang="en-CA" altLang="en-US" sz="2600" dirty="0"/>
              <a:t> tags must start at the beginning of a line</a:t>
            </a:r>
          </a:p>
          <a:p>
            <a:pPr>
              <a:defRPr/>
            </a:pPr>
            <a:r>
              <a:rPr lang="en-CA" altLang="en-US" sz="2600" dirty="0"/>
              <a:t>Example:</a:t>
            </a:r>
          </a:p>
          <a:p>
            <a:pPr>
              <a:defRPr/>
            </a:pPr>
            <a:endParaRPr lang="en-CA" altLang="en-US" sz="2600" dirty="0"/>
          </a:p>
          <a:p>
            <a:pPr>
              <a:defRPr/>
            </a:pPr>
            <a:endParaRPr lang="en-CA" altLang="en-US" sz="2600" dirty="0"/>
          </a:p>
          <a:p>
            <a:pPr>
              <a:defRPr/>
            </a:pPr>
            <a:endParaRPr lang="en-CA" altLang="en-US" sz="2600" dirty="0"/>
          </a:p>
          <a:p>
            <a:pPr>
              <a:defRPr/>
            </a:pPr>
            <a:endParaRPr lang="en-CA" altLang="en-US" sz="2600" dirty="0"/>
          </a:p>
          <a:p>
            <a:pPr>
              <a:defRPr/>
            </a:pPr>
            <a:r>
              <a:rPr lang="en-CA" altLang="en-US" sz="2600" dirty="0"/>
              <a:t>However, information provided in tags such as </a:t>
            </a:r>
            <a:r>
              <a:rPr lang="en-CA" alt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@author</a:t>
            </a:r>
            <a:r>
              <a:rPr lang="en-CA" altLang="en-US" sz="2600" dirty="0">
                <a:cs typeface="Courier New" panose="02070309020205020404" pitchFamily="49" charset="0"/>
              </a:rPr>
              <a:t> , </a:t>
            </a:r>
            <a:r>
              <a:rPr lang="en-CA" alt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en-CA" altLang="en-US" sz="2600" dirty="0"/>
              <a:t>and </a:t>
            </a:r>
            <a:r>
              <a:rPr lang="en-CA" alt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@since </a:t>
            </a:r>
            <a:r>
              <a:rPr lang="en-CA" altLang="en-US" sz="2600" dirty="0"/>
              <a:t>pertain to versioning, which is maintained by a versioning system</a:t>
            </a:r>
          </a:p>
          <a:p>
            <a:pPr>
              <a:defRPr/>
            </a:pPr>
            <a:r>
              <a:rPr lang="en-CA" altLang="en-US" sz="2600" dirty="0"/>
              <a:t>Some say it should not be used, as it is superfluous if using a versioning system</a:t>
            </a:r>
            <a:endParaRPr lang="en-CA" altLang="en-US" dirty="0"/>
          </a:p>
          <a:p>
            <a:pPr>
              <a:defRPr/>
            </a:pPr>
            <a:endParaRPr lang="en-CA" alt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E6EDF-E405-4A82-9F5A-246A17E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FFEAB1E-4979-4139-95AA-605AB009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8" y="3108888"/>
            <a:ext cx="5765785" cy="178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82250-41D4-4C90-B977-78438D58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3514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5D0E-EF31-4E0A-9359-FB056149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JavaDocs</a:t>
            </a:r>
            <a:r>
              <a:rPr lang="en-CA" dirty="0"/>
              <a:t>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3F1A-D1BE-4A26-B9DB-3A01C063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</a:p>
          <a:p>
            <a:pPr lvl="1"/>
            <a:r>
              <a:rPr lang="en-CA" altLang="en-US" dirty="0"/>
              <a:t>Used to add a parameter description for a method. This tag contains two parts: the first is the name of the parameter and the second is the description. The description can be more than one line</a:t>
            </a:r>
          </a:p>
          <a:p>
            <a:endParaRPr lang="en-CA" altLang="en-US" dirty="0"/>
          </a:p>
          <a:p>
            <a:pPr lvl="1"/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@param size the length of the passed array</a:t>
            </a:r>
          </a:p>
          <a:p>
            <a:endParaRPr lang="en-CA" altLang="en-US" dirty="0"/>
          </a:p>
          <a:p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</a:t>
            </a:r>
          </a:p>
          <a:p>
            <a:pPr lvl="1"/>
            <a:r>
              <a:rPr lang="en-CA" altLang="en-US" dirty="0"/>
              <a:t>Used to add a return type description for a method. This tag is meaningful only if the method’s return is non-void</a:t>
            </a:r>
          </a:p>
          <a:p>
            <a:endParaRPr lang="en-CA" altLang="en-US" dirty="0"/>
          </a:p>
          <a:p>
            <a:pPr lvl="1"/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true if the array is empty; otherwise return false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2752-C2A9-4901-A5B1-FECCA34F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CC59-0468-470E-AF45-A9DF9FF2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3542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4620-9E00-4454-A84B-77E811F7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JavaDocs</a:t>
            </a:r>
            <a:r>
              <a:rPr lang="en-CA" dirty="0"/>
              <a:t>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E0D0-4293-4F70-A48A-12D9E7A5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@throws </a:t>
            </a:r>
          </a:p>
          <a:p>
            <a:pPr lvl="1"/>
            <a:r>
              <a:rPr lang="en-CA" altLang="en-US" dirty="0"/>
              <a:t>Used to describe an exception that may be thrown from this method. Note that if you have a throws clause, Javadoc will already automatically document the exceptions listed in the throws clause</a:t>
            </a:r>
          </a:p>
          <a:p>
            <a:pPr lvl="1"/>
            <a:endParaRPr lang="en-CA" altLang="en-US" dirty="0"/>
          </a:p>
          <a:p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{@</a:t>
            </a:r>
            <a:r>
              <a:rPr lang="en-CA" alt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inheritDoc</a:t>
            </a:r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CA" altLang="en-US" dirty="0"/>
              <a:t>Used to copy the description from an overridden method</a:t>
            </a:r>
          </a:p>
          <a:p>
            <a:pPr lvl="1"/>
            <a:endParaRPr lang="en-CA" altLang="en-US" dirty="0"/>
          </a:p>
          <a:p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{@link </a:t>
            </a:r>
            <a:r>
              <a:rPr lang="en-CA" altLang="en-US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en-CA" alt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CA" altLang="en-US" dirty="0"/>
              <a:t>Used to link to another documented symbol, or to a URL external to the documentation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3AB0-190C-4FCC-B553-66DE8729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97F2-C067-412C-975A-BAE0497E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7407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E28D6-5E60-4166-846B-23B541D8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complete example for a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20F1-D955-4FBC-8AFC-23FD2779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4ECB-E73F-49BE-860C-871A737C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2" y="1377768"/>
            <a:ext cx="5675123" cy="321347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DF984-D23E-4534-90A5-3A717DD7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4CE59-1E82-4AC3-A5E8-BB8B83C8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815" y="3508521"/>
            <a:ext cx="6742985" cy="21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3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B896FB-40A6-4C46-A475-9183454F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r>
              <a:rPr lang="en-CA" dirty="0"/>
              <a:t> style Guide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9EF12C-77A8-4109-9F3D-091A53616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DBDD-0C85-4FB7-AAB9-BDC9F477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17</a:t>
            </a:fld>
            <a:endParaRPr lang="en-CA"/>
          </a:p>
        </p:txBody>
      </p:sp>
      <p:pic>
        <p:nvPicPr>
          <p:cNvPr id="9218" name="Picture 2" descr="Related image">
            <a:extLst>
              <a:ext uri="{FF2B5EF4-FFF2-40B4-BE49-F238E27FC236}">
                <a16:creationId xmlns:a16="http://schemas.microsoft.com/office/drawing/2014/main" id="{94D41822-6E8E-457E-AB82-001CD740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43" y="2468439"/>
            <a:ext cx="2895908" cy="315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37513-22BC-4BD3-9153-4A9A0FE4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361335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11D63A-C5DD-45C5-A0DF-BC8E468E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guide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42146-5916-49CE-8038-11AAA57D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Use &lt;code&gt; style for keywords and names.</a:t>
            </a:r>
            <a:br>
              <a:rPr lang="en-US" sz="2400" dirty="0"/>
            </a:br>
            <a:r>
              <a:rPr lang="en-US" sz="2400" dirty="0"/>
              <a:t>Keywords and names are offset by &lt;code&gt;...&lt;/code&gt; when mentioned in a description. This includes:</a:t>
            </a:r>
          </a:p>
          <a:p>
            <a:r>
              <a:rPr lang="en-US" sz="2400" dirty="0"/>
              <a:t>Java keywords</a:t>
            </a:r>
          </a:p>
          <a:p>
            <a:r>
              <a:rPr lang="en-US" sz="2400" dirty="0"/>
              <a:t>package names</a:t>
            </a:r>
          </a:p>
          <a:p>
            <a:r>
              <a:rPr lang="en-US" sz="2400" dirty="0"/>
              <a:t>class names</a:t>
            </a:r>
          </a:p>
          <a:p>
            <a:r>
              <a:rPr lang="en-US" sz="2400" dirty="0"/>
              <a:t>method names</a:t>
            </a:r>
          </a:p>
          <a:p>
            <a:r>
              <a:rPr lang="en-US" sz="2400" dirty="0"/>
              <a:t>interface names</a:t>
            </a:r>
          </a:p>
          <a:p>
            <a:r>
              <a:rPr lang="en-US" sz="2400" dirty="0"/>
              <a:t>field names</a:t>
            </a:r>
          </a:p>
          <a:p>
            <a:r>
              <a:rPr lang="en-US" sz="2400" dirty="0"/>
              <a:t>argument names</a:t>
            </a:r>
          </a:p>
          <a:p>
            <a:r>
              <a:rPr lang="en-US" sz="2400" dirty="0"/>
              <a:t>code examples</a:t>
            </a:r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9A775-6D5A-446D-9BE1-D6DAA53D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764A-7DC8-4CCB-A075-034B05A7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9265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94DE-ECD2-4712-B371-98FEA3A8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855C-51F7-4E43-ABAA-EFE12078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Omit parentheses </a:t>
            </a:r>
            <a:r>
              <a:rPr lang="en-US" sz="2200" dirty="0"/>
              <a:t>for the general form of methods and constructors</a:t>
            </a:r>
          </a:p>
          <a:p>
            <a:r>
              <a:rPr lang="en-US" sz="2200" dirty="0"/>
              <a:t>When referring to a method or constructor that has multiple forms, and you refer to a specific form, use parentheses and argument types</a:t>
            </a:r>
          </a:p>
          <a:p>
            <a:r>
              <a:rPr lang="en-US" sz="2200" dirty="0"/>
              <a:t>For example, </a:t>
            </a:r>
            <a:r>
              <a:rPr lang="en-US" sz="2200" dirty="0" err="1"/>
              <a:t>ArrayList</a:t>
            </a:r>
            <a:r>
              <a:rPr lang="en-US" sz="2200" dirty="0"/>
              <a:t> has two add methods: add(Object) and add(int, Object):</a:t>
            </a:r>
          </a:p>
          <a:p>
            <a:r>
              <a:rPr lang="en-US" sz="2200" dirty="0"/>
              <a:t>The add(int, Object) method adds an item at a specified position in this </a:t>
            </a:r>
            <a:r>
              <a:rPr lang="en-US" sz="2200" dirty="0" err="1"/>
              <a:t>arraylist</a:t>
            </a:r>
            <a:endParaRPr lang="en-US" sz="2200" dirty="0"/>
          </a:p>
          <a:p>
            <a:r>
              <a:rPr lang="en-US" sz="2200" dirty="0"/>
              <a:t>However, if referring to both forms of the method, omit the parentheses altogether</a:t>
            </a:r>
          </a:p>
          <a:p>
            <a:r>
              <a:rPr lang="en-US" sz="2200" u="sng" dirty="0"/>
              <a:t>Include</a:t>
            </a:r>
            <a:r>
              <a:rPr lang="en-US" sz="2200" dirty="0"/>
              <a:t> the word "method" to distinguish it as a method and not a field</a:t>
            </a:r>
          </a:p>
          <a:p>
            <a:r>
              <a:rPr lang="en-US" sz="2200" dirty="0"/>
              <a:t>The add method enables you to insert items. (preferred)</a:t>
            </a:r>
          </a:p>
          <a:p>
            <a:r>
              <a:rPr lang="en-US" sz="2200" dirty="0"/>
              <a:t>The add() method enables you to insert items. (avoid when you mean "all forms" of the add method)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D0950-381E-4247-A3C7-21EFAEA9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19</a:t>
            </a:fld>
            <a:endParaRPr lang="en-CA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0AA8F6C8-7B3B-4358-82E4-84C71E43A6A7}"/>
              </a:ext>
            </a:extLst>
          </p:cNvPr>
          <p:cNvSpPr/>
          <p:nvPr/>
        </p:nvSpPr>
        <p:spPr>
          <a:xfrm>
            <a:off x="7517432" y="4708356"/>
            <a:ext cx="419450" cy="37750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3A6EEF47-FDC8-4404-8D6A-1529DE75262B}"/>
              </a:ext>
            </a:extLst>
          </p:cNvPr>
          <p:cNvSpPr/>
          <p:nvPr/>
        </p:nvSpPr>
        <p:spPr>
          <a:xfrm>
            <a:off x="2697033" y="5471903"/>
            <a:ext cx="419450" cy="37750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A962-DAD5-477F-B380-980F99E0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871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E99-0144-4716-918D-032A4919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F0799-5310-471E-93F0-75E94660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Understanding the importance of documenting API</a:t>
            </a:r>
          </a:p>
          <a:p>
            <a:r>
              <a:rPr lang="en-CA" dirty="0"/>
              <a:t>Understanding the advantages of automated API documentation against manual API documentation</a:t>
            </a:r>
          </a:p>
          <a:p>
            <a:r>
              <a:rPr lang="en-CA" dirty="0"/>
              <a:t>Remember the syntax of </a:t>
            </a:r>
            <a:r>
              <a:rPr lang="en-CA" dirty="0" err="1"/>
              <a:t>JavaDoc</a:t>
            </a:r>
            <a:r>
              <a:rPr lang="en-CA" dirty="0"/>
              <a:t> for adding comments to Java Code</a:t>
            </a:r>
          </a:p>
          <a:p>
            <a:r>
              <a:rPr lang="en-CA" dirty="0"/>
              <a:t>Applying </a:t>
            </a:r>
            <a:r>
              <a:rPr lang="en-CA" dirty="0" err="1"/>
              <a:t>JavaDoc</a:t>
            </a:r>
            <a:r>
              <a:rPr lang="en-CA" dirty="0"/>
              <a:t> for automatically generating documentation</a:t>
            </a:r>
          </a:p>
          <a:p>
            <a:r>
              <a:rPr lang="en-CA" dirty="0"/>
              <a:t>Remember Java Doc style and guidelines for documenting an API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549F3-97B4-42F4-8EA6-236C0AF6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8B888-B85E-4971-A682-6B29158E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E6B4-4E91-4792-8C35-A5903113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92FF-CA21-4026-9AFE-319519BEF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OK to use phrases instead of complete sentences, in the interests of brevity</a:t>
            </a:r>
            <a:br>
              <a:rPr lang="en-US" sz="2200" dirty="0"/>
            </a:br>
            <a:r>
              <a:rPr lang="en-US" sz="2200" dirty="0"/>
              <a:t>This holds especially in the initial summary and in @param tag descriptions</a:t>
            </a:r>
          </a:p>
          <a:p>
            <a:r>
              <a:rPr lang="en-US" sz="2200" b="1" dirty="0"/>
              <a:t>Use 3rd person (descriptive) not 2nd person (prescriptive)</a:t>
            </a:r>
            <a:br>
              <a:rPr lang="en-US" sz="2200" dirty="0"/>
            </a:br>
            <a:r>
              <a:rPr lang="en-US" sz="2200" dirty="0"/>
              <a:t>The description is in 3rd person declarative rather than 2nd person imperative</a:t>
            </a:r>
          </a:p>
          <a:p>
            <a:r>
              <a:rPr lang="en-US" sz="2200" dirty="0"/>
              <a:t>Gets the label. (preferred)</a:t>
            </a:r>
          </a:p>
          <a:p>
            <a:r>
              <a:rPr lang="en-US" sz="2200" dirty="0"/>
              <a:t>Get the label. (avoid)</a:t>
            </a:r>
          </a:p>
          <a:p>
            <a:r>
              <a:rPr lang="en-US" sz="2200" b="1" dirty="0"/>
              <a:t>Class/interface/field descriptions can omit the subject and simply state the object</a:t>
            </a:r>
            <a:br>
              <a:rPr lang="en-US" sz="2200" dirty="0"/>
            </a:br>
            <a:r>
              <a:rPr lang="en-US" sz="2200" dirty="0"/>
              <a:t>These API often describe things rather than actions or behaviors:</a:t>
            </a:r>
          </a:p>
          <a:p>
            <a:r>
              <a:rPr lang="en-US" sz="2200" dirty="0"/>
              <a:t>A button label (preferred)</a:t>
            </a:r>
          </a:p>
          <a:p>
            <a:r>
              <a:rPr lang="en-US" sz="2200" dirty="0"/>
              <a:t>This field is a button label (avoid)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46C6F-9E6B-4845-B745-917F6C11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20</a:t>
            </a:fld>
            <a:endParaRPr lang="en-CA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1C734C7-CDB9-41FD-AF3D-A8CD23450E0E}"/>
              </a:ext>
            </a:extLst>
          </p:cNvPr>
          <p:cNvSpPr/>
          <p:nvPr/>
        </p:nvSpPr>
        <p:spPr>
          <a:xfrm>
            <a:off x="4261118" y="3351160"/>
            <a:ext cx="419450" cy="37750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61BE3AAE-CC57-4F59-ABB3-78E58526EC58}"/>
              </a:ext>
            </a:extLst>
          </p:cNvPr>
          <p:cNvSpPr/>
          <p:nvPr/>
        </p:nvSpPr>
        <p:spPr>
          <a:xfrm>
            <a:off x="3648559" y="3728664"/>
            <a:ext cx="419450" cy="37750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498E248-8998-4E49-A308-775E35654DDF}"/>
              </a:ext>
            </a:extLst>
          </p:cNvPr>
          <p:cNvSpPr/>
          <p:nvPr/>
        </p:nvSpPr>
        <p:spPr>
          <a:xfrm>
            <a:off x="4333619" y="4912248"/>
            <a:ext cx="419450" cy="37750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A6CBDCA-FCBA-4A57-BC86-FD4F67B4D0DE}"/>
              </a:ext>
            </a:extLst>
          </p:cNvPr>
          <p:cNvSpPr/>
          <p:nvPr/>
        </p:nvSpPr>
        <p:spPr>
          <a:xfrm>
            <a:off x="5097099" y="5289752"/>
            <a:ext cx="419450" cy="37750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A490180-3CB0-49BC-885E-8448A9AE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8652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706F-D6B6-4A6C-BCE0-8AC4DBE2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1202-D413-4E2C-83BC-7A67BBE19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 "this" instead of "the" when referring to an object created from the current class</a:t>
            </a:r>
          </a:p>
          <a:p>
            <a:r>
              <a:rPr lang="en-US" dirty="0"/>
              <a:t>For example, the description of the </a:t>
            </a:r>
            <a:r>
              <a:rPr lang="en-US" dirty="0" err="1"/>
              <a:t>getToolkit</a:t>
            </a:r>
            <a:r>
              <a:rPr lang="en-US" dirty="0"/>
              <a:t> method should read as follows:</a:t>
            </a:r>
          </a:p>
          <a:p>
            <a:r>
              <a:rPr lang="en-US" dirty="0"/>
              <a:t>Gets the toolkit for this component (preferred)</a:t>
            </a:r>
          </a:p>
          <a:p>
            <a:r>
              <a:rPr lang="en-US" dirty="0"/>
              <a:t>Gets the toolkit for the component (avoid)</a:t>
            </a:r>
          </a:p>
          <a:p>
            <a:pPr marL="0" indent="0">
              <a:buNone/>
            </a:pPr>
            <a:r>
              <a:rPr lang="en-US" b="1" dirty="0"/>
              <a:t>Be clear when using the term "field“ (two meanings)</a:t>
            </a:r>
          </a:p>
          <a:p>
            <a:r>
              <a:rPr lang="en-US" dirty="0"/>
              <a:t>static field, which is another term for "class variable"</a:t>
            </a:r>
          </a:p>
          <a:p>
            <a:r>
              <a:rPr lang="en-US" dirty="0"/>
              <a:t>text field, as in the </a:t>
            </a:r>
            <a:r>
              <a:rPr lang="en-US" dirty="0" err="1"/>
              <a:t>TextField</a:t>
            </a:r>
            <a:r>
              <a:rPr lang="en-US" dirty="0"/>
              <a:t> class. Note that this kind of field might be restricted to holding dates, numbers or any text. Alternate names might be "date field" or "number field", as appropriate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6D2E-E004-46C9-9D37-4EE988FB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21</a:t>
            </a:fld>
            <a:endParaRPr lang="en-CA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B8320B33-19FD-4CB0-92CE-F363F52FCF64}"/>
              </a:ext>
            </a:extLst>
          </p:cNvPr>
          <p:cNvSpPr/>
          <p:nvPr/>
        </p:nvSpPr>
        <p:spPr>
          <a:xfrm>
            <a:off x="6951052" y="2673992"/>
            <a:ext cx="419450" cy="377504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1D0FAC2C-CB7C-4134-8046-63627C0BA993}"/>
              </a:ext>
            </a:extLst>
          </p:cNvPr>
          <p:cNvSpPr/>
          <p:nvPr/>
        </p:nvSpPr>
        <p:spPr>
          <a:xfrm>
            <a:off x="6338493" y="3051496"/>
            <a:ext cx="419450" cy="377504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A271-3EB9-40CC-B554-E485A2F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1616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C29E-8FEC-4A91-B4F7-D174221F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Style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13D8-CA20-4165-811C-4C6CA267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Add description beyond the API name</a:t>
            </a:r>
          </a:p>
          <a:p>
            <a:r>
              <a:rPr lang="en-US" dirty="0"/>
              <a:t>The best API names are "self-documenting", meaning they tell you basically what the API does. If the doc comment merely repeats the API name in sentence form, </a:t>
            </a:r>
            <a:r>
              <a:rPr lang="en-US" u="sng" dirty="0"/>
              <a:t>it is not providing more information</a:t>
            </a:r>
            <a:endParaRPr lang="en-US" dirty="0"/>
          </a:p>
          <a:p>
            <a:r>
              <a:rPr lang="en-US" dirty="0"/>
              <a:t>The ideal comment goes beyond those words and should always reward you with some bit of information that was not immediately obvious from the API name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2A2B6-B478-4015-A201-DE5B1641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F4D6F-42EE-4E9F-830B-F87153708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5"/>
          <a:stretch/>
        </p:blipFill>
        <p:spPr>
          <a:xfrm>
            <a:off x="3295650" y="4260289"/>
            <a:ext cx="5600700" cy="135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2F557-E3F3-4EA2-91CF-C1AE018FE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67"/>
          <a:stretch/>
        </p:blipFill>
        <p:spPr>
          <a:xfrm>
            <a:off x="1985963" y="4001294"/>
            <a:ext cx="8220075" cy="182245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7642DE-0B97-48DA-A27F-0120A836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6295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55AE-B7BE-4CAD-A14A-F5C18598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ADF7-03B3-4B62-9DA5-958FBC2C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an API documentation aims at improving the productivity of programmers by increasing the readability and understandability of code</a:t>
            </a:r>
          </a:p>
          <a:p>
            <a:r>
              <a:rPr lang="en-US" dirty="0"/>
              <a:t>The Javadoc code itself also provides documentation within the code</a:t>
            </a:r>
          </a:p>
          <a:p>
            <a:r>
              <a:rPr lang="en-US" dirty="0"/>
              <a:t>Manual documentation is extremely tedious and error-prone</a:t>
            </a:r>
          </a:p>
          <a:p>
            <a:r>
              <a:rPr lang="en-US" dirty="0"/>
              <a:t>Automated API documentation generation tools exist that automate the generation of API documentation</a:t>
            </a:r>
          </a:p>
          <a:p>
            <a:r>
              <a:rPr lang="en-US" dirty="0"/>
              <a:t>Automated API tools results in more efficiency in writing/maintaining the API documentation, thus more overall productivity</a:t>
            </a:r>
          </a:p>
          <a:p>
            <a:r>
              <a:rPr lang="en-US" dirty="0"/>
              <a:t>API documentation requires dedication and rigor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947A-4265-4847-84A9-269AA618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C4B0-A7DE-4711-A904-741E3676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415508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F891-EDC4-4A00-9304-07386877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AF81-532E-470D-9295-B5443FE8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/>
              <a:t>Oracle Corporation. </a:t>
            </a:r>
            <a:r>
              <a:rPr lang="en-CA" altLang="en-US" dirty="0">
                <a:hlinkClick r:id="rId2"/>
              </a:rPr>
              <a:t>Javadoc Tool</a:t>
            </a:r>
            <a:r>
              <a:rPr lang="en-CA" altLang="en-US" dirty="0"/>
              <a:t>. </a:t>
            </a:r>
          </a:p>
          <a:p>
            <a:r>
              <a:rPr lang="en-CA" altLang="en-US" dirty="0"/>
              <a:t>Oracle Corporation. </a:t>
            </a:r>
            <a:r>
              <a:rPr lang="en-CA" altLang="en-US" dirty="0">
                <a:hlinkClick r:id="rId3"/>
              </a:rPr>
              <a:t>How to Write Doc Comments for the Javadoc Tool</a:t>
            </a:r>
            <a:r>
              <a:rPr lang="en-CA" altLang="en-US" dirty="0"/>
              <a:t>. </a:t>
            </a:r>
          </a:p>
          <a:p>
            <a:r>
              <a:rPr lang="en-CA" altLang="en-US" dirty="0"/>
              <a:t>Wikipedia. </a:t>
            </a:r>
            <a:r>
              <a:rPr lang="en-CA" altLang="en-US" dirty="0">
                <a:hlinkClick r:id="rId4"/>
              </a:rPr>
              <a:t>Comparison of document generators.</a:t>
            </a:r>
            <a:r>
              <a:rPr lang="en-CA" altLang="en-US" dirty="0"/>
              <a:t>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071A1-99D7-463D-A6F0-12A54B0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C6EC-E159-4643-B42F-9148A7FD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6052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4E01-6244-4676-8D73-A12531A5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documentation generation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A5D9-B121-4ED9-87EE-9B79BCF3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576885"/>
          </a:xfrm>
        </p:spPr>
        <p:txBody>
          <a:bodyPr>
            <a:normAutofit/>
          </a:bodyPr>
          <a:lstStyle/>
          <a:p>
            <a:r>
              <a:rPr lang="en-CA" altLang="en-US" sz="2400" dirty="0"/>
              <a:t>Historically, </a:t>
            </a:r>
            <a:r>
              <a:rPr lang="en-CA" altLang="en-US" sz="2400" i="1" dirty="0"/>
              <a:t>manual documentation </a:t>
            </a:r>
            <a:r>
              <a:rPr lang="en-CA" altLang="en-US" sz="2400" dirty="0"/>
              <a:t>generation was used to write API documentation to help developers to understand how to use libraries or modules</a:t>
            </a:r>
          </a:p>
          <a:p>
            <a:r>
              <a:rPr lang="en-CA" altLang="en-US" sz="2400" dirty="0"/>
              <a:t>Good API documentation is necessary for libraries to be widely accepted and used correctly and efficiently</a:t>
            </a:r>
          </a:p>
          <a:p>
            <a:r>
              <a:rPr lang="en-CA" altLang="en-US" sz="2400" dirty="0"/>
              <a:t>Manual documentation has many disadvantages: </a:t>
            </a:r>
          </a:p>
          <a:p>
            <a:pPr lvl="1"/>
            <a:r>
              <a:rPr lang="en-CA" altLang="en-US" dirty="0"/>
              <a:t>Very time-consuming to write</a:t>
            </a:r>
          </a:p>
          <a:p>
            <a:pPr lvl="1"/>
            <a:r>
              <a:rPr lang="en-CA" altLang="en-US" dirty="0"/>
              <a:t>Error-prone</a:t>
            </a:r>
          </a:p>
          <a:p>
            <a:pPr lvl="1"/>
            <a:r>
              <a:rPr lang="en-CA" altLang="en-US" dirty="0"/>
              <a:t>Requires dedication and time to update</a:t>
            </a:r>
          </a:p>
          <a:p>
            <a:r>
              <a:rPr lang="en-CA" altLang="en-US" sz="2400" dirty="0"/>
              <a:t>Outdated or wrong API documentation may be worse than having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75F2F-44C4-4580-A938-E8780F5C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1A8C1-330D-42D5-9A40-35D4AEFD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5892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1126-E8F0-4EC5-A3FD-CE4048AB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documentation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4209-07EA-43FB-9629-21055798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sz="2400" dirty="0"/>
              <a:t>The goal of having API documentation is to make the software more </a:t>
            </a:r>
            <a:r>
              <a:rPr lang="en-CA" altLang="en-US" sz="2400" u="sng" dirty="0"/>
              <a:t>understandable</a:t>
            </a:r>
            <a:r>
              <a:rPr lang="en-CA" altLang="en-US" sz="2400" dirty="0"/>
              <a:t>, decreasing the amount of time the programmers spend in learning how to use libraries/modules/classes</a:t>
            </a:r>
          </a:p>
          <a:p>
            <a:r>
              <a:rPr lang="en-CA" altLang="en-US" sz="2400" dirty="0"/>
              <a:t>To be really useful and </a:t>
            </a:r>
            <a:r>
              <a:rPr lang="en-CA" altLang="en-US" sz="2400" u="sng" dirty="0"/>
              <a:t>economically viable</a:t>
            </a:r>
            <a:r>
              <a:rPr lang="en-CA" altLang="en-US" sz="2400" dirty="0"/>
              <a:t>, the time to write/maintain API documentation must be less than the time it allows to save by its use</a:t>
            </a:r>
          </a:p>
          <a:p>
            <a:r>
              <a:rPr lang="en-CA" altLang="en-US" sz="2400" dirty="0"/>
              <a:t>API documentation became much more useful with the advent of </a:t>
            </a:r>
            <a:r>
              <a:rPr lang="en-CA" altLang="en-US" sz="2400" u="sng" dirty="0"/>
              <a:t>hypertext</a:t>
            </a:r>
            <a:r>
              <a:rPr lang="en-CA" altLang="en-US" sz="2400" dirty="0"/>
              <a:t> and </a:t>
            </a:r>
            <a:r>
              <a:rPr lang="en-CA" altLang="en-US" sz="2400" u="sng" dirty="0"/>
              <a:t>automation tools</a:t>
            </a:r>
            <a:endParaRPr lang="en-CA" altLang="en-US" sz="2400" dirty="0"/>
          </a:p>
          <a:p>
            <a:pPr lvl="1"/>
            <a:r>
              <a:rPr lang="en-CA" altLang="en-US" dirty="0"/>
              <a:t>Hypertext enables very </a:t>
            </a:r>
            <a:r>
              <a:rPr lang="en-CA" altLang="en-US" u="sng" dirty="0"/>
              <a:t>efficient browsing </a:t>
            </a:r>
            <a:r>
              <a:rPr lang="en-CA" altLang="en-US" dirty="0"/>
              <a:t>through huge documentation</a:t>
            </a:r>
          </a:p>
          <a:p>
            <a:pPr lvl="1"/>
            <a:r>
              <a:rPr lang="en-CA" altLang="en-US" dirty="0"/>
              <a:t>Automated tools can be used to </a:t>
            </a:r>
            <a:r>
              <a:rPr lang="en-CA" altLang="en-US" u="sng" dirty="0"/>
              <a:t>extract</a:t>
            </a:r>
            <a:r>
              <a:rPr lang="en-CA" altLang="en-US" dirty="0"/>
              <a:t> API documentation from code</a:t>
            </a:r>
          </a:p>
          <a:p>
            <a:pPr lvl="1"/>
            <a:r>
              <a:rPr lang="en-CA" altLang="en-US" dirty="0"/>
              <a:t>Lowers the cost of writing/maintaining API documentation though </a:t>
            </a:r>
            <a:r>
              <a:rPr lang="en-CA" altLang="en-US" u="sng" dirty="0"/>
              <a:t>automation</a:t>
            </a:r>
            <a:endParaRPr lang="en-CA" altLang="en-US" dirty="0"/>
          </a:p>
          <a:p>
            <a:pPr lvl="1"/>
            <a:r>
              <a:rPr lang="en-CA" altLang="en-US" dirty="0"/>
              <a:t>Many such tools now exist, e.g. Javadoc and </a:t>
            </a:r>
            <a:r>
              <a:rPr lang="en-CA" altLang="en-US" dirty="0" err="1"/>
              <a:t>Doxygen</a:t>
            </a:r>
            <a:endParaRPr lang="en-CA" altLang="en-US" dirty="0"/>
          </a:p>
          <a:p>
            <a:pPr lvl="1"/>
            <a:r>
              <a:rPr lang="en-CA" altLang="en-US" dirty="0"/>
              <a:t>All of them can generate hypertext documents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6758-DE48-49B9-86B0-492EC784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3F89-1C9D-4E4E-B241-3319D19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52983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A73E10-95BB-4868-8B92-4F0A3CA0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C6B5-EE1F-427E-8C32-F4F39469B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F13BA-0234-4B2A-B25B-2A59C00C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5</a:t>
            </a:fld>
            <a:endParaRPr lang="en-CA"/>
          </a:p>
        </p:txBody>
      </p:sp>
      <p:pic>
        <p:nvPicPr>
          <p:cNvPr id="1026" name="Picture 2" descr="Image result for Javadoc">
            <a:extLst>
              <a:ext uri="{FF2B5EF4-FFF2-40B4-BE49-F238E27FC236}">
                <a16:creationId xmlns:a16="http://schemas.microsoft.com/office/drawing/2014/main" id="{54027471-1E9E-4E39-A937-5D447400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3058573"/>
            <a:ext cx="3052253" cy="152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F8E36-F3D8-4ACA-9731-CA409BB96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7" y="1091491"/>
            <a:ext cx="7222483" cy="46750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53FA7A-B5E9-4EEC-9169-8667A02B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106645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FCCCC-6524-4A4D-8478-09065DEC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JavaDoc</a:t>
            </a:r>
            <a:r>
              <a:rPr lang="en-CA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EDEB6-F2CD-49FE-9364-12730950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200" dirty="0" err="1"/>
              <a:t>JavaDoc</a:t>
            </a:r>
            <a:r>
              <a:rPr lang="en-CA" altLang="en-US" sz="2200" dirty="0"/>
              <a:t> is a software tool part of Java SDK for generating API documentation from Java source code augmented with special tags in the code’s comments</a:t>
            </a:r>
          </a:p>
          <a:p>
            <a:r>
              <a:rPr lang="en-CA" altLang="en-US" sz="2200" dirty="0"/>
              <a:t>Javadoc is an industry standard for documenting Java classes</a:t>
            </a:r>
          </a:p>
          <a:p>
            <a:r>
              <a:rPr lang="en-CA" altLang="en-US" sz="2200" dirty="0"/>
              <a:t>How does </a:t>
            </a:r>
            <a:r>
              <a:rPr lang="en-CA" altLang="en-US" sz="2200" dirty="0" err="1"/>
              <a:t>JavaDoc</a:t>
            </a:r>
            <a:r>
              <a:rPr lang="en-CA" altLang="en-US" sz="2200" dirty="0"/>
              <a:t> work? </a:t>
            </a:r>
          </a:p>
          <a:p>
            <a:pPr lvl="1"/>
            <a:r>
              <a:rPr lang="en-CA" altLang="en-US" sz="2200" dirty="0"/>
              <a:t>Instead of writing and maintaining separate documentation, the programmer writes specially-formatted comments in the Java code itself</a:t>
            </a:r>
          </a:p>
          <a:p>
            <a:pPr lvl="1"/>
            <a:r>
              <a:rPr lang="en-CA" altLang="en-US" sz="2200" dirty="0"/>
              <a:t>The </a:t>
            </a:r>
            <a:r>
              <a:rPr lang="en-CA" altLang="en-US" sz="2200" dirty="0" err="1"/>
              <a:t>JavaDoc</a:t>
            </a:r>
            <a:r>
              <a:rPr lang="en-CA" altLang="en-US" sz="2200" dirty="0"/>
              <a:t> tool is a compiler that reads these comments and generates an API documentation out of them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28A0-DB76-44BA-8346-D2D527E5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6</a:t>
            </a:fld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46BE66-F0CE-426B-81EC-CD782DC1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394928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710A-7AC5-4D35-BBA5-82507F16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Advantages and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B081-9A7D-4EB1-B1EE-EB0454E8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en-US" sz="2400" dirty="0"/>
              <a:t>Advantages: </a:t>
            </a:r>
          </a:p>
          <a:p>
            <a:pPr lvl="1"/>
            <a:r>
              <a:rPr lang="en-CA" altLang="en-US" dirty="0"/>
              <a:t>Program documentation process is </a:t>
            </a:r>
            <a:r>
              <a:rPr lang="en-CA" altLang="en-US" u="sng" dirty="0"/>
              <a:t>coupled with the programming process</a:t>
            </a:r>
            <a:endParaRPr lang="en-CA" altLang="en-US" dirty="0"/>
          </a:p>
          <a:p>
            <a:pPr lvl="1"/>
            <a:r>
              <a:rPr lang="en-CA" altLang="en-US" u="sng" dirty="0"/>
              <a:t>Automated</a:t>
            </a:r>
            <a:r>
              <a:rPr lang="en-CA" altLang="en-US" dirty="0"/>
              <a:t> generation of documentation: less error-prone</a:t>
            </a:r>
          </a:p>
          <a:p>
            <a:pPr lvl="1"/>
            <a:r>
              <a:rPr lang="en-CA" altLang="en-US" dirty="0"/>
              <a:t>Efficient </a:t>
            </a:r>
            <a:r>
              <a:rPr lang="en-CA" altLang="en-US" u="sng" dirty="0"/>
              <a:t>generation</a:t>
            </a:r>
            <a:r>
              <a:rPr lang="en-CA" altLang="en-US" dirty="0"/>
              <a:t> of documentation</a:t>
            </a:r>
          </a:p>
          <a:p>
            <a:pPr lvl="1"/>
            <a:r>
              <a:rPr lang="en-CA" altLang="en-US" dirty="0"/>
              <a:t>Efficient </a:t>
            </a:r>
            <a:r>
              <a:rPr lang="en-CA" altLang="en-US" u="sng" dirty="0"/>
              <a:t>update</a:t>
            </a:r>
            <a:r>
              <a:rPr lang="en-CA" altLang="en-US" dirty="0"/>
              <a:t> of documentation</a:t>
            </a:r>
          </a:p>
          <a:p>
            <a:pPr lvl="1"/>
            <a:r>
              <a:rPr lang="en-CA" altLang="en-US" dirty="0"/>
              <a:t>Short </a:t>
            </a:r>
            <a:r>
              <a:rPr lang="en-CA" altLang="en-US" u="sng" dirty="0"/>
              <a:t>code-to-documentation cycle</a:t>
            </a:r>
            <a:r>
              <a:rPr lang="en-CA" altLang="en-US" dirty="0"/>
              <a:t>: all programmers can be made aware of others’ developments almost in real time</a:t>
            </a:r>
          </a:p>
          <a:p>
            <a:pPr lvl="1"/>
            <a:r>
              <a:rPr lang="en-CA" altLang="en-US" dirty="0"/>
              <a:t>Can generate highly </a:t>
            </a:r>
            <a:r>
              <a:rPr lang="en-CA" altLang="en-US" u="sng" dirty="0"/>
              <a:t>browsable</a:t>
            </a:r>
            <a:r>
              <a:rPr lang="en-CA" altLang="en-US" dirty="0"/>
              <a:t> documentation, accessible electronically over the web (HTML)</a:t>
            </a:r>
          </a:p>
          <a:p>
            <a:r>
              <a:rPr lang="en-CA" altLang="en-US" sz="2400" dirty="0"/>
              <a:t>Disadvantages: </a:t>
            </a:r>
          </a:p>
          <a:p>
            <a:pPr lvl="1"/>
            <a:r>
              <a:rPr lang="en-CA" altLang="en-US" u="sng" dirty="0"/>
              <a:t>Learning curve </a:t>
            </a:r>
            <a:r>
              <a:rPr lang="en-CA" altLang="en-US" dirty="0"/>
              <a:t>to learn how to use the tool, though it is minimal</a:t>
            </a:r>
          </a:p>
          <a:p>
            <a:pPr lvl="1"/>
            <a:r>
              <a:rPr lang="en-CA" altLang="en-US" dirty="0"/>
              <a:t>Requires </a:t>
            </a:r>
            <a:r>
              <a:rPr lang="en-CA" altLang="en-US" u="sng" dirty="0"/>
              <a:t>dedication</a:t>
            </a:r>
            <a:r>
              <a:rPr lang="en-CA" altLang="en-US" dirty="0"/>
              <a:t>, or else the documentation will be obsolete or incomplete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A9F11-5DAB-4F9C-A6EB-15D94897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4B05-C22A-4D26-A55D-560D7262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7625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D8CB71-4132-4FA6-B4B9-CC904D4E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793DBD-B8E9-4205-BE93-A967503D1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FEC56-0604-4FCB-9E1A-7C8CB5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8</a:t>
            </a:fld>
            <a:endParaRPr lang="en-CA"/>
          </a:p>
        </p:txBody>
      </p:sp>
      <p:pic>
        <p:nvPicPr>
          <p:cNvPr id="10242" name="Picture 2" descr="Image result for javadoc">
            <a:extLst>
              <a:ext uri="{FF2B5EF4-FFF2-40B4-BE49-F238E27FC236}">
                <a16:creationId xmlns:a16="http://schemas.microsoft.com/office/drawing/2014/main" id="{256A4F09-7CE9-485A-830E-554B75AB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2201477"/>
            <a:ext cx="47529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52F511-C2E6-4EB2-BB0E-8136783E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247044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34E7B7-AD65-449C-9492-74134E87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r>
              <a:rPr lang="en-CA" dirty="0"/>
              <a:t> comments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9CAF2-E116-4BDF-B411-94B4159B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CA" sz="3100" dirty="0"/>
              <a:t>A </a:t>
            </a:r>
            <a:r>
              <a:rPr lang="en-CA" sz="3100" dirty="0" err="1"/>
              <a:t>JavaDoc</a:t>
            </a:r>
            <a:r>
              <a:rPr lang="en-CA" sz="3100" dirty="0"/>
              <a:t> comment begins with the </a:t>
            </a: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r>
              <a:rPr lang="en-CA" sz="3100" dirty="0"/>
              <a:t> marker and ends with the </a:t>
            </a: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CA" sz="3100" dirty="0"/>
              <a:t> marker. All the lines in the middle start with an asterisk lined up under the first asterisk in the first line‡  </a:t>
            </a:r>
          </a:p>
          <a:p>
            <a:pPr marL="0" indent="0">
              <a:buNone/>
              <a:defRPr/>
            </a:pPr>
            <a:r>
              <a:rPr lang="en-CA" sz="3100" dirty="0"/>
              <a:t>	</a:t>
            </a: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 This is a &lt;b&gt;</a:t>
            </a:r>
            <a:r>
              <a:rPr lang="en-CA" sz="3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javadoc</a:t>
            </a: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 comment.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</a:p>
          <a:p>
            <a:pPr>
              <a:defRPr/>
            </a:pPr>
            <a:r>
              <a:rPr lang="en-CA" sz="3100" dirty="0"/>
              <a:t>Because </a:t>
            </a:r>
            <a:r>
              <a:rPr lang="en-CA" sz="3100" dirty="0" err="1"/>
              <a:t>JavaDoc</a:t>
            </a:r>
            <a:r>
              <a:rPr lang="en-CA" sz="3100" dirty="0"/>
              <a:t> generates HTML files, any valid HTML can be embedded. A </a:t>
            </a:r>
            <a:r>
              <a:rPr lang="en-CA" sz="3100" dirty="0" err="1"/>
              <a:t>JavaDoc</a:t>
            </a:r>
            <a:r>
              <a:rPr lang="en-CA" sz="3100" dirty="0"/>
              <a:t> comment may be composed of multiple lines, for example:</a:t>
            </a:r>
          </a:p>
          <a:p>
            <a:pPr marL="0" indent="0">
              <a:buNone/>
              <a:defRPr/>
            </a:pPr>
            <a:r>
              <a:rPr lang="en-CA" sz="3100" dirty="0"/>
              <a:t>	</a:t>
            </a: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 This is line one.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 This is line two.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 This is intended as a new paragraph.</a:t>
            </a:r>
          </a:p>
          <a:p>
            <a:pPr marL="0" indent="0">
              <a:buNone/>
              <a:defRPr/>
            </a:pPr>
            <a:r>
              <a:rPr lang="en-CA" sz="3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CEF69-02E3-4288-8307-C2FF727B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92F5-04B2-48F5-9D03-C738232DE97E}" type="slidenum">
              <a:rPr lang="en-CA" smtClean="0"/>
              <a:t>9</a:t>
            </a:fld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062432-694D-44C7-A1FD-D24991898867}"/>
              </a:ext>
            </a:extLst>
          </p:cNvPr>
          <p:cNvSpPr/>
          <p:nvPr/>
        </p:nvSpPr>
        <p:spPr>
          <a:xfrm>
            <a:off x="676013" y="6374503"/>
            <a:ext cx="72599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‡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Starting with Javadoc 1.4, the </a:t>
            </a:r>
            <a:r>
              <a:rPr lang="en-US" sz="1200" dirty="0">
                <a:solidFill>
                  <a:srgbClr val="00758F"/>
                </a:solidFill>
                <a:latin typeface="arial" panose="020B0604020202020204" pitchFamily="34" charset="0"/>
                <a:hlinkClick r:id="rId2"/>
              </a:rPr>
              <a:t>leading asterisks are optional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CA"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B537F-105E-4B3C-823A-1DEAEF37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SOEN 343</a:t>
            </a:r>
          </a:p>
        </p:txBody>
      </p:sp>
    </p:spTree>
    <p:extLst>
      <p:ext uri="{BB962C8B-B14F-4D97-AF65-F5344CB8AC3E}">
        <p14:creationId xmlns:p14="http://schemas.microsoft.com/office/powerpoint/2010/main" val="7142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1634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Courier New</vt:lpstr>
      <vt:lpstr>Office Theme</vt:lpstr>
      <vt:lpstr>SOEN 343</vt:lpstr>
      <vt:lpstr>Learning objectives</vt:lpstr>
      <vt:lpstr>API documentation generation tools</vt:lpstr>
      <vt:lpstr>API documentation tools</vt:lpstr>
      <vt:lpstr>PowerPoint Presentation</vt:lpstr>
      <vt:lpstr>What is JavaDoc?</vt:lpstr>
      <vt:lpstr>Advantages and drawbacks</vt:lpstr>
      <vt:lpstr>Examples</vt:lpstr>
      <vt:lpstr>JavaDoc comments</vt:lpstr>
      <vt:lpstr>JavaDoc comments</vt:lpstr>
      <vt:lpstr>JavaDoc comments</vt:lpstr>
      <vt:lpstr>JavaDoc comments</vt:lpstr>
      <vt:lpstr>JavaDocs tags</vt:lpstr>
      <vt:lpstr>JavaDocs tags</vt:lpstr>
      <vt:lpstr>JavaDocs tags</vt:lpstr>
      <vt:lpstr>A complete example for a method</vt:lpstr>
      <vt:lpstr>JavaDoc style Guide</vt:lpstr>
      <vt:lpstr>Style guide</vt:lpstr>
      <vt:lpstr>Style guide</vt:lpstr>
      <vt:lpstr>Style guide</vt:lpstr>
      <vt:lpstr>Style guide</vt:lpstr>
      <vt:lpstr>Style guide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6441</dc:title>
  <dc:creator>rod_mor</dc:creator>
  <cp:lastModifiedBy>Rodrigo Morales Alvarado</cp:lastModifiedBy>
  <cp:revision>92</cp:revision>
  <dcterms:created xsi:type="dcterms:W3CDTF">2020-01-24T16:59:03Z</dcterms:created>
  <dcterms:modified xsi:type="dcterms:W3CDTF">2020-10-12T23:37:39Z</dcterms:modified>
</cp:coreProperties>
</file>