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429" r:id="rId3"/>
    <p:sldId id="257" r:id="rId4"/>
    <p:sldId id="258" r:id="rId5"/>
    <p:sldId id="433" r:id="rId6"/>
    <p:sldId id="409" r:id="rId7"/>
    <p:sldId id="411" r:id="rId8"/>
    <p:sldId id="430" r:id="rId9"/>
    <p:sldId id="259" r:id="rId10"/>
    <p:sldId id="260" r:id="rId11"/>
    <p:sldId id="261" r:id="rId12"/>
    <p:sldId id="262" r:id="rId13"/>
    <p:sldId id="431" r:id="rId14"/>
    <p:sldId id="416" r:id="rId15"/>
    <p:sldId id="417" r:id="rId16"/>
    <p:sldId id="418" r:id="rId17"/>
    <p:sldId id="419" r:id="rId18"/>
    <p:sldId id="420" r:id="rId19"/>
    <p:sldId id="421" r:id="rId20"/>
    <p:sldId id="422" r:id="rId21"/>
    <p:sldId id="423" r:id="rId22"/>
    <p:sldId id="425" r:id="rId23"/>
    <p:sldId id="424" r:id="rId24"/>
    <p:sldId id="426" r:id="rId25"/>
    <p:sldId id="427" r:id="rId26"/>
    <p:sldId id="432" r:id="rId27"/>
    <p:sldId id="42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25347-F79D-4216-9BB1-2B29764FEA85}" type="datetimeFigureOut">
              <a:rPr lang="en-CA" smtClean="0"/>
              <a:t>2020-10-12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35A6-8D81-4C7E-8E4E-A1B92A486240}" type="slidenum">
              <a:rPr lang="en-CA" smtClean="0"/>
              <a:t>‹#›</a:t>
            </a:fld>
            <a:endParaRPr lang="en-CA"/>
          </a:p>
        </p:txBody>
      </p:sp>
    </p:spTree>
    <p:extLst>
      <p:ext uri="{BB962C8B-B14F-4D97-AF65-F5344CB8AC3E}">
        <p14:creationId xmlns:p14="http://schemas.microsoft.com/office/powerpoint/2010/main" val="2880491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12D-60BC-4B0A-A4CC-A211F3DBF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292A9EE-FDBC-4553-B179-517A59A19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6180446-4D3C-439F-AEDF-504ACCF3A4D7}"/>
              </a:ext>
            </a:extLst>
          </p:cNvPr>
          <p:cNvSpPr>
            <a:spLocks noGrp="1"/>
          </p:cNvSpPr>
          <p:nvPr>
            <p:ph type="dt" sz="half" idx="10"/>
          </p:nvPr>
        </p:nvSpPr>
        <p:spPr/>
        <p:txBody>
          <a:bodyPr/>
          <a:lstStyle/>
          <a:p>
            <a:fld id="{DAD2655F-4F98-4081-BEE1-5D77A8AA60CB}" type="datetime1">
              <a:rPr lang="en-CA" smtClean="0"/>
              <a:t>2020-10-12</a:t>
            </a:fld>
            <a:endParaRPr lang="en-CA"/>
          </a:p>
        </p:txBody>
      </p:sp>
      <p:sp>
        <p:nvSpPr>
          <p:cNvPr id="5" name="Footer Placeholder 4">
            <a:extLst>
              <a:ext uri="{FF2B5EF4-FFF2-40B4-BE49-F238E27FC236}">
                <a16:creationId xmlns:a16="http://schemas.microsoft.com/office/drawing/2014/main" id="{14DDF32D-D031-47EF-A547-1C40944675B6}"/>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3C561FBC-EE7A-4A11-958E-2F5B4C4A75D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15602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A15A-51F0-44D4-B4AB-F387A42636F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66F8B7-CED0-40D9-BE6C-B3FF959E5F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673FEE-E439-480B-8C4E-23DC0E890F2F}"/>
              </a:ext>
            </a:extLst>
          </p:cNvPr>
          <p:cNvSpPr>
            <a:spLocks noGrp="1"/>
          </p:cNvSpPr>
          <p:nvPr>
            <p:ph type="dt" sz="half" idx="10"/>
          </p:nvPr>
        </p:nvSpPr>
        <p:spPr/>
        <p:txBody>
          <a:bodyPr/>
          <a:lstStyle/>
          <a:p>
            <a:fld id="{7C7AE950-D9BC-4855-B643-3403D5E9E259}" type="datetime1">
              <a:rPr lang="en-CA" smtClean="0"/>
              <a:t>2020-10-12</a:t>
            </a:fld>
            <a:endParaRPr lang="en-CA"/>
          </a:p>
        </p:txBody>
      </p:sp>
      <p:sp>
        <p:nvSpPr>
          <p:cNvPr id="5" name="Footer Placeholder 4">
            <a:extLst>
              <a:ext uri="{FF2B5EF4-FFF2-40B4-BE49-F238E27FC236}">
                <a16:creationId xmlns:a16="http://schemas.microsoft.com/office/drawing/2014/main" id="{798F3A32-2DE2-43E7-8A1C-B637E788CE3A}"/>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E2289A82-19EB-423A-AA89-06CBBC198DE7}"/>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637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FA0D-1DC2-4524-90B8-C82B34BE03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7A297-4E31-4FA4-9A66-95C8E09E60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2CA0BED-9E36-43AA-A497-D23EED3AFD15}"/>
              </a:ext>
            </a:extLst>
          </p:cNvPr>
          <p:cNvSpPr>
            <a:spLocks noGrp="1"/>
          </p:cNvSpPr>
          <p:nvPr>
            <p:ph type="dt" sz="half" idx="10"/>
          </p:nvPr>
        </p:nvSpPr>
        <p:spPr/>
        <p:txBody>
          <a:bodyPr/>
          <a:lstStyle/>
          <a:p>
            <a:fld id="{CC87420D-843A-4EDC-B332-15284AFA0B28}" type="datetime1">
              <a:rPr lang="en-CA" smtClean="0"/>
              <a:t>2020-10-12</a:t>
            </a:fld>
            <a:endParaRPr lang="en-CA"/>
          </a:p>
        </p:txBody>
      </p:sp>
      <p:sp>
        <p:nvSpPr>
          <p:cNvPr id="5" name="Footer Placeholder 4">
            <a:extLst>
              <a:ext uri="{FF2B5EF4-FFF2-40B4-BE49-F238E27FC236}">
                <a16:creationId xmlns:a16="http://schemas.microsoft.com/office/drawing/2014/main" id="{F5FB2727-B56E-4A95-9027-8E896EFEC133}"/>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A8D7AC30-5A06-465D-9ED7-6F65DC5FF68B}"/>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38797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F14E-E8B8-47F2-9BEB-3AF5AA0389DC}"/>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495C4563-6B86-49F5-B962-90F3114B7A09}"/>
              </a:ext>
            </a:extLst>
          </p:cNvPr>
          <p:cNvSpPr>
            <a:spLocks noGrp="1"/>
          </p:cNvSpPr>
          <p:nvPr>
            <p:ph idx="1"/>
          </p:nvPr>
        </p:nvSpPr>
        <p:spPr/>
        <p:txBody>
          <a:bodyPr>
            <a:normAutofit/>
          </a:bodyPr>
          <a:lstStyle>
            <a:lvl1pPr>
              <a:defRPr sz="22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234E6370-A12B-4D6F-951C-DBE681142F0F}"/>
              </a:ext>
            </a:extLst>
          </p:cNvPr>
          <p:cNvSpPr>
            <a:spLocks noGrp="1"/>
          </p:cNvSpPr>
          <p:nvPr>
            <p:ph type="dt" sz="half" idx="10"/>
          </p:nvPr>
        </p:nvSpPr>
        <p:spPr/>
        <p:txBody>
          <a:bodyPr/>
          <a:lstStyle/>
          <a:p>
            <a:fld id="{5ECD8A1C-DC6B-4E2F-B869-4F3144C525CA}" type="datetime1">
              <a:rPr lang="en-CA" smtClean="0"/>
              <a:t>2020-10-12</a:t>
            </a:fld>
            <a:endParaRPr lang="en-CA"/>
          </a:p>
        </p:txBody>
      </p:sp>
      <p:sp>
        <p:nvSpPr>
          <p:cNvPr id="5" name="Footer Placeholder 4">
            <a:extLst>
              <a:ext uri="{FF2B5EF4-FFF2-40B4-BE49-F238E27FC236}">
                <a16:creationId xmlns:a16="http://schemas.microsoft.com/office/drawing/2014/main" id="{F858A137-A9E6-47DD-8AB6-8A35048DEDBC}"/>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A6CDEF7-0C85-4847-82D2-1D4BC3320B1F}"/>
              </a:ext>
            </a:extLst>
          </p:cNvPr>
          <p:cNvSpPr>
            <a:spLocks noGrp="1"/>
          </p:cNvSpPr>
          <p:nvPr>
            <p:ph type="sldNum" sz="quarter" idx="12"/>
          </p:nvPr>
        </p:nvSpPr>
        <p:spPr/>
        <p:txBody>
          <a:bodyPr/>
          <a:lstStyle/>
          <a:p>
            <a:fld id="{C2F792F5-04B2-48F5-9D03-C738232DE97E}" type="slidenum">
              <a:rPr lang="en-CA" smtClean="0"/>
              <a:t>‹#›</a:t>
            </a:fld>
            <a:endParaRPr lang="en-CA"/>
          </a:p>
        </p:txBody>
      </p:sp>
      <p:sp>
        <p:nvSpPr>
          <p:cNvPr id="7" name="Title 1">
            <a:extLst>
              <a:ext uri="{FF2B5EF4-FFF2-40B4-BE49-F238E27FC236}">
                <a16:creationId xmlns:a16="http://schemas.microsoft.com/office/drawing/2014/main" id="{5B849F36-2480-4856-8537-CF64FCE75E9F}"/>
              </a:ext>
            </a:extLst>
          </p:cNvPr>
          <p:cNvSpPr txBox="1">
            <a:spLocks/>
          </p:cNvSpPr>
          <p:nvPr userDrawn="1"/>
        </p:nvSpPr>
        <p:spPr>
          <a:xfrm>
            <a:off x="838200" y="661354"/>
            <a:ext cx="10515600" cy="715962"/>
          </a:xfrm>
          <a:prstGeom prst="rect">
            <a:avLst/>
          </a:prstGeom>
          <a:solidFill>
            <a:schemeClr val="tx1">
              <a:alpha val="65000"/>
            </a:schemeClr>
          </a:solidFill>
        </p:spPr>
        <p:txBody>
          <a:bodyPr vert="horz" lIns="36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solidFill>
                <a:schemeClr val="bg1"/>
              </a:solidFill>
              <a:latin typeface="Arial" panose="020B0604020202020204" pitchFamily="34" charset="0"/>
              <a:ea typeface="Futura Medium" charset="0"/>
              <a:cs typeface="Arial" panose="020B0604020202020204" pitchFamily="34" charset="0"/>
            </a:endParaRPr>
          </a:p>
        </p:txBody>
      </p:sp>
    </p:spTree>
    <p:extLst>
      <p:ext uri="{BB962C8B-B14F-4D97-AF65-F5344CB8AC3E}">
        <p14:creationId xmlns:p14="http://schemas.microsoft.com/office/powerpoint/2010/main" val="93658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72EC-0E3A-40FA-8B17-69EB5F7C5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3827736-1B9F-40E8-ABFB-12B31CC16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2D05EC-9BF8-4CB4-92F2-45E0CEBE2E6E}"/>
              </a:ext>
            </a:extLst>
          </p:cNvPr>
          <p:cNvSpPr>
            <a:spLocks noGrp="1"/>
          </p:cNvSpPr>
          <p:nvPr>
            <p:ph type="dt" sz="half" idx="10"/>
          </p:nvPr>
        </p:nvSpPr>
        <p:spPr/>
        <p:txBody>
          <a:bodyPr/>
          <a:lstStyle/>
          <a:p>
            <a:fld id="{DD8DD8C0-0B4C-4D86-86BF-AD62AE0878D7}" type="datetime1">
              <a:rPr lang="en-CA" smtClean="0"/>
              <a:t>2020-10-12</a:t>
            </a:fld>
            <a:endParaRPr lang="en-CA"/>
          </a:p>
        </p:txBody>
      </p:sp>
      <p:sp>
        <p:nvSpPr>
          <p:cNvPr id="5" name="Footer Placeholder 4">
            <a:extLst>
              <a:ext uri="{FF2B5EF4-FFF2-40B4-BE49-F238E27FC236}">
                <a16:creationId xmlns:a16="http://schemas.microsoft.com/office/drawing/2014/main" id="{15C4F781-A437-4EDA-A036-06CB655EC4B1}"/>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406690DA-D4FF-474B-B256-094C8D49FC73}"/>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131946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616D-2780-47B3-B372-4030D229B9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97A8D8-044D-47D1-B40F-CE49E11FF5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DB709AA-22E9-4064-BDA1-769588E0C0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367E62D-E0C6-4ADD-AC16-B20C2127E876}"/>
              </a:ext>
            </a:extLst>
          </p:cNvPr>
          <p:cNvSpPr>
            <a:spLocks noGrp="1"/>
          </p:cNvSpPr>
          <p:nvPr>
            <p:ph type="dt" sz="half" idx="10"/>
          </p:nvPr>
        </p:nvSpPr>
        <p:spPr/>
        <p:txBody>
          <a:bodyPr/>
          <a:lstStyle/>
          <a:p>
            <a:fld id="{45A0A20D-07F5-422D-8901-EDD6CA4B9363}" type="datetime1">
              <a:rPr lang="en-CA" smtClean="0"/>
              <a:t>2020-10-12</a:t>
            </a:fld>
            <a:endParaRPr lang="en-CA"/>
          </a:p>
        </p:txBody>
      </p:sp>
      <p:sp>
        <p:nvSpPr>
          <p:cNvPr id="6" name="Footer Placeholder 5">
            <a:extLst>
              <a:ext uri="{FF2B5EF4-FFF2-40B4-BE49-F238E27FC236}">
                <a16:creationId xmlns:a16="http://schemas.microsoft.com/office/drawing/2014/main" id="{1627A860-2A93-4741-8D29-056BE564E135}"/>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5210D41D-14C0-4675-893D-0BA8E0789FF6}"/>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2981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A73-C2A8-4BEC-BA95-977FF67771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061AF3-7508-4952-B7D4-7CF38F354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CAFDCB-ABF1-4DE9-B29F-82C94EA56E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E6703E-BE62-4810-B85C-976018AAE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CD8E55-7EF1-4E56-9F23-C921C932E9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F7D360-F00A-40A7-B2E2-036656CE77D6}"/>
              </a:ext>
            </a:extLst>
          </p:cNvPr>
          <p:cNvSpPr>
            <a:spLocks noGrp="1"/>
          </p:cNvSpPr>
          <p:nvPr>
            <p:ph type="dt" sz="half" idx="10"/>
          </p:nvPr>
        </p:nvSpPr>
        <p:spPr/>
        <p:txBody>
          <a:bodyPr/>
          <a:lstStyle/>
          <a:p>
            <a:fld id="{608ACFAE-9DE1-4769-8CA1-7E634398E4BF}" type="datetime1">
              <a:rPr lang="en-CA" smtClean="0"/>
              <a:t>2020-10-12</a:t>
            </a:fld>
            <a:endParaRPr lang="en-CA"/>
          </a:p>
        </p:txBody>
      </p:sp>
      <p:sp>
        <p:nvSpPr>
          <p:cNvPr id="8" name="Footer Placeholder 7">
            <a:extLst>
              <a:ext uri="{FF2B5EF4-FFF2-40B4-BE49-F238E27FC236}">
                <a16:creationId xmlns:a16="http://schemas.microsoft.com/office/drawing/2014/main" id="{97DD1ECF-AF1B-4C13-AB17-B81AB25991DD}"/>
              </a:ext>
            </a:extLst>
          </p:cNvPr>
          <p:cNvSpPr>
            <a:spLocks noGrp="1"/>
          </p:cNvSpPr>
          <p:nvPr>
            <p:ph type="ftr" sz="quarter" idx="11"/>
          </p:nvPr>
        </p:nvSpPr>
        <p:spPr/>
        <p:txBody>
          <a:bodyPr/>
          <a:lstStyle/>
          <a:p>
            <a:r>
              <a:rPr lang="en-CA"/>
              <a:t>SOEN 343</a:t>
            </a:r>
          </a:p>
        </p:txBody>
      </p:sp>
      <p:sp>
        <p:nvSpPr>
          <p:cNvPr id="9" name="Slide Number Placeholder 8">
            <a:extLst>
              <a:ext uri="{FF2B5EF4-FFF2-40B4-BE49-F238E27FC236}">
                <a16:creationId xmlns:a16="http://schemas.microsoft.com/office/drawing/2014/main" id="{100EDFDA-D240-4F15-82BD-5006D8A8A79D}"/>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03466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886D-DBFA-42DD-88E1-89E5E6613D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B05F7D5-2CAC-4543-A9EC-3C150222F5B8}"/>
              </a:ext>
            </a:extLst>
          </p:cNvPr>
          <p:cNvSpPr>
            <a:spLocks noGrp="1"/>
          </p:cNvSpPr>
          <p:nvPr>
            <p:ph type="dt" sz="half" idx="10"/>
          </p:nvPr>
        </p:nvSpPr>
        <p:spPr/>
        <p:txBody>
          <a:bodyPr/>
          <a:lstStyle/>
          <a:p>
            <a:fld id="{A866FBAE-5DCA-4BB0-A2D9-865F3B7621A9}" type="datetime1">
              <a:rPr lang="en-CA" smtClean="0"/>
              <a:t>2020-10-12</a:t>
            </a:fld>
            <a:endParaRPr lang="en-CA"/>
          </a:p>
        </p:txBody>
      </p:sp>
      <p:sp>
        <p:nvSpPr>
          <p:cNvPr id="4" name="Footer Placeholder 3">
            <a:extLst>
              <a:ext uri="{FF2B5EF4-FFF2-40B4-BE49-F238E27FC236}">
                <a16:creationId xmlns:a16="http://schemas.microsoft.com/office/drawing/2014/main" id="{BD77AF2E-C904-42E1-9870-4D573108966E}"/>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F4B8889F-E306-4A74-A16B-F18EAD816144}"/>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48037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EAEA1-2DBC-484B-BE19-48456163DA7B}"/>
              </a:ext>
            </a:extLst>
          </p:cNvPr>
          <p:cNvSpPr>
            <a:spLocks noGrp="1"/>
          </p:cNvSpPr>
          <p:nvPr>
            <p:ph type="dt" sz="half" idx="10"/>
          </p:nvPr>
        </p:nvSpPr>
        <p:spPr/>
        <p:txBody>
          <a:bodyPr/>
          <a:lstStyle/>
          <a:p>
            <a:fld id="{581FB782-BC4C-4FEC-A01A-C7F7315946C8}" type="datetime1">
              <a:rPr lang="en-CA" smtClean="0"/>
              <a:t>2020-10-12</a:t>
            </a:fld>
            <a:endParaRPr lang="en-CA"/>
          </a:p>
        </p:txBody>
      </p:sp>
      <p:sp>
        <p:nvSpPr>
          <p:cNvPr id="3" name="Footer Placeholder 2">
            <a:extLst>
              <a:ext uri="{FF2B5EF4-FFF2-40B4-BE49-F238E27FC236}">
                <a16:creationId xmlns:a16="http://schemas.microsoft.com/office/drawing/2014/main" id="{BB4A763E-ACEB-4DAF-9932-73D60BF9E26F}"/>
              </a:ext>
            </a:extLst>
          </p:cNvPr>
          <p:cNvSpPr>
            <a:spLocks noGrp="1"/>
          </p:cNvSpPr>
          <p:nvPr>
            <p:ph type="ftr" sz="quarter" idx="11"/>
          </p:nvPr>
        </p:nvSpPr>
        <p:spPr/>
        <p:txBody>
          <a:bodyPr/>
          <a:lstStyle/>
          <a:p>
            <a:r>
              <a:rPr lang="en-CA"/>
              <a:t>SOEN 343</a:t>
            </a:r>
          </a:p>
        </p:txBody>
      </p:sp>
      <p:sp>
        <p:nvSpPr>
          <p:cNvPr id="4" name="Slide Number Placeholder 3">
            <a:extLst>
              <a:ext uri="{FF2B5EF4-FFF2-40B4-BE49-F238E27FC236}">
                <a16:creationId xmlns:a16="http://schemas.microsoft.com/office/drawing/2014/main" id="{D1BF39A7-2188-4994-B484-496D1EEA4C65}"/>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8265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A7E9-955B-489A-B92C-A99EF3493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41790F0-8158-4ACD-9183-724489BE1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BA94400-EB25-4DFB-84C4-6619B0449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C4E77B-4E1D-467D-9E86-775B6C5CAA6D}"/>
              </a:ext>
            </a:extLst>
          </p:cNvPr>
          <p:cNvSpPr>
            <a:spLocks noGrp="1"/>
          </p:cNvSpPr>
          <p:nvPr>
            <p:ph type="dt" sz="half" idx="10"/>
          </p:nvPr>
        </p:nvSpPr>
        <p:spPr/>
        <p:txBody>
          <a:bodyPr/>
          <a:lstStyle/>
          <a:p>
            <a:fld id="{97B7FA79-8162-4831-B556-E07B716A2156}" type="datetime1">
              <a:rPr lang="en-CA" smtClean="0"/>
              <a:t>2020-10-12</a:t>
            </a:fld>
            <a:endParaRPr lang="en-CA"/>
          </a:p>
        </p:txBody>
      </p:sp>
      <p:sp>
        <p:nvSpPr>
          <p:cNvPr id="6" name="Footer Placeholder 5">
            <a:extLst>
              <a:ext uri="{FF2B5EF4-FFF2-40B4-BE49-F238E27FC236}">
                <a16:creationId xmlns:a16="http://schemas.microsoft.com/office/drawing/2014/main" id="{F27329D9-5AE5-4D87-96AD-D301666C484E}"/>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48352457-74B6-47D6-AA27-3F90B3ED1FD2}"/>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76757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10A5-E1CB-4C78-810E-50C65EED9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1B24743-11BB-44A1-965F-0C07EF0E7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15F530-953B-4B6A-926D-6F8B4B4A0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57D263-5BFE-4820-8F16-16B3CA64357F}"/>
              </a:ext>
            </a:extLst>
          </p:cNvPr>
          <p:cNvSpPr>
            <a:spLocks noGrp="1"/>
          </p:cNvSpPr>
          <p:nvPr>
            <p:ph type="dt" sz="half" idx="10"/>
          </p:nvPr>
        </p:nvSpPr>
        <p:spPr/>
        <p:txBody>
          <a:bodyPr/>
          <a:lstStyle/>
          <a:p>
            <a:fld id="{9E9293AF-F44A-4A87-96A2-8D4BD2114B3E}" type="datetime1">
              <a:rPr lang="en-CA" smtClean="0"/>
              <a:t>2020-10-12</a:t>
            </a:fld>
            <a:endParaRPr lang="en-CA"/>
          </a:p>
        </p:txBody>
      </p:sp>
      <p:sp>
        <p:nvSpPr>
          <p:cNvPr id="6" name="Footer Placeholder 5">
            <a:extLst>
              <a:ext uri="{FF2B5EF4-FFF2-40B4-BE49-F238E27FC236}">
                <a16:creationId xmlns:a16="http://schemas.microsoft.com/office/drawing/2014/main" id="{FCD4E007-4EEE-4A0B-914F-FDCD6CC5F070}"/>
              </a:ext>
            </a:extLst>
          </p:cNvPr>
          <p:cNvSpPr>
            <a:spLocks noGrp="1"/>
          </p:cNvSpPr>
          <p:nvPr>
            <p:ph type="ftr" sz="quarter" idx="11"/>
          </p:nvPr>
        </p:nvSpPr>
        <p:spPr/>
        <p:txBody>
          <a:bodyPr/>
          <a:lstStyle/>
          <a:p>
            <a:r>
              <a:rPr lang="en-CA"/>
              <a:t>SOEN 343</a:t>
            </a:r>
          </a:p>
        </p:txBody>
      </p:sp>
      <p:sp>
        <p:nvSpPr>
          <p:cNvPr id="7" name="Slide Number Placeholder 6">
            <a:extLst>
              <a:ext uri="{FF2B5EF4-FFF2-40B4-BE49-F238E27FC236}">
                <a16:creationId xmlns:a16="http://schemas.microsoft.com/office/drawing/2014/main" id="{24BDED74-F47B-4C8B-A9A0-215730C90211}"/>
              </a:ext>
            </a:extLst>
          </p:cNvPr>
          <p:cNvSpPr>
            <a:spLocks noGrp="1"/>
          </p:cNvSpPr>
          <p:nvPr>
            <p:ph type="sldNum" sz="quarter" idx="12"/>
          </p:nvPr>
        </p:nvSpPr>
        <p:spPr/>
        <p:txBody>
          <a:bodyPr/>
          <a:lstStyle/>
          <a:p>
            <a:fld id="{C2F792F5-04B2-48F5-9D03-C738232DE97E}" type="slidenum">
              <a:rPr lang="en-CA" smtClean="0"/>
              <a:t>‹#›</a:t>
            </a:fld>
            <a:endParaRPr lang="en-CA"/>
          </a:p>
        </p:txBody>
      </p:sp>
    </p:spTree>
    <p:extLst>
      <p:ext uri="{BB962C8B-B14F-4D97-AF65-F5344CB8AC3E}">
        <p14:creationId xmlns:p14="http://schemas.microsoft.com/office/powerpoint/2010/main" val="213493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8553-457B-44E0-8BAA-3E5F010443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066C14-7757-4535-8C51-AAC4B8DAF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7DA7F79-D22D-42C6-8828-EFABC7E86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9ECB3-CAFC-45C8-8BE0-3C5590ADC48B}" type="datetime1">
              <a:rPr lang="en-CA" smtClean="0"/>
              <a:t>2020-10-12</a:t>
            </a:fld>
            <a:endParaRPr lang="en-CA"/>
          </a:p>
        </p:txBody>
      </p:sp>
      <p:sp>
        <p:nvSpPr>
          <p:cNvPr id="5" name="Footer Placeholder 4">
            <a:extLst>
              <a:ext uri="{FF2B5EF4-FFF2-40B4-BE49-F238E27FC236}">
                <a16:creationId xmlns:a16="http://schemas.microsoft.com/office/drawing/2014/main" id="{3A2494C1-46CA-43AA-A959-C9D3D97B0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SOEN 343</a:t>
            </a:r>
          </a:p>
        </p:txBody>
      </p:sp>
      <p:sp>
        <p:nvSpPr>
          <p:cNvPr id="6" name="Slide Number Placeholder 5">
            <a:extLst>
              <a:ext uri="{FF2B5EF4-FFF2-40B4-BE49-F238E27FC236}">
                <a16:creationId xmlns:a16="http://schemas.microsoft.com/office/drawing/2014/main" id="{1B9E92DB-9F15-43CD-A9F0-9FFF46B6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792F5-04B2-48F5-9D03-C738232DE97E}" type="slidenum">
              <a:rPr lang="en-CA" smtClean="0"/>
              <a:t>‹#›</a:t>
            </a:fld>
            <a:endParaRPr lang="en-CA"/>
          </a:p>
        </p:txBody>
      </p:sp>
    </p:spTree>
    <p:extLst>
      <p:ext uri="{BB962C8B-B14F-4D97-AF65-F5344CB8AC3E}">
        <p14:creationId xmlns:p14="http://schemas.microsoft.com/office/powerpoint/2010/main" val="48455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tutorialspoint.com/junit/junit_quick_guide.htm" TargetMode="External"/><Relationship Id="rId2" Type="http://schemas.openxmlformats.org/officeDocument/2006/relationships/hyperlink" Target="https://www.vogella.com/tutorials/JUnit/article.html" TargetMode="External"/><Relationship Id="rId1" Type="http://schemas.openxmlformats.org/officeDocument/2006/relationships/slideLayout" Target="../slideLayouts/slideLayout2.xml"/><Relationship Id="rId4" Type="http://schemas.openxmlformats.org/officeDocument/2006/relationships/hyperlink" Target="http://junit.org/faq.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004E8-0AE6-4784-B5C3-E7DB45C22ED7}"/>
              </a:ext>
            </a:extLst>
          </p:cNvPr>
          <p:cNvSpPr>
            <a:spLocks noGrp="1"/>
          </p:cNvSpPr>
          <p:nvPr>
            <p:ph type="ctrTitle"/>
          </p:nvPr>
        </p:nvSpPr>
        <p:spPr/>
        <p:txBody>
          <a:bodyPr/>
          <a:lstStyle/>
          <a:p>
            <a:r>
              <a:rPr lang="en-CA" dirty="0"/>
              <a:t>SOEN 343</a:t>
            </a:r>
          </a:p>
        </p:txBody>
      </p:sp>
      <p:sp>
        <p:nvSpPr>
          <p:cNvPr id="8" name="Subtitle 7">
            <a:extLst>
              <a:ext uri="{FF2B5EF4-FFF2-40B4-BE49-F238E27FC236}">
                <a16:creationId xmlns:a16="http://schemas.microsoft.com/office/drawing/2014/main" id="{C6711269-6118-4AC7-8F13-19219A05E3CF}"/>
              </a:ext>
            </a:extLst>
          </p:cNvPr>
          <p:cNvSpPr>
            <a:spLocks noGrp="1"/>
          </p:cNvSpPr>
          <p:nvPr>
            <p:ph type="subTitle" idx="1"/>
          </p:nvPr>
        </p:nvSpPr>
        <p:spPr/>
        <p:txBody>
          <a:bodyPr/>
          <a:lstStyle/>
          <a:p>
            <a:r>
              <a:rPr lang="en-CA" dirty="0"/>
              <a:t>6b Unit testing</a:t>
            </a:r>
          </a:p>
        </p:txBody>
      </p:sp>
    </p:spTree>
    <p:extLst>
      <p:ext uri="{BB962C8B-B14F-4D97-AF65-F5344CB8AC3E}">
        <p14:creationId xmlns:p14="http://schemas.microsoft.com/office/powerpoint/2010/main" val="52094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905B-4310-4A8A-98EB-2D9FEF77ABCF}"/>
              </a:ext>
            </a:extLst>
          </p:cNvPr>
          <p:cNvSpPr>
            <a:spLocks noGrp="1"/>
          </p:cNvSpPr>
          <p:nvPr>
            <p:ph type="title"/>
          </p:nvPr>
        </p:nvSpPr>
        <p:spPr/>
        <p:txBody>
          <a:bodyPr/>
          <a:lstStyle/>
          <a:p>
            <a:r>
              <a:rPr lang="en-CA" dirty="0"/>
              <a:t>Benefits of unit testing</a:t>
            </a:r>
          </a:p>
        </p:txBody>
      </p:sp>
      <p:sp>
        <p:nvSpPr>
          <p:cNvPr id="3" name="Content Placeholder 2">
            <a:extLst>
              <a:ext uri="{FF2B5EF4-FFF2-40B4-BE49-F238E27FC236}">
                <a16:creationId xmlns:a16="http://schemas.microsoft.com/office/drawing/2014/main" id="{193E04A4-3A13-442A-91B8-CC854F08811D}"/>
              </a:ext>
            </a:extLst>
          </p:cNvPr>
          <p:cNvSpPr>
            <a:spLocks noGrp="1"/>
          </p:cNvSpPr>
          <p:nvPr>
            <p:ph idx="1"/>
          </p:nvPr>
        </p:nvSpPr>
        <p:spPr/>
        <p:txBody>
          <a:bodyPr/>
          <a:lstStyle/>
          <a:p>
            <a:r>
              <a:rPr lang="en-US" dirty="0"/>
              <a:t>Facilitates change: </a:t>
            </a:r>
          </a:p>
          <a:p>
            <a:pPr lvl="1"/>
            <a:r>
              <a:rPr lang="en-US" dirty="0"/>
              <a:t>Unit testing allows the programmer to change or refactor code later, and make sure the module still works correctly after the change (i.e. regression testing)</a:t>
            </a:r>
          </a:p>
          <a:p>
            <a:r>
              <a:rPr lang="en-US" dirty="0"/>
              <a:t>Simplifies integration: </a:t>
            </a:r>
          </a:p>
          <a:p>
            <a:pPr lvl="1"/>
            <a:r>
              <a:rPr lang="en-US" dirty="0"/>
              <a:t>Unit testing helps to eliminate uncertainty in the units and can be used in a bottom-up integration testing style approach</a:t>
            </a:r>
          </a:p>
          <a:p>
            <a:r>
              <a:rPr lang="en-US" dirty="0"/>
              <a:t>Documentation: </a:t>
            </a:r>
          </a:p>
          <a:p>
            <a:pPr lvl="1"/>
            <a:r>
              <a:rPr lang="en-US" dirty="0"/>
              <a:t>Unit testing provides a sort of living documentation of the specifications of the units of the system</a:t>
            </a:r>
          </a:p>
          <a:p>
            <a:pPr lvl="1"/>
            <a:r>
              <a:rPr lang="en-US" dirty="0"/>
              <a:t> Developers looking to learn what functionality is provided by a unit and how to use it can look at the unit tests to gain understanding of the unit’s API specifications</a:t>
            </a:r>
          </a:p>
          <a:p>
            <a:endParaRPr lang="en-US" dirty="0"/>
          </a:p>
          <a:p>
            <a:endParaRPr lang="en-CA" dirty="0"/>
          </a:p>
        </p:txBody>
      </p:sp>
      <p:sp>
        <p:nvSpPr>
          <p:cNvPr id="4" name="Slide Number Placeholder 3">
            <a:extLst>
              <a:ext uri="{FF2B5EF4-FFF2-40B4-BE49-F238E27FC236}">
                <a16:creationId xmlns:a16="http://schemas.microsoft.com/office/drawing/2014/main" id="{18AE8AA6-DAEC-4724-B7AC-A0E393782649}"/>
              </a:ext>
            </a:extLst>
          </p:cNvPr>
          <p:cNvSpPr>
            <a:spLocks noGrp="1"/>
          </p:cNvSpPr>
          <p:nvPr>
            <p:ph type="sldNum" sz="quarter" idx="12"/>
          </p:nvPr>
        </p:nvSpPr>
        <p:spPr/>
        <p:txBody>
          <a:bodyPr/>
          <a:lstStyle/>
          <a:p>
            <a:fld id="{C2F792F5-04B2-48F5-9D03-C738232DE97E}" type="slidenum">
              <a:rPr lang="en-CA" smtClean="0"/>
              <a:t>10</a:t>
            </a:fld>
            <a:endParaRPr lang="en-CA"/>
          </a:p>
        </p:txBody>
      </p:sp>
      <p:sp>
        <p:nvSpPr>
          <p:cNvPr id="5" name="Footer Placeholder 4">
            <a:extLst>
              <a:ext uri="{FF2B5EF4-FFF2-40B4-BE49-F238E27FC236}">
                <a16:creationId xmlns:a16="http://schemas.microsoft.com/office/drawing/2014/main" id="{EAFDA5ED-FED9-4D61-83CA-1BA9C7002842}"/>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32636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3D6F-7CF9-4378-A1BE-3809AC245EC4}"/>
              </a:ext>
            </a:extLst>
          </p:cNvPr>
          <p:cNvSpPr>
            <a:spLocks noGrp="1"/>
          </p:cNvSpPr>
          <p:nvPr>
            <p:ph type="title"/>
          </p:nvPr>
        </p:nvSpPr>
        <p:spPr/>
        <p:txBody>
          <a:bodyPr/>
          <a:lstStyle/>
          <a:p>
            <a:r>
              <a:rPr lang="en-CA" dirty="0"/>
              <a:t>Benefits of unit testing (contd.)</a:t>
            </a:r>
          </a:p>
        </p:txBody>
      </p:sp>
      <p:sp>
        <p:nvSpPr>
          <p:cNvPr id="3" name="Content Placeholder 2">
            <a:extLst>
              <a:ext uri="{FF2B5EF4-FFF2-40B4-BE49-F238E27FC236}">
                <a16:creationId xmlns:a16="http://schemas.microsoft.com/office/drawing/2014/main" id="{9C2F8E83-E9AC-4238-ACE5-703371E3D0F4}"/>
              </a:ext>
            </a:extLst>
          </p:cNvPr>
          <p:cNvSpPr>
            <a:spLocks noGrp="1"/>
          </p:cNvSpPr>
          <p:nvPr>
            <p:ph idx="1"/>
          </p:nvPr>
        </p:nvSpPr>
        <p:spPr/>
        <p:txBody>
          <a:bodyPr/>
          <a:lstStyle/>
          <a:p>
            <a:r>
              <a:rPr lang="en-CA" altLang="en-US" sz="2400" dirty="0"/>
              <a:t>Distributes feedback:</a:t>
            </a:r>
          </a:p>
          <a:p>
            <a:pPr lvl="1"/>
            <a:r>
              <a:rPr lang="en-CA" altLang="en-US" dirty="0"/>
              <a:t>Identifies defects early and regularly in the development cycle and avoids to cluster the finding of bugs in the later stages</a:t>
            </a:r>
          </a:p>
          <a:p>
            <a:r>
              <a:rPr lang="en-CA" altLang="en-US" sz="2400" dirty="0"/>
              <a:t>Confidence building:</a:t>
            </a:r>
          </a:p>
          <a:p>
            <a:pPr lvl="1"/>
            <a:r>
              <a:rPr lang="en-CA" altLang="en-US" dirty="0"/>
              <a:t>Successful (and meaningful) tests builds up confidence in the code to everyone involved, which then may lead to write more tests and thus even more completeness in testing</a:t>
            </a:r>
          </a:p>
          <a:p>
            <a:r>
              <a:rPr lang="en-CA" altLang="en-US" sz="2400" dirty="0"/>
              <a:t>Forces analysis:</a:t>
            </a:r>
          </a:p>
          <a:p>
            <a:pPr lvl="1"/>
            <a:r>
              <a:rPr lang="en-CA" altLang="en-US" dirty="0"/>
              <a:t>Writing unit tests forces the programmers to read and analyze their code, thus removing defects through constant code verification</a:t>
            </a:r>
          </a:p>
          <a:p>
            <a:endParaRPr lang="en-CA" altLang="en-US" sz="2400" dirty="0"/>
          </a:p>
          <a:p>
            <a:endParaRPr lang="en-CA" dirty="0"/>
          </a:p>
        </p:txBody>
      </p:sp>
      <p:sp>
        <p:nvSpPr>
          <p:cNvPr id="4" name="Slide Number Placeholder 3">
            <a:extLst>
              <a:ext uri="{FF2B5EF4-FFF2-40B4-BE49-F238E27FC236}">
                <a16:creationId xmlns:a16="http://schemas.microsoft.com/office/drawing/2014/main" id="{5C11943C-C0D2-499C-AE8E-F7ECE6177E3E}"/>
              </a:ext>
            </a:extLst>
          </p:cNvPr>
          <p:cNvSpPr>
            <a:spLocks noGrp="1"/>
          </p:cNvSpPr>
          <p:nvPr>
            <p:ph type="sldNum" sz="quarter" idx="12"/>
          </p:nvPr>
        </p:nvSpPr>
        <p:spPr/>
        <p:txBody>
          <a:bodyPr/>
          <a:lstStyle/>
          <a:p>
            <a:fld id="{C2F792F5-04B2-48F5-9D03-C738232DE97E}" type="slidenum">
              <a:rPr lang="en-CA" smtClean="0"/>
              <a:t>11</a:t>
            </a:fld>
            <a:endParaRPr lang="en-CA"/>
          </a:p>
        </p:txBody>
      </p:sp>
      <p:sp>
        <p:nvSpPr>
          <p:cNvPr id="5" name="Footer Placeholder 4">
            <a:extLst>
              <a:ext uri="{FF2B5EF4-FFF2-40B4-BE49-F238E27FC236}">
                <a16:creationId xmlns:a16="http://schemas.microsoft.com/office/drawing/2014/main" id="{87038624-F69C-4783-A27B-AC215FDF491B}"/>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37131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2397-8E63-4816-B8B6-18EF73E2588F}"/>
              </a:ext>
            </a:extLst>
          </p:cNvPr>
          <p:cNvSpPr>
            <a:spLocks noGrp="1"/>
          </p:cNvSpPr>
          <p:nvPr>
            <p:ph type="title"/>
          </p:nvPr>
        </p:nvSpPr>
        <p:spPr/>
        <p:txBody>
          <a:bodyPr/>
          <a:lstStyle/>
          <a:p>
            <a:r>
              <a:rPr lang="en-CA" dirty="0"/>
              <a:t>Unit testing framework</a:t>
            </a:r>
          </a:p>
        </p:txBody>
      </p:sp>
      <p:sp>
        <p:nvSpPr>
          <p:cNvPr id="3" name="Content Placeholder 2">
            <a:extLst>
              <a:ext uri="{FF2B5EF4-FFF2-40B4-BE49-F238E27FC236}">
                <a16:creationId xmlns:a16="http://schemas.microsoft.com/office/drawing/2014/main" id="{7FD5C6CF-1027-434B-B03B-9A2C70A1C915}"/>
              </a:ext>
            </a:extLst>
          </p:cNvPr>
          <p:cNvSpPr>
            <a:spLocks noGrp="1"/>
          </p:cNvSpPr>
          <p:nvPr>
            <p:ph idx="1"/>
          </p:nvPr>
        </p:nvSpPr>
        <p:spPr/>
        <p:txBody>
          <a:bodyPr/>
          <a:lstStyle/>
          <a:p>
            <a:r>
              <a:rPr lang="en-CA" altLang="en-US" sz="2000" dirty="0"/>
              <a:t>For a large system, there can be thousands of unit tests, which can be tedious to maintain and execute</a:t>
            </a:r>
          </a:p>
          <a:p>
            <a:r>
              <a:rPr lang="en-CA" altLang="en-US" sz="2000" b="1" u="sng" dirty="0"/>
              <a:t>Automated</a:t>
            </a:r>
            <a:r>
              <a:rPr lang="en-CA" altLang="en-US" sz="2000" dirty="0"/>
              <a:t> testing supports </a:t>
            </a:r>
            <a:r>
              <a:rPr lang="en-CA" altLang="en-US" sz="2000" b="1" dirty="0"/>
              <a:t>maintainability</a:t>
            </a:r>
            <a:r>
              <a:rPr lang="en-CA" altLang="en-US" sz="2000" dirty="0"/>
              <a:t> and </a:t>
            </a:r>
            <a:r>
              <a:rPr lang="en-CA" altLang="en-US" sz="2000" b="1" dirty="0"/>
              <a:t>extensibility</a:t>
            </a:r>
            <a:r>
              <a:rPr lang="en-CA" altLang="en-US" sz="2000" dirty="0"/>
              <a:t> along with </a:t>
            </a:r>
            <a:r>
              <a:rPr lang="en-CA" altLang="en-US" sz="2000" b="1" dirty="0"/>
              <a:t>efficiency</a:t>
            </a:r>
            <a:endParaRPr lang="en-CA" altLang="en-US" sz="2000" dirty="0"/>
          </a:p>
          <a:p>
            <a:r>
              <a:rPr lang="en-CA" altLang="en-US" sz="2000" dirty="0"/>
              <a:t>A </a:t>
            </a:r>
            <a:r>
              <a:rPr lang="en-CA" altLang="en-US" sz="2000" i="1" dirty="0"/>
              <a:t>Unit Testing Framework </a:t>
            </a:r>
            <a:r>
              <a:rPr lang="en-CA" altLang="en-US" sz="2000" dirty="0"/>
              <a:t>lets a programmer associate classes and methods to corresponding test classes and test methods</a:t>
            </a:r>
          </a:p>
          <a:p>
            <a:r>
              <a:rPr lang="en-CA" altLang="en-US" sz="2000" dirty="0"/>
              <a:t>Automation is achieved by automatically setting up a testing </a:t>
            </a:r>
            <a:r>
              <a:rPr lang="en-CA" altLang="en-US" sz="2000" b="1" dirty="0"/>
              <a:t>context</a:t>
            </a:r>
            <a:r>
              <a:rPr lang="en-CA" altLang="en-US" sz="2000" dirty="0"/>
              <a:t>, calling each test case, verifying their corresponding </a:t>
            </a:r>
            <a:r>
              <a:rPr lang="en-CA" altLang="en-US" sz="2000" b="1" dirty="0"/>
              <a:t>expected result</a:t>
            </a:r>
            <a:r>
              <a:rPr lang="en-CA" altLang="en-US" sz="2000" dirty="0"/>
              <a:t>, and </a:t>
            </a:r>
            <a:r>
              <a:rPr lang="en-CA" altLang="en-US" sz="2000" b="1" dirty="0"/>
              <a:t>reporting</a:t>
            </a:r>
            <a:r>
              <a:rPr lang="en-CA" altLang="en-US" sz="2000" dirty="0"/>
              <a:t> the status of all tests</a:t>
            </a:r>
          </a:p>
          <a:p>
            <a:r>
              <a:rPr lang="en-CA" altLang="en-US" sz="2000" dirty="0"/>
              <a:t>Can be combined with the use of a control version system. Prior to any commit being made, unit testing is re-applied to make sure that the committed code is still working properly</a:t>
            </a:r>
          </a:p>
          <a:p>
            <a:r>
              <a:rPr lang="en-CA" altLang="en-US" sz="2000" dirty="0"/>
              <a:t>Build automation tools can be used to integrate the testing process in the building process and be connected to the revision control process. e.g. </a:t>
            </a:r>
            <a:r>
              <a:rPr lang="en-CA" altLang="en-US" sz="2000" i="1" dirty="0"/>
              <a:t>Make</a:t>
            </a:r>
            <a:r>
              <a:rPr lang="en-CA" altLang="en-US" sz="2000" dirty="0"/>
              <a:t>, </a:t>
            </a:r>
            <a:r>
              <a:rPr lang="en-CA" altLang="en-US" sz="2000" i="1" dirty="0"/>
              <a:t>Ant</a:t>
            </a:r>
            <a:r>
              <a:rPr lang="en-CA" altLang="en-US" sz="2000" dirty="0"/>
              <a:t>, </a:t>
            </a:r>
            <a:r>
              <a:rPr lang="en-CA" altLang="en-US" sz="2000" i="1" dirty="0"/>
              <a:t>Maven</a:t>
            </a:r>
            <a:r>
              <a:rPr lang="en-CA" altLang="en-US" sz="2000" dirty="0"/>
              <a:t>, </a:t>
            </a:r>
            <a:r>
              <a:rPr lang="en-CA" altLang="en-US" sz="2000" i="1" dirty="0"/>
              <a:t>Gradle</a:t>
            </a:r>
            <a:endParaRPr lang="en-CA" altLang="en-US" sz="2000" dirty="0"/>
          </a:p>
          <a:p>
            <a:endParaRPr lang="en-CA" dirty="0"/>
          </a:p>
        </p:txBody>
      </p:sp>
      <p:sp>
        <p:nvSpPr>
          <p:cNvPr id="4" name="Slide Number Placeholder 3">
            <a:extLst>
              <a:ext uri="{FF2B5EF4-FFF2-40B4-BE49-F238E27FC236}">
                <a16:creationId xmlns:a16="http://schemas.microsoft.com/office/drawing/2014/main" id="{EFAA9F07-4398-4926-9942-5190B1C9EFFA}"/>
              </a:ext>
            </a:extLst>
          </p:cNvPr>
          <p:cNvSpPr>
            <a:spLocks noGrp="1"/>
          </p:cNvSpPr>
          <p:nvPr>
            <p:ph type="sldNum" sz="quarter" idx="12"/>
          </p:nvPr>
        </p:nvSpPr>
        <p:spPr/>
        <p:txBody>
          <a:bodyPr/>
          <a:lstStyle/>
          <a:p>
            <a:fld id="{C2F792F5-04B2-48F5-9D03-C738232DE97E}" type="slidenum">
              <a:rPr lang="en-CA" smtClean="0"/>
              <a:t>12</a:t>
            </a:fld>
            <a:endParaRPr lang="en-CA"/>
          </a:p>
        </p:txBody>
      </p:sp>
      <p:sp>
        <p:nvSpPr>
          <p:cNvPr id="5" name="Footer Placeholder 4">
            <a:extLst>
              <a:ext uri="{FF2B5EF4-FFF2-40B4-BE49-F238E27FC236}">
                <a16:creationId xmlns:a16="http://schemas.microsoft.com/office/drawing/2014/main" id="{FCA94737-A2F5-433D-974E-5FB23E5EB0CA}"/>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21587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E1EA63-9B2D-4265-B0B4-115B1372941D}"/>
              </a:ext>
            </a:extLst>
          </p:cNvPr>
          <p:cNvSpPr>
            <a:spLocks noGrp="1"/>
          </p:cNvSpPr>
          <p:nvPr>
            <p:ph type="title"/>
          </p:nvPr>
        </p:nvSpPr>
        <p:spPr/>
        <p:txBody>
          <a:bodyPr/>
          <a:lstStyle/>
          <a:p>
            <a:r>
              <a:rPr lang="en-CA" dirty="0"/>
              <a:t>JUnit</a:t>
            </a:r>
          </a:p>
        </p:txBody>
      </p:sp>
      <p:sp>
        <p:nvSpPr>
          <p:cNvPr id="7" name="Text Placeholder 6">
            <a:extLst>
              <a:ext uri="{FF2B5EF4-FFF2-40B4-BE49-F238E27FC236}">
                <a16:creationId xmlns:a16="http://schemas.microsoft.com/office/drawing/2014/main" id="{17692430-9202-4C37-96A7-D771C2669D76}"/>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E01E2D64-EC44-4A02-97DF-CAAC5423BE8F}"/>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CB22BD90-89A3-490F-997D-42298E108C91}"/>
              </a:ext>
            </a:extLst>
          </p:cNvPr>
          <p:cNvSpPr>
            <a:spLocks noGrp="1"/>
          </p:cNvSpPr>
          <p:nvPr>
            <p:ph type="sldNum" sz="quarter" idx="12"/>
          </p:nvPr>
        </p:nvSpPr>
        <p:spPr/>
        <p:txBody>
          <a:bodyPr/>
          <a:lstStyle/>
          <a:p>
            <a:fld id="{C2F792F5-04B2-48F5-9D03-C738232DE97E}" type="slidenum">
              <a:rPr lang="en-CA" smtClean="0"/>
              <a:t>13</a:t>
            </a:fld>
            <a:endParaRPr lang="en-CA"/>
          </a:p>
        </p:txBody>
      </p:sp>
    </p:spTree>
    <p:extLst>
      <p:ext uri="{BB962C8B-B14F-4D97-AF65-F5344CB8AC3E}">
        <p14:creationId xmlns:p14="http://schemas.microsoft.com/office/powerpoint/2010/main" val="42087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357D-7ABF-458D-ABD9-CBDB6B2E2799}"/>
              </a:ext>
            </a:extLst>
          </p:cNvPr>
          <p:cNvSpPr>
            <a:spLocks noGrp="1"/>
          </p:cNvSpPr>
          <p:nvPr>
            <p:ph type="title"/>
          </p:nvPr>
        </p:nvSpPr>
        <p:spPr/>
        <p:txBody>
          <a:bodyPr/>
          <a:lstStyle/>
          <a:p>
            <a:r>
              <a:rPr lang="en-CA" dirty="0"/>
              <a:t>Using JUnit</a:t>
            </a:r>
          </a:p>
        </p:txBody>
      </p:sp>
      <p:sp>
        <p:nvSpPr>
          <p:cNvPr id="3" name="Content Placeholder 2">
            <a:extLst>
              <a:ext uri="{FF2B5EF4-FFF2-40B4-BE49-F238E27FC236}">
                <a16:creationId xmlns:a16="http://schemas.microsoft.com/office/drawing/2014/main" id="{48EE95C6-A32E-4DC5-B3BD-A97C467D0BF6}"/>
              </a:ext>
            </a:extLst>
          </p:cNvPr>
          <p:cNvSpPr>
            <a:spLocks noGrp="1"/>
          </p:cNvSpPr>
          <p:nvPr>
            <p:ph idx="1"/>
          </p:nvPr>
        </p:nvSpPr>
        <p:spPr/>
        <p:txBody>
          <a:bodyPr>
            <a:normAutofit/>
          </a:bodyPr>
          <a:lstStyle/>
          <a:p>
            <a:r>
              <a:rPr lang="en-US" dirty="0"/>
              <a:t>A JUnit test is a method contained in a class which is only used for testing. This is called a Test class. To define that a certain method is a test method, annotate it with the </a:t>
            </a:r>
            <a:r>
              <a:rPr lang="en-US" u="sng" dirty="0"/>
              <a:t>@Test </a:t>
            </a:r>
            <a:r>
              <a:rPr lang="en-US" dirty="0"/>
              <a:t>annotation</a:t>
            </a:r>
          </a:p>
          <a:p>
            <a:r>
              <a:rPr lang="en-US" dirty="0"/>
              <a:t>This method executes the code under test. You use an </a:t>
            </a:r>
            <a:r>
              <a:rPr lang="en-US" i="1" dirty="0"/>
              <a:t>assert</a:t>
            </a:r>
            <a:r>
              <a:rPr lang="en-US" dirty="0"/>
              <a:t> method, provided by JUnit or another framework, to check an expected result versus the actual result. These method calls are typically called </a:t>
            </a:r>
            <a:r>
              <a:rPr lang="en-US" i="1" dirty="0"/>
              <a:t>asserts</a:t>
            </a:r>
            <a:r>
              <a:rPr lang="en-US" dirty="0"/>
              <a:t> or </a:t>
            </a:r>
            <a:r>
              <a:rPr lang="en-US" i="1" dirty="0"/>
              <a:t>assert statements</a:t>
            </a:r>
            <a:endParaRPr lang="en-US" dirty="0"/>
          </a:p>
          <a:p>
            <a:r>
              <a:rPr lang="en-US" dirty="0"/>
              <a:t>You should provide meaningful messages in assert statements. That makes it easier for the user to identify and fix the problem. This is especially true if someone looks at the problem, who did not write the code under test or the test code</a:t>
            </a:r>
          </a:p>
          <a:p>
            <a:endParaRPr lang="en-CA" dirty="0"/>
          </a:p>
        </p:txBody>
      </p:sp>
      <p:sp>
        <p:nvSpPr>
          <p:cNvPr id="5" name="Footer Placeholder 4">
            <a:extLst>
              <a:ext uri="{FF2B5EF4-FFF2-40B4-BE49-F238E27FC236}">
                <a16:creationId xmlns:a16="http://schemas.microsoft.com/office/drawing/2014/main" id="{119AA76C-B47E-4537-B594-A88761F78056}"/>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DB613C4C-86BB-4C80-AC4C-040FC645A59F}"/>
              </a:ext>
            </a:extLst>
          </p:cNvPr>
          <p:cNvSpPr>
            <a:spLocks noGrp="1"/>
          </p:cNvSpPr>
          <p:nvPr>
            <p:ph type="sldNum" sz="quarter" idx="12"/>
          </p:nvPr>
        </p:nvSpPr>
        <p:spPr/>
        <p:txBody>
          <a:bodyPr/>
          <a:lstStyle/>
          <a:p>
            <a:fld id="{4F5F9153-E84F-4CB1-AE36-1A1B8E5D68C7}" type="slidenum">
              <a:rPr lang="en-CA" smtClean="0"/>
              <a:t>14</a:t>
            </a:fld>
            <a:endParaRPr lang="en-CA"/>
          </a:p>
        </p:txBody>
      </p:sp>
    </p:spTree>
    <p:extLst>
      <p:ext uri="{BB962C8B-B14F-4D97-AF65-F5344CB8AC3E}">
        <p14:creationId xmlns:p14="http://schemas.microsoft.com/office/powerpoint/2010/main" val="19176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503A-FA7D-4401-8FF2-CA481A158FC1}"/>
              </a:ext>
            </a:extLst>
          </p:cNvPr>
          <p:cNvSpPr>
            <a:spLocks noGrp="1"/>
          </p:cNvSpPr>
          <p:nvPr>
            <p:ph type="title"/>
          </p:nvPr>
        </p:nvSpPr>
        <p:spPr/>
        <p:txBody>
          <a:bodyPr/>
          <a:lstStyle/>
          <a:p>
            <a:r>
              <a:rPr lang="en-CA" dirty="0"/>
              <a:t>Example JUnit test</a:t>
            </a:r>
          </a:p>
        </p:txBody>
      </p:sp>
      <p:sp>
        <p:nvSpPr>
          <p:cNvPr id="3" name="Content Placeholder 2">
            <a:extLst>
              <a:ext uri="{FF2B5EF4-FFF2-40B4-BE49-F238E27FC236}">
                <a16:creationId xmlns:a16="http://schemas.microsoft.com/office/drawing/2014/main" id="{51197B07-43AF-42A4-A841-74ECA6938E5A}"/>
              </a:ext>
            </a:extLst>
          </p:cNvPr>
          <p:cNvSpPr>
            <a:spLocks noGrp="1"/>
          </p:cNvSpPr>
          <p:nvPr>
            <p:ph idx="1"/>
          </p:nvPr>
        </p:nvSpPr>
        <p:spPr/>
        <p:txBody>
          <a:bodyPr/>
          <a:lstStyle/>
          <a:p>
            <a:r>
              <a:rPr lang="en-US" dirty="0"/>
              <a:t>The following code shows a JUnit test using the JUnit 5 version. This test assumes that the </a:t>
            </a:r>
            <a:r>
              <a:rPr lang="en-US" dirty="0" err="1"/>
              <a:t>MyClass</a:t>
            </a:r>
            <a:r>
              <a:rPr lang="en-US" dirty="0"/>
              <a:t> class exists and has a multiply(int, int) method.</a:t>
            </a:r>
            <a:endParaRPr lang="en-CA" dirty="0"/>
          </a:p>
        </p:txBody>
      </p:sp>
      <p:pic>
        <p:nvPicPr>
          <p:cNvPr id="4" name="Picture 3">
            <a:extLst>
              <a:ext uri="{FF2B5EF4-FFF2-40B4-BE49-F238E27FC236}">
                <a16:creationId xmlns:a16="http://schemas.microsoft.com/office/drawing/2014/main" id="{AC357051-67A0-4D62-B337-BD2DBCF9C157}"/>
              </a:ext>
            </a:extLst>
          </p:cNvPr>
          <p:cNvPicPr>
            <a:picLocks noChangeAspect="1"/>
          </p:cNvPicPr>
          <p:nvPr/>
        </p:nvPicPr>
        <p:blipFill>
          <a:blip r:embed="rId2"/>
          <a:stretch>
            <a:fillRect/>
          </a:stretch>
        </p:blipFill>
        <p:spPr>
          <a:xfrm>
            <a:off x="1728787" y="2492375"/>
            <a:ext cx="8734425" cy="3819525"/>
          </a:xfrm>
          <a:prstGeom prst="rect">
            <a:avLst/>
          </a:prstGeom>
        </p:spPr>
      </p:pic>
      <p:sp>
        <p:nvSpPr>
          <p:cNvPr id="6" name="Slide Number Placeholder 5">
            <a:extLst>
              <a:ext uri="{FF2B5EF4-FFF2-40B4-BE49-F238E27FC236}">
                <a16:creationId xmlns:a16="http://schemas.microsoft.com/office/drawing/2014/main" id="{31F9B9D3-38A1-4B7D-A61D-BECF2DDB6A38}"/>
              </a:ext>
            </a:extLst>
          </p:cNvPr>
          <p:cNvSpPr>
            <a:spLocks noGrp="1"/>
          </p:cNvSpPr>
          <p:nvPr>
            <p:ph type="sldNum" sz="quarter" idx="12"/>
          </p:nvPr>
        </p:nvSpPr>
        <p:spPr/>
        <p:txBody>
          <a:bodyPr/>
          <a:lstStyle/>
          <a:p>
            <a:fld id="{4F5F9153-E84F-4CB1-AE36-1A1B8E5D68C7}" type="slidenum">
              <a:rPr lang="en-CA" smtClean="0"/>
              <a:t>15</a:t>
            </a:fld>
            <a:endParaRPr lang="en-CA"/>
          </a:p>
        </p:txBody>
      </p:sp>
      <p:sp>
        <p:nvSpPr>
          <p:cNvPr id="5" name="Footer Placeholder 4">
            <a:extLst>
              <a:ext uri="{FF2B5EF4-FFF2-40B4-BE49-F238E27FC236}">
                <a16:creationId xmlns:a16="http://schemas.microsoft.com/office/drawing/2014/main" id="{1281322D-176A-4EA8-A5E1-17256FCB8079}"/>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9799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67A1-0419-4B0F-A9B4-B84932CEE752}"/>
              </a:ext>
            </a:extLst>
          </p:cNvPr>
          <p:cNvSpPr>
            <a:spLocks noGrp="1"/>
          </p:cNvSpPr>
          <p:nvPr>
            <p:ph type="title"/>
          </p:nvPr>
        </p:nvSpPr>
        <p:spPr/>
        <p:txBody>
          <a:bodyPr/>
          <a:lstStyle/>
          <a:p>
            <a:r>
              <a:rPr lang="en-CA" dirty="0"/>
              <a:t>Test execution order</a:t>
            </a:r>
          </a:p>
        </p:txBody>
      </p:sp>
      <p:sp>
        <p:nvSpPr>
          <p:cNvPr id="3" name="Content Placeholder 2">
            <a:extLst>
              <a:ext uri="{FF2B5EF4-FFF2-40B4-BE49-F238E27FC236}">
                <a16:creationId xmlns:a16="http://schemas.microsoft.com/office/drawing/2014/main" id="{C8560E92-88B0-4C60-9DD3-184E9154807D}"/>
              </a:ext>
            </a:extLst>
          </p:cNvPr>
          <p:cNvSpPr>
            <a:spLocks noGrp="1"/>
          </p:cNvSpPr>
          <p:nvPr>
            <p:ph idx="1"/>
          </p:nvPr>
        </p:nvSpPr>
        <p:spPr>
          <a:xfrm>
            <a:off x="838200" y="1717014"/>
            <a:ext cx="5972908" cy="4351338"/>
          </a:xfrm>
        </p:spPr>
        <p:txBody>
          <a:bodyPr/>
          <a:lstStyle/>
          <a:p>
            <a:r>
              <a:rPr lang="en-US" dirty="0"/>
              <a:t>JUnit assumes that all test methods can be executed in an arbitrary order</a:t>
            </a:r>
          </a:p>
          <a:p>
            <a:r>
              <a:rPr lang="en-US" dirty="0"/>
              <a:t>Well-written test code should not assume any order, i.e., tests should not depend on other tests</a:t>
            </a:r>
            <a:endParaRPr lang="en-CA" dirty="0"/>
          </a:p>
        </p:txBody>
      </p:sp>
      <p:sp>
        <p:nvSpPr>
          <p:cNvPr id="5" name="Slide Number Placeholder 4">
            <a:extLst>
              <a:ext uri="{FF2B5EF4-FFF2-40B4-BE49-F238E27FC236}">
                <a16:creationId xmlns:a16="http://schemas.microsoft.com/office/drawing/2014/main" id="{F1AB4706-ECF5-48FD-AB97-6A531D69EB7F}"/>
              </a:ext>
            </a:extLst>
          </p:cNvPr>
          <p:cNvSpPr>
            <a:spLocks noGrp="1"/>
          </p:cNvSpPr>
          <p:nvPr>
            <p:ph type="sldNum" sz="quarter" idx="12"/>
          </p:nvPr>
        </p:nvSpPr>
        <p:spPr/>
        <p:txBody>
          <a:bodyPr/>
          <a:lstStyle/>
          <a:p>
            <a:fld id="{4F5F9153-E84F-4CB1-AE36-1A1B8E5D68C7}" type="slidenum">
              <a:rPr lang="en-CA" smtClean="0"/>
              <a:t>16</a:t>
            </a:fld>
            <a:endParaRPr lang="en-CA"/>
          </a:p>
        </p:txBody>
      </p:sp>
      <p:sp>
        <p:nvSpPr>
          <p:cNvPr id="4" name="Footer Placeholder 3">
            <a:extLst>
              <a:ext uri="{FF2B5EF4-FFF2-40B4-BE49-F238E27FC236}">
                <a16:creationId xmlns:a16="http://schemas.microsoft.com/office/drawing/2014/main" id="{FBD8F0B4-592C-46FC-A988-9810EB8C4EBD}"/>
              </a:ext>
            </a:extLst>
          </p:cNvPr>
          <p:cNvSpPr>
            <a:spLocks noGrp="1"/>
          </p:cNvSpPr>
          <p:nvPr>
            <p:ph type="ftr" sz="quarter" idx="11"/>
          </p:nvPr>
        </p:nvSpPr>
        <p:spPr/>
        <p:txBody>
          <a:bodyPr/>
          <a:lstStyle/>
          <a:p>
            <a:r>
              <a:rPr lang="en-CA"/>
              <a:t>SOEN 343</a:t>
            </a:r>
          </a:p>
        </p:txBody>
      </p:sp>
      <p:pic>
        <p:nvPicPr>
          <p:cNvPr id="10" name="Picture 9" descr="Icon&#10;&#10;Description automatically generated">
            <a:extLst>
              <a:ext uri="{FF2B5EF4-FFF2-40B4-BE49-F238E27FC236}">
                <a16:creationId xmlns:a16="http://schemas.microsoft.com/office/drawing/2014/main" id="{A6F1B403-D7BA-485A-ACCB-3A7E3B103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841" y="1718469"/>
            <a:ext cx="1981200" cy="2305050"/>
          </a:xfrm>
          <a:prstGeom prst="rect">
            <a:avLst/>
          </a:prstGeom>
        </p:spPr>
      </p:pic>
    </p:spTree>
    <p:extLst>
      <p:ext uri="{BB962C8B-B14F-4D97-AF65-F5344CB8AC3E}">
        <p14:creationId xmlns:p14="http://schemas.microsoft.com/office/powerpoint/2010/main" val="238110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387A38D-5DC7-4EFB-9DA9-91428401BC6C}"/>
              </a:ext>
            </a:extLst>
          </p:cNvPr>
          <p:cNvGraphicFramePr>
            <a:graphicFrameLocks noGrp="1"/>
          </p:cNvGraphicFramePr>
          <p:nvPr>
            <p:ph idx="4294967295"/>
            <p:extLst>
              <p:ext uri="{D42A27DB-BD31-4B8C-83A1-F6EECF244321}">
                <p14:modId xmlns:p14="http://schemas.microsoft.com/office/powerpoint/2010/main" val="2842626492"/>
              </p:ext>
            </p:extLst>
          </p:nvPr>
        </p:nvGraphicFramePr>
        <p:xfrm>
          <a:off x="838200" y="462280"/>
          <a:ext cx="10515600" cy="5933440"/>
        </p:xfrm>
        <a:graphic>
          <a:graphicData uri="http://schemas.openxmlformats.org/drawingml/2006/table">
            <a:tbl>
              <a:tblPr firstRow="1" bandRow="1">
                <a:tableStyleId>{5C22544A-7EE6-4342-B048-85BDC9FD1C3A}</a:tableStyleId>
              </a:tblPr>
              <a:tblGrid>
                <a:gridCol w="2366394">
                  <a:extLst>
                    <a:ext uri="{9D8B030D-6E8A-4147-A177-3AD203B41FA5}">
                      <a16:colId xmlns:a16="http://schemas.microsoft.com/office/drawing/2014/main" val="1561491774"/>
                    </a:ext>
                  </a:extLst>
                </a:gridCol>
                <a:gridCol w="8149206">
                  <a:extLst>
                    <a:ext uri="{9D8B030D-6E8A-4147-A177-3AD203B41FA5}">
                      <a16:colId xmlns:a16="http://schemas.microsoft.com/office/drawing/2014/main" val="2887703150"/>
                    </a:ext>
                  </a:extLst>
                </a:gridCol>
              </a:tblGrid>
              <a:tr h="370840">
                <a:tc>
                  <a:txBody>
                    <a:bodyPr/>
                    <a:lstStyle/>
                    <a:p>
                      <a:r>
                        <a:rPr lang="en-CA" sz="1600" dirty="0"/>
                        <a:t>Since JUnit 4</a:t>
                      </a:r>
                    </a:p>
                  </a:txBody>
                  <a:tcPr/>
                </a:tc>
                <a:tc>
                  <a:txBody>
                    <a:bodyPr/>
                    <a:lstStyle/>
                    <a:p>
                      <a:r>
                        <a:rPr lang="en-CA" sz="1600" dirty="0"/>
                        <a:t>Description</a:t>
                      </a:r>
                    </a:p>
                  </a:txBody>
                  <a:tcPr/>
                </a:tc>
                <a:extLst>
                  <a:ext uri="{0D108BD9-81ED-4DB2-BD59-A6C34878D82A}">
                    <a16:rowId xmlns:a16="http://schemas.microsoft.com/office/drawing/2014/main" val="3462964085"/>
                  </a:ext>
                </a:extLst>
              </a:tr>
              <a:tr h="370840">
                <a:tc>
                  <a:txBody>
                    <a:bodyPr/>
                    <a:lstStyle/>
                    <a:p>
                      <a:pPr algn="l" rtl="0" fontAlgn="t"/>
                      <a:r>
                        <a:rPr lang="en-CA" sz="1600" b="0" i="0" dirty="0">
                          <a:effectLst/>
                          <a:latin typeface="inherit"/>
                        </a:rPr>
                        <a:t>import org.junit.*</a:t>
                      </a:r>
                    </a:p>
                  </a:txBody>
                  <a:tcPr/>
                </a:tc>
                <a:tc>
                  <a:txBody>
                    <a:bodyPr/>
                    <a:lstStyle/>
                    <a:p>
                      <a:pPr algn="l" rtl="0" fontAlgn="t"/>
                      <a:r>
                        <a:rPr lang="en-US" sz="1600" b="0" i="0" dirty="0">
                          <a:effectLst/>
                          <a:latin typeface="inherit"/>
                        </a:rPr>
                        <a:t>Import statement for using the following annotations.</a:t>
                      </a:r>
                    </a:p>
                  </a:txBody>
                  <a:tcPr/>
                </a:tc>
                <a:extLst>
                  <a:ext uri="{0D108BD9-81ED-4DB2-BD59-A6C34878D82A}">
                    <a16:rowId xmlns:a16="http://schemas.microsoft.com/office/drawing/2014/main" val="4178389531"/>
                  </a:ext>
                </a:extLst>
              </a:tr>
              <a:tr h="370840">
                <a:tc>
                  <a:txBody>
                    <a:bodyPr/>
                    <a:lstStyle/>
                    <a:p>
                      <a:pPr algn="l" rtl="0" fontAlgn="t"/>
                      <a:r>
                        <a:rPr lang="en-CA" sz="1600" b="0" i="0" dirty="0">
                          <a:effectLst/>
                          <a:latin typeface="inherit"/>
                        </a:rPr>
                        <a:t>@Test</a:t>
                      </a:r>
                    </a:p>
                  </a:txBody>
                  <a:tcPr/>
                </a:tc>
                <a:tc>
                  <a:txBody>
                    <a:bodyPr/>
                    <a:lstStyle/>
                    <a:p>
                      <a:pPr algn="l" rtl="0" fontAlgn="t"/>
                      <a:r>
                        <a:rPr lang="en-US" sz="1600" b="0" i="0">
                          <a:effectLst/>
                          <a:latin typeface="inherit"/>
                        </a:rPr>
                        <a:t>Identifies a method as a test method.</a:t>
                      </a:r>
                    </a:p>
                  </a:txBody>
                  <a:tcPr/>
                </a:tc>
                <a:extLst>
                  <a:ext uri="{0D108BD9-81ED-4DB2-BD59-A6C34878D82A}">
                    <a16:rowId xmlns:a16="http://schemas.microsoft.com/office/drawing/2014/main" val="1739378674"/>
                  </a:ext>
                </a:extLst>
              </a:tr>
              <a:tr h="370840">
                <a:tc>
                  <a:txBody>
                    <a:bodyPr/>
                    <a:lstStyle/>
                    <a:p>
                      <a:pPr algn="l" rtl="0" fontAlgn="t"/>
                      <a:r>
                        <a:rPr lang="en-CA" sz="1600" b="0" i="0">
                          <a:effectLst/>
                          <a:latin typeface="inherit"/>
                        </a:rPr>
                        <a:t>@Before</a:t>
                      </a:r>
                    </a:p>
                  </a:txBody>
                  <a:tcPr/>
                </a:tc>
                <a:tc>
                  <a:txBody>
                    <a:bodyPr/>
                    <a:lstStyle/>
                    <a:p>
                      <a:pPr algn="l" rtl="0" fontAlgn="t"/>
                      <a:r>
                        <a:rPr lang="en-US" sz="1600" b="0" i="0">
                          <a:effectLst/>
                          <a:latin typeface="inherit"/>
                        </a:rPr>
                        <a:t>Executed before each test. It is used to prepare the test environment (e.g., read input data, initialize the class).</a:t>
                      </a:r>
                    </a:p>
                  </a:txBody>
                  <a:tcPr/>
                </a:tc>
                <a:extLst>
                  <a:ext uri="{0D108BD9-81ED-4DB2-BD59-A6C34878D82A}">
                    <a16:rowId xmlns:a16="http://schemas.microsoft.com/office/drawing/2014/main" val="3192009543"/>
                  </a:ext>
                </a:extLst>
              </a:tr>
              <a:tr h="370840">
                <a:tc>
                  <a:txBody>
                    <a:bodyPr/>
                    <a:lstStyle/>
                    <a:p>
                      <a:pPr algn="l" rtl="0" fontAlgn="t"/>
                      <a:r>
                        <a:rPr lang="en-CA" sz="1600" b="0" i="0">
                          <a:effectLst/>
                          <a:latin typeface="inherit"/>
                        </a:rPr>
                        <a:t>@After</a:t>
                      </a:r>
                    </a:p>
                  </a:txBody>
                  <a:tcPr/>
                </a:tc>
                <a:tc>
                  <a:txBody>
                    <a:bodyPr/>
                    <a:lstStyle/>
                    <a:p>
                      <a:pPr algn="l" rtl="0" fontAlgn="t"/>
                      <a:r>
                        <a:rPr lang="en-US" sz="1600" b="0" i="0">
                          <a:effectLst/>
                          <a:latin typeface="inherit"/>
                        </a:rPr>
                        <a:t>Executed after each test. It is used to cleanup the test environment (e.g., delete temporary data, restore defaults). It can also save memory by cleaning up expensive memory structures.</a:t>
                      </a:r>
                    </a:p>
                  </a:txBody>
                  <a:tcPr/>
                </a:tc>
                <a:extLst>
                  <a:ext uri="{0D108BD9-81ED-4DB2-BD59-A6C34878D82A}">
                    <a16:rowId xmlns:a16="http://schemas.microsoft.com/office/drawing/2014/main" val="1062230041"/>
                  </a:ext>
                </a:extLst>
              </a:tr>
              <a:tr h="370840">
                <a:tc>
                  <a:txBody>
                    <a:bodyPr/>
                    <a:lstStyle/>
                    <a:p>
                      <a:pPr algn="l" rtl="0" fontAlgn="t"/>
                      <a:r>
                        <a:rPr lang="en-CA" sz="1600" b="0" i="0">
                          <a:effectLst/>
                          <a:latin typeface="inherit"/>
                        </a:rPr>
                        <a:t>@BeforeClass</a:t>
                      </a:r>
                    </a:p>
                  </a:txBody>
                  <a:tcPr/>
                </a:tc>
                <a:tc>
                  <a:txBody>
                    <a:bodyPr/>
                    <a:lstStyle/>
                    <a:p>
                      <a:pPr algn="l" rtl="0" fontAlgn="t"/>
                      <a:r>
                        <a:rPr lang="en-US" sz="1600" b="0" i="0">
                          <a:effectLst/>
                          <a:latin typeface="inherit"/>
                        </a:rPr>
                        <a:t>Executed once, before the start of all tests. It is used to perform time intensive activities, for example, to connect to a database. Methods marked with this annotation need to be defined as static to work with JUnit.</a:t>
                      </a:r>
                    </a:p>
                  </a:txBody>
                  <a:tcPr/>
                </a:tc>
                <a:extLst>
                  <a:ext uri="{0D108BD9-81ED-4DB2-BD59-A6C34878D82A}">
                    <a16:rowId xmlns:a16="http://schemas.microsoft.com/office/drawing/2014/main" val="2533361960"/>
                  </a:ext>
                </a:extLst>
              </a:tr>
              <a:tr h="370840">
                <a:tc>
                  <a:txBody>
                    <a:bodyPr/>
                    <a:lstStyle/>
                    <a:p>
                      <a:pPr algn="l" rtl="0" fontAlgn="t"/>
                      <a:r>
                        <a:rPr lang="en-CA" sz="1600" b="0" i="0">
                          <a:effectLst/>
                          <a:latin typeface="inherit"/>
                        </a:rPr>
                        <a:t>@AfterClass</a:t>
                      </a:r>
                    </a:p>
                  </a:txBody>
                  <a:tcPr/>
                </a:tc>
                <a:tc>
                  <a:txBody>
                    <a:bodyPr/>
                    <a:lstStyle/>
                    <a:p>
                      <a:pPr algn="l" rtl="0" fontAlgn="t"/>
                      <a:r>
                        <a:rPr lang="en-US" sz="1600" b="0" i="0">
                          <a:effectLst/>
                          <a:latin typeface="inherit"/>
                        </a:rPr>
                        <a:t>Executed once, after all tests have been finished. It is used to perform clean-up activities, for example, to disconnect from a database. Methods annotated with this annotation need to be defined as static to work with JUnit.</a:t>
                      </a:r>
                    </a:p>
                  </a:txBody>
                  <a:tcPr/>
                </a:tc>
                <a:extLst>
                  <a:ext uri="{0D108BD9-81ED-4DB2-BD59-A6C34878D82A}">
                    <a16:rowId xmlns:a16="http://schemas.microsoft.com/office/drawing/2014/main" val="2391714651"/>
                  </a:ext>
                </a:extLst>
              </a:tr>
              <a:tr h="370840">
                <a:tc>
                  <a:txBody>
                    <a:bodyPr/>
                    <a:lstStyle/>
                    <a:p>
                      <a:pPr algn="l" rtl="0" fontAlgn="t"/>
                      <a:r>
                        <a:rPr lang="en-US" sz="1600" b="0" i="0">
                          <a:effectLst/>
                          <a:latin typeface="inherit"/>
                        </a:rPr>
                        <a:t>@Ignore or @Ignore("Why disabled")</a:t>
                      </a:r>
                    </a:p>
                  </a:txBody>
                  <a:tcPr/>
                </a:tc>
                <a:tc>
                  <a:txBody>
                    <a:bodyPr/>
                    <a:lstStyle/>
                    <a:p>
                      <a:pPr algn="l" rtl="0" fontAlgn="t"/>
                      <a:r>
                        <a:rPr lang="en-US" sz="1600" b="0" i="0" dirty="0">
                          <a:effectLst/>
                          <a:latin typeface="inherit"/>
                        </a:rPr>
                        <a:t>Marks that the test should be disabled. This is useful when the underlying code has been changed and the test case has not yet been adapted. Or if the execution time of this test is too long to be included. It is best practice to provide the optional description, why the test is disabled.</a:t>
                      </a:r>
                    </a:p>
                  </a:txBody>
                  <a:tcPr/>
                </a:tc>
                <a:extLst>
                  <a:ext uri="{0D108BD9-81ED-4DB2-BD59-A6C34878D82A}">
                    <a16:rowId xmlns:a16="http://schemas.microsoft.com/office/drawing/2014/main" val="1657447463"/>
                  </a:ext>
                </a:extLst>
              </a:tr>
              <a:tr h="370840">
                <a:tc>
                  <a:txBody>
                    <a:bodyPr/>
                    <a:lstStyle/>
                    <a:p>
                      <a:pPr algn="l" rtl="0" fontAlgn="t"/>
                      <a:r>
                        <a:rPr lang="en-CA" sz="1600" b="0" i="0">
                          <a:effectLst/>
                          <a:latin typeface="inherit"/>
                        </a:rPr>
                        <a:t>@Test (expected = Exception.class)</a:t>
                      </a:r>
                    </a:p>
                  </a:txBody>
                  <a:tcPr/>
                </a:tc>
                <a:tc>
                  <a:txBody>
                    <a:bodyPr/>
                    <a:lstStyle/>
                    <a:p>
                      <a:pPr algn="l" rtl="0" fontAlgn="t"/>
                      <a:r>
                        <a:rPr lang="en-US" sz="1600" b="0" i="0">
                          <a:effectLst/>
                          <a:latin typeface="inherit"/>
                        </a:rPr>
                        <a:t>Fails if the method does not throw the named exception.</a:t>
                      </a:r>
                    </a:p>
                  </a:txBody>
                  <a:tcPr/>
                </a:tc>
                <a:extLst>
                  <a:ext uri="{0D108BD9-81ED-4DB2-BD59-A6C34878D82A}">
                    <a16:rowId xmlns:a16="http://schemas.microsoft.com/office/drawing/2014/main" val="2847708896"/>
                  </a:ext>
                </a:extLst>
              </a:tr>
              <a:tr h="370840">
                <a:tc>
                  <a:txBody>
                    <a:bodyPr/>
                    <a:lstStyle/>
                    <a:p>
                      <a:pPr algn="l" rtl="0" fontAlgn="t"/>
                      <a:r>
                        <a:rPr lang="en-CA" sz="1600" b="0" i="0">
                          <a:effectLst/>
                          <a:latin typeface="inherit"/>
                        </a:rPr>
                        <a:t>@Test(timeout=100)</a:t>
                      </a:r>
                    </a:p>
                  </a:txBody>
                  <a:tcPr/>
                </a:tc>
                <a:tc>
                  <a:txBody>
                    <a:bodyPr/>
                    <a:lstStyle/>
                    <a:p>
                      <a:pPr algn="l" rtl="0" fontAlgn="t"/>
                      <a:r>
                        <a:rPr lang="en-US" sz="1600" b="0" i="0" dirty="0">
                          <a:effectLst/>
                          <a:latin typeface="inherit"/>
                        </a:rPr>
                        <a:t>Fails if the method takes longer than 100 milliseconds.</a:t>
                      </a:r>
                    </a:p>
                  </a:txBody>
                  <a:tcPr/>
                </a:tc>
                <a:extLst>
                  <a:ext uri="{0D108BD9-81ED-4DB2-BD59-A6C34878D82A}">
                    <a16:rowId xmlns:a16="http://schemas.microsoft.com/office/drawing/2014/main" val="418837182"/>
                  </a:ext>
                </a:extLst>
              </a:tr>
            </a:tbl>
          </a:graphicData>
        </a:graphic>
      </p:graphicFrame>
      <p:sp>
        <p:nvSpPr>
          <p:cNvPr id="5" name="Footer Placeholder 4">
            <a:extLst>
              <a:ext uri="{FF2B5EF4-FFF2-40B4-BE49-F238E27FC236}">
                <a16:creationId xmlns:a16="http://schemas.microsoft.com/office/drawing/2014/main" id="{0311D1C2-92F5-4139-B252-23619A39BD47}"/>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C627B6A4-BE63-40B9-92B4-29BA06FFDC16}"/>
              </a:ext>
            </a:extLst>
          </p:cNvPr>
          <p:cNvSpPr>
            <a:spLocks noGrp="1"/>
          </p:cNvSpPr>
          <p:nvPr>
            <p:ph type="sldNum" sz="quarter" idx="12"/>
          </p:nvPr>
        </p:nvSpPr>
        <p:spPr/>
        <p:txBody>
          <a:bodyPr/>
          <a:lstStyle/>
          <a:p>
            <a:fld id="{4F5F9153-E84F-4CB1-AE36-1A1B8E5D68C7}" type="slidenum">
              <a:rPr lang="en-CA" smtClean="0"/>
              <a:t>17</a:t>
            </a:fld>
            <a:endParaRPr lang="en-CA"/>
          </a:p>
        </p:txBody>
      </p:sp>
    </p:spTree>
    <p:extLst>
      <p:ext uri="{BB962C8B-B14F-4D97-AF65-F5344CB8AC3E}">
        <p14:creationId xmlns:p14="http://schemas.microsoft.com/office/powerpoint/2010/main" val="1856176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4910-3BAE-41E4-A111-D6FD2D103B8E}"/>
              </a:ext>
            </a:extLst>
          </p:cNvPr>
          <p:cNvSpPr>
            <a:spLocks noGrp="1"/>
          </p:cNvSpPr>
          <p:nvPr>
            <p:ph type="title"/>
          </p:nvPr>
        </p:nvSpPr>
        <p:spPr/>
        <p:txBody>
          <a:bodyPr/>
          <a:lstStyle/>
          <a:p>
            <a:r>
              <a:rPr lang="en-CA" dirty="0"/>
              <a:t>Assert statements</a:t>
            </a:r>
          </a:p>
        </p:txBody>
      </p:sp>
      <p:sp>
        <p:nvSpPr>
          <p:cNvPr id="3" name="Content Placeholder 2">
            <a:extLst>
              <a:ext uri="{FF2B5EF4-FFF2-40B4-BE49-F238E27FC236}">
                <a16:creationId xmlns:a16="http://schemas.microsoft.com/office/drawing/2014/main" id="{2FA61EC1-03F2-4154-A5C2-FA1AFD121DA7}"/>
              </a:ext>
            </a:extLst>
          </p:cNvPr>
          <p:cNvSpPr>
            <a:spLocks noGrp="1"/>
          </p:cNvSpPr>
          <p:nvPr>
            <p:ph idx="1"/>
          </p:nvPr>
        </p:nvSpPr>
        <p:spPr/>
        <p:txBody>
          <a:bodyPr/>
          <a:lstStyle/>
          <a:p>
            <a:r>
              <a:rPr lang="en-US" dirty="0"/>
              <a:t>JUnit provides static methods to test for certain conditions via the </a:t>
            </a:r>
            <a:r>
              <a:rPr lang="en-US" i="1" dirty="0"/>
              <a:t>Assert</a:t>
            </a:r>
            <a:r>
              <a:rPr lang="en-US" dirty="0"/>
              <a:t> class</a:t>
            </a:r>
          </a:p>
          <a:p>
            <a:r>
              <a:rPr lang="en-US" dirty="0"/>
              <a:t>These assert statements typically start with assert. They allow you to specify the error message, the expected and the actual result</a:t>
            </a:r>
          </a:p>
          <a:p>
            <a:r>
              <a:rPr lang="en-US" dirty="0"/>
              <a:t>An assertion method compares the actual value returned by a test to the expected value. It throws an </a:t>
            </a:r>
            <a:r>
              <a:rPr lang="en-US" i="1" dirty="0" err="1"/>
              <a:t>AssertionException</a:t>
            </a:r>
            <a:r>
              <a:rPr lang="en-US" dirty="0"/>
              <a:t> if the comparison fails</a:t>
            </a:r>
            <a:endParaRPr lang="en-CA" dirty="0"/>
          </a:p>
        </p:txBody>
      </p:sp>
      <p:sp>
        <p:nvSpPr>
          <p:cNvPr id="6" name="Slide Number Placeholder 5">
            <a:extLst>
              <a:ext uri="{FF2B5EF4-FFF2-40B4-BE49-F238E27FC236}">
                <a16:creationId xmlns:a16="http://schemas.microsoft.com/office/drawing/2014/main" id="{B9001A65-0270-4A8E-A119-E1922EAC9C34}"/>
              </a:ext>
            </a:extLst>
          </p:cNvPr>
          <p:cNvSpPr>
            <a:spLocks noGrp="1"/>
          </p:cNvSpPr>
          <p:nvPr>
            <p:ph type="sldNum" sz="quarter" idx="12"/>
          </p:nvPr>
        </p:nvSpPr>
        <p:spPr/>
        <p:txBody>
          <a:bodyPr/>
          <a:lstStyle/>
          <a:p>
            <a:fld id="{4F5F9153-E84F-4CB1-AE36-1A1B8E5D68C7}" type="slidenum">
              <a:rPr lang="en-CA" smtClean="0"/>
              <a:t>18</a:t>
            </a:fld>
            <a:endParaRPr lang="en-CA"/>
          </a:p>
        </p:txBody>
      </p:sp>
      <p:sp>
        <p:nvSpPr>
          <p:cNvPr id="4" name="Footer Placeholder 3">
            <a:extLst>
              <a:ext uri="{FF2B5EF4-FFF2-40B4-BE49-F238E27FC236}">
                <a16:creationId xmlns:a16="http://schemas.microsoft.com/office/drawing/2014/main" id="{4DE7A55C-33EC-4389-AA6C-C45501454494}"/>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85475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ED72-1C77-40F8-A691-C2966BA4A1EE}"/>
              </a:ext>
            </a:extLst>
          </p:cNvPr>
          <p:cNvSpPr>
            <a:spLocks noGrp="1"/>
          </p:cNvSpPr>
          <p:nvPr>
            <p:ph type="title"/>
          </p:nvPr>
        </p:nvSpPr>
        <p:spPr/>
        <p:txBody>
          <a:bodyPr/>
          <a:lstStyle/>
          <a:p>
            <a:r>
              <a:rPr lang="en-CA" dirty="0"/>
              <a:t>Methods to assert test results</a:t>
            </a:r>
          </a:p>
        </p:txBody>
      </p:sp>
      <p:graphicFrame>
        <p:nvGraphicFramePr>
          <p:cNvPr id="4" name="Content Placeholder 3">
            <a:extLst>
              <a:ext uri="{FF2B5EF4-FFF2-40B4-BE49-F238E27FC236}">
                <a16:creationId xmlns:a16="http://schemas.microsoft.com/office/drawing/2014/main" id="{F1267824-C323-40C8-8005-F9923EA7A70A}"/>
              </a:ext>
            </a:extLst>
          </p:cNvPr>
          <p:cNvGraphicFramePr>
            <a:graphicFrameLocks noGrp="1"/>
          </p:cNvGraphicFramePr>
          <p:nvPr>
            <p:ph idx="1"/>
            <p:extLst>
              <p:ext uri="{D42A27DB-BD31-4B8C-83A1-F6EECF244321}">
                <p14:modId xmlns:p14="http://schemas.microsoft.com/office/powerpoint/2010/main" val="1708820271"/>
              </p:ext>
            </p:extLst>
          </p:nvPr>
        </p:nvGraphicFramePr>
        <p:xfrm>
          <a:off x="838200" y="1540399"/>
          <a:ext cx="10515600" cy="48209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83996339"/>
                    </a:ext>
                  </a:extLst>
                </a:gridCol>
                <a:gridCol w="5257800">
                  <a:extLst>
                    <a:ext uri="{9D8B030D-6E8A-4147-A177-3AD203B41FA5}">
                      <a16:colId xmlns:a16="http://schemas.microsoft.com/office/drawing/2014/main" val="1692956585"/>
                    </a:ext>
                  </a:extLst>
                </a:gridCol>
              </a:tblGrid>
              <a:tr h="370840">
                <a:tc>
                  <a:txBody>
                    <a:bodyPr/>
                    <a:lstStyle/>
                    <a:p>
                      <a:r>
                        <a:rPr lang="en-CA" sz="1600" dirty="0"/>
                        <a:t>Statement</a:t>
                      </a:r>
                    </a:p>
                  </a:txBody>
                  <a:tcPr/>
                </a:tc>
                <a:tc>
                  <a:txBody>
                    <a:bodyPr/>
                    <a:lstStyle/>
                    <a:p>
                      <a:r>
                        <a:rPr lang="en-CA" sz="1600" dirty="0"/>
                        <a:t>Description</a:t>
                      </a:r>
                    </a:p>
                  </a:txBody>
                  <a:tcPr/>
                </a:tc>
                <a:extLst>
                  <a:ext uri="{0D108BD9-81ED-4DB2-BD59-A6C34878D82A}">
                    <a16:rowId xmlns:a16="http://schemas.microsoft.com/office/drawing/2014/main" val="3565497951"/>
                  </a:ext>
                </a:extLst>
              </a:tr>
              <a:tr h="370840">
                <a:tc>
                  <a:txBody>
                    <a:bodyPr/>
                    <a:lstStyle/>
                    <a:p>
                      <a:pPr algn="l" rtl="0" fontAlgn="t"/>
                      <a:r>
                        <a:rPr lang="en-CA" sz="1600" b="0" i="0" dirty="0">
                          <a:effectLst/>
                          <a:latin typeface="inherit"/>
                        </a:rPr>
                        <a:t>fail([message])</a:t>
                      </a:r>
                    </a:p>
                  </a:txBody>
                  <a:tcPr/>
                </a:tc>
                <a:tc>
                  <a:txBody>
                    <a:bodyPr/>
                    <a:lstStyle/>
                    <a:p>
                      <a:pPr algn="l" rtl="0" fontAlgn="t"/>
                      <a:r>
                        <a:rPr lang="en-US" sz="1600" b="0" i="0">
                          <a:effectLst/>
                          <a:latin typeface="inherit"/>
                        </a:rPr>
                        <a:t>Let the method fail. Might be used to check that a certain part of the code is not reached or to have a failing test before the test code is implemented. The message parameter is optional.</a:t>
                      </a:r>
                    </a:p>
                  </a:txBody>
                  <a:tcPr/>
                </a:tc>
                <a:extLst>
                  <a:ext uri="{0D108BD9-81ED-4DB2-BD59-A6C34878D82A}">
                    <a16:rowId xmlns:a16="http://schemas.microsoft.com/office/drawing/2014/main" val="3327388965"/>
                  </a:ext>
                </a:extLst>
              </a:tr>
              <a:tr h="370840">
                <a:tc>
                  <a:txBody>
                    <a:bodyPr/>
                    <a:lstStyle/>
                    <a:p>
                      <a:pPr algn="l" rtl="0" fontAlgn="t"/>
                      <a:r>
                        <a:rPr lang="en-CA" sz="1600" b="0" i="0">
                          <a:effectLst/>
                          <a:latin typeface="inherit"/>
                        </a:rPr>
                        <a:t>assertTrue([message,] boolean condition)</a:t>
                      </a:r>
                    </a:p>
                  </a:txBody>
                  <a:tcPr/>
                </a:tc>
                <a:tc>
                  <a:txBody>
                    <a:bodyPr/>
                    <a:lstStyle/>
                    <a:p>
                      <a:pPr algn="l" rtl="0" fontAlgn="t"/>
                      <a:r>
                        <a:rPr lang="en-US" sz="1600" b="0" i="0">
                          <a:effectLst/>
                          <a:latin typeface="inherit"/>
                        </a:rPr>
                        <a:t>Checks that the boolean condition is true.</a:t>
                      </a:r>
                    </a:p>
                  </a:txBody>
                  <a:tcPr/>
                </a:tc>
                <a:extLst>
                  <a:ext uri="{0D108BD9-81ED-4DB2-BD59-A6C34878D82A}">
                    <a16:rowId xmlns:a16="http://schemas.microsoft.com/office/drawing/2014/main" val="681034022"/>
                  </a:ext>
                </a:extLst>
              </a:tr>
              <a:tr h="370840">
                <a:tc>
                  <a:txBody>
                    <a:bodyPr/>
                    <a:lstStyle/>
                    <a:p>
                      <a:pPr algn="l" rtl="0" fontAlgn="t"/>
                      <a:r>
                        <a:rPr lang="en-CA" sz="1600" b="0" i="0">
                          <a:effectLst/>
                          <a:latin typeface="inherit"/>
                        </a:rPr>
                        <a:t>assertFalse([message,] boolean condition)</a:t>
                      </a:r>
                    </a:p>
                  </a:txBody>
                  <a:tcPr/>
                </a:tc>
                <a:tc>
                  <a:txBody>
                    <a:bodyPr/>
                    <a:lstStyle/>
                    <a:p>
                      <a:pPr algn="l" rtl="0" fontAlgn="t"/>
                      <a:r>
                        <a:rPr lang="en-US" sz="1600" b="0" i="0">
                          <a:effectLst/>
                          <a:latin typeface="inherit"/>
                        </a:rPr>
                        <a:t>Checks that the boolean condition is false.</a:t>
                      </a:r>
                    </a:p>
                  </a:txBody>
                  <a:tcPr/>
                </a:tc>
                <a:extLst>
                  <a:ext uri="{0D108BD9-81ED-4DB2-BD59-A6C34878D82A}">
                    <a16:rowId xmlns:a16="http://schemas.microsoft.com/office/drawing/2014/main" val="2306131118"/>
                  </a:ext>
                </a:extLst>
              </a:tr>
              <a:tr h="370840">
                <a:tc>
                  <a:txBody>
                    <a:bodyPr/>
                    <a:lstStyle/>
                    <a:p>
                      <a:pPr algn="l" rtl="0" fontAlgn="t"/>
                      <a:r>
                        <a:rPr lang="en-CA" sz="1600" b="0" i="0">
                          <a:effectLst/>
                          <a:latin typeface="inherit"/>
                        </a:rPr>
                        <a:t>assertEquals([message,] expected, actual)</a:t>
                      </a:r>
                    </a:p>
                  </a:txBody>
                  <a:tcPr/>
                </a:tc>
                <a:tc>
                  <a:txBody>
                    <a:bodyPr/>
                    <a:lstStyle/>
                    <a:p>
                      <a:pPr algn="l" rtl="0" fontAlgn="t"/>
                      <a:r>
                        <a:rPr lang="en-US" sz="1600" b="0" i="0">
                          <a:effectLst/>
                          <a:latin typeface="inherit"/>
                        </a:rPr>
                        <a:t>Tests that two values are the same. Note: for arrays the reference is checked not the content of the arrays.</a:t>
                      </a:r>
                    </a:p>
                  </a:txBody>
                  <a:tcPr/>
                </a:tc>
                <a:extLst>
                  <a:ext uri="{0D108BD9-81ED-4DB2-BD59-A6C34878D82A}">
                    <a16:rowId xmlns:a16="http://schemas.microsoft.com/office/drawing/2014/main" val="3467138148"/>
                  </a:ext>
                </a:extLst>
              </a:tr>
              <a:tr h="370840">
                <a:tc>
                  <a:txBody>
                    <a:bodyPr/>
                    <a:lstStyle/>
                    <a:p>
                      <a:pPr algn="l" rtl="0" fontAlgn="t"/>
                      <a:r>
                        <a:rPr lang="en-US" sz="1600" b="0" i="0">
                          <a:effectLst/>
                          <a:latin typeface="inherit"/>
                        </a:rPr>
                        <a:t>assertEquals([message,] expected, actual, tolerance)</a:t>
                      </a:r>
                    </a:p>
                  </a:txBody>
                  <a:tcPr/>
                </a:tc>
                <a:tc>
                  <a:txBody>
                    <a:bodyPr/>
                    <a:lstStyle/>
                    <a:p>
                      <a:pPr algn="l" rtl="0" fontAlgn="t"/>
                      <a:r>
                        <a:rPr lang="en-US" sz="1600" b="0" i="0">
                          <a:effectLst/>
                          <a:latin typeface="inherit"/>
                        </a:rPr>
                        <a:t>Test that float or double values match. The tolerance is the number of decimals which must be the same.</a:t>
                      </a:r>
                    </a:p>
                  </a:txBody>
                  <a:tcPr/>
                </a:tc>
                <a:extLst>
                  <a:ext uri="{0D108BD9-81ED-4DB2-BD59-A6C34878D82A}">
                    <a16:rowId xmlns:a16="http://schemas.microsoft.com/office/drawing/2014/main" val="1034108923"/>
                  </a:ext>
                </a:extLst>
              </a:tr>
              <a:tr h="370840">
                <a:tc>
                  <a:txBody>
                    <a:bodyPr/>
                    <a:lstStyle/>
                    <a:p>
                      <a:pPr algn="l" rtl="0" fontAlgn="t"/>
                      <a:r>
                        <a:rPr lang="en-CA" sz="1600" b="0" i="0">
                          <a:effectLst/>
                          <a:latin typeface="inherit"/>
                        </a:rPr>
                        <a:t>assertNull([message,] object)</a:t>
                      </a:r>
                    </a:p>
                  </a:txBody>
                  <a:tcPr/>
                </a:tc>
                <a:tc>
                  <a:txBody>
                    <a:bodyPr/>
                    <a:lstStyle/>
                    <a:p>
                      <a:pPr algn="l" rtl="0" fontAlgn="t"/>
                      <a:r>
                        <a:rPr lang="en-US" sz="1600" b="0" i="0">
                          <a:effectLst/>
                          <a:latin typeface="inherit"/>
                        </a:rPr>
                        <a:t>Checks that the object is null.</a:t>
                      </a:r>
                    </a:p>
                  </a:txBody>
                  <a:tcPr/>
                </a:tc>
                <a:extLst>
                  <a:ext uri="{0D108BD9-81ED-4DB2-BD59-A6C34878D82A}">
                    <a16:rowId xmlns:a16="http://schemas.microsoft.com/office/drawing/2014/main" val="2523727592"/>
                  </a:ext>
                </a:extLst>
              </a:tr>
              <a:tr h="370840">
                <a:tc>
                  <a:txBody>
                    <a:bodyPr/>
                    <a:lstStyle/>
                    <a:p>
                      <a:pPr algn="l" rtl="0" fontAlgn="t"/>
                      <a:r>
                        <a:rPr lang="en-CA" sz="1600" b="0" i="0">
                          <a:effectLst/>
                          <a:latin typeface="inherit"/>
                        </a:rPr>
                        <a:t>assertNotNull([message,] object)</a:t>
                      </a:r>
                    </a:p>
                  </a:txBody>
                  <a:tcPr/>
                </a:tc>
                <a:tc>
                  <a:txBody>
                    <a:bodyPr/>
                    <a:lstStyle/>
                    <a:p>
                      <a:pPr algn="l" rtl="0" fontAlgn="t"/>
                      <a:r>
                        <a:rPr lang="en-US" sz="1600" b="0" i="0">
                          <a:effectLst/>
                          <a:latin typeface="inherit"/>
                        </a:rPr>
                        <a:t>Checks that the object is not null.</a:t>
                      </a:r>
                    </a:p>
                  </a:txBody>
                  <a:tcPr/>
                </a:tc>
                <a:extLst>
                  <a:ext uri="{0D108BD9-81ED-4DB2-BD59-A6C34878D82A}">
                    <a16:rowId xmlns:a16="http://schemas.microsoft.com/office/drawing/2014/main" val="2184221260"/>
                  </a:ext>
                </a:extLst>
              </a:tr>
              <a:tr h="370840">
                <a:tc>
                  <a:txBody>
                    <a:bodyPr/>
                    <a:lstStyle/>
                    <a:p>
                      <a:pPr algn="l" rtl="0" fontAlgn="t"/>
                      <a:r>
                        <a:rPr lang="en-CA" sz="1600" b="0" i="0">
                          <a:effectLst/>
                          <a:latin typeface="inherit"/>
                        </a:rPr>
                        <a:t>assertSame([message,] expected, actual)</a:t>
                      </a:r>
                    </a:p>
                  </a:txBody>
                  <a:tcPr/>
                </a:tc>
                <a:tc>
                  <a:txBody>
                    <a:bodyPr/>
                    <a:lstStyle/>
                    <a:p>
                      <a:pPr algn="l" rtl="0" fontAlgn="t"/>
                      <a:r>
                        <a:rPr lang="en-US" sz="1600" b="0" i="0">
                          <a:effectLst/>
                          <a:latin typeface="inherit"/>
                        </a:rPr>
                        <a:t>Checks that both variables refer to the same object.</a:t>
                      </a:r>
                    </a:p>
                  </a:txBody>
                  <a:tcPr/>
                </a:tc>
                <a:extLst>
                  <a:ext uri="{0D108BD9-81ED-4DB2-BD59-A6C34878D82A}">
                    <a16:rowId xmlns:a16="http://schemas.microsoft.com/office/drawing/2014/main" val="3158270256"/>
                  </a:ext>
                </a:extLst>
              </a:tr>
              <a:tr h="370840">
                <a:tc>
                  <a:txBody>
                    <a:bodyPr/>
                    <a:lstStyle/>
                    <a:p>
                      <a:pPr algn="l" rtl="0" fontAlgn="t"/>
                      <a:r>
                        <a:rPr lang="en-CA" sz="1600" b="0" i="0">
                          <a:effectLst/>
                          <a:latin typeface="inherit"/>
                        </a:rPr>
                        <a:t>assertNotSame([message,] expected, actual)</a:t>
                      </a:r>
                    </a:p>
                  </a:txBody>
                  <a:tcPr/>
                </a:tc>
                <a:tc>
                  <a:txBody>
                    <a:bodyPr/>
                    <a:lstStyle/>
                    <a:p>
                      <a:pPr algn="l" rtl="0" fontAlgn="t"/>
                      <a:r>
                        <a:rPr lang="en-US" sz="1600" b="0" i="0" dirty="0">
                          <a:effectLst/>
                          <a:latin typeface="inherit"/>
                        </a:rPr>
                        <a:t>Checks that both variables refer to different objects</a:t>
                      </a:r>
                    </a:p>
                  </a:txBody>
                  <a:tcPr/>
                </a:tc>
                <a:extLst>
                  <a:ext uri="{0D108BD9-81ED-4DB2-BD59-A6C34878D82A}">
                    <a16:rowId xmlns:a16="http://schemas.microsoft.com/office/drawing/2014/main" val="1306945895"/>
                  </a:ext>
                </a:extLst>
              </a:tr>
            </a:tbl>
          </a:graphicData>
        </a:graphic>
      </p:graphicFrame>
      <p:sp>
        <p:nvSpPr>
          <p:cNvPr id="5" name="Footer Placeholder 4">
            <a:extLst>
              <a:ext uri="{FF2B5EF4-FFF2-40B4-BE49-F238E27FC236}">
                <a16:creationId xmlns:a16="http://schemas.microsoft.com/office/drawing/2014/main" id="{B50578A9-DBFB-4BB5-950A-03E58DB1E837}"/>
              </a:ext>
            </a:extLst>
          </p:cNvPr>
          <p:cNvSpPr>
            <a:spLocks noGrp="1"/>
          </p:cNvSpPr>
          <p:nvPr>
            <p:ph type="ftr" sz="quarter" idx="11"/>
          </p:nvPr>
        </p:nvSpPr>
        <p:spPr/>
        <p:txBody>
          <a:bodyPr/>
          <a:lstStyle/>
          <a:p>
            <a:r>
              <a:rPr lang="en-CA"/>
              <a:t>SOEN 343</a:t>
            </a:r>
          </a:p>
        </p:txBody>
      </p:sp>
      <p:sp>
        <p:nvSpPr>
          <p:cNvPr id="6" name="Slide Number Placeholder 5">
            <a:extLst>
              <a:ext uri="{FF2B5EF4-FFF2-40B4-BE49-F238E27FC236}">
                <a16:creationId xmlns:a16="http://schemas.microsoft.com/office/drawing/2014/main" id="{AA69D9A2-7B5C-4C81-8905-D1BDEBA8EB6D}"/>
              </a:ext>
            </a:extLst>
          </p:cNvPr>
          <p:cNvSpPr>
            <a:spLocks noGrp="1"/>
          </p:cNvSpPr>
          <p:nvPr>
            <p:ph type="sldNum" sz="quarter" idx="12"/>
          </p:nvPr>
        </p:nvSpPr>
        <p:spPr/>
        <p:txBody>
          <a:bodyPr/>
          <a:lstStyle/>
          <a:p>
            <a:fld id="{4F5F9153-E84F-4CB1-AE36-1A1B8E5D68C7}" type="slidenum">
              <a:rPr lang="en-CA" smtClean="0"/>
              <a:t>19</a:t>
            </a:fld>
            <a:endParaRPr lang="en-CA"/>
          </a:p>
        </p:txBody>
      </p:sp>
    </p:spTree>
    <p:extLst>
      <p:ext uri="{BB962C8B-B14F-4D97-AF65-F5344CB8AC3E}">
        <p14:creationId xmlns:p14="http://schemas.microsoft.com/office/powerpoint/2010/main" val="184471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61D7-3A7C-44E5-9711-97F6B7B012BC}"/>
              </a:ext>
            </a:extLst>
          </p:cNvPr>
          <p:cNvSpPr>
            <a:spLocks noGrp="1"/>
          </p:cNvSpPr>
          <p:nvPr>
            <p:ph type="title"/>
          </p:nvPr>
        </p:nvSpPr>
        <p:spPr/>
        <p:txBody>
          <a:bodyPr/>
          <a:lstStyle/>
          <a:p>
            <a:r>
              <a:rPr lang="en-CA" dirty="0"/>
              <a:t>Learning objectives</a:t>
            </a:r>
          </a:p>
        </p:txBody>
      </p:sp>
      <p:sp>
        <p:nvSpPr>
          <p:cNvPr id="3" name="Content Placeholder 2">
            <a:extLst>
              <a:ext uri="{FF2B5EF4-FFF2-40B4-BE49-F238E27FC236}">
                <a16:creationId xmlns:a16="http://schemas.microsoft.com/office/drawing/2014/main" id="{82BD777E-5FAD-4CFD-B248-9E9B30A2D321}"/>
              </a:ext>
            </a:extLst>
          </p:cNvPr>
          <p:cNvSpPr>
            <a:spLocks noGrp="1"/>
          </p:cNvSpPr>
          <p:nvPr>
            <p:ph idx="1"/>
          </p:nvPr>
        </p:nvSpPr>
        <p:spPr/>
        <p:txBody>
          <a:bodyPr/>
          <a:lstStyle/>
          <a:p>
            <a:r>
              <a:rPr lang="en-CA" dirty="0"/>
              <a:t>To understand software testing</a:t>
            </a:r>
          </a:p>
          <a:p>
            <a:r>
              <a:rPr lang="en-CA" dirty="0"/>
              <a:t>To apply test-driven development</a:t>
            </a:r>
          </a:p>
          <a:p>
            <a:r>
              <a:rPr lang="en-CA" dirty="0"/>
              <a:t>To understand unit testing</a:t>
            </a:r>
          </a:p>
          <a:p>
            <a:r>
              <a:rPr lang="en-CA" dirty="0"/>
              <a:t>To build unit tests using JUnit </a:t>
            </a:r>
          </a:p>
          <a:p>
            <a:endParaRPr lang="en-CA" dirty="0"/>
          </a:p>
        </p:txBody>
      </p:sp>
      <p:sp>
        <p:nvSpPr>
          <p:cNvPr id="4" name="Footer Placeholder 3">
            <a:extLst>
              <a:ext uri="{FF2B5EF4-FFF2-40B4-BE49-F238E27FC236}">
                <a16:creationId xmlns:a16="http://schemas.microsoft.com/office/drawing/2014/main" id="{48033F91-EB7F-46C1-8585-7CE85EE295DB}"/>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AC9B7E0B-E34E-48A1-9A58-318DEE9B67D5}"/>
              </a:ext>
            </a:extLst>
          </p:cNvPr>
          <p:cNvSpPr>
            <a:spLocks noGrp="1"/>
          </p:cNvSpPr>
          <p:nvPr>
            <p:ph type="sldNum" sz="quarter" idx="12"/>
          </p:nvPr>
        </p:nvSpPr>
        <p:spPr/>
        <p:txBody>
          <a:bodyPr/>
          <a:lstStyle/>
          <a:p>
            <a:fld id="{C2F792F5-04B2-48F5-9D03-C738232DE97E}" type="slidenum">
              <a:rPr lang="en-CA" smtClean="0"/>
              <a:t>2</a:t>
            </a:fld>
            <a:endParaRPr lang="en-CA"/>
          </a:p>
        </p:txBody>
      </p:sp>
    </p:spTree>
    <p:extLst>
      <p:ext uri="{BB962C8B-B14F-4D97-AF65-F5344CB8AC3E}">
        <p14:creationId xmlns:p14="http://schemas.microsoft.com/office/powerpoint/2010/main" val="258203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CBF0-B456-48DA-BEA1-374DCB6370C6}"/>
              </a:ext>
            </a:extLst>
          </p:cNvPr>
          <p:cNvSpPr>
            <a:spLocks noGrp="1"/>
          </p:cNvSpPr>
          <p:nvPr>
            <p:ph type="title"/>
          </p:nvPr>
        </p:nvSpPr>
        <p:spPr/>
        <p:txBody>
          <a:bodyPr/>
          <a:lstStyle/>
          <a:p>
            <a:r>
              <a:rPr lang="en-CA" dirty="0"/>
              <a:t>JUnit test suites</a:t>
            </a:r>
          </a:p>
        </p:txBody>
      </p:sp>
      <p:sp>
        <p:nvSpPr>
          <p:cNvPr id="3" name="Content Placeholder 2">
            <a:extLst>
              <a:ext uri="{FF2B5EF4-FFF2-40B4-BE49-F238E27FC236}">
                <a16:creationId xmlns:a16="http://schemas.microsoft.com/office/drawing/2014/main" id="{1339AD0D-515A-4849-980D-B0A4216B7DEC}"/>
              </a:ext>
            </a:extLst>
          </p:cNvPr>
          <p:cNvSpPr>
            <a:spLocks noGrp="1"/>
          </p:cNvSpPr>
          <p:nvPr>
            <p:ph idx="1"/>
          </p:nvPr>
        </p:nvSpPr>
        <p:spPr/>
        <p:txBody>
          <a:bodyPr/>
          <a:lstStyle/>
          <a:p>
            <a:r>
              <a:rPr lang="en-US" dirty="0"/>
              <a:t>If you have several test classes, you can combine them into a test suite</a:t>
            </a:r>
          </a:p>
          <a:p>
            <a:pPr lvl="1"/>
            <a:r>
              <a:rPr lang="en-US" dirty="0"/>
              <a:t>Running a test suite executes all test classes in that suite in the specified order</a:t>
            </a:r>
          </a:p>
          <a:p>
            <a:pPr lvl="1"/>
            <a:r>
              <a:rPr lang="en-US" dirty="0"/>
              <a:t>A test suite can also contain other test suites</a:t>
            </a:r>
          </a:p>
          <a:p>
            <a:r>
              <a:rPr lang="en-US" dirty="0"/>
              <a:t>The following example code demonstrates the usage of a test suite. It contains two test classes (</a:t>
            </a:r>
            <a:r>
              <a:rPr lang="en-US" dirty="0" err="1"/>
              <a:t>MyClassTest</a:t>
            </a:r>
            <a:r>
              <a:rPr lang="en-US" dirty="0"/>
              <a:t> and </a:t>
            </a:r>
            <a:r>
              <a:rPr lang="en-US" dirty="0" err="1"/>
              <a:t>MySecondClassTest</a:t>
            </a:r>
            <a:r>
              <a:rPr lang="en-US" dirty="0"/>
              <a:t>). If you want to add another test class, you can add it to the @Suite.SuiteClasses statement</a:t>
            </a:r>
            <a:endParaRPr lang="en-CA" dirty="0"/>
          </a:p>
        </p:txBody>
      </p:sp>
      <p:sp>
        <p:nvSpPr>
          <p:cNvPr id="6" name="Slide Number Placeholder 5">
            <a:extLst>
              <a:ext uri="{FF2B5EF4-FFF2-40B4-BE49-F238E27FC236}">
                <a16:creationId xmlns:a16="http://schemas.microsoft.com/office/drawing/2014/main" id="{BA5909F0-DF49-4B37-A652-E51C3D591851}"/>
              </a:ext>
            </a:extLst>
          </p:cNvPr>
          <p:cNvSpPr>
            <a:spLocks noGrp="1"/>
          </p:cNvSpPr>
          <p:nvPr>
            <p:ph type="sldNum" sz="quarter" idx="12"/>
          </p:nvPr>
        </p:nvSpPr>
        <p:spPr/>
        <p:txBody>
          <a:bodyPr/>
          <a:lstStyle/>
          <a:p>
            <a:fld id="{4F5F9153-E84F-4CB1-AE36-1A1B8E5D68C7}" type="slidenum">
              <a:rPr lang="en-CA" smtClean="0"/>
              <a:t>20</a:t>
            </a:fld>
            <a:endParaRPr lang="en-CA"/>
          </a:p>
        </p:txBody>
      </p:sp>
      <p:sp>
        <p:nvSpPr>
          <p:cNvPr id="4" name="Footer Placeholder 3">
            <a:extLst>
              <a:ext uri="{FF2B5EF4-FFF2-40B4-BE49-F238E27FC236}">
                <a16:creationId xmlns:a16="http://schemas.microsoft.com/office/drawing/2014/main" id="{56631D1C-9E1F-4186-A879-919B5E7EBCD9}"/>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59055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9056C1-48D1-4F10-B37C-557D2794E2D1}"/>
              </a:ext>
            </a:extLst>
          </p:cNvPr>
          <p:cNvPicPr>
            <a:picLocks noChangeAspect="1"/>
          </p:cNvPicPr>
          <p:nvPr/>
        </p:nvPicPr>
        <p:blipFill>
          <a:blip r:embed="rId2"/>
          <a:stretch>
            <a:fillRect/>
          </a:stretch>
        </p:blipFill>
        <p:spPr>
          <a:xfrm>
            <a:off x="1714500" y="1714500"/>
            <a:ext cx="8763000" cy="3429000"/>
          </a:xfrm>
          <a:prstGeom prst="rect">
            <a:avLst/>
          </a:prstGeom>
        </p:spPr>
      </p:pic>
      <p:sp>
        <p:nvSpPr>
          <p:cNvPr id="5" name="Title 4">
            <a:extLst>
              <a:ext uri="{FF2B5EF4-FFF2-40B4-BE49-F238E27FC236}">
                <a16:creationId xmlns:a16="http://schemas.microsoft.com/office/drawing/2014/main" id="{86A13B64-B328-4A77-BA96-4A16AF000BB1}"/>
              </a:ext>
            </a:extLst>
          </p:cNvPr>
          <p:cNvSpPr>
            <a:spLocks noGrp="1"/>
          </p:cNvSpPr>
          <p:nvPr>
            <p:ph type="title"/>
          </p:nvPr>
        </p:nvSpPr>
        <p:spPr/>
        <p:txBody>
          <a:bodyPr/>
          <a:lstStyle/>
          <a:p>
            <a:r>
              <a:rPr lang="en-CA" dirty="0"/>
              <a:t>JUnit test suites</a:t>
            </a:r>
          </a:p>
        </p:txBody>
      </p:sp>
      <p:sp>
        <p:nvSpPr>
          <p:cNvPr id="7" name="Slide Number Placeholder 6">
            <a:extLst>
              <a:ext uri="{FF2B5EF4-FFF2-40B4-BE49-F238E27FC236}">
                <a16:creationId xmlns:a16="http://schemas.microsoft.com/office/drawing/2014/main" id="{6B347ED5-5820-4830-BF35-C94F80BCE07B}"/>
              </a:ext>
            </a:extLst>
          </p:cNvPr>
          <p:cNvSpPr>
            <a:spLocks noGrp="1"/>
          </p:cNvSpPr>
          <p:nvPr>
            <p:ph type="sldNum" sz="quarter" idx="12"/>
          </p:nvPr>
        </p:nvSpPr>
        <p:spPr/>
        <p:txBody>
          <a:bodyPr/>
          <a:lstStyle/>
          <a:p>
            <a:fld id="{4F5F9153-E84F-4CB1-AE36-1A1B8E5D68C7}" type="slidenum">
              <a:rPr lang="en-CA" smtClean="0"/>
              <a:t>21</a:t>
            </a:fld>
            <a:endParaRPr lang="en-CA"/>
          </a:p>
        </p:txBody>
      </p:sp>
      <p:sp>
        <p:nvSpPr>
          <p:cNvPr id="2" name="Footer Placeholder 1">
            <a:extLst>
              <a:ext uri="{FF2B5EF4-FFF2-40B4-BE49-F238E27FC236}">
                <a16:creationId xmlns:a16="http://schemas.microsoft.com/office/drawing/2014/main" id="{F8D78C4B-9C02-4753-A737-188E89204B9C}"/>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19769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915450-9FF9-4DAD-A42C-2E0FA82B5C85}"/>
              </a:ext>
            </a:extLst>
          </p:cNvPr>
          <p:cNvSpPr>
            <a:spLocks noGrp="1"/>
          </p:cNvSpPr>
          <p:nvPr>
            <p:ph type="title"/>
          </p:nvPr>
        </p:nvSpPr>
        <p:spPr/>
        <p:txBody>
          <a:bodyPr/>
          <a:lstStyle/>
          <a:p>
            <a:r>
              <a:rPr lang="en-CA" dirty="0"/>
              <a:t>Parameterized test</a:t>
            </a:r>
          </a:p>
        </p:txBody>
      </p:sp>
      <p:sp>
        <p:nvSpPr>
          <p:cNvPr id="4" name="Content Placeholder 3">
            <a:extLst>
              <a:ext uri="{FF2B5EF4-FFF2-40B4-BE49-F238E27FC236}">
                <a16:creationId xmlns:a16="http://schemas.microsoft.com/office/drawing/2014/main" id="{7E8043C1-D7B0-49B8-AD5C-C6011687D2FE}"/>
              </a:ext>
            </a:extLst>
          </p:cNvPr>
          <p:cNvSpPr>
            <a:spLocks noGrp="1"/>
          </p:cNvSpPr>
          <p:nvPr>
            <p:ph idx="1"/>
          </p:nvPr>
        </p:nvSpPr>
        <p:spPr/>
        <p:txBody>
          <a:bodyPr>
            <a:normAutofit/>
          </a:bodyPr>
          <a:lstStyle/>
          <a:p>
            <a:r>
              <a:rPr lang="en-US" dirty="0"/>
              <a:t>JUnit allows you to use parameters in a tests class. This class can contain one test method and this method is executed with the different parameters provided</a:t>
            </a:r>
          </a:p>
          <a:p>
            <a:r>
              <a:rPr lang="en-US" dirty="0"/>
              <a:t>You mark a test class as a parameterized test with the </a:t>
            </a:r>
            <a:r>
              <a:rPr lang="en-US" b="1" dirty="0"/>
              <a:t>@RunWith(</a:t>
            </a:r>
            <a:r>
              <a:rPr lang="en-US" dirty="0"/>
              <a:t>Parameterized.class</a:t>
            </a:r>
            <a:r>
              <a:rPr lang="en-US" b="1" dirty="0"/>
              <a:t>)</a:t>
            </a:r>
            <a:r>
              <a:rPr lang="en-US" dirty="0"/>
              <a:t> annotation</a:t>
            </a:r>
          </a:p>
          <a:p>
            <a:r>
              <a:rPr lang="en-US" dirty="0"/>
              <a:t>Such a test class must contain a static method annotated with the </a:t>
            </a:r>
            <a:r>
              <a:rPr lang="en-US" b="1" dirty="0"/>
              <a:t>@Parameters </a:t>
            </a:r>
            <a:r>
              <a:rPr lang="en-US" dirty="0"/>
              <a:t>annotation</a:t>
            </a:r>
          </a:p>
          <a:p>
            <a:pPr lvl="1"/>
            <a:r>
              <a:rPr lang="en-US" dirty="0"/>
              <a:t>That method generates and returns a collection of arrays</a:t>
            </a:r>
          </a:p>
          <a:p>
            <a:pPr lvl="1"/>
            <a:r>
              <a:rPr lang="en-US" dirty="0"/>
              <a:t>Each item in this collection is used as parameter for the test method</a:t>
            </a:r>
            <a:endParaRPr lang="en-CA" dirty="0"/>
          </a:p>
        </p:txBody>
      </p:sp>
      <p:sp>
        <p:nvSpPr>
          <p:cNvPr id="7" name="Slide Number Placeholder 6">
            <a:extLst>
              <a:ext uri="{FF2B5EF4-FFF2-40B4-BE49-F238E27FC236}">
                <a16:creationId xmlns:a16="http://schemas.microsoft.com/office/drawing/2014/main" id="{80AA923E-1574-475D-84AE-11AC201D025F}"/>
              </a:ext>
            </a:extLst>
          </p:cNvPr>
          <p:cNvSpPr>
            <a:spLocks noGrp="1"/>
          </p:cNvSpPr>
          <p:nvPr>
            <p:ph type="sldNum" sz="quarter" idx="12"/>
          </p:nvPr>
        </p:nvSpPr>
        <p:spPr/>
        <p:txBody>
          <a:bodyPr/>
          <a:lstStyle/>
          <a:p>
            <a:fld id="{4F5F9153-E84F-4CB1-AE36-1A1B8E5D68C7}" type="slidenum">
              <a:rPr lang="en-CA" smtClean="0"/>
              <a:t>22</a:t>
            </a:fld>
            <a:endParaRPr lang="en-CA"/>
          </a:p>
        </p:txBody>
      </p:sp>
      <p:sp>
        <p:nvSpPr>
          <p:cNvPr id="2" name="Footer Placeholder 1">
            <a:extLst>
              <a:ext uri="{FF2B5EF4-FFF2-40B4-BE49-F238E27FC236}">
                <a16:creationId xmlns:a16="http://schemas.microsoft.com/office/drawing/2014/main" id="{52E0110A-51A7-400D-92CE-B0B398D8FD4D}"/>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99646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72ADD8-E638-4746-BCC5-F23571BEB401}"/>
              </a:ext>
            </a:extLst>
          </p:cNvPr>
          <p:cNvPicPr>
            <a:picLocks noChangeAspect="1"/>
          </p:cNvPicPr>
          <p:nvPr/>
        </p:nvPicPr>
        <p:blipFill>
          <a:blip r:embed="rId2"/>
          <a:stretch>
            <a:fillRect/>
          </a:stretch>
        </p:blipFill>
        <p:spPr>
          <a:xfrm>
            <a:off x="2816832" y="18760"/>
            <a:ext cx="6558337" cy="6337590"/>
          </a:xfrm>
          <a:prstGeom prst="rect">
            <a:avLst/>
          </a:prstGeom>
        </p:spPr>
      </p:pic>
      <p:sp>
        <p:nvSpPr>
          <p:cNvPr id="6" name="Slide Number Placeholder 5">
            <a:extLst>
              <a:ext uri="{FF2B5EF4-FFF2-40B4-BE49-F238E27FC236}">
                <a16:creationId xmlns:a16="http://schemas.microsoft.com/office/drawing/2014/main" id="{2D4A5D4D-9153-482A-B06D-2E56550C1A65}"/>
              </a:ext>
            </a:extLst>
          </p:cNvPr>
          <p:cNvSpPr>
            <a:spLocks noGrp="1"/>
          </p:cNvSpPr>
          <p:nvPr>
            <p:ph type="sldNum" sz="quarter" idx="12"/>
          </p:nvPr>
        </p:nvSpPr>
        <p:spPr/>
        <p:txBody>
          <a:bodyPr/>
          <a:lstStyle/>
          <a:p>
            <a:fld id="{4F5F9153-E84F-4CB1-AE36-1A1B8E5D68C7}" type="slidenum">
              <a:rPr lang="en-CA" smtClean="0"/>
              <a:t>23</a:t>
            </a:fld>
            <a:endParaRPr lang="en-CA"/>
          </a:p>
        </p:txBody>
      </p:sp>
      <p:sp>
        <p:nvSpPr>
          <p:cNvPr id="2" name="Footer Placeholder 1">
            <a:extLst>
              <a:ext uri="{FF2B5EF4-FFF2-40B4-BE49-F238E27FC236}">
                <a16:creationId xmlns:a16="http://schemas.microsoft.com/office/drawing/2014/main" id="{0AE1E98C-D5DD-446A-9878-5F6AA9174F3F}"/>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221916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A330D-4BD9-46AA-BA01-60DDC6B835C8}"/>
              </a:ext>
            </a:extLst>
          </p:cNvPr>
          <p:cNvSpPr>
            <a:spLocks noGrp="1"/>
          </p:cNvSpPr>
          <p:nvPr>
            <p:ph type="title"/>
          </p:nvPr>
        </p:nvSpPr>
        <p:spPr/>
        <p:txBody>
          <a:bodyPr/>
          <a:lstStyle/>
          <a:p>
            <a:r>
              <a:rPr lang="en-CA" dirty="0"/>
              <a:t>JUnit in the team project</a:t>
            </a:r>
          </a:p>
        </p:txBody>
      </p:sp>
      <p:sp>
        <p:nvSpPr>
          <p:cNvPr id="4" name="Content Placeholder 3">
            <a:extLst>
              <a:ext uri="{FF2B5EF4-FFF2-40B4-BE49-F238E27FC236}">
                <a16:creationId xmlns:a16="http://schemas.microsoft.com/office/drawing/2014/main" id="{F1A03467-31A6-4B18-9310-F03D370C4166}"/>
              </a:ext>
            </a:extLst>
          </p:cNvPr>
          <p:cNvSpPr>
            <a:spLocks noGrp="1"/>
          </p:cNvSpPr>
          <p:nvPr>
            <p:ph idx="1"/>
          </p:nvPr>
        </p:nvSpPr>
        <p:spPr/>
        <p:txBody>
          <a:bodyPr/>
          <a:lstStyle/>
          <a:p>
            <a:r>
              <a:rPr lang="en-US" dirty="0"/>
              <a:t>You will be asked to write an increasing number of test cases for each build </a:t>
            </a:r>
          </a:p>
          <a:p>
            <a:r>
              <a:rPr lang="en-US" dirty="0"/>
              <a:t>Among these, some specific test cases will be asked for</a:t>
            </a:r>
          </a:p>
          <a:p>
            <a:r>
              <a:rPr lang="en-US" dirty="0"/>
              <a:t>Other test cases to your discretion, but all must be relevant and valid</a:t>
            </a:r>
          </a:p>
          <a:p>
            <a:r>
              <a:rPr lang="en-US" dirty="0"/>
              <a:t>All test cases should have the same structure: </a:t>
            </a:r>
          </a:p>
          <a:p>
            <a:pPr lvl="1"/>
            <a:r>
              <a:rPr lang="en-US" dirty="0"/>
              <a:t>Setting the context for the test</a:t>
            </a:r>
          </a:p>
          <a:p>
            <a:pPr lvl="1"/>
            <a:r>
              <a:rPr lang="en-US" dirty="0"/>
              <a:t>Call a method</a:t>
            </a:r>
          </a:p>
          <a:p>
            <a:pPr lvl="1"/>
            <a:r>
              <a:rPr lang="en-US" dirty="0"/>
              <a:t>Use JUnit assertions to verify that the method had correct result/effects</a:t>
            </a:r>
          </a:p>
          <a:p>
            <a:endParaRPr lang="en-CA" dirty="0"/>
          </a:p>
        </p:txBody>
      </p:sp>
      <p:sp>
        <p:nvSpPr>
          <p:cNvPr id="2" name="Slide Number Placeholder 1">
            <a:extLst>
              <a:ext uri="{FF2B5EF4-FFF2-40B4-BE49-F238E27FC236}">
                <a16:creationId xmlns:a16="http://schemas.microsoft.com/office/drawing/2014/main" id="{8C41892D-C252-48ED-B511-50308694D836}"/>
              </a:ext>
            </a:extLst>
          </p:cNvPr>
          <p:cNvSpPr>
            <a:spLocks noGrp="1"/>
          </p:cNvSpPr>
          <p:nvPr>
            <p:ph type="sldNum" sz="quarter" idx="12"/>
          </p:nvPr>
        </p:nvSpPr>
        <p:spPr/>
        <p:txBody>
          <a:bodyPr/>
          <a:lstStyle/>
          <a:p>
            <a:fld id="{C2F792F5-04B2-48F5-9D03-C738232DE97E}" type="slidenum">
              <a:rPr lang="en-CA" smtClean="0"/>
              <a:t>24</a:t>
            </a:fld>
            <a:endParaRPr lang="en-CA"/>
          </a:p>
        </p:txBody>
      </p:sp>
      <p:sp>
        <p:nvSpPr>
          <p:cNvPr id="5" name="Footer Placeholder 4">
            <a:extLst>
              <a:ext uri="{FF2B5EF4-FFF2-40B4-BE49-F238E27FC236}">
                <a16:creationId xmlns:a16="http://schemas.microsoft.com/office/drawing/2014/main" id="{753E70D8-2ED2-4B0F-81AA-74CCB00DE67C}"/>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97880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D31-49A7-4117-A2FE-22C4B3D0B9E8}"/>
              </a:ext>
            </a:extLst>
          </p:cNvPr>
          <p:cNvSpPr>
            <a:spLocks noGrp="1"/>
          </p:cNvSpPr>
          <p:nvPr>
            <p:ph type="title"/>
          </p:nvPr>
        </p:nvSpPr>
        <p:spPr/>
        <p:txBody>
          <a:bodyPr/>
          <a:lstStyle/>
          <a:p>
            <a:r>
              <a:rPr lang="en-CA" dirty="0"/>
              <a:t>JUnit in the project (contd.)</a:t>
            </a:r>
          </a:p>
        </p:txBody>
      </p:sp>
      <p:sp>
        <p:nvSpPr>
          <p:cNvPr id="3" name="Content Placeholder 2">
            <a:extLst>
              <a:ext uri="{FF2B5EF4-FFF2-40B4-BE49-F238E27FC236}">
                <a16:creationId xmlns:a16="http://schemas.microsoft.com/office/drawing/2014/main" id="{5B17A328-C9FC-4A62-86C2-B9B692B46529}"/>
              </a:ext>
            </a:extLst>
          </p:cNvPr>
          <p:cNvSpPr>
            <a:spLocks noGrp="1"/>
          </p:cNvSpPr>
          <p:nvPr>
            <p:ph idx="1"/>
          </p:nvPr>
        </p:nvSpPr>
        <p:spPr/>
        <p:txBody>
          <a:bodyPr/>
          <a:lstStyle/>
          <a:p>
            <a:r>
              <a:rPr lang="en-US" dirty="0"/>
              <a:t>All test cases must be clearly documented using </a:t>
            </a:r>
            <a:r>
              <a:rPr lang="en-US" dirty="0" err="1"/>
              <a:t>JavaDoc</a:t>
            </a:r>
            <a:endParaRPr lang="en-US" dirty="0"/>
          </a:p>
          <a:p>
            <a:pPr lvl="1"/>
            <a:r>
              <a:rPr lang="en-US" dirty="0"/>
              <a:t>Description of what the test case is testing</a:t>
            </a:r>
          </a:p>
          <a:p>
            <a:pPr lvl="1"/>
            <a:r>
              <a:rPr lang="en-US" dirty="0"/>
              <a:t>Context (values set before the method is called, parameter values passed)</a:t>
            </a:r>
          </a:p>
          <a:p>
            <a:pPr lvl="1"/>
            <a:r>
              <a:rPr lang="en-US" dirty="0"/>
              <a:t>Expected result/effects</a:t>
            </a:r>
          </a:p>
          <a:p>
            <a:r>
              <a:rPr lang="en-US" dirty="0"/>
              <a:t>All JUnit classes should be in a separate folder whose structure should mirror the structure of your project</a:t>
            </a:r>
          </a:p>
          <a:p>
            <a:r>
              <a:rPr lang="en-US" dirty="0"/>
              <a:t>There should be a one-to-one relationship between your project classes and the JUnit classes</a:t>
            </a:r>
            <a:br>
              <a:rPr lang="en-US" dirty="0"/>
            </a:br>
            <a:endParaRPr lang="en-US" dirty="0"/>
          </a:p>
          <a:p>
            <a:endParaRPr lang="en-CA" dirty="0"/>
          </a:p>
        </p:txBody>
      </p:sp>
      <p:sp>
        <p:nvSpPr>
          <p:cNvPr id="4" name="Slide Number Placeholder 3">
            <a:extLst>
              <a:ext uri="{FF2B5EF4-FFF2-40B4-BE49-F238E27FC236}">
                <a16:creationId xmlns:a16="http://schemas.microsoft.com/office/drawing/2014/main" id="{D920D692-9E58-471B-8B11-D9F686A9B30F}"/>
              </a:ext>
            </a:extLst>
          </p:cNvPr>
          <p:cNvSpPr>
            <a:spLocks noGrp="1"/>
          </p:cNvSpPr>
          <p:nvPr>
            <p:ph type="sldNum" sz="quarter" idx="12"/>
          </p:nvPr>
        </p:nvSpPr>
        <p:spPr/>
        <p:txBody>
          <a:bodyPr/>
          <a:lstStyle/>
          <a:p>
            <a:fld id="{C2F792F5-04B2-48F5-9D03-C738232DE97E}" type="slidenum">
              <a:rPr lang="en-CA" smtClean="0"/>
              <a:t>25</a:t>
            </a:fld>
            <a:endParaRPr lang="en-CA"/>
          </a:p>
        </p:txBody>
      </p:sp>
      <p:sp>
        <p:nvSpPr>
          <p:cNvPr id="5" name="Footer Placeholder 4">
            <a:extLst>
              <a:ext uri="{FF2B5EF4-FFF2-40B4-BE49-F238E27FC236}">
                <a16:creationId xmlns:a16="http://schemas.microsoft.com/office/drawing/2014/main" id="{F6668D52-61C6-4D58-AF79-4A34365144C5}"/>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3313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0F81-5D87-4462-9E6A-91AC351F4D81}"/>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E5C1AF1A-954A-48FC-AB97-6C43F38BDE8C}"/>
              </a:ext>
            </a:extLst>
          </p:cNvPr>
          <p:cNvSpPr>
            <a:spLocks noGrp="1"/>
          </p:cNvSpPr>
          <p:nvPr>
            <p:ph idx="1"/>
          </p:nvPr>
        </p:nvSpPr>
        <p:spPr/>
        <p:txBody>
          <a:bodyPr/>
          <a:lstStyle/>
          <a:p>
            <a:r>
              <a:rPr lang="en-CA" dirty="0"/>
              <a:t>Software testing</a:t>
            </a:r>
          </a:p>
          <a:p>
            <a:r>
              <a:rPr lang="en-CA" dirty="0"/>
              <a:t>TDD</a:t>
            </a:r>
          </a:p>
          <a:p>
            <a:r>
              <a:rPr lang="en-CA" dirty="0"/>
              <a:t>Unit testing</a:t>
            </a:r>
          </a:p>
          <a:p>
            <a:r>
              <a:rPr lang="en-CA"/>
              <a:t>JUnit</a:t>
            </a:r>
            <a:endParaRPr lang="en-CA" dirty="0"/>
          </a:p>
          <a:p>
            <a:pPr lvl="1"/>
            <a:r>
              <a:rPr lang="en-US" dirty="0"/>
              <a:t>Test execution order</a:t>
            </a:r>
          </a:p>
          <a:p>
            <a:pPr lvl="1"/>
            <a:r>
              <a:rPr lang="en-US" dirty="0"/>
              <a:t>JUnit annotations</a:t>
            </a:r>
          </a:p>
          <a:p>
            <a:pPr lvl="1"/>
            <a:r>
              <a:rPr lang="en-US" dirty="0"/>
              <a:t>Assert statements</a:t>
            </a:r>
          </a:p>
          <a:p>
            <a:pPr lvl="1"/>
            <a:r>
              <a:rPr lang="en-US" dirty="0"/>
              <a:t>Methods to assert test results</a:t>
            </a:r>
          </a:p>
          <a:p>
            <a:pPr lvl="1"/>
            <a:r>
              <a:rPr lang="en-US" dirty="0"/>
              <a:t>JUnit test suites</a:t>
            </a:r>
          </a:p>
          <a:p>
            <a:pPr lvl="1"/>
            <a:r>
              <a:rPr lang="en-US" dirty="0"/>
              <a:t>Parametrized tests</a:t>
            </a:r>
            <a:endParaRPr lang="en-CA" dirty="0"/>
          </a:p>
        </p:txBody>
      </p:sp>
      <p:sp>
        <p:nvSpPr>
          <p:cNvPr id="4" name="Footer Placeholder 3">
            <a:extLst>
              <a:ext uri="{FF2B5EF4-FFF2-40B4-BE49-F238E27FC236}">
                <a16:creationId xmlns:a16="http://schemas.microsoft.com/office/drawing/2014/main" id="{A15697F8-2B29-4266-886F-28E59578FB61}"/>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AC26C155-791C-474A-ACF1-EBA2EC75440B}"/>
              </a:ext>
            </a:extLst>
          </p:cNvPr>
          <p:cNvSpPr>
            <a:spLocks noGrp="1"/>
          </p:cNvSpPr>
          <p:nvPr>
            <p:ph type="sldNum" sz="quarter" idx="12"/>
          </p:nvPr>
        </p:nvSpPr>
        <p:spPr/>
        <p:txBody>
          <a:bodyPr/>
          <a:lstStyle/>
          <a:p>
            <a:fld id="{C2F792F5-04B2-48F5-9D03-C738232DE97E}" type="slidenum">
              <a:rPr lang="en-CA" smtClean="0"/>
              <a:t>26</a:t>
            </a:fld>
            <a:endParaRPr lang="en-CA"/>
          </a:p>
        </p:txBody>
      </p:sp>
    </p:spTree>
    <p:extLst>
      <p:ext uri="{BB962C8B-B14F-4D97-AF65-F5344CB8AC3E}">
        <p14:creationId xmlns:p14="http://schemas.microsoft.com/office/powerpoint/2010/main" val="74370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6532-95D2-406B-83BA-30C8FFBB86D2}"/>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114125B-1C6F-4A8A-B50B-DC2F50827B07}"/>
              </a:ext>
            </a:extLst>
          </p:cNvPr>
          <p:cNvSpPr>
            <a:spLocks noGrp="1"/>
          </p:cNvSpPr>
          <p:nvPr>
            <p:ph idx="1"/>
          </p:nvPr>
        </p:nvSpPr>
        <p:spPr/>
        <p:txBody>
          <a:bodyPr/>
          <a:lstStyle/>
          <a:p>
            <a:r>
              <a:rPr lang="en-CA" dirty="0"/>
              <a:t>Unit Testing with JUnit </a:t>
            </a:r>
            <a:r>
              <a:rPr lang="en-CA" b="1" dirty="0"/>
              <a:t> </a:t>
            </a:r>
            <a:r>
              <a:rPr lang="en-CA" dirty="0">
                <a:hlinkClick r:id="rId2"/>
              </a:rPr>
              <a:t>https://www.vogella.com/tutorials/JUnit/article.html</a:t>
            </a:r>
            <a:r>
              <a:rPr lang="en-CA" dirty="0"/>
              <a:t> </a:t>
            </a:r>
            <a:endParaRPr lang="en-US" altLang="en-US" dirty="0"/>
          </a:p>
          <a:p>
            <a:r>
              <a:rPr lang="en-CA" altLang="en-US" dirty="0" err="1"/>
              <a:t>TutorialsPoint</a:t>
            </a:r>
            <a:r>
              <a:rPr lang="en-CA" altLang="en-US" dirty="0"/>
              <a:t>  </a:t>
            </a:r>
            <a:r>
              <a:rPr lang="en-CA" altLang="en-US" dirty="0">
                <a:hlinkClick r:id="rId3"/>
              </a:rPr>
              <a:t>JUnit Quick Guide</a:t>
            </a:r>
            <a:endParaRPr lang="en-CA" altLang="en-US" dirty="0"/>
          </a:p>
          <a:p>
            <a:r>
              <a:rPr lang="en-CA" altLang="en-US" dirty="0"/>
              <a:t>JUnit.org. </a:t>
            </a:r>
            <a:r>
              <a:rPr lang="en-CA" altLang="en-US" dirty="0">
                <a:hlinkClick r:id="rId4"/>
              </a:rPr>
              <a:t>Frequently Asked Questions</a:t>
            </a:r>
            <a:endParaRPr lang="en-CA" altLang="en-US" dirty="0"/>
          </a:p>
          <a:p>
            <a:endParaRPr lang="en-CA" dirty="0"/>
          </a:p>
        </p:txBody>
      </p:sp>
      <p:sp>
        <p:nvSpPr>
          <p:cNvPr id="4" name="Slide Number Placeholder 3">
            <a:extLst>
              <a:ext uri="{FF2B5EF4-FFF2-40B4-BE49-F238E27FC236}">
                <a16:creationId xmlns:a16="http://schemas.microsoft.com/office/drawing/2014/main" id="{C9A10673-8366-40C5-B71A-AD9BC10AEB81}"/>
              </a:ext>
            </a:extLst>
          </p:cNvPr>
          <p:cNvSpPr>
            <a:spLocks noGrp="1"/>
          </p:cNvSpPr>
          <p:nvPr>
            <p:ph type="sldNum" sz="quarter" idx="12"/>
          </p:nvPr>
        </p:nvSpPr>
        <p:spPr/>
        <p:txBody>
          <a:bodyPr/>
          <a:lstStyle/>
          <a:p>
            <a:fld id="{C2F792F5-04B2-48F5-9D03-C738232DE97E}" type="slidenum">
              <a:rPr lang="en-CA" smtClean="0"/>
              <a:t>27</a:t>
            </a:fld>
            <a:endParaRPr lang="en-CA"/>
          </a:p>
        </p:txBody>
      </p:sp>
      <p:sp>
        <p:nvSpPr>
          <p:cNvPr id="5" name="Footer Placeholder 4">
            <a:extLst>
              <a:ext uri="{FF2B5EF4-FFF2-40B4-BE49-F238E27FC236}">
                <a16:creationId xmlns:a16="http://schemas.microsoft.com/office/drawing/2014/main" id="{CAE52BC7-127D-459C-B8EB-8A7EA879B481}"/>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73399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0202-D2A7-49CB-9786-7E713679871A}"/>
              </a:ext>
            </a:extLst>
          </p:cNvPr>
          <p:cNvSpPr>
            <a:spLocks noGrp="1"/>
          </p:cNvSpPr>
          <p:nvPr>
            <p:ph type="title"/>
          </p:nvPr>
        </p:nvSpPr>
        <p:spPr/>
        <p:txBody>
          <a:bodyPr/>
          <a:lstStyle/>
          <a:p>
            <a:r>
              <a:rPr lang="en-CA" dirty="0"/>
              <a:t>Software testing</a:t>
            </a:r>
          </a:p>
        </p:txBody>
      </p:sp>
      <p:sp>
        <p:nvSpPr>
          <p:cNvPr id="3" name="Content Placeholder 2">
            <a:extLst>
              <a:ext uri="{FF2B5EF4-FFF2-40B4-BE49-F238E27FC236}">
                <a16:creationId xmlns:a16="http://schemas.microsoft.com/office/drawing/2014/main" id="{FCFA0A3D-C61E-40EA-A544-1410C7F4DC96}"/>
              </a:ext>
            </a:extLst>
          </p:cNvPr>
          <p:cNvSpPr>
            <a:spLocks noGrp="1"/>
          </p:cNvSpPr>
          <p:nvPr>
            <p:ph idx="1"/>
          </p:nvPr>
        </p:nvSpPr>
        <p:spPr/>
        <p:txBody>
          <a:bodyPr/>
          <a:lstStyle/>
          <a:p>
            <a:r>
              <a:rPr lang="en-CA" altLang="en-US" sz="2000" dirty="0"/>
              <a:t>Software testing is meant to avoid software </a:t>
            </a:r>
            <a:r>
              <a:rPr lang="en-CA" altLang="en-US" sz="2000" b="1" dirty="0"/>
              <a:t>failure</a:t>
            </a:r>
            <a:endParaRPr lang="en-CA" altLang="en-US" sz="2000" dirty="0"/>
          </a:p>
          <a:p>
            <a:r>
              <a:rPr lang="en-CA" altLang="en-US" sz="2000" dirty="0"/>
              <a:t>A </a:t>
            </a:r>
            <a:r>
              <a:rPr lang="en-CA" altLang="en-US" sz="2000" b="1" dirty="0"/>
              <a:t>failure</a:t>
            </a:r>
            <a:r>
              <a:rPr lang="en-CA" altLang="en-US" sz="2000" dirty="0"/>
              <a:t> is caused by a </a:t>
            </a:r>
            <a:r>
              <a:rPr lang="en-CA" altLang="en-US" sz="2000" b="1" dirty="0"/>
              <a:t>fault</a:t>
            </a:r>
            <a:r>
              <a:rPr lang="en-CA" altLang="en-US" sz="2000" dirty="0"/>
              <a:t> in the code base</a:t>
            </a:r>
          </a:p>
          <a:p>
            <a:r>
              <a:rPr lang="en-CA" altLang="en-US" sz="2000" dirty="0"/>
              <a:t>A </a:t>
            </a:r>
            <a:r>
              <a:rPr lang="en-CA" altLang="en-US" sz="2000" b="1" dirty="0"/>
              <a:t>symptom</a:t>
            </a:r>
            <a:r>
              <a:rPr lang="en-CA" altLang="en-US" sz="2000" dirty="0"/>
              <a:t> is an </a:t>
            </a:r>
            <a:r>
              <a:rPr lang="en-CA" altLang="en-US" sz="2000" b="1" dirty="0"/>
              <a:t>observable behavior </a:t>
            </a:r>
            <a:r>
              <a:rPr lang="en-CA" altLang="en-US" sz="2000" dirty="0"/>
              <a:t>of the system that enables us to observe a </a:t>
            </a:r>
            <a:r>
              <a:rPr lang="en-CA" altLang="en-US" sz="2000" b="1" dirty="0"/>
              <a:t>failure</a:t>
            </a:r>
            <a:r>
              <a:rPr lang="en-CA" altLang="en-US" sz="2000" dirty="0"/>
              <a:t> and possibly find its corresponding </a:t>
            </a:r>
            <a:r>
              <a:rPr lang="en-CA" altLang="en-US" sz="2000" b="1" dirty="0"/>
              <a:t>fault</a:t>
            </a:r>
            <a:endParaRPr lang="en-CA" altLang="en-US" sz="2000" dirty="0"/>
          </a:p>
          <a:p>
            <a:r>
              <a:rPr lang="en-CA" altLang="en-US" sz="2000" dirty="0"/>
              <a:t>The process of discovering what caused a failure is called </a:t>
            </a:r>
            <a:r>
              <a:rPr lang="en-CA" altLang="en-US" sz="2000" b="1" dirty="0"/>
              <a:t>fault identification</a:t>
            </a:r>
            <a:endParaRPr lang="en-CA" altLang="en-US" sz="2000" dirty="0"/>
          </a:p>
          <a:p>
            <a:r>
              <a:rPr lang="en-CA" altLang="en-US" sz="2000" dirty="0"/>
              <a:t>The process of ensuring that the failure does not happen again is called </a:t>
            </a:r>
            <a:r>
              <a:rPr lang="en-CA" altLang="en-US" sz="2000" b="1" dirty="0"/>
              <a:t>fault correction</a:t>
            </a:r>
            <a:r>
              <a:rPr lang="en-CA" altLang="en-US" sz="2000" dirty="0"/>
              <a:t>, or fault removal</a:t>
            </a:r>
          </a:p>
          <a:p>
            <a:r>
              <a:rPr lang="en-CA" altLang="en-US" sz="2000" dirty="0"/>
              <a:t>Fault identification and fault correction is popularly called </a:t>
            </a:r>
            <a:r>
              <a:rPr lang="en-CA" altLang="en-US" sz="2000" b="1" dirty="0"/>
              <a:t>debugging</a:t>
            </a:r>
            <a:endParaRPr lang="en-CA" altLang="en-US" sz="2000" dirty="0"/>
          </a:p>
          <a:p>
            <a:r>
              <a:rPr lang="en-CA" altLang="en-US" sz="2000" dirty="0"/>
              <a:t>Software testing, in practice, is about identifying a certain possible system failure and design a </a:t>
            </a:r>
            <a:r>
              <a:rPr lang="en-CA" altLang="en-US" sz="2000" b="1" dirty="0"/>
              <a:t>test case </a:t>
            </a:r>
            <a:r>
              <a:rPr lang="en-CA" altLang="en-US" sz="2000" dirty="0"/>
              <a:t>that proves that this particular failure is </a:t>
            </a:r>
            <a:r>
              <a:rPr lang="en-CA" altLang="en-US" sz="2000" b="1" dirty="0"/>
              <a:t>not </a:t>
            </a:r>
            <a:r>
              <a:rPr lang="en-CA" altLang="en-US" sz="2000" dirty="0"/>
              <a:t>experienced by the software</a:t>
            </a:r>
          </a:p>
          <a:p>
            <a:r>
              <a:rPr lang="en-CA" altLang="en-US" sz="2000" b="1" dirty="0"/>
              <a:t>“testing can reveal only the presence of faults, never their absence.” [</a:t>
            </a:r>
            <a:r>
              <a:rPr lang="en-CA" altLang="en-US" sz="2000" b="1" dirty="0" err="1"/>
              <a:t>Edsger</a:t>
            </a:r>
            <a:r>
              <a:rPr lang="en-CA" altLang="en-US" sz="2000" b="1" dirty="0"/>
              <a:t> Dijkstra]</a:t>
            </a:r>
          </a:p>
          <a:p>
            <a:endParaRPr lang="en-CA" dirty="0"/>
          </a:p>
        </p:txBody>
      </p:sp>
      <p:sp>
        <p:nvSpPr>
          <p:cNvPr id="4" name="Slide Number Placeholder 3">
            <a:extLst>
              <a:ext uri="{FF2B5EF4-FFF2-40B4-BE49-F238E27FC236}">
                <a16:creationId xmlns:a16="http://schemas.microsoft.com/office/drawing/2014/main" id="{7243FC5C-8A71-4C52-8152-CFE3DE8C5657}"/>
              </a:ext>
            </a:extLst>
          </p:cNvPr>
          <p:cNvSpPr>
            <a:spLocks noGrp="1"/>
          </p:cNvSpPr>
          <p:nvPr>
            <p:ph type="sldNum" sz="quarter" idx="12"/>
          </p:nvPr>
        </p:nvSpPr>
        <p:spPr/>
        <p:txBody>
          <a:bodyPr/>
          <a:lstStyle/>
          <a:p>
            <a:fld id="{C2F792F5-04B2-48F5-9D03-C738232DE97E}" type="slidenum">
              <a:rPr lang="en-CA" smtClean="0"/>
              <a:t>3</a:t>
            </a:fld>
            <a:endParaRPr lang="en-CA"/>
          </a:p>
        </p:txBody>
      </p:sp>
      <p:sp>
        <p:nvSpPr>
          <p:cNvPr id="5" name="Footer Placeholder 4">
            <a:extLst>
              <a:ext uri="{FF2B5EF4-FFF2-40B4-BE49-F238E27FC236}">
                <a16:creationId xmlns:a16="http://schemas.microsoft.com/office/drawing/2014/main" id="{C907A828-DACD-4AC6-827F-09D7894D4568}"/>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256990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8CF7-BE7E-4B98-B3BB-1E15B165CD28}"/>
              </a:ext>
            </a:extLst>
          </p:cNvPr>
          <p:cNvSpPr>
            <a:spLocks noGrp="1"/>
          </p:cNvSpPr>
          <p:nvPr>
            <p:ph type="title"/>
          </p:nvPr>
        </p:nvSpPr>
        <p:spPr/>
        <p:txBody>
          <a:bodyPr/>
          <a:lstStyle/>
          <a:p>
            <a:r>
              <a:rPr lang="en-CA" dirty="0"/>
              <a:t>Software testing</a:t>
            </a:r>
          </a:p>
        </p:txBody>
      </p:sp>
      <p:sp>
        <p:nvSpPr>
          <p:cNvPr id="3" name="Content Placeholder 2">
            <a:extLst>
              <a:ext uri="{FF2B5EF4-FFF2-40B4-BE49-F238E27FC236}">
                <a16:creationId xmlns:a16="http://schemas.microsoft.com/office/drawing/2014/main" id="{BE17324E-CE80-4A4A-AC2F-1BAAFCCDF2AE}"/>
              </a:ext>
            </a:extLst>
          </p:cNvPr>
          <p:cNvSpPr>
            <a:spLocks noGrp="1"/>
          </p:cNvSpPr>
          <p:nvPr>
            <p:ph idx="1"/>
          </p:nvPr>
        </p:nvSpPr>
        <p:spPr/>
        <p:txBody>
          <a:bodyPr/>
          <a:lstStyle/>
          <a:p>
            <a:r>
              <a:rPr lang="en-CA" altLang="en-US" sz="2400" dirty="0"/>
              <a:t>There are many levels and kinds of software testing: </a:t>
            </a:r>
          </a:p>
          <a:p>
            <a:pPr lvl="1"/>
            <a:r>
              <a:rPr lang="en-CA" altLang="en-US" dirty="0"/>
              <a:t>Unit testing, integration testing, function testing, acceptance testing, installation testing</a:t>
            </a:r>
          </a:p>
          <a:p>
            <a:r>
              <a:rPr lang="en-CA" altLang="en-US" sz="2400" dirty="0"/>
              <a:t>Unit testing can easily be integrated in the programming effort by using a </a:t>
            </a:r>
            <a:r>
              <a:rPr lang="en-CA" altLang="en-US" sz="2400" b="1" dirty="0"/>
              <a:t>Unit Testing Framework</a:t>
            </a:r>
            <a:endParaRPr lang="en-CA" altLang="en-US" sz="2400" dirty="0"/>
          </a:p>
          <a:p>
            <a:r>
              <a:rPr lang="en-CA" altLang="en-US" sz="2400" dirty="0"/>
              <a:t>However, unit testing cannot be applied for higher-level testing purposes such as function testing or acceptance testing, which are system-level testing activities</a:t>
            </a:r>
          </a:p>
          <a:p>
            <a:endParaRPr lang="en-CA" dirty="0"/>
          </a:p>
        </p:txBody>
      </p:sp>
      <p:sp>
        <p:nvSpPr>
          <p:cNvPr id="4" name="Slide Number Placeholder 3">
            <a:extLst>
              <a:ext uri="{FF2B5EF4-FFF2-40B4-BE49-F238E27FC236}">
                <a16:creationId xmlns:a16="http://schemas.microsoft.com/office/drawing/2014/main" id="{BB0B2EC8-9C98-4CB9-8FEE-A9927AFF641C}"/>
              </a:ext>
            </a:extLst>
          </p:cNvPr>
          <p:cNvSpPr>
            <a:spLocks noGrp="1"/>
          </p:cNvSpPr>
          <p:nvPr>
            <p:ph type="sldNum" sz="quarter" idx="12"/>
          </p:nvPr>
        </p:nvSpPr>
        <p:spPr/>
        <p:txBody>
          <a:bodyPr/>
          <a:lstStyle/>
          <a:p>
            <a:fld id="{C2F792F5-04B2-48F5-9D03-C738232DE97E}" type="slidenum">
              <a:rPr lang="en-CA" smtClean="0"/>
              <a:t>4</a:t>
            </a:fld>
            <a:endParaRPr lang="en-CA"/>
          </a:p>
        </p:txBody>
      </p:sp>
      <p:sp>
        <p:nvSpPr>
          <p:cNvPr id="5" name="Footer Placeholder 4">
            <a:extLst>
              <a:ext uri="{FF2B5EF4-FFF2-40B4-BE49-F238E27FC236}">
                <a16:creationId xmlns:a16="http://schemas.microsoft.com/office/drawing/2014/main" id="{EEA8BC61-0EE7-4FC9-B37B-57D551CD055A}"/>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04323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15B728-57C9-4C66-A27D-CAD3B757882C}"/>
              </a:ext>
            </a:extLst>
          </p:cNvPr>
          <p:cNvSpPr>
            <a:spLocks noGrp="1"/>
          </p:cNvSpPr>
          <p:nvPr>
            <p:ph type="title"/>
          </p:nvPr>
        </p:nvSpPr>
        <p:spPr/>
        <p:txBody>
          <a:bodyPr/>
          <a:lstStyle/>
          <a:p>
            <a:r>
              <a:rPr lang="en-CA" dirty="0"/>
              <a:t>Test-driven development</a:t>
            </a:r>
          </a:p>
        </p:txBody>
      </p:sp>
      <p:sp>
        <p:nvSpPr>
          <p:cNvPr id="7" name="Text Placeholder 6">
            <a:extLst>
              <a:ext uri="{FF2B5EF4-FFF2-40B4-BE49-F238E27FC236}">
                <a16:creationId xmlns:a16="http://schemas.microsoft.com/office/drawing/2014/main" id="{238F734D-01D3-4C61-AB61-9FE51EB443E0}"/>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A41B6314-99BD-4618-90A0-E9AC47C40FA0}"/>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0DDEB672-2F64-41E8-8894-22DCAF2EE0E7}"/>
              </a:ext>
            </a:extLst>
          </p:cNvPr>
          <p:cNvSpPr>
            <a:spLocks noGrp="1"/>
          </p:cNvSpPr>
          <p:nvPr>
            <p:ph type="sldNum" sz="quarter" idx="12"/>
          </p:nvPr>
        </p:nvSpPr>
        <p:spPr/>
        <p:txBody>
          <a:bodyPr/>
          <a:lstStyle/>
          <a:p>
            <a:fld id="{C2F792F5-04B2-48F5-9D03-C738232DE97E}" type="slidenum">
              <a:rPr lang="en-CA" smtClean="0"/>
              <a:t>5</a:t>
            </a:fld>
            <a:endParaRPr lang="en-CA"/>
          </a:p>
        </p:txBody>
      </p:sp>
    </p:spTree>
    <p:extLst>
      <p:ext uri="{BB962C8B-B14F-4D97-AF65-F5344CB8AC3E}">
        <p14:creationId xmlns:p14="http://schemas.microsoft.com/office/powerpoint/2010/main" val="126213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2684-423F-4E16-8672-DA4F863438FC}"/>
              </a:ext>
            </a:extLst>
          </p:cNvPr>
          <p:cNvSpPr>
            <a:spLocks noGrp="1"/>
          </p:cNvSpPr>
          <p:nvPr>
            <p:ph type="title"/>
          </p:nvPr>
        </p:nvSpPr>
        <p:spPr/>
        <p:txBody>
          <a:bodyPr/>
          <a:lstStyle/>
          <a:p>
            <a:r>
              <a:rPr lang="en-CA" dirty="0"/>
              <a:t>Test-driven development (TDD)</a:t>
            </a:r>
          </a:p>
        </p:txBody>
      </p:sp>
      <p:sp>
        <p:nvSpPr>
          <p:cNvPr id="3" name="Content Placeholder 2">
            <a:extLst>
              <a:ext uri="{FF2B5EF4-FFF2-40B4-BE49-F238E27FC236}">
                <a16:creationId xmlns:a16="http://schemas.microsoft.com/office/drawing/2014/main" id="{7387F515-02F6-48B7-B49C-6A0AB37F3888}"/>
              </a:ext>
            </a:extLst>
          </p:cNvPr>
          <p:cNvSpPr>
            <a:spLocks noGrp="1"/>
          </p:cNvSpPr>
          <p:nvPr>
            <p:ph idx="1"/>
          </p:nvPr>
        </p:nvSpPr>
        <p:spPr/>
        <p:txBody>
          <a:bodyPr/>
          <a:lstStyle/>
          <a:p>
            <a:r>
              <a:rPr lang="en-CA" dirty="0"/>
              <a:t>TDD is a design technique that emphasizes unit testing with tests written before code</a:t>
            </a:r>
          </a:p>
          <a:p>
            <a:r>
              <a:rPr lang="en-CA" dirty="0"/>
              <a:t>Developed by Kent Beck 1990’s</a:t>
            </a:r>
          </a:p>
          <a:p>
            <a:r>
              <a:rPr lang="en-CA" dirty="0"/>
              <a:t>It consists of 3 steps:</a:t>
            </a:r>
          </a:p>
          <a:p>
            <a:pPr lvl="1"/>
            <a:r>
              <a:rPr lang="en-CA" dirty="0"/>
              <a:t>Develop the test for the functionality they want to add</a:t>
            </a:r>
          </a:p>
          <a:p>
            <a:pPr lvl="1"/>
            <a:r>
              <a:rPr lang="en-CA" dirty="0"/>
              <a:t>Develop the functional code until the test passes</a:t>
            </a:r>
          </a:p>
          <a:p>
            <a:pPr lvl="1"/>
            <a:r>
              <a:rPr lang="en-CA" dirty="0"/>
              <a:t>Refactor both new/existing code to make it well structured</a:t>
            </a:r>
          </a:p>
        </p:txBody>
      </p:sp>
      <p:sp>
        <p:nvSpPr>
          <p:cNvPr id="5" name="Slide Number Placeholder 4">
            <a:extLst>
              <a:ext uri="{FF2B5EF4-FFF2-40B4-BE49-F238E27FC236}">
                <a16:creationId xmlns:a16="http://schemas.microsoft.com/office/drawing/2014/main" id="{F9E43F9D-3437-4E5C-8FF1-E502CC8AB7BF}"/>
              </a:ext>
            </a:extLst>
          </p:cNvPr>
          <p:cNvSpPr>
            <a:spLocks noGrp="1"/>
          </p:cNvSpPr>
          <p:nvPr>
            <p:ph type="sldNum" sz="quarter" idx="12"/>
          </p:nvPr>
        </p:nvSpPr>
        <p:spPr/>
        <p:txBody>
          <a:bodyPr/>
          <a:lstStyle/>
          <a:p>
            <a:fld id="{4F5F9153-E84F-4CB1-AE36-1A1B8E5D68C7}" type="slidenum">
              <a:rPr lang="en-CA" smtClean="0"/>
              <a:t>6</a:t>
            </a:fld>
            <a:endParaRPr lang="en-CA"/>
          </a:p>
        </p:txBody>
      </p:sp>
      <p:sp>
        <p:nvSpPr>
          <p:cNvPr id="4" name="Footer Placeholder 3">
            <a:extLst>
              <a:ext uri="{FF2B5EF4-FFF2-40B4-BE49-F238E27FC236}">
                <a16:creationId xmlns:a16="http://schemas.microsoft.com/office/drawing/2014/main" id="{A2EEB953-3116-4DB2-9420-91D2A0732190}"/>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12892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CDE3-0FC5-430B-9560-FABE5D6EEAEF}"/>
              </a:ext>
            </a:extLst>
          </p:cNvPr>
          <p:cNvSpPr>
            <a:spLocks noGrp="1"/>
          </p:cNvSpPr>
          <p:nvPr>
            <p:ph type="title"/>
          </p:nvPr>
        </p:nvSpPr>
        <p:spPr/>
        <p:txBody>
          <a:bodyPr/>
          <a:lstStyle/>
          <a:p>
            <a:r>
              <a:rPr lang="en-CA" dirty="0"/>
              <a:t>Misconceptions of TDD</a:t>
            </a:r>
          </a:p>
        </p:txBody>
      </p:sp>
      <p:sp>
        <p:nvSpPr>
          <p:cNvPr id="3" name="Content Placeholder 2">
            <a:extLst>
              <a:ext uri="{FF2B5EF4-FFF2-40B4-BE49-F238E27FC236}">
                <a16:creationId xmlns:a16="http://schemas.microsoft.com/office/drawing/2014/main" id="{51EA6D4E-90F7-4FC4-A2CB-10D428712197}"/>
              </a:ext>
            </a:extLst>
          </p:cNvPr>
          <p:cNvSpPr>
            <a:spLocks noGrp="1"/>
          </p:cNvSpPr>
          <p:nvPr>
            <p:ph idx="1"/>
          </p:nvPr>
        </p:nvSpPr>
        <p:spPr/>
        <p:txBody>
          <a:bodyPr>
            <a:normAutofit/>
          </a:bodyPr>
          <a:lstStyle/>
          <a:p>
            <a:r>
              <a:rPr lang="en-CA" dirty="0"/>
              <a:t>100% regression tests are always possible</a:t>
            </a:r>
          </a:p>
          <a:p>
            <a:pPr lvl="1"/>
            <a:r>
              <a:rPr lang="en-CA" dirty="0"/>
              <a:t>No, due to time restrictions or feasibility</a:t>
            </a:r>
          </a:p>
          <a:p>
            <a:r>
              <a:rPr lang="en-CA" dirty="0"/>
              <a:t>Unit tests form 100% of design specification</a:t>
            </a:r>
          </a:p>
          <a:p>
            <a:pPr lvl="1"/>
            <a:r>
              <a:rPr lang="en-CA" dirty="0"/>
              <a:t>It does not cover all design exercises needed</a:t>
            </a:r>
          </a:p>
          <a:p>
            <a:r>
              <a:rPr lang="en-CA" dirty="0"/>
              <a:t>Only unit tests are necessary</a:t>
            </a:r>
          </a:p>
          <a:p>
            <a:pPr lvl="1"/>
            <a:r>
              <a:rPr lang="en-CA" dirty="0"/>
              <a:t>Does not account for non-functionality attributes</a:t>
            </a:r>
          </a:p>
          <a:p>
            <a:r>
              <a:rPr lang="en-CA" dirty="0"/>
              <a:t>TDD is sufficient for testing</a:t>
            </a:r>
          </a:p>
          <a:p>
            <a:pPr lvl="1"/>
            <a:r>
              <a:rPr lang="en-CA" dirty="0"/>
              <a:t>No.  What about usability, performance, etc.?</a:t>
            </a:r>
          </a:p>
          <a:p>
            <a:r>
              <a:rPr lang="en-CA" dirty="0"/>
              <a:t>TDD can’t scale</a:t>
            </a:r>
          </a:p>
          <a:p>
            <a:pPr lvl="1"/>
            <a:r>
              <a:rPr lang="en-CA" dirty="0"/>
              <a:t>No reason why it can’t scale</a:t>
            </a:r>
          </a:p>
        </p:txBody>
      </p:sp>
      <p:sp>
        <p:nvSpPr>
          <p:cNvPr id="5" name="Slide Number Placeholder 4">
            <a:extLst>
              <a:ext uri="{FF2B5EF4-FFF2-40B4-BE49-F238E27FC236}">
                <a16:creationId xmlns:a16="http://schemas.microsoft.com/office/drawing/2014/main" id="{150645DB-BEDC-4B22-A981-D3D137A6365A}"/>
              </a:ext>
            </a:extLst>
          </p:cNvPr>
          <p:cNvSpPr>
            <a:spLocks noGrp="1"/>
          </p:cNvSpPr>
          <p:nvPr>
            <p:ph type="sldNum" sz="quarter" idx="12"/>
          </p:nvPr>
        </p:nvSpPr>
        <p:spPr/>
        <p:txBody>
          <a:bodyPr/>
          <a:lstStyle/>
          <a:p>
            <a:fld id="{4F5F9153-E84F-4CB1-AE36-1A1B8E5D68C7}" type="slidenum">
              <a:rPr lang="en-CA" smtClean="0"/>
              <a:t>7</a:t>
            </a:fld>
            <a:endParaRPr lang="en-CA"/>
          </a:p>
        </p:txBody>
      </p:sp>
      <p:sp>
        <p:nvSpPr>
          <p:cNvPr id="4" name="Footer Placeholder 3">
            <a:extLst>
              <a:ext uri="{FF2B5EF4-FFF2-40B4-BE49-F238E27FC236}">
                <a16:creationId xmlns:a16="http://schemas.microsoft.com/office/drawing/2014/main" id="{ACE13ADF-9FA5-4595-B02E-7071B1F49A9D}"/>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387745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3EEC46-596B-490B-BE13-EE102104EC77}"/>
              </a:ext>
            </a:extLst>
          </p:cNvPr>
          <p:cNvSpPr>
            <a:spLocks noGrp="1"/>
          </p:cNvSpPr>
          <p:nvPr>
            <p:ph type="title"/>
          </p:nvPr>
        </p:nvSpPr>
        <p:spPr/>
        <p:txBody>
          <a:bodyPr/>
          <a:lstStyle/>
          <a:p>
            <a:r>
              <a:rPr lang="en-CA" dirty="0"/>
              <a:t>Unit testing</a:t>
            </a:r>
          </a:p>
        </p:txBody>
      </p:sp>
      <p:sp>
        <p:nvSpPr>
          <p:cNvPr id="7" name="Text Placeholder 6">
            <a:extLst>
              <a:ext uri="{FF2B5EF4-FFF2-40B4-BE49-F238E27FC236}">
                <a16:creationId xmlns:a16="http://schemas.microsoft.com/office/drawing/2014/main" id="{339E4542-3BC4-4F90-BAB9-D903429AB576}"/>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CE6E338A-1ACC-4827-B5F6-BEAEC0E3F0F1}"/>
              </a:ext>
            </a:extLst>
          </p:cNvPr>
          <p:cNvSpPr>
            <a:spLocks noGrp="1"/>
          </p:cNvSpPr>
          <p:nvPr>
            <p:ph type="ftr" sz="quarter" idx="11"/>
          </p:nvPr>
        </p:nvSpPr>
        <p:spPr/>
        <p:txBody>
          <a:bodyPr/>
          <a:lstStyle/>
          <a:p>
            <a:r>
              <a:rPr lang="en-CA"/>
              <a:t>SOEN 343</a:t>
            </a:r>
          </a:p>
        </p:txBody>
      </p:sp>
      <p:sp>
        <p:nvSpPr>
          <p:cNvPr id="5" name="Slide Number Placeholder 4">
            <a:extLst>
              <a:ext uri="{FF2B5EF4-FFF2-40B4-BE49-F238E27FC236}">
                <a16:creationId xmlns:a16="http://schemas.microsoft.com/office/drawing/2014/main" id="{4C9269DC-CF09-4A7C-9210-01A331F15958}"/>
              </a:ext>
            </a:extLst>
          </p:cNvPr>
          <p:cNvSpPr>
            <a:spLocks noGrp="1"/>
          </p:cNvSpPr>
          <p:nvPr>
            <p:ph type="sldNum" sz="quarter" idx="12"/>
          </p:nvPr>
        </p:nvSpPr>
        <p:spPr/>
        <p:txBody>
          <a:bodyPr/>
          <a:lstStyle/>
          <a:p>
            <a:fld id="{C2F792F5-04B2-48F5-9D03-C738232DE97E}" type="slidenum">
              <a:rPr lang="en-CA" smtClean="0"/>
              <a:t>8</a:t>
            </a:fld>
            <a:endParaRPr lang="en-CA"/>
          </a:p>
        </p:txBody>
      </p:sp>
    </p:spTree>
    <p:extLst>
      <p:ext uri="{BB962C8B-B14F-4D97-AF65-F5344CB8AC3E}">
        <p14:creationId xmlns:p14="http://schemas.microsoft.com/office/powerpoint/2010/main" val="182223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940E-DC2E-4977-8AA2-28F98C7CF57E}"/>
              </a:ext>
            </a:extLst>
          </p:cNvPr>
          <p:cNvSpPr>
            <a:spLocks noGrp="1"/>
          </p:cNvSpPr>
          <p:nvPr>
            <p:ph type="title"/>
          </p:nvPr>
        </p:nvSpPr>
        <p:spPr/>
        <p:txBody>
          <a:bodyPr/>
          <a:lstStyle/>
          <a:p>
            <a:r>
              <a:rPr lang="en-CA" dirty="0"/>
              <a:t>Unit testing</a:t>
            </a:r>
          </a:p>
        </p:txBody>
      </p:sp>
      <p:sp>
        <p:nvSpPr>
          <p:cNvPr id="3" name="Content Placeholder 2">
            <a:extLst>
              <a:ext uri="{FF2B5EF4-FFF2-40B4-BE49-F238E27FC236}">
                <a16:creationId xmlns:a16="http://schemas.microsoft.com/office/drawing/2014/main" id="{221430DD-A07D-4249-88D1-844A1B0E93FC}"/>
              </a:ext>
            </a:extLst>
          </p:cNvPr>
          <p:cNvSpPr>
            <a:spLocks noGrp="1"/>
          </p:cNvSpPr>
          <p:nvPr>
            <p:ph idx="1"/>
          </p:nvPr>
        </p:nvSpPr>
        <p:spPr/>
        <p:txBody>
          <a:bodyPr/>
          <a:lstStyle/>
          <a:p>
            <a:pPr>
              <a:defRPr/>
            </a:pPr>
            <a:r>
              <a:rPr lang="en-CA" sz="2000" b="1" dirty="0"/>
              <a:t>Definition: </a:t>
            </a:r>
            <a:r>
              <a:rPr lang="en-CA" sz="2000" dirty="0"/>
              <a:t>A unit test is a </a:t>
            </a:r>
            <a:r>
              <a:rPr lang="en-CA" sz="2000" u="sng" dirty="0"/>
              <a:t>piece of code</a:t>
            </a:r>
            <a:r>
              <a:rPr lang="en-CA" sz="2000" dirty="0"/>
              <a:t> written by a developer that exercises a very small, specific area of functionality applied to one of the units of the code being tested. Usually, a unit test exercises some </a:t>
            </a:r>
            <a:r>
              <a:rPr lang="en-CA" sz="2000" u="sng" dirty="0"/>
              <a:t>particular method</a:t>
            </a:r>
            <a:r>
              <a:rPr lang="en-CA" sz="2000" dirty="0"/>
              <a:t> in a </a:t>
            </a:r>
            <a:r>
              <a:rPr lang="en-CA" sz="2000" u="sng" dirty="0"/>
              <a:t>particular context</a:t>
            </a:r>
            <a:endParaRPr lang="en-CA" sz="2000" dirty="0"/>
          </a:p>
          <a:p>
            <a:pPr>
              <a:defRPr/>
            </a:pPr>
            <a:r>
              <a:rPr lang="en-CA" sz="2000" b="1" dirty="0"/>
              <a:t>Example: </a:t>
            </a:r>
            <a:r>
              <a:rPr lang="en-CA" sz="2000" dirty="0"/>
              <a:t>add a large value to a sorted list whose content is known, then confirm that this value appears at the end of the list</a:t>
            </a:r>
          </a:p>
          <a:p>
            <a:pPr>
              <a:defRPr/>
            </a:pPr>
            <a:r>
              <a:rPr lang="en-CA" sz="2000" dirty="0"/>
              <a:t>The goal of unit testing is to </a:t>
            </a:r>
            <a:r>
              <a:rPr lang="en-CA" sz="2000" u="sng" dirty="0"/>
              <a:t>isolate</a:t>
            </a:r>
            <a:r>
              <a:rPr lang="en-CA" sz="2000" dirty="0"/>
              <a:t> important parts (i.e. units) of the program and show that the individual parts are free of certain faults</a:t>
            </a:r>
          </a:p>
          <a:p>
            <a:endParaRPr lang="en-CA" dirty="0"/>
          </a:p>
        </p:txBody>
      </p:sp>
      <p:sp>
        <p:nvSpPr>
          <p:cNvPr id="4" name="Slide Number Placeholder 3">
            <a:extLst>
              <a:ext uri="{FF2B5EF4-FFF2-40B4-BE49-F238E27FC236}">
                <a16:creationId xmlns:a16="http://schemas.microsoft.com/office/drawing/2014/main" id="{78D857AD-7EBD-4548-BADF-9EBA0068CF27}"/>
              </a:ext>
            </a:extLst>
          </p:cNvPr>
          <p:cNvSpPr>
            <a:spLocks noGrp="1"/>
          </p:cNvSpPr>
          <p:nvPr>
            <p:ph type="sldNum" sz="quarter" idx="12"/>
          </p:nvPr>
        </p:nvSpPr>
        <p:spPr/>
        <p:txBody>
          <a:bodyPr/>
          <a:lstStyle/>
          <a:p>
            <a:fld id="{C2F792F5-04B2-48F5-9D03-C738232DE97E}" type="slidenum">
              <a:rPr lang="en-CA" smtClean="0"/>
              <a:t>9</a:t>
            </a:fld>
            <a:endParaRPr lang="en-CA"/>
          </a:p>
        </p:txBody>
      </p:sp>
      <p:sp>
        <p:nvSpPr>
          <p:cNvPr id="5" name="Footer Placeholder 4">
            <a:extLst>
              <a:ext uri="{FF2B5EF4-FFF2-40B4-BE49-F238E27FC236}">
                <a16:creationId xmlns:a16="http://schemas.microsoft.com/office/drawing/2014/main" id="{B384315E-CD45-482E-8C0D-D07760D31357}"/>
              </a:ext>
            </a:extLst>
          </p:cNvPr>
          <p:cNvSpPr>
            <a:spLocks noGrp="1"/>
          </p:cNvSpPr>
          <p:nvPr>
            <p:ph type="ftr" sz="quarter" idx="11"/>
          </p:nvPr>
        </p:nvSpPr>
        <p:spPr/>
        <p:txBody>
          <a:bodyPr/>
          <a:lstStyle/>
          <a:p>
            <a:r>
              <a:rPr lang="en-CA"/>
              <a:t>SOEN 343</a:t>
            </a:r>
          </a:p>
        </p:txBody>
      </p:sp>
    </p:spTree>
    <p:extLst>
      <p:ext uri="{BB962C8B-B14F-4D97-AF65-F5344CB8AC3E}">
        <p14:creationId xmlns:p14="http://schemas.microsoft.com/office/powerpoint/2010/main" val="17310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2027</Words>
  <Application>Microsoft Office PowerPoint</Application>
  <PresentationFormat>Widescreen</PresentationFormat>
  <Paragraphs>216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inherit</vt:lpstr>
      <vt:lpstr>Office Theme</vt:lpstr>
      <vt:lpstr>SOEN 343</vt:lpstr>
      <vt:lpstr>Learning objectives</vt:lpstr>
      <vt:lpstr>Software testing</vt:lpstr>
      <vt:lpstr>Software testing</vt:lpstr>
      <vt:lpstr>Test-driven development</vt:lpstr>
      <vt:lpstr>Test-driven development (TDD)</vt:lpstr>
      <vt:lpstr>Misconceptions of TDD</vt:lpstr>
      <vt:lpstr>Unit testing</vt:lpstr>
      <vt:lpstr>Unit testing</vt:lpstr>
      <vt:lpstr>Benefits of unit testing</vt:lpstr>
      <vt:lpstr>Benefits of unit testing (contd.)</vt:lpstr>
      <vt:lpstr>Unit testing framework</vt:lpstr>
      <vt:lpstr>JUnit</vt:lpstr>
      <vt:lpstr>Using JUnit</vt:lpstr>
      <vt:lpstr>Example JUnit test</vt:lpstr>
      <vt:lpstr>Test execution order</vt:lpstr>
      <vt:lpstr>PowerPoint Presentation</vt:lpstr>
      <vt:lpstr>Assert statements</vt:lpstr>
      <vt:lpstr>Methods to assert test results</vt:lpstr>
      <vt:lpstr>JUnit test suites</vt:lpstr>
      <vt:lpstr>JUnit test suites</vt:lpstr>
      <vt:lpstr>Parameterized test</vt:lpstr>
      <vt:lpstr>PowerPoint Presentation</vt:lpstr>
      <vt:lpstr>JUnit in the team project</vt:lpstr>
      <vt:lpstr>JUnit in the project (contd.)</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6441</dc:title>
  <dc:creator>rod_mor</dc:creator>
  <cp:lastModifiedBy>Rodrigo Morales Alvarado</cp:lastModifiedBy>
  <cp:revision>119</cp:revision>
  <dcterms:created xsi:type="dcterms:W3CDTF">2020-01-24T16:59:03Z</dcterms:created>
  <dcterms:modified xsi:type="dcterms:W3CDTF">2020-10-13T01:20:42Z</dcterms:modified>
</cp:coreProperties>
</file>