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464" r:id="rId3"/>
    <p:sldId id="388" r:id="rId4"/>
    <p:sldId id="429" r:id="rId5"/>
    <p:sldId id="430" r:id="rId6"/>
    <p:sldId id="431" r:id="rId7"/>
    <p:sldId id="432" r:id="rId8"/>
    <p:sldId id="433" r:id="rId9"/>
    <p:sldId id="455" r:id="rId10"/>
    <p:sldId id="434" r:id="rId11"/>
    <p:sldId id="457" r:id="rId12"/>
    <p:sldId id="435" r:id="rId13"/>
    <p:sldId id="436" r:id="rId14"/>
    <p:sldId id="437" r:id="rId15"/>
    <p:sldId id="438" r:id="rId16"/>
    <p:sldId id="440" r:id="rId17"/>
    <p:sldId id="441" r:id="rId18"/>
    <p:sldId id="442" r:id="rId19"/>
    <p:sldId id="458" r:id="rId20"/>
    <p:sldId id="459" r:id="rId21"/>
    <p:sldId id="465" r:id="rId22"/>
    <p:sldId id="460" r:id="rId23"/>
    <p:sldId id="461" r:id="rId24"/>
    <p:sldId id="456" r:id="rId25"/>
    <p:sldId id="443" r:id="rId26"/>
    <p:sldId id="444" r:id="rId27"/>
    <p:sldId id="446" r:id="rId28"/>
    <p:sldId id="445" r:id="rId29"/>
    <p:sldId id="447" r:id="rId30"/>
    <p:sldId id="449" r:id="rId31"/>
    <p:sldId id="450" r:id="rId32"/>
    <p:sldId id="462" r:id="rId33"/>
    <p:sldId id="451" r:id="rId34"/>
    <p:sldId id="452" r:id="rId35"/>
    <p:sldId id="453" r:id="rId36"/>
    <p:sldId id="454" r:id="rId37"/>
    <p:sldId id="42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90552" autoAdjust="0"/>
  </p:normalViewPr>
  <p:slideViewPr>
    <p:cSldViewPr snapToGrid="0">
      <p:cViewPr varScale="1">
        <p:scale>
          <a:sx n="73" d="100"/>
          <a:sy n="73" d="100"/>
        </p:scale>
        <p:origin x="56" y="42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C8294C-0A38-4EBA-82FC-75514C05C910}"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FBB7F2D-9DBB-4F18-9F27-D416E829EC6A}">
      <dgm:prSet/>
      <dgm:spPr/>
      <dgm:t>
        <a:bodyPr/>
        <a:lstStyle/>
        <a:p>
          <a:r>
            <a:rPr lang="en-US" dirty="0"/>
            <a:t>Creational patterns</a:t>
          </a:r>
        </a:p>
      </dgm:t>
    </dgm:pt>
    <dgm:pt modelId="{4A517269-7B73-4D69-93ED-41F1D7D7A5DD}" type="parTrans" cxnId="{3927F805-CBCF-421C-AFDE-F8598483E7EA}">
      <dgm:prSet/>
      <dgm:spPr/>
      <dgm:t>
        <a:bodyPr/>
        <a:lstStyle/>
        <a:p>
          <a:endParaRPr lang="en-US"/>
        </a:p>
      </dgm:t>
    </dgm:pt>
    <dgm:pt modelId="{AAA605CF-84B3-402D-8F08-4838E4E3D9DC}" type="sibTrans" cxnId="{3927F805-CBCF-421C-AFDE-F8598483E7EA}">
      <dgm:prSet/>
      <dgm:spPr/>
      <dgm:t>
        <a:bodyPr/>
        <a:lstStyle/>
        <a:p>
          <a:endParaRPr lang="en-US"/>
        </a:p>
      </dgm:t>
    </dgm:pt>
    <dgm:pt modelId="{9553A46D-9090-472B-B93F-1847B399318A}">
      <dgm:prSet/>
      <dgm:spPr/>
      <dgm:t>
        <a:bodyPr/>
        <a:lstStyle/>
        <a:p>
          <a:r>
            <a:rPr lang="en-US"/>
            <a:t>Structural patterns</a:t>
          </a:r>
        </a:p>
      </dgm:t>
    </dgm:pt>
    <dgm:pt modelId="{7C8FEEED-6B5E-4C7C-9122-B2D9582E41F3}" type="parTrans" cxnId="{808BBB9D-B47C-408B-B096-B582DC84F3C5}">
      <dgm:prSet/>
      <dgm:spPr/>
      <dgm:t>
        <a:bodyPr/>
        <a:lstStyle/>
        <a:p>
          <a:endParaRPr lang="en-US"/>
        </a:p>
      </dgm:t>
    </dgm:pt>
    <dgm:pt modelId="{50D4A437-18FF-4F8B-807F-F086C7943FC6}" type="sibTrans" cxnId="{808BBB9D-B47C-408B-B096-B582DC84F3C5}">
      <dgm:prSet/>
      <dgm:spPr/>
      <dgm:t>
        <a:bodyPr/>
        <a:lstStyle/>
        <a:p>
          <a:endParaRPr lang="en-US"/>
        </a:p>
      </dgm:t>
    </dgm:pt>
    <dgm:pt modelId="{AABC8C44-4B63-4866-9FC6-E89465514EB2}">
      <dgm:prSet/>
      <dgm:spPr/>
      <dgm:t>
        <a:bodyPr/>
        <a:lstStyle/>
        <a:p>
          <a:r>
            <a:rPr lang="en-US"/>
            <a:t>Behavioral patterns</a:t>
          </a:r>
        </a:p>
      </dgm:t>
    </dgm:pt>
    <dgm:pt modelId="{D5CC6908-2A0E-4C8D-974F-9FE1153D33A6}" type="parTrans" cxnId="{8ED8D8CB-A1DB-49F9-81B5-CC0C20AC2D27}">
      <dgm:prSet/>
      <dgm:spPr/>
      <dgm:t>
        <a:bodyPr/>
        <a:lstStyle/>
        <a:p>
          <a:endParaRPr lang="en-US"/>
        </a:p>
      </dgm:t>
    </dgm:pt>
    <dgm:pt modelId="{C52A2576-B90E-4713-8156-39A67F12CBC9}" type="sibTrans" cxnId="{8ED8D8CB-A1DB-49F9-81B5-CC0C20AC2D27}">
      <dgm:prSet/>
      <dgm:spPr/>
      <dgm:t>
        <a:bodyPr/>
        <a:lstStyle/>
        <a:p>
          <a:endParaRPr lang="en-US"/>
        </a:p>
      </dgm:t>
    </dgm:pt>
    <dgm:pt modelId="{F536DD0B-EABE-4721-87C5-32D97F90E7E3}" type="pres">
      <dgm:prSet presAssocID="{83C8294C-0A38-4EBA-82FC-75514C05C910}" presName="root" presStyleCnt="0">
        <dgm:presLayoutVars>
          <dgm:dir/>
          <dgm:resizeHandles val="exact"/>
        </dgm:presLayoutVars>
      </dgm:prSet>
      <dgm:spPr/>
    </dgm:pt>
    <dgm:pt modelId="{BD18A1B9-690E-4A5A-A39C-F6B13CC5621C}" type="pres">
      <dgm:prSet presAssocID="{EFBB7F2D-9DBB-4F18-9F27-D416E829EC6A}" presName="compNode" presStyleCnt="0"/>
      <dgm:spPr/>
    </dgm:pt>
    <dgm:pt modelId="{172822A9-E5B3-4306-B4CD-B7E451056B3B}" type="pres">
      <dgm:prSet presAssocID="{EFBB7F2D-9DBB-4F18-9F27-D416E829EC6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rawing Compass"/>
        </a:ext>
      </dgm:extLst>
    </dgm:pt>
    <dgm:pt modelId="{E62EE3C5-4DD4-4DD3-B310-A1334D235C77}" type="pres">
      <dgm:prSet presAssocID="{EFBB7F2D-9DBB-4F18-9F27-D416E829EC6A}" presName="spaceRect" presStyleCnt="0"/>
      <dgm:spPr/>
    </dgm:pt>
    <dgm:pt modelId="{4F21D287-0BF4-4307-881E-EDA500BC8788}" type="pres">
      <dgm:prSet presAssocID="{EFBB7F2D-9DBB-4F18-9F27-D416E829EC6A}" presName="textRect" presStyleLbl="revTx" presStyleIdx="0" presStyleCnt="3">
        <dgm:presLayoutVars>
          <dgm:chMax val="1"/>
          <dgm:chPref val="1"/>
        </dgm:presLayoutVars>
      </dgm:prSet>
      <dgm:spPr/>
    </dgm:pt>
    <dgm:pt modelId="{8A9EEFEA-5D47-4213-BE6E-54019E418250}" type="pres">
      <dgm:prSet presAssocID="{AAA605CF-84B3-402D-8F08-4838E4E3D9DC}" presName="sibTrans" presStyleCnt="0"/>
      <dgm:spPr/>
    </dgm:pt>
    <dgm:pt modelId="{E2145744-5C30-4241-9F2E-703D3C480D52}" type="pres">
      <dgm:prSet presAssocID="{9553A46D-9090-472B-B93F-1847B399318A}" presName="compNode" presStyleCnt="0"/>
      <dgm:spPr/>
    </dgm:pt>
    <dgm:pt modelId="{A2946219-0C25-4160-8211-5071CF5B7B34}" type="pres">
      <dgm:prSet presAssocID="{9553A46D-9090-472B-B93F-1847B399318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ty"/>
        </a:ext>
      </dgm:extLst>
    </dgm:pt>
    <dgm:pt modelId="{17EA71BD-57BA-4F89-807C-3F1C78261878}" type="pres">
      <dgm:prSet presAssocID="{9553A46D-9090-472B-B93F-1847B399318A}" presName="spaceRect" presStyleCnt="0"/>
      <dgm:spPr/>
    </dgm:pt>
    <dgm:pt modelId="{F6EABCF0-5128-4956-8BB7-8EF8AB7CBDEF}" type="pres">
      <dgm:prSet presAssocID="{9553A46D-9090-472B-B93F-1847B399318A}" presName="textRect" presStyleLbl="revTx" presStyleIdx="1" presStyleCnt="3">
        <dgm:presLayoutVars>
          <dgm:chMax val="1"/>
          <dgm:chPref val="1"/>
        </dgm:presLayoutVars>
      </dgm:prSet>
      <dgm:spPr/>
    </dgm:pt>
    <dgm:pt modelId="{DC5FF732-B90D-41E7-AA92-D1CD9FA173BA}" type="pres">
      <dgm:prSet presAssocID="{50D4A437-18FF-4F8B-807F-F086C7943FC6}" presName="sibTrans" presStyleCnt="0"/>
      <dgm:spPr/>
    </dgm:pt>
    <dgm:pt modelId="{D6858A4C-FCD8-407C-8B1E-B2BC6CC73026}" type="pres">
      <dgm:prSet presAssocID="{AABC8C44-4B63-4866-9FC6-E89465514EB2}" presName="compNode" presStyleCnt="0"/>
      <dgm:spPr/>
    </dgm:pt>
    <dgm:pt modelId="{D8C9C9E6-986B-454D-A338-A95F96542A82}" type="pres">
      <dgm:prSet presAssocID="{AABC8C44-4B63-4866-9FC6-E89465514EB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CFFB4907-875E-4F4E-9206-D4D69BB3154F}" type="pres">
      <dgm:prSet presAssocID="{AABC8C44-4B63-4866-9FC6-E89465514EB2}" presName="spaceRect" presStyleCnt="0"/>
      <dgm:spPr/>
    </dgm:pt>
    <dgm:pt modelId="{09B17B66-5B9B-4810-BCFB-5D6B3AA81BD8}" type="pres">
      <dgm:prSet presAssocID="{AABC8C44-4B63-4866-9FC6-E89465514EB2}" presName="textRect" presStyleLbl="revTx" presStyleIdx="2" presStyleCnt="3">
        <dgm:presLayoutVars>
          <dgm:chMax val="1"/>
          <dgm:chPref val="1"/>
        </dgm:presLayoutVars>
      </dgm:prSet>
      <dgm:spPr/>
    </dgm:pt>
  </dgm:ptLst>
  <dgm:cxnLst>
    <dgm:cxn modelId="{3927F805-CBCF-421C-AFDE-F8598483E7EA}" srcId="{83C8294C-0A38-4EBA-82FC-75514C05C910}" destId="{EFBB7F2D-9DBB-4F18-9F27-D416E829EC6A}" srcOrd="0" destOrd="0" parTransId="{4A517269-7B73-4D69-93ED-41F1D7D7A5DD}" sibTransId="{AAA605CF-84B3-402D-8F08-4838E4E3D9DC}"/>
    <dgm:cxn modelId="{51F4D154-FE40-4054-A49C-61D86E09C0B3}" type="presOf" srcId="{AABC8C44-4B63-4866-9FC6-E89465514EB2}" destId="{09B17B66-5B9B-4810-BCFB-5D6B3AA81BD8}" srcOrd="0" destOrd="0" presId="urn:microsoft.com/office/officeart/2018/2/layout/IconLabelList"/>
    <dgm:cxn modelId="{5B300578-DE3C-44CC-B0CB-2C868716D630}" type="presOf" srcId="{9553A46D-9090-472B-B93F-1847B399318A}" destId="{F6EABCF0-5128-4956-8BB7-8EF8AB7CBDEF}" srcOrd="0" destOrd="0" presId="urn:microsoft.com/office/officeart/2018/2/layout/IconLabelList"/>
    <dgm:cxn modelId="{2E6BE095-42AB-404A-A3EB-F59F4D7195B8}" type="presOf" srcId="{EFBB7F2D-9DBB-4F18-9F27-D416E829EC6A}" destId="{4F21D287-0BF4-4307-881E-EDA500BC8788}" srcOrd="0" destOrd="0" presId="urn:microsoft.com/office/officeart/2018/2/layout/IconLabelList"/>
    <dgm:cxn modelId="{808BBB9D-B47C-408B-B096-B582DC84F3C5}" srcId="{83C8294C-0A38-4EBA-82FC-75514C05C910}" destId="{9553A46D-9090-472B-B93F-1847B399318A}" srcOrd="1" destOrd="0" parTransId="{7C8FEEED-6B5E-4C7C-9122-B2D9582E41F3}" sibTransId="{50D4A437-18FF-4F8B-807F-F086C7943FC6}"/>
    <dgm:cxn modelId="{8ED8D8CB-A1DB-49F9-81B5-CC0C20AC2D27}" srcId="{83C8294C-0A38-4EBA-82FC-75514C05C910}" destId="{AABC8C44-4B63-4866-9FC6-E89465514EB2}" srcOrd="2" destOrd="0" parTransId="{D5CC6908-2A0E-4C8D-974F-9FE1153D33A6}" sibTransId="{C52A2576-B90E-4713-8156-39A67F12CBC9}"/>
    <dgm:cxn modelId="{524FA5FA-D6F9-42E2-B468-277352507651}" type="presOf" srcId="{83C8294C-0A38-4EBA-82FC-75514C05C910}" destId="{F536DD0B-EABE-4721-87C5-32D97F90E7E3}" srcOrd="0" destOrd="0" presId="urn:microsoft.com/office/officeart/2018/2/layout/IconLabelList"/>
    <dgm:cxn modelId="{A139911F-D1DA-4CB2-B1B2-A19CEAA1DD7D}" type="presParOf" srcId="{F536DD0B-EABE-4721-87C5-32D97F90E7E3}" destId="{BD18A1B9-690E-4A5A-A39C-F6B13CC5621C}" srcOrd="0" destOrd="0" presId="urn:microsoft.com/office/officeart/2018/2/layout/IconLabelList"/>
    <dgm:cxn modelId="{D5BFD256-AF7A-4175-AB25-B67B8FD4DF5C}" type="presParOf" srcId="{BD18A1B9-690E-4A5A-A39C-F6B13CC5621C}" destId="{172822A9-E5B3-4306-B4CD-B7E451056B3B}" srcOrd="0" destOrd="0" presId="urn:microsoft.com/office/officeart/2018/2/layout/IconLabelList"/>
    <dgm:cxn modelId="{413A5983-9CCE-4D28-9A25-35CDDD66DE2A}" type="presParOf" srcId="{BD18A1B9-690E-4A5A-A39C-F6B13CC5621C}" destId="{E62EE3C5-4DD4-4DD3-B310-A1334D235C77}" srcOrd="1" destOrd="0" presId="urn:microsoft.com/office/officeart/2018/2/layout/IconLabelList"/>
    <dgm:cxn modelId="{156FE5A4-9FC4-4145-BADE-F6C2F2023A02}" type="presParOf" srcId="{BD18A1B9-690E-4A5A-A39C-F6B13CC5621C}" destId="{4F21D287-0BF4-4307-881E-EDA500BC8788}" srcOrd="2" destOrd="0" presId="urn:microsoft.com/office/officeart/2018/2/layout/IconLabelList"/>
    <dgm:cxn modelId="{6259CE71-8493-4DF7-B65C-020FEA5916E5}" type="presParOf" srcId="{F536DD0B-EABE-4721-87C5-32D97F90E7E3}" destId="{8A9EEFEA-5D47-4213-BE6E-54019E418250}" srcOrd="1" destOrd="0" presId="urn:microsoft.com/office/officeart/2018/2/layout/IconLabelList"/>
    <dgm:cxn modelId="{C3618BA1-74DD-4CD4-9379-5EFAE637A797}" type="presParOf" srcId="{F536DD0B-EABE-4721-87C5-32D97F90E7E3}" destId="{E2145744-5C30-4241-9F2E-703D3C480D52}" srcOrd="2" destOrd="0" presId="urn:microsoft.com/office/officeart/2018/2/layout/IconLabelList"/>
    <dgm:cxn modelId="{7DD6AB0C-4A42-4A7E-9278-1EDF102BF815}" type="presParOf" srcId="{E2145744-5C30-4241-9F2E-703D3C480D52}" destId="{A2946219-0C25-4160-8211-5071CF5B7B34}" srcOrd="0" destOrd="0" presId="urn:microsoft.com/office/officeart/2018/2/layout/IconLabelList"/>
    <dgm:cxn modelId="{6A5FFEA5-40B2-4ABD-83F1-56A8BE4A36B3}" type="presParOf" srcId="{E2145744-5C30-4241-9F2E-703D3C480D52}" destId="{17EA71BD-57BA-4F89-807C-3F1C78261878}" srcOrd="1" destOrd="0" presId="urn:microsoft.com/office/officeart/2018/2/layout/IconLabelList"/>
    <dgm:cxn modelId="{33DE0DEB-90D2-4513-ABB3-1D9C84802549}" type="presParOf" srcId="{E2145744-5C30-4241-9F2E-703D3C480D52}" destId="{F6EABCF0-5128-4956-8BB7-8EF8AB7CBDEF}" srcOrd="2" destOrd="0" presId="urn:microsoft.com/office/officeart/2018/2/layout/IconLabelList"/>
    <dgm:cxn modelId="{00D03CA5-8949-4DF3-8AA6-6B065E4080C5}" type="presParOf" srcId="{F536DD0B-EABE-4721-87C5-32D97F90E7E3}" destId="{DC5FF732-B90D-41E7-AA92-D1CD9FA173BA}" srcOrd="3" destOrd="0" presId="urn:microsoft.com/office/officeart/2018/2/layout/IconLabelList"/>
    <dgm:cxn modelId="{9ECD54DC-78BF-421A-8C36-EA6DFD13A61C}" type="presParOf" srcId="{F536DD0B-EABE-4721-87C5-32D97F90E7E3}" destId="{D6858A4C-FCD8-407C-8B1E-B2BC6CC73026}" srcOrd="4" destOrd="0" presId="urn:microsoft.com/office/officeart/2018/2/layout/IconLabelList"/>
    <dgm:cxn modelId="{4B5ACA0A-F1E3-4AA5-BE8A-7ABC55975D41}" type="presParOf" srcId="{D6858A4C-FCD8-407C-8B1E-B2BC6CC73026}" destId="{D8C9C9E6-986B-454D-A338-A95F96542A82}" srcOrd="0" destOrd="0" presId="urn:microsoft.com/office/officeart/2018/2/layout/IconLabelList"/>
    <dgm:cxn modelId="{561304C6-C340-4F0E-956B-36B19D23F3DF}" type="presParOf" srcId="{D6858A4C-FCD8-407C-8B1E-B2BC6CC73026}" destId="{CFFB4907-875E-4F4E-9206-D4D69BB3154F}" srcOrd="1" destOrd="0" presId="urn:microsoft.com/office/officeart/2018/2/layout/IconLabelList"/>
    <dgm:cxn modelId="{4788BC36-28BA-4F5A-8605-B8CFDC8A2E8C}" type="presParOf" srcId="{D6858A4C-FCD8-407C-8B1E-B2BC6CC73026}" destId="{09B17B66-5B9B-4810-BCFB-5D6B3AA81BD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2822A9-E5B3-4306-B4CD-B7E451056B3B}">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21D287-0BF4-4307-881E-EDA500BC8788}">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pPr>
          <a:r>
            <a:rPr lang="en-US" sz="2800" kern="1200" dirty="0"/>
            <a:t>Creational patterns</a:t>
          </a:r>
        </a:p>
      </dsp:txBody>
      <dsp:txXfrm>
        <a:off x="417971" y="2644140"/>
        <a:ext cx="2889450" cy="720000"/>
      </dsp:txXfrm>
    </dsp:sp>
    <dsp:sp modelId="{A2946219-0C25-4160-8211-5071CF5B7B34}">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EABCF0-5128-4956-8BB7-8EF8AB7CBDEF}">
      <dsp:nvSpPr>
        <dsp:cNvPr id="0" name=""/>
        <dsp:cNvSpPr/>
      </dsp:nvSpPr>
      <dsp:spPr>
        <a:xfrm>
          <a:off x="3813075"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pPr>
          <a:r>
            <a:rPr lang="en-US" sz="2800" kern="1200"/>
            <a:t>Structural patterns</a:t>
          </a:r>
        </a:p>
      </dsp:txBody>
      <dsp:txXfrm>
        <a:off x="3813075" y="2644140"/>
        <a:ext cx="2889450" cy="720000"/>
      </dsp:txXfrm>
    </dsp:sp>
    <dsp:sp modelId="{D8C9C9E6-986B-454D-A338-A95F96542A82}">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B17B66-5B9B-4810-BCFB-5D6B3AA81BD8}">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pPr>
          <a:r>
            <a:rPr lang="en-US" sz="2800" kern="1200"/>
            <a:t>Behavioral patterns</a:t>
          </a:r>
        </a:p>
      </dsp:txBody>
      <dsp:txXfrm>
        <a:off x="7208178" y="2644140"/>
        <a:ext cx="28894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725347-F79D-4216-9BB1-2B29764FEA85}" type="datetimeFigureOut">
              <a:rPr lang="en-CA" smtClean="0"/>
              <a:t>2020-10-20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4035A6-8D81-4C7E-8E4E-A1B92A486240}" type="slidenum">
              <a:rPr lang="en-CA" smtClean="0"/>
              <a:t>‹#›</a:t>
            </a:fld>
            <a:endParaRPr lang="en-CA"/>
          </a:p>
        </p:txBody>
      </p:sp>
    </p:spTree>
    <p:extLst>
      <p:ext uri="{BB962C8B-B14F-4D97-AF65-F5344CB8AC3E}">
        <p14:creationId xmlns:p14="http://schemas.microsoft.com/office/powerpoint/2010/main" val="2880491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616161"/>
                </a:solidFill>
                <a:effectLst/>
                <a:latin typeface="Open Sans"/>
              </a:rPr>
              <a:t>There’s thin crust, thick crust, pan crust, deep dish, and stuffed crust</a:t>
            </a:r>
            <a:endParaRPr lang="en-CA" dirty="0"/>
          </a:p>
          <a:p>
            <a:r>
              <a:rPr lang="en-US" b="0" i="0" dirty="0">
                <a:solidFill>
                  <a:srgbClr val="616161"/>
                </a:solidFill>
                <a:effectLst/>
                <a:latin typeface="Open Sans"/>
              </a:rPr>
              <a:t>St Louis-style crust goes even thinner, thin enough that it’s  described as “crispy” or as a “cracker-thin crust.”</a:t>
            </a:r>
          </a:p>
          <a:p>
            <a:r>
              <a:rPr lang="en-US" b="0" i="0" dirty="0">
                <a:solidFill>
                  <a:srgbClr val="616161"/>
                </a:solidFill>
                <a:effectLst/>
                <a:latin typeface="Open Sans"/>
              </a:rPr>
              <a:t>Classic New York-style pizza is characterized by generously sized slices that are thin and flexible. not very thick or thin, just a nice middle of the road kind of pizza.</a:t>
            </a:r>
          </a:p>
          <a:p>
            <a:r>
              <a:rPr lang="en-US" b="0" i="0" dirty="0">
                <a:solidFill>
                  <a:srgbClr val="616161"/>
                </a:solidFill>
                <a:effectLst/>
                <a:latin typeface="Open Sans"/>
              </a:rPr>
              <a:t>Today Chicago-style deep dish pizza is an institution in and of itself.</a:t>
            </a:r>
          </a:p>
          <a:p>
            <a:r>
              <a:rPr lang="en-US" b="0" i="0" dirty="0">
                <a:solidFill>
                  <a:srgbClr val="616161"/>
                </a:solidFill>
                <a:effectLst/>
                <a:latin typeface="Open Sans"/>
              </a:rPr>
              <a:t>California-style pizza has a crust that is similar to New York-style pizza, but they add ingredients that are synonymous with California cuisine and sauce is used sparingly. </a:t>
            </a:r>
          </a:p>
          <a:p>
            <a:endParaRPr lang="en-CA" dirty="0"/>
          </a:p>
        </p:txBody>
      </p:sp>
      <p:sp>
        <p:nvSpPr>
          <p:cNvPr id="4" name="Slide Number Placeholder 3"/>
          <p:cNvSpPr>
            <a:spLocks noGrp="1"/>
          </p:cNvSpPr>
          <p:nvPr>
            <p:ph type="sldNum" sz="quarter" idx="5"/>
          </p:nvPr>
        </p:nvSpPr>
        <p:spPr/>
        <p:txBody>
          <a:bodyPr/>
          <a:lstStyle/>
          <a:p>
            <a:fld id="{494035A6-8D81-4C7E-8E4E-A1B92A486240}" type="slidenum">
              <a:rPr lang="en-CA" smtClean="0"/>
              <a:t>11</a:t>
            </a:fld>
            <a:endParaRPr lang="en-CA"/>
          </a:p>
        </p:txBody>
      </p:sp>
    </p:spTree>
    <p:extLst>
      <p:ext uri="{BB962C8B-B14F-4D97-AF65-F5344CB8AC3E}">
        <p14:creationId xmlns:p14="http://schemas.microsoft.com/office/powerpoint/2010/main" val="1856253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94035A6-8D81-4C7E-8E4E-A1B92A486240}" type="slidenum">
              <a:rPr lang="en-CA" smtClean="0"/>
              <a:t>12</a:t>
            </a:fld>
            <a:endParaRPr lang="en-CA"/>
          </a:p>
        </p:txBody>
      </p:sp>
    </p:spTree>
    <p:extLst>
      <p:ext uri="{BB962C8B-B14F-4D97-AF65-F5344CB8AC3E}">
        <p14:creationId xmlns:p14="http://schemas.microsoft.com/office/powerpoint/2010/main" val="110866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Notice how these class hierarchies are parallel: both have abstract classes that are extended by concrete classes, which know about specific implementations for NY and Chicago</a:t>
            </a:r>
          </a:p>
        </p:txBody>
      </p:sp>
      <p:sp>
        <p:nvSpPr>
          <p:cNvPr id="4" name="Slide Number Placeholder 3"/>
          <p:cNvSpPr>
            <a:spLocks noGrp="1"/>
          </p:cNvSpPr>
          <p:nvPr>
            <p:ph type="sldNum" sz="quarter" idx="5"/>
          </p:nvPr>
        </p:nvSpPr>
        <p:spPr/>
        <p:txBody>
          <a:bodyPr/>
          <a:lstStyle/>
          <a:p>
            <a:fld id="{494035A6-8D81-4C7E-8E4E-A1B92A486240}" type="slidenum">
              <a:rPr lang="en-CA" smtClean="0"/>
              <a:t>14</a:t>
            </a:fld>
            <a:endParaRPr lang="en-CA"/>
          </a:p>
        </p:txBody>
      </p:sp>
    </p:spTree>
    <p:extLst>
      <p:ext uri="{BB962C8B-B14F-4D97-AF65-F5344CB8AC3E}">
        <p14:creationId xmlns:p14="http://schemas.microsoft.com/office/powerpoint/2010/main" val="2943566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B512D-60BC-4B0A-A4CC-A211F3DBF3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292A9EE-FDBC-4553-B179-517A59A19C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6180446-4D3C-439F-AEDF-504ACCF3A4D7}"/>
              </a:ext>
            </a:extLst>
          </p:cNvPr>
          <p:cNvSpPr>
            <a:spLocks noGrp="1"/>
          </p:cNvSpPr>
          <p:nvPr>
            <p:ph type="dt" sz="half" idx="10"/>
          </p:nvPr>
        </p:nvSpPr>
        <p:spPr/>
        <p:txBody>
          <a:bodyPr/>
          <a:lstStyle/>
          <a:p>
            <a:fld id="{DB37E7CC-4152-446F-8B21-CC66E217B058}" type="datetime1">
              <a:rPr lang="en-CA" smtClean="0"/>
              <a:t>2020-10-20</a:t>
            </a:fld>
            <a:endParaRPr lang="en-CA"/>
          </a:p>
        </p:txBody>
      </p:sp>
      <p:sp>
        <p:nvSpPr>
          <p:cNvPr id="5" name="Footer Placeholder 4">
            <a:extLst>
              <a:ext uri="{FF2B5EF4-FFF2-40B4-BE49-F238E27FC236}">
                <a16:creationId xmlns:a16="http://schemas.microsoft.com/office/drawing/2014/main" id="{14DDF32D-D031-47EF-A547-1C40944675B6}"/>
              </a:ext>
            </a:extLst>
          </p:cNvPr>
          <p:cNvSpPr>
            <a:spLocks noGrp="1"/>
          </p:cNvSpPr>
          <p:nvPr>
            <p:ph type="ftr" sz="quarter" idx="11"/>
          </p:nvPr>
        </p:nvSpPr>
        <p:spPr/>
        <p:txBody>
          <a:bodyPr/>
          <a:lstStyle/>
          <a:p>
            <a:r>
              <a:rPr lang="en-CA"/>
              <a:t>SOEN 343</a:t>
            </a:r>
          </a:p>
        </p:txBody>
      </p:sp>
      <p:sp>
        <p:nvSpPr>
          <p:cNvPr id="6" name="Slide Number Placeholder 5">
            <a:extLst>
              <a:ext uri="{FF2B5EF4-FFF2-40B4-BE49-F238E27FC236}">
                <a16:creationId xmlns:a16="http://schemas.microsoft.com/office/drawing/2014/main" id="{3C561FBC-EE7A-4A11-958E-2F5B4C4A75D4}"/>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3156029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8A15A-51F0-44D4-B4AB-F387A42636F6}"/>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966F8B7-CED0-40D9-BE6C-B3FF959E5F4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5673FEE-E439-480B-8C4E-23DC0E890F2F}"/>
              </a:ext>
            </a:extLst>
          </p:cNvPr>
          <p:cNvSpPr>
            <a:spLocks noGrp="1"/>
          </p:cNvSpPr>
          <p:nvPr>
            <p:ph type="dt" sz="half" idx="10"/>
          </p:nvPr>
        </p:nvSpPr>
        <p:spPr/>
        <p:txBody>
          <a:bodyPr/>
          <a:lstStyle/>
          <a:p>
            <a:fld id="{03804763-10E0-49B4-8655-0B38AEA5A423}" type="datetime1">
              <a:rPr lang="en-CA" smtClean="0"/>
              <a:t>2020-10-20</a:t>
            </a:fld>
            <a:endParaRPr lang="en-CA"/>
          </a:p>
        </p:txBody>
      </p:sp>
      <p:sp>
        <p:nvSpPr>
          <p:cNvPr id="5" name="Footer Placeholder 4">
            <a:extLst>
              <a:ext uri="{FF2B5EF4-FFF2-40B4-BE49-F238E27FC236}">
                <a16:creationId xmlns:a16="http://schemas.microsoft.com/office/drawing/2014/main" id="{798F3A32-2DE2-43E7-8A1C-B637E788CE3A}"/>
              </a:ext>
            </a:extLst>
          </p:cNvPr>
          <p:cNvSpPr>
            <a:spLocks noGrp="1"/>
          </p:cNvSpPr>
          <p:nvPr>
            <p:ph type="ftr" sz="quarter" idx="11"/>
          </p:nvPr>
        </p:nvSpPr>
        <p:spPr/>
        <p:txBody>
          <a:bodyPr/>
          <a:lstStyle/>
          <a:p>
            <a:r>
              <a:rPr lang="en-CA"/>
              <a:t>SOEN 343</a:t>
            </a:r>
          </a:p>
        </p:txBody>
      </p:sp>
      <p:sp>
        <p:nvSpPr>
          <p:cNvPr id="6" name="Slide Number Placeholder 5">
            <a:extLst>
              <a:ext uri="{FF2B5EF4-FFF2-40B4-BE49-F238E27FC236}">
                <a16:creationId xmlns:a16="http://schemas.microsoft.com/office/drawing/2014/main" id="{E2289A82-19EB-423A-AA89-06CBBC198DE7}"/>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216371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DFA0D-1DC2-4524-90B8-C82B34BE03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787A297-4E31-4FA4-9A66-95C8E09E60C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2CA0BED-9E36-43AA-A497-D23EED3AFD15}"/>
              </a:ext>
            </a:extLst>
          </p:cNvPr>
          <p:cNvSpPr>
            <a:spLocks noGrp="1"/>
          </p:cNvSpPr>
          <p:nvPr>
            <p:ph type="dt" sz="half" idx="10"/>
          </p:nvPr>
        </p:nvSpPr>
        <p:spPr/>
        <p:txBody>
          <a:bodyPr/>
          <a:lstStyle/>
          <a:p>
            <a:fld id="{C66A523D-EA23-4566-88AA-8EAEAB5012C8}" type="datetime1">
              <a:rPr lang="en-CA" smtClean="0"/>
              <a:t>2020-10-20</a:t>
            </a:fld>
            <a:endParaRPr lang="en-CA"/>
          </a:p>
        </p:txBody>
      </p:sp>
      <p:sp>
        <p:nvSpPr>
          <p:cNvPr id="5" name="Footer Placeholder 4">
            <a:extLst>
              <a:ext uri="{FF2B5EF4-FFF2-40B4-BE49-F238E27FC236}">
                <a16:creationId xmlns:a16="http://schemas.microsoft.com/office/drawing/2014/main" id="{F5FB2727-B56E-4A95-9027-8E896EFEC133}"/>
              </a:ext>
            </a:extLst>
          </p:cNvPr>
          <p:cNvSpPr>
            <a:spLocks noGrp="1"/>
          </p:cNvSpPr>
          <p:nvPr>
            <p:ph type="ftr" sz="quarter" idx="11"/>
          </p:nvPr>
        </p:nvSpPr>
        <p:spPr/>
        <p:txBody>
          <a:bodyPr/>
          <a:lstStyle/>
          <a:p>
            <a:r>
              <a:rPr lang="en-CA"/>
              <a:t>SOEN 343</a:t>
            </a:r>
          </a:p>
        </p:txBody>
      </p:sp>
      <p:sp>
        <p:nvSpPr>
          <p:cNvPr id="6" name="Slide Number Placeholder 5">
            <a:extLst>
              <a:ext uri="{FF2B5EF4-FFF2-40B4-BE49-F238E27FC236}">
                <a16:creationId xmlns:a16="http://schemas.microsoft.com/office/drawing/2014/main" id="{A8D7AC30-5A06-465D-9ED7-6F65DC5FF68B}"/>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3879784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7F14E-E8B8-47F2-9BEB-3AF5AA0389DC}"/>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CA" dirty="0"/>
          </a:p>
        </p:txBody>
      </p:sp>
      <p:sp>
        <p:nvSpPr>
          <p:cNvPr id="3" name="Content Placeholder 2">
            <a:extLst>
              <a:ext uri="{FF2B5EF4-FFF2-40B4-BE49-F238E27FC236}">
                <a16:creationId xmlns:a16="http://schemas.microsoft.com/office/drawing/2014/main" id="{495C4563-6B86-49F5-B962-90F3114B7A09}"/>
              </a:ext>
            </a:extLst>
          </p:cNvPr>
          <p:cNvSpPr>
            <a:spLocks noGrp="1"/>
          </p:cNvSpPr>
          <p:nvPr>
            <p:ph idx="1"/>
          </p:nvPr>
        </p:nvSpPr>
        <p:spPr/>
        <p:txBody>
          <a:bodyPr>
            <a:normAutofit/>
          </a:bodyPr>
          <a:lstStyle>
            <a:lvl1pPr>
              <a:defRPr sz="22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a:extLst>
              <a:ext uri="{FF2B5EF4-FFF2-40B4-BE49-F238E27FC236}">
                <a16:creationId xmlns:a16="http://schemas.microsoft.com/office/drawing/2014/main" id="{234E6370-A12B-4D6F-951C-DBE681142F0F}"/>
              </a:ext>
            </a:extLst>
          </p:cNvPr>
          <p:cNvSpPr>
            <a:spLocks noGrp="1"/>
          </p:cNvSpPr>
          <p:nvPr>
            <p:ph type="dt" sz="half" idx="10"/>
          </p:nvPr>
        </p:nvSpPr>
        <p:spPr/>
        <p:txBody>
          <a:bodyPr/>
          <a:lstStyle/>
          <a:p>
            <a:fld id="{92FBBE68-F565-43E3-8D02-63EB64EAF1CC}" type="datetime1">
              <a:rPr lang="en-CA" smtClean="0"/>
              <a:t>2020-10-20</a:t>
            </a:fld>
            <a:endParaRPr lang="en-CA"/>
          </a:p>
        </p:txBody>
      </p:sp>
      <p:sp>
        <p:nvSpPr>
          <p:cNvPr id="5" name="Footer Placeholder 4">
            <a:extLst>
              <a:ext uri="{FF2B5EF4-FFF2-40B4-BE49-F238E27FC236}">
                <a16:creationId xmlns:a16="http://schemas.microsoft.com/office/drawing/2014/main" id="{F858A137-A9E6-47DD-8AB6-8A35048DEDBC}"/>
              </a:ext>
            </a:extLst>
          </p:cNvPr>
          <p:cNvSpPr>
            <a:spLocks noGrp="1"/>
          </p:cNvSpPr>
          <p:nvPr>
            <p:ph type="ftr" sz="quarter" idx="11"/>
          </p:nvPr>
        </p:nvSpPr>
        <p:spPr/>
        <p:txBody>
          <a:bodyPr/>
          <a:lstStyle/>
          <a:p>
            <a:r>
              <a:rPr lang="en-CA"/>
              <a:t>SOEN 343</a:t>
            </a:r>
          </a:p>
        </p:txBody>
      </p:sp>
      <p:sp>
        <p:nvSpPr>
          <p:cNvPr id="6" name="Slide Number Placeholder 5">
            <a:extLst>
              <a:ext uri="{FF2B5EF4-FFF2-40B4-BE49-F238E27FC236}">
                <a16:creationId xmlns:a16="http://schemas.microsoft.com/office/drawing/2014/main" id="{4A6CDEF7-0C85-4847-82D2-1D4BC3320B1F}"/>
              </a:ext>
            </a:extLst>
          </p:cNvPr>
          <p:cNvSpPr>
            <a:spLocks noGrp="1"/>
          </p:cNvSpPr>
          <p:nvPr>
            <p:ph type="sldNum" sz="quarter" idx="12"/>
          </p:nvPr>
        </p:nvSpPr>
        <p:spPr/>
        <p:txBody>
          <a:bodyPr/>
          <a:lstStyle/>
          <a:p>
            <a:fld id="{C2F792F5-04B2-48F5-9D03-C738232DE97E}" type="slidenum">
              <a:rPr lang="en-CA" smtClean="0"/>
              <a:t>‹#›</a:t>
            </a:fld>
            <a:endParaRPr lang="en-CA"/>
          </a:p>
        </p:txBody>
      </p:sp>
      <p:sp>
        <p:nvSpPr>
          <p:cNvPr id="7" name="Title 1">
            <a:extLst>
              <a:ext uri="{FF2B5EF4-FFF2-40B4-BE49-F238E27FC236}">
                <a16:creationId xmlns:a16="http://schemas.microsoft.com/office/drawing/2014/main" id="{5B849F36-2480-4856-8537-CF64FCE75E9F}"/>
              </a:ext>
            </a:extLst>
          </p:cNvPr>
          <p:cNvSpPr txBox="1">
            <a:spLocks/>
          </p:cNvSpPr>
          <p:nvPr userDrawn="1"/>
        </p:nvSpPr>
        <p:spPr>
          <a:xfrm>
            <a:off x="838200" y="661354"/>
            <a:ext cx="10515600" cy="715962"/>
          </a:xfrm>
          <a:prstGeom prst="rect">
            <a:avLst/>
          </a:prstGeom>
          <a:solidFill>
            <a:schemeClr val="tx1">
              <a:alpha val="65000"/>
            </a:schemeClr>
          </a:solidFill>
        </p:spPr>
        <p:txBody>
          <a:bodyPr vert="horz" lIns="36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en-US" dirty="0">
              <a:solidFill>
                <a:schemeClr val="bg1"/>
              </a:solidFill>
              <a:latin typeface="Arial" panose="020B0604020202020204" pitchFamily="34" charset="0"/>
              <a:ea typeface="Futura Medium" charset="0"/>
              <a:cs typeface="Arial" panose="020B0604020202020204" pitchFamily="34" charset="0"/>
            </a:endParaRPr>
          </a:p>
        </p:txBody>
      </p:sp>
    </p:spTree>
    <p:extLst>
      <p:ext uri="{BB962C8B-B14F-4D97-AF65-F5344CB8AC3E}">
        <p14:creationId xmlns:p14="http://schemas.microsoft.com/office/powerpoint/2010/main" val="936581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E72EC-0E3A-40FA-8B17-69EB5F7C55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3827736-1B9F-40E8-ABFB-12B31CC167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82D05EC-9BF8-4CB4-92F2-45E0CEBE2E6E}"/>
              </a:ext>
            </a:extLst>
          </p:cNvPr>
          <p:cNvSpPr>
            <a:spLocks noGrp="1"/>
          </p:cNvSpPr>
          <p:nvPr>
            <p:ph type="dt" sz="half" idx="10"/>
          </p:nvPr>
        </p:nvSpPr>
        <p:spPr/>
        <p:txBody>
          <a:bodyPr/>
          <a:lstStyle/>
          <a:p>
            <a:fld id="{3E450DCA-9BD6-40FA-B33C-6AB421716A2F}" type="datetime1">
              <a:rPr lang="en-CA" smtClean="0"/>
              <a:t>2020-10-20</a:t>
            </a:fld>
            <a:endParaRPr lang="en-CA"/>
          </a:p>
        </p:txBody>
      </p:sp>
      <p:sp>
        <p:nvSpPr>
          <p:cNvPr id="5" name="Footer Placeholder 4">
            <a:extLst>
              <a:ext uri="{FF2B5EF4-FFF2-40B4-BE49-F238E27FC236}">
                <a16:creationId xmlns:a16="http://schemas.microsoft.com/office/drawing/2014/main" id="{15C4F781-A437-4EDA-A036-06CB655EC4B1}"/>
              </a:ext>
            </a:extLst>
          </p:cNvPr>
          <p:cNvSpPr>
            <a:spLocks noGrp="1"/>
          </p:cNvSpPr>
          <p:nvPr>
            <p:ph type="ftr" sz="quarter" idx="11"/>
          </p:nvPr>
        </p:nvSpPr>
        <p:spPr/>
        <p:txBody>
          <a:bodyPr/>
          <a:lstStyle/>
          <a:p>
            <a:r>
              <a:rPr lang="en-CA"/>
              <a:t>SOEN 343</a:t>
            </a:r>
          </a:p>
        </p:txBody>
      </p:sp>
      <p:sp>
        <p:nvSpPr>
          <p:cNvPr id="6" name="Slide Number Placeholder 5">
            <a:extLst>
              <a:ext uri="{FF2B5EF4-FFF2-40B4-BE49-F238E27FC236}">
                <a16:creationId xmlns:a16="http://schemas.microsoft.com/office/drawing/2014/main" id="{406690DA-D4FF-474B-B256-094C8D49FC73}"/>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1319461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9616D-2780-47B3-B372-4030D229B91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B97A8D8-044D-47D1-B40F-CE49E11FF51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DB709AA-22E9-4064-BDA1-769588E0C05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0367E62D-E0C6-4ADD-AC16-B20C2127E876}"/>
              </a:ext>
            </a:extLst>
          </p:cNvPr>
          <p:cNvSpPr>
            <a:spLocks noGrp="1"/>
          </p:cNvSpPr>
          <p:nvPr>
            <p:ph type="dt" sz="half" idx="10"/>
          </p:nvPr>
        </p:nvSpPr>
        <p:spPr/>
        <p:txBody>
          <a:bodyPr/>
          <a:lstStyle/>
          <a:p>
            <a:fld id="{16C5A710-FCA7-429E-A57E-E829E7FFBFFD}" type="datetime1">
              <a:rPr lang="en-CA" smtClean="0"/>
              <a:t>2020-10-20</a:t>
            </a:fld>
            <a:endParaRPr lang="en-CA"/>
          </a:p>
        </p:txBody>
      </p:sp>
      <p:sp>
        <p:nvSpPr>
          <p:cNvPr id="6" name="Footer Placeholder 5">
            <a:extLst>
              <a:ext uri="{FF2B5EF4-FFF2-40B4-BE49-F238E27FC236}">
                <a16:creationId xmlns:a16="http://schemas.microsoft.com/office/drawing/2014/main" id="{1627A860-2A93-4741-8D29-056BE564E135}"/>
              </a:ext>
            </a:extLst>
          </p:cNvPr>
          <p:cNvSpPr>
            <a:spLocks noGrp="1"/>
          </p:cNvSpPr>
          <p:nvPr>
            <p:ph type="ftr" sz="quarter" idx="11"/>
          </p:nvPr>
        </p:nvSpPr>
        <p:spPr/>
        <p:txBody>
          <a:bodyPr/>
          <a:lstStyle/>
          <a:p>
            <a:r>
              <a:rPr lang="en-CA"/>
              <a:t>SOEN 343</a:t>
            </a:r>
          </a:p>
        </p:txBody>
      </p:sp>
      <p:sp>
        <p:nvSpPr>
          <p:cNvPr id="7" name="Slide Number Placeholder 6">
            <a:extLst>
              <a:ext uri="{FF2B5EF4-FFF2-40B4-BE49-F238E27FC236}">
                <a16:creationId xmlns:a16="http://schemas.microsoft.com/office/drawing/2014/main" id="{5210D41D-14C0-4675-893D-0BA8E0789FF6}"/>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229811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91A73-C2A8-4BEC-BA95-977FF677711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D061AF3-7508-4952-B7D4-7CF38F354C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DCAFDCB-ABF1-4DE9-B29F-82C94EA56EA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CE6703E-BE62-4810-B85C-976018AAE9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5CD8E55-7EF1-4E56-9F23-C921C932E90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4F7D360-F00A-40A7-B2E2-036656CE77D6}"/>
              </a:ext>
            </a:extLst>
          </p:cNvPr>
          <p:cNvSpPr>
            <a:spLocks noGrp="1"/>
          </p:cNvSpPr>
          <p:nvPr>
            <p:ph type="dt" sz="half" idx="10"/>
          </p:nvPr>
        </p:nvSpPr>
        <p:spPr/>
        <p:txBody>
          <a:bodyPr/>
          <a:lstStyle/>
          <a:p>
            <a:fld id="{3C6F6846-2C80-44A4-8357-908567B16F62}" type="datetime1">
              <a:rPr lang="en-CA" smtClean="0"/>
              <a:t>2020-10-20</a:t>
            </a:fld>
            <a:endParaRPr lang="en-CA"/>
          </a:p>
        </p:txBody>
      </p:sp>
      <p:sp>
        <p:nvSpPr>
          <p:cNvPr id="8" name="Footer Placeholder 7">
            <a:extLst>
              <a:ext uri="{FF2B5EF4-FFF2-40B4-BE49-F238E27FC236}">
                <a16:creationId xmlns:a16="http://schemas.microsoft.com/office/drawing/2014/main" id="{97DD1ECF-AF1B-4C13-AB17-B81AB25991DD}"/>
              </a:ext>
            </a:extLst>
          </p:cNvPr>
          <p:cNvSpPr>
            <a:spLocks noGrp="1"/>
          </p:cNvSpPr>
          <p:nvPr>
            <p:ph type="ftr" sz="quarter" idx="11"/>
          </p:nvPr>
        </p:nvSpPr>
        <p:spPr/>
        <p:txBody>
          <a:bodyPr/>
          <a:lstStyle/>
          <a:p>
            <a:r>
              <a:rPr lang="en-CA"/>
              <a:t>SOEN 343</a:t>
            </a:r>
          </a:p>
        </p:txBody>
      </p:sp>
      <p:sp>
        <p:nvSpPr>
          <p:cNvPr id="9" name="Slide Number Placeholder 8">
            <a:extLst>
              <a:ext uri="{FF2B5EF4-FFF2-40B4-BE49-F238E27FC236}">
                <a16:creationId xmlns:a16="http://schemas.microsoft.com/office/drawing/2014/main" id="{100EDFDA-D240-4F15-82BD-5006D8A8A79D}"/>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4034667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F886D-DBFA-42DD-88E1-89E5E6613DD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B05F7D5-2CAC-4543-A9EC-3C150222F5B8}"/>
              </a:ext>
            </a:extLst>
          </p:cNvPr>
          <p:cNvSpPr>
            <a:spLocks noGrp="1"/>
          </p:cNvSpPr>
          <p:nvPr>
            <p:ph type="dt" sz="half" idx="10"/>
          </p:nvPr>
        </p:nvSpPr>
        <p:spPr/>
        <p:txBody>
          <a:bodyPr/>
          <a:lstStyle/>
          <a:p>
            <a:fld id="{6C73DC28-4CEA-44AC-97C1-88B4D498300E}" type="datetime1">
              <a:rPr lang="en-CA" smtClean="0"/>
              <a:t>2020-10-20</a:t>
            </a:fld>
            <a:endParaRPr lang="en-CA"/>
          </a:p>
        </p:txBody>
      </p:sp>
      <p:sp>
        <p:nvSpPr>
          <p:cNvPr id="4" name="Footer Placeholder 3">
            <a:extLst>
              <a:ext uri="{FF2B5EF4-FFF2-40B4-BE49-F238E27FC236}">
                <a16:creationId xmlns:a16="http://schemas.microsoft.com/office/drawing/2014/main" id="{BD77AF2E-C904-42E1-9870-4D573108966E}"/>
              </a:ext>
            </a:extLst>
          </p:cNvPr>
          <p:cNvSpPr>
            <a:spLocks noGrp="1"/>
          </p:cNvSpPr>
          <p:nvPr>
            <p:ph type="ftr" sz="quarter" idx="11"/>
          </p:nvPr>
        </p:nvSpPr>
        <p:spPr/>
        <p:txBody>
          <a:bodyPr/>
          <a:lstStyle/>
          <a:p>
            <a:r>
              <a:rPr lang="en-CA"/>
              <a:t>SOEN 343</a:t>
            </a:r>
          </a:p>
        </p:txBody>
      </p:sp>
      <p:sp>
        <p:nvSpPr>
          <p:cNvPr id="5" name="Slide Number Placeholder 4">
            <a:extLst>
              <a:ext uri="{FF2B5EF4-FFF2-40B4-BE49-F238E27FC236}">
                <a16:creationId xmlns:a16="http://schemas.microsoft.com/office/drawing/2014/main" id="{F4B8889F-E306-4A74-A16B-F18EAD816144}"/>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480377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3EAEA1-2DBC-484B-BE19-48456163DA7B}"/>
              </a:ext>
            </a:extLst>
          </p:cNvPr>
          <p:cNvSpPr>
            <a:spLocks noGrp="1"/>
          </p:cNvSpPr>
          <p:nvPr>
            <p:ph type="dt" sz="half" idx="10"/>
          </p:nvPr>
        </p:nvSpPr>
        <p:spPr/>
        <p:txBody>
          <a:bodyPr/>
          <a:lstStyle/>
          <a:p>
            <a:fld id="{DC23EF9D-F97D-46A4-910F-E4BAB901DD8F}" type="datetime1">
              <a:rPr lang="en-CA" smtClean="0"/>
              <a:t>2020-10-20</a:t>
            </a:fld>
            <a:endParaRPr lang="en-CA"/>
          </a:p>
        </p:txBody>
      </p:sp>
      <p:sp>
        <p:nvSpPr>
          <p:cNvPr id="3" name="Footer Placeholder 2">
            <a:extLst>
              <a:ext uri="{FF2B5EF4-FFF2-40B4-BE49-F238E27FC236}">
                <a16:creationId xmlns:a16="http://schemas.microsoft.com/office/drawing/2014/main" id="{BB4A763E-ACEB-4DAF-9932-73D60BF9E26F}"/>
              </a:ext>
            </a:extLst>
          </p:cNvPr>
          <p:cNvSpPr>
            <a:spLocks noGrp="1"/>
          </p:cNvSpPr>
          <p:nvPr>
            <p:ph type="ftr" sz="quarter" idx="11"/>
          </p:nvPr>
        </p:nvSpPr>
        <p:spPr/>
        <p:txBody>
          <a:bodyPr/>
          <a:lstStyle/>
          <a:p>
            <a:r>
              <a:rPr lang="en-CA"/>
              <a:t>SOEN 343</a:t>
            </a:r>
          </a:p>
        </p:txBody>
      </p:sp>
      <p:sp>
        <p:nvSpPr>
          <p:cNvPr id="4" name="Slide Number Placeholder 3">
            <a:extLst>
              <a:ext uri="{FF2B5EF4-FFF2-40B4-BE49-F238E27FC236}">
                <a16:creationId xmlns:a16="http://schemas.microsoft.com/office/drawing/2014/main" id="{D1BF39A7-2188-4994-B484-496D1EEA4C65}"/>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826553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5A7E9-955B-489A-B92C-A99EF3493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41790F0-8158-4ACD-9183-724489BE16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8BA94400-EB25-4DFB-84C4-6619B0449A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3C4E77B-4E1D-467D-9E86-775B6C5CAA6D}"/>
              </a:ext>
            </a:extLst>
          </p:cNvPr>
          <p:cNvSpPr>
            <a:spLocks noGrp="1"/>
          </p:cNvSpPr>
          <p:nvPr>
            <p:ph type="dt" sz="half" idx="10"/>
          </p:nvPr>
        </p:nvSpPr>
        <p:spPr/>
        <p:txBody>
          <a:bodyPr/>
          <a:lstStyle/>
          <a:p>
            <a:fld id="{D10F2477-9035-44B8-941D-61928748AEE3}" type="datetime1">
              <a:rPr lang="en-CA" smtClean="0"/>
              <a:t>2020-10-20</a:t>
            </a:fld>
            <a:endParaRPr lang="en-CA"/>
          </a:p>
        </p:txBody>
      </p:sp>
      <p:sp>
        <p:nvSpPr>
          <p:cNvPr id="6" name="Footer Placeholder 5">
            <a:extLst>
              <a:ext uri="{FF2B5EF4-FFF2-40B4-BE49-F238E27FC236}">
                <a16:creationId xmlns:a16="http://schemas.microsoft.com/office/drawing/2014/main" id="{F27329D9-5AE5-4D87-96AD-D301666C484E}"/>
              </a:ext>
            </a:extLst>
          </p:cNvPr>
          <p:cNvSpPr>
            <a:spLocks noGrp="1"/>
          </p:cNvSpPr>
          <p:nvPr>
            <p:ph type="ftr" sz="quarter" idx="11"/>
          </p:nvPr>
        </p:nvSpPr>
        <p:spPr/>
        <p:txBody>
          <a:bodyPr/>
          <a:lstStyle/>
          <a:p>
            <a:r>
              <a:rPr lang="en-CA"/>
              <a:t>SOEN 343</a:t>
            </a:r>
          </a:p>
        </p:txBody>
      </p:sp>
      <p:sp>
        <p:nvSpPr>
          <p:cNvPr id="7" name="Slide Number Placeholder 6">
            <a:extLst>
              <a:ext uri="{FF2B5EF4-FFF2-40B4-BE49-F238E27FC236}">
                <a16:creationId xmlns:a16="http://schemas.microsoft.com/office/drawing/2014/main" id="{48352457-74B6-47D6-AA27-3F90B3ED1FD2}"/>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767574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210A5-E1CB-4C78-810E-50C65EED9F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A1B24743-11BB-44A1-965F-0C07EF0E75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615F530-953B-4B6A-926D-6F8B4B4A0B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57D263-5BFE-4820-8F16-16B3CA64357F}"/>
              </a:ext>
            </a:extLst>
          </p:cNvPr>
          <p:cNvSpPr>
            <a:spLocks noGrp="1"/>
          </p:cNvSpPr>
          <p:nvPr>
            <p:ph type="dt" sz="half" idx="10"/>
          </p:nvPr>
        </p:nvSpPr>
        <p:spPr/>
        <p:txBody>
          <a:bodyPr/>
          <a:lstStyle/>
          <a:p>
            <a:fld id="{E1F6A669-690E-4C09-BE1A-715C869D7701}" type="datetime1">
              <a:rPr lang="en-CA" smtClean="0"/>
              <a:t>2020-10-20</a:t>
            </a:fld>
            <a:endParaRPr lang="en-CA"/>
          </a:p>
        </p:txBody>
      </p:sp>
      <p:sp>
        <p:nvSpPr>
          <p:cNvPr id="6" name="Footer Placeholder 5">
            <a:extLst>
              <a:ext uri="{FF2B5EF4-FFF2-40B4-BE49-F238E27FC236}">
                <a16:creationId xmlns:a16="http://schemas.microsoft.com/office/drawing/2014/main" id="{FCD4E007-4EEE-4A0B-914F-FDCD6CC5F070}"/>
              </a:ext>
            </a:extLst>
          </p:cNvPr>
          <p:cNvSpPr>
            <a:spLocks noGrp="1"/>
          </p:cNvSpPr>
          <p:nvPr>
            <p:ph type="ftr" sz="quarter" idx="11"/>
          </p:nvPr>
        </p:nvSpPr>
        <p:spPr/>
        <p:txBody>
          <a:bodyPr/>
          <a:lstStyle/>
          <a:p>
            <a:r>
              <a:rPr lang="en-CA"/>
              <a:t>SOEN 343</a:t>
            </a:r>
          </a:p>
        </p:txBody>
      </p:sp>
      <p:sp>
        <p:nvSpPr>
          <p:cNvPr id="7" name="Slide Number Placeholder 6">
            <a:extLst>
              <a:ext uri="{FF2B5EF4-FFF2-40B4-BE49-F238E27FC236}">
                <a16:creationId xmlns:a16="http://schemas.microsoft.com/office/drawing/2014/main" id="{24BDED74-F47B-4C8B-A9A0-215730C90211}"/>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2134939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418553-457B-44E0-8BAA-3E5F010443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1066C14-7757-4535-8C51-AAC4B8DAFE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7DA7F79-D22D-42C6-8828-EFABC7E864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52DFDE-6CC9-4478-9F48-DF7748E3B0A1}" type="datetime1">
              <a:rPr lang="en-CA" smtClean="0"/>
              <a:t>2020-10-20</a:t>
            </a:fld>
            <a:endParaRPr lang="en-CA"/>
          </a:p>
        </p:txBody>
      </p:sp>
      <p:sp>
        <p:nvSpPr>
          <p:cNvPr id="5" name="Footer Placeholder 4">
            <a:extLst>
              <a:ext uri="{FF2B5EF4-FFF2-40B4-BE49-F238E27FC236}">
                <a16:creationId xmlns:a16="http://schemas.microsoft.com/office/drawing/2014/main" id="{3A2494C1-46CA-43AA-A959-C9D3D97B02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CA"/>
              <a:t>SOEN 343</a:t>
            </a:r>
          </a:p>
        </p:txBody>
      </p:sp>
      <p:sp>
        <p:nvSpPr>
          <p:cNvPr id="6" name="Slide Number Placeholder 5">
            <a:extLst>
              <a:ext uri="{FF2B5EF4-FFF2-40B4-BE49-F238E27FC236}">
                <a16:creationId xmlns:a16="http://schemas.microsoft.com/office/drawing/2014/main" id="{1B9E92DB-9F15-43CD-A9F0-9FFF46B657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F792F5-04B2-48F5-9D03-C738232DE97E}" type="slidenum">
              <a:rPr lang="en-CA" smtClean="0"/>
              <a:t>‹#›</a:t>
            </a:fld>
            <a:endParaRPr lang="en-CA"/>
          </a:p>
        </p:txBody>
      </p:sp>
    </p:spTree>
    <p:extLst>
      <p:ext uri="{BB962C8B-B14F-4D97-AF65-F5344CB8AC3E}">
        <p14:creationId xmlns:p14="http://schemas.microsoft.com/office/powerpoint/2010/main" val="484557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sourcemaking.com/design_patter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1004E8-0AE6-4784-B5C3-E7DB45C22ED7}"/>
              </a:ext>
            </a:extLst>
          </p:cNvPr>
          <p:cNvSpPr>
            <a:spLocks noGrp="1"/>
          </p:cNvSpPr>
          <p:nvPr>
            <p:ph type="ctrTitle"/>
          </p:nvPr>
        </p:nvSpPr>
        <p:spPr/>
        <p:txBody>
          <a:bodyPr/>
          <a:lstStyle/>
          <a:p>
            <a:r>
              <a:rPr lang="en-CA" dirty="0"/>
              <a:t>SOEN 343</a:t>
            </a:r>
          </a:p>
        </p:txBody>
      </p:sp>
      <p:sp>
        <p:nvSpPr>
          <p:cNvPr id="8" name="Subtitle 7">
            <a:extLst>
              <a:ext uri="{FF2B5EF4-FFF2-40B4-BE49-F238E27FC236}">
                <a16:creationId xmlns:a16="http://schemas.microsoft.com/office/drawing/2014/main" id="{C6711269-6118-4AC7-8F13-19219A05E3CF}"/>
              </a:ext>
            </a:extLst>
          </p:cNvPr>
          <p:cNvSpPr>
            <a:spLocks noGrp="1"/>
          </p:cNvSpPr>
          <p:nvPr>
            <p:ph type="subTitle" idx="1"/>
          </p:nvPr>
        </p:nvSpPr>
        <p:spPr/>
        <p:txBody>
          <a:bodyPr/>
          <a:lstStyle/>
          <a:p>
            <a:r>
              <a:rPr lang="en-CA" dirty="0"/>
              <a:t>07 Creational design patterns </a:t>
            </a:r>
          </a:p>
        </p:txBody>
      </p:sp>
    </p:spTree>
    <p:extLst>
      <p:ext uri="{BB962C8B-B14F-4D97-AF65-F5344CB8AC3E}">
        <p14:creationId xmlns:p14="http://schemas.microsoft.com/office/powerpoint/2010/main" val="520947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35E53-B05D-49C8-A703-5984004E01DA}"/>
              </a:ext>
            </a:extLst>
          </p:cNvPr>
          <p:cNvSpPr>
            <a:spLocks noGrp="1"/>
          </p:cNvSpPr>
          <p:nvPr>
            <p:ph type="title"/>
          </p:nvPr>
        </p:nvSpPr>
        <p:spPr/>
        <p:txBody>
          <a:bodyPr/>
          <a:lstStyle/>
          <a:p>
            <a:r>
              <a:rPr lang="en-CA" dirty="0"/>
              <a:t>Improving the current design</a:t>
            </a:r>
          </a:p>
        </p:txBody>
      </p:sp>
      <p:sp>
        <p:nvSpPr>
          <p:cNvPr id="4" name="Slide Number Placeholder 3">
            <a:extLst>
              <a:ext uri="{FF2B5EF4-FFF2-40B4-BE49-F238E27FC236}">
                <a16:creationId xmlns:a16="http://schemas.microsoft.com/office/drawing/2014/main" id="{6B8CCF76-94C1-4C7E-81E3-343CDFCAAA39}"/>
              </a:ext>
            </a:extLst>
          </p:cNvPr>
          <p:cNvSpPr>
            <a:spLocks noGrp="1"/>
          </p:cNvSpPr>
          <p:nvPr>
            <p:ph type="sldNum" sz="quarter" idx="12"/>
          </p:nvPr>
        </p:nvSpPr>
        <p:spPr/>
        <p:txBody>
          <a:bodyPr/>
          <a:lstStyle/>
          <a:p>
            <a:fld id="{C2F792F5-04B2-48F5-9D03-C738232DE97E}" type="slidenum">
              <a:rPr lang="en-CA" smtClean="0"/>
              <a:t>10</a:t>
            </a:fld>
            <a:endParaRPr lang="en-CA"/>
          </a:p>
        </p:txBody>
      </p:sp>
      <p:sp>
        <p:nvSpPr>
          <p:cNvPr id="5" name="Rectangle 4">
            <a:extLst>
              <a:ext uri="{FF2B5EF4-FFF2-40B4-BE49-F238E27FC236}">
                <a16:creationId xmlns:a16="http://schemas.microsoft.com/office/drawing/2014/main" id="{86EC7595-48EC-4584-B777-AAAFC499E026}"/>
              </a:ext>
            </a:extLst>
          </p:cNvPr>
          <p:cNvSpPr/>
          <p:nvPr/>
        </p:nvSpPr>
        <p:spPr>
          <a:xfrm>
            <a:off x="990600" y="1587700"/>
            <a:ext cx="6096000" cy="4185761"/>
          </a:xfrm>
          <a:prstGeom prst="rect">
            <a:avLst/>
          </a:prstGeom>
        </p:spPr>
        <p:txBody>
          <a:bodyPr>
            <a:spAutoFit/>
          </a:bodyPr>
          <a:lstStyle/>
          <a:p>
            <a:r>
              <a:rPr lang="en-CA" sz="1400" dirty="0">
                <a:solidFill>
                  <a:srgbClr val="8000FF"/>
                </a:solidFill>
                <a:highlight>
                  <a:srgbClr val="FFFFFF"/>
                </a:highlight>
              </a:rPr>
              <a:t>public</a:t>
            </a:r>
            <a:r>
              <a:rPr lang="en-CA" sz="1400" dirty="0">
                <a:solidFill>
                  <a:srgbClr val="000000"/>
                </a:solidFill>
                <a:highlight>
                  <a:srgbClr val="FFFFFF"/>
                </a:highlight>
              </a:rPr>
              <a:t> </a:t>
            </a:r>
            <a:r>
              <a:rPr lang="en-CA" sz="1400" dirty="0">
                <a:solidFill>
                  <a:srgbClr val="8000FF"/>
                </a:solidFill>
                <a:highlight>
                  <a:srgbClr val="FFFFFF"/>
                </a:highlight>
              </a:rPr>
              <a:t>class</a:t>
            </a:r>
            <a:r>
              <a:rPr lang="en-CA" sz="1400" dirty="0">
                <a:solidFill>
                  <a:srgbClr val="000000"/>
                </a:solidFill>
                <a:highlight>
                  <a:srgbClr val="FFFFFF"/>
                </a:highlight>
              </a:rPr>
              <a:t> </a:t>
            </a:r>
            <a:r>
              <a:rPr lang="en-CA" sz="1400" dirty="0" err="1">
                <a:solidFill>
                  <a:srgbClr val="000000"/>
                </a:solidFill>
                <a:highlight>
                  <a:srgbClr val="FFFFFF"/>
                </a:highlight>
              </a:rPr>
              <a:t>PizzaStore</a:t>
            </a:r>
            <a:r>
              <a:rPr lang="en-CA" sz="1400" dirty="0">
                <a:solidFill>
                  <a:srgbClr val="000000"/>
                </a:solidFill>
                <a:highlight>
                  <a:srgbClr val="FFFFFF"/>
                </a:highlight>
              </a:rPr>
              <a:t> </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dirty="0" err="1">
                <a:solidFill>
                  <a:srgbClr val="000000"/>
                </a:solidFill>
                <a:highlight>
                  <a:srgbClr val="FFFFFF"/>
                </a:highlight>
              </a:rPr>
              <a:t>SimplePizzaFactory</a:t>
            </a:r>
            <a:r>
              <a:rPr lang="en-CA" sz="1400" dirty="0">
                <a:solidFill>
                  <a:srgbClr val="000000"/>
                </a:solidFill>
                <a:highlight>
                  <a:srgbClr val="FFFFFF"/>
                </a:highlight>
              </a:rPr>
              <a:t> factory</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p>
          <a:p>
            <a:r>
              <a:rPr lang="en-CA" sz="1400" dirty="0">
                <a:solidFill>
                  <a:srgbClr val="000000"/>
                </a:solidFill>
                <a:highlight>
                  <a:srgbClr val="FFFFFF"/>
                </a:highlight>
              </a:rPr>
              <a:t>	</a:t>
            </a:r>
            <a:r>
              <a:rPr lang="en-CA" sz="1400" dirty="0">
                <a:solidFill>
                  <a:srgbClr val="8000FF"/>
                </a:solidFill>
                <a:highlight>
                  <a:srgbClr val="FFFFFF"/>
                </a:highlight>
              </a:rPr>
              <a:t>public</a:t>
            </a:r>
            <a:r>
              <a:rPr lang="en-CA" sz="1400" dirty="0">
                <a:solidFill>
                  <a:srgbClr val="000000"/>
                </a:solidFill>
                <a:highlight>
                  <a:srgbClr val="FFFFFF"/>
                </a:highlight>
              </a:rPr>
              <a:t> </a:t>
            </a:r>
            <a:r>
              <a:rPr lang="en-CA" sz="1400" dirty="0" err="1">
                <a:solidFill>
                  <a:srgbClr val="000000"/>
                </a:solidFill>
                <a:highlight>
                  <a:srgbClr val="FFFFFF"/>
                </a:highlight>
              </a:rPr>
              <a:t>PizzaStore</a:t>
            </a:r>
            <a:r>
              <a:rPr lang="en-CA" sz="1400" dirty="0">
                <a:solidFill>
                  <a:srgbClr val="000000"/>
                </a:solidFill>
                <a:highlight>
                  <a:srgbClr val="FFFFFF"/>
                </a:highlight>
              </a:rPr>
              <a:t> </a:t>
            </a:r>
            <a:r>
              <a:rPr lang="en-CA" sz="1400" b="1" dirty="0">
                <a:solidFill>
                  <a:srgbClr val="000080"/>
                </a:solidFill>
                <a:highlight>
                  <a:srgbClr val="FFFFFF"/>
                </a:highlight>
              </a:rPr>
              <a:t>(</a:t>
            </a:r>
            <a:r>
              <a:rPr lang="en-CA" sz="1400" dirty="0">
                <a:solidFill>
                  <a:srgbClr val="000000"/>
                </a:solidFill>
                <a:highlight>
                  <a:srgbClr val="FFFFFF"/>
                </a:highlight>
              </a:rPr>
              <a:t> </a:t>
            </a:r>
            <a:r>
              <a:rPr lang="en-CA" sz="1400" dirty="0" err="1">
                <a:solidFill>
                  <a:srgbClr val="000000"/>
                </a:solidFill>
                <a:highlight>
                  <a:srgbClr val="FFFFFF"/>
                </a:highlight>
              </a:rPr>
              <a:t>SimplePizzaFactory</a:t>
            </a:r>
            <a:r>
              <a:rPr lang="en-CA" sz="1400" dirty="0">
                <a:solidFill>
                  <a:srgbClr val="000000"/>
                </a:solidFill>
                <a:highlight>
                  <a:srgbClr val="FFFFFF"/>
                </a:highlight>
              </a:rPr>
              <a:t> factory</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b="1" dirty="0" err="1">
                <a:solidFill>
                  <a:srgbClr val="0000FF"/>
                </a:solidFill>
                <a:highlight>
                  <a:srgbClr val="FFFFFF"/>
                </a:highlight>
              </a:rPr>
              <a:t>this</a:t>
            </a:r>
            <a:r>
              <a:rPr lang="en-CA" sz="1400" b="1" dirty="0" err="1">
                <a:solidFill>
                  <a:srgbClr val="000080"/>
                </a:solidFill>
                <a:highlight>
                  <a:srgbClr val="FFFFFF"/>
                </a:highlight>
              </a:rPr>
              <a:t>.</a:t>
            </a:r>
            <a:r>
              <a:rPr lang="en-CA" sz="1400" dirty="0" err="1">
                <a:solidFill>
                  <a:srgbClr val="000000"/>
                </a:solidFill>
                <a:highlight>
                  <a:srgbClr val="FFFFFF"/>
                </a:highlight>
              </a:rPr>
              <a:t>factory</a:t>
            </a:r>
            <a:r>
              <a:rPr lang="en-CA" sz="1400" dirty="0">
                <a:solidFill>
                  <a:srgbClr val="000000"/>
                </a:solidFill>
                <a:highlight>
                  <a:srgbClr val="FFFFFF"/>
                </a:highlight>
              </a:rPr>
              <a:t> </a:t>
            </a:r>
            <a:r>
              <a:rPr lang="en-CA" sz="1400" b="1" dirty="0">
                <a:solidFill>
                  <a:srgbClr val="000080"/>
                </a:solidFill>
                <a:highlight>
                  <a:srgbClr val="FFFFFF"/>
                </a:highlight>
              </a:rPr>
              <a:t>=</a:t>
            </a:r>
            <a:r>
              <a:rPr lang="en-CA" sz="1400" dirty="0">
                <a:solidFill>
                  <a:srgbClr val="000000"/>
                </a:solidFill>
                <a:highlight>
                  <a:srgbClr val="FFFFFF"/>
                </a:highlight>
              </a:rPr>
              <a:t> factory</a:t>
            </a:r>
          </a:p>
          <a:p>
            <a:r>
              <a:rPr lang="en-CA" sz="1400" dirty="0">
                <a:solidFill>
                  <a:srgbClr val="000000"/>
                </a:solidFill>
                <a:highlight>
                  <a:srgbClr val="FFFFFF"/>
                </a:highlight>
              </a:rPr>
              <a:t>	</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p>
          <a:p>
            <a:r>
              <a:rPr lang="en-CA" sz="1400" dirty="0">
                <a:solidFill>
                  <a:srgbClr val="000000"/>
                </a:solidFill>
                <a:highlight>
                  <a:srgbClr val="FFFFFF"/>
                </a:highlight>
              </a:rPr>
              <a:t>	</a:t>
            </a:r>
            <a:r>
              <a:rPr lang="en-CA" sz="1400" dirty="0">
                <a:solidFill>
                  <a:srgbClr val="8000FF"/>
                </a:solidFill>
                <a:highlight>
                  <a:srgbClr val="FFFFFF"/>
                </a:highlight>
              </a:rPr>
              <a:t>public</a:t>
            </a:r>
            <a:r>
              <a:rPr lang="en-CA" sz="1400" dirty="0">
                <a:solidFill>
                  <a:srgbClr val="000000"/>
                </a:solidFill>
                <a:highlight>
                  <a:srgbClr val="FFFFFF"/>
                </a:highlight>
              </a:rPr>
              <a:t> Pizza </a:t>
            </a:r>
            <a:r>
              <a:rPr lang="en-CA" sz="1400" dirty="0" err="1">
                <a:solidFill>
                  <a:srgbClr val="000000"/>
                </a:solidFill>
                <a:highlight>
                  <a:srgbClr val="FFFFFF"/>
                </a:highlight>
              </a:rPr>
              <a:t>orderPizza</a:t>
            </a:r>
            <a:r>
              <a:rPr lang="en-CA" sz="1400" b="1" dirty="0">
                <a:solidFill>
                  <a:srgbClr val="000080"/>
                </a:solidFill>
                <a:highlight>
                  <a:srgbClr val="FFFFFF"/>
                </a:highlight>
              </a:rPr>
              <a:t>(</a:t>
            </a:r>
            <a:r>
              <a:rPr lang="en-CA" sz="1400" dirty="0">
                <a:solidFill>
                  <a:srgbClr val="000000"/>
                </a:solidFill>
                <a:highlight>
                  <a:srgbClr val="FFFFFF"/>
                </a:highlight>
              </a:rPr>
              <a:t>String type</a:t>
            </a:r>
            <a:r>
              <a:rPr lang="en-CA" sz="1400" b="1" dirty="0">
                <a:solidFill>
                  <a:srgbClr val="000080"/>
                </a:solidFill>
                <a:highlight>
                  <a:srgbClr val="FFFFFF"/>
                </a:highlight>
              </a:rPr>
              <a:t>)</a:t>
            </a:r>
            <a:r>
              <a:rPr lang="en-CA" sz="1400" dirty="0">
                <a:solidFill>
                  <a:srgbClr val="000000"/>
                </a:solidFill>
                <a:highlight>
                  <a:srgbClr val="FFFFFF"/>
                </a:highlight>
              </a:rPr>
              <a:t> </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Pizza </a:t>
            </a:r>
            <a:r>
              <a:rPr lang="en-CA" sz="1400" dirty="0" err="1">
                <a:solidFill>
                  <a:srgbClr val="000000"/>
                </a:solidFill>
                <a:highlight>
                  <a:srgbClr val="FFFFFF"/>
                </a:highlight>
              </a:rPr>
              <a:t>pizza</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p>
          <a:p>
            <a:r>
              <a:rPr lang="en-CA" sz="1400" dirty="0">
                <a:solidFill>
                  <a:srgbClr val="000000"/>
                </a:solidFill>
                <a:highlight>
                  <a:srgbClr val="FFFFFF"/>
                </a:highlight>
              </a:rPr>
              <a:t>		pizza </a:t>
            </a:r>
            <a:r>
              <a:rPr lang="en-CA" sz="1400" b="1" dirty="0">
                <a:solidFill>
                  <a:srgbClr val="000080"/>
                </a:solidFill>
                <a:highlight>
                  <a:srgbClr val="FFFFFF"/>
                </a:highlight>
              </a:rPr>
              <a:t>=</a:t>
            </a:r>
            <a:r>
              <a:rPr lang="en-CA" sz="1400" dirty="0">
                <a:solidFill>
                  <a:srgbClr val="000000"/>
                </a:solidFill>
                <a:highlight>
                  <a:srgbClr val="FFFFFF"/>
                </a:highlight>
              </a:rPr>
              <a:t> </a:t>
            </a:r>
            <a:r>
              <a:rPr lang="en-CA" sz="1400" dirty="0" err="1">
                <a:solidFill>
                  <a:srgbClr val="000000"/>
                </a:solidFill>
                <a:highlight>
                  <a:srgbClr val="FFFFFF"/>
                </a:highlight>
              </a:rPr>
              <a:t>factory</a:t>
            </a:r>
            <a:r>
              <a:rPr lang="en-CA" sz="1400" b="1" dirty="0" err="1">
                <a:solidFill>
                  <a:srgbClr val="000080"/>
                </a:solidFill>
                <a:highlight>
                  <a:srgbClr val="FFFFFF"/>
                </a:highlight>
              </a:rPr>
              <a:t>.</a:t>
            </a:r>
            <a:r>
              <a:rPr lang="en-CA" sz="1400" dirty="0" err="1">
                <a:solidFill>
                  <a:srgbClr val="000000"/>
                </a:solidFill>
                <a:highlight>
                  <a:srgbClr val="FFFFFF"/>
                </a:highlight>
              </a:rPr>
              <a:t>createPizza</a:t>
            </a:r>
            <a:r>
              <a:rPr lang="en-CA" sz="1400" b="1" dirty="0">
                <a:solidFill>
                  <a:srgbClr val="000080"/>
                </a:solidFill>
                <a:highlight>
                  <a:srgbClr val="FFFFFF"/>
                </a:highlight>
              </a:rPr>
              <a:t>(</a:t>
            </a:r>
            <a:r>
              <a:rPr lang="en-CA" sz="1400" dirty="0">
                <a:solidFill>
                  <a:srgbClr val="000000"/>
                </a:solidFill>
                <a:highlight>
                  <a:srgbClr val="FFFFFF"/>
                </a:highlight>
              </a:rPr>
              <a:t>type</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p>
          <a:p>
            <a:r>
              <a:rPr lang="en-CA" sz="1400" dirty="0">
                <a:solidFill>
                  <a:srgbClr val="000000"/>
                </a:solidFill>
                <a:highlight>
                  <a:srgbClr val="FFFFFF"/>
                </a:highlight>
              </a:rPr>
              <a:t>		</a:t>
            </a:r>
            <a:r>
              <a:rPr lang="en-CA" sz="1400" dirty="0" err="1">
                <a:solidFill>
                  <a:srgbClr val="000000"/>
                </a:solidFill>
                <a:highlight>
                  <a:srgbClr val="FFFFFF"/>
                </a:highlight>
              </a:rPr>
              <a:t>pizza</a:t>
            </a:r>
            <a:r>
              <a:rPr lang="en-CA" sz="1400" b="1" dirty="0" err="1">
                <a:solidFill>
                  <a:srgbClr val="000080"/>
                </a:solidFill>
                <a:highlight>
                  <a:srgbClr val="FFFFFF"/>
                </a:highlight>
              </a:rPr>
              <a:t>.</a:t>
            </a:r>
            <a:r>
              <a:rPr lang="en-CA" sz="1400" dirty="0" err="1">
                <a:solidFill>
                  <a:srgbClr val="000000"/>
                </a:solidFill>
                <a:highlight>
                  <a:srgbClr val="FFFFFF"/>
                </a:highlight>
              </a:rPr>
              <a:t>prepare</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dirty="0" err="1">
                <a:solidFill>
                  <a:srgbClr val="000000"/>
                </a:solidFill>
                <a:highlight>
                  <a:srgbClr val="FFFFFF"/>
                </a:highlight>
              </a:rPr>
              <a:t>pizza</a:t>
            </a:r>
            <a:r>
              <a:rPr lang="en-CA" sz="1400" b="1" dirty="0" err="1">
                <a:solidFill>
                  <a:srgbClr val="000080"/>
                </a:solidFill>
                <a:highlight>
                  <a:srgbClr val="FFFFFF"/>
                </a:highlight>
              </a:rPr>
              <a:t>.</a:t>
            </a:r>
            <a:r>
              <a:rPr lang="en-CA" sz="1400" dirty="0" err="1">
                <a:solidFill>
                  <a:srgbClr val="000000"/>
                </a:solidFill>
                <a:highlight>
                  <a:srgbClr val="FFFFFF"/>
                </a:highlight>
              </a:rPr>
              <a:t>bake</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dirty="0" err="1">
                <a:solidFill>
                  <a:srgbClr val="000000"/>
                </a:solidFill>
                <a:highlight>
                  <a:srgbClr val="FFFFFF"/>
                </a:highlight>
              </a:rPr>
              <a:t>pizza</a:t>
            </a:r>
            <a:r>
              <a:rPr lang="en-CA" sz="1400" b="1" dirty="0" err="1">
                <a:solidFill>
                  <a:srgbClr val="000080"/>
                </a:solidFill>
                <a:highlight>
                  <a:srgbClr val="FFFFFF"/>
                </a:highlight>
              </a:rPr>
              <a:t>.</a:t>
            </a:r>
            <a:r>
              <a:rPr lang="en-CA" sz="1400" dirty="0" err="1">
                <a:solidFill>
                  <a:srgbClr val="000000"/>
                </a:solidFill>
                <a:highlight>
                  <a:srgbClr val="FFFFFF"/>
                </a:highlight>
              </a:rPr>
              <a:t>cut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dirty="0" err="1">
                <a:solidFill>
                  <a:srgbClr val="000000"/>
                </a:solidFill>
                <a:highlight>
                  <a:srgbClr val="FFFFFF"/>
                </a:highlight>
              </a:rPr>
              <a:t>pizza</a:t>
            </a:r>
            <a:r>
              <a:rPr lang="en-CA" sz="1400" b="1" dirty="0" err="1">
                <a:solidFill>
                  <a:srgbClr val="000080"/>
                </a:solidFill>
                <a:highlight>
                  <a:srgbClr val="FFFFFF"/>
                </a:highlight>
              </a:rPr>
              <a:t>.</a:t>
            </a:r>
            <a:r>
              <a:rPr lang="en-CA" sz="1400" dirty="0" err="1">
                <a:solidFill>
                  <a:srgbClr val="000000"/>
                </a:solidFill>
                <a:highlight>
                  <a:srgbClr val="FFFFFF"/>
                </a:highlight>
              </a:rPr>
              <a:t>box</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b="1" dirty="0">
                <a:solidFill>
                  <a:srgbClr val="0000FF"/>
                </a:solidFill>
                <a:highlight>
                  <a:srgbClr val="FFFFFF"/>
                </a:highlight>
              </a:rPr>
              <a:t>return</a:t>
            </a:r>
            <a:r>
              <a:rPr lang="en-CA" sz="1400" dirty="0">
                <a:solidFill>
                  <a:srgbClr val="000000"/>
                </a:solidFill>
                <a:highlight>
                  <a:srgbClr val="FFFFFF"/>
                </a:highlight>
              </a:rPr>
              <a:t> pizza</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b="1" dirty="0">
                <a:solidFill>
                  <a:srgbClr val="000080"/>
                </a:solidFill>
                <a:highlight>
                  <a:srgbClr val="FFFFFF"/>
                </a:highlight>
              </a:rPr>
              <a:t>}</a:t>
            </a:r>
            <a:endParaRPr lang="en-CA" sz="1400" dirty="0"/>
          </a:p>
        </p:txBody>
      </p:sp>
      <p:sp>
        <p:nvSpPr>
          <p:cNvPr id="3" name="Footer Placeholder 2">
            <a:extLst>
              <a:ext uri="{FF2B5EF4-FFF2-40B4-BE49-F238E27FC236}">
                <a16:creationId xmlns:a16="http://schemas.microsoft.com/office/drawing/2014/main" id="{A82589F3-49DF-440E-9439-1F1B89B4C04D}"/>
              </a:ext>
            </a:extLst>
          </p:cNvPr>
          <p:cNvSpPr>
            <a:spLocks noGrp="1"/>
          </p:cNvSpPr>
          <p:nvPr>
            <p:ph type="ftr" sz="quarter" idx="11"/>
          </p:nvPr>
        </p:nvSpPr>
        <p:spPr/>
        <p:txBody>
          <a:bodyPr/>
          <a:lstStyle/>
          <a:p>
            <a:r>
              <a:rPr lang="en-CA"/>
              <a:t>SOEN 343</a:t>
            </a:r>
          </a:p>
        </p:txBody>
      </p:sp>
      <p:pic>
        <p:nvPicPr>
          <p:cNvPr id="7" name="Picture 4" descr="Pizza shops and store front flat style Royalty Free Vector">
            <a:extLst>
              <a:ext uri="{FF2B5EF4-FFF2-40B4-BE49-F238E27FC236}">
                <a16:creationId xmlns:a16="http://schemas.microsoft.com/office/drawing/2014/main" id="{9B251137-C1B5-406C-849C-38465B79BCB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210"/>
          <a:stretch/>
        </p:blipFill>
        <p:spPr bwMode="auto">
          <a:xfrm>
            <a:off x="8069424" y="2312148"/>
            <a:ext cx="2971973" cy="2978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3672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35199-729E-4E0A-93BE-C95E555EEFBC}"/>
              </a:ext>
            </a:extLst>
          </p:cNvPr>
          <p:cNvSpPr>
            <a:spLocks noGrp="1"/>
          </p:cNvSpPr>
          <p:nvPr>
            <p:ph type="title"/>
          </p:nvPr>
        </p:nvSpPr>
        <p:spPr/>
        <p:txBody>
          <a:bodyPr/>
          <a:lstStyle/>
          <a:p>
            <a:r>
              <a:rPr lang="en-CA" dirty="0"/>
              <a:t>4 different styles of pizza in North America</a:t>
            </a:r>
          </a:p>
        </p:txBody>
      </p:sp>
      <p:sp>
        <p:nvSpPr>
          <p:cNvPr id="4" name="Footer Placeholder 3">
            <a:extLst>
              <a:ext uri="{FF2B5EF4-FFF2-40B4-BE49-F238E27FC236}">
                <a16:creationId xmlns:a16="http://schemas.microsoft.com/office/drawing/2014/main" id="{80FFAC79-8DB5-49A4-BAC2-0DAC89D40A3A}"/>
              </a:ext>
            </a:extLst>
          </p:cNvPr>
          <p:cNvSpPr>
            <a:spLocks noGrp="1"/>
          </p:cNvSpPr>
          <p:nvPr>
            <p:ph type="ftr" sz="quarter" idx="11"/>
          </p:nvPr>
        </p:nvSpPr>
        <p:spPr/>
        <p:txBody>
          <a:bodyPr/>
          <a:lstStyle/>
          <a:p>
            <a:r>
              <a:rPr lang="en-CA"/>
              <a:t>SOEN 343</a:t>
            </a:r>
          </a:p>
        </p:txBody>
      </p:sp>
      <p:sp>
        <p:nvSpPr>
          <p:cNvPr id="5" name="Slide Number Placeholder 4">
            <a:extLst>
              <a:ext uri="{FF2B5EF4-FFF2-40B4-BE49-F238E27FC236}">
                <a16:creationId xmlns:a16="http://schemas.microsoft.com/office/drawing/2014/main" id="{F3B9B86D-8DF9-4E5D-9457-3301CAA7B04F}"/>
              </a:ext>
            </a:extLst>
          </p:cNvPr>
          <p:cNvSpPr>
            <a:spLocks noGrp="1"/>
          </p:cNvSpPr>
          <p:nvPr>
            <p:ph type="sldNum" sz="quarter" idx="12"/>
          </p:nvPr>
        </p:nvSpPr>
        <p:spPr/>
        <p:txBody>
          <a:bodyPr/>
          <a:lstStyle/>
          <a:p>
            <a:fld id="{C2F792F5-04B2-48F5-9D03-C738232DE97E}" type="slidenum">
              <a:rPr lang="en-CA" smtClean="0"/>
              <a:t>11</a:t>
            </a:fld>
            <a:endParaRPr lang="en-CA"/>
          </a:p>
        </p:txBody>
      </p:sp>
      <p:pic>
        <p:nvPicPr>
          <p:cNvPr id="7" name="Picture 2" descr="4-Pizza-Types">
            <a:extLst>
              <a:ext uri="{FF2B5EF4-FFF2-40B4-BE49-F238E27FC236}">
                <a16:creationId xmlns:a16="http://schemas.microsoft.com/office/drawing/2014/main" id="{B2B78CEE-970C-48D2-B4DD-F891C3ECED4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834127" y="1825625"/>
            <a:ext cx="652374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364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35E53-B05D-49C8-A703-5984004E01DA}"/>
              </a:ext>
            </a:extLst>
          </p:cNvPr>
          <p:cNvSpPr>
            <a:spLocks noGrp="1"/>
          </p:cNvSpPr>
          <p:nvPr>
            <p:ph type="title"/>
          </p:nvPr>
        </p:nvSpPr>
        <p:spPr/>
        <p:txBody>
          <a:bodyPr/>
          <a:lstStyle/>
          <a:p>
            <a:r>
              <a:rPr lang="en-CA" dirty="0"/>
              <a:t>Improving the current design</a:t>
            </a:r>
          </a:p>
        </p:txBody>
      </p:sp>
      <p:sp>
        <p:nvSpPr>
          <p:cNvPr id="4" name="Slide Number Placeholder 3">
            <a:extLst>
              <a:ext uri="{FF2B5EF4-FFF2-40B4-BE49-F238E27FC236}">
                <a16:creationId xmlns:a16="http://schemas.microsoft.com/office/drawing/2014/main" id="{6B8CCF76-94C1-4C7E-81E3-343CDFCAAA39}"/>
              </a:ext>
            </a:extLst>
          </p:cNvPr>
          <p:cNvSpPr>
            <a:spLocks noGrp="1"/>
          </p:cNvSpPr>
          <p:nvPr>
            <p:ph type="sldNum" sz="quarter" idx="12"/>
          </p:nvPr>
        </p:nvSpPr>
        <p:spPr/>
        <p:txBody>
          <a:bodyPr/>
          <a:lstStyle/>
          <a:p>
            <a:fld id="{C2F792F5-04B2-48F5-9D03-C738232DE97E}" type="slidenum">
              <a:rPr lang="en-CA" smtClean="0"/>
              <a:t>12</a:t>
            </a:fld>
            <a:endParaRPr lang="en-CA"/>
          </a:p>
        </p:txBody>
      </p:sp>
      <p:pic>
        <p:nvPicPr>
          <p:cNvPr id="3" name="Picture 2">
            <a:extLst>
              <a:ext uri="{FF2B5EF4-FFF2-40B4-BE49-F238E27FC236}">
                <a16:creationId xmlns:a16="http://schemas.microsoft.com/office/drawing/2014/main" id="{FC16FB88-19C2-42E1-99A7-359F59B2B281}"/>
              </a:ext>
            </a:extLst>
          </p:cNvPr>
          <p:cNvPicPr>
            <a:picLocks noChangeAspect="1"/>
          </p:cNvPicPr>
          <p:nvPr/>
        </p:nvPicPr>
        <p:blipFill>
          <a:blip r:embed="rId3"/>
          <a:stretch>
            <a:fillRect/>
          </a:stretch>
        </p:blipFill>
        <p:spPr>
          <a:xfrm>
            <a:off x="2756156" y="2107350"/>
            <a:ext cx="6679688" cy="2643300"/>
          </a:xfrm>
          <a:prstGeom prst="rect">
            <a:avLst/>
          </a:prstGeom>
        </p:spPr>
      </p:pic>
      <p:sp>
        <p:nvSpPr>
          <p:cNvPr id="6" name="Rectangle 5">
            <a:extLst>
              <a:ext uri="{FF2B5EF4-FFF2-40B4-BE49-F238E27FC236}">
                <a16:creationId xmlns:a16="http://schemas.microsoft.com/office/drawing/2014/main" id="{D5E658A5-7849-44C3-A440-B52F825A647D}"/>
              </a:ext>
            </a:extLst>
          </p:cNvPr>
          <p:cNvSpPr/>
          <p:nvPr/>
        </p:nvSpPr>
        <p:spPr>
          <a:xfrm>
            <a:off x="2628549" y="5093863"/>
            <a:ext cx="8386195" cy="1077218"/>
          </a:xfrm>
          <a:prstGeom prst="rect">
            <a:avLst/>
          </a:prstGeom>
        </p:spPr>
        <p:txBody>
          <a:bodyPr wrap="square">
            <a:spAutoFit/>
          </a:bodyPr>
          <a:lstStyle/>
          <a:p>
            <a:r>
              <a:rPr lang="en-CA" sz="1600" dirty="0">
                <a:solidFill>
                  <a:schemeClr val="accent6"/>
                </a:solidFill>
                <a:highlight>
                  <a:srgbClr val="FFFFFF"/>
                </a:highlight>
              </a:rPr>
              <a:t>//we could take out </a:t>
            </a:r>
            <a:r>
              <a:rPr lang="en-CA" sz="1600" dirty="0" err="1">
                <a:solidFill>
                  <a:schemeClr val="accent6"/>
                </a:solidFill>
                <a:highlight>
                  <a:srgbClr val="FFFFFF"/>
                </a:highlight>
              </a:rPr>
              <a:t>SimplePizzaFactory</a:t>
            </a:r>
            <a:r>
              <a:rPr lang="en-CA" sz="1600" dirty="0">
                <a:solidFill>
                  <a:schemeClr val="accent6"/>
                </a:solidFill>
                <a:highlight>
                  <a:srgbClr val="FFFFFF"/>
                </a:highlight>
              </a:rPr>
              <a:t> and create 3 different factories: NY, Chicago, California, etc.</a:t>
            </a:r>
          </a:p>
          <a:p>
            <a:r>
              <a:rPr lang="en-CA" sz="1600" dirty="0" err="1">
                <a:solidFill>
                  <a:srgbClr val="000000"/>
                </a:solidFill>
                <a:highlight>
                  <a:srgbClr val="FFFFFF"/>
                </a:highlight>
              </a:rPr>
              <a:t>NYPizzaFactory</a:t>
            </a:r>
            <a:r>
              <a:rPr lang="en-CA" sz="1600" dirty="0">
                <a:solidFill>
                  <a:srgbClr val="000000"/>
                </a:solidFill>
                <a:highlight>
                  <a:srgbClr val="FFFFFF"/>
                </a:highlight>
              </a:rPr>
              <a:t> </a:t>
            </a:r>
            <a:r>
              <a:rPr lang="en-CA" sz="1600" dirty="0" err="1">
                <a:solidFill>
                  <a:srgbClr val="000000"/>
                </a:solidFill>
                <a:highlight>
                  <a:srgbClr val="FFFFFF"/>
                </a:highlight>
              </a:rPr>
              <a:t>nyFactory</a:t>
            </a:r>
            <a:r>
              <a:rPr lang="en-CA" sz="1600" dirty="0">
                <a:solidFill>
                  <a:srgbClr val="000000"/>
                </a:solidFill>
                <a:highlight>
                  <a:srgbClr val="FFFFFF"/>
                </a:highlight>
              </a:rPr>
              <a:t> </a:t>
            </a:r>
            <a:r>
              <a:rPr lang="en-CA" sz="1600" b="1" dirty="0">
                <a:solidFill>
                  <a:srgbClr val="000080"/>
                </a:solidFill>
                <a:highlight>
                  <a:srgbClr val="FFFFFF"/>
                </a:highlight>
              </a:rPr>
              <a:t>=</a:t>
            </a:r>
            <a:r>
              <a:rPr lang="en-CA" sz="1600" dirty="0">
                <a:solidFill>
                  <a:srgbClr val="000000"/>
                </a:solidFill>
                <a:highlight>
                  <a:srgbClr val="FFFFFF"/>
                </a:highlight>
              </a:rPr>
              <a:t> </a:t>
            </a:r>
            <a:r>
              <a:rPr lang="en-CA" sz="1600" b="1" dirty="0">
                <a:solidFill>
                  <a:srgbClr val="0000FF"/>
                </a:solidFill>
                <a:highlight>
                  <a:srgbClr val="FFFFFF"/>
                </a:highlight>
              </a:rPr>
              <a:t>new</a:t>
            </a:r>
            <a:r>
              <a:rPr lang="en-CA" sz="1600" dirty="0">
                <a:solidFill>
                  <a:srgbClr val="000000"/>
                </a:solidFill>
                <a:highlight>
                  <a:srgbClr val="FFFFFF"/>
                </a:highlight>
              </a:rPr>
              <a:t> </a:t>
            </a:r>
            <a:r>
              <a:rPr lang="en-CA" sz="1600" dirty="0" err="1">
                <a:solidFill>
                  <a:srgbClr val="000000"/>
                </a:solidFill>
                <a:highlight>
                  <a:srgbClr val="FFFFFF"/>
                </a:highlight>
              </a:rPr>
              <a:t>NYPizzaFactory</a:t>
            </a:r>
            <a:r>
              <a:rPr lang="en-CA" sz="1600" b="1" dirty="0">
                <a:solidFill>
                  <a:srgbClr val="000080"/>
                </a:solidFill>
                <a:highlight>
                  <a:srgbClr val="FFFFFF"/>
                </a:highlight>
              </a:rPr>
              <a:t>();</a:t>
            </a:r>
            <a:endParaRPr lang="en-CA" sz="1600" dirty="0">
              <a:solidFill>
                <a:srgbClr val="000000"/>
              </a:solidFill>
              <a:highlight>
                <a:srgbClr val="FFFFFF"/>
              </a:highlight>
            </a:endParaRPr>
          </a:p>
          <a:p>
            <a:r>
              <a:rPr lang="en-CA" sz="1600" dirty="0" err="1">
                <a:solidFill>
                  <a:srgbClr val="000000"/>
                </a:solidFill>
                <a:highlight>
                  <a:srgbClr val="FFFFFF"/>
                </a:highlight>
              </a:rPr>
              <a:t>PizzaStore</a:t>
            </a:r>
            <a:r>
              <a:rPr lang="en-CA" sz="1600" dirty="0">
                <a:solidFill>
                  <a:srgbClr val="000000"/>
                </a:solidFill>
                <a:highlight>
                  <a:srgbClr val="FFFFFF"/>
                </a:highlight>
              </a:rPr>
              <a:t> </a:t>
            </a:r>
            <a:r>
              <a:rPr lang="en-CA" sz="1600" dirty="0" err="1">
                <a:solidFill>
                  <a:srgbClr val="000000"/>
                </a:solidFill>
                <a:highlight>
                  <a:srgbClr val="FFFFFF"/>
                </a:highlight>
              </a:rPr>
              <a:t>nyStore</a:t>
            </a:r>
            <a:r>
              <a:rPr lang="en-CA" sz="1600" dirty="0">
                <a:solidFill>
                  <a:srgbClr val="000000"/>
                </a:solidFill>
                <a:highlight>
                  <a:srgbClr val="FFFFFF"/>
                </a:highlight>
              </a:rPr>
              <a:t> </a:t>
            </a:r>
            <a:r>
              <a:rPr lang="en-CA" sz="1600" b="1" dirty="0">
                <a:solidFill>
                  <a:srgbClr val="000080"/>
                </a:solidFill>
                <a:highlight>
                  <a:srgbClr val="FFFFFF"/>
                </a:highlight>
              </a:rPr>
              <a:t>=</a:t>
            </a:r>
            <a:r>
              <a:rPr lang="en-CA" sz="1600" dirty="0">
                <a:solidFill>
                  <a:srgbClr val="000000"/>
                </a:solidFill>
                <a:highlight>
                  <a:srgbClr val="FFFFFF"/>
                </a:highlight>
              </a:rPr>
              <a:t> </a:t>
            </a:r>
            <a:r>
              <a:rPr lang="en-CA" sz="1600" b="1" dirty="0">
                <a:solidFill>
                  <a:srgbClr val="0000FF"/>
                </a:solidFill>
                <a:highlight>
                  <a:srgbClr val="FFFFFF"/>
                </a:highlight>
              </a:rPr>
              <a:t>new</a:t>
            </a:r>
            <a:r>
              <a:rPr lang="en-CA" sz="1600" dirty="0">
                <a:solidFill>
                  <a:srgbClr val="000000"/>
                </a:solidFill>
                <a:highlight>
                  <a:srgbClr val="FFFFFF"/>
                </a:highlight>
              </a:rPr>
              <a:t> </a:t>
            </a:r>
            <a:r>
              <a:rPr lang="en-CA" sz="1600" dirty="0" err="1">
                <a:solidFill>
                  <a:srgbClr val="000000"/>
                </a:solidFill>
                <a:highlight>
                  <a:srgbClr val="FFFFFF"/>
                </a:highlight>
              </a:rPr>
              <a:t>PizzaStore</a:t>
            </a:r>
            <a:r>
              <a:rPr lang="en-CA" sz="1600" dirty="0">
                <a:solidFill>
                  <a:srgbClr val="000000"/>
                </a:solidFill>
                <a:highlight>
                  <a:srgbClr val="FFFFFF"/>
                </a:highlight>
              </a:rPr>
              <a:t> </a:t>
            </a:r>
            <a:r>
              <a:rPr lang="en-CA" sz="1600" b="1" dirty="0">
                <a:solidFill>
                  <a:srgbClr val="000080"/>
                </a:solidFill>
                <a:highlight>
                  <a:srgbClr val="FFFFFF"/>
                </a:highlight>
              </a:rPr>
              <a:t>(</a:t>
            </a:r>
            <a:r>
              <a:rPr lang="en-CA" sz="1600" dirty="0" err="1">
                <a:solidFill>
                  <a:srgbClr val="000000"/>
                </a:solidFill>
                <a:highlight>
                  <a:srgbClr val="FFFFFF"/>
                </a:highlight>
              </a:rPr>
              <a:t>nyFactory</a:t>
            </a:r>
            <a:r>
              <a:rPr lang="en-CA" sz="1600" b="1" dirty="0">
                <a:solidFill>
                  <a:srgbClr val="000080"/>
                </a:solidFill>
                <a:highlight>
                  <a:srgbClr val="FFFFFF"/>
                </a:highlight>
              </a:rPr>
              <a:t>);</a:t>
            </a:r>
            <a:endParaRPr lang="en-CA" sz="1600" dirty="0">
              <a:solidFill>
                <a:srgbClr val="000000"/>
              </a:solidFill>
              <a:highlight>
                <a:srgbClr val="FFFFFF"/>
              </a:highlight>
            </a:endParaRPr>
          </a:p>
          <a:p>
            <a:r>
              <a:rPr lang="en-CA" sz="1600" dirty="0" err="1">
                <a:solidFill>
                  <a:srgbClr val="000000"/>
                </a:solidFill>
                <a:highlight>
                  <a:srgbClr val="FFFFFF"/>
                </a:highlight>
              </a:rPr>
              <a:t>nyStore</a:t>
            </a:r>
            <a:r>
              <a:rPr lang="en-CA" sz="1600" b="1" dirty="0" err="1">
                <a:solidFill>
                  <a:srgbClr val="000080"/>
                </a:solidFill>
                <a:highlight>
                  <a:srgbClr val="FFFFFF"/>
                </a:highlight>
              </a:rPr>
              <a:t>.</a:t>
            </a:r>
            <a:r>
              <a:rPr lang="en-CA" sz="1600" dirty="0" err="1">
                <a:solidFill>
                  <a:srgbClr val="000000"/>
                </a:solidFill>
                <a:highlight>
                  <a:srgbClr val="FFFFFF"/>
                </a:highlight>
              </a:rPr>
              <a:t>orderPizza</a:t>
            </a:r>
            <a:r>
              <a:rPr lang="en-CA" sz="1600" b="1" dirty="0">
                <a:solidFill>
                  <a:srgbClr val="000080"/>
                </a:solidFill>
                <a:highlight>
                  <a:srgbClr val="FFFFFF"/>
                </a:highlight>
              </a:rPr>
              <a:t>(</a:t>
            </a:r>
            <a:r>
              <a:rPr lang="en-CA" sz="1600" dirty="0">
                <a:solidFill>
                  <a:srgbClr val="808080"/>
                </a:solidFill>
                <a:highlight>
                  <a:srgbClr val="FFFFFF"/>
                </a:highlight>
              </a:rPr>
              <a:t>"Veggie"</a:t>
            </a:r>
            <a:r>
              <a:rPr lang="en-CA" sz="1600" b="1" dirty="0">
                <a:solidFill>
                  <a:srgbClr val="000080"/>
                </a:solidFill>
                <a:highlight>
                  <a:srgbClr val="FFFFFF"/>
                </a:highlight>
              </a:rPr>
              <a:t>);</a:t>
            </a:r>
            <a:endParaRPr lang="en-CA" sz="1600" dirty="0"/>
          </a:p>
        </p:txBody>
      </p:sp>
      <p:sp>
        <p:nvSpPr>
          <p:cNvPr id="7" name="Cross 6">
            <a:extLst>
              <a:ext uri="{FF2B5EF4-FFF2-40B4-BE49-F238E27FC236}">
                <a16:creationId xmlns:a16="http://schemas.microsoft.com/office/drawing/2014/main" id="{1B0372FC-FA94-4A2C-9517-48FD16657294}"/>
              </a:ext>
            </a:extLst>
          </p:cNvPr>
          <p:cNvSpPr/>
          <p:nvPr/>
        </p:nvSpPr>
        <p:spPr>
          <a:xfrm rot="2913336">
            <a:off x="4832059" y="2315361"/>
            <a:ext cx="548079" cy="503340"/>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Footer Placeholder 4">
            <a:extLst>
              <a:ext uri="{FF2B5EF4-FFF2-40B4-BE49-F238E27FC236}">
                <a16:creationId xmlns:a16="http://schemas.microsoft.com/office/drawing/2014/main" id="{2FBA3D61-32F8-493D-9D31-841E2FE3EC47}"/>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427406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5DAB7-C6B8-439D-B8B8-2F7CD17F651C}"/>
              </a:ext>
            </a:extLst>
          </p:cNvPr>
          <p:cNvSpPr>
            <a:spLocks noGrp="1"/>
          </p:cNvSpPr>
          <p:nvPr>
            <p:ph type="title"/>
          </p:nvPr>
        </p:nvSpPr>
        <p:spPr/>
        <p:txBody>
          <a:bodyPr/>
          <a:lstStyle/>
          <a:p>
            <a:r>
              <a:rPr lang="en-CA" dirty="0"/>
              <a:t>A framework for the pizza store</a:t>
            </a:r>
          </a:p>
        </p:txBody>
      </p:sp>
      <p:sp>
        <p:nvSpPr>
          <p:cNvPr id="3" name="Content Placeholder 2">
            <a:extLst>
              <a:ext uri="{FF2B5EF4-FFF2-40B4-BE49-F238E27FC236}">
                <a16:creationId xmlns:a16="http://schemas.microsoft.com/office/drawing/2014/main" id="{B8AF81FD-1B67-4889-8358-9808B0E69DF5}"/>
              </a:ext>
            </a:extLst>
          </p:cNvPr>
          <p:cNvSpPr>
            <a:spLocks noGrp="1"/>
          </p:cNvSpPr>
          <p:nvPr>
            <p:ph idx="1"/>
          </p:nvPr>
        </p:nvSpPr>
        <p:spPr>
          <a:xfrm>
            <a:off x="838200" y="1825624"/>
            <a:ext cx="5760868" cy="4344169"/>
          </a:xfrm>
        </p:spPr>
        <p:txBody>
          <a:bodyPr>
            <a:normAutofit/>
          </a:bodyPr>
          <a:lstStyle/>
          <a:p>
            <a:r>
              <a:rPr lang="en-US" sz="1800" dirty="0"/>
              <a:t>There is a way to localize all the pizza-making activities to the </a:t>
            </a:r>
            <a:r>
              <a:rPr lang="en-US" sz="1800" dirty="0" err="1"/>
              <a:t>PizzaStore</a:t>
            </a:r>
            <a:r>
              <a:rPr lang="en-US" sz="1800" dirty="0"/>
              <a:t> class, and yet give the franchises freedom to have their own regional style</a:t>
            </a:r>
          </a:p>
          <a:p>
            <a:r>
              <a:rPr lang="en-US" sz="1800" dirty="0"/>
              <a:t>Put the </a:t>
            </a:r>
            <a:r>
              <a:rPr lang="en-US" sz="1800" dirty="0" err="1"/>
              <a:t>createPizza</a:t>
            </a:r>
            <a:r>
              <a:rPr lang="en-US" sz="1800" dirty="0"/>
              <a:t>() method back into </a:t>
            </a:r>
            <a:r>
              <a:rPr lang="en-US" sz="1800" dirty="0" err="1"/>
              <a:t>PizzaStore</a:t>
            </a:r>
            <a:r>
              <a:rPr lang="en-US" sz="1800" dirty="0"/>
              <a:t>, but this time as an abstract method, and then create a </a:t>
            </a:r>
            <a:r>
              <a:rPr lang="en-US" sz="1800" dirty="0" err="1"/>
              <a:t>PizzaStore</a:t>
            </a:r>
            <a:r>
              <a:rPr lang="en-US" sz="1800" dirty="0"/>
              <a:t> subclass for each regional style</a:t>
            </a:r>
          </a:p>
          <a:p>
            <a:r>
              <a:rPr lang="en-US" sz="1800" dirty="0"/>
              <a:t>With Factory Method you are creating a framework that lets the subclasses decide which implementation will be used</a:t>
            </a:r>
          </a:p>
          <a:p>
            <a:endParaRPr lang="en-CA" sz="1800" dirty="0"/>
          </a:p>
        </p:txBody>
      </p:sp>
      <p:sp>
        <p:nvSpPr>
          <p:cNvPr id="4" name="Slide Number Placeholder 3">
            <a:extLst>
              <a:ext uri="{FF2B5EF4-FFF2-40B4-BE49-F238E27FC236}">
                <a16:creationId xmlns:a16="http://schemas.microsoft.com/office/drawing/2014/main" id="{22592B58-42EC-4428-B745-5FA005B39BE2}"/>
              </a:ext>
            </a:extLst>
          </p:cNvPr>
          <p:cNvSpPr>
            <a:spLocks noGrp="1"/>
          </p:cNvSpPr>
          <p:nvPr>
            <p:ph type="sldNum" sz="quarter" idx="12"/>
          </p:nvPr>
        </p:nvSpPr>
        <p:spPr/>
        <p:txBody>
          <a:bodyPr/>
          <a:lstStyle/>
          <a:p>
            <a:fld id="{C2F792F5-04B2-48F5-9D03-C738232DE97E}" type="slidenum">
              <a:rPr lang="en-CA" smtClean="0"/>
              <a:t>13</a:t>
            </a:fld>
            <a:endParaRPr lang="en-CA"/>
          </a:p>
        </p:txBody>
      </p:sp>
      <p:sp>
        <p:nvSpPr>
          <p:cNvPr id="5" name="Rectangle 4">
            <a:extLst>
              <a:ext uri="{FF2B5EF4-FFF2-40B4-BE49-F238E27FC236}">
                <a16:creationId xmlns:a16="http://schemas.microsoft.com/office/drawing/2014/main" id="{9A66917F-B140-4DA4-9486-CD25B506FC9C}"/>
              </a:ext>
            </a:extLst>
          </p:cNvPr>
          <p:cNvSpPr/>
          <p:nvPr/>
        </p:nvSpPr>
        <p:spPr>
          <a:xfrm>
            <a:off x="6599068" y="1690688"/>
            <a:ext cx="5271354" cy="3539430"/>
          </a:xfrm>
          <a:prstGeom prst="rect">
            <a:avLst/>
          </a:prstGeom>
        </p:spPr>
        <p:txBody>
          <a:bodyPr wrap="square">
            <a:spAutoFit/>
          </a:bodyPr>
          <a:lstStyle/>
          <a:p>
            <a:r>
              <a:rPr lang="en-CA" sz="1400" dirty="0">
                <a:solidFill>
                  <a:srgbClr val="8000FF"/>
                </a:solidFill>
                <a:highlight>
                  <a:srgbClr val="FFFFFF"/>
                </a:highlight>
              </a:rPr>
              <a:t>public</a:t>
            </a:r>
            <a:r>
              <a:rPr lang="en-CA" sz="1400" dirty="0">
                <a:solidFill>
                  <a:srgbClr val="000000"/>
                </a:solidFill>
                <a:highlight>
                  <a:srgbClr val="FFFFFF"/>
                </a:highlight>
              </a:rPr>
              <a:t> </a:t>
            </a:r>
            <a:r>
              <a:rPr lang="en-CA" sz="1400" dirty="0">
                <a:solidFill>
                  <a:srgbClr val="8000FF"/>
                </a:solidFill>
                <a:highlight>
                  <a:srgbClr val="FFFFFF"/>
                </a:highlight>
              </a:rPr>
              <a:t>abstract</a:t>
            </a:r>
            <a:r>
              <a:rPr lang="en-CA" sz="1400" dirty="0">
                <a:solidFill>
                  <a:srgbClr val="000000"/>
                </a:solidFill>
                <a:highlight>
                  <a:srgbClr val="FFFFFF"/>
                </a:highlight>
              </a:rPr>
              <a:t> </a:t>
            </a:r>
            <a:r>
              <a:rPr lang="en-CA" sz="1400" dirty="0">
                <a:solidFill>
                  <a:srgbClr val="8000FF"/>
                </a:solidFill>
                <a:highlight>
                  <a:srgbClr val="FFFFFF"/>
                </a:highlight>
              </a:rPr>
              <a:t>class</a:t>
            </a:r>
            <a:r>
              <a:rPr lang="en-CA" sz="1400" dirty="0">
                <a:solidFill>
                  <a:srgbClr val="000000"/>
                </a:solidFill>
                <a:highlight>
                  <a:srgbClr val="FFFFFF"/>
                </a:highlight>
              </a:rPr>
              <a:t> </a:t>
            </a:r>
            <a:r>
              <a:rPr lang="en-CA" sz="1400" dirty="0" err="1">
                <a:solidFill>
                  <a:srgbClr val="000000"/>
                </a:solidFill>
                <a:highlight>
                  <a:srgbClr val="FFFFFF"/>
                </a:highlight>
              </a:rPr>
              <a:t>PizzaStore</a:t>
            </a:r>
            <a:r>
              <a:rPr lang="en-CA" sz="1400" dirty="0">
                <a:solidFill>
                  <a:srgbClr val="000000"/>
                </a:solidFill>
                <a:highlight>
                  <a:srgbClr val="FFFFFF"/>
                </a:highlight>
              </a:rPr>
              <a:t> </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p>
          <a:p>
            <a:r>
              <a:rPr lang="en-CA" sz="1400" dirty="0">
                <a:solidFill>
                  <a:srgbClr val="000000"/>
                </a:solidFill>
                <a:highlight>
                  <a:srgbClr val="FFFFFF"/>
                </a:highlight>
              </a:rPr>
              <a:t>	</a:t>
            </a:r>
            <a:r>
              <a:rPr lang="en-CA" sz="1400" dirty="0">
                <a:solidFill>
                  <a:srgbClr val="8000FF"/>
                </a:solidFill>
                <a:highlight>
                  <a:srgbClr val="FFFFFF"/>
                </a:highlight>
              </a:rPr>
              <a:t>public</a:t>
            </a:r>
            <a:r>
              <a:rPr lang="en-CA" sz="1400" dirty="0">
                <a:solidFill>
                  <a:srgbClr val="000000"/>
                </a:solidFill>
                <a:highlight>
                  <a:srgbClr val="FFFFFF"/>
                </a:highlight>
              </a:rPr>
              <a:t> Pizza </a:t>
            </a:r>
            <a:r>
              <a:rPr lang="en-CA" sz="1400" dirty="0" err="1">
                <a:solidFill>
                  <a:srgbClr val="000000"/>
                </a:solidFill>
                <a:highlight>
                  <a:srgbClr val="FFFFFF"/>
                </a:highlight>
              </a:rPr>
              <a:t>orderPizza</a:t>
            </a:r>
            <a:r>
              <a:rPr lang="en-CA" sz="1400" b="1" dirty="0">
                <a:solidFill>
                  <a:srgbClr val="000080"/>
                </a:solidFill>
                <a:highlight>
                  <a:srgbClr val="FFFFFF"/>
                </a:highlight>
              </a:rPr>
              <a:t>(</a:t>
            </a:r>
            <a:r>
              <a:rPr lang="en-CA" sz="1400" dirty="0">
                <a:solidFill>
                  <a:srgbClr val="000000"/>
                </a:solidFill>
                <a:highlight>
                  <a:srgbClr val="FFFFFF"/>
                </a:highlight>
              </a:rPr>
              <a:t>String type</a:t>
            </a:r>
            <a:r>
              <a:rPr lang="en-CA" sz="1400" b="1" dirty="0">
                <a:solidFill>
                  <a:srgbClr val="000080"/>
                </a:solidFill>
                <a:highlight>
                  <a:srgbClr val="FFFFFF"/>
                </a:highlight>
              </a:rPr>
              <a:t>)</a:t>
            </a:r>
            <a:r>
              <a:rPr lang="en-CA" sz="1400" dirty="0">
                <a:solidFill>
                  <a:srgbClr val="000000"/>
                </a:solidFill>
                <a:highlight>
                  <a:srgbClr val="FFFFFF"/>
                </a:highlight>
              </a:rPr>
              <a:t> </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Pizza </a:t>
            </a:r>
            <a:r>
              <a:rPr lang="en-CA" sz="1400" dirty="0" err="1">
                <a:solidFill>
                  <a:srgbClr val="000000"/>
                </a:solidFill>
                <a:highlight>
                  <a:srgbClr val="FFFFFF"/>
                </a:highlight>
              </a:rPr>
              <a:t>pizza</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pizza </a:t>
            </a:r>
            <a:r>
              <a:rPr lang="en-CA" sz="1400" b="1" dirty="0">
                <a:solidFill>
                  <a:srgbClr val="000080"/>
                </a:solidFill>
                <a:highlight>
                  <a:srgbClr val="FFFFFF"/>
                </a:highlight>
              </a:rPr>
              <a:t>=</a:t>
            </a:r>
            <a:r>
              <a:rPr lang="en-CA" sz="1400" dirty="0">
                <a:solidFill>
                  <a:srgbClr val="000000"/>
                </a:solidFill>
                <a:highlight>
                  <a:srgbClr val="FFFFFF"/>
                </a:highlight>
              </a:rPr>
              <a:t> </a:t>
            </a:r>
            <a:r>
              <a:rPr lang="en-CA" sz="1400" dirty="0" err="1">
                <a:solidFill>
                  <a:srgbClr val="000000"/>
                </a:solidFill>
                <a:highlight>
                  <a:srgbClr val="FFFFFF"/>
                </a:highlight>
              </a:rPr>
              <a:t>createPizza</a:t>
            </a:r>
            <a:r>
              <a:rPr lang="en-CA" sz="1400" b="1" dirty="0">
                <a:solidFill>
                  <a:srgbClr val="000080"/>
                </a:solidFill>
                <a:highlight>
                  <a:srgbClr val="FFFFFF"/>
                </a:highlight>
              </a:rPr>
              <a:t>(</a:t>
            </a:r>
            <a:r>
              <a:rPr lang="en-CA" sz="1400" dirty="0">
                <a:solidFill>
                  <a:srgbClr val="000000"/>
                </a:solidFill>
                <a:highlight>
                  <a:srgbClr val="FFFFFF"/>
                </a:highlight>
              </a:rPr>
              <a:t>type</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dirty="0" err="1">
                <a:solidFill>
                  <a:srgbClr val="000000"/>
                </a:solidFill>
                <a:highlight>
                  <a:srgbClr val="FFFFFF"/>
                </a:highlight>
              </a:rPr>
              <a:t>pizza</a:t>
            </a:r>
            <a:r>
              <a:rPr lang="en-CA" sz="1400" b="1" dirty="0" err="1">
                <a:solidFill>
                  <a:srgbClr val="000080"/>
                </a:solidFill>
                <a:highlight>
                  <a:srgbClr val="FFFFFF"/>
                </a:highlight>
              </a:rPr>
              <a:t>.</a:t>
            </a:r>
            <a:r>
              <a:rPr lang="en-CA" sz="1400" dirty="0" err="1">
                <a:solidFill>
                  <a:srgbClr val="000000"/>
                </a:solidFill>
                <a:highlight>
                  <a:srgbClr val="FFFFFF"/>
                </a:highlight>
              </a:rPr>
              <a:t>prepare</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dirty="0" err="1">
                <a:solidFill>
                  <a:srgbClr val="000000"/>
                </a:solidFill>
                <a:highlight>
                  <a:srgbClr val="FFFFFF"/>
                </a:highlight>
              </a:rPr>
              <a:t>pizza</a:t>
            </a:r>
            <a:r>
              <a:rPr lang="en-CA" sz="1400" b="1" dirty="0" err="1">
                <a:solidFill>
                  <a:srgbClr val="000080"/>
                </a:solidFill>
                <a:highlight>
                  <a:srgbClr val="FFFFFF"/>
                </a:highlight>
              </a:rPr>
              <a:t>.</a:t>
            </a:r>
            <a:r>
              <a:rPr lang="en-CA" sz="1400" dirty="0" err="1">
                <a:solidFill>
                  <a:srgbClr val="000000"/>
                </a:solidFill>
                <a:highlight>
                  <a:srgbClr val="FFFFFF"/>
                </a:highlight>
              </a:rPr>
              <a:t>bake</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dirty="0" err="1">
                <a:solidFill>
                  <a:srgbClr val="000000"/>
                </a:solidFill>
                <a:highlight>
                  <a:srgbClr val="FFFFFF"/>
                </a:highlight>
              </a:rPr>
              <a:t>pizza</a:t>
            </a:r>
            <a:r>
              <a:rPr lang="en-CA" sz="1400" b="1" dirty="0" err="1">
                <a:solidFill>
                  <a:srgbClr val="000080"/>
                </a:solidFill>
                <a:highlight>
                  <a:srgbClr val="FFFFFF"/>
                </a:highlight>
              </a:rPr>
              <a:t>.</a:t>
            </a:r>
            <a:r>
              <a:rPr lang="en-CA" sz="1400" dirty="0" err="1">
                <a:solidFill>
                  <a:srgbClr val="000000"/>
                </a:solidFill>
                <a:highlight>
                  <a:srgbClr val="FFFFFF"/>
                </a:highlight>
              </a:rPr>
              <a:t>cut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dirty="0" err="1">
                <a:solidFill>
                  <a:srgbClr val="000000"/>
                </a:solidFill>
                <a:highlight>
                  <a:srgbClr val="FFFFFF"/>
                </a:highlight>
              </a:rPr>
              <a:t>pizza</a:t>
            </a:r>
            <a:r>
              <a:rPr lang="en-CA" sz="1400" b="1" dirty="0" err="1">
                <a:solidFill>
                  <a:srgbClr val="000080"/>
                </a:solidFill>
                <a:highlight>
                  <a:srgbClr val="FFFFFF"/>
                </a:highlight>
              </a:rPr>
              <a:t>.</a:t>
            </a:r>
            <a:r>
              <a:rPr lang="en-CA" sz="1400" dirty="0" err="1">
                <a:solidFill>
                  <a:srgbClr val="000000"/>
                </a:solidFill>
                <a:highlight>
                  <a:srgbClr val="FFFFFF"/>
                </a:highlight>
              </a:rPr>
              <a:t>box</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b="1" dirty="0">
                <a:solidFill>
                  <a:srgbClr val="0000FF"/>
                </a:solidFill>
                <a:highlight>
                  <a:srgbClr val="FFFFFF"/>
                </a:highlight>
              </a:rPr>
              <a:t>return</a:t>
            </a:r>
            <a:r>
              <a:rPr lang="en-CA" sz="1400" dirty="0">
                <a:solidFill>
                  <a:srgbClr val="000000"/>
                </a:solidFill>
                <a:highlight>
                  <a:srgbClr val="FFFFFF"/>
                </a:highlight>
              </a:rPr>
              <a:t> pizza</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p>
          <a:p>
            <a:r>
              <a:rPr lang="en-CA" sz="1400" dirty="0">
                <a:solidFill>
                  <a:srgbClr val="000000"/>
                </a:solidFill>
                <a:highlight>
                  <a:srgbClr val="FFFFFF"/>
                </a:highlight>
              </a:rPr>
              <a:t>	</a:t>
            </a:r>
            <a:r>
              <a:rPr lang="en-CA" sz="1400" dirty="0">
                <a:solidFill>
                  <a:srgbClr val="8000FF"/>
                </a:solidFill>
                <a:highlight>
                  <a:srgbClr val="FFFFFF"/>
                </a:highlight>
              </a:rPr>
              <a:t>protected abstract</a:t>
            </a:r>
            <a:r>
              <a:rPr lang="en-CA" sz="1400" dirty="0">
                <a:solidFill>
                  <a:srgbClr val="000000"/>
                </a:solidFill>
                <a:highlight>
                  <a:srgbClr val="FFFFFF"/>
                </a:highlight>
              </a:rPr>
              <a:t> Pizza </a:t>
            </a:r>
            <a:r>
              <a:rPr lang="en-CA" sz="1400" dirty="0" err="1">
                <a:solidFill>
                  <a:srgbClr val="000000"/>
                </a:solidFill>
                <a:highlight>
                  <a:srgbClr val="FFFFFF"/>
                </a:highlight>
              </a:rPr>
              <a:t>createPizza</a:t>
            </a:r>
            <a:r>
              <a:rPr lang="en-CA" sz="1400" b="1" dirty="0">
                <a:solidFill>
                  <a:srgbClr val="000080"/>
                </a:solidFill>
                <a:highlight>
                  <a:srgbClr val="FFFFFF"/>
                </a:highlight>
              </a:rPr>
              <a:t>(</a:t>
            </a:r>
            <a:r>
              <a:rPr lang="en-CA" sz="1400" dirty="0">
                <a:solidFill>
                  <a:srgbClr val="000000"/>
                </a:solidFill>
                <a:highlight>
                  <a:srgbClr val="FFFFFF"/>
                </a:highlight>
              </a:rPr>
              <a:t>String type</a:t>
            </a:r>
            <a:r>
              <a:rPr lang="en-CA" sz="1400" b="1" dirty="0">
                <a:solidFill>
                  <a:srgbClr val="000080"/>
                </a:solidFill>
                <a:highlight>
                  <a:srgbClr val="FFFFFF"/>
                </a:highlight>
              </a:rPr>
              <a:t>);</a:t>
            </a:r>
          </a:p>
          <a:p>
            <a:r>
              <a:rPr lang="en-CA" sz="1400" b="1" dirty="0">
                <a:solidFill>
                  <a:srgbClr val="000080"/>
                </a:solidFill>
                <a:highlight>
                  <a:srgbClr val="FFFFFF"/>
                </a:highlight>
              </a:rPr>
              <a:t>	//other </a:t>
            </a:r>
            <a:r>
              <a:rPr lang="en-CA" sz="1400" b="1" dirty="0" err="1">
                <a:solidFill>
                  <a:srgbClr val="000080"/>
                </a:solidFill>
                <a:highlight>
                  <a:srgbClr val="FFFFFF"/>
                </a:highlight>
              </a:rPr>
              <a:t>methdos</a:t>
            </a:r>
            <a:r>
              <a:rPr lang="en-CA" sz="1400" b="1" dirty="0">
                <a:solidFill>
                  <a:srgbClr val="000080"/>
                </a:solidFill>
                <a:highlight>
                  <a:srgbClr val="FFFFFF"/>
                </a:highlight>
              </a:rPr>
              <a:t> here</a:t>
            </a:r>
            <a:endParaRPr lang="en-CA" sz="1400" dirty="0">
              <a:solidFill>
                <a:srgbClr val="000000"/>
              </a:solidFill>
              <a:highlight>
                <a:srgbClr val="FFFFFF"/>
              </a:highlight>
            </a:endParaRPr>
          </a:p>
          <a:p>
            <a:r>
              <a:rPr lang="en-CA" sz="1400" b="1" dirty="0">
                <a:solidFill>
                  <a:srgbClr val="000080"/>
                </a:solidFill>
                <a:highlight>
                  <a:srgbClr val="FFFFFF"/>
                </a:highlight>
              </a:rPr>
              <a:t>}</a:t>
            </a:r>
            <a:endParaRPr lang="en-CA" sz="1400" dirty="0">
              <a:solidFill>
                <a:srgbClr val="000000"/>
              </a:solidFill>
              <a:highlight>
                <a:srgbClr val="FFFFFF"/>
              </a:highlight>
            </a:endParaRPr>
          </a:p>
        </p:txBody>
      </p:sp>
      <p:sp>
        <p:nvSpPr>
          <p:cNvPr id="6" name="Footer Placeholder 5">
            <a:extLst>
              <a:ext uri="{FF2B5EF4-FFF2-40B4-BE49-F238E27FC236}">
                <a16:creationId xmlns:a16="http://schemas.microsoft.com/office/drawing/2014/main" id="{47198E6B-4B07-437E-AC77-882E59C9A531}"/>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2812640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FB24F-DA4F-4AFA-A5E0-217F01DA2D4C}"/>
              </a:ext>
            </a:extLst>
          </p:cNvPr>
          <p:cNvSpPr>
            <a:spLocks noGrp="1"/>
          </p:cNvSpPr>
          <p:nvPr>
            <p:ph type="title"/>
          </p:nvPr>
        </p:nvSpPr>
        <p:spPr/>
        <p:txBody>
          <a:bodyPr/>
          <a:lstStyle/>
          <a:p>
            <a:r>
              <a:rPr lang="en-CA" dirty="0"/>
              <a:t>The complete pattern</a:t>
            </a:r>
          </a:p>
        </p:txBody>
      </p:sp>
      <p:sp>
        <p:nvSpPr>
          <p:cNvPr id="4" name="Slide Number Placeholder 3">
            <a:extLst>
              <a:ext uri="{FF2B5EF4-FFF2-40B4-BE49-F238E27FC236}">
                <a16:creationId xmlns:a16="http://schemas.microsoft.com/office/drawing/2014/main" id="{A774CBB2-8046-44E6-927E-A59A44C43C18}"/>
              </a:ext>
            </a:extLst>
          </p:cNvPr>
          <p:cNvSpPr>
            <a:spLocks noGrp="1"/>
          </p:cNvSpPr>
          <p:nvPr>
            <p:ph type="sldNum" sz="quarter" idx="12"/>
          </p:nvPr>
        </p:nvSpPr>
        <p:spPr/>
        <p:txBody>
          <a:bodyPr/>
          <a:lstStyle/>
          <a:p>
            <a:fld id="{C2F792F5-04B2-48F5-9D03-C738232DE97E}" type="slidenum">
              <a:rPr lang="en-CA" smtClean="0"/>
              <a:t>14</a:t>
            </a:fld>
            <a:endParaRPr lang="en-CA"/>
          </a:p>
        </p:txBody>
      </p:sp>
      <p:pic>
        <p:nvPicPr>
          <p:cNvPr id="5" name="Picture 4">
            <a:extLst>
              <a:ext uri="{FF2B5EF4-FFF2-40B4-BE49-F238E27FC236}">
                <a16:creationId xmlns:a16="http://schemas.microsoft.com/office/drawing/2014/main" id="{3889CE12-1582-4C83-B5A3-29DBD5EF89D0}"/>
              </a:ext>
            </a:extLst>
          </p:cNvPr>
          <p:cNvPicPr>
            <a:picLocks noChangeAspect="1"/>
          </p:cNvPicPr>
          <p:nvPr/>
        </p:nvPicPr>
        <p:blipFill>
          <a:blip r:embed="rId3"/>
          <a:stretch>
            <a:fillRect/>
          </a:stretch>
        </p:blipFill>
        <p:spPr>
          <a:xfrm>
            <a:off x="2275218" y="1907100"/>
            <a:ext cx="7641563" cy="3043800"/>
          </a:xfrm>
          <a:prstGeom prst="rect">
            <a:avLst/>
          </a:prstGeom>
        </p:spPr>
      </p:pic>
      <p:sp>
        <p:nvSpPr>
          <p:cNvPr id="3" name="Footer Placeholder 2">
            <a:extLst>
              <a:ext uri="{FF2B5EF4-FFF2-40B4-BE49-F238E27FC236}">
                <a16:creationId xmlns:a16="http://schemas.microsoft.com/office/drawing/2014/main" id="{5C74A640-DADB-4C46-85EA-2A6D97718279}"/>
              </a:ext>
            </a:extLst>
          </p:cNvPr>
          <p:cNvSpPr>
            <a:spLocks noGrp="1"/>
          </p:cNvSpPr>
          <p:nvPr>
            <p:ph type="ftr" sz="quarter" idx="11"/>
          </p:nvPr>
        </p:nvSpPr>
        <p:spPr/>
        <p:txBody>
          <a:bodyPr/>
          <a:lstStyle/>
          <a:p>
            <a:r>
              <a:rPr lang="en-CA"/>
              <a:t>SOEN 343</a:t>
            </a:r>
          </a:p>
        </p:txBody>
      </p:sp>
      <p:sp>
        <p:nvSpPr>
          <p:cNvPr id="6" name="TextBox 5">
            <a:extLst>
              <a:ext uri="{FF2B5EF4-FFF2-40B4-BE49-F238E27FC236}">
                <a16:creationId xmlns:a16="http://schemas.microsoft.com/office/drawing/2014/main" id="{21CD3C96-6784-4987-931F-B4EA692E28C1}"/>
              </a:ext>
            </a:extLst>
          </p:cNvPr>
          <p:cNvSpPr txBox="1"/>
          <p:nvPr/>
        </p:nvSpPr>
        <p:spPr>
          <a:xfrm>
            <a:off x="6939815" y="1537768"/>
            <a:ext cx="919932" cy="369332"/>
          </a:xfrm>
          <a:prstGeom prst="rect">
            <a:avLst/>
          </a:prstGeom>
          <a:noFill/>
        </p:spPr>
        <p:txBody>
          <a:bodyPr wrap="none" rtlCol="0">
            <a:spAutoFit/>
          </a:bodyPr>
          <a:lstStyle/>
          <a:p>
            <a:r>
              <a:rPr lang="en-CA" dirty="0"/>
              <a:t>Product</a:t>
            </a:r>
          </a:p>
        </p:txBody>
      </p:sp>
      <p:sp>
        <p:nvSpPr>
          <p:cNvPr id="8" name="TextBox 7">
            <a:extLst>
              <a:ext uri="{FF2B5EF4-FFF2-40B4-BE49-F238E27FC236}">
                <a16:creationId xmlns:a16="http://schemas.microsoft.com/office/drawing/2014/main" id="{6A320CC9-829C-4BD7-AAC6-CEFE3D9DD5CC}"/>
              </a:ext>
            </a:extLst>
          </p:cNvPr>
          <p:cNvSpPr txBox="1"/>
          <p:nvPr/>
        </p:nvSpPr>
        <p:spPr>
          <a:xfrm>
            <a:off x="3445762" y="1537768"/>
            <a:ext cx="885820" cy="369332"/>
          </a:xfrm>
          <a:prstGeom prst="rect">
            <a:avLst/>
          </a:prstGeom>
          <a:noFill/>
        </p:spPr>
        <p:txBody>
          <a:bodyPr wrap="none" rtlCol="0">
            <a:spAutoFit/>
          </a:bodyPr>
          <a:lstStyle/>
          <a:p>
            <a:r>
              <a:rPr lang="en-CA" dirty="0"/>
              <a:t>Creator</a:t>
            </a:r>
          </a:p>
        </p:txBody>
      </p:sp>
      <p:sp>
        <p:nvSpPr>
          <p:cNvPr id="9" name="TextBox 8">
            <a:extLst>
              <a:ext uri="{FF2B5EF4-FFF2-40B4-BE49-F238E27FC236}">
                <a16:creationId xmlns:a16="http://schemas.microsoft.com/office/drawing/2014/main" id="{6A14FB36-77EF-4980-8338-FD40F3099925}"/>
              </a:ext>
            </a:extLst>
          </p:cNvPr>
          <p:cNvSpPr txBox="1"/>
          <p:nvPr/>
        </p:nvSpPr>
        <p:spPr>
          <a:xfrm>
            <a:off x="1739914" y="4359670"/>
            <a:ext cx="2148758" cy="1477328"/>
          </a:xfrm>
          <a:prstGeom prst="rect">
            <a:avLst/>
          </a:prstGeom>
          <a:noFill/>
        </p:spPr>
        <p:txBody>
          <a:bodyPr wrap="square" rtlCol="0">
            <a:spAutoFit/>
          </a:bodyPr>
          <a:lstStyle/>
          <a:p>
            <a:r>
              <a:rPr lang="en-CA" dirty="0"/>
              <a:t>The </a:t>
            </a:r>
            <a:r>
              <a:rPr lang="en-CA" dirty="0" err="1"/>
              <a:t>NYPizzaStore</a:t>
            </a:r>
            <a:r>
              <a:rPr lang="en-CA" dirty="0"/>
              <a:t> encapsulates all the knowledge about how to make NY </a:t>
            </a:r>
            <a:r>
              <a:rPr lang="en-CA" dirty="0" err="1"/>
              <a:t>sytle</a:t>
            </a:r>
            <a:r>
              <a:rPr lang="en-CA" dirty="0"/>
              <a:t> pizzas</a:t>
            </a:r>
          </a:p>
        </p:txBody>
      </p:sp>
      <p:cxnSp>
        <p:nvCxnSpPr>
          <p:cNvPr id="11" name="Straight Arrow Connector 10">
            <a:extLst>
              <a:ext uri="{FF2B5EF4-FFF2-40B4-BE49-F238E27FC236}">
                <a16:creationId xmlns:a16="http://schemas.microsoft.com/office/drawing/2014/main" id="{566D445D-5519-41BC-899D-9BFECAE5ABD4}"/>
              </a:ext>
            </a:extLst>
          </p:cNvPr>
          <p:cNvCxnSpPr/>
          <p:nvPr/>
        </p:nvCxnSpPr>
        <p:spPr>
          <a:xfrm flipV="1">
            <a:off x="3561347" y="4684295"/>
            <a:ext cx="1925053" cy="635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95289E3-A36D-4666-8700-07C10BB00AE1}"/>
              </a:ext>
            </a:extLst>
          </p:cNvPr>
          <p:cNvSpPr txBox="1"/>
          <p:nvPr/>
        </p:nvSpPr>
        <p:spPr>
          <a:xfrm>
            <a:off x="3613157" y="4084426"/>
            <a:ext cx="2148758" cy="1754326"/>
          </a:xfrm>
          <a:prstGeom prst="rect">
            <a:avLst/>
          </a:prstGeom>
          <a:noFill/>
        </p:spPr>
        <p:txBody>
          <a:bodyPr wrap="square" rtlCol="0">
            <a:spAutoFit/>
          </a:bodyPr>
          <a:lstStyle/>
          <a:p>
            <a:r>
              <a:rPr lang="en-CA" dirty="0"/>
              <a:t>The Chicago </a:t>
            </a:r>
            <a:r>
              <a:rPr lang="en-CA" dirty="0" err="1"/>
              <a:t>PizzaStore</a:t>
            </a:r>
            <a:r>
              <a:rPr lang="en-CA" dirty="0"/>
              <a:t> encapsulates all the knowledge about how to make Chicago style pizzas</a:t>
            </a:r>
          </a:p>
        </p:txBody>
      </p:sp>
      <p:cxnSp>
        <p:nvCxnSpPr>
          <p:cNvPr id="15" name="Straight Arrow Connector 14">
            <a:extLst>
              <a:ext uri="{FF2B5EF4-FFF2-40B4-BE49-F238E27FC236}">
                <a16:creationId xmlns:a16="http://schemas.microsoft.com/office/drawing/2014/main" id="{EC181194-6D83-4CEB-B181-7268B3DE5182}"/>
              </a:ext>
            </a:extLst>
          </p:cNvPr>
          <p:cNvCxnSpPr/>
          <p:nvPr/>
        </p:nvCxnSpPr>
        <p:spPr>
          <a:xfrm flipV="1">
            <a:off x="5630779" y="5002263"/>
            <a:ext cx="2714324" cy="7536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7823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F0E3C-9097-40B3-9A6B-3EF392C0DC97}"/>
              </a:ext>
            </a:extLst>
          </p:cNvPr>
          <p:cNvSpPr>
            <a:spLocks noGrp="1"/>
          </p:cNvSpPr>
          <p:nvPr>
            <p:ph type="title"/>
          </p:nvPr>
        </p:nvSpPr>
        <p:spPr/>
        <p:txBody>
          <a:bodyPr/>
          <a:lstStyle/>
          <a:p>
            <a:r>
              <a:rPr lang="en-CA" dirty="0"/>
              <a:t>Code solution: concrete creator</a:t>
            </a:r>
          </a:p>
        </p:txBody>
      </p:sp>
      <p:sp>
        <p:nvSpPr>
          <p:cNvPr id="4" name="Slide Number Placeholder 3">
            <a:extLst>
              <a:ext uri="{FF2B5EF4-FFF2-40B4-BE49-F238E27FC236}">
                <a16:creationId xmlns:a16="http://schemas.microsoft.com/office/drawing/2014/main" id="{C0EB3510-2E4E-413F-8A12-47561E69FC51}"/>
              </a:ext>
            </a:extLst>
          </p:cNvPr>
          <p:cNvSpPr>
            <a:spLocks noGrp="1"/>
          </p:cNvSpPr>
          <p:nvPr>
            <p:ph type="sldNum" sz="quarter" idx="12"/>
          </p:nvPr>
        </p:nvSpPr>
        <p:spPr/>
        <p:txBody>
          <a:bodyPr/>
          <a:lstStyle/>
          <a:p>
            <a:fld id="{C2F792F5-04B2-48F5-9D03-C738232DE97E}" type="slidenum">
              <a:rPr lang="en-CA" smtClean="0"/>
              <a:t>15</a:t>
            </a:fld>
            <a:endParaRPr lang="en-CA"/>
          </a:p>
        </p:txBody>
      </p:sp>
      <p:sp>
        <p:nvSpPr>
          <p:cNvPr id="5" name="Rectangle 4">
            <a:extLst>
              <a:ext uri="{FF2B5EF4-FFF2-40B4-BE49-F238E27FC236}">
                <a16:creationId xmlns:a16="http://schemas.microsoft.com/office/drawing/2014/main" id="{F252400E-BD39-4DD2-ACEF-CEE456DB08B9}"/>
              </a:ext>
            </a:extLst>
          </p:cNvPr>
          <p:cNvSpPr/>
          <p:nvPr/>
        </p:nvSpPr>
        <p:spPr>
          <a:xfrm>
            <a:off x="3048000" y="1820247"/>
            <a:ext cx="6096000" cy="3108543"/>
          </a:xfrm>
          <a:prstGeom prst="rect">
            <a:avLst/>
          </a:prstGeom>
        </p:spPr>
        <p:txBody>
          <a:bodyPr>
            <a:spAutoFit/>
          </a:bodyPr>
          <a:lstStyle/>
          <a:p>
            <a:r>
              <a:rPr lang="en-US" sz="1400" dirty="0">
                <a:solidFill>
                  <a:srgbClr val="8000FF"/>
                </a:solidFill>
                <a:highlight>
                  <a:srgbClr val="FFFFFF"/>
                </a:highlight>
              </a:rPr>
              <a:t>public</a:t>
            </a:r>
            <a:r>
              <a:rPr lang="en-US" sz="1400" dirty="0">
                <a:solidFill>
                  <a:srgbClr val="000000"/>
                </a:solidFill>
                <a:highlight>
                  <a:srgbClr val="FFFFFF"/>
                </a:highlight>
              </a:rPr>
              <a:t> </a:t>
            </a:r>
            <a:r>
              <a:rPr lang="en-US" sz="1400" dirty="0">
                <a:solidFill>
                  <a:srgbClr val="8000FF"/>
                </a:solidFill>
                <a:highlight>
                  <a:srgbClr val="FFFFFF"/>
                </a:highlight>
              </a:rPr>
              <a:t>class</a:t>
            </a:r>
            <a:r>
              <a:rPr lang="en-US" sz="1400" dirty="0">
                <a:solidFill>
                  <a:srgbClr val="000000"/>
                </a:solidFill>
                <a:highlight>
                  <a:srgbClr val="FFFFFF"/>
                </a:highlight>
              </a:rPr>
              <a:t> </a:t>
            </a:r>
            <a:r>
              <a:rPr lang="en-US" sz="1400" dirty="0" err="1">
                <a:solidFill>
                  <a:srgbClr val="000000"/>
                </a:solidFill>
                <a:highlight>
                  <a:srgbClr val="FFFFFF"/>
                </a:highlight>
              </a:rPr>
              <a:t>NYPizzaStore</a:t>
            </a:r>
            <a:r>
              <a:rPr lang="en-US" sz="1400" dirty="0">
                <a:solidFill>
                  <a:srgbClr val="000000"/>
                </a:solidFill>
                <a:highlight>
                  <a:srgbClr val="FFFFFF"/>
                </a:highlight>
              </a:rPr>
              <a:t> </a:t>
            </a:r>
            <a:r>
              <a:rPr lang="en-US" sz="1400" b="1" dirty="0">
                <a:solidFill>
                  <a:srgbClr val="0000FF"/>
                </a:solidFill>
                <a:highlight>
                  <a:srgbClr val="FFFFFF"/>
                </a:highlight>
              </a:rPr>
              <a:t>extends</a:t>
            </a:r>
            <a:r>
              <a:rPr lang="en-US" sz="1400" dirty="0">
                <a:solidFill>
                  <a:srgbClr val="000000"/>
                </a:solidFill>
                <a:highlight>
                  <a:srgbClr val="FFFFFF"/>
                </a:highlight>
              </a:rPr>
              <a:t> </a:t>
            </a:r>
            <a:r>
              <a:rPr lang="en-US" sz="1400" dirty="0" err="1">
                <a:solidFill>
                  <a:srgbClr val="000000"/>
                </a:solidFill>
                <a:highlight>
                  <a:srgbClr val="FFFFFF"/>
                </a:highlight>
              </a:rPr>
              <a:t>PizzaStore</a:t>
            </a:r>
            <a:r>
              <a:rPr lang="en-US" sz="1400" dirty="0">
                <a:solidFill>
                  <a:srgbClr val="000000"/>
                </a:solidFill>
                <a:highlight>
                  <a:srgbClr val="FFFFFF"/>
                </a:highlight>
              </a:rPr>
              <a:t> </a:t>
            </a:r>
            <a:r>
              <a:rPr lang="en-US" sz="1400" b="1" dirty="0">
                <a:solidFill>
                  <a:srgbClr val="000080"/>
                </a:solidFill>
                <a:highlight>
                  <a:srgbClr val="FFFFFF"/>
                </a:highlight>
              </a:rPr>
              <a:t>{</a:t>
            </a:r>
            <a:endParaRPr lang="en-US" sz="1400" dirty="0">
              <a:solidFill>
                <a:srgbClr val="000000"/>
              </a:solidFill>
              <a:highlight>
                <a:srgbClr val="FFFFFF"/>
              </a:highlight>
            </a:endParaRPr>
          </a:p>
          <a:p>
            <a:endParaRPr lang="en-CA" sz="1400" dirty="0">
              <a:solidFill>
                <a:srgbClr val="000000"/>
              </a:solidFill>
              <a:highlight>
                <a:srgbClr val="FFFFFF"/>
              </a:highlight>
            </a:endParaRPr>
          </a:p>
          <a:p>
            <a:r>
              <a:rPr lang="en-CA" sz="1400" dirty="0">
                <a:solidFill>
                  <a:srgbClr val="000000"/>
                </a:solidFill>
                <a:highlight>
                  <a:srgbClr val="FFFFFF"/>
                </a:highlight>
              </a:rPr>
              <a:t>	Pizza </a:t>
            </a:r>
            <a:r>
              <a:rPr lang="en-CA" sz="1400" dirty="0" err="1">
                <a:solidFill>
                  <a:srgbClr val="000000"/>
                </a:solidFill>
                <a:highlight>
                  <a:srgbClr val="FFFFFF"/>
                </a:highlight>
              </a:rPr>
              <a:t>createPizza</a:t>
            </a:r>
            <a:r>
              <a:rPr lang="en-CA" sz="1400" b="1" dirty="0">
                <a:solidFill>
                  <a:srgbClr val="000080"/>
                </a:solidFill>
                <a:highlight>
                  <a:srgbClr val="FFFFFF"/>
                </a:highlight>
              </a:rPr>
              <a:t>(</a:t>
            </a:r>
            <a:r>
              <a:rPr lang="en-CA" sz="1400" dirty="0">
                <a:solidFill>
                  <a:srgbClr val="000000"/>
                </a:solidFill>
                <a:highlight>
                  <a:srgbClr val="FFFFFF"/>
                </a:highlight>
              </a:rPr>
              <a:t>String item</a:t>
            </a:r>
            <a:r>
              <a:rPr lang="en-CA" sz="1400" b="1" dirty="0">
                <a:solidFill>
                  <a:srgbClr val="000080"/>
                </a:solidFill>
                <a:highlight>
                  <a:srgbClr val="FFFFFF"/>
                </a:highlight>
              </a:rPr>
              <a:t>)</a:t>
            </a:r>
            <a:r>
              <a:rPr lang="en-CA" sz="1400" dirty="0">
                <a:solidFill>
                  <a:srgbClr val="000000"/>
                </a:solidFill>
                <a:highlight>
                  <a:srgbClr val="FFFFFF"/>
                </a:highlight>
              </a:rPr>
              <a:t> </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b="1" dirty="0">
                <a:solidFill>
                  <a:srgbClr val="0000FF"/>
                </a:solidFill>
                <a:highlight>
                  <a:srgbClr val="FFFFFF"/>
                </a:highlight>
              </a:rPr>
              <a:t>if</a:t>
            </a:r>
            <a:r>
              <a:rPr lang="en-CA" sz="1400" dirty="0">
                <a:solidFill>
                  <a:srgbClr val="000000"/>
                </a:solidFill>
                <a:highlight>
                  <a:srgbClr val="FFFFFF"/>
                </a:highlight>
              </a:rPr>
              <a:t> </a:t>
            </a:r>
            <a:r>
              <a:rPr lang="en-CA" sz="1400" b="1" dirty="0">
                <a:solidFill>
                  <a:srgbClr val="000080"/>
                </a:solidFill>
                <a:highlight>
                  <a:srgbClr val="FFFFFF"/>
                </a:highlight>
              </a:rPr>
              <a:t>(</a:t>
            </a:r>
            <a:r>
              <a:rPr lang="en-CA" sz="1400" dirty="0" err="1">
                <a:solidFill>
                  <a:srgbClr val="000000"/>
                </a:solidFill>
                <a:highlight>
                  <a:srgbClr val="FFFFFF"/>
                </a:highlight>
              </a:rPr>
              <a:t>item</a:t>
            </a:r>
            <a:r>
              <a:rPr lang="en-CA" sz="1400" b="1" dirty="0" err="1">
                <a:solidFill>
                  <a:srgbClr val="000080"/>
                </a:solidFill>
                <a:highlight>
                  <a:srgbClr val="FFFFFF"/>
                </a:highlight>
              </a:rPr>
              <a:t>.</a:t>
            </a:r>
            <a:r>
              <a:rPr lang="en-CA" sz="1400" dirty="0" err="1">
                <a:solidFill>
                  <a:srgbClr val="000000"/>
                </a:solidFill>
                <a:highlight>
                  <a:srgbClr val="FFFFFF"/>
                </a:highlight>
              </a:rPr>
              <a:t>equals</a:t>
            </a:r>
            <a:r>
              <a:rPr lang="en-CA" sz="1400" b="1" dirty="0">
                <a:solidFill>
                  <a:srgbClr val="000080"/>
                </a:solidFill>
                <a:highlight>
                  <a:srgbClr val="FFFFFF"/>
                </a:highlight>
              </a:rPr>
              <a:t>(</a:t>
            </a:r>
            <a:r>
              <a:rPr lang="en-CA" sz="1400" dirty="0">
                <a:solidFill>
                  <a:srgbClr val="808080"/>
                </a:solidFill>
                <a:highlight>
                  <a:srgbClr val="FFFFFF"/>
                </a:highlight>
              </a:rPr>
              <a:t>"cheese"</a:t>
            </a:r>
            <a:r>
              <a:rPr lang="en-CA" sz="1400" b="1" dirty="0">
                <a:solidFill>
                  <a:srgbClr val="000080"/>
                </a:solidFill>
                <a:highlight>
                  <a:srgbClr val="FFFFFF"/>
                </a:highlight>
              </a:rPr>
              <a:t>))</a:t>
            </a:r>
            <a:r>
              <a:rPr lang="en-CA" sz="1400" dirty="0">
                <a:solidFill>
                  <a:srgbClr val="000000"/>
                </a:solidFill>
                <a:highlight>
                  <a:srgbClr val="FFFFFF"/>
                </a:highlight>
              </a:rPr>
              <a:t> </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b="1" dirty="0">
                <a:solidFill>
                  <a:srgbClr val="0000FF"/>
                </a:solidFill>
                <a:highlight>
                  <a:srgbClr val="FFFFFF"/>
                </a:highlight>
              </a:rPr>
              <a:t>return</a:t>
            </a:r>
            <a:r>
              <a:rPr lang="en-CA" sz="1400" dirty="0">
                <a:solidFill>
                  <a:srgbClr val="000000"/>
                </a:solidFill>
                <a:highlight>
                  <a:srgbClr val="FFFFFF"/>
                </a:highlight>
              </a:rPr>
              <a:t> </a:t>
            </a:r>
            <a:r>
              <a:rPr lang="en-CA" sz="1400" b="1" dirty="0">
                <a:solidFill>
                  <a:srgbClr val="0000FF"/>
                </a:solidFill>
                <a:highlight>
                  <a:srgbClr val="FFFFFF"/>
                </a:highlight>
              </a:rPr>
              <a:t>new</a:t>
            </a:r>
            <a:r>
              <a:rPr lang="en-CA" sz="1400" dirty="0">
                <a:solidFill>
                  <a:srgbClr val="000000"/>
                </a:solidFill>
                <a:highlight>
                  <a:srgbClr val="FFFFFF"/>
                </a:highlight>
              </a:rPr>
              <a:t> </a:t>
            </a:r>
            <a:r>
              <a:rPr lang="en-CA" sz="1400" dirty="0" err="1">
                <a:solidFill>
                  <a:srgbClr val="000000"/>
                </a:solidFill>
                <a:highlight>
                  <a:srgbClr val="FFFFFF"/>
                </a:highlight>
              </a:rPr>
              <a:t>NYStyleCheesePizza</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b="1" dirty="0">
                <a:solidFill>
                  <a:srgbClr val="0000FF"/>
                </a:solidFill>
                <a:highlight>
                  <a:srgbClr val="FFFFFF"/>
                </a:highlight>
              </a:rPr>
              <a:t>else</a:t>
            </a:r>
            <a:r>
              <a:rPr lang="en-US" sz="1400" dirty="0">
                <a:solidFill>
                  <a:srgbClr val="000000"/>
                </a:solidFill>
                <a:highlight>
                  <a:srgbClr val="FFFFFF"/>
                </a:highlight>
              </a:rPr>
              <a:t> </a:t>
            </a:r>
            <a:r>
              <a:rPr lang="en-US" sz="1400" b="1" dirty="0">
                <a:solidFill>
                  <a:srgbClr val="0000FF"/>
                </a:solidFill>
                <a:highlight>
                  <a:srgbClr val="FFFFFF"/>
                </a:highlight>
              </a:rPr>
              <a:t>if</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err="1">
                <a:solidFill>
                  <a:srgbClr val="000000"/>
                </a:solidFill>
                <a:highlight>
                  <a:srgbClr val="FFFFFF"/>
                </a:highlight>
              </a:rPr>
              <a:t>item</a:t>
            </a:r>
            <a:r>
              <a:rPr lang="en-US" sz="1400" b="1" dirty="0" err="1">
                <a:solidFill>
                  <a:srgbClr val="000080"/>
                </a:solidFill>
                <a:highlight>
                  <a:srgbClr val="FFFFFF"/>
                </a:highlight>
              </a:rPr>
              <a:t>.</a:t>
            </a:r>
            <a:r>
              <a:rPr lang="en-US" sz="1400" dirty="0" err="1">
                <a:solidFill>
                  <a:srgbClr val="000000"/>
                </a:solidFill>
                <a:highlight>
                  <a:srgbClr val="FFFFFF"/>
                </a:highlight>
              </a:rPr>
              <a:t>equals</a:t>
            </a:r>
            <a:r>
              <a:rPr lang="en-US" sz="1400" b="1" dirty="0">
                <a:solidFill>
                  <a:srgbClr val="000080"/>
                </a:solidFill>
                <a:highlight>
                  <a:srgbClr val="FFFFFF"/>
                </a:highlight>
              </a:rPr>
              <a:t>(</a:t>
            </a:r>
            <a:r>
              <a:rPr lang="en-US" sz="1400" dirty="0">
                <a:solidFill>
                  <a:srgbClr val="808080"/>
                </a:solidFill>
                <a:highlight>
                  <a:srgbClr val="FFFFFF"/>
                </a:highlight>
              </a:rPr>
              <a:t>"veggie"</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CA" sz="1400" dirty="0">
                <a:solidFill>
                  <a:srgbClr val="000000"/>
                </a:solidFill>
                <a:highlight>
                  <a:srgbClr val="FFFFFF"/>
                </a:highlight>
              </a:rPr>
              <a:t>			</a:t>
            </a:r>
            <a:r>
              <a:rPr lang="en-CA" sz="1400" b="1" dirty="0">
                <a:solidFill>
                  <a:srgbClr val="0000FF"/>
                </a:solidFill>
                <a:highlight>
                  <a:srgbClr val="FFFFFF"/>
                </a:highlight>
              </a:rPr>
              <a:t>return</a:t>
            </a:r>
            <a:r>
              <a:rPr lang="en-CA" sz="1400" dirty="0">
                <a:solidFill>
                  <a:srgbClr val="000000"/>
                </a:solidFill>
                <a:highlight>
                  <a:srgbClr val="FFFFFF"/>
                </a:highlight>
              </a:rPr>
              <a:t> </a:t>
            </a:r>
            <a:r>
              <a:rPr lang="en-CA" sz="1400" b="1" dirty="0">
                <a:solidFill>
                  <a:srgbClr val="0000FF"/>
                </a:solidFill>
                <a:highlight>
                  <a:srgbClr val="FFFFFF"/>
                </a:highlight>
              </a:rPr>
              <a:t>new</a:t>
            </a:r>
            <a:r>
              <a:rPr lang="en-CA" sz="1400" dirty="0">
                <a:solidFill>
                  <a:srgbClr val="000000"/>
                </a:solidFill>
                <a:highlight>
                  <a:srgbClr val="FFFFFF"/>
                </a:highlight>
              </a:rPr>
              <a:t> </a:t>
            </a:r>
            <a:r>
              <a:rPr lang="en-CA" sz="1400" dirty="0" err="1">
                <a:solidFill>
                  <a:srgbClr val="000000"/>
                </a:solidFill>
                <a:highlight>
                  <a:srgbClr val="FFFFFF"/>
                </a:highlight>
              </a:rPr>
              <a:t>NYStyleVeggiePizza</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b="1" dirty="0">
                <a:solidFill>
                  <a:srgbClr val="0000FF"/>
                </a:solidFill>
                <a:highlight>
                  <a:srgbClr val="FFFFFF"/>
                </a:highlight>
              </a:rPr>
              <a:t>else</a:t>
            </a:r>
            <a:r>
              <a:rPr lang="en-US" sz="1400" dirty="0">
                <a:solidFill>
                  <a:srgbClr val="000000"/>
                </a:solidFill>
                <a:highlight>
                  <a:srgbClr val="FFFFFF"/>
                </a:highlight>
              </a:rPr>
              <a:t> </a:t>
            </a:r>
            <a:r>
              <a:rPr lang="en-US" sz="1400" b="1" dirty="0">
                <a:solidFill>
                  <a:srgbClr val="0000FF"/>
                </a:solidFill>
                <a:highlight>
                  <a:srgbClr val="FFFFFF"/>
                </a:highlight>
              </a:rPr>
              <a:t>if</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err="1">
                <a:solidFill>
                  <a:srgbClr val="000000"/>
                </a:solidFill>
                <a:highlight>
                  <a:srgbClr val="FFFFFF"/>
                </a:highlight>
              </a:rPr>
              <a:t>item</a:t>
            </a:r>
            <a:r>
              <a:rPr lang="en-US" sz="1400" b="1" dirty="0" err="1">
                <a:solidFill>
                  <a:srgbClr val="000080"/>
                </a:solidFill>
                <a:highlight>
                  <a:srgbClr val="FFFFFF"/>
                </a:highlight>
              </a:rPr>
              <a:t>.</a:t>
            </a:r>
            <a:r>
              <a:rPr lang="en-US" sz="1400" dirty="0" err="1">
                <a:solidFill>
                  <a:srgbClr val="000000"/>
                </a:solidFill>
                <a:highlight>
                  <a:srgbClr val="FFFFFF"/>
                </a:highlight>
              </a:rPr>
              <a:t>equals</a:t>
            </a:r>
            <a:r>
              <a:rPr lang="en-US" sz="1400" b="1" dirty="0">
                <a:solidFill>
                  <a:srgbClr val="000080"/>
                </a:solidFill>
                <a:highlight>
                  <a:srgbClr val="FFFFFF"/>
                </a:highlight>
              </a:rPr>
              <a:t>(</a:t>
            </a:r>
            <a:r>
              <a:rPr lang="en-US" sz="1400" dirty="0">
                <a:solidFill>
                  <a:srgbClr val="808080"/>
                </a:solidFill>
                <a:highlight>
                  <a:srgbClr val="FFFFFF"/>
                </a:highlight>
              </a:rPr>
              <a:t>"clam"</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CA" sz="1400" dirty="0">
                <a:solidFill>
                  <a:srgbClr val="000000"/>
                </a:solidFill>
                <a:highlight>
                  <a:srgbClr val="FFFFFF"/>
                </a:highlight>
              </a:rPr>
              <a:t>			</a:t>
            </a:r>
            <a:r>
              <a:rPr lang="en-CA" sz="1400" b="1" dirty="0">
                <a:solidFill>
                  <a:srgbClr val="0000FF"/>
                </a:solidFill>
                <a:highlight>
                  <a:srgbClr val="FFFFFF"/>
                </a:highlight>
              </a:rPr>
              <a:t>return</a:t>
            </a:r>
            <a:r>
              <a:rPr lang="en-CA" sz="1400" dirty="0">
                <a:solidFill>
                  <a:srgbClr val="000000"/>
                </a:solidFill>
                <a:highlight>
                  <a:srgbClr val="FFFFFF"/>
                </a:highlight>
              </a:rPr>
              <a:t> </a:t>
            </a:r>
            <a:r>
              <a:rPr lang="en-CA" sz="1400" b="1" dirty="0">
                <a:solidFill>
                  <a:srgbClr val="0000FF"/>
                </a:solidFill>
                <a:highlight>
                  <a:srgbClr val="FFFFFF"/>
                </a:highlight>
              </a:rPr>
              <a:t>new</a:t>
            </a:r>
            <a:r>
              <a:rPr lang="en-CA" sz="1400" dirty="0">
                <a:solidFill>
                  <a:srgbClr val="000000"/>
                </a:solidFill>
                <a:highlight>
                  <a:srgbClr val="FFFFFF"/>
                </a:highlight>
              </a:rPr>
              <a:t> </a:t>
            </a:r>
            <a:r>
              <a:rPr lang="en-CA" sz="1400" dirty="0" err="1">
                <a:solidFill>
                  <a:srgbClr val="000000"/>
                </a:solidFill>
                <a:highlight>
                  <a:srgbClr val="FFFFFF"/>
                </a:highlight>
              </a:rPr>
              <a:t>NYStyleClamPizza</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b="1" dirty="0">
                <a:solidFill>
                  <a:srgbClr val="0000FF"/>
                </a:solidFill>
                <a:highlight>
                  <a:srgbClr val="FFFFFF"/>
                </a:highlight>
              </a:rPr>
              <a:t>else</a:t>
            </a:r>
            <a:r>
              <a:rPr lang="en-US" sz="1400" dirty="0">
                <a:solidFill>
                  <a:srgbClr val="000000"/>
                </a:solidFill>
                <a:highlight>
                  <a:srgbClr val="FFFFFF"/>
                </a:highlight>
              </a:rPr>
              <a:t> </a:t>
            </a:r>
            <a:r>
              <a:rPr lang="en-US" sz="1400" b="1" dirty="0">
                <a:solidFill>
                  <a:srgbClr val="0000FF"/>
                </a:solidFill>
                <a:highlight>
                  <a:srgbClr val="FFFFFF"/>
                </a:highlight>
              </a:rPr>
              <a:t>if</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err="1">
                <a:solidFill>
                  <a:srgbClr val="000000"/>
                </a:solidFill>
                <a:highlight>
                  <a:srgbClr val="FFFFFF"/>
                </a:highlight>
              </a:rPr>
              <a:t>item</a:t>
            </a:r>
            <a:r>
              <a:rPr lang="en-US" sz="1400" b="1" dirty="0" err="1">
                <a:solidFill>
                  <a:srgbClr val="000080"/>
                </a:solidFill>
                <a:highlight>
                  <a:srgbClr val="FFFFFF"/>
                </a:highlight>
              </a:rPr>
              <a:t>.</a:t>
            </a:r>
            <a:r>
              <a:rPr lang="en-US" sz="1400" dirty="0" err="1">
                <a:solidFill>
                  <a:srgbClr val="000000"/>
                </a:solidFill>
                <a:highlight>
                  <a:srgbClr val="FFFFFF"/>
                </a:highlight>
              </a:rPr>
              <a:t>equals</a:t>
            </a:r>
            <a:r>
              <a:rPr lang="en-US" sz="1400" b="1" dirty="0">
                <a:solidFill>
                  <a:srgbClr val="000080"/>
                </a:solidFill>
                <a:highlight>
                  <a:srgbClr val="FFFFFF"/>
                </a:highlight>
              </a:rPr>
              <a:t>(</a:t>
            </a:r>
            <a:r>
              <a:rPr lang="en-US" sz="1400" dirty="0">
                <a:solidFill>
                  <a:srgbClr val="808080"/>
                </a:solidFill>
                <a:highlight>
                  <a:srgbClr val="FFFFFF"/>
                </a:highlight>
              </a:rPr>
              <a:t>"pepperoni"</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CA" sz="1400" dirty="0">
                <a:solidFill>
                  <a:srgbClr val="000000"/>
                </a:solidFill>
                <a:highlight>
                  <a:srgbClr val="FFFFFF"/>
                </a:highlight>
              </a:rPr>
              <a:t>			</a:t>
            </a:r>
            <a:r>
              <a:rPr lang="en-CA" sz="1400" b="1" dirty="0">
                <a:solidFill>
                  <a:srgbClr val="0000FF"/>
                </a:solidFill>
                <a:highlight>
                  <a:srgbClr val="FFFFFF"/>
                </a:highlight>
              </a:rPr>
              <a:t>return</a:t>
            </a:r>
            <a:r>
              <a:rPr lang="en-CA" sz="1400" dirty="0">
                <a:solidFill>
                  <a:srgbClr val="000000"/>
                </a:solidFill>
                <a:highlight>
                  <a:srgbClr val="FFFFFF"/>
                </a:highlight>
              </a:rPr>
              <a:t> </a:t>
            </a:r>
            <a:r>
              <a:rPr lang="en-CA" sz="1400" b="1" dirty="0">
                <a:solidFill>
                  <a:srgbClr val="0000FF"/>
                </a:solidFill>
                <a:highlight>
                  <a:srgbClr val="FFFFFF"/>
                </a:highlight>
              </a:rPr>
              <a:t>new</a:t>
            </a:r>
            <a:r>
              <a:rPr lang="en-CA" sz="1400" dirty="0">
                <a:solidFill>
                  <a:srgbClr val="000000"/>
                </a:solidFill>
                <a:highlight>
                  <a:srgbClr val="FFFFFF"/>
                </a:highlight>
              </a:rPr>
              <a:t> </a:t>
            </a:r>
            <a:r>
              <a:rPr lang="en-CA" sz="1400" dirty="0" err="1">
                <a:solidFill>
                  <a:srgbClr val="000000"/>
                </a:solidFill>
                <a:highlight>
                  <a:srgbClr val="FFFFFF"/>
                </a:highlight>
              </a:rPr>
              <a:t>NYStylePepperoniPizza</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b="1" dirty="0">
                <a:solidFill>
                  <a:srgbClr val="000080"/>
                </a:solidFill>
                <a:highlight>
                  <a:srgbClr val="FFFFFF"/>
                </a:highlight>
              </a:rPr>
              <a:t>}</a:t>
            </a:r>
            <a:r>
              <a:rPr lang="en-CA" sz="1400" dirty="0">
                <a:solidFill>
                  <a:srgbClr val="000000"/>
                </a:solidFill>
                <a:highlight>
                  <a:srgbClr val="FFFFFF"/>
                </a:highlight>
              </a:rPr>
              <a:t> </a:t>
            </a:r>
            <a:r>
              <a:rPr lang="en-CA" sz="1400" b="1" dirty="0">
                <a:solidFill>
                  <a:srgbClr val="0000FF"/>
                </a:solidFill>
                <a:highlight>
                  <a:srgbClr val="FFFFFF"/>
                </a:highlight>
              </a:rPr>
              <a:t>else</a:t>
            </a:r>
            <a:r>
              <a:rPr lang="en-CA" sz="1400" dirty="0">
                <a:solidFill>
                  <a:srgbClr val="000000"/>
                </a:solidFill>
                <a:highlight>
                  <a:srgbClr val="FFFFFF"/>
                </a:highlight>
              </a:rPr>
              <a:t> </a:t>
            </a:r>
            <a:r>
              <a:rPr lang="en-CA" sz="1400" b="1" dirty="0">
                <a:solidFill>
                  <a:srgbClr val="0000FF"/>
                </a:solidFill>
                <a:highlight>
                  <a:srgbClr val="FFFFFF"/>
                </a:highlight>
              </a:rPr>
              <a:t>return</a:t>
            </a:r>
            <a:r>
              <a:rPr lang="en-CA" sz="1400" dirty="0">
                <a:solidFill>
                  <a:srgbClr val="000000"/>
                </a:solidFill>
                <a:highlight>
                  <a:srgbClr val="FFFFFF"/>
                </a:highlight>
              </a:rPr>
              <a:t> </a:t>
            </a:r>
            <a:r>
              <a:rPr lang="en-CA" sz="1400" b="1" dirty="0">
                <a:solidFill>
                  <a:srgbClr val="0000FF"/>
                </a:solidFill>
                <a:highlight>
                  <a:srgbClr val="FFFFFF"/>
                </a:highlight>
              </a:rPr>
              <a:t>null</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b="1" dirty="0">
                <a:solidFill>
                  <a:srgbClr val="000080"/>
                </a:solidFill>
                <a:highlight>
                  <a:srgbClr val="FFFFFF"/>
                </a:highlight>
              </a:rPr>
              <a:t>}</a:t>
            </a:r>
            <a:endParaRPr lang="en-CA" sz="1400" dirty="0">
              <a:solidFill>
                <a:srgbClr val="000000"/>
              </a:solidFill>
              <a:highlight>
                <a:srgbClr val="FFFFFF"/>
              </a:highlight>
            </a:endParaRPr>
          </a:p>
        </p:txBody>
      </p:sp>
      <p:sp>
        <p:nvSpPr>
          <p:cNvPr id="3" name="Footer Placeholder 2">
            <a:extLst>
              <a:ext uri="{FF2B5EF4-FFF2-40B4-BE49-F238E27FC236}">
                <a16:creationId xmlns:a16="http://schemas.microsoft.com/office/drawing/2014/main" id="{9FFD9B5C-297E-47D7-AEBC-705B98D13ADA}"/>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3665923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F0E3C-9097-40B3-9A6B-3EF392C0DC97}"/>
              </a:ext>
            </a:extLst>
          </p:cNvPr>
          <p:cNvSpPr>
            <a:spLocks noGrp="1"/>
          </p:cNvSpPr>
          <p:nvPr>
            <p:ph type="title"/>
          </p:nvPr>
        </p:nvSpPr>
        <p:spPr/>
        <p:txBody>
          <a:bodyPr/>
          <a:lstStyle/>
          <a:p>
            <a:r>
              <a:rPr lang="en-CA" dirty="0"/>
              <a:t>Code solution: product</a:t>
            </a:r>
          </a:p>
        </p:txBody>
      </p:sp>
      <p:sp>
        <p:nvSpPr>
          <p:cNvPr id="4" name="Slide Number Placeholder 3">
            <a:extLst>
              <a:ext uri="{FF2B5EF4-FFF2-40B4-BE49-F238E27FC236}">
                <a16:creationId xmlns:a16="http://schemas.microsoft.com/office/drawing/2014/main" id="{C0EB3510-2E4E-413F-8A12-47561E69FC51}"/>
              </a:ext>
            </a:extLst>
          </p:cNvPr>
          <p:cNvSpPr>
            <a:spLocks noGrp="1"/>
          </p:cNvSpPr>
          <p:nvPr>
            <p:ph type="sldNum" sz="quarter" idx="12"/>
          </p:nvPr>
        </p:nvSpPr>
        <p:spPr/>
        <p:txBody>
          <a:bodyPr/>
          <a:lstStyle/>
          <a:p>
            <a:fld id="{C2F792F5-04B2-48F5-9D03-C738232DE97E}" type="slidenum">
              <a:rPr lang="en-CA" smtClean="0"/>
              <a:t>16</a:t>
            </a:fld>
            <a:endParaRPr lang="en-CA"/>
          </a:p>
        </p:txBody>
      </p:sp>
      <p:sp>
        <p:nvSpPr>
          <p:cNvPr id="3" name="Rectangle 2">
            <a:extLst>
              <a:ext uri="{FF2B5EF4-FFF2-40B4-BE49-F238E27FC236}">
                <a16:creationId xmlns:a16="http://schemas.microsoft.com/office/drawing/2014/main" id="{CA74B843-054D-4880-A567-D832C7E4DF0A}"/>
              </a:ext>
            </a:extLst>
          </p:cNvPr>
          <p:cNvSpPr/>
          <p:nvPr/>
        </p:nvSpPr>
        <p:spPr>
          <a:xfrm>
            <a:off x="1898341" y="1574983"/>
            <a:ext cx="8395317" cy="4616648"/>
          </a:xfrm>
          <a:prstGeom prst="rect">
            <a:avLst/>
          </a:prstGeom>
        </p:spPr>
        <p:txBody>
          <a:bodyPr wrap="square">
            <a:spAutoFit/>
          </a:bodyPr>
          <a:lstStyle/>
          <a:p>
            <a:r>
              <a:rPr lang="en-CA" sz="1400" dirty="0">
                <a:solidFill>
                  <a:srgbClr val="8000FF"/>
                </a:solidFill>
                <a:highlight>
                  <a:srgbClr val="FFFFFF"/>
                </a:highlight>
              </a:rPr>
              <a:t>public</a:t>
            </a:r>
            <a:r>
              <a:rPr lang="en-CA" sz="1400" dirty="0">
                <a:solidFill>
                  <a:srgbClr val="000000"/>
                </a:solidFill>
                <a:highlight>
                  <a:srgbClr val="FFFFFF"/>
                </a:highlight>
              </a:rPr>
              <a:t> </a:t>
            </a:r>
            <a:r>
              <a:rPr lang="en-CA" sz="1400" dirty="0">
                <a:solidFill>
                  <a:srgbClr val="8000FF"/>
                </a:solidFill>
                <a:highlight>
                  <a:srgbClr val="FFFFFF"/>
                </a:highlight>
              </a:rPr>
              <a:t>abstract</a:t>
            </a:r>
            <a:r>
              <a:rPr lang="en-CA" sz="1400" dirty="0">
                <a:solidFill>
                  <a:srgbClr val="000000"/>
                </a:solidFill>
                <a:highlight>
                  <a:srgbClr val="FFFFFF"/>
                </a:highlight>
              </a:rPr>
              <a:t> </a:t>
            </a:r>
            <a:r>
              <a:rPr lang="en-CA" sz="1400" dirty="0">
                <a:solidFill>
                  <a:srgbClr val="8000FF"/>
                </a:solidFill>
                <a:highlight>
                  <a:srgbClr val="FFFFFF"/>
                </a:highlight>
              </a:rPr>
              <a:t>class</a:t>
            </a:r>
            <a:r>
              <a:rPr lang="en-CA" sz="1400" dirty="0">
                <a:solidFill>
                  <a:srgbClr val="000000"/>
                </a:solidFill>
                <a:highlight>
                  <a:srgbClr val="FFFFFF"/>
                </a:highlight>
              </a:rPr>
              <a:t> Pizza </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String dough, sauce, name</a:t>
            </a:r>
            <a:r>
              <a:rPr lang="en-CA" sz="1400" b="1" dirty="0">
                <a:solidFill>
                  <a:srgbClr val="000080"/>
                </a:solidFill>
                <a:highlight>
                  <a:srgbClr val="FFFFFF"/>
                </a:highlight>
              </a:rPr>
              <a:t>;</a:t>
            </a:r>
          </a:p>
          <a:p>
            <a:r>
              <a:rPr lang="en-CA" sz="1400" dirty="0">
                <a:solidFill>
                  <a:srgbClr val="000000"/>
                </a:solidFill>
                <a:highlight>
                  <a:srgbClr val="FFFFFF"/>
                </a:highlight>
              </a:rPr>
              <a:t>	</a:t>
            </a:r>
            <a:r>
              <a:rPr lang="en-CA" sz="1400" dirty="0" err="1">
                <a:solidFill>
                  <a:srgbClr val="000000"/>
                </a:solidFill>
                <a:highlight>
                  <a:srgbClr val="FFFFFF"/>
                </a:highlight>
              </a:rPr>
              <a:t>ArrayList</a:t>
            </a:r>
            <a:r>
              <a:rPr lang="en-CA" sz="1400" b="1" dirty="0">
                <a:solidFill>
                  <a:srgbClr val="000080"/>
                </a:solidFill>
                <a:highlight>
                  <a:srgbClr val="FFFFFF"/>
                </a:highlight>
              </a:rPr>
              <a:t>&lt;</a:t>
            </a:r>
            <a:r>
              <a:rPr lang="en-CA" sz="1400" dirty="0">
                <a:solidFill>
                  <a:srgbClr val="000000"/>
                </a:solidFill>
                <a:highlight>
                  <a:srgbClr val="FFFFFF"/>
                </a:highlight>
              </a:rPr>
              <a:t>String</a:t>
            </a:r>
            <a:r>
              <a:rPr lang="en-CA" sz="1400" b="1" dirty="0">
                <a:solidFill>
                  <a:srgbClr val="000080"/>
                </a:solidFill>
                <a:highlight>
                  <a:srgbClr val="FFFFFF"/>
                </a:highlight>
              </a:rPr>
              <a:t>&gt;</a:t>
            </a:r>
            <a:r>
              <a:rPr lang="en-CA" sz="1400" dirty="0">
                <a:solidFill>
                  <a:srgbClr val="000000"/>
                </a:solidFill>
                <a:highlight>
                  <a:srgbClr val="FFFFFF"/>
                </a:highlight>
              </a:rPr>
              <a:t> toppings </a:t>
            </a:r>
            <a:r>
              <a:rPr lang="en-CA" sz="1400" b="1" dirty="0">
                <a:solidFill>
                  <a:srgbClr val="000080"/>
                </a:solidFill>
                <a:highlight>
                  <a:srgbClr val="FFFFFF"/>
                </a:highlight>
              </a:rPr>
              <a:t>=</a:t>
            </a:r>
            <a:r>
              <a:rPr lang="en-CA" sz="1400" dirty="0">
                <a:solidFill>
                  <a:srgbClr val="000000"/>
                </a:solidFill>
                <a:highlight>
                  <a:srgbClr val="FFFFFF"/>
                </a:highlight>
              </a:rPr>
              <a:t> </a:t>
            </a:r>
            <a:r>
              <a:rPr lang="en-CA" sz="1400" b="1" dirty="0">
                <a:solidFill>
                  <a:srgbClr val="0000FF"/>
                </a:solidFill>
                <a:highlight>
                  <a:srgbClr val="FFFFFF"/>
                </a:highlight>
              </a:rPr>
              <a:t>new</a:t>
            </a:r>
            <a:r>
              <a:rPr lang="en-CA" sz="1400" dirty="0">
                <a:solidFill>
                  <a:srgbClr val="000000"/>
                </a:solidFill>
                <a:highlight>
                  <a:srgbClr val="FFFFFF"/>
                </a:highlight>
              </a:rPr>
              <a:t> </a:t>
            </a:r>
            <a:r>
              <a:rPr lang="en-CA" sz="1400" dirty="0" err="1">
                <a:solidFill>
                  <a:srgbClr val="000000"/>
                </a:solidFill>
                <a:highlight>
                  <a:srgbClr val="FFFFFF"/>
                </a:highlight>
              </a:rPr>
              <a:t>ArrayList</a:t>
            </a:r>
            <a:r>
              <a:rPr lang="en-CA" sz="1400" b="1" dirty="0">
                <a:solidFill>
                  <a:srgbClr val="000080"/>
                </a:solidFill>
                <a:highlight>
                  <a:srgbClr val="FFFFFF"/>
                </a:highlight>
              </a:rPr>
              <a:t>&lt;</a:t>
            </a:r>
            <a:r>
              <a:rPr lang="en-CA" sz="1400" dirty="0">
                <a:solidFill>
                  <a:srgbClr val="000000"/>
                </a:solidFill>
                <a:highlight>
                  <a:srgbClr val="FFFFFF"/>
                </a:highlight>
              </a:rPr>
              <a:t>String</a:t>
            </a:r>
            <a:r>
              <a:rPr lang="en-CA" sz="1400" b="1" dirty="0">
                <a:solidFill>
                  <a:srgbClr val="000080"/>
                </a:solidFill>
                <a:highlight>
                  <a:srgbClr val="FFFFFF"/>
                </a:highlight>
              </a:rPr>
              <a:t>&gt;();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dirty="0">
                <a:solidFill>
                  <a:srgbClr val="8000FF"/>
                </a:solidFill>
                <a:highlight>
                  <a:srgbClr val="FFFFFF"/>
                </a:highlight>
              </a:rPr>
              <a:t>void</a:t>
            </a:r>
            <a:r>
              <a:rPr lang="en-CA" sz="1400" dirty="0">
                <a:solidFill>
                  <a:srgbClr val="000000"/>
                </a:solidFill>
                <a:highlight>
                  <a:srgbClr val="FFFFFF"/>
                </a:highlight>
              </a:rPr>
              <a:t> prepare</a:t>
            </a:r>
            <a:r>
              <a:rPr lang="en-CA" sz="1400" b="1" dirty="0">
                <a:solidFill>
                  <a:srgbClr val="000080"/>
                </a:solidFill>
                <a:highlight>
                  <a:srgbClr val="FFFFFF"/>
                </a:highlight>
              </a:rPr>
              <a:t>()</a:t>
            </a:r>
            <a:r>
              <a:rPr lang="en-CA" sz="1400" dirty="0">
                <a:solidFill>
                  <a:srgbClr val="000000"/>
                </a:solidFill>
                <a:highlight>
                  <a:srgbClr val="FFFFFF"/>
                </a:highlight>
              </a:rPr>
              <a:t> </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dirty="0" err="1">
                <a:solidFill>
                  <a:srgbClr val="000000"/>
                </a:solidFill>
                <a:highlight>
                  <a:srgbClr val="FFFFFF"/>
                </a:highlight>
              </a:rPr>
              <a:t>System</a:t>
            </a:r>
            <a:r>
              <a:rPr lang="en-CA" sz="1400" b="1" dirty="0" err="1">
                <a:solidFill>
                  <a:srgbClr val="000080"/>
                </a:solidFill>
                <a:highlight>
                  <a:srgbClr val="FFFFFF"/>
                </a:highlight>
              </a:rPr>
              <a:t>.</a:t>
            </a:r>
            <a:r>
              <a:rPr lang="en-CA" sz="1400" dirty="0" err="1">
                <a:solidFill>
                  <a:srgbClr val="000000"/>
                </a:solidFill>
                <a:highlight>
                  <a:srgbClr val="FFFFFF"/>
                </a:highlight>
              </a:rPr>
              <a:t>out</a:t>
            </a:r>
            <a:r>
              <a:rPr lang="en-CA" sz="1400" b="1" dirty="0" err="1">
                <a:solidFill>
                  <a:srgbClr val="000080"/>
                </a:solidFill>
                <a:highlight>
                  <a:srgbClr val="FFFFFF"/>
                </a:highlight>
              </a:rPr>
              <a:t>.</a:t>
            </a:r>
            <a:r>
              <a:rPr lang="en-CA" sz="1400" dirty="0" err="1">
                <a:solidFill>
                  <a:srgbClr val="000000"/>
                </a:solidFill>
                <a:highlight>
                  <a:srgbClr val="FFFFFF"/>
                </a:highlight>
              </a:rPr>
              <a:t>println</a:t>
            </a:r>
            <a:r>
              <a:rPr lang="en-CA" sz="1400" b="1" dirty="0">
                <a:solidFill>
                  <a:srgbClr val="000080"/>
                </a:solidFill>
                <a:highlight>
                  <a:srgbClr val="FFFFFF"/>
                </a:highlight>
              </a:rPr>
              <a:t>(</a:t>
            </a:r>
            <a:r>
              <a:rPr lang="en-CA" sz="1400" dirty="0">
                <a:solidFill>
                  <a:srgbClr val="808080"/>
                </a:solidFill>
                <a:highlight>
                  <a:srgbClr val="FFFFFF"/>
                </a:highlight>
              </a:rPr>
              <a:t>"Prepare "</a:t>
            </a:r>
            <a:r>
              <a:rPr lang="en-CA" sz="1400" dirty="0">
                <a:solidFill>
                  <a:srgbClr val="000000"/>
                </a:solidFill>
                <a:highlight>
                  <a:srgbClr val="FFFFFF"/>
                </a:highlight>
              </a:rPr>
              <a:t> </a:t>
            </a:r>
            <a:r>
              <a:rPr lang="en-CA" sz="1400" b="1" dirty="0">
                <a:solidFill>
                  <a:srgbClr val="000080"/>
                </a:solidFill>
                <a:highlight>
                  <a:srgbClr val="FFFFFF"/>
                </a:highlight>
              </a:rPr>
              <a:t>+</a:t>
            </a:r>
            <a:r>
              <a:rPr lang="en-CA" sz="1400" dirty="0">
                <a:solidFill>
                  <a:srgbClr val="000000"/>
                </a:solidFill>
                <a:highlight>
                  <a:srgbClr val="FFFFFF"/>
                </a:highlight>
              </a:rPr>
              <a:t> name</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US" sz="1400" dirty="0">
                <a:solidFill>
                  <a:srgbClr val="000000"/>
                </a:solidFill>
                <a:highlight>
                  <a:srgbClr val="FFFFFF"/>
                </a:highlight>
              </a:rPr>
              <a:t>		</a:t>
            </a:r>
            <a:r>
              <a:rPr lang="en-US" sz="1400" dirty="0" err="1">
                <a:solidFill>
                  <a:srgbClr val="000000"/>
                </a:solidFill>
                <a:highlight>
                  <a:srgbClr val="FFFFFF"/>
                </a:highlight>
              </a:rPr>
              <a:t>System</a:t>
            </a:r>
            <a:r>
              <a:rPr lang="en-US" sz="1400" b="1" dirty="0" err="1">
                <a:solidFill>
                  <a:srgbClr val="000080"/>
                </a:solidFill>
                <a:highlight>
                  <a:srgbClr val="FFFFFF"/>
                </a:highlight>
              </a:rPr>
              <a:t>.</a:t>
            </a:r>
            <a:r>
              <a:rPr lang="en-US" sz="1400" dirty="0" err="1">
                <a:solidFill>
                  <a:srgbClr val="000000"/>
                </a:solidFill>
                <a:highlight>
                  <a:srgbClr val="FFFFFF"/>
                </a:highlight>
              </a:rPr>
              <a:t>out</a:t>
            </a:r>
            <a:r>
              <a:rPr lang="en-US" sz="1400" b="1" dirty="0" err="1">
                <a:solidFill>
                  <a:srgbClr val="000080"/>
                </a:solidFill>
                <a:highlight>
                  <a:srgbClr val="FFFFFF"/>
                </a:highlight>
              </a:rPr>
              <a:t>.</a:t>
            </a:r>
            <a:r>
              <a:rPr lang="en-US" sz="1400" dirty="0" err="1">
                <a:solidFill>
                  <a:srgbClr val="000000"/>
                </a:solidFill>
                <a:highlight>
                  <a:srgbClr val="FFFFFF"/>
                </a:highlight>
              </a:rPr>
              <a:t>println</a:t>
            </a:r>
            <a:r>
              <a:rPr lang="en-US" sz="1400" b="1" dirty="0">
                <a:solidFill>
                  <a:srgbClr val="000080"/>
                </a:solidFill>
                <a:highlight>
                  <a:srgbClr val="FFFFFF"/>
                </a:highlight>
              </a:rPr>
              <a:t>(</a:t>
            </a:r>
            <a:r>
              <a:rPr lang="en-US" sz="1400" dirty="0">
                <a:solidFill>
                  <a:srgbClr val="808080"/>
                </a:solidFill>
                <a:highlight>
                  <a:srgbClr val="FFFFFF"/>
                </a:highlight>
              </a:rPr>
              <a:t>"Tossing dough...\</a:t>
            </a:r>
            <a:r>
              <a:rPr lang="en-US" sz="1400" dirty="0" err="1">
                <a:solidFill>
                  <a:srgbClr val="808080"/>
                </a:solidFill>
                <a:highlight>
                  <a:srgbClr val="FFFFFF"/>
                </a:highlight>
              </a:rPr>
              <a:t>nAdding</a:t>
            </a:r>
            <a:r>
              <a:rPr lang="en-US" sz="1400" dirty="0">
                <a:solidFill>
                  <a:srgbClr val="808080"/>
                </a:solidFill>
                <a:highlight>
                  <a:srgbClr val="FFFFFF"/>
                </a:highlight>
              </a:rPr>
              <a:t> sauce...\n</a:t>
            </a:r>
            <a:r>
              <a:rPr lang="en-CA" sz="1400" dirty="0">
                <a:solidFill>
                  <a:srgbClr val="808080"/>
                </a:solidFill>
                <a:highlight>
                  <a:srgbClr val="FFFFFF"/>
                </a:highlight>
              </a:rPr>
              <a:t> Adding toppings: </a:t>
            </a:r>
            <a:r>
              <a:rPr lang="en-US" sz="1400" dirty="0">
                <a:solidFill>
                  <a:srgbClr val="808080"/>
                </a:solidFill>
                <a:highlight>
                  <a:srgbClr val="FFFFFF"/>
                </a:highlight>
              </a:rPr>
              <a:t>"</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CA" sz="1400" b="1" dirty="0">
                <a:solidFill>
                  <a:srgbClr val="0000FF"/>
                </a:solidFill>
                <a:highlight>
                  <a:srgbClr val="FFFFFF"/>
                </a:highlight>
              </a:rPr>
              <a:t>for</a:t>
            </a:r>
            <a:r>
              <a:rPr lang="en-CA" sz="1400" dirty="0">
                <a:solidFill>
                  <a:srgbClr val="000000"/>
                </a:solidFill>
                <a:highlight>
                  <a:srgbClr val="FFFFFF"/>
                </a:highlight>
              </a:rPr>
              <a:t> </a:t>
            </a:r>
            <a:r>
              <a:rPr lang="en-CA" sz="1400" b="1" dirty="0">
                <a:solidFill>
                  <a:srgbClr val="000080"/>
                </a:solidFill>
                <a:highlight>
                  <a:srgbClr val="FFFFFF"/>
                </a:highlight>
              </a:rPr>
              <a:t>(</a:t>
            </a:r>
            <a:r>
              <a:rPr lang="en-CA" sz="1400" dirty="0">
                <a:solidFill>
                  <a:srgbClr val="000000"/>
                </a:solidFill>
                <a:highlight>
                  <a:srgbClr val="FFFFFF"/>
                </a:highlight>
              </a:rPr>
              <a:t>String topping </a:t>
            </a:r>
            <a:r>
              <a:rPr lang="en-CA" sz="1400" b="1" dirty="0">
                <a:solidFill>
                  <a:srgbClr val="000080"/>
                </a:solidFill>
                <a:highlight>
                  <a:srgbClr val="FFFFFF"/>
                </a:highlight>
              </a:rPr>
              <a:t>:</a:t>
            </a:r>
            <a:r>
              <a:rPr lang="en-CA" sz="1400" dirty="0">
                <a:solidFill>
                  <a:srgbClr val="000000"/>
                </a:solidFill>
                <a:highlight>
                  <a:srgbClr val="FFFFFF"/>
                </a:highlight>
              </a:rPr>
              <a:t> toppings</a:t>
            </a:r>
            <a:r>
              <a:rPr lang="en-CA" sz="1400" b="1" dirty="0">
                <a:solidFill>
                  <a:srgbClr val="000080"/>
                </a:solidFill>
                <a:highlight>
                  <a:srgbClr val="FFFFFF"/>
                </a:highlight>
              </a:rPr>
              <a:t>)</a:t>
            </a:r>
            <a:r>
              <a:rPr lang="en-CA" sz="1400" dirty="0">
                <a:solidFill>
                  <a:srgbClr val="000000"/>
                </a:solidFill>
                <a:highlight>
                  <a:srgbClr val="FFFFFF"/>
                </a:highlight>
              </a:rPr>
              <a:t> </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dirty="0" err="1">
                <a:solidFill>
                  <a:srgbClr val="000000"/>
                </a:solidFill>
                <a:highlight>
                  <a:srgbClr val="FFFFFF"/>
                </a:highlight>
              </a:rPr>
              <a:t>System</a:t>
            </a:r>
            <a:r>
              <a:rPr lang="en-CA" sz="1400" b="1" dirty="0" err="1">
                <a:solidFill>
                  <a:srgbClr val="000080"/>
                </a:solidFill>
                <a:highlight>
                  <a:srgbClr val="FFFFFF"/>
                </a:highlight>
              </a:rPr>
              <a:t>.</a:t>
            </a:r>
            <a:r>
              <a:rPr lang="en-CA" sz="1400" dirty="0" err="1">
                <a:solidFill>
                  <a:srgbClr val="000000"/>
                </a:solidFill>
                <a:highlight>
                  <a:srgbClr val="FFFFFF"/>
                </a:highlight>
              </a:rPr>
              <a:t>out</a:t>
            </a:r>
            <a:r>
              <a:rPr lang="en-CA" sz="1400" b="1" dirty="0" err="1">
                <a:solidFill>
                  <a:srgbClr val="000080"/>
                </a:solidFill>
                <a:highlight>
                  <a:srgbClr val="FFFFFF"/>
                </a:highlight>
              </a:rPr>
              <a:t>.</a:t>
            </a:r>
            <a:r>
              <a:rPr lang="en-CA" sz="1400" dirty="0" err="1">
                <a:solidFill>
                  <a:srgbClr val="000000"/>
                </a:solidFill>
                <a:highlight>
                  <a:srgbClr val="FFFFFF"/>
                </a:highlight>
              </a:rPr>
              <a:t>println</a:t>
            </a:r>
            <a:r>
              <a:rPr lang="en-CA" sz="1400" b="1" dirty="0">
                <a:solidFill>
                  <a:srgbClr val="000080"/>
                </a:solidFill>
                <a:highlight>
                  <a:srgbClr val="FFFFFF"/>
                </a:highlight>
              </a:rPr>
              <a:t>(</a:t>
            </a:r>
            <a:r>
              <a:rPr lang="en-CA" sz="1400" dirty="0">
                <a:solidFill>
                  <a:srgbClr val="808080"/>
                </a:solidFill>
                <a:highlight>
                  <a:srgbClr val="FFFFFF"/>
                </a:highlight>
              </a:rPr>
              <a:t>"   "</a:t>
            </a:r>
            <a:r>
              <a:rPr lang="en-CA" sz="1400" dirty="0">
                <a:solidFill>
                  <a:srgbClr val="000000"/>
                </a:solidFill>
                <a:highlight>
                  <a:srgbClr val="FFFFFF"/>
                </a:highlight>
              </a:rPr>
              <a:t> </a:t>
            </a:r>
            <a:r>
              <a:rPr lang="en-CA" sz="1400" b="1" dirty="0">
                <a:solidFill>
                  <a:srgbClr val="000080"/>
                </a:solidFill>
                <a:highlight>
                  <a:srgbClr val="FFFFFF"/>
                </a:highlight>
              </a:rPr>
              <a:t>+</a:t>
            </a:r>
            <a:r>
              <a:rPr lang="en-CA" sz="1400" dirty="0">
                <a:solidFill>
                  <a:srgbClr val="000000"/>
                </a:solidFill>
                <a:highlight>
                  <a:srgbClr val="FFFFFF"/>
                </a:highlight>
              </a:rPr>
              <a:t> topping</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dirty="0">
                <a:solidFill>
                  <a:srgbClr val="8000FF"/>
                </a:solidFill>
                <a:highlight>
                  <a:srgbClr val="FFFFFF"/>
                </a:highlight>
              </a:rPr>
              <a:t>void</a:t>
            </a:r>
            <a:r>
              <a:rPr lang="en-CA" sz="1400" dirty="0">
                <a:solidFill>
                  <a:srgbClr val="000000"/>
                </a:solidFill>
                <a:highlight>
                  <a:srgbClr val="FFFFFF"/>
                </a:highlight>
              </a:rPr>
              <a:t> bake</a:t>
            </a:r>
            <a:r>
              <a:rPr lang="en-CA" sz="1400" b="1" dirty="0">
                <a:solidFill>
                  <a:srgbClr val="000080"/>
                </a:solidFill>
                <a:highlight>
                  <a:srgbClr val="FFFFFF"/>
                </a:highlight>
              </a:rPr>
              <a:t>()</a:t>
            </a:r>
            <a:r>
              <a:rPr lang="en-CA" sz="1400" dirty="0">
                <a:solidFill>
                  <a:srgbClr val="000000"/>
                </a:solidFill>
                <a:highlight>
                  <a:srgbClr val="FFFFFF"/>
                </a:highlight>
              </a:rPr>
              <a:t> </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dirty="0" err="1">
                <a:solidFill>
                  <a:srgbClr val="000000"/>
                </a:solidFill>
                <a:highlight>
                  <a:srgbClr val="FFFFFF"/>
                </a:highlight>
              </a:rPr>
              <a:t>System</a:t>
            </a:r>
            <a:r>
              <a:rPr lang="en-CA" sz="1400" b="1" dirty="0" err="1">
                <a:solidFill>
                  <a:srgbClr val="000080"/>
                </a:solidFill>
                <a:highlight>
                  <a:srgbClr val="FFFFFF"/>
                </a:highlight>
              </a:rPr>
              <a:t>.</a:t>
            </a:r>
            <a:r>
              <a:rPr lang="en-CA" sz="1400" dirty="0" err="1">
                <a:solidFill>
                  <a:srgbClr val="000000"/>
                </a:solidFill>
                <a:highlight>
                  <a:srgbClr val="FFFFFF"/>
                </a:highlight>
              </a:rPr>
              <a:t>out</a:t>
            </a:r>
            <a:r>
              <a:rPr lang="en-CA" sz="1400" b="1" dirty="0" err="1">
                <a:solidFill>
                  <a:srgbClr val="000080"/>
                </a:solidFill>
                <a:highlight>
                  <a:srgbClr val="FFFFFF"/>
                </a:highlight>
              </a:rPr>
              <a:t>.</a:t>
            </a:r>
            <a:r>
              <a:rPr lang="en-CA" sz="1400" dirty="0" err="1">
                <a:solidFill>
                  <a:srgbClr val="000000"/>
                </a:solidFill>
                <a:highlight>
                  <a:srgbClr val="FFFFFF"/>
                </a:highlight>
              </a:rPr>
              <a:t>println</a:t>
            </a:r>
            <a:r>
              <a:rPr lang="en-CA" sz="1400" b="1" dirty="0">
                <a:solidFill>
                  <a:srgbClr val="000080"/>
                </a:solidFill>
                <a:highlight>
                  <a:srgbClr val="FFFFFF"/>
                </a:highlight>
              </a:rPr>
              <a:t>(</a:t>
            </a:r>
            <a:r>
              <a:rPr lang="en-CA" sz="1400" dirty="0">
                <a:solidFill>
                  <a:srgbClr val="808080"/>
                </a:solidFill>
                <a:highlight>
                  <a:srgbClr val="FFFFFF"/>
                </a:highlight>
              </a:rPr>
              <a:t>"Bake for 25 minutes at 350"</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dirty="0">
                <a:solidFill>
                  <a:srgbClr val="8000FF"/>
                </a:solidFill>
                <a:highlight>
                  <a:srgbClr val="FFFFFF"/>
                </a:highlight>
              </a:rPr>
              <a:t>void</a:t>
            </a:r>
            <a:r>
              <a:rPr lang="en-CA" sz="1400" dirty="0">
                <a:solidFill>
                  <a:srgbClr val="000000"/>
                </a:solidFill>
                <a:highlight>
                  <a:srgbClr val="FFFFFF"/>
                </a:highlight>
              </a:rPr>
              <a:t> cut</a:t>
            </a:r>
            <a:r>
              <a:rPr lang="en-CA" sz="1400" b="1" dirty="0">
                <a:solidFill>
                  <a:srgbClr val="000080"/>
                </a:solidFill>
                <a:highlight>
                  <a:srgbClr val="FFFFFF"/>
                </a:highlight>
              </a:rPr>
              <a:t>()</a:t>
            </a:r>
            <a:r>
              <a:rPr lang="en-CA" sz="1400" dirty="0">
                <a:solidFill>
                  <a:srgbClr val="000000"/>
                </a:solidFill>
                <a:highlight>
                  <a:srgbClr val="FFFFFF"/>
                </a:highlight>
              </a:rPr>
              <a:t> </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US" sz="1400" dirty="0">
                <a:solidFill>
                  <a:srgbClr val="000000"/>
                </a:solidFill>
                <a:highlight>
                  <a:srgbClr val="FFFFFF"/>
                </a:highlight>
              </a:rPr>
              <a:t>		</a:t>
            </a:r>
            <a:r>
              <a:rPr lang="en-US" sz="1400" dirty="0" err="1">
                <a:solidFill>
                  <a:srgbClr val="000000"/>
                </a:solidFill>
                <a:highlight>
                  <a:srgbClr val="FFFFFF"/>
                </a:highlight>
              </a:rPr>
              <a:t>System</a:t>
            </a:r>
            <a:r>
              <a:rPr lang="en-US" sz="1400" b="1" dirty="0" err="1">
                <a:solidFill>
                  <a:srgbClr val="000080"/>
                </a:solidFill>
                <a:highlight>
                  <a:srgbClr val="FFFFFF"/>
                </a:highlight>
              </a:rPr>
              <a:t>.</a:t>
            </a:r>
            <a:r>
              <a:rPr lang="en-US" sz="1400" dirty="0" err="1">
                <a:solidFill>
                  <a:srgbClr val="000000"/>
                </a:solidFill>
                <a:highlight>
                  <a:srgbClr val="FFFFFF"/>
                </a:highlight>
              </a:rPr>
              <a:t>out</a:t>
            </a:r>
            <a:r>
              <a:rPr lang="en-US" sz="1400" b="1" dirty="0" err="1">
                <a:solidFill>
                  <a:srgbClr val="000080"/>
                </a:solidFill>
                <a:highlight>
                  <a:srgbClr val="FFFFFF"/>
                </a:highlight>
              </a:rPr>
              <a:t>.</a:t>
            </a:r>
            <a:r>
              <a:rPr lang="en-US" sz="1400" dirty="0" err="1">
                <a:solidFill>
                  <a:srgbClr val="000000"/>
                </a:solidFill>
                <a:highlight>
                  <a:srgbClr val="FFFFFF"/>
                </a:highlight>
              </a:rPr>
              <a:t>println</a:t>
            </a:r>
            <a:r>
              <a:rPr lang="en-US" sz="1400" b="1" dirty="0">
                <a:solidFill>
                  <a:srgbClr val="000080"/>
                </a:solidFill>
                <a:highlight>
                  <a:srgbClr val="FFFFFF"/>
                </a:highlight>
              </a:rPr>
              <a:t>(</a:t>
            </a:r>
            <a:r>
              <a:rPr lang="en-US" sz="1400" dirty="0">
                <a:solidFill>
                  <a:srgbClr val="808080"/>
                </a:solidFill>
                <a:highlight>
                  <a:srgbClr val="FFFFFF"/>
                </a:highlight>
              </a:rPr>
              <a:t>"Cut the pizza into diagonal slices"</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CA" sz="1400" dirty="0">
                <a:solidFill>
                  <a:srgbClr val="000000"/>
                </a:solidFill>
                <a:highlight>
                  <a:srgbClr val="FFFFFF"/>
                </a:highlight>
              </a:rPr>
              <a:t>	</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dirty="0">
                <a:solidFill>
                  <a:srgbClr val="8000FF"/>
                </a:solidFill>
                <a:highlight>
                  <a:srgbClr val="FFFFFF"/>
                </a:highlight>
              </a:rPr>
              <a:t>void</a:t>
            </a:r>
            <a:r>
              <a:rPr lang="en-CA" sz="1400" dirty="0">
                <a:solidFill>
                  <a:srgbClr val="000000"/>
                </a:solidFill>
                <a:highlight>
                  <a:srgbClr val="FFFFFF"/>
                </a:highlight>
              </a:rPr>
              <a:t> box</a:t>
            </a:r>
            <a:r>
              <a:rPr lang="en-CA" sz="1400" b="1" dirty="0">
                <a:solidFill>
                  <a:srgbClr val="000080"/>
                </a:solidFill>
                <a:highlight>
                  <a:srgbClr val="FFFFFF"/>
                </a:highlight>
              </a:rPr>
              <a:t>()</a:t>
            </a:r>
            <a:r>
              <a:rPr lang="en-CA" sz="1400" dirty="0">
                <a:solidFill>
                  <a:srgbClr val="000000"/>
                </a:solidFill>
                <a:highlight>
                  <a:srgbClr val="FFFFFF"/>
                </a:highlight>
              </a:rPr>
              <a:t> </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dirty="0" err="1">
                <a:solidFill>
                  <a:srgbClr val="000000"/>
                </a:solidFill>
                <a:highlight>
                  <a:srgbClr val="FFFFFF"/>
                </a:highlight>
              </a:rPr>
              <a:t>System</a:t>
            </a:r>
            <a:r>
              <a:rPr lang="en-CA" sz="1400" b="1" dirty="0" err="1">
                <a:solidFill>
                  <a:srgbClr val="000080"/>
                </a:solidFill>
                <a:highlight>
                  <a:srgbClr val="FFFFFF"/>
                </a:highlight>
              </a:rPr>
              <a:t>.</a:t>
            </a:r>
            <a:r>
              <a:rPr lang="en-CA" sz="1400" dirty="0" err="1">
                <a:solidFill>
                  <a:srgbClr val="000000"/>
                </a:solidFill>
                <a:highlight>
                  <a:srgbClr val="FFFFFF"/>
                </a:highlight>
              </a:rPr>
              <a:t>out</a:t>
            </a:r>
            <a:r>
              <a:rPr lang="en-CA" sz="1400" b="1" dirty="0" err="1">
                <a:solidFill>
                  <a:srgbClr val="000080"/>
                </a:solidFill>
                <a:highlight>
                  <a:srgbClr val="FFFFFF"/>
                </a:highlight>
              </a:rPr>
              <a:t>.</a:t>
            </a:r>
            <a:r>
              <a:rPr lang="en-CA" sz="1400" dirty="0" err="1">
                <a:solidFill>
                  <a:srgbClr val="000000"/>
                </a:solidFill>
                <a:highlight>
                  <a:srgbClr val="FFFFFF"/>
                </a:highlight>
              </a:rPr>
              <a:t>println</a:t>
            </a:r>
            <a:r>
              <a:rPr lang="en-CA" sz="1400" b="1" dirty="0">
                <a:solidFill>
                  <a:srgbClr val="000080"/>
                </a:solidFill>
                <a:highlight>
                  <a:srgbClr val="FFFFFF"/>
                </a:highlight>
              </a:rPr>
              <a:t>(</a:t>
            </a:r>
            <a:r>
              <a:rPr lang="en-CA" sz="1400" dirty="0">
                <a:solidFill>
                  <a:srgbClr val="808080"/>
                </a:solidFill>
                <a:highlight>
                  <a:srgbClr val="FFFFFF"/>
                </a:highlight>
              </a:rPr>
              <a:t>"Place pizza in official </a:t>
            </a:r>
            <a:r>
              <a:rPr lang="en-CA" sz="1400" dirty="0" err="1">
                <a:solidFill>
                  <a:srgbClr val="808080"/>
                </a:solidFill>
                <a:highlight>
                  <a:srgbClr val="FFFFFF"/>
                </a:highlight>
              </a:rPr>
              <a:t>PizzaStore</a:t>
            </a:r>
            <a:r>
              <a:rPr lang="en-CA" sz="1400" dirty="0">
                <a:solidFill>
                  <a:srgbClr val="808080"/>
                </a:solidFill>
                <a:highlight>
                  <a:srgbClr val="FFFFFF"/>
                </a:highlight>
              </a:rPr>
              <a:t> box"</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b="1" dirty="0">
                <a:solidFill>
                  <a:srgbClr val="000080"/>
                </a:solidFill>
                <a:highlight>
                  <a:srgbClr val="FFFFFF"/>
                </a:highlight>
              </a:rPr>
              <a:t>}</a:t>
            </a:r>
          </a:p>
          <a:p>
            <a:r>
              <a:rPr lang="en-CA" sz="1400" dirty="0">
                <a:highlight>
                  <a:srgbClr val="FFFFFF"/>
                </a:highlight>
              </a:rPr>
              <a:t>	public String </a:t>
            </a:r>
            <a:r>
              <a:rPr lang="en-CA" sz="1400" dirty="0" err="1">
                <a:highlight>
                  <a:srgbClr val="FFFFFF"/>
                </a:highlight>
              </a:rPr>
              <a:t>getName</a:t>
            </a:r>
            <a:r>
              <a:rPr lang="en-CA" sz="1400" b="1" dirty="0">
                <a:highlight>
                  <a:srgbClr val="FFFFFF"/>
                </a:highlight>
              </a:rPr>
              <a:t>()</a:t>
            </a:r>
            <a:r>
              <a:rPr lang="en-CA" sz="1400" dirty="0">
                <a:highlight>
                  <a:srgbClr val="FFFFFF"/>
                </a:highlight>
              </a:rPr>
              <a:t> </a:t>
            </a:r>
            <a:r>
              <a:rPr lang="en-CA" sz="1400" b="1" dirty="0">
                <a:highlight>
                  <a:srgbClr val="FFFFFF"/>
                </a:highlight>
              </a:rPr>
              <a:t>{return</a:t>
            </a:r>
            <a:r>
              <a:rPr lang="en-CA" sz="1400" dirty="0">
                <a:highlight>
                  <a:srgbClr val="FFFFFF"/>
                </a:highlight>
              </a:rPr>
              <a:t> name</a:t>
            </a:r>
            <a:r>
              <a:rPr lang="en-CA" sz="1400" b="1" dirty="0">
                <a:highlight>
                  <a:srgbClr val="FFFFFF"/>
                </a:highlight>
              </a:rPr>
              <a:t>;}</a:t>
            </a:r>
            <a:endParaRPr lang="en-CA" sz="1400" dirty="0">
              <a:solidFill>
                <a:srgbClr val="000000"/>
              </a:solidFill>
              <a:highlight>
                <a:srgbClr val="FFFFFF"/>
              </a:highlight>
            </a:endParaRPr>
          </a:p>
          <a:p>
            <a:r>
              <a:rPr lang="en-CA" sz="1400" b="1" dirty="0">
                <a:solidFill>
                  <a:srgbClr val="000080"/>
                </a:solidFill>
                <a:highlight>
                  <a:srgbClr val="FFFFFF"/>
                </a:highlight>
              </a:rPr>
              <a:t>}</a:t>
            </a:r>
            <a:r>
              <a:rPr lang="en-CA" sz="1400" dirty="0">
                <a:solidFill>
                  <a:srgbClr val="000000"/>
                </a:solidFill>
                <a:highlight>
                  <a:srgbClr val="FFFFFF"/>
                </a:highlight>
              </a:rPr>
              <a:t> </a:t>
            </a:r>
          </a:p>
        </p:txBody>
      </p:sp>
      <p:sp>
        <p:nvSpPr>
          <p:cNvPr id="5" name="Footer Placeholder 4">
            <a:extLst>
              <a:ext uri="{FF2B5EF4-FFF2-40B4-BE49-F238E27FC236}">
                <a16:creationId xmlns:a16="http://schemas.microsoft.com/office/drawing/2014/main" id="{1B47F427-DD5E-48A5-A22B-FD063489C52B}"/>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4205931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F0E3C-9097-40B3-9A6B-3EF392C0DC97}"/>
              </a:ext>
            </a:extLst>
          </p:cNvPr>
          <p:cNvSpPr>
            <a:spLocks noGrp="1"/>
          </p:cNvSpPr>
          <p:nvPr>
            <p:ph type="title"/>
          </p:nvPr>
        </p:nvSpPr>
        <p:spPr/>
        <p:txBody>
          <a:bodyPr/>
          <a:lstStyle/>
          <a:p>
            <a:r>
              <a:rPr lang="en-CA" dirty="0"/>
              <a:t>Code solution: concrete product</a:t>
            </a:r>
          </a:p>
        </p:txBody>
      </p:sp>
      <p:sp>
        <p:nvSpPr>
          <p:cNvPr id="4" name="Slide Number Placeholder 3">
            <a:extLst>
              <a:ext uri="{FF2B5EF4-FFF2-40B4-BE49-F238E27FC236}">
                <a16:creationId xmlns:a16="http://schemas.microsoft.com/office/drawing/2014/main" id="{C0EB3510-2E4E-413F-8A12-47561E69FC51}"/>
              </a:ext>
            </a:extLst>
          </p:cNvPr>
          <p:cNvSpPr>
            <a:spLocks noGrp="1"/>
          </p:cNvSpPr>
          <p:nvPr>
            <p:ph type="sldNum" sz="quarter" idx="12"/>
          </p:nvPr>
        </p:nvSpPr>
        <p:spPr/>
        <p:txBody>
          <a:bodyPr/>
          <a:lstStyle/>
          <a:p>
            <a:fld id="{C2F792F5-04B2-48F5-9D03-C738232DE97E}" type="slidenum">
              <a:rPr lang="en-CA" smtClean="0"/>
              <a:t>17</a:t>
            </a:fld>
            <a:endParaRPr lang="en-CA"/>
          </a:p>
        </p:txBody>
      </p:sp>
      <p:sp>
        <p:nvSpPr>
          <p:cNvPr id="5" name="Rectangle 4">
            <a:extLst>
              <a:ext uri="{FF2B5EF4-FFF2-40B4-BE49-F238E27FC236}">
                <a16:creationId xmlns:a16="http://schemas.microsoft.com/office/drawing/2014/main" id="{EFA1176D-BF83-47C8-980D-ECACA3943900}"/>
              </a:ext>
            </a:extLst>
          </p:cNvPr>
          <p:cNvSpPr/>
          <p:nvPr/>
        </p:nvSpPr>
        <p:spPr>
          <a:xfrm>
            <a:off x="6253213" y="1776749"/>
            <a:ext cx="6096000" cy="2246769"/>
          </a:xfrm>
          <a:prstGeom prst="rect">
            <a:avLst/>
          </a:prstGeom>
        </p:spPr>
        <p:txBody>
          <a:bodyPr>
            <a:spAutoFit/>
          </a:bodyPr>
          <a:lstStyle/>
          <a:p>
            <a:r>
              <a:rPr lang="en-CA" sz="1400" dirty="0">
                <a:solidFill>
                  <a:srgbClr val="8000FF"/>
                </a:solidFill>
                <a:highlight>
                  <a:srgbClr val="FFFFFF"/>
                </a:highlight>
              </a:rPr>
              <a:t>public</a:t>
            </a:r>
            <a:r>
              <a:rPr lang="en-CA" sz="1400" dirty="0">
                <a:solidFill>
                  <a:srgbClr val="000000"/>
                </a:solidFill>
                <a:highlight>
                  <a:srgbClr val="FFFFFF"/>
                </a:highlight>
              </a:rPr>
              <a:t> </a:t>
            </a:r>
            <a:r>
              <a:rPr lang="en-CA" sz="1400" dirty="0">
                <a:solidFill>
                  <a:srgbClr val="8000FF"/>
                </a:solidFill>
                <a:highlight>
                  <a:srgbClr val="FFFFFF"/>
                </a:highlight>
              </a:rPr>
              <a:t>class</a:t>
            </a:r>
            <a:r>
              <a:rPr lang="en-CA" sz="1400" dirty="0">
                <a:solidFill>
                  <a:srgbClr val="000000"/>
                </a:solidFill>
                <a:highlight>
                  <a:srgbClr val="FFFFFF"/>
                </a:highlight>
              </a:rPr>
              <a:t> </a:t>
            </a:r>
            <a:r>
              <a:rPr lang="en-CA" sz="1400" dirty="0" err="1">
                <a:solidFill>
                  <a:srgbClr val="000000"/>
                </a:solidFill>
                <a:highlight>
                  <a:srgbClr val="FFFFFF"/>
                </a:highlight>
              </a:rPr>
              <a:t>NYStyleCheesePizza</a:t>
            </a:r>
            <a:r>
              <a:rPr lang="en-CA" sz="1400" dirty="0">
                <a:solidFill>
                  <a:srgbClr val="000000"/>
                </a:solidFill>
                <a:highlight>
                  <a:srgbClr val="FFFFFF"/>
                </a:highlight>
              </a:rPr>
              <a:t> </a:t>
            </a:r>
            <a:r>
              <a:rPr lang="en-CA" sz="1400" b="1" dirty="0">
                <a:solidFill>
                  <a:srgbClr val="0000FF"/>
                </a:solidFill>
                <a:highlight>
                  <a:srgbClr val="FFFFFF"/>
                </a:highlight>
              </a:rPr>
              <a:t>extends</a:t>
            </a:r>
            <a:r>
              <a:rPr lang="en-CA" sz="1400" dirty="0">
                <a:solidFill>
                  <a:srgbClr val="000000"/>
                </a:solidFill>
                <a:highlight>
                  <a:srgbClr val="FFFFFF"/>
                </a:highlight>
              </a:rPr>
              <a:t> Pizza </a:t>
            </a:r>
            <a:r>
              <a:rPr lang="en-CA" sz="1400" b="1" dirty="0">
                <a:solidFill>
                  <a:srgbClr val="000080"/>
                </a:solidFill>
                <a:highlight>
                  <a:srgbClr val="FFFFFF"/>
                </a:highlight>
              </a:rPr>
              <a:t>{</a:t>
            </a:r>
            <a:endParaRPr lang="en-CA" sz="1400" dirty="0">
              <a:solidFill>
                <a:srgbClr val="000000"/>
              </a:solidFill>
              <a:highlight>
                <a:srgbClr val="FFFFFF"/>
              </a:highlight>
            </a:endParaRPr>
          </a:p>
          <a:p>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dirty="0">
                <a:solidFill>
                  <a:srgbClr val="8000FF"/>
                </a:solidFill>
                <a:highlight>
                  <a:srgbClr val="FFFFFF"/>
                </a:highlight>
              </a:rPr>
              <a:t>public</a:t>
            </a:r>
            <a:r>
              <a:rPr lang="en-CA" sz="1400" dirty="0">
                <a:solidFill>
                  <a:srgbClr val="000000"/>
                </a:solidFill>
                <a:highlight>
                  <a:srgbClr val="FFFFFF"/>
                </a:highlight>
              </a:rPr>
              <a:t> </a:t>
            </a:r>
            <a:r>
              <a:rPr lang="en-CA" sz="1400" dirty="0" err="1">
                <a:solidFill>
                  <a:srgbClr val="000000"/>
                </a:solidFill>
                <a:highlight>
                  <a:srgbClr val="FFFFFF"/>
                </a:highlight>
              </a:rPr>
              <a:t>NYStyleCheesePizza</a:t>
            </a:r>
            <a:r>
              <a:rPr lang="en-CA" sz="1400" b="1" dirty="0">
                <a:solidFill>
                  <a:srgbClr val="000080"/>
                </a:solidFill>
                <a:highlight>
                  <a:srgbClr val="FFFFFF"/>
                </a:highlight>
              </a:rPr>
              <a:t>()</a:t>
            </a:r>
            <a:r>
              <a:rPr lang="en-CA" sz="1400" dirty="0">
                <a:solidFill>
                  <a:srgbClr val="000000"/>
                </a:solidFill>
                <a:highlight>
                  <a:srgbClr val="FFFFFF"/>
                </a:highlight>
              </a:rPr>
              <a:t> </a:t>
            </a:r>
            <a:r>
              <a:rPr lang="en-CA" sz="1400" b="1" dirty="0">
                <a:solidFill>
                  <a:srgbClr val="000080"/>
                </a:solidFill>
                <a:highlight>
                  <a:srgbClr val="FFFFFF"/>
                </a:highlight>
              </a:rPr>
              <a:t>{</a:t>
            </a:r>
            <a:r>
              <a:rPr lang="en-CA" sz="1400" dirty="0">
                <a:solidFill>
                  <a:srgbClr val="000000"/>
                </a:solidFill>
                <a:highlight>
                  <a:srgbClr val="FFFFFF"/>
                </a:highlight>
              </a:rPr>
              <a:t> </a:t>
            </a:r>
          </a:p>
          <a:p>
            <a:r>
              <a:rPr lang="en-US" sz="1400" dirty="0">
                <a:solidFill>
                  <a:srgbClr val="000000"/>
                </a:solidFill>
                <a:highlight>
                  <a:srgbClr val="FFFFFF"/>
                </a:highlight>
              </a:rPr>
              <a:t>		name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"NY Style Sauce and Cheese Pizza"</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CA" sz="1400" dirty="0">
                <a:solidFill>
                  <a:srgbClr val="000000"/>
                </a:solidFill>
                <a:highlight>
                  <a:srgbClr val="FFFFFF"/>
                </a:highlight>
              </a:rPr>
              <a:t>		dough </a:t>
            </a:r>
            <a:r>
              <a:rPr lang="en-CA" sz="1400" b="1" dirty="0">
                <a:solidFill>
                  <a:srgbClr val="000080"/>
                </a:solidFill>
                <a:highlight>
                  <a:srgbClr val="FFFFFF"/>
                </a:highlight>
              </a:rPr>
              <a:t>=</a:t>
            </a:r>
            <a:r>
              <a:rPr lang="en-CA" sz="1400" dirty="0">
                <a:solidFill>
                  <a:srgbClr val="000000"/>
                </a:solidFill>
                <a:highlight>
                  <a:srgbClr val="FFFFFF"/>
                </a:highlight>
              </a:rPr>
              <a:t> </a:t>
            </a:r>
            <a:r>
              <a:rPr lang="en-CA" sz="1400" dirty="0">
                <a:solidFill>
                  <a:srgbClr val="808080"/>
                </a:solidFill>
                <a:highlight>
                  <a:srgbClr val="FFFFFF"/>
                </a:highlight>
              </a:rPr>
              <a:t>"Thin Crust Dough"</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sauce </a:t>
            </a:r>
            <a:r>
              <a:rPr lang="en-CA" sz="1400" b="1" dirty="0">
                <a:solidFill>
                  <a:srgbClr val="000080"/>
                </a:solidFill>
                <a:highlight>
                  <a:srgbClr val="FFFFFF"/>
                </a:highlight>
              </a:rPr>
              <a:t>=</a:t>
            </a:r>
            <a:r>
              <a:rPr lang="en-CA" sz="1400" dirty="0">
                <a:solidFill>
                  <a:srgbClr val="000000"/>
                </a:solidFill>
                <a:highlight>
                  <a:srgbClr val="FFFFFF"/>
                </a:highlight>
              </a:rPr>
              <a:t> </a:t>
            </a:r>
            <a:r>
              <a:rPr lang="en-CA" sz="1400" dirty="0">
                <a:solidFill>
                  <a:srgbClr val="808080"/>
                </a:solidFill>
                <a:highlight>
                  <a:srgbClr val="FFFFFF"/>
                </a:highlight>
              </a:rPr>
              <a:t>"Marinara Sauce"</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p>
          <a:p>
            <a:r>
              <a:rPr lang="it-IT" sz="1400" dirty="0">
                <a:solidFill>
                  <a:srgbClr val="000000"/>
                </a:solidFill>
                <a:highlight>
                  <a:srgbClr val="FFFFFF"/>
                </a:highlight>
              </a:rPr>
              <a:t>		toppings</a:t>
            </a:r>
            <a:r>
              <a:rPr lang="it-IT" sz="1400" b="1" dirty="0">
                <a:solidFill>
                  <a:srgbClr val="000080"/>
                </a:solidFill>
                <a:highlight>
                  <a:srgbClr val="FFFFFF"/>
                </a:highlight>
              </a:rPr>
              <a:t>.</a:t>
            </a:r>
            <a:r>
              <a:rPr lang="it-IT" sz="1400" dirty="0">
                <a:solidFill>
                  <a:srgbClr val="000000"/>
                </a:solidFill>
                <a:highlight>
                  <a:srgbClr val="FFFFFF"/>
                </a:highlight>
              </a:rPr>
              <a:t>add</a:t>
            </a:r>
            <a:r>
              <a:rPr lang="it-IT" sz="1400" b="1" dirty="0">
                <a:solidFill>
                  <a:srgbClr val="000080"/>
                </a:solidFill>
                <a:highlight>
                  <a:srgbClr val="FFFFFF"/>
                </a:highlight>
              </a:rPr>
              <a:t>(</a:t>
            </a:r>
            <a:r>
              <a:rPr lang="it-IT" sz="1400" dirty="0">
                <a:solidFill>
                  <a:srgbClr val="808080"/>
                </a:solidFill>
                <a:highlight>
                  <a:srgbClr val="FFFFFF"/>
                </a:highlight>
              </a:rPr>
              <a:t>"Grated Reggiano Cheese"</a:t>
            </a:r>
            <a:r>
              <a:rPr lang="it-IT" sz="1400" b="1" dirty="0">
                <a:solidFill>
                  <a:srgbClr val="000080"/>
                </a:solidFill>
                <a:highlight>
                  <a:srgbClr val="FFFFFF"/>
                </a:highlight>
              </a:rPr>
              <a:t>);</a:t>
            </a:r>
            <a:endParaRPr lang="it-IT" sz="1400" dirty="0">
              <a:solidFill>
                <a:srgbClr val="000000"/>
              </a:solidFill>
              <a:highlight>
                <a:srgbClr val="FFFFFF"/>
              </a:highlight>
            </a:endParaRPr>
          </a:p>
          <a:p>
            <a:r>
              <a:rPr lang="en-CA" sz="1400" dirty="0">
                <a:solidFill>
                  <a:srgbClr val="000000"/>
                </a:solidFill>
                <a:highlight>
                  <a:srgbClr val="FFFFFF"/>
                </a:highlight>
              </a:rPr>
              <a:t>	</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b="1" dirty="0">
                <a:solidFill>
                  <a:srgbClr val="000080"/>
                </a:solidFill>
                <a:highlight>
                  <a:srgbClr val="FFFFFF"/>
                </a:highlight>
              </a:rPr>
              <a:t>}</a:t>
            </a:r>
            <a:endParaRPr lang="en-CA" sz="1400" dirty="0">
              <a:solidFill>
                <a:srgbClr val="000000"/>
              </a:solidFill>
              <a:highlight>
                <a:srgbClr val="FFFFFF"/>
              </a:highlight>
            </a:endParaRPr>
          </a:p>
        </p:txBody>
      </p:sp>
      <p:sp>
        <p:nvSpPr>
          <p:cNvPr id="3" name="Footer Placeholder 2">
            <a:extLst>
              <a:ext uri="{FF2B5EF4-FFF2-40B4-BE49-F238E27FC236}">
                <a16:creationId xmlns:a16="http://schemas.microsoft.com/office/drawing/2014/main" id="{71B993D3-93F3-488B-8D06-0E18D2367A9A}"/>
              </a:ext>
            </a:extLst>
          </p:cNvPr>
          <p:cNvSpPr>
            <a:spLocks noGrp="1"/>
          </p:cNvSpPr>
          <p:nvPr>
            <p:ph type="ftr" sz="quarter" idx="11"/>
          </p:nvPr>
        </p:nvSpPr>
        <p:spPr/>
        <p:txBody>
          <a:bodyPr/>
          <a:lstStyle/>
          <a:p>
            <a:r>
              <a:rPr lang="en-CA"/>
              <a:t>SOEN 343</a:t>
            </a:r>
          </a:p>
        </p:txBody>
      </p:sp>
      <p:sp>
        <p:nvSpPr>
          <p:cNvPr id="7" name="TextBox 6">
            <a:extLst>
              <a:ext uri="{FF2B5EF4-FFF2-40B4-BE49-F238E27FC236}">
                <a16:creationId xmlns:a16="http://schemas.microsoft.com/office/drawing/2014/main" id="{B153BAE3-C368-4186-84EE-93B3163BF12B}"/>
              </a:ext>
            </a:extLst>
          </p:cNvPr>
          <p:cNvSpPr txBox="1"/>
          <p:nvPr/>
        </p:nvSpPr>
        <p:spPr>
          <a:xfrm>
            <a:off x="944078" y="1776749"/>
            <a:ext cx="4917707" cy="2308324"/>
          </a:xfrm>
          <a:prstGeom prst="rect">
            <a:avLst/>
          </a:prstGeom>
          <a:noFill/>
        </p:spPr>
        <p:txBody>
          <a:bodyPr wrap="square">
            <a:spAutoFit/>
          </a:bodyPr>
          <a:lstStyle/>
          <a:p>
            <a:pPr marL="285750" indent="-285750">
              <a:buFont typeface="Arial" panose="020B0604020202020204" pitchFamily="34" charset="0"/>
              <a:buChar char="•"/>
            </a:pPr>
            <a:r>
              <a:rPr lang="en-US" sz="1800" dirty="0"/>
              <a:t>By subclassing the </a:t>
            </a:r>
            <a:r>
              <a:rPr lang="en-US" sz="1800" dirty="0" err="1"/>
              <a:t>PizzaStore</a:t>
            </a:r>
            <a:r>
              <a:rPr lang="en-US" sz="1800" dirty="0"/>
              <a:t> class, you decide what concrete products go into making the pizza that </a:t>
            </a:r>
            <a:r>
              <a:rPr lang="en-US" sz="1800" dirty="0" err="1"/>
              <a:t>orderPizza</a:t>
            </a:r>
            <a:r>
              <a:rPr lang="en-US" sz="1800" dirty="0"/>
              <a:t>() returns</a:t>
            </a:r>
          </a:p>
          <a:p>
            <a:pPr marL="285750" indent="-285750">
              <a:buFont typeface="Arial" panose="020B0604020202020204" pitchFamily="34" charset="0"/>
              <a:buChar char="•"/>
            </a:pPr>
            <a:r>
              <a:rPr lang="en-US" sz="1800" dirty="0"/>
              <a:t>Compare that with </a:t>
            </a:r>
            <a:r>
              <a:rPr lang="en-US" sz="1800" dirty="0" err="1"/>
              <a:t>SimpleFactory</a:t>
            </a:r>
            <a:r>
              <a:rPr lang="en-US" sz="1800" dirty="0"/>
              <a:t>, which gives you a way to encapsulate object creation, but doesn’t give you the flexibility of the Factory Method because there is no way to vary the products you’re creating</a:t>
            </a:r>
          </a:p>
        </p:txBody>
      </p:sp>
    </p:spTree>
    <p:extLst>
      <p:ext uri="{BB962C8B-B14F-4D97-AF65-F5344CB8AC3E}">
        <p14:creationId xmlns:p14="http://schemas.microsoft.com/office/powerpoint/2010/main" val="805972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F0E3C-9097-40B3-9A6B-3EF392C0DC97}"/>
              </a:ext>
            </a:extLst>
          </p:cNvPr>
          <p:cNvSpPr>
            <a:spLocks noGrp="1"/>
          </p:cNvSpPr>
          <p:nvPr>
            <p:ph type="title"/>
          </p:nvPr>
        </p:nvSpPr>
        <p:spPr/>
        <p:txBody>
          <a:bodyPr/>
          <a:lstStyle/>
          <a:p>
            <a:r>
              <a:rPr lang="en-CA" dirty="0"/>
              <a:t>Code solution: driver class</a:t>
            </a:r>
          </a:p>
        </p:txBody>
      </p:sp>
      <p:sp>
        <p:nvSpPr>
          <p:cNvPr id="4" name="Slide Number Placeholder 3">
            <a:extLst>
              <a:ext uri="{FF2B5EF4-FFF2-40B4-BE49-F238E27FC236}">
                <a16:creationId xmlns:a16="http://schemas.microsoft.com/office/drawing/2014/main" id="{C0EB3510-2E4E-413F-8A12-47561E69FC51}"/>
              </a:ext>
            </a:extLst>
          </p:cNvPr>
          <p:cNvSpPr>
            <a:spLocks noGrp="1"/>
          </p:cNvSpPr>
          <p:nvPr>
            <p:ph type="sldNum" sz="quarter" idx="12"/>
          </p:nvPr>
        </p:nvSpPr>
        <p:spPr/>
        <p:txBody>
          <a:bodyPr/>
          <a:lstStyle/>
          <a:p>
            <a:fld id="{C2F792F5-04B2-48F5-9D03-C738232DE97E}" type="slidenum">
              <a:rPr lang="en-CA" smtClean="0"/>
              <a:t>18</a:t>
            </a:fld>
            <a:endParaRPr lang="en-CA"/>
          </a:p>
        </p:txBody>
      </p:sp>
      <p:sp>
        <p:nvSpPr>
          <p:cNvPr id="3" name="Rectangle 2">
            <a:extLst>
              <a:ext uri="{FF2B5EF4-FFF2-40B4-BE49-F238E27FC236}">
                <a16:creationId xmlns:a16="http://schemas.microsoft.com/office/drawing/2014/main" id="{6296E373-8DFF-4978-B20B-86D320F349B1}"/>
              </a:ext>
            </a:extLst>
          </p:cNvPr>
          <p:cNvSpPr/>
          <p:nvPr/>
        </p:nvSpPr>
        <p:spPr>
          <a:xfrm>
            <a:off x="2186866" y="1788084"/>
            <a:ext cx="7818268" cy="3108543"/>
          </a:xfrm>
          <a:prstGeom prst="rect">
            <a:avLst/>
          </a:prstGeom>
        </p:spPr>
        <p:txBody>
          <a:bodyPr wrap="square">
            <a:spAutoFit/>
          </a:bodyPr>
          <a:lstStyle/>
          <a:p>
            <a:r>
              <a:rPr lang="en-CA" sz="1400" dirty="0">
                <a:solidFill>
                  <a:srgbClr val="8000FF"/>
                </a:solidFill>
                <a:highlight>
                  <a:srgbClr val="FFFFFF"/>
                </a:highlight>
              </a:rPr>
              <a:t>public</a:t>
            </a:r>
            <a:r>
              <a:rPr lang="en-CA" sz="1400" dirty="0">
                <a:solidFill>
                  <a:srgbClr val="000000"/>
                </a:solidFill>
                <a:highlight>
                  <a:srgbClr val="FFFFFF"/>
                </a:highlight>
              </a:rPr>
              <a:t> </a:t>
            </a:r>
            <a:r>
              <a:rPr lang="en-CA" sz="1400" dirty="0">
                <a:solidFill>
                  <a:srgbClr val="8000FF"/>
                </a:solidFill>
                <a:highlight>
                  <a:srgbClr val="FFFFFF"/>
                </a:highlight>
              </a:rPr>
              <a:t>class</a:t>
            </a:r>
            <a:r>
              <a:rPr lang="en-CA" sz="1400" dirty="0">
                <a:solidFill>
                  <a:srgbClr val="000000"/>
                </a:solidFill>
                <a:highlight>
                  <a:srgbClr val="FFFFFF"/>
                </a:highlight>
              </a:rPr>
              <a:t> </a:t>
            </a:r>
            <a:r>
              <a:rPr lang="en-CA" sz="1400" dirty="0" err="1">
                <a:solidFill>
                  <a:srgbClr val="000000"/>
                </a:solidFill>
                <a:highlight>
                  <a:srgbClr val="FFFFFF"/>
                </a:highlight>
              </a:rPr>
              <a:t>PizzaTestDrive</a:t>
            </a:r>
            <a:r>
              <a:rPr lang="en-CA" sz="1400" dirty="0">
                <a:solidFill>
                  <a:srgbClr val="000000"/>
                </a:solidFill>
                <a:highlight>
                  <a:srgbClr val="FFFFFF"/>
                </a:highlight>
              </a:rPr>
              <a:t> </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p>
          <a:p>
            <a:r>
              <a:rPr lang="en-US" sz="1400" dirty="0">
                <a:solidFill>
                  <a:srgbClr val="000000"/>
                </a:solidFill>
                <a:highlight>
                  <a:srgbClr val="FFFFFF"/>
                </a:highlight>
              </a:rPr>
              <a:t>	</a:t>
            </a:r>
            <a:r>
              <a:rPr lang="en-US" sz="1400" dirty="0">
                <a:solidFill>
                  <a:srgbClr val="8000FF"/>
                </a:solidFill>
                <a:highlight>
                  <a:srgbClr val="FFFFFF"/>
                </a:highlight>
              </a:rPr>
              <a:t>public</a:t>
            </a:r>
            <a:r>
              <a:rPr lang="en-US" sz="1400" dirty="0">
                <a:solidFill>
                  <a:srgbClr val="000000"/>
                </a:solidFill>
                <a:highlight>
                  <a:srgbClr val="FFFFFF"/>
                </a:highlight>
              </a:rPr>
              <a:t> </a:t>
            </a:r>
            <a:r>
              <a:rPr lang="en-US" sz="1400" dirty="0">
                <a:solidFill>
                  <a:srgbClr val="8000FF"/>
                </a:solidFill>
                <a:highlight>
                  <a:srgbClr val="FFFFFF"/>
                </a:highlight>
              </a:rPr>
              <a:t>static</a:t>
            </a:r>
            <a:r>
              <a:rPr lang="en-US" sz="1400" dirty="0">
                <a:solidFill>
                  <a:srgbClr val="000000"/>
                </a:solidFill>
                <a:highlight>
                  <a:srgbClr val="FFFFFF"/>
                </a:highlight>
              </a:rPr>
              <a:t> </a:t>
            </a:r>
            <a:r>
              <a:rPr lang="en-US" sz="1400" dirty="0">
                <a:solidFill>
                  <a:srgbClr val="8000FF"/>
                </a:solidFill>
                <a:highlight>
                  <a:srgbClr val="FFFFFF"/>
                </a:highlight>
              </a:rPr>
              <a:t>void</a:t>
            </a:r>
            <a:r>
              <a:rPr lang="en-US" sz="1400" dirty="0">
                <a:solidFill>
                  <a:srgbClr val="000000"/>
                </a:solidFill>
                <a:highlight>
                  <a:srgbClr val="FFFFFF"/>
                </a:highlight>
              </a:rPr>
              <a:t> main</a:t>
            </a:r>
            <a:r>
              <a:rPr lang="en-US" sz="1400" b="1" dirty="0">
                <a:solidFill>
                  <a:srgbClr val="000080"/>
                </a:solidFill>
                <a:highlight>
                  <a:srgbClr val="FFFFFF"/>
                </a:highlight>
              </a:rPr>
              <a:t>(</a:t>
            </a:r>
            <a:r>
              <a:rPr lang="en-US" sz="1400" dirty="0">
                <a:solidFill>
                  <a:srgbClr val="000000"/>
                </a:solidFill>
                <a:highlight>
                  <a:srgbClr val="FFFFFF"/>
                </a:highlight>
              </a:rPr>
              <a:t>String</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args</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CA" sz="1400" dirty="0">
                <a:solidFill>
                  <a:srgbClr val="000000"/>
                </a:solidFill>
                <a:highlight>
                  <a:srgbClr val="FFFFFF"/>
                </a:highlight>
              </a:rPr>
              <a:t>		</a:t>
            </a:r>
            <a:r>
              <a:rPr lang="en-CA" sz="1400" dirty="0" err="1">
                <a:solidFill>
                  <a:srgbClr val="000000"/>
                </a:solidFill>
                <a:highlight>
                  <a:srgbClr val="FFFFFF"/>
                </a:highlight>
              </a:rPr>
              <a:t>PizzaStore</a:t>
            </a:r>
            <a:r>
              <a:rPr lang="en-CA" sz="1400" dirty="0">
                <a:solidFill>
                  <a:srgbClr val="000000"/>
                </a:solidFill>
                <a:highlight>
                  <a:srgbClr val="FFFFFF"/>
                </a:highlight>
              </a:rPr>
              <a:t> </a:t>
            </a:r>
            <a:r>
              <a:rPr lang="en-CA" sz="1400" dirty="0" err="1">
                <a:solidFill>
                  <a:srgbClr val="000000"/>
                </a:solidFill>
                <a:highlight>
                  <a:srgbClr val="FFFFFF"/>
                </a:highlight>
              </a:rPr>
              <a:t>nyStore</a:t>
            </a:r>
            <a:r>
              <a:rPr lang="en-CA" sz="1400" dirty="0">
                <a:solidFill>
                  <a:srgbClr val="000000"/>
                </a:solidFill>
                <a:highlight>
                  <a:srgbClr val="FFFFFF"/>
                </a:highlight>
              </a:rPr>
              <a:t> </a:t>
            </a:r>
            <a:r>
              <a:rPr lang="en-CA" sz="1400" b="1" dirty="0">
                <a:solidFill>
                  <a:srgbClr val="000080"/>
                </a:solidFill>
                <a:highlight>
                  <a:srgbClr val="FFFFFF"/>
                </a:highlight>
              </a:rPr>
              <a:t>=</a:t>
            </a:r>
            <a:r>
              <a:rPr lang="en-CA" sz="1400" dirty="0">
                <a:solidFill>
                  <a:srgbClr val="000000"/>
                </a:solidFill>
                <a:highlight>
                  <a:srgbClr val="FFFFFF"/>
                </a:highlight>
              </a:rPr>
              <a:t> </a:t>
            </a:r>
            <a:r>
              <a:rPr lang="en-CA" sz="1400" b="1" dirty="0">
                <a:solidFill>
                  <a:srgbClr val="0000FF"/>
                </a:solidFill>
                <a:highlight>
                  <a:srgbClr val="FFFFFF"/>
                </a:highlight>
              </a:rPr>
              <a:t>new</a:t>
            </a:r>
            <a:r>
              <a:rPr lang="en-CA" sz="1400" dirty="0">
                <a:solidFill>
                  <a:srgbClr val="000000"/>
                </a:solidFill>
                <a:highlight>
                  <a:srgbClr val="FFFFFF"/>
                </a:highlight>
              </a:rPr>
              <a:t> </a:t>
            </a:r>
            <a:r>
              <a:rPr lang="en-CA" sz="1400" dirty="0" err="1">
                <a:solidFill>
                  <a:srgbClr val="000000"/>
                </a:solidFill>
                <a:highlight>
                  <a:srgbClr val="FFFFFF"/>
                </a:highlight>
              </a:rPr>
              <a:t>NYPizzaStore</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dirty="0" err="1">
                <a:solidFill>
                  <a:srgbClr val="000000"/>
                </a:solidFill>
                <a:highlight>
                  <a:srgbClr val="FFFFFF"/>
                </a:highlight>
              </a:rPr>
              <a:t>PizzaStore</a:t>
            </a:r>
            <a:r>
              <a:rPr lang="en-CA" sz="1400" dirty="0">
                <a:solidFill>
                  <a:srgbClr val="000000"/>
                </a:solidFill>
                <a:highlight>
                  <a:srgbClr val="FFFFFF"/>
                </a:highlight>
              </a:rPr>
              <a:t> </a:t>
            </a:r>
            <a:r>
              <a:rPr lang="en-CA" sz="1400" dirty="0" err="1">
                <a:solidFill>
                  <a:srgbClr val="000000"/>
                </a:solidFill>
                <a:highlight>
                  <a:srgbClr val="FFFFFF"/>
                </a:highlight>
              </a:rPr>
              <a:t>chicagoStore</a:t>
            </a:r>
            <a:r>
              <a:rPr lang="en-CA" sz="1400" dirty="0">
                <a:solidFill>
                  <a:srgbClr val="000000"/>
                </a:solidFill>
                <a:highlight>
                  <a:srgbClr val="FFFFFF"/>
                </a:highlight>
              </a:rPr>
              <a:t> </a:t>
            </a:r>
            <a:r>
              <a:rPr lang="en-CA" sz="1400" b="1" dirty="0">
                <a:solidFill>
                  <a:srgbClr val="000080"/>
                </a:solidFill>
                <a:highlight>
                  <a:srgbClr val="FFFFFF"/>
                </a:highlight>
              </a:rPr>
              <a:t>=</a:t>
            </a:r>
            <a:r>
              <a:rPr lang="en-CA" sz="1400" dirty="0">
                <a:solidFill>
                  <a:srgbClr val="000000"/>
                </a:solidFill>
                <a:highlight>
                  <a:srgbClr val="FFFFFF"/>
                </a:highlight>
              </a:rPr>
              <a:t> </a:t>
            </a:r>
            <a:r>
              <a:rPr lang="en-CA" sz="1400" b="1" dirty="0">
                <a:solidFill>
                  <a:srgbClr val="0000FF"/>
                </a:solidFill>
                <a:highlight>
                  <a:srgbClr val="FFFFFF"/>
                </a:highlight>
              </a:rPr>
              <a:t>new</a:t>
            </a:r>
            <a:r>
              <a:rPr lang="en-CA" sz="1400" dirty="0">
                <a:solidFill>
                  <a:srgbClr val="000000"/>
                </a:solidFill>
                <a:highlight>
                  <a:srgbClr val="FFFFFF"/>
                </a:highlight>
              </a:rPr>
              <a:t> </a:t>
            </a:r>
            <a:r>
              <a:rPr lang="en-CA" sz="1400" dirty="0" err="1">
                <a:solidFill>
                  <a:srgbClr val="000000"/>
                </a:solidFill>
                <a:highlight>
                  <a:srgbClr val="FFFFFF"/>
                </a:highlight>
              </a:rPr>
              <a:t>ChicagoPizzaStore</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p>
          <a:p>
            <a:r>
              <a:rPr lang="it-IT" sz="1400" dirty="0">
                <a:solidFill>
                  <a:srgbClr val="000000"/>
                </a:solidFill>
                <a:highlight>
                  <a:srgbClr val="FFFFFF"/>
                </a:highlight>
              </a:rPr>
              <a:t>		Pizza pizza </a:t>
            </a:r>
            <a:r>
              <a:rPr lang="it-IT" sz="1400" b="1" dirty="0">
                <a:solidFill>
                  <a:srgbClr val="000080"/>
                </a:solidFill>
                <a:highlight>
                  <a:srgbClr val="FFFFFF"/>
                </a:highlight>
              </a:rPr>
              <a:t>=</a:t>
            </a:r>
            <a:r>
              <a:rPr lang="it-IT" sz="1400" dirty="0">
                <a:solidFill>
                  <a:srgbClr val="000000"/>
                </a:solidFill>
                <a:highlight>
                  <a:srgbClr val="FFFFFF"/>
                </a:highlight>
              </a:rPr>
              <a:t> nyStore</a:t>
            </a:r>
            <a:r>
              <a:rPr lang="it-IT" sz="1400" b="1" dirty="0">
                <a:solidFill>
                  <a:srgbClr val="000080"/>
                </a:solidFill>
                <a:highlight>
                  <a:srgbClr val="FFFFFF"/>
                </a:highlight>
              </a:rPr>
              <a:t>.</a:t>
            </a:r>
            <a:r>
              <a:rPr lang="it-IT" sz="1400" dirty="0">
                <a:solidFill>
                  <a:srgbClr val="000000"/>
                </a:solidFill>
                <a:highlight>
                  <a:srgbClr val="FFFFFF"/>
                </a:highlight>
              </a:rPr>
              <a:t>orderPizza</a:t>
            </a:r>
            <a:r>
              <a:rPr lang="it-IT" sz="1400" b="1" dirty="0">
                <a:solidFill>
                  <a:srgbClr val="000080"/>
                </a:solidFill>
                <a:highlight>
                  <a:srgbClr val="FFFFFF"/>
                </a:highlight>
              </a:rPr>
              <a:t>(</a:t>
            </a:r>
            <a:r>
              <a:rPr lang="it-IT" sz="1400" dirty="0">
                <a:solidFill>
                  <a:srgbClr val="808080"/>
                </a:solidFill>
                <a:highlight>
                  <a:srgbClr val="FFFFFF"/>
                </a:highlight>
              </a:rPr>
              <a:t>"cheese"</a:t>
            </a:r>
            <a:r>
              <a:rPr lang="it-IT" sz="1400" b="1" dirty="0">
                <a:solidFill>
                  <a:srgbClr val="000080"/>
                </a:solidFill>
                <a:highlight>
                  <a:srgbClr val="FFFFFF"/>
                </a:highlight>
              </a:rPr>
              <a:t>);</a:t>
            </a:r>
            <a:endParaRPr lang="it-IT" sz="1400" dirty="0">
              <a:solidFill>
                <a:srgbClr val="000000"/>
              </a:solidFill>
              <a:highlight>
                <a:srgbClr val="FFFFFF"/>
              </a:highlight>
            </a:endParaRPr>
          </a:p>
          <a:p>
            <a:r>
              <a:rPr lang="en-CA" sz="1400" dirty="0">
                <a:solidFill>
                  <a:srgbClr val="000000"/>
                </a:solidFill>
                <a:highlight>
                  <a:srgbClr val="FFFFFF"/>
                </a:highlight>
              </a:rPr>
              <a:t>		</a:t>
            </a:r>
            <a:r>
              <a:rPr lang="en-CA" sz="1400" dirty="0" err="1">
                <a:solidFill>
                  <a:srgbClr val="000000"/>
                </a:solidFill>
                <a:highlight>
                  <a:srgbClr val="FFFFFF"/>
                </a:highlight>
              </a:rPr>
              <a:t>System</a:t>
            </a:r>
            <a:r>
              <a:rPr lang="en-CA" sz="1400" b="1" dirty="0" err="1">
                <a:solidFill>
                  <a:srgbClr val="000080"/>
                </a:solidFill>
                <a:highlight>
                  <a:srgbClr val="FFFFFF"/>
                </a:highlight>
              </a:rPr>
              <a:t>.</a:t>
            </a:r>
            <a:r>
              <a:rPr lang="en-CA" sz="1400" dirty="0" err="1">
                <a:solidFill>
                  <a:srgbClr val="000000"/>
                </a:solidFill>
                <a:highlight>
                  <a:srgbClr val="FFFFFF"/>
                </a:highlight>
              </a:rPr>
              <a:t>out</a:t>
            </a:r>
            <a:r>
              <a:rPr lang="en-CA" sz="1400" b="1" dirty="0" err="1">
                <a:solidFill>
                  <a:srgbClr val="000080"/>
                </a:solidFill>
                <a:highlight>
                  <a:srgbClr val="FFFFFF"/>
                </a:highlight>
              </a:rPr>
              <a:t>.</a:t>
            </a:r>
            <a:r>
              <a:rPr lang="en-CA" sz="1400" dirty="0" err="1">
                <a:solidFill>
                  <a:srgbClr val="000000"/>
                </a:solidFill>
                <a:highlight>
                  <a:srgbClr val="FFFFFF"/>
                </a:highlight>
              </a:rPr>
              <a:t>println</a:t>
            </a:r>
            <a:r>
              <a:rPr lang="en-CA" sz="1400" b="1" dirty="0">
                <a:solidFill>
                  <a:srgbClr val="000080"/>
                </a:solidFill>
                <a:highlight>
                  <a:srgbClr val="FFFFFF"/>
                </a:highlight>
              </a:rPr>
              <a:t>(</a:t>
            </a:r>
            <a:r>
              <a:rPr lang="en-CA" sz="1400" dirty="0">
                <a:solidFill>
                  <a:srgbClr val="808080"/>
                </a:solidFill>
                <a:highlight>
                  <a:srgbClr val="FFFFFF"/>
                </a:highlight>
              </a:rPr>
              <a:t>"Ethan ordered a "</a:t>
            </a:r>
            <a:r>
              <a:rPr lang="en-CA" sz="1400" dirty="0">
                <a:solidFill>
                  <a:srgbClr val="000000"/>
                </a:solidFill>
                <a:highlight>
                  <a:srgbClr val="FFFFFF"/>
                </a:highlight>
              </a:rPr>
              <a:t> </a:t>
            </a:r>
            <a:r>
              <a:rPr lang="en-CA" sz="1400" b="1" dirty="0">
                <a:solidFill>
                  <a:srgbClr val="000080"/>
                </a:solidFill>
                <a:highlight>
                  <a:srgbClr val="FFFFFF"/>
                </a:highlight>
              </a:rPr>
              <a:t>+</a:t>
            </a:r>
            <a:r>
              <a:rPr lang="en-CA" sz="1400" dirty="0">
                <a:solidFill>
                  <a:srgbClr val="000000"/>
                </a:solidFill>
                <a:highlight>
                  <a:srgbClr val="FFFFFF"/>
                </a:highlight>
              </a:rPr>
              <a:t> </a:t>
            </a:r>
            <a:r>
              <a:rPr lang="en-CA" sz="1400" dirty="0" err="1">
                <a:solidFill>
                  <a:srgbClr val="000000"/>
                </a:solidFill>
                <a:highlight>
                  <a:srgbClr val="FFFFFF"/>
                </a:highlight>
              </a:rPr>
              <a:t>pizza</a:t>
            </a:r>
            <a:r>
              <a:rPr lang="en-CA" sz="1400" b="1" dirty="0" err="1">
                <a:solidFill>
                  <a:srgbClr val="000080"/>
                </a:solidFill>
                <a:highlight>
                  <a:srgbClr val="FFFFFF"/>
                </a:highlight>
              </a:rPr>
              <a:t>.</a:t>
            </a:r>
            <a:r>
              <a:rPr lang="en-CA" sz="1400" dirty="0" err="1">
                <a:solidFill>
                  <a:srgbClr val="000000"/>
                </a:solidFill>
                <a:highlight>
                  <a:srgbClr val="FFFFFF"/>
                </a:highlight>
              </a:rPr>
              <a:t>getName</a:t>
            </a:r>
            <a:r>
              <a:rPr lang="en-CA" sz="1400" b="1" dirty="0">
                <a:solidFill>
                  <a:srgbClr val="000080"/>
                </a:solidFill>
                <a:highlight>
                  <a:srgbClr val="FFFFFF"/>
                </a:highlight>
              </a:rPr>
              <a:t>()</a:t>
            </a:r>
            <a:r>
              <a:rPr lang="en-CA" sz="1400" dirty="0">
                <a:solidFill>
                  <a:srgbClr val="000000"/>
                </a:solidFill>
                <a:highlight>
                  <a:srgbClr val="FFFFFF"/>
                </a:highlight>
              </a:rPr>
              <a:t> </a:t>
            </a:r>
            <a:r>
              <a:rPr lang="en-CA" sz="1400" b="1" dirty="0">
                <a:solidFill>
                  <a:srgbClr val="000080"/>
                </a:solidFill>
                <a:highlight>
                  <a:srgbClr val="FFFFFF"/>
                </a:highlight>
              </a:rPr>
              <a:t>+</a:t>
            </a:r>
            <a:r>
              <a:rPr lang="en-CA" sz="1400" dirty="0">
                <a:solidFill>
                  <a:srgbClr val="000000"/>
                </a:solidFill>
                <a:highlight>
                  <a:srgbClr val="FFFFFF"/>
                </a:highlight>
              </a:rPr>
              <a:t> </a:t>
            </a:r>
            <a:r>
              <a:rPr lang="en-CA" sz="1400" dirty="0">
                <a:solidFill>
                  <a:srgbClr val="808080"/>
                </a:solidFill>
                <a:highlight>
                  <a:srgbClr val="FFFFFF"/>
                </a:highlight>
              </a:rPr>
              <a:t>"\n"</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p>
          <a:p>
            <a:r>
              <a:rPr lang="en-CA" sz="1400" dirty="0">
                <a:solidFill>
                  <a:srgbClr val="000000"/>
                </a:solidFill>
                <a:highlight>
                  <a:srgbClr val="FFFFFF"/>
                </a:highlight>
              </a:rPr>
              <a:t>		pizza </a:t>
            </a:r>
            <a:r>
              <a:rPr lang="en-CA" sz="1400" b="1" dirty="0">
                <a:solidFill>
                  <a:srgbClr val="000080"/>
                </a:solidFill>
                <a:highlight>
                  <a:srgbClr val="FFFFFF"/>
                </a:highlight>
              </a:rPr>
              <a:t>=</a:t>
            </a:r>
            <a:r>
              <a:rPr lang="en-CA" sz="1400" dirty="0">
                <a:solidFill>
                  <a:srgbClr val="000000"/>
                </a:solidFill>
                <a:highlight>
                  <a:srgbClr val="FFFFFF"/>
                </a:highlight>
              </a:rPr>
              <a:t> </a:t>
            </a:r>
            <a:r>
              <a:rPr lang="en-CA" sz="1400" dirty="0" err="1">
                <a:solidFill>
                  <a:srgbClr val="000000"/>
                </a:solidFill>
                <a:highlight>
                  <a:srgbClr val="FFFFFF"/>
                </a:highlight>
              </a:rPr>
              <a:t>chicagoStore</a:t>
            </a:r>
            <a:r>
              <a:rPr lang="en-CA" sz="1400" b="1" dirty="0" err="1">
                <a:solidFill>
                  <a:srgbClr val="000080"/>
                </a:solidFill>
                <a:highlight>
                  <a:srgbClr val="FFFFFF"/>
                </a:highlight>
              </a:rPr>
              <a:t>.</a:t>
            </a:r>
            <a:r>
              <a:rPr lang="en-CA" sz="1400" dirty="0" err="1">
                <a:solidFill>
                  <a:srgbClr val="000000"/>
                </a:solidFill>
                <a:highlight>
                  <a:srgbClr val="FFFFFF"/>
                </a:highlight>
              </a:rPr>
              <a:t>orderPizza</a:t>
            </a:r>
            <a:r>
              <a:rPr lang="en-CA" sz="1400" b="1" dirty="0">
                <a:solidFill>
                  <a:srgbClr val="000080"/>
                </a:solidFill>
                <a:highlight>
                  <a:srgbClr val="FFFFFF"/>
                </a:highlight>
              </a:rPr>
              <a:t>(</a:t>
            </a:r>
            <a:r>
              <a:rPr lang="en-CA" sz="1400" dirty="0">
                <a:solidFill>
                  <a:srgbClr val="808080"/>
                </a:solidFill>
                <a:highlight>
                  <a:srgbClr val="FFFFFF"/>
                </a:highlight>
              </a:rPr>
              <a:t>"cheese"</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dirty="0" err="1">
                <a:solidFill>
                  <a:srgbClr val="000000"/>
                </a:solidFill>
                <a:highlight>
                  <a:srgbClr val="FFFFFF"/>
                </a:highlight>
              </a:rPr>
              <a:t>System</a:t>
            </a:r>
            <a:r>
              <a:rPr lang="en-CA" sz="1400" b="1" dirty="0" err="1">
                <a:solidFill>
                  <a:srgbClr val="000080"/>
                </a:solidFill>
                <a:highlight>
                  <a:srgbClr val="FFFFFF"/>
                </a:highlight>
              </a:rPr>
              <a:t>.</a:t>
            </a:r>
            <a:r>
              <a:rPr lang="en-CA" sz="1400" dirty="0" err="1">
                <a:solidFill>
                  <a:srgbClr val="000000"/>
                </a:solidFill>
                <a:highlight>
                  <a:srgbClr val="FFFFFF"/>
                </a:highlight>
              </a:rPr>
              <a:t>out</a:t>
            </a:r>
            <a:r>
              <a:rPr lang="en-CA" sz="1400" b="1" dirty="0" err="1">
                <a:solidFill>
                  <a:srgbClr val="000080"/>
                </a:solidFill>
                <a:highlight>
                  <a:srgbClr val="FFFFFF"/>
                </a:highlight>
              </a:rPr>
              <a:t>.</a:t>
            </a:r>
            <a:r>
              <a:rPr lang="en-CA" sz="1400" dirty="0" err="1">
                <a:solidFill>
                  <a:srgbClr val="000000"/>
                </a:solidFill>
                <a:highlight>
                  <a:srgbClr val="FFFFFF"/>
                </a:highlight>
              </a:rPr>
              <a:t>println</a:t>
            </a:r>
            <a:r>
              <a:rPr lang="en-CA" sz="1400" b="1" dirty="0">
                <a:solidFill>
                  <a:srgbClr val="000080"/>
                </a:solidFill>
                <a:highlight>
                  <a:srgbClr val="FFFFFF"/>
                </a:highlight>
              </a:rPr>
              <a:t>(</a:t>
            </a:r>
            <a:r>
              <a:rPr lang="en-CA" sz="1400" dirty="0">
                <a:solidFill>
                  <a:srgbClr val="808080"/>
                </a:solidFill>
                <a:highlight>
                  <a:srgbClr val="FFFFFF"/>
                </a:highlight>
              </a:rPr>
              <a:t>"Joel ordered a "</a:t>
            </a:r>
            <a:r>
              <a:rPr lang="en-CA" sz="1400" dirty="0">
                <a:solidFill>
                  <a:srgbClr val="000000"/>
                </a:solidFill>
                <a:highlight>
                  <a:srgbClr val="FFFFFF"/>
                </a:highlight>
              </a:rPr>
              <a:t> </a:t>
            </a:r>
            <a:r>
              <a:rPr lang="en-CA" sz="1400" b="1" dirty="0">
                <a:solidFill>
                  <a:srgbClr val="000080"/>
                </a:solidFill>
                <a:highlight>
                  <a:srgbClr val="FFFFFF"/>
                </a:highlight>
              </a:rPr>
              <a:t>+</a:t>
            </a:r>
            <a:r>
              <a:rPr lang="en-CA" sz="1400" dirty="0">
                <a:solidFill>
                  <a:srgbClr val="000000"/>
                </a:solidFill>
                <a:highlight>
                  <a:srgbClr val="FFFFFF"/>
                </a:highlight>
              </a:rPr>
              <a:t> </a:t>
            </a:r>
            <a:r>
              <a:rPr lang="en-CA" sz="1400" dirty="0" err="1">
                <a:solidFill>
                  <a:srgbClr val="000000"/>
                </a:solidFill>
                <a:highlight>
                  <a:srgbClr val="FFFFFF"/>
                </a:highlight>
              </a:rPr>
              <a:t>pizza</a:t>
            </a:r>
            <a:r>
              <a:rPr lang="en-CA" sz="1400" b="1" dirty="0" err="1">
                <a:solidFill>
                  <a:srgbClr val="000080"/>
                </a:solidFill>
                <a:highlight>
                  <a:srgbClr val="FFFFFF"/>
                </a:highlight>
              </a:rPr>
              <a:t>.</a:t>
            </a:r>
            <a:r>
              <a:rPr lang="en-CA" sz="1400" dirty="0" err="1">
                <a:solidFill>
                  <a:srgbClr val="000000"/>
                </a:solidFill>
                <a:highlight>
                  <a:srgbClr val="FFFFFF"/>
                </a:highlight>
              </a:rPr>
              <a:t>getName</a:t>
            </a:r>
            <a:r>
              <a:rPr lang="en-CA" sz="1400" b="1" dirty="0">
                <a:solidFill>
                  <a:srgbClr val="000080"/>
                </a:solidFill>
                <a:highlight>
                  <a:srgbClr val="FFFFFF"/>
                </a:highlight>
              </a:rPr>
              <a:t>()</a:t>
            </a:r>
            <a:r>
              <a:rPr lang="en-CA" sz="1400" dirty="0">
                <a:solidFill>
                  <a:srgbClr val="000000"/>
                </a:solidFill>
                <a:highlight>
                  <a:srgbClr val="FFFFFF"/>
                </a:highlight>
              </a:rPr>
              <a:t> </a:t>
            </a:r>
            <a:r>
              <a:rPr lang="en-CA" sz="1400" b="1" dirty="0">
                <a:solidFill>
                  <a:srgbClr val="000080"/>
                </a:solidFill>
                <a:highlight>
                  <a:srgbClr val="FFFFFF"/>
                </a:highlight>
              </a:rPr>
              <a:t>+</a:t>
            </a:r>
            <a:r>
              <a:rPr lang="en-CA" sz="1400" dirty="0">
                <a:solidFill>
                  <a:srgbClr val="000000"/>
                </a:solidFill>
                <a:highlight>
                  <a:srgbClr val="FFFFFF"/>
                </a:highlight>
              </a:rPr>
              <a:t> </a:t>
            </a:r>
            <a:r>
              <a:rPr lang="en-CA" sz="1400" dirty="0">
                <a:solidFill>
                  <a:srgbClr val="808080"/>
                </a:solidFill>
                <a:highlight>
                  <a:srgbClr val="FFFFFF"/>
                </a:highlight>
              </a:rPr>
              <a:t>"\n"</a:t>
            </a:r>
            <a:r>
              <a:rPr lang="en-CA" sz="1400" b="1" dirty="0">
                <a:solidFill>
                  <a:srgbClr val="000080"/>
                </a:solidFill>
                <a:highlight>
                  <a:srgbClr val="FFFFFF"/>
                </a:highlight>
              </a:rPr>
              <a:t>);</a:t>
            </a:r>
            <a:endParaRPr lang="en-CA" sz="1400" dirty="0">
              <a:solidFill>
                <a:srgbClr val="000000"/>
              </a:solidFill>
              <a:highlight>
                <a:srgbClr val="FFFFFF"/>
              </a:highlight>
            </a:endParaRPr>
          </a:p>
          <a:p>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b="1" dirty="0">
                <a:solidFill>
                  <a:srgbClr val="000080"/>
                </a:solidFill>
                <a:highlight>
                  <a:srgbClr val="FFFFFF"/>
                </a:highlight>
              </a:rPr>
              <a:t>}</a:t>
            </a:r>
            <a:endParaRPr lang="en-CA" sz="1400" dirty="0">
              <a:solidFill>
                <a:srgbClr val="000000"/>
              </a:solidFill>
              <a:highlight>
                <a:srgbClr val="FFFFFF"/>
              </a:highlight>
            </a:endParaRPr>
          </a:p>
        </p:txBody>
      </p:sp>
      <p:sp>
        <p:nvSpPr>
          <p:cNvPr id="5" name="Footer Placeholder 4">
            <a:extLst>
              <a:ext uri="{FF2B5EF4-FFF2-40B4-BE49-F238E27FC236}">
                <a16:creationId xmlns:a16="http://schemas.microsoft.com/office/drawing/2014/main" id="{D7E1EF91-388E-42F7-AB88-E21048D1A1C4}"/>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1658040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E03A8-927E-4FE2-B0BD-8DAB24104740}"/>
              </a:ext>
            </a:extLst>
          </p:cNvPr>
          <p:cNvSpPr>
            <a:spLocks noGrp="1"/>
          </p:cNvSpPr>
          <p:nvPr>
            <p:ph type="title"/>
          </p:nvPr>
        </p:nvSpPr>
        <p:spPr/>
        <p:txBody>
          <a:bodyPr/>
          <a:lstStyle/>
          <a:p>
            <a:r>
              <a:rPr lang="en-CA" dirty="0"/>
              <a:t>A very dependent </a:t>
            </a:r>
            <a:r>
              <a:rPr lang="en-CA" dirty="0" err="1"/>
              <a:t>PizzaStore</a:t>
            </a:r>
            <a:endParaRPr lang="en-CA" dirty="0"/>
          </a:p>
        </p:txBody>
      </p:sp>
      <p:sp>
        <p:nvSpPr>
          <p:cNvPr id="3" name="Content Placeholder 2">
            <a:extLst>
              <a:ext uri="{FF2B5EF4-FFF2-40B4-BE49-F238E27FC236}">
                <a16:creationId xmlns:a16="http://schemas.microsoft.com/office/drawing/2014/main" id="{7DA06CF5-A8F9-4308-BB02-E980ADC1F1CC}"/>
              </a:ext>
            </a:extLst>
          </p:cNvPr>
          <p:cNvSpPr>
            <a:spLocks noGrp="1"/>
          </p:cNvSpPr>
          <p:nvPr>
            <p:ph idx="1"/>
          </p:nvPr>
        </p:nvSpPr>
        <p:spPr/>
        <p:txBody>
          <a:bodyPr/>
          <a:lstStyle/>
          <a:p>
            <a:r>
              <a:rPr lang="en-US" dirty="0"/>
              <a:t>Let’s pretend you’ve never heard of an OO factory</a:t>
            </a:r>
          </a:p>
          <a:p>
            <a:r>
              <a:rPr lang="en-US" dirty="0"/>
              <a:t>In the next slide, we show a version of the </a:t>
            </a:r>
            <a:r>
              <a:rPr lang="en-US" dirty="0" err="1"/>
              <a:t>PizzaStore</a:t>
            </a:r>
            <a:r>
              <a:rPr lang="en-US" dirty="0"/>
              <a:t> that doesn’t use a factory; make a count of the number of concrete pizza objects this class is dependent on</a:t>
            </a:r>
          </a:p>
          <a:p>
            <a:r>
              <a:rPr lang="en-US" dirty="0"/>
              <a:t>If you added California style pizzas to this </a:t>
            </a:r>
            <a:r>
              <a:rPr lang="en-US" dirty="0" err="1"/>
              <a:t>PizzaStore</a:t>
            </a:r>
            <a:r>
              <a:rPr lang="en-US" dirty="0"/>
              <a:t>, how many objects would it be dependent on then?</a:t>
            </a:r>
            <a:endParaRPr lang="en-CA" dirty="0"/>
          </a:p>
        </p:txBody>
      </p:sp>
      <p:sp>
        <p:nvSpPr>
          <p:cNvPr id="4" name="Footer Placeholder 3">
            <a:extLst>
              <a:ext uri="{FF2B5EF4-FFF2-40B4-BE49-F238E27FC236}">
                <a16:creationId xmlns:a16="http://schemas.microsoft.com/office/drawing/2014/main" id="{A7317F52-0A4F-4EB3-A597-4B15E20B1274}"/>
              </a:ext>
            </a:extLst>
          </p:cNvPr>
          <p:cNvSpPr>
            <a:spLocks noGrp="1"/>
          </p:cNvSpPr>
          <p:nvPr>
            <p:ph type="ftr" sz="quarter" idx="11"/>
          </p:nvPr>
        </p:nvSpPr>
        <p:spPr/>
        <p:txBody>
          <a:bodyPr/>
          <a:lstStyle/>
          <a:p>
            <a:r>
              <a:rPr lang="en-CA"/>
              <a:t>SOEN 343</a:t>
            </a:r>
          </a:p>
        </p:txBody>
      </p:sp>
      <p:sp>
        <p:nvSpPr>
          <p:cNvPr id="5" name="Slide Number Placeholder 4">
            <a:extLst>
              <a:ext uri="{FF2B5EF4-FFF2-40B4-BE49-F238E27FC236}">
                <a16:creationId xmlns:a16="http://schemas.microsoft.com/office/drawing/2014/main" id="{E2F2C637-B795-4D81-A0EF-A179D8698CCF}"/>
              </a:ext>
            </a:extLst>
          </p:cNvPr>
          <p:cNvSpPr>
            <a:spLocks noGrp="1"/>
          </p:cNvSpPr>
          <p:nvPr>
            <p:ph type="sldNum" sz="quarter" idx="12"/>
          </p:nvPr>
        </p:nvSpPr>
        <p:spPr/>
        <p:txBody>
          <a:bodyPr/>
          <a:lstStyle/>
          <a:p>
            <a:fld id="{C2F792F5-04B2-48F5-9D03-C738232DE97E}" type="slidenum">
              <a:rPr lang="en-CA" smtClean="0"/>
              <a:t>19</a:t>
            </a:fld>
            <a:endParaRPr lang="en-CA"/>
          </a:p>
        </p:txBody>
      </p:sp>
    </p:spTree>
    <p:extLst>
      <p:ext uri="{BB962C8B-B14F-4D97-AF65-F5344CB8AC3E}">
        <p14:creationId xmlns:p14="http://schemas.microsoft.com/office/powerpoint/2010/main" val="424844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0095C-FEF7-4950-A48C-BDD1073CDD60}"/>
              </a:ext>
            </a:extLst>
          </p:cNvPr>
          <p:cNvSpPr>
            <a:spLocks noGrp="1"/>
          </p:cNvSpPr>
          <p:nvPr>
            <p:ph type="title"/>
          </p:nvPr>
        </p:nvSpPr>
        <p:spPr/>
        <p:txBody>
          <a:bodyPr/>
          <a:lstStyle/>
          <a:p>
            <a:r>
              <a:rPr lang="en-CA" dirty="0"/>
              <a:t>Learning objectives</a:t>
            </a:r>
          </a:p>
        </p:txBody>
      </p:sp>
      <p:sp>
        <p:nvSpPr>
          <p:cNvPr id="3" name="Content Placeholder 2">
            <a:extLst>
              <a:ext uri="{FF2B5EF4-FFF2-40B4-BE49-F238E27FC236}">
                <a16:creationId xmlns:a16="http://schemas.microsoft.com/office/drawing/2014/main" id="{C9A23871-5D8B-406F-B78A-7D1CC59DBD77}"/>
              </a:ext>
            </a:extLst>
          </p:cNvPr>
          <p:cNvSpPr>
            <a:spLocks noGrp="1"/>
          </p:cNvSpPr>
          <p:nvPr>
            <p:ph idx="1"/>
          </p:nvPr>
        </p:nvSpPr>
        <p:spPr/>
        <p:txBody>
          <a:bodyPr/>
          <a:lstStyle/>
          <a:p>
            <a:r>
              <a:rPr lang="en-CA" dirty="0"/>
              <a:t>Identify creational design patterns</a:t>
            </a:r>
          </a:p>
          <a:p>
            <a:r>
              <a:rPr lang="en-CA" dirty="0"/>
              <a:t>Explain the difference between the different creational patterns</a:t>
            </a:r>
          </a:p>
          <a:p>
            <a:r>
              <a:rPr lang="en-CA" dirty="0"/>
              <a:t>Evaluate in which situations is appropriate to apply the factory pattern</a:t>
            </a:r>
          </a:p>
          <a:p>
            <a:r>
              <a:rPr lang="en-CA" dirty="0"/>
              <a:t>Explain the Dependency inversion principle</a:t>
            </a:r>
          </a:p>
          <a:p>
            <a:r>
              <a:rPr lang="en-CA" dirty="0"/>
              <a:t>Evaluate in which situations is appropriate to apply the builder pattern</a:t>
            </a:r>
          </a:p>
          <a:p>
            <a:r>
              <a:rPr lang="en-CA" dirty="0"/>
              <a:t>Evaluate in which situations is appropriate to apply the singleton pattern</a:t>
            </a:r>
          </a:p>
          <a:p>
            <a:endParaRPr lang="en-CA" dirty="0"/>
          </a:p>
          <a:p>
            <a:endParaRPr lang="en-CA" dirty="0"/>
          </a:p>
          <a:p>
            <a:endParaRPr lang="en-CA" dirty="0"/>
          </a:p>
          <a:p>
            <a:endParaRPr lang="en-CA" dirty="0"/>
          </a:p>
        </p:txBody>
      </p:sp>
      <p:sp>
        <p:nvSpPr>
          <p:cNvPr id="4" name="Footer Placeholder 3">
            <a:extLst>
              <a:ext uri="{FF2B5EF4-FFF2-40B4-BE49-F238E27FC236}">
                <a16:creationId xmlns:a16="http://schemas.microsoft.com/office/drawing/2014/main" id="{C62DB028-B3D9-443B-B1A1-43FF7E10B0FB}"/>
              </a:ext>
            </a:extLst>
          </p:cNvPr>
          <p:cNvSpPr>
            <a:spLocks noGrp="1"/>
          </p:cNvSpPr>
          <p:nvPr>
            <p:ph type="ftr" sz="quarter" idx="11"/>
          </p:nvPr>
        </p:nvSpPr>
        <p:spPr/>
        <p:txBody>
          <a:bodyPr/>
          <a:lstStyle/>
          <a:p>
            <a:r>
              <a:rPr lang="en-CA"/>
              <a:t>SOEN 343</a:t>
            </a:r>
          </a:p>
        </p:txBody>
      </p:sp>
      <p:sp>
        <p:nvSpPr>
          <p:cNvPr id="5" name="Slide Number Placeholder 4">
            <a:extLst>
              <a:ext uri="{FF2B5EF4-FFF2-40B4-BE49-F238E27FC236}">
                <a16:creationId xmlns:a16="http://schemas.microsoft.com/office/drawing/2014/main" id="{87086658-A251-4174-B0CE-30337199FDF8}"/>
              </a:ext>
            </a:extLst>
          </p:cNvPr>
          <p:cNvSpPr>
            <a:spLocks noGrp="1"/>
          </p:cNvSpPr>
          <p:nvPr>
            <p:ph type="sldNum" sz="quarter" idx="12"/>
          </p:nvPr>
        </p:nvSpPr>
        <p:spPr/>
        <p:txBody>
          <a:bodyPr/>
          <a:lstStyle/>
          <a:p>
            <a:fld id="{C2F792F5-04B2-48F5-9D03-C738232DE97E}" type="slidenum">
              <a:rPr lang="en-CA" smtClean="0"/>
              <a:t>2</a:t>
            </a:fld>
            <a:endParaRPr lang="en-CA"/>
          </a:p>
        </p:txBody>
      </p:sp>
    </p:spTree>
    <p:extLst>
      <p:ext uri="{BB962C8B-B14F-4D97-AF65-F5344CB8AC3E}">
        <p14:creationId xmlns:p14="http://schemas.microsoft.com/office/powerpoint/2010/main" val="2935971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08ABB8D-AABC-43FD-B626-DAC98E22F9B7}"/>
              </a:ext>
            </a:extLst>
          </p:cNvPr>
          <p:cNvSpPr>
            <a:spLocks noGrp="1"/>
          </p:cNvSpPr>
          <p:nvPr>
            <p:ph type="ftr" sz="quarter" idx="11"/>
          </p:nvPr>
        </p:nvSpPr>
        <p:spPr/>
        <p:txBody>
          <a:bodyPr/>
          <a:lstStyle/>
          <a:p>
            <a:r>
              <a:rPr lang="en-CA"/>
              <a:t>SOEN 343</a:t>
            </a:r>
          </a:p>
        </p:txBody>
      </p:sp>
      <p:sp>
        <p:nvSpPr>
          <p:cNvPr id="5" name="Slide Number Placeholder 4">
            <a:extLst>
              <a:ext uri="{FF2B5EF4-FFF2-40B4-BE49-F238E27FC236}">
                <a16:creationId xmlns:a16="http://schemas.microsoft.com/office/drawing/2014/main" id="{E932E21F-E317-451A-AE3B-864446B0DC89}"/>
              </a:ext>
            </a:extLst>
          </p:cNvPr>
          <p:cNvSpPr>
            <a:spLocks noGrp="1"/>
          </p:cNvSpPr>
          <p:nvPr>
            <p:ph type="sldNum" sz="quarter" idx="12"/>
          </p:nvPr>
        </p:nvSpPr>
        <p:spPr/>
        <p:txBody>
          <a:bodyPr/>
          <a:lstStyle/>
          <a:p>
            <a:fld id="{C2F792F5-04B2-48F5-9D03-C738232DE97E}" type="slidenum">
              <a:rPr lang="en-CA" smtClean="0"/>
              <a:t>20</a:t>
            </a:fld>
            <a:endParaRPr lang="en-CA"/>
          </a:p>
        </p:txBody>
      </p:sp>
      <p:sp>
        <p:nvSpPr>
          <p:cNvPr id="7" name="TextBox 6">
            <a:extLst>
              <a:ext uri="{FF2B5EF4-FFF2-40B4-BE49-F238E27FC236}">
                <a16:creationId xmlns:a16="http://schemas.microsoft.com/office/drawing/2014/main" id="{CDAFEC53-0889-41E9-86C0-DF656AF98AD7}"/>
              </a:ext>
            </a:extLst>
          </p:cNvPr>
          <p:cNvSpPr txBox="1"/>
          <p:nvPr/>
        </p:nvSpPr>
        <p:spPr>
          <a:xfrm>
            <a:off x="3048000" y="766732"/>
            <a:ext cx="6096000" cy="5324535"/>
          </a:xfrm>
          <a:prstGeom prst="rect">
            <a:avLst/>
          </a:prstGeom>
          <a:noFill/>
        </p:spPr>
        <p:txBody>
          <a:bodyPr wrap="square">
            <a:spAutoFit/>
          </a:bodyPr>
          <a:lstStyle/>
          <a:p>
            <a:r>
              <a:rPr lang="en-CA" sz="1000" dirty="0">
                <a:solidFill>
                  <a:srgbClr val="8000FF"/>
                </a:solidFill>
                <a:highlight>
                  <a:srgbClr val="FFFFFF"/>
                </a:highlight>
              </a:rPr>
              <a:t>public</a:t>
            </a:r>
            <a:r>
              <a:rPr lang="en-CA" sz="1000" dirty="0">
                <a:solidFill>
                  <a:srgbClr val="000000"/>
                </a:solidFill>
                <a:highlight>
                  <a:srgbClr val="FFFFFF"/>
                </a:highlight>
              </a:rPr>
              <a:t> </a:t>
            </a:r>
            <a:r>
              <a:rPr lang="en-CA" sz="1000" dirty="0">
                <a:solidFill>
                  <a:srgbClr val="8000FF"/>
                </a:solidFill>
                <a:highlight>
                  <a:srgbClr val="FFFFFF"/>
                </a:highlight>
              </a:rPr>
              <a:t>class</a:t>
            </a:r>
            <a:r>
              <a:rPr lang="en-CA" sz="1000" dirty="0">
                <a:solidFill>
                  <a:srgbClr val="000000"/>
                </a:solidFill>
                <a:highlight>
                  <a:srgbClr val="FFFFFF"/>
                </a:highlight>
              </a:rPr>
              <a:t> </a:t>
            </a:r>
            <a:r>
              <a:rPr lang="en-CA" sz="1000" dirty="0" err="1">
                <a:solidFill>
                  <a:srgbClr val="000000"/>
                </a:solidFill>
                <a:highlight>
                  <a:srgbClr val="FFFFFF"/>
                </a:highlight>
              </a:rPr>
              <a:t>DependentPizzaStore</a:t>
            </a:r>
            <a:r>
              <a:rPr lang="en-CA" sz="1000" dirty="0">
                <a:solidFill>
                  <a:srgbClr val="000000"/>
                </a:solidFill>
                <a:highlight>
                  <a:srgbClr val="FFFFFF"/>
                </a:highlight>
              </a:rPr>
              <a:t> </a:t>
            </a:r>
            <a:r>
              <a:rPr lang="en-CA" sz="1000" b="1" dirty="0">
                <a:solidFill>
                  <a:srgbClr val="000080"/>
                </a:solidFill>
                <a:highlight>
                  <a:srgbClr val="FFFFFF"/>
                </a:highlight>
              </a:rPr>
              <a:t>{</a:t>
            </a:r>
            <a:endParaRPr lang="en-CA" sz="1000" b="0" dirty="0">
              <a:solidFill>
                <a:srgbClr val="000000"/>
              </a:solidFill>
              <a:highlight>
                <a:srgbClr val="FFFFFF"/>
              </a:highlight>
            </a:endParaRPr>
          </a:p>
          <a:p>
            <a:r>
              <a:rPr lang="en-CA" sz="1000" b="0" dirty="0">
                <a:solidFill>
                  <a:srgbClr val="000000"/>
                </a:solidFill>
                <a:highlight>
                  <a:srgbClr val="FFFFFF"/>
                </a:highlight>
              </a:rPr>
              <a:t>	</a:t>
            </a:r>
            <a:r>
              <a:rPr lang="en-CA" sz="1000" b="0" dirty="0">
                <a:solidFill>
                  <a:srgbClr val="8000FF"/>
                </a:solidFill>
                <a:highlight>
                  <a:srgbClr val="FFFFFF"/>
                </a:highlight>
              </a:rPr>
              <a:t>public</a:t>
            </a:r>
            <a:r>
              <a:rPr lang="en-CA" sz="1000" b="0" dirty="0">
                <a:solidFill>
                  <a:srgbClr val="000000"/>
                </a:solidFill>
                <a:highlight>
                  <a:srgbClr val="FFFFFF"/>
                </a:highlight>
              </a:rPr>
              <a:t> Pizza </a:t>
            </a:r>
            <a:r>
              <a:rPr lang="en-CA" sz="1000" b="0" dirty="0" err="1">
                <a:solidFill>
                  <a:srgbClr val="000000"/>
                </a:solidFill>
                <a:highlight>
                  <a:srgbClr val="FFFFFF"/>
                </a:highlight>
              </a:rPr>
              <a:t>createPizza</a:t>
            </a:r>
            <a:r>
              <a:rPr lang="en-CA" sz="1000" b="1" dirty="0">
                <a:solidFill>
                  <a:srgbClr val="000080"/>
                </a:solidFill>
                <a:highlight>
                  <a:srgbClr val="FFFFFF"/>
                </a:highlight>
              </a:rPr>
              <a:t>(</a:t>
            </a:r>
            <a:r>
              <a:rPr lang="en-CA" sz="1000" b="0" dirty="0">
                <a:solidFill>
                  <a:srgbClr val="000000"/>
                </a:solidFill>
                <a:highlight>
                  <a:srgbClr val="FFFFFF"/>
                </a:highlight>
              </a:rPr>
              <a:t>String style</a:t>
            </a:r>
            <a:r>
              <a:rPr lang="en-CA" sz="1000" b="1" dirty="0">
                <a:solidFill>
                  <a:srgbClr val="000080"/>
                </a:solidFill>
                <a:highlight>
                  <a:srgbClr val="FFFFFF"/>
                </a:highlight>
              </a:rPr>
              <a:t>,</a:t>
            </a:r>
            <a:r>
              <a:rPr lang="en-CA" sz="1000" b="0" dirty="0">
                <a:solidFill>
                  <a:srgbClr val="000000"/>
                </a:solidFill>
                <a:highlight>
                  <a:srgbClr val="FFFFFF"/>
                </a:highlight>
              </a:rPr>
              <a:t> String type</a:t>
            </a:r>
            <a:r>
              <a:rPr lang="en-CA" sz="1000" b="1" dirty="0">
                <a:solidFill>
                  <a:srgbClr val="000080"/>
                </a:solidFill>
                <a:highlight>
                  <a:srgbClr val="FFFFFF"/>
                </a:highlight>
              </a:rPr>
              <a:t>)</a:t>
            </a:r>
            <a:r>
              <a:rPr lang="en-CA" sz="1000" b="0" dirty="0">
                <a:solidFill>
                  <a:srgbClr val="000000"/>
                </a:solidFill>
                <a:highlight>
                  <a:srgbClr val="FFFFFF"/>
                </a:highlight>
              </a:rPr>
              <a:t> </a:t>
            </a:r>
            <a:r>
              <a:rPr lang="en-CA" sz="1000" b="1" dirty="0">
                <a:solidFill>
                  <a:srgbClr val="000080"/>
                </a:solidFill>
                <a:highlight>
                  <a:srgbClr val="FFFFFF"/>
                </a:highlight>
              </a:rPr>
              <a:t>{</a:t>
            </a:r>
            <a:endParaRPr lang="en-CA" sz="1000" b="0" dirty="0">
              <a:solidFill>
                <a:srgbClr val="000000"/>
              </a:solidFill>
              <a:highlight>
                <a:srgbClr val="FFFFFF"/>
              </a:highlight>
            </a:endParaRPr>
          </a:p>
          <a:p>
            <a:r>
              <a:rPr lang="en-CA" sz="1000" b="0" dirty="0">
                <a:solidFill>
                  <a:srgbClr val="000000"/>
                </a:solidFill>
                <a:highlight>
                  <a:srgbClr val="FFFFFF"/>
                </a:highlight>
              </a:rPr>
              <a:t>		Pizza </a:t>
            </a:r>
            <a:r>
              <a:rPr lang="en-CA" sz="1000" b="0" dirty="0" err="1">
                <a:solidFill>
                  <a:srgbClr val="000000"/>
                </a:solidFill>
                <a:highlight>
                  <a:srgbClr val="FFFFFF"/>
                </a:highlight>
              </a:rPr>
              <a:t>pizza</a:t>
            </a:r>
            <a:r>
              <a:rPr lang="en-CA" sz="1000" b="0" dirty="0">
                <a:solidFill>
                  <a:srgbClr val="000000"/>
                </a:solidFill>
                <a:highlight>
                  <a:srgbClr val="FFFFFF"/>
                </a:highlight>
              </a:rPr>
              <a:t> </a:t>
            </a:r>
            <a:r>
              <a:rPr lang="en-CA" sz="1000" b="1" dirty="0">
                <a:solidFill>
                  <a:srgbClr val="000080"/>
                </a:solidFill>
                <a:highlight>
                  <a:srgbClr val="FFFFFF"/>
                </a:highlight>
              </a:rPr>
              <a:t>=</a:t>
            </a:r>
            <a:r>
              <a:rPr lang="en-CA" sz="1000" b="0" dirty="0">
                <a:solidFill>
                  <a:srgbClr val="000000"/>
                </a:solidFill>
                <a:highlight>
                  <a:srgbClr val="FFFFFF"/>
                </a:highlight>
              </a:rPr>
              <a:t> </a:t>
            </a:r>
            <a:r>
              <a:rPr lang="en-CA" sz="1000" b="1" dirty="0">
                <a:solidFill>
                  <a:srgbClr val="0000FF"/>
                </a:solidFill>
                <a:highlight>
                  <a:srgbClr val="FFFFFF"/>
                </a:highlight>
              </a:rPr>
              <a:t>null</a:t>
            </a:r>
            <a:r>
              <a:rPr lang="en-CA" sz="1000" b="1" dirty="0">
                <a:solidFill>
                  <a:srgbClr val="000080"/>
                </a:solidFill>
                <a:highlight>
                  <a:srgbClr val="FFFFFF"/>
                </a:highlight>
              </a:rPr>
              <a:t>;</a:t>
            </a:r>
            <a:endParaRPr lang="en-CA" sz="1000" b="0" dirty="0">
              <a:solidFill>
                <a:srgbClr val="000000"/>
              </a:solidFill>
              <a:highlight>
                <a:srgbClr val="FFFFFF"/>
              </a:highlight>
            </a:endParaRPr>
          </a:p>
          <a:p>
            <a:r>
              <a:rPr lang="en-CA" sz="1000" b="0" dirty="0">
                <a:solidFill>
                  <a:srgbClr val="000000"/>
                </a:solidFill>
                <a:highlight>
                  <a:srgbClr val="FFFFFF"/>
                </a:highlight>
              </a:rPr>
              <a:t>		</a:t>
            </a:r>
            <a:r>
              <a:rPr lang="en-CA" sz="1000" b="1" dirty="0">
                <a:solidFill>
                  <a:srgbClr val="0000FF"/>
                </a:solidFill>
                <a:highlight>
                  <a:srgbClr val="FFFFFF"/>
                </a:highlight>
              </a:rPr>
              <a:t>if</a:t>
            </a:r>
            <a:r>
              <a:rPr lang="en-CA" sz="1000" b="0" dirty="0">
                <a:solidFill>
                  <a:srgbClr val="000000"/>
                </a:solidFill>
                <a:highlight>
                  <a:srgbClr val="FFFFFF"/>
                </a:highlight>
              </a:rPr>
              <a:t> </a:t>
            </a:r>
            <a:r>
              <a:rPr lang="en-CA" sz="1000" b="1" dirty="0">
                <a:solidFill>
                  <a:srgbClr val="000080"/>
                </a:solidFill>
                <a:highlight>
                  <a:srgbClr val="FFFFFF"/>
                </a:highlight>
              </a:rPr>
              <a:t>(</a:t>
            </a:r>
            <a:r>
              <a:rPr lang="en-CA" sz="1000" b="0" dirty="0" err="1">
                <a:solidFill>
                  <a:srgbClr val="000000"/>
                </a:solidFill>
                <a:highlight>
                  <a:srgbClr val="FFFFFF"/>
                </a:highlight>
              </a:rPr>
              <a:t>style</a:t>
            </a:r>
            <a:r>
              <a:rPr lang="en-CA" sz="1000" b="1" dirty="0" err="1">
                <a:solidFill>
                  <a:srgbClr val="000080"/>
                </a:solidFill>
                <a:highlight>
                  <a:srgbClr val="FFFFFF"/>
                </a:highlight>
              </a:rPr>
              <a:t>.</a:t>
            </a:r>
            <a:r>
              <a:rPr lang="en-CA" sz="1000" b="0" dirty="0" err="1">
                <a:solidFill>
                  <a:srgbClr val="000000"/>
                </a:solidFill>
                <a:highlight>
                  <a:srgbClr val="FFFFFF"/>
                </a:highlight>
              </a:rPr>
              <a:t>equals</a:t>
            </a:r>
            <a:r>
              <a:rPr lang="en-CA" sz="1000" b="1" dirty="0">
                <a:solidFill>
                  <a:srgbClr val="000080"/>
                </a:solidFill>
                <a:highlight>
                  <a:srgbClr val="FFFFFF"/>
                </a:highlight>
              </a:rPr>
              <a:t>(</a:t>
            </a:r>
            <a:r>
              <a:rPr lang="en-CA" sz="1000" b="0" dirty="0">
                <a:solidFill>
                  <a:srgbClr val="808080"/>
                </a:solidFill>
                <a:highlight>
                  <a:srgbClr val="FFFFFF"/>
                </a:highlight>
              </a:rPr>
              <a:t>"NY"</a:t>
            </a:r>
            <a:r>
              <a:rPr lang="en-CA" sz="1000" b="1" dirty="0">
                <a:solidFill>
                  <a:srgbClr val="000080"/>
                </a:solidFill>
                <a:highlight>
                  <a:srgbClr val="FFFFFF"/>
                </a:highlight>
              </a:rPr>
              <a:t>))</a:t>
            </a:r>
            <a:r>
              <a:rPr lang="en-CA" sz="1000" b="0" dirty="0">
                <a:solidFill>
                  <a:srgbClr val="000000"/>
                </a:solidFill>
                <a:highlight>
                  <a:srgbClr val="FFFFFF"/>
                </a:highlight>
              </a:rPr>
              <a:t> </a:t>
            </a:r>
            <a:r>
              <a:rPr lang="en-CA" sz="1000" b="1" dirty="0">
                <a:solidFill>
                  <a:srgbClr val="000080"/>
                </a:solidFill>
                <a:highlight>
                  <a:srgbClr val="FFFFFF"/>
                </a:highlight>
              </a:rPr>
              <a:t>{</a:t>
            </a:r>
            <a:endParaRPr lang="en-CA" sz="1000" b="0" dirty="0">
              <a:solidFill>
                <a:srgbClr val="000000"/>
              </a:solidFill>
              <a:highlight>
                <a:srgbClr val="FFFFFF"/>
              </a:highlight>
            </a:endParaRPr>
          </a:p>
          <a:p>
            <a:r>
              <a:rPr lang="en-CA" sz="1000" b="0" dirty="0">
                <a:solidFill>
                  <a:srgbClr val="000000"/>
                </a:solidFill>
                <a:highlight>
                  <a:srgbClr val="FFFFFF"/>
                </a:highlight>
              </a:rPr>
              <a:t>			</a:t>
            </a:r>
            <a:r>
              <a:rPr lang="en-CA" sz="1000" b="1" dirty="0">
                <a:solidFill>
                  <a:srgbClr val="0000FF"/>
                </a:solidFill>
                <a:highlight>
                  <a:srgbClr val="FFFFFF"/>
                </a:highlight>
              </a:rPr>
              <a:t>if</a:t>
            </a:r>
            <a:r>
              <a:rPr lang="en-CA" sz="1000" b="0" dirty="0">
                <a:solidFill>
                  <a:srgbClr val="000000"/>
                </a:solidFill>
                <a:highlight>
                  <a:srgbClr val="FFFFFF"/>
                </a:highlight>
              </a:rPr>
              <a:t> </a:t>
            </a:r>
            <a:r>
              <a:rPr lang="en-CA" sz="1000" b="1" dirty="0">
                <a:solidFill>
                  <a:srgbClr val="000080"/>
                </a:solidFill>
                <a:highlight>
                  <a:srgbClr val="FFFFFF"/>
                </a:highlight>
              </a:rPr>
              <a:t>(</a:t>
            </a:r>
            <a:r>
              <a:rPr lang="en-CA" sz="1000" b="0" dirty="0" err="1">
                <a:solidFill>
                  <a:srgbClr val="000000"/>
                </a:solidFill>
                <a:highlight>
                  <a:srgbClr val="FFFFFF"/>
                </a:highlight>
              </a:rPr>
              <a:t>type</a:t>
            </a:r>
            <a:r>
              <a:rPr lang="en-CA" sz="1000" b="1" dirty="0" err="1">
                <a:solidFill>
                  <a:srgbClr val="000080"/>
                </a:solidFill>
                <a:highlight>
                  <a:srgbClr val="FFFFFF"/>
                </a:highlight>
              </a:rPr>
              <a:t>.</a:t>
            </a:r>
            <a:r>
              <a:rPr lang="en-CA" sz="1000" b="0" dirty="0" err="1">
                <a:solidFill>
                  <a:srgbClr val="000000"/>
                </a:solidFill>
                <a:highlight>
                  <a:srgbClr val="FFFFFF"/>
                </a:highlight>
              </a:rPr>
              <a:t>equals</a:t>
            </a:r>
            <a:r>
              <a:rPr lang="en-CA" sz="1000" b="1" dirty="0">
                <a:solidFill>
                  <a:srgbClr val="000080"/>
                </a:solidFill>
                <a:highlight>
                  <a:srgbClr val="FFFFFF"/>
                </a:highlight>
              </a:rPr>
              <a:t>(</a:t>
            </a:r>
            <a:r>
              <a:rPr lang="en-CA" sz="1000" b="0" dirty="0">
                <a:solidFill>
                  <a:srgbClr val="808080"/>
                </a:solidFill>
                <a:highlight>
                  <a:srgbClr val="FFFFFF"/>
                </a:highlight>
              </a:rPr>
              <a:t>"cheese"</a:t>
            </a:r>
            <a:r>
              <a:rPr lang="en-CA" sz="1000" b="1" dirty="0">
                <a:solidFill>
                  <a:srgbClr val="000080"/>
                </a:solidFill>
                <a:highlight>
                  <a:srgbClr val="FFFFFF"/>
                </a:highlight>
              </a:rPr>
              <a:t>))</a:t>
            </a:r>
            <a:r>
              <a:rPr lang="en-CA" sz="1000" b="0" dirty="0">
                <a:solidFill>
                  <a:srgbClr val="000000"/>
                </a:solidFill>
                <a:highlight>
                  <a:srgbClr val="FFFFFF"/>
                </a:highlight>
              </a:rPr>
              <a:t> </a:t>
            </a:r>
            <a:r>
              <a:rPr lang="en-CA" sz="1000" b="1" dirty="0">
                <a:solidFill>
                  <a:srgbClr val="000080"/>
                </a:solidFill>
                <a:highlight>
                  <a:srgbClr val="FFFFFF"/>
                </a:highlight>
              </a:rPr>
              <a:t>{</a:t>
            </a:r>
            <a:endParaRPr lang="en-CA" sz="1000" b="0" dirty="0">
              <a:solidFill>
                <a:srgbClr val="000000"/>
              </a:solidFill>
              <a:highlight>
                <a:srgbClr val="FFFFFF"/>
              </a:highlight>
            </a:endParaRPr>
          </a:p>
          <a:p>
            <a:r>
              <a:rPr lang="en-CA" sz="1000" b="0" dirty="0">
                <a:solidFill>
                  <a:srgbClr val="000000"/>
                </a:solidFill>
                <a:highlight>
                  <a:srgbClr val="FFFFFF"/>
                </a:highlight>
              </a:rPr>
              <a:t>				pizza </a:t>
            </a:r>
            <a:r>
              <a:rPr lang="en-CA" sz="1000" b="1" dirty="0">
                <a:solidFill>
                  <a:srgbClr val="000080"/>
                </a:solidFill>
                <a:highlight>
                  <a:srgbClr val="FFFFFF"/>
                </a:highlight>
              </a:rPr>
              <a:t>=</a:t>
            </a:r>
            <a:r>
              <a:rPr lang="en-CA" sz="1000" b="0" dirty="0">
                <a:solidFill>
                  <a:srgbClr val="000000"/>
                </a:solidFill>
                <a:highlight>
                  <a:srgbClr val="FFFFFF"/>
                </a:highlight>
              </a:rPr>
              <a:t> </a:t>
            </a:r>
            <a:r>
              <a:rPr lang="en-CA" sz="1000" b="1" dirty="0">
                <a:solidFill>
                  <a:srgbClr val="0000FF"/>
                </a:solidFill>
                <a:highlight>
                  <a:srgbClr val="FFFFFF"/>
                </a:highlight>
              </a:rPr>
              <a:t>new</a:t>
            </a:r>
            <a:r>
              <a:rPr lang="en-CA" sz="1000" b="0" dirty="0">
                <a:solidFill>
                  <a:srgbClr val="000000"/>
                </a:solidFill>
                <a:highlight>
                  <a:srgbClr val="FFFFFF"/>
                </a:highlight>
              </a:rPr>
              <a:t> </a:t>
            </a:r>
            <a:r>
              <a:rPr lang="en-CA" sz="1000" b="0" dirty="0" err="1">
                <a:solidFill>
                  <a:srgbClr val="000000"/>
                </a:solidFill>
                <a:highlight>
                  <a:srgbClr val="FFFFFF"/>
                </a:highlight>
              </a:rPr>
              <a:t>NYStyleCheesePizza</a:t>
            </a:r>
            <a:r>
              <a:rPr lang="en-CA" sz="1000" b="1" dirty="0">
                <a:solidFill>
                  <a:srgbClr val="000080"/>
                </a:solidFill>
                <a:highlight>
                  <a:srgbClr val="FFFFFF"/>
                </a:highlight>
              </a:rPr>
              <a:t>();</a:t>
            </a:r>
            <a:endParaRPr lang="en-CA" sz="1000" b="0" dirty="0">
              <a:solidFill>
                <a:srgbClr val="000000"/>
              </a:solidFill>
              <a:highlight>
                <a:srgbClr val="FFFFFF"/>
              </a:highlight>
            </a:endParaRPr>
          </a:p>
          <a:p>
            <a:r>
              <a:rPr lang="en-US" sz="1000" b="0" dirty="0">
                <a:solidFill>
                  <a:srgbClr val="000000"/>
                </a:solidFill>
                <a:highlight>
                  <a:srgbClr val="FFFFFF"/>
                </a:highlight>
              </a:rPr>
              <a:t>			</a:t>
            </a:r>
            <a:r>
              <a:rPr lang="en-US" sz="1000" b="1" dirty="0">
                <a:solidFill>
                  <a:srgbClr val="000080"/>
                </a:solidFill>
                <a:highlight>
                  <a:srgbClr val="FFFFFF"/>
                </a:highlight>
              </a:rPr>
              <a:t>}</a:t>
            </a:r>
            <a:r>
              <a:rPr lang="en-US" sz="1000" b="0" dirty="0">
                <a:solidFill>
                  <a:srgbClr val="000000"/>
                </a:solidFill>
                <a:highlight>
                  <a:srgbClr val="FFFFFF"/>
                </a:highlight>
              </a:rPr>
              <a:t> </a:t>
            </a:r>
            <a:r>
              <a:rPr lang="en-US" sz="1000" b="1" dirty="0">
                <a:solidFill>
                  <a:srgbClr val="0000FF"/>
                </a:solidFill>
                <a:highlight>
                  <a:srgbClr val="FFFFFF"/>
                </a:highlight>
              </a:rPr>
              <a:t>else</a:t>
            </a:r>
            <a:r>
              <a:rPr lang="en-US" sz="1000" b="0" dirty="0">
                <a:solidFill>
                  <a:srgbClr val="000000"/>
                </a:solidFill>
                <a:highlight>
                  <a:srgbClr val="FFFFFF"/>
                </a:highlight>
              </a:rPr>
              <a:t> </a:t>
            </a:r>
            <a:r>
              <a:rPr lang="en-US" sz="1000" b="1" dirty="0">
                <a:solidFill>
                  <a:srgbClr val="0000FF"/>
                </a:solidFill>
                <a:highlight>
                  <a:srgbClr val="FFFFFF"/>
                </a:highlight>
              </a:rPr>
              <a:t>if</a:t>
            </a:r>
            <a:r>
              <a:rPr lang="en-US" sz="1000" b="0" dirty="0">
                <a:solidFill>
                  <a:srgbClr val="000000"/>
                </a:solidFill>
                <a:highlight>
                  <a:srgbClr val="FFFFFF"/>
                </a:highlight>
              </a:rPr>
              <a:t> </a:t>
            </a:r>
            <a:r>
              <a:rPr lang="en-US" sz="1000" b="1" dirty="0">
                <a:solidFill>
                  <a:srgbClr val="000080"/>
                </a:solidFill>
                <a:highlight>
                  <a:srgbClr val="FFFFFF"/>
                </a:highlight>
              </a:rPr>
              <a:t>(</a:t>
            </a:r>
            <a:r>
              <a:rPr lang="en-US" sz="1000" b="0" dirty="0" err="1">
                <a:solidFill>
                  <a:srgbClr val="000000"/>
                </a:solidFill>
                <a:highlight>
                  <a:srgbClr val="FFFFFF"/>
                </a:highlight>
              </a:rPr>
              <a:t>type</a:t>
            </a:r>
            <a:r>
              <a:rPr lang="en-US" sz="1000" b="1" dirty="0" err="1">
                <a:solidFill>
                  <a:srgbClr val="000080"/>
                </a:solidFill>
                <a:highlight>
                  <a:srgbClr val="FFFFFF"/>
                </a:highlight>
              </a:rPr>
              <a:t>.</a:t>
            </a:r>
            <a:r>
              <a:rPr lang="en-US" sz="1000" b="0" dirty="0" err="1">
                <a:solidFill>
                  <a:srgbClr val="000000"/>
                </a:solidFill>
                <a:highlight>
                  <a:srgbClr val="FFFFFF"/>
                </a:highlight>
              </a:rPr>
              <a:t>equals</a:t>
            </a:r>
            <a:r>
              <a:rPr lang="en-US" sz="1000" b="1" dirty="0">
                <a:solidFill>
                  <a:srgbClr val="000080"/>
                </a:solidFill>
                <a:highlight>
                  <a:srgbClr val="FFFFFF"/>
                </a:highlight>
              </a:rPr>
              <a:t>(</a:t>
            </a:r>
            <a:r>
              <a:rPr lang="en-US" sz="1000" b="0" dirty="0">
                <a:solidFill>
                  <a:srgbClr val="808080"/>
                </a:solidFill>
                <a:highlight>
                  <a:srgbClr val="FFFFFF"/>
                </a:highlight>
              </a:rPr>
              <a:t>"veggie"</a:t>
            </a:r>
            <a:r>
              <a:rPr lang="en-US" sz="1000" b="1" dirty="0">
                <a:solidFill>
                  <a:srgbClr val="000080"/>
                </a:solidFill>
                <a:highlight>
                  <a:srgbClr val="FFFFFF"/>
                </a:highlight>
              </a:rPr>
              <a:t>))</a:t>
            </a:r>
            <a:r>
              <a:rPr lang="en-US" sz="1000" b="0" dirty="0">
                <a:solidFill>
                  <a:srgbClr val="000000"/>
                </a:solidFill>
                <a:highlight>
                  <a:srgbClr val="FFFFFF"/>
                </a:highlight>
              </a:rPr>
              <a:t> </a:t>
            </a:r>
            <a:r>
              <a:rPr lang="en-US" sz="1000" b="1" dirty="0">
                <a:solidFill>
                  <a:srgbClr val="000080"/>
                </a:solidFill>
                <a:highlight>
                  <a:srgbClr val="FFFFFF"/>
                </a:highlight>
              </a:rPr>
              <a:t>{</a:t>
            </a:r>
            <a:r>
              <a:rPr lang="en-US" sz="1000" b="0" dirty="0">
                <a:solidFill>
                  <a:srgbClr val="000000"/>
                </a:solidFill>
                <a:highlight>
                  <a:srgbClr val="FFFFFF"/>
                </a:highlight>
              </a:rPr>
              <a:t> </a:t>
            </a:r>
          </a:p>
          <a:p>
            <a:r>
              <a:rPr lang="en-CA" sz="1000" b="0" dirty="0">
                <a:solidFill>
                  <a:srgbClr val="000000"/>
                </a:solidFill>
                <a:highlight>
                  <a:srgbClr val="FFFFFF"/>
                </a:highlight>
              </a:rPr>
              <a:t>				pizza </a:t>
            </a:r>
            <a:r>
              <a:rPr lang="en-CA" sz="1000" b="1" dirty="0">
                <a:solidFill>
                  <a:srgbClr val="000080"/>
                </a:solidFill>
                <a:highlight>
                  <a:srgbClr val="FFFFFF"/>
                </a:highlight>
              </a:rPr>
              <a:t>=</a:t>
            </a:r>
            <a:r>
              <a:rPr lang="en-CA" sz="1000" b="0" dirty="0">
                <a:solidFill>
                  <a:srgbClr val="000000"/>
                </a:solidFill>
                <a:highlight>
                  <a:srgbClr val="FFFFFF"/>
                </a:highlight>
              </a:rPr>
              <a:t> </a:t>
            </a:r>
            <a:r>
              <a:rPr lang="en-CA" sz="1000" b="1" dirty="0">
                <a:solidFill>
                  <a:srgbClr val="0000FF"/>
                </a:solidFill>
                <a:highlight>
                  <a:srgbClr val="FFFFFF"/>
                </a:highlight>
              </a:rPr>
              <a:t>new</a:t>
            </a:r>
            <a:r>
              <a:rPr lang="en-CA" sz="1000" b="0" dirty="0">
                <a:solidFill>
                  <a:srgbClr val="000000"/>
                </a:solidFill>
                <a:highlight>
                  <a:srgbClr val="FFFFFF"/>
                </a:highlight>
              </a:rPr>
              <a:t> </a:t>
            </a:r>
            <a:r>
              <a:rPr lang="en-CA" sz="1000" b="0" dirty="0" err="1">
                <a:solidFill>
                  <a:srgbClr val="000000"/>
                </a:solidFill>
                <a:highlight>
                  <a:srgbClr val="FFFFFF"/>
                </a:highlight>
              </a:rPr>
              <a:t>NYStyleVeggiePizza</a:t>
            </a:r>
            <a:r>
              <a:rPr lang="en-CA" sz="1000" b="1" dirty="0">
                <a:solidFill>
                  <a:srgbClr val="000080"/>
                </a:solidFill>
                <a:highlight>
                  <a:srgbClr val="FFFFFF"/>
                </a:highlight>
              </a:rPr>
              <a:t>();</a:t>
            </a:r>
            <a:r>
              <a:rPr lang="en-CA" sz="1000" b="0" dirty="0">
                <a:solidFill>
                  <a:srgbClr val="000000"/>
                </a:solidFill>
                <a:highlight>
                  <a:srgbClr val="FFFFFF"/>
                </a:highlight>
              </a:rPr>
              <a:t> </a:t>
            </a:r>
          </a:p>
          <a:p>
            <a:r>
              <a:rPr lang="en-US" sz="1000" b="0" dirty="0">
                <a:solidFill>
                  <a:srgbClr val="000000"/>
                </a:solidFill>
                <a:highlight>
                  <a:srgbClr val="FFFFFF"/>
                </a:highlight>
              </a:rPr>
              <a:t>			</a:t>
            </a:r>
            <a:r>
              <a:rPr lang="en-US" sz="1000" b="1" dirty="0">
                <a:solidFill>
                  <a:srgbClr val="000080"/>
                </a:solidFill>
                <a:highlight>
                  <a:srgbClr val="FFFFFF"/>
                </a:highlight>
              </a:rPr>
              <a:t>}</a:t>
            </a:r>
            <a:r>
              <a:rPr lang="en-US" sz="1000" b="0" dirty="0">
                <a:solidFill>
                  <a:srgbClr val="000000"/>
                </a:solidFill>
                <a:highlight>
                  <a:srgbClr val="FFFFFF"/>
                </a:highlight>
              </a:rPr>
              <a:t> </a:t>
            </a:r>
            <a:r>
              <a:rPr lang="en-US" sz="1000" b="1" dirty="0">
                <a:solidFill>
                  <a:srgbClr val="0000FF"/>
                </a:solidFill>
                <a:highlight>
                  <a:srgbClr val="FFFFFF"/>
                </a:highlight>
              </a:rPr>
              <a:t>else</a:t>
            </a:r>
            <a:r>
              <a:rPr lang="en-US" sz="1000" b="0" dirty="0">
                <a:solidFill>
                  <a:srgbClr val="000000"/>
                </a:solidFill>
                <a:highlight>
                  <a:srgbClr val="FFFFFF"/>
                </a:highlight>
              </a:rPr>
              <a:t> </a:t>
            </a:r>
            <a:r>
              <a:rPr lang="en-US" sz="1000" b="1" dirty="0">
                <a:solidFill>
                  <a:srgbClr val="0000FF"/>
                </a:solidFill>
                <a:highlight>
                  <a:srgbClr val="FFFFFF"/>
                </a:highlight>
              </a:rPr>
              <a:t>if</a:t>
            </a:r>
            <a:r>
              <a:rPr lang="en-US" sz="1000" b="0" dirty="0">
                <a:solidFill>
                  <a:srgbClr val="000000"/>
                </a:solidFill>
                <a:highlight>
                  <a:srgbClr val="FFFFFF"/>
                </a:highlight>
              </a:rPr>
              <a:t> </a:t>
            </a:r>
            <a:r>
              <a:rPr lang="en-US" sz="1000" b="1" dirty="0">
                <a:solidFill>
                  <a:srgbClr val="000080"/>
                </a:solidFill>
                <a:highlight>
                  <a:srgbClr val="FFFFFF"/>
                </a:highlight>
              </a:rPr>
              <a:t>(</a:t>
            </a:r>
            <a:r>
              <a:rPr lang="en-US" sz="1000" b="0" dirty="0" err="1">
                <a:solidFill>
                  <a:srgbClr val="000000"/>
                </a:solidFill>
                <a:highlight>
                  <a:srgbClr val="FFFFFF"/>
                </a:highlight>
              </a:rPr>
              <a:t>type</a:t>
            </a:r>
            <a:r>
              <a:rPr lang="en-US" sz="1000" b="1" dirty="0" err="1">
                <a:solidFill>
                  <a:srgbClr val="000080"/>
                </a:solidFill>
                <a:highlight>
                  <a:srgbClr val="FFFFFF"/>
                </a:highlight>
              </a:rPr>
              <a:t>.</a:t>
            </a:r>
            <a:r>
              <a:rPr lang="en-US" sz="1000" b="0" dirty="0" err="1">
                <a:solidFill>
                  <a:srgbClr val="000000"/>
                </a:solidFill>
                <a:highlight>
                  <a:srgbClr val="FFFFFF"/>
                </a:highlight>
              </a:rPr>
              <a:t>equals</a:t>
            </a:r>
            <a:r>
              <a:rPr lang="en-US" sz="1000" b="1" dirty="0">
                <a:solidFill>
                  <a:srgbClr val="000080"/>
                </a:solidFill>
                <a:highlight>
                  <a:srgbClr val="FFFFFF"/>
                </a:highlight>
              </a:rPr>
              <a:t>(</a:t>
            </a:r>
            <a:r>
              <a:rPr lang="en-US" sz="1000" b="0" dirty="0">
                <a:solidFill>
                  <a:srgbClr val="808080"/>
                </a:solidFill>
                <a:highlight>
                  <a:srgbClr val="FFFFFF"/>
                </a:highlight>
              </a:rPr>
              <a:t>"c1am"</a:t>
            </a:r>
            <a:r>
              <a:rPr lang="en-US" sz="1000" b="1" dirty="0">
                <a:solidFill>
                  <a:srgbClr val="000080"/>
                </a:solidFill>
                <a:highlight>
                  <a:srgbClr val="FFFFFF"/>
                </a:highlight>
              </a:rPr>
              <a:t>))</a:t>
            </a:r>
            <a:r>
              <a:rPr lang="en-US" sz="1000" b="0" dirty="0">
                <a:solidFill>
                  <a:srgbClr val="000000"/>
                </a:solidFill>
                <a:highlight>
                  <a:srgbClr val="FFFFFF"/>
                </a:highlight>
              </a:rPr>
              <a:t> </a:t>
            </a:r>
            <a:r>
              <a:rPr lang="en-US" sz="1000" b="1" dirty="0">
                <a:solidFill>
                  <a:srgbClr val="000080"/>
                </a:solidFill>
                <a:highlight>
                  <a:srgbClr val="FFFFFF"/>
                </a:highlight>
              </a:rPr>
              <a:t>{</a:t>
            </a:r>
            <a:endParaRPr lang="en-US" sz="1000" b="0" dirty="0">
              <a:solidFill>
                <a:srgbClr val="000000"/>
              </a:solidFill>
              <a:highlight>
                <a:srgbClr val="FFFFFF"/>
              </a:highlight>
            </a:endParaRPr>
          </a:p>
          <a:p>
            <a:r>
              <a:rPr lang="en-CA" sz="1000" b="0" dirty="0">
                <a:solidFill>
                  <a:srgbClr val="000000"/>
                </a:solidFill>
                <a:highlight>
                  <a:srgbClr val="FFFFFF"/>
                </a:highlight>
              </a:rPr>
              <a:t>				pizza </a:t>
            </a:r>
            <a:r>
              <a:rPr lang="en-CA" sz="1000" b="1" dirty="0">
                <a:solidFill>
                  <a:srgbClr val="000080"/>
                </a:solidFill>
                <a:highlight>
                  <a:srgbClr val="FFFFFF"/>
                </a:highlight>
              </a:rPr>
              <a:t>=</a:t>
            </a:r>
            <a:r>
              <a:rPr lang="en-CA" sz="1000" b="0" dirty="0">
                <a:solidFill>
                  <a:srgbClr val="000000"/>
                </a:solidFill>
                <a:highlight>
                  <a:srgbClr val="FFFFFF"/>
                </a:highlight>
              </a:rPr>
              <a:t> </a:t>
            </a:r>
            <a:r>
              <a:rPr lang="en-CA" sz="1000" b="1" dirty="0">
                <a:solidFill>
                  <a:srgbClr val="0000FF"/>
                </a:solidFill>
                <a:highlight>
                  <a:srgbClr val="FFFFFF"/>
                </a:highlight>
              </a:rPr>
              <a:t>new</a:t>
            </a:r>
            <a:r>
              <a:rPr lang="en-CA" sz="1000" b="0" dirty="0">
                <a:solidFill>
                  <a:srgbClr val="000000"/>
                </a:solidFill>
                <a:highlight>
                  <a:srgbClr val="FFFFFF"/>
                </a:highlight>
              </a:rPr>
              <a:t> </a:t>
            </a:r>
            <a:r>
              <a:rPr lang="en-CA" sz="1000" b="0" dirty="0" err="1">
                <a:solidFill>
                  <a:srgbClr val="000000"/>
                </a:solidFill>
                <a:highlight>
                  <a:srgbClr val="FFFFFF"/>
                </a:highlight>
              </a:rPr>
              <a:t>NYStyleClamPizza</a:t>
            </a:r>
            <a:r>
              <a:rPr lang="en-CA" sz="1000" b="1" dirty="0">
                <a:solidFill>
                  <a:srgbClr val="000080"/>
                </a:solidFill>
                <a:highlight>
                  <a:srgbClr val="FFFFFF"/>
                </a:highlight>
              </a:rPr>
              <a:t>();</a:t>
            </a:r>
            <a:endParaRPr lang="en-CA" sz="1000" b="0" dirty="0">
              <a:solidFill>
                <a:srgbClr val="000000"/>
              </a:solidFill>
              <a:highlight>
                <a:srgbClr val="FFFFFF"/>
              </a:highlight>
            </a:endParaRPr>
          </a:p>
          <a:p>
            <a:r>
              <a:rPr lang="en-US" sz="1000" b="0" dirty="0">
                <a:solidFill>
                  <a:srgbClr val="000000"/>
                </a:solidFill>
                <a:highlight>
                  <a:srgbClr val="FFFFFF"/>
                </a:highlight>
              </a:rPr>
              <a:t>			</a:t>
            </a:r>
            <a:r>
              <a:rPr lang="en-US" sz="1000" b="1" dirty="0">
                <a:solidFill>
                  <a:srgbClr val="000080"/>
                </a:solidFill>
                <a:highlight>
                  <a:srgbClr val="FFFFFF"/>
                </a:highlight>
              </a:rPr>
              <a:t>}</a:t>
            </a:r>
            <a:r>
              <a:rPr lang="en-US" sz="1000" b="0" dirty="0">
                <a:solidFill>
                  <a:srgbClr val="000000"/>
                </a:solidFill>
                <a:highlight>
                  <a:srgbClr val="FFFFFF"/>
                </a:highlight>
              </a:rPr>
              <a:t> </a:t>
            </a:r>
            <a:r>
              <a:rPr lang="en-US" sz="1000" b="1" dirty="0">
                <a:solidFill>
                  <a:srgbClr val="0000FF"/>
                </a:solidFill>
                <a:highlight>
                  <a:srgbClr val="FFFFFF"/>
                </a:highlight>
              </a:rPr>
              <a:t>else</a:t>
            </a:r>
            <a:r>
              <a:rPr lang="en-US" sz="1000" b="0" dirty="0">
                <a:solidFill>
                  <a:srgbClr val="000000"/>
                </a:solidFill>
                <a:highlight>
                  <a:srgbClr val="FFFFFF"/>
                </a:highlight>
              </a:rPr>
              <a:t> </a:t>
            </a:r>
            <a:r>
              <a:rPr lang="en-US" sz="1000" b="1" dirty="0">
                <a:solidFill>
                  <a:srgbClr val="0000FF"/>
                </a:solidFill>
                <a:highlight>
                  <a:srgbClr val="FFFFFF"/>
                </a:highlight>
              </a:rPr>
              <a:t>if</a:t>
            </a:r>
            <a:r>
              <a:rPr lang="en-US" sz="1000" b="0" dirty="0">
                <a:solidFill>
                  <a:srgbClr val="000000"/>
                </a:solidFill>
                <a:highlight>
                  <a:srgbClr val="FFFFFF"/>
                </a:highlight>
              </a:rPr>
              <a:t> </a:t>
            </a:r>
            <a:r>
              <a:rPr lang="en-US" sz="1000" b="1" dirty="0">
                <a:solidFill>
                  <a:srgbClr val="000080"/>
                </a:solidFill>
                <a:highlight>
                  <a:srgbClr val="FFFFFF"/>
                </a:highlight>
              </a:rPr>
              <a:t>(</a:t>
            </a:r>
            <a:r>
              <a:rPr lang="en-US" sz="1000" b="0" dirty="0" err="1">
                <a:solidFill>
                  <a:srgbClr val="000000"/>
                </a:solidFill>
                <a:highlight>
                  <a:srgbClr val="FFFFFF"/>
                </a:highlight>
              </a:rPr>
              <a:t>type</a:t>
            </a:r>
            <a:r>
              <a:rPr lang="en-US" sz="1000" b="1" dirty="0" err="1">
                <a:solidFill>
                  <a:srgbClr val="000080"/>
                </a:solidFill>
                <a:highlight>
                  <a:srgbClr val="FFFFFF"/>
                </a:highlight>
              </a:rPr>
              <a:t>.</a:t>
            </a:r>
            <a:r>
              <a:rPr lang="en-US" sz="1000" b="0" dirty="0" err="1">
                <a:solidFill>
                  <a:srgbClr val="000000"/>
                </a:solidFill>
                <a:highlight>
                  <a:srgbClr val="FFFFFF"/>
                </a:highlight>
              </a:rPr>
              <a:t>equals</a:t>
            </a:r>
            <a:r>
              <a:rPr lang="en-US" sz="1000" b="1" dirty="0">
                <a:solidFill>
                  <a:srgbClr val="000080"/>
                </a:solidFill>
                <a:highlight>
                  <a:srgbClr val="FFFFFF"/>
                </a:highlight>
              </a:rPr>
              <a:t>(</a:t>
            </a:r>
            <a:r>
              <a:rPr lang="en-US" sz="1000" b="0" dirty="0">
                <a:solidFill>
                  <a:srgbClr val="808080"/>
                </a:solidFill>
                <a:highlight>
                  <a:srgbClr val="FFFFFF"/>
                </a:highlight>
              </a:rPr>
              <a:t>"pepperoni"</a:t>
            </a:r>
            <a:r>
              <a:rPr lang="en-US" sz="1000" b="1" dirty="0">
                <a:solidFill>
                  <a:srgbClr val="000080"/>
                </a:solidFill>
                <a:highlight>
                  <a:srgbClr val="FFFFFF"/>
                </a:highlight>
              </a:rPr>
              <a:t>))</a:t>
            </a:r>
            <a:r>
              <a:rPr lang="en-US" sz="1000" b="0" dirty="0">
                <a:solidFill>
                  <a:srgbClr val="000000"/>
                </a:solidFill>
                <a:highlight>
                  <a:srgbClr val="FFFFFF"/>
                </a:highlight>
              </a:rPr>
              <a:t> </a:t>
            </a:r>
            <a:r>
              <a:rPr lang="en-US" sz="1000" b="1" dirty="0">
                <a:solidFill>
                  <a:srgbClr val="000080"/>
                </a:solidFill>
                <a:highlight>
                  <a:srgbClr val="FFFFFF"/>
                </a:highlight>
              </a:rPr>
              <a:t>{</a:t>
            </a:r>
            <a:endParaRPr lang="en-US" sz="1000" b="0" dirty="0">
              <a:solidFill>
                <a:srgbClr val="000000"/>
              </a:solidFill>
              <a:highlight>
                <a:srgbClr val="FFFFFF"/>
              </a:highlight>
            </a:endParaRPr>
          </a:p>
          <a:p>
            <a:r>
              <a:rPr lang="en-CA" sz="1000" b="0" dirty="0">
                <a:solidFill>
                  <a:srgbClr val="000000"/>
                </a:solidFill>
                <a:highlight>
                  <a:srgbClr val="FFFFFF"/>
                </a:highlight>
              </a:rPr>
              <a:t>				pizza </a:t>
            </a:r>
            <a:r>
              <a:rPr lang="en-CA" sz="1000" b="1" dirty="0">
                <a:solidFill>
                  <a:srgbClr val="000080"/>
                </a:solidFill>
                <a:highlight>
                  <a:srgbClr val="FFFFFF"/>
                </a:highlight>
              </a:rPr>
              <a:t>=</a:t>
            </a:r>
            <a:r>
              <a:rPr lang="en-CA" sz="1000" b="0" dirty="0">
                <a:solidFill>
                  <a:srgbClr val="000000"/>
                </a:solidFill>
                <a:highlight>
                  <a:srgbClr val="FFFFFF"/>
                </a:highlight>
              </a:rPr>
              <a:t> </a:t>
            </a:r>
            <a:r>
              <a:rPr lang="en-CA" sz="1000" b="1" dirty="0">
                <a:solidFill>
                  <a:srgbClr val="0000FF"/>
                </a:solidFill>
                <a:highlight>
                  <a:srgbClr val="FFFFFF"/>
                </a:highlight>
              </a:rPr>
              <a:t>new</a:t>
            </a:r>
            <a:r>
              <a:rPr lang="en-CA" sz="1000" b="0" dirty="0">
                <a:solidFill>
                  <a:srgbClr val="000000"/>
                </a:solidFill>
                <a:highlight>
                  <a:srgbClr val="FFFFFF"/>
                </a:highlight>
              </a:rPr>
              <a:t> </a:t>
            </a:r>
            <a:r>
              <a:rPr lang="en-CA" sz="1000" b="0" dirty="0" err="1">
                <a:solidFill>
                  <a:srgbClr val="000000"/>
                </a:solidFill>
                <a:highlight>
                  <a:srgbClr val="FFFFFF"/>
                </a:highlight>
              </a:rPr>
              <a:t>NYStylePepperoniPizza</a:t>
            </a:r>
            <a:r>
              <a:rPr lang="en-CA" sz="1000" b="1" dirty="0">
                <a:solidFill>
                  <a:srgbClr val="000080"/>
                </a:solidFill>
                <a:highlight>
                  <a:srgbClr val="FFFFFF"/>
                </a:highlight>
              </a:rPr>
              <a:t>();</a:t>
            </a:r>
            <a:endParaRPr lang="en-CA" sz="1000" b="0" dirty="0">
              <a:solidFill>
                <a:srgbClr val="000000"/>
              </a:solidFill>
              <a:highlight>
                <a:srgbClr val="FFFFFF"/>
              </a:highlight>
            </a:endParaRPr>
          </a:p>
          <a:p>
            <a:r>
              <a:rPr lang="en-CA" sz="1000" b="0" dirty="0">
                <a:solidFill>
                  <a:srgbClr val="000000"/>
                </a:solidFill>
                <a:highlight>
                  <a:srgbClr val="FFFFFF"/>
                </a:highlight>
              </a:rPr>
              <a:t>			</a:t>
            </a:r>
            <a:r>
              <a:rPr lang="en-CA" sz="1000" b="1" dirty="0">
                <a:solidFill>
                  <a:srgbClr val="000080"/>
                </a:solidFill>
                <a:highlight>
                  <a:srgbClr val="FFFFFF"/>
                </a:highlight>
              </a:rPr>
              <a:t>}</a:t>
            </a:r>
            <a:endParaRPr lang="en-CA" sz="1000" b="0" dirty="0">
              <a:solidFill>
                <a:srgbClr val="000000"/>
              </a:solidFill>
              <a:highlight>
                <a:srgbClr val="FFFFFF"/>
              </a:highlight>
            </a:endParaRPr>
          </a:p>
          <a:p>
            <a:r>
              <a:rPr lang="en-US" sz="1000" b="0" dirty="0">
                <a:solidFill>
                  <a:srgbClr val="000000"/>
                </a:solidFill>
                <a:highlight>
                  <a:srgbClr val="FFFFFF"/>
                </a:highlight>
              </a:rPr>
              <a:t>		</a:t>
            </a:r>
            <a:r>
              <a:rPr lang="en-US" sz="1000" b="1" dirty="0">
                <a:solidFill>
                  <a:srgbClr val="000080"/>
                </a:solidFill>
                <a:highlight>
                  <a:srgbClr val="FFFFFF"/>
                </a:highlight>
              </a:rPr>
              <a:t>}</a:t>
            </a:r>
            <a:r>
              <a:rPr lang="en-US" sz="1000" b="0" dirty="0">
                <a:solidFill>
                  <a:srgbClr val="000000"/>
                </a:solidFill>
                <a:highlight>
                  <a:srgbClr val="FFFFFF"/>
                </a:highlight>
              </a:rPr>
              <a:t> </a:t>
            </a:r>
            <a:r>
              <a:rPr lang="en-US" sz="1000" b="1" dirty="0">
                <a:solidFill>
                  <a:srgbClr val="0000FF"/>
                </a:solidFill>
                <a:highlight>
                  <a:srgbClr val="FFFFFF"/>
                </a:highlight>
              </a:rPr>
              <a:t>else</a:t>
            </a:r>
            <a:r>
              <a:rPr lang="en-US" sz="1000" b="0" dirty="0">
                <a:solidFill>
                  <a:srgbClr val="000000"/>
                </a:solidFill>
                <a:highlight>
                  <a:srgbClr val="FFFFFF"/>
                </a:highlight>
              </a:rPr>
              <a:t> </a:t>
            </a:r>
            <a:r>
              <a:rPr lang="en-US" sz="1000" b="1" dirty="0">
                <a:solidFill>
                  <a:srgbClr val="0000FF"/>
                </a:solidFill>
                <a:highlight>
                  <a:srgbClr val="FFFFFF"/>
                </a:highlight>
              </a:rPr>
              <a:t>if</a:t>
            </a:r>
            <a:r>
              <a:rPr lang="en-US" sz="1000" b="0" dirty="0">
                <a:solidFill>
                  <a:srgbClr val="000000"/>
                </a:solidFill>
                <a:highlight>
                  <a:srgbClr val="FFFFFF"/>
                </a:highlight>
              </a:rPr>
              <a:t> </a:t>
            </a:r>
            <a:r>
              <a:rPr lang="en-US" sz="1000" b="1" dirty="0">
                <a:solidFill>
                  <a:srgbClr val="000080"/>
                </a:solidFill>
                <a:highlight>
                  <a:srgbClr val="FFFFFF"/>
                </a:highlight>
              </a:rPr>
              <a:t>(</a:t>
            </a:r>
            <a:r>
              <a:rPr lang="en-US" sz="1000" b="0" dirty="0" err="1">
                <a:solidFill>
                  <a:srgbClr val="000000"/>
                </a:solidFill>
                <a:highlight>
                  <a:srgbClr val="FFFFFF"/>
                </a:highlight>
              </a:rPr>
              <a:t>style</a:t>
            </a:r>
            <a:r>
              <a:rPr lang="en-US" sz="1000" b="1" dirty="0" err="1">
                <a:solidFill>
                  <a:srgbClr val="000080"/>
                </a:solidFill>
                <a:highlight>
                  <a:srgbClr val="FFFFFF"/>
                </a:highlight>
              </a:rPr>
              <a:t>.</a:t>
            </a:r>
            <a:r>
              <a:rPr lang="en-US" sz="1000" b="0" dirty="0" err="1">
                <a:solidFill>
                  <a:srgbClr val="000000"/>
                </a:solidFill>
                <a:highlight>
                  <a:srgbClr val="FFFFFF"/>
                </a:highlight>
              </a:rPr>
              <a:t>equals</a:t>
            </a:r>
            <a:r>
              <a:rPr lang="en-US" sz="1000" b="1" dirty="0">
                <a:solidFill>
                  <a:srgbClr val="000080"/>
                </a:solidFill>
                <a:highlight>
                  <a:srgbClr val="FFFFFF"/>
                </a:highlight>
              </a:rPr>
              <a:t>(</a:t>
            </a:r>
            <a:r>
              <a:rPr lang="en-US" sz="1000" b="0" dirty="0">
                <a:solidFill>
                  <a:srgbClr val="808080"/>
                </a:solidFill>
                <a:highlight>
                  <a:srgbClr val="FFFFFF"/>
                </a:highlight>
              </a:rPr>
              <a:t>"Chicago"</a:t>
            </a:r>
            <a:r>
              <a:rPr lang="en-US" sz="1000" b="1" dirty="0">
                <a:solidFill>
                  <a:srgbClr val="000080"/>
                </a:solidFill>
                <a:highlight>
                  <a:srgbClr val="FFFFFF"/>
                </a:highlight>
              </a:rPr>
              <a:t>))</a:t>
            </a:r>
            <a:r>
              <a:rPr lang="en-US" sz="1000" b="0" dirty="0">
                <a:solidFill>
                  <a:srgbClr val="000000"/>
                </a:solidFill>
                <a:highlight>
                  <a:srgbClr val="FFFFFF"/>
                </a:highlight>
              </a:rPr>
              <a:t> </a:t>
            </a:r>
            <a:r>
              <a:rPr lang="en-US" sz="1000" b="1" dirty="0">
                <a:solidFill>
                  <a:srgbClr val="000080"/>
                </a:solidFill>
                <a:highlight>
                  <a:srgbClr val="FFFFFF"/>
                </a:highlight>
              </a:rPr>
              <a:t>{</a:t>
            </a:r>
            <a:endParaRPr lang="en-US" sz="1000" b="0" dirty="0">
              <a:solidFill>
                <a:srgbClr val="000000"/>
              </a:solidFill>
              <a:highlight>
                <a:srgbClr val="FFFFFF"/>
              </a:highlight>
            </a:endParaRPr>
          </a:p>
          <a:p>
            <a:r>
              <a:rPr lang="en-CA" sz="1000" b="0" dirty="0">
                <a:solidFill>
                  <a:srgbClr val="000000"/>
                </a:solidFill>
                <a:highlight>
                  <a:srgbClr val="FFFFFF"/>
                </a:highlight>
              </a:rPr>
              <a:t>			</a:t>
            </a:r>
            <a:r>
              <a:rPr lang="en-CA" sz="1000" b="1" dirty="0">
                <a:solidFill>
                  <a:srgbClr val="0000FF"/>
                </a:solidFill>
                <a:highlight>
                  <a:srgbClr val="FFFFFF"/>
                </a:highlight>
              </a:rPr>
              <a:t>if</a:t>
            </a:r>
            <a:r>
              <a:rPr lang="en-CA" sz="1000" b="0" dirty="0">
                <a:solidFill>
                  <a:srgbClr val="000000"/>
                </a:solidFill>
                <a:highlight>
                  <a:srgbClr val="FFFFFF"/>
                </a:highlight>
              </a:rPr>
              <a:t> </a:t>
            </a:r>
            <a:r>
              <a:rPr lang="en-CA" sz="1000" b="1" dirty="0">
                <a:solidFill>
                  <a:srgbClr val="000080"/>
                </a:solidFill>
                <a:highlight>
                  <a:srgbClr val="FFFFFF"/>
                </a:highlight>
              </a:rPr>
              <a:t>(</a:t>
            </a:r>
            <a:r>
              <a:rPr lang="en-CA" sz="1000" b="0" dirty="0" err="1">
                <a:solidFill>
                  <a:srgbClr val="000000"/>
                </a:solidFill>
                <a:highlight>
                  <a:srgbClr val="FFFFFF"/>
                </a:highlight>
              </a:rPr>
              <a:t>type</a:t>
            </a:r>
            <a:r>
              <a:rPr lang="en-CA" sz="1000" b="1" dirty="0" err="1">
                <a:solidFill>
                  <a:srgbClr val="000080"/>
                </a:solidFill>
                <a:highlight>
                  <a:srgbClr val="FFFFFF"/>
                </a:highlight>
              </a:rPr>
              <a:t>.</a:t>
            </a:r>
            <a:r>
              <a:rPr lang="en-CA" sz="1000" b="0" dirty="0" err="1">
                <a:solidFill>
                  <a:srgbClr val="000000"/>
                </a:solidFill>
                <a:highlight>
                  <a:srgbClr val="FFFFFF"/>
                </a:highlight>
              </a:rPr>
              <a:t>equals</a:t>
            </a:r>
            <a:r>
              <a:rPr lang="en-CA" sz="1000" b="1" dirty="0">
                <a:solidFill>
                  <a:srgbClr val="000080"/>
                </a:solidFill>
                <a:highlight>
                  <a:srgbClr val="FFFFFF"/>
                </a:highlight>
              </a:rPr>
              <a:t>(</a:t>
            </a:r>
            <a:r>
              <a:rPr lang="en-CA" sz="1000" b="0" dirty="0">
                <a:solidFill>
                  <a:srgbClr val="808080"/>
                </a:solidFill>
                <a:highlight>
                  <a:srgbClr val="FFFFFF"/>
                </a:highlight>
              </a:rPr>
              <a:t>"cheese"</a:t>
            </a:r>
            <a:r>
              <a:rPr lang="en-CA" sz="1000" b="1" dirty="0">
                <a:solidFill>
                  <a:srgbClr val="000080"/>
                </a:solidFill>
                <a:highlight>
                  <a:srgbClr val="FFFFFF"/>
                </a:highlight>
              </a:rPr>
              <a:t>))</a:t>
            </a:r>
            <a:r>
              <a:rPr lang="en-CA" sz="1000" b="0" dirty="0">
                <a:solidFill>
                  <a:srgbClr val="000000"/>
                </a:solidFill>
                <a:highlight>
                  <a:srgbClr val="FFFFFF"/>
                </a:highlight>
              </a:rPr>
              <a:t> </a:t>
            </a:r>
            <a:r>
              <a:rPr lang="en-CA" sz="1000" b="1" dirty="0">
                <a:solidFill>
                  <a:srgbClr val="000080"/>
                </a:solidFill>
                <a:highlight>
                  <a:srgbClr val="FFFFFF"/>
                </a:highlight>
              </a:rPr>
              <a:t>{</a:t>
            </a:r>
            <a:endParaRPr lang="en-CA" sz="1000" b="0" dirty="0">
              <a:solidFill>
                <a:srgbClr val="000000"/>
              </a:solidFill>
              <a:highlight>
                <a:srgbClr val="FFFFFF"/>
              </a:highlight>
            </a:endParaRPr>
          </a:p>
          <a:p>
            <a:r>
              <a:rPr lang="en-CA" sz="1000" b="0" dirty="0">
                <a:solidFill>
                  <a:srgbClr val="000000"/>
                </a:solidFill>
                <a:highlight>
                  <a:srgbClr val="FFFFFF"/>
                </a:highlight>
              </a:rPr>
              <a:t>				pizza </a:t>
            </a:r>
            <a:r>
              <a:rPr lang="en-CA" sz="1000" b="1" dirty="0">
                <a:solidFill>
                  <a:srgbClr val="000080"/>
                </a:solidFill>
                <a:highlight>
                  <a:srgbClr val="FFFFFF"/>
                </a:highlight>
              </a:rPr>
              <a:t>=</a:t>
            </a:r>
            <a:r>
              <a:rPr lang="en-CA" sz="1000" b="0" dirty="0">
                <a:solidFill>
                  <a:srgbClr val="000000"/>
                </a:solidFill>
                <a:highlight>
                  <a:srgbClr val="FFFFFF"/>
                </a:highlight>
              </a:rPr>
              <a:t> </a:t>
            </a:r>
            <a:r>
              <a:rPr lang="en-CA" sz="1000" b="1" dirty="0">
                <a:solidFill>
                  <a:srgbClr val="0000FF"/>
                </a:solidFill>
                <a:highlight>
                  <a:srgbClr val="FFFFFF"/>
                </a:highlight>
              </a:rPr>
              <a:t>new</a:t>
            </a:r>
            <a:r>
              <a:rPr lang="en-CA" sz="1000" b="0" dirty="0">
                <a:solidFill>
                  <a:srgbClr val="000000"/>
                </a:solidFill>
                <a:highlight>
                  <a:srgbClr val="FFFFFF"/>
                </a:highlight>
              </a:rPr>
              <a:t> </a:t>
            </a:r>
            <a:r>
              <a:rPr lang="en-CA" sz="1000" b="0" dirty="0" err="1">
                <a:solidFill>
                  <a:srgbClr val="000000"/>
                </a:solidFill>
                <a:highlight>
                  <a:srgbClr val="FFFFFF"/>
                </a:highlight>
              </a:rPr>
              <a:t>ChicagoStyleCheesePizza</a:t>
            </a:r>
            <a:r>
              <a:rPr lang="en-CA" sz="1000" b="1" dirty="0">
                <a:solidFill>
                  <a:srgbClr val="000080"/>
                </a:solidFill>
                <a:highlight>
                  <a:srgbClr val="FFFFFF"/>
                </a:highlight>
              </a:rPr>
              <a:t>();</a:t>
            </a:r>
            <a:endParaRPr lang="en-CA" sz="1000" b="0" dirty="0">
              <a:solidFill>
                <a:srgbClr val="000000"/>
              </a:solidFill>
              <a:highlight>
                <a:srgbClr val="FFFFFF"/>
              </a:highlight>
            </a:endParaRPr>
          </a:p>
          <a:p>
            <a:r>
              <a:rPr lang="en-US" sz="1000" b="0" dirty="0">
                <a:solidFill>
                  <a:srgbClr val="000000"/>
                </a:solidFill>
                <a:highlight>
                  <a:srgbClr val="FFFFFF"/>
                </a:highlight>
              </a:rPr>
              <a:t>			</a:t>
            </a:r>
            <a:r>
              <a:rPr lang="en-US" sz="1000" b="1" dirty="0">
                <a:solidFill>
                  <a:srgbClr val="000080"/>
                </a:solidFill>
                <a:highlight>
                  <a:srgbClr val="FFFFFF"/>
                </a:highlight>
              </a:rPr>
              <a:t>}</a:t>
            </a:r>
            <a:r>
              <a:rPr lang="en-US" sz="1000" b="0" dirty="0">
                <a:solidFill>
                  <a:srgbClr val="000000"/>
                </a:solidFill>
                <a:highlight>
                  <a:srgbClr val="FFFFFF"/>
                </a:highlight>
              </a:rPr>
              <a:t> </a:t>
            </a:r>
            <a:r>
              <a:rPr lang="en-US" sz="1000" b="1" dirty="0">
                <a:solidFill>
                  <a:srgbClr val="0000FF"/>
                </a:solidFill>
                <a:highlight>
                  <a:srgbClr val="FFFFFF"/>
                </a:highlight>
              </a:rPr>
              <a:t>else</a:t>
            </a:r>
            <a:r>
              <a:rPr lang="en-US" sz="1000" b="0" dirty="0">
                <a:solidFill>
                  <a:srgbClr val="000000"/>
                </a:solidFill>
                <a:highlight>
                  <a:srgbClr val="FFFFFF"/>
                </a:highlight>
              </a:rPr>
              <a:t> </a:t>
            </a:r>
            <a:r>
              <a:rPr lang="en-US" sz="1000" b="1" dirty="0">
                <a:solidFill>
                  <a:srgbClr val="0000FF"/>
                </a:solidFill>
                <a:highlight>
                  <a:srgbClr val="FFFFFF"/>
                </a:highlight>
              </a:rPr>
              <a:t>if</a:t>
            </a:r>
            <a:r>
              <a:rPr lang="en-US" sz="1000" b="0" dirty="0">
                <a:solidFill>
                  <a:srgbClr val="000000"/>
                </a:solidFill>
                <a:highlight>
                  <a:srgbClr val="FFFFFF"/>
                </a:highlight>
              </a:rPr>
              <a:t> </a:t>
            </a:r>
            <a:r>
              <a:rPr lang="en-US" sz="1000" b="1" dirty="0">
                <a:solidFill>
                  <a:srgbClr val="000080"/>
                </a:solidFill>
                <a:highlight>
                  <a:srgbClr val="FFFFFF"/>
                </a:highlight>
              </a:rPr>
              <a:t>(</a:t>
            </a:r>
            <a:r>
              <a:rPr lang="en-US" sz="1000" b="0" dirty="0" err="1">
                <a:solidFill>
                  <a:srgbClr val="000000"/>
                </a:solidFill>
                <a:highlight>
                  <a:srgbClr val="FFFFFF"/>
                </a:highlight>
              </a:rPr>
              <a:t>type</a:t>
            </a:r>
            <a:r>
              <a:rPr lang="en-US" sz="1000" b="1" dirty="0" err="1">
                <a:solidFill>
                  <a:srgbClr val="000080"/>
                </a:solidFill>
                <a:highlight>
                  <a:srgbClr val="FFFFFF"/>
                </a:highlight>
              </a:rPr>
              <a:t>.</a:t>
            </a:r>
            <a:r>
              <a:rPr lang="en-US" sz="1000" b="0" dirty="0" err="1">
                <a:solidFill>
                  <a:srgbClr val="000000"/>
                </a:solidFill>
                <a:highlight>
                  <a:srgbClr val="FFFFFF"/>
                </a:highlight>
              </a:rPr>
              <a:t>equals</a:t>
            </a:r>
            <a:r>
              <a:rPr lang="en-US" sz="1000" b="1" dirty="0">
                <a:solidFill>
                  <a:srgbClr val="000080"/>
                </a:solidFill>
                <a:highlight>
                  <a:srgbClr val="FFFFFF"/>
                </a:highlight>
              </a:rPr>
              <a:t>(</a:t>
            </a:r>
            <a:r>
              <a:rPr lang="en-US" sz="1000" b="0" dirty="0">
                <a:solidFill>
                  <a:srgbClr val="808080"/>
                </a:solidFill>
                <a:highlight>
                  <a:srgbClr val="FFFFFF"/>
                </a:highlight>
              </a:rPr>
              <a:t>"veggie"</a:t>
            </a:r>
            <a:r>
              <a:rPr lang="en-US" sz="1000" b="1" dirty="0">
                <a:solidFill>
                  <a:srgbClr val="000080"/>
                </a:solidFill>
                <a:highlight>
                  <a:srgbClr val="FFFFFF"/>
                </a:highlight>
              </a:rPr>
              <a:t>))</a:t>
            </a:r>
            <a:r>
              <a:rPr lang="en-US" sz="1000" b="0" dirty="0">
                <a:solidFill>
                  <a:srgbClr val="000000"/>
                </a:solidFill>
                <a:highlight>
                  <a:srgbClr val="FFFFFF"/>
                </a:highlight>
              </a:rPr>
              <a:t> </a:t>
            </a:r>
            <a:r>
              <a:rPr lang="en-US" sz="1000" b="1" dirty="0">
                <a:solidFill>
                  <a:srgbClr val="000080"/>
                </a:solidFill>
                <a:highlight>
                  <a:srgbClr val="FFFFFF"/>
                </a:highlight>
              </a:rPr>
              <a:t>{</a:t>
            </a:r>
            <a:r>
              <a:rPr lang="en-US" sz="1000" b="0" dirty="0">
                <a:solidFill>
                  <a:srgbClr val="000000"/>
                </a:solidFill>
                <a:highlight>
                  <a:srgbClr val="FFFFFF"/>
                </a:highlight>
              </a:rPr>
              <a:t> </a:t>
            </a:r>
          </a:p>
          <a:p>
            <a:r>
              <a:rPr lang="en-CA" sz="1000" b="0" dirty="0">
                <a:solidFill>
                  <a:srgbClr val="000000"/>
                </a:solidFill>
                <a:highlight>
                  <a:srgbClr val="FFFFFF"/>
                </a:highlight>
              </a:rPr>
              <a:t>				pizza </a:t>
            </a:r>
            <a:r>
              <a:rPr lang="en-CA" sz="1000" b="1" dirty="0">
                <a:solidFill>
                  <a:srgbClr val="000080"/>
                </a:solidFill>
                <a:highlight>
                  <a:srgbClr val="FFFFFF"/>
                </a:highlight>
              </a:rPr>
              <a:t>=</a:t>
            </a:r>
            <a:r>
              <a:rPr lang="en-CA" sz="1000" b="0" dirty="0">
                <a:solidFill>
                  <a:srgbClr val="000000"/>
                </a:solidFill>
                <a:highlight>
                  <a:srgbClr val="FFFFFF"/>
                </a:highlight>
              </a:rPr>
              <a:t> </a:t>
            </a:r>
            <a:r>
              <a:rPr lang="en-CA" sz="1000" b="1" dirty="0">
                <a:solidFill>
                  <a:srgbClr val="0000FF"/>
                </a:solidFill>
                <a:highlight>
                  <a:srgbClr val="FFFFFF"/>
                </a:highlight>
              </a:rPr>
              <a:t>new</a:t>
            </a:r>
            <a:r>
              <a:rPr lang="en-CA" sz="1000" b="0" dirty="0">
                <a:solidFill>
                  <a:srgbClr val="000000"/>
                </a:solidFill>
                <a:highlight>
                  <a:srgbClr val="FFFFFF"/>
                </a:highlight>
              </a:rPr>
              <a:t> </a:t>
            </a:r>
            <a:r>
              <a:rPr lang="en-CA" sz="1000" b="0" dirty="0" err="1">
                <a:solidFill>
                  <a:srgbClr val="000000"/>
                </a:solidFill>
                <a:highlight>
                  <a:srgbClr val="FFFFFF"/>
                </a:highlight>
              </a:rPr>
              <a:t>ChicagoStyleveggiePizza</a:t>
            </a:r>
            <a:r>
              <a:rPr lang="en-CA" sz="1000" b="1" dirty="0">
                <a:solidFill>
                  <a:srgbClr val="000080"/>
                </a:solidFill>
                <a:highlight>
                  <a:srgbClr val="FFFFFF"/>
                </a:highlight>
              </a:rPr>
              <a:t>();</a:t>
            </a:r>
            <a:endParaRPr lang="en-CA" sz="1000" b="0" dirty="0">
              <a:solidFill>
                <a:srgbClr val="000000"/>
              </a:solidFill>
              <a:highlight>
                <a:srgbClr val="FFFFFF"/>
              </a:highlight>
            </a:endParaRPr>
          </a:p>
          <a:p>
            <a:r>
              <a:rPr lang="en-US" sz="1000" b="0" dirty="0">
                <a:solidFill>
                  <a:srgbClr val="000000"/>
                </a:solidFill>
                <a:highlight>
                  <a:srgbClr val="FFFFFF"/>
                </a:highlight>
              </a:rPr>
              <a:t>			</a:t>
            </a:r>
            <a:r>
              <a:rPr lang="en-US" sz="1000" b="1" dirty="0">
                <a:solidFill>
                  <a:srgbClr val="000080"/>
                </a:solidFill>
                <a:highlight>
                  <a:srgbClr val="FFFFFF"/>
                </a:highlight>
              </a:rPr>
              <a:t>}</a:t>
            </a:r>
            <a:r>
              <a:rPr lang="en-US" sz="1000" b="0" dirty="0">
                <a:solidFill>
                  <a:srgbClr val="000000"/>
                </a:solidFill>
                <a:highlight>
                  <a:srgbClr val="FFFFFF"/>
                </a:highlight>
              </a:rPr>
              <a:t> </a:t>
            </a:r>
            <a:r>
              <a:rPr lang="en-US" sz="1000" b="1" dirty="0">
                <a:solidFill>
                  <a:srgbClr val="0000FF"/>
                </a:solidFill>
                <a:highlight>
                  <a:srgbClr val="FFFFFF"/>
                </a:highlight>
              </a:rPr>
              <a:t>else</a:t>
            </a:r>
            <a:r>
              <a:rPr lang="en-US" sz="1000" b="0" dirty="0">
                <a:solidFill>
                  <a:srgbClr val="000000"/>
                </a:solidFill>
                <a:highlight>
                  <a:srgbClr val="FFFFFF"/>
                </a:highlight>
              </a:rPr>
              <a:t> </a:t>
            </a:r>
            <a:r>
              <a:rPr lang="en-US" sz="1000" b="1" dirty="0">
                <a:solidFill>
                  <a:srgbClr val="0000FF"/>
                </a:solidFill>
                <a:highlight>
                  <a:srgbClr val="FFFFFF"/>
                </a:highlight>
              </a:rPr>
              <a:t>if</a:t>
            </a:r>
            <a:r>
              <a:rPr lang="en-US" sz="1000" b="0" dirty="0">
                <a:solidFill>
                  <a:srgbClr val="000000"/>
                </a:solidFill>
                <a:highlight>
                  <a:srgbClr val="FFFFFF"/>
                </a:highlight>
              </a:rPr>
              <a:t> </a:t>
            </a:r>
            <a:r>
              <a:rPr lang="en-US" sz="1000" b="1" dirty="0">
                <a:solidFill>
                  <a:srgbClr val="000080"/>
                </a:solidFill>
                <a:highlight>
                  <a:srgbClr val="FFFFFF"/>
                </a:highlight>
              </a:rPr>
              <a:t>(</a:t>
            </a:r>
            <a:r>
              <a:rPr lang="en-US" sz="1000" b="0" dirty="0" err="1">
                <a:solidFill>
                  <a:srgbClr val="000000"/>
                </a:solidFill>
                <a:highlight>
                  <a:srgbClr val="FFFFFF"/>
                </a:highlight>
              </a:rPr>
              <a:t>type</a:t>
            </a:r>
            <a:r>
              <a:rPr lang="en-US" sz="1000" b="1" dirty="0" err="1">
                <a:solidFill>
                  <a:srgbClr val="000080"/>
                </a:solidFill>
                <a:highlight>
                  <a:srgbClr val="FFFFFF"/>
                </a:highlight>
              </a:rPr>
              <a:t>.</a:t>
            </a:r>
            <a:r>
              <a:rPr lang="en-US" sz="1000" b="0" dirty="0" err="1">
                <a:solidFill>
                  <a:srgbClr val="000000"/>
                </a:solidFill>
                <a:highlight>
                  <a:srgbClr val="FFFFFF"/>
                </a:highlight>
              </a:rPr>
              <a:t>equals</a:t>
            </a:r>
            <a:r>
              <a:rPr lang="en-US" sz="1000" b="1" dirty="0">
                <a:solidFill>
                  <a:srgbClr val="000080"/>
                </a:solidFill>
                <a:highlight>
                  <a:srgbClr val="FFFFFF"/>
                </a:highlight>
              </a:rPr>
              <a:t>(</a:t>
            </a:r>
            <a:r>
              <a:rPr lang="en-US" sz="1000" b="0" dirty="0">
                <a:solidFill>
                  <a:srgbClr val="808080"/>
                </a:solidFill>
                <a:highlight>
                  <a:srgbClr val="FFFFFF"/>
                </a:highlight>
              </a:rPr>
              <a:t>"clam"</a:t>
            </a:r>
            <a:r>
              <a:rPr lang="en-US" sz="1000" b="1" dirty="0">
                <a:solidFill>
                  <a:srgbClr val="000080"/>
                </a:solidFill>
                <a:highlight>
                  <a:srgbClr val="FFFFFF"/>
                </a:highlight>
              </a:rPr>
              <a:t>))</a:t>
            </a:r>
            <a:r>
              <a:rPr lang="en-US" sz="1000" b="0" dirty="0">
                <a:solidFill>
                  <a:srgbClr val="000000"/>
                </a:solidFill>
                <a:highlight>
                  <a:srgbClr val="FFFFFF"/>
                </a:highlight>
              </a:rPr>
              <a:t> </a:t>
            </a:r>
            <a:r>
              <a:rPr lang="en-US" sz="1000" b="1" dirty="0">
                <a:solidFill>
                  <a:srgbClr val="000080"/>
                </a:solidFill>
                <a:highlight>
                  <a:srgbClr val="FFFFFF"/>
                </a:highlight>
              </a:rPr>
              <a:t>{</a:t>
            </a:r>
            <a:endParaRPr lang="en-US" sz="1000" b="0" dirty="0">
              <a:solidFill>
                <a:srgbClr val="000000"/>
              </a:solidFill>
              <a:highlight>
                <a:srgbClr val="FFFFFF"/>
              </a:highlight>
            </a:endParaRPr>
          </a:p>
          <a:p>
            <a:r>
              <a:rPr lang="en-CA" sz="1000" b="0" dirty="0">
                <a:solidFill>
                  <a:srgbClr val="000000"/>
                </a:solidFill>
                <a:highlight>
                  <a:srgbClr val="FFFFFF"/>
                </a:highlight>
              </a:rPr>
              <a:t>				pizza </a:t>
            </a:r>
            <a:r>
              <a:rPr lang="en-CA" sz="1000" b="1" dirty="0">
                <a:solidFill>
                  <a:srgbClr val="000080"/>
                </a:solidFill>
                <a:highlight>
                  <a:srgbClr val="FFFFFF"/>
                </a:highlight>
              </a:rPr>
              <a:t>=</a:t>
            </a:r>
            <a:r>
              <a:rPr lang="en-CA" sz="1000" b="0" dirty="0">
                <a:solidFill>
                  <a:srgbClr val="000000"/>
                </a:solidFill>
                <a:highlight>
                  <a:srgbClr val="FFFFFF"/>
                </a:highlight>
              </a:rPr>
              <a:t> </a:t>
            </a:r>
            <a:r>
              <a:rPr lang="en-CA" sz="1000" b="1" dirty="0">
                <a:solidFill>
                  <a:srgbClr val="0000FF"/>
                </a:solidFill>
                <a:highlight>
                  <a:srgbClr val="FFFFFF"/>
                </a:highlight>
              </a:rPr>
              <a:t>new</a:t>
            </a:r>
            <a:r>
              <a:rPr lang="en-CA" sz="1000" b="0" dirty="0">
                <a:solidFill>
                  <a:srgbClr val="000000"/>
                </a:solidFill>
                <a:highlight>
                  <a:srgbClr val="FFFFFF"/>
                </a:highlight>
              </a:rPr>
              <a:t> </a:t>
            </a:r>
            <a:r>
              <a:rPr lang="en-CA" sz="1000" b="0" dirty="0" err="1">
                <a:solidFill>
                  <a:srgbClr val="000000"/>
                </a:solidFill>
                <a:highlight>
                  <a:srgbClr val="FFFFFF"/>
                </a:highlight>
              </a:rPr>
              <a:t>ChicagoStyleClamPizza</a:t>
            </a:r>
            <a:r>
              <a:rPr lang="en-CA" sz="1000" b="1" dirty="0">
                <a:solidFill>
                  <a:srgbClr val="000080"/>
                </a:solidFill>
                <a:highlight>
                  <a:srgbClr val="FFFFFF"/>
                </a:highlight>
              </a:rPr>
              <a:t>();</a:t>
            </a:r>
            <a:endParaRPr lang="en-CA" sz="1000" b="0" dirty="0">
              <a:solidFill>
                <a:srgbClr val="000000"/>
              </a:solidFill>
              <a:highlight>
                <a:srgbClr val="FFFFFF"/>
              </a:highlight>
            </a:endParaRPr>
          </a:p>
          <a:p>
            <a:r>
              <a:rPr lang="en-US" sz="1000" b="0" dirty="0">
                <a:solidFill>
                  <a:srgbClr val="000000"/>
                </a:solidFill>
                <a:highlight>
                  <a:srgbClr val="FFFFFF"/>
                </a:highlight>
              </a:rPr>
              <a:t>			</a:t>
            </a:r>
            <a:r>
              <a:rPr lang="en-US" sz="1000" b="1" dirty="0">
                <a:solidFill>
                  <a:srgbClr val="000080"/>
                </a:solidFill>
                <a:highlight>
                  <a:srgbClr val="FFFFFF"/>
                </a:highlight>
              </a:rPr>
              <a:t>}</a:t>
            </a:r>
            <a:r>
              <a:rPr lang="en-US" sz="1000" b="0" dirty="0">
                <a:solidFill>
                  <a:srgbClr val="000000"/>
                </a:solidFill>
                <a:highlight>
                  <a:srgbClr val="FFFFFF"/>
                </a:highlight>
              </a:rPr>
              <a:t> </a:t>
            </a:r>
            <a:r>
              <a:rPr lang="en-US" sz="1000" b="1" dirty="0">
                <a:solidFill>
                  <a:srgbClr val="0000FF"/>
                </a:solidFill>
                <a:highlight>
                  <a:srgbClr val="FFFFFF"/>
                </a:highlight>
              </a:rPr>
              <a:t>else</a:t>
            </a:r>
            <a:r>
              <a:rPr lang="en-US" sz="1000" b="0" dirty="0">
                <a:solidFill>
                  <a:srgbClr val="000000"/>
                </a:solidFill>
                <a:highlight>
                  <a:srgbClr val="FFFFFF"/>
                </a:highlight>
              </a:rPr>
              <a:t> </a:t>
            </a:r>
            <a:r>
              <a:rPr lang="en-US" sz="1000" b="1" dirty="0">
                <a:solidFill>
                  <a:srgbClr val="0000FF"/>
                </a:solidFill>
                <a:highlight>
                  <a:srgbClr val="FFFFFF"/>
                </a:highlight>
              </a:rPr>
              <a:t>if</a:t>
            </a:r>
            <a:r>
              <a:rPr lang="en-US" sz="1000" b="0" dirty="0">
                <a:solidFill>
                  <a:srgbClr val="000000"/>
                </a:solidFill>
                <a:highlight>
                  <a:srgbClr val="FFFFFF"/>
                </a:highlight>
              </a:rPr>
              <a:t> </a:t>
            </a:r>
            <a:r>
              <a:rPr lang="en-US" sz="1000" b="1" dirty="0">
                <a:solidFill>
                  <a:srgbClr val="000080"/>
                </a:solidFill>
                <a:highlight>
                  <a:srgbClr val="FFFFFF"/>
                </a:highlight>
              </a:rPr>
              <a:t>(</a:t>
            </a:r>
            <a:r>
              <a:rPr lang="en-US" sz="1000" b="0" dirty="0" err="1">
                <a:solidFill>
                  <a:srgbClr val="000000"/>
                </a:solidFill>
                <a:highlight>
                  <a:srgbClr val="FFFFFF"/>
                </a:highlight>
              </a:rPr>
              <a:t>type</a:t>
            </a:r>
            <a:r>
              <a:rPr lang="en-US" sz="1000" b="1" dirty="0" err="1">
                <a:solidFill>
                  <a:srgbClr val="000080"/>
                </a:solidFill>
                <a:highlight>
                  <a:srgbClr val="FFFFFF"/>
                </a:highlight>
              </a:rPr>
              <a:t>.</a:t>
            </a:r>
            <a:r>
              <a:rPr lang="en-US" sz="1000" b="0" dirty="0" err="1">
                <a:solidFill>
                  <a:srgbClr val="000000"/>
                </a:solidFill>
                <a:highlight>
                  <a:srgbClr val="FFFFFF"/>
                </a:highlight>
              </a:rPr>
              <a:t>equals</a:t>
            </a:r>
            <a:r>
              <a:rPr lang="en-US" sz="1000" b="1" dirty="0">
                <a:solidFill>
                  <a:srgbClr val="000080"/>
                </a:solidFill>
                <a:highlight>
                  <a:srgbClr val="FFFFFF"/>
                </a:highlight>
              </a:rPr>
              <a:t>(</a:t>
            </a:r>
            <a:r>
              <a:rPr lang="en-US" sz="1000" b="0" dirty="0">
                <a:solidFill>
                  <a:srgbClr val="808080"/>
                </a:solidFill>
                <a:highlight>
                  <a:srgbClr val="FFFFFF"/>
                </a:highlight>
              </a:rPr>
              <a:t>"pepperoni"</a:t>
            </a:r>
            <a:r>
              <a:rPr lang="en-US" sz="1000" b="1" dirty="0">
                <a:solidFill>
                  <a:srgbClr val="000080"/>
                </a:solidFill>
                <a:highlight>
                  <a:srgbClr val="FFFFFF"/>
                </a:highlight>
              </a:rPr>
              <a:t>))</a:t>
            </a:r>
            <a:r>
              <a:rPr lang="en-US" sz="1000" b="0" dirty="0">
                <a:solidFill>
                  <a:srgbClr val="000000"/>
                </a:solidFill>
                <a:highlight>
                  <a:srgbClr val="FFFFFF"/>
                </a:highlight>
              </a:rPr>
              <a:t> </a:t>
            </a:r>
            <a:r>
              <a:rPr lang="en-US" sz="1000" b="1" dirty="0">
                <a:solidFill>
                  <a:srgbClr val="000080"/>
                </a:solidFill>
                <a:highlight>
                  <a:srgbClr val="FFFFFF"/>
                </a:highlight>
              </a:rPr>
              <a:t>{</a:t>
            </a:r>
            <a:endParaRPr lang="en-US" sz="1000" b="0" dirty="0">
              <a:solidFill>
                <a:srgbClr val="000000"/>
              </a:solidFill>
              <a:highlight>
                <a:srgbClr val="FFFFFF"/>
              </a:highlight>
            </a:endParaRPr>
          </a:p>
          <a:p>
            <a:r>
              <a:rPr lang="en-CA" sz="1000" b="0" dirty="0">
                <a:solidFill>
                  <a:srgbClr val="000000"/>
                </a:solidFill>
                <a:highlight>
                  <a:srgbClr val="FFFFFF"/>
                </a:highlight>
              </a:rPr>
              <a:t>				pizza </a:t>
            </a:r>
            <a:r>
              <a:rPr lang="en-CA" sz="1000" b="1" dirty="0">
                <a:solidFill>
                  <a:srgbClr val="000080"/>
                </a:solidFill>
                <a:highlight>
                  <a:srgbClr val="FFFFFF"/>
                </a:highlight>
              </a:rPr>
              <a:t>=</a:t>
            </a:r>
            <a:r>
              <a:rPr lang="en-CA" sz="1000" b="0" dirty="0">
                <a:solidFill>
                  <a:srgbClr val="000000"/>
                </a:solidFill>
                <a:highlight>
                  <a:srgbClr val="FFFFFF"/>
                </a:highlight>
              </a:rPr>
              <a:t> </a:t>
            </a:r>
            <a:r>
              <a:rPr lang="en-CA" sz="1000" b="1" dirty="0">
                <a:solidFill>
                  <a:srgbClr val="0000FF"/>
                </a:solidFill>
                <a:highlight>
                  <a:srgbClr val="FFFFFF"/>
                </a:highlight>
              </a:rPr>
              <a:t>new</a:t>
            </a:r>
            <a:r>
              <a:rPr lang="en-CA" sz="1000" b="0" dirty="0">
                <a:solidFill>
                  <a:srgbClr val="000000"/>
                </a:solidFill>
                <a:highlight>
                  <a:srgbClr val="FFFFFF"/>
                </a:highlight>
              </a:rPr>
              <a:t> </a:t>
            </a:r>
            <a:r>
              <a:rPr lang="en-CA" sz="1000" b="0" dirty="0" err="1">
                <a:solidFill>
                  <a:srgbClr val="000000"/>
                </a:solidFill>
                <a:highlight>
                  <a:srgbClr val="FFFFFF"/>
                </a:highlight>
              </a:rPr>
              <a:t>ChicagoStylePepperoniPizza</a:t>
            </a:r>
            <a:r>
              <a:rPr lang="en-CA" sz="1000" b="1" dirty="0">
                <a:solidFill>
                  <a:srgbClr val="000080"/>
                </a:solidFill>
                <a:highlight>
                  <a:srgbClr val="FFFFFF"/>
                </a:highlight>
              </a:rPr>
              <a:t>();</a:t>
            </a:r>
            <a:endParaRPr lang="en-CA" sz="1000" b="0" dirty="0">
              <a:solidFill>
                <a:srgbClr val="000000"/>
              </a:solidFill>
              <a:highlight>
                <a:srgbClr val="FFFFFF"/>
              </a:highlight>
            </a:endParaRPr>
          </a:p>
          <a:p>
            <a:r>
              <a:rPr lang="en-CA" sz="1000" b="0" dirty="0">
                <a:solidFill>
                  <a:srgbClr val="000000"/>
                </a:solidFill>
                <a:highlight>
                  <a:srgbClr val="FFFFFF"/>
                </a:highlight>
              </a:rPr>
              <a:t>			</a:t>
            </a:r>
            <a:r>
              <a:rPr lang="en-CA" sz="1000" b="1" dirty="0">
                <a:solidFill>
                  <a:srgbClr val="000080"/>
                </a:solidFill>
                <a:highlight>
                  <a:srgbClr val="FFFFFF"/>
                </a:highlight>
              </a:rPr>
              <a:t>}</a:t>
            </a:r>
            <a:endParaRPr lang="en-CA" sz="1000" b="0" dirty="0">
              <a:solidFill>
                <a:srgbClr val="000000"/>
              </a:solidFill>
              <a:highlight>
                <a:srgbClr val="FFFFFF"/>
              </a:highlight>
            </a:endParaRPr>
          </a:p>
          <a:p>
            <a:r>
              <a:rPr lang="en-CA" sz="1000" b="0" dirty="0">
                <a:solidFill>
                  <a:srgbClr val="000000"/>
                </a:solidFill>
                <a:highlight>
                  <a:srgbClr val="FFFFFF"/>
                </a:highlight>
              </a:rPr>
              <a:t>		</a:t>
            </a:r>
            <a:r>
              <a:rPr lang="en-CA" sz="1000" b="1" dirty="0">
                <a:solidFill>
                  <a:srgbClr val="000080"/>
                </a:solidFill>
                <a:highlight>
                  <a:srgbClr val="FFFFFF"/>
                </a:highlight>
              </a:rPr>
              <a:t>}</a:t>
            </a:r>
            <a:r>
              <a:rPr lang="en-CA" sz="1000" b="0" dirty="0">
                <a:solidFill>
                  <a:srgbClr val="000000"/>
                </a:solidFill>
                <a:highlight>
                  <a:srgbClr val="FFFFFF"/>
                </a:highlight>
              </a:rPr>
              <a:t> </a:t>
            </a:r>
            <a:r>
              <a:rPr lang="en-CA" sz="1000" b="1" dirty="0">
                <a:solidFill>
                  <a:srgbClr val="0000FF"/>
                </a:solidFill>
                <a:highlight>
                  <a:srgbClr val="FFFFFF"/>
                </a:highlight>
              </a:rPr>
              <a:t>else</a:t>
            </a:r>
            <a:r>
              <a:rPr lang="en-CA" sz="1000" b="0" dirty="0">
                <a:solidFill>
                  <a:srgbClr val="000000"/>
                </a:solidFill>
                <a:highlight>
                  <a:srgbClr val="FFFFFF"/>
                </a:highlight>
              </a:rPr>
              <a:t> </a:t>
            </a:r>
            <a:r>
              <a:rPr lang="en-CA" sz="1000" b="1" dirty="0">
                <a:solidFill>
                  <a:srgbClr val="000080"/>
                </a:solidFill>
                <a:highlight>
                  <a:srgbClr val="FFFFFF"/>
                </a:highlight>
              </a:rPr>
              <a:t>{</a:t>
            </a:r>
            <a:endParaRPr lang="en-CA" sz="1000" b="0" dirty="0">
              <a:solidFill>
                <a:srgbClr val="000000"/>
              </a:solidFill>
              <a:highlight>
                <a:srgbClr val="FFFFFF"/>
              </a:highlight>
            </a:endParaRPr>
          </a:p>
          <a:p>
            <a:r>
              <a:rPr lang="en-CA" sz="1000" b="0" dirty="0">
                <a:solidFill>
                  <a:srgbClr val="000000"/>
                </a:solidFill>
                <a:highlight>
                  <a:srgbClr val="FFFFFF"/>
                </a:highlight>
              </a:rPr>
              <a:t>			</a:t>
            </a:r>
            <a:r>
              <a:rPr lang="en-CA" sz="1000" b="0" dirty="0" err="1">
                <a:solidFill>
                  <a:srgbClr val="000000"/>
                </a:solidFill>
                <a:highlight>
                  <a:srgbClr val="FFFFFF"/>
                </a:highlight>
              </a:rPr>
              <a:t>System</a:t>
            </a:r>
            <a:r>
              <a:rPr lang="en-CA" sz="1000" b="1" dirty="0" err="1">
                <a:solidFill>
                  <a:srgbClr val="000080"/>
                </a:solidFill>
                <a:highlight>
                  <a:srgbClr val="FFFFFF"/>
                </a:highlight>
              </a:rPr>
              <a:t>.</a:t>
            </a:r>
            <a:r>
              <a:rPr lang="en-CA" sz="1000" b="0" dirty="0" err="1">
                <a:solidFill>
                  <a:srgbClr val="000000"/>
                </a:solidFill>
                <a:highlight>
                  <a:srgbClr val="FFFFFF"/>
                </a:highlight>
              </a:rPr>
              <a:t>out</a:t>
            </a:r>
            <a:r>
              <a:rPr lang="en-CA" sz="1000" b="1" dirty="0" err="1">
                <a:solidFill>
                  <a:srgbClr val="000080"/>
                </a:solidFill>
                <a:highlight>
                  <a:srgbClr val="FFFFFF"/>
                </a:highlight>
              </a:rPr>
              <a:t>.</a:t>
            </a:r>
            <a:r>
              <a:rPr lang="en-CA" sz="1000" b="0" dirty="0" err="1">
                <a:solidFill>
                  <a:srgbClr val="000000"/>
                </a:solidFill>
                <a:highlight>
                  <a:srgbClr val="FFFFFF"/>
                </a:highlight>
              </a:rPr>
              <a:t>println</a:t>
            </a:r>
            <a:r>
              <a:rPr lang="en-CA" sz="1000" b="1" dirty="0">
                <a:solidFill>
                  <a:srgbClr val="000080"/>
                </a:solidFill>
                <a:highlight>
                  <a:srgbClr val="FFFFFF"/>
                </a:highlight>
              </a:rPr>
              <a:t>(</a:t>
            </a:r>
            <a:r>
              <a:rPr lang="en-CA" sz="1000" b="0" dirty="0">
                <a:solidFill>
                  <a:srgbClr val="808080"/>
                </a:solidFill>
                <a:highlight>
                  <a:srgbClr val="FFFFFF"/>
                </a:highlight>
              </a:rPr>
              <a:t>"Error: invalid type of pizza"</a:t>
            </a:r>
            <a:r>
              <a:rPr lang="en-CA" sz="1000" b="1" dirty="0">
                <a:solidFill>
                  <a:srgbClr val="000080"/>
                </a:solidFill>
                <a:highlight>
                  <a:srgbClr val="FFFFFF"/>
                </a:highlight>
              </a:rPr>
              <a:t>);</a:t>
            </a:r>
            <a:endParaRPr lang="en-CA" sz="1000" b="0" dirty="0">
              <a:solidFill>
                <a:srgbClr val="000000"/>
              </a:solidFill>
              <a:highlight>
                <a:srgbClr val="FFFFFF"/>
              </a:highlight>
            </a:endParaRPr>
          </a:p>
          <a:p>
            <a:r>
              <a:rPr lang="en-CA" sz="1000" b="0" dirty="0">
                <a:solidFill>
                  <a:srgbClr val="000000"/>
                </a:solidFill>
                <a:highlight>
                  <a:srgbClr val="FFFFFF"/>
                </a:highlight>
              </a:rPr>
              <a:t>			</a:t>
            </a:r>
            <a:r>
              <a:rPr lang="en-CA" sz="1000" b="1" dirty="0">
                <a:solidFill>
                  <a:srgbClr val="0000FF"/>
                </a:solidFill>
                <a:highlight>
                  <a:srgbClr val="FFFFFF"/>
                </a:highlight>
              </a:rPr>
              <a:t>return</a:t>
            </a:r>
            <a:r>
              <a:rPr lang="en-CA" sz="1000" b="0" dirty="0">
                <a:solidFill>
                  <a:srgbClr val="000000"/>
                </a:solidFill>
                <a:highlight>
                  <a:srgbClr val="FFFFFF"/>
                </a:highlight>
              </a:rPr>
              <a:t> </a:t>
            </a:r>
            <a:r>
              <a:rPr lang="en-CA" sz="1000" b="1" dirty="0">
                <a:solidFill>
                  <a:srgbClr val="0000FF"/>
                </a:solidFill>
                <a:highlight>
                  <a:srgbClr val="FFFFFF"/>
                </a:highlight>
              </a:rPr>
              <a:t>null</a:t>
            </a:r>
            <a:r>
              <a:rPr lang="en-CA" sz="1000" b="1" dirty="0">
                <a:solidFill>
                  <a:srgbClr val="000080"/>
                </a:solidFill>
                <a:highlight>
                  <a:srgbClr val="FFFFFF"/>
                </a:highlight>
              </a:rPr>
              <a:t>;</a:t>
            </a:r>
            <a:endParaRPr lang="en-CA" sz="1000" b="0" dirty="0">
              <a:solidFill>
                <a:srgbClr val="000000"/>
              </a:solidFill>
              <a:highlight>
                <a:srgbClr val="FFFFFF"/>
              </a:highlight>
            </a:endParaRPr>
          </a:p>
          <a:p>
            <a:r>
              <a:rPr lang="en-CA" sz="1000" b="0" dirty="0">
                <a:solidFill>
                  <a:srgbClr val="000000"/>
                </a:solidFill>
                <a:highlight>
                  <a:srgbClr val="FFFFFF"/>
                </a:highlight>
              </a:rPr>
              <a:t>		</a:t>
            </a:r>
            <a:r>
              <a:rPr lang="en-CA" sz="1000" b="1" dirty="0">
                <a:solidFill>
                  <a:srgbClr val="000080"/>
                </a:solidFill>
                <a:highlight>
                  <a:srgbClr val="FFFFFF"/>
                </a:highlight>
              </a:rPr>
              <a:t>}</a:t>
            </a:r>
            <a:endParaRPr lang="en-CA" sz="1000" b="0" dirty="0">
              <a:solidFill>
                <a:srgbClr val="000000"/>
              </a:solidFill>
              <a:highlight>
                <a:srgbClr val="FFFFFF"/>
              </a:highlight>
            </a:endParaRPr>
          </a:p>
          <a:p>
            <a:r>
              <a:rPr lang="en-CA" sz="1000" b="0" dirty="0">
                <a:solidFill>
                  <a:srgbClr val="000000"/>
                </a:solidFill>
                <a:highlight>
                  <a:srgbClr val="FFFFFF"/>
                </a:highlight>
              </a:rPr>
              <a:t>		</a:t>
            </a:r>
            <a:r>
              <a:rPr lang="en-CA" sz="1000" b="0" dirty="0" err="1">
                <a:solidFill>
                  <a:srgbClr val="000000"/>
                </a:solidFill>
                <a:highlight>
                  <a:srgbClr val="FFFFFF"/>
                </a:highlight>
              </a:rPr>
              <a:t>pizza</a:t>
            </a:r>
            <a:r>
              <a:rPr lang="en-CA" sz="1000" b="1" dirty="0" err="1">
                <a:solidFill>
                  <a:srgbClr val="000080"/>
                </a:solidFill>
                <a:highlight>
                  <a:srgbClr val="FFFFFF"/>
                </a:highlight>
              </a:rPr>
              <a:t>.</a:t>
            </a:r>
            <a:r>
              <a:rPr lang="en-CA" sz="1000" b="0" dirty="0" err="1">
                <a:solidFill>
                  <a:srgbClr val="000000"/>
                </a:solidFill>
                <a:highlight>
                  <a:srgbClr val="FFFFFF"/>
                </a:highlight>
              </a:rPr>
              <a:t>prepare</a:t>
            </a:r>
            <a:r>
              <a:rPr lang="en-CA" sz="1000" b="1" dirty="0">
                <a:solidFill>
                  <a:srgbClr val="000080"/>
                </a:solidFill>
                <a:highlight>
                  <a:srgbClr val="FFFFFF"/>
                </a:highlight>
              </a:rPr>
              <a:t>();</a:t>
            </a:r>
            <a:endParaRPr lang="en-CA" sz="1000" b="0" dirty="0">
              <a:solidFill>
                <a:srgbClr val="000000"/>
              </a:solidFill>
              <a:highlight>
                <a:srgbClr val="FFFFFF"/>
              </a:highlight>
            </a:endParaRPr>
          </a:p>
          <a:p>
            <a:r>
              <a:rPr lang="en-CA" sz="1000" b="0" dirty="0">
                <a:solidFill>
                  <a:srgbClr val="000000"/>
                </a:solidFill>
                <a:highlight>
                  <a:srgbClr val="FFFFFF"/>
                </a:highlight>
              </a:rPr>
              <a:t>		</a:t>
            </a:r>
            <a:r>
              <a:rPr lang="en-CA" sz="1000" b="0" dirty="0" err="1">
                <a:solidFill>
                  <a:srgbClr val="000000"/>
                </a:solidFill>
                <a:highlight>
                  <a:srgbClr val="FFFFFF"/>
                </a:highlight>
              </a:rPr>
              <a:t>pizza</a:t>
            </a:r>
            <a:r>
              <a:rPr lang="en-CA" sz="1000" b="1" dirty="0" err="1">
                <a:solidFill>
                  <a:srgbClr val="000080"/>
                </a:solidFill>
                <a:highlight>
                  <a:srgbClr val="FFFFFF"/>
                </a:highlight>
              </a:rPr>
              <a:t>.</a:t>
            </a:r>
            <a:r>
              <a:rPr lang="en-CA" sz="1000" b="0" dirty="0" err="1">
                <a:solidFill>
                  <a:srgbClr val="000000"/>
                </a:solidFill>
                <a:highlight>
                  <a:srgbClr val="FFFFFF"/>
                </a:highlight>
              </a:rPr>
              <a:t>bake</a:t>
            </a:r>
            <a:r>
              <a:rPr lang="en-CA" sz="1000" b="1" dirty="0">
                <a:solidFill>
                  <a:srgbClr val="000080"/>
                </a:solidFill>
                <a:highlight>
                  <a:srgbClr val="FFFFFF"/>
                </a:highlight>
              </a:rPr>
              <a:t>();</a:t>
            </a:r>
            <a:endParaRPr lang="en-CA" sz="1000" b="0" dirty="0">
              <a:solidFill>
                <a:srgbClr val="000000"/>
              </a:solidFill>
              <a:highlight>
                <a:srgbClr val="FFFFFF"/>
              </a:highlight>
            </a:endParaRPr>
          </a:p>
          <a:p>
            <a:r>
              <a:rPr lang="en-CA" sz="1000" b="0" dirty="0">
                <a:solidFill>
                  <a:srgbClr val="000000"/>
                </a:solidFill>
                <a:highlight>
                  <a:srgbClr val="FFFFFF"/>
                </a:highlight>
              </a:rPr>
              <a:t>		</a:t>
            </a:r>
            <a:r>
              <a:rPr lang="en-CA" sz="1000" b="0" dirty="0" err="1">
                <a:solidFill>
                  <a:srgbClr val="000000"/>
                </a:solidFill>
                <a:highlight>
                  <a:srgbClr val="FFFFFF"/>
                </a:highlight>
              </a:rPr>
              <a:t>pizza</a:t>
            </a:r>
            <a:r>
              <a:rPr lang="en-CA" sz="1000" b="1" dirty="0" err="1">
                <a:solidFill>
                  <a:srgbClr val="000080"/>
                </a:solidFill>
                <a:highlight>
                  <a:srgbClr val="FFFFFF"/>
                </a:highlight>
              </a:rPr>
              <a:t>.</a:t>
            </a:r>
            <a:r>
              <a:rPr lang="en-CA" sz="1000" b="0" dirty="0" err="1">
                <a:solidFill>
                  <a:srgbClr val="000000"/>
                </a:solidFill>
                <a:highlight>
                  <a:srgbClr val="FFFFFF"/>
                </a:highlight>
              </a:rPr>
              <a:t>cut</a:t>
            </a:r>
            <a:r>
              <a:rPr lang="en-CA" sz="1000" b="1" dirty="0">
                <a:solidFill>
                  <a:srgbClr val="000080"/>
                </a:solidFill>
                <a:highlight>
                  <a:srgbClr val="FFFFFF"/>
                </a:highlight>
              </a:rPr>
              <a:t>();</a:t>
            </a:r>
            <a:endParaRPr lang="en-CA" sz="1000" b="0" dirty="0">
              <a:solidFill>
                <a:srgbClr val="000000"/>
              </a:solidFill>
              <a:highlight>
                <a:srgbClr val="FFFFFF"/>
              </a:highlight>
            </a:endParaRPr>
          </a:p>
          <a:p>
            <a:r>
              <a:rPr lang="en-CA" sz="1000" b="0" dirty="0">
                <a:solidFill>
                  <a:srgbClr val="000000"/>
                </a:solidFill>
                <a:highlight>
                  <a:srgbClr val="FFFFFF"/>
                </a:highlight>
              </a:rPr>
              <a:t>		</a:t>
            </a:r>
            <a:r>
              <a:rPr lang="en-CA" sz="1000" b="0" dirty="0" err="1">
                <a:solidFill>
                  <a:srgbClr val="000000"/>
                </a:solidFill>
                <a:highlight>
                  <a:srgbClr val="FFFFFF"/>
                </a:highlight>
              </a:rPr>
              <a:t>pizza</a:t>
            </a:r>
            <a:r>
              <a:rPr lang="en-CA" sz="1000" b="1" dirty="0" err="1">
                <a:solidFill>
                  <a:srgbClr val="000080"/>
                </a:solidFill>
                <a:highlight>
                  <a:srgbClr val="FFFFFF"/>
                </a:highlight>
              </a:rPr>
              <a:t>.</a:t>
            </a:r>
            <a:r>
              <a:rPr lang="en-CA" sz="1000" b="0" dirty="0" err="1">
                <a:solidFill>
                  <a:srgbClr val="000000"/>
                </a:solidFill>
                <a:highlight>
                  <a:srgbClr val="FFFFFF"/>
                </a:highlight>
              </a:rPr>
              <a:t>box</a:t>
            </a:r>
            <a:r>
              <a:rPr lang="en-CA" sz="1000" b="1" dirty="0">
                <a:solidFill>
                  <a:srgbClr val="000080"/>
                </a:solidFill>
                <a:highlight>
                  <a:srgbClr val="FFFFFF"/>
                </a:highlight>
              </a:rPr>
              <a:t>();</a:t>
            </a:r>
            <a:endParaRPr lang="en-CA" sz="1000" b="0" dirty="0">
              <a:solidFill>
                <a:srgbClr val="000000"/>
              </a:solidFill>
              <a:highlight>
                <a:srgbClr val="FFFFFF"/>
              </a:highlight>
            </a:endParaRPr>
          </a:p>
          <a:p>
            <a:r>
              <a:rPr lang="en-CA" sz="1000" b="0" dirty="0">
                <a:solidFill>
                  <a:srgbClr val="000000"/>
                </a:solidFill>
                <a:highlight>
                  <a:srgbClr val="FFFFFF"/>
                </a:highlight>
              </a:rPr>
              <a:t>		</a:t>
            </a:r>
            <a:r>
              <a:rPr lang="en-CA" sz="1000" b="1" dirty="0">
                <a:solidFill>
                  <a:srgbClr val="0000FF"/>
                </a:solidFill>
                <a:highlight>
                  <a:srgbClr val="FFFFFF"/>
                </a:highlight>
              </a:rPr>
              <a:t>return</a:t>
            </a:r>
            <a:r>
              <a:rPr lang="en-CA" sz="1000" b="0" dirty="0">
                <a:solidFill>
                  <a:srgbClr val="000000"/>
                </a:solidFill>
                <a:highlight>
                  <a:srgbClr val="FFFFFF"/>
                </a:highlight>
              </a:rPr>
              <a:t> pizza</a:t>
            </a:r>
            <a:r>
              <a:rPr lang="en-CA" sz="1000" b="1" dirty="0">
                <a:solidFill>
                  <a:srgbClr val="000080"/>
                </a:solidFill>
                <a:highlight>
                  <a:srgbClr val="FFFFFF"/>
                </a:highlight>
              </a:rPr>
              <a:t>;</a:t>
            </a:r>
            <a:endParaRPr lang="en-CA" sz="1000" b="0" dirty="0">
              <a:solidFill>
                <a:srgbClr val="000000"/>
              </a:solidFill>
              <a:highlight>
                <a:srgbClr val="FFFFFF"/>
              </a:highlight>
            </a:endParaRPr>
          </a:p>
          <a:p>
            <a:r>
              <a:rPr lang="en-CA" sz="1000" b="0" dirty="0">
                <a:solidFill>
                  <a:srgbClr val="000000"/>
                </a:solidFill>
                <a:highlight>
                  <a:srgbClr val="FFFFFF"/>
                </a:highlight>
              </a:rPr>
              <a:t>	</a:t>
            </a:r>
            <a:r>
              <a:rPr lang="en-CA" sz="1000" b="1" dirty="0">
                <a:solidFill>
                  <a:srgbClr val="000080"/>
                </a:solidFill>
                <a:highlight>
                  <a:srgbClr val="FFFFFF"/>
                </a:highlight>
              </a:rPr>
              <a:t>}</a:t>
            </a:r>
            <a:endParaRPr lang="en-CA" sz="1000" b="0" dirty="0">
              <a:solidFill>
                <a:srgbClr val="000000"/>
              </a:solidFill>
              <a:highlight>
                <a:srgbClr val="FFFFFF"/>
              </a:highlight>
            </a:endParaRPr>
          </a:p>
          <a:p>
            <a:r>
              <a:rPr lang="en-CA" sz="1000" b="1" dirty="0">
                <a:solidFill>
                  <a:srgbClr val="000080"/>
                </a:solidFill>
                <a:highlight>
                  <a:srgbClr val="FFFFFF"/>
                </a:highlight>
              </a:rPr>
              <a:t>}</a:t>
            </a:r>
            <a:endParaRPr lang="en-CA" sz="1000" dirty="0"/>
          </a:p>
        </p:txBody>
      </p:sp>
      <p:sp>
        <p:nvSpPr>
          <p:cNvPr id="8" name="Right Brace 7">
            <a:extLst>
              <a:ext uri="{FF2B5EF4-FFF2-40B4-BE49-F238E27FC236}">
                <a16:creationId xmlns:a16="http://schemas.microsoft.com/office/drawing/2014/main" id="{45FEC766-124A-41A6-8209-9A89C5F48EFB}"/>
              </a:ext>
            </a:extLst>
          </p:cNvPr>
          <p:cNvSpPr/>
          <p:nvPr/>
        </p:nvSpPr>
        <p:spPr>
          <a:xfrm>
            <a:off x="8874493" y="1155032"/>
            <a:ext cx="385010" cy="16074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 name="TextBox 8">
            <a:extLst>
              <a:ext uri="{FF2B5EF4-FFF2-40B4-BE49-F238E27FC236}">
                <a16:creationId xmlns:a16="http://schemas.microsoft.com/office/drawing/2014/main" id="{408B254B-9E7C-412B-BE88-4BDE9A29DC1C}"/>
              </a:ext>
            </a:extLst>
          </p:cNvPr>
          <p:cNvSpPr txBox="1"/>
          <p:nvPr/>
        </p:nvSpPr>
        <p:spPr>
          <a:xfrm>
            <a:off x="9455170" y="1788513"/>
            <a:ext cx="301686" cy="369332"/>
          </a:xfrm>
          <a:prstGeom prst="rect">
            <a:avLst/>
          </a:prstGeom>
          <a:noFill/>
        </p:spPr>
        <p:txBody>
          <a:bodyPr wrap="none" rtlCol="0">
            <a:spAutoFit/>
          </a:bodyPr>
          <a:lstStyle/>
          <a:p>
            <a:r>
              <a:rPr lang="en-CA" dirty="0"/>
              <a:t>4</a:t>
            </a:r>
          </a:p>
        </p:txBody>
      </p:sp>
      <p:sp>
        <p:nvSpPr>
          <p:cNvPr id="11" name="Right Brace 10">
            <a:extLst>
              <a:ext uri="{FF2B5EF4-FFF2-40B4-BE49-F238E27FC236}">
                <a16:creationId xmlns:a16="http://schemas.microsoft.com/office/drawing/2014/main" id="{CFA57A97-5EF6-44EE-BB1A-2F1780BCFB4F}"/>
              </a:ext>
            </a:extLst>
          </p:cNvPr>
          <p:cNvSpPr/>
          <p:nvPr/>
        </p:nvSpPr>
        <p:spPr>
          <a:xfrm>
            <a:off x="8951495" y="3027534"/>
            <a:ext cx="385010" cy="1607419"/>
          </a:xfrm>
          <a:prstGeom prst="rightBrac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13" name="TextBox 12">
            <a:extLst>
              <a:ext uri="{FF2B5EF4-FFF2-40B4-BE49-F238E27FC236}">
                <a16:creationId xmlns:a16="http://schemas.microsoft.com/office/drawing/2014/main" id="{553FECF3-8039-486F-A5F4-3AE1C334CF8B}"/>
              </a:ext>
            </a:extLst>
          </p:cNvPr>
          <p:cNvSpPr txBox="1"/>
          <p:nvPr/>
        </p:nvSpPr>
        <p:spPr>
          <a:xfrm>
            <a:off x="9532172" y="3661015"/>
            <a:ext cx="301686"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CA" dirty="0"/>
              <a:t>4</a:t>
            </a:r>
          </a:p>
        </p:txBody>
      </p:sp>
      <p:sp>
        <p:nvSpPr>
          <p:cNvPr id="14" name="TextBox 13">
            <a:extLst>
              <a:ext uri="{FF2B5EF4-FFF2-40B4-BE49-F238E27FC236}">
                <a16:creationId xmlns:a16="http://schemas.microsoft.com/office/drawing/2014/main" id="{192F02BE-CB35-48F6-A39C-108A2968E634}"/>
              </a:ext>
            </a:extLst>
          </p:cNvPr>
          <p:cNvSpPr txBox="1"/>
          <p:nvPr/>
        </p:nvSpPr>
        <p:spPr>
          <a:xfrm>
            <a:off x="7588099" y="5382412"/>
            <a:ext cx="2957797" cy="369332"/>
          </a:xfrm>
          <a:prstGeom prst="rect">
            <a:avLst/>
          </a:prstGeom>
          <a:noFill/>
        </p:spPr>
        <p:txBody>
          <a:bodyPr wrap="none" rtlCol="0">
            <a:spAutoFit/>
          </a:bodyPr>
          <a:lstStyle/>
          <a:p>
            <a:r>
              <a:rPr lang="en-CA" dirty="0">
                <a:highlight>
                  <a:srgbClr val="FFFF00"/>
                </a:highlight>
              </a:rPr>
              <a:t>8 + 4 of California and so on…</a:t>
            </a:r>
          </a:p>
        </p:txBody>
      </p:sp>
    </p:spTree>
    <p:extLst>
      <p:ext uri="{BB962C8B-B14F-4D97-AF65-F5344CB8AC3E}">
        <p14:creationId xmlns:p14="http://schemas.microsoft.com/office/powerpoint/2010/main" val="3141128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1" grpId="0" animBg="1"/>
      <p:bldP spid="13" grpId="0" animBg="1"/>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Diagram, schematic&#10;&#10;Description automatically generated">
            <a:extLst>
              <a:ext uri="{FF2B5EF4-FFF2-40B4-BE49-F238E27FC236}">
                <a16:creationId xmlns:a16="http://schemas.microsoft.com/office/drawing/2014/main" id="{C0DA2DAB-1141-40DE-BD23-0368D39BA1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5710" y="643466"/>
            <a:ext cx="6920580" cy="5571067"/>
          </a:xfrm>
          <a:prstGeom prst="rect">
            <a:avLst/>
          </a:prstGeom>
        </p:spPr>
      </p:pic>
      <p:sp>
        <p:nvSpPr>
          <p:cNvPr id="2" name="Footer Placeholder 1">
            <a:extLst>
              <a:ext uri="{FF2B5EF4-FFF2-40B4-BE49-F238E27FC236}">
                <a16:creationId xmlns:a16="http://schemas.microsoft.com/office/drawing/2014/main" id="{6451C2D9-FB35-4EA6-A899-C6F44F1D37D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CA"/>
              <a:t>SOEN 343</a:t>
            </a:r>
          </a:p>
        </p:txBody>
      </p:sp>
      <p:sp>
        <p:nvSpPr>
          <p:cNvPr id="3" name="Slide Number Placeholder 2">
            <a:extLst>
              <a:ext uri="{FF2B5EF4-FFF2-40B4-BE49-F238E27FC236}">
                <a16:creationId xmlns:a16="http://schemas.microsoft.com/office/drawing/2014/main" id="{CEFF1083-0AB5-443B-835C-0E8BFE4BCDD5}"/>
              </a:ext>
            </a:extLst>
          </p:cNvPr>
          <p:cNvSpPr>
            <a:spLocks noGrp="1"/>
          </p:cNvSpPr>
          <p:nvPr>
            <p:ph type="sldNum" sz="quarter" idx="12"/>
          </p:nvPr>
        </p:nvSpPr>
        <p:spPr>
          <a:xfrm>
            <a:off x="8610600" y="6356350"/>
            <a:ext cx="2743200" cy="365125"/>
          </a:xfrm>
        </p:spPr>
        <p:txBody>
          <a:bodyPr>
            <a:normAutofit/>
          </a:bodyPr>
          <a:lstStyle/>
          <a:p>
            <a:pPr>
              <a:spcAft>
                <a:spcPts val="600"/>
              </a:spcAft>
            </a:pPr>
            <a:fld id="{C2F792F5-04B2-48F5-9D03-C738232DE97E}" type="slidenum">
              <a:rPr lang="en-CA" smtClean="0"/>
              <a:pPr>
                <a:spcAft>
                  <a:spcPts val="600"/>
                </a:spcAft>
              </a:pPr>
              <a:t>21</a:t>
            </a:fld>
            <a:endParaRPr lang="en-CA"/>
          </a:p>
        </p:txBody>
      </p:sp>
    </p:spTree>
    <p:extLst>
      <p:ext uri="{BB962C8B-B14F-4D97-AF65-F5344CB8AC3E}">
        <p14:creationId xmlns:p14="http://schemas.microsoft.com/office/powerpoint/2010/main" val="3439995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59375E-CB35-4C11-AFCF-8D1842808E54}"/>
              </a:ext>
            </a:extLst>
          </p:cNvPr>
          <p:cNvSpPr>
            <a:spLocks noGrp="1"/>
          </p:cNvSpPr>
          <p:nvPr>
            <p:ph type="title"/>
          </p:nvPr>
        </p:nvSpPr>
        <p:spPr/>
        <p:txBody>
          <a:bodyPr/>
          <a:lstStyle/>
          <a:p>
            <a:r>
              <a:rPr lang="en-CA" dirty="0"/>
              <a:t>Dependency Inversion Principle:</a:t>
            </a:r>
          </a:p>
        </p:txBody>
      </p:sp>
      <p:sp>
        <p:nvSpPr>
          <p:cNvPr id="5" name="Content Placeholder 4">
            <a:extLst>
              <a:ext uri="{FF2B5EF4-FFF2-40B4-BE49-F238E27FC236}">
                <a16:creationId xmlns:a16="http://schemas.microsoft.com/office/drawing/2014/main" id="{DF02BF72-F259-4B0D-AA48-72A9B69F6C77}"/>
              </a:ext>
            </a:extLst>
          </p:cNvPr>
          <p:cNvSpPr>
            <a:spLocks noGrp="1"/>
          </p:cNvSpPr>
          <p:nvPr>
            <p:ph idx="1"/>
          </p:nvPr>
        </p:nvSpPr>
        <p:spPr/>
        <p:txBody>
          <a:bodyPr/>
          <a:lstStyle/>
          <a:p>
            <a:r>
              <a:rPr lang="en-US" dirty="0"/>
              <a:t>A “high-level” component is a class with behavior defined in terms of other, “low-level” components</a:t>
            </a:r>
          </a:p>
          <a:p>
            <a:r>
              <a:rPr lang="en-US" dirty="0"/>
              <a:t>For example, </a:t>
            </a:r>
            <a:r>
              <a:rPr lang="en-US" dirty="0" err="1"/>
              <a:t>PizzaStore</a:t>
            </a:r>
            <a:r>
              <a:rPr lang="en-US" dirty="0"/>
              <a:t> is a high-level component because its behavior is defined in terms of pizzas - it creates all the different pizza objects, and prepares, bakes, cuts, and boxes them, while the pizzas it uses are low-level components</a:t>
            </a:r>
          </a:p>
          <a:p>
            <a:endParaRPr lang="en-CA" dirty="0"/>
          </a:p>
        </p:txBody>
      </p:sp>
      <p:sp>
        <p:nvSpPr>
          <p:cNvPr id="2" name="Footer Placeholder 1">
            <a:extLst>
              <a:ext uri="{FF2B5EF4-FFF2-40B4-BE49-F238E27FC236}">
                <a16:creationId xmlns:a16="http://schemas.microsoft.com/office/drawing/2014/main" id="{9AF84761-0F83-45A4-88D1-A2684E2B4A98}"/>
              </a:ext>
            </a:extLst>
          </p:cNvPr>
          <p:cNvSpPr>
            <a:spLocks noGrp="1"/>
          </p:cNvSpPr>
          <p:nvPr>
            <p:ph type="ftr" sz="quarter" idx="11"/>
          </p:nvPr>
        </p:nvSpPr>
        <p:spPr/>
        <p:txBody>
          <a:bodyPr/>
          <a:lstStyle/>
          <a:p>
            <a:r>
              <a:rPr lang="en-CA"/>
              <a:t>SOEN 343</a:t>
            </a:r>
          </a:p>
        </p:txBody>
      </p:sp>
      <p:sp>
        <p:nvSpPr>
          <p:cNvPr id="3" name="Slide Number Placeholder 2">
            <a:extLst>
              <a:ext uri="{FF2B5EF4-FFF2-40B4-BE49-F238E27FC236}">
                <a16:creationId xmlns:a16="http://schemas.microsoft.com/office/drawing/2014/main" id="{AA681A03-051C-4007-84E9-1B210C28ACA7}"/>
              </a:ext>
            </a:extLst>
          </p:cNvPr>
          <p:cNvSpPr>
            <a:spLocks noGrp="1"/>
          </p:cNvSpPr>
          <p:nvPr>
            <p:ph type="sldNum" sz="quarter" idx="12"/>
          </p:nvPr>
        </p:nvSpPr>
        <p:spPr/>
        <p:txBody>
          <a:bodyPr/>
          <a:lstStyle/>
          <a:p>
            <a:fld id="{C2F792F5-04B2-48F5-9D03-C738232DE97E}" type="slidenum">
              <a:rPr lang="en-CA" smtClean="0"/>
              <a:t>22</a:t>
            </a:fld>
            <a:endParaRPr lang="en-CA"/>
          </a:p>
        </p:txBody>
      </p:sp>
    </p:spTree>
    <p:extLst>
      <p:ext uri="{BB962C8B-B14F-4D97-AF65-F5344CB8AC3E}">
        <p14:creationId xmlns:p14="http://schemas.microsoft.com/office/powerpoint/2010/main" val="3378972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59375E-CB35-4C11-AFCF-8D1842808E54}"/>
              </a:ext>
            </a:extLst>
          </p:cNvPr>
          <p:cNvSpPr>
            <a:spLocks noGrp="1"/>
          </p:cNvSpPr>
          <p:nvPr>
            <p:ph type="title"/>
          </p:nvPr>
        </p:nvSpPr>
        <p:spPr/>
        <p:txBody>
          <a:bodyPr/>
          <a:lstStyle/>
          <a:p>
            <a:r>
              <a:rPr lang="en-CA" dirty="0"/>
              <a:t>Dependency Inversion Principle:</a:t>
            </a:r>
          </a:p>
        </p:txBody>
      </p:sp>
      <p:sp>
        <p:nvSpPr>
          <p:cNvPr id="5" name="Content Placeholder 4">
            <a:extLst>
              <a:ext uri="{FF2B5EF4-FFF2-40B4-BE49-F238E27FC236}">
                <a16:creationId xmlns:a16="http://schemas.microsoft.com/office/drawing/2014/main" id="{DF02BF72-F259-4B0D-AA48-72A9B69F6C77}"/>
              </a:ext>
            </a:extLst>
          </p:cNvPr>
          <p:cNvSpPr>
            <a:spLocks noGrp="1"/>
          </p:cNvSpPr>
          <p:nvPr>
            <p:ph idx="1"/>
          </p:nvPr>
        </p:nvSpPr>
        <p:spPr/>
        <p:txBody>
          <a:bodyPr/>
          <a:lstStyle/>
          <a:p>
            <a:r>
              <a:rPr lang="en-US" dirty="0"/>
              <a:t>A “high-level” component is a class with behavior defined in terms of other, “low-level” components.</a:t>
            </a:r>
          </a:p>
          <a:p>
            <a:r>
              <a:rPr lang="en-US" dirty="0"/>
              <a:t>To avoid violating this principle, remember:</a:t>
            </a:r>
          </a:p>
          <a:p>
            <a:r>
              <a:rPr lang="en-US" dirty="0"/>
              <a:t>No variable should hold a reference to a concrete class</a:t>
            </a:r>
          </a:p>
          <a:p>
            <a:r>
              <a:rPr lang="en-US" dirty="0"/>
              <a:t>No class should derive from a concrete class</a:t>
            </a:r>
          </a:p>
          <a:p>
            <a:r>
              <a:rPr lang="en-US" dirty="0"/>
              <a:t>No method should override an implemented method of any of its base classes</a:t>
            </a:r>
          </a:p>
          <a:p>
            <a:endParaRPr lang="en-CA" dirty="0"/>
          </a:p>
        </p:txBody>
      </p:sp>
      <p:sp>
        <p:nvSpPr>
          <p:cNvPr id="2" name="Footer Placeholder 1">
            <a:extLst>
              <a:ext uri="{FF2B5EF4-FFF2-40B4-BE49-F238E27FC236}">
                <a16:creationId xmlns:a16="http://schemas.microsoft.com/office/drawing/2014/main" id="{9AF84761-0F83-45A4-88D1-A2684E2B4A98}"/>
              </a:ext>
            </a:extLst>
          </p:cNvPr>
          <p:cNvSpPr>
            <a:spLocks noGrp="1"/>
          </p:cNvSpPr>
          <p:nvPr>
            <p:ph type="ftr" sz="quarter" idx="11"/>
          </p:nvPr>
        </p:nvSpPr>
        <p:spPr/>
        <p:txBody>
          <a:bodyPr/>
          <a:lstStyle/>
          <a:p>
            <a:r>
              <a:rPr lang="en-CA"/>
              <a:t>SOEN 343</a:t>
            </a:r>
          </a:p>
        </p:txBody>
      </p:sp>
      <p:sp>
        <p:nvSpPr>
          <p:cNvPr id="3" name="Slide Number Placeholder 2">
            <a:extLst>
              <a:ext uri="{FF2B5EF4-FFF2-40B4-BE49-F238E27FC236}">
                <a16:creationId xmlns:a16="http://schemas.microsoft.com/office/drawing/2014/main" id="{AA681A03-051C-4007-84E9-1B210C28ACA7}"/>
              </a:ext>
            </a:extLst>
          </p:cNvPr>
          <p:cNvSpPr>
            <a:spLocks noGrp="1"/>
          </p:cNvSpPr>
          <p:nvPr>
            <p:ph type="sldNum" sz="quarter" idx="12"/>
          </p:nvPr>
        </p:nvSpPr>
        <p:spPr/>
        <p:txBody>
          <a:bodyPr/>
          <a:lstStyle/>
          <a:p>
            <a:fld id="{C2F792F5-04B2-48F5-9D03-C738232DE97E}" type="slidenum">
              <a:rPr lang="en-CA" smtClean="0"/>
              <a:t>23</a:t>
            </a:fld>
            <a:endParaRPr lang="en-CA"/>
          </a:p>
        </p:txBody>
      </p:sp>
    </p:spTree>
    <p:extLst>
      <p:ext uri="{BB962C8B-B14F-4D97-AF65-F5344CB8AC3E}">
        <p14:creationId xmlns:p14="http://schemas.microsoft.com/office/powerpoint/2010/main" val="4262938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96677B3-2E64-4999-A797-C86FE9B38439}"/>
              </a:ext>
            </a:extLst>
          </p:cNvPr>
          <p:cNvSpPr>
            <a:spLocks noGrp="1"/>
          </p:cNvSpPr>
          <p:nvPr>
            <p:ph type="title"/>
          </p:nvPr>
        </p:nvSpPr>
        <p:spPr/>
        <p:txBody>
          <a:bodyPr/>
          <a:lstStyle/>
          <a:p>
            <a:r>
              <a:rPr lang="en-CA" dirty="0"/>
              <a:t>Builder pattern</a:t>
            </a:r>
          </a:p>
        </p:txBody>
      </p:sp>
      <p:sp>
        <p:nvSpPr>
          <p:cNvPr id="7" name="Text Placeholder 6">
            <a:extLst>
              <a:ext uri="{FF2B5EF4-FFF2-40B4-BE49-F238E27FC236}">
                <a16:creationId xmlns:a16="http://schemas.microsoft.com/office/drawing/2014/main" id="{A14A90B3-D133-4B62-A7C5-4DF5A6D2838A}"/>
              </a:ext>
            </a:extLst>
          </p:cNvPr>
          <p:cNvSpPr>
            <a:spLocks noGrp="1"/>
          </p:cNvSpPr>
          <p:nvPr>
            <p:ph type="body" idx="1"/>
          </p:nvPr>
        </p:nvSpPr>
        <p:spPr/>
        <p:txBody>
          <a:bodyPr/>
          <a:lstStyle/>
          <a:p>
            <a:endParaRPr lang="en-CA"/>
          </a:p>
        </p:txBody>
      </p:sp>
      <p:sp>
        <p:nvSpPr>
          <p:cNvPr id="4" name="Footer Placeholder 3">
            <a:extLst>
              <a:ext uri="{FF2B5EF4-FFF2-40B4-BE49-F238E27FC236}">
                <a16:creationId xmlns:a16="http://schemas.microsoft.com/office/drawing/2014/main" id="{CE60AE53-D186-4B75-B8D6-AA3BCE5E812D}"/>
              </a:ext>
            </a:extLst>
          </p:cNvPr>
          <p:cNvSpPr>
            <a:spLocks noGrp="1"/>
          </p:cNvSpPr>
          <p:nvPr>
            <p:ph type="ftr" sz="quarter" idx="11"/>
          </p:nvPr>
        </p:nvSpPr>
        <p:spPr/>
        <p:txBody>
          <a:bodyPr/>
          <a:lstStyle/>
          <a:p>
            <a:r>
              <a:rPr lang="en-CA"/>
              <a:t>SOEN 343</a:t>
            </a:r>
          </a:p>
        </p:txBody>
      </p:sp>
      <p:sp>
        <p:nvSpPr>
          <p:cNvPr id="5" name="Slide Number Placeholder 4">
            <a:extLst>
              <a:ext uri="{FF2B5EF4-FFF2-40B4-BE49-F238E27FC236}">
                <a16:creationId xmlns:a16="http://schemas.microsoft.com/office/drawing/2014/main" id="{5F8B2852-DD50-4829-9322-39CEBA1F14BF}"/>
              </a:ext>
            </a:extLst>
          </p:cNvPr>
          <p:cNvSpPr>
            <a:spLocks noGrp="1"/>
          </p:cNvSpPr>
          <p:nvPr>
            <p:ph type="sldNum" sz="quarter" idx="12"/>
          </p:nvPr>
        </p:nvSpPr>
        <p:spPr/>
        <p:txBody>
          <a:bodyPr/>
          <a:lstStyle/>
          <a:p>
            <a:fld id="{C2F792F5-04B2-48F5-9D03-C738232DE97E}" type="slidenum">
              <a:rPr lang="en-CA" smtClean="0"/>
              <a:t>24</a:t>
            </a:fld>
            <a:endParaRPr lang="en-CA"/>
          </a:p>
        </p:txBody>
      </p:sp>
    </p:spTree>
    <p:extLst>
      <p:ext uri="{BB962C8B-B14F-4D97-AF65-F5344CB8AC3E}">
        <p14:creationId xmlns:p14="http://schemas.microsoft.com/office/powerpoint/2010/main" val="725823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0FCA71D-DDAE-452D-927B-30F0AFA99D37}"/>
              </a:ext>
            </a:extLst>
          </p:cNvPr>
          <p:cNvSpPr>
            <a:spLocks noGrp="1"/>
          </p:cNvSpPr>
          <p:nvPr>
            <p:ph type="title"/>
          </p:nvPr>
        </p:nvSpPr>
        <p:spPr/>
        <p:txBody>
          <a:bodyPr/>
          <a:lstStyle/>
          <a:p>
            <a:r>
              <a:rPr lang="en-CA" dirty="0"/>
              <a:t>Builder pattern: intent and structure</a:t>
            </a:r>
          </a:p>
        </p:txBody>
      </p:sp>
      <p:sp>
        <p:nvSpPr>
          <p:cNvPr id="6" name="Content Placeholder 5">
            <a:extLst>
              <a:ext uri="{FF2B5EF4-FFF2-40B4-BE49-F238E27FC236}">
                <a16:creationId xmlns:a16="http://schemas.microsoft.com/office/drawing/2014/main" id="{8539071A-31B9-454C-8866-F2257E5208D7}"/>
              </a:ext>
            </a:extLst>
          </p:cNvPr>
          <p:cNvSpPr>
            <a:spLocks noGrp="1"/>
          </p:cNvSpPr>
          <p:nvPr>
            <p:ph idx="1"/>
          </p:nvPr>
        </p:nvSpPr>
        <p:spPr>
          <a:xfrm>
            <a:off x="838201" y="1825625"/>
            <a:ext cx="2703642" cy="3393783"/>
          </a:xfrm>
        </p:spPr>
        <p:txBody>
          <a:bodyPr>
            <a:normAutofit lnSpcReduction="10000"/>
          </a:bodyPr>
          <a:lstStyle/>
          <a:p>
            <a:r>
              <a:rPr lang="en-CA" dirty="0"/>
              <a:t>The builder pattern separates the </a:t>
            </a:r>
            <a:r>
              <a:rPr lang="en-US" dirty="0"/>
              <a:t>construction of a complex object from its representation so that the same construction process can create different representations.</a:t>
            </a:r>
            <a:r>
              <a:rPr lang="en-CA" dirty="0"/>
              <a:t> </a:t>
            </a:r>
          </a:p>
        </p:txBody>
      </p:sp>
      <p:sp>
        <p:nvSpPr>
          <p:cNvPr id="4" name="Slide Number Placeholder 3">
            <a:extLst>
              <a:ext uri="{FF2B5EF4-FFF2-40B4-BE49-F238E27FC236}">
                <a16:creationId xmlns:a16="http://schemas.microsoft.com/office/drawing/2014/main" id="{F1584387-EC2C-43B3-98EE-F571DD03A853}"/>
              </a:ext>
            </a:extLst>
          </p:cNvPr>
          <p:cNvSpPr>
            <a:spLocks noGrp="1"/>
          </p:cNvSpPr>
          <p:nvPr>
            <p:ph type="sldNum" sz="quarter" idx="12"/>
          </p:nvPr>
        </p:nvSpPr>
        <p:spPr/>
        <p:txBody>
          <a:bodyPr/>
          <a:lstStyle/>
          <a:p>
            <a:fld id="{C2F792F5-04B2-48F5-9D03-C738232DE97E}" type="slidenum">
              <a:rPr lang="en-CA" smtClean="0"/>
              <a:t>25</a:t>
            </a:fld>
            <a:endParaRPr lang="en-CA"/>
          </a:p>
        </p:txBody>
      </p:sp>
      <p:pic>
        <p:nvPicPr>
          <p:cNvPr id="7" name="Picture 6">
            <a:extLst>
              <a:ext uri="{FF2B5EF4-FFF2-40B4-BE49-F238E27FC236}">
                <a16:creationId xmlns:a16="http://schemas.microsoft.com/office/drawing/2014/main" id="{33139F54-F5E5-4561-9E00-02684FB0A78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41842" y="1638592"/>
            <a:ext cx="8588375" cy="507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3CF11457-A3E8-4357-8E89-FECDC0011C6B}"/>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25326921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42FC5-8035-4B26-8227-D75AB2237F1A}"/>
              </a:ext>
            </a:extLst>
          </p:cNvPr>
          <p:cNvSpPr>
            <a:spLocks noGrp="1"/>
          </p:cNvSpPr>
          <p:nvPr>
            <p:ph type="title"/>
          </p:nvPr>
        </p:nvSpPr>
        <p:spPr/>
        <p:txBody>
          <a:bodyPr/>
          <a:lstStyle/>
          <a:p>
            <a:r>
              <a:rPr lang="en-CA" dirty="0"/>
              <a:t>Builder pattern elements</a:t>
            </a:r>
          </a:p>
        </p:txBody>
      </p:sp>
      <p:sp>
        <p:nvSpPr>
          <p:cNvPr id="3" name="Content Placeholder 2">
            <a:extLst>
              <a:ext uri="{FF2B5EF4-FFF2-40B4-BE49-F238E27FC236}">
                <a16:creationId xmlns:a16="http://schemas.microsoft.com/office/drawing/2014/main" id="{642ACB16-D280-44D6-9F83-DBECC2E0B0ED}"/>
              </a:ext>
            </a:extLst>
          </p:cNvPr>
          <p:cNvSpPr>
            <a:spLocks noGrp="1"/>
          </p:cNvSpPr>
          <p:nvPr>
            <p:ph idx="1"/>
          </p:nvPr>
        </p:nvSpPr>
        <p:spPr/>
        <p:txBody>
          <a:bodyPr>
            <a:normAutofit/>
          </a:bodyPr>
          <a:lstStyle/>
          <a:p>
            <a:pPr marL="0" indent="0">
              <a:buNone/>
              <a:defRPr/>
            </a:pPr>
            <a:r>
              <a:rPr lang="en-US" dirty="0"/>
              <a:t>The elements of the Builder pattern are: </a:t>
            </a:r>
          </a:p>
          <a:p>
            <a:pPr marL="0" indent="0">
              <a:buNone/>
              <a:defRPr/>
            </a:pPr>
            <a:endParaRPr lang="en-US" dirty="0"/>
          </a:p>
          <a:p>
            <a:pPr marL="0" indent="0">
              <a:buNone/>
              <a:defRPr/>
            </a:pPr>
            <a:r>
              <a:rPr lang="en-US" b="1" dirty="0">
                <a:solidFill>
                  <a:srgbClr val="0070C0"/>
                </a:solidFill>
                <a:latin typeface="Consolas" panose="020B0609020204030204" pitchFamily="49" charset="0"/>
                <a:cs typeface="Consolas" panose="020B0609020204030204" pitchFamily="49" charset="0"/>
              </a:rPr>
              <a:t>Builder</a:t>
            </a:r>
            <a:r>
              <a:rPr lang="en-US" dirty="0"/>
              <a:t> - specifies an abstract interface for creating parts of a product object</a:t>
            </a:r>
          </a:p>
          <a:p>
            <a:pPr marL="0" indent="0">
              <a:buNone/>
              <a:defRPr/>
            </a:pPr>
            <a:r>
              <a:rPr lang="en-US" b="1" dirty="0" err="1">
                <a:solidFill>
                  <a:srgbClr val="0070C0"/>
                </a:solidFill>
                <a:latin typeface="Consolas" panose="020B0609020204030204" pitchFamily="49" charset="0"/>
                <a:cs typeface="Consolas" panose="020B0609020204030204" pitchFamily="49" charset="0"/>
              </a:rPr>
              <a:t>ConcreteBuilder</a:t>
            </a:r>
            <a:r>
              <a:rPr lang="en-US" dirty="0"/>
              <a:t> - constructs and assembles parts of the product by implementing the Builder interface. Also, it defines and keeps track of the representation it creates and provides an interface for retrieving the product </a:t>
            </a:r>
          </a:p>
          <a:p>
            <a:pPr marL="0" indent="0">
              <a:buNone/>
              <a:defRPr/>
            </a:pPr>
            <a:r>
              <a:rPr lang="en-US" b="1" dirty="0">
                <a:solidFill>
                  <a:srgbClr val="0070C0"/>
                </a:solidFill>
                <a:latin typeface="Consolas" panose="020B0609020204030204" pitchFamily="49" charset="0"/>
                <a:cs typeface="Consolas" panose="020B0609020204030204" pitchFamily="49" charset="0"/>
              </a:rPr>
              <a:t>Director</a:t>
            </a:r>
            <a:r>
              <a:rPr lang="en-US" b="1" dirty="0"/>
              <a:t> </a:t>
            </a:r>
            <a:r>
              <a:rPr lang="en-US" dirty="0"/>
              <a:t>- constructs an object using the Builder interface</a:t>
            </a:r>
          </a:p>
          <a:p>
            <a:pPr marL="0" indent="0">
              <a:buNone/>
              <a:defRPr/>
            </a:pPr>
            <a:r>
              <a:rPr lang="en-US" b="1" dirty="0">
                <a:solidFill>
                  <a:srgbClr val="0070C0"/>
                </a:solidFill>
                <a:latin typeface="Consolas" panose="020B0609020204030204" pitchFamily="49" charset="0"/>
                <a:cs typeface="Consolas" panose="020B0609020204030204" pitchFamily="49" charset="0"/>
              </a:rPr>
              <a:t>Product</a:t>
            </a:r>
            <a:r>
              <a:rPr lang="en-US" dirty="0"/>
              <a:t> - represents the complex object under construction</a:t>
            </a:r>
          </a:p>
          <a:p>
            <a:endParaRPr lang="en-CA" dirty="0"/>
          </a:p>
        </p:txBody>
      </p:sp>
      <p:sp>
        <p:nvSpPr>
          <p:cNvPr id="4" name="Slide Number Placeholder 3">
            <a:extLst>
              <a:ext uri="{FF2B5EF4-FFF2-40B4-BE49-F238E27FC236}">
                <a16:creationId xmlns:a16="http://schemas.microsoft.com/office/drawing/2014/main" id="{ECB2ECAA-2C6B-4074-B42C-903E09125D90}"/>
              </a:ext>
            </a:extLst>
          </p:cNvPr>
          <p:cNvSpPr>
            <a:spLocks noGrp="1"/>
          </p:cNvSpPr>
          <p:nvPr>
            <p:ph type="sldNum" sz="quarter" idx="12"/>
          </p:nvPr>
        </p:nvSpPr>
        <p:spPr/>
        <p:txBody>
          <a:bodyPr/>
          <a:lstStyle/>
          <a:p>
            <a:fld id="{C2F792F5-04B2-48F5-9D03-C738232DE97E}" type="slidenum">
              <a:rPr lang="en-CA" smtClean="0"/>
              <a:t>26</a:t>
            </a:fld>
            <a:endParaRPr lang="en-CA"/>
          </a:p>
        </p:txBody>
      </p:sp>
      <p:sp>
        <p:nvSpPr>
          <p:cNvPr id="5" name="Footer Placeholder 4">
            <a:extLst>
              <a:ext uri="{FF2B5EF4-FFF2-40B4-BE49-F238E27FC236}">
                <a16:creationId xmlns:a16="http://schemas.microsoft.com/office/drawing/2014/main" id="{A0535360-971A-41F0-9A4B-55182E0CCF36}"/>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2412304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AC35C-013C-456D-98CF-6FA30CBD9966}"/>
              </a:ext>
            </a:extLst>
          </p:cNvPr>
          <p:cNvSpPr>
            <a:spLocks noGrp="1"/>
          </p:cNvSpPr>
          <p:nvPr>
            <p:ph type="title"/>
          </p:nvPr>
        </p:nvSpPr>
        <p:spPr/>
        <p:txBody>
          <a:bodyPr/>
          <a:lstStyle/>
          <a:p>
            <a:r>
              <a:rPr lang="en-CA" dirty="0"/>
              <a:t>Builder pattern example: pizza store</a:t>
            </a:r>
          </a:p>
        </p:txBody>
      </p:sp>
      <p:sp>
        <p:nvSpPr>
          <p:cNvPr id="4" name="Slide Number Placeholder 3">
            <a:extLst>
              <a:ext uri="{FF2B5EF4-FFF2-40B4-BE49-F238E27FC236}">
                <a16:creationId xmlns:a16="http://schemas.microsoft.com/office/drawing/2014/main" id="{9EA23A1F-6511-4A5F-9D6C-56B37557513E}"/>
              </a:ext>
            </a:extLst>
          </p:cNvPr>
          <p:cNvSpPr>
            <a:spLocks noGrp="1"/>
          </p:cNvSpPr>
          <p:nvPr>
            <p:ph type="sldNum" sz="quarter" idx="12"/>
          </p:nvPr>
        </p:nvSpPr>
        <p:spPr/>
        <p:txBody>
          <a:bodyPr/>
          <a:lstStyle/>
          <a:p>
            <a:fld id="{C2F792F5-04B2-48F5-9D03-C738232DE97E}" type="slidenum">
              <a:rPr lang="en-CA" smtClean="0"/>
              <a:t>27</a:t>
            </a:fld>
            <a:endParaRPr lang="en-CA"/>
          </a:p>
        </p:txBody>
      </p:sp>
      <p:pic>
        <p:nvPicPr>
          <p:cNvPr id="5" name="Picture 4">
            <a:extLst>
              <a:ext uri="{FF2B5EF4-FFF2-40B4-BE49-F238E27FC236}">
                <a16:creationId xmlns:a16="http://schemas.microsoft.com/office/drawing/2014/main" id="{DD4DDEFA-1538-442E-A1CD-9D0C287224ED}"/>
              </a:ext>
            </a:extLst>
          </p:cNvPr>
          <p:cNvPicPr>
            <a:picLocks noChangeAspect="1"/>
          </p:cNvPicPr>
          <p:nvPr/>
        </p:nvPicPr>
        <p:blipFill>
          <a:blip r:embed="rId2"/>
          <a:stretch>
            <a:fillRect/>
          </a:stretch>
        </p:blipFill>
        <p:spPr>
          <a:xfrm>
            <a:off x="3486468" y="1357575"/>
            <a:ext cx="5219063" cy="5135300"/>
          </a:xfrm>
          <a:prstGeom prst="rect">
            <a:avLst/>
          </a:prstGeom>
        </p:spPr>
      </p:pic>
      <p:sp>
        <p:nvSpPr>
          <p:cNvPr id="3" name="Footer Placeholder 2">
            <a:extLst>
              <a:ext uri="{FF2B5EF4-FFF2-40B4-BE49-F238E27FC236}">
                <a16:creationId xmlns:a16="http://schemas.microsoft.com/office/drawing/2014/main" id="{4EBFC0BC-B8E5-4FDA-B645-5243ED671648}"/>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30335719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2445E-5ECD-4522-BA40-6E57BBEF1030}"/>
              </a:ext>
            </a:extLst>
          </p:cNvPr>
          <p:cNvSpPr>
            <a:spLocks noGrp="1"/>
          </p:cNvSpPr>
          <p:nvPr>
            <p:ph type="title"/>
          </p:nvPr>
        </p:nvSpPr>
        <p:spPr/>
        <p:txBody>
          <a:bodyPr/>
          <a:lstStyle/>
          <a:p>
            <a:r>
              <a:rPr lang="en-CA" dirty="0"/>
              <a:t>code solution: builder</a:t>
            </a:r>
          </a:p>
        </p:txBody>
      </p:sp>
      <p:sp>
        <p:nvSpPr>
          <p:cNvPr id="4" name="Slide Number Placeholder 3">
            <a:extLst>
              <a:ext uri="{FF2B5EF4-FFF2-40B4-BE49-F238E27FC236}">
                <a16:creationId xmlns:a16="http://schemas.microsoft.com/office/drawing/2014/main" id="{592A9F89-4515-4B93-A8AE-2D8E235A407C}"/>
              </a:ext>
            </a:extLst>
          </p:cNvPr>
          <p:cNvSpPr>
            <a:spLocks noGrp="1"/>
          </p:cNvSpPr>
          <p:nvPr>
            <p:ph type="sldNum" sz="quarter" idx="12"/>
          </p:nvPr>
        </p:nvSpPr>
        <p:spPr/>
        <p:txBody>
          <a:bodyPr/>
          <a:lstStyle/>
          <a:p>
            <a:fld id="{C2F792F5-04B2-48F5-9D03-C738232DE97E}" type="slidenum">
              <a:rPr lang="en-CA" smtClean="0"/>
              <a:t>28</a:t>
            </a:fld>
            <a:endParaRPr lang="en-CA"/>
          </a:p>
        </p:txBody>
      </p:sp>
      <p:sp>
        <p:nvSpPr>
          <p:cNvPr id="7" name="Rectangle 6">
            <a:extLst>
              <a:ext uri="{FF2B5EF4-FFF2-40B4-BE49-F238E27FC236}">
                <a16:creationId xmlns:a16="http://schemas.microsoft.com/office/drawing/2014/main" id="{8BE4127D-9402-4809-97E1-956A6FB25CC6}"/>
              </a:ext>
            </a:extLst>
          </p:cNvPr>
          <p:cNvSpPr/>
          <p:nvPr/>
        </p:nvSpPr>
        <p:spPr>
          <a:xfrm>
            <a:off x="3048000" y="1585813"/>
            <a:ext cx="6096000" cy="4185761"/>
          </a:xfrm>
          <a:prstGeom prst="rect">
            <a:avLst/>
          </a:prstGeom>
        </p:spPr>
        <p:txBody>
          <a:bodyPr>
            <a:spAutoFit/>
          </a:bodyPr>
          <a:lstStyle/>
          <a:p>
            <a:r>
              <a:rPr lang="en-CA" sz="1400" dirty="0">
                <a:solidFill>
                  <a:srgbClr val="8000FF"/>
                </a:solidFill>
                <a:highlight>
                  <a:srgbClr val="FFFFFF"/>
                </a:highlight>
              </a:rPr>
              <a:t>public</a:t>
            </a:r>
            <a:r>
              <a:rPr lang="en-CA" sz="1400" dirty="0">
                <a:solidFill>
                  <a:srgbClr val="000000"/>
                </a:solidFill>
                <a:highlight>
                  <a:srgbClr val="FFFFFF"/>
                </a:highlight>
              </a:rPr>
              <a:t> </a:t>
            </a:r>
            <a:r>
              <a:rPr lang="en-CA" sz="1400" dirty="0">
                <a:solidFill>
                  <a:srgbClr val="8000FF"/>
                </a:solidFill>
                <a:highlight>
                  <a:srgbClr val="FFFFFF"/>
                </a:highlight>
              </a:rPr>
              <a:t>abstract</a:t>
            </a:r>
            <a:r>
              <a:rPr lang="en-CA" sz="1400" dirty="0">
                <a:solidFill>
                  <a:srgbClr val="000000"/>
                </a:solidFill>
                <a:highlight>
                  <a:srgbClr val="FFFFFF"/>
                </a:highlight>
              </a:rPr>
              <a:t> </a:t>
            </a:r>
            <a:r>
              <a:rPr lang="en-CA" sz="1400" dirty="0">
                <a:solidFill>
                  <a:srgbClr val="8000FF"/>
                </a:solidFill>
                <a:highlight>
                  <a:srgbClr val="FFFFFF"/>
                </a:highlight>
              </a:rPr>
              <a:t>class</a:t>
            </a:r>
            <a:r>
              <a:rPr lang="en-CA" sz="1400" dirty="0">
                <a:solidFill>
                  <a:srgbClr val="000000"/>
                </a:solidFill>
                <a:highlight>
                  <a:srgbClr val="FFFFFF"/>
                </a:highlight>
              </a:rPr>
              <a:t> </a:t>
            </a:r>
            <a:r>
              <a:rPr lang="en-CA" sz="1400" dirty="0" err="1">
                <a:solidFill>
                  <a:srgbClr val="000000"/>
                </a:solidFill>
                <a:highlight>
                  <a:srgbClr val="FFFFFF"/>
                </a:highlight>
              </a:rPr>
              <a:t>PizzaBuilder</a:t>
            </a:r>
            <a:r>
              <a:rPr lang="en-CA" sz="1400" dirty="0">
                <a:solidFill>
                  <a:srgbClr val="000000"/>
                </a:solidFill>
                <a:highlight>
                  <a:srgbClr val="FFFFFF"/>
                </a:highlight>
              </a:rPr>
              <a:t> </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String name</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List</a:t>
            </a:r>
            <a:r>
              <a:rPr lang="en-CA" sz="1400" b="1" dirty="0">
                <a:solidFill>
                  <a:srgbClr val="000080"/>
                </a:solidFill>
                <a:highlight>
                  <a:srgbClr val="FFFFFF"/>
                </a:highlight>
              </a:rPr>
              <a:t>&lt;</a:t>
            </a:r>
            <a:r>
              <a:rPr lang="en-CA" sz="1400" dirty="0">
                <a:solidFill>
                  <a:srgbClr val="000000"/>
                </a:solidFill>
                <a:highlight>
                  <a:srgbClr val="FFFFFF"/>
                </a:highlight>
              </a:rPr>
              <a:t>String</a:t>
            </a:r>
            <a:r>
              <a:rPr lang="en-CA" sz="1400" b="1" dirty="0">
                <a:solidFill>
                  <a:srgbClr val="000080"/>
                </a:solidFill>
                <a:highlight>
                  <a:srgbClr val="FFFFFF"/>
                </a:highlight>
              </a:rPr>
              <a:t>&gt;</a:t>
            </a:r>
            <a:r>
              <a:rPr lang="en-CA" sz="1400" dirty="0">
                <a:solidFill>
                  <a:srgbClr val="000000"/>
                </a:solidFill>
                <a:highlight>
                  <a:srgbClr val="FFFFFF"/>
                </a:highlight>
              </a:rPr>
              <a:t> toppings </a:t>
            </a:r>
            <a:r>
              <a:rPr lang="en-CA" sz="1400" b="1" dirty="0">
                <a:solidFill>
                  <a:srgbClr val="000080"/>
                </a:solidFill>
                <a:highlight>
                  <a:srgbClr val="FFFFFF"/>
                </a:highlight>
              </a:rPr>
              <a:t>=</a:t>
            </a:r>
            <a:r>
              <a:rPr lang="en-CA" sz="1400" dirty="0">
                <a:solidFill>
                  <a:srgbClr val="000000"/>
                </a:solidFill>
                <a:highlight>
                  <a:srgbClr val="FFFFFF"/>
                </a:highlight>
              </a:rPr>
              <a:t> </a:t>
            </a:r>
            <a:r>
              <a:rPr lang="en-CA" sz="1400" b="1" dirty="0">
                <a:solidFill>
                  <a:srgbClr val="0000FF"/>
                </a:solidFill>
                <a:highlight>
                  <a:srgbClr val="FFFFFF"/>
                </a:highlight>
              </a:rPr>
              <a:t>new</a:t>
            </a:r>
            <a:r>
              <a:rPr lang="en-CA" sz="1400" dirty="0">
                <a:solidFill>
                  <a:srgbClr val="000000"/>
                </a:solidFill>
                <a:highlight>
                  <a:srgbClr val="FFFFFF"/>
                </a:highlight>
              </a:rPr>
              <a:t> </a:t>
            </a:r>
            <a:r>
              <a:rPr lang="en-CA" sz="1400" dirty="0" err="1">
                <a:solidFill>
                  <a:srgbClr val="000000"/>
                </a:solidFill>
                <a:highlight>
                  <a:srgbClr val="FFFFFF"/>
                </a:highlight>
              </a:rPr>
              <a:t>ArrayList</a:t>
            </a:r>
            <a:r>
              <a:rPr lang="en-CA" sz="1400" b="1" dirty="0">
                <a:solidFill>
                  <a:srgbClr val="000080"/>
                </a:solidFill>
                <a:highlight>
                  <a:srgbClr val="FFFFFF"/>
                </a:highlight>
              </a:rPr>
              <a:t>&lt;</a:t>
            </a:r>
            <a:r>
              <a:rPr lang="en-CA" sz="1400" dirty="0">
                <a:solidFill>
                  <a:srgbClr val="000000"/>
                </a:solidFill>
                <a:highlight>
                  <a:srgbClr val="FFFFFF"/>
                </a:highlight>
              </a:rPr>
              <a:t>String</a:t>
            </a:r>
            <a:r>
              <a:rPr lang="en-CA" sz="1400" b="1" dirty="0">
                <a:solidFill>
                  <a:srgbClr val="000080"/>
                </a:solidFill>
                <a:highlight>
                  <a:srgbClr val="FFFFFF"/>
                </a:highlight>
              </a:rPr>
              <a:t>&gt;();</a:t>
            </a:r>
            <a:endParaRPr lang="en-CA" sz="1400" dirty="0">
              <a:solidFill>
                <a:srgbClr val="000000"/>
              </a:solidFill>
              <a:highlight>
                <a:srgbClr val="FFFFFF"/>
              </a:highlight>
            </a:endParaRPr>
          </a:p>
          <a:p>
            <a:r>
              <a:rPr lang="en-CA" sz="1400" dirty="0">
                <a:solidFill>
                  <a:srgbClr val="000000"/>
                </a:solidFill>
                <a:highlight>
                  <a:srgbClr val="FFFFFF"/>
                </a:highlight>
              </a:rPr>
              <a:t>	</a:t>
            </a:r>
          </a:p>
          <a:p>
            <a:r>
              <a:rPr lang="en-CA" sz="1400" dirty="0">
                <a:solidFill>
                  <a:srgbClr val="000000"/>
                </a:solidFill>
                <a:highlight>
                  <a:srgbClr val="FFFFFF"/>
                </a:highlight>
              </a:rPr>
              <a:t>	</a:t>
            </a:r>
            <a:r>
              <a:rPr lang="en-CA" sz="1400" dirty="0">
                <a:solidFill>
                  <a:srgbClr val="8000FF"/>
                </a:solidFill>
                <a:highlight>
                  <a:srgbClr val="FFFFFF"/>
                </a:highlight>
              </a:rPr>
              <a:t>public</a:t>
            </a:r>
            <a:r>
              <a:rPr lang="en-CA" sz="1400" dirty="0">
                <a:solidFill>
                  <a:srgbClr val="000000"/>
                </a:solidFill>
                <a:highlight>
                  <a:srgbClr val="FFFFFF"/>
                </a:highlight>
              </a:rPr>
              <a:t> </a:t>
            </a:r>
            <a:r>
              <a:rPr lang="en-CA" sz="1400" dirty="0">
                <a:solidFill>
                  <a:srgbClr val="8000FF"/>
                </a:solidFill>
                <a:highlight>
                  <a:srgbClr val="FFFFFF"/>
                </a:highlight>
              </a:rPr>
              <a:t>abstract</a:t>
            </a:r>
            <a:r>
              <a:rPr lang="en-CA" sz="1400" dirty="0">
                <a:solidFill>
                  <a:srgbClr val="000000"/>
                </a:solidFill>
                <a:highlight>
                  <a:srgbClr val="FFFFFF"/>
                </a:highlight>
              </a:rPr>
              <a:t> </a:t>
            </a:r>
            <a:r>
              <a:rPr lang="en-CA" sz="1400" dirty="0" err="1">
                <a:solidFill>
                  <a:srgbClr val="000000"/>
                </a:solidFill>
                <a:highlight>
                  <a:srgbClr val="FFFFFF"/>
                </a:highlight>
              </a:rPr>
              <a:t>PizzaBuilder</a:t>
            </a:r>
            <a:r>
              <a:rPr lang="en-CA" sz="1400" dirty="0">
                <a:solidFill>
                  <a:srgbClr val="000000"/>
                </a:solidFill>
                <a:highlight>
                  <a:srgbClr val="FFFFFF"/>
                </a:highlight>
              </a:rPr>
              <a:t> </a:t>
            </a:r>
            <a:r>
              <a:rPr lang="en-CA" sz="1400" dirty="0" err="1">
                <a:solidFill>
                  <a:srgbClr val="000000"/>
                </a:solidFill>
                <a:highlight>
                  <a:srgbClr val="FFFFFF"/>
                </a:highlight>
              </a:rPr>
              <a:t>addCheese</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dirty="0">
                <a:solidFill>
                  <a:srgbClr val="8000FF"/>
                </a:solidFill>
                <a:highlight>
                  <a:srgbClr val="FFFFFF"/>
                </a:highlight>
              </a:rPr>
              <a:t>public</a:t>
            </a:r>
            <a:r>
              <a:rPr lang="en-CA" sz="1400" dirty="0">
                <a:solidFill>
                  <a:srgbClr val="000000"/>
                </a:solidFill>
                <a:highlight>
                  <a:srgbClr val="FFFFFF"/>
                </a:highlight>
              </a:rPr>
              <a:t> </a:t>
            </a:r>
            <a:r>
              <a:rPr lang="en-CA" sz="1400" dirty="0">
                <a:solidFill>
                  <a:srgbClr val="8000FF"/>
                </a:solidFill>
                <a:highlight>
                  <a:srgbClr val="FFFFFF"/>
                </a:highlight>
              </a:rPr>
              <a:t>abstract</a:t>
            </a:r>
            <a:r>
              <a:rPr lang="en-CA" sz="1400" dirty="0">
                <a:solidFill>
                  <a:srgbClr val="000000"/>
                </a:solidFill>
                <a:highlight>
                  <a:srgbClr val="FFFFFF"/>
                </a:highlight>
              </a:rPr>
              <a:t> </a:t>
            </a:r>
            <a:r>
              <a:rPr lang="en-CA" sz="1400" dirty="0" err="1">
                <a:solidFill>
                  <a:srgbClr val="000000"/>
                </a:solidFill>
                <a:highlight>
                  <a:srgbClr val="FFFFFF"/>
                </a:highlight>
              </a:rPr>
              <a:t>PizzaBuilder</a:t>
            </a:r>
            <a:r>
              <a:rPr lang="en-CA" sz="1400" dirty="0">
                <a:solidFill>
                  <a:srgbClr val="000000"/>
                </a:solidFill>
                <a:highlight>
                  <a:srgbClr val="FFFFFF"/>
                </a:highlight>
              </a:rPr>
              <a:t> </a:t>
            </a:r>
            <a:r>
              <a:rPr lang="en-CA" sz="1400" dirty="0" err="1">
                <a:solidFill>
                  <a:srgbClr val="000000"/>
                </a:solidFill>
                <a:highlight>
                  <a:srgbClr val="FFFFFF"/>
                </a:highlight>
              </a:rPr>
              <a:t>addSauce</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dirty="0">
                <a:solidFill>
                  <a:srgbClr val="8000FF"/>
                </a:solidFill>
                <a:highlight>
                  <a:srgbClr val="FFFFFF"/>
                </a:highlight>
              </a:rPr>
              <a:t>public</a:t>
            </a:r>
            <a:r>
              <a:rPr lang="en-CA" sz="1400" dirty="0">
                <a:solidFill>
                  <a:srgbClr val="000000"/>
                </a:solidFill>
                <a:highlight>
                  <a:srgbClr val="FFFFFF"/>
                </a:highlight>
              </a:rPr>
              <a:t> </a:t>
            </a:r>
            <a:r>
              <a:rPr lang="en-CA" sz="1400" dirty="0">
                <a:solidFill>
                  <a:srgbClr val="8000FF"/>
                </a:solidFill>
                <a:highlight>
                  <a:srgbClr val="FFFFFF"/>
                </a:highlight>
              </a:rPr>
              <a:t>abstract</a:t>
            </a:r>
            <a:r>
              <a:rPr lang="en-CA" sz="1400" dirty="0">
                <a:solidFill>
                  <a:srgbClr val="000000"/>
                </a:solidFill>
                <a:highlight>
                  <a:srgbClr val="FFFFFF"/>
                </a:highlight>
              </a:rPr>
              <a:t> </a:t>
            </a:r>
            <a:r>
              <a:rPr lang="en-CA" sz="1400" dirty="0" err="1">
                <a:solidFill>
                  <a:srgbClr val="000000"/>
                </a:solidFill>
                <a:highlight>
                  <a:srgbClr val="FFFFFF"/>
                </a:highlight>
              </a:rPr>
              <a:t>PizzaBuilder</a:t>
            </a:r>
            <a:r>
              <a:rPr lang="en-CA" sz="1400" dirty="0">
                <a:solidFill>
                  <a:srgbClr val="000000"/>
                </a:solidFill>
                <a:highlight>
                  <a:srgbClr val="FFFFFF"/>
                </a:highlight>
              </a:rPr>
              <a:t> </a:t>
            </a:r>
            <a:r>
              <a:rPr lang="en-CA" sz="1400" dirty="0" err="1">
                <a:solidFill>
                  <a:srgbClr val="000000"/>
                </a:solidFill>
                <a:highlight>
                  <a:srgbClr val="FFFFFF"/>
                </a:highlight>
              </a:rPr>
              <a:t>addTomatoes</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dirty="0">
                <a:solidFill>
                  <a:srgbClr val="8000FF"/>
                </a:solidFill>
                <a:highlight>
                  <a:srgbClr val="FFFFFF"/>
                </a:highlight>
              </a:rPr>
              <a:t>public</a:t>
            </a:r>
            <a:r>
              <a:rPr lang="en-CA" sz="1400" dirty="0">
                <a:solidFill>
                  <a:srgbClr val="000000"/>
                </a:solidFill>
                <a:highlight>
                  <a:srgbClr val="FFFFFF"/>
                </a:highlight>
              </a:rPr>
              <a:t> </a:t>
            </a:r>
            <a:r>
              <a:rPr lang="en-CA" sz="1400" dirty="0">
                <a:solidFill>
                  <a:srgbClr val="8000FF"/>
                </a:solidFill>
                <a:highlight>
                  <a:srgbClr val="FFFFFF"/>
                </a:highlight>
              </a:rPr>
              <a:t>abstract</a:t>
            </a:r>
            <a:r>
              <a:rPr lang="en-CA" sz="1400" dirty="0">
                <a:solidFill>
                  <a:srgbClr val="000000"/>
                </a:solidFill>
                <a:highlight>
                  <a:srgbClr val="FFFFFF"/>
                </a:highlight>
              </a:rPr>
              <a:t> </a:t>
            </a:r>
            <a:r>
              <a:rPr lang="en-CA" sz="1400" dirty="0" err="1">
                <a:solidFill>
                  <a:srgbClr val="000000"/>
                </a:solidFill>
                <a:highlight>
                  <a:srgbClr val="FFFFFF"/>
                </a:highlight>
              </a:rPr>
              <a:t>PizzaBuilder</a:t>
            </a:r>
            <a:r>
              <a:rPr lang="en-CA" sz="1400" dirty="0">
                <a:solidFill>
                  <a:srgbClr val="000000"/>
                </a:solidFill>
                <a:highlight>
                  <a:srgbClr val="FFFFFF"/>
                </a:highlight>
              </a:rPr>
              <a:t> </a:t>
            </a:r>
            <a:r>
              <a:rPr lang="en-CA" sz="1400" dirty="0" err="1">
                <a:solidFill>
                  <a:srgbClr val="000000"/>
                </a:solidFill>
                <a:highlight>
                  <a:srgbClr val="FFFFFF"/>
                </a:highlight>
              </a:rPr>
              <a:t>addGarlic</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dirty="0">
                <a:solidFill>
                  <a:srgbClr val="8000FF"/>
                </a:solidFill>
                <a:highlight>
                  <a:srgbClr val="FFFFFF"/>
                </a:highlight>
              </a:rPr>
              <a:t>public</a:t>
            </a:r>
            <a:r>
              <a:rPr lang="en-CA" sz="1400" dirty="0">
                <a:solidFill>
                  <a:srgbClr val="000000"/>
                </a:solidFill>
                <a:highlight>
                  <a:srgbClr val="FFFFFF"/>
                </a:highlight>
              </a:rPr>
              <a:t> </a:t>
            </a:r>
            <a:r>
              <a:rPr lang="en-CA" sz="1400" dirty="0">
                <a:solidFill>
                  <a:srgbClr val="8000FF"/>
                </a:solidFill>
                <a:highlight>
                  <a:srgbClr val="FFFFFF"/>
                </a:highlight>
              </a:rPr>
              <a:t>abstract</a:t>
            </a:r>
            <a:r>
              <a:rPr lang="en-CA" sz="1400" dirty="0">
                <a:solidFill>
                  <a:srgbClr val="000000"/>
                </a:solidFill>
                <a:highlight>
                  <a:srgbClr val="FFFFFF"/>
                </a:highlight>
              </a:rPr>
              <a:t> </a:t>
            </a:r>
            <a:r>
              <a:rPr lang="en-CA" sz="1400" dirty="0" err="1">
                <a:solidFill>
                  <a:srgbClr val="000000"/>
                </a:solidFill>
                <a:highlight>
                  <a:srgbClr val="FFFFFF"/>
                </a:highlight>
              </a:rPr>
              <a:t>PizzaBuilder</a:t>
            </a:r>
            <a:r>
              <a:rPr lang="en-CA" sz="1400" dirty="0">
                <a:solidFill>
                  <a:srgbClr val="000000"/>
                </a:solidFill>
                <a:highlight>
                  <a:srgbClr val="FFFFFF"/>
                </a:highlight>
              </a:rPr>
              <a:t> </a:t>
            </a:r>
            <a:r>
              <a:rPr lang="en-CA" sz="1400" dirty="0" err="1">
                <a:solidFill>
                  <a:srgbClr val="000000"/>
                </a:solidFill>
                <a:highlight>
                  <a:srgbClr val="FFFFFF"/>
                </a:highlight>
              </a:rPr>
              <a:t>addOlives</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dirty="0">
                <a:solidFill>
                  <a:srgbClr val="8000FF"/>
                </a:solidFill>
                <a:highlight>
                  <a:srgbClr val="FFFFFF"/>
                </a:highlight>
              </a:rPr>
              <a:t>public</a:t>
            </a:r>
            <a:r>
              <a:rPr lang="en-CA" sz="1400" dirty="0">
                <a:solidFill>
                  <a:srgbClr val="000000"/>
                </a:solidFill>
                <a:highlight>
                  <a:srgbClr val="FFFFFF"/>
                </a:highlight>
              </a:rPr>
              <a:t> </a:t>
            </a:r>
            <a:r>
              <a:rPr lang="en-CA" sz="1400" dirty="0">
                <a:solidFill>
                  <a:srgbClr val="8000FF"/>
                </a:solidFill>
                <a:highlight>
                  <a:srgbClr val="FFFFFF"/>
                </a:highlight>
              </a:rPr>
              <a:t>abstract</a:t>
            </a:r>
            <a:r>
              <a:rPr lang="en-CA" sz="1400" dirty="0">
                <a:solidFill>
                  <a:srgbClr val="000000"/>
                </a:solidFill>
                <a:highlight>
                  <a:srgbClr val="FFFFFF"/>
                </a:highlight>
              </a:rPr>
              <a:t> </a:t>
            </a:r>
            <a:r>
              <a:rPr lang="en-CA" sz="1400" dirty="0" err="1">
                <a:solidFill>
                  <a:srgbClr val="000000"/>
                </a:solidFill>
                <a:highlight>
                  <a:srgbClr val="FFFFFF"/>
                </a:highlight>
              </a:rPr>
              <a:t>PizzaBuilder</a:t>
            </a:r>
            <a:r>
              <a:rPr lang="en-CA" sz="1400" dirty="0">
                <a:solidFill>
                  <a:srgbClr val="000000"/>
                </a:solidFill>
                <a:highlight>
                  <a:srgbClr val="FFFFFF"/>
                </a:highlight>
              </a:rPr>
              <a:t> </a:t>
            </a:r>
            <a:r>
              <a:rPr lang="en-CA" sz="1400" dirty="0" err="1">
                <a:solidFill>
                  <a:srgbClr val="000000"/>
                </a:solidFill>
                <a:highlight>
                  <a:srgbClr val="FFFFFF"/>
                </a:highlight>
              </a:rPr>
              <a:t>addSpinach</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dirty="0">
                <a:solidFill>
                  <a:srgbClr val="8000FF"/>
                </a:solidFill>
                <a:highlight>
                  <a:srgbClr val="FFFFFF"/>
                </a:highlight>
              </a:rPr>
              <a:t>public</a:t>
            </a:r>
            <a:r>
              <a:rPr lang="en-CA" sz="1400" dirty="0">
                <a:solidFill>
                  <a:srgbClr val="000000"/>
                </a:solidFill>
                <a:highlight>
                  <a:srgbClr val="FFFFFF"/>
                </a:highlight>
              </a:rPr>
              <a:t> </a:t>
            </a:r>
            <a:r>
              <a:rPr lang="en-CA" sz="1400" dirty="0">
                <a:solidFill>
                  <a:srgbClr val="8000FF"/>
                </a:solidFill>
                <a:highlight>
                  <a:srgbClr val="FFFFFF"/>
                </a:highlight>
              </a:rPr>
              <a:t>abstract</a:t>
            </a:r>
            <a:r>
              <a:rPr lang="en-CA" sz="1400" dirty="0">
                <a:solidFill>
                  <a:srgbClr val="000000"/>
                </a:solidFill>
                <a:highlight>
                  <a:srgbClr val="FFFFFF"/>
                </a:highlight>
              </a:rPr>
              <a:t> </a:t>
            </a:r>
            <a:r>
              <a:rPr lang="en-CA" sz="1400" dirty="0" err="1">
                <a:solidFill>
                  <a:srgbClr val="000000"/>
                </a:solidFill>
                <a:highlight>
                  <a:srgbClr val="FFFFFF"/>
                </a:highlight>
              </a:rPr>
              <a:t>PizzaBuilder</a:t>
            </a:r>
            <a:r>
              <a:rPr lang="en-CA" sz="1400" dirty="0">
                <a:solidFill>
                  <a:srgbClr val="000000"/>
                </a:solidFill>
                <a:highlight>
                  <a:srgbClr val="FFFFFF"/>
                </a:highlight>
              </a:rPr>
              <a:t> </a:t>
            </a:r>
            <a:r>
              <a:rPr lang="en-CA" sz="1400" dirty="0" err="1">
                <a:solidFill>
                  <a:srgbClr val="000000"/>
                </a:solidFill>
                <a:highlight>
                  <a:srgbClr val="FFFFFF"/>
                </a:highlight>
              </a:rPr>
              <a:t>addPepperoni</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dirty="0">
                <a:solidFill>
                  <a:srgbClr val="8000FF"/>
                </a:solidFill>
                <a:highlight>
                  <a:srgbClr val="FFFFFF"/>
                </a:highlight>
              </a:rPr>
              <a:t>public</a:t>
            </a:r>
            <a:r>
              <a:rPr lang="en-CA" sz="1400" dirty="0">
                <a:solidFill>
                  <a:srgbClr val="000000"/>
                </a:solidFill>
                <a:highlight>
                  <a:srgbClr val="FFFFFF"/>
                </a:highlight>
              </a:rPr>
              <a:t> </a:t>
            </a:r>
            <a:r>
              <a:rPr lang="en-CA" sz="1400" dirty="0">
                <a:solidFill>
                  <a:srgbClr val="8000FF"/>
                </a:solidFill>
                <a:highlight>
                  <a:srgbClr val="FFFFFF"/>
                </a:highlight>
              </a:rPr>
              <a:t>abstract</a:t>
            </a:r>
            <a:r>
              <a:rPr lang="en-CA" sz="1400" dirty="0">
                <a:solidFill>
                  <a:srgbClr val="000000"/>
                </a:solidFill>
                <a:highlight>
                  <a:srgbClr val="FFFFFF"/>
                </a:highlight>
              </a:rPr>
              <a:t> </a:t>
            </a:r>
            <a:r>
              <a:rPr lang="en-CA" sz="1400" dirty="0" err="1">
                <a:solidFill>
                  <a:srgbClr val="000000"/>
                </a:solidFill>
                <a:highlight>
                  <a:srgbClr val="FFFFFF"/>
                </a:highlight>
              </a:rPr>
              <a:t>PizzaBuilder</a:t>
            </a:r>
            <a:r>
              <a:rPr lang="en-CA" sz="1400" dirty="0">
                <a:solidFill>
                  <a:srgbClr val="000000"/>
                </a:solidFill>
                <a:highlight>
                  <a:srgbClr val="FFFFFF"/>
                </a:highlight>
              </a:rPr>
              <a:t> </a:t>
            </a:r>
            <a:r>
              <a:rPr lang="en-CA" sz="1400" dirty="0" err="1">
                <a:solidFill>
                  <a:srgbClr val="000000"/>
                </a:solidFill>
                <a:highlight>
                  <a:srgbClr val="FFFFFF"/>
                </a:highlight>
              </a:rPr>
              <a:t>addSausage</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dirty="0">
                <a:solidFill>
                  <a:srgbClr val="8000FF"/>
                </a:solidFill>
                <a:highlight>
                  <a:srgbClr val="FFFFFF"/>
                </a:highlight>
              </a:rPr>
              <a:t>public</a:t>
            </a:r>
            <a:r>
              <a:rPr lang="en-CA" sz="1400" dirty="0">
                <a:solidFill>
                  <a:srgbClr val="000000"/>
                </a:solidFill>
                <a:highlight>
                  <a:srgbClr val="FFFFFF"/>
                </a:highlight>
              </a:rPr>
              <a:t> Pizza build</a:t>
            </a:r>
            <a:r>
              <a:rPr lang="en-CA" sz="1400" b="1" dirty="0">
                <a:solidFill>
                  <a:srgbClr val="000080"/>
                </a:solidFill>
                <a:highlight>
                  <a:srgbClr val="FFFFFF"/>
                </a:highlight>
              </a:rPr>
              <a:t>()</a:t>
            </a:r>
            <a:r>
              <a:rPr lang="en-CA" sz="1400" dirty="0">
                <a:solidFill>
                  <a:srgbClr val="000000"/>
                </a:solidFill>
                <a:highlight>
                  <a:srgbClr val="FFFFFF"/>
                </a:highlight>
              </a:rPr>
              <a:t> </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Pizza </a:t>
            </a:r>
            <a:r>
              <a:rPr lang="en-CA" sz="1400" dirty="0" err="1">
                <a:solidFill>
                  <a:srgbClr val="000000"/>
                </a:solidFill>
                <a:highlight>
                  <a:srgbClr val="FFFFFF"/>
                </a:highlight>
              </a:rPr>
              <a:t>pizza</a:t>
            </a:r>
            <a:r>
              <a:rPr lang="en-CA" sz="1400" dirty="0">
                <a:solidFill>
                  <a:srgbClr val="000000"/>
                </a:solidFill>
                <a:highlight>
                  <a:srgbClr val="FFFFFF"/>
                </a:highlight>
              </a:rPr>
              <a:t> </a:t>
            </a:r>
            <a:r>
              <a:rPr lang="en-CA" sz="1400" b="1" dirty="0">
                <a:solidFill>
                  <a:srgbClr val="000080"/>
                </a:solidFill>
                <a:highlight>
                  <a:srgbClr val="FFFFFF"/>
                </a:highlight>
              </a:rPr>
              <a:t>=</a:t>
            </a:r>
            <a:r>
              <a:rPr lang="en-CA" sz="1400" dirty="0">
                <a:solidFill>
                  <a:srgbClr val="000000"/>
                </a:solidFill>
                <a:highlight>
                  <a:srgbClr val="FFFFFF"/>
                </a:highlight>
              </a:rPr>
              <a:t> </a:t>
            </a:r>
            <a:r>
              <a:rPr lang="en-CA" sz="1400" b="1" dirty="0">
                <a:solidFill>
                  <a:srgbClr val="0000FF"/>
                </a:solidFill>
                <a:highlight>
                  <a:srgbClr val="FFFFFF"/>
                </a:highlight>
              </a:rPr>
              <a:t>new</a:t>
            </a:r>
            <a:r>
              <a:rPr lang="en-CA" sz="1400" dirty="0">
                <a:solidFill>
                  <a:srgbClr val="000000"/>
                </a:solidFill>
                <a:highlight>
                  <a:srgbClr val="FFFFFF"/>
                </a:highlight>
              </a:rPr>
              <a:t> Pizza</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dirty="0" err="1">
                <a:solidFill>
                  <a:srgbClr val="000000"/>
                </a:solidFill>
                <a:highlight>
                  <a:srgbClr val="FFFFFF"/>
                </a:highlight>
              </a:rPr>
              <a:t>pizza</a:t>
            </a:r>
            <a:r>
              <a:rPr lang="en-CA" sz="1400" b="1" dirty="0" err="1">
                <a:solidFill>
                  <a:srgbClr val="000080"/>
                </a:solidFill>
                <a:highlight>
                  <a:srgbClr val="FFFFFF"/>
                </a:highlight>
              </a:rPr>
              <a:t>.</a:t>
            </a:r>
            <a:r>
              <a:rPr lang="en-CA" sz="1400" dirty="0" err="1">
                <a:solidFill>
                  <a:srgbClr val="000000"/>
                </a:solidFill>
                <a:highlight>
                  <a:srgbClr val="FFFFFF"/>
                </a:highlight>
              </a:rPr>
              <a:t>setName</a:t>
            </a:r>
            <a:r>
              <a:rPr lang="en-CA" sz="1400" b="1" dirty="0">
                <a:solidFill>
                  <a:srgbClr val="000080"/>
                </a:solidFill>
                <a:highlight>
                  <a:srgbClr val="FFFFFF"/>
                </a:highlight>
              </a:rPr>
              <a:t>(</a:t>
            </a:r>
            <a:r>
              <a:rPr lang="en-CA" sz="1400" b="1" dirty="0">
                <a:solidFill>
                  <a:srgbClr val="0000FF"/>
                </a:solidFill>
                <a:highlight>
                  <a:srgbClr val="FFFFFF"/>
                </a:highlight>
              </a:rPr>
              <a:t>this</a:t>
            </a:r>
            <a:r>
              <a:rPr lang="en-CA" sz="1400" b="1" dirty="0">
                <a:solidFill>
                  <a:srgbClr val="000080"/>
                </a:solidFill>
                <a:highlight>
                  <a:srgbClr val="FFFFFF"/>
                </a:highlight>
              </a:rPr>
              <a:t>.</a:t>
            </a:r>
            <a:r>
              <a:rPr lang="en-CA" sz="1400" dirty="0">
                <a:solidFill>
                  <a:srgbClr val="000000"/>
                </a:solidFill>
                <a:highlight>
                  <a:srgbClr val="FFFFFF"/>
                </a:highlight>
              </a:rPr>
              <a:t>name</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dirty="0" err="1">
                <a:solidFill>
                  <a:srgbClr val="000000"/>
                </a:solidFill>
                <a:highlight>
                  <a:srgbClr val="FFFFFF"/>
                </a:highlight>
              </a:rPr>
              <a:t>pizza</a:t>
            </a:r>
            <a:r>
              <a:rPr lang="en-CA" sz="1400" b="1" dirty="0" err="1">
                <a:solidFill>
                  <a:srgbClr val="000080"/>
                </a:solidFill>
                <a:highlight>
                  <a:srgbClr val="FFFFFF"/>
                </a:highlight>
              </a:rPr>
              <a:t>.</a:t>
            </a:r>
            <a:r>
              <a:rPr lang="en-CA" sz="1400" dirty="0" err="1">
                <a:solidFill>
                  <a:srgbClr val="000000"/>
                </a:solidFill>
                <a:highlight>
                  <a:srgbClr val="FFFFFF"/>
                </a:highlight>
              </a:rPr>
              <a:t>addToppings</a:t>
            </a:r>
            <a:r>
              <a:rPr lang="en-CA" sz="1400" b="1" dirty="0">
                <a:solidFill>
                  <a:srgbClr val="000080"/>
                </a:solidFill>
                <a:highlight>
                  <a:srgbClr val="FFFFFF"/>
                </a:highlight>
              </a:rPr>
              <a:t>(</a:t>
            </a:r>
            <a:r>
              <a:rPr lang="en-CA" sz="1400" dirty="0">
                <a:solidFill>
                  <a:srgbClr val="000000"/>
                </a:solidFill>
                <a:highlight>
                  <a:srgbClr val="FFFFFF"/>
                </a:highlight>
              </a:rPr>
              <a:t>toppings</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b="1" dirty="0">
                <a:solidFill>
                  <a:srgbClr val="0000FF"/>
                </a:solidFill>
                <a:highlight>
                  <a:srgbClr val="FFFFFF"/>
                </a:highlight>
              </a:rPr>
              <a:t>return</a:t>
            </a:r>
            <a:r>
              <a:rPr lang="en-CA" sz="1400" dirty="0">
                <a:solidFill>
                  <a:srgbClr val="000000"/>
                </a:solidFill>
                <a:highlight>
                  <a:srgbClr val="FFFFFF"/>
                </a:highlight>
              </a:rPr>
              <a:t> pizza</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b="1" dirty="0">
                <a:solidFill>
                  <a:srgbClr val="000080"/>
                </a:solidFill>
                <a:highlight>
                  <a:srgbClr val="FFFFFF"/>
                </a:highlight>
              </a:rPr>
              <a:t>}</a:t>
            </a:r>
            <a:endParaRPr lang="en-CA" sz="1400" dirty="0"/>
          </a:p>
        </p:txBody>
      </p:sp>
      <p:sp>
        <p:nvSpPr>
          <p:cNvPr id="3" name="Footer Placeholder 2">
            <a:extLst>
              <a:ext uri="{FF2B5EF4-FFF2-40B4-BE49-F238E27FC236}">
                <a16:creationId xmlns:a16="http://schemas.microsoft.com/office/drawing/2014/main" id="{3D01081A-CF4A-4BAB-A780-D3CC4301007A}"/>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20142439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0092F-53A3-4241-B513-A994BE8B5B51}"/>
              </a:ext>
            </a:extLst>
          </p:cNvPr>
          <p:cNvSpPr>
            <a:spLocks noGrp="1"/>
          </p:cNvSpPr>
          <p:nvPr>
            <p:ph type="title"/>
          </p:nvPr>
        </p:nvSpPr>
        <p:spPr/>
        <p:txBody>
          <a:bodyPr/>
          <a:lstStyle/>
          <a:p>
            <a:r>
              <a:rPr lang="en-CA" dirty="0"/>
              <a:t>code solution: concrete builder</a:t>
            </a:r>
          </a:p>
        </p:txBody>
      </p:sp>
      <p:sp>
        <p:nvSpPr>
          <p:cNvPr id="4" name="Slide Number Placeholder 3">
            <a:extLst>
              <a:ext uri="{FF2B5EF4-FFF2-40B4-BE49-F238E27FC236}">
                <a16:creationId xmlns:a16="http://schemas.microsoft.com/office/drawing/2014/main" id="{7D57F205-74E3-4C37-8678-C8EA9DB19B65}"/>
              </a:ext>
            </a:extLst>
          </p:cNvPr>
          <p:cNvSpPr>
            <a:spLocks noGrp="1"/>
          </p:cNvSpPr>
          <p:nvPr>
            <p:ph type="sldNum" sz="quarter" idx="12"/>
          </p:nvPr>
        </p:nvSpPr>
        <p:spPr/>
        <p:txBody>
          <a:bodyPr/>
          <a:lstStyle/>
          <a:p>
            <a:fld id="{C2F792F5-04B2-48F5-9D03-C738232DE97E}" type="slidenum">
              <a:rPr lang="en-CA" smtClean="0"/>
              <a:t>29</a:t>
            </a:fld>
            <a:endParaRPr lang="en-CA"/>
          </a:p>
        </p:txBody>
      </p:sp>
      <p:sp>
        <p:nvSpPr>
          <p:cNvPr id="6" name="Rectangle 5">
            <a:extLst>
              <a:ext uri="{FF2B5EF4-FFF2-40B4-BE49-F238E27FC236}">
                <a16:creationId xmlns:a16="http://schemas.microsoft.com/office/drawing/2014/main" id="{5D1DE567-5C65-40F5-A97B-01F0E9F6B8A7}"/>
              </a:ext>
            </a:extLst>
          </p:cNvPr>
          <p:cNvSpPr/>
          <p:nvPr/>
        </p:nvSpPr>
        <p:spPr>
          <a:xfrm>
            <a:off x="2980888" y="1378733"/>
            <a:ext cx="8453306" cy="5262979"/>
          </a:xfrm>
          <a:prstGeom prst="rect">
            <a:avLst/>
          </a:prstGeom>
        </p:spPr>
        <p:txBody>
          <a:bodyPr wrap="square">
            <a:spAutoFit/>
          </a:bodyPr>
          <a:lstStyle/>
          <a:p>
            <a:r>
              <a:rPr lang="en-CA" sz="1400" dirty="0">
                <a:solidFill>
                  <a:srgbClr val="8000FF"/>
                </a:solidFill>
                <a:highlight>
                  <a:srgbClr val="FFFFFF"/>
                </a:highlight>
              </a:rPr>
              <a:t>public</a:t>
            </a:r>
            <a:r>
              <a:rPr lang="en-CA" sz="1400" dirty="0">
                <a:solidFill>
                  <a:srgbClr val="000000"/>
                </a:solidFill>
                <a:highlight>
                  <a:srgbClr val="FFFFFF"/>
                </a:highlight>
              </a:rPr>
              <a:t> </a:t>
            </a:r>
            <a:r>
              <a:rPr lang="en-CA" sz="1400" dirty="0">
                <a:solidFill>
                  <a:srgbClr val="8000FF"/>
                </a:solidFill>
                <a:highlight>
                  <a:srgbClr val="FFFFFF"/>
                </a:highlight>
              </a:rPr>
              <a:t>class</a:t>
            </a:r>
            <a:r>
              <a:rPr lang="en-CA" sz="1400" dirty="0">
                <a:solidFill>
                  <a:srgbClr val="000000"/>
                </a:solidFill>
                <a:highlight>
                  <a:srgbClr val="FFFFFF"/>
                </a:highlight>
              </a:rPr>
              <a:t> </a:t>
            </a:r>
            <a:r>
              <a:rPr lang="en-CA" sz="1400" dirty="0" err="1">
                <a:solidFill>
                  <a:srgbClr val="000000"/>
                </a:solidFill>
                <a:highlight>
                  <a:srgbClr val="FFFFFF"/>
                </a:highlight>
              </a:rPr>
              <a:t>VeggieLoversPizzaBuilder</a:t>
            </a:r>
            <a:r>
              <a:rPr lang="en-CA" sz="1400" dirty="0">
                <a:solidFill>
                  <a:srgbClr val="000000"/>
                </a:solidFill>
                <a:highlight>
                  <a:srgbClr val="FFFFFF"/>
                </a:highlight>
              </a:rPr>
              <a:t> </a:t>
            </a:r>
            <a:r>
              <a:rPr lang="en-CA" sz="1400" b="1" dirty="0">
                <a:solidFill>
                  <a:srgbClr val="0000FF"/>
                </a:solidFill>
                <a:highlight>
                  <a:srgbClr val="FFFFFF"/>
                </a:highlight>
              </a:rPr>
              <a:t>extends</a:t>
            </a:r>
            <a:r>
              <a:rPr lang="en-CA" sz="1400" dirty="0">
                <a:solidFill>
                  <a:srgbClr val="000000"/>
                </a:solidFill>
                <a:highlight>
                  <a:srgbClr val="FFFFFF"/>
                </a:highlight>
              </a:rPr>
              <a:t> </a:t>
            </a:r>
            <a:r>
              <a:rPr lang="en-CA" sz="1400" dirty="0" err="1">
                <a:solidFill>
                  <a:srgbClr val="000000"/>
                </a:solidFill>
                <a:highlight>
                  <a:srgbClr val="FFFFFF"/>
                </a:highlight>
              </a:rPr>
              <a:t>PizzaBuilder</a:t>
            </a:r>
            <a:r>
              <a:rPr lang="en-CA" sz="1400" dirty="0">
                <a:solidFill>
                  <a:srgbClr val="000000"/>
                </a:solidFill>
                <a:highlight>
                  <a:srgbClr val="FFFFFF"/>
                </a:highlight>
              </a:rPr>
              <a:t> </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dirty="0">
                <a:solidFill>
                  <a:srgbClr val="8000FF"/>
                </a:solidFill>
                <a:highlight>
                  <a:srgbClr val="FFFFFF"/>
                </a:highlight>
              </a:rPr>
              <a:t>public</a:t>
            </a:r>
            <a:r>
              <a:rPr lang="en-CA" sz="1400" dirty="0">
                <a:solidFill>
                  <a:srgbClr val="000000"/>
                </a:solidFill>
                <a:highlight>
                  <a:srgbClr val="FFFFFF"/>
                </a:highlight>
              </a:rPr>
              <a:t> </a:t>
            </a:r>
            <a:r>
              <a:rPr lang="en-CA" sz="1400" dirty="0" err="1">
                <a:solidFill>
                  <a:srgbClr val="000000"/>
                </a:solidFill>
                <a:highlight>
                  <a:srgbClr val="FFFFFF"/>
                </a:highlight>
              </a:rPr>
              <a:t>VeggieLoversPizzaBuilder</a:t>
            </a:r>
            <a:r>
              <a:rPr lang="en-CA" sz="1400" b="1" dirty="0">
                <a:solidFill>
                  <a:srgbClr val="000080"/>
                </a:solidFill>
                <a:highlight>
                  <a:srgbClr val="FFFFFF"/>
                </a:highlight>
              </a:rPr>
              <a:t>()</a:t>
            </a:r>
            <a:r>
              <a:rPr lang="en-CA" sz="1400" dirty="0">
                <a:solidFill>
                  <a:srgbClr val="000000"/>
                </a:solidFill>
                <a:highlight>
                  <a:srgbClr val="FFFFFF"/>
                </a:highlight>
              </a:rPr>
              <a:t> </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b="1" dirty="0">
                <a:solidFill>
                  <a:srgbClr val="0000FF"/>
                </a:solidFill>
                <a:highlight>
                  <a:srgbClr val="FFFFFF"/>
                </a:highlight>
              </a:rPr>
              <a:t>this</a:t>
            </a:r>
            <a:r>
              <a:rPr lang="en-CA" sz="1400" b="1" dirty="0">
                <a:solidFill>
                  <a:srgbClr val="000080"/>
                </a:solidFill>
                <a:highlight>
                  <a:srgbClr val="FFFFFF"/>
                </a:highlight>
              </a:rPr>
              <a:t>.</a:t>
            </a:r>
            <a:r>
              <a:rPr lang="en-CA" sz="1400" dirty="0">
                <a:solidFill>
                  <a:srgbClr val="000000"/>
                </a:solidFill>
                <a:highlight>
                  <a:srgbClr val="FFFFFF"/>
                </a:highlight>
              </a:rPr>
              <a:t>name </a:t>
            </a:r>
            <a:r>
              <a:rPr lang="en-CA" sz="1400" b="1" dirty="0">
                <a:solidFill>
                  <a:srgbClr val="000080"/>
                </a:solidFill>
                <a:highlight>
                  <a:srgbClr val="FFFFFF"/>
                </a:highlight>
              </a:rPr>
              <a:t>=</a:t>
            </a:r>
            <a:r>
              <a:rPr lang="en-CA" sz="1400" dirty="0">
                <a:solidFill>
                  <a:srgbClr val="000000"/>
                </a:solidFill>
                <a:highlight>
                  <a:srgbClr val="FFFFFF"/>
                </a:highlight>
              </a:rPr>
              <a:t> </a:t>
            </a:r>
            <a:r>
              <a:rPr lang="en-CA" sz="1400" dirty="0">
                <a:solidFill>
                  <a:srgbClr val="808080"/>
                </a:solidFill>
                <a:highlight>
                  <a:srgbClr val="FFFFFF"/>
                </a:highlight>
              </a:rPr>
              <a:t>"Veggie Lovers Pizza"</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dirty="0">
                <a:solidFill>
                  <a:srgbClr val="8000FF"/>
                </a:solidFill>
                <a:highlight>
                  <a:srgbClr val="FFFFFF"/>
                </a:highlight>
              </a:rPr>
              <a:t>public</a:t>
            </a:r>
            <a:r>
              <a:rPr lang="en-CA" sz="1400" dirty="0">
                <a:solidFill>
                  <a:srgbClr val="000000"/>
                </a:solidFill>
                <a:highlight>
                  <a:srgbClr val="FFFFFF"/>
                </a:highlight>
              </a:rPr>
              <a:t> </a:t>
            </a:r>
            <a:r>
              <a:rPr lang="en-CA" sz="1400" dirty="0" err="1">
                <a:solidFill>
                  <a:srgbClr val="000000"/>
                </a:solidFill>
                <a:highlight>
                  <a:srgbClr val="FFFFFF"/>
                </a:highlight>
              </a:rPr>
              <a:t>PizzaBuilder</a:t>
            </a:r>
            <a:r>
              <a:rPr lang="en-CA" sz="1400" dirty="0">
                <a:solidFill>
                  <a:srgbClr val="000000"/>
                </a:solidFill>
                <a:highlight>
                  <a:srgbClr val="FFFFFF"/>
                </a:highlight>
              </a:rPr>
              <a:t> </a:t>
            </a:r>
            <a:r>
              <a:rPr lang="en-CA" sz="1400" dirty="0" err="1">
                <a:solidFill>
                  <a:srgbClr val="000000"/>
                </a:solidFill>
                <a:highlight>
                  <a:srgbClr val="FFFFFF"/>
                </a:highlight>
              </a:rPr>
              <a:t>addCheese</a:t>
            </a:r>
            <a:r>
              <a:rPr lang="en-CA" sz="1400" b="1" dirty="0">
                <a:solidFill>
                  <a:srgbClr val="000080"/>
                </a:solidFill>
                <a:highlight>
                  <a:srgbClr val="FFFFFF"/>
                </a:highlight>
              </a:rPr>
              <a:t>()</a:t>
            </a:r>
            <a:r>
              <a:rPr lang="en-CA" sz="1400" dirty="0">
                <a:solidFill>
                  <a:srgbClr val="000000"/>
                </a:solidFill>
                <a:highlight>
                  <a:srgbClr val="FFFFFF"/>
                </a:highlight>
              </a:rPr>
              <a:t> </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dirty="0">
                <a:solidFill>
                  <a:srgbClr val="008000"/>
                </a:solidFill>
                <a:highlight>
                  <a:srgbClr val="FFFFFF"/>
                </a:highlight>
              </a:rPr>
              <a:t>// veggie lovers like </a:t>
            </a:r>
            <a:r>
              <a:rPr lang="en-CA" sz="1400" dirty="0" err="1">
                <a:solidFill>
                  <a:srgbClr val="008000"/>
                </a:solidFill>
                <a:highlight>
                  <a:srgbClr val="FFFFFF"/>
                </a:highlight>
              </a:rPr>
              <a:t>parm</a:t>
            </a:r>
            <a:endParaRPr lang="en-CA" sz="1400" dirty="0">
              <a:solidFill>
                <a:srgbClr val="008000"/>
              </a:solidFill>
              <a:highlight>
                <a:srgbClr val="FFFFFF"/>
              </a:highlight>
            </a:endParaRPr>
          </a:p>
          <a:p>
            <a:r>
              <a:rPr lang="en-CA" sz="1400" dirty="0">
                <a:solidFill>
                  <a:srgbClr val="000000"/>
                </a:solidFill>
                <a:highlight>
                  <a:srgbClr val="FFFFFF"/>
                </a:highlight>
              </a:rPr>
              <a:t>		</a:t>
            </a:r>
            <a:r>
              <a:rPr lang="en-CA" sz="1400" b="1" dirty="0" err="1">
                <a:solidFill>
                  <a:srgbClr val="0000FF"/>
                </a:solidFill>
                <a:highlight>
                  <a:srgbClr val="FFFFFF"/>
                </a:highlight>
              </a:rPr>
              <a:t>this</a:t>
            </a:r>
            <a:r>
              <a:rPr lang="en-CA" sz="1400" b="1" dirty="0" err="1">
                <a:solidFill>
                  <a:srgbClr val="000080"/>
                </a:solidFill>
                <a:highlight>
                  <a:srgbClr val="FFFFFF"/>
                </a:highlight>
              </a:rPr>
              <a:t>.</a:t>
            </a:r>
            <a:r>
              <a:rPr lang="en-CA" sz="1400" dirty="0" err="1">
                <a:solidFill>
                  <a:srgbClr val="000000"/>
                </a:solidFill>
                <a:highlight>
                  <a:srgbClr val="FFFFFF"/>
                </a:highlight>
              </a:rPr>
              <a:t>toppings</a:t>
            </a:r>
            <a:r>
              <a:rPr lang="en-CA" sz="1400" b="1" dirty="0" err="1">
                <a:solidFill>
                  <a:srgbClr val="000080"/>
                </a:solidFill>
                <a:highlight>
                  <a:srgbClr val="FFFFFF"/>
                </a:highlight>
              </a:rPr>
              <a:t>.</a:t>
            </a:r>
            <a:r>
              <a:rPr lang="en-CA" sz="1400" dirty="0" err="1">
                <a:solidFill>
                  <a:srgbClr val="000000"/>
                </a:solidFill>
                <a:highlight>
                  <a:srgbClr val="FFFFFF"/>
                </a:highlight>
              </a:rPr>
              <a:t>add</a:t>
            </a:r>
            <a:r>
              <a:rPr lang="en-CA" sz="1400" b="1" dirty="0">
                <a:solidFill>
                  <a:srgbClr val="000080"/>
                </a:solidFill>
                <a:highlight>
                  <a:srgbClr val="FFFFFF"/>
                </a:highlight>
              </a:rPr>
              <a:t>(</a:t>
            </a:r>
            <a:r>
              <a:rPr lang="en-CA" sz="1400" dirty="0">
                <a:solidFill>
                  <a:srgbClr val="808080"/>
                </a:solidFill>
                <a:highlight>
                  <a:srgbClr val="FFFFFF"/>
                </a:highlight>
              </a:rPr>
              <a:t>"parmesan"</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b="1" dirty="0">
                <a:solidFill>
                  <a:srgbClr val="0000FF"/>
                </a:solidFill>
                <a:highlight>
                  <a:srgbClr val="FFFFFF"/>
                </a:highlight>
              </a:rPr>
              <a:t>return</a:t>
            </a:r>
            <a:r>
              <a:rPr lang="en-CA" sz="1400" dirty="0">
                <a:solidFill>
                  <a:srgbClr val="000000"/>
                </a:solidFill>
                <a:highlight>
                  <a:srgbClr val="FFFFFF"/>
                </a:highlight>
              </a:rPr>
              <a:t> </a:t>
            </a:r>
            <a:r>
              <a:rPr lang="en-CA" sz="1400" b="1" dirty="0">
                <a:solidFill>
                  <a:srgbClr val="0000FF"/>
                </a:solidFill>
                <a:highlight>
                  <a:srgbClr val="FFFFFF"/>
                </a:highlight>
              </a:rPr>
              <a:t>this</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dirty="0">
                <a:solidFill>
                  <a:srgbClr val="8000FF"/>
                </a:solidFill>
                <a:highlight>
                  <a:srgbClr val="FFFFFF"/>
                </a:highlight>
              </a:rPr>
              <a:t>public</a:t>
            </a:r>
            <a:r>
              <a:rPr lang="en-CA" sz="1400" dirty="0">
                <a:solidFill>
                  <a:srgbClr val="000000"/>
                </a:solidFill>
                <a:highlight>
                  <a:srgbClr val="FFFFFF"/>
                </a:highlight>
              </a:rPr>
              <a:t> </a:t>
            </a:r>
            <a:r>
              <a:rPr lang="en-CA" sz="1400" dirty="0" err="1">
                <a:solidFill>
                  <a:srgbClr val="000000"/>
                </a:solidFill>
                <a:highlight>
                  <a:srgbClr val="FFFFFF"/>
                </a:highlight>
              </a:rPr>
              <a:t>PizzaBuilder</a:t>
            </a:r>
            <a:r>
              <a:rPr lang="en-CA" sz="1400" dirty="0">
                <a:solidFill>
                  <a:srgbClr val="000000"/>
                </a:solidFill>
                <a:highlight>
                  <a:srgbClr val="FFFFFF"/>
                </a:highlight>
              </a:rPr>
              <a:t> </a:t>
            </a:r>
            <a:r>
              <a:rPr lang="en-CA" sz="1400" dirty="0" err="1">
                <a:solidFill>
                  <a:srgbClr val="000000"/>
                </a:solidFill>
                <a:highlight>
                  <a:srgbClr val="FFFFFF"/>
                </a:highlight>
              </a:rPr>
              <a:t>addSauce</a:t>
            </a:r>
            <a:r>
              <a:rPr lang="en-CA" sz="1400" b="1" dirty="0">
                <a:solidFill>
                  <a:srgbClr val="000080"/>
                </a:solidFill>
                <a:highlight>
                  <a:srgbClr val="FFFFFF"/>
                </a:highlight>
              </a:rPr>
              <a:t>()</a:t>
            </a:r>
            <a:r>
              <a:rPr lang="en-CA" sz="1400" dirty="0">
                <a:solidFill>
                  <a:srgbClr val="000000"/>
                </a:solidFill>
                <a:highlight>
                  <a:srgbClr val="FFFFFF"/>
                </a:highlight>
              </a:rPr>
              <a:t> </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b="1" dirty="0" err="1">
                <a:solidFill>
                  <a:srgbClr val="0000FF"/>
                </a:solidFill>
                <a:highlight>
                  <a:srgbClr val="FFFFFF"/>
                </a:highlight>
              </a:rPr>
              <a:t>this</a:t>
            </a:r>
            <a:r>
              <a:rPr lang="en-CA" sz="1400" b="1" dirty="0" err="1">
                <a:solidFill>
                  <a:srgbClr val="000080"/>
                </a:solidFill>
                <a:highlight>
                  <a:srgbClr val="FFFFFF"/>
                </a:highlight>
              </a:rPr>
              <a:t>.</a:t>
            </a:r>
            <a:r>
              <a:rPr lang="en-CA" sz="1400" dirty="0" err="1">
                <a:solidFill>
                  <a:srgbClr val="000000"/>
                </a:solidFill>
                <a:highlight>
                  <a:srgbClr val="FFFFFF"/>
                </a:highlight>
              </a:rPr>
              <a:t>toppings</a:t>
            </a:r>
            <a:r>
              <a:rPr lang="en-CA" sz="1400" b="1" dirty="0" err="1">
                <a:solidFill>
                  <a:srgbClr val="000080"/>
                </a:solidFill>
                <a:highlight>
                  <a:srgbClr val="FFFFFF"/>
                </a:highlight>
              </a:rPr>
              <a:t>.</a:t>
            </a:r>
            <a:r>
              <a:rPr lang="en-CA" sz="1400" dirty="0" err="1">
                <a:solidFill>
                  <a:srgbClr val="000000"/>
                </a:solidFill>
                <a:highlight>
                  <a:srgbClr val="FFFFFF"/>
                </a:highlight>
              </a:rPr>
              <a:t>add</a:t>
            </a:r>
            <a:r>
              <a:rPr lang="en-CA" sz="1400" b="1" dirty="0">
                <a:solidFill>
                  <a:srgbClr val="000080"/>
                </a:solidFill>
                <a:highlight>
                  <a:srgbClr val="FFFFFF"/>
                </a:highlight>
              </a:rPr>
              <a:t>(</a:t>
            </a:r>
            <a:r>
              <a:rPr lang="en-CA" sz="1400" dirty="0">
                <a:solidFill>
                  <a:srgbClr val="808080"/>
                </a:solidFill>
                <a:highlight>
                  <a:srgbClr val="FFFFFF"/>
                </a:highlight>
              </a:rPr>
              <a:t>"sauce"</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b="1" dirty="0">
                <a:solidFill>
                  <a:srgbClr val="0000FF"/>
                </a:solidFill>
                <a:highlight>
                  <a:srgbClr val="FFFFFF"/>
                </a:highlight>
              </a:rPr>
              <a:t>return</a:t>
            </a:r>
            <a:r>
              <a:rPr lang="en-CA" sz="1400" dirty="0">
                <a:solidFill>
                  <a:srgbClr val="000000"/>
                </a:solidFill>
                <a:highlight>
                  <a:srgbClr val="FFFFFF"/>
                </a:highlight>
              </a:rPr>
              <a:t> </a:t>
            </a:r>
            <a:r>
              <a:rPr lang="en-CA" sz="1400" b="1" dirty="0">
                <a:solidFill>
                  <a:srgbClr val="0000FF"/>
                </a:solidFill>
                <a:highlight>
                  <a:srgbClr val="FFFFFF"/>
                </a:highlight>
              </a:rPr>
              <a:t>this</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dirty="0">
                <a:solidFill>
                  <a:srgbClr val="8000FF"/>
                </a:solidFill>
                <a:highlight>
                  <a:srgbClr val="FFFFFF"/>
                </a:highlight>
              </a:rPr>
              <a:t>public</a:t>
            </a:r>
            <a:r>
              <a:rPr lang="en-CA" sz="1400" dirty="0">
                <a:solidFill>
                  <a:srgbClr val="000000"/>
                </a:solidFill>
                <a:highlight>
                  <a:srgbClr val="FFFFFF"/>
                </a:highlight>
              </a:rPr>
              <a:t> </a:t>
            </a:r>
            <a:r>
              <a:rPr lang="en-CA" sz="1400" dirty="0" err="1">
                <a:solidFill>
                  <a:srgbClr val="000000"/>
                </a:solidFill>
                <a:highlight>
                  <a:srgbClr val="FFFFFF"/>
                </a:highlight>
              </a:rPr>
              <a:t>PizzaBuilder</a:t>
            </a:r>
            <a:r>
              <a:rPr lang="en-CA" sz="1400" dirty="0">
                <a:solidFill>
                  <a:srgbClr val="000000"/>
                </a:solidFill>
                <a:highlight>
                  <a:srgbClr val="FFFFFF"/>
                </a:highlight>
              </a:rPr>
              <a:t> </a:t>
            </a:r>
            <a:r>
              <a:rPr lang="en-CA" sz="1400" dirty="0" err="1">
                <a:solidFill>
                  <a:srgbClr val="000000"/>
                </a:solidFill>
                <a:highlight>
                  <a:srgbClr val="FFFFFF"/>
                </a:highlight>
              </a:rPr>
              <a:t>addTomatoes</a:t>
            </a:r>
            <a:r>
              <a:rPr lang="en-CA" sz="1400" b="1" dirty="0">
                <a:solidFill>
                  <a:srgbClr val="000080"/>
                </a:solidFill>
                <a:highlight>
                  <a:srgbClr val="FFFFFF"/>
                </a:highlight>
              </a:rPr>
              <a:t>()</a:t>
            </a:r>
            <a:r>
              <a:rPr lang="en-CA" sz="1400" dirty="0">
                <a:solidFill>
                  <a:srgbClr val="000000"/>
                </a:solidFill>
                <a:highlight>
                  <a:srgbClr val="FFFFFF"/>
                </a:highlight>
              </a:rPr>
              <a:t> </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US" sz="1400" dirty="0">
                <a:solidFill>
                  <a:srgbClr val="000000"/>
                </a:solidFill>
                <a:highlight>
                  <a:srgbClr val="FFFFFF"/>
                </a:highlight>
              </a:rPr>
              <a:t>		</a:t>
            </a:r>
            <a:r>
              <a:rPr lang="en-US" sz="1400" b="1" dirty="0" err="1">
                <a:solidFill>
                  <a:srgbClr val="0000FF"/>
                </a:solidFill>
                <a:highlight>
                  <a:srgbClr val="FFFFFF"/>
                </a:highlight>
              </a:rPr>
              <a:t>this</a:t>
            </a:r>
            <a:r>
              <a:rPr lang="en-US" sz="1400" b="1" dirty="0" err="1">
                <a:solidFill>
                  <a:srgbClr val="000080"/>
                </a:solidFill>
                <a:highlight>
                  <a:srgbClr val="FFFFFF"/>
                </a:highlight>
              </a:rPr>
              <a:t>.</a:t>
            </a:r>
            <a:r>
              <a:rPr lang="en-US" sz="1400" dirty="0" err="1">
                <a:solidFill>
                  <a:srgbClr val="000000"/>
                </a:solidFill>
                <a:highlight>
                  <a:srgbClr val="FFFFFF"/>
                </a:highlight>
              </a:rPr>
              <a:t>toppings</a:t>
            </a:r>
            <a:r>
              <a:rPr lang="en-US" sz="1400" b="1" dirty="0" err="1">
                <a:solidFill>
                  <a:srgbClr val="000080"/>
                </a:solidFill>
                <a:highlight>
                  <a:srgbClr val="FFFFFF"/>
                </a:highlight>
              </a:rPr>
              <a:t>.</a:t>
            </a:r>
            <a:r>
              <a:rPr lang="en-US" sz="1400" dirty="0" err="1">
                <a:solidFill>
                  <a:srgbClr val="000000"/>
                </a:solidFill>
                <a:highlight>
                  <a:srgbClr val="FFFFFF"/>
                </a:highlight>
              </a:rPr>
              <a:t>add</a:t>
            </a:r>
            <a:r>
              <a:rPr lang="en-US" sz="1400" b="1" dirty="0">
                <a:solidFill>
                  <a:srgbClr val="000080"/>
                </a:solidFill>
                <a:highlight>
                  <a:srgbClr val="FFFFFF"/>
                </a:highlight>
              </a:rPr>
              <a:t>(</a:t>
            </a:r>
            <a:r>
              <a:rPr lang="en-US" sz="1400" dirty="0">
                <a:solidFill>
                  <a:srgbClr val="808080"/>
                </a:solidFill>
                <a:highlight>
                  <a:srgbClr val="FFFFFF"/>
                </a:highlight>
              </a:rPr>
              <a:t>"chopped tomatoes"</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CA" sz="1400" dirty="0">
                <a:solidFill>
                  <a:srgbClr val="000000"/>
                </a:solidFill>
                <a:highlight>
                  <a:srgbClr val="FFFFFF"/>
                </a:highlight>
              </a:rPr>
              <a:t>		</a:t>
            </a:r>
            <a:r>
              <a:rPr lang="en-CA" sz="1400" b="1" dirty="0">
                <a:solidFill>
                  <a:srgbClr val="0000FF"/>
                </a:solidFill>
                <a:highlight>
                  <a:srgbClr val="FFFFFF"/>
                </a:highlight>
              </a:rPr>
              <a:t>return</a:t>
            </a:r>
            <a:r>
              <a:rPr lang="en-CA" sz="1400" dirty="0">
                <a:solidFill>
                  <a:srgbClr val="000000"/>
                </a:solidFill>
                <a:highlight>
                  <a:srgbClr val="FFFFFF"/>
                </a:highlight>
              </a:rPr>
              <a:t> </a:t>
            </a:r>
            <a:r>
              <a:rPr lang="en-CA" sz="1400" b="1" dirty="0">
                <a:solidFill>
                  <a:srgbClr val="0000FF"/>
                </a:solidFill>
                <a:highlight>
                  <a:srgbClr val="FFFFFF"/>
                </a:highlight>
              </a:rPr>
              <a:t>this</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b="1" dirty="0">
                <a:solidFill>
                  <a:srgbClr val="000080"/>
                </a:solidFill>
                <a:highlight>
                  <a:srgbClr val="FFFFFF"/>
                </a:highlight>
              </a:rPr>
              <a:t>}</a:t>
            </a:r>
          </a:p>
          <a:p>
            <a:r>
              <a:rPr lang="en-CA" sz="1400" dirty="0">
                <a:solidFill>
                  <a:srgbClr val="008000"/>
                </a:solidFill>
                <a:highlight>
                  <a:srgbClr val="FFFFFF"/>
                </a:highlight>
              </a:rPr>
              <a:t>	// </a:t>
            </a:r>
            <a:r>
              <a:rPr lang="en-CA" sz="1400" dirty="0" err="1">
                <a:solidFill>
                  <a:srgbClr val="008000"/>
                </a:solidFill>
                <a:highlight>
                  <a:srgbClr val="FFFFFF"/>
                </a:highlight>
              </a:rPr>
              <a:t>addOlives</a:t>
            </a:r>
            <a:r>
              <a:rPr lang="en-CA" sz="1400" dirty="0">
                <a:solidFill>
                  <a:srgbClr val="008000"/>
                </a:solidFill>
                <a:highlight>
                  <a:srgbClr val="FFFFFF"/>
                </a:highlight>
              </a:rPr>
              <a:t>, </a:t>
            </a:r>
            <a:r>
              <a:rPr lang="en-CA" sz="1400" dirty="0" err="1">
                <a:solidFill>
                  <a:srgbClr val="008000"/>
                </a:solidFill>
                <a:highlight>
                  <a:srgbClr val="FFFFFF"/>
                </a:highlight>
              </a:rPr>
              <a:t>addSpinach</a:t>
            </a:r>
            <a:r>
              <a:rPr lang="en-CA" sz="1400" dirty="0">
                <a:solidFill>
                  <a:srgbClr val="008000"/>
                </a:solidFill>
                <a:highlight>
                  <a:srgbClr val="FFFFFF"/>
                </a:highlight>
              </a:rPr>
              <a:t>, and </a:t>
            </a:r>
            <a:r>
              <a:rPr lang="en-CA" sz="1400" dirty="0" err="1">
                <a:solidFill>
                  <a:srgbClr val="008000"/>
                </a:solidFill>
                <a:highlight>
                  <a:srgbClr val="FFFFFF"/>
                </a:highlight>
              </a:rPr>
              <a:t>addSausage</a:t>
            </a:r>
            <a:r>
              <a:rPr lang="en-CA" sz="1400" dirty="0">
                <a:solidFill>
                  <a:srgbClr val="008000"/>
                </a:solidFill>
                <a:highlight>
                  <a:srgbClr val="FFFFFF"/>
                </a:highlight>
              </a:rPr>
              <a:t> are omitted due to space limitations</a:t>
            </a:r>
          </a:p>
          <a:p>
            <a:r>
              <a:rPr lang="en-CA" sz="1400" dirty="0">
                <a:solidFill>
                  <a:srgbClr val="000000"/>
                </a:solidFill>
                <a:highlight>
                  <a:srgbClr val="FFFFFF"/>
                </a:highlight>
              </a:rPr>
              <a:t>	</a:t>
            </a:r>
            <a:r>
              <a:rPr lang="en-CA" sz="1400" dirty="0">
                <a:solidFill>
                  <a:srgbClr val="8000FF"/>
                </a:solidFill>
                <a:highlight>
                  <a:srgbClr val="FFFFFF"/>
                </a:highlight>
              </a:rPr>
              <a:t>public</a:t>
            </a:r>
            <a:r>
              <a:rPr lang="en-CA" sz="1400" dirty="0">
                <a:solidFill>
                  <a:srgbClr val="000000"/>
                </a:solidFill>
                <a:highlight>
                  <a:srgbClr val="FFFFFF"/>
                </a:highlight>
              </a:rPr>
              <a:t> </a:t>
            </a:r>
            <a:r>
              <a:rPr lang="en-CA" sz="1400" dirty="0" err="1">
                <a:solidFill>
                  <a:srgbClr val="000000"/>
                </a:solidFill>
                <a:highlight>
                  <a:srgbClr val="FFFFFF"/>
                </a:highlight>
              </a:rPr>
              <a:t>PizzaBuilder</a:t>
            </a:r>
            <a:r>
              <a:rPr lang="en-CA" sz="1400" dirty="0">
                <a:solidFill>
                  <a:srgbClr val="000000"/>
                </a:solidFill>
                <a:highlight>
                  <a:srgbClr val="FFFFFF"/>
                </a:highlight>
              </a:rPr>
              <a:t> </a:t>
            </a:r>
            <a:r>
              <a:rPr lang="en-CA" sz="1400" dirty="0" err="1">
                <a:solidFill>
                  <a:srgbClr val="000000"/>
                </a:solidFill>
                <a:highlight>
                  <a:srgbClr val="FFFFFF"/>
                </a:highlight>
              </a:rPr>
              <a:t>addPepperoni</a:t>
            </a:r>
            <a:r>
              <a:rPr lang="en-CA" sz="1400" b="1" dirty="0">
                <a:solidFill>
                  <a:srgbClr val="000080"/>
                </a:solidFill>
                <a:highlight>
                  <a:srgbClr val="FFFFFF"/>
                </a:highlight>
              </a:rPr>
              <a:t>()</a:t>
            </a:r>
            <a:r>
              <a:rPr lang="en-CA" sz="1400" dirty="0">
                <a:solidFill>
                  <a:srgbClr val="000000"/>
                </a:solidFill>
                <a:highlight>
                  <a:srgbClr val="FFFFFF"/>
                </a:highlight>
              </a:rPr>
              <a:t> </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dirty="0">
                <a:solidFill>
                  <a:srgbClr val="008000"/>
                </a:solidFill>
                <a:highlight>
                  <a:srgbClr val="FFFFFF"/>
                </a:highlight>
              </a:rPr>
              <a:t>// never EVER add Pepperoni to veggie lovers pizza</a:t>
            </a:r>
          </a:p>
          <a:p>
            <a:r>
              <a:rPr lang="en-CA" sz="1400" dirty="0">
                <a:solidFill>
                  <a:srgbClr val="000000"/>
                </a:solidFill>
                <a:highlight>
                  <a:srgbClr val="FFFFFF"/>
                </a:highlight>
              </a:rPr>
              <a:t>		</a:t>
            </a:r>
            <a:r>
              <a:rPr lang="en-CA" sz="1400" b="1" dirty="0">
                <a:solidFill>
                  <a:srgbClr val="0000FF"/>
                </a:solidFill>
                <a:highlight>
                  <a:srgbClr val="FFFFFF"/>
                </a:highlight>
              </a:rPr>
              <a:t>return</a:t>
            </a:r>
            <a:r>
              <a:rPr lang="en-CA" sz="1400" dirty="0">
                <a:solidFill>
                  <a:srgbClr val="000000"/>
                </a:solidFill>
                <a:highlight>
                  <a:srgbClr val="FFFFFF"/>
                </a:highlight>
              </a:rPr>
              <a:t> </a:t>
            </a:r>
            <a:r>
              <a:rPr lang="en-CA" sz="1400" b="1" dirty="0">
                <a:solidFill>
                  <a:srgbClr val="0000FF"/>
                </a:solidFill>
                <a:highlight>
                  <a:srgbClr val="FFFFFF"/>
                </a:highlight>
              </a:rPr>
              <a:t>this</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p>
          <a:p>
            <a:r>
              <a:rPr lang="en-CA" sz="1400" b="1" dirty="0">
                <a:solidFill>
                  <a:srgbClr val="000080"/>
                </a:solidFill>
                <a:highlight>
                  <a:srgbClr val="FFFFFF"/>
                </a:highlight>
              </a:rPr>
              <a:t>}</a:t>
            </a:r>
            <a:endParaRPr lang="en-CA" sz="1400" dirty="0"/>
          </a:p>
        </p:txBody>
      </p:sp>
      <p:sp>
        <p:nvSpPr>
          <p:cNvPr id="3" name="Footer Placeholder 2">
            <a:extLst>
              <a:ext uri="{FF2B5EF4-FFF2-40B4-BE49-F238E27FC236}">
                <a16:creationId xmlns:a16="http://schemas.microsoft.com/office/drawing/2014/main" id="{8A72A284-F587-4978-B719-BDCF80F807FF}"/>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4197643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00FF9-4D2E-49AE-89E4-73166938E90A}"/>
              </a:ext>
            </a:extLst>
          </p:cNvPr>
          <p:cNvSpPr>
            <a:spLocks noGrp="1"/>
          </p:cNvSpPr>
          <p:nvPr>
            <p:ph type="title"/>
          </p:nvPr>
        </p:nvSpPr>
        <p:spPr>
          <a:xfrm>
            <a:off x="838200" y="365125"/>
            <a:ext cx="10515600" cy="1325563"/>
          </a:xfrm>
        </p:spPr>
        <p:txBody>
          <a:bodyPr>
            <a:normAutofit/>
          </a:bodyPr>
          <a:lstStyle/>
          <a:p>
            <a:r>
              <a:rPr lang="en-US" dirty="0"/>
              <a:t>Design patterns classified by their intent</a:t>
            </a:r>
            <a:endParaRPr lang="en-CA" dirty="0"/>
          </a:p>
        </p:txBody>
      </p:sp>
      <p:graphicFrame>
        <p:nvGraphicFramePr>
          <p:cNvPr id="5" name="Content Placeholder 2">
            <a:extLst>
              <a:ext uri="{FF2B5EF4-FFF2-40B4-BE49-F238E27FC236}">
                <a16:creationId xmlns:a16="http://schemas.microsoft.com/office/drawing/2014/main" id="{97C531A9-9A18-4711-B75B-BF1EC60F8AE4}"/>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70E502CA-DF19-4F41-804C-07AC90D903DC}"/>
              </a:ext>
            </a:extLst>
          </p:cNvPr>
          <p:cNvSpPr>
            <a:spLocks noGrp="1"/>
          </p:cNvSpPr>
          <p:nvPr>
            <p:ph type="sldNum" sz="quarter" idx="12"/>
          </p:nvPr>
        </p:nvSpPr>
        <p:spPr/>
        <p:txBody>
          <a:bodyPr/>
          <a:lstStyle/>
          <a:p>
            <a:fld id="{12220A13-BE34-4ECC-8DDD-4DBA429EF266}" type="slidenum">
              <a:rPr lang="en-CA" smtClean="0"/>
              <a:t>3</a:t>
            </a:fld>
            <a:endParaRPr lang="en-CA"/>
          </a:p>
        </p:txBody>
      </p:sp>
      <p:sp>
        <p:nvSpPr>
          <p:cNvPr id="4" name="Footer Placeholder 3">
            <a:extLst>
              <a:ext uri="{FF2B5EF4-FFF2-40B4-BE49-F238E27FC236}">
                <a16:creationId xmlns:a16="http://schemas.microsoft.com/office/drawing/2014/main" id="{F9E38393-C35E-4AF8-8A79-92FF0568CFF0}"/>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41084374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CAF6A-EBAB-4E6E-BFBE-9793D9D2032C}"/>
              </a:ext>
            </a:extLst>
          </p:cNvPr>
          <p:cNvSpPr>
            <a:spLocks noGrp="1"/>
          </p:cNvSpPr>
          <p:nvPr>
            <p:ph type="title"/>
          </p:nvPr>
        </p:nvSpPr>
        <p:spPr/>
        <p:txBody>
          <a:bodyPr/>
          <a:lstStyle/>
          <a:p>
            <a:r>
              <a:rPr lang="en-CA" dirty="0"/>
              <a:t>code solution: director</a:t>
            </a:r>
          </a:p>
        </p:txBody>
      </p:sp>
      <p:sp>
        <p:nvSpPr>
          <p:cNvPr id="4" name="Slide Number Placeholder 3">
            <a:extLst>
              <a:ext uri="{FF2B5EF4-FFF2-40B4-BE49-F238E27FC236}">
                <a16:creationId xmlns:a16="http://schemas.microsoft.com/office/drawing/2014/main" id="{35CA4E9E-A572-4025-A87C-06E1A54B03F1}"/>
              </a:ext>
            </a:extLst>
          </p:cNvPr>
          <p:cNvSpPr>
            <a:spLocks noGrp="1"/>
          </p:cNvSpPr>
          <p:nvPr>
            <p:ph type="sldNum" sz="quarter" idx="12"/>
          </p:nvPr>
        </p:nvSpPr>
        <p:spPr/>
        <p:txBody>
          <a:bodyPr/>
          <a:lstStyle/>
          <a:p>
            <a:fld id="{C2F792F5-04B2-48F5-9D03-C738232DE97E}" type="slidenum">
              <a:rPr lang="en-CA" smtClean="0"/>
              <a:t>30</a:t>
            </a:fld>
            <a:endParaRPr lang="en-CA"/>
          </a:p>
        </p:txBody>
      </p:sp>
      <p:sp>
        <p:nvSpPr>
          <p:cNvPr id="6" name="Rectangle 5">
            <a:extLst>
              <a:ext uri="{FF2B5EF4-FFF2-40B4-BE49-F238E27FC236}">
                <a16:creationId xmlns:a16="http://schemas.microsoft.com/office/drawing/2014/main" id="{4B5BDF09-9902-4238-8BEF-B4E81B37187D}"/>
              </a:ext>
            </a:extLst>
          </p:cNvPr>
          <p:cNvSpPr/>
          <p:nvPr/>
        </p:nvSpPr>
        <p:spPr>
          <a:xfrm>
            <a:off x="838200" y="1475612"/>
            <a:ext cx="9723539" cy="4616648"/>
          </a:xfrm>
          <a:prstGeom prst="rect">
            <a:avLst/>
          </a:prstGeom>
        </p:spPr>
        <p:txBody>
          <a:bodyPr wrap="square">
            <a:spAutoFit/>
          </a:bodyPr>
          <a:lstStyle/>
          <a:p>
            <a:r>
              <a:rPr lang="en-CA" sz="1400" dirty="0">
                <a:solidFill>
                  <a:srgbClr val="8000FF"/>
                </a:solidFill>
                <a:highlight>
                  <a:srgbClr val="FFFFFF"/>
                </a:highlight>
              </a:rPr>
              <a:t>public</a:t>
            </a:r>
            <a:r>
              <a:rPr lang="en-CA" sz="1400" dirty="0">
                <a:solidFill>
                  <a:srgbClr val="000000"/>
                </a:solidFill>
                <a:highlight>
                  <a:srgbClr val="FFFFFF"/>
                </a:highlight>
              </a:rPr>
              <a:t> </a:t>
            </a:r>
            <a:r>
              <a:rPr lang="en-CA" sz="1400" dirty="0">
                <a:solidFill>
                  <a:srgbClr val="8000FF"/>
                </a:solidFill>
                <a:highlight>
                  <a:srgbClr val="FFFFFF"/>
                </a:highlight>
              </a:rPr>
              <a:t>class</a:t>
            </a:r>
            <a:r>
              <a:rPr lang="en-CA" sz="1400" dirty="0">
                <a:solidFill>
                  <a:srgbClr val="000000"/>
                </a:solidFill>
                <a:highlight>
                  <a:srgbClr val="FFFFFF"/>
                </a:highlight>
              </a:rPr>
              <a:t> </a:t>
            </a:r>
            <a:r>
              <a:rPr lang="en-CA" sz="1400" dirty="0" err="1">
                <a:solidFill>
                  <a:srgbClr val="000000"/>
                </a:solidFill>
                <a:highlight>
                  <a:srgbClr val="FFFFFF"/>
                </a:highlight>
              </a:rPr>
              <a:t>PizzaDirector</a:t>
            </a:r>
            <a:r>
              <a:rPr lang="en-CA" sz="1400" dirty="0">
                <a:solidFill>
                  <a:srgbClr val="000000"/>
                </a:solidFill>
                <a:highlight>
                  <a:srgbClr val="FFFFFF"/>
                </a:highlight>
              </a:rPr>
              <a:t> </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US" sz="1400" dirty="0">
                <a:solidFill>
                  <a:srgbClr val="000000"/>
                </a:solidFill>
                <a:highlight>
                  <a:srgbClr val="FFFFFF"/>
                </a:highlight>
              </a:rPr>
              <a:t>	</a:t>
            </a:r>
            <a:r>
              <a:rPr lang="en-US" sz="1400" dirty="0">
                <a:solidFill>
                  <a:srgbClr val="008000"/>
                </a:solidFill>
                <a:highlight>
                  <a:srgbClr val="FFFFFF"/>
                </a:highlight>
              </a:rPr>
              <a:t>// in this example main() is the construct() method</a:t>
            </a:r>
          </a:p>
          <a:p>
            <a:r>
              <a:rPr lang="en-US" sz="1400" dirty="0">
                <a:solidFill>
                  <a:srgbClr val="000000"/>
                </a:solidFill>
                <a:highlight>
                  <a:srgbClr val="FFFFFF"/>
                </a:highlight>
              </a:rPr>
              <a:t>	</a:t>
            </a:r>
            <a:r>
              <a:rPr lang="en-US" sz="1400" dirty="0">
                <a:solidFill>
                  <a:srgbClr val="8000FF"/>
                </a:solidFill>
                <a:highlight>
                  <a:srgbClr val="FFFFFF"/>
                </a:highlight>
              </a:rPr>
              <a:t>public</a:t>
            </a:r>
            <a:r>
              <a:rPr lang="en-US" sz="1400" dirty="0">
                <a:solidFill>
                  <a:srgbClr val="000000"/>
                </a:solidFill>
                <a:highlight>
                  <a:srgbClr val="FFFFFF"/>
                </a:highlight>
              </a:rPr>
              <a:t> </a:t>
            </a:r>
            <a:r>
              <a:rPr lang="en-US" sz="1400" dirty="0">
                <a:solidFill>
                  <a:srgbClr val="8000FF"/>
                </a:solidFill>
                <a:highlight>
                  <a:srgbClr val="FFFFFF"/>
                </a:highlight>
              </a:rPr>
              <a:t>static</a:t>
            </a:r>
            <a:r>
              <a:rPr lang="en-US" sz="1400" dirty="0">
                <a:solidFill>
                  <a:srgbClr val="000000"/>
                </a:solidFill>
                <a:highlight>
                  <a:srgbClr val="FFFFFF"/>
                </a:highlight>
              </a:rPr>
              <a:t> </a:t>
            </a:r>
            <a:r>
              <a:rPr lang="en-US" sz="1400" dirty="0">
                <a:solidFill>
                  <a:srgbClr val="8000FF"/>
                </a:solidFill>
                <a:highlight>
                  <a:srgbClr val="FFFFFF"/>
                </a:highlight>
              </a:rPr>
              <a:t>void</a:t>
            </a:r>
            <a:r>
              <a:rPr lang="en-US" sz="1400" dirty="0">
                <a:solidFill>
                  <a:srgbClr val="000000"/>
                </a:solidFill>
                <a:highlight>
                  <a:srgbClr val="FFFFFF"/>
                </a:highlight>
              </a:rPr>
              <a:t> main</a:t>
            </a:r>
            <a:r>
              <a:rPr lang="en-US" sz="1400" b="1" dirty="0">
                <a:solidFill>
                  <a:srgbClr val="000080"/>
                </a:solidFill>
                <a:highlight>
                  <a:srgbClr val="FFFFFF"/>
                </a:highlight>
              </a:rPr>
              <a:t>(</a:t>
            </a:r>
            <a:r>
              <a:rPr lang="en-US" sz="1400" dirty="0">
                <a:solidFill>
                  <a:srgbClr val="000000"/>
                </a:solidFill>
                <a:highlight>
                  <a:srgbClr val="FFFFFF"/>
                </a:highlight>
              </a:rPr>
              <a:t>String</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args</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CA" sz="1400" dirty="0" err="1">
                <a:solidFill>
                  <a:srgbClr val="000000"/>
                </a:solidFill>
                <a:highlight>
                  <a:srgbClr val="FFFFFF"/>
                </a:highlight>
              </a:rPr>
              <a:t>PizzaBuilder</a:t>
            </a:r>
            <a:r>
              <a:rPr lang="en-CA" sz="1400" dirty="0">
                <a:solidFill>
                  <a:srgbClr val="000000"/>
                </a:solidFill>
                <a:highlight>
                  <a:srgbClr val="FFFFFF"/>
                </a:highlight>
              </a:rPr>
              <a:t> </a:t>
            </a:r>
            <a:r>
              <a:rPr lang="en-CA" sz="1400" dirty="0" err="1">
                <a:solidFill>
                  <a:srgbClr val="000000"/>
                </a:solidFill>
                <a:highlight>
                  <a:srgbClr val="FFFFFF"/>
                </a:highlight>
              </a:rPr>
              <a:t>veggieBuilder</a:t>
            </a:r>
            <a:r>
              <a:rPr lang="en-CA" sz="1400" dirty="0">
                <a:solidFill>
                  <a:srgbClr val="000000"/>
                </a:solidFill>
                <a:highlight>
                  <a:srgbClr val="FFFFFF"/>
                </a:highlight>
              </a:rPr>
              <a:t> </a:t>
            </a:r>
            <a:r>
              <a:rPr lang="en-CA" sz="1400" b="1" dirty="0">
                <a:solidFill>
                  <a:srgbClr val="000080"/>
                </a:solidFill>
                <a:highlight>
                  <a:srgbClr val="FFFFFF"/>
                </a:highlight>
              </a:rPr>
              <a:t>=</a:t>
            </a:r>
            <a:r>
              <a:rPr lang="en-CA" sz="1400" dirty="0">
                <a:solidFill>
                  <a:srgbClr val="000000"/>
                </a:solidFill>
                <a:highlight>
                  <a:srgbClr val="FFFFFF"/>
                </a:highlight>
              </a:rPr>
              <a:t> </a:t>
            </a:r>
            <a:r>
              <a:rPr lang="en-CA" sz="1400" b="1" dirty="0">
                <a:solidFill>
                  <a:srgbClr val="0000FF"/>
                </a:solidFill>
                <a:highlight>
                  <a:srgbClr val="FFFFFF"/>
                </a:highlight>
              </a:rPr>
              <a:t>new</a:t>
            </a:r>
            <a:r>
              <a:rPr lang="en-CA" sz="1400" dirty="0">
                <a:solidFill>
                  <a:srgbClr val="000000"/>
                </a:solidFill>
                <a:highlight>
                  <a:srgbClr val="FFFFFF"/>
                </a:highlight>
              </a:rPr>
              <a:t> </a:t>
            </a:r>
            <a:r>
              <a:rPr lang="en-CA" sz="1400" dirty="0" err="1">
                <a:solidFill>
                  <a:srgbClr val="000000"/>
                </a:solidFill>
                <a:highlight>
                  <a:srgbClr val="FFFFFF"/>
                </a:highlight>
              </a:rPr>
              <a:t>VeggieLoversPizzaBuilder</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US" sz="1400" dirty="0">
                <a:solidFill>
                  <a:srgbClr val="000000"/>
                </a:solidFill>
                <a:highlight>
                  <a:srgbClr val="FFFFFF"/>
                </a:highlight>
              </a:rPr>
              <a:t>		</a:t>
            </a:r>
            <a:r>
              <a:rPr lang="en-US" sz="1400" dirty="0">
                <a:solidFill>
                  <a:srgbClr val="008000"/>
                </a:solidFill>
                <a:highlight>
                  <a:srgbClr val="FFFFFF"/>
                </a:highlight>
              </a:rPr>
              <a:t>// The </a:t>
            </a:r>
            <a:r>
              <a:rPr lang="en-US" sz="1400" dirty="0" err="1">
                <a:solidFill>
                  <a:srgbClr val="008000"/>
                </a:solidFill>
                <a:highlight>
                  <a:srgbClr val="FFFFFF"/>
                </a:highlight>
              </a:rPr>
              <a:t>PizzaDirector</a:t>
            </a:r>
            <a:r>
              <a:rPr lang="en-US" sz="1400" dirty="0">
                <a:solidFill>
                  <a:srgbClr val="008000"/>
                </a:solidFill>
                <a:highlight>
                  <a:srgbClr val="FFFFFF"/>
                </a:highlight>
              </a:rPr>
              <a:t> calls the methods in the correct order to</a:t>
            </a:r>
            <a:r>
              <a:rPr lang="en-CA" sz="1400" dirty="0">
                <a:solidFill>
                  <a:srgbClr val="008000"/>
                </a:solidFill>
                <a:highlight>
                  <a:srgbClr val="FFFFFF"/>
                </a:highlight>
              </a:rPr>
              <a:t> build a </a:t>
            </a:r>
            <a:r>
              <a:rPr lang="en-CA" sz="1400" dirty="0" err="1">
                <a:solidFill>
                  <a:srgbClr val="008000"/>
                </a:solidFill>
                <a:highlight>
                  <a:srgbClr val="FFFFFF"/>
                </a:highlight>
              </a:rPr>
              <a:t>veggiePizza</a:t>
            </a:r>
            <a:r>
              <a:rPr lang="en-CA" sz="1400" dirty="0">
                <a:solidFill>
                  <a:srgbClr val="008000"/>
                </a:solidFill>
                <a:highlight>
                  <a:srgbClr val="FFFFFF"/>
                </a:highlight>
              </a:rPr>
              <a:t>. </a:t>
            </a:r>
          </a:p>
          <a:p>
            <a:r>
              <a:rPr lang="en-CA" sz="1400" dirty="0">
                <a:solidFill>
                  <a:srgbClr val="000000"/>
                </a:solidFill>
                <a:highlight>
                  <a:srgbClr val="FFFFFF"/>
                </a:highlight>
              </a:rPr>
              <a:t>		Pizza veggie </a:t>
            </a:r>
            <a:r>
              <a:rPr lang="en-CA" sz="1400" b="1" dirty="0">
                <a:solidFill>
                  <a:srgbClr val="000080"/>
                </a:solidFill>
                <a:highlight>
                  <a:srgbClr val="FFFFFF"/>
                </a:highlight>
              </a:rPr>
              <a:t>=</a:t>
            </a:r>
            <a:r>
              <a:rPr lang="en-CA" sz="1400" dirty="0">
                <a:solidFill>
                  <a:srgbClr val="000000"/>
                </a:solidFill>
                <a:highlight>
                  <a:srgbClr val="FFFFFF"/>
                </a:highlight>
              </a:rPr>
              <a:t> </a:t>
            </a:r>
            <a:r>
              <a:rPr lang="en-CA" sz="1400" dirty="0" err="1">
                <a:solidFill>
                  <a:srgbClr val="000000"/>
                </a:solidFill>
                <a:highlight>
                  <a:srgbClr val="FFFFFF"/>
                </a:highlight>
              </a:rPr>
              <a:t>veggieBuilder</a:t>
            </a:r>
            <a:r>
              <a:rPr lang="en-CA" sz="1400" b="1" dirty="0" err="1">
                <a:solidFill>
                  <a:srgbClr val="000080"/>
                </a:solidFill>
                <a:highlight>
                  <a:srgbClr val="FFFFFF"/>
                </a:highlight>
              </a:rPr>
              <a:t>.</a:t>
            </a:r>
            <a:r>
              <a:rPr lang="en-CA" sz="1400" dirty="0" err="1">
                <a:solidFill>
                  <a:srgbClr val="000000"/>
                </a:solidFill>
                <a:highlight>
                  <a:srgbClr val="FFFFFF"/>
                </a:highlight>
              </a:rPr>
              <a:t>addSauce</a:t>
            </a:r>
            <a:r>
              <a:rPr lang="en-CA" sz="1400" b="1" dirty="0">
                <a:solidFill>
                  <a:srgbClr val="000080"/>
                </a:solidFill>
                <a:highlight>
                  <a:srgbClr val="FFFFFF"/>
                </a:highlight>
              </a:rPr>
              <a:t>().</a:t>
            </a:r>
            <a:r>
              <a:rPr lang="en-CA" sz="1400" dirty="0" err="1">
                <a:solidFill>
                  <a:srgbClr val="000000"/>
                </a:solidFill>
                <a:highlight>
                  <a:srgbClr val="FFFFFF"/>
                </a:highlight>
              </a:rPr>
              <a:t>addCheese</a:t>
            </a:r>
            <a:r>
              <a:rPr lang="en-CA" sz="1400" b="1" dirty="0">
                <a:solidFill>
                  <a:srgbClr val="000080"/>
                </a:solidFill>
                <a:highlight>
                  <a:srgbClr val="FFFFFF"/>
                </a:highlight>
              </a:rPr>
              <a:t>().</a:t>
            </a:r>
            <a:r>
              <a:rPr lang="en-CA" sz="1400" dirty="0" err="1">
                <a:solidFill>
                  <a:srgbClr val="000000"/>
                </a:solidFill>
                <a:highlight>
                  <a:srgbClr val="FFFFFF"/>
                </a:highlight>
              </a:rPr>
              <a:t>addOlives</a:t>
            </a:r>
            <a:r>
              <a:rPr lang="en-CA" sz="1400" b="1" dirty="0">
                <a:solidFill>
                  <a:srgbClr val="000080"/>
                </a:solidFill>
                <a:highlight>
                  <a:srgbClr val="FFFFFF"/>
                </a:highlight>
              </a:rPr>
              <a:t>().</a:t>
            </a:r>
            <a:r>
              <a:rPr lang="en-CA" sz="1400" dirty="0" err="1">
                <a:solidFill>
                  <a:srgbClr val="000000"/>
                </a:solidFill>
                <a:highlight>
                  <a:srgbClr val="FFFFFF"/>
                </a:highlight>
              </a:rPr>
              <a:t>addTomatoes</a:t>
            </a:r>
            <a:r>
              <a:rPr lang="en-CA" sz="1400" b="1" dirty="0">
                <a:solidFill>
                  <a:srgbClr val="000080"/>
                </a:solidFill>
                <a:highlight>
                  <a:srgbClr val="FFFFFF"/>
                </a:highlight>
              </a:rPr>
              <a:t>().</a:t>
            </a:r>
            <a:r>
              <a:rPr lang="en-CA" sz="1400" dirty="0" err="1">
                <a:solidFill>
                  <a:srgbClr val="000000"/>
                </a:solidFill>
                <a:highlight>
                  <a:srgbClr val="FFFFFF"/>
                </a:highlight>
              </a:rPr>
              <a:t>addSausage</a:t>
            </a:r>
            <a:r>
              <a:rPr lang="en-CA" sz="1400" b="1" dirty="0">
                <a:solidFill>
                  <a:srgbClr val="000080"/>
                </a:solidFill>
                <a:highlight>
                  <a:srgbClr val="FFFFFF"/>
                </a:highlight>
              </a:rPr>
              <a:t>().</a:t>
            </a:r>
            <a:r>
              <a:rPr lang="en-CA" sz="1400" dirty="0">
                <a:solidFill>
                  <a:srgbClr val="000000"/>
                </a:solidFill>
                <a:highlight>
                  <a:srgbClr val="FFFFFF"/>
                </a:highlight>
              </a:rPr>
              <a:t>build</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dirty="0" err="1">
                <a:solidFill>
                  <a:srgbClr val="000000"/>
                </a:solidFill>
                <a:highlight>
                  <a:srgbClr val="FFFFFF"/>
                </a:highlight>
              </a:rPr>
              <a:t>veggie</a:t>
            </a:r>
            <a:r>
              <a:rPr lang="en-CA" sz="1400" b="1" dirty="0" err="1">
                <a:solidFill>
                  <a:srgbClr val="000080"/>
                </a:solidFill>
                <a:highlight>
                  <a:srgbClr val="FFFFFF"/>
                </a:highlight>
              </a:rPr>
              <a:t>.</a:t>
            </a:r>
            <a:r>
              <a:rPr lang="en-CA" sz="1400" dirty="0" err="1">
                <a:solidFill>
                  <a:srgbClr val="000000"/>
                </a:solidFill>
                <a:highlight>
                  <a:srgbClr val="FFFFFF"/>
                </a:highlight>
              </a:rPr>
              <a:t>prepare</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dirty="0" err="1">
                <a:solidFill>
                  <a:srgbClr val="000000"/>
                </a:solidFill>
                <a:highlight>
                  <a:srgbClr val="FFFFFF"/>
                </a:highlight>
              </a:rPr>
              <a:t>veggie</a:t>
            </a:r>
            <a:r>
              <a:rPr lang="en-CA" sz="1400" b="1" dirty="0" err="1">
                <a:solidFill>
                  <a:srgbClr val="000080"/>
                </a:solidFill>
                <a:highlight>
                  <a:srgbClr val="FFFFFF"/>
                </a:highlight>
              </a:rPr>
              <a:t>.</a:t>
            </a:r>
            <a:r>
              <a:rPr lang="en-CA" sz="1400" dirty="0" err="1">
                <a:solidFill>
                  <a:srgbClr val="000000"/>
                </a:solidFill>
                <a:highlight>
                  <a:srgbClr val="FFFFFF"/>
                </a:highlight>
              </a:rPr>
              <a:t>bake</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dirty="0" err="1">
                <a:solidFill>
                  <a:srgbClr val="000000"/>
                </a:solidFill>
                <a:highlight>
                  <a:srgbClr val="FFFFFF"/>
                </a:highlight>
              </a:rPr>
              <a:t>veggie</a:t>
            </a:r>
            <a:r>
              <a:rPr lang="en-CA" sz="1400" b="1" dirty="0" err="1">
                <a:solidFill>
                  <a:srgbClr val="000080"/>
                </a:solidFill>
                <a:highlight>
                  <a:srgbClr val="FFFFFF"/>
                </a:highlight>
              </a:rPr>
              <a:t>.</a:t>
            </a:r>
            <a:r>
              <a:rPr lang="en-CA" sz="1400" dirty="0" err="1">
                <a:solidFill>
                  <a:srgbClr val="000000"/>
                </a:solidFill>
                <a:highlight>
                  <a:srgbClr val="FFFFFF"/>
                </a:highlight>
              </a:rPr>
              <a:t>cut</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dirty="0" err="1">
                <a:solidFill>
                  <a:srgbClr val="000000"/>
                </a:solidFill>
                <a:highlight>
                  <a:srgbClr val="FFFFFF"/>
                </a:highlight>
              </a:rPr>
              <a:t>veggie</a:t>
            </a:r>
            <a:r>
              <a:rPr lang="en-CA" sz="1400" b="1" dirty="0" err="1">
                <a:solidFill>
                  <a:srgbClr val="000080"/>
                </a:solidFill>
                <a:highlight>
                  <a:srgbClr val="FFFFFF"/>
                </a:highlight>
              </a:rPr>
              <a:t>.</a:t>
            </a:r>
            <a:r>
              <a:rPr lang="en-CA" sz="1400" dirty="0" err="1">
                <a:solidFill>
                  <a:srgbClr val="000000"/>
                </a:solidFill>
                <a:highlight>
                  <a:srgbClr val="FFFFFF"/>
                </a:highlight>
              </a:rPr>
              <a:t>box</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dirty="0" err="1">
                <a:solidFill>
                  <a:srgbClr val="000000"/>
                </a:solidFill>
                <a:highlight>
                  <a:srgbClr val="FFFFFF"/>
                </a:highlight>
              </a:rPr>
              <a:t>System</a:t>
            </a:r>
            <a:r>
              <a:rPr lang="en-CA" sz="1400" b="1" dirty="0" err="1">
                <a:solidFill>
                  <a:srgbClr val="000080"/>
                </a:solidFill>
                <a:highlight>
                  <a:srgbClr val="FFFFFF"/>
                </a:highlight>
              </a:rPr>
              <a:t>.</a:t>
            </a:r>
            <a:r>
              <a:rPr lang="en-CA" sz="1400" dirty="0" err="1">
                <a:solidFill>
                  <a:srgbClr val="000000"/>
                </a:solidFill>
                <a:highlight>
                  <a:srgbClr val="FFFFFF"/>
                </a:highlight>
              </a:rPr>
              <a:t>out</a:t>
            </a:r>
            <a:r>
              <a:rPr lang="en-CA" sz="1400" b="1" dirty="0" err="1">
                <a:solidFill>
                  <a:srgbClr val="000080"/>
                </a:solidFill>
                <a:highlight>
                  <a:srgbClr val="FFFFFF"/>
                </a:highlight>
              </a:rPr>
              <a:t>.</a:t>
            </a:r>
            <a:r>
              <a:rPr lang="en-CA" sz="1400" dirty="0" err="1">
                <a:solidFill>
                  <a:srgbClr val="000000"/>
                </a:solidFill>
                <a:highlight>
                  <a:srgbClr val="FFFFFF"/>
                </a:highlight>
              </a:rPr>
              <a:t>println</a:t>
            </a:r>
            <a:r>
              <a:rPr lang="en-CA" sz="1400" b="1" dirty="0">
                <a:solidFill>
                  <a:srgbClr val="000080"/>
                </a:solidFill>
                <a:highlight>
                  <a:srgbClr val="FFFFFF"/>
                </a:highlight>
              </a:rPr>
              <a:t>(</a:t>
            </a:r>
            <a:r>
              <a:rPr lang="en-CA" sz="1400" dirty="0">
                <a:solidFill>
                  <a:srgbClr val="000000"/>
                </a:solidFill>
                <a:highlight>
                  <a:srgbClr val="FFFFFF"/>
                </a:highlight>
              </a:rPr>
              <a:t>veggie</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dirty="0" err="1">
                <a:solidFill>
                  <a:srgbClr val="000000"/>
                </a:solidFill>
                <a:highlight>
                  <a:srgbClr val="FFFFFF"/>
                </a:highlight>
              </a:rPr>
              <a:t>PizzaBuilder</a:t>
            </a:r>
            <a:r>
              <a:rPr lang="en-CA" sz="1400" dirty="0">
                <a:solidFill>
                  <a:srgbClr val="000000"/>
                </a:solidFill>
                <a:highlight>
                  <a:srgbClr val="FFFFFF"/>
                </a:highlight>
              </a:rPr>
              <a:t> </a:t>
            </a:r>
            <a:r>
              <a:rPr lang="en-CA" sz="1400" dirty="0" err="1">
                <a:solidFill>
                  <a:srgbClr val="000000"/>
                </a:solidFill>
                <a:highlight>
                  <a:srgbClr val="FFFFFF"/>
                </a:highlight>
              </a:rPr>
              <a:t>meatBuilder</a:t>
            </a:r>
            <a:r>
              <a:rPr lang="en-CA" sz="1400" dirty="0">
                <a:solidFill>
                  <a:srgbClr val="000000"/>
                </a:solidFill>
                <a:highlight>
                  <a:srgbClr val="FFFFFF"/>
                </a:highlight>
              </a:rPr>
              <a:t> </a:t>
            </a:r>
            <a:r>
              <a:rPr lang="en-CA" sz="1400" b="1" dirty="0">
                <a:solidFill>
                  <a:srgbClr val="000080"/>
                </a:solidFill>
                <a:highlight>
                  <a:srgbClr val="FFFFFF"/>
                </a:highlight>
              </a:rPr>
              <a:t>=</a:t>
            </a:r>
            <a:r>
              <a:rPr lang="en-CA" sz="1400" dirty="0">
                <a:solidFill>
                  <a:srgbClr val="000000"/>
                </a:solidFill>
                <a:highlight>
                  <a:srgbClr val="FFFFFF"/>
                </a:highlight>
              </a:rPr>
              <a:t> </a:t>
            </a:r>
            <a:r>
              <a:rPr lang="en-CA" sz="1400" b="1" dirty="0">
                <a:solidFill>
                  <a:srgbClr val="0000FF"/>
                </a:solidFill>
                <a:highlight>
                  <a:srgbClr val="FFFFFF"/>
                </a:highlight>
              </a:rPr>
              <a:t>new</a:t>
            </a:r>
            <a:r>
              <a:rPr lang="en-CA" sz="1400" dirty="0">
                <a:solidFill>
                  <a:srgbClr val="000000"/>
                </a:solidFill>
                <a:highlight>
                  <a:srgbClr val="FFFFFF"/>
                </a:highlight>
              </a:rPr>
              <a:t> </a:t>
            </a:r>
            <a:r>
              <a:rPr lang="en-CA" sz="1400" dirty="0" err="1">
                <a:solidFill>
                  <a:srgbClr val="000000"/>
                </a:solidFill>
                <a:highlight>
                  <a:srgbClr val="FFFFFF"/>
                </a:highlight>
              </a:rPr>
              <a:t>MeatLoversPizzaBuilder</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US" sz="1400" dirty="0">
                <a:solidFill>
                  <a:srgbClr val="000000"/>
                </a:solidFill>
                <a:highlight>
                  <a:srgbClr val="FFFFFF"/>
                </a:highlight>
              </a:rPr>
              <a:t>		</a:t>
            </a:r>
            <a:r>
              <a:rPr lang="en-US" sz="1400" dirty="0">
                <a:solidFill>
                  <a:srgbClr val="008000"/>
                </a:solidFill>
                <a:highlight>
                  <a:srgbClr val="FFFFFF"/>
                </a:highlight>
              </a:rPr>
              <a:t>// The </a:t>
            </a:r>
            <a:r>
              <a:rPr lang="en-US" sz="1400" dirty="0" err="1">
                <a:solidFill>
                  <a:srgbClr val="008000"/>
                </a:solidFill>
                <a:highlight>
                  <a:srgbClr val="FFFFFF"/>
                </a:highlight>
              </a:rPr>
              <a:t>PizzaDirector</a:t>
            </a:r>
            <a:r>
              <a:rPr lang="en-US" sz="1400" dirty="0">
                <a:solidFill>
                  <a:srgbClr val="008000"/>
                </a:solidFill>
                <a:highlight>
                  <a:srgbClr val="FFFFFF"/>
                </a:highlight>
              </a:rPr>
              <a:t> calls the methods in the correct order to build </a:t>
            </a:r>
            <a:r>
              <a:rPr lang="en-CA" sz="1400" dirty="0">
                <a:solidFill>
                  <a:srgbClr val="008000"/>
                </a:solidFill>
                <a:highlight>
                  <a:srgbClr val="FFFFFF"/>
                </a:highlight>
              </a:rPr>
              <a:t>a meat lovers Pizza</a:t>
            </a:r>
          </a:p>
          <a:p>
            <a:r>
              <a:rPr lang="en-CA" sz="1400" dirty="0">
                <a:solidFill>
                  <a:srgbClr val="000000"/>
                </a:solidFill>
                <a:highlight>
                  <a:srgbClr val="FFFFFF"/>
                </a:highlight>
              </a:rPr>
              <a:t>		Pizza meat </a:t>
            </a:r>
            <a:r>
              <a:rPr lang="en-CA" sz="1400" b="1" dirty="0">
                <a:solidFill>
                  <a:srgbClr val="000080"/>
                </a:solidFill>
                <a:highlight>
                  <a:srgbClr val="FFFFFF"/>
                </a:highlight>
              </a:rPr>
              <a:t>=</a:t>
            </a:r>
            <a:r>
              <a:rPr lang="en-CA" sz="1400" dirty="0">
                <a:solidFill>
                  <a:srgbClr val="000000"/>
                </a:solidFill>
                <a:highlight>
                  <a:srgbClr val="FFFFFF"/>
                </a:highlight>
              </a:rPr>
              <a:t> </a:t>
            </a:r>
            <a:r>
              <a:rPr lang="en-CA" sz="1400" dirty="0" err="1">
                <a:solidFill>
                  <a:srgbClr val="000000"/>
                </a:solidFill>
                <a:highlight>
                  <a:srgbClr val="FFFFFF"/>
                </a:highlight>
              </a:rPr>
              <a:t>meatBuilder</a:t>
            </a:r>
            <a:r>
              <a:rPr lang="en-CA" sz="1400" b="1" dirty="0" err="1">
                <a:solidFill>
                  <a:srgbClr val="000080"/>
                </a:solidFill>
                <a:highlight>
                  <a:srgbClr val="FFFFFF"/>
                </a:highlight>
              </a:rPr>
              <a:t>.</a:t>
            </a:r>
            <a:r>
              <a:rPr lang="en-CA" sz="1400" dirty="0" err="1">
                <a:solidFill>
                  <a:srgbClr val="000000"/>
                </a:solidFill>
                <a:highlight>
                  <a:srgbClr val="FFFFFF"/>
                </a:highlight>
              </a:rPr>
              <a:t>addSauce</a:t>
            </a:r>
            <a:r>
              <a:rPr lang="en-CA" sz="1400" b="1" dirty="0">
                <a:solidFill>
                  <a:srgbClr val="000080"/>
                </a:solidFill>
                <a:highlight>
                  <a:srgbClr val="FFFFFF"/>
                </a:highlight>
              </a:rPr>
              <a:t>().</a:t>
            </a:r>
            <a:r>
              <a:rPr lang="en-CA" sz="1400" dirty="0" err="1">
                <a:solidFill>
                  <a:srgbClr val="000000"/>
                </a:solidFill>
                <a:highlight>
                  <a:srgbClr val="FFFFFF"/>
                </a:highlight>
              </a:rPr>
              <a:t>addTomatoes</a:t>
            </a:r>
            <a:r>
              <a:rPr lang="en-CA" sz="1400" b="1" dirty="0">
                <a:solidFill>
                  <a:srgbClr val="000080"/>
                </a:solidFill>
                <a:highlight>
                  <a:srgbClr val="FFFFFF"/>
                </a:highlight>
              </a:rPr>
              <a:t>().</a:t>
            </a:r>
            <a:r>
              <a:rPr lang="en-CA" sz="1400" dirty="0" err="1">
                <a:solidFill>
                  <a:srgbClr val="000000"/>
                </a:solidFill>
                <a:highlight>
                  <a:srgbClr val="FFFFFF"/>
                </a:highlight>
              </a:rPr>
              <a:t>addCheese</a:t>
            </a:r>
            <a:r>
              <a:rPr lang="en-CA" sz="1400" b="1" dirty="0">
                <a:solidFill>
                  <a:srgbClr val="000080"/>
                </a:solidFill>
                <a:highlight>
                  <a:srgbClr val="FFFFFF"/>
                </a:highlight>
              </a:rPr>
              <a:t>().</a:t>
            </a:r>
            <a:r>
              <a:rPr lang="en-CA" sz="1400" dirty="0" err="1">
                <a:solidFill>
                  <a:srgbClr val="000000"/>
                </a:solidFill>
                <a:highlight>
                  <a:srgbClr val="FFFFFF"/>
                </a:highlight>
              </a:rPr>
              <a:t>addSausage</a:t>
            </a:r>
            <a:r>
              <a:rPr lang="en-CA" sz="1400" b="1" dirty="0">
                <a:solidFill>
                  <a:srgbClr val="000080"/>
                </a:solidFill>
                <a:highlight>
                  <a:srgbClr val="FFFFFF"/>
                </a:highlight>
              </a:rPr>
              <a:t>().</a:t>
            </a:r>
            <a:r>
              <a:rPr lang="en-CA" sz="1400" dirty="0" err="1">
                <a:solidFill>
                  <a:srgbClr val="000000"/>
                </a:solidFill>
                <a:highlight>
                  <a:srgbClr val="FFFFFF"/>
                </a:highlight>
              </a:rPr>
              <a:t>addPepperoni</a:t>
            </a:r>
            <a:r>
              <a:rPr lang="en-CA" sz="1400" b="1" dirty="0">
                <a:solidFill>
                  <a:srgbClr val="000080"/>
                </a:solidFill>
                <a:highlight>
                  <a:srgbClr val="FFFFFF"/>
                </a:highlight>
              </a:rPr>
              <a:t>().</a:t>
            </a:r>
            <a:r>
              <a:rPr lang="en-CA" sz="1400" dirty="0">
                <a:solidFill>
                  <a:srgbClr val="000000"/>
                </a:solidFill>
                <a:highlight>
                  <a:srgbClr val="FFFFFF"/>
                </a:highlight>
              </a:rPr>
              <a:t>build</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dirty="0" err="1">
                <a:solidFill>
                  <a:srgbClr val="000000"/>
                </a:solidFill>
                <a:highlight>
                  <a:srgbClr val="FFFFFF"/>
                </a:highlight>
              </a:rPr>
              <a:t>meat</a:t>
            </a:r>
            <a:r>
              <a:rPr lang="en-CA" sz="1400" b="1" dirty="0" err="1">
                <a:solidFill>
                  <a:srgbClr val="000080"/>
                </a:solidFill>
                <a:highlight>
                  <a:srgbClr val="FFFFFF"/>
                </a:highlight>
              </a:rPr>
              <a:t>.</a:t>
            </a:r>
            <a:r>
              <a:rPr lang="en-CA" sz="1400" dirty="0" err="1">
                <a:solidFill>
                  <a:srgbClr val="000000"/>
                </a:solidFill>
                <a:highlight>
                  <a:srgbClr val="FFFFFF"/>
                </a:highlight>
              </a:rPr>
              <a:t>prepare</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dirty="0" err="1">
                <a:solidFill>
                  <a:srgbClr val="000000"/>
                </a:solidFill>
                <a:highlight>
                  <a:srgbClr val="FFFFFF"/>
                </a:highlight>
              </a:rPr>
              <a:t>meat</a:t>
            </a:r>
            <a:r>
              <a:rPr lang="en-CA" sz="1400" b="1" dirty="0" err="1">
                <a:solidFill>
                  <a:srgbClr val="000080"/>
                </a:solidFill>
                <a:highlight>
                  <a:srgbClr val="FFFFFF"/>
                </a:highlight>
              </a:rPr>
              <a:t>.</a:t>
            </a:r>
            <a:r>
              <a:rPr lang="en-CA" sz="1400" dirty="0" err="1">
                <a:solidFill>
                  <a:srgbClr val="000000"/>
                </a:solidFill>
                <a:highlight>
                  <a:srgbClr val="FFFFFF"/>
                </a:highlight>
              </a:rPr>
              <a:t>bake</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dirty="0" err="1">
                <a:solidFill>
                  <a:srgbClr val="000000"/>
                </a:solidFill>
                <a:highlight>
                  <a:srgbClr val="FFFFFF"/>
                </a:highlight>
              </a:rPr>
              <a:t>meat</a:t>
            </a:r>
            <a:r>
              <a:rPr lang="en-CA" sz="1400" b="1" dirty="0" err="1">
                <a:solidFill>
                  <a:srgbClr val="000080"/>
                </a:solidFill>
                <a:highlight>
                  <a:srgbClr val="FFFFFF"/>
                </a:highlight>
              </a:rPr>
              <a:t>.</a:t>
            </a:r>
            <a:r>
              <a:rPr lang="en-CA" sz="1400" dirty="0" err="1">
                <a:solidFill>
                  <a:srgbClr val="000000"/>
                </a:solidFill>
                <a:highlight>
                  <a:srgbClr val="FFFFFF"/>
                </a:highlight>
              </a:rPr>
              <a:t>cut</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dirty="0" err="1">
                <a:solidFill>
                  <a:srgbClr val="000000"/>
                </a:solidFill>
                <a:highlight>
                  <a:srgbClr val="FFFFFF"/>
                </a:highlight>
              </a:rPr>
              <a:t>meat</a:t>
            </a:r>
            <a:r>
              <a:rPr lang="en-CA" sz="1400" b="1" dirty="0" err="1">
                <a:solidFill>
                  <a:srgbClr val="000080"/>
                </a:solidFill>
                <a:highlight>
                  <a:srgbClr val="FFFFFF"/>
                </a:highlight>
              </a:rPr>
              <a:t>.</a:t>
            </a:r>
            <a:r>
              <a:rPr lang="en-CA" sz="1400" dirty="0" err="1">
                <a:solidFill>
                  <a:srgbClr val="000000"/>
                </a:solidFill>
                <a:highlight>
                  <a:srgbClr val="FFFFFF"/>
                </a:highlight>
              </a:rPr>
              <a:t>box</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dirty="0" err="1">
                <a:solidFill>
                  <a:srgbClr val="000000"/>
                </a:solidFill>
                <a:highlight>
                  <a:srgbClr val="FFFFFF"/>
                </a:highlight>
              </a:rPr>
              <a:t>System</a:t>
            </a:r>
            <a:r>
              <a:rPr lang="en-CA" sz="1400" b="1" dirty="0" err="1">
                <a:solidFill>
                  <a:srgbClr val="000080"/>
                </a:solidFill>
                <a:highlight>
                  <a:srgbClr val="FFFFFF"/>
                </a:highlight>
              </a:rPr>
              <a:t>.</a:t>
            </a:r>
            <a:r>
              <a:rPr lang="en-CA" sz="1400" dirty="0" err="1">
                <a:solidFill>
                  <a:srgbClr val="000000"/>
                </a:solidFill>
                <a:highlight>
                  <a:srgbClr val="FFFFFF"/>
                </a:highlight>
              </a:rPr>
              <a:t>out</a:t>
            </a:r>
            <a:r>
              <a:rPr lang="en-CA" sz="1400" b="1" dirty="0" err="1">
                <a:solidFill>
                  <a:srgbClr val="000080"/>
                </a:solidFill>
                <a:highlight>
                  <a:srgbClr val="FFFFFF"/>
                </a:highlight>
              </a:rPr>
              <a:t>.</a:t>
            </a:r>
            <a:r>
              <a:rPr lang="en-CA" sz="1400" dirty="0" err="1">
                <a:solidFill>
                  <a:srgbClr val="000000"/>
                </a:solidFill>
                <a:highlight>
                  <a:srgbClr val="FFFFFF"/>
                </a:highlight>
              </a:rPr>
              <a:t>println</a:t>
            </a:r>
            <a:r>
              <a:rPr lang="en-CA" sz="1400" b="1" dirty="0">
                <a:solidFill>
                  <a:srgbClr val="000080"/>
                </a:solidFill>
                <a:highlight>
                  <a:srgbClr val="FFFFFF"/>
                </a:highlight>
              </a:rPr>
              <a:t>(</a:t>
            </a:r>
            <a:r>
              <a:rPr lang="en-CA" sz="1400" dirty="0">
                <a:solidFill>
                  <a:srgbClr val="000000"/>
                </a:solidFill>
                <a:highlight>
                  <a:srgbClr val="FFFFFF"/>
                </a:highlight>
              </a:rPr>
              <a:t>meat</a:t>
            </a:r>
            <a:r>
              <a:rPr lang="en-CA" sz="1400" b="1" dirty="0">
                <a:solidFill>
                  <a:srgbClr val="000080"/>
                </a:solidFill>
                <a:highlight>
                  <a:srgbClr val="FFFFFF"/>
                </a:highlight>
              </a:rPr>
              <a:t>);</a:t>
            </a:r>
          </a:p>
          <a:p>
            <a:r>
              <a:rPr lang="en-CA" sz="1400" b="1" dirty="0">
                <a:solidFill>
                  <a:srgbClr val="000080"/>
                </a:solidFill>
                <a:highlight>
                  <a:srgbClr val="FFFFFF"/>
                </a:highlight>
              </a:rPr>
              <a:t>	}</a:t>
            </a:r>
          </a:p>
          <a:p>
            <a:r>
              <a:rPr lang="en-CA" sz="1400" b="1" dirty="0">
                <a:solidFill>
                  <a:srgbClr val="000080"/>
                </a:solidFill>
                <a:highlight>
                  <a:srgbClr val="FFFFFF"/>
                </a:highlight>
              </a:rPr>
              <a:t>}</a:t>
            </a:r>
            <a:endParaRPr lang="en-CA" sz="1400" dirty="0"/>
          </a:p>
        </p:txBody>
      </p:sp>
      <p:sp>
        <p:nvSpPr>
          <p:cNvPr id="3" name="Footer Placeholder 2">
            <a:extLst>
              <a:ext uri="{FF2B5EF4-FFF2-40B4-BE49-F238E27FC236}">
                <a16:creationId xmlns:a16="http://schemas.microsoft.com/office/drawing/2014/main" id="{15F590FB-C697-4A08-8379-20386C471E49}"/>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26138947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438C8-BA68-4FF3-9369-DF668B579574}"/>
              </a:ext>
            </a:extLst>
          </p:cNvPr>
          <p:cNvSpPr>
            <a:spLocks noGrp="1"/>
          </p:cNvSpPr>
          <p:nvPr>
            <p:ph type="title"/>
          </p:nvPr>
        </p:nvSpPr>
        <p:spPr/>
        <p:txBody>
          <a:bodyPr/>
          <a:lstStyle/>
          <a:p>
            <a:r>
              <a:rPr lang="en-US" altLang="en-US" dirty="0">
                <a:latin typeface="Calibri Light" panose="020F0302020204030204" pitchFamily="34" charset="0"/>
              </a:rPr>
              <a:t>Use the Builder pattern when</a:t>
            </a:r>
            <a:endParaRPr lang="en-CA" dirty="0"/>
          </a:p>
        </p:txBody>
      </p:sp>
      <p:sp>
        <p:nvSpPr>
          <p:cNvPr id="3" name="Content Placeholder 2">
            <a:extLst>
              <a:ext uri="{FF2B5EF4-FFF2-40B4-BE49-F238E27FC236}">
                <a16:creationId xmlns:a16="http://schemas.microsoft.com/office/drawing/2014/main" id="{4F34E817-B4D0-4BD5-9188-D4F122420834}"/>
              </a:ext>
            </a:extLst>
          </p:cNvPr>
          <p:cNvSpPr>
            <a:spLocks noGrp="1"/>
          </p:cNvSpPr>
          <p:nvPr>
            <p:ph idx="1"/>
          </p:nvPr>
        </p:nvSpPr>
        <p:spPr/>
        <p:txBody>
          <a:bodyPr/>
          <a:lstStyle/>
          <a:p>
            <a:r>
              <a:rPr lang="en-US" dirty="0"/>
              <a:t>The algorithm for creating a complex object should be </a:t>
            </a:r>
            <a:r>
              <a:rPr lang="en-US" i="1" dirty="0"/>
              <a:t>independent</a:t>
            </a:r>
            <a:r>
              <a:rPr lang="en-US" dirty="0"/>
              <a:t> of the parts that make up the object and how they are assembled</a:t>
            </a:r>
          </a:p>
          <a:p>
            <a:r>
              <a:rPr lang="en-US" dirty="0"/>
              <a:t>The construction process must allow different representations for the object that is constructed</a:t>
            </a:r>
          </a:p>
          <a:p>
            <a:r>
              <a:rPr lang="en-US" dirty="0"/>
              <a:t>Complex objects need to be created that have a common overall structure and interface, even though their internal behavior and detailed structure may be different</a:t>
            </a:r>
          </a:p>
          <a:p>
            <a:r>
              <a:rPr lang="en-US" dirty="0"/>
              <a:t>Each specific builder is independent of the others and of the rest of the program. This improves modularity and makes the addition of other builders relatively simple</a:t>
            </a:r>
          </a:p>
          <a:p>
            <a:endParaRPr lang="en-US" dirty="0"/>
          </a:p>
          <a:p>
            <a:endParaRPr lang="en-CA" dirty="0"/>
          </a:p>
        </p:txBody>
      </p:sp>
      <p:sp>
        <p:nvSpPr>
          <p:cNvPr id="4" name="Slide Number Placeholder 3">
            <a:extLst>
              <a:ext uri="{FF2B5EF4-FFF2-40B4-BE49-F238E27FC236}">
                <a16:creationId xmlns:a16="http://schemas.microsoft.com/office/drawing/2014/main" id="{1343B259-3361-4FAB-921A-CC12BD6959E3}"/>
              </a:ext>
            </a:extLst>
          </p:cNvPr>
          <p:cNvSpPr>
            <a:spLocks noGrp="1"/>
          </p:cNvSpPr>
          <p:nvPr>
            <p:ph type="sldNum" sz="quarter" idx="12"/>
          </p:nvPr>
        </p:nvSpPr>
        <p:spPr/>
        <p:txBody>
          <a:bodyPr/>
          <a:lstStyle/>
          <a:p>
            <a:fld id="{C2F792F5-04B2-48F5-9D03-C738232DE97E}" type="slidenum">
              <a:rPr lang="en-CA" smtClean="0"/>
              <a:t>31</a:t>
            </a:fld>
            <a:endParaRPr lang="en-CA"/>
          </a:p>
        </p:txBody>
      </p:sp>
      <p:sp>
        <p:nvSpPr>
          <p:cNvPr id="5" name="Footer Placeholder 4">
            <a:extLst>
              <a:ext uri="{FF2B5EF4-FFF2-40B4-BE49-F238E27FC236}">
                <a16:creationId xmlns:a16="http://schemas.microsoft.com/office/drawing/2014/main" id="{175E0D32-655D-47F2-AE23-56509C63E3B4}"/>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2472621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8DC96B-6517-4D2B-84F7-231A0EEEAD14}"/>
              </a:ext>
            </a:extLst>
          </p:cNvPr>
          <p:cNvSpPr>
            <a:spLocks noGrp="1"/>
          </p:cNvSpPr>
          <p:nvPr>
            <p:ph type="title"/>
          </p:nvPr>
        </p:nvSpPr>
        <p:spPr/>
        <p:txBody>
          <a:bodyPr/>
          <a:lstStyle/>
          <a:p>
            <a:r>
              <a:rPr lang="en-CA" dirty="0"/>
              <a:t>Singleton pattern</a:t>
            </a:r>
          </a:p>
        </p:txBody>
      </p:sp>
      <p:sp>
        <p:nvSpPr>
          <p:cNvPr id="7" name="Text Placeholder 6">
            <a:extLst>
              <a:ext uri="{FF2B5EF4-FFF2-40B4-BE49-F238E27FC236}">
                <a16:creationId xmlns:a16="http://schemas.microsoft.com/office/drawing/2014/main" id="{EE9344C7-75E4-4806-A864-5FFD931BF280}"/>
              </a:ext>
            </a:extLst>
          </p:cNvPr>
          <p:cNvSpPr>
            <a:spLocks noGrp="1"/>
          </p:cNvSpPr>
          <p:nvPr>
            <p:ph type="body" idx="1"/>
          </p:nvPr>
        </p:nvSpPr>
        <p:spPr/>
        <p:txBody>
          <a:bodyPr/>
          <a:lstStyle/>
          <a:p>
            <a:endParaRPr lang="en-CA"/>
          </a:p>
        </p:txBody>
      </p:sp>
      <p:sp>
        <p:nvSpPr>
          <p:cNvPr id="4" name="Footer Placeholder 3">
            <a:extLst>
              <a:ext uri="{FF2B5EF4-FFF2-40B4-BE49-F238E27FC236}">
                <a16:creationId xmlns:a16="http://schemas.microsoft.com/office/drawing/2014/main" id="{376F90C4-C53F-4357-ADDE-0A3EE9A68584}"/>
              </a:ext>
            </a:extLst>
          </p:cNvPr>
          <p:cNvSpPr>
            <a:spLocks noGrp="1"/>
          </p:cNvSpPr>
          <p:nvPr>
            <p:ph type="ftr" sz="quarter" idx="11"/>
          </p:nvPr>
        </p:nvSpPr>
        <p:spPr/>
        <p:txBody>
          <a:bodyPr/>
          <a:lstStyle/>
          <a:p>
            <a:r>
              <a:rPr lang="en-CA"/>
              <a:t>SOEN 343</a:t>
            </a:r>
          </a:p>
        </p:txBody>
      </p:sp>
      <p:sp>
        <p:nvSpPr>
          <p:cNvPr id="5" name="Slide Number Placeholder 4">
            <a:extLst>
              <a:ext uri="{FF2B5EF4-FFF2-40B4-BE49-F238E27FC236}">
                <a16:creationId xmlns:a16="http://schemas.microsoft.com/office/drawing/2014/main" id="{26C6315B-66B5-4568-B684-4FC950D27EEA}"/>
              </a:ext>
            </a:extLst>
          </p:cNvPr>
          <p:cNvSpPr>
            <a:spLocks noGrp="1"/>
          </p:cNvSpPr>
          <p:nvPr>
            <p:ph type="sldNum" sz="quarter" idx="12"/>
          </p:nvPr>
        </p:nvSpPr>
        <p:spPr/>
        <p:txBody>
          <a:bodyPr/>
          <a:lstStyle/>
          <a:p>
            <a:fld id="{C2F792F5-04B2-48F5-9D03-C738232DE97E}" type="slidenum">
              <a:rPr lang="en-CA" smtClean="0"/>
              <a:t>32</a:t>
            </a:fld>
            <a:endParaRPr lang="en-CA"/>
          </a:p>
        </p:txBody>
      </p:sp>
    </p:spTree>
    <p:extLst>
      <p:ext uri="{BB962C8B-B14F-4D97-AF65-F5344CB8AC3E}">
        <p14:creationId xmlns:p14="http://schemas.microsoft.com/office/powerpoint/2010/main" val="5669712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7C04D-0ABF-4293-9E3E-4863999069C1}"/>
              </a:ext>
            </a:extLst>
          </p:cNvPr>
          <p:cNvSpPr>
            <a:spLocks noGrp="1"/>
          </p:cNvSpPr>
          <p:nvPr>
            <p:ph type="title"/>
          </p:nvPr>
        </p:nvSpPr>
        <p:spPr/>
        <p:txBody>
          <a:bodyPr/>
          <a:lstStyle/>
          <a:p>
            <a:r>
              <a:rPr lang="en-CA" dirty="0"/>
              <a:t>Singleton pattern</a:t>
            </a:r>
          </a:p>
        </p:txBody>
      </p:sp>
      <p:sp>
        <p:nvSpPr>
          <p:cNvPr id="3" name="Content Placeholder 2">
            <a:extLst>
              <a:ext uri="{FF2B5EF4-FFF2-40B4-BE49-F238E27FC236}">
                <a16:creationId xmlns:a16="http://schemas.microsoft.com/office/drawing/2014/main" id="{02EBFA54-5942-4EB6-ADF7-C913C69D0752}"/>
              </a:ext>
            </a:extLst>
          </p:cNvPr>
          <p:cNvSpPr>
            <a:spLocks noGrp="1"/>
          </p:cNvSpPr>
          <p:nvPr>
            <p:ph idx="1"/>
          </p:nvPr>
        </p:nvSpPr>
        <p:spPr/>
        <p:txBody>
          <a:bodyPr/>
          <a:lstStyle/>
          <a:p>
            <a:r>
              <a:rPr lang="en-US" dirty="0"/>
              <a:t>Sometimes it is appropriate to have exactly one instance of a class: </a:t>
            </a:r>
          </a:p>
          <a:p>
            <a:pPr lvl="1"/>
            <a:r>
              <a:rPr lang="en-US" dirty="0"/>
              <a:t>window managers, </a:t>
            </a:r>
          </a:p>
          <a:p>
            <a:pPr lvl="1"/>
            <a:r>
              <a:rPr lang="en-US" dirty="0"/>
              <a:t>print spoolers, </a:t>
            </a:r>
          </a:p>
          <a:p>
            <a:pPr lvl="1"/>
            <a:r>
              <a:rPr lang="en-US" dirty="0"/>
              <a:t>filesystems</a:t>
            </a:r>
          </a:p>
          <a:p>
            <a:r>
              <a:rPr lang="en-US" dirty="0"/>
              <a:t>Typically, those types of objects known as singletons, are accessed by disparate objects throughout a software system, and therefore require a global point of access </a:t>
            </a:r>
          </a:p>
          <a:p>
            <a:r>
              <a:rPr lang="en-US" dirty="0"/>
              <a:t>The Singleton pattern addresses all the concerns above. With the Singleton design pattern you can: </a:t>
            </a:r>
          </a:p>
          <a:p>
            <a:pPr lvl="1"/>
            <a:r>
              <a:rPr lang="en-US" dirty="0"/>
              <a:t>Ensure that only one instance of a class is created</a:t>
            </a:r>
          </a:p>
          <a:p>
            <a:pPr lvl="1"/>
            <a:r>
              <a:rPr lang="en-US" dirty="0"/>
              <a:t>Provide a global point of access to the object</a:t>
            </a:r>
          </a:p>
          <a:p>
            <a:pPr lvl="1"/>
            <a:r>
              <a:rPr lang="en-US" dirty="0"/>
              <a:t>Allow multiple instances in the future without affecting a singleton class</a:t>
            </a:r>
            <a:r>
              <a:rPr lang="en-US"/>
              <a:t>' clients</a:t>
            </a:r>
            <a:endParaRPr lang="en-US" dirty="0"/>
          </a:p>
          <a:p>
            <a:endParaRPr lang="en-US" dirty="0"/>
          </a:p>
          <a:p>
            <a:endParaRPr lang="en-CA" dirty="0"/>
          </a:p>
        </p:txBody>
      </p:sp>
      <p:sp>
        <p:nvSpPr>
          <p:cNvPr id="4" name="Slide Number Placeholder 3">
            <a:extLst>
              <a:ext uri="{FF2B5EF4-FFF2-40B4-BE49-F238E27FC236}">
                <a16:creationId xmlns:a16="http://schemas.microsoft.com/office/drawing/2014/main" id="{2EE0E641-2854-426C-9CD3-52FA0B669FA9}"/>
              </a:ext>
            </a:extLst>
          </p:cNvPr>
          <p:cNvSpPr>
            <a:spLocks noGrp="1"/>
          </p:cNvSpPr>
          <p:nvPr>
            <p:ph type="sldNum" sz="quarter" idx="12"/>
          </p:nvPr>
        </p:nvSpPr>
        <p:spPr/>
        <p:txBody>
          <a:bodyPr/>
          <a:lstStyle/>
          <a:p>
            <a:fld id="{C2F792F5-04B2-48F5-9D03-C738232DE97E}" type="slidenum">
              <a:rPr lang="en-CA" smtClean="0"/>
              <a:t>33</a:t>
            </a:fld>
            <a:endParaRPr lang="en-CA"/>
          </a:p>
        </p:txBody>
      </p:sp>
      <p:sp>
        <p:nvSpPr>
          <p:cNvPr id="5" name="Footer Placeholder 4">
            <a:extLst>
              <a:ext uri="{FF2B5EF4-FFF2-40B4-BE49-F238E27FC236}">
                <a16:creationId xmlns:a16="http://schemas.microsoft.com/office/drawing/2014/main" id="{CDF80A7B-8CE2-43B4-97A7-275C47FD56C2}"/>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3637983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25336-12C5-42BE-947A-2230EA3164E1}"/>
              </a:ext>
            </a:extLst>
          </p:cNvPr>
          <p:cNvSpPr>
            <a:spLocks noGrp="1"/>
          </p:cNvSpPr>
          <p:nvPr>
            <p:ph type="title"/>
          </p:nvPr>
        </p:nvSpPr>
        <p:spPr/>
        <p:txBody>
          <a:bodyPr/>
          <a:lstStyle/>
          <a:p>
            <a:r>
              <a:rPr lang="en-US" dirty="0"/>
              <a:t>Singleton pattern: structure</a:t>
            </a:r>
            <a:endParaRPr lang="en-CA" dirty="0"/>
          </a:p>
        </p:txBody>
      </p:sp>
      <p:sp>
        <p:nvSpPr>
          <p:cNvPr id="3" name="Content Placeholder 2">
            <a:extLst>
              <a:ext uri="{FF2B5EF4-FFF2-40B4-BE49-F238E27FC236}">
                <a16:creationId xmlns:a16="http://schemas.microsoft.com/office/drawing/2014/main" id="{3D9F656B-2F6E-480B-A5D1-E84D9BE988CF}"/>
              </a:ext>
            </a:extLst>
          </p:cNvPr>
          <p:cNvSpPr>
            <a:spLocks noGrp="1"/>
          </p:cNvSpPr>
          <p:nvPr>
            <p:ph idx="1"/>
          </p:nvPr>
        </p:nvSpPr>
        <p:spPr>
          <a:xfrm>
            <a:off x="838200" y="1825625"/>
            <a:ext cx="6074328" cy="4351338"/>
          </a:xfrm>
        </p:spPr>
        <p:txBody>
          <a:bodyPr/>
          <a:lstStyle/>
          <a:p>
            <a:r>
              <a:rPr lang="en-US" dirty="0"/>
              <a:t>The Singleton pattern ensures a class has only one instance and provides a global point of access to it.</a:t>
            </a:r>
          </a:p>
          <a:p>
            <a:r>
              <a:rPr lang="en-US" dirty="0"/>
              <a:t>The class itself is responsible for keeping track of its sole instance. The class can ensure that no other instance can be created (by intercepting requests to create new objects), and it can provide a way to access the instance</a:t>
            </a:r>
          </a:p>
          <a:p>
            <a:r>
              <a:rPr lang="en-US" dirty="0"/>
              <a:t>Singletons maintain a static reference to the sole singleton instance and return a reference to that instance from a static instance() method </a:t>
            </a:r>
          </a:p>
          <a:p>
            <a:endParaRPr lang="en-CA" dirty="0"/>
          </a:p>
        </p:txBody>
      </p:sp>
      <p:sp>
        <p:nvSpPr>
          <p:cNvPr id="4" name="Slide Number Placeholder 3">
            <a:extLst>
              <a:ext uri="{FF2B5EF4-FFF2-40B4-BE49-F238E27FC236}">
                <a16:creationId xmlns:a16="http://schemas.microsoft.com/office/drawing/2014/main" id="{27D0CAE3-0984-41C5-991B-F76EB962FA6D}"/>
              </a:ext>
            </a:extLst>
          </p:cNvPr>
          <p:cNvSpPr>
            <a:spLocks noGrp="1"/>
          </p:cNvSpPr>
          <p:nvPr>
            <p:ph type="sldNum" sz="quarter" idx="12"/>
          </p:nvPr>
        </p:nvSpPr>
        <p:spPr/>
        <p:txBody>
          <a:bodyPr/>
          <a:lstStyle/>
          <a:p>
            <a:fld id="{C2F792F5-04B2-48F5-9D03-C738232DE97E}" type="slidenum">
              <a:rPr lang="en-CA" smtClean="0"/>
              <a:t>34</a:t>
            </a:fld>
            <a:endParaRPr lang="en-CA"/>
          </a:p>
        </p:txBody>
      </p:sp>
      <p:pic>
        <p:nvPicPr>
          <p:cNvPr id="5" name="Picture 7" descr="singl014">
            <a:extLst>
              <a:ext uri="{FF2B5EF4-FFF2-40B4-BE49-F238E27FC236}">
                <a16:creationId xmlns:a16="http://schemas.microsoft.com/office/drawing/2014/main" id="{E38830DD-373D-4087-B32D-8B1279549D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5207" y="3076925"/>
            <a:ext cx="375285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5">
            <a:extLst>
              <a:ext uri="{FF2B5EF4-FFF2-40B4-BE49-F238E27FC236}">
                <a16:creationId xmlns:a16="http://schemas.microsoft.com/office/drawing/2014/main" id="{DED2A73D-6DA5-4598-89A2-209A24E54C1B}"/>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3451484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DCB957B-90DF-4341-B4A9-427B1B422A48}"/>
              </a:ext>
            </a:extLst>
          </p:cNvPr>
          <p:cNvSpPr>
            <a:spLocks noGrp="1"/>
          </p:cNvSpPr>
          <p:nvPr>
            <p:ph type="sldNum" sz="quarter" idx="12"/>
          </p:nvPr>
        </p:nvSpPr>
        <p:spPr/>
        <p:txBody>
          <a:bodyPr/>
          <a:lstStyle/>
          <a:p>
            <a:fld id="{C2F792F5-04B2-48F5-9D03-C738232DE97E}" type="slidenum">
              <a:rPr lang="en-CA" smtClean="0"/>
              <a:t>35</a:t>
            </a:fld>
            <a:endParaRPr lang="en-CA"/>
          </a:p>
        </p:txBody>
      </p:sp>
      <p:sp>
        <p:nvSpPr>
          <p:cNvPr id="5" name="TextBox 4">
            <a:extLst>
              <a:ext uri="{FF2B5EF4-FFF2-40B4-BE49-F238E27FC236}">
                <a16:creationId xmlns:a16="http://schemas.microsoft.com/office/drawing/2014/main" id="{CB4650C6-4F28-45FD-A2CA-F9B6DDF610E7}"/>
              </a:ext>
            </a:extLst>
          </p:cNvPr>
          <p:cNvSpPr txBox="1"/>
          <p:nvPr/>
        </p:nvSpPr>
        <p:spPr>
          <a:xfrm>
            <a:off x="1632212" y="692696"/>
            <a:ext cx="7491153" cy="3970318"/>
          </a:xfrm>
          <a:prstGeom prst="rect">
            <a:avLst/>
          </a:prstGeom>
          <a:solidFill>
            <a:schemeClr val="bg1"/>
          </a:solidFill>
          <a:ln>
            <a:solidFill>
              <a:schemeClr val="accent1"/>
            </a:solidFill>
          </a:ln>
          <a:effectLst>
            <a:glow rad="63500">
              <a:schemeClr val="accent4">
                <a:satMod val="175000"/>
                <a:alpha val="40000"/>
              </a:schemeClr>
            </a:glow>
          </a:effectLst>
        </p:spPr>
        <p:txBody>
          <a:bodyPr wrap="none">
            <a:spAutoFit/>
          </a:bodyPr>
          <a:lstStyle/>
          <a:p>
            <a:pPr>
              <a:defRPr/>
            </a:pPr>
            <a:r>
              <a:rPr lang="en-CA" sz="1200" b="1" dirty="0">
                <a:solidFill>
                  <a:srgbClr val="7F0055"/>
                </a:solidFill>
                <a:latin typeface="Consolas" panose="020B0609020204030204" pitchFamily="49" charset="0"/>
              </a:rPr>
              <a:t>public</a:t>
            </a:r>
            <a:r>
              <a:rPr lang="en-CA" sz="1200" b="1" dirty="0">
                <a:solidFill>
                  <a:srgbClr val="000000"/>
                </a:solidFill>
                <a:latin typeface="Consolas" panose="020B0609020204030204" pitchFamily="49" charset="0"/>
              </a:rPr>
              <a:t> </a:t>
            </a:r>
            <a:r>
              <a:rPr lang="en-CA" sz="1200" b="1" dirty="0">
                <a:solidFill>
                  <a:srgbClr val="7F0055"/>
                </a:solidFill>
                <a:latin typeface="Consolas" panose="020B0609020204030204" pitchFamily="49" charset="0"/>
              </a:rPr>
              <a:t>class</a:t>
            </a:r>
            <a:r>
              <a:rPr lang="en-CA" sz="1200" b="1" dirty="0">
                <a:solidFill>
                  <a:srgbClr val="000000"/>
                </a:solidFill>
                <a:latin typeface="Consolas" panose="020B0609020204030204" pitchFamily="49" charset="0"/>
              </a:rPr>
              <a:t> </a:t>
            </a:r>
            <a:r>
              <a:rPr lang="en-CA" sz="1200" b="1" dirty="0" err="1">
                <a:solidFill>
                  <a:srgbClr val="000000"/>
                </a:solidFill>
                <a:latin typeface="Consolas" panose="020B0609020204030204" pitchFamily="49" charset="0"/>
              </a:rPr>
              <a:t>SingleObject</a:t>
            </a:r>
            <a:r>
              <a:rPr lang="en-CA" sz="1200" b="1" dirty="0">
                <a:solidFill>
                  <a:srgbClr val="000000"/>
                </a:solidFill>
                <a:latin typeface="Consolas" panose="020B0609020204030204" pitchFamily="49" charset="0"/>
              </a:rPr>
              <a:t> {</a:t>
            </a:r>
            <a:endParaRPr lang="en-CA" sz="1200" dirty="0">
              <a:latin typeface="Consolas" panose="020B0609020204030204" pitchFamily="49" charset="0"/>
            </a:endParaRPr>
          </a:p>
          <a:p>
            <a:pPr>
              <a:defRPr/>
            </a:pPr>
            <a:r>
              <a:rPr lang="en-CA" sz="1200" dirty="0">
                <a:solidFill>
                  <a:srgbClr val="000000"/>
                </a:solidFill>
                <a:latin typeface="Consolas" panose="020B0609020204030204" pitchFamily="49" charset="0"/>
              </a:rPr>
              <a:t>   </a:t>
            </a:r>
            <a:r>
              <a:rPr lang="en-CA" sz="1200" dirty="0">
                <a:solidFill>
                  <a:srgbClr val="3F5FBF"/>
                </a:solidFill>
                <a:latin typeface="Consolas" panose="020B0609020204030204" pitchFamily="49" charset="0"/>
              </a:rPr>
              <a:t>/** </a:t>
            </a:r>
          </a:p>
          <a:p>
            <a:pPr>
              <a:defRPr/>
            </a:pPr>
            <a:r>
              <a:rPr lang="en-CA" sz="1200" dirty="0">
                <a:solidFill>
                  <a:srgbClr val="3F5FBF"/>
                </a:solidFill>
                <a:latin typeface="Consolas" panose="020B0609020204030204" pitchFamily="49" charset="0"/>
              </a:rPr>
              <a:t>    * create an object of </a:t>
            </a:r>
            <a:r>
              <a:rPr lang="en-CA" sz="1200" dirty="0" err="1">
                <a:solidFill>
                  <a:srgbClr val="3F5FBF"/>
                </a:solidFill>
                <a:latin typeface="Consolas" panose="020B0609020204030204" pitchFamily="49" charset="0"/>
              </a:rPr>
              <a:t>SingleObject</a:t>
            </a:r>
            <a:r>
              <a:rPr lang="en-CA" sz="1200" dirty="0">
                <a:solidFill>
                  <a:srgbClr val="3F5FBF"/>
                </a:solidFill>
                <a:latin typeface="Consolas" panose="020B0609020204030204" pitchFamily="49" charset="0"/>
              </a:rPr>
              <a:t> embedded as a static member of the class itself</a:t>
            </a:r>
          </a:p>
          <a:p>
            <a:pPr>
              <a:defRPr/>
            </a:pPr>
            <a:r>
              <a:rPr lang="en-CA" sz="1200" dirty="0">
                <a:solidFill>
                  <a:srgbClr val="3F5FBF"/>
                </a:solidFill>
                <a:latin typeface="Consolas" panose="020B0609020204030204" pitchFamily="49" charset="0"/>
              </a:rPr>
              <a:t>    */</a:t>
            </a:r>
          </a:p>
          <a:p>
            <a:pPr>
              <a:defRPr/>
            </a:pPr>
            <a:r>
              <a:rPr lang="en-CA" sz="1200" dirty="0">
                <a:solidFill>
                  <a:srgbClr val="000000"/>
                </a:solidFill>
                <a:latin typeface="Consolas" panose="020B0609020204030204" pitchFamily="49" charset="0"/>
              </a:rPr>
              <a:t>   </a:t>
            </a:r>
            <a:r>
              <a:rPr lang="en-CA" sz="1200" b="1" dirty="0">
                <a:solidFill>
                  <a:srgbClr val="7F0055"/>
                </a:solidFill>
                <a:latin typeface="Consolas" panose="020B0609020204030204" pitchFamily="49" charset="0"/>
              </a:rPr>
              <a:t>private</a:t>
            </a:r>
            <a:r>
              <a:rPr lang="en-CA" sz="1200" b="1" dirty="0">
                <a:solidFill>
                  <a:srgbClr val="000000"/>
                </a:solidFill>
                <a:latin typeface="Consolas" panose="020B0609020204030204" pitchFamily="49" charset="0"/>
              </a:rPr>
              <a:t> </a:t>
            </a:r>
            <a:r>
              <a:rPr lang="en-CA" sz="1200" b="1" dirty="0">
                <a:solidFill>
                  <a:srgbClr val="7F0055"/>
                </a:solidFill>
                <a:latin typeface="Consolas" panose="020B0609020204030204" pitchFamily="49" charset="0"/>
              </a:rPr>
              <a:t>static</a:t>
            </a:r>
            <a:r>
              <a:rPr lang="en-CA" sz="1200" b="1" dirty="0">
                <a:solidFill>
                  <a:srgbClr val="000000"/>
                </a:solidFill>
                <a:latin typeface="Consolas" panose="020B0609020204030204" pitchFamily="49" charset="0"/>
              </a:rPr>
              <a:t> </a:t>
            </a:r>
            <a:r>
              <a:rPr lang="en-CA" sz="1200" b="1" dirty="0" err="1">
                <a:solidFill>
                  <a:srgbClr val="000000"/>
                </a:solidFill>
                <a:latin typeface="Consolas" panose="020B0609020204030204" pitchFamily="49" charset="0"/>
              </a:rPr>
              <a:t>SingleObject</a:t>
            </a:r>
            <a:r>
              <a:rPr lang="en-CA" sz="1200" b="1" dirty="0">
                <a:solidFill>
                  <a:srgbClr val="000000"/>
                </a:solidFill>
                <a:latin typeface="Consolas" panose="020B0609020204030204" pitchFamily="49" charset="0"/>
              </a:rPr>
              <a:t> </a:t>
            </a:r>
            <a:r>
              <a:rPr lang="en-CA" sz="1200" b="1" i="1" dirty="0">
                <a:solidFill>
                  <a:srgbClr val="0000C0"/>
                </a:solidFill>
                <a:latin typeface="Consolas" panose="020B0609020204030204" pitchFamily="49" charset="0"/>
              </a:rPr>
              <a:t>instance</a:t>
            </a:r>
            <a:r>
              <a:rPr lang="en-CA" sz="1200" b="1" i="1" dirty="0">
                <a:solidFill>
                  <a:srgbClr val="000000"/>
                </a:solidFill>
                <a:latin typeface="Consolas" panose="020B0609020204030204" pitchFamily="49" charset="0"/>
              </a:rPr>
              <a:t> = </a:t>
            </a:r>
            <a:r>
              <a:rPr lang="en-CA" sz="1200" b="1" i="1" dirty="0">
                <a:solidFill>
                  <a:srgbClr val="7F0055"/>
                </a:solidFill>
                <a:latin typeface="Consolas" panose="020B0609020204030204" pitchFamily="49" charset="0"/>
              </a:rPr>
              <a:t>new</a:t>
            </a:r>
            <a:r>
              <a:rPr lang="en-CA" sz="1200" b="1" i="1" dirty="0">
                <a:solidFill>
                  <a:srgbClr val="000000"/>
                </a:solidFill>
                <a:latin typeface="Consolas" panose="020B0609020204030204" pitchFamily="49" charset="0"/>
              </a:rPr>
              <a:t> </a:t>
            </a:r>
            <a:r>
              <a:rPr lang="en-CA" sz="1200" b="1" i="1" dirty="0" err="1">
                <a:solidFill>
                  <a:srgbClr val="000000"/>
                </a:solidFill>
                <a:latin typeface="Consolas" panose="020B0609020204030204" pitchFamily="49" charset="0"/>
              </a:rPr>
              <a:t>SingleObject</a:t>
            </a:r>
            <a:r>
              <a:rPr lang="en-CA" sz="1200" b="1" i="1" dirty="0">
                <a:solidFill>
                  <a:srgbClr val="000000"/>
                </a:solidFill>
                <a:latin typeface="Consolas" panose="020B0609020204030204" pitchFamily="49" charset="0"/>
              </a:rPr>
              <a:t>();</a:t>
            </a:r>
            <a:endParaRPr lang="en-CA" sz="1200" dirty="0">
              <a:latin typeface="Consolas" panose="020B0609020204030204" pitchFamily="49" charset="0"/>
            </a:endParaRPr>
          </a:p>
          <a:p>
            <a:pPr>
              <a:defRPr/>
            </a:pPr>
            <a:r>
              <a:rPr lang="en-CA" sz="1200" dirty="0">
                <a:solidFill>
                  <a:srgbClr val="000000"/>
                </a:solidFill>
                <a:latin typeface="Consolas" panose="020B0609020204030204" pitchFamily="49" charset="0"/>
              </a:rPr>
              <a:t>   </a:t>
            </a:r>
            <a:r>
              <a:rPr lang="en-CA" sz="1200" dirty="0">
                <a:solidFill>
                  <a:srgbClr val="3F5FBF"/>
                </a:solidFill>
                <a:latin typeface="Consolas" panose="020B0609020204030204" pitchFamily="49" charset="0"/>
              </a:rPr>
              <a:t>/** </a:t>
            </a:r>
          </a:p>
          <a:p>
            <a:pPr>
              <a:defRPr/>
            </a:pPr>
            <a:r>
              <a:rPr lang="en-CA" sz="1200" dirty="0">
                <a:solidFill>
                  <a:srgbClr val="3F5FBF"/>
                </a:solidFill>
                <a:latin typeface="Consolas" panose="020B0609020204030204" pitchFamily="49" charset="0"/>
              </a:rPr>
              <a:t>    * Make the constructor private so that this class cannot be instantiated</a:t>
            </a:r>
          </a:p>
          <a:p>
            <a:pPr>
              <a:defRPr/>
            </a:pPr>
            <a:r>
              <a:rPr lang="en-CA" sz="1200" dirty="0">
                <a:solidFill>
                  <a:srgbClr val="3F5FBF"/>
                </a:solidFill>
                <a:latin typeface="Consolas" panose="020B0609020204030204" pitchFamily="49" charset="0"/>
              </a:rPr>
              <a:t>    */</a:t>
            </a:r>
          </a:p>
          <a:p>
            <a:pPr>
              <a:defRPr/>
            </a:pPr>
            <a:r>
              <a:rPr lang="en-CA" sz="1200" dirty="0">
                <a:solidFill>
                  <a:srgbClr val="000000"/>
                </a:solidFill>
                <a:latin typeface="Consolas" panose="020B0609020204030204" pitchFamily="49" charset="0"/>
              </a:rPr>
              <a:t>   </a:t>
            </a:r>
            <a:r>
              <a:rPr lang="en-CA" sz="1200" b="1" dirty="0">
                <a:solidFill>
                  <a:srgbClr val="7F0055"/>
                </a:solidFill>
                <a:latin typeface="Consolas" panose="020B0609020204030204" pitchFamily="49" charset="0"/>
              </a:rPr>
              <a:t>private</a:t>
            </a:r>
            <a:r>
              <a:rPr lang="en-CA" sz="1200" b="1" dirty="0">
                <a:solidFill>
                  <a:srgbClr val="000000"/>
                </a:solidFill>
                <a:latin typeface="Consolas" panose="020B0609020204030204" pitchFamily="49" charset="0"/>
              </a:rPr>
              <a:t> </a:t>
            </a:r>
            <a:r>
              <a:rPr lang="en-CA" sz="1200" b="1" dirty="0" err="1">
                <a:solidFill>
                  <a:srgbClr val="000000"/>
                </a:solidFill>
                <a:latin typeface="Consolas" panose="020B0609020204030204" pitchFamily="49" charset="0"/>
              </a:rPr>
              <a:t>SingleObject</a:t>
            </a:r>
            <a:r>
              <a:rPr lang="en-CA" sz="1200" b="1" dirty="0">
                <a:solidFill>
                  <a:srgbClr val="000000"/>
                </a:solidFill>
                <a:latin typeface="Consolas" panose="020B0609020204030204" pitchFamily="49" charset="0"/>
              </a:rPr>
              <a:t>(){}</a:t>
            </a:r>
            <a:endParaRPr lang="en-CA" sz="1200" dirty="0">
              <a:latin typeface="Consolas" panose="020B0609020204030204" pitchFamily="49" charset="0"/>
            </a:endParaRPr>
          </a:p>
          <a:p>
            <a:pPr>
              <a:defRPr/>
            </a:pPr>
            <a:r>
              <a:rPr lang="en-CA" sz="1200" dirty="0">
                <a:solidFill>
                  <a:srgbClr val="000000"/>
                </a:solidFill>
                <a:latin typeface="Consolas" panose="020B0609020204030204" pitchFamily="49" charset="0"/>
              </a:rPr>
              <a:t>   </a:t>
            </a:r>
            <a:r>
              <a:rPr lang="en-CA" sz="1200" dirty="0">
                <a:solidFill>
                  <a:srgbClr val="3F5FBF"/>
                </a:solidFill>
                <a:latin typeface="Consolas" panose="020B0609020204030204" pitchFamily="49" charset="0"/>
              </a:rPr>
              <a:t>/**</a:t>
            </a:r>
          </a:p>
          <a:p>
            <a:pPr>
              <a:defRPr/>
            </a:pPr>
            <a:r>
              <a:rPr lang="en-CA" sz="1200" dirty="0">
                <a:solidFill>
                  <a:srgbClr val="3F5FBF"/>
                </a:solidFill>
                <a:latin typeface="Consolas" panose="020B0609020204030204" pitchFamily="49" charset="0"/>
              </a:rPr>
              <a:t>    * If the instance was not previously created, create it. Then return the instance</a:t>
            </a:r>
          </a:p>
          <a:p>
            <a:pPr>
              <a:defRPr/>
            </a:pPr>
            <a:r>
              <a:rPr lang="en-CA" sz="1200" dirty="0">
                <a:solidFill>
                  <a:srgbClr val="3F5FBF"/>
                </a:solidFill>
                <a:latin typeface="Consolas" panose="020B0609020204030204" pitchFamily="49" charset="0"/>
              </a:rPr>
              <a:t>    */</a:t>
            </a:r>
          </a:p>
          <a:p>
            <a:pPr>
              <a:defRPr/>
            </a:pPr>
            <a:r>
              <a:rPr lang="en-CA" sz="1200" dirty="0">
                <a:solidFill>
                  <a:srgbClr val="000000"/>
                </a:solidFill>
                <a:latin typeface="Consolas" panose="020B0609020204030204" pitchFamily="49" charset="0"/>
              </a:rPr>
              <a:t>   </a:t>
            </a:r>
            <a:r>
              <a:rPr lang="en-CA" sz="1200" b="1" dirty="0">
                <a:solidFill>
                  <a:srgbClr val="7F0055"/>
                </a:solidFill>
                <a:latin typeface="Consolas" panose="020B0609020204030204" pitchFamily="49" charset="0"/>
              </a:rPr>
              <a:t>public</a:t>
            </a:r>
            <a:r>
              <a:rPr lang="en-CA" sz="1200" b="1" dirty="0">
                <a:solidFill>
                  <a:srgbClr val="000000"/>
                </a:solidFill>
                <a:latin typeface="Consolas" panose="020B0609020204030204" pitchFamily="49" charset="0"/>
              </a:rPr>
              <a:t> </a:t>
            </a:r>
            <a:r>
              <a:rPr lang="en-CA" sz="1200" b="1" dirty="0">
                <a:solidFill>
                  <a:srgbClr val="7F0055"/>
                </a:solidFill>
                <a:latin typeface="Consolas" panose="020B0609020204030204" pitchFamily="49" charset="0"/>
              </a:rPr>
              <a:t>static</a:t>
            </a:r>
            <a:r>
              <a:rPr lang="en-CA" sz="1200" b="1" dirty="0">
                <a:solidFill>
                  <a:srgbClr val="000000"/>
                </a:solidFill>
                <a:latin typeface="Consolas" panose="020B0609020204030204" pitchFamily="49" charset="0"/>
              </a:rPr>
              <a:t> </a:t>
            </a:r>
            <a:r>
              <a:rPr lang="en-CA" sz="1200" b="1" dirty="0" err="1">
                <a:solidFill>
                  <a:srgbClr val="000000"/>
                </a:solidFill>
                <a:latin typeface="Consolas" panose="020B0609020204030204" pitchFamily="49" charset="0"/>
              </a:rPr>
              <a:t>SingleObject</a:t>
            </a:r>
            <a:r>
              <a:rPr lang="en-CA" sz="1200" b="1" dirty="0">
                <a:solidFill>
                  <a:srgbClr val="000000"/>
                </a:solidFill>
                <a:latin typeface="Consolas" panose="020B0609020204030204" pitchFamily="49" charset="0"/>
              </a:rPr>
              <a:t> </a:t>
            </a:r>
            <a:r>
              <a:rPr lang="en-CA" sz="1200" b="1" dirty="0" err="1">
                <a:solidFill>
                  <a:srgbClr val="000000"/>
                </a:solidFill>
                <a:latin typeface="Consolas" panose="020B0609020204030204" pitchFamily="49" charset="0"/>
              </a:rPr>
              <a:t>getInstance</a:t>
            </a:r>
            <a:r>
              <a:rPr lang="en-CA" sz="1200" b="1" dirty="0">
                <a:solidFill>
                  <a:srgbClr val="000000"/>
                </a:solidFill>
                <a:latin typeface="Consolas" panose="020B0609020204030204" pitchFamily="49" charset="0"/>
              </a:rPr>
              <a:t>(){</a:t>
            </a:r>
          </a:p>
          <a:p>
            <a:pPr>
              <a:defRPr/>
            </a:pPr>
            <a:r>
              <a:rPr lang="en-CA" sz="1200" dirty="0">
                <a:solidFill>
                  <a:srgbClr val="000000"/>
                </a:solidFill>
                <a:latin typeface="Consolas" panose="020B0609020204030204" pitchFamily="49" charset="0"/>
              </a:rPr>
              <a:t>      </a:t>
            </a:r>
            <a:r>
              <a:rPr lang="en-CA" sz="1200" b="1" dirty="0">
                <a:solidFill>
                  <a:srgbClr val="7F0055"/>
                </a:solidFill>
                <a:latin typeface="Consolas" panose="020B0609020204030204" pitchFamily="49" charset="0"/>
              </a:rPr>
              <a:t>if</a:t>
            </a:r>
            <a:r>
              <a:rPr lang="en-CA" sz="1200" b="1" dirty="0">
                <a:solidFill>
                  <a:srgbClr val="000000"/>
                </a:solidFill>
                <a:latin typeface="Consolas" panose="020B0609020204030204" pitchFamily="49" charset="0"/>
              </a:rPr>
              <a:t> (</a:t>
            </a:r>
            <a:r>
              <a:rPr lang="en-CA" sz="1200" b="1" i="1" dirty="0">
                <a:solidFill>
                  <a:srgbClr val="0000C0"/>
                </a:solidFill>
                <a:latin typeface="Consolas" panose="020B0609020204030204" pitchFamily="49" charset="0"/>
              </a:rPr>
              <a:t>instance</a:t>
            </a:r>
            <a:r>
              <a:rPr lang="en-CA" sz="1200" b="1" i="1" dirty="0">
                <a:solidFill>
                  <a:srgbClr val="000000"/>
                </a:solidFill>
                <a:latin typeface="Consolas" panose="020B0609020204030204" pitchFamily="49" charset="0"/>
              </a:rPr>
              <a:t> == </a:t>
            </a:r>
            <a:r>
              <a:rPr lang="en-CA" sz="1200" b="1" i="1" dirty="0">
                <a:solidFill>
                  <a:srgbClr val="7F0055"/>
                </a:solidFill>
                <a:latin typeface="Consolas" panose="020B0609020204030204" pitchFamily="49" charset="0"/>
              </a:rPr>
              <a:t>null</a:t>
            </a:r>
            <a:r>
              <a:rPr lang="en-CA" sz="1200" b="1" i="1" dirty="0">
                <a:solidFill>
                  <a:srgbClr val="000000"/>
                </a:solidFill>
                <a:latin typeface="Consolas" panose="020B0609020204030204" pitchFamily="49" charset="0"/>
              </a:rPr>
              <a:t>)</a:t>
            </a:r>
          </a:p>
          <a:p>
            <a:pPr>
              <a:defRPr/>
            </a:pPr>
            <a:r>
              <a:rPr lang="en-CA" sz="1200" dirty="0">
                <a:solidFill>
                  <a:srgbClr val="000000"/>
                </a:solidFill>
                <a:latin typeface="Consolas" panose="020B0609020204030204" pitchFamily="49" charset="0"/>
              </a:rPr>
              <a:t>      </a:t>
            </a:r>
            <a:r>
              <a:rPr lang="en-CA" sz="1200" i="1" dirty="0">
                <a:solidFill>
                  <a:srgbClr val="0000C0"/>
                </a:solidFill>
                <a:latin typeface="Consolas" panose="020B0609020204030204" pitchFamily="49" charset="0"/>
              </a:rPr>
              <a:t>instance</a:t>
            </a:r>
            <a:r>
              <a:rPr lang="en-CA" sz="1200" i="1" dirty="0">
                <a:solidFill>
                  <a:srgbClr val="000000"/>
                </a:solidFill>
                <a:latin typeface="Consolas" panose="020B0609020204030204" pitchFamily="49" charset="0"/>
              </a:rPr>
              <a:t> = </a:t>
            </a:r>
            <a:r>
              <a:rPr lang="en-CA" sz="1200" b="1" i="1" dirty="0">
                <a:solidFill>
                  <a:srgbClr val="7F0055"/>
                </a:solidFill>
                <a:latin typeface="Consolas" panose="020B0609020204030204" pitchFamily="49" charset="0"/>
              </a:rPr>
              <a:t>new</a:t>
            </a:r>
            <a:r>
              <a:rPr lang="en-CA" sz="1200" b="1" i="1" dirty="0">
                <a:solidFill>
                  <a:srgbClr val="000000"/>
                </a:solidFill>
                <a:latin typeface="Consolas" panose="020B0609020204030204" pitchFamily="49" charset="0"/>
              </a:rPr>
              <a:t> </a:t>
            </a:r>
            <a:r>
              <a:rPr lang="en-CA" sz="1200" b="1" i="1" dirty="0" err="1">
                <a:solidFill>
                  <a:srgbClr val="000000"/>
                </a:solidFill>
                <a:latin typeface="Consolas" panose="020B0609020204030204" pitchFamily="49" charset="0"/>
              </a:rPr>
              <a:t>SingleObject</a:t>
            </a:r>
            <a:r>
              <a:rPr lang="en-CA" sz="1200" b="1" i="1" dirty="0">
                <a:solidFill>
                  <a:srgbClr val="000000"/>
                </a:solidFill>
                <a:latin typeface="Consolas" panose="020B0609020204030204" pitchFamily="49" charset="0"/>
              </a:rPr>
              <a:t>();</a:t>
            </a:r>
          </a:p>
          <a:p>
            <a:pPr>
              <a:defRPr/>
            </a:pPr>
            <a:r>
              <a:rPr lang="en-CA" sz="1200" dirty="0">
                <a:solidFill>
                  <a:srgbClr val="000000"/>
                </a:solidFill>
                <a:latin typeface="Consolas" panose="020B0609020204030204" pitchFamily="49" charset="0"/>
              </a:rPr>
              <a:t>      </a:t>
            </a:r>
            <a:r>
              <a:rPr lang="en-CA" sz="1200" b="1" dirty="0">
                <a:solidFill>
                  <a:srgbClr val="7F0055"/>
                </a:solidFill>
                <a:latin typeface="Consolas" panose="020B0609020204030204" pitchFamily="49" charset="0"/>
              </a:rPr>
              <a:t>return</a:t>
            </a:r>
            <a:r>
              <a:rPr lang="en-CA" sz="1200" b="1" dirty="0">
                <a:solidFill>
                  <a:srgbClr val="000000"/>
                </a:solidFill>
                <a:latin typeface="Consolas" panose="020B0609020204030204" pitchFamily="49" charset="0"/>
              </a:rPr>
              <a:t> </a:t>
            </a:r>
            <a:r>
              <a:rPr lang="en-CA" sz="1200" b="1" i="1" dirty="0">
                <a:solidFill>
                  <a:srgbClr val="0000C0"/>
                </a:solidFill>
                <a:latin typeface="Consolas" panose="020B0609020204030204" pitchFamily="49" charset="0"/>
              </a:rPr>
              <a:t>instance</a:t>
            </a:r>
            <a:r>
              <a:rPr lang="en-CA" sz="1200" b="1" i="1" dirty="0">
                <a:solidFill>
                  <a:srgbClr val="000000"/>
                </a:solidFill>
                <a:latin typeface="Consolas" panose="020B0609020204030204" pitchFamily="49" charset="0"/>
              </a:rPr>
              <a:t>;</a:t>
            </a:r>
          </a:p>
          <a:p>
            <a:pPr>
              <a:defRPr/>
            </a:pPr>
            <a:r>
              <a:rPr lang="en-CA" sz="1200" dirty="0">
                <a:solidFill>
                  <a:srgbClr val="000000"/>
                </a:solidFill>
                <a:latin typeface="Consolas" panose="020B0609020204030204" pitchFamily="49" charset="0"/>
              </a:rPr>
              <a:t>   }</a:t>
            </a:r>
            <a:endParaRPr lang="en-CA" sz="1200" dirty="0">
              <a:latin typeface="Consolas" panose="020B0609020204030204" pitchFamily="49" charset="0"/>
            </a:endParaRPr>
          </a:p>
          <a:p>
            <a:pPr>
              <a:defRPr/>
            </a:pPr>
            <a:r>
              <a:rPr lang="en-CA" sz="1200" dirty="0">
                <a:solidFill>
                  <a:srgbClr val="000000"/>
                </a:solidFill>
                <a:latin typeface="Consolas" panose="020B0609020204030204" pitchFamily="49" charset="0"/>
              </a:rPr>
              <a:t>   </a:t>
            </a:r>
            <a:r>
              <a:rPr lang="en-CA" sz="1200" b="1" dirty="0">
                <a:solidFill>
                  <a:srgbClr val="7F0055"/>
                </a:solidFill>
                <a:latin typeface="Consolas" panose="020B0609020204030204" pitchFamily="49" charset="0"/>
              </a:rPr>
              <a:t>public</a:t>
            </a:r>
            <a:r>
              <a:rPr lang="en-CA" sz="1200" b="1" dirty="0">
                <a:solidFill>
                  <a:srgbClr val="000000"/>
                </a:solidFill>
                <a:latin typeface="Consolas" panose="020B0609020204030204" pitchFamily="49" charset="0"/>
              </a:rPr>
              <a:t> </a:t>
            </a:r>
            <a:r>
              <a:rPr lang="en-CA" sz="1200" b="1" dirty="0">
                <a:solidFill>
                  <a:srgbClr val="7F0055"/>
                </a:solidFill>
                <a:latin typeface="Consolas" panose="020B0609020204030204" pitchFamily="49" charset="0"/>
              </a:rPr>
              <a:t>void</a:t>
            </a:r>
            <a:r>
              <a:rPr lang="en-CA" sz="1200" b="1" dirty="0">
                <a:solidFill>
                  <a:srgbClr val="000000"/>
                </a:solidFill>
                <a:latin typeface="Consolas" panose="020B0609020204030204" pitchFamily="49" charset="0"/>
              </a:rPr>
              <a:t> </a:t>
            </a:r>
            <a:r>
              <a:rPr lang="en-CA" sz="1200" b="1" dirty="0" err="1">
                <a:solidFill>
                  <a:srgbClr val="000000"/>
                </a:solidFill>
                <a:latin typeface="Consolas" panose="020B0609020204030204" pitchFamily="49" charset="0"/>
              </a:rPr>
              <a:t>showMessage</a:t>
            </a:r>
            <a:r>
              <a:rPr lang="en-CA" sz="1200" b="1" dirty="0">
                <a:solidFill>
                  <a:srgbClr val="000000"/>
                </a:solidFill>
                <a:latin typeface="Consolas" panose="020B0609020204030204" pitchFamily="49" charset="0"/>
              </a:rPr>
              <a:t>(){</a:t>
            </a:r>
          </a:p>
          <a:p>
            <a:pPr>
              <a:defRPr/>
            </a:pPr>
            <a:r>
              <a:rPr lang="en-CA" sz="1200" dirty="0">
                <a:solidFill>
                  <a:srgbClr val="000000"/>
                </a:solidFill>
                <a:latin typeface="Consolas" panose="020B0609020204030204" pitchFamily="49" charset="0"/>
              </a:rPr>
              <a:t>      </a:t>
            </a:r>
            <a:r>
              <a:rPr lang="en-CA" sz="1200" dirty="0" err="1">
                <a:solidFill>
                  <a:srgbClr val="000000"/>
                </a:solidFill>
                <a:latin typeface="Consolas" panose="020B0609020204030204" pitchFamily="49" charset="0"/>
              </a:rPr>
              <a:t>System.</a:t>
            </a:r>
            <a:r>
              <a:rPr lang="en-CA" sz="1200" b="1" i="1" dirty="0" err="1">
                <a:solidFill>
                  <a:srgbClr val="0000C0"/>
                </a:solidFill>
                <a:latin typeface="Consolas" panose="020B0609020204030204" pitchFamily="49" charset="0"/>
              </a:rPr>
              <a:t>out</a:t>
            </a:r>
            <a:r>
              <a:rPr lang="en-CA" sz="1200" b="1" i="1" dirty="0" err="1">
                <a:solidFill>
                  <a:srgbClr val="000000"/>
                </a:solidFill>
                <a:latin typeface="Consolas" panose="020B0609020204030204" pitchFamily="49" charset="0"/>
              </a:rPr>
              <a:t>.println</a:t>
            </a:r>
            <a:r>
              <a:rPr lang="en-CA" sz="1200" b="1" i="1" dirty="0">
                <a:solidFill>
                  <a:srgbClr val="000000"/>
                </a:solidFill>
                <a:latin typeface="Consolas" panose="020B0609020204030204" pitchFamily="49" charset="0"/>
              </a:rPr>
              <a:t>(</a:t>
            </a:r>
            <a:r>
              <a:rPr lang="en-CA" sz="1200" b="1" i="1" dirty="0">
                <a:solidFill>
                  <a:srgbClr val="2A00FF"/>
                </a:solidFill>
                <a:latin typeface="Consolas" panose="020B0609020204030204" pitchFamily="49" charset="0"/>
              </a:rPr>
              <a:t>"Hello World!"</a:t>
            </a:r>
            <a:r>
              <a:rPr lang="en-CA" sz="1200" b="1" i="1" dirty="0">
                <a:solidFill>
                  <a:srgbClr val="000000"/>
                </a:solidFill>
                <a:latin typeface="Consolas" panose="020B0609020204030204" pitchFamily="49" charset="0"/>
              </a:rPr>
              <a:t>);</a:t>
            </a:r>
          </a:p>
          <a:p>
            <a:pPr>
              <a:defRPr/>
            </a:pPr>
            <a:r>
              <a:rPr lang="en-CA" sz="1200" dirty="0">
                <a:solidFill>
                  <a:srgbClr val="000000"/>
                </a:solidFill>
                <a:latin typeface="Consolas" panose="020B0609020204030204" pitchFamily="49" charset="0"/>
              </a:rPr>
              <a:t>   }</a:t>
            </a:r>
          </a:p>
          <a:p>
            <a:pPr>
              <a:defRPr/>
            </a:pPr>
            <a:r>
              <a:rPr lang="en-CA" sz="1200" dirty="0">
                <a:solidFill>
                  <a:srgbClr val="000000"/>
                </a:solidFill>
                <a:latin typeface="Consolas" panose="020B0609020204030204" pitchFamily="49" charset="0"/>
              </a:rPr>
              <a:t>}</a:t>
            </a:r>
            <a:endParaRPr lang="en-CA" sz="1200" dirty="0"/>
          </a:p>
        </p:txBody>
      </p:sp>
      <p:sp>
        <p:nvSpPr>
          <p:cNvPr id="6" name="TextBox 5">
            <a:extLst>
              <a:ext uri="{FF2B5EF4-FFF2-40B4-BE49-F238E27FC236}">
                <a16:creationId xmlns:a16="http://schemas.microsoft.com/office/drawing/2014/main" id="{FA3AE1AF-A3E4-4A36-A2D7-815D3C19CBE0}"/>
              </a:ext>
            </a:extLst>
          </p:cNvPr>
          <p:cNvSpPr txBox="1"/>
          <p:nvPr/>
        </p:nvSpPr>
        <p:spPr>
          <a:xfrm>
            <a:off x="5232612" y="4509120"/>
            <a:ext cx="4857420" cy="1938992"/>
          </a:xfrm>
          <a:prstGeom prst="rect">
            <a:avLst/>
          </a:prstGeom>
          <a:solidFill>
            <a:schemeClr val="bg1"/>
          </a:solidFill>
          <a:ln>
            <a:solidFill>
              <a:schemeClr val="accent1"/>
            </a:solidFill>
          </a:ln>
          <a:effectLst>
            <a:glow rad="63500">
              <a:schemeClr val="accent4">
                <a:satMod val="175000"/>
                <a:alpha val="40000"/>
              </a:schemeClr>
            </a:glow>
          </a:effectLst>
        </p:spPr>
        <p:txBody>
          <a:bodyPr wrap="none">
            <a:spAutoFit/>
          </a:bodyPr>
          <a:lstStyle/>
          <a:p>
            <a:pPr>
              <a:defRPr/>
            </a:pPr>
            <a:r>
              <a:rPr lang="en-CA" sz="1200" b="1" dirty="0">
                <a:solidFill>
                  <a:srgbClr val="7F0055"/>
                </a:solidFill>
                <a:latin typeface="Consolas" panose="020B0609020204030204" pitchFamily="49" charset="0"/>
              </a:rPr>
              <a:t>public</a:t>
            </a:r>
            <a:r>
              <a:rPr lang="en-CA" sz="1200" b="1" dirty="0">
                <a:solidFill>
                  <a:srgbClr val="000000"/>
                </a:solidFill>
                <a:latin typeface="Consolas" panose="020B0609020204030204" pitchFamily="49" charset="0"/>
              </a:rPr>
              <a:t> </a:t>
            </a:r>
            <a:r>
              <a:rPr lang="en-CA" sz="1200" b="1" dirty="0">
                <a:solidFill>
                  <a:srgbClr val="7F0055"/>
                </a:solidFill>
                <a:latin typeface="Consolas" panose="020B0609020204030204" pitchFamily="49" charset="0"/>
              </a:rPr>
              <a:t>class</a:t>
            </a:r>
            <a:r>
              <a:rPr lang="en-CA" sz="1200" b="1" dirty="0">
                <a:solidFill>
                  <a:srgbClr val="000000"/>
                </a:solidFill>
                <a:latin typeface="Consolas" panose="020B0609020204030204" pitchFamily="49" charset="0"/>
              </a:rPr>
              <a:t> </a:t>
            </a:r>
            <a:r>
              <a:rPr lang="en-CA" sz="1200" b="1" dirty="0" err="1">
                <a:solidFill>
                  <a:srgbClr val="000000"/>
                </a:solidFill>
                <a:latin typeface="Consolas" panose="020B0609020204030204" pitchFamily="49" charset="0"/>
              </a:rPr>
              <a:t>SingletonDriver</a:t>
            </a:r>
            <a:r>
              <a:rPr lang="en-CA" sz="1200" b="1" dirty="0">
                <a:solidFill>
                  <a:srgbClr val="000000"/>
                </a:solidFill>
                <a:latin typeface="Consolas" panose="020B0609020204030204" pitchFamily="49" charset="0"/>
              </a:rPr>
              <a:t> {</a:t>
            </a:r>
          </a:p>
          <a:p>
            <a:pPr>
              <a:defRPr/>
            </a:pPr>
            <a:r>
              <a:rPr lang="en-CA" sz="1200" dirty="0">
                <a:solidFill>
                  <a:srgbClr val="000000"/>
                </a:solidFill>
                <a:latin typeface="Consolas" panose="020B0609020204030204" pitchFamily="49" charset="0"/>
              </a:rPr>
              <a:t>   </a:t>
            </a:r>
            <a:r>
              <a:rPr lang="en-CA" sz="1200" b="1" dirty="0">
                <a:solidFill>
                  <a:srgbClr val="7F0055"/>
                </a:solidFill>
                <a:latin typeface="Consolas" panose="020B0609020204030204" pitchFamily="49" charset="0"/>
              </a:rPr>
              <a:t>public</a:t>
            </a:r>
            <a:r>
              <a:rPr lang="en-CA" sz="1200" b="1" dirty="0">
                <a:solidFill>
                  <a:srgbClr val="000000"/>
                </a:solidFill>
                <a:latin typeface="Consolas" panose="020B0609020204030204" pitchFamily="49" charset="0"/>
              </a:rPr>
              <a:t> </a:t>
            </a:r>
            <a:r>
              <a:rPr lang="en-CA" sz="1200" b="1" dirty="0">
                <a:solidFill>
                  <a:srgbClr val="7F0055"/>
                </a:solidFill>
                <a:latin typeface="Consolas" panose="020B0609020204030204" pitchFamily="49" charset="0"/>
              </a:rPr>
              <a:t>static</a:t>
            </a:r>
            <a:r>
              <a:rPr lang="en-CA" sz="1200" b="1" dirty="0">
                <a:solidFill>
                  <a:srgbClr val="000000"/>
                </a:solidFill>
                <a:latin typeface="Consolas" panose="020B0609020204030204" pitchFamily="49" charset="0"/>
              </a:rPr>
              <a:t> </a:t>
            </a:r>
            <a:r>
              <a:rPr lang="en-CA" sz="1200" b="1" dirty="0">
                <a:solidFill>
                  <a:srgbClr val="7F0055"/>
                </a:solidFill>
                <a:latin typeface="Consolas" panose="020B0609020204030204" pitchFamily="49" charset="0"/>
              </a:rPr>
              <a:t>void</a:t>
            </a:r>
            <a:r>
              <a:rPr lang="en-CA" sz="1200" b="1" dirty="0">
                <a:solidFill>
                  <a:srgbClr val="000000"/>
                </a:solidFill>
                <a:latin typeface="Consolas" panose="020B0609020204030204" pitchFamily="49" charset="0"/>
              </a:rPr>
              <a:t> main(String[] </a:t>
            </a:r>
            <a:r>
              <a:rPr lang="en-CA" sz="1200" b="1" dirty="0" err="1">
                <a:solidFill>
                  <a:srgbClr val="6A3E3E"/>
                </a:solidFill>
                <a:latin typeface="Consolas" panose="020B0609020204030204" pitchFamily="49" charset="0"/>
              </a:rPr>
              <a:t>args</a:t>
            </a:r>
            <a:r>
              <a:rPr lang="en-CA" sz="1200" b="1" dirty="0">
                <a:solidFill>
                  <a:srgbClr val="000000"/>
                </a:solidFill>
                <a:latin typeface="Consolas" panose="020B0609020204030204" pitchFamily="49" charset="0"/>
              </a:rPr>
              <a:t>) {</a:t>
            </a:r>
          </a:p>
          <a:p>
            <a:pPr>
              <a:defRPr/>
            </a:pPr>
            <a:endParaRPr lang="en-CA" sz="1200" dirty="0">
              <a:latin typeface="Consolas" panose="020B0609020204030204" pitchFamily="49" charset="0"/>
            </a:endParaRPr>
          </a:p>
          <a:p>
            <a:pPr>
              <a:defRPr/>
            </a:pPr>
            <a:r>
              <a:rPr lang="en-CA" sz="1200" dirty="0">
                <a:solidFill>
                  <a:srgbClr val="000000"/>
                </a:solidFill>
                <a:latin typeface="Consolas" panose="020B0609020204030204" pitchFamily="49" charset="0"/>
              </a:rPr>
              <a:t>      </a:t>
            </a:r>
            <a:r>
              <a:rPr lang="en-CA" sz="1200" dirty="0">
                <a:solidFill>
                  <a:srgbClr val="3F7F5F"/>
                </a:solidFill>
                <a:latin typeface="Consolas" panose="020B0609020204030204" pitchFamily="49" charset="0"/>
              </a:rPr>
              <a:t>//Get the only object available</a:t>
            </a:r>
          </a:p>
          <a:p>
            <a:pPr>
              <a:defRPr/>
            </a:pPr>
            <a:r>
              <a:rPr lang="en-CA" sz="1200" dirty="0">
                <a:solidFill>
                  <a:srgbClr val="000000"/>
                </a:solidFill>
                <a:latin typeface="Consolas" panose="020B0609020204030204" pitchFamily="49" charset="0"/>
              </a:rPr>
              <a:t>      </a:t>
            </a:r>
            <a:r>
              <a:rPr lang="en-CA" sz="1200" dirty="0" err="1">
                <a:solidFill>
                  <a:srgbClr val="000000"/>
                </a:solidFill>
                <a:latin typeface="Consolas" panose="020B0609020204030204" pitchFamily="49" charset="0"/>
              </a:rPr>
              <a:t>SingleObject</a:t>
            </a:r>
            <a:r>
              <a:rPr lang="en-CA" sz="1200" dirty="0">
                <a:solidFill>
                  <a:srgbClr val="000000"/>
                </a:solidFill>
                <a:latin typeface="Consolas" panose="020B0609020204030204" pitchFamily="49" charset="0"/>
              </a:rPr>
              <a:t> </a:t>
            </a:r>
            <a:r>
              <a:rPr lang="en-CA" sz="1200" dirty="0">
                <a:solidFill>
                  <a:srgbClr val="6A3E3E"/>
                </a:solidFill>
                <a:latin typeface="Consolas" panose="020B0609020204030204" pitchFamily="49" charset="0"/>
              </a:rPr>
              <a:t>object</a:t>
            </a:r>
            <a:r>
              <a:rPr lang="en-CA" sz="1200" dirty="0">
                <a:solidFill>
                  <a:srgbClr val="000000"/>
                </a:solidFill>
                <a:latin typeface="Consolas" panose="020B0609020204030204" pitchFamily="49" charset="0"/>
              </a:rPr>
              <a:t> = </a:t>
            </a:r>
            <a:r>
              <a:rPr lang="en-CA" sz="1200" dirty="0" err="1">
                <a:solidFill>
                  <a:srgbClr val="000000"/>
                </a:solidFill>
                <a:latin typeface="Consolas" panose="020B0609020204030204" pitchFamily="49" charset="0"/>
              </a:rPr>
              <a:t>SingleObject.</a:t>
            </a:r>
            <a:r>
              <a:rPr lang="en-CA" sz="1200" i="1" dirty="0" err="1">
                <a:solidFill>
                  <a:srgbClr val="000000"/>
                </a:solidFill>
                <a:latin typeface="Consolas" panose="020B0609020204030204" pitchFamily="49" charset="0"/>
              </a:rPr>
              <a:t>getInstance</a:t>
            </a:r>
            <a:r>
              <a:rPr lang="en-CA" sz="1200" i="1" dirty="0">
                <a:solidFill>
                  <a:srgbClr val="000000"/>
                </a:solidFill>
                <a:latin typeface="Consolas" panose="020B0609020204030204" pitchFamily="49" charset="0"/>
              </a:rPr>
              <a:t>();</a:t>
            </a:r>
          </a:p>
          <a:p>
            <a:pPr>
              <a:defRPr/>
            </a:pPr>
            <a:endParaRPr lang="en-CA" sz="1200" dirty="0">
              <a:latin typeface="Consolas" panose="020B0609020204030204" pitchFamily="49" charset="0"/>
            </a:endParaRPr>
          </a:p>
          <a:p>
            <a:pPr>
              <a:defRPr/>
            </a:pPr>
            <a:r>
              <a:rPr lang="en-CA" sz="1200" dirty="0">
                <a:solidFill>
                  <a:srgbClr val="000000"/>
                </a:solidFill>
                <a:latin typeface="Consolas" panose="020B0609020204030204" pitchFamily="49" charset="0"/>
              </a:rPr>
              <a:t>      </a:t>
            </a:r>
            <a:r>
              <a:rPr lang="en-CA" sz="1200" dirty="0">
                <a:solidFill>
                  <a:srgbClr val="3F7F5F"/>
                </a:solidFill>
                <a:latin typeface="Consolas" panose="020B0609020204030204" pitchFamily="49" charset="0"/>
              </a:rPr>
              <a:t>//use the Singleton</a:t>
            </a:r>
          </a:p>
          <a:p>
            <a:pPr>
              <a:defRPr/>
            </a:pPr>
            <a:r>
              <a:rPr lang="en-CA" sz="1200" dirty="0">
                <a:solidFill>
                  <a:srgbClr val="000000"/>
                </a:solidFill>
                <a:latin typeface="Consolas" panose="020B0609020204030204" pitchFamily="49" charset="0"/>
              </a:rPr>
              <a:t>      </a:t>
            </a:r>
            <a:r>
              <a:rPr lang="en-CA" sz="1200" dirty="0" err="1">
                <a:solidFill>
                  <a:srgbClr val="6A3E3E"/>
                </a:solidFill>
                <a:latin typeface="Consolas" panose="020B0609020204030204" pitchFamily="49" charset="0"/>
              </a:rPr>
              <a:t>object</a:t>
            </a:r>
            <a:r>
              <a:rPr lang="en-CA" sz="1200" dirty="0" err="1">
                <a:solidFill>
                  <a:srgbClr val="000000"/>
                </a:solidFill>
                <a:latin typeface="Consolas" panose="020B0609020204030204" pitchFamily="49" charset="0"/>
              </a:rPr>
              <a:t>.showMessage</a:t>
            </a:r>
            <a:r>
              <a:rPr lang="en-CA" sz="1200" dirty="0">
                <a:solidFill>
                  <a:srgbClr val="000000"/>
                </a:solidFill>
                <a:latin typeface="Consolas" panose="020B0609020204030204" pitchFamily="49" charset="0"/>
              </a:rPr>
              <a:t>();</a:t>
            </a:r>
          </a:p>
          <a:p>
            <a:pPr>
              <a:defRPr/>
            </a:pPr>
            <a:r>
              <a:rPr lang="en-CA" sz="1200" dirty="0">
                <a:solidFill>
                  <a:srgbClr val="000000"/>
                </a:solidFill>
                <a:latin typeface="Consolas" panose="020B0609020204030204" pitchFamily="49" charset="0"/>
              </a:rPr>
              <a:t>   }</a:t>
            </a:r>
          </a:p>
          <a:p>
            <a:pPr>
              <a:defRPr/>
            </a:pPr>
            <a:r>
              <a:rPr lang="en-CA" sz="1200" dirty="0">
                <a:solidFill>
                  <a:srgbClr val="000000"/>
                </a:solidFill>
                <a:latin typeface="Consolas" panose="020B0609020204030204" pitchFamily="49" charset="0"/>
              </a:rPr>
              <a:t>}</a:t>
            </a:r>
            <a:endParaRPr lang="en-CA" sz="1200" dirty="0"/>
          </a:p>
        </p:txBody>
      </p:sp>
      <p:sp>
        <p:nvSpPr>
          <p:cNvPr id="2" name="Footer Placeholder 1">
            <a:extLst>
              <a:ext uri="{FF2B5EF4-FFF2-40B4-BE49-F238E27FC236}">
                <a16:creationId xmlns:a16="http://schemas.microsoft.com/office/drawing/2014/main" id="{17921650-D425-4764-BCF0-A5EB88229B08}"/>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37162431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D3D574-4C05-41F4-9688-18113595ED00}"/>
              </a:ext>
            </a:extLst>
          </p:cNvPr>
          <p:cNvSpPr>
            <a:spLocks noGrp="1"/>
          </p:cNvSpPr>
          <p:nvPr>
            <p:ph type="title"/>
          </p:nvPr>
        </p:nvSpPr>
        <p:spPr/>
        <p:txBody>
          <a:bodyPr/>
          <a:lstStyle/>
          <a:p>
            <a:r>
              <a:rPr lang="en-CA" dirty="0"/>
              <a:t>Singleton pattern remarks</a:t>
            </a:r>
          </a:p>
        </p:txBody>
      </p:sp>
      <p:sp>
        <p:nvSpPr>
          <p:cNvPr id="4" name="Content Placeholder 3">
            <a:extLst>
              <a:ext uri="{FF2B5EF4-FFF2-40B4-BE49-F238E27FC236}">
                <a16:creationId xmlns:a16="http://schemas.microsoft.com/office/drawing/2014/main" id="{26A2CFA5-79D1-4E43-A7B3-2BFFB2016517}"/>
              </a:ext>
            </a:extLst>
          </p:cNvPr>
          <p:cNvSpPr>
            <a:spLocks noGrp="1"/>
          </p:cNvSpPr>
          <p:nvPr>
            <p:ph idx="1"/>
          </p:nvPr>
        </p:nvSpPr>
        <p:spPr/>
        <p:txBody>
          <a:bodyPr/>
          <a:lstStyle/>
          <a:p>
            <a:pPr>
              <a:defRPr/>
            </a:pPr>
            <a:r>
              <a:rPr lang="en-US" sz="2000" dirty="0"/>
              <a:t>The </a:t>
            </a:r>
            <a:r>
              <a:rPr lang="en-US" sz="2000" dirty="0">
                <a:solidFill>
                  <a:srgbClr val="0070C0"/>
                </a:solidFill>
                <a:latin typeface="Consolas" panose="020B0609020204030204" pitchFamily="49" charset="0"/>
                <a:cs typeface="Consolas" panose="020B0609020204030204" pitchFamily="49" charset="0"/>
              </a:rPr>
              <a:t>Singleton</a:t>
            </a:r>
            <a:r>
              <a:rPr lang="en-US" sz="2000" dirty="0"/>
              <a:t> class employs a technique known as </a:t>
            </a:r>
            <a:r>
              <a:rPr lang="en-US" sz="2000" b="1" dirty="0"/>
              <a:t>lazy instantiation </a:t>
            </a:r>
            <a:r>
              <a:rPr lang="en-US" sz="2000" dirty="0"/>
              <a:t>to create the singleton; as a result, the singleton instance is not created until the </a:t>
            </a:r>
            <a:r>
              <a:rPr lang="en-US" sz="2000" dirty="0">
                <a:solidFill>
                  <a:srgbClr val="0070C0"/>
                </a:solidFill>
                <a:latin typeface="Consolas" panose="020B0609020204030204" pitchFamily="49" charset="0"/>
                <a:cs typeface="Consolas" panose="020B0609020204030204" pitchFamily="49" charset="0"/>
              </a:rPr>
              <a:t>Instance() </a:t>
            </a:r>
            <a:r>
              <a:rPr lang="en-US" sz="2000" dirty="0"/>
              <a:t>method is called for the first time. This technique ensures that the singleton instance is created only when needed </a:t>
            </a:r>
          </a:p>
          <a:p>
            <a:pPr>
              <a:defRPr/>
            </a:pPr>
            <a:r>
              <a:rPr lang="en-US" sz="2000" dirty="0"/>
              <a:t>The </a:t>
            </a:r>
            <a:r>
              <a:rPr lang="en-US" sz="2000" dirty="0">
                <a:solidFill>
                  <a:srgbClr val="0070C0"/>
                </a:solidFill>
                <a:latin typeface="Consolas" panose="020B0609020204030204" pitchFamily="49" charset="0"/>
                <a:cs typeface="Consolas" panose="020B0609020204030204" pitchFamily="49" charset="0"/>
              </a:rPr>
              <a:t>Singleton</a:t>
            </a:r>
            <a:r>
              <a:rPr lang="en-US" sz="2000" dirty="0"/>
              <a:t> class implements a protected constructor so clients cannot instantiate </a:t>
            </a:r>
            <a:r>
              <a:rPr lang="en-US" sz="2000" dirty="0">
                <a:solidFill>
                  <a:srgbClr val="0070C0"/>
                </a:solidFill>
                <a:latin typeface="Consolas" panose="020B0609020204030204" pitchFamily="49" charset="0"/>
                <a:cs typeface="Consolas" panose="020B0609020204030204" pitchFamily="49" charset="0"/>
              </a:rPr>
              <a:t>Singleton</a:t>
            </a:r>
            <a:r>
              <a:rPr lang="en-US" sz="2000" dirty="0"/>
              <a:t> instances</a:t>
            </a:r>
          </a:p>
          <a:p>
            <a:pPr>
              <a:defRPr/>
            </a:pPr>
            <a:r>
              <a:rPr lang="en-US" sz="2000" dirty="0"/>
              <a:t>Protected constructors allow </a:t>
            </a:r>
            <a:r>
              <a:rPr lang="en-US" sz="2000" dirty="0">
                <a:solidFill>
                  <a:srgbClr val="0070C0"/>
                </a:solidFill>
                <a:latin typeface="Consolas" panose="020B0609020204030204" pitchFamily="49" charset="0"/>
                <a:cs typeface="Consolas" panose="020B0609020204030204" pitchFamily="49" charset="0"/>
              </a:rPr>
              <a:t>Singleton</a:t>
            </a:r>
            <a:r>
              <a:rPr lang="en-US" sz="2000" dirty="0"/>
              <a:t> subclasses to be created</a:t>
            </a:r>
          </a:p>
          <a:p>
            <a:pPr>
              <a:defRPr/>
            </a:pPr>
            <a:r>
              <a:rPr lang="en-US" sz="2000" dirty="0"/>
              <a:t>Even though the </a:t>
            </a:r>
            <a:r>
              <a:rPr lang="en-US" sz="2000" dirty="0">
                <a:solidFill>
                  <a:srgbClr val="0070C0"/>
                </a:solidFill>
                <a:latin typeface="Consolas" panose="020B0609020204030204" pitchFamily="49" charset="0"/>
                <a:cs typeface="Consolas" panose="020B0609020204030204" pitchFamily="49" charset="0"/>
              </a:rPr>
              <a:t>Singleton</a:t>
            </a:r>
            <a:r>
              <a:rPr lang="en-US" sz="2000" dirty="0"/>
              <a:t> is an interesting pattern, it is essentially a </a:t>
            </a:r>
            <a:r>
              <a:rPr lang="en-US" sz="2000" b="1" dirty="0"/>
              <a:t>global variable</a:t>
            </a:r>
            <a:r>
              <a:rPr lang="en-US" sz="2000" dirty="0"/>
              <a:t>, and as such should be used with caution. </a:t>
            </a:r>
          </a:p>
          <a:p>
            <a:pPr marL="0" indent="0">
              <a:buNone/>
              <a:defRPr/>
            </a:pPr>
            <a:r>
              <a:rPr lang="en-US" sz="2000" dirty="0"/>
              <a:t> </a:t>
            </a:r>
          </a:p>
          <a:p>
            <a:endParaRPr lang="en-CA" dirty="0"/>
          </a:p>
        </p:txBody>
      </p:sp>
      <p:sp>
        <p:nvSpPr>
          <p:cNvPr id="2" name="Slide Number Placeholder 1">
            <a:extLst>
              <a:ext uri="{FF2B5EF4-FFF2-40B4-BE49-F238E27FC236}">
                <a16:creationId xmlns:a16="http://schemas.microsoft.com/office/drawing/2014/main" id="{150327E9-C8DC-48DF-94D1-D08154B643FC}"/>
              </a:ext>
            </a:extLst>
          </p:cNvPr>
          <p:cNvSpPr>
            <a:spLocks noGrp="1"/>
          </p:cNvSpPr>
          <p:nvPr>
            <p:ph type="sldNum" sz="quarter" idx="12"/>
          </p:nvPr>
        </p:nvSpPr>
        <p:spPr/>
        <p:txBody>
          <a:bodyPr/>
          <a:lstStyle/>
          <a:p>
            <a:fld id="{C2F792F5-04B2-48F5-9D03-C738232DE97E}" type="slidenum">
              <a:rPr lang="en-CA" smtClean="0"/>
              <a:t>36</a:t>
            </a:fld>
            <a:endParaRPr lang="en-CA"/>
          </a:p>
        </p:txBody>
      </p:sp>
      <p:sp>
        <p:nvSpPr>
          <p:cNvPr id="5" name="Footer Placeholder 4">
            <a:extLst>
              <a:ext uri="{FF2B5EF4-FFF2-40B4-BE49-F238E27FC236}">
                <a16:creationId xmlns:a16="http://schemas.microsoft.com/office/drawing/2014/main" id="{02F26677-56E2-4973-82D1-909C0551B064}"/>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59523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36532-95D2-406B-83BA-30C8FFBB86D2}"/>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2114125B-1C6F-4A8A-B50B-DC2F50827B07}"/>
              </a:ext>
            </a:extLst>
          </p:cNvPr>
          <p:cNvSpPr>
            <a:spLocks noGrp="1"/>
          </p:cNvSpPr>
          <p:nvPr>
            <p:ph idx="1"/>
          </p:nvPr>
        </p:nvSpPr>
        <p:spPr/>
        <p:txBody>
          <a:bodyPr/>
          <a:lstStyle/>
          <a:p>
            <a:r>
              <a:rPr lang="en-US" altLang="en-US" dirty="0"/>
              <a:t>Erich Gamma, Richard Helm, Ralph Johnson and John </a:t>
            </a:r>
            <a:r>
              <a:rPr lang="en-US" altLang="en-US" dirty="0" err="1"/>
              <a:t>Vlissides</a:t>
            </a:r>
            <a:r>
              <a:rPr lang="en-US" altLang="en-US" dirty="0"/>
              <a:t>, </a:t>
            </a:r>
            <a:r>
              <a:rPr lang="en-US" altLang="en-US" i="1" dirty="0"/>
              <a:t>Design Patterns – Elements of Reusable Object-Oriented Software</a:t>
            </a:r>
            <a:r>
              <a:rPr lang="en-US" altLang="en-US" dirty="0"/>
              <a:t>, </a:t>
            </a:r>
            <a:r>
              <a:rPr lang="en-US" altLang="en-US" dirty="0" err="1"/>
              <a:t>Adisson</a:t>
            </a:r>
            <a:r>
              <a:rPr lang="en-US" altLang="en-US" dirty="0"/>
              <a:t>-Wesley, 1995.</a:t>
            </a:r>
          </a:p>
          <a:p>
            <a:r>
              <a:rPr lang="en-US" altLang="en-US" dirty="0"/>
              <a:t>SourceMaking.com. </a:t>
            </a:r>
            <a:r>
              <a:rPr lang="en-US" altLang="en-US" dirty="0">
                <a:hlinkClick r:id="rId2"/>
              </a:rPr>
              <a:t>Design Patterns</a:t>
            </a:r>
            <a:r>
              <a:rPr lang="en-US" altLang="en-US" dirty="0"/>
              <a:t>. </a:t>
            </a:r>
          </a:p>
          <a:p>
            <a:r>
              <a:rPr lang="en-US" dirty="0"/>
              <a:t>Freeman, Eric, et al. </a:t>
            </a:r>
            <a:r>
              <a:rPr lang="en-US" i="1" dirty="0"/>
              <a:t>Headfirst design patterns</a:t>
            </a:r>
            <a:r>
              <a:rPr lang="en-US" dirty="0"/>
              <a:t>.  O'Reilly, 2004</a:t>
            </a:r>
            <a:endParaRPr lang="en-US" altLang="en-US" dirty="0"/>
          </a:p>
          <a:p>
            <a:pPr lvl="1"/>
            <a:endParaRPr lang="en-CA" dirty="0"/>
          </a:p>
        </p:txBody>
      </p:sp>
      <p:sp>
        <p:nvSpPr>
          <p:cNvPr id="4" name="Slide Number Placeholder 3">
            <a:extLst>
              <a:ext uri="{FF2B5EF4-FFF2-40B4-BE49-F238E27FC236}">
                <a16:creationId xmlns:a16="http://schemas.microsoft.com/office/drawing/2014/main" id="{C9A10673-8366-40C5-B71A-AD9BC10AEB81}"/>
              </a:ext>
            </a:extLst>
          </p:cNvPr>
          <p:cNvSpPr>
            <a:spLocks noGrp="1"/>
          </p:cNvSpPr>
          <p:nvPr>
            <p:ph type="sldNum" sz="quarter" idx="12"/>
          </p:nvPr>
        </p:nvSpPr>
        <p:spPr/>
        <p:txBody>
          <a:bodyPr/>
          <a:lstStyle/>
          <a:p>
            <a:fld id="{C2F792F5-04B2-48F5-9D03-C738232DE97E}" type="slidenum">
              <a:rPr lang="en-CA" smtClean="0"/>
              <a:t>37</a:t>
            </a:fld>
            <a:endParaRPr lang="en-CA"/>
          </a:p>
        </p:txBody>
      </p:sp>
      <p:sp>
        <p:nvSpPr>
          <p:cNvPr id="5" name="Footer Placeholder 4">
            <a:extLst>
              <a:ext uri="{FF2B5EF4-FFF2-40B4-BE49-F238E27FC236}">
                <a16:creationId xmlns:a16="http://schemas.microsoft.com/office/drawing/2014/main" id="{9DC83434-D1F3-4D71-9165-A7CC89DDB771}"/>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1733993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CD2DCE-F875-4DED-9F4C-8C92E7D8EC91}"/>
              </a:ext>
            </a:extLst>
          </p:cNvPr>
          <p:cNvSpPr>
            <a:spLocks noGrp="1"/>
          </p:cNvSpPr>
          <p:nvPr>
            <p:ph type="title"/>
          </p:nvPr>
        </p:nvSpPr>
        <p:spPr/>
        <p:txBody>
          <a:bodyPr/>
          <a:lstStyle/>
          <a:p>
            <a:r>
              <a:rPr lang="en-US" dirty="0"/>
              <a:t>Creational patterns</a:t>
            </a:r>
            <a:endParaRPr lang="en-CA" dirty="0"/>
          </a:p>
        </p:txBody>
      </p:sp>
      <p:sp>
        <p:nvSpPr>
          <p:cNvPr id="6" name="Text Placeholder 5">
            <a:extLst>
              <a:ext uri="{FF2B5EF4-FFF2-40B4-BE49-F238E27FC236}">
                <a16:creationId xmlns:a16="http://schemas.microsoft.com/office/drawing/2014/main" id="{80C1A26A-15A0-41BF-A80D-BF609995A319}"/>
              </a:ext>
            </a:extLst>
          </p:cNvPr>
          <p:cNvSpPr>
            <a:spLocks noGrp="1"/>
          </p:cNvSpPr>
          <p:nvPr>
            <p:ph type="body" idx="1"/>
          </p:nvPr>
        </p:nvSpPr>
        <p:spPr/>
        <p:txBody>
          <a:bodyPr/>
          <a:lstStyle/>
          <a:p>
            <a:endParaRPr lang="en-CA"/>
          </a:p>
        </p:txBody>
      </p:sp>
      <p:sp>
        <p:nvSpPr>
          <p:cNvPr id="4" name="Slide Number Placeholder 3">
            <a:extLst>
              <a:ext uri="{FF2B5EF4-FFF2-40B4-BE49-F238E27FC236}">
                <a16:creationId xmlns:a16="http://schemas.microsoft.com/office/drawing/2014/main" id="{8C6638C9-94BC-4DD5-A9D6-1EF870E5A22E}"/>
              </a:ext>
            </a:extLst>
          </p:cNvPr>
          <p:cNvSpPr>
            <a:spLocks noGrp="1"/>
          </p:cNvSpPr>
          <p:nvPr>
            <p:ph type="sldNum" sz="quarter" idx="12"/>
          </p:nvPr>
        </p:nvSpPr>
        <p:spPr/>
        <p:txBody>
          <a:bodyPr/>
          <a:lstStyle/>
          <a:p>
            <a:fld id="{C2F792F5-04B2-48F5-9D03-C738232DE97E}" type="slidenum">
              <a:rPr lang="en-CA" smtClean="0"/>
              <a:t>4</a:t>
            </a:fld>
            <a:endParaRPr lang="en-CA"/>
          </a:p>
        </p:txBody>
      </p:sp>
      <p:sp>
        <p:nvSpPr>
          <p:cNvPr id="7" name="Rectangle 6" descr="Drawing Compass">
            <a:extLst>
              <a:ext uri="{FF2B5EF4-FFF2-40B4-BE49-F238E27FC236}">
                <a16:creationId xmlns:a16="http://schemas.microsoft.com/office/drawing/2014/main" id="{B019DFF8-766F-468C-926F-CD938F2420EE}"/>
              </a:ext>
            </a:extLst>
          </p:cNvPr>
          <p:cNvSpPr/>
          <p:nvPr/>
        </p:nvSpPr>
        <p:spPr>
          <a:xfrm>
            <a:off x="9808150" y="3262223"/>
            <a:ext cx="1300252" cy="1300252"/>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2" name="Footer Placeholder 1">
            <a:extLst>
              <a:ext uri="{FF2B5EF4-FFF2-40B4-BE49-F238E27FC236}">
                <a16:creationId xmlns:a16="http://schemas.microsoft.com/office/drawing/2014/main" id="{B570B978-D5FD-49F7-B36C-89AE2508E671}"/>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250250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DA95ED8-22B0-481A-89D4-15CCAAA17268}"/>
              </a:ext>
            </a:extLst>
          </p:cNvPr>
          <p:cNvSpPr>
            <a:spLocks noGrp="1"/>
          </p:cNvSpPr>
          <p:nvPr>
            <p:ph type="title"/>
          </p:nvPr>
        </p:nvSpPr>
        <p:spPr/>
        <p:txBody>
          <a:bodyPr/>
          <a:lstStyle/>
          <a:p>
            <a:r>
              <a:rPr lang="en-US" dirty="0"/>
              <a:t>Creational patterns: concept</a:t>
            </a:r>
            <a:endParaRPr lang="en-CA" dirty="0"/>
          </a:p>
        </p:txBody>
      </p:sp>
      <p:sp>
        <p:nvSpPr>
          <p:cNvPr id="6" name="Content Placeholder 5">
            <a:extLst>
              <a:ext uri="{FF2B5EF4-FFF2-40B4-BE49-F238E27FC236}">
                <a16:creationId xmlns:a16="http://schemas.microsoft.com/office/drawing/2014/main" id="{179025ED-56C6-4B9A-A479-CA92BBE0C5DD}"/>
              </a:ext>
            </a:extLst>
          </p:cNvPr>
          <p:cNvSpPr>
            <a:spLocks noGrp="1"/>
          </p:cNvSpPr>
          <p:nvPr>
            <p:ph idx="1"/>
          </p:nvPr>
        </p:nvSpPr>
        <p:spPr/>
        <p:txBody>
          <a:bodyPr/>
          <a:lstStyle/>
          <a:p>
            <a:pPr>
              <a:defRPr/>
            </a:pPr>
            <a:r>
              <a:rPr lang="en-US" altLang="en-US" sz="2400" dirty="0"/>
              <a:t>The creational patterns deal with the best way to create instances of objects</a:t>
            </a:r>
          </a:p>
          <a:p>
            <a:pPr>
              <a:defRPr/>
            </a:pPr>
            <a:r>
              <a:rPr lang="en-US" altLang="en-US" sz="2400" dirty="0"/>
              <a:t>In Java, the simplest ways to create an instance of an object is by using the </a:t>
            </a:r>
            <a:r>
              <a:rPr lang="en-US" altLang="en-US" sz="2400" dirty="0">
                <a:solidFill>
                  <a:srgbClr val="0070C0"/>
                </a:solidFill>
                <a:latin typeface="Consolas" panose="020B0609020204030204" pitchFamily="49" charset="0"/>
                <a:cs typeface="Consolas" panose="020B0609020204030204" pitchFamily="49" charset="0"/>
              </a:rPr>
              <a:t>new</a:t>
            </a:r>
            <a:r>
              <a:rPr lang="en-US" altLang="en-US" sz="2400" dirty="0"/>
              <a:t> operator or by simply declaring the variable in the local scope:</a:t>
            </a:r>
          </a:p>
          <a:p>
            <a:pPr marL="273050" lvl="1" indent="0">
              <a:buNone/>
              <a:defRPr/>
            </a:pPr>
            <a:r>
              <a:rPr lang="en-US" altLang="en-US" dirty="0">
                <a:solidFill>
                  <a:srgbClr val="0070C0"/>
                </a:solidFill>
                <a:latin typeface="Consolas" panose="020B0609020204030204" pitchFamily="49" charset="0"/>
                <a:cs typeface="Consolas" panose="020B0609020204030204" pitchFamily="49" charset="0"/>
              </a:rPr>
              <a:t>Fred </a:t>
            </a:r>
            <a:r>
              <a:rPr lang="en-US" altLang="en-US" dirty="0" err="1">
                <a:solidFill>
                  <a:srgbClr val="0070C0"/>
                </a:solidFill>
                <a:latin typeface="Consolas" panose="020B0609020204030204" pitchFamily="49" charset="0"/>
                <a:cs typeface="Consolas" panose="020B0609020204030204" pitchFamily="49" charset="0"/>
              </a:rPr>
              <a:t>myFred</a:t>
            </a:r>
            <a:r>
              <a:rPr lang="en-US" altLang="en-US" dirty="0">
                <a:solidFill>
                  <a:srgbClr val="0070C0"/>
                </a:solidFill>
                <a:latin typeface="Consolas" panose="020B0609020204030204" pitchFamily="49" charset="0"/>
                <a:cs typeface="Consolas" panose="020B0609020204030204" pitchFamily="49" charset="0"/>
              </a:rPr>
              <a:t> = new Fred(); </a:t>
            </a:r>
            <a:r>
              <a:rPr lang="en-US" altLang="en-US" dirty="0">
                <a:solidFill>
                  <a:srgbClr val="00B050"/>
                </a:solidFill>
                <a:latin typeface="Consolas" panose="020B0609020204030204" pitchFamily="49" charset="0"/>
                <a:cs typeface="Consolas" panose="020B0609020204030204" pitchFamily="49" charset="0"/>
              </a:rPr>
              <a:t>//instance of Fred class</a:t>
            </a:r>
          </a:p>
          <a:p>
            <a:pPr>
              <a:defRPr/>
            </a:pPr>
            <a:r>
              <a:rPr lang="en-US" altLang="en-US" sz="2000" dirty="0"/>
              <a:t>The amount of hard coding depends on </a:t>
            </a:r>
            <a:r>
              <a:rPr lang="en-US" altLang="en-US" sz="2000" i="1" dirty="0"/>
              <a:t>how </a:t>
            </a:r>
            <a:r>
              <a:rPr lang="en-US" altLang="en-US" sz="2000" dirty="0"/>
              <a:t>you create the object within your program</a:t>
            </a:r>
          </a:p>
          <a:p>
            <a:pPr>
              <a:defRPr/>
            </a:pPr>
            <a:r>
              <a:rPr lang="en-US" altLang="en-US" sz="2000" dirty="0"/>
              <a:t>The exact nature of the object that is created could vary with the needs of the program</a:t>
            </a:r>
          </a:p>
          <a:p>
            <a:pPr>
              <a:defRPr/>
            </a:pPr>
            <a:r>
              <a:rPr lang="en-US" altLang="en-US" sz="2000" dirty="0"/>
              <a:t>Abstracting the creation process into a special “creator” class can make your program more flexible and general</a:t>
            </a:r>
          </a:p>
          <a:p>
            <a:endParaRPr lang="en-CA" dirty="0"/>
          </a:p>
        </p:txBody>
      </p:sp>
      <p:sp>
        <p:nvSpPr>
          <p:cNvPr id="4" name="Slide Number Placeholder 3">
            <a:extLst>
              <a:ext uri="{FF2B5EF4-FFF2-40B4-BE49-F238E27FC236}">
                <a16:creationId xmlns:a16="http://schemas.microsoft.com/office/drawing/2014/main" id="{3B0EE8D8-E8C4-4F68-AFB1-A747765CD28D}"/>
              </a:ext>
            </a:extLst>
          </p:cNvPr>
          <p:cNvSpPr>
            <a:spLocks noGrp="1"/>
          </p:cNvSpPr>
          <p:nvPr>
            <p:ph type="sldNum" sz="quarter" idx="12"/>
          </p:nvPr>
        </p:nvSpPr>
        <p:spPr/>
        <p:txBody>
          <a:bodyPr/>
          <a:lstStyle/>
          <a:p>
            <a:fld id="{C2F792F5-04B2-48F5-9D03-C738232DE97E}" type="slidenum">
              <a:rPr lang="en-CA" smtClean="0"/>
              <a:t>5</a:t>
            </a:fld>
            <a:endParaRPr lang="en-CA"/>
          </a:p>
        </p:txBody>
      </p:sp>
      <p:sp>
        <p:nvSpPr>
          <p:cNvPr id="2" name="Footer Placeholder 1">
            <a:extLst>
              <a:ext uri="{FF2B5EF4-FFF2-40B4-BE49-F238E27FC236}">
                <a16:creationId xmlns:a16="http://schemas.microsoft.com/office/drawing/2014/main" id="{725CF1F7-4A2C-4A59-AD6F-58190DD6F49D}"/>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138162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57D63-82CC-4FA4-974A-DC930A63603D}"/>
              </a:ext>
            </a:extLst>
          </p:cNvPr>
          <p:cNvSpPr>
            <a:spLocks noGrp="1"/>
          </p:cNvSpPr>
          <p:nvPr>
            <p:ph type="title"/>
          </p:nvPr>
        </p:nvSpPr>
        <p:spPr/>
        <p:txBody>
          <a:bodyPr/>
          <a:lstStyle/>
          <a:p>
            <a:r>
              <a:rPr lang="en-US" dirty="0"/>
              <a:t>Creational patterns</a:t>
            </a:r>
            <a:endParaRPr lang="en-CA" dirty="0"/>
          </a:p>
        </p:txBody>
      </p:sp>
      <p:sp>
        <p:nvSpPr>
          <p:cNvPr id="3" name="Content Placeholder 2">
            <a:extLst>
              <a:ext uri="{FF2B5EF4-FFF2-40B4-BE49-F238E27FC236}">
                <a16:creationId xmlns:a16="http://schemas.microsoft.com/office/drawing/2014/main" id="{6DE3DEBC-90B1-4414-8E52-B3402673E11D}"/>
              </a:ext>
            </a:extLst>
          </p:cNvPr>
          <p:cNvSpPr>
            <a:spLocks noGrp="1"/>
          </p:cNvSpPr>
          <p:nvPr>
            <p:ph idx="1"/>
          </p:nvPr>
        </p:nvSpPr>
        <p:spPr/>
        <p:txBody>
          <a:bodyPr/>
          <a:lstStyle/>
          <a:p>
            <a:pPr>
              <a:spcBef>
                <a:spcPct val="20000"/>
              </a:spcBef>
              <a:buClr>
                <a:schemeClr val="accent1"/>
              </a:buClr>
              <a:buSzPct val="85000"/>
            </a:pPr>
            <a:r>
              <a:rPr lang="en-US" altLang="en-US" dirty="0"/>
              <a:t>The </a:t>
            </a:r>
            <a:r>
              <a:rPr lang="en-US" altLang="en-US" b="1" dirty="0"/>
              <a:t>Factory Pattern </a:t>
            </a:r>
            <a:r>
              <a:rPr lang="en-US" altLang="en-US" dirty="0"/>
              <a:t>provides a simple decision-making class that returns one of several possible subclasses of an abstract base class depending on the arguments provided</a:t>
            </a:r>
          </a:p>
          <a:p>
            <a:pPr>
              <a:spcBef>
                <a:spcPct val="20000"/>
              </a:spcBef>
              <a:buClr>
                <a:schemeClr val="accent1"/>
              </a:buClr>
              <a:buSzPct val="85000"/>
            </a:pPr>
            <a:r>
              <a:rPr lang="en-US" altLang="en-US" dirty="0"/>
              <a:t>The </a:t>
            </a:r>
            <a:r>
              <a:rPr lang="en-US" altLang="en-US" b="1" dirty="0"/>
              <a:t>Abstract Factory Pattern </a:t>
            </a:r>
            <a:r>
              <a:rPr lang="en-US" altLang="en-US" dirty="0"/>
              <a:t>provides an interface to create and return one of several </a:t>
            </a:r>
            <a:r>
              <a:rPr lang="en-US" altLang="en-US" u="sng" dirty="0"/>
              <a:t>families</a:t>
            </a:r>
            <a:r>
              <a:rPr lang="en-US" altLang="en-US" dirty="0"/>
              <a:t> of related objects</a:t>
            </a:r>
          </a:p>
          <a:p>
            <a:pPr>
              <a:spcBef>
                <a:spcPct val="20000"/>
              </a:spcBef>
              <a:buClr>
                <a:schemeClr val="accent1"/>
              </a:buClr>
              <a:buSzPct val="85000"/>
            </a:pPr>
            <a:r>
              <a:rPr lang="en-US" altLang="en-US" dirty="0"/>
              <a:t>The </a:t>
            </a:r>
            <a:r>
              <a:rPr lang="en-US" altLang="en-US" b="1" dirty="0"/>
              <a:t>Builder Pattern </a:t>
            </a:r>
            <a:r>
              <a:rPr lang="en-US" altLang="en-US" dirty="0"/>
              <a:t>separates the construction of a complex object from its representation</a:t>
            </a:r>
          </a:p>
          <a:p>
            <a:pPr>
              <a:spcBef>
                <a:spcPct val="20000"/>
              </a:spcBef>
              <a:buClr>
                <a:schemeClr val="accent1"/>
              </a:buClr>
              <a:buSzPct val="85000"/>
            </a:pPr>
            <a:r>
              <a:rPr lang="en-US" altLang="en-US" dirty="0"/>
              <a:t>The </a:t>
            </a:r>
            <a:r>
              <a:rPr lang="en-US" altLang="en-US" b="1" dirty="0"/>
              <a:t>Prototype Pattern </a:t>
            </a:r>
            <a:r>
              <a:rPr lang="en-US" altLang="en-US" dirty="0"/>
              <a:t>starts with an initialized and instantiated class and copies or clones it to make new instances rather than creating new instances</a:t>
            </a:r>
          </a:p>
          <a:p>
            <a:pPr>
              <a:spcBef>
                <a:spcPct val="20000"/>
              </a:spcBef>
              <a:buClr>
                <a:schemeClr val="accent1"/>
              </a:buClr>
              <a:buSzPct val="85000"/>
            </a:pPr>
            <a:r>
              <a:rPr lang="en-US" altLang="en-US" dirty="0"/>
              <a:t>The </a:t>
            </a:r>
            <a:r>
              <a:rPr lang="en-US" altLang="en-US" b="1" dirty="0"/>
              <a:t>Singleton Pattern </a:t>
            </a:r>
            <a:r>
              <a:rPr lang="en-US" altLang="en-US" dirty="0"/>
              <a:t>is a class of which there can be no more than one instance. It provides a single global point of access to that instance</a:t>
            </a:r>
          </a:p>
        </p:txBody>
      </p:sp>
      <p:sp>
        <p:nvSpPr>
          <p:cNvPr id="4" name="Slide Number Placeholder 3">
            <a:extLst>
              <a:ext uri="{FF2B5EF4-FFF2-40B4-BE49-F238E27FC236}">
                <a16:creationId xmlns:a16="http://schemas.microsoft.com/office/drawing/2014/main" id="{9BDD04B3-283B-49A8-BFE4-39ADC0CA5F2F}"/>
              </a:ext>
            </a:extLst>
          </p:cNvPr>
          <p:cNvSpPr>
            <a:spLocks noGrp="1"/>
          </p:cNvSpPr>
          <p:nvPr>
            <p:ph type="sldNum" sz="quarter" idx="12"/>
          </p:nvPr>
        </p:nvSpPr>
        <p:spPr/>
        <p:txBody>
          <a:bodyPr/>
          <a:lstStyle/>
          <a:p>
            <a:fld id="{C2F792F5-04B2-48F5-9D03-C738232DE97E}" type="slidenum">
              <a:rPr lang="en-CA" smtClean="0"/>
              <a:t>6</a:t>
            </a:fld>
            <a:endParaRPr lang="en-CA"/>
          </a:p>
        </p:txBody>
      </p:sp>
      <p:sp>
        <p:nvSpPr>
          <p:cNvPr id="5" name="Footer Placeholder 4">
            <a:extLst>
              <a:ext uri="{FF2B5EF4-FFF2-40B4-BE49-F238E27FC236}">
                <a16:creationId xmlns:a16="http://schemas.microsoft.com/office/drawing/2014/main" id="{17F6A1BF-C735-49C2-9291-A0B2FDD71648}"/>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409816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991155E-FEAA-40DA-A394-12CDC79891CC}"/>
              </a:ext>
            </a:extLst>
          </p:cNvPr>
          <p:cNvSpPr>
            <a:spLocks noGrp="1"/>
          </p:cNvSpPr>
          <p:nvPr>
            <p:ph type="title"/>
          </p:nvPr>
        </p:nvSpPr>
        <p:spPr/>
        <p:txBody>
          <a:bodyPr/>
          <a:lstStyle/>
          <a:p>
            <a:r>
              <a:rPr lang="en-CA" dirty="0"/>
              <a:t>Factory (method) pattern</a:t>
            </a:r>
          </a:p>
        </p:txBody>
      </p:sp>
      <p:sp>
        <p:nvSpPr>
          <p:cNvPr id="4" name="Slide Number Placeholder 3">
            <a:extLst>
              <a:ext uri="{FF2B5EF4-FFF2-40B4-BE49-F238E27FC236}">
                <a16:creationId xmlns:a16="http://schemas.microsoft.com/office/drawing/2014/main" id="{9976C5E5-0CD8-4DD6-8D43-2420FF019D0F}"/>
              </a:ext>
            </a:extLst>
          </p:cNvPr>
          <p:cNvSpPr>
            <a:spLocks noGrp="1"/>
          </p:cNvSpPr>
          <p:nvPr>
            <p:ph type="sldNum" sz="quarter" idx="12"/>
          </p:nvPr>
        </p:nvSpPr>
        <p:spPr/>
        <p:txBody>
          <a:bodyPr/>
          <a:lstStyle/>
          <a:p>
            <a:fld id="{C2F792F5-04B2-48F5-9D03-C738232DE97E}" type="slidenum">
              <a:rPr lang="en-CA" smtClean="0"/>
              <a:t>7</a:t>
            </a:fld>
            <a:endParaRPr lang="en-CA"/>
          </a:p>
        </p:txBody>
      </p:sp>
      <p:pic>
        <p:nvPicPr>
          <p:cNvPr id="8" name="Picture 7">
            <a:extLst>
              <a:ext uri="{FF2B5EF4-FFF2-40B4-BE49-F238E27FC236}">
                <a16:creationId xmlns:a16="http://schemas.microsoft.com/office/drawing/2014/main" id="{CC8C8C26-F33D-45DC-B8A2-1471C31D7D8A}"/>
              </a:ext>
            </a:extLst>
          </p:cNvPr>
          <p:cNvPicPr>
            <a:picLocks noChangeAspect="1"/>
          </p:cNvPicPr>
          <p:nvPr/>
        </p:nvPicPr>
        <p:blipFill>
          <a:blip r:embed="rId2"/>
          <a:stretch>
            <a:fillRect/>
          </a:stretch>
        </p:blipFill>
        <p:spPr>
          <a:xfrm>
            <a:off x="3110747" y="1871248"/>
            <a:ext cx="5970506" cy="4017823"/>
          </a:xfrm>
          <a:prstGeom prst="rect">
            <a:avLst/>
          </a:prstGeom>
        </p:spPr>
      </p:pic>
      <p:sp>
        <p:nvSpPr>
          <p:cNvPr id="9" name="TextBox 8">
            <a:extLst>
              <a:ext uri="{FF2B5EF4-FFF2-40B4-BE49-F238E27FC236}">
                <a16:creationId xmlns:a16="http://schemas.microsoft.com/office/drawing/2014/main" id="{9BEF35A4-93CF-4AC3-8756-3957F5C78101}"/>
              </a:ext>
            </a:extLst>
          </p:cNvPr>
          <p:cNvSpPr txBox="1"/>
          <p:nvPr/>
        </p:nvSpPr>
        <p:spPr>
          <a:xfrm>
            <a:off x="9081253" y="2044005"/>
            <a:ext cx="2265027" cy="1169551"/>
          </a:xfrm>
          <a:prstGeom prst="rect">
            <a:avLst/>
          </a:prstGeom>
          <a:noFill/>
        </p:spPr>
        <p:txBody>
          <a:bodyPr wrap="square" rtlCol="0">
            <a:spAutoFit/>
          </a:bodyPr>
          <a:lstStyle/>
          <a:p>
            <a:pPr marL="285750" indent="-285750">
              <a:buFont typeface="Arial" panose="020B0604020202020204" pitchFamily="34" charset="0"/>
              <a:buChar char="•"/>
            </a:pPr>
            <a:r>
              <a:rPr lang="en-CA" sz="1400" dirty="0"/>
              <a:t>it contains the implementation for all of the methods to manipulate products, and the </a:t>
            </a:r>
            <a:r>
              <a:rPr lang="en-CA" sz="1400" dirty="0" err="1"/>
              <a:t>factoryMethod</a:t>
            </a:r>
            <a:r>
              <a:rPr lang="en-CA" sz="1400" dirty="0"/>
              <a:t>()</a:t>
            </a:r>
          </a:p>
        </p:txBody>
      </p:sp>
      <p:sp>
        <p:nvSpPr>
          <p:cNvPr id="10" name="TextBox 9">
            <a:extLst>
              <a:ext uri="{FF2B5EF4-FFF2-40B4-BE49-F238E27FC236}">
                <a16:creationId xmlns:a16="http://schemas.microsoft.com/office/drawing/2014/main" id="{AA9DF32C-9958-4683-85CC-C372FA7971D3}"/>
              </a:ext>
            </a:extLst>
          </p:cNvPr>
          <p:cNvSpPr txBox="1"/>
          <p:nvPr/>
        </p:nvSpPr>
        <p:spPr>
          <a:xfrm>
            <a:off x="9081253" y="4594525"/>
            <a:ext cx="2395755" cy="1600438"/>
          </a:xfrm>
          <a:prstGeom prst="rect">
            <a:avLst/>
          </a:prstGeom>
          <a:noFill/>
        </p:spPr>
        <p:txBody>
          <a:bodyPr wrap="square" rtlCol="0">
            <a:spAutoFit/>
          </a:bodyPr>
          <a:lstStyle/>
          <a:p>
            <a:pPr marL="285750" indent="-285750">
              <a:buFont typeface="Arial" panose="020B0604020202020204" pitchFamily="34" charset="0"/>
              <a:buChar char="•"/>
            </a:pPr>
            <a:r>
              <a:rPr lang="en-CA" sz="1400" dirty="0"/>
              <a:t>Implements the </a:t>
            </a:r>
            <a:r>
              <a:rPr lang="en-CA" sz="1400" dirty="0" err="1"/>
              <a:t>factoryMethod</a:t>
            </a:r>
            <a:r>
              <a:rPr lang="en-CA" sz="1400" dirty="0"/>
              <a:t>(), which is the method that actually produces products.</a:t>
            </a:r>
          </a:p>
          <a:p>
            <a:pPr marL="285750" indent="-285750">
              <a:buFont typeface="Arial" panose="020B0604020202020204" pitchFamily="34" charset="0"/>
              <a:buChar char="•"/>
            </a:pPr>
            <a:r>
              <a:rPr lang="en-CA" sz="1400" dirty="0"/>
              <a:t>It is responsible for creating one or more concrete products</a:t>
            </a:r>
          </a:p>
        </p:txBody>
      </p:sp>
      <p:sp>
        <p:nvSpPr>
          <p:cNvPr id="11" name="TextBox 10">
            <a:extLst>
              <a:ext uri="{FF2B5EF4-FFF2-40B4-BE49-F238E27FC236}">
                <a16:creationId xmlns:a16="http://schemas.microsoft.com/office/drawing/2014/main" id="{E002BF38-A495-4CE2-B981-101B74FAFB4B}"/>
              </a:ext>
            </a:extLst>
          </p:cNvPr>
          <p:cNvSpPr txBox="1"/>
          <p:nvPr/>
        </p:nvSpPr>
        <p:spPr>
          <a:xfrm>
            <a:off x="441991" y="2884302"/>
            <a:ext cx="2265027" cy="1600438"/>
          </a:xfrm>
          <a:prstGeom prst="rect">
            <a:avLst/>
          </a:prstGeom>
          <a:noFill/>
        </p:spPr>
        <p:txBody>
          <a:bodyPr wrap="square" rtlCol="0">
            <a:spAutoFit/>
          </a:bodyPr>
          <a:lstStyle/>
          <a:p>
            <a:pPr marL="285750" indent="-285750">
              <a:buFont typeface="Arial" panose="020B0604020202020204" pitchFamily="34" charset="0"/>
              <a:buChar char="•"/>
            </a:pPr>
            <a:r>
              <a:rPr lang="en-CA" sz="1400" dirty="0"/>
              <a:t>All products must implement the same interface so that the classes that use the products can refer to the interface, not to the concrete class</a:t>
            </a:r>
          </a:p>
        </p:txBody>
      </p:sp>
      <p:sp>
        <p:nvSpPr>
          <p:cNvPr id="2" name="Footer Placeholder 1">
            <a:extLst>
              <a:ext uri="{FF2B5EF4-FFF2-40B4-BE49-F238E27FC236}">
                <a16:creationId xmlns:a16="http://schemas.microsoft.com/office/drawing/2014/main" id="{9F319B51-9804-4646-B8AE-C8B6270E53AD}"/>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2266342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C8DBD-721F-414C-BE66-CA7EE59FB055}"/>
              </a:ext>
            </a:extLst>
          </p:cNvPr>
          <p:cNvSpPr>
            <a:spLocks noGrp="1"/>
          </p:cNvSpPr>
          <p:nvPr>
            <p:ph type="title"/>
          </p:nvPr>
        </p:nvSpPr>
        <p:spPr/>
        <p:txBody>
          <a:bodyPr/>
          <a:lstStyle/>
          <a:p>
            <a:r>
              <a:rPr lang="en-CA"/>
              <a:t>Example:  the pizza store</a:t>
            </a:r>
            <a:endParaRPr lang="en-CA" dirty="0"/>
          </a:p>
        </p:txBody>
      </p:sp>
      <p:sp>
        <p:nvSpPr>
          <p:cNvPr id="4" name="Slide Number Placeholder 3">
            <a:extLst>
              <a:ext uri="{FF2B5EF4-FFF2-40B4-BE49-F238E27FC236}">
                <a16:creationId xmlns:a16="http://schemas.microsoft.com/office/drawing/2014/main" id="{79C74299-D143-4190-B63F-1B12B03C0FB2}"/>
              </a:ext>
            </a:extLst>
          </p:cNvPr>
          <p:cNvSpPr>
            <a:spLocks noGrp="1"/>
          </p:cNvSpPr>
          <p:nvPr>
            <p:ph type="sldNum" sz="quarter" idx="12"/>
          </p:nvPr>
        </p:nvSpPr>
        <p:spPr/>
        <p:txBody>
          <a:bodyPr/>
          <a:lstStyle/>
          <a:p>
            <a:fld id="{C2F792F5-04B2-48F5-9D03-C738232DE97E}" type="slidenum">
              <a:rPr lang="en-CA" smtClean="0"/>
              <a:t>8</a:t>
            </a:fld>
            <a:endParaRPr lang="en-CA"/>
          </a:p>
        </p:txBody>
      </p:sp>
      <p:sp>
        <p:nvSpPr>
          <p:cNvPr id="3" name="Footer Placeholder 2">
            <a:extLst>
              <a:ext uri="{FF2B5EF4-FFF2-40B4-BE49-F238E27FC236}">
                <a16:creationId xmlns:a16="http://schemas.microsoft.com/office/drawing/2014/main" id="{0B614282-AA01-4FEE-A078-71190020BD15}"/>
              </a:ext>
            </a:extLst>
          </p:cNvPr>
          <p:cNvSpPr>
            <a:spLocks noGrp="1"/>
          </p:cNvSpPr>
          <p:nvPr>
            <p:ph type="ftr" sz="quarter" idx="11"/>
          </p:nvPr>
        </p:nvSpPr>
        <p:spPr/>
        <p:txBody>
          <a:bodyPr/>
          <a:lstStyle/>
          <a:p>
            <a:r>
              <a:rPr lang="en-CA"/>
              <a:t>SOEN 343</a:t>
            </a:r>
          </a:p>
        </p:txBody>
      </p:sp>
      <p:pic>
        <p:nvPicPr>
          <p:cNvPr id="1028" name="Picture 4" descr="Pizza shops and store front flat style Royalty Free Vector">
            <a:extLst>
              <a:ext uri="{FF2B5EF4-FFF2-40B4-BE49-F238E27FC236}">
                <a16:creationId xmlns:a16="http://schemas.microsoft.com/office/drawing/2014/main" id="{05E4E2B6-CB90-484F-B066-A84DE07526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210"/>
          <a:stretch/>
        </p:blipFill>
        <p:spPr bwMode="auto">
          <a:xfrm>
            <a:off x="8069424" y="2312148"/>
            <a:ext cx="2971973" cy="297830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iagram&#10;&#10;Description automatically generated">
            <a:extLst>
              <a:ext uri="{FF2B5EF4-FFF2-40B4-BE49-F238E27FC236}">
                <a16:creationId xmlns:a16="http://schemas.microsoft.com/office/drawing/2014/main" id="{990233BF-F161-4D16-B231-12CCE39D4C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842" y="3052787"/>
            <a:ext cx="5999516" cy="2058228"/>
          </a:xfrm>
          <a:prstGeom prst="rect">
            <a:avLst/>
          </a:prstGeom>
        </p:spPr>
      </p:pic>
    </p:spTree>
    <p:extLst>
      <p:ext uri="{BB962C8B-B14F-4D97-AF65-F5344CB8AC3E}">
        <p14:creationId xmlns:p14="http://schemas.microsoft.com/office/powerpoint/2010/main" val="3145744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C8DBD-721F-414C-BE66-CA7EE59FB055}"/>
              </a:ext>
            </a:extLst>
          </p:cNvPr>
          <p:cNvSpPr>
            <a:spLocks noGrp="1"/>
          </p:cNvSpPr>
          <p:nvPr>
            <p:ph type="title"/>
          </p:nvPr>
        </p:nvSpPr>
        <p:spPr/>
        <p:txBody>
          <a:bodyPr/>
          <a:lstStyle/>
          <a:p>
            <a:r>
              <a:rPr lang="en-CA"/>
              <a:t>Example:  the pizza store</a:t>
            </a:r>
            <a:endParaRPr lang="en-CA" dirty="0"/>
          </a:p>
        </p:txBody>
      </p:sp>
      <p:sp>
        <p:nvSpPr>
          <p:cNvPr id="4" name="Slide Number Placeholder 3">
            <a:extLst>
              <a:ext uri="{FF2B5EF4-FFF2-40B4-BE49-F238E27FC236}">
                <a16:creationId xmlns:a16="http://schemas.microsoft.com/office/drawing/2014/main" id="{79C74299-D143-4190-B63F-1B12B03C0FB2}"/>
              </a:ext>
            </a:extLst>
          </p:cNvPr>
          <p:cNvSpPr>
            <a:spLocks noGrp="1"/>
          </p:cNvSpPr>
          <p:nvPr>
            <p:ph type="sldNum" sz="quarter" idx="12"/>
          </p:nvPr>
        </p:nvSpPr>
        <p:spPr/>
        <p:txBody>
          <a:bodyPr/>
          <a:lstStyle/>
          <a:p>
            <a:fld id="{C2F792F5-04B2-48F5-9D03-C738232DE97E}" type="slidenum">
              <a:rPr lang="en-CA" smtClean="0"/>
              <a:t>9</a:t>
            </a:fld>
            <a:endParaRPr lang="en-CA"/>
          </a:p>
        </p:txBody>
      </p:sp>
      <p:sp>
        <p:nvSpPr>
          <p:cNvPr id="5" name="Rectangle 4">
            <a:extLst>
              <a:ext uri="{FF2B5EF4-FFF2-40B4-BE49-F238E27FC236}">
                <a16:creationId xmlns:a16="http://schemas.microsoft.com/office/drawing/2014/main" id="{84B46281-42C2-4736-B7E8-C881F90D3AA2}"/>
              </a:ext>
            </a:extLst>
          </p:cNvPr>
          <p:cNvSpPr/>
          <p:nvPr/>
        </p:nvSpPr>
        <p:spPr>
          <a:xfrm>
            <a:off x="1066627" y="1824134"/>
            <a:ext cx="6096000" cy="3754874"/>
          </a:xfrm>
          <a:prstGeom prst="rect">
            <a:avLst/>
          </a:prstGeom>
        </p:spPr>
        <p:txBody>
          <a:bodyPr>
            <a:spAutoFit/>
          </a:bodyPr>
          <a:lstStyle/>
          <a:p>
            <a:r>
              <a:rPr lang="en-CA" sz="1400" dirty="0">
                <a:solidFill>
                  <a:srgbClr val="000000"/>
                </a:solidFill>
                <a:highlight>
                  <a:srgbClr val="FFFFFF"/>
                </a:highlight>
              </a:rPr>
              <a:t>Pizza </a:t>
            </a:r>
            <a:r>
              <a:rPr lang="en-CA" sz="1400" dirty="0" err="1">
                <a:solidFill>
                  <a:srgbClr val="000000"/>
                </a:solidFill>
                <a:highlight>
                  <a:srgbClr val="FFFFFF"/>
                </a:highlight>
              </a:rPr>
              <a:t>orderPizza</a:t>
            </a:r>
            <a:r>
              <a:rPr lang="en-CA" sz="1400" dirty="0">
                <a:solidFill>
                  <a:srgbClr val="000000"/>
                </a:solidFill>
                <a:highlight>
                  <a:srgbClr val="FFFFFF"/>
                </a:highlight>
              </a:rPr>
              <a:t> </a:t>
            </a:r>
            <a:r>
              <a:rPr lang="en-CA" sz="1400" b="1" dirty="0">
                <a:solidFill>
                  <a:srgbClr val="000080"/>
                </a:solidFill>
                <a:highlight>
                  <a:srgbClr val="FFFFFF"/>
                </a:highlight>
              </a:rPr>
              <a:t>(</a:t>
            </a:r>
            <a:r>
              <a:rPr lang="en-CA" sz="1400" dirty="0">
                <a:solidFill>
                  <a:srgbClr val="000000"/>
                </a:solidFill>
                <a:highlight>
                  <a:srgbClr val="FFFFFF"/>
                </a:highlight>
              </a:rPr>
              <a:t>String type</a:t>
            </a:r>
            <a:r>
              <a:rPr lang="en-CA" sz="1400" b="1" dirty="0">
                <a:solidFill>
                  <a:srgbClr val="000080"/>
                </a:solidFill>
                <a:highlight>
                  <a:srgbClr val="FFFFFF"/>
                </a:highlight>
              </a:rPr>
              <a:t>)</a:t>
            </a:r>
            <a:r>
              <a:rPr lang="en-CA" sz="1400" dirty="0">
                <a:solidFill>
                  <a:srgbClr val="000000"/>
                </a:solidFill>
                <a:highlight>
                  <a:srgbClr val="FFFFFF"/>
                </a:highlight>
              </a:rPr>
              <a:t> </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Pizza </a:t>
            </a:r>
            <a:r>
              <a:rPr lang="en-CA" sz="1400" dirty="0" err="1">
                <a:solidFill>
                  <a:srgbClr val="000000"/>
                </a:solidFill>
                <a:highlight>
                  <a:srgbClr val="FFFFFF"/>
                </a:highlight>
              </a:rPr>
              <a:t>pizza</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b="1" dirty="0">
                <a:solidFill>
                  <a:srgbClr val="0000FF"/>
                </a:solidFill>
                <a:highlight>
                  <a:srgbClr val="FFFFFF"/>
                </a:highlight>
              </a:rPr>
              <a:t>if</a:t>
            </a:r>
            <a:r>
              <a:rPr lang="en-CA" sz="1400" dirty="0">
                <a:solidFill>
                  <a:srgbClr val="000000"/>
                </a:solidFill>
                <a:highlight>
                  <a:srgbClr val="FFFFFF"/>
                </a:highlight>
              </a:rPr>
              <a:t> </a:t>
            </a:r>
            <a:r>
              <a:rPr lang="en-CA" sz="1400" b="1" dirty="0">
                <a:solidFill>
                  <a:srgbClr val="000080"/>
                </a:solidFill>
                <a:highlight>
                  <a:srgbClr val="FFFFFF"/>
                </a:highlight>
              </a:rPr>
              <a:t>(</a:t>
            </a:r>
            <a:r>
              <a:rPr lang="en-CA" sz="1400" dirty="0" err="1">
                <a:solidFill>
                  <a:srgbClr val="000000"/>
                </a:solidFill>
                <a:highlight>
                  <a:srgbClr val="FFFFFF"/>
                </a:highlight>
              </a:rPr>
              <a:t>type</a:t>
            </a:r>
            <a:r>
              <a:rPr lang="en-CA" sz="1400" b="1" dirty="0" err="1">
                <a:solidFill>
                  <a:srgbClr val="000080"/>
                </a:solidFill>
                <a:highlight>
                  <a:srgbClr val="FFFFFF"/>
                </a:highlight>
              </a:rPr>
              <a:t>.</a:t>
            </a:r>
            <a:r>
              <a:rPr lang="en-CA" sz="1400" dirty="0" err="1">
                <a:solidFill>
                  <a:srgbClr val="000000"/>
                </a:solidFill>
                <a:highlight>
                  <a:srgbClr val="FFFFFF"/>
                </a:highlight>
              </a:rPr>
              <a:t>equals</a:t>
            </a:r>
            <a:r>
              <a:rPr lang="en-CA" sz="1400" b="1" dirty="0">
                <a:solidFill>
                  <a:srgbClr val="000080"/>
                </a:solidFill>
                <a:highlight>
                  <a:srgbClr val="FFFFFF"/>
                </a:highlight>
              </a:rPr>
              <a:t>(</a:t>
            </a:r>
            <a:r>
              <a:rPr lang="en-CA" sz="1400" dirty="0">
                <a:solidFill>
                  <a:srgbClr val="808080"/>
                </a:solidFill>
                <a:highlight>
                  <a:srgbClr val="FFFFFF"/>
                </a:highlight>
              </a:rPr>
              <a:t>"cheese"</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pizza </a:t>
            </a:r>
            <a:r>
              <a:rPr lang="en-CA" sz="1400" b="1" dirty="0">
                <a:solidFill>
                  <a:srgbClr val="000080"/>
                </a:solidFill>
                <a:highlight>
                  <a:srgbClr val="FFFFFF"/>
                </a:highlight>
              </a:rPr>
              <a:t>=</a:t>
            </a:r>
            <a:r>
              <a:rPr lang="en-CA" sz="1400" dirty="0">
                <a:solidFill>
                  <a:srgbClr val="000000"/>
                </a:solidFill>
                <a:highlight>
                  <a:srgbClr val="FFFFFF"/>
                </a:highlight>
              </a:rPr>
              <a:t> </a:t>
            </a:r>
            <a:r>
              <a:rPr lang="en-CA" sz="1400" b="1" dirty="0">
                <a:solidFill>
                  <a:srgbClr val="0000FF"/>
                </a:solidFill>
                <a:highlight>
                  <a:srgbClr val="FFFFFF"/>
                </a:highlight>
              </a:rPr>
              <a:t>new</a:t>
            </a:r>
            <a:r>
              <a:rPr lang="en-CA" sz="1400" dirty="0">
                <a:solidFill>
                  <a:srgbClr val="000000"/>
                </a:solidFill>
                <a:highlight>
                  <a:srgbClr val="FFFFFF"/>
                </a:highlight>
              </a:rPr>
              <a:t> </a:t>
            </a:r>
            <a:r>
              <a:rPr lang="en-CA" sz="1400" dirty="0" err="1">
                <a:solidFill>
                  <a:srgbClr val="000000"/>
                </a:solidFill>
                <a:highlight>
                  <a:srgbClr val="FFFFFF"/>
                </a:highlight>
              </a:rPr>
              <a:t>CheesePizza</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FF"/>
                </a:solidFill>
                <a:highlight>
                  <a:srgbClr val="FFFFFF"/>
                </a:highlight>
              </a:rPr>
              <a:t>else</a:t>
            </a:r>
            <a:r>
              <a:rPr lang="en-US" sz="1400" dirty="0">
                <a:solidFill>
                  <a:srgbClr val="000000"/>
                </a:solidFill>
                <a:highlight>
                  <a:srgbClr val="FFFFFF"/>
                </a:highlight>
              </a:rPr>
              <a:t> </a:t>
            </a:r>
            <a:r>
              <a:rPr lang="en-US" sz="1400" b="1" dirty="0">
                <a:solidFill>
                  <a:srgbClr val="0000FF"/>
                </a:solidFill>
                <a:highlight>
                  <a:srgbClr val="FFFFFF"/>
                </a:highlight>
              </a:rPr>
              <a:t>if</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err="1">
                <a:solidFill>
                  <a:srgbClr val="000000"/>
                </a:solidFill>
                <a:highlight>
                  <a:srgbClr val="FFFFFF"/>
                </a:highlight>
              </a:rPr>
              <a:t>type</a:t>
            </a:r>
            <a:r>
              <a:rPr lang="en-US" sz="1400" b="1" dirty="0" err="1">
                <a:solidFill>
                  <a:srgbClr val="000080"/>
                </a:solidFill>
                <a:highlight>
                  <a:srgbClr val="FFFFFF"/>
                </a:highlight>
              </a:rPr>
              <a:t>.</a:t>
            </a:r>
            <a:r>
              <a:rPr lang="en-US" sz="1400" dirty="0" err="1">
                <a:solidFill>
                  <a:srgbClr val="000000"/>
                </a:solidFill>
                <a:highlight>
                  <a:srgbClr val="FFFFFF"/>
                </a:highlight>
              </a:rPr>
              <a:t>equals</a:t>
            </a:r>
            <a:r>
              <a:rPr lang="en-US" sz="1400" b="1" dirty="0">
                <a:solidFill>
                  <a:srgbClr val="000080"/>
                </a:solidFill>
                <a:highlight>
                  <a:srgbClr val="FFFFFF"/>
                </a:highlight>
              </a:rPr>
              <a:t>(</a:t>
            </a:r>
            <a:r>
              <a:rPr lang="en-US" sz="1400" dirty="0">
                <a:solidFill>
                  <a:srgbClr val="808080"/>
                </a:solidFill>
                <a:highlight>
                  <a:srgbClr val="FFFFFF"/>
                </a:highlight>
              </a:rPr>
              <a:t>"</a:t>
            </a:r>
            <a:r>
              <a:rPr lang="en-US" sz="1400" dirty="0" err="1">
                <a:solidFill>
                  <a:srgbClr val="808080"/>
                </a:solidFill>
                <a:highlight>
                  <a:srgbClr val="FFFFFF"/>
                </a:highlight>
              </a:rPr>
              <a:t>greek</a:t>
            </a:r>
            <a:r>
              <a:rPr lang="en-US" sz="1400" dirty="0">
                <a:solidFill>
                  <a:srgbClr val="808080"/>
                </a:solidFill>
                <a:highlight>
                  <a:srgbClr val="FFFFFF"/>
                </a:highlight>
              </a:rPr>
              <a:t>"</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CA" sz="1400" dirty="0">
                <a:solidFill>
                  <a:srgbClr val="000000"/>
                </a:solidFill>
                <a:highlight>
                  <a:srgbClr val="FFFFFF"/>
                </a:highlight>
              </a:rPr>
              <a:t>		pizza </a:t>
            </a:r>
            <a:r>
              <a:rPr lang="en-CA" sz="1400" b="1" dirty="0">
                <a:solidFill>
                  <a:srgbClr val="000080"/>
                </a:solidFill>
                <a:highlight>
                  <a:srgbClr val="FFFFFF"/>
                </a:highlight>
              </a:rPr>
              <a:t>=</a:t>
            </a:r>
            <a:r>
              <a:rPr lang="en-CA" sz="1400" dirty="0">
                <a:solidFill>
                  <a:srgbClr val="000000"/>
                </a:solidFill>
                <a:highlight>
                  <a:srgbClr val="FFFFFF"/>
                </a:highlight>
              </a:rPr>
              <a:t> </a:t>
            </a:r>
            <a:r>
              <a:rPr lang="en-CA" sz="1400" b="1" dirty="0">
                <a:solidFill>
                  <a:srgbClr val="0000FF"/>
                </a:solidFill>
                <a:highlight>
                  <a:srgbClr val="FFFFFF"/>
                </a:highlight>
              </a:rPr>
              <a:t>new</a:t>
            </a:r>
            <a:r>
              <a:rPr lang="en-CA" sz="1400" dirty="0">
                <a:solidFill>
                  <a:srgbClr val="000000"/>
                </a:solidFill>
                <a:highlight>
                  <a:srgbClr val="FFFFFF"/>
                </a:highlight>
              </a:rPr>
              <a:t> </a:t>
            </a:r>
            <a:r>
              <a:rPr lang="en-CA" sz="1400" dirty="0" err="1">
                <a:solidFill>
                  <a:srgbClr val="000000"/>
                </a:solidFill>
                <a:highlight>
                  <a:srgbClr val="FFFFFF"/>
                </a:highlight>
              </a:rPr>
              <a:t>GreekPizza</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FF"/>
                </a:solidFill>
                <a:highlight>
                  <a:srgbClr val="FFFFFF"/>
                </a:highlight>
              </a:rPr>
              <a:t>else</a:t>
            </a:r>
            <a:r>
              <a:rPr lang="en-US" sz="1400" dirty="0">
                <a:solidFill>
                  <a:srgbClr val="000000"/>
                </a:solidFill>
                <a:highlight>
                  <a:srgbClr val="FFFFFF"/>
                </a:highlight>
              </a:rPr>
              <a:t> </a:t>
            </a:r>
            <a:r>
              <a:rPr lang="en-US" sz="1400" b="1" dirty="0">
                <a:solidFill>
                  <a:srgbClr val="0000FF"/>
                </a:solidFill>
                <a:highlight>
                  <a:srgbClr val="FFFFFF"/>
                </a:highlight>
              </a:rPr>
              <a:t>if</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err="1">
                <a:solidFill>
                  <a:srgbClr val="000000"/>
                </a:solidFill>
                <a:highlight>
                  <a:srgbClr val="FFFFFF"/>
                </a:highlight>
              </a:rPr>
              <a:t>type</a:t>
            </a:r>
            <a:r>
              <a:rPr lang="en-US" sz="1400" b="1" dirty="0" err="1">
                <a:solidFill>
                  <a:srgbClr val="000080"/>
                </a:solidFill>
                <a:highlight>
                  <a:srgbClr val="FFFFFF"/>
                </a:highlight>
              </a:rPr>
              <a:t>.</a:t>
            </a:r>
            <a:r>
              <a:rPr lang="en-US" sz="1400" dirty="0" err="1">
                <a:solidFill>
                  <a:srgbClr val="000000"/>
                </a:solidFill>
                <a:highlight>
                  <a:srgbClr val="FFFFFF"/>
                </a:highlight>
              </a:rPr>
              <a:t>equals</a:t>
            </a:r>
            <a:r>
              <a:rPr lang="en-US" sz="1400" b="1" dirty="0">
                <a:solidFill>
                  <a:srgbClr val="000080"/>
                </a:solidFill>
                <a:highlight>
                  <a:srgbClr val="FFFFFF"/>
                </a:highlight>
              </a:rPr>
              <a:t>(</a:t>
            </a:r>
            <a:r>
              <a:rPr lang="en-US" sz="1400" dirty="0">
                <a:solidFill>
                  <a:srgbClr val="808080"/>
                </a:solidFill>
                <a:highlight>
                  <a:srgbClr val="FFFFFF"/>
                </a:highlight>
              </a:rPr>
              <a:t>"pepperoni"</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CA" sz="1400" dirty="0">
                <a:solidFill>
                  <a:srgbClr val="000000"/>
                </a:solidFill>
                <a:highlight>
                  <a:srgbClr val="FFFFFF"/>
                </a:highlight>
              </a:rPr>
              <a:t>		pizza </a:t>
            </a:r>
            <a:r>
              <a:rPr lang="en-CA" sz="1400" b="1" dirty="0">
                <a:solidFill>
                  <a:srgbClr val="000080"/>
                </a:solidFill>
                <a:highlight>
                  <a:srgbClr val="FFFFFF"/>
                </a:highlight>
              </a:rPr>
              <a:t>=</a:t>
            </a:r>
            <a:r>
              <a:rPr lang="en-CA" sz="1400" dirty="0">
                <a:solidFill>
                  <a:srgbClr val="000000"/>
                </a:solidFill>
                <a:highlight>
                  <a:srgbClr val="FFFFFF"/>
                </a:highlight>
              </a:rPr>
              <a:t> </a:t>
            </a:r>
            <a:r>
              <a:rPr lang="en-CA" sz="1400" b="1" dirty="0">
                <a:solidFill>
                  <a:srgbClr val="0000FF"/>
                </a:solidFill>
                <a:highlight>
                  <a:srgbClr val="FFFFFF"/>
                </a:highlight>
              </a:rPr>
              <a:t>new</a:t>
            </a:r>
            <a:r>
              <a:rPr lang="en-CA" sz="1400" dirty="0">
                <a:solidFill>
                  <a:srgbClr val="000000"/>
                </a:solidFill>
                <a:highlight>
                  <a:srgbClr val="FFFFFF"/>
                </a:highlight>
              </a:rPr>
              <a:t> </a:t>
            </a:r>
            <a:r>
              <a:rPr lang="en-CA" sz="1400" dirty="0" err="1">
                <a:solidFill>
                  <a:srgbClr val="000000"/>
                </a:solidFill>
                <a:highlight>
                  <a:srgbClr val="FFFFFF"/>
                </a:highlight>
              </a:rPr>
              <a:t>PepperoniPizza</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dirty="0" err="1">
                <a:solidFill>
                  <a:srgbClr val="000000"/>
                </a:solidFill>
                <a:highlight>
                  <a:srgbClr val="FFFFFF"/>
                </a:highlight>
              </a:rPr>
              <a:t>pizza</a:t>
            </a:r>
            <a:r>
              <a:rPr lang="en-CA" sz="1400" b="1" dirty="0" err="1">
                <a:solidFill>
                  <a:srgbClr val="000080"/>
                </a:solidFill>
                <a:highlight>
                  <a:srgbClr val="FFFFFF"/>
                </a:highlight>
              </a:rPr>
              <a:t>.</a:t>
            </a:r>
            <a:r>
              <a:rPr lang="en-CA" sz="1400" dirty="0" err="1">
                <a:solidFill>
                  <a:srgbClr val="000000"/>
                </a:solidFill>
                <a:highlight>
                  <a:srgbClr val="FFFFFF"/>
                </a:highlight>
              </a:rPr>
              <a:t>prepare</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dirty="0" err="1">
                <a:solidFill>
                  <a:srgbClr val="000000"/>
                </a:solidFill>
                <a:highlight>
                  <a:srgbClr val="FFFFFF"/>
                </a:highlight>
              </a:rPr>
              <a:t>pizza</a:t>
            </a:r>
            <a:r>
              <a:rPr lang="en-CA" sz="1400" b="1" dirty="0" err="1">
                <a:solidFill>
                  <a:srgbClr val="000080"/>
                </a:solidFill>
                <a:highlight>
                  <a:srgbClr val="FFFFFF"/>
                </a:highlight>
              </a:rPr>
              <a:t>.</a:t>
            </a:r>
            <a:r>
              <a:rPr lang="en-CA" sz="1400" dirty="0" err="1">
                <a:solidFill>
                  <a:srgbClr val="000000"/>
                </a:solidFill>
                <a:highlight>
                  <a:srgbClr val="FFFFFF"/>
                </a:highlight>
              </a:rPr>
              <a:t>bake</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dirty="0" err="1">
                <a:solidFill>
                  <a:srgbClr val="000000"/>
                </a:solidFill>
                <a:highlight>
                  <a:srgbClr val="FFFFFF"/>
                </a:highlight>
              </a:rPr>
              <a:t>pizza</a:t>
            </a:r>
            <a:r>
              <a:rPr lang="en-CA" sz="1400" b="1" dirty="0" err="1">
                <a:solidFill>
                  <a:srgbClr val="000080"/>
                </a:solidFill>
                <a:highlight>
                  <a:srgbClr val="FFFFFF"/>
                </a:highlight>
              </a:rPr>
              <a:t>.</a:t>
            </a:r>
            <a:r>
              <a:rPr lang="en-CA" sz="1400" dirty="0" err="1">
                <a:solidFill>
                  <a:srgbClr val="000000"/>
                </a:solidFill>
                <a:highlight>
                  <a:srgbClr val="FFFFFF"/>
                </a:highlight>
              </a:rPr>
              <a:t>cut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dirty="0" err="1">
                <a:solidFill>
                  <a:srgbClr val="000000"/>
                </a:solidFill>
                <a:highlight>
                  <a:srgbClr val="FFFFFF"/>
                </a:highlight>
              </a:rPr>
              <a:t>pizza</a:t>
            </a:r>
            <a:r>
              <a:rPr lang="en-CA" sz="1400" b="1" dirty="0" err="1">
                <a:solidFill>
                  <a:srgbClr val="000080"/>
                </a:solidFill>
                <a:highlight>
                  <a:srgbClr val="FFFFFF"/>
                </a:highlight>
              </a:rPr>
              <a:t>.</a:t>
            </a:r>
            <a:r>
              <a:rPr lang="en-CA" sz="1400" dirty="0" err="1">
                <a:solidFill>
                  <a:srgbClr val="000000"/>
                </a:solidFill>
                <a:highlight>
                  <a:srgbClr val="FFFFFF"/>
                </a:highlight>
              </a:rPr>
              <a:t>box</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dirty="0">
                <a:solidFill>
                  <a:srgbClr val="000000"/>
                </a:solidFill>
                <a:highlight>
                  <a:srgbClr val="FFFFFF"/>
                </a:highlight>
              </a:rPr>
              <a:t>	</a:t>
            </a:r>
            <a:r>
              <a:rPr lang="en-CA" sz="1400" b="1" dirty="0">
                <a:solidFill>
                  <a:srgbClr val="0000FF"/>
                </a:solidFill>
                <a:highlight>
                  <a:srgbClr val="FFFFFF"/>
                </a:highlight>
              </a:rPr>
              <a:t>return</a:t>
            </a:r>
            <a:r>
              <a:rPr lang="en-CA" sz="1400" dirty="0">
                <a:solidFill>
                  <a:srgbClr val="000000"/>
                </a:solidFill>
                <a:highlight>
                  <a:srgbClr val="FFFFFF"/>
                </a:highlight>
              </a:rPr>
              <a:t> pizza</a:t>
            </a:r>
            <a:r>
              <a:rPr lang="en-CA" sz="1400" b="1" dirty="0">
                <a:solidFill>
                  <a:srgbClr val="000080"/>
                </a:solidFill>
                <a:highlight>
                  <a:srgbClr val="FFFFFF"/>
                </a:highlight>
              </a:rPr>
              <a:t>;</a:t>
            </a:r>
            <a:endParaRPr lang="en-CA" sz="1400" dirty="0">
              <a:solidFill>
                <a:srgbClr val="000000"/>
              </a:solidFill>
              <a:highlight>
                <a:srgbClr val="FFFFFF"/>
              </a:highlight>
            </a:endParaRPr>
          </a:p>
          <a:p>
            <a:r>
              <a:rPr lang="en-CA" sz="1400" b="1" dirty="0">
                <a:solidFill>
                  <a:srgbClr val="000080"/>
                </a:solidFill>
                <a:highlight>
                  <a:srgbClr val="FFFFFF"/>
                </a:highlight>
              </a:rPr>
              <a:t>}</a:t>
            </a:r>
            <a:endParaRPr lang="en-CA" sz="1400" dirty="0"/>
          </a:p>
        </p:txBody>
      </p:sp>
      <p:sp>
        <p:nvSpPr>
          <p:cNvPr id="3" name="Footer Placeholder 2">
            <a:extLst>
              <a:ext uri="{FF2B5EF4-FFF2-40B4-BE49-F238E27FC236}">
                <a16:creationId xmlns:a16="http://schemas.microsoft.com/office/drawing/2014/main" id="{0B614282-AA01-4FEE-A078-71190020BD15}"/>
              </a:ext>
            </a:extLst>
          </p:cNvPr>
          <p:cNvSpPr>
            <a:spLocks noGrp="1"/>
          </p:cNvSpPr>
          <p:nvPr>
            <p:ph type="ftr" sz="quarter" idx="11"/>
          </p:nvPr>
        </p:nvSpPr>
        <p:spPr/>
        <p:txBody>
          <a:bodyPr/>
          <a:lstStyle/>
          <a:p>
            <a:r>
              <a:rPr lang="en-CA"/>
              <a:t>SOEN 343</a:t>
            </a:r>
          </a:p>
        </p:txBody>
      </p:sp>
      <p:pic>
        <p:nvPicPr>
          <p:cNvPr id="1028" name="Picture 4" descr="Pizza shops and store front flat style Royalty Free Vector">
            <a:extLst>
              <a:ext uri="{FF2B5EF4-FFF2-40B4-BE49-F238E27FC236}">
                <a16:creationId xmlns:a16="http://schemas.microsoft.com/office/drawing/2014/main" id="{05E4E2B6-CB90-484F-B066-A84DE07526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210"/>
          <a:stretch/>
        </p:blipFill>
        <p:spPr bwMode="auto">
          <a:xfrm>
            <a:off x="8069424" y="2312148"/>
            <a:ext cx="2971973" cy="2978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2201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3205</Words>
  <Application>Microsoft Office PowerPoint</Application>
  <PresentationFormat>Widescreen</PresentationFormat>
  <Paragraphs>439</Paragraphs>
  <Slides>37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Consolas</vt:lpstr>
      <vt:lpstr>Open Sans</vt:lpstr>
      <vt:lpstr>Office Theme</vt:lpstr>
      <vt:lpstr>SOEN 343</vt:lpstr>
      <vt:lpstr>Learning objectives</vt:lpstr>
      <vt:lpstr>Design patterns classified by their intent</vt:lpstr>
      <vt:lpstr>Creational patterns</vt:lpstr>
      <vt:lpstr>Creational patterns: concept</vt:lpstr>
      <vt:lpstr>Creational patterns</vt:lpstr>
      <vt:lpstr>Factory (method) pattern</vt:lpstr>
      <vt:lpstr>Example:  the pizza store</vt:lpstr>
      <vt:lpstr>Example:  the pizza store</vt:lpstr>
      <vt:lpstr>Improving the current design</vt:lpstr>
      <vt:lpstr>4 different styles of pizza in North America</vt:lpstr>
      <vt:lpstr>Improving the current design</vt:lpstr>
      <vt:lpstr>A framework for the pizza store</vt:lpstr>
      <vt:lpstr>The complete pattern</vt:lpstr>
      <vt:lpstr>Code solution: concrete creator</vt:lpstr>
      <vt:lpstr>Code solution: product</vt:lpstr>
      <vt:lpstr>Code solution: concrete product</vt:lpstr>
      <vt:lpstr>Code solution: driver class</vt:lpstr>
      <vt:lpstr>A very dependent PizzaStore</vt:lpstr>
      <vt:lpstr>PowerPoint Presentation</vt:lpstr>
      <vt:lpstr>PowerPoint Presentation</vt:lpstr>
      <vt:lpstr>Dependency Inversion Principle:</vt:lpstr>
      <vt:lpstr>Dependency Inversion Principle:</vt:lpstr>
      <vt:lpstr>Builder pattern</vt:lpstr>
      <vt:lpstr>Builder pattern: intent and structure</vt:lpstr>
      <vt:lpstr>Builder pattern elements</vt:lpstr>
      <vt:lpstr>Builder pattern example: pizza store</vt:lpstr>
      <vt:lpstr>code solution: builder</vt:lpstr>
      <vt:lpstr>code solution: concrete builder</vt:lpstr>
      <vt:lpstr>code solution: director</vt:lpstr>
      <vt:lpstr>Use the Builder pattern when</vt:lpstr>
      <vt:lpstr>Singleton pattern</vt:lpstr>
      <vt:lpstr>Singleton pattern</vt:lpstr>
      <vt:lpstr>Singleton pattern: structure</vt:lpstr>
      <vt:lpstr>PowerPoint Presentation</vt:lpstr>
      <vt:lpstr>Singleton pattern remarks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SOEN 343</dc:title>
  <dc:creator>Rodrigo Morales Alvarado</dc:creator>
  <cp:lastModifiedBy>Rodrigo Morales Alvarado</cp:lastModifiedBy>
  <cp:revision>3</cp:revision>
  <dcterms:created xsi:type="dcterms:W3CDTF">2020-10-20T22:49:47Z</dcterms:created>
  <dcterms:modified xsi:type="dcterms:W3CDTF">2020-10-20T23:10:20Z</dcterms:modified>
</cp:coreProperties>
</file>