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475" r:id="rId3"/>
    <p:sldId id="388" r:id="rId4"/>
    <p:sldId id="455" r:id="rId5"/>
    <p:sldId id="476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3" r:id="rId23"/>
    <p:sldId id="474" r:id="rId24"/>
    <p:sldId id="4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982" autoAdjust="0"/>
  </p:normalViewPr>
  <p:slideViewPr>
    <p:cSldViewPr snapToGrid="0">
      <p:cViewPr varScale="1">
        <p:scale>
          <a:sx n="81" d="100"/>
          <a:sy n="81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8294C-0A38-4EBA-82FC-75514C05C9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BB7F2D-9DBB-4F18-9F27-D416E829EC6A}">
      <dgm:prSet/>
      <dgm:spPr/>
      <dgm:t>
        <a:bodyPr/>
        <a:lstStyle/>
        <a:p>
          <a:r>
            <a:rPr lang="en-US" dirty="0"/>
            <a:t>Creational patterns</a:t>
          </a:r>
        </a:p>
      </dgm:t>
    </dgm:pt>
    <dgm:pt modelId="{4A517269-7B73-4D69-93ED-41F1D7D7A5DD}" type="parTrans" cxnId="{3927F805-CBCF-421C-AFDE-F8598483E7EA}">
      <dgm:prSet/>
      <dgm:spPr/>
      <dgm:t>
        <a:bodyPr/>
        <a:lstStyle/>
        <a:p>
          <a:endParaRPr lang="en-US"/>
        </a:p>
      </dgm:t>
    </dgm:pt>
    <dgm:pt modelId="{AAA605CF-84B3-402D-8F08-4838E4E3D9DC}" type="sibTrans" cxnId="{3927F805-CBCF-421C-AFDE-F8598483E7EA}">
      <dgm:prSet/>
      <dgm:spPr/>
      <dgm:t>
        <a:bodyPr/>
        <a:lstStyle/>
        <a:p>
          <a:endParaRPr lang="en-US"/>
        </a:p>
      </dgm:t>
    </dgm:pt>
    <dgm:pt modelId="{9553A46D-9090-472B-B93F-1847B399318A}">
      <dgm:prSet/>
      <dgm:spPr/>
      <dgm:t>
        <a:bodyPr/>
        <a:lstStyle/>
        <a:p>
          <a:r>
            <a:rPr lang="en-US" b="1" dirty="0"/>
            <a:t>Structural patterns</a:t>
          </a:r>
        </a:p>
      </dgm:t>
    </dgm:pt>
    <dgm:pt modelId="{7C8FEEED-6B5E-4C7C-9122-B2D9582E41F3}" type="parTrans" cxnId="{808BBB9D-B47C-408B-B096-B582DC84F3C5}">
      <dgm:prSet/>
      <dgm:spPr/>
      <dgm:t>
        <a:bodyPr/>
        <a:lstStyle/>
        <a:p>
          <a:endParaRPr lang="en-US"/>
        </a:p>
      </dgm:t>
    </dgm:pt>
    <dgm:pt modelId="{50D4A437-18FF-4F8B-807F-F086C7943FC6}" type="sibTrans" cxnId="{808BBB9D-B47C-408B-B096-B582DC84F3C5}">
      <dgm:prSet/>
      <dgm:spPr/>
      <dgm:t>
        <a:bodyPr/>
        <a:lstStyle/>
        <a:p>
          <a:endParaRPr lang="en-US"/>
        </a:p>
      </dgm:t>
    </dgm:pt>
    <dgm:pt modelId="{AABC8C44-4B63-4866-9FC6-E89465514EB2}">
      <dgm:prSet/>
      <dgm:spPr/>
      <dgm:t>
        <a:bodyPr/>
        <a:lstStyle/>
        <a:p>
          <a:r>
            <a:rPr lang="en-US" dirty="0"/>
            <a:t>Behavioral patterns</a:t>
          </a:r>
        </a:p>
      </dgm:t>
    </dgm:pt>
    <dgm:pt modelId="{D5CC6908-2A0E-4C8D-974F-9FE1153D33A6}" type="parTrans" cxnId="{8ED8D8CB-A1DB-49F9-81B5-CC0C20AC2D27}">
      <dgm:prSet/>
      <dgm:spPr/>
      <dgm:t>
        <a:bodyPr/>
        <a:lstStyle/>
        <a:p>
          <a:endParaRPr lang="en-US"/>
        </a:p>
      </dgm:t>
    </dgm:pt>
    <dgm:pt modelId="{C52A2576-B90E-4713-8156-39A67F12CBC9}" type="sibTrans" cxnId="{8ED8D8CB-A1DB-49F9-81B5-CC0C20AC2D27}">
      <dgm:prSet/>
      <dgm:spPr/>
      <dgm:t>
        <a:bodyPr/>
        <a:lstStyle/>
        <a:p>
          <a:endParaRPr lang="en-US"/>
        </a:p>
      </dgm:t>
    </dgm:pt>
    <dgm:pt modelId="{F536DD0B-EABE-4721-87C5-32D97F90E7E3}" type="pres">
      <dgm:prSet presAssocID="{83C8294C-0A38-4EBA-82FC-75514C05C910}" presName="root" presStyleCnt="0">
        <dgm:presLayoutVars>
          <dgm:dir/>
          <dgm:resizeHandles val="exact"/>
        </dgm:presLayoutVars>
      </dgm:prSet>
      <dgm:spPr/>
    </dgm:pt>
    <dgm:pt modelId="{BD18A1B9-690E-4A5A-A39C-F6B13CC5621C}" type="pres">
      <dgm:prSet presAssocID="{EFBB7F2D-9DBB-4F18-9F27-D416E829EC6A}" presName="compNode" presStyleCnt="0"/>
      <dgm:spPr/>
    </dgm:pt>
    <dgm:pt modelId="{172822A9-E5B3-4306-B4CD-B7E451056B3B}" type="pres">
      <dgm:prSet presAssocID="{EFBB7F2D-9DBB-4F18-9F27-D416E829EC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62EE3C5-4DD4-4DD3-B310-A1334D235C77}" type="pres">
      <dgm:prSet presAssocID="{EFBB7F2D-9DBB-4F18-9F27-D416E829EC6A}" presName="spaceRect" presStyleCnt="0"/>
      <dgm:spPr/>
    </dgm:pt>
    <dgm:pt modelId="{4F21D287-0BF4-4307-881E-EDA500BC8788}" type="pres">
      <dgm:prSet presAssocID="{EFBB7F2D-9DBB-4F18-9F27-D416E829EC6A}" presName="textRect" presStyleLbl="revTx" presStyleIdx="0" presStyleCnt="3">
        <dgm:presLayoutVars>
          <dgm:chMax val="1"/>
          <dgm:chPref val="1"/>
        </dgm:presLayoutVars>
      </dgm:prSet>
      <dgm:spPr/>
    </dgm:pt>
    <dgm:pt modelId="{8A9EEFEA-5D47-4213-BE6E-54019E418250}" type="pres">
      <dgm:prSet presAssocID="{AAA605CF-84B3-402D-8F08-4838E4E3D9DC}" presName="sibTrans" presStyleCnt="0"/>
      <dgm:spPr/>
    </dgm:pt>
    <dgm:pt modelId="{E2145744-5C30-4241-9F2E-703D3C480D52}" type="pres">
      <dgm:prSet presAssocID="{9553A46D-9090-472B-B93F-1847B399318A}" presName="compNode" presStyleCnt="0"/>
      <dgm:spPr/>
    </dgm:pt>
    <dgm:pt modelId="{A2946219-0C25-4160-8211-5071CF5B7B34}" type="pres">
      <dgm:prSet presAssocID="{9553A46D-9090-472B-B93F-1847B39931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7EA71BD-57BA-4F89-807C-3F1C78261878}" type="pres">
      <dgm:prSet presAssocID="{9553A46D-9090-472B-B93F-1847B399318A}" presName="spaceRect" presStyleCnt="0"/>
      <dgm:spPr/>
    </dgm:pt>
    <dgm:pt modelId="{F6EABCF0-5128-4956-8BB7-8EF8AB7CBDEF}" type="pres">
      <dgm:prSet presAssocID="{9553A46D-9090-472B-B93F-1847B399318A}" presName="textRect" presStyleLbl="revTx" presStyleIdx="1" presStyleCnt="3">
        <dgm:presLayoutVars>
          <dgm:chMax val="1"/>
          <dgm:chPref val="1"/>
        </dgm:presLayoutVars>
      </dgm:prSet>
      <dgm:spPr/>
    </dgm:pt>
    <dgm:pt modelId="{DC5FF732-B90D-41E7-AA92-D1CD9FA173BA}" type="pres">
      <dgm:prSet presAssocID="{50D4A437-18FF-4F8B-807F-F086C7943FC6}" presName="sibTrans" presStyleCnt="0"/>
      <dgm:spPr/>
    </dgm:pt>
    <dgm:pt modelId="{D6858A4C-FCD8-407C-8B1E-B2BC6CC73026}" type="pres">
      <dgm:prSet presAssocID="{AABC8C44-4B63-4866-9FC6-E89465514EB2}" presName="compNode" presStyleCnt="0"/>
      <dgm:spPr/>
    </dgm:pt>
    <dgm:pt modelId="{D8C9C9E6-986B-454D-A338-A95F96542A82}" type="pres">
      <dgm:prSet presAssocID="{AABC8C44-4B63-4866-9FC6-E89465514E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FB4907-875E-4F4E-9206-D4D69BB3154F}" type="pres">
      <dgm:prSet presAssocID="{AABC8C44-4B63-4866-9FC6-E89465514EB2}" presName="spaceRect" presStyleCnt="0"/>
      <dgm:spPr/>
    </dgm:pt>
    <dgm:pt modelId="{09B17B66-5B9B-4810-BCFB-5D6B3AA81BD8}" type="pres">
      <dgm:prSet presAssocID="{AABC8C44-4B63-4866-9FC6-E89465514E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27F805-CBCF-421C-AFDE-F8598483E7EA}" srcId="{83C8294C-0A38-4EBA-82FC-75514C05C910}" destId="{EFBB7F2D-9DBB-4F18-9F27-D416E829EC6A}" srcOrd="0" destOrd="0" parTransId="{4A517269-7B73-4D69-93ED-41F1D7D7A5DD}" sibTransId="{AAA605CF-84B3-402D-8F08-4838E4E3D9DC}"/>
    <dgm:cxn modelId="{51F4D154-FE40-4054-A49C-61D86E09C0B3}" type="presOf" srcId="{AABC8C44-4B63-4866-9FC6-E89465514EB2}" destId="{09B17B66-5B9B-4810-BCFB-5D6B3AA81BD8}" srcOrd="0" destOrd="0" presId="urn:microsoft.com/office/officeart/2018/2/layout/IconLabelList"/>
    <dgm:cxn modelId="{5B300578-DE3C-44CC-B0CB-2C868716D630}" type="presOf" srcId="{9553A46D-9090-472B-B93F-1847B399318A}" destId="{F6EABCF0-5128-4956-8BB7-8EF8AB7CBDEF}" srcOrd="0" destOrd="0" presId="urn:microsoft.com/office/officeart/2018/2/layout/IconLabelList"/>
    <dgm:cxn modelId="{2E6BE095-42AB-404A-A3EB-F59F4D7195B8}" type="presOf" srcId="{EFBB7F2D-9DBB-4F18-9F27-D416E829EC6A}" destId="{4F21D287-0BF4-4307-881E-EDA500BC8788}" srcOrd="0" destOrd="0" presId="urn:microsoft.com/office/officeart/2018/2/layout/IconLabelList"/>
    <dgm:cxn modelId="{808BBB9D-B47C-408B-B096-B582DC84F3C5}" srcId="{83C8294C-0A38-4EBA-82FC-75514C05C910}" destId="{9553A46D-9090-472B-B93F-1847B399318A}" srcOrd="1" destOrd="0" parTransId="{7C8FEEED-6B5E-4C7C-9122-B2D9582E41F3}" sibTransId="{50D4A437-18FF-4F8B-807F-F086C7943FC6}"/>
    <dgm:cxn modelId="{8ED8D8CB-A1DB-49F9-81B5-CC0C20AC2D27}" srcId="{83C8294C-0A38-4EBA-82FC-75514C05C910}" destId="{AABC8C44-4B63-4866-9FC6-E89465514EB2}" srcOrd="2" destOrd="0" parTransId="{D5CC6908-2A0E-4C8D-974F-9FE1153D33A6}" sibTransId="{C52A2576-B90E-4713-8156-39A67F12CBC9}"/>
    <dgm:cxn modelId="{524FA5FA-D6F9-42E2-B468-277352507651}" type="presOf" srcId="{83C8294C-0A38-4EBA-82FC-75514C05C910}" destId="{F536DD0B-EABE-4721-87C5-32D97F90E7E3}" srcOrd="0" destOrd="0" presId="urn:microsoft.com/office/officeart/2018/2/layout/IconLabelList"/>
    <dgm:cxn modelId="{A139911F-D1DA-4CB2-B1B2-A19CEAA1DD7D}" type="presParOf" srcId="{F536DD0B-EABE-4721-87C5-32D97F90E7E3}" destId="{BD18A1B9-690E-4A5A-A39C-F6B13CC5621C}" srcOrd="0" destOrd="0" presId="urn:microsoft.com/office/officeart/2018/2/layout/IconLabelList"/>
    <dgm:cxn modelId="{D5BFD256-AF7A-4175-AB25-B67B8FD4DF5C}" type="presParOf" srcId="{BD18A1B9-690E-4A5A-A39C-F6B13CC5621C}" destId="{172822A9-E5B3-4306-B4CD-B7E451056B3B}" srcOrd="0" destOrd="0" presId="urn:microsoft.com/office/officeart/2018/2/layout/IconLabelList"/>
    <dgm:cxn modelId="{413A5983-9CCE-4D28-9A25-35CDDD66DE2A}" type="presParOf" srcId="{BD18A1B9-690E-4A5A-A39C-F6B13CC5621C}" destId="{E62EE3C5-4DD4-4DD3-B310-A1334D235C77}" srcOrd="1" destOrd="0" presId="urn:microsoft.com/office/officeart/2018/2/layout/IconLabelList"/>
    <dgm:cxn modelId="{156FE5A4-9FC4-4145-BADE-F6C2F2023A02}" type="presParOf" srcId="{BD18A1B9-690E-4A5A-A39C-F6B13CC5621C}" destId="{4F21D287-0BF4-4307-881E-EDA500BC8788}" srcOrd="2" destOrd="0" presId="urn:microsoft.com/office/officeart/2018/2/layout/IconLabelList"/>
    <dgm:cxn modelId="{6259CE71-8493-4DF7-B65C-020FEA5916E5}" type="presParOf" srcId="{F536DD0B-EABE-4721-87C5-32D97F90E7E3}" destId="{8A9EEFEA-5D47-4213-BE6E-54019E418250}" srcOrd="1" destOrd="0" presId="urn:microsoft.com/office/officeart/2018/2/layout/IconLabelList"/>
    <dgm:cxn modelId="{C3618BA1-74DD-4CD4-9379-5EFAE637A797}" type="presParOf" srcId="{F536DD0B-EABE-4721-87C5-32D97F90E7E3}" destId="{E2145744-5C30-4241-9F2E-703D3C480D52}" srcOrd="2" destOrd="0" presId="urn:microsoft.com/office/officeart/2018/2/layout/IconLabelList"/>
    <dgm:cxn modelId="{7DD6AB0C-4A42-4A7E-9278-1EDF102BF815}" type="presParOf" srcId="{E2145744-5C30-4241-9F2E-703D3C480D52}" destId="{A2946219-0C25-4160-8211-5071CF5B7B34}" srcOrd="0" destOrd="0" presId="urn:microsoft.com/office/officeart/2018/2/layout/IconLabelList"/>
    <dgm:cxn modelId="{6A5FFEA5-40B2-4ABD-83F1-56A8BE4A36B3}" type="presParOf" srcId="{E2145744-5C30-4241-9F2E-703D3C480D52}" destId="{17EA71BD-57BA-4F89-807C-3F1C78261878}" srcOrd="1" destOrd="0" presId="urn:microsoft.com/office/officeart/2018/2/layout/IconLabelList"/>
    <dgm:cxn modelId="{33DE0DEB-90D2-4513-ABB3-1D9C84802549}" type="presParOf" srcId="{E2145744-5C30-4241-9F2E-703D3C480D52}" destId="{F6EABCF0-5128-4956-8BB7-8EF8AB7CBDEF}" srcOrd="2" destOrd="0" presId="urn:microsoft.com/office/officeart/2018/2/layout/IconLabelList"/>
    <dgm:cxn modelId="{00D03CA5-8949-4DF3-8AA6-6B065E4080C5}" type="presParOf" srcId="{F536DD0B-EABE-4721-87C5-32D97F90E7E3}" destId="{DC5FF732-B90D-41E7-AA92-D1CD9FA173BA}" srcOrd="3" destOrd="0" presId="urn:microsoft.com/office/officeart/2018/2/layout/IconLabelList"/>
    <dgm:cxn modelId="{9ECD54DC-78BF-421A-8C36-EA6DFD13A61C}" type="presParOf" srcId="{F536DD0B-EABE-4721-87C5-32D97F90E7E3}" destId="{D6858A4C-FCD8-407C-8B1E-B2BC6CC73026}" srcOrd="4" destOrd="0" presId="urn:microsoft.com/office/officeart/2018/2/layout/IconLabelList"/>
    <dgm:cxn modelId="{4B5ACA0A-F1E3-4AA5-BE8A-7ABC55975D41}" type="presParOf" srcId="{D6858A4C-FCD8-407C-8B1E-B2BC6CC73026}" destId="{D8C9C9E6-986B-454D-A338-A95F96542A82}" srcOrd="0" destOrd="0" presId="urn:microsoft.com/office/officeart/2018/2/layout/IconLabelList"/>
    <dgm:cxn modelId="{561304C6-C340-4F0E-956B-36B19D23F3DF}" type="presParOf" srcId="{D6858A4C-FCD8-407C-8B1E-B2BC6CC73026}" destId="{CFFB4907-875E-4F4E-9206-D4D69BB3154F}" srcOrd="1" destOrd="0" presId="urn:microsoft.com/office/officeart/2018/2/layout/IconLabelList"/>
    <dgm:cxn modelId="{4788BC36-28BA-4F5A-8605-B8CFDC8A2E8C}" type="presParOf" srcId="{D6858A4C-FCD8-407C-8B1E-B2BC6CC73026}" destId="{09B17B66-5B9B-4810-BCFB-5D6B3AA81B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822A9-E5B3-4306-B4CD-B7E451056B3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1D287-0BF4-4307-881E-EDA500BC878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Creational patterns</a:t>
          </a:r>
        </a:p>
      </dsp:txBody>
      <dsp:txXfrm>
        <a:off x="417971" y="2644140"/>
        <a:ext cx="2889450" cy="720000"/>
      </dsp:txXfrm>
    </dsp:sp>
    <dsp:sp modelId="{A2946219-0C25-4160-8211-5071CF5B7B3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ABCF0-5128-4956-8BB7-8EF8AB7CBDE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Structural patterns</a:t>
          </a:r>
        </a:p>
      </dsp:txBody>
      <dsp:txXfrm>
        <a:off x="3813075" y="2644140"/>
        <a:ext cx="2889450" cy="720000"/>
      </dsp:txXfrm>
    </dsp:sp>
    <dsp:sp modelId="{D8C9C9E6-986B-454D-A338-A95F96542A82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17B66-5B9B-4810-BCFB-5D6B3AA81BD8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Behavioral patterns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5347-F79D-4216-9BB1-2B29764FEA85}" type="datetimeFigureOut">
              <a:rPr lang="en-CA" smtClean="0"/>
              <a:t>2020-10-27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035A6-8D81-4C7E-8E4E-A1B92A486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49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Object Adapter uses composition</a:t>
            </a:r>
          </a:p>
          <a:p>
            <a:r>
              <a:rPr lang="en-CA" dirty="0"/>
              <a:t>Class adapter uses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035A6-8D81-4C7E-8E4E-A1B92A48624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26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512D-60BC-4B0A-A4CC-A211F3DB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2A9EE-FDBC-4553-B179-517A59A1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0446-4D3C-439F-AEDF-504ACCF3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05F2-9A1E-4EDF-A882-EDEC90D22460}" type="datetime1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F32D-D031-47EF-A547-1C409446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1FBC-EE7A-4A11-958E-2F5B4C4A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02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A15A-51F0-44D4-B4AB-F387A426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6F8B7-CED0-40D9-BE6C-B3FF959E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3FEE-E439-480B-8C4E-23DC0E89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B32C-23EF-4B10-86FB-7D6CEAE5A186}" type="datetime1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3A32-2DE2-43E7-8A1C-B637E788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9A82-19EB-423A-AA89-06CBBC19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DFA0D-1DC2-4524-90B8-C82B34BE0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7A297-4E31-4FA4-9A66-95C8E09E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BED-9E36-43AA-A497-D23EED3A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8257-1F40-43FA-AF29-FCDEE714C535}" type="datetime1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2727-B56E-4A95-9027-8E896EFE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AC30-5A06-465D-9ED7-6F65DC5F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7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F14E-E8B8-47F2-9BEB-3AF5AA03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4563-6B86-49F5-B962-90F3114B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6370-A12B-4D6F-951C-DBE6811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DDE8-FD4B-4C0D-AD0C-90FBFA28C96B}" type="datetime1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A137-A9E6-47DD-8AB6-8A35048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DEF7-0C85-4847-82D2-1D4BC332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849F36-2480-4856-8537-CF64FCE75E9F}"/>
              </a:ext>
            </a:extLst>
          </p:cNvPr>
          <p:cNvSpPr txBox="1">
            <a:spLocks/>
          </p:cNvSpPr>
          <p:nvPr userDrawn="1"/>
        </p:nvSpPr>
        <p:spPr>
          <a:xfrm>
            <a:off x="838200" y="661354"/>
            <a:ext cx="10515600" cy="715962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Futura Medium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72EC-0E3A-40FA-8B17-69EB5F7C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7736-1B9F-40E8-ABFB-12B31CC1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05EC-9BF8-4CB4-92F2-45E0CEBE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EA43-FFB2-4DA7-B0BC-03CF5B99109A}" type="datetime1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F781-A437-4EDA-A036-06CB655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90DA-D4FF-474B-B256-094C8D49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4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616D-2780-47B3-B372-4030D229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A8D8-044D-47D1-B40F-CE49E11F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709AA-22E9-4064-BDA1-769588E0C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7E62D-E0C6-4ADD-AC16-B20C212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03FD-AE37-4C46-9715-41993796DB88}" type="datetime1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7A860-2A93-4741-8D29-056BE564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D41D-14C0-4675-893D-0BA8E078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1A73-C2A8-4BEC-BA95-977FF677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1AF3-7508-4952-B7D4-7CF38F35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FDCB-ABF1-4DE9-B29F-82C94EA5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6703E-BE62-4810-B85C-976018AAE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8E55-7EF1-4E56-9F23-C921C932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7D360-F00A-40A7-B2E2-036656CE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79E9-3F37-44E6-951D-6EDEAE6807A5}" type="datetime1">
              <a:rPr lang="en-CA" smtClean="0"/>
              <a:t>2020-10-27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D1ECF-AF1B-4C13-AB17-B81AB25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EDFDA-D240-4F15-82BD-5006D8A8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6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886D-DBFA-42DD-88E1-89E5E66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5F7D5-2CAC-4543-A9EC-3C150222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837-6445-42C4-BC97-D00839F31118}" type="datetime1">
              <a:rPr lang="en-CA" smtClean="0"/>
              <a:t>2020-10-27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7AF2E-C904-42E1-9870-4D573108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889F-E306-4A74-A16B-F18EAD81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3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AEA1-2DBC-484B-BE19-48456163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AB56-F46E-4197-B792-754024AC9348}" type="datetime1">
              <a:rPr lang="en-CA" smtClean="0"/>
              <a:t>2020-10-27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A763E-ACEB-4DAF-9932-73D60BF9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39A7-2188-4994-B484-496D1EEA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A7E9-955B-489A-B92C-A99EF349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90F0-8158-4ACD-9183-724489BE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4400-EB25-4DFB-84C4-6619B044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4E77B-4E1D-467D-9E86-775B6C5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36E9-5B7A-4A88-9D71-E148D1A9E3C3}" type="datetime1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329D9-5AE5-4D87-96AD-D301666C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2457-74B6-47D6-AA27-3F90B3ED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5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10A5-E1CB-4C78-810E-50C65EED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24743-11BB-44A1-965F-0C07EF0E7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5F530-953B-4B6A-926D-6F8B4B4A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7D263-5BFE-4820-8F16-16B3CA64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BC72-FA43-419D-829C-25B036FD7543}" type="datetime1">
              <a:rPr lang="en-CA" smtClean="0"/>
              <a:t>2020-10-27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4E007-4EEE-4A0B-914F-FDCD6CC5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ED74-F47B-4C8B-A9A0-215730C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9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8553-457B-44E0-8BAA-3E5F010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6C14-7757-4535-8C51-AAC4B8DA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7F79-D22D-42C6-8828-EFABC7E8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A3B2-E875-4BE2-BA11-7F8B23F2D0F8}" type="datetime1">
              <a:rPr lang="en-CA" smtClean="0"/>
              <a:t>2020-10-27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94C1-46CA-43AA-A959-C9D3D97B0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92DB-9F15-43CD-A9F0-9FFF46B65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55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image" Target="../media/image21.jf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004E8-0AE6-4784-B5C3-E7DB45C22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SOEN 343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6711269-6118-4AC7-8F13-19219A05E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08 Structural design patterns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094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B61EA-92DB-43C4-B8E6-A09A1310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10</a:t>
            </a:fld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7680-64BF-4924-8C23-D9FAEA79C4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57086"/>
            <a:ext cx="10515600" cy="4351338"/>
          </a:xfrm>
        </p:spPr>
        <p:txBody>
          <a:bodyPr/>
          <a:lstStyle/>
          <a:p>
            <a:r>
              <a:rPr lang="en-US" dirty="0"/>
              <a:t>Now, let’s say you’re short on Duck objects and you’d like to use some Turkey objects in their place</a:t>
            </a:r>
          </a:p>
          <a:p>
            <a:r>
              <a:rPr lang="en-US" dirty="0"/>
              <a:t>Obviously, we can’t use the turkeys outright because they have a different interface</a:t>
            </a:r>
          </a:p>
          <a:p>
            <a:r>
              <a:rPr lang="en-US" dirty="0"/>
              <a:t>Let’s write an Adapter: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28AF2-25CA-468E-88FC-E5EC52177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97" y="3277365"/>
            <a:ext cx="975540" cy="1891699"/>
          </a:xfrm>
          <a:prstGeom prst="rect">
            <a:avLst/>
          </a:prstGeom>
        </p:spPr>
      </p:pic>
      <p:pic>
        <p:nvPicPr>
          <p:cNvPr id="1026" name="Picture 2" descr="Image result for turkey white background">
            <a:extLst>
              <a:ext uri="{FF2B5EF4-FFF2-40B4-BE49-F238E27FC236}">
                <a16:creationId xmlns:a16="http://schemas.microsoft.com/office/drawing/2014/main" id="{75121D16-FF77-4D93-8127-36583372C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6"/>
          <a:stretch/>
        </p:blipFill>
        <p:spPr bwMode="auto">
          <a:xfrm>
            <a:off x="6212355" y="3044989"/>
            <a:ext cx="1647825" cy="24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AD3FC3-01AE-4C6C-A0FF-37688EB73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56" y="5147984"/>
            <a:ext cx="2781688" cy="11145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3D6A1-9761-4F00-B7A5-282CFDAF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14505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37498-0BCB-479B-9513-A95D3DA8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example: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0F997-84B4-4620-8602-56D6B30D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3E541A-40C5-4B9C-8612-0AA6D1B0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11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11022-9232-4855-BAE0-A983F7017E58}"/>
              </a:ext>
            </a:extLst>
          </p:cNvPr>
          <p:cNvSpPr/>
          <p:nvPr/>
        </p:nvSpPr>
        <p:spPr>
          <a:xfrm>
            <a:off x="3376474" y="1978254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TurkeyAdapter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implements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Duck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Turkey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TurkeyAdapter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Turkey turkey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turkey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quack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gobble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fly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nn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4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fly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26B5-B276-4F32-AE96-3946E24F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22616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E37498-0BCB-479B-9513-A95D3DA8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example: driver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0F997-84B4-4620-8602-56D6B30D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3E541A-40C5-4B9C-8612-0AA6D1B0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12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C44DA-4407-470F-92BC-A625A304F232}"/>
              </a:ext>
            </a:extLst>
          </p:cNvPr>
          <p:cNvSpPr/>
          <p:nvPr/>
        </p:nvSpPr>
        <p:spPr>
          <a:xfrm>
            <a:off x="3048000" y="1491376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DuckTestDrive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MallardDuck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duck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MallardDuck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WildTurkey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turkey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WildTurkey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Duck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turkeyAdapter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turkey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"The Turkey says..."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gobble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fly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"\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nThe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 Duck says..."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testDuck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duck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"\</a:t>
            </a:r>
            <a:r>
              <a:rPr lang="en-CA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nThe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TurkeyAdapter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 says..."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testDuck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turkeyAdapter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testDuck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Duck duck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duck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quack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duck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fly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8DF0-817C-45B0-B85C-0F912E9F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91950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C3EB-63FF-40C6-8492-AE8270FE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vs class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5F7D-1163-4D69-847E-B4405E67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Class Adapters use multiple inheritance to achieve their goals. </a:t>
            </a:r>
          </a:p>
          <a:p>
            <a:r>
              <a:rPr lang="en-CA" altLang="en-US" dirty="0"/>
              <a:t>As in the classic adapter (often called an “object adapter”), the class adapter inherits the client's Target class. However, it inherits the </a:t>
            </a:r>
            <a:r>
              <a:rPr lang="en-CA" altLang="en-US" dirty="0" err="1"/>
              <a:t>Adaptee</a:t>
            </a:r>
            <a:r>
              <a:rPr lang="en-CA" altLang="en-US" dirty="0"/>
              <a:t> as well.   </a:t>
            </a:r>
          </a:p>
          <a:p>
            <a:r>
              <a:rPr lang="en-CA" altLang="en-US" dirty="0"/>
              <a:t>Since Java does not support true multiple inheritance, this means that one of the classes must be a Java interface type</a:t>
            </a:r>
          </a:p>
          <a:p>
            <a:r>
              <a:rPr lang="en-CA" altLang="en-US" dirty="0"/>
              <a:t>Both of the Target and </a:t>
            </a:r>
            <a:r>
              <a:rPr lang="en-CA" altLang="en-US" dirty="0" err="1"/>
              <a:t>Adaptee</a:t>
            </a:r>
            <a:r>
              <a:rPr lang="en-CA" altLang="en-US" dirty="0"/>
              <a:t> interfaces could be Java interfaces, but only one needs to be an interface.   </a:t>
            </a:r>
          </a:p>
          <a:p>
            <a:r>
              <a:rPr lang="en-CA" altLang="en-US" dirty="0"/>
              <a:t>The request to the Target is simply rerouted to the specific request that was inherited from the </a:t>
            </a:r>
            <a:r>
              <a:rPr lang="en-CA" altLang="en-US" dirty="0" err="1"/>
              <a:t>Adaptee</a:t>
            </a:r>
            <a:r>
              <a:rPr lang="en-CA" altLang="en-US" dirty="0"/>
              <a:t> interface.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757F-59A3-4331-8B04-85ED2C5B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0F39-7D51-4CB9-9E1D-BE8E713E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73231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7DDD-F629-454B-A7D8-EF8F422A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adapter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10967-3D01-45FE-9387-EE60A098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14</a:t>
            </a:fld>
            <a:endParaRPr lang="en-CA" dirty="0"/>
          </a:p>
        </p:txBody>
      </p:sp>
      <p:pic>
        <p:nvPicPr>
          <p:cNvPr id="5" name="Picture 6" descr="classAdapter">
            <a:extLst>
              <a:ext uri="{FF2B5EF4-FFF2-40B4-BE49-F238E27FC236}">
                <a16:creationId xmlns:a16="http://schemas.microsoft.com/office/drawing/2014/main" id="{59347A8B-B94C-4217-B9FE-81723B249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225" y="2381034"/>
            <a:ext cx="6495550" cy="324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EB253-5C17-43DB-8452-B82AD9468F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59"/>
          <a:stretch/>
        </p:blipFill>
        <p:spPr>
          <a:xfrm flipH="1">
            <a:off x="5761608" y="2487252"/>
            <a:ext cx="975540" cy="744219"/>
          </a:xfrm>
          <a:prstGeom prst="rect">
            <a:avLst/>
          </a:prstGeom>
        </p:spPr>
      </p:pic>
      <p:pic>
        <p:nvPicPr>
          <p:cNvPr id="7" name="Picture 2" descr="Image result for turkey white background">
            <a:extLst>
              <a:ext uri="{FF2B5EF4-FFF2-40B4-BE49-F238E27FC236}">
                <a16:creationId xmlns:a16="http://schemas.microsoft.com/office/drawing/2014/main" id="{793E545E-5E7B-47DD-8E8E-C58078071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07"/>
          <a:stretch/>
        </p:blipFill>
        <p:spPr bwMode="auto">
          <a:xfrm flipH="1">
            <a:off x="7330941" y="2201647"/>
            <a:ext cx="1647825" cy="10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80AAE2-39D2-405B-BE70-6F6711B8D109}"/>
              </a:ext>
            </a:extLst>
          </p:cNvPr>
          <p:cNvSpPr txBox="1"/>
          <p:nvPr/>
        </p:nvSpPr>
        <p:spPr>
          <a:xfrm>
            <a:off x="6096000" y="5569545"/>
            <a:ext cx="435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The adapter lets the Turkey respond to requests on a Duck by extending Both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0CC88-CFA3-44BA-B1DC-72800516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932732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EE20-63B3-4F17-B512-5DDED26D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Decorator pattern: motivation and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2D15-386D-4A7A-A799-75CA4367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19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Motivation: </a:t>
            </a:r>
          </a:p>
          <a:p>
            <a:r>
              <a:rPr lang="en-US" dirty="0"/>
              <a:t>Sometimes we may want to dynamically add some data members or methods to an object at runtime, depending on the situation</a:t>
            </a:r>
          </a:p>
          <a:p>
            <a:pPr marL="0" indent="0">
              <a:buNone/>
            </a:pPr>
            <a:r>
              <a:rPr lang="en-US" dirty="0"/>
              <a:t>Intent:</a:t>
            </a:r>
          </a:p>
          <a:p>
            <a:r>
              <a:rPr lang="en-US" dirty="0"/>
              <a:t>Allow to add new functionality to an existing object without altering its structure. </a:t>
            </a:r>
          </a:p>
          <a:p>
            <a:r>
              <a:rPr lang="en-US" dirty="0"/>
              <a:t>Create a Decorator class that wraps the original class. </a:t>
            </a:r>
          </a:p>
          <a:p>
            <a:r>
              <a:rPr lang="en-US" dirty="0"/>
              <a:t>Provides additional functionality while keeping the class’ methods’ signatures intact.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672F-D482-4B96-93AD-C30109ED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A3BD-94E4-4607-B70E-70B6BB46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pic>
        <p:nvPicPr>
          <p:cNvPr id="7" name="Picture 6" descr="A picture containing table, sitting, board, food&#10;&#10;Description automatically generated">
            <a:extLst>
              <a:ext uri="{FF2B5EF4-FFF2-40B4-BE49-F238E27FC236}">
                <a16:creationId xmlns:a16="http://schemas.microsoft.com/office/drawing/2014/main" id="{5ADBAD63-13E2-4ABF-8353-E508D2E99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1" y="1410561"/>
            <a:ext cx="2053389" cy="20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9EC1-2502-4DAF-B0C7-A3352CB1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Decorator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17B34-98AB-45FA-ABA9-8C990ADA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16</a:t>
            </a:fld>
            <a:endParaRPr lang="en-CA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70A9356-55B4-4199-98D5-681D2F2DA5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36" b="59198"/>
          <a:stretch>
            <a:fillRect/>
          </a:stretch>
        </p:blipFill>
        <p:spPr bwMode="auto">
          <a:xfrm>
            <a:off x="2610354" y="1443789"/>
            <a:ext cx="6971293" cy="504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11C5D-2173-4FFD-860E-D005D3F6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12003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EE20-63B3-4F17-B512-5DDED26D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Decorator pattern: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2D15-386D-4A7A-A799-75CA4367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CA" altLang="en-US" sz="2400" b="1" dirty="0"/>
              <a:t>Component -</a:t>
            </a:r>
            <a:r>
              <a:rPr lang="en-CA" altLang="en-US" sz="2400" dirty="0"/>
              <a:t> Abstract class representing the objects to be decorated by the various Decorators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CA" altLang="en-US" sz="2400" b="1" dirty="0"/>
              <a:t>Concrete Component -</a:t>
            </a:r>
            <a:r>
              <a:rPr lang="en-CA" altLang="en-US" sz="2400" dirty="0"/>
              <a:t> The potentially many sub-classes that can be decorated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CA" altLang="en-US" sz="2400" b="1" dirty="0"/>
              <a:t>Decorator -</a:t>
            </a:r>
            <a:r>
              <a:rPr lang="en-CA" altLang="en-US" sz="2400" dirty="0"/>
              <a:t> Abstract class that wraps a Component and will have some of its subclasses to decorate it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CA" altLang="en-US" sz="2400" b="1" dirty="0"/>
              <a:t>Concrete Decorator -</a:t>
            </a:r>
            <a:r>
              <a:rPr lang="en-CA" altLang="en-US" sz="2400" dirty="0"/>
              <a:t> Different decorators that add different members to the Component and use these members to provide additional behavior to the decorated object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672F-D482-4B96-93AD-C30109ED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1029-6252-4655-88F6-E605D191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401568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7DA7-AD7B-4704-BE49-808585F5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Decorator pattern example: Coffee 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25053-0FFF-4CE5-8139-6388FD0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18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C894C-9825-4A08-BC4C-A328B286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60" y="2299429"/>
            <a:ext cx="8043881" cy="33072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EA320-314F-4036-8880-0B09A2CC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4083942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6748-B932-47D4-9747-18BAA1EC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E976-C12B-4F24-922A-D4E6768E7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your coffee, you can also ask for several condiments like steamed milk, soy, and mocha, and have it all topped off with whipped milk</a:t>
            </a:r>
          </a:p>
          <a:p>
            <a:r>
              <a:rPr lang="en-US" dirty="0"/>
              <a:t>The coffee shop  charges a bit for each of these, so they really need to get them built into their order system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4F85-571E-4AB5-BB9F-E34BD5D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19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A9E44-1E6E-4988-9286-3FEA383A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16" y="3667584"/>
            <a:ext cx="2743201" cy="1927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92F57-8A45-472C-957D-030132AA8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5" r="7848"/>
          <a:stretch/>
        </p:blipFill>
        <p:spPr>
          <a:xfrm>
            <a:off x="4219654" y="3667584"/>
            <a:ext cx="1988641" cy="19271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B263-7C1D-40F9-A515-BAC60920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626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095C-FEF7-4950-A48C-BDD1073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3871-5D8B-406F-B78A-7D1CC59D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Identify structural design patterns</a:t>
            </a:r>
          </a:p>
          <a:p>
            <a:r>
              <a:rPr lang="en-CA" dirty="0"/>
              <a:t>Explain the difference between creational patterns</a:t>
            </a:r>
          </a:p>
          <a:p>
            <a:r>
              <a:rPr lang="en-CA" dirty="0"/>
              <a:t>Evaluate in which situations is appropriate to apply the adapter pattern</a:t>
            </a:r>
          </a:p>
          <a:p>
            <a:r>
              <a:rPr lang="en-CA" dirty="0"/>
              <a:t>Explain the difference between an object adapter and a class adapter</a:t>
            </a:r>
          </a:p>
          <a:p>
            <a:r>
              <a:rPr lang="en-CA" dirty="0"/>
              <a:t>Evaluate in which situations is appropriate to apply the decorator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DB028-B3D9-443B-B1A1-43FF7E10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86658-A251-4174-B0CE-30337199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9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AC3B-0436-4084-B8F4-5F7B511C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Applying decorator pattern to coffee 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D0D5B-524E-406B-8B1D-DEB98B70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20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8CD73-A5D2-4DA4-908B-6EDCE7AD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52" y="1620738"/>
            <a:ext cx="7291295" cy="3616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88039-A28C-4EBB-BBBE-85108BC82E7B}"/>
              </a:ext>
            </a:extLst>
          </p:cNvPr>
          <p:cNvSpPr txBox="1"/>
          <p:nvPr/>
        </p:nvSpPr>
        <p:spPr>
          <a:xfrm>
            <a:off x="6096000" y="1804737"/>
            <a:ext cx="150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38876-08A6-4771-B241-F4D7BFDEBEB7}"/>
              </a:ext>
            </a:extLst>
          </p:cNvPr>
          <p:cNvSpPr txBox="1"/>
          <p:nvPr/>
        </p:nvSpPr>
        <p:spPr>
          <a:xfrm>
            <a:off x="661737" y="2792412"/>
            <a:ext cx="229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concrete 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03FBC-CAB8-413C-90DA-601C7BCB5E6A}"/>
              </a:ext>
            </a:extLst>
          </p:cNvPr>
          <p:cNvSpPr txBox="1"/>
          <p:nvPr/>
        </p:nvSpPr>
        <p:spPr>
          <a:xfrm>
            <a:off x="9845841" y="3310086"/>
            <a:ext cx="150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decorator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04EF3-88FA-4855-BE4E-00E7CBD12193}"/>
              </a:ext>
            </a:extLst>
          </p:cNvPr>
          <p:cNvSpPr txBox="1"/>
          <p:nvPr/>
        </p:nvSpPr>
        <p:spPr>
          <a:xfrm>
            <a:off x="2715126" y="4569075"/>
            <a:ext cx="229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</a:rPr>
              <a:t>concrete decorators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BDD49-1657-4312-8E71-78858D9E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88425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C492-AAD8-4FBB-99B2-6153DFFB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example: component &amp; concrete comp.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F08F2-73FA-4BE4-97B0-887A9E37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21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B12C6-B38B-4309-A7AD-BA8DBE890AA2}"/>
              </a:ext>
            </a:extLst>
          </p:cNvPr>
          <p:cNvSpPr/>
          <p:nvPr/>
        </p:nvSpPr>
        <p:spPr>
          <a:xfrm>
            <a:off x="838200" y="214308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abstract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Beverage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String description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"Unknown Beverage"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getDescription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description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abstract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cost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F9BE4-0D92-47F7-937D-682C4B78BD1A}"/>
              </a:ext>
            </a:extLst>
          </p:cNvPr>
          <p:cNvSpPr/>
          <p:nvPr/>
        </p:nvSpPr>
        <p:spPr>
          <a:xfrm>
            <a:off x="5799221" y="2136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DarkRoast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Beverage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DarkRoast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description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"Dark Roast Coffee"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cost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FF8000"/>
                </a:solidFill>
                <a:highlight>
                  <a:srgbClr val="FFFFFF"/>
                </a:highlight>
              </a:rPr>
              <a:t>.99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B869C-F74A-469E-AA50-682F5376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15868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D7FA-C6EA-49E3-9E6A-63255395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example: decorator &amp; concrete deco.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4AE5-E196-4394-B5B1-FA282458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22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E25FD-3146-4BFE-A284-209BBA0D0F86}"/>
              </a:ext>
            </a:extLst>
          </p:cNvPr>
          <p:cNvSpPr/>
          <p:nvPr/>
        </p:nvSpPr>
        <p:spPr>
          <a:xfrm>
            <a:off x="838200" y="212964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abstract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Beverage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Beverage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beverage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abstract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getDescription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AD24A-C21B-487D-AB29-225C202ECBD7}"/>
              </a:ext>
            </a:extLst>
          </p:cNvPr>
          <p:cNvSpPr/>
          <p:nvPr/>
        </p:nvSpPr>
        <p:spPr>
          <a:xfrm>
            <a:off x="6320589" y="2129641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Mocha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CondimentDecorator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Mocha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Beverage beverage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beverage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beverage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getDescription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beverage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getDescription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", Mocha"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double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cost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FF8000"/>
                </a:solidFill>
                <a:highlight>
                  <a:srgbClr val="FFFFFF"/>
                </a:highlight>
              </a:rPr>
              <a:t>.20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beverage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EB750-92AD-4F67-BC4E-0155A5D6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18325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AE6A-1F3B-492C-8B5D-E4373399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example: driver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0722-2F5B-422E-8C09-0C4F7BDE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23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CD877C-C8C6-4DC5-B8C7-7F0A652331B8}"/>
              </a:ext>
            </a:extLst>
          </p:cNvPr>
          <p:cNvSpPr/>
          <p:nvPr/>
        </p:nvSpPr>
        <p:spPr>
          <a:xfrm>
            <a:off x="1790700" y="1706820"/>
            <a:ext cx="861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StarbuzzCoffee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Beverage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beverage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Espresso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beverage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getDescription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 $"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beverage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Beverage beverage2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DarkRoast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beverage2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Mocha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beverage2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beverage2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Mocha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beverage2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beverage2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Whip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beverage2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beverage2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getDescription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 $"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beverage2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cost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Beverage beverage3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HouseBlend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beverage3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Soy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beverage3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beverage3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Mocha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beverage3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beverage3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Whip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beverage3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beverage3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getDescription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 $"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beverage3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cost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B1691-CC47-40C5-B644-BD0EDB9CB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2" t="57895"/>
          <a:stretch/>
        </p:blipFill>
        <p:spPr>
          <a:xfrm>
            <a:off x="629251" y="2579729"/>
            <a:ext cx="2322897" cy="2887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BCA12-07EF-474E-A9BD-552F214B5CC8}"/>
              </a:ext>
            </a:extLst>
          </p:cNvPr>
          <p:cNvSpPr txBox="1"/>
          <p:nvPr/>
        </p:nvSpPr>
        <p:spPr>
          <a:xfrm>
            <a:off x="7996633" y="2799185"/>
            <a:ext cx="387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Expresso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dark roast Double mocha with whip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house blend soy, mocha and whip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87A46-2CE9-499A-B916-D577FFCA0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93"/>
          <a:stretch/>
        </p:blipFill>
        <p:spPr>
          <a:xfrm>
            <a:off x="7522935" y="4286957"/>
            <a:ext cx="4377284" cy="15049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190A-A6CA-467C-9863-B3F354F2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67190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6532-95D2-406B-83BA-30C8FFBB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125B-1C6F-4A8A-B50B-DC2F5082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Erich Gamma, Richard Helm, Ralph Johnson and John </a:t>
            </a:r>
            <a:r>
              <a:rPr lang="en-US" altLang="en-US" dirty="0" err="1"/>
              <a:t>Vlissides</a:t>
            </a:r>
            <a:r>
              <a:rPr lang="en-US" altLang="en-US" dirty="0"/>
              <a:t>, </a:t>
            </a:r>
            <a:r>
              <a:rPr lang="en-US" altLang="en-US" i="1" dirty="0"/>
              <a:t>Design Patterns – Elements of Reusable Object-Oriented Software</a:t>
            </a:r>
            <a:r>
              <a:rPr lang="en-US" altLang="en-US" dirty="0"/>
              <a:t>, </a:t>
            </a:r>
            <a:r>
              <a:rPr lang="en-US" altLang="en-US" dirty="0" err="1"/>
              <a:t>Adisson</a:t>
            </a:r>
            <a:r>
              <a:rPr lang="en-US" altLang="en-US" dirty="0"/>
              <a:t>-Wesley, 1995.</a:t>
            </a:r>
          </a:p>
          <a:p>
            <a:r>
              <a:rPr lang="en-US" altLang="en-US" dirty="0"/>
              <a:t>SourceMaking.com. </a:t>
            </a:r>
            <a:r>
              <a:rPr lang="en-US" altLang="en-US" dirty="0">
                <a:hlinkClick r:id="rId2"/>
              </a:rPr>
              <a:t>Design Patterns</a:t>
            </a:r>
            <a:r>
              <a:rPr lang="en-US" altLang="en-US" dirty="0"/>
              <a:t>. </a:t>
            </a:r>
          </a:p>
          <a:p>
            <a:r>
              <a:rPr lang="en-US" dirty="0"/>
              <a:t>Freeman, Eric, et al. </a:t>
            </a:r>
            <a:r>
              <a:rPr lang="en-US" i="1" dirty="0"/>
              <a:t>Headfirst design patterns</a:t>
            </a:r>
            <a:r>
              <a:rPr lang="en-US" dirty="0"/>
              <a:t>.  O'Reilly, 2004</a:t>
            </a:r>
            <a:endParaRPr lang="en-US" altLang="en-US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0673-8366-40C5-B71A-AD9BC10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FF7FA-E071-4609-A69A-836B1180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73399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0FF9-4D2E-49AE-89E4-73166938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Design patterns classified by their intent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C531A9-9A18-4711-B75B-BF1EC60F8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7491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502CA-DF19-4F41-804C-07AC90D9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0A13-BE34-4ECC-8DDD-4DBA429EF266}" type="slidenum">
              <a:rPr lang="en-CA" smtClean="0"/>
              <a:t>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57EB5-FBAC-4D61-A640-D110E50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410843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E5BE94-96CB-4076-81EA-92CAED26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Structural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739584-7055-4F9F-9656-CD0CAAE12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534BF-44D6-4F32-828F-16CE2D76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4</a:t>
            </a:fld>
            <a:endParaRPr lang="en-CA"/>
          </a:p>
        </p:txBody>
      </p:sp>
      <p:sp>
        <p:nvSpPr>
          <p:cNvPr id="7" name="Rectangle 6" descr="City">
            <a:extLst>
              <a:ext uri="{FF2B5EF4-FFF2-40B4-BE49-F238E27FC236}">
                <a16:creationId xmlns:a16="http://schemas.microsoft.com/office/drawing/2014/main" id="{7E2EDBD9-7182-48EB-BABD-73D2B88D138D}"/>
              </a:ext>
            </a:extLst>
          </p:cNvPr>
          <p:cNvSpPr/>
          <p:nvPr/>
        </p:nvSpPr>
        <p:spPr>
          <a:xfrm>
            <a:off x="10185654" y="3395573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0CBD73-9E65-47C2-B206-17F7F931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3052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6CA9-B5F9-448F-83A9-7516E70C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E37B-961E-4851-8FE5-B9C762E5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Composite.  Compose objects into tree structures, treating al nodes uniformly</a:t>
            </a:r>
          </a:p>
          <a:p>
            <a:r>
              <a:rPr lang="en-CA" dirty="0"/>
              <a:t>Adapter: Convert interface to improve interoperability</a:t>
            </a:r>
          </a:p>
          <a:p>
            <a:r>
              <a:rPr lang="en-CA" dirty="0"/>
              <a:t>Bridge: decouple abstraction and implementation; abstract class contains member that is its implementation</a:t>
            </a:r>
          </a:p>
          <a:p>
            <a:r>
              <a:rPr lang="en-CA" dirty="0"/>
              <a:t>Decorator: attach additional responsibility to an object dynamically</a:t>
            </a:r>
          </a:p>
          <a:p>
            <a:r>
              <a:rPr lang="en-CA" dirty="0"/>
              <a:t>Façade: provide a unified interface to a subsystem</a:t>
            </a:r>
          </a:p>
          <a:p>
            <a:r>
              <a:rPr lang="en-CA" dirty="0"/>
              <a:t>Proxy: provide a surrogate for another object to control access</a:t>
            </a:r>
          </a:p>
          <a:p>
            <a:r>
              <a:rPr lang="en-CA" dirty="0"/>
              <a:t>Flyweight: using sharing to support a large number of fine-grained objects efficiently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D04E7-0D92-48D4-96E9-3755FA13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0B16C-48D5-4C5B-9990-5096F5FE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58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884C90-BDC7-4C92-852A-F086AA33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Adapter pattern: motivation and intent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5DDC9-6B75-47BB-82D1-4C8E28CA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Like any adapter in the real world it is used to be a bridge between two objects that have the same functionality, but that are to be used in a different manner, i.e. have a different specification to their interfaces. In the real world we have adapters for power supplies, for memory cards, for video cables, and so on. </a:t>
            </a:r>
          </a:p>
          <a:p>
            <a:pPr lvl="1"/>
            <a:r>
              <a:rPr lang="en-US" dirty="0"/>
              <a:t>The same concept applies to software components. You may have some class expecting some type of object and you have an object offering the same features but exposing a different interface. You don't want to change existing classes, so you want to create an adapter.</a:t>
            </a:r>
          </a:p>
          <a:p>
            <a:r>
              <a:rPr lang="en-US" dirty="0"/>
              <a:t>Intent</a:t>
            </a:r>
          </a:p>
          <a:p>
            <a:pPr lvl="1"/>
            <a:r>
              <a:rPr lang="en-US" dirty="0"/>
              <a:t>Convert the interface of a class into another interface that clients expect</a:t>
            </a:r>
          </a:p>
          <a:p>
            <a:pPr lvl="1"/>
            <a:r>
              <a:rPr lang="en-US" dirty="0"/>
              <a:t>The adapter lets classes work together, that could not otherwise because of incompatible interfaces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F91F7-FD0F-4699-A3A7-BF4F6AAB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6</a:t>
            </a:fld>
            <a:endParaRPr lang="en-CA"/>
          </a:p>
        </p:txBody>
      </p:sp>
      <p:pic>
        <p:nvPicPr>
          <p:cNvPr id="3" name="Picture 2" descr="A picture containing toaster, jack, mirror, photo&#10;&#10;Description automatically generated">
            <a:extLst>
              <a:ext uri="{FF2B5EF4-FFF2-40B4-BE49-F238E27FC236}">
                <a16:creationId xmlns:a16="http://schemas.microsoft.com/office/drawing/2014/main" id="{4315ED5A-E504-43B9-8E4D-8CF9FD60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97" y="5293260"/>
            <a:ext cx="1319769" cy="12573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9943C1-C7D4-4989-851E-DCDF9442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7637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B93E-2A3E-4E5C-800E-2DDA3E03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B69C-1A40-460A-82DD-BDBA8EE1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en-US" dirty="0"/>
              <a:t>The classes/objects participating in adapter pattern: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en-US" sz="2000" b="1" dirty="0"/>
              <a:t>Target </a:t>
            </a:r>
            <a:r>
              <a:rPr lang="en-US" altLang="en-US" sz="2000" dirty="0"/>
              <a:t>- defines the domain-specific interface that Client uses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en-US" sz="2000" b="1" dirty="0"/>
              <a:t>Adapter</a:t>
            </a:r>
            <a:r>
              <a:rPr lang="en-US" altLang="en-US" sz="2000" dirty="0"/>
              <a:t> - adapts the interface </a:t>
            </a:r>
            <a:r>
              <a:rPr lang="en-US" altLang="en-US" sz="2000" dirty="0" err="1"/>
              <a:t>Adaptee</a:t>
            </a:r>
            <a:r>
              <a:rPr lang="en-US" altLang="en-US" sz="2000" dirty="0"/>
              <a:t> to the Target interface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en-US" sz="2000" b="1" dirty="0" err="1"/>
              <a:t>Adaptee</a:t>
            </a:r>
            <a:r>
              <a:rPr lang="en-US" altLang="en-US" sz="2000" dirty="0"/>
              <a:t> - defines an existing interface that needs adapting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altLang="en-US" sz="2000" b="1" dirty="0"/>
              <a:t>Client</a:t>
            </a:r>
            <a:r>
              <a:rPr lang="en-US" altLang="en-US" sz="2000" dirty="0"/>
              <a:t> - collaborates with objects conforming to the Target interface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25592-FD54-45C0-81D9-2AF5BEC9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7</a:t>
            </a:fld>
            <a:endParaRPr lang="en-CA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AD17C6CE-51AA-4966-9057-89ACD41EB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3656807"/>
            <a:ext cx="45243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1066-B3F8-4716-996E-CEE27AA0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79992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2522-A55E-4308-9096-B26A4E7E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pattern: context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5978-0C34-4F97-92B3-E0BB3306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adapter pattern is used when:</a:t>
            </a:r>
          </a:p>
          <a:p>
            <a:r>
              <a:rPr lang="en-US" dirty="0"/>
              <a:t>You have a client class that invokes methods defined in a certain class or interface (Target) and you have another class (</a:t>
            </a:r>
            <a:r>
              <a:rPr lang="en-US" dirty="0" err="1"/>
              <a:t>Adaptee</a:t>
            </a:r>
            <a:r>
              <a:rPr lang="en-US" dirty="0"/>
              <a:t>) that doesn't implement the same interface as the Target, but still implements a similar service</a:t>
            </a:r>
          </a:p>
          <a:p>
            <a:r>
              <a:rPr lang="en-US" dirty="0"/>
              <a:t>You </a:t>
            </a:r>
            <a:r>
              <a:rPr lang="en-US" b="1" dirty="0"/>
              <a:t>can change none of the existing code </a:t>
            </a:r>
            <a:r>
              <a:rPr lang="en-US" dirty="0"/>
              <a:t>(nor Target or </a:t>
            </a:r>
            <a:r>
              <a:rPr lang="en-US" dirty="0" err="1"/>
              <a:t>Adaptee</a:t>
            </a:r>
            <a:r>
              <a:rPr lang="en-US" dirty="0"/>
              <a:t> can be changed). </a:t>
            </a:r>
          </a:p>
          <a:p>
            <a:r>
              <a:rPr lang="en-US" dirty="0"/>
              <a:t>You need an adapter to implement the interface that will be the bridge between the client class and the </a:t>
            </a:r>
            <a:r>
              <a:rPr lang="en-US" dirty="0" err="1"/>
              <a:t>Adaptee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1FF78-CCC4-4C33-BFC0-89797163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FFB4-1748-4C1C-9986-53F992DB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52758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107F-6C66-4671-8D0D-954D7B0E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Adapter pattern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3FF0-F0D6-4B6A-8CD5-6735AE35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0129"/>
          </a:xfrm>
        </p:spPr>
        <p:txBody>
          <a:bodyPr/>
          <a:lstStyle/>
          <a:p>
            <a:r>
              <a:rPr lang="en-US" dirty="0"/>
              <a:t>If it walks like a duck and quacks like a duck, then it </a:t>
            </a:r>
            <a:r>
              <a:rPr lang="en-US" strike="sngStrike" dirty="0"/>
              <a:t>must</a:t>
            </a:r>
            <a:r>
              <a:rPr lang="en-US" dirty="0"/>
              <a:t> might be a </a:t>
            </a:r>
            <a:r>
              <a:rPr lang="en-US" strike="sngStrike" dirty="0"/>
              <a:t>duck</a:t>
            </a:r>
            <a:r>
              <a:rPr lang="en-US" dirty="0"/>
              <a:t> turkey wrapped with a duck adapter...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B85BF-3298-4A07-B66F-BAE3209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9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B820C-F490-4D02-8209-216764243187}"/>
              </a:ext>
            </a:extLst>
          </p:cNvPr>
          <p:cNvSpPr/>
          <p:nvPr/>
        </p:nvSpPr>
        <p:spPr>
          <a:xfrm>
            <a:off x="975919" y="2951946"/>
            <a:ext cx="2740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interface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Duck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quack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fly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1B89D-D4F6-40D9-A7D8-7C19A743E382}"/>
              </a:ext>
            </a:extLst>
          </p:cNvPr>
          <p:cNvSpPr/>
          <p:nvPr/>
        </p:nvSpPr>
        <p:spPr>
          <a:xfrm>
            <a:off x="975919" y="414130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MallardDuck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implements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Duck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quack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"Quack"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fly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"I'm flying"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09076-458C-47A3-9EAC-3E8BF739853D}"/>
              </a:ext>
            </a:extLst>
          </p:cNvPr>
          <p:cNvSpPr/>
          <p:nvPr/>
        </p:nvSpPr>
        <p:spPr>
          <a:xfrm>
            <a:off x="5915220" y="2391359"/>
            <a:ext cx="5053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Now it’s time to meet the newest fowl on the block: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08233-845B-4AEC-9F60-855583376CA4}"/>
              </a:ext>
            </a:extLst>
          </p:cNvPr>
          <p:cNvSpPr/>
          <p:nvPr/>
        </p:nvSpPr>
        <p:spPr>
          <a:xfrm>
            <a:off x="6304182" y="2942796"/>
            <a:ext cx="28398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interface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Turkey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gobble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fly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F703E6-8CA4-4F8D-B924-173D25A00463}"/>
              </a:ext>
            </a:extLst>
          </p:cNvPr>
          <p:cNvSpPr/>
          <p:nvPr/>
        </p:nvSpPr>
        <p:spPr>
          <a:xfrm>
            <a:off x="6043407" y="4150135"/>
            <a:ext cx="5544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WildTurkey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implements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Turkey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gobble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CA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CA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FFFFF"/>
                </a:highlight>
              </a:rPr>
              <a:t>"Gobble gobble"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fly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"I'm flying a short distance"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CA" sz="14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D4098FA-182C-4865-A6E6-DE8D02DA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5554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1685</Words>
  <Application>Microsoft Office PowerPoint</Application>
  <PresentationFormat>Widescreen</PresentationFormat>
  <Paragraphs>259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SOEN 343</vt:lpstr>
      <vt:lpstr>Learning objectives</vt:lpstr>
      <vt:lpstr>Design patterns classified by their intent</vt:lpstr>
      <vt:lpstr>Structural patterns</vt:lpstr>
      <vt:lpstr>Structural patterns</vt:lpstr>
      <vt:lpstr>Adapter pattern: motivation and intent</vt:lpstr>
      <vt:lpstr>Classes and their roles</vt:lpstr>
      <vt:lpstr>Adapter pattern: context</vt:lpstr>
      <vt:lpstr>Adapter pattern example</vt:lpstr>
      <vt:lpstr>PowerPoint Presentation</vt:lpstr>
      <vt:lpstr>Code example: adapter</vt:lpstr>
      <vt:lpstr>Code example: driver class</vt:lpstr>
      <vt:lpstr>Object vs class adapters</vt:lpstr>
      <vt:lpstr>Class adapter design</vt:lpstr>
      <vt:lpstr>Decorator pattern: motivation and intent</vt:lpstr>
      <vt:lpstr>Decorator design</vt:lpstr>
      <vt:lpstr>Elements of the Decorator pattern:</vt:lpstr>
      <vt:lpstr>Decorator pattern example: Coffee shop</vt:lpstr>
      <vt:lpstr>Problem</vt:lpstr>
      <vt:lpstr>Applying decorator pattern to coffee shop</vt:lpstr>
      <vt:lpstr>code example: component &amp; concrete comp.</vt:lpstr>
      <vt:lpstr>Code example: decorator &amp; concrete deco.</vt:lpstr>
      <vt:lpstr>code example: driver class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6441</dc:title>
  <dc:creator>rod_mor</dc:creator>
  <cp:lastModifiedBy>Rodrigo Morales Alvarado</cp:lastModifiedBy>
  <cp:revision>280</cp:revision>
  <dcterms:created xsi:type="dcterms:W3CDTF">2020-01-24T16:59:03Z</dcterms:created>
  <dcterms:modified xsi:type="dcterms:W3CDTF">2020-10-28T03:11:05Z</dcterms:modified>
</cp:coreProperties>
</file>