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506" r:id="rId3"/>
    <p:sldId id="475" r:id="rId4"/>
    <p:sldId id="476" r:id="rId5"/>
    <p:sldId id="477" r:id="rId6"/>
    <p:sldId id="479" r:id="rId7"/>
    <p:sldId id="480" r:id="rId8"/>
    <p:sldId id="481" r:id="rId9"/>
    <p:sldId id="482" r:id="rId10"/>
    <p:sldId id="483" r:id="rId11"/>
    <p:sldId id="484" r:id="rId12"/>
    <p:sldId id="485" r:id="rId13"/>
    <p:sldId id="503" r:id="rId14"/>
    <p:sldId id="486" r:id="rId15"/>
    <p:sldId id="487" r:id="rId16"/>
    <p:sldId id="478" r:id="rId17"/>
    <p:sldId id="488" r:id="rId18"/>
    <p:sldId id="504" r:id="rId19"/>
    <p:sldId id="489" r:id="rId20"/>
    <p:sldId id="490" r:id="rId21"/>
    <p:sldId id="491" r:id="rId22"/>
    <p:sldId id="505" r:id="rId23"/>
    <p:sldId id="492" r:id="rId24"/>
    <p:sldId id="493" r:id="rId25"/>
    <p:sldId id="494" r:id="rId26"/>
    <p:sldId id="495" r:id="rId27"/>
    <p:sldId id="496" r:id="rId28"/>
    <p:sldId id="497" r:id="rId29"/>
    <p:sldId id="502" r:id="rId30"/>
    <p:sldId id="498" r:id="rId31"/>
    <p:sldId id="499" r:id="rId32"/>
    <p:sldId id="500" r:id="rId33"/>
    <p:sldId id="501" r:id="rId34"/>
    <p:sldId id="42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031" autoAdjust="0"/>
  </p:normalViewPr>
  <p:slideViewPr>
    <p:cSldViewPr snapToGrid="0">
      <p:cViewPr varScale="1">
        <p:scale>
          <a:sx n="93" d="100"/>
          <a:sy n="93" d="100"/>
        </p:scale>
        <p:origin x="3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pixabay.com/en/checkbox-checked-check-tick-okay-155884/" TargetMode="External"/><Relationship Id="rId1" Type="http://schemas.openxmlformats.org/officeDocument/2006/relationships/image" Target="../media/image1.png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hyperlink" Target="http://www.thebeautyscoop.co.uk/2011/05/sorry-for-lack-of-posts.html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pixabay.com/en/checkbox-checked-check-tick-okay-155884/" TargetMode="External"/><Relationship Id="rId1" Type="http://schemas.openxmlformats.org/officeDocument/2006/relationships/image" Target="../media/image1.png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hyperlink" Target="http://www.thebeautyscoop.co.uk/2011/05/sorry-for-lack-of-posts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CD7099-142D-4F5D-AFC2-6B3A3E57720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622E69-7735-42F5-90E0-F3DE5F73FF02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1" dirty="0"/>
            <a:t>Checked exception</a:t>
          </a:r>
          <a:r>
            <a:rPr lang="en-CA" dirty="0"/>
            <a:t>:  Exceptional conditions that should be anticipated and recover from</a:t>
          </a:r>
          <a:endParaRPr lang="en-US" dirty="0"/>
        </a:p>
      </dgm:t>
    </dgm:pt>
    <dgm:pt modelId="{0201528B-E88F-45DE-A80D-21039563901C}" type="parTrans" cxnId="{516481A7-12E5-4930-8734-488A88024D4E}">
      <dgm:prSet/>
      <dgm:spPr/>
      <dgm:t>
        <a:bodyPr/>
        <a:lstStyle/>
        <a:p>
          <a:endParaRPr lang="en-US"/>
        </a:p>
      </dgm:t>
    </dgm:pt>
    <dgm:pt modelId="{7686D3DA-3BDF-4BC5-9267-DB2480896A71}" type="sibTrans" cxnId="{516481A7-12E5-4930-8734-488A88024D4E}">
      <dgm:prSet/>
      <dgm:spPr/>
      <dgm:t>
        <a:bodyPr/>
        <a:lstStyle/>
        <a:p>
          <a:endParaRPr lang="en-US"/>
        </a:p>
      </dgm:t>
    </dgm:pt>
    <dgm:pt modelId="{0165C5E3-4CB5-4EBA-89D6-C1DF34952BEB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Attempting to open a file that does not exist</a:t>
          </a:r>
          <a:endParaRPr lang="en-US"/>
        </a:p>
      </dgm:t>
    </dgm:pt>
    <dgm:pt modelId="{C5C37579-DD93-4D54-B86E-105D0A74AFCD}" type="parTrans" cxnId="{4770DA08-F833-4EBD-950A-EAF09BFC33F4}">
      <dgm:prSet/>
      <dgm:spPr/>
      <dgm:t>
        <a:bodyPr/>
        <a:lstStyle/>
        <a:p>
          <a:endParaRPr lang="en-US"/>
        </a:p>
      </dgm:t>
    </dgm:pt>
    <dgm:pt modelId="{F44F0487-C945-4FDD-A7AA-9357E94CFD2C}" type="sibTrans" cxnId="{4770DA08-F833-4EBD-950A-EAF09BFC33F4}">
      <dgm:prSet/>
      <dgm:spPr/>
      <dgm:t>
        <a:bodyPr/>
        <a:lstStyle/>
        <a:p>
          <a:endParaRPr lang="en-US"/>
        </a:p>
      </dgm:t>
    </dgm:pt>
    <dgm:pt modelId="{763C0348-FEA8-4B2E-A2B2-400EC3DB22D5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1"/>
            <a:t>Errors</a:t>
          </a:r>
          <a:endParaRPr lang="en-US"/>
        </a:p>
      </dgm:t>
    </dgm:pt>
    <dgm:pt modelId="{91796362-7228-4427-9976-473D555AB80A}" type="parTrans" cxnId="{67DE143F-ED57-4CD6-9E37-ED6BFB0D8A19}">
      <dgm:prSet/>
      <dgm:spPr/>
      <dgm:t>
        <a:bodyPr/>
        <a:lstStyle/>
        <a:p>
          <a:endParaRPr lang="en-US"/>
        </a:p>
      </dgm:t>
    </dgm:pt>
    <dgm:pt modelId="{8837CE19-525C-4B26-A279-BCDEA6EB9978}" type="sibTrans" cxnId="{67DE143F-ED57-4CD6-9E37-ED6BFB0D8A19}">
      <dgm:prSet/>
      <dgm:spPr/>
      <dgm:t>
        <a:bodyPr/>
        <a:lstStyle/>
        <a:p>
          <a:endParaRPr lang="en-US"/>
        </a:p>
      </dgm:t>
    </dgm:pt>
    <dgm:pt modelId="{9CDF1184-ABA4-4BF9-B503-0D48127DC809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Java virtual machine errors that prevent code for running</a:t>
          </a:r>
          <a:endParaRPr lang="en-US"/>
        </a:p>
      </dgm:t>
    </dgm:pt>
    <dgm:pt modelId="{F08E2711-6C86-41E0-8A73-7C6CBD4824A1}" type="parTrans" cxnId="{F946A19F-FC59-43DB-A669-F7B1F38DEA2F}">
      <dgm:prSet/>
      <dgm:spPr/>
      <dgm:t>
        <a:bodyPr/>
        <a:lstStyle/>
        <a:p>
          <a:endParaRPr lang="en-US"/>
        </a:p>
      </dgm:t>
    </dgm:pt>
    <dgm:pt modelId="{703C7CB8-7BA2-42F0-A7DD-68C98F8494CB}" type="sibTrans" cxnId="{F946A19F-FC59-43DB-A669-F7B1F38DEA2F}">
      <dgm:prSet/>
      <dgm:spPr/>
      <dgm:t>
        <a:bodyPr/>
        <a:lstStyle/>
        <a:p>
          <a:endParaRPr lang="en-US"/>
        </a:p>
      </dgm:t>
    </dgm:pt>
    <dgm:pt modelId="{35285C36-0E67-4D1C-9A75-897B62106A6E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1"/>
            <a:t>Runtime Exceptions</a:t>
          </a:r>
          <a:endParaRPr lang="en-US"/>
        </a:p>
      </dgm:t>
    </dgm:pt>
    <dgm:pt modelId="{B453BEED-9772-4049-BD2A-BE6D45663380}" type="parTrans" cxnId="{AEF496F9-4C2F-452C-B010-1BA5D95BDB26}">
      <dgm:prSet/>
      <dgm:spPr/>
      <dgm:t>
        <a:bodyPr/>
        <a:lstStyle/>
        <a:p>
          <a:endParaRPr lang="en-US"/>
        </a:p>
      </dgm:t>
    </dgm:pt>
    <dgm:pt modelId="{1BB7BF0C-EC99-4A94-A08C-CF24B55BDB43}" type="sibTrans" cxnId="{AEF496F9-4C2F-452C-B010-1BA5D95BDB26}">
      <dgm:prSet/>
      <dgm:spPr/>
      <dgm:t>
        <a:bodyPr/>
        <a:lstStyle/>
        <a:p>
          <a:endParaRPr lang="en-US"/>
        </a:p>
      </dgm:t>
    </dgm:pt>
    <dgm:pt modelId="{A7321416-8829-4139-837B-87D3F7605C40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Null-pointer exceptions</a:t>
          </a:r>
          <a:endParaRPr lang="en-US"/>
        </a:p>
      </dgm:t>
    </dgm:pt>
    <dgm:pt modelId="{DF083B92-AA69-42A1-B8BF-589DA2264B5E}" type="parTrans" cxnId="{6A029084-239A-4D21-944A-E1CC598C0916}">
      <dgm:prSet/>
      <dgm:spPr/>
      <dgm:t>
        <a:bodyPr/>
        <a:lstStyle/>
        <a:p>
          <a:endParaRPr lang="en-US"/>
        </a:p>
      </dgm:t>
    </dgm:pt>
    <dgm:pt modelId="{073E2190-696B-4579-94C4-A86FA9725032}" type="sibTrans" cxnId="{6A029084-239A-4D21-944A-E1CC598C0916}">
      <dgm:prSet/>
      <dgm:spPr/>
      <dgm:t>
        <a:bodyPr/>
        <a:lstStyle/>
        <a:p>
          <a:endParaRPr lang="en-US"/>
        </a:p>
      </dgm:t>
    </dgm:pt>
    <dgm:pt modelId="{39535533-FFFE-483C-9BB2-C799639C4E11}" type="pres">
      <dgm:prSet presAssocID="{74CD7099-142D-4F5D-AFC2-6B3A3E57720C}" presName="root" presStyleCnt="0">
        <dgm:presLayoutVars>
          <dgm:dir/>
          <dgm:resizeHandles val="exact"/>
        </dgm:presLayoutVars>
      </dgm:prSet>
      <dgm:spPr/>
    </dgm:pt>
    <dgm:pt modelId="{D9850B24-7EB3-4F86-A530-3119F91A1260}" type="pres">
      <dgm:prSet presAssocID="{B0622E69-7735-42F5-90E0-F3DE5F73FF02}" presName="compNode" presStyleCnt="0"/>
      <dgm:spPr/>
    </dgm:pt>
    <dgm:pt modelId="{FD0A5CC5-2D4F-40F7-AA2A-8D0FBFC32BF0}" type="pres">
      <dgm:prSet presAssocID="{B0622E69-7735-42F5-90E0-F3DE5F73FF02}" presName="bgRect" presStyleLbl="bgShp" presStyleIdx="0" presStyleCnt="3"/>
      <dgm:spPr/>
    </dgm:pt>
    <dgm:pt modelId="{A57B8005-C98C-4F46-8767-B1D47154A568}" type="pres">
      <dgm:prSet presAssocID="{B0622E69-7735-42F5-90E0-F3DE5F73FF0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</dgm:pt>
    <dgm:pt modelId="{D7692DBA-686F-45A6-9087-5C9227C04933}" type="pres">
      <dgm:prSet presAssocID="{B0622E69-7735-42F5-90E0-F3DE5F73FF02}" presName="spaceRect" presStyleCnt="0"/>
      <dgm:spPr/>
    </dgm:pt>
    <dgm:pt modelId="{9B0AFF4E-C48A-4E8B-9B3C-2DA1FCDB2F8C}" type="pres">
      <dgm:prSet presAssocID="{B0622E69-7735-42F5-90E0-F3DE5F73FF02}" presName="parTx" presStyleLbl="revTx" presStyleIdx="0" presStyleCnt="6">
        <dgm:presLayoutVars>
          <dgm:chMax val="0"/>
          <dgm:chPref val="0"/>
        </dgm:presLayoutVars>
      </dgm:prSet>
      <dgm:spPr/>
    </dgm:pt>
    <dgm:pt modelId="{FED4B897-78A2-4797-A933-A3B0B6A363A4}" type="pres">
      <dgm:prSet presAssocID="{B0622E69-7735-42F5-90E0-F3DE5F73FF02}" presName="desTx" presStyleLbl="revTx" presStyleIdx="1" presStyleCnt="6">
        <dgm:presLayoutVars/>
      </dgm:prSet>
      <dgm:spPr/>
    </dgm:pt>
    <dgm:pt modelId="{CB11CF6F-472C-42CE-9968-2C1978E442B3}" type="pres">
      <dgm:prSet presAssocID="{7686D3DA-3BDF-4BC5-9267-DB2480896A71}" presName="sibTrans" presStyleCnt="0"/>
      <dgm:spPr/>
    </dgm:pt>
    <dgm:pt modelId="{0FD2C530-CECC-48D0-8D5A-AEA61799C270}" type="pres">
      <dgm:prSet presAssocID="{763C0348-FEA8-4B2E-A2B2-400EC3DB22D5}" presName="compNode" presStyleCnt="0"/>
      <dgm:spPr/>
    </dgm:pt>
    <dgm:pt modelId="{BF6E34A6-5CB1-4C2E-A6A2-D238F7F6F856}" type="pres">
      <dgm:prSet presAssocID="{763C0348-FEA8-4B2E-A2B2-400EC3DB22D5}" presName="bgRect" presStyleLbl="bgShp" presStyleIdx="1" presStyleCnt="3"/>
      <dgm:spPr/>
    </dgm:pt>
    <dgm:pt modelId="{C81B30C2-79C4-460C-8756-E1F6394E4424}" type="pres">
      <dgm:prSet presAssocID="{763C0348-FEA8-4B2E-A2B2-400EC3DB22D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2000" b="-2000"/>
          </a:stretch>
        </a:blipFill>
      </dgm:spPr>
    </dgm:pt>
    <dgm:pt modelId="{3D39C00E-A2AD-4E2B-AF24-EF8690475DB9}" type="pres">
      <dgm:prSet presAssocID="{763C0348-FEA8-4B2E-A2B2-400EC3DB22D5}" presName="spaceRect" presStyleCnt="0"/>
      <dgm:spPr/>
    </dgm:pt>
    <dgm:pt modelId="{B75CA889-18F9-4C1F-9124-76E00BA19387}" type="pres">
      <dgm:prSet presAssocID="{763C0348-FEA8-4B2E-A2B2-400EC3DB22D5}" presName="parTx" presStyleLbl="revTx" presStyleIdx="2" presStyleCnt="6">
        <dgm:presLayoutVars>
          <dgm:chMax val="0"/>
          <dgm:chPref val="0"/>
        </dgm:presLayoutVars>
      </dgm:prSet>
      <dgm:spPr/>
    </dgm:pt>
    <dgm:pt modelId="{6AD7653C-58C7-4981-919B-DAC48B1B1D3B}" type="pres">
      <dgm:prSet presAssocID="{763C0348-FEA8-4B2E-A2B2-400EC3DB22D5}" presName="desTx" presStyleLbl="revTx" presStyleIdx="3" presStyleCnt="6">
        <dgm:presLayoutVars/>
      </dgm:prSet>
      <dgm:spPr/>
    </dgm:pt>
    <dgm:pt modelId="{52B42CA1-6265-40F7-9072-2A169B7330F4}" type="pres">
      <dgm:prSet presAssocID="{8837CE19-525C-4B26-A279-BCDEA6EB9978}" presName="sibTrans" presStyleCnt="0"/>
      <dgm:spPr/>
    </dgm:pt>
    <dgm:pt modelId="{222AA86A-0206-49CF-BBC7-7D07471CACF3}" type="pres">
      <dgm:prSet presAssocID="{35285C36-0E67-4D1C-9A75-897B62106A6E}" presName="compNode" presStyleCnt="0"/>
      <dgm:spPr/>
    </dgm:pt>
    <dgm:pt modelId="{C91C6A95-5622-4B1A-BE1B-39AC02F548D8}" type="pres">
      <dgm:prSet presAssocID="{35285C36-0E67-4D1C-9A75-897B62106A6E}" presName="bgRect" presStyleLbl="bgShp" presStyleIdx="2" presStyleCnt="3"/>
      <dgm:spPr/>
    </dgm:pt>
    <dgm:pt modelId="{2963BD45-5B0E-47BE-9A41-0F02B60C6AA7}" type="pres">
      <dgm:prSet presAssocID="{35285C36-0E67-4D1C-9A75-897B62106A6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C2F1313D-008D-4CC4-AE0F-C69421020BD3}" type="pres">
      <dgm:prSet presAssocID="{35285C36-0E67-4D1C-9A75-897B62106A6E}" presName="spaceRect" presStyleCnt="0"/>
      <dgm:spPr/>
    </dgm:pt>
    <dgm:pt modelId="{B56E2F9D-F459-45DD-81DF-BA03D851F050}" type="pres">
      <dgm:prSet presAssocID="{35285C36-0E67-4D1C-9A75-897B62106A6E}" presName="parTx" presStyleLbl="revTx" presStyleIdx="4" presStyleCnt="6">
        <dgm:presLayoutVars>
          <dgm:chMax val="0"/>
          <dgm:chPref val="0"/>
        </dgm:presLayoutVars>
      </dgm:prSet>
      <dgm:spPr/>
    </dgm:pt>
    <dgm:pt modelId="{49D08F02-12C3-48FA-AA11-6B5DD5042272}" type="pres">
      <dgm:prSet presAssocID="{35285C36-0E67-4D1C-9A75-897B62106A6E}" presName="desTx" presStyleLbl="revTx" presStyleIdx="5" presStyleCnt="6">
        <dgm:presLayoutVars/>
      </dgm:prSet>
      <dgm:spPr/>
    </dgm:pt>
  </dgm:ptLst>
  <dgm:cxnLst>
    <dgm:cxn modelId="{4770DA08-F833-4EBD-950A-EAF09BFC33F4}" srcId="{B0622E69-7735-42F5-90E0-F3DE5F73FF02}" destId="{0165C5E3-4CB5-4EBA-89D6-C1DF34952BEB}" srcOrd="0" destOrd="0" parTransId="{C5C37579-DD93-4D54-B86E-105D0A74AFCD}" sibTransId="{F44F0487-C945-4FDD-A7AA-9357E94CFD2C}"/>
    <dgm:cxn modelId="{4714B43D-57E4-4B2F-8244-628051FADDA4}" type="presOf" srcId="{A7321416-8829-4139-837B-87D3F7605C40}" destId="{49D08F02-12C3-48FA-AA11-6B5DD5042272}" srcOrd="0" destOrd="0" presId="urn:microsoft.com/office/officeart/2018/2/layout/IconVerticalSolidList"/>
    <dgm:cxn modelId="{67DE143F-ED57-4CD6-9E37-ED6BFB0D8A19}" srcId="{74CD7099-142D-4F5D-AFC2-6B3A3E57720C}" destId="{763C0348-FEA8-4B2E-A2B2-400EC3DB22D5}" srcOrd="1" destOrd="0" parTransId="{91796362-7228-4427-9976-473D555AB80A}" sibTransId="{8837CE19-525C-4B26-A279-BCDEA6EB9978}"/>
    <dgm:cxn modelId="{05240168-C3A8-4E0F-9593-62E5A234D1E4}" type="presOf" srcId="{763C0348-FEA8-4B2E-A2B2-400EC3DB22D5}" destId="{B75CA889-18F9-4C1F-9124-76E00BA19387}" srcOrd="0" destOrd="0" presId="urn:microsoft.com/office/officeart/2018/2/layout/IconVerticalSolidList"/>
    <dgm:cxn modelId="{28006657-8F71-4C4E-933F-2A356452269D}" type="presOf" srcId="{B0622E69-7735-42F5-90E0-F3DE5F73FF02}" destId="{9B0AFF4E-C48A-4E8B-9B3C-2DA1FCDB2F8C}" srcOrd="0" destOrd="0" presId="urn:microsoft.com/office/officeart/2018/2/layout/IconVerticalSolidList"/>
    <dgm:cxn modelId="{6A029084-239A-4D21-944A-E1CC598C0916}" srcId="{35285C36-0E67-4D1C-9A75-897B62106A6E}" destId="{A7321416-8829-4139-837B-87D3F7605C40}" srcOrd="0" destOrd="0" parTransId="{DF083B92-AA69-42A1-B8BF-589DA2264B5E}" sibTransId="{073E2190-696B-4579-94C4-A86FA9725032}"/>
    <dgm:cxn modelId="{D9BE2093-3F7A-44B4-9CEE-6757530A7D41}" type="presOf" srcId="{9CDF1184-ABA4-4BF9-B503-0D48127DC809}" destId="{6AD7653C-58C7-4981-919B-DAC48B1B1D3B}" srcOrd="0" destOrd="0" presId="urn:microsoft.com/office/officeart/2018/2/layout/IconVerticalSolidList"/>
    <dgm:cxn modelId="{F946A19F-FC59-43DB-A669-F7B1F38DEA2F}" srcId="{763C0348-FEA8-4B2E-A2B2-400EC3DB22D5}" destId="{9CDF1184-ABA4-4BF9-B503-0D48127DC809}" srcOrd="0" destOrd="0" parTransId="{F08E2711-6C86-41E0-8A73-7C6CBD4824A1}" sibTransId="{703C7CB8-7BA2-42F0-A7DD-68C98F8494CB}"/>
    <dgm:cxn modelId="{3520D8A3-70AF-45D9-8AE9-F8013805C8B3}" type="presOf" srcId="{0165C5E3-4CB5-4EBA-89D6-C1DF34952BEB}" destId="{FED4B897-78A2-4797-A933-A3B0B6A363A4}" srcOrd="0" destOrd="0" presId="urn:microsoft.com/office/officeart/2018/2/layout/IconVerticalSolidList"/>
    <dgm:cxn modelId="{516481A7-12E5-4930-8734-488A88024D4E}" srcId="{74CD7099-142D-4F5D-AFC2-6B3A3E57720C}" destId="{B0622E69-7735-42F5-90E0-F3DE5F73FF02}" srcOrd="0" destOrd="0" parTransId="{0201528B-E88F-45DE-A80D-21039563901C}" sibTransId="{7686D3DA-3BDF-4BC5-9267-DB2480896A71}"/>
    <dgm:cxn modelId="{43E13FAF-4772-4F3F-A9BC-34599984EE76}" type="presOf" srcId="{74CD7099-142D-4F5D-AFC2-6B3A3E57720C}" destId="{39535533-FFFE-483C-9BB2-C799639C4E11}" srcOrd="0" destOrd="0" presId="urn:microsoft.com/office/officeart/2018/2/layout/IconVerticalSolidList"/>
    <dgm:cxn modelId="{AEF496F9-4C2F-452C-B010-1BA5D95BDB26}" srcId="{74CD7099-142D-4F5D-AFC2-6B3A3E57720C}" destId="{35285C36-0E67-4D1C-9A75-897B62106A6E}" srcOrd="2" destOrd="0" parTransId="{B453BEED-9772-4049-BD2A-BE6D45663380}" sibTransId="{1BB7BF0C-EC99-4A94-A08C-CF24B55BDB43}"/>
    <dgm:cxn modelId="{C88C81FB-58D8-4BC6-B0CA-B93CDDEAFD78}" type="presOf" srcId="{35285C36-0E67-4D1C-9A75-897B62106A6E}" destId="{B56E2F9D-F459-45DD-81DF-BA03D851F050}" srcOrd="0" destOrd="0" presId="urn:microsoft.com/office/officeart/2018/2/layout/IconVerticalSolidList"/>
    <dgm:cxn modelId="{9660D191-572D-4983-A6F1-4A0CC15F71E4}" type="presParOf" srcId="{39535533-FFFE-483C-9BB2-C799639C4E11}" destId="{D9850B24-7EB3-4F86-A530-3119F91A1260}" srcOrd="0" destOrd="0" presId="urn:microsoft.com/office/officeart/2018/2/layout/IconVerticalSolidList"/>
    <dgm:cxn modelId="{3F17376C-D9D3-4E9C-A038-B9C0885698E8}" type="presParOf" srcId="{D9850B24-7EB3-4F86-A530-3119F91A1260}" destId="{FD0A5CC5-2D4F-40F7-AA2A-8D0FBFC32BF0}" srcOrd="0" destOrd="0" presId="urn:microsoft.com/office/officeart/2018/2/layout/IconVerticalSolidList"/>
    <dgm:cxn modelId="{CA667290-3DA7-4320-ACF6-E3F44017F14B}" type="presParOf" srcId="{D9850B24-7EB3-4F86-A530-3119F91A1260}" destId="{A57B8005-C98C-4F46-8767-B1D47154A568}" srcOrd="1" destOrd="0" presId="urn:microsoft.com/office/officeart/2018/2/layout/IconVerticalSolidList"/>
    <dgm:cxn modelId="{E6CE1230-0B7C-4059-BA68-E52F607D8CB7}" type="presParOf" srcId="{D9850B24-7EB3-4F86-A530-3119F91A1260}" destId="{D7692DBA-686F-45A6-9087-5C9227C04933}" srcOrd="2" destOrd="0" presId="urn:microsoft.com/office/officeart/2018/2/layout/IconVerticalSolidList"/>
    <dgm:cxn modelId="{628A3662-4300-4847-AA88-D88FDFB9FBCB}" type="presParOf" srcId="{D9850B24-7EB3-4F86-A530-3119F91A1260}" destId="{9B0AFF4E-C48A-4E8B-9B3C-2DA1FCDB2F8C}" srcOrd="3" destOrd="0" presId="urn:microsoft.com/office/officeart/2018/2/layout/IconVerticalSolidList"/>
    <dgm:cxn modelId="{0B8AC919-5AE5-4BCE-8BB4-59E77FCB986F}" type="presParOf" srcId="{D9850B24-7EB3-4F86-A530-3119F91A1260}" destId="{FED4B897-78A2-4797-A933-A3B0B6A363A4}" srcOrd="4" destOrd="0" presId="urn:microsoft.com/office/officeart/2018/2/layout/IconVerticalSolidList"/>
    <dgm:cxn modelId="{6E48A64E-7701-4721-B283-76C39D9BF463}" type="presParOf" srcId="{39535533-FFFE-483C-9BB2-C799639C4E11}" destId="{CB11CF6F-472C-42CE-9968-2C1978E442B3}" srcOrd="1" destOrd="0" presId="urn:microsoft.com/office/officeart/2018/2/layout/IconVerticalSolidList"/>
    <dgm:cxn modelId="{9D45B35C-3713-4A23-A36D-2F0155B4D6BD}" type="presParOf" srcId="{39535533-FFFE-483C-9BB2-C799639C4E11}" destId="{0FD2C530-CECC-48D0-8D5A-AEA61799C270}" srcOrd="2" destOrd="0" presId="urn:microsoft.com/office/officeart/2018/2/layout/IconVerticalSolidList"/>
    <dgm:cxn modelId="{D71E4C54-3507-43A7-98F9-2ED5FAD462A0}" type="presParOf" srcId="{0FD2C530-CECC-48D0-8D5A-AEA61799C270}" destId="{BF6E34A6-5CB1-4C2E-A6A2-D238F7F6F856}" srcOrd="0" destOrd="0" presId="urn:microsoft.com/office/officeart/2018/2/layout/IconVerticalSolidList"/>
    <dgm:cxn modelId="{CDD3EFA1-B135-48E5-B810-5A97A60CA11B}" type="presParOf" srcId="{0FD2C530-CECC-48D0-8D5A-AEA61799C270}" destId="{C81B30C2-79C4-460C-8756-E1F6394E4424}" srcOrd="1" destOrd="0" presId="urn:microsoft.com/office/officeart/2018/2/layout/IconVerticalSolidList"/>
    <dgm:cxn modelId="{69EDC102-F3CF-4CC7-B25A-A3681E3D982B}" type="presParOf" srcId="{0FD2C530-CECC-48D0-8D5A-AEA61799C270}" destId="{3D39C00E-A2AD-4E2B-AF24-EF8690475DB9}" srcOrd="2" destOrd="0" presId="urn:microsoft.com/office/officeart/2018/2/layout/IconVerticalSolidList"/>
    <dgm:cxn modelId="{572700EC-073F-4E75-AFA2-E40CF37D6BA4}" type="presParOf" srcId="{0FD2C530-CECC-48D0-8D5A-AEA61799C270}" destId="{B75CA889-18F9-4C1F-9124-76E00BA19387}" srcOrd="3" destOrd="0" presId="urn:microsoft.com/office/officeart/2018/2/layout/IconVerticalSolidList"/>
    <dgm:cxn modelId="{23101CEE-5B46-41BB-8517-CE2AAD2F5299}" type="presParOf" srcId="{0FD2C530-CECC-48D0-8D5A-AEA61799C270}" destId="{6AD7653C-58C7-4981-919B-DAC48B1B1D3B}" srcOrd="4" destOrd="0" presId="urn:microsoft.com/office/officeart/2018/2/layout/IconVerticalSolidList"/>
    <dgm:cxn modelId="{862175D4-3990-40C4-BCEE-FDE1925468D8}" type="presParOf" srcId="{39535533-FFFE-483C-9BB2-C799639C4E11}" destId="{52B42CA1-6265-40F7-9072-2A169B7330F4}" srcOrd="3" destOrd="0" presId="urn:microsoft.com/office/officeart/2018/2/layout/IconVerticalSolidList"/>
    <dgm:cxn modelId="{773C5A1A-BF15-43FA-AE9E-61568DF21B66}" type="presParOf" srcId="{39535533-FFFE-483C-9BB2-C799639C4E11}" destId="{222AA86A-0206-49CF-BBC7-7D07471CACF3}" srcOrd="4" destOrd="0" presId="urn:microsoft.com/office/officeart/2018/2/layout/IconVerticalSolidList"/>
    <dgm:cxn modelId="{BCAD7765-03E0-44E1-B4F7-8F9F8A1E93A8}" type="presParOf" srcId="{222AA86A-0206-49CF-BBC7-7D07471CACF3}" destId="{C91C6A95-5622-4B1A-BE1B-39AC02F548D8}" srcOrd="0" destOrd="0" presId="urn:microsoft.com/office/officeart/2018/2/layout/IconVerticalSolidList"/>
    <dgm:cxn modelId="{43759714-CD85-4597-BC56-D236D7A594A8}" type="presParOf" srcId="{222AA86A-0206-49CF-BBC7-7D07471CACF3}" destId="{2963BD45-5B0E-47BE-9A41-0F02B60C6AA7}" srcOrd="1" destOrd="0" presId="urn:microsoft.com/office/officeart/2018/2/layout/IconVerticalSolidList"/>
    <dgm:cxn modelId="{6EAC353C-E753-4727-9B91-3A055FB6A467}" type="presParOf" srcId="{222AA86A-0206-49CF-BBC7-7D07471CACF3}" destId="{C2F1313D-008D-4CC4-AE0F-C69421020BD3}" srcOrd="2" destOrd="0" presId="urn:microsoft.com/office/officeart/2018/2/layout/IconVerticalSolidList"/>
    <dgm:cxn modelId="{472CDCDC-BD38-47B6-9C51-BF3F6CFA05BC}" type="presParOf" srcId="{222AA86A-0206-49CF-BBC7-7D07471CACF3}" destId="{B56E2F9D-F459-45DD-81DF-BA03D851F050}" srcOrd="3" destOrd="0" presId="urn:microsoft.com/office/officeart/2018/2/layout/IconVerticalSolidList"/>
    <dgm:cxn modelId="{D49F432C-9A33-4380-8DB1-9AFE082AD55F}" type="presParOf" srcId="{222AA86A-0206-49CF-BBC7-7D07471CACF3}" destId="{49D08F02-12C3-48FA-AA11-6B5DD504227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0A5CC5-2D4F-40F7-AA2A-8D0FBFC32BF0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7B8005-C98C-4F46-8767-B1D47154A568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AFF4E-C48A-4E8B-9B3C-2DA1FCDB2F8C}">
      <dsp:nvSpPr>
        <dsp:cNvPr id="0" name=""/>
        <dsp:cNvSpPr/>
      </dsp:nvSpPr>
      <dsp:spPr>
        <a:xfrm>
          <a:off x="1435590" y="53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b="1" kern="1200" dirty="0"/>
            <a:t>Checked exception</a:t>
          </a:r>
          <a:r>
            <a:rPr lang="en-CA" sz="2100" kern="1200" dirty="0"/>
            <a:t>:  Exceptional conditions that should be anticipated and recover from</a:t>
          </a:r>
          <a:endParaRPr lang="en-US" sz="2100" kern="1200" dirty="0"/>
        </a:p>
      </dsp:txBody>
      <dsp:txXfrm>
        <a:off x="1435590" y="531"/>
        <a:ext cx="4732020" cy="1242935"/>
      </dsp:txXfrm>
    </dsp:sp>
    <dsp:sp modelId="{FED4B897-78A2-4797-A933-A3B0B6A363A4}">
      <dsp:nvSpPr>
        <dsp:cNvPr id="0" name=""/>
        <dsp:cNvSpPr/>
      </dsp:nvSpPr>
      <dsp:spPr>
        <a:xfrm>
          <a:off x="6167610" y="53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Attempting to open a file that does not exist</a:t>
          </a:r>
          <a:endParaRPr lang="en-US" sz="1600" kern="1200"/>
        </a:p>
      </dsp:txBody>
      <dsp:txXfrm>
        <a:off x="6167610" y="531"/>
        <a:ext cx="4347989" cy="1242935"/>
      </dsp:txXfrm>
    </dsp:sp>
    <dsp:sp modelId="{BF6E34A6-5CB1-4C2E-A6A2-D238F7F6F856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1B30C2-79C4-460C-8756-E1F6394E4424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2000" b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5CA889-18F9-4C1F-9124-76E00BA19387}">
      <dsp:nvSpPr>
        <dsp:cNvPr id="0" name=""/>
        <dsp:cNvSpPr/>
      </dsp:nvSpPr>
      <dsp:spPr>
        <a:xfrm>
          <a:off x="1435590" y="155420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b="1" kern="1200"/>
            <a:t>Errors</a:t>
          </a:r>
          <a:endParaRPr lang="en-US" sz="2100" kern="1200"/>
        </a:p>
      </dsp:txBody>
      <dsp:txXfrm>
        <a:off x="1435590" y="1554201"/>
        <a:ext cx="4732020" cy="1242935"/>
      </dsp:txXfrm>
    </dsp:sp>
    <dsp:sp modelId="{6AD7653C-58C7-4981-919B-DAC48B1B1D3B}">
      <dsp:nvSpPr>
        <dsp:cNvPr id="0" name=""/>
        <dsp:cNvSpPr/>
      </dsp:nvSpPr>
      <dsp:spPr>
        <a:xfrm>
          <a:off x="6167610" y="155420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Java virtual machine errors that prevent code for running</a:t>
          </a:r>
          <a:endParaRPr lang="en-US" sz="1600" kern="1200"/>
        </a:p>
      </dsp:txBody>
      <dsp:txXfrm>
        <a:off x="6167610" y="1554201"/>
        <a:ext cx="4347989" cy="1242935"/>
      </dsp:txXfrm>
    </dsp:sp>
    <dsp:sp modelId="{C91C6A95-5622-4B1A-BE1B-39AC02F548D8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63BD45-5B0E-47BE-9A41-0F02B60C6AA7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6E2F9D-F459-45DD-81DF-BA03D851F050}">
      <dsp:nvSpPr>
        <dsp:cNvPr id="0" name=""/>
        <dsp:cNvSpPr/>
      </dsp:nvSpPr>
      <dsp:spPr>
        <a:xfrm>
          <a:off x="1435590" y="3107870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b="1" kern="1200"/>
            <a:t>Runtime Exceptions</a:t>
          </a:r>
          <a:endParaRPr lang="en-US" sz="2100" kern="1200"/>
        </a:p>
      </dsp:txBody>
      <dsp:txXfrm>
        <a:off x="1435590" y="3107870"/>
        <a:ext cx="4732020" cy="1242935"/>
      </dsp:txXfrm>
    </dsp:sp>
    <dsp:sp modelId="{49D08F02-12C3-48FA-AA11-6B5DD5042272}">
      <dsp:nvSpPr>
        <dsp:cNvPr id="0" name=""/>
        <dsp:cNvSpPr/>
      </dsp:nvSpPr>
      <dsp:spPr>
        <a:xfrm>
          <a:off x="6167610" y="3107870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Null-pointer exceptions</a:t>
          </a:r>
          <a:endParaRPr lang="en-US" sz="1600" kern="1200"/>
        </a:p>
      </dsp:txBody>
      <dsp:txXfrm>
        <a:off x="6167610" y="3107870"/>
        <a:ext cx="434798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25347-F79D-4216-9BB1-2B29764FEA85}" type="datetimeFigureOut">
              <a:rPr lang="en-CA" smtClean="0"/>
              <a:t>2020-11-03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035A6-8D81-4C7E-8E4E-A1B92A4862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0491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Errors and runtime exceptions are collectively known as unchecked exceptions.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035A6-8D81-4C7E-8E4E-A1B92A486240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5221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035A6-8D81-4C7E-8E4E-A1B92A486240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9243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035A6-8D81-4C7E-8E4E-A1B92A486240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6612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example, the resource declared in the try-with-resources statement is a </a:t>
            </a:r>
            <a:r>
              <a:rPr lang="en-US" dirty="0" err="1"/>
              <a:t>BufferedReader</a:t>
            </a:r>
            <a:r>
              <a:rPr lang="en-US" dirty="0"/>
              <a:t>. The declaration statement appears within parentheses immediately after the try keyword. The class </a:t>
            </a:r>
            <a:r>
              <a:rPr lang="en-US" dirty="0" err="1"/>
              <a:t>BufferedReader</a:t>
            </a:r>
            <a:r>
              <a:rPr lang="en-US" dirty="0"/>
              <a:t>, in Java SE 7 and later, implements the interface </a:t>
            </a:r>
            <a:r>
              <a:rPr lang="en-US" dirty="0" err="1"/>
              <a:t>java.lang.AutoCloseable</a:t>
            </a:r>
            <a:r>
              <a:rPr lang="en-US" dirty="0"/>
              <a:t>. Because the </a:t>
            </a:r>
            <a:r>
              <a:rPr lang="en-US" dirty="0" err="1"/>
              <a:t>BufferedReader</a:t>
            </a:r>
            <a:r>
              <a:rPr lang="en-US" dirty="0"/>
              <a:t> instance is declared in a try-with-resource statement, it will be closed regardless of whether the try statement completes normally or abruptly (as a result of the method </a:t>
            </a:r>
            <a:r>
              <a:rPr lang="en-US" dirty="0" err="1"/>
              <a:t>BufferedReader.readLine</a:t>
            </a:r>
            <a:r>
              <a:rPr lang="en-US" dirty="0"/>
              <a:t> throwing an </a:t>
            </a:r>
            <a:r>
              <a:rPr lang="en-US" dirty="0" err="1"/>
              <a:t>IOException</a:t>
            </a:r>
            <a:r>
              <a:rPr lang="en-US" dirty="0"/>
              <a:t>).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035A6-8D81-4C7E-8E4E-A1B92A486240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5352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that </a:t>
            </a:r>
            <a:r>
              <a:rPr lang="en-US" dirty="0" err="1"/>
              <a:t>IndexOutOfBoundsException</a:t>
            </a:r>
            <a:r>
              <a:rPr lang="en-US" dirty="0"/>
              <a:t> is an unchecked exception; including it in the throws clause is not mandatory.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035A6-8D81-4C7E-8E4E-A1B92A486240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2781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pop method checks to see whether any elements are on the stack. If the stack is empty (its size is equal to 0), pop instantiates a new </a:t>
            </a:r>
            <a:r>
              <a:rPr lang="en-US" dirty="0" err="1"/>
              <a:t>EmptyStackException</a:t>
            </a:r>
            <a:r>
              <a:rPr lang="en-US" dirty="0"/>
              <a:t> object (a member of </a:t>
            </a:r>
            <a:r>
              <a:rPr lang="en-US" dirty="0" err="1"/>
              <a:t>java.util</a:t>
            </a:r>
            <a:r>
              <a:rPr lang="en-US" dirty="0"/>
              <a:t>) and throws </a:t>
            </a:r>
            <a:r>
              <a:rPr lang="en-US" dirty="0" err="1"/>
              <a:t>i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035A6-8D81-4C7E-8E4E-A1B92A486240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0406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Here, suppose that the save() method stores the specified student information into a database using JDBC. The code can throw </a:t>
            </a:r>
            <a:r>
              <a:rPr lang="en-US" dirty="0" err="1"/>
              <a:t>SQLException</a:t>
            </a:r>
            <a:r>
              <a:rPr lang="en-US" dirty="0"/>
              <a:t>. We catch this exception and throw a new </a:t>
            </a:r>
            <a:r>
              <a:rPr lang="en-US" dirty="0" err="1"/>
              <a:t>StudentStoreException</a:t>
            </a:r>
            <a:r>
              <a:rPr lang="en-US" dirty="0"/>
              <a:t> which wraps the </a:t>
            </a:r>
            <a:r>
              <a:rPr lang="en-US" dirty="0" err="1"/>
              <a:t>SQLException</a:t>
            </a:r>
            <a:r>
              <a:rPr lang="en-US" dirty="0"/>
              <a:t> as its cause.</a:t>
            </a:r>
          </a:p>
          <a:p>
            <a:r>
              <a:rPr lang="en-US" dirty="0"/>
              <a:t>The main benefit of re-throwing exception by this manner is adding a higher abstraction layer for the exception handling, which results in more meaningful and readable API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035A6-8D81-4C7E-8E4E-A1B92A486240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2534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the following code demonstrates handling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StudentStoreException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above: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035A6-8D81-4C7E-8E4E-A1B92A486240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0942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B512D-60BC-4B0A-A4CC-A211F3DBF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2A9EE-FDBC-4553-B179-517A59A19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80446-4D3C-439F-AEDF-504ACCF3A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AD8D4-750B-4E80-894E-A372003484F3}" type="datetime1">
              <a:rPr lang="en-CA" smtClean="0"/>
              <a:t>2020-11-03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DF32D-D031-47EF-A547-1C4094467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61FBC-EE7A-4A11-958E-2F5B4C4A7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6029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A15A-51F0-44D4-B4AB-F387A4263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66F8B7-CED0-40D9-BE6C-B3FF959E5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73FEE-E439-480B-8C4E-23DC0E890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5A3C-DAAF-44AB-8F53-62FD546BDD3A}" type="datetime1">
              <a:rPr lang="en-CA" smtClean="0"/>
              <a:t>2020-11-03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F3A32-2DE2-43E7-8A1C-B637E788C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89A82-19EB-423A-AA89-06CBBC198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371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DFA0D-1DC2-4524-90B8-C82B34BE03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7A297-4E31-4FA4-9A66-95C8E09E6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A0BED-9E36-43AA-A497-D23EED3AF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3CF43-B9F5-459B-AED6-0C0C117B4198}" type="datetime1">
              <a:rPr lang="en-CA" smtClean="0"/>
              <a:t>2020-11-03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B2727-B56E-4A95-9027-8E896EFEC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7AC30-5A06-465D-9ED7-6F65DC5FF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9784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7F14E-E8B8-47F2-9BEB-3AF5AA038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C4563-6B86-49F5-B962-90F3114B7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E6370-A12B-4D6F-951C-DBE681142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CC65-1AB0-45F0-A2BB-62413EE4B1E7}" type="datetime1">
              <a:rPr lang="en-CA" smtClean="0"/>
              <a:t>2020-11-03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8A137-A9E6-47DD-8AB6-8A35048DE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CDEF7-0C85-4847-82D2-1D4BC3320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B849F36-2480-4856-8537-CF64FCE75E9F}"/>
              </a:ext>
            </a:extLst>
          </p:cNvPr>
          <p:cNvSpPr txBox="1">
            <a:spLocks/>
          </p:cNvSpPr>
          <p:nvPr userDrawn="1"/>
        </p:nvSpPr>
        <p:spPr>
          <a:xfrm>
            <a:off x="838200" y="661354"/>
            <a:ext cx="10515600" cy="715962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txBody>
          <a:bodyPr vert="horz" lIns="36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Futura Medium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581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E72EC-0E3A-40FA-8B17-69EB5F7C5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27736-1B9F-40E8-ABFB-12B31CC16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D05EC-9BF8-4CB4-92F2-45E0CEBE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48073-9AE2-47AC-B0AC-90317A9ECCA2}" type="datetime1">
              <a:rPr lang="en-CA" smtClean="0"/>
              <a:t>2020-11-03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4F781-A437-4EDA-A036-06CB655E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690DA-D4FF-474B-B256-094C8D49F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9461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616D-2780-47B3-B372-4030D229B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7A8D8-044D-47D1-B40F-CE49E11FF5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709AA-22E9-4064-BDA1-769588E0C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67E62D-E0C6-4ADD-AC16-B20C2127E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5108-4379-46FB-AB0C-8427A3AD5B75}" type="datetime1">
              <a:rPr lang="en-CA" smtClean="0"/>
              <a:t>2020-11-03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7A860-2A93-4741-8D29-056BE564E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0D41D-14C0-4675-893D-0BA8E0789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81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91A73-C2A8-4BEC-BA95-977FF677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61AF3-7508-4952-B7D4-7CF38F354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AFDCB-ABF1-4DE9-B29F-82C94EA56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E6703E-BE62-4810-B85C-976018AAE9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CD8E55-7EF1-4E56-9F23-C921C932E9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F7D360-F00A-40A7-B2E2-036656CE7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B539-BD79-42DB-9B03-3C3881E5CA40}" type="datetime1">
              <a:rPr lang="en-CA" smtClean="0"/>
              <a:t>2020-11-03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DD1ECF-AF1B-4C13-AB17-B81AB2599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0EDFDA-D240-4F15-82BD-5006D8A8A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4667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F886D-DBFA-42DD-88E1-89E5E6613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05F7D5-2CAC-4543-A9EC-3C150222F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CABF-90EC-4874-AF8F-F019082768F3}" type="datetime1">
              <a:rPr lang="en-CA" smtClean="0"/>
              <a:t>2020-11-03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77AF2E-C904-42E1-9870-4D5731089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8889F-E306-4A74-A16B-F18EAD816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037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3EAEA1-2DBC-484B-BE19-48456163D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AD41-C7E8-4D84-BEF4-AC4CF93485BA}" type="datetime1">
              <a:rPr lang="en-CA" smtClean="0"/>
              <a:t>2020-11-03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4A763E-ACEB-4DAF-9932-73D60BF9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F39A7-2188-4994-B484-496D1EEA4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6553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5A7E9-955B-489A-B92C-A99EF3493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790F0-8158-4ACD-9183-724489BE1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4400-EB25-4DFB-84C4-6619B0449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4E77B-4E1D-467D-9E86-775B6C5CA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70DE-285D-4C26-86C6-3190ACE68069}" type="datetime1">
              <a:rPr lang="en-CA" smtClean="0"/>
              <a:t>2020-11-03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329D9-5AE5-4D87-96AD-D301666C4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52457-74B6-47D6-AA27-3F90B3ED1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757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210A5-E1CB-4C78-810E-50C65EED9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B24743-11BB-44A1-965F-0C07EF0E75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5F530-953B-4B6A-926D-6F8B4B4A0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7D263-5BFE-4820-8F16-16B3CA643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BAE2-F24A-4BC8-8F4E-4498068197F6}" type="datetime1">
              <a:rPr lang="en-CA" smtClean="0"/>
              <a:t>2020-11-03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4E007-4EEE-4A0B-914F-FDCD6CC5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DED74-F47B-4C8B-A9A0-215730C90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4939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418553-457B-44E0-8BAA-3E5F01044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66C14-7757-4535-8C51-AAC4B8DAF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A7F79-D22D-42C6-8828-EFABC7E864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1A377-2A62-46A2-8C6B-0BDCFA042412}" type="datetime1">
              <a:rPr lang="en-CA" smtClean="0"/>
              <a:t>2020-11-03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494C1-46CA-43AA-A959-C9D3D97B02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SOEN 343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E92DB-9F15-43CD-A9F0-9FFF46B657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792F5-04B2-48F5-9D03-C738232DE9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4557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roustrup.com/except89.pdf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essential/exceptions/tryResourceClose.html" TargetMode="External"/><Relationship Id="rId2" Type="http://schemas.openxmlformats.org/officeDocument/2006/relationships/hyperlink" Target="https://docs.oracle.com/javase/tutorial/essential/exceptions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odejava.net/java-core/exception/how-to-create-custom-exceptions-in-java" TargetMode="External"/><Relationship Id="rId4" Type="http://schemas.openxmlformats.org/officeDocument/2006/relationships/hyperlink" Target="https://docs.oracle.com/javase/tutorial/essential/exceptions/advantages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1004E8-0AE6-4784-B5C3-E7DB45C22E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SOEN 343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6711269-6118-4AC7-8F13-19219A05E3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09 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520947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89D91-ADFD-4508-BB87-20B90688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Catching and Handling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ABDAE-86B7-43EA-BC1D-812165F15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26790" cy="4351338"/>
          </a:xfrm>
        </p:spPr>
        <p:txBody>
          <a:bodyPr/>
          <a:lstStyle/>
          <a:p>
            <a:r>
              <a:rPr lang="en-US" dirty="0"/>
              <a:t>The following example defines and implements a class named </a:t>
            </a:r>
            <a:r>
              <a:rPr lang="en-US" dirty="0" err="1"/>
              <a:t>ListOfNumbers</a:t>
            </a:r>
            <a:r>
              <a:rPr lang="en-US" dirty="0"/>
              <a:t>. When constructed, </a:t>
            </a:r>
            <a:r>
              <a:rPr lang="en-US" dirty="0" err="1"/>
              <a:t>ListOfNumbers</a:t>
            </a:r>
            <a:r>
              <a:rPr lang="en-US" dirty="0"/>
              <a:t> creates an </a:t>
            </a:r>
            <a:r>
              <a:rPr lang="en-US" dirty="0" err="1"/>
              <a:t>ArrayList</a:t>
            </a:r>
            <a:r>
              <a:rPr lang="en-US" dirty="0"/>
              <a:t> that contains 10 Integer elements with sequential values 0 through 9. The </a:t>
            </a:r>
            <a:r>
              <a:rPr lang="en-US" dirty="0" err="1"/>
              <a:t>ListOfNumbers</a:t>
            </a:r>
            <a:r>
              <a:rPr lang="en-US" dirty="0"/>
              <a:t> class also defines a method named </a:t>
            </a:r>
            <a:r>
              <a:rPr lang="en-US" dirty="0" err="1"/>
              <a:t>writeList</a:t>
            </a:r>
            <a:r>
              <a:rPr lang="en-US" dirty="0"/>
              <a:t>, which writes the list of numbers into a text file called OutFile.txt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0D152-EEE7-4598-8DAE-7C7F07835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10</a:t>
            </a:fld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08C455-9A19-4D81-97C7-B3DFB642C52E}"/>
              </a:ext>
            </a:extLst>
          </p:cNvPr>
          <p:cNvSpPr/>
          <p:nvPr/>
        </p:nvSpPr>
        <p:spPr>
          <a:xfrm>
            <a:off x="4664990" y="1445339"/>
            <a:ext cx="6886413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ListOfNumbers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CA" sz="140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List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Integer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list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final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SIZE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10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CA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ListOfNumbers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list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ArrayList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Integer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&gt;(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SIZE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nn-NO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n-NO" sz="14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4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SIZE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nn-NO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list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add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n-NO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Integer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));</a:t>
            </a:r>
            <a:endParaRPr lang="nn-NO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CA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writeList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 The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</a:rPr>
              <a:t>FileWriter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 constructor throws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</a:rPr>
              <a:t>IOException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, which must be caught.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PrintWriter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out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PrintWriter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FileWriter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"OutFile.txt"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nn-NO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n-NO" sz="14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4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SIZE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nn-NO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 The get(int) method throws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</a:rPr>
              <a:t>IndexOutOfBoundsException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, which must be caught.</a:t>
            </a: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CA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CA" sz="1400" dirty="0">
                <a:solidFill>
                  <a:srgbClr val="808080"/>
                </a:solidFill>
                <a:highlight>
                  <a:srgbClr val="FFFFFF"/>
                </a:highlight>
              </a:rPr>
              <a:t>"Value at: "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dirty="0">
                <a:solidFill>
                  <a:srgbClr val="808080"/>
                </a:solidFill>
                <a:highlight>
                  <a:srgbClr val="FFFFFF"/>
                </a:highlight>
              </a:rPr>
              <a:t>" = "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list</a:t>
            </a:r>
            <a:r>
              <a:rPr lang="en-CA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get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));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CA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close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CA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3D1483-7B98-47A9-8E1E-B84EE464345C}"/>
              </a:ext>
            </a:extLst>
          </p:cNvPr>
          <p:cNvSpPr/>
          <p:nvPr/>
        </p:nvSpPr>
        <p:spPr>
          <a:xfrm>
            <a:off x="838199" y="1445339"/>
            <a:ext cx="10515600" cy="5047536"/>
          </a:xfrm>
          <a:prstGeom prst="rect">
            <a:avLst/>
          </a:prstGeom>
          <a:solidFill>
            <a:schemeClr val="bg2">
              <a:lumMod val="9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746DB1-8312-4DCB-BB57-5147DD4766DD}"/>
              </a:ext>
            </a:extLst>
          </p:cNvPr>
          <p:cNvSpPr txBox="1"/>
          <p:nvPr/>
        </p:nvSpPr>
        <p:spPr>
          <a:xfrm>
            <a:off x="1017721" y="2479729"/>
            <a:ext cx="32701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/>
              <a:t>Which sections are not </a:t>
            </a:r>
            <a:r>
              <a:rPr lang="en-CA" sz="3600" dirty="0" err="1"/>
              <a:t>compilable</a:t>
            </a:r>
            <a:r>
              <a:rPr lang="en-CA" sz="3600" dirty="0"/>
              <a:t> and why?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E5DAA5-E2C4-4BD0-A127-DA15E98F2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</p:spTree>
    <p:extLst>
      <p:ext uri="{BB962C8B-B14F-4D97-AF65-F5344CB8AC3E}">
        <p14:creationId xmlns:p14="http://schemas.microsoft.com/office/powerpoint/2010/main" val="2476877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89D91-ADFD-4508-BB87-20B90688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Catching and Handling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ABDAE-86B7-43EA-BC1D-812165F15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2679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The first line in boldface is a call to a constructor. The constructor initializes an output stream on a file. If the file cannot be opened, the constructor throws an </a:t>
            </a:r>
            <a:r>
              <a:rPr lang="en-US" b="1" dirty="0" err="1"/>
              <a:t>IOException</a:t>
            </a:r>
            <a:endParaRPr lang="en-US" dirty="0"/>
          </a:p>
          <a:p>
            <a:r>
              <a:rPr lang="en-US" dirty="0"/>
              <a:t>The second boldface line is a call to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/>
              <a:t> class's get method, which throws an </a:t>
            </a:r>
            <a:r>
              <a:rPr lang="en-US" b="1" dirty="0" err="1"/>
              <a:t>IndexOutOfBoundsException</a:t>
            </a:r>
            <a:r>
              <a:rPr lang="en-US" dirty="0"/>
              <a:t> if the value of its argument is too small (less than 0) or too large (more than the number of elements currently contained by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0D152-EEE7-4598-8DAE-7C7F07835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11</a:t>
            </a:fld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08C455-9A19-4D81-97C7-B3DFB642C52E}"/>
              </a:ext>
            </a:extLst>
          </p:cNvPr>
          <p:cNvSpPr/>
          <p:nvPr/>
        </p:nvSpPr>
        <p:spPr>
          <a:xfrm>
            <a:off x="4664990" y="1445339"/>
            <a:ext cx="6886413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ListOfNumbers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CA" sz="140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List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Integer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list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final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SIZE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10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CA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ListOfNumbers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list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ArrayList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Integer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&gt;(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SIZE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nn-NO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n-NO" sz="14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4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SIZE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nn-NO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list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add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n-NO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Integer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));</a:t>
            </a:r>
            <a:endParaRPr lang="nn-NO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CA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writeList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 The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</a:rPr>
              <a:t>FileWriter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 constructor throws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</a:rPr>
              <a:t>IOException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, which must be caught.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PrintWriter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out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PrintWriter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FileWriter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</a:rPr>
              <a:t>"OutFile.txt"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));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nn-NO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n-NO" sz="14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4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SIZE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nn-NO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 The get(int) method throws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</a:rPr>
              <a:t>IndexOutOfBoundsException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, which must be caught.</a:t>
            </a: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CA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CA" sz="1400" dirty="0">
                <a:solidFill>
                  <a:srgbClr val="808080"/>
                </a:solidFill>
                <a:highlight>
                  <a:srgbClr val="FFFFFF"/>
                </a:highlight>
              </a:rPr>
              <a:t>"Value at: "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dirty="0">
                <a:solidFill>
                  <a:srgbClr val="808080"/>
                </a:solidFill>
                <a:highlight>
                  <a:srgbClr val="FFFFFF"/>
                </a:highlight>
              </a:rPr>
              <a:t>" = "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CA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list</a:t>
            </a:r>
            <a:r>
              <a:rPr lang="en-CA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CA" sz="1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get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CA" sz="1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));</a:t>
            </a:r>
            <a:endParaRPr lang="en-CA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CA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close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CA" sz="1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3FD16-A52C-4F28-9209-B3572C756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</p:spTree>
    <p:extLst>
      <p:ext uri="{BB962C8B-B14F-4D97-AF65-F5344CB8AC3E}">
        <p14:creationId xmlns:p14="http://schemas.microsoft.com/office/powerpoint/2010/main" val="97626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89D91-ADFD-4508-BB87-20B90688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Catching and Handling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ABDAE-86B7-43EA-BC1D-812165F15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2679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If you try to compile the </a:t>
            </a:r>
            <a:r>
              <a:rPr lang="en-US" dirty="0" err="1"/>
              <a:t>ListOfNumbers</a:t>
            </a:r>
            <a:r>
              <a:rPr lang="en-US" dirty="0"/>
              <a:t> class, the compiler prints an error message about the exception thrown by the </a:t>
            </a:r>
            <a:r>
              <a:rPr lang="en-US" b="1" dirty="0" err="1"/>
              <a:t>FileWriter</a:t>
            </a:r>
            <a:r>
              <a:rPr lang="en-US" dirty="0"/>
              <a:t> constructor</a:t>
            </a:r>
          </a:p>
          <a:p>
            <a:r>
              <a:rPr lang="en-US" dirty="0"/>
              <a:t>However, it does not display an error message about the exception thrown by </a:t>
            </a:r>
            <a:r>
              <a:rPr lang="en-US" b="1" dirty="0"/>
              <a:t>get</a:t>
            </a:r>
          </a:p>
          <a:p>
            <a:r>
              <a:rPr lang="en-US" dirty="0"/>
              <a:t>The reason is that the exception thrown by the constructor, </a:t>
            </a:r>
            <a:r>
              <a:rPr lang="en-US" b="1" dirty="0" err="1"/>
              <a:t>IOException</a:t>
            </a:r>
            <a:r>
              <a:rPr lang="en-US" dirty="0"/>
              <a:t>, is a </a:t>
            </a:r>
            <a:r>
              <a:rPr lang="en-US" b="1" dirty="0"/>
              <a:t>checked</a:t>
            </a:r>
            <a:r>
              <a:rPr lang="en-US" dirty="0"/>
              <a:t> </a:t>
            </a:r>
            <a:r>
              <a:rPr lang="en-US" b="1" dirty="0"/>
              <a:t>exception</a:t>
            </a:r>
            <a:r>
              <a:rPr lang="en-US" dirty="0"/>
              <a:t>, and the one thrown by the get method, </a:t>
            </a:r>
            <a:r>
              <a:rPr lang="en-US" b="1" dirty="0" err="1"/>
              <a:t>IndexOutOfBoundsException</a:t>
            </a:r>
            <a:r>
              <a:rPr lang="en-US" dirty="0"/>
              <a:t>, is an </a:t>
            </a:r>
            <a:r>
              <a:rPr lang="en-US" b="1" dirty="0"/>
              <a:t>unchecked exception</a:t>
            </a:r>
            <a:r>
              <a:rPr lang="en-US" dirty="0"/>
              <a:t>.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0D152-EEE7-4598-8DAE-7C7F07835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12</a:t>
            </a:fld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08C455-9A19-4D81-97C7-B3DFB642C52E}"/>
              </a:ext>
            </a:extLst>
          </p:cNvPr>
          <p:cNvSpPr/>
          <p:nvPr/>
        </p:nvSpPr>
        <p:spPr>
          <a:xfrm>
            <a:off x="4664990" y="1445339"/>
            <a:ext cx="6886413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ListOfNumbers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CA" sz="140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List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Integer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list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final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SIZE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10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CA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ListOfNumbers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list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ArrayList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Integer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&gt;(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SIZE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nn-NO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n-NO" sz="14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4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SIZE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nn-NO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list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add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n-NO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Integer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));</a:t>
            </a:r>
            <a:endParaRPr lang="nn-NO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CA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writeList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 The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</a:rPr>
              <a:t>FileWriter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 constructor throws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</a:rPr>
              <a:t>IOException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, which must be caught.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PrintWriter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out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PrintWriter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FileWriter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</a:rPr>
              <a:t>"OutFile.txt"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));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nn-NO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n-NO" sz="14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4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SIZE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nn-NO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 The get(int) method throws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</a:rPr>
              <a:t>IndexOutOfBoundsException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, which must be caught.</a:t>
            </a: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CA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CA" sz="1400" dirty="0">
                <a:solidFill>
                  <a:srgbClr val="808080"/>
                </a:solidFill>
                <a:highlight>
                  <a:srgbClr val="FFFFFF"/>
                </a:highlight>
              </a:rPr>
              <a:t>"Value at: "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dirty="0">
                <a:solidFill>
                  <a:srgbClr val="808080"/>
                </a:solidFill>
                <a:highlight>
                  <a:srgbClr val="FFFFFF"/>
                </a:highlight>
              </a:rPr>
              <a:t>" = "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CA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list</a:t>
            </a:r>
            <a:r>
              <a:rPr lang="en-CA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CA" sz="1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get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CA" sz="1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));</a:t>
            </a:r>
            <a:endParaRPr lang="en-CA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CA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close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CA" sz="1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12DBE-C3C1-4624-86C8-41F4DC59B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</p:spTree>
    <p:extLst>
      <p:ext uri="{BB962C8B-B14F-4D97-AF65-F5344CB8AC3E}">
        <p14:creationId xmlns:p14="http://schemas.microsoft.com/office/powerpoint/2010/main" val="187617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582F0D4-40AA-4034-8AAC-3EEDB37C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Try and Catch blocks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37C307F-5859-4878-BD2D-503D047EEB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80C802-FA48-4E2D-B20D-D603A5AB1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29553-6CDE-46CA-9690-08ED2DCA9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0570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482F4-5923-4D2E-BE8A-0ABEE5B76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Try and catch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A87BF-2F50-4D27-87A2-454CD267A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02803" cy="4351338"/>
          </a:xfrm>
        </p:spPr>
        <p:txBody>
          <a:bodyPr>
            <a:normAutofit/>
          </a:bodyPr>
          <a:lstStyle/>
          <a:p>
            <a:r>
              <a:rPr lang="en-US" dirty="0"/>
              <a:t>The following are two </a:t>
            </a:r>
            <a:r>
              <a:rPr lang="en-US" b="1" dirty="0"/>
              <a:t>exception handlers </a:t>
            </a:r>
            <a:r>
              <a:rPr lang="en-US" dirty="0"/>
              <a:t>for the </a:t>
            </a:r>
            <a:r>
              <a:rPr lang="en-US" dirty="0" err="1"/>
              <a:t>writeList</a:t>
            </a:r>
            <a:r>
              <a:rPr lang="en-US" dirty="0"/>
              <a:t> method</a:t>
            </a:r>
          </a:p>
          <a:p>
            <a:r>
              <a:rPr lang="en-US" b="1" dirty="0"/>
              <a:t>Exception handlers </a:t>
            </a:r>
            <a:r>
              <a:rPr lang="en-US" dirty="0"/>
              <a:t>can do more than just print error messages or halt the program</a:t>
            </a:r>
          </a:p>
          <a:p>
            <a:r>
              <a:rPr lang="en-US" dirty="0"/>
              <a:t>They can do error recovery, prompt the user to make a decision, or propagate the error up to a higher-level handler using chained exceptions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A0166-59C1-4780-919C-1659C791F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14</a:t>
            </a:fld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CC3E42-8144-4AEE-BCA1-E8942A9904DD}"/>
              </a:ext>
            </a:extLst>
          </p:cNvPr>
          <p:cNvSpPr/>
          <p:nvPr/>
        </p:nvSpPr>
        <p:spPr>
          <a:xfrm>
            <a:off x="5047282" y="1825625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try</a:t>
            </a:r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CA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CA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catch</a:t>
            </a:r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CA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IndexOutOfBoundsException</a:t>
            </a:r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</a:rPr>
              <a:t> e</a:t>
            </a:r>
            <a:r>
              <a:rPr lang="en-CA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CA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CA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CA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CA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err</a:t>
            </a:r>
            <a:r>
              <a:rPr lang="en-CA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CA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CA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CA" sz="16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CA" sz="1600" dirty="0" err="1">
                <a:solidFill>
                  <a:srgbClr val="808080"/>
                </a:solidFill>
                <a:highlight>
                  <a:srgbClr val="FFFFFF"/>
                </a:highlight>
              </a:rPr>
              <a:t>IndexOutOfBoundsException</a:t>
            </a:r>
            <a:r>
              <a:rPr lang="en-CA" sz="1600" dirty="0">
                <a:solidFill>
                  <a:srgbClr val="808080"/>
                </a:solidFill>
                <a:highlight>
                  <a:srgbClr val="FFFFFF"/>
                </a:highlight>
              </a:rPr>
              <a:t>: "</a:t>
            </a:r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CA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e</a:t>
            </a:r>
            <a:r>
              <a:rPr lang="en-CA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CA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getMessage</a:t>
            </a:r>
            <a:r>
              <a:rPr lang="en-CA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());</a:t>
            </a:r>
            <a:endParaRPr lang="en-CA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catch</a:t>
            </a:r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CA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IOException</a:t>
            </a:r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</a:rPr>
              <a:t> e</a:t>
            </a:r>
            <a:r>
              <a:rPr lang="en-CA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CA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CA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CA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CA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err</a:t>
            </a:r>
            <a:r>
              <a:rPr lang="en-CA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CA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CA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CA" sz="1600" dirty="0">
                <a:solidFill>
                  <a:srgbClr val="808080"/>
                </a:solidFill>
                <a:highlight>
                  <a:srgbClr val="FFFFFF"/>
                </a:highlight>
              </a:rPr>
              <a:t>"Caught </a:t>
            </a:r>
            <a:r>
              <a:rPr lang="en-CA" sz="1600" dirty="0" err="1">
                <a:solidFill>
                  <a:srgbClr val="808080"/>
                </a:solidFill>
                <a:highlight>
                  <a:srgbClr val="FFFFFF"/>
                </a:highlight>
              </a:rPr>
              <a:t>IOException</a:t>
            </a:r>
            <a:r>
              <a:rPr lang="en-CA" sz="1600" dirty="0">
                <a:solidFill>
                  <a:srgbClr val="808080"/>
                </a:solidFill>
                <a:highlight>
                  <a:srgbClr val="FFFFFF"/>
                </a:highlight>
              </a:rPr>
              <a:t>: "</a:t>
            </a:r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e</a:t>
            </a:r>
            <a:r>
              <a:rPr lang="en-CA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CA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getMessage</a:t>
            </a:r>
            <a:r>
              <a:rPr lang="en-CA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());</a:t>
            </a:r>
            <a:endParaRPr lang="en-CA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CA" sz="16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67949-45CD-4300-8B95-9AD1F3724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</p:spTree>
    <p:extLst>
      <p:ext uri="{BB962C8B-B14F-4D97-AF65-F5344CB8AC3E}">
        <p14:creationId xmlns:p14="http://schemas.microsoft.com/office/powerpoint/2010/main" val="3656829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482F4-5923-4D2E-BE8A-0ABEE5B76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More Than One Type of 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A87BF-2F50-4D27-87A2-454CD267A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02803" cy="4351338"/>
          </a:xfrm>
        </p:spPr>
        <p:txBody>
          <a:bodyPr>
            <a:normAutofit/>
          </a:bodyPr>
          <a:lstStyle/>
          <a:p>
            <a:r>
              <a:rPr lang="en-US" dirty="0"/>
              <a:t>In Java SE 7 and later, a single catch block can handle more than one type of exception</a:t>
            </a:r>
          </a:p>
          <a:p>
            <a:r>
              <a:rPr lang="en-US" dirty="0"/>
              <a:t>This feature can reduce code duplication and lessen the temptation to catch an overly broad exception.</a:t>
            </a:r>
          </a:p>
          <a:p>
            <a:r>
              <a:rPr lang="en-US" dirty="0"/>
              <a:t>In the catch clause, specify the types of exceptions that block can handle, and separate each exception type with a vertical bar (|)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A0166-59C1-4780-919C-1659C791F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15</a:t>
            </a:fld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CC3E42-8144-4AEE-BCA1-E8942A9904DD}"/>
              </a:ext>
            </a:extLst>
          </p:cNvPr>
          <p:cNvSpPr/>
          <p:nvPr/>
        </p:nvSpPr>
        <p:spPr>
          <a:xfrm>
            <a:off x="5047282" y="1825625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try</a:t>
            </a:r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CA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CA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CA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 catch</a:t>
            </a:r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CA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IOException</a:t>
            </a:r>
            <a:r>
              <a:rPr lang="en-CA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|</a:t>
            </a:r>
            <a:r>
              <a:rPr lang="en-CA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SQLException</a:t>
            </a:r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</a:rPr>
              <a:t> ex</a:t>
            </a:r>
            <a:r>
              <a:rPr lang="en-CA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CA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</a:rPr>
              <a:t>    logger</a:t>
            </a:r>
            <a:r>
              <a:rPr lang="en-CA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CA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</a:rPr>
              <a:t>ex</a:t>
            </a:r>
            <a:r>
              <a:rPr lang="en-CA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CA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CA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throw</a:t>
            </a:r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</a:rPr>
              <a:t> ex</a:t>
            </a:r>
            <a:r>
              <a:rPr lang="en-CA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CA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CA" sz="1600" dirty="0"/>
          </a:p>
          <a:p>
            <a:endParaRPr lang="en-CA" sz="16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EADFB-078D-43F9-8569-121451C64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</p:spTree>
    <p:extLst>
      <p:ext uri="{BB962C8B-B14F-4D97-AF65-F5344CB8AC3E}">
        <p14:creationId xmlns:p14="http://schemas.microsoft.com/office/powerpoint/2010/main" val="30624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51E29-445B-4BCA-89B5-A8BE5AD2C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finally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757EE-B24C-41BF-ACC6-98067F02A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0193" cy="435133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finally</a:t>
            </a:r>
            <a:r>
              <a:rPr lang="en-US" dirty="0"/>
              <a:t> block </a:t>
            </a:r>
            <a:r>
              <a:rPr lang="en-US" b="1" dirty="0"/>
              <a:t>always executes when the try block exits</a:t>
            </a:r>
            <a:r>
              <a:rPr lang="en-US" dirty="0"/>
              <a:t>. This ensures that the </a:t>
            </a:r>
            <a:r>
              <a:rPr lang="en-US" i="1" dirty="0"/>
              <a:t>finally</a:t>
            </a:r>
            <a:r>
              <a:rPr lang="en-US" dirty="0"/>
              <a:t> block is executed even if an unexpected exception occurs</a:t>
            </a:r>
          </a:p>
          <a:p>
            <a:r>
              <a:rPr lang="en-US" dirty="0"/>
              <a:t>But </a:t>
            </a:r>
            <a:r>
              <a:rPr lang="en-US" i="1" dirty="0"/>
              <a:t>finally</a:t>
            </a:r>
            <a:r>
              <a:rPr lang="en-US" dirty="0"/>
              <a:t> is useful for more than just exception handling — it allows the programmer to avoid having cleanup code accidentally bypassed by a </a:t>
            </a:r>
            <a:r>
              <a:rPr lang="en-US" i="1" dirty="0"/>
              <a:t>return</a:t>
            </a:r>
            <a:r>
              <a:rPr lang="en-US" dirty="0"/>
              <a:t>, </a:t>
            </a:r>
            <a:r>
              <a:rPr lang="en-US" i="1" dirty="0"/>
              <a:t>continue</a:t>
            </a:r>
            <a:r>
              <a:rPr lang="en-US" dirty="0"/>
              <a:t>, or </a:t>
            </a:r>
            <a:r>
              <a:rPr lang="en-US" i="1" dirty="0"/>
              <a:t>break</a:t>
            </a:r>
          </a:p>
          <a:p>
            <a:r>
              <a:rPr lang="en-US" dirty="0"/>
              <a:t>Putting cleanup code in a </a:t>
            </a:r>
            <a:r>
              <a:rPr lang="en-US" i="1" dirty="0"/>
              <a:t>finally</a:t>
            </a:r>
            <a:r>
              <a:rPr lang="en-US" dirty="0"/>
              <a:t> block is always a good practice, even when no exceptions are anticipated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431531-C57F-417B-B667-8A95531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16</a:t>
            </a:fld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6DF96F-67F8-4121-A5AF-433BB5AFE1A4}"/>
              </a:ext>
            </a:extLst>
          </p:cNvPr>
          <p:cNvSpPr/>
          <p:nvPr/>
        </p:nvSpPr>
        <p:spPr>
          <a:xfrm>
            <a:off x="5744705" y="1831469"/>
            <a:ext cx="6096000" cy="43396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12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2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writeList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</a:p>
          <a:p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CA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try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// The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</a:rPr>
              <a:t>FileWriter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 constructor throws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</a:rPr>
              <a:t>IOException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, which must be caught.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PrintWriter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out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PrintWriter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FileWriter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</a:rPr>
              <a:t>"OutFile.txt"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CA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nn-NO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n-NO" sz="12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2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nn-NO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</a:rPr>
              <a:t> SIZE</a:t>
            </a:r>
            <a:r>
              <a:rPr lang="nn-NO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nn-NO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nn-NO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// The get(int) method throws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</a:rPr>
              <a:t>IndexOutOfBoundsException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, which must be caught.</a:t>
            </a:r>
          </a:p>
          <a:p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CA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CA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CA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CA" sz="1200" dirty="0">
                <a:solidFill>
                  <a:srgbClr val="808080"/>
                </a:solidFill>
                <a:highlight>
                  <a:srgbClr val="FFFFFF"/>
                </a:highlight>
              </a:rPr>
              <a:t>"Value: "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CA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CA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CA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close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CA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catch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CA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IOException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e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CA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CA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CA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err</a:t>
            </a:r>
            <a:r>
              <a:rPr lang="en-CA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CA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CA" sz="1200" dirty="0">
                <a:solidFill>
                  <a:srgbClr val="808080"/>
                </a:solidFill>
                <a:highlight>
                  <a:srgbClr val="FFFFFF"/>
                </a:highlight>
              </a:rPr>
              <a:t>"Caught </a:t>
            </a:r>
            <a:r>
              <a:rPr lang="en-CA" sz="1200" dirty="0" err="1">
                <a:solidFill>
                  <a:srgbClr val="808080"/>
                </a:solidFill>
                <a:highlight>
                  <a:srgbClr val="FFFFFF"/>
                </a:highlight>
              </a:rPr>
              <a:t>IOException</a:t>
            </a:r>
            <a:r>
              <a:rPr lang="en-CA" sz="1200" dirty="0">
                <a:solidFill>
                  <a:srgbClr val="808080"/>
                </a:solidFill>
                <a:highlight>
                  <a:srgbClr val="FFFFFF"/>
                </a:highlight>
              </a:rPr>
              <a:t>: "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e</a:t>
            </a:r>
            <a:r>
              <a:rPr lang="en-CA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CA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getMessage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());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CA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finally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CA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out 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</a:rPr>
              <a:t>"Closing 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</a:rPr>
              <a:t>PrintWriter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CA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CA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CA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close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CA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CA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CA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CA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CA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CA" sz="12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CA" sz="1200" dirty="0" err="1">
                <a:solidFill>
                  <a:srgbClr val="808080"/>
                </a:solidFill>
                <a:highlight>
                  <a:srgbClr val="FFFFFF"/>
                </a:highlight>
              </a:rPr>
              <a:t>PrintWriter</a:t>
            </a:r>
            <a:r>
              <a:rPr lang="en-CA" sz="1200" dirty="0">
                <a:solidFill>
                  <a:srgbClr val="808080"/>
                </a:solidFill>
                <a:highlight>
                  <a:srgbClr val="FFFFFF"/>
                </a:highlight>
              </a:rPr>
              <a:t> not open"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CA" sz="1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4F42D-1541-4F02-B627-027B0A9E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SOEN 343</a:t>
            </a:r>
          </a:p>
        </p:txBody>
      </p:sp>
    </p:spTree>
    <p:extLst>
      <p:ext uri="{BB962C8B-B14F-4D97-AF65-F5344CB8AC3E}">
        <p14:creationId xmlns:p14="http://schemas.microsoft.com/office/powerpoint/2010/main" val="7390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D5787-5216-4210-8834-001074B3F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try-with-resources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203F3-B440-42FE-BBCC-89C1DB928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32702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try-with-resources</a:t>
            </a:r>
            <a:r>
              <a:rPr lang="en-US" dirty="0"/>
              <a:t> statement is a </a:t>
            </a:r>
            <a:r>
              <a:rPr lang="en-US" i="1" dirty="0"/>
              <a:t>try</a:t>
            </a:r>
            <a:r>
              <a:rPr lang="en-US" dirty="0"/>
              <a:t> statement that declares one or more resources</a:t>
            </a:r>
          </a:p>
          <a:p>
            <a:r>
              <a:rPr lang="en-US" dirty="0"/>
              <a:t>A resource is an object that must be closed after the program is finished with it</a:t>
            </a:r>
          </a:p>
          <a:p>
            <a:r>
              <a:rPr lang="en-US" dirty="0"/>
              <a:t>The </a:t>
            </a:r>
            <a:r>
              <a:rPr lang="en-US" i="1" dirty="0"/>
              <a:t>try-with-resources</a:t>
            </a:r>
            <a:r>
              <a:rPr lang="en-US" dirty="0"/>
              <a:t> statement ensures that each resource is closed at the end of the statement</a:t>
            </a:r>
          </a:p>
          <a:p>
            <a:r>
              <a:rPr lang="en-US" dirty="0"/>
              <a:t>Any object that implements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java.lang.AutoCloseable</a:t>
            </a:r>
            <a:r>
              <a:rPr lang="en-US" dirty="0"/>
              <a:t>, which includes all objects which implement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java.io.Closeable</a:t>
            </a:r>
            <a:r>
              <a:rPr lang="en-US" dirty="0"/>
              <a:t>, can be used as a resource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E9897-5400-4589-8902-CEBD077D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17</a:t>
            </a:fld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2209C9-F3E4-4A32-91D6-5064109AC6C5}"/>
              </a:ext>
            </a:extLst>
          </p:cNvPr>
          <p:cNvSpPr/>
          <p:nvPr/>
        </p:nvSpPr>
        <p:spPr>
          <a:xfrm>
            <a:off x="5884190" y="241333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String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readFirstLineFromFile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String path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throws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IOException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CA" b="1" dirty="0">
                <a:solidFill>
                  <a:srgbClr val="0000FF"/>
                </a:solidFill>
                <a:highlight>
                  <a:srgbClr val="FFFFFF"/>
                </a:highlight>
              </a:rPr>
              <a:t>try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b="1" u="sng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CA" u="sng" dirty="0" err="1">
                <a:solidFill>
                  <a:srgbClr val="000000"/>
                </a:solidFill>
                <a:highlight>
                  <a:srgbClr val="FFFFFF"/>
                </a:highlight>
              </a:rPr>
              <a:t>BufferedReader</a:t>
            </a:r>
            <a:r>
              <a:rPr lang="en-CA" u="sng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u="sng" dirty="0" err="1">
                <a:solidFill>
                  <a:srgbClr val="000000"/>
                </a:solidFill>
                <a:highlight>
                  <a:srgbClr val="FFFFFF"/>
                </a:highlight>
              </a:rPr>
              <a:t>br</a:t>
            </a:r>
            <a:r>
              <a:rPr lang="en-CA" u="sng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b="1" u="sng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endParaRPr lang="en-CA" u="sng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</a:t>
            </a:r>
            <a:r>
              <a:rPr lang="en-US" b="1" u="sng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u="sng" dirty="0" err="1">
                <a:solidFill>
                  <a:srgbClr val="000000"/>
                </a:solidFill>
                <a:highlight>
                  <a:srgbClr val="FFFFFF"/>
                </a:highlight>
              </a:rPr>
              <a:t>BufferedReader</a:t>
            </a:r>
            <a:r>
              <a:rPr lang="en-US" b="1" u="sng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1" u="sng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u="sng" dirty="0" err="1">
                <a:solidFill>
                  <a:srgbClr val="000000"/>
                </a:solidFill>
                <a:highlight>
                  <a:srgbClr val="FFFFFF"/>
                </a:highlight>
              </a:rPr>
              <a:t>FileReader</a:t>
            </a:r>
            <a:r>
              <a:rPr lang="en-US" b="1" u="sng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</a:rPr>
              <a:t>path</a:t>
            </a:r>
            <a:r>
              <a:rPr lang="en-US" b="1" u="sng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CA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br</a:t>
            </a:r>
            <a:r>
              <a:rPr lang="en-CA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readLine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1E693-5433-4ECF-A77D-71C71B0AA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</p:spTree>
    <p:extLst>
      <p:ext uri="{BB962C8B-B14F-4D97-AF65-F5344CB8AC3E}">
        <p14:creationId xmlns:p14="http://schemas.microsoft.com/office/powerpoint/2010/main" val="948427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1EC17D-1465-4372-88B1-9FE0A5583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Specifying and throwing exceptions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A91035-E43C-4373-B852-8599937D84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AD8AEB-4DEF-46D4-9821-E304E9A36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F5281D-2CE9-4F81-B67C-9410C5B29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0998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1933A-4D52-4CDC-90EF-351B9F082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the Exceptions: Thrown (method)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FBA1A-7BC7-4B1C-9DD5-84239A81B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7685" cy="4351338"/>
          </a:xfrm>
        </p:spPr>
        <p:txBody>
          <a:bodyPr/>
          <a:lstStyle/>
          <a:p>
            <a:r>
              <a:rPr lang="en-US" dirty="0"/>
              <a:t>Sometimes, it's appropriate for code to catch exceptions that can occur within it</a:t>
            </a:r>
          </a:p>
          <a:p>
            <a:r>
              <a:rPr lang="en-US" dirty="0"/>
              <a:t>In other cases, however, it's better to let a method further up the call stack handle the exception</a:t>
            </a:r>
          </a:p>
          <a:p>
            <a:r>
              <a:rPr lang="en-US" dirty="0"/>
              <a:t>Let's modify the original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writeList</a:t>
            </a:r>
            <a:r>
              <a:rPr lang="en-US" dirty="0"/>
              <a:t> method to specify the exceptions it can throw instead of catching them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CAB92-64F4-450C-8E37-6AB544A44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19</a:t>
            </a:fld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CAA371-A480-4265-806B-5EEC9416A012}"/>
              </a:ext>
            </a:extLst>
          </p:cNvPr>
          <p:cNvSpPr/>
          <p:nvPr/>
        </p:nvSpPr>
        <p:spPr>
          <a:xfrm>
            <a:off x="5868692" y="239291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writeList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throws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IOException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IndexOutOfBoundsException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...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44778-8FED-4E8A-9BEB-882892F74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</p:spTree>
    <p:extLst>
      <p:ext uri="{BB962C8B-B14F-4D97-AF65-F5344CB8AC3E}">
        <p14:creationId xmlns:p14="http://schemas.microsoft.com/office/powerpoint/2010/main" val="61483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14E4-0BDA-4749-B9F0-9938C4ED0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5D75F-8F5F-4159-AB09-470961A1A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Explain why it is important to separate error code from business code</a:t>
            </a:r>
          </a:p>
          <a:p>
            <a:r>
              <a:rPr lang="en-CA" dirty="0"/>
              <a:t>Explain the three type of exceptions in Java</a:t>
            </a:r>
          </a:p>
          <a:p>
            <a:r>
              <a:rPr lang="en-CA" dirty="0"/>
              <a:t>Explain the difference between try and catch blocks and throwing exceptions</a:t>
            </a:r>
          </a:p>
          <a:p>
            <a:r>
              <a:rPr lang="en-CA" dirty="0"/>
              <a:t>Develop you own exception classes</a:t>
            </a:r>
          </a:p>
          <a:p>
            <a:r>
              <a:rPr lang="en-CA" dirty="0"/>
              <a:t>Implement exception handling  in Java Code using advanced constructs</a:t>
            </a:r>
          </a:p>
          <a:p>
            <a:r>
              <a:rPr lang="en-CA" dirty="0"/>
              <a:t>Recognize the error handling overhead and compare it with their benefits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CB1F97-6A5F-4182-BD33-9D64B97B2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A963AE-1F90-4EF0-B2EC-98F72A0D5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34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1933A-4D52-4CDC-90EF-351B9F082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the Exceptions: Thrown (method)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FBA1A-7BC7-4B1C-9DD5-84239A81B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7685" cy="4351338"/>
          </a:xfrm>
        </p:spPr>
        <p:txBody>
          <a:bodyPr/>
          <a:lstStyle/>
          <a:p>
            <a:r>
              <a:rPr lang="en-US" dirty="0"/>
              <a:t>Which of the following statements is/are incorrect?</a:t>
            </a:r>
          </a:p>
          <a:p>
            <a:r>
              <a:rPr lang="en-US" dirty="0"/>
              <a:t>Why?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CAB92-64F4-450C-8E37-6AB544A44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20</a:t>
            </a:fld>
            <a:endParaRPr lang="en-CA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3A39917-FC2F-4E9A-9916-014AD3412F56}"/>
              </a:ext>
            </a:extLst>
          </p:cNvPr>
          <p:cNvGrpSpPr/>
          <p:nvPr/>
        </p:nvGrpSpPr>
        <p:grpSpPr>
          <a:xfrm>
            <a:off x="5496733" y="4230717"/>
            <a:ext cx="6695267" cy="400858"/>
            <a:chOff x="5496733" y="4230717"/>
            <a:chExt cx="6695267" cy="40085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F6C8A17-8220-4D28-998C-A38A0ADCCC91}"/>
                </a:ext>
              </a:extLst>
            </p:cNvPr>
            <p:cNvSpPr/>
            <p:nvPr/>
          </p:nvSpPr>
          <p:spPr>
            <a:xfrm>
              <a:off x="5868692" y="4230717"/>
              <a:ext cx="632330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8000FF"/>
                  </a:solidFill>
                  <a:highlight>
                    <a:srgbClr val="FFFFFF"/>
                  </a:highlight>
                </a:rPr>
                <a:t>public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dirty="0">
                  <a:solidFill>
                    <a:srgbClr val="8000FF"/>
                  </a:solidFill>
                  <a:highlight>
                    <a:srgbClr val="FFFFFF"/>
                  </a:highlight>
                </a:rPr>
                <a:t>void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</a:rPr>
                <a:t>writeList</a:t>
              </a:r>
              <a:r>
                <a:rPr lang="en-US" b="1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()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b="1" dirty="0">
                  <a:solidFill>
                    <a:srgbClr val="0000FF"/>
                  </a:solidFill>
                  <a:highlight>
                    <a:srgbClr val="FFFFFF"/>
                  </a:highlight>
                </a:rPr>
                <a:t>throws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</a:rPr>
                <a:t>IndexOutOfBoundsException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b="1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{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b="1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...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b="1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}</a:t>
              </a:r>
              <a:endParaRPr lang="en-CA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D8AFF90-9F98-4BD0-A882-5421EC530E97}"/>
                </a:ext>
              </a:extLst>
            </p:cNvPr>
            <p:cNvSpPr txBox="1"/>
            <p:nvPr/>
          </p:nvSpPr>
          <p:spPr>
            <a:xfrm>
              <a:off x="5496733" y="4262243"/>
              <a:ext cx="1069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(c)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D5463CC-034E-4322-83DA-75D1432B710F}"/>
              </a:ext>
            </a:extLst>
          </p:cNvPr>
          <p:cNvGrpSpPr/>
          <p:nvPr/>
        </p:nvGrpSpPr>
        <p:grpSpPr>
          <a:xfrm>
            <a:off x="5496733" y="3429000"/>
            <a:ext cx="6467959" cy="400858"/>
            <a:chOff x="5496733" y="3429000"/>
            <a:chExt cx="6467959" cy="40085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8C37B6-264B-4BBD-9B70-A27370393106}"/>
                </a:ext>
              </a:extLst>
            </p:cNvPr>
            <p:cNvSpPr/>
            <p:nvPr/>
          </p:nvSpPr>
          <p:spPr>
            <a:xfrm>
              <a:off x="5868692" y="3429000"/>
              <a:ext cx="6096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rgbClr val="8000FF"/>
                  </a:solidFill>
                  <a:highlight>
                    <a:srgbClr val="FFFFFF"/>
                  </a:highlight>
                </a:rPr>
                <a:t>public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dirty="0">
                  <a:solidFill>
                    <a:srgbClr val="8000FF"/>
                  </a:solidFill>
                  <a:highlight>
                    <a:srgbClr val="FFFFFF"/>
                  </a:highlight>
                </a:rPr>
                <a:t>void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</a:rPr>
                <a:t>writeList</a:t>
              </a:r>
              <a:r>
                <a:rPr lang="en-US" b="1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()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b="1" dirty="0">
                  <a:solidFill>
                    <a:srgbClr val="0000FF"/>
                  </a:solidFill>
                  <a:highlight>
                    <a:srgbClr val="FFFFFF"/>
                  </a:highlight>
                </a:rPr>
                <a:t>throws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</a:rPr>
                <a:t>IOException</a:t>
              </a:r>
              <a:r>
                <a:rPr lang="en-US" b="1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,{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b="1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...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b="1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}</a:t>
              </a:r>
              <a:endParaRPr lang="en-CA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2D9AFAE-852E-4435-BDEC-4EF768066604}"/>
                </a:ext>
              </a:extLst>
            </p:cNvPr>
            <p:cNvSpPr txBox="1"/>
            <p:nvPr/>
          </p:nvSpPr>
          <p:spPr>
            <a:xfrm>
              <a:off x="5496733" y="3460526"/>
              <a:ext cx="1069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(B)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129D8DD-9288-45D1-AE3E-DC9325AF2F20}"/>
              </a:ext>
            </a:extLst>
          </p:cNvPr>
          <p:cNvGrpSpPr/>
          <p:nvPr/>
        </p:nvGrpSpPr>
        <p:grpSpPr>
          <a:xfrm>
            <a:off x="5496732" y="2392913"/>
            <a:ext cx="6467960" cy="646331"/>
            <a:chOff x="5496732" y="2392913"/>
            <a:chExt cx="6467960" cy="64633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CAA371-A480-4265-806B-5EEC9416A012}"/>
                </a:ext>
              </a:extLst>
            </p:cNvPr>
            <p:cNvSpPr/>
            <p:nvPr/>
          </p:nvSpPr>
          <p:spPr>
            <a:xfrm>
              <a:off x="5868692" y="2392913"/>
              <a:ext cx="6096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rgbClr val="8000FF"/>
                  </a:solidFill>
                  <a:highlight>
                    <a:srgbClr val="FFFFFF"/>
                  </a:highlight>
                </a:rPr>
                <a:t>public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dirty="0">
                  <a:solidFill>
                    <a:srgbClr val="8000FF"/>
                  </a:solidFill>
                  <a:highlight>
                    <a:srgbClr val="FFFFFF"/>
                  </a:highlight>
                </a:rPr>
                <a:t>void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</a:rPr>
                <a:t>writeList</a:t>
              </a:r>
              <a:r>
                <a:rPr lang="en-US" b="1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()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b="1" dirty="0">
                  <a:solidFill>
                    <a:srgbClr val="0000FF"/>
                  </a:solidFill>
                  <a:highlight>
                    <a:srgbClr val="FFFFFF"/>
                  </a:highlight>
                </a:rPr>
                <a:t>throws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</a:rPr>
                <a:t>IOException</a:t>
              </a:r>
              <a:r>
                <a:rPr lang="en-US" b="1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,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</a:rPr>
                <a:t>IndexOutOfBoundsException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b="1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{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b="1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...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b="1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}</a:t>
              </a:r>
              <a:endParaRPr lang="en-CA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84ED8A-3B7B-40BE-9E44-3530C6599A83}"/>
                </a:ext>
              </a:extLst>
            </p:cNvPr>
            <p:cNvSpPr txBox="1"/>
            <p:nvPr/>
          </p:nvSpPr>
          <p:spPr>
            <a:xfrm>
              <a:off x="5496732" y="2425801"/>
              <a:ext cx="1069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(A)</a:t>
              </a:r>
            </a:p>
          </p:txBody>
        </p:sp>
      </p:grp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BC08691-B6AC-4F9E-A545-E49A16C19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</p:spTree>
    <p:extLst>
      <p:ext uri="{BB962C8B-B14F-4D97-AF65-F5344CB8AC3E}">
        <p14:creationId xmlns:p14="http://schemas.microsoft.com/office/powerpoint/2010/main" val="407359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6EB3-FE49-4779-A587-CEEEE7267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Throw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6F8D8-9E90-4714-BB98-0A7568CB4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00227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All methods use the </a:t>
            </a:r>
            <a:r>
              <a:rPr lang="en-US" b="1" dirty="0"/>
              <a:t>throw</a:t>
            </a:r>
            <a:r>
              <a:rPr lang="en-US" dirty="0"/>
              <a:t> statement to throw an exception. The </a:t>
            </a:r>
            <a:r>
              <a:rPr lang="en-US" b="1" dirty="0"/>
              <a:t>throw</a:t>
            </a:r>
            <a:r>
              <a:rPr lang="en-US" dirty="0"/>
              <a:t> statement requires a single argument: a throwable object. Throwable objects are instances of any subclass of the Throwable class. Here's an example of a throw statement</a:t>
            </a:r>
          </a:p>
          <a:p>
            <a:r>
              <a:rPr lang="en-US" dirty="0"/>
              <a:t>The following </a:t>
            </a:r>
            <a:r>
              <a:rPr lang="en-US" i="1" dirty="0"/>
              <a:t>pop</a:t>
            </a:r>
            <a:r>
              <a:rPr lang="en-US" dirty="0"/>
              <a:t> method is taken from a class that implements a common stack object</a:t>
            </a:r>
          </a:p>
          <a:p>
            <a:r>
              <a:rPr lang="en-US" dirty="0"/>
              <a:t>The method removes the top element from the stack and returns the object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F09E11-B5A4-4994-ACA0-3AC2E86F7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21</a:t>
            </a:fld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405D50-B3C3-4194-96DF-20D60BA7FE95}"/>
              </a:ext>
            </a:extLst>
          </p:cNvPr>
          <p:cNvSpPr/>
          <p:nvPr/>
        </p:nvSpPr>
        <p:spPr>
          <a:xfrm>
            <a:off x="6333641" y="1825625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Object pop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   Object obj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CA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size 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CA" b="1" dirty="0">
                <a:solidFill>
                  <a:srgbClr val="0000FF"/>
                </a:solidFill>
                <a:highlight>
                  <a:srgbClr val="FFFFFF"/>
                </a:highlight>
              </a:rPr>
              <a:t>throw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EmptyStackException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   obj 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objectAt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size 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setObjectAt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size 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   size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--;</a:t>
            </a:r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CA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obj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EB3EA-4EF8-4E16-959D-6D07EE3C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</p:spTree>
    <p:extLst>
      <p:ext uri="{BB962C8B-B14F-4D97-AF65-F5344CB8AC3E}">
        <p14:creationId xmlns:p14="http://schemas.microsoft.com/office/powerpoint/2010/main" val="304628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C49CD0C-B2C0-4754-B0C7-88199AE92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Advanced use of exceptions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B74AEA0-9DBA-4353-A3C9-5C984CDDE1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B45D4F-6789-4EBF-93F7-3A0F56900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E6119-9933-4D8F-8A46-3702F28A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4016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E327B-90B0-4CF5-A3E2-EA11F96D9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Creating Exception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72B97-BB61-4137-970A-7241E32D1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2378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 should write your own exception classes if you answer yes to any of the following questions; otherwise, you can probably use someone else’s</a:t>
            </a:r>
          </a:p>
          <a:p>
            <a:r>
              <a:rPr lang="en-US" dirty="0"/>
              <a:t>Do you need an exception type that isn't represented by those in the Java platform?</a:t>
            </a:r>
          </a:p>
          <a:p>
            <a:r>
              <a:rPr lang="en-US" dirty="0"/>
              <a:t>Would it help users if they could differentiate your exceptions from those thrown by classes written by other vendors?</a:t>
            </a:r>
          </a:p>
          <a:p>
            <a:r>
              <a:rPr lang="en-US" dirty="0"/>
              <a:t>Does your code throw more than one related exception?</a:t>
            </a:r>
          </a:p>
          <a:p>
            <a:r>
              <a:rPr lang="en-US" dirty="0"/>
              <a:t>If you use someone else's exceptions, will users have access to those exceptions? A similar question is, should your package be independent and self-contained?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89470-D5BA-4183-8D10-896B61319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C3132-5256-450B-9B6C-ED8694E4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</p:spTree>
    <p:extLst>
      <p:ext uri="{BB962C8B-B14F-4D97-AF65-F5344CB8AC3E}">
        <p14:creationId xmlns:p14="http://schemas.microsoft.com/office/powerpoint/2010/main" val="425623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69DF5-11CF-49E5-BDB7-EF4A83427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Writing your own exception class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D3583-7F46-427A-8962-81499AF19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class whose name should end with </a:t>
            </a:r>
            <a:r>
              <a:rPr lang="en-US" b="1" dirty="0"/>
              <a:t>Exception</a:t>
            </a:r>
            <a:r>
              <a:rPr lang="en-US" dirty="0"/>
              <a:t> like </a:t>
            </a:r>
            <a:r>
              <a:rPr lang="en-US" b="1" dirty="0" err="1"/>
              <a:t>ClassNameException</a:t>
            </a:r>
            <a:r>
              <a:rPr lang="en-US" dirty="0"/>
              <a:t>. This is a convention to differentiate an exception class from regular ones.</a:t>
            </a:r>
          </a:p>
          <a:p>
            <a:r>
              <a:rPr lang="en-US" dirty="0"/>
              <a:t>Make the class extends one of the exceptions which are subtypes of the </a:t>
            </a:r>
            <a:r>
              <a:rPr lang="en-US" b="1" dirty="0" err="1"/>
              <a:t>java.lang.Exception</a:t>
            </a:r>
            <a:r>
              <a:rPr lang="en-US" b="1" dirty="0"/>
              <a:t> </a:t>
            </a:r>
            <a:r>
              <a:rPr lang="en-US" dirty="0"/>
              <a:t>class. Generally, a custom exception class always extends directly from the Exception class.</a:t>
            </a:r>
          </a:p>
          <a:p>
            <a:r>
              <a:rPr lang="en-US" dirty="0"/>
              <a:t>Create a constructor with a String parameter which is the detail message of the exception. In this constructor, simply call the super constructor and pass the message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339E0-D81E-4FC9-874A-0817BF354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E26BB-BBA5-474C-87D5-ABC384749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</p:spTree>
    <p:extLst>
      <p:ext uri="{BB962C8B-B14F-4D97-AF65-F5344CB8AC3E}">
        <p14:creationId xmlns:p14="http://schemas.microsoft.com/office/powerpoint/2010/main" val="86028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C2C4D-E5DB-45BF-AEF1-D689263D0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 student manager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1DC2C-018B-4FEC-90C2-B00DFB798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25</a:t>
            </a:fld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9B43DD-2C78-4AB9-AAC2-20D9837EC48E}"/>
              </a:ext>
            </a:extLst>
          </p:cNvPr>
          <p:cNvSpPr/>
          <p:nvPr/>
        </p:nvSpPr>
        <p:spPr>
          <a:xfrm>
            <a:off x="838200" y="2442665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StudentNotFoundException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extends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Exception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CA" sz="16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StudentNotFoundException</a:t>
            </a:r>
            <a:r>
              <a:rPr lang="en-CA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</a:rPr>
              <a:t>String message</a:t>
            </a:r>
            <a:r>
              <a:rPr lang="en-CA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CA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CA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super</a:t>
            </a:r>
            <a:r>
              <a:rPr lang="en-CA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</a:rPr>
              <a:t>message</a:t>
            </a:r>
            <a:r>
              <a:rPr lang="en-CA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CA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CA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CA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CA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D8BCC8-7E18-48E6-87A3-C6F15DE5D91B}"/>
              </a:ext>
            </a:extLst>
          </p:cNvPr>
          <p:cNvSpPr/>
          <p:nvPr/>
        </p:nvSpPr>
        <p:spPr>
          <a:xfrm>
            <a:off x="6222122" y="2458053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16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6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StudentManager</a:t>
            </a:r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CA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Student find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String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studentID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throws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StudentNotFoundException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CA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CA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studentID</a:t>
            </a:r>
            <a:r>
              <a:rPr lang="en-CA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CA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equals</a:t>
            </a:r>
            <a:r>
              <a:rPr lang="en-CA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CA" sz="1600" dirty="0">
                <a:solidFill>
                  <a:srgbClr val="808080"/>
                </a:solidFill>
                <a:highlight>
                  <a:srgbClr val="FFFFFF"/>
                </a:highlight>
              </a:rPr>
              <a:t>"123456"</a:t>
            </a:r>
            <a:r>
              <a:rPr lang="en-CA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CA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CA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</a:rPr>
              <a:t> Student</a:t>
            </a:r>
            <a:r>
              <a:rPr lang="en-CA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CA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CA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CA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CA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throw</a:t>
            </a:r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StudentNotFoundException</a:t>
            </a:r>
            <a:r>
              <a:rPr lang="en-CA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endParaRPr lang="en-CA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"Could not find student with ID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studentID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CA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CA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CA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CA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CA" sz="16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C0C5C2-6A0A-4EB5-B7D4-085EDFF5D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</p:spTree>
    <p:extLst>
      <p:ext uri="{BB962C8B-B14F-4D97-AF65-F5344CB8AC3E}">
        <p14:creationId xmlns:p14="http://schemas.microsoft.com/office/powerpoint/2010/main" val="36704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C2C4D-E5DB-45BF-AEF1-D689263D0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 driver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1DC2C-018B-4FEC-90C2-B00DFB798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26</a:t>
            </a:fld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3DC734-8B75-4EF5-A12D-ABC21F985447}"/>
              </a:ext>
            </a:extLst>
          </p:cNvPr>
          <p:cNvSpPr/>
          <p:nvPr/>
        </p:nvSpPr>
        <p:spPr>
          <a:xfrm>
            <a:off x="3048000" y="2055306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StudentTest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StudentManager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manager 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StudentManager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CA" b="1" dirty="0">
                <a:solidFill>
                  <a:srgbClr val="0000FF"/>
                </a:solidFill>
                <a:highlight>
                  <a:srgbClr val="FFFFFF"/>
                </a:highlight>
              </a:rPr>
              <a:t>try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            Student student </a:t>
            </a:r>
            <a:r>
              <a:rPr lang="nl-NL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 manager</a:t>
            </a:r>
            <a:r>
              <a:rPr lang="nl-NL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find</a:t>
            </a:r>
            <a:r>
              <a:rPr lang="nl-NL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l-NL" dirty="0">
                <a:solidFill>
                  <a:srgbClr val="808080"/>
                </a:solidFill>
                <a:highlight>
                  <a:srgbClr val="FFFFFF"/>
                </a:highlight>
              </a:rPr>
              <a:t>"0000001"</a:t>
            </a:r>
            <a:r>
              <a:rPr lang="nl-NL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nl-NL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b="1" dirty="0">
                <a:solidFill>
                  <a:srgbClr val="0000FF"/>
                </a:solidFill>
                <a:highlight>
                  <a:srgbClr val="FFFFFF"/>
                </a:highlight>
              </a:rPr>
              <a:t>catch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StudentNotFoundException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ex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CA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err</a:t>
            </a:r>
            <a:r>
              <a:rPr lang="en-CA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print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ex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56484-E4FB-4AF3-BDED-E6BD040A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</p:spTree>
    <p:extLst>
      <p:ext uri="{BB962C8B-B14F-4D97-AF65-F5344CB8AC3E}">
        <p14:creationId xmlns:p14="http://schemas.microsoft.com/office/powerpoint/2010/main" val="64995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DA21F-EA87-418A-AF24-1114E1F3A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Re-throwing an exception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5386F-2162-4B8E-B8F3-CFFDB0E01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21469" cy="4351338"/>
          </a:xfrm>
        </p:spPr>
        <p:txBody>
          <a:bodyPr/>
          <a:lstStyle/>
          <a:p>
            <a:r>
              <a:rPr lang="en-US" dirty="0"/>
              <a:t>It’s a common practice for catching a built-in exception and re-throwing it via a custom exception. To do so, let add a new constructor to our custom exception class</a:t>
            </a:r>
          </a:p>
          <a:p>
            <a:r>
              <a:rPr lang="en-US" dirty="0"/>
              <a:t>This constructor takes two parameters: the detail message and the cause of the exception.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43E52-ACDE-48A4-A4E2-7DCA3D431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27</a:t>
            </a:fld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1E2D86-BACE-4326-A65A-B30218E6886F}"/>
              </a:ext>
            </a:extLst>
          </p:cNvPr>
          <p:cNvSpPr/>
          <p:nvPr/>
        </p:nvSpPr>
        <p:spPr>
          <a:xfrm>
            <a:off x="5956738" y="1859340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StudentStoreException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extends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Exception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CA" sz="16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StudentStoreException</a:t>
            </a:r>
            <a:r>
              <a:rPr lang="en-CA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</a:rPr>
              <a:t>String message,</a:t>
            </a:r>
          </a:p>
          <a:p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Throwable cause</a:t>
            </a:r>
            <a:r>
              <a:rPr lang="en-CA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CA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CA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super</a:t>
            </a:r>
            <a:r>
              <a:rPr lang="en-CA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</a:rPr>
              <a:t>message, cause</a:t>
            </a:r>
            <a:r>
              <a:rPr lang="en-CA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CA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CA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CA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CA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EE0DBF-0E29-452F-9FDC-22ACA8BA09A1}"/>
              </a:ext>
            </a:extLst>
          </p:cNvPr>
          <p:cNvSpPr/>
          <p:nvPr/>
        </p:nvSpPr>
        <p:spPr>
          <a:xfrm>
            <a:off x="5956738" y="3843874"/>
            <a:ext cx="6096000" cy="187743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save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Student student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throws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StudentStoreException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CA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try</a:t>
            </a:r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CA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CA" sz="1600" dirty="0">
                <a:solidFill>
                  <a:srgbClr val="008000"/>
                </a:solidFill>
                <a:highlight>
                  <a:srgbClr val="FFFFFF"/>
                </a:highlight>
              </a:rPr>
              <a:t>// execute SQL statements..</a:t>
            </a:r>
          </a:p>
          <a:p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CA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catch</a:t>
            </a:r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CA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SQLException</a:t>
            </a:r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</a:rPr>
              <a:t> ex</a:t>
            </a:r>
            <a:r>
              <a:rPr lang="en-CA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CA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throw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StudentStoreException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"Failed to save student"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ex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CA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CA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CA" sz="16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C329E52-38DA-4B48-8DEF-F7095538E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</p:spTree>
    <p:extLst>
      <p:ext uri="{BB962C8B-B14F-4D97-AF65-F5344CB8AC3E}">
        <p14:creationId xmlns:p14="http://schemas.microsoft.com/office/powerpoint/2010/main" val="99100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DA21F-EA87-418A-AF24-1114E1F3A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Rethrowing exception driver class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5386F-2162-4B8E-B8F3-CFFDB0E01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40007" cy="4351338"/>
          </a:xfrm>
        </p:spPr>
        <p:txBody>
          <a:bodyPr/>
          <a:lstStyle/>
          <a:p>
            <a:r>
              <a:rPr lang="en-US" dirty="0"/>
              <a:t>Do you see </a:t>
            </a:r>
            <a:r>
              <a:rPr lang="en-US" dirty="0" err="1"/>
              <a:t>StudentStoreException</a:t>
            </a:r>
            <a:r>
              <a:rPr lang="en-US" dirty="0"/>
              <a:t> is more meaningful than </a:t>
            </a:r>
            <a:r>
              <a:rPr lang="en-US" dirty="0" err="1"/>
              <a:t>SQLException</a:t>
            </a:r>
            <a:r>
              <a:rPr lang="en-US" dirty="0"/>
              <a:t>?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43E52-ACDE-48A4-A4E2-7DCA3D431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28</a:t>
            </a:fld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1F221E-3753-4AD9-AD3D-AF148B2C2E91}"/>
              </a:ext>
            </a:extLst>
          </p:cNvPr>
          <p:cNvSpPr/>
          <p:nvPr/>
        </p:nvSpPr>
        <p:spPr>
          <a:xfrm>
            <a:off x="3048000" y="2830022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StudentManager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manager 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StudentManager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CA" b="1" dirty="0">
                <a:solidFill>
                  <a:srgbClr val="0000FF"/>
                </a:solidFill>
                <a:highlight>
                  <a:srgbClr val="FFFFFF"/>
                </a:highlight>
              </a:rPr>
              <a:t>try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manager</a:t>
            </a:r>
            <a:r>
              <a:rPr lang="en-CA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save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CA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Student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());</a:t>
            </a:r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b="1" dirty="0">
                <a:solidFill>
                  <a:srgbClr val="0000FF"/>
                </a:solidFill>
                <a:highlight>
                  <a:srgbClr val="FFFFFF"/>
                </a:highlight>
              </a:rPr>
              <a:t>catch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StudentStoreException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ex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CA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err</a:t>
            </a:r>
            <a:r>
              <a:rPr lang="en-CA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print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ex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39148-377F-4D34-9554-39B8CBADC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</p:spTree>
    <p:extLst>
      <p:ext uri="{BB962C8B-B14F-4D97-AF65-F5344CB8AC3E}">
        <p14:creationId xmlns:p14="http://schemas.microsoft.com/office/powerpoint/2010/main" val="3489146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75A9C5F-F4D4-4918-ACD2-2A66DBC28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 significance and overhead</a:t>
            </a:r>
            <a:endParaRPr lang="en-C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BB2CCD1-2D61-4319-869E-B3D4403CB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FB7CD2-0AC2-47F0-8912-D7869EE35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D15ADE-DAE1-4A98-9CCF-D15795FAC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7890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2921-BBC7-4019-A298-F5B1E39C7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32C1B-CF1D-4D85-93A6-63A2C929B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Programs are meant to work correctly </a:t>
            </a:r>
            <a:r>
              <a:rPr lang="en-CA" b="1" dirty="0"/>
              <a:t>within their specifications</a:t>
            </a:r>
          </a:p>
          <a:p>
            <a:r>
              <a:rPr lang="en-CA" dirty="0"/>
              <a:t>However, during the execution of a program unforeseen circumstances might arise, that are outside of its specifications</a:t>
            </a:r>
          </a:p>
          <a:p>
            <a:r>
              <a:rPr lang="en-CA" dirty="0"/>
              <a:t>Examples include:</a:t>
            </a:r>
          </a:p>
          <a:p>
            <a:r>
              <a:rPr lang="en-CA" dirty="0"/>
              <a:t>When users attempt to use the program outside of its specified usage</a:t>
            </a:r>
          </a:p>
          <a:p>
            <a:r>
              <a:rPr lang="en-CA" dirty="0"/>
              <a:t>When the program tries to use another program, or software component and faces unforeseen behavior</a:t>
            </a:r>
          </a:p>
          <a:p>
            <a:r>
              <a:rPr lang="en-CA" dirty="0"/>
              <a:t>When the program misbehaves due to an internal logical error, or by being in an inconsistent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80E31-5E79-4A81-8372-866CD8506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67BD8-8171-4285-BE41-BCFDD9BEE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</p:spTree>
    <p:extLst>
      <p:ext uri="{BB962C8B-B14F-4D97-AF65-F5344CB8AC3E}">
        <p14:creationId xmlns:p14="http://schemas.microsoft.com/office/powerpoint/2010/main" val="200658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EAF12-774D-444D-B689-C27EAE847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Exception handling: significance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66373-6F49-41B2-A433-0920DF030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altLang="en-US" dirty="0"/>
              <a:t>Does the exception handling mechanism solve our error handling problems? </a:t>
            </a:r>
          </a:p>
          <a:p>
            <a:pPr lvl="1">
              <a:defRPr/>
            </a:pPr>
            <a:r>
              <a:rPr lang="en-CA" altLang="en-US" dirty="0"/>
              <a:t>No, it is only a mechanism</a:t>
            </a:r>
          </a:p>
          <a:p>
            <a:pPr>
              <a:defRPr/>
            </a:pPr>
            <a:r>
              <a:rPr lang="en-CA" altLang="en-US" dirty="0"/>
              <a:t>Does the exception handling mechanism provide a radically new way of dealing with errors? </a:t>
            </a:r>
          </a:p>
          <a:p>
            <a:pPr lvl="1">
              <a:defRPr/>
            </a:pPr>
            <a:r>
              <a:rPr lang="en-CA" altLang="en-US" dirty="0"/>
              <a:t>No, it simply provides a formal and explicit way of applying the standard techniques</a:t>
            </a:r>
          </a:p>
          <a:p>
            <a:pPr>
              <a:defRPr/>
            </a:pPr>
            <a:r>
              <a:rPr lang="en-CA" altLang="en-US" dirty="0"/>
              <a:t>The exception handling mechanism</a:t>
            </a:r>
          </a:p>
          <a:p>
            <a:pPr marL="444500" lvl="1" indent="-171450">
              <a:buFont typeface="+mj-lt"/>
              <a:buAutoNum type="arabicPeriod"/>
              <a:defRPr/>
            </a:pPr>
            <a:r>
              <a:rPr lang="en-CA" altLang="en-US" dirty="0"/>
              <a:t> Makes it easier to adhere to good programming practices</a:t>
            </a:r>
          </a:p>
          <a:p>
            <a:pPr marL="444500" lvl="1" indent="-171450">
              <a:buFont typeface="+mj-lt"/>
              <a:buAutoNum type="arabicPeriod"/>
              <a:defRPr/>
            </a:pPr>
            <a:r>
              <a:rPr lang="en-CA" altLang="en-US" dirty="0"/>
              <a:t> Gives error handling a more regular style</a:t>
            </a:r>
          </a:p>
          <a:p>
            <a:pPr marL="444500" lvl="1" indent="-171450">
              <a:buFont typeface="+mj-lt"/>
              <a:buAutoNum type="arabicPeriod"/>
              <a:defRPr/>
            </a:pPr>
            <a:r>
              <a:rPr lang="en-CA" altLang="en-US" dirty="0"/>
              <a:t> Makes error handling code more readable</a:t>
            </a:r>
          </a:p>
          <a:p>
            <a:pPr marL="444500" lvl="1" indent="-171450">
              <a:buFont typeface="+mj-lt"/>
              <a:buAutoNum type="arabicPeriod"/>
              <a:defRPr/>
            </a:pPr>
            <a:r>
              <a:rPr lang="en-CA" altLang="en-US" dirty="0"/>
              <a:t> Makes error handling code more amenable to tools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6ADEA-51BE-476E-98D3-5762E16BB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30</a:t>
            </a:fld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D2DB13-3EB8-4BBE-890C-E6AA93737DC0}"/>
              </a:ext>
            </a:extLst>
          </p:cNvPr>
          <p:cNvSpPr/>
          <p:nvPr/>
        </p:nvSpPr>
        <p:spPr>
          <a:xfrm>
            <a:off x="838200" y="5522585"/>
            <a:ext cx="1976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CA" altLang="en-US" dirty="0"/>
              <a:t>[</a:t>
            </a:r>
            <a:r>
              <a:rPr lang="en-CA" altLang="en-US" dirty="0">
                <a:hlinkClick r:id="rId2"/>
              </a:rPr>
              <a:t>Bjarne </a:t>
            </a:r>
            <a:r>
              <a:rPr lang="en-CA" altLang="en-US" dirty="0" err="1">
                <a:hlinkClick r:id="rId2"/>
              </a:rPr>
              <a:t>Stroustrup</a:t>
            </a:r>
            <a:r>
              <a:rPr lang="en-CA" altLang="en-US" dirty="0"/>
              <a:t>]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59F63-664C-48AD-974B-994B8DFE4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</p:spTree>
    <p:extLst>
      <p:ext uri="{BB962C8B-B14F-4D97-AF65-F5344CB8AC3E}">
        <p14:creationId xmlns:p14="http://schemas.microsoft.com/office/powerpoint/2010/main" val="411711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16B1C-912E-49B0-871A-1A759FF66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Exceptions overhead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C3F5D-B3E7-4227-A910-06F1B72BE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dirty="0"/>
              <a:t>The exception mechanism has a very minimal performance cost if no exception is thrown. </a:t>
            </a:r>
          </a:p>
          <a:p>
            <a:r>
              <a:rPr lang="en-CA" altLang="en-US" dirty="0"/>
              <a:t>If an exception is thrown, the cost of the stack traversal and unwinding is roughly comparable to the cost of a function call</a:t>
            </a:r>
          </a:p>
          <a:p>
            <a:r>
              <a:rPr lang="en-CA" altLang="en-US" dirty="0"/>
              <a:t>Additional data structures are required to track the call stack after a try block is entered, and additional instructions are required to unwind the stack if an exception is thrown</a:t>
            </a:r>
          </a:p>
          <a:p>
            <a:r>
              <a:rPr lang="en-CA" altLang="en-US" dirty="0"/>
              <a:t>However, </a:t>
            </a:r>
            <a:r>
              <a:rPr lang="en-CA" altLang="en-US" b="1" dirty="0"/>
              <a:t>in most scenarios</a:t>
            </a:r>
            <a:r>
              <a:rPr lang="en-CA" altLang="en-US" dirty="0"/>
              <a:t>, </a:t>
            </a:r>
            <a:r>
              <a:rPr lang="en-CA" altLang="en-US" b="1" dirty="0"/>
              <a:t>the cost in performance and memory footprint is not significant</a:t>
            </a:r>
          </a:p>
          <a:p>
            <a:r>
              <a:rPr lang="en-CA" altLang="en-US" dirty="0"/>
              <a:t>The </a:t>
            </a:r>
            <a:r>
              <a:rPr lang="en-CA" altLang="en-US" b="1" dirty="0"/>
              <a:t>adverse effect of exceptions on performance</a:t>
            </a:r>
            <a:r>
              <a:rPr lang="en-CA" altLang="en-US" dirty="0"/>
              <a:t> is likely </a:t>
            </a:r>
            <a:r>
              <a:rPr lang="en-CA" altLang="en-US" b="1" dirty="0"/>
              <a:t>to be significant only on very memory-constrained systems</a:t>
            </a:r>
            <a:r>
              <a:rPr lang="en-CA" altLang="en-US" dirty="0"/>
              <a:t>, or in </a:t>
            </a:r>
            <a:r>
              <a:rPr lang="en-CA" altLang="en-US" b="1" dirty="0"/>
              <a:t>performance-critical loops </a:t>
            </a:r>
            <a:r>
              <a:rPr lang="en-CA" altLang="en-US" dirty="0"/>
              <a:t>where an error is likely to occur regularly and the code to handle it is tightly coupled to the code that reports it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B08BE-9786-41C5-A5E1-8A923EBCA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C747F-19FC-41F0-91D6-C0869294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</p:spTree>
    <p:extLst>
      <p:ext uri="{BB962C8B-B14F-4D97-AF65-F5344CB8AC3E}">
        <p14:creationId xmlns:p14="http://schemas.microsoft.com/office/powerpoint/2010/main" val="401215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FF41D-E6B2-4D97-93DA-AF20DF91E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Exceptions overhead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E81F3-D5E5-4FF7-A68A-6467A9B3B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b="1" dirty="0"/>
              <a:t>The real cost of exception handling is in the difficulty of designing exception-safe code</a:t>
            </a:r>
            <a:endParaRPr lang="en-CA" altLang="en-US" dirty="0"/>
          </a:p>
          <a:p>
            <a:r>
              <a:rPr lang="en-CA" altLang="en-US" dirty="0"/>
              <a:t>Constructors that throw exceptions are problematic: if a constructor fails, the object is not created, which makes it hard to recover from. This is even more problematic with class hierarchies, which require a sequence of constructors to succeed in order for an object to be fully constructed. In Java, an object is either successfully fully constructed or it does not exist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F67A9-C989-414D-A086-A63E46FFA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32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C1D4D-7445-4828-BB82-DDA2A0C40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</p:spTree>
    <p:extLst>
      <p:ext uri="{BB962C8B-B14F-4D97-AF65-F5344CB8AC3E}">
        <p14:creationId xmlns:p14="http://schemas.microsoft.com/office/powerpoint/2010/main" val="259344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631E7-CF08-4771-A0CC-098C9C102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33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761F52-264F-4F26-9546-816D87BFB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8" y="0"/>
            <a:ext cx="6096528" cy="3429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C9FA94-DA9A-4C0B-A3CA-A6F17EA53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448" y="0"/>
            <a:ext cx="6096528" cy="34292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5AFF41-3C10-43C8-B2EC-7DF4066F9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83" y="3428703"/>
            <a:ext cx="6096528" cy="34292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BF75C3-1D53-437A-A29F-D7CCE0B347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472" y="3429000"/>
            <a:ext cx="6096528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1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36532-95D2-406B-83BA-30C8FFBB8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4125B-1C6F-4A8A-B50B-DC2F50827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dirty="0"/>
              <a:t>Oracle Corporation. </a:t>
            </a:r>
            <a:r>
              <a:rPr lang="en-CA" altLang="en-US" dirty="0">
                <a:hlinkClick r:id="rId2"/>
              </a:rPr>
              <a:t>The Java Tutorials: Exceptions. </a:t>
            </a:r>
            <a:endParaRPr lang="en-CA" altLang="en-US" dirty="0"/>
          </a:p>
          <a:p>
            <a:r>
              <a:rPr lang="en-CA" altLang="en-US" dirty="0"/>
              <a:t>Oracle Corporation. </a:t>
            </a:r>
            <a:r>
              <a:rPr lang="en-CA" altLang="en-US" dirty="0">
                <a:hlinkClick r:id="rId3"/>
              </a:rPr>
              <a:t>The Java Tutorials: The try-with-resources Statement</a:t>
            </a:r>
            <a:r>
              <a:rPr lang="en-CA" altLang="en-US" dirty="0"/>
              <a:t>. </a:t>
            </a:r>
          </a:p>
          <a:p>
            <a:r>
              <a:rPr lang="en-CA" altLang="en-US" dirty="0"/>
              <a:t>Oracle Corporation. </a:t>
            </a:r>
            <a:r>
              <a:rPr lang="en-CA" altLang="en-US" dirty="0">
                <a:hlinkClick r:id="rId4"/>
              </a:rPr>
              <a:t>The Java Tutorials: Advantages of Exceptions. </a:t>
            </a:r>
            <a:endParaRPr lang="en-CA" altLang="en-US" dirty="0"/>
          </a:p>
          <a:p>
            <a:r>
              <a:rPr lang="en-CA" altLang="en-US"/>
              <a:t>Code Java .</a:t>
            </a:r>
            <a:r>
              <a:rPr lang="en-CA" altLang="en-US" dirty="0" err="1"/>
              <a:t>Net</a:t>
            </a:r>
            <a:r>
              <a:rPr lang="en-CA" altLang="en-US" dirty="0"/>
              <a:t>.  </a:t>
            </a:r>
            <a:r>
              <a:rPr lang="en-CA" altLang="en-US" dirty="0">
                <a:hlinkClick r:id="rId5"/>
              </a:rPr>
              <a:t>How to create custom exceptions</a:t>
            </a:r>
            <a:endParaRPr lang="en-CA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A10673-8366-40C5-B71A-AD9BC10AE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34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62C80-86EB-4D12-B6A9-1FF127F8D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</p:spTree>
    <p:extLst>
      <p:ext uri="{BB962C8B-B14F-4D97-AF65-F5344CB8AC3E}">
        <p14:creationId xmlns:p14="http://schemas.microsoft.com/office/powerpoint/2010/main" val="1733993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0E577-AE7D-4CE9-B7F5-E5C96D126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Exception handling: error handling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FD284-64F7-427B-8E67-8B6A94838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4</a:t>
            </a:fld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ECCDFF-EBE0-4AD0-A7ED-1DD6D4719A15}"/>
              </a:ext>
            </a:extLst>
          </p:cNvPr>
          <p:cNvSpPr/>
          <p:nvPr/>
        </p:nvSpPr>
        <p:spPr>
          <a:xfrm>
            <a:off x="6797526" y="1407419"/>
            <a:ext cx="455627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errorCodeType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readFile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(){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CA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errorCode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2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CA" sz="1200" dirty="0">
                <a:solidFill>
                  <a:srgbClr val="008000"/>
                </a:solidFill>
                <a:highlight>
                  <a:srgbClr val="FFFFFF"/>
                </a:highlight>
              </a:rPr>
              <a:t>//open the file;</a:t>
            </a:r>
          </a:p>
          <a:p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CA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CA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theFileIsOpen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//determine the length of the file;</a:t>
            </a:r>
          </a:p>
          <a:p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CA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CA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gotTheFileLength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CA" sz="1200" dirty="0">
                <a:solidFill>
                  <a:srgbClr val="008000"/>
                </a:solidFill>
                <a:highlight>
                  <a:srgbClr val="FFFFFF"/>
                </a:highlight>
              </a:rPr>
              <a:t>//allocate that much memory;</a:t>
            </a:r>
          </a:p>
          <a:p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CA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CA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gotEnoughMemory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//read the file into memory;</a:t>
            </a:r>
          </a:p>
          <a:p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en-CA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CA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readFailed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</a:t>
            </a:r>
            <a:r>
              <a:rPr lang="en-CA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errorCode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CA" sz="12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en-CA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errorCode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CA" sz="12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CA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errorCode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CA" sz="12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CA" sz="1200" dirty="0">
                <a:solidFill>
                  <a:srgbClr val="008000"/>
                </a:solidFill>
                <a:highlight>
                  <a:srgbClr val="FFFFFF"/>
                </a:highlight>
              </a:rPr>
              <a:t>//close the file;</a:t>
            </a:r>
          </a:p>
          <a:p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CA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CA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theFileDidntClose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&amp;&amp;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errorCode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2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CA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errorCode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CA" sz="1200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CA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errorCode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CA" sz="12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CA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errorCode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CA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C1A0E0-1AA8-472B-A6ED-637DB0B57F2C}"/>
              </a:ext>
            </a:extLst>
          </p:cNvPr>
          <p:cNvSpPr/>
          <p:nvPr/>
        </p:nvSpPr>
        <p:spPr>
          <a:xfrm>
            <a:off x="701526" y="1484362"/>
            <a:ext cx="6096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altLang="en-US" sz="2200" dirty="0"/>
              <a:t>Error handling code can create complexity in simple programs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altLang="en-US" sz="2200" dirty="0"/>
              <a:t>There can be many different error codes, some error states can even be combinations of more than one error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altLang="en-US" sz="2200" dirty="0"/>
              <a:t>The error code is a value to be returned. What if the functions also needs to return a value? </a:t>
            </a:r>
            <a:endParaRPr lang="en-CA" sz="2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165F5D-EDAD-4C7B-A245-52BAE64FD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</p:spTree>
    <p:extLst>
      <p:ext uri="{BB962C8B-B14F-4D97-AF65-F5344CB8AC3E}">
        <p14:creationId xmlns:p14="http://schemas.microsoft.com/office/powerpoint/2010/main" val="42376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1330-FD2A-4657-8D8F-BD44EB894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an Exception?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EDA63-25FB-47D1-9B03-3D3E23B62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71474" cy="4351338"/>
          </a:xfrm>
        </p:spPr>
        <p:txBody>
          <a:bodyPr/>
          <a:lstStyle/>
          <a:p>
            <a:r>
              <a:rPr lang="en-US" dirty="0"/>
              <a:t>An exception is an event, which occurs during the execution of a program, </a:t>
            </a:r>
            <a:r>
              <a:rPr lang="en-US" b="1" dirty="0"/>
              <a:t>that disrupts the normal flow </a:t>
            </a:r>
            <a:r>
              <a:rPr lang="en-US" dirty="0"/>
              <a:t>of the program's instructions </a:t>
            </a:r>
          </a:p>
          <a:p>
            <a:r>
              <a:rPr lang="en-CA" altLang="en-US" dirty="0"/>
              <a:t>To be more structured, functions should be first programmed according to the specifications of their </a:t>
            </a:r>
            <a:r>
              <a:rPr lang="en-CA" altLang="en-US" b="1" dirty="0"/>
              <a:t>normal behavior</a:t>
            </a:r>
            <a:r>
              <a:rPr lang="en-CA" altLang="en-US" dirty="0"/>
              <a:t>, and clearly separate code should be provided for </a:t>
            </a:r>
            <a:r>
              <a:rPr lang="en-CA" altLang="en-US" b="1" dirty="0"/>
              <a:t>abnormal cases</a:t>
            </a:r>
            <a:r>
              <a:rPr lang="en-CA" altLang="en-US" dirty="0"/>
              <a:t>, i.e. cases outside of the function’s specifications of normal behavior 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9C0C9-BBD4-4F12-9BAE-BAAFEFF6A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5</a:t>
            </a:fld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9B4F2D-288C-41A1-A16B-E771BF5EB4C0}"/>
              </a:ext>
            </a:extLst>
          </p:cNvPr>
          <p:cNvSpPr/>
          <p:nvPr/>
        </p:nvSpPr>
        <p:spPr>
          <a:xfrm>
            <a:off x="6096000" y="1825625"/>
            <a:ext cx="5257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returnType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readFile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(){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// part of code that cannot fail;</a:t>
            </a:r>
          </a:p>
          <a:p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CA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try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CA" sz="1200" dirty="0">
                <a:solidFill>
                  <a:srgbClr val="008000"/>
                </a:solidFill>
                <a:highlight>
                  <a:srgbClr val="FFFFFF"/>
                </a:highlight>
              </a:rPr>
              <a:t>// open the file;</a:t>
            </a:r>
          </a:p>
          <a:p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CA" sz="1200" dirty="0">
                <a:solidFill>
                  <a:srgbClr val="008000"/>
                </a:solidFill>
                <a:highlight>
                  <a:srgbClr val="FFFFFF"/>
                </a:highlight>
              </a:rPr>
              <a:t>// determine its size;</a:t>
            </a:r>
          </a:p>
          <a:p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CA" sz="1200" dirty="0">
                <a:solidFill>
                  <a:srgbClr val="008000"/>
                </a:solidFill>
                <a:highlight>
                  <a:srgbClr val="FFFFFF"/>
                </a:highlight>
              </a:rPr>
              <a:t>// allocate that much memory;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// read the file into memory;</a:t>
            </a:r>
          </a:p>
          <a:p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CA" sz="1200" dirty="0">
                <a:solidFill>
                  <a:srgbClr val="008000"/>
                </a:solidFill>
                <a:highlight>
                  <a:srgbClr val="FFFFFF"/>
                </a:highlight>
              </a:rPr>
              <a:t>// close the file;</a:t>
            </a:r>
          </a:p>
          <a:p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catch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CA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fileOpenFailed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CA" sz="1200" dirty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CA" sz="1200" dirty="0" err="1">
                <a:solidFill>
                  <a:srgbClr val="008000"/>
                </a:solidFill>
                <a:highlight>
                  <a:srgbClr val="FFFFFF"/>
                </a:highlight>
              </a:rPr>
              <a:t>doSomething</a:t>
            </a:r>
            <a:r>
              <a:rPr lang="en-CA" sz="1200" dirty="0">
                <a:solidFill>
                  <a:srgbClr val="008000"/>
                </a:solidFill>
                <a:highlight>
                  <a:srgbClr val="FFFFFF"/>
                </a:highlight>
              </a:rPr>
              <a:t>;</a:t>
            </a:r>
          </a:p>
          <a:p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catch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CA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sizeDeterminationFailed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CA" sz="1200" dirty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CA" sz="1200" dirty="0" err="1">
                <a:solidFill>
                  <a:srgbClr val="008000"/>
                </a:solidFill>
                <a:highlight>
                  <a:srgbClr val="FFFFFF"/>
                </a:highlight>
              </a:rPr>
              <a:t>doSomething</a:t>
            </a:r>
            <a:r>
              <a:rPr lang="en-CA" sz="1200" dirty="0">
                <a:solidFill>
                  <a:srgbClr val="008000"/>
                </a:solidFill>
                <a:highlight>
                  <a:srgbClr val="FFFFFF"/>
                </a:highlight>
              </a:rPr>
              <a:t>;</a:t>
            </a:r>
          </a:p>
          <a:p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catch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CA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memoryAllocationFailed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CA" sz="1200" dirty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CA" sz="1200" dirty="0" err="1">
                <a:solidFill>
                  <a:srgbClr val="008000"/>
                </a:solidFill>
                <a:highlight>
                  <a:srgbClr val="FFFFFF"/>
                </a:highlight>
              </a:rPr>
              <a:t>doSomething</a:t>
            </a:r>
            <a:r>
              <a:rPr lang="en-CA" sz="1200" dirty="0">
                <a:solidFill>
                  <a:srgbClr val="008000"/>
                </a:solidFill>
                <a:highlight>
                  <a:srgbClr val="FFFFFF"/>
                </a:highlight>
              </a:rPr>
              <a:t>;</a:t>
            </a:r>
          </a:p>
          <a:p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catch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CA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readFailed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CA" sz="1200" dirty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CA" sz="1200" dirty="0" err="1">
                <a:solidFill>
                  <a:srgbClr val="008000"/>
                </a:solidFill>
                <a:highlight>
                  <a:srgbClr val="FFFFFF"/>
                </a:highlight>
              </a:rPr>
              <a:t>doSomething</a:t>
            </a:r>
            <a:r>
              <a:rPr lang="en-CA" sz="1200" dirty="0">
                <a:solidFill>
                  <a:srgbClr val="008000"/>
                </a:solidFill>
                <a:highlight>
                  <a:srgbClr val="FFFFFF"/>
                </a:highlight>
              </a:rPr>
              <a:t>;</a:t>
            </a:r>
          </a:p>
          <a:p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catch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CA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fileCloseFailed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CA" sz="1200" dirty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CA" sz="1200" dirty="0" err="1">
                <a:solidFill>
                  <a:srgbClr val="008000"/>
                </a:solidFill>
                <a:highlight>
                  <a:srgbClr val="FFFFFF"/>
                </a:highlight>
              </a:rPr>
              <a:t>doSomething</a:t>
            </a:r>
            <a:r>
              <a:rPr lang="en-CA" sz="1200" dirty="0">
                <a:solidFill>
                  <a:srgbClr val="008000"/>
                </a:solidFill>
                <a:highlight>
                  <a:srgbClr val="FFFFFF"/>
                </a:highlight>
              </a:rPr>
              <a:t>;</a:t>
            </a:r>
          </a:p>
          <a:p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// other part of code that cannot fail; </a:t>
            </a:r>
          </a:p>
          <a:p>
            <a:r>
              <a:rPr lang="en-CA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02BB0-8D19-461F-9265-8EF259647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</p:spTree>
    <p:extLst>
      <p:ext uri="{BB962C8B-B14F-4D97-AF65-F5344CB8AC3E}">
        <p14:creationId xmlns:p14="http://schemas.microsoft.com/office/powerpoint/2010/main" val="343153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AED0E-5813-4944-8E59-C2A8AC71B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Catch or Specify Requirement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BAF16-627E-4539-8615-478182F7E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Valid Java programming language code must honor the Catch or Specify Requirement. This means that code that might throw certain exceptions must be enclosed by either of the following:</a:t>
            </a:r>
          </a:p>
          <a:p>
            <a:r>
              <a:rPr lang="en-US" dirty="0"/>
              <a:t> A </a:t>
            </a:r>
            <a:r>
              <a:rPr lang="en-US" b="1" dirty="0"/>
              <a:t>try statement </a:t>
            </a:r>
            <a:r>
              <a:rPr lang="en-US" dirty="0"/>
              <a:t>that catches the exception. The try must provide a handler for the exception</a:t>
            </a:r>
          </a:p>
          <a:p>
            <a:r>
              <a:rPr lang="en-US" dirty="0"/>
              <a:t> </a:t>
            </a:r>
            <a:r>
              <a:rPr lang="en-US" b="1" dirty="0"/>
              <a:t>A method that specifies that it can throw the exception</a:t>
            </a:r>
            <a:r>
              <a:rPr lang="en-US" dirty="0"/>
              <a:t>. The method must provide a throws clause that lists the exception, as described in Specifying the Exceptions Thrown by a Method.</a:t>
            </a:r>
          </a:p>
          <a:p>
            <a:r>
              <a:rPr lang="en-US" dirty="0"/>
              <a:t>Code that </a:t>
            </a:r>
            <a:r>
              <a:rPr lang="en-US" b="1" dirty="0"/>
              <a:t>fails to honor </a:t>
            </a:r>
            <a:r>
              <a:rPr lang="en-US" dirty="0"/>
              <a:t>the Catch or Specify Requirement </a:t>
            </a:r>
            <a:r>
              <a:rPr lang="en-US" b="1" dirty="0"/>
              <a:t>will not compile</a:t>
            </a:r>
            <a:endParaRPr lang="en-US" dirty="0"/>
          </a:p>
          <a:p>
            <a:r>
              <a:rPr lang="en-US" dirty="0"/>
              <a:t>Not all exceptions are subject to the Catch or Specify Requirement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E3A77-AC70-47D5-A4E6-057E139A1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2359E-0E8C-4528-9C6D-2D4072C01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</p:spTree>
    <p:extLst>
      <p:ext uri="{BB962C8B-B14F-4D97-AF65-F5344CB8AC3E}">
        <p14:creationId xmlns:p14="http://schemas.microsoft.com/office/powerpoint/2010/main" val="235302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45973-674F-44AC-A2F3-EB5B1367E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Three Kinds of Exceptions</a:t>
            </a:r>
            <a:endParaRPr lang="en-CA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6FFF6A0-466B-4005-8BB4-2114238B33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13772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5348C-D68D-4AFF-BDF7-592BEF891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2075E-0591-44BC-96E2-642BF4531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6953EF5-894F-4650-BEB0-27FE6BE305C4}"/>
              </a:ext>
            </a:extLst>
          </p:cNvPr>
          <p:cNvSpPr/>
          <p:nvPr/>
        </p:nvSpPr>
        <p:spPr>
          <a:xfrm>
            <a:off x="534256" y="3429000"/>
            <a:ext cx="303944" cy="27479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34ED14-9C27-4ACA-A2EE-FAAC2C2B931B}"/>
              </a:ext>
            </a:extLst>
          </p:cNvPr>
          <p:cNvSpPr txBox="1"/>
          <p:nvPr/>
        </p:nvSpPr>
        <p:spPr>
          <a:xfrm rot="16200000">
            <a:off x="-1266025" y="4651009"/>
            <a:ext cx="3143361" cy="303944"/>
          </a:xfrm>
          <a:prstGeom prst="rect">
            <a:avLst/>
          </a:prstGeom>
          <a:noFill/>
        </p:spPr>
        <p:txBody>
          <a:bodyPr vert="wordArtVert"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unchecked</a:t>
            </a:r>
          </a:p>
        </p:txBody>
      </p:sp>
    </p:spTree>
    <p:extLst>
      <p:ext uri="{BB962C8B-B14F-4D97-AF65-F5344CB8AC3E}">
        <p14:creationId xmlns:p14="http://schemas.microsoft.com/office/powerpoint/2010/main" val="102891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89D91-ADFD-4508-BB87-20B90688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Catching and Handling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ABDAE-86B7-43EA-BC1D-812165F15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26790" cy="4351338"/>
          </a:xfrm>
        </p:spPr>
        <p:txBody>
          <a:bodyPr/>
          <a:lstStyle/>
          <a:p>
            <a:r>
              <a:rPr lang="en-US" dirty="0"/>
              <a:t>The following example defines and implements a class named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ListOfNumbers</a:t>
            </a:r>
            <a:r>
              <a:rPr lang="en-US" dirty="0"/>
              <a:t>. When constructed,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ListOfNumbers</a:t>
            </a:r>
            <a:r>
              <a:rPr lang="en-US" dirty="0"/>
              <a:t> creates an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/>
              <a:t> that contains 10 Integer elements with sequential values 0 through 9. 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ListOfNumbers</a:t>
            </a:r>
            <a:r>
              <a:rPr lang="en-US" dirty="0"/>
              <a:t> class also defines a method named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writeList</a:t>
            </a:r>
            <a:r>
              <a:rPr lang="en-US" dirty="0"/>
              <a:t>, which writes the list of numbers into a text file called OutFile.txt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0D152-EEE7-4598-8DAE-7C7F07835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8</a:t>
            </a:fld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08C455-9A19-4D81-97C7-B3DFB642C52E}"/>
              </a:ext>
            </a:extLst>
          </p:cNvPr>
          <p:cNvSpPr/>
          <p:nvPr/>
        </p:nvSpPr>
        <p:spPr>
          <a:xfrm>
            <a:off x="4664990" y="1445339"/>
            <a:ext cx="6886413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ListOfNumbers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CA" sz="140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List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Integer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list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final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SIZE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10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CA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ListOfNumbers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list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ArrayList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Integer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&gt;(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SIZE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nn-NO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n-NO" sz="14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4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SIZE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nn-NO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list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add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n-NO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Integer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));</a:t>
            </a:r>
            <a:endParaRPr lang="nn-NO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CA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writeList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 The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</a:rPr>
              <a:t>FileWriter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 constructor throws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</a:rPr>
              <a:t>IOException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, which must be caught.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PrintWriter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out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PrintWriter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FileWriter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"OutFile.txt"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nn-NO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n-NO" sz="14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4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SIZE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nn-NO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 The get(int) method throws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</a:rPr>
              <a:t>IndexOutOfBoundsException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, which must be caught.</a:t>
            </a: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CA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CA" sz="1400" dirty="0">
                <a:solidFill>
                  <a:srgbClr val="808080"/>
                </a:solidFill>
                <a:highlight>
                  <a:srgbClr val="FFFFFF"/>
                </a:highlight>
              </a:rPr>
              <a:t>"Value at: "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dirty="0">
                <a:solidFill>
                  <a:srgbClr val="808080"/>
                </a:solidFill>
                <a:highlight>
                  <a:srgbClr val="FFFFFF"/>
                </a:highlight>
              </a:rPr>
              <a:t>" = "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list</a:t>
            </a:r>
            <a:r>
              <a:rPr lang="en-CA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get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));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CA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close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CA" sz="1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D86B7-38B6-4DC9-A2D0-094416AD7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</p:spTree>
    <p:extLst>
      <p:ext uri="{BB962C8B-B14F-4D97-AF65-F5344CB8AC3E}">
        <p14:creationId xmlns:p14="http://schemas.microsoft.com/office/powerpoint/2010/main" val="2428941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89D91-ADFD-4508-BB87-20B90688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Catching and Handling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ABDAE-86B7-43EA-BC1D-812165F15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26790" cy="4351338"/>
          </a:xfrm>
        </p:spPr>
        <p:txBody>
          <a:bodyPr/>
          <a:lstStyle/>
          <a:p>
            <a:r>
              <a:rPr lang="en-US" dirty="0"/>
              <a:t>The following example defines and implements a class named </a:t>
            </a:r>
            <a:r>
              <a:rPr lang="en-US" dirty="0" err="1"/>
              <a:t>ListOfNumbers</a:t>
            </a:r>
            <a:r>
              <a:rPr lang="en-US" dirty="0"/>
              <a:t>. When constructed, </a:t>
            </a:r>
            <a:r>
              <a:rPr lang="en-US" dirty="0" err="1"/>
              <a:t>ListOfNumbers</a:t>
            </a:r>
            <a:r>
              <a:rPr lang="en-US" dirty="0"/>
              <a:t> creates an </a:t>
            </a:r>
            <a:r>
              <a:rPr lang="en-US" dirty="0" err="1"/>
              <a:t>ArrayList</a:t>
            </a:r>
            <a:r>
              <a:rPr lang="en-US" dirty="0"/>
              <a:t> that contains 10 Integer elements with sequential values 0 through 9. The </a:t>
            </a:r>
            <a:r>
              <a:rPr lang="en-US" dirty="0" err="1"/>
              <a:t>ListOfNumbers</a:t>
            </a:r>
            <a:r>
              <a:rPr lang="en-US" dirty="0"/>
              <a:t> class also defines a method named </a:t>
            </a:r>
            <a:r>
              <a:rPr lang="en-US" dirty="0" err="1"/>
              <a:t>writeList</a:t>
            </a:r>
            <a:r>
              <a:rPr lang="en-US" dirty="0"/>
              <a:t>, which writes the list of numbers into a text file called OutFile.txt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0D152-EEE7-4598-8DAE-7C7F07835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9</a:t>
            </a:fld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08C455-9A19-4D81-97C7-B3DFB642C52E}"/>
              </a:ext>
            </a:extLst>
          </p:cNvPr>
          <p:cNvSpPr/>
          <p:nvPr/>
        </p:nvSpPr>
        <p:spPr>
          <a:xfrm>
            <a:off x="4664990" y="1445339"/>
            <a:ext cx="6886413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ListOfNumbers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CA" sz="140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List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Integer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list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final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SIZE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10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CA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ListOfNumbers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list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ArrayList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Integer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&gt;(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SIZE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nn-NO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n-NO" sz="14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4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SIZE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nn-NO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list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add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n-NO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Integer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));</a:t>
            </a:r>
            <a:endParaRPr lang="nn-NO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CA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writeList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 The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</a:rPr>
              <a:t>FileWriter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 constructor throws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</a:rPr>
              <a:t>IOException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, which must be caught.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PrintWriter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out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PrintWriter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FileWriter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"OutFile.txt"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nn-NO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n-NO" sz="14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4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SIZE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nn-NO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 The get(int) method throws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</a:rPr>
              <a:t>IndexOutOfBoundsException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, which must be caught.</a:t>
            </a: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CA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CA" sz="1400" dirty="0">
                <a:solidFill>
                  <a:srgbClr val="808080"/>
                </a:solidFill>
                <a:highlight>
                  <a:srgbClr val="FFFFFF"/>
                </a:highlight>
              </a:rPr>
              <a:t>"Value at: "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dirty="0">
                <a:solidFill>
                  <a:srgbClr val="808080"/>
                </a:solidFill>
                <a:highlight>
                  <a:srgbClr val="FFFFFF"/>
                </a:highlight>
              </a:rPr>
              <a:t>" = "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list</a:t>
            </a:r>
            <a:r>
              <a:rPr lang="en-CA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get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));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CA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close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CA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3D1483-7B98-47A9-8E1E-B84EE464345C}"/>
              </a:ext>
            </a:extLst>
          </p:cNvPr>
          <p:cNvSpPr/>
          <p:nvPr/>
        </p:nvSpPr>
        <p:spPr>
          <a:xfrm>
            <a:off x="838199" y="1445339"/>
            <a:ext cx="10515600" cy="5047536"/>
          </a:xfrm>
          <a:prstGeom prst="rect">
            <a:avLst/>
          </a:prstGeom>
          <a:solidFill>
            <a:schemeClr val="bg2">
              <a:lumMod val="9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746DB1-8312-4DCB-BB57-5147DD4766DD}"/>
              </a:ext>
            </a:extLst>
          </p:cNvPr>
          <p:cNvSpPr txBox="1"/>
          <p:nvPr/>
        </p:nvSpPr>
        <p:spPr>
          <a:xfrm>
            <a:off x="1017721" y="2479729"/>
            <a:ext cx="3270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/>
              <a:t>Is this code </a:t>
            </a:r>
            <a:r>
              <a:rPr lang="en-CA" sz="3600" dirty="0" err="1"/>
              <a:t>compilable</a:t>
            </a:r>
            <a:r>
              <a:rPr lang="en-CA" sz="3600" dirty="0"/>
              <a:t>?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A41BF1-DF46-4960-B075-DE63DA9F7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</p:spTree>
    <p:extLst>
      <p:ext uri="{BB962C8B-B14F-4D97-AF65-F5344CB8AC3E}">
        <p14:creationId xmlns:p14="http://schemas.microsoft.com/office/powerpoint/2010/main" val="3315039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3163</TotalTime>
  <Words>3846</Words>
  <Application>Microsoft Office PowerPoint</Application>
  <PresentationFormat>Widescreen</PresentationFormat>
  <Paragraphs>483</Paragraphs>
  <Slides>34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Office Theme</vt:lpstr>
      <vt:lpstr>SOEN 343</vt:lpstr>
      <vt:lpstr>Learning objectives</vt:lpstr>
      <vt:lpstr>Introduction</vt:lpstr>
      <vt:lpstr>Exception handling: error handling</vt:lpstr>
      <vt:lpstr>What Is an Exception?</vt:lpstr>
      <vt:lpstr>The Catch or Specify Requirement</vt:lpstr>
      <vt:lpstr>The Three Kinds of Exceptions</vt:lpstr>
      <vt:lpstr>Catching and Handling Exceptions</vt:lpstr>
      <vt:lpstr>Catching and Handling Exceptions</vt:lpstr>
      <vt:lpstr>Catching and Handling Exceptions</vt:lpstr>
      <vt:lpstr>Catching and Handling Exceptions</vt:lpstr>
      <vt:lpstr>Catching and Handling Exceptions</vt:lpstr>
      <vt:lpstr>Try and Catch blocks</vt:lpstr>
      <vt:lpstr>Try and catch blocks</vt:lpstr>
      <vt:lpstr>Catching More Than One Type of Exception</vt:lpstr>
      <vt:lpstr>The finally Block</vt:lpstr>
      <vt:lpstr>The try-with-resources Statement</vt:lpstr>
      <vt:lpstr>Specifying and throwing exceptions</vt:lpstr>
      <vt:lpstr>Specifying the Exceptions: Thrown (method)</vt:lpstr>
      <vt:lpstr>Specifying the Exceptions: Thrown (method)</vt:lpstr>
      <vt:lpstr>How to Throw Exceptions</vt:lpstr>
      <vt:lpstr>Advanced use of exceptions</vt:lpstr>
      <vt:lpstr>Creating Exception Classes</vt:lpstr>
      <vt:lpstr>Writing your own exception class example</vt:lpstr>
      <vt:lpstr>Example:  student manager system</vt:lpstr>
      <vt:lpstr>Example:  driver class</vt:lpstr>
      <vt:lpstr>Re-throwing an exception</vt:lpstr>
      <vt:lpstr>Rethrowing exception driver class </vt:lpstr>
      <vt:lpstr>Exception handling significance and overhead</vt:lpstr>
      <vt:lpstr>Exception handling: significance</vt:lpstr>
      <vt:lpstr>Exceptions overhead</vt:lpstr>
      <vt:lpstr>Exceptions overhead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SOEN 6441</dc:title>
  <dc:creator>rod_mor</dc:creator>
  <cp:lastModifiedBy>Rodrigo Morales Alvarado</cp:lastModifiedBy>
  <cp:revision>333</cp:revision>
  <dcterms:created xsi:type="dcterms:W3CDTF">2020-01-24T16:59:03Z</dcterms:created>
  <dcterms:modified xsi:type="dcterms:W3CDTF">2020-11-03T15:01:07Z</dcterms:modified>
</cp:coreProperties>
</file>