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60" r:id="rId5"/>
    <p:sldId id="261" r:id="rId6"/>
    <p:sldId id="264" r:id="rId7"/>
    <p:sldId id="265" r:id="rId8"/>
    <p:sldId id="266" r:id="rId9"/>
    <p:sldId id="25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1" autoAdjust="0"/>
    <p:restoredTop sz="94660"/>
  </p:normalViewPr>
  <p:slideViewPr>
    <p:cSldViewPr snapToGrid="0">
      <p:cViewPr>
        <p:scale>
          <a:sx n="75" d="100"/>
          <a:sy n="75" d="100"/>
        </p:scale>
        <p:origin x="156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C093-46B9-F442-97BD-4790E9BEF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3F64-44FB-0726-0BA1-3A0C078F3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5452-1076-C17F-500F-BBEE4EDC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2F8F-A35C-FB9A-C7A5-186FA08E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6550D-80EB-C2C3-916E-C4B6FC19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42F-F641-9881-82AB-BB8FB9F0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3FA2C-7C76-CEAC-04A9-C937A48D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C5E2-17EC-A799-F01E-C531742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958B-9B3F-A09B-53A0-FE9694B4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F4D1-5E17-927A-2A46-D94D0C14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FB6DE-002C-4D67-78E8-FB05717F5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A8D2-F3EF-D1B3-C8F2-600A3276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8D56-64AB-A6DB-1A44-5A0F66F9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0D52-B3C2-71CA-90D5-36FBBFBB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3ECF-236E-0EA5-C04C-63322A5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B614-98E4-EF55-F7F4-63C3F165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4E1-4030-AA17-4412-6BD3EA19C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A27F-69DE-5389-043B-3B5C66B7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F36C-B5D3-CECD-A9F1-C668BDC6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3EC5-9AF4-4680-EBC4-6DE8DCD1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104A-F2C6-5207-671D-E24647E9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74F0-1026-680F-3812-CD296F9C3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E64A-4AB6-3E26-341E-4142B79E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26B-8011-D482-6AB2-1DFBD73E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9FCB-ACDD-E91B-B04A-C93997F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5C4-56E0-CD7E-4D20-8B47D7E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080A-17CD-02F8-0D15-25AA81915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72215-3512-66E8-4B78-E343E732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2025-B669-D48B-0E19-E4D4726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11F7-ED6B-4681-F9E6-4DD4D10E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5E72-F390-EB26-4939-A7960EB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EAE-04AD-DAE1-24C1-16DCE30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A42F-1AB5-DAA3-448C-FF60ACE0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5EF3-A237-1645-5DC1-F6B344EF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D51B0-278E-C1E3-015E-47E0FEEE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9AB3-0E85-8D97-2B32-E8E1FA7D7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9BD02-6A1F-E25B-B9E6-F4C224AF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1DE24-0FF9-D335-C434-FEA38F51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5D4CC-3F93-9DE6-2662-7ECADEB3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E01E-4B32-BF12-7705-2D442FBF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4FC84-C58F-E963-5C00-A7689F34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20B4-93AC-10D8-D0F0-3C9D04BA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181F-EC3B-28C3-8260-C503C99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E5890-29F8-C493-D96A-835A0ADA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CBABA-F303-2097-CE12-539BB6D4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E26A5-280A-AB25-BBBB-EB1B807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C42-91A8-A225-4E02-0A0DF15C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6F8F-AC14-DA1B-355C-14383CCB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4F20C-5F0A-AFAB-EDDE-3A79ED4D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7838-8E53-2FCC-8D3E-74CCA299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D5E74-E52D-A7B9-1E9C-39E0450E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9CBD-21FE-31D9-03C2-DE9BF402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312C-08A2-35AC-3549-640A436D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7661D-A577-8187-D294-9239D1EA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E537-00A3-702A-9AC8-A9529D87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BE53A-5D1E-A160-1249-8025AD6D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45D-B17F-4A6F-A831-E2DF1A16D4F5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73C9A-DA22-6320-47FD-A2FB274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7575-B565-F8F9-6AFA-2A975F98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7713-5512-4943-9B55-C84F1E4B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F5C5C-C9EB-AFEF-FACB-C6087C4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9" y="125968"/>
            <a:ext cx="11286337" cy="88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7B0E-CD1E-CC06-8E4C-24BF83F6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4181"/>
            <a:ext cx="10515600" cy="507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5391-9343-68B9-0301-509D75569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57C45D-B17F-4A6F-A831-E2DF1A16D4F5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217B-2440-F707-5449-698FD014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FE76-489E-38BB-71E8-12EEC906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387713-5512-4943-9B55-C84F1E4B814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 descr="Logos | University Communications | University of Nebraska Omaha">
            <a:extLst>
              <a:ext uri="{FF2B5EF4-FFF2-40B4-BE49-F238E27FC236}">
                <a16:creationId xmlns:a16="http://schemas.microsoft.com/office/drawing/2014/main" id="{828A4677-6358-0FB5-65A1-C6BBACB1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83" y="125968"/>
            <a:ext cx="485328" cy="47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OkOmPqumWo" TargetMode="External"/><Relationship Id="rId2" Type="http://schemas.openxmlformats.org/officeDocument/2006/relationships/hyperlink" Target="https://www.youtube.com/watch?v=MsFGzmJkI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228-633D-0B2B-7C10-A5AEF8F0A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Gait Code Template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660BC7C-9722-0D0D-735C-E6B69AF1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Philippe Malcolm</a:t>
            </a:r>
          </a:p>
        </p:txBody>
      </p:sp>
    </p:spTree>
    <p:extLst>
      <p:ext uri="{BB962C8B-B14F-4D97-AF65-F5344CB8AC3E}">
        <p14:creationId xmlns:p14="http://schemas.microsoft.com/office/powerpoint/2010/main" val="152690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16D-0E01-C34A-3A5E-C85492F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GitHub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4092-F656-C775-E6AC-4AF11C66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5753819"/>
          </a:xfrm>
        </p:spPr>
        <p:txBody>
          <a:bodyPr/>
          <a:lstStyle/>
          <a:p>
            <a:pPr algn="l"/>
            <a:r>
              <a:rPr lang="en-US" dirty="0"/>
              <a:t>To initiate folder structure for first time</a:t>
            </a:r>
            <a:br>
              <a:rPr lang="en-US" dirty="0"/>
            </a:br>
            <a:r>
              <a:rPr lang="en-US" b="1" i="1" dirty="0">
                <a:effectLst/>
                <a:latin typeface="-apple-system"/>
              </a:rPr>
              <a:t>!git clone </a:t>
            </a:r>
            <a:r>
              <a:rPr lang="en-US" b="1" i="1" strike="noStrike" dirty="0">
                <a:effectLst/>
                <a:latin typeface="-apple-system"/>
              </a:rPr>
              <a:t>https://github.com/philippemalcolm/GaitCodeTemplate</a:t>
            </a:r>
            <a:br>
              <a:rPr lang="en-US" b="1" i="1" strike="noStrike" dirty="0">
                <a:latin typeface="-apple-system"/>
              </a:rPr>
            </a:br>
            <a:r>
              <a:rPr lang="en-US" b="1" i="1" dirty="0">
                <a:effectLst/>
                <a:latin typeface="-apple-system"/>
              </a:rPr>
              <a:t>cd </a:t>
            </a:r>
            <a:r>
              <a:rPr lang="en-US" b="1" i="1" dirty="0" err="1">
                <a:effectLst/>
                <a:latin typeface="-apple-system"/>
              </a:rPr>
              <a:t>GaitCodeTemplate</a:t>
            </a:r>
            <a:endParaRPr lang="en-US" b="1" i="1" dirty="0">
              <a:latin typeface="-apple-system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To simply </a:t>
            </a:r>
            <a:r>
              <a:rPr lang="en-US" b="1" dirty="0"/>
              <a:t>update the functions folder with the latest version</a:t>
            </a:r>
            <a:r>
              <a:rPr lang="en-US" dirty="0"/>
              <a:t>, run </a:t>
            </a:r>
            <a:r>
              <a:rPr lang="en-US" i="1" dirty="0"/>
              <a:t>B1_CloneFolderStructureAndCode.m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 make improvements to a function:</a:t>
            </a:r>
          </a:p>
          <a:p>
            <a:pPr lvl="1"/>
            <a:r>
              <a:rPr lang="en-US" dirty="0"/>
              <a:t>First verify the updates still work with </a:t>
            </a:r>
            <a:r>
              <a:rPr lang="en-US" dirty="0" err="1"/>
              <a:t>testdatasets</a:t>
            </a:r>
            <a:endParaRPr lang="en-US" dirty="0"/>
          </a:p>
          <a:p>
            <a:pPr lvl="1"/>
            <a:r>
              <a:rPr lang="en-US" dirty="0"/>
              <a:t>Then “</a:t>
            </a:r>
            <a:r>
              <a:rPr lang="en-US" i="1" dirty="0"/>
              <a:t>commit</a:t>
            </a:r>
            <a:r>
              <a:rPr lang="en-US" dirty="0"/>
              <a:t>” and “</a:t>
            </a:r>
            <a:r>
              <a:rPr lang="en-US" i="1" dirty="0"/>
              <a:t>push</a:t>
            </a:r>
            <a:r>
              <a:rPr lang="en-US" dirty="0"/>
              <a:t>” to repository (using right click in MATLAB or git-system commands (with </a:t>
            </a:r>
            <a:r>
              <a:rPr lang="en-US" i="1" dirty="0"/>
              <a:t>!</a:t>
            </a:r>
            <a:r>
              <a:rPr lang="en-US" dirty="0"/>
              <a:t>) or click and drag to </a:t>
            </a:r>
            <a:r>
              <a:rPr lang="en-US" i="1" dirty="0"/>
              <a:t>github.com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228-633D-0B2B-7C10-A5AEF8F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0D1-19A4-CA00-B92B-ACE7821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181"/>
            <a:ext cx="11593902" cy="5072782"/>
          </a:xfrm>
        </p:spPr>
        <p:txBody>
          <a:bodyPr/>
          <a:lstStyle/>
          <a:p>
            <a:r>
              <a:rPr lang="en-US" dirty="0"/>
              <a:t>Introduction to main features: </a:t>
            </a:r>
            <a:br>
              <a:rPr lang="en-US" dirty="0"/>
            </a:br>
            <a:r>
              <a:rPr lang="en-US" dirty="0"/>
              <a:t>Variables as 3D matrices, folder structure, functions and scripts </a:t>
            </a:r>
          </a:p>
          <a:p>
            <a:endParaRPr lang="en-US" dirty="0"/>
          </a:p>
          <a:p>
            <a:r>
              <a:rPr lang="en-US" dirty="0"/>
              <a:t>Repository for keeping code up to-date: GitHub</a:t>
            </a:r>
          </a:p>
          <a:p>
            <a:endParaRPr lang="en-US" dirty="0"/>
          </a:p>
          <a:p>
            <a:r>
              <a:rPr lang="en-US" b="1" dirty="0"/>
              <a:t>Overview of main processing steps </a:t>
            </a:r>
          </a:p>
          <a:p>
            <a:endParaRPr lang="en-US" dirty="0"/>
          </a:p>
          <a:p>
            <a:r>
              <a:rPr lang="en-US" dirty="0"/>
              <a:t>Good practices &amp; team consistency guidelines </a:t>
            </a:r>
            <a:br>
              <a:rPr lang="en-US" dirty="0"/>
            </a:br>
            <a:r>
              <a:rPr lang="en-US" dirty="0"/>
              <a:t>for further developing project-specific code. </a:t>
            </a:r>
          </a:p>
        </p:txBody>
      </p:sp>
    </p:spTree>
    <p:extLst>
      <p:ext uri="{BB962C8B-B14F-4D97-AF65-F5344CB8AC3E}">
        <p14:creationId xmlns:p14="http://schemas.microsoft.com/office/powerpoint/2010/main" val="24973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A6D-3DD1-C37E-7B8D-F03339CD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Main processing steps: </a:t>
            </a:r>
            <a:br>
              <a:rPr lang="en-US" sz="2800" dirty="0"/>
            </a:br>
            <a:r>
              <a:rPr lang="en-US" sz="2800" dirty="0"/>
              <a:t>Simple project analyzing single representative stride per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D4B2-FA96-7B01-9B07-0D65777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04180"/>
            <a:ext cx="12191999" cy="575381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1" dirty="0"/>
              <a:t>C1_RunMocap2PcntStrideCond</a:t>
            </a:r>
            <a:r>
              <a:rPr lang="en-US" b="1" dirty="0"/>
              <a:t>: </a:t>
            </a:r>
            <a:r>
              <a:rPr lang="en-US" dirty="0"/>
              <a:t>Runs Mocap2PcntStrideCond function which </a:t>
            </a:r>
            <a:r>
              <a:rPr lang="en-US" b="1" dirty="0"/>
              <a:t>imports</a:t>
            </a:r>
            <a:r>
              <a:rPr lang="en-US" dirty="0"/>
              <a:t> .mat export from Vis3D converting each column into 3D matrix (filename: </a:t>
            </a:r>
            <a:r>
              <a:rPr lang="en-US" i="1" dirty="0" err="1"/>
              <a:t>PcntStrideCond</a:t>
            </a:r>
            <a:r>
              <a:rPr lang="en-US" dirty="0"/>
              <a:t>).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/>
              <a:t>E1_RunCombine2PcntStrideSUBcond</a:t>
            </a:r>
            <a:r>
              <a:rPr lang="en-US" b="1" dirty="0"/>
              <a:t>: Combines data from each subject </a:t>
            </a:r>
            <a:r>
              <a:rPr lang="en-US" dirty="0"/>
              <a:t>into larger file w. 4D variables (</a:t>
            </a:r>
            <a:r>
              <a:rPr lang="en-US" i="1" dirty="0" err="1"/>
              <a:t>PcntStride</a:t>
            </a:r>
            <a:r>
              <a:rPr lang="en-US" b="1" i="1" dirty="0" err="1"/>
              <a:t>Sub</a:t>
            </a:r>
            <a:r>
              <a:rPr lang="en-US" i="1" dirty="0" err="1"/>
              <a:t>Cond</a:t>
            </a:r>
            <a:r>
              <a:rPr lang="en-US" dirty="0"/>
              <a:t>).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G1_RunDemographicXls2Sub: </a:t>
            </a:r>
            <a:r>
              <a:rPr lang="en-US" dirty="0"/>
              <a:t>Imports data from </a:t>
            </a:r>
            <a:r>
              <a:rPr lang="en-US" b="1" dirty="0"/>
              <a:t>demographics xlsx </a:t>
            </a:r>
            <a:r>
              <a:rPr lang="en-US" dirty="0"/>
              <a:t>into 1D variables (</a:t>
            </a:r>
            <a:r>
              <a:rPr lang="en-US" i="1" dirty="0"/>
              <a:t>Sub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H2to4_RunAllCalcScalarFuns: </a:t>
            </a:r>
            <a:r>
              <a:rPr lang="en-US" dirty="0"/>
              <a:t>Generates relevant scalars (</a:t>
            </a:r>
            <a:r>
              <a:rPr lang="en-US" b="1" dirty="0"/>
              <a:t>e.g. step length, mean, max </a:t>
            </a:r>
            <a:r>
              <a:rPr lang="en-US" dirty="0"/>
              <a:t>of stride timeseries etc.) and saves as 3D matrices </a:t>
            </a:r>
            <a:r>
              <a:rPr lang="en-US" i="1" dirty="0" err="1"/>
              <a:t>StrideSubCond</a:t>
            </a:r>
            <a:r>
              <a:rPr lang="en-US" dirty="0"/>
              <a:t> (i.e. the percent-stride dimension has now disappeared).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/>
              <a:t>I3_RunConvert2MedianOfNstrides</a:t>
            </a:r>
            <a:r>
              <a:rPr lang="en-US" dirty="0"/>
              <a:t>: Converts 4D matrices from </a:t>
            </a:r>
            <a:r>
              <a:rPr lang="en-US" i="1" dirty="0" err="1"/>
              <a:t>PcntStrideSubCond</a:t>
            </a:r>
            <a:r>
              <a:rPr lang="en-US" dirty="0"/>
              <a:t> to 3D matrices with </a:t>
            </a:r>
            <a:r>
              <a:rPr lang="en-US" b="1" dirty="0"/>
              <a:t>single representative stride for each subject and condition </a:t>
            </a:r>
            <a:r>
              <a:rPr lang="en-US" dirty="0"/>
              <a:t>(</a:t>
            </a:r>
            <a:r>
              <a:rPr lang="en-US" b="1" i="1" dirty="0" err="1"/>
              <a:t>PcntSubCond</a:t>
            </a:r>
            <a:r>
              <a:rPr lang="en-US" dirty="0"/>
              <a:t>). Converts file with scalars (</a:t>
            </a:r>
            <a:r>
              <a:rPr lang="en-US" i="1" dirty="0" err="1"/>
              <a:t>StrideSubCond</a:t>
            </a:r>
            <a:r>
              <a:rPr lang="en-US" dirty="0"/>
              <a:t>) into </a:t>
            </a:r>
            <a:r>
              <a:rPr lang="en-US" b="1" dirty="0"/>
              <a:t>2D</a:t>
            </a:r>
            <a:r>
              <a:rPr lang="en-US" dirty="0"/>
              <a:t> table variables that we typically use for running stats(</a:t>
            </a:r>
            <a:r>
              <a:rPr lang="en-US" b="1" i="1" dirty="0" err="1"/>
              <a:t>SubCond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/>
              <a:t>K1_RunPlotYvsXtsExample</a:t>
            </a:r>
            <a:r>
              <a:rPr lang="en-US" dirty="0"/>
              <a:t>: Example of how to plot timeseries using style settings from </a:t>
            </a:r>
            <a:r>
              <a:rPr lang="en-US" i="1" dirty="0"/>
              <a:t>CONFIG</a:t>
            </a:r>
            <a:r>
              <a:rPr lang="en-US" dirty="0"/>
              <a:t> folder.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i="1" dirty="0"/>
              <a:t>K2_RunPlotYvsXscatterExample</a:t>
            </a:r>
            <a:r>
              <a:rPr lang="en-US" dirty="0"/>
              <a:t>: Example of how to plot scalars. </a:t>
            </a:r>
          </a:p>
        </p:txBody>
      </p:sp>
    </p:spTree>
    <p:extLst>
      <p:ext uri="{BB962C8B-B14F-4D97-AF65-F5344CB8AC3E}">
        <p14:creationId xmlns:p14="http://schemas.microsoft.com/office/powerpoint/2010/main" val="11946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ADFB-1324-9C1D-214D-643E7C89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8" y="23750"/>
            <a:ext cx="11286337" cy="888520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Main processing steps: </a:t>
            </a:r>
            <a:br>
              <a:rPr lang="en-US" sz="3000" dirty="0"/>
            </a:br>
            <a:r>
              <a:rPr lang="en-US" sz="3000" dirty="0"/>
              <a:t>Simple project analyzing single representative stride per condition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56682-E96B-82BB-9B83-EA977B9C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" r="-1" b="46216"/>
          <a:stretch/>
        </p:blipFill>
        <p:spPr>
          <a:xfrm>
            <a:off x="212680" y="1061598"/>
            <a:ext cx="1676518" cy="1152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E1544-B253-0B83-6108-2C29D900F00D}"/>
              </a:ext>
            </a:extLst>
          </p:cNvPr>
          <p:cNvSpPr txBox="1"/>
          <p:nvPr/>
        </p:nvSpPr>
        <p:spPr>
          <a:xfrm flipH="1">
            <a:off x="1310336" y="2364281"/>
            <a:ext cx="18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C1_RunMocap</a:t>
            </a:r>
          </a:p>
          <a:p>
            <a:pPr algn="l"/>
            <a:r>
              <a:rPr lang="en-US" b="1" i="1" dirty="0"/>
              <a:t>2PcntStrideCond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AF486-A491-F2FE-FE84-1AB22C1FAA33}"/>
              </a:ext>
            </a:extLst>
          </p:cNvPr>
          <p:cNvSpPr txBox="1"/>
          <p:nvPr/>
        </p:nvSpPr>
        <p:spPr>
          <a:xfrm flipH="1">
            <a:off x="4579589" y="3370447"/>
            <a:ext cx="199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E1_RunCombine2</a:t>
            </a:r>
          </a:p>
          <a:p>
            <a:pPr algn="l"/>
            <a:r>
              <a:rPr lang="en-US" b="1" i="1" dirty="0" err="1"/>
              <a:t>PcntStrideSUBcond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AFB0C-E4EA-C752-8D06-B0C04D91F351}"/>
              </a:ext>
            </a:extLst>
          </p:cNvPr>
          <p:cNvSpPr txBox="1"/>
          <p:nvPr/>
        </p:nvSpPr>
        <p:spPr>
          <a:xfrm flipH="1">
            <a:off x="4491307" y="1050832"/>
            <a:ext cx="253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G1_RunDemographic</a:t>
            </a:r>
          </a:p>
          <a:p>
            <a:pPr algn="l"/>
            <a:r>
              <a:rPr lang="en-US" b="1" i="1" dirty="0"/>
              <a:t>Xls2Sub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15EF3-FE53-CA26-A958-11F275B57797}"/>
              </a:ext>
            </a:extLst>
          </p:cNvPr>
          <p:cNvSpPr txBox="1"/>
          <p:nvPr/>
        </p:nvSpPr>
        <p:spPr>
          <a:xfrm flipH="1">
            <a:off x="8708538" y="4999218"/>
            <a:ext cx="212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I3_RunConvert2</a:t>
            </a:r>
          </a:p>
          <a:p>
            <a:pPr algn="l"/>
            <a:r>
              <a:rPr lang="en-US" b="1" i="1" dirty="0" err="1"/>
              <a:t>MedianOfNstrides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AC7E0-2293-586B-725E-13084FA7E8A9}"/>
              </a:ext>
            </a:extLst>
          </p:cNvPr>
          <p:cNvSpPr txBox="1"/>
          <p:nvPr/>
        </p:nvSpPr>
        <p:spPr>
          <a:xfrm flipH="1">
            <a:off x="9069731" y="4137803"/>
            <a:ext cx="18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H2to4_RunAll</a:t>
            </a:r>
          </a:p>
          <a:p>
            <a:pPr algn="l"/>
            <a:r>
              <a:rPr lang="en-US" b="1" i="1" dirty="0" err="1"/>
              <a:t>CalcScalarFuns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7FEF3-1467-F7C4-F73E-6989795E3639}"/>
              </a:ext>
            </a:extLst>
          </p:cNvPr>
          <p:cNvSpPr txBox="1"/>
          <p:nvPr/>
        </p:nvSpPr>
        <p:spPr>
          <a:xfrm flipH="1">
            <a:off x="7059362" y="6236151"/>
            <a:ext cx="18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K1_RunPlotYvsX</a:t>
            </a:r>
          </a:p>
          <a:p>
            <a:pPr algn="l"/>
            <a:r>
              <a:rPr lang="en-US" b="1" i="1" dirty="0" err="1"/>
              <a:t>tsExample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4D4E-83C6-6F1E-EE5F-175D05E6D463}"/>
              </a:ext>
            </a:extLst>
          </p:cNvPr>
          <p:cNvSpPr txBox="1"/>
          <p:nvPr/>
        </p:nvSpPr>
        <p:spPr>
          <a:xfrm flipH="1">
            <a:off x="10449870" y="6236150"/>
            <a:ext cx="18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K2_RunPlotYvsX</a:t>
            </a:r>
            <a:br>
              <a:rPr lang="en-US" b="1" i="1" dirty="0"/>
            </a:br>
            <a:r>
              <a:rPr lang="en-US" b="1" i="1" dirty="0" err="1"/>
              <a:t>scatterExample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4ED80-7582-9612-0774-2B3F73CC8348}"/>
              </a:ext>
            </a:extLst>
          </p:cNvPr>
          <p:cNvSpPr txBox="1"/>
          <p:nvPr/>
        </p:nvSpPr>
        <p:spPr>
          <a:xfrm flipH="1">
            <a:off x="3389009" y="1900255"/>
            <a:ext cx="301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3D </a:t>
            </a:r>
            <a:r>
              <a:rPr lang="en-US" dirty="0" err="1"/>
              <a:t>PcntStrideCond</a:t>
            </a:r>
            <a:r>
              <a:rPr lang="en-US" dirty="0"/>
              <a:t> variables in each subject folder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678A14-EBA5-4152-5BBE-AA36D7A840F8}"/>
              </a:ext>
            </a:extLst>
          </p:cNvPr>
          <p:cNvGrpSpPr/>
          <p:nvPr/>
        </p:nvGrpSpPr>
        <p:grpSpPr>
          <a:xfrm>
            <a:off x="3502341" y="2526617"/>
            <a:ext cx="771525" cy="751254"/>
            <a:chOff x="2772925" y="1929567"/>
            <a:chExt cx="771525" cy="751254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381BFF22-1F96-DE7B-B9AF-80299C08CED8}"/>
                </a:ext>
              </a:extLst>
            </p:cNvPr>
            <p:cNvSpPr/>
            <p:nvPr/>
          </p:nvSpPr>
          <p:spPr>
            <a:xfrm>
              <a:off x="2772925" y="1929567"/>
              <a:ext cx="771525" cy="751254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F2E951-2DC2-5739-E0D6-8D5930EF07BF}"/>
                </a:ext>
              </a:extLst>
            </p:cNvPr>
            <p:cNvSpPr txBox="1"/>
            <p:nvPr/>
          </p:nvSpPr>
          <p:spPr>
            <a:xfrm flipH="1">
              <a:off x="2849448" y="2211523"/>
              <a:ext cx="5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S01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81D76-E4C2-63BB-EF24-893175370FA7}"/>
              </a:ext>
            </a:extLst>
          </p:cNvPr>
          <p:cNvGrpSpPr/>
          <p:nvPr/>
        </p:nvGrpSpPr>
        <p:grpSpPr>
          <a:xfrm>
            <a:off x="4474966" y="2542251"/>
            <a:ext cx="771525" cy="751254"/>
            <a:chOff x="2766079" y="2748941"/>
            <a:chExt cx="771525" cy="751254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D35965C-A466-420A-AF55-55EBCBA24C62}"/>
                </a:ext>
              </a:extLst>
            </p:cNvPr>
            <p:cNvSpPr/>
            <p:nvPr/>
          </p:nvSpPr>
          <p:spPr>
            <a:xfrm>
              <a:off x="2766079" y="2748941"/>
              <a:ext cx="771525" cy="751254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31C3A2-918F-06A3-E654-4D75CD6F1661}"/>
                </a:ext>
              </a:extLst>
            </p:cNvPr>
            <p:cNvSpPr txBox="1"/>
            <p:nvPr/>
          </p:nvSpPr>
          <p:spPr>
            <a:xfrm flipH="1">
              <a:off x="2816454" y="3010657"/>
              <a:ext cx="5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S02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83EC0E-C626-6268-D820-35A4091A4C71}"/>
              </a:ext>
            </a:extLst>
          </p:cNvPr>
          <p:cNvGrpSpPr/>
          <p:nvPr/>
        </p:nvGrpSpPr>
        <p:grpSpPr>
          <a:xfrm>
            <a:off x="5461756" y="2500428"/>
            <a:ext cx="771525" cy="751254"/>
            <a:chOff x="2766079" y="3588637"/>
            <a:chExt cx="771525" cy="751254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6EE3240-CCE8-2FAF-94D5-072190D8FAA3}"/>
                </a:ext>
              </a:extLst>
            </p:cNvPr>
            <p:cNvSpPr/>
            <p:nvPr/>
          </p:nvSpPr>
          <p:spPr>
            <a:xfrm>
              <a:off x="2766079" y="3588637"/>
              <a:ext cx="771525" cy="751254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8B5147-6DCB-B5A6-D212-E38C3493195F}"/>
                </a:ext>
              </a:extLst>
            </p:cNvPr>
            <p:cNvSpPr txBox="1"/>
            <p:nvPr/>
          </p:nvSpPr>
          <p:spPr>
            <a:xfrm flipH="1">
              <a:off x="2816453" y="3867457"/>
              <a:ext cx="54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S03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9D07324-F5A4-30ED-D277-578961B46724}"/>
              </a:ext>
            </a:extLst>
          </p:cNvPr>
          <p:cNvSpPr txBox="1"/>
          <p:nvPr/>
        </p:nvSpPr>
        <p:spPr>
          <a:xfrm flipH="1">
            <a:off x="7090338" y="3276600"/>
            <a:ext cx="222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4D </a:t>
            </a:r>
          </a:p>
          <a:p>
            <a:pPr algn="l"/>
            <a:r>
              <a:rPr lang="en-US" dirty="0" err="1"/>
              <a:t>PcntStrideSubCond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variables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1E9598B8-D7A7-63F8-87B6-FA1F10ED1BAA}"/>
              </a:ext>
            </a:extLst>
          </p:cNvPr>
          <p:cNvSpPr/>
          <p:nvPr/>
        </p:nvSpPr>
        <p:spPr>
          <a:xfrm rot="10800000" flipH="1">
            <a:off x="704849" y="2219084"/>
            <a:ext cx="581341" cy="56016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D4AF90A9-1108-5DB4-9313-FE14285AECAB}"/>
              </a:ext>
            </a:extLst>
          </p:cNvPr>
          <p:cNvSpPr/>
          <p:nvPr/>
        </p:nvSpPr>
        <p:spPr>
          <a:xfrm rot="10800000" flipH="1">
            <a:off x="3969071" y="3439891"/>
            <a:ext cx="609590" cy="42982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8F8522-09AB-6D57-FA08-DB0C1368BC36}"/>
              </a:ext>
            </a:extLst>
          </p:cNvPr>
          <p:cNvSpPr/>
          <p:nvPr/>
        </p:nvSpPr>
        <p:spPr>
          <a:xfrm>
            <a:off x="2994979" y="2511334"/>
            <a:ext cx="449699" cy="2679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E03761B-56CF-1CEF-A6CA-374B084C07F0}"/>
              </a:ext>
            </a:extLst>
          </p:cNvPr>
          <p:cNvSpPr/>
          <p:nvPr/>
        </p:nvSpPr>
        <p:spPr>
          <a:xfrm>
            <a:off x="6563073" y="3559655"/>
            <a:ext cx="449699" cy="2679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8FA58-C69B-49D1-AFD1-EBB8282752D1}"/>
              </a:ext>
            </a:extLst>
          </p:cNvPr>
          <p:cNvSpPr txBox="1"/>
          <p:nvPr/>
        </p:nvSpPr>
        <p:spPr>
          <a:xfrm flipH="1">
            <a:off x="9502517" y="1147855"/>
            <a:ext cx="222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1D </a:t>
            </a:r>
          </a:p>
          <a:p>
            <a:pPr algn="l"/>
            <a:r>
              <a:rPr lang="en-US" dirty="0"/>
              <a:t>Sub variables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(e.g. body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E3496-6722-E645-69FF-1EEA073D6FE1}"/>
              </a:ext>
            </a:extLst>
          </p:cNvPr>
          <p:cNvSpPr/>
          <p:nvPr/>
        </p:nvSpPr>
        <p:spPr>
          <a:xfrm>
            <a:off x="10873093" y="1224592"/>
            <a:ext cx="156330" cy="86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CB0935-2687-CC01-160D-1B8A6C37DE74}"/>
              </a:ext>
            </a:extLst>
          </p:cNvPr>
          <p:cNvSpPr/>
          <p:nvPr/>
        </p:nvSpPr>
        <p:spPr>
          <a:xfrm>
            <a:off x="11116777" y="1224592"/>
            <a:ext cx="156330" cy="86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71743-11CE-68B6-C549-4EFDC269F9AB}"/>
              </a:ext>
            </a:extLst>
          </p:cNvPr>
          <p:cNvSpPr/>
          <p:nvPr/>
        </p:nvSpPr>
        <p:spPr>
          <a:xfrm>
            <a:off x="11360461" y="1224591"/>
            <a:ext cx="156330" cy="86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852F57-278B-4541-B95A-58FA4E24BC4E}"/>
              </a:ext>
            </a:extLst>
          </p:cNvPr>
          <p:cNvSpPr/>
          <p:nvPr/>
        </p:nvSpPr>
        <p:spPr>
          <a:xfrm>
            <a:off x="6524745" y="1360795"/>
            <a:ext cx="2890417" cy="2679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754513-CBCA-A716-811D-AD38B5C9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91" y="1033416"/>
            <a:ext cx="1562318" cy="200053"/>
          </a:xfrm>
          <a:prstGeom prst="rect">
            <a:avLst/>
          </a:prstGeom>
        </p:spPr>
      </p:pic>
      <p:sp>
        <p:nvSpPr>
          <p:cNvPr id="40" name="Arrow: Bent 39">
            <a:extLst>
              <a:ext uri="{FF2B5EF4-FFF2-40B4-BE49-F238E27FC236}">
                <a16:creationId xmlns:a16="http://schemas.microsoft.com/office/drawing/2014/main" id="{D305795F-BAAC-38A7-D741-22E4E624B9B5}"/>
              </a:ext>
            </a:extLst>
          </p:cNvPr>
          <p:cNvSpPr/>
          <p:nvPr/>
        </p:nvSpPr>
        <p:spPr>
          <a:xfrm rot="10800000" flipH="1">
            <a:off x="8466764" y="4175224"/>
            <a:ext cx="609590" cy="534519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A455B4-B623-D7CA-8A3C-3EC83A00478A}"/>
              </a:ext>
            </a:extLst>
          </p:cNvPr>
          <p:cNvGrpSpPr/>
          <p:nvPr/>
        </p:nvGrpSpPr>
        <p:grpSpPr>
          <a:xfrm>
            <a:off x="10750936" y="4032950"/>
            <a:ext cx="1375379" cy="923330"/>
            <a:chOff x="2699403" y="3502599"/>
            <a:chExt cx="1375379" cy="923330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F75C204-F015-3BEE-2404-15ED6F56397D}"/>
                </a:ext>
              </a:extLst>
            </p:cNvPr>
            <p:cNvSpPr/>
            <p:nvPr/>
          </p:nvSpPr>
          <p:spPr>
            <a:xfrm>
              <a:off x="2766079" y="3588637"/>
              <a:ext cx="771525" cy="751254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E95EE3-22D4-3E8A-4506-40512F868A37}"/>
                </a:ext>
              </a:extLst>
            </p:cNvPr>
            <p:cNvSpPr txBox="1"/>
            <p:nvPr/>
          </p:nvSpPr>
          <p:spPr>
            <a:xfrm flipH="1">
              <a:off x="2699403" y="3502599"/>
              <a:ext cx="1375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3DStride</a:t>
              </a:r>
            </a:p>
            <a:p>
              <a:pPr algn="l"/>
              <a:r>
                <a:rPr lang="en-US" dirty="0" err="1"/>
                <a:t>SubCond</a:t>
              </a:r>
              <a:r>
                <a:rPr lang="en-US" dirty="0"/>
                <a:t> variables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Cloud 47">
            <a:extLst>
              <a:ext uri="{FF2B5EF4-FFF2-40B4-BE49-F238E27FC236}">
                <a16:creationId xmlns:a16="http://schemas.microsoft.com/office/drawing/2014/main" id="{19878082-878F-A327-9406-9182E600201D}"/>
              </a:ext>
            </a:extLst>
          </p:cNvPr>
          <p:cNvSpPr/>
          <p:nvPr/>
        </p:nvSpPr>
        <p:spPr>
          <a:xfrm>
            <a:off x="6950457" y="3276600"/>
            <a:ext cx="2133440" cy="97039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0EAAB1-CEA7-F78C-3F81-9182DD5E1947}"/>
              </a:ext>
            </a:extLst>
          </p:cNvPr>
          <p:cNvGrpSpPr/>
          <p:nvPr/>
        </p:nvGrpSpPr>
        <p:grpSpPr>
          <a:xfrm>
            <a:off x="7005928" y="5374736"/>
            <a:ext cx="2133440" cy="923330"/>
            <a:chOff x="2694139" y="3505715"/>
            <a:chExt cx="1375379" cy="923330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597BB210-064E-1BC9-E31E-E3D71AAA7D5B}"/>
                </a:ext>
              </a:extLst>
            </p:cNvPr>
            <p:cNvSpPr/>
            <p:nvPr/>
          </p:nvSpPr>
          <p:spPr>
            <a:xfrm>
              <a:off x="3032859" y="3588637"/>
              <a:ext cx="504745" cy="751254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6B7A64-17B2-E5E1-DDF7-C829D2043F8F}"/>
                </a:ext>
              </a:extLst>
            </p:cNvPr>
            <p:cNvSpPr txBox="1"/>
            <p:nvPr/>
          </p:nvSpPr>
          <p:spPr>
            <a:xfrm flipH="1">
              <a:off x="2694139" y="3505715"/>
              <a:ext cx="1375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3DPcnt</a:t>
              </a:r>
            </a:p>
            <a:p>
              <a:pPr algn="l"/>
              <a:r>
                <a:rPr lang="en-US" dirty="0" err="1"/>
                <a:t>SubCond</a:t>
              </a:r>
              <a:r>
                <a:rPr lang="en-US" dirty="0"/>
                <a:t> timeseries (e.g. ankle angle)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1B765AC-DA21-A065-AA46-93D0A7D6F7B6}"/>
              </a:ext>
            </a:extLst>
          </p:cNvPr>
          <p:cNvSpPr/>
          <p:nvPr/>
        </p:nvSpPr>
        <p:spPr>
          <a:xfrm>
            <a:off x="2730845" y="1120198"/>
            <a:ext cx="1760462" cy="2679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9C7D08-F0C1-CC01-46DB-9E27E510B750}"/>
              </a:ext>
            </a:extLst>
          </p:cNvPr>
          <p:cNvSpPr txBox="1"/>
          <p:nvPr/>
        </p:nvSpPr>
        <p:spPr>
          <a:xfrm flipH="1">
            <a:off x="10615073" y="5376128"/>
            <a:ext cx="267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2D </a:t>
            </a:r>
            <a:r>
              <a:rPr lang="en-US" dirty="0" err="1"/>
              <a:t>SubCond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Tables (e.g. step </a:t>
            </a:r>
          </a:p>
          <a:p>
            <a:pPr algn="l"/>
            <a:r>
              <a:rPr lang="en-US" dirty="0"/>
              <a:t>length)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0F1B2A-F96C-52EC-8345-0A74AB3867FA}"/>
              </a:ext>
            </a:extLst>
          </p:cNvPr>
          <p:cNvSpPr/>
          <p:nvPr/>
        </p:nvSpPr>
        <p:spPr>
          <a:xfrm>
            <a:off x="10798873" y="5385665"/>
            <a:ext cx="1327442" cy="82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9EC9A55-D57C-6CB9-DDF5-69C40C3C7760}"/>
              </a:ext>
            </a:extLst>
          </p:cNvPr>
          <p:cNvSpPr/>
          <p:nvPr/>
        </p:nvSpPr>
        <p:spPr>
          <a:xfrm rot="5400000">
            <a:off x="7445559" y="4693515"/>
            <a:ext cx="1055059" cy="267913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9F42E35-A970-01E9-AF06-48DB2B652718}"/>
              </a:ext>
            </a:extLst>
          </p:cNvPr>
          <p:cNvSpPr/>
          <p:nvPr/>
        </p:nvSpPr>
        <p:spPr>
          <a:xfrm rot="5400000">
            <a:off x="11226146" y="5136003"/>
            <a:ext cx="398721" cy="2679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5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A6D-3DD1-C37E-7B8D-F03339CD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Other useful processing steps: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D4B2-FA96-7B01-9B07-0D65777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94630"/>
            <a:ext cx="12191999" cy="60871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1" dirty="0"/>
              <a:t>B1_CloneFolderStructureAndCode: </a:t>
            </a:r>
            <a:r>
              <a:rPr lang="en-US" i="1" dirty="0"/>
              <a:t>Updates functions to latest version from GitHub</a:t>
            </a:r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B2_RunDownloadLatestData</a:t>
            </a:r>
            <a:r>
              <a:rPr lang="en-US" i="1" dirty="0"/>
              <a:t>: </a:t>
            </a:r>
            <a:r>
              <a:rPr lang="en-US" dirty="0"/>
              <a:t>Code for easily downloading latest dataset without archive folders or outdated folders. </a:t>
            </a:r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C2to3_RunHumotechCosmed2PcntStrideSubCond</a:t>
            </a:r>
            <a:r>
              <a:rPr lang="en-US" dirty="0"/>
              <a:t>: Imports and syncs Humotech or </a:t>
            </a:r>
            <a:r>
              <a:rPr lang="en-US" dirty="0" err="1"/>
              <a:t>Cosmed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D1_RunSubjExceptionFixes</a:t>
            </a:r>
            <a:r>
              <a:rPr lang="en-US" dirty="0"/>
              <a:t>: Placeholder for putting custom code for fixing errors 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F1_RunRemoveOrKeepSpecVars, F2_RunRemoveFirstXseconds</a:t>
            </a:r>
            <a:r>
              <a:rPr lang="en-US" i="1" dirty="0"/>
              <a:t>: </a:t>
            </a:r>
            <a:r>
              <a:rPr lang="en-US" dirty="0"/>
              <a:t>Series of codes for trimming the data. </a:t>
            </a:r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F3to4_RunAllRemoveErrorFuns</a:t>
            </a:r>
            <a:r>
              <a:rPr lang="en-US" dirty="0"/>
              <a:t>: Code for removing errors and outliers using 1.5 IQR rule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H1_RunAllCalcTsFuns</a:t>
            </a:r>
            <a:r>
              <a:rPr lang="en-US" dirty="0"/>
              <a:t>: Place code for calculating extra timeseries here. E.g. derivative of timeseries, COM power, </a:t>
            </a:r>
            <a:r>
              <a:rPr lang="en-US" dirty="0" err="1"/>
              <a:t>etc</a:t>
            </a:r>
            <a:r>
              <a:rPr lang="en-US" dirty="0"/>
              <a:t> … (similar to H2to4_RunAllCalcScalarFuns which is for scalars)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I1_RunMergeConditions</a:t>
            </a:r>
            <a:r>
              <a:rPr lang="en-US" dirty="0"/>
              <a:t>: Code that allows to merge conditions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J1_RunFitExpProtocol</a:t>
            </a:r>
            <a:r>
              <a:rPr lang="en-US" dirty="0"/>
              <a:t>: Code for fitting motor adaptation or metabolic cost with exponential fit</a:t>
            </a:r>
          </a:p>
          <a:p>
            <a:pPr>
              <a:lnSpc>
                <a:spcPct val="120000"/>
              </a:lnSpc>
            </a:pPr>
            <a:endParaRPr lang="en-US" b="1" i="1" dirty="0"/>
          </a:p>
          <a:p>
            <a:pPr>
              <a:lnSpc>
                <a:spcPct val="120000"/>
              </a:lnSpc>
            </a:pPr>
            <a:r>
              <a:rPr lang="en-US" b="1" i="1" dirty="0"/>
              <a:t>K3_RunPrintFig</a:t>
            </a:r>
            <a:r>
              <a:rPr lang="en-US" dirty="0"/>
              <a:t>: Code for saving figures in useful formats for presenting and manuscripts.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6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A6D-3DD1-C37E-7B8D-F03339CD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Other processing steps for </a:t>
            </a:r>
            <a:r>
              <a:rPr lang="en-US" sz="2800" b="1" dirty="0"/>
              <a:t>projects comparing </a:t>
            </a:r>
            <a:r>
              <a:rPr lang="en-US" sz="2800" b="1" u="sng" dirty="0"/>
              <a:t>groups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/>
              <a:t>(e.g., patients, healthy, 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D4B2-FA96-7B01-9B07-0D65777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04180"/>
            <a:ext cx="12191999" cy="5753819"/>
          </a:xfrm>
        </p:spPr>
        <p:txBody>
          <a:bodyPr>
            <a:normAutofit/>
          </a:bodyPr>
          <a:lstStyle/>
          <a:p>
            <a:r>
              <a:rPr lang="en-US" b="1" i="1" dirty="0"/>
              <a:t>G2_RunConvert2Groups</a:t>
            </a:r>
            <a:r>
              <a:rPr lang="en-US" dirty="0"/>
              <a:t>: converts 4D data (</a:t>
            </a:r>
            <a:r>
              <a:rPr lang="en-US" dirty="0" err="1"/>
              <a:t>PcntStrideSubCond</a:t>
            </a:r>
            <a:r>
              <a:rPr lang="en-US" dirty="0"/>
              <a:t>) into 5D data according to group: </a:t>
            </a:r>
            <a:r>
              <a:rPr lang="en-US" dirty="0" err="1"/>
              <a:t>PcntStrideSubCondGroup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(variable that informs the group is usually obtained from </a:t>
            </a:r>
            <a:r>
              <a:rPr lang="en-US" i="1" dirty="0"/>
              <a:t>G1_RunDemographicXls2Sub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Now you can process or plot data from Group 1, e.g. using </a:t>
            </a:r>
            <a:r>
              <a:rPr lang="en-US" i="1" dirty="0" err="1"/>
              <a:t>PcntStrideSubCond</a:t>
            </a:r>
            <a:r>
              <a:rPr lang="en-US" dirty="0"/>
              <a:t>(:,:,:,:,1)</a:t>
            </a:r>
          </a:p>
          <a:p>
            <a:endParaRPr lang="en-US" dirty="0"/>
          </a:p>
          <a:p>
            <a:r>
              <a:rPr lang="en-US" dirty="0"/>
              <a:t>After data are organized by group as the final dimension it is still easy to combine data from all groups when that is desired (e.g. for plotting):</a:t>
            </a:r>
            <a:br>
              <a:rPr lang="en-US" dirty="0"/>
            </a:br>
            <a:r>
              <a:rPr lang="en-US" i="1" dirty="0"/>
              <a:t>mean(</a:t>
            </a:r>
            <a:r>
              <a:rPr lang="en-US" i="1" dirty="0" err="1"/>
              <a:t>PcntStrideSubCond</a:t>
            </a:r>
            <a:r>
              <a:rPr lang="en-US" i="1" dirty="0"/>
              <a:t>(:,:,:,:,1),5,’omitnan’) </a:t>
            </a:r>
            <a:r>
              <a:rPr lang="en-US" dirty="0"/>
              <a:t>returns the data without the group dimension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A6D-3DD1-C37E-7B8D-F03339CD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Additional processing steps for </a:t>
            </a:r>
            <a:br>
              <a:rPr lang="en-US" sz="2800" dirty="0"/>
            </a:br>
            <a:r>
              <a:rPr lang="en-US" sz="2800" b="1" dirty="0"/>
              <a:t>projects analyzing adaptation over </a:t>
            </a:r>
            <a:r>
              <a:rPr lang="en-US" sz="2800" b="1" u="sng" dirty="0"/>
              <a:t>time</a:t>
            </a:r>
            <a:r>
              <a:rPr lang="en-US" sz="2800" b="1" dirty="0"/>
              <a:t> (e.g., split-belt)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D4B2-FA96-7B01-9B07-0D65777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04180"/>
            <a:ext cx="12191999" cy="5753819"/>
          </a:xfrm>
        </p:spPr>
        <p:txBody>
          <a:bodyPr>
            <a:normAutofit/>
          </a:bodyPr>
          <a:lstStyle/>
          <a:p>
            <a:r>
              <a:rPr lang="en-US" b="1" i="1" dirty="0"/>
              <a:t>I2_RunConvertStrides2Time</a:t>
            </a:r>
            <a:r>
              <a:rPr lang="en-US" dirty="0"/>
              <a:t>: interpolates scalar data that are organized by stride (e.g. one measurement per stride, e.g. </a:t>
            </a:r>
            <a:r>
              <a:rPr lang="en-US" i="1" dirty="0" err="1"/>
              <a:t>StrideSubCondGroup</a:t>
            </a:r>
            <a:r>
              <a:rPr lang="en-US" dirty="0"/>
              <a:t>) to data versus a fixed </a:t>
            </a:r>
            <a:r>
              <a:rPr lang="en-US" dirty="0" err="1"/>
              <a:t>timebasis</a:t>
            </a:r>
            <a:r>
              <a:rPr lang="en-US" dirty="0"/>
              <a:t> (e.g., one value every second, </a:t>
            </a:r>
            <a:r>
              <a:rPr lang="en-US" i="1" dirty="0" err="1"/>
              <a:t>TimeCondGroup</a:t>
            </a:r>
            <a:r>
              <a:rPr lang="en-US" dirty="0"/>
              <a:t>). This is helpful for then enabling averaging adaptation the same time points across participants.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228-633D-0B2B-7C10-A5AEF8F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0D1-19A4-CA00-B92B-ACE7821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181"/>
            <a:ext cx="11593902" cy="5072782"/>
          </a:xfrm>
        </p:spPr>
        <p:txBody>
          <a:bodyPr/>
          <a:lstStyle/>
          <a:p>
            <a:r>
              <a:rPr lang="en-US" dirty="0"/>
              <a:t>Introduction to main features: </a:t>
            </a:r>
            <a:br>
              <a:rPr lang="en-US" dirty="0"/>
            </a:br>
            <a:r>
              <a:rPr lang="en-US" dirty="0"/>
              <a:t>Variables as 3D matrices, folder structure, functions and scripts </a:t>
            </a:r>
          </a:p>
          <a:p>
            <a:endParaRPr lang="en-US" dirty="0"/>
          </a:p>
          <a:p>
            <a:r>
              <a:rPr lang="en-US" dirty="0"/>
              <a:t>Repository for keeping code up to-date: GitHub</a:t>
            </a:r>
          </a:p>
          <a:p>
            <a:endParaRPr lang="en-US" dirty="0"/>
          </a:p>
          <a:p>
            <a:r>
              <a:rPr lang="en-US" dirty="0"/>
              <a:t>Overview of main processing steps</a:t>
            </a:r>
          </a:p>
          <a:p>
            <a:endParaRPr lang="en-US" dirty="0"/>
          </a:p>
          <a:p>
            <a:r>
              <a:rPr lang="en-US" b="1" dirty="0"/>
              <a:t>Good practices &amp; team consistency guidelines </a:t>
            </a:r>
            <a:br>
              <a:rPr lang="en-US" b="1" dirty="0"/>
            </a:br>
            <a:r>
              <a:rPr lang="en-US" b="1" dirty="0"/>
              <a:t>for further developing project-specific code. </a:t>
            </a:r>
          </a:p>
        </p:txBody>
      </p:sp>
    </p:spTree>
    <p:extLst>
      <p:ext uri="{BB962C8B-B14F-4D97-AF65-F5344CB8AC3E}">
        <p14:creationId xmlns:p14="http://schemas.microsoft.com/office/powerpoint/2010/main" val="20299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E6B1-A88A-819E-A827-C8F19FEC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AA21-7454-19BB-3465-54EA760E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Where possible </a:t>
            </a:r>
            <a:r>
              <a:rPr lang="en-US" b="1" dirty="0"/>
              <a:t>use functions </a:t>
            </a:r>
            <a:r>
              <a:rPr lang="en-US" dirty="0"/>
              <a:t>rather than scripts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Keep each function and scripts less about 1 screen </a:t>
            </a:r>
            <a:r>
              <a:rPr lang="en-US" dirty="0"/>
              <a:t>(~ 50 lines)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Avoid hardcoding</a:t>
            </a:r>
            <a:r>
              <a:rPr lang="en-US" dirty="0"/>
              <a:t>: do not write </a:t>
            </a:r>
            <a:r>
              <a:rPr lang="en-US" i="1" dirty="0"/>
              <a:t>for Group = 1:3; plot… etc.</a:t>
            </a:r>
            <a:br>
              <a:rPr lang="en-US" dirty="0"/>
            </a:br>
            <a:r>
              <a:rPr lang="en-US" dirty="0"/>
              <a:t>rather write </a:t>
            </a:r>
            <a:r>
              <a:rPr lang="en-US" i="1" dirty="0"/>
              <a:t>for Group = 1:size(</a:t>
            </a:r>
            <a:r>
              <a:rPr lang="en-US" i="1" dirty="0" err="1"/>
              <a:t>Var,GroupDim</a:t>
            </a:r>
            <a:r>
              <a:rPr lang="en-US" i="1" dirty="0"/>
              <a:t>); etc.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Use meaningful names and indices</a:t>
            </a:r>
            <a:r>
              <a:rPr lang="en-US" dirty="0"/>
              <a:t>: e.g. use </a:t>
            </a:r>
            <a:r>
              <a:rPr lang="en-US" i="1" dirty="0"/>
              <a:t>Stride, Row, Cond, </a:t>
            </a:r>
            <a:r>
              <a:rPr lang="en-US" dirty="0"/>
              <a:t>or</a:t>
            </a:r>
            <a:r>
              <a:rPr lang="en-US" i="1" dirty="0"/>
              <a:t> s, r, c </a:t>
            </a:r>
            <a:r>
              <a:rPr lang="en-US" dirty="0"/>
              <a:t>etc. rather than </a:t>
            </a:r>
            <a:r>
              <a:rPr lang="en-US" i="1" dirty="0"/>
              <a:t>n, i, p, q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Address MATLAB's warnings</a:t>
            </a:r>
            <a:r>
              <a:rPr lang="en-US" dirty="0"/>
              <a:t>, e.g. </a:t>
            </a:r>
            <a:r>
              <a:rPr lang="en-US" dirty="0" err="1"/>
              <a:t>preallocate</a:t>
            </a:r>
            <a:r>
              <a:rPr lang="en-US" dirty="0"/>
              <a:t> variables in loops, add semicolon at end of line, etc.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Comment</a:t>
            </a:r>
            <a:r>
              <a:rPr lang="en-US" dirty="0"/>
              <a:t> your code</a:t>
            </a:r>
          </a:p>
          <a:p>
            <a:pPr>
              <a:lnSpc>
                <a:spcPct val="12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12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E6B1-A88A-819E-A827-C8F19FEC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3" y="-101600"/>
            <a:ext cx="11286337" cy="888520"/>
          </a:xfrm>
        </p:spPr>
        <p:txBody>
          <a:bodyPr/>
          <a:lstStyle/>
          <a:p>
            <a:r>
              <a:rPr lang="en-US" dirty="0"/>
              <a:t>Team consistency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AA21-7454-19BB-3465-54EA760E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88255"/>
            <a:ext cx="11807036" cy="633484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Use 3D or higher-dimensional variables rather than structs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Stick to this sequence: </a:t>
            </a:r>
            <a:r>
              <a:rPr lang="en-US" b="1" dirty="0" err="1"/>
              <a:t>PcntStrideSubCondGroup</a:t>
            </a:r>
            <a:r>
              <a:rPr lang="en-US" b="1" dirty="0"/>
              <a:t>. </a:t>
            </a:r>
            <a:r>
              <a:rPr lang="en-US" dirty="0"/>
              <a:t>You are allowed to leave out dimensions, e.g. when comparing 1 normalized stride per condition a 2D table with </a:t>
            </a:r>
            <a:r>
              <a:rPr lang="en-US" dirty="0" err="1"/>
              <a:t>PcntCond</a:t>
            </a:r>
            <a:r>
              <a:rPr lang="en-US" dirty="0"/>
              <a:t> might be enough. However, do not change the sequence. Do NOT create a second condition dimension, if you have 2 condition variables rather store their values in a variable organized following the above sequence.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Follow this consistent folder structure.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Try to use this setup for all projects </a:t>
            </a:r>
            <a:r>
              <a:rPr lang="en-US" dirty="0"/>
              <a:t>(also pilot tests, simulated data, processing data a published experiment, etc.)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Try to write functions that also work for different dimensions. </a:t>
            </a:r>
            <a:r>
              <a:rPr lang="en-US" dirty="0"/>
              <a:t>E.g., current code works if there are multiple groups, but also if there are no groups or even just a single subject.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Write and name functions similar to the default ones from </a:t>
            </a:r>
            <a:r>
              <a:rPr lang="en-US" b="1" dirty="0" err="1"/>
              <a:t>Matlab</a:t>
            </a:r>
            <a:r>
              <a:rPr lang="en-US" b="1" dirty="0"/>
              <a:t>. </a:t>
            </a:r>
            <a:r>
              <a:rPr lang="en-US" dirty="0"/>
              <a:t>E.g. </a:t>
            </a:r>
            <a:r>
              <a:rPr lang="en-US" dirty="0" err="1"/>
              <a:t>Matlab</a:t>
            </a:r>
            <a:r>
              <a:rPr lang="en-US" dirty="0"/>
              <a:t> would not design a mean function that can only take the mean of a file with a specific type of name, etc.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Typically, MATLAB recommends to use operations on the entire matrix rather than multiple for-loops. </a:t>
            </a:r>
            <a:r>
              <a:rPr lang="en-US" dirty="0"/>
              <a:t>E.g. Run max(</a:t>
            </a:r>
            <a:r>
              <a:rPr lang="en-US" dirty="0" err="1"/>
              <a:t>PcntSubCond</a:t>
            </a:r>
            <a:r>
              <a:rPr lang="en-US" dirty="0"/>
              <a:t>, [],</a:t>
            </a:r>
            <a:r>
              <a:rPr lang="en-US" dirty="0" err="1"/>
              <a:t>StrideDim</a:t>
            </a:r>
            <a:r>
              <a:rPr lang="en-US" dirty="0"/>
              <a:t>) rather than a for-loop for calculating the max of each stride.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when a procedure is complicated however it can be helpful to use for-loops </a:t>
            </a:r>
            <a:r>
              <a:rPr lang="en-US" dirty="0"/>
              <a:t>to visually show which part of the data is being processed. </a:t>
            </a:r>
          </a:p>
        </p:txBody>
      </p:sp>
    </p:spTree>
    <p:extLst>
      <p:ext uri="{BB962C8B-B14F-4D97-AF65-F5344CB8AC3E}">
        <p14:creationId xmlns:p14="http://schemas.microsoft.com/office/powerpoint/2010/main" val="142144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228-633D-0B2B-7C10-A5AEF8F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0D1-19A4-CA00-B92B-ACE7821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181"/>
            <a:ext cx="11593902" cy="5072782"/>
          </a:xfrm>
        </p:spPr>
        <p:txBody>
          <a:bodyPr/>
          <a:lstStyle/>
          <a:p>
            <a:r>
              <a:rPr lang="en-US" b="1" dirty="0"/>
              <a:t>Introduction to main features: </a:t>
            </a:r>
            <a:br>
              <a:rPr lang="en-US" b="1" dirty="0"/>
            </a:br>
            <a:r>
              <a:rPr lang="en-US" b="1" dirty="0"/>
              <a:t>Variables as 3D matrices, folder structure, functions and scripts </a:t>
            </a:r>
          </a:p>
          <a:p>
            <a:endParaRPr lang="en-US" dirty="0"/>
          </a:p>
          <a:p>
            <a:r>
              <a:rPr lang="en-US" dirty="0"/>
              <a:t>Repository for keeping code up to-date: GitHub</a:t>
            </a:r>
          </a:p>
          <a:p>
            <a:endParaRPr lang="en-US" dirty="0"/>
          </a:p>
          <a:p>
            <a:r>
              <a:rPr lang="en-US" dirty="0"/>
              <a:t>Overview of main processing steps</a:t>
            </a:r>
          </a:p>
          <a:p>
            <a:endParaRPr lang="en-US" dirty="0"/>
          </a:p>
          <a:p>
            <a:r>
              <a:rPr lang="en-US" dirty="0"/>
              <a:t>Good practices &amp; team consistency guidelines </a:t>
            </a:r>
            <a:br>
              <a:rPr lang="en-US" dirty="0"/>
            </a:br>
            <a:r>
              <a:rPr lang="en-US" dirty="0"/>
              <a:t>for further developing project-specific code. </a:t>
            </a:r>
          </a:p>
        </p:txBody>
      </p:sp>
    </p:spTree>
    <p:extLst>
      <p:ext uri="{BB962C8B-B14F-4D97-AF65-F5344CB8AC3E}">
        <p14:creationId xmlns:p14="http://schemas.microsoft.com/office/powerpoint/2010/main" val="36976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DAE6-B7FA-6784-0996-BEBD12F1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as 3D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F7E0-DEC1-B9B7-03A4-94EE870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96" y="1104181"/>
            <a:ext cx="5899030" cy="5753819"/>
          </a:xfrm>
        </p:spPr>
        <p:txBody>
          <a:bodyPr>
            <a:normAutofit/>
          </a:bodyPr>
          <a:lstStyle/>
          <a:p>
            <a:r>
              <a:rPr lang="en-US" dirty="0"/>
              <a:t>Variables are saved as </a:t>
            </a:r>
            <a:r>
              <a:rPr lang="en-US" b="1" dirty="0" err="1"/>
              <a:t>stridenormalized</a:t>
            </a:r>
            <a:r>
              <a:rPr lang="en-US" b="1" dirty="0"/>
              <a:t> 3D </a:t>
            </a:r>
            <a:r>
              <a:rPr lang="en-US" dirty="0"/>
              <a:t>(or higher-dimensional) </a:t>
            </a:r>
            <a:r>
              <a:rPr lang="en-US" b="1" dirty="0"/>
              <a:t>matrices</a:t>
            </a:r>
            <a:r>
              <a:rPr lang="en-US" dirty="0"/>
              <a:t>. This is more convenient and versatile than other formats.</a:t>
            </a:r>
          </a:p>
          <a:p>
            <a:endParaRPr lang="en-US" dirty="0"/>
          </a:p>
          <a:p>
            <a:r>
              <a:rPr lang="en-US" dirty="0"/>
              <a:t>Filenames that contain variables are named after the dimensions of the data. E.g. </a:t>
            </a:r>
            <a:r>
              <a:rPr lang="en-US" i="1" dirty="0" err="1"/>
              <a:t>PcntSubCond</a:t>
            </a:r>
            <a:r>
              <a:rPr lang="en-US" dirty="0"/>
              <a:t> contains variables with percents of the stride in the first dimension, subjects in the second dimension and conditions in the third one. 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87DBC64-5B2F-5BE1-6658-53363AF201E7}"/>
              </a:ext>
            </a:extLst>
          </p:cNvPr>
          <p:cNvSpPr/>
          <p:nvPr/>
        </p:nvSpPr>
        <p:spPr>
          <a:xfrm>
            <a:off x="8281359" y="1014488"/>
            <a:ext cx="2234242" cy="2195423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9176C-9ED3-6BDC-5808-F3B259C8B918}"/>
              </a:ext>
            </a:extLst>
          </p:cNvPr>
          <p:cNvSpPr txBox="1"/>
          <p:nvPr/>
        </p:nvSpPr>
        <p:spPr>
          <a:xfrm rot="16200000">
            <a:off x="7725757" y="2153175"/>
            <a:ext cx="74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479C-B440-5772-005D-032AC76EFA11}"/>
              </a:ext>
            </a:extLst>
          </p:cNvPr>
          <p:cNvSpPr txBox="1"/>
          <p:nvPr/>
        </p:nvSpPr>
        <p:spPr>
          <a:xfrm>
            <a:off x="8645907" y="3209911"/>
            <a:ext cx="11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3020A-98EF-696D-8628-0683898F146D}"/>
              </a:ext>
            </a:extLst>
          </p:cNvPr>
          <p:cNvSpPr txBox="1"/>
          <p:nvPr/>
        </p:nvSpPr>
        <p:spPr>
          <a:xfrm rot="18900000">
            <a:off x="9956003" y="2788019"/>
            <a:ext cx="11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127C2-C2F9-6D13-C5A1-C60AEC26E5A4}"/>
              </a:ext>
            </a:extLst>
          </p:cNvPr>
          <p:cNvSpPr txBox="1"/>
          <p:nvPr/>
        </p:nvSpPr>
        <p:spPr>
          <a:xfrm>
            <a:off x="7142672" y="3730206"/>
            <a:ext cx="4761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Calculating the maximum of all strides of all subjects and conditions is as simple as taking the max over the stride-dimension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(i.e. the first dimension in this case):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max(Variable, [], 1)  </a:t>
            </a:r>
          </a:p>
          <a:p>
            <a:pPr algn="l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timeseries from the entire protocol can be as simple as using a colon operator </a:t>
            </a:r>
          </a:p>
          <a:p>
            <a:pPr algn="l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Plot(Time(:), Variable(:))</a:t>
            </a:r>
          </a:p>
        </p:txBody>
      </p:sp>
    </p:spTree>
    <p:extLst>
      <p:ext uri="{BB962C8B-B14F-4D97-AF65-F5344CB8AC3E}">
        <p14:creationId xmlns:p14="http://schemas.microsoft.com/office/powerpoint/2010/main" val="7466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37FE-B1EF-51BB-0997-6F24626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4325-AFC4-027C-07F8-09DAE28D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2" y="1014488"/>
            <a:ext cx="7694762" cy="5843513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DATA</a:t>
            </a:r>
            <a:r>
              <a:rPr lang="en-US" b="1" dirty="0"/>
              <a:t>:</a:t>
            </a:r>
          </a:p>
          <a:p>
            <a:pPr lvl="1"/>
            <a:r>
              <a:rPr lang="en-US" b="1" i="1" dirty="0"/>
              <a:t>S01, S02</a:t>
            </a:r>
            <a:r>
              <a:rPr lang="en-US" b="1" dirty="0"/>
              <a:t>: </a:t>
            </a:r>
            <a:r>
              <a:rPr lang="en-US" dirty="0"/>
              <a:t>Each folder contains all measurement files of a participant</a:t>
            </a:r>
          </a:p>
          <a:p>
            <a:pPr lvl="1"/>
            <a:r>
              <a:rPr lang="en-US" b="1" i="1" dirty="0"/>
              <a:t>Demographics.xlsx</a:t>
            </a:r>
            <a:r>
              <a:rPr lang="en-US" b="1" dirty="0"/>
              <a:t> </a:t>
            </a:r>
            <a:r>
              <a:rPr lang="en-US" dirty="0"/>
              <a:t>: Simple spreadsheet with demographic data. Only columns and headers.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PROCESSED</a:t>
            </a:r>
            <a:r>
              <a:rPr lang="en-US" b="1" dirty="0"/>
              <a:t>: </a:t>
            </a:r>
          </a:p>
          <a:p>
            <a:pPr lvl="1"/>
            <a:r>
              <a:rPr lang="en-US" b="1" i="1" dirty="0" err="1"/>
              <a:t>PcntSubCond.mat</a:t>
            </a:r>
            <a:r>
              <a:rPr lang="en-US" dirty="0"/>
              <a:t>: mat file with </a:t>
            </a:r>
            <a:r>
              <a:rPr lang="en-US" dirty="0" err="1"/>
              <a:t>Stridepercent</a:t>
            </a:r>
            <a:r>
              <a:rPr lang="en-US" dirty="0"/>
              <a:t>, subjects, conditions in 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3d dimension</a:t>
            </a:r>
          </a:p>
          <a:p>
            <a:pPr lvl="1"/>
            <a:r>
              <a:rPr lang="en-US" b="1" i="1" dirty="0" err="1"/>
              <a:t>Sub.mat</a:t>
            </a:r>
            <a:r>
              <a:rPr lang="en-US" b="1" dirty="0"/>
              <a:t>: </a:t>
            </a:r>
            <a:r>
              <a:rPr lang="en-US" dirty="0" err="1"/>
              <a:t>Matfile</a:t>
            </a:r>
            <a:r>
              <a:rPr lang="en-US" dirty="0"/>
              <a:t> with only subject dimension (e.g. demographic data like </a:t>
            </a:r>
            <a:r>
              <a:rPr lang="en-US" dirty="0" err="1"/>
              <a:t>bodymass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1" i="1" dirty="0"/>
              <a:t>FUNCTIONS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Functions from GitHub repo. </a:t>
            </a:r>
          </a:p>
          <a:p>
            <a:endParaRPr lang="en-US" dirty="0"/>
          </a:p>
          <a:p>
            <a:r>
              <a:rPr lang="en-US" b="1" dirty="0"/>
              <a:t>SCRIPTS</a:t>
            </a:r>
            <a:r>
              <a:rPr lang="en-US" dirty="0"/>
              <a:t> in root folder: </a:t>
            </a:r>
          </a:p>
          <a:p>
            <a:pPr lvl="1"/>
            <a:r>
              <a:rPr lang="en-US" dirty="0"/>
              <a:t>Should contain </a:t>
            </a:r>
            <a:r>
              <a:rPr lang="en-US" b="1" dirty="0"/>
              <a:t>settings sequence for running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B632036-31B3-5628-F0EF-596D809008CA}"/>
              </a:ext>
            </a:extLst>
          </p:cNvPr>
          <p:cNvSpPr/>
          <p:nvPr/>
        </p:nvSpPr>
        <p:spPr>
          <a:xfrm>
            <a:off x="8497018" y="2684895"/>
            <a:ext cx="1518249" cy="1242203"/>
          </a:xfrm>
          <a:prstGeom prst="cube">
            <a:avLst>
              <a:gd name="adj" fmla="val 1611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153C-A309-2E8A-252D-F4976D319C56}"/>
              </a:ext>
            </a:extLst>
          </p:cNvPr>
          <p:cNvSpPr/>
          <p:nvPr/>
        </p:nvSpPr>
        <p:spPr>
          <a:xfrm>
            <a:off x="10826151" y="2684895"/>
            <a:ext cx="465826" cy="124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7921-AF65-E854-068E-8F79D9D8DDAA}"/>
              </a:ext>
            </a:extLst>
          </p:cNvPr>
          <p:cNvSpPr txBox="1"/>
          <p:nvPr/>
        </p:nvSpPr>
        <p:spPr>
          <a:xfrm>
            <a:off x="8453885" y="3012914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PcntSubCond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D6DAD-3BFD-E758-5E9F-C4B30C649144}"/>
              </a:ext>
            </a:extLst>
          </p:cNvPr>
          <p:cNvSpPr txBox="1"/>
          <p:nvPr/>
        </p:nvSpPr>
        <p:spPr>
          <a:xfrm>
            <a:off x="10765765" y="3012914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8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37FE-B1EF-51BB-0997-6F24626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4325-AFC4-027C-07F8-09DAE28D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9" y="1014488"/>
            <a:ext cx="5985295" cy="50727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this to store structures with settings for plotting, </a:t>
            </a:r>
            <a:r>
              <a:rPr lang="en-US" dirty="0" err="1"/>
              <a:t>conditionnames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Use this to maintain consistent style, coloring, etc. across manuscript figures.</a:t>
            </a:r>
          </a:p>
          <a:p>
            <a:pPr lvl="1"/>
            <a:r>
              <a:rPr lang="en-US" dirty="0"/>
              <a:t>This is more convenient than programming the different plot-settings.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FIGS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 err="1"/>
              <a:t>testdata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we make major function updates we should check if they still work with test datasets.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F277A-5D67-3310-110C-76ABFB17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4488"/>
            <a:ext cx="5902015" cy="14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5751-42F7-4A0B-AFBF-E9E904CA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                   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16B95-A1E7-1575-ED2F-774567EB7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4488"/>
            <a:ext cx="5181600" cy="5162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Should work on all datasets from all projects.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should write (and name) </a:t>
            </a:r>
            <a:r>
              <a:rPr lang="en-US" b="1" dirty="0"/>
              <a:t>versatile functions with similar style as default MATLAB functions</a:t>
            </a:r>
            <a:r>
              <a:rPr lang="en-US" dirty="0"/>
              <a:t>. E.g., MATLAB would not make a “mean” function that only works on files with a specific name and calculates the mean for a specific dimension.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we make improvements we should </a:t>
            </a:r>
            <a:r>
              <a:rPr lang="en-US" b="1" dirty="0"/>
              <a:t>update on GitHub and always download and use the latest function folder.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7AAAD-1CD1-2FE2-44A8-16522D42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14488"/>
            <a:ext cx="5181600" cy="5162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Should contain </a:t>
            </a:r>
            <a:r>
              <a:rPr lang="en-US" b="1" dirty="0"/>
              <a:t>settings</a:t>
            </a:r>
            <a:r>
              <a:rPr lang="en-US" dirty="0"/>
              <a:t> and </a:t>
            </a:r>
            <a:r>
              <a:rPr lang="en-US" b="1" dirty="0"/>
              <a:t>commands</a:t>
            </a:r>
            <a:r>
              <a:rPr lang="en-US" dirty="0"/>
              <a:t> (e.g., which filenames and which conditions need to be run, etc.)</a:t>
            </a:r>
          </a:p>
          <a:p>
            <a:endParaRPr lang="en-US" dirty="0"/>
          </a:p>
          <a:p>
            <a:r>
              <a:rPr lang="en-US" b="1" dirty="0"/>
              <a:t>Project-specific</a:t>
            </a:r>
            <a:r>
              <a:rPr lang="en-US" dirty="0"/>
              <a:t>: we do not need to update this on GitHub. </a:t>
            </a:r>
          </a:p>
          <a:p>
            <a:endParaRPr lang="en-US" dirty="0"/>
          </a:p>
          <a:p>
            <a:r>
              <a:rPr lang="en-US" dirty="0"/>
              <a:t>Name scripts according to the run </a:t>
            </a:r>
            <a:r>
              <a:rPr lang="en-US" b="1" dirty="0"/>
              <a:t>sequence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Write a </a:t>
            </a:r>
            <a:r>
              <a:rPr lang="en-US" b="1" dirty="0"/>
              <a:t>“master” script</a:t>
            </a:r>
            <a:r>
              <a:rPr lang="en-US" dirty="0"/>
              <a:t> that runs all the scripts in the correct sequence. </a:t>
            </a:r>
          </a:p>
        </p:txBody>
      </p:sp>
    </p:spTree>
    <p:extLst>
      <p:ext uri="{BB962C8B-B14F-4D97-AF65-F5344CB8AC3E}">
        <p14:creationId xmlns:p14="http://schemas.microsoft.com/office/powerpoint/2010/main" val="361031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228-633D-0B2B-7C10-A5AEF8F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B0D1-19A4-CA00-B92B-ACE7821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181"/>
            <a:ext cx="11593902" cy="5072782"/>
          </a:xfrm>
        </p:spPr>
        <p:txBody>
          <a:bodyPr/>
          <a:lstStyle/>
          <a:p>
            <a:r>
              <a:rPr lang="en-US" dirty="0"/>
              <a:t>Introduction to main features: </a:t>
            </a:r>
            <a:br>
              <a:rPr lang="en-US" dirty="0"/>
            </a:br>
            <a:r>
              <a:rPr lang="en-US" dirty="0"/>
              <a:t>Variables as 3D matrices, folder structure, functions and scripts </a:t>
            </a:r>
          </a:p>
          <a:p>
            <a:endParaRPr lang="en-US" dirty="0"/>
          </a:p>
          <a:p>
            <a:r>
              <a:rPr lang="en-US" b="1" dirty="0"/>
              <a:t>Repository for keeping code up to-date: GitHub</a:t>
            </a:r>
          </a:p>
          <a:p>
            <a:endParaRPr lang="en-US" dirty="0"/>
          </a:p>
          <a:p>
            <a:r>
              <a:rPr lang="en-US" dirty="0"/>
              <a:t>Overview of main processing steps</a:t>
            </a:r>
          </a:p>
          <a:p>
            <a:endParaRPr lang="en-US" dirty="0"/>
          </a:p>
          <a:p>
            <a:r>
              <a:rPr lang="en-US" dirty="0"/>
              <a:t>Good practices &amp; team consistency guidelines </a:t>
            </a:r>
            <a:br>
              <a:rPr lang="en-US" dirty="0"/>
            </a:br>
            <a:r>
              <a:rPr lang="en-US" dirty="0"/>
              <a:t>for further developing project-specific code. </a:t>
            </a:r>
          </a:p>
        </p:txBody>
      </p:sp>
    </p:spTree>
    <p:extLst>
      <p:ext uri="{BB962C8B-B14F-4D97-AF65-F5344CB8AC3E}">
        <p14:creationId xmlns:p14="http://schemas.microsoft.com/office/powerpoint/2010/main" val="70234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D6AC-AAC7-4C74-B38B-140B0016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Repository for keeping code up-to-date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AC41-061F-6862-ADD3-C0427904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8302"/>
            <a:ext cx="11286337" cy="5072782"/>
          </a:xfrm>
        </p:spPr>
        <p:txBody>
          <a:bodyPr/>
          <a:lstStyle/>
          <a:p>
            <a:r>
              <a:rPr lang="en-US" dirty="0"/>
              <a:t>Main reasons (for me):</a:t>
            </a:r>
          </a:p>
          <a:p>
            <a:pPr lvl="1"/>
            <a:r>
              <a:rPr lang="en-US" dirty="0"/>
              <a:t>The platform for organizing and sharing code (and building your resume)</a:t>
            </a:r>
          </a:p>
          <a:p>
            <a:pPr lvl="1"/>
            <a:r>
              <a:rPr lang="en-US" dirty="0"/>
              <a:t>Allows to keep history (like platforms like </a:t>
            </a:r>
            <a:r>
              <a:rPr lang="en-US" dirty="0" err="1"/>
              <a:t>onedrive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HOWEVER, it also keeps track </a:t>
            </a:r>
            <a:r>
              <a:rPr lang="en-US" b="1" dirty="0"/>
              <a:t>of combined history of all code</a:t>
            </a:r>
            <a:r>
              <a:rPr lang="en-US" dirty="0"/>
              <a:t>. This allows to reset all the code to a certain snapshot in time when everything worked. </a:t>
            </a:r>
          </a:p>
          <a:p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Tutorial: Using GitHub with MATLAB (Pt. 1)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ASB2020: Tutorial - Using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for Researchers – YouTube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16D-0E01-C34A-3A5E-C85492F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4092-F656-C775-E6AC-4AF11C66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5753819"/>
          </a:xfrm>
        </p:spPr>
        <p:txBody>
          <a:bodyPr/>
          <a:lstStyle/>
          <a:p>
            <a:r>
              <a:rPr lang="en-US" dirty="0"/>
              <a:t>Follow documentation videos</a:t>
            </a:r>
          </a:p>
          <a:p>
            <a:endParaRPr lang="en-US" dirty="0"/>
          </a:p>
          <a:p>
            <a:r>
              <a:rPr lang="en-US" dirty="0"/>
              <a:t>Download GIT software </a:t>
            </a:r>
            <a:r>
              <a:rPr lang="en-US" dirty="0">
                <a:hlinkClick r:id="rId2"/>
              </a:rPr>
              <a:t>Git - Downloads (git-scm.com)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account on GitHub.com and accept invite to collaborate on </a:t>
            </a:r>
            <a:r>
              <a:rPr lang="en-US" dirty="0" err="1"/>
              <a:t>GaitCodeTemplate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154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8C77186F-DEDA-442B-8AB9-5C2B4F307C17}" vid="{9CBE3280-4C49-472C-AA3D-9EE349713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217</TotalTime>
  <Words>1843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-apple-system</vt:lpstr>
      <vt:lpstr>Arial</vt:lpstr>
      <vt:lpstr>Calibri</vt:lpstr>
      <vt:lpstr>Theme1</vt:lpstr>
      <vt:lpstr>Gait Code Template</vt:lpstr>
      <vt:lpstr>Outline</vt:lpstr>
      <vt:lpstr>Variables as 3D matrices</vt:lpstr>
      <vt:lpstr>Folder structure</vt:lpstr>
      <vt:lpstr>Folder structure (continued)</vt:lpstr>
      <vt:lpstr>Functions                     Scripts</vt:lpstr>
      <vt:lpstr>Outline</vt:lpstr>
      <vt:lpstr>Repository for keeping code up-to-date GitHub</vt:lpstr>
      <vt:lpstr>How to use GitHub</vt:lpstr>
      <vt:lpstr>How to use GitHub (Continued)</vt:lpstr>
      <vt:lpstr>Outline</vt:lpstr>
      <vt:lpstr>Main processing steps:  Simple project analyzing single representative stride per condition </vt:lpstr>
      <vt:lpstr>Main processing steps:  Simple project analyzing single representative stride per condition </vt:lpstr>
      <vt:lpstr>Other useful processing steps:</vt:lpstr>
      <vt:lpstr>Other processing steps for projects comparing groups  (e.g., patients, healthy, …) </vt:lpstr>
      <vt:lpstr>Additional processing steps for  projects analyzing adaptation over time (e.g., split-belt) </vt:lpstr>
      <vt:lpstr>Outline</vt:lpstr>
      <vt:lpstr>Good practices</vt:lpstr>
      <vt:lpstr>Team consistency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organization (PROCESSED)</dc:title>
  <dc:creator>Philippe Malcolm</dc:creator>
  <cp:lastModifiedBy>Philippe Malcolm</cp:lastModifiedBy>
  <cp:revision>58</cp:revision>
  <dcterms:created xsi:type="dcterms:W3CDTF">2023-09-22T04:14:17Z</dcterms:created>
  <dcterms:modified xsi:type="dcterms:W3CDTF">2023-09-25T17:10:19Z</dcterms:modified>
</cp:coreProperties>
</file>