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65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680E2-D53F-F266-A6E6-7033F7594E6D}" v="99" dt="2023-07-17T18:05:40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1DE680E2-D53F-F266-A6E6-7033F7594E6D}"/>
    <pc:docChg chg="modSld">
      <pc:chgData name="Nubia Rossi Pavelqueires" userId="S::nubia@dio.me::9fb62b5b-6910-4da4-98ef-a6355beee27e" providerId="AD" clId="Web-{1DE680E2-D53F-F266-A6E6-7033F7594E6D}" dt="2023-07-17T18:05:40.232" v="92" actId="20577"/>
      <pc:docMkLst>
        <pc:docMk/>
      </pc:docMkLst>
      <pc:sldChg chg="modSp">
        <pc:chgData name="Nubia Rossi Pavelqueires" userId="S::nubia@dio.me::9fb62b5b-6910-4da4-98ef-a6355beee27e" providerId="AD" clId="Web-{1DE680E2-D53F-F266-A6E6-7033F7594E6D}" dt="2023-07-17T18:05:40.232" v="92" actId="20577"/>
        <pc:sldMkLst>
          <pc:docMk/>
          <pc:sldMk cId="222172651" sldId="293"/>
        </pc:sldMkLst>
        <pc:spChg chg="mod">
          <ac:chgData name="Nubia Rossi Pavelqueires" userId="S::nubia@dio.me::9fb62b5b-6910-4da4-98ef-a6355beee27e" providerId="AD" clId="Web-{1DE680E2-D53F-F266-A6E6-7033F7594E6D}" dt="2023-07-17T18:05:40.232" v="92" actId="20577"/>
          <ac:spMkLst>
            <pc:docMk/>
            <pc:sldMk cId="222172651" sldId="293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1DE680E2-D53F-F266-A6E6-7033F7594E6D}" dt="2023-07-17T18:05:19.997" v="87" actId="20577"/>
        <pc:sldMkLst>
          <pc:docMk/>
          <pc:sldMk cId="1787366519" sldId="294"/>
        </pc:sldMkLst>
        <pc:spChg chg="mod">
          <ac:chgData name="Nubia Rossi Pavelqueires" userId="S::nubia@dio.me::9fb62b5b-6910-4da4-98ef-a6355beee27e" providerId="AD" clId="Web-{1DE680E2-D53F-F266-A6E6-7033F7594E6D}" dt="2023-07-17T18:05:19.997" v="87" actId="20577"/>
          <ac:spMkLst>
            <pc:docMk/>
            <pc:sldMk cId="1787366519" sldId="294"/>
            <ac:spMk id="8" creationId="{94A36547-BC5B-0FA9-93EE-66AF644386F3}"/>
          </ac:spMkLst>
        </pc:spChg>
        <pc:picChg chg="mod">
          <ac:chgData name="Nubia Rossi Pavelqueires" userId="S::nubia@dio.me::9fb62b5b-6910-4da4-98ef-a6355beee27e" providerId="AD" clId="Web-{1DE680E2-D53F-F266-A6E6-7033F7594E6D}" dt="2023-07-17T18:04:55.746" v="82" actId="1076"/>
          <ac:picMkLst>
            <pc:docMk/>
            <pc:sldMk cId="1787366519" sldId="294"/>
            <ac:picMk id="2" creationId="{665C9799-5932-2DFF-D2AB-890B32645555}"/>
          </ac:picMkLst>
        </pc:picChg>
      </pc:sldChg>
      <pc:sldChg chg="modSp">
        <pc:chgData name="Nubia Rossi Pavelqueires" userId="S::nubia@dio.me::9fb62b5b-6910-4da4-98ef-a6355beee27e" providerId="AD" clId="Web-{1DE680E2-D53F-F266-A6E6-7033F7594E6D}" dt="2023-07-17T18:04:24.495" v="75" actId="20577"/>
        <pc:sldMkLst>
          <pc:docMk/>
          <pc:sldMk cId="3326275924" sldId="295"/>
        </pc:sldMkLst>
        <pc:spChg chg="mod">
          <ac:chgData name="Nubia Rossi Pavelqueires" userId="S::nubia@dio.me::9fb62b5b-6910-4da4-98ef-a6355beee27e" providerId="AD" clId="Web-{1DE680E2-D53F-F266-A6E6-7033F7594E6D}" dt="2023-07-17T18:04:24.495" v="75" actId="20577"/>
          <ac:spMkLst>
            <pc:docMk/>
            <pc:sldMk cId="3326275924" sldId="295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1DE680E2-D53F-F266-A6E6-7033F7594E6D}" dt="2023-07-17T18:01:58.304" v="25" actId="1076"/>
        <pc:sldMkLst>
          <pc:docMk/>
          <pc:sldMk cId="2897564063" sldId="296"/>
        </pc:sldMkLst>
        <pc:spChg chg="mod">
          <ac:chgData name="Nubia Rossi Pavelqueires" userId="S::nubia@dio.me::9fb62b5b-6910-4da4-98ef-a6355beee27e" providerId="AD" clId="Web-{1DE680E2-D53F-F266-A6E6-7033F7594E6D}" dt="2023-07-17T18:01:45.101" v="24" actId="20577"/>
          <ac:spMkLst>
            <pc:docMk/>
            <pc:sldMk cId="2897564063" sldId="296"/>
            <ac:spMk id="8" creationId="{94A36547-BC5B-0FA9-93EE-66AF644386F3}"/>
          </ac:spMkLst>
        </pc:spChg>
        <pc:picChg chg="mod">
          <ac:chgData name="Nubia Rossi Pavelqueires" userId="S::nubia@dio.me::9fb62b5b-6910-4da4-98ef-a6355beee27e" providerId="AD" clId="Web-{1DE680E2-D53F-F266-A6E6-7033F7594E6D}" dt="2023-07-17T18:01:58.304" v="25" actId="1076"/>
          <ac:picMkLst>
            <pc:docMk/>
            <pc:sldMk cId="2897564063" sldId="296"/>
            <ac:picMk id="3" creationId="{C7E001FF-2347-86A1-4C22-55A89DB17C3C}"/>
          </ac:picMkLst>
        </pc:picChg>
      </pc:sldChg>
      <pc:sldChg chg="modSp">
        <pc:chgData name="Nubia Rossi Pavelqueires" userId="S::nubia@dio.me::9fb62b5b-6910-4da4-98ef-a6355beee27e" providerId="AD" clId="Web-{1DE680E2-D53F-F266-A6E6-7033F7594E6D}" dt="2023-07-17T18:01:34.241" v="22" actId="20577"/>
        <pc:sldMkLst>
          <pc:docMk/>
          <pc:sldMk cId="2129633717" sldId="297"/>
        </pc:sldMkLst>
        <pc:spChg chg="mod">
          <ac:chgData name="Nubia Rossi Pavelqueires" userId="S::nubia@dio.me::9fb62b5b-6910-4da4-98ef-a6355beee27e" providerId="AD" clId="Web-{1DE680E2-D53F-F266-A6E6-7033F7594E6D}" dt="2023-07-17T18:01:34.241" v="22" actId="20577"/>
          <ac:spMkLst>
            <pc:docMk/>
            <pc:sldMk cId="2129633717" sldId="297"/>
            <ac:spMk id="8" creationId="{94A36547-BC5B-0FA9-93EE-66AF644386F3}"/>
          </ac:spMkLst>
        </pc:spChg>
        <pc:picChg chg="mod">
          <ac:chgData name="Nubia Rossi Pavelqueires" userId="S::nubia@dio.me::9fb62b5b-6910-4da4-98ef-a6355beee27e" providerId="AD" clId="Web-{1DE680E2-D53F-F266-A6E6-7033F7594E6D}" dt="2023-07-17T18:01:23.835" v="20" actId="1076"/>
          <ac:picMkLst>
            <pc:docMk/>
            <pc:sldMk cId="2129633717" sldId="297"/>
            <ac:picMk id="2" creationId="{2AFAF127-46CF-90BA-0455-2F914EC47797}"/>
          </ac:picMkLst>
        </pc:picChg>
      </pc:sldChg>
      <pc:sldChg chg="modSp">
        <pc:chgData name="Nubia Rossi Pavelqueires" userId="S::nubia@dio.me::9fb62b5b-6910-4da4-98ef-a6355beee27e" providerId="AD" clId="Web-{1DE680E2-D53F-F266-A6E6-7033F7594E6D}" dt="2023-07-17T18:01:06.881" v="18" actId="1076"/>
        <pc:sldMkLst>
          <pc:docMk/>
          <pc:sldMk cId="3991008848" sldId="298"/>
        </pc:sldMkLst>
        <pc:spChg chg="mod">
          <ac:chgData name="Nubia Rossi Pavelqueires" userId="S::nubia@dio.me::9fb62b5b-6910-4da4-98ef-a6355beee27e" providerId="AD" clId="Web-{1DE680E2-D53F-F266-A6E6-7033F7594E6D}" dt="2023-07-17T18:00:59.272" v="17" actId="1076"/>
          <ac:spMkLst>
            <pc:docMk/>
            <pc:sldMk cId="3991008848" sldId="298"/>
            <ac:spMk id="8" creationId="{94A36547-BC5B-0FA9-93EE-66AF644386F3}"/>
          </ac:spMkLst>
        </pc:spChg>
        <pc:picChg chg="mod">
          <ac:chgData name="Nubia Rossi Pavelqueires" userId="S::nubia@dio.me::9fb62b5b-6910-4da4-98ef-a6355beee27e" providerId="AD" clId="Web-{1DE680E2-D53F-F266-A6E6-7033F7594E6D}" dt="2023-07-17T18:01:06.881" v="18" actId="1076"/>
          <ac:picMkLst>
            <pc:docMk/>
            <pc:sldMk cId="3991008848" sldId="298"/>
            <ac:picMk id="3" creationId="{D8C18AAA-4676-3192-B579-7D12EDC617CA}"/>
          </ac:picMkLst>
        </pc:picChg>
      </pc:sldChg>
      <pc:sldChg chg="modSp">
        <pc:chgData name="Nubia Rossi Pavelqueires" userId="S::nubia@dio.me::9fb62b5b-6910-4da4-98ef-a6355beee27e" providerId="AD" clId="Web-{1DE680E2-D53F-F266-A6E6-7033F7594E6D}" dt="2023-07-17T18:00:38.928" v="14" actId="20577"/>
        <pc:sldMkLst>
          <pc:docMk/>
          <pc:sldMk cId="3093483933" sldId="299"/>
        </pc:sldMkLst>
        <pc:spChg chg="mod">
          <ac:chgData name="Nubia Rossi Pavelqueires" userId="S::nubia@dio.me::9fb62b5b-6910-4da4-98ef-a6355beee27e" providerId="AD" clId="Web-{1DE680E2-D53F-F266-A6E6-7033F7594E6D}" dt="2023-07-17T18:00:38.928" v="14" actId="20577"/>
          <ac:spMkLst>
            <pc:docMk/>
            <pc:sldMk cId="3093483933" sldId="299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1DE680E2-D53F-F266-A6E6-7033F7594E6D}" dt="2023-07-17T17:59:33.067" v="6" actId="20577"/>
        <pc:sldMkLst>
          <pc:docMk/>
          <pc:sldMk cId="511587539" sldId="301"/>
        </pc:sldMkLst>
        <pc:spChg chg="mod">
          <ac:chgData name="Nubia Rossi Pavelqueires" userId="S::nubia@dio.me::9fb62b5b-6910-4da4-98ef-a6355beee27e" providerId="AD" clId="Web-{1DE680E2-D53F-F266-A6E6-7033F7594E6D}" dt="2023-07-17T17:59:33.067" v="6" actId="20577"/>
          <ac:spMkLst>
            <pc:docMk/>
            <pc:sldMk cId="511587539" sldId="301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1DE680E2-D53F-F266-A6E6-7033F7594E6D}" dt="2023-07-17T17:59:56.380" v="8" actId="20577"/>
        <pc:sldMkLst>
          <pc:docMk/>
          <pc:sldMk cId="429525380" sldId="302"/>
        </pc:sldMkLst>
        <pc:spChg chg="mod">
          <ac:chgData name="Nubia Rossi Pavelqueires" userId="S::nubia@dio.me::9fb62b5b-6910-4da4-98ef-a6355beee27e" providerId="AD" clId="Web-{1DE680E2-D53F-F266-A6E6-7033F7594E6D}" dt="2023-07-17T17:59:56.380" v="8" actId="20577"/>
          <ac:spMkLst>
            <pc:docMk/>
            <pc:sldMk cId="429525380" sldId="302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1DE680E2-D53F-F266-A6E6-7033F7594E6D}" dt="2023-07-17T18:00:28.490" v="13" actId="20577"/>
        <pc:sldMkLst>
          <pc:docMk/>
          <pc:sldMk cId="922871676" sldId="303"/>
        </pc:sldMkLst>
        <pc:spChg chg="mod">
          <ac:chgData name="Nubia Rossi Pavelqueires" userId="S::nubia@dio.me::9fb62b5b-6910-4da4-98ef-a6355beee27e" providerId="AD" clId="Web-{1DE680E2-D53F-F266-A6E6-7033F7594E6D}" dt="2023-07-17T18:00:28.490" v="13" actId="20577"/>
          <ac:spMkLst>
            <pc:docMk/>
            <pc:sldMk cId="922871676" sldId="303"/>
            <ac:spMk id="8" creationId="{94A36547-BC5B-0FA9-93EE-66AF644386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94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7059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61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08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18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46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6208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22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860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4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44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>
              <a:lnSpc>
                <a:spcPct val="115000"/>
              </a:lnSpc>
              <a:buSzPts val="3200"/>
            </a:pP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Vejamos a seguir, algumas das maneiras que o DevOps ajuda no desenvolvimento de software: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Colaboração entre equipes: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DevOps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incentiva a colaboração e a comunicação constante entre as equipes de desenvolvimento e operações, permitindo que elas trabalhem juntas de forma mais eficiente e eficaz.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57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2. Automatização de processos: O </a:t>
            </a:r>
            <a:r>
              <a:rPr lang="pt-BR" sz="1800" dirty="0" err="1"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enfatiza a automação de processos,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desde a integração contínua e entrega contínua (CI/CD), passando por testes, até a implantação e monitoramento de software. </a:t>
            </a:r>
            <a:r>
              <a:rPr lang="pt-PT" sz="1800" dirty="0">
                <a:effectLst/>
                <a:latin typeface="Calibri"/>
                <a:ea typeface="Calibri"/>
                <a:cs typeface="Times New Roman"/>
              </a:rPr>
              <a:t>Ajudando a reduzir 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o tempo de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lançamento no mercado e minimiza a possibilidade de erros humanos.</a:t>
            </a:r>
            <a:endParaRPr lang="en-GB" dirty="0">
              <a:latin typeface="Calibri"/>
              <a:ea typeface="Calibri"/>
              <a:cs typeface="Times New Roman"/>
            </a:endParaRPr>
          </a:p>
          <a:p>
            <a:pPr algn="just"/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587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3. Melhoria contínua: O </a:t>
            </a:r>
            <a:r>
              <a:rPr lang="pt-BR" sz="1800" err="1"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promove a cultura de melhoria contínua, em que a equipe de desenvolvimento está sempre procurando maneiras de melhorar o processo de desenvolvimento de software, a qualidade do software e a experiência do usuário.</a:t>
            </a:r>
            <a:endParaRPr lang="pt-BR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4. Agilidade: O </a:t>
            </a:r>
            <a:r>
              <a:rPr lang="pt-BR" sz="1800" err="1"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ajuda as equipes a se tornarem mais ágeis no desenvolvimento de software, permitindo que elas respondam rapidamente às mudanças nas necessidades do cliente e do mercado.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52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5. Monitoramento constante: O </a:t>
            </a:r>
            <a:r>
              <a:rPr lang="pt-BR" sz="1800" err="1"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promove a monitoração constante do software em produção, permitindo que a equipe de desenvolvimento responda rapidamente a quaisquer problemas e reduza o tempo de inatividade do sistema.</a:t>
            </a:r>
            <a:endParaRPr lang="pt-BR">
              <a:latin typeface="Calibri"/>
              <a:ea typeface="Calibri"/>
              <a:cs typeface="Times New Roman"/>
            </a:endParaRPr>
          </a:p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No geral, o </a:t>
            </a:r>
            <a:r>
              <a:rPr lang="pt-BR" sz="1800" dirty="0" err="1"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é uma abordagem que ajuda as equipes de desenvolvimento de software a melhorar a eficiência, a qualidade e a agilidade no processo </a:t>
            </a:r>
            <a:r>
              <a:rPr lang="pt-BR" dirty="0">
                <a:latin typeface="Calibri"/>
                <a:ea typeface="Calibri"/>
                <a:cs typeface="Times New Roman"/>
              </a:rPr>
              <a:t>de desenvolvimento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e entrega de software.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87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592392"/>
            <a:ext cx="8016900" cy="3474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Atualmente temo diversas metodologias de desenvolvimento de software e que foram criadas para ajudar a melhorar o fluxo de desenvolvimento.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dirty="0"/>
              <a:t>Algumas delas são: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Modelo Cascata (</a:t>
            </a:r>
            <a:r>
              <a:rPr lang="pt-PT" dirty="0" err="1"/>
              <a:t>Wartefall</a:t>
            </a:r>
            <a:r>
              <a:rPr lang="pt-P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Scrum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Kanban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TDD - </a:t>
            </a:r>
            <a:r>
              <a:rPr lang="pt-PT" dirty="0" err="1"/>
              <a:t>Test-Driven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DevOps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PT" sz="1800" b="1" dirty="0">
                <a:effectLst/>
                <a:latin typeface="Calibri"/>
                <a:ea typeface="Calibri"/>
                <a:cs typeface="Times New Roman"/>
              </a:rPr>
              <a:t>Modelo Cascata (</a:t>
            </a:r>
            <a:r>
              <a:rPr lang="pt-PT" sz="1800" b="1" err="1">
                <a:effectLst/>
                <a:latin typeface="Calibri"/>
                <a:ea typeface="Calibri"/>
                <a:cs typeface="Times New Roman"/>
              </a:rPr>
              <a:t>Wartefall</a:t>
            </a:r>
            <a:r>
              <a:rPr lang="pt-PT" sz="1800" b="1" dirty="0">
                <a:effectLst/>
                <a:latin typeface="Calibri"/>
                <a:ea typeface="Calibri"/>
                <a:cs typeface="Times New Roman"/>
              </a:rPr>
              <a:t>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/>
                <a:ea typeface="Calibri"/>
                <a:cs typeface="Times New Roman"/>
              </a:rPr>
              <a:t>Este é um dos modelos de desenvolvimento de software mais antigos e também o mais utilizados. Esta metodologia consiste em uma sequência de fases, onde cada fase é completada antes de iniciar a próxima. As fases incluem análise de requisitos, design, implementação, testes e manutenção.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/>
                <a:ea typeface="Calibri"/>
                <a:cs typeface="Times New Roman"/>
              </a:rPr>
              <a:t>Embora este modelo seja fácil de entender e implementar, </a:t>
            </a:r>
            <a:r>
              <a:rPr lang="pt-PT" sz="1800">
                <a:effectLst/>
                <a:latin typeface="Calibri"/>
                <a:ea typeface="Calibri"/>
                <a:cs typeface="Times New Roman"/>
              </a:rPr>
              <a:t>ele pode ser inflexível em relação a mudanças </a:t>
            </a:r>
            <a:r>
              <a:rPr lang="pt-PT" sz="1800" dirty="0">
                <a:effectLst/>
                <a:latin typeface="Calibri"/>
                <a:ea typeface="Calibri"/>
                <a:cs typeface="Times New Roman"/>
              </a:rPr>
              <a:t>no meio do processo.</a:t>
            </a:r>
            <a:endParaRPr lang="en-GB" dirty="0"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17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PT" sz="1800" b="1" dirty="0" err="1">
                <a:effectLst/>
                <a:latin typeface="Calibri"/>
                <a:ea typeface="Calibri"/>
                <a:cs typeface="Times New Roman"/>
              </a:rPr>
              <a:t>Scrum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O Scrum é um framework Ágil, simples e leve ou poderíamos dizer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que é uma metodologia ágil de desenvolvimento de software, muito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endParaRPr lang="pt-BR" dirty="0"/>
          </a:p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utilizada!</a:t>
            </a:r>
            <a:endParaRPr lang="pt-BR" dirty="0"/>
          </a:p>
          <a:p>
            <a:pPr algn="just">
              <a:tabLst>
                <a:tab pos="6281738" algn="l"/>
              </a:tabLst>
            </a:pP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O Scrum divide o desenvolvimento em iterações curtas, conhecidas como sprints, que geralmente duram de duas a quatro semanas ele também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incrementa valores para entregar valores com frequência e com isto reduzir os riscos do projeto.</a:t>
            </a:r>
          </a:p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Ele também é adaptável a mudanças e ajuda a manter a equipe </a:t>
            </a:r>
            <a:r>
              <a:rPr lang="pt-BR" dirty="0">
                <a:latin typeface="Calibri"/>
                <a:ea typeface="Calibri"/>
                <a:cs typeface="Times New Roman"/>
              </a:rPr>
              <a:t>focada e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produtiva.</a:t>
            </a:r>
            <a:endParaRPr lang="en-GB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2" name="Picture 1" descr="Scrum Logo, HD Png Download - kindpng">
            <a:extLst>
              <a:ext uri="{FF2B5EF4-FFF2-40B4-BE49-F238E27FC236}">
                <a16:creationId xmlns:a16="http://schemas.microsoft.com/office/drawing/2014/main" id="{665C9799-5932-2DFF-D2AB-890B326455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3" t="3360" r="7510" b="1"/>
          <a:stretch/>
        </p:blipFill>
        <p:spPr bwMode="auto">
          <a:xfrm>
            <a:off x="7400635" y="1822109"/>
            <a:ext cx="1053465" cy="12344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736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PT" sz="1800" b="1" dirty="0">
                <a:effectLst/>
                <a:latin typeface="Calibri"/>
                <a:ea typeface="Calibri"/>
                <a:cs typeface="Times New Roman"/>
              </a:rPr>
              <a:t>KANBAN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É</a:t>
            </a:r>
            <a:r>
              <a:rPr lang="pt-BR" dirty="0">
                <a:latin typeface="Calibri"/>
                <a:ea typeface="Calibri"/>
                <a:cs typeface="Times New Roman"/>
              </a:rPr>
              <a:t> uma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metodologia</a:t>
            </a:r>
            <a:r>
              <a:rPr lang="pt-BR" dirty="0">
                <a:latin typeface="Calibri"/>
                <a:ea typeface="Calibri"/>
                <a:cs typeface="Times New Roman"/>
              </a:rPr>
              <a:t> ágil que se concentra na entrega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contínua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de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pequenos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incrementos de software.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Ou seja, nada mais é do que um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quadro com todas as tarefas que </a:t>
            </a:r>
            <a:r>
              <a:rPr lang="pt-BR" sz="1800">
                <a:effectLst/>
                <a:latin typeface="Calibri"/>
                <a:ea typeface="Calibri"/>
                <a:cs typeface="Times New Roman"/>
              </a:rPr>
              <a:t>permite visualizar onde o trabalho</a:t>
            </a:r>
            <a:r>
              <a:rPr lang="pt-BR">
                <a:latin typeface="Calibri"/>
                <a:ea typeface="Calibri"/>
                <a:cs typeface="Times New Roman"/>
              </a:rPr>
              <a:t> </a:t>
            </a:r>
            <a:r>
              <a:rPr lang="pt-BR" sz="1800">
                <a:effectLst/>
                <a:latin typeface="Calibri"/>
                <a:ea typeface="Calibri"/>
                <a:cs typeface="Times New Roman"/>
              </a:rPr>
              <a:t>está fluindo bem e onde está na fila ou</a:t>
            </a:r>
            <a:r>
              <a:rPr lang="pt-BR">
                <a:latin typeface="Calibri"/>
                <a:ea typeface="Calibri"/>
                <a:cs typeface="Times New Roman"/>
              </a:rPr>
              <a:t> </a:t>
            </a:r>
            <a:r>
              <a:rPr lang="pt-BR" sz="1800">
                <a:effectLst/>
                <a:latin typeface="Calibri"/>
                <a:ea typeface="Calibri"/>
                <a:cs typeface="Times New Roman"/>
              </a:rPr>
              <a:t>interrompido.</a:t>
            </a:r>
            <a:endParaRPr lang="pt-BR"/>
          </a:p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A palavra </a:t>
            </a:r>
            <a:r>
              <a:rPr lang="pt-BR" sz="1800" err="1">
                <a:effectLst/>
                <a:latin typeface="Calibri"/>
                <a:ea typeface="Calibri"/>
                <a:cs typeface="Times New Roman"/>
              </a:rPr>
              <a:t>Kanban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vem do Japonês e significa Listas ou Cartões.</a:t>
            </a:r>
            <a:r>
              <a:rPr lang="pt-BR" dirty="0">
                <a:latin typeface="Calibri"/>
                <a:ea typeface="Calibri"/>
                <a:cs typeface="Times New Roman"/>
              </a:rPr>
              <a:t> </a:t>
            </a:r>
            <a:endParaRPr lang="pt-BR" sz="1800" dirty="0">
              <a:effectLst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Esta metodologia foi inventada nas linhas de produção da TOYOTA.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62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74732" y="1695084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PT" sz="1800" b="1" dirty="0">
                <a:effectLst/>
                <a:latin typeface="Calibri"/>
                <a:ea typeface="Calibri"/>
                <a:cs typeface="Times New Roman"/>
              </a:rPr>
              <a:t>KANBAN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No </a:t>
            </a:r>
            <a:r>
              <a:rPr lang="pt-PT" sz="180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Kanban</a:t>
            </a: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nós temos 3 listas TO DO, DOING E DONE.</a:t>
            </a:r>
            <a:b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Em TO DO - colocamos as tarefas que estão por fazer</a:t>
            </a:r>
            <a:r>
              <a:rPr lang="pt-PT" dirty="0">
                <a:latin typeface="Calibri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</a:t>
            </a:r>
            <a:b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Em DOING - colocamos as tarefas que estamos fazendo naquele exato momento</a:t>
            </a:r>
            <a:b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pt-PT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Em DONE - colocamos as tarefas que foram concluídas.</a:t>
            </a:r>
            <a:endParaRPr lang="en-GB" sz="1800" dirty="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  <a:p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C7E001FF-2347-86A1-4C22-55A89DB17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32" y="3307304"/>
            <a:ext cx="3226257" cy="17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BR" b="1" dirty="0"/>
              <a:t>TDD - 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(Test-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Driven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</a:t>
            </a: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 não é uma forma de escrever testes e na verdade ele é uma forma de desenvolver código.</a:t>
            </a:r>
            <a:endParaRPr lang="pt-BR"/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 seja, eu crio meu teste e em cima deste teste eu desenvolvo o código somente para passar naquele teste.</a:t>
            </a:r>
            <a:endParaRPr lang="pt-BR" sz="1800" dirty="0">
              <a:effectLst/>
            </a:endParaRPr>
          </a:p>
          <a:p>
            <a:pPr algn="just"/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O objetivo do TDD é garantir que o código seja testado continuamente durante o desenvolvimento.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GB" dirty="0"/>
          </a:p>
        </p:txBody>
      </p:sp>
      <p:pic>
        <p:nvPicPr>
          <p:cNvPr id="2" name="Picture 1" descr="Test Driven Development for Software Products Updation">
            <a:extLst>
              <a:ext uri="{FF2B5EF4-FFF2-40B4-BE49-F238E27FC236}">
                <a16:creationId xmlns:a16="http://schemas.microsoft.com/office/drawing/2014/main" id="{2AFAF127-46CF-90BA-0455-2F914EC477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8" t="5863" r="4980" b="5135"/>
          <a:stretch/>
        </p:blipFill>
        <p:spPr bwMode="auto">
          <a:xfrm>
            <a:off x="7420479" y="1285308"/>
            <a:ext cx="832652" cy="8458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963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53823" y="1736901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BR" b="1" err="1">
                <a:latin typeface="Calibri"/>
                <a:ea typeface="Calibri"/>
                <a:cs typeface="Times New Roman"/>
              </a:rPr>
              <a:t>DevOps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O </a:t>
            </a:r>
            <a:r>
              <a:rPr lang="pt-BR" sz="1800" err="1"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é uma abordagem que se concentra na colaboração entre as equipes de desenvolvimento e operações de TI.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O objetivo do </a:t>
            </a:r>
            <a:r>
              <a:rPr lang="pt-BR" sz="1800" err="1"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BR" sz="1800" dirty="0">
                <a:effectLst/>
                <a:latin typeface="Calibri"/>
                <a:ea typeface="Calibri"/>
                <a:cs typeface="Times New Roman"/>
              </a:rPr>
              <a:t> é integrar o desenvolvimento e a operação em um processo contínuo e automatizado, o que ajuda a reduzir o tempo de lançamento de software e melhorar a qualidade do software.</a:t>
            </a:r>
            <a:endParaRPr lang="en-GB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3" name="Picture 2" descr="Top 4 software development methodologies | Synopsys">
            <a:extLst>
              <a:ext uri="{FF2B5EF4-FFF2-40B4-BE49-F238E27FC236}">
                <a16:creationId xmlns:a16="http://schemas.microsoft.com/office/drawing/2014/main" id="{D8C18AAA-4676-3192-B579-7D12EDC617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t="5567" r="12918" b="5067"/>
          <a:stretch/>
        </p:blipFill>
        <p:spPr bwMode="auto">
          <a:xfrm>
            <a:off x="3237984" y="3694144"/>
            <a:ext cx="2660125" cy="12802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9100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49"/>
            <a:ext cx="8016900" cy="136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</a:rPr>
              <a:t>DevOps</a:t>
            </a: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 e a melhoria no fluxo de desenvolvimento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GB" sz="4000" b="1" dirty="0">
              <a:solidFill>
                <a:srgbClr val="EA4E60"/>
              </a:solidFill>
              <a:latin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764779"/>
            <a:ext cx="8016900" cy="25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Dentre todas o DevOps é uma metodologia de colaboração entre equipes de desenvolvimento e operações. E tem como objetivo a entrega rápida e confiável de software.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DevOps aborda mais a automação de processos, a colaboração entre as equipes e a monitoração constante do software em produção. Por isto, a sua adoção tem crescido e vem se tornando mais adequado para equipes que desejam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melhorar a eficiência, a qualidade e a agilidade no processo de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desenvolvimento e entrega de software.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34839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8" ma:contentTypeDescription="Create a new document." ma:contentTypeScope="" ma:versionID="8318531fd059d61dd4fee9b82b328379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12EF5B-6B4A-4672-90CA-E4B01DFAEAD1}"/>
</file>

<file path=docProps/app.xml><?xml version="1.0" encoding="utf-8"?>
<Properties xmlns="http://schemas.openxmlformats.org/officeDocument/2006/extended-properties" xmlns:vt="http://schemas.openxmlformats.org/officeDocument/2006/docPropsVTypes">
  <TotalTime>8729</TotalTime>
  <Words>968</Words>
  <Application>Microsoft Office PowerPoint</Application>
  <PresentationFormat>Apresentação na tela (16:9)</PresentationFormat>
  <Paragraphs>56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157</cp:revision>
  <dcterms:modified xsi:type="dcterms:W3CDTF">2023-07-17T18:05:43Z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