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5"/>
  </p:notesMasterIdLst>
  <p:sldIdLst>
    <p:sldId id="265" r:id="rId5"/>
    <p:sldId id="292" r:id="rId6"/>
    <p:sldId id="293" r:id="rId7"/>
    <p:sldId id="294" r:id="rId8"/>
    <p:sldId id="295" r:id="rId9"/>
    <p:sldId id="296" r:id="rId10"/>
    <p:sldId id="297" r:id="rId11"/>
    <p:sldId id="298" r:id="rId12"/>
    <p:sldId id="299" r:id="rId13"/>
    <p:sldId id="300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entury Gothic" panose="020B0502020202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DF807B-9B40-FCE9-BEED-6374D15808DF}" v="130" dt="2023-07-17T19:39:29.7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6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6.fntdata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7.fntdata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ubia Rossi Pavelqueires" userId="S::nubia@dio.me::9fb62b5b-6910-4da4-98ef-a6355beee27e" providerId="AD" clId="Web-{2FDF807B-9B40-FCE9-BEED-6374D15808DF}"/>
    <pc:docChg chg="modSld">
      <pc:chgData name="Nubia Rossi Pavelqueires" userId="S::nubia@dio.me::9fb62b5b-6910-4da4-98ef-a6355beee27e" providerId="AD" clId="Web-{2FDF807B-9B40-FCE9-BEED-6374D15808DF}" dt="2023-07-17T19:39:29.744" v="124" actId="20577"/>
      <pc:docMkLst>
        <pc:docMk/>
      </pc:docMkLst>
      <pc:sldChg chg="modSp">
        <pc:chgData name="Nubia Rossi Pavelqueires" userId="S::nubia@dio.me::9fb62b5b-6910-4da4-98ef-a6355beee27e" providerId="AD" clId="Web-{2FDF807B-9B40-FCE9-BEED-6374D15808DF}" dt="2023-07-17T18:06:09.458" v="1" actId="20577"/>
        <pc:sldMkLst>
          <pc:docMk/>
          <pc:sldMk cId="186804345" sldId="292"/>
        </pc:sldMkLst>
        <pc:spChg chg="mod">
          <ac:chgData name="Nubia Rossi Pavelqueires" userId="S::nubia@dio.me::9fb62b5b-6910-4da4-98ef-a6355beee27e" providerId="AD" clId="Web-{2FDF807B-9B40-FCE9-BEED-6374D15808DF}" dt="2023-07-17T18:06:09.458" v="1" actId="20577"/>
          <ac:spMkLst>
            <pc:docMk/>
            <pc:sldMk cId="186804345" sldId="292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2FDF807B-9B40-FCE9-BEED-6374D15808DF}" dt="2023-07-17T18:06:40.146" v="10" actId="20577"/>
        <pc:sldMkLst>
          <pc:docMk/>
          <pc:sldMk cId="2259766231" sldId="293"/>
        </pc:sldMkLst>
        <pc:spChg chg="mod">
          <ac:chgData name="Nubia Rossi Pavelqueires" userId="S::nubia@dio.me::9fb62b5b-6910-4da4-98ef-a6355beee27e" providerId="AD" clId="Web-{2FDF807B-9B40-FCE9-BEED-6374D15808DF}" dt="2023-07-17T18:06:40.146" v="10" actId="20577"/>
          <ac:spMkLst>
            <pc:docMk/>
            <pc:sldMk cId="2259766231" sldId="293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2FDF807B-9B40-FCE9-BEED-6374D15808DF}" dt="2023-07-17T19:37:48.679" v="109" actId="14100"/>
        <pc:sldMkLst>
          <pc:docMk/>
          <pc:sldMk cId="3850913129" sldId="296"/>
        </pc:sldMkLst>
        <pc:spChg chg="mod">
          <ac:chgData name="Nubia Rossi Pavelqueires" userId="S::nubia@dio.me::9fb62b5b-6910-4da4-98ef-a6355beee27e" providerId="AD" clId="Web-{2FDF807B-9B40-FCE9-BEED-6374D15808DF}" dt="2023-07-17T19:37:48.679" v="109" actId="14100"/>
          <ac:spMkLst>
            <pc:docMk/>
            <pc:sldMk cId="3850913129" sldId="296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2FDF807B-9B40-FCE9-BEED-6374D15808DF}" dt="2023-07-17T19:38:49.243" v="113" actId="1076"/>
        <pc:sldMkLst>
          <pc:docMk/>
          <pc:sldMk cId="2580166136" sldId="297"/>
        </pc:sldMkLst>
        <pc:spChg chg="mod">
          <ac:chgData name="Nubia Rossi Pavelqueires" userId="S::nubia@dio.me::9fb62b5b-6910-4da4-98ef-a6355beee27e" providerId="AD" clId="Web-{2FDF807B-9B40-FCE9-BEED-6374D15808DF}" dt="2023-07-17T19:38:49.243" v="113" actId="1076"/>
          <ac:spMkLst>
            <pc:docMk/>
            <pc:sldMk cId="2580166136" sldId="297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2FDF807B-9B40-FCE9-BEED-6374D15808DF}" dt="2023-07-17T19:39:06.103" v="117" actId="20577"/>
        <pc:sldMkLst>
          <pc:docMk/>
          <pc:sldMk cId="3397853730" sldId="298"/>
        </pc:sldMkLst>
        <pc:spChg chg="mod">
          <ac:chgData name="Nubia Rossi Pavelqueires" userId="S::nubia@dio.me::9fb62b5b-6910-4da4-98ef-a6355beee27e" providerId="AD" clId="Web-{2FDF807B-9B40-FCE9-BEED-6374D15808DF}" dt="2023-07-17T19:39:06.103" v="117" actId="20577"/>
          <ac:spMkLst>
            <pc:docMk/>
            <pc:sldMk cId="3397853730" sldId="298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2FDF807B-9B40-FCE9-BEED-6374D15808DF}" dt="2023-07-17T19:39:27.057" v="123" actId="20577"/>
        <pc:sldMkLst>
          <pc:docMk/>
          <pc:sldMk cId="3118348680" sldId="299"/>
        </pc:sldMkLst>
        <pc:spChg chg="mod">
          <ac:chgData name="Nubia Rossi Pavelqueires" userId="S::nubia@dio.me::9fb62b5b-6910-4da4-98ef-a6355beee27e" providerId="AD" clId="Web-{2FDF807B-9B40-FCE9-BEED-6374D15808DF}" dt="2023-07-17T19:39:27.057" v="123" actId="20577"/>
          <ac:spMkLst>
            <pc:docMk/>
            <pc:sldMk cId="3118348680" sldId="299"/>
            <ac:spMk id="8" creationId="{94A36547-BC5B-0FA9-93EE-66AF644386F3}"/>
          </ac:spMkLst>
        </pc:spChg>
      </pc:sldChg>
      <pc:sldChg chg="modSp">
        <pc:chgData name="Nubia Rossi Pavelqueires" userId="S::nubia@dio.me::9fb62b5b-6910-4da4-98ef-a6355beee27e" providerId="AD" clId="Web-{2FDF807B-9B40-FCE9-BEED-6374D15808DF}" dt="2023-07-17T19:39:29.744" v="124" actId="20577"/>
        <pc:sldMkLst>
          <pc:docMk/>
          <pc:sldMk cId="3823977895" sldId="300"/>
        </pc:sldMkLst>
        <pc:spChg chg="mod">
          <ac:chgData name="Nubia Rossi Pavelqueires" userId="S::nubia@dio.me::9fb62b5b-6910-4da4-98ef-a6355beee27e" providerId="AD" clId="Web-{2FDF807B-9B40-FCE9-BEED-6374D15808DF}" dt="2023-07-17T19:39:29.744" v="124" actId="20577"/>
          <ac:spMkLst>
            <pc:docMk/>
            <pc:sldMk cId="3823977895" sldId="300"/>
            <ac:spMk id="8" creationId="{94A36547-BC5B-0FA9-93EE-66AF644386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47646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1755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94274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68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845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1439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4529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086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90209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3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b="1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DevOps Fundamentals</a:t>
            </a:r>
          </a:p>
          <a:p>
            <a:r>
              <a:rPr lang="en-US" sz="20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Alexsandro Lechner</a:t>
            </a:r>
            <a:r>
              <a:rPr lang="en-US" sz="2400" dirty="0">
                <a:solidFill>
                  <a:srgbClr val="A5A5A5"/>
                </a:solidFill>
                <a:latin typeface="Calibri"/>
                <a:cs typeface="Calibri"/>
                <a:sym typeface="Calibri"/>
              </a:rPr>
              <a:t> </a:t>
            </a:r>
            <a:endParaRPr lang="pt-BR" dirty="0"/>
          </a:p>
        </p:txBody>
      </p:sp>
      <p:sp>
        <p:nvSpPr>
          <p:cNvPr id="195" name="Google Shape;195;p5"/>
          <p:cNvSpPr txBox="1"/>
          <p:nvPr/>
        </p:nvSpPr>
        <p:spPr>
          <a:xfrm>
            <a:off x="565523" y="870463"/>
            <a:ext cx="7410300" cy="745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PT" sz="2400" b="1" dirty="0">
                <a:solidFill>
                  <a:srgbClr val="EA4E60"/>
                </a:solidFill>
                <a:latin typeface="Century Gothic"/>
              </a:rPr>
              <a:t>Tema</a:t>
            </a:r>
            <a:endParaRPr sz="24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EA1964B6-F15C-06B4-C0D3-8148BB26F7DE}"/>
              </a:ext>
            </a:extLst>
          </p:cNvPr>
          <p:cNvGrpSpPr/>
          <p:nvPr/>
        </p:nvGrpSpPr>
        <p:grpSpPr>
          <a:xfrm>
            <a:off x="671660" y="4443062"/>
            <a:ext cx="1748642" cy="398700"/>
            <a:chOff x="3899066" y="4462016"/>
            <a:chExt cx="1748642" cy="398700"/>
          </a:xfrm>
        </p:grpSpPr>
        <p:pic>
          <p:nvPicPr>
            <p:cNvPr id="3" name="Picture 2" descr="Icon&#10;&#10;Description automatically generated">
              <a:extLst>
                <a:ext uri="{FF2B5EF4-FFF2-40B4-BE49-F238E27FC236}">
                  <a16:creationId xmlns:a16="http://schemas.microsoft.com/office/drawing/2014/main" id="{F96448E7-58D9-CBFC-8973-DCFA8A84A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99066" y="4547507"/>
              <a:ext cx="290695" cy="290695"/>
            </a:xfrm>
            <a:prstGeom prst="rect">
              <a:avLst/>
            </a:prstGeom>
          </p:spPr>
        </p:pic>
        <p:sp>
          <p:nvSpPr>
            <p:cNvPr id="4" name="Google Shape;194;p5">
              <a:extLst>
                <a:ext uri="{FF2B5EF4-FFF2-40B4-BE49-F238E27FC236}">
                  <a16:creationId xmlns:a16="http://schemas.microsoft.com/office/drawing/2014/main" id="{2F74E707-5F49-4487-4C01-EAE6851CF06F}"/>
                </a:ext>
              </a:extLst>
            </p:cNvPr>
            <p:cNvSpPr txBox="1"/>
            <p:nvPr/>
          </p:nvSpPr>
          <p:spPr>
            <a:xfrm>
              <a:off x="4124447" y="4462016"/>
              <a:ext cx="1523261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dirty="0" err="1">
                  <a:solidFill>
                    <a:srgbClr val="A5A5A5"/>
                  </a:solidFill>
                  <a:latin typeface="Calibri"/>
                  <a:cs typeface="Calibri"/>
                  <a:sym typeface="Calibri"/>
                </a:rPr>
                <a:t>alexsandrolechner</a:t>
              </a:r>
              <a:endParaRPr lang="pt-BR" sz="1000" dirty="0"/>
            </a:p>
          </p:txBody>
        </p:sp>
      </p:grpSp>
      <p:pic>
        <p:nvPicPr>
          <p:cNvPr id="2" name="Picture 1" descr="A picture containing qr code&#10;&#10;Description automatically generated">
            <a:extLst>
              <a:ext uri="{FF2B5EF4-FFF2-40B4-BE49-F238E27FC236}">
                <a16:creationId xmlns:a16="http://schemas.microsoft.com/office/drawing/2014/main" id="{41C3A84F-0F18-C71A-77F3-F6FBA98FFE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9461" y="4097996"/>
            <a:ext cx="1445078" cy="73110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61575" y="2018452"/>
            <a:ext cx="8016900" cy="30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5. Aumento da satisfação do cliente: 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 entregas mais rápidas e de melhor qualidade, o DevOps pode contribuir para aumentar a satisfação do cliente, o que é fundamental para o sucesso da empresa.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Resumindo, o DevOps traz inúmeros benefícios às empresas que o adotam, desde a redução de custos e aumento da eficiência até a melhoria da qualidade </a:t>
            </a:r>
            <a:r>
              <a:rPr lang="pt-PT" sz="180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do software e a satisfação do cliente.</a:t>
            </a:r>
            <a:endParaRPr lang="en-GB" sz="180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977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BR" sz="1800" dirty="0">
                <a:effectLst/>
                <a:latin typeface="Calibri"/>
                <a:cs typeface="Times New Roman"/>
              </a:rPr>
              <a:t>Durante muitos anos, a equipe de Desenvolvimento e a equipe de Operações têm enfrentado dificuldades de relacionamento.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cs typeface="Times New Roman"/>
              </a:rPr>
              <a:t>Os Desenvolvedores e administradores de sistemas possuem visões diferentes, mas ambos concordam que os clientes do setor corporativo frequentemente exigem mudanças rápidas, novos recursos e serviços atualizados para gerar receitas. </a:t>
            </a: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BR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BR" sz="1800" dirty="0">
                <a:effectLst/>
                <a:latin typeface="Calibri"/>
                <a:cs typeface="Times New Roman"/>
              </a:rPr>
              <a:t>Ao mesmo tempo, esses usuários também desejam um sistema estável e confiável, sem interrupções ou falhas, o que gera um conflito.</a:t>
            </a:r>
            <a:endParaRPr lang="en-GB">
              <a:latin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6804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81701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algn="just" fontAlgn="base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Encontrar um equilíbrio entre essas demandas tem sido um grande desafio para ambas as equipes.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pt-BR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Equipes que não trabalham em sinergia tendem a ter um rendimento ruim e apresentar muitas falhas durante um projeto de software. Isto acontece porque a falta de sinergia prejudica a comunicação e a preocupação entre uma equipe em ajudar a outra.</a:t>
            </a:r>
            <a:endParaRPr lang="en-GB" sz="1800" dirty="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  <a:p>
            <a:pPr algn="just" fontAlgn="base"/>
            <a:r>
              <a:rPr lang="pt-BR" sz="1800" dirty="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Quanto mais próximas as equipes trabalharem, maior tende a ser a produtividade em prol de um único objetivo, que é de entregar o projeto com a qualidade </a:t>
            </a:r>
            <a:r>
              <a:rPr lang="pt-BR" sz="180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esperada,</a:t>
            </a:r>
            <a:r>
              <a:rPr lang="pt-BR">
                <a:latin typeface="Calibri"/>
                <a:ea typeface="Times New Roman" panose="02020603050405020304" pitchFamily="18" charset="0"/>
                <a:cs typeface="Times New Roman"/>
              </a:rPr>
              <a:t> </a:t>
            </a:r>
            <a:r>
              <a:rPr lang="pt-BR" sz="1800">
                <a:effectLst/>
                <a:latin typeface="Calibri"/>
                <a:ea typeface="Times New Roman" panose="02020603050405020304" pitchFamily="18" charset="0"/>
                <a:cs typeface="Times New Roman"/>
              </a:rPr>
              <a:t>dentro dos prazos e custos estimados.</a:t>
            </a:r>
            <a:endParaRPr lang="en-GB" sz="1800">
              <a:effectLst/>
              <a:latin typeface="Calibri"/>
              <a:ea typeface="Times New Roman" panose="020206030504050203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25976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pPr fontAlgn="base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Geralmente os 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profissionais de Infraestrutura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(redes, servidores, segurança, etc.) escolhem a área de Operações para “correr” da programação.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 os </a:t>
            </a:r>
            <a:r>
              <a:rPr lang="pt-BR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profissionais de Desenvolvimento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escolhem a área por não gostar de mexer com periféricos, redes, servidores, etc. Este profissional foca mais em código.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fontAlgn="base"/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Observaram como são áreas e profissionais distintos.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83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39884" y="1876213"/>
            <a:ext cx="8016900" cy="319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Com o DevOps houve a aproximação destes profissionais e com isto houve o que ninguém esperava.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2" name="Picture 1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9F9807E5-E226-1C70-4EB0-555F26FF53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252" y="2691453"/>
            <a:ext cx="397891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049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718944" y="2004906"/>
            <a:ext cx="7859531" cy="3075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b="1" dirty="0">
                <a:effectLst/>
              </a:rPr>
              <a:t>	</a:t>
            </a:r>
            <a:r>
              <a:rPr lang="pt-PT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</a:t>
            </a:r>
            <a:r>
              <a:rPr lang="pt-PT" sz="1800" b="1" dirty="0">
                <a:effectLst/>
              </a:rPr>
              <a:t>O profissional </a:t>
            </a:r>
            <a:r>
              <a:rPr lang="pt-PT" sz="1800" b="1" dirty="0" err="1">
                <a:effectLst/>
              </a:rPr>
              <a:t>Dev</a:t>
            </a:r>
            <a:r>
              <a:rPr lang="pt-PT" sz="1800" dirty="0">
                <a:effectLst/>
              </a:rPr>
              <a:t> – precisou aprender um pouco sobre as operações e 	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pt-PT" sz="1800" dirty="0">
                <a:effectLst/>
              </a:rPr>
              <a:t> entender como funcionam os servidores, redes, segurança, etc.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</a:rPr>
              <a:t>	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pt-PT" sz="1800" dirty="0">
                <a:effectLst/>
              </a:rPr>
              <a:t> Porque com o DevOps ele irá automatizar ou criar a IAC (Infraestrutura 	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</a:t>
            </a:r>
            <a:r>
              <a:rPr lang="pt-PT" sz="1800" dirty="0">
                <a:effectLst/>
              </a:rPr>
              <a:t> como </a:t>
            </a:r>
            <a:r>
              <a:rPr lang="pt-PT" sz="1800" dirty="0" err="1">
                <a:effectLst/>
              </a:rPr>
              <a:t>Codigo</a:t>
            </a:r>
            <a:r>
              <a:rPr lang="pt-PT" sz="1800" dirty="0">
                <a:effectLst/>
              </a:rPr>
              <a:t>) e com isto precisa saber como as coisas se integram.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</a:rPr>
              <a:t>	</a:t>
            </a:r>
            <a:r>
              <a:rPr lang="pt-PT" sz="1800" b="1" dirty="0">
                <a:effectLst/>
              </a:rPr>
              <a:t>O profissional Ops</a:t>
            </a:r>
            <a:r>
              <a:rPr lang="pt-PT" sz="1800" dirty="0">
                <a:effectLst/>
              </a:rPr>
              <a:t> – precisou entender um pouco sobre</a:t>
            </a: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endParaRPr lang="pt-PT" sz="1800" dirty="0">
              <a:effectLst/>
            </a:endParaRPr>
          </a:p>
          <a:p>
            <a:r>
              <a:rPr lang="pt-PT" dirty="0"/>
              <a:t>	</a:t>
            </a:r>
            <a:r>
              <a:rPr lang="pt-PT" sz="1800" dirty="0">
                <a:effectLst/>
              </a:rPr>
              <a:t>desenvolvimento e entende como funciona a IDE,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</a:rPr>
              <a:t>	como compilar o código, fazer testes unitários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          </a:t>
            </a:r>
            <a:r>
              <a:rPr lang="pt-PT" sz="1800" dirty="0">
                <a:effectLst/>
              </a:rPr>
              <a:t> e como fazer um </a:t>
            </a:r>
            <a:r>
              <a:rPr lang="pt-PT" sz="1800" dirty="0" err="1">
                <a:effectLst/>
              </a:rPr>
              <a:t>deploy</a:t>
            </a:r>
            <a:r>
              <a:rPr lang="pt-PT" sz="1800" dirty="0">
                <a:effectLst/>
              </a:rPr>
              <a:t> nos servidores.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Software Developer Job Description | Job Description Examples | TopResume">
            <a:extLst>
              <a:ext uri="{FF2B5EF4-FFF2-40B4-BE49-F238E27FC236}">
                <a16:creationId xmlns:a16="http://schemas.microsoft.com/office/drawing/2014/main" id="{F2EEAA03-1CE7-F4D2-98D8-0A81FE001A3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93" t="8666" r="23665"/>
          <a:stretch/>
        </p:blipFill>
        <p:spPr bwMode="auto">
          <a:xfrm>
            <a:off x="561575" y="2063432"/>
            <a:ext cx="1085850" cy="101663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Picture 3" descr="kisspng-managed-services-outsourcing-management-organizati-it-infrastructure-icon-5b4ffbd13f2673.7530278815319684652587  copiar | BITS Protector">
            <a:extLst>
              <a:ext uri="{FF2B5EF4-FFF2-40B4-BE49-F238E27FC236}">
                <a16:creationId xmlns:a16="http://schemas.microsoft.com/office/drawing/2014/main" id="{F12E7562-F076-AC37-2A81-45BA193CA3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86" t="13718" r="22577" b="14231"/>
          <a:stretch/>
        </p:blipFill>
        <p:spPr bwMode="auto">
          <a:xfrm>
            <a:off x="561575" y="3484991"/>
            <a:ext cx="984250" cy="11791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5091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86423" y="1991360"/>
            <a:ext cx="8016900" cy="3088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O DevOps não só une times de áreas específicas da TI mas também promove uma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ruptura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 nas barreiras existentes com o negócio. </a:t>
            </a:r>
            <a:br>
              <a:rPr lang="en-GB" dirty="0">
                <a:latin typeface="Arial" panose="020B060402020202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Além de promover uma atuação sinérgica entre quem desenvolve o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 permite uma maior comunicação com quem define as funcionalidades para otimizar os negócios, já que a visão passa a ser fim a fim e o propósito de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entregar valor ao cliente.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Mas também traz muitos benefícios que auxiliam os times.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Vamos ver a seguir.</a:t>
            </a:r>
            <a:endParaRPr lang="en-GB" sz="1800" dirty="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0166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61575" y="2018452"/>
            <a:ext cx="8016900" cy="3061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Benefícios como: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1. Entrega ágil de software: </a:t>
            </a:r>
            <a:b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Permite a entrega rápida de software de alta qualidade, atendendo as necessidades dos clientes e as mudanças no mercado de forma mais ágil.</a:t>
            </a:r>
            <a:endParaRPr lang="en-GB" sz="18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2. Redução de erros e problemas operacionais: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Ao automatizar processos e monitorar constantemente, o </a:t>
            </a:r>
            <a:r>
              <a:rPr lang="pt-PT" sz="1800" dirty="0" err="1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DevOps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 ajuda a reduzir erros humanos e problemas operacionais,</a:t>
            </a:r>
            <a:r>
              <a:rPr lang="pt-PT" dirty="0">
                <a:latin typeface="Calibri"/>
                <a:ea typeface="Calibri"/>
                <a:cs typeface="Times New Roman"/>
              </a:rPr>
              <a:t> 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garantindo maior eficiência.</a:t>
            </a:r>
            <a:endParaRPr lang="en-GB" sz="1800" dirty="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9785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460588"/>
            <a:ext cx="8016900" cy="1259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Equipe de Desenvolvimento X Equipe de Infraestrutura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36547-BC5B-0FA9-93EE-66AF644386F3}"/>
              </a:ext>
            </a:extLst>
          </p:cNvPr>
          <p:cNvSpPr txBox="1"/>
          <p:nvPr/>
        </p:nvSpPr>
        <p:spPr>
          <a:xfrm>
            <a:off x="561575" y="2032000"/>
            <a:ext cx="8016900" cy="3048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lnSpc>
                <a:spcPct val="107000"/>
              </a:lnSpc>
              <a:spcAft>
                <a:spcPts val="800"/>
              </a:spcAft>
              <a:defRPr sz="18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defRPr>
            </a:lvl1pPr>
          </a:lstStyle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3. Melhoria na colaboração: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Promove a cultura de colaboração entre as equipes de desenvolvimento </a:t>
            </a:r>
            <a:r>
              <a:rPr lang="pt-PT" dirty="0">
                <a:latin typeface="Calibri"/>
                <a:ea typeface="Calibri"/>
                <a:cs typeface="Times New Roman"/>
              </a:rPr>
              <a:t>e operações</a:t>
            </a: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, melhorando a comunicação e a troca de conhecimentos.</a:t>
            </a:r>
            <a:endParaRPr lang="en-GB" sz="1800" dirty="0">
              <a:solidFill>
                <a:srgbClr val="000000"/>
              </a:solidFill>
              <a:effectLst/>
              <a:latin typeface="Arial"/>
              <a:ea typeface="Calibri"/>
              <a:cs typeface="Times New Roman"/>
            </a:endParaRPr>
          </a:p>
          <a:p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4. Aumento da qualidade do software: </a:t>
            </a:r>
            <a:br>
              <a:rPr lang="pt-PT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pt-PT" sz="1800" dirty="0">
                <a:solidFill>
                  <a:srgbClr val="000000"/>
                </a:solidFill>
                <a:effectLst/>
                <a:latin typeface="Calibri"/>
                <a:ea typeface="Calibri"/>
                <a:cs typeface="Times New Roman"/>
              </a:rPr>
              <a:t>Por meio de práticas como testes automatizados e integração contínua, o DevOps ajuda a identificar e corrigir problemas precocemente, garantindo um software de melhor qualidade.</a:t>
            </a:r>
            <a:endParaRPr lang="en-GB" sz="1800">
              <a:solidFill>
                <a:srgbClr val="000000"/>
              </a:solidFill>
              <a:effectLst/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183486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8" ma:contentTypeDescription="Create a new document." ma:contentTypeScope="" ma:versionID="8318531fd059d61dd4fee9b82b328379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6E189FC9-F4AA-42DA-8B90-4B94AC342A47}"/>
</file>

<file path=customXml/itemProps2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8778</TotalTime>
  <Words>768</Words>
  <Application>Microsoft Office PowerPoint</Application>
  <PresentationFormat>Apresentação na tela (16:9)</PresentationFormat>
  <Paragraphs>43</Paragraphs>
  <Slides>10</Slides>
  <Notes>10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156</cp:revision>
  <dcterms:modified xsi:type="dcterms:W3CDTF">2023-07-17T19:39:33Z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