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3"/>
  </p:notesMasterIdLst>
  <p:sldIdLst>
    <p:sldId id="265" r:id="rId5"/>
    <p:sldId id="292" r:id="rId6"/>
    <p:sldId id="293" r:id="rId7"/>
    <p:sldId id="294" r:id="rId8"/>
    <p:sldId id="295" r:id="rId9"/>
    <p:sldId id="296" r:id="rId10"/>
    <p:sldId id="297" r:id="rId11"/>
    <p:sldId id="298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entury Gothic" panose="020B0502020202020204" pitchFamily="34" charset="0"/>
      <p:regular r:id="rId18"/>
      <p:bold r:id="rId19"/>
      <p:italic r:id="rId20"/>
      <p:boldItalic r:id="rId21"/>
    </p:embeddedFont>
    <p:embeddedFont>
      <p:font typeface="Montserrat SemiBold" panose="00000700000000000000" pitchFamily="2" charset="0"/>
      <p:bold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7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23C572-C257-71B6-2C2E-F759AFDF6950}" v="18" dt="2023-07-17T19:41:09.6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8.fntdata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43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ubia Rossi Pavelqueires" userId="S::nubia@dio.me::9fb62b5b-6910-4da4-98ef-a6355beee27e" providerId="AD" clId="Web-{9E23C572-C257-71B6-2C2E-F759AFDF6950}"/>
    <pc:docChg chg="modSld">
      <pc:chgData name="Nubia Rossi Pavelqueires" userId="S::nubia@dio.me::9fb62b5b-6910-4da4-98ef-a6355beee27e" providerId="AD" clId="Web-{9E23C572-C257-71B6-2C2E-F759AFDF6950}" dt="2023-07-17T19:41:09.616" v="17" actId="20577"/>
      <pc:docMkLst>
        <pc:docMk/>
      </pc:docMkLst>
      <pc:sldChg chg="modSp">
        <pc:chgData name="Nubia Rossi Pavelqueires" userId="S::nubia@dio.me::9fb62b5b-6910-4da4-98ef-a6355beee27e" providerId="AD" clId="Web-{9E23C572-C257-71B6-2C2E-F759AFDF6950}" dt="2023-07-17T19:40:01.238" v="5" actId="1076"/>
        <pc:sldMkLst>
          <pc:docMk/>
          <pc:sldMk cId="186804345" sldId="292"/>
        </pc:sldMkLst>
        <pc:spChg chg="mod">
          <ac:chgData name="Nubia Rossi Pavelqueires" userId="S::nubia@dio.me::9fb62b5b-6910-4da4-98ef-a6355beee27e" providerId="AD" clId="Web-{9E23C572-C257-71B6-2C2E-F759AFDF6950}" dt="2023-07-17T19:40:01.238" v="5" actId="1076"/>
          <ac:spMkLst>
            <pc:docMk/>
            <pc:sldMk cId="186804345" sldId="292"/>
            <ac:spMk id="8" creationId="{94A36547-BC5B-0FA9-93EE-66AF644386F3}"/>
          </ac:spMkLst>
        </pc:spChg>
      </pc:sldChg>
      <pc:sldChg chg="modSp">
        <pc:chgData name="Nubia Rossi Pavelqueires" userId="S::nubia@dio.me::9fb62b5b-6910-4da4-98ef-a6355beee27e" providerId="AD" clId="Web-{9E23C572-C257-71B6-2C2E-F759AFDF6950}" dt="2023-07-17T19:40:40.662" v="12" actId="20577"/>
        <pc:sldMkLst>
          <pc:docMk/>
          <pc:sldMk cId="2177441315" sldId="294"/>
        </pc:sldMkLst>
        <pc:spChg chg="mod">
          <ac:chgData name="Nubia Rossi Pavelqueires" userId="S::nubia@dio.me::9fb62b5b-6910-4da4-98ef-a6355beee27e" providerId="AD" clId="Web-{9E23C572-C257-71B6-2C2E-F759AFDF6950}" dt="2023-07-17T19:40:40.662" v="12" actId="20577"/>
          <ac:spMkLst>
            <pc:docMk/>
            <pc:sldMk cId="2177441315" sldId="294"/>
            <ac:spMk id="8" creationId="{94A36547-BC5B-0FA9-93EE-66AF644386F3}"/>
          </ac:spMkLst>
        </pc:spChg>
      </pc:sldChg>
      <pc:sldChg chg="modSp">
        <pc:chgData name="Nubia Rossi Pavelqueires" userId="S::nubia@dio.me::9fb62b5b-6910-4da4-98ef-a6355beee27e" providerId="AD" clId="Web-{9E23C572-C257-71B6-2C2E-F759AFDF6950}" dt="2023-07-17T19:41:09.616" v="17" actId="20577"/>
        <pc:sldMkLst>
          <pc:docMk/>
          <pc:sldMk cId="2458284873" sldId="297"/>
        </pc:sldMkLst>
        <pc:spChg chg="mod">
          <ac:chgData name="Nubia Rossi Pavelqueires" userId="S::nubia@dio.me::9fb62b5b-6910-4da4-98ef-a6355beee27e" providerId="AD" clId="Web-{9E23C572-C257-71B6-2C2E-F759AFDF6950}" dt="2023-07-17T19:41:09.616" v="17" actId="20577"/>
          <ac:spMkLst>
            <pc:docMk/>
            <pc:sldMk cId="2458284873" sldId="297"/>
            <ac:spMk id="2" creationId="{5AFBEF9D-52EF-B7D1-6857-577E28CBAE4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1755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4312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9014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3617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6654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2244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746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3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b="1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DevOps Fundamentals</a:t>
            </a:r>
          </a:p>
          <a:p>
            <a:r>
              <a:rPr lang="en-US" sz="20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Alexsandro Lechner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</a:t>
            </a:r>
            <a:endParaRPr lang="pt-BR" dirty="0"/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745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PT" sz="2400" b="1" dirty="0">
                <a:solidFill>
                  <a:srgbClr val="EA4E60"/>
                </a:solidFill>
                <a:latin typeface="Century Gothic"/>
              </a:rPr>
              <a:t>Tema</a:t>
            </a:r>
            <a:endParaRPr sz="2400" b="1" dirty="0">
              <a:solidFill>
                <a:srgbClr val="EA4E60"/>
              </a:solidFill>
              <a:latin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326031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Estrutura Organizacional para DevOps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A1964B6-F15C-06B4-C0D3-8148BB26F7DE}"/>
              </a:ext>
            </a:extLst>
          </p:cNvPr>
          <p:cNvGrpSpPr/>
          <p:nvPr/>
        </p:nvGrpSpPr>
        <p:grpSpPr>
          <a:xfrm>
            <a:off x="671660" y="4443062"/>
            <a:ext cx="1748642" cy="398700"/>
            <a:chOff x="3899066" y="4462016"/>
            <a:chExt cx="1748642" cy="398700"/>
          </a:xfrm>
        </p:grpSpPr>
        <p:pic>
          <p:nvPicPr>
            <p:cNvPr id="3" name="Picture 2" descr="Icon&#10;&#10;Description automatically generated">
              <a:extLst>
                <a:ext uri="{FF2B5EF4-FFF2-40B4-BE49-F238E27FC236}">
                  <a16:creationId xmlns:a16="http://schemas.microsoft.com/office/drawing/2014/main" id="{F96448E7-58D9-CBFC-8973-DCFA8A84A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99066" y="4547507"/>
              <a:ext cx="290695" cy="290695"/>
            </a:xfrm>
            <a:prstGeom prst="rect">
              <a:avLst/>
            </a:prstGeom>
          </p:spPr>
        </p:pic>
        <p:sp>
          <p:nvSpPr>
            <p:cNvPr id="4" name="Google Shape;194;p5">
              <a:extLst>
                <a:ext uri="{FF2B5EF4-FFF2-40B4-BE49-F238E27FC236}">
                  <a16:creationId xmlns:a16="http://schemas.microsoft.com/office/drawing/2014/main" id="{2F74E707-5F49-4487-4C01-EAE6851CF06F}"/>
                </a:ext>
              </a:extLst>
            </p:cNvPr>
            <p:cNvSpPr txBox="1"/>
            <p:nvPr/>
          </p:nvSpPr>
          <p:spPr>
            <a:xfrm>
              <a:off x="4124447" y="4462016"/>
              <a:ext cx="1523261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dirty="0" err="1">
                  <a:solidFill>
                    <a:srgbClr val="A5A5A5"/>
                  </a:solidFill>
                  <a:latin typeface="Calibri"/>
                  <a:cs typeface="Calibri"/>
                  <a:sym typeface="Calibri"/>
                </a:rPr>
                <a:t>alexsandrolechner</a:t>
              </a:r>
              <a:endParaRPr lang="pt-BR" sz="1000" dirty="0"/>
            </a:p>
          </p:txBody>
        </p:sp>
      </p:grpSp>
      <p:pic>
        <p:nvPicPr>
          <p:cNvPr id="2" name="Picture 1" descr="A picture containing qr code&#10;&#10;Description automatically generated">
            <a:extLst>
              <a:ext uri="{FF2B5EF4-FFF2-40B4-BE49-F238E27FC236}">
                <a16:creationId xmlns:a16="http://schemas.microsoft.com/office/drawing/2014/main" id="{41C3A84F-0F18-C71A-77F3-F6FBA98FFE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9461" y="4097996"/>
            <a:ext cx="1445078" cy="731107"/>
          </a:xfrm>
          <a:prstGeom prst="rect">
            <a:avLst/>
          </a:prstGeom>
        </p:spPr>
      </p:pic>
      <p:sp>
        <p:nvSpPr>
          <p:cNvPr id="5" name="Google Shape;195;p5">
            <a:extLst>
              <a:ext uri="{FF2B5EF4-FFF2-40B4-BE49-F238E27FC236}">
                <a16:creationId xmlns:a16="http://schemas.microsoft.com/office/drawing/2014/main" id="{7A1B95CB-4938-EF9A-1F67-3DE8FDE3542D}"/>
              </a:ext>
            </a:extLst>
          </p:cNvPr>
          <p:cNvSpPr txBox="1"/>
          <p:nvPr/>
        </p:nvSpPr>
        <p:spPr>
          <a:xfrm>
            <a:off x="717126" y="2807266"/>
            <a:ext cx="5714671" cy="745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2400" b="1">
                <a:solidFill>
                  <a:srgbClr val="EA4E60"/>
                </a:solidFill>
                <a:latin typeface="Century Gothic"/>
              </a:defRPr>
            </a:lvl1pPr>
          </a:lstStyle>
          <a:p>
            <a:r>
              <a:rPr lang="pt-PT" sz="1400" dirty="0"/>
              <a:t>Como as empresas pensam e agem com relação ao DevOps</a:t>
            </a:r>
            <a:endParaRPr sz="1400" dirty="0"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460588"/>
            <a:ext cx="8016900" cy="125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Estrutura Organizacional para DevOps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A36547-BC5B-0FA9-93EE-66AF644386F3}"/>
              </a:ext>
            </a:extLst>
          </p:cNvPr>
          <p:cNvSpPr txBox="1"/>
          <p:nvPr/>
        </p:nvSpPr>
        <p:spPr>
          <a:xfrm>
            <a:off x="574732" y="1876213"/>
            <a:ext cx="8016900" cy="3190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07000"/>
              </a:lnSpc>
              <a:spcAft>
                <a:spcPts val="800"/>
              </a:spcAft>
              <a:defRPr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pt-PT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Este é um ponto muito interessante, porque existe muita informação sobre DevOps na internet e ao mesmo tempo com estas informações não conseguimos entender o que é o DevOps de fato.</a:t>
            </a:r>
            <a:endParaRPr lang="en-GB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pt-PT" sz="1800" b="1" dirty="0">
                <a:solidFill>
                  <a:srgbClr val="000000"/>
                </a:solidFill>
                <a:effectLst/>
                <a:latin typeface="Calibri"/>
                <a:cs typeface="Times New Roman"/>
              </a:rPr>
              <a:t>Cultura</a:t>
            </a:r>
            <a:r>
              <a:rPr lang="pt-PT" sz="1800" dirty="0">
                <a:solidFill>
                  <a:srgbClr val="000000"/>
                </a:solidFill>
                <a:effectLst/>
                <a:latin typeface="Calibri"/>
                <a:cs typeface="Times New Roman"/>
              </a:rPr>
              <a:t>: há quem diga e defende que é uma cultura de desenvolvimento de</a:t>
            </a:r>
            <a:r>
              <a:rPr lang="pt-PT" dirty="0">
                <a:latin typeface="Calibri"/>
                <a:cs typeface="Times New Roman"/>
              </a:rPr>
              <a:t> </a:t>
            </a:r>
            <a:r>
              <a:rPr lang="pt-PT" sz="1800" dirty="0">
                <a:solidFill>
                  <a:srgbClr val="000000"/>
                </a:solidFill>
                <a:effectLst/>
                <a:latin typeface="Calibri"/>
                <a:cs typeface="Times New Roman"/>
              </a:rPr>
              <a:t>Software e que as empresas adotam para melhorar o fluxo de desenvolvimento de software.</a:t>
            </a:r>
            <a:b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pt-PT" sz="1800" b="1" dirty="0">
                <a:effectLst/>
                <a:latin typeface="Calibri"/>
                <a:cs typeface="Times New Roman"/>
              </a:rPr>
              <a:t>Profissional</a:t>
            </a:r>
            <a:r>
              <a:rPr lang="pt-PT" sz="1800" dirty="0">
                <a:effectLst/>
                <a:latin typeface="Calibri"/>
                <a:cs typeface="Times New Roman"/>
              </a:rPr>
              <a:t>: há quem diga que </a:t>
            </a:r>
            <a:r>
              <a:rPr lang="pt-PT" dirty="0" err="1">
                <a:latin typeface="Calibri"/>
                <a:cs typeface="Times New Roman"/>
              </a:rPr>
              <a:t>D</a:t>
            </a:r>
            <a:r>
              <a:rPr lang="pt-PT" sz="1800" dirty="0" err="1">
                <a:effectLst/>
                <a:latin typeface="Calibri"/>
                <a:cs typeface="Times New Roman"/>
              </a:rPr>
              <a:t>evOps</a:t>
            </a:r>
            <a:r>
              <a:rPr lang="pt-PT" sz="1800" dirty="0">
                <a:effectLst/>
                <a:latin typeface="Calibri"/>
                <a:cs typeface="Times New Roman"/>
              </a:rPr>
              <a:t> é o profissional que fica</a:t>
            </a:r>
            <a:r>
              <a:rPr lang="pt-PT" dirty="0">
                <a:latin typeface="Calibri"/>
                <a:cs typeface="Times New Roman"/>
              </a:rPr>
              <a:t> </a:t>
            </a:r>
            <a:r>
              <a:rPr lang="pt-PT" sz="1800" dirty="0">
                <a:effectLst/>
                <a:latin typeface="Calibri"/>
                <a:cs typeface="Times New Roman"/>
              </a:rPr>
              <a:t>transitando entre as áreas de desenvolvimento e infraestrutura.</a:t>
            </a:r>
            <a:endParaRPr lang="en-GB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6804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460588"/>
            <a:ext cx="8016900" cy="125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Estrutura Organizacional para DevOps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A36547-BC5B-0FA9-93EE-66AF644386F3}"/>
              </a:ext>
            </a:extLst>
          </p:cNvPr>
          <p:cNvSpPr txBox="1"/>
          <p:nvPr/>
        </p:nvSpPr>
        <p:spPr>
          <a:xfrm>
            <a:off x="5494145" y="1891712"/>
            <a:ext cx="2481447" cy="2502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07000"/>
              </a:lnSpc>
              <a:spcAft>
                <a:spcPts val="800"/>
              </a:spcAft>
              <a:defRPr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Todas as duas abordagens estão corretas, porém há quem </a:t>
            </a: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concorde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e há quem </a:t>
            </a: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não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concorde.</a:t>
            </a:r>
            <a:b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Mas uma coisa é certa, </a:t>
            </a:r>
            <a:r>
              <a:rPr lang="pt-PT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quem manda é o mercado</a:t>
            </a:r>
            <a:br>
              <a:rPr lang="pt-PT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br>
              <a:rPr lang="pt-PT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b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GB" dirty="0"/>
          </a:p>
        </p:txBody>
      </p:sp>
      <p:pic>
        <p:nvPicPr>
          <p:cNvPr id="3" name="Picture 2" descr="A picture containing text, graphic design, screenshot, animated cartoon&#10;&#10;Description automatically generated">
            <a:extLst>
              <a:ext uri="{FF2B5EF4-FFF2-40B4-BE49-F238E27FC236}">
                <a16:creationId xmlns:a16="http://schemas.microsoft.com/office/drawing/2014/main" id="{20561548-59D8-764A-B7B6-1115F14AC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109" y="2017204"/>
            <a:ext cx="4739036" cy="266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901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460588"/>
            <a:ext cx="8016900" cy="125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Estrutura Organizacional para DevOps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A36547-BC5B-0FA9-93EE-66AF644386F3}"/>
              </a:ext>
            </a:extLst>
          </p:cNvPr>
          <p:cNvSpPr txBox="1"/>
          <p:nvPr/>
        </p:nvSpPr>
        <p:spPr>
          <a:xfrm>
            <a:off x="539884" y="1876213"/>
            <a:ext cx="8016900" cy="3190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07000"/>
              </a:lnSpc>
              <a:spcAft>
                <a:spcPts val="800"/>
              </a:spcAft>
              <a:defRPr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pt-PT" sz="1800" dirty="0">
                <a:solidFill>
                  <a:srgbClr val="000000"/>
                </a:solidFill>
                <a:effectLst/>
                <a:latin typeface="Calibri"/>
                <a:cs typeface="Times New Roman"/>
              </a:rPr>
              <a:t>Hoje vemos mais a procura de profissionais com o título DEVOPS em seu LinkedIn ou CV do que alguém que tenha conhecimento geral da Cultura em si. </a:t>
            </a:r>
            <a:endParaRPr lang="en-GB" dirty="0">
              <a:latin typeface="Calibri"/>
              <a:cs typeface="Times New Roman"/>
            </a:endParaRPr>
          </a:p>
          <a:p>
            <a:r>
              <a:rPr lang="pt-PT" sz="1800" dirty="0">
                <a:solidFill>
                  <a:srgbClr val="000000"/>
                </a:solidFill>
                <a:effectLst/>
                <a:latin typeface="Calibri"/>
                <a:cs typeface="Times New Roman"/>
              </a:rPr>
              <a:t>Ter o conhecimento a base e o fundamento é bom, porém isto não é regra para o </a:t>
            </a:r>
            <a:r>
              <a:rPr lang="pt-PT" sz="1800">
                <a:solidFill>
                  <a:srgbClr val="000000"/>
                </a:solidFill>
                <a:effectLst/>
                <a:latin typeface="Calibri"/>
                <a:cs typeface="Times New Roman"/>
              </a:rPr>
              <a:t>mercado.</a:t>
            </a:r>
            <a:endParaRPr lang="en-GB">
              <a:latin typeface="Arial" panose="020B0604020202020204" pitchFamily="34" charset="0"/>
            </a:endParaRPr>
          </a:p>
          <a:p>
            <a:r>
              <a:rPr lang="pt-PT" sz="1800" dirty="0">
                <a:solidFill>
                  <a:srgbClr val="000000"/>
                </a:solidFill>
                <a:effectLst/>
                <a:latin typeface="Calibri"/>
                <a:cs typeface="Times New Roman"/>
              </a:rPr>
              <a:t>Implementar o </a:t>
            </a:r>
            <a:r>
              <a:rPr lang="pt-PT" sz="1800" err="1">
                <a:solidFill>
                  <a:srgbClr val="000000"/>
                </a:solidFill>
                <a:effectLst/>
                <a:latin typeface="Calibri"/>
                <a:cs typeface="Times New Roman"/>
              </a:rPr>
              <a:t>DevOps</a:t>
            </a:r>
            <a:r>
              <a:rPr lang="pt-PT" sz="1800" dirty="0">
                <a:solidFill>
                  <a:srgbClr val="000000"/>
                </a:solidFill>
                <a:effectLst/>
                <a:latin typeface="Calibri"/>
                <a:cs typeface="Times New Roman"/>
              </a:rPr>
              <a:t> pode ser um desafio para algumas empresas.</a:t>
            </a:r>
            <a:r>
              <a:rPr lang="pt-PT" dirty="0">
                <a:latin typeface="Calibri"/>
                <a:cs typeface="Times New Roman"/>
              </a:rPr>
              <a:t> </a:t>
            </a:r>
            <a:endParaRPr lang="en-GB">
              <a:latin typeface="Arial" panose="020B0604020202020204" pitchFamily="34" charset="0"/>
            </a:endParaRPr>
          </a:p>
          <a:p>
            <a:r>
              <a:rPr lang="pt-PT" sz="1800" dirty="0">
                <a:solidFill>
                  <a:srgbClr val="000000"/>
                </a:solidFill>
                <a:effectLst/>
                <a:latin typeface="Calibri"/>
                <a:cs typeface="Times New Roman"/>
              </a:rPr>
              <a:t>É importante que as empresas avaliem cuidadosamente suas necessidades de negócios, cultura organizacional e capacidades de TI antes de adotar o DevOps.</a:t>
            </a:r>
            <a:r>
              <a:rPr lang="pt-PT" dirty="0">
                <a:latin typeface="Calibri"/>
                <a:cs typeface="Times New Roman"/>
              </a:rPr>
              <a:t> </a:t>
            </a:r>
            <a:endParaRPr lang="en-GB" sz="180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441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460588"/>
            <a:ext cx="8016900" cy="125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Estrutura Organizacional para DevOps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A36547-BC5B-0FA9-93EE-66AF644386F3}"/>
              </a:ext>
            </a:extLst>
          </p:cNvPr>
          <p:cNvSpPr txBox="1"/>
          <p:nvPr/>
        </p:nvSpPr>
        <p:spPr>
          <a:xfrm>
            <a:off x="565525" y="2178150"/>
            <a:ext cx="8016900" cy="69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07000"/>
              </a:lnSpc>
              <a:spcAft>
                <a:spcPts val="800"/>
              </a:spcAft>
              <a:defRPr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pt-PT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Vamos ver a seguir algumas maneiras de como as empresas pensam com relação ao DevOps.</a:t>
            </a:r>
            <a:br>
              <a:rPr lang="pt-PT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br>
              <a:rPr lang="pt-PT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GB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921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460588"/>
            <a:ext cx="8016900" cy="125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Estrutura Organizacional para DevOps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DD30AFD-26E5-D796-BBDD-2D70641E6AA0}"/>
              </a:ext>
            </a:extLst>
          </p:cNvPr>
          <p:cNvCxnSpPr>
            <a:cxnSpLocks/>
          </p:cNvCxnSpPr>
          <p:nvPr/>
        </p:nvCxnSpPr>
        <p:spPr>
          <a:xfrm>
            <a:off x="0" y="3791242"/>
            <a:ext cx="91054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7E17751-9C70-0959-8268-3EAFC3800EDC}"/>
              </a:ext>
            </a:extLst>
          </p:cNvPr>
          <p:cNvGrpSpPr/>
          <p:nvPr/>
        </p:nvGrpSpPr>
        <p:grpSpPr>
          <a:xfrm>
            <a:off x="-46311" y="1988246"/>
            <a:ext cx="2144070" cy="1844217"/>
            <a:chOff x="-29827" y="2304656"/>
            <a:chExt cx="2144070" cy="1844217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B3F1282-96A9-77B7-706B-60A71E90C050}"/>
                </a:ext>
              </a:extLst>
            </p:cNvPr>
            <p:cNvSpPr/>
            <p:nvPr/>
          </p:nvSpPr>
          <p:spPr>
            <a:xfrm>
              <a:off x="1002292" y="4069041"/>
              <a:ext cx="79832" cy="798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/>
            </a:p>
          </p:txBody>
        </p:sp>
        <p:pic>
          <p:nvPicPr>
            <p:cNvPr id="38" name="Picture Placeholder 7" descr="A group of people sitting at a table&#10;&#10;Description automatically generated">
              <a:extLst>
                <a:ext uri="{FF2B5EF4-FFF2-40B4-BE49-F238E27FC236}">
                  <a16:creationId xmlns:a16="http://schemas.microsoft.com/office/drawing/2014/main" id="{49AD30D9-EF30-644B-B18A-7EE537006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00" r="12500"/>
            <a:stretch>
              <a:fillRect/>
            </a:stretch>
          </p:blipFill>
          <p:spPr>
            <a:xfrm>
              <a:off x="487353" y="2304656"/>
              <a:ext cx="1109711" cy="1109711"/>
            </a:xfrm>
            <a:prstGeom prst="ellipse">
              <a:avLst/>
            </a:prstGeom>
          </p:spPr>
        </p:pic>
        <p:sp>
          <p:nvSpPr>
            <p:cNvPr id="39" name="TextBox 5">
              <a:extLst>
                <a:ext uri="{FF2B5EF4-FFF2-40B4-BE49-F238E27FC236}">
                  <a16:creationId xmlns:a16="http://schemas.microsoft.com/office/drawing/2014/main" id="{6F2FBF23-FEAF-F7FE-CEC7-61FB5FDC47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9827" y="3500405"/>
              <a:ext cx="214407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/>
                </a:defRPr>
              </a:lvl9pPr>
            </a:lstStyle>
            <a:p>
              <a:pPr lvl="0" algn="ctr"/>
              <a:r>
                <a:rPr lang="en-US" sz="1200" kern="100" spc="600" dirty="0">
                  <a:solidFill>
                    <a:srgbClr val="000000"/>
                  </a:solidFill>
                  <a:latin typeface="Montserrat SemiBold" panose="00000700000000000000" pitchFamily="50" charset="-52"/>
                </a:rPr>
                <a:t>ADOÇÃO</a:t>
              </a:r>
              <a:br>
                <a:rPr lang="en-US" sz="1200" kern="100" spc="600" dirty="0">
                  <a:solidFill>
                    <a:srgbClr val="000000"/>
                  </a:solidFill>
                  <a:latin typeface="Montserrat SemiBold" panose="00000700000000000000" pitchFamily="50" charset="-52"/>
                </a:rPr>
              </a:br>
              <a:r>
                <a:rPr lang="en-US" sz="1200" kern="100" spc="600" dirty="0">
                  <a:solidFill>
                    <a:srgbClr val="000000"/>
                  </a:solidFill>
                  <a:latin typeface="Montserrat SemiBold" panose="00000700000000000000" pitchFamily="50" charset="-52"/>
                </a:rPr>
                <a:t>COMPLETA</a:t>
              </a:r>
              <a:endParaRPr lang="ru-RU" sz="1200" kern="100" spc="600" dirty="0">
                <a:solidFill>
                  <a:srgbClr val="C3C8D4"/>
                </a:solidFill>
                <a:latin typeface="Montserrat SemiBold" panose="00000700000000000000" pitchFamily="50" charset="-52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0A13EF3-9539-D91A-F28A-F8DB39D651F5}"/>
              </a:ext>
            </a:extLst>
          </p:cNvPr>
          <p:cNvGrpSpPr/>
          <p:nvPr/>
        </p:nvGrpSpPr>
        <p:grpSpPr>
          <a:xfrm>
            <a:off x="1764932" y="1988246"/>
            <a:ext cx="2144070" cy="1844217"/>
            <a:chOff x="1857741" y="2313362"/>
            <a:chExt cx="2144070" cy="1844217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EA0BFBA-916E-F5DB-73E8-9BDC687C2561}"/>
                </a:ext>
              </a:extLst>
            </p:cNvPr>
            <p:cNvSpPr/>
            <p:nvPr/>
          </p:nvSpPr>
          <p:spPr>
            <a:xfrm>
              <a:off x="2889860" y="4077747"/>
              <a:ext cx="79832" cy="798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/>
            </a:p>
          </p:txBody>
        </p:sp>
        <p:pic>
          <p:nvPicPr>
            <p:cNvPr id="41" name="Picture Placeholder 7" descr="A group of people sitting at a table&#10;&#10;Description automatically generated">
              <a:extLst>
                <a:ext uri="{FF2B5EF4-FFF2-40B4-BE49-F238E27FC236}">
                  <a16:creationId xmlns:a16="http://schemas.microsoft.com/office/drawing/2014/main" id="{30B26392-8BD4-6245-5C59-00F768C0C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00" r="12500"/>
            <a:stretch>
              <a:fillRect/>
            </a:stretch>
          </p:blipFill>
          <p:spPr>
            <a:xfrm>
              <a:off x="2374921" y="2313362"/>
              <a:ext cx="1109711" cy="1109711"/>
            </a:xfrm>
            <a:prstGeom prst="ellipse">
              <a:avLst/>
            </a:prstGeom>
          </p:spPr>
        </p:pic>
        <p:sp>
          <p:nvSpPr>
            <p:cNvPr id="42" name="TextBox 5">
              <a:extLst>
                <a:ext uri="{FF2B5EF4-FFF2-40B4-BE49-F238E27FC236}">
                  <a16:creationId xmlns:a16="http://schemas.microsoft.com/office/drawing/2014/main" id="{C62EE105-3393-3675-8072-2B686A83F9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7741" y="3509111"/>
              <a:ext cx="214407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/>
                </a:defRPr>
              </a:lvl9pPr>
            </a:lstStyle>
            <a:p>
              <a:pPr lvl="0" algn="ctr"/>
              <a:r>
                <a:rPr lang="en-US" sz="1200" kern="100" spc="600" dirty="0">
                  <a:solidFill>
                    <a:srgbClr val="000000"/>
                  </a:solidFill>
                  <a:latin typeface="Montserrat SemiBold" panose="00000700000000000000" pitchFamily="50" charset="-52"/>
                </a:rPr>
                <a:t>ADOÇÃO</a:t>
              </a:r>
              <a:br>
                <a:rPr lang="en-US" sz="1200" kern="100" spc="600" dirty="0">
                  <a:solidFill>
                    <a:srgbClr val="000000"/>
                  </a:solidFill>
                  <a:latin typeface="Montserrat SemiBold" panose="00000700000000000000" pitchFamily="50" charset="-52"/>
                </a:rPr>
              </a:br>
              <a:r>
                <a:rPr lang="en-US" sz="1200" kern="100" spc="600" dirty="0">
                  <a:solidFill>
                    <a:srgbClr val="000000"/>
                  </a:solidFill>
                  <a:latin typeface="Montserrat SemiBold" panose="00000700000000000000" pitchFamily="50" charset="-52"/>
                </a:rPr>
                <a:t>PARCIAL</a:t>
              </a:r>
              <a:endParaRPr lang="ru-RU" sz="1200" kern="100" spc="600" dirty="0">
                <a:solidFill>
                  <a:srgbClr val="C3C8D4"/>
                </a:solidFill>
                <a:latin typeface="Montserrat SemiBold" panose="00000700000000000000" pitchFamily="50" charset="-52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0BDF25C-C5D0-72FF-3134-0AF0F884E560}"/>
              </a:ext>
            </a:extLst>
          </p:cNvPr>
          <p:cNvGrpSpPr/>
          <p:nvPr/>
        </p:nvGrpSpPr>
        <p:grpSpPr>
          <a:xfrm>
            <a:off x="3576175" y="1988246"/>
            <a:ext cx="2144070" cy="1844217"/>
            <a:chOff x="3665477" y="2298560"/>
            <a:chExt cx="2144070" cy="1844217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A199C44-7952-A2AF-0A2D-B4EA0440DF82}"/>
                </a:ext>
              </a:extLst>
            </p:cNvPr>
            <p:cNvSpPr/>
            <p:nvPr/>
          </p:nvSpPr>
          <p:spPr>
            <a:xfrm>
              <a:off x="4697596" y="4062945"/>
              <a:ext cx="79832" cy="798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/>
            </a:p>
          </p:txBody>
        </p:sp>
        <p:pic>
          <p:nvPicPr>
            <p:cNvPr id="44" name="Picture Placeholder 7" descr="A group of people sitting at a table&#10;&#10;Description automatically generated">
              <a:extLst>
                <a:ext uri="{FF2B5EF4-FFF2-40B4-BE49-F238E27FC236}">
                  <a16:creationId xmlns:a16="http://schemas.microsoft.com/office/drawing/2014/main" id="{CEECDBB0-47A2-4C72-94C9-BA5D688E69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00" r="12500"/>
            <a:stretch>
              <a:fillRect/>
            </a:stretch>
          </p:blipFill>
          <p:spPr>
            <a:xfrm>
              <a:off x="4182657" y="2298560"/>
              <a:ext cx="1109711" cy="1109711"/>
            </a:xfrm>
            <a:prstGeom prst="ellipse">
              <a:avLst/>
            </a:prstGeom>
          </p:spPr>
        </p:pic>
        <p:sp>
          <p:nvSpPr>
            <p:cNvPr id="45" name="TextBox 5">
              <a:extLst>
                <a:ext uri="{FF2B5EF4-FFF2-40B4-BE49-F238E27FC236}">
                  <a16:creationId xmlns:a16="http://schemas.microsoft.com/office/drawing/2014/main" id="{0EE7F2CC-502C-707F-D497-B8E9229987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5477" y="3494309"/>
              <a:ext cx="214407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/>
                </a:defRPr>
              </a:lvl9pPr>
            </a:lstStyle>
            <a:p>
              <a:pPr lvl="0" algn="ctr"/>
              <a:r>
                <a:rPr lang="en-US" sz="1200" kern="100" spc="600" dirty="0">
                  <a:solidFill>
                    <a:srgbClr val="000000"/>
                  </a:solidFill>
                  <a:latin typeface="Montserrat SemiBold" panose="00000700000000000000" pitchFamily="50" charset="-52"/>
                </a:rPr>
                <a:t>ADOÇÃO</a:t>
              </a:r>
              <a:br>
                <a:rPr lang="en-US" sz="1200" kern="100" spc="600" dirty="0">
                  <a:solidFill>
                    <a:srgbClr val="000000"/>
                  </a:solidFill>
                  <a:latin typeface="Montserrat SemiBold" panose="00000700000000000000" pitchFamily="50" charset="-52"/>
                </a:rPr>
              </a:br>
              <a:r>
                <a:rPr lang="en-US" sz="1200" kern="100" spc="600" dirty="0">
                  <a:solidFill>
                    <a:srgbClr val="000000"/>
                  </a:solidFill>
                  <a:latin typeface="Montserrat SemiBold" panose="00000700000000000000" pitchFamily="50" charset="-52"/>
                </a:rPr>
                <a:t>HIBRIDA</a:t>
              </a:r>
              <a:endParaRPr lang="ru-RU" sz="1200" kern="100" spc="600" dirty="0">
                <a:solidFill>
                  <a:srgbClr val="C3C8D4"/>
                </a:solidFill>
                <a:latin typeface="Montserrat SemiBold" panose="00000700000000000000" pitchFamily="50" charset="-52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6114721-822F-3EE5-F4D0-1FDDB2B5C15F}"/>
              </a:ext>
            </a:extLst>
          </p:cNvPr>
          <p:cNvGrpSpPr/>
          <p:nvPr/>
        </p:nvGrpSpPr>
        <p:grpSpPr>
          <a:xfrm>
            <a:off x="5387418" y="1988246"/>
            <a:ext cx="2144070" cy="1844217"/>
            <a:chOff x="5249680" y="2298560"/>
            <a:chExt cx="2144070" cy="1844217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2AA1D44-C4BF-F5B4-F4CC-A4E269C81578}"/>
                </a:ext>
              </a:extLst>
            </p:cNvPr>
            <p:cNvSpPr/>
            <p:nvPr/>
          </p:nvSpPr>
          <p:spPr>
            <a:xfrm>
              <a:off x="6281799" y="4062945"/>
              <a:ext cx="79832" cy="798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/>
            </a:p>
          </p:txBody>
        </p:sp>
        <p:pic>
          <p:nvPicPr>
            <p:cNvPr id="47" name="Picture Placeholder 7" descr="A group of people sitting at a table&#10;&#10;Description automatically generated">
              <a:extLst>
                <a:ext uri="{FF2B5EF4-FFF2-40B4-BE49-F238E27FC236}">
                  <a16:creationId xmlns:a16="http://schemas.microsoft.com/office/drawing/2014/main" id="{F494071E-E317-7A47-578C-F521044BB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00" r="12500"/>
            <a:stretch>
              <a:fillRect/>
            </a:stretch>
          </p:blipFill>
          <p:spPr>
            <a:xfrm>
              <a:off x="5766860" y="2298560"/>
              <a:ext cx="1109711" cy="1109711"/>
            </a:xfrm>
            <a:prstGeom prst="ellipse">
              <a:avLst/>
            </a:prstGeom>
          </p:spPr>
        </p:pic>
        <p:sp>
          <p:nvSpPr>
            <p:cNvPr id="48" name="TextBox 5">
              <a:extLst>
                <a:ext uri="{FF2B5EF4-FFF2-40B4-BE49-F238E27FC236}">
                  <a16:creationId xmlns:a16="http://schemas.microsoft.com/office/drawing/2014/main" id="{B91568F3-A3FA-937A-76B1-CC8F7B34B4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9680" y="3494309"/>
              <a:ext cx="214407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/>
                </a:defRPr>
              </a:lvl9pPr>
            </a:lstStyle>
            <a:p>
              <a:pPr lvl="0" algn="ctr"/>
              <a:r>
                <a:rPr lang="en-US" sz="1200" kern="100" spc="600" dirty="0">
                  <a:solidFill>
                    <a:srgbClr val="000000"/>
                  </a:solidFill>
                  <a:latin typeface="Montserrat SemiBold" panose="00000700000000000000" pitchFamily="50" charset="-52"/>
                </a:rPr>
                <a:t>AO NIVEL</a:t>
              </a:r>
              <a:br>
                <a:rPr lang="en-US" sz="1200" kern="100" spc="600" dirty="0">
                  <a:solidFill>
                    <a:srgbClr val="000000"/>
                  </a:solidFill>
                  <a:latin typeface="Montserrat SemiBold" panose="00000700000000000000" pitchFamily="50" charset="-52"/>
                </a:rPr>
              </a:br>
              <a:r>
                <a:rPr lang="en-US" sz="1200" kern="100" spc="600" dirty="0">
                  <a:solidFill>
                    <a:srgbClr val="000000"/>
                  </a:solidFill>
                  <a:latin typeface="Montserrat SemiBold" panose="00000700000000000000" pitchFamily="50" charset="-52"/>
                </a:rPr>
                <a:t>DA EQUIPE</a:t>
              </a:r>
              <a:endParaRPr lang="ru-RU" sz="1200" kern="100" spc="600" dirty="0">
                <a:solidFill>
                  <a:srgbClr val="C3C8D4"/>
                </a:solidFill>
                <a:latin typeface="Montserrat SemiBold" panose="00000700000000000000" pitchFamily="50" charset="-52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E0E58D-DA12-94B0-10C6-8EACB64D7414}"/>
              </a:ext>
            </a:extLst>
          </p:cNvPr>
          <p:cNvGrpSpPr/>
          <p:nvPr/>
        </p:nvGrpSpPr>
        <p:grpSpPr>
          <a:xfrm>
            <a:off x="7198660" y="1988246"/>
            <a:ext cx="2144070" cy="1844217"/>
            <a:chOff x="7198660" y="2305961"/>
            <a:chExt cx="2144070" cy="1844217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631851D-6957-6042-CB3C-09A54604A3B1}"/>
                </a:ext>
              </a:extLst>
            </p:cNvPr>
            <p:cNvSpPr/>
            <p:nvPr/>
          </p:nvSpPr>
          <p:spPr>
            <a:xfrm>
              <a:off x="8230779" y="4070346"/>
              <a:ext cx="79832" cy="798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00"/>
            </a:p>
          </p:txBody>
        </p:sp>
        <p:pic>
          <p:nvPicPr>
            <p:cNvPr id="55" name="Picture Placeholder 7" descr="A group of people sitting at a table&#10;&#10;Description automatically generated">
              <a:extLst>
                <a:ext uri="{FF2B5EF4-FFF2-40B4-BE49-F238E27FC236}">
                  <a16:creationId xmlns:a16="http://schemas.microsoft.com/office/drawing/2014/main" id="{674CA3D7-543E-4745-9D4C-883F9EC4A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00" r="12500"/>
            <a:stretch>
              <a:fillRect/>
            </a:stretch>
          </p:blipFill>
          <p:spPr>
            <a:xfrm>
              <a:off x="7715840" y="2305961"/>
              <a:ext cx="1109711" cy="1109711"/>
            </a:xfrm>
            <a:prstGeom prst="ellipse">
              <a:avLst/>
            </a:prstGeom>
          </p:spPr>
        </p:pic>
        <p:sp>
          <p:nvSpPr>
            <p:cNvPr id="56" name="TextBox 5">
              <a:extLst>
                <a:ext uri="{FF2B5EF4-FFF2-40B4-BE49-F238E27FC236}">
                  <a16:creationId xmlns:a16="http://schemas.microsoft.com/office/drawing/2014/main" id="{35892890-2D03-2D2B-EB85-0E4D9035A0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98660" y="3501710"/>
              <a:ext cx="214407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/>
                </a:defRPr>
              </a:lvl9pPr>
            </a:lstStyle>
            <a:p>
              <a:pPr lvl="0" algn="ctr"/>
              <a:r>
                <a:rPr lang="en-US" sz="1200" kern="100" spc="600" dirty="0">
                  <a:solidFill>
                    <a:srgbClr val="000000"/>
                  </a:solidFill>
                  <a:latin typeface="Montserrat SemiBold" panose="00000700000000000000" pitchFamily="50" charset="-52"/>
                </a:rPr>
                <a:t>CULTURAL</a:t>
              </a:r>
              <a:endParaRPr lang="ru-RU" sz="1200" kern="100" spc="600" dirty="0">
                <a:solidFill>
                  <a:srgbClr val="C3C8D4"/>
                </a:solidFill>
                <a:latin typeface="Montserrat SemiBold" panose="00000700000000000000" pitchFamily="50" charset="-5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7162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460588"/>
            <a:ext cx="8016900" cy="125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Estrutura Organizacional para DevOps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FBEF9D-52EF-B7D1-6857-577E28CBAE48}"/>
              </a:ext>
            </a:extLst>
          </p:cNvPr>
          <p:cNvSpPr txBox="1"/>
          <p:nvPr/>
        </p:nvSpPr>
        <p:spPr>
          <a:xfrm>
            <a:off x="565525" y="1876213"/>
            <a:ext cx="7647516" cy="69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07000"/>
              </a:lnSpc>
              <a:spcAft>
                <a:spcPts val="800"/>
              </a:spcAft>
              <a:defRPr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pt-PT" sz="1800" dirty="0">
                <a:solidFill>
                  <a:srgbClr val="000000"/>
                </a:solidFill>
                <a:effectLst/>
                <a:latin typeface="Calibri"/>
                <a:cs typeface="Times New Roman"/>
              </a:rPr>
              <a:t>A implementação do DevOps pode variar de empresa para empresa, mas </a:t>
            </a:r>
            <a:r>
              <a:rPr lang="pt-PT" dirty="0">
                <a:latin typeface="Calibri"/>
                <a:cs typeface="Times New Roman"/>
              </a:rPr>
              <a:t>há algumas</a:t>
            </a:r>
            <a:r>
              <a:rPr lang="pt-PT" sz="1800" dirty="0">
                <a:solidFill>
                  <a:srgbClr val="000000"/>
                </a:solidFill>
                <a:effectLst/>
                <a:latin typeface="Calibri"/>
                <a:cs typeface="Times New Roman"/>
              </a:rPr>
              <a:t> práticas comuns que podem ser aplicadas. </a:t>
            </a:r>
            <a:b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pt-PT" sz="1800" dirty="0">
                <a:solidFill>
                  <a:srgbClr val="000000"/>
                </a:solidFill>
                <a:effectLst/>
                <a:latin typeface="Calibri"/>
                <a:cs typeface="Times New Roman"/>
              </a:rPr>
              <a:t>A Target, por exemplo, criou uma equipe específica de DevOps para lidar com o gerenciamento de seus aplicativos e sistemas, o que ajudou a melhorar a colaboração entre as equipes de desenvolvimento e operações. </a:t>
            </a:r>
            <a:endParaRPr lang="en-GB" sz="1800">
              <a:solidFill>
                <a:srgbClr val="000000"/>
              </a:solidFill>
              <a:effectLst/>
              <a:latin typeface="Arial"/>
              <a:cs typeface="Times New Roman"/>
            </a:endParaRPr>
          </a:p>
          <a:p>
            <a:r>
              <a:rPr lang="pt-PT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Já a </a:t>
            </a:r>
            <a:r>
              <a:rPr lang="pt-PT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Walmart</a:t>
            </a:r>
            <a:r>
              <a:rPr lang="pt-PT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investiu em uma cultura de automação, usando ferramentas de automação de testes e integração contínua para acelerar o processo de desenvolvimento de software e aumentar a eficiência.</a:t>
            </a:r>
            <a:br>
              <a:rPr lang="pt-PT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br>
              <a:rPr lang="pt-PT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GB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284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460588"/>
            <a:ext cx="8016900" cy="125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Estrutura Organizacional para DevOps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FBEF9D-52EF-B7D1-6857-577E28CBAE48}"/>
              </a:ext>
            </a:extLst>
          </p:cNvPr>
          <p:cNvSpPr txBox="1"/>
          <p:nvPr/>
        </p:nvSpPr>
        <p:spPr>
          <a:xfrm>
            <a:off x="565525" y="1876213"/>
            <a:ext cx="8016900" cy="69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07000"/>
              </a:lnSpc>
              <a:spcAft>
                <a:spcPts val="800"/>
              </a:spcAft>
              <a:defRPr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pt-PT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Etsy</a:t>
            </a:r>
            <a:r>
              <a:rPr lang="pt-PT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por sua vez, criou uma cultura de experimentação, incentivando sua equipe a testar novas ideias e tecnologias regularmente. Isso ajudou a empresa a inovar rapidamente e a se adaptar às necessidades em constante mudança do mercado.</a:t>
            </a:r>
            <a:br>
              <a:rPr lang="pt-PT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br>
              <a:rPr lang="pt-PT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pt-PT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Independentemente da abordagem escolhida, é importante que as empresas adotem uma </a:t>
            </a:r>
            <a:r>
              <a:rPr lang="pt-PT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mentalidade de colaboração e transparência</a:t>
            </a:r>
            <a:r>
              <a:rPr lang="pt-PT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entre as equipes de desenvolvimento e operações. Além disso, a automação e o monitoramento contínuo são fundamentais para garantir que o processo de desenvolvimento de software seja eficiente e de alta qualidade.</a:t>
            </a:r>
            <a:endParaRPr lang="en-GB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endParaRPr lang="en-GB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04300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8" ma:contentTypeDescription="Create a new document." ma:contentTypeScope="" ma:versionID="8318531fd059d61dd4fee9b82b328379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afb8d3daeaef6f729f9f8c868fd80690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2222EA-95A6-4A03-8019-C3F3BDAED6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36EE4A-77CB-40F8-99E6-2229B4F7F44C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EF4DB550-6C68-4FB2-A23C-9A98D3F15085}"/>
</file>

<file path=docProps/app.xml><?xml version="1.0" encoding="utf-8"?>
<Properties xmlns="http://schemas.openxmlformats.org/officeDocument/2006/extended-properties" xmlns:vt="http://schemas.openxmlformats.org/officeDocument/2006/docPropsVTypes">
  <TotalTime>8903</TotalTime>
  <Words>493</Words>
  <Application>Microsoft Office PowerPoint</Application>
  <PresentationFormat>Apresentação na tela (16:9)</PresentationFormat>
  <Paragraphs>34</Paragraphs>
  <Slides>8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Alexsandro Lechner</cp:lastModifiedBy>
  <cp:revision>134</cp:revision>
  <dcterms:modified xsi:type="dcterms:W3CDTF">2023-07-17T19:41:22Z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