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57" r:id="rId4"/>
    <p:sldId id="258" r:id="rId5"/>
    <p:sldId id="259" r:id="rId6"/>
    <p:sldId id="260" r:id="rId7"/>
    <p:sldId id="261" r:id="rId8"/>
    <p:sldId id="262" r:id="rId9"/>
    <p:sldId id="265" r:id="rId10"/>
    <p:sldId id="264" r:id="rId11"/>
    <p:sldId id="263" r:id="rId12"/>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738" autoAdjust="0"/>
  </p:normalViewPr>
  <p:slideViewPr>
    <p:cSldViewPr>
      <p:cViewPr varScale="1">
        <p:scale>
          <a:sx n="49" d="100"/>
          <a:sy n="49" d="100"/>
        </p:scale>
        <p:origin x="-25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D2D8443-37B0-411B-9EDB-A701A55A92C6}" type="datetimeFigureOut">
              <a:rPr lang="fr-FR" smtClean="0"/>
              <a:t>07/04/2016</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FE8BED38-CA03-416D-BDA1-EB5AFC1B767D}" type="slidenum">
              <a:rPr lang="fr-FR" smtClean="0"/>
              <a:t>‹N°›</a:t>
            </a:fld>
            <a:endParaRPr lang="fr-FR"/>
          </a:p>
        </p:txBody>
      </p:sp>
    </p:spTree>
    <p:extLst>
      <p:ext uri="{BB962C8B-B14F-4D97-AF65-F5344CB8AC3E}">
        <p14:creationId xmlns:p14="http://schemas.microsoft.com/office/powerpoint/2010/main" val="172890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1</a:t>
            </a:fld>
            <a:endParaRPr lang="fr-FR"/>
          </a:p>
        </p:txBody>
      </p:sp>
    </p:spTree>
    <p:extLst>
      <p:ext uri="{BB962C8B-B14F-4D97-AF65-F5344CB8AC3E}">
        <p14:creationId xmlns:p14="http://schemas.microsoft.com/office/powerpoint/2010/main" val="1724639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11</a:t>
            </a:fld>
            <a:endParaRPr lang="fr-FR"/>
          </a:p>
        </p:txBody>
      </p:sp>
    </p:spTree>
    <p:extLst>
      <p:ext uri="{BB962C8B-B14F-4D97-AF65-F5344CB8AC3E}">
        <p14:creationId xmlns:p14="http://schemas.microsoft.com/office/powerpoint/2010/main" val="297674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3</a:t>
            </a:fld>
            <a:endParaRPr lang="fr-FR"/>
          </a:p>
        </p:txBody>
      </p:sp>
    </p:spTree>
    <p:extLst>
      <p:ext uri="{BB962C8B-B14F-4D97-AF65-F5344CB8AC3E}">
        <p14:creationId xmlns:p14="http://schemas.microsoft.com/office/powerpoint/2010/main" val="156735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4</a:t>
            </a:fld>
            <a:endParaRPr lang="fr-FR"/>
          </a:p>
        </p:txBody>
      </p:sp>
    </p:spTree>
    <p:extLst>
      <p:ext uri="{BB962C8B-B14F-4D97-AF65-F5344CB8AC3E}">
        <p14:creationId xmlns:p14="http://schemas.microsoft.com/office/powerpoint/2010/main" val="2868255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Agent de menace: Ca</a:t>
            </a:r>
            <a:r>
              <a:rPr lang="fr-FR" baseline="0" dirty="0" smtClean="0"/>
              <a:t> </a:t>
            </a:r>
            <a:r>
              <a:rPr lang="fr-FR" dirty="0" smtClean="0"/>
              <a:t>peut venir de partout,</a:t>
            </a:r>
            <a:r>
              <a:rPr lang="fr-FR" baseline="0" dirty="0" smtClean="0"/>
              <a:t> interne comme externe.</a:t>
            </a:r>
          </a:p>
          <a:p>
            <a:endParaRPr lang="fr-FR" baseline="0" dirty="0" smtClean="0"/>
          </a:p>
          <a:p>
            <a:r>
              <a:rPr lang="fr-FR" baseline="0" dirty="0" smtClean="0"/>
              <a:t>Vecteurs d’attaque: Souvent mal développé les mécanismes d’authentification et de gestion de session présentent souvent une faille parmi l’ensemble des processus qu’ils traitent.</a:t>
            </a:r>
          </a:p>
          <a:p>
            <a:endParaRPr lang="fr-FR" baseline="0" dirty="0" smtClean="0"/>
          </a:p>
          <a:p>
            <a:r>
              <a:rPr lang="fr-FR" baseline="0" dirty="0" smtClean="0"/>
              <a:t>Concernant les Vulnérabilité: Ce type d’attaque est globalement très répandu car un nombre très élevé d’application Web embarque un module ou fonction d’authentification ou de gestion de session. De plus, il est très difficile de s’en apercevoir (sauf suppression de compte ou comportement anormal).</a:t>
            </a:r>
          </a:p>
          <a:p>
            <a:endParaRPr lang="fr-FR" baseline="0" dirty="0" smtClean="0"/>
          </a:p>
          <a:p>
            <a:r>
              <a:rPr lang="fr-FR" baseline="0" dirty="0" smtClean="0"/>
              <a:t>L’Impact technique peut être extrêmement fort car le but ici est de prendre le rôle de quelqu’un d’autre. Si ce quelqu’un d’autre à des pouvoirs d’administrateur au sein de l’application les conséquence peuvent être désastreuses voir fatale.</a:t>
            </a:r>
          </a:p>
          <a:p>
            <a:endParaRPr lang="fr-FR" baseline="0" dirty="0" smtClean="0"/>
          </a:p>
          <a:p>
            <a:r>
              <a:rPr lang="fr-FR" baseline="0" dirty="0" smtClean="0"/>
              <a:t>L’Impacte métier est lui spécifique à la place de l’application au sein de l’entreprise et de la criticité des données qu’elle héberge ou qu’elle peut consulter. On peut aussi envisager un impact commercial si le but de l’attaque est de décrédibiliser l’entreprise via une modification du site. </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5</a:t>
            </a:fld>
            <a:endParaRPr lang="fr-FR"/>
          </a:p>
        </p:txBody>
      </p:sp>
    </p:spTree>
    <p:extLst>
      <p:ext uri="{BB962C8B-B14F-4D97-AF65-F5344CB8AC3E}">
        <p14:creationId xmlns:p14="http://schemas.microsoft.com/office/powerpoint/2010/main" val="173621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Les mots de passe sont consultables en texte</a:t>
            </a:r>
            <a:r>
              <a:rPr lang="fr-FR" baseline="0" dirty="0" smtClean="0"/>
              <a:t> </a:t>
            </a:r>
            <a:r>
              <a:rPr lang="fr-FR" dirty="0" smtClean="0"/>
              <a:t>sans encryptions. Si quelqu’un a accès à la base qui héberge les comptes, il aura</a:t>
            </a:r>
            <a:r>
              <a:rPr lang="fr-FR" baseline="0" dirty="0" smtClean="0"/>
              <a:t> accès à l’ensemble des compte en clair.</a:t>
            </a:r>
          </a:p>
          <a:p>
            <a:endParaRPr lang="fr-FR" baseline="0" dirty="0" smtClean="0"/>
          </a:p>
          <a:p>
            <a:r>
              <a:rPr lang="fr-FR" baseline="0" dirty="0" smtClean="0"/>
              <a:t>2- Par exemple, lors de la création de mot de passe, il n’y a pas de police forte sur les format de mot de passe à respecter (123456 accepté) ou si la modification d’un mot de passe n’impose pas un contrôle de celui qui en fait la demande (demande de l’ancien </a:t>
            </a:r>
            <a:r>
              <a:rPr lang="fr-FR" baseline="0" dirty="0" err="1" smtClean="0"/>
              <a:t>mdp</a:t>
            </a:r>
            <a:r>
              <a:rPr lang="fr-FR" baseline="0" dirty="0" smtClean="0"/>
              <a:t> ou d’un mail perso pour envoie de </a:t>
            </a:r>
            <a:r>
              <a:rPr lang="fr-FR" baseline="0" dirty="0" err="1" smtClean="0"/>
              <a:t>préocédure</a:t>
            </a:r>
            <a:r>
              <a:rPr lang="fr-FR" baseline="0" dirty="0" smtClean="0"/>
              <a:t>).</a:t>
            </a:r>
          </a:p>
          <a:p>
            <a:endParaRPr lang="fr-FR" baseline="0" dirty="0" smtClean="0"/>
          </a:p>
          <a:p>
            <a:r>
              <a:rPr lang="fr-FR" baseline="0" dirty="0" smtClean="0"/>
              <a:t>3- Par exemple quand on a une URL du style: http://www.monsite.com/</a:t>
            </a:r>
            <a:r>
              <a:rPr lang="fr-FR" baseline="0" dirty="0" err="1" smtClean="0"/>
              <a:t>account.php?PHPSESSID</a:t>
            </a:r>
            <a:r>
              <a:rPr lang="fr-FR" baseline="0" dirty="0" smtClean="0"/>
              <a:t>=FRe45frE4334RDf456TF...</a:t>
            </a:r>
          </a:p>
          <a:p>
            <a:endParaRPr lang="fr-FR" baseline="0" dirty="0" smtClean="0"/>
          </a:p>
          <a:p>
            <a:r>
              <a:rPr lang="fr-FR" baseline="0" dirty="0" smtClean="0"/>
              <a:t>4- 5- 6- Lié aux configurations des langages utilisés (PHP, Java…).</a:t>
            </a:r>
          </a:p>
          <a:p>
            <a:endParaRPr lang="fr-FR" baseline="0" dirty="0" smtClean="0"/>
          </a:p>
          <a:p>
            <a:r>
              <a:rPr lang="fr-FR" baseline="0" dirty="0" smtClean="0"/>
              <a:t>7- Clairement, il s’agit de faire transiter l’ensemble des flux lié aux comptes et autres processus liés aux authentifications et gestions de sessions au travers de canaux sécurisés (HTTPS).</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6</a:t>
            </a:fld>
            <a:endParaRPr lang="fr-FR"/>
          </a:p>
        </p:txBody>
      </p:sp>
    </p:spTree>
    <p:extLst>
      <p:ext uri="{BB962C8B-B14F-4D97-AF65-F5344CB8AC3E}">
        <p14:creationId xmlns:p14="http://schemas.microsoft.com/office/powerpoint/2010/main" val="298153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7</a:t>
            </a:fld>
            <a:endParaRPr lang="fr-FR"/>
          </a:p>
        </p:txBody>
      </p:sp>
    </p:spTree>
    <p:extLst>
      <p:ext uri="{BB962C8B-B14F-4D97-AF65-F5344CB8AC3E}">
        <p14:creationId xmlns:p14="http://schemas.microsoft.com/office/powerpoint/2010/main" val="409224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baseline="0" dirty="0" smtClean="0"/>
              <a:t>http://www.monsite.com/</a:t>
            </a:r>
            <a:r>
              <a:rPr lang="fr-FR" baseline="0" dirty="0" err="1" smtClean="0"/>
              <a:t>account.php?PHPSESSID</a:t>
            </a:r>
            <a:r>
              <a:rPr lang="fr-FR" baseline="0" dirty="0" smtClean="0"/>
              <a:t>=FRe45frE4334RDf456TF...</a:t>
            </a:r>
          </a:p>
          <a:p>
            <a:pPr marL="171450" indent="-171450">
              <a:buFontTx/>
              <a:buChar char="-"/>
            </a:pPr>
            <a:endParaRPr lang="fr-FR" baseline="0" dirty="0" smtClean="0"/>
          </a:p>
          <a:p>
            <a:pPr marL="171450" indent="-171450">
              <a:buFontTx/>
              <a:buChar char="-"/>
            </a:pPr>
            <a:r>
              <a:rPr lang="fr-FR" baseline="0" dirty="0" smtClean="0"/>
              <a:t>Ajout d’un champ de type </a:t>
            </a:r>
            <a:r>
              <a:rPr lang="en-US" dirty="0" smtClean="0"/>
              <a:t>&lt;input type="hidden" name=“</a:t>
            </a:r>
            <a:r>
              <a:rPr lang="en-US" dirty="0" err="1" smtClean="0"/>
              <a:t>idSession</a:t>
            </a:r>
            <a:r>
              <a:rPr lang="en-US" dirty="0" smtClean="0"/>
              <a:t>" id=“session" value=“66YyttFR554tt65R6" /&gt; </a:t>
            </a:r>
            <a:r>
              <a:rPr lang="en-US" dirty="0" err="1" smtClean="0"/>
              <a:t>dans</a:t>
            </a:r>
            <a:r>
              <a:rPr lang="en-US" dirty="0" smtClean="0"/>
              <a:t> un mail au format HTML.</a:t>
            </a:r>
          </a:p>
          <a:p>
            <a:pPr marL="171450" indent="-171450">
              <a:buFontTx/>
              <a:buChar char="-"/>
            </a:pPr>
            <a:endParaRPr lang="en-US" dirty="0" smtClean="0"/>
          </a:p>
          <a:p>
            <a:pPr marL="171450" indent="-171450">
              <a:buFontTx/>
              <a:buChar char="-"/>
            </a:pPr>
            <a:r>
              <a:rPr lang="fr-FR" dirty="0" smtClean="0"/>
              <a:t>http://website.kom/&lt;script&gt;document.cookie=”sessionid=abcd”;&lt;/script&gt;</a:t>
            </a:r>
          </a:p>
          <a:p>
            <a:pPr marL="171450" indent="-171450">
              <a:buFontTx/>
              <a:buChar char="-"/>
            </a:pPr>
            <a:r>
              <a:rPr lang="fr-FR" dirty="0" smtClean="0"/>
              <a:t>http://website.kon/&lt;meta http-</a:t>
            </a:r>
            <a:r>
              <a:rPr lang="fr-FR" dirty="0" err="1" smtClean="0"/>
              <a:t>equiv</a:t>
            </a:r>
            <a:r>
              <a:rPr lang="fr-FR" dirty="0" smtClean="0"/>
              <a:t>=Set-Cookie content=”</a:t>
            </a:r>
            <a:r>
              <a:rPr lang="fr-FR" dirty="0" err="1" smtClean="0"/>
              <a:t>sessionid</a:t>
            </a:r>
            <a:r>
              <a:rPr lang="fr-FR" dirty="0" smtClean="0"/>
              <a:t>=</a:t>
            </a:r>
            <a:r>
              <a:rPr lang="fr-FR" dirty="0" err="1" smtClean="0"/>
              <a:t>abcd</a:t>
            </a:r>
            <a:r>
              <a:rPr lang="fr-FR" dirty="0" smtClean="0"/>
              <a:t>”&gt;</a:t>
            </a:r>
          </a:p>
          <a:p>
            <a:pPr marL="171450" indent="-171450">
              <a:buFontTx/>
              <a:buChar char="-"/>
            </a:pPr>
            <a:r>
              <a:rPr lang="fr-FR" dirty="0" smtClean="0"/>
              <a:t>Interception des paquets réseaux (MITM) et ajout d’un </a:t>
            </a:r>
            <a:r>
              <a:rPr lang="fr-FR" dirty="0" err="1" smtClean="0"/>
              <a:t>SessionID</a:t>
            </a:r>
            <a:r>
              <a:rPr lang="fr-FR" dirty="0" smtClean="0"/>
              <a:t> via Set-Cookie.</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8</a:t>
            </a:fld>
            <a:endParaRPr lang="fr-FR"/>
          </a:p>
        </p:txBody>
      </p:sp>
    </p:spTree>
    <p:extLst>
      <p:ext uri="{BB962C8B-B14F-4D97-AF65-F5344CB8AC3E}">
        <p14:creationId xmlns:p14="http://schemas.microsoft.com/office/powerpoint/2010/main" val="282182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https://unsecured.nwebsec.com/SessionFixation (ASP)</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9</a:t>
            </a:fld>
            <a:endParaRPr lang="fr-FR"/>
          </a:p>
        </p:txBody>
      </p:sp>
    </p:spTree>
    <p:extLst>
      <p:ext uri="{BB962C8B-B14F-4D97-AF65-F5344CB8AC3E}">
        <p14:creationId xmlns:p14="http://schemas.microsoft.com/office/powerpoint/2010/main" val="153972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ASVS : Application Security</a:t>
            </a:r>
            <a:r>
              <a:rPr lang="fr-FR" baseline="0" dirty="0" smtClean="0"/>
              <a:t> </a:t>
            </a:r>
            <a:r>
              <a:rPr lang="fr-FR" baseline="0" dirty="0" err="1" smtClean="0"/>
              <a:t>Verification</a:t>
            </a:r>
            <a:r>
              <a:rPr lang="fr-FR" baseline="0" dirty="0" smtClean="0"/>
              <a:t> Standard 3.0</a:t>
            </a:r>
          </a:p>
          <a:p>
            <a:endParaRPr lang="fr-FR" baseline="0" dirty="0" smtClean="0"/>
          </a:p>
          <a:p>
            <a:r>
              <a:rPr lang="fr-FR" dirty="0" err="1" smtClean="0"/>
              <a:t>owasp</a:t>
            </a:r>
            <a:r>
              <a:rPr lang="fr-FR" dirty="0" smtClean="0"/>
              <a:t>-</a:t>
            </a:r>
            <a:r>
              <a:rPr lang="fr-FR" dirty="0" err="1" smtClean="0"/>
              <a:t>esapi</a:t>
            </a:r>
            <a:r>
              <a:rPr lang="fr-FR" dirty="0" smtClean="0"/>
              <a:t>-java : module de gestion d’</a:t>
            </a:r>
            <a:r>
              <a:rPr lang="fr-FR" dirty="0" err="1" smtClean="0"/>
              <a:t>auth</a:t>
            </a:r>
            <a:r>
              <a:rPr lang="fr-FR" dirty="0" smtClean="0"/>
              <a:t> et </a:t>
            </a:r>
            <a:r>
              <a:rPr lang="fr-FR" dirty="0" err="1" smtClean="0"/>
              <a:t>sess</a:t>
            </a:r>
            <a:r>
              <a:rPr lang="fr-FR" dirty="0" smtClean="0"/>
              <a:t> via OWASP.</a:t>
            </a:r>
            <a:endParaRPr lang="fr-FR" dirty="0"/>
          </a:p>
        </p:txBody>
      </p:sp>
      <p:sp>
        <p:nvSpPr>
          <p:cNvPr id="4" name="Espace réservé du numéro de diapositive 3"/>
          <p:cNvSpPr>
            <a:spLocks noGrp="1"/>
          </p:cNvSpPr>
          <p:nvPr>
            <p:ph type="sldNum" sz="quarter" idx="10"/>
          </p:nvPr>
        </p:nvSpPr>
        <p:spPr/>
        <p:txBody>
          <a:bodyPr/>
          <a:lstStyle/>
          <a:p>
            <a:fld id="{FE8BED38-CA03-416D-BDA1-EB5AFC1B767D}" type="slidenum">
              <a:rPr lang="fr-FR" smtClean="0"/>
              <a:t>10</a:t>
            </a:fld>
            <a:endParaRPr lang="fr-FR"/>
          </a:p>
        </p:txBody>
      </p:sp>
    </p:spTree>
    <p:extLst>
      <p:ext uri="{BB962C8B-B14F-4D97-AF65-F5344CB8AC3E}">
        <p14:creationId xmlns:p14="http://schemas.microsoft.com/office/powerpoint/2010/main" val="146801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Arrondir un rectangle avec un coin diagonal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r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fr-FR" smtClean="0"/>
              <a:t>Modifiez le style du titre</a:t>
            </a:r>
            <a:endParaRPr kumimoji="0" lang="en-US"/>
          </a:p>
        </p:txBody>
      </p:sp>
      <p:sp>
        <p:nvSpPr>
          <p:cNvPr id="9" name="Sous-titr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0" name="Espace réservé de la date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11" name="Espace réservé du numéro de diapositive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dirty="0">
              <a:solidFill>
                <a:schemeClr val="tx2">
                  <a:shade val="90000"/>
                </a:schemeClr>
              </a:solidFill>
            </a:endParaRPr>
          </a:p>
        </p:txBody>
      </p:sp>
      <p:sp>
        <p:nvSpPr>
          <p:cNvPr id="12" name="Espace réservé du pied de page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lvl1pPr algn="l">
              <a:defRPr/>
            </a:lvl1pPr>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5" name="Espace réservé du pied de page 4"/>
          <p:cNvSpPr>
            <a:spLocks noGrp="1"/>
          </p:cNvSpPr>
          <p:nvPr>
            <p:ph type="ftr" sz="quarter" idx="11"/>
          </p:nvPr>
        </p:nvSpPr>
        <p:spPr/>
        <p:txBody>
          <a:bodyPr/>
          <a:lstStyle>
            <a:extLst/>
          </a:lstStyle>
          <a:p>
            <a:endParaRPr kumimoji="0" lang="en-US"/>
          </a:p>
        </p:txBody>
      </p:sp>
      <p:sp>
        <p:nvSpPr>
          <p:cNvPr id="6" name="Espace réservé du numéro de diapositive 5"/>
          <p:cNvSpPr>
            <a:spLocks noGrp="1"/>
          </p:cNvSpPr>
          <p:nvPr>
            <p:ph type="sldNum" sz="quarter" idx="12"/>
          </p:nvPr>
        </p:nvSpPr>
        <p:spPr/>
        <p:txBody>
          <a:bodyPr/>
          <a:lstStyle>
            <a:extLst/>
          </a:lstStyle>
          <a:p>
            <a:fld id="{8C592886-E571-45D5-8B56-343DC94F8FA6}" type="slidenum">
              <a:rPr kumimoji="0" lang="en-US" smtClean="0"/>
              <a:t>‹N°›</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8" name="Espace réservé de la date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9" name="Espace réservé du numéro de diapositive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6" name="Espace réservé du pied de page 5"/>
          <p:cNvSpPr>
            <a:spLocks noGrp="1"/>
          </p:cNvSpPr>
          <p:nvPr>
            <p:ph type="ftr" sz="quarter" idx="11"/>
          </p:nvPr>
        </p:nvSpPr>
        <p:spPr/>
        <p:txBody>
          <a:bodyPr/>
          <a:lstStyle>
            <a:extLst/>
          </a:lstStyle>
          <a:p>
            <a:endParaRPr kumimoji="0" lang="en-US"/>
          </a:p>
        </p:txBody>
      </p:sp>
      <p:sp>
        <p:nvSpPr>
          <p:cNvPr id="7" name="Espace réservé du numéro de diapositive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re 1"/>
          <p:cNvSpPr>
            <a:spLocks noGrp="1"/>
          </p:cNvSpPr>
          <p:nvPr>
            <p:ph type="title"/>
          </p:nvPr>
        </p:nvSpPr>
        <p:spPr>
          <a:xfrm>
            <a:off x="457200" y="251948"/>
            <a:ext cx="8229600" cy="1143000"/>
          </a:xfrm>
        </p:spPr>
        <p:txBody>
          <a:bodyPr anchor="b"/>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8" name="Espace réservé du pied de page 7"/>
          <p:cNvSpPr>
            <a:spLocks noGrp="1"/>
          </p:cNvSpPr>
          <p:nvPr>
            <p:ph type="ftr" sz="quarter" idx="11"/>
          </p:nvPr>
        </p:nvSpPr>
        <p:spPr/>
        <p:txBody>
          <a:bodyPr/>
          <a:lstStyle>
            <a:extLst/>
          </a:lstStyle>
          <a:p>
            <a:endParaRPr kumimoji="0" lang="en-US"/>
          </a:p>
        </p:txBody>
      </p:sp>
      <p:sp>
        <p:nvSpPr>
          <p:cNvPr id="9" name="Espace réservé du numéro de diapositive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53218"/>
            <a:ext cx="8229600" cy="1143000"/>
          </a:xfrm>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4" name="Espace réservé du pied de page 3"/>
          <p:cNvSpPr>
            <a:spLocks noGrp="1"/>
          </p:cNvSpPr>
          <p:nvPr>
            <p:ph type="ftr" sz="quarter" idx="11"/>
          </p:nvPr>
        </p:nvSpPr>
        <p:spPr/>
        <p:txBody>
          <a:bodyPr/>
          <a:lstStyle>
            <a:extLst/>
          </a:lstStyle>
          <a:p>
            <a:endParaRPr kumimoji="0" lang="en-US"/>
          </a:p>
        </p:txBody>
      </p:sp>
      <p:sp>
        <p:nvSpPr>
          <p:cNvPr id="5" name="Espace réservé du numéro de diapositive 4"/>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8D92626-37D2-4832-BF7A-BC283494A20D}" type="datetimeFigureOut">
              <a:rPr lang="en-US" smtClean="0"/>
              <a:t>4/7/2016</a:t>
            </a:fld>
            <a:endParaRPr lang="en-US"/>
          </a:p>
        </p:txBody>
      </p:sp>
      <p:sp>
        <p:nvSpPr>
          <p:cNvPr id="3" name="Espace réservé du pied de page 2"/>
          <p:cNvSpPr>
            <a:spLocks noGrp="1"/>
          </p:cNvSpPr>
          <p:nvPr>
            <p:ph type="ftr" sz="quarter" idx="11"/>
          </p:nvPr>
        </p:nvSpPr>
        <p:spPr/>
        <p:txBody>
          <a:bodyPr/>
          <a:lstStyle>
            <a:extLst/>
          </a:lstStyle>
          <a:p>
            <a:endParaRPr kumimoji="0" lang="en-US"/>
          </a:p>
        </p:txBody>
      </p:sp>
      <p:sp>
        <p:nvSpPr>
          <p:cNvPr id="4" name="Espace réservé du numéro de diapositive 3"/>
          <p:cNvSpPr>
            <a:spLocks noGrp="1"/>
          </p:cNvSpPr>
          <p:nvPr>
            <p:ph type="sldNum" sz="quarter" idx="12"/>
          </p:nvPr>
        </p:nvSpPr>
        <p:spPr/>
        <p:txBody>
          <a:bodyPr/>
          <a:lstStyle>
            <a:extLst/>
          </a:lstStyle>
          <a:p>
            <a:fld id="{8C592886-E571-45D5-8B56-343DC94F8FA6}" type="slidenum">
              <a:rPr kumimoji="0" lang="en-US" smtClean="0"/>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963136" y="304800"/>
            <a:ext cx="3931920" cy="762000"/>
          </a:xfrm>
        </p:spPr>
        <p:txBody>
          <a:bodyPr anchor="b"/>
          <a:lstStyle>
            <a:lvl1pPr marL="0" algn="r">
              <a:buNone/>
              <a:defRPr sz="2000" b="1"/>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9" name="Espace réservé de la date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10" name="Espace réservé du numéro de diapositive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1" name="Espace réservé du pied de page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040443" y="4724400"/>
            <a:ext cx="5486400" cy="664536"/>
          </a:xfrm>
        </p:spPr>
        <p:txBody>
          <a:bodyPr anchor="b"/>
          <a:lstStyle>
            <a:lvl1pPr marL="0" algn="r">
              <a:buNone/>
              <a:defRPr sz="2000" b="1"/>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13" name="Espace réservé pour une image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8" name="Espace réservé de la date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4/7/2016</a:t>
            </a:fld>
            <a:endParaRPr lang="en-US"/>
          </a:p>
        </p:txBody>
      </p:sp>
      <p:sp>
        <p:nvSpPr>
          <p:cNvPr id="9" name="Espace réservé du numéro de diapositive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a:t>
            </a:fld>
            <a:endParaRPr kumimoji="0" lang="en-US">
              <a:solidFill>
                <a:schemeClr val="tx2">
                  <a:shade val="90000"/>
                </a:schemeClr>
              </a:solidFill>
            </a:endParaRPr>
          </a:p>
        </p:txBody>
      </p:sp>
      <p:sp>
        <p:nvSpPr>
          <p:cNvPr id="10" name="Espace réservé du pied de page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Arrondir un rectangle avec un coin diagonal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pied de page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Espace réservé de la date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4/7/2016</a:t>
            </a:fld>
            <a:endParaRPr lang="en-US" sz="1300" dirty="0">
              <a:solidFill>
                <a:schemeClr val="bg2">
                  <a:tint val="60000"/>
                  <a:satMod val="155000"/>
                </a:schemeClr>
              </a:solidFill>
            </a:endParaRPr>
          </a:p>
        </p:txBody>
      </p:sp>
      <p:sp>
        <p:nvSpPr>
          <p:cNvPr id="23" name="Espace réservé du numéro de diapositive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‹N°›</a:t>
            </a:fld>
            <a:endParaRPr kumimoji="0" lang="en-US" sz="1600" b="1" dirty="0">
              <a:solidFill>
                <a:schemeClr val="tx2">
                  <a:shade val="90000"/>
                </a:schemeClr>
              </a:solidFill>
              <a:effectLst/>
            </a:endParaRPr>
          </a:p>
        </p:txBody>
      </p:sp>
      <p:sp>
        <p:nvSpPr>
          <p:cNvPr id="22" name="Espace réservé du titre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wasp.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unsecured.nwebsec.com/" TargetMode="External"/><Relationship Id="rId4" Type="http://schemas.openxmlformats.org/officeDocument/2006/relationships/hyperlink" Target="http://www.owasp.org/index.php/Session_fix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OWASP TOP TEN 2013</a:t>
            </a:r>
            <a:endParaRPr lang="fr-FR" dirty="0"/>
          </a:p>
        </p:txBody>
      </p:sp>
      <p:sp>
        <p:nvSpPr>
          <p:cNvPr id="3" name="Sous-titre 2"/>
          <p:cNvSpPr>
            <a:spLocks noGrp="1"/>
          </p:cNvSpPr>
          <p:nvPr>
            <p:ph type="subTitle" idx="1"/>
          </p:nvPr>
        </p:nvSpPr>
        <p:spPr/>
        <p:txBody>
          <a:bodyPr/>
          <a:lstStyle/>
          <a:p>
            <a:r>
              <a:rPr lang="fr-FR" dirty="0"/>
              <a:t>A2 – Violation de Gestion d’authentification et de Session</a:t>
            </a:r>
          </a:p>
        </p:txBody>
      </p:sp>
      <p:sp>
        <p:nvSpPr>
          <p:cNvPr id="4" name="Titre 1"/>
          <p:cNvSpPr txBox="1">
            <a:spLocks/>
          </p:cNvSpPr>
          <p:nvPr/>
        </p:nvSpPr>
        <p:spPr>
          <a:xfrm>
            <a:off x="179512" y="6309320"/>
            <a:ext cx="8784976" cy="409600"/>
          </a:xfrm>
          <a:prstGeom prst="rect">
            <a:avLst/>
          </a:prstGeom>
        </p:spPr>
        <p:txBody>
          <a:bodyPr lIns="45720" rIns="228600" anchor="b">
            <a:noAutofit/>
            <a:scene3d>
              <a:camera prst="orthographicFront"/>
              <a:lightRig rig="soft" dir="t">
                <a:rot lat="0" lon="0" rev="2400000"/>
              </a:lightRig>
            </a:scene3d>
            <a:sp3d>
              <a:bevelT w="19050" h="12700"/>
            </a:sp3d>
          </a:bodyPr>
          <a:lstStyle>
            <a:lvl1pPr marL="0" algn="r" rtl="0" eaLnBrk="1" latinLnBrk="0" hangingPunct="1">
              <a:spcBef>
                <a:spcPct val="0"/>
              </a:spcBef>
              <a:buNone/>
              <a:defRPr kumimoji="0" sz="48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fr-FR" sz="2000" dirty="0" smtClean="0"/>
              <a:t>CNAM – RSX112                        Philippe Vidal                                  avril 2016</a:t>
            </a:r>
            <a:endParaRPr lang="fr-FR" sz="2000" dirty="0"/>
          </a:p>
        </p:txBody>
      </p:sp>
    </p:spTree>
    <p:extLst>
      <p:ext uri="{BB962C8B-B14F-4D97-AF65-F5344CB8AC3E}">
        <p14:creationId xmlns:p14="http://schemas.microsoft.com/office/powerpoint/2010/main" val="114665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 pas subir ?</a:t>
            </a:r>
            <a:endParaRPr lang="fr-FR" dirty="0"/>
          </a:p>
        </p:txBody>
      </p:sp>
      <p:sp>
        <p:nvSpPr>
          <p:cNvPr id="3" name="Espace réservé du contenu 2"/>
          <p:cNvSpPr>
            <a:spLocks noGrp="1"/>
          </p:cNvSpPr>
          <p:nvPr>
            <p:ph idx="1"/>
          </p:nvPr>
        </p:nvSpPr>
        <p:spPr/>
        <p:txBody>
          <a:bodyPr/>
          <a:lstStyle/>
          <a:p>
            <a:r>
              <a:rPr lang="fr-FR" dirty="0" smtClean="0"/>
              <a:t>Il est important que les entreprises imposent à leur développeurs de suivre des pratiques de contrôle de gestion d’authentification et de sessions.</a:t>
            </a:r>
          </a:p>
          <a:p>
            <a:r>
              <a:rPr lang="fr-FR" dirty="0" smtClean="0"/>
              <a:t>On peut suivre  les parties V2 et V3 de l’ASVS (OWASP) dans notre contexte.</a:t>
            </a:r>
          </a:p>
          <a:p>
            <a:r>
              <a:rPr lang="fr-FR" dirty="0" smtClean="0"/>
              <a:t>On peut utiliser des modules de gestion d’authentification et de session déjà pleinement implémentées.</a:t>
            </a:r>
          </a:p>
        </p:txBody>
      </p:sp>
    </p:spTree>
    <p:extLst>
      <p:ext uri="{BB962C8B-B14F-4D97-AF65-F5344CB8AC3E}">
        <p14:creationId xmlns:p14="http://schemas.microsoft.com/office/powerpoint/2010/main" val="3178722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ormAutofit fontScale="92500" lnSpcReduction="10000"/>
          </a:bodyPr>
          <a:lstStyle/>
          <a:p>
            <a:r>
              <a:rPr lang="fr-FR" sz="2800" dirty="0" smtClean="0">
                <a:hlinkClick r:id="rId3"/>
              </a:rPr>
              <a:t>www.owasp.org</a:t>
            </a:r>
            <a:endParaRPr lang="fr-FR" sz="2800" dirty="0" smtClean="0"/>
          </a:p>
          <a:p>
            <a:pPr marL="0" indent="0">
              <a:buNone/>
            </a:pPr>
            <a:endParaRPr lang="fr-FR" sz="2800" dirty="0" smtClean="0"/>
          </a:p>
          <a:p>
            <a:r>
              <a:rPr lang="fr-FR" sz="2800" dirty="0" smtClean="0">
                <a:hlinkClick r:id="rId4"/>
              </a:rPr>
              <a:t>www.owasp.org/index.php/Session_fixation</a:t>
            </a:r>
            <a:endParaRPr lang="fr-FR" sz="2800" dirty="0"/>
          </a:p>
          <a:p>
            <a:endParaRPr lang="fr-FR" sz="2800" dirty="0" smtClean="0"/>
          </a:p>
          <a:p>
            <a:r>
              <a:rPr lang="fr-FR" sz="2800" smtClean="0">
                <a:hlinkClick r:id="rId5"/>
              </a:rPr>
              <a:t>unsecured.nwebsec.com</a:t>
            </a:r>
            <a:r>
              <a:rPr lang="fr-FR" sz="2800" dirty="0" smtClean="0">
                <a:hlinkClick r:id="rId5"/>
              </a:rPr>
              <a:t>/</a:t>
            </a:r>
            <a:endParaRPr lang="fr-FR" sz="2800" dirty="0" smtClean="0"/>
          </a:p>
          <a:p>
            <a:pPr marL="0" indent="0">
              <a:buNone/>
            </a:pPr>
            <a:endParaRPr lang="fr-FR" sz="2800" dirty="0" smtClean="0"/>
          </a:p>
          <a:p>
            <a:r>
              <a:rPr lang="fr-FR" sz="2800" dirty="0"/>
              <a:t>OWASP Top 10 – 2013 release (</a:t>
            </a:r>
            <a:r>
              <a:rPr lang="fr-FR" sz="2800" dirty="0" err="1"/>
              <a:t>pdf</a:t>
            </a:r>
            <a:r>
              <a:rPr lang="fr-FR" sz="2800" dirty="0" smtClean="0"/>
              <a:t>)</a:t>
            </a:r>
          </a:p>
          <a:p>
            <a:endParaRPr lang="fr-FR" sz="2800" dirty="0"/>
          </a:p>
          <a:p>
            <a:r>
              <a:rPr lang="fr-FR" sz="2800" dirty="0" smtClean="0"/>
              <a:t>OWASP - </a:t>
            </a:r>
            <a:r>
              <a:rPr lang="pt-BR" sz="2800" dirty="0" smtClean="0"/>
              <a:t>Application Security Verification Standard 3.0 (pdf)</a:t>
            </a:r>
          </a:p>
          <a:p>
            <a:endParaRPr lang="pt-BR" sz="2800" dirty="0"/>
          </a:p>
          <a:p>
            <a:r>
              <a:rPr lang="pt-BR" sz="2000" dirty="0"/>
              <a:t>GitHub: https://github.com/philippevidal80/OWASP-2013-A2</a:t>
            </a:r>
            <a:endParaRPr lang="fr-FR" sz="2000" dirty="0"/>
          </a:p>
        </p:txBody>
      </p:sp>
    </p:spTree>
    <p:extLst>
      <p:ext uri="{BB962C8B-B14F-4D97-AF65-F5344CB8AC3E}">
        <p14:creationId xmlns:p14="http://schemas.microsoft.com/office/powerpoint/2010/main" val="378096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Introduction.</a:t>
            </a:r>
          </a:p>
          <a:p>
            <a:r>
              <a:rPr lang="fr-FR" dirty="0" smtClean="0"/>
              <a:t>Définition.</a:t>
            </a:r>
          </a:p>
          <a:p>
            <a:r>
              <a:rPr lang="fr-FR" dirty="0" smtClean="0"/>
              <a:t>Risques.</a:t>
            </a:r>
          </a:p>
          <a:p>
            <a:r>
              <a:rPr lang="fr-FR" dirty="0" smtClean="0"/>
              <a:t>Points d’attentions.</a:t>
            </a:r>
          </a:p>
          <a:p>
            <a:r>
              <a:rPr lang="fr-FR" dirty="0" smtClean="0"/>
              <a:t>Attaque par fixation.</a:t>
            </a:r>
          </a:p>
          <a:p>
            <a:r>
              <a:rPr lang="fr-FR" dirty="0" smtClean="0"/>
              <a:t>Ne pas subir.</a:t>
            </a:r>
          </a:p>
          <a:p>
            <a:r>
              <a:rPr lang="fr-FR" dirty="0" smtClean="0"/>
              <a:t>Références.</a:t>
            </a:r>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127198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lnSpcReduction="10000"/>
          </a:bodyPr>
          <a:lstStyle/>
          <a:p>
            <a:r>
              <a:rPr lang="fr-FR" dirty="0"/>
              <a:t> </a:t>
            </a:r>
            <a:r>
              <a:rPr lang="fr-FR" dirty="0" smtClean="0"/>
              <a:t>OWASP est une organisation internationale a but non lucratif qui a pour objet de promouvoir la sécurité au sein de toutes les applications Web.</a:t>
            </a:r>
          </a:p>
          <a:p>
            <a:r>
              <a:rPr lang="fr-FR" dirty="0" smtClean="0"/>
              <a:t>Top </a:t>
            </a:r>
            <a:r>
              <a:rPr lang="fr-FR" dirty="0" err="1" smtClean="0"/>
              <a:t>Ten</a:t>
            </a:r>
            <a:r>
              <a:rPr lang="fr-FR" dirty="0" smtClean="0"/>
              <a:t> OWASP reconnu internationalement par de nombreuses normes (PCI DSS, …) et organismes (ANSSI, …).</a:t>
            </a:r>
          </a:p>
          <a:p>
            <a:r>
              <a:rPr lang="fr-FR" dirty="0" smtClean="0"/>
              <a:t>Sujet d’étude: A2 </a:t>
            </a:r>
            <a:r>
              <a:rPr lang="fr-FR" dirty="0"/>
              <a:t>– Violation de Gestion d’authentification et de </a:t>
            </a:r>
            <a:r>
              <a:rPr lang="fr-FR" dirty="0" smtClean="0"/>
              <a:t>Session</a:t>
            </a:r>
          </a:p>
          <a:p>
            <a:endParaRPr lang="fr-FR" dirty="0"/>
          </a:p>
        </p:txBody>
      </p:sp>
    </p:spTree>
    <p:extLst>
      <p:ext uri="{BB962C8B-B14F-4D97-AF65-F5344CB8AC3E}">
        <p14:creationId xmlns:p14="http://schemas.microsoft.com/office/powerpoint/2010/main" val="265260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a:t>A2 – </a:t>
            </a:r>
            <a:r>
              <a:rPr lang="fr-FR" sz="3600" dirty="0"/>
              <a:t>Violation</a:t>
            </a:r>
            <a:r>
              <a:rPr lang="fr-FR" sz="3200" dirty="0"/>
              <a:t> de Gestion d’authentification et de </a:t>
            </a:r>
            <a:r>
              <a:rPr lang="fr-FR" sz="3200" dirty="0" smtClean="0"/>
              <a:t>Session</a:t>
            </a:r>
            <a:endParaRPr lang="fr-FR" sz="3200" dirty="0"/>
          </a:p>
        </p:txBody>
      </p:sp>
      <p:sp>
        <p:nvSpPr>
          <p:cNvPr id="3" name="Espace réservé du contenu 2"/>
          <p:cNvSpPr>
            <a:spLocks noGrp="1"/>
          </p:cNvSpPr>
          <p:nvPr>
            <p:ph idx="1"/>
          </p:nvPr>
        </p:nvSpPr>
        <p:spPr/>
        <p:txBody>
          <a:bodyPr>
            <a:normAutofit/>
          </a:bodyPr>
          <a:lstStyle/>
          <a:p>
            <a:r>
              <a:rPr lang="fr-FR" u="sng" dirty="0" err="1" smtClean="0"/>
              <a:t>Kesako</a:t>
            </a:r>
            <a:r>
              <a:rPr lang="fr-FR" dirty="0" smtClean="0"/>
              <a:t>?: </a:t>
            </a:r>
          </a:p>
          <a:p>
            <a:pPr marL="0" indent="0">
              <a:buNone/>
            </a:pPr>
            <a:r>
              <a:rPr lang="fr-FR" dirty="0" smtClean="0"/>
              <a:t>Les </a:t>
            </a:r>
            <a:r>
              <a:rPr lang="fr-FR" dirty="0"/>
              <a:t>fonctions applicatives relatives à </a:t>
            </a:r>
            <a:r>
              <a:rPr lang="fr-FR" u="sng" dirty="0">
                <a:solidFill>
                  <a:srgbClr val="92D050"/>
                </a:solidFill>
              </a:rPr>
              <a:t>l'authentification et la gestion de session</a:t>
            </a:r>
            <a:r>
              <a:rPr lang="fr-FR" dirty="0"/>
              <a:t> ne sont souvent pas mises en œuvre correctement, permettant aux attaquants de compromettre les mots de passe, clés, jetons de session, ou d'exploiter d'autres failles d'implémentation pour s'approprier les identités d'autres utilisateurs. </a:t>
            </a:r>
          </a:p>
        </p:txBody>
      </p:sp>
    </p:spTree>
    <p:extLst>
      <p:ext uri="{BB962C8B-B14F-4D97-AF65-F5344CB8AC3E}">
        <p14:creationId xmlns:p14="http://schemas.microsoft.com/office/powerpoint/2010/main" val="37876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 est le risque ?</a:t>
            </a:r>
            <a:endParaRPr lang="fr-FR"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122" y="2783276"/>
            <a:ext cx="8419755" cy="3249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420358" y="6063099"/>
            <a:ext cx="2560316" cy="246221"/>
          </a:xfrm>
          <a:prstGeom prst="rect">
            <a:avLst/>
          </a:prstGeom>
          <a:noFill/>
        </p:spPr>
        <p:txBody>
          <a:bodyPr wrap="none" rtlCol="0">
            <a:spAutoFit/>
          </a:bodyPr>
          <a:lstStyle/>
          <a:p>
            <a:r>
              <a:rPr lang="fr-FR" sz="1000" dirty="0" smtClean="0"/>
              <a:t>( Source: OWASP top </a:t>
            </a:r>
            <a:r>
              <a:rPr lang="fr-FR" sz="1000" dirty="0" err="1" smtClean="0"/>
              <a:t>ten</a:t>
            </a:r>
            <a:r>
              <a:rPr lang="fr-FR" sz="1000" dirty="0" smtClean="0"/>
              <a:t> 2013 Français )</a:t>
            </a:r>
            <a:endParaRPr lang="fr-FR" sz="1000" dirty="0"/>
          </a:p>
        </p:txBody>
      </p:sp>
      <p:sp>
        <p:nvSpPr>
          <p:cNvPr id="5" name="Ellipse 4"/>
          <p:cNvSpPr/>
          <p:nvPr/>
        </p:nvSpPr>
        <p:spPr>
          <a:xfrm>
            <a:off x="2980674" y="3077678"/>
            <a:ext cx="1796897"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5796135" y="3140968"/>
            <a:ext cx="1796897"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457200" y="1646237"/>
            <a:ext cx="8229600" cy="2862883"/>
          </a:xfrm>
          <a:prstGeom prst="rect">
            <a:avLst/>
          </a:prstGeom>
        </p:spPr>
        <p:txBody>
          <a:bodyPr>
            <a:norm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fr-FR" dirty="0" smtClean="0"/>
              <a:t> </a:t>
            </a:r>
            <a:r>
              <a:rPr lang="fr-FR" sz="1400" dirty="0" smtClean="0"/>
              <a:t>Il est important de noter que la fenêtre d’exposition au risque n’est jamais la même pour 2 applications Web mais que l’impact lui est  bien souvent le même avec le même degré de gravité élevé.</a:t>
            </a:r>
            <a:endParaRPr lang="fr-FR" sz="1400" dirty="0"/>
          </a:p>
        </p:txBody>
      </p:sp>
    </p:spTree>
    <p:extLst>
      <p:ext uri="{BB962C8B-B14F-4D97-AF65-F5344CB8AC3E}">
        <p14:creationId xmlns:p14="http://schemas.microsoft.com/office/powerpoint/2010/main" val="91047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Points d’attentions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1</a:t>
            </a:r>
            <a:r>
              <a:rPr lang="fr-FR" dirty="0"/>
              <a:t>. Défaut de </a:t>
            </a:r>
            <a:r>
              <a:rPr lang="fr-FR" b="1" u="sng" dirty="0">
                <a:solidFill>
                  <a:srgbClr val="92D050"/>
                </a:solidFill>
              </a:rPr>
              <a:t>protection des </a:t>
            </a:r>
            <a:r>
              <a:rPr lang="fr-FR" b="1" u="sng" dirty="0" err="1">
                <a:solidFill>
                  <a:srgbClr val="92D050"/>
                </a:solidFill>
              </a:rPr>
              <a:t>credentials</a:t>
            </a:r>
            <a:r>
              <a:rPr lang="fr-FR" b="1" dirty="0"/>
              <a:t> </a:t>
            </a:r>
            <a:r>
              <a:rPr lang="fr-FR" dirty="0"/>
              <a:t>par hash ou chiffrement </a:t>
            </a:r>
            <a:r>
              <a:rPr lang="fr-FR" b="1" u="sng" dirty="0">
                <a:solidFill>
                  <a:srgbClr val="92D050"/>
                </a:solidFill>
              </a:rPr>
              <a:t>lors de leur stockage</a:t>
            </a:r>
            <a:r>
              <a:rPr lang="fr-FR" dirty="0"/>
              <a:t>. Voir A6. </a:t>
            </a:r>
            <a:endParaRPr lang="fr-FR" dirty="0" smtClean="0"/>
          </a:p>
          <a:p>
            <a:pPr marL="0" indent="0">
              <a:buNone/>
            </a:pPr>
            <a:endParaRPr lang="fr-FR" dirty="0" smtClean="0"/>
          </a:p>
          <a:p>
            <a:r>
              <a:rPr lang="fr-FR" dirty="0" smtClean="0"/>
              <a:t>2</a:t>
            </a:r>
            <a:r>
              <a:rPr lang="fr-FR" dirty="0"/>
              <a:t>. </a:t>
            </a:r>
            <a:r>
              <a:rPr lang="fr-FR" sz="3100" b="1" u="sng" dirty="0">
                <a:solidFill>
                  <a:srgbClr val="92D050"/>
                </a:solidFill>
              </a:rPr>
              <a:t>Faiblesse des fonctions de gestion de </a:t>
            </a:r>
            <a:r>
              <a:rPr lang="fr-FR" sz="3100" b="1" u="sng" dirty="0" smtClean="0">
                <a:solidFill>
                  <a:srgbClr val="92D050"/>
                </a:solidFill>
              </a:rPr>
              <a:t>compte</a:t>
            </a:r>
            <a:r>
              <a:rPr lang="fr-FR" dirty="0"/>
              <a:t> </a:t>
            </a:r>
            <a:r>
              <a:rPr lang="fr-FR" dirty="0" smtClean="0"/>
              <a:t>permettant </a:t>
            </a:r>
            <a:r>
              <a:rPr lang="fr-FR" dirty="0"/>
              <a:t>de deviner ou d’écraser les </a:t>
            </a:r>
            <a:r>
              <a:rPr lang="fr-FR" dirty="0" err="1"/>
              <a:t>credentials</a:t>
            </a:r>
            <a:r>
              <a:rPr lang="fr-FR" dirty="0"/>
              <a:t>. </a:t>
            </a:r>
            <a:endParaRPr lang="fr-FR" dirty="0" smtClean="0"/>
          </a:p>
          <a:p>
            <a:pPr marL="0" indent="0">
              <a:buNone/>
            </a:pPr>
            <a:endParaRPr lang="fr-FR" dirty="0" smtClean="0"/>
          </a:p>
          <a:p>
            <a:r>
              <a:rPr lang="fr-FR" dirty="0" smtClean="0"/>
              <a:t>3</a:t>
            </a:r>
            <a:r>
              <a:rPr lang="fr-FR" dirty="0"/>
              <a:t>. </a:t>
            </a:r>
            <a:r>
              <a:rPr lang="fr-FR" sz="3100" b="1" u="sng" dirty="0" smtClean="0">
                <a:solidFill>
                  <a:srgbClr val="92D050"/>
                </a:solidFill>
              </a:rPr>
              <a:t>Exposition</a:t>
            </a:r>
            <a:r>
              <a:rPr lang="fr-FR" dirty="0" smtClean="0"/>
              <a:t> </a:t>
            </a:r>
            <a:r>
              <a:rPr lang="fr-FR" dirty="0"/>
              <a:t>des </a:t>
            </a:r>
            <a:r>
              <a:rPr lang="fr-FR" dirty="0" err="1"/>
              <a:t>IDs</a:t>
            </a:r>
            <a:r>
              <a:rPr lang="fr-FR" dirty="0"/>
              <a:t> de session </a:t>
            </a:r>
            <a:r>
              <a:rPr lang="fr-FR" sz="3100" b="1" u="sng" dirty="0">
                <a:solidFill>
                  <a:srgbClr val="92D050"/>
                </a:solidFill>
              </a:rPr>
              <a:t>dans l'URL</a:t>
            </a:r>
            <a:r>
              <a:rPr lang="fr-FR" dirty="0" smtClean="0"/>
              <a:t>. </a:t>
            </a:r>
          </a:p>
          <a:p>
            <a:pPr marL="0" indent="0">
              <a:buNone/>
            </a:pPr>
            <a:endParaRPr lang="fr-FR" dirty="0" smtClean="0"/>
          </a:p>
          <a:p>
            <a:r>
              <a:rPr lang="fr-FR" dirty="0" smtClean="0"/>
              <a:t>4</a:t>
            </a:r>
            <a:r>
              <a:rPr lang="fr-FR" dirty="0"/>
              <a:t>. Vulnérabilité des </a:t>
            </a:r>
            <a:r>
              <a:rPr lang="fr-FR" dirty="0" err="1"/>
              <a:t>IDs</a:t>
            </a:r>
            <a:r>
              <a:rPr lang="fr-FR" dirty="0"/>
              <a:t> de session à </a:t>
            </a:r>
            <a:r>
              <a:rPr lang="fr-FR" sz="3100" b="1" u="sng" dirty="0">
                <a:solidFill>
                  <a:srgbClr val="92D050"/>
                </a:solidFill>
              </a:rPr>
              <a:t>l’attaque par fixation</a:t>
            </a:r>
            <a:r>
              <a:rPr lang="fr-FR" dirty="0"/>
              <a:t>. </a:t>
            </a:r>
            <a:endParaRPr lang="fr-FR" dirty="0" smtClean="0"/>
          </a:p>
          <a:p>
            <a:pPr marL="0" indent="0">
              <a:buNone/>
            </a:pPr>
            <a:endParaRPr lang="fr-FR" dirty="0" smtClean="0"/>
          </a:p>
          <a:p>
            <a:r>
              <a:rPr lang="fr-FR" dirty="0" smtClean="0"/>
              <a:t>5</a:t>
            </a:r>
            <a:r>
              <a:rPr lang="fr-FR" dirty="0"/>
              <a:t>. </a:t>
            </a:r>
            <a:r>
              <a:rPr lang="fr-FR" sz="3100" b="1" u="sng" dirty="0">
                <a:solidFill>
                  <a:srgbClr val="92D050"/>
                </a:solidFill>
              </a:rPr>
              <a:t>Pas de timeout des </a:t>
            </a:r>
            <a:r>
              <a:rPr lang="fr-FR" sz="3100" b="1" u="sng" dirty="0" err="1">
                <a:solidFill>
                  <a:srgbClr val="92D050"/>
                </a:solidFill>
              </a:rPr>
              <a:t>IDs</a:t>
            </a:r>
            <a:r>
              <a:rPr lang="fr-FR" dirty="0" smtClean="0"/>
              <a:t> de </a:t>
            </a:r>
            <a:r>
              <a:rPr lang="fr-FR" dirty="0"/>
              <a:t>session ou mauvaise désactivation des sessions ou jetons d’authentification, en particulier SSO lors de la déconnexion. </a:t>
            </a:r>
            <a:endParaRPr lang="fr-FR" dirty="0" smtClean="0"/>
          </a:p>
          <a:p>
            <a:pPr marL="0" indent="0">
              <a:buNone/>
            </a:pPr>
            <a:endParaRPr lang="fr-FR" dirty="0" smtClean="0"/>
          </a:p>
          <a:p>
            <a:r>
              <a:rPr lang="fr-FR" dirty="0" smtClean="0"/>
              <a:t>6</a:t>
            </a:r>
            <a:r>
              <a:rPr lang="fr-FR" dirty="0"/>
              <a:t>. </a:t>
            </a:r>
            <a:r>
              <a:rPr lang="fr-FR" sz="3100" b="1" u="sng" dirty="0">
                <a:solidFill>
                  <a:srgbClr val="92D050"/>
                </a:solidFill>
              </a:rPr>
              <a:t>Non rotation des </a:t>
            </a:r>
            <a:r>
              <a:rPr lang="fr-FR" sz="3100" b="1" u="sng" dirty="0" err="1">
                <a:solidFill>
                  <a:srgbClr val="92D050"/>
                </a:solidFill>
              </a:rPr>
              <a:t>IDs</a:t>
            </a:r>
            <a:r>
              <a:rPr lang="fr-FR" dirty="0"/>
              <a:t> de session après connexion réussie. </a:t>
            </a:r>
            <a:endParaRPr lang="fr-FR" dirty="0" smtClean="0"/>
          </a:p>
          <a:p>
            <a:pPr marL="0" indent="0">
              <a:buNone/>
            </a:pPr>
            <a:endParaRPr lang="fr-FR" dirty="0" smtClean="0"/>
          </a:p>
          <a:p>
            <a:r>
              <a:rPr lang="fr-FR" dirty="0" smtClean="0"/>
              <a:t>7</a:t>
            </a:r>
            <a:r>
              <a:rPr lang="fr-FR" dirty="0"/>
              <a:t>. </a:t>
            </a:r>
            <a:r>
              <a:rPr lang="fr-FR" sz="3100" b="1" u="sng" dirty="0">
                <a:solidFill>
                  <a:srgbClr val="92D050"/>
                </a:solidFill>
              </a:rPr>
              <a:t>Les mots de passe</a:t>
            </a:r>
            <a:r>
              <a:rPr lang="fr-FR" dirty="0"/>
              <a:t>, </a:t>
            </a:r>
            <a:r>
              <a:rPr lang="fr-FR" dirty="0" err="1"/>
              <a:t>IDs</a:t>
            </a:r>
            <a:r>
              <a:rPr lang="fr-FR" dirty="0"/>
              <a:t> de session et autres </a:t>
            </a:r>
            <a:r>
              <a:rPr lang="fr-FR" dirty="0" err="1"/>
              <a:t>credentials</a:t>
            </a:r>
            <a:r>
              <a:rPr lang="fr-FR" dirty="0"/>
              <a:t> transitent par des </a:t>
            </a:r>
            <a:r>
              <a:rPr lang="fr-FR" sz="3100" b="1" u="sng" dirty="0">
                <a:solidFill>
                  <a:srgbClr val="92D050"/>
                </a:solidFill>
              </a:rPr>
              <a:t>canaux non </a:t>
            </a:r>
            <a:r>
              <a:rPr lang="fr-FR" sz="3100" b="1" u="sng" dirty="0" smtClean="0">
                <a:solidFill>
                  <a:srgbClr val="92D050"/>
                </a:solidFill>
              </a:rPr>
              <a:t>chiffrés</a:t>
            </a:r>
            <a:r>
              <a:rPr lang="fr-FR" dirty="0" smtClean="0"/>
              <a:t>. </a:t>
            </a:r>
          </a:p>
        </p:txBody>
      </p:sp>
    </p:spTree>
    <p:extLst>
      <p:ext uri="{BB962C8B-B14F-4D97-AF65-F5344CB8AC3E}">
        <p14:creationId xmlns:p14="http://schemas.microsoft.com/office/powerpoint/2010/main" val="100205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 de l’attaque par fixation(1)</a:t>
            </a:r>
            <a:endParaRPr lang="fr-FR" dirty="0"/>
          </a:p>
        </p:txBody>
      </p:sp>
      <p:sp>
        <p:nvSpPr>
          <p:cNvPr id="3" name="Espace réservé du contenu 2"/>
          <p:cNvSpPr>
            <a:spLocks noGrp="1"/>
          </p:cNvSpPr>
          <p:nvPr>
            <p:ph idx="1"/>
          </p:nvPr>
        </p:nvSpPr>
        <p:spPr/>
        <p:txBody>
          <a:bodyPr/>
          <a:lstStyle/>
          <a:p>
            <a:r>
              <a:rPr lang="fr-FR" dirty="0" smtClean="0"/>
              <a:t>Ce type d’attaque est le plus « technique » dans le monde de la violation de Gestion d’authentification et de session.</a:t>
            </a:r>
          </a:p>
          <a:p>
            <a:endParaRPr lang="fr-FR" dirty="0" smtClean="0"/>
          </a:p>
          <a:p>
            <a:r>
              <a:rPr lang="fr-FR" dirty="0" smtClean="0"/>
              <a:t>Il consiste, pour l’attaquant, au détournement de sessions </a:t>
            </a:r>
            <a:r>
              <a:rPr lang="fr-FR" dirty="0" err="1" smtClean="0"/>
              <a:t>IDs</a:t>
            </a:r>
            <a:r>
              <a:rPr lang="fr-FR" dirty="0" smtClean="0"/>
              <a:t> valides pour tromper ses victimes et obtenir les informations des comptes des victimes.</a:t>
            </a:r>
          </a:p>
          <a:p>
            <a:endParaRPr lang="fr-FR" dirty="0"/>
          </a:p>
        </p:txBody>
      </p:sp>
    </p:spTree>
    <p:extLst>
      <p:ext uri="{BB962C8B-B14F-4D97-AF65-F5344CB8AC3E}">
        <p14:creationId xmlns:p14="http://schemas.microsoft.com/office/powerpoint/2010/main" val="203765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 de l’attaque par fixation (2)</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3 vecteurs d’attaques les plus répandus:</a:t>
            </a:r>
          </a:p>
          <a:p>
            <a:pPr marL="0" indent="0">
              <a:buNone/>
            </a:pPr>
            <a:endParaRPr lang="fr-FR" dirty="0" smtClean="0"/>
          </a:p>
          <a:p>
            <a:pPr lvl="1"/>
            <a:r>
              <a:rPr lang="fr-FR" dirty="0" smtClean="0"/>
              <a:t>Jeton de session utilisé dans une URL.</a:t>
            </a:r>
          </a:p>
          <a:p>
            <a:pPr marL="411480" lvl="1" indent="0">
              <a:buNone/>
            </a:pPr>
            <a:endParaRPr lang="fr-FR" dirty="0" smtClean="0"/>
          </a:p>
          <a:p>
            <a:pPr lvl="1"/>
            <a:r>
              <a:rPr lang="fr-FR" dirty="0" smtClean="0"/>
              <a:t>Jeton de session utilisé dans un champ caché d’un formulaire html (page Web ou email).</a:t>
            </a:r>
          </a:p>
          <a:p>
            <a:pPr marL="411480" lvl="1" indent="0">
              <a:buNone/>
            </a:pPr>
            <a:endParaRPr lang="fr-FR" dirty="0" smtClean="0"/>
          </a:p>
          <a:p>
            <a:pPr lvl="1"/>
            <a:r>
              <a:rPr lang="fr-FR" dirty="0" smtClean="0"/>
              <a:t>Jeton de Session via cookies</a:t>
            </a:r>
          </a:p>
          <a:p>
            <a:pPr marL="411480" lvl="1" indent="0">
              <a:buNone/>
            </a:pPr>
            <a:endParaRPr lang="fr-FR" dirty="0" smtClean="0"/>
          </a:p>
          <a:p>
            <a:pPr lvl="2"/>
            <a:r>
              <a:rPr lang="fr-FR" dirty="0" smtClean="0"/>
              <a:t>Client-</a:t>
            </a:r>
            <a:r>
              <a:rPr lang="fr-FR" dirty="0" err="1" smtClean="0"/>
              <a:t>Side</a:t>
            </a:r>
            <a:r>
              <a:rPr lang="fr-FR" dirty="0" smtClean="0"/>
              <a:t> Script - XSS (</a:t>
            </a:r>
            <a:r>
              <a:rPr lang="fr-FR" dirty="0" err="1" smtClean="0"/>
              <a:t>document.cookie</a:t>
            </a:r>
            <a:r>
              <a:rPr lang="fr-FR" dirty="0" smtClean="0"/>
              <a:t>)</a:t>
            </a:r>
          </a:p>
          <a:p>
            <a:pPr lvl="2"/>
            <a:r>
              <a:rPr lang="fr-FR" dirty="0" smtClean="0"/>
              <a:t>META-TAG (idem XSS sauf non </a:t>
            </a:r>
            <a:r>
              <a:rPr lang="fr-FR" dirty="0" err="1" smtClean="0"/>
              <a:t>désactivable</a:t>
            </a:r>
            <a:r>
              <a:rPr lang="fr-FR" dirty="0" smtClean="0"/>
              <a:t>)</a:t>
            </a:r>
          </a:p>
          <a:p>
            <a:pPr lvl="2"/>
            <a:r>
              <a:rPr lang="fr-FR" dirty="0" smtClean="0"/>
              <a:t>HTTP </a:t>
            </a:r>
            <a:r>
              <a:rPr lang="fr-FR" dirty="0"/>
              <a:t>Header </a:t>
            </a:r>
            <a:r>
              <a:rPr lang="fr-FR" dirty="0" err="1" smtClean="0"/>
              <a:t>Response</a:t>
            </a:r>
            <a:r>
              <a:rPr lang="fr-FR" dirty="0" smtClean="0"/>
              <a:t> (insertion du header Set-Cookie suite écoute réseau – plus difficile)</a:t>
            </a:r>
            <a:endParaRPr lang="fr-FR" dirty="0"/>
          </a:p>
        </p:txBody>
      </p:sp>
    </p:spTree>
    <p:extLst>
      <p:ext uri="{BB962C8B-B14F-4D97-AF65-F5344CB8AC3E}">
        <p14:creationId xmlns:p14="http://schemas.microsoft.com/office/powerpoint/2010/main" val="185747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67544" y="2780928"/>
            <a:ext cx="8229600" cy="1143000"/>
          </a:xfrm>
        </p:spPr>
        <p:txBody>
          <a:bodyPr/>
          <a:lstStyle/>
          <a:p>
            <a:r>
              <a:rPr lang="fr-FR" dirty="0" smtClean="0"/>
              <a:t>Exemple				</a:t>
            </a:r>
            <a:endParaRPr lang="fr-FR" dirty="0"/>
          </a:p>
        </p:txBody>
      </p:sp>
    </p:spTree>
    <p:extLst>
      <p:ext uri="{BB962C8B-B14F-4D97-AF65-F5344CB8AC3E}">
        <p14:creationId xmlns:p14="http://schemas.microsoft.com/office/powerpoint/2010/main" val="20033492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nderi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1800</TotalTime>
  <Words>944</Words>
  <Application>Microsoft Office PowerPoint</Application>
  <PresentationFormat>Affichage à l'écran (4:3)</PresentationFormat>
  <Paragraphs>110</Paragraphs>
  <Slides>11</Slides>
  <Notes>10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Fonderie</vt:lpstr>
      <vt:lpstr>OWASP TOP TEN 2013</vt:lpstr>
      <vt:lpstr>Sommaire </vt:lpstr>
      <vt:lpstr>Introduction</vt:lpstr>
      <vt:lpstr>A2 – Violation de Gestion d’authentification et de Session</vt:lpstr>
      <vt:lpstr>Quel est le risque ?</vt:lpstr>
      <vt:lpstr>Points d’attentions</vt:lpstr>
      <vt:lpstr>Cas de l’attaque par fixation(1)</vt:lpstr>
      <vt:lpstr>Cas de l’attaque par fixation (2)</vt:lpstr>
      <vt:lpstr>Exemple    </vt:lpstr>
      <vt:lpstr>Ne pas subir ?</vt:lpstr>
      <vt:lpstr>Références</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TEN 2013</dc:title>
  <dc:creator>VIDAL Philippe (pvidal)</dc:creator>
  <cp:lastModifiedBy>VIDAL Philippe (pvidal)</cp:lastModifiedBy>
  <cp:revision>27</cp:revision>
  <cp:lastPrinted>2016-04-07T14:44:03Z</cp:lastPrinted>
  <dcterms:created xsi:type="dcterms:W3CDTF">2016-04-01T20:25:32Z</dcterms:created>
  <dcterms:modified xsi:type="dcterms:W3CDTF">2016-04-07T18:10:01Z</dcterms:modified>
</cp:coreProperties>
</file>