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59" r:id="rId7"/>
    <p:sldId id="264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6B8B0-FD4D-47B4-9ADA-B54388376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45761E-154B-4012-A872-C33D9771C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91BB1-74C3-4984-882E-506F7F54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9533-9122-495A-A603-C25B8224AFE6}" type="datetimeFigureOut">
              <a:rPr lang="de-AT" smtClean="0"/>
              <a:t>31.05.2018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81E811-08F1-47F0-BA9B-38ABA4B9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94F5A3-A1C5-42D9-B00A-56631D87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19D5-1DE9-4371-BA54-22B8ECD078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423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0B3FF-7EB0-48FC-A598-3443CC7D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E5DE57-C169-49D0-BE49-4AC996489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3E508-4724-4DF9-A303-C39C4A26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9533-9122-495A-A603-C25B8224AFE6}" type="datetimeFigureOut">
              <a:rPr lang="de-AT" smtClean="0"/>
              <a:t>31.05.2018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053C8-3843-4280-9A22-2772006E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9537D-8831-4379-BC76-A6EDE200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19D5-1DE9-4371-BA54-22B8ECD078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95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F8093B-357C-42F9-802E-9464AE4C3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3DC0E5-C106-42C2-93BB-0CA30AE12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5295A9-3A13-48B0-9697-B15AC36D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9533-9122-495A-A603-C25B8224AFE6}" type="datetimeFigureOut">
              <a:rPr lang="de-AT" smtClean="0"/>
              <a:t>31.05.2018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721B22-2EA9-4A2B-9232-5A4A4A8F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1B4A9-1E56-4662-A2AF-0EB0CE8F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19D5-1DE9-4371-BA54-22B8ECD078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559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BAAE5-D38C-48A8-BCAD-13B696BB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0E988-D170-4F10-BADC-FCC258F4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E5D855-CD76-40DA-8CA0-8D638A7E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9533-9122-495A-A603-C25B8224AFE6}" type="datetimeFigureOut">
              <a:rPr lang="de-AT" smtClean="0"/>
              <a:t>31.05.2018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DC83C-A5F4-4F16-9454-77C0460F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9686CB-1ACD-4F32-8F1A-376772B3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19D5-1DE9-4371-BA54-22B8ECD078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764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946B8-3D56-43B1-AB52-6424DEFA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6B827E-5505-4F18-A076-E50E8A9A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5109F-BAA9-4CE5-8DDE-7DD01C05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9533-9122-495A-A603-C25B8224AFE6}" type="datetimeFigureOut">
              <a:rPr lang="de-AT" smtClean="0"/>
              <a:t>31.05.2018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32A3A-0EB9-45B5-A808-A6BF7980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A4856F-8DDE-4497-ACDC-8F4B88D6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19D5-1DE9-4371-BA54-22B8ECD078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091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1F6F6-2CB9-4275-9E20-26EB50FE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023FAB-779A-4C6B-8C2F-95D21F94B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172E1-5725-42BA-8BF7-DAD0A5ABD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1E7D7D-BB94-4E48-A244-D369B008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9533-9122-495A-A603-C25B8224AFE6}" type="datetimeFigureOut">
              <a:rPr lang="de-AT" smtClean="0"/>
              <a:t>31.05.2018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658F18-5945-4BAF-B4AC-9EBDEE9A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62B46A-B7E1-4D7F-97E4-7BAB5C9C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19D5-1DE9-4371-BA54-22B8ECD078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061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D7E1F-DE3A-4A62-9A80-6184B11F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6C3D34-082B-4208-B4D8-344E2FAE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16D0FA-383C-4BBA-A8E2-5CF6467AA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8A9119-B79D-478D-AA0B-20156ABC2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84BFC8-98D8-483D-A00A-C2D03BEEF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7ABD73-850D-4593-A07C-749ADBD9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9533-9122-495A-A603-C25B8224AFE6}" type="datetimeFigureOut">
              <a:rPr lang="de-AT" smtClean="0"/>
              <a:t>31.05.2018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490DDA-1BD7-4790-BA02-87312A6E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B74FE5-0977-42DF-A532-651CA709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19D5-1DE9-4371-BA54-22B8ECD078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016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9F010-ADAC-4944-8EFA-45EB1DD3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6E2C84-4769-4587-A22D-21D2CC52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9533-9122-495A-A603-C25B8224AFE6}" type="datetimeFigureOut">
              <a:rPr lang="de-AT" smtClean="0"/>
              <a:t>31.05.2018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36488E-518F-4FEE-A765-6AF8180A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8A6BA7-4847-4871-B16D-BF55E073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19D5-1DE9-4371-BA54-22B8ECD078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247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EDA018-7D31-470B-8147-E09B1DD6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9533-9122-495A-A603-C25B8224AFE6}" type="datetimeFigureOut">
              <a:rPr lang="de-AT" smtClean="0"/>
              <a:t>31.05.2018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CE1DB1-638D-4B2F-8BC0-D1A8BA86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FB423D-BE67-43D3-8D86-3F99EA16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19D5-1DE9-4371-BA54-22B8ECD078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822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94A45-966D-43FE-BA3F-43C1DF00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795E97-CAA2-4DB6-AA33-2DC22F11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D297A3-E65E-4B92-B9E9-B22148A9C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1081AA-F2EB-4AC0-834A-BB5B5A77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9533-9122-495A-A603-C25B8224AFE6}" type="datetimeFigureOut">
              <a:rPr lang="de-AT" smtClean="0"/>
              <a:t>31.05.2018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7BB125-55B5-4B20-8C27-0A490D8D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360237-A87A-4D13-9FCD-28DE6B80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19D5-1DE9-4371-BA54-22B8ECD078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000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F2B9A-C928-492D-83B9-4A8558DD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989A4D-EE65-4EB1-AF67-5FA4D2FA7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CB71F0-B6E3-4EAF-B329-3E739C2CB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5B62AC-212C-455E-90B3-71CD55DE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9533-9122-495A-A603-C25B8224AFE6}" type="datetimeFigureOut">
              <a:rPr lang="de-AT" smtClean="0"/>
              <a:t>31.05.2018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4279F0-8AD4-4A0D-89BC-874DA790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291885-39D2-43A5-8439-A944D723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19D5-1DE9-4371-BA54-22B8ECD078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195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D5AD40-CEC9-43A5-9543-01664436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49D78-E8AB-43AF-93D2-0BDACB2E1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2A95D6-3E3E-4002-B0E4-8D8FD131E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49533-9122-495A-A603-C25B8224AFE6}" type="datetimeFigureOut">
              <a:rPr lang="de-AT" smtClean="0"/>
              <a:t>31.05.2018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683D4-E960-45B9-8E47-7C6E36331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5D23AE-21B5-4D2E-8340-BF19D35EC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19D5-1DE9-4371-BA54-22B8ECD078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084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-book.cpsievert.me/" TargetMode="External"/><Relationship Id="rId2" Type="http://schemas.openxmlformats.org/officeDocument/2006/relationships/hyperlink" Target="https://plot.ly/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plot.ly/tutorial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2C565-DAB2-4EE6-A9FB-868A39565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R-</a:t>
            </a:r>
            <a:r>
              <a:rPr lang="de-AT" dirty="0" err="1"/>
              <a:t>Plotly</a:t>
            </a:r>
            <a:r>
              <a:rPr lang="de-AT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CA0342-26A8-49F7-A0E0-7F2ADCFD5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972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B5992-D251-4471-A593-A08692E7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                             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242BF6-91AD-4E7D-A8B9-54ED9A16C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de-AT" dirty="0"/>
          </a:p>
          <a:p>
            <a:r>
              <a:rPr lang="de-AT" dirty="0" err="1"/>
              <a:t>Introduction</a:t>
            </a:r>
            <a:endParaRPr lang="de-AT" dirty="0"/>
          </a:p>
          <a:p>
            <a:pPr lvl="1"/>
            <a:r>
              <a:rPr lang="de-AT" dirty="0"/>
              <a:t>Basic</a:t>
            </a:r>
          </a:p>
          <a:p>
            <a:pPr lvl="1"/>
            <a:r>
              <a:rPr lang="de-AT" dirty="0"/>
              <a:t>Intermediate</a:t>
            </a:r>
          </a:p>
          <a:p>
            <a:pPr lvl="1"/>
            <a:r>
              <a:rPr lang="de-AT" dirty="0" err="1"/>
              <a:t>Ggplotly</a:t>
            </a:r>
            <a:r>
              <a:rPr lang="de-AT" dirty="0"/>
              <a:t> </a:t>
            </a:r>
          </a:p>
          <a:p>
            <a:endParaRPr lang="de-AT" dirty="0"/>
          </a:p>
          <a:p>
            <a:r>
              <a:rPr lang="de-AT" dirty="0" err="1"/>
              <a:t>Applications</a:t>
            </a:r>
            <a:endParaRPr lang="de-AT" dirty="0"/>
          </a:p>
          <a:p>
            <a:pPr lvl="1"/>
            <a:r>
              <a:rPr lang="de-AT" dirty="0" err="1"/>
              <a:t>Statistics</a:t>
            </a:r>
            <a:r>
              <a:rPr lang="de-AT" dirty="0"/>
              <a:t> </a:t>
            </a:r>
          </a:p>
          <a:p>
            <a:pPr lvl="1"/>
            <a:r>
              <a:rPr lang="de-AT" dirty="0"/>
              <a:t>Politics, Economics</a:t>
            </a:r>
          </a:p>
          <a:p>
            <a:pPr lvl="1"/>
            <a:r>
              <a:rPr lang="de-AT" dirty="0" err="1"/>
              <a:t>Machine</a:t>
            </a:r>
            <a:r>
              <a:rPr lang="de-AT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169372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41C9C-D507-4809-9F0A-3360ADF4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                          </a:t>
            </a:r>
            <a:r>
              <a:rPr lang="de-AT" dirty="0" err="1"/>
              <a:t>Useful</a:t>
            </a:r>
            <a:r>
              <a:rPr lang="de-AT" dirty="0"/>
              <a:t> Links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BDBED-A7EE-4879-8401-FA655BB1B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https://plot.ly/r/</a:t>
            </a:r>
            <a:endParaRPr lang="de-AT" dirty="0"/>
          </a:p>
          <a:p>
            <a:endParaRPr lang="de-AT" dirty="0"/>
          </a:p>
          <a:p>
            <a:r>
              <a:rPr lang="de-AT" dirty="0">
                <a:hlinkClick r:id="rId3"/>
              </a:rPr>
              <a:t>https://plotly-book.cpsievert.me/</a:t>
            </a:r>
            <a:endParaRPr lang="de-AT" dirty="0"/>
          </a:p>
          <a:p>
            <a:endParaRPr lang="de-AT" dirty="0"/>
          </a:p>
          <a:p>
            <a:r>
              <a:rPr lang="de-AT" dirty="0">
                <a:hlinkClick r:id="rId4"/>
              </a:rPr>
              <a:t>https://help.plot.ly/tutorials/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25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38C15-FEF9-45F5-8B09-42D397B9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                          Let´s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started</a:t>
            </a:r>
            <a:r>
              <a:rPr lang="de-AT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D7C1AD-E85E-4DC6-952F-8E8105DE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Plotly</a:t>
            </a:r>
            <a:r>
              <a:rPr lang="en-US" dirty="0"/>
              <a:t> is an R package for creating interactive web-based graphs via the open source JavaScript graphing library plotly.js. As of version 2.0 (November 17, 2015), </a:t>
            </a:r>
            <a:r>
              <a:rPr lang="en-US" dirty="0" err="1"/>
              <a:t>Plotly</a:t>
            </a:r>
            <a:r>
              <a:rPr lang="en-US" dirty="0"/>
              <a:t> graphs are rendered locally through the </a:t>
            </a:r>
            <a:r>
              <a:rPr lang="en-US" dirty="0" err="1"/>
              <a:t>htmlwidgets</a:t>
            </a:r>
            <a:r>
              <a:rPr lang="en-US" dirty="0"/>
              <a:t> framework.</a:t>
            </a:r>
          </a:p>
          <a:p>
            <a:endParaRPr lang="en-US" dirty="0"/>
          </a:p>
          <a:p>
            <a:r>
              <a:rPr lang="de-AT" dirty="0"/>
              <a:t>Installation: </a:t>
            </a:r>
          </a:p>
          <a:p>
            <a:pPr lvl="1"/>
            <a:r>
              <a:rPr lang="de-AT" dirty="0"/>
              <a:t>install.packages("</a:t>
            </a:r>
            <a:r>
              <a:rPr lang="de-AT" dirty="0" err="1"/>
              <a:t>plotly</a:t>
            </a:r>
            <a:r>
              <a:rPr lang="de-AT" dirty="0"/>
              <a:t>")</a:t>
            </a:r>
          </a:p>
          <a:p>
            <a:pPr lvl="1"/>
            <a:r>
              <a:rPr lang="de-AT" dirty="0" err="1"/>
              <a:t>library</a:t>
            </a:r>
            <a:r>
              <a:rPr lang="de-AT" dirty="0"/>
              <a:t>(</a:t>
            </a:r>
            <a:r>
              <a:rPr lang="de-AT" dirty="0" err="1"/>
              <a:t>plotly</a:t>
            </a:r>
            <a:r>
              <a:rPr lang="de-AT" dirty="0"/>
              <a:t>)</a:t>
            </a:r>
          </a:p>
          <a:p>
            <a:pPr lvl="1"/>
            <a:r>
              <a:rPr lang="en-IE" dirty="0"/>
              <a:t>library(</a:t>
            </a:r>
            <a:r>
              <a:rPr lang="en-IE" dirty="0" err="1"/>
              <a:t>dplyr</a:t>
            </a:r>
            <a:r>
              <a:rPr lang="en-IE" dirty="0"/>
              <a:t>)</a:t>
            </a:r>
            <a:endParaRPr lang="de-AT" dirty="0"/>
          </a:p>
          <a:p>
            <a:endParaRPr lang="de-AT" dirty="0"/>
          </a:p>
          <a:p>
            <a:r>
              <a:rPr lang="de-AT" dirty="0"/>
              <a:t>Datasets:</a:t>
            </a:r>
          </a:p>
          <a:p>
            <a:pPr lvl="1"/>
            <a:r>
              <a:rPr lang="de-AT" dirty="0"/>
              <a:t>Bankomatdatensatz: </a:t>
            </a:r>
          </a:p>
          <a:p>
            <a:pPr marL="457200" lvl="1" indent="0">
              <a:buNone/>
            </a:pPr>
            <a:r>
              <a:rPr lang="de-AT" dirty="0"/>
              <a:t>     </a:t>
            </a:r>
            <a:r>
              <a:rPr lang="de-AT" dirty="0" err="1"/>
              <a:t>bank</a:t>
            </a:r>
            <a:r>
              <a:rPr lang="de-AT" dirty="0"/>
              <a:t> &lt;-</a:t>
            </a:r>
            <a:r>
              <a:rPr lang="de-AT" dirty="0" err="1"/>
              <a:t>read.table</a:t>
            </a:r>
            <a:r>
              <a:rPr lang="de-AT" dirty="0"/>
              <a:t>("http://www.trutschnig.net/Datensatz.txt",head=TRUE)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RTR </a:t>
            </a:r>
            <a:r>
              <a:rPr lang="de-AT" dirty="0" err="1"/>
              <a:t>data</a:t>
            </a:r>
            <a:r>
              <a:rPr lang="de-AT" dirty="0"/>
              <a:t>: </a:t>
            </a:r>
          </a:p>
          <a:p>
            <a:pPr marL="457200" lvl="1" indent="0">
              <a:buNone/>
            </a:pPr>
            <a:r>
              <a:rPr lang="de-AT" dirty="0"/>
              <a:t>    </a:t>
            </a:r>
            <a:r>
              <a:rPr lang="en-US" dirty="0"/>
              <a:t>address &lt;- </a:t>
            </a:r>
            <a:r>
              <a:rPr lang="en-US" dirty="0" err="1"/>
              <a:t>url</a:t>
            </a:r>
            <a:r>
              <a:rPr lang="en-US" dirty="0"/>
              <a:t>("http://www.trutschnig.net/RTR2015.RData")</a:t>
            </a:r>
          </a:p>
          <a:p>
            <a:pPr marL="457200" lvl="1" indent="0">
              <a:buNone/>
            </a:pPr>
            <a:r>
              <a:rPr lang="en-US" dirty="0"/>
              <a:t>    load(address)</a:t>
            </a:r>
          </a:p>
          <a:p>
            <a:pPr marL="457200" lvl="1" indent="0">
              <a:buNone/>
            </a:pPr>
            <a:r>
              <a:rPr lang="en-US" dirty="0"/>
              <a:t>    head(RTR2015)</a:t>
            </a:r>
          </a:p>
          <a:p>
            <a:pPr marL="457200" lvl="1" indent="0">
              <a:buNone/>
            </a:pP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388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23BD0-7F48-4322-A629-599C2712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                                     Basics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D03349-2C51-458C-BB4E-1635F43AA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Scatter</a:t>
            </a:r>
            <a:r>
              <a:rPr lang="de-AT" dirty="0"/>
              <a:t> Traces</a:t>
            </a:r>
          </a:p>
          <a:p>
            <a:pPr lvl="1"/>
            <a:r>
              <a:rPr lang="en-IE" dirty="0"/>
              <a:t>plot_ly(data, x = </a:t>
            </a:r>
            <a:r>
              <a:rPr lang="en-IE" dirty="0">
                <a:solidFill>
                  <a:srgbClr val="FF0000"/>
                </a:solidFill>
              </a:rPr>
              <a:t>~</a:t>
            </a:r>
            <a:r>
              <a:rPr lang="en-IE" dirty="0"/>
              <a:t>X, y = </a:t>
            </a:r>
            <a:r>
              <a:rPr lang="en-IE" dirty="0">
                <a:solidFill>
                  <a:srgbClr val="FF0000"/>
                </a:solidFill>
              </a:rPr>
              <a:t>~</a:t>
            </a:r>
            <a:r>
              <a:rPr lang="en-IE" dirty="0"/>
              <a:t>Y, name = "default")</a:t>
            </a:r>
          </a:p>
          <a:p>
            <a:pPr lvl="1"/>
            <a:r>
              <a:rPr lang="en-IE" dirty="0" err="1"/>
              <a:t>add_markers</a:t>
            </a:r>
            <a:r>
              <a:rPr lang="en-IE" dirty="0"/>
              <a:t>(alpha = 0.2, name = "alpha")</a:t>
            </a:r>
          </a:p>
          <a:p>
            <a:pPr lvl="1"/>
            <a:r>
              <a:rPr lang="en-IE" dirty="0" err="1"/>
              <a:t>add_markers</a:t>
            </a:r>
            <a:r>
              <a:rPr lang="en-IE" dirty="0"/>
              <a:t>(symbol = I(1), name = "hollow")</a:t>
            </a:r>
            <a:endParaRPr lang="de-AT" dirty="0"/>
          </a:p>
          <a:p>
            <a:pPr lvl="1"/>
            <a:r>
              <a:rPr lang="de-AT" dirty="0" err="1"/>
              <a:t>add_lines</a:t>
            </a:r>
            <a:r>
              <a:rPr lang="de-AT" dirty="0"/>
              <a:t>(p, x = NULL, y = NULL, z = NULL, ..., </a:t>
            </a:r>
            <a:r>
              <a:rPr lang="de-AT" dirty="0" err="1"/>
              <a:t>data</a:t>
            </a:r>
            <a:r>
              <a:rPr lang="de-AT" dirty="0"/>
              <a:t> = NULL</a:t>
            </a:r>
          </a:p>
          <a:p>
            <a:pPr lvl="1"/>
            <a:endParaRPr lang="de-AT" dirty="0"/>
          </a:p>
          <a:p>
            <a:r>
              <a:rPr lang="de-AT" dirty="0"/>
              <a:t> Exercise: </a:t>
            </a:r>
          </a:p>
          <a:p>
            <a:pPr lvl="1"/>
            <a:r>
              <a:rPr lang="en-US" dirty="0"/>
              <a:t>Choose some other devices and visualize the correlation between download-Speed and Ping.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3541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1C60D-6D71-4282-B776-9BCE8865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                                    Basics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636411-9F79-47EF-AEF8-F7B6BE3C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Bars and </a:t>
            </a:r>
            <a:r>
              <a:rPr lang="de-AT" dirty="0" err="1"/>
              <a:t>Histograms</a:t>
            </a:r>
            <a:endParaRPr lang="de-AT" dirty="0"/>
          </a:p>
          <a:p>
            <a:pPr lvl="1"/>
            <a:r>
              <a:rPr lang="de-AT" dirty="0" err="1"/>
              <a:t>add_bars</a:t>
            </a:r>
            <a:r>
              <a:rPr lang="de-AT" dirty="0"/>
              <a:t>(p, x = NULL, y = NULL, ..., </a:t>
            </a:r>
            <a:r>
              <a:rPr lang="de-AT" dirty="0" err="1"/>
              <a:t>data</a:t>
            </a:r>
            <a:r>
              <a:rPr lang="de-AT" dirty="0"/>
              <a:t> = NULL, </a:t>
            </a:r>
            <a:r>
              <a:rPr lang="de-AT" dirty="0" err="1"/>
              <a:t>inherit</a:t>
            </a:r>
            <a:r>
              <a:rPr lang="de-AT" dirty="0"/>
              <a:t> = TRUE)</a:t>
            </a:r>
          </a:p>
          <a:p>
            <a:pPr lvl="1"/>
            <a:r>
              <a:rPr lang="de-AT" dirty="0" err="1"/>
              <a:t>add_histogram</a:t>
            </a:r>
            <a:r>
              <a:rPr lang="de-AT" dirty="0"/>
              <a:t>(p, x = NULL, y = NULL, ..., </a:t>
            </a:r>
            <a:r>
              <a:rPr lang="de-AT" dirty="0" err="1"/>
              <a:t>data</a:t>
            </a:r>
            <a:r>
              <a:rPr lang="de-AT" dirty="0"/>
              <a:t> = NULL, </a:t>
            </a:r>
            <a:r>
              <a:rPr lang="de-AT" dirty="0" err="1"/>
              <a:t>inherit</a:t>
            </a:r>
            <a:r>
              <a:rPr lang="de-AT" dirty="0"/>
              <a:t> = TRUE)</a:t>
            </a:r>
          </a:p>
          <a:p>
            <a:pPr lvl="1"/>
            <a:r>
              <a:rPr lang="en-US" dirty="0"/>
              <a:t>St</a:t>
            </a:r>
            <a:endParaRPr lang="de-AT" dirty="0"/>
          </a:p>
          <a:p>
            <a:r>
              <a:rPr lang="de-AT" dirty="0"/>
              <a:t>Exercise: </a:t>
            </a:r>
          </a:p>
          <a:p>
            <a:pPr lvl="1"/>
            <a:r>
              <a:rPr lang="en-US" dirty="0"/>
              <a:t>starting from those data where </a:t>
            </a:r>
            <a:r>
              <a:rPr lang="en-US" dirty="0" err="1"/>
              <a:t>op_name</a:t>
            </a:r>
            <a:r>
              <a:rPr lang="en-US" dirty="0"/>
              <a:t> = “Apple”</a:t>
            </a:r>
          </a:p>
          <a:p>
            <a:pPr lvl="2"/>
            <a:r>
              <a:rPr lang="en-US" dirty="0"/>
              <a:t>create a histogram showing the distribution of </a:t>
            </a:r>
            <a:r>
              <a:rPr lang="en-US" dirty="0" err="1"/>
              <a:t>nw_cat</a:t>
            </a:r>
            <a:endParaRPr lang="en-US" dirty="0"/>
          </a:p>
          <a:p>
            <a:pPr lvl="2"/>
            <a:r>
              <a:rPr lang="en-US" dirty="0"/>
              <a:t>create a </a:t>
            </a:r>
            <a:r>
              <a:rPr lang="en-US" dirty="0" err="1"/>
              <a:t>barplot</a:t>
            </a:r>
            <a:r>
              <a:rPr lang="en-US" dirty="0"/>
              <a:t> of </a:t>
            </a:r>
            <a:r>
              <a:rPr lang="en-US" dirty="0" err="1"/>
              <a:t>nw_cat</a:t>
            </a:r>
            <a:r>
              <a:rPr lang="en-US" dirty="0"/>
              <a:t> and </a:t>
            </a:r>
            <a:r>
              <a:rPr lang="en-US" dirty="0" err="1"/>
              <a:t>rtr_Speed_dl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create stacked bars which in addition also contain the device platform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801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1496B-3600-45D6-802F-282F8228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                                   Basics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3A6C0-A37F-4F07-B751-8B58BFD3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Boxplots </a:t>
            </a:r>
          </a:p>
          <a:p>
            <a:pPr lvl="1"/>
            <a:r>
              <a:rPr lang="en-US" dirty="0" err="1"/>
              <a:t>plot_ly</a:t>
            </a:r>
            <a:r>
              <a:rPr lang="en-US" dirty="0"/>
              <a:t>(data, y = ~Y, type = "box")</a:t>
            </a:r>
          </a:p>
          <a:p>
            <a:endParaRPr lang="de-AT" dirty="0"/>
          </a:p>
          <a:p>
            <a:r>
              <a:rPr lang="de-AT" dirty="0"/>
              <a:t>Exercise: </a:t>
            </a:r>
          </a:p>
          <a:p>
            <a:pPr lvl="1"/>
            <a:r>
              <a:rPr lang="en-US" dirty="0"/>
              <a:t>Use Boxplots to compare the Upload-Speed of devices that have LTE and the ones that don´t </a:t>
            </a:r>
          </a:p>
          <a:p>
            <a:pPr lvl="1"/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5833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B217E-9790-4D8A-922D-F57AE7BE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                               </a:t>
            </a:r>
            <a:r>
              <a:rPr lang="de-AT" dirty="0" err="1"/>
              <a:t>Statistics</a:t>
            </a:r>
            <a:r>
              <a:rPr lang="de-AT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C9AB4-8A9A-4644-BC8C-D8AC089EA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6407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Breitbild</PresentationFormat>
  <Paragraphs>61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R-Plotly </vt:lpstr>
      <vt:lpstr>                              Overview</vt:lpstr>
      <vt:lpstr>                          Useful Links </vt:lpstr>
      <vt:lpstr>                          Let´s get started </vt:lpstr>
      <vt:lpstr>                                     Basics</vt:lpstr>
      <vt:lpstr>                                    Basics </vt:lpstr>
      <vt:lpstr>                                   Basics </vt:lpstr>
      <vt:lpstr>                               Statistics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Karin Lassnig</dc:creator>
  <cp:lastModifiedBy>Karin Lassnig</cp:lastModifiedBy>
  <cp:revision>36</cp:revision>
  <dcterms:created xsi:type="dcterms:W3CDTF">2018-05-28T12:39:17Z</dcterms:created>
  <dcterms:modified xsi:type="dcterms:W3CDTF">2018-05-31T20:27:39Z</dcterms:modified>
</cp:coreProperties>
</file>