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98" r:id="rId4"/>
    <p:sldId id="285" r:id="rId5"/>
    <p:sldId id="287" r:id="rId6"/>
    <p:sldId id="297" r:id="rId7"/>
    <p:sldId id="263" r:id="rId8"/>
    <p:sldId id="288" r:id="rId9"/>
    <p:sldId id="296" r:id="rId10"/>
    <p:sldId id="289" r:id="rId11"/>
    <p:sldId id="290" r:id="rId12"/>
    <p:sldId id="299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7327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2341-530C-B872-E45D-D9A005308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BF37-E2B7-9885-102B-1E825ADCB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38B2-FFB4-D950-5149-2302DC40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2A91-E29B-4026-82CF-78B5741CFB3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E705-AEE3-DD73-C04C-685E4468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9F2B-8103-2EA2-073D-48F7F35E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7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8967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9805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11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24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708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71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797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496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9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9F228B-7068-8BB3-21ED-B1EB408C12AE}"/>
              </a:ext>
            </a:extLst>
          </p:cNvPr>
          <p:cNvSpPr txBox="1">
            <a:spLocks/>
          </p:cNvSpPr>
          <p:nvPr/>
        </p:nvSpPr>
        <p:spPr>
          <a:xfrm>
            <a:off x="1996751" y="1440354"/>
            <a:ext cx="8220269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6600"/>
              <a:t>An Introduction to R and R Studio</a:t>
            </a:r>
            <a:endParaRPr lang="en-US" sz="66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18003F-C1B1-9252-EA4B-107F283E8975}"/>
              </a:ext>
            </a:extLst>
          </p:cNvPr>
          <p:cNvSpPr txBox="1">
            <a:spLocks/>
          </p:cNvSpPr>
          <p:nvPr/>
        </p:nvSpPr>
        <p:spPr>
          <a:xfrm>
            <a:off x="1524000" y="37021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 algn="ctr">
              <a:buFont typeface="Catamaran Thin"/>
              <a:buNone/>
            </a:pPr>
            <a:r>
              <a:rPr lang="en-US" dirty="0"/>
              <a:t>Roy Roberts </a:t>
            </a:r>
          </a:p>
        </p:txBody>
      </p:sp>
    </p:spTree>
    <p:extLst>
      <p:ext uri="{BB962C8B-B14F-4D97-AF65-F5344CB8AC3E}">
        <p14:creationId xmlns:p14="http://schemas.microsoft.com/office/powerpoint/2010/main" val="191110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Subsetting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446" y="1875472"/>
            <a:ext cx="3225538" cy="3460741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select() </a:t>
            </a:r>
          </a:p>
          <a:p>
            <a:pPr lvl="1"/>
            <a:r>
              <a:rPr lang="en-US" dirty="0"/>
              <a:t>Subsets columns of a </a:t>
            </a:r>
            <a:r>
              <a:rPr lang="en-US" dirty="0" err="1"/>
              <a:t>tibble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filter()</a:t>
            </a:r>
          </a:p>
          <a:p>
            <a:pPr lvl="1"/>
            <a:r>
              <a:rPr lang="en-US" dirty="0"/>
              <a:t>Subsets rows of a </a:t>
            </a:r>
            <a:r>
              <a:rPr lang="en-US" dirty="0" err="1"/>
              <a:t>tibble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61425A-6E0D-BCD2-145D-B1D00DF1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369" y="1367158"/>
            <a:ext cx="7556704" cy="44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9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5" y="1624443"/>
            <a:ext cx="10893843" cy="3962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mutate() </a:t>
            </a:r>
          </a:p>
          <a:p>
            <a:pPr lvl="1"/>
            <a:r>
              <a:rPr lang="en-US" dirty="0"/>
              <a:t>Create, modify, and delete columns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%&gt;% mutate(</a:t>
            </a:r>
            <a:r>
              <a:rPr lang="en-US" dirty="0" err="1">
                <a:solidFill>
                  <a:schemeClr val="accent6"/>
                </a:solidFill>
              </a:rPr>
              <a:t>New_Column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 Column_1 * Number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%&gt;% mutate(</a:t>
            </a:r>
            <a:r>
              <a:rPr lang="en-US" dirty="0">
                <a:solidFill>
                  <a:schemeClr val="accent6"/>
                </a:solidFill>
              </a:rPr>
              <a:t>Column_1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 Column_1 * Number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case_when</a:t>
            </a:r>
            <a:r>
              <a:rPr lang="en-US" dirty="0">
                <a:solidFill>
                  <a:schemeClr val="accent2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general vectorized conditional (if) statement that can be used with mutate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%&gt;% mutate(</a:t>
            </a:r>
            <a:r>
              <a:rPr lang="en-US" dirty="0" err="1">
                <a:solidFill>
                  <a:schemeClr val="accent6"/>
                </a:solidFill>
              </a:rPr>
              <a:t>New_Column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case_when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Column1 == Value </a:t>
            </a:r>
            <a:r>
              <a:rPr lang="en-US" dirty="0">
                <a:solidFill>
                  <a:schemeClr val="accent2"/>
                </a:solidFill>
              </a:rPr>
              <a:t>~</a:t>
            </a:r>
            <a:r>
              <a:rPr lang="en-US" dirty="0">
                <a:solidFill>
                  <a:schemeClr val="accent6"/>
                </a:solidFill>
              </a:rPr>
              <a:t> Value,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			   	        Column1 == Value </a:t>
            </a:r>
            <a:r>
              <a:rPr lang="en-US" dirty="0">
                <a:solidFill>
                  <a:schemeClr val="accent2"/>
                </a:solidFill>
              </a:rPr>
              <a:t>~ </a:t>
            </a:r>
            <a:r>
              <a:rPr lang="en-US" dirty="0">
                <a:solidFill>
                  <a:schemeClr val="accent6"/>
                </a:solidFill>
              </a:rPr>
              <a:t>Value</a:t>
            </a:r>
            <a:r>
              <a:rPr lang="en-US" dirty="0">
                <a:solidFill>
                  <a:schemeClr val="accent2"/>
                </a:solidFill>
              </a:rPr>
              <a:t>))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9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901B-0618-6A8D-A7D9-F65F007E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Tidyverse</a:t>
            </a:r>
            <a:r>
              <a:rPr lang="en-US" sz="4000" dirty="0"/>
              <a:t> Assignment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2FCE-BCB9-E18A-EF2D-392A56312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4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C6133-F7ED-FFB2-7058-E050CCF4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638175"/>
            <a:ext cx="115252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5" y="1624443"/>
            <a:ext cx="10893843" cy="3962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relocate() </a:t>
            </a:r>
          </a:p>
          <a:p>
            <a:pPr lvl="1"/>
            <a:r>
              <a:rPr lang="en-US" dirty="0"/>
              <a:t>Change column order</a:t>
            </a:r>
          </a:p>
          <a:p>
            <a:r>
              <a:rPr lang="en-US" dirty="0">
                <a:solidFill>
                  <a:schemeClr val="accent2"/>
                </a:solidFill>
              </a:rPr>
              <a:t>unite()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Unite multiple columns into one by pasting strings together</a:t>
            </a:r>
          </a:p>
          <a:p>
            <a:r>
              <a:rPr lang="en-US" dirty="0">
                <a:solidFill>
                  <a:schemeClr val="accent2"/>
                </a:solidFill>
              </a:rPr>
              <a:t>mutate()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Separate a character column into multiple columns with a regular expression or numeric locations</a:t>
            </a:r>
          </a:p>
        </p:txBody>
      </p:sp>
    </p:spTree>
    <p:extLst>
      <p:ext uri="{BB962C8B-B14F-4D97-AF65-F5344CB8AC3E}">
        <p14:creationId xmlns:p14="http://schemas.microsoft.com/office/powerpoint/2010/main" val="104694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78" y="1135067"/>
            <a:ext cx="10893843" cy="3962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unite()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%&gt;% unite(“</a:t>
            </a:r>
            <a:r>
              <a:rPr lang="en-US" dirty="0" err="1">
                <a:solidFill>
                  <a:schemeClr val="accent6"/>
                </a:solidFill>
              </a:rPr>
              <a:t>New_Column</a:t>
            </a:r>
            <a:r>
              <a:rPr lang="en-US" dirty="0">
                <a:solidFill>
                  <a:schemeClr val="accent2"/>
                </a:solidFill>
              </a:rPr>
              <a:t>”,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        </a:t>
            </a:r>
            <a:r>
              <a:rPr lang="en-US" dirty="0" err="1">
                <a:solidFill>
                  <a:schemeClr val="accent6"/>
                </a:solidFill>
              </a:rPr>
              <a:t>columns_to_select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        </a:t>
            </a:r>
            <a:r>
              <a:rPr lang="en-US" dirty="0" err="1">
                <a:solidFill>
                  <a:schemeClr val="accent2"/>
                </a:solidFill>
              </a:rPr>
              <a:t>sep</a:t>
            </a:r>
            <a:r>
              <a:rPr lang="en-US" dirty="0">
                <a:solidFill>
                  <a:schemeClr val="accent2"/>
                </a:solidFill>
              </a:rPr>
              <a:t> = “</a:t>
            </a:r>
            <a:r>
              <a:rPr lang="en-US" dirty="0">
                <a:solidFill>
                  <a:schemeClr val="accent6"/>
                </a:solidFill>
              </a:rPr>
              <a:t>delimiter</a:t>
            </a:r>
            <a:r>
              <a:rPr lang="en-US" dirty="0">
                <a:solidFill>
                  <a:schemeClr val="accent2"/>
                </a:solidFill>
              </a:rPr>
              <a:t>”,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        keep = </a:t>
            </a:r>
            <a:r>
              <a:rPr lang="en-US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>
                <a:solidFill>
                  <a:schemeClr val="accent2"/>
                </a:solidFill>
              </a:rPr>
              <a:t>separate()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%&gt;% separate(</a:t>
            </a:r>
            <a:r>
              <a:rPr lang="en-US" dirty="0">
                <a:solidFill>
                  <a:schemeClr val="accent6"/>
                </a:solidFill>
              </a:rPr>
              <a:t>Column_1</a:t>
            </a:r>
            <a:r>
              <a:rPr lang="en-US" dirty="0">
                <a:solidFill>
                  <a:schemeClr val="accent2"/>
                </a:solidFill>
              </a:rPr>
              <a:t>,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	 into = c(“</a:t>
            </a:r>
            <a:r>
              <a:rPr lang="en-US" dirty="0">
                <a:solidFill>
                  <a:schemeClr val="accent6"/>
                </a:solidFill>
              </a:rPr>
              <a:t>New_Col1</a:t>
            </a:r>
            <a:r>
              <a:rPr lang="en-US" dirty="0">
                <a:solidFill>
                  <a:schemeClr val="accent2"/>
                </a:solidFill>
              </a:rPr>
              <a:t>”, “</a:t>
            </a:r>
            <a:r>
              <a:rPr lang="en-US" dirty="0">
                <a:solidFill>
                  <a:schemeClr val="accent6"/>
                </a:solidFill>
              </a:rPr>
              <a:t>New_Col2</a:t>
            </a:r>
            <a:r>
              <a:rPr lang="en-US" dirty="0">
                <a:solidFill>
                  <a:schemeClr val="accent2"/>
                </a:solidFill>
              </a:rPr>
              <a:t>”, “</a:t>
            </a:r>
            <a:r>
              <a:rPr lang="en-US" dirty="0">
                <a:solidFill>
                  <a:schemeClr val="accent6"/>
                </a:solidFill>
              </a:rPr>
              <a:t>New_Col3</a:t>
            </a:r>
            <a:r>
              <a:rPr lang="en-US" dirty="0">
                <a:solidFill>
                  <a:schemeClr val="accent2"/>
                </a:solidFill>
              </a:rPr>
              <a:t>”),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	 </a:t>
            </a:r>
            <a:r>
              <a:rPr lang="en-US" dirty="0" err="1">
                <a:solidFill>
                  <a:schemeClr val="accent2"/>
                </a:solidFill>
              </a:rPr>
              <a:t>sep</a:t>
            </a:r>
            <a:r>
              <a:rPr lang="en-US" dirty="0">
                <a:solidFill>
                  <a:schemeClr val="accent2"/>
                </a:solidFill>
              </a:rPr>
              <a:t> = “</a:t>
            </a:r>
            <a:r>
              <a:rPr lang="en-US" dirty="0">
                <a:solidFill>
                  <a:schemeClr val="accent6"/>
                </a:solidFill>
              </a:rPr>
              <a:t>delimiter</a:t>
            </a:r>
            <a:r>
              <a:rPr lang="en-US" dirty="0">
                <a:solidFill>
                  <a:schemeClr val="accent2"/>
                </a:solidFill>
              </a:rPr>
              <a:t>”,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	 keep = </a:t>
            </a:r>
            <a:r>
              <a:rPr lang="en-US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06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AD15B-CF65-1957-B699-A6936C4E7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9" b="526"/>
          <a:stretch/>
        </p:blipFill>
        <p:spPr>
          <a:xfrm>
            <a:off x="1239001" y="321905"/>
            <a:ext cx="3995472" cy="6181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8E592-9B69-9455-AA91-23B972EB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529" y="286286"/>
            <a:ext cx="4360504" cy="62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3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649" y="2008280"/>
            <a:ext cx="4437056" cy="3962800"/>
          </a:xfrm>
        </p:spPr>
        <p:txBody>
          <a:bodyPr/>
          <a:lstStyle/>
          <a:p>
            <a:r>
              <a:rPr lang="en-US" dirty="0"/>
              <a:t>“The </a:t>
            </a:r>
            <a:r>
              <a:rPr lang="en-US" dirty="0" err="1"/>
              <a:t>tidyverse</a:t>
            </a:r>
            <a:r>
              <a:rPr lang="en-US" dirty="0"/>
              <a:t> is an opinionated collection of R packages designed for data science. All packages share an underlying design philosophy, grammar, and data structures.”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648" y="2008280"/>
            <a:ext cx="4953351" cy="3962800"/>
          </a:xfrm>
        </p:spPr>
        <p:txBody>
          <a:bodyPr/>
          <a:lstStyle/>
          <a:p>
            <a:r>
              <a:rPr lang="en-US" dirty="0"/>
              <a:t>What is tidy data?</a:t>
            </a:r>
          </a:p>
          <a:p>
            <a:endParaRPr lang="en-US" dirty="0"/>
          </a:p>
          <a:p>
            <a:pPr lvl="1"/>
            <a:r>
              <a:rPr lang="en-US" dirty="0"/>
              <a:t>Every column is a variable</a:t>
            </a:r>
          </a:p>
          <a:p>
            <a:pPr lvl="1"/>
            <a:r>
              <a:rPr lang="en-US" dirty="0"/>
              <a:t>Every row is an observation</a:t>
            </a:r>
          </a:p>
          <a:p>
            <a:pPr lvl="1"/>
            <a:r>
              <a:rPr lang="en-US" dirty="0"/>
              <a:t>Every cell is a single value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3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Packages in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341" y="2088491"/>
            <a:ext cx="4567685" cy="1632226"/>
          </a:xfrm>
        </p:spPr>
        <p:txBody>
          <a:bodyPr numCol="2"/>
          <a:lstStyle/>
          <a:p>
            <a:pPr lvl="1"/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/>
              <a:t>ggplots2</a:t>
            </a:r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 err="1"/>
              <a:t>tidyr</a:t>
            </a:r>
            <a:endParaRPr lang="en-US" dirty="0"/>
          </a:p>
          <a:p>
            <a:pPr lvl="1"/>
            <a:r>
              <a:rPr lang="en-US" dirty="0" err="1"/>
              <a:t>readr</a:t>
            </a:r>
            <a:endParaRPr lang="en-US" dirty="0"/>
          </a:p>
          <a:p>
            <a:pPr lvl="1"/>
            <a:r>
              <a:rPr lang="en-US" dirty="0" err="1"/>
              <a:t>purrr</a:t>
            </a:r>
            <a:endParaRPr lang="en-US" dirty="0"/>
          </a:p>
          <a:p>
            <a:pPr lvl="1"/>
            <a:r>
              <a:rPr lang="en-US" dirty="0" err="1"/>
              <a:t>stringr</a:t>
            </a:r>
            <a:endParaRPr lang="en-US" dirty="0"/>
          </a:p>
          <a:p>
            <a:pPr lvl="1"/>
            <a:r>
              <a:rPr lang="en-US" dirty="0" err="1"/>
              <a:t>forcats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6BDA3-B7D0-42A5-965E-40D653A8BD64}"/>
              </a:ext>
            </a:extLst>
          </p:cNvPr>
          <p:cNvSpPr txBox="1"/>
          <p:nvPr/>
        </p:nvSpPr>
        <p:spPr>
          <a:xfrm>
            <a:off x="1049341" y="1596369"/>
            <a:ext cx="6102220" cy="558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Core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Tidyverse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 contains:</a:t>
            </a:r>
          </a:p>
        </p:txBody>
      </p:sp>
    </p:spTree>
    <p:extLst>
      <p:ext uri="{BB962C8B-B14F-4D97-AF65-F5344CB8AC3E}">
        <p14:creationId xmlns:p14="http://schemas.microsoft.com/office/powerpoint/2010/main" val="99555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Install and Load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6BDA3-B7D0-42A5-965E-40D653A8BD64}"/>
              </a:ext>
            </a:extLst>
          </p:cNvPr>
          <p:cNvSpPr txBox="1"/>
          <p:nvPr/>
        </p:nvSpPr>
        <p:spPr>
          <a:xfrm>
            <a:off x="1049341" y="1596369"/>
            <a:ext cx="6102220" cy="2045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Installing and loading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Tidyverse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r>
              <a:rPr lang="en-US" sz="2800" dirty="0">
                <a:solidFill>
                  <a:srgbClr val="FFFFFF"/>
                </a:solidFill>
                <a:latin typeface="Catamaran Thin"/>
                <a:sym typeface="Catamaran Thin"/>
              </a:rPr>
              <a:t>	</a:t>
            </a:r>
            <a:r>
              <a:rPr lang="en-US" sz="2800" dirty="0" err="1">
                <a:solidFill>
                  <a:schemeClr val="accent2"/>
                </a:solidFill>
                <a:latin typeface="Catamaran Thin"/>
                <a:sym typeface="Catamaran Thin"/>
              </a:rPr>
              <a:t>install.packages</a:t>
            </a:r>
            <a:r>
              <a:rPr lang="en-US" sz="2800" dirty="0">
                <a:solidFill>
                  <a:schemeClr val="accent2"/>
                </a:solidFill>
                <a:latin typeface="Catamaran Thin"/>
                <a:sym typeface="Catamaran Thin"/>
              </a:rPr>
              <a:t>(“</a:t>
            </a:r>
            <a:r>
              <a:rPr lang="en-US" sz="2800" dirty="0" err="1">
                <a:solidFill>
                  <a:schemeClr val="accent6"/>
                </a:solidFill>
                <a:latin typeface="Catamaran Thin"/>
                <a:sym typeface="Catamaran Thin"/>
              </a:rPr>
              <a:t>tidyverse</a:t>
            </a:r>
            <a:r>
              <a:rPr lang="en-US" sz="2800" dirty="0">
                <a:solidFill>
                  <a:schemeClr val="accent2"/>
                </a:solidFill>
                <a:latin typeface="Catamaran Thin"/>
                <a:sym typeface="Catamaran Thin"/>
              </a:rPr>
              <a:t>”)</a:t>
            </a: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tamaran Thin"/>
                <a:sym typeface="Catamaran Thin"/>
              </a:rPr>
              <a:t>library</a:t>
            </a:r>
            <a:r>
              <a:rPr lang="en-US" sz="2800" dirty="0">
                <a:solidFill>
                  <a:schemeClr val="accent2"/>
                </a:solidFill>
                <a:latin typeface="Catamaran Thin"/>
                <a:sym typeface="Catamaran Thin"/>
              </a:rPr>
              <a:t>(</a:t>
            </a:r>
            <a:r>
              <a:rPr lang="en-US" sz="2800" dirty="0" err="1">
                <a:solidFill>
                  <a:schemeClr val="accent6"/>
                </a:solidFill>
                <a:latin typeface="Catamaran Thin"/>
                <a:sym typeface="Catamaran Thin"/>
              </a:rPr>
              <a:t>tidyverse</a:t>
            </a:r>
            <a:r>
              <a:rPr lang="en-US" sz="2800" dirty="0">
                <a:solidFill>
                  <a:schemeClr val="accent2"/>
                </a:solidFill>
                <a:latin typeface="Catamaran Thin"/>
                <a:sym typeface="Catamaran Thin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tamaran Thin"/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393812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7C8D-5585-0522-8F0A-F21EEEA9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Things to know before starting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AAFDB-59CB-5FF7-DB5B-31543303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059273"/>
            <a:ext cx="11534775" cy="458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EC825-03BB-4AF6-0F31-29B909E61E64}"/>
              </a:ext>
            </a:extLst>
          </p:cNvPr>
          <p:cNvSpPr txBox="1"/>
          <p:nvPr/>
        </p:nvSpPr>
        <p:spPr>
          <a:xfrm>
            <a:off x="687991" y="2780522"/>
            <a:ext cx="369844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0" dirty="0">
                <a:solidFill>
                  <a:schemeClr val="tx1"/>
                </a:solidFill>
              </a:rPr>
              <a:t>%&gt;%</a:t>
            </a:r>
          </a:p>
        </p:txBody>
      </p:sp>
    </p:spTree>
    <p:extLst>
      <p:ext uri="{BB962C8B-B14F-4D97-AF65-F5344CB8AC3E}">
        <p14:creationId xmlns:p14="http://schemas.microsoft.com/office/powerpoint/2010/main" val="198148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Reading in Data With </a:t>
            </a:r>
            <a:r>
              <a:rPr lang="en-US" sz="4000" dirty="0" err="1"/>
              <a:t>readr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6" y="1447600"/>
            <a:ext cx="4521032" cy="3962800"/>
          </a:xfrm>
        </p:spPr>
        <p:txBody>
          <a:bodyPr/>
          <a:lstStyle/>
          <a:p>
            <a:r>
              <a:rPr lang="en-US" dirty="0"/>
              <a:t>Package ‘</a:t>
            </a:r>
            <a:r>
              <a:rPr lang="en-US" dirty="0" err="1"/>
              <a:t>readr</a:t>
            </a:r>
            <a:r>
              <a:rPr lang="en-US" dirty="0"/>
              <a:t>’</a:t>
            </a:r>
          </a:p>
          <a:p>
            <a:pPr lvl="1"/>
            <a:r>
              <a:rPr lang="en-US" dirty="0" err="1"/>
              <a:t>read_tsv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read_delim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read_table</a:t>
            </a:r>
            <a:r>
              <a:rPr lang="en-US" dirty="0"/>
              <a:t>()</a:t>
            </a:r>
          </a:p>
          <a:p>
            <a:r>
              <a:rPr lang="en-US" dirty="0"/>
              <a:t>Package ‘</a:t>
            </a:r>
            <a:r>
              <a:rPr lang="en-US" dirty="0" err="1"/>
              <a:t>readxl</a:t>
            </a:r>
            <a:r>
              <a:rPr lang="en-US" dirty="0"/>
              <a:t>’</a:t>
            </a:r>
          </a:p>
          <a:p>
            <a:pPr lvl="1"/>
            <a:r>
              <a:rPr lang="en-US" dirty="0" err="1"/>
              <a:t>read_excel</a:t>
            </a:r>
            <a:r>
              <a:rPr lang="en-US" dirty="0"/>
              <a:t>()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5ACEC0-DC13-FC7D-C05B-D6E646AF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048" y="1500467"/>
            <a:ext cx="7584427" cy="45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9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Reading in Data With </a:t>
            </a:r>
            <a:r>
              <a:rPr lang="en-US" sz="4000" dirty="0" err="1"/>
              <a:t>readr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417" y="1500467"/>
            <a:ext cx="4786604" cy="3962800"/>
          </a:xfrm>
        </p:spPr>
        <p:txBody>
          <a:bodyPr/>
          <a:lstStyle/>
          <a:p>
            <a:pPr marL="101598" indent="0">
              <a:buNone/>
            </a:pPr>
            <a:r>
              <a:rPr lang="en-US" dirty="0"/>
              <a:t>Helpful options:</a:t>
            </a:r>
          </a:p>
          <a:p>
            <a:pPr marL="101598" indent="0">
              <a:buNone/>
            </a:pPr>
            <a:endParaRPr lang="en-US" sz="1050" dirty="0"/>
          </a:p>
          <a:p>
            <a:pPr marL="101598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read_</a:t>
            </a:r>
            <a:r>
              <a:rPr lang="en-US" dirty="0" err="1">
                <a:solidFill>
                  <a:schemeClr val="accent6"/>
                </a:solidFill>
              </a:rPr>
              <a:t>FILETYPE</a:t>
            </a:r>
            <a:r>
              <a:rPr lang="en-US" dirty="0">
                <a:solidFill>
                  <a:schemeClr val="accent2"/>
                </a:solidFill>
              </a:rPr>
              <a:t>(</a:t>
            </a:r>
          </a:p>
          <a:p>
            <a:pPr marL="101598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file  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 err="1">
                <a:solidFill>
                  <a:schemeClr val="accent6"/>
                </a:solidFill>
              </a:rPr>
              <a:t>path_to_file</a:t>
            </a:r>
            <a:r>
              <a:rPr lang="en-US" dirty="0">
                <a:solidFill>
                  <a:schemeClr val="accent2"/>
                </a:solidFill>
              </a:rPr>
              <a:t>”,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	skip = </a:t>
            </a:r>
            <a:r>
              <a:rPr lang="en-US" dirty="0">
                <a:solidFill>
                  <a:schemeClr val="accent6"/>
                </a:solidFill>
              </a:rPr>
              <a:t>Integer</a:t>
            </a:r>
            <a:r>
              <a:rPr lang="en-US" dirty="0">
                <a:solidFill>
                  <a:schemeClr val="accent2"/>
                </a:solidFill>
              </a:rPr>
              <a:t>,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2"/>
                </a:solidFill>
              </a:rPr>
              <a:t>col_names</a:t>
            </a:r>
            <a:r>
              <a:rPr lang="en-US" dirty="0">
                <a:solidFill>
                  <a:schemeClr val="accent2"/>
                </a:solidFill>
              </a:rPr>
              <a:t> = c(“</a:t>
            </a:r>
            <a:r>
              <a:rPr lang="en-US" dirty="0">
                <a:solidFill>
                  <a:schemeClr val="accent6"/>
                </a:solidFill>
              </a:rPr>
              <a:t>vector</a:t>
            </a:r>
            <a:r>
              <a:rPr lang="en-US" dirty="0">
                <a:solidFill>
                  <a:schemeClr val="accent2"/>
                </a:solidFill>
              </a:rPr>
              <a:t>”,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chemeClr val="accent6"/>
                </a:solidFill>
              </a:rPr>
              <a:t>of</a:t>
            </a:r>
            <a:r>
              <a:rPr lang="en-US" dirty="0">
                <a:solidFill>
                  <a:schemeClr val="accent2"/>
                </a:solidFill>
              </a:rPr>
              <a:t>”,</a:t>
            </a:r>
            <a:r>
              <a:rPr lang="en-US" dirty="0">
                <a:solidFill>
                  <a:schemeClr val="accent6"/>
                </a:solidFill>
              </a:rPr>
              <a:t> 	              	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 err="1">
                <a:solidFill>
                  <a:schemeClr val="accent6"/>
                </a:solidFill>
              </a:rPr>
              <a:t>colnames</a:t>
            </a:r>
            <a:r>
              <a:rPr lang="en-US" dirty="0">
                <a:solidFill>
                  <a:schemeClr val="accent2"/>
                </a:solidFill>
              </a:rPr>
              <a:t>”),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2"/>
                </a:solidFill>
              </a:rPr>
              <a:t>col_types</a:t>
            </a:r>
            <a:r>
              <a:rPr lang="en-US" dirty="0">
                <a:solidFill>
                  <a:schemeClr val="accent2"/>
                </a:solidFill>
              </a:rPr>
              <a:t> = cols(</a:t>
            </a:r>
            <a:r>
              <a:rPr lang="en-US" dirty="0" err="1">
                <a:solidFill>
                  <a:schemeClr val="accent6"/>
                </a:solidFill>
              </a:rPr>
              <a:t>colname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 				   </a:t>
            </a:r>
            <a:r>
              <a:rPr lang="en-US" dirty="0" err="1">
                <a:solidFill>
                  <a:schemeClr val="accent2"/>
                </a:solidFill>
              </a:rPr>
              <a:t>col_</a:t>
            </a:r>
            <a:r>
              <a:rPr lang="en-US" dirty="0" err="1">
                <a:solidFill>
                  <a:schemeClr val="accent6"/>
                </a:solidFill>
              </a:rPr>
              <a:t>type</a:t>
            </a:r>
            <a:r>
              <a:rPr lang="en-US" dirty="0">
                <a:solidFill>
                  <a:schemeClr val="accent2"/>
                </a:solidFill>
              </a:rPr>
              <a:t>())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EFDA0-102E-A5BF-40CF-B2233145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053" y="1668683"/>
            <a:ext cx="6480500" cy="38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1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Tidyverse</a:t>
            </a:r>
            <a:r>
              <a:rPr lang="en-US" sz="4000" dirty="0"/>
              <a:t> Assignment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in altered “Davis” from car dataset from the 2022_PIRE_omics_workshop </a:t>
            </a:r>
          </a:p>
          <a:p>
            <a:r>
              <a:rPr lang="en-US" dirty="0"/>
              <a:t>Save as a variable</a:t>
            </a:r>
          </a:p>
          <a:p>
            <a:r>
              <a:rPr lang="en-US" dirty="0"/>
              <a:t>Try and use some of the other options when saving as a variable</a:t>
            </a:r>
          </a:p>
        </p:txBody>
      </p:sp>
    </p:spTree>
    <p:extLst>
      <p:ext uri="{BB962C8B-B14F-4D97-AF65-F5344CB8AC3E}">
        <p14:creationId xmlns:p14="http://schemas.microsoft.com/office/powerpoint/2010/main" val="1250118552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1806</TotalTime>
  <Words>485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Catamaran</vt:lpstr>
      <vt:lpstr>Catamaran Thin</vt:lpstr>
      <vt:lpstr>Hubert template</vt:lpstr>
      <vt:lpstr>PowerPoint Presentation</vt:lpstr>
      <vt:lpstr>The Tidyverse</vt:lpstr>
      <vt:lpstr>The Tidyverse</vt:lpstr>
      <vt:lpstr>Packages in Tidyverse</vt:lpstr>
      <vt:lpstr>How to Install and Load Tidyverse</vt:lpstr>
      <vt:lpstr>Things to know before starting Tidyverse</vt:lpstr>
      <vt:lpstr>Reading in Data With readr</vt:lpstr>
      <vt:lpstr>Reading in Data With readr</vt:lpstr>
      <vt:lpstr>Tidyverse Assignment 1</vt:lpstr>
      <vt:lpstr>Subsetting Data in R</vt:lpstr>
      <vt:lpstr>Transforming Data in R</vt:lpstr>
      <vt:lpstr>Tidyverse Assignment 2</vt:lpstr>
      <vt:lpstr>PowerPoint Presentation</vt:lpstr>
      <vt:lpstr>Transforming Data in R</vt:lpstr>
      <vt:lpstr>Transforming Data in 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Roberts</dc:creator>
  <cp:lastModifiedBy>Roy Roberts</cp:lastModifiedBy>
  <cp:revision>1</cp:revision>
  <dcterms:created xsi:type="dcterms:W3CDTF">2022-06-22T01:43:09Z</dcterms:created>
  <dcterms:modified xsi:type="dcterms:W3CDTF">2022-06-23T07:50:04Z</dcterms:modified>
</cp:coreProperties>
</file>