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6" r:id="rId6"/>
    <p:sldId id="27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4CA"/>
          </a:solidFill>
        </a:fill>
      </a:tcStyle>
    </a:wholeTbl>
    <a:band2H>
      <a:tcTxStyle/>
      <a:tcStyle>
        <a:tcBdr/>
        <a:fill>
          <a:solidFill>
            <a:srgbClr val="FEF9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1E3"/>
          </a:solidFill>
        </a:fill>
      </a:tcStyle>
    </a:wholeTbl>
    <a:band2H>
      <a:tcTxStyle/>
      <a:tcStyle>
        <a:tcBdr/>
        <a:fill>
          <a:solidFill>
            <a:srgbClr val="F0F1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7DA"/>
          </a:solidFill>
        </a:fill>
      </a:tcStyle>
    </a:wholeTbl>
    <a:band2H>
      <a:tcTxStyle/>
      <a:tcStyle>
        <a:tcBdr/>
        <a:fill>
          <a:solidFill>
            <a:srgbClr val="EBEC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3"/>
    <p:restoredTop sz="50000"/>
  </p:normalViewPr>
  <p:slideViewPr>
    <p:cSldViewPr snapToGrid="0" snapToObjects="1">
      <p:cViewPr varScale="1">
        <p:scale>
          <a:sx n="81" d="100"/>
          <a:sy n="81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7" name="Shape 3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286867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AL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57198" y="1469230"/>
            <a:ext cx="8413671" cy="110252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457198" y="2576945"/>
            <a:ext cx="8413671" cy="6442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3"/>
          </p:nvPr>
        </p:nvSpPr>
        <p:spPr>
          <a:xfrm>
            <a:off x="457198" y="3221182"/>
            <a:ext cx="6169233" cy="51435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4"/>
          </p:nvPr>
        </p:nvSpPr>
        <p:spPr>
          <a:xfrm>
            <a:off x="457198" y="3841022"/>
            <a:ext cx="6169233" cy="514351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Compan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0" y="-9748"/>
            <a:ext cx="9144000" cy="45027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5486400" y="1143000"/>
            <a:ext cx="3352800" cy="28003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chemeClr val="accent6"/>
                </a:solidFill>
              </a:defRPr>
            </a:lvl1pPr>
            <a:lvl2pPr marL="640896" indent="-183696">
              <a:spcBef>
                <a:spcPts val="400"/>
              </a:spcBef>
              <a:buFontTx/>
              <a:defRPr sz="1800">
                <a:solidFill>
                  <a:schemeClr val="accent6"/>
                </a:solidFill>
              </a:defRPr>
            </a:lvl2pPr>
            <a:lvl3pPr marL="1085850" indent="-171450">
              <a:spcBef>
                <a:spcPts val="400"/>
              </a:spcBef>
              <a:buFontTx/>
              <a:defRPr sz="1800">
                <a:solidFill>
                  <a:schemeClr val="accent6"/>
                </a:solidFill>
              </a:defRPr>
            </a:lvl3pPr>
            <a:lvl4pPr marL="1577339" indent="-205739">
              <a:spcBef>
                <a:spcPts val="400"/>
              </a:spcBef>
              <a:buFontTx/>
              <a:defRPr sz="1800">
                <a:solidFill>
                  <a:schemeClr val="accent6"/>
                </a:solidFill>
              </a:defRPr>
            </a:lvl4pPr>
            <a:lvl5pPr marL="2034539" indent="-205739">
              <a:spcBef>
                <a:spcPts val="400"/>
              </a:spcBef>
              <a:buFontTx/>
              <a:defRPr sz="18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3"/>
          </p:nvPr>
        </p:nvSpPr>
        <p:spPr>
          <a:xfrm>
            <a:off x="5486400" y="4057650"/>
            <a:ext cx="3352800" cy="342900"/>
          </a:xfrm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200"/>
              </a:spcBef>
              <a:buSzTx/>
              <a:buFontTx/>
              <a:buNone/>
              <a:defRPr sz="1200" b="1"/>
            </a:pPr>
            <a:endParaRPr/>
          </a:p>
        </p:txBody>
      </p:sp>
      <p:sp>
        <p:nvSpPr>
          <p:cNvPr id="107" name="Shape 107"/>
          <p:cNvSpPr/>
          <p:nvPr/>
        </p:nvSpPr>
        <p:spPr>
          <a:xfrm flipH="1">
            <a:off x="5410773" y="952554"/>
            <a:ext cx="1" cy="3570235"/>
          </a:xfrm>
          <a:prstGeom prst="line">
            <a:avLst/>
          </a:prstGeom>
          <a:solidFill>
            <a:srgbClr val="FFFFFF"/>
          </a:solidFill>
          <a:ln>
            <a:solidFill>
              <a:srgbClr val="2537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4"/>
          </p:nvPr>
        </p:nvSpPr>
        <p:spPr>
          <a:xfrm>
            <a:off x="223838" y="2016125"/>
            <a:ext cx="2481262" cy="4064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 b="1"/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9525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6"/>
          </p:nvPr>
        </p:nvSpPr>
        <p:spPr>
          <a:xfrm>
            <a:off x="223838" y="1143000"/>
            <a:ext cx="5102715" cy="87312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7"/>
          </p:nvPr>
        </p:nvSpPr>
        <p:spPr>
          <a:xfrm>
            <a:off x="2857500" y="2032582"/>
            <a:ext cx="2481262" cy="4064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57200" y="1085850"/>
            <a:ext cx="85344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>
              <a:defRPr sz="2400">
                <a:solidFill>
                  <a:srgbClr val="595959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714500" y="1771650"/>
            <a:ext cx="6019800" cy="18288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25374D"/>
                </a:solidFill>
              </a:defRPr>
            </a:lvl1pPr>
            <a:lvl2pPr marL="1028700" indent="-571500">
              <a:spcBef>
                <a:spcPts val="600"/>
              </a:spcBef>
              <a:buFontTx/>
              <a:defRPr sz="2800">
                <a:solidFill>
                  <a:srgbClr val="25374D"/>
                </a:solidFill>
              </a:defRPr>
            </a:lvl2pPr>
            <a:lvl3pPr marL="1371600" indent="-457200">
              <a:spcBef>
                <a:spcPts val="600"/>
              </a:spcBef>
              <a:buFontTx/>
              <a:defRPr sz="2800">
                <a:solidFill>
                  <a:srgbClr val="25374D"/>
                </a:solidFill>
              </a:defRPr>
            </a:lvl3pPr>
            <a:lvl4pPr marL="1691639" indent="-320039">
              <a:spcBef>
                <a:spcPts val="600"/>
              </a:spcBef>
              <a:buFontTx/>
              <a:defRPr sz="2800">
                <a:solidFill>
                  <a:srgbClr val="25374D"/>
                </a:solidFill>
              </a:defRPr>
            </a:lvl4pPr>
            <a:lvl5pPr marL="2148839" indent="-320039">
              <a:spcBef>
                <a:spcPts val="600"/>
              </a:spcBef>
              <a:buFontTx/>
              <a:defRPr sz="2800">
                <a:solidFill>
                  <a:srgbClr val="25374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1714500" y="3657600"/>
            <a:ext cx="6019800" cy="342900"/>
          </a:xfrm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300"/>
              </a:spcBef>
              <a:buSzTx/>
              <a:buFontTx/>
              <a:buNone/>
              <a:defRPr sz="1600" b="1"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09600" y="1514207"/>
            <a:ext cx="838200" cy="239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0">
                <a:solidFill>
                  <a:srgbClr val="25374D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“</a:t>
            </a:r>
          </a:p>
        </p:txBody>
      </p:sp>
      <p:sp>
        <p:nvSpPr>
          <p:cNvPr id="130" name="Shape 130"/>
          <p:cNvSpPr/>
          <p:nvPr/>
        </p:nvSpPr>
        <p:spPr>
          <a:xfrm>
            <a:off x="7620000" y="2457450"/>
            <a:ext cx="838200" cy="239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0">
                <a:solidFill>
                  <a:srgbClr val="25374D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”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57200" y="1085850"/>
            <a:ext cx="85344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half" idx="1"/>
          </p:nvPr>
        </p:nvSpPr>
        <p:spPr>
          <a:xfrm>
            <a:off x="1714500" y="1771650"/>
            <a:ext cx="6019800" cy="18288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chemeClr val="accent3"/>
                </a:solidFill>
              </a:defRPr>
            </a:lvl1pPr>
            <a:lvl2pPr marL="1028700" indent="-571500">
              <a:spcBef>
                <a:spcPts val="600"/>
              </a:spcBef>
              <a:buFontTx/>
              <a:defRPr sz="2800">
                <a:solidFill>
                  <a:schemeClr val="accent3"/>
                </a:solidFill>
              </a:defRPr>
            </a:lvl2pPr>
            <a:lvl3pPr marL="1371600" indent="-457200">
              <a:spcBef>
                <a:spcPts val="600"/>
              </a:spcBef>
              <a:buFontTx/>
              <a:defRPr sz="2800">
                <a:solidFill>
                  <a:schemeClr val="accent3"/>
                </a:solidFill>
              </a:defRPr>
            </a:lvl3pPr>
            <a:lvl4pPr marL="1691639" indent="-320039">
              <a:spcBef>
                <a:spcPts val="600"/>
              </a:spcBef>
              <a:buFontTx/>
              <a:defRPr sz="2800">
                <a:solidFill>
                  <a:schemeClr val="accent3"/>
                </a:solidFill>
              </a:defRPr>
            </a:lvl4pPr>
            <a:lvl5pPr marL="2148839" indent="-320039">
              <a:spcBef>
                <a:spcPts val="600"/>
              </a:spcBef>
              <a:buFontTx/>
              <a:defRPr sz="2800">
                <a:solidFill>
                  <a:schemeClr val="accent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3"/>
          </p:nvPr>
        </p:nvSpPr>
        <p:spPr>
          <a:xfrm>
            <a:off x="1714500" y="3657600"/>
            <a:ext cx="6019800" cy="342900"/>
          </a:xfrm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300"/>
              </a:spcBef>
              <a:buSzTx/>
              <a:buFontTx/>
              <a:buNone/>
              <a:defRPr sz="1600" b="1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09600" y="1514207"/>
            <a:ext cx="838200" cy="239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0">
                <a:solidFill>
                  <a:schemeClr val="accent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“</a:t>
            </a:r>
          </a:p>
        </p:txBody>
      </p:sp>
      <p:sp>
        <p:nvSpPr>
          <p:cNvPr id="142" name="Shape 142"/>
          <p:cNvSpPr/>
          <p:nvPr/>
        </p:nvSpPr>
        <p:spPr>
          <a:xfrm>
            <a:off x="7620000" y="2457450"/>
            <a:ext cx="838200" cy="239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0">
                <a:solidFill>
                  <a:schemeClr val="accent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”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457201" y="1076325"/>
            <a:ext cx="3008314" cy="8715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half" idx="1"/>
          </p:nvPr>
        </p:nvSpPr>
        <p:spPr>
          <a:xfrm>
            <a:off x="3575050" y="1076325"/>
            <a:ext cx="5111750" cy="351829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3"/>
          </p:nvPr>
        </p:nvSpPr>
        <p:spPr>
          <a:xfrm>
            <a:off x="457200" y="1951182"/>
            <a:ext cx="3008315" cy="264344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0" y="3600450"/>
            <a:ext cx="5486400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60" name="Shape 160"/>
          <p:cNvSpPr>
            <a:spLocks noGrp="1"/>
          </p:cNvSpPr>
          <p:nvPr>
            <p:ph type="pic" idx="13"/>
          </p:nvPr>
        </p:nvSpPr>
        <p:spPr>
          <a:xfrm>
            <a:off x="0" y="1096816"/>
            <a:ext cx="9144000" cy="2448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0" y="4025503"/>
            <a:ext cx="5486400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342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" name="Group 172"/>
          <p:cNvGrpSpPr/>
          <p:nvPr/>
        </p:nvGrpSpPr>
        <p:grpSpPr>
          <a:xfrm>
            <a:off x="457198" y="4607624"/>
            <a:ext cx="1540415" cy="442425"/>
            <a:chOff x="0" y="0"/>
            <a:chExt cx="1540413" cy="442424"/>
          </a:xfrm>
        </p:grpSpPr>
        <p:sp>
          <p:nvSpPr>
            <p:cNvPr id="170" name="Shape 170"/>
            <p:cNvSpPr/>
            <p:nvPr/>
          </p:nvSpPr>
          <p:spPr>
            <a:xfrm>
              <a:off x="-1" y="-1"/>
              <a:ext cx="1540415" cy="44242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-1" y="45881"/>
              <a:ext cx="15404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Partner Logo</a:t>
              </a:r>
            </a:p>
          </p:txBody>
        </p:sp>
      </p:grpSp>
      <p:pic>
        <p:nvPicPr>
          <p:cNvPr id="173" name="image3.png" descr="Continuum_Logo_07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8072" y="125754"/>
            <a:ext cx="1274620" cy="2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457198" y="466662"/>
            <a:ext cx="8513620" cy="64117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342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6" name="Group 186"/>
          <p:cNvGrpSpPr/>
          <p:nvPr/>
        </p:nvGrpSpPr>
        <p:grpSpPr>
          <a:xfrm>
            <a:off x="457198" y="4607624"/>
            <a:ext cx="1540415" cy="442425"/>
            <a:chOff x="0" y="0"/>
            <a:chExt cx="1540413" cy="442424"/>
          </a:xfrm>
        </p:grpSpPr>
        <p:sp>
          <p:nvSpPr>
            <p:cNvPr id="184" name="Shape 184"/>
            <p:cNvSpPr/>
            <p:nvPr/>
          </p:nvSpPr>
          <p:spPr>
            <a:xfrm>
              <a:off x="-1" y="-1"/>
              <a:ext cx="1540415" cy="44242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-1" y="45881"/>
              <a:ext cx="15404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Partner Logo</a:t>
              </a:r>
            </a:p>
          </p:txBody>
        </p:sp>
      </p:grpSp>
      <p:pic>
        <p:nvPicPr>
          <p:cNvPr id="187" name="image3.png" descr="Continuum_Logo_07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8072" y="125754"/>
            <a:ext cx="1274620" cy="2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457198" y="466662"/>
            <a:ext cx="8513620" cy="64117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sz="half" idx="1"/>
          </p:nvPr>
        </p:nvSpPr>
        <p:spPr>
          <a:xfrm>
            <a:off x="457200" y="1328871"/>
            <a:ext cx="4038600" cy="32657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6189AB"/>
              </a:buClr>
              <a:defRPr sz="2800"/>
            </a:lvl1pPr>
            <a:lvl2pPr marL="790575" indent="-333375">
              <a:spcBef>
                <a:spcPts val="600"/>
              </a:spcBef>
              <a:buClr>
                <a:srgbClr val="6189AB"/>
              </a:buClr>
              <a:defRPr sz="2800"/>
            </a:lvl2pPr>
            <a:lvl3pPr marL="1234439" indent="-320039">
              <a:spcBef>
                <a:spcPts val="600"/>
              </a:spcBef>
              <a:buClr>
                <a:srgbClr val="6189AB"/>
              </a:buClr>
              <a:defRPr sz="2800"/>
            </a:lvl3pPr>
            <a:lvl4pPr marL="1727200" indent="-355600">
              <a:spcBef>
                <a:spcPts val="600"/>
              </a:spcBef>
              <a:buClr>
                <a:srgbClr val="6189AB"/>
              </a:buClr>
              <a:defRPr sz="2800"/>
            </a:lvl4pPr>
            <a:lvl5pPr marL="2184400" indent="-355600">
              <a:spcBef>
                <a:spcPts val="600"/>
              </a:spcBef>
              <a:buClr>
                <a:srgbClr val="6189AB"/>
              </a:buClr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342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0" name="Group 200"/>
          <p:cNvGrpSpPr/>
          <p:nvPr/>
        </p:nvGrpSpPr>
        <p:grpSpPr>
          <a:xfrm>
            <a:off x="457198" y="4607624"/>
            <a:ext cx="1540415" cy="442425"/>
            <a:chOff x="0" y="0"/>
            <a:chExt cx="1540413" cy="442424"/>
          </a:xfrm>
        </p:grpSpPr>
        <p:sp>
          <p:nvSpPr>
            <p:cNvPr id="198" name="Shape 198"/>
            <p:cNvSpPr/>
            <p:nvPr/>
          </p:nvSpPr>
          <p:spPr>
            <a:xfrm>
              <a:off x="-1" y="-1"/>
              <a:ext cx="1540415" cy="44242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-1" y="45881"/>
              <a:ext cx="15404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Partner Logo</a:t>
              </a:r>
            </a:p>
          </p:txBody>
        </p:sp>
      </p:grpSp>
      <p:pic>
        <p:nvPicPr>
          <p:cNvPr id="201" name="image3.png" descr="Continuum_Logo_07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8072" y="125754"/>
            <a:ext cx="1274620" cy="2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457198" y="466662"/>
            <a:ext cx="8513620" cy="64117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457200" y="1166067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3"/>
          </p:nvPr>
        </p:nvSpPr>
        <p:spPr>
          <a:xfrm>
            <a:off x="4797631" y="1166067"/>
            <a:ext cx="4173187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342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5" name="Group 215"/>
          <p:cNvGrpSpPr/>
          <p:nvPr/>
        </p:nvGrpSpPr>
        <p:grpSpPr>
          <a:xfrm>
            <a:off x="457198" y="4607624"/>
            <a:ext cx="1540415" cy="442425"/>
            <a:chOff x="0" y="0"/>
            <a:chExt cx="1540413" cy="442424"/>
          </a:xfrm>
        </p:grpSpPr>
        <p:sp>
          <p:nvSpPr>
            <p:cNvPr id="213" name="Shape 213"/>
            <p:cNvSpPr/>
            <p:nvPr/>
          </p:nvSpPr>
          <p:spPr>
            <a:xfrm>
              <a:off x="-1" y="-1"/>
              <a:ext cx="1540415" cy="44242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-1" y="45881"/>
              <a:ext cx="15404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Partner Logo</a:t>
              </a:r>
            </a:p>
          </p:txBody>
        </p:sp>
      </p:grpSp>
      <p:pic>
        <p:nvPicPr>
          <p:cNvPr id="216" name="image3.png" descr="Continuum_Logo_07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8072" y="125754"/>
            <a:ext cx="1274620" cy="2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457198" y="466662"/>
            <a:ext cx="8513620" cy="64117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1"/>
          </p:nvPr>
        </p:nvSpPr>
        <p:spPr>
          <a:xfrm>
            <a:off x="457198" y="1375912"/>
            <a:ext cx="8513620" cy="321871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Clr>
                <a:srgbClr val="6189AB"/>
              </a:buClr>
              <a:defRPr sz="2400"/>
            </a:lvl1pPr>
            <a:lvl2pPr marL="0" indent="457200">
              <a:spcBef>
                <a:spcPts val="500"/>
              </a:spcBef>
              <a:buClr>
                <a:srgbClr val="6189AB"/>
              </a:buClr>
              <a:buSzTx/>
              <a:buNone/>
              <a:defRPr sz="2400"/>
            </a:lvl2pPr>
            <a:lvl3pPr marL="0" indent="914400">
              <a:spcBef>
                <a:spcPts val="500"/>
              </a:spcBef>
              <a:buClr>
                <a:srgbClr val="6189AB"/>
              </a:buClr>
              <a:buSzTx/>
              <a:buNone/>
              <a:defRPr sz="2400"/>
            </a:lvl3pPr>
            <a:lvl4pPr marL="0" indent="1371600">
              <a:spcBef>
                <a:spcPts val="500"/>
              </a:spcBef>
              <a:buClr>
                <a:srgbClr val="6189AB"/>
              </a:buClr>
              <a:buSzTx/>
              <a:buNone/>
              <a:defRPr sz="2400"/>
            </a:lvl4pPr>
            <a:lvl5pPr marL="0" indent="1828800">
              <a:spcBef>
                <a:spcPts val="500"/>
              </a:spcBef>
              <a:buClr>
                <a:srgbClr val="6189AB"/>
              </a:buClr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" name="image4.png"/>
          <p:cNvPicPr>
            <a:picLocks noChangeAspect="1"/>
          </p:cNvPicPr>
          <p:nvPr/>
        </p:nvPicPr>
        <p:blipFill>
          <a:blip r:embed="rId2">
            <a:alphaModFix amt="70000"/>
            <a:extLst/>
          </a:blip>
          <a:stretch>
            <a:fillRect/>
          </a:stretch>
        </p:blipFill>
        <p:spPr>
          <a:xfrm>
            <a:off x="0" y="-62"/>
            <a:ext cx="9144000" cy="514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57198" y="2180034"/>
            <a:ext cx="8037516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457198" y="1054895"/>
            <a:ext cx="8037516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342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 229"/>
          <p:cNvGrpSpPr/>
          <p:nvPr/>
        </p:nvGrpSpPr>
        <p:grpSpPr>
          <a:xfrm>
            <a:off x="457198" y="4607624"/>
            <a:ext cx="1540415" cy="442425"/>
            <a:chOff x="0" y="0"/>
            <a:chExt cx="1540413" cy="442424"/>
          </a:xfrm>
        </p:grpSpPr>
        <p:sp>
          <p:nvSpPr>
            <p:cNvPr id="227" name="Shape 227"/>
            <p:cNvSpPr/>
            <p:nvPr/>
          </p:nvSpPr>
          <p:spPr>
            <a:xfrm>
              <a:off x="-1" y="-1"/>
              <a:ext cx="1540415" cy="44242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-1" y="45881"/>
              <a:ext cx="15404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Partner Logo</a:t>
              </a:r>
            </a:p>
          </p:txBody>
        </p:sp>
      </p:grpSp>
      <p:pic>
        <p:nvPicPr>
          <p:cNvPr id="230" name="image3.png" descr="Continuum_Logo_07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8072" y="125754"/>
            <a:ext cx="1274620" cy="2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57198" y="466662"/>
            <a:ext cx="8513620" cy="64117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342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Group 242"/>
          <p:cNvGrpSpPr/>
          <p:nvPr/>
        </p:nvGrpSpPr>
        <p:grpSpPr>
          <a:xfrm>
            <a:off x="457198" y="4607624"/>
            <a:ext cx="1540415" cy="442425"/>
            <a:chOff x="0" y="0"/>
            <a:chExt cx="1540413" cy="442424"/>
          </a:xfrm>
        </p:grpSpPr>
        <p:sp>
          <p:nvSpPr>
            <p:cNvPr id="240" name="Shape 240"/>
            <p:cNvSpPr/>
            <p:nvPr/>
          </p:nvSpPr>
          <p:spPr>
            <a:xfrm>
              <a:off x="-1" y="-1"/>
              <a:ext cx="1540415" cy="44242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-1" y="45881"/>
              <a:ext cx="15404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Partner Logo</a:t>
              </a:r>
            </a:p>
          </p:txBody>
        </p:sp>
      </p:grpSp>
      <p:pic>
        <p:nvPicPr>
          <p:cNvPr id="243" name="image3.png" descr="Continuum_Logo_07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8072" y="125754"/>
            <a:ext cx="1274620" cy="2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0" y="-1"/>
            <a:ext cx="9144000" cy="45027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Compan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342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5" name="Group 255"/>
          <p:cNvGrpSpPr/>
          <p:nvPr/>
        </p:nvGrpSpPr>
        <p:grpSpPr>
          <a:xfrm>
            <a:off x="457198" y="4607624"/>
            <a:ext cx="1540415" cy="442425"/>
            <a:chOff x="0" y="0"/>
            <a:chExt cx="1540413" cy="442424"/>
          </a:xfrm>
        </p:grpSpPr>
        <p:sp>
          <p:nvSpPr>
            <p:cNvPr id="253" name="Shape 253"/>
            <p:cNvSpPr/>
            <p:nvPr/>
          </p:nvSpPr>
          <p:spPr>
            <a:xfrm>
              <a:off x="-1" y="-1"/>
              <a:ext cx="1540415" cy="44242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-1" y="45881"/>
              <a:ext cx="15404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Partner Logo</a:t>
              </a:r>
            </a:p>
          </p:txBody>
        </p:sp>
      </p:grpSp>
      <p:pic>
        <p:nvPicPr>
          <p:cNvPr id="256" name="image3.png" descr="Continuum_Logo_07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8072" y="125754"/>
            <a:ext cx="1274620" cy="2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0" y="-9748"/>
            <a:ext cx="9144000" cy="45027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xfrm>
            <a:off x="5486400" y="1143000"/>
            <a:ext cx="3352800" cy="28003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chemeClr val="accent6"/>
                </a:solidFill>
              </a:defRPr>
            </a:lvl1pPr>
            <a:lvl2pPr marL="640896" indent="-183696">
              <a:spcBef>
                <a:spcPts val="400"/>
              </a:spcBef>
              <a:buFontTx/>
              <a:defRPr sz="1800">
                <a:solidFill>
                  <a:schemeClr val="accent6"/>
                </a:solidFill>
              </a:defRPr>
            </a:lvl2pPr>
            <a:lvl3pPr marL="1085850" indent="-171450">
              <a:spcBef>
                <a:spcPts val="400"/>
              </a:spcBef>
              <a:buFontTx/>
              <a:defRPr sz="1800">
                <a:solidFill>
                  <a:schemeClr val="accent6"/>
                </a:solidFill>
              </a:defRPr>
            </a:lvl3pPr>
            <a:lvl4pPr marL="1577339" indent="-205739">
              <a:spcBef>
                <a:spcPts val="400"/>
              </a:spcBef>
              <a:buFontTx/>
              <a:defRPr sz="1800">
                <a:solidFill>
                  <a:schemeClr val="accent6"/>
                </a:solidFill>
              </a:defRPr>
            </a:lvl4pPr>
            <a:lvl5pPr marL="2034539" indent="-205739">
              <a:spcBef>
                <a:spcPts val="400"/>
              </a:spcBef>
              <a:buFontTx/>
              <a:defRPr sz="18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3"/>
          </p:nvPr>
        </p:nvSpPr>
        <p:spPr>
          <a:xfrm>
            <a:off x="5486400" y="4057650"/>
            <a:ext cx="3352800" cy="342900"/>
          </a:xfrm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200"/>
              </a:spcBef>
              <a:buSzTx/>
              <a:buFontTx/>
              <a:buNone/>
              <a:defRPr sz="1200" b="1"/>
            </a:pPr>
            <a:endParaRPr/>
          </a:p>
        </p:txBody>
      </p:sp>
      <p:sp>
        <p:nvSpPr>
          <p:cNvPr id="260" name="Shape 260"/>
          <p:cNvSpPr/>
          <p:nvPr/>
        </p:nvSpPr>
        <p:spPr>
          <a:xfrm flipH="1">
            <a:off x="5410773" y="952554"/>
            <a:ext cx="1" cy="3570235"/>
          </a:xfrm>
          <a:prstGeom prst="line">
            <a:avLst/>
          </a:prstGeom>
          <a:solidFill>
            <a:srgbClr val="FFFFFF"/>
          </a:solidFill>
          <a:ln>
            <a:solidFill>
              <a:srgbClr val="2537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4"/>
          </p:nvPr>
        </p:nvSpPr>
        <p:spPr>
          <a:xfrm>
            <a:off x="223838" y="2016125"/>
            <a:ext cx="2481262" cy="4064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 b="1"/>
            </a:pPr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9525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6"/>
          </p:nvPr>
        </p:nvSpPr>
        <p:spPr>
          <a:xfrm>
            <a:off x="223838" y="1143000"/>
            <a:ext cx="5102715" cy="87312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body" sz="quarter" idx="17"/>
          </p:nvPr>
        </p:nvSpPr>
        <p:spPr>
          <a:xfrm>
            <a:off x="2857500" y="2032582"/>
            <a:ext cx="2481262" cy="4064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 b="1"/>
            </a:pPr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342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5" name="Group 275"/>
          <p:cNvGrpSpPr/>
          <p:nvPr/>
        </p:nvGrpSpPr>
        <p:grpSpPr>
          <a:xfrm>
            <a:off x="457198" y="4607624"/>
            <a:ext cx="1540415" cy="442425"/>
            <a:chOff x="0" y="0"/>
            <a:chExt cx="1540413" cy="442424"/>
          </a:xfrm>
        </p:grpSpPr>
        <p:sp>
          <p:nvSpPr>
            <p:cNvPr id="273" name="Shape 273"/>
            <p:cNvSpPr/>
            <p:nvPr/>
          </p:nvSpPr>
          <p:spPr>
            <a:xfrm>
              <a:off x="-1" y="-1"/>
              <a:ext cx="1540415" cy="44242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-1" y="45881"/>
              <a:ext cx="15404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Partner Logo</a:t>
              </a:r>
            </a:p>
          </p:txBody>
        </p:sp>
      </p:grpSp>
      <p:pic>
        <p:nvPicPr>
          <p:cNvPr id="276" name="image3.png" descr="Continuum_Logo_07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8072" y="125754"/>
            <a:ext cx="1274620" cy="2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342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7" name="Group 287"/>
          <p:cNvGrpSpPr/>
          <p:nvPr/>
        </p:nvGrpSpPr>
        <p:grpSpPr>
          <a:xfrm>
            <a:off x="457198" y="4607624"/>
            <a:ext cx="1540415" cy="442425"/>
            <a:chOff x="0" y="0"/>
            <a:chExt cx="1540413" cy="442424"/>
          </a:xfrm>
        </p:grpSpPr>
        <p:sp>
          <p:nvSpPr>
            <p:cNvPr id="285" name="Shape 285"/>
            <p:cNvSpPr/>
            <p:nvPr/>
          </p:nvSpPr>
          <p:spPr>
            <a:xfrm>
              <a:off x="-1" y="-1"/>
              <a:ext cx="1540415" cy="44242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-1" y="45881"/>
              <a:ext cx="15404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Partner Logo</a:t>
              </a:r>
            </a:p>
          </p:txBody>
        </p:sp>
      </p:grpSp>
      <p:pic>
        <p:nvPicPr>
          <p:cNvPr id="288" name="image3.png" descr="Continuum_Logo_07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8072" y="125754"/>
            <a:ext cx="1274620" cy="2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457200" y="1085850"/>
            <a:ext cx="85344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sz="half" idx="1"/>
          </p:nvPr>
        </p:nvSpPr>
        <p:spPr>
          <a:xfrm>
            <a:off x="1714500" y="1771650"/>
            <a:ext cx="6019800" cy="18288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25374D"/>
                </a:solidFill>
              </a:defRPr>
            </a:lvl1pPr>
            <a:lvl2pPr marL="1028700" indent="-571500">
              <a:spcBef>
                <a:spcPts val="600"/>
              </a:spcBef>
              <a:buFontTx/>
              <a:defRPr sz="2800">
                <a:solidFill>
                  <a:srgbClr val="25374D"/>
                </a:solidFill>
              </a:defRPr>
            </a:lvl2pPr>
            <a:lvl3pPr marL="1371600" indent="-457200">
              <a:spcBef>
                <a:spcPts val="600"/>
              </a:spcBef>
              <a:buFontTx/>
              <a:defRPr sz="2800">
                <a:solidFill>
                  <a:srgbClr val="25374D"/>
                </a:solidFill>
              </a:defRPr>
            </a:lvl3pPr>
            <a:lvl4pPr marL="1691639" indent="-320039">
              <a:spcBef>
                <a:spcPts val="600"/>
              </a:spcBef>
              <a:buFontTx/>
              <a:defRPr sz="2800">
                <a:solidFill>
                  <a:srgbClr val="25374D"/>
                </a:solidFill>
              </a:defRPr>
            </a:lvl4pPr>
            <a:lvl5pPr marL="2148839" indent="-320039">
              <a:spcBef>
                <a:spcPts val="600"/>
              </a:spcBef>
              <a:buFontTx/>
              <a:defRPr sz="2800">
                <a:solidFill>
                  <a:srgbClr val="25374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3"/>
          </p:nvPr>
        </p:nvSpPr>
        <p:spPr>
          <a:xfrm>
            <a:off x="1714500" y="3657600"/>
            <a:ext cx="6019800" cy="342900"/>
          </a:xfrm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300"/>
              </a:spcBef>
              <a:buSzTx/>
              <a:buFontTx/>
              <a:buNone/>
              <a:defRPr sz="1600" b="1"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609600" y="1514207"/>
            <a:ext cx="838200" cy="239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0">
                <a:solidFill>
                  <a:srgbClr val="25374D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“</a:t>
            </a:r>
          </a:p>
        </p:txBody>
      </p:sp>
      <p:sp>
        <p:nvSpPr>
          <p:cNvPr id="293" name="Shape 293"/>
          <p:cNvSpPr/>
          <p:nvPr/>
        </p:nvSpPr>
        <p:spPr>
          <a:xfrm>
            <a:off x="7620000" y="2457450"/>
            <a:ext cx="838200" cy="239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0">
                <a:solidFill>
                  <a:srgbClr val="25374D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”</a:t>
            </a: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342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4" name="Group 304"/>
          <p:cNvGrpSpPr/>
          <p:nvPr/>
        </p:nvGrpSpPr>
        <p:grpSpPr>
          <a:xfrm>
            <a:off x="457198" y="4607624"/>
            <a:ext cx="1540415" cy="442425"/>
            <a:chOff x="0" y="0"/>
            <a:chExt cx="1540413" cy="442424"/>
          </a:xfrm>
        </p:grpSpPr>
        <p:sp>
          <p:nvSpPr>
            <p:cNvPr id="302" name="Shape 302"/>
            <p:cNvSpPr/>
            <p:nvPr/>
          </p:nvSpPr>
          <p:spPr>
            <a:xfrm>
              <a:off x="-1" y="-1"/>
              <a:ext cx="1540415" cy="44242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-1" y="45881"/>
              <a:ext cx="15404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Partner Logo</a:t>
              </a:r>
            </a:p>
          </p:txBody>
        </p:sp>
      </p:grpSp>
      <p:pic>
        <p:nvPicPr>
          <p:cNvPr id="305" name="image3.png" descr="Continuum_Logo_07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8072" y="125754"/>
            <a:ext cx="1274620" cy="2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hape 306"/>
          <p:cNvSpPr/>
          <p:nvPr/>
        </p:nvSpPr>
        <p:spPr>
          <a:xfrm>
            <a:off x="457200" y="1085850"/>
            <a:ext cx="85344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sz="half" idx="1"/>
          </p:nvPr>
        </p:nvSpPr>
        <p:spPr>
          <a:xfrm>
            <a:off x="1714500" y="1771650"/>
            <a:ext cx="6019800" cy="18288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chemeClr val="accent3"/>
                </a:solidFill>
              </a:defRPr>
            </a:lvl1pPr>
            <a:lvl2pPr marL="1028700" indent="-571500">
              <a:spcBef>
                <a:spcPts val="600"/>
              </a:spcBef>
              <a:buFontTx/>
              <a:defRPr sz="2800">
                <a:solidFill>
                  <a:schemeClr val="accent3"/>
                </a:solidFill>
              </a:defRPr>
            </a:lvl2pPr>
            <a:lvl3pPr marL="1371600" indent="-457200">
              <a:spcBef>
                <a:spcPts val="600"/>
              </a:spcBef>
              <a:buFontTx/>
              <a:defRPr sz="2800">
                <a:solidFill>
                  <a:schemeClr val="accent3"/>
                </a:solidFill>
              </a:defRPr>
            </a:lvl3pPr>
            <a:lvl4pPr marL="1691639" indent="-320039">
              <a:spcBef>
                <a:spcPts val="600"/>
              </a:spcBef>
              <a:buFontTx/>
              <a:defRPr sz="2800">
                <a:solidFill>
                  <a:schemeClr val="accent3"/>
                </a:solidFill>
              </a:defRPr>
            </a:lvl4pPr>
            <a:lvl5pPr marL="2148839" indent="-320039">
              <a:spcBef>
                <a:spcPts val="600"/>
              </a:spcBef>
              <a:buFontTx/>
              <a:defRPr sz="2800">
                <a:solidFill>
                  <a:schemeClr val="accent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3"/>
          </p:nvPr>
        </p:nvSpPr>
        <p:spPr>
          <a:xfrm>
            <a:off x="1714500" y="3657600"/>
            <a:ext cx="6019800" cy="342900"/>
          </a:xfrm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300"/>
              </a:spcBef>
              <a:buSzTx/>
              <a:buFontTx/>
              <a:buNone/>
              <a:defRPr sz="1600" b="1"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609600" y="1514207"/>
            <a:ext cx="838200" cy="239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0">
                <a:solidFill>
                  <a:schemeClr val="accent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“</a:t>
            </a:r>
          </a:p>
        </p:txBody>
      </p:sp>
      <p:sp>
        <p:nvSpPr>
          <p:cNvPr id="310" name="Shape 310"/>
          <p:cNvSpPr/>
          <p:nvPr/>
        </p:nvSpPr>
        <p:spPr>
          <a:xfrm>
            <a:off x="7620000" y="2457450"/>
            <a:ext cx="838200" cy="239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0">
                <a:solidFill>
                  <a:schemeClr val="accent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”</a:t>
            </a:r>
          </a:p>
        </p:txBody>
      </p:sp>
      <p:sp>
        <p:nvSpPr>
          <p:cNvPr id="311" name="Shape 3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342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1" name="Group 321"/>
          <p:cNvGrpSpPr/>
          <p:nvPr/>
        </p:nvGrpSpPr>
        <p:grpSpPr>
          <a:xfrm>
            <a:off x="457198" y="4607624"/>
            <a:ext cx="1540415" cy="442425"/>
            <a:chOff x="0" y="0"/>
            <a:chExt cx="1540413" cy="442424"/>
          </a:xfrm>
        </p:grpSpPr>
        <p:sp>
          <p:nvSpPr>
            <p:cNvPr id="319" name="Shape 319"/>
            <p:cNvSpPr/>
            <p:nvPr/>
          </p:nvSpPr>
          <p:spPr>
            <a:xfrm>
              <a:off x="-1" y="-1"/>
              <a:ext cx="1540415" cy="44242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-1" y="45881"/>
              <a:ext cx="15404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Partner Logo</a:t>
              </a:r>
            </a:p>
          </p:txBody>
        </p:sp>
      </p:grpSp>
      <p:pic>
        <p:nvPicPr>
          <p:cNvPr id="322" name="image3.png" descr="Continuum_Logo_07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8072" y="125754"/>
            <a:ext cx="1274620" cy="2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xfrm>
            <a:off x="457201" y="1076325"/>
            <a:ext cx="3008314" cy="8715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sz="half" idx="1"/>
          </p:nvPr>
        </p:nvSpPr>
        <p:spPr>
          <a:xfrm>
            <a:off x="3575050" y="1076325"/>
            <a:ext cx="5111750" cy="351829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sz="quarter" idx="13"/>
          </p:nvPr>
        </p:nvSpPr>
        <p:spPr>
          <a:xfrm>
            <a:off x="457200" y="1951182"/>
            <a:ext cx="3008315" cy="264344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image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342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6" name="Group 336"/>
          <p:cNvGrpSpPr/>
          <p:nvPr/>
        </p:nvGrpSpPr>
        <p:grpSpPr>
          <a:xfrm>
            <a:off x="457198" y="4607624"/>
            <a:ext cx="1540415" cy="442425"/>
            <a:chOff x="0" y="0"/>
            <a:chExt cx="1540413" cy="442424"/>
          </a:xfrm>
        </p:grpSpPr>
        <p:sp>
          <p:nvSpPr>
            <p:cNvPr id="334" name="Shape 334"/>
            <p:cNvSpPr/>
            <p:nvPr/>
          </p:nvSpPr>
          <p:spPr>
            <a:xfrm>
              <a:off x="-1" y="-1"/>
              <a:ext cx="1540415" cy="442426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-1" y="45881"/>
              <a:ext cx="15404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Partner Logo</a:t>
              </a:r>
            </a:p>
          </p:txBody>
        </p:sp>
      </p:grpSp>
      <p:pic>
        <p:nvPicPr>
          <p:cNvPr id="337" name="image3.png" descr="Continuum_Logo_07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8072" y="125754"/>
            <a:ext cx="1274620" cy="2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xfrm>
            <a:off x="0" y="3600450"/>
            <a:ext cx="5486400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339" name="Shape 339"/>
          <p:cNvSpPr>
            <a:spLocks noGrp="1"/>
          </p:cNvSpPr>
          <p:nvPr>
            <p:ph type="pic" idx="13"/>
          </p:nvPr>
        </p:nvSpPr>
        <p:spPr>
          <a:xfrm>
            <a:off x="0" y="1096816"/>
            <a:ext cx="9144000" cy="2448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0" name="Shape 340"/>
          <p:cNvSpPr>
            <a:spLocks noGrp="1"/>
          </p:cNvSpPr>
          <p:nvPr>
            <p:ph type="body" sz="quarter" idx="1"/>
          </p:nvPr>
        </p:nvSpPr>
        <p:spPr>
          <a:xfrm>
            <a:off x="0" y="4025503"/>
            <a:ext cx="5486400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1" name="Shape 3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xfrm>
            <a:off x="457200" y="1166067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0" name="Shape 350"/>
          <p:cNvSpPr>
            <a:spLocks noGrp="1"/>
          </p:cNvSpPr>
          <p:nvPr>
            <p:ph type="body" sz="quarter" idx="13"/>
          </p:nvPr>
        </p:nvSpPr>
        <p:spPr>
          <a:xfrm>
            <a:off x="4797631" y="1166067"/>
            <a:ext cx="4173187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pPr>
            <a:endParaRPr/>
          </a:p>
        </p:txBody>
      </p:sp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9" name="Shape 3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Shape 3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AL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457198" y="1469230"/>
            <a:ext cx="8001002" cy="110252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457198" y="2729922"/>
            <a:ext cx="5486403" cy="5143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620485" indent="-163285">
              <a:spcBef>
                <a:spcPts val="300"/>
              </a:spcBef>
              <a:buFontTx/>
              <a:defRPr sz="1600">
                <a:solidFill>
                  <a:srgbClr val="FFFFFF"/>
                </a:solidFill>
              </a:defRPr>
            </a:lvl2pPr>
            <a:lvl3pPr marL="1066800" indent="-152400">
              <a:spcBef>
                <a:spcPts val="300"/>
              </a:spcBef>
              <a:buFontTx/>
              <a:defRPr sz="1600">
                <a:solidFill>
                  <a:srgbClr val="FFFFFF"/>
                </a:solidFill>
              </a:defRPr>
            </a:lvl3pPr>
            <a:lvl4pPr marL="1554480" indent="-182880">
              <a:spcBef>
                <a:spcPts val="300"/>
              </a:spcBef>
              <a:buFontTx/>
              <a:defRPr sz="1600">
                <a:solidFill>
                  <a:srgbClr val="FFFFFF"/>
                </a:solidFill>
              </a:defRPr>
            </a:lvl4pPr>
            <a:lvl5pPr marL="2011679" indent="-182879">
              <a:spcBef>
                <a:spcPts val="300"/>
              </a:spcBef>
              <a:buFontTx/>
              <a:defRPr sz="1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/>
        </p:nvSpPr>
        <p:spPr>
          <a:xfrm>
            <a:off x="685800" y="3422077"/>
            <a:ext cx="457200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221 W. 6th Street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Suite #1550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Austin, TX 78701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+1 512.222.5440</a:t>
            </a:r>
          </a:p>
        </p:txBody>
      </p:sp>
      <p:sp>
        <p:nvSpPr>
          <p:cNvPr id="41" name="Shape 41"/>
          <p:cNvSpPr/>
          <p:nvPr/>
        </p:nvSpPr>
        <p:spPr>
          <a:xfrm>
            <a:off x="2202229" y="3420991"/>
            <a:ext cx="457200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info@continuum.io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endParaRPr/>
          </a:p>
          <a:p>
            <a:pPr>
              <a:defRPr sz="1200">
                <a:solidFill>
                  <a:srgbClr val="FFFFFF"/>
                </a:solidFill>
              </a:defRPr>
            </a:pPr>
            <a:r>
              <a:t>@ContinuumIO</a:t>
            </a:r>
          </a:p>
        </p:txBody>
      </p:sp>
      <p:pic>
        <p:nvPicPr>
          <p:cNvPr id="42" name="image5.png" descr="Continuum_Logo_White_0623.a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7375" y="117625"/>
            <a:ext cx="1553442" cy="351459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half" idx="1"/>
          </p:nvPr>
        </p:nvSpPr>
        <p:spPr>
          <a:xfrm>
            <a:off x="457200" y="1328871"/>
            <a:ext cx="4038600" cy="326575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6189AB"/>
              </a:buClr>
              <a:defRPr sz="2800"/>
            </a:lvl1pPr>
            <a:lvl2pPr marL="790575" indent="-333375">
              <a:spcBef>
                <a:spcPts val="600"/>
              </a:spcBef>
              <a:buClr>
                <a:srgbClr val="6189AB"/>
              </a:buClr>
              <a:defRPr sz="2800"/>
            </a:lvl2pPr>
            <a:lvl3pPr marL="1234439" indent="-320039">
              <a:spcBef>
                <a:spcPts val="600"/>
              </a:spcBef>
              <a:buClr>
                <a:srgbClr val="6189AB"/>
              </a:buClr>
              <a:defRPr sz="2800"/>
            </a:lvl3pPr>
            <a:lvl4pPr marL="1727200" indent="-355600">
              <a:spcBef>
                <a:spcPts val="600"/>
              </a:spcBef>
              <a:buClr>
                <a:srgbClr val="6189AB"/>
              </a:buClr>
              <a:defRPr sz="2800"/>
            </a:lvl4pPr>
            <a:lvl5pPr marL="2184400" indent="-355600">
              <a:spcBef>
                <a:spcPts val="600"/>
              </a:spcBef>
              <a:buClr>
                <a:srgbClr val="6189AB"/>
              </a:buClr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457200" y="1166067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quarter" idx="13"/>
          </p:nvPr>
        </p:nvSpPr>
        <p:spPr>
          <a:xfrm>
            <a:off x="4797631" y="1166067"/>
            <a:ext cx="4173187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457198" y="1375912"/>
            <a:ext cx="8513620" cy="321871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Clr>
                <a:srgbClr val="6189AB"/>
              </a:buClr>
              <a:defRPr sz="2400"/>
            </a:lvl1pPr>
            <a:lvl2pPr marL="0" indent="457200">
              <a:spcBef>
                <a:spcPts val="500"/>
              </a:spcBef>
              <a:buClr>
                <a:srgbClr val="6189AB"/>
              </a:buClr>
              <a:buSzTx/>
              <a:buNone/>
              <a:defRPr sz="2400"/>
            </a:lvl2pPr>
            <a:lvl3pPr marL="0" indent="914400">
              <a:spcBef>
                <a:spcPts val="500"/>
              </a:spcBef>
              <a:buClr>
                <a:srgbClr val="6189AB"/>
              </a:buClr>
              <a:buSzTx/>
              <a:buNone/>
              <a:defRPr sz="2400"/>
            </a:lvl3pPr>
            <a:lvl4pPr marL="0" indent="1371600">
              <a:spcBef>
                <a:spcPts val="500"/>
              </a:spcBef>
              <a:buClr>
                <a:srgbClr val="6189AB"/>
              </a:buClr>
              <a:buSzTx/>
              <a:buNone/>
              <a:defRPr sz="2400"/>
            </a:lvl4pPr>
            <a:lvl5pPr marL="0" indent="1828800">
              <a:spcBef>
                <a:spcPts val="500"/>
              </a:spcBef>
              <a:buClr>
                <a:srgbClr val="6189AB"/>
              </a:buClr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6" name="Shape 96"/>
          <p:cNvSpPr/>
          <p:nvPr/>
        </p:nvSpPr>
        <p:spPr>
          <a:xfrm>
            <a:off x="0" y="-1"/>
            <a:ext cx="9144000" cy="45027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theme" Target="../theme/theme1.xml"/><Relationship Id="rId31" Type="http://schemas.openxmlformats.org/officeDocument/2006/relationships/image" Target="../media/image1.jpeg"/><Relationship Id="rId32" Type="http://schemas.openxmlformats.org/officeDocument/2006/relationships/image" Target="../media/image2.png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0" y="0"/>
            <a:ext cx="9144000" cy="1342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 descr="Anaconda_Logo_0702-05.png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457198" y="4691443"/>
            <a:ext cx="1540414" cy="33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3.png" descr="Continuum_Logo_0702.png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7708072" y="125754"/>
            <a:ext cx="1274620" cy="28679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198" y="211646"/>
            <a:ext cx="8513620" cy="641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198" y="1107831"/>
            <a:ext cx="8513620" cy="323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97161" y="4860987"/>
            <a:ext cx="273656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3266207" y="4909799"/>
            <a:ext cx="28956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Continuum </a:t>
            </a:r>
            <a:r>
              <a:rPr dirty="0" smtClean="0"/>
              <a:t>Analytics</a:t>
            </a:r>
            <a:endParaRPr lang="en-US" dirty="0" smtClean="0"/>
          </a:p>
        </p:txBody>
      </p:sp>
      <p:sp>
        <p:nvSpPr>
          <p:cNvPr id="370" name="Shape 370"/>
          <p:cNvSpPr>
            <a:spLocks noGrp="1"/>
          </p:cNvSpPr>
          <p:nvPr>
            <p:ph type="ctrTitle"/>
          </p:nvPr>
        </p:nvSpPr>
        <p:spPr>
          <a:xfrm>
            <a:off x="457198" y="1469230"/>
            <a:ext cx="8413671" cy="1102520"/>
          </a:xfrm>
          <a:prstGeom prst="rect">
            <a:avLst/>
          </a:prstGeom>
        </p:spPr>
        <p:txBody>
          <a:bodyPr/>
          <a:lstStyle>
            <a:lvl1pPr defTabSz="397763">
              <a:defRPr sz="3828"/>
            </a:lvl1pPr>
          </a:lstStyle>
          <a:p>
            <a:r>
              <a:t>HoloViews: Let your Data Reveal Itself</a:t>
            </a:r>
          </a:p>
        </p:txBody>
      </p:sp>
      <p:sp>
        <p:nvSpPr>
          <p:cNvPr id="371" name="Shape 371"/>
          <p:cNvSpPr>
            <a:spLocks noGrp="1"/>
          </p:cNvSpPr>
          <p:nvPr>
            <p:ph type="subTitle" sz="quarter" idx="1"/>
          </p:nvPr>
        </p:nvSpPr>
        <p:spPr>
          <a:xfrm>
            <a:off x="457198" y="2576945"/>
            <a:ext cx="8413671" cy="644238"/>
          </a:xfrm>
          <a:prstGeom prst="rect">
            <a:avLst/>
          </a:prstGeom>
        </p:spPr>
        <p:txBody>
          <a:bodyPr/>
          <a:lstStyle/>
          <a:p>
            <a:r>
              <a:t>Philipp Rudiger, Jean-Luc Stevens and James A. Bednar</a:t>
            </a:r>
          </a:p>
        </p:txBody>
      </p:sp>
      <p:sp>
        <p:nvSpPr>
          <p:cNvPr id="372" name="Shape 37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3266207" y="4909799"/>
            <a:ext cx="28956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Continuum </a:t>
            </a:r>
            <a:r>
              <a:rPr dirty="0" smtClean="0"/>
              <a:t>Analytics</a:t>
            </a:r>
            <a:endParaRPr dirty="0"/>
          </a:p>
        </p:txBody>
      </p:sp>
      <p:sp>
        <p:nvSpPr>
          <p:cNvPr id="422" name="Shape 422"/>
          <p:cNvSpPr>
            <a:spLocks noGrp="1"/>
          </p:cNvSpPr>
          <p:nvPr>
            <p:ph type="title"/>
          </p:nvPr>
        </p:nvSpPr>
        <p:spPr>
          <a:xfrm>
            <a:off x="457198" y="561948"/>
            <a:ext cx="8001001" cy="1102520"/>
          </a:xfrm>
          <a:prstGeom prst="rect">
            <a:avLst/>
          </a:prstGeom>
        </p:spPr>
        <p:txBody>
          <a:bodyPr/>
          <a:lstStyle/>
          <a:p>
            <a:r>
              <a:t>Open to questions!</a:t>
            </a:r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xfrm>
            <a:off x="457198" y="2729922"/>
            <a:ext cx="5486403" cy="5143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425195">
              <a:defRPr sz="1488"/>
            </a:lvl1pPr>
          </a:lstStyle>
          <a:p>
            <a:r>
              <a:rPr dirty="0"/>
              <a:t>We will also be available at the Continuum Happy Hour and please drop by!  (6-9 </a:t>
            </a:r>
            <a:r>
              <a:rPr dirty="0" smtClean="0"/>
              <a:t>pm</a:t>
            </a:r>
            <a:r>
              <a:rPr lang="en-US" dirty="0" smtClean="0"/>
              <a:t> RSVP @ bit.ly/anacondahh</a:t>
            </a:r>
            <a:r>
              <a:rPr dirty="0" smtClean="0"/>
              <a:t>)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428007" y="16939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0842" indent="-320842"/>
            <a:r>
              <a:rPr lang="en-US" dirty="0">
                <a:solidFill>
                  <a:schemeClr val="bg1"/>
                </a:solidFill>
              </a:rPr>
              <a:t>Visit </a:t>
            </a:r>
            <a:r>
              <a:rPr lang="en-US" dirty="0" err="1">
                <a:solidFill>
                  <a:schemeClr val="bg1"/>
                </a:solidFill>
              </a:rPr>
              <a:t>holoviews.org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geo.holoviews.org</a:t>
            </a:r>
            <a:endParaRPr lang="en-US" dirty="0">
              <a:solidFill>
                <a:schemeClr val="bg1"/>
              </a:solidFill>
            </a:endParaRPr>
          </a:p>
          <a:p>
            <a:pPr marL="320842" indent="-320842"/>
            <a:r>
              <a:rPr lang="en-US" dirty="0">
                <a:solidFill>
                  <a:schemeClr val="bg1"/>
                </a:solidFill>
              </a:rPr>
              <a:t>Join us on  </a:t>
            </a:r>
            <a:r>
              <a:rPr lang="en-US" dirty="0" err="1">
                <a:solidFill>
                  <a:schemeClr val="bg1"/>
                </a:solidFill>
              </a:rPr>
              <a:t>gitter.im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ioam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holoviews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3266207" y="4860987"/>
            <a:ext cx="289560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Continuum Analytics- Confidential &amp; Proprietary</a:t>
            </a:r>
          </a:p>
        </p:txBody>
      </p:sp>
      <p:sp>
        <p:nvSpPr>
          <p:cNvPr id="426" name="Shape 426"/>
          <p:cNvSpPr>
            <a:spLocks noGrp="1"/>
          </p:cNvSpPr>
          <p:nvPr>
            <p:ph type="title"/>
          </p:nvPr>
        </p:nvSpPr>
        <p:spPr>
          <a:xfrm>
            <a:off x="457198" y="2180034"/>
            <a:ext cx="8037515" cy="102155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7" name="Shape 427"/>
          <p:cNvSpPr>
            <a:spLocks noGrp="1"/>
          </p:cNvSpPr>
          <p:nvPr>
            <p:ph type="body" sz="quarter" idx="1"/>
          </p:nvPr>
        </p:nvSpPr>
        <p:spPr>
          <a:xfrm>
            <a:off x="457198" y="1054895"/>
            <a:ext cx="8037515" cy="11251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3266207" y="4860987"/>
            <a:ext cx="289560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Continuum Analytics- Confidential &amp; Proprietary</a:t>
            </a:r>
          </a:p>
        </p:txBody>
      </p:sp>
      <p:sp>
        <p:nvSpPr>
          <p:cNvPr id="430" name="Shape 430"/>
          <p:cNvSpPr>
            <a:spLocks noGrp="1"/>
          </p:cNvSpPr>
          <p:nvPr>
            <p:ph type="sldNum" sz="quarter" idx="2"/>
          </p:nvPr>
        </p:nvSpPr>
        <p:spPr>
          <a:xfrm>
            <a:off x="8697161" y="4860987"/>
            <a:ext cx="273656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31" name="Shape 43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457198" y="211646"/>
            <a:ext cx="8513620" cy="64117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3266207" y="4860987"/>
            <a:ext cx="289560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Continuum Analytics- Confidential &amp; Proprietary</a:t>
            </a:r>
          </a:p>
        </p:txBody>
      </p:sp>
      <p:sp>
        <p:nvSpPr>
          <p:cNvPr id="435" name="Shape 435"/>
          <p:cNvSpPr>
            <a:spLocks noGrp="1"/>
          </p:cNvSpPr>
          <p:nvPr>
            <p:ph type="sldNum" sz="quarter" idx="2"/>
          </p:nvPr>
        </p:nvSpPr>
        <p:spPr>
          <a:xfrm>
            <a:off x="8708472" y="4860987"/>
            <a:ext cx="262345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36" name="Shape 436"/>
          <p:cNvSpPr>
            <a:spLocks noGrp="1"/>
          </p:cNvSpPr>
          <p:nvPr>
            <p:ph type="body" sz="quarter" idx="1"/>
          </p:nvPr>
        </p:nvSpPr>
        <p:spPr>
          <a:xfrm>
            <a:off x="457200" y="1166067"/>
            <a:ext cx="4040188" cy="47982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7" name="Shape 43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pPr>
            <a:endParaRPr/>
          </a:p>
        </p:txBody>
      </p:sp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xfrm>
            <a:off x="457198" y="211646"/>
            <a:ext cx="8513620" cy="64117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3266207" y="4860987"/>
            <a:ext cx="289560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Continuum Analytics- Confidential &amp; Proprietary</a:t>
            </a:r>
          </a:p>
        </p:txBody>
      </p:sp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xfrm>
            <a:off x="8697161" y="4860987"/>
            <a:ext cx="273656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42" name="Shape 442"/>
          <p:cNvSpPr>
            <a:spLocks noGrp="1"/>
          </p:cNvSpPr>
          <p:nvPr>
            <p:ph type="body" idx="1"/>
          </p:nvPr>
        </p:nvSpPr>
        <p:spPr>
          <a:xfrm>
            <a:off x="457198" y="1375911"/>
            <a:ext cx="8513620" cy="321871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3" name="Shape 443"/>
          <p:cNvSpPr>
            <a:spLocks noGrp="1"/>
          </p:cNvSpPr>
          <p:nvPr>
            <p:ph type="title"/>
          </p:nvPr>
        </p:nvSpPr>
        <p:spPr>
          <a:xfrm>
            <a:off x="457198" y="211646"/>
            <a:ext cx="8513620" cy="64117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3266207" y="4860987"/>
            <a:ext cx="289560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Continuum Analytics- Confidential &amp; Proprietary</a:t>
            </a:r>
          </a:p>
        </p:txBody>
      </p:sp>
      <p:sp>
        <p:nvSpPr>
          <p:cNvPr id="446" name="Shape 446"/>
          <p:cNvSpPr>
            <a:spLocks noGrp="1"/>
          </p:cNvSpPr>
          <p:nvPr>
            <p:ph type="sldNum" sz="quarter" idx="2"/>
          </p:nvPr>
        </p:nvSpPr>
        <p:spPr>
          <a:xfrm>
            <a:off x="8697161" y="4860987"/>
            <a:ext cx="273656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47" name="Shape 447"/>
          <p:cNvSpPr>
            <a:spLocks noGrp="1"/>
          </p:cNvSpPr>
          <p:nvPr>
            <p:ph type="title"/>
          </p:nvPr>
        </p:nvSpPr>
        <p:spPr>
          <a:xfrm>
            <a:off x="457198" y="211646"/>
            <a:ext cx="8513620" cy="64117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/>
        </p:nvSpPr>
        <p:spPr>
          <a:xfrm>
            <a:off x="3266207" y="4860987"/>
            <a:ext cx="289560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Continuum Analytics- Confidential &amp; Proprietary</a:t>
            </a:r>
          </a:p>
        </p:txBody>
      </p:sp>
      <p:sp>
        <p:nvSpPr>
          <p:cNvPr id="450" name="Shape 450"/>
          <p:cNvSpPr>
            <a:spLocks noGrp="1"/>
          </p:cNvSpPr>
          <p:nvPr>
            <p:ph type="sldNum" sz="quarter" idx="2"/>
          </p:nvPr>
        </p:nvSpPr>
        <p:spPr>
          <a:xfrm>
            <a:off x="8697161" y="4860987"/>
            <a:ext cx="273656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3266207" y="4860987"/>
            <a:ext cx="289560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Continuum Analytics- Confidential &amp; Proprietary</a:t>
            </a:r>
          </a:p>
        </p:txBody>
      </p:sp>
      <p:sp>
        <p:nvSpPr>
          <p:cNvPr id="453" name="Shape 453"/>
          <p:cNvSpPr>
            <a:spLocks noGrp="1"/>
          </p:cNvSpPr>
          <p:nvPr>
            <p:ph type="sldNum" sz="quarter" idx="2"/>
          </p:nvPr>
        </p:nvSpPr>
        <p:spPr>
          <a:xfrm>
            <a:off x="8697161" y="4860987"/>
            <a:ext cx="273656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454" name="Shape 4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5" name="Shape 45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200"/>
              </a:spcBef>
              <a:buSzTx/>
              <a:buFontTx/>
              <a:buNone/>
              <a:defRPr sz="1200" b="1"/>
            </a:pPr>
            <a:endParaRPr/>
          </a:p>
        </p:txBody>
      </p:sp>
      <p:sp>
        <p:nvSpPr>
          <p:cNvPr id="456" name="Shape 456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 b="1"/>
            </a:pPr>
            <a:endParaRPr/>
          </a:p>
        </p:txBody>
      </p:sp>
      <p:pic>
        <p:nvPicPr>
          <p:cNvPr id="457" name="PlaceholderImage.png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58" name="Shape 458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459" name="Shape 459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 b="1"/>
            </a:pPr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3266207" y="4860987"/>
            <a:ext cx="289560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Continuum Analytics- Confidential &amp; Proprietary</a:t>
            </a:r>
          </a:p>
        </p:txBody>
      </p:sp>
      <p:sp>
        <p:nvSpPr>
          <p:cNvPr id="462" name="Shape 462"/>
          <p:cNvSpPr>
            <a:spLocks noGrp="1"/>
          </p:cNvSpPr>
          <p:nvPr>
            <p:ph type="sldNum" sz="quarter" idx="2"/>
          </p:nvPr>
        </p:nvSpPr>
        <p:spPr>
          <a:xfrm>
            <a:off x="8697161" y="4860987"/>
            <a:ext cx="273656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3266207" y="4860987"/>
            <a:ext cx="289560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Continuum Analytics- Confidential &amp; Proprietary</a:t>
            </a:r>
          </a:p>
        </p:txBody>
      </p:sp>
      <p:sp>
        <p:nvSpPr>
          <p:cNvPr id="465" name="Shape 465"/>
          <p:cNvSpPr>
            <a:spLocks noGrp="1"/>
          </p:cNvSpPr>
          <p:nvPr>
            <p:ph type="sldNum" sz="quarter" idx="2"/>
          </p:nvPr>
        </p:nvSpPr>
        <p:spPr>
          <a:xfrm>
            <a:off x="8697161" y="4860987"/>
            <a:ext cx="273656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466" name="Shape 466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7" name="Shape 46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300"/>
              </a:spcBef>
              <a:buSzTx/>
              <a:buFontTx/>
              <a:buNone/>
              <a:defRPr sz="1600" b="1"/>
            </a:pPr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3266207" y="4909799"/>
            <a:ext cx="28956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Continuum </a:t>
            </a:r>
            <a:r>
              <a:rPr dirty="0" smtClean="0"/>
              <a:t>Analytics</a:t>
            </a:r>
            <a:endParaRPr dirty="0"/>
          </a:p>
        </p:txBody>
      </p:sp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xfrm>
            <a:off x="457198" y="211646"/>
            <a:ext cx="8513620" cy="64117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idx="1"/>
          </p:nvPr>
        </p:nvSpPr>
        <p:spPr>
          <a:xfrm>
            <a:off x="457198" y="1107831"/>
            <a:ext cx="8513620" cy="32335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endParaRPr/>
          </a:p>
          <a:p>
            <a:pPr marL="0" indent="0">
              <a:buSzTx/>
              <a:buFontTx/>
              <a:buNone/>
            </a:pPr>
            <a:endParaRPr/>
          </a:p>
          <a:p>
            <a:pPr marL="0" indent="0" algn="ctr">
              <a:buSzTx/>
              <a:buFontTx/>
              <a:buNone/>
            </a:pPr>
            <a:r>
              <a:t>“Stop plotting your data - annotate your data and let it visualize itself.”</a:t>
            </a:r>
          </a:p>
        </p:txBody>
      </p:sp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xfrm>
            <a:off x="8781919" y="4860987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3266207" y="4860987"/>
            <a:ext cx="289560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Continuum Analytics- Confidential &amp; Proprietary</a:t>
            </a:r>
          </a:p>
        </p:txBody>
      </p:sp>
      <p:sp>
        <p:nvSpPr>
          <p:cNvPr id="470" name="Shape 470"/>
          <p:cNvSpPr>
            <a:spLocks noGrp="1"/>
          </p:cNvSpPr>
          <p:nvPr>
            <p:ph type="sldNum" sz="quarter" idx="2"/>
          </p:nvPr>
        </p:nvSpPr>
        <p:spPr>
          <a:xfrm>
            <a:off x="8697161" y="4860987"/>
            <a:ext cx="273656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2" name="Shape 47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300"/>
              </a:spcBef>
              <a:buSzTx/>
              <a:buFontTx/>
              <a:buNone/>
              <a:defRPr sz="1600" b="1"/>
            </a:pPr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3266207" y="4860987"/>
            <a:ext cx="289560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Continuum Analytics- Confidential &amp; Proprietary</a:t>
            </a:r>
          </a:p>
        </p:txBody>
      </p:sp>
      <p:sp>
        <p:nvSpPr>
          <p:cNvPr id="475" name="Shape 475"/>
          <p:cNvSpPr>
            <a:spLocks noGrp="1"/>
          </p:cNvSpPr>
          <p:nvPr>
            <p:ph type="title"/>
          </p:nvPr>
        </p:nvSpPr>
        <p:spPr>
          <a:xfrm>
            <a:off x="457200" y="1076325"/>
            <a:ext cx="3008315" cy="8715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6" name="Shape 476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7" name="Shape 47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478" name="Shape 478"/>
          <p:cNvSpPr>
            <a:spLocks noGrp="1"/>
          </p:cNvSpPr>
          <p:nvPr>
            <p:ph type="sldNum" sz="quarter" idx="2"/>
          </p:nvPr>
        </p:nvSpPr>
        <p:spPr>
          <a:xfrm>
            <a:off x="8697161" y="4860987"/>
            <a:ext cx="273656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3266207" y="4860987"/>
            <a:ext cx="289560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Continuum Analytics- Confidential &amp; Proprietary</a:t>
            </a:r>
          </a:p>
        </p:txBody>
      </p:sp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82" name="PlaceholderImage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83" name="Shape 4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4" name="Shape 484"/>
          <p:cNvSpPr>
            <a:spLocks noGrp="1"/>
          </p:cNvSpPr>
          <p:nvPr>
            <p:ph type="sldNum" sz="quarter" idx="2"/>
          </p:nvPr>
        </p:nvSpPr>
        <p:spPr>
          <a:xfrm>
            <a:off x="8697161" y="4860987"/>
            <a:ext cx="273656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3266207" y="4909799"/>
            <a:ext cx="28956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Continuum </a:t>
            </a:r>
            <a:r>
              <a:rPr dirty="0" smtClean="0"/>
              <a:t>Analytic</a:t>
            </a:r>
            <a:r>
              <a:rPr lang="en-US" dirty="0" smtClean="0"/>
              <a:t>s</a:t>
            </a:r>
            <a:endParaRPr dirty="0"/>
          </a:p>
        </p:txBody>
      </p:sp>
      <p:sp>
        <p:nvSpPr>
          <p:cNvPr id="381" name="Shape 381"/>
          <p:cNvSpPr>
            <a:spLocks noGrp="1"/>
          </p:cNvSpPr>
          <p:nvPr>
            <p:ph type="sldNum" sz="quarter" idx="2"/>
          </p:nvPr>
        </p:nvSpPr>
        <p:spPr>
          <a:xfrm>
            <a:off x="8781919" y="4860987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82" name="Shape 382"/>
          <p:cNvSpPr>
            <a:spLocks noGrp="1"/>
          </p:cNvSpPr>
          <p:nvPr>
            <p:ph type="body" sz="quarter" idx="1"/>
          </p:nvPr>
        </p:nvSpPr>
        <p:spPr>
          <a:xfrm>
            <a:off x="2273300" y="29237"/>
            <a:ext cx="4040188" cy="47982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Matplotlib</a:t>
            </a:r>
          </a:p>
        </p:txBody>
      </p:sp>
      <p:sp>
        <p:nvSpPr>
          <p:cNvPr id="383" name="Shape 383"/>
          <p:cNvSpPr>
            <a:spLocks noGrp="1"/>
          </p:cNvSpPr>
          <p:nvPr>
            <p:ph type="body" idx="13"/>
          </p:nvPr>
        </p:nvSpPr>
        <p:spPr>
          <a:xfrm>
            <a:off x="2206800" y="2331839"/>
            <a:ext cx="4173187" cy="479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1pPr>
          </a:lstStyle>
          <a:p>
            <a:r>
              <a:t>Bokeh</a:t>
            </a:r>
          </a:p>
        </p:txBody>
      </p:sp>
      <p:pic>
        <p:nvPicPr>
          <p:cNvPr id="384" name="Screen Shot 2016-07-14 at 1.05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364" y="580549"/>
            <a:ext cx="2771897" cy="1956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Screen Shot 2016-07-14 at 1.05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4090" y="681481"/>
            <a:ext cx="3861015" cy="1754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Screen Shot 2016-07-14 at 1.07.3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16490" y="2815370"/>
            <a:ext cx="3403073" cy="1666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Screen Shot 2016-07-14 at 1.07.55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0364" y="2628579"/>
            <a:ext cx="2771897" cy="2039793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hape 388"/>
          <p:cNvSpPr/>
          <p:nvPr/>
        </p:nvSpPr>
        <p:spPr>
          <a:xfrm>
            <a:off x="848360" y="748030"/>
            <a:ext cx="1459707" cy="132319"/>
          </a:xfrm>
          <a:prstGeom prst="rect">
            <a:avLst/>
          </a:prstGeom>
          <a:solidFill>
            <a:srgbClr val="FF2700">
              <a:alpha val="283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1757680" y="3648610"/>
            <a:ext cx="1833127" cy="375429"/>
          </a:xfrm>
          <a:prstGeom prst="rect">
            <a:avLst/>
          </a:prstGeom>
          <a:solidFill>
            <a:srgbClr val="FF2700">
              <a:alpha val="283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3266207" y="4909799"/>
            <a:ext cx="28956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Continuum </a:t>
            </a:r>
            <a:r>
              <a:rPr dirty="0" smtClean="0"/>
              <a:t>Analytic</a:t>
            </a:r>
            <a:r>
              <a:rPr lang="en-US" dirty="0" smtClean="0"/>
              <a:t>s</a:t>
            </a:r>
          </a:p>
        </p:txBody>
      </p:sp>
      <p:sp>
        <p:nvSpPr>
          <p:cNvPr id="392" name="Shape 392"/>
          <p:cNvSpPr>
            <a:spLocks noGrp="1"/>
          </p:cNvSpPr>
          <p:nvPr>
            <p:ph type="sldNum" sz="quarter" idx="2"/>
          </p:nvPr>
        </p:nvSpPr>
        <p:spPr>
          <a:xfrm>
            <a:off x="8781919" y="4860987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93" name="Screen Shot 2016-07-14 at 1.10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160" y="1456289"/>
            <a:ext cx="3919199" cy="765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Screen Shot 2016-07-14 at 1.10.1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5641" y="988890"/>
            <a:ext cx="3919199" cy="1700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Screen Shot 2016-07-14 at 1.11.44 PM 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5938" y="3489770"/>
            <a:ext cx="4173187" cy="634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Screen Shot 2016-07-14 at 1.11.50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33385" y="2988558"/>
            <a:ext cx="4094677" cy="1890455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hape 397"/>
          <p:cNvSpPr>
            <a:spLocks noGrp="1"/>
          </p:cNvSpPr>
          <p:nvPr>
            <p:ph type="body" idx="13"/>
          </p:nvPr>
        </p:nvSpPr>
        <p:spPr>
          <a:xfrm>
            <a:off x="2627415" y="2509495"/>
            <a:ext cx="4173186" cy="479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400"/>
              </a:spcBef>
              <a:buSzTx/>
              <a:buFontTx/>
              <a:buNone/>
              <a:defRPr sz="2000" b="1">
                <a:solidFill>
                  <a:srgbClr val="6189AB"/>
                </a:solidFill>
              </a:defRPr>
            </a:lvl1pPr>
          </a:lstStyle>
          <a:p>
            <a:r>
              <a:t>XArray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sz="quarter" idx="1"/>
          </p:nvPr>
        </p:nvSpPr>
        <p:spPr>
          <a:xfrm>
            <a:off x="2693914" y="597107"/>
            <a:ext cx="4040188" cy="47982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Seaborn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groupby</a:t>
            </a:r>
            <a:r>
              <a:rPr lang="en-US" dirty="0" smtClean="0"/>
              <a:t>: Faceting</a:t>
            </a:r>
            <a:endParaRPr lang="en-US" dirty="0"/>
          </a:p>
          <a:p>
            <a:r>
              <a:rPr lang="en-US" dirty="0" smtClean="0"/>
              <a:t>.to: Convert to any Element</a:t>
            </a:r>
          </a:p>
          <a:p>
            <a:r>
              <a:rPr lang="en-US" dirty="0" smtClean="0"/>
              <a:t>.sort: Sort by value</a:t>
            </a:r>
          </a:p>
          <a:p>
            <a:r>
              <a:rPr lang="en-US" dirty="0" smtClean="0"/>
              <a:t>.select: Selecting a subset by value</a:t>
            </a:r>
          </a:p>
          <a:p>
            <a:r>
              <a:rPr lang="en-US" dirty="0" smtClean="0"/>
              <a:t>.aggregate: Aggregation with a </a:t>
            </a:r>
            <a:r>
              <a:rPr lang="en-US" dirty="0" err="1" smtClean="0"/>
              <a:t>ufunc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37217" y="4851398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66208" y="485139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baseline="30000" dirty="0" smtClean="0"/>
              <a:t>© 2016 Continuum </a:t>
            </a:r>
            <a:r>
              <a:rPr lang="en-US" baseline="30000" dirty="0" smtClean="0"/>
              <a:t>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9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Column based:</a:t>
            </a:r>
          </a:p>
          <a:p>
            <a:pPr lvl="1">
              <a:buFont typeface="Wingdings" charset="2"/>
              <a:buChar char="§"/>
            </a:pPr>
            <a:r>
              <a:rPr lang="en-US" dirty="0" err="1" smtClean="0"/>
              <a:t>NumPy</a:t>
            </a:r>
            <a:r>
              <a:rPr lang="en-US" dirty="0" smtClean="0"/>
              <a:t>: Supports numeric data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Pandas: Supports any kind of data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r>
              <a:rPr lang="en-US" dirty="0" smtClean="0"/>
              <a:t>Grid based:</a:t>
            </a:r>
          </a:p>
          <a:p>
            <a:pPr lvl="1">
              <a:buFont typeface="Wingdings" charset="2"/>
              <a:buChar char="§"/>
            </a:pPr>
            <a:r>
              <a:rPr lang="en-US" dirty="0" err="1" smtClean="0"/>
              <a:t>NumPy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err="1" smtClean="0"/>
              <a:t>x</a:t>
            </a:r>
            <a:r>
              <a:rPr lang="en-US" dirty="0" err="1" smtClean="0"/>
              <a:t>array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iris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37217" y="4851398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66208" y="485139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baseline="30000" dirty="0" smtClean="0"/>
              <a:t>© 2016 Continuum </a:t>
            </a:r>
            <a:r>
              <a:rPr lang="en-US" baseline="30000" dirty="0" smtClean="0"/>
              <a:t>Analytics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18" y="2725182"/>
            <a:ext cx="3326581" cy="12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37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3266207" y="4909799"/>
            <a:ext cx="28956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Continuum </a:t>
            </a:r>
            <a:r>
              <a:rPr dirty="0" smtClean="0"/>
              <a:t>Analytics</a:t>
            </a:r>
            <a:endParaRPr dirty="0"/>
          </a:p>
        </p:txBody>
      </p:sp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xfrm>
            <a:off x="457198" y="211646"/>
            <a:ext cx="8513620" cy="641170"/>
          </a:xfrm>
          <a:prstGeom prst="rect">
            <a:avLst/>
          </a:prstGeom>
        </p:spPr>
        <p:txBody>
          <a:bodyPr/>
          <a:lstStyle/>
          <a:p>
            <a:r>
              <a:t>Workflow Differences</a:t>
            </a:r>
          </a:p>
        </p:txBody>
      </p:sp>
      <p:sp>
        <p:nvSpPr>
          <p:cNvPr id="402" name="Shape 402"/>
          <p:cNvSpPr>
            <a:spLocks noGrp="1"/>
          </p:cNvSpPr>
          <p:nvPr>
            <p:ph type="sldNum" sz="quarter" idx="2"/>
          </p:nvPr>
        </p:nvSpPr>
        <p:spPr>
          <a:xfrm>
            <a:off x="8781919" y="4860987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03" name="workflow_w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704" y="1684528"/>
            <a:ext cx="3551573" cy="2919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workfl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7692" y="1684528"/>
            <a:ext cx="3551573" cy="2919782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Shape 405"/>
          <p:cNvSpPr/>
          <p:nvPr/>
        </p:nvSpPr>
        <p:spPr>
          <a:xfrm>
            <a:off x="5768284" y="1089602"/>
            <a:ext cx="169038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With HoloViews</a:t>
            </a:r>
          </a:p>
        </p:txBody>
      </p:sp>
      <p:sp>
        <p:nvSpPr>
          <p:cNvPr id="406" name="Shape 406"/>
          <p:cNvSpPr/>
          <p:nvPr/>
        </p:nvSpPr>
        <p:spPr>
          <a:xfrm>
            <a:off x="1216190" y="1089602"/>
            <a:ext cx="20286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Without HoloViews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3266207" y="4909799"/>
            <a:ext cx="28956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Continuum </a:t>
            </a:r>
            <a:r>
              <a:rPr dirty="0" smtClean="0"/>
              <a:t>Analytics</a:t>
            </a:r>
            <a:endParaRPr lang="en-US" dirty="0" smtClean="0"/>
          </a:p>
        </p:txBody>
      </p:sp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xfrm>
            <a:off x="457198" y="211646"/>
            <a:ext cx="8513620" cy="641170"/>
          </a:xfrm>
          <a:prstGeom prst="rect">
            <a:avLst/>
          </a:prstGeom>
        </p:spPr>
        <p:txBody>
          <a:bodyPr/>
          <a:lstStyle/>
          <a:p>
            <a:r>
              <a:t>GeoViews</a:t>
            </a:r>
          </a:p>
        </p:txBody>
      </p:sp>
      <p:sp>
        <p:nvSpPr>
          <p:cNvPr id="410" name="Shape 410"/>
          <p:cNvSpPr>
            <a:spLocks noGrp="1"/>
          </p:cNvSpPr>
          <p:nvPr>
            <p:ph type="body" idx="1"/>
          </p:nvPr>
        </p:nvSpPr>
        <p:spPr>
          <a:xfrm>
            <a:off x="457198" y="1107831"/>
            <a:ext cx="8513620" cy="32335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411" name="Shape 411"/>
          <p:cNvSpPr>
            <a:spLocks noGrp="1"/>
          </p:cNvSpPr>
          <p:nvPr>
            <p:ph type="sldNum" sz="quarter" idx="2"/>
          </p:nvPr>
        </p:nvSpPr>
        <p:spPr>
          <a:xfrm>
            <a:off x="8781919" y="4860987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412" name="Screen Shot 2016-07-13 at 10.08.0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1565" y="2709419"/>
            <a:ext cx="5401578" cy="2048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Screen Shot 2016-07-13 at 10.08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7852" y="1182058"/>
            <a:ext cx="5252312" cy="1424667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Shape 414"/>
          <p:cNvSpPr/>
          <p:nvPr/>
        </p:nvSpPr>
        <p:spPr>
          <a:xfrm>
            <a:off x="2811310" y="353161"/>
            <a:ext cx="21303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(geo.holoviews.org)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3266207" y="4909799"/>
            <a:ext cx="28956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200" baseline="30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2016 Continuum </a:t>
            </a:r>
            <a:r>
              <a:rPr dirty="0" smtClean="0"/>
              <a:t>Analytic</a:t>
            </a:r>
            <a:r>
              <a:rPr lang="en-US" dirty="0" smtClean="0"/>
              <a:t>s</a:t>
            </a:r>
          </a:p>
        </p:txBody>
      </p:sp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xfrm>
            <a:off x="457198" y="211646"/>
            <a:ext cx="8513620" cy="641170"/>
          </a:xfrm>
          <a:prstGeom prst="rect">
            <a:avLst/>
          </a:prstGeom>
        </p:spPr>
        <p:txBody>
          <a:bodyPr/>
          <a:lstStyle/>
          <a:p>
            <a:r>
              <a:t>More information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idx="1"/>
          </p:nvPr>
        </p:nvSpPr>
        <p:spPr>
          <a:xfrm>
            <a:off x="457198" y="1107831"/>
            <a:ext cx="8513620" cy="323353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  <p:sp>
        <p:nvSpPr>
          <p:cNvPr id="419" name="Shape 419"/>
          <p:cNvSpPr>
            <a:spLocks noGrp="1"/>
          </p:cNvSpPr>
          <p:nvPr>
            <p:ph type="sldNum" sz="quarter" idx="2"/>
          </p:nvPr>
        </p:nvSpPr>
        <p:spPr>
          <a:xfrm>
            <a:off x="8781919" y="4860987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ntinuum Anaconda Theme">
  <a:themeElements>
    <a:clrScheme name="2_Continuum Anaconda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E100"/>
      </a:accent1>
      <a:accent2>
        <a:srgbClr val="3FAE2A"/>
      </a:accent2>
      <a:accent3>
        <a:srgbClr val="A2A8AF"/>
      </a:accent3>
      <a:accent4>
        <a:srgbClr val="253746"/>
      </a:accent4>
      <a:accent5>
        <a:srgbClr val="4D5A67"/>
      </a:accent5>
      <a:accent6>
        <a:srgbClr val="76808B"/>
      </a:accent6>
      <a:hlink>
        <a:srgbClr val="0000FF"/>
      </a:hlink>
      <a:folHlink>
        <a:srgbClr val="FF00FF"/>
      </a:folHlink>
    </a:clrScheme>
    <a:fontScheme name="2_Continuum Anaconda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Continuum Anaconda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Continuum Anaconda Theme">
  <a:themeElements>
    <a:clrScheme name="2_Continuum Anaconda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E100"/>
      </a:accent1>
      <a:accent2>
        <a:srgbClr val="3FAE2A"/>
      </a:accent2>
      <a:accent3>
        <a:srgbClr val="A2A8AF"/>
      </a:accent3>
      <a:accent4>
        <a:srgbClr val="253746"/>
      </a:accent4>
      <a:accent5>
        <a:srgbClr val="4D5A67"/>
      </a:accent5>
      <a:accent6>
        <a:srgbClr val="76808B"/>
      </a:accent6>
      <a:hlink>
        <a:srgbClr val="0000FF"/>
      </a:hlink>
      <a:folHlink>
        <a:srgbClr val="FF00FF"/>
      </a:folHlink>
    </a:clrScheme>
    <a:fontScheme name="2_Continuum Anaconda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Continuum Anaconda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285</Words>
  <Application>Microsoft Macintosh PowerPoint</Application>
  <PresentationFormat>On-screen Show (16:9)</PresentationFormat>
  <Paragraphs>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Times</vt:lpstr>
      <vt:lpstr>Wingdings</vt:lpstr>
      <vt:lpstr>Arial</vt:lpstr>
      <vt:lpstr>2_Continuum Anaconda Theme</vt:lpstr>
      <vt:lpstr>HoloViews: Let your Data Reveal Itself</vt:lpstr>
      <vt:lpstr>PowerPoint Presentation</vt:lpstr>
      <vt:lpstr>PowerPoint Presentation</vt:lpstr>
      <vt:lpstr>PowerPoint Presentation</vt:lpstr>
      <vt:lpstr>Analysis Methods</vt:lpstr>
      <vt:lpstr>Data Interfaces</vt:lpstr>
      <vt:lpstr>Workflow Differences</vt:lpstr>
      <vt:lpstr>GeoViews</vt:lpstr>
      <vt:lpstr>More information</vt:lpstr>
      <vt:lpstr>Open to questions!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HoloViews: Let your Data Reveal Itself</dc:title>
  <cp:lastModifiedBy>Microsoft Office User</cp:lastModifiedBy>
  <cp:revision>3</cp:revision>
  <dcterms:modified xsi:type="dcterms:W3CDTF">2016-07-14T21:08:33Z</dcterms:modified>
</cp:coreProperties>
</file>