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2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CC2-8972-48B2-843C-6E5BA5F4B2C6}" type="datetimeFigureOut">
              <a:rPr lang="de-DE" smtClean="0"/>
              <a:t>30.12.2021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12DAC-16A7-4221-BA7C-3A7B9B0C32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7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5734E-2C87-4C44-9071-0CD37627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1C910D-CD6D-4CB1-B9F5-CCA71DBD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D0F7-EFC5-43BE-AFB5-CB6A9B24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2E79-ECF0-41C2-894F-EBF57FA1A9AE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1DF3C-9F07-45B2-9834-F14F6EC4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B2EC7-039E-4CA5-BD56-265AF5D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6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66253-1270-4AA5-A2F2-8C08AB6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C6ECD8-2DF2-4328-983B-85E339EA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30944-7CBD-448B-8A93-0ECBA8D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C33-72F6-41C2-A7EB-B933DC2D1EC0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46B4F-0FB5-495A-BED7-E04B995D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818568-EEFE-4E96-8DC8-A4F50AB7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8302D3-660B-401A-8A49-39DB63A6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63454A-F774-44CE-A9BD-19D52499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9C54C-0A1B-4618-9EB7-49658B2C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CCA4-6C01-4470-B221-DC6A286DB102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57A84-B3CD-431E-93D2-BBF7FB8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1566E-D217-4857-A141-14B2709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35E8-89D5-42D6-B00E-558DB276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02E48-443E-41FF-96C8-9BBC5610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8CFF9-6625-4F86-A9AF-E5D69DCC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B089-D762-4209-B1A9-631145D8E61C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619DA-F17F-4598-8F84-E7535E8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9A5CD-5D58-4CA0-AD27-4EE93195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DAB08-8660-4A18-9D94-D1B32580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2BAC2-5C24-4DA0-81D6-DFB6369A4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B32F6-2A69-4C68-B23B-C593DA63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FEF3-1B0F-4AA7-B4C4-D8FE251E2346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C5B95-B744-450C-8EB5-AE4D8453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BB07C-EB3C-4524-9109-1619342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77820-987E-4C5C-BA90-8507D738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96E7F-C70E-4809-9F14-9F933855E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C2BB7-0C43-4865-97AD-8DEEBF74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70EA26-867D-40FF-BA3D-C7A8F1CD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EECF-9D62-4DCD-BBBE-FF354742AB8C}" type="datetime1">
              <a:rPr lang="de-DE" smtClean="0"/>
              <a:t>30.12.2021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6D08E-F2FB-4BF1-BB23-E628F4BC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C2CA0-3EA2-4F9E-B3F5-5C91125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28A08-A4D4-4F82-A182-7D066555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FE59F-BE79-4736-8892-BA799573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1A92CE-17AE-4C32-8D7F-42524C3C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B9D077-D859-4EEB-9281-554FA3965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C4E222-4425-4FF3-A9CF-2EA1B714F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EC9AEC-1432-4FB0-A7A3-7AB45227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FAF9-1C25-4FC1-8A11-06BCBB8A5A2A}" type="datetime1">
              <a:rPr lang="de-DE" smtClean="0"/>
              <a:t>30.12.2021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E44F24-1293-4951-959C-F2F60E4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5A6E4-A0E2-4FB4-8130-20B3D1E0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8467F-D844-4D5B-9731-654F02EB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E17D27-F260-431C-A81D-19ACEE0B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2344-7231-4EE9-A1E7-EE11610748C6}" type="datetime1">
              <a:rPr lang="de-DE" smtClean="0"/>
              <a:t>30.12.2021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BB11EE-8E76-4B79-A018-EB9DDE7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8B372D-353A-4292-8A1B-580F8E4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E5A26-0BA0-4BF2-870B-8C661A5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D0E7-81B7-4C76-9440-96604E52E72B}" type="datetime1">
              <a:rPr lang="de-DE" smtClean="0"/>
              <a:t>30.12.2021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83AA83-4C46-4DBE-9D4A-971DE305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0C7357-65FD-449A-9D80-010147D2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0CB5A-F651-4866-B4E2-2C1416CE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B3A35-BBED-40FD-8164-9713CB9F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B80763-AF1B-4A5A-9D6B-3B842F82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EC746-0288-464A-802F-5781A9F2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823-C2F1-4F22-8106-20AF019C2504}" type="datetime1">
              <a:rPr lang="de-DE" smtClean="0"/>
              <a:t>30.12.2021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F7115-62C7-4754-86B2-BEEAB4B7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ECAAB-9A5B-4B12-B44D-23B2CA6B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29F7A-9900-4BF8-9E09-835BA823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2DD9A-ED75-4ADD-8F71-198607A1F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4CFDA-1010-429A-977A-378653B0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CB378F-542E-4E1D-B543-3AC0E6C3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66F7-23A0-4723-8EC8-352312652A94}" type="datetime1">
              <a:rPr lang="de-DE" smtClean="0"/>
              <a:t>30.12.2021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5B80C7-888D-46BF-84A3-77C8F80E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DBCCD-15FA-4901-8A99-85192AD1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D29755-5D72-494E-A5D1-9AA2F11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8A737-8D2F-4EBC-9354-FE168B82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97378-A908-4D69-AE22-75A993D1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7DC2-3133-4FC0-80D6-5AC1BCE12BF4}" type="datetime1">
              <a:rPr lang="de-DE" smtClean="0"/>
              <a:t>30.12.2021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C20CA-2542-461D-A46D-FCF00209E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E4653-D709-45C9-B392-1B0C30CAC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C37A-9F0F-4FE1-BBD5-516FDD76FE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>
            <a:extLst>
              <a:ext uri="{FF2B5EF4-FFF2-40B4-BE49-F238E27FC236}">
                <a16:creationId xmlns:a16="http://schemas.microsoft.com/office/drawing/2014/main" id="{3C7CA637-E90E-4209-918F-787B5AF4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6EDD8E-5B9E-48C9-A07F-D3B5F94BA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57" y="2990577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Gaining The</a:t>
            </a:r>
            <a:br>
              <a:rPr lang="de-D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</a:br>
            <a:r>
              <a:rPr lang="de-DE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Competitive Edge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 panose="00000900000000000000" pitchFamily="2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C78654A6-F396-4724-ADA2-E125622CFD79}"/>
              </a:ext>
            </a:extLst>
          </p:cNvPr>
          <p:cNvSpPr txBox="1"/>
          <p:nvPr/>
        </p:nvSpPr>
        <p:spPr>
          <a:xfrm>
            <a:off x="6501958" y="5378177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Montserrat Light" panose="00000400000000000000" pitchFamily="2" charset="0"/>
              </a:rPr>
              <a:t>M.Sc. Thesis 2021/2022 | Philipp Kläger</a:t>
            </a:r>
            <a:endParaRPr lang="en-US" sz="1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1F5A0-2913-4608-B029-36CB8A0D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AE4F57-28FE-4B48-945D-E96E984B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Bundeswahlleiter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(2021f, November 16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Bundestag elections 2021. Retrieved from: https://www.bundeswahlleiter.de/en/bundestagswahlen/2021/ergebnisse/bund-99.html#stimmentabelle13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Bundeszentrale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für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politische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Bildung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bpb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(2021c, December 13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2021):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Jahrhunderthochwasser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 in Deutschland. Retrieved from:</a:t>
            </a:r>
            <a:r>
              <a:rPr lang="de-D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https://www.bpb.de/politik/hintergrund-aktuell/337277/jahrhunderthochwasser-2021-in-deutschland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Eckstein, C., Staub, N., Haas, S. &amp;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Thelitz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(2021, December 15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auf Platz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grosse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Koalition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Mehrheit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die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neuesten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Umfragen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zur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Bundestagswahl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2021. Wie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schneiden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Parteien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Bundestagswahl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am 26. September ab, und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welche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Wählern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wichtig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Ein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regelmäßig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aktualisierter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Überblick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Zahlen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Neue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Züricher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Zeitung (NZZ). Retrieved from:</a:t>
            </a:r>
            <a:r>
              <a:rPr lang="de-D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https://www.nzz.ch/international/deutschland/bundestagswahl-2021-die-neusten-umfragen-zur-wahl-in-deutschland-ld.1605950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Giavazzi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Iglhaut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Lemoli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&amp;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Rubera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(2020):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Terrorist Attacks, Cultural Incidents and the Vote for Radical Parties: Analyzing Text from Twitter, NBER Working Paper No. 26825, March 2020, Revised November 2020, JEL No. C45, D72, H56, p.3-64.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Liberini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F.,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Redoano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Russo, A., Cuevas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Rumin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&amp; Cuevas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Rumin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(2018):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Politics in the Facebook era: How reading political ads on Facebook affects our voting behavior (… and helped Trump to win the presidential election), in: Vox EU CEPR, Research-based policy analysis and commentary from leading economists. Retrieved on December 12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2021. Retrieved from: https://voxeu.org/article/politics-facebook-era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Politico (2021, November 16</a:t>
            </a:r>
            <a:r>
              <a:rPr lang="en-US" sz="14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Germany – 2021 general election. Social Democrats narrowly win German vote. Retrieved from:</a:t>
            </a:r>
            <a:r>
              <a:rPr lang="de-D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https://www.politico.eu/europe-poll-of-polls/germany/</a:t>
            </a:r>
            <a:endParaRPr lang="de-D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3F3D7-067A-4B01-A85B-239F12B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57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1F5A0-2913-4608-B029-36CB8A0D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Sources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AE4F57-28FE-4B48-945D-E96E984B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Wahlen_DE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Wahlen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(2021, December 15</a:t>
            </a:r>
            <a:r>
              <a:rPr lang="en-US" sz="12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Deutschland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Wählt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from: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https://twitter.com/Wahlen_DE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Wahlrecht.de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Wahlrecht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(2021, December 15</a:t>
            </a:r>
            <a:r>
              <a:rPr lang="en-US" sz="12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Sonntagsfrage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Bundestagswahl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from: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https://www.wahlrecht.de/umfragen/index.htm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WirtschaftsWoche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(2021a):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verlief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erste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Lockdown in Deutschland? Corona-Lockdown. Retrieved from: https://www.wiwo.de/politik/deutschland/corona-lockdown-wie-verlief-der-erste-lockdown-in-deutschland/26853384.html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WirtschaftsWoche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(2021b):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zweite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Lockdown in Deutschland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verlaufen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Corona-Lockdowns. Retrieved from: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https://www.wiwo.de/politik/deutschland/corona-lockdowns-so-ist-der-zweite-lockdown-in-deutschland-verlaufen/27076474.html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3F3D7-067A-4B01-A85B-239F12B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65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E025D-21E2-45E5-B408-BFDC5DDE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284"/>
            <a:ext cx="10515600" cy="1325563"/>
          </a:xfrm>
        </p:spPr>
        <p:txBody>
          <a:bodyPr>
            <a:noAutofit/>
          </a:bodyPr>
          <a:lstStyle/>
          <a:p>
            <a:r>
              <a:rPr lang="de-DE" sz="2400" b="1" dirty="0" err="1"/>
              <a:t>Gaining</a:t>
            </a:r>
            <a:r>
              <a:rPr lang="de-DE" sz="2400" b="1" dirty="0"/>
              <a:t> The </a:t>
            </a:r>
            <a:r>
              <a:rPr lang="de-DE" sz="2400" b="1" dirty="0" err="1"/>
              <a:t>Competitive</a:t>
            </a:r>
            <a:r>
              <a:rPr lang="de-DE" sz="2400" b="1" dirty="0"/>
              <a:t> Edge</a:t>
            </a:r>
            <a:br>
              <a:rPr lang="de-DE" sz="3200" dirty="0"/>
            </a:br>
            <a:r>
              <a:rPr lang="en-US" sz="2000" dirty="0">
                <a:effectLst/>
                <a:ea typeface="Times New Roman" panose="02020603050405020304" pitchFamily="18" charset="0"/>
              </a:rPr>
              <a:t>Analyzing the Importance and Potential Drivers of Success for Political Marketing Strategies Regarding the 2021 Federal Elections in Germany</a:t>
            </a:r>
            <a:br>
              <a:rPr lang="de-DE" sz="3200" dirty="0">
                <a:effectLst/>
                <a:ea typeface="Times New Roman" panose="02020603050405020304" pitchFamily="18" charset="0"/>
              </a:rPr>
            </a:br>
            <a:endParaRPr lang="de-DE" sz="3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4156A-AD83-44CC-B9F4-BD5C29DF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2">
            <a:extLst>
              <a:ext uri="{FF2B5EF4-FFF2-40B4-BE49-F238E27FC236}">
                <a16:creationId xmlns:a16="http://schemas.microsoft.com/office/drawing/2014/main" id="{E7C80677-907D-4334-A9B2-4389F09D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99" y="1616549"/>
            <a:ext cx="7560000" cy="419851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3DB494-F58A-4AF8-B8C9-237DA370DCF7}"/>
              </a:ext>
            </a:extLst>
          </p:cNvPr>
          <p:cNvSpPr txBox="1"/>
          <p:nvPr/>
        </p:nvSpPr>
        <p:spPr>
          <a:xfrm>
            <a:off x="2315999" y="5815067"/>
            <a:ext cx="7560000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1: Regression of Poll Data for the Major Political Parties in the last legislature period (2017-2021) (Sources: Politico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Bundeswahlleiter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2021f, Eckstein et. al.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Wahlrecht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2021a,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Wiwo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2021b,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bpb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2021c)</a:t>
            </a:r>
            <a:endParaRPr lang="de-D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62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2021 Federal </a:t>
            </a:r>
            <a:r>
              <a:rPr lang="de-DE" sz="2000" b="1" dirty="0" err="1"/>
              <a:t>Elections</a:t>
            </a:r>
            <a:r>
              <a:rPr lang="de-DE" sz="2000" b="1" dirty="0"/>
              <a:t> in Germany:</a:t>
            </a:r>
            <a:r>
              <a:rPr lang="de-DE" sz="2000" dirty="0"/>
              <a:t> </a:t>
            </a:r>
            <a:r>
              <a:rPr lang="de-DE" sz="2000" dirty="0" err="1"/>
              <a:t>incumbent</a:t>
            </a:r>
            <a:r>
              <a:rPr lang="de-DE" sz="2000" dirty="0"/>
              <a:t> </a:t>
            </a:r>
            <a:r>
              <a:rPr lang="de-DE" sz="2000" dirty="0" err="1"/>
              <a:t>chancellor</a:t>
            </a:r>
            <a:r>
              <a:rPr lang="de-DE" sz="2000" dirty="0"/>
              <a:t> Angela Merkel (CDU/CSU) </a:t>
            </a:r>
            <a:r>
              <a:rPr lang="de-DE" sz="2000" dirty="0" err="1"/>
              <a:t>did</a:t>
            </a:r>
            <a:r>
              <a:rPr lang="de-DE" sz="2000" dirty="0"/>
              <a:t> not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office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after 16 </a:t>
            </a:r>
            <a:r>
              <a:rPr lang="de-DE" sz="2000" dirty="0" err="1"/>
              <a:t>years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government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 err="1"/>
              <a:t>Campaigning</a:t>
            </a:r>
            <a:r>
              <a:rPr lang="de-DE" sz="2000" b="1" dirty="0"/>
              <a:t>:</a:t>
            </a:r>
            <a:r>
              <a:rPr lang="de-DE" sz="2000" dirty="0"/>
              <a:t> </a:t>
            </a:r>
            <a:r>
              <a:rPr lang="de-DE" sz="2000" dirty="0" err="1"/>
              <a:t>tight</a:t>
            </a:r>
            <a:r>
              <a:rPr lang="de-DE" sz="2000" dirty="0"/>
              <a:t> </a:t>
            </a:r>
            <a:r>
              <a:rPr lang="de-DE" sz="2000" dirty="0" err="1"/>
              <a:t>race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her </a:t>
            </a:r>
            <a:r>
              <a:rPr lang="de-DE" sz="2000" dirty="0" err="1"/>
              <a:t>succession</a:t>
            </a:r>
            <a:r>
              <a:rPr lang="de-DE" sz="2000" dirty="0"/>
              <a:t> &amp; substantial </a:t>
            </a:r>
            <a:r>
              <a:rPr lang="de-DE" sz="2000" dirty="0" err="1"/>
              <a:t>voter</a:t>
            </a:r>
            <a:r>
              <a:rPr lang="de-DE" sz="2000" dirty="0"/>
              <a:t> </a:t>
            </a:r>
            <a:r>
              <a:rPr lang="de-DE" sz="2000" dirty="0" err="1"/>
              <a:t>fluctuation</a:t>
            </a:r>
            <a:r>
              <a:rPr lang="de-DE" sz="2000" dirty="0"/>
              <a:t> (</a:t>
            </a:r>
            <a:r>
              <a:rPr lang="de-DE" sz="2000" dirty="0" err="1"/>
              <a:t>see</a:t>
            </a:r>
            <a:r>
              <a:rPr lang="de-DE" sz="2000" dirty="0"/>
              <a:t> fig. 1)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SPD </a:t>
            </a:r>
            <a:r>
              <a:rPr lang="de-DE" sz="2000" dirty="0" err="1">
                <a:sym typeface="Wingdings" panose="05000000000000000000" pitchFamily="2" charset="2"/>
              </a:rPr>
              <a:t>won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1.6% -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represents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difference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700,000 </a:t>
            </a:r>
            <a:r>
              <a:rPr lang="de-DE" sz="2000" dirty="0" err="1">
                <a:sym typeface="Wingdings" panose="05000000000000000000" pitchFamily="2" charset="2"/>
              </a:rPr>
              <a:t>votes</a:t>
            </a:r>
            <a:r>
              <a:rPr lang="de-DE" sz="2000" dirty="0"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61 </a:t>
            </a:r>
            <a:r>
              <a:rPr lang="de-DE" sz="2000" dirty="0" err="1">
                <a:sym typeface="Wingdings" panose="05000000000000000000" pitchFamily="2" charset="2"/>
              </a:rPr>
              <a:t>million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voters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Political Marketing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tool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generate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competitive</a:t>
            </a:r>
            <a:r>
              <a:rPr lang="de-DE" sz="2000" dirty="0"/>
              <a:t> </a:t>
            </a:r>
            <a:r>
              <a:rPr lang="de-DE" sz="2000" dirty="0" err="1"/>
              <a:t>edge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opposing</a:t>
            </a:r>
            <a:r>
              <a:rPr lang="de-DE" sz="2000" dirty="0"/>
              <a:t> </a:t>
            </a:r>
            <a:r>
              <a:rPr lang="de-DE" sz="2000" dirty="0" err="1"/>
              <a:t>parties</a:t>
            </a:r>
            <a:r>
              <a:rPr lang="de-DE" sz="2000" dirty="0"/>
              <a:t> in </a:t>
            </a:r>
            <a:r>
              <a:rPr lang="de-DE" sz="2000" dirty="0" err="1"/>
              <a:t>tight</a:t>
            </a:r>
            <a:r>
              <a:rPr lang="de-DE" sz="2000" dirty="0"/>
              <a:t> </a:t>
            </a:r>
            <a:r>
              <a:rPr lang="de-DE" sz="2000" dirty="0" err="1"/>
              <a:t>campaign</a:t>
            </a:r>
            <a:r>
              <a:rPr lang="de-DE" sz="2000" dirty="0"/>
              <a:t> </a:t>
            </a:r>
            <a:r>
              <a:rPr lang="de-DE" sz="2000" dirty="0" err="1"/>
              <a:t>races</a:t>
            </a:r>
            <a:r>
              <a:rPr lang="de-DE" sz="2000" dirty="0"/>
              <a:t> like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work of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Giavazzi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(2020),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identified a shift in text similarity between German political parties following terror attacks, this research conducted a topic-specific analysis to identify similar shifts in central election topics. 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07030-706E-479E-8CD3-1713AE9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02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3199B4B-C021-4EFD-BDB4-21B319DE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406657"/>
            <a:ext cx="5760000" cy="3240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research</a:t>
            </a:r>
            <a:r>
              <a:rPr lang="de-DE" sz="20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onducted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comprehensive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party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activities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Twitter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regarding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2021 Federal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Elections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Germany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erived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practical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data-driven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potential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success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drivers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political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regarding</a:t>
            </a:r>
            <a:r>
              <a:rPr lang="de-DE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elections</a:t>
            </a:r>
            <a:endParaRPr lang="de-DE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Conceptual</a:t>
            </a:r>
            <a:r>
              <a:rPr lang="de-DE" b="1" dirty="0"/>
              <a:t>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07030-706E-479E-8CD3-1713AE9A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4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5C1F87-9FF6-45A3-B448-B54A16EC71AD}"/>
              </a:ext>
            </a:extLst>
          </p:cNvPr>
          <p:cNvSpPr txBox="1"/>
          <p:nvPr/>
        </p:nvSpPr>
        <p:spPr>
          <a:xfrm>
            <a:off x="3216001" y="3905246"/>
            <a:ext cx="576000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2: Conceptual Model (own rep.)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505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000" b="1" dirty="0"/>
              <a:t>Data Collection</a:t>
            </a:r>
          </a:p>
          <a:p>
            <a:pPr lvl="1"/>
            <a:r>
              <a:rPr lang="de-DE" sz="2000" dirty="0" err="1"/>
              <a:t>Means</a:t>
            </a:r>
            <a:r>
              <a:rPr lang="de-DE" sz="2000" dirty="0"/>
              <a:t>: R </a:t>
            </a:r>
            <a:r>
              <a:rPr lang="de-DE" sz="2000" dirty="0" err="1"/>
              <a:t>script</a:t>
            </a:r>
            <a:r>
              <a:rPr lang="de-DE" sz="2000" dirty="0"/>
              <a:t> &amp; Twitter Search API</a:t>
            </a:r>
          </a:p>
          <a:p>
            <a:pPr lvl="1"/>
            <a:r>
              <a:rPr lang="de-DE" sz="2000" dirty="0"/>
              <a:t>Campaign Term: </a:t>
            </a:r>
            <a:r>
              <a:rPr lang="de-DE" sz="2000" dirty="0" err="1"/>
              <a:t>Dec</a:t>
            </a:r>
            <a:r>
              <a:rPr lang="de-DE" sz="2000" dirty="0"/>
              <a:t>. 8th 2020 – Sep. 26th 2021</a:t>
            </a:r>
          </a:p>
          <a:p>
            <a:pPr lvl="1"/>
            <a:r>
              <a:rPr lang="de-DE" sz="2000" dirty="0"/>
              <a:t>Data: </a:t>
            </a: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Twitter +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programs</a:t>
            </a:r>
            <a:endParaRPr lang="de-DE" sz="2000" dirty="0"/>
          </a:p>
          <a:p>
            <a:pPr lvl="1"/>
            <a:endParaRPr lang="de-DE" sz="1400" dirty="0"/>
          </a:p>
          <a:p>
            <a:pPr lvl="1"/>
            <a:endParaRPr lang="de-DE" sz="1400" dirty="0"/>
          </a:p>
          <a:p>
            <a:pPr marL="0" indent="0">
              <a:buNone/>
            </a:pPr>
            <a:r>
              <a:rPr lang="de-DE" sz="1800" b="1" dirty="0"/>
              <a:t>1. Political Marketing (65 </a:t>
            </a:r>
            <a:r>
              <a:rPr lang="de-DE" sz="1800" b="1" dirty="0" err="1"/>
              <a:t>var</a:t>
            </a:r>
            <a:r>
              <a:rPr lang="de-DE" sz="1800" b="1" dirty="0"/>
              <a:t>. x 218,256 </a:t>
            </a:r>
            <a:r>
              <a:rPr lang="de-DE" sz="1800" b="1" dirty="0" err="1"/>
              <a:t>obs</a:t>
            </a:r>
            <a:r>
              <a:rPr lang="de-DE" sz="1800" b="1" dirty="0"/>
              <a:t>)</a:t>
            </a:r>
          </a:p>
          <a:p>
            <a:pPr lvl="1"/>
            <a:r>
              <a:rPr lang="de-DE" sz="1400" dirty="0"/>
              <a:t>Twitter </a:t>
            </a:r>
            <a:r>
              <a:rPr lang="de-DE" sz="1400" dirty="0" err="1"/>
              <a:t>timelines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candidate</a:t>
            </a:r>
            <a:r>
              <a:rPr lang="de-DE" sz="1400" dirty="0"/>
              <a:t> </a:t>
            </a:r>
            <a:r>
              <a:rPr lang="de-DE" sz="1400" dirty="0" err="1"/>
              <a:t>accounts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2021 </a:t>
            </a:r>
            <a:r>
              <a:rPr lang="de-DE" sz="1400" dirty="0" err="1"/>
              <a:t>federal</a:t>
            </a:r>
            <a:r>
              <a:rPr lang="de-DE" sz="1400" dirty="0"/>
              <a:t> </a:t>
            </a:r>
            <a:r>
              <a:rPr lang="de-DE" sz="1400" dirty="0" err="1"/>
              <a:t>elections</a:t>
            </a:r>
            <a:r>
              <a:rPr lang="de-DE" sz="1400" dirty="0"/>
              <a:t> (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official</a:t>
            </a:r>
            <a:r>
              <a:rPr lang="de-DE" sz="1400" dirty="0"/>
              <a:t> </a:t>
            </a:r>
            <a:r>
              <a:rPr lang="de-DE" sz="1400" dirty="0" err="1"/>
              <a:t>candidate</a:t>
            </a:r>
            <a:r>
              <a:rPr lang="de-DE" sz="1400" dirty="0"/>
              <a:t> </a:t>
            </a:r>
            <a:r>
              <a:rPr lang="de-DE" sz="1400" dirty="0" err="1"/>
              <a:t>list</a:t>
            </a:r>
            <a:r>
              <a:rPr lang="de-DE" sz="1400" dirty="0"/>
              <a:t>)</a:t>
            </a:r>
          </a:p>
          <a:p>
            <a:pPr marL="0" indent="0">
              <a:buNone/>
            </a:pPr>
            <a:r>
              <a:rPr lang="de-DE" sz="1800" b="1" dirty="0"/>
              <a:t>2. User-</a:t>
            </a:r>
            <a:r>
              <a:rPr lang="de-DE" sz="1800" b="1" dirty="0" err="1"/>
              <a:t>Generated</a:t>
            </a:r>
            <a:r>
              <a:rPr lang="de-DE" sz="1800" b="1" dirty="0"/>
              <a:t> </a:t>
            </a:r>
            <a:r>
              <a:rPr lang="de-DE" sz="1800" b="1" dirty="0" err="1"/>
              <a:t>Discussions</a:t>
            </a:r>
            <a:r>
              <a:rPr lang="de-DE" sz="1800" b="1" dirty="0"/>
              <a:t> (70 </a:t>
            </a:r>
            <a:r>
              <a:rPr lang="de-DE" sz="1800" b="1" dirty="0" err="1"/>
              <a:t>var</a:t>
            </a:r>
            <a:r>
              <a:rPr lang="de-DE" sz="1800" b="1" dirty="0"/>
              <a:t>. x 297,775 </a:t>
            </a:r>
            <a:r>
              <a:rPr lang="de-DE" sz="1800" b="1" dirty="0" err="1"/>
              <a:t>obs</a:t>
            </a:r>
            <a:r>
              <a:rPr lang="de-DE" sz="1800" b="1" dirty="0"/>
              <a:t>.)</a:t>
            </a:r>
          </a:p>
          <a:p>
            <a:pPr lvl="1"/>
            <a:r>
              <a:rPr lang="de-DE" sz="1400" dirty="0" err="1"/>
              <a:t>Election-related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queries</a:t>
            </a:r>
            <a:r>
              <a:rPr lang="de-DE" sz="1400" dirty="0"/>
              <a:t> on Twitter</a:t>
            </a:r>
          </a:p>
          <a:p>
            <a:pPr marL="0" indent="0">
              <a:buNone/>
            </a:pPr>
            <a:r>
              <a:rPr lang="de-DE" sz="1800" b="1" dirty="0"/>
              <a:t>3. Party </a:t>
            </a:r>
            <a:r>
              <a:rPr lang="de-DE" sz="1800" b="1" dirty="0" err="1"/>
              <a:t>Programs</a:t>
            </a:r>
            <a:r>
              <a:rPr lang="de-DE" sz="1800" b="1" dirty="0"/>
              <a:t> (2017 &amp; 2021)</a:t>
            </a:r>
          </a:p>
          <a:p>
            <a:pPr lvl="1"/>
            <a:r>
              <a:rPr lang="de-DE" sz="1400" dirty="0" err="1"/>
              <a:t>six</a:t>
            </a:r>
            <a:r>
              <a:rPr lang="de-DE" sz="1400" dirty="0"/>
              <a:t> </a:t>
            </a:r>
            <a:r>
              <a:rPr lang="de-DE" sz="1400" dirty="0" err="1"/>
              <a:t>major</a:t>
            </a:r>
            <a:r>
              <a:rPr lang="de-DE" sz="1400" dirty="0"/>
              <a:t> </a:t>
            </a:r>
            <a:r>
              <a:rPr lang="de-DE" sz="1400" dirty="0" err="1"/>
              <a:t>political</a:t>
            </a:r>
            <a:r>
              <a:rPr lang="de-DE" sz="1400" dirty="0"/>
              <a:t> </a:t>
            </a:r>
            <a:r>
              <a:rPr lang="de-DE" sz="1400" dirty="0" err="1"/>
              <a:t>parties</a:t>
            </a:r>
            <a:r>
              <a:rPr lang="de-DE" sz="1400" dirty="0"/>
              <a:t> in Germany</a:t>
            </a:r>
          </a:p>
          <a:p>
            <a:pPr marL="457200" lvl="1" indent="0">
              <a:buNone/>
            </a:pPr>
            <a:r>
              <a:rPr lang="de-DE" sz="1400" dirty="0"/>
              <a:t>(AfD, CDU/CSU, FDP, Greens, The </a:t>
            </a:r>
            <a:r>
              <a:rPr lang="de-DE" sz="1400" dirty="0" err="1"/>
              <a:t>Left</a:t>
            </a:r>
            <a:r>
              <a:rPr lang="de-DE" sz="1400" dirty="0"/>
              <a:t> &amp; SPD)</a:t>
            </a:r>
          </a:p>
        </p:txBody>
      </p:sp>
      <p:pic>
        <p:nvPicPr>
          <p:cNvPr id="5" name="Picture 37">
            <a:extLst>
              <a:ext uri="{FF2B5EF4-FFF2-40B4-BE49-F238E27FC236}">
                <a16:creationId xmlns:a16="http://schemas.microsoft.com/office/drawing/2014/main" id="{A6D51D2B-457D-4F77-A2D9-FAF9FB4CB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256" y="1381983"/>
            <a:ext cx="5181600" cy="31977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E0212EF-E80B-4612-9EA8-2AD084AA7C5C}"/>
              </a:ext>
            </a:extLst>
          </p:cNvPr>
          <p:cNvSpPr txBox="1"/>
          <p:nvPr/>
        </p:nvSpPr>
        <p:spPr>
          <a:xfrm>
            <a:off x="6543257" y="4579769"/>
            <a:ext cx="5181600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3: Total volume of tweets by the political marketing</a:t>
            </a:r>
          </a:p>
          <a:p>
            <a:pPr marL="914400" indent="-914400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accounts in the campaign period (own rep.)</a:t>
            </a:r>
            <a:endParaRPr lang="de-DE" sz="12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D846A7-044C-4F76-8780-D47A0AE5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3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Methodology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Sentiment &amp; Emotion Analysis</a:t>
            </a:r>
          </a:p>
          <a:p>
            <a:pPr lvl="1"/>
            <a:r>
              <a:rPr lang="de-DE" sz="1600" dirty="0" err="1"/>
              <a:t>Measures</a:t>
            </a:r>
            <a:r>
              <a:rPr lang="de-DE" sz="1600" dirty="0"/>
              <a:t>: Sentiment Index, </a:t>
            </a:r>
            <a:r>
              <a:rPr lang="de-DE" sz="1600" dirty="0" err="1"/>
              <a:t>Intensity</a:t>
            </a:r>
            <a:r>
              <a:rPr lang="de-DE" sz="1600" dirty="0"/>
              <a:t> Index, </a:t>
            </a:r>
            <a:r>
              <a:rPr lang="de-DE" sz="1600" dirty="0" err="1"/>
              <a:t>scores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sentiments</a:t>
            </a:r>
            <a:r>
              <a:rPr lang="de-DE" sz="1600" dirty="0"/>
              <a:t> and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Four</a:t>
            </a:r>
            <a:r>
              <a:rPr lang="de-DE" sz="1600" dirty="0"/>
              <a:t> Sentiment </a:t>
            </a:r>
            <a:r>
              <a:rPr lang="de-DE" sz="1600" dirty="0" err="1"/>
              <a:t>Lexicons</a:t>
            </a:r>
            <a:r>
              <a:rPr lang="de-DE" sz="1600" dirty="0"/>
              <a:t> (</a:t>
            </a:r>
            <a:r>
              <a:rPr lang="de-DE" sz="1600" dirty="0" err="1"/>
              <a:t>Syuzhet</a:t>
            </a:r>
            <a:r>
              <a:rPr lang="de-DE" sz="1600" dirty="0"/>
              <a:t>, Bing, </a:t>
            </a:r>
            <a:r>
              <a:rPr lang="de-DE" sz="1600" dirty="0" err="1"/>
              <a:t>Afinn</a:t>
            </a:r>
            <a:r>
              <a:rPr lang="de-DE" sz="1600" dirty="0"/>
              <a:t> &amp; NRC) &amp; </a:t>
            </a:r>
            <a:r>
              <a:rPr lang="de-DE" sz="1600" dirty="0" err="1"/>
              <a:t>One</a:t>
            </a:r>
            <a:r>
              <a:rPr lang="de-DE" sz="1600" dirty="0"/>
              <a:t> Emotion </a:t>
            </a:r>
            <a:r>
              <a:rPr lang="de-DE" sz="1600" dirty="0" err="1"/>
              <a:t>Lexicon</a:t>
            </a:r>
            <a:r>
              <a:rPr lang="de-DE" sz="1600" dirty="0"/>
              <a:t> (NRC)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General </a:t>
            </a:r>
            <a:r>
              <a:rPr lang="de-DE" sz="2000" b="1" dirty="0" err="1"/>
              <a:t>Stance</a:t>
            </a:r>
            <a:r>
              <a:rPr lang="de-DE" sz="2000" b="1" dirty="0"/>
              <a:t> Analysis I – </a:t>
            </a:r>
            <a:r>
              <a:rPr lang="de-DE" sz="2000" b="1" dirty="0" err="1"/>
              <a:t>Ideological</a:t>
            </a:r>
            <a:r>
              <a:rPr lang="de-DE" sz="2000" b="1" dirty="0"/>
              <a:t> </a:t>
            </a:r>
            <a:r>
              <a:rPr lang="de-DE" sz="2000" b="1" dirty="0" err="1"/>
              <a:t>Positioning</a:t>
            </a:r>
            <a:endParaRPr lang="de-DE" sz="1600" b="1" dirty="0"/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expert </a:t>
            </a:r>
            <a:r>
              <a:rPr lang="de-DE" sz="1600" dirty="0" err="1"/>
              <a:t>evaluations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party</a:t>
            </a:r>
            <a:r>
              <a:rPr lang="de-DE" sz="1600" dirty="0"/>
              <a:t> </a:t>
            </a:r>
            <a:r>
              <a:rPr lang="de-DE" sz="1600" dirty="0" err="1"/>
              <a:t>program</a:t>
            </a:r>
            <a:r>
              <a:rPr lang="de-DE" sz="1600" dirty="0"/>
              <a:t> </a:t>
            </a:r>
            <a:r>
              <a:rPr lang="de-DE" sz="1600" dirty="0" err="1"/>
              <a:t>positioning</a:t>
            </a:r>
            <a:r>
              <a:rPr lang="de-DE" sz="1600" dirty="0"/>
              <a:t> (</a:t>
            </a:r>
            <a:r>
              <a:rPr lang="de-DE" sz="1600" dirty="0" err="1"/>
              <a:t>left-to-right</a:t>
            </a:r>
            <a:r>
              <a:rPr lang="de-DE" sz="1600" dirty="0"/>
              <a:t>)</a:t>
            </a:r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ManifestoR</a:t>
            </a:r>
            <a:r>
              <a:rPr lang="de-DE" sz="1600" dirty="0"/>
              <a:t> RILE 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General </a:t>
            </a:r>
            <a:r>
              <a:rPr lang="de-DE" sz="2000" b="1" dirty="0" err="1"/>
              <a:t>Stance</a:t>
            </a:r>
            <a:r>
              <a:rPr lang="de-DE" sz="2000" b="1" dirty="0"/>
              <a:t> Analysis II – </a:t>
            </a:r>
            <a:r>
              <a:rPr lang="de-DE" sz="2000" b="1" dirty="0" err="1"/>
              <a:t>Linguistic</a:t>
            </a:r>
            <a:r>
              <a:rPr lang="de-DE" sz="2000" b="1" dirty="0"/>
              <a:t> </a:t>
            </a:r>
            <a:r>
              <a:rPr lang="de-DE" sz="2000" b="1" dirty="0" err="1"/>
              <a:t>Positioning</a:t>
            </a:r>
            <a:endParaRPr lang="de-DE" sz="1600" b="1" dirty="0"/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wordscores</a:t>
            </a:r>
            <a:endParaRPr lang="de-DE" sz="1600" dirty="0"/>
          </a:p>
          <a:p>
            <a:pPr lvl="1"/>
            <a:r>
              <a:rPr lang="de-DE" sz="1600" dirty="0"/>
              <a:t>Method: </a:t>
            </a:r>
            <a:r>
              <a:rPr lang="de-DE" sz="1600" dirty="0" err="1"/>
              <a:t>Quanteda</a:t>
            </a:r>
            <a:r>
              <a:rPr lang="de-DE" sz="1600" dirty="0"/>
              <a:t> </a:t>
            </a:r>
            <a:r>
              <a:rPr lang="de-DE" sz="1600" dirty="0" err="1"/>
              <a:t>wordscore</a:t>
            </a:r>
            <a:r>
              <a:rPr lang="de-DE" sz="1600" dirty="0"/>
              <a:t> </a:t>
            </a:r>
            <a:r>
              <a:rPr lang="de-DE" sz="1600" dirty="0" err="1"/>
              <a:t>algorithm</a:t>
            </a:r>
            <a:endParaRPr lang="de-DE" sz="1600" dirty="0"/>
          </a:p>
          <a:p>
            <a:pPr lvl="1"/>
            <a:r>
              <a:rPr lang="de-DE" sz="1600" dirty="0"/>
              <a:t>Reference Texts: 2017 </a:t>
            </a:r>
            <a:r>
              <a:rPr lang="de-DE" sz="1600" dirty="0" err="1"/>
              <a:t>party</a:t>
            </a:r>
            <a:r>
              <a:rPr lang="de-DE" sz="1600" dirty="0"/>
              <a:t> </a:t>
            </a:r>
            <a:r>
              <a:rPr lang="de-DE" sz="1600" dirty="0" err="1"/>
              <a:t>programs</a:t>
            </a:r>
            <a:endParaRPr lang="de-DE" sz="1600" dirty="0"/>
          </a:p>
          <a:p>
            <a:pPr lvl="1"/>
            <a:r>
              <a:rPr lang="de-DE" sz="1600" dirty="0"/>
              <a:t>Reference Scores: 2019 Chapel Hill Expert Survey score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overall</a:t>
            </a:r>
            <a:r>
              <a:rPr lang="de-DE" sz="1600" dirty="0"/>
              <a:t> </a:t>
            </a:r>
            <a:r>
              <a:rPr lang="de-DE" sz="1600" dirty="0" err="1"/>
              <a:t>ideological</a:t>
            </a:r>
            <a:r>
              <a:rPr lang="de-DE" sz="1600" dirty="0"/>
              <a:t> </a:t>
            </a:r>
            <a:r>
              <a:rPr lang="de-DE" sz="1600" dirty="0" err="1"/>
              <a:t>position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texts</a:t>
            </a:r>
            <a:endParaRPr lang="de-DE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b="1" dirty="0"/>
              <a:t>Topic-</a:t>
            </a:r>
            <a:r>
              <a:rPr lang="de-DE" sz="2000" b="1" dirty="0" err="1"/>
              <a:t>Specific</a:t>
            </a:r>
            <a:r>
              <a:rPr lang="de-DE" sz="2000" b="1" dirty="0"/>
              <a:t> </a:t>
            </a:r>
            <a:r>
              <a:rPr lang="de-DE" sz="2000" b="1" dirty="0" err="1"/>
              <a:t>Stance</a:t>
            </a:r>
            <a:r>
              <a:rPr lang="de-DE" sz="2000" b="1" dirty="0"/>
              <a:t> Analysis</a:t>
            </a:r>
          </a:p>
          <a:p>
            <a:pPr lvl="1"/>
            <a:r>
              <a:rPr lang="de-DE" sz="1600" dirty="0"/>
              <a:t>Relative </a:t>
            </a:r>
            <a:r>
              <a:rPr lang="de-DE" sz="1600" dirty="0" err="1"/>
              <a:t>positioning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topic-specific</a:t>
            </a:r>
            <a:r>
              <a:rPr lang="de-DE" sz="1600" dirty="0"/>
              <a:t> </a:t>
            </a:r>
            <a:r>
              <a:rPr lang="de-DE" sz="1600" dirty="0" err="1"/>
              <a:t>wordscores</a:t>
            </a:r>
            <a:endParaRPr lang="de-DE" sz="1600" dirty="0"/>
          </a:p>
          <a:p>
            <a:pPr lvl="1"/>
            <a:r>
              <a:rPr lang="de-DE" sz="1600" dirty="0" err="1"/>
              <a:t>Three</a:t>
            </a:r>
            <a:r>
              <a:rPr lang="de-DE" sz="1600" dirty="0"/>
              <a:t> </a:t>
            </a:r>
            <a:r>
              <a:rPr lang="de-DE" sz="1600" dirty="0" err="1"/>
              <a:t>central</a:t>
            </a:r>
            <a:r>
              <a:rPr lang="de-DE" sz="1600" dirty="0"/>
              <a:t> </a:t>
            </a:r>
            <a:r>
              <a:rPr lang="de-DE" sz="1600" dirty="0" err="1"/>
              <a:t>election</a:t>
            </a:r>
            <a:r>
              <a:rPr lang="de-DE" sz="1600" dirty="0"/>
              <a:t> </a:t>
            </a:r>
            <a:r>
              <a:rPr lang="de-DE" sz="1600" dirty="0" err="1"/>
              <a:t>topics</a:t>
            </a:r>
            <a:r>
              <a:rPr lang="de-DE" sz="1600" dirty="0"/>
              <a:t>: Corona (1), Environment / Climate Change (2) &amp; </a:t>
            </a:r>
            <a:r>
              <a:rPr lang="de-DE" sz="1600" dirty="0" err="1"/>
              <a:t>Digitization</a:t>
            </a:r>
            <a:r>
              <a:rPr lang="de-DE" sz="1600" dirty="0"/>
              <a:t> (3)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CD6512-88AE-4565-9476-1D70FE35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4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(I/II)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453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line with current research, the two incumbent government parties (CDU/CSU &amp; SPD) have utilized more positive sentiment than the opposition parties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text-similarity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the six major political parties has continuously and considerably increased between 2017 and 2021 party programs and campaign period tweets - thus resulting in the most similar relative positioning for all parties for the campaign period tweets.</a:t>
            </a: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AA38D900-35FB-49C6-B722-DA80C25C7E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303426"/>
            <a:ext cx="3960000" cy="244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8">
            <a:extLst>
              <a:ext uri="{FF2B5EF4-FFF2-40B4-BE49-F238E27FC236}">
                <a16:creationId xmlns:a16="http://schemas.microsoft.com/office/drawing/2014/main" id="{7593DBA3-140F-4CF5-96B7-693DFDE86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3510178"/>
            <a:ext cx="3960000" cy="2446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A9F0057-6A69-4457-ADC7-0782E4D61440}"/>
              </a:ext>
            </a:extLst>
          </p:cNvPr>
          <p:cNvSpPr txBox="1"/>
          <p:nvPr/>
        </p:nvSpPr>
        <p:spPr>
          <a:xfrm>
            <a:off x="7032009" y="2682885"/>
            <a:ext cx="4923002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4: Relative Positioning of Major German Parties based on their 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overall ideological position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(1990-2021) (own rep.)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8D7A0F-9C2B-48A7-8D3F-540894EB33B9}"/>
              </a:ext>
            </a:extLst>
          </p:cNvPr>
          <p:cNvSpPr txBox="1"/>
          <p:nvPr/>
        </p:nvSpPr>
        <p:spPr>
          <a:xfrm>
            <a:off x="7032008" y="5956273"/>
            <a:ext cx="4923001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5: Relative Positioning of Major German Parties based on their </a:t>
            </a:r>
            <a:r>
              <a:rPr lang="en-US" sz="12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wordscores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(2017 &amp; 2021)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538789-C0A8-4AAE-A968-43AB89EB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7</a:t>
            </a:fld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0045249-6584-4B4D-B547-862D646A46AB}"/>
              </a:ext>
            </a:extLst>
          </p:cNvPr>
          <p:cNvSpPr txBox="1"/>
          <p:nvPr/>
        </p:nvSpPr>
        <p:spPr>
          <a:xfrm>
            <a:off x="10752587" y="2255404"/>
            <a:ext cx="120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left-wing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B617E4-2DAC-46AD-8F9F-C8A4568663F0}"/>
              </a:ext>
            </a:extLst>
          </p:cNvPr>
          <p:cNvSpPr txBox="1"/>
          <p:nvPr/>
        </p:nvSpPr>
        <p:spPr>
          <a:xfrm>
            <a:off x="10752586" y="297702"/>
            <a:ext cx="1202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ight-wing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20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(II/II)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1254"/>
            <a:ext cx="5181600" cy="4675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Several shifts in language by the parties: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Corona (all parties more right-wing), Environment (all parties more left-wing) &amp; Digitization (two shifts)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</a:rPr>
              <a:t>Three Campaign Phases: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1 – Corona (Dec. 20 – Apr. 21)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2 – Environment (May 21 – Aug. 21)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</a:rPr>
              <a:t>Phase 3 – Digitization (Sep. 21)</a:t>
            </a:r>
            <a:endParaRPr lang="de-DE" dirty="0"/>
          </a:p>
        </p:txBody>
      </p:sp>
      <p:pic>
        <p:nvPicPr>
          <p:cNvPr id="5" name="Picture 36">
            <a:extLst>
              <a:ext uri="{FF2B5EF4-FFF2-40B4-BE49-F238E27FC236}">
                <a16:creationId xmlns:a16="http://schemas.microsoft.com/office/drawing/2014/main" id="{1A00240E-8C45-4652-9A7E-0DFE0119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09" y="546100"/>
            <a:ext cx="4500000" cy="27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9">
            <a:extLst>
              <a:ext uri="{FF2B5EF4-FFF2-40B4-BE49-F238E27FC236}">
                <a16:creationId xmlns:a16="http://schemas.microsoft.com/office/drawing/2014/main" id="{37D781DE-DE48-4615-978B-7844B51B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0">
            <a:extLst>
              <a:ext uri="{FF2B5EF4-FFF2-40B4-BE49-F238E27FC236}">
                <a16:creationId xmlns:a16="http://schemas.microsoft.com/office/drawing/2014/main" id="{9D575634-EDB6-44E1-A078-8A12013A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1">
            <a:extLst>
              <a:ext uri="{FF2B5EF4-FFF2-40B4-BE49-F238E27FC236}">
                <a16:creationId xmlns:a16="http://schemas.microsoft.com/office/drawing/2014/main" id="{5FBC2F77-BBB7-46DA-8D5C-2CB2F6834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12" y="3992641"/>
            <a:ext cx="3600000" cy="222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E4D83B-C764-43C3-9380-6EF860B2914A}"/>
              </a:ext>
            </a:extLst>
          </p:cNvPr>
          <p:cNvSpPr txBox="1"/>
          <p:nvPr/>
        </p:nvSpPr>
        <p:spPr>
          <a:xfrm>
            <a:off x="7032008" y="3267700"/>
            <a:ext cx="4499999" cy="61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6: Relative Positioning of Major German Parties based on their 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topic-specific stances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(own rep.)</a:t>
            </a:r>
            <a:endParaRPr lang="de-DE" sz="1600" i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72FA23-567F-4CB8-BA53-C0E7A1926CC8}"/>
              </a:ext>
            </a:extLst>
          </p:cNvPr>
          <p:cNvSpPr txBox="1"/>
          <p:nvPr/>
        </p:nvSpPr>
        <p:spPr>
          <a:xfrm>
            <a:off x="838200" y="6115359"/>
            <a:ext cx="360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7: Corona-specific Tweets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6C3C74-3535-4BF1-B428-D54168656CF3}"/>
              </a:ext>
            </a:extLst>
          </p:cNvPr>
          <p:cNvSpPr txBox="1"/>
          <p:nvPr/>
        </p:nvSpPr>
        <p:spPr>
          <a:xfrm>
            <a:off x="4438200" y="6115358"/>
            <a:ext cx="3600000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8: Environment-specific Tweets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ABB802F-A2ED-436E-ADF0-2BAA4FA0E09C}"/>
              </a:ext>
            </a:extLst>
          </p:cNvPr>
          <p:cNvSpPr txBox="1"/>
          <p:nvPr/>
        </p:nvSpPr>
        <p:spPr>
          <a:xfrm>
            <a:off x="8041612" y="6115357"/>
            <a:ext cx="3490395" cy="33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9: Digitization-specific Tweets (own rep.)</a:t>
            </a:r>
            <a:endParaRPr lang="de-DE" sz="1600" dirty="0"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301BF6-FE78-427B-A477-62B1EC9D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8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4A50-60CF-434F-ADD3-31BD2C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Conclusions</a:t>
            </a:r>
            <a:r>
              <a:rPr lang="de-DE" b="1" dirty="0"/>
              <a:t> &amp; Marketing </a:t>
            </a:r>
            <a:r>
              <a:rPr lang="de-DE" b="1" dirty="0" err="1"/>
              <a:t>Implications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A96DE-6D23-42C4-AB63-4B4FA680A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Increasing assimilation in text similarity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raises the need for differentiation regarding central election topics 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 topic shifts)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and sentimental and emotive strategies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Sentimental and emotive strategies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a suitable differentiating tool: the question of whether messages should be in the majority positively or negatively connoted is primarily determined by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incumbent status of parties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Social imagery: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image of the lead candidate seems to be one of the central drivers for voter behavior. 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Other suitable political marketing tools: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Situational contingency + epistemic value</a:t>
            </a:r>
            <a:endParaRPr lang="de-DE" sz="2000" dirty="0"/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F6DE2A81-CB7D-424E-BB6B-F92DF0AB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82" y="1690688"/>
            <a:ext cx="5039995" cy="295656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1E99CA2-E057-4293-A16A-0628B63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C37A-9F0F-4FE1-BBD5-516FDD76FEAE}" type="slidenum">
              <a:rPr lang="de-DE" smtClean="0"/>
              <a:t>9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D92C74-7B8F-4129-BB3C-12AAF63DAB45}"/>
              </a:ext>
            </a:extLst>
          </p:cNvPr>
          <p:cNvSpPr txBox="1"/>
          <p:nvPr/>
        </p:nvSpPr>
        <p:spPr>
          <a:xfrm>
            <a:off x="6742281" y="4809301"/>
            <a:ext cx="4611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10: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Polled preferences for the chancellor position in a comparison between lead candidates (Sources: Eckstein et. al.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Wahlen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bpb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2021c)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0851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Microsoft Office PowerPoint</Application>
  <PresentationFormat>Breitbild</PresentationFormat>
  <Paragraphs>97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Montserrat</vt:lpstr>
      <vt:lpstr>Montserrat ExtraBold</vt:lpstr>
      <vt:lpstr>Montserrat Light</vt:lpstr>
      <vt:lpstr>Times New Roman</vt:lpstr>
      <vt:lpstr>Wingdings</vt:lpstr>
      <vt:lpstr>Office</vt:lpstr>
      <vt:lpstr>Gaining The Competitive Edge</vt:lpstr>
      <vt:lpstr>Gaining The Competitive Edge Analyzing the Importance and Potential Drivers of Success for Political Marketing Strategies Regarding the 2021 Federal Elections in Germany </vt:lpstr>
      <vt:lpstr>Motivation</vt:lpstr>
      <vt:lpstr>Conceptual Model</vt:lpstr>
      <vt:lpstr>Data</vt:lpstr>
      <vt:lpstr>Methodology</vt:lpstr>
      <vt:lpstr>Results (I/II)</vt:lpstr>
      <vt:lpstr>Results (II/II)</vt:lpstr>
      <vt:lpstr>Conclusions &amp; Marketing Implications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The Competitive Edge</dc:title>
  <dc:creator>Phil Overlay</dc:creator>
  <cp:lastModifiedBy>Phil Overlay</cp:lastModifiedBy>
  <cp:revision>28</cp:revision>
  <dcterms:created xsi:type="dcterms:W3CDTF">2021-12-27T11:49:10Z</dcterms:created>
  <dcterms:modified xsi:type="dcterms:W3CDTF">2021-12-30T14:34:01Z</dcterms:modified>
</cp:coreProperties>
</file>