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5F91"/>
    <a:srgbClr val="FDFDFD"/>
    <a:srgbClr val="966C2D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AfD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Dec 20</c:v>
                </c:pt>
                <c:pt idx="1">
                  <c:v>Jan 21</c:v>
                </c:pt>
                <c:pt idx="2">
                  <c:v>Feb 21</c:v>
                </c:pt>
                <c:pt idx="3">
                  <c:v>Mar 21</c:v>
                </c:pt>
                <c:pt idx="4">
                  <c:v>Apr 21</c:v>
                </c:pt>
                <c:pt idx="5">
                  <c:v>May 21</c:v>
                </c:pt>
                <c:pt idx="6">
                  <c:v>Jun 21</c:v>
                </c:pt>
                <c:pt idx="7">
                  <c:v>Jul 21</c:v>
                </c:pt>
                <c:pt idx="8">
                  <c:v>Aug 21</c:v>
                </c:pt>
                <c:pt idx="9">
                  <c:v>Sep 21</c:v>
                </c:pt>
                <c:pt idx="10">
                  <c:v>Elections</c:v>
                </c:pt>
              </c:strCache>
            </c:strRef>
          </c:cat>
          <c:val>
            <c:numRef>
              <c:f>Sheet1!$B$2:$B$12</c:f>
              <c:numCache>
                <c:formatCode>0%</c:formatCode>
                <c:ptCount val="11"/>
                <c:pt idx="0">
                  <c:v>0.09</c:v>
                </c:pt>
                <c:pt idx="1">
                  <c:v>0.09</c:v>
                </c:pt>
                <c:pt idx="2">
                  <c:v>0.08</c:v>
                </c:pt>
                <c:pt idx="3">
                  <c:v>0.1</c:v>
                </c:pt>
                <c:pt idx="4">
                  <c:v>0.11</c:v>
                </c:pt>
                <c:pt idx="5">
                  <c:v>0.1</c:v>
                </c:pt>
                <c:pt idx="6">
                  <c:v>0.09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  <c:pt idx="10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0A-48FF-8DDB-390EB6C2A2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CDU/CSU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Dec 20</c:v>
                </c:pt>
                <c:pt idx="1">
                  <c:v>Jan 21</c:v>
                </c:pt>
                <c:pt idx="2">
                  <c:v>Feb 21</c:v>
                </c:pt>
                <c:pt idx="3">
                  <c:v>Mar 21</c:v>
                </c:pt>
                <c:pt idx="4">
                  <c:v>Apr 21</c:v>
                </c:pt>
                <c:pt idx="5">
                  <c:v>May 21</c:v>
                </c:pt>
                <c:pt idx="6">
                  <c:v>Jun 21</c:v>
                </c:pt>
                <c:pt idx="7">
                  <c:v>Jul 21</c:v>
                </c:pt>
                <c:pt idx="8">
                  <c:v>Aug 21</c:v>
                </c:pt>
                <c:pt idx="9">
                  <c:v>Sep 21</c:v>
                </c:pt>
                <c:pt idx="10">
                  <c:v>Elections</c:v>
                </c:pt>
              </c:strCache>
            </c:strRef>
          </c:cat>
          <c:val>
            <c:numRef>
              <c:f>Sheet1!$C$2:$C$12</c:f>
              <c:numCache>
                <c:formatCode>0%</c:formatCode>
                <c:ptCount val="11"/>
                <c:pt idx="0">
                  <c:v>0.36</c:v>
                </c:pt>
                <c:pt idx="1">
                  <c:v>0.37</c:v>
                </c:pt>
                <c:pt idx="2">
                  <c:v>0.35</c:v>
                </c:pt>
                <c:pt idx="3">
                  <c:v>0.26</c:v>
                </c:pt>
                <c:pt idx="4">
                  <c:v>0.22</c:v>
                </c:pt>
                <c:pt idx="5">
                  <c:v>0.24</c:v>
                </c:pt>
                <c:pt idx="6">
                  <c:v>0.28999999999999998</c:v>
                </c:pt>
                <c:pt idx="7">
                  <c:v>0.26</c:v>
                </c:pt>
                <c:pt idx="8">
                  <c:v>0.22</c:v>
                </c:pt>
                <c:pt idx="9">
                  <c:v>0.22</c:v>
                </c:pt>
                <c:pt idx="10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0A-48FF-8DDB-390EB6C2A29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FDP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Dec 20</c:v>
                </c:pt>
                <c:pt idx="1">
                  <c:v>Jan 21</c:v>
                </c:pt>
                <c:pt idx="2">
                  <c:v>Feb 21</c:v>
                </c:pt>
                <c:pt idx="3">
                  <c:v>Mar 21</c:v>
                </c:pt>
                <c:pt idx="4">
                  <c:v>Apr 21</c:v>
                </c:pt>
                <c:pt idx="5">
                  <c:v>May 21</c:v>
                </c:pt>
                <c:pt idx="6">
                  <c:v>Jun 21</c:v>
                </c:pt>
                <c:pt idx="7">
                  <c:v>Jul 21</c:v>
                </c:pt>
                <c:pt idx="8">
                  <c:v>Aug 21</c:v>
                </c:pt>
                <c:pt idx="9">
                  <c:v>Sep 21</c:v>
                </c:pt>
                <c:pt idx="10">
                  <c:v>Elections</c:v>
                </c:pt>
              </c:strCache>
            </c:strRef>
          </c:cat>
          <c:val>
            <c:numRef>
              <c:f>Sheet1!$D$2:$D$12</c:f>
              <c:numCache>
                <c:formatCode>0%</c:formatCode>
                <c:ptCount val="11"/>
                <c:pt idx="0">
                  <c:v>0.06</c:v>
                </c:pt>
                <c:pt idx="1">
                  <c:v>7.0000000000000007E-2</c:v>
                </c:pt>
                <c:pt idx="2">
                  <c:v>0.08</c:v>
                </c:pt>
                <c:pt idx="3">
                  <c:v>0.1</c:v>
                </c:pt>
                <c:pt idx="4">
                  <c:v>0.12</c:v>
                </c:pt>
                <c:pt idx="5">
                  <c:v>0.13</c:v>
                </c:pt>
                <c:pt idx="6">
                  <c:v>0.13</c:v>
                </c:pt>
                <c:pt idx="7">
                  <c:v>0.13</c:v>
                </c:pt>
                <c:pt idx="8">
                  <c:v>0.12</c:v>
                </c:pt>
                <c:pt idx="9">
                  <c:v>0.12</c:v>
                </c:pt>
                <c:pt idx="10">
                  <c:v>0.12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0A-48FF-8DDB-390EB6C2A29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The Greens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Dec 20</c:v>
                </c:pt>
                <c:pt idx="1">
                  <c:v>Jan 21</c:v>
                </c:pt>
                <c:pt idx="2">
                  <c:v>Feb 21</c:v>
                </c:pt>
                <c:pt idx="3">
                  <c:v>Mar 21</c:v>
                </c:pt>
                <c:pt idx="4">
                  <c:v>Apr 21</c:v>
                </c:pt>
                <c:pt idx="5">
                  <c:v>May 21</c:v>
                </c:pt>
                <c:pt idx="6">
                  <c:v>Jun 21</c:v>
                </c:pt>
                <c:pt idx="7">
                  <c:v>Jul 21</c:v>
                </c:pt>
                <c:pt idx="8">
                  <c:v>Aug 21</c:v>
                </c:pt>
                <c:pt idx="9">
                  <c:v>Sep 21</c:v>
                </c:pt>
                <c:pt idx="10">
                  <c:v>Elections</c:v>
                </c:pt>
              </c:strCache>
            </c:strRef>
          </c:cat>
          <c:val>
            <c:numRef>
              <c:f>Sheet1!$E$2:$E$12</c:f>
              <c:numCache>
                <c:formatCode>0%</c:formatCode>
                <c:ptCount val="11"/>
                <c:pt idx="0">
                  <c:v>0.18</c:v>
                </c:pt>
                <c:pt idx="1">
                  <c:v>0.18</c:v>
                </c:pt>
                <c:pt idx="2">
                  <c:v>0.19</c:v>
                </c:pt>
                <c:pt idx="3">
                  <c:v>0.22</c:v>
                </c:pt>
                <c:pt idx="4">
                  <c:v>0.28000000000000003</c:v>
                </c:pt>
                <c:pt idx="5">
                  <c:v>0.25</c:v>
                </c:pt>
                <c:pt idx="6">
                  <c:v>0.21</c:v>
                </c:pt>
                <c:pt idx="7">
                  <c:v>0.21</c:v>
                </c:pt>
                <c:pt idx="8">
                  <c:v>0.18</c:v>
                </c:pt>
                <c:pt idx="9">
                  <c:v>0.17</c:v>
                </c:pt>
                <c:pt idx="10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90A-48FF-8DDB-390EB6C2A29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The Left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Dec 20</c:v>
                </c:pt>
                <c:pt idx="1">
                  <c:v>Jan 21</c:v>
                </c:pt>
                <c:pt idx="2">
                  <c:v>Feb 21</c:v>
                </c:pt>
                <c:pt idx="3">
                  <c:v>Mar 21</c:v>
                </c:pt>
                <c:pt idx="4">
                  <c:v>Apr 21</c:v>
                </c:pt>
                <c:pt idx="5">
                  <c:v>May 21</c:v>
                </c:pt>
                <c:pt idx="6">
                  <c:v>Jun 21</c:v>
                </c:pt>
                <c:pt idx="7">
                  <c:v>Jul 21</c:v>
                </c:pt>
                <c:pt idx="8">
                  <c:v>Aug 21</c:v>
                </c:pt>
                <c:pt idx="9">
                  <c:v>Sep 21</c:v>
                </c:pt>
                <c:pt idx="10">
                  <c:v>Elections</c:v>
                </c:pt>
              </c:strCache>
            </c:strRef>
          </c:cat>
          <c:val>
            <c:numRef>
              <c:f>Sheet1!$F$2:$F$12</c:f>
              <c:numCache>
                <c:formatCode>0%</c:formatCode>
                <c:ptCount val="11"/>
                <c:pt idx="0">
                  <c:v>0.09</c:v>
                </c:pt>
                <c:pt idx="1">
                  <c:v>7.0000000000000007E-2</c:v>
                </c:pt>
                <c:pt idx="2">
                  <c:v>7.0000000000000007E-2</c:v>
                </c:pt>
                <c:pt idx="3">
                  <c:v>0.08</c:v>
                </c:pt>
                <c:pt idx="4">
                  <c:v>7.0000000000000007E-2</c:v>
                </c:pt>
                <c:pt idx="5">
                  <c:v>0.06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0.06</c:v>
                </c:pt>
                <c:pt idx="9">
                  <c:v>0.06</c:v>
                </c:pt>
                <c:pt idx="10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90A-48FF-8DDB-390EB6C2A29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SPD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Dec 20</c:v>
                </c:pt>
                <c:pt idx="1">
                  <c:v>Jan 21</c:v>
                </c:pt>
                <c:pt idx="2">
                  <c:v>Feb 21</c:v>
                </c:pt>
                <c:pt idx="3">
                  <c:v>Mar 21</c:v>
                </c:pt>
                <c:pt idx="4">
                  <c:v>Apr 21</c:v>
                </c:pt>
                <c:pt idx="5">
                  <c:v>May 21</c:v>
                </c:pt>
                <c:pt idx="6">
                  <c:v>Jun 21</c:v>
                </c:pt>
                <c:pt idx="7">
                  <c:v>Jul 21</c:v>
                </c:pt>
                <c:pt idx="8">
                  <c:v>Aug 21</c:v>
                </c:pt>
                <c:pt idx="9">
                  <c:v>Sep 21</c:v>
                </c:pt>
                <c:pt idx="10">
                  <c:v>Elections</c:v>
                </c:pt>
              </c:strCache>
            </c:strRef>
          </c:cat>
          <c:val>
            <c:numRef>
              <c:f>Sheet1!$G$2:$G$12</c:f>
              <c:numCache>
                <c:formatCode>0%</c:formatCode>
                <c:ptCount val="11"/>
                <c:pt idx="0">
                  <c:v>0.15</c:v>
                </c:pt>
                <c:pt idx="1">
                  <c:v>0.15</c:v>
                </c:pt>
                <c:pt idx="2">
                  <c:v>0.16</c:v>
                </c:pt>
                <c:pt idx="3">
                  <c:v>0.16</c:v>
                </c:pt>
                <c:pt idx="4">
                  <c:v>0.13</c:v>
                </c:pt>
                <c:pt idx="5">
                  <c:v>0.14000000000000001</c:v>
                </c:pt>
                <c:pt idx="6">
                  <c:v>0.15</c:v>
                </c:pt>
                <c:pt idx="7">
                  <c:v>0.15</c:v>
                </c:pt>
                <c:pt idx="8">
                  <c:v>0.23</c:v>
                </c:pt>
                <c:pt idx="9">
                  <c:v>0.25</c:v>
                </c:pt>
                <c:pt idx="10">
                  <c:v>0.26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90A-48FF-8DDB-390EB6C2A29E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Others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Dec 20</c:v>
                </c:pt>
                <c:pt idx="1">
                  <c:v>Jan 21</c:v>
                </c:pt>
                <c:pt idx="2">
                  <c:v>Feb 21</c:v>
                </c:pt>
                <c:pt idx="3">
                  <c:v>Mar 21</c:v>
                </c:pt>
                <c:pt idx="4">
                  <c:v>Apr 21</c:v>
                </c:pt>
                <c:pt idx="5">
                  <c:v>May 21</c:v>
                </c:pt>
                <c:pt idx="6">
                  <c:v>Jun 21</c:v>
                </c:pt>
                <c:pt idx="7">
                  <c:v>Jul 21</c:v>
                </c:pt>
                <c:pt idx="8">
                  <c:v>Aug 21</c:v>
                </c:pt>
                <c:pt idx="9">
                  <c:v>Sep 21</c:v>
                </c:pt>
                <c:pt idx="10">
                  <c:v>Elections</c:v>
                </c:pt>
              </c:strCache>
            </c:strRef>
          </c:cat>
          <c:val>
            <c:numRef>
              <c:f>Sheet1!$H$2:$H$12</c:f>
              <c:numCache>
                <c:formatCode>0%</c:formatCode>
                <c:ptCount val="11"/>
                <c:pt idx="0">
                  <c:v>7.0000000000000007E-2</c:v>
                </c:pt>
                <c:pt idx="1">
                  <c:v>7.0000000000000007E-2</c:v>
                </c:pt>
                <c:pt idx="2">
                  <c:v>7.0000000000000007E-2</c:v>
                </c:pt>
                <c:pt idx="3">
                  <c:v>0.08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0.08</c:v>
                </c:pt>
                <c:pt idx="10">
                  <c:v>0.09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90A-48FF-8DDB-390EB6C2A2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3453520"/>
        <c:axId val="873465168"/>
      </c:lineChart>
      <c:catAx>
        <c:axId val="87345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873465168"/>
        <c:crosses val="autoZero"/>
        <c:auto val="1"/>
        <c:lblAlgn val="ctr"/>
        <c:lblOffset val="100"/>
        <c:noMultiLvlLbl val="0"/>
      </c:catAx>
      <c:valAx>
        <c:axId val="873465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3453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A9FE2-75B0-4166-99D1-1E0AFE2F2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6018E-957D-4CBC-AC04-48EEBE9F8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B61DB-CC93-4959-9C03-1F55CE7F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C8EA-F6C7-4BF3-9CEF-9B1B4ADBA7F0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B940A-3151-4EF9-B765-85F73A62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E371F-8107-4BD7-A3AE-A4A5AF87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E580-E0E2-4898-91A6-E861FD85C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4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19C77-22F4-4957-A999-89CA3635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1A2A3-B7E2-493C-9751-AC62CF152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A7868-1551-4434-B8A3-35A04BB90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C8EA-F6C7-4BF3-9CEF-9B1B4ADBA7F0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43333-9F2B-491F-8B67-7F952AC1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7510B-77B3-4E43-86C7-610502A5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E580-E0E2-4898-91A6-E861FD85C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2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9FBB9-B94A-42DA-BD5B-749DED396D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B767E-BD3B-41D4-8E47-2A084387F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4884-770A-465B-AEF2-4BD824EC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C8EA-F6C7-4BF3-9CEF-9B1B4ADBA7F0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880F8-A9B0-4155-83CA-D14E1DEC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BB7BD-745C-4908-AE4F-BF377A6A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E580-E0E2-4898-91A6-E861FD85C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6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7A349-8F08-416D-AA01-EC85B144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5CEBC-6D9A-4191-98BA-054DEB446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C2A96-EC0E-4A5D-A7EA-D5E222BA8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C8EA-F6C7-4BF3-9CEF-9B1B4ADBA7F0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B3DDA-77F4-4D4B-BC13-7B889B61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EBDAB-ACBD-4B88-9066-A4C7B970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E580-E0E2-4898-91A6-E861FD85C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4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8D87-C154-4D6C-9EDC-7DFAC3A1B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64DD7-B3F8-4A01-9A98-113A6A61C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13916-AA0A-49C5-8435-06800184A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C8EA-F6C7-4BF3-9CEF-9B1B4ADBA7F0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C0357-D53D-4363-9648-FA8C014E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17D9E-2951-4BE0-8D0F-ED94E7BA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E580-E0E2-4898-91A6-E861FD85C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4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41CE1-8127-463D-8FA6-0612A711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61B19-A1A5-4300-87E1-35C5016C2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D7357-FF73-47B6-A693-6D4ACAA7F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07D56-55EE-4429-BAA1-3E989419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C8EA-F6C7-4BF3-9CEF-9B1B4ADBA7F0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E0C41-BFB4-43E5-B933-E92CDE8BD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F8206-F8F5-4467-B0F7-860C2A0F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E580-E0E2-4898-91A6-E861FD85C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3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5B01-2545-4A74-A800-56488EF8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0C52B-EAB7-4CC3-B0AD-9BAC31F75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3EFD2-BC35-45EB-A743-1557FD55D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FB191-7C32-4958-9A28-69EF5C53C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BF591-A90D-47E1-8424-AE7B9BC22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08557B-A472-4580-B463-94B71CB89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C8EA-F6C7-4BF3-9CEF-9B1B4ADBA7F0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3AC45-D6DA-4441-B6BF-A28AA867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1036F-5031-40ED-8BCB-285D1069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E580-E0E2-4898-91A6-E861FD85C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7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A208-AB3B-48A4-99C6-FB917AF8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4CB74-67C8-451D-AFD5-F3B5A110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C8EA-F6C7-4BF3-9CEF-9B1B4ADBA7F0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EE86E-E150-43FE-95FD-C0A66F7A0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900D0-9AD2-4C0C-9E57-0A6AADC7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E580-E0E2-4898-91A6-E861FD85C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0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372E2F-C9F2-4CC4-8A0A-1A9FD20B7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C8EA-F6C7-4BF3-9CEF-9B1B4ADBA7F0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12B826-5ABB-4F53-B2D5-B8B2B0B1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954C0-28C8-412D-8A9C-8EB1BA9E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E580-E0E2-4898-91A6-E861FD85C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0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83A4-300F-4243-BE45-5EAF6340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3073D-A77C-4BA8-8687-8CD083FA8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7D949-B28B-4CD1-B3EE-D60A1880D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367F5-F574-4331-BB50-B79CD959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C8EA-F6C7-4BF3-9CEF-9B1B4ADBA7F0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C7993-5824-4F55-A0F6-77666FF9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9057E-C79A-4152-88FC-9EA43DAB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E580-E0E2-4898-91A6-E861FD85C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1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C072-3264-4C5F-958A-8A3931C4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CD6F66-414C-452A-9911-446E69417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0D55F-C10A-42A0-91F2-F2ABA92A5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DE04E-2415-40E5-A1E4-614E3B46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C8EA-F6C7-4BF3-9CEF-9B1B4ADBA7F0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E554C-6310-465B-9072-400BA463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8031D-F4B0-4835-AEB5-21925D9C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E580-E0E2-4898-91A6-E861FD85C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7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4C3CD-5534-4675-9F81-879BE815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E2CD4-881B-4FEE-A964-2FE05689F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1CF4-D4DA-4080-B0F5-B9D574630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6C8EA-F6C7-4BF3-9CEF-9B1B4ADBA7F0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B622B-3BCD-4264-9618-C6E6AEBFE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D57B9-53E1-43F0-810A-A8724D3C3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2E580-E0E2-4898-91A6-E861FD85C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6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7/s0003055403000698" TargetMode="External"/><Relationship Id="rId2" Type="http://schemas.openxmlformats.org/officeDocument/2006/relationships/hyperlink" Target="https://www.wahlrecht.de/umfragen/forsa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93/pan/mpm01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D6E2-5F4D-4319-AA0B-5A46F2BD52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5400" b="1" dirty="0">
                <a:solidFill>
                  <a:srgbClr val="1F5F9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GAINING THE </a:t>
            </a:r>
            <a:r>
              <a:rPr lang="de-DE" sz="5400" b="1" dirty="0">
                <a:solidFill>
                  <a:srgbClr val="966C2D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COMPETITIVE EDGE</a:t>
            </a:r>
            <a:endParaRPr lang="en-US" sz="5400" b="1" dirty="0">
              <a:solidFill>
                <a:srgbClr val="966C2D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5E1D0-22BC-45A4-833E-695573F68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b="1" dirty="0"/>
              <a:t>Analyzing Candidate-Party Congruence and Issue Salience of Campaign </a:t>
            </a:r>
          </a:p>
          <a:p>
            <a:r>
              <a:rPr lang="de-DE" b="1" dirty="0"/>
              <a:t>Winners in the 2021 German Federal Elections</a:t>
            </a:r>
          </a:p>
          <a:p>
            <a:endParaRPr lang="de-DE" b="1" dirty="0"/>
          </a:p>
          <a:p>
            <a:r>
              <a:rPr lang="de-DE" dirty="0"/>
              <a:t>Philipp Kläger</a:t>
            </a:r>
          </a:p>
          <a:p>
            <a:r>
              <a:rPr lang="de-DE" dirty="0"/>
              <a:t>SNR: 2062105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61CBE-69D0-4D97-B51E-EC57F04125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272" y="5735637"/>
            <a:ext cx="719455" cy="719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024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8A12-3D82-4992-89F2-FF4C8FD0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1F5F91"/>
                </a:solidFill>
              </a:rPr>
              <a:t>I. 	</a:t>
            </a:r>
            <a:r>
              <a:rPr lang="de-DE" b="1" dirty="0"/>
              <a:t>Introduction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1F4A6-2D95-4F78-B612-A57CC9EC7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30028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2400" b="1" dirty="0"/>
              <a:t>Motivation</a:t>
            </a:r>
          </a:p>
          <a:p>
            <a:pPr lvl="1"/>
            <a:r>
              <a:rPr lang="de-DE" sz="1800" dirty="0"/>
              <a:t>Tight electoral campaigning for 2021 German Federal Elections (fig. 1)</a:t>
            </a:r>
          </a:p>
          <a:p>
            <a:pPr lvl="1"/>
            <a:endParaRPr lang="de-DE" sz="1800" dirty="0"/>
          </a:p>
          <a:p>
            <a:pPr lvl="1"/>
            <a:r>
              <a:rPr lang="de-DE" sz="1800" dirty="0"/>
              <a:t>Using text analytics methods to analyze political marketing strategies</a:t>
            </a:r>
          </a:p>
          <a:p>
            <a:pPr lvl="1"/>
            <a:endParaRPr lang="de-DE" sz="1800" dirty="0"/>
          </a:p>
          <a:p>
            <a:pPr lvl="1"/>
            <a:r>
              <a:rPr lang="de-DE" sz="1800" dirty="0"/>
              <a:t>Provide novel research results for the application of the wordscore procedure on tweets</a:t>
            </a:r>
          </a:p>
          <a:p>
            <a:pPr marL="0" indent="0">
              <a:buNone/>
            </a:pPr>
            <a:r>
              <a:rPr lang="de-DE" sz="2400" b="1" dirty="0"/>
              <a:t>Goal</a:t>
            </a:r>
            <a:endParaRPr lang="de-DE" sz="2200" b="1" dirty="0"/>
          </a:p>
          <a:p>
            <a:pPr marL="0" indent="0">
              <a:buNone/>
            </a:pPr>
            <a:r>
              <a:rPr lang="de-DE" sz="2200" b="1" dirty="0"/>
              <a:t>Identify differences in the political marketing strategies between campaign winners and losers with text analytics methods</a:t>
            </a:r>
          </a:p>
          <a:p>
            <a:pPr lvl="1"/>
            <a:endParaRPr lang="de-DE" sz="1800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2A040B-9689-4B9F-8802-F94762FB3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72" y="5769409"/>
            <a:ext cx="719455" cy="7194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21B246D-429E-4E2A-B7CC-49DCAE6AB19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83C85D0-49F2-448A-ABDC-5E14F3AB3604}"/>
              </a:ext>
            </a:extLst>
          </p:cNvPr>
          <p:cNvSpPr txBox="1"/>
          <p:nvPr/>
        </p:nvSpPr>
        <p:spPr>
          <a:xfrm>
            <a:off x="6172200" y="1276427"/>
            <a:ext cx="4821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b="1" dirty="0"/>
              <a:t>Figure 1. Poll history for the 2021 German Federal Elections (own rep.; based on Forsa 2022)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16215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8A12-3D82-4992-89F2-FF4C8FD0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1F5F91"/>
                </a:solidFill>
              </a:rPr>
              <a:t>II.</a:t>
            </a:r>
            <a:r>
              <a:rPr lang="de-DE" b="1" dirty="0"/>
              <a:t> 	Model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94418-CE6E-45D9-A715-1B1722B28F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400" b="1" dirty="0"/>
              <a:t>Correlational Research Design </a:t>
            </a:r>
            <a:r>
              <a:rPr lang="de-DE" sz="2400" dirty="0"/>
              <a:t>(ANOVA tests + Tukey Post-hoc tests)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b="1" dirty="0"/>
              <a:t>Six Parties: </a:t>
            </a:r>
            <a:r>
              <a:rPr lang="de-DE" sz="2400" dirty="0"/>
              <a:t>AfD, CDU/CSU, FDP, Greens, The Left &amp; SPD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b="1" dirty="0"/>
              <a:t>Campaign Groups: </a:t>
            </a:r>
            <a:r>
              <a:rPr lang="de-DE" sz="2400" dirty="0"/>
              <a:t>campaign winners vs. campaign losers</a:t>
            </a:r>
          </a:p>
          <a:p>
            <a:endParaRPr lang="de-DE" sz="2400" dirty="0"/>
          </a:p>
          <a:p>
            <a:r>
              <a:rPr lang="de-DE" sz="2400" b="1" dirty="0"/>
              <a:t>Expectations:</a:t>
            </a:r>
            <a:r>
              <a:rPr lang="de-DE" sz="2400" dirty="0"/>
              <a:t> higher level of candidate-party congruence (H1) and issue salience (H2 + H3)</a:t>
            </a:r>
            <a:endParaRPr lang="en-US" sz="2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D220DB-117E-43D7-BCAC-36D343A945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1" y="2543969"/>
            <a:ext cx="5181598" cy="29146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44872B-43EE-4245-8763-16B3A5B6B3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72" y="5769409"/>
            <a:ext cx="719455" cy="71945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A3EA0C-581B-490B-88A2-E5001EDFC0A8}"/>
              </a:ext>
            </a:extLst>
          </p:cNvPr>
          <p:cNvSpPr txBox="1"/>
          <p:nvPr/>
        </p:nvSpPr>
        <p:spPr>
          <a:xfrm>
            <a:off x="7827328" y="2079289"/>
            <a:ext cx="3526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b="1" dirty="0"/>
              <a:t>Figure 2. Conceptual Model (own rep.)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45436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8A12-3D82-4992-89F2-FF4C8FD0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1F5F91"/>
                </a:solidFill>
              </a:rPr>
              <a:t>III.</a:t>
            </a:r>
            <a:r>
              <a:rPr lang="de-DE" b="1" dirty="0"/>
              <a:t> Data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59B80-E2F4-4D7F-BFE3-81B4249159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/>
              <a:t>Campaign period:                           </a:t>
            </a:r>
            <a:r>
              <a:rPr lang="de-DE" sz="2400" dirty="0"/>
              <a:t>Dec. 8, 2020 – Sep. 26, 2022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2400" dirty="0"/>
              <a:t>Two data sets collected:</a:t>
            </a:r>
          </a:p>
          <a:p>
            <a:r>
              <a:rPr lang="de-DE" sz="2400" b="1" dirty="0"/>
              <a:t>Data 1. Candidate Tweets        </a:t>
            </a:r>
            <a:r>
              <a:rPr lang="de-DE" sz="2400" dirty="0"/>
              <a:t>(218,256 observations)</a:t>
            </a:r>
          </a:p>
          <a:p>
            <a:r>
              <a:rPr lang="de-DE" sz="2400" b="1" dirty="0"/>
              <a:t>Data 2. Party Manifestos              </a:t>
            </a:r>
            <a:r>
              <a:rPr lang="de-DE" sz="2400" dirty="0"/>
              <a:t>(2017 &amp; 2021 German Federal Elections)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0C515D-D12B-4EFB-90AE-83898A0BD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72" y="5769409"/>
            <a:ext cx="719455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630397-E542-4AF2-844D-9DD7BB51F6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02401"/>
            <a:ext cx="5181600" cy="31977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B0E141-9568-495B-83FC-631807598803}"/>
              </a:ext>
            </a:extLst>
          </p:cNvPr>
          <p:cNvSpPr txBox="1"/>
          <p:nvPr/>
        </p:nvSpPr>
        <p:spPr>
          <a:xfrm>
            <a:off x="6096000" y="1925402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b="1" dirty="0"/>
              <a:t>Figure 3. Total volume of candidate tweets (own rep.).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46791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8A12-3D82-4992-89F2-FF4C8FD0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1F5F91"/>
                </a:solidFill>
              </a:rPr>
              <a:t>IV.</a:t>
            </a:r>
            <a:r>
              <a:rPr lang="de-DE" b="1" dirty="0"/>
              <a:t> 	Methodology</a:t>
            </a:r>
            <a:endParaRPr lang="en-US" b="1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536DE54-3DB9-4028-82A5-3E141F5434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916497"/>
              </p:ext>
            </p:extLst>
          </p:nvPr>
        </p:nvGraphicFramePr>
        <p:xfrm>
          <a:off x="838200" y="1690688"/>
          <a:ext cx="10155872" cy="2690688"/>
        </p:xfrm>
        <a:graphic>
          <a:graphicData uri="http://schemas.openxmlformats.org/drawingml/2006/table">
            <a:tbl>
              <a:tblPr firstRow="1" firstCol="1" bandRow="1"/>
              <a:tblGrid>
                <a:gridCol w="1078586">
                  <a:extLst>
                    <a:ext uri="{9D8B030D-6E8A-4147-A177-3AD203B41FA5}">
                      <a16:colId xmlns:a16="http://schemas.microsoft.com/office/drawing/2014/main" val="2761487766"/>
                    </a:ext>
                  </a:extLst>
                </a:gridCol>
                <a:gridCol w="4460981">
                  <a:extLst>
                    <a:ext uri="{9D8B030D-6E8A-4147-A177-3AD203B41FA5}">
                      <a16:colId xmlns:a16="http://schemas.microsoft.com/office/drawing/2014/main" val="2123248337"/>
                    </a:ext>
                  </a:extLst>
                </a:gridCol>
                <a:gridCol w="4616305">
                  <a:extLst>
                    <a:ext uri="{9D8B030D-6E8A-4147-A177-3AD203B41FA5}">
                      <a16:colId xmlns:a16="http://schemas.microsoft.com/office/drawing/2014/main" val="3262718281"/>
                    </a:ext>
                  </a:extLst>
                </a:gridCol>
              </a:tblGrid>
              <a:tr h="1783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</a:rPr>
                        <a:t>Methodological Procedure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(Laver et al., 2003; Martin &amp;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Vanberg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2007)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</a:rPr>
                        <a:t>Application of this Research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5819274"/>
                  </a:ext>
                </a:extLst>
              </a:tr>
              <a:tr h="9897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Step 1.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A Priori Model Calibration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"/>
                      </a:pPr>
                      <a:r>
                        <a:rPr lang="en-US" sz="1400" dirty="0">
                          <a:effectLst/>
                        </a:rPr>
                        <a:t>collecting reference texts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"/>
                      </a:pPr>
                      <a:r>
                        <a:rPr lang="en-US" sz="1400" dirty="0">
                          <a:effectLst/>
                        </a:rPr>
                        <a:t>assigning reference scores to reference texts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"/>
                      </a:pPr>
                      <a:r>
                        <a:rPr lang="en-US" sz="1400" dirty="0">
                          <a:effectLst/>
                        </a:rPr>
                        <a:t>collecting virgin texts</a:t>
                      </a:r>
                      <a:endParaRPr lang="en-US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"/>
                      </a:pPr>
                      <a:r>
                        <a:rPr lang="en-US" sz="1400" dirty="0">
                          <a:effectLst/>
                        </a:rPr>
                        <a:t>2017 party manifestos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"/>
                      </a:pPr>
                      <a:r>
                        <a:rPr lang="en-US" sz="1400" dirty="0">
                          <a:effectLst/>
                        </a:rPr>
                        <a:t>2019 Chapel Hill Expert Survey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"/>
                      </a:pPr>
                      <a:r>
                        <a:rPr lang="en-US" sz="1400" dirty="0">
                          <a:effectLst/>
                        </a:rPr>
                        <a:t>2021 party manifestos and 2021 campaign period tweets</a:t>
                      </a:r>
                      <a:endParaRPr lang="en-US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2426124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Step 2.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Computing </a:t>
                      </a:r>
                      <a:r>
                        <a:rPr lang="en-US" sz="1400" dirty="0" err="1">
                          <a:effectLst/>
                        </a:rPr>
                        <a:t>Wordscores</a:t>
                      </a:r>
                      <a:r>
                        <a:rPr lang="en-US" sz="1400" dirty="0">
                          <a:effectLst/>
                        </a:rPr>
                        <a:t> &amp; Reference </a:t>
                      </a:r>
                      <a:r>
                        <a:rPr lang="en-US" sz="1400" dirty="0" err="1">
                          <a:effectLst/>
                        </a:rPr>
                        <a:t>Textscores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163552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Step 3.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Computing Virgin </a:t>
                      </a:r>
                      <a:r>
                        <a:rPr lang="en-US" sz="1400" dirty="0" err="1">
                          <a:effectLst/>
                        </a:rPr>
                        <a:t>Textscores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4489450"/>
                  </a:ext>
                </a:extLst>
              </a:tr>
              <a:tr h="1783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Step 4.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Robust Transformation of Scores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675962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F106368-39AF-404F-B38D-7310A1FD46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72" y="5769409"/>
            <a:ext cx="719455" cy="71945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A4D37C5-7E4D-4FFA-94AB-D900C96219ED}"/>
              </a:ext>
            </a:extLst>
          </p:cNvPr>
          <p:cNvSpPr/>
          <p:nvPr/>
        </p:nvSpPr>
        <p:spPr>
          <a:xfrm>
            <a:off x="838200" y="5167312"/>
            <a:ext cx="10155871" cy="782514"/>
          </a:xfrm>
          <a:prstGeom prst="rect">
            <a:avLst/>
          </a:prstGeom>
          <a:solidFill>
            <a:srgbClr val="1F5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Step 5. Difference Testing</a:t>
            </a:r>
          </a:p>
          <a:p>
            <a:pPr algn="ctr"/>
            <a:r>
              <a:rPr lang="de-DE" dirty="0"/>
              <a:t>ANOVA Tests + Tukey Post-Hoc Tests</a:t>
            </a:r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7BFA66E-2348-47DA-B2FD-B37AA5CF5AAE}"/>
              </a:ext>
            </a:extLst>
          </p:cNvPr>
          <p:cNvSpPr/>
          <p:nvPr/>
        </p:nvSpPr>
        <p:spPr>
          <a:xfrm>
            <a:off x="5556135" y="4594344"/>
            <a:ext cx="720000" cy="360000"/>
          </a:xfrm>
          <a:prstGeom prst="downArrow">
            <a:avLst/>
          </a:prstGeom>
          <a:solidFill>
            <a:srgbClr val="966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469760-D1EB-484A-B569-5EF3A776500C}"/>
              </a:ext>
            </a:extLst>
          </p:cNvPr>
          <p:cNvSpPr txBox="1"/>
          <p:nvPr/>
        </p:nvSpPr>
        <p:spPr>
          <a:xfrm>
            <a:off x="7467600" y="1276427"/>
            <a:ext cx="3526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b="1" dirty="0"/>
              <a:t>Table 1. Wordscore Procedure (own rep.)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69328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8A12-3D82-4992-89F2-FF4C8FD0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1F5F91"/>
                </a:solidFill>
              </a:rPr>
              <a:t>V.</a:t>
            </a:r>
            <a:r>
              <a:rPr lang="de-DE" b="1" dirty="0"/>
              <a:t> 	Results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1F4A6-2D95-4F78-B612-A57CC9EC7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Significant correlation between a higher level of candidate-party congruence for the campaign winners compared to the campaign losers</a:t>
            </a:r>
          </a:p>
          <a:p>
            <a:endParaRPr lang="de-DE" dirty="0"/>
          </a:p>
          <a:p>
            <a:r>
              <a:rPr lang="de-DE" dirty="0"/>
              <a:t>Issue Salience</a:t>
            </a:r>
          </a:p>
          <a:p>
            <a:pPr lvl="1"/>
            <a:r>
              <a:rPr lang="de-DE" dirty="0"/>
              <a:t>topic Corona is discussed with very similar word usage</a:t>
            </a:r>
          </a:p>
          <a:p>
            <a:pPr lvl="1"/>
            <a:r>
              <a:rPr lang="de-DE" dirty="0"/>
              <a:t>topic Environment is discussed with coherently more left-wing oriented word usages by all parties</a:t>
            </a:r>
          </a:p>
          <a:p>
            <a:pPr lvl="1"/>
            <a:r>
              <a:rPr lang="de-DE" dirty="0"/>
              <a:t>no significant difference between campaign winners and losers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B0E096-85D5-47CA-A70B-724BAAE143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72" y="5769409"/>
            <a:ext cx="719455" cy="719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5645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8A12-3D82-4992-89F2-FF4C8FD0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1F5F91"/>
                </a:solidFill>
              </a:rPr>
              <a:t>VI.</a:t>
            </a:r>
            <a:r>
              <a:rPr lang="de-DE" b="1" dirty="0"/>
              <a:t> 	Conclusions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1F4A6-2D95-4F78-B612-A57CC9EC7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Results emphasize the need to further study and build robust measures of candidate-party congruence</a:t>
            </a:r>
          </a:p>
          <a:p>
            <a:endParaRPr lang="de-DE" dirty="0"/>
          </a:p>
          <a:p>
            <a:r>
              <a:rPr lang="de-DE" dirty="0"/>
              <a:t>Parties and candidates should closely work together to ensure a congruent messaging on social media</a:t>
            </a:r>
          </a:p>
          <a:p>
            <a:endParaRPr lang="de-DE" dirty="0"/>
          </a:p>
          <a:p>
            <a:r>
              <a:rPr lang="de-DE" dirty="0"/>
              <a:t>In line with current research: consistent advertising messages are correlated with increases in online WOM and voter preference (Fossen et al., 2022)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DE732-A15F-4189-9055-C8317FD307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72" y="5769409"/>
            <a:ext cx="719455" cy="719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1076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2340A1-8C01-4BB4-9485-D303013310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5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1D6E2-5F4D-4319-AA0B-5A46F2BD52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5400" b="1" dirty="0">
                <a:solidFill>
                  <a:schemeClr val="accent4"/>
                </a:solidFill>
              </a:rPr>
              <a:t>THANK YOU </a:t>
            </a:r>
            <a:r>
              <a:rPr lang="de-DE" sz="5400" b="1" dirty="0">
                <a:solidFill>
                  <a:srgbClr val="FDFDFD"/>
                </a:solidFill>
              </a:rPr>
              <a:t>FOR </a:t>
            </a:r>
            <a:br>
              <a:rPr lang="de-DE" sz="5400" b="1" dirty="0">
                <a:solidFill>
                  <a:srgbClr val="FDFDFD"/>
                </a:solidFill>
              </a:rPr>
            </a:br>
            <a:r>
              <a:rPr lang="de-DE" sz="5400" b="1" dirty="0">
                <a:solidFill>
                  <a:srgbClr val="FDFDFD"/>
                </a:solidFill>
              </a:rPr>
              <a:t>YOUR ATTENTION!</a:t>
            </a:r>
            <a:endParaRPr lang="en-US" sz="5400" b="1" dirty="0">
              <a:solidFill>
                <a:srgbClr val="FDFDFD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5E1D0-22BC-45A4-833E-695573F68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b="1" dirty="0"/>
          </a:p>
          <a:p>
            <a:r>
              <a:rPr lang="de-DE" dirty="0">
                <a:solidFill>
                  <a:srgbClr val="FDFDFD"/>
                </a:solidFill>
              </a:rPr>
              <a:t>Philipp Kläger</a:t>
            </a:r>
          </a:p>
          <a:p>
            <a:r>
              <a:rPr lang="de-DE" dirty="0">
                <a:solidFill>
                  <a:srgbClr val="FDFDFD"/>
                </a:solidFill>
              </a:rPr>
              <a:t>SNR: 2062105</a:t>
            </a:r>
            <a:endParaRPr lang="en-US" dirty="0">
              <a:solidFill>
                <a:srgbClr val="FDFD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39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8A12-3D82-4992-89F2-FF4C8FD0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Sources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1F4A6-2D95-4F78-B612-A57CC9EC7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Forsa. (2022). 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Sonntagsfrage – Forsa (Wahlumfragen zur Bundestagswahl) [Sunday Surveys - Forsa 	(electoral surveys regarding the German Federal Elections)]. Wahlrecht.de / Forsa Institute. Retrieved 	March 3, 2022, from 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https://www.wahlrecht.de/umfragen/forsa.htm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Fossen, B. L., Kim, D., Schweidel, D. A., &amp; Thomadsen, R. (2022). 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role of slant and message consistency 	in political advertising effectiveness: evidence from the 2016 presidential election. </a:t>
            </a:r>
            <a:r>
              <a:rPr lang="de-DE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Quantitative 	Marketing and Economics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https://doi.org/10.1007/s11129-021-09246-x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Laver, M., Benoit, K., &amp; Garry, J. (2003).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Extracting Policy Positions from Political Texts Using Words as 	Data.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American Political Science Review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97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(02).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https://doi.org/10.1017/s0003055403000698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Martin, L. W., &amp; Vanberg, G. (2007). 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Robust Transformation Procedure for Interpreting Political Text. 	</a:t>
            </a:r>
            <a:r>
              <a:rPr lang="de-DE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Political Analysis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(1), 93–100. 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https://doi.org/10.1093/pan/mpm010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8504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esis New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657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Montserrat</vt:lpstr>
      <vt:lpstr>Times New Roman</vt:lpstr>
      <vt:lpstr>Wingdings</vt:lpstr>
      <vt:lpstr>Office Theme</vt:lpstr>
      <vt:lpstr>GAINING THE COMPETITIVE EDGE</vt:lpstr>
      <vt:lpstr>I.  Introduction</vt:lpstr>
      <vt:lpstr>II.  Model</vt:lpstr>
      <vt:lpstr>III. Data</vt:lpstr>
      <vt:lpstr>IV.  Methodology</vt:lpstr>
      <vt:lpstr>V.  Results</vt:lpstr>
      <vt:lpstr>VI.  Conclusions</vt:lpstr>
      <vt:lpstr>THANK YOU FOR  YOUR ATTENTION!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Gaining The Competitive Edge</dc:title>
  <dc:creator>Philipp Kläger</dc:creator>
  <cp:lastModifiedBy>Philipp Kläger</cp:lastModifiedBy>
  <cp:revision>24</cp:revision>
  <dcterms:created xsi:type="dcterms:W3CDTF">2022-03-24T21:44:17Z</dcterms:created>
  <dcterms:modified xsi:type="dcterms:W3CDTF">2022-03-25T20:34:45Z</dcterms:modified>
</cp:coreProperties>
</file>