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CC2-8972-48B2-843C-6E5BA5F4B2C6}" type="datetimeFigureOut">
              <a:rPr lang="de-DE" smtClean="0"/>
              <a:t>27.12.2021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12DAC-16A7-4221-BA7C-3A7B9B0C32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47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5734E-2C87-4C44-9071-0CD376277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1C910D-CD6D-4CB1-B9F5-CCA71DBD6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D1D0F7-EFC5-43BE-AFB5-CB6A9B24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2E79-ECF0-41C2-894F-EBF57FA1A9AE}" type="datetime1">
              <a:rPr lang="de-DE" smtClean="0"/>
              <a:t>27.12.2021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81DF3C-9F07-45B2-9834-F14F6EC4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8B2EC7-039E-4CA5-BD56-265AF5D4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86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66253-1270-4AA5-A2F2-8C08AB64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C6ECD8-2DF2-4328-983B-85E339EA5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30944-7CBD-448B-8A93-0ECBA8DB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C33-72F6-41C2-A7EB-B933DC2D1EC0}" type="datetime1">
              <a:rPr lang="de-DE" smtClean="0"/>
              <a:t>27.12.2021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D46B4F-0FB5-495A-BED7-E04B995D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818568-EEFE-4E96-8DC8-A4F50AB7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1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48302D3-660B-401A-8A49-39DB63A67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63454A-F774-44CE-A9BD-19D524999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59C54C-0A1B-4618-9EB7-49658B2C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CCA4-6C01-4470-B221-DC6A286DB102}" type="datetime1">
              <a:rPr lang="de-DE" smtClean="0"/>
              <a:t>27.12.2021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757A84-B3CD-431E-93D2-BBF7FB8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1566E-D217-4857-A141-14B27093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63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335E8-89D5-42D6-B00E-558DB276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02E48-443E-41FF-96C8-9BBC56102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8CFF9-6625-4F86-A9AF-E5D69DCC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B089-D762-4209-B1A9-631145D8E61C}" type="datetime1">
              <a:rPr lang="de-DE" smtClean="0"/>
              <a:t>27.12.2021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619DA-F17F-4598-8F84-E7535E83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99A5CD-5D58-4CA0-AD27-4EE93195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27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DAB08-8660-4A18-9D94-D1B32580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32BAC2-5C24-4DA0-81D6-DFB6369A4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8B32F6-2A69-4C68-B23B-C593DA63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FEF3-1B0F-4AA7-B4C4-D8FE251E2346}" type="datetime1">
              <a:rPr lang="de-DE" smtClean="0"/>
              <a:t>27.12.2021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4C5B95-B744-450C-8EB5-AE4D8453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BB07C-EB3C-4524-9109-1619342B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25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77820-987E-4C5C-BA90-8507D738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296E7F-C70E-4809-9F14-9F933855E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6C2BB7-0C43-4865-97AD-8DEEBF74E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70EA26-867D-40FF-BA3D-C7A8F1CD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EECF-9D62-4DCD-BBBE-FF354742AB8C}" type="datetime1">
              <a:rPr lang="de-DE" smtClean="0"/>
              <a:t>27.12.2021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56D08E-F2FB-4BF1-BB23-E628F4BC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1C2CA0-3EA2-4F9E-B3F5-5C91125B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22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28A08-A4D4-4F82-A182-7D066555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1FE59F-BE79-4736-8892-BA799573E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1A92CE-17AE-4C32-8D7F-42524C3CD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B9D077-D859-4EEB-9281-554FA3965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C4E222-4425-4FF3-A9CF-2EA1B714F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EC9AEC-1432-4FB0-A7A3-7AB45227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FAF9-1C25-4FC1-8A11-06BCBB8A5A2A}" type="datetime1">
              <a:rPr lang="de-DE" smtClean="0"/>
              <a:t>27.12.2021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E44F24-1293-4951-959C-F2F60E41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65A6E4-A0E2-4FB4-8130-20B3D1E0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79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8467F-D844-4D5B-9731-654F02EB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E17D27-F260-431C-A81D-19ACEE0B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2344-7231-4EE9-A1E7-EE11610748C6}" type="datetime1">
              <a:rPr lang="de-DE" smtClean="0"/>
              <a:t>27.12.2021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BB11EE-8E76-4B79-A018-EB9DDE74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8B372D-353A-4292-8A1B-580F8E4A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10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0E5A26-0BA0-4BF2-870B-8C661A5E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D0E7-81B7-4C76-9440-96604E52E72B}" type="datetime1">
              <a:rPr lang="de-DE" smtClean="0"/>
              <a:t>27.12.2021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83AA83-4C46-4DBE-9D4A-971DE305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0C7357-65FD-449A-9D80-010147D2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89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0CB5A-F651-4866-B4E2-2C1416CE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1B3A35-BBED-40FD-8164-9713CB9FD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B80763-AF1B-4A5A-9D6B-3B842F828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FEC746-0288-464A-802F-5781A9F2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823-C2F1-4F22-8106-20AF019C2504}" type="datetime1">
              <a:rPr lang="de-DE" smtClean="0"/>
              <a:t>27.12.2021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9F7115-62C7-4754-86B2-BEEAB4B7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7ECAAB-9A5B-4B12-B44D-23B2CA6B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98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29F7A-9900-4BF8-9E09-835BA823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52DD9A-ED75-4ADD-8F71-198607A1F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A4CFDA-1010-429A-977A-378653B04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CB378F-542E-4E1D-B543-3AC0E6C3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66F7-23A0-4723-8EC8-352312652A94}" type="datetime1">
              <a:rPr lang="de-DE" smtClean="0"/>
              <a:t>27.12.2021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5B80C7-888D-46BF-84A3-77C8F80E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1DBCCD-15FA-4901-8A99-85192AD1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66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D29755-5D72-494E-A5D1-9AA2F11C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98A737-8D2F-4EBC-9354-FE168B827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97378-A908-4D69-AE22-75A993D13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67DC2-3133-4FC0-80D6-5AC1BCE12BF4}" type="datetime1">
              <a:rPr lang="de-DE" smtClean="0"/>
              <a:t>27.12.2021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2C20CA-2542-461D-A46D-FCF00209E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5E4653-D709-45C9-B392-1B0C30CAC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2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>
            <a:extLst>
              <a:ext uri="{FF2B5EF4-FFF2-40B4-BE49-F238E27FC236}">
                <a16:creationId xmlns:a16="http://schemas.microsoft.com/office/drawing/2014/main" id="{3C7CA637-E90E-4209-918F-787B5AF42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"/>
            <a:ext cx="12192000" cy="68567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B6EDD8E-5B9E-48C9-A07F-D3B5F94BA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3457" y="2990577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  <a:t>Gaining The</a:t>
            </a:r>
            <a:br>
              <a:rPr lang="de-DE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</a:br>
            <a:r>
              <a:rPr lang="de-DE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  <a:t>Competitive Edge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6" name="TextBox 29">
            <a:extLst>
              <a:ext uri="{FF2B5EF4-FFF2-40B4-BE49-F238E27FC236}">
                <a16:creationId xmlns:a16="http://schemas.microsoft.com/office/drawing/2014/main" id="{C78654A6-F396-4724-ADA2-E125622CFD79}"/>
              </a:ext>
            </a:extLst>
          </p:cNvPr>
          <p:cNvSpPr txBox="1"/>
          <p:nvPr/>
        </p:nvSpPr>
        <p:spPr>
          <a:xfrm>
            <a:off x="6501958" y="5378177"/>
            <a:ext cx="6097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Montserrat Light" panose="00000400000000000000" pitchFamily="2" charset="0"/>
              </a:rPr>
              <a:t>M.Sc. Thesis 2021/2022 | Philipp Kläger</a:t>
            </a:r>
            <a:endParaRPr lang="en-US" sz="14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4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4A50-60CF-434F-ADD3-31BD2C36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A96DE-6D23-42C4-AB63-4B4FA680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000" b="1" dirty="0"/>
              <a:t>2021 Federal </a:t>
            </a:r>
            <a:r>
              <a:rPr lang="de-DE" sz="2000" b="1" dirty="0" err="1"/>
              <a:t>Elections</a:t>
            </a:r>
            <a:r>
              <a:rPr lang="de-DE" sz="2000" b="1" dirty="0"/>
              <a:t> in Germany:</a:t>
            </a:r>
            <a:r>
              <a:rPr lang="de-DE" sz="2000" dirty="0"/>
              <a:t> </a:t>
            </a:r>
            <a:r>
              <a:rPr lang="de-DE" sz="2000" dirty="0" err="1"/>
              <a:t>incumbent</a:t>
            </a:r>
            <a:r>
              <a:rPr lang="de-DE" sz="2000" dirty="0"/>
              <a:t> </a:t>
            </a:r>
            <a:r>
              <a:rPr lang="de-DE" sz="2000" dirty="0" err="1"/>
              <a:t>chancellor</a:t>
            </a:r>
            <a:r>
              <a:rPr lang="de-DE" sz="2000" dirty="0"/>
              <a:t> Angela Merkel (CDU/CSU) </a:t>
            </a:r>
            <a:r>
              <a:rPr lang="de-DE" sz="2000" dirty="0" err="1"/>
              <a:t>did</a:t>
            </a:r>
            <a:r>
              <a:rPr lang="de-DE" sz="2000" dirty="0"/>
              <a:t> not </a:t>
            </a:r>
            <a:r>
              <a:rPr lang="de-DE" sz="2000" dirty="0" err="1"/>
              <a:t>run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office</a:t>
            </a:r>
            <a:r>
              <a:rPr lang="de-DE" sz="2000" dirty="0"/>
              <a:t> </a:t>
            </a:r>
            <a:r>
              <a:rPr lang="de-DE" sz="2000" dirty="0" err="1"/>
              <a:t>again</a:t>
            </a:r>
            <a:r>
              <a:rPr lang="de-DE" sz="2000" dirty="0"/>
              <a:t> after 16 </a:t>
            </a:r>
            <a:r>
              <a:rPr lang="de-DE" sz="2000" dirty="0" err="1"/>
              <a:t>years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head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government</a:t>
            </a:r>
            <a:endParaRPr lang="de-DE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000" b="1" dirty="0" err="1"/>
              <a:t>Campaigning</a:t>
            </a:r>
            <a:r>
              <a:rPr lang="de-DE" sz="2000" b="1" dirty="0"/>
              <a:t>:</a:t>
            </a:r>
            <a:r>
              <a:rPr lang="de-DE" sz="2000" dirty="0"/>
              <a:t> </a:t>
            </a:r>
            <a:r>
              <a:rPr lang="de-DE" sz="2000" dirty="0" err="1"/>
              <a:t>tight</a:t>
            </a:r>
            <a:r>
              <a:rPr lang="de-DE" sz="2000" dirty="0"/>
              <a:t> </a:t>
            </a:r>
            <a:r>
              <a:rPr lang="de-DE" sz="2000" dirty="0" err="1"/>
              <a:t>race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her </a:t>
            </a:r>
            <a:r>
              <a:rPr lang="de-DE" sz="2000" dirty="0" err="1"/>
              <a:t>succession</a:t>
            </a:r>
            <a:r>
              <a:rPr lang="de-DE" sz="2000" dirty="0"/>
              <a:t> &amp; substantial </a:t>
            </a:r>
            <a:r>
              <a:rPr lang="de-DE" sz="2000" dirty="0" err="1"/>
              <a:t>voter</a:t>
            </a:r>
            <a:r>
              <a:rPr lang="de-DE" sz="2000" dirty="0"/>
              <a:t> </a:t>
            </a:r>
            <a:r>
              <a:rPr lang="de-DE" sz="2000" dirty="0" err="1"/>
              <a:t>fluctuation</a:t>
            </a:r>
            <a:endParaRPr lang="de-DE" sz="2000" dirty="0"/>
          </a:p>
          <a:p>
            <a:pPr marL="0" indent="0">
              <a:buNone/>
            </a:pPr>
            <a:r>
              <a:rPr lang="de-DE" sz="2000" dirty="0">
                <a:sym typeface="Wingdings" panose="05000000000000000000" pitchFamily="2" charset="2"/>
              </a:rPr>
              <a:t> SPD </a:t>
            </a:r>
            <a:r>
              <a:rPr lang="de-DE" sz="2000" dirty="0" err="1">
                <a:sym typeface="Wingdings" panose="05000000000000000000" pitchFamily="2" charset="2"/>
              </a:rPr>
              <a:t>won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by</a:t>
            </a:r>
            <a:r>
              <a:rPr lang="de-DE" sz="2000" dirty="0">
                <a:sym typeface="Wingdings" panose="05000000000000000000" pitchFamily="2" charset="2"/>
              </a:rPr>
              <a:t> 1.6% - </a:t>
            </a:r>
            <a:r>
              <a:rPr lang="de-DE" sz="2000" dirty="0" err="1">
                <a:sym typeface="Wingdings" panose="05000000000000000000" pitchFamily="2" charset="2"/>
              </a:rPr>
              <a:t>this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represents</a:t>
            </a:r>
            <a:r>
              <a:rPr lang="de-DE" sz="2000" dirty="0">
                <a:sym typeface="Wingdings" panose="05000000000000000000" pitchFamily="2" charset="2"/>
              </a:rPr>
              <a:t> a </a:t>
            </a:r>
            <a:r>
              <a:rPr lang="de-DE" sz="2000" dirty="0" err="1">
                <a:sym typeface="Wingdings" panose="05000000000000000000" pitchFamily="2" charset="2"/>
              </a:rPr>
              <a:t>difference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only</a:t>
            </a:r>
            <a:r>
              <a:rPr lang="de-DE" sz="2000" dirty="0">
                <a:sym typeface="Wingdings" panose="05000000000000000000" pitchFamily="2" charset="2"/>
              </a:rPr>
              <a:t> 700,000 </a:t>
            </a:r>
            <a:r>
              <a:rPr lang="de-DE" sz="2000" dirty="0" err="1">
                <a:sym typeface="Wingdings" panose="05000000000000000000" pitchFamily="2" charset="2"/>
              </a:rPr>
              <a:t>votes</a:t>
            </a:r>
            <a:r>
              <a:rPr lang="de-DE" sz="2000" dirty="0">
                <a:sym typeface="Wingdings" panose="05000000000000000000" pitchFamily="2" charset="2"/>
              </a:rPr>
              <a:t> out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61 </a:t>
            </a:r>
            <a:r>
              <a:rPr lang="de-DE" sz="2000" dirty="0" err="1">
                <a:sym typeface="Wingdings" panose="05000000000000000000" pitchFamily="2" charset="2"/>
              </a:rPr>
              <a:t>million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voters</a:t>
            </a:r>
            <a:endParaRPr lang="de-DE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000" b="1" dirty="0"/>
              <a:t>Political Marketing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capable</a:t>
            </a:r>
            <a:r>
              <a:rPr lang="de-DE" sz="2000" dirty="0"/>
              <a:t> </a:t>
            </a:r>
            <a:r>
              <a:rPr lang="de-DE" sz="2000" dirty="0" err="1"/>
              <a:t>tool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generate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competitive</a:t>
            </a:r>
            <a:r>
              <a:rPr lang="de-DE" sz="2000" dirty="0"/>
              <a:t> </a:t>
            </a:r>
            <a:r>
              <a:rPr lang="de-DE" sz="2000" dirty="0" err="1"/>
              <a:t>edge</a:t>
            </a:r>
            <a:r>
              <a:rPr lang="de-DE" sz="2000" dirty="0"/>
              <a:t> </a:t>
            </a:r>
            <a:r>
              <a:rPr lang="de-DE" sz="2000" dirty="0" err="1"/>
              <a:t>over</a:t>
            </a:r>
            <a:r>
              <a:rPr lang="de-DE" sz="2000" dirty="0"/>
              <a:t> </a:t>
            </a:r>
            <a:r>
              <a:rPr lang="de-DE" sz="2000" dirty="0" err="1"/>
              <a:t>opposing</a:t>
            </a:r>
            <a:r>
              <a:rPr lang="de-DE" sz="2000" dirty="0"/>
              <a:t> </a:t>
            </a:r>
            <a:r>
              <a:rPr lang="de-DE" sz="2000" dirty="0" err="1"/>
              <a:t>parties</a:t>
            </a:r>
            <a:r>
              <a:rPr lang="de-DE" sz="2000" dirty="0"/>
              <a:t> in </a:t>
            </a:r>
            <a:r>
              <a:rPr lang="de-DE" sz="2000" dirty="0" err="1"/>
              <a:t>tight</a:t>
            </a:r>
            <a:r>
              <a:rPr lang="de-DE" sz="2000" dirty="0"/>
              <a:t> </a:t>
            </a:r>
            <a:r>
              <a:rPr lang="de-DE" sz="2000" dirty="0" err="1"/>
              <a:t>campaign</a:t>
            </a:r>
            <a:r>
              <a:rPr lang="de-DE" sz="2000" dirty="0"/>
              <a:t> </a:t>
            </a:r>
            <a:r>
              <a:rPr lang="de-DE" sz="2000" dirty="0" err="1"/>
              <a:t>races</a:t>
            </a:r>
            <a:r>
              <a:rPr lang="de-DE" sz="2000" dirty="0"/>
              <a:t> like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one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This </a:t>
            </a:r>
            <a:r>
              <a:rPr lang="de-DE" sz="2000" b="1" dirty="0" err="1"/>
              <a:t>research</a:t>
            </a:r>
            <a:r>
              <a:rPr lang="de-DE" sz="2000" b="1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onducted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comprehensive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text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analysis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party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activities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on Twitter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regarding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2021 Federal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Elections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 Germany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erived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practical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data-driven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recommendations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potential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success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drivers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political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marketing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regarding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elections</a:t>
            </a:r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507030-706E-479E-8CD3-1713AE9A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028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4A50-60CF-434F-ADD3-31BD2C36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A96DE-6D23-42C4-AB63-4B4FA680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0505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2000" b="1" dirty="0"/>
              <a:t>Data Collection</a:t>
            </a:r>
          </a:p>
          <a:p>
            <a:pPr lvl="1"/>
            <a:r>
              <a:rPr lang="de-DE" sz="2000" dirty="0" err="1"/>
              <a:t>Means</a:t>
            </a:r>
            <a:r>
              <a:rPr lang="de-DE" sz="2000" dirty="0"/>
              <a:t>: R </a:t>
            </a:r>
            <a:r>
              <a:rPr lang="de-DE" sz="2000" dirty="0" err="1"/>
              <a:t>script</a:t>
            </a:r>
            <a:r>
              <a:rPr lang="de-DE" sz="2000" dirty="0"/>
              <a:t> &amp; Twitter Search API</a:t>
            </a:r>
          </a:p>
          <a:p>
            <a:pPr lvl="1"/>
            <a:r>
              <a:rPr lang="de-DE" sz="2000" dirty="0"/>
              <a:t>Campaign Term: </a:t>
            </a:r>
            <a:r>
              <a:rPr lang="de-DE" sz="2000" dirty="0" err="1"/>
              <a:t>Dec</a:t>
            </a:r>
            <a:r>
              <a:rPr lang="de-DE" sz="2000" dirty="0"/>
              <a:t>. 8th 2020 – Sep. 26th 2021</a:t>
            </a:r>
          </a:p>
          <a:p>
            <a:pPr lvl="1"/>
            <a:r>
              <a:rPr lang="de-DE" sz="2000" dirty="0"/>
              <a:t>Data: </a:t>
            </a:r>
            <a:r>
              <a:rPr lang="de-DE" sz="2000" dirty="0" err="1"/>
              <a:t>Two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sets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Twitter + </a:t>
            </a:r>
            <a:r>
              <a:rPr lang="de-DE" sz="2000" dirty="0" err="1"/>
              <a:t>party</a:t>
            </a:r>
            <a:r>
              <a:rPr lang="de-DE" sz="2000" dirty="0"/>
              <a:t> </a:t>
            </a:r>
            <a:r>
              <a:rPr lang="de-DE" sz="2000" dirty="0" err="1"/>
              <a:t>programs</a:t>
            </a:r>
            <a:endParaRPr lang="de-DE" sz="2000" dirty="0"/>
          </a:p>
          <a:p>
            <a:pPr lvl="1"/>
            <a:endParaRPr lang="de-DE" sz="1400" dirty="0"/>
          </a:p>
          <a:p>
            <a:pPr lvl="1"/>
            <a:endParaRPr lang="de-DE" sz="1400" dirty="0"/>
          </a:p>
          <a:p>
            <a:pPr marL="0" indent="0">
              <a:buNone/>
            </a:pPr>
            <a:r>
              <a:rPr lang="de-DE" sz="1800" b="1" dirty="0"/>
              <a:t>1. Political Marketing (65 </a:t>
            </a:r>
            <a:r>
              <a:rPr lang="de-DE" sz="1800" b="1" dirty="0" err="1"/>
              <a:t>var</a:t>
            </a:r>
            <a:r>
              <a:rPr lang="de-DE" sz="1800" b="1" dirty="0"/>
              <a:t>. x 218,256 </a:t>
            </a:r>
            <a:r>
              <a:rPr lang="de-DE" sz="1800" b="1" dirty="0" err="1"/>
              <a:t>obs</a:t>
            </a:r>
            <a:r>
              <a:rPr lang="de-DE" sz="1800" b="1" dirty="0"/>
              <a:t>)</a:t>
            </a:r>
          </a:p>
          <a:p>
            <a:pPr lvl="1"/>
            <a:r>
              <a:rPr lang="de-DE" sz="1400" dirty="0"/>
              <a:t>Twitter </a:t>
            </a:r>
            <a:r>
              <a:rPr lang="de-DE" sz="1400" dirty="0" err="1"/>
              <a:t>timelines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candidate</a:t>
            </a:r>
            <a:r>
              <a:rPr lang="de-DE" sz="1400" dirty="0"/>
              <a:t> </a:t>
            </a:r>
            <a:r>
              <a:rPr lang="de-DE" sz="1400" dirty="0" err="1"/>
              <a:t>accounts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2021 </a:t>
            </a:r>
            <a:r>
              <a:rPr lang="de-DE" sz="1400" dirty="0" err="1"/>
              <a:t>federal</a:t>
            </a:r>
            <a:r>
              <a:rPr lang="de-DE" sz="1400" dirty="0"/>
              <a:t> </a:t>
            </a:r>
            <a:r>
              <a:rPr lang="de-DE" sz="1400" dirty="0" err="1"/>
              <a:t>elections</a:t>
            </a:r>
            <a:r>
              <a:rPr lang="de-DE" sz="1400" dirty="0"/>
              <a:t> (</a:t>
            </a:r>
            <a:r>
              <a:rPr lang="de-DE" sz="1400" dirty="0" err="1"/>
              <a:t>based</a:t>
            </a:r>
            <a:r>
              <a:rPr lang="de-DE" sz="1400" dirty="0"/>
              <a:t> on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official</a:t>
            </a:r>
            <a:r>
              <a:rPr lang="de-DE" sz="1400" dirty="0"/>
              <a:t> </a:t>
            </a:r>
            <a:r>
              <a:rPr lang="de-DE" sz="1400" dirty="0" err="1"/>
              <a:t>candidate</a:t>
            </a:r>
            <a:r>
              <a:rPr lang="de-DE" sz="1400" dirty="0"/>
              <a:t> </a:t>
            </a:r>
            <a:r>
              <a:rPr lang="de-DE" sz="1400" dirty="0" err="1"/>
              <a:t>list</a:t>
            </a:r>
            <a:r>
              <a:rPr lang="de-DE" sz="1400" dirty="0"/>
              <a:t>)</a:t>
            </a:r>
          </a:p>
          <a:p>
            <a:pPr marL="0" indent="0">
              <a:buNone/>
            </a:pPr>
            <a:r>
              <a:rPr lang="de-DE" sz="1800" b="1" dirty="0"/>
              <a:t>2. User-</a:t>
            </a:r>
            <a:r>
              <a:rPr lang="de-DE" sz="1800" b="1" dirty="0" err="1"/>
              <a:t>Generated</a:t>
            </a:r>
            <a:r>
              <a:rPr lang="de-DE" sz="1800" b="1" dirty="0"/>
              <a:t> </a:t>
            </a:r>
            <a:r>
              <a:rPr lang="de-DE" sz="1800" b="1" dirty="0" err="1"/>
              <a:t>Discussions</a:t>
            </a:r>
            <a:r>
              <a:rPr lang="de-DE" sz="1800" b="1" dirty="0"/>
              <a:t> (70 </a:t>
            </a:r>
            <a:r>
              <a:rPr lang="de-DE" sz="1800" b="1" dirty="0" err="1"/>
              <a:t>var</a:t>
            </a:r>
            <a:r>
              <a:rPr lang="de-DE" sz="1800" b="1" dirty="0"/>
              <a:t>. x 297,775 </a:t>
            </a:r>
            <a:r>
              <a:rPr lang="de-DE" sz="1800" b="1" dirty="0" err="1"/>
              <a:t>obs</a:t>
            </a:r>
            <a:r>
              <a:rPr lang="de-DE" sz="1800" b="1" dirty="0"/>
              <a:t>.)</a:t>
            </a:r>
          </a:p>
          <a:p>
            <a:pPr lvl="1"/>
            <a:r>
              <a:rPr lang="de-DE" sz="1400" dirty="0" err="1"/>
              <a:t>Election-related</a:t>
            </a:r>
            <a:r>
              <a:rPr lang="de-DE" sz="1400" dirty="0"/>
              <a:t> </a:t>
            </a:r>
            <a:r>
              <a:rPr lang="de-DE" sz="1400" dirty="0" err="1"/>
              <a:t>search</a:t>
            </a:r>
            <a:r>
              <a:rPr lang="de-DE" sz="1400" dirty="0"/>
              <a:t> </a:t>
            </a:r>
            <a:r>
              <a:rPr lang="de-DE" sz="1400" dirty="0" err="1"/>
              <a:t>queries</a:t>
            </a:r>
            <a:r>
              <a:rPr lang="de-DE" sz="1400" dirty="0"/>
              <a:t> on Twitter</a:t>
            </a:r>
          </a:p>
          <a:p>
            <a:pPr marL="0" indent="0">
              <a:buNone/>
            </a:pPr>
            <a:r>
              <a:rPr lang="de-DE" sz="1800" b="1" dirty="0"/>
              <a:t>3. Party </a:t>
            </a:r>
            <a:r>
              <a:rPr lang="de-DE" sz="1800" b="1" dirty="0" err="1"/>
              <a:t>Programs</a:t>
            </a:r>
            <a:r>
              <a:rPr lang="de-DE" sz="1800" b="1" dirty="0"/>
              <a:t> (2017 &amp; 2021)</a:t>
            </a:r>
          </a:p>
          <a:p>
            <a:pPr lvl="1"/>
            <a:r>
              <a:rPr lang="de-DE" sz="1400" dirty="0" err="1"/>
              <a:t>six</a:t>
            </a:r>
            <a:r>
              <a:rPr lang="de-DE" sz="1400" dirty="0"/>
              <a:t> </a:t>
            </a:r>
            <a:r>
              <a:rPr lang="de-DE" sz="1400" dirty="0" err="1"/>
              <a:t>major</a:t>
            </a:r>
            <a:r>
              <a:rPr lang="de-DE" sz="1400" dirty="0"/>
              <a:t> </a:t>
            </a:r>
            <a:r>
              <a:rPr lang="de-DE" sz="1400" dirty="0" err="1"/>
              <a:t>political</a:t>
            </a:r>
            <a:r>
              <a:rPr lang="de-DE" sz="1400" dirty="0"/>
              <a:t> </a:t>
            </a:r>
            <a:r>
              <a:rPr lang="de-DE" sz="1400" dirty="0" err="1"/>
              <a:t>parties</a:t>
            </a:r>
            <a:r>
              <a:rPr lang="de-DE" sz="1400" dirty="0"/>
              <a:t> in Germany</a:t>
            </a:r>
          </a:p>
          <a:p>
            <a:pPr marL="457200" lvl="1" indent="0">
              <a:buNone/>
            </a:pPr>
            <a:r>
              <a:rPr lang="de-DE" sz="1400" dirty="0"/>
              <a:t>(AfD, CDU/CSU, FDP, Greens, The </a:t>
            </a:r>
            <a:r>
              <a:rPr lang="de-DE" sz="1400" dirty="0" err="1"/>
              <a:t>Left</a:t>
            </a:r>
            <a:r>
              <a:rPr lang="de-DE" sz="1400" dirty="0"/>
              <a:t> &amp; SPD)</a:t>
            </a:r>
          </a:p>
        </p:txBody>
      </p:sp>
      <p:pic>
        <p:nvPicPr>
          <p:cNvPr id="5" name="Picture 37">
            <a:extLst>
              <a:ext uri="{FF2B5EF4-FFF2-40B4-BE49-F238E27FC236}">
                <a16:creationId xmlns:a16="http://schemas.microsoft.com/office/drawing/2014/main" id="{A6D51D2B-457D-4F77-A2D9-FAF9FB4CB6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256" y="1381983"/>
            <a:ext cx="5181600" cy="31977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E0212EF-E80B-4612-9EA8-2AD084AA7C5C}"/>
              </a:ext>
            </a:extLst>
          </p:cNvPr>
          <p:cNvSpPr txBox="1"/>
          <p:nvPr/>
        </p:nvSpPr>
        <p:spPr>
          <a:xfrm>
            <a:off x="7060091" y="4579769"/>
            <a:ext cx="6096000" cy="61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914400"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1: Total volume of tweets by the political marketing</a:t>
            </a:r>
          </a:p>
          <a:p>
            <a:pPr marL="914400" indent="-914400"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accounts in the campaign period</a:t>
            </a:r>
            <a:endParaRPr lang="de-DE" sz="1200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D846A7-044C-4F76-8780-D47A0AE5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930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4A50-60CF-434F-ADD3-31BD2C36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Methodology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A96DE-6D23-42C4-AB63-4B4FA680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000" b="1" dirty="0"/>
              <a:t>Sentiment &amp; Emotion Analysis</a:t>
            </a:r>
          </a:p>
          <a:p>
            <a:pPr lvl="1"/>
            <a:r>
              <a:rPr lang="de-DE" sz="1600" dirty="0" err="1"/>
              <a:t>Measures</a:t>
            </a:r>
            <a:r>
              <a:rPr lang="de-DE" sz="1600" dirty="0"/>
              <a:t>: Sentiment Index, </a:t>
            </a:r>
            <a:r>
              <a:rPr lang="de-DE" sz="1600" dirty="0" err="1"/>
              <a:t>Intensity</a:t>
            </a:r>
            <a:r>
              <a:rPr lang="de-DE" sz="1600" dirty="0"/>
              <a:t> Index, </a:t>
            </a:r>
            <a:r>
              <a:rPr lang="de-DE" sz="1600" dirty="0" err="1"/>
              <a:t>scores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sentiments</a:t>
            </a:r>
            <a:r>
              <a:rPr lang="de-DE" sz="1600" dirty="0"/>
              <a:t> and </a:t>
            </a:r>
            <a:r>
              <a:rPr lang="de-DE" sz="1600" dirty="0" err="1"/>
              <a:t>emotions</a:t>
            </a:r>
            <a:endParaRPr lang="de-DE" sz="1600" dirty="0"/>
          </a:p>
          <a:p>
            <a:pPr lvl="1"/>
            <a:r>
              <a:rPr lang="de-DE" sz="1600" dirty="0"/>
              <a:t>Method: </a:t>
            </a:r>
            <a:r>
              <a:rPr lang="de-DE" sz="1600" dirty="0" err="1"/>
              <a:t>Four</a:t>
            </a:r>
            <a:r>
              <a:rPr lang="de-DE" sz="1600" dirty="0"/>
              <a:t> Sentiment </a:t>
            </a:r>
            <a:r>
              <a:rPr lang="de-DE" sz="1600" dirty="0" err="1"/>
              <a:t>Lexicons</a:t>
            </a:r>
            <a:r>
              <a:rPr lang="de-DE" sz="1600" dirty="0"/>
              <a:t> (</a:t>
            </a:r>
            <a:r>
              <a:rPr lang="de-DE" sz="1600" dirty="0" err="1"/>
              <a:t>Syuzhet</a:t>
            </a:r>
            <a:r>
              <a:rPr lang="de-DE" sz="1600" dirty="0"/>
              <a:t>, Bing, </a:t>
            </a:r>
            <a:r>
              <a:rPr lang="de-DE" sz="1600" dirty="0" err="1"/>
              <a:t>Afinn</a:t>
            </a:r>
            <a:r>
              <a:rPr lang="de-DE" sz="1600" dirty="0"/>
              <a:t> &amp; NRC) &amp; </a:t>
            </a:r>
            <a:r>
              <a:rPr lang="de-DE" sz="1600" dirty="0" err="1"/>
              <a:t>One</a:t>
            </a:r>
            <a:r>
              <a:rPr lang="de-DE" sz="1600" dirty="0"/>
              <a:t> Emotion </a:t>
            </a:r>
            <a:r>
              <a:rPr lang="de-DE" sz="1600" dirty="0" err="1"/>
              <a:t>Lexicon</a:t>
            </a:r>
            <a:r>
              <a:rPr lang="de-DE" sz="1600" dirty="0"/>
              <a:t> (NRC)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b="1" dirty="0"/>
              <a:t>General </a:t>
            </a:r>
            <a:r>
              <a:rPr lang="de-DE" sz="2000" b="1" dirty="0" err="1"/>
              <a:t>Stance</a:t>
            </a:r>
            <a:r>
              <a:rPr lang="de-DE" sz="2000" b="1" dirty="0"/>
              <a:t> Analysis I – </a:t>
            </a:r>
            <a:r>
              <a:rPr lang="de-DE" sz="2000" b="1" dirty="0" err="1"/>
              <a:t>Ideological</a:t>
            </a:r>
            <a:r>
              <a:rPr lang="de-DE" sz="2000" b="1" dirty="0"/>
              <a:t> </a:t>
            </a:r>
            <a:r>
              <a:rPr lang="de-DE" sz="2000" b="1" dirty="0" err="1"/>
              <a:t>Positioning</a:t>
            </a:r>
            <a:endParaRPr lang="de-DE" sz="1600" b="1" dirty="0"/>
          </a:p>
          <a:p>
            <a:pPr lvl="1"/>
            <a:r>
              <a:rPr lang="de-DE" sz="1600" dirty="0"/>
              <a:t>Relative </a:t>
            </a:r>
            <a:r>
              <a:rPr lang="de-DE" sz="1600" dirty="0" err="1"/>
              <a:t>positioning</a:t>
            </a:r>
            <a:r>
              <a:rPr lang="de-DE" sz="1600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expert </a:t>
            </a:r>
            <a:r>
              <a:rPr lang="de-DE" sz="1600" dirty="0" err="1"/>
              <a:t>evaluations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party</a:t>
            </a:r>
            <a:r>
              <a:rPr lang="de-DE" sz="1600" dirty="0"/>
              <a:t> </a:t>
            </a:r>
            <a:r>
              <a:rPr lang="de-DE" sz="1600" dirty="0" err="1"/>
              <a:t>program</a:t>
            </a:r>
            <a:r>
              <a:rPr lang="de-DE" sz="1600" dirty="0"/>
              <a:t> </a:t>
            </a:r>
            <a:r>
              <a:rPr lang="de-DE" sz="1600" dirty="0" err="1"/>
              <a:t>positioning</a:t>
            </a:r>
            <a:r>
              <a:rPr lang="de-DE" sz="1600" dirty="0"/>
              <a:t> (</a:t>
            </a:r>
            <a:r>
              <a:rPr lang="de-DE" sz="1600" dirty="0" err="1"/>
              <a:t>left-to-right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Method: </a:t>
            </a:r>
            <a:r>
              <a:rPr lang="de-DE" sz="1600" dirty="0" err="1"/>
              <a:t>ManifestoR</a:t>
            </a:r>
            <a:r>
              <a:rPr lang="de-DE" sz="1600" dirty="0"/>
              <a:t> RILE Index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b="1" dirty="0"/>
              <a:t>General </a:t>
            </a:r>
            <a:r>
              <a:rPr lang="de-DE" sz="2000" b="1" dirty="0" err="1"/>
              <a:t>Stance</a:t>
            </a:r>
            <a:r>
              <a:rPr lang="de-DE" sz="2000" b="1" dirty="0"/>
              <a:t> Analysis II – </a:t>
            </a:r>
            <a:r>
              <a:rPr lang="de-DE" sz="2000" b="1" dirty="0" err="1"/>
              <a:t>Linguistic</a:t>
            </a:r>
            <a:r>
              <a:rPr lang="de-DE" sz="2000" b="1" dirty="0"/>
              <a:t> </a:t>
            </a:r>
            <a:r>
              <a:rPr lang="de-DE" sz="2000" b="1" dirty="0" err="1"/>
              <a:t>Positioning</a:t>
            </a:r>
            <a:endParaRPr lang="de-DE" sz="1600" b="1" dirty="0"/>
          </a:p>
          <a:p>
            <a:pPr lvl="1"/>
            <a:r>
              <a:rPr lang="de-DE" sz="1600" dirty="0"/>
              <a:t>Relative </a:t>
            </a:r>
            <a:r>
              <a:rPr lang="de-DE" sz="1600" dirty="0" err="1"/>
              <a:t>positioning</a:t>
            </a:r>
            <a:r>
              <a:rPr lang="de-DE" sz="1600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</a:t>
            </a:r>
            <a:r>
              <a:rPr lang="de-DE" sz="1600" dirty="0" err="1"/>
              <a:t>wordscores</a:t>
            </a:r>
            <a:endParaRPr lang="de-DE" sz="1600" dirty="0"/>
          </a:p>
          <a:p>
            <a:pPr lvl="1"/>
            <a:r>
              <a:rPr lang="de-DE" sz="1600" dirty="0"/>
              <a:t>Method: </a:t>
            </a:r>
            <a:r>
              <a:rPr lang="de-DE" sz="1600" dirty="0" err="1"/>
              <a:t>Quanteda</a:t>
            </a:r>
            <a:r>
              <a:rPr lang="de-DE" sz="1600" dirty="0"/>
              <a:t> </a:t>
            </a:r>
            <a:r>
              <a:rPr lang="de-DE" sz="1600" dirty="0" err="1"/>
              <a:t>wordscore</a:t>
            </a:r>
            <a:r>
              <a:rPr lang="de-DE" sz="1600" dirty="0"/>
              <a:t> </a:t>
            </a:r>
            <a:r>
              <a:rPr lang="de-DE" sz="1600" dirty="0" err="1"/>
              <a:t>algorithm</a:t>
            </a:r>
            <a:endParaRPr lang="de-DE" sz="1600" dirty="0"/>
          </a:p>
          <a:p>
            <a:pPr lvl="1"/>
            <a:r>
              <a:rPr lang="de-DE" sz="1600" dirty="0"/>
              <a:t>Reference Texts: 2017 </a:t>
            </a:r>
            <a:r>
              <a:rPr lang="de-DE" sz="1600" dirty="0" err="1"/>
              <a:t>party</a:t>
            </a:r>
            <a:r>
              <a:rPr lang="de-DE" sz="1600" dirty="0"/>
              <a:t> </a:t>
            </a:r>
            <a:r>
              <a:rPr lang="de-DE" sz="1600" dirty="0" err="1"/>
              <a:t>programs</a:t>
            </a:r>
            <a:endParaRPr lang="de-DE" sz="1600" dirty="0"/>
          </a:p>
          <a:p>
            <a:pPr lvl="1"/>
            <a:r>
              <a:rPr lang="de-DE" sz="1600" dirty="0"/>
              <a:t>Reference Scores: 2019 Chapel Hill Expert Survey score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overall</a:t>
            </a:r>
            <a:r>
              <a:rPr lang="de-DE" sz="1600" dirty="0"/>
              <a:t> </a:t>
            </a:r>
            <a:r>
              <a:rPr lang="de-DE" sz="1600" dirty="0" err="1"/>
              <a:t>ideological</a:t>
            </a:r>
            <a:r>
              <a:rPr lang="de-DE" sz="1600" dirty="0"/>
              <a:t> </a:t>
            </a:r>
            <a:r>
              <a:rPr lang="de-DE" sz="1600" dirty="0" err="1"/>
              <a:t>position</a:t>
            </a:r>
            <a:r>
              <a:rPr lang="de-DE" sz="1600" dirty="0"/>
              <a:t> </a:t>
            </a:r>
            <a:r>
              <a:rPr lang="de-DE" sz="1600" dirty="0" err="1"/>
              <a:t>assigned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reference</a:t>
            </a:r>
            <a:r>
              <a:rPr lang="de-DE" sz="1600" dirty="0"/>
              <a:t> </a:t>
            </a:r>
            <a:r>
              <a:rPr lang="de-DE" sz="1600" dirty="0" err="1"/>
              <a:t>texts</a:t>
            </a:r>
            <a:endParaRPr lang="de-DE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000" b="1" dirty="0"/>
              <a:t>Topic-</a:t>
            </a:r>
            <a:r>
              <a:rPr lang="de-DE" sz="2000" b="1" dirty="0" err="1"/>
              <a:t>Specific</a:t>
            </a:r>
            <a:r>
              <a:rPr lang="de-DE" sz="2000" b="1" dirty="0"/>
              <a:t> </a:t>
            </a:r>
            <a:r>
              <a:rPr lang="de-DE" sz="2000" b="1" dirty="0" err="1"/>
              <a:t>Stance</a:t>
            </a:r>
            <a:r>
              <a:rPr lang="de-DE" sz="2000" b="1" dirty="0"/>
              <a:t> Analysis</a:t>
            </a:r>
          </a:p>
          <a:p>
            <a:pPr lvl="1"/>
            <a:r>
              <a:rPr lang="de-DE" sz="1600" dirty="0"/>
              <a:t>Relative </a:t>
            </a:r>
            <a:r>
              <a:rPr lang="de-DE" sz="1600" dirty="0" err="1"/>
              <a:t>positioning</a:t>
            </a:r>
            <a:r>
              <a:rPr lang="de-DE" sz="1600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</a:t>
            </a:r>
            <a:r>
              <a:rPr lang="de-DE" sz="1600" dirty="0" err="1"/>
              <a:t>topic-specific</a:t>
            </a:r>
            <a:r>
              <a:rPr lang="de-DE" sz="1600" dirty="0"/>
              <a:t> </a:t>
            </a:r>
            <a:r>
              <a:rPr lang="de-DE" sz="1600" dirty="0" err="1"/>
              <a:t>wordscores</a:t>
            </a:r>
            <a:endParaRPr lang="de-DE" sz="1600" dirty="0"/>
          </a:p>
          <a:p>
            <a:pPr lvl="1"/>
            <a:r>
              <a:rPr lang="de-DE" sz="1600" dirty="0" err="1"/>
              <a:t>Three</a:t>
            </a:r>
            <a:r>
              <a:rPr lang="de-DE" sz="1600" dirty="0"/>
              <a:t> </a:t>
            </a:r>
            <a:r>
              <a:rPr lang="de-DE" sz="1600" dirty="0" err="1"/>
              <a:t>central</a:t>
            </a:r>
            <a:r>
              <a:rPr lang="de-DE" sz="1600" dirty="0"/>
              <a:t> </a:t>
            </a:r>
            <a:r>
              <a:rPr lang="de-DE" sz="1600" dirty="0" err="1"/>
              <a:t>election</a:t>
            </a:r>
            <a:r>
              <a:rPr lang="de-DE" sz="1600" dirty="0"/>
              <a:t> </a:t>
            </a:r>
            <a:r>
              <a:rPr lang="de-DE" sz="1600" dirty="0" err="1"/>
              <a:t>topics</a:t>
            </a:r>
            <a:r>
              <a:rPr lang="de-DE" sz="1600" dirty="0"/>
              <a:t>: Corona (1), Environment / Climate Change (2) &amp; </a:t>
            </a:r>
            <a:r>
              <a:rPr lang="de-DE" sz="1600" dirty="0" err="1"/>
              <a:t>Digitization</a:t>
            </a:r>
            <a:r>
              <a:rPr lang="de-DE" sz="1600" dirty="0"/>
              <a:t> (3)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CD6512-88AE-4565-9476-1D70FE35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644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4A50-60CF-434F-ADD3-31BD2C36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Results</a:t>
            </a:r>
            <a:r>
              <a:rPr lang="de-DE" b="1" dirty="0"/>
              <a:t> (I/II)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A96DE-6D23-42C4-AB63-4B4FA680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4536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line with current research, the two incumbent government parties (CDU/CSU &amp; SPD) have utilized more positive sentiment than the opposition parties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text-similarity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of the six major political parties has continuously and considerably increased between 2017 and 2021 party programs and campaign period tweets - thus resulting in the most similar relative positioning for all parties for the campaign period tweets.</a:t>
            </a:r>
          </a:p>
        </p:txBody>
      </p:sp>
      <p:pic>
        <p:nvPicPr>
          <p:cNvPr id="6" name="Picture 38">
            <a:extLst>
              <a:ext uri="{FF2B5EF4-FFF2-40B4-BE49-F238E27FC236}">
                <a16:creationId xmlns:a16="http://schemas.microsoft.com/office/drawing/2014/main" id="{AA38D900-35FB-49C6-B722-DA80C25C7E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009" y="303426"/>
            <a:ext cx="3960000" cy="2443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8">
            <a:extLst>
              <a:ext uri="{FF2B5EF4-FFF2-40B4-BE49-F238E27FC236}">
                <a16:creationId xmlns:a16="http://schemas.microsoft.com/office/drawing/2014/main" id="{7593DBA3-140F-4CF5-96B7-693DFDE86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009" y="3510178"/>
            <a:ext cx="3960000" cy="24460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A9F0057-6A69-4457-ADC7-0782E4D61440}"/>
              </a:ext>
            </a:extLst>
          </p:cNvPr>
          <p:cNvSpPr txBox="1"/>
          <p:nvPr/>
        </p:nvSpPr>
        <p:spPr>
          <a:xfrm>
            <a:off x="7032009" y="2682885"/>
            <a:ext cx="3960000" cy="613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2: Relative Positioning of Major German Parties based on their </a:t>
            </a:r>
            <a:r>
              <a:rPr lang="en-US" sz="1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overall ideological position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(1990-2021)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58D7A0F-9C2B-48A7-8D3F-540894EB33B9}"/>
              </a:ext>
            </a:extLst>
          </p:cNvPr>
          <p:cNvSpPr txBox="1"/>
          <p:nvPr/>
        </p:nvSpPr>
        <p:spPr>
          <a:xfrm>
            <a:off x="7032009" y="5956273"/>
            <a:ext cx="3960000" cy="61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3: Relative Positioning of Major German Parties based on their </a:t>
            </a:r>
            <a:r>
              <a:rPr lang="en-US" sz="12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wordscores</a:t>
            </a:r>
            <a:r>
              <a:rPr lang="en-US" sz="1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(2017 &amp; 2021)</a:t>
            </a:r>
            <a:endParaRPr lang="de-DE" sz="1600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538789-C0A8-4AAE-A968-43AB89EB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5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0045249-6584-4B4D-B547-862D646A46AB}"/>
              </a:ext>
            </a:extLst>
          </p:cNvPr>
          <p:cNvSpPr txBox="1"/>
          <p:nvPr/>
        </p:nvSpPr>
        <p:spPr>
          <a:xfrm>
            <a:off x="10752587" y="2255404"/>
            <a:ext cx="1202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left-wing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6B617E4-2DAC-46AD-8F9F-C8A4568663F0}"/>
              </a:ext>
            </a:extLst>
          </p:cNvPr>
          <p:cNvSpPr txBox="1"/>
          <p:nvPr/>
        </p:nvSpPr>
        <p:spPr>
          <a:xfrm>
            <a:off x="10752586" y="297702"/>
            <a:ext cx="1202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ight-wing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201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4A50-60CF-434F-ADD3-31BD2C36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Results</a:t>
            </a:r>
            <a:r>
              <a:rPr lang="de-DE" b="1" dirty="0"/>
              <a:t> (II/II)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A96DE-6D23-42C4-AB63-4B4FA680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1254"/>
            <a:ext cx="5181600" cy="46757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Several shifts in language by the parties: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Corona (all parties more right-wing), Environment (all parties more left-wing) &amp; Digitization (two shifts)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anose="02020603050405020304" pitchFamily="18" charset="0"/>
              </a:rPr>
              <a:t>Three Campaign Phases: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</a:rPr>
              <a:t>Phase 1 – Corona (Dec. 20 – Apr. 21)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</a:rPr>
              <a:t>Phase 2 – Environment (May 21 – Aug. 21)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</a:rPr>
              <a:t>Phase 3 – Digitization (Sep. 21)</a:t>
            </a:r>
            <a:endParaRPr lang="de-DE" dirty="0"/>
          </a:p>
        </p:txBody>
      </p:sp>
      <p:pic>
        <p:nvPicPr>
          <p:cNvPr id="5" name="Picture 36">
            <a:extLst>
              <a:ext uri="{FF2B5EF4-FFF2-40B4-BE49-F238E27FC236}">
                <a16:creationId xmlns:a16="http://schemas.microsoft.com/office/drawing/2014/main" id="{1A00240E-8C45-4652-9A7E-0DFE01196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009" y="546100"/>
            <a:ext cx="4500000" cy="27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39">
            <a:extLst>
              <a:ext uri="{FF2B5EF4-FFF2-40B4-BE49-F238E27FC236}">
                <a16:creationId xmlns:a16="http://schemas.microsoft.com/office/drawing/2014/main" id="{37D781DE-DE48-4615-978B-7844B51B0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12" y="3992641"/>
            <a:ext cx="3600000" cy="2223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40">
            <a:extLst>
              <a:ext uri="{FF2B5EF4-FFF2-40B4-BE49-F238E27FC236}">
                <a16:creationId xmlns:a16="http://schemas.microsoft.com/office/drawing/2014/main" id="{9D575634-EDB6-44E1-A078-8A12013AD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612" y="3992641"/>
            <a:ext cx="3600000" cy="2223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41">
            <a:extLst>
              <a:ext uri="{FF2B5EF4-FFF2-40B4-BE49-F238E27FC236}">
                <a16:creationId xmlns:a16="http://schemas.microsoft.com/office/drawing/2014/main" id="{5FBC2F77-BBB7-46DA-8D5C-2CB2F6834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612" y="3992641"/>
            <a:ext cx="3600000" cy="222372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BE4D83B-C764-43C3-9380-6EF860B2914A}"/>
              </a:ext>
            </a:extLst>
          </p:cNvPr>
          <p:cNvSpPr txBox="1"/>
          <p:nvPr/>
        </p:nvSpPr>
        <p:spPr>
          <a:xfrm>
            <a:off x="7302009" y="3267700"/>
            <a:ext cx="3960000" cy="61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4: Relative Positioning of Major German Parties based on their </a:t>
            </a:r>
            <a:r>
              <a:rPr lang="en-US" sz="1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topic-specific stances.</a:t>
            </a:r>
            <a:endParaRPr lang="de-DE" sz="1600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72FA23-567F-4CB8-BA53-C0E7A1926CC8}"/>
              </a:ext>
            </a:extLst>
          </p:cNvPr>
          <p:cNvSpPr txBox="1"/>
          <p:nvPr/>
        </p:nvSpPr>
        <p:spPr>
          <a:xfrm>
            <a:off x="439800" y="6115359"/>
            <a:ext cx="3960000" cy="337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5: Corona-specific Tweets</a:t>
            </a:r>
            <a:endParaRPr lang="de-DE" sz="1600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86C3C74-3535-4BF1-B428-D54168656CF3}"/>
              </a:ext>
            </a:extLst>
          </p:cNvPr>
          <p:cNvSpPr txBox="1"/>
          <p:nvPr/>
        </p:nvSpPr>
        <p:spPr>
          <a:xfrm>
            <a:off x="4116000" y="6115358"/>
            <a:ext cx="3960000" cy="337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6: Environment-specific Tweets</a:t>
            </a:r>
            <a:endParaRPr lang="de-DE" sz="1600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ABB802F-A2ED-436E-ADF0-2BAA4FA0E09C}"/>
              </a:ext>
            </a:extLst>
          </p:cNvPr>
          <p:cNvSpPr txBox="1"/>
          <p:nvPr/>
        </p:nvSpPr>
        <p:spPr>
          <a:xfrm>
            <a:off x="7792200" y="6115357"/>
            <a:ext cx="3960000" cy="337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7: Digitization-specific Tweets</a:t>
            </a:r>
            <a:endParaRPr lang="de-DE" sz="1600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54301BF6-FE78-427B-A477-62B1EC9D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286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4A50-60CF-434F-ADD3-31BD2C36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Conclusions</a:t>
            </a:r>
            <a:r>
              <a:rPr lang="de-DE" b="1" dirty="0"/>
              <a:t> &amp; Marketing </a:t>
            </a:r>
            <a:r>
              <a:rPr lang="de-DE" b="1" dirty="0" err="1"/>
              <a:t>Implications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A96DE-6D23-42C4-AB63-4B4FA680A9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Increasing assimilation in text similarity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raises the need for differentiation regarding central election topics (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sym typeface="Wingdings" panose="05000000000000000000" pitchFamily="2" charset="2"/>
              </a:rPr>
              <a:t> topic shifts)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and sentimental and emotive strategies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Sentimental and emotive strategies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are a suitable differentiating tool: the question of whether messages should be in the majority positively or negatively connoted is primarily determined by the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incumbent status of parties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public image of the lead candidate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seems to be one of the central drivers for voter behavior. 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Other suitable political marketing tools: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Situational contingency + epistemic value</a:t>
            </a:r>
            <a:endParaRPr lang="de-DE" sz="2000" dirty="0"/>
          </a:p>
        </p:txBody>
      </p:sp>
      <p:pic>
        <p:nvPicPr>
          <p:cNvPr id="9" name="Picture 27">
            <a:extLst>
              <a:ext uri="{FF2B5EF4-FFF2-40B4-BE49-F238E27FC236}">
                <a16:creationId xmlns:a16="http://schemas.microsoft.com/office/drawing/2014/main" id="{F6DE2A81-CB7D-424E-BB6B-F92DF0AB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282" y="1690688"/>
            <a:ext cx="5039995" cy="2956560"/>
          </a:xfrm>
          <a:prstGeom prst="rect">
            <a:avLst/>
          </a:prstGeom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1E99CA2-E057-4293-A16A-0628B63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7</a:t>
            </a:fld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2D92C74-7B8F-4129-BB3C-12AAF63DAB45}"/>
              </a:ext>
            </a:extLst>
          </p:cNvPr>
          <p:cNvSpPr txBox="1"/>
          <p:nvPr/>
        </p:nvSpPr>
        <p:spPr>
          <a:xfrm>
            <a:off x="6742281" y="4809301"/>
            <a:ext cx="46115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</a:t>
            </a:r>
            <a:r>
              <a:rPr lang="en-US" sz="1200" i="1" dirty="0">
                <a:latin typeface="Times New Roman" panose="02020603050405020304" pitchFamily="18" charset="0"/>
                <a:ea typeface="Calibri" panose="020F0502020204030204" pitchFamily="34" charset="0"/>
              </a:rPr>
              <a:t>8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Polled preferences for the chancellor position in a comparison between lead candidates Armin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Laschet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(CDU),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Annalena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Baerbock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(Greens) and Olaf Scholz (SPD). 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108512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P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Microsoft Office PowerPoint</Application>
  <PresentationFormat>Breitbild</PresentationFormat>
  <Paragraphs>71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Montserrat</vt:lpstr>
      <vt:lpstr>Montserrat ExtraBold</vt:lpstr>
      <vt:lpstr>Montserrat Light</vt:lpstr>
      <vt:lpstr>Times New Roman</vt:lpstr>
      <vt:lpstr>Wingdings</vt:lpstr>
      <vt:lpstr>Office</vt:lpstr>
      <vt:lpstr>Gaining The Competitive Edge</vt:lpstr>
      <vt:lpstr>Motivation</vt:lpstr>
      <vt:lpstr>Data</vt:lpstr>
      <vt:lpstr>Methodology</vt:lpstr>
      <vt:lpstr>Results (I/II)</vt:lpstr>
      <vt:lpstr>Results (II/II)</vt:lpstr>
      <vt:lpstr>Conclusions &amp; Marketing 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Gaining The Competitive Edge</dc:title>
  <dc:creator>Phil Overlay</dc:creator>
  <cp:lastModifiedBy>Phil Overlay</cp:lastModifiedBy>
  <cp:revision>18</cp:revision>
  <dcterms:created xsi:type="dcterms:W3CDTF">2021-12-27T11:49:10Z</dcterms:created>
  <dcterms:modified xsi:type="dcterms:W3CDTF">2021-12-28T16:12:42Z</dcterms:modified>
</cp:coreProperties>
</file>