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3B35-E18A-4FE8-98F4-AD782EC14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3F676-7625-4A85-B895-28450152D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BA5F31-16C4-4077-A2E7-407298316AEA}"/>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5" name="Footer Placeholder 4">
            <a:extLst>
              <a:ext uri="{FF2B5EF4-FFF2-40B4-BE49-F238E27FC236}">
                <a16:creationId xmlns:a16="http://schemas.microsoft.com/office/drawing/2014/main" id="{59A290C7-5716-4517-A733-E4D6A4A34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04AC7-9F51-4010-B343-FA2317378E3F}"/>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37302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C218-5ADA-41FE-90E2-45B159E2D9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22643-A062-4A81-891D-479644852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61A3-04D8-4D81-A7A2-BCA57CDCC29D}"/>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5" name="Footer Placeholder 4">
            <a:extLst>
              <a:ext uri="{FF2B5EF4-FFF2-40B4-BE49-F238E27FC236}">
                <a16:creationId xmlns:a16="http://schemas.microsoft.com/office/drawing/2014/main" id="{F0AE10C6-284E-48E6-8E86-54D86D62F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1D71D-006E-404A-BADA-9DC3FD33A958}"/>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17755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F192D-406B-45FE-B553-C42F1B1F7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5E4645-13DD-4D82-BDC7-394CA2D6AE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8678D-2DAD-4A9F-A7D1-B1C8A477F5AE}"/>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5" name="Footer Placeholder 4">
            <a:extLst>
              <a:ext uri="{FF2B5EF4-FFF2-40B4-BE49-F238E27FC236}">
                <a16:creationId xmlns:a16="http://schemas.microsoft.com/office/drawing/2014/main" id="{F8C83F68-1495-4264-BEE1-CA6A6E92A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22926-19B5-4AEE-8369-625FCF3C0254}"/>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10722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DB91-5637-4125-8454-A79AACE11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8E114-F7F0-4CA0-82B0-9739EA5BD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965FA-CFEB-4B0A-A110-74E1BD6B2601}"/>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5" name="Footer Placeholder 4">
            <a:extLst>
              <a:ext uri="{FF2B5EF4-FFF2-40B4-BE49-F238E27FC236}">
                <a16:creationId xmlns:a16="http://schemas.microsoft.com/office/drawing/2014/main" id="{818C5697-30F5-48B1-98B9-8EA0E381C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3C49C-3B27-4F5C-8AFF-D31A2B3A7D5E}"/>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109784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D68A-CF69-497C-8A9A-41EA47B60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054FF7-F3A5-4AD6-AFB8-7D51E7A15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188ABA-A5FD-4090-A9D6-4632D5143403}"/>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5" name="Footer Placeholder 4">
            <a:extLst>
              <a:ext uri="{FF2B5EF4-FFF2-40B4-BE49-F238E27FC236}">
                <a16:creationId xmlns:a16="http://schemas.microsoft.com/office/drawing/2014/main" id="{AB8CE413-1EBD-41C6-AB7A-481F1336F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0D0C0-F39D-46CB-8134-1A1BF8520219}"/>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156239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AB88-0ABA-4556-9523-9BDA6A3AC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0E27A-6765-4893-96DD-A45EFC728B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77B96D-E1DC-4660-8C3E-72C4DA6A2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BE76B-32D3-44F4-ADA4-89518209802A}"/>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6" name="Footer Placeholder 5">
            <a:extLst>
              <a:ext uri="{FF2B5EF4-FFF2-40B4-BE49-F238E27FC236}">
                <a16:creationId xmlns:a16="http://schemas.microsoft.com/office/drawing/2014/main" id="{76BD7402-1091-4B11-A44E-8FB800000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6A885-B0B3-4B1D-A2E3-2E653E621411}"/>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16046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822A-E15C-4ADF-9625-86DB5E9C1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923CC-04A1-45BE-BA87-A19C6E5C3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EF8DE0-2D31-4137-9501-C785B1E02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B2668F-67EE-462B-B737-2BD9E2AAC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13BE6-FC22-4241-87AB-967E4CF10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C63DA-E792-4B0C-8B2B-1939C37CFBB4}"/>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8" name="Footer Placeholder 7">
            <a:extLst>
              <a:ext uri="{FF2B5EF4-FFF2-40B4-BE49-F238E27FC236}">
                <a16:creationId xmlns:a16="http://schemas.microsoft.com/office/drawing/2014/main" id="{A0D9C1CB-F06A-4C0F-AE35-78D1AD2FF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13604-7CB8-4D09-A096-FE9C0A630C6D}"/>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80410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0A0D-C29B-4DB4-B85F-9E2982E7FC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BD35B-B6D2-4860-9BDC-FA5DAB11D6E7}"/>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4" name="Footer Placeholder 3">
            <a:extLst>
              <a:ext uri="{FF2B5EF4-FFF2-40B4-BE49-F238E27FC236}">
                <a16:creationId xmlns:a16="http://schemas.microsoft.com/office/drawing/2014/main" id="{7AD4CC75-AC30-47AE-BC94-9F2887290C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4993C-A5DA-4947-B3F4-3CF5F816848F}"/>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95889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BF409-F4E0-4793-90F4-576775A733F4}"/>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3" name="Footer Placeholder 2">
            <a:extLst>
              <a:ext uri="{FF2B5EF4-FFF2-40B4-BE49-F238E27FC236}">
                <a16:creationId xmlns:a16="http://schemas.microsoft.com/office/drawing/2014/main" id="{32D49928-C678-45DE-A487-7E3D05B005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8EE6E-1702-4DEE-978A-93C5DF0262A7}"/>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76635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A0E2-7A0D-43BB-B4D9-5F8A3E71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14EB45-23C4-4947-A708-7A779A948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510F8A-6DE1-4585-9E2D-DDF788102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A28A6-3861-478A-8A2C-1E15A75C13BA}"/>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6" name="Footer Placeholder 5">
            <a:extLst>
              <a:ext uri="{FF2B5EF4-FFF2-40B4-BE49-F238E27FC236}">
                <a16:creationId xmlns:a16="http://schemas.microsoft.com/office/drawing/2014/main" id="{F74E0826-E11D-4282-B52E-3ED4D5B80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341CC-95FF-4601-8A40-4F687B980C20}"/>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40134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86E1-DF5F-4B8F-A789-89E78AE37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5BA9A-909C-4807-89B3-3649EF577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B7105-F131-4468-B788-B6D710318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362A2-3CD3-4BA6-9EC9-57869DC08F0D}"/>
              </a:ext>
            </a:extLst>
          </p:cNvPr>
          <p:cNvSpPr>
            <a:spLocks noGrp="1"/>
          </p:cNvSpPr>
          <p:nvPr>
            <p:ph type="dt" sz="half" idx="10"/>
          </p:nvPr>
        </p:nvSpPr>
        <p:spPr/>
        <p:txBody>
          <a:bodyPr/>
          <a:lstStyle/>
          <a:p>
            <a:fld id="{D4D1A272-54B4-4644-A6C2-9572F0169CAB}" type="datetimeFigureOut">
              <a:rPr lang="en-US" smtClean="0"/>
              <a:t>6/19/2021</a:t>
            </a:fld>
            <a:endParaRPr lang="en-US"/>
          </a:p>
        </p:txBody>
      </p:sp>
      <p:sp>
        <p:nvSpPr>
          <p:cNvPr id="6" name="Footer Placeholder 5">
            <a:extLst>
              <a:ext uri="{FF2B5EF4-FFF2-40B4-BE49-F238E27FC236}">
                <a16:creationId xmlns:a16="http://schemas.microsoft.com/office/drawing/2014/main" id="{F45B9138-480D-4130-9761-DA87733DF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E23DB-5B03-4C76-8E74-0CB4349AF3A5}"/>
              </a:ext>
            </a:extLst>
          </p:cNvPr>
          <p:cNvSpPr>
            <a:spLocks noGrp="1"/>
          </p:cNvSpPr>
          <p:nvPr>
            <p:ph type="sldNum" sz="quarter" idx="12"/>
          </p:nvPr>
        </p:nvSpPr>
        <p:spPr/>
        <p:txBody>
          <a:bodyPr/>
          <a:lstStyle/>
          <a:p>
            <a:fld id="{74EBA549-4F20-49F5-94C7-02DD10A26249}" type="slidenum">
              <a:rPr lang="en-US" smtClean="0"/>
              <a:t>‹#›</a:t>
            </a:fld>
            <a:endParaRPr lang="en-US"/>
          </a:p>
        </p:txBody>
      </p:sp>
    </p:spTree>
    <p:extLst>
      <p:ext uri="{BB962C8B-B14F-4D97-AF65-F5344CB8AC3E}">
        <p14:creationId xmlns:p14="http://schemas.microsoft.com/office/powerpoint/2010/main" val="286164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45278-613D-412F-B62A-03EC29A19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5628C-1C8F-438B-8910-704C81B686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E0F57-75B5-4E75-89AB-05073AED12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1A272-54B4-4644-A6C2-9572F0169CAB}" type="datetimeFigureOut">
              <a:rPr lang="en-US" smtClean="0"/>
              <a:t>6/19/2021</a:t>
            </a:fld>
            <a:endParaRPr lang="en-US"/>
          </a:p>
        </p:txBody>
      </p:sp>
      <p:sp>
        <p:nvSpPr>
          <p:cNvPr id="5" name="Footer Placeholder 4">
            <a:extLst>
              <a:ext uri="{FF2B5EF4-FFF2-40B4-BE49-F238E27FC236}">
                <a16:creationId xmlns:a16="http://schemas.microsoft.com/office/drawing/2014/main" id="{DF2BB0E3-47A3-451A-A317-E8D4B7E96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C9CF94-E682-4F28-A9DF-F6EFDC5F6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BA549-4F20-49F5-94C7-02DD10A26249}" type="slidenum">
              <a:rPr lang="en-US" smtClean="0"/>
              <a:t>‹#›</a:t>
            </a:fld>
            <a:endParaRPr lang="en-US"/>
          </a:p>
        </p:txBody>
      </p:sp>
    </p:spTree>
    <p:extLst>
      <p:ext uri="{BB962C8B-B14F-4D97-AF65-F5344CB8AC3E}">
        <p14:creationId xmlns:p14="http://schemas.microsoft.com/office/powerpoint/2010/main" val="3139740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D657-2DA2-4DC2-A030-4112C3810A83}"/>
              </a:ext>
            </a:extLst>
          </p:cNvPr>
          <p:cNvSpPr>
            <a:spLocks noGrp="1"/>
          </p:cNvSpPr>
          <p:nvPr>
            <p:ph type="ctrTitle"/>
          </p:nvPr>
        </p:nvSpPr>
        <p:spPr/>
        <p:txBody>
          <a:bodyPr/>
          <a:lstStyle/>
          <a:p>
            <a:r>
              <a:rPr lang="de-DE" b="1" dirty="0">
                <a:latin typeface="Montserrat" panose="00000500000000000000" pitchFamily="2" charset="0"/>
              </a:rPr>
              <a:t>THE FANDOMS OF THE NBA</a:t>
            </a:r>
            <a:endParaRPr lang="en-US" b="1" dirty="0">
              <a:latin typeface="Montserrat" panose="00000500000000000000" pitchFamily="2" charset="0"/>
            </a:endParaRPr>
          </a:p>
        </p:txBody>
      </p:sp>
      <p:sp>
        <p:nvSpPr>
          <p:cNvPr id="3" name="Subtitle 2">
            <a:extLst>
              <a:ext uri="{FF2B5EF4-FFF2-40B4-BE49-F238E27FC236}">
                <a16:creationId xmlns:a16="http://schemas.microsoft.com/office/drawing/2014/main" id="{7B6E80DC-2B9F-4414-8336-370F2B4D1C8E}"/>
              </a:ext>
            </a:extLst>
          </p:cNvPr>
          <p:cNvSpPr>
            <a:spLocks noGrp="1"/>
          </p:cNvSpPr>
          <p:nvPr>
            <p:ph type="subTitle" idx="1"/>
          </p:nvPr>
        </p:nvSpPr>
        <p:spPr/>
        <p:txBody>
          <a:bodyPr/>
          <a:lstStyle/>
          <a:p>
            <a:r>
              <a:rPr lang="de-DE" b="1" dirty="0">
                <a:solidFill>
                  <a:schemeClr val="accent1"/>
                </a:solidFill>
              </a:rPr>
              <a:t>Social Media Research Project by Philipp Kläger</a:t>
            </a:r>
          </a:p>
          <a:p>
            <a:r>
              <a:rPr lang="de-DE" b="1" dirty="0">
                <a:solidFill>
                  <a:schemeClr val="accent1"/>
                </a:solidFill>
              </a:rPr>
              <a:t>SNR: 2062105</a:t>
            </a:r>
            <a:endParaRPr lang="en-US" b="1" dirty="0">
              <a:solidFill>
                <a:schemeClr val="accent1"/>
              </a:solidFill>
            </a:endParaRPr>
          </a:p>
        </p:txBody>
      </p:sp>
      <p:pic>
        <p:nvPicPr>
          <p:cNvPr id="1026" name="Picture 2">
            <a:extLst>
              <a:ext uri="{FF2B5EF4-FFF2-40B4-BE49-F238E27FC236}">
                <a16:creationId xmlns:a16="http://schemas.microsoft.com/office/drawing/2014/main" id="{0A4DF350-3C20-4631-8085-78AFAA64A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468228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49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AB7-BF30-4DA3-B3A8-85E4A128B68D}"/>
              </a:ext>
            </a:extLst>
          </p:cNvPr>
          <p:cNvSpPr>
            <a:spLocks noGrp="1"/>
          </p:cNvSpPr>
          <p:nvPr>
            <p:ph type="title"/>
          </p:nvPr>
        </p:nvSpPr>
        <p:spPr/>
        <p:txBody>
          <a:bodyPr/>
          <a:lstStyle/>
          <a:p>
            <a:r>
              <a:rPr lang="de-DE" b="1" dirty="0"/>
              <a:t>I. Motivation</a:t>
            </a:r>
            <a:endParaRPr lang="en-US" b="1" dirty="0"/>
          </a:p>
        </p:txBody>
      </p:sp>
      <p:sp>
        <p:nvSpPr>
          <p:cNvPr id="3" name="Content Placeholder 2">
            <a:extLst>
              <a:ext uri="{FF2B5EF4-FFF2-40B4-BE49-F238E27FC236}">
                <a16:creationId xmlns:a16="http://schemas.microsoft.com/office/drawing/2014/main" id="{D89CA826-7262-4EE2-B67F-F5FFEE41BA29}"/>
              </a:ext>
            </a:extLst>
          </p:cNvPr>
          <p:cNvSpPr>
            <a:spLocks noGrp="1"/>
          </p:cNvSpPr>
          <p:nvPr>
            <p:ph idx="1"/>
          </p:nvPr>
        </p:nvSpPr>
        <p:spPr/>
        <p:txBody>
          <a:bodyPr>
            <a:normAutofit fontScale="85000" lnSpcReduction="20000"/>
          </a:bodyPr>
          <a:lstStyle/>
          <a:p>
            <a:r>
              <a:rPr lang="en-US" u="sng" dirty="0"/>
              <a:t>Initial Questions</a:t>
            </a:r>
          </a:p>
          <a:p>
            <a:pPr lvl="1"/>
            <a:r>
              <a:rPr lang="en-US" dirty="0"/>
              <a:t>Why do people love sports so much?</a:t>
            </a:r>
          </a:p>
          <a:p>
            <a:pPr lvl="1"/>
            <a:r>
              <a:rPr lang="en-US" dirty="0"/>
              <a:t>How are NBA teams perceived differently</a:t>
            </a:r>
          </a:p>
          <a:p>
            <a:pPr marL="457200" lvl="1" indent="0">
              <a:buNone/>
            </a:pPr>
            <a:endParaRPr lang="en-US" dirty="0"/>
          </a:p>
          <a:p>
            <a:r>
              <a:rPr lang="en-US" u="sng" dirty="0"/>
              <a:t>Research Gap: </a:t>
            </a:r>
            <a:r>
              <a:rPr lang="en-US" dirty="0"/>
              <a:t>surprisingly little research on fan behavior and its respective emotions.</a:t>
            </a:r>
          </a:p>
          <a:p>
            <a:pPr marL="0" indent="0">
              <a:buNone/>
            </a:pPr>
            <a:endParaRPr lang="en-US" dirty="0"/>
          </a:p>
          <a:p>
            <a:r>
              <a:rPr lang="en-US" u="sng" dirty="0"/>
              <a:t>Purpose of this Study:</a:t>
            </a:r>
          </a:p>
          <a:p>
            <a:pPr lvl="1"/>
            <a:r>
              <a:rPr lang="en-US" dirty="0"/>
              <a:t>add to the already existing scenery of empirical studies with an exploratory analysis of sentiments and emotions towards different NBA teams</a:t>
            </a:r>
          </a:p>
          <a:p>
            <a:pPr lvl="1"/>
            <a:r>
              <a:rPr lang="en-US" dirty="0"/>
              <a:t>synthesize the current status of research regarding the sentiments and emotions towards sports teams, as well as provide an industry background regarding the characteristics and possible differences between current NBA teams and its supporters</a:t>
            </a:r>
          </a:p>
        </p:txBody>
      </p:sp>
    </p:spTree>
    <p:extLst>
      <p:ext uri="{BB962C8B-B14F-4D97-AF65-F5344CB8AC3E}">
        <p14:creationId xmlns:p14="http://schemas.microsoft.com/office/powerpoint/2010/main" val="18820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AB7-BF30-4DA3-B3A8-85E4A128B68D}"/>
              </a:ext>
            </a:extLst>
          </p:cNvPr>
          <p:cNvSpPr>
            <a:spLocks noGrp="1"/>
          </p:cNvSpPr>
          <p:nvPr>
            <p:ph type="title"/>
          </p:nvPr>
        </p:nvSpPr>
        <p:spPr/>
        <p:txBody>
          <a:bodyPr/>
          <a:lstStyle/>
          <a:p>
            <a:r>
              <a:rPr lang="de-DE" b="1" dirty="0"/>
              <a:t>II. Data</a:t>
            </a:r>
            <a:endParaRPr lang="en-US" b="1" dirty="0"/>
          </a:p>
        </p:txBody>
      </p:sp>
      <p:sp>
        <p:nvSpPr>
          <p:cNvPr id="3" name="Content Placeholder 2">
            <a:extLst>
              <a:ext uri="{FF2B5EF4-FFF2-40B4-BE49-F238E27FC236}">
                <a16:creationId xmlns:a16="http://schemas.microsoft.com/office/drawing/2014/main" id="{D89CA826-7262-4EE2-B67F-F5FFEE41BA29}"/>
              </a:ext>
            </a:extLst>
          </p:cNvPr>
          <p:cNvSpPr>
            <a:spLocks noGrp="1"/>
          </p:cNvSpPr>
          <p:nvPr>
            <p:ph idx="1"/>
          </p:nvPr>
        </p:nvSpPr>
        <p:spPr/>
        <p:txBody>
          <a:bodyPr/>
          <a:lstStyle/>
          <a:p>
            <a:r>
              <a:rPr lang="de-DE" u="sng" dirty="0"/>
              <a:t>Source:</a:t>
            </a:r>
            <a:r>
              <a:rPr lang="de-DE" dirty="0"/>
              <a:t> Twitter Search API</a:t>
            </a:r>
          </a:p>
          <a:p>
            <a:r>
              <a:rPr lang="de-DE" u="sng" dirty="0"/>
              <a:t>Seeds:</a:t>
            </a:r>
            <a:r>
              <a:rPr lang="de-DE" dirty="0"/>
              <a:t> NBA Team Names as hashtags</a:t>
            </a:r>
          </a:p>
          <a:p>
            <a:r>
              <a:rPr lang="de-DE" u="sng" dirty="0"/>
              <a:t>Time Frame:</a:t>
            </a:r>
            <a:r>
              <a:rPr lang="de-DE" dirty="0"/>
              <a:t> March 13th – March 20th 2021</a:t>
            </a:r>
            <a:endParaRPr lang="en-US" dirty="0"/>
          </a:p>
        </p:txBody>
      </p:sp>
      <p:graphicFrame>
        <p:nvGraphicFramePr>
          <p:cNvPr id="4" name="Table 5">
            <a:extLst>
              <a:ext uri="{FF2B5EF4-FFF2-40B4-BE49-F238E27FC236}">
                <a16:creationId xmlns:a16="http://schemas.microsoft.com/office/drawing/2014/main" id="{5ED3BE56-F005-46F6-989E-F2ADD115BDC5}"/>
              </a:ext>
            </a:extLst>
          </p:cNvPr>
          <p:cNvGraphicFramePr>
            <a:graphicFrameLocks/>
          </p:cNvGraphicFramePr>
          <p:nvPr>
            <p:extLst>
              <p:ext uri="{D42A27DB-BD31-4B8C-83A1-F6EECF244321}">
                <p14:modId xmlns:p14="http://schemas.microsoft.com/office/powerpoint/2010/main" val="3751867376"/>
              </p:ext>
            </p:extLst>
          </p:nvPr>
        </p:nvGraphicFramePr>
        <p:xfrm>
          <a:off x="838200" y="3978706"/>
          <a:ext cx="10515600" cy="148336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38970096"/>
                    </a:ext>
                  </a:extLst>
                </a:gridCol>
                <a:gridCol w="1314450">
                  <a:extLst>
                    <a:ext uri="{9D8B030D-6E8A-4147-A177-3AD203B41FA5}">
                      <a16:colId xmlns:a16="http://schemas.microsoft.com/office/drawing/2014/main" val="4232972787"/>
                    </a:ext>
                  </a:extLst>
                </a:gridCol>
                <a:gridCol w="1314450">
                  <a:extLst>
                    <a:ext uri="{9D8B030D-6E8A-4147-A177-3AD203B41FA5}">
                      <a16:colId xmlns:a16="http://schemas.microsoft.com/office/drawing/2014/main" val="141330263"/>
                    </a:ext>
                  </a:extLst>
                </a:gridCol>
                <a:gridCol w="1314450">
                  <a:extLst>
                    <a:ext uri="{9D8B030D-6E8A-4147-A177-3AD203B41FA5}">
                      <a16:colId xmlns:a16="http://schemas.microsoft.com/office/drawing/2014/main" val="1419703895"/>
                    </a:ext>
                  </a:extLst>
                </a:gridCol>
                <a:gridCol w="1314450">
                  <a:extLst>
                    <a:ext uri="{9D8B030D-6E8A-4147-A177-3AD203B41FA5}">
                      <a16:colId xmlns:a16="http://schemas.microsoft.com/office/drawing/2014/main" val="495884448"/>
                    </a:ext>
                  </a:extLst>
                </a:gridCol>
                <a:gridCol w="1314450">
                  <a:extLst>
                    <a:ext uri="{9D8B030D-6E8A-4147-A177-3AD203B41FA5}">
                      <a16:colId xmlns:a16="http://schemas.microsoft.com/office/drawing/2014/main" val="3279112156"/>
                    </a:ext>
                  </a:extLst>
                </a:gridCol>
                <a:gridCol w="1314450">
                  <a:extLst>
                    <a:ext uri="{9D8B030D-6E8A-4147-A177-3AD203B41FA5}">
                      <a16:colId xmlns:a16="http://schemas.microsoft.com/office/drawing/2014/main" val="2585244431"/>
                    </a:ext>
                  </a:extLst>
                </a:gridCol>
                <a:gridCol w="1314450">
                  <a:extLst>
                    <a:ext uri="{9D8B030D-6E8A-4147-A177-3AD203B41FA5}">
                      <a16:colId xmlns:a16="http://schemas.microsoft.com/office/drawing/2014/main" val="799662048"/>
                    </a:ext>
                  </a:extLst>
                </a:gridCol>
              </a:tblGrid>
              <a:tr h="370840">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Variable</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Unique (#)</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Missing (%)</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Mean</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SD</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Min</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Median</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b="1" dirty="0">
                          <a:solidFill>
                            <a:schemeClr val="bg1"/>
                          </a:solidFill>
                          <a:effectLst/>
                          <a:latin typeface="Montserrat" panose="00000500000000000000" pitchFamily="2" charset="0"/>
                          <a:ea typeface="Calibri" panose="020F0502020204030204" pitchFamily="34" charset="0"/>
                          <a:cs typeface="Arial" panose="020B0604020202020204" pitchFamily="34" charset="0"/>
                        </a:rPr>
                        <a:t>Max</a:t>
                      </a:r>
                      <a:endParaRPr lang="en-US" sz="2000" dirty="0">
                        <a:solidFill>
                          <a:schemeClr val="bg1"/>
                        </a:solidFill>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5392152"/>
                  </a:ext>
                </a:extLst>
              </a:tr>
              <a:tr h="370840">
                <a:tc>
                  <a:txBody>
                    <a:bodyPr/>
                    <a:lstStyle/>
                    <a:p>
                      <a:r>
                        <a:rPr lang="en-US" sz="1100">
                          <a:effectLst/>
                          <a:latin typeface="Montserrat" panose="00000500000000000000" pitchFamily="2" charset="0"/>
                          <a:ea typeface="Calibri" panose="020F0502020204030204" pitchFamily="34" charset="0"/>
                          <a:cs typeface="Arial" panose="020B0604020202020204" pitchFamily="34" charset="0"/>
                        </a:rPr>
                        <a:t>Character Length</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287</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107.7</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88.3</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4.0</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77.0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294.0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9690488"/>
                  </a:ext>
                </a:extLst>
              </a:tr>
              <a:tr h="370840">
                <a:tc>
                  <a:txBody>
                    <a:bodyPr/>
                    <a:lstStyle/>
                    <a:p>
                      <a:r>
                        <a:rPr lang="en-US" sz="1100">
                          <a:effectLst/>
                          <a:latin typeface="Montserrat" panose="00000500000000000000" pitchFamily="2" charset="0"/>
                          <a:ea typeface="Calibri" panose="020F0502020204030204" pitchFamily="34" charset="0"/>
                          <a:cs typeface="Arial" panose="020B0604020202020204" pitchFamily="34" charset="0"/>
                        </a:rPr>
                        <a:t>Favorite Count</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169</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0</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8.2</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109.6</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0.0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0.0</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5826.0</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58927"/>
                  </a:ext>
                </a:extLst>
              </a:tr>
              <a:tr h="370840">
                <a:tc>
                  <a:txBody>
                    <a:bodyPr/>
                    <a:lstStyle/>
                    <a:p>
                      <a:r>
                        <a:rPr lang="en-US" sz="1100">
                          <a:effectLst/>
                          <a:latin typeface="Montserrat" panose="00000500000000000000" pitchFamily="2" charset="0"/>
                          <a:ea typeface="Calibri" panose="020F0502020204030204" pitchFamily="34" charset="0"/>
                          <a:cs typeface="Arial" panose="020B0604020202020204" pitchFamily="34" charset="0"/>
                        </a:rPr>
                        <a:t>Retweet Count</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63</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0.7</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8.7</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0.0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a:effectLst/>
                          <a:latin typeface="Montserrat" panose="00000500000000000000" pitchFamily="2" charset="0"/>
                          <a:ea typeface="Calibri" panose="020F0502020204030204" pitchFamily="34" charset="0"/>
                          <a:cs typeface="Arial" panose="020B0604020202020204" pitchFamily="34" charset="0"/>
                        </a:rPr>
                        <a:t>0.0</a:t>
                      </a:r>
                      <a:endParaRPr lang="en-US" sz="200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tc>
                  <a:txBody>
                    <a:bodyPr/>
                    <a:lstStyle/>
                    <a:p>
                      <a:pPr algn="ctr"/>
                      <a:r>
                        <a:rPr lang="en-US" sz="1100" dirty="0">
                          <a:effectLst/>
                          <a:latin typeface="Montserrat" panose="00000500000000000000" pitchFamily="2" charset="0"/>
                          <a:ea typeface="Calibri" panose="020F0502020204030204" pitchFamily="34" charset="0"/>
                          <a:cs typeface="Arial" panose="020B0604020202020204" pitchFamily="34" charset="0"/>
                        </a:rPr>
                        <a:t>409.0</a:t>
                      </a:r>
                      <a:endParaRPr lang="en-US" sz="2000" dirty="0">
                        <a:effectLst/>
                        <a:latin typeface="Montserrat" panose="00000500000000000000" pitchFamily="2"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3489657"/>
                  </a:ext>
                </a:extLst>
              </a:tr>
            </a:tbl>
          </a:graphicData>
        </a:graphic>
      </p:graphicFrame>
      <p:sp>
        <p:nvSpPr>
          <p:cNvPr id="5" name="TextBox 4">
            <a:extLst>
              <a:ext uri="{FF2B5EF4-FFF2-40B4-BE49-F238E27FC236}">
                <a16:creationId xmlns:a16="http://schemas.microsoft.com/office/drawing/2014/main" id="{A6994FA6-5D3A-482B-BA0A-A57F1B1AABCF}"/>
              </a:ext>
            </a:extLst>
          </p:cNvPr>
          <p:cNvSpPr txBox="1"/>
          <p:nvPr/>
        </p:nvSpPr>
        <p:spPr>
          <a:xfrm>
            <a:off x="4776536" y="5670881"/>
            <a:ext cx="2638927" cy="261610"/>
          </a:xfrm>
          <a:prstGeom prst="rect">
            <a:avLst/>
          </a:prstGeom>
          <a:noFill/>
        </p:spPr>
        <p:txBody>
          <a:bodyPr wrap="square" rtlCol="0">
            <a:spAutoFit/>
          </a:bodyPr>
          <a:lstStyle/>
          <a:p>
            <a:pPr algn="ctr"/>
            <a:r>
              <a:rPr lang="de-DE" sz="1100" dirty="0"/>
              <a:t>N: 9714 observations</a:t>
            </a:r>
            <a:endParaRPr lang="en-US" sz="1100" dirty="0"/>
          </a:p>
        </p:txBody>
      </p:sp>
    </p:spTree>
    <p:extLst>
      <p:ext uri="{BB962C8B-B14F-4D97-AF65-F5344CB8AC3E}">
        <p14:creationId xmlns:p14="http://schemas.microsoft.com/office/powerpoint/2010/main" val="37602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AB7-BF30-4DA3-B3A8-85E4A128B68D}"/>
              </a:ext>
            </a:extLst>
          </p:cNvPr>
          <p:cNvSpPr>
            <a:spLocks noGrp="1"/>
          </p:cNvSpPr>
          <p:nvPr>
            <p:ph type="title"/>
          </p:nvPr>
        </p:nvSpPr>
        <p:spPr/>
        <p:txBody>
          <a:bodyPr/>
          <a:lstStyle/>
          <a:p>
            <a:r>
              <a:rPr lang="de-DE" b="1" dirty="0"/>
              <a:t>III. Methodology</a:t>
            </a:r>
            <a:endParaRPr lang="en-US" b="1" dirty="0"/>
          </a:p>
        </p:txBody>
      </p:sp>
      <p:sp>
        <p:nvSpPr>
          <p:cNvPr id="3" name="Content Placeholder 2">
            <a:extLst>
              <a:ext uri="{FF2B5EF4-FFF2-40B4-BE49-F238E27FC236}">
                <a16:creationId xmlns:a16="http://schemas.microsoft.com/office/drawing/2014/main" id="{D89CA826-7262-4EE2-B67F-F5FFEE41BA29}"/>
              </a:ext>
            </a:extLst>
          </p:cNvPr>
          <p:cNvSpPr>
            <a:spLocks noGrp="1"/>
          </p:cNvSpPr>
          <p:nvPr>
            <p:ph idx="1"/>
          </p:nvPr>
        </p:nvSpPr>
        <p:spPr/>
        <p:txBody>
          <a:bodyPr/>
          <a:lstStyle/>
          <a:p>
            <a:r>
              <a:rPr lang="de-DE" u="sng" dirty="0"/>
              <a:t>Sentiment Analysis</a:t>
            </a:r>
          </a:p>
          <a:p>
            <a:pPr lvl="1"/>
            <a:r>
              <a:rPr lang="de-DE" dirty="0"/>
              <a:t>NRC Word-Emotion Association Lexicon</a:t>
            </a:r>
          </a:p>
          <a:p>
            <a:pPr lvl="1"/>
            <a:r>
              <a:rPr lang="de-DE" dirty="0"/>
              <a:t>Sentiments: Anger + Anticipation + Disgust + Fear + Joy + Sadness + Surprise + Trust</a:t>
            </a:r>
          </a:p>
          <a:p>
            <a:pPr lvl="1"/>
            <a:r>
              <a:rPr lang="de-DE" dirty="0"/>
              <a:t>Emotions: Negative + Positive </a:t>
            </a:r>
          </a:p>
          <a:p>
            <a:r>
              <a:rPr lang="de-DE" u="sng" dirty="0"/>
              <a:t>Linear Regressions</a:t>
            </a:r>
          </a:p>
          <a:p>
            <a:pPr lvl="1"/>
            <a:r>
              <a:rPr lang="de-DE" dirty="0"/>
              <a:t>30 regressions of the type:</a:t>
            </a:r>
          </a:p>
          <a:p>
            <a:pPr marL="457200" lvl="1" indent="0">
              <a:buNone/>
            </a:pPr>
            <a:r>
              <a:rPr lang="de-DE" dirty="0"/>
              <a:t>team_id ~ sentiments + emotions</a:t>
            </a:r>
            <a:endParaRPr lang="en-US" dirty="0"/>
          </a:p>
        </p:txBody>
      </p:sp>
    </p:spTree>
    <p:extLst>
      <p:ext uri="{BB962C8B-B14F-4D97-AF65-F5344CB8AC3E}">
        <p14:creationId xmlns:p14="http://schemas.microsoft.com/office/powerpoint/2010/main" val="386248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AB7-BF30-4DA3-B3A8-85E4A128B68D}"/>
              </a:ext>
            </a:extLst>
          </p:cNvPr>
          <p:cNvSpPr>
            <a:spLocks noGrp="1"/>
          </p:cNvSpPr>
          <p:nvPr>
            <p:ph type="title"/>
          </p:nvPr>
        </p:nvSpPr>
        <p:spPr/>
        <p:txBody>
          <a:bodyPr/>
          <a:lstStyle/>
          <a:p>
            <a:r>
              <a:rPr lang="de-DE" b="1" dirty="0"/>
              <a:t>IV. Results</a:t>
            </a:r>
            <a:endParaRPr lang="en-US" b="1" dirty="0"/>
          </a:p>
        </p:txBody>
      </p:sp>
      <p:pic>
        <p:nvPicPr>
          <p:cNvPr id="7" name="Content Placeholder 6">
            <a:extLst>
              <a:ext uri="{FF2B5EF4-FFF2-40B4-BE49-F238E27FC236}">
                <a16:creationId xmlns:a16="http://schemas.microsoft.com/office/drawing/2014/main" id="{934BC172-6627-4438-9DEB-9AD6BEE1CC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21" y="1509943"/>
            <a:ext cx="6823317" cy="3838114"/>
          </a:xfrm>
        </p:spPr>
      </p:pic>
      <p:pic>
        <p:nvPicPr>
          <p:cNvPr id="9" name="Content Placeholder 8">
            <a:extLst>
              <a:ext uri="{FF2B5EF4-FFF2-40B4-BE49-F238E27FC236}">
                <a16:creationId xmlns:a16="http://schemas.microsoft.com/office/drawing/2014/main" id="{085EC557-3DCA-425B-ADAB-A3FD9C8D8C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4653" y="1649164"/>
            <a:ext cx="5855368" cy="3293644"/>
          </a:xfrm>
        </p:spPr>
      </p:pic>
    </p:spTree>
    <p:extLst>
      <p:ext uri="{BB962C8B-B14F-4D97-AF65-F5344CB8AC3E}">
        <p14:creationId xmlns:p14="http://schemas.microsoft.com/office/powerpoint/2010/main" val="425411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AB7-BF30-4DA3-B3A8-85E4A128B68D}"/>
              </a:ext>
            </a:extLst>
          </p:cNvPr>
          <p:cNvSpPr>
            <a:spLocks noGrp="1"/>
          </p:cNvSpPr>
          <p:nvPr>
            <p:ph type="title"/>
          </p:nvPr>
        </p:nvSpPr>
        <p:spPr/>
        <p:txBody>
          <a:bodyPr/>
          <a:lstStyle/>
          <a:p>
            <a:r>
              <a:rPr lang="de-DE" b="1" dirty="0"/>
              <a:t>V. Conclusions</a:t>
            </a:r>
            <a:endParaRPr lang="en-US" b="1" dirty="0"/>
          </a:p>
        </p:txBody>
      </p:sp>
      <p:sp>
        <p:nvSpPr>
          <p:cNvPr id="3" name="Content Placeholder 2">
            <a:extLst>
              <a:ext uri="{FF2B5EF4-FFF2-40B4-BE49-F238E27FC236}">
                <a16:creationId xmlns:a16="http://schemas.microsoft.com/office/drawing/2014/main" id="{D89CA826-7262-4EE2-B67F-F5FFEE41BA29}"/>
              </a:ext>
            </a:extLst>
          </p:cNvPr>
          <p:cNvSpPr>
            <a:spLocks noGrp="1"/>
          </p:cNvSpPr>
          <p:nvPr>
            <p:ph idx="1"/>
          </p:nvPr>
        </p:nvSpPr>
        <p:spPr/>
        <p:txBody>
          <a:bodyPr>
            <a:normAutofit fontScale="85000" lnSpcReduction="10000"/>
          </a:bodyPr>
          <a:lstStyle/>
          <a:p>
            <a:r>
              <a:rPr lang="en-US" u="sng" dirty="0"/>
              <a:t>Literature Review</a:t>
            </a:r>
          </a:p>
          <a:p>
            <a:pPr lvl="1"/>
            <a:r>
              <a:rPr lang="en-US" dirty="0"/>
              <a:t>NBA fandom is often dependent on a </a:t>
            </a:r>
            <a:r>
              <a:rPr lang="en-US" u="sng" dirty="0"/>
              <a:t>supporter’s location</a:t>
            </a:r>
          </a:p>
          <a:p>
            <a:pPr lvl="1"/>
            <a:r>
              <a:rPr lang="en-US" u="sng" dirty="0"/>
              <a:t>Recent success </a:t>
            </a:r>
            <a:r>
              <a:rPr lang="en-US" dirty="0"/>
              <a:t>can be the source of both allegiance and resentment towards NBA teams</a:t>
            </a:r>
          </a:p>
          <a:p>
            <a:pPr marL="457200" lvl="1" indent="0">
              <a:buNone/>
            </a:pPr>
            <a:endParaRPr lang="en-US" dirty="0"/>
          </a:p>
          <a:p>
            <a:r>
              <a:rPr lang="en-US" u="sng" dirty="0"/>
              <a:t>Analysis</a:t>
            </a:r>
          </a:p>
          <a:p>
            <a:pPr lvl="1"/>
            <a:r>
              <a:rPr lang="en-US" u="sng" dirty="0"/>
              <a:t>Sentiments and emotions </a:t>
            </a:r>
            <a:r>
              <a:rPr lang="en-US" dirty="0"/>
              <a:t>towards different NBA teams are not only different, but also ambivalent in its direction. There are no teams that are "purely" perceived in a negative or positive manner.</a:t>
            </a:r>
          </a:p>
          <a:p>
            <a:pPr lvl="1"/>
            <a:r>
              <a:rPr lang="en-US" dirty="0"/>
              <a:t>Small market teams do more on social media: in a increasingly globalizing world, where the Covid-19 pandemic has accelerated the diminishing importance of locations in the real-world in favor of digital experiences, </a:t>
            </a:r>
            <a:r>
              <a:rPr lang="en-US" u="sng" dirty="0"/>
              <a:t>social media strategies </a:t>
            </a:r>
            <a:r>
              <a:rPr lang="en-US" dirty="0"/>
              <a:t>like this could enable small market teams to even up the playing field with the traditionally successful teams that reside in the metropolis cities of Northern America.</a:t>
            </a:r>
          </a:p>
        </p:txBody>
      </p:sp>
    </p:spTree>
    <p:extLst>
      <p:ext uri="{BB962C8B-B14F-4D97-AF65-F5344CB8AC3E}">
        <p14:creationId xmlns:p14="http://schemas.microsoft.com/office/powerpoint/2010/main" val="2167201971"/>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44546A"/>
      </a:dk2>
      <a:lt2>
        <a:srgbClr val="E7E6E6"/>
      </a:lt2>
      <a:accent1>
        <a:srgbClr val="17408B"/>
      </a:accent1>
      <a:accent2>
        <a:srgbClr val="C9082A"/>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354</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Montserrat</vt:lpstr>
      <vt:lpstr>Office Theme</vt:lpstr>
      <vt:lpstr>THE FANDOMS OF THE NBA</vt:lpstr>
      <vt:lpstr>I. Motivation</vt:lpstr>
      <vt:lpstr>II. Data</vt:lpstr>
      <vt:lpstr>III. Methodology</vt:lpstr>
      <vt:lpstr>IV. Results</vt:lpstr>
      <vt:lpstr>V.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FANDOMS OF THE NBA</dc:title>
  <dc:creator>Philipp Kläger</dc:creator>
  <cp:lastModifiedBy>Philipp Kläger</cp:lastModifiedBy>
  <cp:revision>13</cp:revision>
  <dcterms:created xsi:type="dcterms:W3CDTF">2021-06-18T20:42:19Z</dcterms:created>
  <dcterms:modified xsi:type="dcterms:W3CDTF">2021-06-19T00:09:23Z</dcterms:modified>
</cp:coreProperties>
</file>