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3B35-E18A-4FE8-98F4-AD782EC14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3F676-7625-4A85-B895-28450152D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A5F31-16C4-4077-A2E7-40729831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A272-54B4-4644-A6C2-9572F0169CA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90C7-5716-4517-A733-E4D6A4A3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4AC7-9F51-4010-B343-FA231737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A549-4F20-49F5-94C7-02DD10A2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3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C218-5ADA-41FE-90E2-45B159E2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22643-A062-4A81-891D-479644852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61A3-04D8-4D81-A7A2-BCA57CDC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A272-54B4-4644-A6C2-9572F0169CA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E10C6-284E-48E6-8E86-54D86D62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1D71D-006E-404A-BADA-9DC3FD33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A549-4F20-49F5-94C7-02DD10A2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192D-406B-45FE-B553-C42F1B1F7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E4645-13DD-4D82-BDC7-394CA2D6A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8678D-2DAD-4A9F-A7D1-B1C8A477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A272-54B4-4644-A6C2-9572F0169CA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83F68-1495-4264-BEE1-CA6A6E92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22926-19B5-4AEE-8369-625FCF3C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A549-4F20-49F5-94C7-02DD10A2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DB91-5637-4125-8454-A79AACE1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8E114-F7F0-4CA0-82B0-9739EA5B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65FA-CFEB-4B0A-A110-74E1BD6B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A272-54B4-4644-A6C2-9572F0169CA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C5697-30F5-48B1-98B9-8EA0E381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3C49C-3B27-4F5C-8AFF-D31A2B3A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A549-4F20-49F5-94C7-02DD10A2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4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D68A-CF69-497C-8A9A-41EA47B6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54FF7-F3A5-4AD6-AFB8-7D51E7A15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88ABA-A5FD-4090-A9D6-4632D514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A272-54B4-4644-A6C2-9572F0169CA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CE413-1EBD-41C6-AB7A-481F1336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D0C0-F39D-46CB-8134-1A1BF852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A549-4F20-49F5-94C7-02DD10A2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AB88-0ABA-4556-9523-9BDA6A3A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0E27A-6765-4893-96DD-A45EFC728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7B96D-E1DC-4660-8C3E-72C4DA6A2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BE76B-32D3-44F4-ADA4-89518209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A272-54B4-4644-A6C2-9572F0169CA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D7402-1091-4B11-A44E-8FB80000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6A885-B0B3-4B1D-A2E3-2E653E62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A549-4F20-49F5-94C7-02DD10A2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822A-E15C-4ADF-9625-86DB5E9C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923CC-04A1-45BE-BA87-A19C6E5C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F8DE0-2D31-4137-9501-C785B1E02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2668F-67EE-462B-B737-2BD9E2AAC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13BE6-FC22-4241-87AB-967E4CF10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C63DA-E792-4B0C-8B2B-1939C37C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A272-54B4-4644-A6C2-9572F0169CA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9C1CB-F06A-4C0F-AE35-78D1AD2F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13604-7CB8-4D09-A096-FE9C0A63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A549-4F20-49F5-94C7-02DD10A2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0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0A0D-C29B-4DB4-B85F-9E2982E7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BD35B-B6D2-4860-9BDC-FA5DAB11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A272-54B4-4644-A6C2-9572F0169CA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4CC75-AC30-47AE-BC94-9F288729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4993C-A5DA-4947-B3F4-3CF5F816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A549-4F20-49F5-94C7-02DD10A2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BF409-F4E0-4793-90F4-576775A7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A272-54B4-4644-A6C2-9572F0169CA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49928-C678-45DE-A487-7E3D05B0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8EE6E-1702-4DEE-978A-93C5DF02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A549-4F20-49F5-94C7-02DD10A2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5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A0E2-7A0D-43BB-B4D9-5F8A3E71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4EB45-23C4-4947-A708-7A779A948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10F8A-6DE1-4585-9E2D-DDF788102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A28A6-3861-478A-8A2C-1E15A75C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A272-54B4-4644-A6C2-9572F0169CA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E0826-E11D-4282-B52E-3ED4D5B8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341CC-95FF-4601-8A40-4F687B98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A549-4F20-49F5-94C7-02DD10A2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86E1-DF5F-4B8F-A789-89E78AE3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5BA9A-909C-4807-89B3-3649EF577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B7105-F131-4468-B788-B6D710318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62A2-3CD3-4BA6-9EC9-57869DC0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A272-54B4-4644-A6C2-9572F0169CA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B9138-480D-4130-9761-DA87733D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E23DB-5B03-4C76-8E74-0CB4349A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A549-4F20-49F5-94C7-02DD10A2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4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45278-613D-412F-B62A-03EC29A1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5628C-1C8F-438B-8910-704C81B68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E0F57-75B5-4E75-89AB-05073AED1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A272-54B4-4644-A6C2-9572F0169CA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B0E3-47A3-451A-A317-E8D4B7E96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9CF94-E682-4F28-A9DF-F6EFDC5F6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BA549-4F20-49F5-94C7-02DD10A2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4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D657-2DA2-4DC2-A030-4112C3810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latin typeface="Montserrat" panose="00000500000000000000" pitchFamily="2" charset="0"/>
              </a:rPr>
              <a:t>THE FANDOMS OF THE NBA</a:t>
            </a:r>
            <a:endParaRPr lang="en-US" b="1" dirty="0">
              <a:latin typeface="Montserrat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E80DC-2B9F-4414-8336-370F2B4D1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Social Media Research Project by Philipp Kläger</a:t>
            </a:r>
          </a:p>
          <a:p>
            <a:r>
              <a:rPr lang="de-DE" dirty="0"/>
              <a:t>SNR: 2062105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9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B39351F-2755-4546-924C-6039663B52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68436"/>
              </p:ext>
            </p:extLst>
          </p:nvPr>
        </p:nvGraphicFramePr>
        <p:xfrm>
          <a:off x="838200" y="268732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3897009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3297278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133026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1970389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9588444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7911215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8524443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99662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Variable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Unique (#)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Missing (%)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SD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Median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39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Character Length</a:t>
                      </a:r>
                      <a:endParaRPr lang="en-US" sz="20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287</a:t>
                      </a:r>
                      <a:endParaRPr lang="en-US" sz="20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107.7</a:t>
                      </a:r>
                      <a:endParaRPr lang="en-US" sz="20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88.3</a:t>
                      </a:r>
                      <a:endParaRPr lang="en-US" sz="20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en-US" sz="20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77.0</a:t>
                      </a:r>
                      <a:endParaRPr lang="en-US" sz="20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294.0</a:t>
                      </a:r>
                      <a:endParaRPr lang="en-US" sz="20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969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Favorite Count</a:t>
                      </a:r>
                      <a:endParaRPr lang="en-US" sz="20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169</a:t>
                      </a:r>
                      <a:endParaRPr lang="en-US" sz="20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8.2</a:t>
                      </a:r>
                      <a:endParaRPr lang="en-US" sz="20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109.6</a:t>
                      </a:r>
                      <a:endParaRPr lang="en-US" sz="20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sz="20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sz="20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5826.0</a:t>
                      </a:r>
                      <a:endParaRPr lang="en-US" sz="20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5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Retweet Count</a:t>
                      </a:r>
                      <a:endParaRPr lang="en-US" sz="20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63</a:t>
                      </a:r>
                      <a:endParaRPr lang="en-US" sz="20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</a:t>
                      </a:r>
                      <a:endParaRPr lang="en-US" sz="20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8.7</a:t>
                      </a:r>
                      <a:endParaRPr lang="en-US" sz="20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sz="20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sz="20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409.0</a:t>
                      </a:r>
                      <a:endParaRPr lang="en-US" sz="20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34896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FBC37A-8E19-457E-A9EE-0E8B62BB88D8}"/>
              </a:ext>
            </a:extLst>
          </p:cNvPr>
          <p:cNvSpPr txBox="1"/>
          <p:nvPr/>
        </p:nvSpPr>
        <p:spPr>
          <a:xfrm>
            <a:off x="4776536" y="4379495"/>
            <a:ext cx="2638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N: 9714 observations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599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6311F17-82A2-419C-9EF6-7E16BD539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319956"/>
              </p:ext>
            </p:extLst>
          </p:nvPr>
        </p:nvGraphicFramePr>
        <p:xfrm>
          <a:off x="838200" y="703847"/>
          <a:ext cx="10515600" cy="493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838722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046852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1064857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412309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9631877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74788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Significance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Positive (+)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Joy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Anticipation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Surprise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Trust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387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***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0.001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Heat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Kings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Pistons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Bulls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Celtics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Pistons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Hawks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Knicks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Wizards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Cavaliers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Jazz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Kings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Suns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143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**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0.01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Bulls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Mavericks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Wizards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Bulls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Cavaliers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Lakers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Lakers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Bulls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Clippers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Nuggets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066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Lakers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Nets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Raptors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Cavaliers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Knicks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Magic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Raptors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Heat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Nuggets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Celtics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Mavericks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Spurs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Bucks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Heat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Spurs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Thunder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/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Clippers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Knicks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Hornets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Magic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Bulls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Clippers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Knicks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T-Wolves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190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&gt; 0.1</a:t>
                      </a:r>
                    </a:p>
                    <a:p>
                      <a:pPr algn="ctr"/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 others (19)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 others (20)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 others (20)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 others (23)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 others (18)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044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Estimates</a:t>
                      </a:r>
                      <a:endParaRPr lang="en-US" sz="1100" b="1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Suns (+0.029)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Pistons (+0.022)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Lakers (+0.008)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Mavericks (-0.001)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Raptors (-0.004)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Bulls (-0.015)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Heat (-0.018)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b="1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Kings (-0.020)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Bulls (+0.034)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Celtics (+0.030)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Cavaliers (+0.007)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Raptors (+0.005)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Knicks (-0.007)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Wizards (-0.008)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Suns (-0.018)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Pistons (-0.043)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b="1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Magic (-0.020)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Hawks (+0.023)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Knicks (+ 0.012)</a:t>
                      </a: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Wizards (+0.008)</a:t>
                      </a: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Nuggets (+0.007)</a:t>
                      </a: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Cavaliers (+0.006)</a:t>
                      </a:r>
                    </a:p>
                    <a:p>
                      <a:r>
                        <a:rPr lang="en-US" sz="1100" dirty="0">
                          <a:solidFill>
                            <a:schemeClr val="accent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Lakers (-0.012)</a:t>
                      </a:r>
                    </a:p>
                    <a:p>
                      <a:r>
                        <a:rPr lang="en-US" sz="1100" dirty="0">
                          <a:solidFill>
                            <a:schemeClr val="accent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Heat (-0.014)</a:t>
                      </a:r>
                    </a:p>
                    <a:p>
                      <a:r>
                        <a:rPr lang="en-US" sz="1100" b="1" dirty="0">
                          <a:solidFill>
                            <a:schemeClr val="accent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Bulls (-0.019)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Bulls (+0.016)</a:t>
                      </a:r>
                      <a:endParaRPr lang="en-US" sz="11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Lakers (+0.015)</a:t>
                      </a:r>
                      <a:endParaRPr lang="en-US" sz="11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Clippers &amp; Knicks (+0.006)</a:t>
                      </a:r>
                      <a:endParaRPr lang="en-US" sz="11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Spurs (+0.005)</a:t>
                      </a:r>
                      <a:endParaRPr lang="en-US" sz="11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Mavericks (-0.009)</a:t>
                      </a:r>
                      <a:endParaRPr lang="en-US" sz="11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b="1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Celtics (-0.014)</a:t>
                      </a:r>
                      <a:endParaRPr lang="en-US" sz="11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Kings (+0.023)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Jazz (+0.022)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Spurs &amp; T-Wolves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(-0.003)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Bucks &amp; Thunder 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(-0.004)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Clippers (-0.007)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Cavaliers &amp; Nuggets (-0.009)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b="1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Suns (-0.015)</a:t>
                      </a:r>
                    </a:p>
                    <a:p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85595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097487B-4CA3-4021-8C9E-DACE0C185FD6}"/>
              </a:ext>
            </a:extLst>
          </p:cNvPr>
          <p:cNvSpPr txBox="1"/>
          <p:nvPr/>
        </p:nvSpPr>
        <p:spPr>
          <a:xfrm>
            <a:off x="838200" y="5863389"/>
            <a:ext cx="1051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All model intercepts are highly significant</a:t>
            </a:r>
          </a:p>
          <a:p>
            <a:pPr algn="ctr"/>
            <a:r>
              <a:rPr lang="en-US" sz="1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No significant sentiments or emotions: Grizzlies, Rockets, Sixers</a:t>
            </a:r>
            <a:endParaRPr lang="en-US" sz="1800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7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6311F17-82A2-419C-9EF6-7E16BD539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929372"/>
              </p:ext>
            </p:extLst>
          </p:nvPr>
        </p:nvGraphicFramePr>
        <p:xfrm>
          <a:off x="838200" y="561607"/>
          <a:ext cx="105156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838722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046852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1064857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412309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9631877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74788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Significance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Negative (-)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Anger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Sadness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Disgust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Fear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387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***</a:t>
                      </a:r>
                      <a:endParaRPr lang="en-US" sz="11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0.001</a:t>
                      </a:r>
                      <a:endParaRPr lang="en-US" sz="11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Clippers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Lakers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Raptors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Lakers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Nets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Raptors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Kings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Lakers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Pistons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Raptors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Lakers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Raptors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143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**</a:t>
                      </a:r>
                      <a:endParaRPr lang="en-US" sz="11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0.01</a:t>
                      </a:r>
                      <a:endParaRPr lang="en-US" sz="11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Hawks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Magic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Clippers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Pistons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066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11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en-US" sz="11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Bulls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Cavaliers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Celtics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Pelicans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Wizards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Bucks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Clippers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Pacers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Celtics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Heat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Jazz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Magic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Mavericks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Celtics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Heat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Knicks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Lakers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Raptors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Kings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/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Jazz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Cavaliers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Hawks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Clippers</a:t>
                      </a: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Pacers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Warriors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Hawks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Knicks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Magic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Suns</a:t>
                      </a:r>
                    </a:p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Trail Blazers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190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&gt; 0.1</a:t>
                      </a:r>
                    </a:p>
                    <a:p>
                      <a:pPr algn="ctr"/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 others (18)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 others (22)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 others (19)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 others (23)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 others (21)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044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Estimates</a:t>
                      </a:r>
                      <a:endParaRPr lang="en-US" sz="1100" b="1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Lakers (+0.039)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Raptors (+0.019)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Clippers (+0.015)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Celtics (+0.012)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Pelicans (-0.004)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Cavaliers &amp; Wizards (-0.006)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Hawks (-0.012)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Bulls (-0.016)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Magic (-0.020)</a:t>
                      </a:r>
                    </a:p>
                    <a:p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Nets (+0.053)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Bucks &amp; Pacers (+0.007)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Cavaliers (+0.006)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Clippers &amp; Hawks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(-0.010)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Raptors (-0.018)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Lakers (-0.028)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accent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Kings (+0.045)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chemeClr val="accent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Pistons (+0.035)</a:t>
                      </a:r>
                    </a:p>
                    <a:p>
                      <a:r>
                        <a:rPr lang="en-US" sz="1100" dirty="0">
                          <a:solidFill>
                            <a:schemeClr val="accent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Magic (+0.019)</a:t>
                      </a:r>
                    </a:p>
                    <a:p>
                      <a:r>
                        <a:rPr lang="en-US" sz="1100" dirty="0">
                          <a:solidFill>
                            <a:schemeClr val="accent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Celtics (+0.015)</a:t>
                      </a: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Mavericks (-0.10)</a:t>
                      </a: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Heat (-0.024)</a:t>
                      </a: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Jazz (-0.019)</a:t>
                      </a:r>
                    </a:p>
                    <a:p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Lakers (-0.026)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Heat (+0.024)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Knicks (+0.008)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Warriors &amp; Raptors 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(-0.008)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Clippers (-0.011)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Lakers (-0.014)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Celtics (-0.018)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Pistons (+0.031)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Raptors (+ 0.028)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Lakers (+0.020)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Magic (+0.014)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C9082A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Hawks (+0.009)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Trail Blazers (-0.004)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Knicks &amp; Suns 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(-0.006)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Kings (-0.021)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85595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097487B-4CA3-4021-8C9E-DACE0C185FD6}"/>
              </a:ext>
            </a:extLst>
          </p:cNvPr>
          <p:cNvSpPr txBox="1"/>
          <p:nvPr/>
        </p:nvSpPr>
        <p:spPr>
          <a:xfrm>
            <a:off x="838200" y="5863389"/>
            <a:ext cx="1051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All model intercepts are highly significant</a:t>
            </a:r>
          </a:p>
          <a:p>
            <a:pPr algn="ctr"/>
            <a:r>
              <a:rPr lang="en-US" sz="1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No significant sentiments or emotions: Grizzlies, Rockets, Sixers</a:t>
            </a:r>
            <a:endParaRPr lang="en-US" sz="1800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9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408B"/>
      </a:accent1>
      <a:accent2>
        <a:srgbClr val="C9082A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601</Words>
  <Application>Microsoft Office PowerPoint</Application>
  <PresentationFormat>Widescreen</PresentationFormat>
  <Paragraphs>267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Montserrat</vt:lpstr>
      <vt:lpstr>Office Theme</vt:lpstr>
      <vt:lpstr>THE FANDOMS OF THE NBA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FANDOMS OF THE NBA</dc:title>
  <dc:creator>Philipp Kläger</dc:creator>
  <cp:lastModifiedBy>Philipp Kläger</cp:lastModifiedBy>
  <cp:revision>7</cp:revision>
  <dcterms:created xsi:type="dcterms:W3CDTF">2021-06-18T20:42:19Z</dcterms:created>
  <dcterms:modified xsi:type="dcterms:W3CDTF">2021-06-18T21:36:25Z</dcterms:modified>
</cp:coreProperties>
</file>