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3" r:id="rId3"/>
    <p:sldId id="274" r:id="rId4"/>
    <p:sldId id="266" r:id="rId5"/>
    <p:sldId id="268" r:id="rId6"/>
    <p:sldId id="277" r:id="rId7"/>
    <p:sldId id="269" r:id="rId8"/>
    <p:sldId id="265" r:id="rId9"/>
    <p:sldId id="276" r:id="rId10"/>
    <p:sldId id="278" r:id="rId11"/>
    <p:sldId id="261" r:id="rId12"/>
    <p:sldId id="262" r:id="rId13"/>
    <p:sldId id="270" r:id="rId14"/>
    <p:sldId id="271" r:id="rId15"/>
    <p:sldId id="263" r:id="rId16"/>
    <p:sldId id="260" r:id="rId17"/>
    <p:sldId id="272" r:id="rId18"/>
    <p:sldId id="264" r:id="rId19"/>
    <p:sldId id="275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2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193D-DC84-4463-BDD1-3AAFBD7CEB49}" type="datetimeFigureOut">
              <a:rPr lang="de-DE" smtClean="0"/>
              <a:t>14.07.2015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B3E1-0D6C-41E8-92BE-6BA9868FF9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74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193D-DC84-4463-BDD1-3AAFBD7CEB49}" type="datetimeFigureOut">
              <a:rPr lang="de-DE" smtClean="0"/>
              <a:t>14.07.2015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B3E1-0D6C-41E8-92BE-6BA9868FF9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11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193D-DC84-4463-BDD1-3AAFBD7CEB49}" type="datetimeFigureOut">
              <a:rPr lang="de-DE" smtClean="0"/>
              <a:t>14.07.2015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B3E1-0D6C-41E8-92BE-6BA9868FF9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1564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51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35353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404639792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193D-DC84-4463-BDD1-3AAFBD7CEB49}" type="datetimeFigureOut">
              <a:rPr lang="de-DE" smtClean="0"/>
              <a:t>14.07.2015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B3E1-0D6C-41E8-92BE-6BA9868FF9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19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193D-DC84-4463-BDD1-3AAFBD7CEB49}" type="datetimeFigureOut">
              <a:rPr lang="de-DE" smtClean="0"/>
              <a:t>14.07.2015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B3E1-0D6C-41E8-92BE-6BA9868FF9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04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193D-DC84-4463-BDD1-3AAFBD7CEB49}" type="datetimeFigureOut">
              <a:rPr lang="de-DE" smtClean="0"/>
              <a:t>14.07.2015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B3E1-0D6C-41E8-92BE-6BA9868FF9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4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193D-DC84-4463-BDD1-3AAFBD7CEB49}" type="datetimeFigureOut">
              <a:rPr lang="de-DE" smtClean="0"/>
              <a:t>14.07.2015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B3E1-0D6C-41E8-92BE-6BA9868FF9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47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193D-DC84-4463-BDD1-3AAFBD7CEB49}" type="datetimeFigureOut">
              <a:rPr lang="de-DE" smtClean="0"/>
              <a:t>14.07.2015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B3E1-0D6C-41E8-92BE-6BA9868FF9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6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193D-DC84-4463-BDD1-3AAFBD7CEB49}" type="datetimeFigureOut">
              <a:rPr lang="de-DE" smtClean="0"/>
              <a:t>14.07.2015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B3E1-0D6C-41E8-92BE-6BA9868FF9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1980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193D-DC84-4463-BDD1-3AAFBD7CEB49}" type="datetimeFigureOut">
              <a:rPr lang="de-DE" smtClean="0"/>
              <a:t>14.07.2015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B3E1-0D6C-41E8-92BE-6BA9868FF9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43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193D-DC84-4463-BDD1-3AAFBD7CEB49}" type="datetimeFigureOut">
              <a:rPr lang="de-DE" smtClean="0"/>
              <a:t>14.07.2015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B3E1-0D6C-41E8-92BE-6BA9868FF9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318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5193D-DC84-4463-BDD1-3AAFBD7CEB49}" type="datetimeFigureOut">
              <a:rPr lang="de-DE" smtClean="0"/>
              <a:t>14.07.2015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7B3E1-0D6C-41E8-92BE-6BA9868FF9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49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redis-py.readthedocs.org/en/latest/" TargetMode="Externa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/pytest-cov" TargetMode="External"/><Relationship Id="rId2" Type="http://schemas.openxmlformats.org/officeDocument/2006/relationships/hyperlink" Target="http://pytest.org/" TargetMode="Externa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sible.com/application-deployment" TargetMode="Externa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atplotlib.org/" TargetMode="External"/><Relationship Id="rId2" Type="http://schemas.openxmlformats.org/officeDocument/2006/relationships/hyperlink" Target="http://pandas.pydata.org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stanford.edu/~mwaskom/software/seaborn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OUTLINE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Story …</a:t>
            </a:r>
          </a:p>
          <a:p>
            <a:r>
              <a:rPr lang="de-DE" dirty="0" smtClean="0"/>
              <a:t>TOC</a:t>
            </a:r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9011842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SIMPLIFIED USE CASE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Order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day</a:t>
            </a:r>
            <a:r>
              <a:rPr lang="de-DE" dirty="0" smtClean="0"/>
              <a:t> , </a:t>
            </a:r>
            <a:r>
              <a:rPr lang="de-DE" dirty="0" err="1" smtClean="0"/>
              <a:t>delivery</a:t>
            </a:r>
            <a:r>
              <a:rPr lang="de-DE" dirty="0" smtClean="0"/>
              <a:t> </a:t>
            </a:r>
            <a:r>
              <a:rPr lang="de-DE" dirty="0" err="1" smtClean="0"/>
              <a:t>tomorrow</a:t>
            </a:r>
            <a:endParaRPr lang="de-DE" dirty="0" smtClean="0"/>
          </a:p>
          <a:p>
            <a:r>
              <a:rPr lang="de-DE" dirty="0" err="1" smtClean="0"/>
              <a:t>Everything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thrown</a:t>
            </a:r>
            <a:r>
              <a:rPr lang="de-DE" dirty="0" smtClean="0"/>
              <a:t> </a:t>
            </a:r>
            <a:r>
              <a:rPr lang="de-DE" dirty="0" err="1" smtClean="0"/>
              <a:t>away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evening</a:t>
            </a:r>
            <a:endParaRPr lang="de-DE" dirty="0" smtClean="0"/>
          </a:p>
          <a:p>
            <a:r>
              <a:rPr lang="de-DE" dirty="0" err="1" smtClean="0"/>
              <a:t>Perfect</a:t>
            </a:r>
            <a:r>
              <a:rPr lang="de-DE" dirty="0" smtClean="0"/>
              <a:t> </a:t>
            </a:r>
            <a:r>
              <a:rPr lang="de-DE" dirty="0" err="1" smtClean="0"/>
              <a:t>order</a:t>
            </a:r>
            <a:r>
              <a:rPr lang="de-DE" dirty="0" smtClean="0"/>
              <a:t> =&gt; O_0 = D_1 – S_1 – I_1 = D_1</a:t>
            </a:r>
          </a:p>
          <a:p>
            <a:pPr marL="0" indent="0">
              <a:buNone/>
            </a:pPr>
            <a:endParaRPr lang="de-DE" dirty="0" smtClean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611560" y="6021288"/>
            <a:ext cx="7992888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3851920" y="3645024"/>
            <a:ext cx="0" cy="237626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4295544" y="3717032"/>
            <a:ext cx="2940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DEMAND = D_1</a:t>
            </a:r>
            <a:endParaRPr lang="de-DE" sz="3200" dirty="0"/>
          </a:p>
        </p:txBody>
      </p:sp>
      <p:sp>
        <p:nvSpPr>
          <p:cNvPr id="8" name="Textfeld 7"/>
          <p:cNvSpPr txBox="1"/>
          <p:nvPr/>
        </p:nvSpPr>
        <p:spPr>
          <a:xfrm>
            <a:off x="4321017" y="4454207"/>
            <a:ext cx="2940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STOCK = S_1 = 0</a:t>
            </a:r>
            <a:endParaRPr lang="de-DE" sz="3200" dirty="0"/>
          </a:p>
        </p:txBody>
      </p:sp>
      <p:sp>
        <p:nvSpPr>
          <p:cNvPr id="9" name="Textfeld 8"/>
          <p:cNvSpPr txBox="1"/>
          <p:nvPr/>
        </p:nvSpPr>
        <p:spPr>
          <a:xfrm>
            <a:off x="4321016" y="5222640"/>
            <a:ext cx="4283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INCOMING = I_1 = O_0</a:t>
            </a:r>
            <a:endParaRPr lang="de-DE" sz="3200" dirty="0"/>
          </a:p>
        </p:txBody>
      </p:sp>
      <p:sp>
        <p:nvSpPr>
          <p:cNvPr id="10" name="Textfeld 9"/>
          <p:cNvSpPr txBox="1"/>
          <p:nvPr/>
        </p:nvSpPr>
        <p:spPr>
          <a:xfrm>
            <a:off x="755576" y="5271539"/>
            <a:ext cx="2940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ORDER = O_0</a:t>
            </a:r>
            <a:endParaRPr lang="de-DE" sz="3200" dirty="0"/>
          </a:p>
        </p:txBody>
      </p:sp>
      <p:sp>
        <p:nvSpPr>
          <p:cNvPr id="11" name="Textfeld 10"/>
          <p:cNvSpPr txBox="1"/>
          <p:nvPr/>
        </p:nvSpPr>
        <p:spPr>
          <a:xfrm>
            <a:off x="755576" y="4509120"/>
            <a:ext cx="2940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STOCK = S_0 = 0</a:t>
            </a:r>
            <a:endParaRPr lang="de-DE" sz="3200" dirty="0"/>
          </a:p>
        </p:txBody>
      </p:sp>
      <p:sp>
        <p:nvSpPr>
          <p:cNvPr id="12" name="Textfeld 11"/>
          <p:cNvSpPr txBox="1"/>
          <p:nvPr/>
        </p:nvSpPr>
        <p:spPr>
          <a:xfrm>
            <a:off x="755576" y="3717032"/>
            <a:ext cx="2940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DEMAND = D_0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6021538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MODEL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ORDER CALCULATION</a:t>
            </a:r>
          </a:p>
          <a:p>
            <a:pPr lvl="1"/>
            <a:r>
              <a:rPr lang="de-DE" dirty="0" smtClean="0"/>
              <a:t>Demand D_1 = </a:t>
            </a:r>
            <a:r>
              <a:rPr lang="de-DE" dirty="0" err="1" smtClean="0"/>
              <a:t>Prediction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sales</a:t>
            </a:r>
            <a:endParaRPr lang="de-DE" dirty="0" smtClean="0"/>
          </a:p>
          <a:p>
            <a:pPr lvl="1"/>
            <a:r>
              <a:rPr lang="de-DE" dirty="0" smtClean="0"/>
              <a:t>Order </a:t>
            </a:r>
            <a:r>
              <a:rPr lang="de-DE" dirty="0" err="1" smtClean="0"/>
              <a:t>strategies</a:t>
            </a:r>
            <a:r>
              <a:rPr lang="de-DE" dirty="0" smtClean="0"/>
              <a:t>/ </a:t>
            </a:r>
            <a:r>
              <a:rPr lang="de-DE" dirty="0" err="1" smtClean="0"/>
              <a:t>models</a:t>
            </a:r>
            <a:endParaRPr lang="de-DE" dirty="0" smtClean="0"/>
          </a:p>
          <a:p>
            <a:pPr lvl="2"/>
            <a:r>
              <a:rPr lang="de-DE" dirty="0" smtClean="0"/>
              <a:t>Order ‚</a:t>
            </a:r>
            <a:r>
              <a:rPr lang="de-DE" dirty="0" err="1" smtClean="0"/>
              <a:t>quantile</a:t>
            </a:r>
            <a:r>
              <a:rPr lang="de-DE" dirty="0" smtClean="0"/>
              <a:t>‘ 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distribution</a:t>
            </a:r>
            <a:endParaRPr lang="de-DE" dirty="0" smtClean="0"/>
          </a:p>
          <a:p>
            <a:pPr lvl="3"/>
            <a:r>
              <a:rPr lang="de-DE" dirty="0" err="1" smtClean="0"/>
              <a:t>Assume</a:t>
            </a:r>
            <a:r>
              <a:rPr lang="de-DE" dirty="0" smtClean="0"/>
              <a:t> </a:t>
            </a:r>
            <a:r>
              <a:rPr lang="de-DE" dirty="0" err="1" smtClean="0"/>
              <a:t>poisson</a:t>
            </a:r>
            <a:r>
              <a:rPr lang="de-DE" dirty="0" smtClean="0"/>
              <a:t> </a:t>
            </a:r>
            <a:r>
              <a:rPr lang="de-DE" dirty="0" err="1" smtClean="0"/>
              <a:t>distribution</a:t>
            </a:r>
            <a:endParaRPr lang="de-DE" dirty="0" smtClean="0"/>
          </a:p>
          <a:p>
            <a:pPr lvl="3"/>
            <a:r>
              <a:rPr lang="de-DE" dirty="0" smtClean="0"/>
              <a:t>Show </a:t>
            </a:r>
            <a:r>
              <a:rPr lang="de-DE" dirty="0" err="1" smtClean="0"/>
              <a:t>poisson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different </a:t>
            </a:r>
            <a:r>
              <a:rPr lang="de-DE" dirty="0" err="1" smtClean="0"/>
              <a:t>exp</a:t>
            </a:r>
            <a:r>
              <a:rPr lang="de-DE" dirty="0" smtClean="0"/>
              <a:t>. Values</a:t>
            </a:r>
          </a:p>
          <a:p>
            <a:pPr lvl="2"/>
            <a:r>
              <a:rPr lang="de-DE" dirty="0" smtClean="0"/>
              <a:t>Order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max</a:t>
            </a:r>
            <a:r>
              <a:rPr lang="de-DE" dirty="0" smtClean="0"/>
              <a:t>(1,expectation_value)</a:t>
            </a:r>
          </a:p>
          <a:p>
            <a:pPr lvl="2"/>
            <a:r>
              <a:rPr lang="de-DE" dirty="0" smtClean="0"/>
              <a:t>Order </a:t>
            </a:r>
            <a:r>
              <a:rPr lang="de-DE" dirty="0" err="1" smtClean="0"/>
              <a:t>expectation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2457465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MODEL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SIMULATION</a:t>
            </a:r>
          </a:p>
          <a:p>
            <a:pPr lvl="1"/>
            <a:r>
              <a:rPr lang="de-DE" dirty="0" smtClean="0"/>
              <a:t>Stock </a:t>
            </a:r>
            <a:r>
              <a:rPr lang="de-DE" dirty="0" err="1" smtClean="0"/>
              <a:t>simulation</a:t>
            </a:r>
            <a:r>
              <a:rPr lang="de-DE" dirty="0" smtClean="0"/>
              <a:t>, </a:t>
            </a:r>
            <a:r>
              <a:rPr lang="de-DE" dirty="0" err="1" smtClean="0"/>
              <a:t>Writeoffs</a:t>
            </a:r>
            <a:r>
              <a:rPr lang="de-DE" dirty="0" smtClean="0"/>
              <a:t> / Out </a:t>
            </a:r>
            <a:r>
              <a:rPr lang="de-DE" dirty="0" err="1" smtClean="0"/>
              <a:t>of</a:t>
            </a:r>
            <a:r>
              <a:rPr lang="de-DE" dirty="0" smtClean="0"/>
              <a:t> stock </a:t>
            </a:r>
            <a:r>
              <a:rPr lang="de-DE" dirty="0" err="1" smtClean="0"/>
              <a:t>amount</a:t>
            </a:r>
            <a:endParaRPr lang="de-DE" dirty="0" smtClean="0"/>
          </a:p>
          <a:p>
            <a:pPr lvl="1"/>
            <a:r>
              <a:rPr lang="de-DE" dirty="0" err="1" smtClean="0"/>
              <a:t>Choose</a:t>
            </a:r>
            <a:r>
              <a:rPr lang="de-DE" dirty="0" smtClean="0"/>
              <a:t> </a:t>
            </a:r>
            <a:r>
              <a:rPr lang="de-DE" dirty="0" err="1" smtClean="0"/>
              <a:t>working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endParaRPr lang="de-DE" dirty="0" smtClean="0"/>
          </a:p>
          <a:p>
            <a:pPr lvl="1"/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oos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write</a:t>
            </a:r>
            <a:r>
              <a:rPr lang="de-DE" dirty="0" smtClean="0"/>
              <a:t> </a:t>
            </a:r>
            <a:r>
              <a:rPr lang="de-DE" dirty="0" err="1" smtClean="0"/>
              <a:t>offs</a:t>
            </a:r>
            <a:endParaRPr lang="de-DE" dirty="0" smtClean="0"/>
          </a:p>
          <a:p>
            <a:pPr marL="457200" lvl="1" indent="0">
              <a:buNone/>
            </a:pPr>
            <a:r>
              <a:rPr lang="de-DE" dirty="0" smtClean="0"/>
              <a:t>   OOS = … , </a:t>
            </a:r>
            <a:r>
              <a:rPr lang="de-DE" dirty="0" err="1" smtClean="0"/>
              <a:t>Writeoffs</a:t>
            </a:r>
            <a:r>
              <a:rPr lang="de-DE" dirty="0" smtClean="0"/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22457465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MODEL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5814001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MODEL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615827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PARALLELISATION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https://docs.python.org/2/library/multiprocessing.html</a:t>
            </a:r>
          </a:p>
          <a:p>
            <a:r>
              <a:rPr lang="de-DE" dirty="0" smtClean="0">
                <a:hlinkClick r:id="rId2"/>
              </a:rPr>
              <a:t>https://redis-py.readthedocs.org/en/latest/</a:t>
            </a:r>
            <a:endParaRPr lang="de-DE" dirty="0" smtClean="0"/>
          </a:p>
          <a:p>
            <a:r>
              <a:rPr lang="de-DE" dirty="0" err="1" smtClean="0"/>
              <a:t>E.g</a:t>
            </a:r>
            <a:r>
              <a:rPr lang="de-DE" dirty="0" smtClean="0"/>
              <a:t> </a:t>
            </a:r>
            <a:r>
              <a:rPr lang="de-DE" dirty="0" err="1" smtClean="0"/>
              <a:t>parallelise</a:t>
            </a:r>
            <a:r>
              <a:rPr lang="de-DE" dirty="0" smtClean="0"/>
              <a:t> </a:t>
            </a:r>
            <a:r>
              <a:rPr lang="de-DE" dirty="0" err="1" smtClean="0"/>
              <a:t>locations</a:t>
            </a:r>
            <a:r>
              <a:rPr lang="de-DE" dirty="0" smtClean="0"/>
              <a:t> , </a:t>
            </a:r>
            <a:r>
              <a:rPr lang="de-DE" dirty="0" err="1" smtClean="0"/>
              <a:t>products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independent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!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2457465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TESTING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CODE :</a:t>
            </a:r>
          </a:p>
          <a:p>
            <a:pPr lvl="1"/>
            <a:r>
              <a:rPr lang="de-DE" dirty="0" err="1" smtClean="0"/>
              <a:t>pytest</a:t>
            </a:r>
            <a:r>
              <a:rPr lang="de-DE" dirty="0" smtClean="0"/>
              <a:t> : </a:t>
            </a:r>
            <a:r>
              <a:rPr lang="de-DE" dirty="0" smtClean="0">
                <a:hlinkClick r:id="rId2"/>
              </a:rPr>
              <a:t>http://pytest.org/</a:t>
            </a:r>
            <a:endParaRPr lang="de-DE" dirty="0" smtClean="0"/>
          </a:p>
          <a:p>
            <a:pPr lvl="1"/>
            <a:r>
              <a:rPr lang="de-DE" dirty="0" err="1" smtClean="0"/>
              <a:t>Coverage</a:t>
            </a:r>
            <a:r>
              <a:rPr lang="de-DE" dirty="0" smtClean="0"/>
              <a:t> </a:t>
            </a:r>
            <a:r>
              <a:rPr lang="de-DE" dirty="0" err="1" smtClean="0"/>
              <a:t>plugin</a:t>
            </a:r>
            <a:r>
              <a:rPr lang="de-DE" dirty="0" smtClean="0"/>
              <a:t> </a:t>
            </a:r>
            <a:r>
              <a:rPr lang="de-DE" dirty="0" smtClean="0">
                <a:hlinkClick r:id="rId3"/>
              </a:rPr>
              <a:t>https://pypi.python.org/pypi/pytest-cov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387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TESTING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CONFIG :</a:t>
            </a:r>
          </a:p>
          <a:p>
            <a:pPr lvl="1"/>
            <a:r>
              <a:rPr lang="de-DE" dirty="0" err="1" smtClean="0"/>
              <a:t>Yaml</a:t>
            </a:r>
            <a:r>
              <a:rPr lang="de-DE" dirty="0" smtClean="0"/>
              <a:t>, </a:t>
            </a:r>
            <a:r>
              <a:rPr lang="de-DE" dirty="0" err="1" smtClean="0"/>
              <a:t>json</a:t>
            </a:r>
            <a:endParaRPr lang="de-DE" dirty="0" smtClean="0"/>
          </a:p>
          <a:p>
            <a:pPr lvl="1"/>
            <a:r>
              <a:rPr lang="de-DE" dirty="0" smtClean="0"/>
              <a:t>https://pypi.python.org/pypi/voluptuous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82473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DEPLOYMENT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http://www.ansible.com/application-deployment</a:t>
            </a:r>
            <a:endParaRPr lang="de-DE" dirty="0" smtClean="0"/>
          </a:p>
          <a:p>
            <a:r>
              <a:rPr lang="de-DE" dirty="0" err="1" smtClean="0"/>
              <a:t>Playbook</a:t>
            </a:r>
            <a:r>
              <a:rPr lang="de-DE" dirty="0" smtClean="0"/>
              <a:t>, </a:t>
            </a:r>
            <a:r>
              <a:rPr lang="de-DE" dirty="0" err="1" smtClean="0"/>
              <a:t>deploy</a:t>
            </a:r>
            <a:r>
              <a:rPr lang="de-DE" dirty="0" smtClean="0"/>
              <a:t> on </a:t>
            </a:r>
            <a:r>
              <a:rPr lang="de-DE" dirty="0" err="1" smtClean="0"/>
              <a:t>localhost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434389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Successfully</a:t>
            </a:r>
            <a:r>
              <a:rPr lang="de-DE" dirty="0" smtClean="0"/>
              <a:t> </a:t>
            </a:r>
            <a:r>
              <a:rPr lang="de-DE" dirty="0" err="1" smtClean="0"/>
              <a:t>build</a:t>
            </a:r>
            <a:r>
              <a:rPr lang="de-DE" dirty="0" smtClean="0"/>
              <a:t> a </a:t>
            </a:r>
            <a:r>
              <a:rPr lang="de-DE" dirty="0" err="1" smtClean="0"/>
              <a:t>framework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an </a:t>
            </a:r>
            <a:r>
              <a:rPr lang="de-DE" dirty="0" err="1" smtClean="0"/>
              <a:t>automated</a:t>
            </a:r>
            <a:r>
              <a:rPr lang="de-DE" dirty="0" smtClean="0"/>
              <a:t> </a:t>
            </a:r>
            <a:r>
              <a:rPr lang="de-DE" dirty="0" err="1" smtClean="0"/>
              <a:t>replenishment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endParaRPr lang="de-DE" dirty="0" smtClean="0"/>
          </a:p>
          <a:p>
            <a:pPr lvl="1"/>
            <a:r>
              <a:rPr lang="de-DE" dirty="0" smtClean="0"/>
              <a:t>Simple </a:t>
            </a:r>
            <a:r>
              <a:rPr lang="de-DE" dirty="0" err="1" smtClean="0"/>
              <a:t>demand</a:t>
            </a:r>
            <a:r>
              <a:rPr lang="de-DE" dirty="0" smtClean="0"/>
              <a:t> </a:t>
            </a:r>
            <a:r>
              <a:rPr lang="de-DE" dirty="0" err="1" smtClean="0"/>
              <a:t>prediction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replenishment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 smtClean="0"/>
          </a:p>
          <a:p>
            <a:pPr lvl="1"/>
            <a:r>
              <a:rPr lang="de-DE" dirty="0" err="1" smtClean="0"/>
              <a:t>Parallelising</a:t>
            </a:r>
            <a:endParaRPr lang="de-DE" dirty="0" smtClean="0"/>
          </a:p>
          <a:p>
            <a:pPr lvl="1"/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endParaRPr lang="de-DE" dirty="0" smtClean="0"/>
          </a:p>
          <a:p>
            <a:pPr lvl="1"/>
            <a:r>
              <a:rPr lang="de-DE" dirty="0" err="1" smtClean="0"/>
              <a:t>Deployment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3983497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OUTLINE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Github</a:t>
            </a:r>
            <a:r>
              <a:rPr lang="de-DE" dirty="0" smtClean="0"/>
              <a:t> </a:t>
            </a:r>
            <a:r>
              <a:rPr lang="de-DE" dirty="0" err="1" smtClean="0"/>
              <a:t>upload</a:t>
            </a:r>
            <a:r>
              <a:rPr lang="de-DE" dirty="0" smtClean="0"/>
              <a:t> …</a:t>
            </a:r>
          </a:p>
          <a:p>
            <a:r>
              <a:rPr lang="de-DE" dirty="0"/>
              <a:t>https://github.com/philippmack/europython2015-pmack.git</a:t>
            </a:r>
            <a:endParaRPr lang="de-DE" dirty="0" smtClean="0"/>
          </a:p>
          <a:p>
            <a:pPr lvl="1"/>
            <a:r>
              <a:rPr lang="de-DE" dirty="0" smtClean="0"/>
              <a:t>Framework</a:t>
            </a:r>
          </a:p>
          <a:p>
            <a:pPr lvl="1"/>
            <a:r>
              <a:rPr lang="de-DE" dirty="0" smtClean="0"/>
              <a:t>Notebooks</a:t>
            </a:r>
          </a:p>
          <a:p>
            <a:pPr lvl="1"/>
            <a:r>
              <a:rPr lang="de-DE" dirty="0" smtClean="0"/>
              <a:t>Input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1"/>
            <a:r>
              <a:rPr lang="de-DE" dirty="0" err="1" smtClean="0"/>
              <a:t>Requirements</a:t>
            </a:r>
            <a:r>
              <a:rPr lang="de-DE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96153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REAL WORLD USE CASES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Mail </a:t>
            </a:r>
            <a:r>
              <a:rPr lang="de-DE" dirty="0" err="1" smtClean="0"/>
              <a:t>order</a:t>
            </a:r>
            <a:endParaRPr lang="de-DE" dirty="0" smtClean="0"/>
          </a:p>
          <a:p>
            <a:pPr lvl="1"/>
            <a:r>
              <a:rPr lang="de-DE" dirty="0" err="1" smtClean="0"/>
              <a:t>Estimate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/>
              <a:t> </a:t>
            </a:r>
            <a:r>
              <a:rPr lang="de-DE" dirty="0" smtClean="0"/>
              <a:t>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ordered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customers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days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preorder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amount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minimize</a:t>
            </a:r>
            <a:r>
              <a:rPr lang="de-DE" dirty="0" smtClean="0"/>
              <a:t> </a:t>
            </a:r>
            <a:r>
              <a:rPr lang="de-DE" dirty="0" err="1" smtClean="0"/>
              <a:t>delivery</a:t>
            </a:r>
            <a:r>
              <a:rPr lang="de-DE" dirty="0" smtClean="0"/>
              <a:t> time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customers</a:t>
            </a:r>
            <a:endParaRPr lang="de-DE" dirty="0" smtClean="0"/>
          </a:p>
          <a:p>
            <a:pPr lvl="1"/>
            <a:r>
              <a:rPr lang="de-DE" dirty="0" smtClean="0"/>
              <a:t>O(100000) </a:t>
            </a:r>
            <a:r>
              <a:rPr lang="de-DE" dirty="0" err="1" smtClean="0"/>
              <a:t>items</a:t>
            </a:r>
            <a:r>
              <a:rPr lang="de-DE" dirty="0" smtClean="0"/>
              <a:t> </a:t>
            </a:r>
          </a:p>
          <a:p>
            <a:pPr marL="457200" lvl="1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7980042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REAL WORLD USE CASES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Retail</a:t>
            </a:r>
          </a:p>
          <a:p>
            <a:pPr lvl="1"/>
            <a:r>
              <a:rPr lang="de-DE" dirty="0" err="1" smtClean="0"/>
              <a:t>Predict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correct</a:t>
            </a:r>
            <a:r>
              <a:rPr lang="de-DE" dirty="0" smtClean="0"/>
              <a:t>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amount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goods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minimize</a:t>
            </a:r>
            <a:r>
              <a:rPr lang="de-DE" dirty="0" smtClean="0"/>
              <a:t>  out-</a:t>
            </a:r>
            <a:r>
              <a:rPr lang="de-DE" dirty="0" err="1" smtClean="0"/>
              <a:t>of</a:t>
            </a:r>
            <a:r>
              <a:rPr lang="de-DE" dirty="0" smtClean="0"/>
              <a:t>-stock </a:t>
            </a:r>
            <a:r>
              <a:rPr lang="de-DE" dirty="0" err="1" smtClean="0"/>
              <a:t>situations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well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surplus</a:t>
            </a:r>
            <a:endParaRPr lang="de-DE" dirty="0" smtClean="0"/>
          </a:p>
          <a:p>
            <a:pPr lvl="1"/>
            <a:r>
              <a:rPr lang="de-DE" dirty="0" err="1" smtClean="0"/>
              <a:t>Seasonality</a:t>
            </a:r>
            <a:r>
              <a:rPr lang="de-DE" dirty="0" smtClean="0"/>
              <a:t> / </a:t>
            </a:r>
            <a:r>
              <a:rPr lang="de-DE" dirty="0" err="1" smtClean="0"/>
              <a:t>Weather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 O(100) </a:t>
            </a:r>
            <a:r>
              <a:rPr lang="de-DE" dirty="0" err="1" smtClean="0"/>
              <a:t>items</a:t>
            </a:r>
            <a:r>
              <a:rPr lang="de-DE" dirty="0" smtClean="0"/>
              <a:t>  </a:t>
            </a:r>
            <a:r>
              <a:rPr lang="de-DE" dirty="0" err="1" smtClean="0"/>
              <a:t>and</a:t>
            </a:r>
            <a:r>
              <a:rPr lang="de-DE" dirty="0" smtClean="0"/>
              <a:t> O(100) </a:t>
            </a:r>
            <a:r>
              <a:rPr lang="de-DE" dirty="0" err="1" smtClean="0"/>
              <a:t>locations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1321544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SIMPLIFIED USE CASE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Framework :</a:t>
            </a:r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/</a:t>
            </a:r>
            <a:r>
              <a:rPr lang="de-DE" dirty="0" err="1" smtClean="0"/>
              <a:t>output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, just </a:t>
            </a:r>
            <a:r>
              <a:rPr lang="de-DE" dirty="0" err="1" smtClean="0"/>
              <a:t>csv</a:t>
            </a:r>
            <a:endParaRPr lang="de-DE" dirty="0"/>
          </a:p>
          <a:p>
            <a:pPr lvl="1"/>
            <a:r>
              <a:rPr lang="de-DE" dirty="0" err="1" smtClean="0"/>
              <a:t>Prediction</a:t>
            </a:r>
            <a:r>
              <a:rPr lang="de-DE" dirty="0" smtClean="0"/>
              <a:t> Module</a:t>
            </a:r>
          </a:p>
          <a:p>
            <a:pPr lvl="1"/>
            <a:r>
              <a:rPr lang="de-DE" dirty="0" err="1" smtClean="0"/>
              <a:t>Replenishment</a:t>
            </a:r>
            <a:r>
              <a:rPr lang="de-DE" dirty="0" smtClean="0"/>
              <a:t> Module</a:t>
            </a:r>
          </a:p>
          <a:p>
            <a:pPr lvl="1"/>
            <a:r>
              <a:rPr lang="de-DE" dirty="0" smtClean="0"/>
              <a:t>Simulation Module</a:t>
            </a:r>
          </a:p>
          <a:p>
            <a:pPr lvl="1"/>
            <a:r>
              <a:rPr lang="de-DE" dirty="0" smtClean="0"/>
              <a:t>Tests</a:t>
            </a:r>
          </a:p>
          <a:p>
            <a:pPr lvl="1"/>
            <a:r>
              <a:rPr lang="de-DE" dirty="0" err="1" smtClean="0"/>
              <a:t>Deployment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8697597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SIMPLIFIED USE CASE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Framework 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9824838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MODEL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/>
              <a:t>Numpy</a:t>
            </a:r>
            <a:r>
              <a:rPr lang="de-DE" dirty="0" smtClean="0"/>
              <a:t> : http://www.numpy.org/</a:t>
            </a:r>
          </a:p>
          <a:p>
            <a:r>
              <a:rPr lang="de-DE" dirty="0" smtClean="0"/>
              <a:t>Pandas : </a:t>
            </a:r>
            <a:r>
              <a:rPr lang="de-DE" dirty="0" smtClean="0">
                <a:hlinkClick r:id="rId2"/>
              </a:rPr>
              <a:t>http://pandas.pydata.org/</a:t>
            </a:r>
            <a:endParaRPr lang="de-DE" dirty="0" smtClean="0"/>
          </a:p>
          <a:p>
            <a:r>
              <a:rPr lang="de-DE" dirty="0" err="1" smtClean="0"/>
              <a:t>Matplotlib</a:t>
            </a:r>
            <a:r>
              <a:rPr lang="de-DE" dirty="0" smtClean="0"/>
              <a:t> : </a:t>
            </a:r>
            <a:r>
              <a:rPr lang="de-DE" dirty="0" smtClean="0">
                <a:hlinkClick r:id="rId3"/>
              </a:rPr>
              <a:t>http://matplotlib.org/</a:t>
            </a:r>
            <a:endParaRPr lang="de-DE" dirty="0" smtClean="0"/>
          </a:p>
          <a:p>
            <a:r>
              <a:rPr lang="de-DE" dirty="0" err="1" smtClean="0"/>
              <a:t>Seaborn</a:t>
            </a:r>
            <a:r>
              <a:rPr lang="de-DE" dirty="0" smtClean="0"/>
              <a:t> : </a:t>
            </a:r>
            <a:r>
              <a:rPr lang="de-DE" dirty="0" smtClean="0">
                <a:hlinkClick r:id="rId4"/>
              </a:rPr>
              <a:t>http://stanford.edu/~mwaskom/software/seaborn/</a:t>
            </a:r>
            <a:endParaRPr lang="de-DE" dirty="0" smtClean="0"/>
          </a:p>
          <a:p>
            <a:r>
              <a:rPr lang="de-DE" dirty="0" err="1" smtClean="0"/>
              <a:t>Scikit-learn</a:t>
            </a:r>
            <a:r>
              <a:rPr lang="de-DE" dirty="0" smtClean="0"/>
              <a:t> : http://scikit-learn.org/stable/</a:t>
            </a:r>
          </a:p>
          <a:p>
            <a:r>
              <a:rPr lang="de-DE" dirty="0" err="1" smtClean="0"/>
              <a:t>Scipy</a:t>
            </a:r>
            <a:r>
              <a:rPr lang="de-DE" dirty="0" smtClean="0"/>
              <a:t> : http://docs.scipy.org/doc/scipy-0.15.1/reference/index.html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7945326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MODEL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PREDICTION </a:t>
            </a:r>
            <a:r>
              <a:rPr lang="de-DE" dirty="0" err="1" smtClean="0"/>
              <a:t>of</a:t>
            </a:r>
            <a:r>
              <a:rPr lang="de-DE" dirty="0" smtClean="0"/>
              <a:t> SALES</a:t>
            </a:r>
          </a:p>
          <a:p>
            <a:pPr lvl="1"/>
            <a:r>
              <a:rPr lang="de-DE" dirty="0" smtClean="0"/>
              <a:t>Take </a:t>
            </a:r>
            <a:r>
              <a:rPr lang="de-DE" dirty="0" err="1" smtClean="0"/>
              <a:t>yesterdays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endParaRPr lang="de-DE" dirty="0" smtClean="0"/>
          </a:p>
          <a:p>
            <a:pPr lvl="1"/>
            <a:r>
              <a:rPr lang="de-DE" dirty="0" smtClean="0"/>
              <a:t>Take last </a:t>
            </a:r>
            <a:r>
              <a:rPr lang="de-DE" dirty="0" err="1" smtClean="0"/>
              <a:t>week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same </a:t>
            </a:r>
            <a:r>
              <a:rPr lang="de-DE" dirty="0" err="1" smtClean="0"/>
              <a:t>weekday</a:t>
            </a:r>
            <a:endParaRPr lang="de-DE" dirty="0" smtClean="0"/>
          </a:p>
          <a:p>
            <a:pPr lvl="1"/>
            <a:r>
              <a:rPr lang="de-DE" dirty="0" smtClean="0"/>
              <a:t>Rolling </a:t>
            </a:r>
            <a:r>
              <a:rPr lang="de-DE" dirty="0" err="1" smtClean="0"/>
              <a:t>mean</a:t>
            </a:r>
            <a:endParaRPr lang="de-DE" dirty="0" smtClean="0"/>
          </a:p>
          <a:p>
            <a:pPr lvl="1"/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average</a:t>
            </a:r>
            <a:endParaRPr lang="de-DE" dirty="0" smtClean="0"/>
          </a:p>
          <a:p>
            <a:pPr lvl="1"/>
            <a:r>
              <a:rPr lang="de-DE" dirty="0" smtClean="0"/>
              <a:t>Gradient </a:t>
            </a:r>
            <a:r>
              <a:rPr lang="de-DE" dirty="0" err="1" smtClean="0"/>
              <a:t>boost</a:t>
            </a:r>
            <a:r>
              <a:rPr lang="de-DE" dirty="0" smtClean="0"/>
              <a:t> ….</a:t>
            </a:r>
          </a:p>
          <a:p>
            <a:pPr marL="457200" lvl="1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6463436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MODEL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Simulated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/>
          </a:p>
          <a:p>
            <a:pPr lvl="1"/>
            <a:r>
              <a:rPr lang="de-DE" dirty="0" err="1" smtClean="0"/>
              <a:t>Timeseries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poisson</a:t>
            </a:r>
            <a:r>
              <a:rPr lang="de-DE" dirty="0" smtClean="0"/>
              <a:t> </a:t>
            </a:r>
            <a:r>
              <a:rPr lang="de-DE" dirty="0" err="1" smtClean="0"/>
              <a:t>distributed</a:t>
            </a:r>
            <a:r>
              <a:rPr lang="de-DE" dirty="0" smtClean="0"/>
              <a:t> </a:t>
            </a:r>
            <a:r>
              <a:rPr lang="de-DE" dirty="0" err="1" smtClean="0"/>
              <a:t>sales</a:t>
            </a:r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788293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Microsoft Office PowerPoint</Application>
  <PresentationFormat>Bildschirmpräsentation (4:3)</PresentationFormat>
  <Paragraphs>99</Paragraphs>
  <Slides>19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Larissa</vt:lpstr>
      <vt:lpstr>OUTLINE</vt:lpstr>
      <vt:lpstr>OUTLINE</vt:lpstr>
      <vt:lpstr>REAL WORLD USE CASES</vt:lpstr>
      <vt:lpstr>REAL WORLD USE CASES</vt:lpstr>
      <vt:lpstr>SIMPLIFIED USE CASE</vt:lpstr>
      <vt:lpstr>SIMPLIFIED USE CASE</vt:lpstr>
      <vt:lpstr>MODEL</vt:lpstr>
      <vt:lpstr>MODEL</vt:lpstr>
      <vt:lpstr>MODEL</vt:lpstr>
      <vt:lpstr>SIMPLIFIED USE CASE</vt:lpstr>
      <vt:lpstr>MODEL</vt:lpstr>
      <vt:lpstr>MODEL</vt:lpstr>
      <vt:lpstr>MODEL</vt:lpstr>
      <vt:lpstr>MODEL</vt:lpstr>
      <vt:lpstr>PARALLELISATION</vt:lpstr>
      <vt:lpstr>TESTING</vt:lpstr>
      <vt:lpstr>TESTING</vt:lpstr>
      <vt:lpstr>DEPLOYMENT</vt:lpstr>
      <vt:lpstr>Summary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Mack, Philipp</dc:creator>
  <cp:lastModifiedBy>Mack, Philipp</cp:lastModifiedBy>
  <cp:revision>38</cp:revision>
  <dcterms:created xsi:type="dcterms:W3CDTF">2015-07-11T12:52:54Z</dcterms:created>
  <dcterms:modified xsi:type="dcterms:W3CDTF">2015-07-14T17:00:29Z</dcterms:modified>
</cp:coreProperties>
</file>