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6" r:id="rId2"/>
    <p:sldId id="277" r:id="rId3"/>
    <p:sldId id="283" r:id="rId4"/>
    <p:sldId id="288" r:id="rId5"/>
    <p:sldId id="281" r:id="rId6"/>
    <p:sldId id="284" r:id="rId7"/>
    <p:sldId id="285" r:id="rId8"/>
    <p:sldId id="294" r:id="rId9"/>
    <p:sldId id="286" r:id="rId10"/>
    <p:sldId id="289" r:id="rId11"/>
    <p:sldId id="290" r:id="rId12"/>
    <p:sldId id="291" r:id="rId13"/>
    <p:sldId id="292" r:id="rId14"/>
    <p:sldId id="293" r:id="rId15"/>
    <p:sldId id="295" r:id="rId16"/>
  </p:sldIdLst>
  <p:sldSz cx="9144000" cy="6858000" type="screen4x3"/>
  <p:notesSz cx="7099300" cy="10234613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5111" autoAdjust="0"/>
  </p:normalViewPr>
  <p:slideViewPr>
    <p:cSldViewPr snapToObjects="1" showGuides="1">
      <p:cViewPr varScale="1">
        <p:scale>
          <a:sx n="70" d="100"/>
          <a:sy n="70" d="100"/>
        </p:scale>
        <p:origin x="-1392" y="-42"/>
      </p:cViewPr>
      <p:guideLst>
        <p:guide orient="horz" pos="2568"/>
        <p:guide orient="horz" pos="3929"/>
        <p:guide orient="horz" pos="2432"/>
        <p:guide orient="horz" pos="1071"/>
        <p:guide pos="295"/>
        <p:guide pos="1927"/>
        <p:guide pos="2064"/>
        <p:guide pos="3696"/>
        <p:guide pos="3833"/>
        <p:guide pos="5465"/>
        <p:guide pos="28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5" d="100"/>
          <a:sy n="75" d="100"/>
        </p:scale>
        <p:origin x="-4002" y="-90"/>
      </p:cViewPr>
      <p:guideLst>
        <p:guide orient="horz" pos="3224"/>
        <p:guide orient="horz" pos="388"/>
        <p:guide orient="horz" pos="3064"/>
        <p:guide orient="horz" pos="5967"/>
        <p:guide pos="580"/>
        <p:guide pos="4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920750" y="9721106"/>
            <a:ext cx="763054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0857F2B8-DC41-4C66-AA0C-DCBEEC6935BA}" type="datetimeFigureOut">
              <a:rPr lang="de-DE" smtClean="0"/>
              <a:pPr algn="l"/>
              <a:t>19.07.2015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745580" y="9721106"/>
            <a:ext cx="4828258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/>
            </a:lvl1pPr>
          </a:lstStyle>
          <a:p>
            <a:r>
              <a:rPr lang="en-US" dirty="0"/>
              <a:t>Write here your presentation title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89311" y="9721106"/>
            <a:ext cx="329840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EA10CE9F-9802-4A11-9AFD-BACF7FDDE04B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796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219015" y="9722882"/>
            <a:ext cx="590735" cy="5117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/>
            </a:lvl1pPr>
          </a:lstStyle>
          <a:p>
            <a:fld id="{A38C7675-B12B-4D1C-8967-FC4B696D9077}" type="datetimeFigureOut">
              <a:rPr lang="de-DE" smtClean="0"/>
              <a:pPr/>
              <a:t>19.07.2015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20751" y="615950"/>
            <a:ext cx="5651499" cy="423950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20750" y="5118101"/>
            <a:ext cx="5653087" cy="434891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bg-BG" noProof="0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864518" y="9721106"/>
            <a:ext cx="470931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r>
              <a:rPr lang="en-US" dirty="0" smtClean="0"/>
              <a:t>Write here your presentation title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 flipH="1">
            <a:off x="901887" y="9721106"/>
            <a:ext cx="27149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fld id="{C307C0ED-5920-40DA-B2FE-58218B5992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731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600" b="1" kern="1200">
        <a:solidFill>
          <a:schemeClr val="bg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b="0" kern="1200">
        <a:solidFill>
          <a:schemeClr val="tx2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65" name="Gruppieren 2064"/>
          <p:cNvGrpSpPr/>
          <p:nvPr userDrawn="1"/>
        </p:nvGrpSpPr>
        <p:grpSpPr bwMode="gray">
          <a:xfrm>
            <a:off x="3079750" y="3832225"/>
            <a:ext cx="2989263" cy="873125"/>
            <a:chOff x="3079750" y="3832225"/>
            <a:chExt cx="2989263" cy="873125"/>
          </a:xfrm>
        </p:grpSpPr>
        <p:sp>
          <p:nvSpPr>
            <p:cNvPr id="5" name="Freeform 7"/>
            <p:cNvSpPr>
              <a:spLocks noEditPoints="1"/>
            </p:cNvSpPr>
            <p:nvPr userDrawn="1"/>
          </p:nvSpPr>
          <p:spPr bwMode="gray">
            <a:xfrm>
              <a:off x="3079750" y="3832225"/>
              <a:ext cx="228600" cy="496887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gray">
            <a:xfrm>
              <a:off x="3370263" y="3832225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3502025" y="3979863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gray">
            <a:xfrm>
              <a:off x="3770313" y="3975100"/>
              <a:ext cx="217488" cy="354012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gray">
            <a:xfrm>
              <a:off x="4068763" y="3976688"/>
              <a:ext cx="274638" cy="500062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2"/>
            <p:cNvSpPr>
              <a:spLocks noEditPoints="1"/>
            </p:cNvSpPr>
            <p:nvPr userDrawn="1"/>
          </p:nvSpPr>
          <p:spPr bwMode="gray">
            <a:xfrm>
              <a:off x="4356100" y="3970338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gray">
            <a:xfrm>
              <a:off x="4668838" y="3970338"/>
              <a:ext cx="260350" cy="354012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gray">
            <a:xfrm>
              <a:off x="4984750" y="3832225"/>
              <a:ext cx="266700" cy="496887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5"/>
            <p:cNvSpPr>
              <a:spLocks noEditPoints="1"/>
            </p:cNvSpPr>
            <p:nvPr userDrawn="1"/>
          </p:nvSpPr>
          <p:spPr bwMode="gray">
            <a:xfrm>
              <a:off x="5300663" y="3970338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gray">
            <a:xfrm>
              <a:off x="5613400" y="3970338"/>
              <a:ext cx="176213" cy="354012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gray">
            <a:xfrm>
              <a:off x="3308350" y="4538663"/>
              <a:ext cx="66675" cy="128587"/>
            </a:xfrm>
            <a:custGeom>
              <a:avLst/>
              <a:gdLst>
                <a:gd name="T0" fmla="*/ 0 w 42"/>
                <a:gd name="T1" fmla="*/ 0 h 81"/>
                <a:gd name="T2" fmla="*/ 42 w 42"/>
                <a:gd name="T3" fmla="*/ 0 h 81"/>
                <a:gd name="T4" fmla="*/ 42 w 42"/>
                <a:gd name="T5" fmla="*/ 8 h 81"/>
                <a:gd name="T6" fmla="*/ 9 w 42"/>
                <a:gd name="T7" fmla="*/ 8 h 81"/>
                <a:gd name="T8" fmla="*/ 9 w 42"/>
                <a:gd name="T9" fmla="*/ 36 h 81"/>
                <a:gd name="T10" fmla="*/ 40 w 42"/>
                <a:gd name="T11" fmla="*/ 36 h 81"/>
                <a:gd name="T12" fmla="*/ 40 w 42"/>
                <a:gd name="T13" fmla="*/ 45 h 81"/>
                <a:gd name="T14" fmla="*/ 9 w 42"/>
                <a:gd name="T15" fmla="*/ 45 h 81"/>
                <a:gd name="T16" fmla="*/ 9 w 42"/>
                <a:gd name="T17" fmla="*/ 81 h 81"/>
                <a:gd name="T18" fmla="*/ 0 w 42"/>
                <a:gd name="T19" fmla="*/ 81 h 81"/>
                <a:gd name="T20" fmla="*/ 0 w 42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81">
                  <a:moveTo>
                    <a:pt x="0" y="0"/>
                  </a:moveTo>
                  <a:lnTo>
                    <a:pt x="42" y="0"/>
                  </a:lnTo>
                  <a:lnTo>
                    <a:pt x="42" y="8"/>
                  </a:lnTo>
                  <a:lnTo>
                    <a:pt x="9" y="8"/>
                  </a:lnTo>
                  <a:lnTo>
                    <a:pt x="9" y="36"/>
                  </a:lnTo>
                  <a:lnTo>
                    <a:pt x="40" y="36"/>
                  </a:lnTo>
                  <a:lnTo>
                    <a:pt x="40" y="45"/>
                  </a:lnTo>
                  <a:lnTo>
                    <a:pt x="9" y="45"/>
                  </a:lnTo>
                  <a:lnTo>
                    <a:pt x="9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8"/>
            <p:cNvSpPr>
              <a:spLocks noEditPoints="1"/>
            </p:cNvSpPr>
            <p:nvPr userDrawn="1"/>
          </p:nvSpPr>
          <p:spPr bwMode="gray">
            <a:xfrm>
              <a:off x="3389313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gray">
            <a:xfrm>
              <a:off x="3498850" y="4573588"/>
              <a:ext cx="47625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6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557588" y="4573588"/>
              <a:ext cx="133350" cy="93662"/>
            </a:xfrm>
            <a:custGeom>
              <a:avLst/>
              <a:gdLst>
                <a:gd name="T0" fmla="*/ 7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6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39 w 60"/>
                <a:gd name="T15" fmla="*/ 21 h 42"/>
                <a:gd name="T16" fmla="*/ 43 w 60"/>
                <a:gd name="T17" fmla="*/ 34 h 42"/>
                <a:gd name="T18" fmla="*/ 43 w 60"/>
                <a:gd name="T19" fmla="*/ 34 h 42"/>
                <a:gd name="T20" fmla="*/ 46 w 60"/>
                <a:gd name="T21" fmla="*/ 21 h 42"/>
                <a:gd name="T22" fmla="*/ 52 w 60"/>
                <a:gd name="T23" fmla="*/ 0 h 42"/>
                <a:gd name="T24" fmla="*/ 60 w 60"/>
                <a:gd name="T25" fmla="*/ 0 h 42"/>
                <a:gd name="T26" fmla="*/ 46 w 60"/>
                <a:gd name="T27" fmla="*/ 42 h 42"/>
                <a:gd name="T28" fmla="*/ 39 w 60"/>
                <a:gd name="T29" fmla="*/ 42 h 42"/>
                <a:gd name="T30" fmla="*/ 33 w 60"/>
                <a:gd name="T31" fmla="*/ 22 h 42"/>
                <a:gd name="T32" fmla="*/ 29 w 60"/>
                <a:gd name="T33" fmla="*/ 8 h 42"/>
                <a:gd name="T34" fmla="*/ 29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2 w 60"/>
                <a:gd name="T41" fmla="*/ 42 h 42"/>
                <a:gd name="T42" fmla="*/ 0 w 60"/>
                <a:gd name="T43" fmla="*/ 0 h 42"/>
                <a:gd name="T44" fmla="*/ 7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7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5" y="30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0"/>
                    <a:pt x="18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0"/>
                    <a:pt x="45" y="26"/>
                    <a:pt x="46" y="2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17"/>
                    <a:pt x="31" y="13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1"/>
            <p:cNvSpPr>
              <a:spLocks noEditPoints="1"/>
            </p:cNvSpPr>
            <p:nvPr userDrawn="1"/>
          </p:nvSpPr>
          <p:spPr bwMode="gray">
            <a:xfrm>
              <a:off x="3700463" y="4573588"/>
              <a:ext cx="69850" cy="96837"/>
            </a:xfrm>
            <a:custGeom>
              <a:avLst/>
              <a:gdLst>
                <a:gd name="T0" fmla="*/ 32 w 32"/>
                <a:gd name="T1" fmla="*/ 32 h 43"/>
                <a:gd name="T2" fmla="*/ 32 w 32"/>
                <a:gd name="T3" fmla="*/ 42 h 43"/>
                <a:gd name="T4" fmla="*/ 26 w 32"/>
                <a:gd name="T5" fmla="*/ 42 h 43"/>
                <a:gd name="T6" fmla="*/ 25 w 32"/>
                <a:gd name="T7" fmla="*/ 36 h 43"/>
                <a:gd name="T8" fmla="*/ 25 w 32"/>
                <a:gd name="T9" fmla="*/ 36 h 43"/>
                <a:gd name="T10" fmla="*/ 12 w 32"/>
                <a:gd name="T11" fmla="*/ 43 h 43"/>
                <a:gd name="T12" fmla="*/ 0 w 32"/>
                <a:gd name="T13" fmla="*/ 31 h 43"/>
                <a:gd name="T14" fmla="*/ 24 w 32"/>
                <a:gd name="T15" fmla="*/ 15 h 43"/>
                <a:gd name="T16" fmla="*/ 24 w 32"/>
                <a:gd name="T17" fmla="*/ 15 h 43"/>
                <a:gd name="T18" fmla="*/ 15 w 32"/>
                <a:gd name="T19" fmla="*/ 5 h 43"/>
                <a:gd name="T20" fmla="*/ 4 w 32"/>
                <a:gd name="T21" fmla="*/ 8 h 43"/>
                <a:gd name="T22" fmla="*/ 3 w 32"/>
                <a:gd name="T23" fmla="*/ 3 h 43"/>
                <a:gd name="T24" fmla="*/ 16 w 32"/>
                <a:gd name="T25" fmla="*/ 0 h 43"/>
                <a:gd name="T26" fmla="*/ 32 w 32"/>
                <a:gd name="T27" fmla="*/ 16 h 43"/>
                <a:gd name="T28" fmla="*/ 32 w 32"/>
                <a:gd name="T29" fmla="*/ 32 h 43"/>
                <a:gd name="T30" fmla="*/ 25 w 32"/>
                <a:gd name="T31" fmla="*/ 21 h 43"/>
                <a:gd name="T32" fmla="*/ 7 w 32"/>
                <a:gd name="T33" fmla="*/ 30 h 43"/>
                <a:gd name="T34" fmla="*/ 14 w 32"/>
                <a:gd name="T35" fmla="*/ 37 h 43"/>
                <a:gd name="T36" fmla="*/ 24 w 32"/>
                <a:gd name="T37" fmla="*/ 30 h 43"/>
                <a:gd name="T38" fmla="*/ 25 w 32"/>
                <a:gd name="T39" fmla="*/ 28 h 43"/>
                <a:gd name="T40" fmla="*/ 25 w 32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3">
                  <a:moveTo>
                    <a:pt x="32" y="32"/>
                  </a:moveTo>
                  <a:cubicBezTo>
                    <a:pt x="32" y="35"/>
                    <a:pt x="32" y="39"/>
                    <a:pt x="3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8" y="43"/>
                    <a:pt x="12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1"/>
                    <a:pt x="24" y="5"/>
                    <a:pt x="15" y="5"/>
                  </a:cubicBezTo>
                  <a:cubicBezTo>
                    <a:pt x="11" y="5"/>
                    <a:pt x="7" y="6"/>
                    <a:pt x="4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1" y="0"/>
                    <a:pt x="16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6" y="20"/>
                    <a:pt x="7" y="22"/>
                    <a:pt x="7" y="30"/>
                  </a:cubicBezTo>
                  <a:cubicBezTo>
                    <a:pt x="7" y="35"/>
                    <a:pt x="10" y="37"/>
                    <a:pt x="14" y="37"/>
                  </a:cubicBezTo>
                  <a:cubicBezTo>
                    <a:pt x="20" y="37"/>
                    <a:pt x="23" y="34"/>
                    <a:pt x="24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gray">
            <a:xfrm>
              <a:off x="3795713" y="4573588"/>
              <a:ext cx="46038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gray">
            <a:xfrm>
              <a:off x="3851275" y="4532313"/>
              <a:ext cx="87313" cy="138112"/>
            </a:xfrm>
            <a:custGeom>
              <a:avLst/>
              <a:gdLst>
                <a:gd name="T0" fmla="*/ 38 w 39"/>
                <a:gd name="T1" fmla="*/ 0 h 62"/>
                <a:gd name="T2" fmla="*/ 38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1 w 39"/>
                <a:gd name="T11" fmla="*/ 53 h 62"/>
                <a:gd name="T12" fmla="*/ 17 w 39"/>
                <a:gd name="T13" fmla="*/ 62 h 62"/>
                <a:gd name="T14" fmla="*/ 0 w 39"/>
                <a:gd name="T15" fmla="*/ 41 h 62"/>
                <a:gd name="T16" fmla="*/ 18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8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7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8" y="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4"/>
                    <a:pt x="38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8"/>
                    <a:pt x="24" y="62"/>
                    <a:pt x="17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8" y="19"/>
                    <a:pt x="18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8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29" y="28"/>
                    <a:pt x="25" y="24"/>
                    <a:pt x="20" y="24"/>
                  </a:cubicBezTo>
                  <a:cubicBezTo>
                    <a:pt x="12" y="24"/>
                    <a:pt x="7" y="31"/>
                    <a:pt x="7" y="40"/>
                  </a:cubicBezTo>
                  <a:cubicBezTo>
                    <a:pt x="7" y="49"/>
                    <a:pt x="12" y="56"/>
                    <a:pt x="20" y="56"/>
                  </a:cubicBezTo>
                  <a:cubicBezTo>
                    <a:pt x="25" y="56"/>
                    <a:pt x="29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24"/>
            <p:cNvSpPr>
              <a:spLocks noChangeArrowheads="1"/>
            </p:cNvSpPr>
            <p:nvPr userDrawn="1"/>
          </p:nvSpPr>
          <p:spPr bwMode="gray">
            <a:xfrm>
              <a:off x="4010025" y="4532313"/>
              <a:ext cx="14288" cy="134937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gray">
            <a:xfrm>
              <a:off x="4046538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gray">
            <a:xfrm>
              <a:off x="41513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20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3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gray">
            <a:xfrm>
              <a:off x="4262438" y="4532313"/>
              <a:ext cx="76200" cy="134937"/>
            </a:xfrm>
            <a:custGeom>
              <a:avLst/>
              <a:gdLst>
                <a:gd name="T0" fmla="*/ 7 w 34"/>
                <a:gd name="T1" fmla="*/ 38 h 61"/>
                <a:gd name="T2" fmla="*/ 7 w 34"/>
                <a:gd name="T3" fmla="*/ 38 h 61"/>
                <a:gd name="T4" fmla="*/ 11 w 34"/>
                <a:gd name="T5" fmla="*/ 34 h 61"/>
                <a:gd name="T6" fmla="*/ 23 w 34"/>
                <a:gd name="T7" fmla="*/ 19 h 61"/>
                <a:gd name="T8" fmla="*/ 32 w 34"/>
                <a:gd name="T9" fmla="*/ 19 h 61"/>
                <a:gd name="T10" fmla="*/ 16 w 34"/>
                <a:gd name="T11" fmla="*/ 36 h 61"/>
                <a:gd name="T12" fmla="*/ 34 w 34"/>
                <a:gd name="T13" fmla="*/ 61 h 61"/>
                <a:gd name="T14" fmla="*/ 25 w 34"/>
                <a:gd name="T15" fmla="*/ 61 h 61"/>
                <a:gd name="T16" fmla="*/ 11 w 34"/>
                <a:gd name="T17" fmla="*/ 41 h 61"/>
                <a:gd name="T18" fmla="*/ 7 w 34"/>
                <a:gd name="T19" fmla="*/ 45 h 61"/>
                <a:gd name="T20" fmla="*/ 7 w 34"/>
                <a:gd name="T21" fmla="*/ 61 h 61"/>
                <a:gd name="T22" fmla="*/ 0 w 34"/>
                <a:gd name="T23" fmla="*/ 61 h 61"/>
                <a:gd name="T24" fmla="*/ 0 w 34"/>
                <a:gd name="T25" fmla="*/ 0 h 61"/>
                <a:gd name="T26" fmla="*/ 7 w 34"/>
                <a:gd name="T27" fmla="*/ 0 h 61"/>
                <a:gd name="T28" fmla="*/ 7 w 34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1">
                  <a:moveTo>
                    <a:pt x="7" y="38"/>
                  </a:move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9" y="35"/>
                    <a:pt x="11" y="3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7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gray">
            <a:xfrm>
              <a:off x="4349750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gray">
            <a:xfrm>
              <a:off x="4394200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8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gray">
            <a:xfrm>
              <a:off x="4494213" y="4573588"/>
              <a:ext cx="87313" cy="131762"/>
            </a:xfrm>
            <a:custGeom>
              <a:avLst/>
              <a:gdLst>
                <a:gd name="T0" fmla="*/ 38 w 39"/>
                <a:gd name="T1" fmla="*/ 36 h 59"/>
                <a:gd name="T2" fmla="*/ 32 w 39"/>
                <a:gd name="T3" fmla="*/ 54 h 59"/>
                <a:gd name="T4" fmla="*/ 17 w 39"/>
                <a:gd name="T5" fmla="*/ 59 h 59"/>
                <a:gd name="T6" fmla="*/ 4 w 39"/>
                <a:gd name="T7" fmla="*/ 56 h 59"/>
                <a:gd name="T8" fmla="*/ 5 w 39"/>
                <a:gd name="T9" fmla="*/ 50 h 59"/>
                <a:gd name="T10" fmla="*/ 18 w 39"/>
                <a:gd name="T11" fmla="*/ 54 h 59"/>
                <a:gd name="T12" fmla="*/ 31 w 39"/>
                <a:gd name="T13" fmla="*/ 39 h 59"/>
                <a:gd name="T14" fmla="*/ 31 w 39"/>
                <a:gd name="T15" fmla="*/ 35 h 59"/>
                <a:gd name="T16" fmla="*/ 31 w 39"/>
                <a:gd name="T17" fmla="*/ 35 h 59"/>
                <a:gd name="T18" fmla="*/ 18 w 39"/>
                <a:gd name="T19" fmla="*/ 41 h 59"/>
                <a:gd name="T20" fmla="*/ 0 w 39"/>
                <a:gd name="T21" fmla="*/ 21 h 59"/>
                <a:gd name="T22" fmla="*/ 19 w 39"/>
                <a:gd name="T23" fmla="*/ 0 h 59"/>
                <a:gd name="T24" fmla="*/ 31 w 39"/>
                <a:gd name="T25" fmla="*/ 7 h 59"/>
                <a:gd name="T26" fmla="*/ 32 w 39"/>
                <a:gd name="T27" fmla="*/ 7 h 59"/>
                <a:gd name="T28" fmla="*/ 32 w 39"/>
                <a:gd name="T29" fmla="*/ 0 h 59"/>
                <a:gd name="T30" fmla="*/ 39 w 39"/>
                <a:gd name="T31" fmla="*/ 0 h 59"/>
                <a:gd name="T32" fmla="*/ 38 w 39"/>
                <a:gd name="T33" fmla="*/ 12 h 59"/>
                <a:gd name="T34" fmla="*/ 38 w 39"/>
                <a:gd name="T35" fmla="*/ 36 h 59"/>
                <a:gd name="T36" fmla="*/ 31 w 39"/>
                <a:gd name="T37" fmla="*/ 17 h 59"/>
                <a:gd name="T38" fmla="*/ 30 w 39"/>
                <a:gd name="T39" fmla="*/ 13 h 59"/>
                <a:gd name="T40" fmla="*/ 20 w 39"/>
                <a:gd name="T41" fmla="*/ 5 h 59"/>
                <a:gd name="T42" fmla="*/ 8 w 39"/>
                <a:gd name="T43" fmla="*/ 21 h 59"/>
                <a:gd name="T44" fmla="*/ 20 w 39"/>
                <a:gd name="T45" fmla="*/ 36 h 59"/>
                <a:gd name="T46" fmla="*/ 30 w 39"/>
                <a:gd name="T47" fmla="*/ 28 h 59"/>
                <a:gd name="T48" fmla="*/ 31 w 39"/>
                <a:gd name="T49" fmla="*/ 24 h 59"/>
                <a:gd name="T50" fmla="*/ 31 w 39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4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8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8" y="38"/>
                    <a:pt x="24" y="41"/>
                    <a:pt x="18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9" y="0"/>
                  </a:cubicBezTo>
                  <a:cubicBezTo>
                    <a:pt x="26" y="0"/>
                    <a:pt x="30" y="3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1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3" y="5"/>
                    <a:pt x="8" y="11"/>
                    <a:pt x="8" y="21"/>
                  </a:cubicBezTo>
                  <a:cubicBezTo>
                    <a:pt x="8" y="29"/>
                    <a:pt x="12" y="36"/>
                    <a:pt x="20" y="36"/>
                  </a:cubicBezTo>
                  <a:cubicBezTo>
                    <a:pt x="24" y="36"/>
                    <a:pt x="29" y="33"/>
                    <a:pt x="30" y="28"/>
                  </a:cubicBezTo>
                  <a:cubicBezTo>
                    <a:pt x="31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Oval 31"/>
            <p:cNvSpPr>
              <a:spLocks noChangeArrowheads="1"/>
            </p:cNvSpPr>
            <p:nvPr userDrawn="1"/>
          </p:nvSpPr>
          <p:spPr bwMode="gray">
            <a:xfrm>
              <a:off x="4603750" y="4645025"/>
              <a:ext cx="22225" cy="25400"/>
            </a:xfrm>
            <a:prstGeom prst="ellipse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gray">
            <a:xfrm>
              <a:off x="4691063" y="4538663"/>
              <a:ext cx="68263" cy="128587"/>
            </a:xfrm>
            <a:custGeom>
              <a:avLst/>
              <a:gdLst>
                <a:gd name="T0" fmla="*/ 0 w 43"/>
                <a:gd name="T1" fmla="*/ 0 h 81"/>
                <a:gd name="T2" fmla="*/ 43 w 43"/>
                <a:gd name="T3" fmla="*/ 0 h 81"/>
                <a:gd name="T4" fmla="*/ 43 w 43"/>
                <a:gd name="T5" fmla="*/ 8 h 81"/>
                <a:gd name="T6" fmla="*/ 11 w 43"/>
                <a:gd name="T7" fmla="*/ 8 h 81"/>
                <a:gd name="T8" fmla="*/ 11 w 43"/>
                <a:gd name="T9" fmla="*/ 36 h 81"/>
                <a:gd name="T10" fmla="*/ 41 w 43"/>
                <a:gd name="T11" fmla="*/ 36 h 81"/>
                <a:gd name="T12" fmla="*/ 41 w 43"/>
                <a:gd name="T13" fmla="*/ 45 h 81"/>
                <a:gd name="T14" fmla="*/ 11 w 43"/>
                <a:gd name="T15" fmla="*/ 45 h 81"/>
                <a:gd name="T16" fmla="*/ 11 w 43"/>
                <a:gd name="T17" fmla="*/ 81 h 81"/>
                <a:gd name="T18" fmla="*/ 0 w 43"/>
                <a:gd name="T19" fmla="*/ 81 h 81"/>
                <a:gd name="T20" fmla="*/ 0 w 4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1">
                  <a:moveTo>
                    <a:pt x="0" y="0"/>
                  </a:moveTo>
                  <a:lnTo>
                    <a:pt x="43" y="0"/>
                  </a:lnTo>
                  <a:lnTo>
                    <a:pt x="43" y="8"/>
                  </a:lnTo>
                  <a:lnTo>
                    <a:pt x="11" y="8"/>
                  </a:lnTo>
                  <a:lnTo>
                    <a:pt x="11" y="36"/>
                  </a:lnTo>
                  <a:lnTo>
                    <a:pt x="41" y="36"/>
                  </a:lnTo>
                  <a:lnTo>
                    <a:pt x="41" y="45"/>
                  </a:lnTo>
                  <a:lnTo>
                    <a:pt x="11" y="45"/>
                  </a:lnTo>
                  <a:lnTo>
                    <a:pt x="11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" name="Freeform 33"/>
            <p:cNvSpPr>
              <a:spLocks noEditPoints="1"/>
            </p:cNvSpPr>
            <p:nvPr userDrawn="1"/>
          </p:nvSpPr>
          <p:spPr bwMode="gray">
            <a:xfrm>
              <a:off x="47736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1 w 40"/>
                <a:gd name="T7" fmla="*/ 0 h 43"/>
                <a:gd name="T8" fmla="*/ 40 w 40"/>
                <a:gd name="T9" fmla="*/ 21 h 43"/>
                <a:gd name="T10" fmla="*/ 8 w 40"/>
                <a:gd name="T11" fmla="*/ 21 h 43"/>
                <a:gd name="T12" fmla="*/ 20 w 40"/>
                <a:gd name="T13" fmla="*/ 37 h 43"/>
                <a:gd name="T14" fmla="*/ 33 w 40"/>
                <a:gd name="T15" fmla="*/ 21 h 43"/>
                <a:gd name="T16" fmla="*/ 20 w 40"/>
                <a:gd name="T17" fmla="*/ 5 h 43"/>
                <a:gd name="T18" fmla="*/ 8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30" y="43"/>
                    <a:pt x="20" y="43"/>
                  </a:cubicBezTo>
                  <a:cubicBezTo>
                    <a:pt x="9" y="43"/>
                    <a:pt x="0" y="34"/>
                    <a:pt x="0" y="21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8" y="21"/>
                  </a:moveTo>
                  <a:cubicBezTo>
                    <a:pt x="8" y="30"/>
                    <a:pt x="13" y="37"/>
                    <a:pt x="20" y="37"/>
                  </a:cubicBezTo>
                  <a:cubicBezTo>
                    <a:pt x="27" y="37"/>
                    <a:pt x="33" y="30"/>
                    <a:pt x="33" y="21"/>
                  </a:cubicBezTo>
                  <a:cubicBezTo>
                    <a:pt x="33" y="14"/>
                    <a:pt x="29" y="5"/>
                    <a:pt x="20" y="5"/>
                  </a:cubicBezTo>
                  <a:cubicBezTo>
                    <a:pt x="12" y="5"/>
                    <a:pt x="8" y="13"/>
                    <a:pt x="8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" name="Freeform 34"/>
            <p:cNvSpPr>
              <a:spLocks/>
            </p:cNvSpPr>
            <p:nvPr userDrawn="1"/>
          </p:nvSpPr>
          <p:spPr bwMode="gray">
            <a:xfrm>
              <a:off x="4883150" y="4573588"/>
              <a:ext cx="46038" cy="93662"/>
            </a:xfrm>
            <a:custGeom>
              <a:avLst/>
              <a:gdLst>
                <a:gd name="T0" fmla="*/ 1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8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9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1 w 21"/>
                <a:gd name="T25" fmla="*/ 42 h 42"/>
                <a:gd name="T26" fmla="*/ 1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1" y="13"/>
                  </a:moveTo>
                  <a:cubicBezTo>
                    <a:pt x="1" y="8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3" y="7"/>
                    <a:pt x="10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" name="Freeform 35"/>
            <p:cNvSpPr>
              <a:spLocks/>
            </p:cNvSpPr>
            <p:nvPr userDrawn="1"/>
          </p:nvSpPr>
          <p:spPr bwMode="gray">
            <a:xfrm>
              <a:off x="4940300" y="4573588"/>
              <a:ext cx="133350" cy="93662"/>
            </a:xfrm>
            <a:custGeom>
              <a:avLst/>
              <a:gdLst>
                <a:gd name="T0" fmla="*/ 8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7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40 w 60"/>
                <a:gd name="T15" fmla="*/ 21 h 42"/>
                <a:gd name="T16" fmla="*/ 43 w 60"/>
                <a:gd name="T17" fmla="*/ 34 h 42"/>
                <a:gd name="T18" fmla="*/ 44 w 60"/>
                <a:gd name="T19" fmla="*/ 34 h 42"/>
                <a:gd name="T20" fmla="*/ 47 w 60"/>
                <a:gd name="T21" fmla="*/ 21 h 42"/>
                <a:gd name="T22" fmla="*/ 53 w 60"/>
                <a:gd name="T23" fmla="*/ 0 h 42"/>
                <a:gd name="T24" fmla="*/ 60 w 60"/>
                <a:gd name="T25" fmla="*/ 0 h 42"/>
                <a:gd name="T26" fmla="*/ 47 w 60"/>
                <a:gd name="T27" fmla="*/ 42 h 42"/>
                <a:gd name="T28" fmla="*/ 40 w 60"/>
                <a:gd name="T29" fmla="*/ 42 h 42"/>
                <a:gd name="T30" fmla="*/ 34 w 60"/>
                <a:gd name="T31" fmla="*/ 22 h 42"/>
                <a:gd name="T32" fmla="*/ 30 w 60"/>
                <a:gd name="T33" fmla="*/ 8 h 42"/>
                <a:gd name="T34" fmla="*/ 30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3 w 60"/>
                <a:gd name="T41" fmla="*/ 42 h 42"/>
                <a:gd name="T42" fmla="*/ 0 w 60"/>
                <a:gd name="T43" fmla="*/ 0 h 42"/>
                <a:gd name="T44" fmla="*/ 8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8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6" y="30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0"/>
                    <a:pt x="19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0"/>
                    <a:pt x="45" y="26"/>
                    <a:pt x="47" y="2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2" y="17"/>
                    <a:pt x="31" y="13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" name="Freeform 36"/>
            <p:cNvSpPr>
              <a:spLocks noEditPoints="1"/>
            </p:cNvSpPr>
            <p:nvPr userDrawn="1"/>
          </p:nvSpPr>
          <p:spPr bwMode="gray">
            <a:xfrm>
              <a:off x="5083175" y="4573588"/>
              <a:ext cx="73025" cy="96837"/>
            </a:xfrm>
            <a:custGeom>
              <a:avLst/>
              <a:gdLst>
                <a:gd name="T0" fmla="*/ 32 w 33"/>
                <a:gd name="T1" fmla="*/ 32 h 43"/>
                <a:gd name="T2" fmla="*/ 33 w 33"/>
                <a:gd name="T3" fmla="*/ 42 h 43"/>
                <a:gd name="T4" fmla="*/ 26 w 33"/>
                <a:gd name="T5" fmla="*/ 42 h 43"/>
                <a:gd name="T6" fmla="*/ 26 w 33"/>
                <a:gd name="T7" fmla="*/ 36 h 43"/>
                <a:gd name="T8" fmla="*/ 25 w 33"/>
                <a:gd name="T9" fmla="*/ 36 h 43"/>
                <a:gd name="T10" fmla="*/ 13 w 33"/>
                <a:gd name="T11" fmla="*/ 43 h 43"/>
                <a:gd name="T12" fmla="*/ 0 w 33"/>
                <a:gd name="T13" fmla="*/ 31 h 43"/>
                <a:gd name="T14" fmla="*/ 25 w 33"/>
                <a:gd name="T15" fmla="*/ 15 h 43"/>
                <a:gd name="T16" fmla="*/ 25 w 33"/>
                <a:gd name="T17" fmla="*/ 15 h 43"/>
                <a:gd name="T18" fmla="*/ 16 w 33"/>
                <a:gd name="T19" fmla="*/ 5 h 43"/>
                <a:gd name="T20" fmla="*/ 5 w 33"/>
                <a:gd name="T21" fmla="*/ 8 h 43"/>
                <a:gd name="T22" fmla="*/ 3 w 33"/>
                <a:gd name="T23" fmla="*/ 3 h 43"/>
                <a:gd name="T24" fmla="*/ 17 w 33"/>
                <a:gd name="T25" fmla="*/ 0 h 43"/>
                <a:gd name="T26" fmla="*/ 32 w 33"/>
                <a:gd name="T27" fmla="*/ 16 h 43"/>
                <a:gd name="T28" fmla="*/ 32 w 33"/>
                <a:gd name="T29" fmla="*/ 32 h 43"/>
                <a:gd name="T30" fmla="*/ 25 w 33"/>
                <a:gd name="T31" fmla="*/ 21 h 43"/>
                <a:gd name="T32" fmla="*/ 8 w 33"/>
                <a:gd name="T33" fmla="*/ 30 h 43"/>
                <a:gd name="T34" fmla="*/ 15 w 33"/>
                <a:gd name="T35" fmla="*/ 37 h 43"/>
                <a:gd name="T36" fmla="*/ 25 w 33"/>
                <a:gd name="T37" fmla="*/ 30 h 43"/>
                <a:gd name="T38" fmla="*/ 25 w 33"/>
                <a:gd name="T39" fmla="*/ 28 h 43"/>
                <a:gd name="T40" fmla="*/ 25 w 33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43">
                  <a:moveTo>
                    <a:pt x="32" y="32"/>
                  </a:moveTo>
                  <a:cubicBezTo>
                    <a:pt x="32" y="35"/>
                    <a:pt x="33" y="39"/>
                    <a:pt x="33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9" y="43"/>
                    <a:pt x="13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1"/>
                    <a:pt x="24" y="5"/>
                    <a:pt x="16" y="5"/>
                  </a:cubicBezTo>
                  <a:cubicBezTo>
                    <a:pt x="12" y="5"/>
                    <a:pt x="8" y="6"/>
                    <a:pt x="5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2" y="0"/>
                    <a:pt x="17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7" y="20"/>
                    <a:pt x="8" y="22"/>
                    <a:pt x="8" y="30"/>
                  </a:cubicBezTo>
                  <a:cubicBezTo>
                    <a:pt x="8" y="35"/>
                    <a:pt x="11" y="37"/>
                    <a:pt x="15" y="37"/>
                  </a:cubicBezTo>
                  <a:cubicBezTo>
                    <a:pt x="20" y="37"/>
                    <a:pt x="24" y="34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" name="Freeform 37"/>
            <p:cNvSpPr>
              <a:spLocks/>
            </p:cNvSpPr>
            <p:nvPr userDrawn="1"/>
          </p:nvSpPr>
          <p:spPr bwMode="gray">
            <a:xfrm>
              <a:off x="5181600" y="4573588"/>
              <a:ext cx="44450" cy="93662"/>
            </a:xfrm>
            <a:custGeom>
              <a:avLst/>
              <a:gdLst>
                <a:gd name="T0" fmla="*/ 0 w 20"/>
                <a:gd name="T1" fmla="*/ 13 h 42"/>
                <a:gd name="T2" fmla="*/ 0 w 20"/>
                <a:gd name="T3" fmla="*/ 0 h 42"/>
                <a:gd name="T4" fmla="*/ 6 w 20"/>
                <a:gd name="T5" fmla="*/ 0 h 42"/>
                <a:gd name="T6" fmla="*/ 6 w 20"/>
                <a:gd name="T7" fmla="*/ 9 h 42"/>
                <a:gd name="T8" fmla="*/ 7 w 20"/>
                <a:gd name="T9" fmla="*/ 9 h 42"/>
                <a:gd name="T10" fmla="*/ 18 w 20"/>
                <a:gd name="T11" fmla="*/ 0 h 42"/>
                <a:gd name="T12" fmla="*/ 20 w 20"/>
                <a:gd name="T13" fmla="*/ 0 h 42"/>
                <a:gd name="T14" fmla="*/ 20 w 20"/>
                <a:gd name="T15" fmla="*/ 7 h 42"/>
                <a:gd name="T16" fmla="*/ 18 w 20"/>
                <a:gd name="T17" fmla="*/ 7 h 42"/>
                <a:gd name="T18" fmla="*/ 8 w 20"/>
                <a:gd name="T19" fmla="*/ 16 h 42"/>
                <a:gd name="T20" fmla="*/ 7 w 20"/>
                <a:gd name="T21" fmla="*/ 20 h 42"/>
                <a:gd name="T22" fmla="*/ 7 w 20"/>
                <a:gd name="T23" fmla="*/ 42 h 42"/>
                <a:gd name="T24" fmla="*/ 0 w 20"/>
                <a:gd name="T25" fmla="*/ 42 h 42"/>
                <a:gd name="T26" fmla="*/ 0 w 20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3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2" y="7"/>
                    <a:pt x="9" y="11"/>
                    <a:pt x="8" y="16"/>
                  </a:cubicBezTo>
                  <a:cubicBezTo>
                    <a:pt x="7" y="17"/>
                    <a:pt x="7" y="18"/>
                    <a:pt x="7" y="2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5" name="Freeform 38"/>
            <p:cNvSpPr>
              <a:spLocks noEditPoints="1"/>
            </p:cNvSpPr>
            <p:nvPr userDrawn="1"/>
          </p:nvSpPr>
          <p:spPr bwMode="gray">
            <a:xfrm>
              <a:off x="5233988" y="4532313"/>
              <a:ext cx="87313" cy="138112"/>
            </a:xfrm>
            <a:custGeom>
              <a:avLst/>
              <a:gdLst>
                <a:gd name="T0" fmla="*/ 39 w 39"/>
                <a:gd name="T1" fmla="*/ 0 h 62"/>
                <a:gd name="T2" fmla="*/ 39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2 w 39"/>
                <a:gd name="T11" fmla="*/ 53 h 62"/>
                <a:gd name="T12" fmla="*/ 18 w 39"/>
                <a:gd name="T13" fmla="*/ 62 h 62"/>
                <a:gd name="T14" fmla="*/ 0 w 39"/>
                <a:gd name="T15" fmla="*/ 41 h 62"/>
                <a:gd name="T16" fmla="*/ 19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9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8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9" y="0"/>
                  </a:moveTo>
                  <a:cubicBezTo>
                    <a:pt x="39" y="50"/>
                    <a:pt x="39" y="50"/>
                    <a:pt x="39" y="50"/>
                  </a:cubicBezTo>
                  <a:cubicBezTo>
                    <a:pt x="39" y="54"/>
                    <a:pt x="39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0" y="58"/>
                    <a:pt x="25" y="62"/>
                    <a:pt x="18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9" y="19"/>
                    <a:pt x="19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9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30" y="28"/>
                    <a:pt x="26" y="24"/>
                    <a:pt x="20" y="24"/>
                  </a:cubicBezTo>
                  <a:cubicBezTo>
                    <a:pt x="12" y="24"/>
                    <a:pt x="8" y="31"/>
                    <a:pt x="8" y="40"/>
                  </a:cubicBezTo>
                  <a:cubicBezTo>
                    <a:pt x="8" y="49"/>
                    <a:pt x="12" y="56"/>
                    <a:pt x="20" y="56"/>
                  </a:cubicBezTo>
                  <a:cubicBezTo>
                    <a:pt x="25" y="56"/>
                    <a:pt x="30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6" name="Freeform 39"/>
            <p:cNvSpPr>
              <a:spLocks/>
            </p:cNvSpPr>
            <p:nvPr userDrawn="1"/>
          </p:nvSpPr>
          <p:spPr bwMode="gray">
            <a:xfrm>
              <a:off x="5381625" y="4554538"/>
              <a:ext cx="55563" cy="115887"/>
            </a:xfrm>
            <a:custGeom>
              <a:avLst/>
              <a:gdLst>
                <a:gd name="T0" fmla="*/ 14 w 25"/>
                <a:gd name="T1" fmla="*/ 0 h 52"/>
                <a:gd name="T2" fmla="*/ 14 w 25"/>
                <a:gd name="T3" fmla="*/ 9 h 52"/>
                <a:gd name="T4" fmla="*/ 25 w 25"/>
                <a:gd name="T5" fmla="*/ 9 h 52"/>
                <a:gd name="T6" fmla="*/ 25 w 25"/>
                <a:gd name="T7" fmla="*/ 15 h 52"/>
                <a:gd name="T8" fmla="*/ 14 w 25"/>
                <a:gd name="T9" fmla="*/ 15 h 52"/>
                <a:gd name="T10" fmla="*/ 14 w 25"/>
                <a:gd name="T11" fmla="*/ 37 h 52"/>
                <a:gd name="T12" fmla="*/ 20 w 25"/>
                <a:gd name="T13" fmla="*/ 45 h 52"/>
                <a:gd name="T14" fmla="*/ 24 w 25"/>
                <a:gd name="T15" fmla="*/ 45 h 52"/>
                <a:gd name="T16" fmla="*/ 24 w 25"/>
                <a:gd name="T17" fmla="*/ 51 h 52"/>
                <a:gd name="T18" fmla="*/ 18 w 25"/>
                <a:gd name="T19" fmla="*/ 52 h 52"/>
                <a:gd name="T20" fmla="*/ 10 w 25"/>
                <a:gd name="T21" fmla="*/ 48 h 52"/>
                <a:gd name="T22" fmla="*/ 7 w 25"/>
                <a:gd name="T23" fmla="*/ 38 h 52"/>
                <a:gd name="T24" fmla="*/ 7 w 25"/>
                <a:gd name="T25" fmla="*/ 15 h 52"/>
                <a:gd name="T26" fmla="*/ 0 w 25"/>
                <a:gd name="T27" fmla="*/ 15 h 52"/>
                <a:gd name="T28" fmla="*/ 0 w 25"/>
                <a:gd name="T29" fmla="*/ 9 h 52"/>
                <a:gd name="T30" fmla="*/ 7 w 25"/>
                <a:gd name="T31" fmla="*/ 9 h 52"/>
                <a:gd name="T32" fmla="*/ 7 w 25"/>
                <a:gd name="T33" fmla="*/ 2 h 52"/>
                <a:gd name="T34" fmla="*/ 14 w 25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2">
                  <a:moveTo>
                    <a:pt x="14" y="0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2"/>
                    <a:pt x="15" y="45"/>
                    <a:pt x="20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1"/>
                    <a:pt x="21" y="52"/>
                    <a:pt x="18" y="52"/>
                  </a:cubicBezTo>
                  <a:cubicBezTo>
                    <a:pt x="14" y="52"/>
                    <a:pt x="11" y="50"/>
                    <a:pt x="10" y="48"/>
                  </a:cubicBezTo>
                  <a:cubicBezTo>
                    <a:pt x="8" y="46"/>
                    <a:pt x="7" y="42"/>
                    <a:pt x="7" y="3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7" name="Freeform 40"/>
            <p:cNvSpPr>
              <a:spLocks/>
            </p:cNvSpPr>
            <p:nvPr userDrawn="1"/>
          </p:nvSpPr>
          <p:spPr bwMode="gray">
            <a:xfrm>
              <a:off x="5454650" y="4532313"/>
              <a:ext cx="77788" cy="134937"/>
            </a:xfrm>
            <a:custGeom>
              <a:avLst/>
              <a:gdLst>
                <a:gd name="T0" fmla="*/ 0 w 35"/>
                <a:gd name="T1" fmla="*/ 0 h 61"/>
                <a:gd name="T2" fmla="*/ 7 w 35"/>
                <a:gd name="T3" fmla="*/ 0 h 61"/>
                <a:gd name="T4" fmla="*/ 7 w 35"/>
                <a:gd name="T5" fmla="*/ 26 h 61"/>
                <a:gd name="T6" fmla="*/ 7 w 35"/>
                <a:gd name="T7" fmla="*/ 26 h 61"/>
                <a:gd name="T8" fmla="*/ 13 w 35"/>
                <a:gd name="T9" fmla="*/ 21 h 61"/>
                <a:gd name="T10" fmla="*/ 20 w 35"/>
                <a:gd name="T11" fmla="*/ 19 h 61"/>
                <a:gd name="T12" fmla="*/ 35 w 35"/>
                <a:gd name="T13" fmla="*/ 36 h 61"/>
                <a:gd name="T14" fmla="*/ 35 w 35"/>
                <a:gd name="T15" fmla="*/ 61 h 61"/>
                <a:gd name="T16" fmla="*/ 27 w 35"/>
                <a:gd name="T17" fmla="*/ 61 h 61"/>
                <a:gd name="T18" fmla="*/ 27 w 35"/>
                <a:gd name="T19" fmla="*/ 37 h 61"/>
                <a:gd name="T20" fmla="*/ 18 w 35"/>
                <a:gd name="T21" fmla="*/ 25 h 61"/>
                <a:gd name="T22" fmla="*/ 8 w 35"/>
                <a:gd name="T23" fmla="*/ 32 h 61"/>
                <a:gd name="T24" fmla="*/ 7 w 35"/>
                <a:gd name="T25" fmla="*/ 36 h 61"/>
                <a:gd name="T26" fmla="*/ 7 w 35"/>
                <a:gd name="T27" fmla="*/ 61 h 61"/>
                <a:gd name="T28" fmla="*/ 0 w 35"/>
                <a:gd name="T29" fmla="*/ 61 h 61"/>
                <a:gd name="T30" fmla="*/ 0 w 35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61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4"/>
                    <a:pt x="10" y="22"/>
                    <a:pt x="13" y="21"/>
                  </a:cubicBezTo>
                  <a:cubicBezTo>
                    <a:pt x="15" y="19"/>
                    <a:pt x="17" y="19"/>
                    <a:pt x="20" y="19"/>
                  </a:cubicBezTo>
                  <a:cubicBezTo>
                    <a:pt x="26" y="19"/>
                    <a:pt x="35" y="22"/>
                    <a:pt x="35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0"/>
                    <a:pt x="25" y="25"/>
                    <a:pt x="18" y="25"/>
                  </a:cubicBezTo>
                  <a:cubicBezTo>
                    <a:pt x="13" y="25"/>
                    <a:pt x="9" y="28"/>
                    <a:pt x="8" y="32"/>
                  </a:cubicBezTo>
                  <a:cubicBezTo>
                    <a:pt x="7" y="33"/>
                    <a:pt x="7" y="34"/>
                    <a:pt x="7" y="36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8" name="Freeform 41"/>
            <p:cNvSpPr>
              <a:spLocks noEditPoints="1"/>
            </p:cNvSpPr>
            <p:nvPr userDrawn="1"/>
          </p:nvSpPr>
          <p:spPr bwMode="gray">
            <a:xfrm>
              <a:off x="5554663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9" name="Freeform 42"/>
            <p:cNvSpPr>
              <a:spLocks/>
            </p:cNvSpPr>
            <p:nvPr userDrawn="1"/>
          </p:nvSpPr>
          <p:spPr bwMode="gray">
            <a:xfrm>
              <a:off x="5599113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7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0" name="Freeform 43"/>
            <p:cNvSpPr>
              <a:spLocks/>
            </p:cNvSpPr>
            <p:nvPr userDrawn="1"/>
          </p:nvSpPr>
          <p:spPr bwMode="gray">
            <a:xfrm>
              <a:off x="5703888" y="4532313"/>
              <a:ext cx="77788" cy="134937"/>
            </a:xfrm>
            <a:custGeom>
              <a:avLst/>
              <a:gdLst>
                <a:gd name="T0" fmla="*/ 8 w 35"/>
                <a:gd name="T1" fmla="*/ 38 h 61"/>
                <a:gd name="T2" fmla="*/ 8 w 35"/>
                <a:gd name="T3" fmla="*/ 38 h 61"/>
                <a:gd name="T4" fmla="*/ 12 w 35"/>
                <a:gd name="T5" fmla="*/ 34 h 61"/>
                <a:gd name="T6" fmla="*/ 24 w 35"/>
                <a:gd name="T7" fmla="*/ 19 h 61"/>
                <a:gd name="T8" fmla="*/ 33 w 35"/>
                <a:gd name="T9" fmla="*/ 19 h 61"/>
                <a:gd name="T10" fmla="*/ 17 w 35"/>
                <a:gd name="T11" fmla="*/ 36 h 61"/>
                <a:gd name="T12" fmla="*/ 35 w 35"/>
                <a:gd name="T13" fmla="*/ 61 h 61"/>
                <a:gd name="T14" fmla="*/ 26 w 35"/>
                <a:gd name="T15" fmla="*/ 61 h 61"/>
                <a:gd name="T16" fmla="*/ 12 w 35"/>
                <a:gd name="T17" fmla="*/ 41 h 61"/>
                <a:gd name="T18" fmla="*/ 8 w 35"/>
                <a:gd name="T19" fmla="*/ 45 h 61"/>
                <a:gd name="T20" fmla="*/ 8 w 35"/>
                <a:gd name="T21" fmla="*/ 61 h 61"/>
                <a:gd name="T22" fmla="*/ 0 w 35"/>
                <a:gd name="T23" fmla="*/ 61 h 61"/>
                <a:gd name="T24" fmla="*/ 0 w 35"/>
                <a:gd name="T25" fmla="*/ 0 h 61"/>
                <a:gd name="T26" fmla="*/ 8 w 35"/>
                <a:gd name="T27" fmla="*/ 0 h 61"/>
                <a:gd name="T28" fmla="*/ 8 w 35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61">
                  <a:moveTo>
                    <a:pt x="8" y="38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9" y="37"/>
                    <a:pt x="10" y="35"/>
                    <a:pt x="12" y="34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1" name="Freeform 44"/>
            <p:cNvSpPr>
              <a:spLocks noEditPoints="1"/>
            </p:cNvSpPr>
            <p:nvPr userDrawn="1"/>
          </p:nvSpPr>
          <p:spPr bwMode="gray">
            <a:xfrm>
              <a:off x="5792788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2" name="Freeform 45"/>
            <p:cNvSpPr>
              <a:spLocks/>
            </p:cNvSpPr>
            <p:nvPr userDrawn="1"/>
          </p:nvSpPr>
          <p:spPr bwMode="gray">
            <a:xfrm>
              <a:off x="5837238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3" name="Freeform 46"/>
            <p:cNvSpPr>
              <a:spLocks noEditPoints="1"/>
            </p:cNvSpPr>
            <p:nvPr userDrawn="1"/>
          </p:nvSpPr>
          <p:spPr bwMode="gray">
            <a:xfrm>
              <a:off x="5938838" y="4573588"/>
              <a:ext cx="84138" cy="131762"/>
            </a:xfrm>
            <a:custGeom>
              <a:avLst/>
              <a:gdLst>
                <a:gd name="T0" fmla="*/ 38 w 38"/>
                <a:gd name="T1" fmla="*/ 36 h 59"/>
                <a:gd name="T2" fmla="*/ 32 w 38"/>
                <a:gd name="T3" fmla="*/ 54 h 59"/>
                <a:gd name="T4" fmla="*/ 17 w 38"/>
                <a:gd name="T5" fmla="*/ 59 h 59"/>
                <a:gd name="T6" fmla="*/ 3 w 38"/>
                <a:gd name="T7" fmla="*/ 56 h 59"/>
                <a:gd name="T8" fmla="*/ 5 w 38"/>
                <a:gd name="T9" fmla="*/ 50 h 59"/>
                <a:gd name="T10" fmla="*/ 17 w 38"/>
                <a:gd name="T11" fmla="*/ 54 h 59"/>
                <a:gd name="T12" fmla="*/ 31 w 38"/>
                <a:gd name="T13" fmla="*/ 39 h 59"/>
                <a:gd name="T14" fmla="*/ 31 w 38"/>
                <a:gd name="T15" fmla="*/ 35 h 59"/>
                <a:gd name="T16" fmla="*/ 30 w 38"/>
                <a:gd name="T17" fmla="*/ 35 h 59"/>
                <a:gd name="T18" fmla="*/ 17 w 38"/>
                <a:gd name="T19" fmla="*/ 41 h 59"/>
                <a:gd name="T20" fmla="*/ 0 w 38"/>
                <a:gd name="T21" fmla="*/ 21 h 59"/>
                <a:gd name="T22" fmla="*/ 18 w 38"/>
                <a:gd name="T23" fmla="*/ 0 h 59"/>
                <a:gd name="T24" fmla="*/ 31 w 38"/>
                <a:gd name="T25" fmla="*/ 7 h 59"/>
                <a:gd name="T26" fmla="*/ 31 w 38"/>
                <a:gd name="T27" fmla="*/ 7 h 59"/>
                <a:gd name="T28" fmla="*/ 32 w 38"/>
                <a:gd name="T29" fmla="*/ 0 h 59"/>
                <a:gd name="T30" fmla="*/ 38 w 38"/>
                <a:gd name="T31" fmla="*/ 0 h 59"/>
                <a:gd name="T32" fmla="*/ 38 w 38"/>
                <a:gd name="T33" fmla="*/ 12 h 59"/>
                <a:gd name="T34" fmla="*/ 38 w 38"/>
                <a:gd name="T35" fmla="*/ 36 h 59"/>
                <a:gd name="T36" fmla="*/ 31 w 38"/>
                <a:gd name="T37" fmla="*/ 17 h 59"/>
                <a:gd name="T38" fmla="*/ 30 w 38"/>
                <a:gd name="T39" fmla="*/ 13 h 59"/>
                <a:gd name="T40" fmla="*/ 20 w 38"/>
                <a:gd name="T41" fmla="*/ 5 h 59"/>
                <a:gd name="T42" fmla="*/ 7 w 38"/>
                <a:gd name="T43" fmla="*/ 21 h 59"/>
                <a:gd name="T44" fmla="*/ 20 w 38"/>
                <a:gd name="T45" fmla="*/ 36 h 59"/>
                <a:gd name="T46" fmla="*/ 30 w 38"/>
                <a:gd name="T47" fmla="*/ 28 h 59"/>
                <a:gd name="T48" fmla="*/ 31 w 38"/>
                <a:gd name="T49" fmla="*/ 24 h 59"/>
                <a:gd name="T50" fmla="*/ 31 w 38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3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7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8" y="38"/>
                    <a:pt x="24" y="41"/>
                    <a:pt x="17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8" y="0"/>
                  </a:cubicBezTo>
                  <a:cubicBezTo>
                    <a:pt x="26" y="0"/>
                    <a:pt x="29" y="3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0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2" y="5"/>
                    <a:pt x="7" y="11"/>
                    <a:pt x="7" y="21"/>
                  </a:cubicBezTo>
                  <a:cubicBezTo>
                    <a:pt x="7" y="29"/>
                    <a:pt x="12" y="36"/>
                    <a:pt x="20" y="36"/>
                  </a:cubicBezTo>
                  <a:cubicBezTo>
                    <a:pt x="24" y="36"/>
                    <a:pt x="28" y="33"/>
                    <a:pt x="30" y="28"/>
                  </a:cubicBezTo>
                  <a:cubicBezTo>
                    <a:pt x="30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4" name="Freeform 47"/>
            <p:cNvSpPr>
              <a:spLocks/>
            </p:cNvSpPr>
            <p:nvPr userDrawn="1"/>
          </p:nvSpPr>
          <p:spPr bwMode="gray">
            <a:xfrm>
              <a:off x="6045200" y="4645025"/>
              <a:ext cx="23813" cy="25400"/>
            </a:xfrm>
            <a:custGeom>
              <a:avLst/>
              <a:gdLst>
                <a:gd name="T0" fmla="*/ 0 w 11"/>
                <a:gd name="T1" fmla="*/ 5 h 11"/>
                <a:gd name="T2" fmla="*/ 6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5" y="11"/>
                  </a:cubicBezTo>
                  <a:cubicBezTo>
                    <a:pt x="3" y="11"/>
                    <a:pt x="0" y="8"/>
                    <a:pt x="0" y="5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460561"/>
            <a:ext cx="3041840" cy="19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1" name="Picture 5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flipV="1">
            <a:off x="2717321" y="1363850"/>
            <a:ext cx="4511615" cy="191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gray">
          <a:xfrm>
            <a:off x="0" y="1196752"/>
            <a:ext cx="345287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gray">
          <a:xfrm>
            <a:off x="46800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 bwMode="gray">
          <a:xfrm>
            <a:off x="2571847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 bwMode="gray">
          <a:xfrm>
            <a:off x="4675694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 userDrawn="1"/>
        </p:nvSpPr>
        <p:spPr bwMode="gray">
          <a:xfrm>
            <a:off x="677954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2"/>
            <a:ext cx="1440000" cy="1440756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8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1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B996581-8E3B-4EEC-924C-B7694D29C84C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80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2766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0852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647824"/>
          </a:xfrm>
        </p:spPr>
        <p:txBody>
          <a:bodyPr/>
          <a:lstStyle>
            <a:lvl1pPr>
              <a:defRPr sz="2800" baseline="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766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52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80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766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0852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icture +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4464050" cy="6858000"/>
          </a:xfrm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79950" y="1700213"/>
            <a:ext cx="3995738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6858000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3402000"/>
            <a:ext cx="9143999" cy="3456000"/>
          </a:xfrm>
          <a:solidFill>
            <a:schemeClr val="bg1">
              <a:alpha val="70000"/>
            </a:schemeClr>
          </a:solidFill>
        </p:spPr>
        <p:txBody>
          <a:bodyPr lIns="432000" tIns="648000" rIns="432000" bIns="432000"/>
          <a:lstStyle>
            <a:lvl1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371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(3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1"/>
          <p:cNvSpPr>
            <a:spLocks noGrp="1"/>
          </p:cNvSpPr>
          <p:nvPr>
            <p:ph type="pic" sz="quarter" idx="17"/>
          </p:nvPr>
        </p:nvSpPr>
        <p:spPr bwMode="gray">
          <a:xfrm>
            <a:off x="6084888" y="0"/>
            <a:ext cx="3059112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3059999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6"/>
          </p:nvPr>
        </p:nvSpPr>
        <p:spPr bwMode="gray">
          <a:xfrm>
            <a:off x="3060000" y="0"/>
            <a:ext cx="3024000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060000" y="5085184"/>
            <a:ext cx="3024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400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879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aseline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4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68313" y="1700213"/>
            <a:ext cx="8207375" cy="2031424"/>
          </a:xfrm>
        </p:spPr>
        <p:txBody>
          <a:bodyPr anchor="b"/>
          <a:lstStyle>
            <a:lvl1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68313" y="3795623"/>
            <a:ext cx="8207375" cy="50400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0811766" flipV="1">
            <a:off x="7451604" y="1209799"/>
            <a:ext cx="1307376" cy="55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7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43816" y="1556792"/>
            <a:ext cx="3709084" cy="6234929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2298358" y="3409930"/>
            <a:ext cx="3245750" cy="5580620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328084" y="1594893"/>
            <a:ext cx="3234170" cy="5436604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3766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51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1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68314" y="4777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68314" y="3409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2041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4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19B89-871B-44FB-A90B-DAA3E74A0BC4}" type="datetime1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" y="1700213"/>
            <a:ext cx="8208000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1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9"/>
          <a:stretch/>
        </p:blipFill>
        <p:spPr bwMode="gray">
          <a:xfrm>
            <a:off x="0" y="-1"/>
            <a:ext cx="9144000" cy="686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3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8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000" y="-1"/>
            <a:ext cx="8208000" cy="1692593"/>
          </a:xfrm>
          <a:prstGeom prst="rect">
            <a:avLst/>
          </a:prstGeom>
        </p:spPr>
        <p:txBody>
          <a:bodyPr vert="horz" lIns="0" tIns="32400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000" y="1700808"/>
            <a:ext cx="8208000" cy="45365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40344" y="6478281"/>
            <a:ext cx="576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363828" y="6478281"/>
            <a:ext cx="45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59616" y="6478281"/>
            <a:ext cx="25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59" name="Gruppieren 58"/>
          <p:cNvGrpSpPr/>
          <p:nvPr/>
        </p:nvGrpSpPr>
        <p:grpSpPr bwMode="gray">
          <a:xfrm>
            <a:off x="7550840" y="6398419"/>
            <a:ext cx="1111313" cy="264319"/>
            <a:chOff x="-998538" y="436563"/>
            <a:chExt cx="2709864" cy="644525"/>
          </a:xfrm>
        </p:grpSpPr>
        <p:sp>
          <p:nvSpPr>
            <p:cNvPr id="60" name="Freeform 6"/>
            <p:cNvSpPr>
              <a:spLocks noEditPoints="1"/>
            </p:cNvSpPr>
            <p:nvPr userDrawn="1"/>
          </p:nvSpPr>
          <p:spPr bwMode="gray">
            <a:xfrm>
              <a:off x="-998538" y="436563"/>
              <a:ext cx="228600" cy="496888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Rectangle 7"/>
            <p:cNvSpPr>
              <a:spLocks noChangeArrowheads="1"/>
            </p:cNvSpPr>
            <p:nvPr userDrawn="1"/>
          </p:nvSpPr>
          <p:spPr bwMode="gray">
            <a:xfrm>
              <a:off x="-708025" y="436563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8"/>
            <p:cNvSpPr>
              <a:spLocks/>
            </p:cNvSpPr>
            <p:nvPr userDrawn="1"/>
          </p:nvSpPr>
          <p:spPr bwMode="gray">
            <a:xfrm>
              <a:off x="-576263" y="584200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-307975" y="579438"/>
              <a:ext cx="217488" cy="354013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0"/>
            <p:cNvSpPr>
              <a:spLocks/>
            </p:cNvSpPr>
            <p:nvPr userDrawn="1"/>
          </p:nvSpPr>
          <p:spPr bwMode="gray">
            <a:xfrm>
              <a:off x="-9525" y="581025"/>
              <a:ext cx="274638" cy="500063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1"/>
            <p:cNvSpPr>
              <a:spLocks noEditPoints="1"/>
            </p:cNvSpPr>
            <p:nvPr userDrawn="1"/>
          </p:nvSpPr>
          <p:spPr bwMode="gray">
            <a:xfrm>
              <a:off x="277813" y="574675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2"/>
            <p:cNvSpPr>
              <a:spLocks/>
            </p:cNvSpPr>
            <p:nvPr userDrawn="1"/>
          </p:nvSpPr>
          <p:spPr bwMode="gray">
            <a:xfrm>
              <a:off x="590550" y="574675"/>
              <a:ext cx="260350" cy="354013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3"/>
            <p:cNvSpPr>
              <a:spLocks noEditPoints="1"/>
            </p:cNvSpPr>
            <p:nvPr userDrawn="1"/>
          </p:nvSpPr>
          <p:spPr bwMode="gray">
            <a:xfrm>
              <a:off x="906463" y="436563"/>
              <a:ext cx="266700" cy="496888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4"/>
            <p:cNvSpPr>
              <a:spLocks noEditPoints="1"/>
            </p:cNvSpPr>
            <p:nvPr userDrawn="1"/>
          </p:nvSpPr>
          <p:spPr bwMode="gray">
            <a:xfrm>
              <a:off x="1222375" y="574675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5"/>
            <p:cNvSpPr>
              <a:spLocks/>
            </p:cNvSpPr>
            <p:nvPr userDrawn="1"/>
          </p:nvSpPr>
          <p:spPr bwMode="gray">
            <a:xfrm>
              <a:off x="1535113" y="574675"/>
              <a:ext cx="176213" cy="354013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57" name="Gruppieren 2056"/>
          <p:cNvGrpSpPr/>
          <p:nvPr/>
        </p:nvGrpSpPr>
        <p:grpSpPr bwMode="gray">
          <a:xfrm>
            <a:off x="-144516" y="-135388"/>
            <a:ext cx="9419200" cy="7164788"/>
            <a:chOff x="-144516" y="-135388"/>
            <a:chExt cx="9419200" cy="7164788"/>
          </a:xfrm>
        </p:grpSpPr>
        <p:grpSp>
          <p:nvGrpSpPr>
            <p:cNvPr id="2049" name="Gruppieren 2048"/>
            <p:cNvGrpSpPr/>
            <p:nvPr userDrawn="1"/>
          </p:nvGrpSpPr>
          <p:grpSpPr bwMode="gray">
            <a:xfrm>
              <a:off x="-144516" y="1692593"/>
              <a:ext cx="72000" cy="4544719"/>
              <a:chOff x="-576572" y="1692593"/>
              <a:chExt cx="72000" cy="4544719"/>
            </a:xfrm>
          </p:grpSpPr>
          <p:cxnSp>
            <p:nvCxnSpPr>
              <p:cNvPr id="2048" name="Gerade Verbindung 2047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ieren 52"/>
            <p:cNvGrpSpPr/>
            <p:nvPr userDrawn="1"/>
          </p:nvGrpSpPr>
          <p:grpSpPr bwMode="gray">
            <a:xfrm>
              <a:off x="9202684" y="1692593"/>
              <a:ext cx="72000" cy="4544719"/>
              <a:chOff x="-576572" y="1692593"/>
              <a:chExt cx="72000" cy="4544719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6" name="Gruppieren 2055"/>
            <p:cNvGrpSpPr/>
            <p:nvPr userDrawn="1"/>
          </p:nvGrpSpPr>
          <p:grpSpPr bwMode="gray">
            <a:xfrm>
              <a:off x="469105" y="-135388"/>
              <a:ext cx="8206266" cy="72000"/>
              <a:chOff x="469105" y="-135388"/>
              <a:chExt cx="8206266" cy="72000"/>
            </a:xfrm>
          </p:grpSpPr>
          <p:cxnSp>
            <p:nvCxnSpPr>
              <p:cNvPr id="13" name="Gerade Verbindung 12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pieren 13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15" name="Gerade Verbindung 14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 Verbindung 15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uppieren 17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19" name="Gerade Verbindung 18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 Verbindung 19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uppieren 69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71" name="Gerade Verbindung 70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uppieren 85"/>
            <p:cNvGrpSpPr/>
            <p:nvPr userDrawn="1"/>
          </p:nvGrpSpPr>
          <p:grpSpPr bwMode="gray">
            <a:xfrm>
              <a:off x="469105" y="6957400"/>
              <a:ext cx="8206266" cy="72000"/>
              <a:chOff x="469105" y="-135388"/>
              <a:chExt cx="8206266" cy="72000"/>
            </a:xfrm>
          </p:grpSpPr>
          <p:cxnSp>
            <p:nvCxnSpPr>
              <p:cNvPr id="87" name="Gerade Verbindung 86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uppieren 87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6" name="Gerade Verbindung 95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96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uppieren 88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94" name="Gerade Verbindung 93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Gerade Verbindung 94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Gerade Verbindung 89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uppieren 90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2" name="Gerade Verbindung 91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624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6" r:id="rId3"/>
    <p:sldLayoutId id="2147483667" r:id="rId4"/>
    <p:sldLayoutId id="2147483668" r:id="rId5"/>
    <p:sldLayoutId id="2147483669" r:id="rId6"/>
    <p:sldLayoutId id="2147483650" r:id="rId7"/>
    <p:sldLayoutId id="2147483651" r:id="rId8"/>
    <p:sldLayoutId id="2147483652" r:id="rId9"/>
    <p:sldLayoutId id="2147483671" r:id="rId10"/>
    <p:sldLayoutId id="2147483672" r:id="rId11"/>
    <p:sldLayoutId id="2147483673" r:id="rId12"/>
    <p:sldLayoutId id="2147483662" r:id="rId13"/>
    <p:sldLayoutId id="2147483670" r:id="rId14"/>
    <p:sldLayoutId id="2147483663" r:id="rId15"/>
    <p:sldLayoutId id="2147483661" r:id="rId16"/>
    <p:sldLayoutId id="2147483653" r:id="rId17"/>
    <p:sldLayoutId id="2147483664" r:id="rId18"/>
    <p:sldLayoutId id="2147483665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8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SzPct val="110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mack/europython2015-pmack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5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W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examples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 smtClean="0"/>
              <a:t>Take </a:t>
            </a:r>
            <a:r>
              <a:rPr lang="de-DE" dirty="0" err="1"/>
              <a:t>yesterdays</a:t>
            </a:r>
            <a:r>
              <a:rPr lang="de-DE" dirty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r>
              <a:rPr lang="de-DE" dirty="0" smtClean="0"/>
              <a:t>Take </a:t>
            </a:r>
            <a:r>
              <a:rPr lang="de-DE" dirty="0"/>
              <a:t>last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same </a:t>
            </a:r>
            <a:r>
              <a:rPr lang="de-DE" dirty="0" err="1" smtClean="0"/>
              <a:t>weekday</a:t>
            </a:r>
            <a:endParaRPr lang="de-DE" dirty="0" smtClean="0"/>
          </a:p>
          <a:p>
            <a:r>
              <a:rPr lang="de-DE" dirty="0" smtClean="0"/>
              <a:t>Rolling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endParaRPr lang="de-DE" dirty="0" smtClean="0"/>
          </a:p>
          <a:p>
            <a:r>
              <a:rPr lang="de-DE" dirty="0" smtClean="0"/>
              <a:t>Gradient </a:t>
            </a:r>
            <a:r>
              <a:rPr lang="de-DE" dirty="0" err="1" smtClean="0"/>
              <a:t>boost</a:t>
            </a:r>
            <a:r>
              <a:rPr lang="de-DE" dirty="0" smtClean="0"/>
              <a:t> ….</a:t>
            </a:r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4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Order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:  0 </a:t>
            </a:r>
          </a:p>
          <a:p>
            <a:r>
              <a:rPr lang="de-DE" dirty="0" smtClean="0"/>
              <a:t>Demand </a:t>
            </a:r>
            <a:r>
              <a:rPr lang="de-DE" dirty="0" err="1" smtClean="0"/>
              <a:t>interval</a:t>
            </a:r>
            <a:r>
              <a:rPr lang="de-DE" dirty="0" smtClean="0"/>
              <a:t>  : 1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r>
              <a:rPr lang="de-DE" dirty="0" smtClean="0"/>
              <a:t>Forecast </a:t>
            </a:r>
            <a:r>
              <a:rPr lang="de-DE" dirty="0" err="1" smtClean="0"/>
              <a:t>horizon</a:t>
            </a:r>
            <a:r>
              <a:rPr lang="de-DE" dirty="0" smtClean="0"/>
              <a:t> : 1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Order =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 – stock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endParaRPr lang="de-DE" dirty="0" smtClean="0"/>
          </a:p>
          <a:p>
            <a:r>
              <a:rPr lang="de-DE" dirty="0" smtClean="0"/>
              <a:t>Order =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53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Simulation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on </a:t>
            </a:r>
            <a:r>
              <a:rPr lang="de-DE" dirty="0" err="1" smtClean="0"/>
              <a:t>test</a:t>
            </a:r>
            <a:r>
              <a:rPr lang="de-DE" dirty="0" smtClean="0"/>
              <a:t> sample</a:t>
            </a:r>
          </a:p>
          <a:p>
            <a:endParaRPr lang="de-DE" dirty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yesterday‘s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Rolling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demands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Order </a:t>
            </a:r>
            <a:r>
              <a:rPr lang="de-DE" dirty="0" err="1" smtClean="0"/>
              <a:t>expectation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quantile</a:t>
            </a:r>
            <a:r>
              <a:rPr lang="de-DE" dirty="0" smtClean="0"/>
              <a:t> x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assumed</a:t>
            </a:r>
            <a:r>
              <a:rPr lang="de-DE" dirty="0" smtClean="0"/>
              <a:t> </a:t>
            </a:r>
            <a:r>
              <a:rPr lang="de-DE" dirty="0" err="1" smtClean="0"/>
              <a:t>probabilty</a:t>
            </a:r>
            <a:r>
              <a:rPr lang="de-DE" dirty="0" smtClean="0"/>
              <a:t> </a:t>
            </a:r>
            <a:r>
              <a:rPr lang="de-DE" dirty="0" err="1" smtClean="0"/>
              <a:t>density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2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Evaluation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Testing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2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smtClean="0"/>
              <a:t>Paralellisation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9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Python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retail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EuroPython</a:t>
            </a:r>
            <a:r>
              <a:rPr lang="de-DE" dirty="0" smtClean="0"/>
              <a:t> 2015, Dr. Philipp Mack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2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cases in the ‘real’ world for a replenishment solution</a:t>
            </a:r>
            <a:endParaRPr lang="en-US" dirty="0"/>
          </a:p>
          <a:p>
            <a:r>
              <a:rPr lang="en-US" dirty="0" smtClean="0"/>
              <a:t>Simplified and purified use case – the essence</a:t>
            </a:r>
            <a:endParaRPr lang="en-US" dirty="0"/>
          </a:p>
          <a:p>
            <a:r>
              <a:rPr lang="en-US" dirty="0" smtClean="0"/>
              <a:t>What you need – the ingredients</a:t>
            </a:r>
          </a:p>
          <a:p>
            <a:r>
              <a:rPr lang="en-US" dirty="0" smtClean="0"/>
              <a:t>Putting it all together – the cook book </a:t>
            </a:r>
          </a:p>
          <a:p>
            <a:r>
              <a:rPr lang="en-US" dirty="0" smtClean="0"/>
              <a:t>What do you get at the end  – the meal </a:t>
            </a:r>
          </a:p>
          <a:p>
            <a:r>
              <a:rPr lang="en-US" dirty="0" smtClean="0"/>
              <a:t>or a simple replenishment application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2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find </a:t>
            </a:r>
            <a:r>
              <a:rPr lang="de-DE" dirty="0" err="1" smtClean="0"/>
              <a:t>everything</a:t>
            </a:r>
            <a:r>
              <a:rPr lang="de-DE" dirty="0" smtClean="0"/>
              <a:t> ?</a:t>
            </a:r>
            <a:endParaRPr lang="de-DE" dirty="0"/>
          </a:p>
          <a:p>
            <a:endParaRPr lang="de-DE" dirty="0" smtClean="0"/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github.com/philippmack/europython2015-pmack.git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, </a:t>
            </a:r>
            <a:r>
              <a:rPr lang="de-DE" dirty="0" err="1" smtClean="0"/>
              <a:t>notebooks</a:t>
            </a:r>
            <a:r>
              <a:rPr lang="de-DE" dirty="0" smtClean="0"/>
              <a:t>,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8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preorder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customers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O(100000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Seasonality</a:t>
            </a:r>
            <a:r>
              <a:rPr lang="de-DE" dirty="0" smtClean="0"/>
              <a:t> /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Slow </a:t>
            </a:r>
            <a:r>
              <a:rPr lang="de-DE" dirty="0" err="1" smtClean="0"/>
              <a:t>selling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7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Retail 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 </a:t>
            </a:r>
            <a:r>
              <a:rPr lang="de-DE" dirty="0" err="1"/>
              <a:t>and</a:t>
            </a:r>
            <a:r>
              <a:rPr lang="de-DE" dirty="0"/>
              <a:t> O(100) </a:t>
            </a:r>
            <a:r>
              <a:rPr lang="de-DE" dirty="0" err="1" smtClean="0"/>
              <a:t>locations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Seasonality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events</a:t>
            </a:r>
            <a:r>
              <a:rPr lang="de-DE" dirty="0" smtClean="0"/>
              <a:t> /  </a:t>
            </a:r>
            <a:r>
              <a:rPr lang="de-DE" dirty="0" err="1" smtClean="0"/>
              <a:t>weather</a:t>
            </a:r>
            <a:r>
              <a:rPr lang="de-DE" dirty="0" smtClean="0"/>
              <a:t> / </a:t>
            </a:r>
            <a:r>
              <a:rPr lang="de-DE" dirty="0" err="1"/>
              <a:t>e</a:t>
            </a:r>
            <a:r>
              <a:rPr lang="de-DE" dirty="0" err="1" smtClean="0"/>
              <a:t>xpiry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Fast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29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purified</a:t>
            </a:r>
            <a:r>
              <a:rPr lang="de-DE" dirty="0" smtClean="0"/>
              <a:t> </a:t>
            </a:r>
            <a:r>
              <a:rPr lang="de-DE" dirty="0" err="1" smtClean="0"/>
              <a:t>essence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err="1" smtClean="0"/>
              <a:t>se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?</a:t>
            </a:r>
          </a:p>
          <a:p>
            <a:endParaRPr lang="de-DE" dirty="0"/>
          </a:p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periods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endParaRPr lang="de-DE" dirty="0" smtClean="0"/>
          </a:p>
          <a:p>
            <a:r>
              <a:rPr lang="de-DE" dirty="0" err="1"/>
              <a:t>p</a:t>
            </a:r>
            <a:r>
              <a:rPr lang="de-DE" dirty="0" err="1" smtClean="0"/>
              <a:t>oints</a:t>
            </a:r>
            <a:r>
              <a:rPr lang="de-DE" dirty="0" smtClean="0"/>
              <a:t> in time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err="1"/>
              <a:t>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fulfill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like </a:t>
            </a:r>
            <a:r>
              <a:rPr lang="de-DE" dirty="0" err="1" smtClean="0"/>
              <a:t>expiry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, </a:t>
            </a:r>
            <a:r>
              <a:rPr lang="de-DE" dirty="0" err="1" smtClean="0"/>
              <a:t>excess</a:t>
            </a:r>
            <a:r>
              <a:rPr lang="de-DE" dirty="0" smtClean="0"/>
              <a:t> …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– </a:t>
            </a:r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every</a:t>
            </a:r>
            <a:r>
              <a:rPr lang="de-DE" dirty="0" smtClean="0"/>
              <a:t>  </a:t>
            </a:r>
            <a:r>
              <a:rPr lang="de-DE" dirty="0" err="1" smtClean="0"/>
              <a:t>day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morning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prerequisites</a:t>
            </a:r>
            <a:r>
              <a:rPr lang="de-DE" dirty="0" smtClean="0"/>
              <a:t> ?</a:t>
            </a:r>
          </a:p>
          <a:p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csv</a:t>
            </a:r>
            <a:r>
              <a:rPr lang="de-DE" dirty="0" smtClean="0"/>
              <a:t>-files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Prediction</a:t>
            </a:r>
            <a:r>
              <a:rPr lang="de-DE" dirty="0" smtClean="0"/>
              <a:t>/</a:t>
            </a:r>
            <a:r>
              <a:rPr lang="de-DE" dirty="0" err="1" smtClean="0"/>
              <a:t>simulation</a:t>
            </a:r>
            <a:r>
              <a:rPr lang="de-DE" dirty="0" smtClean="0"/>
              <a:t>/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–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Plotting</a:t>
            </a:r>
            <a:r>
              <a:rPr lang="de-DE" dirty="0" smtClean="0"/>
              <a:t>/</a:t>
            </a:r>
            <a:r>
              <a:rPr lang="de-DE" dirty="0" err="1" smtClean="0"/>
              <a:t>reporting</a:t>
            </a:r>
            <a:r>
              <a:rPr lang="de-DE" dirty="0" smtClean="0"/>
              <a:t>/</a:t>
            </a:r>
            <a:r>
              <a:rPr lang="de-DE" dirty="0" err="1" smtClean="0"/>
              <a:t>monitoring</a:t>
            </a:r>
            <a:endParaRPr lang="de-DE" dirty="0" smtClean="0"/>
          </a:p>
          <a:p>
            <a:r>
              <a:rPr lang="de-DE" dirty="0" err="1" smtClean="0"/>
              <a:t>Logging</a:t>
            </a:r>
            <a:endParaRPr lang="de-DE" dirty="0" smtClean="0"/>
          </a:p>
          <a:p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err="1" smtClean="0"/>
              <a:t>Deployment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6aaf7579c695ab22ba9cd41934210714257fbd8"/>
</p:tagLst>
</file>

<file path=ppt/theme/theme1.xml><?xml version="1.0" encoding="utf-8"?>
<a:theme xmlns:a="http://schemas.openxmlformats.org/drawingml/2006/main" name="Vorlage_4x3_BlueYonder_2015_EN_EXP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yonder">
      <a:majorFont>
        <a:latin typeface="Myriad Pro Light"/>
        <a:ea typeface=""/>
        <a:cs typeface=""/>
      </a:majorFont>
      <a:minorFont>
        <a:latin typeface="Myriad Pro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Vorlage_4x3_BlueYonder_2015_EN_EXP</Template>
  <TotalTime>0</TotalTime>
  <Words>410</Words>
  <Application>Microsoft Office PowerPoint</Application>
  <PresentationFormat>Bildschirmpräsentation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Vorlage_4x3_BlueYonder_2015_EN_EXP</vt:lpstr>
      <vt:lpstr>PowerPoint-Präsentation</vt:lpstr>
      <vt:lpstr>Python in the world of mail order and retail</vt:lpstr>
      <vt:lpstr>Agenda</vt:lpstr>
      <vt:lpstr>Material</vt:lpstr>
      <vt:lpstr>Real world use cases</vt:lpstr>
      <vt:lpstr>Real world use cases</vt:lpstr>
      <vt:lpstr>Simplified use case</vt:lpstr>
      <vt:lpstr>Simplified use case</vt:lpstr>
      <vt:lpstr>Framework</vt:lpstr>
      <vt:lpstr>Ingredients</vt:lpstr>
      <vt:lpstr>Ingredients</vt:lpstr>
      <vt:lpstr>Ingredients</vt:lpstr>
      <vt:lpstr>Ingredients</vt:lpstr>
      <vt:lpstr>Ingredients</vt:lpstr>
      <vt:lpstr>Ingredients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Mack, Philipp</dc:creator>
  <cp:lastModifiedBy>Mack, Philipp</cp:lastModifiedBy>
  <cp:revision>51</cp:revision>
  <dcterms:created xsi:type="dcterms:W3CDTF">2015-07-14T16:35:13Z</dcterms:created>
  <dcterms:modified xsi:type="dcterms:W3CDTF">2015-07-19T18:17:19Z</dcterms:modified>
</cp:coreProperties>
</file>