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7" r:id="rId2"/>
    <p:sldId id="277" r:id="rId3"/>
    <p:sldId id="260" r:id="rId4"/>
    <p:sldId id="297" r:id="rId5"/>
    <p:sldId id="286" r:id="rId6"/>
    <p:sldId id="287" r:id="rId7"/>
    <p:sldId id="291" r:id="rId8"/>
    <p:sldId id="292" r:id="rId9"/>
    <p:sldId id="294" r:id="rId10"/>
    <p:sldId id="295" r:id="rId11"/>
    <p:sldId id="302" r:id="rId12"/>
    <p:sldId id="296" r:id="rId13"/>
    <p:sldId id="278" r:id="rId14"/>
    <p:sldId id="288" r:id="rId15"/>
    <p:sldId id="289" r:id="rId16"/>
    <p:sldId id="290" r:id="rId17"/>
    <p:sldId id="275" r:id="rId18"/>
    <p:sldId id="300" r:id="rId19"/>
    <p:sldId id="301" r:id="rId20"/>
    <p:sldId id="298" r:id="rId21"/>
    <p:sldId id="299" r:id="rId22"/>
    <p:sldId id="280" r:id="rId23"/>
    <p:sldId id="281" r:id="rId24"/>
    <p:sldId id="282" r:id="rId25"/>
    <p:sldId id="283" r:id="rId26"/>
    <p:sldId id="284" r:id="rId27"/>
    <p:sldId id="273" r:id="rId28"/>
    <p:sldId id="268" r:id="rId29"/>
    <p:sldId id="269" r:id="rId30"/>
    <p:sldId id="270" r:id="rId31"/>
    <p:sldId id="267" r:id="rId32"/>
    <p:sldId id="285" r:id="rId33"/>
    <p:sldId id="274" r:id="rId34"/>
    <p:sldId id="272" r:id="rId35"/>
  </p:sldIdLst>
  <p:sldSz cx="9144000" cy="5143500" type="screen16x9"/>
  <p:notesSz cx="6858000" cy="9144000"/>
  <p:custDataLst>
    <p:tags r:id="rId3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5">
          <p15:clr>
            <a:srgbClr val="A4A3A4"/>
          </p15:clr>
        </p15:guide>
        <p15:guide id="2" orient="horz" pos="690">
          <p15:clr>
            <a:srgbClr val="A4A3A4"/>
          </p15:clr>
        </p15:guide>
        <p15:guide id="3" pos="158">
          <p15:clr>
            <a:srgbClr val="A4A3A4"/>
          </p15:clr>
        </p15:guide>
        <p15:guide id="4" pos="5602">
          <p15:clr>
            <a:srgbClr val="A4A3A4"/>
          </p15:clr>
        </p15:guide>
        <p15:guide id="5" pos="2812">
          <p15:clr>
            <a:srgbClr val="A4A3A4"/>
          </p15:clr>
        </p15:guide>
        <p15:guide id="6" pos="29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9"/>
    <p:restoredTop sz="94720"/>
  </p:normalViewPr>
  <p:slideViewPr>
    <p:cSldViewPr showGuides="1">
      <p:cViewPr varScale="1">
        <p:scale>
          <a:sx n="272" d="100"/>
          <a:sy n="272" d="100"/>
        </p:scale>
        <p:origin x="-328" y="40"/>
      </p:cViewPr>
      <p:guideLst>
        <p:guide orient="horz" pos="2935"/>
        <p:guide orient="horz" pos="690"/>
        <p:guide pos="158"/>
        <p:guide pos="5602"/>
        <p:guide pos="2812"/>
        <p:guide pos="294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40"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4994680265747E-2"/>
          <c:y val="3.7460875984251997E-2"/>
          <c:w val="0.78268199999791699"/>
          <c:h val="0.83784645669291402"/>
        </c:manualLayout>
      </c:layout>
      <c:barChart>
        <c:barDir val="col"/>
        <c:grouping val="clustered"/>
        <c:varyColors val="0"/>
        <c:ser>
          <c:idx val="0"/>
          <c:order val="0"/>
          <c:tx>
            <c:strRef>
              <c:f>Tabelle1!$B$1</c:f>
              <c:strCache>
                <c:ptCount val="1"/>
                <c:pt idx="0">
                  <c:v>Datenreihe 1</c:v>
                </c:pt>
              </c:strCache>
            </c:strRef>
          </c:tx>
          <c:spPr>
            <a:gradFill>
              <a:gsLst>
                <a:gs pos="100000">
                  <a:schemeClr val="tx2"/>
                </a:gs>
                <a:gs pos="0">
                  <a:schemeClr val="bg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CA6-E745-AB81-9CC22B45C728}"/>
            </c:ext>
          </c:extLst>
        </c:ser>
        <c:ser>
          <c:idx val="1"/>
          <c:order val="1"/>
          <c:tx>
            <c:strRef>
              <c:f>Tabelle1!$C$1</c:f>
              <c:strCache>
                <c:ptCount val="1"/>
                <c:pt idx="0">
                  <c:v>Datenreihe 2</c:v>
                </c:pt>
              </c:strCache>
            </c:strRef>
          </c:tx>
          <c:spPr>
            <a:gradFill>
              <a:gsLst>
                <a:gs pos="100000">
                  <a:schemeClr val="accent1"/>
                </a:gs>
                <a:gs pos="0">
                  <a:schemeClr val="accent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CA6-E745-AB81-9CC22B45C728}"/>
            </c:ext>
          </c:extLst>
        </c:ser>
        <c:ser>
          <c:idx val="2"/>
          <c:order val="2"/>
          <c:tx>
            <c:strRef>
              <c:f>Tabelle1!$D$1</c:f>
              <c:strCache>
                <c:ptCount val="1"/>
                <c:pt idx="0">
                  <c:v>Datenreihe 3</c:v>
                </c:pt>
              </c:strCache>
            </c:strRef>
          </c:tx>
          <c:spPr>
            <a:gradFill>
              <a:gsLst>
                <a:gs pos="100000">
                  <a:srgbClr val="FABE00"/>
                </a:gs>
                <a:gs pos="0">
                  <a:srgbClr val="F07823"/>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CA6-E745-AB81-9CC22B45C728}"/>
            </c:ext>
          </c:extLst>
        </c:ser>
        <c:dLbls>
          <c:showLegendKey val="0"/>
          <c:showVal val="0"/>
          <c:showCatName val="0"/>
          <c:showSerName val="0"/>
          <c:showPercent val="0"/>
          <c:showBubbleSize val="0"/>
        </c:dLbls>
        <c:gapWidth val="150"/>
        <c:overlap val="-20"/>
        <c:axId val="126858752"/>
        <c:axId val="126860288"/>
      </c:barChart>
      <c:catAx>
        <c:axId val="126858752"/>
        <c:scaling>
          <c:orientation val="minMax"/>
        </c:scaling>
        <c:delete val="0"/>
        <c:axPos val="b"/>
        <c:numFmt formatCode="General" sourceLinked="0"/>
        <c:majorTickMark val="none"/>
        <c:minorTickMark val="none"/>
        <c:tickLblPos val="nextTo"/>
        <c:spPr>
          <a:ln>
            <a:solidFill>
              <a:schemeClr val="tx1"/>
            </a:solidFill>
          </a:ln>
        </c:spPr>
        <c:crossAx val="126860288"/>
        <c:crosses val="autoZero"/>
        <c:auto val="1"/>
        <c:lblAlgn val="ctr"/>
        <c:lblOffset val="100"/>
        <c:noMultiLvlLbl val="0"/>
      </c:catAx>
      <c:valAx>
        <c:axId val="126860288"/>
        <c:scaling>
          <c:orientation val="minMax"/>
        </c:scaling>
        <c:delete val="0"/>
        <c:axPos val="l"/>
        <c:majorGridlines>
          <c:spPr>
            <a:ln>
              <a:solidFill>
                <a:schemeClr val="bg1">
                  <a:lumMod val="85000"/>
                </a:schemeClr>
              </a:solidFill>
            </a:ln>
          </c:spPr>
        </c:majorGridlines>
        <c:numFmt formatCode="General" sourceLinked="1"/>
        <c:majorTickMark val="none"/>
        <c:minorTickMark val="none"/>
        <c:tickLblPos val="nextTo"/>
        <c:spPr>
          <a:ln>
            <a:noFill/>
          </a:ln>
        </c:spPr>
        <c:crossAx val="126858752"/>
        <c:crosses val="autoZero"/>
        <c:crossBetween val="between"/>
      </c:valAx>
    </c:plotArea>
    <c:legend>
      <c:legendPos val="r"/>
      <c:layout>
        <c:manualLayout>
          <c:xMode val="edge"/>
          <c:yMode val="edge"/>
          <c:x val="0.81810092209794405"/>
          <c:y val="2.9272391732283499E-2"/>
          <c:w val="0.14348640728739501"/>
          <c:h val="0.21486540354330699"/>
        </c:manualLayout>
      </c:layout>
      <c:overlay val="0"/>
    </c:legend>
    <c:plotVisOnly val="1"/>
    <c:dispBlanksAs val="gap"/>
    <c:showDLblsOverMax val="0"/>
  </c:chart>
  <c:txPr>
    <a:bodyPr/>
    <a:lstStyle/>
    <a:p>
      <a:pPr>
        <a:defRPr sz="1200">
          <a:solidFill>
            <a:schemeClr val="bg2"/>
          </a:solidFill>
        </a:defRPr>
      </a:pPr>
      <a:endParaRPr lang="en-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002293936521205E-2"/>
          <c:y val="3.7460875984251997E-2"/>
          <c:w val="0.72693315208631404"/>
          <c:h val="0.91909645669291296"/>
        </c:manualLayout>
      </c:layout>
      <c:barChart>
        <c:barDir val="bar"/>
        <c:grouping val="clustered"/>
        <c:varyColors val="0"/>
        <c:ser>
          <c:idx val="0"/>
          <c:order val="0"/>
          <c:tx>
            <c:strRef>
              <c:f>Tabelle1!$B$1</c:f>
              <c:strCache>
                <c:ptCount val="1"/>
                <c:pt idx="0">
                  <c:v>Umsätze</c:v>
                </c:pt>
              </c:strCache>
            </c:strRef>
          </c:tx>
          <c:spPr>
            <a:gradFill>
              <a:gsLst>
                <a:gs pos="0">
                  <a:schemeClr val="tx2"/>
                </a:gs>
                <a:gs pos="100000">
                  <a:schemeClr val="bg2"/>
                </a:gs>
              </a:gsLst>
              <a:lin ang="0" scaled="0"/>
            </a:gra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1. Qrtl.</c:v>
                </c:pt>
                <c:pt idx="1">
                  <c:v>2. Qrtl.</c:v>
                </c:pt>
                <c:pt idx="2">
                  <c:v>3. Qrtl.</c:v>
                </c:pt>
                <c:pt idx="3">
                  <c:v>4. Qrtl.</c:v>
                </c:pt>
              </c:strCache>
            </c:strRef>
          </c:cat>
          <c:val>
            <c:numRef>
              <c:f>Tabelle1!$B$2:$B$5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7E67-924A-AAD3-72F31148887D}"/>
            </c:ext>
          </c:extLst>
        </c:ser>
        <c:dLbls>
          <c:showLegendKey val="0"/>
          <c:showVal val="0"/>
          <c:showCatName val="0"/>
          <c:showSerName val="0"/>
          <c:showPercent val="0"/>
          <c:showBubbleSize val="0"/>
        </c:dLbls>
        <c:gapWidth val="150"/>
        <c:axId val="126895616"/>
        <c:axId val="126897152"/>
      </c:barChart>
      <c:catAx>
        <c:axId val="126895616"/>
        <c:scaling>
          <c:orientation val="minMax"/>
        </c:scaling>
        <c:delete val="0"/>
        <c:axPos val="l"/>
        <c:numFmt formatCode="General" sourceLinked="0"/>
        <c:majorTickMark val="none"/>
        <c:minorTickMark val="none"/>
        <c:tickLblPos val="nextTo"/>
        <c:spPr>
          <a:ln>
            <a:solidFill>
              <a:schemeClr val="tx1"/>
            </a:solidFill>
          </a:ln>
        </c:spPr>
        <c:crossAx val="126897152"/>
        <c:crosses val="autoZero"/>
        <c:auto val="1"/>
        <c:lblAlgn val="ctr"/>
        <c:lblOffset val="100"/>
        <c:noMultiLvlLbl val="0"/>
      </c:catAx>
      <c:valAx>
        <c:axId val="126897152"/>
        <c:scaling>
          <c:orientation val="minMax"/>
        </c:scaling>
        <c:delete val="1"/>
        <c:axPos val="b"/>
        <c:numFmt formatCode="General" sourceLinked="1"/>
        <c:majorTickMark val="none"/>
        <c:minorTickMark val="none"/>
        <c:tickLblPos val="nextTo"/>
        <c:crossAx val="126895616"/>
        <c:crosses val="autoZero"/>
        <c:crossBetween val="between"/>
      </c:valAx>
    </c:plotArea>
    <c:legend>
      <c:legendPos val="r"/>
      <c:layout>
        <c:manualLayout>
          <c:xMode val="edge"/>
          <c:yMode val="edge"/>
          <c:x val="0.81810092209794405"/>
          <c:y val="2.9272391732283499E-2"/>
          <c:w val="0.106708300753629"/>
          <c:h val="7.1621801181102396E-2"/>
        </c:manualLayout>
      </c:layout>
      <c:overlay val="0"/>
    </c:legend>
    <c:plotVisOnly val="1"/>
    <c:dispBlanksAs val="gap"/>
    <c:showDLblsOverMax val="0"/>
  </c:chart>
  <c:txPr>
    <a:bodyPr/>
    <a:lstStyle/>
    <a:p>
      <a:pPr>
        <a:defRPr sz="1200">
          <a:solidFill>
            <a:schemeClr val="bg2"/>
          </a:solidFill>
        </a:defRPr>
      </a:pPr>
      <a:endParaRPr lang="en-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263208184219"/>
          <c:y val="0.124960875984252"/>
          <c:w val="0.86125033310389798"/>
          <c:h val="0.859721456692913"/>
        </c:manualLayout>
      </c:layout>
      <c:barChart>
        <c:barDir val="bar"/>
        <c:grouping val="stacked"/>
        <c:varyColors val="0"/>
        <c:ser>
          <c:idx val="0"/>
          <c:order val="0"/>
          <c:tx>
            <c:strRef>
              <c:f>Tabelle1!$B$1</c:f>
              <c:strCache>
                <c:ptCount val="1"/>
                <c:pt idx="0">
                  <c:v>Datenreihe 1</c:v>
                </c:pt>
              </c:strCache>
            </c:strRef>
          </c:tx>
          <c:spPr>
            <a:solidFill>
              <a:schemeClr val="bg2"/>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C-3D45-9A60-3EA851CF4E3A}"/>
            </c:ext>
          </c:extLst>
        </c:ser>
        <c:ser>
          <c:idx val="1"/>
          <c:order val="1"/>
          <c:tx>
            <c:strRef>
              <c:f>Tabelle1!$C$1</c:f>
              <c:strCache>
                <c:ptCount val="1"/>
                <c:pt idx="0">
                  <c:v>Datenreihe 2</c:v>
                </c:pt>
              </c:strCache>
            </c:strRef>
          </c:tx>
          <c:spPr>
            <a:solidFill>
              <a:schemeClr val="accent1"/>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C-3D45-9A60-3EA851CF4E3A}"/>
            </c:ext>
          </c:extLst>
        </c:ser>
        <c:ser>
          <c:idx val="2"/>
          <c:order val="2"/>
          <c:tx>
            <c:strRef>
              <c:f>Tabelle1!$D$1</c:f>
              <c:strCache>
                <c:ptCount val="1"/>
                <c:pt idx="0">
                  <c:v>Datenreihe 3</c:v>
                </c:pt>
              </c:strCache>
            </c:strRef>
          </c:tx>
          <c:spPr>
            <a:solidFill>
              <a:schemeClr val="accent4"/>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extLst>
            <c:ext xmlns:c16="http://schemas.microsoft.com/office/drawing/2014/chart" uri="{C3380CC4-5D6E-409C-BE32-E72D297353CC}">
              <c16:uniqueId val="{00000002-D43C-3D45-9A60-3EA851CF4E3A}"/>
            </c:ext>
          </c:extLst>
        </c:ser>
        <c:ser>
          <c:idx val="3"/>
          <c:order val="3"/>
          <c:tx>
            <c:strRef>
              <c:f>Tabelle1!$E$1</c:f>
              <c:strCache>
                <c:ptCount val="1"/>
                <c:pt idx="0">
                  <c:v>Datenreihe 4</c:v>
                </c:pt>
              </c:strCache>
            </c:strRef>
          </c:tx>
          <c:spPr>
            <a:solidFill>
              <a:schemeClr val="accent2"/>
            </a:solidFill>
          </c:spPr>
          <c:invertIfNegative val="0"/>
          <c:dLbls>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Tabelle1!$E$2:$E$5</c:f>
              <c:numCache>
                <c:formatCode>General</c:formatCode>
                <c:ptCount val="4"/>
                <c:pt idx="0">
                  <c:v>3.6</c:v>
                </c:pt>
                <c:pt idx="1">
                  <c:v>2</c:v>
                </c:pt>
                <c:pt idx="3">
                  <c:v>4.0999999999999996</c:v>
                </c:pt>
              </c:numCache>
            </c:numRef>
          </c:val>
          <c:extLst>
            <c:ext xmlns:c16="http://schemas.microsoft.com/office/drawing/2014/chart" uri="{C3380CC4-5D6E-409C-BE32-E72D297353CC}">
              <c16:uniqueId val="{00000003-D43C-3D45-9A60-3EA851CF4E3A}"/>
            </c:ext>
          </c:extLst>
        </c:ser>
        <c:ser>
          <c:idx val="4"/>
          <c:order val="4"/>
          <c:tx>
            <c:strRef>
              <c:f>Tabelle1!$F$1</c:f>
              <c:strCache>
                <c:ptCount val="1"/>
                <c:pt idx="0">
                  <c:v>Datenreihe 5</c:v>
                </c:pt>
              </c:strCache>
            </c:strRef>
          </c:tx>
          <c:spPr>
            <a:solidFill>
              <a:schemeClr val="accent3"/>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Tabelle1!$F$2:$F$5</c:f>
              <c:numCache>
                <c:formatCode>General</c:formatCode>
                <c:ptCount val="4"/>
                <c:pt idx="0">
                  <c:v>1.2</c:v>
                </c:pt>
                <c:pt idx="2">
                  <c:v>2.2999999999999998</c:v>
                </c:pt>
                <c:pt idx="3">
                  <c:v>0.7</c:v>
                </c:pt>
              </c:numCache>
            </c:numRef>
          </c:val>
          <c:extLst>
            <c:ext xmlns:c16="http://schemas.microsoft.com/office/drawing/2014/chart" uri="{C3380CC4-5D6E-409C-BE32-E72D297353CC}">
              <c16:uniqueId val="{00000004-D43C-3D45-9A60-3EA851CF4E3A}"/>
            </c:ext>
          </c:extLst>
        </c:ser>
        <c:ser>
          <c:idx val="5"/>
          <c:order val="5"/>
          <c:tx>
            <c:strRef>
              <c:f>Tabelle1!$G$1</c:f>
              <c:strCache>
                <c:ptCount val="1"/>
                <c:pt idx="0">
                  <c:v>Datenreihe 6</c:v>
                </c:pt>
              </c:strCache>
            </c:strRef>
          </c:tx>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Tabelle1!$G$2:$G$5</c:f>
              <c:numCache>
                <c:formatCode>General</c:formatCode>
                <c:ptCount val="4"/>
                <c:pt idx="0">
                  <c:v>2.2999999999999998</c:v>
                </c:pt>
                <c:pt idx="2">
                  <c:v>4.5</c:v>
                </c:pt>
                <c:pt idx="3">
                  <c:v>1</c:v>
                </c:pt>
              </c:numCache>
            </c:numRef>
          </c:val>
          <c:extLst>
            <c:ext xmlns:c16="http://schemas.microsoft.com/office/drawing/2014/chart" uri="{C3380CC4-5D6E-409C-BE32-E72D297353CC}">
              <c16:uniqueId val="{00000005-D43C-3D45-9A60-3EA851CF4E3A}"/>
            </c:ext>
          </c:extLst>
        </c:ser>
        <c:dLbls>
          <c:showLegendKey val="0"/>
          <c:showVal val="0"/>
          <c:showCatName val="0"/>
          <c:showSerName val="0"/>
          <c:showPercent val="0"/>
          <c:showBubbleSize val="0"/>
        </c:dLbls>
        <c:gapWidth val="150"/>
        <c:overlap val="100"/>
        <c:axId val="126999936"/>
        <c:axId val="127956096"/>
      </c:barChart>
      <c:catAx>
        <c:axId val="126999936"/>
        <c:scaling>
          <c:orientation val="minMax"/>
        </c:scaling>
        <c:delete val="0"/>
        <c:axPos val="l"/>
        <c:numFmt formatCode="General" sourceLinked="0"/>
        <c:majorTickMark val="none"/>
        <c:minorTickMark val="none"/>
        <c:tickLblPos val="nextTo"/>
        <c:spPr>
          <a:ln>
            <a:solidFill>
              <a:schemeClr val="tx1"/>
            </a:solidFill>
          </a:ln>
        </c:spPr>
        <c:txPr>
          <a:bodyPr/>
          <a:lstStyle/>
          <a:p>
            <a:pPr>
              <a:defRPr>
                <a:solidFill>
                  <a:schemeClr val="bg2"/>
                </a:solidFill>
              </a:defRPr>
            </a:pPr>
            <a:endParaRPr lang="en-DE"/>
          </a:p>
        </c:txPr>
        <c:crossAx val="127956096"/>
        <c:crosses val="autoZero"/>
        <c:auto val="1"/>
        <c:lblAlgn val="ctr"/>
        <c:lblOffset val="100"/>
        <c:noMultiLvlLbl val="0"/>
      </c:catAx>
      <c:valAx>
        <c:axId val="127956096"/>
        <c:scaling>
          <c:orientation val="minMax"/>
        </c:scaling>
        <c:delete val="1"/>
        <c:axPos val="b"/>
        <c:numFmt formatCode="General" sourceLinked="1"/>
        <c:majorTickMark val="none"/>
        <c:minorTickMark val="none"/>
        <c:tickLblPos val="nextTo"/>
        <c:crossAx val="126999936"/>
        <c:crosses val="autoZero"/>
        <c:crossBetween val="between"/>
      </c:valAx>
    </c:plotArea>
    <c:legend>
      <c:legendPos val="r"/>
      <c:layout>
        <c:manualLayout>
          <c:xMode val="edge"/>
          <c:yMode val="edge"/>
          <c:x val="9.8476709505794795E-4"/>
          <c:y val="2.9272391732283499E-2"/>
          <c:w val="0.99822301141564396"/>
          <c:h val="7.6605807086614103E-2"/>
        </c:manualLayout>
      </c:layout>
      <c:overlay val="0"/>
      <c:txPr>
        <a:bodyPr/>
        <a:lstStyle/>
        <a:p>
          <a:pPr>
            <a:defRPr>
              <a:solidFill>
                <a:schemeClr val="bg2"/>
              </a:solidFill>
            </a:defRPr>
          </a:pPr>
          <a:endParaRPr lang="en-DE"/>
        </a:p>
      </c:txPr>
    </c:legend>
    <c:plotVisOnly val="1"/>
    <c:dispBlanksAs val="gap"/>
    <c:showDLblsOverMax val="0"/>
  </c:chart>
  <c:txPr>
    <a:bodyPr/>
    <a:lstStyle/>
    <a:p>
      <a:pPr>
        <a:defRPr sz="1200"/>
      </a:pPr>
      <a:endParaRPr lang="en-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1E-3"/>
          <c:y val="5.4414124015748001E-2"/>
          <c:w val="0.76644680130798304"/>
          <c:h val="0.859721456692913"/>
        </c:manualLayout>
      </c:layout>
      <c:lineChart>
        <c:grouping val="standard"/>
        <c:varyColors val="0"/>
        <c:ser>
          <c:idx val="0"/>
          <c:order val="0"/>
          <c:tx>
            <c:strRef>
              <c:f>Tabelle1!$B$1</c:f>
              <c:strCache>
                <c:ptCount val="1"/>
                <c:pt idx="0">
                  <c:v>Datenreihe 1</c:v>
                </c:pt>
              </c:strCache>
            </c:strRef>
          </c:tx>
          <c:spPr>
            <a:ln>
              <a:solidFill>
                <a:schemeClr val="bg2"/>
              </a:solidFill>
            </a:ln>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4F8-134F-B31D-E9D5082B2BA0}"/>
            </c:ext>
          </c:extLst>
        </c:ser>
        <c:ser>
          <c:idx val="1"/>
          <c:order val="1"/>
          <c:tx>
            <c:strRef>
              <c:f>Tabelle1!$C$1</c:f>
              <c:strCache>
                <c:ptCount val="1"/>
                <c:pt idx="0">
                  <c:v>Datenreihe 2</c:v>
                </c:pt>
              </c:strCache>
            </c:strRef>
          </c:tx>
          <c:spPr>
            <a:ln>
              <a:solidFill>
                <a:schemeClr val="accent1"/>
              </a:solidFill>
            </a:ln>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4F8-134F-B31D-E9D5082B2BA0}"/>
            </c:ext>
          </c:extLst>
        </c:ser>
        <c:ser>
          <c:idx val="2"/>
          <c:order val="2"/>
          <c:tx>
            <c:strRef>
              <c:f>Tabelle1!$D$1</c:f>
              <c:strCache>
                <c:ptCount val="1"/>
                <c:pt idx="0">
                  <c:v>Datenreihe 3</c:v>
                </c:pt>
              </c:strCache>
            </c:strRef>
          </c:tx>
          <c:spPr>
            <a:ln>
              <a:solidFill>
                <a:schemeClr val="accent4"/>
              </a:solidFill>
            </a:ln>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smooth val="0"/>
          <c:extLst>
            <c:ext xmlns:c16="http://schemas.microsoft.com/office/drawing/2014/chart" uri="{C3380CC4-5D6E-409C-BE32-E72D297353CC}">
              <c16:uniqueId val="{00000002-C4F8-134F-B31D-E9D5082B2BA0}"/>
            </c:ext>
          </c:extLst>
        </c:ser>
        <c:dLbls>
          <c:showLegendKey val="0"/>
          <c:showVal val="0"/>
          <c:showCatName val="0"/>
          <c:showSerName val="0"/>
          <c:showPercent val="0"/>
          <c:showBubbleSize val="0"/>
        </c:dLbls>
        <c:smooth val="0"/>
        <c:axId val="131994368"/>
        <c:axId val="131995904"/>
      </c:lineChart>
      <c:catAx>
        <c:axId val="131994368"/>
        <c:scaling>
          <c:orientation val="minMax"/>
        </c:scaling>
        <c:delete val="0"/>
        <c:axPos val="b"/>
        <c:numFmt formatCode="General" sourceLinked="0"/>
        <c:majorTickMark val="none"/>
        <c:minorTickMark val="none"/>
        <c:tickLblPos val="nextTo"/>
        <c:spPr>
          <a:ln>
            <a:solidFill>
              <a:schemeClr val="tx1"/>
            </a:solidFill>
          </a:ln>
        </c:spPr>
        <c:crossAx val="131995904"/>
        <c:crosses val="autoZero"/>
        <c:auto val="1"/>
        <c:lblAlgn val="ctr"/>
        <c:lblOffset val="100"/>
        <c:noMultiLvlLbl val="0"/>
      </c:catAx>
      <c:valAx>
        <c:axId val="131995904"/>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noFill/>
          </a:ln>
        </c:spPr>
        <c:crossAx val="131994368"/>
        <c:crosses val="autoZero"/>
        <c:crossBetween val="between"/>
      </c:valAx>
    </c:plotArea>
    <c:legend>
      <c:legendPos val="r"/>
      <c:layout>
        <c:manualLayout>
          <c:xMode val="edge"/>
          <c:yMode val="edge"/>
          <c:x val="0.82792205137732899"/>
          <c:y val="2.9272391732283499E-2"/>
          <c:w val="0.15645651627057799"/>
          <c:h val="0.21486540354330699"/>
        </c:manualLayout>
      </c:layout>
      <c:overlay val="0"/>
    </c:legend>
    <c:plotVisOnly val="1"/>
    <c:dispBlanksAs val="gap"/>
    <c:showDLblsOverMax val="0"/>
  </c:chart>
  <c:txPr>
    <a:bodyPr/>
    <a:lstStyle/>
    <a:p>
      <a:pPr>
        <a:defRPr sz="1200">
          <a:solidFill>
            <a:schemeClr val="bg2"/>
          </a:solidFill>
        </a:defRPr>
      </a:pPr>
      <a:endParaRPr lang="en-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1E-3"/>
          <c:y val="5.4414124015748001E-2"/>
          <c:w val="0.76644680130798304"/>
          <c:h val="0.859721456692913"/>
        </c:manualLayout>
      </c:layout>
      <c:doughnutChart>
        <c:varyColors val="1"/>
        <c:ser>
          <c:idx val="0"/>
          <c:order val="0"/>
          <c:tx>
            <c:strRef>
              <c:f>Tabelle1!$B$1</c:f>
              <c:strCache>
                <c:ptCount val="1"/>
                <c:pt idx="0">
                  <c:v>Datenreihe 1</c:v>
                </c:pt>
              </c:strCache>
            </c:strRef>
          </c:tx>
          <c:spPr>
            <a:ln w="38100">
              <a:solidFill>
                <a:schemeClr val="bg1"/>
              </a:solidFill>
            </a:ln>
          </c:spPr>
          <c:dPt>
            <c:idx val="0"/>
            <c:bubble3D val="0"/>
            <c:spPr>
              <a:solidFill>
                <a:schemeClr val="bg2"/>
              </a:solidFill>
              <a:ln w="38100">
                <a:solidFill>
                  <a:schemeClr val="bg1"/>
                </a:solidFill>
              </a:ln>
            </c:spPr>
            <c:extLst>
              <c:ext xmlns:c16="http://schemas.microsoft.com/office/drawing/2014/chart" uri="{C3380CC4-5D6E-409C-BE32-E72D297353CC}">
                <c16:uniqueId val="{00000001-813B-2D48-AB5A-070C7C13E010}"/>
              </c:ext>
            </c:extLst>
          </c:dPt>
          <c:dPt>
            <c:idx val="1"/>
            <c:bubble3D val="0"/>
            <c:spPr>
              <a:solidFill>
                <a:schemeClr val="tx2"/>
              </a:solidFill>
              <a:ln w="38100">
                <a:solidFill>
                  <a:schemeClr val="bg1"/>
                </a:solidFill>
              </a:ln>
            </c:spPr>
            <c:extLst>
              <c:ext xmlns:c16="http://schemas.microsoft.com/office/drawing/2014/chart" uri="{C3380CC4-5D6E-409C-BE32-E72D297353CC}">
                <c16:uniqueId val="{00000003-813B-2D48-AB5A-070C7C13E010}"/>
              </c:ext>
            </c:extLst>
          </c:dPt>
          <c:dPt>
            <c:idx val="2"/>
            <c:bubble3D val="0"/>
            <c:spPr>
              <a:solidFill>
                <a:schemeClr val="accent1"/>
              </a:solidFill>
              <a:ln w="38100">
                <a:solidFill>
                  <a:schemeClr val="bg1"/>
                </a:solidFill>
              </a:ln>
            </c:spPr>
            <c:extLst>
              <c:ext xmlns:c16="http://schemas.microsoft.com/office/drawing/2014/chart" uri="{C3380CC4-5D6E-409C-BE32-E72D297353CC}">
                <c16:uniqueId val="{00000005-813B-2D48-AB5A-070C7C13E010}"/>
              </c:ext>
            </c:extLst>
          </c:dPt>
          <c:dPt>
            <c:idx val="3"/>
            <c:bubble3D val="0"/>
            <c:spPr>
              <a:solidFill>
                <a:schemeClr val="accent2"/>
              </a:solidFill>
              <a:ln w="38100">
                <a:solidFill>
                  <a:schemeClr val="bg1"/>
                </a:solidFill>
              </a:ln>
            </c:spPr>
            <c:extLst>
              <c:ext xmlns:c16="http://schemas.microsoft.com/office/drawing/2014/chart" uri="{C3380CC4-5D6E-409C-BE32-E72D297353CC}">
                <c16:uniqueId val="{00000007-813B-2D48-AB5A-070C7C13E010}"/>
              </c:ext>
            </c:extLst>
          </c:dPt>
          <c:dPt>
            <c:idx val="4"/>
            <c:bubble3D val="0"/>
            <c:spPr>
              <a:solidFill>
                <a:schemeClr val="accent3"/>
              </a:solidFill>
              <a:ln w="38100">
                <a:solidFill>
                  <a:schemeClr val="bg1"/>
                </a:solidFill>
              </a:ln>
            </c:spPr>
            <c:extLst>
              <c:ext xmlns:c16="http://schemas.microsoft.com/office/drawing/2014/chart" uri="{C3380CC4-5D6E-409C-BE32-E72D297353CC}">
                <c16:uniqueId val="{00000009-813B-2D48-AB5A-070C7C13E010}"/>
              </c:ext>
            </c:extLst>
          </c:dPt>
          <c:dPt>
            <c:idx val="5"/>
            <c:bubble3D val="0"/>
            <c:spPr>
              <a:solidFill>
                <a:schemeClr val="accent4"/>
              </a:solidFill>
              <a:ln w="38100">
                <a:solidFill>
                  <a:schemeClr val="bg1"/>
                </a:solidFill>
              </a:ln>
            </c:spPr>
            <c:extLst>
              <c:ext xmlns:c16="http://schemas.microsoft.com/office/drawing/2014/chart" uri="{C3380CC4-5D6E-409C-BE32-E72D297353CC}">
                <c16:uniqueId val="{0000000B-813B-2D48-AB5A-070C7C13E010}"/>
              </c:ext>
            </c:extLst>
          </c:dPt>
          <c:dPt>
            <c:idx val="6"/>
            <c:bubble3D val="0"/>
            <c:spPr>
              <a:solidFill>
                <a:schemeClr val="accent5"/>
              </a:solidFill>
              <a:ln w="38100">
                <a:solidFill>
                  <a:schemeClr val="bg1"/>
                </a:solidFill>
              </a:ln>
            </c:spPr>
            <c:extLst>
              <c:ext xmlns:c16="http://schemas.microsoft.com/office/drawing/2014/chart" uri="{C3380CC4-5D6E-409C-BE32-E72D297353CC}">
                <c16:uniqueId val="{0000000D-813B-2D48-AB5A-070C7C13E010}"/>
              </c:ext>
            </c:extLst>
          </c:dPt>
          <c:dPt>
            <c:idx val="7"/>
            <c:bubble3D val="0"/>
            <c:spPr>
              <a:solidFill>
                <a:schemeClr val="accent6"/>
              </a:solidFill>
              <a:ln w="38100">
                <a:solidFill>
                  <a:schemeClr val="bg1"/>
                </a:solidFill>
              </a:ln>
            </c:spPr>
            <c:extLst>
              <c:ext xmlns:c16="http://schemas.microsoft.com/office/drawing/2014/chart" uri="{C3380CC4-5D6E-409C-BE32-E72D297353CC}">
                <c16:uniqueId val="{0000000F-813B-2D48-AB5A-070C7C13E010}"/>
              </c:ext>
            </c:extLst>
          </c:dPt>
          <c:dLbls>
            <c:numFmt formatCode="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1"/>
            <c:extLst>
              <c:ext xmlns:c15="http://schemas.microsoft.com/office/drawing/2012/chart" uri="{CE6537A1-D6FC-4f65-9D91-7224C49458BB}"/>
            </c:extLst>
          </c:dLbls>
          <c:cat>
            <c:strRef>
              <c:f>Tabelle1!$A$2:$A$9</c:f>
              <c:strCache>
                <c:ptCount val="8"/>
                <c:pt idx="0">
                  <c:v>1. Punkt</c:v>
                </c:pt>
                <c:pt idx="1">
                  <c:v>2. Punkt</c:v>
                </c:pt>
                <c:pt idx="2">
                  <c:v>3. Punkt</c:v>
                </c:pt>
                <c:pt idx="3">
                  <c:v>4. Punkt</c:v>
                </c:pt>
                <c:pt idx="4">
                  <c:v>5. Punkt</c:v>
                </c:pt>
                <c:pt idx="5">
                  <c:v>6. Punkt</c:v>
                </c:pt>
                <c:pt idx="6">
                  <c:v>7. Punkt</c:v>
                </c:pt>
                <c:pt idx="7">
                  <c:v>8. Punkt</c:v>
                </c:pt>
              </c:strCache>
            </c:strRef>
          </c:cat>
          <c:val>
            <c:numRef>
              <c:f>Tabelle1!$B$2:$B$9</c:f>
              <c:numCache>
                <c:formatCode>0%</c:formatCode>
                <c:ptCount val="8"/>
                <c:pt idx="0">
                  <c:v>0.44</c:v>
                </c:pt>
                <c:pt idx="1">
                  <c:v>0.17</c:v>
                </c:pt>
                <c:pt idx="2">
                  <c:v>0.08</c:v>
                </c:pt>
                <c:pt idx="3">
                  <c:v>7.0000000000000007E-2</c:v>
                </c:pt>
                <c:pt idx="4">
                  <c:v>0.06</c:v>
                </c:pt>
                <c:pt idx="5">
                  <c:v>0.06</c:v>
                </c:pt>
                <c:pt idx="6">
                  <c:v>0.06</c:v>
                </c:pt>
                <c:pt idx="7">
                  <c:v>0.06</c:v>
                </c:pt>
              </c:numCache>
            </c:numRef>
          </c:val>
          <c:extLst>
            <c:ext xmlns:c16="http://schemas.microsoft.com/office/drawing/2014/chart" uri="{C3380CC4-5D6E-409C-BE32-E72D297353CC}">
              <c16:uniqueId val="{00000010-813B-2D48-AB5A-070C7C13E010}"/>
            </c:ext>
          </c:extLst>
        </c:ser>
        <c:dLbls>
          <c:showLegendKey val="0"/>
          <c:showVal val="0"/>
          <c:showCatName val="0"/>
          <c:showSerName val="0"/>
          <c:showPercent val="0"/>
          <c:showBubbleSize val="0"/>
          <c:showLeaderLines val="1"/>
        </c:dLbls>
        <c:firstSliceAng val="0"/>
        <c:holeSize val="60"/>
      </c:doughnutChart>
    </c:plotArea>
    <c:legend>
      <c:legendPos val="r"/>
      <c:layout>
        <c:manualLayout>
          <c:xMode val="edge"/>
          <c:yMode val="edge"/>
          <c:x val="0.74542816751443997"/>
          <c:y val="0.213512795275591"/>
          <c:w val="0.102585218019093"/>
          <c:h val="0.57297440944881906"/>
        </c:manualLayout>
      </c:layout>
      <c:overlay val="0"/>
      <c:txPr>
        <a:bodyPr/>
        <a:lstStyle/>
        <a:p>
          <a:pPr>
            <a:defRPr>
              <a:solidFill>
                <a:schemeClr val="bg2"/>
              </a:solidFill>
            </a:defRPr>
          </a:pPr>
          <a:endParaRPr lang="en-DE"/>
        </a:p>
      </c:txPr>
    </c:legend>
    <c:plotVisOnly val="1"/>
    <c:dispBlanksAs val="gap"/>
    <c:showDLblsOverMax val="0"/>
  </c:chart>
  <c:txPr>
    <a:bodyPr/>
    <a:lstStyle/>
    <a:p>
      <a:pPr>
        <a:defRPr sz="1200"/>
      </a:pPr>
      <a:endParaRPr lang="en-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1EDDD7BD-38E0-4069-A1F1-5E09BF7126F4}" type="datetimeFigureOut">
              <a:rPr lang="de-DE" smtClean="0"/>
              <a:t>17.07.22</a:t>
            </a:fld>
            <a:endParaRPr lang="de-DE" dirty="0"/>
          </a:p>
        </p:txBody>
      </p:sp>
      <p:sp>
        <p:nvSpPr>
          <p:cNvPr id="4" name="Fußzeilenplatzhalt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68500FA6-22DA-4EB1-8311-DFD21A59C2F4}" type="slidenum">
              <a:rPr lang="de-DE" smtClean="0"/>
              <a:t>‹#›</a:t>
            </a:fld>
            <a:endParaRPr lang="de-DE" dirty="0"/>
          </a:p>
        </p:txBody>
      </p:sp>
    </p:spTree>
    <p:extLst>
      <p:ext uri="{BB962C8B-B14F-4D97-AF65-F5344CB8AC3E}">
        <p14:creationId xmlns:p14="http://schemas.microsoft.com/office/powerpoint/2010/main" val="49973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vl1pPr>
          </a:lstStyle>
          <a:p>
            <a:fld id="{76826AB9-D723-40FE-B8F9-D379E1A42843}" type="datetimeFigureOut">
              <a:rPr lang="de-DE" smtClean="0"/>
              <a:pPr/>
              <a:t>17.07.22</a:t>
            </a:fld>
            <a:endParaRPr lang="de-DE" dirty="0"/>
          </a:p>
        </p:txBody>
      </p:sp>
      <p:sp>
        <p:nvSpPr>
          <p:cNvPr id="4" name="Folienbildplatzhalter 3"/>
          <p:cNvSpPr>
            <a:spLocks noGrp="1" noRot="1" noChangeAspect="1"/>
          </p:cNvSpPr>
          <p:nvPr>
            <p:ph type="sldImg" idx="2"/>
          </p:nvPr>
        </p:nvSpPr>
        <p:spPr bwMode="gray">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bwMode="gray">
          <a:xfrm>
            <a:off x="685800" y="4343400"/>
            <a:ext cx="5486400" cy="41148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21202C5B-8273-44D3-A022-3A2C86933C74}" type="slidenum">
              <a:rPr lang="de-DE" smtClean="0"/>
              <a:pPr/>
              <a:t>‹#›</a:t>
            </a:fld>
            <a:endParaRPr lang="de-DE" dirty="0"/>
          </a:p>
        </p:txBody>
      </p:sp>
    </p:spTree>
    <p:extLst>
      <p:ext uri="{BB962C8B-B14F-4D97-AF65-F5344CB8AC3E}">
        <p14:creationId xmlns:p14="http://schemas.microsoft.com/office/powerpoint/2010/main" val="16516388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spcAft>
        <a:spcPts val="0"/>
      </a:spcAft>
      <a:defRPr sz="1200" b="0" kern="1200">
        <a:solidFill>
          <a:schemeClr val="bg2"/>
        </a:solidFill>
        <a:latin typeface="+mn-lt"/>
        <a:ea typeface="+mn-ea"/>
        <a:cs typeface="+mn-cs"/>
      </a:defRPr>
    </a:lvl1pPr>
    <a:lvl2pPr marL="180000" indent="-180000" algn="l" defTabSz="914400" rtl="0" eaLnBrk="1" latinLnBrk="0" hangingPunct="1">
      <a:spcBef>
        <a:spcPts val="200"/>
      </a:spcBef>
      <a:spcAft>
        <a:spcPts val="0"/>
      </a:spcAft>
      <a:buFont typeface="Calibri" panose="020F0502020204030204" pitchFamily="34" charset="0"/>
      <a:buChar char="▪"/>
      <a:defRPr sz="1200" kern="1200">
        <a:solidFill>
          <a:schemeClr val="bg2"/>
        </a:solidFill>
        <a:latin typeface="+mn-lt"/>
        <a:ea typeface="+mn-ea"/>
        <a:cs typeface="+mn-cs"/>
      </a:defRPr>
    </a:lvl2pPr>
    <a:lvl3pPr marL="36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3pPr>
    <a:lvl4pPr marL="53975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4pPr>
    <a:lvl5pPr marL="72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a:t>
            </a:fld>
            <a:endParaRPr lang="de-DE" dirty="0"/>
          </a:p>
        </p:txBody>
      </p:sp>
    </p:spTree>
    <p:extLst>
      <p:ext uri="{BB962C8B-B14F-4D97-AF65-F5344CB8AC3E}">
        <p14:creationId xmlns:p14="http://schemas.microsoft.com/office/powerpoint/2010/main" val="15291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11</a:t>
            </a:fld>
            <a:endParaRPr lang="de-DE" dirty="0"/>
          </a:p>
        </p:txBody>
      </p:sp>
    </p:spTree>
    <p:extLst>
      <p:ext uri="{BB962C8B-B14F-4D97-AF65-F5344CB8AC3E}">
        <p14:creationId xmlns:p14="http://schemas.microsoft.com/office/powerpoint/2010/main" val="1053730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12</a:t>
            </a:fld>
            <a:endParaRPr lang="de-DE" dirty="0"/>
          </a:p>
        </p:txBody>
      </p:sp>
    </p:spTree>
    <p:extLst>
      <p:ext uri="{BB962C8B-B14F-4D97-AF65-F5344CB8AC3E}">
        <p14:creationId xmlns:p14="http://schemas.microsoft.com/office/powerpoint/2010/main" val="3781022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13</a:t>
            </a:fld>
            <a:endParaRPr lang="de-DE" dirty="0"/>
          </a:p>
        </p:txBody>
      </p:sp>
    </p:spTree>
    <p:extLst>
      <p:ext uri="{BB962C8B-B14F-4D97-AF65-F5344CB8AC3E}">
        <p14:creationId xmlns:p14="http://schemas.microsoft.com/office/powerpoint/2010/main" val="116665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14</a:t>
            </a:fld>
            <a:endParaRPr lang="de-DE" dirty="0"/>
          </a:p>
        </p:txBody>
      </p:sp>
    </p:spTree>
    <p:extLst>
      <p:ext uri="{BB962C8B-B14F-4D97-AF65-F5344CB8AC3E}">
        <p14:creationId xmlns:p14="http://schemas.microsoft.com/office/powerpoint/2010/main" val="184896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15</a:t>
            </a:fld>
            <a:endParaRPr lang="de-DE" dirty="0"/>
          </a:p>
        </p:txBody>
      </p:sp>
    </p:spTree>
    <p:extLst>
      <p:ext uri="{BB962C8B-B14F-4D97-AF65-F5344CB8AC3E}">
        <p14:creationId xmlns:p14="http://schemas.microsoft.com/office/powerpoint/2010/main" val="259389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16</a:t>
            </a:fld>
            <a:endParaRPr lang="de-DE" dirty="0"/>
          </a:p>
        </p:txBody>
      </p:sp>
    </p:spTree>
    <p:extLst>
      <p:ext uri="{BB962C8B-B14F-4D97-AF65-F5344CB8AC3E}">
        <p14:creationId xmlns:p14="http://schemas.microsoft.com/office/powerpoint/2010/main" val="2793080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17</a:t>
            </a:fld>
            <a:endParaRPr lang="de-DE" dirty="0"/>
          </a:p>
        </p:txBody>
      </p:sp>
    </p:spTree>
    <p:extLst>
      <p:ext uri="{BB962C8B-B14F-4D97-AF65-F5344CB8AC3E}">
        <p14:creationId xmlns:p14="http://schemas.microsoft.com/office/powerpoint/2010/main" val="2197719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20</a:t>
            </a:fld>
            <a:endParaRPr lang="de-DE" dirty="0"/>
          </a:p>
        </p:txBody>
      </p:sp>
    </p:spTree>
    <p:extLst>
      <p:ext uri="{BB962C8B-B14F-4D97-AF65-F5344CB8AC3E}">
        <p14:creationId xmlns:p14="http://schemas.microsoft.com/office/powerpoint/2010/main" val="2275854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21</a:t>
            </a:fld>
            <a:endParaRPr lang="de-DE" dirty="0"/>
          </a:p>
        </p:txBody>
      </p:sp>
    </p:spTree>
    <p:extLst>
      <p:ext uri="{BB962C8B-B14F-4D97-AF65-F5344CB8AC3E}">
        <p14:creationId xmlns:p14="http://schemas.microsoft.com/office/powerpoint/2010/main" val="2334976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27</a:t>
            </a:fld>
            <a:endParaRPr lang="de-DE" dirty="0"/>
          </a:p>
        </p:txBody>
      </p:sp>
    </p:spTree>
    <p:extLst>
      <p:ext uri="{BB962C8B-B14F-4D97-AF65-F5344CB8AC3E}">
        <p14:creationId xmlns:p14="http://schemas.microsoft.com/office/powerpoint/2010/main" val="248877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a:t>
            </a:fld>
            <a:endParaRPr lang="de-DE" dirty="0"/>
          </a:p>
        </p:txBody>
      </p:sp>
    </p:spTree>
    <p:extLst>
      <p:ext uri="{BB962C8B-B14F-4D97-AF65-F5344CB8AC3E}">
        <p14:creationId xmlns:p14="http://schemas.microsoft.com/office/powerpoint/2010/main" val="4254302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28</a:t>
            </a:fld>
            <a:endParaRPr lang="de-DE" dirty="0"/>
          </a:p>
        </p:txBody>
      </p:sp>
    </p:spTree>
    <p:extLst>
      <p:ext uri="{BB962C8B-B14F-4D97-AF65-F5344CB8AC3E}">
        <p14:creationId xmlns:p14="http://schemas.microsoft.com/office/powerpoint/2010/main" val="4020941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29</a:t>
            </a:fld>
            <a:endParaRPr lang="de-DE" dirty="0"/>
          </a:p>
        </p:txBody>
      </p:sp>
    </p:spTree>
    <p:extLst>
      <p:ext uri="{BB962C8B-B14F-4D97-AF65-F5344CB8AC3E}">
        <p14:creationId xmlns:p14="http://schemas.microsoft.com/office/powerpoint/2010/main" val="127681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30</a:t>
            </a:fld>
            <a:endParaRPr lang="de-DE" dirty="0"/>
          </a:p>
        </p:txBody>
      </p:sp>
    </p:spTree>
    <p:extLst>
      <p:ext uri="{BB962C8B-B14F-4D97-AF65-F5344CB8AC3E}">
        <p14:creationId xmlns:p14="http://schemas.microsoft.com/office/powerpoint/2010/main" val="155874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31</a:t>
            </a:fld>
            <a:endParaRPr lang="de-DE" dirty="0"/>
          </a:p>
        </p:txBody>
      </p:sp>
    </p:spTree>
    <p:extLst>
      <p:ext uri="{BB962C8B-B14F-4D97-AF65-F5344CB8AC3E}">
        <p14:creationId xmlns:p14="http://schemas.microsoft.com/office/powerpoint/2010/main" val="190142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32</a:t>
            </a:fld>
            <a:endParaRPr lang="de-DE" dirty="0"/>
          </a:p>
        </p:txBody>
      </p:sp>
    </p:spTree>
    <p:extLst>
      <p:ext uri="{BB962C8B-B14F-4D97-AF65-F5344CB8AC3E}">
        <p14:creationId xmlns:p14="http://schemas.microsoft.com/office/powerpoint/2010/main" val="266484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33</a:t>
            </a:fld>
            <a:endParaRPr lang="de-DE" dirty="0"/>
          </a:p>
        </p:txBody>
      </p:sp>
    </p:spTree>
    <p:extLst>
      <p:ext uri="{BB962C8B-B14F-4D97-AF65-F5344CB8AC3E}">
        <p14:creationId xmlns:p14="http://schemas.microsoft.com/office/powerpoint/2010/main" val="848189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34</a:t>
            </a:fld>
            <a:endParaRPr lang="de-DE" dirty="0"/>
          </a:p>
        </p:txBody>
      </p:sp>
    </p:spTree>
    <p:extLst>
      <p:ext uri="{BB962C8B-B14F-4D97-AF65-F5344CB8AC3E}">
        <p14:creationId xmlns:p14="http://schemas.microsoft.com/office/powerpoint/2010/main" val="1238048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4</a:t>
            </a:fld>
            <a:endParaRPr lang="de-DE" dirty="0"/>
          </a:p>
        </p:txBody>
      </p:sp>
    </p:spTree>
    <p:extLst>
      <p:ext uri="{BB962C8B-B14F-4D97-AF65-F5344CB8AC3E}">
        <p14:creationId xmlns:p14="http://schemas.microsoft.com/office/powerpoint/2010/main" val="108249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5</a:t>
            </a:fld>
            <a:endParaRPr lang="de-DE" dirty="0"/>
          </a:p>
        </p:txBody>
      </p:sp>
    </p:spTree>
    <p:extLst>
      <p:ext uri="{BB962C8B-B14F-4D97-AF65-F5344CB8AC3E}">
        <p14:creationId xmlns:p14="http://schemas.microsoft.com/office/powerpoint/2010/main" val="1814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6</a:t>
            </a:fld>
            <a:endParaRPr lang="de-DE" dirty="0"/>
          </a:p>
        </p:txBody>
      </p:sp>
    </p:spTree>
    <p:extLst>
      <p:ext uri="{BB962C8B-B14F-4D97-AF65-F5344CB8AC3E}">
        <p14:creationId xmlns:p14="http://schemas.microsoft.com/office/powerpoint/2010/main" val="295192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7</a:t>
            </a:fld>
            <a:endParaRPr lang="de-DE" dirty="0"/>
          </a:p>
        </p:txBody>
      </p:sp>
    </p:spTree>
    <p:extLst>
      <p:ext uri="{BB962C8B-B14F-4D97-AF65-F5344CB8AC3E}">
        <p14:creationId xmlns:p14="http://schemas.microsoft.com/office/powerpoint/2010/main" val="229448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8</a:t>
            </a:fld>
            <a:endParaRPr lang="de-DE" dirty="0"/>
          </a:p>
        </p:txBody>
      </p:sp>
    </p:spTree>
    <p:extLst>
      <p:ext uri="{BB962C8B-B14F-4D97-AF65-F5344CB8AC3E}">
        <p14:creationId xmlns:p14="http://schemas.microsoft.com/office/powerpoint/2010/main" val="94047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9</a:t>
            </a:fld>
            <a:endParaRPr lang="de-DE" dirty="0"/>
          </a:p>
        </p:txBody>
      </p:sp>
    </p:spTree>
    <p:extLst>
      <p:ext uri="{BB962C8B-B14F-4D97-AF65-F5344CB8AC3E}">
        <p14:creationId xmlns:p14="http://schemas.microsoft.com/office/powerpoint/2010/main" val="213164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10</a:t>
            </a:fld>
            <a:endParaRPr lang="de-DE" dirty="0"/>
          </a:p>
        </p:txBody>
      </p:sp>
    </p:spTree>
    <p:extLst>
      <p:ext uri="{BB962C8B-B14F-4D97-AF65-F5344CB8AC3E}">
        <p14:creationId xmlns:p14="http://schemas.microsoft.com/office/powerpoint/2010/main" val="1426534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170" name="Picture 98" descr="C:\screenmakers\Kunden\kleinerundbold\Henkes_HSB_Master\PPT_Klassisch\Bilder\PPT-16_9\160222 PPT-Pra╠êsentation wide Titel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4" y="0"/>
            <a:ext cx="9154294" cy="5148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17570080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ctrTitle" hasCustomPrompt="1"/>
          </p:nvPr>
        </p:nvSpPr>
        <p:spPr bwMode="gray">
          <a:xfrm>
            <a:off x="250825" y="2759974"/>
            <a:ext cx="8642350" cy="720000"/>
          </a:xfrm>
        </p:spPr>
        <p:txBody>
          <a:bodyPr>
            <a:noAutofit/>
          </a:bodyPr>
          <a:lstStyle>
            <a:lvl1pPr>
              <a:defRPr sz="2400">
                <a:solidFill>
                  <a:schemeClr val="bg1"/>
                </a:solidFill>
              </a:defRPr>
            </a:lvl1pPr>
          </a:lstStyle>
          <a:p>
            <a:r>
              <a:rPr lang="de-DE" dirty="0"/>
              <a:t>Mastertitelformat bearbeiten</a:t>
            </a:r>
          </a:p>
        </p:txBody>
      </p:sp>
      <p:sp>
        <p:nvSpPr>
          <p:cNvPr id="3" name="Untertitel 2"/>
          <p:cNvSpPr>
            <a:spLocks noGrp="1"/>
          </p:cNvSpPr>
          <p:nvPr>
            <p:ph type="subTitle" idx="1"/>
          </p:nvPr>
        </p:nvSpPr>
        <p:spPr bwMode="gray">
          <a:xfrm>
            <a:off x="249871" y="3615866"/>
            <a:ext cx="8643303" cy="216024"/>
          </a:xfrm>
        </p:spPr>
        <p:txBody>
          <a:bodyPr>
            <a:noAutofit/>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cxnSp>
        <p:nvCxnSpPr>
          <p:cNvPr id="8" name="Gerade Verbindung 7"/>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flipH="1">
            <a:off x="9252520"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33200" y="1458000"/>
            <a:ext cx="2649327" cy="1374807"/>
          </a:xfrm>
          <a:prstGeom prst="rect">
            <a:avLst/>
          </a:prstGeom>
        </p:spPr>
      </p:pic>
      <p:pic>
        <p:nvPicPr>
          <p:cNvPr id="23" name="Grafik 2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00" y="1458000"/>
            <a:ext cx="3477912" cy="1374807"/>
          </a:xfrm>
          <a:prstGeom prst="rect">
            <a:avLst/>
          </a:prstGeom>
        </p:spPr>
      </p:pic>
    </p:spTree>
    <p:extLst>
      <p:ext uri="{BB962C8B-B14F-4D97-AF65-F5344CB8AC3E}">
        <p14:creationId xmlns:p14="http://schemas.microsoft.com/office/powerpoint/2010/main" val="163936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extLst>
              <p:ext uri="{D42A27DB-BD31-4B8C-83A1-F6EECF244321}">
                <p14:modId xmlns:p14="http://schemas.microsoft.com/office/powerpoint/2010/main" val="26640302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dirty="0"/>
              <a:t>Mastertitelformat bearbeiten</a:t>
            </a:r>
          </a:p>
        </p:txBody>
      </p:sp>
      <p:sp>
        <p:nvSpPr>
          <p:cNvPr id="3" name="Datumsplatzhalter 2"/>
          <p:cNvSpPr>
            <a:spLocks noGrp="1"/>
          </p:cNvSpPr>
          <p:nvPr>
            <p:ph type="dt" sz="half" idx="10"/>
          </p:nvPr>
        </p:nvSpPr>
        <p:spPr bwMode="gray"/>
        <p:txBody>
          <a:bodyPr/>
          <a:lstStyle>
            <a:lvl1pPr>
              <a:defRPr/>
            </a:lvl1pPr>
          </a:lstStyle>
          <a:p>
            <a:fld id="{DC0E3E05-B37D-4CB1-B3F6-DD72C869A701}" type="datetime1">
              <a:rPr lang="de-DE" smtClean="0"/>
              <a:t>17.07.22</a:t>
            </a:fld>
            <a:endParaRPr lang="de-DE" dirty="0"/>
          </a:p>
        </p:txBody>
      </p:sp>
      <p:sp>
        <p:nvSpPr>
          <p:cNvPr id="4" name="Fußzeilenplatzhalter 3"/>
          <p:cNvSpPr>
            <a:spLocks noGrp="1"/>
          </p:cNvSpPr>
          <p:nvPr>
            <p:ph type="ftr" sz="quarter" idx="11"/>
          </p:nvPr>
        </p:nvSpPr>
        <p:spPr bwMode="gray"/>
        <p:txBody>
          <a:bodyPr/>
          <a:lstStyle>
            <a:lvl1pPr>
              <a:defRPr/>
            </a:lvl1pPr>
          </a:lstStyle>
          <a:p>
            <a:r>
              <a:rPr lang="de-DE" dirty="0"/>
              <a:t>Name der Präsentation, Name des Sprechers ©HSB</a:t>
            </a:r>
          </a:p>
        </p:txBody>
      </p:sp>
      <p:sp>
        <p:nvSpPr>
          <p:cNvPr id="5" name="Foliennummernplatzhalter 4"/>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Tree>
    <p:extLst>
      <p:ext uri="{BB962C8B-B14F-4D97-AF65-F5344CB8AC3E}">
        <p14:creationId xmlns:p14="http://schemas.microsoft.com/office/powerpoint/2010/main" val="89910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41079958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bwMode="gray"/>
        <p:txBody>
          <a:bodyPr/>
          <a:lstStyle>
            <a:lvl1pPr>
              <a:defRPr/>
            </a:lvl1pPr>
          </a:lstStyle>
          <a:p>
            <a:fld id="{3227D4FB-671B-411C-8D30-1CFDDFC7DB31}" type="datetime1">
              <a:rPr lang="de-DE" smtClean="0"/>
              <a:t>17.07.22</a:t>
            </a:fld>
            <a:endParaRPr lang="de-DE" dirty="0"/>
          </a:p>
        </p:txBody>
      </p:sp>
      <p:sp>
        <p:nvSpPr>
          <p:cNvPr id="3" name="Fußzeilenplatzhalter 2"/>
          <p:cNvSpPr>
            <a:spLocks noGrp="1"/>
          </p:cNvSpPr>
          <p:nvPr>
            <p:ph type="ftr" sz="quarter" idx="11"/>
          </p:nvPr>
        </p:nvSpPr>
        <p:spPr bwMode="gray"/>
        <p:txBody>
          <a:bodyPr/>
          <a:lstStyle>
            <a:lvl1pPr>
              <a:defRPr/>
            </a:lvl1pPr>
          </a:lstStyle>
          <a:p>
            <a:r>
              <a:rPr lang="de-DE" dirty="0"/>
              <a:t>Name der Präsentation, Name des Sprechers ©HSB</a:t>
            </a:r>
          </a:p>
        </p:txBody>
      </p:sp>
      <p:sp>
        <p:nvSpPr>
          <p:cNvPr id="4" name="Foliennummernplatzhalter 3"/>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cxnSp>
        <p:nvCxnSpPr>
          <p:cNvPr id="12" name="Gerade Verbindung 11"/>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68800" y="-32400"/>
            <a:ext cx="1209475" cy="627628"/>
          </a:xfrm>
          <a:prstGeom prst="rect">
            <a:avLst/>
          </a:prstGeom>
        </p:spPr>
      </p:pic>
    </p:spTree>
    <p:extLst>
      <p:ext uri="{BB962C8B-B14F-4D97-AF65-F5344CB8AC3E}">
        <p14:creationId xmlns:p14="http://schemas.microsoft.com/office/powerpoint/2010/main" val="131347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4195" name="Picture 99" descr="C:\screenmakers\Kunden\kleinerundbold\Henkes_HSB_Master\PPT_Klassisch\Bilder\PPT-16_9\160222 PPT-Pra╠êsentation wide Titel hinter Bild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8"/>
            <a:ext cx="9145796" cy="51440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997188718"/>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Bildplatzhalter 4"/>
          <p:cNvSpPr>
            <a:spLocks noGrp="1"/>
          </p:cNvSpPr>
          <p:nvPr>
            <p:ph type="pic" sz="quarter" idx="10"/>
          </p:nvPr>
        </p:nvSpPr>
        <p:spPr bwMode="gray">
          <a:xfrm>
            <a:off x="0" y="1095375"/>
            <a:ext cx="9144000" cy="4048126"/>
          </a:xfrm>
          <a:solidFill>
            <a:schemeClr val="bg1">
              <a:lumMod val="85000"/>
            </a:schemeClr>
          </a:solidFill>
        </p:spPr>
        <p:txBody>
          <a:bodyPr/>
          <a:lstStyle>
            <a:lvl1pPr>
              <a:spcBef>
                <a:spcPts val="0"/>
              </a:spcBef>
              <a:spcAft>
                <a:spcPts val="0"/>
              </a:spcAft>
              <a:defRPr/>
            </a:lvl1pPr>
          </a:lstStyle>
          <a:p>
            <a:r>
              <a:rPr lang="de-DE" dirty="0"/>
              <a:t>Bild auf Platzhalter ziehen oder durch Klicken auf Symbol hinzufügen</a:t>
            </a:r>
          </a:p>
        </p:txBody>
      </p:sp>
      <p:sp>
        <p:nvSpPr>
          <p:cNvPr id="2" name="Titel 1"/>
          <p:cNvSpPr>
            <a:spLocks noGrp="1"/>
          </p:cNvSpPr>
          <p:nvPr>
            <p:ph type="ctrTitle"/>
          </p:nvPr>
        </p:nvSpPr>
        <p:spPr bwMode="gray">
          <a:xfrm>
            <a:off x="251519" y="3417910"/>
            <a:ext cx="8640959" cy="734710"/>
          </a:xfrm>
        </p:spPr>
        <p:txBody>
          <a:bodyPr>
            <a:noAutofit/>
          </a:bodyPr>
          <a:lstStyle>
            <a:lvl1pPr>
              <a:defRPr sz="2400">
                <a:solidFill>
                  <a:schemeClr val="bg2"/>
                </a:solidFill>
              </a:defRPr>
            </a:lvl1pPr>
          </a:lstStyle>
          <a:p>
            <a:r>
              <a:rPr lang="de-DE" dirty="0"/>
              <a:t>Mastertitelformat bearbeiten</a:t>
            </a:r>
          </a:p>
        </p:txBody>
      </p:sp>
      <p:sp>
        <p:nvSpPr>
          <p:cNvPr id="3" name="Untertitel 2"/>
          <p:cNvSpPr>
            <a:spLocks noGrp="1"/>
          </p:cNvSpPr>
          <p:nvPr>
            <p:ph type="subTitle" idx="1"/>
          </p:nvPr>
        </p:nvSpPr>
        <p:spPr bwMode="gray">
          <a:xfrm>
            <a:off x="250825" y="4288512"/>
            <a:ext cx="8642349" cy="216024"/>
          </a:xfrm>
        </p:spPr>
        <p:txBody>
          <a:bodyPr>
            <a:noAutofit/>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cxnSp>
        <p:nvCxnSpPr>
          <p:cNvPr id="9" name="Gerade Verbindung 8"/>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33200" y="-20538"/>
            <a:ext cx="2649327" cy="1374807"/>
          </a:xfrm>
          <a:prstGeom prst="rect">
            <a:avLst/>
          </a:prstGeom>
        </p:spPr>
      </p:pic>
      <p:pic>
        <p:nvPicPr>
          <p:cNvPr id="31" name="Grafik 3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00" y="-21600"/>
            <a:ext cx="3477912" cy="1374807"/>
          </a:xfrm>
          <a:prstGeom prst="rect">
            <a:avLst/>
          </a:prstGeom>
        </p:spPr>
      </p:pic>
    </p:spTree>
    <p:extLst>
      <p:ext uri="{BB962C8B-B14F-4D97-AF65-F5344CB8AC3E}">
        <p14:creationId xmlns:p14="http://schemas.microsoft.com/office/powerpoint/2010/main" val="29029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218" name="Picture 98" descr="C:\screenmakers\Kunden\kleinerundbold\Henkes_HSB_Master\PPT_Klassisch\Bilder\PPT-16_9\160222 PPT-Pra╠êsentation wide Kapiteltrenner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338677390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cxnSp>
        <p:nvCxnSpPr>
          <p:cNvPr id="5" name="Gerade Verbindung 4"/>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47261" y="492520"/>
            <a:ext cx="2308515" cy="323165"/>
          </a:xfrm>
          <a:prstGeom prst="rect">
            <a:avLst/>
          </a:prstGeom>
          <a:noFill/>
        </p:spPr>
        <p:txBody>
          <a:bodyPr wrap="square" lIns="0" tIns="0" rIns="0" bIns="0" rtlCol="0">
            <a:noAutofit/>
          </a:bodyPr>
          <a:lstStyle/>
          <a:p>
            <a:r>
              <a:rPr lang="de-DE" sz="2400" dirty="0">
                <a:solidFill>
                  <a:schemeClr val="bg1"/>
                </a:solidFill>
              </a:rPr>
              <a:t>Table </a:t>
            </a:r>
            <a:r>
              <a:rPr lang="de-DE" sz="2400" dirty="0" err="1">
                <a:solidFill>
                  <a:schemeClr val="bg1"/>
                </a:solidFill>
              </a:rPr>
              <a:t>of</a:t>
            </a:r>
            <a:r>
              <a:rPr lang="de-DE" sz="2400" dirty="0">
                <a:solidFill>
                  <a:schemeClr val="bg1"/>
                </a:solidFill>
              </a:rPr>
              <a:t> </a:t>
            </a:r>
            <a:r>
              <a:rPr lang="de-DE" sz="2400" dirty="0" err="1">
                <a:solidFill>
                  <a:schemeClr val="bg1"/>
                </a:solidFill>
              </a:rPr>
              <a:t>contents</a:t>
            </a:r>
            <a:endParaRPr lang="de-DE" sz="2400" dirty="0">
              <a:solidFill>
                <a:schemeClr val="bg1"/>
              </a:solidFill>
            </a:endParaRPr>
          </a:p>
        </p:txBody>
      </p:sp>
      <p:sp>
        <p:nvSpPr>
          <p:cNvPr id="24" name="Inhaltsplatzhalter 23"/>
          <p:cNvSpPr>
            <a:spLocks noGrp="1"/>
          </p:cNvSpPr>
          <p:nvPr>
            <p:ph sz="quarter" idx="10"/>
          </p:nvPr>
        </p:nvSpPr>
        <p:spPr>
          <a:xfrm>
            <a:off x="247260" y="1050006"/>
            <a:ext cx="8645219" cy="3600450"/>
          </a:xfrm>
        </p:spPr>
        <p:txBody>
          <a:bodyPr>
            <a:noAutofit/>
          </a:bodyPr>
          <a:lstStyle>
            <a:lvl1pPr marL="360000" indent="-360000">
              <a:buFont typeface="Wingdings" charset="2"/>
              <a:buAutoNum type="arabicPlain"/>
              <a:defRPr>
                <a:solidFill>
                  <a:srgbClr val="FFFFFF"/>
                </a:solidFill>
              </a:defRPr>
            </a:lvl1pPr>
            <a:lvl2pPr marL="360363" indent="179388">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de-DE" dirty="0"/>
              <a:t>Mastertextformat bearbeiten</a:t>
            </a:r>
          </a:p>
          <a:p>
            <a:pPr lvl="1"/>
            <a:r>
              <a:rPr lang="de-DE" dirty="0"/>
              <a:t>Zweite Ebene</a:t>
            </a:r>
          </a:p>
        </p:txBody>
      </p:sp>
      <p:cxnSp>
        <p:nvCxnSpPr>
          <p:cNvPr id="19" name="Gerade Verbindung 18"/>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13716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Kapiteltrennfolie">
    <p:spTree>
      <p:nvGrpSpPr>
        <p:cNvPr id="1" name=""/>
        <p:cNvGrpSpPr/>
        <p:nvPr/>
      </p:nvGrpSpPr>
      <p:grpSpPr>
        <a:xfrm>
          <a:off x="0" y="0"/>
          <a:ext cx="0" cy="0"/>
          <a:chOff x="0" y="0"/>
          <a:chExt cx="0" cy="0"/>
        </a:xfrm>
      </p:grpSpPr>
      <p:pic>
        <p:nvPicPr>
          <p:cNvPr id="21" name="Picture 98" descr="C:\screenmakers\Kunden\kleinerundbold\Henkes_HSB_Master\PPT_Klassisch\Bilder\PPT-16_9\160222 PPT-Pra╠êsentation wide Kapiteltrenner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19758991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a:xfrm>
            <a:off x="251521" y="1536634"/>
            <a:ext cx="8640958" cy="612000"/>
          </a:xfrm>
        </p:spPr>
        <p:txBody>
          <a:bodyPr anchor="b">
            <a:noAutofit/>
          </a:bodyPr>
          <a:lstStyle>
            <a:lvl1pPr algn="l">
              <a:defRPr sz="2400" b="0" cap="none" baseline="0">
                <a:solidFill>
                  <a:schemeClr val="bg1"/>
                </a:solidFill>
              </a:defRPr>
            </a:lvl1pPr>
          </a:lstStyle>
          <a:p>
            <a:r>
              <a:rPr lang="de-DE" dirty="0"/>
              <a:t>Mastertitelformat bearbeiten</a:t>
            </a:r>
          </a:p>
        </p:txBody>
      </p:sp>
      <p:sp>
        <p:nvSpPr>
          <p:cNvPr id="3" name="Textplatzhalter 2"/>
          <p:cNvSpPr>
            <a:spLocks noGrp="1"/>
          </p:cNvSpPr>
          <p:nvPr>
            <p:ph type="body" idx="1"/>
          </p:nvPr>
        </p:nvSpPr>
        <p:spPr bwMode="gray">
          <a:xfrm>
            <a:off x="246302" y="2211766"/>
            <a:ext cx="8640958" cy="504000"/>
          </a:xfrm>
        </p:spPr>
        <p:txBody>
          <a:bodyPr anchor="t">
            <a:noAutofit/>
          </a:bodyPr>
          <a:lstStyle>
            <a:lvl1pPr marL="0" indent="0">
              <a:buNone/>
              <a:defRPr sz="16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Mastertextformat bearbeiten</a:t>
            </a:r>
          </a:p>
        </p:txBody>
      </p:sp>
      <p:cxnSp>
        <p:nvCxnSpPr>
          <p:cNvPr id="9" name="Gerade Verbindung 8"/>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42301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119176341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Datumsplatzhalter 3"/>
          <p:cNvSpPr>
            <a:spLocks noGrp="1"/>
          </p:cNvSpPr>
          <p:nvPr>
            <p:ph type="dt" sz="half" idx="10"/>
          </p:nvPr>
        </p:nvSpPr>
        <p:spPr bwMode="gray"/>
        <p:txBody>
          <a:bodyPr/>
          <a:lstStyle>
            <a:lvl1pPr>
              <a:defRPr/>
            </a:lvl1pPr>
          </a:lstStyle>
          <a:p>
            <a:fld id="{51F9D3FF-F5C6-48BA-AF3B-6687C8CBA8CD}" type="datetime1">
              <a:rPr lang="de-DE" smtClean="0"/>
              <a:t>17.07.22</a:t>
            </a:fld>
            <a:endParaRPr lang="de-DE" dirty="0"/>
          </a:p>
        </p:txBody>
      </p:sp>
      <p:sp>
        <p:nvSpPr>
          <p:cNvPr id="5" name="Fußzeilenplatzhalter 4"/>
          <p:cNvSpPr>
            <a:spLocks noGrp="1"/>
          </p:cNvSpPr>
          <p:nvPr>
            <p:ph type="ftr" sz="quarter" idx="11"/>
          </p:nvPr>
        </p:nvSpPr>
        <p:spPr bwMode="gray"/>
        <p:txBody>
          <a:bodyPr/>
          <a:lstStyle>
            <a:lvl1pPr>
              <a:defRPr/>
            </a:lvl1pPr>
          </a:lstStyle>
          <a:p>
            <a:r>
              <a:rPr lang="de-DE" dirty="0"/>
              <a:t>Name der Präsentation, Name des Sprechers ©HSB</a:t>
            </a:r>
          </a:p>
        </p:txBody>
      </p:sp>
      <p:sp>
        <p:nvSpPr>
          <p:cNvPr id="6" name="Foliennummernplatzhalter 5"/>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
        <p:nvSpPr>
          <p:cNvPr id="7" name="Titel 6"/>
          <p:cNvSpPr>
            <a:spLocks noGrp="1"/>
          </p:cNvSpPr>
          <p:nvPr>
            <p:ph type="title"/>
          </p:nvPr>
        </p:nvSpPr>
        <p:spPr/>
        <p:txBody>
          <a:bodyPr/>
          <a:lstStyle/>
          <a:p>
            <a:r>
              <a:rPr lang="de-DE" dirty="0"/>
              <a:t>Titelmasterformat durch Klicken bearbeiten</a:t>
            </a:r>
          </a:p>
        </p:txBody>
      </p:sp>
      <p:sp>
        <p:nvSpPr>
          <p:cNvPr id="11" name="Textplatzhalter 10"/>
          <p:cNvSpPr>
            <a:spLocks noGrp="1"/>
          </p:cNvSpPr>
          <p:nvPr>
            <p:ph type="body" sz="quarter" idx="13"/>
          </p:nvPr>
        </p:nvSpPr>
        <p:spPr>
          <a:xfrm>
            <a:off x="252000" y="1047600"/>
            <a:ext cx="8640000" cy="3600000"/>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15432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spaltiger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17417967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Datumsplatzhalter 4"/>
          <p:cNvSpPr>
            <a:spLocks noGrp="1"/>
          </p:cNvSpPr>
          <p:nvPr>
            <p:ph type="dt" sz="half" idx="10"/>
          </p:nvPr>
        </p:nvSpPr>
        <p:spPr bwMode="gray"/>
        <p:txBody>
          <a:bodyPr/>
          <a:lstStyle>
            <a:lvl1pPr>
              <a:defRPr/>
            </a:lvl1pPr>
          </a:lstStyle>
          <a:p>
            <a:fld id="{506953C7-3A64-42B6-A762-336D4BE798B9}" type="datetime1">
              <a:rPr lang="de-DE" smtClean="0"/>
              <a:t>17.07.22</a:t>
            </a:fld>
            <a:endParaRPr lang="de-DE" dirty="0"/>
          </a:p>
        </p:txBody>
      </p:sp>
      <p:sp>
        <p:nvSpPr>
          <p:cNvPr id="6" name="Fußzeilenplatzhalter 5"/>
          <p:cNvSpPr>
            <a:spLocks noGrp="1"/>
          </p:cNvSpPr>
          <p:nvPr>
            <p:ph type="ftr" sz="quarter" idx="11"/>
          </p:nvPr>
        </p:nvSpPr>
        <p:spPr bwMode="gray"/>
        <p:txBody>
          <a:bodyPr/>
          <a:lstStyle>
            <a:lvl1pPr>
              <a:defRPr/>
            </a:lvl1pPr>
          </a:lstStyle>
          <a:p>
            <a:r>
              <a:rPr lang="de-DE" dirty="0"/>
              <a:t>Name der Präsentation, Name des Sprechers ©HSB</a:t>
            </a:r>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
        <p:nvSpPr>
          <p:cNvPr id="11" name="Textplatzhalter 10"/>
          <p:cNvSpPr>
            <a:spLocks noGrp="1"/>
          </p:cNvSpPr>
          <p:nvPr>
            <p:ph type="body" sz="quarter" idx="15"/>
          </p:nvPr>
        </p:nvSpPr>
        <p:spPr>
          <a:xfrm>
            <a:off x="252000" y="1047600"/>
            <a:ext cx="4212050" cy="359211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lstStyle/>
          <a:p>
            <a:r>
              <a:rPr lang="de-DE"/>
              <a:t>Titelmasterformat durch Klicken bearbeiten</a:t>
            </a:r>
          </a:p>
        </p:txBody>
      </p:sp>
      <p:sp>
        <p:nvSpPr>
          <p:cNvPr id="9" name="Textplatzhalter 10"/>
          <p:cNvSpPr>
            <a:spLocks noGrp="1"/>
          </p:cNvSpPr>
          <p:nvPr>
            <p:ph type="body" sz="quarter" idx="16"/>
          </p:nvPr>
        </p:nvSpPr>
        <p:spPr>
          <a:xfrm>
            <a:off x="4680430" y="1047600"/>
            <a:ext cx="4212050" cy="359211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52911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297901494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a:t>Mastertitelformat bearbeiten</a:t>
            </a:r>
          </a:p>
        </p:txBody>
      </p:sp>
      <p:sp>
        <p:nvSpPr>
          <p:cNvPr id="5" name="Datumsplatzhalter 4"/>
          <p:cNvSpPr>
            <a:spLocks noGrp="1"/>
          </p:cNvSpPr>
          <p:nvPr>
            <p:ph type="dt" sz="half" idx="10"/>
          </p:nvPr>
        </p:nvSpPr>
        <p:spPr bwMode="gray"/>
        <p:txBody>
          <a:bodyPr/>
          <a:lstStyle>
            <a:lvl1pPr>
              <a:defRPr/>
            </a:lvl1pPr>
          </a:lstStyle>
          <a:p>
            <a:fld id="{82C28A61-A10B-4F21-AABE-814BBF72C856}" type="datetime1">
              <a:rPr lang="de-DE" smtClean="0"/>
              <a:t>17.07.22</a:t>
            </a:fld>
            <a:endParaRPr lang="de-DE" dirty="0"/>
          </a:p>
        </p:txBody>
      </p:sp>
      <p:sp>
        <p:nvSpPr>
          <p:cNvPr id="6" name="Fußzeilenplatzhalter 5"/>
          <p:cNvSpPr>
            <a:spLocks noGrp="1"/>
          </p:cNvSpPr>
          <p:nvPr>
            <p:ph type="ftr" sz="quarter" idx="11"/>
          </p:nvPr>
        </p:nvSpPr>
        <p:spPr bwMode="gray"/>
        <p:txBody>
          <a:bodyPr/>
          <a:lstStyle>
            <a:lvl1pPr>
              <a:defRPr/>
            </a:lvl1pPr>
          </a:lstStyle>
          <a:p>
            <a:r>
              <a:rPr lang="de-DE" dirty="0"/>
              <a:t>Name der Präsentation, Name des Sprechers ©HSB</a:t>
            </a:r>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
        <p:nvSpPr>
          <p:cNvPr id="4" name="Bildplatzhalter 3"/>
          <p:cNvSpPr>
            <a:spLocks noGrp="1"/>
          </p:cNvSpPr>
          <p:nvPr>
            <p:ph type="pic" sz="quarter" idx="15"/>
          </p:nvPr>
        </p:nvSpPr>
        <p:spPr bwMode="gray">
          <a:xfrm>
            <a:off x="4679950" y="1087041"/>
            <a:ext cx="4213225" cy="3572272"/>
          </a:xfrm>
          <a:solidFill>
            <a:schemeClr val="bg1">
              <a:lumMod val="85000"/>
            </a:schemeClr>
          </a:solidFill>
        </p:spPr>
        <p:txBody>
          <a:bodyPr/>
          <a:lstStyle>
            <a:lvl1pPr>
              <a:spcBef>
                <a:spcPts val="0"/>
              </a:spcBef>
              <a:spcAft>
                <a:spcPts val="0"/>
              </a:spcAft>
              <a:defRPr/>
            </a:lvl1pPr>
          </a:lstStyle>
          <a:p>
            <a:r>
              <a:rPr lang="de-DE" dirty="0"/>
              <a:t>Bild auf Platzhalter ziehen oder durch Klicken auf Symbol hinzufügen</a:t>
            </a:r>
          </a:p>
        </p:txBody>
      </p:sp>
      <p:sp>
        <p:nvSpPr>
          <p:cNvPr id="10" name="Textplatzhalter 10"/>
          <p:cNvSpPr>
            <a:spLocks noGrp="1"/>
          </p:cNvSpPr>
          <p:nvPr>
            <p:ph type="body" sz="quarter" idx="16"/>
          </p:nvPr>
        </p:nvSpPr>
        <p:spPr>
          <a:xfrm>
            <a:off x="252000" y="1047600"/>
            <a:ext cx="4212050" cy="359211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6519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flächiges Bi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28231713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7" name="Bildplatzhalter 3"/>
          <p:cNvSpPr>
            <a:spLocks noGrp="1"/>
          </p:cNvSpPr>
          <p:nvPr>
            <p:ph type="pic" sz="quarter" idx="16"/>
          </p:nvPr>
        </p:nvSpPr>
        <p:spPr bwMode="gray">
          <a:xfrm>
            <a:off x="620" y="469106"/>
            <a:ext cx="9143380" cy="4694932"/>
          </a:xfrm>
          <a:solidFill>
            <a:schemeClr val="bg1">
              <a:lumMod val="85000"/>
            </a:schemeClr>
          </a:solidFill>
        </p:spPr>
        <p:txBody>
          <a:bodyPr/>
          <a:lstStyle>
            <a:lvl1pPr>
              <a:spcBef>
                <a:spcPts val="0"/>
              </a:spcBef>
              <a:defRPr/>
            </a:lvl1pPr>
          </a:lstStyle>
          <a:p>
            <a:r>
              <a:rPr lang="de-DE" dirty="0"/>
              <a:t>Bild auf Platzhalter ziehen oder durch Klicken auf Symbol hinzufügen</a:t>
            </a:r>
          </a:p>
        </p:txBody>
      </p:sp>
    </p:spTree>
    <p:extLst>
      <p:ext uri="{BB962C8B-B14F-4D97-AF65-F5344CB8AC3E}">
        <p14:creationId xmlns:p14="http://schemas.microsoft.com/office/powerpoint/2010/main" val="206263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pic>
        <p:nvPicPr>
          <p:cNvPr id="18" name="Picture 98" descr="C:\screenmakers\Kunden\kleinerundbold\Henkes_HSB_Master\PPT_Klassisch\Bilder\PPT-16_9\160222 PPT-Pra╠êsentation wide Kapiteltrenner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19334637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Textplatzhalter 4"/>
          <p:cNvSpPr>
            <a:spLocks noGrp="1"/>
          </p:cNvSpPr>
          <p:nvPr>
            <p:ph type="body" sz="quarter" idx="10" hasCustomPrompt="1"/>
          </p:nvPr>
        </p:nvSpPr>
        <p:spPr bwMode="gray">
          <a:xfrm>
            <a:off x="251521" y="2247714"/>
            <a:ext cx="8640960" cy="1593177"/>
          </a:xfrm>
        </p:spPr>
        <p:txBody>
          <a:bodyPr>
            <a:noAutofit/>
          </a:bodyPr>
          <a:lstStyle>
            <a:lvl1pPr marL="0" indent="0" algn="ctr">
              <a:spcAft>
                <a:spcPts val="0"/>
              </a:spcAft>
              <a:buFont typeface="Arial" panose="020B0604020202020204" pitchFamily="34" charset="0"/>
              <a:buNone/>
              <a:defRPr sz="2400" b="0">
                <a:solidFill>
                  <a:schemeClr val="bg1"/>
                </a:solidFill>
              </a:defRPr>
            </a:lvl1pPr>
            <a:lvl2pPr marL="0" indent="0" algn="ctr">
              <a:spcAft>
                <a:spcPts val="0"/>
              </a:spcAft>
              <a:buFont typeface="Arial" panose="020B0604020202020204" pitchFamily="34" charset="0"/>
              <a:buNone/>
              <a:defRPr sz="1400" b="0">
                <a:solidFill>
                  <a:schemeClr val="bg1"/>
                </a:solidFill>
              </a:defRPr>
            </a:lvl2pPr>
            <a:lvl3pPr marL="0" indent="0" algn="ctr">
              <a:spcAft>
                <a:spcPts val="0"/>
              </a:spcAft>
              <a:buNone/>
              <a:defRPr sz="1400" b="0">
                <a:solidFill>
                  <a:schemeClr val="bg1"/>
                </a:solidFill>
              </a:defRPr>
            </a:lvl3pPr>
            <a:lvl4pPr marL="0" indent="0" algn="ctr">
              <a:spcAft>
                <a:spcPts val="0"/>
              </a:spcAft>
              <a:buNone/>
              <a:defRPr sz="1400" b="0">
                <a:solidFill>
                  <a:schemeClr val="bg1"/>
                </a:solidFill>
              </a:defRPr>
            </a:lvl4pPr>
            <a:lvl5pPr marL="0" indent="0" algn="l">
              <a:spcAft>
                <a:spcPts val="0"/>
              </a:spcAft>
              <a:buNone/>
              <a:defRPr sz="1400" b="0">
                <a:solidFill>
                  <a:schemeClr val="bg1"/>
                </a:solidFill>
              </a:defRPr>
            </a:lvl5pPr>
          </a:lstStyle>
          <a:p>
            <a:pPr lvl="0"/>
            <a:r>
              <a:rPr lang="de-DE" dirty="0"/>
              <a:t>Zitat bearbeiten</a:t>
            </a:r>
          </a:p>
          <a:p>
            <a:pPr lvl="1"/>
            <a:r>
              <a:rPr lang="de-DE" dirty="0"/>
              <a:t>Zitat 14pt</a:t>
            </a:r>
          </a:p>
        </p:txBody>
      </p:sp>
      <p:cxnSp>
        <p:nvCxnSpPr>
          <p:cNvPr id="7" name="Gerade Verbindung 6"/>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87956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3"/>
            </p:custDataLst>
            <p:extLst>
              <p:ext uri="{D42A27DB-BD31-4B8C-83A1-F6EECF244321}">
                <p14:modId xmlns:p14="http://schemas.microsoft.com/office/powerpoint/2010/main" val="283633674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0" name=""/>
                      <p:cNvPicPr/>
                      <p:nvPr/>
                    </p:nvPicPr>
                    <p:blipFill>
                      <a:blip r:embed="rId15"/>
                      <a:stretch>
                        <a:fillRect/>
                      </a:stretch>
                    </p:blipFill>
                    <p:spPr>
                      <a:xfrm>
                        <a:off x="1589" y="1192"/>
                        <a:ext cx="1587" cy="1190"/>
                      </a:xfrm>
                      <a:prstGeom prst="rect">
                        <a:avLst/>
                      </a:prstGeom>
                    </p:spPr>
                  </p:pic>
                </p:oleObj>
              </mc:Fallback>
            </mc:AlternateContent>
          </a:graphicData>
        </a:graphic>
      </p:graphicFrame>
      <p:pic>
        <p:nvPicPr>
          <p:cNvPr id="25" name="Picture 90"/>
          <p:cNvPicPr>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1" y="0"/>
            <a:ext cx="9143997" cy="5142856"/>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2"/>
          </p:nvPr>
        </p:nvSpPr>
        <p:spPr bwMode="gray">
          <a:xfrm>
            <a:off x="7528383" y="4767994"/>
            <a:ext cx="765448" cy="144000"/>
          </a:xfrm>
          <a:prstGeom prst="rect">
            <a:avLst/>
          </a:prstGeom>
        </p:spPr>
        <p:txBody>
          <a:bodyPr vert="horz" lIns="0" tIns="0" rIns="0" bIns="0" rtlCol="0" anchor="ctr"/>
          <a:lstStyle>
            <a:lvl1pPr algn="r">
              <a:defRPr sz="900">
                <a:solidFill>
                  <a:schemeClr val="bg2"/>
                </a:solidFill>
              </a:defRPr>
            </a:lvl1pPr>
          </a:lstStyle>
          <a:p>
            <a:fld id="{D5DC2560-2DF9-422F-ADF3-8427AB427081}" type="datetime1">
              <a:rPr lang="de-DE" smtClean="0"/>
              <a:t>17.07.22</a:t>
            </a:fld>
            <a:endParaRPr lang="de-DE" dirty="0"/>
          </a:p>
        </p:txBody>
      </p:sp>
      <p:sp>
        <p:nvSpPr>
          <p:cNvPr id="5" name="Fußzeilenplatzhalter 4"/>
          <p:cNvSpPr>
            <a:spLocks noGrp="1"/>
          </p:cNvSpPr>
          <p:nvPr>
            <p:ph type="ftr" sz="quarter" idx="3"/>
          </p:nvPr>
        </p:nvSpPr>
        <p:spPr bwMode="gray">
          <a:xfrm>
            <a:off x="250825" y="4767994"/>
            <a:ext cx="6805514" cy="144000"/>
          </a:xfrm>
          <a:prstGeom prst="rect">
            <a:avLst/>
          </a:prstGeom>
        </p:spPr>
        <p:txBody>
          <a:bodyPr vert="horz" lIns="0" tIns="0" rIns="0" bIns="0" rtlCol="0" anchor="ctr"/>
          <a:lstStyle>
            <a:lvl1pPr algn="l">
              <a:defRPr sz="900">
                <a:solidFill>
                  <a:schemeClr val="bg2"/>
                </a:solidFill>
              </a:defRPr>
            </a:lvl1pPr>
          </a:lstStyle>
          <a:p>
            <a:r>
              <a:rPr lang="de-DE" dirty="0"/>
              <a:t>Name der Präsentation, Name des Sprechers ©HSB</a:t>
            </a:r>
          </a:p>
        </p:txBody>
      </p:sp>
      <p:sp>
        <p:nvSpPr>
          <p:cNvPr id="6" name="Foliennummernplatzhalter 5"/>
          <p:cNvSpPr>
            <a:spLocks noGrp="1"/>
          </p:cNvSpPr>
          <p:nvPr>
            <p:ph type="sldNum" sz="quarter" idx="4"/>
          </p:nvPr>
        </p:nvSpPr>
        <p:spPr bwMode="gray">
          <a:xfrm>
            <a:off x="8500491" y="4767994"/>
            <a:ext cx="391989" cy="144000"/>
          </a:xfrm>
          <a:prstGeom prst="rect">
            <a:avLst/>
          </a:prstGeom>
        </p:spPr>
        <p:txBody>
          <a:bodyPr vert="horz" lIns="0" tIns="0" rIns="0" bIns="0" rtlCol="0" anchor="ctr"/>
          <a:lstStyle>
            <a:lvl1pPr algn="r">
              <a:defRPr sz="900">
                <a:solidFill>
                  <a:schemeClr val="bg2"/>
                </a:solidFill>
              </a:defRPr>
            </a:lvl1pPr>
          </a:lstStyle>
          <a:p>
            <a:fld id="{58444F55-0981-4E9E-8F6B-2F7546EE58D7}" type="slidenum">
              <a:rPr lang="de-DE" smtClean="0"/>
              <a:pPr/>
              <a:t>‹#›</a:t>
            </a:fld>
            <a:endParaRPr lang="de-DE" dirty="0"/>
          </a:p>
        </p:txBody>
      </p:sp>
      <p:sp>
        <p:nvSpPr>
          <p:cNvPr id="3" name="Textplatzhalter 2"/>
          <p:cNvSpPr>
            <a:spLocks noGrp="1"/>
          </p:cNvSpPr>
          <p:nvPr>
            <p:ph type="body" idx="1"/>
          </p:nvPr>
        </p:nvSpPr>
        <p:spPr bwMode="gray">
          <a:xfrm>
            <a:off x="250825" y="1046438"/>
            <a:ext cx="8640000" cy="3600000"/>
          </a:xfrm>
          <a:prstGeom prst="rect">
            <a:avLst/>
          </a:prstGeom>
        </p:spPr>
        <p:txBody>
          <a:bodyPr vert="horz" lIns="0" tIns="0" rIns="0" bIns="0" rtlCol="0" anchor="t">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platzhalter 1"/>
          <p:cNvSpPr>
            <a:spLocks noGrp="1"/>
          </p:cNvSpPr>
          <p:nvPr>
            <p:ph type="title"/>
          </p:nvPr>
        </p:nvSpPr>
        <p:spPr bwMode="gray">
          <a:xfrm>
            <a:off x="250825" y="447574"/>
            <a:ext cx="8640000" cy="540000"/>
          </a:xfrm>
          <a:prstGeom prst="rect">
            <a:avLst/>
          </a:prstGeom>
        </p:spPr>
        <p:txBody>
          <a:bodyPr vert="horz" lIns="0" tIns="0" rIns="0" bIns="0" rtlCol="0" anchor="t">
            <a:noAutofit/>
          </a:bodyPr>
          <a:lstStyle/>
          <a:p>
            <a:r>
              <a:rPr lang="de-DE" dirty="0"/>
              <a:t>Titelmasterformat durch Klicken bearbeiten</a:t>
            </a:r>
          </a:p>
        </p:txBody>
      </p:sp>
      <p:cxnSp>
        <p:nvCxnSpPr>
          <p:cNvPr id="11" name="Gerade Verbindung 10"/>
          <p:cNvCxnSpPr/>
          <p:nvPr/>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27208483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0" r:id="rId5"/>
    <p:sldLayoutId id="2147483652" r:id="rId6"/>
    <p:sldLayoutId id="2147483662" r:id="rId7"/>
    <p:sldLayoutId id="2147483663" r:id="rId8"/>
    <p:sldLayoutId id="2147483664" r:id="rId9"/>
    <p:sldLayoutId id="2147483654" r:id="rId10"/>
    <p:sldLayoutId id="2147483655" r:id="rId11"/>
  </p:sldLayoutIdLst>
  <p:hf hdr="0"/>
  <p:txStyles>
    <p:titleStyle>
      <a:lvl1pPr algn="l" defTabSz="914400" rtl="0" eaLnBrk="1" latinLnBrk="0" hangingPunct="1">
        <a:spcBef>
          <a:spcPct val="0"/>
        </a:spcBef>
        <a:buNone/>
        <a:defRPr sz="1800" kern="1200">
          <a:solidFill>
            <a:schemeClr val="bg2"/>
          </a:solidFill>
          <a:latin typeface="+mj-lt"/>
          <a:ea typeface="+mj-ea"/>
          <a:cs typeface="+mj-cs"/>
        </a:defRPr>
      </a:lvl1pPr>
    </p:titleStyle>
    <p:body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ares.decipherzone.com/blog-manager/uploads/ckeditor_Top%2010%20NoSQL%20Databases%20in%202022.png"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3rdman.de/wp-content/uploads/Timescale.png" TargetMode="External"/><Relationship Id="rId5" Type="http://schemas.openxmlformats.org/officeDocument/2006/relationships/hyperlink" Target="https://blogs.sap.com/wp-content/uploads/2018/01/prometheus.png" TargetMode="External"/><Relationship Id="rId4" Type="http://schemas.openxmlformats.org/officeDocument/2006/relationships/hyperlink" Target="https://dbdb.io/db/influxdb/revisions/7"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6.xml"/><Relationship Id="rId7" Type="http://schemas.openxmlformats.org/officeDocument/2006/relationships/image" Target="../media/image16.jpe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1.xml"/><Relationship Id="rId7" Type="http://schemas.openxmlformats.org/officeDocument/2006/relationships/image" Target="../media/image19.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21.xml"/><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1.xml"/><Relationship Id="rId7" Type="http://schemas.openxmlformats.org/officeDocument/2006/relationships/image" Target="../media/image1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22.xml"/><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slideLayout" Target="../slideLayouts/slideLayout5.xml"/><Relationship Id="rId7" Type="http://schemas.openxmlformats.org/officeDocument/2006/relationships/image" Target="../media/image24.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6.jpe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174010435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4" name="Titel 3"/>
          <p:cNvSpPr>
            <a:spLocks noGrp="1"/>
          </p:cNvSpPr>
          <p:nvPr>
            <p:ph type="ctrTitle"/>
          </p:nvPr>
        </p:nvSpPr>
        <p:spPr/>
        <p:txBody>
          <a:bodyPr>
            <a:normAutofit fontScale="90000"/>
          </a:bodyPr>
          <a:lstStyle/>
          <a:p>
            <a:r>
              <a:rPr lang="de-DE" dirty="0"/>
              <a:t>Building, </a:t>
            </a:r>
            <a:r>
              <a:rPr lang="de-DE" dirty="0" err="1"/>
              <a:t>visualizing</a:t>
            </a:r>
            <a:r>
              <a:rPr lang="de-DE" dirty="0"/>
              <a:t> and </a:t>
            </a:r>
            <a:r>
              <a:rPr lang="de-DE" dirty="0" err="1"/>
              <a:t>classifying</a:t>
            </a:r>
            <a:r>
              <a:rPr lang="de-DE" dirty="0"/>
              <a:t> a NoSQL time </a:t>
            </a:r>
            <a:r>
              <a:rPr lang="de-DE" dirty="0" err="1"/>
              <a:t>series</a:t>
            </a:r>
            <a:r>
              <a:rPr lang="de-DE" dirty="0"/>
              <a:t> </a:t>
            </a:r>
            <a:r>
              <a:rPr lang="de-DE" dirty="0" err="1"/>
              <a:t>data</a:t>
            </a:r>
            <a:r>
              <a:rPr lang="de-DE" dirty="0"/>
              <a:t> </a:t>
            </a:r>
            <a:r>
              <a:rPr lang="de-DE" dirty="0" err="1"/>
              <a:t>store</a:t>
            </a:r>
            <a:r>
              <a:rPr lang="de-DE" dirty="0"/>
              <a:t> </a:t>
            </a:r>
            <a:r>
              <a:rPr lang="de-DE" dirty="0" err="1"/>
              <a:t>using</a:t>
            </a:r>
            <a:r>
              <a:rPr lang="de-DE" dirty="0"/>
              <a:t> InfluxDB2, Python and </a:t>
            </a:r>
            <a:r>
              <a:rPr lang="de-DE" dirty="0" err="1"/>
              <a:t>Grafana</a:t>
            </a:r>
            <a:endParaRPr lang="de-DE" dirty="0"/>
          </a:p>
        </p:txBody>
      </p:sp>
      <p:sp>
        <p:nvSpPr>
          <p:cNvPr id="5" name="Untertitel 4"/>
          <p:cNvSpPr>
            <a:spLocks noGrp="1"/>
          </p:cNvSpPr>
          <p:nvPr>
            <p:ph type="subTitle" idx="1"/>
          </p:nvPr>
        </p:nvSpPr>
        <p:spPr>
          <a:xfrm>
            <a:off x="287524" y="3471850"/>
            <a:ext cx="8643303" cy="216024"/>
          </a:xfrm>
        </p:spPr>
        <p:txBody>
          <a:bodyPr/>
          <a:lstStyle/>
          <a:p>
            <a:r>
              <a:rPr lang="de-DE" sz="1200" dirty="0">
                <a:latin typeface="+mn-lt"/>
              </a:rPr>
              <a:t>Big Data &amp; </a:t>
            </a:r>
            <a:r>
              <a:rPr lang="de-DE" sz="1200" dirty="0" err="1">
                <a:latin typeface="+mn-lt"/>
              </a:rPr>
              <a:t>Machine</a:t>
            </a:r>
            <a:r>
              <a:rPr lang="de-DE" sz="1200" dirty="0">
                <a:latin typeface="+mn-lt"/>
              </a:rPr>
              <a:t> Learning</a:t>
            </a:r>
          </a:p>
        </p:txBody>
      </p:sp>
      <p:sp>
        <p:nvSpPr>
          <p:cNvPr id="3" name="Untertitel 4">
            <a:extLst>
              <a:ext uri="{FF2B5EF4-FFF2-40B4-BE49-F238E27FC236}">
                <a16:creationId xmlns:a16="http://schemas.microsoft.com/office/drawing/2014/main" id="{FFB83992-CB4F-28D3-F674-AD7E6AC488B4}"/>
              </a:ext>
            </a:extLst>
          </p:cNvPr>
          <p:cNvSpPr txBox="1">
            <a:spLocks/>
          </p:cNvSpPr>
          <p:nvPr/>
        </p:nvSpPr>
        <p:spPr bwMode="gray">
          <a:xfrm>
            <a:off x="249872" y="4695986"/>
            <a:ext cx="8643303" cy="216024"/>
          </a:xfrm>
          <a:prstGeom prst="rect">
            <a:avLst/>
          </a:prstGeom>
        </p:spPr>
        <p:txBody>
          <a:bodyPr vert="horz" lIns="0" tIns="0" rIns="0" bIns="0" rtlCol="0" anchor="t">
            <a:noAutofit/>
          </a:bodyPr>
          <a:lst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1"/>
                </a:solidFill>
                <a:latin typeface="+mj-lt"/>
                <a:ea typeface="+mn-ea"/>
                <a:cs typeface="+mn-cs"/>
              </a:defRPr>
            </a:lvl1pPr>
            <a:lvl2pPr marL="457200" indent="0" algn="ctr" defTabSz="914400" rtl="0" eaLnBrk="1" latinLnBrk="0" hangingPunct="1">
              <a:spcBef>
                <a:spcPts val="200"/>
              </a:spcBef>
              <a:spcAft>
                <a:spcPts val="0"/>
              </a:spcAft>
              <a:buFont typeface="Wingdings" charset="2"/>
              <a:buNone/>
              <a:defRPr sz="1400" kern="1200">
                <a:solidFill>
                  <a:schemeClr val="tx1">
                    <a:tint val="75000"/>
                  </a:schemeClr>
                </a:solidFill>
                <a:latin typeface="+mj-lt"/>
                <a:ea typeface="+mn-ea"/>
                <a:cs typeface="+mn-cs"/>
              </a:defRPr>
            </a:lvl2pPr>
            <a:lvl3pPr marL="914400" indent="0" algn="ctr" defTabSz="914400" rtl="0" eaLnBrk="1" latinLnBrk="0" hangingPunct="1">
              <a:spcBef>
                <a:spcPts val="200"/>
              </a:spcBef>
              <a:spcAft>
                <a:spcPts val="0"/>
              </a:spcAft>
              <a:buFont typeface="Symbol" charset="2"/>
              <a:buNone/>
              <a:defRPr sz="1400" kern="1200">
                <a:solidFill>
                  <a:schemeClr val="tx1">
                    <a:tint val="75000"/>
                  </a:schemeClr>
                </a:solidFill>
                <a:latin typeface="+mj-lt"/>
                <a:ea typeface="+mn-ea"/>
                <a:cs typeface="+mn-cs"/>
              </a:defRPr>
            </a:lvl3pPr>
            <a:lvl4pPr marL="1371600" indent="0" algn="ctr" defTabSz="914400" rtl="0" eaLnBrk="1" latinLnBrk="0" hangingPunct="1">
              <a:spcBef>
                <a:spcPts val="200"/>
              </a:spcBef>
              <a:spcAft>
                <a:spcPts val="0"/>
              </a:spcAft>
              <a:buFont typeface="Symbol" charset="2"/>
              <a:buNone/>
              <a:defRPr sz="1400" kern="1200">
                <a:solidFill>
                  <a:schemeClr val="tx1">
                    <a:tint val="75000"/>
                  </a:schemeClr>
                </a:solidFill>
                <a:latin typeface="+mj-lt"/>
                <a:ea typeface="+mn-ea"/>
                <a:cs typeface="+mn-cs"/>
              </a:defRPr>
            </a:lvl4pPr>
            <a:lvl5pPr marL="1828800" indent="0" algn="ctr" defTabSz="914400" rtl="0" eaLnBrk="1" latinLnBrk="0" hangingPunct="1">
              <a:spcBef>
                <a:spcPts val="200"/>
              </a:spcBef>
              <a:spcAft>
                <a:spcPts val="0"/>
              </a:spcAft>
              <a:buFont typeface="Symbol" charset="2"/>
              <a:buNone/>
              <a:defRPr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de-DE" dirty="0"/>
              <a:t>Philipp Moritzer, 21.07.2022</a:t>
            </a:r>
          </a:p>
        </p:txBody>
      </p:sp>
    </p:spTree>
    <p:extLst>
      <p:ext uri="{BB962C8B-B14F-4D97-AF65-F5344CB8AC3E}">
        <p14:creationId xmlns:p14="http://schemas.microsoft.com/office/powerpoint/2010/main" val="101347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10</a:t>
            </a:fld>
            <a:endParaRPr lang="de-DE" dirty="0"/>
          </a:p>
        </p:txBody>
      </p:sp>
      <p:sp>
        <p:nvSpPr>
          <p:cNvPr id="2" name="Titel 1"/>
          <p:cNvSpPr>
            <a:spLocks noGrp="1"/>
          </p:cNvSpPr>
          <p:nvPr>
            <p:ph type="title"/>
          </p:nvPr>
        </p:nvSpPr>
        <p:spPr/>
        <p:txBody>
          <a:bodyPr/>
          <a:lstStyle/>
          <a:p>
            <a:r>
              <a:rPr lang="de-DE" dirty="0" err="1"/>
              <a:t>InfluxDB</a:t>
            </a:r>
            <a:r>
              <a:rPr lang="de-DE" dirty="0"/>
              <a:t> </a:t>
            </a:r>
            <a:r>
              <a:rPr lang="de-DE" dirty="0" err="1"/>
              <a:t>basics</a:t>
            </a:r>
            <a:r>
              <a:rPr lang="de-DE" dirty="0"/>
              <a:t> - </a:t>
            </a:r>
            <a:r>
              <a:rPr lang="de-DE" dirty="0" err="1"/>
              <a:t>Flux</a:t>
            </a:r>
            <a:r>
              <a:rPr lang="de-DE" dirty="0"/>
              <a:t> </a:t>
            </a:r>
            <a:r>
              <a:rPr lang="de-DE" dirty="0" err="1"/>
              <a:t>query</a:t>
            </a:r>
            <a:r>
              <a:rPr lang="de-DE" dirty="0"/>
              <a:t> </a:t>
            </a:r>
            <a:r>
              <a:rPr lang="de-DE" dirty="0" err="1"/>
              <a:t>language</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Includes a </a:t>
            </a:r>
            <a:r>
              <a:rPr lang="de-DE" dirty="0" err="1"/>
              <a:t>query</a:t>
            </a:r>
            <a:r>
              <a:rPr lang="de-DE" dirty="0"/>
              <a:t> </a:t>
            </a:r>
            <a:r>
              <a:rPr lang="de-DE" dirty="0" err="1"/>
              <a:t>language</a:t>
            </a:r>
            <a:r>
              <a:rPr lang="de-DE" dirty="0"/>
              <a:t> </a:t>
            </a:r>
            <a:r>
              <a:rPr lang="de-DE" dirty="0" err="1"/>
              <a:t>for</a:t>
            </a:r>
            <a:r>
              <a:rPr lang="de-DE" dirty="0"/>
              <a:t> </a:t>
            </a:r>
            <a:r>
              <a:rPr lang="de-DE" dirty="0" err="1"/>
              <a:t>querying</a:t>
            </a:r>
            <a:r>
              <a:rPr lang="de-DE" dirty="0"/>
              <a:t>, </a:t>
            </a:r>
            <a:r>
              <a:rPr lang="de-DE" dirty="0" err="1"/>
              <a:t>analyzing</a:t>
            </a:r>
            <a:r>
              <a:rPr lang="de-DE" dirty="0"/>
              <a:t> and </a:t>
            </a:r>
            <a:r>
              <a:rPr lang="de-DE" dirty="0" err="1"/>
              <a:t>acting</a:t>
            </a:r>
            <a:r>
              <a:rPr lang="de-DE" dirty="0"/>
              <a:t> on </a:t>
            </a:r>
            <a:r>
              <a:rPr lang="de-DE" dirty="0" err="1"/>
              <a:t>data</a:t>
            </a:r>
            <a:endParaRPr lang="de-DE" dirty="0"/>
          </a:p>
          <a:p>
            <a:pPr marL="285750" indent="-285750">
              <a:buFont typeface="Arial" panose="020B0604020202020204" pitchFamily="34" charset="0"/>
              <a:buChar char="•"/>
            </a:pPr>
            <a:r>
              <a:rPr lang="de-DE" dirty="0"/>
              <a:t>Can perform </a:t>
            </a:r>
            <a:r>
              <a:rPr lang="de-DE" dirty="0" err="1"/>
              <a:t>various</a:t>
            </a:r>
            <a:r>
              <a:rPr lang="de-DE" dirty="0"/>
              <a:t> </a:t>
            </a:r>
            <a:r>
              <a:rPr lang="de-DE" dirty="0" err="1"/>
              <a:t>operations</a:t>
            </a:r>
            <a:r>
              <a:rPr lang="de-DE" dirty="0"/>
              <a:t> but a </a:t>
            </a:r>
            <a:r>
              <a:rPr lang="de-DE" dirty="0" err="1"/>
              <a:t>general</a:t>
            </a:r>
            <a:r>
              <a:rPr lang="de-DE" dirty="0"/>
              <a:t> </a:t>
            </a:r>
            <a:r>
              <a:rPr lang="de-DE" dirty="0" err="1"/>
              <a:t>query</a:t>
            </a:r>
            <a:r>
              <a:rPr lang="de-DE" dirty="0"/>
              <a:t> </a:t>
            </a:r>
            <a:r>
              <a:rPr lang="de-DE" dirty="0" err="1"/>
              <a:t>looks</a:t>
            </a:r>
            <a:r>
              <a:rPr lang="de-DE" dirty="0"/>
              <a:t> </a:t>
            </a:r>
            <a:r>
              <a:rPr lang="de-DE" dirty="0" err="1"/>
              <a:t>as</a:t>
            </a:r>
            <a:r>
              <a:rPr lang="de-DE" dirty="0"/>
              <a:t> </a:t>
            </a:r>
            <a:r>
              <a:rPr lang="de-DE" dirty="0" err="1"/>
              <a:t>follows</a:t>
            </a:r>
            <a:r>
              <a:rPr lang="de-DE" dirty="0"/>
              <a:t>:</a:t>
            </a:r>
          </a:p>
          <a:p>
            <a:pPr marL="285750" indent="-285750">
              <a:buFont typeface="Arial" panose="020B0604020202020204" pitchFamily="34" charset="0"/>
              <a:buChar char="•"/>
            </a:pPr>
            <a:endParaRPr lang="de-DE" dirty="0"/>
          </a:p>
          <a:p>
            <a:pPr marL="182563" lvl="2" indent="0">
              <a:buNone/>
            </a:pPr>
            <a:r>
              <a:rPr lang="de-DE" dirty="0" err="1">
                <a:solidFill>
                  <a:schemeClr val="tx2"/>
                </a:solidFill>
                <a:latin typeface="Courier" pitchFamily="2" charset="0"/>
              </a:rPr>
              <a:t>from</a:t>
            </a:r>
            <a:r>
              <a:rPr lang="de-DE" dirty="0">
                <a:solidFill>
                  <a:schemeClr val="tx1"/>
                </a:solidFill>
                <a:latin typeface="Courier" pitchFamily="2" charset="0"/>
              </a:rPr>
              <a:t>(</a:t>
            </a:r>
            <a:r>
              <a:rPr lang="de-DE" dirty="0" err="1">
                <a:solidFill>
                  <a:schemeClr val="tx1"/>
                </a:solidFill>
                <a:latin typeface="Courier" pitchFamily="2" charset="0"/>
              </a:rPr>
              <a:t>bucket</a:t>
            </a:r>
            <a:r>
              <a:rPr lang="de-DE" dirty="0">
                <a:solidFill>
                  <a:schemeClr val="tx1"/>
                </a:solidFill>
                <a:latin typeface="Courier" pitchFamily="2" charset="0"/>
              </a:rPr>
              <a:t>) </a:t>
            </a:r>
          </a:p>
          <a:p>
            <a:pPr marL="182563" lvl="2" indent="0">
              <a:buNone/>
            </a:pPr>
            <a:r>
              <a:rPr lang="de-DE" dirty="0">
                <a:latin typeface="Courier" pitchFamily="2" charset="0"/>
              </a:rPr>
              <a:t>	|&gt; </a:t>
            </a:r>
            <a:r>
              <a:rPr lang="de-DE" dirty="0" err="1">
                <a:solidFill>
                  <a:schemeClr val="tx2"/>
                </a:solidFill>
                <a:latin typeface="Courier" pitchFamily="2" charset="0"/>
              </a:rPr>
              <a:t>range</a:t>
            </a:r>
            <a:r>
              <a:rPr lang="de-DE" dirty="0">
                <a:latin typeface="Courier" pitchFamily="2" charset="0"/>
              </a:rPr>
              <a:t> </a:t>
            </a:r>
            <a:r>
              <a:rPr lang="de-DE" dirty="0">
                <a:solidFill>
                  <a:schemeClr val="tx1"/>
                </a:solidFill>
                <a:latin typeface="Courier" pitchFamily="2" charset="0"/>
              </a:rPr>
              <a:t>(</a:t>
            </a:r>
            <a:r>
              <a:rPr lang="de-DE" dirty="0" err="1">
                <a:solidFill>
                  <a:schemeClr val="tx1"/>
                </a:solidFill>
                <a:latin typeface="Courier" pitchFamily="2" charset="0"/>
              </a:rPr>
              <a:t>start</a:t>
            </a:r>
            <a:r>
              <a:rPr lang="de-DE" dirty="0">
                <a:solidFill>
                  <a:schemeClr val="tx1"/>
                </a:solidFill>
                <a:latin typeface="Courier" pitchFamily="2" charset="0"/>
              </a:rPr>
              <a:t>: x, </a:t>
            </a:r>
            <a:r>
              <a:rPr lang="de-DE" dirty="0" err="1">
                <a:solidFill>
                  <a:schemeClr val="tx1"/>
                </a:solidFill>
                <a:latin typeface="Courier" pitchFamily="2" charset="0"/>
              </a:rPr>
              <a:t>stop</a:t>
            </a:r>
            <a:r>
              <a:rPr lang="de-DE" dirty="0">
                <a:solidFill>
                  <a:schemeClr val="tx1"/>
                </a:solidFill>
                <a:latin typeface="Courier" pitchFamily="2" charset="0"/>
              </a:rPr>
              <a:t>: </a:t>
            </a:r>
            <a:r>
              <a:rPr lang="de-DE" dirty="0" err="1">
                <a:solidFill>
                  <a:schemeClr val="tx1"/>
                </a:solidFill>
                <a:latin typeface="Courier" pitchFamily="2" charset="0"/>
              </a:rPr>
              <a:t>y</a:t>
            </a:r>
            <a:r>
              <a:rPr lang="de-DE" dirty="0">
                <a:solidFill>
                  <a:schemeClr val="tx1"/>
                </a:solidFill>
                <a:latin typeface="Courier" pitchFamily="2" charset="0"/>
              </a:rPr>
              <a:t>)</a:t>
            </a:r>
          </a:p>
          <a:p>
            <a:pPr marL="182563" lvl="2" indent="0">
              <a:buNone/>
            </a:pPr>
            <a:r>
              <a:rPr lang="de-DE" dirty="0">
                <a:latin typeface="Courier" pitchFamily="2" charset="0"/>
              </a:rPr>
              <a:t>	|&gt; </a:t>
            </a:r>
            <a:r>
              <a:rPr lang="de-DE" dirty="0" err="1">
                <a:solidFill>
                  <a:schemeClr val="tx2"/>
                </a:solidFill>
                <a:latin typeface="Courier" pitchFamily="2" charset="0"/>
              </a:rPr>
              <a:t>filter</a:t>
            </a:r>
            <a:r>
              <a:rPr lang="de-DE" dirty="0">
                <a:latin typeface="Courier" pitchFamily="2" charset="0"/>
              </a:rPr>
              <a:t> </a:t>
            </a:r>
          </a:p>
          <a:p>
            <a:pPr marL="182563" lvl="2" indent="0">
              <a:buNone/>
            </a:pPr>
            <a:endParaRPr lang="de-DE" dirty="0">
              <a:latin typeface="Courier" pitchFamily="2" charset="0"/>
            </a:endParaRPr>
          </a:p>
          <a:p>
            <a:pPr lvl="1">
              <a:buFont typeface="Arial" panose="020B0604020202020204" pitchFamily="34" charset="0"/>
              <a:buChar char="•"/>
            </a:pPr>
            <a:r>
              <a:rPr lang="de-DE" dirty="0"/>
              <a:t>The </a:t>
            </a:r>
            <a:r>
              <a:rPr lang="de-DE" dirty="0" err="1"/>
              <a:t>pipe</a:t>
            </a:r>
            <a:r>
              <a:rPr lang="de-DE" dirty="0"/>
              <a:t> </a:t>
            </a:r>
            <a:r>
              <a:rPr lang="de-DE" dirty="0" err="1"/>
              <a:t>symbol</a:t>
            </a:r>
            <a:r>
              <a:rPr lang="de-DE" dirty="0"/>
              <a:t> |&gt; </a:t>
            </a:r>
            <a:r>
              <a:rPr lang="de-DE" dirty="0" err="1"/>
              <a:t>marks</a:t>
            </a:r>
            <a:r>
              <a:rPr lang="de-DE" dirty="0"/>
              <a:t> </a:t>
            </a:r>
            <a:r>
              <a:rPr lang="de-DE" dirty="0" err="1"/>
              <a:t>pipe</a:t>
            </a:r>
            <a:r>
              <a:rPr lang="de-DE" dirty="0"/>
              <a:t> </a:t>
            </a:r>
            <a:r>
              <a:rPr lang="de-DE" dirty="0" err="1"/>
              <a:t>forward</a:t>
            </a:r>
            <a:r>
              <a:rPr lang="de-DE" dirty="0"/>
              <a:t> </a:t>
            </a:r>
            <a:r>
              <a:rPr lang="de-DE" dirty="0" err="1"/>
              <a:t>data</a:t>
            </a:r>
            <a:r>
              <a:rPr lang="de-DE" dirty="0"/>
              <a:t> and </a:t>
            </a:r>
            <a:r>
              <a:rPr lang="de-DE" dirty="0" err="1"/>
              <a:t>every</a:t>
            </a:r>
            <a:r>
              <a:rPr lang="de-DE" dirty="0"/>
              <a:t> </a:t>
            </a:r>
            <a:r>
              <a:rPr lang="de-DE" dirty="0" err="1"/>
              <a:t>function</a:t>
            </a:r>
            <a:r>
              <a:rPr lang="de-DE" dirty="0"/>
              <a:t> </a:t>
            </a:r>
            <a:r>
              <a:rPr lang="de-DE" dirty="0" err="1"/>
              <a:t>or</a:t>
            </a:r>
            <a:r>
              <a:rPr lang="de-DE" dirty="0"/>
              <a:t> </a:t>
            </a:r>
            <a:r>
              <a:rPr lang="de-DE" dirty="0" err="1"/>
              <a:t>expression</a:t>
            </a:r>
            <a:r>
              <a:rPr lang="de-DE" dirty="0"/>
              <a:t> </a:t>
            </a:r>
            <a:r>
              <a:rPr lang="de-DE" dirty="0" err="1"/>
              <a:t>that</a:t>
            </a:r>
            <a:r>
              <a:rPr lang="de-DE" dirty="0"/>
              <a:t> </a:t>
            </a:r>
            <a:r>
              <a:rPr lang="de-DE" dirty="0" err="1"/>
              <a:t>follows</a:t>
            </a:r>
            <a:r>
              <a:rPr lang="de-DE" dirty="0"/>
              <a:t> </a:t>
            </a:r>
            <a:r>
              <a:rPr lang="de-DE" dirty="0" err="1"/>
              <a:t>takes</a:t>
            </a:r>
            <a:r>
              <a:rPr lang="de-DE" dirty="0"/>
              <a:t> </a:t>
            </a:r>
            <a:r>
              <a:rPr lang="de-DE" dirty="0" err="1"/>
              <a:t>the</a:t>
            </a:r>
            <a:r>
              <a:rPr lang="de-DE" dirty="0"/>
              <a:t> </a:t>
            </a:r>
            <a:r>
              <a:rPr lang="de-DE" dirty="0" err="1"/>
              <a:t>former</a:t>
            </a:r>
            <a:r>
              <a:rPr lang="de-DE" dirty="0"/>
              <a:t> </a:t>
            </a:r>
            <a:r>
              <a:rPr lang="de-DE" dirty="0" err="1"/>
              <a:t>expression</a:t>
            </a:r>
            <a:r>
              <a:rPr lang="de-DE" dirty="0"/>
              <a:t> </a:t>
            </a:r>
            <a:r>
              <a:rPr lang="de-DE" dirty="0" err="1"/>
              <a:t>as</a:t>
            </a:r>
            <a:r>
              <a:rPr lang="de-DE" dirty="0"/>
              <a:t> an </a:t>
            </a:r>
            <a:r>
              <a:rPr lang="de-DE" dirty="0" err="1"/>
              <a:t>input</a:t>
            </a:r>
            <a:endParaRPr lang="de-DE" dirty="0"/>
          </a:p>
          <a:p>
            <a:pPr lvl="1">
              <a:buFont typeface="Arial" panose="020B0604020202020204" pitchFamily="34" charset="0"/>
              <a:buChar char="•"/>
            </a:pPr>
            <a:r>
              <a:rPr lang="de-DE" dirty="0"/>
              <a:t>A </a:t>
            </a:r>
            <a:r>
              <a:rPr lang="de-DE" dirty="0" err="1"/>
              <a:t>bucket</a:t>
            </a:r>
            <a:r>
              <a:rPr lang="de-DE" dirty="0"/>
              <a:t> </a:t>
            </a:r>
            <a:r>
              <a:rPr lang="de-DE" dirty="0" err="1"/>
              <a:t>is</a:t>
            </a:r>
            <a:r>
              <a:rPr lang="de-DE" dirty="0"/>
              <a:t> </a:t>
            </a:r>
            <a:r>
              <a:rPr lang="de-DE" dirty="0" err="1"/>
              <a:t>used</a:t>
            </a:r>
            <a:r>
              <a:rPr lang="de-DE" dirty="0"/>
              <a:t> </a:t>
            </a:r>
            <a:r>
              <a:rPr lang="de-DE" dirty="0" err="1"/>
              <a:t>for</a:t>
            </a:r>
            <a:r>
              <a:rPr lang="de-DE" dirty="0"/>
              <a:t> </a:t>
            </a:r>
            <a:r>
              <a:rPr lang="de-DE" dirty="0" err="1"/>
              <a:t>storing</a:t>
            </a:r>
            <a:r>
              <a:rPr lang="de-DE" dirty="0"/>
              <a:t> time </a:t>
            </a:r>
            <a:r>
              <a:rPr lang="de-DE" dirty="0" err="1"/>
              <a:t>series</a:t>
            </a:r>
            <a:r>
              <a:rPr lang="de-DE" dirty="0"/>
              <a:t> </a:t>
            </a:r>
            <a:r>
              <a:rPr lang="de-DE" dirty="0" err="1"/>
              <a:t>data</a:t>
            </a:r>
            <a:r>
              <a:rPr lang="de-DE" dirty="0"/>
              <a:t> in </a:t>
            </a:r>
            <a:r>
              <a:rPr lang="de-DE" dirty="0" err="1"/>
              <a:t>InfluxDB</a:t>
            </a:r>
            <a:r>
              <a:rPr lang="de-DE" dirty="0"/>
              <a:t> </a:t>
            </a:r>
            <a:r>
              <a:rPr lang="de-DE" dirty="0" err="1"/>
              <a:t>which</a:t>
            </a:r>
            <a:r>
              <a:rPr lang="de-DE" dirty="0"/>
              <a:t> will </a:t>
            </a:r>
            <a:r>
              <a:rPr lang="de-DE" dirty="0" err="1"/>
              <a:t>be</a:t>
            </a:r>
            <a:r>
              <a:rPr lang="de-DE" dirty="0"/>
              <a:t> </a:t>
            </a:r>
            <a:r>
              <a:rPr lang="de-DE" dirty="0" err="1"/>
              <a:t>choosen</a:t>
            </a:r>
            <a:r>
              <a:rPr lang="de-DE" dirty="0"/>
              <a:t> </a:t>
            </a:r>
            <a:r>
              <a:rPr lang="de-DE" dirty="0" err="1"/>
              <a:t>as</a:t>
            </a:r>
            <a:r>
              <a:rPr lang="de-DE" dirty="0"/>
              <a:t> source </a:t>
            </a:r>
            <a:r>
              <a:rPr lang="de-DE" dirty="0" err="1"/>
              <a:t>first</a:t>
            </a:r>
            <a:endParaRPr lang="de-DE" dirty="0"/>
          </a:p>
          <a:p>
            <a:pPr lvl="1">
              <a:buFont typeface="Arial" panose="020B0604020202020204" pitchFamily="34" charset="0"/>
              <a:buChar char="•"/>
            </a:pPr>
            <a:r>
              <a:rPr lang="de-DE" dirty="0"/>
              <a:t>A time </a:t>
            </a:r>
            <a:r>
              <a:rPr lang="de-DE" dirty="0" err="1"/>
              <a:t>range</a:t>
            </a:r>
            <a:r>
              <a:rPr lang="de-DE" dirty="0"/>
              <a:t> </a:t>
            </a:r>
            <a:r>
              <a:rPr lang="de-DE" dirty="0" err="1"/>
              <a:t>to</a:t>
            </a:r>
            <a:r>
              <a:rPr lang="de-DE" dirty="0"/>
              <a:t> </a:t>
            </a:r>
            <a:r>
              <a:rPr lang="de-DE" dirty="0" err="1"/>
              <a:t>select</a:t>
            </a:r>
            <a:r>
              <a:rPr lang="de-DE" dirty="0"/>
              <a:t> </a:t>
            </a:r>
            <a:r>
              <a:rPr lang="de-DE" dirty="0" err="1"/>
              <a:t>is</a:t>
            </a:r>
            <a:r>
              <a:rPr lang="de-DE" dirty="0"/>
              <a:t> </a:t>
            </a:r>
            <a:r>
              <a:rPr lang="de-DE" dirty="0" err="1"/>
              <a:t>required</a:t>
            </a:r>
            <a:r>
              <a:rPr lang="de-DE" dirty="0"/>
              <a:t> </a:t>
            </a:r>
          </a:p>
          <a:p>
            <a:pPr lvl="1">
              <a:buFont typeface="Arial" panose="020B0604020202020204" pitchFamily="34" charset="0"/>
              <a:buChar char="•"/>
            </a:pPr>
            <a:r>
              <a:rPr lang="de-DE" dirty="0" err="1"/>
              <a:t>One</a:t>
            </a:r>
            <a:r>
              <a:rPr lang="de-DE" dirty="0"/>
              <a:t> </a:t>
            </a:r>
            <a:r>
              <a:rPr lang="de-DE" dirty="0" err="1"/>
              <a:t>can</a:t>
            </a:r>
            <a:r>
              <a:rPr lang="de-DE" dirty="0"/>
              <a:t> </a:t>
            </a:r>
            <a:r>
              <a:rPr lang="de-DE" dirty="0" err="1"/>
              <a:t>filter</a:t>
            </a:r>
            <a:r>
              <a:rPr lang="de-DE" dirty="0"/>
              <a:t> </a:t>
            </a:r>
            <a:r>
              <a:rPr lang="de-DE" dirty="0" err="1"/>
              <a:t>the</a:t>
            </a:r>
            <a:r>
              <a:rPr lang="de-DE" dirty="0"/>
              <a:t> </a:t>
            </a:r>
            <a:r>
              <a:rPr lang="de-DE" dirty="0" err="1"/>
              <a:t>data</a:t>
            </a:r>
            <a:r>
              <a:rPr lang="de-DE" dirty="0"/>
              <a:t> </a:t>
            </a:r>
            <a:r>
              <a:rPr lang="de-DE" dirty="0" err="1"/>
              <a:t>based</a:t>
            </a:r>
            <a:r>
              <a:rPr lang="de-DE" dirty="0"/>
              <a:t> on </a:t>
            </a:r>
            <a:r>
              <a:rPr lang="de-DE" dirty="0" err="1"/>
              <a:t>their</a:t>
            </a:r>
            <a:r>
              <a:rPr lang="de-DE" dirty="0"/>
              <a:t> </a:t>
            </a:r>
            <a:r>
              <a:rPr lang="de-DE" dirty="0" err="1"/>
              <a:t>requirements</a:t>
            </a:r>
            <a:endParaRPr lang="de-DE" dirty="0"/>
          </a:p>
          <a:p>
            <a:pPr lvl="1">
              <a:buFont typeface="Arial" panose="020B0604020202020204" pitchFamily="34" charset="0"/>
              <a:buChar char="•"/>
            </a:pPr>
            <a:r>
              <a:rPr lang="de-DE" dirty="0" err="1"/>
              <a:t>Offers</a:t>
            </a:r>
            <a:r>
              <a:rPr lang="de-DE" dirty="0"/>
              <a:t> </a:t>
            </a:r>
            <a:r>
              <a:rPr lang="de-DE" dirty="0" err="1"/>
              <a:t>functions</a:t>
            </a:r>
            <a:r>
              <a:rPr lang="de-DE" dirty="0"/>
              <a:t> </a:t>
            </a:r>
            <a:r>
              <a:rPr lang="de-DE" dirty="0" err="1"/>
              <a:t>for</a:t>
            </a:r>
            <a:r>
              <a:rPr lang="de-DE" dirty="0"/>
              <a:t> </a:t>
            </a:r>
            <a:r>
              <a:rPr lang="de-DE" dirty="0" err="1"/>
              <a:t>reducing</a:t>
            </a:r>
            <a:r>
              <a:rPr lang="de-DE" dirty="0"/>
              <a:t>, </a:t>
            </a:r>
            <a:r>
              <a:rPr lang="de-DE" dirty="0" err="1"/>
              <a:t>summing</a:t>
            </a:r>
            <a:r>
              <a:rPr lang="de-DE" dirty="0"/>
              <a:t>, </a:t>
            </a:r>
            <a:r>
              <a:rPr lang="de-DE" dirty="0" err="1"/>
              <a:t>interpreting</a:t>
            </a:r>
            <a:r>
              <a:rPr lang="de-DE" dirty="0"/>
              <a:t> </a:t>
            </a:r>
            <a:r>
              <a:rPr lang="de-DE" dirty="0" err="1"/>
              <a:t>or</a:t>
            </a:r>
            <a:r>
              <a:rPr lang="de-DE" dirty="0"/>
              <a:t> </a:t>
            </a:r>
            <a:r>
              <a:rPr lang="de-DE" dirty="0" err="1"/>
              <a:t>mapping</a:t>
            </a:r>
            <a:r>
              <a:rPr lang="de-DE" dirty="0"/>
              <a:t> </a:t>
            </a:r>
            <a:r>
              <a:rPr lang="de-DE" dirty="0" err="1"/>
              <a:t>data</a:t>
            </a:r>
            <a:endParaRPr lang="de-DE" dirty="0"/>
          </a:p>
          <a:p>
            <a:pPr lvl="2">
              <a:buFont typeface="Wingdings" pitchFamily="2" charset="2"/>
              <a:buChar char="Ø"/>
            </a:pPr>
            <a:r>
              <a:rPr lang="de-DE" dirty="0" err="1"/>
              <a:t>Therefore</a:t>
            </a:r>
            <a:r>
              <a:rPr lang="de-DE" dirty="0"/>
              <a:t> </a:t>
            </a:r>
            <a:r>
              <a:rPr lang="de-DE" dirty="0" err="1"/>
              <a:t>Flux</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for</a:t>
            </a:r>
            <a:r>
              <a:rPr lang="de-DE" dirty="0"/>
              <a:t> </a:t>
            </a:r>
            <a:r>
              <a:rPr lang="de-DE" dirty="0" err="1"/>
              <a:t>data</a:t>
            </a:r>
            <a:r>
              <a:rPr lang="de-DE" dirty="0"/>
              <a:t> </a:t>
            </a:r>
            <a:r>
              <a:rPr lang="de-DE" dirty="0" err="1"/>
              <a:t>analytics</a:t>
            </a:r>
            <a:endParaRPr lang="de-DE" dirty="0"/>
          </a:p>
        </p:txBody>
      </p:sp>
    </p:spTree>
    <p:extLst>
      <p:ext uri="{BB962C8B-B14F-4D97-AF65-F5344CB8AC3E}">
        <p14:creationId xmlns:p14="http://schemas.microsoft.com/office/powerpoint/2010/main" val="422706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11</a:t>
            </a:fld>
            <a:endParaRPr lang="de-DE" dirty="0"/>
          </a:p>
        </p:txBody>
      </p:sp>
      <p:sp>
        <p:nvSpPr>
          <p:cNvPr id="2" name="Titel 1"/>
          <p:cNvSpPr>
            <a:spLocks noGrp="1"/>
          </p:cNvSpPr>
          <p:nvPr>
            <p:ph type="title"/>
          </p:nvPr>
        </p:nvSpPr>
        <p:spPr/>
        <p:txBody>
          <a:bodyPr/>
          <a:lstStyle/>
          <a:p>
            <a:r>
              <a:rPr lang="de-DE" dirty="0" err="1"/>
              <a:t>InfluxDB</a:t>
            </a:r>
            <a:r>
              <a:rPr lang="de-DE" dirty="0"/>
              <a:t> </a:t>
            </a:r>
            <a:r>
              <a:rPr lang="de-DE" dirty="0" err="1"/>
              <a:t>basics</a:t>
            </a:r>
            <a:r>
              <a:rPr lang="de-DE" dirty="0"/>
              <a:t> - </a:t>
            </a:r>
            <a:r>
              <a:rPr lang="de-DE" dirty="0" err="1"/>
              <a:t>Flux</a:t>
            </a:r>
            <a:r>
              <a:rPr lang="de-DE" dirty="0"/>
              <a:t> </a:t>
            </a:r>
            <a:r>
              <a:rPr lang="de-DE" dirty="0" err="1"/>
              <a:t>query</a:t>
            </a:r>
            <a:r>
              <a:rPr lang="de-DE" dirty="0"/>
              <a:t> </a:t>
            </a:r>
            <a:r>
              <a:rPr lang="de-DE" dirty="0" err="1"/>
              <a:t>language</a:t>
            </a:r>
            <a:r>
              <a:rPr lang="de-DE" dirty="0"/>
              <a:t> (</a:t>
            </a:r>
            <a:r>
              <a:rPr lang="de-DE" dirty="0" err="1"/>
              <a:t>example</a:t>
            </a:r>
            <a:r>
              <a:rPr lang="de-DE" dirty="0"/>
              <a:t>)</a:t>
            </a:r>
          </a:p>
        </p:txBody>
      </p:sp>
      <p:sp>
        <p:nvSpPr>
          <p:cNvPr id="6" name="Inhaltsplatzhalter 5"/>
          <p:cNvSpPr>
            <a:spLocks noGrp="1"/>
          </p:cNvSpPr>
          <p:nvPr>
            <p:ph sz="quarter" idx="13"/>
          </p:nvPr>
        </p:nvSpPr>
        <p:spPr/>
        <p:txBody>
          <a:bodyPr/>
          <a:lstStyle/>
          <a:p>
            <a:pPr marL="182563" lvl="2" indent="0">
              <a:buNone/>
            </a:pPr>
            <a:r>
              <a:rPr lang="de-DE" dirty="0" err="1">
                <a:solidFill>
                  <a:schemeClr val="tx2"/>
                </a:solidFill>
                <a:latin typeface="Courier" pitchFamily="2" charset="0"/>
              </a:rPr>
              <a:t>from</a:t>
            </a:r>
            <a:r>
              <a:rPr lang="de-DE" dirty="0">
                <a:solidFill>
                  <a:schemeClr val="tx1"/>
                </a:solidFill>
                <a:latin typeface="Courier" pitchFamily="2" charset="0"/>
              </a:rPr>
              <a:t>(</a:t>
            </a:r>
            <a:r>
              <a:rPr lang="de-DE" dirty="0" err="1">
                <a:solidFill>
                  <a:schemeClr val="tx1"/>
                </a:solidFill>
                <a:latin typeface="Courier" pitchFamily="2" charset="0"/>
              </a:rPr>
              <a:t>bucket</a:t>
            </a:r>
            <a:r>
              <a:rPr lang="de-DE" dirty="0">
                <a:solidFill>
                  <a:schemeClr val="tx1"/>
                </a:solidFill>
                <a:latin typeface="Courier" pitchFamily="2" charset="0"/>
              </a:rPr>
              <a:t>: </a:t>
            </a:r>
            <a:r>
              <a:rPr lang="de-DE" dirty="0">
                <a:solidFill>
                  <a:schemeClr val="accent3"/>
                </a:solidFill>
                <a:latin typeface="Courier" pitchFamily="2" charset="0"/>
              </a:rPr>
              <a:t>“</a:t>
            </a:r>
            <a:r>
              <a:rPr lang="de-DE" dirty="0" err="1">
                <a:solidFill>
                  <a:schemeClr val="accent3"/>
                </a:solidFill>
                <a:latin typeface="Courier" pitchFamily="2" charset="0"/>
              </a:rPr>
              <a:t>bird</a:t>
            </a:r>
            <a:r>
              <a:rPr lang="de-DE" dirty="0">
                <a:solidFill>
                  <a:schemeClr val="accent3"/>
                </a:solidFill>
                <a:latin typeface="Courier" pitchFamily="2" charset="0"/>
              </a:rPr>
              <a:t>-migration“</a:t>
            </a:r>
            <a:r>
              <a:rPr lang="de-DE" dirty="0">
                <a:solidFill>
                  <a:schemeClr val="tx1"/>
                </a:solidFill>
                <a:latin typeface="Courier" pitchFamily="2" charset="0"/>
              </a:rPr>
              <a:t>) </a:t>
            </a:r>
          </a:p>
          <a:p>
            <a:pPr marL="182563" lvl="2" indent="0">
              <a:buNone/>
            </a:pPr>
            <a:r>
              <a:rPr lang="de-DE" dirty="0">
                <a:latin typeface="Courier" pitchFamily="2" charset="0"/>
              </a:rPr>
              <a:t>	|&gt; </a:t>
            </a:r>
            <a:r>
              <a:rPr lang="de-DE" dirty="0" err="1">
                <a:solidFill>
                  <a:schemeClr val="tx2"/>
                </a:solidFill>
                <a:latin typeface="Courier" pitchFamily="2" charset="0"/>
              </a:rPr>
              <a:t>range</a:t>
            </a:r>
            <a:r>
              <a:rPr lang="de-DE" dirty="0">
                <a:solidFill>
                  <a:schemeClr val="tx1"/>
                </a:solidFill>
                <a:latin typeface="Courier" pitchFamily="2" charset="0"/>
              </a:rPr>
              <a:t>(</a:t>
            </a:r>
            <a:r>
              <a:rPr lang="de-DE" dirty="0" err="1">
                <a:solidFill>
                  <a:schemeClr val="tx1"/>
                </a:solidFill>
                <a:latin typeface="Courier" pitchFamily="2" charset="0"/>
              </a:rPr>
              <a:t>start</a:t>
            </a:r>
            <a:r>
              <a:rPr lang="de-DE" dirty="0">
                <a:solidFill>
                  <a:schemeClr val="tx1"/>
                </a:solidFill>
                <a:latin typeface="Courier" pitchFamily="2" charset="0"/>
              </a:rPr>
              <a:t>: </a:t>
            </a:r>
            <a:r>
              <a:rPr lang="en-GB" dirty="0">
                <a:solidFill>
                  <a:schemeClr val="accent2"/>
                </a:solidFill>
                <a:latin typeface="Courier" pitchFamily="2" charset="0"/>
              </a:rPr>
              <a:t>2021-01-01T00:00:00Z</a:t>
            </a:r>
            <a:r>
              <a:rPr lang="de-DE" dirty="0">
                <a:solidFill>
                  <a:schemeClr val="tx1"/>
                </a:solidFill>
                <a:latin typeface="Courier" pitchFamily="2" charset="0"/>
              </a:rPr>
              <a:t>, </a:t>
            </a:r>
            <a:r>
              <a:rPr lang="de-DE" dirty="0" err="1">
                <a:solidFill>
                  <a:schemeClr val="tx1"/>
                </a:solidFill>
                <a:latin typeface="Courier" pitchFamily="2" charset="0"/>
              </a:rPr>
              <a:t>stop</a:t>
            </a:r>
            <a:r>
              <a:rPr lang="de-DE" dirty="0">
                <a:solidFill>
                  <a:schemeClr val="tx1"/>
                </a:solidFill>
                <a:latin typeface="Courier" pitchFamily="2" charset="0"/>
              </a:rPr>
              <a:t>: </a:t>
            </a:r>
            <a:r>
              <a:rPr lang="en-GB" dirty="0">
                <a:solidFill>
                  <a:schemeClr val="accent2"/>
                </a:solidFill>
                <a:latin typeface="Courier" pitchFamily="2" charset="0"/>
              </a:rPr>
              <a:t>2021-01-01T12:00:00Z</a:t>
            </a:r>
            <a:r>
              <a:rPr lang="de-DE" dirty="0">
                <a:solidFill>
                  <a:schemeClr val="tx1"/>
                </a:solidFill>
                <a:latin typeface="Courier" pitchFamily="2" charset="0"/>
              </a:rPr>
              <a:t>)</a:t>
            </a:r>
          </a:p>
          <a:p>
            <a:pPr marL="182563" lvl="2" indent="0">
              <a:buNone/>
            </a:pPr>
            <a:r>
              <a:rPr lang="de-DE" dirty="0">
                <a:latin typeface="Courier" pitchFamily="2" charset="0"/>
              </a:rPr>
              <a:t>	|&gt; </a:t>
            </a:r>
            <a:r>
              <a:rPr lang="de-DE" dirty="0" err="1">
                <a:solidFill>
                  <a:schemeClr val="tx2"/>
                </a:solidFill>
                <a:latin typeface="Courier" pitchFamily="2" charset="0"/>
              </a:rPr>
              <a:t>filter</a:t>
            </a:r>
            <a:r>
              <a:rPr lang="de-DE" dirty="0">
                <a:latin typeface="Courier" pitchFamily="2" charset="0"/>
              </a:rPr>
              <a:t> </a:t>
            </a:r>
            <a:r>
              <a:rPr lang="de-DE" dirty="0">
                <a:solidFill>
                  <a:schemeClr val="tx1"/>
                </a:solidFill>
                <a:latin typeface="Courier" pitchFamily="2" charset="0"/>
              </a:rPr>
              <a:t>(</a:t>
            </a:r>
            <a:r>
              <a:rPr lang="en-GB" dirty="0" err="1">
                <a:solidFill>
                  <a:schemeClr val="tx1"/>
                </a:solidFill>
                <a:latin typeface="Courier" pitchFamily="2" charset="0"/>
              </a:rPr>
              <a:t>fn</a:t>
            </a:r>
            <a:r>
              <a:rPr lang="en-GB" dirty="0">
                <a:solidFill>
                  <a:schemeClr val="tx1"/>
                </a:solidFill>
                <a:latin typeface="Courier" pitchFamily="2" charset="0"/>
              </a:rPr>
              <a:t>: (r) =&gt; </a:t>
            </a:r>
            <a:r>
              <a:rPr lang="en-GB" dirty="0" err="1">
                <a:solidFill>
                  <a:schemeClr val="tx1"/>
                </a:solidFill>
                <a:latin typeface="Courier" pitchFamily="2" charset="0"/>
              </a:rPr>
              <a:t>r._measurement</a:t>
            </a:r>
            <a:r>
              <a:rPr lang="en-GB" dirty="0">
                <a:solidFill>
                  <a:schemeClr val="tx1"/>
                </a:solidFill>
                <a:latin typeface="Courier" pitchFamily="2" charset="0"/>
              </a:rPr>
              <a:t> == </a:t>
            </a:r>
            <a:r>
              <a:rPr lang="en-GB" dirty="0">
                <a:solidFill>
                  <a:schemeClr val="accent3"/>
                </a:solidFill>
                <a:latin typeface="Courier" pitchFamily="2" charset="0"/>
              </a:rPr>
              <a:t>"location" </a:t>
            </a:r>
            <a:r>
              <a:rPr lang="en-GB" dirty="0">
                <a:solidFill>
                  <a:schemeClr val="tx2"/>
                </a:solidFill>
                <a:latin typeface="Courier" pitchFamily="2" charset="0"/>
              </a:rPr>
              <a:t>and</a:t>
            </a:r>
            <a:r>
              <a:rPr lang="en-GB" dirty="0">
                <a:solidFill>
                  <a:schemeClr val="tx1"/>
                </a:solidFill>
                <a:latin typeface="Courier" pitchFamily="2" charset="0"/>
              </a:rPr>
              <a:t> </a:t>
            </a:r>
            <a:r>
              <a:rPr lang="en-GB" dirty="0" err="1">
                <a:solidFill>
                  <a:schemeClr val="tx1"/>
                </a:solidFill>
                <a:latin typeface="Courier" pitchFamily="2" charset="0"/>
              </a:rPr>
              <a:t>r._field</a:t>
            </a:r>
            <a:r>
              <a:rPr lang="en-GB" dirty="0">
                <a:solidFill>
                  <a:schemeClr val="tx1"/>
                </a:solidFill>
                <a:latin typeface="Courier" pitchFamily="2" charset="0"/>
              </a:rPr>
              <a:t> == </a:t>
            </a:r>
            <a:r>
              <a:rPr lang="en-GB" dirty="0">
                <a:solidFill>
                  <a:schemeClr val="accent3"/>
                </a:solidFill>
                <a:latin typeface="Courier" pitchFamily="2" charset="0"/>
              </a:rPr>
              <a:t>"</a:t>
            </a:r>
            <a:r>
              <a:rPr lang="en-GB" dirty="0" err="1">
                <a:solidFill>
                  <a:schemeClr val="accent3"/>
                </a:solidFill>
                <a:latin typeface="Courier" pitchFamily="2" charset="0"/>
              </a:rPr>
              <a:t>lat</a:t>
            </a:r>
            <a:r>
              <a:rPr lang="en-GB" dirty="0">
                <a:solidFill>
                  <a:schemeClr val="accent3"/>
                </a:solidFill>
                <a:latin typeface="Courier" pitchFamily="2" charset="0"/>
              </a:rPr>
              <a:t>" </a:t>
            </a:r>
            <a:r>
              <a:rPr lang="en-GB" dirty="0">
                <a:solidFill>
                  <a:schemeClr val="tx2"/>
                </a:solidFill>
                <a:latin typeface="Courier" pitchFamily="2" charset="0"/>
              </a:rPr>
              <a:t>and</a:t>
            </a:r>
            <a:r>
              <a:rPr lang="en-GB" dirty="0">
                <a:solidFill>
                  <a:schemeClr val="tx1"/>
                </a:solidFill>
                <a:latin typeface="Courier" pitchFamily="2" charset="0"/>
              </a:rPr>
              <a:t> </a:t>
            </a:r>
            <a:r>
              <a:rPr lang="en-GB" dirty="0" err="1">
                <a:solidFill>
                  <a:schemeClr val="tx1"/>
                </a:solidFill>
                <a:latin typeface="Courier" pitchFamily="2" charset="0"/>
              </a:rPr>
              <a:t>r.lat</a:t>
            </a:r>
            <a:r>
              <a:rPr lang="en-GB" dirty="0">
                <a:solidFill>
                  <a:schemeClr val="tx1"/>
                </a:solidFill>
                <a:latin typeface="Courier" pitchFamily="2" charset="0"/>
              </a:rPr>
              <a:t> == </a:t>
            </a:r>
            <a:r>
              <a:rPr lang="en-GB" dirty="0">
                <a:solidFill>
                  <a:schemeClr val="accent3"/>
                </a:solidFill>
                <a:latin typeface="Courier" pitchFamily="2" charset="0"/>
              </a:rPr>
              <a:t>"</a:t>
            </a:r>
            <a:r>
              <a:rPr lang="en-GB" dirty="0" err="1">
                <a:solidFill>
                  <a:schemeClr val="accent3"/>
                </a:solidFill>
                <a:latin typeface="Courier" pitchFamily="2" charset="0"/>
              </a:rPr>
              <a:t>lat</a:t>
            </a:r>
            <a:r>
              <a:rPr lang="en-DE" dirty="0">
                <a:solidFill>
                  <a:schemeClr val="accent3"/>
                </a:solidFill>
              </a:rPr>
              <a:t>"</a:t>
            </a:r>
            <a:r>
              <a:rPr lang="en-GB" dirty="0">
                <a:solidFill>
                  <a:schemeClr val="tx1"/>
                </a:solidFill>
                <a:latin typeface="Courier" pitchFamily="2" charset="0"/>
              </a:rPr>
              <a:t>)</a:t>
            </a:r>
          </a:p>
          <a:p>
            <a:pPr marL="182563" lvl="2" indent="0">
              <a:buNone/>
            </a:pPr>
            <a:endParaRPr lang="de-DE" dirty="0">
              <a:latin typeface="Courier" pitchFamily="2" charset="0"/>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8200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12</a:t>
            </a:fld>
            <a:endParaRPr lang="de-DE" dirty="0"/>
          </a:p>
        </p:txBody>
      </p:sp>
      <p:sp>
        <p:nvSpPr>
          <p:cNvPr id="2" name="Titel 1"/>
          <p:cNvSpPr>
            <a:spLocks noGrp="1"/>
          </p:cNvSpPr>
          <p:nvPr>
            <p:ph type="title"/>
          </p:nvPr>
        </p:nvSpPr>
        <p:spPr/>
        <p:txBody>
          <a:bodyPr/>
          <a:lstStyle/>
          <a:p>
            <a:r>
              <a:rPr lang="de-DE" dirty="0" err="1"/>
              <a:t>Comparing</a:t>
            </a:r>
            <a:r>
              <a:rPr lang="de-DE" dirty="0"/>
              <a:t> </a:t>
            </a:r>
            <a:r>
              <a:rPr lang="de-DE" dirty="0" err="1"/>
              <a:t>InfluxDB</a:t>
            </a:r>
            <a:r>
              <a:rPr lang="de-DE" dirty="0"/>
              <a:t> </a:t>
            </a:r>
            <a:r>
              <a:rPr lang="de-DE" dirty="0" err="1"/>
              <a:t>to</a:t>
            </a:r>
            <a:r>
              <a:rPr lang="de-DE" dirty="0"/>
              <a:t> </a:t>
            </a:r>
            <a:r>
              <a:rPr lang="de-DE" dirty="0" err="1"/>
              <a:t>other</a:t>
            </a:r>
            <a:r>
              <a:rPr lang="de-DE" dirty="0"/>
              <a:t> time </a:t>
            </a:r>
            <a:r>
              <a:rPr lang="de-DE" dirty="0" err="1"/>
              <a:t>series</a:t>
            </a:r>
            <a:r>
              <a:rPr lang="de-DE" dirty="0"/>
              <a:t> </a:t>
            </a:r>
            <a:r>
              <a:rPr lang="de-DE" dirty="0" err="1"/>
              <a:t>databases</a:t>
            </a:r>
            <a:endParaRPr lang="de-DE" dirty="0"/>
          </a:p>
        </p:txBody>
      </p:sp>
      <p:sp>
        <p:nvSpPr>
          <p:cNvPr id="6" name="Inhaltsplatzhalter 5"/>
          <p:cNvSpPr>
            <a:spLocks noGrp="1"/>
          </p:cNvSpPr>
          <p:nvPr>
            <p:ph sz="quarter" idx="13"/>
          </p:nvPr>
        </p:nvSpPr>
        <p:spPr>
          <a:xfrm>
            <a:off x="1317766" y="1720036"/>
            <a:ext cx="2519800" cy="3047958"/>
          </a:xfrm>
        </p:spPr>
        <p:txBody>
          <a:bodyPr/>
          <a:lstStyle/>
          <a:p>
            <a:pPr marL="285750" indent="-285750">
              <a:buFontTx/>
              <a:buChar char="-"/>
            </a:pPr>
            <a:r>
              <a:rPr lang="de-DE" dirty="0" err="1"/>
              <a:t>Based</a:t>
            </a:r>
            <a:r>
              <a:rPr lang="de-DE" dirty="0"/>
              <a:t> on PostgreSQL</a:t>
            </a:r>
          </a:p>
          <a:p>
            <a:pPr marL="285750" indent="-285750">
              <a:buFontTx/>
              <a:buChar char="-"/>
            </a:pPr>
            <a:r>
              <a:rPr lang="de-DE" dirty="0" err="1"/>
              <a:t>Uses</a:t>
            </a:r>
            <a:r>
              <a:rPr lang="de-DE" dirty="0"/>
              <a:t> SQL </a:t>
            </a:r>
            <a:r>
              <a:rPr lang="de-DE" dirty="0" err="1"/>
              <a:t>as</a:t>
            </a:r>
            <a:r>
              <a:rPr lang="de-DE" dirty="0"/>
              <a:t> </a:t>
            </a:r>
            <a:r>
              <a:rPr lang="de-DE" dirty="0" err="1"/>
              <a:t>query</a:t>
            </a:r>
            <a:r>
              <a:rPr lang="de-DE" dirty="0"/>
              <a:t> </a:t>
            </a:r>
            <a:r>
              <a:rPr lang="de-DE" dirty="0" err="1"/>
              <a:t>language</a:t>
            </a:r>
            <a:endParaRPr lang="de-DE" dirty="0"/>
          </a:p>
          <a:p>
            <a:pPr marL="285750" indent="-285750">
              <a:buFontTx/>
              <a:buChar char="-"/>
            </a:pPr>
            <a:r>
              <a:rPr lang="de-DE" dirty="0"/>
              <a:t>Relational </a:t>
            </a:r>
            <a:r>
              <a:rPr lang="de-DE" dirty="0" err="1"/>
              <a:t>data</a:t>
            </a:r>
            <a:r>
              <a:rPr lang="de-DE" dirty="0"/>
              <a:t> </a:t>
            </a:r>
            <a:r>
              <a:rPr lang="de-DE" dirty="0" err="1"/>
              <a:t>model</a:t>
            </a:r>
            <a:endParaRPr lang="de-DE" dirty="0"/>
          </a:p>
          <a:p>
            <a:pPr marL="285750" indent="-285750">
              <a:buFontTx/>
              <a:buChar char="-"/>
            </a:pPr>
            <a:r>
              <a:rPr lang="de-DE" dirty="0"/>
              <a:t>Inferior </a:t>
            </a:r>
            <a:r>
              <a:rPr lang="de-DE" dirty="0" err="1"/>
              <a:t>performacne</a:t>
            </a:r>
            <a:r>
              <a:rPr lang="de-DE" dirty="0"/>
              <a:t> </a:t>
            </a:r>
            <a:r>
              <a:rPr lang="de-DE" dirty="0" err="1"/>
              <a:t>to</a:t>
            </a:r>
            <a:r>
              <a:rPr lang="de-DE" dirty="0"/>
              <a:t> </a:t>
            </a:r>
            <a:r>
              <a:rPr lang="de-DE" dirty="0" err="1"/>
              <a:t>InfluxDB</a:t>
            </a:r>
            <a:endParaRPr lang="de-DE" dirty="0"/>
          </a:p>
        </p:txBody>
      </p:sp>
      <p:pic>
        <p:nvPicPr>
          <p:cNvPr id="5" name="Picture 4">
            <a:extLst>
              <a:ext uri="{FF2B5EF4-FFF2-40B4-BE49-F238E27FC236}">
                <a16:creationId xmlns:a16="http://schemas.microsoft.com/office/drawing/2014/main" id="{BE4B4E9C-5BC5-4F18-CDBA-98B1FD83DCF7}"/>
              </a:ext>
            </a:extLst>
          </p:cNvPr>
          <p:cNvPicPr>
            <a:picLocks noChangeAspect="1"/>
          </p:cNvPicPr>
          <p:nvPr/>
        </p:nvPicPr>
        <p:blipFill>
          <a:blip r:embed="rId3"/>
          <a:stretch>
            <a:fillRect/>
          </a:stretch>
        </p:blipFill>
        <p:spPr>
          <a:xfrm>
            <a:off x="1316381" y="1061679"/>
            <a:ext cx="1416106" cy="379208"/>
          </a:xfrm>
          <a:prstGeom prst="rect">
            <a:avLst/>
          </a:prstGeom>
        </p:spPr>
      </p:pic>
      <p:pic>
        <p:nvPicPr>
          <p:cNvPr id="7" name="Picture 6">
            <a:extLst>
              <a:ext uri="{FF2B5EF4-FFF2-40B4-BE49-F238E27FC236}">
                <a16:creationId xmlns:a16="http://schemas.microsoft.com/office/drawing/2014/main" id="{BF0F105D-B4C1-1CC2-A2D5-D4BBAD167B3E}"/>
              </a:ext>
            </a:extLst>
          </p:cNvPr>
          <p:cNvPicPr>
            <a:picLocks noChangeAspect="1"/>
          </p:cNvPicPr>
          <p:nvPr/>
        </p:nvPicPr>
        <p:blipFill>
          <a:blip r:embed="rId4"/>
          <a:stretch>
            <a:fillRect/>
          </a:stretch>
        </p:blipFill>
        <p:spPr>
          <a:xfrm>
            <a:off x="5184068" y="1061679"/>
            <a:ext cx="1080879" cy="329385"/>
          </a:xfrm>
          <a:prstGeom prst="rect">
            <a:avLst/>
          </a:prstGeom>
        </p:spPr>
      </p:pic>
      <p:sp>
        <p:nvSpPr>
          <p:cNvPr id="10" name="Inhaltsplatzhalter 5">
            <a:extLst>
              <a:ext uri="{FF2B5EF4-FFF2-40B4-BE49-F238E27FC236}">
                <a16:creationId xmlns:a16="http://schemas.microsoft.com/office/drawing/2014/main" id="{67421038-3517-873A-0FDE-DCC3EA5BF6D8}"/>
              </a:ext>
            </a:extLst>
          </p:cNvPr>
          <p:cNvSpPr txBox="1">
            <a:spLocks/>
          </p:cNvSpPr>
          <p:nvPr/>
        </p:nvSpPr>
        <p:spPr bwMode="gray">
          <a:xfrm>
            <a:off x="5076056" y="1720036"/>
            <a:ext cx="2519800" cy="3047958"/>
          </a:xfrm>
          <a:prstGeom prst="rect">
            <a:avLst/>
          </a:prstGeom>
        </p:spPr>
        <p:txBody>
          <a:bodyPr vert="horz" lIns="0" tIns="0" rIns="0" bIns="0" rtlCol="0" anchor="t">
            <a:noAutofit/>
          </a:bodyPr>
          <a:lst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buFontTx/>
              <a:buChar char="-"/>
            </a:pPr>
            <a:r>
              <a:rPr lang="de-DE" dirty="0"/>
              <a:t>Query Language </a:t>
            </a:r>
            <a:r>
              <a:rPr lang="de-DE" dirty="0" err="1"/>
              <a:t>PromQL</a:t>
            </a:r>
            <a:endParaRPr lang="de-DE" dirty="0"/>
          </a:p>
          <a:p>
            <a:pPr marL="285750" indent="-285750">
              <a:buFontTx/>
              <a:buChar char="-"/>
            </a:pPr>
            <a:r>
              <a:rPr lang="de-DE" dirty="0"/>
              <a:t>More </a:t>
            </a:r>
            <a:r>
              <a:rPr lang="de-DE" dirty="0" err="1"/>
              <a:t>features</a:t>
            </a:r>
            <a:r>
              <a:rPr lang="de-DE" dirty="0"/>
              <a:t> </a:t>
            </a:r>
            <a:r>
              <a:rPr lang="de-DE" dirty="0" err="1"/>
              <a:t>for</a:t>
            </a:r>
            <a:r>
              <a:rPr lang="de-DE" dirty="0"/>
              <a:t> </a:t>
            </a:r>
            <a:r>
              <a:rPr lang="de-DE" dirty="0" err="1"/>
              <a:t>monitoring</a:t>
            </a:r>
            <a:r>
              <a:rPr lang="de-DE" dirty="0"/>
              <a:t> </a:t>
            </a:r>
            <a:r>
              <a:rPr lang="de-DE" dirty="0" err="1"/>
              <a:t>purposes</a:t>
            </a:r>
            <a:endParaRPr lang="de-DE" dirty="0"/>
          </a:p>
          <a:p>
            <a:pPr marL="285750" indent="-285750">
              <a:buFontTx/>
              <a:buChar char="-"/>
            </a:pPr>
            <a:r>
              <a:rPr lang="de-DE" dirty="0" err="1"/>
              <a:t>Less</a:t>
            </a:r>
            <a:r>
              <a:rPr lang="de-DE" dirty="0"/>
              <a:t> support </a:t>
            </a:r>
            <a:r>
              <a:rPr lang="de-DE" dirty="0" err="1"/>
              <a:t>for</a:t>
            </a:r>
            <a:r>
              <a:rPr lang="de-DE" dirty="0"/>
              <a:t> </a:t>
            </a:r>
            <a:r>
              <a:rPr lang="de-DE" dirty="0" err="1"/>
              <a:t>analytics</a:t>
            </a:r>
            <a:r>
              <a:rPr lang="de-DE" dirty="0"/>
              <a:t> </a:t>
            </a:r>
            <a:r>
              <a:rPr lang="de-DE" dirty="0" err="1"/>
              <a:t>or</a:t>
            </a:r>
            <a:r>
              <a:rPr lang="de-DE" dirty="0"/>
              <a:t> </a:t>
            </a:r>
            <a:r>
              <a:rPr lang="de-DE" dirty="0" err="1"/>
              <a:t>machine</a:t>
            </a:r>
            <a:r>
              <a:rPr lang="de-DE" dirty="0"/>
              <a:t> </a:t>
            </a:r>
            <a:r>
              <a:rPr lang="de-DE" dirty="0" err="1"/>
              <a:t>learning</a:t>
            </a:r>
            <a:endParaRPr lang="de-DE" dirty="0"/>
          </a:p>
          <a:p>
            <a:pPr marL="285750" indent="-285750">
              <a:buFontTx/>
              <a:buChar char="-"/>
            </a:pPr>
            <a:r>
              <a:rPr lang="de-DE" dirty="0" err="1"/>
              <a:t>Only</a:t>
            </a:r>
            <a:r>
              <a:rPr lang="de-DE" dirty="0"/>
              <a:t> </a:t>
            </a:r>
            <a:r>
              <a:rPr lang="de-DE" dirty="0" err="1"/>
              <a:t>milliseconds</a:t>
            </a:r>
            <a:r>
              <a:rPr lang="de-DE" dirty="0"/>
              <a:t> </a:t>
            </a:r>
            <a:r>
              <a:rPr lang="de-DE" dirty="0" err="1"/>
              <a:t>stamps</a:t>
            </a:r>
            <a:r>
              <a:rPr lang="de-DE" dirty="0"/>
              <a:t> </a:t>
            </a:r>
            <a:r>
              <a:rPr lang="de-DE" dirty="0" err="1"/>
              <a:t>vs</a:t>
            </a:r>
            <a:r>
              <a:rPr lang="de-DE" dirty="0"/>
              <a:t> </a:t>
            </a:r>
            <a:r>
              <a:rPr lang="de-DE" dirty="0" err="1"/>
              <a:t>InfluxDB‘s</a:t>
            </a:r>
            <a:r>
              <a:rPr lang="de-DE" dirty="0"/>
              <a:t> </a:t>
            </a:r>
            <a:r>
              <a:rPr lang="de-DE" dirty="0" err="1"/>
              <a:t>nanoseconds</a:t>
            </a:r>
            <a:endParaRPr lang="de-DE" dirty="0"/>
          </a:p>
          <a:p>
            <a:pPr marL="285750" indent="-285750">
              <a:buFontTx/>
              <a:buChar char="-"/>
            </a:pPr>
            <a:r>
              <a:rPr lang="de-DE" dirty="0" err="1"/>
              <a:t>Less</a:t>
            </a:r>
            <a:r>
              <a:rPr lang="de-DE" dirty="0"/>
              <a:t> </a:t>
            </a:r>
            <a:r>
              <a:rPr lang="de-DE" dirty="0" err="1"/>
              <a:t>resource</a:t>
            </a:r>
            <a:r>
              <a:rPr lang="de-DE" dirty="0"/>
              <a:t> </a:t>
            </a:r>
            <a:r>
              <a:rPr lang="de-DE" dirty="0" err="1"/>
              <a:t>usage</a:t>
            </a:r>
            <a:endParaRPr lang="de-DE" dirty="0"/>
          </a:p>
        </p:txBody>
      </p:sp>
      <p:sp>
        <p:nvSpPr>
          <p:cNvPr id="11" name="Inhaltsplatzhalter 5">
            <a:extLst>
              <a:ext uri="{FF2B5EF4-FFF2-40B4-BE49-F238E27FC236}">
                <a16:creationId xmlns:a16="http://schemas.microsoft.com/office/drawing/2014/main" id="{8B5D2CDF-5E59-13EC-B95E-5A8A0C0FA893}"/>
              </a:ext>
            </a:extLst>
          </p:cNvPr>
          <p:cNvSpPr txBox="1">
            <a:spLocks/>
          </p:cNvSpPr>
          <p:nvPr/>
        </p:nvSpPr>
        <p:spPr bwMode="gray">
          <a:xfrm>
            <a:off x="254788" y="3927484"/>
            <a:ext cx="7668852" cy="387197"/>
          </a:xfrm>
          <a:prstGeom prst="rect">
            <a:avLst/>
          </a:prstGeom>
        </p:spPr>
        <p:txBody>
          <a:bodyPr vert="horz" lIns="0" tIns="0" rIns="0" bIns="0" rtlCol="0" anchor="t">
            <a:noAutofit/>
          </a:bodyPr>
          <a:lst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dirty="0"/>
              <a:t>Cloud: AWS (Amazon </a:t>
            </a:r>
            <a:r>
              <a:rPr lang="de-DE" dirty="0" err="1"/>
              <a:t>timestream</a:t>
            </a:r>
            <a:r>
              <a:rPr lang="de-DE" dirty="0"/>
              <a:t>) </a:t>
            </a:r>
            <a:r>
              <a:rPr lang="de-DE" dirty="0" err="1"/>
              <a:t>or</a:t>
            </a:r>
            <a:r>
              <a:rPr lang="de-DE" dirty="0"/>
              <a:t> Azure(Azure Time </a:t>
            </a:r>
            <a:r>
              <a:rPr lang="de-DE" dirty="0" err="1"/>
              <a:t>Insights</a:t>
            </a:r>
            <a:r>
              <a:rPr lang="de-DE" dirty="0"/>
              <a:t>) </a:t>
            </a:r>
            <a:r>
              <a:rPr lang="de-DE" dirty="0" err="1"/>
              <a:t>prefer</a:t>
            </a:r>
            <a:r>
              <a:rPr lang="de-DE" dirty="0"/>
              <a:t> </a:t>
            </a:r>
            <a:r>
              <a:rPr lang="de-DE" dirty="0" err="1"/>
              <a:t>to</a:t>
            </a:r>
            <a:r>
              <a:rPr lang="de-DE" dirty="0"/>
              <a:t> </a:t>
            </a:r>
            <a:r>
              <a:rPr lang="de-DE" dirty="0" err="1"/>
              <a:t>use</a:t>
            </a:r>
            <a:r>
              <a:rPr lang="de-DE" dirty="0"/>
              <a:t> </a:t>
            </a:r>
            <a:r>
              <a:rPr lang="de-DE" dirty="0" err="1"/>
              <a:t>their</a:t>
            </a:r>
            <a:r>
              <a:rPr lang="de-DE" dirty="0"/>
              <a:t> </a:t>
            </a:r>
            <a:r>
              <a:rPr lang="de-DE" dirty="0" err="1"/>
              <a:t>cloud</a:t>
            </a:r>
            <a:r>
              <a:rPr lang="de-DE" dirty="0"/>
              <a:t> native </a:t>
            </a:r>
            <a:r>
              <a:rPr lang="de-DE" dirty="0" err="1"/>
              <a:t>database</a:t>
            </a:r>
            <a:r>
              <a:rPr lang="de-DE" dirty="0"/>
              <a:t> due </a:t>
            </a:r>
            <a:r>
              <a:rPr lang="de-DE" dirty="0" err="1"/>
              <a:t>to</a:t>
            </a:r>
            <a:r>
              <a:rPr lang="de-DE" dirty="0"/>
              <a:t> </a:t>
            </a:r>
            <a:r>
              <a:rPr lang="de-DE" dirty="0" err="1"/>
              <a:t>the</a:t>
            </a:r>
            <a:r>
              <a:rPr lang="de-DE" dirty="0"/>
              <a:t> </a:t>
            </a:r>
            <a:r>
              <a:rPr lang="de-DE" dirty="0" err="1"/>
              <a:t>infrastructure</a:t>
            </a:r>
            <a:endParaRPr lang="de-DE" dirty="0"/>
          </a:p>
        </p:txBody>
      </p:sp>
      <p:sp>
        <p:nvSpPr>
          <p:cNvPr id="13" name="TextBox 12">
            <a:extLst>
              <a:ext uri="{FF2B5EF4-FFF2-40B4-BE49-F238E27FC236}">
                <a16:creationId xmlns:a16="http://schemas.microsoft.com/office/drawing/2014/main" id="{9A38F8A9-C542-3061-EE02-851B000A37E5}"/>
              </a:ext>
            </a:extLst>
          </p:cNvPr>
          <p:cNvSpPr txBox="1"/>
          <p:nvPr/>
        </p:nvSpPr>
        <p:spPr>
          <a:xfrm>
            <a:off x="2771800" y="1262608"/>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[4]</a:t>
            </a:r>
          </a:p>
        </p:txBody>
      </p:sp>
      <p:sp>
        <p:nvSpPr>
          <p:cNvPr id="14" name="TextBox 13">
            <a:extLst>
              <a:ext uri="{FF2B5EF4-FFF2-40B4-BE49-F238E27FC236}">
                <a16:creationId xmlns:a16="http://schemas.microsoft.com/office/drawing/2014/main" id="{E73B7032-45B5-F96A-F0A0-2A683153FBB8}"/>
              </a:ext>
            </a:extLst>
          </p:cNvPr>
          <p:cNvSpPr txBox="1"/>
          <p:nvPr/>
        </p:nvSpPr>
        <p:spPr>
          <a:xfrm>
            <a:off x="6336196" y="12822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[3]</a:t>
            </a:r>
          </a:p>
        </p:txBody>
      </p:sp>
    </p:spTree>
    <p:extLst>
      <p:ext uri="{BB962C8B-B14F-4D97-AF65-F5344CB8AC3E}">
        <p14:creationId xmlns:p14="http://schemas.microsoft.com/office/powerpoint/2010/main" val="201403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13</a:t>
            </a:fld>
            <a:endParaRPr lang="de-DE" dirty="0"/>
          </a:p>
        </p:txBody>
      </p:sp>
      <p:sp>
        <p:nvSpPr>
          <p:cNvPr id="2" name="Titel 1"/>
          <p:cNvSpPr>
            <a:spLocks noGrp="1"/>
          </p:cNvSpPr>
          <p:nvPr>
            <p:ph type="title"/>
          </p:nvPr>
        </p:nvSpPr>
        <p:spPr/>
        <p:txBody>
          <a:bodyPr/>
          <a:lstStyle/>
          <a:p>
            <a:r>
              <a:rPr lang="de-DE" dirty="0"/>
              <a:t>Classification </a:t>
            </a:r>
            <a:r>
              <a:rPr lang="de-DE" dirty="0" err="1"/>
              <a:t>using</a:t>
            </a:r>
            <a:r>
              <a:rPr lang="de-DE" dirty="0"/>
              <a:t> Naive Bayes</a:t>
            </a:r>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err="1"/>
              <a:t>Probabilistic</a:t>
            </a:r>
            <a:r>
              <a:rPr lang="de-DE" dirty="0"/>
              <a:t> </a:t>
            </a:r>
            <a:r>
              <a:rPr lang="de-DE" dirty="0" err="1"/>
              <a:t>classifier</a:t>
            </a:r>
            <a:r>
              <a:rPr lang="de-DE" dirty="0"/>
              <a:t> </a:t>
            </a:r>
            <a:r>
              <a:rPr lang="de-DE" dirty="0" err="1"/>
              <a:t>that</a:t>
            </a:r>
            <a:r>
              <a:rPr lang="de-DE" dirty="0"/>
              <a:t> </a:t>
            </a:r>
            <a:r>
              <a:rPr lang="de-DE" dirty="0" err="1"/>
              <a:t>can</a:t>
            </a:r>
            <a:r>
              <a:rPr lang="de-DE" dirty="0"/>
              <a:t> </a:t>
            </a:r>
            <a:r>
              <a:rPr lang="de-DE" dirty="0" err="1"/>
              <a:t>predict</a:t>
            </a:r>
            <a:r>
              <a:rPr lang="de-DE" dirty="0"/>
              <a:t> a probable </a:t>
            </a:r>
            <a:r>
              <a:rPr lang="de-DE" dirty="0" err="1"/>
              <a:t>outcome</a:t>
            </a:r>
            <a:r>
              <a:rPr lang="de-DE" dirty="0"/>
              <a:t> </a:t>
            </a:r>
            <a:r>
              <a:rPr lang="de-DE" dirty="0" err="1"/>
              <a:t>of</a:t>
            </a:r>
            <a:r>
              <a:rPr lang="de-DE" dirty="0"/>
              <a:t> a </a:t>
            </a:r>
            <a:r>
              <a:rPr lang="de-DE" dirty="0" err="1"/>
              <a:t>class</a:t>
            </a:r>
            <a:r>
              <a:rPr lang="de-DE" dirty="0"/>
              <a:t> </a:t>
            </a:r>
            <a:r>
              <a:rPr lang="de-DE" dirty="0" err="1"/>
              <a:t>if</a:t>
            </a:r>
            <a:r>
              <a:rPr lang="de-DE" dirty="0"/>
              <a:t> a </a:t>
            </a:r>
            <a:r>
              <a:rPr lang="de-DE" dirty="0" err="1"/>
              <a:t>field</a:t>
            </a:r>
            <a:r>
              <a:rPr lang="de-DE" dirty="0"/>
              <a:t> </a:t>
            </a:r>
            <a:r>
              <a:rPr lang="de-DE" dirty="0" err="1"/>
              <a:t>is</a:t>
            </a:r>
            <a:r>
              <a:rPr lang="de-DE" dirty="0"/>
              <a:t> </a:t>
            </a:r>
            <a:r>
              <a:rPr lang="de-DE" dirty="0" err="1"/>
              <a:t>given</a:t>
            </a:r>
            <a:r>
              <a:rPr lang="de-DE" dirty="0"/>
              <a:t>.</a:t>
            </a:r>
          </a:p>
          <a:p>
            <a:pPr marL="285750" indent="-285750">
              <a:buFont typeface="Arial" panose="020B0604020202020204" pitchFamily="34" charset="0"/>
              <a:buChar char="•"/>
            </a:pPr>
            <a:r>
              <a:rPr lang="de-DE" dirty="0" err="1"/>
              <a:t>Based</a:t>
            </a:r>
            <a:r>
              <a:rPr lang="de-DE" dirty="0"/>
              <a:t> on </a:t>
            </a:r>
            <a:r>
              <a:rPr lang="de-DE" dirty="0" err="1"/>
              <a:t>the</a:t>
            </a:r>
            <a:r>
              <a:rPr lang="de-DE" dirty="0"/>
              <a:t> Bayes Theorem: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 </a:t>
            </a:r>
            <a:r>
              <a:rPr lang="de-DE" dirty="0" err="1"/>
              <a:t>distribution</a:t>
            </a:r>
            <a:r>
              <a:rPr lang="de-DE" dirty="0"/>
              <a:t> </a:t>
            </a:r>
            <a:r>
              <a:rPr lang="de-DE" dirty="0" err="1"/>
              <a:t>over</a:t>
            </a:r>
            <a:r>
              <a:rPr lang="de-DE" dirty="0"/>
              <a:t> a </a:t>
            </a:r>
            <a:r>
              <a:rPr lang="de-DE" dirty="0" err="1"/>
              <a:t>set</a:t>
            </a:r>
            <a:r>
              <a:rPr lang="de-DE" dirty="0"/>
              <a:t> </a:t>
            </a:r>
            <a:r>
              <a:rPr lang="de-DE" dirty="0" err="1"/>
              <a:t>of</a:t>
            </a:r>
            <a:r>
              <a:rPr lang="de-DE" dirty="0"/>
              <a:t> </a:t>
            </a:r>
            <a:r>
              <a:rPr lang="de-DE" dirty="0" err="1"/>
              <a:t>classes</a:t>
            </a:r>
            <a:r>
              <a:rPr lang="de-DE" dirty="0"/>
              <a:t> </a:t>
            </a:r>
            <a:r>
              <a:rPr lang="de-DE" dirty="0" err="1"/>
              <a:t>is</a:t>
            </a:r>
            <a:r>
              <a:rPr lang="de-DE" dirty="0"/>
              <a:t> </a:t>
            </a:r>
            <a:r>
              <a:rPr lang="de-DE" dirty="0" err="1"/>
              <a:t>calculated</a:t>
            </a:r>
            <a:r>
              <a:rPr lang="de-DE" dirty="0"/>
              <a:t> </a:t>
            </a:r>
            <a:r>
              <a:rPr lang="de-DE" dirty="0" err="1"/>
              <a:t>given</a:t>
            </a:r>
            <a:r>
              <a:rPr lang="de-DE" dirty="0"/>
              <a:t> an </a:t>
            </a:r>
            <a:r>
              <a:rPr lang="de-DE" dirty="0" err="1"/>
              <a:t>observation</a:t>
            </a:r>
            <a:r>
              <a:rPr lang="de-DE" dirty="0"/>
              <a:t> </a:t>
            </a:r>
            <a:r>
              <a:rPr lang="de-DE" dirty="0" err="1"/>
              <a:t>of</a:t>
            </a:r>
            <a:r>
              <a:rPr lang="de-DE" dirty="0"/>
              <a:t> an </a:t>
            </a:r>
            <a:r>
              <a:rPr lang="de-DE" dirty="0" err="1"/>
              <a:t>input</a:t>
            </a:r>
            <a:endParaRPr lang="de-DE" dirty="0"/>
          </a:p>
          <a:p>
            <a:pPr marL="285750" indent="-285750">
              <a:buFont typeface="Arial" panose="020B0604020202020204" pitchFamily="34" charset="0"/>
              <a:buChar char="•"/>
            </a:pPr>
            <a:r>
              <a:rPr lang="de-DE" dirty="0"/>
              <a:t>The </a:t>
            </a:r>
            <a:r>
              <a:rPr lang="de-DE" dirty="0" err="1"/>
              <a:t>classifier</a:t>
            </a:r>
            <a:r>
              <a:rPr lang="de-DE" dirty="0"/>
              <a:t> </a:t>
            </a:r>
            <a:r>
              <a:rPr lang="de-DE" dirty="0" err="1"/>
              <a:t>can</a:t>
            </a:r>
            <a:r>
              <a:rPr lang="de-DE" dirty="0"/>
              <a:t> </a:t>
            </a:r>
            <a:r>
              <a:rPr lang="de-DE" dirty="0" err="1"/>
              <a:t>the</a:t>
            </a:r>
            <a:r>
              <a:rPr lang="de-DE" dirty="0"/>
              <a:t> </a:t>
            </a:r>
            <a:r>
              <a:rPr lang="de-DE" dirty="0" err="1"/>
              <a:t>be</a:t>
            </a:r>
            <a:r>
              <a:rPr lang="de-DE" dirty="0"/>
              <a:t> </a:t>
            </a:r>
            <a:r>
              <a:rPr lang="de-DE" dirty="0" err="1"/>
              <a:t>trained</a:t>
            </a:r>
            <a:r>
              <a:rPr lang="de-DE" dirty="0"/>
              <a:t> </a:t>
            </a:r>
            <a:r>
              <a:rPr lang="de-DE" dirty="0" err="1"/>
              <a:t>to</a:t>
            </a:r>
            <a:r>
              <a:rPr lang="de-DE" dirty="0"/>
              <a:t> </a:t>
            </a:r>
            <a:r>
              <a:rPr lang="de-DE" dirty="0" err="1"/>
              <a:t>determine</a:t>
            </a:r>
            <a:r>
              <a:rPr lang="de-DE" dirty="0"/>
              <a:t> </a:t>
            </a:r>
            <a:r>
              <a:rPr lang="de-DE" dirty="0" err="1"/>
              <a:t>which</a:t>
            </a:r>
            <a:r>
              <a:rPr lang="de-DE" dirty="0"/>
              <a:t> </a:t>
            </a:r>
            <a:r>
              <a:rPr lang="de-DE" dirty="0" err="1"/>
              <a:t>class</a:t>
            </a:r>
            <a:r>
              <a:rPr lang="de-DE" dirty="0"/>
              <a:t> </a:t>
            </a:r>
            <a:r>
              <a:rPr lang="de-DE" dirty="0" err="1"/>
              <a:t>has</a:t>
            </a:r>
            <a:r>
              <a:rPr lang="de-DE" dirty="0"/>
              <a:t> </a:t>
            </a:r>
            <a:r>
              <a:rPr lang="de-DE" dirty="0" err="1"/>
              <a:t>the</a:t>
            </a:r>
            <a:r>
              <a:rPr lang="de-DE" dirty="0"/>
              <a:t> </a:t>
            </a:r>
            <a:r>
              <a:rPr lang="de-DE" dirty="0" err="1"/>
              <a:t>highest</a:t>
            </a:r>
            <a:r>
              <a:rPr lang="de-DE" dirty="0"/>
              <a:t> </a:t>
            </a:r>
            <a:r>
              <a:rPr lang="de-DE" dirty="0" err="1"/>
              <a:t>probability</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The </a:t>
            </a:r>
            <a:r>
              <a:rPr lang="de-DE" dirty="0" err="1"/>
              <a:t>class</a:t>
            </a:r>
            <a:r>
              <a:rPr lang="de-DE" dirty="0"/>
              <a:t> </a:t>
            </a:r>
            <a:r>
              <a:rPr lang="de-DE" dirty="0" err="1"/>
              <a:t>can</a:t>
            </a:r>
            <a:r>
              <a:rPr lang="de-DE" dirty="0"/>
              <a:t> </a:t>
            </a:r>
            <a:r>
              <a:rPr lang="de-DE" dirty="0" err="1"/>
              <a:t>be</a:t>
            </a:r>
            <a:r>
              <a:rPr lang="de-DE" dirty="0"/>
              <a:t> </a:t>
            </a:r>
            <a:r>
              <a:rPr lang="de-DE" dirty="0" err="1"/>
              <a:t>predicted</a:t>
            </a:r>
            <a:r>
              <a:rPr lang="de-DE" dirty="0"/>
              <a:t> </a:t>
            </a:r>
            <a:r>
              <a:rPr lang="de-DE" dirty="0" err="1"/>
              <a:t>given</a:t>
            </a:r>
            <a:r>
              <a:rPr lang="de-DE" dirty="0"/>
              <a:t> a </a:t>
            </a:r>
            <a:r>
              <a:rPr lang="de-DE" dirty="0" err="1"/>
              <a:t>field</a:t>
            </a:r>
            <a:r>
              <a:rPr lang="de-DE" dirty="0"/>
              <a:t> </a:t>
            </a:r>
            <a:r>
              <a:rPr lang="de-DE" dirty="0" err="1"/>
              <a:t>input</a:t>
            </a:r>
            <a:endParaRPr lang="de-DE" dirty="0"/>
          </a:p>
          <a:p>
            <a:pPr marL="285750" indent="-285750">
              <a:buFont typeface="Arial" panose="020B0604020202020204" pitchFamily="34" charset="0"/>
              <a:buChar char="•"/>
            </a:pPr>
            <a:r>
              <a:rPr lang="de-DE" dirty="0" err="1"/>
              <a:t>Example</a:t>
            </a:r>
            <a:r>
              <a:rPr lang="de-DE" dirty="0"/>
              <a:t>:</a:t>
            </a:r>
          </a:p>
        </p:txBody>
      </p:sp>
      <p:pic>
        <p:nvPicPr>
          <p:cNvPr id="8" name="Picture 7" descr="Text&#10;&#10;Description automatically generated">
            <a:extLst>
              <a:ext uri="{FF2B5EF4-FFF2-40B4-BE49-F238E27FC236}">
                <a16:creationId xmlns:a16="http://schemas.microsoft.com/office/drawing/2014/main" id="{E30D7724-2F44-F48C-C82B-D2ABD46D20D6}"/>
              </a:ext>
            </a:extLst>
          </p:cNvPr>
          <p:cNvPicPr>
            <a:picLocks noChangeAspect="1"/>
          </p:cNvPicPr>
          <p:nvPr/>
        </p:nvPicPr>
        <p:blipFill>
          <a:blip r:embed="rId3"/>
          <a:stretch>
            <a:fillRect/>
          </a:stretch>
        </p:blipFill>
        <p:spPr>
          <a:xfrm>
            <a:off x="2987824" y="1311610"/>
            <a:ext cx="1970506" cy="657932"/>
          </a:xfrm>
          <a:prstGeom prst="rect">
            <a:avLst/>
          </a:prstGeom>
        </p:spPr>
      </p:pic>
      <p:pic>
        <p:nvPicPr>
          <p:cNvPr id="10" name="Picture 9" descr="A picture containing text, watch&#10;&#10;Description automatically generated">
            <a:extLst>
              <a:ext uri="{FF2B5EF4-FFF2-40B4-BE49-F238E27FC236}">
                <a16:creationId xmlns:a16="http://schemas.microsoft.com/office/drawing/2014/main" id="{3C3B17EC-09D2-84A7-74D1-F68CC690627B}"/>
              </a:ext>
            </a:extLst>
          </p:cNvPr>
          <p:cNvPicPr>
            <a:picLocks noChangeAspect="1"/>
          </p:cNvPicPr>
          <p:nvPr/>
        </p:nvPicPr>
        <p:blipFill>
          <a:blip r:embed="rId4"/>
          <a:stretch>
            <a:fillRect/>
          </a:stretch>
        </p:blipFill>
        <p:spPr>
          <a:xfrm>
            <a:off x="3559684" y="2571091"/>
            <a:ext cx="1383370" cy="298317"/>
          </a:xfrm>
          <a:prstGeom prst="rect">
            <a:avLst/>
          </a:prstGeom>
        </p:spPr>
      </p:pic>
      <p:pic>
        <p:nvPicPr>
          <p:cNvPr id="13" name="Picture 12" descr="Text&#10;&#10;Description automatically generated">
            <a:extLst>
              <a:ext uri="{FF2B5EF4-FFF2-40B4-BE49-F238E27FC236}">
                <a16:creationId xmlns:a16="http://schemas.microsoft.com/office/drawing/2014/main" id="{B4116677-C4AB-0FCB-B58C-DD20FC062806}"/>
              </a:ext>
            </a:extLst>
          </p:cNvPr>
          <p:cNvPicPr>
            <a:picLocks noChangeAspect="1"/>
          </p:cNvPicPr>
          <p:nvPr/>
        </p:nvPicPr>
        <p:blipFill>
          <a:blip r:embed="rId5"/>
          <a:stretch>
            <a:fillRect/>
          </a:stretch>
        </p:blipFill>
        <p:spPr>
          <a:xfrm>
            <a:off x="3203848" y="3615866"/>
            <a:ext cx="2088232" cy="400735"/>
          </a:xfrm>
          <a:prstGeom prst="rect">
            <a:avLst/>
          </a:prstGeom>
        </p:spPr>
      </p:pic>
    </p:spTree>
    <p:extLst>
      <p:ext uri="{BB962C8B-B14F-4D97-AF65-F5344CB8AC3E}">
        <p14:creationId xmlns:p14="http://schemas.microsoft.com/office/powerpoint/2010/main" val="240227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3. Project</a:t>
            </a:r>
          </a:p>
        </p:txBody>
      </p:sp>
      <p:sp>
        <p:nvSpPr>
          <p:cNvPr id="3" name="Textplatzhalter 2"/>
          <p:cNvSpPr>
            <a:spLocks noGrp="1"/>
          </p:cNvSpPr>
          <p:nvPr>
            <p:ph type="body" idx="1"/>
          </p:nvPr>
        </p:nvSpPr>
        <p:spPr/>
        <p:txBody>
          <a:bodyPr/>
          <a:lstStyle/>
          <a:p>
            <a:r>
              <a:rPr lang="de-DE" dirty="0" err="1"/>
              <a:t>Introducing</a:t>
            </a:r>
            <a:r>
              <a:rPr lang="de-DE" dirty="0"/>
              <a:t> </a:t>
            </a:r>
            <a:r>
              <a:rPr lang="de-DE" dirty="0" err="1"/>
              <a:t>the</a:t>
            </a:r>
            <a:r>
              <a:rPr lang="de-DE" dirty="0"/>
              <a:t> </a:t>
            </a:r>
            <a:r>
              <a:rPr lang="de-DE" dirty="0" err="1"/>
              <a:t>project</a:t>
            </a:r>
            <a:r>
              <a:rPr lang="de-DE" dirty="0"/>
              <a:t> </a:t>
            </a:r>
            <a:r>
              <a:rPr lang="de-DE" dirty="0" err="1"/>
              <a:t>implemented</a:t>
            </a:r>
            <a:endParaRPr lang="de-DE" dirty="0"/>
          </a:p>
        </p:txBody>
      </p:sp>
    </p:spTree>
    <p:extLst>
      <p:ext uri="{BB962C8B-B14F-4D97-AF65-F5344CB8AC3E}">
        <p14:creationId xmlns:p14="http://schemas.microsoft.com/office/powerpoint/2010/main" val="394298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4. Live Demonstration</a:t>
            </a:r>
          </a:p>
        </p:txBody>
      </p:sp>
      <p:sp>
        <p:nvSpPr>
          <p:cNvPr id="3" name="Textplatzhalter 2"/>
          <p:cNvSpPr>
            <a:spLocks noGrp="1"/>
          </p:cNvSpPr>
          <p:nvPr>
            <p:ph type="body" idx="1"/>
          </p:nvPr>
        </p:nvSpPr>
        <p:spPr/>
        <p:txBody>
          <a:bodyPr/>
          <a:lstStyle/>
          <a:p>
            <a:r>
              <a:rPr lang="de-DE" dirty="0" err="1"/>
              <a:t>Showing</a:t>
            </a:r>
            <a:r>
              <a:rPr lang="de-DE" dirty="0"/>
              <a:t> </a:t>
            </a:r>
            <a:r>
              <a:rPr lang="de-DE" dirty="0" err="1"/>
              <a:t>the</a:t>
            </a:r>
            <a:r>
              <a:rPr lang="de-DE" dirty="0"/>
              <a:t> Project and </a:t>
            </a:r>
            <a:r>
              <a:rPr lang="de-DE" dirty="0" err="1"/>
              <a:t>its</a:t>
            </a:r>
            <a:r>
              <a:rPr lang="de-DE" dirty="0"/>
              <a:t> </a:t>
            </a:r>
            <a:r>
              <a:rPr lang="de-DE" dirty="0" err="1"/>
              <a:t>results</a:t>
            </a:r>
            <a:endParaRPr lang="de-DE" dirty="0"/>
          </a:p>
        </p:txBody>
      </p:sp>
    </p:spTree>
    <p:extLst>
      <p:ext uri="{BB962C8B-B14F-4D97-AF65-F5344CB8AC3E}">
        <p14:creationId xmlns:p14="http://schemas.microsoft.com/office/powerpoint/2010/main" val="395552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5. </a:t>
            </a:r>
            <a:r>
              <a:rPr lang="de-DE" dirty="0" err="1"/>
              <a:t>Conclusion</a:t>
            </a:r>
            <a:endParaRPr lang="de-DE" dirty="0"/>
          </a:p>
        </p:txBody>
      </p:sp>
      <p:sp>
        <p:nvSpPr>
          <p:cNvPr id="3" name="Textplatzhalter 2"/>
          <p:cNvSpPr>
            <a:spLocks noGrp="1"/>
          </p:cNvSpPr>
          <p:nvPr>
            <p:ph type="body" idx="1"/>
          </p:nvPr>
        </p:nvSpPr>
        <p:spPr/>
        <p:txBody>
          <a:bodyPr/>
          <a:lstStyle/>
          <a:p>
            <a:r>
              <a:rPr lang="de-DE" dirty="0" err="1"/>
              <a:t>Reflecting</a:t>
            </a:r>
            <a:r>
              <a:rPr lang="de-DE" dirty="0"/>
              <a:t> on </a:t>
            </a:r>
            <a:r>
              <a:rPr lang="de-DE" dirty="0" err="1"/>
              <a:t>the</a:t>
            </a:r>
            <a:r>
              <a:rPr lang="de-DE" dirty="0"/>
              <a:t> </a:t>
            </a:r>
            <a:r>
              <a:rPr lang="de-DE" dirty="0" err="1"/>
              <a:t>results</a:t>
            </a:r>
            <a:endParaRPr lang="de-DE" dirty="0"/>
          </a:p>
        </p:txBody>
      </p:sp>
    </p:spTree>
    <p:extLst>
      <p:ext uri="{BB962C8B-B14F-4D97-AF65-F5344CB8AC3E}">
        <p14:creationId xmlns:p14="http://schemas.microsoft.com/office/powerpoint/2010/main" val="133624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extLst>
              <p:ext uri="{D42A27DB-BD31-4B8C-83A1-F6EECF244321}">
                <p14:modId xmlns:p14="http://schemas.microsoft.com/office/powerpoint/2010/main" val="17341025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ctrTitle"/>
          </p:nvPr>
        </p:nvSpPr>
        <p:spPr/>
        <p:txBody>
          <a:bodyPr/>
          <a:lstStyle/>
          <a:p>
            <a:r>
              <a:rPr lang="de-DE" dirty="0" err="1"/>
              <a:t>Thank</a:t>
            </a:r>
            <a:r>
              <a:rPr lang="de-DE" dirty="0"/>
              <a:t> </a:t>
            </a:r>
            <a:r>
              <a:rPr lang="de-DE" dirty="0" err="1"/>
              <a:t>you</a:t>
            </a:r>
            <a:r>
              <a:rPr lang="de-DE" dirty="0"/>
              <a:t>!</a:t>
            </a:r>
          </a:p>
        </p:txBody>
      </p:sp>
    </p:spTree>
    <p:extLst>
      <p:ext uri="{BB962C8B-B14F-4D97-AF65-F5344CB8AC3E}">
        <p14:creationId xmlns:p14="http://schemas.microsoft.com/office/powerpoint/2010/main" val="189350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1F0C7-BF41-9710-70EB-D18852C21B6F}"/>
              </a:ext>
            </a:extLst>
          </p:cNvPr>
          <p:cNvSpPr>
            <a:spLocks noGrp="1"/>
          </p:cNvSpPr>
          <p:nvPr>
            <p:ph type="dt" sz="half" idx="10"/>
          </p:nvPr>
        </p:nvSpPr>
        <p:spPr/>
        <p:txBody>
          <a:bodyPr/>
          <a:lstStyle/>
          <a:p>
            <a:fld id="{51F9D3FF-F5C6-48BA-AF3B-6687C8CBA8CD}" type="datetime1">
              <a:rPr lang="de-DE" smtClean="0"/>
              <a:t>17.07.22</a:t>
            </a:fld>
            <a:endParaRPr lang="de-DE" dirty="0"/>
          </a:p>
        </p:txBody>
      </p:sp>
      <p:sp>
        <p:nvSpPr>
          <p:cNvPr id="3" name="Footer Placeholder 2">
            <a:extLst>
              <a:ext uri="{FF2B5EF4-FFF2-40B4-BE49-F238E27FC236}">
                <a16:creationId xmlns:a16="http://schemas.microsoft.com/office/drawing/2014/main" id="{A6AAC715-4062-F324-278E-33E23ABAB037}"/>
              </a:ext>
            </a:extLst>
          </p:cNvPr>
          <p:cNvSpPr>
            <a:spLocks noGrp="1"/>
          </p:cNvSpPr>
          <p:nvPr>
            <p:ph type="ftr" sz="quarter" idx="11"/>
          </p:nvPr>
        </p:nvSpPr>
        <p:spPr/>
        <p:txBody>
          <a:bodyPr/>
          <a:lstStyle/>
          <a:p>
            <a:r>
              <a:rPr lang="de-DE"/>
              <a:t>Name der Präsentation, Name des Sprechers ©HSB</a:t>
            </a:r>
            <a:endParaRPr lang="de-DE" dirty="0"/>
          </a:p>
        </p:txBody>
      </p:sp>
      <p:sp>
        <p:nvSpPr>
          <p:cNvPr id="4" name="Slide Number Placeholder 3">
            <a:extLst>
              <a:ext uri="{FF2B5EF4-FFF2-40B4-BE49-F238E27FC236}">
                <a16:creationId xmlns:a16="http://schemas.microsoft.com/office/drawing/2014/main" id="{C1150CE8-067F-100B-A3DB-DE039E882719}"/>
              </a:ext>
            </a:extLst>
          </p:cNvPr>
          <p:cNvSpPr>
            <a:spLocks noGrp="1"/>
          </p:cNvSpPr>
          <p:nvPr>
            <p:ph type="sldNum" sz="quarter" idx="12"/>
          </p:nvPr>
        </p:nvSpPr>
        <p:spPr/>
        <p:txBody>
          <a:bodyPr/>
          <a:lstStyle/>
          <a:p>
            <a:fld id="{58444F55-0981-4E9E-8F6B-2F7546EE58D7}" type="slidenum">
              <a:rPr lang="de-DE" smtClean="0"/>
              <a:pPr/>
              <a:t>18</a:t>
            </a:fld>
            <a:endParaRPr lang="de-DE" dirty="0"/>
          </a:p>
        </p:txBody>
      </p:sp>
      <p:sp>
        <p:nvSpPr>
          <p:cNvPr id="5" name="Title 4">
            <a:extLst>
              <a:ext uri="{FF2B5EF4-FFF2-40B4-BE49-F238E27FC236}">
                <a16:creationId xmlns:a16="http://schemas.microsoft.com/office/drawing/2014/main" id="{1E937642-1D4C-C139-7B47-6BE8E91F061F}"/>
              </a:ext>
            </a:extLst>
          </p:cNvPr>
          <p:cNvSpPr>
            <a:spLocks noGrp="1"/>
          </p:cNvSpPr>
          <p:nvPr>
            <p:ph type="title"/>
          </p:nvPr>
        </p:nvSpPr>
        <p:spPr/>
        <p:txBody>
          <a:bodyPr/>
          <a:lstStyle/>
          <a:p>
            <a:r>
              <a:rPr lang="en-DE" dirty="0"/>
              <a:t>Sources 1</a:t>
            </a:r>
          </a:p>
        </p:txBody>
      </p:sp>
      <p:sp>
        <p:nvSpPr>
          <p:cNvPr id="6" name="Text Placeholder 5">
            <a:extLst>
              <a:ext uri="{FF2B5EF4-FFF2-40B4-BE49-F238E27FC236}">
                <a16:creationId xmlns:a16="http://schemas.microsoft.com/office/drawing/2014/main" id="{BEB0659A-9C2A-9D8D-3312-C3D70A8C2C99}"/>
              </a:ext>
            </a:extLst>
          </p:cNvPr>
          <p:cNvSpPr>
            <a:spLocks noGrp="1"/>
          </p:cNvSpPr>
          <p:nvPr>
            <p:ph type="body" sz="quarter" idx="13"/>
          </p:nvPr>
        </p:nvSpPr>
        <p:spPr/>
        <p:txBody>
          <a:bodyPr/>
          <a:lstStyle/>
          <a:p>
            <a:r>
              <a:rPr lang="en-GB" sz="1200" dirty="0"/>
              <a:t>- [1] Brad </a:t>
            </a:r>
            <a:r>
              <a:rPr lang="en-GB" sz="1200" dirty="0" err="1"/>
              <a:t>Dayley</a:t>
            </a:r>
            <a:r>
              <a:rPr lang="en-GB" sz="1200" dirty="0"/>
              <a:t>. </a:t>
            </a:r>
            <a:r>
              <a:rPr lang="en-GB" sz="1200" dirty="0" err="1"/>
              <a:t>Sams</a:t>
            </a:r>
            <a:r>
              <a:rPr lang="en-GB" sz="1200" dirty="0"/>
              <a:t> Teach Yourself NoSQL with MongoDB in 24 Hours, Video Enhanced Edition. O'REILLY. 2014.</a:t>
            </a:r>
          </a:p>
          <a:p>
            <a:r>
              <a:rPr lang="en-GB" sz="1200" dirty="0"/>
              <a:t>- [2] Kasun </a:t>
            </a:r>
            <a:r>
              <a:rPr lang="en-GB" sz="1200" dirty="0" err="1"/>
              <a:t>Idrasiri</a:t>
            </a:r>
            <a:r>
              <a:rPr lang="en-GB" sz="1200" dirty="0"/>
              <a:t>, </a:t>
            </a:r>
            <a:r>
              <a:rPr lang="en-GB" sz="1200" dirty="0" err="1"/>
              <a:t>Sriskandarajah</a:t>
            </a:r>
            <a:r>
              <a:rPr lang="en-GB" sz="1200" dirty="0"/>
              <a:t> </a:t>
            </a:r>
            <a:r>
              <a:rPr lang="en-GB" sz="1200" dirty="0" err="1"/>
              <a:t>Suhothayan</a:t>
            </a:r>
            <a:r>
              <a:rPr lang="en-GB" sz="1200" dirty="0"/>
              <a:t>. Design Patterns for Cloud Native Applications. O'REILLY. 2021.</a:t>
            </a:r>
          </a:p>
          <a:p>
            <a:r>
              <a:rPr lang="en-GB" sz="1200" dirty="0"/>
              <a:t>- [3] </a:t>
            </a:r>
            <a:r>
              <a:rPr lang="en-GB" sz="1200" dirty="0" err="1"/>
              <a:t>CloudLab</a:t>
            </a:r>
            <a:r>
              <a:rPr lang="en-GB" sz="1200" dirty="0"/>
              <a:t>. NoSQL - CAP Theorem. Author unknown. Date unknown. URL: https://</a:t>
            </a:r>
            <a:r>
              <a:rPr lang="en-GB" sz="1200" dirty="0" err="1"/>
              <a:t>cloudxlab.com</a:t>
            </a:r>
            <a:r>
              <a:rPr lang="en-GB" sz="1200" dirty="0"/>
              <a:t>/assessment/</a:t>
            </a:r>
            <a:r>
              <a:rPr lang="en-GB" sz="1200" dirty="0" err="1"/>
              <a:t>displayslide</a:t>
            </a:r>
            <a:r>
              <a:rPr lang="en-GB" sz="1200" dirty="0"/>
              <a:t>/345/</a:t>
            </a:r>
            <a:r>
              <a:rPr lang="en-GB" sz="1200" dirty="0" err="1"/>
              <a:t>nosql</a:t>
            </a:r>
            <a:r>
              <a:rPr lang="en-GB" sz="1200" dirty="0"/>
              <a:t>-cap-theorem#:~:text=NoSQL%20can%20not%20provide%20consistency,Consistency%2C%20Availability%20and%20Partition%20Tolerance. (visited: 10.07.2022, 20:15)</a:t>
            </a:r>
          </a:p>
          <a:p>
            <a:r>
              <a:rPr lang="en-GB" sz="1200" dirty="0"/>
              <a:t>- [4] Ted Dunning, Ellen Friedman. Time Series Databases: New Ways to Store and Access Data. O'REILLY. 2014.</a:t>
            </a:r>
          </a:p>
          <a:p>
            <a:r>
              <a:rPr lang="en-GB" sz="1200" dirty="0"/>
              <a:t>- [5] Joe Reis, Matt Housley. Fundamentals of Data Engineering: Plan and Build Robust Data Systems. O'REILLYs. 2022.</a:t>
            </a:r>
          </a:p>
          <a:p>
            <a:r>
              <a:rPr lang="en-GB" sz="1200" dirty="0"/>
              <a:t>- [6] Paul Dix. Why Build a Time Series Data Platform?. </a:t>
            </a:r>
            <a:r>
              <a:rPr lang="en-GB" sz="1200" dirty="0" err="1"/>
              <a:t>db</a:t>
            </a:r>
            <a:r>
              <a:rPr lang="en-GB" sz="1200" dirty="0"/>
              <a:t>-engines. 2017. https://</a:t>
            </a:r>
            <a:r>
              <a:rPr lang="en-GB" sz="1200" dirty="0" err="1"/>
              <a:t>db-engines.com</a:t>
            </a:r>
            <a:r>
              <a:rPr lang="en-GB" sz="1200" dirty="0"/>
              <a:t>/</a:t>
            </a:r>
            <a:r>
              <a:rPr lang="en-GB" sz="1200" dirty="0" err="1"/>
              <a:t>en</a:t>
            </a:r>
            <a:r>
              <a:rPr lang="en-GB" sz="1200" dirty="0"/>
              <a:t>/</a:t>
            </a:r>
            <a:r>
              <a:rPr lang="en-GB" sz="1200" dirty="0" err="1"/>
              <a:t>blog_post</a:t>
            </a:r>
            <a:r>
              <a:rPr lang="en-GB" sz="1200" dirty="0"/>
              <a:t>/71 (visited: 10.07.2022, 20:15)</a:t>
            </a:r>
          </a:p>
          <a:p>
            <a:r>
              <a:rPr lang="en-GB" sz="1200" dirty="0"/>
              <a:t>- [7] </a:t>
            </a:r>
            <a:r>
              <a:rPr lang="en-GB" sz="1200" dirty="0" err="1"/>
              <a:t>Kovid</a:t>
            </a:r>
            <a:r>
              <a:rPr lang="en-GB" sz="1200" dirty="0"/>
              <a:t> </a:t>
            </a:r>
            <a:r>
              <a:rPr lang="en-GB" sz="1200" dirty="0" err="1"/>
              <a:t>Rathee</a:t>
            </a:r>
            <a:r>
              <a:rPr lang="en-GB" sz="1200" dirty="0"/>
              <a:t>. The case for using timeseries databases. 2021. URL: https://</a:t>
            </a:r>
            <a:r>
              <a:rPr lang="en-GB" sz="1200" dirty="0" err="1"/>
              <a:t>towardsdatascience.com</a:t>
            </a:r>
            <a:r>
              <a:rPr lang="en-GB" sz="1200" dirty="0"/>
              <a:t>/the-case-for-using-timeseries-databases-c060a8afe727 (visited: 10.07.2022, 20:15)</a:t>
            </a:r>
          </a:p>
          <a:p>
            <a:r>
              <a:rPr lang="en-GB" sz="1200" dirty="0"/>
              <a:t>- [8] </a:t>
            </a:r>
            <a:r>
              <a:rPr lang="en-GB" sz="1200" dirty="0" err="1"/>
              <a:t>db</a:t>
            </a:r>
            <a:r>
              <a:rPr lang="en-GB" sz="1200" dirty="0"/>
              <a:t>-engines. </a:t>
            </a:r>
            <a:r>
              <a:rPr lang="en-GB" sz="1200" dirty="0" err="1"/>
              <a:t>InfluxDB</a:t>
            </a:r>
            <a:r>
              <a:rPr lang="en-GB" sz="1200" dirty="0"/>
              <a:t> System Properties. 2022. URL: https://</a:t>
            </a:r>
            <a:r>
              <a:rPr lang="en-GB" sz="1200" dirty="0" err="1"/>
              <a:t>db-engines.com</a:t>
            </a:r>
            <a:r>
              <a:rPr lang="en-GB" sz="1200" dirty="0"/>
              <a:t>/</a:t>
            </a:r>
            <a:r>
              <a:rPr lang="en-GB" sz="1200" dirty="0" err="1"/>
              <a:t>en</a:t>
            </a:r>
            <a:r>
              <a:rPr lang="en-GB" sz="1200" dirty="0"/>
              <a:t>/system/</a:t>
            </a:r>
            <a:r>
              <a:rPr lang="en-GB" sz="1200" dirty="0" err="1"/>
              <a:t>InfluxDB</a:t>
            </a:r>
            <a:r>
              <a:rPr lang="en-GB" sz="1200" dirty="0"/>
              <a:t> (visited: 10.07.2022, 20:15)</a:t>
            </a:r>
          </a:p>
          <a:p>
            <a:r>
              <a:rPr lang="en-GB" sz="1200" dirty="0"/>
              <a:t>- [9] </a:t>
            </a:r>
            <a:r>
              <a:rPr lang="en-GB" sz="1200" dirty="0" err="1"/>
              <a:t>influxdata</a:t>
            </a:r>
            <a:r>
              <a:rPr lang="en-GB" sz="1200" dirty="0"/>
              <a:t>. </a:t>
            </a:r>
            <a:r>
              <a:rPr lang="en-GB" sz="1200" dirty="0" err="1"/>
              <a:t>influxdata</a:t>
            </a:r>
            <a:r>
              <a:rPr lang="en-GB" sz="1200" dirty="0"/>
              <a:t> - Documentation. 2022. URL: https://</a:t>
            </a:r>
            <a:r>
              <a:rPr lang="en-GB" sz="1200" dirty="0" err="1"/>
              <a:t>docs.influxdata.com</a:t>
            </a:r>
            <a:r>
              <a:rPr lang="en-GB" sz="1200" dirty="0"/>
              <a:t>/ (visited: 10.07.2022, 20:15)</a:t>
            </a:r>
          </a:p>
          <a:p>
            <a:r>
              <a:rPr lang="en-GB" sz="1200" dirty="0"/>
              <a:t>- [10] </a:t>
            </a:r>
            <a:r>
              <a:rPr lang="en-GB" sz="1200" dirty="0" err="1"/>
              <a:t>influxdata</a:t>
            </a:r>
            <a:r>
              <a:rPr lang="en-GB" sz="1200" dirty="0"/>
              <a:t>. Get started with Flux. 2022. URL: https://</a:t>
            </a:r>
            <a:r>
              <a:rPr lang="en-GB" sz="1200" dirty="0" err="1"/>
              <a:t>docs.influxdata.com</a:t>
            </a:r>
            <a:r>
              <a:rPr lang="en-GB" sz="1200" dirty="0"/>
              <a:t>/</a:t>
            </a:r>
            <a:r>
              <a:rPr lang="en-GB" sz="1200" dirty="0" err="1"/>
              <a:t>influxdb</a:t>
            </a:r>
            <a:r>
              <a:rPr lang="en-GB" sz="1200" dirty="0"/>
              <a:t>/cloud/query-data/get-started/ (visited: 10.07.2022, 20:15)</a:t>
            </a:r>
            <a:br>
              <a:rPr lang="en-GB" dirty="0"/>
            </a:br>
            <a:endParaRPr lang="en-GB" dirty="0"/>
          </a:p>
          <a:p>
            <a:endParaRPr lang="en-DE" dirty="0"/>
          </a:p>
        </p:txBody>
      </p:sp>
    </p:spTree>
    <p:extLst>
      <p:ext uri="{BB962C8B-B14F-4D97-AF65-F5344CB8AC3E}">
        <p14:creationId xmlns:p14="http://schemas.microsoft.com/office/powerpoint/2010/main" val="136198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1F0C7-BF41-9710-70EB-D18852C21B6F}"/>
              </a:ext>
            </a:extLst>
          </p:cNvPr>
          <p:cNvSpPr>
            <a:spLocks noGrp="1"/>
          </p:cNvSpPr>
          <p:nvPr>
            <p:ph type="dt" sz="half" idx="10"/>
          </p:nvPr>
        </p:nvSpPr>
        <p:spPr/>
        <p:txBody>
          <a:bodyPr/>
          <a:lstStyle/>
          <a:p>
            <a:fld id="{51F9D3FF-F5C6-48BA-AF3B-6687C8CBA8CD}" type="datetime1">
              <a:rPr lang="de-DE" smtClean="0"/>
              <a:t>17.07.22</a:t>
            </a:fld>
            <a:endParaRPr lang="de-DE" dirty="0"/>
          </a:p>
        </p:txBody>
      </p:sp>
      <p:sp>
        <p:nvSpPr>
          <p:cNvPr id="3" name="Footer Placeholder 2">
            <a:extLst>
              <a:ext uri="{FF2B5EF4-FFF2-40B4-BE49-F238E27FC236}">
                <a16:creationId xmlns:a16="http://schemas.microsoft.com/office/drawing/2014/main" id="{A6AAC715-4062-F324-278E-33E23ABAB037}"/>
              </a:ext>
            </a:extLst>
          </p:cNvPr>
          <p:cNvSpPr>
            <a:spLocks noGrp="1"/>
          </p:cNvSpPr>
          <p:nvPr>
            <p:ph type="ftr" sz="quarter" idx="11"/>
          </p:nvPr>
        </p:nvSpPr>
        <p:spPr/>
        <p:txBody>
          <a:bodyPr/>
          <a:lstStyle/>
          <a:p>
            <a:r>
              <a:rPr lang="de-DE"/>
              <a:t>Name der Präsentation, Name des Sprechers ©HSB</a:t>
            </a:r>
            <a:endParaRPr lang="de-DE" dirty="0"/>
          </a:p>
        </p:txBody>
      </p:sp>
      <p:sp>
        <p:nvSpPr>
          <p:cNvPr id="4" name="Slide Number Placeholder 3">
            <a:extLst>
              <a:ext uri="{FF2B5EF4-FFF2-40B4-BE49-F238E27FC236}">
                <a16:creationId xmlns:a16="http://schemas.microsoft.com/office/drawing/2014/main" id="{C1150CE8-067F-100B-A3DB-DE039E882719}"/>
              </a:ext>
            </a:extLst>
          </p:cNvPr>
          <p:cNvSpPr>
            <a:spLocks noGrp="1"/>
          </p:cNvSpPr>
          <p:nvPr>
            <p:ph type="sldNum" sz="quarter" idx="12"/>
          </p:nvPr>
        </p:nvSpPr>
        <p:spPr/>
        <p:txBody>
          <a:bodyPr/>
          <a:lstStyle/>
          <a:p>
            <a:fld id="{58444F55-0981-4E9E-8F6B-2F7546EE58D7}" type="slidenum">
              <a:rPr lang="de-DE" smtClean="0"/>
              <a:pPr/>
              <a:t>19</a:t>
            </a:fld>
            <a:endParaRPr lang="de-DE" dirty="0"/>
          </a:p>
        </p:txBody>
      </p:sp>
      <p:sp>
        <p:nvSpPr>
          <p:cNvPr id="5" name="Title 4">
            <a:extLst>
              <a:ext uri="{FF2B5EF4-FFF2-40B4-BE49-F238E27FC236}">
                <a16:creationId xmlns:a16="http://schemas.microsoft.com/office/drawing/2014/main" id="{1E937642-1D4C-C139-7B47-6BE8E91F061F}"/>
              </a:ext>
            </a:extLst>
          </p:cNvPr>
          <p:cNvSpPr>
            <a:spLocks noGrp="1"/>
          </p:cNvSpPr>
          <p:nvPr>
            <p:ph type="title"/>
          </p:nvPr>
        </p:nvSpPr>
        <p:spPr/>
        <p:txBody>
          <a:bodyPr/>
          <a:lstStyle/>
          <a:p>
            <a:r>
              <a:rPr lang="en-DE" dirty="0"/>
              <a:t>Sources 2</a:t>
            </a:r>
          </a:p>
        </p:txBody>
      </p:sp>
      <p:sp>
        <p:nvSpPr>
          <p:cNvPr id="6" name="Text Placeholder 5">
            <a:extLst>
              <a:ext uri="{FF2B5EF4-FFF2-40B4-BE49-F238E27FC236}">
                <a16:creationId xmlns:a16="http://schemas.microsoft.com/office/drawing/2014/main" id="{BEB0659A-9C2A-9D8D-3312-C3D70A8C2C99}"/>
              </a:ext>
            </a:extLst>
          </p:cNvPr>
          <p:cNvSpPr>
            <a:spLocks noGrp="1"/>
          </p:cNvSpPr>
          <p:nvPr>
            <p:ph type="body" sz="quarter" idx="13"/>
          </p:nvPr>
        </p:nvSpPr>
        <p:spPr/>
        <p:txBody>
          <a:bodyPr/>
          <a:lstStyle/>
          <a:p>
            <a:r>
              <a:rPr lang="en-GB" sz="1200" dirty="0"/>
              <a:t>- [11] Rohan </a:t>
            </a:r>
            <a:r>
              <a:rPr lang="en-GB" sz="1200" dirty="0" err="1"/>
              <a:t>Sreerama</a:t>
            </a:r>
            <a:r>
              <a:rPr lang="en-GB" sz="1200" dirty="0"/>
              <a:t>. A Deep Dive into Machine Learning in Flux: Naive Bayes Classification. 2020. URL: https://</a:t>
            </a:r>
            <a:r>
              <a:rPr lang="en-GB" sz="1200" dirty="0" err="1"/>
              <a:t>www.influxdata.com</a:t>
            </a:r>
            <a:r>
              <a:rPr lang="en-GB" sz="1200" dirty="0"/>
              <a:t>/blog/deep-dive-into-machine-learning-in-flux-naive-bayes-classification/ (visited: 10.07.2022, 20:15)</a:t>
            </a:r>
          </a:p>
          <a:p>
            <a:r>
              <a:rPr lang="en-GB" sz="1200" dirty="0"/>
              <a:t>- [12] Igor </a:t>
            </a:r>
            <a:r>
              <a:rPr lang="en-GB" sz="1200" dirty="0" err="1"/>
              <a:t>Bobriakov</a:t>
            </a:r>
            <a:r>
              <a:rPr lang="en-GB" sz="1200" dirty="0"/>
              <a:t>. Prometheus vs </a:t>
            </a:r>
            <a:r>
              <a:rPr lang="en-GB" sz="1200" dirty="0" err="1"/>
              <a:t>InfluxDB</a:t>
            </a:r>
            <a:r>
              <a:rPr lang="en-GB" sz="1200" dirty="0"/>
              <a:t>. 2020. URL: https://</a:t>
            </a:r>
            <a:r>
              <a:rPr lang="en-GB" sz="1200" dirty="0" err="1"/>
              <a:t>www.metricfire.com</a:t>
            </a:r>
            <a:r>
              <a:rPr lang="en-GB" sz="1200" dirty="0"/>
              <a:t>/blog/</a:t>
            </a:r>
            <a:r>
              <a:rPr lang="en-GB" sz="1200" dirty="0" err="1"/>
              <a:t>prometheus</a:t>
            </a:r>
            <a:r>
              <a:rPr lang="en-GB" sz="1200" dirty="0"/>
              <a:t>-vs-</a:t>
            </a:r>
            <a:r>
              <a:rPr lang="en-GB" sz="1200" dirty="0" err="1"/>
              <a:t>influxdb</a:t>
            </a:r>
            <a:r>
              <a:rPr lang="en-GB" sz="1200" dirty="0"/>
              <a:t>/ (visited: 10.07.2022, 20:15)</a:t>
            </a:r>
          </a:p>
          <a:p>
            <a:r>
              <a:rPr lang="en-GB" sz="1200" dirty="0"/>
              <a:t>- [13] </a:t>
            </a:r>
            <a:r>
              <a:rPr lang="en-GB" sz="1200" dirty="0" err="1"/>
              <a:t>db</a:t>
            </a:r>
            <a:r>
              <a:rPr lang="en-GB" sz="1200" dirty="0"/>
              <a:t>-engines. System Properties Comparison </a:t>
            </a:r>
            <a:r>
              <a:rPr lang="en-GB" sz="1200" dirty="0" err="1"/>
              <a:t>InfluxDB</a:t>
            </a:r>
            <a:r>
              <a:rPr lang="en-GB" sz="1200" dirty="0"/>
              <a:t> vs. Prometheus vs. </a:t>
            </a:r>
            <a:r>
              <a:rPr lang="en-GB" sz="1200" dirty="0" err="1"/>
              <a:t>TimescaleDB</a:t>
            </a:r>
            <a:r>
              <a:rPr lang="en-GB" sz="1200" dirty="0"/>
              <a:t>. 2022, URL: https://</a:t>
            </a:r>
            <a:r>
              <a:rPr lang="en-GB" sz="1200" dirty="0" err="1"/>
              <a:t>db-engines.com</a:t>
            </a:r>
            <a:r>
              <a:rPr lang="en-GB" sz="1200" dirty="0"/>
              <a:t>/</a:t>
            </a:r>
            <a:r>
              <a:rPr lang="en-GB" sz="1200" dirty="0" err="1"/>
              <a:t>en</a:t>
            </a:r>
            <a:r>
              <a:rPr lang="en-GB" sz="1200" dirty="0"/>
              <a:t>/system/InfluxDB%3BPrometheus%3BTimescaleDB (visited: 10.07.2022, 20:15)</a:t>
            </a:r>
          </a:p>
          <a:p>
            <a:r>
              <a:rPr lang="en-GB" sz="1200" dirty="0"/>
              <a:t>- [14] United Manufacturing Hub. Why we chose </a:t>
            </a:r>
            <a:r>
              <a:rPr lang="en-GB" sz="1200" dirty="0" err="1"/>
              <a:t>timescaleDB</a:t>
            </a:r>
            <a:r>
              <a:rPr lang="en-GB" sz="1200" dirty="0"/>
              <a:t> over </a:t>
            </a:r>
            <a:r>
              <a:rPr lang="en-GB" sz="1200" dirty="0" err="1"/>
              <a:t>InfluxDB</a:t>
            </a:r>
            <a:r>
              <a:rPr lang="en-GB" sz="1200" dirty="0"/>
              <a:t>. 2022, URL: https://</a:t>
            </a:r>
            <a:r>
              <a:rPr lang="en-GB" sz="1200" dirty="0" err="1"/>
              <a:t>docs.umh.app</a:t>
            </a:r>
            <a:r>
              <a:rPr lang="en-GB" sz="1200" dirty="0"/>
              <a:t>/docs/concepts/</a:t>
            </a:r>
            <a:r>
              <a:rPr lang="en-GB" sz="1200" dirty="0" err="1"/>
              <a:t>timescaledb</a:t>
            </a:r>
            <a:r>
              <a:rPr lang="en-GB" sz="1200" dirty="0"/>
              <a:t>-vs-</a:t>
            </a:r>
            <a:r>
              <a:rPr lang="en-GB" sz="1200" dirty="0" err="1"/>
              <a:t>influxdb</a:t>
            </a:r>
            <a:r>
              <a:rPr lang="en-GB" sz="1200" dirty="0"/>
              <a:t>/</a:t>
            </a:r>
          </a:p>
          <a:p>
            <a:r>
              <a:rPr lang="en-GB" sz="1200" dirty="0"/>
              <a:t>- [15] Team Magic. Building a Naive Bayes classifier using Flux. 2020. URL: https://</a:t>
            </a:r>
            <a:r>
              <a:rPr lang="en-GB" sz="1200" dirty="0" err="1"/>
              <a:t>github.com</a:t>
            </a:r>
            <a:r>
              <a:rPr lang="en-GB" sz="1200" dirty="0"/>
              <a:t>/RohanSreerama5/Naive-Bayes-Classifier-Flux/blob/master/Naive%20Bayes.pdf (visited: 10.07.2022, 20:15)</a:t>
            </a:r>
          </a:p>
          <a:p>
            <a:r>
              <a:rPr lang="en-GB" sz="1200" dirty="0"/>
              <a:t>- [16] Rohan </a:t>
            </a:r>
            <a:r>
              <a:rPr lang="en-GB" sz="1200" dirty="0" err="1"/>
              <a:t>Sreerama</a:t>
            </a:r>
            <a:r>
              <a:rPr lang="en-GB" sz="1200" dirty="0"/>
              <a:t>. Naive-Bayes-Classifier-Flux. 2020. URL: https://</a:t>
            </a:r>
            <a:r>
              <a:rPr lang="en-GB" sz="1200" dirty="0" err="1"/>
              <a:t>github.com</a:t>
            </a:r>
            <a:r>
              <a:rPr lang="en-GB" sz="1200" dirty="0"/>
              <a:t>/RohanSreerama5/Naive-Bayes-Classifier-Flux (visited: 10.07.2022)</a:t>
            </a:r>
          </a:p>
          <a:p>
            <a:br>
              <a:rPr lang="en-GB" sz="1200" dirty="0"/>
            </a:br>
            <a:endParaRPr lang="en-GB" sz="1200" dirty="0"/>
          </a:p>
          <a:p>
            <a:endParaRPr lang="en-DE" sz="1200" dirty="0"/>
          </a:p>
        </p:txBody>
      </p:sp>
    </p:spTree>
    <p:extLst>
      <p:ext uri="{BB962C8B-B14F-4D97-AF65-F5344CB8AC3E}">
        <p14:creationId xmlns:p14="http://schemas.microsoft.com/office/powerpoint/2010/main" val="345058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0"/>
          </p:nvPr>
        </p:nvSpPr>
        <p:spPr/>
        <p:txBody>
          <a:bodyPr/>
          <a:lstStyle/>
          <a:p>
            <a:r>
              <a:rPr lang="de-DE" dirty="0" err="1"/>
              <a:t>Introduction</a:t>
            </a:r>
            <a:endParaRPr lang="de-DE" dirty="0"/>
          </a:p>
          <a:p>
            <a:r>
              <a:rPr lang="de-DE" dirty="0" err="1"/>
              <a:t>Fundamentals</a:t>
            </a:r>
            <a:endParaRPr lang="de-DE" dirty="0"/>
          </a:p>
          <a:p>
            <a:pPr lvl="1"/>
            <a:r>
              <a:rPr lang="de-DE" dirty="0"/>
              <a:t>NoSQL </a:t>
            </a:r>
            <a:r>
              <a:rPr lang="de-DE" dirty="0" err="1"/>
              <a:t>basics</a:t>
            </a:r>
            <a:endParaRPr lang="de-DE" dirty="0"/>
          </a:p>
          <a:p>
            <a:pPr lvl="1"/>
            <a:r>
              <a:rPr lang="de-DE" dirty="0"/>
              <a:t>NoSQL </a:t>
            </a:r>
            <a:r>
              <a:rPr lang="de-DE" dirty="0" err="1"/>
              <a:t>vs</a:t>
            </a:r>
            <a:r>
              <a:rPr lang="de-DE" dirty="0"/>
              <a:t> Relational Databases</a:t>
            </a:r>
          </a:p>
          <a:p>
            <a:pPr lvl="1"/>
            <a:r>
              <a:rPr lang="de-DE" dirty="0"/>
              <a:t>Time Series Databases</a:t>
            </a:r>
          </a:p>
          <a:p>
            <a:pPr lvl="1"/>
            <a:r>
              <a:rPr lang="de-DE" dirty="0" err="1"/>
              <a:t>InfluxDB</a:t>
            </a:r>
            <a:r>
              <a:rPr lang="de-DE" dirty="0"/>
              <a:t> </a:t>
            </a:r>
            <a:r>
              <a:rPr lang="de-DE" dirty="0" err="1"/>
              <a:t>basics</a:t>
            </a:r>
            <a:endParaRPr lang="de-DE" dirty="0"/>
          </a:p>
          <a:p>
            <a:pPr lvl="4"/>
            <a:r>
              <a:rPr lang="de-DE" dirty="0" err="1"/>
              <a:t>Flux</a:t>
            </a:r>
            <a:r>
              <a:rPr lang="de-DE" dirty="0"/>
              <a:t> </a:t>
            </a:r>
            <a:r>
              <a:rPr lang="de-DE" dirty="0" err="1"/>
              <a:t>query</a:t>
            </a:r>
            <a:r>
              <a:rPr lang="de-DE" dirty="0"/>
              <a:t> </a:t>
            </a:r>
            <a:r>
              <a:rPr lang="de-DE" dirty="0" err="1"/>
              <a:t>language</a:t>
            </a:r>
            <a:endParaRPr lang="de-DE" dirty="0"/>
          </a:p>
          <a:p>
            <a:pPr lvl="4"/>
            <a:r>
              <a:rPr lang="de-DE" dirty="0" err="1"/>
              <a:t>InfluxDB</a:t>
            </a:r>
            <a:r>
              <a:rPr lang="de-DE" dirty="0"/>
              <a:t> </a:t>
            </a:r>
            <a:r>
              <a:rPr lang="de-DE" dirty="0" err="1"/>
              <a:t>vs</a:t>
            </a:r>
            <a:r>
              <a:rPr lang="de-DE" dirty="0"/>
              <a:t> </a:t>
            </a:r>
            <a:r>
              <a:rPr lang="de-DE" dirty="0" err="1"/>
              <a:t>Timescale</a:t>
            </a:r>
            <a:r>
              <a:rPr lang="de-DE" dirty="0"/>
              <a:t> </a:t>
            </a:r>
            <a:r>
              <a:rPr lang="de-DE" dirty="0" err="1"/>
              <a:t>vs</a:t>
            </a:r>
            <a:r>
              <a:rPr lang="de-DE" dirty="0"/>
              <a:t> Prometheus</a:t>
            </a:r>
          </a:p>
          <a:p>
            <a:pPr lvl="1"/>
            <a:r>
              <a:rPr lang="de-DE" dirty="0"/>
              <a:t>Naive Bayes Classification</a:t>
            </a:r>
          </a:p>
          <a:p>
            <a:r>
              <a:rPr lang="de-DE" dirty="0"/>
              <a:t>Project</a:t>
            </a:r>
          </a:p>
          <a:p>
            <a:r>
              <a:rPr lang="de-DE" dirty="0"/>
              <a:t>Live </a:t>
            </a:r>
            <a:r>
              <a:rPr lang="de-DE" dirty="0" err="1"/>
              <a:t>demonstration</a:t>
            </a:r>
            <a:endParaRPr lang="de-DE" dirty="0"/>
          </a:p>
          <a:p>
            <a:r>
              <a:rPr lang="de-DE" dirty="0" err="1"/>
              <a:t>Conclusion</a:t>
            </a:r>
            <a:endParaRPr lang="de-DE" dirty="0"/>
          </a:p>
          <a:p>
            <a:pPr marL="179025" indent="0">
              <a:buNone/>
            </a:pPr>
            <a:endParaRPr lang="de-DE" dirty="0"/>
          </a:p>
          <a:p>
            <a:pPr marL="0" indent="0">
              <a:buNone/>
            </a:pPr>
            <a:endParaRPr lang="de-DE" dirty="0"/>
          </a:p>
        </p:txBody>
      </p:sp>
    </p:spTree>
    <p:extLst>
      <p:ext uri="{BB962C8B-B14F-4D97-AF65-F5344CB8AC3E}">
        <p14:creationId xmlns:p14="http://schemas.microsoft.com/office/powerpoint/2010/main" val="23627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20</a:t>
            </a:fld>
            <a:endParaRPr lang="de-DE" dirty="0"/>
          </a:p>
        </p:txBody>
      </p:sp>
      <p:sp>
        <p:nvSpPr>
          <p:cNvPr id="2" name="Titel 1"/>
          <p:cNvSpPr>
            <a:spLocks noGrp="1"/>
          </p:cNvSpPr>
          <p:nvPr>
            <p:ph type="title"/>
          </p:nvPr>
        </p:nvSpPr>
        <p:spPr/>
        <p:txBody>
          <a:bodyPr/>
          <a:lstStyle/>
          <a:p>
            <a:r>
              <a:rPr lang="de-DE" dirty="0"/>
              <a:t>Image Sources (all </a:t>
            </a:r>
            <a:r>
              <a:rPr lang="de-DE" dirty="0" err="1"/>
              <a:t>accessed</a:t>
            </a:r>
            <a:r>
              <a:rPr lang="de-DE" dirty="0"/>
              <a:t> on: 17.07.2022, 15:00)</a:t>
            </a:r>
          </a:p>
        </p:txBody>
      </p:sp>
      <p:sp>
        <p:nvSpPr>
          <p:cNvPr id="6" name="Inhaltsplatzhalter 5"/>
          <p:cNvSpPr>
            <a:spLocks noGrp="1"/>
          </p:cNvSpPr>
          <p:nvPr>
            <p:ph sz="quarter" idx="13"/>
          </p:nvPr>
        </p:nvSpPr>
        <p:spPr/>
        <p:txBody>
          <a:bodyPr/>
          <a:lstStyle/>
          <a:p>
            <a:pPr marL="285750" indent="-285750">
              <a:buFontTx/>
              <a:buChar char="-"/>
            </a:pPr>
            <a:r>
              <a:rPr lang="de-DE" dirty="0"/>
              <a:t>[1] Top 10 </a:t>
            </a:r>
            <a:r>
              <a:rPr lang="de-DE" dirty="0" err="1"/>
              <a:t>noSQL</a:t>
            </a:r>
            <a:r>
              <a:rPr lang="de-DE" dirty="0"/>
              <a:t> Databases: </a:t>
            </a:r>
            <a:r>
              <a:rPr lang="de-DE" dirty="0">
                <a:hlinkClick r:id="rId3"/>
              </a:rPr>
              <a:t>https://ares.decipherzone.com/blog-manager/uploads/ckeditor_Top%2010%20NoSQL%20Databases%20in%202022.png</a:t>
            </a:r>
            <a:endParaRPr lang="de-DE" dirty="0"/>
          </a:p>
          <a:p>
            <a:pPr marL="285750" indent="-285750">
              <a:buFontTx/>
              <a:buChar char="-"/>
            </a:pPr>
            <a:r>
              <a:rPr lang="de-DE" dirty="0"/>
              <a:t>[2] </a:t>
            </a:r>
            <a:r>
              <a:rPr lang="de-DE" dirty="0" err="1"/>
              <a:t>InfluxDB</a:t>
            </a:r>
            <a:r>
              <a:rPr lang="de-DE" dirty="0"/>
              <a:t>: </a:t>
            </a:r>
            <a:r>
              <a:rPr lang="de-DE" dirty="0">
                <a:hlinkClick r:id="rId4"/>
              </a:rPr>
              <a:t>https://dbdb.io/db/influxdb/revisions/7</a:t>
            </a:r>
            <a:r>
              <a:rPr lang="de-DE" dirty="0"/>
              <a:t> </a:t>
            </a:r>
          </a:p>
          <a:p>
            <a:pPr marL="285750" indent="-285750">
              <a:buFontTx/>
              <a:buChar char="-"/>
            </a:pPr>
            <a:r>
              <a:rPr lang="de-DE" dirty="0"/>
              <a:t>[3] Prometheus: </a:t>
            </a:r>
            <a:r>
              <a:rPr lang="de-DE" dirty="0">
                <a:hlinkClick r:id="rId5"/>
              </a:rPr>
              <a:t>https://blogs.sap.com/wp-content/uploads/2018/01/prometheus.png</a:t>
            </a:r>
            <a:r>
              <a:rPr lang="de-DE" dirty="0"/>
              <a:t> </a:t>
            </a:r>
          </a:p>
          <a:p>
            <a:pPr marL="285750" indent="-285750">
              <a:buFontTx/>
              <a:buChar char="-"/>
            </a:pPr>
            <a:r>
              <a:rPr lang="de-DE" dirty="0"/>
              <a:t>[4] </a:t>
            </a:r>
            <a:r>
              <a:rPr lang="de-DE" dirty="0" err="1"/>
              <a:t>TimescaleDB</a:t>
            </a:r>
            <a:r>
              <a:rPr lang="de-DE" dirty="0"/>
              <a:t>: </a:t>
            </a:r>
            <a:r>
              <a:rPr lang="de-DE" dirty="0">
                <a:hlinkClick r:id="rId6"/>
              </a:rPr>
              <a:t>https://3rdman.de/wp-content/uploads/Timescale.png</a:t>
            </a:r>
            <a:r>
              <a:rPr lang="de-DE" dirty="0"/>
              <a:t> </a:t>
            </a:r>
          </a:p>
        </p:txBody>
      </p:sp>
    </p:spTree>
    <p:extLst>
      <p:ext uri="{BB962C8B-B14F-4D97-AF65-F5344CB8AC3E}">
        <p14:creationId xmlns:p14="http://schemas.microsoft.com/office/powerpoint/2010/main" val="357123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21</a:t>
            </a:fld>
            <a:endParaRPr lang="de-DE" dirty="0"/>
          </a:p>
        </p:txBody>
      </p:sp>
      <p:sp>
        <p:nvSpPr>
          <p:cNvPr id="2" name="Titel 1"/>
          <p:cNvSpPr>
            <a:spLocks noGrp="1"/>
          </p:cNvSpPr>
          <p:nvPr>
            <p:ph type="title"/>
          </p:nvPr>
        </p:nvSpPr>
        <p:spPr/>
        <p:txBody>
          <a:bodyPr/>
          <a:lstStyle/>
          <a:p>
            <a:r>
              <a:rPr lang="de-DE" dirty="0" err="1"/>
              <a:t>Comparing</a:t>
            </a:r>
            <a:r>
              <a:rPr lang="de-DE" dirty="0"/>
              <a:t> </a:t>
            </a:r>
            <a:r>
              <a:rPr lang="de-DE" dirty="0" err="1"/>
              <a:t>InfluxDB</a:t>
            </a:r>
            <a:r>
              <a:rPr lang="de-DE" dirty="0"/>
              <a:t> </a:t>
            </a:r>
            <a:r>
              <a:rPr lang="de-DE" dirty="0" err="1"/>
              <a:t>to</a:t>
            </a:r>
            <a:r>
              <a:rPr lang="de-DE" dirty="0"/>
              <a:t> </a:t>
            </a:r>
            <a:r>
              <a:rPr lang="de-DE" dirty="0" err="1"/>
              <a:t>other</a:t>
            </a:r>
            <a:endParaRPr lang="de-DE" dirty="0"/>
          </a:p>
        </p:txBody>
      </p:sp>
      <p:sp>
        <p:nvSpPr>
          <p:cNvPr id="6" name="Inhaltsplatzhalter 5"/>
          <p:cNvSpPr>
            <a:spLocks noGrp="1"/>
          </p:cNvSpPr>
          <p:nvPr>
            <p:ph sz="quarter" idx="13"/>
          </p:nvPr>
        </p:nvSpPr>
        <p:spPr/>
        <p:txBody>
          <a:bodyPr/>
          <a:lstStyle/>
          <a:p>
            <a:endParaRPr lang="de-DE" dirty="0"/>
          </a:p>
        </p:txBody>
      </p:sp>
    </p:spTree>
    <p:extLst>
      <p:ext uri="{BB962C8B-B14F-4D97-AF65-F5344CB8AC3E}">
        <p14:creationId xmlns:p14="http://schemas.microsoft.com/office/powerpoint/2010/main" val="381890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Säulendiagramm</a:t>
            </a:r>
            <a:br>
              <a:rPr lang="de-DE" dirty="0"/>
            </a:br>
            <a:r>
              <a:rPr lang="de-DE" dirty="0"/>
              <a:t>Werte und Beschriftungen können nach Doppelklick geändert werden</a:t>
            </a:r>
          </a:p>
        </p:txBody>
      </p:sp>
      <p:sp>
        <p:nvSpPr>
          <p:cNvPr id="8" name="Datumsplatzhalter 7"/>
          <p:cNvSpPr>
            <a:spLocks noGrp="1"/>
          </p:cNvSpPr>
          <p:nvPr>
            <p:ph type="dt" sz="half" idx="10"/>
          </p:nvPr>
        </p:nvSpPr>
        <p:spPr/>
        <p:txBody>
          <a:bodyPr/>
          <a:lstStyle/>
          <a:p>
            <a:fld id="{74ADCDC6-15F8-440A-85C7-E016319DAC93}"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22</a:t>
            </a:fld>
            <a:endParaRPr lang="de-DE" dirty="0"/>
          </a:p>
        </p:txBody>
      </p:sp>
      <p:graphicFrame>
        <p:nvGraphicFramePr>
          <p:cNvPr id="6" name="Diagramm 5"/>
          <p:cNvGraphicFramePr/>
          <p:nvPr>
            <p:extLst>
              <p:ext uri="{D42A27DB-BD31-4B8C-83A1-F6EECF244321}">
                <p14:modId xmlns:p14="http://schemas.microsoft.com/office/powerpoint/2010/main" val="3598402336"/>
              </p:ext>
            </p:extLst>
          </p:nvPr>
        </p:nvGraphicFramePr>
        <p:xfrm>
          <a:off x="250825" y="1095375"/>
          <a:ext cx="8642349" cy="302418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203867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Balkendiagramm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2702812772"/>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B558ECAE-EF4F-4F0E-998C-E06BB00CEEDD}"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23</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2086538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Stapelbalkendiagramm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214306084"/>
              </p:ext>
            </p:extLst>
          </p:nvPr>
        </p:nvGraphicFramePr>
        <p:xfrm>
          <a:off x="254819" y="1095374"/>
          <a:ext cx="8638355"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EB8BF66A-BD51-48D8-9D80-A101D4FB04CF}"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24</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13422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Liniendiagramm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2185781317"/>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81C5308B-9BF3-437F-B3CE-145D2A3039FE}"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25</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1504854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Ringdiagramm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698392054"/>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A2C839CB-B056-4876-A47C-0C07C52F1E99}"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26</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664881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420983969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EF153EFD-B3CA-4190-BB31-6065EE34A350}" type="datetime1">
              <a:rPr lang="de-DE" smtClean="0"/>
              <a:t>17.07.22</a:t>
            </a:fld>
            <a:endParaRPr lang="de-DE" dirty="0"/>
          </a:p>
        </p:txBody>
      </p:sp>
      <p:sp>
        <p:nvSpPr>
          <p:cNvPr id="3" name="Fußzeilenplatzhalter 2"/>
          <p:cNvSpPr>
            <a:spLocks noGrp="1"/>
          </p:cNvSpPr>
          <p:nvPr>
            <p:ph type="ftr" sz="quarter" idx="11"/>
          </p:nvPr>
        </p:nvSpPr>
        <p:spPr/>
        <p:txBody>
          <a:bodyPr/>
          <a:lstStyle/>
          <a:p>
            <a:r>
              <a:rPr lang="de-DE" dirty="0"/>
              <a:t>Name der Präsentation, Name des Sprechers ©HSB</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27</a:t>
            </a:fld>
            <a:endParaRPr lang="de-DE" dirty="0"/>
          </a:p>
        </p:txBody>
      </p:sp>
      <p:sp>
        <p:nvSpPr>
          <p:cNvPr id="12288" name="Textplatzhalter 12287"/>
          <p:cNvSpPr>
            <a:spLocks noGrp="1"/>
          </p:cNvSpPr>
          <p:nvPr>
            <p:ph type="body" sz="quarter" idx="15"/>
          </p:nvPr>
        </p:nvSpPr>
        <p:spPr/>
        <p:txBody>
          <a:bodyPr>
            <a:noAutofit/>
          </a:bodyPr>
          <a:lstStyle/>
          <a:p>
            <a:r>
              <a:rPr lang="de-DE" sz="1200" dirty="0"/>
              <a:t>Der grau schraffierte Bereich in der Grafik stellt die sogenannte Arbeitsfläche dar. Nur in diesem Bereich dürfen die Präsentationsinhalte platziert werden.</a:t>
            </a:r>
          </a:p>
          <a:p>
            <a:r>
              <a:rPr lang="de-DE" sz="1200" b="1" dirty="0"/>
              <a:t>Ansicht</a:t>
            </a:r>
          </a:p>
          <a:p>
            <a:r>
              <a:rPr lang="de-DE" sz="1200" dirty="0"/>
              <a:t>Sollten Sie in Ihrer Ansicht keine Führungslinien vorfinden, so können Sie sich diese wie folgt anzeigen lassen: Klicken Sie außerhalb der Folie auf die rechte Maustaste. Dann bitte unter „Raster und Führungslinien“ den Punkt „Zeichnungslinien auf dem Bildschirm anzeigen“ markieren.</a:t>
            </a:r>
          </a:p>
          <a:p>
            <a:r>
              <a:rPr lang="de-DE" sz="1200" b="1" dirty="0"/>
              <a:t>Funktion</a:t>
            </a:r>
          </a:p>
          <a:p>
            <a:r>
              <a:rPr lang="de-DE" sz="1200" dirty="0"/>
              <a:t>Führungslinien helfen bei der Positionierung von Objekten und markieren gleichzeitig den Bereich, indem Sie Ihre Inhalte unterbringen können. Die äußeren vertikalen (1 und 4) und die horizontalen ( 5 und 6) Führungslinien markieren die Inhaltsfläche (grau). Einzufügende Objekte sollten nach Möglichkeit innerhalb der Inhaltsfläche an mindestens einer Linie ansetzen. Wenn Sie Layouts mit zwei Inhalten benutzen, richten Sie ihren Inhalt bitte an den vertikalen Linien </a:t>
            </a:r>
            <a:br>
              <a:rPr lang="de-DE" sz="1200" dirty="0"/>
            </a:br>
            <a:r>
              <a:rPr lang="de-DE" sz="1200" dirty="0"/>
              <a:t>(2 und 3) aus.</a:t>
            </a:r>
          </a:p>
        </p:txBody>
      </p:sp>
      <p:sp>
        <p:nvSpPr>
          <p:cNvPr id="5" name="Titel 4"/>
          <p:cNvSpPr>
            <a:spLocks noGrp="1"/>
          </p:cNvSpPr>
          <p:nvPr>
            <p:ph type="title"/>
          </p:nvPr>
        </p:nvSpPr>
        <p:spPr/>
        <p:txBody>
          <a:bodyPr/>
          <a:lstStyle/>
          <a:p>
            <a:r>
              <a:rPr lang="de-DE" dirty="0"/>
              <a:t>Folienaufteilung</a:t>
            </a:r>
          </a:p>
        </p:txBody>
      </p:sp>
      <p:grpSp>
        <p:nvGrpSpPr>
          <p:cNvPr id="31" name="Gruppieren 30"/>
          <p:cNvGrpSpPr/>
          <p:nvPr/>
        </p:nvGrpSpPr>
        <p:grpSpPr>
          <a:xfrm>
            <a:off x="5786960" y="1563638"/>
            <a:ext cx="3106215" cy="1756346"/>
            <a:chOff x="5786960" y="1599642"/>
            <a:chExt cx="3106215" cy="1756346"/>
          </a:xfrm>
        </p:grpSpPr>
        <p:pic>
          <p:nvPicPr>
            <p:cNvPr id="53" name="Picture 59" descr="C:\screenmakers\Kunden\kleinerundbold\Henkes_HSB_Master\PPT_Klassisch\Bilder_Hilfen\folienaufteilung_16_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960" y="1609133"/>
              <a:ext cx="3105520" cy="1746855"/>
            </a:xfrm>
            <a:prstGeom prst="rect">
              <a:avLst/>
            </a:prstGeom>
            <a:solidFill>
              <a:schemeClr val="bg1"/>
            </a:solidFill>
            <a:ln w="9525">
              <a:noFill/>
            </a:ln>
            <a:effectLst>
              <a:outerShdw blurRad="63500" algn="ctr" rotWithShape="0">
                <a:prstClr val="black">
                  <a:alpha val="40000"/>
                </a:prstClr>
              </a:outerShdw>
            </a:effectLst>
          </p:spPr>
        </p:pic>
        <p:cxnSp>
          <p:nvCxnSpPr>
            <p:cNvPr id="7" name="Gerade Verbindung 6"/>
            <p:cNvCxnSpPr/>
            <p:nvPr/>
          </p:nvCxnSpPr>
          <p:spPr>
            <a:xfrm>
              <a:off x="5868144"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8807772"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a:off x="5786960" y="1982986"/>
              <a:ext cx="310621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5786960" y="3139484"/>
              <a:ext cx="310621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7215555"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7316047"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5" name="Rechteck 23"/>
          <p:cNvSpPr/>
          <p:nvPr/>
        </p:nvSpPr>
        <p:spPr bwMode="gray">
          <a:xfrm>
            <a:off x="4680012" y="1848764"/>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5</a:t>
            </a:r>
          </a:p>
        </p:txBody>
      </p:sp>
      <p:sp>
        <p:nvSpPr>
          <p:cNvPr id="36" name="Textfeld 24"/>
          <p:cNvSpPr txBox="1"/>
          <p:nvPr/>
        </p:nvSpPr>
        <p:spPr bwMode="gray">
          <a:xfrm>
            <a:off x="5365675" y="1815666"/>
            <a:ext cx="413843" cy="246197"/>
          </a:xfrm>
          <a:prstGeom prst="rect">
            <a:avLst/>
          </a:prstGeom>
          <a:noFill/>
        </p:spPr>
        <p:txBody>
          <a:bodyPr wrap="none" lIns="91414" tIns="45708" rIns="91414" bIns="45708" rtlCol="0">
            <a:spAutoFit/>
          </a:bodyPr>
          <a:lstStyle/>
          <a:p>
            <a:r>
              <a:rPr lang="de-DE" sz="1000" dirty="0">
                <a:solidFill>
                  <a:srgbClr val="000000"/>
                </a:solidFill>
              </a:rPr>
              <a:t>4,10</a:t>
            </a:r>
          </a:p>
        </p:txBody>
      </p:sp>
      <p:sp>
        <p:nvSpPr>
          <p:cNvPr id="38" name="Rechteck 26"/>
          <p:cNvSpPr/>
          <p:nvPr/>
        </p:nvSpPr>
        <p:spPr bwMode="gray">
          <a:xfrm>
            <a:off x="5760152" y="1086585"/>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1</a:t>
            </a:r>
          </a:p>
        </p:txBody>
      </p:sp>
      <p:sp>
        <p:nvSpPr>
          <p:cNvPr id="39" name="Textfeld 27"/>
          <p:cNvSpPr txBox="1"/>
          <p:nvPr/>
        </p:nvSpPr>
        <p:spPr bwMode="gray">
          <a:xfrm>
            <a:off x="5611752" y="1347614"/>
            <a:ext cx="479566" cy="246197"/>
          </a:xfrm>
          <a:prstGeom prst="rect">
            <a:avLst/>
          </a:prstGeom>
          <a:noFill/>
        </p:spPr>
        <p:txBody>
          <a:bodyPr wrap="none" lIns="91414" tIns="45708" rIns="91414" bIns="45708" rtlCol="0">
            <a:spAutoFit/>
          </a:bodyPr>
          <a:lstStyle/>
          <a:p>
            <a:pPr algn="ctr"/>
            <a:r>
              <a:rPr lang="de-DE" sz="1000" dirty="0">
                <a:solidFill>
                  <a:srgbClr val="000000"/>
                </a:solidFill>
              </a:rPr>
              <a:t>12,00</a:t>
            </a:r>
          </a:p>
        </p:txBody>
      </p:sp>
      <p:cxnSp>
        <p:nvCxnSpPr>
          <p:cNvPr id="40" name="Form 34"/>
          <p:cNvCxnSpPr/>
          <p:nvPr/>
        </p:nvCxnSpPr>
        <p:spPr bwMode="gray">
          <a:xfrm rot="16200000" flipH="1">
            <a:off x="5773290" y="1326848"/>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hteck 29"/>
          <p:cNvSpPr/>
          <p:nvPr/>
        </p:nvSpPr>
        <p:spPr bwMode="gray">
          <a:xfrm>
            <a:off x="4680012" y="3000892"/>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6</a:t>
            </a:r>
          </a:p>
        </p:txBody>
      </p:sp>
      <p:sp>
        <p:nvSpPr>
          <p:cNvPr id="42" name="Textfeld 30"/>
          <p:cNvSpPr txBox="1"/>
          <p:nvPr/>
        </p:nvSpPr>
        <p:spPr bwMode="gray">
          <a:xfrm>
            <a:off x="5382293" y="2967794"/>
            <a:ext cx="413843" cy="246197"/>
          </a:xfrm>
          <a:prstGeom prst="rect">
            <a:avLst/>
          </a:prstGeom>
          <a:noFill/>
        </p:spPr>
        <p:txBody>
          <a:bodyPr wrap="none" lIns="91414" tIns="45708" rIns="91414" bIns="45708" rtlCol="0">
            <a:spAutoFit/>
          </a:bodyPr>
          <a:lstStyle/>
          <a:p>
            <a:r>
              <a:rPr lang="de-DE" sz="1000" dirty="0">
                <a:solidFill>
                  <a:srgbClr val="000000"/>
                </a:solidFill>
              </a:rPr>
              <a:t>5,80</a:t>
            </a:r>
          </a:p>
        </p:txBody>
      </p:sp>
      <p:sp>
        <p:nvSpPr>
          <p:cNvPr id="44" name="Rechteck 33"/>
          <p:cNvSpPr/>
          <p:nvPr/>
        </p:nvSpPr>
        <p:spPr bwMode="gray">
          <a:xfrm>
            <a:off x="8532460" y="1093361"/>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4</a:t>
            </a:r>
          </a:p>
        </p:txBody>
      </p:sp>
      <p:sp>
        <p:nvSpPr>
          <p:cNvPr id="45" name="Textfeld 34"/>
          <p:cNvSpPr txBox="1"/>
          <p:nvPr/>
        </p:nvSpPr>
        <p:spPr bwMode="gray">
          <a:xfrm>
            <a:off x="8384060" y="1354390"/>
            <a:ext cx="479566" cy="246197"/>
          </a:xfrm>
          <a:prstGeom prst="rect">
            <a:avLst/>
          </a:prstGeom>
          <a:noFill/>
        </p:spPr>
        <p:txBody>
          <a:bodyPr wrap="none" lIns="91414" tIns="45708" rIns="91414" bIns="45708" rtlCol="0">
            <a:spAutoFit/>
          </a:bodyPr>
          <a:lstStyle/>
          <a:p>
            <a:pPr algn="ctr"/>
            <a:r>
              <a:rPr lang="de-DE" sz="1000" dirty="0">
                <a:solidFill>
                  <a:srgbClr val="000000"/>
                </a:solidFill>
              </a:rPr>
              <a:t>12,00</a:t>
            </a:r>
          </a:p>
        </p:txBody>
      </p:sp>
      <p:cxnSp>
        <p:nvCxnSpPr>
          <p:cNvPr id="46" name="Form 34"/>
          <p:cNvCxnSpPr/>
          <p:nvPr/>
        </p:nvCxnSpPr>
        <p:spPr bwMode="gray">
          <a:xfrm rot="5400000">
            <a:off x="8542842" y="1336976"/>
            <a:ext cx="162000"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bwMode="gray">
          <a:xfrm>
            <a:off x="7023562" y="1091950"/>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2</a:t>
            </a:r>
          </a:p>
        </p:txBody>
      </p:sp>
      <p:sp>
        <p:nvSpPr>
          <p:cNvPr id="48" name="Textfeld 47"/>
          <p:cNvSpPr txBox="1"/>
          <p:nvPr/>
        </p:nvSpPr>
        <p:spPr bwMode="gray">
          <a:xfrm>
            <a:off x="6908024" y="1352979"/>
            <a:ext cx="413842" cy="246197"/>
          </a:xfrm>
          <a:prstGeom prst="rect">
            <a:avLst/>
          </a:prstGeom>
          <a:noFill/>
        </p:spPr>
        <p:txBody>
          <a:bodyPr wrap="none" lIns="91414" tIns="45708" rIns="91414" bIns="45708" rtlCol="0">
            <a:spAutoFit/>
          </a:bodyPr>
          <a:lstStyle/>
          <a:p>
            <a:pPr algn="ctr"/>
            <a:r>
              <a:rPr lang="de-DE" sz="1000" dirty="0">
                <a:solidFill>
                  <a:srgbClr val="000000"/>
                </a:solidFill>
              </a:rPr>
              <a:t>0,30</a:t>
            </a:r>
          </a:p>
        </p:txBody>
      </p:sp>
      <p:cxnSp>
        <p:nvCxnSpPr>
          <p:cNvPr id="49" name="Form 34"/>
          <p:cNvCxnSpPr/>
          <p:nvPr/>
        </p:nvCxnSpPr>
        <p:spPr bwMode="gray">
          <a:xfrm rot="16200000" flipH="1">
            <a:off x="7036700" y="1332212"/>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hteck 26"/>
          <p:cNvSpPr/>
          <p:nvPr/>
        </p:nvSpPr>
        <p:spPr bwMode="gray">
          <a:xfrm>
            <a:off x="7347598" y="1091018"/>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3</a:t>
            </a:r>
          </a:p>
        </p:txBody>
      </p:sp>
      <p:sp>
        <p:nvSpPr>
          <p:cNvPr id="51" name="Textfeld 27"/>
          <p:cNvSpPr txBox="1"/>
          <p:nvPr/>
        </p:nvSpPr>
        <p:spPr bwMode="gray">
          <a:xfrm>
            <a:off x="7232060" y="1352048"/>
            <a:ext cx="413842" cy="246197"/>
          </a:xfrm>
          <a:prstGeom prst="rect">
            <a:avLst/>
          </a:prstGeom>
          <a:noFill/>
        </p:spPr>
        <p:txBody>
          <a:bodyPr wrap="none" lIns="91414" tIns="45708" rIns="91414" bIns="45708" rtlCol="0">
            <a:spAutoFit/>
          </a:bodyPr>
          <a:lstStyle/>
          <a:p>
            <a:pPr algn="ctr"/>
            <a:r>
              <a:rPr lang="de-DE" sz="1000" dirty="0">
                <a:solidFill>
                  <a:srgbClr val="000000"/>
                </a:solidFill>
              </a:rPr>
              <a:t>0,30</a:t>
            </a:r>
          </a:p>
        </p:txBody>
      </p:sp>
      <p:cxnSp>
        <p:nvCxnSpPr>
          <p:cNvPr id="52" name="Form 34"/>
          <p:cNvCxnSpPr/>
          <p:nvPr/>
        </p:nvCxnSpPr>
        <p:spPr bwMode="gray">
          <a:xfrm rot="16200000" flipH="1">
            <a:off x="7360736" y="1331280"/>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0" name="Gruppieren 59"/>
          <p:cNvGrpSpPr/>
          <p:nvPr/>
        </p:nvGrpSpPr>
        <p:grpSpPr bwMode="gray">
          <a:xfrm>
            <a:off x="7148129" y="3390412"/>
            <a:ext cx="1745046" cy="1269570"/>
            <a:chOff x="1619672" y="3002534"/>
            <a:chExt cx="2340260" cy="1702605"/>
          </a:xfrm>
        </p:grpSpPr>
        <p:pic>
          <p:nvPicPr>
            <p:cNvPr id="6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619672" y="3002534"/>
              <a:ext cx="2340260" cy="170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echteck 61"/>
            <p:cNvSpPr/>
            <p:nvPr/>
          </p:nvSpPr>
          <p:spPr bwMode="gray">
            <a:xfrm>
              <a:off x="1691680" y="3291831"/>
              <a:ext cx="1116124"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a:p>
          </p:txBody>
        </p:sp>
        <p:sp>
          <p:nvSpPr>
            <p:cNvPr id="63" name="Rechteck 62"/>
            <p:cNvSpPr/>
            <p:nvPr/>
          </p:nvSpPr>
          <p:spPr bwMode="gray">
            <a:xfrm>
              <a:off x="1691680" y="3728641"/>
              <a:ext cx="1188132"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a:p>
          </p:txBody>
        </p:sp>
        <p:sp>
          <p:nvSpPr>
            <p:cNvPr id="64" name="Rechteck 63"/>
            <p:cNvSpPr/>
            <p:nvPr/>
          </p:nvSpPr>
          <p:spPr bwMode="gray">
            <a:xfrm>
              <a:off x="1691680" y="4155926"/>
              <a:ext cx="1584176"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a:p>
          </p:txBody>
        </p:sp>
      </p:grpSp>
      <p:sp>
        <p:nvSpPr>
          <p:cNvPr id="65" name="Rechteckige Legende 64"/>
          <p:cNvSpPr/>
          <p:nvPr/>
        </p:nvSpPr>
        <p:spPr bwMode="gray">
          <a:xfrm>
            <a:off x="4679950" y="3869544"/>
            <a:ext cx="1656246" cy="322386"/>
          </a:xfrm>
          <a:prstGeom prst="wedgeRectCallout">
            <a:avLst>
              <a:gd name="adj1" fmla="val 75886"/>
              <a:gd name="adj2" fmla="val -2521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200" b="1" dirty="0">
                <a:solidFill>
                  <a:schemeClr val="bg1"/>
                </a:solidFill>
              </a:rPr>
              <a:t>Hilfreiche Einstellung</a:t>
            </a:r>
          </a:p>
        </p:txBody>
      </p:sp>
      <p:cxnSp>
        <p:nvCxnSpPr>
          <p:cNvPr id="20" name="Gerade Verbindung mit Pfeil 19"/>
          <p:cNvCxnSpPr>
            <a:stCxn id="35" idx="3"/>
            <a:endCxn id="36" idx="1"/>
          </p:cNvCxnSpPr>
          <p:nvPr/>
        </p:nvCxnSpPr>
        <p:spPr>
          <a:xfrm>
            <a:off x="4860012" y="1938764"/>
            <a:ext cx="505663" cy="1"/>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41" idx="3"/>
            <a:endCxn id="42" idx="1"/>
          </p:cNvCxnSpPr>
          <p:nvPr/>
        </p:nvCxnSpPr>
        <p:spPr>
          <a:xfrm>
            <a:off x="4860012" y="3090892"/>
            <a:ext cx="522281" cy="1"/>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8081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34710801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Layoutübersicht</a:t>
            </a:r>
          </a:p>
        </p:txBody>
      </p:sp>
      <p:sp>
        <p:nvSpPr>
          <p:cNvPr id="3" name="Datumsplatzhalter 2"/>
          <p:cNvSpPr>
            <a:spLocks noGrp="1"/>
          </p:cNvSpPr>
          <p:nvPr>
            <p:ph type="dt" sz="half" idx="10"/>
          </p:nvPr>
        </p:nvSpPr>
        <p:spPr/>
        <p:txBody>
          <a:bodyPr/>
          <a:lstStyle/>
          <a:p>
            <a:fld id="{F7AC83C4-BA23-4DD7-9007-0A1109640C2A}"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Name der Präsentation, Name des Sprechers ©HSB</a:t>
            </a:r>
          </a:p>
        </p:txBody>
      </p:sp>
      <p:sp>
        <p:nvSpPr>
          <p:cNvPr id="7" name="Rechteckige Legende 6"/>
          <p:cNvSpPr/>
          <p:nvPr/>
        </p:nvSpPr>
        <p:spPr bwMode="gray">
          <a:xfrm>
            <a:off x="3419872" y="1923678"/>
            <a:ext cx="4573265" cy="648072"/>
          </a:xfrm>
          <a:prstGeom prst="wedgeRectCallout">
            <a:avLst>
              <a:gd name="adj1" fmla="val -58765"/>
              <a:gd name="adj2" fmla="val -184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400" dirty="0">
                <a:solidFill>
                  <a:schemeClr val="bg1"/>
                </a:solidFill>
                <a:latin typeface="+mj-lt"/>
              </a:rPr>
              <a:t>Bitte benutzen Sie nur die in der Vorlage vorgegebenen Layouts bei der Erstellung Ihrer Inhalte. </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28</a:t>
            </a:fld>
            <a:endParaRPr lang="de-DE" dirty="0"/>
          </a:p>
        </p:txBody>
      </p:sp>
      <p:pic>
        <p:nvPicPr>
          <p:cNvPr id="11" name="Picture 82"/>
          <p:cNvPicPr>
            <a:picLocks noChangeAspect="1" noChangeArrowheads="1"/>
          </p:cNvPicPr>
          <p:nvPr/>
        </p:nvPicPr>
        <p:blipFill rotWithShape="1">
          <a:blip r:embed="rId7">
            <a:extLst>
              <a:ext uri="{28A0092B-C50C-407E-A947-70E740481C1C}">
                <a14:useLocalDpi xmlns:a14="http://schemas.microsoft.com/office/drawing/2010/main" val="0"/>
              </a:ext>
            </a:extLst>
          </a:blip>
          <a:srcRect b="15317"/>
          <a:stretch/>
        </p:blipFill>
        <p:spPr bwMode="auto">
          <a:xfrm>
            <a:off x="250825" y="1072756"/>
            <a:ext cx="2544282" cy="3586558"/>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07406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201954308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6" name="Datumsplatzhalter 5"/>
          <p:cNvSpPr>
            <a:spLocks noGrp="1"/>
          </p:cNvSpPr>
          <p:nvPr>
            <p:ph type="dt" sz="half" idx="10"/>
          </p:nvPr>
        </p:nvSpPr>
        <p:spPr/>
        <p:txBody>
          <a:bodyPr/>
          <a:lstStyle/>
          <a:p>
            <a:fld id="{9819C8E6-A6CA-450C-BBDD-8ED1B581CB54}" type="datetime1">
              <a:rPr lang="de-DE" smtClean="0"/>
              <a:t>17.07.22</a:t>
            </a:fld>
            <a:endParaRPr lang="de-DE" dirty="0"/>
          </a:p>
        </p:txBody>
      </p:sp>
      <p:sp>
        <p:nvSpPr>
          <p:cNvPr id="14" name="Fußzeilenplatzhalter 13"/>
          <p:cNvSpPr>
            <a:spLocks noGrp="1"/>
          </p:cNvSpPr>
          <p:nvPr>
            <p:ph type="ftr" sz="quarter" idx="11"/>
          </p:nvPr>
        </p:nvSpPr>
        <p:spPr/>
        <p:txBody>
          <a:bodyPr/>
          <a:lstStyle/>
          <a:p>
            <a:r>
              <a:rPr lang="de-DE" dirty="0"/>
              <a:t>Name der Präsentation, Name des Sprechers ©HSB</a:t>
            </a:r>
          </a:p>
        </p:txBody>
      </p:sp>
      <p:sp>
        <p:nvSpPr>
          <p:cNvPr id="17" name="Foliennummernplatzhalter 16"/>
          <p:cNvSpPr>
            <a:spLocks noGrp="1"/>
          </p:cNvSpPr>
          <p:nvPr>
            <p:ph type="sldNum" sz="quarter" idx="12"/>
          </p:nvPr>
        </p:nvSpPr>
        <p:spPr/>
        <p:txBody>
          <a:bodyPr/>
          <a:lstStyle/>
          <a:p>
            <a:fld id="{58444F55-0981-4E9E-8F6B-2F7546EE58D7}" type="slidenum">
              <a:rPr lang="de-DE" smtClean="0"/>
              <a:pPr/>
              <a:t>29</a:t>
            </a:fld>
            <a:endParaRPr lang="de-DE" dirty="0"/>
          </a:p>
        </p:txBody>
      </p:sp>
      <p:grpSp>
        <p:nvGrpSpPr>
          <p:cNvPr id="18" name="Gruppieren 17"/>
          <p:cNvGrpSpPr/>
          <p:nvPr/>
        </p:nvGrpSpPr>
        <p:grpSpPr>
          <a:xfrm>
            <a:off x="2339752" y="3008868"/>
            <a:ext cx="3024000" cy="1580681"/>
            <a:chOff x="1259632" y="4691462"/>
            <a:chExt cx="3024000" cy="1580681"/>
          </a:xfrm>
        </p:grpSpPr>
        <p:sp>
          <p:nvSpPr>
            <p:cNvPr id="19" name="Rechteck 10"/>
            <p:cNvSpPr>
              <a:spLocks noChangeArrowheads="1"/>
            </p:cNvSpPr>
            <p:nvPr/>
          </p:nvSpPr>
          <p:spPr bwMode="auto">
            <a:xfrm>
              <a:off x="1259632" y="4691462"/>
              <a:ext cx="3023999" cy="861774"/>
            </a:xfrm>
            <a:prstGeom prst="wedgeRectCallout">
              <a:avLst>
                <a:gd name="adj1" fmla="val -33004"/>
                <a:gd name="adj2" fmla="val -70060"/>
              </a:avLst>
            </a:prstGeom>
            <a:solidFill>
              <a:schemeClr val="accent4"/>
            </a:solidFill>
            <a:ln>
              <a:noFill/>
            </a:ln>
          </p:spPr>
          <p:txBody>
            <a:bodyPr wrap="square">
              <a:spAutoFit/>
            </a:bodyPr>
            <a:lstStyle/>
            <a:p>
              <a:r>
                <a:rPr lang="de-DE" sz="1000" dirty="0">
                  <a:solidFill>
                    <a:schemeClr val="bg1"/>
                  </a:solidFill>
                </a:rPr>
                <a:t>Farbverlauf zum Kopieren auf die Titelbildfolie.</a:t>
              </a:r>
            </a:p>
            <a:p>
              <a:endParaRPr lang="de-DE" sz="1000" dirty="0">
                <a:solidFill>
                  <a:schemeClr val="bg1"/>
                </a:solidFill>
              </a:endParaRPr>
            </a:p>
            <a:p>
              <a:r>
                <a:rPr lang="de-DE" sz="1000" dirty="0">
                  <a:solidFill>
                    <a:schemeClr val="bg1"/>
                  </a:solidFill>
                </a:rPr>
                <a:t>Sollte der Farbverlauf verrutschen, so müssen Sie die Position horizontal und vertikal wieder manuell auf 0 cm / 0 cm einstellen.</a:t>
              </a:r>
            </a:p>
          </p:txBody>
        </p:sp>
        <p:grpSp>
          <p:nvGrpSpPr>
            <p:cNvPr id="20" name="Gruppieren 19"/>
            <p:cNvGrpSpPr/>
            <p:nvPr/>
          </p:nvGrpSpPr>
          <p:grpSpPr>
            <a:xfrm>
              <a:off x="1259633" y="5607236"/>
              <a:ext cx="901600" cy="664907"/>
              <a:chOff x="3843525" y="8913348"/>
              <a:chExt cx="939507" cy="692862"/>
            </a:xfrm>
          </p:grpSpPr>
          <p:pic>
            <p:nvPicPr>
              <p:cNvPr id="24"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3851271" y="9343144"/>
                <a:ext cx="931761" cy="1283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nvGrpSpPr>
            <p:cNvPr id="21" name="Gruppieren 20"/>
            <p:cNvGrpSpPr/>
            <p:nvPr/>
          </p:nvGrpSpPr>
          <p:grpSpPr>
            <a:xfrm>
              <a:off x="2225627" y="5612841"/>
              <a:ext cx="2058005" cy="575871"/>
              <a:chOff x="4809520" y="8918953"/>
              <a:chExt cx="2103460" cy="588590"/>
            </a:xfrm>
          </p:grpSpPr>
          <p:pic>
            <p:nvPicPr>
              <p:cNvPr id="22"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eck 22"/>
              <p:cNvSpPr/>
              <p:nvPr/>
            </p:nvSpPr>
            <p:spPr>
              <a:xfrm>
                <a:off x="5499096" y="9228844"/>
                <a:ext cx="1368429" cy="2151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pic>
        <p:nvPicPr>
          <p:cNvPr id="18500" name="Picture 68" descr="C:\screenmakers\Kunden\kleinerundbold\Henkes_HSB_Master\PPT_Klassisch\Bilder\PPT-16_9\160222 PPT-Pra╠êsentation wide Titel vor Bild 1.png"/>
          <p:cNvPicPr>
            <a:picLocks noChangeAspect="1" noChangeArrowheads="1"/>
          </p:cNvPicPr>
          <p:nvPr/>
        </p:nvPicPr>
        <p:blipFill rotWithShape="1">
          <a:blip r:embed="rId9">
            <a:extLst>
              <a:ext uri="{28A0092B-C50C-407E-A947-70E740481C1C}">
                <a14:useLocalDpi xmlns:a14="http://schemas.microsoft.com/office/drawing/2010/main" val="0"/>
              </a:ext>
            </a:extLst>
          </a:blip>
          <a:srcRect r="60420" b="41490"/>
          <a:stretch/>
        </p:blipFill>
        <p:spPr bwMode="auto">
          <a:xfrm>
            <a:off x="1" y="-558"/>
            <a:ext cx="3619500" cy="30094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8251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extLst>
              <p:ext uri="{D42A27DB-BD31-4B8C-83A1-F6EECF244321}">
                <p14:modId xmlns:p14="http://schemas.microsoft.com/office/powerpoint/2010/main" val="4223291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1. </a:t>
            </a:r>
            <a:r>
              <a:rPr lang="de-DE" dirty="0" err="1"/>
              <a:t>Introduction</a:t>
            </a:r>
            <a:endParaRPr lang="de-DE" dirty="0"/>
          </a:p>
        </p:txBody>
      </p:sp>
      <p:sp>
        <p:nvSpPr>
          <p:cNvPr id="3" name="Textplatzhalter 2"/>
          <p:cNvSpPr>
            <a:spLocks noGrp="1"/>
          </p:cNvSpPr>
          <p:nvPr>
            <p:ph type="body" idx="1"/>
          </p:nvPr>
        </p:nvSpPr>
        <p:spPr/>
        <p:txBody>
          <a:bodyPr/>
          <a:lstStyle/>
          <a:p>
            <a:r>
              <a:rPr lang="de-DE" dirty="0"/>
              <a:t>This </a:t>
            </a:r>
            <a:r>
              <a:rPr lang="de-DE" dirty="0" err="1"/>
              <a:t>project‘s</a:t>
            </a:r>
            <a:r>
              <a:rPr lang="de-DE" dirty="0"/>
              <a:t> </a:t>
            </a:r>
            <a:r>
              <a:rPr lang="de-DE" dirty="0" err="1"/>
              <a:t>goals</a:t>
            </a:r>
            <a:endParaRPr lang="de-DE" dirty="0"/>
          </a:p>
        </p:txBody>
      </p:sp>
    </p:spTree>
    <p:extLst>
      <p:ext uri="{BB962C8B-B14F-4D97-AF65-F5344CB8AC3E}">
        <p14:creationId xmlns:p14="http://schemas.microsoft.com/office/powerpoint/2010/main" val="231073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kt 16" hidden="1"/>
          <p:cNvGraphicFramePr>
            <a:graphicFrameLocks noChangeAspect="1"/>
          </p:cNvGraphicFramePr>
          <p:nvPr>
            <p:custDataLst>
              <p:tags r:id="rId2"/>
            </p:custDataLst>
            <p:extLst>
              <p:ext uri="{D42A27DB-BD31-4B8C-83A1-F6EECF244321}">
                <p14:modId xmlns:p14="http://schemas.microsoft.com/office/powerpoint/2010/main" val="165740532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4" name="Datumsplatzhalter 3"/>
          <p:cNvSpPr>
            <a:spLocks noGrp="1"/>
          </p:cNvSpPr>
          <p:nvPr>
            <p:ph type="dt" sz="half" idx="10"/>
          </p:nvPr>
        </p:nvSpPr>
        <p:spPr/>
        <p:txBody>
          <a:bodyPr/>
          <a:lstStyle/>
          <a:p>
            <a:fld id="{C4A0B9F7-BE51-48CB-B980-9F53E3EBF6E5}" type="datetime1">
              <a:rPr lang="de-DE" smtClean="0"/>
              <a:t>17.07.22</a:t>
            </a:fld>
            <a:endParaRPr lang="de-DE" dirty="0"/>
          </a:p>
        </p:txBody>
      </p:sp>
      <p:sp>
        <p:nvSpPr>
          <p:cNvPr id="5" name="Fußzeilenplatzhalter 4"/>
          <p:cNvSpPr>
            <a:spLocks noGrp="1"/>
          </p:cNvSpPr>
          <p:nvPr>
            <p:ph type="ftr" sz="quarter" idx="11"/>
          </p:nvPr>
        </p:nvSpPr>
        <p:spPr/>
        <p:txBody>
          <a:bodyPr/>
          <a:lstStyle/>
          <a:p>
            <a:r>
              <a:rPr lang="de-DE" dirty="0"/>
              <a:t>Name der Präsentation, Name des Sprechers ©HSB</a:t>
            </a:r>
          </a:p>
        </p:txBody>
      </p:sp>
      <p:sp>
        <p:nvSpPr>
          <p:cNvPr id="16" name="Foliennummernplatzhalter 15"/>
          <p:cNvSpPr>
            <a:spLocks noGrp="1"/>
          </p:cNvSpPr>
          <p:nvPr>
            <p:ph type="sldNum" sz="quarter" idx="12"/>
          </p:nvPr>
        </p:nvSpPr>
        <p:spPr/>
        <p:txBody>
          <a:bodyPr/>
          <a:lstStyle/>
          <a:p>
            <a:fld id="{58444F55-0981-4E9E-8F6B-2F7546EE58D7}" type="slidenum">
              <a:rPr lang="de-DE" smtClean="0"/>
              <a:pPr/>
              <a:t>30</a:t>
            </a:fld>
            <a:endParaRPr lang="de-DE" dirty="0"/>
          </a:p>
        </p:txBody>
      </p:sp>
      <p:grpSp>
        <p:nvGrpSpPr>
          <p:cNvPr id="20" name="Gruppierung 1"/>
          <p:cNvGrpSpPr/>
          <p:nvPr/>
        </p:nvGrpSpPr>
        <p:grpSpPr>
          <a:xfrm>
            <a:off x="827584" y="2067694"/>
            <a:ext cx="3024000" cy="1743001"/>
            <a:chOff x="827584" y="2638938"/>
            <a:chExt cx="3024000" cy="1743001"/>
          </a:xfrm>
        </p:grpSpPr>
        <p:sp>
          <p:nvSpPr>
            <p:cNvPr id="21" name="Rechteck 10"/>
            <p:cNvSpPr>
              <a:spLocks noChangeArrowheads="1"/>
            </p:cNvSpPr>
            <p:nvPr/>
          </p:nvSpPr>
          <p:spPr bwMode="auto">
            <a:xfrm>
              <a:off x="827584" y="2638938"/>
              <a:ext cx="3023999" cy="1015663"/>
            </a:xfrm>
            <a:prstGeom prst="wedgeRectCallout">
              <a:avLst>
                <a:gd name="adj1" fmla="val -33004"/>
                <a:gd name="adj2" fmla="val -70060"/>
              </a:avLst>
            </a:prstGeom>
            <a:solidFill>
              <a:schemeClr val="accent4"/>
            </a:solidFill>
            <a:ln>
              <a:noFill/>
            </a:ln>
          </p:spPr>
          <p:txBody>
            <a:bodyPr wrap="square">
              <a:spAutoFit/>
            </a:bodyPr>
            <a:lstStyle/>
            <a:p>
              <a:r>
                <a:rPr lang="de-DE" sz="1000" dirty="0">
                  <a:solidFill>
                    <a:schemeClr val="bg1"/>
                  </a:solidFill>
                </a:rPr>
                <a:t>Farbverlauf zum Kopieren auf Folie mit vollflächigem Bild.</a:t>
              </a:r>
            </a:p>
            <a:p>
              <a:endParaRPr lang="de-DE" sz="1000" dirty="0">
                <a:solidFill>
                  <a:schemeClr val="bg1"/>
                </a:solidFill>
              </a:endParaRPr>
            </a:p>
            <a:p>
              <a:r>
                <a:rPr lang="de-DE" sz="1000" dirty="0">
                  <a:solidFill>
                    <a:schemeClr val="bg1"/>
                  </a:solidFill>
                </a:rPr>
                <a:t>Sollte der Farbverlauf verrutschen, so müssen Sie die Position horizontal und vertikal wieder manuell auf 0 cm / 0 cm einstellen.</a:t>
              </a:r>
            </a:p>
          </p:txBody>
        </p:sp>
        <p:grpSp>
          <p:nvGrpSpPr>
            <p:cNvPr id="22" name="Gruppieren 21"/>
            <p:cNvGrpSpPr/>
            <p:nvPr/>
          </p:nvGrpSpPr>
          <p:grpSpPr>
            <a:xfrm>
              <a:off x="827585" y="3717032"/>
              <a:ext cx="901600" cy="664907"/>
              <a:chOff x="3843525" y="8913348"/>
              <a:chExt cx="939507" cy="692862"/>
            </a:xfrm>
          </p:grpSpPr>
          <p:pic>
            <p:nvPicPr>
              <p:cNvPr id="26"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hteck 26"/>
              <p:cNvSpPr/>
              <p:nvPr/>
            </p:nvSpPr>
            <p:spPr>
              <a:xfrm>
                <a:off x="3851271" y="9343144"/>
                <a:ext cx="931761" cy="1283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nvGrpSpPr>
            <p:cNvPr id="23" name="Gruppieren 22"/>
            <p:cNvGrpSpPr/>
            <p:nvPr/>
          </p:nvGrpSpPr>
          <p:grpSpPr>
            <a:xfrm>
              <a:off x="1793579" y="3722637"/>
              <a:ext cx="2058005" cy="575871"/>
              <a:chOff x="4809520" y="8918953"/>
              <a:chExt cx="2103460" cy="588590"/>
            </a:xfrm>
          </p:grpSpPr>
          <p:pic>
            <p:nvPicPr>
              <p:cNvPr id="24"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5499096" y="9228844"/>
                <a:ext cx="1368429" cy="2151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pic>
        <p:nvPicPr>
          <p:cNvPr id="19" name="Picture 69" descr="C:\screenmakers\Kunden\kleinerundbold\Henkes_HSB_Master\PPT_Klassisch\Bilder\PPT-16_9\160222 PPT-Pra╠êsentation wide Inhalt vor Bild 1.png"/>
          <p:cNvPicPr>
            <a:picLocks noChangeAspect="1" noChangeArrowheads="1"/>
          </p:cNvPicPr>
          <p:nvPr/>
        </p:nvPicPr>
        <p:blipFill rotWithShape="1">
          <a:blip r:embed="rId9">
            <a:extLst>
              <a:ext uri="{28A0092B-C50C-407E-A947-70E740481C1C}">
                <a14:useLocalDpi xmlns:a14="http://schemas.microsoft.com/office/drawing/2010/main" val="0"/>
              </a:ext>
            </a:extLst>
          </a:blip>
          <a:srcRect r="84428" b="78704"/>
          <a:stretch/>
        </p:blipFill>
        <p:spPr bwMode="auto">
          <a:xfrm>
            <a:off x="1" y="0"/>
            <a:ext cx="1423987" cy="1095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7931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544852402"/>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D72D0966-D8D7-494D-9284-6169A91D0EEC}" type="datetime1">
              <a:rPr lang="de-DE" smtClean="0"/>
              <a:t>17.07.22</a:t>
            </a:fld>
            <a:endParaRPr lang="de-DE" dirty="0"/>
          </a:p>
        </p:txBody>
      </p:sp>
      <p:sp>
        <p:nvSpPr>
          <p:cNvPr id="3" name="Fußzeilenplatzhalter 2"/>
          <p:cNvSpPr>
            <a:spLocks noGrp="1"/>
          </p:cNvSpPr>
          <p:nvPr>
            <p:ph type="ftr" sz="quarter" idx="11"/>
          </p:nvPr>
        </p:nvSpPr>
        <p:spPr/>
        <p:txBody>
          <a:bodyPr/>
          <a:lstStyle/>
          <a:p>
            <a:r>
              <a:rPr lang="de-DE" dirty="0"/>
              <a:t>Name der Präsentation, Name des Sprechers ©HSB</a:t>
            </a:r>
          </a:p>
        </p:txBody>
      </p:sp>
      <p:sp>
        <p:nvSpPr>
          <p:cNvPr id="5" name="Rechteck 10"/>
          <p:cNvSpPr>
            <a:spLocks noChangeArrowheads="1"/>
          </p:cNvSpPr>
          <p:nvPr/>
        </p:nvSpPr>
        <p:spPr bwMode="auto">
          <a:xfrm>
            <a:off x="571472" y="375032"/>
            <a:ext cx="2857520" cy="646331"/>
          </a:xfrm>
          <a:prstGeom prst="wedgeRectCallout">
            <a:avLst>
              <a:gd name="adj1" fmla="val -33321"/>
              <a:gd name="adj2" fmla="val 86154"/>
            </a:avLst>
          </a:prstGeom>
          <a:solidFill>
            <a:schemeClr val="accent4"/>
          </a:solidFill>
          <a:ln>
            <a:noFill/>
          </a:ln>
        </p:spPr>
        <p:txBody>
          <a:bodyPr wrap="square">
            <a:spAutoFit/>
          </a:bodyPr>
          <a:lstStyle/>
          <a:p>
            <a:r>
              <a:rPr lang="de-DE" sz="1200" dirty="0">
                <a:solidFill>
                  <a:schemeClr val="bg1"/>
                </a:solidFill>
              </a:rPr>
              <a:t>Dieses Chart dient als Blanko-Variante für den Fall, dass bunte Kopfleistenelemente die Gestaltung stören würden.</a:t>
            </a:r>
          </a:p>
        </p:txBody>
      </p:sp>
      <p:sp>
        <p:nvSpPr>
          <p:cNvPr id="9" name="Foliennummernplatzhalter 8"/>
          <p:cNvSpPr>
            <a:spLocks noGrp="1"/>
          </p:cNvSpPr>
          <p:nvPr>
            <p:ph type="sldNum" sz="quarter" idx="12"/>
          </p:nvPr>
        </p:nvSpPr>
        <p:spPr/>
        <p:txBody>
          <a:bodyPr/>
          <a:lstStyle/>
          <a:p>
            <a:fld id="{58444F55-0981-4E9E-8F6B-2F7546EE58D7}" type="slidenum">
              <a:rPr lang="de-DE" smtClean="0"/>
              <a:pPr/>
              <a:t>31</a:t>
            </a:fld>
            <a:endParaRPr lang="de-DE" dirty="0"/>
          </a:p>
        </p:txBody>
      </p:sp>
    </p:spTree>
    <p:custDataLst>
      <p:tags r:id="rId1"/>
    </p:custDataLst>
    <p:extLst>
      <p:ext uri="{BB962C8B-B14F-4D97-AF65-F5344CB8AC3E}">
        <p14:creationId xmlns:p14="http://schemas.microsoft.com/office/powerpoint/2010/main" val="1302298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kt 22" hidden="1"/>
          <p:cNvGraphicFramePr>
            <a:graphicFrameLocks noChangeAspect="1"/>
          </p:cNvGraphicFramePr>
          <p:nvPr>
            <p:custDataLst>
              <p:tags r:id="rId2"/>
            </p:custDataLst>
            <p:extLst>
              <p:ext uri="{D42A27DB-BD31-4B8C-83A1-F6EECF244321}">
                <p14:modId xmlns:p14="http://schemas.microsoft.com/office/powerpoint/2010/main" val="323230586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HSB Farben</a:t>
            </a:r>
          </a:p>
        </p:txBody>
      </p:sp>
      <p:sp>
        <p:nvSpPr>
          <p:cNvPr id="3" name="Datumsplatzhalter 2"/>
          <p:cNvSpPr>
            <a:spLocks noGrp="1"/>
          </p:cNvSpPr>
          <p:nvPr>
            <p:ph type="dt" sz="half" idx="10"/>
          </p:nvPr>
        </p:nvSpPr>
        <p:spPr/>
        <p:txBody>
          <a:bodyPr/>
          <a:lstStyle/>
          <a:p>
            <a:fld id="{F0E9DDF5-24C3-437F-BD5C-387E8F19D150}" type="datetime1">
              <a:rPr lang="de-DE" smtClean="0"/>
              <a:t>17.07.22</a:t>
            </a:fld>
            <a:endParaRPr lang="de-DE" dirty="0"/>
          </a:p>
        </p:txBody>
      </p:sp>
      <p:sp>
        <p:nvSpPr>
          <p:cNvPr id="7" name="Fußzeilenplatzhalter 6"/>
          <p:cNvSpPr>
            <a:spLocks noGrp="1"/>
          </p:cNvSpPr>
          <p:nvPr>
            <p:ph type="ftr" sz="quarter" idx="11"/>
          </p:nvPr>
        </p:nvSpPr>
        <p:spPr/>
        <p:txBody>
          <a:bodyPr/>
          <a:lstStyle/>
          <a:p>
            <a:r>
              <a:rPr lang="de-DE" dirty="0"/>
              <a:t>Name der Präsentation, Name des Sprechers ©HSB</a:t>
            </a:r>
          </a:p>
        </p:txBody>
      </p:sp>
      <p:sp>
        <p:nvSpPr>
          <p:cNvPr id="6" name="Foliennummernplatzhalter 5"/>
          <p:cNvSpPr>
            <a:spLocks noGrp="1"/>
          </p:cNvSpPr>
          <p:nvPr>
            <p:ph type="sldNum" sz="quarter" idx="12"/>
          </p:nvPr>
        </p:nvSpPr>
        <p:spPr/>
        <p:txBody>
          <a:bodyPr/>
          <a:lstStyle/>
          <a:p>
            <a:fld id="{58444F55-0981-4E9E-8F6B-2F7546EE58D7}" type="slidenum">
              <a:rPr lang="de-DE" smtClean="0"/>
              <a:pPr/>
              <a:t>32</a:t>
            </a:fld>
            <a:endParaRPr lang="de-DE" dirty="0"/>
          </a:p>
        </p:txBody>
      </p:sp>
      <p:sp>
        <p:nvSpPr>
          <p:cNvPr id="75" name="Rechteck 74"/>
          <p:cNvSpPr/>
          <p:nvPr/>
        </p:nvSpPr>
        <p:spPr>
          <a:xfrm>
            <a:off x="2287440" y="3136966"/>
            <a:ext cx="6605733" cy="15434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300"/>
              </a:spcAft>
              <a:defRPr/>
            </a:pPr>
            <a:r>
              <a:rPr lang="de-DE" sz="900" dirty="0">
                <a:solidFill>
                  <a:schemeClr val="bg2"/>
                </a:solidFill>
              </a:rPr>
              <a:t>Diese Farbskala ist in der Folienvorlage voreingestellt. Zur Gestaltung der Inhalte dürfen</a:t>
            </a:r>
            <a:br>
              <a:rPr lang="de-DE" sz="900" dirty="0">
                <a:solidFill>
                  <a:schemeClr val="bg2"/>
                </a:solidFill>
              </a:rPr>
            </a:br>
            <a:r>
              <a:rPr lang="de-DE" sz="900" dirty="0">
                <a:solidFill>
                  <a:schemeClr val="bg2"/>
                </a:solidFill>
              </a:rPr>
              <a:t>ausschließlich die orange umrahmten Farben benutzt werden.</a:t>
            </a:r>
          </a:p>
          <a:p>
            <a:pPr fontAlgn="auto">
              <a:spcBef>
                <a:spcPts val="0"/>
              </a:spcBef>
              <a:spcAft>
                <a:spcPts val="300"/>
              </a:spcAft>
              <a:defRPr/>
            </a:pPr>
            <a:r>
              <a:rPr lang="de-DE" sz="900" dirty="0">
                <a:solidFill>
                  <a:schemeClr val="bg2"/>
                </a:solidFill>
              </a:rPr>
              <a:t>Die Primärfarben der HSB sind „HSB-Blau“ und „HSB-Blau-Türkisblau “. Zusammen mit sechs weiteren Sekundärfarben bilden sie die gesamte HSB-Farbpalette. Farben spielen eine wichtige Rolle im Corporate Design der HSB. Die verschiedenen Medien der HSB werden bewusst vielfarbig ausgerichtet. </a:t>
            </a:r>
          </a:p>
          <a:p>
            <a:pPr fontAlgn="auto">
              <a:spcBef>
                <a:spcPts val="0"/>
              </a:spcBef>
              <a:spcAft>
                <a:spcPts val="300"/>
              </a:spcAft>
              <a:defRPr/>
            </a:pPr>
            <a:r>
              <a:rPr lang="de-DE" sz="900" dirty="0">
                <a:solidFill>
                  <a:schemeClr val="bg2"/>
                </a:solidFill>
              </a:rPr>
              <a:t>Für die Gestaltung von Flächen können Sie auch Verläufe als Fülleffekte verwendet werden. Es gibt  8 verschiedene Verläufe die zur Verfügung stehen und sich immer aus zwei HSB-Farben zusammen setzen. Verläufe können über die Funktion Fülleffekte bearbeitet werden.</a:t>
            </a:r>
          </a:p>
          <a:p>
            <a:pPr fontAlgn="auto">
              <a:spcBef>
                <a:spcPts val="0"/>
              </a:spcBef>
              <a:spcAft>
                <a:spcPts val="300"/>
              </a:spcAft>
              <a:defRPr/>
            </a:pPr>
            <a:r>
              <a:rPr lang="de-DE" sz="900" dirty="0">
                <a:solidFill>
                  <a:schemeClr val="bg2"/>
                </a:solidFill>
              </a:rPr>
              <a:t>Bitte beachten Sie bei der Gestaltung mit Farbe die Bestimmungen zur Barrierefreiheit. Helle Farben wie z.B. Gelb sollten generell eher nicht als Textfarbe eingesetzt werden. Auch negativer (weißer) Text auf hellen Farbflächen sollte aufgrund der schwierigeren Lesbarkeit ggf. vermieden werden.</a:t>
            </a:r>
          </a:p>
        </p:txBody>
      </p:sp>
      <p:sp>
        <p:nvSpPr>
          <p:cNvPr id="39" name="Rechteck 38"/>
          <p:cNvSpPr/>
          <p:nvPr/>
        </p:nvSpPr>
        <p:spPr>
          <a:xfrm>
            <a:off x="250700" y="1095376"/>
            <a:ext cx="936000" cy="648000"/>
          </a:xfrm>
          <a:prstGeom prst="rect">
            <a:avLst/>
          </a:prstGeom>
          <a:solidFill>
            <a:schemeClr val="bg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Blau</a:t>
            </a:r>
          </a:p>
        </p:txBody>
      </p:sp>
      <p:sp>
        <p:nvSpPr>
          <p:cNvPr id="40" name="Rechteck 39"/>
          <p:cNvSpPr/>
          <p:nvPr/>
        </p:nvSpPr>
        <p:spPr>
          <a:xfrm>
            <a:off x="1338435" y="1095376"/>
            <a:ext cx="936000" cy="648000"/>
          </a:xfrm>
          <a:prstGeom prst="rect">
            <a:avLst/>
          </a:prstGeom>
          <a:solidFill>
            <a:schemeClr val="tx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Türkisblau</a:t>
            </a:r>
          </a:p>
        </p:txBody>
      </p:sp>
      <p:sp>
        <p:nvSpPr>
          <p:cNvPr id="42" name="Rechteck 41"/>
          <p:cNvSpPr/>
          <p:nvPr/>
        </p:nvSpPr>
        <p:spPr>
          <a:xfrm>
            <a:off x="2443687" y="1095376"/>
            <a:ext cx="936000" cy="648000"/>
          </a:xfrm>
          <a:prstGeom prst="rect">
            <a:avLst/>
          </a:prstGeom>
          <a:solidFill>
            <a:schemeClr val="accent1"/>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Grün</a:t>
            </a:r>
          </a:p>
        </p:txBody>
      </p:sp>
      <p:sp>
        <p:nvSpPr>
          <p:cNvPr id="53" name="Rechteck 52"/>
          <p:cNvSpPr/>
          <p:nvPr/>
        </p:nvSpPr>
        <p:spPr>
          <a:xfrm>
            <a:off x="3548941" y="1095376"/>
            <a:ext cx="936000" cy="648000"/>
          </a:xfrm>
          <a:prstGeom prst="rect">
            <a:avLst/>
          </a:prstGeom>
          <a:solidFill>
            <a:schemeClr val="accent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Hellgrün</a:t>
            </a:r>
          </a:p>
        </p:txBody>
      </p:sp>
      <p:sp>
        <p:nvSpPr>
          <p:cNvPr id="54" name="Rechteck 53"/>
          <p:cNvSpPr/>
          <p:nvPr/>
        </p:nvSpPr>
        <p:spPr>
          <a:xfrm>
            <a:off x="4654193" y="1095376"/>
            <a:ext cx="936000" cy="648000"/>
          </a:xfrm>
          <a:prstGeom prst="rect">
            <a:avLst/>
          </a:prstGeom>
          <a:solidFill>
            <a:schemeClr val="accent3"/>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prstClr val="white"/>
                </a:solidFill>
                <a:effectLst/>
                <a:uLnTx/>
                <a:uFillTx/>
                <a:latin typeface="Calibri"/>
              </a:rPr>
              <a:t>HSB </a:t>
            </a:r>
            <a:br>
              <a:rPr kumimoji="0" lang="de-DE" sz="1200" b="0" i="0" u="none" strike="noStrike" kern="0" cap="none" spc="0" normalizeH="0" baseline="0" noProof="0" dirty="0">
                <a:ln>
                  <a:noFill/>
                </a:ln>
                <a:solidFill>
                  <a:prstClr val="white"/>
                </a:solidFill>
                <a:effectLst/>
                <a:uLnTx/>
                <a:uFillTx/>
                <a:latin typeface="Calibri"/>
              </a:rPr>
            </a:br>
            <a:r>
              <a:rPr kumimoji="0" lang="de-DE" sz="1200" b="0" i="0" u="none" strike="noStrike" kern="0" cap="none" spc="0" normalizeH="0" baseline="0" noProof="0" dirty="0">
                <a:ln>
                  <a:noFill/>
                </a:ln>
                <a:solidFill>
                  <a:prstClr val="white"/>
                </a:solidFill>
                <a:effectLst/>
                <a:uLnTx/>
                <a:uFillTx/>
                <a:latin typeface="Calibri"/>
              </a:rPr>
              <a:t>Gelb</a:t>
            </a:r>
          </a:p>
        </p:txBody>
      </p:sp>
      <p:sp>
        <p:nvSpPr>
          <p:cNvPr id="55" name="Rechteck 54"/>
          <p:cNvSpPr/>
          <p:nvPr/>
        </p:nvSpPr>
        <p:spPr>
          <a:xfrm>
            <a:off x="5759447" y="1095376"/>
            <a:ext cx="936000" cy="648000"/>
          </a:xfrm>
          <a:prstGeom prst="rect">
            <a:avLst/>
          </a:prstGeom>
          <a:solidFill>
            <a:schemeClr val="accent4"/>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Orange</a:t>
            </a:r>
          </a:p>
        </p:txBody>
      </p:sp>
      <p:sp>
        <p:nvSpPr>
          <p:cNvPr id="56" name="Rechteck 55"/>
          <p:cNvSpPr/>
          <p:nvPr/>
        </p:nvSpPr>
        <p:spPr>
          <a:xfrm>
            <a:off x="6864701" y="1095376"/>
            <a:ext cx="936000" cy="648000"/>
          </a:xfrm>
          <a:prstGeom prst="rect">
            <a:avLst/>
          </a:prstGeom>
          <a:solidFill>
            <a:schemeClr val="accent5"/>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Rot</a:t>
            </a:r>
          </a:p>
        </p:txBody>
      </p:sp>
      <p:sp>
        <p:nvSpPr>
          <p:cNvPr id="57" name="Rechteck 56"/>
          <p:cNvSpPr/>
          <p:nvPr/>
        </p:nvSpPr>
        <p:spPr>
          <a:xfrm>
            <a:off x="7969955" y="1095376"/>
            <a:ext cx="936000" cy="648000"/>
          </a:xfrm>
          <a:prstGeom prst="rect">
            <a:avLst/>
          </a:prstGeom>
          <a:solidFill>
            <a:schemeClr val="accent6"/>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Violett</a:t>
            </a:r>
          </a:p>
        </p:txBody>
      </p:sp>
      <p:sp>
        <p:nvSpPr>
          <p:cNvPr id="59" name="Rechteck 58"/>
          <p:cNvSpPr/>
          <p:nvPr/>
        </p:nvSpPr>
        <p:spPr>
          <a:xfrm>
            <a:off x="250712" y="2440010"/>
            <a:ext cx="936000" cy="648000"/>
          </a:xfrm>
          <a:prstGeom prst="rect">
            <a:avLst/>
          </a:prstGeom>
          <a:gradFill flip="none" rotWithShape="1">
            <a:gsLst>
              <a:gs pos="0">
                <a:srgbClr val="0A558C"/>
              </a:gs>
              <a:gs pos="100000">
                <a:srgbClr val="32B4C8"/>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1:</a:t>
            </a:r>
          </a:p>
          <a:p>
            <a:pPr lvl="0" algn="ctr">
              <a:defRPr/>
            </a:pPr>
            <a:r>
              <a:rPr lang="de-DE" sz="1200" kern="0" dirty="0">
                <a:solidFill>
                  <a:srgbClr val="FFFFFF"/>
                </a:solidFill>
              </a:rPr>
              <a:t>Blau-Türkisblau</a:t>
            </a:r>
          </a:p>
        </p:txBody>
      </p:sp>
      <p:sp>
        <p:nvSpPr>
          <p:cNvPr id="60" name="Rechteck 59"/>
          <p:cNvSpPr/>
          <p:nvPr/>
        </p:nvSpPr>
        <p:spPr>
          <a:xfrm>
            <a:off x="1351440" y="2440010"/>
            <a:ext cx="936000" cy="648000"/>
          </a:xfrm>
          <a:prstGeom prst="rect">
            <a:avLst/>
          </a:prstGeom>
          <a:gradFill flip="none" rotWithShape="1">
            <a:gsLst>
              <a:gs pos="0">
                <a:srgbClr val="32B4C8"/>
              </a:gs>
              <a:gs pos="100000">
                <a:srgbClr val="00915A"/>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2:</a:t>
            </a:r>
          </a:p>
          <a:p>
            <a:pPr lvl="0" algn="ctr">
              <a:defRPr/>
            </a:pPr>
            <a:r>
              <a:rPr lang="de-DE" sz="1200" kern="0" dirty="0">
                <a:solidFill>
                  <a:srgbClr val="FFFFFF"/>
                </a:solidFill>
              </a:rPr>
              <a:t>Türkisblau-Grün</a:t>
            </a:r>
          </a:p>
        </p:txBody>
      </p:sp>
      <p:sp>
        <p:nvSpPr>
          <p:cNvPr id="61" name="Rechteck 60"/>
          <p:cNvSpPr/>
          <p:nvPr/>
        </p:nvSpPr>
        <p:spPr>
          <a:xfrm>
            <a:off x="2455694" y="2440010"/>
            <a:ext cx="936000" cy="648000"/>
          </a:xfrm>
          <a:prstGeom prst="rect">
            <a:avLst/>
          </a:prstGeom>
          <a:gradFill flip="none" rotWithShape="1">
            <a:gsLst>
              <a:gs pos="0">
                <a:srgbClr val="00915A"/>
              </a:gs>
              <a:gs pos="100000">
                <a:srgbClr val="6EA53C"/>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3:</a:t>
            </a:r>
          </a:p>
          <a:p>
            <a:pPr lvl="0" algn="ctr">
              <a:defRPr/>
            </a:pPr>
            <a:r>
              <a:rPr lang="de-DE" sz="1200" kern="0" dirty="0">
                <a:solidFill>
                  <a:srgbClr val="FFFFFF"/>
                </a:solidFill>
              </a:rPr>
              <a:t>Grün-Hellgrün</a:t>
            </a:r>
          </a:p>
        </p:txBody>
      </p:sp>
      <p:sp>
        <p:nvSpPr>
          <p:cNvPr id="62" name="Rechteck 61"/>
          <p:cNvSpPr/>
          <p:nvPr/>
        </p:nvSpPr>
        <p:spPr>
          <a:xfrm>
            <a:off x="3559947" y="2440010"/>
            <a:ext cx="936000" cy="648000"/>
          </a:xfrm>
          <a:prstGeom prst="rect">
            <a:avLst/>
          </a:prstGeom>
          <a:gradFill flip="none" rotWithShape="1">
            <a:gsLst>
              <a:gs pos="0">
                <a:srgbClr val="6EA53C"/>
              </a:gs>
              <a:gs pos="100000">
                <a:srgbClr val="FABE00"/>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4:</a:t>
            </a:r>
            <a:br>
              <a:rPr lang="de-DE" sz="1200" kern="0" dirty="0">
                <a:solidFill>
                  <a:srgbClr val="FFFFFF"/>
                </a:solidFill>
              </a:rPr>
            </a:br>
            <a:r>
              <a:rPr lang="de-DE" sz="1200" kern="0" dirty="0">
                <a:solidFill>
                  <a:srgbClr val="FFFFFF"/>
                </a:solidFill>
              </a:rPr>
              <a:t>Hellgrün-Gelb</a:t>
            </a:r>
          </a:p>
        </p:txBody>
      </p:sp>
      <p:sp>
        <p:nvSpPr>
          <p:cNvPr id="63" name="Rechteck 62"/>
          <p:cNvSpPr/>
          <p:nvPr/>
        </p:nvSpPr>
        <p:spPr>
          <a:xfrm>
            <a:off x="4664199" y="2440010"/>
            <a:ext cx="936000" cy="648000"/>
          </a:xfrm>
          <a:prstGeom prst="rect">
            <a:avLst/>
          </a:prstGeom>
          <a:gradFill flip="none" rotWithShape="1">
            <a:gsLst>
              <a:gs pos="0">
                <a:srgbClr val="FABE00"/>
              </a:gs>
              <a:gs pos="100000">
                <a:srgbClr val="F07823"/>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5:</a:t>
            </a:r>
            <a:br>
              <a:rPr lang="de-DE" sz="1200" kern="0" dirty="0">
                <a:solidFill>
                  <a:srgbClr val="FFFFFF"/>
                </a:solidFill>
              </a:rPr>
            </a:br>
            <a:r>
              <a:rPr lang="de-DE" sz="1200" kern="0" dirty="0">
                <a:solidFill>
                  <a:srgbClr val="FFFFFF"/>
                </a:solidFill>
              </a:rPr>
              <a:t>Gelb-Orange</a:t>
            </a:r>
          </a:p>
        </p:txBody>
      </p:sp>
      <p:sp>
        <p:nvSpPr>
          <p:cNvPr id="64" name="Rechteck 63"/>
          <p:cNvSpPr/>
          <p:nvPr/>
        </p:nvSpPr>
        <p:spPr>
          <a:xfrm>
            <a:off x="5768454" y="2440010"/>
            <a:ext cx="936000" cy="648000"/>
          </a:xfrm>
          <a:prstGeom prst="rect">
            <a:avLst/>
          </a:prstGeom>
          <a:gradFill flip="none" rotWithShape="1">
            <a:gsLst>
              <a:gs pos="0">
                <a:srgbClr val="F07823"/>
              </a:gs>
              <a:gs pos="100000">
                <a:srgbClr val="C30532"/>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6:</a:t>
            </a:r>
            <a:br>
              <a:rPr lang="de-DE" sz="1200" kern="0" dirty="0">
                <a:solidFill>
                  <a:srgbClr val="FFFFFF"/>
                </a:solidFill>
              </a:rPr>
            </a:br>
            <a:r>
              <a:rPr lang="de-DE" sz="1200" kern="0" dirty="0">
                <a:solidFill>
                  <a:srgbClr val="FFFFFF"/>
                </a:solidFill>
              </a:rPr>
              <a:t>Orange-</a:t>
            </a:r>
            <a:br>
              <a:rPr lang="de-DE" sz="1200" kern="0" dirty="0">
                <a:solidFill>
                  <a:srgbClr val="FFFFFF"/>
                </a:solidFill>
              </a:rPr>
            </a:br>
            <a:r>
              <a:rPr lang="de-DE" sz="1200" kern="0" dirty="0">
                <a:solidFill>
                  <a:srgbClr val="FFFFFF"/>
                </a:solidFill>
              </a:rPr>
              <a:t>Rot</a:t>
            </a:r>
          </a:p>
        </p:txBody>
      </p:sp>
      <p:sp>
        <p:nvSpPr>
          <p:cNvPr id="65" name="Rechteck 64"/>
          <p:cNvSpPr/>
          <p:nvPr/>
        </p:nvSpPr>
        <p:spPr>
          <a:xfrm>
            <a:off x="6872707" y="2440010"/>
            <a:ext cx="936000" cy="648000"/>
          </a:xfrm>
          <a:prstGeom prst="rect">
            <a:avLst/>
          </a:prstGeom>
          <a:gradFill flip="none" rotWithShape="1">
            <a:gsLst>
              <a:gs pos="0">
                <a:srgbClr val="C30532"/>
              </a:gs>
              <a:gs pos="100000">
                <a:srgbClr val="7864A5"/>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7:</a:t>
            </a:r>
            <a:br>
              <a:rPr lang="de-DE" sz="1200" kern="0" dirty="0">
                <a:solidFill>
                  <a:srgbClr val="FFFFFF"/>
                </a:solidFill>
              </a:rPr>
            </a:br>
            <a:r>
              <a:rPr lang="de-DE" sz="1200" kern="0" dirty="0">
                <a:solidFill>
                  <a:srgbClr val="FFFFFF"/>
                </a:solidFill>
              </a:rPr>
              <a:t>Rot-</a:t>
            </a:r>
            <a:br>
              <a:rPr lang="de-DE" sz="1200" kern="0" dirty="0">
                <a:solidFill>
                  <a:srgbClr val="FFFFFF"/>
                </a:solidFill>
              </a:rPr>
            </a:br>
            <a:r>
              <a:rPr lang="de-DE" sz="1200" kern="0" dirty="0">
                <a:solidFill>
                  <a:srgbClr val="FFFFFF"/>
                </a:solidFill>
              </a:rPr>
              <a:t>Violett</a:t>
            </a:r>
          </a:p>
        </p:txBody>
      </p:sp>
      <p:sp>
        <p:nvSpPr>
          <p:cNvPr id="66" name="Rechteck 65"/>
          <p:cNvSpPr/>
          <p:nvPr/>
        </p:nvSpPr>
        <p:spPr>
          <a:xfrm>
            <a:off x="7968719" y="2440010"/>
            <a:ext cx="936000" cy="648000"/>
          </a:xfrm>
          <a:prstGeom prst="rect">
            <a:avLst/>
          </a:prstGeom>
          <a:gradFill flip="none" rotWithShape="1">
            <a:gsLst>
              <a:gs pos="0">
                <a:srgbClr val="7864A5"/>
              </a:gs>
              <a:gs pos="100000">
                <a:srgbClr val="0A558C"/>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8:</a:t>
            </a:r>
            <a:br>
              <a:rPr lang="de-DE" sz="1200" kern="0" dirty="0">
                <a:solidFill>
                  <a:srgbClr val="FFFFFF"/>
                </a:solidFill>
              </a:rPr>
            </a:br>
            <a:r>
              <a:rPr lang="de-DE" sz="1200" kern="0" dirty="0">
                <a:solidFill>
                  <a:srgbClr val="FFFFFF"/>
                </a:solidFill>
              </a:rPr>
              <a:t>Violett-</a:t>
            </a:r>
            <a:br>
              <a:rPr lang="de-DE" sz="1200" kern="0" dirty="0">
                <a:solidFill>
                  <a:srgbClr val="FFFFFF"/>
                </a:solidFill>
              </a:rPr>
            </a:br>
            <a:r>
              <a:rPr lang="de-DE" sz="1200" kern="0" dirty="0">
                <a:solidFill>
                  <a:srgbClr val="FFFFFF"/>
                </a:solidFill>
              </a:rPr>
              <a:t>Blau</a:t>
            </a:r>
          </a:p>
        </p:txBody>
      </p:sp>
      <p:sp>
        <p:nvSpPr>
          <p:cNvPr id="67" name="Rechteck 66"/>
          <p:cNvSpPr/>
          <p:nvPr/>
        </p:nvSpPr>
        <p:spPr>
          <a:xfrm>
            <a:off x="254191" y="1722087"/>
            <a:ext cx="92321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10/85/140</a:t>
            </a:r>
            <a:endParaRPr lang="de-DE" sz="1200" dirty="0">
              <a:solidFill>
                <a:schemeClr val="bg2"/>
              </a:solidFill>
            </a:endParaRPr>
          </a:p>
        </p:txBody>
      </p:sp>
      <p:sp>
        <p:nvSpPr>
          <p:cNvPr id="68" name="Rechteck 67"/>
          <p:cNvSpPr/>
          <p:nvPr/>
        </p:nvSpPr>
        <p:spPr>
          <a:xfrm>
            <a:off x="1328663" y="1722087"/>
            <a:ext cx="1024171"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50/180/200</a:t>
            </a:r>
            <a:endParaRPr lang="de-DE" sz="1200" dirty="0">
              <a:solidFill>
                <a:schemeClr val="bg2"/>
              </a:solidFill>
            </a:endParaRPr>
          </a:p>
        </p:txBody>
      </p:sp>
      <p:sp>
        <p:nvSpPr>
          <p:cNvPr id="69" name="Rechteck 68"/>
          <p:cNvSpPr/>
          <p:nvPr/>
        </p:nvSpPr>
        <p:spPr>
          <a:xfrm>
            <a:off x="2445154" y="1722087"/>
            <a:ext cx="92321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0/145/90</a:t>
            </a:r>
            <a:endParaRPr lang="de-DE" sz="1200" dirty="0">
              <a:solidFill>
                <a:schemeClr val="bg2"/>
              </a:solidFill>
            </a:endParaRPr>
          </a:p>
        </p:txBody>
      </p:sp>
      <p:sp>
        <p:nvSpPr>
          <p:cNvPr id="70" name="Rechteck 69"/>
          <p:cNvSpPr/>
          <p:nvPr/>
        </p:nvSpPr>
        <p:spPr>
          <a:xfrm>
            <a:off x="3540635" y="1722087"/>
            <a:ext cx="1025799"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110/165/60</a:t>
            </a:r>
            <a:endParaRPr lang="de-DE" sz="1200" dirty="0">
              <a:solidFill>
                <a:schemeClr val="bg2"/>
              </a:solidFill>
            </a:endParaRPr>
          </a:p>
        </p:txBody>
      </p:sp>
      <p:sp>
        <p:nvSpPr>
          <p:cNvPr id="71" name="Rechteck 70"/>
          <p:cNvSpPr/>
          <p:nvPr/>
        </p:nvSpPr>
        <p:spPr>
          <a:xfrm>
            <a:off x="4662501"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250/190/0</a:t>
            </a:r>
            <a:endParaRPr lang="de-DE" sz="1200" dirty="0">
              <a:solidFill>
                <a:schemeClr val="bg2"/>
              </a:solidFill>
            </a:endParaRPr>
          </a:p>
        </p:txBody>
      </p:sp>
      <p:sp>
        <p:nvSpPr>
          <p:cNvPr id="72" name="Rechteck 71"/>
          <p:cNvSpPr/>
          <p:nvPr/>
        </p:nvSpPr>
        <p:spPr>
          <a:xfrm>
            <a:off x="5757982" y="1722087"/>
            <a:ext cx="102742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240/120/35</a:t>
            </a:r>
            <a:endParaRPr lang="de-DE" sz="1200" dirty="0">
              <a:solidFill>
                <a:schemeClr val="bg2"/>
              </a:solidFill>
            </a:endParaRPr>
          </a:p>
        </p:txBody>
      </p:sp>
      <p:sp>
        <p:nvSpPr>
          <p:cNvPr id="73" name="Rechteck 72"/>
          <p:cNvSpPr/>
          <p:nvPr/>
        </p:nvSpPr>
        <p:spPr>
          <a:xfrm>
            <a:off x="6853463"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195/5/35</a:t>
            </a:r>
            <a:endParaRPr lang="de-DE" sz="1200" dirty="0">
              <a:solidFill>
                <a:schemeClr val="bg2"/>
              </a:solidFill>
            </a:endParaRPr>
          </a:p>
        </p:txBody>
      </p:sp>
      <p:sp>
        <p:nvSpPr>
          <p:cNvPr id="76" name="Rechteck 75"/>
          <p:cNvSpPr/>
          <p:nvPr/>
        </p:nvSpPr>
        <p:spPr>
          <a:xfrm>
            <a:off x="7969955"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120/100/165</a:t>
            </a:r>
            <a:endParaRPr lang="de-DE" sz="1200" dirty="0">
              <a:solidFill>
                <a:schemeClr val="bg2"/>
              </a:solidFill>
            </a:endParaRPr>
          </a:p>
        </p:txBody>
      </p:sp>
      <p:grpSp>
        <p:nvGrpSpPr>
          <p:cNvPr id="77" name="Gruppieren 76"/>
          <p:cNvGrpSpPr/>
          <p:nvPr/>
        </p:nvGrpSpPr>
        <p:grpSpPr>
          <a:xfrm>
            <a:off x="250081" y="3191016"/>
            <a:ext cx="1801639" cy="1489441"/>
            <a:chOff x="-2340769" y="761603"/>
            <a:chExt cx="2012905" cy="1664097"/>
          </a:xfrm>
        </p:grpSpPr>
        <p:pic>
          <p:nvPicPr>
            <p:cNvPr id="78" name="Picture 20"/>
            <p:cNvPicPr>
              <a:picLocks noChangeAspect="1" noChangeArrowheads="1"/>
            </p:cNvPicPr>
            <p:nvPr/>
          </p:nvPicPr>
          <p:blipFill rotWithShape="1">
            <a:blip r:embed="rId7">
              <a:extLst>
                <a:ext uri="{28A0092B-C50C-407E-A947-70E740481C1C}">
                  <a14:useLocalDpi xmlns:a14="http://schemas.microsoft.com/office/drawing/2010/main" val="0"/>
                </a:ext>
              </a:extLst>
            </a:blip>
            <a:srcRect b="44225"/>
            <a:stretch/>
          </p:blipFill>
          <p:spPr bwMode="auto">
            <a:xfrm>
              <a:off x="-2340769" y="761603"/>
              <a:ext cx="2004427" cy="166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Rechteck 78"/>
            <p:cNvSpPr/>
            <p:nvPr/>
          </p:nvSpPr>
          <p:spPr bwMode="gray">
            <a:xfrm>
              <a:off x="-2340768" y="1196752"/>
              <a:ext cx="2012904" cy="1220133"/>
            </a:xfrm>
            <a:prstGeom prst="rect">
              <a:avLst/>
            </a:prstGeom>
            <a:solidFill>
              <a:srgbClr val="FFFFFF">
                <a:alpha val="8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a:solidFill>
                  <a:schemeClr val="tx1"/>
                </a:solidFill>
              </a:endParaRPr>
            </a:p>
          </p:txBody>
        </p:sp>
        <p:sp>
          <p:nvSpPr>
            <p:cNvPr id="80" name="Rechteck 79"/>
            <p:cNvSpPr/>
            <p:nvPr/>
          </p:nvSpPr>
          <p:spPr bwMode="gray">
            <a:xfrm>
              <a:off x="-2340769" y="1006206"/>
              <a:ext cx="2004428" cy="17149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a:solidFill>
                  <a:schemeClr val="tx1"/>
                </a:solidFill>
              </a:endParaRPr>
            </a:p>
          </p:txBody>
        </p:sp>
      </p:grpSp>
      <p:sp>
        <p:nvSpPr>
          <p:cNvPr id="81" name="Rechteck 80"/>
          <p:cNvSpPr/>
          <p:nvPr/>
        </p:nvSpPr>
        <p:spPr>
          <a:xfrm>
            <a:off x="253527" y="2142016"/>
            <a:ext cx="2567230" cy="2979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nchor="b"/>
          <a:lstStyle/>
          <a:p>
            <a:pPr fontAlgn="auto">
              <a:spcBef>
                <a:spcPts val="0"/>
              </a:spcBef>
              <a:spcAft>
                <a:spcPts val="0"/>
              </a:spcAft>
              <a:defRPr/>
            </a:pPr>
            <a:r>
              <a:rPr lang="de-DE" sz="1200" dirty="0">
                <a:solidFill>
                  <a:schemeClr val="bg2"/>
                </a:solidFill>
              </a:rPr>
              <a:t>Fülleffekte: die HSB-Verläufe</a:t>
            </a:r>
          </a:p>
        </p:txBody>
      </p:sp>
    </p:spTree>
    <p:custDataLst>
      <p:tags r:id="rId1"/>
    </p:custDataLst>
    <p:extLst>
      <p:ext uri="{BB962C8B-B14F-4D97-AF65-F5344CB8AC3E}">
        <p14:creationId xmlns:p14="http://schemas.microsoft.com/office/powerpoint/2010/main" val="1542723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0213768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3" name="Datumsplatzhalter 2"/>
          <p:cNvSpPr>
            <a:spLocks noGrp="1"/>
          </p:cNvSpPr>
          <p:nvPr>
            <p:ph type="dt" sz="half" idx="10"/>
          </p:nvPr>
        </p:nvSpPr>
        <p:spPr/>
        <p:txBody>
          <a:bodyPr/>
          <a:lstStyle/>
          <a:p>
            <a:fld id="{B1C06E44-862B-443C-976E-F4AB1C8B936D}"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Name der Präsentation, Name des Sprechers ©HSB</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33</a:t>
            </a:fld>
            <a:endParaRPr lang="de-DE" dirty="0"/>
          </a:p>
        </p:txBody>
      </p:sp>
      <p:sp>
        <p:nvSpPr>
          <p:cNvPr id="2" name="Titel 1"/>
          <p:cNvSpPr>
            <a:spLocks noGrp="1"/>
          </p:cNvSpPr>
          <p:nvPr>
            <p:ph type="title"/>
          </p:nvPr>
        </p:nvSpPr>
        <p:spPr/>
        <p:txBody>
          <a:bodyPr/>
          <a:lstStyle/>
          <a:p>
            <a:r>
              <a:rPr lang="de-DE" dirty="0"/>
              <a:t>Fußzeile</a:t>
            </a:r>
          </a:p>
        </p:txBody>
      </p:sp>
      <p:sp>
        <p:nvSpPr>
          <p:cNvPr id="6" name="Textplatzhalter 5"/>
          <p:cNvSpPr>
            <a:spLocks noGrp="1"/>
          </p:cNvSpPr>
          <p:nvPr>
            <p:ph type="body" sz="quarter" idx="13"/>
          </p:nvPr>
        </p:nvSpPr>
        <p:spPr/>
        <p:txBody>
          <a:bodyPr/>
          <a:lstStyle/>
          <a:p>
            <a:r>
              <a:rPr lang="de-DE" dirty="0"/>
              <a:t>Über die Registerkarte Einfügen | Kopf- und Fußzeile können Sie die Seitenzahl und Fußzeile einrichten. Nach der Bestätigung mit dem Button „Für alle übernehmen“ werden die Informationen automatisch auf allen Seiten geändert.</a:t>
            </a:r>
          </a:p>
        </p:txBody>
      </p:sp>
      <p:pic>
        <p:nvPicPr>
          <p:cNvPr id="1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309816"/>
            <a:ext cx="4046727" cy="234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C:\Users\Josefine\Desktop\fußze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563638"/>
            <a:ext cx="4046004" cy="652265"/>
          </a:xfrm>
          <a:prstGeom prst="rect">
            <a:avLst/>
          </a:prstGeom>
          <a:solidFill>
            <a:schemeClr val="bg1"/>
          </a:solidFill>
          <a:ln w="9525">
            <a:noFill/>
          </a:ln>
          <a:effectLst>
            <a:outerShdw blurRad="63500" algn="ctr" rotWithShape="0">
              <a:prstClr val="black">
                <a:alpha val="40000"/>
              </a:prstClr>
            </a:outerShdw>
          </a:effectLst>
        </p:spPr>
      </p:pic>
      <p:sp>
        <p:nvSpPr>
          <p:cNvPr id="15" name="Rechteck 10"/>
          <p:cNvSpPr>
            <a:spLocks noChangeArrowheads="1"/>
          </p:cNvSpPr>
          <p:nvPr/>
        </p:nvSpPr>
        <p:spPr bwMode="auto">
          <a:xfrm>
            <a:off x="4679950" y="2607401"/>
            <a:ext cx="2857520" cy="1754326"/>
          </a:xfrm>
          <a:prstGeom prst="wedgeRectCallout">
            <a:avLst>
              <a:gd name="adj1" fmla="val -58670"/>
              <a:gd name="adj2" fmla="val -34226"/>
            </a:avLst>
          </a:prstGeom>
          <a:solidFill>
            <a:schemeClr val="accent4"/>
          </a:solidFill>
          <a:ln>
            <a:noFill/>
          </a:ln>
        </p:spPr>
        <p:txBody>
          <a:bodyPr wrap="square">
            <a:spAutoFit/>
          </a:bodyPr>
          <a:lstStyle/>
          <a:p>
            <a:r>
              <a:rPr lang="de-DE" sz="1200" dirty="0">
                <a:solidFill>
                  <a:schemeClr val="bg1"/>
                </a:solidFill>
              </a:rPr>
              <a:t>Die Angaben in der Kopf- und Fußzeile werden nicht fest in den Master gelegt. Wenn es Unregelmäßigkeiten mit der Fußzeile gibt, löschen Sie erst nach Fertigstellung Ihrer gesamten Präsentation alle Fußzeilen und fügen diese dann wie oben beschrieben nochmals für alle ein. Dann sollten alle Unregelmäßigkeiten bereinigt sein.</a:t>
            </a:r>
          </a:p>
        </p:txBody>
      </p:sp>
    </p:spTree>
    <p:custDataLst>
      <p:tags r:id="rId1"/>
    </p:custDataLst>
    <p:extLst>
      <p:ext uri="{BB962C8B-B14F-4D97-AF65-F5344CB8AC3E}">
        <p14:creationId xmlns:p14="http://schemas.microsoft.com/office/powerpoint/2010/main" val="105113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201914326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Bildsprache</a:t>
            </a:r>
          </a:p>
        </p:txBody>
      </p:sp>
      <p:sp>
        <p:nvSpPr>
          <p:cNvPr id="3" name="Datumsplatzhalter 2"/>
          <p:cNvSpPr>
            <a:spLocks noGrp="1"/>
          </p:cNvSpPr>
          <p:nvPr>
            <p:ph type="dt" sz="half" idx="10"/>
          </p:nvPr>
        </p:nvSpPr>
        <p:spPr/>
        <p:txBody>
          <a:bodyPr/>
          <a:lstStyle/>
          <a:p>
            <a:fld id="{9A0E8A32-49E9-4829-9287-B686164EB52C}"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Name der Präsentation, Name des Sprechers ©HSB</a:t>
            </a:r>
          </a:p>
        </p:txBody>
      </p:sp>
      <p:sp>
        <p:nvSpPr>
          <p:cNvPr id="19" name="Foliennummernplatzhalter 18"/>
          <p:cNvSpPr>
            <a:spLocks noGrp="1"/>
          </p:cNvSpPr>
          <p:nvPr>
            <p:ph type="sldNum" sz="quarter" idx="12"/>
          </p:nvPr>
        </p:nvSpPr>
        <p:spPr/>
        <p:txBody>
          <a:bodyPr/>
          <a:lstStyle/>
          <a:p>
            <a:fld id="{58444F55-0981-4E9E-8F6B-2F7546EE58D7}" type="slidenum">
              <a:rPr lang="de-DE" smtClean="0"/>
              <a:pPr/>
              <a:t>34</a:t>
            </a:fld>
            <a:endParaRPr lang="de-DE" dirty="0"/>
          </a:p>
        </p:txBody>
      </p:sp>
      <p:sp>
        <p:nvSpPr>
          <p:cNvPr id="21" name="Rechteck 20"/>
          <p:cNvSpPr/>
          <p:nvPr/>
        </p:nvSpPr>
        <p:spPr>
          <a:xfrm>
            <a:off x="250825" y="1052029"/>
            <a:ext cx="3385071" cy="3098284"/>
          </a:xfrm>
          <a:prstGeom prst="rect">
            <a:avLst/>
          </a:prstGeom>
        </p:spPr>
        <p:txBody>
          <a:bodyPr wrap="square" lIns="0" tIns="0" rIns="0" bIns="0">
            <a:spAutoFit/>
          </a:bodyPr>
          <a:lstStyle/>
          <a:p>
            <a:pPr lvl="0">
              <a:spcAft>
                <a:spcPts val="1000"/>
              </a:spcAft>
            </a:pPr>
            <a:r>
              <a:rPr lang="de-DE" sz="1200" dirty="0">
                <a:solidFill>
                  <a:srgbClr val="0A558C"/>
                </a:solidFill>
              </a:rPr>
              <a:t>Umgang mit Bildern innerhalb einer Präsentation</a:t>
            </a:r>
          </a:p>
          <a:p>
            <a:pPr lvl="0">
              <a:spcAft>
                <a:spcPts val="1000"/>
              </a:spcAft>
            </a:pPr>
            <a:r>
              <a:rPr lang="de-DE" sz="1200" dirty="0">
                <a:solidFill>
                  <a:srgbClr val="0A558C"/>
                </a:solidFill>
              </a:rPr>
              <a:t>Die Bildsprache der HSB sieht vor, dass authentische, lichte, dynamische und freundliche Bilder aus unserem Hochschulkontext verwendet werden. Eine Auswahl geeigneter Bilder stellen wir hier für Sie bereit: www.mediathek.hs-bremen.de</a:t>
            </a:r>
          </a:p>
          <a:p>
            <a:pPr lvl="0">
              <a:spcAft>
                <a:spcPts val="1000"/>
              </a:spcAft>
            </a:pPr>
            <a:endParaRPr lang="de-DE" sz="1200" dirty="0">
              <a:solidFill>
                <a:srgbClr val="0A558C"/>
              </a:solidFill>
            </a:endParaRPr>
          </a:p>
          <a:p>
            <a:pPr lvl="0">
              <a:spcAft>
                <a:spcPts val="1000"/>
              </a:spcAft>
            </a:pPr>
            <a:r>
              <a:rPr lang="de-DE" sz="1200" dirty="0">
                <a:solidFill>
                  <a:srgbClr val="0A558C"/>
                </a:solidFill>
              </a:rPr>
              <a:t>Dieser Bilderpool wird kontinuierlich aktuell gehalten. Außerdem haben  Sie hier die Möglichkeit, Fotos nach bestimmten Stichworten, Themen-gebieten oder innerhalb vorgegebener Sammlungen zu suchen. Bei speziellen Wünschen wenden Sie sich bitte direkt an: Fotografie@hs-bremen.de</a:t>
            </a:r>
          </a:p>
          <a:p>
            <a:pPr lvl="0">
              <a:spcAft>
                <a:spcPts val="1000"/>
              </a:spcAft>
            </a:pPr>
            <a:endParaRPr lang="de-DE" sz="1200" b="1" dirty="0">
              <a:solidFill>
                <a:srgbClr val="0A558C"/>
              </a:solidFill>
            </a:endParaRPr>
          </a:p>
        </p:txBody>
      </p:sp>
      <p:pic>
        <p:nvPicPr>
          <p:cNvPr id="20" name="Inhaltsplatzhalter 8"/>
          <p:cNvPicPr>
            <a:picLocks noChangeAspect="1"/>
          </p:cNvPicPr>
          <p:nvPr/>
        </p:nvPicPr>
        <p:blipFill>
          <a:blip r:embed="rId7" cstate="print"/>
          <a:stretch>
            <a:fillRect/>
          </a:stretch>
        </p:blipFill>
        <p:spPr>
          <a:xfrm>
            <a:off x="4227200" y="1075758"/>
            <a:ext cx="4686832" cy="3362471"/>
          </a:xfrm>
          <a:prstGeom prst="rect">
            <a:avLst/>
          </a:prstGeom>
        </p:spPr>
      </p:pic>
      <p:sp>
        <p:nvSpPr>
          <p:cNvPr id="22" name="Textfeld 21"/>
          <p:cNvSpPr txBox="1"/>
          <p:nvPr/>
        </p:nvSpPr>
        <p:spPr>
          <a:xfrm>
            <a:off x="4248248" y="2069160"/>
            <a:ext cx="1389804" cy="190240"/>
          </a:xfrm>
          <a:prstGeom prst="rect">
            <a:avLst/>
          </a:prstGeom>
          <a:noFill/>
        </p:spPr>
        <p:txBody>
          <a:bodyPr wrap="none" lIns="0" tIns="36000" rIns="0" bIns="0" rtlCol="0" anchor="ctr">
            <a:spAutoFit/>
          </a:bodyPr>
          <a:lstStyle/>
          <a:p>
            <a:r>
              <a:rPr lang="de-DE" sz="1000" dirty="0">
                <a:solidFill>
                  <a:schemeClr val="bg2"/>
                </a:solidFill>
              </a:rPr>
              <a:t>Freundlich/aufgeschlossen</a:t>
            </a:r>
          </a:p>
        </p:txBody>
      </p:sp>
      <p:sp>
        <p:nvSpPr>
          <p:cNvPr id="23" name="Textfeld 22"/>
          <p:cNvSpPr txBox="1"/>
          <p:nvPr/>
        </p:nvSpPr>
        <p:spPr>
          <a:xfrm>
            <a:off x="5824355" y="2069160"/>
            <a:ext cx="1577355" cy="190240"/>
          </a:xfrm>
          <a:prstGeom prst="rect">
            <a:avLst/>
          </a:prstGeom>
          <a:noFill/>
        </p:spPr>
        <p:txBody>
          <a:bodyPr wrap="none" lIns="0" tIns="36000" rIns="0" bIns="0" rtlCol="0" anchor="ctr">
            <a:spAutoFit/>
          </a:bodyPr>
          <a:lstStyle/>
          <a:p>
            <a:r>
              <a:rPr lang="de-DE" sz="1000" dirty="0">
                <a:solidFill>
                  <a:schemeClr val="bg2"/>
                </a:solidFill>
              </a:rPr>
              <a:t>Aufs Wesentliche konzentriert</a:t>
            </a:r>
          </a:p>
        </p:txBody>
      </p:sp>
      <p:sp>
        <p:nvSpPr>
          <p:cNvPr id="24" name="Textfeld 23"/>
          <p:cNvSpPr txBox="1"/>
          <p:nvPr/>
        </p:nvSpPr>
        <p:spPr>
          <a:xfrm>
            <a:off x="7418861" y="2069160"/>
            <a:ext cx="556243" cy="190240"/>
          </a:xfrm>
          <a:prstGeom prst="rect">
            <a:avLst/>
          </a:prstGeom>
          <a:noFill/>
        </p:spPr>
        <p:txBody>
          <a:bodyPr wrap="none" lIns="0" tIns="36000" rIns="0" bIns="0" rtlCol="0" anchor="ctr">
            <a:spAutoFit/>
          </a:bodyPr>
          <a:lstStyle/>
          <a:p>
            <a:r>
              <a:rPr lang="de-DE" sz="1000" dirty="0">
                <a:solidFill>
                  <a:schemeClr val="bg2"/>
                </a:solidFill>
              </a:rPr>
              <a:t>dynamisch</a:t>
            </a:r>
          </a:p>
        </p:txBody>
      </p:sp>
      <p:sp>
        <p:nvSpPr>
          <p:cNvPr id="25" name="Textfeld 24"/>
          <p:cNvSpPr txBox="1"/>
          <p:nvPr/>
        </p:nvSpPr>
        <p:spPr>
          <a:xfrm>
            <a:off x="4248248" y="3240545"/>
            <a:ext cx="195566" cy="190240"/>
          </a:xfrm>
          <a:prstGeom prst="rect">
            <a:avLst/>
          </a:prstGeom>
          <a:noFill/>
        </p:spPr>
        <p:txBody>
          <a:bodyPr wrap="none" lIns="0" tIns="36000" rIns="0" bIns="0" rtlCol="0" anchor="ctr">
            <a:spAutoFit/>
          </a:bodyPr>
          <a:lstStyle/>
          <a:p>
            <a:r>
              <a:rPr lang="de-DE" sz="1000" dirty="0">
                <a:solidFill>
                  <a:schemeClr val="bg2"/>
                </a:solidFill>
              </a:rPr>
              <a:t>nah</a:t>
            </a:r>
          </a:p>
        </p:txBody>
      </p:sp>
      <p:sp>
        <p:nvSpPr>
          <p:cNvPr id="26" name="Textfeld 25"/>
          <p:cNvSpPr txBox="1"/>
          <p:nvPr/>
        </p:nvSpPr>
        <p:spPr>
          <a:xfrm>
            <a:off x="5824355" y="3240545"/>
            <a:ext cx="1266372" cy="190240"/>
          </a:xfrm>
          <a:prstGeom prst="rect">
            <a:avLst/>
          </a:prstGeom>
          <a:noFill/>
        </p:spPr>
        <p:txBody>
          <a:bodyPr wrap="none" lIns="0" tIns="36000" rIns="0" bIns="0" rtlCol="0" anchor="ctr">
            <a:spAutoFit/>
          </a:bodyPr>
          <a:lstStyle/>
          <a:p>
            <a:r>
              <a:rPr lang="de-DE" sz="1000" dirty="0">
                <a:solidFill>
                  <a:schemeClr val="bg2"/>
                </a:solidFill>
              </a:rPr>
              <a:t>fokussiert/Tiefenschärfe</a:t>
            </a:r>
          </a:p>
        </p:txBody>
      </p:sp>
      <p:sp>
        <p:nvSpPr>
          <p:cNvPr id="27" name="Textfeld 26"/>
          <p:cNvSpPr txBox="1"/>
          <p:nvPr/>
        </p:nvSpPr>
        <p:spPr>
          <a:xfrm>
            <a:off x="7418861" y="3240545"/>
            <a:ext cx="189154" cy="190240"/>
          </a:xfrm>
          <a:prstGeom prst="rect">
            <a:avLst/>
          </a:prstGeom>
          <a:noFill/>
        </p:spPr>
        <p:txBody>
          <a:bodyPr wrap="none" lIns="0" tIns="36000" rIns="0" bIns="0" rtlCol="0" anchor="ctr">
            <a:spAutoFit/>
          </a:bodyPr>
          <a:lstStyle/>
          <a:p>
            <a:r>
              <a:rPr lang="de-DE" sz="1000" dirty="0">
                <a:solidFill>
                  <a:schemeClr val="bg2"/>
                </a:solidFill>
              </a:rPr>
              <a:t>hell</a:t>
            </a:r>
          </a:p>
        </p:txBody>
      </p:sp>
      <p:sp>
        <p:nvSpPr>
          <p:cNvPr id="28" name="Textfeld 27"/>
          <p:cNvSpPr txBox="1"/>
          <p:nvPr/>
        </p:nvSpPr>
        <p:spPr>
          <a:xfrm>
            <a:off x="4248248" y="4422746"/>
            <a:ext cx="843180" cy="190240"/>
          </a:xfrm>
          <a:prstGeom prst="rect">
            <a:avLst/>
          </a:prstGeom>
          <a:noFill/>
        </p:spPr>
        <p:txBody>
          <a:bodyPr wrap="none" lIns="0" tIns="36000" rIns="0" bIns="0" rtlCol="0" anchor="ctr">
            <a:spAutoFit/>
          </a:bodyPr>
          <a:lstStyle/>
          <a:p>
            <a:r>
              <a:rPr lang="de-DE" sz="1000" dirty="0">
                <a:solidFill>
                  <a:schemeClr val="bg2"/>
                </a:solidFill>
              </a:rPr>
              <a:t>dokumentarisch</a:t>
            </a:r>
          </a:p>
        </p:txBody>
      </p:sp>
      <p:sp>
        <p:nvSpPr>
          <p:cNvPr id="29" name="Textfeld 28"/>
          <p:cNvSpPr txBox="1"/>
          <p:nvPr/>
        </p:nvSpPr>
        <p:spPr>
          <a:xfrm>
            <a:off x="5824355" y="4422746"/>
            <a:ext cx="772647" cy="190240"/>
          </a:xfrm>
          <a:prstGeom prst="rect">
            <a:avLst/>
          </a:prstGeom>
          <a:noFill/>
        </p:spPr>
        <p:txBody>
          <a:bodyPr wrap="none" lIns="0" tIns="36000" rIns="0" bIns="0" rtlCol="0" anchor="ctr">
            <a:spAutoFit/>
          </a:bodyPr>
          <a:lstStyle/>
          <a:p>
            <a:r>
              <a:rPr lang="de-DE" sz="1000" dirty="0">
                <a:solidFill>
                  <a:schemeClr val="bg2"/>
                </a:solidFill>
              </a:rPr>
              <a:t>klare Thematik</a:t>
            </a:r>
          </a:p>
        </p:txBody>
      </p:sp>
      <p:sp>
        <p:nvSpPr>
          <p:cNvPr id="30" name="Textfeld 29"/>
          <p:cNvSpPr txBox="1"/>
          <p:nvPr/>
        </p:nvSpPr>
        <p:spPr>
          <a:xfrm>
            <a:off x="7418861" y="4422746"/>
            <a:ext cx="745397" cy="190240"/>
          </a:xfrm>
          <a:prstGeom prst="rect">
            <a:avLst/>
          </a:prstGeom>
          <a:noFill/>
        </p:spPr>
        <p:txBody>
          <a:bodyPr wrap="none" lIns="0" tIns="36000" rIns="0" bIns="0" rtlCol="0" anchor="ctr">
            <a:spAutoFit/>
          </a:bodyPr>
          <a:lstStyle/>
          <a:p>
            <a:r>
              <a:rPr lang="de-DE" sz="1000" dirty="0">
                <a:solidFill>
                  <a:schemeClr val="bg2"/>
                </a:solidFill>
              </a:rPr>
              <a:t>perspektivisch</a:t>
            </a:r>
          </a:p>
        </p:txBody>
      </p:sp>
    </p:spTree>
    <p:custDataLst>
      <p:tags r:id="rId1"/>
    </p:custDataLst>
    <p:extLst>
      <p:ext uri="{BB962C8B-B14F-4D97-AF65-F5344CB8AC3E}">
        <p14:creationId xmlns:p14="http://schemas.microsoft.com/office/powerpoint/2010/main" val="17410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4</a:t>
            </a:fld>
            <a:endParaRPr lang="de-DE" dirty="0"/>
          </a:p>
        </p:txBody>
      </p:sp>
      <p:sp>
        <p:nvSpPr>
          <p:cNvPr id="2" name="Titel 1"/>
          <p:cNvSpPr>
            <a:spLocks noGrp="1"/>
          </p:cNvSpPr>
          <p:nvPr>
            <p:ph type="title"/>
          </p:nvPr>
        </p:nvSpPr>
        <p:spPr/>
        <p:txBody>
          <a:bodyPr/>
          <a:lstStyle/>
          <a:p>
            <a:r>
              <a:rPr lang="de-DE" dirty="0" err="1"/>
              <a:t>Introduction</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Big </a:t>
            </a:r>
            <a:r>
              <a:rPr lang="de-DE" dirty="0" err="1"/>
              <a:t>data</a:t>
            </a:r>
            <a:r>
              <a:rPr lang="de-DE" dirty="0"/>
              <a:t>, IoT, real-time </a:t>
            </a:r>
            <a:r>
              <a:rPr lang="de-DE" dirty="0" err="1"/>
              <a:t>analytics</a:t>
            </a:r>
            <a:r>
              <a:rPr lang="de-DE" dirty="0"/>
              <a:t> </a:t>
            </a:r>
            <a:r>
              <a:rPr lang="de-DE" dirty="0" err="1"/>
              <a:t>are</a:t>
            </a:r>
            <a:r>
              <a:rPr lang="de-DE" dirty="0"/>
              <a:t> </a:t>
            </a:r>
            <a:r>
              <a:rPr lang="de-DE" dirty="0" err="1"/>
              <a:t>new</a:t>
            </a:r>
            <a:r>
              <a:rPr lang="de-DE" dirty="0"/>
              <a:t> </a:t>
            </a:r>
            <a:r>
              <a:rPr lang="de-DE" dirty="0" err="1"/>
              <a:t>types</a:t>
            </a:r>
            <a:r>
              <a:rPr lang="de-DE" dirty="0"/>
              <a:t> </a:t>
            </a:r>
            <a:r>
              <a:rPr lang="de-DE" dirty="0" err="1"/>
              <a:t>of</a:t>
            </a:r>
            <a:r>
              <a:rPr lang="de-DE" dirty="0"/>
              <a:t> </a:t>
            </a:r>
            <a:r>
              <a:rPr lang="de-DE" dirty="0" err="1"/>
              <a:t>data</a:t>
            </a:r>
            <a:endParaRPr lang="de-DE" dirty="0"/>
          </a:p>
          <a:p>
            <a:pPr marL="466725" lvl="1" indent="-285750">
              <a:buFont typeface="Wingdings" pitchFamily="2" charset="2"/>
              <a:buChar char="Ø"/>
            </a:pPr>
            <a:r>
              <a:rPr lang="de-DE" dirty="0"/>
              <a:t>As a </a:t>
            </a:r>
            <a:r>
              <a:rPr lang="de-DE" dirty="0" err="1"/>
              <a:t>result</a:t>
            </a:r>
            <a:r>
              <a:rPr lang="de-DE" dirty="0"/>
              <a:t>, </a:t>
            </a:r>
            <a:r>
              <a:rPr lang="de-DE" dirty="0" err="1"/>
              <a:t>new</a:t>
            </a:r>
            <a:r>
              <a:rPr lang="de-DE" dirty="0"/>
              <a:t> </a:t>
            </a:r>
            <a:r>
              <a:rPr lang="de-DE" dirty="0" err="1"/>
              <a:t>methods</a:t>
            </a:r>
            <a:r>
              <a:rPr lang="de-DE" dirty="0"/>
              <a:t> </a:t>
            </a:r>
            <a:r>
              <a:rPr lang="de-DE" dirty="0" err="1"/>
              <a:t>of</a:t>
            </a:r>
            <a:r>
              <a:rPr lang="de-DE" dirty="0"/>
              <a:t> </a:t>
            </a:r>
            <a:r>
              <a:rPr lang="de-DE" dirty="0" err="1"/>
              <a:t>storing</a:t>
            </a:r>
            <a:r>
              <a:rPr lang="de-DE" dirty="0"/>
              <a:t> </a:t>
            </a:r>
            <a:r>
              <a:rPr lang="de-DE" dirty="0" err="1"/>
              <a:t>this</a:t>
            </a:r>
            <a:r>
              <a:rPr lang="de-DE" dirty="0"/>
              <a:t> </a:t>
            </a:r>
            <a:r>
              <a:rPr lang="de-DE" dirty="0" err="1"/>
              <a:t>data</a:t>
            </a:r>
            <a:r>
              <a:rPr lang="de-DE" dirty="0"/>
              <a:t> </a:t>
            </a:r>
            <a:r>
              <a:rPr lang="de-DE" dirty="0" err="1"/>
              <a:t>have</a:t>
            </a:r>
            <a:r>
              <a:rPr lang="de-DE" dirty="0"/>
              <a:t> </a:t>
            </a:r>
            <a:r>
              <a:rPr lang="de-DE" dirty="0" err="1"/>
              <a:t>emerged</a:t>
            </a:r>
            <a:endParaRPr lang="de-DE" dirty="0"/>
          </a:p>
          <a:p>
            <a:pPr marL="285750" indent="-285750">
              <a:buFontTx/>
              <a:buChar char="-"/>
            </a:pPr>
            <a:endParaRPr lang="de-DE" dirty="0"/>
          </a:p>
          <a:p>
            <a:pPr marL="285750" indent="-285750">
              <a:buFont typeface="Arial" panose="020B0604020202020204" pitchFamily="34" charset="0"/>
              <a:buChar char="•"/>
            </a:pPr>
            <a:r>
              <a:rPr lang="de-DE" dirty="0" err="1"/>
              <a:t>Almost</a:t>
            </a:r>
            <a:r>
              <a:rPr lang="de-DE" dirty="0"/>
              <a:t> all </a:t>
            </a:r>
            <a:r>
              <a:rPr lang="de-DE" dirty="0" err="1"/>
              <a:t>streaming</a:t>
            </a:r>
            <a:r>
              <a:rPr lang="de-DE" dirty="0"/>
              <a:t> </a:t>
            </a:r>
            <a:r>
              <a:rPr lang="de-DE" dirty="0" err="1"/>
              <a:t>data</a:t>
            </a:r>
            <a:r>
              <a:rPr lang="de-DE" dirty="0"/>
              <a:t>, </a:t>
            </a:r>
            <a:r>
              <a:rPr lang="de-DE" dirty="0" err="1"/>
              <a:t>particulary</a:t>
            </a:r>
            <a:r>
              <a:rPr lang="de-DE" dirty="0"/>
              <a:t> IoT </a:t>
            </a:r>
            <a:r>
              <a:rPr lang="de-DE" dirty="0" err="1"/>
              <a:t>data</a:t>
            </a:r>
            <a:r>
              <a:rPr lang="de-DE" dirty="0"/>
              <a:t> and </a:t>
            </a:r>
            <a:r>
              <a:rPr lang="de-DE" dirty="0" err="1"/>
              <a:t>application</a:t>
            </a:r>
            <a:r>
              <a:rPr lang="de-DE" dirty="0"/>
              <a:t> </a:t>
            </a:r>
            <a:r>
              <a:rPr lang="de-DE" dirty="0" err="1"/>
              <a:t>monitoring</a:t>
            </a:r>
            <a:r>
              <a:rPr lang="de-DE" dirty="0"/>
              <a:t>, </a:t>
            </a:r>
            <a:r>
              <a:rPr lang="de-DE" dirty="0" err="1"/>
              <a:t>have</a:t>
            </a:r>
            <a:r>
              <a:rPr lang="de-DE" dirty="0"/>
              <a:t> a </a:t>
            </a:r>
            <a:r>
              <a:rPr lang="de-DE" dirty="0" err="1"/>
              <a:t>timestamp</a:t>
            </a:r>
            <a:endParaRPr lang="de-DE" dirty="0"/>
          </a:p>
          <a:p>
            <a:pPr marL="466725" lvl="1" indent="-285750">
              <a:buFont typeface="Wingdings" pitchFamily="2" charset="2"/>
              <a:buChar char="Ø"/>
            </a:pPr>
            <a:r>
              <a:rPr lang="de-DE" dirty="0" err="1"/>
              <a:t>thus</a:t>
            </a:r>
            <a:r>
              <a:rPr lang="de-DE" dirty="0"/>
              <a:t> </a:t>
            </a:r>
            <a:r>
              <a:rPr lang="de-DE" dirty="0" err="1"/>
              <a:t>is</a:t>
            </a:r>
            <a:r>
              <a:rPr lang="de-DE" dirty="0"/>
              <a:t> time </a:t>
            </a:r>
            <a:r>
              <a:rPr lang="de-DE" dirty="0" err="1"/>
              <a:t>series</a:t>
            </a:r>
            <a:r>
              <a:rPr lang="de-DE" dirty="0"/>
              <a:t> </a:t>
            </a:r>
            <a:r>
              <a:rPr lang="de-DE" dirty="0" err="1"/>
              <a:t>data</a:t>
            </a:r>
            <a:endParaRPr lang="de-DE" dirty="0"/>
          </a:p>
          <a:p>
            <a:pPr marL="285750" indent="-285750">
              <a:buFontTx/>
              <a:buChar char="-"/>
            </a:pPr>
            <a:endParaRPr lang="de-DE" dirty="0"/>
          </a:p>
          <a:p>
            <a:pPr marL="285750" indent="-285750">
              <a:buFont typeface="Arial" panose="020B0604020202020204" pitchFamily="34" charset="0"/>
              <a:buChar char="•"/>
            </a:pPr>
            <a:r>
              <a:rPr lang="de-DE" dirty="0"/>
              <a:t>This </a:t>
            </a:r>
            <a:r>
              <a:rPr lang="de-DE" dirty="0" err="1"/>
              <a:t>projects</a:t>
            </a:r>
            <a:r>
              <a:rPr lang="de-DE" dirty="0"/>
              <a:t> </a:t>
            </a:r>
            <a:r>
              <a:rPr lang="de-DE" dirty="0" err="1"/>
              <a:t>goes</a:t>
            </a:r>
            <a:r>
              <a:rPr lang="de-DE" dirty="0"/>
              <a:t> on </a:t>
            </a:r>
            <a:r>
              <a:rPr lang="de-DE" dirty="0" err="1"/>
              <a:t>to</a:t>
            </a:r>
            <a:r>
              <a:rPr lang="de-DE" dirty="0"/>
              <a:t> </a:t>
            </a:r>
            <a:r>
              <a:rPr lang="de-DE" dirty="0" err="1"/>
              <a:t>demonstrate</a:t>
            </a:r>
            <a:r>
              <a:rPr lang="de-DE" dirty="0"/>
              <a:t> </a:t>
            </a:r>
            <a:r>
              <a:rPr lang="de-DE" dirty="0" err="1"/>
              <a:t>how</a:t>
            </a:r>
            <a:r>
              <a:rPr lang="de-DE" dirty="0"/>
              <a:t> time </a:t>
            </a:r>
            <a:r>
              <a:rPr lang="de-DE" dirty="0" err="1"/>
              <a:t>series</a:t>
            </a:r>
            <a:r>
              <a:rPr lang="de-DE" dirty="0"/>
              <a:t> </a:t>
            </a:r>
            <a:r>
              <a:rPr lang="de-DE" dirty="0" err="1"/>
              <a:t>databases</a:t>
            </a:r>
            <a:r>
              <a:rPr lang="de-DE" dirty="0"/>
              <a:t> </a:t>
            </a:r>
            <a:r>
              <a:rPr lang="de-DE" dirty="0" err="1"/>
              <a:t>can</a:t>
            </a:r>
            <a:r>
              <a:rPr lang="de-DE" dirty="0"/>
              <a:t> </a:t>
            </a:r>
            <a:r>
              <a:rPr lang="de-DE" dirty="0" err="1"/>
              <a:t>be</a:t>
            </a:r>
            <a:r>
              <a:rPr lang="de-DE" dirty="0"/>
              <a:t> </a:t>
            </a:r>
            <a:r>
              <a:rPr lang="de-DE" dirty="0" err="1"/>
              <a:t>used</a:t>
            </a:r>
            <a:r>
              <a:rPr lang="de-DE" dirty="0"/>
              <a:t> in </a:t>
            </a:r>
            <a:r>
              <a:rPr lang="de-DE" dirty="0" err="1"/>
              <a:t>terms</a:t>
            </a:r>
            <a:r>
              <a:rPr lang="de-DE" dirty="0"/>
              <a:t> </a:t>
            </a:r>
            <a:r>
              <a:rPr lang="de-DE" dirty="0" err="1"/>
              <a:t>of</a:t>
            </a:r>
            <a:r>
              <a:rPr lang="de-DE" dirty="0"/>
              <a:t>:</a:t>
            </a:r>
          </a:p>
          <a:p>
            <a:pPr marL="466725" lvl="1" indent="-285750">
              <a:buFont typeface="Wingdings" pitchFamily="2" charset="2"/>
              <a:buChar char="§"/>
            </a:pPr>
            <a:r>
              <a:rPr lang="de-DE" dirty="0" err="1"/>
              <a:t>Differences</a:t>
            </a:r>
            <a:r>
              <a:rPr lang="de-DE" dirty="0"/>
              <a:t> </a:t>
            </a:r>
            <a:r>
              <a:rPr lang="de-DE" dirty="0" err="1"/>
              <a:t>to</a:t>
            </a:r>
            <a:r>
              <a:rPr lang="de-DE" dirty="0"/>
              <a:t> </a:t>
            </a:r>
            <a:r>
              <a:rPr lang="de-DE" dirty="0" err="1"/>
              <a:t>to</a:t>
            </a:r>
            <a:r>
              <a:rPr lang="de-DE" dirty="0"/>
              <a:t> traditional relational </a:t>
            </a:r>
            <a:r>
              <a:rPr lang="de-DE" dirty="0" err="1"/>
              <a:t>databases</a:t>
            </a:r>
            <a:endParaRPr lang="de-DE" dirty="0"/>
          </a:p>
          <a:p>
            <a:pPr marL="466725" lvl="1" indent="-285750">
              <a:buFont typeface="Wingdings" pitchFamily="2" charset="2"/>
              <a:buChar char="§"/>
            </a:pPr>
            <a:r>
              <a:rPr lang="de-DE" dirty="0" err="1"/>
              <a:t>Why</a:t>
            </a:r>
            <a:r>
              <a:rPr lang="de-DE" dirty="0"/>
              <a:t> time </a:t>
            </a:r>
            <a:r>
              <a:rPr lang="de-DE" dirty="0" err="1"/>
              <a:t>series</a:t>
            </a:r>
            <a:r>
              <a:rPr lang="de-DE" dirty="0"/>
              <a:t> </a:t>
            </a:r>
            <a:r>
              <a:rPr lang="de-DE" dirty="0" err="1"/>
              <a:t>databases</a:t>
            </a:r>
            <a:r>
              <a:rPr lang="de-DE" dirty="0"/>
              <a:t> </a:t>
            </a:r>
            <a:r>
              <a:rPr lang="de-DE" dirty="0" err="1"/>
              <a:t>are</a:t>
            </a:r>
            <a:r>
              <a:rPr lang="de-DE" dirty="0"/>
              <a:t> </a:t>
            </a:r>
            <a:r>
              <a:rPr lang="de-DE" dirty="0" err="1"/>
              <a:t>used</a:t>
            </a:r>
            <a:endParaRPr lang="de-DE" dirty="0"/>
          </a:p>
          <a:p>
            <a:pPr marL="466725" lvl="1" indent="-285750">
              <a:buFont typeface="Wingdings" pitchFamily="2" charset="2"/>
              <a:buChar char="§"/>
            </a:pPr>
            <a:r>
              <a:rPr lang="de-DE" dirty="0" err="1"/>
              <a:t>How</a:t>
            </a:r>
            <a:r>
              <a:rPr lang="de-DE" dirty="0"/>
              <a:t> </a:t>
            </a:r>
            <a:r>
              <a:rPr lang="de-DE" dirty="0" err="1"/>
              <a:t>to</a:t>
            </a:r>
            <a:r>
              <a:rPr lang="de-DE" dirty="0"/>
              <a:t> </a:t>
            </a:r>
            <a:r>
              <a:rPr lang="de-DE" dirty="0" err="1"/>
              <a:t>build</a:t>
            </a:r>
            <a:r>
              <a:rPr lang="de-DE" dirty="0"/>
              <a:t> a </a:t>
            </a:r>
            <a:r>
              <a:rPr lang="de-DE" dirty="0" err="1"/>
              <a:t>project</a:t>
            </a:r>
            <a:r>
              <a:rPr lang="de-DE" dirty="0"/>
              <a:t> on top </a:t>
            </a:r>
            <a:r>
              <a:rPr lang="de-DE" dirty="0" err="1"/>
              <a:t>of</a:t>
            </a:r>
            <a:r>
              <a:rPr lang="de-DE" dirty="0"/>
              <a:t> </a:t>
            </a:r>
            <a:r>
              <a:rPr lang="de-DE" dirty="0" err="1"/>
              <a:t>them</a:t>
            </a:r>
            <a:endParaRPr lang="de-DE" dirty="0"/>
          </a:p>
          <a:p>
            <a:pPr marL="466725" lvl="1" indent="-285750">
              <a:buFont typeface="Wingdings" pitchFamily="2" charset="2"/>
              <a:buChar char="§"/>
            </a:pPr>
            <a:endParaRPr lang="de-DE" dirty="0"/>
          </a:p>
          <a:p>
            <a:pPr marL="285750" indent="-285750">
              <a:buFont typeface="Arial" panose="020B0604020202020204" pitchFamily="34" charset="0"/>
              <a:buChar char="•"/>
            </a:pPr>
            <a:r>
              <a:rPr lang="de-DE" dirty="0"/>
              <a:t>The </a:t>
            </a:r>
            <a:r>
              <a:rPr lang="de-DE" dirty="0" err="1"/>
              <a:t>project</a:t>
            </a:r>
            <a:r>
              <a:rPr lang="de-DE" dirty="0"/>
              <a:t>:</a:t>
            </a:r>
          </a:p>
          <a:p>
            <a:pPr marL="466725" lvl="1" indent="-285750">
              <a:buFont typeface="Wingdings" pitchFamily="2" charset="2"/>
              <a:buChar char="§"/>
            </a:pPr>
            <a:r>
              <a:rPr lang="de-DE" dirty="0" err="1"/>
              <a:t>Storing</a:t>
            </a:r>
            <a:r>
              <a:rPr lang="de-DE" dirty="0"/>
              <a:t> </a:t>
            </a:r>
            <a:r>
              <a:rPr lang="de-DE" dirty="0" err="1"/>
              <a:t>data</a:t>
            </a:r>
            <a:r>
              <a:rPr lang="de-DE" dirty="0"/>
              <a:t> in </a:t>
            </a:r>
            <a:r>
              <a:rPr lang="de-DE" dirty="0" err="1"/>
              <a:t>InfluxDB</a:t>
            </a:r>
            <a:endParaRPr lang="de-DE" dirty="0"/>
          </a:p>
          <a:p>
            <a:pPr marL="466725" lvl="1" indent="-285750">
              <a:buFont typeface="Wingdings" pitchFamily="2" charset="2"/>
              <a:buChar char="§"/>
            </a:pPr>
            <a:r>
              <a:rPr lang="de-DE" dirty="0" err="1"/>
              <a:t>Visualizing</a:t>
            </a:r>
            <a:r>
              <a:rPr lang="de-DE" dirty="0"/>
              <a:t> and </a:t>
            </a:r>
            <a:r>
              <a:rPr lang="de-DE" dirty="0" err="1"/>
              <a:t>classifying</a:t>
            </a:r>
            <a:r>
              <a:rPr lang="de-DE" dirty="0"/>
              <a:t> </a:t>
            </a:r>
            <a:r>
              <a:rPr lang="de-DE" dirty="0" err="1"/>
              <a:t>the</a:t>
            </a:r>
            <a:r>
              <a:rPr lang="de-DE" dirty="0"/>
              <a:t> </a:t>
            </a:r>
            <a:r>
              <a:rPr lang="de-DE" dirty="0" err="1"/>
              <a:t>data</a:t>
            </a:r>
            <a:endParaRPr lang="de-DE" dirty="0"/>
          </a:p>
          <a:p>
            <a:pPr marL="466725" lvl="1" indent="-285750">
              <a:buFont typeface="Wingdings" pitchFamily="2" charset="2"/>
              <a:buChar char="§"/>
            </a:pPr>
            <a:r>
              <a:rPr lang="de-DE" dirty="0"/>
              <a:t>Python, </a:t>
            </a:r>
            <a:r>
              <a:rPr lang="de-DE" dirty="0" err="1"/>
              <a:t>Grafana</a:t>
            </a:r>
            <a:r>
              <a:rPr lang="de-DE" dirty="0"/>
              <a:t>, InfluxDB2, Naive Bayes</a:t>
            </a:r>
          </a:p>
          <a:p>
            <a:endParaRPr lang="de-DE" dirty="0"/>
          </a:p>
          <a:p>
            <a:pPr marL="466725" lvl="1" indent="-285750">
              <a:buFont typeface="Wingdings" pitchFamily="2" charset="2"/>
              <a:buChar char="§"/>
            </a:pPr>
            <a:endParaRPr lang="de-DE" dirty="0"/>
          </a:p>
          <a:p>
            <a:pPr marL="466725" lvl="1" indent="-285750">
              <a:buFontTx/>
              <a:buChar char="-"/>
            </a:pPr>
            <a:endParaRPr lang="de-DE" dirty="0"/>
          </a:p>
          <a:p>
            <a:pPr marL="466725" lvl="1" indent="-285750">
              <a:buFontTx/>
              <a:buChar char="-"/>
            </a:pPr>
            <a:endParaRPr lang="de-DE" dirty="0"/>
          </a:p>
          <a:p>
            <a:pPr marL="466725" lvl="1" indent="-285750">
              <a:buFontTx/>
              <a:buChar char="-"/>
            </a:pPr>
            <a:endParaRPr lang="de-DE" dirty="0"/>
          </a:p>
          <a:p>
            <a:endParaRPr lang="de-DE" dirty="0"/>
          </a:p>
        </p:txBody>
      </p:sp>
    </p:spTree>
    <p:extLst>
      <p:ext uri="{BB962C8B-B14F-4D97-AF65-F5344CB8AC3E}">
        <p14:creationId xmlns:p14="http://schemas.microsoft.com/office/powerpoint/2010/main" val="178649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2. </a:t>
            </a:r>
            <a:r>
              <a:rPr lang="de-DE" dirty="0" err="1"/>
              <a:t>Fundamentals</a:t>
            </a:r>
            <a:endParaRPr lang="de-DE" dirty="0"/>
          </a:p>
        </p:txBody>
      </p:sp>
      <p:sp>
        <p:nvSpPr>
          <p:cNvPr id="3" name="Textplatzhalter 2"/>
          <p:cNvSpPr>
            <a:spLocks noGrp="1"/>
          </p:cNvSpPr>
          <p:nvPr>
            <p:ph type="body" idx="1"/>
          </p:nvPr>
        </p:nvSpPr>
        <p:spPr/>
        <p:txBody>
          <a:bodyPr/>
          <a:lstStyle/>
          <a:p>
            <a:r>
              <a:rPr lang="de-DE" dirty="0"/>
              <a:t>Understanding NoSQL </a:t>
            </a:r>
            <a:r>
              <a:rPr lang="de-DE" dirty="0" err="1"/>
              <a:t>databases</a:t>
            </a:r>
            <a:r>
              <a:rPr lang="de-DE" dirty="0"/>
              <a:t>, time </a:t>
            </a:r>
            <a:r>
              <a:rPr lang="de-DE" dirty="0" err="1"/>
              <a:t>series</a:t>
            </a:r>
            <a:r>
              <a:rPr lang="de-DE" dirty="0"/>
              <a:t> </a:t>
            </a:r>
            <a:r>
              <a:rPr lang="de-DE" dirty="0" err="1"/>
              <a:t>databases</a:t>
            </a:r>
            <a:r>
              <a:rPr lang="de-DE" dirty="0"/>
              <a:t>, </a:t>
            </a:r>
            <a:r>
              <a:rPr lang="de-DE" dirty="0" err="1"/>
              <a:t>InfluxDB</a:t>
            </a:r>
            <a:r>
              <a:rPr lang="de-DE" dirty="0"/>
              <a:t> and </a:t>
            </a:r>
            <a:r>
              <a:rPr lang="de-DE" dirty="0" err="1"/>
              <a:t>its</a:t>
            </a:r>
            <a:r>
              <a:rPr lang="de-DE" dirty="0"/>
              <a:t> </a:t>
            </a:r>
            <a:r>
              <a:rPr lang="de-DE" dirty="0" err="1"/>
              <a:t>capabilites</a:t>
            </a:r>
            <a:endParaRPr lang="de-DE" dirty="0"/>
          </a:p>
        </p:txBody>
      </p:sp>
    </p:spTree>
    <p:extLst>
      <p:ext uri="{BB962C8B-B14F-4D97-AF65-F5344CB8AC3E}">
        <p14:creationId xmlns:p14="http://schemas.microsoft.com/office/powerpoint/2010/main" val="95682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6</a:t>
            </a:fld>
            <a:endParaRPr lang="de-DE" dirty="0"/>
          </a:p>
        </p:txBody>
      </p:sp>
      <p:sp>
        <p:nvSpPr>
          <p:cNvPr id="2" name="Titel 1"/>
          <p:cNvSpPr>
            <a:spLocks noGrp="1"/>
          </p:cNvSpPr>
          <p:nvPr>
            <p:ph type="title"/>
          </p:nvPr>
        </p:nvSpPr>
        <p:spPr/>
        <p:txBody>
          <a:bodyPr/>
          <a:lstStyle/>
          <a:p>
            <a:r>
              <a:rPr lang="de-DE" dirty="0"/>
              <a:t>NoSQL </a:t>
            </a:r>
            <a:r>
              <a:rPr lang="de-DE" dirty="0" err="1"/>
              <a:t>basics</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An </a:t>
            </a:r>
            <a:r>
              <a:rPr lang="de-DE" dirty="0" err="1"/>
              <a:t>approach</a:t>
            </a:r>
            <a:r>
              <a:rPr lang="de-DE" dirty="0"/>
              <a:t> </a:t>
            </a:r>
            <a:r>
              <a:rPr lang="de-DE" dirty="0" err="1"/>
              <a:t>to</a:t>
            </a:r>
            <a:r>
              <a:rPr lang="de-DE" dirty="0"/>
              <a:t> </a:t>
            </a:r>
            <a:r>
              <a:rPr lang="de-DE" dirty="0" err="1"/>
              <a:t>database</a:t>
            </a:r>
            <a:r>
              <a:rPr lang="de-DE" dirty="0"/>
              <a:t> design </a:t>
            </a:r>
            <a:r>
              <a:rPr lang="de-DE" dirty="0" err="1"/>
              <a:t>that</a:t>
            </a:r>
            <a:r>
              <a:rPr lang="de-DE" dirty="0"/>
              <a:t> </a:t>
            </a:r>
            <a:r>
              <a:rPr lang="de-DE" dirty="0" err="1"/>
              <a:t>excludes</a:t>
            </a:r>
            <a:r>
              <a:rPr lang="de-DE" dirty="0"/>
              <a:t> traditional relational </a:t>
            </a:r>
            <a:r>
              <a:rPr lang="de-DE" dirty="0" err="1"/>
              <a:t>database</a:t>
            </a:r>
            <a:r>
              <a:rPr lang="de-DE" dirty="0"/>
              <a:t> </a:t>
            </a:r>
            <a:r>
              <a:rPr lang="de-DE" dirty="0" err="1"/>
              <a:t>management</a:t>
            </a:r>
            <a:r>
              <a:rPr lang="de-DE" dirty="0"/>
              <a:t> </a:t>
            </a:r>
            <a:r>
              <a:rPr lang="de-DE" dirty="0" err="1"/>
              <a:t>systems</a:t>
            </a:r>
            <a:endParaRPr lang="de-DE" dirty="0"/>
          </a:p>
          <a:p>
            <a:pPr marL="285750" indent="-285750">
              <a:buFont typeface="Arial" panose="020B0604020202020204" pitchFamily="34" charset="0"/>
              <a:buChar char="•"/>
            </a:pPr>
            <a:r>
              <a:rPr lang="de-DE" dirty="0" err="1"/>
              <a:t>Efficient</a:t>
            </a:r>
            <a:r>
              <a:rPr lang="de-DE" dirty="0"/>
              <a:t> </a:t>
            </a:r>
            <a:r>
              <a:rPr lang="de-DE" dirty="0" err="1"/>
              <a:t>for</a:t>
            </a:r>
            <a:r>
              <a:rPr lang="de-DE" dirty="0"/>
              <a:t> </a:t>
            </a:r>
            <a:r>
              <a:rPr lang="de-DE" dirty="0" err="1"/>
              <a:t>specific</a:t>
            </a:r>
            <a:r>
              <a:rPr lang="de-DE" dirty="0"/>
              <a:t> </a:t>
            </a:r>
            <a:r>
              <a:rPr lang="de-DE" dirty="0" err="1"/>
              <a:t>data</a:t>
            </a:r>
            <a:r>
              <a:rPr lang="de-DE" dirty="0"/>
              <a:t> </a:t>
            </a:r>
            <a:r>
              <a:rPr lang="de-DE" dirty="0" err="1"/>
              <a:t>instead</a:t>
            </a:r>
            <a:r>
              <a:rPr lang="de-DE" dirty="0"/>
              <a:t> </a:t>
            </a:r>
            <a:r>
              <a:rPr lang="de-DE" dirty="0" err="1"/>
              <a:t>of</a:t>
            </a:r>
            <a:r>
              <a:rPr lang="de-DE" dirty="0"/>
              <a:t> </a:t>
            </a:r>
            <a:r>
              <a:rPr lang="de-DE" dirty="0" err="1"/>
              <a:t>abstracting</a:t>
            </a:r>
            <a:r>
              <a:rPr lang="de-DE" dirty="0"/>
              <a:t> </a:t>
            </a:r>
            <a:r>
              <a:rPr lang="de-DE" dirty="0" err="1"/>
              <a:t>the</a:t>
            </a:r>
            <a:r>
              <a:rPr lang="de-DE" dirty="0"/>
              <a:t> </a:t>
            </a:r>
            <a:r>
              <a:rPr lang="de-DE" dirty="0" err="1"/>
              <a:t>underlying</a:t>
            </a:r>
            <a:r>
              <a:rPr lang="de-DE" dirty="0"/>
              <a:t> </a:t>
            </a:r>
            <a:r>
              <a:rPr lang="de-DE" dirty="0" err="1"/>
              <a:t>data</a:t>
            </a:r>
            <a:r>
              <a:rPr lang="de-DE" dirty="0"/>
              <a:t> </a:t>
            </a:r>
            <a:r>
              <a:rPr lang="de-DE" dirty="0" err="1"/>
              <a:t>structure</a:t>
            </a:r>
            <a:endParaRPr lang="de-DE" dirty="0"/>
          </a:p>
          <a:p>
            <a:pPr marL="285750" indent="-285750">
              <a:buFont typeface="Arial" panose="020B0604020202020204" pitchFamily="34" charset="0"/>
              <a:buChar char="•"/>
            </a:pPr>
            <a:r>
              <a:rPr lang="de-DE" dirty="0" err="1"/>
              <a:t>No</a:t>
            </a:r>
            <a:r>
              <a:rPr lang="de-DE" dirty="0"/>
              <a:t> </a:t>
            </a:r>
            <a:r>
              <a:rPr lang="de-DE" dirty="0" err="1"/>
              <a:t>need</a:t>
            </a:r>
            <a:r>
              <a:rPr lang="de-DE" dirty="0"/>
              <a:t> </a:t>
            </a:r>
            <a:r>
              <a:rPr lang="de-DE" dirty="0" err="1"/>
              <a:t>to</a:t>
            </a:r>
            <a:r>
              <a:rPr lang="de-DE" dirty="0"/>
              <a:t> </a:t>
            </a:r>
            <a:r>
              <a:rPr lang="de-DE" dirty="0" err="1"/>
              <a:t>use</a:t>
            </a:r>
            <a:r>
              <a:rPr lang="de-DE" dirty="0"/>
              <a:t> a </a:t>
            </a:r>
            <a:r>
              <a:rPr lang="de-DE" dirty="0" err="1"/>
              <a:t>predefined</a:t>
            </a:r>
            <a:r>
              <a:rPr lang="de-DE" dirty="0"/>
              <a:t> </a:t>
            </a:r>
            <a:r>
              <a:rPr lang="de-DE" dirty="0" err="1"/>
              <a:t>schema</a:t>
            </a:r>
            <a:endParaRPr lang="de-DE" dirty="0"/>
          </a:p>
          <a:p>
            <a:pPr marL="466725" lvl="1" indent="-285750">
              <a:buFont typeface="Wingdings" pitchFamily="2" charset="2"/>
              <a:buChar char="Ø"/>
            </a:pPr>
            <a:r>
              <a:rPr lang="de-DE" dirty="0" err="1"/>
              <a:t>Resulting</a:t>
            </a:r>
            <a:r>
              <a:rPr lang="de-DE" dirty="0"/>
              <a:t> in simpler design, horizontal </a:t>
            </a:r>
            <a:r>
              <a:rPr lang="de-DE" dirty="0" err="1"/>
              <a:t>scaling</a:t>
            </a:r>
            <a:r>
              <a:rPr lang="de-DE" dirty="0"/>
              <a:t> and </a:t>
            </a:r>
            <a:r>
              <a:rPr lang="de-DE" dirty="0" err="1"/>
              <a:t>greater</a:t>
            </a:r>
            <a:r>
              <a:rPr lang="de-DE" dirty="0"/>
              <a:t> </a:t>
            </a:r>
            <a:r>
              <a:rPr lang="de-DE" dirty="0" err="1"/>
              <a:t>control</a:t>
            </a:r>
            <a:r>
              <a:rPr lang="de-DE" dirty="0"/>
              <a:t> </a:t>
            </a:r>
            <a:r>
              <a:rPr lang="de-DE" dirty="0" err="1"/>
              <a:t>over</a:t>
            </a:r>
            <a:r>
              <a:rPr lang="de-DE" dirty="0"/>
              <a:t> </a:t>
            </a:r>
            <a:r>
              <a:rPr lang="de-DE" dirty="0" err="1"/>
              <a:t>data</a:t>
            </a:r>
            <a:endParaRPr lang="de-DE" dirty="0"/>
          </a:p>
          <a:p>
            <a:pPr marL="285750" indent="-285750">
              <a:buFont typeface="Arial" panose="020B0604020202020204" pitchFamily="34" charset="0"/>
              <a:buChar char="•"/>
            </a:pPr>
            <a:r>
              <a:rPr lang="de-DE" dirty="0"/>
              <a:t>Distributed </a:t>
            </a:r>
            <a:r>
              <a:rPr lang="de-DE" dirty="0" err="1"/>
              <a:t>data</a:t>
            </a:r>
            <a:r>
              <a:rPr lang="de-DE" dirty="0"/>
              <a:t> </a:t>
            </a:r>
            <a:r>
              <a:rPr lang="de-DE" dirty="0" err="1"/>
              <a:t>storage</a:t>
            </a:r>
            <a:endParaRPr lang="de-DE" dirty="0"/>
          </a:p>
          <a:p>
            <a:pPr marL="466725" lvl="1" indent="-285750">
              <a:buFont typeface="Arial" panose="020B0604020202020204" pitchFamily="34" charset="0"/>
              <a:buChar char="•"/>
            </a:pPr>
            <a:r>
              <a:rPr lang="de-DE" dirty="0"/>
              <a:t>CAP-Theorem: </a:t>
            </a:r>
            <a:r>
              <a:rPr lang="de-DE" dirty="0" err="1"/>
              <a:t>Only</a:t>
            </a:r>
            <a:r>
              <a:rPr lang="de-DE" dirty="0"/>
              <a:t> </a:t>
            </a:r>
            <a:r>
              <a:rPr lang="de-DE" dirty="0" err="1"/>
              <a:t>two</a:t>
            </a:r>
            <a:r>
              <a:rPr lang="de-DE" dirty="0"/>
              <a:t> out </a:t>
            </a:r>
            <a:r>
              <a:rPr lang="de-DE" dirty="0" err="1"/>
              <a:t>of</a:t>
            </a:r>
            <a:r>
              <a:rPr lang="de-DE" dirty="0"/>
              <a:t> </a:t>
            </a:r>
            <a:r>
              <a:rPr lang="de-DE" dirty="0" err="1"/>
              <a:t>three</a:t>
            </a:r>
            <a:r>
              <a:rPr lang="de-DE" dirty="0"/>
              <a:t> </a:t>
            </a:r>
            <a:r>
              <a:rPr lang="de-DE" dirty="0" err="1"/>
              <a:t>attributes</a:t>
            </a:r>
            <a:r>
              <a:rPr lang="de-DE" dirty="0"/>
              <a:t>: </a:t>
            </a:r>
            <a:r>
              <a:rPr lang="de-DE" dirty="0" err="1"/>
              <a:t>consistency</a:t>
            </a:r>
            <a:r>
              <a:rPr lang="de-DE" dirty="0"/>
              <a:t>, </a:t>
            </a:r>
            <a:r>
              <a:rPr lang="de-DE" dirty="0" err="1"/>
              <a:t>availability</a:t>
            </a:r>
            <a:r>
              <a:rPr lang="de-DE" dirty="0"/>
              <a:t>, </a:t>
            </a:r>
            <a:r>
              <a:rPr lang="de-DE" dirty="0" err="1"/>
              <a:t>partition</a:t>
            </a:r>
            <a:r>
              <a:rPr lang="de-DE" dirty="0"/>
              <a:t> </a:t>
            </a:r>
            <a:r>
              <a:rPr lang="de-DE" dirty="0" err="1"/>
              <a:t>tolerance</a:t>
            </a:r>
            <a:endParaRPr lang="de-DE" dirty="0"/>
          </a:p>
          <a:p>
            <a:pPr marL="466725" lvl="1" indent="-285750">
              <a:buFont typeface="Arial" panose="020B0604020202020204" pitchFamily="34" charset="0"/>
              <a:buChar char="•"/>
            </a:pPr>
            <a:r>
              <a:rPr lang="de-DE" dirty="0" err="1"/>
              <a:t>Depending</a:t>
            </a:r>
            <a:r>
              <a:rPr lang="de-DE" dirty="0"/>
              <a:t> on </a:t>
            </a:r>
            <a:r>
              <a:rPr lang="de-DE" dirty="0" err="1"/>
              <a:t>the</a:t>
            </a:r>
            <a:r>
              <a:rPr lang="de-DE" dirty="0"/>
              <a:t> </a:t>
            </a:r>
            <a:r>
              <a:rPr lang="de-DE" dirty="0" err="1"/>
              <a:t>applications</a:t>
            </a:r>
            <a:r>
              <a:rPr lang="de-DE" dirty="0"/>
              <a:t>‘ </a:t>
            </a:r>
            <a:r>
              <a:rPr lang="de-DE" dirty="0" err="1"/>
              <a:t>needs</a:t>
            </a:r>
            <a:endParaRPr lang="de-DE" dirty="0"/>
          </a:p>
        </p:txBody>
      </p:sp>
      <p:pic>
        <p:nvPicPr>
          <p:cNvPr id="7" name="Picture 6" descr="Logo, company name&#10;&#10;Description automatically generated">
            <a:extLst>
              <a:ext uri="{FF2B5EF4-FFF2-40B4-BE49-F238E27FC236}">
                <a16:creationId xmlns:a16="http://schemas.microsoft.com/office/drawing/2014/main" id="{B5D8ACD4-E414-1137-21DE-34DCB33F9652}"/>
              </a:ext>
            </a:extLst>
          </p:cNvPr>
          <p:cNvPicPr>
            <a:picLocks noChangeAspect="1"/>
          </p:cNvPicPr>
          <p:nvPr/>
        </p:nvPicPr>
        <p:blipFill>
          <a:blip r:embed="rId3"/>
          <a:stretch>
            <a:fillRect/>
          </a:stretch>
        </p:blipFill>
        <p:spPr>
          <a:xfrm>
            <a:off x="5443706" y="2607754"/>
            <a:ext cx="3447119" cy="1939005"/>
          </a:xfrm>
          <a:prstGeom prst="rect">
            <a:avLst/>
          </a:prstGeom>
        </p:spPr>
      </p:pic>
      <p:sp>
        <p:nvSpPr>
          <p:cNvPr id="8" name="TextBox 7">
            <a:extLst>
              <a:ext uri="{FF2B5EF4-FFF2-40B4-BE49-F238E27FC236}">
                <a16:creationId xmlns:a16="http://schemas.microsoft.com/office/drawing/2014/main" id="{1038FE29-035C-12F7-78BA-39CC4BE1449C}"/>
              </a:ext>
            </a:extLst>
          </p:cNvPr>
          <p:cNvSpPr txBox="1"/>
          <p:nvPr/>
        </p:nvSpPr>
        <p:spPr>
          <a:xfrm>
            <a:off x="5292080" y="2770062"/>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[1]</a:t>
            </a:r>
          </a:p>
        </p:txBody>
      </p:sp>
    </p:spTree>
    <p:extLst>
      <p:ext uri="{BB962C8B-B14F-4D97-AF65-F5344CB8AC3E}">
        <p14:creationId xmlns:p14="http://schemas.microsoft.com/office/powerpoint/2010/main" val="234725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7</a:t>
            </a:fld>
            <a:endParaRPr lang="de-DE" dirty="0"/>
          </a:p>
        </p:txBody>
      </p:sp>
      <p:sp>
        <p:nvSpPr>
          <p:cNvPr id="2" name="Titel 1"/>
          <p:cNvSpPr>
            <a:spLocks noGrp="1"/>
          </p:cNvSpPr>
          <p:nvPr>
            <p:ph type="title"/>
          </p:nvPr>
        </p:nvSpPr>
        <p:spPr/>
        <p:txBody>
          <a:bodyPr/>
          <a:lstStyle/>
          <a:p>
            <a:r>
              <a:rPr lang="de-DE" dirty="0"/>
              <a:t>NoSQL </a:t>
            </a:r>
            <a:r>
              <a:rPr lang="de-DE" dirty="0" err="1"/>
              <a:t>vs</a:t>
            </a:r>
            <a:r>
              <a:rPr lang="de-DE" dirty="0"/>
              <a:t> Relational Databases</a:t>
            </a:r>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Share </a:t>
            </a:r>
            <a:r>
              <a:rPr lang="de-DE" dirty="0" err="1"/>
              <a:t>the</a:t>
            </a:r>
            <a:r>
              <a:rPr lang="de-DE" dirty="0"/>
              <a:t> same </a:t>
            </a:r>
            <a:r>
              <a:rPr lang="de-DE" dirty="0" err="1"/>
              <a:t>basic</a:t>
            </a:r>
            <a:r>
              <a:rPr lang="de-DE" dirty="0"/>
              <a:t> </a:t>
            </a:r>
            <a:r>
              <a:rPr lang="de-DE" dirty="0" err="1"/>
              <a:t>goal</a:t>
            </a:r>
            <a:r>
              <a:rPr lang="de-DE" dirty="0"/>
              <a:t>: Store and </a:t>
            </a:r>
            <a:r>
              <a:rPr lang="de-DE" dirty="0" err="1"/>
              <a:t>retrieve</a:t>
            </a:r>
            <a:r>
              <a:rPr lang="de-DE" dirty="0"/>
              <a:t> </a:t>
            </a:r>
            <a:r>
              <a:rPr lang="de-DE" dirty="0" err="1"/>
              <a:t>data</a:t>
            </a:r>
            <a:r>
              <a:rPr lang="de-DE" dirty="0"/>
              <a:t>, </a:t>
            </a:r>
            <a:r>
              <a:rPr lang="de-DE" dirty="0" err="1"/>
              <a:t>coordinate</a:t>
            </a:r>
            <a:r>
              <a:rPr lang="de-DE" dirty="0"/>
              <a:t> </a:t>
            </a:r>
            <a:r>
              <a:rPr lang="de-DE" dirty="0" err="1"/>
              <a:t>changes</a:t>
            </a:r>
            <a:r>
              <a:rPr lang="de-DE" dirty="0"/>
              <a:t>.</a:t>
            </a:r>
          </a:p>
          <a:p>
            <a:pPr marL="285750" indent="-285750">
              <a:buFont typeface="Arial" panose="020B0604020202020204" pitchFamily="34" charset="0"/>
              <a:buChar char="•"/>
            </a:pPr>
            <a:endParaRPr lang="de-DE" dirty="0"/>
          </a:p>
        </p:txBody>
      </p:sp>
      <p:graphicFrame>
        <p:nvGraphicFramePr>
          <p:cNvPr id="5" name="Table 6">
            <a:extLst>
              <a:ext uri="{FF2B5EF4-FFF2-40B4-BE49-F238E27FC236}">
                <a16:creationId xmlns:a16="http://schemas.microsoft.com/office/drawing/2014/main" id="{6387941E-DA2A-FAB9-C79F-55D9F5ED3798}"/>
              </a:ext>
            </a:extLst>
          </p:cNvPr>
          <p:cNvGraphicFramePr>
            <a:graphicFrameLocks noGrp="1"/>
          </p:cNvGraphicFramePr>
          <p:nvPr>
            <p:extLst>
              <p:ext uri="{D42A27DB-BD31-4B8C-83A1-F6EECF244321}">
                <p14:modId xmlns:p14="http://schemas.microsoft.com/office/powerpoint/2010/main" val="3290972889"/>
              </p:ext>
            </p:extLst>
          </p:nvPr>
        </p:nvGraphicFramePr>
        <p:xfrm>
          <a:off x="1522825" y="1455626"/>
          <a:ext cx="6096000" cy="2890520"/>
        </p:xfrm>
        <a:graphic>
          <a:graphicData uri="http://schemas.openxmlformats.org/drawingml/2006/table">
            <a:tbl>
              <a:tblPr firstRow="1" bandRow="1">
                <a:tableStyleId>{E8B1032C-EA38-4F05-BA0D-38AFFFC7BED3}</a:tableStyleId>
              </a:tblPr>
              <a:tblGrid>
                <a:gridCol w="3048000">
                  <a:extLst>
                    <a:ext uri="{9D8B030D-6E8A-4147-A177-3AD203B41FA5}">
                      <a16:colId xmlns:a16="http://schemas.microsoft.com/office/drawing/2014/main" val="4016162312"/>
                    </a:ext>
                  </a:extLst>
                </a:gridCol>
                <a:gridCol w="3048000">
                  <a:extLst>
                    <a:ext uri="{9D8B030D-6E8A-4147-A177-3AD203B41FA5}">
                      <a16:colId xmlns:a16="http://schemas.microsoft.com/office/drawing/2014/main" val="2605123177"/>
                    </a:ext>
                  </a:extLst>
                </a:gridCol>
              </a:tblGrid>
              <a:tr h="370840">
                <a:tc>
                  <a:txBody>
                    <a:bodyPr/>
                    <a:lstStyle/>
                    <a:p>
                      <a:pPr marL="0" algn="l" defTabSz="914400" rtl="0" eaLnBrk="1" latinLnBrk="0" hangingPunct="1"/>
                      <a:r>
                        <a:rPr lang="en-DE" sz="1400" b="1" kern="1200" dirty="0">
                          <a:solidFill>
                            <a:schemeClr val="bg2"/>
                          </a:solidFill>
                          <a:latin typeface="+mj-lt"/>
                          <a:ea typeface="+mn-ea"/>
                          <a:cs typeface="+mn-cs"/>
                        </a:rPr>
                        <a:t>SQL</a:t>
                      </a:r>
                    </a:p>
                  </a:txBody>
                  <a:tcPr/>
                </a:tc>
                <a:tc>
                  <a:txBody>
                    <a:bodyPr/>
                    <a:lstStyle/>
                    <a:p>
                      <a:pPr marL="0" algn="l" defTabSz="914400" rtl="0" eaLnBrk="1" latinLnBrk="0" hangingPunct="1"/>
                      <a:r>
                        <a:rPr lang="en-DE" sz="1400" b="1" kern="1200" dirty="0">
                          <a:solidFill>
                            <a:schemeClr val="bg2"/>
                          </a:solidFill>
                          <a:latin typeface="+mj-lt"/>
                          <a:ea typeface="+mn-ea"/>
                          <a:cs typeface="+mn-cs"/>
                        </a:rPr>
                        <a:t>NoSQL</a:t>
                      </a:r>
                    </a:p>
                  </a:txBody>
                  <a:tcPr/>
                </a:tc>
                <a:extLst>
                  <a:ext uri="{0D108BD9-81ED-4DB2-BD59-A6C34878D82A}">
                    <a16:rowId xmlns:a16="http://schemas.microsoft.com/office/drawing/2014/main" val="1858625089"/>
                  </a:ext>
                </a:extLst>
              </a:tr>
              <a:tr h="370840">
                <a:tc>
                  <a:txBody>
                    <a:bodyPr/>
                    <a:lstStyle/>
                    <a:p>
                      <a:pPr marL="0" algn="l" defTabSz="914400" rtl="0" eaLnBrk="1" latinLnBrk="0" hangingPunct="1"/>
                      <a:r>
                        <a:rPr lang="en-DE" sz="1400" b="0" kern="1200" dirty="0">
                          <a:solidFill>
                            <a:schemeClr val="bg2"/>
                          </a:solidFill>
                          <a:latin typeface="+mj-lt"/>
                          <a:ea typeface="+mn-ea"/>
                          <a:cs typeface="+mn-cs"/>
                        </a:rPr>
                        <a:t>Abstraction through relational principle</a:t>
                      </a:r>
                    </a:p>
                  </a:txBody>
                  <a:tcPr/>
                </a:tc>
                <a:tc>
                  <a:txBody>
                    <a:bodyPr/>
                    <a:lstStyle/>
                    <a:p>
                      <a:pPr marL="0" algn="l" defTabSz="914400" rtl="0" eaLnBrk="1" latinLnBrk="0" hangingPunct="1"/>
                      <a:r>
                        <a:rPr lang="en-DE" sz="1400" b="0" kern="1200" dirty="0">
                          <a:solidFill>
                            <a:schemeClr val="bg2"/>
                          </a:solidFill>
                          <a:latin typeface="+mj-lt"/>
                          <a:ea typeface="+mn-ea"/>
                          <a:cs typeface="+mn-cs"/>
                        </a:rPr>
                        <a:t>No data abstraction (data-specific)</a:t>
                      </a:r>
                    </a:p>
                  </a:txBody>
                  <a:tcPr/>
                </a:tc>
                <a:extLst>
                  <a:ext uri="{0D108BD9-81ED-4DB2-BD59-A6C34878D82A}">
                    <a16:rowId xmlns:a16="http://schemas.microsoft.com/office/drawing/2014/main" val="4265782406"/>
                  </a:ext>
                </a:extLst>
              </a:tr>
              <a:tr h="370840">
                <a:tc>
                  <a:txBody>
                    <a:bodyPr/>
                    <a:lstStyle/>
                    <a:p>
                      <a:pPr marL="0" algn="l" defTabSz="914400" rtl="0" eaLnBrk="1" latinLnBrk="0" hangingPunct="1"/>
                      <a:r>
                        <a:rPr lang="en-DE" sz="1400" b="0" kern="1200" dirty="0">
                          <a:solidFill>
                            <a:schemeClr val="bg2"/>
                          </a:solidFill>
                          <a:latin typeface="+mj-lt"/>
                          <a:ea typeface="+mn-ea"/>
                          <a:cs typeface="+mn-cs"/>
                        </a:rPr>
                        <a:t>SQL Query Language</a:t>
                      </a:r>
                    </a:p>
                  </a:txBody>
                  <a:tcPr/>
                </a:tc>
                <a:tc>
                  <a:txBody>
                    <a:bodyPr/>
                    <a:lstStyle/>
                    <a:p>
                      <a:pPr marL="0" algn="l" defTabSz="914400" rtl="0" eaLnBrk="1" latinLnBrk="0" hangingPunct="1"/>
                      <a:r>
                        <a:rPr lang="en-DE" sz="1400" b="0" kern="1200" dirty="0">
                          <a:solidFill>
                            <a:schemeClr val="bg2"/>
                          </a:solidFill>
                          <a:latin typeface="+mj-lt"/>
                          <a:ea typeface="+mn-ea"/>
                          <a:cs typeface="+mn-cs"/>
                        </a:rPr>
                        <a:t>Custom query language</a:t>
                      </a:r>
                    </a:p>
                  </a:txBody>
                  <a:tcPr/>
                </a:tc>
                <a:extLst>
                  <a:ext uri="{0D108BD9-81ED-4DB2-BD59-A6C34878D82A}">
                    <a16:rowId xmlns:a16="http://schemas.microsoft.com/office/drawing/2014/main" val="400856213"/>
                  </a:ext>
                </a:extLst>
              </a:tr>
              <a:tr h="370840">
                <a:tc>
                  <a:txBody>
                    <a:bodyPr/>
                    <a:lstStyle/>
                    <a:p>
                      <a:pPr marL="0" algn="l" defTabSz="914400" rtl="0" eaLnBrk="1" latinLnBrk="0" hangingPunct="1"/>
                      <a:r>
                        <a:rPr lang="en-DE" sz="1400" b="0" kern="1200" dirty="0">
                          <a:solidFill>
                            <a:schemeClr val="bg2"/>
                          </a:solidFill>
                          <a:latin typeface="+mj-lt"/>
                          <a:ea typeface="+mn-ea"/>
                          <a:cs typeface="+mn-cs"/>
                        </a:rPr>
                        <a:t>Lots of application code needed when distributing</a:t>
                      </a:r>
                    </a:p>
                  </a:txBody>
                  <a:tcPr/>
                </a:tc>
                <a:tc>
                  <a:txBody>
                    <a:bodyPr/>
                    <a:lstStyle/>
                    <a:p>
                      <a:pPr marL="0" algn="l" defTabSz="914400" rtl="0" eaLnBrk="1" latinLnBrk="0" hangingPunct="1"/>
                      <a:r>
                        <a:rPr lang="en-DE" sz="1400" b="0" kern="1200" dirty="0">
                          <a:solidFill>
                            <a:schemeClr val="bg2"/>
                          </a:solidFill>
                          <a:latin typeface="+mj-lt"/>
                          <a:ea typeface="+mn-ea"/>
                          <a:cs typeface="+mn-cs"/>
                        </a:rPr>
                        <a:t>Distributed by design</a:t>
                      </a:r>
                    </a:p>
                  </a:txBody>
                  <a:tcPr/>
                </a:tc>
                <a:extLst>
                  <a:ext uri="{0D108BD9-81ED-4DB2-BD59-A6C34878D82A}">
                    <a16:rowId xmlns:a16="http://schemas.microsoft.com/office/drawing/2014/main" val="3341586394"/>
                  </a:ext>
                </a:extLst>
              </a:tr>
              <a:tr h="370840">
                <a:tc>
                  <a:txBody>
                    <a:bodyPr/>
                    <a:lstStyle/>
                    <a:p>
                      <a:pPr marL="0" algn="l" defTabSz="914400" rtl="0" eaLnBrk="1" latinLnBrk="0" hangingPunct="1"/>
                      <a:r>
                        <a:rPr lang="en-DE" sz="1400" b="0" kern="1200" dirty="0">
                          <a:solidFill>
                            <a:schemeClr val="bg2"/>
                          </a:solidFill>
                          <a:latin typeface="+mj-lt"/>
                          <a:ea typeface="+mn-ea"/>
                          <a:cs typeface="+mn-cs"/>
                        </a:rPr>
                        <a:t>Pre-defined Schema</a:t>
                      </a:r>
                    </a:p>
                  </a:txBody>
                  <a:tcPr/>
                </a:tc>
                <a:tc>
                  <a:txBody>
                    <a:bodyPr/>
                    <a:lstStyle/>
                    <a:p>
                      <a:pPr marL="0" algn="l" defTabSz="914400" rtl="0" eaLnBrk="1" latinLnBrk="0" hangingPunct="1"/>
                      <a:r>
                        <a:rPr lang="en-GB" sz="1400" b="0" kern="1200" dirty="0">
                          <a:solidFill>
                            <a:schemeClr val="bg2"/>
                          </a:solidFill>
                          <a:latin typeface="+mj-lt"/>
                          <a:ea typeface="+mn-ea"/>
                          <a:cs typeface="+mn-cs"/>
                        </a:rPr>
                        <a:t>N</a:t>
                      </a:r>
                      <a:r>
                        <a:rPr lang="en-DE" sz="1400" b="0" kern="1200" dirty="0">
                          <a:solidFill>
                            <a:schemeClr val="bg2"/>
                          </a:solidFill>
                          <a:latin typeface="+mj-lt"/>
                          <a:ea typeface="+mn-ea"/>
                          <a:cs typeface="+mn-cs"/>
                        </a:rPr>
                        <a:t>o Schema</a:t>
                      </a:r>
                    </a:p>
                  </a:txBody>
                  <a:tcPr/>
                </a:tc>
                <a:extLst>
                  <a:ext uri="{0D108BD9-81ED-4DB2-BD59-A6C34878D82A}">
                    <a16:rowId xmlns:a16="http://schemas.microsoft.com/office/drawing/2014/main" val="1361921043"/>
                  </a:ext>
                </a:extLst>
              </a:tr>
              <a:tr h="370840">
                <a:tc>
                  <a:txBody>
                    <a:bodyPr/>
                    <a:lstStyle/>
                    <a:p>
                      <a:pPr marL="0" algn="l" defTabSz="914400" rtl="0" eaLnBrk="1" latinLnBrk="0" hangingPunct="1"/>
                      <a:r>
                        <a:rPr lang="en-DE" sz="1400" b="0" kern="1200" dirty="0">
                          <a:solidFill>
                            <a:schemeClr val="bg2"/>
                          </a:solidFill>
                          <a:latin typeface="+mj-lt"/>
                          <a:ea typeface="+mn-ea"/>
                          <a:cs typeface="+mn-cs"/>
                        </a:rPr>
                        <a:t>Simple coordination properties</a:t>
                      </a:r>
                    </a:p>
                  </a:txBody>
                  <a:tcPr/>
                </a:tc>
                <a:tc>
                  <a:txBody>
                    <a:bodyPr/>
                    <a:lstStyle/>
                    <a:p>
                      <a:pPr marL="0" algn="l" defTabSz="914400" rtl="0" eaLnBrk="1" latinLnBrk="0" hangingPunct="1"/>
                      <a:r>
                        <a:rPr lang="en-DE" sz="1400" b="0" kern="1200" dirty="0">
                          <a:solidFill>
                            <a:schemeClr val="bg2"/>
                          </a:solidFill>
                          <a:latin typeface="+mj-lt"/>
                          <a:ea typeface="+mn-ea"/>
                          <a:cs typeface="+mn-cs"/>
                        </a:rPr>
                        <a:t>Might get complex fast</a:t>
                      </a:r>
                    </a:p>
                  </a:txBody>
                  <a:tcPr/>
                </a:tc>
                <a:extLst>
                  <a:ext uri="{0D108BD9-81ED-4DB2-BD59-A6C34878D82A}">
                    <a16:rowId xmlns:a16="http://schemas.microsoft.com/office/drawing/2014/main" val="2561611997"/>
                  </a:ext>
                </a:extLst>
              </a:tr>
              <a:tr h="370840">
                <a:tc>
                  <a:txBody>
                    <a:bodyPr/>
                    <a:lstStyle/>
                    <a:p>
                      <a:pPr marL="0" algn="l" defTabSz="914400" rtl="0" eaLnBrk="1" latinLnBrk="0" hangingPunct="1"/>
                      <a:r>
                        <a:rPr lang="en-DE" sz="1400" b="0" kern="1200" dirty="0">
                          <a:solidFill>
                            <a:schemeClr val="bg2"/>
                          </a:solidFill>
                          <a:latin typeface="+mj-lt"/>
                          <a:ea typeface="+mn-ea"/>
                          <a:cs typeface="+mn-cs"/>
                        </a:rPr>
                        <a:t>Inefficient when handling lots of unstructured data</a:t>
                      </a:r>
                    </a:p>
                  </a:txBody>
                  <a:tcPr/>
                </a:tc>
                <a:tc>
                  <a:txBody>
                    <a:bodyPr/>
                    <a:lstStyle/>
                    <a:p>
                      <a:pPr marL="0" algn="l" defTabSz="914400" rtl="0" eaLnBrk="1" latinLnBrk="0" hangingPunct="1"/>
                      <a:r>
                        <a:rPr lang="en-DE" sz="1400" b="0" kern="1200" dirty="0">
                          <a:solidFill>
                            <a:schemeClr val="bg2"/>
                          </a:solidFill>
                          <a:latin typeface="+mj-lt"/>
                          <a:ea typeface="+mn-ea"/>
                          <a:cs typeface="+mn-cs"/>
                        </a:rPr>
                        <a:t>Scalable by design, can handle loads of data</a:t>
                      </a:r>
                    </a:p>
                  </a:txBody>
                  <a:tcPr/>
                </a:tc>
                <a:extLst>
                  <a:ext uri="{0D108BD9-81ED-4DB2-BD59-A6C34878D82A}">
                    <a16:rowId xmlns:a16="http://schemas.microsoft.com/office/drawing/2014/main" val="3911624311"/>
                  </a:ext>
                </a:extLst>
              </a:tr>
            </a:tbl>
          </a:graphicData>
        </a:graphic>
      </p:graphicFrame>
    </p:spTree>
    <p:extLst>
      <p:ext uri="{BB962C8B-B14F-4D97-AF65-F5344CB8AC3E}">
        <p14:creationId xmlns:p14="http://schemas.microsoft.com/office/powerpoint/2010/main" val="29870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8</a:t>
            </a:fld>
            <a:endParaRPr lang="de-DE" dirty="0"/>
          </a:p>
        </p:txBody>
      </p:sp>
      <p:sp>
        <p:nvSpPr>
          <p:cNvPr id="2" name="Titel 1"/>
          <p:cNvSpPr>
            <a:spLocks noGrp="1"/>
          </p:cNvSpPr>
          <p:nvPr>
            <p:ph type="title"/>
          </p:nvPr>
        </p:nvSpPr>
        <p:spPr/>
        <p:txBody>
          <a:bodyPr/>
          <a:lstStyle/>
          <a:p>
            <a:r>
              <a:rPr lang="de-DE" dirty="0"/>
              <a:t>Time Series Databases</a:t>
            </a:r>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err="1"/>
              <a:t>Grouping</a:t>
            </a:r>
            <a:r>
              <a:rPr lang="de-DE" dirty="0"/>
              <a:t> </a:t>
            </a:r>
            <a:r>
              <a:rPr lang="de-DE" dirty="0" err="1"/>
              <a:t>of</a:t>
            </a:r>
            <a:r>
              <a:rPr lang="de-DE" dirty="0"/>
              <a:t> </a:t>
            </a:r>
            <a:r>
              <a:rPr lang="de-DE" dirty="0" err="1"/>
              <a:t>values</a:t>
            </a:r>
            <a:r>
              <a:rPr lang="de-DE" dirty="0"/>
              <a:t> </a:t>
            </a:r>
            <a:r>
              <a:rPr lang="de-DE" dirty="0" err="1"/>
              <a:t>organized</a:t>
            </a:r>
            <a:r>
              <a:rPr lang="de-DE" dirty="0"/>
              <a:t> </a:t>
            </a:r>
            <a:r>
              <a:rPr lang="de-DE" dirty="0" err="1"/>
              <a:t>by</a:t>
            </a:r>
            <a:r>
              <a:rPr lang="de-DE" dirty="0"/>
              <a:t> time</a:t>
            </a:r>
          </a:p>
          <a:p>
            <a:pPr marL="285750" indent="-285750">
              <a:buFont typeface="Arial" panose="020B0604020202020204" pitchFamily="34" charset="0"/>
              <a:buChar char="•"/>
            </a:pPr>
            <a:r>
              <a:rPr lang="de-DE" dirty="0"/>
              <a:t>Any </a:t>
            </a:r>
            <a:r>
              <a:rPr lang="de-DE" dirty="0" err="1"/>
              <a:t>event</a:t>
            </a:r>
            <a:r>
              <a:rPr lang="de-DE" dirty="0"/>
              <a:t> </a:t>
            </a:r>
            <a:r>
              <a:rPr lang="de-DE" dirty="0" err="1"/>
              <a:t>recorded</a:t>
            </a:r>
            <a:r>
              <a:rPr lang="de-DE" dirty="0"/>
              <a:t> </a:t>
            </a:r>
            <a:r>
              <a:rPr lang="de-DE" dirty="0" err="1"/>
              <a:t>over</a:t>
            </a:r>
            <a:r>
              <a:rPr lang="de-DE" dirty="0"/>
              <a:t> time (</a:t>
            </a:r>
            <a:r>
              <a:rPr lang="de-DE" dirty="0" err="1"/>
              <a:t>regular</a:t>
            </a:r>
            <a:r>
              <a:rPr lang="de-DE" dirty="0"/>
              <a:t> </a:t>
            </a:r>
            <a:r>
              <a:rPr lang="de-DE" dirty="0" err="1"/>
              <a:t>or</a:t>
            </a:r>
            <a:r>
              <a:rPr lang="de-DE" dirty="0"/>
              <a:t> </a:t>
            </a:r>
            <a:r>
              <a:rPr lang="de-DE" dirty="0" err="1"/>
              <a:t>irregular</a:t>
            </a:r>
            <a:r>
              <a:rPr lang="de-DE" dirty="0"/>
              <a:t>) </a:t>
            </a:r>
            <a:r>
              <a:rPr lang="de-DE" dirty="0" err="1"/>
              <a:t>is</a:t>
            </a:r>
            <a:r>
              <a:rPr lang="de-DE" dirty="0"/>
              <a:t> </a:t>
            </a:r>
            <a:r>
              <a:rPr lang="de-DE" dirty="0" err="1"/>
              <a:t>considered</a:t>
            </a:r>
            <a:r>
              <a:rPr lang="de-DE" dirty="0"/>
              <a:t> time </a:t>
            </a:r>
            <a:r>
              <a:rPr lang="de-DE" dirty="0" err="1"/>
              <a:t>series</a:t>
            </a:r>
            <a:r>
              <a:rPr lang="de-DE" dirty="0"/>
              <a:t> </a:t>
            </a:r>
            <a:r>
              <a:rPr lang="de-DE" dirty="0" err="1"/>
              <a:t>data</a:t>
            </a:r>
            <a:endParaRPr lang="de-DE" dirty="0"/>
          </a:p>
          <a:p>
            <a:pPr marL="285750" indent="-285750">
              <a:buFont typeface="Arial" panose="020B0604020202020204" pitchFamily="34" charset="0"/>
              <a:buChar char="•"/>
            </a:pPr>
            <a:r>
              <a:rPr lang="de-DE" dirty="0" err="1"/>
              <a:t>Designed</a:t>
            </a:r>
            <a:r>
              <a:rPr lang="de-DE" dirty="0"/>
              <a:t> </a:t>
            </a:r>
            <a:r>
              <a:rPr lang="de-DE" dirty="0" err="1"/>
              <a:t>to</a:t>
            </a:r>
            <a:r>
              <a:rPr lang="de-DE" dirty="0"/>
              <a:t> deal </a:t>
            </a:r>
            <a:r>
              <a:rPr lang="de-DE" dirty="0" err="1"/>
              <a:t>with</a:t>
            </a:r>
            <a:r>
              <a:rPr lang="de-DE" dirty="0"/>
              <a:t> high </a:t>
            </a:r>
            <a:r>
              <a:rPr lang="de-DE" dirty="0" err="1"/>
              <a:t>volume</a:t>
            </a:r>
            <a:r>
              <a:rPr lang="de-DE" dirty="0"/>
              <a:t> </a:t>
            </a:r>
            <a:r>
              <a:rPr lang="de-DE" dirty="0" err="1"/>
              <a:t>measurement</a:t>
            </a:r>
            <a:r>
              <a:rPr lang="de-DE" dirty="0"/>
              <a:t> </a:t>
            </a:r>
            <a:r>
              <a:rPr lang="de-DE" dirty="0" err="1"/>
              <a:t>data</a:t>
            </a:r>
            <a:endParaRPr lang="de-DE" dirty="0"/>
          </a:p>
          <a:p>
            <a:pPr marL="285750" indent="-285750">
              <a:buFont typeface="Arial" panose="020B0604020202020204" pitchFamily="34" charset="0"/>
              <a:buChar char="•"/>
            </a:pPr>
            <a:r>
              <a:rPr lang="de-DE" dirty="0" err="1"/>
              <a:t>Solve</a:t>
            </a:r>
            <a:r>
              <a:rPr lang="de-DE" dirty="0"/>
              <a:t> 3 </a:t>
            </a:r>
            <a:r>
              <a:rPr lang="de-DE" dirty="0" err="1"/>
              <a:t>major</a:t>
            </a:r>
            <a:r>
              <a:rPr lang="de-DE" dirty="0"/>
              <a:t> </a:t>
            </a:r>
            <a:r>
              <a:rPr lang="de-DE" dirty="0" err="1"/>
              <a:t>characteristics</a:t>
            </a:r>
            <a:r>
              <a:rPr lang="de-DE" dirty="0"/>
              <a:t> </a:t>
            </a:r>
            <a:r>
              <a:rPr lang="de-DE" dirty="0" err="1"/>
              <a:t>of</a:t>
            </a:r>
            <a:r>
              <a:rPr lang="de-DE" dirty="0"/>
              <a:t> </a:t>
            </a:r>
            <a:r>
              <a:rPr lang="de-DE" dirty="0" err="1"/>
              <a:t>data</a:t>
            </a:r>
            <a:r>
              <a:rPr lang="de-DE" dirty="0"/>
              <a:t>:</a:t>
            </a:r>
          </a:p>
          <a:p>
            <a:pPr marL="466725" lvl="1" indent="-285750">
              <a:buFont typeface="Arial" panose="020B0604020202020204" pitchFamily="34" charset="0"/>
              <a:buChar char="•"/>
            </a:pPr>
            <a:r>
              <a:rPr lang="de-DE" dirty="0" err="1"/>
              <a:t>Exceptionally</a:t>
            </a:r>
            <a:r>
              <a:rPr lang="de-DE" dirty="0"/>
              <a:t> high </a:t>
            </a:r>
            <a:r>
              <a:rPr lang="de-DE" dirty="0" err="1"/>
              <a:t>volume</a:t>
            </a:r>
            <a:endParaRPr lang="de-DE" dirty="0"/>
          </a:p>
          <a:p>
            <a:pPr marL="466725" lvl="1" indent="-285750">
              <a:buFont typeface="Arial" panose="020B0604020202020204" pitchFamily="34" charset="0"/>
              <a:buChar char="•"/>
            </a:pPr>
            <a:r>
              <a:rPr lang="de-DE" dirty="0"/>
              <a:t>Natural time </a:t>
            </a:r>
            <a:r>
              <a:rPr lang="de-DE" dirty="0" err="1"/>
              <a:t>order</a:t>
            </a:r>
            <a:endParaRPr lang="de-DE" dirty="0"/>
          </a:p>
          <a:p>
            <a:pPr marL="466725" lvl="1" indent="-285750">
              <a:buFont typeface="Arial" panose="020B0604020202020204" pitchFamily="34" charset="0"/>
              <a:buChar char="•"/>
            </a:pPr>
            <a:r>
              <a:rPr lang="de-DE" dirty="0"/>
              <a:t>The </a:t>
            </a:r>
            <a:r>
              <a:rPr lang="de-DE" dirty="0" err="1"/>
              <a:t>entire</a:t>
            </a:r>
            <a:r>
              <a:rPr lang="de-DE" dirty="0"/>
              <a:t> </a:t>
            </a:r>
            <a:r>
              <a:rPr lang="de-DE" dirty="0" err="1"/>
              <a:t>set</a:t>
            </a:r>
            <a:r>
              <a:rPr lang="de-DE" dirty="0"/>
              <a:t> </a:t>
            </a:r>
            <a:r>
              <a:rPr lang="de-DE" dirty="0" err="1"/>
              <a:t>of</a:t>
            </a:r>
            <a:r>
              <a:rPr lang="de-DE" dirty="0"/>
              <a:t> </a:t>
            </a:r>
            <a:r>
              <a:rPr lang="de-DE" dirty="0" err="1"/>
              <a:t>data</a:t>
            </a:r>
            <a:r>
              <a:rPr lang="de-DE" dirty="0"/>
              <a:t> </a:t>
            </a:r>
            <a:r>
              <a:rPr lang="de-DE" dirty="0" err="1"/>
              <a:t>being</a:t>
            </a:r>
            <a:r>
              <a:rPr lang="de-DE" dirty="0"/>
              <a:t> </a:t>
            </a:r>
            <a:r>
              <a:rPr lang="de-DE" dirty="0" err="1"/>
              <a:t>more</a:t>
            </a:r>
            <a:r>
              <a:rPr lang="de-DE" dirty="0"/>
              <a:t> </a:t>
            </a:r>
            <a:r>
              <a:rPr lang="de-DE" dirty="0" err="1"/>
              <a:t>valuable</a:t>
            </a:r>
            <a:r>
              <a:rPr lang="de-DE" dirty="0"/>
              <a:t> </a:t>
            </a:r>
            <a:r>
              <a:rPr lang="de-DE" dirty="0" err="1"/>
              <a:t>than</a:t>
            </a:r>
            <a:r>
              <a:rPr lang="de-DE" dirty="0"/>
              <a:t> individual </a:t>
            </a:r>
            <a:r>
              <a:rPr lang="de-DE" dirty="0" err="1"/>
              <a:t>records</a:t>
            </a:r>
            <a:endParaRPr lang="de-DE" dirty="0"/>
          </a:p>
          <a:p>
            <a:pPr marL="285750" indent="-285750">
              <a:buFont typeface="Arial" panose="020B0604020202020204" pitchFamily="34" charset="0"/>
              <a:buChar char="•"/>
            </a:pPr>
            <a:r>
              <a:rPr lang="de-DE" dirty="0" err="1"/>
              <a:t>Optimizes</a:t>
            </a:r>
            <a:r>
              <a:rPr lang="de-DE" dirty="0"/>
              <a:t> on frequent </a:t>
            </a:r>
            <a:r>
              <a:rPr lang="de-DE" dirty="0" err="1"/>
              <a:t>writes</a:t>
            </a:r>
            <a:r>
              <a:rPr lang="de-DE" dirty="0"/>
              <a:t>, </a:t>
            </a:r>
            <a:r>
              <a:rPr lang="de-DE" dirty="0" err="1"/>
              <a:t>merging</a:t>
            </a:r>
            <a:r>
              <a:rPr lang="de-DE" dirty="0"/>
              <a:t> </a:t>
            </a:r>
            <a:r>
              <a:rPr lang="de-DE" dirty="0" err="1"/>
              <a:t>data</a:t>
            </a:r>
            <a:r>
              <a:rPr lang="de-DE" dirty="0"/>
              <a:t> and </a:t>
            </a:r>
            <a:r>
              <a:rPr lang="de-DE" dirty="0" err="1"/>
              <a:t>constructing</a:t>
            </a:r>
            <a:r>
              <a:rPr lang="de-DE" dirty="0"/>
              <a:t> sums and </a:t>
            </a:r>
            <a:r>
              <a:rPr lang="de-DE" dirty="0" err="1"/>
              <a:t>averages</a:t>
            </a:r>
            <a:endParaRPr lang="de-DE" dirty="0"/>
          </a:p>
          <a:p>
            <a:pPr marL="285750" indent="-285750">
              <a:buFont typeface="Arial" panose="020B0604020202020204" pitchFamily="34" charset="0"/>
              <a:buChar char="•"/>
            </a:pPr>
            <a:r>
              <a:rPr lang="de-DE" dirty="0" err="1"/>
              <a:t>Optimzed</a:t>
            </a:r>
            <a:r>
              <a:rPr lang="de-DE" dirty="0"/>
              <a:t> </a:t>
            </a:r>
            <a:r>
              <a:rPr lang="de-DE" dirty="0" err="1"/>
              <a:t>query</a:t>
            </a:r>
            <a:r>
              <a:rPr lang="de-DE" dirty="0"/>
              <a:t> </a:t>
            </a:r>
            <a:r>
              <a:rPr lang="de-DE" dirty="0" err="1"/>
              <a:t>language</a:t>
            </a:r>
            <a:endParaRPr lang="de-DE" dirty="0"/>
          </a:p>
          <a:p>
            <a:pPr marL="285750" indent="-285750">
              <a:buFont typeface="Arial" panose="020B0604020202020204" pitchFamily="34" charset="0"/>
              <a:buChar char="•"/>
            </a:pPr>
            <a:r>
              <a:rPr lang="de-DE" dirty="0"/>
              <a:t>Retention </a:t>
            </a:r>
            <a:r>
              <a:rPr lang="de-DE" dirty="0" err="1"/>
              <a:t>period</a:t>
            </a:r>
            <a:endParaRPr lang="de-DE" dirty="0"/>
          </a:p>
          <a:p>
            <a:pPr marL="285750" indent="-285750">
              <a:buFont typeface="Arial" panose="020B0604020202020204" pitchFamily="34" charset="0"/>
              <a:buChar char="•"/>
            </a:pPr>
            <a:r>
              <a:rPr lang="de-DE" dirty="0" err="1"/>
              <a:t>Solving</a:t>
            </a:r>
            <a:r>
              <a:rPr lang="de-DE" dirty="0"/>
              <a:t> </a:t>
            </a:r>
            <a:r>
              <a:rPr lang="de-DE" dirty="0" err="1"/>
              <a:t>the</a:t>
            </a:r>
            <a:r>
              <a:rPr lang="de-DE" dirty="0"/>
              <a:t> </a:t>
            </a:r>
            <a:r>
              <a:rPr lang="de-DE" dirty="0" err="1"/>
              <a:t>problem</a:t>
            </a:r>
            <a:r>
              <a:rPr lang="de-DE" dirty="0"/>
              <a:t> </a:t>
            </a:r>
            <a:r>
              <a:rPr lang="de-DE" dirty="0" err="1"/>
              <a:t>with</a:t>
            </a:r>
            <a:r>
              <a:rPr lang="de-DE" dirty="0"/>
              <a:t> SQL: Not </a:t>
            </a:r>
            <a:r>
              <a:rPr lang="de-DE" dirty="0" err="1"/>
              <a:t>designed</a:t>
            </a:r>
            <a:r>
              <a:rPr lang="de-DE" dirty="0"/>
              <a:t> </a:t>
            </a:r>
            <a:r>
              <a:rPr lang="de-DE" dirty="0" err="1"/>
              <a:t>to</a:t>
            </a:r>
            <a:r>
              <a:rPr lang="de-DE" dirty="0"/>
              <a:t> do frequent </a:t>
            </a:r>
            <a:r>
              <a:rPr lang="de-DE" dirty="0" err="1"/>
              <a:t>deletes</a:t>
            </a:r>
            <a:r>
              <a:rPr lang="de-DE" dirty="0"/>
              <a:t> </a:t>
            </a:r>
          </a:p>
          <a:p>
            <a:endParaRPr lang="de-DE" dirty="0"/>
          </a:p>
          <a:p>
            <a:r>
              <a:rPr lang="de-DE" dirty="0"/>
              <a:t>Popular time </a:t>
            </a:r>
            <a:r>
              <a:rPr lang="de-DE" dirty="0" err="1"/>
              <a:t>series</a:t>
            </a:r>
            <a:r>
              <a:rPr lang="de-DE" dirty="0"/>
              <a:t> </a:t>
            </a:r>
            <a:r>
              <a:rPr lang="de-DE" dirty="0" err="1"/>
              <a:t>databases</a:t>
            </a:r>
            <a:r>
              <a:rPr lang="de-DE" dirty="0"/>
              <a:t>:</a:t>
            </a:r>
          </a:p>
        </p:txBody>
      </p:sp>
      <p:pic>
        <p:nvPicPr>
          <p:cNvPr id="5" name="Picture 4">
            <a:extLst>
              <a:ext uri="{FF2B5EF4-FFF2-40B4-BE49-F238E27FC236}">
                <a16:creationId xmlns:a16="http://schemas.microsoft.com/office/drawing/2014/main" id="{DD653053-780E-22EA-CB35-C0C6FB995CD5}"/>
              </a:ext>
            </a:extLst>
          </p:cNvPr>
          <p:cNvPicPr>
            <a:picLocks noChangeAspect="1"/>
          </p:cNvPicPr>
          <p:nvPr/>
        </p:nvPicPr>
        <p:blipFill>
          <a:blip r:embed="rId3"/>
          <a:stretch>
            <a:fillRect/>
          </a:stretch>
        </p:blipFill>
        <p:spPr>
          <a:xfrm>
            <a:off x="4463988" y="3817165"/>
            <a:ext cx="1416106" cy="379208"/>
          </a:xfrm>
          <a:prstGeom prst="rect">
            <a:avLst/>
          </a:prstGeom>
        </p:spPr>
      </p:pic>
      <p:pic>
        <p:nvPicPr>
          <p:cNvPr id="7" name="Picture 6">
            <a:extLst>
              <a:ext uri="{FF2B5EF4-FFF2-40B4-BE49-F238E27FC236}">
                <a16:creationId xmlns:a16="http://schemas.microsoft.com/office/drawing/2014/main" id="{28CC9F0B-6288-D2D6-AC6A-833DE6E136EB}"/>
              </a:ext>
            </a:extLst>
          </p:cNvPr>
          <p:cNvPicPr>
            <a:picLocks noChangeAspect="1"/>
          </p:cNvPicPr>
          <p:nvPr/>
        </p:nvPicPr>
        <p:blipFill>
          <a:blip r:embed="rId4"/>
          <a:stretch>
            <a:fillRect/>
          </a:stretch>
        </p:blipFill>
        <p:spPr>
          <a:xfrm>
            <a:off x="6447504" y="3838031"/>
            <a:ext cx="1080879" cy="329385"/>
          </a:xfrm>
          <a:prstGeom prst="rect">
            <a:avLst/>
          </a:prstGeom>
        </p:spPr>
      </p:pic>
      <p:pic>
        <p:nvPicPr>
          <p:cNvPr id="8" name="Picture 7">
            <a:extLst>
              <a:ext uri="{FF2B5EF4-FFF2-40B4-BE49-F238E27FC236}">
                <a16:creationId xmlns:a16="http://schemas.microsoft.com/office/drawing/2014/main" id="{C094C605-298B-BAD0-85D3-23DC821EAF59}"/>
              </a:ext>
            </a:extLst>
          </p:cNvPr>
          <p:cNvPicPr>
            <a:picLocks noChangeAspect="1"/>
          </p:cNvPicPr>
          <p:nvPr/>
        </p:nvPicPr>
        <p:blipFill>
          <a:blip r:embed="rId5"/>
          <a:stretch>
            <a:fillRect/>
          </a:stretch>
        </p:blipFill>
        <p:spPr>
          <a:xfrm>
            <a:off x="2915816" y="3903898"/>
            <a:ext cx="1004825" cy="233263"/>
          </a:xfrm>
          <a:prstGeom prst="rect">
            <a:avLst/>
          </a:prstGeom>
        </p:spPr>
      </p:pic>
      <p:sp>
        <p:nvSpPr>
          <p:cNvPr id="9" name="TextBox 8">
            <a:extLst>
              <a:ext uri="{FF2B5EF4-FFF2-40B4-BE49-F238E27FC236}">
                <a16:creationId xmlns:a16="http://schemas.microsoft.com/office/drawing/2014/main" id="{39ED1E94-F207-7BEF-4DCF-003294693C5C}"/>
              </a:ext>
            </a:extLst>
          </p:cNvPr>
          <p:cNvSpPr txBox="1"/>
          <p:nvPr/>
        </p:nvSpPr>
        <p:spPr>
          <a:xfrm>
            <a:off x="3820453" y="40886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[2]</a:t>
            </a:r>
          </a:p>
        </p:txBody>
      </p:sp>
      <p:sp>
        <p:nvSpPr>
          <p:cNvPr id="10" name="TextBox 9">
            <a:extLst>
              <a:ext uri="{FF2B5EF4-FFF2-40B4-BE49-F238E27FC236}">
                <a16:creationId xmlns:a16="http://schemas.microsoft.com/office/drawing/2014/main" id="{BCB31845-4B83-6513-CAC6-D7CF0B292592}"/>
              </a:ext>
            </a:extLst>
          </p:cNvPr>
          <p:cNvSpPr txBox="1"/>
          <p:nvPr/>
        </p:nvSpPr>
        <p:spPr>
          <a:xfrm>
            <a:off x="5832140" y="40886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[4]</a:t>
            </a:r>
          </a:p>
        </p:txBody>
      </p:sp>
      <p:sp>
        <p:nvSpPr>
          <p:cNvPr id="11" name="TextBox 10">
            <a:extLst>
              <a:ext uri="{FF2B5EF4-FFF2-40B4-BE49-F238E27FC236}">
                <a16:creationId xmlns:a16="http://schemas.microsoft.com/office/drawing/2014/main" id="{5A80F985-77A8-5B42-6991-F8A3636383C2}"/>
              </a:ext>
            </a:extLst>
          </p:cNvPr>
          <p:cNvSpPr txBox="1"/>
          <p:nvPr/>
        </p:nvSpPr>
        <p:spPr>
          <a:xfrm>
            <a:off x="7528383" y="40886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[3]</a:t>
            </a:r>
          </a:p>
        </p:txBody>
      </p:sp>
    </p:spTree>
    <p:extLst>
      <p:ext uri="{BB962C8B-B14F-4D97-AF65-F5344CB8AC3E}">
        <p14:creationId xmlns:p14="http://schemas.microsoft.com/office/powerpoint/2010/main" val="340895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9</a:t>
            </a:fld>
            <a:endParaRPr lang="de-DE" dirty="0"/>
          </a:p>
        </p:txBody>
      </p:sp>
      <p:sp>
        <p:nvSpPr>
          <p:cNvPr id="2" name="Titel 1"/>
          <p:cNvSpPr>
            <a:spLocks noGrp="1"/>
          </p:cNvSpPr>
          <p:nvPr>
            <p:ph type="title"/>
          </p:nvPr>
        </p:nvSpPr>
        <p:spPr/>
        <p:txBody>
          <a:bodyPr/>
          <a:lstStyle/>
          <a:p>
            <a:r>
              <a:rPr lang="de-DE" dirty="0" err="1"/>
              <a:t>InfluxDB</a:t>
            </a:r>
            <a:r>
              <a:rPr lang="de-DE" dirty="0"/>
              <a:t> </a:t>
            </a:r>
            <a:r>
              <a:rPr lang="de-DE" dirty="0" err="1"/>
              <a:t>basics</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Most </a:t>
            </a:r>
            <a:r>
              <a:rPr lang="de-DE" dirty="0" err="1"/>
              <a:t>popular</a:t>
            </a:r>
            <a:r>
              <a:rPr lang="de-DE" dirty="0"/>
              <a:t> time </a:t>
            </a:r>
            <a:r>
              <a:rPr lang="de-DE" dirty="0" err="1"/>
              <a:t>series</a:t>
            </a:r>
            <a:r>
              <a:rPr lang="de-DE" dirty="0"/>
              <a:t> </a:t>
            </a:r>
            <a:r>
              <a:rPr lang="de-DE" dirty="0" err="1"/>
              <a:t>databases</a:t>
            </a:r>
            <a:endParaRPr lang="de-DE" dirty="0"/>
          </a:p>
          <a:p>
            <a:pPr marL="285750" indent="-285750">
              <a:buFont typeface="Arial" panose="020B0604020202020204" pitchFamily="34" charset="0"/>
              <a:buChar char="•"/>
            </a:pPr>
            <a:r>
              <a:rPr lang="de-DE" dirty="0" err="1"/>
              <a:t>Created</a:t>
            </a:r>
            <a:r>
              <a:rPr lang="de-DE" dirty="0"/>
              <a:t> 2013, Version 2 in 2020 </a:t>
            </a:r>
            <a:r>
              <a:rPr lang="de-DE" dirty="0" err="1"/>
              <a:t>with</a:t>
            </a:r>
            <a:r>
              <a:rPr lang="de-DE" dirty="0"/>
              <a:t> </a:t>
            </a:r>
            <a:r>
              <a:rPr lang="de-DE" dirty="0" err="1"/>
              <a:t>new</a:t>
            </a:r>
            <a:r>
              <a:rPr lang="de-DE" dirty="0"/>
              <a:t> Query Language and </a:t>
            </a:r>
            <a:r>
              <a:rPr lang="de-DE" dirty="0" err="1"/>
              <a:t>skyrocketing</a:t>
            </a:r>
            <a:r>
              <a:rPr lang="de-DE" dirty="0"/>
              <a:t> </a:t>
            </a:r>
            <a:r>
              <a:rPr lang="de-DE" dirty="0" err="1"/>
              <a:t>popularity</a:t>
            </a:r>
            <a:endParaRPr lang="de-DE" dirty="0"/>
          </a:p>
          <a:p>
            <a:pPr marL="285750" indent="-285750">
              <a:buFont typeface="Arial" panose="020B0604020202020204" pitchFamily="34" charset="0"/>
              <a:buChar char="•"/>
            </a:pPr>
            <a:r>
              <a:rPr lang="de-DE" dirty="0" err="1"/>
              <a:t>Standalone</a:t>
            </a:r>
            <a:r>
              <a:rPr lang="de-DE" dirty="0"/>
              <a:t> </a:t>
            </a:r>
            <a:r>
              <a:rPr lang="de-DE" dirty="0" err="1"/>
              <a:t>database</a:t>
            </a:r>
            <a:r>
              <a:rPr lang="de-DE" dirty="0"/>
              <a:t> </a:t>
            </a:r>
            <a:r>
              <a:rPr lang="de-DE" dirty="0" err="1"/>
              <a:t>system</a:t>
            </a:r>
            <a:endParaRPr lang="de-DE" dirty="0"/>
          </a:p>
          <a:p>
            <a:pPr marL="285750" indent="-285750">
              <a:buFont typeface="Arial" panose="020B0604020202020204" pitchFamily="34" charset="0"/>
              <a:buChar char="•"/>
            </a:pPr>
            <a:r>
              <a:rPr lang="de-DE" dirty="0" err="1"/>
              <a:t>Advertised</a:t>
            </a:r>
            <a:r>
              <a:rPr lang="de-DE" dirty="0"/>
              <a:t> </a:t>
            </a:r>
            <a:r>
              <a:rPr lang="de-DE" dirty="0" err="1"/>
              <a:t>for</a:t>
            </a:r>
            <a:r>
              <a:rPr lang="de-DE" dirty="0"/>
              <a:t> </a:t>
            </a:r>
            <a:r>
              <a:rPr lang="de-DE" dirty="0" err="1"/>
              <a:t>solving</a:t>
            </a:r>
            <a:r>
              <a:rPr lang="de-DE" dirty="0"/>
              <a:t> </a:t>
            </a:r>
            <a:r>
              <a:rPr lang="de-DE" dirty="0" err="1"/>
              <a:t>following</a:t>
            </a:r>
            <a:r>
              <a:rPr lang="de-DE" dirty="0"/>
              <a:t> </a:t>
            </a:r>
            <a:r>
              <a:rPr lang="de-DE" dirty="0" err="1"/>
              <a:t>problems</a:t>
            </a:r>
            <a:r>
              <a:rPr lang="de-DE" dirty="0"/>
              <a:t>:</a:t>
            </a:r>
          </a:p>
          <a:p>
            <a:pPr marL="466725" lvl="1" indent="-285750">
              <a:buFont typeface="Arial" panose="020B0604020202020204" pitchFamily="34" charset="0"/>
              <a:buChar char="•"/>
            </a:pPr>
            <a:r>
              <a:rPr lang="de-DE" dirty="0" err="1"/>
              <a:t>Collecting</a:t>
            </a:r>
            <a:r>
              <a:rPr lang="de-DE" dirty="0"/>
              <a:t> and </a:t>
            </a:r>
            <a:r>
              <a:rPr lang="de-DE" dirty="0" err="1"/>
              <a:t>storing</a:t>
            </a:r>
            <a:r>
              <a:rPr lang="de-DE" dirty="0"/>
              <a:t> IoT and real-time </a:t>
            </a:r>
            <a:r>
              <a:rPr lang="de-DE" dirty="0" err="1"/>
              <a:t>data</a:t>
            </a:r>
            <a:endParaRPr lang="de-DE" dirty="0"/>
          </a:p>
          <a:p>
            <a:pPr marL="466725" lvl="1" indent="-285750">
              <a:buFont typeface="Arial" panose="020B0604020202020204" pitchFamily="34" charset="0"/>
              <a:buChar char="•"/>
            </a:pPr>
            <a:r>
              <a:rPr lang="de-DE" dirty="0" err="1"/>
              <a:t>Analysing</a:t>
            </a:r>
            <a:r>
              <a:rPr lang="de-DE" dirty="0"/>
              <a:t> </a:t>
            </a:r>
            <a:r>
              <a:rPr lang="de-DE" dirty="0" err="1"/>
              <a:t>data</a:t>
            </a:r>
            <a:endParaRPr lang="de-DE" dirty="0"/>
          </a:p>
          <a:p>
            <a:pPr marL="466725" lvl="1" indent="-285750">
              <a:buFont typeface="Arial" panose="020B0604020202020204" pitchFamily="34" charset="0"/>
              <a:buChar char="•"/>
            </a:pPr>
            <a:r>
              <a:rPr lang="de-DE" dirty="0"/>
              <a:t>High </a:t>
            </a:r>
            <a:r>
              <a:rPr lang="de-DE" dirty="0" err="1"/>
              <a:t>performance</a:t>
            </a:r>
            <a:r>
              <a:rPr lang="de-DE" dirty="0"/>
              <a:t> (</a:t>
            </a:r>
            <a:r>
              <a:rPr lang="de-DE" dirty="0" err="1"/>
              <a:t>million</a:t>
            </a:r>
            <a:r>
              <a:rPr lang="de-DE" dirty="0"/>
              <a:t> </a:t>
            </a:r>
            <a:r>
              <a:rPr lang="de-DE" dirty="0" err="1"/>
              <a:t>datapoints</a:t>
            </a:r>
            <a:r>
              <a:rPr lang="de-DE" dirty="0"/>
              <a:t> per </a:t>
            </a:r>
            <a:r>
              <a:rPr lang="de-DE" dirty="0" err="1"/>
              <a:t>seconds</a:t>
            </a:r>
            <a:r>
              <a:rPr lang="de-DE" dirty="0"/>
              <a:t>)</a:t>
            </a:r>
          </a:p>
          <a:p>
            <a:pPr lvl="1" indent="0">
              <a:buNone/>
            </a:pPr>
            <a:endParaRPr lang="de-DE" dirty="0"/>
          </a:p>
        </p:txBody>
      </p:sp>
    </p:spTree>
    <p:extLst>
      <p:ext uri="{BB962C8B-B14F-4D97-AF65-F5344CB8AC3E}">
        <p14:creationId xmlns:p14="http://schemas.microsoft.com/office/powerpoint/2010/main" val="504405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SSIGNEDEDITOR" val="#Red"/>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SSIGNEDEDITOR" val="#Red"/>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ASSIGNEDEDITOR" val="#Red"/>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ASSIGNEDEDITOR" val="#Red"/>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ASSIGNEDEDITOR" val="#Red"/>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ASSIGNEDEDITOR" val="#Red"/>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SSIGNEDEDITOR" val="#Red"/>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ASSIGNEDEDITOR" val="#Red"/>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SB_16zu9_Blau-Türkisblau">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marL="180975" indent="-180975" algn="ctr">
          <a:spcBef>
            <a:spcPts val="200"/>
          </a:spcBef>
          <a:buFont typeface="Calibri" panose="020F0502020204030204" pitchFamily="34" charset="0"/>
          <a:buChar cha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spcBef>
            <a:spcPts val="200"/>
          </a:spcBef>
          <a:buClr>
            <a:schemeClr val="bg2"/>
          </a:buClr>
          <a:buFont typeface="Wingdings" panose="05000000000000000000" pitchFamily="2" charset="2"/>
          <a:buChar char="§"/>
          <a:defRPr sz="1400" dirty="0" err="1" smtClean="0">
            <a:solidFill>
              <a:schemeClr val="bg2"/>
            </a:solidFill>
          </a:defRPr>
        </a:defPPr>
      </a:lstStyle>
    </a:txDef>
  </a:objectDefaults>
  <a:extraClrSchemeLst/>
</a:theme>
</file>

<file path=ppt/theme/theme2.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HSB_PPT-Master_4zu3_türkisblau_ras.potx</Template>
  <TotalTime>299</TotalTime>
  <Words>2703</Words>
  <Application>Microsoft Macintosh PowerPoint</Application>
  <PresentationFormat>On-screen Show (16:9)</PresentationFormat>
  <Paragraphs>363</Paragraphs>
  <Slides>34</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Courier</vt:lpstr>
      <vt:lpstr>Symbol</vt:lpstr>
      <vt:lpstr>Wingdings</vt:lpstr>
      <vt:lpstr>HSB_16zu9_Blau-Türkisblau</vt:lpstr>
      <vt:lpstr>think-cell Folie</vt:lpstr>
      <vt:lpstr>Building, visualizing and classifying a NoSQL time series data store using InfluxDB2, Python and Grafana</vt:lpstr>
      <vt:lpstr>PowerPoint Presentation</vt:lpstr>
      <vt:lpstr>1. Introduction</vt:lpstr>
      <vt:lpstr>Introduction</vt:lpstr>
      <vt:lpstr>2. Fundamentals</vt:lpstr>
      <vt:lpstr>NoSQL basics</vt:lpstr>
      <vt:lpstr>NoSQL vs Relational Databases</vt:lpstr>
      <vt:lpstr>Time Series Databases</vt:lpstr>
      <vt:lpstr>InfluxDB basics</vt:lpstr>
      <vt:lpstr>InfluxDB basics - Flux query language</vt:lpstr>
      <vt:lpstr>InfluxDB basics - Flux query language (example)</vt:lpstr>
      <vt:lpstr>Comparing InfluxDB to other time series databases</vt:lpstr>
      <vt:lpstr>Classification using Naive Bayes</vt:lpstr>
      <vt:lpstr>3. Project</vt:lpstr>
      <vt:lpstr>4. Live Demonstration</vt:lpstr>
      <vt:lpstr>5. Conclusion</vt:lpstr>
      <vt:lpstr>Thank you!</vt:lpstr>
      <vt:lpstr>Sources 1</vt:lpstr>
      <vt:lpstr>Sources 2</vt:lpstr>
      <vt:lpstr>Image Sources (all accessed on: 17.07.2022, 15:00)</vt:lpstr>
      <vt:lpstr>Comparing InfluxDB to other</vt:lpstr>
      <vt:lpstr>Säulendiagramm Werte und Beschriftungen können nach Doppelklick geändert werden</vt:lpstr>
      <vt:lpstr>Balkendiagramm Werte und Beschriftungen können nach Doppelklick geändert werden</vt:lpstr>
      <vt:lpstr>Stapelbalkendiagramm Werte und Beschriftungen können nach Doppelklick geändert werden</vt:lpstr>
      <vt:lpstr>Liniendiagramm Werte und Beschriftungen können nach Doppelklick geändert werden</vt:lpstr>
      <vt:lpstr>Ringdiagramm Werte und Beschriftungen können nach Doppelklick geändert werden</vt:lpstr>
      <vt:lpstr>Folienaufteilung</vt:lpstr>
      <vt:lpstr>Layoutübersicht</vt:lpstr>
      <vt:lpstr>PowerPoint Presentation</vt:lpstr>
      <vt:lpstr>PowerPoint Presentation</vt:lpstr>
      <vt:lpstr>PowerPoint Presentation</vt:lpstr>
      <vt:lpstr>HSB Farben</vt:lpstr>
      <vt:lpstr>Fußzeile</vt:lpstr>
      <vt:lpstr>Bildsprache</vt:lpstr>
    </vt:vector>
  </TitlesOfParts>
  <Company>HSB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 Farbe türkisblau</dc:title>
  <dc:subject>Thema der Präsentation</dc:subject>
  <dc:creator>Autor der Präsentation</dc:creator>
  <dc:description>Optimiert für die PowerPoint-Version 2010</dc:description>
  <cp:lastModifiedBy>Philipp Moritzer</cp:lastModifiedBy>
  <cp:revision>81</cp:revision>
  <dcterms:created xsi:type="dcterms:W3CDTF">2016-01-25T15:52:04Z</dcterms:created>
  <dcterms:modified xsi:type="dcterms:W3CDTF">2022-07-17T14:40:19Z</dcterms:modified>
  <cp:category>Vorlage</cp:category>
</cp:coreProperties>
</file>