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2" r:id="rId6"/>
    <p:sldId id="260" r:id="rId7"/>
    <p:sldId id="261" r:id="rId8"/>
    <p:sldId id="263" r:id="rId9"/>
  </p:sldIdLst>
  <p:sldSz cx="10080625" cy="5670550"/>
  <p:notesSz cx="7772400" cy="100584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>
      <p:cViewPr varScale="1">
        <p:scale>
          <a:sx n="175" d="100"/>
          <a:sy n="175" d="100"/>
        </p:scale>
        <p:origin x="184" y="336"/>
      </p:cViewPr>
      <p:guideLst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A796C0-3401-7EF5-2C02-79B3EDB853F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732F-E05D-A612-D082-780A624F74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141E2-62BC-E265-F0E2-87623F94FC7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7E8-A2AD-5E75-4441-868592CD48E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61E9B80-0772-8B4C-93B6-5ED84BE7C39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7715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A21AC-D3C7-D5CF-E8F1-E74BB51AD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435775-20CF-C5CF-BEB7-A065FEA646C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24D277C-C332-D46E-1FFF-5E82B8FFC3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DE84-1EEE-826C-6072-E9BFC18DFEB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0FC7F-D11F-1290-02C5-428775FD262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38B1-42B3-3202-CAA3-85D255484F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E2F31BA-AA41-4448-97EC-6E653B8CE3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77B5-D993-0FDC-6AD5-5C69E20C9D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12ADC-AFA2-D943-A163-4B94E714BB9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FC112-7A59-ED19-A320-B36B4E5027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0AD5B-8421-4242-406C-122A699CF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ACB8-D464-42FB-EE68-C7B7A4A21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B17641-F67C-F646-8DD9-37E53EB16BC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BD18A-EB9B-D3EF-84CA-2EAB443AD3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26306-CA08-E1EB-9D44-F44AB91289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E94-2A48-B927-9F5D-1003C57B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FA1B-C0CF-6176-2625-2BE9EE0F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40BA-FEEA-9894-BECF-F9ADB1368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B560CF-F280-C443-A2F3-1E9C852878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C9CD-9EE1-6DD8-BB00-1D676957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709F-DF8D-CBEB-B944-A08A3F5C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24A6-1876-6F13-1CA6-EE72A5B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7363" y="5433061"/>
            <a:ext cx="557514" cy="23748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9A5B-3123-53F5-03E4-23CED99C5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317051-F9EA-1146-ABAA-371BFFE1EB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18827-8564-A891-8DC1-7B4E53BC0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61BA5-D910-7537-B3B7-3582F4455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194C-EEA7-D2CE-1B11-E83A5FB7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7363" y="5433061"/>
            <a:ext cx="557514" cy="23748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31B7-716A-79C2-72B8-5449E9872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CF1E875-481D-0946-9613-0C8436554F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EE0F-726A-615D-D266-DF681CA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058CE-3362-CE9D-CCDA-B3F95F54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35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8EAD-DAF7-CA35-C179-AA45DD5E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B9D-55D0-9184-AAAF-3B0F5C5E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6413-66F7-DC0E-8477-A8D02634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796E-7D73-7637-1F0B-3715DE41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0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8892-5CD1-4B97-F6AF-14A3DC73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CD-9D57-9D39-76A5-BB22271CC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33DD-34D9-CBDF-D11A-B32605F4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5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6D8C-4354-0991-C34D-27362B7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81D69-394E-24A6-B743-318EDF92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58983-4CD3-0E02-A0B7-5F8EE66A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BA34-6DA0-1E09-FE79-BD870300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C72E-3B61-7A47-3B51-B2AACA6C0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51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15BD-A712-746C-DD9C-081ED25F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30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720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63AC-9D2E-F3D4-DAD3-B42939C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412E-0559-72FA-C107-47C55639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B16F-CE71-245D-96A8-A38DD344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2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E5BC-4B5A-C220-8F84-B39D011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3500-F077-7849-38D5-FE8FDDB0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396A8-0CA2-CD03-775E-E61A4E018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EA229EB-4F54-814B-920F-C6AF465415C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5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A006-60A4-210D-740A-994796BE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375A8-62F1-06A4-BBE7-14C51E84E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3EBE-CEA2-82A0-E8EC-3E7C2E17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58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2485-0FD1-F229-A506-8CB54763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727A0-5937-38D5-719A-3C79112FE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340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9B526-464C-9F50-BBA3-1698CC98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3A7CC-17EB-7EE7-7D77-A3FE6D9C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6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E10-916F-A6DD-7A96-52BE82C7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AA36-F71C-2A7E-868E-F2D5F899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CAC89-0189-0DC2-7027-5E1281BB5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62A1659-45E4-DC46-89AF-718EB8A3A7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F498-2A73-B23B-EF61-58663A1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07E7-F0A5-8191-9424-08A004769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966E-CA09-7F6E-F9E4-D902E409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669-794A-0B62-4310-44BD52768E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6A57536-AF2F-5C46-9C0E-70E6001008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3F11-5DBF-2C99-2B55-2BA04889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3FD1-AE87-FEB5-D8DD-2B156712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95294-7CAD-0D09-0D28-6E3761F9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EA87A-7344-FB11-F736-0ED5985E5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F512-3570-B399-F74E-5809CB3B6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F1CA18-062C-546C-9C39-1A73CA360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C2E74EC-8B47-B345-8923-4828B2A89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C9C0-E504-8377-7165-0A9090C4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B884-7A83-5C45-4F9F-4B7279BB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96C0D1-714F-1D46-BE06-6FEFE2DEA5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A7560-43E0-8A0A-32BC-A4DE31DD4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44339" y="5383810"/>
            <a:ext cx="1280160" cy="390600"/>
          </a:xfrm>
        </p:spPr>
        <p:txBody>
          <a:bodyPr/>
          <a:lstStyle/>
          <a:p>
            <a:pPr lvl="0"/>
            <a:fld id="{D65117FE-D80F-8C41-9E38-55D6CDA9F9C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3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8F9A-0ACE-BEF9-F251-1E21874D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769E-2D27-EF57-B334-0D1D2415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09D4F-0F7F-9272-6F91-19EC6CEA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57F5-2393-E2CF-089E-C85FD2C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7363" y="5433061"/>
            <a:ext cx="557514" cy="23748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478D-73FC-9193-591C-96BA4E225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CE479EF-E586-2F4F-A4EB-52CFC733F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BC3A-2F24-1BE4-E1A1-72CC2429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0CBA5-952E-F98A-2094-F73DF5D9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34BC-8654-B872-B7AE-3D1A29C4E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13B8-17B3-A388-BDB2-2273A772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7363" y="5433061"/>
            <a:ext cx="557514" cy="23748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6E0A-8D9F-C8AA-7644-E635DE876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B228962-8D34-7740-8B0B-62CC45F706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080EE-9F8C-2148-9051-721CF5EAA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20F2-B6A0-F938-96D8-13FD8C0383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40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F0EBB-132A-6E5F-B68A-CEFC882FAA2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15767" y="5376981"/>
            <a:ext cx="128016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EFDAF73C-7A16-7F43-805E-19F3214599A1}" type="slidenum">
              <a:t>‹#›</a:t>
            </a:fld>
            <a:endParaRPr lang="en-US" dirty="0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6500B7F-F2F6-9B5F-3DE9-D98463068BE3}"/>
              </a:ext>
            </a:extLst>
          </p:cNvPr>
          <p:cNvSpPr/>
          <p:nvPr/>
        </p:nvSpPr>
        <p:spPr>
          <a:xfrm>
            <a:off x="0" y="731520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838493-1065-BF47-253B-70B7F4132A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6316800" y="98269"/>
            <a:ext cx="3513959" cy="5882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2FB79F1-E397-CFA6-668A-340272E0BEA2}"/>
              </a:ext>
            </a:extLst>
          </p:cNvPr>
          <p:cNvSpPr/>
          <p:nvPr/>
        </p:nvSpPr>
        <p:spPr>
          <a:xfrm>
            <a:off x="0" y="3931920"/>
            <a:ext cx="10080000" cy="17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43E5929-8587-4729-7A3C-B2BD212E6B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D452-9BAB-4CFB-4C77-16E6BFBF8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72AFED-F573-A720-A703-49E5FA546C5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370609" y="319429"/>
            <a:ext cx="4326285" cy="72426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B7A-A93B-186D-2C30-70B84CC834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597416"/>
            <a:ext cx="9071640" cy="430887"/>
          </a:xfrm>
        </p:spPr>
        <p:txBody>
          <a:bodyPr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Parallelisierung der Feed-Forward Berechnung eines 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B480-A2B3-9B8C-0FBA-2B536DA3B9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237" y="5083718"/>
            <a:ext cx="2536913" cy="43088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200" dirty="0">
                <a:latin typeface="Liberation Sans" pitchFamily="18"/>
              </a:rPr>
              <a:t>GPU </a:t>
            </a:r>
            <a:r>
              <a:rPr lang="en-US" sz="1200" dirty="0" err="1">
                <a:latin typeface="Liberation Sans" pitchFamily="18"/>
              </a:rPr>
              <a:t>Programmierung</a:t>
            </a:r>
            <a:r>
              <a:rPr lang="en-US" sz="1200" dirty="0">
                <a:latin typeface="Liberation Sans" pitchFamily="18"/>
              </a:rPr>
              <a:t> </a:t>
            </a:r>
            <a:r>
              <a:rPr lang="en-US" sz="1200" dirty="0" err="1">
                <a:latin typeface="Liberation Sans" pitchFamily="18"/>
              </a:rPr>
              <a:t>SoSe</a:t>
            </a:r>
            <a:r>
              <a:rPr lang="en-US" sz="1200" dirty="0">
                <a:latin typeface="Liberation Sans" pitchFamily="18"/>
              </a:rPr>
              <a:t>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67CF9A-8AB4-4267-DA21-69AB0D4D4788}"/>
              </a:ext>
            </a:extLst>
          </p:cNvPr>
          <p:cNvSpPr txBox="1">
            <a:spLocks/>
          </p:cNvSpPr>
          <p:nvPr/>
        </p:nvSpPr>
        <p:spPr>
          <a:xfrm>
            <a:off x="7914166" y="5083718"/>
            <a:ext cx="1874875" cy="43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marR="0" lvl="0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1pPr>
            <a:lvl2pPr marL="0" marR="0" lvl="1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2pPr>
            <a:lvl3pPr marL="0" marR="0" lvl="2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3pPr>
            <a:lvl4pPr marL="0" marR="0" lvl="3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4pPr>
            <a:lvl5pPr marL="0" marR="0" lvl="4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5pPr>
            <a:lvl6pPr marL="0" marR="0" lvl="5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6pPr>
            <a:lvl7pPr marL="0" marR="0" lvl="6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en-GB" sz="1200" dirty="0">
                <a:latin typeface="Liberation Sans" pitchFamily="18"/>
              </a:rPr>
              <a:t>Philipp Reinig, 11.07.2023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FE795A-28CF-E652-453F-2E26BF0BF23B}"/>
              </a:ext>
            </a:extLst>
          </p:cNvPr>
          <p:cNvSpPr txBox="1"/>
          <p:nvPr/>
        </p:nvSpPr>
        <p:spPr>
          <a:xfrm>
            <a:off x="396895" y="1032065"/>
            <a:ext cx="5890438" cy="2321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400" dirty="0"/>
              <a:t>Wie funktioniert die Feed Forward Berechnung?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400" dirty="0"/>
              <a:t>Implementierung (seriell)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/>
              <a:t>Optimierung und Parallelisierung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Matrixzugriffe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Algorithmen zur Parallelisierung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Umsetzung mit CUDA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Einsatz der Tensor Cores von CUDA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CDF77-D6DA-5772-8CD8-8B3262E425EA}"/>
              </a:ext>
            </a:extLst>
          </p:cNvPr>
          <p:cNvSpPr txBox="1"/>
          <p:nvPr/>
        </p:nvSpPr>
        <p:spPr>
          <a:xfrm>
            <a:off x="396895" y="198120"/>
            <a:ext cx="250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Gliederung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17EEFE-AF26-476B-6899-D1F6F3AC3AC8}"/>
              </a:ext>
            </a:extLst>
          </p:cNvPr>
          <p:cNvGrpSpPr/>
          <p:nvPr/>
        </p:nvGrpSpPr>
        <p:grpSpPr>
          <a:xfrm>
            <a:off x="1050206" y="1560909"/>
            <a:ext cx="3685708" cy="3034084"/>
            <a:chOff x="2303721" y="1330795"/>
            <a:chExt cx="3685708" cy="3034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3F20B3-CAC1-45F3-5190-ACF6C6F6A9CF}"/>
                </a:ext>
              </a:extLst>
            </p:cNvPr>
            <p:cNvGrpSpPr/>
            <p:nvPr/>
          </p:nvGrpSpPr>
          <p:grpSpPr>
            <a:xfrm>
              <a:off x="2303721" y="1986754"/>
              <a:ext cx="360000" cy="1697042"/>
              <a:chOff x="2303721" y="1800446"/>
              <a:chExt cx="360000" cy="169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9CED159-D525-B7B8-9D1A-C0CF383A72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9CED159-D525-B7B8-9D1A-C0CF383A72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BDDF74B-B2F2-B69E-16AB-DFD753577D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BDDF74B-B2F2-B69E-16AB-DFD753577D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2FE11-DC5B-C71D-87D6-0F2D5FA725BE}"/>
                </a:ext>
              </a:extLst>
            </p:cNvPr>
            <p:cNvGrpSpPr/>
            <p:nvPr/>
          </p:nvGrpSpPr>
          <p:grpSpPr>
            <a:xfrm>
              <a:off x="3966575" y="1330795"/>
              <a:ext cx="360000" cy="3034084"/>
              <a:chOff x="3966575" y="1330795"/>
              <a:chExt cx="360000" cy="3034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AD4FEAA7-7C63-7A87-5B86-BDD6A4EE4A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1330795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AD4FEAA7-7C63-7A87-5B86-BDD6A4EE4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1330795"/>
                    <a:ext cx="360000" cy="36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CF92948-AFC2-8018-B86B-DADA5BE430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266783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CF92948-AFC2-8018-B86B-DADA5BE43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2667837"/>
                    <a:ext cx="360000" cy="36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D740D2F-4026-FE3F-BF43-44E1FC4158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4004879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D740D2F-4026-FE3F-BF43-44E1FC4158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4004879"/>
                    <a:ext cx="360000" cy="36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98FEAE-4440-1D53-9C97-C7BFB08C4392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2663721" y="1510795"/>
              <a:ext cx="1302854" cy="655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8CEDE4-3F2B-961E-CE8A-7DADB6B4AE5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2663721" y="2166754"/>
              <a:ext cx="1302854" cy="681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C4F46D-E742-72EB-2088-5C49CE6AAE03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>
              <a:off x="2663721" y="2166754"/>
              <a:ext cx="1302854" cy="2018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289630-F149-4CD1-B23B-FEBEB5AEC5F4}"/>
                </a:ext>
              </a:extLst>
            </p:cNvPr>
            <p:cNvCxnSpPr>
              <a:cxnSpLocks/>
              <a:stCxn id="24" idx="6"/>
              <a:endCxn id="21" idx="2"/>
            </p:cNvCxnSpPr>
            <p:nvPr/>
          </p:nvCxnSpPr>
          <p:spPr>
            <a:xfrm flipV="1">
              <a:off x="2663721" y="2847837"/>
              <a:ext cx="1302854" cy="655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5B854C-FD6E-0B57-76F4-9242A9154554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663721" y="1510795"/>
              <a:ext cx="1302854" cy="19853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F409A1-48C3-E3EF-170A-D52B19928192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2663721" y="3503796"/>
              <a:ext cx="1302854" cy="681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55743-0017-200B-BF23-B955E820A035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4326575" y="1510795"/>
              <a:ext cx="1302854" cy="6685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EC8067-C22F-E62C-1E05-D1325108C2F1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 flipV="1">
              <a:off x="4326575" y="2179315"/>
              <a:ext cx="1302854" cy="6685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41E5-FCE2-9757-4C42-F7A948A2E87B}"/>
                </a:ext>
              </a:extLst>
            </p:cNvPr>
            <p:cNvCxnSpPr>
              <a:cxnSpLocks/>
              <a:stCxn id="22" idx="6"/>
              <a:endCxn id="19" idx="2"/>
            </p:cNvCxnSpPr>
            <p:nvPr/>
          </p:nvCxnSpPr>
          <p:spPr>
            <a:xfrm flipV="1">
              <a:off x="4326575" y="3516357"/>
              <a:ext cx="1302854" cy="6685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F6BB1C-A8AA-44D2-DA17-95C8F35C6C7C}"/>
                </a:ext>
              </a:extLst>
            </p:cNvPr>
            <p:cNvGrpSpPr/>
            <p:nvPr/>
          </p:nvGrpSpPr>
          <p:grpSpPr>
            <a:xfrm>
              <a:off x="5629429" y="1999315"/>
              <a:ext cx="360000" cy="1697042"/>
              <a:chOff x="2303721" y="1800446"/>
              <a:chExt cx="360000" cy="169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54206C7-01D0-9851-882D-29377AFA1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54206C7-01D0-9851-882D-29377AFA1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9B90D59-06DF-9B16-C373-5C42271193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9B90D59-06DF-9B16-C373-5C4227119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C80765-1D0D-0738-64EB-E4A6ECA1D3B6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4326575" y="1510795"/>
              <a:ext cx="1302854" cy="20055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BE853-3311-7F6D-AC04-ABB2437DC553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4326575" y="2847837"/>
              <a:ext cx="1302854" cy="6685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A4466B-0B12-3009-841A-29EB444FBADE}"/>
                </a:ext>
              </a:extLst>
            </p:cNvPr>
            <p:cNvCxnSpPr>
              <a:cxnSpLocks/>
              <a:stCxn id="22" idx="6"/>
              <a:endCxn id="18" idx="2"/>
            </p:cNvCxnSpPr>
            <p:nvPr/>
          </p:nvCxnSpPr>
          <p:spPr>
            <a:xfrm flipV="1">
              <a:off x="4326575" y="2179315"/>
              <a:ext cx="1302854" cy="20055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E3CE8A-AE46-9372-EDD6-D3399C439BE4}"/>
                  </a:ext>
                </a:extLst>
              </p:cNvPr>
              <p:cNvSpPr txBox="1"/>
              <p:nvPr/>
            </p:nvSpPr>
            <p:spPr>
              <a:xfrm>
                <a:off x="1904181" y="1713154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E3CE8A-AE46-9372-EDD6-D3399C439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1" y="1713154"/>
                <a:ext cx="4629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0BC7C-7829-1D13-ED50-C7A139EFF0CE}"/>
                  </a:ext>
                </a:extLst>
              </p:cNvPr>
              <p:cNvSpPr txBox="1"/>
              <p:nvPr/>
            </p:nvSpPr>
            <p:spPr>
              <a:xfrm>
                <a:off x="1904184" y="2094378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0BC7C-7829-1D13-ED50-C7A139EF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4" y="2094378"/>
                <a:ext cx="4629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20E8E6-7828-2D20-6D2B-9EE13084D1FD}"/>
                  </a:ext>
                </a:extLst>
              </p:cNvPr>
              <p:cNvSpPr txBox="1"/>
              <p:nvPr/>
            </p:nvSpPr>
            <p:spPr>
              <a:xfrm>
                <a:off x="1904179" y="2733596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20E8E6-7828-2D20-6D2B-9EE13084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9" y="2733596"/>
                <a:ext cx="4629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30EFFD-32D9-91BB-2423-C75BD0ED82A6}"/>
                  </a:ext>
                </a:extLst>
              </p:cNvPr>
              <p:cNvSpPr txBox="1"/>
              <p:nvPr/>
            </p:nvSpPr>
            <p:spPr>
              <a:xfrm>
                <a:off x="1904180" y="3035250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30EFFD-32D9-91BB-2423-C75BD0ED8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0" y="3035250"/>
                <a:ext cx="4629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CC3A24-2607-6C1E-ADFD-C721D5564B10}"/>
                  </a:ext>
                </a:extLst>
              </p:cNvPr>
              <p:cNvSpPr txBox="1"/>
              <p:nvPr/>
            </p:nvSpPr>
            <p:spPr>
              <a:xfrm>
                <a:off x="1904182" y="4098127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CC3A24-2607-6C1E-ADFD-C721D556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2" y="4098127"/>
                <a:ext cx="46294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93969C-8B23-F5D4-CE8C-8845850C1C52}"/>
                  </a:ext>
                </a:extLst>
              </p:cNvPr>
              <p:cNvSpPr txBox="1"/>
              <p:nvPr/>
            </p:nvSpPr>
            <p:spPr>
              <a:xfrm>
                <a:off x="1904183" y="3655872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93969C-8B23-F5D4-CE8C-8845850C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3" y="3655872"/>
                <a:ext cx="4629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C4F1C66-FD31-9FE7-5E10-A5EF7F7C4121}"/>
              </a:ext>
            </a:extLst>
          </p:cNvPr>
          <p:cNvGrpSpPr/>
          <p:nvPr/>
        </p:nvGrpSpPr>
        <p:grpSpPr>
          <a:xfrm>
            <a:off x="6397270" y="1120466"/>
            <a:ext cx="1602426" cy="1009903"/>
            <a:chOff x="6465850" y="1219526"/>
            <a:chExt cx="1602426" cy="1009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F7D1DB-8543-1FF2-23AD-68CAE7E1A47E}"/>
                    </a:ext>
                  </a:extLst>
                </p:cNvPr>
                <p:cNvSpPr txBox="1"/>
                <p:nvPr/>
              </p:nvSpPr>
              <p:spPr>
                <a:xfrm>
                  <a:off x="6476494" y="1219526"/>
                  <a:ext cx="15834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F7D1DB-8543-1FF2-23AD-68CAE7E1A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94" y="1219526"/>
                  <a:ext cx="158344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770644-A450-6DF2-3DCB-8338A558A268}"/>
                    </a:ext>
                  </a:extLst>
                </p:cNvPr>
                <p:cNvSpPr txBox="1"/>
                <p:nvPr/>
              </p:nvSpPr>
              <p:spPr>
                <a:xfrm>
                  <a:off x="6476494" y="1607270"/>
                  <a:ext cx="1591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770644-A450-6DF2-3DCB-8338A558A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94" y="1607270"/>
                  <a:ext cx="1591782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381" r="-794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3CE59F-5381-BD3E-0A17-4D0D63CF44CF}"/>
                    </a:ext>
                  </a:extLst>
                </p:cNvPr>
                <p:cNvSpPr txBox="1"/>
                <p:nvPr/>
              </p:nvSpPr>
              <p:spPr>
                <a:xfrm>
                  <a:off x="6465850" y="2013985"/>
                  <a:ext cx="1591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3CE59F-5381-BD3E-0A17-4D0D63CF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50" y="2013985"/>
                  <a:ext cx="1591782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62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5F3952-0919-B462-B06A-9D702E9B8200}"/>
                  </a:ext>
                </a:extLst>
              </p:cNvPr>
              <p:cNvSpPr txBox="1"/>
              <p:nvPr/>
            </p:nvSpPr>
            <p:spPr>
              <a:xfrm>
                <a:off x="6347664" y="2681814"/>
                <a:ext cx="2938542" cy="689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5F3952-0919-B462-B06A-9D702E9B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64" y="2681814"/>
                <a:ext cx="2938542" cy="689420"/>
              </a:xfrm>
              <a:prstGeom prst="rect">
                <a:avLst/>
              </a:prstGeom>
              <a:blipFill>
                <a:blip r:embed="rId1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3CFE5D-B83D-CF56-146C-FA4663997F1B}"/>
                  </a:ext>
                </a:extLst>
              </p:cNvPr>
              <p:cNvSpPr txBox="1"/>
              <p:nvPr/>
            </p:nvSpPr>
            <p:spPr>
              <a:xfrm>
                <a:off x="6161364" y="3815503"/>
                <a:ext cx="3207816" cy="5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3CFE5D-B83D-CF56-146C-FA46639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64" y="3815503"/>
                <a:ext cx="3207816" cy="57066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D0E2B-A9F5-B08B-64D4-D3BE6178B4AE}"/>
                  </a:ext>
                </a:extLst>
              </p:cNvPr>
              <p:cNvSpPr txBox="1"/>
              <p:nvPr/>
            </p:nvSpPr>
            <p:spPr>
              <a:xfrm>
                <a:off x="3706088" y="185018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D0E2B-A9F5-B08B-64D4-D3BE6178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8" y="1850183"/>
                <a:ext cx="46294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AC7AA-A631-D902-A82B-32E47EF5E3B1}"/>
                  </a:ext>
                </a:extLst>
              </p:cNvPr>
              <p:cNvSpPr txBox="1"/>
              <p:nvPr/>
            </p:nvSpPr>
            <p:spPr>
              <a:xfrm>
                <a:off x="3706089" y="2333840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AC7AA-A631-D902-A82B-32E47EF5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9" y="2333840"/>
                <a:ext cx="462947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03B0F8-0DDA-1C3E-29E4-02390A77C7EA}"/>
                  </a:ext>
                </a:extLst>
              </p:cNvPr>
              <p:cNvSpPr txBox="1"/>
              <p:nvPr/>
            </p:nvSpPr>
            <p:spPr>
              <a:xfrm>
                <a:off x="3717979" y="3193327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03B0F8-0DDA-1C3E-29E4-02390A77C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79" y="3193327"/>
                <a:ext cx="462947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4165F-5FE3-15E2-A709-FA98656FDD05}"/>
                  </a:ext>
                </a:extLst>
              </p:cNvPr>
              <p:cNvSpPr txBox="1"/>
              <p:nvPr/>
            </p:nvSpPr>
            <p:spPr>
              <a:xfrm>
                <a:off x="3700614" y="265804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4165F-5FE3-15E2-A709-FA98656F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14" y="2658043"/>
                <a:ext cx="462947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FAA97-0A39-0692-7308-673090F035FA}"/>
                  </a:ext>
                </a:extLst>
              </p:cNvPr>
              <p:cNvSpPr txBox="1"/>
              <p:nvPr/>
            </p:nvSpPr>
            <p:spPr>
              <a:xfrm>
                <a:off x="3700521" y="3519634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FAA97-0A39-0692-7308-673090F0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21" y="3519634"/>
                <a:ext cx="46294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BE16D6-C564-5FF7-3B23-12868394650D}"/>
                  </a:ext>
                </a:extLst>
              </p:cNvPr>
              <p:cNvSpPr txBox="1"/>
              <p:nvPr/>
            </p:nvSpPr>
            <p:spPr>
              <a:xfrm>
                <a:off x="3698204" y="396731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BE16D6-C564-5FF7-3B23-12868394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04" y="3967313"/>
                <a:ext cx="46294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47B148-CA67-DE09-425C-477199C71B4F}"/>
                  </a:ext>
                </a:extLst>
              </p:cNvPr>
              <p:cNvSpPr txBox="1"/>
              <p:nvPr/>
            </p:nvSpPr>
            <p:spPr>
              <a:xfrm>
                <a:off x="976789" y="4922520"/>
                <a:ext cx="812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Matura MT Script Capitals" panose="03020802060602070202" pitchFamily="66" charset="77"/>
                  </a:rPr>
                  <a:t>→</a:t>
                </a:r>
                <a:r>
                  <a:rPr lang="de-DE" dirty="0"/>
                  <a:t> Für ein ANN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Layern</a:t>
                </a:r>
                <a:r>
                  <a:rPr lang="de-DE" dirty="0"/>
                  <a:t> müssen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Matrixmultiplikationen berechnet werden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47B148-CA67-DE09-425C-477199C7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89" y="4922520"/>
                <a:ext cx="8127047" cy="369332"/>
              </a:xfrm>
              <a:prstGeom prst="rect">
                <a:avLst/>
              </a:prstGeom>
              <a:blipFill>
                <a:blip r:embed="rId26"/>
                <a:stretch>
                  <a:fillRect l="-624" t="-6667" r="-46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C647B8D-BDEF-3A2B-7120-6F444065421C}"/>
              </a:ext>
            </a:extLst>
          </p:cNvPr>
          <p:cNvSpPr txBox="1"/>
          <p:nvPr/>
        </p:nvSpPr>
        <p:spPr>
          <a:xfrm>
            <a:off x="396895" y="198120"/>
            <a:ext cx="455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Feed-Forward Berechnung eines ANNs</a:t>
            </a:r>
          </a:p>
        </p:txBody>
      </p:sp>
    </p:spTree>
    <p:extLst>
      <p:ext uri="{BB962C8B-B14F-4D97-AF65-F5344CB8AC3E}">
        <p14:creationId xmlns:p14="http://schemas.microsoft.com/office/powerpoint/2010/main" val="217277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17EEFE-AF26-476B-6899-D1F6F3AC3AC8}"/>
              </a:ext>
            </a:extLst>
          </p:cNvPr>
          <p:cNvGrpSpPr/>
          <p:nvPr/>
        </p:nvGrpSpPr>
        <p:grpSpPr>
          <a:xfrm>
            <a:off x="1050206" y="1560909"/>
            <a:ext cx="3685708" cy="3034084"/>
            <a:chOff x="2303721" y="1330795"/>
            <a:chExt cx="3685708" cy="3034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3F20B3-CAC1-45F3-5190-ACF6C6F6A9CF}"/>
                </a:ext>
              </a:extLst>
            </p:cNvPr>
            <p:cNvGrpSpPr/>
            <p:nvPr/>
          </p:nvGrpSpPr>
          <p:grpSpPr>
            <a:xfrm>
              <a:off x="2303721" y="1986754"/>
              <a:ext cx="360000" cy="1697042"/>
              <a:chOff x="2303721" y="1800446"/>
              <a:chExt cx="360000" cy="169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9CED159-D525-B7B8-9D1A-C0CF383A72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9CED159-D525-B7B8-9D1A-C0CF383A72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BDDF74B-B2F2-B69E-16AB-DFD753577D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BDDF74B-B2F2-B69E-16AB-DFD753577D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2FE11-DC5B-C71D-87D6-0F2D5FA725BE}"/>
                </a:ext>
              </a:extLst>
            </p:cNvPr>
            <p:cNvGrpSpPr/>
            <p:nvPr/>
          </p:nvGrpSpPr>
          <p:grpSpPr>
            <a:xfrm>
              <a:off x="3966575" y="1330795"/>
              <a:ext cx="360000" cy="3034084"/>
              <a:chOff x="3966575" y="1330795"/>
              <a:chExt cx="360000" cy="3034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AD4FEAA7-7C63-7A87-5B86-BDD6A4EE4A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1330795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AD4FEAA7-7C63-7A87-5B86-BDD6A4EE4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1330795"/>
                    <a:ext cx="360000" cy="36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CF92948-AFC2-8018-B86B-DADA5BE430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266783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CF92948-AFC2-8018-B86B-DADA5BE43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2667837"/>
                    <a:ext cx="360000" cy="36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D740D2F-4026-FE3F-BF43-44E1FC4158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6575" y="4004879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D740D2F-4026-FE3F-BF43-44E1FC4158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575" y="4004879"/>
                    <a:ext cx="360000" cy="36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98FEAE-4440-1D53-9C97-C7BFB08C4392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2663721" y="1510795"/>
              <a:ext cx="1302854" cy="655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8CEDE4-3F2B-961E-CE8A-7DADB6B4AE5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2663721" y="2166754"/>
              <a:ext cx="1302854" cy="681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C4F46D-E742-72EB-2088-5C49CE6AAE03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>
              <a:off x="2663721" y="2166754"/>
              <a:ext cx="1302854" cy="2018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289630-F149-4CD1-B23B-FEBEB5AEC5F4}"/>
                </a:ext>
              </a:extLst>
            </p:cNvPr>
            <p:cNvCxnSpPr>
              <a:cxnSpLocks/>
              <a:stCxn id="24" idx="6"/>
              <a:endCxn id="21" idx="2"/>
            </p:cNvCxnSpPr>
            <p:nvPr/>
          </p:nvCxnSpPr>
          <p:spPr>
            <a:xfrm flipV="1">
              <a:off x="2663721" y="2847837"/>
              <a:ext cx="1302854" cy="655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5B854C-FD6E-0B57-76F4-9242A9154554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663721" y="1510795"/>
              <a:ext cx="1302854" cy="19853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F409A1-48C3-E3EF-170A-D52B19928192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2663721" y="3503796"/>
              <a:ext cx="1302854" cy="681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55743-0017-200B-BF23-B955E820A035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4326575" y="1510795"/>
              <a:ext cx="1302854" cy="6685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EC8067-C22F-E62C-1E05-D1325108C2F1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 flipV="1">
              <a:off x="4326575" y="2179315"/>
              <a:ext cx="1302854" cy="6685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41E5-FCE2-9757-4C42-F7A948A2E87B}"/>
                </a:ext>
              </a:extLst>
            </p:cNvPr>
            <p:cNvCxnSpPr>
              <a:cxnSpLocks/>
              <a:stCxn id="22" idx="6"/>
              <a:endCxn id="19" idx="2"/>
            </p:cNvCxnSpPr>
            <p:nvPr/>
          </p:nvCxnSpPr>
          <p:spPr>
            <a:xfrm flipV="1">
              <a:off x="4326575" y="3516357"/>
              <a:ext cx="1302854" cy="6685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F6BB1C-A8AA-44D2-DA17-95C8F35C6C7C}"/>
                </a:ext>
              </a:extLst>
            </p:cNvPr>
            <p:cNvGrpSpPr/>
            <p:nvPr/>
          </p:nvGrpSpPr>
          <p:grpSpPr>
            <a:xfrm>
              <a:off x="5629429" y="1999315"/>
              <a:ext cx="360000" cy="1697042"/>
              <a:chOff x="2303721" y="1800446"/>
              <a:chExt cx="360000" cy="169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54206C7-01D0-9851-882D-29377AFA1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54206C7-01D0-9851-882D-29377AFA1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1800446"/>
                    <a:ext cx="360000" cy="36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9B90D59-06DF-9B16-C373-5C42271193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9B90D59-06DF-9B16-C373-5C4227119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3721" y="3137488"/>
                    <a:ext cx="360000" cy="36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C80765-1D0D-0738-64EB-E4A6ECA1D3B6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4326575" y="1510795"/>
              <a:ext cx="1302854" cy="20055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BE853-3311-7F6D-AC04-ABB2437DC553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4326575" y="2847837"/>
              <a:ext cx="1302854" cy="6685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A4466B-0B12-3009-841A-29EB444FBADE}"/>
                </a:ext>
              </a:extLst>
            </p:cNvPr>
            <p:cNvCxnSpPr>
              <a:cxnSpLocks/>
              <a:stCxn id="22" idx="6"/>
              <a:endCxn id="18" idx="2"/>
            </p:cNvCxnSpPr>
            <p:nvPr/>
          </p:nvCxnSpPr>
          <p:spPr>
            <a:xfrm flipV="1">
              <a:off x="4326575" y="2179315"/>
              <a:ext cx="1302854" cy="20055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E3CE8A-AE46-9372-EDD6-D3399C439BE4}"/>
                  </a:ext>
                </a:extLst>
              </p:cNvPr>
              <p:cNvSpPr txBox="1"/>
              <p:nvPr/>
            </p:nvSpPr>
            <p:spPr>
              <a:xfrm>
                <a:off x="1904181" y="1713154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E3CE8A-AE46-9372-EDD6-D3399C439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1" y="1713154"/>
                <a:ext cx="4629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0BC7C-7829-1D13-ED50-C7A139EFF0CE}"/>
                  </a:ext>
                </a:extLst>
              </p:cNvPr>
              <p:cNvSpPr txBox="1"/>
              <p:nvPr/>
            </p:nvSpPr>
            <p:spPr>
              <a:xfrm>
                <a:off x="1904184" y="2094378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0BC7C-7829-1D13-ED50-C7A139EF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4" y="2094378"/>
                <a:ext cx="4629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20E8E6-7828-2D20-6D2B-9EE13084D1FD}"/>
                  </a:ext>
                </a:extLst>
              </p:cNvPr>
              <p:cNvSpPr txBox="1"/>
              <p:nvPr/>
            </p:nvSpPr>
            <p:spPr>
              <a:xfrm>
                <a:off x="1904179" y="2733596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20E8E6-7828-2D20-6D2B-9EE13084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9" y="2733596"/>
                <a:ext cx="4629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30EFFD-32D9-91BB-2423-C75BD0ED82A6}"/>
                  </a:ext>
                </a:extLst>
              </p:cNvPr>
              <p:cNvSpPr txBox="1"/>
              <p:nvPr/>
            </p:nvSpPr>
            <p:spPr>
              <a:xfrm>
                <a:off x="1904180" y="3035250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30EFFD-32D9-91BB-2423-C75BD0ED8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0" y="3035250"/>
                <a:ext cx="4629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CC3A24-2607-6C1E-ADFD-C721D5564B10}"/>
                  </a:ext>
                </a:extLst>
              </p:cNvPr>
              <p:cNvSpPr txBox="1"/>
              <p:nvPr/>
            </p:nvSpPr>
            <p:spPr>
              <a:xfrm>
                <a:off x="1904182" y="4098127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CC3A24-2607-6C1E-ADFD-C721D556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2" y="4098127"/>
                <a:ext cx="46294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93969C-8B23-F5D4-CE8C-8845850C1C52}"/>
                  </a:ext>
                </a:extLst>
              </p:cNvPr>
              <p:cNvSpPr txBox="1"/>
              <p:nvPr/>
            </p:nvSpPr>
            <p:spPr>
              <a:xfrm>
                <a:off x="1904183" y="3655872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93969C-8B23-F5D4-CE8C-8845850C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83" y="3655872"/>
                <a:ext cx="4629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C4F1C66-FD31-9FE7-5E10-A5EF7F7C4121}"/>
              </a:ext>
            </a:extLst>
          </p:cNvPr>
          <p:cNvGrpSpPr/>
          <p:nvPr/>
        </p:nvGrpSpPr>
        <p:grpSpPr>
          <a:xfrm>
            <a:off x="6397270" y="1120466"/>
            <a:ext cx="1602426" cy="1009903"/>
            <a:chOff x="6465850" y="1219526"/>
            <a:chExt cx="1602426" cy="1009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F7D1DB-8543-1FF2-23AD-68CAE7E1A47E}"/>
                    </a:ext>
                  </a:extLst>
                </p:cNvPr>
                <p:cNvSpPr txBox="1"/>
                <p:nvPr/>
              </p:nvSpPr>
              <p:spPr>
                <a:xfrm>
                  <a:off x="6476494" y="1219526"/>
                  <a:ext cx="15834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F7D1DB-8543-1FF2-23AD-68CAE7E1A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94" y="1219526"/>
                  <a:ext cx="158344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770644-A450-6DF2-3DCB-8338A558A268}"/>
                    </a:ext>
                  </a:extLst>
                </p:cNvPr>
                <p:cNvSpPr txBox="1"/>
                <p:nvPr/>
              </p:nvSpPr>
              <p:spPr>
                <a:xfrm>
                  <a:off x="6476494" y="1607270"/>
                  <a:ext cx="1591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770644-A450-6DF2-3DCB-8338A558A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94" y="1607270"/>
                  <a:ext cx="1591782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381" r="-794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3CE59F-5381-BD3E-0A17-4D0D63CF44CF}"/>
                    </a:ext>
                  </a:extLst>
                </p:cNvPr>
                <p:cNvSpPr txBox="1"/>
                <p:nvPr/>
              </p:nvSpPr>
              <p:spPr>
                <a:xfrm>
                  <a:off x="6465850" y="2013985"/>
                  <a:ext cx="1591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3CE59F-5381-BD3E-0A17-4D0D63CF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50" y="2013985"/>
                  <a:ext cx="1591782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62" b="-1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5F3952-0919-B462-B06A-9D702E9B8200}"/>
                  </a:ext>
                </a:extLst>
              </p:cNvPr>
              <p:cNvSpPr txBox="1"/>
              <p:nvPr/>
            </p:nvSpPr>
            <p:spPr>
              <a:xfrm>
                <a:off x="6347664" y="2681814"/>
                <a:ext cx="2938542" cy="689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5F3952-0919-B462-B06A-9D702E9B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64" y="2681814"/>
                <a:ext cx="2938542" cy="689420"/>
              </a:xfrm>
              <a:prstGeom prst="rect">
                <a:avLst/>
              </a:prstGeom>
              <a:blipFill>
                <a:blip r:embed="rId1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3CFE5D-B83D-CF56-146C-FA4663997F1B}"/>
                  </a:ext>
                </a:extLst>
              </p:cNvPr>
              <p:cNvSpPr txBox="1"/>
              <p:nvPr/>
            </p:nvSpPr>
            <p:spPr>
              <a:xfrm>
                <a:off x="6161364" y="3815503"/>
                <a:ext cx="3207816" cy="5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3CFE5D-B83D-CF56-146C-FA46639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64" y="3815503"/>
                <a:ext cx="3207816" cy="57066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D0E2B-A9F5-B08B-64D4-D3BE6178B4AE}"/>
                  </a:ext>
                </a:extLst>
              </p:cNvPr>
              <p:cNvSpPr txBox="1"/>
              <p:nvPr/>
            </p:nvSpPr>
            <p:spPr>
              <a:xfrm>
                <a:off x="3706088" y="185018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D0E2B-A9F5-B08B-64D4-D3BE6178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8" y="1850183"/>
                <a:ext cx="46294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AC7AA-A631-D902-A82B-32E47EF5E3B1}"/>
                  </a:ext>
                </a:extLst>
              </p:cNvPr>
              <p:cNvSpPr txBox="1"/>
              <p:nvPr/>
            </p:nvSpPr>
            <p:spPr>
              <a:xfrm>
                <a:off x="3706089" y="2333840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AC7AA-A631-D902-A82B-32E47EF5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9" y="2333840"/>
                <a:ext cx="462947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03B0F8-0DDA-1C3E-29E4-02390A77C7EA}"/>
                  </a:ext>
                </a:extLst>
              </p:cNvPr>
              <p:cNvSpPr txBox="1"/>
              <p:nvPr/>
            </p:nvSpPr>
            <p:spPr>
              <a:xfrm>
                <a:off x="3717979" y="3193327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03B0F8-0DDA-1C3E-29E4-02390A77C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79" y="3193327"/>
                <a:ext cx="462947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4165F-5FE3-15E2-A709-FA98656FDD05}"/>
                  </a:ext>
                </a:extLst>
              </p:cNvPr>
              <p:cNvSpPr txBox="1"/>
              <p:nvPr/>
            </p:nvSpPr>
            <p:spPr>
              <a:xfrm>
                <a:off x="3700614" y="265804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4165F-5FE3-15E2-A709-FA98656F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14" y="2658043"/>
                <a:ext cx="462947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FAA97-0A39-0692-7308-673090F035FA}"/>
                  </a:ext>
                </a:extLst>
              </p:cNvPr>
              <p:cNvSpPr txBox="1"/>
              <p:nvPr/>
            </p:nvSpPr>
            <p:spPr>
              <a:xfrm>
                <a:off x="3700521" y="3519634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5FAA97-0A39-0692-7308-673090F0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21" y="3519634"/>
                <a:ext cx="46294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BE16D6-C564-5FF7-3B23-12868394650D}"/>
                  </a:ext>
                </a:extLst>
              </p:cNvPr>
              <p:cNvSpPr txBox="1"/>
              <p:nvPr/>
            </p:nvSpPr>
            <p:spPr>
              <a:xfrm>
                <a:off x="3698204" y="3967313"/>
                <a:ext cx="46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BE16D6-C564-5FF7-3B23-12868394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04" y="3967313"/>
                <a:ext cx="46294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47B148-CA67-DE09-425C-477199C71B4F}"/>
                  </a:ext>
                </a:extLst>
              </p:cNvPr>
              <p:cNvSpPr txBox="1"/>
              <p:nvPr/>
            </p:nvSpPr>
            <p:spPr>
              <a:xfrm>
                <a:off x="976789" y="4922520"/>
                <a:ext cx="812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Matura MT Script Capitals" panose="03020802060602070202" pitchFamily="66" charset="77"/>
                  </a:rPr>
                  <a:t>→</a:t>
                </a:r>
                <a:r>
                  <a:rPr lang="de-DE" dirty="0"/>
                  <a:t> Für ein ANN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Layern</a:t>
                </a:r>
                <a:r>
                  <a:rPr lang="de-DE" dirty="0"/>
                  <a:t> müssen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Matrixmultiplikationen berechnet werden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47B148-CA67-DE09-425C-477199C7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89" y="4922520"/>
                <a:ext cx="8127047" cy="369332"/>
              </a:xfrm>
              <a:prstGeom prst="rect">
                <a:avLst/>
              </a:prstGeom>
              <a:blipFill>
                <a:blip r:embed="rId26"/>
                <a:stretch>
                  <a:fillRect l="-624" t="-6667" r="-46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C647B8D-BDEF-3A2B-7120-6F444065421C}"/>
              </a:ext>
            </a:extLst>
          </p:cNvPr>
          <p:cNvSpPr txBox="1"/>
          <p:nvPr/>
        </p:nvSpPr>
        <p:spPr>
          <a:xfrm>
            <a:off x="396895" y="198120"/>
            <a:ext cx="455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Feed-Forward Berechnung eines ANNs</a:t>
            </a:r>
          </a:p>
        </p:txBody>
      </p:sp>
    </p:spTree>
    <p:extLst>
      <p:ext uri="{BB962C8B-B14F-4D97-AF65-F5344CB8AC3E}">
        <p14:creationId xmlns:p14="http://schemas.microsoft.com/office/powerpoint/2010/main" val="9810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C647B8D-BDEF-3A2B-7120-6F444065421C}"/>
              </a:ext>
            </a:extLst>
          </p:cNvPr>
          <p:cNvSpPr txBox="1"/>
          <p:nvPr/>
        </p:nvSpPr>
        <p:spPr>
          <a:xfrm>
            <a:off x="396895" y="198120"/>
            <a:ext cx="455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Implementierung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D56E9-7E0A-2914-FB96-3DB1AE8DC2D5}"/>
              </a:ext>
            </a:extLst>
          </p:cNvPr>
          <p:cNvGrpSpPr/>
          <p:nvPr/>
        </p:nvGrpSpPr>
        <p:grpSpPr>
          <a:xfrm>
            <a:off x="502920" y="1043940"/>
            <a:ext cx="4846320" cy="3333990"/>
            <a:chOff x="502920" y="1043940"/>
            <a:chExt cx="4846320" cy="333399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F25D6-5108-2C70-7C8A-FDD785981342}"/>
                </a:ext>
              </a:extLst>
            </p:cNvPr>
            <p:cNvSpPr txBox="1"/>
            <p:nvPr/>
          </p:nvSpPr>
          <p:spPr>
            <a:xfrm>
              <a:off x="502920" y="1043940"/>
              <a:ext cx="484632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Matrix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97FA5E-E560-6C45-7569-1AFCE2AF36DE}"/>
                </a:ext>
              </a:extLst>
            </p:cNvPr>
            <p:cNvSpPr txBox="1"/>
            <p:nvPr/>
          </p:nvSpPr>
          <p:spPr>
            <a:xfrm>
              <a:off x="502920" y="1351717"/>
              <a:ext cx="4846320" cy="19978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(</a:t>
              </a: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rows</a:t>
              </a:r>
              <a:r>
                <a:rPr lang="de-DE" sz="1400" dirty="0"/>
                <a:t>, </a:t>
              </a: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cols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rgbClr val="00B050"/>
                  </a:solidFill>
                </a:rPr>
                <a:t>std</a:t>
              </a:r>
              <a:r>
                <a:rPr lang="de-DE" sz="1400" dirty="0">
                  <a:solidFill>
                    <a:srgbClr val="00B050"/>
                  </a:solidFill>
                </a:rPr>
                <a:t>::</a:t>
              </a:r>
              <a:r>
                <a:rPr lang="de-DE" sz="1400" dirty="0" err="1">
                  <a:solidFill>
                    <a:srgbClr val="00B050"/>
                  </a:solidFill>
                </a:rPr>
                <a:t>vector</a:t>
              </a:r>
              <a:r>
                <a:rPr lang="de-DE" sz="1400" dirty="0"/>
                <a:t>&lt;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&gt;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/>
                <a:t>operator</a:t>
              </a:r>
              <a:r>
                <a:rPr lang="de-DE" sz="1400" dirty="0"/>
                <a:t>[](</a:t>
              </a: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indx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 </a:t>
              </a:r>
              <a:r>
                <a:rPr lang="de-DE" sz="1400" dirty="0" err="1"/>
                <a:t>operator</a:t>
              </a:r>
              <a:r>
                <a:rPr lang="de-DE" sz="1400" dirty="0"/>
                <a:t>*(</a:t>
              </a:r>
              <a:r>
                <a:rPr lang="de-DE" sz="1400" dirty="0" err="1">
                  <a:solidFill>
                    <a:srgbClr val="C00000"/>
                  </a:solidFill>
                </a:rPr>
                <a:t>const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&amp; </a:t>
              </a:r>
              <a:r>
                <a:rPr lang="de-DE" sz="1400" dirty="0" err="1">
                  <a:solidFill>
                    <a:schemeClr val="accent2"/>
                  </a:solidFill>
                </a:rPr>
                <a:t>other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rgbClr val="C00000"/>
                  </a:solidFill>
                </a:rPr>
                <a:t>static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void</a:t>
              </a:r>
              <a:r>
                <a:rPr lang="de-DE" sz="1400" dirty="0"/>
                <a:t> </a:t>
              </a:r>
              <a:r>
                <a:rPr lang="de-DE" sz="1400" dirty="0" err="1"/>
                <a:t>multiply</a:t>
              </a:r>
              <a:r>
                <a:rPr lang="de-DE" sz="1400" dirty="0"/>
                <a:t>(</a:t>
              </a: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* </a:t>
              </a:r>
              <a:r>
                <a:rPr lang="de-DE" sz="1400" dirty="0">
                  <a:solidFill>
                    <a:schemeClr val="accent2"/>
                  </a:solidFill>
                </a:rPr>
                <a:t>M_1</a:t>
              </a:r>
              <a:r>
                <a:rPr lang="de-DE" sz="1400" dirty="0"/>
                <a:t>, </a:t>
              </a: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* </a:t>
              </a:r>
              <a:r>
                <a:rPr lang="de-DE" sz="1400" dirty="0">
                  <a:solidFill>
                    <a:schemeClr val="accent2"/>
                  </a:solidFill>
                </a:rPr>
                <a:t>M_2</a:t>
              </a:r>
              <a:r>
                <a:rPr lang="de-DE" sz="1400" dirty="0"/>
                <a:t>, </a:t>
              </a: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* </a:t>
              </a:r>
              <a:r>
                <a:rPr lang="de-DE" sz="1400" dirty="0" err="1">
                  <a:solidFill>
                    <a:schemeClr val="accent2"/>
                  </a:solidFill>
                </a:rPr>
                <a:t>M_res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00B050"/>
                  </a:solidFill>
                </a:rPr>
                <a:t>Matrix</a:t>
              </a:r>
              <a:r>
                <a:rPr lang="de-DE" sz="1400" dirty="0"/>
                <a:t> </a:t>
              </a:r>
              <a:r>
                <a:rPr lang="de-DE" sz="1400" dirty="0" err="1"/>
                <a:t>transpose</a:t>
              </a:r>
              <a:r>
                <a:rPr lang="de-DE" sz="1400" dirty="0"/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chemeClr val="accent1"/>
                  </a:solidFill>
                </a:rPr>
                <a:t>void</a:t>
              </a:r>
              <a:r>
                <a:rPr lang="de-DE" sz="1400" dirty="0"/>
                <a:t> </a:t>
              </a:r>
              <a:r>
                <a:rPr lang="de-DE" sz="1400" dirty="0" err="1"/>
                <a:t>print</a:t>
              </a:r>
              <a:r>
                <a:rPr lang="de-DE" sz="1400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4D20B3-CA53-A92B-2F3B-492682629E84}"/>
                </a:ext>
              </a:extLst>
            </p:cNvPr>
            <p:cNvSpPr txBox="1"/>
            <p:nvPr/>
          </p:nvSpPr>
          <p:spPr>
            <a:xfrm>
              <a:off x="502920" y="3349572"/>
              <a:ext cx="4846320" cy="1028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/>
                <a:t>rows</a:t>
              </a:r>
              <a:endParaRPr lang="de-DE" sz="1400" dirty="0"/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/>
                <a:t>cols</a:t>
              </a:r>
              <a:endParaRPr lang="de-DE" sz="1400" dirty="0"/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rgbClr val="00B050"/>
                  </a:solidFill>
                </a:rPr>
                <a:t>std</a:t>
              </a:r>
              <a:r>
                <a:rPr lang="de-DE" sz="1400" dirty="0">
                  <a:solidFill>
                    <a:srgbClr val="00B050"/>
                  </a:solidFill>
                </a:rPr>
                <a:t>::</a:t>
              </a:r>
              <a:r>
                <a:rPr lang="de-DE" sz="1400" dirty="0" err="1">
                  <a:solidFill>
                    <a:srgbClr val="00B050"/>
                  </a:solidFill>
                </a:rPr>
                <a:t>vector</a:t>
              </a:r>
              <a:r>
                <a:rPr lang="de-DE" sz="1400" dirty="0"/>
                <a:t>&lt;</a:t>
              </a:r>
              <a:r>
                <a:rPr lang="de-DE" sz="1400" dirty="0" err="1">
                  <a:solidFill>
                    <a:srgbClr val="00B050"/>
                  </a:solidFill>
                </a:rPr>
                <a:t>std</a:t>
              </a:r>
              <a:r>
                <a:rPr lang="de-DE" sz="1400" dirty="0">
                  <a:solidFill>
                    <a:srgbClr val="00B050"/>
                  </a:solidFill>
                </a:rPr>
                <a:t>::</a:t>
              </a:r>
              <a:r>
                <a:rPr lang="de-DE" sz="1400" dirty="0" err="1">
                  <a:solidFill>
                    <a:srgbClr val="00B050"/>
                  </a:solidFill>
                </a:rPr>
                <a:t>vector</a:t>
              </a:r>
              <a:r>
                <a:rPr lang="de-DE" sz="1400" dirty="0"/>
                <a:t>&lt;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&gt; </a:t>
              </a:r>
              <a:r>
                <a:rPr lang="de-DE" sz="1400" dirty="0" err="1"/>
                <a:t>data</a:t>
              </a:r>
              <a:endParaRPr lang="de-DE" sz="1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79FAC18-FB31-CF0D-1A48-83D3FA45C3DC}"/>
              </a:ext>
            </a:extLst>
          </p:cNvPr>
          <p:cNvSpPr txBox="1"/>
          <p:nvPr/>
        </p:nvSpPr>
        <p:spPr>
          <a:xfrm>
            <a:off x="502920" y="4755636"/>
            <a:ext cx="6408420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7030A0"/>
                </a:solidFill>
              </a:rPr>
              <a:t>__global__ </a:t>
            </a:r>
            <a:r>
              <a:rPr lang="de-DE" sz="1400" dirty="0" err="1">
                <a:solidFill>
                  <a:schemeClr val="accent1"/>
                </a:solidFill>
              </a:rPr>
              <a:t>void</a:t>
            </a:r>
            <a:r>
              <a:rPr lang="de-DE" sz="1400" dirty="0"/>
              <a:t> </a:t>
            </a:r>
            <a:r>
              <a:rPr lang="de-DE" sz="1400" dirty="0" err="1"/>
              <a:t>multiply_parallel_worker</a:t>
            </a:r>
            <a:r>
              <a:rPr lang="de-DE" sz="1400" dirty="0"/>
              <a:t>(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>
                <a:solidFill>
                  <a:schemeClr val="accent2"/>
                </a:solidFill>
              </a:rPr>
              <a:t>M_1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>
                <a:solidFill>
                  <a:schemeClr val="accent2"/>
                </a:solidFill>
              </a:rPr>
              <a:t>M_2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 err="1">
                <a:solidFill>
                  <a:schemeClr val="accent2"/>
                </a:solidFill>
              </a:rPr>
              <a:t>M_res</a:t>
            </a:r>
            <a:r>
              <a:rPr lang="de-DE" sz="14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203238-055C-7708-8761-86A93F78C80C}"/>
              </a:ext>
            </a:extLst>
          </p:cNvPr>
          <p:cNvSpPr txBox="1"/>
          <p:nvPr/>
        </p:nvSpPr>
        <p:spPr>
          <a:xfrm>
            <a:off x="502920" y="4435596"/>
            <a:ext cx="6408420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err="1">
                <a:solidFill>
                  <a:schemeClr val="accent1"/>
                </a:solidFill>
              </a:rPr>
              <a:t>void</a:t>
            </a:r>
            <a:r>
              <a:rPr lang="de-DE" sz="1400" dirty="0"/>
              <a:t> </a:t>
            </a:r>
            <a:r>
              <a:rPr lang="de-DE" sz="1400" dirty="0" err="1"/>
              <a:t>multiply_parallel</a:t>
            </a:r>
            <a:r>
              <a:rPr lang="de-DE" sz="1400" dirty="0"/>
              <a:t>(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>
                <a:solidFill>
                  <a:schemeClr val="accent2"/>
                </a:solidFill>
              </a:rPr>
              <a:t>M_1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>
                <a:solidFill>
                  <a:schemeClr val="accent2"/>
                </a:solidFill>
              </a:rPr>
              <a:t>M_2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00B050"/>
                </a:solidFill>
              </a:rPr>
              <a:t>Matrix</a:t>
            </a:r>
            <a:r>
              <a:rPr lang="de-DE" sz="1400" dirty="0"/>
              <a:t>* </a:t>
            </a:r>
            <a:r>
              <a:rPr lang="de-DE" sz="1400" dirty="0" err="1">
                <a:solidFill>
                  <a:schemeClr val="accent2"/>
                </a:solidFill>
              </a:rPr>
              <a:t>M_res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82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C647B8D-BDEF-3A2B-7120-6F444065421C}"/>
              </a:ext>
            </a:extLst>
          </p:cNvPr>
          <p:cNvSpPr txBox="1"/>
          <p:nvPr/>
        </p:nvSpPr>
        <p:spPr>
          <a:xfrm>
            <a:off x="396895" y="198120"/>
            <a:ext cx="455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Implementierung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D56E9-7E0A-2914-FB96-3DB1AE8DC2D5}"/>
              </a:ext>
            </a:extLst>
          </p:cNvPr>
          <p:cNvGrpSpPr/>
          <p:nvPr/>
        </p:nvGrpSpPr>
        <p:grpSpPr>
          <a:xfrm>
            <a:off x="502920" y="1043940"/>
            <a:ext cx="4450080" cy="2041328"/>
            <a:chOff x="502920" y="1043940"/>
            <a:chExt cx="4450080" cy="20413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F25D6-5108-2C70-7C8A-FDD785981342}"/>
                </a:ext>
              </a:extLst>
            </p:cNvPr>
            <p:cNvSpPr txBox="1"/>
            <p:nvPr/>
          </p:nvSpPr>
          <p:spPr>
            <a:xfrm>
              <a:off x="502920" y="1043940"/>
              <a:ext cx="445008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Neuron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97FA5E-E560-6C45-7569-1AFCE2AF36DE}"/>
                </a:ext>
              </a:extLst>
            </p:cNvPr>
            <p:cNvSpPr txBox="1"/>
            <p:nvPr/>
          </p:nvSpPr>
          <p:spPr>
            <a:xfrm>
              <a:off x="502920" y="1351717"/>
              <a:ext cx="4450080" cy="13515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00B050"/>
                  </a:solidFill>
                </a:rPr>
                <a:t>Neuron</a:t>
              </a:r>
              <a:r>
                <a:rPr lang="de-DE" sz="1400" dirty="0"/>
                <a:t>(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val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/>
                <a:t>get_value</a:t>
              </a:r>
              <a:r>
                <a:rPr lang="de-DE" sz="1400" dirty="0"/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chemeClr val="accent1"/>
                  </a:solidFill>
                </a:rPr>
                <a:t>void</a:t>
              </a:r>
              <a:r>
                <a:rPr lang="de-DE" sz="1400" dirty="0"/>
                <a:t> </a:t>
              </a:r>
              <a:r>
                <a:rPr lang="de-DE" sz="1400" dirty="0" err="1"/>
                <a:t>set_value</a:t>
              </a:r>
              <a:r>
                <a:rPr lang="de-DE" sz="1400" dirty="0"/>
                <a:t>()(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val</a:t>
              </a:r>
              <a:r>
                <a:rPr lang="de-DE" sz="1400" dirty="0"/>
                <a:t>) </a:t>
              </a:r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Berechnet Sigmoid-Funktion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chemeClr val="accent1"/>
                  </a:solidFill>
                </a:rPr>
                <a:t>void</a:t>
              </a:r>
              <a:r>
                <a:rPr lang="de-DE" sz="1400" dirty="0"/>
                <a:t> </a:t>
              </a:r>
              <a:r>
                <a:rPr lang="de-DE" sz="1400" dirty="0" err="1"/>
                <a:t>init</a:t>
              </a:r>
              <a:r>
                <a:rPr lang="de-DE" sz="1400" dirty="0"/>
                <a:t>(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val</a:t>
              </a:r>
              <a:r>
                <a:rPr lang="de-DE" sz="1400" dirty="0"/>
                <a:t>) 	     </a:t>
              </a:r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Setzt Wert direkt</a:t>
              </a:r>
              <a:endParaRPr lang="de-DE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4D20B3-CA53-A92B-2F3B-492682629E84}"/>
                </a:ext>
              </a:extLst>
            </p:cNvPr>
            <p:cNvSpPr txBox="1"/>
            <p:nvPr/>
          </p:nvSpPr>
          <p:spPr>
            <a:xfrm>
              <a:off x="502920" y="2703240"/>
              <a:ext cx="4450080" cy="3820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 </a:t>
              </a:r>
              <a:r>
                <a:rPr lang="de-DE" sz="1400" dirty="0" err="1"/>
                <a:t>value</a:t>
              </a:r>
              <a:endParaRPr lang="de-DE" sz="14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5FEC91-76B1-A232-541D-83551135A159}"/>
              </a:ext>
            </a:extLst>
          </p:cNvPr>
          <p:cNvGrpSpPr/>
          <p:nvPr/>
        </p:nvGrpSpPr>
        <p:grpSpPr>
          <a:xfrm>
            <a:off x="5303520" y="1043940"/>
            <a:ext cx="4450080" cy="2364623"/>
            <a:chOff x="502920" y="1043940"/>
            <a:chExt cx="4450080" cy="2364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4AF6F0-1662-29F5-87CD-772F649821F2}"/>
                </a:ext>
              </a:extLst>
            </p:cNvPr>
            <p:cNvSpPr txBox="1"/>
            <p:nvPr/>
          </p:nvSpPr>
          <p:spPr>
            <a:xfrm>
              <a:off x="502920" y="1043940"/>
              <a:ext cx="445008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Layer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0D0F06-B096-C208-E8BB-86D54520EADC}"/>
                </a:ext>
              </a:extLst>
            </p:cNvPr>
            <p:cNvSpPr txBox="1"/>
            <p:nvPr/>
          </p:nvSpPr>
          <p:spPr>
            <a:xfrm>
              <a:off x="502920" y="1351717"/>
              <a:ext cx="4450080" cy="16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00B050"/>
                  </a:solidFill>
                </a:rPr>
                <a:t>Layer</a:t>
              </a:r>
              <a:r>
                <a:rPr lang="de-DE" sz="1400" dirty="0"/>
                <a:t>(</a:t>
              </a:r>
              <a:r>
                <a:rPr lang="de-DE" sz="1400" dirty="0" err="1">
                  <a:solidFill>
                    <a:schemeClr val="accent1"/>
                  </a:solidFill>
                </a:rPr>
                <a:t>unsigned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indx</a:t>
              </a:r>
              <a:r>
                <a:rPr lang="de-DE" sz="1400" dirty="0"/>
                <a:t>, </a:t>
              </a:r>
              <a:r>
                <a:rPr lang="de-DE" sz="1400" dirty="0" err="1">
                  <a:solidFill>
                    <a:srgbClr val="00B050"/>
                  </a:solidFill>
                </a:rPr>
                <a:t>size_t</a:t>
              </a:r>
              <a:r>
                <a:rPr lang="de-DE" sz="1400" dirty="0">
                  <a:solidFill>
                    <a:srgbClr val="00B050"/>
                  </a:solidFill>
                </a:rPr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size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/>
                <a:t>size_t</a:t>
              </a:r>
              <a:r>
                <a:rPr lang="de-DE" sz="1400" dirty="0"/>
                <a:t> </a:t>
              </a:r>
              <a:r>
                <a:rPr lang="de-DE" sz="1400" dirty="0" err="1"/>
                <a:t>get_size</a:t>
              </a:r>
              <a:r>
                <a:rPr lang="de-DE" sz="1400" dirty="0"/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chemeClr val="accent1"/>
                  </a:solidFill>
                </a:rPr>
                <a:t>Neuron&amp;</a:t>
              </a:r>
              <a:r>
                <a:rPr lang="de-DE" sz="1400" dirty="0"/>
                <a:t> </a:t>
              </a:r>
              <a:r>
                <a:rPr lang="de-DE" sz="1400" dirty="0" err="1"/>
                <a:t>get_neuron</a:t>
              </a:r>
              <a:r>
                <a:rPr lang="de-DE" sz="1400" dirty="0"/>
                <a:t>(</a:t>
              </a:r>
              <a:r>
                <a:rPr lang="de-DE" sz="1400" dirty="0" err="1"/>
                <a:t>size_t</a:t>
              </a:r>
              <a:r>
                <a:rPr lang="de-DE" sz="1400" dirty="0"/>
                <a:t> </a:t>
              </a:r>
              <a:r>
                <a:rPr lang="de-DE" sz="1400" dirty="0" err="1"/>
                <a:t>indx</a:t>
              </a:r>
              <a:r>
                <a:rPr lang="de-DE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/>
                <a:t>Matrix* </a:t>
              </a:r>
              <a:r>
                <a:rPr lang="de-DE" sz="1400" dirty="0" err="1"/>
                <a:t>get_values</a:t>
              </a:r>
              <a:r>
                <a:rPr lang="de-DE" sz="1400" dirty="0"/>
                <a:t>(){</a:t>
              </a:r>
            </a:p>
            <a:p>
              <a:pPr>
                <a:lnSpc>
                  <a:spcPct val="150000"/>
                </a:lnSpc>
              </a:pPr>
              <a:r>
                <a:rPr lang="de-DE" sz="1400" dirty="0" err="1">
                  <a:solidFill>
                    <a:schemeClr val="accent1"/>
                  </a:solidFill>
                </a:rPr>
                <a:t>void</a:t>
              </a:r>
              <a:r>
                <a:rPr lang="de-DE" sz="1400" dirty="0"/>
                <a:t> </a:t>
              </a:r>
              <a:r>
                <a:rPr lang="de-DE" sz="1400" dirty="0" err="1"/>
                <a:t>init</a:t>
              </a:r>
              <a:r>
                <a:rPr lang="de-DE" sz="1400" dirty="0"/>
                <a:t>(</a:t>
              </a:r>
              <a:r>
                <a:rPr lang="de-DE" sz="1400" dirty="0">
                  <a:solidFill>
                    <a:schemeClr val="accent1"/>
                  </a:solidFill>
                </a:rPr>
                <a:t>double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2"/>
                  </a:solidFill>
                </a:rPr>
                <a:t>val</a:t>
              </a:r>
              <a:r>
                <a:rPr lang="de-DE" sz="1400" dirty="0"/>
                <a:t>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069DC8-C79E-0A1F-5EA5-93E501695305}"/>
                </a:ext>
              </a:extLst>
            </p:cNvPr>
            <p:cNvSpPr txBox="1"/>
            <p:nvPr/>
          </p:nvSpPr>
          <p:spPr>
            <a:xfrm>
              <a:off x="502920" y="3026471"/>
              <a:ext cx="4450080" cy="3820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 err="1"/>
                <a:t>std</a:t>
              </a:r>
              <a:r>
                <a:rPr lang="de-DE" sz="1400" dirty="0"/>
                <a:t>::</a:t>
              </a:r>
              <a:r>
                <a:rPr lang="de-DE" sz="1400" dirty="0" err="1"/>
                <a:t>vector</a:t>
              </a:r>
              <a:r>
                <a:rPr lang="de-DE" sz="1400" dirty="0"/>
                <a:t> &lt;Neuron&gt; </a:t>
              </a:r>
              <a:r>
                <a:rPr lang="de-DE" sz="1400" dirty="0" err="1"/>
                <a:t>neurons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9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C647B8D-BDEF-3A2B-7120-6F444065421C}"/>
              </a:ext>
            </a:extLst>
          </p:cNvPr>
          <p:cNvSpPr txBox="1"/>
          <p:nvPr/>
        </p:nvSpPr>
        <p:spPr>
          <a:xfrm rot="20649784">
            <a:off x="2762258" y="2481332"/>
            <a:ext cx="455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Rest der Präsentation ist leider verloren gegangen... :/</a:t>
            </a:r>
          </a:p>
        </p:txBody>
      </p:sp>
    </p:spTree>
    <p:extLst>
      <p:ext uri="{BB962C8B-B14F-4D97-AF65-F5344CB8AC3E}">
        <p14:creationId xmlns:p14="http://schemas.microsoft.com/office/powerpoint/2010/main" val="172208303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414</Words>
  <Application>Microsoft Macintosh PowerPoint</Application>
  <PresentationFormat>Custom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Cambria Math</vt:lpstr>
      <vt:lpstr>Liberation Sans</vt:lpstr>
      <vt:lpstr>Liberation Serif</vt:lpstr>
      <vt:lpstr>Matura MT Script Capitals</vt:lpstr>
      <vt:lpstr>OpenSymbol</vt:lpstr>
      <vt:lpstr>Roboto</vt:lpstr>
      <vt:lpstr>Roboto:frac=1&amp;smcp</vt:lpstr>
      <vt:lpstr>StarSymbol</vt:lpstr>
      <vt:lpstr>Inhalt</vt:lpstr>
      <vt:lpstr>Titelfolie</vt:lpstr>
      <vt:lpstr>Parallelisierung der Feed-Forward Berechnung eines 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Parallelisierung der Feed-Forward Berechnung eines ANN</dc:title>
  <cp:lastModifiedBy>Philipp Reinig</cp:lastModifiedBy>
  <cp:revision>18</cp:revision>
  <dcterms:created xsi:type="dcterms:W3CDTF">2019-10-29T10:44:45Z</dcterms:created>
  <dcterms:modified xsi:type="dcterms:W3CDTF">2023-07-31T15:43:33Z</dcterms:modified>
</cp:coreProperties>
</file>