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ffffff"/>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ffffff"/>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ffffff"/>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15151"/>
            </a:gs>
            <a:gs pos="100000">
              <a:srgbClr val="2c2c2c"/>
            </a:gs>
          </a:gsLst>
          <a:lin ang="5400000"/>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ffffff"/>
                </a:solidFill>
                <a:latin typeface="Calibri Light"/>
              </a:rPr>
              <a:t>Click to edit Master title style</a:t>
            </a:r>
            <a:endParaRPr b="0" lang="en-US" sz="4400" spc="-1" strike="noStrike">
              <a:solidFill>
                <a:srgbClr val="ffffff"/>
              </a:solidFill>
              <a:latin typeface="Calibri"/>
            </a:endParaRPr>
          </a:p>
        </p:txBody>
      </p:sp>
      <p:sp>
        <p:nvSpPr>
          <p:cNvPr id="1"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ffffff"/>
              </a:buClr>
              <a:buFont typeface="Arial"/>
              <a:buChar char="•"/>
            </a:pPr>
            <a:r>
              <a:rPr b="0" lang="en-US" sz="2800" spc="-1" strike="noStrike">
                <a:solidFill>
                  <a:srgbClr val="ffffff"/>
                </a:solidFill>
                <a:latin typeface="Calibri"/>
              </a:rPr>
              <a:t>Click to edit Master text styles</a:t>
            </a:r>
            <a:endParaRPr b="0" lang="en-US" sz="2800" spc="-1" strike="noStrike">
              <a:solidFill>
                <a:srgbClr val="ffffff"/>
              </a:solidFill>
              <a:latin typeface="Calibri"/>
            </a:endParaRPr>
          </a:p>
          <a:p>
            <a:pPr lvl="1" marL="685800" indent="-228240">
              <a:lnSpc>
                <a:spcPct val="90000"/>
              </a:lnSpc>
              <a:spcBef>
                <a:spcPts val="499"/>
              </a:spcBef>
              <a:buClr>
                <a:srgbClr val="ffffff"/>
              </a:buClr>
              <a:buFont typeface="Arial"/>
              <a:buChar char="•"/>
            </a:pPr>
            <a:r>
              <a:rPr b="0" lang="en-US" sz="2400" spc="-1" strike="noStrike">
                <a:solidFill>
                  <a:srgbClr val="ffffff"/>
                </a:solidFill>
                <a:latin typeface="Calibri"/>
              </a:rPr>
              <a:t>Second level</a:t>
            </a:r>
            <a:endParaRPr b="0" lang="en-US" sz="2400" spc="-1" strike="noStrike">
              <a:solidFill>
                <a:srgbClr val="ffffff"/>
              </a:solidFill>
              <a:latin typeface="Calibri"/>
            </a:endParaRPr>
          </a:p>
          <a:p>
            <a:pPr lvl="2" marL="1143000" indent="-228240">
              <a:lnSpc>
                <a:spcPct val="90000"/>
              </a:lnSpc>
              <a:spcBef>
                <a:spcPts val="499"/>
              </a:spcBef>
              <a:buClr>
                <a:srgbClr val="ffffff"/>
              </a:buClr>
              <a:buFont typeface="Arial"/>
              <a:buChar char="•"/>
            </a:pPr>
            <a:r>
              <a:rPr b="0" lang="en-US" sz="2000" spc="-1" strike="noStrike">
                <a:solidFill>
                  <a:srgbClr val="ffffff"/>
                </a:solidFill>
                <a:latin typeface="Calibri"/>
              </a:rPr>
              <a:t>Third level</a:t>
            </a:r>
            <a:endParaRPr b="0" lang="en-US" sz="2000" spc="-1" strike="noStrike">
              <a:solidFill>
                <a:srgbClr val="ffffff"/>
              </a:solidFill>
              <a:latin typeface="Calibri"/>
            </a:endParaRPr>
          </a:p>
          <a:p>
            <a:pPr lvl="3" marL="1600200" indent="-228240">
              <a:lnSpc>
                <a:spcPct val="90000"/>
              </a:lnSpc>
              <a:spcBef>
                <a:spcPts val="499"/>
              </a:spcBef>
              <a:buClr>
                <a:srgbClr val="ffffff"/>
              </a:buClr>
              <a:buFont typeface="Arial"/>
              <a:buChar char="•"/>
            </a:pPr>
            <a:r>
              <a:rPr b="0" lang="en-US" sz="1800" spc="-1" strike="noStrike">
                <a:solidFill>
                  <a:srgbClr val="ffffff"/>
                </a:solidFill>
                <a:latin typeface="Calibri"/>
              </a:rPr>
              <a:t>Fourth level</a:t>
            </a:r>
            <a:endParaRPr b="0" lang="en-US" sz="1800" spc="-1" strike="noStrike">
              <a:solidFill>
                <a:srgbClr val="ffffff"/>
              </a:solidFill>
              <a:latin typeface="Calibri"/>
            </a:endParaRPr>
          </a:p>
          <a:p>
            <a:pPr lvl="4" marL="2057400" indent="-228240">
              <a:lnSpc>
                <a:spcPct val="90000"/>
              </a:lnSpc>
              <a:spcBef>
                <a:spcPts val="499"/>
              </a:spcBef>
              <a:buClr>
                <a:srgbClr val="ffffff"/>
              </a:buClr>
              <a:buFont typeface="Arial"/>
              <a:buChar char="•"/>
            </a:pPr>
            <a:r>
              <a:rPr b="0" lang="en-US" sz="1800" spc="-1" strike="noStrike">
                <a:solidFill>
                  <a:srgbClr val="ffffff"/>
                </a:solidFill>
                <a:latin typeface="Calibri"/>
              </a:rPr>
              <a:t>Fifth level</a:t>
            </a:r>
            <a:endParaRPr b="0" lang="en-US" sz="1800" spc="-1" strike="noStrike">
              <a:solidFill>
                <a:srgbClr val="ffffff"/>
              </a:solid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1EE54F60-5522-4E38-8A93-207825B7BF11}" type="datetime">
              <a:rPr b="0" lang="en-US" sz="1200" spc="-1" strike="noStrike">
                <a:solidFill>
                  <a:srgbClr val="ffffff"/>
                </a:solidFill>
                <a:latin typeface="Calibri"/>
              </a:rPr>
              <a:t>6/24/23</a:t>
            </a:fld>
            <a:endParaRPr b="0" lang="en-US" sz="12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0DEA5BC-D6C0-44F5-85B9-7AD92962AE5C}" type="slidenum">
              <a:rPr b="0" lang="en-US" sz="1200" spc="-1" strike="noStrike">
                <a:solidFill>
                  <a:srgbClr val="ffffff"/>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ffffff"/>
              </a:solidFill>
              <a:latin typeface="Calibri"/>
            </a:endParaRPr>
          </a:p>
        </p:txBody>
      </p:sp>
      <p:pic>
        <p:nvPicPr>
          <p:cNvPr id="42" name="Content Placeholder 6" descr=""/>
          <p:cNvPicPr/>
          <p:nvPr/>
        </p:nvPicPr>
        <p:blipFill>
          <a:blip r:embed="rId1"/>
          <a:stretch/>
        </p:blipFill>
        <p:spPr>
          <a:xfrm>
            <a:off x="0" y="0"/>
            <a:ext cx="12191760" cy="6916320"/>
          </a:xfrm>
          <a:prstGeom prst="rect">
            <a:avLst/>
          </a:prstGeom>
          <a:ln>
            <a:noFill/>
          </a:ln>
        </p:spPr>
      </p:pic>
      <p:sp>
        <p:nvSpPr>
          <p:cNvPr id="43" name="CustomShape 2"/>
          <p:cNvSpPr/>
          <p:nvPr/>
        </p:nvSpPr>
        <p:spPr>
          <a:xfrm flipH="1" flipV="1" rot="10800000">
            <a:off x="1384200" y="1079640"/>
            <a:ext cx="4349880" cy="1431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400" spc="-1" strike="noStrike">
                <a:solidFill>
                  <a:srgbClr val="ffffff"/>
                </a:solidFill>
                <a:latin typeface="Adobe Fan Heiti Std B"/>
                <a:ea typeface="Adobe Fan Heiti Std B"/>
              </a:rPr>
              <a:t>Database on a Chip or a DoC</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ffffff"/>
              </a:solidFill>
              <a:latin typeface="Calibri"/>
            </a:endParaRPr>
          </a:p>
        </p:txBody>
      </p:sp>
      <p:pic>
        <p:nvPicPr>
          <p:cNvPr id="45" name="Content Placeholder 4" descr=""/>
          <p:cNvPicPr/>
          <p:nvPr/>
        </p:nvPicPr>
        <p:blipFill>
          <a:blip r:embed="rId1"/>
          <a:stretch/>
        </p:blipFill>
        <p:spPr>
          <a:xfrm>
            <a:off x="0" y="69480"/>
            <a:ext cx="12191760" cy="6788160"/>
          </a:xfrm>
          <a:prstGeom prst="rect">
            <a:avLst/>
          </a:prstGeom>
          <a:ln>
            <a:noFill/>
          </a:ln>
        </p:spPr>
      </p:pic>
      <p:sp>
        <p:nvSpPr>
          <p:cNvPr id="46" name="CustomShape 2"/>
          <p:cNvSpPr/>
          <p:nvPr/>
        </p:nvSpPr>
        <p:spPr>
          <a:xfrm>
            <a:off x="2961720" y="504720"/>
            <a:ext cx="425376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Adobe Fan Heiti Std B"/>
                <a:ea typeface="Adobe Fan Heiti Std B"/>
              </a:rPr>
              <a:t>Introduction </a:t>
            </a:r>
            <a:endParaRPr b="0" lang="en-US" sz="2800" spc="-1" strike="noStrike">
              <a:latin typeface="Arial"/>
            </a:endParaRPr>
          </a:p>
        </p:txBody>
      </p:sp>
      <p:sp>
        <p:nvSpPr>
          <p:cNvPr id="47" name="Line 3"/>
          <p:cNvSpPr/>
          <p:nvPr/>
        </p:nvSpPr>
        <p:spPr>
          <a:xfrm>
            <a:off x="3061080" y="1122840"/>
            <a:ext cx="2117160" cy="0"/>
          </a:xfrm>
          <a:prstGeom prst="line">
            <a:avLst/>
          </a:prstGeom>
          <a:ln w="57240"/>
        </p:spPr>
        <p:style>
          <a:lnRef idx="3">
            <a:schemeClr val="accent6"/>
          </a:lnRef>
          <a:fillRef idx="0">
            <a:schemeClr val="accent6"/>
          </a:fillRef>
          <a:effectRef idx="2">
            <a:schemeClr val="accent6"/>
          </a:effectRef>
          <a:fontRef idx="minor"/>
        </p:style>
      </p:sp>
      <p:sp>
        <p:nvSpPr>
          <p:cNvPr id="48" name="CustomShape 4"/>
          <p:cNvSpPr/>
          <p:nvPr/>
        </p:nvSpPr>
        <p:spPr>
          <a:xfrm>
            <a:off x="2146680" y="1552680"/>
            <a:ext cx="4581720" cy="280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Adobe Fan Heiti Std B"/>
                <a:ea typeface="Adobe Fan Heiti Std B"/>
              </a:rPr>
              <a:t>The initial idea is to produce a small CPU which implements just the instructions needed to implement the B-Tree algorithm in Silicon. The small CPU will then be replicated across an integrated circuit or fpga so that the tree can be queried in massive parallel.</a:t>
            </a: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ffffff"/>
              </a:solidFill>
              <a:latin typeface="Calibri"/>
            </a:endParaRPr>
          </a:p>
        </p:txBody>
      </p:sp>
      <p:pic>
        <p:nvPicPr>
          <p:cNvPr id="50" name="Content Placeholder 4" descr=""/>
          <p:cNvPicPr/>
          <p:nvPr/>
        </p:nvPicPr>
        <p:blipFill>
          <a:blip r:embed="rId1"/>
          <a:stretch/>
        </p:blipFill>
        <p:spPr>
          <a:xfrm>
            <a:off x="0" y="0"/>
            <a:ext cx="12191760" cy="6857640"/>
          </a:xfrm>
          <a:prstGeom prst="rect">
            <a:avLst/>
          </a:prstGeom>
          <a:ln>
            <a:noFill/>
          </a:ln>
        </p:spPr>
      </p:pic>
      <p:sp>
        <p:nvSpPr>
          <p:cNvPr id="51" name="CustomShape 2"/>
          <p:cNvSpPr/>
          <p:nvPr/>
        </p:nvSpPr>
        <p:spPr>
          <a:xfrm>
            <a:off x="6271560" y="804960"/>
            <a:ext cx="348840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Adobe Fan Heiti Std B"/>
                <a:ea typeface="Adobe Fan Heiti Std B"/>
              </a:rPr>
              <a:t>Implementation </a:t>
            </a:r>
            <a:endParaRPr b="0" lang="en-US" sz="2800" spc="-1" strike="noStrike">
              <a:latin typeface="Arial"/>
            </a:endParaRPr>
          </a:p>
        </p:txBody>
      </p:sp>
      <p:sp>
        <p:nvSpPr>
          <p:cNvPr id="52" name="CustomShape 3"/>
          <p:cNvSpPr/>
          <p:nvPr/>
        </p:nvSpPr>
        <p:spPr>
          <a:xfrm>
            <a:off x="5565960" y="1838880"/>
            <a:ext cx="6241320" cy="3107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dobe Fan Heiti Std B"/>
                <a:ea typeface="Adobe Fan Heiti Std B"/>
              </a:rPr>
              <a:t>Associative lookups are the sine qua non of all Turing complete programming languages.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ffffff"/>
              </a:buClr>
              <a:buFont typeface="Wingdings" charset="2"/>
              <a:buChar char=""/>
            </a:pPr>
            <a:r>
              <a:rPr b="0" lang="en-US" sz="1800" spc="-1" strike="noStrike">
                <a:solidFill>
                  <a:srgbClr val="ffffff"/>
                </a:solidFill>
                <a:latin typeface="Adobe Fan Heiti Std B"/>
                <a:ea typeface="Adobe Fan Heiti Std B"/>
              </a:rPr>
              <a:t>Only one global tree will be used: typically mapping 64 bit keys into 64 bit data.</a:t>
            </a:r>
            <a:endParaRPr b="0" lang="en-US" sz="1800" spc="-1" strike="noStrike">
              <a:latin typeface="Arial"/>
            </a:endParaRPr>
          </a:p>
          <a:p>
            <a:pPr marL="285840" indent="-285480">
              <a:lnSpc>
                <a:spcPct val="100000"/>
              </a:lnSpc>
              <a:buClr>
                <a:srgbClr val="ffffff"/>
              </a:buClr>
              <a:buFont typeface="Wingdings" charset="2"/>
              <a:buChar char=""/>
            </a:pPr>
            <a:r>
              <a:rPr b="0" lang="en-US" sz="1800" spc="-1" strike="noStrike">
                <a:solidFill>
                  <a:srgbClr val="ffffff"/>
                </a:solidFill>
                <a:latin typeface="Adobe Fan Heiti Std B"/>
                <a:ea typeface="Adobe Fan Heiti Std B"/>
              </a:rPr>
              <a:t>All communications with the chip will be done via Gigabit TcpIp</a:t>
            </a:r>
            <a:endParaRPr b="0" lang="en-US" sz="1800" spc="-1" strike="noStrike">
              <a:latin typeface="Arial"/>
            </a:endParaRPr>
          </a:p>
          <a:p>
            <a:pPr marL="285840" indent="-285480">
              <a:lnSpc>
                <a:spcPct val="100000"/>
              </a:lnSpc>
              <a:buClr>
                <a:srgbClr val="ffffff"/>
              </a:buClr>
              <a:buFont typeface="Wingdings" charset="2"/>
              <a:buChar char=""/>
            </a:pPr>
            <a:r>
              <a:rPr b="0" lang="en-US" sz="1800" spc="-1" strike="noStrike">
                <a:solidFill>
                  <a:srgbClr val="ffffff"/>
                </a:solidFill>
                <a:latin typeface="Adobe Fan Heiti Std B"/>
                <a:ea typeface="Adobe Fan Heiti Std B"/>
              </a:rPr>
              <a:t>Memory is addressed in fixed blocks.</a:t>
            </a:r>
            <a:endParaRPr b="0" lang="en-US" sz="1800" spc="-1" strike="noStrike">
              <a:latin typeface="Arial"/>
            </a:endParaRPr>
          </a:p>
          <a:p>
            <a:pPr marL="285840" indent="-285480">
              <a:lnSpc>
                <a:spcPct val="100000"/>
              </a:lnSpc>
              <a:buClr>
                <a:srgbClr val="ffffff"/>
              </a:buClr>
              <a:buFont typeface="Wingdings" charset="2"/>
              <a:buChar char=""/>
            </a:pPr>
            <a:r>
              <a:rPr b="0" lang="en-US" sz="1800" spc="-1" strike="noStrike">
                <a:solidFill>
                  <a:srgbClr val="ffffff"/>
                </a:solidFill>
                <a:latin typeface="Adobe Fan Heiti Std B"/>
                <a:ea typeface="Adobe Fan Heiti Std B"/>
              </a:rPr>
              <a:t>The B-Tree algorithm allows us to convert the fixed blocks into dynamic data structures of any size up t the size of the memory on the chip.</a:t>
            </a:r>
            <a:endParaRPr b="0" lang="en-US" sz="1800" spc="-1" strike="noStrike">
              <a:latin typeface="Arial"/>
            </a:endParaRPr>
          </a:p>
        </p:txBody>
      </p:sp>
      <p:sp>
        <p:nvSpPr>
          <p:cNvPr id="53" name="Line 4"/>
          <p:cNvSpPr/>
          <p:nvPr/>
        </p:nvSpPr>
        <p:spPr>
          <a:xfrm>
            <a:off x="6420600" y="1490760"/>
            <a:ext cx="2474640" cy="0"/>
          </a:xfrm>
          <a:prstGeom prst="line">
            <a:avLst/>
          </a:prstGeom>
          <a:ln w="57240"/>
        </p:spPr>
        <p:style>
          <a:lnRef idx="3">
            <a:schemeClr val="accent6"/>
          </a:lnRef>
          <a:fillRef idx="0">
            <a:schemeClr val="accent6"/>
          </a:fillRef>
          <a:effectRef idx="2">
            <a:schemeClr val="accent6"/>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ffffff"/>
              </a:solidFill>
              <a:latin typeface="Calibri"/>
            </a:endParaRPr>
          </a:p>
        </p:txBody>
      </p:sp>
      <p:pic>
        <p:nvPicPr>
          <p:cNvPr id="55" name="Content Placeholder 4" descr=""/>
          <p:cNvPicPr/>
          <p:nvPr/>
        </p:nvPicPr>
        <p:blipFill>
          <a:blip r:embed="rId1"/>
          <a:stretch/>
        </p:blipFill>
        <p:spPr>
          <a:xfrm>
            <a:off x="0" y="0"/>
            <a:ext cx="12191760" cy="6857640"/>
          </a:xfrm>
          <a:prstGeom prst="rect">
            <a:avLst/>
          </a:prstGeom>
          <a:ln>
            <a:noFill/>
          </a:ln>
        </p:spPr>
      </p:pic>
      <p:sp>
        <p:nvSpPr>
          <p:cNvPr id="56" name="CustomShape 2"/>
          <p:cNvSpPr/>
          <p:nvPr/>
        </p:nvSpPr>
        <p:spPr>
          <a:xfrm>
            <a:off x="6271560" y="804960"/>
            <a:ext cx="3488400" cy="943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Adobe Fan Heiti Std B"/>
                <a:ea typeface="Adobe Fan Heiti Std B"/>
              </a:rPr>
              <a:t>Benefits of DoC</a:t>
            </a:r>
            <a:endParaRPr b="0" lang="en-US" sz="2800" spc="-1" strike="noStrike">
              <a:latin typeface="Arial"/>
            </a:endParaRPr>
          </a:p>
          <a:p>
            <a:pPr>
              <a:lnSpc>
                <a:spcPct val="100000"/>
              </a:lnSpc>
            </a:pPr>
            <a:r>
              <a:rPr b="0" lang="en-US" sz="2800" spc="-1" strike="noStrike">
                <a:solidFill>
                  <a:srgbClr val="ffffff"/>
                </a:solidFill>
                <a:latin typeface="Adobe Fan Heiti Std B"/>
                <a:ea typeface="Adobe Fan Heiti Std B"/>
              </a:rPr>
              <a:t> </a:t>
            </a:r>
            <a:endParaRPr b="0" lang="en-US" sz="2800" spc="-1" strike="noStrike">
              <a:latin typeface="Arial"/>
            </a:endParaRPr>
          </a:p>
        </p:txBody>
      </p:sp>
      <p:sp>
        <p:nvSpPr>
          <p:cNvPr id="57" name="CustomShape 3"/>
          <p:cNvSpPr/>
          <p:nvPr/>
        </p:nvSpPr>
        <p:spPr>
          <a:xfrm>
            <a:off x="5565960" y="1838880"/>
            <a:ext cx="529704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dobe Fan Heiti Std B"/>
                <a:ea typeface="Adobe Fan Heiti Std B"/>
              </a:rPr>
              <a:t>DoC offers many benefits over traditional data storage methods. These benefits include 1000x faster access times, lower power consumption, smaller physical space requirements, and guaranteed encryption.</a:t>
            </a:r>
            <a:endParaRPr b="0" lang="en-US" sz="1800" spc="-1" strike="noStrike">
              <a:latin typeface="Arial"/>
            </a:endParaRPr>
          </a:p>
          <a:p>
            <a:pPr>
              <a:lnSpc>
                <a:spcPct val="100000"/>
              </a:lnSpc>
            </a:pPr>
            <a:endParaRPr b="0" lang="en-US" sz="1800" spc="-1" strike="noStrike">
              <a:latin typeface="Arial"/>
            </a:endParaRPr>
          </a:p>
        </p:txBody>
      </p:sp>
      <p:sp>
        <p:nvSpPr>
          <p:cNvPr id="58" name="Line 4"/>
          <p:cNvSpPr/>
          <p:nvPr/>
        </p:nvSpPr>
        <p:spPr>
          <a:xfrm>
            <a:off x="6420600" y="1490760"/>
            <a:ext cx="2474640" cy="0"/>
          </a:xfrm>
          <a:prstGeom prst="line">
            <a:avLst/>
          </a:prstGeom>
          <a:ln w="57240"/>
        </p:spPr>
        <p:style>
          <a:lnRef idx="3">
            <a:schemeClr val="accent6"/>
          </a:lnRef>
          <a:fillRef idx="0">
            <a:schemeClr val="accent6"/>
          </a:fillRef>
          <a:effectRef idx="2">
            <a:schemeClr val="accent6"/>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ffffff"/>
              </a:solidFill>
              <a:latin typeface="Calibri"/>
            </a:endParaRPr>
          </a:p>
        </p:txBody>
      </p:sp>
      <p:pic>
        <p:nvPicPr>
          <p:cNvPr id="60" name="Content Placeholder 4" descr=""/>
          <p:cNvPicPr/>
          <p:nvPr/>
        </p:nvPicPr>
        <p:blipFill>
          <a:blip r:embed="rId1"/>
          <a:stretch/>
        </p:blipFill>
        <p:spPr>
          <a:xfrm>
            <a:off x="42840" y="0"/>
            <a:ext cx="12148920" cy="6857640"/>
          </a:xfrm>
          <a:prstGeom prst="rect">
            <a:avLst/>
          </a:prstGeom>
          <a:ln>
            <a:noFill/>
          </a:ln>
        </p:spPr>
      </p:pic>
      <p:sp>
        <p:nvSpPr>
          <p:cNvPr id="61" name="CustomShape 2"/>
          <p:cNvSpPr/>
          <p:nvPr/>
        </p:nvSpPr>
        <p:spPr>
          <a:xfrm>
            <a:off x="6423840" y="957600"/>
            <a:ext cx="3488400" cy="943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Adobe Fan Heiti Std B"/>
                <a:ea typeface="Adobe Fan Heiti Std B"/>
              </a:rPr>
              <a:t>Applications of DoC</a:t>
            </a:r>
            <a:endParaRPr b="0" lang="en-US" sz="2800" spc="-1" strike="noStrike">
              <a:latin typeface="Arial"/>
            </a:endParaRPr>
          </a:p>
          <a:p>
            <a:pPr>
              <a:lnSpc>
                <a:spcPct val="100000"/>
              </a:lnSpc>
            </a:pPr>
            <a:r>
              <a:rPr b="0" lang="en-US" sz="2800" spc="-1" strike="noStrike">
                <a:solidFill>
                  <a:srgbClr val="ffffff"/>
                </a:solidFill>
                <a:latin typeface="Adobe Fan Heiti Std B"/>
                <a:ea typeface="Adobe Fan Heiti Std B"/>
              </a:rPr>
              <a:t> </a:t>
            </a:r>
            <a:endParaRPr b="0" lang="en-US" sz="2800" spc="-1" strike="noStrike">
              <a:latin typeface="Arial"/>
            </a:endParaRPr>
          </a:p>
        </p:txBody>
      </p:sp>
      <p:sp>
        <p:nvSpPr>
          <p:cNvPr id="62" name="CustomShape 3"/>
          <p:cNvSpPr/>
          <p:nvPr/>
        </p:nvSpPr>
        <p:spPr>
          <a:xfrm>
            <a:off x="5953680" y="2084040"/>
            <a:ext cx="5108400" cy="2834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Adobe Fan Heiti Std B"/>
                <a:ea typeface="Adobe Fan Heiti Std B"/>
              </a:rPr>
              <a:t>There are many applications for DoC technology, including in the healthcare, finance, and retail industries. In healthcare, DoC can be used to store patient records and medical images. In finance, it can be used to store financial transaction data. In retail, it can be used to store customer data and purchasing history.</a:t>
            </a:r>
            <a:endParaRPr b="0" lang="en-US" sz="2000" spc="-1" strike="noStrike">
              <a:latin typeface="Arial"/>
            </a:endParaRPr>
          </a:p>
        </p:txBody>
      </p:sp>
      <p:sp>
        <p:nvSpPr>
          <p:cNvPr id="63" name="Line 4"/>
          <p:cNvSpPr/>
          <p:nvPr/>
        </p:nvSpPr>
        <p:spPr>
          <a:xfrm>
            <a:off x="6658920" y="1660680"/>
            <a:ext cx="2892240" cy="0"/>
          </a:xfrm>
          <a:prstGeom prst="line">
            <a:avLst/>
          </a:prstGeom>
          <a:ln w="57240"/>
        </p:spPr>
        <p:style>
          <a:lnRef idx="3">
            <a:schemeClr val="accent6"/>
          </a:lnRef>
          <a:fillRef idx="0">
            <a:schemeClr val="accent6"/>
          </a:fillRef>
          <a:effectRef idx="2">
            <a:schemeClr val="accent6"/>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ffffff"/>
              </a:solidFill>
              <a:latin typeface="Calibri"/>
            </a:endParaRPr>
          </a:p>
        </p:txBody>
      </p:sp>
      <p:pic>
        <p:nvPicPr>
          <p:cNvPr id="65" name="Content Placeholder 8" descr=""/>
          <p:cNvPicPr/>
          <p:nvPr/>
        </p:nvPicPr>
        <p:blipFill>
          <a:blip r:embed="rId1"/>
          <a:stretch/>
        </p:blipFill>
        <p:spPr>
          <a:xfrm>
            <a:off x="21960" y="0"/>
            <a:ext cx="12147840" cy="6857640"/>
          </a:xfrm>
          <a:prstGeom prst="rect">
            <a:avLst/>
          </a:prstGeom>
          <a:ln>
            <a:noFill/>
          </a:ln>
        </p:spPr>
      </p:pic>
      <p:sp>
        <p:nvSpPr>
          <p:cNvPr id="66" name="CustomShape 2"/>
          <p:cNvSpPr/>
          <p:nvPr/>
        </p:nvSpPr>
        <p:spPr>
          <a:xfrm>
            <a:off x="5267880" y="1690560"/>
            <a:ext cx="2108880" cy="516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800" spc="-1" strike="noStrike">
                <a:solidFill>
                  <a:srgbClr val="ffffff"/>
                </a:solidFill>
                <a:latin typeface="Adobe Fan Heiti Std B"/>
                <a:ea typeface="Adobe Fan Heiti Std B"/>
              </a:rPr>
              <a:t>Conclusion </a:t>
            </a:r>
            <a:endParaRPr b="0" lang="en-US" sz="2800" spc="-1" strike="noStrike">
              <a:latin typeface="Arial"/>
            </a:endParaRPr>
          </a:p>
        </p:txBody>
      </p:sp>
      <p:sp>
        <p:nvSpPr>
          <p:cNvPr id="67" name="CustomShape 3"/>
          <p:cNvSpPr/>
          <p:nvPr/>
        </p:nvSpPr>
        <p:spPr>
          <a:xfrm>
            <a:off x="3836520" y="2862360"/>
            <a:ext cx="5346720" cy="2834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ffff"/>
                </a:solidFill>
                <a:latin typeface="Adobe Fan Heiti Std B"/>
                <a:ea typeface="Adobe Fan Heiti Std B"/>
              </a:rPr>
              <a:t>DoC technology is a game-changer in the world of data storage. It offers many benefits over traditional methods, and has a wide range of applications across many industries. We have a very basic working prototype. We need venture capital to further develop this prototype to address these potential markets.</a:t>
            </a:r>
            <a:endParaRPr b="0" lang="en-US" sz="2000" spc="-1" strike="noStrike">
              <a:latin typeface="Arial"/>
            </a:endParaRPr>
          </a:p>
          <a:p>
            <a:pPr>
              <a:lnSpc>
                <a:spcPct val="100000"/>
              </a:lnSpc>
            </a:pPr>
            <a:endParaRPr b="0" lang="en-US" sz="2000" spc="-1" strike="noStrike">
              <a:latin typeface="Arial"/>
            </a:endParaRPr>
          </a:p>
        </p:txBody>
      </p:sp>
      <p:sp>
        <p:nvSpPr>
          <p:cNvPr id="68" name="Line 4"/>
          <p:cNvSpPr/>
          <p:nvPr/>
        </p:nvSpPr>
        <p:spPr>
          <a:xfrm>
            <a:off x="5287320" y="2396160"/>
            <a:ext cx="1878480" cy="0"/>
          </a:xfrm>
          <a:prstGeom prst="line">
            <a:avLst/>
          </a:prstGeom>
          <a:ln w="57240"/>
        </p:spPr>
        <p:style>
          <a:lnRef idx="3">
            <a:schemeClr val="accent6"/>
          </a:lnRef>
          <a:fillRef idx="0">
            <a:schemeClr val="accent6"/>
          </a:fillRef>
          <a:effectRef idx="2">
            <a:schemeClr val="accent6"/>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ffffff"/>
              </a:solidFill>
              <a:latin typeface="Calibri"/>
            </a:endParaRPr>
          </a:p>
        </p:txBody>
      </p:sp>
      <p:pic>
        <p:nvPicPr>
          <p:cNvPr id="70" name="Content Placeholder 4" descr=""/>
          <p:cNvPicPr/>
          <p:nvPr/>
        </p:nvPicPr>
        <p:blipFill>
          <a:blip r:embed="rId1"/>
          <a:stretch/>
        </p:blipFill>
        <p:spPr>
          <a:xfrm>
            <a:off x="0" y="0"/>
            <a:ext cx="12191760" cy="68576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79</TotalTime>
  <Application>LibreOffice/6.4.7.2$Linux_X86_64 LibreOffice_project/40$Build-2</Application>
  <Words>280</Words>
  <Paragraphs>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2023-06-24T16:09:57Z</dcterms:created>
  <dc:creator>M AHMAD FAISAL</dc:creator>
  <dc:description/>
  <dc:language>en-US</dc:language>
  <cp:lastModifiedBy/>
  <dcterms:modified xsi:type="dcterms:W3CDTF">2023-06-24T18:47:31Z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