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81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76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ALT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213274" y="0"/>
            <a:ext cx="4930726" cy="63023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Freeform 28"/>
          <p:cNvSpPr>
            <a:spLocks/>
          </p:cNvSpPr>
          <p:nvPr/>
        </p:nvSpPr>
        <p:spPr bwMode="ltGray">
          <a:xfrm flipH="1">
            <a:off x="4199857" y="0"/>
            <a:ext cx="4944141" cy="63023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0" y="1392"/>
              </a:cxn>
              <a:cxn ang="0">
                <a:pos x="0" y="1392"/>
              </a:cxn>
              <a:cxn ang="0">
                <a:pos x="472" y="1864"/>
              </a:cxn>
              <a:cxn ang="0">
                <a:pos x="472" y="0"/>
              </a:cxn>
              <a:cxn ang="0">
                <a:pos x="0" y="0"/>
              </a:cxn>
            </a:cxnLst>
            <a:rect l="0" t="0" r="r" b="b"/>
            <a:pathLst>
              <a:path w="472" h="1864">
                <a:moveTo>
                  <a:pt x="0" y="0"/>
                </a:moveTo>
                <a:cubicBezTo>
                  <a:pt x="0" y="1392"/>
                  <a:pt x="0" y="1392"/>
                  <a:pt x="0" y="1392"/>
                </a:cubicBezTo>
                <a:cubicBezTo>
                  <a:pt x="0" y="1392"/>
                  <a:pt x="0" y="1392"/>
                  <a:pt x="0" y="1392"/>
                </a:cubicBezTo>
                <a:cubicBezTo>
                  <a:pt x="0" y="1392"/>
                  <a:pt x="0" y="1392"/>
                  <a:pt x="0" y="1392"/>
                </a:cubicBezTo>
                <a:cubicBezTo>
                  <a:pt x="0" y="1653"/>
                  <a:pt x="211" y="1864"/>
                  <a:pt x="472" y="1864"/>
                </a:cubicBezTo>
                <a:cubicBezTo>
                  <a:pt x="472" y="0"/>
                  <a:pt x="472" y="0"/>
                  <a:pt x="472" y="0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screen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98141" y="2233830"/>
            <a:ext cx="4149213" cy="1876616"/>
          </a:xfrm>
        </p:spPr>
        <p:txBody>
          <a:bodyPr anchor="b" anchorCtr="0">
            <a:norm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98141" y="4110446"/>
            <a:ext cx="4149213" cy="191148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3" name="Group 6"/>
          <p:cNvGrpSpPr>
            <a:grpSpLocks noChangeAspect="1"/>
          </p:cNvGrpSpPr>
          <p:nvPr/>
        </p:nvGrpSpPr>
        <p:grpSpPr bwMode="auto">
          <a:xfrm>
            <a:off x="6184900" y="0"/>
            <a:ext cx="2959100" cy="2233830"/>
            <a:chOff x="248" y="2908"/>
            <a:chExt cx="816" cy="616"/>
          </a:xfrm>
          <a:solidFill>
            <a:srgbClr val="FFFFFF"/>
          </a:solidFill>
        </p:grpSpPr>
        <p:sp>
          <p:nvSpPr>
            <p:cNvPr id="24" name="AutoShape 5"/>
            <p:cNvSpPr>
              <a:spLocks noChangeAspect="1" noChangeArrowheads="1" noTextEdit="1"/>
            </p:cNvSpPr>
            <p:nvPr userDrawn="1"/>
          </p:nvSpPr>
          <p:spPr bwMode="auto">
            <a:xfrm>
              <a:off x="248" y="2908"/>
              <a:ext cx="816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365" y="3027"/>
              <a:ext cx="576" cy="380"/>
            </a:xfrm>
            <a:custGeom>
              <a:avLst/>
              <a:gdLst>
                <a:gd name="T0" fmla="*/ 1225 w 2881"/>
                <a:gd name="T1" fmla="*/ 1703 h 1899"/>
                <a:gd name="T2" fmla="*/ 1013 w 2881"/>
                <a:gd name="T3" fmla="*/ 1706 h 1899"/>
                <a:gd name="T4" fmla="*/ 810 w 2881"/>
                <a:gd name="T5" fmla="*/ 1691 h 1899"/>
                <a:gd name="T6" fmla="*/ 621 w 2881"/>
                <a:gd name="T7" fmla="*/ 1658 h 1899"/>
                <a:gd name="T8" fmla="*/ 453 w 2881"/>
                <a:gd name="T9" fmla="*/ 1601 h 1899"/>
                <a:gd name="T10" fmla="*/ 312 w 2881"/>
                <a:gd name="T11" fmla="*/ 1521 h 1899"/>
                <a:gd name="T12" fmla="*/ 203 w 2881"/>
                <a:gd name="T13" fmla="*/ 1411 h 1899"/>
                <a:gd name="T14" fmla="*/ 135 w 2881"/>
                <a:gd name="T15" fmla="*/ 1271 h 1899"/>
                <a:gd name="T16" fmla="*/ 114 w 2881"/>
                <a:gd name="T17" fmla="*/ 1086 h 1899"/>
                <a:gd name="T18" fmla="*/ 152 w 2881"/>
                <a:gd name="T19" fmla="*/ 891 h 1899"/>
                <a:gd name="T20" fmla="*/ 239 w 2881"/>
                <a:gd name="T21" fmla="*/ 718 h 1899"/>
                <a:gd name="T22" fmla="*/ 314 w 2881"/>
                <a:gd name="T23" fmla="*/ 544 h 1899"/>
                <a:gd name="T24" fmla="*/ 167 w 2881"/>
                <a:gd name="T25" fmla="*/ 699 h 1899"/>
                <a:gd name="T26" fmla="*/ 62 w 2881"/>
                <a:gd name="T27" fmla="*/ 869 h 1899"/>
                <a:gd name="T28" fmla="*/ 6 w 2881"/>
                <a:gd name="T29" fmla="*/ 1057 h 1899"/>
                <a:gd name="T30" fmla="*/ 6 w 2881"/>
                <a:gd name="T31" fmla="*/ 1260 h 1899"/>
                <a:gd name="T32" fmla="*/ 63 w 2881"/>
                <a:gd name="T33" fmla="*/ 1453 h 1899"/>
                <a:gd name="T34" fmla="*/ 178 w 2881"/>
                <a:gd name="T35" fmla="*/ 1610 h 1899"/>
                <a:gd name="T36" fmla="*/ 350 w 2881"/>
                <a:gd name="T37" fmla="*/ 1736 h 1899"/>
                <a:gd name="T38" fmla="*/ 574 w 2881"/>
                <a:gd name="T39" fmla="*/ 1829 h 1899"/>
                <a:gd name="T40" fmla="*/ 846 w 2881"/>
                <a:gd name="T41" fmla="*/ 1884 h 1899"/>
                <a:gd name="T42" fmla="*/ 1165 w 2881"/>
                <a:gd name="T43" fmla="*/ 1899 h 1899"/>
                <a:gd name="T44" fmla="*/ 1488 w 2881"/>
                <a:gd name="T45" fmla="*/ 1874 h 1899"/>
                <a:gd name="T46" fmla="*/ 1765 w 2881"/>
                <a:gd name="T47" fmla="*/ 1825 h 1899"/>
                <a:gd name="T48" fmla="*/ 2048 w 2881"/>
                <a:gd name="T49" fmla="*/ 1747 h 1899"/>
                <a:gd name="T50" fmla="*/ 2313 w 2881"/>
                <a:gd name="T51" fmla="*/ 1643 h 1899"/>
                <a:gd name="T52" fmla="*/ 2319 w 2881"/>
                <a:gd name="T53" fmla="*/ 1424 h 1899"/>
                <a:gd name="T54" fmla="*/ 2061 w 2881"/>
                <a:gd name="T55" fmla="*/ 1536 h 1899"/>
                <a:gd name="T56" fmla="*/ 1766 w 2881"/>
                <a:gd name="T57" fmla="*/ 1623 h 1899"/>
                <a:gd name="T58" fmla="*/ 1465 w 2881"/>
                <a:gd name="T59" fmla="*/ 1682 h 1899"/>
                <a:gd name="T60" fmla="*/ 2852 w 2881"/>
                <a:gd name="T61" fmla="*/ 481 h 1899"/>
                <a:gd name="T62" fmla="*/ 2771 w 2881"/>
                <a:gd name="T63" fmla="*/ 326 h 1899"/>
                <a:gd name="T64" fmla="*/ 2642 w 2881"/>
                <a:gd name="T65" fmla="*/ 203 h 1899"/>
                <a:gd name="T66" fmla="*/ 2474 w 2881"/>
                <a:gd name="T67" fmla="*/ 108 h 1899"/>
                <a:gd name="T68" fmla="*/ 2272 w 2881"/>
                <a:gd name="T69" fmla="*/ 43 h 1899"/>
                <a:gd name="T70" fmla="*/ 2046 w 2881"/>
                <a:gd name="T71" fmla="*/ 7 h 1899"/>
                <a:gd name="T72" fmla="*/ 1801 w 2881"/>
                <a:gd name="T73" fmla="*/ 1 h 1899"/>
                <a:gd name="T74" fmla="*/ 1545 w 2881"/>
                <a:gd name="T75" fmla="*/ 22 h 1899"/>
                <a:gd name="T76" fmla="*/ 1285 w 2881"/>
                <a:gd name="T77" fmla="*/ 72 h 1899"/>
                <a:gd name="T78" fmla="*/ 1028 w 2881"/>
                <a:gd name="T79" fmla="*/ 150 h 1899"/>
                <a:gd name="T80" fmla="*/ 782 w 2881"/>
                <a:gd name="T81" fmla="*/ 255 h 1899"/>
                <a:gd name="T82" fmla="*/ 627 w 2881"/>
                <a:gd name="T83" fmla="*/ 396 h 1899"/>
                <a:gd name="T84" fmla="*/ 867 w 2881"/>
                <a:gd name="T85" fmla="*/ 288 h 1899"/>
                <a:gd name="T86" fmla="*/ 1118 w 2881"/>
                <a:gd name="T87" fmla="*/ 204 h 1899"/>
                <a:gd name="T88" fmla="*/ 1373 w 2881"/>
                <a:gd name="T89" fmla="*/ 143 h 1899"/>
                <a:gd name="T90" fmla="*/ 1625 w 2881"/>
                <a:gd name="T91" fmla="*/ 109 h 1899"/>
                <a:gd name="T92" fmla="*/ 1869 w 2881"/>
                <a:gd name="T93" fmla="*/ 99 h 1899"/>
                <a:gd name="T94" fmla="*/ 2095 w 2881"/>
                <a:gd name="T95" fmla="*/ 117 h 1899"/>
                <a:gd name="T96" fmla="*/ 2298 w 2881"/>
                <a:gd name="T97" fmla="*/ 163 h 1899"/>
                <a:gd name="T98" fmla="*/ 2470 w 2881"/>
                <a:gd name="T99" fmla="*/ 237 h 1899"/>
                <a:gd name="T100" fmla="*/ 2605 w 2881"/>
                <a:gd name="T101" fmla="*/ 341 h 1899"/>
                <a:gd name="T102" fmla="*/ 2695 w 2881"/>
                <a:gd name="T103" fmla="*/ 475 h 1899"/>
                <a:gd name="T104" fmla="*/ 2733 w 2881"/>
                <a:gd name="T105" fmla="*/ 637 h 1899"/>
                <a:gd name="T106" fmla="*/ 2710 w 2881"/>
                <a:gd name="T107" fmla="*/ 800 h 1899"/>
                <a:gd name="T108" fmla="*/ 2630 w 2881"/>
                <a:gd name="T109" fmla="*/ 951 h 1899"/>
                <a:gd name="T110" fmla="*/ 2500 w 2881"/>
                <a:gd name="T111" fmla="*/ 1078 h 1899"/>
                <a:gd name="T112" fmla="*/ 2493 w 2881"/>
                <a:gd name="T113" fmla="*/ 1251 h 1899"/>
                <a:gd name="T114" fmla="*/ 2626 w 2881"/>
                <a:gd name="T115" fmla="*/ 1168 h 1899"/>
                <a:gd name="T116" fmla="*/ 2742 w 2881"/>
                <a:gd name="T117" fmla="*/ 1050 h 1899"/>
                <a:gd name="T118" fmla="*/ 2830 w 2881"/>
                <a:gd name="T119" fmla="*/ 903 h 1899"/>
                <a:gd name="T120" fmla="*/ 2877 w 2881"/>
                <a:gd name="T121" fmla="*/ 731 h 1899"/>
                <a:gd name="T122" fmla="*/ 2867 w 2881"/>
                <a:gd name="T123" fmla="*/ 539 h 1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81" h="1899">
                  <a:moveTo>
                    <a:pt x="1368" y="1693"/>
                  </a:moveTo>
                  <a:lnTo>
                    <a:pt x="1296" y="1699"/>
                  </a:lnTo>
                  <a:lnTo>
                    <a:pt x="1225" y="1703"/>
                  </a:lnTo>
                  <a:lnTo>
                    <a:pt x="1154" y="1706"/>
                  </a:lnTo>
                  <a:lnTo>
                    <a:pt x="1084" y="1706"/>
                  </a:lnTo>
                  <a:lnTo>
                    <a:pt x="1013" y="1706"/>
                  </a:lnTo>
                  <a:lnTo>
                    <a:pt x="945" y="1704"/>
                  </a:lnTo>
                  <a:lnTo>
                    <a:pt x="877" y="1699"/>
                  </a:lnTo>
                  <a:lnTo>
                    <a:pt x="810" y="1691"/>
                  </a:lnTo>
                  <a:lnTo>
                    <a:pt x="745" y="1683"/>
                  </a:lnTo>
                  <a:lnTo>
                    <a:pt x="682" y="1672"/>
                  </a:lnTo>
                  <a:lnTo>
                    <a:pt x="621" y="1658"/>
                  </a:lnTo>
                  <a:lnTo>
                    <a:pt x="563" y="1642"/>
                  </a:lnTo>
                  <a:lnTo>
                    <a:pt x="506" y="1623"/>
                  </a:lnTo>
                  <a:lnTo>
                    <a:pt x="453" y="1601"/>
                  </a:lnTo>
                  <a:lnTo>
                    <a:pt x="402" y="1578"/>
                  </a:lnTo>
                  <a:lnTo>
                    <a:pt x="355" y="1550"/>
                  </a:lnTo>
                  <a:lnTo>
                    <a:pt x="312" y="1521"/>
                  </a:lnTo>
                  <a:lnTo>
                    <a:pt x="271" y="1487"/>
                  </a:lnTo>
                  <a:lnTo>
                    <a:pt x="235" y="1450"/>
                  </a:lnTo>
                  <a:lnTo>
                    <a:pt x="203" y="1411"/>
                  </a:lnTo>
                  <a:lnTo>
                    <a:pt x="176" y="1369"/>
                  </a:lnTo>
                  <a:lnTo>
                    <a:pt x="154" y="1322"/>
                  </a:lnTo>
                  <a:lnTo>
                    <a:pt x="135" y="1271"/>
                  </a:lnTo>
                  <a:lnTo>
                    <a:pt x="121" y="1218"/>
                  </a:lnTo>
                  <a:lnTo>
                    <a:pt x="114" y="1152"/>
                  </a:lnTo>
                  <a:lnTo>
                    <a:pt x="114" y="1086"/>
                  </a:lnTo>
                  <a:lnTo>
                    <a:pt x="120" y="1020"/>
                  </a:lnTo>
                  <a:lnTo>
                    <a:pt x="134" y="955"/>
                  </a:lnTo>
                  <a:lnTo>
                    <a:pt x="152" y="891"/>
                  </a:lnTo>
                  <a:lnTo>
                    <a:pt x="177" y="831"/>
                  </a:lnTo>
                  <a:lnTo>
                    <a:pt x="207" y="773"/>
                  </a:lnTo>
                  <a:lnTo>
                    <a:pt x="239" y="718"/>
                  </a:lnTo>
                  <a:lnTo>
                    <a:pt x="275" y="668"/>
                  </a:lnTo>
                  <a:lnTo>
                    <a:pt x="314" y="622"/>
                  </a:lnTo>
                  <a:lnTo>
                    <a:pt x="314" y="544"/>
                  </a:lnTo>
                  <a:lnTo>
                    <a:pt x="261" y="593"/>
                  </a:lnTo>
                  <a:lnTo>
                    <a:pt x="212" y="645"/>
                  </a:lnTo>
                  <a:lnTo>
                    <a:pt x="167" y="699"/>
                  </a:lnTo>
                  <a:lnTo>
                    <a:pt x="128" y="753"/>
                  </a:lnTo>
                  <a:lnTo>
                    <a:pt x="92" y="810"/>
                  </a:lnTo>
                  <a:lnTo>
                    <a:pt x="62" y="869"/>
                  </a:lnTo>
                  <a:lnTo>
                    <a:pt x="39" y="930"/>
                  </a:lnTo>
                  <a:lnTo>
                    <a:pt x="19" y="992"/>
                  </a:lnTo>
                  <a:lnTo>
                    <a:pt x="6" y="1057"/>
                  </a:lnTo>
                  <a:lnTo>
                    <a:pt x="0" y="1123"/>
                  </a:lnTo>
                  <a:lnTo>
                    <a:pt x="0" y="1191"/>
                  </a:lnTo>
                  <a:lnTo>
                    <a:pt x="6" y="1260"/>
                  </a:lnTo>
                  <a:lnTo>
                    <a:pt x="20" y="1332"/>
                  </a:lnTo>
                  <a:lnTo>
                    <a:pt x="39" y="1393"/>
                  </a:lnTo>
                  <a:lnTo>
                    <a:pt x="63" y="1453"/>
                  </a:lnTo>
                  <a:lnTo>
                    <a:pt x="95" y="1508"/>
                  </a:lnTo>
                  <a:lnTo>
                    <a:pt x="134" y="1560"/>
                  </a:lnTo>
                  <a:lnTo>
                    <a:pt x="178" y="1610"/>
                  </a:lnTo>
                  <a:lnTo>
                    <a:pt x="230" y="1656"/>
                  </a:lnTo>
                  <a:lnTo>
                    <a:pt x="287" y="1698"/>
                  </a:lnTo>
                  <a:lnTo>
                    <a:pt x="350" y="1736"/>
                  </a:lnTo>
                  <a:lnTo>
                    <a:pt x="418" y="1771"/>
                  </a:lnTo>
                  <a:lnTo>
                    <a:pt x="494" y="1801"/>
                  </a:lnTo>
                  <a:lnTo>
                    <a:pt x="574" y="1829"/>
                  </a:lnTo>
                  <a:lnTo>
                    <a:pt x="659" y="1851"/>
                  </a:lnTo>
                  <a:lnTo>
                    <a:pt x="750" y="1869"/>
                  </a:lnTo>
                  <a:lnTo>
                    <a:pt x="846" y="1884"/>
                  </a:lnTo>
                  <a:lnTo>
                    <a:pt x="948" y="1893"/>
                  </a:lnTo>
                  <a:lnTo>
                    <a:pt x="1054" y="1898"/>
                  </a:lnTo>
                  <a:lnTo>
                    <a:pt x="1165" y="1899"/>
                  </a:lnTo>
                  <a:lnTo>
                    <a:pt x="1281" y="1894"/>
                  </a:lnTo>
                  <a:lnTo>
                    <a:pt x="1401" y="1884"/>
                  </a:lnTo>
                  <a:lnTo>
                    <a:pt x="1488" y="1874"/>
                  </a:lnTo>
                  <a:lnTo>
                    <a:pt x="1578" y="1862"/>
                  </a:lnTo>
                  <a:lnTo>
                    <a:pt x="1670" y="1845"/>
                  </a:lnTo>
                  <a:lnTo>
                    <a:pt x="1765" y="1825"/>
                  </a:lnTo>
                  <a:lnTo>
                    <a:pt x="1860" y="1803"/>
                  </a:lnTo>
                  <a:lnTo>
                    <a:pt x="1954" y="1777"/>
                  </a:lnTo>
                  <a:lnTo>
                    <a:pt x="2048" y="1747"/>
                  </a:lnTo>
                  <a:lnTo>
                    <a:pt x="2140" y="1715"/>
                  </a:lnTo>
                  <a:lnTo>
                    <a:pt x="2229" y="1680"/>
                  </a:lnTo>
                  <a:lnTo>
                    <a:pt x="2313" y="1643"/>
                  </a:lnTo>
                  <a:lnTo>
                    <a:pt x="2392" y="1602"/>
                  </a:lnTo>
                  <a:lnTo>
                    <a:pt x="2392" y="1384"/>
                  </a:lnTo>
                  <a:lnTo>
                    <a:pt x="2319" y="1424"/>
                  </a:lnTo>
                  <a:lnTo>
                    <a:pt x="2239" y="1464"/>
                  </a:lnTo>
                  <a:lnTo>
                    <a:pt x="2152" y="1501"/>
                  </a:lnTo>
                  <a:lnTo>
                    <a:pt x="2061" y="1536"/>
                  </a:lnTo>
                  <a:lnTo>
                    <a:pt x="1964" y="1568"/>
                  </a:lnTo>
                  <a:lnTo>
                    <a:pt x="1866" y="1597"/>
                  </a:lnTo>
                  <a:lnTo>
                    <a:pt x="1766" y="1623"/>
                  </a:lnTo>
                  <a:lnTo>
                    <a:pt x="1665" y="1647"/>
                  </a:lnTo>
                  <a:lnTo>
                    <a:pt x="1565" y="1667"/>
                  </a:lnTo>
                  <a:lnTo>
                    <a:pt x="1465" y="1682"/>
                  </a:lnTo>
                  <a:lnTo>
                    <a:pt x="1368" y="1693"/>
                  </a:lnTo>
                  <a:close/>
                  <a:moveTo>
                    <a:pt x="2867" y="539"/>
                  </a:moveTo>
                  <a:lnTo>
                    <a:pt x="2852" y="481"/>
                  </a:lnTo>
                  <a:lnTo>
                    <a:pt x="2831" y="427"/>
                  </a:lnTo>
                  <a:lnTo>
                    <a:pt x="2804" y="375"/>
                  </a:lnTo>
                  <a:lnTo>
                    <a:pt x="2771" y="326"/>
                  </a:lnTo>
                  <a:lnTo>
                    <a:pt x="2732" y="282"/>
                  </a:lnTo>
                  <a:lnTo>
                    <a:pt x="2690" y="240"/>
                  </a:lnTo>
                  <a:lnTo>
                    <a:pt x="2642" y="203"/>
                  </a:lnTo>
                  <a:lnTo>
                    <a:pt x="2590" y="168"/>
                  </a:lnTo>
                  <a:lnTo>
                    <a:pt x="2534" y="136"/>
                  </a:lnTo>
                  <a:lnTo>
                    <a:pt x="2474" y="108"/>
                  </a:lnTo>
                  <a:lnTo>
                    <a:pt x="2409" y="83"/>
                  </a:lnTo>
                  <a:lnTo>
                    <a:pt x="2343" y="62"/>
                  </a:lnTo>
                  <a:lnTo>
                    <a:pt x="2272" y="43"/>
                  </a:lnTo>
                  <a:lnTo>
                    <a:pt x="2199" y="28"/>
                  </a:lnTo>
                  <a:lnTo>
                    <a:pt x="2124" y="16"/>
                  </a:lnTo>
                  <a:lnTo>
                    <a:pt x="2046" y="7"/>
                  </a:lnTo>
                  <a:lnTo>
                    <a:pt x="1965" y="2"/>
                  </a:lnTo>
                  <a:lnTo>
                    <a:pt x="1884" y="0"/>
                  </a:lnTo>
                  <a:lnTo>
                    <a:pt x="1801" y="1"/>
                  </a:lnTo>
                  <a:lnTo>
                    <a:pt x="1717" y="5"/>
                  </a:lnTo>
                  <a:lnTo>
                    <a:pt x="1630" y="12"/>
                  </a:lnTo>
                  <a:lnTo>
                    <a:pt x="1545" y="22"/>
                  </a:lnTo>
                  <a:lnTo>
                    <a:pt x="1458" y="36"/>
                  </a:lnTo>
                  <a:lnTo>
                    <a:pt x="1372" y="52"/>
                  </a:lnTo>
                  <a:lnTo>
                    <a:pt x="1285" y="72"/>
                  </a:lnTo>
                  <a:lnTo>
                    <a:pt x="1199" y="95"/>
                  </a:lnTo>
                  <a:lnTo>
                    <a:pt x="1113" y="121"/>
                  </a:lnTo>
                  <a:lnTo>
                    <a:pt x="1028" y="150"/>
                  </a:lnTo>
                  <a:lnTo>
                    <a:pt x="944" y="182"/>
                  </a:lnTo>
                  <a:lnTo>
                    <a:pt x="862" y="218"/>
                  </a:lnTo>
                  <a:lnTo>
                    <a:pt x="782" y="255"/>
                  </a:lnTo>
                  <a:lnTo>
                    <a:pt x="704" y="297"/>
                  </a:lnTo>
                  <a:lnTo>
                    <a:pt x="627" y="340"/>
                  </a:lnTo>
                  <a:lnTo>
                    <a:pt x="627" y="396"/>
                  </a:lnTo>
                  <a:lnTo>
                    <a:pt x="705" y="357"/>
                  </a:lnTo>
                  <a:lnTo>
                    <a:pt x="786" y="321"/>
                  </a:lnTo>
                  <a:lnTo>
                    <a:pt x="867" y="288"/>
                  </a:lnTo>
                  <a:lnTo>
                    <a:pt x="950" y="257"/>
                  </a:lnTo>
                  <a:lnTo>
                    <a:pt x="1033" y="229"/>
                  </a:lnTo>
                  <a:lnTo>
                    <a:pt x="1118" y="204"/>
                  </a:lnTo>
                  <a:lnTo>
                    <a:pt x="1202" y="180"/>
                  </a:lnTo>
                  <a:lnTo>
                    <a:pt x="1288" y="161"/>
                  </a:lnTo>
                  <a:lnTo>
                    <a:pt x="1373" y="143"/>
                  </a:lnTo>
                  <a:lnTo>
                    <a:pt x="1458" y="129"/>
                  </a:lnTo>
                  <a:lnTo>
                    <a:pt x="1542" y="117"/>
                  </a:lnTo>
                  <a:lnTo>
                    <a:pt x="1625" y="109"/>
                  </a:lnTo>
                  <a:lnTo>
                    <a:pt x="1708" y="103"/>
                  </a:lnTo>
                  <a:lnTo>
                    <a:pt x="1789" y="100"/>
                  </a:lnTo>
                  <a:lnTo>
                    <a:pt x="1869" y="99"/>
                  </a:lnTo>
                  <a:lnTo>
                    <a:pt x="1946" y="103"/>
                  </a:lnTo>
                  <a:lnTo>
                    <a:pt x="2022" y="109"/>
                  </a:lnTo>
                  <a:lnTo>
                    <a:pt x="2095" y="117"/>
                  </a:lnTo>
                  <a:lnTo>
                    <a:pt x="2166" y="130"/>
                  </a:lnTo>
                  <a:lnTo>
                    <a:pt x="2233" y="145"/>
                  </a:lnTo>
                  <a:lnTo>
                    <a:pt x="2298" y="163"/>
                  </a:lnTo>
                  <a:lnTo>
                    <a:pt x="2359" y="184"/>
                  </a:lnTo>
                  <a:lnTo>
                    <a:pt x="2417" y="209"/>
                  </a:lnTo>
                  <a:lnTo>
                    <a:pt x="2470" y="237"/>
                  </a:lnTo>
                  <a:lnTo>
                    <a:pt x="2519" y="268"/>
                  </a:lnTo>
                  <a:lnTo>
                    <a:pt x="2564" y="303"/>
                  </a:lnTo>
                  <a:lnTo>
                    <a:pt x="2605" y="341"/>
                  </a:lnTo>
                  <a:lnTo>
                    <a:pt x="2639" y="382"/>
                  </a:lnTo>
                  <a:lnTo>
                    <a:pt x="2670" y="427"/>
                  </a:lnTo>
                  <a:lnTo>
                    <a:pt x="2695" y="475"/>
                  </a:lnTo>
                  <a:lnTo>
                    <a:pt x="2714" y="527"/>
                  </a:lnTo>
                  <a:lnTo>
                    <a:pt x="2727" y="582"/>
                  </a:lnTo>
                  <a:lnTo>
                    <a:pt x="2733" y="637"/>
                  </a:lnTo>
                  <a:lnTo>
                    <a:pt x="2732" y="692"/>
                  </a:lnTo>
                  <a:lnTo>
                    <a:pt x="2724" y="747"/>
                  </a:lnTo>
                  <a:lnTo>
                    <a:pt x="2710" y="800"/>
                  </a:lnTo>
                  <a:lnTo>
                    <a:pt x="2689" y="852"/>
                  </a:lnTo>
                  <a:lnTo>
                    <a:pt x="2662" y="903"/>
                  </a:lnTo>
                  <a:lnTo>
                    <a:pt x="2630" y="951"/>
                  </a:lnTo>
                  <a:lnTo>
                    <a:pt x="2591" y="997"/>
                  </a:lnTo>
                  <a:lnTo>
                    <a:pt x="2548" y="1039"/>
                  </a:lnTo>
                  <a:lnTo>
                    <a:pt x="2500" y="1078"/>
                  </a:lnTo>
                  <a:lnTo>
                    <a:pt x="2448" y="1113"/>
                  </a:lnTo>
                  <a:lnTo>
                    <a:pt x="2448" y="1270"/>
                  </a:lnTo>
                  <a:lnTo>
                    <a:pt x="2493" y="1251"/>
                  </a:lnTo>
                  <a:lnTo>
                    <a:pt x="2538" y="1228"/>
                  </a:lnTo>
                  <a:lnTo>
                    <a:pt x="2583" y="1199"/>
                  </a:lnTo>
                  <a:lnTo>
                    <a:pt x="2626" y="1168"/>
                  </a:lnTo>
                  <a:lnTo>
                    <a:pt x="2667" y="1133"/>
                  </a:lnTo>
                  <a:lnTo>
                    <a:pt x="2706" y="1093"/>
                  </a:lnTo>
                  <a:lnTo>
                    <a:pt x="2742" y="1050"/>
                  </a:lnTo>
                  <a:lnTo>
                    <a:pt x="2775" y="1004"/>
                  </a:lnTo>
                  <a:lnTo>
                    <a:pt x="2805" y="955"/>
                  </a:lnTo>
                  <a:lnTo>
                    <a:pt x="2830" y="903"/>
                  </a:lnTo>
                  <a:lnTo>
                    <a:pt x="2851" y="847"/>
                  </a:lnTo>
                  <a:lnTo>
                    <a:pt x="2867" y="790"/>
                  </a:lnTo>
                  <a:lnTo>
                    <a:pt x="2877" y="731"/>
                  </a:lnTo>
                  <a:lnTo>
                    <a:pt x="2881" y="669"/>
                  </a:lnTo>
                  <a:lnTo>
                    <a:pt x="2877" y="605"/>
                  </a:lnTo>
                  <a:lnTo>
                    <a:pt x="2867" y="5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805" y="3116"/>
              <a:ext cx="29" cy="164"/>
            </a:xfrm>
            <a:custGeom>
              <a:avLst/>
              <a:gdLst>
                <a:gd name="T0" fmla="*/ 149 w 149"/>
                <a:gd name="T1" fmla="*/ 0 h 822"/>
                <a:gd name="T2" fmla="*/ 0 w 149"/>
                <a:gd name="T3" fmla="*/ 0 h 822"/>
                <a:gd name="T4" fmla="*/ 0 w 149"/>
                <a:gd name="T5" fmla="*/ 665 h 822"/>
                <a:gd name="T6" fmla="*/ 1 w 149"/>
                <a:gd name="T7" fmla="*/ 691 h 822"/>
                <a:gd name="T8" fmla="*/ 6 w 149"/>
                <a:gd name="T9" fmla="*/ 714 h 822"/>
                <a:gd name="T10" fmla="*/ 13 w 149"/>
                <a:gd name="T11" fmla="*/ 738 h 822"/>
                <a:gd name="T12" fmla="*/ 26 w 149"/>
                <a:gd name="T13" fmla="*/ 759 h 822"/>
                <a:gd name="T14" fmla="*/ 40 w 149"/>
                <a:gd name="T15" fmla="*/ 777 h 822"/>
                <a:gd name="T16" fmla="*/ 60 w 149"/>
                <a:gd name="T17" fmla="*/ 793 h 822"/>
                <a:gd name="T18" fmla="*/ 85 w 149"/>
                <a:gd name="T19" fmla="*/ 806 h 822"/>
                <a:gd name="T20" fmla="*/ 115 w 149"/>
                <a:gd name="T21" fmla="*/ 816 h 822"/>
                <a:gd name="T22" fmla="*/ 149 w 149"/>
                <a:gd name="T23" fmla="*/ 822 h 822"/>
                <a:gd name="T24" fmla="*/ 149 w 149"/>
                <a:gd name="T25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822">
                  <a:moveTo>
                    <a:pt x="149" y="0"/>
                  </a:moveTo>
                  <a:lnTo>
                    <a:pt x="0" y="0"/>
                  </a:lnTo>
                  <a:lnTo>
                    <a:pt x="0" y="665"/>
                  </a:lnTo>
                  <a:lnTo>
                    <a:pt x="1" y="691"/>
                  </a:lnTo>
                  <a:lnTo>
                    <a:pt x="6" y="714"/>
                  </a:lnTo>
                  <a:lnTo>
                    <a:pt x="13" y="738"/>
                  </a:lnTo>
                  <a:lnTo>
                    <a:pt x="26" y="759"/>
                  </a:lnTo>
                  <a:lnTo>
                    <a:pt x="40" y="777"/>
                  </a:lnTo>
                  <a:lnTo>
                    <a:pt x="60" y="793"/>
                  </a:lnTo>
                  <a:lnTo>
                    <a:pt x="85" y="806"/>
                  </a:lnTo>
                  <a:lnTo>
                    <a:pt x="115" y="816"/>
                  </a:lnTo>
                  <a:lnTo>
                    <a:pt x="149" y="822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449" y="3164"/>
              <a:ext cx="30" cy="118"/>
            </a:xfrm>
            <a:custGeom>
              <a:avLst/>
              <a:gdLst>
                <a:gd name="T0" fmla="*/ 150 w 150"/>
                <a:gd name="T1" fmla="*/ 0 h 590"/>
                <a:gd name="T2" fmla="*/ 0 w 150"/>
                <a:gd name="T3" fmla="*/ 0 h 590"/>
                <a:gd name="T4" fmla="*/ 0 w 150"/>
                <a:gd name="T5" fmla="*/ 434 h 590"/>
                <a:gd name="T6" fmla="*/ 2 w 150"/>
                <a:gd name="T7" fmla="*/ 460 h 590"/>
                <a:gd name="T8" fmla="*/ 5 w 150"/>
                <a:gd name="T9" fmla="*/ 484 h 590"/>
                <a:gd name="T10" fmla="*/ 14 w 150"/>
                <a:gd name="T11" fmla="*/ 507 h 590"/>
                <a:gd name="T12" fmla="*/ 25 w 150"/>
                <a:gd name="T13" fmla="*/ 528 h 590"/>
                <a:gd name="T14" fmla="*/ 41 w 150"/>
                <a:gd name="T15" fmla="*/ 547 h 590"/>
                <a:gd name="T16" fmla="*/ 61 w 150"/>
                <a:gd name="T17" fmla="*/ 563 h 590"/>
                <a:gd name="T18" fmla="*/ 86 w 150"/>
                <a:gd name="T19" fmla="*/ 575 h 590"/>
                <a:gd name="T20" fmla="*/ 115 w 150"/>
                <a:gd name="T21" fmla="*/ 585 h 590"/>
                <a:gd name="T22" fmla="*/ 150 w 150"/>
                <a:gd name="T23" fmla="*/ 590 h 590"/>
                <a:gd name="T24" fmla="*/ 150 w 150"/>
                <a:gd name="T2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590">
                  <a:moveTo>
                    <a:pt x="150" y="0"/>
                  </a:moveTo>
                  <a:lnTo>
                    <a:pt x="0" y="0"/>
                  </a:lnTo>
                  <a:lnTo>
                    <a:pt x="0" y="434"/>
                  </a:lnTo>
                  <a:lnTo>
                    <a:pt x="2" y="460"/>
                  </a:lnTo>
                  <a:lnTo>
                    <a:pt x="5" y="484"/>
                  </a:lnTo>
                  <a:lnTo>
                    <a:pt x="14" y="507"/>
                  </a:lnTo>
                  <a:lnTo>
                    <a:pt x="25" y="528"/>
                  </a:lnTo>
                  <a:lnTo>
                    <a:pt x="41" y="547"/>
                  </a:lnTo>
                  <a:lnTo>
                    <a:pt x="61" y="563"/>
                  </a:lnTo>
                  <a:lnTo>
                    <a:pt x="86" y="575"/>
                  </a:lnTo>
                  <a:lnTo>
                    <a:pt x="115" y="585"/>
                  </a:lnTo>
                  <a:lnTo>
                    <a:pt x="150" y="59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 userDrawn="1"/>
          </p:nvSpPr>
          <p:spPr bwMode="auto">
            <a:xfrm>
              <a:off x="449" y="3120"/>
              <a:ext cx="30" cy="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623" y="3133"/>
              <a:ext cx="52" cy="148"/>
            </a:xfrm>
            <a:custGeom>
              <a:avLst/>
              <a:gdLst>
                <a:gd name="T0" fmla="*/ 172 w 260"/>
                <a:gd name="T1" fmla="*/ 743 h 743"/>
                <a:gd name="T2" fmla="*/ 139 w 260"/>
                <a:gd name="T3" fmla="*/ 740 h 743"/>
                <a:gd name="T4" fmla="*/ 108 w 260"/>
                <a:gd name="T5" fmla="*/ 733 h 743"/>
                <a:gd name="T6" fmla="*/ 82 w 260"/>
                <a:gd name="T7" fmla="*/ 722 h 743"/>
                <a:gd name="T8" fmla="*/ 59 w 260"/>
                <a:gd name="T9" fmla="*/ 708 h 743"/>
                <a:gd name="T10" fmla="*/ 41 w 260"/>
                <a:gd name="T11" fmla="*/ 691 h 743"/>
                <a:gd name="T12" fmla="*/ 26 w 260"/>
                <a:gd name="T13" fmla="*/ 670 h 743"/>
                <a:gd name="T14" fmla="*/ 15 w 260"/>
                <a:gd name="T15" fmla="*/ 649 h 743"/>
                <a:gd name="T16" fmla="*/ 6 w 260"/>
                <a:gd name="T17" fmla="*/ 625 h 743"/>
                <a:gd name="T18" fmla="*/ 3 w 260"/>
                <a:gd name="T19" fmla="*/ 601 h 743"/>
                <a:gd name="T20" fmla="*/ 0 w 260"/>
                <a:gd name="T21" fmla="*/ 576 h 743"/>
                <a:gd name="T22" fmla="*/ 0 w 260"/>
                <a:gd name="T23" fmla="*/ 0 h 743"/>
                <a:gd name="T24" fmla="*/ 149 w 260"/>
                <a:gd name="T25" fmla="*/ 0 h 743"/>
                <a:gd name="T26" fmla="*/ 149 w 260"/>
                <a:gd name="T27" fmla="*/ 159 h 743"/>
                <a:gd name="T28" fmla="*/ 260 w 260"/>
                <a:gd name="T29" fmla="*/ 159 h 743"/>
                <a:gd name="T30" fmla="*/ 260 w 260"/>
                <a:gd name="T31" fmla="*/ 278 h 743"/>
                <a:gd name="T32" fmla="*/ 149 w 260"/>
                <a:gd name="T33" fmla="*/ 278 h 743"/>
                <a:gd name="T34" fmla="*/ 149 w 260"/>
                <a:gd name="T35" fmla="*/ 567 h 743"/>
                <a:gd name="T36" fmla="*/ 151 w 260"/>
                <a:gd name="T37" fmla="*/ 586 h 743"/>
                <a:gd name="T38" fmla="*/ 156 w 260"/>
                <a:gd name="T39" fmla="*/ 599 h 743"/>
                <a:gd name="T40" fmla="*/ 166 w 260"/>
                <a:gd name="T41" fmla="*/ 611 h 743"/>
                <a:gd name="T42" fmla="*/ 181 w 260"/>
                <a:gd name="T43" fmla="*/ 617 h 743"/>
                <a:gd name="T44" fmla="*/ 199 w 260"/>
                <a:gd name="T45" fmla="*/ 619 h 743"/>
                <a:gd name="T46" fmla="*/ 260 w 260"/>
                <a:gd name="T47" fmla="*/ 619 h 743"/>
                <a:gd name="T48" fmla="*/ 260 w 260"/>
                <a:gd name="T49" fmla="*/ 743 h 743"/>
                <a:gd name="T50" fmla="*/ 172 w 260"/>
                <a:gd name="T51" fmla="*/ 743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0" h="743">
                  <a:moveTo>
                    <a:pt x="172" y="743"/>
                  </a:moveTo>
                  <a:lnTo>
                    <a:pt x="139" y="740"/>
                  </a:lnTo>
                  <a:lnTo>
                    <a:pt x="108" y="733"/>
                  </a:lnTo>
                  <a:lnTo>
                    <a:pt x="82" y="722"/>
                  </a:lnTo>
                  <a:lnTo>
                    <a:pt x="59" y="708"/>
                  </a:lnTo>
                  <a:lnTo>
                    <a:pt x="41" y="691"/>
                  </a:lnTo>
                  <a:lnTo>
                    <a:pt x="26" y="670"/>
                  </a:lnTo>
                  <a:lnTo>
                    <a:pt x="15" y="649"/>
                  </a:lnTo>
                  <a:lnTo>
                    <a:pt x="6" y="625"/>
                  </a:lnTo>
                  <a:lnTo>
                    <a:pt x="3" y="601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9" y="0"/>
                  </a:lnTo>
                  <a:lnTo>
                    <a:pt x="149" y="159"/>
                  </a:lnTo>
                  <a:lnTo>
                    <a:pt x="260" y="159"/>
                  </a:lnTo>
                  <a:lnTo>
                    <a:pt x="260" y="278"/>
                  </a:lnTo>
                  <a:lnTo>
                    <a:pt x="149" y="278"/>
                  </a:lnTo>
                  <a:lnTo>
                    <a:pt x="149" y="567"/>
                  </a:lnTo>
                  <a:lnTo>
                    <a:pt x="151" y="586"/>
                  </a:lnTo>
                  <a:lnTo>
                    <a:pt x="156" y="599"/>
                  </a:lnTo>
                  <a:lnTo>
                    <a:pt x="166" y="611"/>
                  </a:lnTo>
                  <a:lnTo>
                    <a:pt x="181" y="617"/>
                  </a:lnTo>
                  <a:lnTo>
                    <a:pt x="199" y="619"/>
                  </a:lnTo>
                  <a:lnTo>
                    <a:pt x="260" y="619"/>
                  </a:lnTo>
                  <a:lnTo>
                    <a:pt x="260" y="743"/>
                  </a:lnTo>
                  <a:lnTo>
                    <a:pt x="172" y="7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683" y="3162"/>
              <a:ext cx="104" cy="121"/>
            </a:xfrm>
            <a:custGeom>
              <a:avLst/>
              <a:gdLst>
                <a:gd name="T0" fmla="*/ 150 w 523"/>
                <a:gd name="T1" fmla="*/ 375 h 604"/>
                <a:gd name="T2" fmla="*/ 167 w 523"/>
                <a:gd name="T3" fmla="*/ 423 h 604"/>
                <a:gd name="T4" fmla="*/ 200 w 523"/>
                <a:gd name="T5" fmla="*/ 458 h 604"/>
                <a:gd name="T6" fmla="*/ 250 w 523"/>
                <a:gd name="T7" fmla="*/ 476 h 604"/>
                <a:gd name="T8" fmla="*/ 309 w 523"/>
                <a:gd name="T9" fmla="*/ 478 h 604"/>
                <a:gd name="T10" fmla="*/ 357 w 523"/>
                <a:gd name="T11" fmla="*/ 465 h 604"/>
                <a:gd name="T12" fmla="*/ 396 w 523"/>
                <a:gd name="T13" fmla="*/ 440 h 604"/>
                <a:gd name="T14" fmla="*/ 506 w 523"/>
                <a:gd name="T15" fmla="*/ 511 h 604"/>
                <a:gd name="T16" fmla="*/ 461 w 523"/>
                <a:gd name="T17" fmla="*/ 549 h 604"/>
                <a:gd name="T18" fmla="*/ 411 w 523"/>
                <a:gd name="T19" fmla="*/ 579 h 604"/>
                <a:gd name="T20" fmla="*/ 351 w 523"/>
                <a:gd name="T21" fmla="*/ 598 h 604"/>
                <a:gd name="T22" fmla="*/ 278 w 523"/>
                <a:gd name="T23" fmla="*/ 604 h 604"/>
                <a:gd name="T24" fmla="*/ 218 w 523"/>
                <a:gd name="T25" fmla="*/ 599 h 604"/>
                <a:gd name="T26" fmla="*/ 161 w 523"/>
                <a:gd name="T27" fmla="*/ 584 h 604"/>
                <a:gd name="T28" fmla="*/ 109 w 523"/>
                <a:gd name="T29" fmla="*/ 555 h 604"/>
                <a:gd name="T30" fmla="*/ 65 w 523"/>
                <a:gd name="T31" fmla="*/ 515 h 604"/>
                <a:gd name="T32" fmla="*/ 31 w 523"/>
                <a:gd name="T33" fmla="*/ 460 h 604"/>
                <a:gd name="T34" fmla="*/ 9 w 523"/>
                <a:gd name="T35" fmla="*/ 389 h 604"/>
                <a:gd name="T36" fmla="*/ 0 w 523"/>
                <a:gd name="T37" fmla="*/ 301 h 604"/>
                <a:gd name="T38" fmla="*/ 10 w 523"/>
                <a:gd name="T39" fmla="*/ 212 h 604"/>
                <a:gd name="T40" fmla="*/ 37 w 523"/>
                <a:gd name="T41" fmla="*/ 138 h 604"/>
                <a:gd name="T42" fmla="*/ 79 w 523"/>
                <a:gd name="T43" fmla="*/ 78 h 604"/>
                <a:gd name="T44" fmla="*/ 135 w 523"/>
                <a:gd name="T45" fmla="*/ 35 h 604"/>
                <a:gd name="T46" fmla="*/ 200 w 523"/>
                <a:gd name="T47" fmla="*/ 9 h 604"/>
                <a:gd name="T48" fmla="*/ 275 w 523"/>
                <a:gd name="T49" fmla="*/ 0 h 604"/>
                <a:gd name="T50" fmla="*/ 354 w 523"/>
                <a:gd name="T51" fmla="*/ 11 h 604"/>
                <a:gd name="T52" fmla="*/ 419 w 523"/>
                <a:gd name="T53" fmla="*/ 46 h 604"/>
                <a:gd name="T54" fmla="*/ 469 w 523"/>
                <a:gd name="T55" fmla="*/ 99 h 604"/>
                <a:gd name="T56" fmla="*/ 503 w 523"/>
                <a:gd name="T57" fmla="*/ 168 h 604"/>
                <a:gd name="T58" fmla="*/ 521 w 523"/>
                <a:gd name="T59" fmla="*/ 250 h 604"/>
                <a:gd name="T60" fmla="*/ 523 w 523"/>
                <a:gd name="T61" fmla="*/ 348 h 604"/>
                <a:gd name="T62" fmla="*/ 268 w 523"/>
                <a:gd name="T63" fmla="*/ 123 h 604"/>
                <a:gd name="T64" fmla="*/ 214 w 523"/>
                <a:gd name="T65" fmla="*/ 134 h 604"/>
                <a:gd name="T66" fmla="*/ 174 w 523"/>
                <a:gd name="T67" fmla="*/ 164 h 604"/>
                <a:gd name="T68" fmla="*/ 155 w 523"/>
                <a:gd name="T69" fmla="*/ 203 h 604"/>
                <a:gd name="T70" fmla="*/ 147 w 523"/>
                <a:gd name="T71" fmla="*/ 248 h 604"/>
                <a:gd name="T72" fmla="*/ 373 w 523"/>
                <a:gd name="T73" fmla="*/ 227 h 604"/>
                <a:gd name="T74" fmla="*/ 364 w 523"/>
                <a:gd name="T75" fmla="*/ 187 h 604"/>
                <a:gd name="T76" fmla="*/ 344 w 523"/>
                <a:gd name="T77" fmla="*/ 154 h 604"/>
                <a:gd name="T78" fmla="*/ 312 w 523"/>
                <a:gd name="T79" fmla="*/ 130 h 604"/>
                <a:gd name="T80" fmla="*/ 268 w 523"/>
                <a:gd name="T81" fmla="*/ 12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3" h="604">
                  <a:moveTo>
                    <a:pt x="147" y="348"/>
                  </a:moveTo>
                  <a:lnTo>
                    <a:pt x="150" y="375"/>
                  </a:lnTo>
                  <a:lnTo>
                    <a:pt x="157" y="401"/>
                  </a:lnTo>
                  <a:lnTo>
                    <a:pt x="167" y="423"/>
                  </a:lnTo>
                  <a:lnTo>
                    <a:pt x="182" y="442"/>
                  </a:lnTo>
                  <a:lnTo>
                    <a:pt x="200" y="458"/>
                  </a:lnTo>
                  <a:lnTo>
                    <a:pt x="223" y="469"/>
                  </a:lnTo>
                  <a:lnTo>
                    <a:pt x="250" y="476"/>
                  </a:lnTo>
                  <a:lnTo>
                    <a:pt x="279" y="479"/>
                  </a:lnTo>
                  <a:lnTo>
                    <a:pt x="309" y="478"/>
                  </a:lnTo>
                  <a:lnTo>
                    <a:pt x="335" y="473"/>
                  </a:lnTo>
                  <a:lnTo>
                    <a:pt x="357" y="465"/>
                  </a:lnTo>
                  <a:lnTo>
                    <a:pt x="377" y="455"/>
                  </a:lnTo>
                  <a:lnTo>
                    <a:pt x="396" y="440"/>
                  </a:lnTo>
                  <a:lnTo>
                    <a:pt x="414" y="423"/>
                  </a:lnTo>
                  <a:lnTo>
                    <a:pt x="506" y="511"/>
                  </a:lnTo>
                  <a:lnTo>
                    <a:pt x="484" y="532"/>
                  </a:lnTo>
                  <a:lnTo>
                    <a:pt x="461" y="549"/>
                  </a:lnTo>
                  <a:lnTo>
                    <a:pt x="437" y="565"/>
                  </a:lnTo>
                  <a:lnTo>
                    <a:pt x="411" y="579"/>
                  </a:lnTo>
                  <a:lnTo>
                    <a:pt x="382" y="590"/>
                  </a:lnTo>
                  <a:lnTo>
                    <a:pt x="351" y="598"/>
                  </a:lnTo>
                  <a:lnTo>
                    <a:pt x="317" y="602"/>
                  </a:lnTo>
                  <a:lnTo>
                    <a:pt x="278" y="604"/>
                  </a:lnTo>
                  <a:lnTo>
                    <a:pt x="247" y="602"/>
                  </a:lnTo>
                  <a:lnTo>
                    <a:pt x="218" y="599"/>
                  </a:lnTo>
                  <a:lnTo>
                    <a:pt x="189" y="593"/>
                  </a:lnTo>
                  <a:lnTo>
                    <a:pt x="161" y="584"/>
                  </a:lnTo>
                  <a:lnTo>
                    <a:pt x="135" y="572"/>
                  </a:lnTo>
                  <a:lnTo>
                    <a:pt x="109" y="555"/>
                  </a:lnTo>
                  <a:lnTo>
                    <a:pt x="87" y="537"/>
                  </a:lnTo>
                  <a:lnTo>
                    <a:pt x="65" y="515"/>
                  </a:lnTo>
                  <a:lnTo>
                    <a:pt x="47" y="489"/>
                  </a:lnTo>
                  <a:lnTo>
                    <a:pt x="31" y="460"/>
                  </a:lnTo>
                  <a:lnTo>
                    <a:pt x="19" y="427"/>
                  </a:lnTo>
                  <a:lnTo>
                    <a:pt x="9" y="389"/>
                  </a:lnTo>
                  <a:lnTo>
                    <a:pt x="2" y="348"/>
                  </a:lnTo>
                  <a:lnTo>
                    <a:pt x="0" y="301"/>
                  </a:lnTo>
                  <a:lnTo>
                    <a:pt x="2" y="255"/>
                  </a:lnTo>
                  <a:lnTo>
                    <a:pt x="10" y="212"/>
                  </a:lnTo>
                  <a:lnTo>
                    <a:pt x="21" y="173"/>
                  </a:lnTo>
                  <a:lnTo>
                    <a:pt x="37" y="138"/>
                  </a:lnTo>
                  <a:lnTo>
                    <a:pt x="57" y="107"/>
                  </a:lnTo>
                  <a:lnTo>
                    <a:pt x="79" y="78"/>
                  </a:lnTo>
                  <a:lnTo>
                    <a:pt x="105" y="55"/>
                  </a:lnTo>
                  <a:lnTo>
                    <a:pt x="135" y="35"/>
                  </a:lnTo>
                  <a:lnTo>
                    <a:pt x="166" y="20"/>
                  </a:lnTo>
                  <a:lnTo>
                    <a:pt x="200" y="9"/>
                  </a:lnTo>
                  <a:lnTo>
                    <a:pt x="236" y="3"/>
                  </a:lnTo>
                  <a:lnTo>
                    <a:pt x="275" y="0"/>
                  </a:lnTo>
                  <a:lnTo>
                    <a:pt x="315" y="3"/>
                  </a:lnTo>
                  <a:lnTo>
                    <a:pt x="354" y="11"/>
                  </a:lnTo>
                  <a:lnTo>
                    <a:pt x="388" y="26"/>
                  </a:lnTo>
                  <a:lnTo>
                    <a:pt x="419" y="46"/>
                  </a:lnTo>
                  <a:lnTo>
                    <a:pt x="446" y="71"/>
                  </a:lnTo>
                  <a:lnTo>
                    <a:pt x="469" y="99"/>
                  </a:lnTo>
                  <a:lnTo>
                    <a:pt x="488" y="133"/>
                  </a:lnTo>
                  <a:lnTo>
                    <a:pt x="503" y="168"/>
                  </a:lnTo>
                  <a:lnTo>
                    <a:pt x="514" y="208"/>
                  </a:lnTo>
                  <a:lnTo>
                    <a:pt x="521" y="250"/>
                  </a:lnTo>
                  <a:lnTo>
                    <a:pt x="523" y="295"/>
                  </a:lnTo>
                  <a:lnTo>
                    <a:pt x="523" y="348"/>
                  </a:lnTo>
                  <a:lnTo>
                    <a:pt x="147" y="348"/>
                  </a:lnTo>
                  <a:close/>
                  <a:moveTo>
                    <a:pt x="268" y="123"/>
                  </a:moveTo>
                  <a:lnTo>
                    <a:pt x="239" y="125"/>
                  </a:lnTo>
                  <a:lnTo>
                    <a:pt x="214" y="134"/>
                  </a:lnTo>
                  <a:lnTo>
                    <a:pt x="192" y="146"/>
                  </a:lnTo>
                  <a:lnTo>
                    <a:pt x="174" y="164"/>
                  </a:lnTo>
                  <a:lnTo>
                    <a:pt x="162" y="183"/>
                  </a:lnTo>
                  <a:lnTo>
                    <a:pt x="155" y="203"/>
                  </a:lnTo>
                  <a:lnTo>
                    <a:pt x="150" y="224"/>
                  </a:lnTo>
                  <a:lnTo>
                    <a:pt x="147" y="248"/>
                  </a:lnTo>
                  <a:lnTo>
                    <a:pt x="376" y="248"/>
                  </a:lnTo>
                  <a:lnTo>
                    <a:pt x="373" y="227"/>
                  </a:lnTo>
                  <a:lnTo>
                    <a:pt x="370" y="206"/>
                  </a:lnTo>
                  <a:lnTo>
                    <a:pt x="364" y="187"/>
                  </a:lnTo>
                  <a:lnTo>
                    <a:pt x="355" y="168"/>
                  </a:lnTo>
                  <a:lnTo>
                    <a:pt x="344" y="154"/>
                  </a:lnTo>
                  <a:lnTo>
                    <a:pt x="329" y="140"/>
                  </a:lnTo>
                  <a:lnTo>
                    <a:pt x="312" y="130"/>
                  </a:lnTo>
                  <a:lnTo>
                    <a:pt x="292" y="124"/>
                  </a:lnTo>
                  <a:lnTo>
                    <a:pt x="268" y="1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505" y="3164"/>
              <a:ext cx="96" cy="117"/>
            </a:xfrm>
            <a:custGeom>
              <a:avLst/>
              <a:gdLst>
                <a:gd name="T0" fmla="*/ 270 w 480"/>
                <a:gd name="T1" fmla="*/ 119 h 585"/>
                <a:gd name="T2" fmla="*/ 290 w 480"/>
                <a:gd name="T3" fmla="*/ 121 h 585"/>
                <a:gd name="T4" fmla="*/ 306 w 480"/>
                <a:gd name="T5" fmla="*/ 126 h 585"/>
                <a:gd name="T6" fmla="*/ 317 w 480"/>
                <a:gd name="T7" fmla="*/ 135 h 585"/>
                <a:gd name="T8" fmla="*/ 325 w 480"/>
                <a:gd name="T9" fmla="*/ 146 h 585"/>
                <a:gd name="T10" fmla="*/ 330 w 480"/>
                <a:gd name="T11" fmla="*/ 160 h 585"/>
                <a:gd name="T12" fmla="*/ 332 w 480"/>
                <a:gd name="T13" fmla="*/ 176 h 585"/>
                <a:gd name="T14" fmla="*/ 332 w 480"/>
                <a:gd name="T15" fmla="*/ 585 h 585"/>
                <a:gd name="T16" fmla="*/ 480 w 480"/>
                <a:gd name="T17" fmla="*/ 585 h 585"/>
                <a:gd name="T18" fmla="*/ 480 w 480"/>
                <a:gd name="T19" fmla="*/ 175 h 585"/>
                <a:gd name="T20" fmla="*/ 479 w 480"/>
                <a:gd name="T21" fmla="*/ 152 h 585"/>
                <a:gd name="T22" fmla="*/ 475 w 480"/>
                <a:gd name="T23" fmla="*/ 129 h 585"/>
                <a:gd name="T24" fmla="*/ 469 w 480"/>
                <a:gd name="T25" fmla="*/ 107 h 585"/>
                <a:gd name="T26" fmla="*/ 460 w 480"/>
                <a:gd name="T27" fmla="*/ 86 h 585"/>
                <a:gd name="T28" fmla="*/ 448 w 480"/>
                <a:gd name="T29" fmla="*/ 66 h 585"/>
                <a:gd name="T30" fmla="*/ 433 w 480"/>
                <a:gd name="T31" fmla="*/ 47 h 585"/>
                <a:gd name="T32" fmla="*/ 416 w 480"/>
                <a:gd name="T33" fmla="*/ 31 h 585"/>
                <a:gd name="T34" fmla="*/ 393 w 480"/>
                <a:gd name="T35" fmla="*/ 19 h 585"/>
                <a:gd name="T36" fmla="*/ 369 w 480"/>
                <a:gd name="T37" fmla="*/ 9 h 585"/>
                <a:gd name="T38" fmla="*/ 339 w 480"/>
                <a:gd name="T39" fmla="*/ 3 h 585"/>
                <a:gd name="T40" fmla="*/ 306 w 480"/>
                <a:gd name="T41" fmla="*/ 0 h 585"/>
                <a:gd name="T42" fmla="*/ 0 w 480"/>
                <a:gd name="T43" fmla="*/ 0 h 585"/>
                <a:gd name="T44" fmla="*/ 0 w 480"/>
                <a:gd name="T45" fmla="*/ 585 h 585"/>
                <a:gd name="T46" fmla="*/ 147 w 480"/>
                <a:gd name="T47" fmla="*/ 585 h 585"/>
                <a:gd name="T48" fmla="*/ 147 w 480"/>
                <a:gd name="T49" fmla="*/ 119 h 585"/>
                <a:gd name="T50" fmla="*/ 270 w 480"/>
                <a:gd name="T51" fmla="*/ 119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0" h="585">
                  <a:moveTo>
                    <a:pt x="270" y="119"/>
                  </a:moveTo>
                  <a:lnTo>
                    <a:pt x="290" y="121"/>
                  </a:lnTo>
                  <a:lnTo>
                    <a:pt x="306" y="126"/>
                  </a:lnTo>
                  <a:lnTo>
                    <a:pt x="317" y="135"/>
                  </a:lnTo>
                  <a:lnTo>
                    <a:pt x="325" y="146"/>
                  </a:lnTo>
                  <a:lnTo>
                    <a:pt x="330" y="160"/>
                  </a:lnTo>
                  <a:lnTo>
                    <a:pt x="332" y="176"/>
                  </a:lnTo>
                  <a:lnTo>
                    <a:pt x="332" y="585"/>
                  </a:lnTo>
                  <a:lnTo>
                    <a:pt x="480" y="585"/>
                  </a:lnTo>
                  <a:lnTo>
                    <a:pt x="480" y="175"/>
                  </a:lnTo>
                  <a:lnTo>
                    <a:pt x="479" y="152"/>
                  </a:lnTo>
                  <a:lnTo>
                    <a:pt x="475" y="129"/>
                  </a:lnTo>
                  <a:lnTo>
                    <a:pt x="469" y="107"/>
                  </a:lnTo>
                  <a:lnTo>
                    <a:pt x="460" y="86"/>
                  </a:lnTo>
                  <a:lnTo>
                    <a:pt x="448" y="66"/>
                  </a:lnTo>
                  <a:lnTo>
                    <a:pt x="433" y="47"/>
                  </a:lnTo>
                  <a:lnTo>
                    <a:pt x="416" y="31"/>
                  </a:lnTo>
                  <a:lnTo>
                    <a:pt x="393" y="19"/>
                  </a:lnTo>
                  <a:lnTo>
                    <a:pt x="369" y="9"/>
                  </a:lnTo>
                  <a:lnTo>
                    <a:pt x="339" y="3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585"/>
                  </a:lnTo>
                  <a:lnTo>
                    <a:pt x="147" y="585"/>
                  </a:lnTo>
                  <a:lnTo>
                    <a:pt x="147" y="119"/>
                  </a:lnTo>
                  <a:lnTo>
                    <a:pt x="270" y="11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 userDrawn="1"/>
          </p:nvSpPr>
          <p:spPr bwMode="auto">
            <a:xfrm>
              <a:off x="855" y="3116"/>
              <a:ext cx="23" cy="24"/>
            </a:xfrm>
            <a:custGeom>
              <a:avLst/>
              <a:gdLst>
                <a:gd name="T0" fmla="*/ 39 w 118"/>
                <a:gd name="T1" fmla="*/ 116 h 120"/>
                <a:gd name="T2" fmla="*/ 11 w 118"/>
                <a:gd name="T3" fmla="*/ 95 h 120"/>
                <a:gd name="T4" fmla="*/ 0 w 118"/>
                <a:gd name="T5" fmla="*/ 59 h 120"/>
                <a:gd name="T6" fmla="*/ 11 w 118"/>
                <a:gd name="T7" fmla="*/ 24 h 120"/>
                <a:gd name="T8" fmla="*/ 39 w 118"/>
                <a:gd name="T9" fmla="*/ 3 h 120"/>
                <a:gd name="T10" fmla="*/ 78 w 118"/>
                <a:gd name="T11" fmla="*/ 3 h 120"/>
                <a:gd name="T12" fmla="*/ 106 w 118"/>
                <a:gd name="T13" fmla="*/ 24 h 120"/>
                <a:gd name="T14" fmla="*/ 118 w 118"/>
                <a:gd name="T15" fmla="*/ 59 h 120"/>
                <a:gd name="T16" fmla="*/ 106 w 118"/>
                <a:gd name="T17" fmla="*/ 95 h 120"/>
                <a:gd name="T18" fmla="*/ 78 w 118"/>
                <a:gd name="T19" fmla="*/ 116 h 120"/>
                <a:gd name="T20" fmla="*/ 58 w 118"/>
                <a:gd name="T21" fmla="*/ 10 h 120"/>
                <a:gd name="T22" fmla="*/ 29 w 118"/>
                <a:gd name="T23" fmla="*/ 19 h 120"/>
                <a:gd name="T24" fmla="*/ 12 w 118"/>
                <a:gd name="T25" fmla="*/ 44 h 120"/>
                <a:gd name="T26" fmla="*/ 12 w 118"/>
                <a:gd name="T27" fmla="*/ 75 h 120"/>
                <a:gd name="T28" fmla="*/ 29 w 118"/>
                <a:gd name="T29" fmla="*/ 100 h 120"/>
                <a:gd name="T30" fmla="*/ 58 w 118"/>
                <a:gd name="T31" fmla="*/ 108 h 120"/>
                <a:gd name="T32" fmla="*/ 88 w 118"/>
                <a:gd name="T33" fmla="*/ 100 h 120"/>
                <a:gd name="T34" fmla="*/ 106 w 118"/>
                <a:gd name="T35" fmla="*/ 75 h 120"/>
                <a:gd name="T36" fmla="*/ 106 w 118"/>
                <a:gd name="T37" fmla="*/ 44 h 120"/>
                <a:gd name="T38" fmla="*/ 88 w 118"/>
                <a:gd name="T39" fmla="*/ 19 h 120"/>
                <a:gd name="T40" fmla="*/ 58 w 118"/>
                <a:gd name="T41" fmla="*/ 10 h 120"/>
                <a:gd name="T42" fmla="*/ 74 w 118"/>
                <a:gd name="T43" fmla="*/ 95 h 120"/>
                <a:gd name="T44" fmla="*/ 71 w 118"/>
                <a:gd name="T45" fmla="*/ 94 h 120"/>
                <a:gd name="T46" fmla="*/ 55 w 118"/>
                <a:gd name="T47" fmla="*/ 68 h 120"/>
                <a:gd name="T48" fmla="*/ 48 w 118"/>
                <a:gd name="T49" fmla="*/ 66 h 120"/>
                <a:gd name="T50" fmla="*/ 47 w 118"/>
                <a:gd name="T51" fmla="*/ 94 h 120"/>
                <a:gd name="T52" fmla="*/ 45 w 118"/>
                <a:gd name="T53" fmla="*/ 95 h 120"/>
                <a:gd name="T54" fmla="*/ 33 w 118"/>
                <a:gd name="T55" fmla="*/ 95 h 120"/>
                <a:gd name="T56" fmla="*/ 32 w 118"/>
                <a:gd name="T57" fmla="*/ 92 h 120"/>
                <a:gd name="T58" fmla="*/ 33 w 118"/>
                <a:gd name="T59" fmla="*/ 26 h 120"/>
                <a:gd name="T60" fmla="*/ 37 w 118"/>
                <a:gd name="T61" fmla="*/ 23 h 120"/>
                <a:gd name="T62" fmla="*/ 45 w 118"/>
                <a:gd name="T63" fmla="*/ 22 h 120"/>
                <a:gd name="T64" fmla="*/ 55 w 118"/>
                <a:gd name="T65" fmla="*/ 22 h 120"/>
                <a:gd name="T66" fmla="*/ 76 w 118"/>
                <a:gd name="T67" fmla="*/ 27 h 120"/>
                <a:gd name="T68" fmla="*/ 85 w 118"/>
                <a:gd name="T69" fmla="*/ 44 h 120"/>
                <a:gd name="T70" fmla="*/ 84 w 118"/>
                <a:gd name="T71" fmla="*/ 52 h 120"/>
                <a:gd name="T72" fmla="*/ 79 w 118"/>
                <a:gd name="T73" fmla="*/ 60 h 120"/>
                <a:gd name="T74" fmla="*/ 71 w 118"/>
                <a:gd name="T75" fmla="*/ 64 h 120"/>
                <a:gd name="T76" fmla="*/ 88 w 118"/>
                <a:gd name="T77" fmla="*/ 92 h 120"/>
                <a:gd name="T78" fmla="*/ 88 w 118"/>
                <a:gd name="T79" fmla="*/ 94 h 120"/>
                <a:gd name="T80" fmla="*/ 85 w 118"/>
                <a:gd name="T81" fmla="*/ 95 h 120"/>
                <a:gd name="T82" fmla="*/ 70 w 118"/>
                <a:gd name="T83" fmla="*/ 40 h 120"/>
                <a:gd name="T84" fmla="*/ 65 w 118"/>
                <a:gd name="T85" fmla="*/ 37 h 120"/>
                <a:gd name="T86" fmla="*/ 57 w 118"/>
                <a:gd name="T87" fmla="*/ 34 h 120"/>
                <a:gd name="T88" fmla="*/ 47 w 118"/>
                <a:gd name="T89" fmla="*/ 55 h 120"/>
                <a:gd name="T90" fmla="*/ 52 w 118"/>
                <a:gd name="T91" fmla="*/ 55 h 120"/>
                <a:gd name="T92" fmla="*/ 57 w 118"/>
                <a:gd name="T93" fmla="*/ 55 h 120"/>
                <a:gd name="T94" fmla="*/ 65 w 118"/>
                <a:gd name="T95" fmla="*/ 54 h 120"/>
                <a:gd name="T96" fmla="*/ 70 w 118"/>
                <a:gd name="T97" fmla="*/ 49 h 120"/>
                <a:gd name="T98" fmla="*/ 70 w 118"/>
                <a:gd name="T99" fmla="*/ 4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8" h="120">
                  <a:moveTo>
                    <a:pt x="58" y="120"/>
                  </a:moveTo>
                  <a:lnTo>
                    <a:pt x="39" y="116"/>
                  </a:lnTo>
                  <a:lnTo>
                    <a:pt x="23" y="107"/>
                  </a:lnTo>
                  <a:lnTo>
                    <a:pt x="11" y="95"/>
                  </a:lnTo>
                  <a:lnTo>
                    <a:pt x="2" y="79"/>
                  </a:lnTo>
                  <a:lnTo>
                    <a:pt x="0" y="59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lnTo>
                    <a:pt x="78" y="3"/>
                  </a:lnTo>
                  <a:lnTo>
                    <a:pt x="94" y="12"/>
                  </a:lnTo>
                  <a:lnTo>
                    <a:pt x="106" y="24"/>
                  </a:lnTo>
                  <a:lnTo>
                    <a:pt x="115" y="40"/>
                  </a:lnTo>
                  <a:lnTo>
                    <a:pt x="118" y="59"/>
                  </a:lnTo>
                  <a:lnTo>
                    <a:pt x="115" y="79"/>
                  </a:lnTo>
                  <a:lnTo>
                    <a:pt x="106" y="95"/>
                  </a:lnTo>
                  <a:lnTo>
                    <a:pt x="94" y="107"/>
                  </a:lnTo>
                  <a:lnTo>
                    <a:pt x="78" y="116"/>
                  </a:lnTo>
                  <a:lnTo>
                    <a:pt x="58" y="120"/>
                  </a:lnTo>
                  <a:close/>
                  <a:moveTo>
                    <a:pt x="58" y="10"/>
                  </a:moveTo>
                  <a:lnTo>
                    <a:pt x="43" y="13"/>
                  </a:lnTo>
                  <a:lnTo>
                    <a:pt x="29" y="19"/>
                  </a:lnTo>
                  <a:lnTo>
                    <a:pt x="20" y="31"/>
                  </a:lnTo>
                  <a:lnTo>
                    <a:pt x="12" y="44"/>
                  </a:lnTo>
                  <a:lnTo>
                    <a:pt x="10" y="59"/>
                  </a:lnTo>
                  <a:lnTo>
                    <a:pt x="12" y="75"/>
                  </a:lnTo>
                  <a:lnTo>
                    <a:pt x="20" y="89"/>
                  </a:lnTo>
                  <a:lnTo>
                    <a:pt x="29" y="100"/>
                  </a:lnTo>
                  <a:lnTo>
                    <a:pt x="43" y="106"/>
                  </a:lnTo>
                  <a:lnTo>
                    <a:pt x="58" y="108"/>
                  </a:lnTo>
                  <a:lnTo>
                    <a:pt x="74" y="106"/>
                  </a:lnTo>
                  <a:lnTo>
                    <a:pt x="88" y="100"/>
                  </a:lnTo>
                  <a:lnTo>
                    <a:pt x="99" y="89"/>
                  </a:lnTo>
                  <a:lnTo>
                    <a:pt x="106" y="75"/>
                  </a:lnTo>
                  <a:lnTo>
                    <a:pt x="109" y="59"/>
                  </a:lnTo>
                  <a:lnTo>
                    <a:pt x="106" y="44"/>
                  </a:lnTo>
                  <a:lnTo>
                    <a:pt x="99" y="31"/>
                  </a:lnTo>
                  <a:lnTo>
                    <a:pt x="88" y="19"/>
                  </a:lnTo>
                  <a:lnTo>
                    <a:pt x="74" y="13"/>
                  </a:lnTo>
                  <a:lnTo>
                    <a:pt x="58" y="10"/>
                  </a:lnTo>
                  <a:close/>
                  <a:moveTo>
                    <a:pt x="85" y="95"/>
                  </a:moveTo>
                  <a:lnTo>
                    <a:pt x="74" y="95"/>
                  </a:lnTo>
                  <a:lnTo>
                    <a:pt x="73" y="95"/>
                  </a:lnTo>
                  <a:lnTo>
                    <a:pt x="71" y="94"/>
                  </a:lnTo>
                  <a:lnTo>
                    <a:pt x="57" y="68"/>
                  </a:lnTo>
                  <a:lnTo>
                    <a:pt x="55" y="68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8" y="92"/>
                  </a:lnTo>
                  <a:lnTo>
                    <a:pt x="47" y="94"/>
                  </a:lnTo>
                  <a:lnTo>
                    <a:pt x="47" y="95"/>
                  </a:lnTo>
                  <a:lnTo>
                    <a:pt x="45" y="95"/>
                  </a:lnTo>
                  <a:lnTo>
                    <a:pt x="34" y="95"/>
                  </a:lnTo>
                  <a:lnTo>
                    <a:pt x="33" y="95"/>
                  </a:lnTo>
                  <a:lnTo>
                    <a:pt x="33" y="94"/>
                  </a:lnTo>
                  <a:lnTo>
                    <a:pt x="32" y="92"/>
                  </a:lnTo>
                  <a:lnTo>
                    <a:pt x="32" y="28"/>
                  </a:lnTo>
                  <a:lnTo>
                    <a:pt x="33" y="26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1" y="22"/>
                  </a:lnTo>
                  <a:lnTo>
                    <a:pt x="45" y="22"/>
                  </a:lnTo>
                  <a:lnTo>
                    <a:pt x="50" y="22"/>
                  </a:lnTo>
                  <a:lnTo>
                    <a:pt x="55" y="22"/>
                  </a:lnTo>
                  <a:lnTo>
                    <a:pt x="68" y="23"/>
                  </a:lnTo>
                  <a:lnTo>
                    <a:pt x="76" y="27"/>
                  </a:lnTo>
                  <a:lnTo>
                    <a:pt x="83" y="33"/>
                  </a:lnTo>
                  <a:lnTo>
                    <a:pt x="85" y="44"/>
                  </a:lnTo>
                  <a:lnTo>
                    <a:pt x="85" y="45"/>
                  </a:lnTo>
                  <a:lnTo>
                    <a:pt x="84" y="52"/>
                  </a:lnTo>
                  <a:lnTo>
                    <a:pt x="83" y="56"/>
                  </a:lnTo>
                  <a:lnTo>
                    <a:pt x="79" y="60"/>
                  </a:lnTo>
                  <a:lnTo>
                    <a:pt x="75" y="63"/>
                  </a:lnTo>
                  <a:lnTo>
                    <a:pt x="71" y="64"/>
                  </a:lnTo>
                  <a:lnTo>
                    <a:pt x="86" y="91"/>
                  </a:lnTo>
                  <a:lnTo>
                    <a:pt x="88" y="92"/>
                  </a:lnTo>
                  <a:lnTo>
                    <a:pt x="88" y="92"/>
                  </a:lnTo>
                  <a:lnTo>
                    <a:pt x="88" y="94"/>
                  </a:lnTo>
                  <a:lnTo>
                    <a:pt x="86" y="95"/>
                  </a:lnTo>
                  <a:lnTo>
                    <a:pt x="85" y="95"/>
                  </a:lnTo>
                  <a:close/>
                  <a:moveTo>
                    <a:pt x="70" y="44"/>
                  </a:moveTo>
                  <a:lnTo>
                    <a:pt x="70" y="40"/>
                  </a:lnTo>
                  <a:lnTo>
                    <a:pt x="68" y="38"/>
                  </a:lnTo>
                  <a:lnTo>
                    <a:pt x="65" y="37"/>
                  </a:lnTo>
                  <a:lnTo>
                    <a:pt x="62" y="35"/>
                  </a:lnTo>
                  <a:lnTo>
                    <a:pt x="57" y="34"/>
                  </a:lnTo>
                  <a:lnTo>
                    <a:pt x="47" y="34"/>
                  </a:lnTo>
                  <a:lnTo>
                    <a:pt x="47" y="55"/>
                  </a:lnTo>
                  <a:lnTo>
                    <a:pt x="49" y="55"/>
                  </a:lnTo>
                  <a:lnTo>
                    <a:pt x="52" y="55"/>
                  </a:lnTo>
                  <a:lnTo>
                    <a:pt x="54" y="55"/>
                  </a:lnTo>
                  <a:lnTo>
                    <a:pt x="57" y="55"/>
                  </a:lnTo>
                  <a:lnTo>
                    <a:pt x="62" y="55"/>
                  </a:lnTo>
                  <a:lnTo>
                    <a:pt x="65" y="54"/>
                  </a:lnTo>
                  <a:lnTo>
                    <a:pt x="68" y="52"/>
                  </a:lnTo>
                  <a:lnTo>
                    <a:pt x="70" y="49"/>
                  </a:lnTo>
                  <a:lnTo>
                    <a:pt x="70" y="45"/>
                  </a:lnTo>
                  <a:lnTo>
                    <a:pt x="70" y="4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301880"/>
            <a:ext cx="9144000" cy="7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64225"/>
            <a:ext cx="9144000" cy="4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553115" y="5891115"/>
            <a:ext cx="1590885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Neo Sans Intel" pitchFamily="34" charset="0"/>
              </a:rPr>
              <a:t>Intel</a:t>
            </a:r>
            <a:r>
              <a:rPr lang="en-US" baseline="30000" dirty="0">
                <a:solidFill>
                  <a:srgbClr val="0070C0"/>
                </a:solidFill>
                <a:latin typeface="Neo Sans Intel" pitchFamily="34" charset="0"/>
              </a:rPr>
              <a:t>®</a:t>
            </a:r>
            <a:r>
              <a:rPr lang="en-US" dirty="0">
                <a:solidFill>
                  <a:srgbClr val="0070C0"/>
                </a:solidFill>
                <a:latin typeface="Neo Sans Intel" pitchFamily="34" charset="0"/>
              </a:rPr>
              <a:t> Ethernet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199857" cy="63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06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Large Tab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5616"/>
            <a:ext cx="8237537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903642"/>
            <a:ext cx="9143999" cy="512064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613525"/>
            <a:ext cx="425768" cy="190500"/>
          </a:xfrm>
        </p:spPr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299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6260" y="6056416"/>
            <a:ext cx="7492340" cy="572984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600">
                <a:solidFill>
                  <a:srgbClr val="000000"/>
                </a:solidFill>
              </a:defRPr>
            </a:lvl1pPr>
            <a:lvl2pPr>
              <a:buNone/>
              <a:defRPr sz="700">
                <a:solidFill>
                  <a:schemeClr val="bg1"/>
                </a:solidFill>
              </a:defRPr>
            </a:lvl2pPr>
            <a:lvl3pPr>
              <a:buNone/>
              <a:defRPr sz="700">
                <a:solidFill>
                  <a:schemeClr val="bg1"/>
                </a:solidFill>
              </a:defRPr>
            </a:lvl3pPr>
            <a:lvl4pPr>
              <a:buNone/>
              <a:defRPr sz="700">
                <a:solidFill>
                  <a:schemeClr val="bg1"/>
                </a:solidFill>
              </a:defRPr>
            </a:lvl4pPr>
            <a:lvl5pPr>
              <a:buNone/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70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i="0">
                <a:solidFill>
                  <a:srgbClr val="0860A8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25A24FAE-641F-40D5-95D6-576E79D4F1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88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ALT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98141" y="2233830"/>
            <a:ext cx="4149213" cy="1876616"/>
          </a:xfrm>
        </p:spPr>
        <p:txBody>
          <a:bodyPr anchor="b" anchorCtr="0">
            <a:norm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98141" y="4110446"/>
            <a:ext cx="4149213" cy="191148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76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inal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1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60" indent="0" algn="ctr">
              <a:buNone/>
              <a:defRPr/>
            </a:lvl2pPr>
            <a:lvl3pPr marL="914319" indent="0" algn="ctr">
              <a:buNone/>
              <a:defRPr/>
            </a:lvl3pPr>
            <a:lvl4pPr marL="1371479" indent="0" algn="ctr">
              <a:buNone/>
              <a:defRPr/>
            </a:lvl4pPr>
            <a:lvl5pPr marL="1828638" indent="0" algn="ctr">
              <a:buNone/>
              <a:defRPr/>
            </a:lvl5pPr>
            <a:lvl6pPr marL="2285798" indent="0" algn="ctr">
              <a:buNone/>
              <a:defRPr/>
            </a:lvl6pPr>
            <a:lvl7pPr marL="2742957" indent="0" algn="ctr">
              <a:buNone/>
              <a:defRPr/>
            </a:lvl7pPr>
            <a:lvl8pPr marL="3200112" indent="0" algn="ctr">
              <a:buNone/>
              <a:defRPr/>
            </a:lvl8pPr>
            <a:lvl9pPr marL="365727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9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0" indent="0">
              <a:buNone/>
              <a:defRPr sz="1800"/>
            </a:lvl2pPr>
            <a:lvl3pPr marL="914319" indent="0">
              <a:buNone/>
              <a:defRPr sz="1600"/>
            </a:lvl3pPr>
            <a:lvl4pPr marL="1371479" indent="0">
              <a:buNone/>
              <a:defRPr sz="1400"/>
            </a:lvl4pPr>
            <a:lvl5pPr marL="1828638" indent="0">
              <a:buNone/>
              <a:defRPr sz="1400"/>
            </a:lvl5pPr>
            <a:lvl6pPr marL="2285798" indent="0">
              <a:buNone/>
              <a:defRPr sz="1400"/>
            </a:lvl6pPr>
            <a:lvl7pPr marL="2742957" indent="0">
              <a:buNone/>
              <a:defRPr sz="1400"/>
            </a:lvl7pPr>
            <a:lvl8pPr marL="3200112" indent="0">
              <a:buNone/>
              <a:defRPr sz="1400"/>
            </a:lvl8pPr>
            <a:lvl9pPr marL="365727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22" y="1201747"/>
            <a:ext cx="4041775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01747"/>
            <a:ext cx="4043362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9" indent="0">
              <a:buNone/>
              <a:defRPr sz="1600" b="1"/>
            </a:lvl4pPr>
            <a:lvl5pPr marL="1828638" indent="0">
              <a:buNone/>
              <a:defRPr sz="1600" b="1"/>
            </a:lvl5pPr>
            <a:lvl6pPr marL="2285798" indent="0">
              <a:buNone/>
              <a:defRPr sz="1600" b="1"/>
            </a:lvl6pPr>
            <a:lvl7pPr marL="2742957" indent="0">
              <a:buNone/>
              <a:defRPr sz="1600" b="1"/>
            </a:lvl7pPr>
            <a:lvl8pPr marL="3200112" indent="0">
              <a:buNone/>
              <a:defRPr sz="1600" b="1"/>
            </a:lvl8pPr>
            <a:lvl9pPr marL="36572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9" indent="0">
              <a:buNone/>
              <a:defRPr sz="1600" b="1"/>
            </a:lvl4pPr>
            <a:lvl5pPr marL="1828638" indent="0">
              <a:buNone/>
              <a:defRPr sz="1600" b="1"/>
            </a:lvl5pPr>
            <a:lvl6pPr marL="2285798" indent="0">
              <a:buNone/>
              <a:defRPr sz="1600" b="1"/>
            </a:lvl6pPr>
            <a:lvl7pPr marL="2742957" indent="0">
              <a:buNone/>
              <a:defRPr sz="1600" b="1"/>
            </a:lvl7pPr>
            <a:lvl8pPr marL="3200112" indent="0">
              <a:buNone/>
              <a:defRPr sz="1600" b="1"/>
            </a:lvl8pPr>
            <a:lvl9pPr marL="36572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3962" y="1327665"/>
            <a:ext cx="8436076" cy="4866658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3962" y="6353174"/>
            <a:ext cx="8008988" cy="295275"/>
          </a:xfrm>
        </p:spPr>
        <p:txBody>
          <a:bodyPr wrap="square" anchor="t" anchorCtr="0">
            <a:normAutofit/>
          </a:bodyPr>
          <a:lstStyle>
            <a:lvl1pPr marL="0" indent="0">
              <a:lnSpc>
                <a:spcPct val="80000"/>
              </a:lnSpc>
              <a:spcBef>
                <a:spcPts val="200"/>
              </a:spcBef>
              <a:buFont typeface="Arial" pitchFamily="34" charset="0"/>
              <a:buNone/>
              <a:defRPr sz="900">
                <a:solidFill>
                  <a:srgbClr val="FFFFFF"/>
                </a:solidFill>
                <a:latin typeface="+mn-lt"/>
              </a:defRPr>
            </a:lvl1pPr>
            <a:lvl2pPr marL="171450" indent="-114300">
              <a:defRPr sz="900"/>
            </a:lvl2pPr>
            <a:lvl3pPr marL="342900" indent="-114300">
              <a:defRPr sz="900"/>
            </a:lvl3pPr>
            <a:lvl4pPr marL="514350" indent="-114300">
              <a:defRPr sz="900"/>
            </a:lvl4pPr>
            <a:lvl5pPr marL="685800" indent="-114300">
              <a:defRPr sz="9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0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3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9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19" indent="0">
              <a:buNone/>
              <a:defRPr sz="1000"/>
            </a:lvl3pPr>
            <a:lvl4pPr marL="1371479" indent="0">
              <a:buNone/>
              <a:defRPr sz="900"/>
            </a:lvl4pPr>
            <a:lvl5pPr marL="1828638" indent="0">
              <a:buNone/>
              <a:defRPr sz="900"/>
            </a:lvl5pPr>
            <a:lvl6pPr marL="2285798" indent="0">
              <a:buNone/>
              <a:defRPr sz="900"/>
            </a:lvl6pPr>
            <a:lvl7pPr marL="2742957" indent="0">
              <a:buNone/>
              <a:defRPr sz="900"/>
            </a:lvl7pPr>
            <a:lvl8pPr marL="3200112" indent="0">
              <a:buNone/>
              <a:defRPr sz="900"/>
            </a:lvl8pPr>
            <a:lvl9pPr marL="36572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0" indent="0">
              <a:buNone/>
              <a:defRPr sz="2800"/>
            </a:lvl2pPr>
            <a:lvl3pPr marL="914319" indent="0">
              <a:buNone/>
              <a:defRPr sz="2400"/>
            </a:lvl3pPr>
            <a:lvl4pPr marL="1371479" indent="0">
              <a:buNone/>
              <a:defRPr sz="2000"/>
            </a:lvl4pPr>
            <a:lvl5pPr marL="1828638" indent="0">
              <a:buNone/>
              <a:defRPr sz="2000"/>
            </a:lvl5pPr>
            <a:lvl6pPr marL="2285798" indent="0">
              <a:buNone/>
              <a:defRPr sz="2000"/>
            </a:lvl6pPr>
            <a:lvl7pPr marL="2742957" indent="0">
              <a:buNone/>
              <a:defRPr sz="2000"/>
            </a:lvl7pPr>
            <a:lvl8pPr marL="3200112" indent="0">
              <a:buNone/>
              <a:defRPr sz="2000"/>
            </a:lvl8pPr>
            <a:lvl9pPr marL="3657272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19" indent="0">
              <a:buNone/>
              <a:defRPr sz="1000"/>
            </a:lvl3pPr>
            <a:lvl4pPr marL="1371479" indent="0">
              <a:buNone/>
              <a:defRPr sz="900"/>
            </a:lvl4pPr>
            <a:lvl5pPr marL="1828638" indent="0">
              <a:buNone/>
              <a:defRPr sz="900"/>
            </a:lvl5pPr>
            <a:lvl6pPr marL="2285798" indent="0">
              <a:buNone/>
              <a:defRPr sz="900"/>
            </a:lvl6pPr>
            <a:lvl7pPr marL="2742957" indent="0">
              <a:buNone/>
              <a:defRPr sz="900"/>
            </a:lvl7pPr>
            <a:lvl8pPr marL="3200112" indent="0">
              <a:buNone/>
              <a:defRPr sz="900"/>
            </a:lvl8pPr>
            <a:lvl9pPr marL="36572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72" y="158755"/>
            <a:ext cx="2058987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8755"/>
            <a:ext cx="602615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3962" y="304700"/>
            <a:ext cx="8436076" cy="102296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53962" y="1327665"/>
            <a:ext cx="2709278" cy="4866658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217361" y="1327665"/>
            <a:ext cx="2709278" cy="4866658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080760" y="1327665"/>
            <a:ext cx="2709278" cy="4866658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3962" y="6353174"/>
            <a:ext cx="8008988" cy="295275"/>
          </a:xfrm>
        </p:spPr>
        <p:txBody>
          <a:bodyPr wrap="square" anchor="t" anchorCtr="0">
            <a:normAutofit/>
          </a:bodyPr>
          <a:lstStyle>
            <a:lvl1pPr marL="0" indent="0">
              <a:lnSpc>
                <a:spcPct val="80000"/>
              </a:lnSpc>
              <a:spcBef>
                <a:spcPts val="200"/>
              </a:spcBef>
              <a:buFont typeface="Arial" pitchFamily="34" charset="0"/>
              <a:buNone/>
              <a:defRPr sz="900">
                <a:solidFill>
                  <a:srgbClr val="FFFFFF"/>
                </a:solidFill>
                <a:latin typeface="+mn-lt"/>
              </a:defRPr>
            </a:lvl1pPr>
            <a:lvl2pPr marL="171450" indent="-114300">
              <a:defRPr sz="900"/>
            </a:lvl2pPr>
            <a:lvl3pPr marL="342900" indent="-114300">
              <a:defRPr sz="900"/>
            </a:lvl3pPr>
            <a:lvl4pPr marL="514350" indent="-114300">
              <a:defRPr sz="900"/>
            </a:lvl4pPr>
            <a:lvl5pPr marL="685800" indent="-114300">
              <a:defRPr sz="9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2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3962" y="6353174"/>
            <a:ext cx="8008988" cy="295275"/>
          </a:xfrm>
        </p:spPr>
        <p:txBody>
          <a:bodyPr wrap="square" anchor="t" anchorCtr="0">
            <a:normAutofit/>
          </a:bodyPr>
          <a:lstStyle>
            <a:lvl1pPr marL="0" indent="0">
              <a:lnSpc>
                <a:spcPct val="80000"/>
              </a:lnSpc>
              <a:spcBef>
                <a:spcPts val="200"/>
              </a:spcBef>
              <a:buFont typeface="Arial" pitchFamily="34" charset="0"/>
              <a:buNone/>
              <a:defRPr sz="900">
                <a:solidFill>
                  <a:srgbClr val="FFFFFF"/>
                </a:solidFill>
                <a:latin typeface="+mn-lt"/>
              </a:defRPr>
            </a:lvl1pPr>
            <a:lvl2pPr marL="171450" indent="-114300">
              <a:defRPr sz="900"/>
            </a:lvl2pPr>
            <a:lvl3pPr marL="342900" indent="-114300">
              <a:defRPr sz="900"/>
            </a:lvl3pPr>
            <a:lvl4pPr marL="514350" indent="-114300">
              <a:defRPr sz="900"/>
            </a:lvl4pPr>
            <a:lvl5pPr marL="685800" indent="-114300">
              <a:defRPr sz="9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24FAE-641F-40D5-95D6-576E79D4F177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bg>
      <p:bgPr>
        <a:gradFill>
          <a:gsLst>
            <a:gs pos="5000">
              <a:srgbClr val="00AEEF"/>
            </a:gs>
            <a:gs pos="95000">
              <a:srgbClr val="0071C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2536723" y="1876838"/>
            <a:ext cx="4070554" cy="3072868"/>
            <a:chOff x="248" y="2908"/>
            <a:chExt cx="816" cy="616"/>
          </a:xfrm>
          <a:solidFill>
            <a:srgbClr val="FFFFFF"/>
          </a:solidFill>
        </p:grpSpPr>
        <p:sp>
          <p:nvSpPr>
            <p:cNvPr id="5" name="AutoShape 5"/>
            <p:cNvSpPr>
              <a:spLocks noChangeAspect="1" noChangeArrowheads="1" noTextEdit="1"/>
            </p:cNvSpPr>
            <p:nvPr userDrawn="1"/>
          </p:nvSpPr>
          <p:spPr bwMode="auto">
            <a:xfrm>
              <a:off x="248" y="2908"/>
              <a:ext cx="816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365" y="3027"/>
              <a:ext cx="576" cy="380"/>
            </a:xfrm>
            <a:custGeom>
              <a:avLst/>
              <a:gdLst>
                <a:gd name="T0" fmla="*/ 1225 w 2881"/>
                <a:gd name="T1" fmla="*/ 1703 h 1899"/>
                <a:gd name="T2" fmla="*/ 1013 w 2881"/>
                <a:gd name="T3" fmla="*/ 1706 h 1899"/>
                <a:gd name="T4" fmla="*/ 810 w 2881"/>
                <a:gd name="T5" fmla="*/ 1691 h 1899"/>
                <a:gd name="T6" fmla="*/ 621 w 2881"/>
                <a:gd name="T7" fmla="*/ 1658 h 1899"/>
                <a:gd name="T8" fmla="*/ 453 w 2881"/>
                <a:gd name="T9" fmla="*/ 1601 h 1899"/>
                <a:gd name="T10" fmla="*/ 312 w 2881"/>
                <a:gd name="T11" fmla="*/ 1521 h 1899"/>
                <a:gd name="T12" fmla="*/ 203 w 2881"/>
                <a:gd name="T13" fmla="*/ 1411 h 1899"/>
                <a:gd name="T14" fmla="*/ 135 w 2881"/>
                <a:gd name="T15" fmla="*/ 1271 h 1899"/>
                <a:gd name="T16" fmla="*/ 114 w 2881"/>
                <a:gd name="T17" fmla="*/ 1086 h 1899"/>
                <a:gd name="T18" fmla="*/ 152 w 2881"/>
                <a:gd name="T19" fmla="*/ 891 h 1899"/>
                <a:gd name="T20" fmla="*/ 239 w 2881"/>
                <a:gd name="T21" fmla="*/ 718 h 1899"/>
                <a:gd name="T22" fmla="*/ 314 w 2881"/>
                <a:gd name="T23" fmla="*/ 544 h 1899"/>
                <a:gd name="T24" fmla="*/ 167 w 2881"/>
                <a:gd name="T25" fmla="*/ 699 h 1899"/>
                <a:gd name="T26" fmla="*/ 62 w 2881"/>
                <a:gd name="T27" fmla="*/ 869 h 1899"/>
                <a:gd name="T28" fmla="*/ 6 w 2881"/>
                <a:gd name="T29" fmla="*/ 1057 h 1899"/>
                <a:gd name="T30" fmla="*/ 6 w 2881"/>
                <a:gd name="T31" fmla="*/ 1260 h 1899"/>
                <a:gd name="T32" fmla="*/ 63 w 2881"/>
                <a:gd name="T33" fmla="*/ 1453 h 1899"/>
                <a:gd name="T34" fmla="*/ 178 w 2881"/>
                <a:gd name="T35" fmla="*/ 1610 h 1899"/>
                <a:gd name="T36" fmla="*/ 350 w 2881"/>
                <a:gd name="T37" fmla="*/ 1736 h 1899"/>
                <a:gd name="T38" fmla="*/ 574 w 2881"/>
                <a:gd name="T39" fmla="*/ 1829 h 1899"/>
                <a:gd name="T40" fmla="*/ 846 w 2881"/>
                <a:gd name="T41" fmla="*/ 1884 h 1899"/>
                <a:gd name="T42" fmla="*/ 1165 w 2881"/>
                <a:gd name="T43" fmla="*/ 1899 h 1899"/>
                <a:gd name="T44" fmla="*/ 1488 w 2881"/>
                <a:gd name="T45" fmla="*/ 1874 h 1899"/>
                <a:gd name="T46" fmla="*/ 1765 w 2881"/>
                <a:gd name="T47" fmla="*/ 1825 h 1899"/>
                <a:gd name="T48" fmla="*/ 2048 w 2881"/>
                <a:gd name="T49" fmla="*/ 1747 h 1899"/>
                <a:gd name="T50" fmla="*/ 2313 w 2881"/>
                <a:gd name="T51" fmla="*/ 1643 h 1899"/>
                <a:gd name="T52" fmla="*/ 2319 w 2881"/>
                <a:gd name="T53" fmla="*/ 1424 h 1899"/>
                <a:gd name="T54" fmla="*/ 2061 w 2881"/>
                <a:gd name="T55" fmla="*/ 1536 h 1899"/>
                <a:gd name="T56" fmla="*/ 1766 w 2881"/>
                <a:gd name="T57" fmla="*/ 1623 h 1899"/>
                <a:gd name="T58" fmla="*/ 1465 w 2881"/>
                <a:gd name="T59" fmla="*/ 1682 h 1899"/>
                <a:gd name="T60" fmla="*/ 2852 w 2881"/>
                <a:gd name="T61" fmla="*/ 481 h 1899"/>
                <a:gd name="T62" fmla="*/ 2771 w 2881"/>
                <a:gd name="T63" fmla="*/ 326 h 1899"/>
                <a:gd name="T64" fmla="*/ 2642 w 2881"/>
                <a:gd name="T65" fmla="*/ 203 h 1899"/>
                <a:gd name="T66" fmla="*/ 2474 w 2881"/>
                <a:gd name="T67" fmla="*/ 108 h 1899"/>
                <a:gd name="T68" fmla="*/ 2272 w 2881"/>
                <a:gd name="T69" fmla="*/ 43 h 1899"/>
                <a:gd name="T70" fmla="*/ 2046 w 2881"/>
                <a:gd name="T71" fmla="*/ 7 h 1899"/>
                <a:gd name="T72" fmla="*/ 1801 w 2881"/>
                <a:gd name="T73" fmla="*/ 1 h 1899"/>
                <a:gd name="T74" fmla="*/ 1545 w 2881"/>
                <a:gd name="T75" fmla="*/ 22 h 1899"/>
                <a:gd name="T76" fmla="*/ 1285 w 2881"/>
                <a:gd name="T77" fmla="*/ 72 h 1899"/>
                <a:gd name="T78" fmla="*/ 1028 w 2881"/>
                <a:gd name="T79" fmla="*/ 150 h 1899"/>
                <a:gd name="T80" fmla="*/ 782 w 2881"/>
                <a:gd name="T81" fmla="*/ 255 h 1899"/>
                <a:gd name="T82" fmla="*/ 627 w 2881"/>
                <a:gd name="T83" fmla="*/ 396 h 1899"/>
                <a:gd name="T84" fmla="*/ 867 w 2881"/>
                <a:gd name="T85" fmla="*/ 288 h 1899"/>
                <a:gd name="T86" fmla="*/ 1118 w 2881"/>
                <a:gd name="T87" fmla="*/ 204 h 1899"/>
                <a:gd name="T88" fmla="*/ 1373 w 2881"/>
                <a:gd name="T89" fmla="*/ 143 h 1899"/>
                <a:gd name="T90" fmla="*/ 1625 w 2881"/>
                <a:gd name="T91" fmla="*/ 109 h 1899"/>
                <a:gd name="T92" fmla="*/ 1869 w 2881"/>
                <a:gd name="T93" fmla="*/ 99 h 1899"/>
                <a:gd name="T94" fmla="*/ 2095 w 2881"/>
                <a:gd name="T95" fmla="*/ 117 h 1899"/>
                <a:gd name="T96" fmla="*/ 2298 w 2881"/>
                <a:gd name="T97" fmla="*/ 163 h 1899"/>
                <a:gd name="T98" fmla="*/ 2470 w 2881"/>
                <a:gd name="T99" fmla="*/ 237 h 1899"/>
                <a:gd name="T100" fmla="*/ 2605 w 2881"/>
                <a:gd name="T101" fmla="*/ 341 h 1899"/>
                <a:gd name="T102" fmla="*/ 2695 w 2881"/>
                <a:gd name="T103" fmla="*/ 475 h 1899"/>
                <a:gd name="T104" fmla="*/ 2733 w 2881"/>
                <a:gd name="T105" fmla="*/ 637 h 1899"/>
                <a:gd name="T106" fmla="*/ 2710 w 2881"/>
                <a:gd name="T107" fmla="*/ 800 h 1899"/>
                <a:gd name="T108" fmla="*/ 2630 w 2881"/>
                <a:gd name="T109" fmla="*/ 951 h 1899"/>
                <a:gd name="T110" fmla="*/ 2500 w 2881"/>
                <a:gd name="T111" fmla="*/ 1078 h 1899"/>
                <a:gd name="T112" fmla="*/ 2493 w 2881"/>
                <a:gd name="T113" fmla="*/ 1251 h 1899"/>
                <a:gd name="T114" fmla="*/ 2626 w 2881"/>
                <a:gd name="T115" fmla="*/ 1168 h 1899"/>
                <a:gd name="T116" fmla="*/ 2742 w 2881"/>
                <a:gd name="T117" fmla="*/ 1050 h 1899"/>
                <a:gd name="T118" fmla="*/ 2830 w 2881"/>
                <a:gd name="T119" fmla="*/ 903 h 1899"/>
                <a:gd name="T120" fmla="*/ 2877 w 2881"/>
                <a:gd name="T121" fmla="*/ 731 h 1899"/>
                <a:gd name="T122" fmla="*/ 2867 w 2881"/>
                <a:gd name="T123" fmla="*/ 539 h 1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81" h="1899">
                  <a:moveTo>
                    <a:pt x="1368" y="1693"/>
                  </a:moveTo>
                  <a:lnTo>
                    <a:pt x="1296" y="1699"/>
                  </a:lnTo>
                  <a:lnTo>
                    <a:pt x="1225" y="1703"/>
                  </a:lnTo>
                  <a:lnTo>
                    <a:pt x="1154" y="1706"/>
                  </a:lnTo>
                  <a:lnTo>
                    <a:pt x="1084" y="1706"/>
                  </a:lnTo>
                  <a:lnTo>
                    <a:pt x="1013" y="1706"/>
                  </a:lnTo>
                  <a:lnTo>
                    <a:pt x="945" y="1704"/>
                  </a:lnTo>
                  <a:lnTo>
                    <a:pt x="877" y="1699"/>
                  </a:lnTo>
                  <a:lnTo>
                    <a:pt x="810" y="1691"/>
                  </a:lnTo>
                  <a:lnTo>
                    <a:pt x="745" y="1683"/>
                  </a:lnTo>
                  <a:lnTo>
                    <a:pt x="682" y="1672"/>
                  </a:lnTo>
                  <a:lnTo>
                    <a:pt x="621" y="1658"/>
                  </a:lnTo>
                  <a:lnTo>
                    <a:pt x="563" y="1642"/>
                  </a:lnTo>
                  <a:lnTo>
                    <a:pt x="506" y="1623"/>
                  </a:lnTo>
                  <a:lnTo>
                    <a:pt x="453" y="1601"/>
                  </a:lnTo>
                  <a:lnTo>
                    <a:pt x="402" y="1578"/>
                  </a:lnTo>
                  <a:lnTo>
                    <a:pt x="355" y="1550"/>
                  </a:lnTo>
                  <a:lnTo>
                    <a:pt x="312" y="1521"/>
                  </a:lnTo>
                  <a:lnTo>
                    <a:pt x="271" y="1487"/>
                  </a:lnTo>
                  <a:lnTo>
                    <a:pt x="235" y="1450"/>
                  </a:lnTo>
                  <a:lnTo>
                    <a:pt x="203" y="1411"/>
                  </a:lnTo>
                  <a:lnTo>
                    <a:pt x="176" y="1369"/>
                  </a:lnTo>
                  <a:lnTo>
                    <a:pt x="154" y="1322"/>
                  </a:lnTo>
                  <a:lnTo>
                    <a:pt x="135" y="1271"/>
                  </a:lnTo>
                  <a:lnTo>
                    <a:pt x="121" y="1218"/>
                  </a:lnTo>
                  <a:lnTo>
                    <a:pt x="114" y="1152"/>
                  </a:lnTo>
                  <a:lnTo>
                    <a:pt x="114" y="1086"/>
                  </a:lnTo>
                  <a:lnTo>
                    <a:pt x="120" y="1020"/>
                  </a:lnTo>
                  <a:lnTo>
                    <a:pt x="134" y="955"/>
                  </a:lnTo>
                  <a:lnTo>
                    <a:pt x="152" y="891"/>
                  </a:lnTo>
                  <a:lnTo>
                    <a:pt x="177" y="831"/>
                  </a:lnTo>
                  <a:lnTo>
                    <a:pt x="207" y="773"/>
                  </a:lnTo>
                  <a:lnTo>
                    <a:pt x="239" y="718"/>
                  </a:lnTo>
                  <a:lnTo>
                    <a:pt x="275" y="668"/>
                  </a:lnTo>
                  <a:lnTo>
                    <a:pt x="314" y="622"/>
                  </a:lnTo>
                  <a:lnTo>
                    <a:pt x="314" y="544"/>
                  </a:lnTo>
                  <a:lnTo>
                    <a:pt x="261" y="593"/>
                  </a:lnTo>
                  <a:lnTo>
                    <a:pt x="212" y="645"/>
                  </a:lnTo>
                  <a:lnTo>
                    <a:pt x="167" y="699"/>
                  </a:lnTo>
                  <a:lnTo>
                    <a:pt x="128" y="753"/>
                  </a:lnTo>
                  <a:lnTo>
                    <a:pt x="92" y="810"/>
                  </a:lnTo>
                  <a:lnTo>
                    <a:pt x="62" y="869"/>
                  </a:lnTo>
                  <a:lnTo>
                    <a:pt x="39" y="930"/>
                  </a:lnTo>
                  <a:lnTo>
                    <a:pt x="19" y="992"/>
                  </a:lnTo>
                  <a:lnTo>
                    <a:pt x="6" y="1057"/>
                  </a:lnTo>
                  <a:lnTo>
                    <a:pt x="0" y="1123"/>
                  </a:lnTo>
                  <a:lnTo>
                    <a:pt x="0" y="1191"/>
                  </a:lnTo>
                  <a:lnTo>
                    <a:pt x="6" y="1260"/>
                  </a:lnTo>
                  <a:lnTo>
                    <a:pt x="20" y="1332"/>
                  </a:lnTo>
                  <a:lnTo>
                    <a:pt x="39" y="1393"/>
                  </a:lnTo>
                  <a:lnTo>
                    <a:pt x="63" y="1453"/>
                  </a:lnTo>
                  <a:lnTo>
                    <a:pt x="95" y="1508"/>
                  </a:lnTo>
                  <a:lnTo>
                    <a:pt x="134" y="1560"/>
                  </a:lnTo>
                  <a:lnTo>
                    <a:pt x="178" y="1610"/>
                  </a:lnTo>
                  <a:lnTo>
                    <a:pt x="230" y="1656"/>
                  </a:lnTo>
                  <a:lnTo>
                    <a:pt x="287" y="1698"/>
                  </a:lnTo>
                  <a:lnTo>
                    <a:pt x="350" y="1736"/>
                  </a:lnTo>
                  <a:lnTo>
                    <a:pt x="418" y="1771"/>
                  </a:lnTo>
                  <a:lnTo>
                    <a:pt x="494" y="1801"/>
                  </a:lnTo>
                  <a:lnTo>
                    <a:pt x="574" y="1829"/>
                  </a:lnTo>
                  <a:lnTo>
                    <a:pt x="659" y="1851"/>
                  </a:lnTo>
                  <a:lnTo>
                    <a:pt x="750" y="1869"/>
                  </a:lnTo>
                  <a:lnTo>
                    <a:pt x="846" y="1884"/>
                  </a:lnTo>
                  <a:lnTo>
                    <a:pt x="948" y="1893"/>
                  </a:lnTo>
                  <a:lnTo>
                    <a:pt x="1054" y="1898"/>
                  </a:lnTo>
                  <a:lnTo>
                    <a:pt x="1165" y="1899"/>
                  </a:lnTo>
                  <a:lnTo>
                    <a:pt x="1281" y="1894"/>
                  </a:lnTo>
                  <a:lnTo>
                    <a:pt x="1401" y="1884"/>
                  </a:lnTo>
                  <a:lnTo>
                    <a:pt x="1488" y="1874"/>
                  </a:lnTo>
                  <a:lnTo>
                    <a:pt x="1578" y="1862"/>
                  </a:lnTo>
                  <a:lnTo>
                    <a:pt x="1670" y="1845"/>
                  </a:lnTo>
                  <a:lnTo>
                    <a:pt x="1765" y="1825"/>
                  </a:lnTo>
                  <a:lnTo>
                    <a:pt x="1860" y="1803"/>
                  </a:lnTo>
                  <a:lnTo>
                    <a:pt x="1954" y="1777"/>
                  </a:lnTo>
                  <a:lnTo>
                    <a:pt x="2048" y="1747"/>
                  </a:lnTo>
                  <a:lnTo>
                    <a:pt x="2140" y="1715"/>
                  </a:lnTo>
                  <a:lnTo>
                    <a:pt x="2229" y="1680"/>
                  </a:lnTo>
                  <a:lnTo>
                    <a:pt x="2313" y="1643"/>
                  </a:lnTo>
                  <a:lnTo>
                    <a:pt x="2392" y="1602"/>
                  </a:lnTo>
                  <a:lnTo>
                    <a:pt x="2392" y="1384"/>
                  </a:lnTo>
                  <a:lnTo>
                    <a:pt x="2319" y="1424"/>
                  </a:lnTo>
                  <a:lnTo>
                    <a:pt x="2239" y="1464"/>
                  </a:lnTo>
                  <a:lnTo>
                    <a:pt x="2152" y="1501"/>
                  </a:lnTo>
                  <a:lnTo>
                    <a:pt x="2061" y="1536"/>
                  </a:lnTo>
                  <a:lnTo>
                    <a:pt x="1964" y="1568"/>
                  </a:lnTo>
                  <a:lnTo>
                    <a:pt x="1866" y="1597"/>
                  </a:lnTo>
                  <a:lnTo>
                    <a:pt x="1766" y="1623"/>
                  </a:lnTo>
                  <a:lnTo>
                    <a:pt x="1665" y="1647"/>
                  </a:lnTo>
                  <a:lnTo>
                    <a:pt x="1565" y="1667"/>
                  </a:lnTo>
                  <a:lnTo>
                    <a:pt x="1465" y="1682"/>
                  </a:lnTo>
                  <a:lnTo>
                    <a:pt x="1368" y="1693"/>
                  </a:lnTo>
                  <a:close/>
                  <a:moveTo>
                    <a:pt x="2867" y="539"/>
                  </a:moveTo>
                  <a:lnTo>
                    <a:pt x="2852" y="481"/>
                  </a:lnTo>
                  <a:lnTo>
                    <a:pt x="2831" y="427"/>
                  </a:lnTo>
                  <a:lnTo>
                    <a:pt x="2804" y="375"/>
                  </a:lnTo>
                  <a:lnTo>
                    <a:pt x="2771" y="326"/>
                  </a:lnTo>
                  <a:lnTo>
                    <a:pt x="2732" y="282"/>
                  </a:lnTo>
                  <a:lnTo>
                    <a:pt x="2690" y="240"/>
                  </a:lnTo>
                  <a:lnTo>
                    <a:pt x="2642" y="203"/>
                  </a:lnTo>
                  <a:lnTo>
                    <a:pt x="2590" y="168"/>
                  </a:lnTo>
                  <a:lnTo>
                    <a:pt x="2534" y="136"/>
                  </a:lnTo>
                  <a:lnTo>
                    <a:pt x="2474" y="108"/>
                  </a:lnTo>
                  <a:lnTo>
                    <a:pt x="2409" y="83"/>
                  </a:lnTo>
                  <a:lnTo>
                    <a:pt x="2343" y="62"/>
                  </a:lnTo>
                  <a:lnTo>
                    <a:pt x="2272" y="43"/>
                  </a:lnTo>
                  <a:lnTo>
                    <a:pt x="2199" y="28"/>
                  </a:lnTo>
                  <a:lnTo>
                    <a:pt x="2124" y="16"/>
                  </a:lnTo>
                  <a:lnTo>
                    <a:pt x="2046" y="7"/>
                  </a:lnTo>
                  <a:lnTo>
                    <a:pt x="1965" y="2"/>
                  </a:lnTo>
                  <a:lnTo>
                    <a:pt x="1884" y="0"/>
                  </a:lnTo>
                  <a:lnTo>
                    <a:pt x="1801" y="1"/>
                  </a:lnTo>
                  <a:lnTo>
                    <a:pt x="1717" y="5"/>
                  </a:lnTo>
                  <a:lnTo>
                    <a:pt x="1630" y="12"/>
                  </a:lnTo>
                  <a:lnTo>
                    <a:pt x="1545" y="22"/>
                  </a:lnTo>
                  <a:lnTo>
                    <a:pt x="1458" y="36"/>
                  </a:lnTo>
                  <a:lnTo>
                    <a:pt x="1372" y="52"/>
                  </a:lnTo>
                  <a:lnTo>
                    <a:pt x="1285" y="72"/>
                  </a:lnTo>
                  <a:lnTo>
                    <a:pt x="1199" y="95"/>
                  </a:lnTo>
                  <a:lnTo>
                    <a:pt x="1113" y="121"/>
                  </a:lnTo>
                  <a:lnTo>
                    <a:pt x="1028" y="150"/>
                  </a:lnTo>
                  <a:lnTo>
                    <a:pt x="944" y="182"/>
                  </a:lnTo>
                  <a:lnTo>
                    <a:pt x="862" y="218"/>
                  </a:lnTo>
                  <a:lnTo>
                    <a:pt x="782" y="255"/>
                  </a:lnTo>
                  <a:lnTo>
                    <a:pt x="704" y="297"/>
                  </a:lnTo>
                  <a:lnTo>
                    <a:pt x="627" y="340"/>
                  </a:lnTo>
                  <a:lnTo>
                    <a:pt x="627" y="396"/>
                  </a:lnTo>
                  <a:lnTo>
                    <a:pt x="705" y="357"/>
                  </a:lnTo>
                  <a:lnTo>
                    <a:pt x="786" y="321"/>
                  </a:lnTo>
                  <a:lnTo>
                    <a:pt x="867" y="288"/>
                  </a:lnTo>
                  <a:lnTo>
                    <a:pt x="950" y="257"/>
                  </a:lnTo>
                  <a:lnTo>
                    <a:pt x="1033" y="229"/>
                  </a:lnTo>
                  <a:lnTo>
                    <a:pt x="1118" y="204"/>
                  </a:lnTo>
                  <a:lnTo>
                    <a:pt x="1202" y="180"/>
                  </a:lnTo>
                  <a:lnTo>
                    <a:pt x="1288" y="161"/>
                  </a:lnTo>
                  <a:lnTo>
                    <a:pt x="1373" y="143"/>
                  </a:lnTo>
                  <a:lnTo>
                    <a:pt x="1458" y="129"/>
                  </a:lnTo>
                  <a:lnTo>
                    <a:pt x="1542" y="117"/>
                  </a:lnTo>
                  <a:lnTo>
                    <a:pt x="1625" y="109"/>
                  </a:lnTo>
                  <a:lnTo>
                    <a:pt x="1708" y="103"/>
                  </a:lnTo>
                  <a:lnTo>
                    <a:pt x="1789" y="100"/>
                  </a:lnTo>
                  <a:lnTo>
                    <a:pt x="1869" y="99"/>
                  </a:lnTo>
                  <a:lnTo>
                    <a:pt x="1946" y="103"/>
                  </a:lnTo>
                  <a:lnTo>
                    <a:pt x="2022" y="109"/>
                  </a:lnTo>
                  <a:lnTo>
                    <a:pt x="2095" y="117"/>
                  </a:lnTo>
                  <a:lnTo>
                    <a:pt x="2166" y="130"/>
                  </a:lnTo>
                  <a:lnTo>
                    <a:pt x="2233" y="145"/>
                  </a:lnTo>
                  <a:lnTo>
                    <a:pt x="2298" y="163"/>
                  </a:lnTo>
                  <a:lnTo>
                    <a:pt x="2359" y="184"/>
                  </a:lnTo>
                  <a:lnTo>
                    <a:pt x="2417" y="209"/>
                  </a:lnTo>
                  <a:lnTo>
                    <a:pt x="2470" y="237"/>
                  </a:lnTo>
                  <a:lnTo>
                    <a:pt x="2519" y="268"/>
                  </a:lnTo>
                  <a:lnTo>
                    <a:pt x="2564" y="303"/>
                  </a:lnTo>
                  <a:lnTo>
                    <a:pt x="2605" y="341"/>
                  </a:lnTo>
                  <a:lnTo>
                    <a:pt x="2639" y="382"/>
                  </a:lnTo>
                  <a:lnTo>
                    <a:pt x="2670" y="427"/>
                  </a:lnTo>
                  <a:lnTo>
                    <a:pt x="2695" y="475"/>
                  </a:lnTo>
                  <a:lnTo>
                    <a:pt x="2714" y="527"/>
                  </a:lnTo>
                  <a:lnTo>
                    <a:pt x="2727" y="582"/>
                  </a:lnTo>
                  <a:lnTo>
                    <a:pt x="2733" y="637"/>
                  </a:lnTo>
                  <a:lnTo>
                    <a:pt x="2732" y="692"/>
                  </a:lnTo>
                  <a:lnTo>
                    <a:pt x="2724" y="747"/>
                  </a:lnTo>
                  <a:lnTo>
                    <a:pt x="2710" y="800"/>
                  </a:lnTo>
                  <a:lnTo>
                    <a:pt x="2689" y="852"/>
                  </a:lnTo>
                  <a:lnTo>
                    <a:pt x="2662" y="903"/>
                  </a:lnTo>
                  <a:lnTo>
                    <a:pt x="2630" y="951"/>
                  </a:lnTo>
                  <a:lnTo>
                    <a:pt x="2591" y="997"/>
                  </a:lnTo>
                  <a:lnTo>
                    <a:pt x="2548" y="1039"/>
                  </a:lnTo>
                  <a:lnTo>
                    <a:pt x="2500" y="1078"/>
                  </a:lnTo>
                  <a:lnTo>
                    <a:pt x="2448" y="1113"/>
                  </a:lnTo>
                  <a:lnTo>
                    <a:pt x="2448" y="1270"/>
                  </a:lnTo>
                  <a:lnTo>
                    <a:pt x="2493" y="1251"/>
                  </a:lnTo>
                  <a:lnTo>
                    <a:pt x="2538" y="1228"/>
                  </a:lnTo>
                  <a:lnTo>
                    <a:pt x="2583" y="1199"/>
                  </a:lnTo>
                  <a:lnTo>
                    <a:pt x="2626" y="1168"/>
                  </a:lnTo>
                  <a:lnTo>
                    <a:pt x="2667" y="1133"/>
                  </a:lnTo>
                  <a:lnTo>
                    <a:pt x="2706" y="1093"/>
                  </a:lnTo>
                  <a:lnTo>
                    <a:pt x="2742" y="1050"/>
                  </a:lnTo>
                  <a:lnTo>
                    <a:pt x="2775" y="1004"/>
                  </a:lnTo>
                  <a:lnTo>
                    <a:pt x="2805" y="955"/>
                  </a:lnTo>
                  <a:lnTo>
                    <a:pt x="2830" y="903"/>
                  </a:lnTo>
                  <a:lnTo>
                    <a:pt x="2851" y="847"/>
                  </a:lnTo>
                  <a:lnTo>
                    <a:pt x="2867" y="790"/>
                  </a:lnTo>
                  <a:lnTo>
                    <a:pt x="2877" y="731"/>
                  </a:lnTo>
                  <a:lnTo>
                    <a:pt x="2881" y="669"/>
                  </a:lnTo>
                  <a:lnTo>
                    <a:pt x="2877" y="605"/>
                  </a:lnTo>
                  <a:lnTo>
                    <a:pt x="2867" y="5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805" y="3116"/>
              <a:ext cx="29" cy="164"/>
            </a:xfrm>
            <a:custGeom>
              <a:avLst/>
              <a:gdLst>
                <a:gd name="T0" fmla="*/ 149 w 149"/>
                <a:gd name="T1" fmla="*/ 0 h 822"/>
                <a:gd name="T2" fmla="*/ 0 w 149"/>
                <a:gd name="T3" fmla="*/ 0 h 822"/>
                <a:gd name="T4" fmla="*/ 0 w 149"/>
                <a:gd name="T5" fmla="*/ 665 h 822"/>
                <a:gd name="T6" fmla="*/ 1 w 149"/>
                <a:gd name="T7" fmla="*/ 691 h 822"/>
                <a:gd name="T8" fmla="*/ 6 w 149"/>
                <a:gd name="T9" fmla="*/ 714 h 822"/>
                <a:gd name="T10" fmla="*/ 13 w 149"/>
                <a:gd name="T11" fmla="*/ 738 h 822"/>
                <a:gd name="T12" fmla="*/ 26 w 149"/>
                <a:gd name="T13" fmla="*/ 759 h 822"/>
                <a:gd name="T14" fmla="*/ 40 w 149"/>
                <a:gd name="T15" fmla="*/ 777 h 822"/>
                <a:gd name="T16" fmla="*/ 60 w 149"/>
                <a:gd name="T17" fmla="*/ 793 h 822"/>
                <a:gd name="T18" fmla="*/ 85 w 149"/>
                <a:gd name="T19" fmla="*/ 806 h 822"/>
                <a:gd name="T20" fmla="*/ 115 w 149"/>
                <a:gd name="T21" fmla="*/ 816 h 822"/>
                <a:gd name="T22" fmla="*/ 149 w 149"/>
                <a:gd name="T23" fmla="*/ 822 h 822"/>
                <a:gd name="T24" fmla="*/ 149 w 149"/>
                <a:gd name="T25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822">
                  <a:moveTo>
                    <a:pt x="149" y="0"/>
                  </a:moveTo>
                  <a:lnTo>
                    <a:pt x="0" y="0"/>
                  </a:lnTo>
                  <a:lnTo>
                    <a:pt x="0" y="665"/>
                  </a:lnTo>
                  <a:lnTo>
                    <a:pt x="1" y="691"/>
                  </a:lnTo>
                  <a:lnTo>
                    <a:pt x="6" y="714"/>
                  </a:lnTo>
                  <a:lnTo>
                    <a:pt x="13" y="738"/>
                  </a:lnTo>
                  <a:lnTo>
                    <a:pt x="26" y="759"/>
                  </a:lnTo>
                  <a:lnTo>
                    <a:pt x="40" y="777"/>
                  </a:lnTo>
                  <a:lnTo>
                    <a:pt x="60" y="793"/>
                  </a:lnTo>
                  <a:lnTo>
                    <a:pt x="85" y="806"/>
                  </a:lnTo>
                  <a:lnTo>
                    <a:pt x="115" y="816"/>
                  </a:lnTo>
                  <a:lnTo>
                    <a:pt x="149" y="822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449" y="3164"/>
              <a:ext cx="30" cy="118"/>
            </a:xfrm>
            <a:custGeom>
              <a:avLst/>
              <a:gdLst>
                <a:gd name="T0" fmla="*/ 150 w 150"/>
                <a:gd name="T1" fmla="*/ 0 h 590"/>
                <a:gd name="T2" fmla="*/ 0 w 150"/>
                <a:gd name="T3" fmla="*/ 0 h 590"/>
                <a:gd name="T4" fmla="*/ 0 w 150"/>
                <a:gd name="T5" fmla="*/ 434 h 590"/>
                <a:gd name="T6" fmla="*/ 2 w 150"/>
                <a:gd name="T7" fmla="*/ 460 h 590"/>
                <a:gd name="T8" fmla="*/ 5 w 150"/>
                <a:gd name="T9" fmla="*/ 484 h 590"/>
                <a:gd name="T10" fmla="*/ 14 w 150"/>
                <a:gd name="T11" fmla="*/ 507 h 590"/>
                <a:gd name="T12" fmla="*/ 25 w 150"/>
                <a:gd name="T13" fmla="*/ 528 h 590"/>
                <a:gd name="T14" fmla="*/ 41 w 150"/>
                <a:gd name="T15" fmla="*/ 547 h 590"/>
                <a:gd name="T16" fmla="*/ 61 w 150"/>
                <a:gd name="T17" fmla="*/ 563 h 590"/>
                <a:gd name="T18" fmla="*/ 86 w 150"/>
                <a:gd name="T19" fmla="*/ 575 h 590"/>
                <a:gd name="T20" fmla="*/ 115 w 150"/>
                <a:gd name="T21" fmla="*/ 585 h 590"/>
                <a:gd name="T22" fmla="*/ 150 w 150"/>
                <a:gd name="T23" fmla="*/ 590 h 590"/>
                <a:gd name="T24" fmla="*/ 150 w 150"/>
                <a:gd name="T2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590">
                  <a:moveTo>
                    <a:pt x="150" y="0"/>
                  </a:moveTo>
                  <a:lnTo>
                    <a:pt x="0" y="0"/>
                  </a:lnTo>
                  <a:lnTo>
                    <a:pt x="0" y="434"/>
                  </a:lnTo>
                  <a:lnTo>
                    <a:pt x="2" y="460"/>
                  </a:lnTo>
                  <a:lnTo>
                    <a:pt x="5" y="484"/>
                  </a:lnTo>
                  <a:lnTo>
                    <a:pt x="14" y="507"/>
                  </a:lnTo>
                  <a:lnTo>
                    <a:pt x="25" y="528"/>
                  </a:lnTo>
                  <a:lnTo>
                    <a:pt x="41" y="547"/>
                  </a:lnTo>
                  <a:lnTo>
                    <a:pt x="61" y="563"/>
                  </a:lnTo>
                  <a:lnTo>
                    <a:pt x="86" y="575"/>
                  </a:lnTo>
                  <a:lnTo>
                    <a:pt x="115" y="585"/>
                  </a:lnTo>
                  <a:lnTo>
                    <a:pt x="150" y="59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449" y="3120"/>
              <a:ext cx="30" cy="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23" y="3133"/>
              <a:ext cx="52" cy="148"/>
            </a:xfrm>
            <a:custGeom>
              <a:avLst/>
              <a:gdLst>
                <a:gd name="T0" fmla="*/ 172 w 260"/>
                <a:gd name="T1" fmla="*/ 743 h 743"/>
                <a:gd name="T2" fmla="*/ 139 w 260"/>
                <a:gd name="T3" fmla="*/ 740 h 743"/>
                <a:gd name="T4" fmla="*/ 108 w 260"/>
                <a:gd name="T5" fmla="*/ 733 h 743"/>
                <a:gd name="T6" fmla="*/ 82 w 260"/>
                <a:gd name="T7" fmla="*/ 722 h 743"/>
                <a:gd name="T8" fmla="*/ 59 w 260"/>
                <a:gd name="T9" fmla="*/ 708 h 743"/>
                <a:gd name="T10" fmla="*/ 41 w 260"/>
                <a:gd name="T11" fmla="*/ 691 h 743"/>
                <a:gd name="T12" fmla="*/ 26 w 260"/>
                <a:gd name="T13" fmla="*/ 670 h 743"/>
                <a:gd name="T14" fmla="*/ 15 w 260"/>
                <a:gd name="T15" fmla="*/ 649 h 743"/>
                <a:gd name="T16" fmla="*/ 6 w 260"/>
                <a:gd name="T17" fmla="*/ 625 h 743"/>
                <a:gd name="T18" fmla="*/ 3 w 260"/>
                <a:gd name="T19" fmla="*/ 601 h 743"/>
                <a:gd name="T20" fmla="*/ 0 w 260"/>
                <a:gd name="T21" fmla="*/ 576 h 743"/>
                <a:gd name="T22" fmla="*/ 0 w 260"/>
                <a:gd name="T23" fmla="*/ 0 h 743"/>
                <a:gd name="T24" fmla="*/ 149 w 260"/>
                <a:gd name="T25" fmla="*/ 0 h 743"/>
                <a:gd name="T26" fmla="*/ 149 w 260"/>
                <a:gd name="T27" fmla="*/ 159 h 743"/>
                <a:gd name="T28" fmla="*/ 260 w 260"/>
                <a:gd name="T29" fmla="*/ 159 h 743"/>
                <a:gd name="T30" fmla="*/ 260 w 260"/>
                <a:gd name="T31" fmla="*/ 278 h 743"/>
                <a:gd name="T32" fmla="*/ 149 w 260"/>
                <a:gd name="T33" fmla="*/ 278 h 743"/>
                <a:gd name="T34" fmla="*/ 149 w 260"/>
                <a:gd name="T35" fmla="*/ 567 h 743"/>
                <a:gd name="T36" fmla="*/ 151 w 260"/>
                <a:gd name="T37" fmla="*/ 586 h 743"/>
                <a:gd name="T38" fmla="*/ 156 w 260"/>
                <a:gd name="T39" fmla="*/ 599 h 743"/>
                <a:gd name="T40" fmla="*/ 166 w 260"/>
                <a:gd name="T41" fmla="*/ 611 h 743"/>
                <a:gd name="T42" fmla="*/ 181 w 260"/>
                <a:gd name="T43" fmla="*/ 617 h 743"/>
                <a:gd name="T44" fmla="*/ 199 w 260"/>
                <a:gd name="T45" fmla="*/ 619 h 743"/>
                <a:gd name="T46" fmla="*/ 260 w 260"/>
                <a:gd name="T47" fmla="*/ 619 h 743"/>
                <a:gd name="T48" fmla="*/ 260 w 260"/>
                <a:gd name="T49" fmla="*/ 743 h 743"/>
                <a:gd name="T50" fmla="*/ 172 w 260"/>
                <a:gd name="T51" fmla="*/ 743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0" h="743">
                  <a:moveTo>
                    <a:pt x="172" y="743"/>
                  </a:moveTo>
                  <a:lnTo>
                    <a:pt x="139" y="740"/>
                  </a:lnTo>
                  <a:lnTo>
                    <a:pt x="108" y="733"/>
                  </a:lnTo>
                  <a:lnTo>
                    <a:pt x="82" y="722"/>
                  </a:lnTo>
                  <a:lnTo>
                    <a:pt x="59" y="708"/>
                  </a:lnTo>
                  <a:lnTo>
                    <a:pt x="41" y="691"/>
                  </a:lnTo>
                  <a:lnTo>
                    <a:pt x="26" y="670"/>
                  </a:lnTo>
                  <a:lnTo>
                    <a:pt x="15" y="649"/>
                  </a:lnTo>
                  <a:lnTo>
                    <a:pt x="6" y="625"/>
                  </a:lnTo>
                  <a:lnTo>
                    <a:pt x="3" y="601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9" y="0"/>
                  </a:lnTo>
                  <a:lnTo>
                    <a:pt x="149" y="159"/>
                  </a:lnTo>
                  <a:lnTo>
                    <a:pt x="260" y="159"/>
                  </a:lnTo>
                  <a:lnTo>
                    <a:pt x="260" y="278"/>
                  </a:lnTo>
                  <a:lnTo>
                    <a:pt x="149" y="278"/>
                  </a:lnTo>
                  <a:lnTo>
                    <a:pt x="149" y="567"/>
                  </a:lnTo>
                  <a:lnTo>
                    <a:pt x="151" y="586"/>
                  </a:lnTo>
                  <a:lnTo>
                    <a:pt x="156" y="599"/>
                  </a:lnTo>
                  <a:lnTo>
                    <a:pt x="166" y="611"/>
                  </a:lnTo>
                  <a:lnTo>
                    <a:pt x="181" y="617"/>
                  </a:lnTo>
                  <a:lnTo>
                    <a:pt x="199" y="619"/>
                  </a:lnTo>
                  <a:lnTo>
                    <a:pt x="260" y="619"/>
                  </a:lnTo>
                  <a:lnTo>
                    <a:pt x="260" y="743"/>
                  </a:lnTo>
                  <a:lnTo>
                    <a:pt x="172" y="7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683" y="3162"/>
              <a:ext cx="104" cy="121"/>
            </a:xfrm>
            <a:custGeom>
              <a:avLst/>
              <a:gdLst>
                <a:gd name="T0" fmla="*/ 150 w 523"/>
                <a:gd name="T1" fmla="*/ 375 h 604"/>
                <a:gd name="T2" fmla="*/ 167 w 523"/>
                <a:gd name="T3" fmla="*/ 423 h 604"/>
                <a:gd name="T4" fmla="*/ 200 w 523"/>
                <a:gd name="T5" fmla="*/ 458 h 604"/>
                <a:gd name="T6" fmla="*/ 250 w 523"/>
                <a:gd name="T7" fmla="*/ 476 h 604"/>
                <a:gd name="T8" fmla="*/ 309 w 523"/>
                <a:gd name="T9" fmla="*/ 478 h 604"/>
                <a:gd name="T10" fmla="*/ 357 w 523"/>
                <a:gd name="T11" fmla="*/ 465 h 604"/>
                <a:gd name="T12" fmla="*/ 396 w 523"/>
                <a:gd name="T13" fmla="*/ 440 h 604"/>
                <a:gd name="T14" fmla="*/ 506 w 523"/>
                <a:gd name="T15" fmla="*/ 511 h 604"/>
                <a:gd name="T16" fmla="*/ 461 w 523"/>
                <a:gd name="T17" fmla="*/ 549 h 604"/>
                <a:gd name="T18" fmla="*/ 411 w 523"/>
                <a:gd name="T19" fmla="*/ 579 h 604"/>
                <a:gd name="T20" fmla="*/ 351 w 523"/>
                <a:gd name="T21" fmla="*/ 598 h 604"/>
                <a:gd name="T22" fmla="*/ 278 w 523"/>
                <a:gd name="T23" fmla="*/ 604 h 604"/>
                <a:gd name="T24" fmla="*/ 218 w 523"/>
                <a:gd name="T25" fmla="*/ 599 h 604"/>
                <a:gd name="T26" fmla="*/ 161 w 523"/>
                <a:gd name="T27" fmla="*/ 584 h 604"/>
                <a:gd name="T28" fmla="*/ 109 w 523"/>
                <a:gd name="T29" fmla="*/ 555 h 604"/>
                <a:gd name="T30" fmla="*/ 65 w 523"/>
                <a:gd name="T31" fmla="*/ 515 h 604"/>
                <a:gd name="T32" fmla="*/ 31 w 523"/>
                <a:gd name="T33" fmla="*/ 460 h 604"/>
                <a:gd name="T34" fmla="*/ 9 w 523"/>
                <a:gd name="T35" fmla="*/ 389 h 604"/>
                <a:gd name="T36" fmla="*/ 0 w 523"/>
                <a:gd name="T37" fmla="*/ 301 h 604"/>
                <a:gd name="T38" fmla="*/ 10 w 523"/>
                <a:gd name="T39" fmla="*/ 212 h 604"/>
                <a:gd name="T40" fmla="*/ 37 w 523"/>
                <a:gd name="T41" fmla="*/ 138 h 604"/>
                <a:gd name="T42" fmla="*/ 79 w 523"/>
                <a:gd name="T43" fmla="*/ 78 h 604"/>
                <a:gd name="T44" fmla="*/ 135 w 523"/>
                <a:gd name="T45" fmla="*/ 35 h 604"/>
                <a:gd name="T46" fmla="*/ 200 w 523"/>
                <a:gd name="T47" fmla="*/ 9 h 604"/>
                <a:gd name="T48" fmla="*/ 275 w 523"/>
                <a:gd name="T49" fmla="*/ 0 h 604"/>
                <a:gd name="T50" fmla="*/ 354 w 523"/>
                <a:gd name="T51" fmla="*/ 11 h 604"/>
                <a:gd name="T52" fmla="*/ 419 w 523"/>
                <a:gd name="T53" fmla="*/ 46 h 604"/>
                <a:gd name="T54" fmla="*/ 469 w 523"/>
                <a:gd name="T55" fmla="*/ 99 h 604"/>
                <a:gd name="T56" fmla="*/ 503 w 523"/>
                <a:gd name="T57" fmla="*/ 168 h 604"/>
                <a:gd name="T58" fmla="*/ 521 w 523"/>
                <a:gd name="T59" fmla="*/ 250 h 604"/>
                <a:gd name="T60" fmla="*/ 523 w 523"/>
                <a:gd name="T61" fmla="*/ 348 h 604"/>
                <a:gd name="T62" fmla="*/ 268 w 523"/>
                <a:gd name="T63" fmla="*/ 123 h 604"/>
                <a:gd name="T64" fmla="*/ 214 w 523"/>
                <a:gd name="T65" fmla="*/ 134 h 604"/>
                <a:gd name="T66" fmla="*/ 174 w 523"/>
                <a:gd name="T67" fmla="*/ 164 h 604"/>
                <a:gd name="T68" fmla="*/ 155 w 523"/>
                <a:gd name="T69" fmla="*/ 203 h 604"/>
                <a:gd name="T70" fmla="*/ 147 w 523"/>
                <a:gd name="T71" fmla="*/ 248 h 604"/>
                <a:gd name="T72" fmla="*/ 373 w 523"/>
                <a:gd name="T73" fmla="*/ 227 h 604"/>
                <a:gd name="T74" fmla="*/ 364 w 523"/>
                <a:gd name="T75" fmla="*/ 187 h 604"/>
                <a:gd name="T76" fmla="*/ 344 w 523"/>
                <a:gd name="T77" fmla="*/ 154 h 604"/>
                <a:gd name="T78" fmla="*/ 312 w 523"/>
                <a:gd name="T79" fmla="*/ 130 h 604"/>
                <a:gd name="T80" fmla="*/ 268 w 523"/>
                <a:gd name="T81" fmla="*/ 12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3" h="604">
                  <a:moveTo>
                    <a:pt x="147" y="348"/>
                  </a:moveTo>
                  <a:lnTo>
                    <a:pt x="150" y="375"/>
                  </a:lnTo>
                  <a:lnTo>
                    <a:pt x="157" y="401"/>
                  </a:lnTo>
                  <a:lnTo>
                    <a:pt x="167" y="423"/>
                  </a:lnTo>
                  <a:lnTo>
                    <a:pt x="182" y="442"/>
                  </a:lnTo>
                  <a:lnTo>
                    <a:pt x="200" y="458"/>
                  </a:lnTo>
                  <a:lnTo>
                    <a:pt x="223" y="469"/>
                  </a:lnTo>
                  <a:lnTo>
                    <a:pt x="250" y="476"/>
                  </a:lnTo>
                  <a:lnTo>
                    <a:pt x="279" y="479"/>
                  </a:lnTo>
                  <a:lnTo>
                    <a:pt x="309" y="478"/>
                  </a:lnTo>
                  <a:lnTo>
                    <a:pt x="335" y="473"/>
                  </a:lnTo>
                  <a:lnTo>
                    <a:pt x="357" y="465"/>
                  </a:lnTo>
                  <a:lnTo>
                    <a:pt x="377" y="455"/>
                  </a:lnTo>
                  <a:lnTo>
                    <a:pt x="396" y="440"/>
                  </a:lnTo>
                  <a:lnTo>
                    <a:pt x="414" y="423"/>
                  </a:lnTo>
                  <a:lnTo>
                    <a:pt x="506" y="511"/>
                  </a:lnTo>
                  <a:lnTo>
                    <a:pt x="484" y="532"/>
                  </a:lnTo>
                  <a:lnTo>
                    <a:pt x="461" y="549"/>
                  </a:lnTo>
                  <a:lnTo>
                    <a:pt x="437" y="565"/>
                  </a:lnTo>
                  <a:lnTo>
                    <a:pt x="411" y="579"/>
                  </a:lnTo>
                  <a:lnTo>
                    <a:pt x="382" y="590"/>
                  </a:lnTo>
                  <a:lnTo>
                    <a:pt x="351" y="598"/>
                  </a:lnTo>
                  <a:lnTo>
                    <a:pt x="317" y="602"/>
                  </a:lnTo>
                  <a:lnTo>
                    <a:pt x="278" y="604"/>
                  </a:lnTo>
                  <a:lnTo>
                    <a:pt x="247" y="602"/>
                  </a:lnTo>
                  <a:lnTo>
                    <a:pt x="218" y="599"/>
                  </a:lnTo>
                  <a:lnTo>
                    <a:pt x="189" y="593"/>
                  </a:lnTo>
                  <a:lnTo>
                    <a:pt x="161" y="584"/>
                  </a:lnTo>
                  <a:lnTo>
                    <a:pt x="135" y="572"/>
                  </a:lnTo>
                  <a:lnTo>
                    <a:pt x="109" y="555"/>
                  </a:lnTo>
                  <a:lnTo>
                    <a:pt x="87" y="537"/>
                  </a:lnTo>
                  <a:lnTo>
                    <a:pt x="65" y="515"/>
                  </a:lnTo>
                  <a:lnTo>
                    <a:pt x="47" y="489"/>
                  </a:lnTo>
                  <a:lnTo>
                    <a:pt x="31" y="460"/>
                  </a:lnTo>
                  <a:lnTo>
                    <a:pt x="19" y="427"/>
                  </a:lnTo>
                  <a:lnTo>
                    <a:pt x="9" y="389"/>
                  </a:lnTo>
                  <a:lnTo>
                    <a:pt x="2" y="348"/>
                  </a:lnTo>
                  <a:lnTo>
                    <a:pt x="0" y="301"/>
                  </a:lnTo>
                  <a:lnTo>
                    <a:pt x="2" y="255"/>
                  </a:lnTo>
                  <a:lnTo>
                    <a:pt x="10" y="212"/>
                  </a:lnTo>
                  <a:lnTo>
                    <a:pt x="21" y="173"/>
                  </a:lnTo>
                  <a:lnTo>
                    <a:pt x="37" y="138"/>
                  </a:lnTo>
                  <a:lnTo>
                    <a:pt x="57" y="107"/>
                  </a:lnTo>
                  <a:lnTo>
                    <a:pt x="79" y="78"/>
                  </a:lnTo>
                  <a:lnTo>
                    <a:pt x="105" y="55"/>
                  </a:lnTo>
                  <a:lnTo>
                    <a:pt x="135" y="35"/>
                  </a:lnTo>
                  <a:lnTo>
                    <a:pt x="166" y="20"/>
                  </a:lnTo>
                  <a:lnTo>
                    <a:pt x="200" y="9"/>
                  </a:lnTo>
                  <a:lnTo>
                    <a:pt x="236" y="3"/>
                  </a:lnTo>
                  <a:lnTo>
                    <a:pt x="275" y="0"/>
                  </a:lnTo>
                  <a:lnTo>
                    <a:pt x="315" y="3"/>
                  </a:lnTo>
                  <a:lnTo>
                    <a:pt x="354" y="11"/>
                  </a:lnTo>
                  <a:lnTo>
                    <a:pt x="388" y="26"/>
                  </a:lnTo>
                  <a:lnTo>
                    <a:pt x="419" y="46"/>
                  </a:lnTo>
                  <a:lnTo>
                    <a:pt x="446" y="71"/>
                  </a:lnTo>
                  <a:lnTo>
                    <a:pt x="469" y="99"/>
                  </a:lnTo>
                  <a:lnTo>
                    <a:pt x="488" y="133"/>
                  </a:lnTo>
                  <a:lnTo>
                    <a:pt x="503" y="168"/>
                  </a:lnTo>
                  <a:lnTo>
                    <a:pt x="514" y="208"/>
                  </a:lnTo>
                  <a:lnTo>
                    <a:pt x="521" y="250"/>
                  </a:lnTo>
                  <a:lnTo>
                    <a:pt x="523" y="295"/>
                  </a:lnTo>
                  <a:lnTo>
                    <a:pt x="523" y="348"/>
                  </a:lnTo>
                  <a:lnTo>
                    <a:pt x="147" y="348"/>
                  </a:lnTo>
                  <a:close/>
                  <a:moveTo>
                    <a:pt x="268" y="123"/>
                  </a:moveTo>
                  <a:lnTo>
                    <a:pt x="239" y="125"/>
                  </a:lnTo>
                  <a:lnTo>
                    <a:pt x="214" y="134"/>
                  </a:lnTo>
                  <a:lnTo>
                    <a:pt x="192" y="146"/>
                  </a:lnTo>
                  <a:lnTo>
                    <a:pt x="174" y="164"/>
                  </a:lnTo>
                  <a:lnTo>
                    <a:pt x="162" y="183"/>
                  </a:lnTo>
                  <a:lnTo>
                    <a:pt x="155" y="203"/>
                  </a:lnTo>
                  <a:lnTo>
                    <a:pt x="150" y="224"/>
                  </a:lnTo>
                  <a:lnTo>
                    <a:pt x="147" y="248"/>
                  </a:lnTo>
                  <a:lnTo>
                    <a:pt x="376" y="248"/>
                  </a:lnTo>
                  <a:lnTo>
                    <a:pt x="373" y="227"/>
                  </a:lnTo>
                  <a:lnTo>
                    <a:pt x="370" y="206"/>
                  </a:lnTo>
                  <a:lnTo>
                    <a:pt x="364" y="187"/>
                  </a:lnTo>
                  <a:lnTo>
                    <a:pt x="355" y="168"/>
                  </a:lnTo>
                  <a:lnTo>
                    <a:pt x="344" y="154"/>
                  </a:lnTo>
                  <a:lnTo>
                    <a:pt x="329" y="140"/>
                  </a:lnTo>
                  <a:lnTo>
                    <a:pt x="312" y="130"/>
                  </a:lnTo>
                  <a:lnTo>
                    <a:pt x="292" y="124"/>
                  </a:lnTo>
                  <a:lnTo>
                    <a:pt x="268" y="1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05" y="3164"/>
              <a:ext cx="96" cy="117"/>
            </a:xfrm>
            <a:custGeom>
              <a:avLst/>
              <a:gdLst>
                <a:gd name="T0" fmla="*/ 270 w 480"/>
                <a:gd name="T1" fmla="*/ 119 h 585"/>
                <a:gd name="T2" fmla="*/ 290 w 480"/>
                <a:gd name="T3" fmla="*/ 121 h 585"/>
                <a:gd name="T4" fmla="*/ 306 w 480"/>
                <a:gd name="T5" fmla="*/ 126 h 585"/>
                <a:gd name="T6" fmla="*/ 317 w 480"/>
                <a:gd name="T7" fmla="*/ 135 h 585"/>
                <a:gd name="T8" fmla="*/ 325 w 480"/>
                <a:gd name="T9" fmla="*/ 146 h 585"/>
                <a:gd name="T10" fmla="*/ 330 w 480"/>
                <a:gd name="T11" fmla="*/ 160 h 585"/>
                <a:gd name="T12" fmla="*/ 332 w 480"/>
                <a:gd name="T13" fmla="*/ 176 h 585"/>
                <a:gd name="T14" fmla="*/ 332 w 480"/>
                <a:gd name="T15" fmla="*/ 585 h 585"/>
                <a:gd name="T16" fmla="*/ 480 w 480"/>
                <a:gd name="T17" fmla="*/ 585 h 585"/>
                <a:gd name="T18" fmla="*/ 480 w 480"/>
                <a:gd name="T19" fmla="*/ 175 h 585"/>
                <a:gd name="T20" fmla="*/ 479 w 480"/>
                <a:gd name="T21" fmla="*/ 152 h 585"/>
                <a:gd name="T22" fmla="*/ 475 w 480"/>
                <a:gd name="T23" fmla="*/ 129 h 585"/>
                <a:gd name="T24" fmla="*/ 469 w 480"/>
                <a:gd name="T25" fmla="*/ 107 h 585"/>
                <a:gd name="T26" fmla="*/ 460 w 480"/>
                <a:gd name="T27" fmla="*/ 86 h 585"/>
                <a:gd name="T28" fmla="*/ 448 w 480"/>
                <a:gd name="T29" fmla="*/ 66 h 585"/>
                <a:gd name="T30" fmla="*/ 433 w 480"/>
                <a:gd name="T31" fmla="*/ 47 h 585"/>
                <a:gd name="T32" fmla="*/ 416 w 480"/>
                <a:gd name="T33" fmla="*/ 31 h 585"/>
                <a:gd name="T34" fmla="*/ 393 w 480"/>
                <a:gd name="T35" fmla="*/ 19 h 585"/>
                <a:gd name="T36" fmla="*/ 369 w 480"/>
                <a:gd name="T37" fmla="*/ 9 h 585"/>
                <a:gd name="T38" fmla="*/ 339 w 480"/>
                <a:gd name="T39" fmla="*/ 3 h 585"/>
                <a:gd name="T40" fmla="*/ 306 w 480"/>
                <a:gd name="T41" fmla="*/ 0 h 585"/>
                <a:gd name="T42" fmla="*/ 0 w 480"/>
                <a:gd name="T43" fmla="*/ 0 h 585"/>
                <a:gd name="T44" fmla="*/ 0 w 480"/>
                <a:gd name="T45" fmla="*/ 585 h 585"/>
                <a:gd name="T46" fmla="*/ 147 w 480"/>
                <a:gd name="T47" fmla="*/ 585 h 585"/>
                <a:gd name="T48" fmla="*/ 147 w 480"/>
                <a:gd name="T49" fmla="*/ 119 h 585"/>
                <a:gd name="T50" fmla="*/ 270 w 480"/>
                <a:gd name="T51" fmla="*/ 119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0" h="585">
                  <a:moveTo>
                    <a:pt x="270" y="119"/>
                  </a:moveTo>
                  <a:lnTo>
                    <a:pt x="290" y="121"/>
                  </a:lnTo>
                  <a:lnTo>
                    <a:pt x="306" y="126"/>
                  </a:lnTo>
                  <a:lnTo>
                    <a:pt x="317" y="135"/>
                  </a:lnTo>
                  <a:lnTo>
                    <a:pt x="325" y="146"/>
                  </a:lnTo>
                  <a:lnTo>
                    <a:pt x="330" y="160"/>
                  </a:lnTo>
                  <a:lnTo>
                    <a:pt x="332" y="176"/>
                  </a:lnTo>
                  <a:lnTo>
                    <a:pt x="332" y="585"/>
                  </a:lnTo>
                  <a:lnTo>
                    <a:pt x="480" y="585"/>
                  </a:lnTo>
                  <a:lnTo>
                    <a:pt x="480" y="175"/>
                  </a:lnTo>
                  <a:lnTo>
                    <a:pt x="479" y="152"/>
                  </a:lnTo>
                  <a:lnTo>
                    <a:pt x="475" y="129"/>
                  </a:lnTo>
                  <a:lnTo>
                    <a:pt x="469" y="107"/>
                  </a:lnTo>
                  <a:lnTo>
                    <a:pt x="460" y="86"/>
                  </a:lnTo>
                  <a:lnTo>
                    <a:pt x="448" y="66"/>
                  </a:lnTo>
                  <a:lnTo>
                    <a:pt x="433" y="47"/>
                  </a:lnTo>
                  <a:lnTo>
                    <a:pt x="416" y="31"/>
                  </a:lnTo>
                  <a:lnTo>
                    <a:pt x="393" y="19"/>
                  </a:lnTo>
                  <a:lnTo>
                    <a:pt x="369" y="9"/>
                  </a:lnTo>
                  <a:lnTo>
                    <a:pt x="339" y="3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585"/>
                  </a:lnTo>
                  <a:lnTo>
                    <a:pt x="147" y="585"/>
                  </a:lnTo>
                  <a:lnTo>
                    <a:pt x="147" y="119"/>
                  </a:lnTo>
                  <a:lnTo>
                    <a:pt x="270" y="11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855" y="3116"/>
              <a:ext cx="23" cy="24"/>
            </a:xfrm>
            <a:custGeom>
              <a:avLst/>
              <a:gdLst>
                <a:gd name="T0" fmla="*/ 39 w 118"/>
                <a:gd name="T1" fmla="*/ 116 h 120"/>
                <a:gd name="T2" fmla="*/ 11 w 118"/>
                <a:gd name="T3" fmla="*/ 95 h 120"/>
                <a:gd name="T4" fmla="*/ 0 w 118"/>
                <a:gd name="T5" fmla="*/ 59 h 120"/>
                <a:gd name="T6" fmla="*/ 11 w 118"/>
                <a:gd name="T7" fmla="*/ 24 h 120"/>
                <a:gd name="T8" fmla="*/ 39 w 118"/>
                <a:gd name="T9" fmla="*/ 3 h 120"/>
                <a:gd name="T10" fmla="*/ 78 w 118"/>
                <a:gd name="T11" fmla="*/ 3 h 120"/>
                <a:gd name="T12" fmla="*/ 106 w 118"/>
                <a:gd name="T13" fmla="*/ 24 h 120"/>
                <a:gd name="T14" fmla="*/ 118 w 118"/>
                <a:gd name="T15" fmla="*/ 59 h 120"/>
                <a:gd name="T16" fmla="*/ 106 w 118"/>
                <a:gd name="T17" fmla="*/ 95 h 120"/>
                <a:gd name="T18" fmla="*/ 78 w 118"/>
                <a:gd name="T19" fmla="*/ 116 h 120"/>
                <a:gd name="T20" fmla="*/ 58 w 118"/>
                <a:gd name="T21" fmla="*/ 10 h 120"/>
                <a:gd name="T22" fmla="*/ 29 w 118"/>
                <a:gd name="T23" fmla="*/ 19 h 120"/>
                <a:gd name="T24" fmla="*/ 12 w 118"/>
                <a:gd name="T25" fmla="*/ 44 h 120"/>
                <a:gd name="T26" fmla="*/ 12 w 118"/>
                <a:gd name="T27" fmla="*/ 75 h 120"/>
                <a:gd name="T28" fmla="*/ 29 w 118"/>
                <a:gd name="T29" fmla="*/ 100 h 120"/>
                <a:gd name="T30" fmla="*/ 58 w 118"/>
                <a:gd name="T31" fmla="*/ 108 h 120"/>
                <a:gd name="T32" fmla="*/ 88 w 118"/>
                <a:gd name="T33" fmla="*/ 100 h 120"/>
                <a:gd name="T34" fmla="*/ 106 w 118"/>
                <a:gd name="T35" fmla="*/ 75 h 120"/>
                <a:gd name="T36" fmla="*/ 106 w 118"/>
                <a:gd name="T37" fmla="*/ 44 h 120"/>
                <a:gd name="T38" fmla="*/ 88 w 118"/>
                <a:gd name="T39" fmla="*/ 19 h 120"/>
                <a:gd name="T40" fmla="*/ 58 w 118"/>
                <a:gd name="T41" fmla="*/ 10 h 120"/>
                <a:gd name="T42" fmla="*/ 74 w 118"/>
                <a:gd name="T43" fmla="*/ 95 h 120"/>
                <a:gd name="T44" fmla="*/ 71 w 118"/>
                <a:gd name="T45" fmla="*/ 94 h 120"/>
                <a:gd name="T46" fmla="*/ 55 w 118"/>
                <a:gd name="T47" fmla="*/ 68 h 120"/>
                <a:gd name="T48" fmla="*/ 48 w 118"/>
                <a:gd name="T49" fmla="*/ 66 h 120"/>
                <a:gd name="T50" fmla="*/ 47 w 118"/>
                <a:gd name="T51" fmla="*/ 94 h 120"/>
                <a:gd name="T52" fmla="*/ 45 w 118"/>
                <a:gd name="T53" fmla="*/ 95 h 120"/>
                <a:gd name="T54" fmla="*/ 33 w 118"/>
                <a:gd name="T55" fmla="*/ 95 h 120"/>
                <a:gd name="T56" fmla="*/ 32 w 118"/>
                <a:gd name="T57" fmla="*/ 92 h 120"/>
                <a:gd name="T58" fmla="*/ 33 w 118"/>
                <a:gd name="T59" fmla="*/ 26 h 120"/>
                <a:gd name="T60" fmla="*/ 37 w 118"/>
                <a:gd name="T61" fmla="*/ 23 h 120"/>
                <a:gd name="T62" fmla="*/ 45 w 118"/>
                <a:gd name="T63" fmla="*/ 22 h 120"/>
                <a:gd name="T64" fmla="*/ 55 w 118"/>
                <a:gd name="T65" fmla="*/ 22 h 120"/>
                <a:gd name="T66" fmla="*/ 76 w 118"/>
                <a:gd name="T67" fmla="*/ 27 h 120"/>
                <a:gd name="T68" fmla="*/ 85 w 118"/>
                <a:gd name="T69" fmla="*/ 44 h 120"/>
                <a:gd name="T70" fmla="*/ 84 w 118"/>
                <a:gd name="T71" fmla="*/ 52 h 120"/>
                <a:gd name="T72" fmla="*/ 79 w 118"/>
                <a:gd name="T73" fmla="*/ 60 h 120"/>
                <a:gd name="T74" fmla="*/ 71 w 118"/>
                <a:gd name="T75" fmla="*/ 64 h 120"/>
                <a:gd name="T76" fmla="*/ 88 w 118"/>
                <a:gd name="T77" fmla="*/ 92 h 120"/>
                <a:gd name="T78" fmla="*/ 88 w 118"/>
                <a:gd name="T79" fmla="*/ 94 h 120"/>
                <a:gd name="T80" fmla="*/ 85 w 118"/>
                <a:gd name="T81" fmla="*/ 95 h 120"/>
                <a:gd name="T82" fmla="*/ 70 w 118"/>
                <a:gd name="T83" fmla="*/ 40 h 120"/>
                <a:gd name="T84" fmla="*/ 65 w 118"/>
                <a:gd name="T85" fmla="*/ 37 h 120"/>
                <a:gd name="T86" fmla="*/ 57 w 118"/>
                <a:gd name="T87" fmla="*/ 34 h 120"/>
                <a:gd name="T88" fmla="*/ 47 w 118"/>
                <a:gd name="T89" fmla="*/ 55 h 120"/>
                <a:gd name="T90" fmla="*/ 52 w 118"/>
                <a:gd name="T91" fmla="*/ 55 h 120"/>
                <a:gd name="T92" fmla="*/ 57 w 118"/>
                <a:gd name="T93" fmla="*/ 55 h 120"/>
                <a:gd name="T94" fmla="*/ 65 w 118"/>
                <a:gd name="T95" fmla="*/ 54 h 120"/>
                <a:gd name="T96" fmla="*/ 70 w 118"/>
                <a:gd name="T97" fmla="*/ 49 h 120"/>
                <a:gd name="T98" fmla="*/ 70 w 118"/>
                <a:gd name="T99" fmla="*/ 4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8" h="120">
                  <a:moveTo>
                    <a:pt x="58" y="120"/>
                  </a:moveTo>
                  <a:lnTo>
                    <a:pt x="39" y="116"/>
                  </a:lnTo>
                  <a:lnTo>
                    <a:pt x="23" y="107"/>
                  </a:lnTo>
                  <a:lnTo>
                    <a:pt x="11" y="95"/>
                  </a:lnTo>
                  <a:lnTo>
                    <a:pt x="2" y="79"/>
                  </a:lnTo>
                  <a:lnTo>
                    <a:pt x="0" y="59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lnTo>
                    <a:pt x="78" y="3"/>
                  </a:lnTo>
                  <a:lnTo>
                    <a:pt x="94" y="12"/>
                  </a:lnTo>
                  <a:lnTo>
                    <a:pt x="106" y="24"/>
                  </a:lnTo>
                  <a:lnTo>
                    <a:pt x="115" y="40"/>
                  </a:lnTo>
                  <a:lnTo>
                    <a:pt x="118" y="59"/>
                  </a:lnTo>
                  <a:lnTo>
                    <a:pt x="115" y="79"/>
                  </a:lnTo>
                  <a:lnTo>
                    <a:pt x="106" y="95"/>
                  </a:lnTo>
                  <a:lnTo>
                    <a:pt x="94" y="107"/>
                  </a:lnTo>
                  <a:lnTo>
                    <a:pt x="78" y="116"/>
                  </a:lnTo>
                  <a:lnTo>
                    <a:pt x="58" y="120"/>
                  </a:lnTo>
                  <a:close/>
                  <a:moveTo>
                    <a:pt x="58" y="10"/>
                  </a:moveTo>
                  <a:lnTo>
                    <a:pt x="43" y="13"/>
                  </a:lnTo>
                  <a:lnTo>
                    <a:pt x="29" y="19"/>
                  </a:lnTo>
                  <a:lnTo>
                    <a:pt x="20" y="31"/>
                  </a:lnTo>
                  <a:lnTo>
                    <a:pt x="12" y="44"/>
                  </a:lnTo>
                  <a:lnTo>
                    <a:pt x="10" y="59"/>
                  </a:lnTo>
                  <a:lnTo>
                    <a:pt x="12" y="75"/>
                  </a:lnTo>
                  <a:lnTo>
                    <a:pt x="20" y="89"/>
                  </a:lnTo>
                  <a:lnTo>
                    <a:pt x="29" y="100"/>
                  </a:lnTo>
                  <a:lnTo>
                    <a:pt x="43" y="106"/>
                  </a:lnTo>
                  <a:lnTo>
                    <a:pt x="58" y="108"/>
                  </a:lnTo>
                  <a:lnTo>
                    <a:pt x="74" y="106"/>
                  </a:lnTo>
                  <a:lnTo>
                    <a:pt x="88" y="100"/>
                  </a:lnTo>
                  <a:lnTo>
                    <a:pt x="99" y="89"/>
                  </a:lnTo>
                  <a:lnTo>
                    <a:pt x="106" y="75"/>
                  </a:lnTo>
                  <a:lnTo>
                    <a:pt x="109" y="59"/>
                  </a:lnTo>
                  <a:lnTo>
                    <a:pt x="106" y="44"/>
                  </a:lnTo>
                  <a:lnTo>
                    <a:pt x="99" y="31"/>
                  </a:lnTo>
                  <a:lnTo>
                    <a:pt x="88" y="19"/>
                  </a:lnTo>
                  <a:lnTo>
                    <a:pt x="74" y="13"/>
                  </a:lnTo>
                  <a:lnTo>
                    <a:pt x="58" y="10"/>
                  </a:lnTo>
                  <a:close/>
                  <a:moveTo>
                    <a:pt x="85" y="95"/>
                  </a:moveTo>
                  <a:lnTo>
                    <a:pt x="74" y="95"/>
                  </a:lnTo>
                  <a:lnTo>
                    <a:pt x="73" y="95"/>
                  </a:lnTo>
                  <a:lnTo>
                    <a:pt x="71" y="94"/>
                  </a:lnTo>
                  <a:lnTo>
                    <a:pt x="57" y="68"/>
                  </a:lnTo>
                  <a:lnTo>
                    <a:pt x="55" y="68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8" y="92"/>
                  </a:lnTo>
                  <a:lnTo>
                    <a:pt x="47" y="94"/>
                  </a:lnTo>
                  <a:lnTo>
                    <a:pt x="47" y="95"/>
                  </a:lnTo>
                  <a:lnTo>
                    <a:pt x="45" y="95"/>
                  </a:lnTo>
                  <a:lnTo>
                    <a:pt x="34" y="95"/>
                  </a:lnTo>
                  <a:lnTo>
                    <a:pt x="33" y="95"/>
                  </a:lnTo>
                  <a:lnTo>
                    <a:pt x="33" y="94"/>
                  </a:lnTo>
                  <a:lnTo>
                    <a:pt x="32" y="92"/>
                  </a:lnTo>
                  <a:lnTo>
                    <a:pt x="32" y="28"/>
                  </a:lnTo>
                  <a:lnTo>
                    <a:pt x="33" y="26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1" y="22"/>
                  </a:lnTo>
                  <a:lnTo>
                    <a:pt x="45" y="22"/>
                  </a:lnTo>
                  <a:lnTo>
                    <a:pt x="50" y="22"/>
                  </a:lnTo>
                  <a:lnTo>
                    <a:pt x="55" y="22"/>
                  </a:lnTo>
                  <a:lnTo>
                    <a:pt x="68" y="23"/>
                  </a:lnTo>
                  <a:lnTo>
                    <a:pt x="76" y="27"/>
                  </a:lnTo>
                  <a:lnTo>
                    <a:pt x="83" y="33"/>
                  </a:lnTo>
                  <a:lnTo>
                    <a:pt x="85" y="44"/>
                  </a:lnTo>
                  <a:lnTo>
                    <a:pt x="85" y="45"/>
                  </a:lnTo>
                  <a:lnTo>
                    <a:pt x="84" y="52"/>
                  </a:lnTo>
                  <a:lnTo>
                    <a:pt x="83" y="56"/>
                  </a:lnTo>
                  <a:lnTo>
                    <a:pt x="79" y="60"/>
                  </a:lnTo>
                  <a:lnTo>
                    <a:pt x="75" y="63"/>
                  </a:lnTo>
                  <a:lnTo>
                    <a:pt x="71" y="64"/>
                  </a:lnTo>
                  <a:lnTo>
                    <a:pt x="86" y="91"/>
                  </a:lnTo>
                  <a:lnTo>
                    <a:pt x="88" y="92"/>
                  </a:lnTo>
                  <a:lnTo>
                    <a:pt x="88" y="92"/>
                  </a:lnTo>
                  <a:lnTo>
                    <a:pt x="88" y="94"/>
                  </a:lnTo>
                  <a:lnTo>
                    <a:pt x="86" y="95"/>
                  </a:lnTo>
                  <a:lnTo>
                    <a:pt x="85" y="95"/>
                  </a:lnTo>
                  <a:close/>
                  <a:moveTo>
                    <a:pt x="70" y="44"/>
                  </a:moveTo>
                  <a:lnTo>
                    <a:pt x="70" y="40"/>
                  </a:lnTo>
                  <a:lnTo>
                    <a:pt x="68" y="38"/>
                  </a:lnTo>
                  <a:lnTo>
                    <a:pt x="65" y="37"/>
                  </a:lnTo>
                  <a:lnTo>
                    <a:pt x="62" y="35"/>
                  </a:lnTo>
                  <a:lnTo>
                    <a:pt x="57" y="34"/>
                  </a:lnTo>
                  <a:lnTo>
                    <a:pt x="47" y="34"/>
                  </a:lnTo>
                  <a:lnTo>
                    <a:pt x="47" y="55"/>
                  </a:lnTo>
                  <a:lnTo>
                    <a:pt x="49" y="55"/>
                  </a:lnTo>
                  <a:lnTo>
                    <a:pt x="52" y="55"/>
                  </a:lnTo>
                  <a:lnTo>
                    <a:pt x="54" y="55"/>
                  </a:lnTo>
                  <a:lnTo>
                    <a:pt x="57" y="55"/>
                  </a:lnTo>
                  <a:lnTo>
                    <a:pt x="62" y="55"/>
                  </a:lnTo>
                  <a:lnTo>
                    <a:pt x="65" y="54"/>
                  </a:lnTo>
                  <a:lnTo>
                    <a:pt x="68" y="52"/>
                  </a:lnTo>
                  <a:lnTo>
                    <a:pt x="70" y="49"/>
                  </a:lnTo>
                  <a:lnTo>
                    <a:pt x="70" y="45"/>
                  </a:lnTo>
                  <a:lnTo>
                    <a:pt x="70" y="4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61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613525"/>
            <a:ext cx="425768" cy="190500"/>
          </a:xfrm>
        </p:spPr>
        <p:txBody>
          <a:bodyPr/>
          <a:lstStyle>
            <a:lvl1pPr>
              <a:defRPr sz="1400" b="1" i="0" baseline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25A24FAE-641F-40D5-95D6-576E79D4F1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37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613525"/>
            <a:ext cx="425768" cy="190500"/>
          </a:xfrm>
        </p:spPr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284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613525"/>
            <a:ext cx="425768" cy="190500"/>
          </a:xfrm>
        </p:spPr>
        <p:txBody>
          <a:bodyPr/>
          <a:lstStyle/>
          <a:p>
            <a:pPr>
              <a:defRPr/>
            </a:pPr>
            <a:fld id="{25A24FAE-641F-40D5-95D6-576E79D4F177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470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64225"/>
            <a:ext cx="9144000" cy="4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962" y="304700"/>
            <a:ext cx="8436076" cy="10229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62" y="1327664"/>
            <a:ext cx="8436076" cy="4866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6"/>
          <p:cNvGrpSpPr>
            <a:grpSpLocks noChangeAspect="1"/>
          </p:cNvGrpSpPr>
          <p:nvPr/>
        </p:nvGrpSpPr>
        <p:grpSpPr bwMode="auto">
          <a:xfrm>
            <a:off x="8423323" y="6371303"/>
            <a:ext cx="632187" cy="477239"/>
            <a:chOff x="248" y="2908"/>
            <a:chExt cx="816" cy="616"/>
          </a:xfrm>
          <a:solidFill>
            <a:srgbClr val="FFFFFF"/>
          </a:solidFill>
        </p:grpSpPr>
        <p:sp>
          <p:nvSpPr>
            <p:cNvPr id="32" name="AutoShape 5"/>
            <p:cNvSpPr>
              <a:spLocks noChangeAspect="1" noChangeArrowheads="1" noTextEdit="1"/>
            </p:cNvSpPr>
            <p:nvPr userDrawn="1"/>
          </p:nvSpPr>
          <p:spPr bwMode="auto">
            <a:xfrm>
              <a:off x="248" y="2908"/>
              <a:ext cx="816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 userDrawn="1"/>
          </p:nvSpPr>
          <p:spPr bwMode="auto">
            <a:xfrm>
              <a:off x="365" y="3027"/>
              <a:ext cx="576" cy="380"/>
            </a:xfrm>
            <a:custGeom>
              <a:avLst/>
              <a:gdLst>
                <a:gd name="T0" fmla="*/ 1225 w 2881"/>
                <a:gd name="T1" fmla="*/ 1703 h 1899"/>
                <a:gd name="T2" fmla="*/ 1013 w 2881"/>
                <a:gd name="T3" fmla="*/ 1706 h 1899"/>
                <a:gd name="T4" fmla="*/ 810 w 2881"/>
                <a:gd name="T5" fmla="*/ 1691 h 1899"/>
                <a:gd name="T6" fmla="*/ 621 w 2881"/>
                <a:gd name="T7" fmla="*/ 1658 h 1899"/>
                <a:gd name="T8" fmla="*/ 453 w 2881"/>
                <a:gd name="T9" fmla="*/ 1601 h 1899"/>
                <a:gd name="T10" fmla="*/ 312 w 2881"/>
                <a:gd name="T11" fmla="*/ 1521 h 1899"/>
                <a:gd name="T12" fmla="*/ 203 w 2881"/>
                <a:gd name="T13" fmla="*/ 1411 h 1899"/>
                <a:gd name="T14" fmla="*/ 135 w 2881"/>
                <a:gd name="T15" fmla="*/ 1271 h 1899"/>
                <a:gd name="T16" fmla="*/ 114 w 2881"/>
                <a:gd name="T17" fmla="*/ 1086 h 1899"/>
                <a:gd name="T18" fmla="*/ 152 w 2881"/>
                <a:gd name="T19" fmla="*/ 891 h 1899"/>
                <a:gd name="T20" fmla="*/ 239 w 2881"/>
                <a:gd name="T21" fmla="*/ 718 h 1899"/>
                <a:gd name="T22" fmla="*/ 314 w 2881"/>
                <a:gd name="T23" fmla="*/ 544 h 1899"/>
                <a:gd name="T24" fmla="*/ 167 w 2881"/>
                <a:gd name="T25" fmla="*/ 699 h 1899"/>
                <a:gd name="T26" fmla="*/ 62 w 2881"/>
                <a:gd name="T27" fmla="*/ 869 h 1899"/>
                <a:gd name="T28" fmla="*/ 6 w 2881"/>
                <a:gd name="T29" fmla="*/ 1057 h 1899"/>
                <a:gd name="T30" fmla="*/ 6 w 2881"/>
                <a:gd name="T31" fmla="*/ 1260 h 1899"/>
                <a:gd name="T32" fmla="*/ 63 w 2881"/>
                <a:gd name="T33" fmla="*/ 1453 h 1899"/>
                <a:gd name="T34" fmla="*/ 178 w 2881"/>
                <a:gd name="T35" fmla="*/ 1610 h 1899"/>
                <a:gd name="T36" fmla="*/ 350 w 2881"/>
                <a:gd name="T37" fmla="*/ 1736 h 1899"/>
                <a:gd name="T38" fmla="*/ 574 w 2881"/>
                <a:gd name="T39" fmla="*/ 1829 h 1899"/>
                <a:gd name="T40" fmla="*/ 846 w 2881"/>
                <a:gd name="T41" fmla="*/ 1884 h 1899"/>
                <a:gd name="T42" fmla="*/ 1165 w 2881"/>
                <a:gd name="T43" fmla="*/ 1899 h 1899"/>
                <a:gd name="T44" fmla="*/ 1488 w 2881"/>
                <a:gd name="T45" fmla="*/ 1874 h 1899"/>
                <a:gd name="T46" fmla="*/ 1765 w 2881"/>
                <a:gd name="T47" fmla="*/ 1825 h 1899"/>
                <a:gd name="T48" fmla="*/ 2048 w 2881"/>
                <a:gd name="T49" fmla="*/ 1747 h 1899"/>
                <a:gd name="T50" fmla="*/ 2313 w 2881"/>
                <a:gd name="T51" fmla="*/ 1643 h 1899"/>
                <a:gd name="T52" fmla="*/ 2319 w 2881"/>
                <a:gd name="T53" fmla="*/ 1424 h 1899"/>
                <a:gd name="T54" fmla="*/ 2061 w 2881"/>
                <a:gd name="T55" fmla="*/ 1536 h 1899"/>
                <a:gd name="T56" fmla="*/ 1766 w 2881"/>
                <a:gd name="T57" fmla="*/ 1623 h 1899"/>
                <a:gd name="T58" fmla="*/ 1465 w 2881"/>
                <a:gd name="T59" fmla="*/ 1682 h 1899"/>
                <a:gd name="T60" fmla="*/ 2852 w 2881"/>
                <a:gd name="T61" fmla="*/ 481 h 1899"/>
                <a:gd name="T62" fmla="*/ 2771 w 2881"/>
                <a:gd name="T63" fmla="*/ 326 h 1899"/>
                <a:gd name="T64" fmla="*/ 2642 w 2881"/>
                <a:gd name="T65" fmla="*/ 203 h 1899"/>
                <a:gd name="T66" fmla="*/ 2474 w 2881"/>
                <a:gd name="T67" fmla="*/ 108 h 1899"/>
                <a:gd name="T68" fmla="*/ 2272 w 2881"/>
                <a:gd name="T69" fmla="*/ 43 h 1899"/>
                <a:gd name="T70" fmla="*/ 2046 w 2881"/>
                <a:gd name="T71" fmla="*/ 7 h 1899"/>
                <a:gd name="T72" fmla="*/ 1801 w 2881"/>
                <a:gd name="T73" fmla="*/ 1 h 1899"/>
                <a:gd name="T74" fmla="*/ 1545 w 2881"/>
                <a:gd name="T75" fmla="*/ 22 h 1899"/>
                <a:gd name="T76" fmla="*/ 1285 w 2881"/>
                <a:gd name="T77" fmla="*/ 72 h 1899"/>
                <a:gd name="T78" fmla="*/ 1028 w 2881"/>
                <a:gd name="T79" fmla="*/ 150 h 1899"/>
                <a:gd name="T80" fmla="*/ 782 w 2881"/>
                <a:gd name="T81" fmla="*/ 255 h 1899"/>
                <a:gd name="T82" fmla="*/ 627 w 2881"/>
                <a:gd name="T83" fmla="*/ 396 h 1899"/>
                <a:gd name="T84" fmla="*/ 867 w 2881"/>
                <a:gd name="T85" fmla="*/ 288 h 1899"/>
                <a:gd name="T86" fmla="*/ 1118 w 2881"/>
                <a:gd name="T87" fmla="*/ 204 h 1899"/>
                <a:gd name="T88" fmla="*/ 1373 w 2881"/>
                <a:gd name="T89" fmla="*/ 143 h 1899"/>
                <a:gd name="T90" fmla="*/ 1625 w 2881"/>
                <a:gd name="T91" fmla="*/ 109 h 1899"/>
                <a:gd name="T92" fmla="*/ 1869 w 2881"/>
                <a:gd name="T93" fmla="*/ 99 h 1899"/>
                <a:gd name="T94" fmla="*/ 2095 w 2881"/>
                <a:gd name="T95" fmla="*/ 117 h 1899"/>
                <a:gd name="T96" fmla="*/ 2298 w 2881"/>
                <a:gd name="T97" fmla="*/ 163 h 1899"/>
                <a:gd name="T98" fmla="*/ 2470 w 2881"/>
                <a:gd name="T99" fmla="*/ 237 h 1899"/>
                <a:gd name="T100" fmla="*/ 2605 w 2881"/>
                <a:gd name="T101" fmla="*/ 341 h 1899"/>
                <a:gd name="T102" fmla="*/ 2695 w 2881"/>
                <a:gd name="T103" fmla="*/ 475 h 1899"/>
                <a:gd name="T104" fmla="*/ 2733 w 2881"/>
                <a:gd name="T105" fmla="*/ 637 h 1899"/>
                <a:gd name="T106" fmla="*/ 2710 w 2881"/>
                <a:gd name="T107" fmla="*/ 800 h 1899"/>
                <a:gd name="T108" fmla="*/ 2630 w 2881"/>
                <a:gd name="T109" fmla="*/ 951 h 1899"/>
                <a:gd name="T110" fmla="*/ 2500 w 2881"/>
                <a:gd name="T111" fmla="*/ 1078 h 1899"/>
                <a:gd name="T112" fmla="*/ 2493 w 2881"/>
                <a:gd name="T113" fmla="*/ 1251 h 1899"/>
                <a:gd name="T114" fmla="*/ 2626 w 2881"/>
                <a:gd name="T115" fmla="*/ 1168 h 1899"/>
                <a:gd name="T116" fmla="*/ 2742 w 2881"/>
                <a:gd name="T117" fmla="*/ 1050 h 1899"/>
                <a:gd name="T118" fmla="*/ 2830 w 2881"/>
                <a:gd name="T119" fmla="*/ 903 h 1899"/>
                <a:gd name="T120" fmla="*/ 2877 w 2881"/>
                <a:gd name="T121" fmla="*/ 731 h 1899"/>
                <a:gd name="T122" fmla="*/ 2867 w 2881"/>
                <a:gd name="T123" fmla="*/ 539 h 1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81" h="1899">
                  <a:moveTo>
                    <a:pt x="1368" y="1693"/>
                  </a:moveTo>
                  <a:lnTo>
                    <a:pt x="1296" y="1699"/>
                  </a:lnTo>
                  <a:lnTo>
                    <a:pt x="1225" y="1703"/>
                  </a:lnTo>
                  <a:lnTo>
                    <a:pt x="1154" y="1706"/>
                  </a:lnTo>
                  <a:lnTo>
                    <a:pt x="1084" y="1706"/>
                  </a:lnTo>
                  <a:lnTo>
                    <a:pt x="1013" y="1706"/>
                  </a:lnTo>
                  <a:lnTo>
                    <a:pt x="945" y="1704"/>
                  </a:lnTo>
                  <a:lnTo>
                    <a:pt x="877" y="1699"/>
                  </a:lnTo>
                  <a:lnTo>
                    <a:pt x="810" y="1691"/>
                  </a:lnTo>
                  <a:lnTo>
                    <a:pt x="745" y="1683"/>
                  </a:lnTo>
                  <a:lnTo>
                    <a:pt x="682" y="1672"/>
                  </a:lnTo>
                  <a:lnTo>
                    <a:pt x="621" y="1658"/>
                  </a:lnTo>
                  <a:lnTo>
                    <a:pt x="563" y="1642"/>
                  </a:lnTo>
                  <a:lnTo>
                    <a:pt x="506" y="1623"/>
                  </a:lnTo>
                  <a:lnTo>
                    <a:pt x="453" y="1601"/>
                  </a:lnTo>
                  <a:lnTo>
                    <a:pt x="402" y="1578"/>
                  </a:lnTo>
                  <a:lnTo>
                    <a:pt x="355" y="1550"/>
                  </a:lnTo>
                  <a:lnTo>
                    <a:pt x="312" y="1521"/>
                  </a:lnTo>
                  <a:lnTo>
                    <a:pt x="271" y="1487"/>
                  </a:lnTo>
                  <a:lnTo>
                    <a:pt x="235" y="1450"/>
                  </a:lnTo>
                  <a:lnTo>
                    <a:pt x="203" y="1411"/>
                  </a:lnTo>
                  <a:lnTo>
                    <a:pt x="176" y="1369"/>
                  </a:lnTo>
                  <a:lnTo>
                    <a:pt x="154" y="1322"/>
                  </a:lnTo>
                  <a:lnTo>
                    <a:pt x="135" y="1271"/>
                  </a:lnTo>
                  <a:lnTo>
                    <a:pt x="121" y="1218"/>
                  </a:lnTo>
                  <a:lnTo>
                    <a:pt x="114" y="1152"/>
                  </a:lnTo>
                  <a:lnTo>
                    <a:pt x="114" y="1086"/>
                  </a:lnTo>
                  <a:lnTo>
                    <a:pt x="120" y="1020"/>
                  </a:lnTo>
                  <a:lnTo>
                    <a:pt x="134" y="955"/>
                  </a:lnTo>
                  <a:lnTo>
                    <a:pt x="152" y="891"/>
                  </a:lnTo>
                  <a:lnTo>
                    <a:pt x="177" y="831"/>
                  </a:lnTo>
                  <a:lnTo>
                    <a:pt x="207" y="773"/>
                  </a:lnTo>
                  <a:lnTo>
                    <a:pt x="239" y="718"/>
                  </a:lnTo>
                  <a:lnTo>
                    <a:pt x="275" y="668"/>
                  </a:lnTo>
                  <a:lnTo>
                    <a:pt x="314" y="622"/>
                  </a:lnTo>
                  <a:lnTo>
                    <a:pt x="314" y="544"/>
                  </a:lnTo>
                  <a:lnTo>
                    <a:pt x="261" y="593"/>
                  </a:lnTo>
                  <a:lnTo>
                    <a:pt x="212" y="645"/>
                  </a:lnTo>
                  <a:lnTo>
                    <a:pt x="167" y="699"/>
                  </a:lnTo>
                  <a:lnTo>
                    <a:pt x="128" y="753"/>
                  </a:lnTo>
                  <a:lnTo>
                    <a:pt x="92" y="810"/>
                  </a:lnTo>
                  <a:lnTo>
                    <a:pt x="62" y="869"/>
                  </a:lnTo>
                  <a:lnTo>
                    <a:pt x="39" y="930"/>
                  </a:lnTo>
                  <a:lnTo>
                    <a:pt x="19" y="992"/>
                  </a:lnTo>
                  <a:lnTo>
                    <a:pt x="6" y="1057"/>
                  </a:lnTo>
                  <a:lnTo>
                    <a:pt x="0" y="1123"/>
                  </a:lnTo>
                  <a:lnTo>
                    <a:pt x="0" y="1191"/>
                  </a:lnTo>
                  <a:lnTo>
                    <a:pt x="6" y="1260"/>
                  </a:lnTo>
                  <a:lnTo>
                    <a:pt x="20" y="1332"/>
                  </a:lnTo>
                  <a:lnTo>
                    <a:pt x="39" y="1393"/>
                  </a:lnTo>
                  <a:lnTo>
                    <a:pt x="63" y="1453"/>
                  </a:lnTo>
                  <a:lnTo>
                    <a:pt x="95" y="1508"/>
                  </a:lnTo>
                  <a:lnTo>
                    <a:pt x="134" y="1560"/>
                  </a:lnTo>
                  <a:lnTo>
                    <a:pt x="178" y="1610"/>
                  </a:lnTo>
                  <a:lnTo>
                    <a:pt x="230" y="1656"/>
                  </a:lnTo>
                  <a:lnTo>
                    <a:pt x="287" y="1698"/>
                  </a:lnTo>
                  <a:lnTo>
                    <a:pt x="350" y="1736"/>
                  </a:lnTo>
                  <a:lnTo>
                    <a:pt x="418" y="1771"/>
                  </a:lnTo>
                  <a:lnTo>
                    <a:pt x="494" y="1801"/>
                  </a:lnTo>
                  <a:lnTo>
                    <a:pt x="574" y="1829"/>
                  </a:lnTo>
                  <a:lnTo>
                    <a:pt x="659" y="1851"/>
                  </a:lnTo>
                  <a:lnTo>
                    <a:pt x="750" y="1869"/>
                  </a:lnTo>
                  <a:lnTo>
                    <a:pt x="846" y="1884"/>
                  </a:lnTo>
                  <a:lnTo>
                    <a:pt x="948" y="1893"/>
                  </a:lnTo>
                  <a:lnTo>
                    <a:pt x="1054" y="1898"/>
                  </a:lnTo>
                  <a:lnTo>
                    <a:pt x="1165" y="1899"/>
                  </a:lnTo>
                  <a:lnTo>
                    <a:pt x="1281" y="1894"/>
                  </a:lnTo>
                  <a:lnTo>
                    <a:pt x="1401" y="1884"/>
                  </a:lnTo>
                  <a:lnTo>
                    <a:pt x="1488" y="1874"/>
                  </a:lnTo>
                  <a:lnTo>
                    <a:pt x="1578" y="1862"/>
                  </a:lnTo>
                  <a:lnTo>
                    <a:pt x="1670" y="1845"/>
                  </a:lnTo>
                  <a:lnTo>
                    <a:pt x="1765" y="1825"/>
                  </a:lnTo>
                  <a:lnTo>
                    <a:pt x="1860" y="1803"/>
                  </a:lnTo>
                  <a:lnTo>
                    <a:pt x="1954" y="1777"/>
                  </a:lnTo>
                  <a:lnTo>
                    <a:pt x="2048" y="1747"/>
                  </a:lnTo>
                  <a:lnTo>
                    <a:pt x="2140" y="1715"/>
                  </a:lnTo>
                  <a:lnTo>
                    <a:pt x="2229" y="1680"/>
                  </a:lnTo>
                  <a:lnTo>
                    <a:pt x="2313" y="1643"/>
                  </a:lnTo>
                  <a:lnTo>
                    <a:pt x="2392" y="1602"/>
                  </a:lnTo>
                  <a:lnTo>
                    <a:pt x="2392" y="1384"/>
                  </a:lnTo>
                  <a:lnTo>
                    <a:pt x="2319" y="1424"/>
                  </a:lnTo>
                  <a:lnTo>
                    <a:pt x="2239" y="1464"/>
                  </a:lnTo>
                  <a:lnTo>
                    <a:pt x="2152" y="1501"/>
                  </a:lnTo>
                  <a:lnTo>
                    <a:pt x="2061" y="1536"/>
                  </a:lnTo>
                  <a:lnTo>
                    <a:pt x="1964" y="1568"/>
                  </a:lnTo>
                  <a:lnTo>
                    <a:pt x="1866" y="1597"/>
                  </a:lnTo>
                  <a:lnTo>
                    <a:pt x="1766" y="1623"/>
                  </a:lnTo>
                  <a:lnTo>
                    <a:pt x="1665" y="1647"/>
                  </a:lnTo>
                  <a:lnTo>
                    <a:pt x="1565" y="1667"/>
                  </a:lnTo>
                  <a:lnTo>
                    <a:pt x="1465" y="1682"/>
                  </a:lnTo>
                  <a:lnTo>
                    <a:pt x="1368" y="1693"/>
                  </a:lnTo>
                  <a:close/>
                  <a:moveTo>
                    <a:pt x="2867" y="539"/>
                  </a:moveTo>
                  <a:lnTo>
                    <a:pt x="2852" y="481"/>
                  </a:lnTo>
                  <a:lnTo>
                    <a:pt x="2831" y="427"/>
                  </a:lnTo>
                  <a:lnTo>
                    <a:pt x="2804" y="375"/>
                  </a:lnTo>
                  <a:lnTo>
                    <a:pt x="2771" y="326"/>
                  </a:lnTo>
                  <a:lnTo>
                    <a:pt x="2732" y="282"/>
                  </a:lnTo>
                  <a:lnTo>
                    <a:pt x="2690" y="240"/>
                  </a:lnTo>
                  <a:lnTo>
                    <a:pt x="2642" y="203"/>
                  </a:lnTo>
                  <a:lnTo>
                    <a:pt x="2590" y="168"/>
                  </a:lnTo>
                  <a:lnTo>
                    <a:pt x="2534" y="136"/>
                  </a:lnTo>
                  <a:lnTo>
                    <a:pt x="2474" y="108"/>
                  </a:lnTo>
                  <a:lnTo>
                    <a:pt x="2409" y="83"/>
                  </a:lnTo>
                  <a:lnTo>
                    <a:pt x="2343" y="62"/>
                  </a:lnTo>
                  <a:lnTo>
                    <a:pt x="2272" y="43"/>
                  </a:lnTo>
                  <a:lnTo>
                    <a:pt x="2199" y="28"/>
                  </a:lnTo>
                  <a:lnTo>
                    <a:pt x="2124" y="16"/>
                  </a:lnTo>
                  <a:lnTo>
                    <a:pt x="2046" y="7"/>
                  </a:lnTo>
                  <a:lnTo>
                    <a:pt x="1965" y="2"/>
                  </a:lnTo>
                  <a:lnTo>
                    <a:pt x="1884" y="0"/>
                  </a:lnTo>
                  <a:lnTo>
                    <a:pt x="1801" y="1"/>
                  </a:lnTo>
                  <a:lnTo>
                    <a:pt x="1717" y="5"/>
                  </a:lnTo>
                  <a:lnTo>
                    <a:pt x="1630" y="12"/>
                  </a:lnTo>
                  <a:lnTo>
                    <a:pt x="1545" y="22"/>
                  </a:lnTo>
                  <a:lnTo>
                    <a:pt x="1458" y="36"/>
                  </a:lnTo>
                  <a:lnTo>
                    <a:pt x="1372" y="52"/>
                  </a:lnTo>
                  <a:lnTo>
                    <a:pt x="1285" y="72"/>
                  </a:lnTo>
                  <a:lnTo>
                    <a:pt x="1199" y="95"/>
                  </a:lnTo>
                  <a:lnTo>
                    <a:pt x="1113" y="121"/>
                  </a:lnTo>
                  <a:lnTo>
                    <a:pt x="1028" y="150"/>
                  </a:lnTo>
                  <a:lnTo>
                    <a:pt x="944" y="182"/>
                  </a:lnTo>
                  <a:lnTo>
                    <a:pt x="862" y="218"/>
                  </a:lnTo>
                  <a:lnTo>
                    <a:pt x="782" y="255"/>
                  </a:lnTo>
                  <a:lnTo>
                    <a:pt x="704" y="297"/>
                  </a:lnTo>
                  <a:lnTo>
                    <a:pt x="627" y="340"/>
                  </a:lnTo>
                  <a:lnTo>
                    <a:pt x="627" y="396"/>
                  </a:lnTo>
                  <a:lnTo>
                    <a:pt x="705" y="357"/>
                  </a:lnTo>
                  <a:lnTo>
                    <a:pt x="786" y="321"/>
                  </a:lnTo>
                  <a:lnTo>
                    <a:pt x="867" y="288"/>
                  </a:lnTo>
                  <a:lnTo>
                    <a:pt x="950" y="257"/>
                  </a:lnTo>
                  <a:lnTo>
                    <a:pt x="1033" y="229"/>
                  </a:lnTo>
                  <a:lnTo>
                    <a:pt x="1118" y="204"/>
                  </a:lnTo>
                  <a:lnTo>
                    <a:pt x="1202" y="180"/>
                  </a:lnTo>
                  <a:lnTo>
                    <a:pt x="1288" y="161"/>
                  </a:lnTo>
                  <a:lnTo>
                    <a:pt x="1373" y="143"/>
                  </a:lnTo>
                  <a:lnTo>
                    <a:pt x="1458" y="129"/>
                  </a:lnTo>
                  <a:lnTo>
                    <a:pt x="1542" y="117"/>
                  </a:lnTo>
                  <a:lnTo>
                    <a:pt x="1625" y="109"/>
                  </a:lnTo>
                  <a:lnTo>
                    <a:pt x="1708" y="103"/>
                  </a:lnTo>
                  <a:lnTo>
                    <a:pt x="1789" y="100"/>
                  </a:lnTo>
                  <a:lnTo>
                    <a:pt x="1869" y="99"/>
                  </a:lnTo>
                  <a:lnTo>
                    <a:pt x="1946" y="103"/>
                  </a:lnTo>
                  <a:lnTo>
                    <a:pt x="2022" y="109"/>
                  </a:lnTo>
                  <a:lnTo>
                    <a:pt x="2095" y="117"/>
                  </a:lnTo>
                  <a:lnTo>
                    <a:pt x="2166" y="130"/>
                  </a:lnTo>
                  <a:lnTo>
                    <a:pt x="2233" y="145"/>
                  </a:lnTo>
                  <a:lnTo>
                    <a:pt x="2298" y="163"/>
                  </a:lnTo>
                  <a:lnTo>
                    <a:pt x="2359" y="184"/>
                  </a:lnTo>
                  <a:lnTo>
                    <a:pt x="2417" y="209"/>
                  </a:lnTo>
                  <a:lnTo>
                    <a:pt x="2470" y="237"/>
                  </a:lnTo>
                  <a:lnTo>
                    <a:pt x="2519" y="268"/>
                  </a:lnTo>
                  <a:lnTo>
                    <a:pt x="2564" y="303"/>
                  </a:lnTo>
                  <a:lnTo>
                    <a:pt x="2605" y="341"/>
                  </a:lnTo>
                  <a:lnTo>
                    <a:pt x="2639" y="382"/>
                  </a:lnTo>
                  <a:lnTo>
                    <a:pt x="2670" y="427"/>
                  </a:lnTo>
                  <a:lnTo>
                    <a:pt x="2695" y="475"/>
                  </a:lnTo>
                  <a:lnTo>
                    <a:pt x="2714" y="527"/>
                  </a:lnTo>
                  <a:lnTo>
                    <a:pt x="2727" y="582"/>
                  </a:lnTo>
                  <a:lnTo>
                    <a:pt x="2733" y="637"/>
                  </a:lnTo>
                  <a:lnTo>
                    <a:pt x="2732" y="692"/>
                  </a:lnTo>
                  <a:lnTo>
                    <a:pt x="2724" y="747"/>
                  </a:lnTo>
                  <a:lnTo>
                    <a:pt x="2710" y="800"/>
                  </a:lnTo>
                  <a:lnTo>
                    <a:pt x="2689" y="852"/>
                  </a:lnTo>
                  <a:lnTo>
                    <a:pt x="2662" y="903"/>
                  </a:lnTo>
                  <a:lnTo>
                    <a:pt x="2630" y="951"/>
                  </a:lnTo>
                  <a:lnTo>
                    <a:pt x="2591" y="997"/>
                  </a:lnTo>
                  <a:lnTo>
                    <a:pt x="2548" y="1039"/>
                  </a:lnTo>
                  <a:lnTo>
                    <a:pt x="2500" y="1078"/>
                  </a:lnTo>
                  <a:lnTo>
                    <a:pt x="2448" y="1113"/>
                  </a:lnTo>
                  <a:lnTo>
                    <a:pt x="2448" y="1270"/>
                  </a:lnTo>
                  <a:lnTo>
                    <a:pt x="2493" y="1251"/>
                  </a:lnTo>
                  <a:lnTo>
                    <a:pt x="2538" y="1228"/>
                  </a:lnTo>
                  <a:lnTo>
                    <a:pt x="2583" y="1199"/>
                  </a:lnTo>
                  <a:lnTo>
                    <a:pt x="2626" y="1168"/>
                  </a:lnTo>
                  <a:lnTo>
                    <a:pt x="2667" y="1133"/>
                  </a:lnTo>
                  <a:lnTo>
                    <a:pt x="2706" y="1093"/>
                  </a:lnTo>
                  <a:lnTo>
                    <a:pt x="2742" y="1050"/>
                  </a:lnTo>
                  <a:lnTo>
                    <a:pt x="2775" y="1004"/>
                  </a:lnTo>
                  <a:lnTo>
                    <a:pt x="2805" y="955"/>
                  </a:lnTo>
                  <a:lnTo>
                    <a:pt x="2830" y="903"/>
                  </a:lnTo>
                  <a:lnTo>
                    <a:pt x="2851" y="847"/>
                  </a:lnTo>
                  <a:lnTo>
                    <a:pt x="2867" y="790"/>
                  </a:lnTo>
                  <a:lnTo>
                    <a:pt x="2877" y="731"/>
                  </a:lnTo>
                  <a:lnTo>
                    <a:pt x="2881" y="669"/>
                  </a:lnTo>
                  <a:lnTo>
                    <a:pt x="2877" y="605"/>
                  </a:lnTo>
                  <a:lnTo>
                    <a:pt x="2867" y="5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805" y="3116"/>
              <a:ext cx="29" cy="164"/>
            </a:xfrm>
            <a:custGeom>
              <a:avLst/>
              <a:gdLst>
                <a:gd name="T0" fmla="*/ 149 w 149"/>
                <a:gd name="T1" fmla="*/ 0 h 822"/>
                <a:gd name="T2" fmla="*/ 0 w 149"/>
                <a:gd name="T3" fmla="*/ 0 h 822"/>
                <a:gd name="T4" fmla="*/ 0 w 149"/>
                <a:gd name="T5" fmla="*/ 665 h 822"/>
                <a:gd name="T6" fmla="*/ 1 w 149"/>
                <a:gd name="T7" fmla="*/ 691 h 822"/>
                <a:gd name="T8" fmla="*/ 6 w 149"/>
                <a:gd name="T9" fmla="*/ 714 h 822"/>
                <a:gd name="T10" fmla="*/ 13 w 149"/>
                <a:gd name="T11" fmla="*/ 738 h 822"/>
                <a:gd name="T12" fmla="*/ 26 w 149"/>
                <a:gd name="T13" fmla="*/ 759 h 822"/>
                <a:gd name="T14" fmla="*/ 40 w 149"/>
                <a:gd name="T15" fmla="*/ 777 h 822"/>
                <a:gd name="T16" fmla="*/ 60 w 149"/>
                <a:gd name="T17" fmla="*/ 793 h 822"/>
                <a:gd name="T18" fmla="*/ 85 w 149"/>
                <a:gd name="T19" fmla="*/ 806 h 822"/>
                <a:gd name="T20" fmla="*/ 115 w 149"/>
                <a:gd name="T21" fmla="*/ 816 h 822"/>
                <a:gd name="T22" fmla="*/ 149 w 149"/>
                <a:gd name="T23" fmla="*/ 822 h 822"/>
                <a:gd name="T24" fmla="*/ 149 w 149"/>
                <a:gd name="T25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822">
                  <a:moveTo>
                    <a:pt x="149" y="0"/>
                  </a:moveTo>
                  <a:lnTo>
                    <a:pt x="0" y="0"/>
                  </a:lnTo>
                  <a:lnTo>
                    <a:pt x="0" y="665"/>
                  </a:lnTo>
                  <a:lnTo>
                    <a:pt x="1" y="691"/>
                  </a:lnTo>
                  <a:lnTo>
                    <a:pt x="6" y="714"/>
                  </a:lnTo>
                  <a:lnTo>
                    <a:pt x="13" y="738"/>
                  </a:lnTo>
                  <a:lnTo>
                    <a:pt x="26" y="759"/>
                  </a:lnTo>
                  <a:lnTo>
                    <a:pt x="40" y="777"/>
                  </a:lnTo>
                  <a:lnTo>
                    <a:pt x="60" y="793"/>
                  </a:lnTo>
                  <a:lnTo>
                    <a:pt x="85" y="806"/>
                  </a:lnTo>
                  <a:lnTo>
                    <a:pt x="115" y="816"/>
                  </a:lnTo>
                  <a:lnTo>
                    <a:pt x="149" y="822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449" y="3164"/>
              <a:ext cx="30" cy="118"/>
            </a:xfrm>
            <a:custGeom>
              <a:avLst/>
              <a:gdLst>
                <a:gd name="T0" fmla="*/ 150 w 150"/>
                <a:gd name="T1" fmla="*/ 0 h 590"/>
                <a:gd name="T2" fmla="*/ 0 w 150"/>
                <a:gd name="T3" fmla="*/ 0 h 590"/>
                <a:gd name="T4" fmla="*/ 0 w 150"/>
                <a:gd name="T5" fmla="*/ 434 h 590"/>
                <a:gd name="T6" fmla="*/ 2 w 150"/>
                <a:gd name="T7" fmla="*/ 460 h 590"/>
                <a:gd name="T8" fmla="*/ 5 w 150"/>
                <a:gd name="T9" fmla="*/ 484 h 590"/>
                <a:gd name="T10" fmla="*/ 14 w 150"/>
                <a:gd name="T11" fmla="*/ 507 h 590"/>
                <a:gd name="T12" fmla="*/ 25 w 150"/>
                <a:gd name="T13" fmla="*/ 528 h 590"/>
                <a:gd name="T14" fmla="*/ 41 w 150"/>
                <a:gd name="T15" fmla="*/ 547 h 590"/>
                <a:gd name="T16" fmla="*/ 61 w 150"/>
                <a:gd name="T17" fmla="*/ 563 h 590"/>
                <a:gd name="T18" fmla="*/ 86 w 150"/>
                <a:gd name="T19" fmla="*/ 575 h 590"/>
                <a:gd name="T20" fmla="*/ 115 w 150"/>
                <a:gd name="T21" fmla="*/ 585 h 590"/>
                <a:gd name="T22" fmla="*/ 150 w 150"/>
                <a:gd name="T23" fmla="*/ 590 h 590"/>
                <a:gd name="T24" fmla="*/ 150 w 150"/>
                <a:gd name="T2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590">
                  <a:moveTo>
                    <a:pt x="150" y="0"/>
                  </a:moveTo>
                  <a:lnTo>
                    <a:pt x="0" y="0"/>
                  </a:lnTo>
                  <a:lnTo>
                    <a:pt x="0" y="434"/>
                  </a:lnTo>
                  <a:lnTo>
                    <a:pt x="2" y="460"/>
                  </a:lnTo>
                  <a:lnTo>
                    <a:pt x="5" y="484"/>
                  </a:lnTo>
                  <a:lnTo>
                    <a:pt x="14" y="507"/>
                  </a:lnTo>
                  <a:lnTo>
                    <a:pt x="25" y="528"/>
                  </a:lnTo>
                  <a:lnTo>
                    <a:pt x="41" y="547"/>
                  </a:lnTo>
                  <a:lnTo>
                    <a:pt x="61" y="563"/>
                  </a:lnTo>
                  <a:lnTo>
                    <a:pt x="86" y="575"/>
                  </a:lnTo>
                  <a:lnTo>
                    <a:pt x="115" y="585"/>
                  </a:lnTo>
                  <a:lnTo>
                    <a:pt x="150" y="59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449" y="3120"/>
              <a:ext cx="30" cy="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23" y="3133"/>
              <a:ext cx="52" cy="148"/>
            </a:xfrm>
            <a:custGeom>
              <a:avLst/>
              <a:gdLst>
                <a:gd name="T0" fmla="*/ 172 w 260"/>
                <a:gd name="T1" fmla="*/ 743 h 743"/>
                <a:gd name="T2" fmla="*/ 139 w 260"/>
                <a:gd name="T3" fmla="*/ 740 h 743"/>
                <a:gd name="T4" fmla="*/ 108 w 260"/>
                <a:gd name="T5" fmla="*/ 733 h 743"/>
                <a:gd name="T6" fmla="*/ 82 w 260"/>
                <a:gd name="T7" fmla="*/ 722 h 743"/>
                <a:gd name="T8" fmla="*/ 59 w 260"/>
                <a:gd name="T9" fmla="*/ 708 h 743"/>
                <a:gd name="T10" fmla="*/ 41 w 260"/>
                <a:gd name="T11" fmla="*/ 691 h 743"/>
                <a:gd name="T12" fmla="*/ 26 w 260"/>
                <a:gd name="T13" fmla="*/ 670 h 743"/>
                <a:gd name="T14" fmla="*/ 15 w 260"/>
                <a:gd name="T15" fmla="*/ 649 h 743"/>
                <a:gd name="T16" fmla="*/ 6 w 260"/>
                <a:gd name="T17" fmla="*/ 625 h 743"/>
                <a:gd name="T18" fmla="*/ 3 w 260"/>
                <a:gd name="T19" fmla="*/ 601 h 743"/>
                <a:gd name="T20" fmla="*/ 0 w 260"/>
                <a:gd name="T21" fmla="*/ 576 h 743"/>
                <a:gd name="T22" fmla="*/ 0 w 260"/>
                <a:gd name="T23" fmla="*/ 0 h 743"/>
                <a:gd name="T24" fmla="*/ 149 w 260"/>
                <a:gd name="T25" fmla="*/ 0 h 743"/>
                <a:gd name="T26" fmla="*/ 149 w 260"/>
                <a:gd name="T27" fmla="*/ 159 h 743"/>
                <a:gd name="T28" fmla="*/ 260 w 260"/>
                <a:gd name="T29" fmla="*/ 159 h 743"/>
                <a:gd name="T30" fmla="*/ 260 w 260"/>
                <a:gd name="T31" fmla="*/ 278 h 743"/>
                <a:gd name="T32" fmla="*/ 149 w 260"/>
                <a:gd name="T33" fmla="*/ 278 h 743"/>
                <a:gd name="T34" fmla="*/ 149 w 260"/>
                <a:gd name="T35" fmla="*/ 567 h 743"/>
                <a:gd name="T36" fmla="*/ 151 w 260"/>
                <a:gd name="T37" fmla="*/ 586 h 743"/>
                <a:gd name="T38" fmla="*/ 156 w 260"/>
                <a:gd name="T39" fmla="*/ 599 h 743"/>
                <a:gd name="T40" fmla="*/ 166 w 260"/>
                <a:gd name="T41" fmla="*/ 611 h 743"/>
                <a:gd name="T42" fmla="*/ 181 w 260"/>
                <a:gd name="T43" fmla="*/ 617 h 743"/>
                <a:gd name="T44" fmla="*/ 199 w 260"/>
                <a:gd name="T45" fmla="*/ 619 h 743"/>
                <a:gd name="T46" fmla="*/ 260 w 260"/>
                <a:gd name="T47" fmla="*/ 619 h 743"/>
                <a:gd name="T48" fmla="*/ 260 w 260"/>
                <a:gd name="T49" fmla="*/ 743 h 743"/>
                <a:gd name="T50" fmla="*/ 172 w 260"/>
                <a:gd name="T51" fmla="*/ 743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0" h="743">
                  <a:moveTo>
                    <a:pt x="172" y="743"/>
                  </a:moveTo>
                  <a:lnTo>
                    <a:pt x="139" y="740"/>
                  </a:lnTo>
                  <a:lnTo>
                    <a:pt x="108" y="733"/>
                  </a:lnTo>
                  <a:lnTo>
                    <a:pt x="82" y="722"/>
                  </a:lnTo>
                  <a:lnTo>
                    <a:pt x="59" y="708"/>
                  </a:lnTo>
                  <a:lnTo>
                    <a:pt x="41" y="691"/>
                  </a:lnTo>
                  <a:lnTo>
                    <a:pt x="26" y="670"/>
                  </a:lnTo>
                  <a:lnTo>
                    <a:pt x="15" y="649"/>
                  </a:lnTo>
                  <a:lnTo>
                    <a:pt x="6" y="625"/>
                  </a:lnTo>
                  <a:lnTo>
                    <a:pt x="3" y="601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9" y="0"/>
                  </a:lnTo>
                  <a:lnTo>
                    <a:pt x="149" y="159"/>
                  </a:lnTo>
                  <a:lnTo>
                    <a:pt x="260" y="159"/>
                  </a:lnTo>
                  <a:lnTo>
                    <a:pt x="260" y="278"/>
                  </a:lnTo>
                  <a:lnTo>
                    <a:pt x="149" y="278"/>
                  </a:lnTo>
                  <a:lnTo>
                    <a:pt x="149" y="567"/>
                  </a:lnTo>
                  <a:lnTo>
                    <a:pt x="151" y="586"/>
                  </a:lnTo>
                  <a:lnTo>
                    <a:pt x="156" y="599"/>
                  </a:lnTo>
                  <a:lnTo>
                    <a:pt x="166" y="611"/>
                  </a:lnTo>
                  <a:lnTo>
                    <a:pt x="181" y="617"/>
                  </a:lnTo>
                  <a:lnTo>
                    <a:pt x="199" y="619"/>
                  </a:lnTo>
                  <a:lnTo>
                    <a:pt x="260" y="619"/>
                  </a:lnTo>
                  <a:lnTo>
                    <a:pt x="260" y="743"/>
                  </a:lnTo>
                  <a:lnTo>
                    <a:pt x="172" y="7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 userDrawn="1"/>
          </p:nvSpPr>
          <p:spPr bwMode="auto">
            <a:xfrm>
              <a:off x="683" y="3162"/>
              <a:ext cx="104" cy="121"/>
            </a:xfrm>
            <a:custGeom>
              <a:avLst/>
              <a:gdLst>
                <a:gd name="T0" fmla="*/ 150 w 523"/>
                <a:gd name="T1" fmla="*/ 375 h 604"/>
                <a:gd name="T2" fmla="*/ 167 w 523"/>
                <a:gd name="T3" fmla="*/ 423 h 604"/>
                <a:gd name="T4" fmla="*/ 200 w 523"/>
                <a:gd name="T5" fmla="*/ 458 h 604"/>
                <a:gd name="T6" fmla="*/ 250 w 523"/>
                <a:gd name="T7" fmla="*/ 476 h 604"/>
                <a:gd name="T8" fmla="*/ 309 w 523"/>
                <a:gd name="T9" fmla="*/ 478 h 604"/>
                <a:gd name="T10" fmla="*/ 357 w 523"/>
                <a:gd name="T11" fmla="*/ 465 h 604"/>
                <a:gd name="T12" fmla="*/ 396 w 523"/>
                <a:gd name="T13" fmla="*/ 440 h 604"/>
                <a:gd name="T14" fmla="*/ 506 w 523"/>
                <a:gd name="T15" fmla="*/ 511 h 604"/>
                <a:gd name="T16" fmla="*/ 461 w 523"/>
                <a:gd name="T17" fmla="*/ 549 h 604"/>
                <a:gd name="T18" fmla="*/ 411 w 523"/>
                <a:gd name="T19" fmla="*/ 579 h 604"/>
                <a:gd name="T20" fmla="*/ 351 w 523"/>
                <a:gd name="T21" fmla="*/ 598 h 604"/>
                <a:gd name="T22" fmla="*/ 278 w 523"/>
                <a:gd name="T23" fmla="*/ 604 h 604"/>
                <a:gd name="T24" fmla="*/ 218 w 523"/>
                <a:gd name="T25" fmla="*/ 599 h 604"/>
                <a:gd name="T26" fmla="*/ 161 w 523"/>
                <a:gd name="T27" fmla="*/ 584 h 604"/>
                <a:gd name="T28" fmla="*/ 109 w 523"/>
                <a:gd name="T29" fmla="*/ 555 h 604"/>
                <a:gd name="T30" fmla="*/ 65 w 523"/>
                <a:gd name="T31" fmla="*/ 515 h 604"/>
                <a:gd name="T32" fmla="*/ 31 w 523"/>
                <a:gd name="T33" fmla="*/ 460 h 604"/>
                <a:gd name="T34" fmla="*/ 9 w 523"/>
                <a:gd name="T35" fmla="*/ 389 h 604"/>
                <a:gd name="T36" fmla="*/ 0 w 523"/>
                <a:gd name="T37" fmla="*/ 301 h 604"/>
                <a:gd name="T38" fmla="*/ 10 w 523"/>
                <a:gd name="T39" fmla="*/ 212 h 604"/>
                <a:gd name="T40" fmla="*/ 37 w 523"/>
                <a:gd name="T41" fmla="*/ 138 h 604"/>
                <a:gd name="T42" fmla="*/ 79 w 523"/>
                <a:gd name="T43" fmla="*/ 78 h 604"/>
                <a:gd name="T44" fmla="*/ 135 w 523"/>
                <a:gd name="T45" fmla="*/ 35 h 604"/>
                <a:gd name="T46" fmla="*/ 200 w 523"/>
                <a:gd name="T47" fmla="*/ 9 h 604"/>
                <a:gd name="T48" fmla="*/ 275 w 523"/>
                <a:gd name="T49" fmla="*/ 0 h 604"/>
                <a:gd name="T50" fmla="*/ 354 w 523"/>
                <a:gd name="T51" fmla="*/ 11 h 604"/>
                <a:gd name="T52" fmla="*/ 419 w 523"/>
                <a:gd name="T53" fmla="*/ 46 h 604"/>
                <a:gd name="T54" fmla="*/ 469 w 523"/>
                <a:gd name="T55" fmla="*/ 99 h 604"/>
                <a:gd name="T56" fmla="*/ 503 w 523"/>
                <a:gd name="T57" fmla="*/ 168 h 604"/>
                <a:gd name="T58" fmla="*/ 521 w 523"/>
                <a:gd name="T59" fmla="*/ 250 h 604"/>
                <a:gd name="T60" fmla="*/ 523 w 523"/>
                <a:gd name="T61" fmla="*/ 348 h 604"/>
                <a:gd name="T62" fmla="*/ 268 w 523"/>
                <a:gd name="T63" fmla="*/ 123 h 604"/>
                <a:gd name="T64" fmla="*/ 214 w 523"/>
                <a:gd name="T65" fmla="*/ 134 h 604"/>
                <a:gd name="T66" fmla="*/ 174 w 523"/>
                <a:gd name="T67" fmla="*/ 164 h 604"/>
                <a:gd name="T68" fmla="*/ 155 w 523"/>
                <a:gd name="T69" fmla="*/ 203 h 604"/>
                <a:gd name="T70" fmla="*/ 147 w 523"/>
                <a:gd name="T71" fmla="*/ 248 h 604"/>
                <a:gd name="T72" fmla="*/ 373 w 523"/>
                <a:gd name="T73" fmla="*/ 227 h 604"/>
                <a:gd name="T74" fmla="*/ 364 w 523"/>
                <a:gd name="T75" fmla="*/ 187 h 604"/>
                <a:gd name="T76" fmla="*/ 344 w 523"/>
                <a:gd name="T77" fmla="*/ 154 h 604"/>
                <a:gd name="T78" fmla="*/ 312 w 523"/>
                <a:gd name="T79" fmla="*/ 130 h 604"/>
                <a:gd name="T80" fmla="*/ 268 w 523"/>
                <a:gd name="T81" fmla="*/ 12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3" h="604">
                  <a:moveTo>
                    <a:pt x="147" y="348"/>
                  </a:moveTo>
                  <a:lnTo>
                    <a:pt x="150" y="375"/>
                  </a:lnTo>
                  <a:lnTo>
                    <a:pt x="157" y="401"/>
                  </a:lnTo>
                  <a:lnTo>
                    <a:pt x="167" y="423"/>
                  </a:lnTo>
                  <a:lnTo>
                    <a:pt x="182" y="442"/>
                  </a:lnTo>
                  <a:lnTo>
                    <a:pt x="200" y="458"/>
                  </a:lnTo>
                  <a:lnTo>
                    <a:pt x="223" y="469"/>
                  </a:lnTo>
                  <a:lnTo>
                    <a:pt x="250" y="476"/>
                  </a:lnTo>
                  <a:lnTo>
                    <a:pt x="279" y="479"/>
                  </a:lnTo>
                  <a:lnTo>
                    <a:pt x="309" y="478"/>
                  </a:lnTo>
                  <a:lnTo>
                    <a:pt x="335" y="473"/>
                  </a:lnTo>
                  <a:lnTo>
                    <a:pt x="357" y="465"/>
                  </a:lnTo>
                  <a:lnTo>
                    <a:pt x="377" y="455"/>
                  </a:lnTo>
                  <a:lnTo>
                    <a:pt x="396" y="440"/>
                  </a:lnTo>
                  <a:lnTo>
                    <a:pt x="414" y="423"/>
                  </a:lnTo>
                  <a:lnTo>
                    <a:pt x="506" y="511"/>
                  </a:lnTo>
                  <a:lnTo>
                    <a:pt x="484" y="532"/>
                  </a:lnTo>
                  <a:lnTo>
                    <a:pt x="461" y="549"/>
                  </a:lnTo>
                  <a:lnTo>
                    <a:pt x="437" y="565"/>
                  </a:lnTo>
                  <a:lnTo>
                    <a:pt x="411" y="579"/>
                  </a:lnTo>
                  <a:lnTo>
                    <a:pt x="382" y="590"/>
                  </a:lnTo>
                  <a:lnTo>
                    <a:pt x="351" y="598"/>
                  </a:lnTo>
                  <a:lnTo>
                    <a:pt x="317" y="602"/>
                  </a:lnTo>
                  <a:lnTo>
                    <a:pt x="278" y="604"/>
                  </a:lnTo>
                  <a:lnTo>
                    <a:pt x="247" y="602"/>
                  </a:lnTo>
                  <a:lnTo>
                    <a:pt x="218" y="599"/>
                  </a:lnTo>
                  <a:lnTo>
                    <a:pt x="189" y="593"/>
                  </a:lnTo>
                  <a:lnTo>
                    <a:pt x="161" y="584"/>
                  </a:lnTo>
                  <a:lnTo>
                    <a:pt x="135" y="572"/>
                  </a:lnTo>
                  <a:lnTo>
                    <a:pt x="109" y="555"/>
                  </a:lnTo>
                  <a:lnTo>
                    <a:pt x="87" y="537"/>
                  </a:lnTo>
                  <a:lnTo>
                    <a:pt x="65" y="515"/>
                  </a:lnTo>
                  <a:lnTo>
                    <a:pt x="47" y="489"/>
                  </a:lnTo>
                  <a:lnTo>
                    <a:pt x="31" y="460"/>
                  </a:lnTo>
                  <a:lnTo>
                    <a:pt x="19" y="427"/>
                  </a:lnTo>
                  <a:lnTo>
                    <a:pt x="9" y="389"/>
                  </a:lnTo>
                  <a:lnTo>
                    <a:pt x="2" y="348"/>
                  </a:lnTo>
                  <a:lnTo>
                    <a:pt x="0" y="301"/>
                  </a:lnTo>
                  <a:lnTo>
                    <a:pt x="2" y="255"/>
                  </a:lnTo>
                  <a:lnTo>
                    <a:pt x="10" y="212"/>
                  </a:lnTo>
                  <a:lnTo>
                    <a:pt x="21" y="173"/>
                  </a:lnTo>
                  <a:lnTo>
                    <a:pt x="37" y="138"/>
                  </a:lnTo>
                  <a:lnTo>
                    <a:pt x="57" y="107"/>
                  </a:lnTo>
                  <a:lnTo>
                    <a:pt x="79" y="78"/>
                  </a:lnTo>
                  <a:lnTo>
                    <a:pt x="105" y="55"/>
                  </a:lnTo>
                  <a:lnTo>
                    <a:pt x="135" y="35"/>
                  </a:lnTo>
                  <a:lnTo>
                    <a:pt x="166" y="20"/>
                  </a:lnTo>
                  <a:lnTo>
                    <a:pt x="200" y="9"/>
                  </a:lnTo>
                  <a:lnTo>
                    <a:pt x="236" y="3"/>
                  </a:lnTo>
                  <a:lnTo>
                    <a:pt x="275" y="0"/>
                  </a:lnTo>
                  <a:lnTo>
                    <a:pt x="315" y="3"/>
                  </a:lnTo>
                  <a:lnTo>
                    <a:pt x="354" y="11"/>
                  </a:lnTo>
                  <a:lnTo>
                    <a:pt x="388" y="26"/>
                  </a:lnTo>
                  <a:lnTo>
                    <a:pt x="419" y="46"/>
                  </a:lnTo>
                  <a:lnTo>
                    <a:pt x="446" y="71"/>
                  </a:lnTo>
                  <a:lnTo>
                    <a:pt x="469" y="99"/>
                  </a:lnTo>
                  <a:lnTo>
                    <a:pt x="488" y="133"/>
                  </a:lnTo>
                  <a:lnTo>
                    <a:pt x="503" y="168"/>
                  </a:lnTo>
                  <a:lnTo>
                    <a:pt x="514" y="208"/>
                  </a:lnTo>
                  <a:lnTo>
                    <a:pt x="521" y="250"/>
                  </a:lnTo>
                  <a:lnTo>
                    <a:pt x="523" y="295"/>
                  </a:lnTo>
                  <a:lnTo>
                    <a:pt x="523" y="348"/>
                  </a:lnTo>
                  <a:lnTo>
                    <a:pt x="147" y="348"/>
                  </a:lnTo>
                  <a:close/>
                  <a:moveTo>
                    <a:pt x="268" y="123"/>
                  </a:moveTo>
                  <a:lnTo>
                    <a:pt x="239" y="125"/>
                  </a:lnTo>
                  <a:lnTo>
                    <a:pt x="214" y="134"/>
                  </a:lnTo>
                  <a:lnTo>
                    <a:pt x="192" y="146"/>
                  </a:lnTo>
                  <a:lnTo>
                    <a:pt x="174" y="164"/>
                  </a:lnTo>
                  <a:lnTo>
                    <a:pt x="162" y="183"/>
                  </a:lnTo>
                  <a:lnTo>
                    <a:pt x="155" y="203"/>
                  </a:lnTo>
                  <a:lnTo>
                    <a:pt x="150" y="224"/>
                  </a:lnTo>
                  <a:lnTo>
                    <a:pt x="147" y="248"/>
                  </a:lnTo>
                  <a:lnTo>
                    <a:pt x="376" y="248"/>
                  </a:lnTo>
                  <a:lnTo>
                    <a:pt x="373" y="227"/>
                  </a:lnTo>
                  <a:lnTo>
                    <a:pt x="370" y="206"/>
                  </a:lnTo>
                  <a:lnTo>
                    <a:pt x="364" y="187"/>
                  </a:lnTo>
                  <a:lnTo>
                    <a:pt x="355" y="168"/>
                  </a:lnTo>
                  <a:lnTo>
                    <a:pt x="344" y="154"/>
                  </a:lnTo>
                  <a:lnTo>
                    <a:pt x="329" y="140"/>
                  </a:lnTo>
                  <a:lnTo>
                    <a:pt x="312" y="130"/>
                  </a:lnTo>
                  <a:lnTo>
                    <a:pt x="292" y="124"/>
                  </a:lnTo>
                  <a:lnTo>
                    <a:pt x="268" y="1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505" y="3164"/>
              <a:ext cx="96" cy="117"/>
            </a:xfrm>
            <a:custGeom>
              <a:avLst/>
              <a:gdLst>
                <a:gd name="T0" fmla="*/ 270 w 480"/>
                <a:gd name="T1" fmla="*/ 119 h 585"/>
                <a:gd name="T2" fmla="*/ 290 w 480"/>
                <a:gd name="T3" fmla="*/ 121 h 585"/>
                <a:gd name="T4" fmla="*/ 306 w 480"/>
                <a:gd name="T5" fmla="*/ 126 h 585"/>
                <a:gd name="T6" fmla="*/ 317 w 480"/>
                <a:gd name="T7" fmla="*/ 135 h 585"/>
                <a:gd name="T8" fmla="*/ 325 w 480"/>
                <a:gd name="T9" fmla="*/ 146 h 585"/>
                <a:gd name="T10" fmla="*/ 330 w 480"/>
                <a:gd name="T11" fmla="*/ 160 h 585"/>
                <a:gd name="T12" fmla="*/ 332 w 480"/>
                <a:gd name="T13" fmla="*/ 176 h 585"/>
                <a:gd name="T14" fmla="*/ 332 w 480"/>
                <a:gd name="T15" fmla="*/ 585 h 585"/>
                <a:gd name="T16" fmla="*/ 480 w 480"/>
                <a:gd name="T17" fmla="*/ 585 h 585"/>
                <a:gd name="T18" fmla="*/ 480 w 480"/>
                <a:gd name="T19" fmla="*/ 175 h 585"/>
                <a:gd name="T20" fmla="*/ 479 w 480"/>
                <a:gd name="T21" fmla="*/ 152 h 585"/>
                <a:gd name="T22" fmla="*/ 475 w 480"/>
                <a:gd name="T23" fmla="*/ 129 h 585"/>
                <a:gd name="T24" fmla="*/ 469 w 480"/>
                <a:gd name="T25" fmla="*/ 107 h 585"/>
                <a:gd name="T26" fmla="*/ 460 w 480"/>
                <a:gd name="T27" fmla="*/ 86 h 585"/>
                <a:gd name="T28" fmla="*/ 448 w 480"/>
                <a:gd name="T29" fmla="*/ 66 h 585"/>
                <a:gd name="T30" fmla="*/ 433 w 480"/>
                <a:gd name="T31" fmla="*/ 47 h 585"/>
                <a:gd name="T32" fmla="*/ 416 w 480"/>
                <a:gd name="T33" fmla="*/ 31 h 585"/>
                <a:gd name="T34" fmla="*/ 393 w 480"/>
                <a:gd name="T35" fmla="*/ 19 h 585"/>
                <a:gd name="T36" fmla="*/ 369 w 480"/>
                <a:gd name="T37" fmla="*/ 9 h 585"/>
                <a:gd name="T38" fmla="*/ 339 w 480"/>
                <a:gd name="T39" fmla="*/ 3 h 585"/>
                <a:gd name="T40" fmla="*/ 306 w 480"/>
                <a:gd name="T41" fmla="*/ 0 h 585"/>
                <a:gd name="T42" fmla="*/ 0 w 480"/>
                <a:gd name="T43" fmla="*/ 0 h 585"/>
                <a:gd name="T44" fmla="*/ 0 w 480"/>
                <a:gd name="T45" fmla="*/ 585 h 585"/>
                <a:gd name="T46" fmla="*/ 147 w 480"/>
                <a:gd name="T47" fmla="*/ 585 h 585"/>
                <a:gd name="T48" fmla="*/ 147 w 480"/>
                <a:gd name="T49" fmla="*/ 119 h 585"/>
                <a:gd name="T50" fmla="*/ 270 w 480"/>
                <a:gd name="T51" fmla="*/ 119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0" h="585">
                  <a:moveTo>
                    <a:pt x="270" y="119"/>
                  </a:moveTo>
                  <a:lnTo>
                    <a:pt x="290" y="121"/>
                  </a:lnTo>
                  <a:lnTo>
                    <a:pt x="306" y="126"/>
                  </a:lnTo>
                  <a:lnTo>
                    <a:pt x="317" y="135"/>
                  </a:lnTo>
                  <a:lnTo>
                    <a:pt x="325" y="146"/>
                  </a:lnTo>
                  <a:lnTo>
                    <a:pt x="330" y="160"/>
                  </a:lnTo>
                  <a:lnTo>
                    <a:pt x="332" y="176"/>
                  </a:lnTo>
                  <a:lnTo>
                    <a:pt x="332" y="585"/>
                  </a:lnTo>
                  <a:lnTo>
                    <a:pt x="480" y="585"/>
                  </a:lnTo>
                  <a:lnTo>
                    <a:pt x="480" y="175"/>
                  </a:lnTo>
                  <a:lnTo>
                    <a:pt x="479" y="152"/>
                  </a:lnTo>
                  <a:lnTo>
                    <a:pt x="475" y="129"/>
                  </a:lnTo>
                  <a:lnTo>
                    <a:pt x="469" y="107"/>
                  </a:lnTo>
                  <a:lnTo>
                    <a:pt x="460" y="86"/>
                  </a:lnTo>
                  <a:lnTo>
                    <a:pt x="448" y="66"/>
                  </a:lnTo>
                  <a:lnTo>
                    <a:pt x="433" y="47"/>
                  </a:lnTo>
                  <a:lnTo>
                    <a:pt x="416" y="31"/>
                  </a:lnTo>
                  <a:lnTo>
                    <a:pt x="393" y="19"/>
                  </a:lnTo>
                  <a:lnTo>
                    <a:pt x="369" y="9"/>
                  </a:lnTo>
                  <a:lnTo>
                    <a:pt x="339" y="3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585"/>
                  </a:lnTo>
                  <a:lnTo>
                    <a:pt x="147" y="585"/>
                  </a:lnTo>
                  <a:lnTo>
                    <a:pt x="147" y="119"/>
                  </a:lnTo>
                  <a:lnTo>
                    <a:pt x="270" y="11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855" y="3116"/>
              <a:ext cx="23" cy="24"/>
            </a:xfrm>
            <a:custGeom>
              <a:avLst/>
              <a:gdLst>
                <a:gd name="T0" fmla="*/ 39 w 118"/>
                <a:gd name="T1" fmla="*/ 116 h 120"/>
                <a:gd name="T2" fmla="*/ 11 w 118"/>
                <a:gd name="T3" fmla="*/ 95 h 120"/>
                <a:gd name="T4" fmla="*/ 0 w 118"/>
                <a:gd name="T5" fmla="*/ 59 h 120"/>
                <a:gd name="T6" fmla="*/ 11 w 118"/>
                <a:gd name="T7" fmla="*/ 24 h 120"/>
                <a:gd name="T8" fmla="*/ 39 w 118"/>
                <a:gd name="T9" fmla="*/ 3 h 120"/>
                <a:gd name="T10" fmla="*/ 78 w 118"/>
                <a:gd name="T11" fmla="*/ 3 h 120"/>
                <a:gd name="T12" fmla="*/ 106 w 118"/>
                <a:gd name="T13" fmla="*/ 24 h 120"/>
                <a:gd name="T14" fmla="*/ 118 w 118"/>
                <a:gd name="T15" fmla="*/ 59 h 120"/>
                <a:gd name="T16" fmla="*/ 106 w 118"/>
                <a:gd name="T17" fmla="*/ 95 h 120"/>
                <a:gd name="T18" fmla="*/ 78 w 118"/>
                <a:gd name="T19" fmla="*/ 116 h 120"/>
                <a:gd name="T20" fmla="*/ 58 w 118"/>
                <a:gd name="T21" fmla="*/ 10 h 120"/>
                <a:gd name="T22" fmla="*/ 29 w 118"/>
                <a:gd name="T23" fmla="*/ 19 h 120"/>
                <a:gd name="T24" fmla="*/ 12 w 118"/>
                <a:gd name="T25" fmla="*/ 44 h 120"/>
                <a:gd name="T26" fmla="*/ 12 w 118"/>
                <a:gd name="T27" fmla="*/ 75 h 120"/>
                <a:gd name="T28" fmla="*/ 29 w 118"/>
                <a:gd name="T29" fmla="*/ 100 h 120"/>
                <a:gd name="T30" fmla="*/ 58 w 118"/>
                <a:gd name="T31" fmla="*/ 108 h 120"/>
                <a:gd name="T32" fmla="*/ 88 w 118"/>
                <a:gd name="T33" fmla="*/ 100 h 120"/>
                <a:gd name="T34" fmla="*/ 106 w 118"/>
                <a:gd name="T35" fmla="*/ 75 h 120"/>
                <a:gd name="T36" fmla="*/ 106 w 118"/>
                <a:gd name="T37" fmla="*/ 44 h 120"/>
                <a:gd name="T38" fmla="*/ 88 w 118"/>
                <a:gd name="T39" fmla="*/ 19 h 120"/>
                <a:gd name="T40" fmla="*/ 58 w 118"/>
                <a:gd name="T41" fmla="*/ 10 h 120"/>
                <a:gd name="T42" fmla="*/ 74 w 118"/>
                <a:gd name="T43" fmla="*/ 95 h 120"/>
                <a:gd name="T44" fmla="*/ 71 w 118"/>
                <a:gd name="T45" fmla="*/ 94 h 120"/>
                <a:gd name="T46" fmla="*/ 55 w 118"/>
                <a:gd name="T47" fmla="*/ 68 h 120"/>
                <a:gd name="T48" fmla="*/ 48 w 118"/>
                <a:gd name="T49" fmla="*/ 66 h 120"/>
                <a:gd name="T50" fmla="*/ 47 w 118"/>
                <a:gd name="T51" fmla="*/ 94 h 120"/>
                <a:gd name="T52" fmla="*/ 45 w 118"/>
                <a:gd name="T53" fmla="*/ 95 h 120"/>
                <a:gd name="T54" fmla="*/ 33 w 118"/>
                <a:gd name="T55" fmla="*/ 95 h 120"/>
                <a:gd name="T56" fmla="*/ 32 w 118"/>
                <a:gd name="T57" fmla="*/ 92 h 120"/>
                <a:gd name="T58" fmla="*/ 33 w 118"/>
                <a:gd name="T59" fmla="*/ 26 h 120"/>
                <a:gd name="T60" fmla="*/ 37 w 118"/>
                <a:gd name="T61" fmla="*/ 23 h 120"/>
                <a:gd name="T62" fmla="*/ 45 w 118"/>
                <a:gd name="T63" fmla="*/ 22 h 120"/>
                <a:gd name="T64" fmla="*/ 55 w 118"/>
                <a:gd name="T65" fmla="*/ 22 h 120"/>
                <a:gd name="T66" fmla="*/ 76 w 118"/>
                <a:gd name="T67" fmla="*/ 27 h 120"/>
                <a:gd name="T68" fmla="*/ 85 w 118"/>
                <a:gd name="T69" fmla="*/ 44 h 120"/>
                <a:gd name="T70" fmla="*/ 84 w 118"/>
                <a:gd name="T71" fmla="*/ 52 h 120"/>
                <a:gd name="T72" fmla="*/ 79 w 118"/>
                <a:gd name="T73" fmla="*/ 60 h 120"/>
                <a:gd name="T74" fmla="*/ 71 w 118"/>
                <a:gd name="T75" fmla="*/ 64 h 120"/>
                <a:gd name="T76" fmla="*/ 88 w 118"/>
                <a:gd name="T77" fmla="*/ 92 h 120"/>
                <a:gd name="T78" fmla="*/ 88 w 118"/>
                <a:gd name="T79" fmla="*/ 94 h 120"/>
                <a:gd name="T80" fmla="*/ 85 w 118"/>
                <a:gd name="T81" fmla="*/ 95 h 120"/>
                <a:gd name="T82" fmla="*/ 70 w 118"/>
                <a:gd name="T83" fmla="*/ 40 h 120"/>
                <a:gd name="T84" fmla="*/ 65 w 118"/>
                <a:gd name="T85" fmla="*/ 37 h 120"/>
                <a:gd name="T86" fmla="*/ 57 w 118"/>
                <a:gd name="T87" fmla="*/ 34 h 120"/>
                <a:gd name="T88" fmla="*/ 47 w 118"/>
                <a:gd name="T89" fmla="*/ 55 h 120"/>
                <a:gd name="T90" fmla="*/ 52 w 118"/>
                <a:gd name="T91" fmla="*/ 55 h 120"/>
                <a:gd name="T92" fmla="*/ 57 w 118"/>
                <a:gd name="T93" fmla="*/ 55 h 120"/>
                <a:gd name="T94" fmla="*/ 65 w 118"/>
                <a:gd name="T95" fmla="*/ 54 h 120"/>
                <a:gd name="T96" fmla="*/ 70 w 118"/>
                <a:gd name="T97" fmla="*/ 49 h 120"/>
                <a:gd name="T98" fmla="*/ 70 w 118"/>
                <a:gd name="T99" fmla="*/ 4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8" h="120">
                  <a:moveTo>
                    <a:pt x="58" y="120"/>
                  </a:moveTo>
                  <a:lnTo>
                    <a:pt x="39" y="116"/>
                  </a:lnTo>
                  <a:lnTo>
                    <a:pt x="23" y="107"/>
                  </a:lnTo>
                  <a:lnTo>
                    <a:pt x="11" y="95"/>
                  </a:lnTo>
                  <a:lnTo>
                    <a:pt x="2" y="79"/>
                  </a:lnTo>
                  <a:lnTo>
                    <a:pt x="0" y="59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lnTo>
                    <a:pt x="78" y="3"/>
                  </a:lnTo>
                  <a:lnTo>
                    <a:pt x="94" y="12"/>
                  </a:lnTo>
                  <a:lnTo>
                    <a:pt x="106" y="24"/>
                  </a:lnTo>
                  <a:lnTo>
                    <a:pt x="115" y="40"/>
                  </a:lnTo>
                  <a:lnTo>
                    <a:pt x="118" y="59"/>
                  </a:lnTo>
                  <a:lnTo>
                    <a:pt x="115" y="79"/>
                  </a:lnTo>
                  <a:lnTo>
                    <a:pt x="106" y="95"/>
                  </a:lnTo>
                  <a:lnTo>
                    <a:pt x="94" y="107"/>
                  </a:lnTo>
                  <a:lnTo>
                    <a:pt x="78" y="116"/>
                  </a:lnTo>
                  <a:lnTo>
                    <a:pt x="58" y="120"/>
                  </a:lnTo>
                  <a:close/>
                  <a:moveTo>
                    <a:pt x="58" y="10"/>
                  </a:moveTo>
                  <a:lnTo>
                    <a:pt x="43" y="13"/>
                  </a:lnTo>
                  <a:lnTo>
                    <a:pt x="29" y="19"/>
                  </a:lnTo>
                  <a:lnTo>
                    <a:pt x="20" y="31"/>
                  </a:lnTo>
                  <a:lnTo>
                    <a:pt x="12" y="44"/>
                  </a:lnTo>
                  <a:lnTo>
                    <a:pt x="10" y="59"/>
                  </a:lnTo>
                  <a:lnTo>
                    <a:pt x="12" y="75"/>
                  </a:lnTo>
                  <a:lnTo>
                    <a:pt x="20" y="89"/>
                  </a:lnTo>
                  <a:lnTo>
                    <a:pt x="29" y="100"/>
                  </a:lnTo>
                  <a:lnTo>
                    <a:pt x="43" y="106"/>
                  </a:lnTo>
                  <a:lnTo>
                    <a:pt x="58" y="108"/>
                  </a:lnTo>
                  <a:lnTo>
                    <a:pt x="74" y="106"/>
                  </a:lnTo>
                  <a:lnTo>
                    <a:pt x="88" y="100"/>
                  </a:lnTo>
                  <a:lnTo>
                    <a:pt x="99" y="89"/>
                  </a:lnTo>
                  <a:lnTo>
                    <a:pt x="106" y="75"/>
                  </a:lnTo>
                  <a:lnTo>
                    <a:pt x="109" y="59"/>
                  </a:lnTo>
                  <a:lnTo>
                    <a:pt x="106" y="44"/>
                  </a:lnTo>
                  <a:lnTo>
                    <a:pt x="99" y="31"/>
                  </a:lnTo>
                  <a:lnTo>
                    <a:pt x="88" y="19"/>
                  </a:lnTo>
                  <a:lnTo>
                    <a:pt x="74" y="13"/>
                  </a:lnTo>
                  <a:lnTo>
                    <a:pt x="58" y="10"/>
                  </a:lnTo>
                  <a:close/>
                  <a:moveTo>
                    <a:pt x="85" y="95"/>
                  </a:moveTo>
                  <a:lnTo>
                    <a:pt x="74" y="95"/>
                  </a:lnTo>
                  <a:lnTo>
                    <a:pt x="73" y="95"/>
                  </a:lnTo>
                  <a:lnTo>
                    <a:pt x="71" y="94"/>
                  </a:lnTo>
                  <a:lnTo>
                    <a:pt x="57" y="68"/>
                  </a:lnTo>
                  <a:lnTo>
                    <a:pt x="55" y="68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8" y="92"/>
                  </a:lnTo>
                  <a:lnTo>
                    <a:pt x="47" y="94"/>
                  </a:lnTo>
                  <a:lnTo>
                    <a:pt x="47" y="95"/>
                  </a:lnTo>
                  <a:lnTo>
                    <a:pt x="45" y="95"/>
                  </a:lnTo>
                  <a:lnTo>
                    <a:pt x="34" y="95"/>
                  </a:lnTo>
                  <a:lnTo>
                    <a:pt x="33" y="95"/>
                  </a:lnTo>
                  <a:lnTo>
                    <a:pt x="33" y="94"/>
                  </a:lnTo>
                  <a:lnTo>
                    <a:pt x="32" y="92"/>
                  </a:lnTo>
                  <a:lnTo>
                    <a:pt x="32" y="28"/>
                  </a:lnTo>
                  <a:lnTo>
                    <a:pt x="33" y="26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1" y="22"/>
                  </a:lnTo>
                  <a:lnTo>
                    <a:pt x="45" y="22"/>
                  </a:lnTo>
                  <a:lnTo>
                    <a:pt x="50" y="22"/>
                  </a:lnTo>
                  <a:lnTo>
                    <a:pt x="55" y="22"/>
                  </a:lnTo>
                  <a:lnTo>
                    <a:pt x="68" y="23"/>
                  </a:lnTo>
                  <a:lnTo>
                    <a:pt x="76" y="27"/>
                  </a:lnTo>
                  <a:lnTo>
                    <a:pt x="83" y="33"/>
                  </a:lnTo>
                  <a:lnTo>
                    <a:pt x="85" y="44"/>
                  </a:lnTo>
                  <a:lnTo>
                    <a:pt x="85" y="45"/>
                  </a:lnTo>
                  <a:lnTo>
                    <a:pt x="84" y="52"/>
                  </a:lnTo>
                  <a:lnTo>
                    <a:pt x="83" y="56"/>
                  </a:lnTo>
                  <a:lnTo>
                    <a:pt x="79" y="60"/>
                  </a:lnTo>
                  <a:lnTo>
                    <a:pt x="75" y="63"/>
                  </a:lnTo>
                  <a:lnTo>
                    <a:pt x="71" y="64"/>
                  </a:lnTo>
                  <a:lnTo>
                    <a:pt x="86" y="91"/>
                  </a:lnTo>
                  <a:lnTo>
                    <a:pt x="88" y="92"/>
                  </a:lnTo>
                  <a:lnTo>
                    <a:pt x="88" y="92"/>
                  </a:lnTo>
                  <a:lnTo>
                    <a:pt x="88" y="94"/>
                  </a:lnTo>
                  <a:lnTo>
                    <a:pt x="86" y="95"/>
                  </a:lnTo>
                  <a:lnTo>
                    <a:pt x="85" y="95"/>
                  </a:lnTo>
                  <a:close/>
                  <a:moveTo>
                    <a:pt x="70" y="44"/>
                  </a:moveTo>
                  <a:lnTo>
                    <a:pt x="70" y="40"/>
                  </a:lnTo>
                  <a:lnTo>
                    <a:pt x="68" y="38"/>
                  </a:lnTo>
                  <a:lnTo>
                    <a:pt x="65" y="37"/>
                  </a:lnTo>
                  <a:lnTo>
                    <a:pt x="62" y="35"/>
                  </a:lnTo>
                  <a:lnTo>
                    <a:pt x="57" y="34"/>
                  </a:lnTo>
                  <a:lnTo>
                    <a:pt x="47" y="34"/>
                  </a:lnTo>
                  <a:lnTo>
                    <a:pt x="47" y="55"/>
                  </a:lnTo>
                  <a:lnTo>
                    <a:pt x="49" y="55"/>
                  </a:lnTo>
                  <a:lnTo>
                    <a:pt x="52" y="55"/>
                  </a:lnTo>
                  <a:lnTo>
                    <a:pt x="54" y="55"/>
                  </a:lnTo>
                  <a:lnTo>
                    <a:pt x="57" y="55"/>
                  </a:lnTo>
                  <a:lnTo>
                    <a:pt x="62" y="55"/>
                  </a:lnTo>
                  <a:lnTo>
                    <a:pt x="65" y="54"/>
                  </a:lnTo>
                  <a:lnTo>
                    <a:pt x="68" y="52"/>
                  </a:lnTo>
                  <a:lnTo>
                    <a:pt x="70" y="49"/>
                  </a:lnTo>
                  <a:lnTo>
                    <a:pt x="70" y="45"/>
                  </a:lnTo>
                  <a:lnTo>
                    <a:pt x="70" y="4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13525"/>
            <a:ext cx="425768" cy="190500"/>
          </a:xfrm>
          <a:prstGeom prst="rect">
            <a:avLst/>
          </a:prstGeom>
        </p:spPr>
        <p:txBody>
          <a:bodyPr vert="horz" wrap="none" lIns="91440" tIns="45720" rIns="91440" bIns="45720" rtlCol="0" anchor="ctr" anchorCtr="0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AE73196A-45BD-4F13-8FB7-D9BD8B221D11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5" r:id="rId3"/>
    <p:sldLayoutId id="2147483726" r:id="rId4"/>
    <p:sldLayoutId id="2147483727" r:id="rId5"/>
    <p:sldLayoutId id="2147483729" r:id="rId6"/>
    <p:sldLayoutId id="2147483730" r:id="rId7"/>
    <p:sldLayoutId id="2147483732" r:id="rId8"/>
    <p:sldLayoutId id="2147483735" r:id="rId9"/>
    <p:sldLayoutId id="2147483736" r:id="rId10"/>
    <p:sldLayoutId id="2147483737" r:id="rId11"/>
    <p:sldLayoutId id="2147483965" r:id="rId12"/>
    <p:sldLayoutId id="2147483966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spcBef>
          <a:spcPts val="600"/>
        </a:spcBef>
        <a:buClr>
          <a:schemeClr val="tx2">
            <a:lumMod val="40000"/>
            <a:lumOff val="60000"/>
          </a:schemeClr>
        </a:buClr>
        <a:buFont typeface="Arial" pitchFamily="34" charset="0"/>
        <a:buChar char="−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spcBef>
          <a:spcPts val="600"/>
        </a:spcBef>
        <a:buClr>
          <a:schemeClr val="tx2">
            <a:lumMod val="40000"/>
            <a:lumOff val="60000"/>
          </a:schemeClr>
        </a:buClr>
        <a:buFont typeface="Verdana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spcBef>
          <a:spcPts val="600"/>
        </a:spcBef>
        <a:buClr>
          <a:schemeClr val="tx2">
            <a:lumMod val="40000"/>
            <a:lumOff val="60000"/>
          </a:schemeClr>
        </a:buClr>
        <a:buFont typeface="Arial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5850" indent="-171450" algn="l" defTabSz="914400" rtl="0" eaLnBrk="1" latinLnBrk="0" hangingPunct="1">
        <a:spcBef>
          <a:spcPts val="600"/>
        </a:spcBef>
        <a:buClr>
          <a:schemeClr val="tx2">
            <a:lumMod val="40000"/>
            <a:lumOff val="60000"/>
          </a:schemeClr>
        </a:buClr>
        <a:buFont typeface="Verdana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6" y="158750"/>
            <a:ext cx="8237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6" y="1201745"/>
            <a:ext cx="8237537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invGray">
          <a:xfrm>
            <a:off x="3175" y="6029330"/>
            <a:ext cx="9140825" cy="828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6" tIns="45716" rIns="91436" bIns="45716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91175" name="Rectangle 7"/>
          <p:cNvSpPr>
            <a:spLocks noChangeArrowheads="1"/>
          </p:cNvSpPr>
          <p:nvPr/>
        </p:nvSpPr>
        <p:spPr bwMode="auto">
          <a:xfrm>
            <a:off x="4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6" rIns="91436" bIns="45716" anchor="b"/>
          <a:lstStyle/>
          <a:p>
            <a:pPr algn="r">
              <a:defRPr/>
            </a:pPr>
            <a:fld id="{8AD7C353-B57E-4F14-96CA-801A4684DD91}" type="slidenum">
              <a:rPr lang="en-US" sz="1000" b="0">
                <a:solidFill>
                  <a:srgbClr val="FFFFFF"/>
                </a:solidFill>
                <a:latin typeface="Arial" charset="0"/>
                <a:cs typeface="+mn-cs"/>
              </a:rPr>
              <a:pPr algn="r">
                <a:defRPr/>
              </a:pPr>
              <a:t>‹#›</a:t>
            </a:fld>
            <a:endParaRPr lang="en-US" sz="1000" b="0" dirty="0">
              <a:solidFill>
                <a:srgbClr val="FFFFFF"/>
              </a:solidFill>
              <a:latin typeface="Arial" charset="0"/>
              <a:cs typeface="+mn-cs"/>
            </a:endParaRPr>
          </a:p>
        </p:txBody>
      </p:sp>
      <p:sp>
        <p:nvSpPr>
          <p:cNvPr id="391176" name="Rectangle 8"/>
          <p:cNvSpPr>
            <a:spLocks noChangeArrowheads="1"/>
          </p:cNvSpPr>
          <p:nvPr/>
        </p:nvSpPr>
        <p:spPr bwMode="auto">
          <a:xfrm>
            <a:off x="4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6" rIns="91436" bIns="45716" anchor="b"/>
          <a:lstStyle/>
          <a:p>
            <a:pPr algn="r">
              <a:defRPr/>
            </a:pPr>
            <a:fld id="{D5FE193E-CAA2-4B7C-AE01-D5358566E745}" type="slidenum">
              <a:rPr lang="en-US" sz="1000" b="0">
                <a:solidFill>
                  <a:srgbClr val="FFFFFF"/>
                </a:solidFill>
                <a:latin typeface="Arial" charset="0"/>
                <a:cs typeface="+mn-cs"/>
              </a:rPr>
              <a:pPr algn="r">
                <a:defRPr/>
              </a:pPr>
              <a:t>‹#›</a:t>
            </a:fld>
            <a:endParaRPr lang="en-US" sz="1000" b="0" dirty="0">
              <a:solidFill>
                <a:srgbClr val="FFFFFF"/>
              </a:solidFill>
              <a:latin typeface="Arial" charset="0"/>
              <a:cs typeface="+mn-cs"/>
            </a:endParaRPr>
          </a:p>
        </p:txBody>
      </p:sp>
      <p:pic>
        <p:nvPicPr>
          <p:cNvPr id="5128" name="Picture 10" descr="intel_wht_100 [Converted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9875" y="6165857"/>
            <a:ext cx="80645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487569" y="6142041"/>
            <a:ext cx="1428332" cy="28930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1436" tIns="45716" rIns="91436" bIns="45716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600" b="0" dirty="0">
                <a:solidFill>
                  <a:srgbClr val="FFFFFF"/>
                </a:solidFill>
                <a:latin typeface="Neo Sans Intel" pitchFamily="34" charset="0"/>
                <a:cs typeface="+mn-cs"/>
              </a:rPr>
              <a:t>Intel</a:t>
            </a:r>
            <a:r>
              <a:rPr lang="en-US" sz="1600" b="0" baseline="30000" dirty="0">
                <a:solidFill>
                  <a:srgbClr val="FFFFFF"/>
                </a:solidFill>
                <a:latin typeface="Neo Sans Intel" pitchFamily="34" charset="0"/>
                <a:cs typeface="+mn-cs"/>
              </a:rPr>
              <a:t>®</a:t>
            </a:r>
            <a:r>
              <a:rPr lang="en-US" sz="1600" b="0" dirty="0">
                <a:solidFill>
                  <a:srgbClr val="FFFFFF"/>
                </a:solidFill>
                <a:latin typeface="Neo Sans Intel" pitchFamily="34" charset="0"/>
                <a:cs typeface="+mn-cs"/>
              </a:rPr>
              <a:t> Ethernet</a:t>
            </a:r>
          </a:p>
        </p:txBody>
      </p:sp>
      <p:sp>
        <p:nvSpPr>
          <p:cNvPr id="391180" name="Line 12"/>
          <p:cNvSpPr>
            <a:spLocks noChangeShapeType="1"/>
          </p:cNvSpPr>
          <p:nvPr/>
        </p:nvSpPr>
        <p:spPr bwMode="auto">
          <a:xfrm>
            <a:off x="600082" y="6397625"/>
            <a:ext cx="1152525" cy="0"/>
          </a:xfrm>
          <a:prstGeom prst="line">
            <a:avLst/>
          </a:prstGeom>
          <a:noFill/>
          <a:ln w="3175">
            <a:solidFill>
              <a:srgbClr val="FFFFFF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lIns="91436" tIns="45716" rIns="91436" bIns="45716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746568" y="6394454"/>
            <a:ext cx="862728" cy="21543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1436" tIns="45716" rIns="91436" bIns="45716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000" b="0" i="1" dirty="0">
                <a:solidFill>
                  <a:srgbClr val="FFFFFF"/>
                </a:solidFill>
                <a:cs typeface="+mn-cs"/>
              </a:rPr>
              <a:t>It Just Works</a:t>
            </a:r>
            <a:endParaRPr lang="en-US" sz="1000" b="0" dirty="0">
              <a:solidFill>
                <a:srgbClr val="000000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pitchFamily="34" charset="0"/>
        </a:defRPr>
      </a:lvl5pPr>
      <a:lvl6pPr marL="45716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pitchFamily="34" charset="0"/>
        </a:defRPr>
      </a:lvl6pPr>
      <a:lvl7pPr marL="914337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pitchFamily="34" charset="0"/>
        </a:defRPr>
      </a:lvl7pPr>
      <a:lvl8pPr marL="1371506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pitchFamily="34" charset="0"/>
        </a:defRPr>
      </a:lvl8pPr>
      <a:lvl9pPr marL="182867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pitchFamily="34" charset="0"/>
        </a:defRPr>
      </a:lvl9pPr>
    </p:titleStyle>
    <p:bodyStyle>
      <a:lvl1pPr marL="225409" indent="-22540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221" indent="-236522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914337" indent="-223822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265149" indent="-236522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660408" indent="-234935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5pPr>
      <a:lvl6pPr marL="2117578" indent="-234935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6pPr>
      <a:lvl7pPr marL="2574745" indent="-234935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7pPr>
      <a:lvl8pPr marL="3031913" indent="-234935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8pPr>
      <a:lvl9pPr marL="3489081" indent="-234935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9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7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6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4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3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1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6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44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CCBA4F.E3C7B30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openvswitch.or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Depths of the Cloud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How Linux Networking needs to evolve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798141" y="4953000"/>
            <a:ext cx="4149213" cy="1068932"/>
          </a:xfrm>
        </p:spPr>
        <p:txBody>
          <a:bodyPr/>
          <a:lstStyle/>
          <a:p>
            <a:r>
              <a:rPr lang="en-US" dirty="0" smtClean="0"/>
              <a:t>Peter (PJ) </a:t>
            </a:r>
            <a:r>
              <a:rPr lang="en-US" dirty="0" err="1" smtClean="0"/>
              <a:t>Waskiewicz</a:t>
            </a:r>
            <a:endParaRPr lang="en-US" dirty="0" smtClean="0"/>
          </a:p>
          <a:p>
            <a:r>
              <a:rPr lang="en-US" dirty="0" smtClean="0"/>
              <a:t>Shannon Nelson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0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Management moves things…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22426" y="1575458"/>
            <a:ext cx="8088174" cy="4368142"/>
            <a:chOff x="751026" y="813458"/>
            <a:chExt cx="7249274" cy="3771763"/>
          </a:xfrm>
        </p:grpSpPr>
        <p:sp>
          <p:nvSpPr>
            <p:cNvPr id="6" name="Cloud 5"/>
            <p:cNvSpPr/>
            <p:nvPr/>
          </p:nvSpPr>
          <p:spPr>
            <a:xfrm>
              <a:off x="751026" y="813458"/>
              <a:ext cx="2438400" cy="18086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Egon’s</a:t>
              </a:r>
              <a:endParaRPr lang="en-US" dirty="0"/>
            </a:p>
          </p:txBody>
        </p:sp>
        <p:sp>
          <p:nvSpPr>
            <p:cNvPr id="7" name="Cloud 6"/>
            <p:cNvSpPr/>
            <p:nvPr/>
          </p:nvSpPr>
          <p:spPr>
            <a:xfrm>
              <a:off x="751026" y="2776609"/>
              <a:ext cx="2438400" cy="18086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Peter’s</a:t>
              </a:r>
              <a:endParaRPr lang="en-US" dirty="0"/>
            </a:p>
          </p:txBody>
        </p:sp>
        <p:grpSp>
          <p:nvGrpSpPr>
            <p:cNvPr id="8" name="Group 40"/>
            <p:cNvGrpSpPr/>
            <p:nvPr/>
          </p:nvGrpSpPr>
          <p:grpSpPr>
            <a:xfrm>
              <a:off x="914400" y="1371600"/>
              <a:ext cx="1935238" cy="1143000"/>
              <a:chOff x="914400" y="1828800"/>
              <a:chExt cx="1935238" cy="1524000"/>
            </a:xfrm>
          </p:grpSpPr>
          <p:pic>
            <p:nvPicPr>
              <p:cNvPr id="9" name="Picture 384" descr="ICON_Server_Rack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14400" y="1828800"/>
                <a:ext cx="1935238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0" name="Group 5"/>
              <p:cNvGrpSpPr/>
              <p:nvPr/>
            </p:nvGrpSpPr>
            <p:grpSpPr>
              <a:xfrm>
                <a:off x="990600" y="1828800"/>
                <a:ext cx="685800" cy="795954"/>
                <a:chOff x="2667000" y="3810000"/>
                <a:chExt cx="685800" cy="795954"/>
              </a:xfrm>
            </p:grpSpPr>
            <p:pic>
              <p:nvPicPr>
                <p:cNvPr id="14" name="Picture 150" descr="ICON_VM_basic_label_Q308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667000" y="3810000"/>
                  <a:ext cx="685800" cy="7959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2791692" y="3858492"/>
                  <a:ext cx="444352" cy="4103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DB</a:t>
                  </a:r>
                  <a:endPara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1" name="Group 8"/>
              <p:cNvGrpSpPr/>
              <p:nvPr/>
            </p:nvGrpSpPr>
            <p:grpSpPr>
              <a:xfrm>
                <a:off x="1524000" y="2133600"/>
                <a:ext cx="685800" cy="795954"/>
                <a:chOff x="3429000" y="3733800"/>
                <a:chExt cx="685800" cy="795954"/>
              </a:xfrm>
            </p:grpSpPr>
            <p:pic>
              <p:nvPicPr>
                <p:cNvPr id="12" name="Picture 150" descr="ICON_VM_basic_label_Q308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29000" y="3733800"/>
                  <a:ext cx="685800" cy="7959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3505200" y="3810000"/>
                  <a:ext cx="559705" cy="4103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Web</a:t>
                  </a:r>
                  <a:endPara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6" name="Group 41"/>
            <p:cNvGrpSpPr/>
            <p:nvPr/>
          </p:nvGrpSpPr>
          <p:grpSpPr>
            <a:xfrm>
              <a:off x="990600" y="3314700"/>
              <a:ext cx="1935238" cy="1143000"/>
              <a:chOff x="990600" y="4419600"/>
              <a:chExt cx="1935238" cy="1524000"/>
            </a:xfrm>
          </p:grpSpPr>
          <p:pic>
            <p:nvPicPr>
              <p:cNvPr id="17" name="Picture 384" descr="ICON_Server_Rack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90600" y="4419600"/>
                <a:ext cx="1935238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8" name="Group 17"/>
              <p:cNvGrpSpPr/>
              <p:nvPr/>
            </p:nvGrpSpPr>
            <p:grpSpPr>
              <a:xfrm>
                <a:off x="1066800" y="4419600"/>
                <a:ext cx="685800" cy="795954"/>
                <a:chOff x="2667000" y="3810000"/>
                <a:chExt cx="685800" cy="795954"/>
              </a:xfrm>
            </p:grpSpPr>
            <p:pic>
              <p:nvPicPr>
                <p:cNvPr id="22" name="Picture 150" descr="ICON_VM_basic_label_Q308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667000" y="3810000"/>
                  <a:ext cx="685800" cy="7959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2791692" y="3858492"/>
                  <a:ext cx="444352" cy="4103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DB</a:t>
                  </a:r>
                  <a:endPara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600200" y="4724400"/>
                <a:ext cx="685800" cy="795954"/>
                <a:chOff x="3429000" y="3733800"/>
                <a:chExt cx="685800" cy="795954"/>
              </a:xfrm>
            </p:grpSpPr>
            <p:pic>
              <p:nvPicPr>
                <p:cNvPr id="20" name="Picture 150" descr="ICON_VM_basic_label_Q308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29000" y="3733800"/>
                  <a:ext cx="685800" cy="7959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3505200" y="3810000"/>
                  <a:ext cx="559705" cy="4103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Web</a:t>
                  </a:r>
                  <a:endPara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pic>
          <p:nvPicPr>
            <p:cNvPr id="24" name="Picture 3" descr="C:\Users\snelson3\Documents\Work\Fortville\OSTS-2012\Images\LouisTully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34200" y="1434419"/>
              <a:ext cx="1066100" cy="990384"/>
            </a:xfrm>
            <a:prstGeom prst="rect">
              <a:avLst/>
            </a:prstGeom>
            <a:noFill/>
          </p:spPr>
        </p:pic>
        <p:pic>
          <p:nvPicPr>
            <p:cNvPr id="25" name="Picture 5" descr="ICON_NetworkSwitch_Q30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8600" y="2457450"/>
              <a:ext cx="1333500" cy="713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6" name="Shape 35"/>
            <p:cNvCxnSpPr>
              <a:stCxn id="25" idx="3"/>
              <a:endCxn id="24" idx="1"/>
            </p:cNvCxnSpPr>
            <p:nvPr/>
          </p:nvCxnSpPr>
          <p:spPr>
            <a:xfrm flipV="1">
              <a:off x="5372100" y="1929611"/>
              <a:ext cx="1562100" cy="884431"/>
            </a:xfrm>
            <a:prstGeom prst="bentConnector3">
              <a:avLst>
                <a:gd name="adj1" fmla="val 50000"/>
              </a:avLst>
            </a:prstGeom>
            <a:ln w="69850"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ent Arrow 26"/>
            <p:cNvSpPr/>
            <p:nvPr/>
          </p:nvSpPr>
          <p:spPr>
            <a:xfrm rot="5400000">
              <a:off x="3592561" y="1200176"/>
              <a:ext cx="495192" cy="1981041"/>
            </a:xfrm>
            <a:prstGeom prst="bentArrow">
              <a:avLst>
                <a:gd name="adj1" fmla="val 19798"/>
                <a:gd name="adj2" fmla="val 16823"/>
                <a:gd name="adj3" fmla="val 15897"/>
                <a:gd name="adj4" fmla="val 3334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/>
            <a:scene3d>
              <a:camera prst="orthographicFront">
                <a:rot lat="21299999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Bent Arrow 27"/>
            <p:cNvSpPr/>
            <p:nvPr/>
          </p:nvSpPr>
          <p:spPr>
            <a:xfrm rot="5400000" flipH="1">
              <a:off x="3471361" y="2548910"/>
              <a:ext cx="737593" cy="1981041"/>
            </a:xfrm>
            <a:prstGeom prst="bentArrow">
              <a:avLst>
                <a:gd name="adj1" fmla="val 14439"/>
                <a:gd name="adj2" fmla="val 11585"/>
                <a:gd name="adj3" fmla="val 14151"/>
                <a:gd name="adj4" fmla="val 33347"/>
              </a:avLst>
            </a:prstGeom>
            <a:solidFill>
              <a:schemeClr val="accent3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29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22426" y="1258984"/>
            <a:ext cx="7935774" cy="4608416"/>
            <a:chOff x="751026" y="718531"/>
            <a:chExt cx="7249274" cy="3866690"/>
          </a:xfrm>
        </p:grpSpPr>
        <p:sp>
          <p:nvSpPr>
            <p:cNvPr id="6" name="Cloud 5"/>
            <p:cNvSpPr/>
            <p:nvPr/>
          </p:nvSpPr>
          <p:spPr>
            <a:xfrm>
              <a:off x="751026" y="813458"/>
              <a:ext cx="2438400" cy="18086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Egon’s</a:t>
              </a:r>
              <a:endParaRPr lang="en-US" dirty="0"/>
            </a:p>
          </p:txBody>
        </p:sp>
        <p:sp>
          <p:nvSpPr>
            <p:cNvPr id="7" name="Cloud 6"/>
            <p:cNvSpPr/>
            <p:nvPr/>
          </p:nvSpPr>
          <p:spPr>
            <a:xfrm>
              <a:off x="751026" y="2776609"/>
              <a:ext cx="2438400" cy="18086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Peter’s</a:t>
              </a:r>
              <a:endParaRPr lang="en-US" dirty="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3204575" y="718531"/>
              <a:ext cx="3729625" cy="715888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… maybe near …</a:t>
              </a:r>
              <a:endParaRPr lang="en-US" dirty="0"/>
            </a:p>
          </p:txBody>
        </p:sp>
        <p:pic>
          <p:nvPicPr>
            <p:cNvPr id="9" name="Picture 384" descr="ICON_Server_Rack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371600"/>
              <a:ext cx="1935238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41"/>
            <p:cNvGrpSpPr/>
            <p:nvPr/>
          </p:nvGrpSpPr>
          <p:grpSpPr>
            <a:xfrm>
              <a:off x="990600" y="3314700"/>
              <a:ext cx="1935238" cy="1143000"/>
              <a:chOff x="990600" y="4419600"/>
              <a:chExt cx="1935238" cy="1524000"/>
            </a:xfrm>
          </p:grpSpPr>
          <p:pic>
            <p:nvPicPr>
              <p:cNvPr id="11" name="Picture 384" descr="ICON_Server_Rack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90600" y="4419600"/>
                <a:ext cx="1935238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1066800" y="4419600"/>
                <a:ext cx="685800" cy="795954"/>
                <a:chOff x="2667000" y="3810000"/>
                <a:chExt cx="685800" cy="795954"/>
              </a:xfrm>
            </p:grpSpPr>
            <p:pic>
              <p:nvPicPr>
                <p:cNvPr id="16" name="Picture 150" descr="ICON_VM_basic_label_Q308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667000" y="3810000"/>
                  <a:ext cx="685800" cy="7959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2791692" y="3858492"/>
                  <a:ext cx="444352" cy="4103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DB</a:t>
                  </a:r>
                  <a:endPara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600200" y="4724400"/>
                <a:ext cx="685800" cy="795954"/>
                <a:chOff x="3429000" y="3733800"/>
                <a:chExt cx="685800" cy="795954"/>
              </a:xfrm>
            </p:grpSpPr>
            <p:pic>
              <p:nvPicPr>
                <p:cNvPr id="14" name="Picture 150" descr="ICON_VM_basic_label_Q308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29000" y="3733800"/>
                  <a:ext cx="685800" cy="7959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3505200" y="3810000"/>
                  <a:ext cx="559705" cy="4103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Web</a:t>
                  </a:r>
                  <a:endPara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pic>
          <p:nvPicPr>
            <p:cNvPr id="18" name="Picture 3" descr="C:\Users\snelson3\Documents\Work\Fortville\OSTS-2012\Images\LouisTully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34200" y="1434419"/>
              <a:ext cx="1066100" cy="990384"/>
            </a:xfrm>
            <a:prstGeom prst="rect">
              <a:avLst/>
            </a:prstGeom>
            <a:noFill/>
          </p:spPr>
        </p:pic>
        <p:pic>
          <p:nvPicPr>
            <p:cNvPr id="19" name="Picture 5" descr="ICON_NetworkSwitch_Q30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8600" y="2457450"/>
              <a:ext cx="1333500" cy="713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hape 35"/>
            <p:cNvCxnSpPr>
              <a:stCxn id="19" idx="3"/>
              <a:endCxn id="18" idx="1"/>
            </p:cNvCxnSpPr>
            <p:nvPr/>
          </p:nvCxnSpPr>
          <p:spPr>
            <a:xfrm flipV="1">
              <a:off x="5372100" y="1929611"/>
              <a:ext cx="1562100" cy="884431"/>
            </a:xfrm>
            <a:prstGeom prst="bentConnector3">
              <a:avLst>
                <a:gd name="adj1" fmla="val 50000"/>
              </a:avLst>
            </a:prstGeom>
            <a:ln w="69850"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Bent Arrow 20"/>
            <p:cNvSpPr/>
            <p:nvPr/>
          </p:nvSpPr>
          <p:spPr>
            <a:xfrm rot="5400000" flipH="1">
              <a:off x="3396642" y="2445214"/>
              <a:ext cx="487785" cy="1981041"/>
            </a:xfrm>
            <a:prstGeom prst="bentArrow">
              <a:avLst>
                <a:gd name="adj1" fmla="val 19798"/>
                <a:gd name="adj2" fmla="val 16823"/>
                <a:gd name="adj3" fmla="val 23818"/>
                <a:gd name="adj4" fmla="val 3334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/>
            <a:scene3d>
              <a:camera prst="orthographicFront">
                <a:rot lat="21299999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Bent Arrow 21"/>
            <p:cNvSpPr/>
            <p:nvPr/>
          </p:nvSpPr>
          <p:spPr>
            <a:xfrm rot="5400000" flipH="1">
              <a:off x="3471361" y="2548910"/>
              <a:ext cx="737593" cy="1981041"/>
            </a:xfrm>
            <a:prstGeom prst="bentArrow">
              <a:avLst>
                <a:gd name="adj1" fmla="val 14439"/>
                <a:gd name="adj2" fmla="val 11585"/>
                <a:gd name="adj3" fmla="val 14151"/>
                <a:gd name="adj4" fmla="val 33347"/>
              </a:avLst>
            </a:prstGeom>
            <a:solidFill>
              <a:schemeClr val="accent3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76400" y="3082661"/>
              <a:ext cx="1219200" cy="825566"/>
              <a:chOff x="990600" y="1371600"/>
              <a:chExt cx="1219200" cy="825566"/>
            </a:xfrm>
          </p:grpSpPr>
          <p:grpSp>
            <p:nvGrpSpPr>
              <p:cNvPr id="24" name="Group 5"/>
              <p:cNvGrpSpPr/>
              <p:nvPr/>
            </p:nvGrpSpPr>
            <p:grpSpPr>
              <a:xfrm>
                <a:off x="990600" y="1371600"/>
                <a:ext cx="685800" cy="596966"/>
                <a:chOff x="2667000" y="3810000"/>
                <a:chExt cx="685800" cy="795954"/>
              </a:xfrm>
            </p:grpSpPr>
            <p:pic>
              <p:nvPicPr>
                <p:cNvPr id="28" name="Picture 150" descr="ICON_VM_basic_label_Q308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667000" y="3810000"/>
                  <a:ext cx="685800" cy="7959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>
                  <a:off x="2791692" y="3858492"/>
                  <a:ext cx="444352" cy="4103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DB</a:t>
                  </a:r>
                  <a:endPara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5" name="Group 8"/>
              <p:cNvGrpSpPr/>
              <p:nvPr/>
            </p:nvGrpSpPr>
            <p:grpSpPr>
              <a:xfrm>
                <a:off x="1524000" y="1600200"/>
                <a:ext cx="685800" cy="596966"/>
                <a:chOff x="3429000" y="3733800"/>
                <a:chExt cx="685800" cy="795954"/>
              </a:xfrm>
            </p:grpSpPr>
            <p:pic>
              <p:nvPicPr>
                <p:cNvPr id="26" name="Picture 150" descr="ICON_VM_basic_label_Q308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29000" y="3733800"/>
                  <a:ext cx="685800" cy="7959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7" name="TextBox 26"/>
                <p:cNvSpPr txBox="1"/>
                <p:nvPr/>
              </p:nvSpPr>
              <p:spPr>
                <a:xfrm>
                  <a:off x="3505200" y="3810000"/>
                  <a:ext cx="559705" cy="4103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Web</a:t>
                  </a:r>
                  <a:endPara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655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33400" y="1295400"/>
            <a:ext cx="8534400" cy="4495800"/>
            <a:chOff x="751026" y="718531"/>
            <a:chExt cx="8226302" cy="4094002"/>
          </a:xfrm>
        </p:grpSpPr>
        <p:sp>
          <p:nvSpPr>
            <p:cNvPr id="6" name="Cloud 5"/>
            <p:cNvSpPr/>
            <p:nvPr/>
          </p:nvSpPr>
          <p:spPr>
            <a:xfrm>
              <a:off x="751026" y="2776609"/>
              <a:ext cx="2438400" cy="18086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/>
            </a:p>
          </p:txBody>
        </p:sp>
        <p:sp>
          <p:nvSpPr>
            <p:cNvPr id="7" name="Bent Arrow 6"/>
            <p:cNvSpPr/>
            <p:nvPr/>
          </p:nvSpPr>
          <p:spPr>
            <a:xfrm>
              <a:off x="1352282" y="2622070"/>
              <a:ext cx="2686317" cy="868762"/>
            </a:xfrm>
            <a:prstGeom prst="bentArrow">
              <a:avLst>
                <a:gd name="adj1" fmla="val 9992"/>
                <a:gd name="adj2" fmla="val 11585"/>
                <a:gd name="adj3" fmla="val 14151"/>
                <a:gd name="adj4" fmla="val 33347"/>
              </a:avLst>
            </a:prstGeom>
            <a:solidFill>
              <a:schemeClr val="accent3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751026" y="813458"/>
              <a:ext cx="2438400" cy="18086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966581" y="718531"/>
              <a:ext cx="3010747" cy="715888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mtClean="0"/>
                <a:t>… maybe far…</a:t>
              </a:r>
              <a:endParaRPr lang="en-US" dirty="0"/>
            </a:p>
          </p:txBody>
        </p:sp>
        <p:pic>
          <p:nvPicPr>
            <p:cNvPr id="10" name="Picture 384" descr="ICON_Server_Rack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371600"/>
              <a:ext cx="1935238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Bent Arrow 10"/>
            <p:cNvSpPr/>
            <p:nvPr/>
          </p:nvSpPr>
          <p:spPr>
            <a:xfrm flipV="1">
              <a:off x="1854558" y="1943100"/>
              <a:ext cx="2184042" cy="870942"/>
            </a:xfrm>
            <a:prstGeom prst="bentArrow">
              <a:avLst>
                <a:gd name="adj1" fmla="val 9992"/>
                <a:gd name="adj2" fmla="val 11585"/>
                <a:gd name="adj3" fmla="val 14151"/>
                <a:gd name="adj4" fmla="val 33347"/>
              </a:avLst>
            </a:prstGeom>
            <a:solidFill>
              <a:schemeClr val="accent3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2" name="Picture 384" descr="ICON_Server_Rack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0600" y="3314700"/>
              <a:ext cx="1935238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" name="Group 12"/>
            <p:cNvGrpSpPr/>
            <p:nvPr/>
          </p:nvGrpSpPr>
          <p:grpSpPr>
            <a:xfrm>
              <a:off x="1066800" y="3314700"/>
              <a:ext cx="685800" cy="596966"/>
              <a:chOff x="2667000" y="3810000"/>
              <a:chExt cx="685800" cy="795954"/>
            </a:xfrm>
          </p:grpSpPr>
          <p:pic>
            <p:nvPicPr>
              <p:cNvPr id="14" name="Picture 150" descr="ICON_VM_basic_label_Q30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67000" y="3810000"/>
                <a:ext cx="685800" cy="79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791692" y="3858492"/>
                <a:ext cx="444352" cy="410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DB</a:t>
                </a: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16" name="Picture 3" descr="C:\Users\snelson3\Documents\Work\Fortville\OSTS-2012\Images\LouisTully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34200" y="1434419"/>
              <a:ext cx="1066100" cy="990384"/>
            </a:xfrm>
            <a:prstGeom prst="rect">
              <a:avLst/>
            </a:prstGeom>
            <a:noFill/>
          </p:spPr>
        </p:pic>
        <p:grpSp>
          <p:nvGrpSpPr>
            <p:cNvPr id="17" name="Group 15"/>
            <p:cNvGrpSpPr/>
            <p:nvPr/>
          </p:nvGrpSpPr>
          <p:grpSpPr>
            <a:xfrm>
              <a:off x="1458192" y="1565002"/>
              <a:ext cx="685800" cy="596968"/>
              <a:chOff x="3286992" y="1096069"/>
              <a:chExt cx="685800" cy="795957"/>
            </a:xfrm>
          </p:grpSpPr>
          <p:pic>
            <p:nvPicPr>
              <p:cNvPr id="18" name="Picture 150" descr="ICON_VM_basic_label_Q30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86992" y="1096072"/>
                <a:ext cx="685800" cy="79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350039" y="1096069"/>
                <a:ext cx="559705" cy="410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Web</a:t>
                </a: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20" name="Picture 5" descr="ICON_NetworkSwitch_Q30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8600" y="2457450"/>
              <a:ext cx="1333500" cy="713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" name="Shape 35"/>
            <p:cNvCxnSpPr>
              <a:stCxn id="20" idx="3"/>
              <a:endCxn id="16" idx="1"/>
            </p:cNvCxnSpPr>
            <p:nvPr/>
          </p:nvCxnSpPr>
          <p:spPr>
            <a:xfrm flipV="1">
              <a:off x="5372100" y="1929611"/>
              <a:ext cx="1562100" cy="884431"/>
            </a:xfrm>
            <a:prstGeom prst="bentConnector3">
              <a:avLst>
                <a:gd name="adj1" fmla="val 50000"/>
              </a:avLst>
            </a:prstGeom>
            <a:ln w="69850"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Bent Arrow 21"/>
            <p:cNvSpPr/>
            <p:nvPr/>
          </p:nvSpPr>
          <p:spPr>
            <a:xfrm rot="5400000" flipH="1">
              <a:off x="3396642" y="2445214"/>
              <a:ext cx="487785" cy="1981041"/>
            </a:xfrm>
            <a:prstGeom prst="bentArrow">
              <a:avLst>
                <a:gd name="adj1" fmla="val 19798"/>
                <a:gd name="adj2" fmla="val 16823"/>
                <a:gd name="adj3" fmla="val 23818"/>
                <a:gd name="adj4" fmla="val 3334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/>
            <a:scene3d>
              <a:camera prst="orthographicFront">
                <a:rot lat="21299999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Group 5"/>
            <p:cNvGrpSpPr/>
            <p:nvPr/>
          </p:nvGrpSpPr>
          <p:grpSpPr>
            <a:xfrm>
              <a:off x="2143992" y="3314700"/>
              <a:ext cx="685800" cy="596966"/>
              <a:chOff x="3134592" y="4119385"/>
              <a:chExt cx="685800" cy="795954"/>
            </a:xfrm>
          </p:grpSpPr>
          <p:pic>
            <p:nvPicPr>
              <p:cNvPr id="24" name="Picture 150" descr="ICON_VM_basic_label_Q30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34592" y="4119385"/>
                <a:ext cx="685800" cy="79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3236044" y="4119385"/>
                <a:ext cx="444352" cy="410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DB</a:t>
                </a: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6" name="Cloud 25"/>
            <p:cNvSpPr/>
            <p:nvPr/>
          </p:nvSpPr>
          <p:spPr>
            <a:xfrm>
              <a:off x="5737936" y="3003921"/>
              <a:ext cx="2438400" cy="18086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/>
            </a:p>
          </p:txBody>
        </p:sp>
        <p:pic>
          <p:nvPicPr>
            <p:cNvPr id="27" name="Picture 384" descr="ICON_Server_Rack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66581" y="3543300"/>
              <a:ext cx="1935238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Bent Arrow 27"/>
            <p:cNvSpPr/>
            <p:nvPr/>
          </p:nvSpPr>
          <p:spPr>
            <a:xfrm rot="5400000" flipH="1" flipV="1">
              <a:off x="4947318" y="2686332"/>
              <a:ext cx="849564" cy="1842725"/>
            </a:xfrm>
            <a:prstGeom prst="bentArrow">
              <a:avLst>
                <a:gd name="adj1" fmla="val 10702"/>
                <a:gd name="adj2" fmla="val 11896"/>
                <a:gd name="adj3" fmla="val 16238"/>
                <a:gd name="adj4" fmla="val 3334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/>
            <a:scene3d>
              <a:camera prst="orthographicFront">
                <a:rot lat="21299999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8"/>
            <p:cNvGrpSpPr/>
            <p:nvPr/>
          </p:nvGrpSpPr>
          <p:grpSpPr>
            <a:xfrm>
              <a:off x="6248400" y="3679628"/>
              <a:ext cx="685800" cy="596966"/>
              <a:chOff x="7952518" y="4441162"/>
              <a:chExt cx="685800" cy="795954"/>
            </a:xfrm>
          </p:grpSpPr>
          <p:pic>
            <p:nvPicPr>
              <p:cNvPr id="30" name="Picture 150" descr="ICON_VM_basic_label_Q30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952518" y="4441162"/>
                <a:ext cx="685800" cy="79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8039979" y="4501259"/>
                <a:ext cx="559705" cy="410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Web</a:t>
                </a: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512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strange in the neighborhood…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28600" y="1977851"/>
            <a:ext cx="8686800" cy="3965749"/>
            <a:chOff x="457200" y="1258060"/>
            <a:chExt cx="8107699" cy="335614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29655" y="2101919"/>
              <a:ext cx="0" cy="1163781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5299706" y="3265700"/>
              <a:ext cx="3169234" cy="3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1" idx="2"/>
            </p:cNvCxnSpPr>
            <p:nvPr/>
          </p:nvCxnSpPr>
          <p:spPr>
            <a:xfrm flipH="1">
              <a:off x="3749654" y="1594862"/>
              <a:ext cx="108163" cy="372687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2" idx="2"/>
            </p:cNvCxnSpPr>
            <p:nvPr/>
          </p:nvCxnSpPr>
          <p:spPr>
            <a:xfrm>
              <a:off x="5853859" y="1594862"/>
              <a:ext cx="855607" cy="440575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own Arrow 9"/>
            <p:cNvSpPr/>
            <p:nvPr/>
          </p:nvSpPr>
          <p:spPr>
            <a:xfrm>
              <a:off x="768934" y="4173635"/>
              <a:ext cx="207818" cy="440574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88038" y="1258060"/>
              <a:ext cx="829932" cy="3368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DB VM</a:t>
              </a:r>
              <a:endParaRPr lang="en-US" sz="1200" dirty="0"/>
            </a:p>
          </p:txBody>
        </p:sp>
        <p:cxnSp>
          <p:nvCxnSpPr>
            <p:cNvPr id="12" name="Straight Connector 11"/>
            <p:cNvCxnSpPr>
              <a:stCxn id="28" idx="2"/>
            </p:cNvCxnSpPr>
            <p:nvPr/>
          </p:nvCxnSpPr>
          <p:spPr>
            <a:xfrm flipH="1">
              <a:off x="1429655" y="1594862"/>
              <a:ext cx="34886" cy="440575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1" idx="2"/>
            </p:cNvCxnSpPr>
            <p:nvPr/>
          </p:nvCxnSpPr>
          <p:spPr>
            <a:xfrm flipH="1">
              <a:off x="6709466" y="1594862"/>
              <a:ext cx="93538" cy="440575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09466" y="2035437"/>
              <a:ext cx="0" cy="1415068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3" descr="ICON_Storage_1up_Q308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83849" y="1615268"/>
              <a:ext cx="781050" cy="954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Straight Connector 15"/>
            <p:cNvCxnSpPr/>
            <p:nvPr/>
          </p:nvCxnSpPr>
          <p:spPr>
            <a:xfrm>
              <a:off x="8174374" y="2569356"/>
              <a:ext cx="0" cy="881149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471348" y="3450505"/>
              <a:ext cx="2997592" cy="0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91992" y="4046124"/>
              <a:ext cx="6683433" cy="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" y="3833785"/>
              <a:ext cx="972455" cy="632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6069407" y="2101921"/>
              <a:ext cx="0" cy="1163781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473874" y="1258060"/>
              <a:ext cx="767886" cy="336802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Web VM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71290" y="1269329"/>
              <a:ext cx="765137" cy="325533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DB VM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7776" y="1848910"/>
              <a:ext cx="1629857" cy="3730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Host</a:t>
              </a:r>
              <a:endParaRPr lang="en-US" sz="12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20939" y="3265700"/>
              <a:ext cx="1286763" cy="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299706" y="3577820"/>
              <a:ext cx="5582" cy="468304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59419" y="3160374"/>
              <a:ext cx="891737" cy="58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Rectangle 26"/>
            <p:cNvSpPr/>
            <p:nvPr/>
          </p:nvSpPr>
          <p:spPr>
            <a:xfrm>
              <a:off x="5471348" y="1848910"/>
              <a:ext cx="1629857" cy="3730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Host</a:t>
              </a:r>
              <a:endParaRPr lang="en-US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80598" y="1258060"/>
              <a:ext cx="767886" cy="3368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Web VM</a:t>
              </a:r>
              <a:endParaRPr lang="en-US" sz="12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749654" y="2101919"/>
              <a:ext cx="0" cy="1163781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07702" y="3450505"/>
              <a:ext cx="0" cy="58189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9655" y="3088486"/>
              <a:ext cx="891737" cy="58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2" name="Straight Connector 31"/>
            <p:cNvCxnSpPr/>
            <p:nvPr/>
          </p:nvCxnSpPr>
          <p:spPr>
            <a:xfrm>
              <a:off x="3093004" y="3464234"/>
              <a:ext cx="0" cy="58189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06272" y="3265703"/>
              <a:ext cx="1286763" cy="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82137" y="3088486"/>
              <a:ext cx="891737" cy="58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Rectangle 34"/>
            <p:cNvSpPr/>
            <p:nvPr/>
          </p:nvSpPr>
          <p:spPr>
            <a:xfrm>
              <a:off x="3229562" y="1848910"/>
              <a:ext cx="1629857" cy="3730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Host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80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strange in the neighborhood…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89326" y="1490402"/>
            <a:ext cx="8426074" cy="2735294"/>
            <a:chOff x="489326" y="1490402"/>
            <a:chExt cx="8323261" cy="2650348"/>
          </a:xfrm>
        </p:grpSpPr>
        <p:grpSp>
          <p:nvGrpSpPr>
            <p:cNvPr id="40" name="Group 39"/>
            <p:cNvGrpSpPr/>
            <p:nvPr/>
          </p:nvGrpSpPr>
          <p:grpSpPr>
            <a:xfrm>
              <a:off x="489326" y="1490402"/>
              <a:ext cx="8323261" cy="2650348"/>
              <a:chOff x="363538" y="800157"/>
              <a:chExt cx="8323261" cy="2650348"/>
            </a:xfrm>
          </p:grpSpPr>
          <p:sp>
            <p:nvSpPr>
              <p:cNvPr id="37" name="Cloud 36"/>
              <p:cNvSpPr/>
              <p:nvPr/>
            </p:nvSpPr>
            <p:spPr>
              <a:xfrm>
                <a:off x="5142732" y="823664"/>
                <a:ext cx="3544067" cy="2626841"/>
              </a:xfrm>
              <a:prstGeom prst="cloud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Cloud 37"/>
              <p:cNvSpPr/>
              <p:nvPr/>
            </p:nvSpPr>
            <p:spPr>
              <a:xfrm>
                <a:off x="2772246" y="800157"/>
                <a:ext cx="2408708" cy="2097506"/>
              </a:xfrm>
              <a:prstGeom prst="cloud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Cloud 38"/>
              <p:cNvSpPr/>
              <p:nvPr/>
            </p:nvSpPr>
            <p:spPr>
              <a:xfrm>
                <a:off x="363538" y="952541"/>
                <a:ext cx="2408708" cy="2030015"/>
              </a:xfrm>
              <a:prstGeom prst="cloud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28729" y="2193158"/>
              <a:ext cx="6744551" cy="1293008"/>
              <a:chOff x="1008393" y="1596954"/>
              <a:chExt cx="6744551" cy="1293008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008393" y="2520630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Oregon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000768" y="1596954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Swindon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803004" y="2520630"/>
                <a:ext cx="949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Virginia</a:t>
                </a:r>
                <a:endParaRPr lang="en-US" dirty="0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28600" y="1977851"/>
            <a:ext cx="8686800" cy="3965749"/>
            <a:chOff x="457200" y="1258060"/>
            <a:chExt cx="8107699" cy="335614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429655" y="2101919"/>
              <a:ext cx="0" cy="1163781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299706" y="3265700"/>
              <a:ext cx="3169234" cy="3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2" idx="2"/>
            </p:cNvCxnSpPr>
            <p:nvPr/>
          </p:nvCxnSpPr>
          <p:spPr>
            <a:xfrm flipH="1">
              <a:off x="3749654" y="1594862"/>
              <a:ext cx="108163" cy="372687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3" idx="2"/>
            </p:cNvCxnSpPr>
            <p:nvPr/>
          </p:nvCxnSpPr>
          <p:spPr>
            <a:xfrm>
              <a:off x="5853859" y="1594862"/>
              <a:ext cx="855607" cy="440575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own Arrow 10"/>
            <p:cNvSpPr/>
            <p:nvPr/>
          </p:nvSpPr>
          <p:spPr>
            <a:xfrm>
              <a:off x="768934" y="4173635"/>
              <a:ext cx="207818" cy="440574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88038" y="1258060"/>
              <a:ext cx="829932" cy="3368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DB VM</a:t>
              </a:r>
              <a:endParaRPr lang="en-US" sz="1200" dirty="0"/>
            </a:p>
          </p:txBody>
        </p:sp>
        <p:cxnSp>
          <p:nvCxnSpPr>
            <p:cNvPr id="13" name="Straight Connector 12"/>
            <p:cNvCxnSpPr>
              <a:stCxn id="29" idx="2"/>
            </p:cNvCxnSpPr>
            <p:nvPr/>
          </p:nvCxnSpPr>
          <p:spPr>
            <a:xfrm flipH="1">
              <a:off x="1429655" y="1594862"/>
              <a:ext cx="34886" cy="440575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2"/>
            </p:cNvCxnSpPr>
            <p:nvPr/>
          </p:nvCxnSpPr>
          <p:spPr>
            <a:xfrm flipH="1">
              <a:off x="6709466" y="1594862"/>
              <a:ext cx="93538" cy="440575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709466" y="2035437"/>
              <a:ext cx="0" cy="1415068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3" descr="ICON_Storage_1up_Q308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83849" y="1615268"/>
              <a:ext cx="781050" cy="954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8174374" y="2569356"/>
              <a:ext cx="0" cy="881149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71348" y="3450505"/>
              <a:ext cx="2997592" cy="0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91992" y="4046124"/>
              <a:ext cx="6683433" cy="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" y="3833785"/>
              <a:ext cx="972455" cy="632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6069407" y="2101921"/>
              <a:ext cx="0" cy="1163781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473874" y="1258060"/>
              <a:ext cx="767886" cy="336802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Web VM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71290" y="1269329"/>
              <a:ext cx="765137" cy="325533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DB VM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87776" y="1848910"/>
              <a:ext cx="1629857" cy="3730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Host</a:t>
              </a:r>
              <a:endParaRPr lang="en-US" sz="12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720939" y="3265700"/>
              <a:ext cx="1286763" cy="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99706" y="3577820"/>
              <a:ext cx="5582" cy="468304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59419" y="3160374"/>
              <a:ext cx="891737" cy="58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Rectangle 27"/>
            <p:cNvSpPr/>
            <p:nvPr/>
          </p:nvSpPr>
          <p:spPr>
            <a:xfrm>
              <a:off x="5471348" y="1848910"/>
              <a:ext cx="1629857" cy="3730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Host</a:t>
              </a:r>
              <a:endParaRPr lang="en-US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0598" y="1258060"/>
              <a:ext cx="767886" cy="3368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Web VM</a:t>
              </a:r>
              <a:endParaRPr lang="en-US" sz="12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749654" y="2101919"/>
              <a:ext cx="0" cy="1163781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007702" y="3450505"/>
              <a:ext cx="0" cy="58189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9655" y="3088486"/>
              <a:ext cx="891737" cy="58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3" name="Straight Connector 32"/>
            <p:cNvCxnSpPr/>
            <p:nvPr/>
          </p:nvCxnSpPr>
          <p:spPr>
            <a:xfrm>
              <a:off x="3093004" y="3464234"/>
              <a:ext cx="0" cy="58189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106272" y="3265703"/>
              <a:ext cx="1286763" cy="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82137" y="3088486"/>
              <a:ext cx="891737" cy="58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Rectangle 35"/>
            <p:cNvSpPr/>
            <p:nvPr/>
          </p:nvSpPr>
          <p:spPr>
            <a:xfrm>
              <a:off x="3229562" y="1848910"/>
              <a:ext cx="1629857" cy="3730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Host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608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ayPuftMe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828800"/>
            <a:ext cx="3684696" cy="36846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Puffy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62" y="1327665"/>
            <a:ext cx="6046838" cy="4866658"/>
          </a:xfrm>
        </p:spPr>
        <p:txBody>
          <a:bodyPr>
            <a:normAutofit/>
          </a:bodyPr>
          <a:lstStyle/>
          <a:p>
            <a:r>
              <a:rPr lang="en-US" sz="2800" dirty="0"/>
              <a:t>VM’s sniffing each other’s packets</a:t>
            </a:r>
          </a:p>
          <a:p>
            <a:r>
              <a:rPr lang="en-US" sz="2800" dirty="0"/>
              <a:t>Host doing lots of work to direct traffic</a:t>
            </a:r>
          </a:p>
          <a:p>
            <a:r>
              <a:rPr lang="en-US" sz="2800" dirty="0"/>
              <a:t>One VM’s traffic can overwhelm the pipe and block out other VM’s traffic</a:t>
            </a:r>
          </a:p>
          <a:p>
            <a:r>
              <a:rPr lang="en-US" sz="2800" dirty="0"/>
              <a:t>Unexpected network/address changes when VM gets moved</a:t>
            </a:r>
          </a:p>
          <a:p>
            <a:r>
              <a:rPr lang="en-US" sz="2800" dirty="0"/>
              <a:t>… and other sticky things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68378" y="5648980"/>
            <a:ext cx="3558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Who </a:t>
            </a:r>
            <a:r>
              <a:rPr lang="en-US" sz="2800" b="1" dirty="0" err="1" smtClean="0"/>
              <a:t>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gonna</a:t>
            </a:r>
            <a:r>
              <a:rPr lang="en-US" sz="2800" b="1" dirty="0" smtClean="0"/>
              <a:t> call?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01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Obligatory “Don’t cross the streams”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1" descr="cid:image001.png@01CCBA4F.E3C7B300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381000" y="1564645"/>
            <a:ext cx="8400347" cy="38455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950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NIC can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/>
              <a:t>Basic traffic offloads</a:t>
            </a:r>
          </a:p>
          <a:p>
            <a:r>
              <a:rPr lang="en-US" sz="2400" dirty="0"/>
              <a:t>Checksum and CRC validation</a:t>
            </a:r>
          </a:p>
          <a:p>
            <a:r>
              <a:rPr lang="en-US" sz="2400" dirty="0"/>
              <a:t>Header/data splitting for better memory management</a:t>
            </a:r>
          </a:p>
          <a:p>
            <a:r>
              <a:rPr lang="en-US" sz="2400" dirty="0"/>
              <a:t>VLAN id insert and strip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6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NIC can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Basic traffic offloads</a:t>
            </a:r>
          </a:p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Checksum and CRC validation</a:t>
            </a:r>
          </a:p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Header/data splitting for better memory management</a:t>
            </a:r>
          </a:p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VLAN id insert and strip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sz="2800" b="1" dirty="0"/>
              <a:t>More advanced work</a:t>
            </a:r>
          </a:p>
          <a:p>
            <a:r>
              <a:rPr lang="en-US" sz="2400" dirty="0"/>
              <a:t>HW switching functionality</a:t>
            </a:r>
          </a:p>
          <a:p>
            <a:r>
              <a:rPr lang="en-US" sz="2400" dirty="0"/>
              <a:t>Bandwidth management</a:t>
            </a:r>
          </a:p>
          <a:p>
            <a:r>
              <a:rPr lang="en-US" sz="2400" dirty="0"/>
              <a:t>Traffic tunneling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and the Cloud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3207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8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Putting our heads into The Cloud</a:t>
            </a:r>
          </a:p>
          <a:p>
            <a:r>
              <a:rPr lang="en-US" sz="3200" dirty="0"/>
              <a:t>Crossing the streams when we get there</a:t>
            </a:r>
          </a:p>
          <a:p>
            <a:r>
              <a:rPr lang="en-US" sz="3200" dirty="0"/>
              <a:t>Levitating The Cloud by offloading the work</a:t>
            </a:r>
          </a:p>
          <a:p>
            <a:r>
              <a:rPr lang="en-US" sz="3200" dirty="0" smtClean="0"/>
              <a:t>Advanced hardware capabilities</a:t>
            </a:r>
            <a:endParaRPr lang="en-US" sz="3200" dirty="0"/>
          </a:p>
          <a:p>
            <a:r>
              <a:rPr lang="en-US" sz="3200" dirty="0"/>
              <a:t>Where Linux needs to </a:t>
            </a:r>
            <a:r>
              <a:rPr lang="en-US" sz="3200" dirty="0" smtClean="0"/>
              <a:t>evolve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9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hardware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sz="4400" b="1" dirty="0"/>
              <a:t>Many advanced features in </a:t>
            </a:r>
            <a:endParaRPr lang="en-US" sz="4400" b="1" dirty="0" smtClean="0"/>
          </a:p>
          <a:p>
            <a:pPr marL="0" lvl="0" indent="0">
              <a:buNone/>
            </a:pPr>
            <a:r>
              <a:rPr lang="en-US" sz="4400" b="1" dirty="0" smtClean="0"/>
              <a:t>existing and future hardware</a:t>
            </a:r>
            <a:endParaRPr lang="en-US" sz="4400" b="1" dirty="0"/>
          </a:p>
          <a:p>
            <a:pPr lvl="0"/>
            <a:r>
              <a:rPr lang="en-US" sz="4400" dirty="0"/>
              <a:t>VEBs</a:t>
            </a:r>
          </a:p>
          <a:p>
            <a:pPr lvl="0"/>
            <a:r>
              <a:rPr lang="en-US" sz="4400" dirty="0"/>
              <a:t>VSIs</a:t>
            </a:r>
          </a:p>
          <a:p>
            <a:pPr lvl="0"/>
            <a:r>
              <a:rPr lang="en-US" sz="4400" dirty="0"/>
              <a:t>Port Aggregators</a:t>
            </a:r>
          </a:p>
          <a:p>
            <a:pPr lvl="0"/>
            <a:r>
              <a:rPr lang="en-US" sz="4400" dirty="0"/>
              <a:t>Port Extenders</a:t>
            </a:r>
          </a:p>
          <a:p>
            <a:pPr lvl="0"/>
            <a:r>
              <a:rPr lang="en-US" sz="4400" dirty="0"/>
              <a:t>EVB (IEEE draft)</a:t>
            </a:r>
          </a:p>
          <a:p>
            <a:pPr lvl="0"/>
            <a:endParaRPr lang="en-US" sz="4400" dirty="0"/>
          </a:p>
          <a:p>
            <a:pPr marL="0" lvl="0" indent="0">
              <a:buNone/>
            </a:pPr>
            <a:r>
              <a:rPr lang="en-US" sz="4400" b="1" dirty="0"/>
              <a:t>Switch management is complex</a:t>
            </a:r>
          </a:p>
          <a:p>
            <a:r>
              <a:rPr lang="en-US" sz="4400" dirty="0"/>
              <a:t>Integrate with existing SW switch and bridge tools if possible</a:t>
            </a:r>
          </a:p>
          <a:p>
            <a:r>
              <a:rPr lang="en-US" sz="4400" dirty="0"/>
              <a:t>Make it seamless</a:t>
            </a:r>
            <a:r>
              <a:rPr lang="en-US" sz="4400" dirty="0" smtClean="0"/>
              <a:t>!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hello_world_switch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57" y="1752600"/>
            <a:ext cx="387844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6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vSwitch</a:t>
            </a:r>
            <a:r>
              <a:rPr lang="en-US" dirty="0" smtClean="0"/>
              <a:t> (OVS)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/>
              <a:t>Alternative to native L2 bridge</a:t>
            </a:r>
            <a:endParaRPr lang="en-US" sz="2200" b="1" dirty="0">
              <a:hlinkClick r:id="rId2"/>
            </a:endParaRPr>
          </a:p>
          <a:p>
            <a:r>
              <a:rPr lang="en-US" sz="2200" dirty="0">
                <a:hlinkClick r:id="rId2"/>
              </a:rPr>
              <a:t>http://openvswitch.org</a:t>
            </a:r>
            <a:endParaRPr lang="en-US" sz="2200" dirty="0"/>
          </a:p>
          <a:p>
            <a:r>
              <a:rPr lang="en-US" sz="2200" dirty="0"/>
              <a:t>Manages multi-system environment</a:t>
            </a:r>
          </a:p>
          <a:p>
            <a:r>
              <a:rPr lang="en-US" sz="2200" dirty="0"/>
              <a:t>Ease of VM state migration</a:t>
            </a:r>
          </a:p>
          <a:p>
            <a:r>
              <a:rPr lang="en-US" sz="2200" dirty="0"/>
              <a:t>Supports </a:t>
            </a:r>
            <a:r>
              <a:rPr lang="en-US" sz="2200" dirty="0" err="1"/>
              <a:t>OpenFlow</a:t>
            </a:r>
            <a:endParaRPr lang="en-US" sz="2200" dirty="0"/>
          </a:p>
          <a:p>
            <a:r>
              <a:rPr lang="en-US" sz="2200" dirty="0"/>
              <a:t>(Somewhat) Platform agnostic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Offload support lacking</a:t>
            </a:r>
          </a:p>
          <a:p>
            <a:r>
              <a:rPr lang="en-US" sz="2200" dirty="0"/>
              <a:t>Limited existing offload support</a:t>
            </a:r>
          </a:p>
          <a:p>
            <a:pPr lvl="1"/>
            <a:r>
              <a:rPr lang="en-US" sz="2000" dirty="0"/>
              <a:t>Basic switch offloads, Cisco Nexus 1000V</a:t>
            </a:r>
          </a:p>
          <a:p>
            <a:r>
              <a:rPr lang="en-US" sz="2200" dirty="0" err="1" smtClean="0"/>
              <a:t>VxLAN</a:t>
            </a:r>
            <a:r>
              <a:rPr lang="en-US" sz="2200" dirty="0" smtClean="0"/>
              <a:t> tunneling patches in progress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openvswit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0"/>
            <a:ext cx="3962400" cy="329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52400" y="1676400"/>
            <a:ext cx="8686800" cy="3940740"/>
            <a:chOff x="457200" y="1258060"/>
            <a:chExt cx="8107699" cy="335614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29655" y="2101919"/>
              <a:ext cx="0" cy="1163781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5299706" y="3265700"/>
              <a:ext cx="3169234" cy="3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1" idx="2"/>
            </p:cNvCxnSpPr>
            <p:nvPr/>
          </p:nvCxnSpPr>
          <p:spPr>
            <a:xfrm flipH="1">
              <a:off x="3749654" y="1594862"/>
              <a:ext cx="108163" cy="372687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2" idx="2"/>
            </p:cNvCxnSpPr>
            <p:nvPr/>
          </p:nvCxnSpPr>
          <p:spPr>
            <a:xfrm>
              <a:off x="5853859" y="1594862"/>
              <a:ext cx="855607" cy="440575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own Arrow 9"/>
            <p:cNvSpPr/>
            <p:nvPr/>
          </p:nvSpPr>
          <p:spPr>
            <a:xfrm>
              <a:off x="768934" y="4173635"/>
              <a:ext cx="207818" cy="440574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88038" y="1258060"/>
              <a:ext cx="829932" cy="3368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DB VM</a:t>
              </a:r>
              <a:endParaRPr lang="en-US" sz="1200" dirty="0"/>
            </a:p>
          </p:txBody>
        </p:sp>
        <p:cxnSp>
          <p:nvCxnSpPr>
            <p:cNvPr id="12" name="Straight Connector 11"/>
            <p:cNvCxnSpPr>
              <a:stCxn id="29" idx="2"/>
            </p:cNvCxnSpPr>
            <p:nvPr/>
          </p:nvCxnSpPr>
          <p:spPr>
            <a:xfrm flipH="1">
              <a:off x="1429655" y="1594862"/>
              <a:ext cx="34886" cy="440575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1" idx="2"/>
            </p:cNvCxnSpPr>
            <p:nvPr/>
          </p:nvCxnSpPr>
          <p:spPr>
            <a:xfrm flipH="1">
              <a:off x="6709466" y="1594862"/>
              <a:ext cx="93538" cy="440575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09466" y="2035437"/>
              <a:ext cx="0" cy="1415068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3" descr="ICON_Storage_1up_Q308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83849" y="1615268"/>
              <a:ext cx="781050" cy="954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Straight Connector 15"/>
            <p:cNvCxnSpPr/>
            <p:nvPr/>
          </p:nvCxnSpPr>
          <p:spPr>
            <a:xfrm>
              <a:off x="8174374" y="2569356"/>
              <a:ext cx="0" cy="881149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471348" y="3450505"/>
              <a:ext cx="2997592" cy="0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91992" y="4046124"/>
              <a:ext cx="6683433" cy="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" y="3833785"/>
              <a:ext cx="972455" cy="632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6069407" y="2101921"/>
              <a:ext cx="0" cy="1163781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473874" y="1258060"/>
              <a:ext cx="767886" cy="336802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Web VM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71290" y="1269329"/>
              <a:ext cx="765137" cy="325533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DB VM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29562" y="1848910"/>
              <a:ext cx="1629857" cy="3730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Host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87776" y="1848910"/>
              <a:ext cx="1629857" cy="3730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Host</a:t>
              </a:r>
              <a:endParaRPr lang="en-US" sz="12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720939" y="3265700"/>
              <a:ext cx="1286763" cy="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99706" y="3577820"/>
              <a:ext cx="5582" cy="468304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59419" y="3160374"/>
              <a:ext cx="891737" cy="58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Rectangle 27"/>
            <p:cNvSpPr/>
            <p:nvPr/>
          </p:nvSpPr>
          <p:spPr>
            <a:xfrm>
              <a:off x="5471348" y="1848910"/>
              <a:ext cx="1629857" cy="3730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Host</a:t>
              </a:r>
              <a:endParaRPr lang="en-US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0598" y="1258060"/>
              <a:ext cx="767886" cy="3368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Web VM</a:t>
              </a:r>
              <a:endParaRPr lang="en-US" sz="12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749654" y="2101919"/>
              <a:ext cx="0" cy="1163781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007702" y="3450505"/>
              <a:ext cx="0" cy="58189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9655" y="3088486"/>
              <a:ext cx="891737" cy="58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3" name="Straight Connector 32"/>
            <p:cNvCxnSpPr/>
            <p:nvPr/>
          </p:nvCxnSpPr>
          <p:spPr>
            <a:xfrm>
              <a:off x="3093004" y="3464234"/>
              <a:ext cx="0" cy="58189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106272" y="3265703"/>
              <a:ext cx="1286763" cy="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82137" y="3088486"/>
              <a:ext cx="891737" cy="58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1801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52400" y="1676400"/>
            <a:ext cx="8686800" cy="3940740"/>
            <a:chOff x="457200" y="1258060"/>
            <a:chExt cx="8107699" cy="335614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429655" y="2101919"/>
              <a:ext cx="0" cy="1163781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299706" y="3265700"/>
              <a:ext cx="3169234" cy="3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2" idx="2"/>
            </p:cNvCxnSpPr>
            <p:nvPr/>
          </p:nvCxnSpPr>
          <p:spPr>
            <a:xfrm flipH="1">
              <a:off x="3749654" y="1594862"/>
              <a:ext cx="108163" cy="372687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3" idx="2"/>
            </p:cNvCxnSpPr>
            <p:nvPr/>
          </p:nvCxnSpPr>
          <p:spPr>
            <a:xfrm>
              <a:off x="5853859" y="1594862"/>
              <a:ext cx="855607" cy="440575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own Arrow 10"/>
            <p:cNvSpPr/>
            <p:nvPr/>
          </p:nvSpPr>
          <p:spPr>
            <a:xfrm>
              <a:off x="768934" y="4173635"/>
              <a:ext cx="207818" cy="440574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88038" y="1258060"/>
              <a:ext cx="829932" cy="3368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DB VM</a:t>
              </a:r>
              <a:endParaRPr lang="en-US" sz="1200" dirty="0"/>
            </a:p>
          </p:txBody>
        </p:sp>
        <p:cxnSp>
          <p:nvCxnSpPr>
            <p:cNvPr id="13" name="Straight Connector 12"/>
            <p:cNvCxnSpPr>
              <a:stCxn id="30" idx="2"/>
            </p:cNvCxnSpPr>
            <p:nvPr/>
          </p:nvCxnSpPr>
          <p:spPr>
            <a:xfrm flipH="1">
              <a:off x="1429655" y="1594862"/>
              <a:ext cx="34886" cy="440575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2"/>
            </p:cNvCxnSpPr>
            <p:nvPr/>
          </p:nvCxnSpPr>
          <p:spPr>
            <a:xfrm flipH="1">
              <a:off x="6709466" y="1594862"/>
              <a:ext cx="93538" cy="440575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709466" y="2035437"/>
              <a:ext cx="0" cy="1415068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3" descr="ICON_Storage_1up_Q308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83849" y="1615268"/>
              <a:ext cx="781050" cy="954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8174374" y="2569356"/>
              <a:ext cx="0" cy="881149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71348" y="3450505"/>
              <a:ext cx="2997592" cy="0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91992" y="4046124"/>
              <a:ext cx="6683433" cy="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" y="3833785"/>
              <a:ext cx="972455" cy="632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6069407" y="2101921"/>
              <a:ext cx="0" cy="1163781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473874" y="1258060"/>
              <a:ext cx="767886" cy="336802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Web VM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71290" y="1269329"/>
              <a:ext cx="765137" cy="325533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DB VM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29562" y="1848910"/>
              <a:ext cx="1629857" cy="3730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Host</a:t>
              </a:r>
              <a:endParaRPr lang="en-US" sz="12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87776" y="1848910"/>
              <a:ext cx="1629857" cy="3730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Host</a:t>
              </a:r>
              <a:endParaRPr lang="en-US" sz="12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720939" y="3265700"/>
              <a:ext cx="1286763" cy="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99706" y="3577820"/>
              <a:ext cx="5582" cy="468304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59419" y="3160374"/>
              <a:ext cx="891737" cy="58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28"/>
            <p:cNvSpPr/>
            <p:nvPr/>
          </p:nvSpPr>
          <p:spPr>
            <a:xfrm>
              <a:off x="5471348" y="1848910"/>
              <a:ext cx="1629857" cy="3730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Host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80598" y="1258060"/>
              <a:ext cx="767886" cy="3368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Web VM</a:t>
              </a:r>
              <a:endParaRPr lang="en-US" sz="12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749654" y="2101919"/>
              <a:ext cx="0" cy="1163781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007702" y="3450505"/>
              <a:ext cx="0" cy="58189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9655" y="3088486"/>
              <a:ext cx="891737" cy="58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4" name="Straight Connector 33"/>
            <p:cNvCxnSpPr/>
            <p:nvPr/>
          </p:nvCxnSpPr>
          <p:spPr>
            <a:xfrm>
              <a:off x="3093004" y="3464234"/>
              <a:ext cx="0" cy="58189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106272" y="3265703"/>
              <a:ext cx="1286763" cy="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82137" y="3088486"/>
              <a:ext cx="891737" cy="58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" name="Group 39"/>
          <p:cNvGrpSpPr/>
          <p:nvPr/>
        </p:nvGrpSpPr>
        <p:grpSpPr>
          <a:xfrm>
            <a:off x="2278251" y="1969239"/>
            <a:ext cx="3635180" cy="3474547"/>
            <a:chOff x="2099554" y="1507344"/>
            <a:chExt cx="3635180" cy="2959227"/>
          </a:xfrm>
        </p:grpSpPr>
        <p:sp>
          <p:nvSpPr>
            <p:cNvPr id="37" name="Bent Arrow 36"/>
            <p:cNvSpPr/>
            <p:nvPr/>
          </p:nvSpPr>
          <p:spPr>
            <a:xfrm rot="5400000" flipV="1">
              <a:off x="2633630" y="2731627"/>
              <a:ext cx="1200868" cy="2269019"/>
            </a:xfrm>
            <a:prstGeom prst="bentArrow">
              <a:avLst>
                <a:gd name="adj1" fmla="val 7125"/>
                <a:gd name="adj2" fmla="val 11896"/>
                <a:gd name="adj3" fmla="val 16238"/>
                <a:gd name="adj4" fmla="val 3334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/>
            <a:scene3d>
              <a:camera prst="orthographicFront">
                <a:rot lat="21299999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Bent Arrow 37"/>
            <p:cNvSpPr/>
            <p:nvPr/>
          </p:nvSpPr>
          <p:spPr>
            <a:xfrm rot="5400000" flipH="1">
              <a:off x="3726283" y="1336165"/>
              <a:ext cx="1837272" cy="2179630"/>
            </a:xfrm>
            <a:prstGeom prst="bentArrow">
              <a:avLst>
                <a:gd name="adj1" fmla="val 4787"/>
                <a:gd name="adj2" fmla="val 5216"/>
                <a:gd name="adj3" fmla="val 6551"/>
                <a:gd name="adj4" fmla="val 3334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/>
            <a:scene3d>
              <a:camera prst="orthographicFront">
                <a:rot lat="21299999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ent Arrow 38"/>
            <p:cNvSpPr/>
            <p:nvPr/>
          </p:nvSpPr>
          <p:spPr>
            <a:xfrm rot="5400000" flipH="1">
              <a:off x="2347180" y="1736549"/>
              <a:ext cx="1817642" cy="1398491"/>
            </a:xfrm>
            <a:prstGeom prst="bentArrow">
              <a:avLst>
                <a:gd name="adj1" fmla="val 6542"/>
                <a:gd name="adj2" fmla="val 6719"/>
                <a:gd name="adj3" fmla="val 8221"/>
                <a:gd name="adj4" fmla="val 3334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/>
            <a:scene3d>
              <a:camera prst="orthographicFront">
                <a:rot lat="21299999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03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52400" y="1676400"/>
            <a:ext cx="8686800" cy="3940740"/>
            <a:chOff x="457200" y="1258060"/>
            <a:chExt cx="8107699" cy="335614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429655" y="2101919"/>
              <a:ext cx="0" cy="1163781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299706" y="3265700"/>
              <a:ext cx="3169234" cy="3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2" idx="2"/>
            </p:cNvCxnSpPr>
            <p:nvPr/>
          </p:nvCxnSpPr>
          <p:spPr>
            <a:xfrm flipH="1">
              <a:off x="3749654" y="1594862"/>
              <a:ext cx="108163" cy="372687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3" idx="2"/>
            </p:cNvCxnSpPr>
            <p:nvPr/>
          </p:nvCxnSpPr>
          <p:spPr>
            <a:xfrm>
              <a:off x="5853859" y="1594862"/>
              <a:ext cx="855607" cy="440575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own Arrow 10"/>
            <p:cNvSpPr/>
            <p:nvPr/>
          </p:nvSpPr>
          <p:spPr>
            <a:xfrm>
              <a:off x="768934" y="4173635"/>
              <a:ext cx="207818" cy="440574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88038" y="1258060"/>
              <a:ext cx="829932" cy="3368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DB VM</a:t>
              </a:r>
              <a:endParaRPr lang="en-US" sz="1200" dirty="0"/>
            </a:p>
          </p:txBody>
        </p:sp>
        <p:cxnSp>
          <p:nvCxnSpPr>
            <p:cNvPr id="13" name="Straight Connector 12"/>
            <p:cNvCxnSpPr>
              <a:stCxn id="30" idx="2"/>
            </p:cNvCxnSpPr>
            <p:nvPr/>
          </p:nvCxnSpPr>
          <p:spPr>
            <a:xfrm flipH="1">
              <a:off x="1429655" y="1594862"/>
              <a:ext cx="34886" cy="440575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2"/>
            </p:cNvCxnSpPr>
            <p:nvPr/>
          </p:nvCxnSpPr>
          <p:spPr>
            <a:xfrm flipH="1">
              <a:off x="6709466" y="1594862"/>
              <a:ext cx="93538" cy="440575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709466" y="2035437"/>
              <a:ext cx="0" cy="1415068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3" descr="ICON_Storage_1up_Q308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83849" y="1615268"/>
              <a:ext cx="781050" cy="954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8174374" y="2569356"/>
              <a:ext cx="0" cy="881149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71348" y="3450505"/>
              <a:ext cx="2997592" cy="0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91992" y="4046124"/>
              <a:ext cx="6683433" cy="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" y="3833785"/>
              <a:ext cx="972455" cy="632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6069407" y="2101921"/>
              <a:ext cx="0" cy="1163781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473874" y="1258060"/>
              <a:ext cx="767886" cy="336802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Web VM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71290" y="1269329"/>
              <a:ext cx="765137" cy="325533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DB VM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29562" y="1848910"/>
              <a:ext cx="1629857" cy="3730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Host</a:t>
              </a:r>
              <a:endParaRPr lang="en-US" sz="12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87776" y="1848910"/>
              <a:ext cx="1629857" cy="3730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Host</a:t>
              </a:r>
              <a:endParaRPr lang="en-US" sz="12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720939" y="3265700"/>
              <a:ext cx="1286763" cy="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99706" y="3577820"/>
              <a:ext cx="5582" cy="468304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59419" y="3160374"/>
              <a:ext cx="891737" cy="58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28"/>
            <p:cNvSpPr/>
            <p:nvPr/>
          </p:nvSpPr>
          <p:spPr>
            <a:xfrm>
              <a:off x="5471348" y="1848910"/>
              <a:ext cx="1629857" cy="3730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Host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80598" y="1258060"/>
              <a:ext cx="767886" cy="3368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Web VM</a:t>
              </a:r>
              <a:endParaRPr lang="en-US" sz="12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749654" y="2101919"/>
              <a:ext cx="0" cy="1163781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007702" y="3450505"/>
              <a:ext cx="0" cy="58189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9655" y="3088486"/>
              <a:ext cx="891737" cy="58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4" name="Straight Connector 33"/>
            <p:cNvCxnSpPr/>
            <p:nvPr/>
          </p:nvCxnSpPr>
          <p:spPr>
            <a:xfrm>
              <a:off x="3093004" y="3464234"/>
              <a:ext cx="0" cy="58189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106272" y="3265703"/>
              <a:ext cx="1286763" cy="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82137" y="3088486"/>
              <a:ext cx="891737" cy="58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7" name="Group 36"/>
          <p:cNvGrpSpPr/>
          <p:nvPr/>
        </p:nvGrpSpPr>
        <p:grpSpPr>
          <a:xfrm>
            <a:off x="2278251" y="1969239"/>
            <a:ext cx="3635180" cy="3474547"/>
            <a:chOff x="2099554" y="1507344"/>
            <a:chExt cx="3635180" cy="2959227"/>
          </a:xfrm>
        </p:grpSpPr>
        <p:sp>
          <p:nvSpPr>
            <p:cNvPr id="38" name="Bent Arrow 37"/>
            <p:cNvSpPr/>
            <p:nvPr/>
          </p:nvSpPr>
          <p:spPr>
            <a:xfrm rot="5400000" flipV="1">
              <a:off x="2633630" y="2731627"/>
              <a:ext cx="1200868" cy="2269019"/>
            </a:xfrm>
            <a:prstGeom prst="bentArrow">
              <a:avLst>
                <a:gd name="adj1" fmla="val 7125"/>
                <a:gd name="adj2" fmla="val 11896"/>
                <a:gd name="adj3" fmla="val 16238"/>
                <a:gd name="adj4" fmla="val 3334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/>
            <a:scene3d>
              <a:camera prst="orthographicFront">
                <a:rot lat="21299999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ent Arrow 38"/>
            <p:cNvSpPr/>
            <p:nvPr/>
          </p:nvSpPr>
          <p:spPr>
            <a:xfrm rot="5400000" flipH="1">
              <a:off x="3726283" y="1336165"/>
              <a:ext cx="1837272" cy="2179630"/>
            </a:xfrm>
            <a:prstGeom prst="bentArrow">
              <a:avLst>
                <a:gd name="adj1" fmla="val 4787"/>
                <a:gd name="adj2" fmla="val 5216"/>
                <a:gd name="adj3" fmla="val 6551"/>
                <a:gd name="adj4" fmla="val 3334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/>
            <a:scene3d>
              <a:camera prst="orthographicFront">
                <a:rot lat="21299999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Bent Arrow 39"/>
            <p:cNvSpPr/>
            <p:nvPr/>
          </p:nvSpPr>
          <p:spPr>
            <a:xfrm rot="5400000" flipH="1">
              <a:off x="2347180" y="1736549"/>
              <a:ext cx="1817642" cy="1398491"/>
            </a:xfrm>
            <a:prstGeom prst="bentArrow">
              <a:avLst>
                <a:gd name="adj1" fmla="val 6542"/>
                <a:gd name="adj2" fmla="val 6719"/>
                <a:gd name="adj3" fmla="val 8221"/>
                <a:gd name="adj4" fmla="val 3334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/>
            <a:scene3d>
              <a:camera prst="orthographicFront">
                <a:rot lat="21299999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17938" y="2057400"/>
            <a:ext cx="5971968" cy="3465113"/>
            <a:chOff x="1899810" y="1545521"/>
            <a:chExt cx="5039431" cy="2921050"/>
          </a:xfrm>
        </p:grpSpPr>
        <p:sp>
          <p:nvSpPr>
            <p:cNvPr id="41" name="Bent Arrow 40"/>
            <p:cNvSpPr/>
            <p:nvPr/>
          </p:nvSpPr>
          <p:spPr>
            <a:xfrm rot="5400000" flipH="1">
              <a:off x="5672016" y="1097958"/>
              <a:ext cx="819661" cy="1714788"/>
            </a:xfrm>
            <a:prstGeom prst="bentArrow">
              <a:avLst>
                <a:gd name="adj1" fmla="val 11650"/>
                <a:gd name="adj2" fmla="val 11815"/>
                <a:gd name="adj3" fmla="val 9374"/>
                <a:gd name="adj4" fmla="val 33347"/>
              </a:avLst>
            </a:prstGeom>
            <a:solidFill>
              <a:schemeClr val="accent3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Bent Arrow 41"/>
            <p:cNvSpPr/>
            <p:nvPr/>
          </p:nvSpPr>
          <p:spPr>
            <a:xfrm rot="5400000" flipH="1" flipV="1">
              <a:off x="2187783" y="1257549"/>
              <a:ext cx="819661" cy="1395607"/>
            </a:xfrm>
            <a:prstGeom prst="bentArrow">
              <a:avLst>
                <a:gd name="adj1" fmla="val 11650"/>
                <a:gd name="adj2" fmla="val 11815"/>
                <a:gd name="adj3" fmla="val 9374"/>
                <a:gd name="adj4" fmla="val 33347"/>
              </a:avLst>
            </a:prstGeom>
            <a:solidFill>
              <a:schemeClr val="accent3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Bent Arrow 42"/>
            <p:cNvSpPr/>
            <p:nvPr/>
          </p:nvSpPr>
          <p:spPr>
            <a:xfrm rot="5400000" flipV="1">
              <a:off x="2826475" y="1747087"/>
              <a:ext cx="2184042" cy="3254926"/>
            </a:xfrm>
            <a:prstGeom prst="bentArrow">
              <a:avLst>
                <a:gd name="adj1" fmla="val 4653"/>
                <a:gd name="adj2" fmla="val 5825"/>
                <a:gd name="adj3" fmla="val 9374"/>
                <a:gd name="adj4" fmla="val 33347"/>
              </a:avLst>
            </a:prstGeom>
            <a:solidFill>
              <a:schemeClr val="accent3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49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tunnels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Cloud relies on tunnels</a:t>
            </a:r>
          </a:p>
          <a:p>
            <a:r>
              <a:rPr lang="en-US" dirty="0"/>
              <a:t>Allows transparent migration of VM’s</a:t>
            </a:r>
          </a:p>
          <a:p>
            <a:r>
              <a:rPr lang="en-US" dirty="0"/>
              <a:t>Secures traffic from other VM’s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Tunneling can be expensive</a:t>
            </a:r>
          </a:p>
          <a:p>
            <a:r>
              <a:rPr lang="en-US" dirty="0"/>
              <a:t>Software overhead to manage routing/forwarding</a:t>
            </a:r>
          </a:p>
          <a:p>
            <a:r>
              <a:rPr lang="en-US" dirty="0"/>
              <a:t>Not very scalable at big I/O</a:t>
            </a:r>
          </a:p>
          <a:p>
            <a:pPr lvl="1"/>
            <a:r>
              <a:rPr lang="en-US" dirty="0"/>
              <a:t>10GbE, 40GbE</a:t>
            </a:r>
          </a:p>
          <a:p>
            <a:r>
              <a:rPr lang="en-US" dirty="0">
                <a:solidFill>
                  <a:schemeClr val="accent1"/>
                </a:solidFill>
              </a:rPr>
              <a:t>We can do better!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 types we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VxLAN</a:t>
            </a:r>
            <a:endParaRPr lang="en-US" b="1" dirty="0" smtClean="0"/>
          </a:p>
          <a:p>
            <a:pPr lvl="1"/>
            <a:r>
              <a:rPr lang="en-US" dirty="0" smtClean="0"/>
              <a:t>Looks to be headed into OVS</a:t>
            </a:r>
          </a:p>
          <a:p>
            <a:pPr lvl="1"/>
            <a:r>
              <a:rPr lang="en-US" dirty="0" smtClean="0"/>
              <a:t>IP in IP tunneling</a:t>
            </a:r>
          </a:p>
          <a:p>
            <a:pPr marL="228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NVGRE</a:t>
            </a:r>
          </a:p>
          <a:p>
            <a:pPr lvl="1"/>
            <a:r>
              <a:rPr lang="en-US" dirty="0" smtClean="0"/>
              <a:t>IP in GRE</a:t>
            </a:r>
          </a:p>
          <a:p>
            <a:pPr lvl="1"/>
            <a:r>
              <a:rPr lang="en-US" dirty="0" smtClean="0"/>
              <a:t>MAC in GRE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3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accelerate?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Inner packet is the important one</a:t>
            </a:r>
          </a:p>
          <a:p>
            <a:r>
              <a:rPr lang="en-US" sz="2600" dirty="0" smtClean="0"/>
              <a:t>Checksum offloads</a:t>
            </a:r>
          </a:p>
          <a:p>
            <a:r>
              <a:rPr lang="en-US" sz="2600" dirty="0" smtClean="0"/>
              <a:t>CRC offloads</a:t>
            </a:r>
          </a:p>
          <a:p>
            <a:r>
              <a:rPr lang="en-US" sz="2600" dirty="0" smtClean="0"/>
              <a:t>Segmentation offloads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b="1" dirty="0" smtClean="0"/>
              <a:t>Need offsets to inner headers</a:t>
            </a:r>
          </a:p>
          <a:p>
            <a:r>
              <a:rPr lang="en-US" sz="2600" dirty="0" smtClean="0"/>
              <a:t>Tell hardware where to compute offloads</a:t>
            </a:r>
          </a:p>
          <a:p>
            <a:r>
              <a:rPr lang="en-US" sz="2600" dirty="0" smtClean="0"/>
              <a:t>Kernel interface required to pass information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the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62" y="1327665"/>
            <a:ext cx="8790038" cy="48666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 fields to </a:t>
            </a:r>
            <a:r>
              <a:rPr lang="en-US" sz="2800" dirty="0" err="1" smtClean="0"/>
              <a:t>skb</a:t>
            </a:r>
            <a:r>
              <a:rPr lang="en-US" sz="2800" dirty="0" smtClean="0"/>
              <a:t> for inner header information</a:t>
            </a:r>
          </a:p>
          <a:p>
            <a:r>
              <a:rPr lang="en-US" sz="2800" dirty="0" smtClean="0"/>
              <a:t>Wrap with CONFIG_NET_TUNNEL_OFFLOAD for generic support for all devices</a:t>
            </a:r>
          </a:p>
          <a:p>
            <a:r>
              <a:rPr lang="en-US" sz="2800" dirty="0" smtClean="0"/>
              <a:t>Add offload </a:t>
            </a:r>
            <a:r>
              <a:rPr lang="en-US" sz="2800" dirty="0" err="1" smtClean="0"/>
              <a:t>netdev</a:t>
            </a:r>
            <a:r>
              <a:rPr lang="en-US" sz="2800" dirty="0" smtClean="0"/>
              <a:t> bit to identify devices</a:t>
            </a:r>
          </a:p>
          <a:p>
            <a:r>
              <a:rPr lang="en-US" sz="2800" dirty="0" smtClean="0"/>
              <a:t>Populate in bridge or OVS kernel space</a:t>
            </a:r>
          </a:p>
          <a:p>
            <a:r>
              <a:rPr lang="en-US" sz="2800" dirty="0" smtClean="0"/>
              <a:t>Rest of stack oblivious to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267200"/>
            <a:ext cx="28575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3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Making Linux smarter</a:t>
            </a:r>
          </a:p>
          <a:p>
            <a:r>
              <a:rPr lang="en-US" sz="2600" dirty="0" err="1" smtClean="0"/>
              <a:t>VxLAN</a:t>
            </a:r>
            <a:r>
              <a:rPr lang="en-US" sz="2600" dirty="0" smtClean="0"/>
              <a:t> offloads being scoped</a:t>
            </a:r>
          </a:p>
          <a:p>
            <a:r>
              <a:rPr lang="en-US" sz="2600" dirty="0" smtClean="0"/>
              <a:t>NVGRE offloads scoping to follow </a:t>
            </a:r>
            <a:r>
              <a:rPr lang="en-US" sz="2600" dirty="0" err="1" smtClean="0"/>
              <a:t>VxLAN</a:t>
            </a:r>
            <a:endParaRPr lang="en-US" sz="2600" dirty="0" smtClean="0"/>
          </a:p>
          <a:p>
            <a:r>
              <a:rPr lang="en-US" sz="2600" dirty="0" smtClean="0"/>
              <a:t>Should share most of the same codebase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b="1" dirty="0" smtClean="0"/>
              <a:t>Don’t mess with ABI</a:t>
            </a:r>
          </a:p>
          <a:p>
            <a:r>
              <a:rPr lang="en-US" sz="2600" dirty="0" smtClean="0"/>
              <a:t>Avoid impacting tools at all costs</a:t>
            </a:r>
          </a:p>
          <a:p>
            <a:r>
              <a:rPr lang="en-US" sz="2600" dirty="0" smtClean="0"/>
              <a:t>No custom one-off tools please…</a:t>
            </a:r>
            <a:endParaRPr lang="en-US" sz="2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dirty="0" smtClean="0"/>
              <a:t>Offloaded </a:t>
            </a:r>
            <a:r>
              <a:rPr lang="en-US" sz="2800" b="1" dirty="0"/>
              <a:t>or not, </a:t>
            </a:r>
            <a:r>
              <a:rPr lang="en-US" sz="2800" b="1" u="sng" dirty="0"/>
              <a:t>must be transparent to </a:t>
            </a:r>
            <a:r>
              <a:rPr lang="en-US" sz="2800" b="1" u="sng" dirty="0" smtClean="0"/>
              <a:t>user</a:t>
            </a:r>
            <a:endParaRPr lang="en-US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Fractal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28"/>
          <p:cNvGrpSpPr/>
          <p:nvPr/>
        </p:nvGrpSpPr>
        <p:grpSpPr>
          <a:xfrm>
            <a:off x="457200" y="1676400"/>
            <a:ext cx="8234230" cy="4419600"/>
            <a:chOff x="457200" y="1246117"/>
            <a:chExt cx="8234230" cy="5383283"/>
          </a:xfrm>
        </p:grpSpPr>
        <p:pic>
          <p:nvPicPr>
            <p:cNvPr id="7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29000" y="5894317"/>
              <a:ext cx="690430" cy="735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3000" y="5513317"/>
              <a:ext cx="690430" cy="735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4065517"/>
              <a:ext cx="690430" cy="735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5638800"/>
              <a:ext cx="690430" cy="735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00" y="4675117"/>
              <a:ext cx="690430" cy="735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00" y="2541517"/>
              <a:ext cx="690430" cy="735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0" y="1246117"/>
              <a:ext cx="690430" cy="735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Cloud 13"/>
            <p:cNvSpPr/>
            <p:nvPr/>
          </p:nvSpPr>
          <p:spPr>
            <a:xfrm>
              <a:off x="1295400" y="1828800"/>
              <a:ext cx="6629400" cy="41148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27791" y="3058180"/>
            <a:ext cx="4209686" cy="12618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I've looked at clouds from both sides now,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From up and down, and still somehow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It's cloud illusions I recall.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I really don't know clouds at all.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- Joni Mitchell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9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The Cloud isn’t new!</a:t>
            </a:r>
          </a:p>
          <a:p>
            <a:r>
              <a:rPr lang="en-US" sz="2600" dirty="0"/>
              <a:t>Combination of many existing technologies</a:t>
            </a:r>
          </a:p>
          <a:p>
            <a:r>
              <a:rPr lang="en-US" sz="2600" dirty="0"/>
              <a:t>Buzzwords make it sound new and scary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Don’t be afraid of the Cloud</a:t>
            </a:r>
          </a:p>
          <a:p>
            <a:r>
              <a:rPr lang="en-US" sz="2600" dirty="0"/>
              <a:t>The secret is in the ease of </a:t>
            </a:r>
            <a:r>
              <a:rPr lang="en-US" sz="2600" dirty="0" smtClean="0"/>
              <a:t>management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 smtClean="0"/>
              <a:t>Tunnels are the workhorse of the Cloud</a:t>
            </a:r>
          </a:p>
          <a:p>
            <a:r>
              <a:rPr lang="en-US" sz="2600" dirty="0" smtClean="0"/>
              <a:t>Must have good offload abilities to scale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5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6966857" cy="4165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5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613525"/>
            <a:ext cx="425450" cy="190500"/>
          </a:xfrm>
        </p:spPr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Fractal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28"/>
          <p:cNvGrpSpPr/>
          <p:nvPr/>
        </p:nvGrpSpPr>
        <p:grpSpPr>
          <a:xfrm>
            <a:off x="457200" y="1676400"/>
            <a:ext cx="8234230" cy="4419600"/>
            <a:chOff x="457200" y="1246117"/>
            <a:chExt cx="8234230" cy="5383283"/>
          </a:xfrm>
        </p:grpSpPr>
        <p:pic>
          <p:nvPicPr>
            <p:cNvPr id="18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29000" y="5894317"/>
              <a:ext cx="690430" cy="735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3000" y="5513317"/>
              <a:ext cx="690430" cy="735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4065517"/>
              <a:ext cx="690430" cy="735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5638800"/>
              <a:ext cx="690430" cy="735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00" y="4675117"/>
              <a:ext cx="690430" cy="735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00" y="2541517"/>
              <a:ext cx="690430" cy="735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0" y="1246117"/>
              <a:ext cx="690430" cy="735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Cloud 24"/>
            <p:cNvSpPr/>
            <p:nvPr/>
          </p:nvSpPr>
          <p:spPr>
            <a:xfrm>
              <a:off x="1295400" y="1828800"/>
              <a:ext cx="6629400" cy="41148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447800" y="2414927"/>
            <a:ext cx="6477000" cy="2786555"/>
            <a:chOff x="1371600" y="1485901"/>
            <a:chExt cx="6477000" cy="2786555"/>
          </a:xfrm>
        </p:grpSpPr>
        <p:sp>
          <p:nvSpPr>
            <p:cNvPr id="26" name="Cloud 25"/>
            <p:cNvSpPr/>
            <p:nvPr/>
          </p:nvSpPr>
          <p:spPr>
            <a:xfrm>
              <a:off x="2187146" y="3314701"/>
              <a:ext cx="2308654" cy="957755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SGI/Cyclone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Cloud 26"/>
            <p:cNvSpPr/>
            <p:nvPr/>
          </p:nvSpPr>
          <p:spPr>
            <a:xfrm>
              <a:off x="1371600" y="2343151"/>
              <a:ext cx="2057400" cy="957755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Salesforce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Cloud 27"/>
            <p:cNvSpPr/>
            <p:nvPr/>
          </p:nvSpPr>
          <p:spPr>
            <a:xfrm>
              <a:off x="3124200" y="1543051"/>
              <a:ext cx="2057400" cy="957755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Amazon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Cloud 28"/>
            <p:cNvSpPr/>
            <p:nvPr/>
          </p:nvSpPr>
          <p:spPr>
            <a:xfrm>
              <a:off x="4495800" y="3314701"/>
              <a:ext cx="2057400" cy="957755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Your Name Here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Cloud 29"/>
            <p:cNvSpPr/>
            <p:nvPr/>
          </p:nvSpPr>
          <p:spPr>
            <a:xfrm>
              <a:off x="3657600" y="2457451"/>
              <a:ext cx="2057400" cy="957755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Google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Cloud 30"/>
            <p:cNvSpPr/>
            <p:nvPr/>
          </p:nvSpPr>
          <p:spPr>
            <a:xfrm>
              <a:off x="5181600" y="1485901"/>
              <a:ext cx="2057400" cy="957755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Rackspace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Cloud 31"/>
            <p:cNvSpPr/>
            <p:nvPr/>
          </p:nvSpPr>
          <p:spPr>
            <a:xfrm>
              <a:off x="5791200" y="2343151"/>
              <a:ext cx="2057400" cy="957755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Dropbox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80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617445" y="1799018"/>
            <a:ext cx="8234230" cy="4094612"/>
            <a:chOff x="457200" y="877438"/>
            <a:chExt cx="8234230" cy="4094612"/>
          </a:xfrm>
        </p:grpSpPr>
        <p:pic>
          <p:nvPicPr>
            <p:cNvPr id="29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29000" y="4420738"/>
              <a:ext cx="690430" cy="55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3000" y="4134988"/>
              <a:ext cx="690430" cy="55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3049138"/>
              <a:ext cx="690430" cy="55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506088"/>
              <a:ext cx="690430" cy="55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4229101"/>
              <a:ext cx="690430" cy="55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00" y="3506338"/>
              <a:ext cx="690430" cy="55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00" y="1906138"/>
              <a:ext cx="690430" cy="55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77000" y="877438"/>
              <a:ext cx="690430" cy="55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42" descr="ICON_Desktop_Q30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0" y="934588"/>
              <a:ext cx="690430" cy="55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Cloud 37"/>
            <p:cNvSpPr/>
            <p:nvPr/>
          </p:nvSpPr>
          <p:spPr>
            <a:xfrm>
              <a:off x="1295400" y="1371601"/>
              <a:ext cx="6553200" cy="3086099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Amazon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Fractal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915160" y="2583581"/>
            <a:ext cx="5669280" cy="2628900"/>
            <a:chOff x="1828800" y="1600200"/>
            <a:chExt cx="5669280" cy="2628900"/>
          </a:xfrm>
        </p:grpSpPr>
        <p:sp>
          <p:nvSpPr>
            <p:cNvPr id="15" name="Cloud 14"/>
            <p:cNvSpPr/>
            <p:nvPr/>
          </p:nvSpPr>
          <p:spPr>
            <a:xfrm>
              <a:off x="2133600" y="3086100"/>
              <a:ext cx="1676400" cy="10287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 East</a:t>
              </a:r>
              <a:endParaRPr lang="en-US" dirty="0"/>
            </a:p>
          </p:txBody>
        </p:sp>
        <p:sp>
          <p:nvSpPr>
            <p:cNvPr id="16" name="Cloud 15"/>
            <p:cNvSpPr/>
            <p:nvPr/>
          </p:nvSpPr>
          <p:spPr>
            <a:xfrm>
              <a:off x="1828800" y="2000250"/>
              <a:ext cx="1828800" cy="10287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 West</a:t>
              </a:r>
              <a:endParaRPr lang="en-US" dirty="0"/>
            </a:p>
          </p:txBody>
        </p:sp>
        <p:sp>
          <p:nvSpPr>
            <p:cNvPr id="17" name="Cloud 16"/>
            <p:cNvSpPr/>
            <p:nvPr/>
          </p:nvSpPr>
          <p:spPr>
            <a:xfrm>
              <a:off x="5613400" y="1714500"/>
              <a:ext cx="1884680" cy="9715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Singapore</a:t>
              </a:r>
              <a:endParaRPr lang="en-US" dirty="0"/>
            </a:p>
          </p:txBody>
        </p:sp>
        <p:sp>
          <p:nvSpPr>
            <p:cNvPr id="18" name="Cloud 17"/>
            <p:cNvSpPr/>
            <p:nvPr/>
          </p:nvSpPr>
          <p:spPr>
            <a:xfrm>
              <a:off x="5562600" y="2686050"/>
              <a:ext cx="1727200" cy="10287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Tokyo</a:t>
              </a:r>
              <a:endParaRPr lang="en-US" dirty="0"/>
            </a:p>
          </p:txBody>
        </p:sp>
        <p:sp>
          <p:nvSpPr>
            <p:cNvPr id="19" name="Cloud 18"/>
            <p:cNvSpPr/>
            <p:nvPr/>
          </p:nvSpPr>
          <p:spPr>
            <a:xfrm>
              <a:off x="3733800" y="1600200"/>
              <a:ext cx="1828800" cy="10287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EU</a:t>
              </a:r>
              <a:endParaRPr lang="en-US" dirty="0"/>
            </a:p>
          </p:txBody>
        </p:sp>
        <p:sp>
          <p:nvSpPr>
            <p:cNvPr id="20" name="Cloud 19"/>
            <p:cNvSpPr/>
            <p:nvPr/>
          </p:nvSpPr>
          <p:spPr>
            <a:xfrm>
              <a:off x="3886200" y="3200400"/>
              <a:ext cx="1727200" cy="10287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Sao Paulo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74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Fractal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04970" y="1772788"/>
            <a:ext cx="8234230" cy="4094612"/>
            <a:chOff x="381000" y="2181794"/>
            <a:chExt cx="8234230" cy="4094612"/>
          </a:xfrm>
        </p:grpSpPr>
        <p:grpSp>
          <p:nvGrpSpPr>
            <p:cNvPr id="6" name="Group 3"/>
            <p:cNvGrpSpPr/>
            <p:nvPr/>
          </p:nvGrpSpPr>
          <p:grpSpPr>
            <a:xfrm>
              <a:off x="381000" y="2181794"/>
              <a:ext cx="8234230" cy="4094612"/>
              <a:chOff x="457200" y="1169917"/>
              <a:chExt cx="8234230" cy="5459483"/>
            </a:xfrm>
          </p:grpSpPr>
          <p:pic>
            <p:nvPicPr>
              <p:cNvPr id="7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429000" y="5894317"/>
                <a:ext cx="690430" cy="7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143000" y="5513317"/>
                <a:ext cx="690430" cy="7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57200" y="4065517"/>
                <a:ext cx="690430" cy="7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14400" y="2008117"/>
                <a:ext cx="690430" cy="7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324600" y="5638800"/>
                <a:ext cx="690430" cy="7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00" y="4675117"/>
                <a:ext cx="690430" cy="7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00" y="2541517"/>
                <a:ext cx="690430" cy="7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477000" y="1169917"/>
                <a:ext cx="690430" cy="7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48000" y="1246117"/>
                <a:ext cx="690430" cy="7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Cloud 15"/>
              <p:cNvSpPr/>
              <p:nvPr/>
            </p:nvSpPr>
            <p:spPr>
              <a:xfrm>
                <a:off x="1295400" y="1828800"/>
                <a:ext cx="6629400" cy="4114800"/>
              </a:xfrm>
              <a:prstGeom prst="cloud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60448" y="3210494"/>
              <a:ext cx="4440352" cy="3065912"/>
              <a:chOff x="2133600" y="1906138"/>
              <a:chExt cx="4440352" cy="3065912"/>
            </a:xfrm>
          </p:grpSpPr>
          <p:sp>
            <p:nvSpPr>
              <p:cNvPr id="17" name="Cloud 16"/>
              <p:cNvSpPr/>
              <p:nvPr/>
            </p:nvSpPr>
            <p:spPr>
              <a:xfrm>
                <a:off x="2133600" y="1906138"/>
                <a:ext cx="2438400" cy="1808612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Peter’s Ghost Finders</a:t>
                </a:r>
                <a:endParaRPr lang="en-US" dirty="0"/>
              </a:p>
            </p:txBody>
          </p:sp>
          <p:sp>
            <p:nvSpPr>
              <p:cNvPr id="18" name="Down Arrow 17"/>
              <p:cNvSpPr/>
              <p:nvPr/>
            </p:nvSpPr>
            <p:spPr>
              <a:xfrm rot="18202870">
                <a:off x="5044629" y="2150492"/>
                <a:ext cx="177745" cy="2880901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3" descr="C:\Users\snelson3\Documents\Work\Fortville\OSTS-2012\Images\LouisTully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55672" y="4284896"/>
                <a:ext cx="739688" cy="687154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7"/>
            <p:cNvGrpSpPr/>
            <p:nvPr/>
          </p:nvGrpSpPr>
          <p:grpSpPr>
            <a:xfrm>
              <a:off x="2513293" y="4001292"/>
              <a:ext cx="1600200" cy="768416"/>
              <a:chOff x="2667000" y="2686050"/>
              <a:chExt cx="1600200" cy="768416"/>
            </a:xfrm>
          </p:grpSpPr>
          <p:sp>
            <p:nvSpPr>
              <p:cNvPr id="21" name="Down Arrow 20"/>
              <p:cNvSpPr/>
              <p:nvPr/>
            </p:nvSpPr>
            <p:spPr>
              <a:xfrm rot="15759386">
                <a:off x="3467579" y="2679705"/>
                <a:ext cx="177745" cy="841110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2"/>
              <p:cNvGrpSpPr/>
              <p:nvPr/>
            </p:nvGrpSpPr>
            <p:grpSpPr>
              <a:xfrm>
                <a:off x="3581400" y="2686050"/>
                <a:ext cx="685800" cy="596966"/>
                <a:chOff x="3429000" y="3733800"/>
                <a:chExt cx="685800" cy="795954"/>
              </a:xfrm>
            </p:grpSpPr>
            <p:pic>
              <p:nvPicPr>
                <p:cNvPr id="23" name="Picture 150" descr="ICON_VM_basic_label_Q308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429000" y="3733800"/>
                  <a:ext cx="685800" cy="7959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4" name="TextBox 23"/>
                <p:cNvSpPr txBox="1"/>
                <p:nvPr/>
              </p:nvSpPr>
              <p:spPr>
                <a:xfrm>
                  <a:off x="3505200" y="3810000"/>
                  <a:ext cx="559705" cy="4103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Web</a:t>
                  </a:r>
                  <a:endPara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5" name="Group 23"/>
              <p:cNvGrpSpPr/>
              <p:nvPr/>
            </p:nvGrpSpPr>
            <p:grpSpPr>
              <a:xfrm>
                <a:off x="2667000" y="2857500"/>
                <a:ext cx="685800" cy="596966"/>
                <a:chOff x="2667000" y="3810000"/>
                <a:chExt cx="685800" cy="795954"/>
              </a:xfrm>
            </p:grpSpPr>
            <p:pic>
              <p:nvPicPr>
                <p:cNvPr id="26" name="Picture 150" descr="ICON_VM_basic_label_Q308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667000" y="3810000"/>
                  <a:ext cx="685800" cy="7959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7" name="TextBox 26"/>
                <p:cNvSpPr txBox="1"/>
                <p:nvPr/>
              </p:nvSpPr>
              <p:spPr>
                <a:xfrm>
                  <a:off x="2791692" y="3858492"/>
                  <a:ext cx="444352" cy="4103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DB</a:t>
                  </a:r>
                  <a:endPara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0892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Fractal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04970" y="1772788"/>
            <a:ext cx="8234230" cy="4094612"/>
            <a:chOff x="381000" y="2181794"/>
            <a:chExt cx="8234230" cy="4094612"/>
          </a:xfrm>
        </p:grpSpPr>
        <p:grpSp>
          <p:nvGrpSpPr>
            <p:cNvPr id="7" name="Group 3"/>
            <p:cNvGrpSpPr/>
            <p:nvPr/>
          </p:nvGrpSpPr>
          <p:grpSpPr>
            <a:xfrm>
              <a:off x="381000" y="2181794"/>
              <a:ext cx="8234230" cy="4094612"/>
              <a:chOff x="457200" y="1169917"/>
              <a:chExt cx="8234230" cy="5459483"/>
            </a:xfrm>
          </p:grpSpPr>
          <p:pic>
            <p:nvPicPr>
              <p:cNvPr id="20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429000" y="5894317"/>
                <a:ext cx="690430" cy="7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143000" y="5513317"/>
                <a:ext cx="690430" cy="7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57200" y="4065517"/>
                <a:ext cx="690430" cy="7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14400" y="2008117"/>
                <a:ext cx="690430" cy="7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324600" y="5638800"/>
                <a:ext cx="690430" cy="7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00" y="4675117"/>
                <a:ext cx="690430" cy="7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00" y="2541517"/>
                <a:ext cx="690430" cy="7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477000" y="1169917"/>
                <a:ext cx="690430" cy="7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42" descr="ICON_Desktop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48000" y="1246117"/>
                <a:ext cx="690430" cy="735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Cloud 28"/>
              <p:cNvSpPr/>
              <p:nvPr/>
            </p:nvSpPr>
            <p:spPr>
              <a:xfrm>
                <a:off x="1295400" y="1828800"/>
                <a:ext cx="6629400" cy="4114800"/>
              </a:xfrm>
              <a:prstGeom prst="cloud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960448" y="3210494"/>
              <a:ext cx="4440352" cy="3065912"/>
              <a:chOff x="2133600" y="1906138"/>
              <a:chExt cx="4440352" cy="3065912"/>
            </a:xfrm>
          </p:grpSpPr>
          <p:sp>
            <p:nvSpPr>
              <p:cNvPr id="17" name="Cloud 16"/>
              <p:cNvSpPr/>
              <p:nvPr/>
            </p:nvSpPr>
            <p:spPr>
              <a:xfrm>
                <a:off x="2133600" y="1906138"/>
                <a:ext cx="2438400" cy="1808612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Peter’s Ghost Finders</a:t>
                </a:r>
                <a:endParaRPr lang="en-US" dirty="0"/>
              </a:p>
            </p:txBody>
          </p:sp>
          <p:sp>
            <p:nvSpPr>
              <p:cNvPr id="18" name="Down Arrow 17"/>
              <p:cNvSpPr/>
              <p:nvPr/>
            </p:nvSpPr>
            <p:spPr>
              <a:xfrm rot="18202870">
                <a:off x="5044629" y="2150492"/>
                <a:ext cx="177745" cy="2880901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3" descr="C:\Users\snelson3\Documents\Work\Fortville\OSTS-2012\Images\LouisTully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55672" y="4284896"/>
                <a:ext cx="739688" cy="687154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2513293" y="4001292"/>
              <a:ext cx="1600200" cy="768416"/>
              <a:chOff x="2667000" y="2686050"/>
              <a:chExt cx="1600200" cy="768416"/>
            </a:xfrm>
          </p:grpSpPr>
          <p:sp>
            <p:nvSpPr>
              <p:cNvPr id="10" name="Down Arrow 9"/>
              <p:cNvSpPr/>
              <p:nvPr/>
            </p:nvSpPr>
            <p:spPr>
              <a:xfrm rot="15759386">
                <a:off x="3467579" y="2679705"/>
                <a:ext cx="177745" cy="841110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22"/>
              <p:cNvGrpSpPr/>
              <p:nvPr/>
            </p:nvGrpSpPr>
            <p:grpSpPr>
              <a:xfrm>
                <a:off x="3581400" y="2686050"/>
                <a:ext cx="685800" cy="596966"/>
                <a:chOff x="3429000" y="3733800"/>
                <a:chExt cx="685800" cy="795954"/>
              </a:xfrm>
            </p:grpSpPr>
            <p:pic>
              <p:nvPicPr>
                <p:cNvPr id="15" name="Picture 150" descr="ICON_VM_basic_label_Q308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429000" y="3733800"/>
                  <a:ext cx="685800" cy="7959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6" name="TextBox 15"/>
                <p:cNvSpPr txBox="1"/>
                <p:nvPr/>
              </p:nvSpPr>
              <p:spPr>
                <a:xfrm>
                  <a:off x="3505200" y="3810000"/>
                  <a:ext cx="559705" cy="4103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Web</a:t>
                  </a:r>
                  <a:endPara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" name="Group 23"/>
              <p:cNvGrpSpPr/>
              <p:nvPr/>
            </p:nvGrpSpPr>
            <p:grpSpPr>
              <a:xfrm>
                <a:off x="2667000" y="2857500"/>
                <a:ext cx="685800" cy="596966"/>
                <a:chOff x="2667000" y="3810000"/>
                <a:chExt cx="685800" cy="795954"/>
              </a:xfrm>
            </p:grpSpPr>
            <p:pic>
              <p:nvPicPr>
                <p:cNvPr id="13" name="Picture 150" descr="ICON_VM_basic_label_Q308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667000" y="3810000"/>
                  <a:ext cx="685800" cy="7959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2791692" y="3858492"/>
                  <a:ext cx="444352" cy="4103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DB</a:t>
                  </a:r>
                  <a:endPara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39" name="Group 38"/>
          <p:cNvGrpSpPr/>
          <p:nvPr/>
        </p:nvGrpSpPr>
        <p:grpSpPr>
          <a:xfrm>
            <a:off x="4882978" y="2502965"/>
            <a:ext cx="2737022" cy="2526235"/>
            <a:chOff x="4800600" y="1714500"/>
            <a:chExt cx="2737022" cy="2526235"/>
          </a:xfrm>
        </p:grpSpPr>
        <p:sp>
          <p:nvSpPr>
            <p:cNvPr id="30" name="Cloud 29"/>
            <p:cNvSpPr/>
            <p:nvPr/>
          </p:nvSpPr>
          <p:spPr>
            <a:xfrm>
              <a:off x="4800600" y="1714500"/>
              <a:ext cx="2737022" cy="156851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Egon’s</a:t>
              </a:r>
              <a:r>
                <a:rPr lang="en-US" dirty="0" smtClean="0"/>
                <a:t> Spirit Chasers</a:t>
              </a:r>
              <a:endParaRPr lang="en-US" dirty="0"/>
            </a:p>
          </p:txBody>
        </p:sp>
        <p:sp>
          <p:nvSpPr>
            <p:cNvPr id="31" name="Down Arrow 30"/>
            <p:cNvSpPr/>
            <p:nvPr/>
          </p:nvSpPr>
          <p:spPr>
            <a:xfrm rot="15759386">
              <a:off x="6134579" y="2377760"/>
              <a:ext cx="177745" cy="841110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29"/>
            <p:cNvGrpSpPr/>
            <p:nvPr/>
          </p:nvGrpSpPr>
          <p:grpSpPr>
            <a:xfrm>
              <a:off x="5334000" y="2532846"/>
              <a:ext cx="685800" cy="596966"/>
              <a:chOff x="2667000" y="3810000"/>
              <a:chExt cx="685800" cy="795954"/>
            </a:xfrm>
          </p:grpSpPr>
          <p:pic>
            <p:nvPicPr>
              <p:cNvPr id="33" name="Picture 150" descr="ICON_VM_basic_label_Q30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67000" y="3810000"/>
                <a:ext cx="685800" cy="79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2791692" y="3858492"/>
                <a:ext cx="444352" cy="410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DB</a:t>
                </a: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5" name="Down Arrow 34"/>
            <p:cNvSpPr/>
            <p:nvPr/>
          </p:nvSpPr>
          <p:spPr>
            <a:xfrm>
              <a:off x="6477000" y="2686050"/>
              <a:ext cx="236993" cy="1554685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309017" y="2444717"/>
              <a:ext cx="685800" cy="596966"/>
              <a:chOff x="3429000" y="3733800"/>
              <a:chExt cx="685800" cy="795954"/>
            </a:xfrm>
          </p:grpSpPr>
          <p:pic>
            <p:nvPicPr>
              <p:cNvPr id="37" name="Picture 150" descr="ICON_VM_basic_label_Q30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29000" y="3733800"/>
                <a:ext cx="685800" cy="795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3505200" y="3810000"/>
                <a:ext cx="559705" cy="410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Web</a:t>
                </a: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51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Hosting implements the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62000" y="1600200"/>
            <a:ext cx="7630274" cy="4076563"/>
            <a:chOff x="751026" y="813458"/>
            <a:chExt cx="7249274" cy="3771763"/>
          </a:xfrm>
        </p:grpSpPr>
        <p:sp>
          <p:nvSpPr>
            <p:cNvPr id="6" name="Cloud 5"/>
            <p:cNvSpPr/>
            <p:nvPr/>
          </p:nvSpPr>
          <p:spPr>
            <a:xfrm>
              <a:off x="751026" y="813458"/>
              <a:ext cx="2438400" cy="18086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Egon’s</a:t>
              </a:r>
              <a:endParaRPr lang="en-US" dirty="0"/>
            </a:p>
          </p:txBody>
        </p:sp>
        <p:sp>
          <p:nvSpPr>
            <p:cNvPr id="7" name="Cloud 6"/>
            <p:cNvSpPr/>
            <p:nvPr/>
          </p:nvSpPr>
          <p:spPr>
            <a:xfrm>
              <a:off x="751026" y="2776609"/>
              <a:ext cx="2438400" cy="18086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Peter’s</a:t>
              </a:r>
              <a:endParaRPr lang="en-US" dirty="0"/>
            </a:p>
          </p:txBody>
        </p:sp>
        <p:grpSp>
          <p:nvGrpSpPr>
            <p:cNvPr id="8" name="Group 40"/>
            <p:cNvGrpSpPr/>
            <p:nvPr/>
          </p:nvGrpSpPr>
          <p:grpSpPr>
            <a:xfrm>
              <a:off x="914400" y="1371600"/>
              <a:ext cx="1935238" cy="1143000"/>
              <a:chOff x="914400" y="1828800"/>
              <a:chExt cx="1935238" cy="1524000"/>
            </a:xfrm>
          </p:grpSpPr>
          <p:pic>
            <p:nvPicPr>
              <p:cNvPr id="9" name="Picture 384" descr="ICON_Server_Rack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14400" y="1828800"/>
                <a:ext cx="1935238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0" name="Group 5"/>
              <p:cNvGrpSpPr/>
              <p:nvPr/>
            </p:nvGrpSpPr>
            <p:grpSpPr>
              <a:xfrm>
                <a:off x="990600" y="1828800"/>
                <a:ext cx="685800" cy="795954"/>
                <a:chOff x="2667000" y="3810000"/>
                <a:chExt cx="685800" cy="795954"/>
              </a:xfrm>
            </p:grpSpPr>
            <p:pic>
              <p:nvPicPr>
                <p:cNvPr id="14" name="Picture 150" descr="ICON_VM_basic_label_Q308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667000" y="3810000"/>
                  <a:ext cx="685800" cy="7959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2791692" y="3858492"/>
                  <a:ext cx="444352" cy="4103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DB</a:t>
                  </a:r>
                  <a:endPara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1" name="Group 8"/>
              <p:cNvGrpSpPr/>
              <p:nvPr/>
            </p:nvGrpSpPr>
            <p:grpSpPr>
              <a:xfrm>
                <a:off x="1524000" y="2133600"/>
                <a:ext cx="685800" cy="795954"/>
                <a:chOff x="3429000" y="3733800"/>
                <a:chExt cx="685800" cy="795954"/>
              </a:xfrm>
            </p:grpSpPr>
            <p:pic>
              <p:nvPicPr>
                <p:cNvPr id="12" name="Picture 150" descr="ICON_VM_basic_label_Q308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29000" y="3733800"/>
                  <a:ext cx="685800" cy="7959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3505200" y="3810000"/>
                  <a:ext cx="559705" cy="4103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Web</a:t>
                  </a:r>
                  <a:endPara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6" name="Group 41"/>
            <p:cNvGrpSpPr/>
            <p:nvPr/>
          </p:nvGrpSpPr>
          <p:grpSpPr>
            <a:xfrm>
              <a:off x="990600" y="3314700"/>
              <a:ext cx="1935238" cy="1143000"/>
              <a:chOff x="990600" y="4419600"/>
              <a:chExt cx="1935238" cy="1524000"/>
            </a:xfrm>
          </p:grpSpPr>
          <p:pic>
            <p:nvPicPr>
              <p:cNvPr id="17" name="Picture 384" descr="ICON_Server_Rack_Q30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90600" y="4419600"/>
                <a:ext cx="1935238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8" name="Group 17"/>
              <p:cNvGrpSpPr/>
              <p:nvPr/>
            </p:nvGrpSpPr>
            <p:grpSpPr>
              <a:xfrm>
                <a:off x="1066800" y="4419600"/>
                <a:ext cx="685800" cy="795954"/>
                <a:chOff x="2667000" y="3810000"/>
                <a:chExt cx="685800" cy="795954"/>
              </a:xfrm>
            </p:grpSpPr>
            <p:pic>
              <p:nvPicPr>
                <p:cNvPr id="22" name="Picture 150" descr="ICON_VM_basic_label_Q308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667000" y="3810000"/>
                  <a:ext cx="685800" cy="7959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2791692" y="3858492"/>
                  <a:ext cx="444352" cy="4103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DB</a:t>
                  </a:r>
                  <a:endPara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600200" y="4724400"/>
                <a:ext cx="685800" cy="795954"/>
                <a:chOff x="3429000" y="3733800"/>
                <a:chExt cx="685800" cy="795954"/>
              </a:xfrm>
            </p:grpSpPr>
            <p:pic>
              <p:nvPicPr>
                <p:cNvPr id="20" name="Picture 150" descr="ICON_VM_basic_label_Q308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29000" y="3733800"/>
                  <a:ext cx="685800" cy="7959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3505200" y="3810000"/>
                  <a:ext cx="559705" cy="4103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Web</a:t>
                  </a:r>
                  <a:endPara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pic>
          <p:nvPicPr>
            <p:cNvPr id="24" name="Picture 3" descr="C:\Users\snelson3\Documents\Work\Fortville\OSTS-2012\Images\LouisTully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34200" y="1453736"/>
              <a:ext cx="1066100" cy="990384"/>
            </a:xfrm>
            <a:prstGeom prst="rect">
              <a:avLst/>
            </a:prstGeom>
            <a:noFill/>
          </p:spPr>
        </p:pic>
        <p:pic>
          <p:nvPicPr>
            <p:cNvPr id="25" name="Picture 5" descr="ICON_NetworkSwitch_Q30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8600" y="2457450"/>
              <a:ext cx="1333500" cy="713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6" name="Shape 35"/>
            <p:cNvCxnSpPr>
              <a:stCxn id="25" idx="3"/>
              <a:endCxn id="24" idx="1"/>
            </p:cNvCxnSpPr>
            <p:nvPr/>
          </p:nvCxnSpPr>
          <p:spPr>
            <a:xfrm flipV="1">
              <a:off x="5372100" y="1948928"/>
              <a:ext cx="1562100" cy="865114"/>
            </a:xfrm>
            <a:prstGeom prst="bentConnector3">
              <a:avLst>
                <a:gd name="adj1" fmla="val 50000"/>
              </a:avLst>
            </a:prstGeom>
            <a:ln w="69850"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ent Arrow 26"/>
            <p:cNvSpPr/>
            <p:nvPr/>
          </p:nvSpPr>
          <p:spPr>
            <a:xfrm rot="5400000">
              <a:off x="3592561" y="1200176"/>
              <a:ext cx="495192" cy="1981041"/>
            </a:xfrm>
            <a:prstGeom prst="bentArrow">
              <a:avLst>
                <a:gd name="adj1" fmla="val 19798"/>
                <a:gd name="adj2" fmla="val 16823"/>
                <a:gd name="adj3" fmla="val 15897"/>
                <a:gd name="adj4" fmla="val 3334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/>
            <a:scene3d>
              <a:camera prst="orthographicFront">
                <a:rot lat="21299999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Bent Arrow 27"/>
            <p:cNvSpPr/>
            <p:nvPr/>
          </p:nvSpPr>
          <p:spPr>
            <a:xfrm rot="5400000" flipH="1">
              <a:off x="3471361" y="2548910"/>
              <a:ext cx="737593" cy="1981041"/>
            </a:xfrm>
            <a:prstGeom prst="bentArrow">
              <a:avLst>
                <a:gd name="adj1" fmla="val 14439"/>
                <a:gd name="adj2" fmla="val 11585"/>
                <a:gd name="adj3" fmla="val 14151"/>
                <a:gd name="adj4" fmla="val 33347"/>
              </a:avLst>
            </a:prstGeom>
            <a:solidFill>
              <a:schemeClr val="accent3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74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Plumbing the 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9D8BA-56F1-4AF0-A46B-B04E832E506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56068" y="2006620"/>
            <a:ext cx="8483132" cy="3632180"/>
            <a:chOff x="356068" y="1473220"/>
            <a:chExt cx="7613073" cy="2828002"/>
          </a:xfrm>
        </p:grpSpPr>
        <p:sp>
          <p:nvSpPr>
            <p:cNvPr id="6" name="Down Arrow 5"/>
            <p:cNvSpPr/>
            <p:nvPr/>
          </p:nvSpPr>
          <p:spPr>
            <a:xfrm>
              <a:off x="768934" y="3860648"/>
              <a:ext cx="207818" cy="440574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5061" y="1487969"/>
              <a:ext cx="1088968" cy="4987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VM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94370" y="1487969"/>
              <a:ext cx="1088968" cy="4987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 VM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95061" y="2277679"/>
              <a:ext cx="2488277" cy="581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Host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7" idx="2"/>
            </p:cNvCxnSpPr>
            <p:nvPr/>
          </p:nvCxnSpPr>
          <p:spPr>
            <a:xfrm>
              <a:off x="2539545" y="1986733"/>
              <a:ext cx="274676" cy="440575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3"/>
              <a:endCxn id="8" idx="1"/>
            </p:cNvCxnSpPr>
            <p:nvPr/>
          </p:nvCxnSpPr>
          <p:spPr>
            <a:xfrm>
              <a:off x="3084029" y="1737351"/>
              <a:ext cx="310341" cy="0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2"/>
            </p:cNvCxnSpPr>
            <p:nvPr/>
          </p:nvCxnSpPr>
          <p:spPr>
            <a:xfrm>
              <a:off x="2539545" y="1986733"/>
              <a:ext cx="1176251" cy="440575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2"/>
            </p:cNvCxnSpPr>
            <p:nvPr/>
          </p:nvCxnSpPr>
          <p:spPr>
            <a:xfrm flipH="1">
              <a:off x="3715796" y="1986733"/>
              <a:ext cx="223058" cy="440575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15796" y="2427308"/>
              <a:ext cx="0" cy="881149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3" descr="ICON_Storage_1up_Q308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301227" y="1473220"/>
              <a:ext cx="781050" cy="954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Straight Connector 15"/>
            <p:cNvCxnSpPr/>
            <p:nvPr/>
          </p:nvCxnSpPr>
          <p:spPr>
            <a:xfrm>
              <a:off x="6691752" y="2427308"/>
              <a:ext cx="0" cy="881149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233657" y="3308457"/>
              <a:ext cx="4735484" cy="0"/>
            </a:xfrm>
            <a:prstGeom prst="line">
              <a:avLst/>
            </a:prstGeom>
            <a:ln w="444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91992" y="3591089"/>
              <a:ext cx="6683433" cy="0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20" descr="ICON_NetSwitch_LG_Q4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6068" y="3308457"/>
              <a:ext cx="1271847" cy="827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2814221" y="2427308"/>
              <a:ext cx="0" cy="1163781"/>
            </a:xfrm>
            <a:prstGeom prst="line">
              <a:avLst/>
            </a:prstGeom>
            <a:ln w="444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76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esse LAD">
  <a:themeElements>
    <a:clrScheme name="Custom 43">
      <a:dk1>
        <a:srgbClr val="061922"/>
      </a:dk1>
      <a:lt1>
        <a:srgbClr val="FFFFFF"/>
      </a:lt1>
      <a:dk2>
        <a:srgbClr val="484A4C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4280"/>
      </a:hlink>
      <a:folHlink>
        <a:srgbClr val="06192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rporate Presentation white Template_Intel Ethernet">
  <a:themeElements>
    <a:clrScheme name="1_Corporate Presentation white Template_Intel Ethernet 1">
      <a:dk1>
        <a:srgbClr val="000000"/>
      </a:dk1>
      <a:lt1>
        <a:srgbClr val="FFFFFF"/>
      </a:lt1>
      <a:dk2>
        <a:srgbClr val="0860A8"/>
      </a:dk2>
      <a:lt2>
        <a:srgbClr val="0860A8"/>
      </a:lt2>
      <a:accent1>
        <a:srgbClr val="FF5C00"/>
      </a:accent1>
      <a:accent2>
        <a:srgbClr val="FDB605"/>
      </a:accent2>
      <a:accent3>
        <a:srgbClr val="FFFFFF"/>
      </a:accent3>
      <a:accent4>
        <a:srgbClr val="000000"/>
      </a:accent4>
      <a:accent5>
        <a:srgbClr val="FFB5AA"/>
      </a:accent5>
      <a:accent6>
        <a:srgbClr val="E5A504"/>
      </a:accent6>
      <a:hlink>
        <a:srgbClr val="AA014C"/>
      </a:hlink>
      <a:folHlink>
        <a:srgbClr val="379900"/>
      </a:folHlink>
    </a:clrScheme>
    <a:fontScheme name="1_Corporate Presentation white Template_Intel Ethernet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33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32" tIns="45716" rIns="91432" bIns="45716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33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32" tIns="45716" rIns="91432" bIns="45716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pitchFamily="34" charset="0"/>
          </a:defRPr>
        </a:defPPr>
      </a:lstStyle>
    </a:lnDef>
  </a:objectDefaults>
  <a:extraClrSchemeLst>
    <a:extraClrScheme>
      <a:clrScheme name="1_Corporate Presentation white Template_Intel Ethernet 1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Jesse LAD</Template>
  <TotalTime>547</TotalTime>
  <Words>684</Words>
  <Application>Microsoft Office PowerPoint</Application>
  <PresentationFormat>On-screen Show (4:3)</PresentationFormat>
  <Paragraphs>245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Jesse LAD</vt:lpstr>
      <vt:lpstr>1_Corporate Presentation white Template_Intel Ethernet</vt:lpstr>
      <vt:lpstr>Depths of the Cloud: How Linux Networking needs to evolve</vt:lpstr>
      <vt:lpstr>Overview</vt:lpstr>
      <vt:lpstr>The Fractal Cloud</vt:lpstr>
      <vt:lpstr>The Fractal Cloud</vt:lpstr>
      <vt:lpstr>The Fractal Cloud</vt:lpstr>
      <vt:lpstr>The Fractal Cloud</vt:lpstr>
      <vt:lpstr>The Fractal Cloud</vt:lpstr>
      <vt:lpstr>VM Hosting implements the Cloud</vt:lpstr>
      <vt:lpstr>Plumbing the VMs</vt:lpstr>
      <vt:lpstr>VM Management moves things…</vt:lpstr>
      <vt:lpstr>PowerPoint Presentation</vt:lpstr>
      <vt:lpstr>PowerPoint Presentation</vt:lpstr>
      <vt:lpstr>Something strange in the neighborhood…</vt:lpstr>
      <vt:lpstr>Something strange in the neighborhood…</vt:lpstr>
      <vt:lpstr>Puffy problems</vt:lpstr>
      <vt:lpstr>Obligatory “Don’t cross the streams” reference</vt:lpstr>
      <vt:lpstr>The NIC can help</vt:lpstr>
      <vt:lpstr>The NIC can help</vt:lpstr>
      <vt:lpstr>Linux and the Cloud</vt:lpstr>
      <vt:lpstr>Advanced hardware capabilities</vt:lpstr>
      <vt:lpstr>Open vSwitch (OVS)</vt:lpstr>
      <vt:lpstr>Tunneling overview</vt:lpstr>
      <vt:lpstr>Tunneling overview</vt:lpstr>
      <vt:lpstr>Tunneling overview</vt:lpstr>
      <vt:lpstr>Why tunnels matter</vt:lpstr>
      <vt:lpstr>Tunnel types we target</vt:lpstr>
      <vt:lpstr>How to accelerate?</vt:lpstr>
      <vt:lpstr>Evolving the kernel</vt:lpstr>
      <vt:lpstr>Future work</vt:lpstr>
      <vt:lpstr>Wrap up</vt:lpstr>
      <vt:lpstr>Questions?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Waskiewicz Jr, Peter P</dc:creator>
  <cp:lastModifiedBy>Waskiewicz Jr, Peter P</cp:lastModifiedBy>
  <cp:revision>55</cp:revision>
  <dcterms:created xsi:type="dcterms:W3CDTF">2012-08-28T20:58:30Z</dcterms:created>
  <dcterms:modified xsi:type="dcterms:W3CDTF">2012-08-30T00:21:24Z</dcterms:modified>
</cp:coreProperties>
</file>