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646464"/>
        </a:fontRef>
        <a:srgbClr val="646464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646464"/>
        </a:fontRef>
        <a:srgbClr val="646464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4A9BC294-FFE2-49D5-8D69-9E1BD2C41BD5}" styleName="">
    <a:tblBg/>
    <a:wholeTbl>
      <a:tcTxStyle b="off" i="off">
        <a:fontRef idx="minor">
          <a:srgbClr val="646464"/>
        </a:fontRef>
        <a:srgbClr val="646464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6B8B9"/>
              </a:solidFill>
              <a:prstDash val="solid"/>
              <a:miter lim="400000"/>
            </a:ln>
          </a:left>
          <a:right>
            <a:ln w="12700" cap="flat">
              <a:solidFill>
                <a:srgbClr val="B6B8B9"/>
              </a:solidFill>
              <a:prstDash val="solid"/>
              <a:miter lim="400000"/>
            </a:ln>
          </a:right>
          <a:top>
            <a:ln w="12700" cap="flat">
              <a:solidFill>
                <a:srgbClr val="B6B8B9"/>
              </a:solidFill>
              <a:prstDash val="solid"/>
              <a:miter lim="400000"/>
            </a:ln>
          </a:top>
          <a:bottom>
            <a:ln w="12700" cap="flat">
              <a:solidFill>
                <a:srgbClr val="B6B8B9"/>
              </a:solidFill>
              <a:prstDash val="solid"/>
              <a:miter lim="400000"/>
            </a:ln>
          </a:bottom>
          <a:insideH>
            <a:ln w="12700" cap="flat">
              <a:solidFill>
                <a:srgbClr val="B6B8B9"/>
              </a:solidFill>
              <a:prstDash val="solid"/>
              <a:miter lim="400000"/>
            </a:ln>
          </a:insideH>
          <a:insideV>
            <a:ln w="12700" cap="flat">
              <a:solidFill>
                <a:srgbClr val="B6B8B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1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/>
          <p:cNvSpPr/>
          <p:nvPr/>
        </p:nvSpPr>
        <p:spPr>
          <a:xfrm>
            <a:off x="1079500" y="4864100"/>
            <a:ext cx="10820395" cy="127"/>
          </a:xfrm>
          <a:prstGeom prst="line">
            <a:avLst/>
          </a:prstGeom>
          <a:ln w="12700">
            <a:solidFill>
              <a:srgbClr val="B6B8B9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6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7" name="nav_home.png" descr="nav_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 sz="10900">
                <a:solidFill>
                  <a:srgbClr val="A9A9A9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371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>
                <a:solidFill>
                  <a:srgbClr val="0B0008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>
                <a:solidFill>
                  <a:srgbClr val="B6B8B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647700" y="1130300"/>
            <a:ext cx="5867400" cy="1562100"/>
          </a:xfrm>
          <a:prstGeom prst="rect">
            <a:avLst/>
          </a:prstGeom>
        </p:spPr>
        <p:txBody>
          <a:bodyPr/>
          <a:lstStyle>
            <a:lvl1pPr>
              <a:defRPr sz="5000"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47700" y="2641600"/>
            <a:ext cx="5867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2641600"/>
            <a:ext cx="5046134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772400" y="2641600"/>
            <a:ext cx="3962400" cy="5715000"/>
          </a:xfrm>
          <a:prstGeom prst="rect">
            <a:avLst/>
          </a:prstGeom>
        </p:spPr>
        <p:txBody>
          <a:bodyPr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4219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4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3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134" name="nav_home.tiff" descr="nav_home.tiff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09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8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/>
          <a:lstStyle>
            <a:lvl1pPr>
              <a:spcBef>
                <a:spcPts val="2400"/>
              </a:spcBef>
            </a:lvl1pPr>
            <a:lvl2pPr>
              <a:spcBef>
                <a:spcPts val="2400"/>
              </a:spcBef>
            </a:lvl2pPr>
            <a:lvl3pPr>
              <a:spcBef>
                <a:spcPts val="2400"/>
              </a:spcBef>
            </a:lvl3pPr>
            <a:lvl4pPr>
              <a:spcBef>
                <a:spcPts val="2400"/>
              </a:spcBef>
            </a:lvl4pPr>
            <a:lvl5pPr>
              <a:spcBef>
                <a:spcPts val="24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715000"/>
          </a:xfrm>
          <a:prstGeom prst="rect">
            <a:avLst/>
          </a:prstGeom>
        </p:spPr>
        <p:txBody>
          <a:bodyPr numCol="2" spcCol="523240" anchor="t"/>
          <a:lstStyle>
            <a:lvl1pPr marL="812120" indent="-494620">
              <a:spcBef>
                <a:spcPts val="3800"/>
              </a:spcBef>
              <a:defRPr sz="3200"/>
            </a:lvl1pPr>
            <a:lvl2pPr marL="1256620" indent="-494620">
              <a:spcBef>
                <a:spcPts val="3800"/>
              </a:spcBef>
              <a:defRPr sz="3200"/>
            </a:lvl2pPr>
            <a:lvl3pPr marL="1701120" indent="-494620">
              <a:spcBef>
                <a:spcPts val="3800"/>
              </a:spcBef>
              <a:defRPr sz="3200"/>
            </a:lvl3pPr>
            <a:lvl4pPr marL="2145620" indent="-494620">
              <a:spcBef>
                <a:spcPts val="3800"/>
              </a:spcBef>
              <a:defRPr sz="3200"/>
            </a:lvl4pPr>
            <a:lvl5pPr marL="2590120" indent="-494620">
              <a:spcBef>
                <a:spcPts val="38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1270000" y="6959600"/>
            <a:ext cx="10464800" cy="15621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5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86" name="nav_home.png" descr="nav_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635000" y="1409700"/>
            <a:ext cx="5867400" cy="3302000"/>
          </a:xfrm>
          <a:prstGeom prst="rect">
            <a:avLst/>
          </a:prstGeom>
        </p:spPr>
        <p:txBody>
          <a:bodyPr anchor="b"/>
          <a:lstStyle>
            <a:lvl1pPr>
              <a:defRPr sz="7000">
                <a:solidFill>
                  <a:srgbClr val="801B7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4787900"/>
            <a:ext cx="58674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400"/>
            </a:lvl1pPr>
            <a:lvl2pPr marL="0" indent="0" algn="ctr">
              <a:spcBef>
                <a:spcPts val="0"/>
              </a:spcBef>
              <a:buSzTx/>
              <a:buNone/>
              <a:defRPr sz="3400"/>
            </a:lvl2pPr>
            <a:lvl3pPr marL="0" indent="0" algn="ctr">
              <a:spcBef>
                <a:spcPts val="0"/>
              </a:spcBef>
              <a:buSzTx/>
              <a:buNone/>
              <a:defRPr sz="3400"/>
            </a:lvl3pPr>
            <a:lvl4pPr marL="0" indent="0" algn="ctr">
              <a:spcBef>
                <a:spcPts val="0"/>
              </a:spcBef>
              <a:buSzTx/>
              <a:buNone/>
              <a:defRPr sz="3400"/>
            </a:lvl4pPr>
            <a:lvl5pPr marL="0" indent="0" algn="ctr">
              <a:spcBef>
                <a:spcPts val="0"/>
              </a:spcBef>
              <a:buSzTx/>
              <a:buNone/>
              <a:defRPr sz="3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">
            <a:hlinkClick r:id="" action="ppaction://hlinkshowjump?jump=nextslide"/>
          </p:cNvPr>
          <p:cNvSpPr/>
          <p:nvPr/>
        </p:nvSpPr>
        <p:spPr>
          <a:xfrm>
            <a:off x="11976100" y="368300"/>
            <a:ext cx="342900" cy="342900"/>
          </a:xfrm>
          <a:prstGeom prst="rightArrow">
            <a:avLst>
              <a:gd name="adj1" fmla="val 40741"/>
              <a:gd name="adj2" fmla="val 59259"/>
            </a:avLst>
          </a:pr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3" name="Arrow">
            <a:hlinkClick r:id="" action="ppaction://hlinkshowjump?jump=previousslide"/>
          </p:cNvPr>
          <p:cNvSpPr/>
          <p:nvPr/>
        </p:nvSpPr>
        <p:spPr>
          <a:xfrm>
            <a:off x="11074400" y="368300"/>
            <a:ext cx="342900" cy="342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00" y="15200"/>
                </a:moveTo>
                <a:lnTo>
                  <a:pt x="12800" y="21600"/>
                </a:lnTo>
                <a:lnTo>
                  <a:pt x="0" y="10800"/>
                </a:lnTo>
                <a:lnTo>
                  <a:pt x="12800" y="0"/>
                </a:lnTo>
                <a:lnTo>
                  <a:pt x="12800" y="6400"/>
                </a:lnTo>
                <a:lnTo>
                  <a:pt x="21600" y="6400"/>
                </a:lnTo>
                <a:lnTo>
                  <a:pt x="21600" y="152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 w="254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pic>
        <p:nvPicPr>
          <p:cNvPr id="4" name="nav_home.png" descr="nav_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7">
            <a:alphaModFix amt="60000"/>
          </a:blip>
          <a:stretch>
            <a:fillRect/>
          </a:stretch>
        </p:blipFill>
        <p:spPr>
          <a:xfrm>
            <a:off x="673100" y="381000"/>
            <a:ext cx="355600" cy="355600"/>
          </a:xfrm>
          <a:prstGeom prst="rect">
            <a:avLst/>
          </a:prstGeom>
          <a:ln w="12700">
            <a:miter lim="400000"/>
          </a:ln>
          <a:effectLst>
            <a:outerShdw blurRad="25400" dist="12700" dir="16200000" rotWithShape="0">
              <a:srgbClr val="000000">
                <a:alpha val="80000"/>
              </a:srgbClr>
            </a:outerShdw>
          </a:effectLst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1270000" y="1130300"/>
            <a:ext cx="1046480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600" y="9258300"/>
            <a:ext cx="342900" cy="3683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0" baseline="0">
          <a:solidFill>
            <a:srgbClr val="B6B8B9"/>
          </a:solidFill>
          <a:uFillTx/>
          <a:latin typeface="+mn-lt"/>
          <a:ea typeface="+mn-ea"/>
          <a:cs typeface="+mn-cs"/>
          <a:sym typeface="Gill Sans"/>
        </a:defRPr>
      </a:lvl9pPr>
    </p:titleStyle>
    <p:bodyStyle>
      <a:lvl1pPr marL="889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1pPr>
      <a:lvl2pPr marL="1333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2pPr>
      <a:lvl3pPr marL="1778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3pPr>
      <a:lvl4pPr marL="22225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4pPr>
      <a:lvl5pPr marL="26670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5pPr>
      <a:lvl6pPr marL="30226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6pPr>
      <a:lvl7pPr marL="33782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7pPr>
      <a:lvl8pPr marL="37338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8pPr>
      <a:lvl9pPr marL="4089400" marR="0" indent="-5715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71000"/>
        <a:buFontTx/>
        <a:buChar char="•"/>
        <a:tabLst/>
        <a:defRPr sz="4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t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imits of Compu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Limits of Computation</a:t>
            </a:r>
          </a:p>
        </p:txBody>
      </p:sp>
      <p:sp>
        <p:nvSpPr>
          <p:cNvPr id="153" name="10 - Partial evaluation &amp; self-referencing programs…"/>
          <p:cNvSpPr txBox="1">
            <a:spLocks noGrp="1"/>
          </p:cNvSpPr>
          <p:nvPr>
            <p:ph type="subTitle" idx="1"/>
          </p:nvPr>
        </p:nvSpPr>
        <p:spPr>
          <a:xfrm>
            <a:off x="1117600" y="5092700"/>
            <a:ext cx="11049000" cy="4991100"/>
          </a:xfrm>
          <a:prstGeom prst="rect">
            <a:avLst/>
          </a:prstGeom>
        </p:spPr>
        <p:txBody>
          <a:bodyPr/>
          <a:lstStyle/>
          <a:p>
            <a:r>
              <a:t>10 - Partial evaluation &amp; self-referencing programs</a:t>
            </a:r>
          </a:p>
          <a:p>
            <a:pPr lvl="1"/>
            <a:r>
              <a:t>Bernhard Reus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-m-n describes Specialiser"/>
          <p:cNvSpPr txBox="1">
            <a:spLocks noGrp="1"/>
          </p:cNvSpPr>
          <p:nvPr>
            <p:ph type="title"/>
          </p:nvPr>
        </p:nvSpPr>
        <p:spPr>
          <a:xfrm>
            <a:off x="533400" y="1130300"/>
            <a:ext cx="12268200" cy="1562100"/>
          </a:xfrm>
          <a:prstGeom prst="rect">
            <a:avLst/>
          </a:prstGeom>
        </p:spPr>
        <p:txBody>
          <a:bodyPr/>
          <a:lstStyle>
            <a:lvl1pPr>
              <a:defRPr sz="8100"/>
            </a:lvl1pPr>
          </a:lstStyle>
          <a:p>
            <a:r>
              <a:t>S-m-n describes Specialiser</a:t>
            </a:r>
          </a:p>
        </p:txBody>
      </p:sp>
      <p:sp>
        <p:nvSpPr>
          <p:cNvPr id="211" name="The resulting program spec is a specialiser (that takes programs as input and returns a new program).…"/>
          <p:cNvSpPr txBox="1">
            <a:spLocks noGrp="1"/>
          </p:cNvSpPr>
          <p:nvPr>
            <p:ph type="body" idx="1"/>
          </p:nvPr>
        </p:nvSpPr>
        <p:spPr>
          <a:xfrm>
            <a:off x="850900" y="2501900"/>
            <a:ext cx="12001500" cy="5715000"/>
          </a:xfrm>
          <a:prstGeom prst="rect">
            <a:avLst/>
          </a:prstGeom>
        </p:spPr>
        <p:txBody>
          <a:bodyPr/>
          <a:lstStyle/>
          <a:p>
            <a:pPr marL="807357" indent="-489857">
              <a:defRPr sz="3600"/>
            </a:pPr>
            <a:r>
              <a:rPr dirty="0"/>
              <a:t>The resulting program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spec</a:t>
            </a:r>
            <a:r>
              <a:rPr dirty="0"/>
              <a:t> is a </a:t>
            </a:r>
            <a:r>
              <a:rPr dirty="0" err="1"/>
              <a:t>specialiser</a:t>
            </a:r>
            <a:r>
              <a:rPr dirty="0"/>
              <a:t> (that takes </a:t>
            </a:r>
            <a:r>
              <a:rPr lang="en-GB" dirty="0"/>
              <a:t>a </a:t>
            </a:r>
            <a:r>
              <a:rPr dirty="0"/>
              <a:t>program as input and returns a new program).</a:t>
            </a:r>
          </a:p>
          <a:p>
            <a:pPr marL="807357" indent="-489857">
              <a:defRPr sz="3600"/>
            </a:pPr>
            <a:r>
              <a:rPr dirty="0"/>
              <a:t>The concrete code for</a:t>
            </a:r>
            <a:r>
              <a:rPr lang="en-GB" dirty="0"/>
              <a:t> a simple</a:t>
            </a:r>
            <a:r>
              <a:rPr dirty="0"/>
              <a:t>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spec</a:t>
            </a:r>
            <a:r>
              <a:rPr dirty="0"/>
              <a:t> is relatively straightforward and will be given in notes / as program on Canvas site.</a:t>
            </a:r>
          </a:p>
          <a:p>
            <a:pPr marL="807357" indent="-489857">
              <a:defRPr sz="3600"/>
            </a:pPr>
            <a:r>
              <a:rPr dirty="0"/>
              <a:t>The partial input provides opportunities for </a:t>
            </a:r>
            <a:r>
              <a:rPr i="1" dirty="0" err="1"/>
              <a:t>optimisations</a:t>
            </a:r>
            <a:r>
              <a:rPr dirty="0"/>
              <a:t> in the code of program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1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ptimisation Example"/>
          <p:cNvSpPr txBox="1">
            <a:spLocks noGrp="1"/>
          </p:cNvSpPr>
          <p:nvPr>
            <p:ph type="title"/>
          </p:nvPr>
        </p:nvSpPr>
        <p:spPr>
          <a:xfrm>
            <a:off x="1054100" y="990600"/>
            <a:ext cx="10464800" cy="1562100"/>
          </a:xfrm>
          <a:prstGeom prst="rect">
            <a:avLst/>
          </a:prstGeom>
        </p:spPr>
        <p:txBody>
          <a:bodyPr/>
          <a:lstStyle/>
          <a:p>
            <a:r>
              <a:t>Optimisation Example</a:t>
            </a:r>
          </a:p>
        </p:txBody>
      </p:sp>
      <p:sp>
        <p:nvSpPr>
          <p:cNvPr id="214" name="p read XY {…"/>
          <p:cNvSpPr/>
          <p:nvPr/>
        </p:nvSpPr>
        <p:spPr>
          <a:xfrm>
            <a:off x="3064532" y="2426892"/>
            <a:ext cx="3797896" cy="2870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rPr sz="3000"/>
              <a:t>p read XY { </a:t>
            </a:r>
          </a:p>
          <a:p>
            <a:pPr algn="l"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rPr sz="3000"/>
              <a:t> X := hd XY;</a:t>
            </a:r>
          </a:p>
          <a:p>
            <a:pPr algn="l"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rPr sz="3000"/>
              <a:t> Y := hd tl XY;</a:t>
            </a:r>
          </a:p>
          <a:p>
            <a:pPr algn="l"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rPr sz="3000"/>
              <a:t> A := &lt;add&gt;[X,4]</a:t>
            </a:r>
          </a:p>
          <a:p>
            <a:pPr algn="l"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rPr sz="3000"/>
              <a:t>}</a:t>
            </a:r>
          </a:p>
          <a:p>
            <a:pPr algn="l">
              <a:defRPr sz="4200">
                <a:latin typeface="Courier"/>
                <a:ea typeface="Courier"/>
                <a:cs typeface="Courier"/>
                <a:sym typeface="Courier"/>
              </a:defRPr>
            </a:pPr>
            <a:r>
              <a:rPr sz="3000"/>
              <a:t>write A </a:t>
            </a:r>
          </a:p>
        </p:txBody>
      </p:sp>
      <p:sp>
        <p:nvSpPr>
          <p:cNvPr id="215" name="p"/>
          <p:cNvSpPr/>
          <p:nvPr/>
        </p:nvSpPr>
        <p:spPr>
          <a:xfrm>
            <a:off x="7279009" y="2476500"/>
            <a:ext cx="711201" cy="787400"/>
          </a:xfrm>
          <a:prstGeom prst="roundRect">
            <a:avLst>
              <a:gd name="adj" fmla="val 26786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AD49D8-A981-29DA-D513-85144D2EC2CF}"/>
              </a:ext>
            </a:extLst>
          </p:cNvPr>
          <p:cNvGrpSpPr/>
          <p:nvPr/>
        </p:nvGrpSpPr>
        <p:grpSpPr>
          <a:xfrm>
            <a:off x="6877872" y="4855319"/>
            <a:ext cx="3203300" cy="3564784"/>
            <a:chOff x="6877872" y="4855319"/>
            <a:chExt cx="3203300" cy="3564784"/>
          </a:xfrm>
        </p:grpSpPr>
        <p:grpSp>
          <p:nvGrpSpPr>
            <p:cNvPr id="218" name="Group"/>
            <p:cNvGrpSpPr/>
            <p:nvPr/>
          </p:nvGrpSpPr>
          <p:grpSpPr>
            <a:xfrm>
              <a:off x="6877872" y="6222999"/>
              <a:ext cx="2858139" cy="2197104"/>
              <a:chOff x="0" y="501649"/>
              <a:chExt cx="2858137" cy="2197102"/>
            </a:xfrm>
          </p:grpSpPr>
          <p:sp>
            <p:nvSpPr>
              <p:cNvPr id="216" name="Rounded Rectangle"/>
              <p:cNvSpPr/>
              <p:nvPr/>
            </p:nvSpPr>
            <p:spPr>
              <a:xfrm>
                <a:off x="0" y="501649"/>
                <a:ext cx="2858137" cy="520102"/>
              </a:xfrm>
              <a:prstGeom prst="roundRect">
                <a:avLst>
                  <a:gd name="adj" fmla="val 34186"/>
                </a:avLst>
              </a:prstGeom>
              <a:solidFill>
                <a:srgbClr val="CCA1CE">
                  <a:alpha val="69000"/>
                </a:srgbClr>
              </a:solidFill>
              <a:ln w="254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17" name="newp read XY…"/>
              <p:cNvSpPr/>
              <p:nvPr/>
            </p:nvSpPr>
            <p:spPr>
              <a:xfrm>
                <a:off x="25400" y="1428750"/>
                <a:ext cx="1270000" cy="1270001"/>
              </a:xfrm>
              <a:prstGeom prst="line">
                <a:avLst/>
              </a:prstGeom>
              <a:noFill/>
              <a:ln w="12700" cap="flat">
                <a:noFill/>
                <a:prstDash val="solid"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/>
              <a:p>
                <a:pPr algn="l">
                  <a:defRPr sz="42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3000" dirty="0" err="1"/>
                  <a:t>newp</a:t>
                </a:r>
                <a:r>
                  <a:rPr sz="3000" dirty="0"/>
                  <a:t> read XY</a:t>
                </a:r>
              </a:p>
              <a:p>
                <a:pPr algn="l">
                  <a:defRPr sz="42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3000" dirty="0"/>
                  <a:t>XY:= [3,XY];</a:t>
                </a:r>
              </a:p>
              <a:p>
                <a:pPr algn="l">
                  <a:defRPr sz="42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3000" dirty="0"/>
                  <a:t>X:= </a:t>
                </a:r>
                <a:r>
                  <a:rPr sz="3000" dirty="0" err="1"/>
                  <a:t>hd</a:t>
                </a:r>
                <a:r>
                  <a:rPr sz="3000" dirty="0"/>
                  <a:t> XY;</a:t>
                </a:r>
              </a:p>
              <a:p>
                <a:pPr algn="l">
                  <a:defRPr sz="42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3000" dirty="0"/>
                  <a:t>Y:= </a:t>
                </a:r>
                <a:r>
                  <a:rPr sz="3000" dirty="0" err="1"/>
                  <a:t>hd</a:t>
                </a:r>
                <a:r>
                  <a:rPr sz="3000" dirty="0"/>
                  <a:t> </a:t>
                </a:r>
                <a:r>
                  <a:rPr sz="3000" dirty="0" err="1"/>
                  <a:t>tl</a:t>
                </a:r>
                <a:r>
                  <a:rPr sz="3000" dirty="0"/>
                  <a:t> XY;</a:t>
                </a:r>
              </a:p>
              <a:p>
                <a:pPr algn="l">
                  <a:defRPr sz="42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3000" dirty="0"/>
                  <a:t>A:= &lt;add&gt;[X,4]</a:t>
                </a:r>
              </a:p>
              <a:p>
                <a:pPr algn="l">
                  <a:defRPr sz="4200">
                    <a:latin typeface="Courier"/>
                    <a:ea typeface="Courier"/>
                    <a:cs typeface="Courier"/>
                    <a:sym typeface="Courier"/>
                  </a:defRPr>
                </a:pPr>
                <a:r>
                  <a:rPr sz="3000" dirty="0"/>
                  <a:t>write A </a:t>
                </a:r>
              </a:p>
            </p:txBody>
          </p:sp>
        </p:grpSp>
        <p:pic>
          <p:nvPicPr>
            <p:cNvPr id="219" name="Line Line" descr="Line Line"/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9519" y="4855319"/>
              <a:ext cx="481653" cy="861467"/>
            </a:xfrm>
            <a:prstGeom prst="rect">
              <a:avLst/>
            </a:prstGeom>
            <a:effectLst/>
          </p:spPr>
        </p:pic>
      </p:grpSp>
      <p:grpSp>
        <p:nvGrpSpPr>
          <p:cNvPr id="227" name="Group"/>
          <p:cNvGrpSpPr/>
          <p:nvPr/>
        </p:nvGrpSpPr>
        <p:grpSpPr>
          <a:xfrm>
            <a:off x="7962536" y="3328885"/>
            <a:ext cx="4449575" cy="1776515"/>
            <a:chOff x="-50800" y="-50800"/>
            <a:chExt cx="4449574" cy="1776514"/>
          </a:xfrm>
        </p:grpSpPr>
        <p:grpSp>
          <p:nvGrpSpPr>
            <p:cNvPr id="224" name="Group"/>
            <p:cNvGrpSpPr/>
            <p:nvPr/>
          </p:nvGrpSpPr>
          <p:grpSpPr>
            <a:xfrm>
              <a:off x="978263" y="874814"/>
              <a:ext cx="3420512" cy="850901"/>
              <a:chOff x="0" y="0"/>
              <a:chExt cx="3420510" cy="850900"/>
            </a:xfrm>
          </p:grpSpPr>
          <p:pic>
            <p:nvPicPr>
              <p:cNvPr id="222" name="droppedImage.pdf" descr="droppedImage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645074" cy="8509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23" name="[p,3]"/>
              <p:cNvSpPr/>
              <p:nvPr/>
            </p:nvSpPr>
            <p:spPr>
              <a:xfrm>
                <a:off x="1858174" y="0"/>
                <a:ext cx="1562337" cy="6858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3800"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r>
                  <a:t>[p,3]</a:t>
                </a:r>
              </a:p>
            </p:txBody>
          </p:sp>
        </p:grpSp>
        <p:pic>
          <p:nvPicPr>
            <p:cNvPr id="225" name="Line Line" descr="Line Line"/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50800" y="-50800"/>
              <a:ext cx="2483644" cy="1100709"/>
            </a:xfrm>
            <a:prstGeom prst="rect">
              <a:avLst/>
            </a:prstGeom>
            <a:effectLst/>
          </p:spPr>
        </p:pic>
      </p:grpSp>
      <p:grpSp>
        <p:nvGrpSpPr>
          <p:cNvPr id="231" name="Group"/>
          <p:cNvGrpSpPr/>
          <p:nvPr/>
        </p:nvGrpSpPr>
        <p:grpSpPr>
          <a:xfrm>
            <a:off x="3966381" y="6542679"/>
            <a:ext cx="3008102" cy="681441"/>
            <a:chOff x="0" y="0"/>
            <a:chExt cx="3008101" cy="681439"/>
          </a:xfrm>
        </p:grpSpPr>
        <p:pic>
          <p:nvPicPr>
            <p:cNvPr id="228" name="Line Line" descr="Line Line"/>
            <p:cNvPicPr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90528" y="153982"/>
              <a:ext cx="1217574" cy="352283"/>
            </a:xfrm>
            <a:prstGeom prst="rect">
              <a:avLst/>
            </a:prstGeom>
            <a:effectLst/>
          </p:spPr>
        </p:pic>
        <p:sp>
          <p:nvSpPr>
            <p:cNvPr id="230" name="X:= 3;"/>
            <p:cNvSpPr/>
            <p:nvPr/>
          </p:nvSpPr>
          <p:spPr>
            <a:xfrm>
              <a:off x="0" y="0"/>
              <a:ext cx="1812283" cy="681440"/>
            </a:xfrm>
            <a:prstGeom prst="rect">
              <a:avLst/>
            </a:prstGeom>
            <a:solidFill>
              <a:srgbClr val="CCA1CE">
                <a:alpha val="54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0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r>
                <a:t>X:= 3;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2349500" y="7330595"/>
            <a:ext cx="4409798" cy="932181"/>
            <a:chOff x="0" y="-49044"/>
            <a:chExt cx="4409798" cy="932180"/>
          </a:xfrm>
        </p:grpSpPr>
        <p:pic>
          <p:nvPicPr>
            <p:cNvPr id="232" name="Line Line" descr="Line Line"/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232190">
              <a:off x="3078752" y="159329"/>
              <a:ext cx="1281354" cy="515434"/>
            </a:xfrm>
            <a:prstGeom prst="rect">
              <a:avLst/>
            </a:prstGeom>
            <a:effectLst/>
          </p:spPr>
        </p:pic>
        <p:sp>
          <p:nvSpPr>
            <p:cNvPr id="234" name="A:=&lt;add&gt;[3,4]"/>
            <p:cNvSpPr/>
            <p:nvPr/>
          </p:nvSpPr>
          <p:spPr>
            <a:xfrm>
              <a:off x="0" y="100660"/>
              <a:ext cx="3086584" cy="558801"/>
            </a:xfrm>
            <a:prstGeom prst="rect">
              <a:avLst/>
            </a:prstGeom>
            <a:solidFill>
              <a:srgbClr val="CCA1CE">
                <a:alpha val="5400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3000">
                  <a:latin typeface="Courier"/>
                  <a:ea typeface="Courier"/>
                  <a:cs typeface="Courier"/>
                  <a:sym typeface="Courier"/>
                </a:defRPr>
              </a:lvl1pPr>
            </a:lstStyle>
            <a:p>
              <a:pPr>
                <a:defRPr sz="4200"/>
              </a:pPr>
              <a:r>
                <a:rPr sz="3000"/>
                <a:t>A:=&lt;add&gt;[3,4]</a:t>
              </a:r>
            </a:p>
          </p:txBody>
        </p:sp>
      </p:grpSp>
      <p:sp>
        <p:nvSpPr>
          <p:cNvPr id="236" name="A := 7"/>
          <p:cNvSpPr/>
          <p:nvPr/>
        </p:nvSpPr>
        <p:spPr>
          <a:xfrm>
            <a:off x="2348365" y="8066540"/>
            <a:ext cx="1943101" cy="622301"/>
          </a:xfrm>
          <a:prstGeom prst="rect">
            <a:avLst/>
          </a:prstGeom>
          <a:solidFill>
            <a:srgbClr val="CCA1CE">
              <a:alpha val="42000"/>
            </a:srgb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400">
                <a:solidFill>
                  <a:srgbClr val="1B25C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A := 7</a:t>
            </a:r>
          </a:p>
        </p:txBody>
      </p:sp>
      <p:grpSp>
        <p:nvGrpSpPr>
          <p:cNvPr id="240" name="Group"/>
          <p:cNvGrpSpPr/>
          <p:nvPr/>
        </p:nvGrpSpPr>
        <p:grpSpPr>
          <a:xfrm>
            <a:off x="127099" y="4375149"/>
            <a:ext cx="2628901" cy="3940342"/>
            <a:chOff x="0" y="6349"/>
            <a:chExt cx="2628900" cy="3940340"/>
          </a:xfrm>
        </p:grpSpPr>
        <p:sp>
          <p:nvSpPr>
            <p:cNvPr id="237" name="… read XY{…"/>
            <p:cNvSpPr/>
            <p:nvPr/>
          </p:nvSpPr>
          <p:spPr>
            <a:xfrm>
              <a:off x="0" y="6349"/>
              <a:ext cx="2628900" cy="212090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sz="4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… </a:t>
              </a:r>
              <a:r>
                <a:rPr sz="3000"/>
                <a:t>read XY{</a:t>
              </a:r>
            </a:p>
            <a:p>
              <a:pPr algn="l">
                <a:defRPr sz="4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3000"/>
                <a:t>A:=7</a:t>
              </a:r>
            </a:p>
            <a:p>
              <a:pPr algn="l">
                <a:defRPr sz="4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3000"/>
                <a:t>}</a:t>
              </a:r>
            </a:p>
            <a:p>
              <a:pPr algn="l">
                <a:defRPr sz="4200">
                  <a:latin typeface="Courier"/>
                  <a:ea typeface="Courier"/>
                  <a:cs typeface="Courier"/>
                  <a:sym typeface="Courier"/>
                </a:defRPr>
              </a:pPr>
              <a:r>
                <a:rPr sz="3000"/>
                <a:t>write A </a:t>
              </a:r>
            </a:p>
          </p:txBody>
        </p:sp>
        <p:pic>
          <p:nvPicPr>
            <p:cNvPr id="238" name="Line Line" descr="Line Line"/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232190">
              <a:off x="653259" y="2490615"/>
              <a:ext cx="1678777" cy="119973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1" animBg="1" advAuto="0"/>
      <p:bldP spid="231" grpId="3" animBg="1" advAuto="0"/>
      <p:bldP spid="235" grpId="4" animBg="1" advAuto="0"/>
      <p:bldP spid="236" grpId="5" animBg="1" advAuto="0"/>
      <p:bldP spid="240" grpId="6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“Efficient program specialisation…"/>
          <p:cNvSpPr txBox="1">
            <a:spLocks noGrp="1"/>
          </p:cNvSpPr>
          <p:nvPr>
            <p:ph type="title"/>
          </p:nvPr>
        </p:nvSpPr>
        <p:spPr>
          <a:xfrm>
            <a:off x="1270000" y="2260600"/>
            <a:ext cx="10464800" cy="5232400"/>
          </a:xfrm>
          <a:prstGeom prst="rect">
            <a:avLst/>
          </a:prstGeom>
        </p:spPr>
        <p:txBody>
          <a:bodyPr/>
          <a:lstStyle/>
          <a:p>
            <a:r>
              <a:t>“Efficient program specialisation </a:t>
            </a:r>
          </a:p>
          <a:p>
            <a:r>
              <a:t>= </a:t>
            </a:r>
          </a:p>
          <a:p>
            <a:r>
              <a:t>partial evaluation”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elf-referencing Programs"/>
          <p:cNvSpPr txBox="1">
            <a:spLocks noGrp="1"/>
          </p:cNvSpPr>
          <p:nvPr>
            <p:ph type="title"/>
          </p:nvPr>
        </p:nvSpPr>
        <p:spPr>
          <a:xfrm>
            <a:off x="-444500" y="1130300"/>
            <a:ext cx="13119100" cy="1562100"/>
          </a:xfrm>
          <a:prstGeom prst="rect">
            <a:avLst/>
          </a:prstGeom>
        </p:spPr>
        <p:txBody>
          <a:bodyPr/>
          <a:lstStyle/>
          <a:p>
            <a:r>
              <a:t>Self-referencing Programs </a:t>
            </a:r>
          </a:p>
        </p:txBody>
      </p:sp>
      <p:sp>
        <p:nvSpPr>
          <p:cNvPr id="245" name="Can we write programs that refer to their own source or Abstract syntax tree?…"/>
          <p:cNvSpPr txBox="1">
            <a:spLocks noGrp="1"/>
          </p:cNvSpPr>
          <p:nvPr>
            <p:ph type="body" idx="1"/>
          </p:nvPr>
        </p:nvSpPr>
        <p:spPr>
          <a:xfrm>
            <a:off x="889000" y="2705100"/>
            <a:ext cx="10464800" cy="5715000"/>
          </a:xfrm>
          <a:prstGeom prst="rect">
            <a:avLst/>
          </a:prstGeom>
        </p:spPr>
        <p:txBody>
          <a:bodyPr/>
          <a:lstStyle/>
          <a:p>
            <a:r>
              <a:t>Can we write programs that refer to their own source or Abstract syntax tree?</a:t>
            </a:r>
          </a:p>
          <a:p>
            <a:r>
              <a:t>Can we give them a well-defined semantics?</a:t>
            </a:r>
          </a:p>
          <a:p>
            <a:r>
              <a:t>For instance, a program that prints its own source or returns its own AST?</a:t>
            </a:r>
          </a:p>
          <a:p>
            <a:r>
              <a:t>Try it,  it’s not that simple!! What is the problem here?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1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cceptable Prog. Language"/>
          <p:cNvSpPr txBox="1">
            <a:spLocks noGrp="1"/>
          </p:cNvSpPr>
          <p:nvPr>
            <p:ph type="title"/>
          </p:nvPr>
        </p:nvSpPr>
        <p:spPr>
          <a:xfrm>
            <a:off x="-38100" y="1130300"/>
            <a:ext cx="12903200" cy="1562100"/>
          </a:xfrm>
          <a:prstGeom prst="rect">
            <a:avLst/>
          </a:prstGeom>
        </p:spPr>
        <p:txBody>
          <a:bodyPr/>
          <a:lstStyle/>
          <a:p>
            <a:r>
              <a:t>Acceptable Prog. Language</a:t>
            </a:r>
          </a:p>
        </p:txBody>
      </p:sp>
      <p:sp>
        <p:nvSpPr>
          <p:cNvPr id="248" name="A programming language as discussed before, defined by syntax, data type, and semantics, having also programs-as-data and pairing, is called “acceptable” iff…"/>
          <p:cNvSpPr txBox="1">
            <a:spLocks noGrp="1"/>
          </p:cNvSpPr>
          <p:nvPr>
            <p:ph type="body" idx="1"/>
          </p:nvPr>
        </p:nvSpPr>
        <p:spPr>
          <a:xfrm>
            <a:off x="787400" y="2863120"/>
            <a:ext cx="11430000" cy="5823679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sz="4000" dirty="0"/>
              <a:t>A</a:t>
            </a:r>
            <a:r>
              <a:rPr sz="4000" i="1" dirty="0"/>
              <a:t> </a:t>
            </a:r>
            <a:r>
              <a:rPr sz="4000" i="1" dirty="0">
                <a:solidFill>
                  <a:srgbClr val="801B7F"/>
                </a:solidFill>
              </a:rPr>
              <a:t>programming language</a:t>
            </a:r>
            <a:r>
              <a:rPr sz="4000" dirty="0"/>
              <a:t> as discussed before, defined by syntax, data type, and semantics, having also programs-as-data and pairing, is called </a:t>
            </a:r>
            <a:r>
              <a:rPr sz="4000" i="1" dirty="0">
                <a:solidFill>
                  <a:srgbClr val="801B7F"/>
                </a:solidFill>
              </a:rPr>
              <a:t>“acceptable”</a:t>
            </a:r>
            <a:r>
              <a:rPr sz="4000" b="1" dirty="0">
                <a:solidFill>
                  <a:srgbClr val="801B7F"/>
                </a:solidFill>
              </a:rPr>
              <a:t> </a:t>
            </a:r>
            <a:r>
              <a:rPr sz="4000" dirty="0" err="1"/>
              <a:t>iff</a:t>
            </a:r>
            <a:endParaRPr sz="4000" dirty="0"/>
          </a:p>
          <a:p>
            <a:pPr marL="571500"/>
            <a:r>
              <a:rPr sz="4000" dirty="0"/>
              <a:t>it has a universal program</a:t>
            </a:r>
          </a:p>
          <a:p>
            <a:pPr marL="571500"/>
            <a:r>
              <a:rPr sz="4000" dirty="0"/>
              <a:t>it has </a:t>
            </a:r>
            <a:r>
              <a:rPr sz="4000" dirty="0" err="1"/>
              <a:t>specialisers</a:t>
            </a:r>
            <a:r>
              <a:rPr sz="4000" dirty="0"/>
              <a:t> (S-m-n theorem holds)</a:t>
            </a:r>
          </a:p>
          <a:p>
            <a:pPr marL="571500">
              <a:defRPr sz="4000"/>
            </a:pPr>
            <a:r>
              <a:rPr dirty="0"/>
              <a:t>all functions computed by Turing machines or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dirty="0"/>
              <a:t>-programs are also computed by one of its programs.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1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Limits of Compu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Limits of Computation</a:t>
            </a:r>
          </a:p>
        </p:txBody>
      </p:sp>
      <p:sp>
        <p:nvSpPr>
          <p:cNvPr id="251" name="10 - Partial evaluation &amp; self-referencing programs…"/>
          <p:cNvSpPr txBox="1">
            <a:spLocks noGrp="1"/>
          </p:cNvSpPr>
          <p:nvPr>
            <p:ph type="subTitle" idx="1"/>
          </p:nvPr>
        </p:nvSpPr>
        <p:spPr>
          <a:xfrm>
            <a:off x="1117600" y="5092700"/>
            <a:ext cx="11049000" cy="4991100"/>
          </a:xfrm>
          <a:prstGeom prst="rect">
            <a:avLst/>
          </a:prstGeom>
        </p:spPr>
        <p:txBody>
          <a:bodyPr/>
          <a:lstStyle/>
          <a:p>
            <a:r>
              <a:t>10 - Partial evaluation &amp; self-referencing programs</a:t>
            </a:r>
          </a:p>
          <a:p>
            <a:pPr lvl="1"/>
            <a:r>
              <a:t>Bernhard Reus</a:t>
            </a:r>
          </a:p>
        </p:txBody>
      </p:sp>
      <p:sp>
        <p:nvSpPr>
          <p:cNvPr id="252" name="continued"/>
          <p:cNvSpPr/>
          <p:nvPr/>
        </p:nvSpPr>
        <p:spPr>
          <a:xfrm rot="20400000">
            <a:off x="6007100" y="6953250"/>
            <a:ext cx="3087142" cy="825252"/>
          </a:xfrm>
          <a:prstGeom prst="roundRect">
            <a:avLst>
              <a:gd name="adj" fmla="val 21669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continued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ursion Theor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Recursion Theorem</a:t>
            </a:r>
          </a:p>
        </p:txBody>
      </p:sp>
      <p:sp>
        <p:nvSpPr>
          <p:cNvPr id="255" name="q is the self-referential program…"/>
          <p:cNvSpPr txBox="1">
            <a:spLocks noGrp="1"/>
          </p:cNvSpPr>
          <p:nvPr>
            <p:ph type="body" sz="half" idx="1"/>
          </p:nvPr>
        </p:nvSpPr>
        <p:spPr>
          <a:xfrm>
            <a:off x="737468" y="5549900"/>
            <a:ext cx="9969501" cy="3073400"/>
          </a:xfrm>
          <a:prstGeom prst="rect">
            <a:avLst/>
          </a:prstGeom>
        </p:spPr>
        <p:txBody>
          <a:bodyPr/>
          <a:lstStyle/>
          <a:p>
            <a:pPr>
              <a:defRPr sz="3400"/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q</a:t>
            </a:r>
            <a:r>
              <a:t> is the self-referential program</a:t>
            </a:r>
          </a:p>
          <a:p>
            <a:pPr>
              <a:defRPr sz="3400"/>
            </a:pPr>
            <a:r>
              <a:t>defined by program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t> that has extra parameter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q</a:t>
            </a:r>
          </a:p>
          <a:p>
            <a:pPr>
              <a:defRPr sz="3400"/>
            </a:pPr>
            <a:r>
              <a:t>before we prove it,  look at example usage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17" y="2773903"/>
            <a:ext cx="11683566" cy="1707332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ctangle"/>
          <p:cNvSpPr/>
          <p:nvPr/>
        </p:nvSpPr>
        <p:spPr>
          <a:xfrm>
            <a:off x="2044700" y="2656234"/>
            <a:ext cx="708373" cy="4537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258" name="Rectangle"/>
          <p:cNvSpPr/>
          <p:nvPr/>
        </p:nvSpPr>
        <p:spPr>
          <a:xfrm>
            <a:off x="7226944" y="2773903"/>
            <a:ext cx="479129" cy="4504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grpSp>
        <p:nvGrpSpPr>
          <p:cNvPr id="263" name="Group"/>
          <p:cNvGrpSpPr/>
          <p:nvPr/>
        </p:nvGrpSpPr>
        <p:grpSpPr>
          <a:xfrm>
            <a:off x="5004444" y="4065558"/>
            <a:ext cx="2413001" cy="1038383"/>
            <a:chOff x="0" y="0"/>
            <a:chExt cx="2413000" cy="1038382"/>
          </a:xfrm>
        </p:grpSpPr>
        <p:sp>
          <p:nvSpPr>
            <p:cNvPr id="259" name="Oval"/>
            <p:cNvSpPr/>
            <p:nvPr/>
          </p:nvSpPr>
          <p:spPr>
            <a:xfrm>
              <a:off x="0" y="0"/>
              <a:ext cx="266700" cy="465296"/>
            </a:xfrm>
            <a:prstGeom prst="ellipse">
              <a:avLst/>
            </a:prstGeom>
            <a:solidFill>
              <a:srgbClr val="9CB2FF">
                <a:alpha val="5453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0" name="Oval"/>
            <p:cNvSpPr/>
            <p:nvPr/>
          </p:nvSpPr>
          <p:spPr>
            <a:xfrm>
              <a:off x="2146300" y="0"/>
              <a:ext cx="266700" cy="465296"/>
            </a:xfrm>
            <a:prstGeom prst="ellipse">
              <a:avLst/>
            </a:prstGeom>
            <a:solidFill>
              <a:srgbClr val="9CB2FF">
                <a:alpha val="54537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pic>
          <p:nvPicPr>
            <p:cNvPr id="261" name="Line Shape" descr="Line Shape"/>
            <p:cNvPicPr>
              <a:picLocks/>
            </p:cNvPicPr>
            <p:nvPr/>
          </p:nvPicPr>
          <p:blipFill>
            <a:blip r:embed="rId3">
              <a:alphaModFix amt="61871"/>
            </a:blip>
            <a:stretch>
              <a:fillRect/>
            </a:stretch>
          </p:blipFill>
          <p:spPr>
            <a:xfrm>
              <a:off x="6144" y="432318"/>
              <a:ext cx="2218135" cy="60606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2" build="p" bldLvl="5" animBg="1" advAuto="0"/>
      <p:bldP spid="263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Eliminate Recur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Eliminate Recursion</a:t>
            </a:r>
          </a:p>
        </p:txBody>
      </p:sp>
      <p:sp>
        <p:nvSpPr>
          <p:cNvPr id="266" name="Factorial recursively:…"/>
          <p:cNvSpPr/>
          <p:nvPr/>
        </p:nvSpPr>
        <p:spPr>
          <a:xfrm>
            <a:off x="276969" y="2491382"/>
            <a:ext cx="4538762" cy="2392413"/>
          </a:xfrm>
          <a:prstGeom prst="roundRect">
            <a:avLst>
              <a:gd name="adj" fmla="val 6901"/>
            </a:avLst>
          </a:prstGeom>
          <a:blipFill>
            <a:blip r:embed="rId2"/>
          </a:blipFill>
          <a:ln w="25400">
            <a:solidFill>
              <a:srgbClr val="000000">
                <a:alpha val="0"/>
              </a:srgb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pPr>
            <a:r>
              <a:t>Factorial recursively: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pPr>
            <a:r>
              <a:t>0! = 1</a:t>
            </a:r>
          </a:p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pPr>
            <a:r>
              <a:t>n! = n*(n-1)!</a:t>
            </a:r>
          </a:p>
        </p:txBody>
      </p:sp>
      <p:sp>
        <p:nvSpPr>
          <p:cNvPr id="267" name="factorial2 has argument [q,n] so extra argument q"/>
          <p:cNvSpPr/>
          <p:nvPr/>
        </p:nvSpPr>
        <p:spPr>
          <a:xfrm>
            <a:off x="368300" y="5334000"/>
            <a:ext cx="4711700" cy="1739900"/>
          </a:xfrm>
          <a:prstGeom prst="roundRect">
            <a:avLst>
              <a:gd name="adj" fmla="val 10949"/>
            </a:avLst>
          </a:prstGeom>
          <a:blipFill>
            <a:blip r:embed="rId2"/>
          </a:blipFill>
          <a:ln w="25400">
            <a:solidFill>
              <a:srgbClr val="000000">
                <a:alpha val="0"/>
              </a:srgb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pPr>
            <a:r>
              <a:t>factorial2</a:t>
            </a:r>
            <a:r>
              <a:rPr>
                <a:solidFill>
                  <a:srgbClr val="801B7F"/>
                </a:solidFill>
              </a:rPr>
              <a:t> </a:t>
            </a:r>
            <a:r>
              <a:t>has argument [q,n] so extra argument q</a:t>
            </a:r>
          </a:p>
        </p:txBody>
      </p:sp>
      <p:sp>
        <p:nvSpPr>
          <p:cNvPr id="268" name="Recursion Theorem gives us (existence of)  facRefl such that"/>
          <p:cNvSpPr/>
          <p:nvPr/>
        </p:nvSpPr>
        <p:spPr>
          <a:xfrm>
            <a:off x="429542" y="7277100"/>
            <a:ext cx="11633201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300"/>
            </a:pPr>
            <a:r>
              <a:t>Recursion Theorem gives us (existence of) 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facRefl </a:t>
            </a:r>
            <a:r>
              <a:t>such that</a:t>
            </a:r>
          </a:p>
        </p:txBody>
      </p:sp>
      <p:pic>
        <p:nvPicPr>
          <p:cNvPr id="26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513" y="8042539"/>
            <a:ext cx="7310569" cy="6711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70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300" y="2558021"/>
            <a:ext cx="4862453" cy="456324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0972CDF-9D08-CF7D-59F5-1EEBCD282BE8}"/>
              </a:ext>
            </a:extLst>
          </p:cNvPr>
          <p:cNvGrpSpPr/>
          <p:nvPr/>
        </p:nvGrpSpPr>
        <p:grpSpPr>
          <a:xfrm>
            <a:off x="8861526" y="2895600"/>
            <a:ext cx="4451174" cy="1354667"/>
            <a:chOff x="8861526" y="2895600"/>
            <a:chExt cx="4451174" cy="1354667"/>
          </a:xfrm>
        </p:grpSpPr>
        <p:sp>
          <p:nvSpPr>
            <p:cNvPr id="2" name="factorial2 has argument [q,n] so extra argument q">
              <a:extLst>
                <a:ext uri="{FF2B5EF4-FFF2-40B4-BE49-F238E27FC236}">
                  <a16:creationId xmlns:a16="http://schemas.microsoft.com/office/drawing/2014/main" id="{E0169109-C982-706C-3E3B-1484E8C9AB3E}"/>
                </a:ext>
              </a:extLst>
            </p:cNvPr>
            <p:cNvSpPr/>
            <p:nvPr/>
          </p:nvSpPr>
          <p:spPr>
            <a:xfrm>
              <a:off x="9714854" y="2895600"/>
              <a:ext cx="3597846" cy="432533"/>
            </a:xfrm>
            <a:prstGeom prst="roundRect">
              <a:avLst>
                <a:gd name="adj" fmla="val 10949"/>
              </a:avLst>
            </a:prstGeom>
            <a:blipFill>
              <a:blip r:embed="rId2"/>
            </a:blipFill>
            <a:ln w="25400">
              <a:solidFill>
                <a:srgbClr val="000000">
                  <a:alpha val="0"/>
                </a:srgbClr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0800" tIns="50800" rIns="50800" bIns="50800" anchor="ctr"/>
            <a:lstStyle/>
            <a:p>
              <a:pPr>
                <a:defRPr sz="28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halkduster"/>
                  <a:ea typeface="Chalkduster"/>
                  <a:cs typeface="Chalkduster"/>
                  <a:sym typeface="Chalkduster"/>
                </a:defRPr>
              </a:pPr>
              <a:r>
                <a:rPr lang="en-GB" sz="2200" dirty="0"/>
                <a:t>u is self-interpreter</a:t>
              </a:r>
              <a:endParaRPr sz="2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BC67EF3-096E-DDC2-DA0E-897069DC1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61526" y="3328133"/>
              <a:ext cx="2873274" cy="92213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sm" len="sm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  <p:bldP spid="267" grpId="2" animBg="1" advAuto="0"/>
      <p:bldP spid="268" grpId="3" animBg="1" advAuto="0"/>
      <p:bldP spid="269" grpId="4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1st Impact of Theorem"/>
          <p:cNvSpPr txBox="1">
            <a:spLocks noGrp="1"/>
          </p:cNvSpPr>
          <p:nvPr>
            <p:ph type="title"/>
          </p:nvPr>
        </p:nvSpPr>
        <p:spPr>
          <a:xfrm>
            <a:off x="1270000" y="1130300"/>
            <a:ext cx="10464800" cy="1403038"/>
          </a:xfrm>
          <a:prstGeom prst="rect">
            <a:avLst/>
          </a:prstGeom>
        </p:spPr>
        <p:txBody>
          <a:bodyPr/>
          <a:lstStyle/>
          <a:p>
            <a:r>
              <a:rPr dirty="0"/>
              <a:t>1st Impact of Theorem</a:t>
            </a:r>
          </a:p>
        </p:txBody>
      </p:sp>
      <p:sp>
        <p:nvSpPr>
          <p:cNvPr id="274" name="Any acceptable programming language is already “closed under recursion”.  [Neil Jones]…"/>
          <p:cNvSpPr txBox="1">
            <a:spLocks noGrp="1"/>
          </p:cNvSpPr>
          <p:nvPr>
            <p:ph type="body" idx="1"/>
          </p:nvPr>
        </p:nvSpPr>
        <p:spPr>
          <a:xfrm>
            <a:off x="703704" y="2728210"/>
            <a:ext cx="12457659" cy="635832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</a:pPr>
            <a:r>
              <a:rPr sz="4000" dirty="0"/>
              <a:t>Any acceptable programming language is already “closed under recursion”.  [Neil Jones]</a:t>
            </a:r>
          </a:p>
          <a:p>
            <a:pPr>
              <a:spcBef>
                <a:spcPts val="1600"/>
              </a:spcBef>
            </a:pPr>
            <a:r>
              <a:rPr sz="4000" dirty="0"/>
              <a:t>Usage in interpreted languages: needs a new self-interpreter called for each recursive call, leading to stacks of self-interpreters running each other,</a:t>
            </a:r>
          </a:p>
          <a:p>
            <a:pPr>
              <a:spcBef>
                <a:spcPts val="1600"/>
              </a:spcBef>
            </a:pPr>
            <a:r>
              <a:rPr sz="4000" dirty="0"/>
              <a:t>leading to exponential runtime,</a:t>
            </a:r>
          </a:p>
          <a:p>
            <a:pPr>
              <a:spcBef>
                <a:spcPts val="1600"/>
              </a:spcBef>
            </a:pPr>
            <a:r>
              <a:rPr sz="4000" dirty="0"/>
              <a:t>thus built-in “reflection” mechanisms to avoid this problem.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1" build="p" bldLvl="5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2nd Impact of Theor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2nd Impact of Theorem</a:t>
            </a:r>
          </a:p>
        </p:txBody>
      </p:sp>
      <p:sp>
        <p:nvSpPr>
          <p:cNvPr id="277" name="Reflection in compiled languages more difficult as there is no source code or AST.…"/>
          <p:cNvSpPr txBox="1">
            <a:spLocks noGrp="1"/>
          </p:cNvSpPr>
          <p:nvPr>
            <p:ph type="body" idx="1"/>
          </p:nvPr>
        </p:nvSpPr>
        <p:spPr>
          <a:xfrm>
            <a:off x="659775" y="2803161"/>
            <a:ext cx="11950700" cy="600730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600"/>
              </a:spcBef>
              <a:defRPr sz="3800"/>
            </a:pPr>
            <a:r>
              <a:rPr sz="3600" dirty="0"/>
              <a:t>Reflection in compiled languages </a:t>
            </a:r>
            <a:r>
              <a:rPr lang="en-GB" sz="3600" dirty="0"/>
              <a:t>is </a:t>
            </a:r>
            <a:r>
              <a:rPr sz="3600" dirty="0"/>
              <a:t>difficult as there is no source code or AST.</a:t>
            </a:r>
          </a:p>
          <a:p>
            <a:pPr>
              <a:spcBef>
                <a:spcPts val="1600"/>
              </a:spcBef>
              <a:defRPr sz="3800"/>
            </a:pPr>
            <a:r>
              <a:rPr sz="3600" dirty="0"/>
              <a:t>So no reflection in C or C++.</a:t>
            </a:r>
          </a:p>
          <a:p>
            <a:pPr>
              <a:spcBef>
                <a:spcPts val="1600"/>
              </a:spcBef>
              <a:defRPr sz="3800"/>
            </a:pPr>
            <a:r>
              <a:rPr sz="3600" dirty="0"/>
              <a:t>But in Java as there is a </a:t>
            </a:r>
            <a:r>
              <a:rPr sz="3600" i="1" dirty="0" err="1"/>
              <a:t>ByteCode</a:t>
            </a:r>
            <a:r>
              <a:rPr sz="3600" dirty="0"/>
              <a:t> interpreter.  The </a:t>
            </a:r>
            <a:r>
              <a:rPr sz="3600" b="1" dirty="0">
                <a:solidFill>
                  <a:srgbClr val="801B7F"/>
                </a:solidFill>
              </a:rPr>
              <a:t>Reflection</a:t>
            </a:r>
            <a:r>
              <a:rPr sz="3600" dirty="0"/>
              <a:t> library allows to introspect classes/methods.</a:t>
            </a:r>
          </a:p>
          <a:p>
            <a:pPr>
              <a:spcBef>
                <a:spcPts val="1600"/>
              </a:spcBef>
              <a:defRPr sz="3800"/>
            </a:pPr>
            <a:r>
              <a:rPr sz="3600" dirty="0"/>
              <a:t>This allows one to circumvent static type checking to work with “unknown” classes</a:t>
            </a:r>
          </a:p>
          <a:p>
            <a:pPr>
              <a:spcBef>
                <a:spcPts val="1600"/>
              </a:spcBef>
              <a:defRPr sz="3800"/>
            </a:pPr>
            <a:r>
              <a:rPr sz="3600" dirty="0"/>
              <a:t>Frameworks like </a:t>
            </a:r>
            <a:r>
              <a:rPr sz="3600" i="1" dirty="0"/>
              <a:t>Spring</a:t>
            </a:r>
            <a:r>
              <a:rPr sz="3600" dirty="0"/>
              <a:t> heavily use reflection.</a:t>
            </a:r>
          </a:p>
        </p:txBody>
      </p:sp>
      <p:sp>
        <p:nvSpPr>
          <p:cNvPr id="278" name="“Plug-in” technology needs reflection!"/>
          <p:cNvSpPr/>
          <p:nvPr/>
        </p:nvSpPr>
        <p:spPr>
          <a:xfrm>
            <a:off x="8968362" y="8352846"/>
            <a:ext cx="3376663" cy="915245"/>
          </a:xfrm>
          <a:prstGeom prst="roundRect">
            <a:avLst>
              <a:gd name="adj" fmla="val 18039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“Plug-in” technology needs reflection!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build="p" bldLvl="5" animBg="1" advAuto="0"/>
      <p:bldP spid="278" grpId="2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But first…"/>
          <p:cNvSpPr txBox="1">
            <a:spLocks noGrp="1"/>
          </p:cNvSpPr>
          <p:nvPr>
            <p:ph type="title"/>
          </p:nvPr>
        </p:nvSpPr>
        <p:spPr>
          <a:xfrm>
            <a:off x="1270000" y="1130300"/>
            <a:ext cx="10464800" cy="6057900"/>
          </a:xfrm>
          <a:prstGeom prst="rect">
            <a:avLst/>
          </a:prstGeom>
        </p:spPr>
        <p:txBody>
          <a:bodyPr/>
          <a:lstStyle/>
          <a:p>
            <a:r>
              <a:t>But first</a:t>
            </a:r>
          </a:p>
          <a:p>
            <a:r>
              <a:t>one thing I owe you</a:t>
            </a:r>
          </a:p>
          <a:p>
            <a:r>
              <a:t> from last week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Limits of Computa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Limits of Computation</a:t>
            </a:r>
          </a:p>
        </p:txBody>
      </p:sp>
      <p:sp>
        <p:nvSpPr>
          <p:cNvPr id="281" name="10 - Partial evaluation &amp; self-referencing programs…"/>
          <p:cNvSpPr txBox="1">
            <a:spLocks noGrp="1"/>
          </p:cNvSpPr>
          <p:nvPr>
            <p:ph type="subTitle" idx="1"/>
          </p:nvPr>
        </p:nvSpPr>
        <p:spPr>
          <a:xfrm>
            <a:off x="1117600" y="5092700"/>
            <a:ext cx="11049000" cy="4991100"/>
          </a:xfrm>
          <a:prstGeom prst="rect">
            <a:avLst/>
          </a:prstGeom>
        </p:spPr>
        <p:txBody>
          <a:bodyPr/>
          <a:lstStyle/>
          <a:p>
            <a:r>
              <a:t>10 - Partial evaluation &amp; self-referencing programs</a:t>
            </a:r>
          </a:p>
          <a:p>
            <a:pPr lvl="1"/>
            <a:r>
              <a:t>Bernhard Reus</a:t>
            </a:r>
          </a:p>
        </p:txBody>
      </p:sp>
      <p:sp>
        <p:nvSpPr>
          <p:cNvPr id="282" name="Part II"/>
          <p:cNvSpPr/>
          <p:nvPr/>
        </p:nvSpPr>
        <p:spPr>
          <a:xfrm>
            <a:off x="8053709" y="7810500"/>
            <a:ext cx="2514601" cy="711200"/>
          </a:xfrm>
          <a:prstGeom prst="roundRect">
            <a:avLst>
              <a:gd name="adj" fmla="val 26786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Part II</a:t>
            </a:r>
          </a:p>
        </p:txBody>
      </p:sp>
      <p:sp>
        <p:nvSpPr>
          <p:cNvPr id="283" name="-  proof of recursion theorem"/>
          <p:cNvSpPr/>
          <p:nvPr/>
        </p:nvSpPr>
        <p:spPr>
          <a:xfrm>
            <a:off x="-294358" y="7366000"/>
            <a:ext cx="7277101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-  proof of recursion theorem</a:t>
            </a:r>
          </a:p>
        </p:txBody>
      </p:sp>
      <p:sp>
        <p:nvSpPr>
          <p:cNvPr id="284" name="-  sample application of recursion theorem"/>
          <p:cNvSpPr/>
          <p:nvPr/>
        </p:nvSpPr>
        <p:spPr>
          <a:xfrm>
            <a:off x="-12700" y="6794500"/>
            <a:ext cx="93472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-  sample application of recursion theorem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Kleene’s Recursion Theorem semantically validates the principle…"/>
          <p:cNvSpPr txBox="1">
            <a:spLocks noGrp="1"/>
          </p:cNvSpPr>
          <p:nvPr>
            <p:ph type="title"/>
          </p:nvPr>
        </p:nvSpPr>
        <p:spPr>
          <a:xfrm>
            <a:off x="1066800" y="1587500"/>
            <a:ext cx="10464800" cy="6870700"/>
          </a:xfrm>
          <a:prstGeom prst="rect">
            <a:avLst/>
          </a:prstGeom>
        </p:spPr>
        <p:txBody>
          <a:bodyPr/>
          <a:lstStyle/>
          <a:p>
            <a:r>
              <a:t>Kleene’s Recursion Theorem semantically validates the principle</a:t>
            </a:r>
          </a:p>
          <a:p>
            <a:r>
              <a:t>of reflection in programming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Main technique: again self-application!…"/>
          <p:cNvSpPr txBox="1">
            <a:spLocks noGrp="1"/>
          </p:cNvSpPr>
          <p:nvPr>
            <p:ph type="body" idx="1"/>
          </p:nvPr>
        </p:nvSpPr>
        <p:spPr>
          <a:xfrm>
            <a:off x="876300" y="2628900"/>
            <a:ext cx="10642600" cy="5867400"/>
          </a:xfrm>
          <a:prstGeom prst="rect">
            <a:avLst/>
          </a:prstGeom>
        </p:spPr>
        <p:txBody>
          <a:bodyPr/>
          <a:lstStyle/>
          <a:p>
            <a:r>
              <a:t>Main technique: again self-application!</a:t>
            </a:r>
          </a:p>
          <a:p>
            <a:r>
              <a:t>We can apply a program to itself and still get a program (S-1-1 Theorem i.e. specialiser)</a:t>
            </a:r>
          </a:p>
          <a:p>
            <a:r>
              <a:t> and can plug that into given  program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p</a:t>
            </a:r>
            <a:r>
              <a:t>:</a:t>
            </a:r>
            <a:br/>
            <a:endParaRPr/>
          </a:p>
          <a:p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f </a:t>
            </a: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-computable by a program</a:t>
            </a:r>
          </a:p>
        </p:txBody>
      </p:sp>
      <p:sp>
        <p:nvSpPr>
          <p:cNvPr id="300" name="Proof of Recursion Theorem"/>
          <p:cNvSpPr txBox="1">
            <a:spLocks noGrp="1"/>
          </p:cNvSpPr>
          <p:nvPr>
            <p:ph type="title"/>
          </p:nvPr>
        </p:nvSpPr>
        <p:spPr>
          <a:xfrm>
            <a:off x="-317500" y="1079500"/>
            <a:ext cx="13322300" cy="1562100"/>
          </a:xfrm>
          <a:prstGeom prst="rect">
            <a:avLst/>
          </a:prstGeom>
        </p:spPr>
        <p:txBody>
          <a:bodyPr/>
          <a:lstStyle/>
          <a:p>
            <a:r>
              <a:t>Proof of Recursion Theorem</a:t>
            </a:r>
          </a:p>
        </p:txBody>
      </p:sp>
      <p:pic>
        <p:nvPicPr>
          <p:cNvPr id="301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7117820"/>
            <a:ext cx="1282700" cy="9085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751" y="6300259"/>
            <a:ext cx="6787219" cy="110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1900" y="6654800"/>
            <a:ext cx="998538" cy="6477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6" name="Group"/>
          <p:cNvGrpSpPr/>
          <p:nvPr/>
        </p:nvGrpSpPr>
        <p:grpSpPr>
          <a:xfrm>
            <a:off x="7112000" y="8026400"/>
            <a:ext cx="5199270" cy="712230"/>
            <a:chOff x="0" y="0"/>
            <a:chExt cx="5199269" cy="712229"/>
          </a:xfrm>
        </p:grpSpPr>
        <p:pic>
          <p:nvPicPr>
            <p:cNvPr id="304" name="droppedImage.pdf" descr="dropped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108200" cy="7122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droppedImage.pdf" descr="droppedImage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43400" y="38100"/>
              <a:ext cx="855870" cy="635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1" build="p" bldLvl="5" animBg="1" advAuto="0"/>
      <p:bldP spid="301" grpId="4" animBg="1" advAuto="0"/>
      <p:bldP spid="302" grpId="2" animBg="1" advAuto="0"/>
      <p:bldP spid="303" grpId="3" animBg="1" advAuto="0"/>
      <p:bldP spid="306" grpId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roof of Recursion Theorem"/>
          <p:cNvSpPr txBox="1">
            <a:spLocks noGrp="1"/>
          </p:cNvSpPr>
          <p:nvPr>
            <p:ph type="title"/>
          </p:nvPr>
        </p:nvSpPr>
        <p:spPr>
          <a:xfrm>
            <a:off x="-63500" y="1130300"/>
            <a:ext cx="13423900" cy="1562100"/>
          </a:xfrm>
          <a:prstGeom prst="rect">
            <a:avLst/>
          </a:prstGeom>
        </p:spPr>
        <p:txBody>
          <a:bodyPr/>
          <a:lstStyle/>
          <a:p>
            <a:r>
              <a:t>Proof of Recursion Theorem</a:t>
            </a:r>
          </a:p>
        </p:txBody>
      </p:sp>
      <p:sp>
        <p:nvSpPr>
          <p:cNvPr id="309" name="Now we consider another self-application:…"/>
          <p:cNvSpPr txBox="1">
            <a:spLocks noGrp="1"/>
          </p:cNvSpPr>
          <p:nvPr>
            <p:ph type="body" idx="1"/>
          </p:nvPr>
        </p:nvSpPr>
        <p:spPr>
          <a:xfrm>
            <a:off x="330200" y="2692400"/>
            <a:ext cx="11366500" cy="4673600"/>
          </a:xfrm>
          <a:prstGeom prst="rect">
            <a:avLst/>
          </a:prstGeom>
        </p:spPr>
        <p:txBody>
          <a:bodyPr/>
          <a:lstStyle/>
          <a:p>
            <a:r>
              <a:t>Now we consider another self-application:</a:t>
            </a:r>
            <a:br/>
            <a:endParaRPr/>
          </a:p>
          <a:p>
            <a:r>
              <a:t>which returns an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</a:t>
            </a:r>
            <a:r>
              <a:t>-program which is our desired program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q</a:t>
            </a:r>
            <a:r>
              <a:t> ;</a:t>
            </a:r>
          </a:p>
          <a:p>
            <a:r>
              <a:t>it remains to show that for this program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q</a:t>
            </a:r>
            <a:r>
              <a:t>:</a:t>
            </a:r>
          </a:p>
        </p:txBody>
      </p:sp>
      <p:pic>
        <p:nvPicPr>
          <p:cNvPr id="310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100" y="3530600"/>
            <a:ext cx="5270500" cy="160406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6718300"/>
            <a:ext cx="5943130" cy="16891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4" name="Group"/>
          <p:cNvGrpSpPr/>
          <p:nvPr/>
        </p:nvGrpSpPr>
        <p:grpSpPr>
          <a:xfrm>
            <a:off x="1701800" y="3881361"/>
            <a:ext cx="10769600" cy="919239"/>
            <a:chOff x="0" y="0"/>
            <a:chExt cx="10769600" cy="919238"/>
          </a:xfrm>
        </p:grpSpPr>
        <p:pic>
          <p:nvPicPr>
            <p:cNvPr id="312" name="droppedImage.pdf" descr="dropped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1700" y="169938"/>
              <a:ext cx="977900" cy="6406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3" name="droppedImage.pdf" descr="droppedImag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965200" cy="91923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1" build="p" bldLvl="5" animBg="1" advAuto="0"/>
      <p:bldP spid="310" grpId="2" animBg="1" advAuto="0"/>
      <p:bldP spid="311" grpId="4" animBg="1" advAuto="0"/>
      <p:bldP spid="314" grpId="3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We compute the required equation just by using the definitions we made:"/>
          <p:cNvSpPr txBox="1">
            <a:spLocks noGrp="1"/>
          </p:cNvSpPr>
          <p:nvPr>
            <p:ph type="body" sz="quarter" idx="1"/>
          </p:nvPr>
        </p:nvSpPr>
        <p:spPr>
          <a:xfrm>
            <a:off x="0" y="2603500"/>
            <a:ext cx="11557000" cy="15621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3900"/>
            </a:lvl1pPr>
          </a:lstStyle>
          <a:p>
            <a:r>
              <a:t>We compute the required equation just by using the definitions we made:</a:t>
            </a:r>
          </a:p>
        </p:txBody>
      </p:sp>
      <p:sp>
        <p:nvSpPr>
          <p:cNvPr id="317" name="Proof of Recursion Theorem"/>
          <p:cNvSpPr/>
          <p:nvPr/>
        </p:nvSpPr>
        <p:spPr>
          <a:xfrm>
            <a:off x="-63500" y="1130300"/>
            <a:ext cx="13423900" cy="156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8400">
                <a:solidFill>
                  <a:srgbClr val="801B7F"/>
                </a:solidFill>
              </a:defRPr>
            </a:lvl1pPr>
          </a:lstStyle>
          <a:p>
            <a:r>
              <a:t>Proof of Recursion Theorem</a:t>
            </a:r>
          </a:p>
        </p:txBody>
      </p:sp>
      <p:pic>
        <p:nvPicPr>
          <p:cNvPr id="3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24" y="4157431"/>
            <a:ext cx="10299701" cy="82832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303" y="5213683"/>
            <a:ext cx="10009934" cy="47294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0983" y="5914553"/>
            <a:ext cx="8408533" cy="442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2971" y="6658506"/>
            <a:ext cx="8584556" cy="525863"/>
          </a:xfrm>
          <a:prstGeom prst="rect">
            <a:avLst/>
          </a:prstGeom>
          <a:ln w="12700">
            <a:miter lim="400000"/>
          </a:ln>
        </p:spPr>
      </p:pic>
      <p:pic>
        <p:nvPicPr>
          <p:cNvPr id="322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0515" y="7389163"/>
            <a:ext cx="9337565" cy="5642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Oval Oval" descr="Oval Oval"/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1536699" y="4254500"/>
            <a:ext cx="1444031" cy="841907"/>
          </a:xfrm>
          <a:prstGeom prst="rect">
            <a:avLst/>
          </a:prstGeom>
        </p:spPr>
      </p:pic>
      <p:pic>
        <p:nvPicPr>
          <p:cNvPr id="325" name="Oval Oval" descr="Oval Oval"/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200400" y="7175312"/>
            <a:ext cx="1682701" cy="880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afterEffect">
                                  <p:stCondLst>
                                    <p:cond delay="10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1" animBg="1" advAuto="0"/>
      <p:bldP spid="319" grpId="2" animBg="1" advAuto="0"/>
      <p:bldP spid="320" grpId="3" animBg="1" advAuto="0"/>
      <p:bldP spid="321" grpId="4" animBg="1" advAuto="0"/>
      <p:bldP spid="322" grpId="5" animBg="1" advAuto="0"/>
      <p:bldP spid="323" grpId="6" animBg="1" advAuto="0"/>
      <p:bldP spid="325" grpId="7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END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END</a:t>
            </a:r>
          </a:p>
          <a:p>
            <a:pPr>
              <a:defRPr sz="2400"/>
            </a:pPr>
            <a:r>
              <a:rPr dirty="0"/>
              <a:t> © 2008-2</a:t>
            </a:r>
            <a:r>
              <a:rPr lang="en-GB" dirty="0"/>
              <a:t>5</a:t>
            </a:r>
            <a:r>
              <a:rPr dirty="0"/>
              <a:t>. Bernhard Reus, University of Sussex</a:t>
            </a:r>
          </a:p>
        </p:txBody>
      </p:sp>
      <p:sp>
        <p:nvSpPr>
          <p:cNvPr id="329" name="Next time:…"/>
          <p:cNvSpPr/>
          <p:nvPr/>
        </p:nvSpPr>
        <p:spPr>
          <a:xfrm>
            <a:off x="3225800" y="5994400"/>
            <a:ext cx="8813800" cy="2641600"/>
          </a:xfrm>
          <a:prstGeom prst="roundRect">
            <a:avLst>
              <a:gd name="adj" fmla="val 7212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Next time:</a:t>
            </a:r>
          </a:p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t>Why non-computable problems remain non-computable when using different notions of  “effective procedure”.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usy Bea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Busy Beaver</a:t>
            </a:r>
          </a:p>
        </p:txBody>
      </p:sp>
      <p:sp>
        <p:nvSpPr>
          <p:cNvPr id="158" name="“Can we compute the function BB that for every input number n returns the greatest number that can be outputted by any WHILE-program that is (as syntactic string) at most n characters long (when run with input 0)?”…"/>
          <p:cNvSpPr txBox="1">
            <a:spLocks noGrp="1"/>
          </p:cNvSpPr>
          <p:nvPr>
            <p:ph type="body" idx="1"/>
          </p:nvPr>
        </p:nvSpPr>
        <p:spPr>
          <a:xfrm>
            <a:off x="165100" y="2641600"/>
            <a:ext cx="9131300" cy="59563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2400"/>
              </a:spcAft>
              <a:defRPr i="1"/>
            </a:pPr>
            <a:r>
              <a:rPr dirty="0"/>
              <a:t>“Can we compute the function BB that for every input number n returns the greatest number that can be outputted by any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rPr dirty="0"/>
              <a:t>-program that is (as syntactic string) at most n characters long (when run with input 0)?”</a:t>
            </a:r>
          </a:p>
          <a:p>
            <a:pPr>
              <a:spcBef>
                <a:spcPts val="600"/>
              </a:spcBef>
            </a:pPr>
            <a:r>
              <a:rPr dirty="0"/>
              <a:t>T. </a:t>
            </a:r>
            <a:r>
              <a:rPr dirty="0" err="1"/>
              <a:t>Radó</a:t>
            </a:r>
            <a:r>
              <a:rPr dirty="0"/>
              <a:t> in his </a:t>
            </a:r>
            <a:r>
              <a:rPr sz="4000" dirty="0"/>
              <a:t>1962 paper </a:t>
            </a:r>
            <a:r>
              <a:rPr sz="4000" i="1" dirty="0"/>
              <a:t>"On Non-Computable Functions" </a:t>
            </a:r>
            <a:r>
              <a:rPr sz="2900" dirty="0"/>
              <a:t>(using Turing-Machines where </a:t>
            </a:r>
            <a:r>
              <a:rPr sz="2900" i="1" dirty="0"/>
              <a:t>n</a:t>
            </a:r>
            <a:r>
              <a:rPr sz="2900" dirty="0"/>
              <a:t> is the number of states)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9664700" y="2806699"/>
            <a:ext cx="3136900" cy="5403851"/>
            <a:chOff x="0" y="0"/>
            <a:chExt cx="3136900" cy="5403849"/>
          </a:xfrm>
        </p:grpSpPr>
        <p:pic>
          <p:nvPicPr>
            <p:cNvPr id="159" name="javascript-enlarge('Rado_2.tiff" descr="javascript-enlarge('Rado_2.tif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136900" cy="36135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0" name="Tibor Radó  (1895 -1965)"/>
            <p:cNvSpPr/>
            <p:nvPr/>
          </p:nvSpPr>
          <p:spPr>
            <a:xfrm>
              <a:off x="708942" y="3740149"/>
              <a:ext cx="1714501" cy="1663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>
                <a:spcBef>
                  <a:spcPts val="2100"/>
                </a:spcBef>
                <a:defRPr sz="3000">
                  <a:solidFill>
                    <a:srgbClr val="424242"/>
                  </a:solidFill>
                </a:defRPr>
              </a:pPr>
              <a:r>
                <a:rPr sz="2200" b="1">
                  <a:latin typeface="Times Roman"/>
                  <a:ea typeface="Times Roman"/>
                  <a:cs typeface="Times Roman"/>
                  <a:sym typeface="Times Roman"/>
                </a:rPr>
                <a:t>Tibor Radó </a:t>
              </a:r>
              <a:br>
                <a:rPr sz="2200" b="1">
                  <a:latin typeface="Times Roman"/>
                  <a:ea typeface="Times Roman"/>
                  <a:cs typeface="Times Roman"/>
                  <a:sym typeface="Times Roman"/>
                </a:rPr>
              </a:br>
              <a:r>
                <a:rPr sz="2200" b="1">
                  <a:latin typeface="Times Roman"/>
                  <a:ea typeface="Times Roman"/>
                  <a:cs typeface="Times Roman"/>
                  <a:sym typeface="Times Roman"/>
                </a:rPr>
                <a:t>(1895 -1965)</a:t>
              </a:r>
            </a:p>
            <a:p>
              <a:pPr>
                <a:spcBef>
                  <a:spcPts val="800"/>
                </a:spcBef>
              </a:pPr>
              <a:endParaRPr sz="1600">
                <a:solidFill>
                  <a:srgbClr val="FF2601"/>
                </a:solidFill>
                <a:latin typeface="Times Roman"/>
                <a:ea typeface="Times Roman"/>
                <a:cs typeface="Times Roman"/>
                <a:sym typeface="Times Roman"/>
              </a:endParaRPr>
            </a:p>
          </p:txBody>
        </p:sp>
      </p:grpSp>
      <p:sp>
        <p:nvSpPr>
          <p:cNvPr id="162" name="a non-computable function on numbers numbers"/>
          <p:cNvSpPr/>
          <p:nvPr/>
        </p:nvSpPr>
        <p:spPr>
          <a:xfrm rot="20749962">
            <a:off x="-58228" y="952636"/>
            <a:ext cx="7696201" cy="673101"/>
          </a:xfrm>
          <a:prstGeom prst="roundRect">
            <a:avLst>
              <a:gd name="adj" fmla="val 28302"/>
            </a:avLst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dirty="0"/>
              <a:t>a non-computable function on numbers </a:t>
            </a:r>
          </a:p>
        </p:txBody>
      </p:sp>
      <p:pic>
        <p:nvPicPr>
          <p:cNvPr id="163" name="images%3Fq%3Dbeaver%26start%3D40%26ndsp%3D20%26um%3D1%26hl%3Den%26client%3Dsafari%26rls%3Den%26sa%3DN.tiff" descr="images%3Fq%3Dbeaver%26start%3D40%26ndsp%3D20%26um%3D1%26hl%3Den%26client%3Dsafari%26rls%3Den%26sa%3DN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700" y="1168400"/>
            <a:ext cx="1803400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2" build="p" bldLvl="5" animBg="1" advAuto="0"/>
      <p:bldP spid="161" grpId="3" animBg="1" advAuto="0"/>
      <p:bldP spid="162" grpId="4" animBg="1" advAuto="0"/>
      <p:bldP spid="163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Busy Beaver Research"/>
          <p:cNvSpPr txBox="1">
            <a:spLocks noGrp="1"/>
          </p:cNvSpPr>
          <p:nvPr>
            <p:ph type="title"/>
          </p:nvPr>
        </p:nvSpPr>
        <p:spPr>
          <a:xfrm>
            <a:off x="762000" y="1143000"/>
            <a:ext cx="10464800" cy="1562100"/>
          </a:xfrm>
          <a:prstGeom prst="rect">
            <a:avLst/>
          </a:prstGeom>
        </p:spPr>
        <p:txBody>
          <a:bodyPr/>
          <a:lstStyle/>
          <a:p>
            <a:r>
              <a:t>Busy Beaver Research</a:t>
            </a:r>
          </a:p>
        </p:txBody>
      </p:sp>
      <p:sp>
        <p:nvSpPr>
          <p:cNvPr id="166" name="In theoretical computer science the Busy Beaver Problem for Turing Machines has been a challenge some researchers could not keep away fr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theoretical computer science the </a:t>
            </a:r>
            <a:r>
              <a:rPr i="1"/>
              <a:t>Busy Beaver Problem</a:t>
            </a:r>
            <a:r>
              <a:t> for </a:t>
            </a:r>
            <a:r>
              <a:rPr i="1"/>
              <a:t>Turing Machines</a:t>
            </a:r>
            <a:r>
              <a:t> has been a challenge some researchers could not keep away from.</a:t>
            </a:r>
          </a:p>
          <a:p>
            <a:pPr>
              <a:spcBef>
                <a:spcPts val="0"/>
              </a:spcBef>
            </a:pPr>
            <a:r>
              <a:t>Marxen and Bundtrock </a:t>
            </a:r>
            <a:r>
              <a:rPr sz="2800"/>
              <a:t>“</a:t>
            </a:r>
            <a:r>
              <a:rPr sz="2800" i="1"/>
              <a:t>Attacking the Busy Beaver 5”, Bulletin of the EATCS, No. 40, 1990, pp. 247-251,</a:t>
            </a:r>
            <a:r>
              <a:t> used a significant amount of resources to compute </a:t>
            </a:r>
            <a:r>
              <a:rPr i="1"/>
              <a:t>BB(5) </a:t>
            </a:r>
            <a:r>
              <a:t>for TMs:</a:t>
            </a:r>
          </a:p>
        </p:txBody>
      </p:sp>
      <p:pic>
        <p:nvPicPr>
          <p:cNvPr id="167" name="images%3Fq%3Dbeaver%26start%3D40%26ndsp%3D20%26um%3D1%26hl%3Den%26client%3Dsafari%26rls%3Den%26sa%3DN.tiff" descr="images%3Fq%3Dbeaver%26start%3D40%26ndsp%3D20%26um%3D1%26hl%3Den%26client%3Dsafari%26rls%3Den%26sa%3D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168400"/>
            <a:ext cx="1803400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BB(5) Attack"/>
          <p:cNvSpPr txBox="1">
            <a:spLocks noGrp="1"/>
          </p:cNvSpPr>
          <p:nvPr>
            <p:ph type="title"/>
          </p:nvPr>
        </p:nvSpPr>
        <p:spPr>
          <a:xfrm>
            <a:off x="939800" y="1130300"/>
            <a:ext cx="10464800" cy="1562100"/>
          </a:xfrm>
          <a:prstGeom prst="rect">
            <a:avLst/>
          </a:prstGeom>
        </p:spPr>
        <p:txBody>
          <a:bodyPr/>
          <a:lstStyle/>
          <a:p>
            <a:r>
              <a:rPr i="1"/>
              <a:t>BB(5)</a:t>
            </a:r>
            <a:r>
              <a:t> Attack</a:t>
            </a:r>
          </a:p>
        </p:txBody>
      </p:sp>
      <p:sp>
        <p:nvSpPr>
          <p:cNvPr id="170" name="They used a brute-force simulation technique going through 99.7% of all 88 million 5-state TMs but spending much thought on how to speed up simulation (using “macro-machines” that can simulate several steps in one).…"/>
          <p:cNvSpPr txBox="1">
            <a:spLocks noGrp="1"/>
          </p:cNvSpPr>
          <p:nvPr>
            <p:ph type="body" idx="1"/>
          </p:nvPr>
        </p:nvSpPr>
        <p:spPr>
          <a:xfrm>
            <a:off x="1270000" y="2641600"/>
            <a:ext cx="10464800" cy="5816600"/>
          </a:xfrm>
          <a:prstGeom prst="rect">
            <a:avLst/>
          </a:prstGeom>
        </p:spPr>
        <p:txBody>
          <a:bodyPr/>
          <a:lstStyle/>
          <a:p>
            <a:pPr marL="861785" indent="-544285">
              <a:spcBef>
                <a:spcPts val="1500"/>
              </a:spcBef>
            </a:pPr>
            <a:r>
              <a:rPr sz="4000"/>
              <a:t>They used a brute-force simulation technique going through 99.7% of all 88 million 5-state TMs but spending much thought on how to speed up simulation (using “macro-machines” that can simulate several steps in one).</a:t>
            </a:r>
          </a:p>
          <a:p>
            <a:pPr marL="861785" indent="-544285">
              <a:spcBef>
                <a:spcPts val="1500"/>
              </a:spcBef>
            </a:pPr>
            <a:r>
              <a:rPr sz="4000"/>
              <a:t>C program of about 8,000 lines</a:t>
            </a:r>
          </a:p>
          <a:p>
            <a:pPr marL="861785" indent="-544285">
              <a:spcBef>
                <a:spcPts val="1500"/>
              </a:spcBef>
            </a:pPr>
            <a:r>
              <a:rPr sz="4000"/>
              <a:t>it took 10 days to run on a 33MHz CPU</a:t>
            </a:r>
          </a:p>
          <a:p>
            <a:pPr marL="861785" indent="-544285">
              <a:spcBef>
                <a:spcPts val="1500"/>
              </a:spcBef>
            </a:pPr>
            <a:r>
              <a:rPr sz="4000"/>
              <a:t>Result: </a:t>
            </a:r>
            <a:r>
              <a:rPr sz="4000" i="1"/>
              <a:t>BB(5)</a:t>
            </a:r>
            <a:r>
              <a:rPr sz="4000"/>
              <a:t> ≥ 4098</a:t>
            </a:r>
          </a:p>
        </p:txBody>
      </p:sp>
      <p:pic>
        <p:nvPicPr>
          <p:cNvPr id="171" name="images%3Fq%3Dbeaver%26start%3D40%26ndsp%3D20%26um%3D1%26hl%3Den%26client%3Dsafari%26rls%3Den%26sa%3DN.tiff" descr="images%3Fq%3Dbeaver%26start%3D40%26ndsp%3D20%26um%3D1%26hl%3Den%26client%3Dsafari%26rls%3Den%26sa%3DN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0" y="1168400"/>
            <a:ext cx="1803400" cy="1524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o far ..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 far ...</a:t>
            </a:r>
          </a:p>
        </p:txBody>
      </p:sp>
      <p:sp>
        <p:nvSpPr>
          <p:cNvPr id="174" name="... we have seen how programs can be encoded as objects to be used as input to other programs.…"/>
          <p:cNvSpPr txBox="1">
            <a:spLocks noGrp="1"/>
          </p:cNvSpPr>
          <p:nvPr>
            <p:ph type="body" sz="half" idx="1"/>
          </p:nvPr>
        </p:nvSpPr>
        <p:spPr>
          <a:xfrm>
            <a:off x="1270000" y="2654300"/>
            <a:ext cx="10464800" cy="4775200"/>
          </a:xfrm>
          <a:prstGeom prst="rect">
            <a:avLst/>
          </a:prstGeom>
        </p:spPr>
        <p:txBody>
          <a:bodyPr/>
          <a:lstStyle/>
          <a:p>
            <a:r>
              <a:t>... we have seen how programs can be encoded as objects to be used as input to other programs.</a:t>
            </a:r>
          </a:p>
          <a:p>
            <a:r>
              <a:t>Example: self-interpreter to show semi-decidability of Halting Problem.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Question:…"/>
          <p:cNvSpPr txBox="1">
            <a:spLocks noGrp="1"/>
          </p:cNvSpPr>
          <p:nvPr>
            <p:ph type="title"/>
          </p:nvPr>
        </p:nvSpPr>
        <p:spPr>
          <a:xfrm>
            <a:off x="647700" y="1473200"/>
            <a:ext cx="11709400" cy="6464300"/>
          </a:xfrm>
          <a:prstGeom prst="rect">
            <a:avLst/>
          </a:prstGeom>
        </p:spPr>
        <p:txBody>
          <a:bodyPr/>
          <a:lstStyle/>
          <a:p>
            <a:r>
              <a:rPr i="1"/>
              <a:t>Question</a:t>
            </a:r>
            <a:r>
              <a:t>:</a:t>
            </a:r>
          </a:p>
          <a:p>
            <a:pPr>
              <a:defRPr sz="6800"/>
            </a:pPr>
            <a:r>
              <a:t>Can we write a Java program that prints itself or a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 program that returns its own AST </a:t>
            </a:r>
            <a:r>
              <a:rPr sz="3700"/>
              <a:t>(without using its input)</a:t>
            </a:r>
            <a:r>
              <a:t>?</a:t>
            </a:r>
          </a:p>
        </p:txBody>
      </p:sp>
      <p:pic>
        <p:nvPicPr>
          <p:cNvPr id="177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0" y="1267459"/>
            <a:ext cx="1854200" cy="1297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ther uses of programs-as-data"/>
          <p:cNvSpPr txBox="1">
            <a:spLocks noGrp="1"/>
          </p:cNvSpPr>
          <p:nvPr>
            <p:ph type="title"/>
          </p:nvPr>
        </p:nvSpPr>
        <p:spPr>
          <a:xfrm>
            <a:off x="406400" y="723900"/>
            <a:ext cx="12179300" cy="1562100"/>
          </a:xfrm>
          <a:prstGeom prst="rect">
            <a:avLst/>
          </a:prstGeom>
        </p:spPr>
        <p:txBody>
          <a:bodyPr/>
          <a:lstStyle>
            <a:lvl1pPr>
              <a:defRPr sz="7300"/>
            </a:lvl1pPr>
          </a:lstStyle>
          <a:p>
            <a:r>
              <a:rPr sz="6800" dirty="0"/>
              <a:t>Other uses of programs-as-data</a:t>
            </a:r>
          </a:p>
        </p:txBody>
      </p:sp>
      <p:sp>
        <p:nvSpPr>
          <p:cNvPr id="180" name="Partial Evaluation (Kleene’s S-m-n Theorem)…"/>
          <p:cNvSpPr txBox="1">
            <a:spLocks noGrp="1"/>
          </p:cNvSpPr>
          <p:nvPr>
            <p:ph type="body" sz="half" idx="1"/>
          </p:nvPr>
        </p:nvSpPr>
        <p:spPr>
          <a:xfrm>
            <a:off x="196850" y="2095500"/>
            <a:ext cx="4612085" cy="6553200"/>
          </a:xfrm>
          <a:prstGeom prst="rect">
            <a:avLst/>
          </a:prstGeom>
        </p:spPr>
        <p:txBody>
          <a:bodyPr lIns="0" tIns="0" rIns="0" bIns="0"/>
          <a:lstStyle/>
          <a:p>
            <a:pPr marL="571500">
              <a:spcBef>
                <a:spcPts val="1400"/>
              </a:spcBef>
            </a:pPr>
            <a:r>
              <a:rPr sz="2800" b="1" dirty="0">
                <a:solidFill>
                  <a:srgbClr val="801B7F"/>
                </a:solidFill>
              </a:rPr>
              <a:t>Partial Evaluation</a:t>
            </a:r>
            <a:r>
              <a:rPr sz="2800" dirty="0"/>
              <a:t> (Kleene’s S-m-n Theorem)</a:t>
            </a:r>
          </a:p>
          <a:p>
            <a:pPr lvl="1">
              <a:spcBef>
                <a:spcPts val="1400"/>
              </a:spcBef>
              <a:defRPr sz="3400"/>
            </a:pPr>
            <a:r>
              <a:rPr sz="2800" dirty="0"/>
              <a:t>Use of partial evaluation for </a:t>
            </a:r>
            <a:r>
              <a:rPr sz="2800" dirty="0" err="1"/>
              <a:t>Optimisation</a:t>
            </a:r>
            <a:r>
              <a:rPr sz="2800" dirty="0"/>
              <a:t> and Compiler Generation</a:t>
            </a:r>
          </a:p>
          <a:p>
            <a:pPr marL="571500">
              <a:spcBef>
                <a:spcPts val="1400"/>
              </a:spcBef>
            </a:pPr>
            <a:r>
              <a:rPr sz="2800" b="1" dirty="0">
                <a:solidFill>
                  <a:srgbClr val="801B7F"/>
                </a:solidFill>
              </a:rPr>
              <a:t>Self-referencing Programs</a:t>
            </a:r>
            <a:r>
              <a:rPr sz="2800" dirty="0"/>
              <a:t> (Kleene’s Recursion Theorem)</a:t>
            </a:r>
          </a:p>
          <a:p>
            <a:pPr lvl="1">
              <a:spcBef>
                <a:spcPts val="1400"/>
              </a:spcBef>
              <a:defRPr sz="3500"/>
            </a:pPr>
            <a:r>
              <a:rPr sz="2800" dirty="0"/>
              <a:t>Use of Recursion Theorem for Recursion Elimination</a:t>
            </a:r>
          </a:p>
        </p:txBody>
      </p:sp>
      <p:sp>
        <p:nvSpPr>
          <p:cNvPr id="181" name="public class Quine…"/>
          <p:cNvSpPr/>
          <p:nvPr/>
        </p:nvSpPr>
        <p:spPr>
          <a:xfrm>
            <a:off x="5041900" y="1905000"/>
            <a:ext cx="8267700" cy="716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public</a:t>
            </a:r>
            <a:r>
              <a:t> </a:t>
            </a:r>
            <a:r>
              <a:rPr b="1"/>
              <a:t>class</a:t>
            </a:r>
            <a:r>
              <a:t> Quine</a:t>
            </a:r>
          </a:p>
          <a:p>
            <a:pPr algn="l" defTabSz="457200">
              <a:defRPr sz="140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 b="1"/>
              <a:t>public</a:t>
            </a:r>
            <a:r>
              <a:t> </a:t>
            </a:r>
            <a:r>
              <a:rPr b="1"/>
              <a:t>static</a:t>
            </a:r>
            <a:r>
              <a:t> </a:t>
            </a:r>
            <a:r>
              <a:rPr b="1">
                <a:solidFill>
                  <a:srgbClr val="010E66"/>
                </a:solidFill>
              </a:rPr>
              <a:t>void</a:t>
            </a:r>
            <a:r>
              <a:t> main</a:t>
            </a:r>
            <a:r>
              <a:rPr>
                <a:solidFill>
                  <a:srgbClr val="009900"/>
                </a:solidFill>
              </a:rPr>
              <a:t>(</a:t>
            </a:r>
            <a:r>
              <a:rPr>
                <a:solidFill>
                  <a:srgbClr val="003399"/>
                </a:solidFill>
              </a:rPr>
              <a:t>String</a:t>
            </a:r>
            <a:r>
              <a:rPr>
                <a:solidFill>
                  <a:srgbClr val="009900"/>
                </a:solidFill>
              </a:rPr>
              <a:t>[]</a:t>
            </a:r>
            <a:r>
              <a:t> args</a:t>
            </a:r>
            <a:r>
              <a:rPr>
                <a:solidFill>
                  <a:srgbClr val="009900"/>
                </a:solidFill>
              </a:rPr>
              <a:t>)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9900"/>
                </a:solidFill>
              </a:rPr>
              <a:t>{</a:t>
            </a:r>
          </a:p>
          <a:p>
            <a:pPr algn="l" defTabSz="457200">
              <a:defRPr sz="1400" i="1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252525"/>
                </a:solidFill>
              </a:rPr>
              <a:t>    </a:t>
            </a:r>
            <a:r>
              <a:rPr b="1" i="0">
                <a:solidFill>
                  <a:srgbClr val="010E66"/>
                </a:solidFill>
              </a:rPr>
              <a:t>char</a:t>
            </a:r>
            <a:r>
              <a:rPr i="0">
                <a:solidFill>
                  <a:srgbClr val="252525"/>
                </a:solidFill>
              </a:rPr>
              <a:t> q </a:t>
            </a:r>
            <a:r>
              <a:rPr i="0">
                <a:solidFill>
                  <a:srgbClr val="339933"/>
                </a:solidFill>
              </a:rPr>
              <a:t>=</a:t>
            </a:r>
            <a:r>
              <a:rPr i="0">
                <a:solidFill>
                  <a:srgbClr val="252525"/>
                </a:solidFill>
              </a:rPr>
              <a:t> </a:t>
            </a:r>
            <a:r>
              <a:rPr i="0">
                <a:solidFill>
                  <a:srgbClr val="CC66CC"/>
                </a:solidFill>
              </a:rPr>
              <a:t>34</a:t>
            </a:r>
            <a:r>
              <a:rPr i="0">
                <a:solidFill>
                  <a:srgbClr val="339933"/>
                </a:solidFill>
              </a:rPr>
              <a:t>;</a:t>
            </a:r>
            <a:r>
              <a:rPr i="0">
                <a:solidFill>
                  <a:srgbClr val="252525"/>
                </a:solidFill>
              </a:rPr>
              <a:t>      </a:t>
            </a:r>
            <a:r>
              <a:t>// Quotation mark character</a:t>
            </a:r>
            <a:endParaRPr i="0">
              <a:solidFill>
                <a:srgbClr val="252525"/>
              </a:solidFill>
            </a:endParaRPr>
          </a:p>
          <a:p>
            <a:pPr algn="l" defTabSz="457200">
              <a:defRPr sz="1400" i="1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i="0">
                <a:solidFill>
                  <a:srgbClr val="252525"/>
                </a:solidFill>
              </a:rPr>
              <a:t>    </a:t>
            </a:r>
            <a:r>
              <a:rPr i="0">
                <a:solidFill>
                  <a:srgbClr val="003399"/>
                </a:solidFill>
              </a:rPr>
              <a:t>String</a:t>
            </a:r>
            <a:r>
              <a:rPr i="0">
                <a:solidFill>
                  <a:srgbClr val="009900"/>
                </a:solidFill>
              </a:rPr>
              <a:t>[]</a:t>
            </a:r>
            <a:r>
              <a:rPr i="0">
                <a:solidFill>
                  <a:srgbClr val="252525"/>
                </a:solidFill>
              </a:rPr>
              <a:t> l </a:t>
            </a:r>
            <a:r>
              <a:rPr i="0">
                <a:solidFill>
                  <a:srgbClr val="339933"/>
                </a:solidFill>
              </a:rPr>
              <a:t>=</a:t>
            </a:r>
            <a:r>
              <a:rPr i="0">
                <a:solidFill>
                  <a:srgbClr val="252525"/>
                </a:solidFill>
              </a:rPr>
              <a:t> </a:t>
            </a:r>
            <a:r>
              <a:rPr i="0">
                <a:solidFill>
                  <a:srgbClr val="009900"/>
                </a:solidFill>
              </a:rPr>
              <a:t>{</a:t>
            </a:r>
            <a:r>
              <a:rPr i="0">
                <a:solidFill>
                  <a:srgbClr val="252525"/>
                </a:solidFill>
              </a:rPr>
              <a:t>    </a:t>
            </a:r>
            <a:r>
              <a:t>// Array of source code</a:t>
            </a:r>
            <a:endParaRPr i="0"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"public class Quine"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"{"</a:t>
            </a:r>
            <a: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public static void main(String[] args)"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{"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char q = 34;      // Quotation mark character"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String[] l = {    // Array of source code"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};"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for(int i = 0; i &lt; 6; i++)           // Print opening code"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    System.out.println(l[i]);"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for(int i = 0; i &lt; l.length; i++)    // Print string array"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    System.out.println(l[6] + q + l[i] + q + ',');"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for(int i = 7; i &lt; l.length; i++)    // Print this code"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      System.out.println(l[i]);"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t>"  }"</a:t>
            </a:r>
            <a:r>
              <a:rPr>
                <a:solidFill>
                  <a:srgbClr val="252525"/>
                </a:solidFill>
              </a:rPr>
              <a:t>,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433FF"/>
                </a:solidFill>
              </a:rPr>
              <a:t>"}"</a:t>
            </a:r>
            <a:r>
              <a:t>,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9900"/>
                </a:solidFill>
              </a:rPr>
              <a:t>}</a:t>
            </a:r>
            <a:r>
              <a:rPr>
                <a:solidFill>
                  <a:srgbClr val="339933"/>
                </a:solidFill>
              </a:rPr>
              <a:t>;</a:t>
            </a:r>
          </a:p>
          <a:p>
            <a:pPr algn="l" defTabSz="457200">
              <a:def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rPr b="1">
                <a:solidFill>
                  <a:srgbClr val="252525"/>
                </a:solidFill>
              </a:rPr>
              <a:t>for</a:t>
            </a:r>
            <a:r>
              <a:rPr>
                <a:solidFill>
                  <a:srgbClr val="009900"/>
                </a:solidFill>
              </a:rPr>
              <a:t>(</a:t>
            </a:r>
            <a:r>
              <a:rPr b="1">
                <a:solidFill>
                  <a:srgbClr val="010E66"/>
                </a:solidFill>
              </a:rPr>
              <a:t>int</a:t>
            </a:r>
            <a:r>
              <a:rPr>
                <a:solidFill>
                  <a:srgbClr val="252525"/>
                </a:solidFill>
              </a:rPr>
              <a:t> i </a:t>
            </a:r>
            <a:r>
              <a:rPr>
                <a:solidFill>
                  <a:srgbClr val="339933"/>
                </a:solidFill>
              </a:rPr>
              <a:t>=</a:t>
            </a:r>
            <a:r>
              <a:rPr>
                <a:solidFill>
                  <a:srgbClr val="252525"/>
                </a:solidFill>
              </a:rPr>
              <a:t> </a:t>
            </a:r>
            <a:r>
              <a:rPr>
                <a:solidFill>
                  <a:srgbClr val="CC66CC"/>
                </a:solidFill>
              </a:rPr>
              <a:t>0</a:t>
            </a:r>
            <a:r>
              <a:rPr>
                <a:solidFill>
                  <a:srgbClr val="339933"/>
                </a:solidFill>
              </a:rPr>
              <a:t>;</a:t>
            </a:r>
            <a:r>
              <a:rPr>
                <a:solidFill>
                  <a:srgbClr val="252525"/>
                </a:solidFill>
              </a:rPr>
              <a:t> i </a:t>
            </a:r>
            <a:r>
              <a:rPr>
                <a:solidFill>
                  <a:srgbClr val="339933"/>
                </a:solidFill>
              </a:rPr>
              <a:t>&lt;</a:t>
            </a:r>
            <a:r>
              <a:rPr>
                <a:solidFill>
                  <a:srgbClr val="252525"/>
                </a:solidFill>
              </a:rPr>
              <a:t> </a:t>
            </a:r>
            <a:r>
              <a:rPr>
                <a:solidFill>
                  <a:srgbClr val="CC66CC"/>
                </a:solidFill>
              </a:rPr>
              <a:t>6</a:t>
            </a:r>
            <a:r>
              <a:rPr>
                <a:solidFill>
                  <a:srgbClr val="339933"/>
                </a:solidFill>
              </a:rPr>
              <a:t>;</a:t>
            </a:r>
            <a:r>
              <a:rPr>
                <a:solidFill>
                  <a:srgbClr val="252525"/>
                </a:solidFill>
              </a:rPr>
              <a:t> i</a:t>
            </a:r>
            <a:r>
              <a:rPr>
                <a:solidFill>
                  <a:srgbClr val="339933"/>
                </a:solidFill>
              </a:rPr>
              <a:t>++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252525"/>
                </a:solidFill>
              </a:rPr>
              <a:t>           </a:t>
            </a:r>
            <a:r>
              <a:rPr i="1"/>
              <a:t>// Print opening code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99"/>
                </a:solidFill>
              </a:rPr>
              <a:t>System</a:t>
            </a:r>
            <a:r>
              <a:t>.</a:t>
            </a:r>
            <a:r>
              <a:rPr>
                <a:solidFill>
                  <a:srgbClr val="006632"/>
                </a:solidFill>
              </a:rPr>
              <a:t>out</a:t>
            </a:r>
            <a:r>
              <a:t>.</a:t>
            </a:r>
            <a:r>
              <a:rPr>
                <a:solidFill>
                  <a:srgbClr val="006632"/>
                </a:solidFill>
              </a:rPr>
              <a:t>println</a:t>
            </a:r>
            <a:r>
              <a:rPr>
                <a:solidFill>
                  <a:srgbClr val="009900"/>
                </a:solidFill>
              </a:rPr>
              <a:t>(</a:t>
            </a:r>
            <a:r>
              <a:t>l</a:t>
            </a:r>
            <a:r>
              <a:rPr>
                <a:solidFill>
                  <a:srgbClr val="009900"/>
                </a:solidFill>
              </a:rPr>
              <a:t>[</a:t>
            </a:r>
            <a:r>
              <a:t>i</a:t>
            </a:r>
            <a:r>
              <a:rPr>
                <a:solidFill>
                  <a:srgbClr val="009900"/>
                </a:solidFill>
              </a:rPr>
              <a:t>])</a:t>
            </a:r>
            <a:r>
              <a:rPr>
                <a:solidFill>
                  <a:srgbClr val="339933"/>
                </a:solidFill>
              </a:rPr>
              <a:t>;</a:t>
            </a:r>
          </a:p>
          <a:p>
            <a:pPr algn="l" defTabSz="457200">
              <a:def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rPr b="1">
                <a:solidFill>
                  <a:srgbClr val="252525"/>
                </a:solidFill>
              </a:rPr>
              <a:t>for</a:t>
            </a:r>
            <a:r>
              <a:rPr>
                <a:solidFill>
                  <a:srgbClr val="009900"/>
                </a:solidFill>
              </a:rPr>
              <a:t>(</a:t>
            </a:r>
            <a:r>
              <a:rPr b="1">
                <a:solidFill>
                  <a:srgbClr val="010E66"/>
                </a:solidFill>
              </a:rPr>
              <a:t>int</a:t>
            </a:r>
            <a:r>
              <a:rPr>
                <a:solidFill>
                  <a:srgbClr val="252525"/>
                </a:solidFill>
              </a:rPr>
              <a:t> i </a:t>
            </a:r>
            <a:r>
              <a:rPr>
                <a:solidFill>
                  <a:srgbClr val="339933"/>
                </a:solidFill>
              </a:rPr>
              <a:t>=</a:t>
            </a:r>
            <a:r>
              <a:rPr>
                <a:solidFill>
                  <a:srgbClr val="252525"/>
                </a:solidFill>
              </a:rPr>
              <a:t> </a:t>
            </a:r>
            <a:r>
              <a:rPr>
                <a:solidFill>
                  <a:srgbClr val="CC66CC"/>
                </a:solidFill>
              </a:rPr>
              <a:t>0</a:t>
            </a:r>
            <a:r>
              <a:rPr>
                <a:solidFill>
                  <a:srgbClr val="339933"/>
                </a:solidFill>
              </a:rPr>
              <a:t>;</a:t>
            </a:r>
            <a:r>
              <a:rPr>
                <a:solidFill>
                  <a:srgbClr val="252525"/>
                </a:solidFill>
              </a:rPr>
              <a:t> i </a:t>
            </a:r>
            <a:r>
              <a:rPr>
                <a:solidFill>
                  <a:srgbClr val="339933"/>
                </a:solidFill>
              </a:rPr>
              <a:t>&lt;</a:t>
            </a:r>
            <a:r>
              <a:rPr>
                <a:solidFill>
                  <a:srgbClr val="252525"/>
                </a:solidFill>
              </a:rPr>
              <a:t> l.</a:t>
            </a:r>
            <a:r>
              <a:rPr>
                <a:solidFill>
                  <a:srgbClr val="006632"/>
                </a:solidFill>
              </a:rPr>
              <a:t>length</a:t>
            </a:r>
            <a:r>
              <a:rPr>
                <a:solidFill>
                  <a:srgbClr val="339933"/>
                </a:solidFill>
              </a:rPr>
              <a:t>;</a:t>
            </a:r>
            <a:r>
              <a:rPr>
                <a:solidFill>
                  <a:srgbClr val="252525"/>
                </a:solidFill>
              </a:rPr>
              <a:t> i</a:t>
            </a:r>
            <a:r>
              <a:rPr>
                <a:solidFill>
                  <a:srgbClr val="339933"/>
                </a:solidFill>
              </a:rPr>
              <a:t>++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252525"/>
                </a:solidFill>
              </a:rPr>
              <a:t>    </a:t>
            </a:r>
            <a:r>
              <a:rPr i="1"/>
              <a:t>// Print string array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99"/>
                </a:solidFill>
              </a:rPr>
              <a:t>System</a:t>
            </a:r>
            <a:r>
              <a:t>.</a:t>
            </a:r>
            <a:r>
              <a:rPr>
                <a:solidFill>
                  <a:srgbClr val="006632"/>
                </a:solidFill>
              </a:rPr>
              <a:t>out</a:t>
            </a:r>
            <a:r>
              <a:t>.</a:t>
            </a:r>
            <a:r>
              <a:rPr>
                <a:solidFill>
                  <a:srgbClr val="006632"/>
                </a:solidFill>
              </a:rPr>
              <a:t>println</a:t>
            </a:r>
            <a:r>
              <a:rPr>
                <a:solidFill>
                  <a:srgbClr val="009900"/>
                </a:solidFill>
              </a:rPr>
              <a:t>(</a:t>
            </a:r>
            <a:r>
              <a:t>l</a:t>
            </a:r>
            <a:r>
              <a:rPr>
                <a:solidFill>
                  <a:srgbClr val="009900"/>
                </a:solidFill>
              </a:rPr>
              <a:t>[</a:t>
            </a:r>
            <a:r>
              <a:rPr>
                <a:solidFill>
                  <a:srgbClr val="CC66CC"/>
                </a:solidFill>
              </a:rPr>
              <a:t>6</a:t>
            </a:r>
            <a:r>
              <a:rPr>
                <a:solidFill>
                  <a:srgbClr val="009900"/>
                </a:solidFill>
              </a:rPr>
              <a:t>]</a:t>
            </a:r>
            <a:r>
              <a:t> </a:t>
            </a:r>
            <a:r>
              <a:rPr>
                <a:solidFill>
                  <a:srgbClr val="339933"/>
                </a:solidFill>
              </a:rPr>
              <a:t>+</a:t>
            </a:r>
            <a:r>
              <a:t> q </a:t>
            </a:r>
            <a:r>
              <a:rPr>
                <a:solidFill>
                  <a:srgbClr val="339933"/>
                </a:solidFill>
              </a:rPr>
              <a:t>+</a:t>
            </a:r>
            <a:r>
              <a:t> l</a:t>
            </a:r>
            <a:r>
              <a:rPr>
                <a:solidFill>
                  <a:srgbClr val="009900"/>
                </a:solidFill>
              </a:rPr>
              <a:t>[</a:t>
            </a:r>
            <a:r>
              <a:t>i</a:t>
            </a:r>
            <a:r>
              <a:rPr>
                <a:solidFill>
                  <a:srgbClr val="009900"/>
                </a:solidFill>
              </a:rPr>
              <a:t>]</a:t>
            </a:r>
            <a:r>
              <a:t> </a:t>
            </a:r>
            <a:r>
              <a:rPr>
                <a:solidFill>
                  <a:srgbClr val="339933"/>
                </a:solidFill>
              </a:rPr>
              <a:t>+</a:t>
            </a:r>
            <a:r>
              <a:t> q </a:t>
            </a:r>
            <a:r>
              <a:rPr>
                <a:solidFill>
                  <a:srgbClr val="339933"/>
                </a:solidFill>
              </a:rPr>
              <a:t>+</a:t>
            </a:r>
            <a:r>
              <a:t> </a:t>
            </a:r>
            <a:r>
              <a:rPr>
                <a:solidFill>
                  <a:srgbClr val="0433FF"/>
                </a:solidFill>
              </a:rPr>
              <a:t>','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339933"/>
                </a:solidFill>
              </a:rPr>
              <a:t>;</a:t>
            </a:r>
          </a:p>
          <a:p>
            <a:pPr algn="l" defTabSz="457200">
              <a:defRPr sz="1400">
                <a:solidFill>
                  <a:srgbClr val="66666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52525"/>
                </a:solidFill>
              </a:rPr>
              <a:t>    </a:t>
            </a:r>
            <a:r>
              <a:rPr b="1">
                <a:solidFill>
                  <a:srgbClr val="252525"/>
                </a:solidFill>
              </a:rPr>
              <a:t>for</a:t>
            </a:r>
            <a:r>
              <a:rPr>
                <a:solidFill>
                  <a:srgbClr val="009900"/>
                </a:solidFill>
              </a:rPr>
              <a:t>(</a:t>
            </a:r>
            <a:r>
              <a:rPr b="1">
                <a:solidFill>
                  <a:srgbClr val="010E66"/>
                </a:solidFill>
              </a:rPr>
              <a:t>int</a:t>
            </a:r>
            <a:r>
              <a:rPr>
                <a:solidFill>
                  <a:srgbClr val="252525"/>
                </a:solidFill>
              </a:rPr>
              <a:t> i </a:t>
            </a:r>
            <a:r>
              <a:rPr>
                <a:solidFill>
                  <a:srgbClr val="339933"/>
                </a:solidFill>
              </a:rPr>
              <a:t>=</a:t>
            </a:r>
            <a:r>
              <a:rPr>
                <a:solidFill>
                  <a:srgbClr val="252525"/>
                </a:solidFill>
              </a:rPr>
              <a:t> </a:t>
            </a:r>
            <a:r>
              <a:rPr>
                <a:solidFill>
                  <a:srgbClr val="CC66CC"/>
                </a:solidFill>
              </a:rPr>
              <a:t>7</a:t>
            </a:r>
            <a:r>
              <a:rPr>
                <a:solidFill>
                  <a:srgbClr val="339933"/>
                </a:solidFill>
              </a:rPr>
              <a:t>;</a:t>
            </a:r>
            <a:r>
              <a:rPr>
                <a:solidFill>
                  <a:srgbClr val="252525"/>
                </a:solidFill>
              </a:rPr>
              <a:t> i </a:t>
            </a:r>
            <a:r>
              <a:rPr>
                <a:solidFill>
                  <a:srgbClr val="339933"/>
                </a:solidFill>
              </a:rPr>
              <a:t>&lt;</a:t>
            </a:r>
            <a:r>
              <a:rPr>
                <a:solidFill>
                  <a:srgbClr val="252525"/>
                </a:solidFill>
              </a:rPr>
              <a:t> l.</a:t>
            </a:r>
            <a:r>
              <a:rPr>
                <a:solidFill>
                  <a:srgbClr val="006632"/>
                </a:solidFill>
              </a:rPr>
              <a:t>length</a:t>
            </a:r>
            <a:r>
              <a:rPr>
                <a:solidFill>
                  <a:srgbClr val="339933"/>
                </a:solidFill>
              </a:rPr>
              <a:t>;</a:t>
            </a:r>
            <a:r>
              <a:rPr>
                <a:solidFill>
                  <a:srgbClr val="252525"/>
                </a:solidFill>
              </a:rPr>
              <a:t> i</a:t>
            </a:r>
            <a:r>
              <a:rPr>
                <a:solidFill>
                  <a:srgbClr val="339933"/>
                </a:solidFill>
              </a:rPr>
              <a:t>++</a:t>
            </a:r>
            <a:r>
              <a:rPr>
                <a:solidFill>
                  <a:srgbClr val="009900"/>
                </a:solidFill>
              </a:rPr>
              <a:t>)</a:t>
            </a:r>
            <a:r>
              <a:rPr>
                <a:solidFill>
                  <a:srgbClr val="252525"/>
                </a:solidFill>
              </a:rPr>
              <a:t>    </a:t>
            </a:r>
            <a:r>
              <a:rPr i="1"/>
              <a:t>// Print this code</a:t>
            </a:r>
            <a:endParaRPr>
              <a:solidFill>
                <a:srgbClr val="252525"/>
              </a:solidFill>
            </a:endParaRP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3399"/>
                </a:solidFill>
              </a:rPr>
              <a:t>System</a:t>
            </a:r>
            <a:r>
              <a:t>.</a:t>
            </a:r>
            <a:r>
              <a:rPr>
                <a:solidFill>
                  <a:srgbClr val="006632"/>
                </a:solidFill>
              </a:rPr>
              <a:t>out</a:t>
            </a:r>
            <a:r>
              <a:t>.</a:t>
            </a:r>
            <a:r>
              <a:rPr>
                <a:solidFill>
                  <a:srgbClr val="006632"/>
                </a:solidFill>
              </a:rPr>
              <a:t>println</a:t>
            </a:r>
            <a:r>
              <a:rPr>
                <a:solidFill>
                  <a:srgbClr val="009900"/>
                </a:solidFill>
              </a:rPr>
              <a:t>(</a:t>
            </a:r>
            <a:r>
              <a:t>l</a:t>
            </a:r>
            <a:r>
              <a:rPr>
                <a:solidFill>
                  <a:srgbClr val="009900"/>
                </a:solidFill>
              </a:rPr>
              <a:t>[</a:t>
            </a:r>
            <a:r>
              <a:t>i</a:t>
            </a:r>
            <a:r>
              <a:rPr>
                <a:solidFill>
                  <a:srgbClr val="009900"/>
                </a:solidFill>
              </a:rPr>
              <a:t>])</a:t>
            </a:r>
            <a:r>
              <a:rPr>
                <a:solidFill>
                  <a:srgbClr val="339933"/>
                </a:solidFill>
              </a:rPr>
              <a:t>;</a:t>
            </a:r>
          </a:p>
          <a:p>
            <a:pPr algn="l" defTabSz="457200">
              <a:defRPr sz="1400">
                <a:solidFill>
                  <a:srgbClr val="25252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</a:t>
            </a:r>
            <a:r>
              <a:rPr>
                <a:solidFill>
                  <a:srgbClr val="009900"/>
                </a:solidFill>
              </a:rPr>
              <a:t>}</a:t>
            </a:r>
          </a:p>
          <a:p>
            <a:pPr algn="l" defTabSz="457200">
              <a:defRPr sz="1400">
                <a:solidFill>
                  <a:srgbClr val="0099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  <a:endParaRPr sz="2400">
              <a:solidFill>
                <a:srgbClr val="1B25C4"/>
              </a:solidFill>
            </a:endParaRPr>
          </a:p>
        </p:txBody>
      </p:sp>
      <p:sp>
        <p:nvSpPr>
          <p:cNvPr id="182" name="THIS TIME"/>
          <p:cNvSpPr/>
          <p:nvPr/>
        </p:nvSpPr>
        <p:spPr>
          <a:xfrm rot="20526469">
            <a:off x="10439400" y="2644153"/>
            <a:ext cx="2590800" cy="660401"/>
          </a:xfrm>
          <a:prstGeom prst="roundRect">
            <a:avLst>
              <a:gd name="adj" fmla="val 28846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t>THIS TIME</a:t>
            </a:r>
          </a:p>
        </p:txBody>
      </p:sp>
      <p:sp>
        <p:nvSpPr>
          <p:cNvPr id="183" name="an interesting Java program: what does it do?"/>
          <p:cNvSpPr/>
          <p:nvPr/>
        </p:nvSpPr>
        <p:spPr>
          <a:xfrm>
            <a:off x="5455791" y="8737600"/>
            <a:ext cx="7320409" cy="660400"/>
          </a:xfrm>
          <a:prstGeom prst="roundRect">
            <a:avLst>
              <a:gd name="adj" fmla="val 28846"/>
            </a:avLst>
          </a:pr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t>an interesting Java program: what does it do?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2" build="p" bldLvl="5" animBg="1" advAuto="0"/>
      <p:bldP spid="182" grpId="1" animBg="1" advAuto="0"/>
      <p:bldP spid="183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imple Version of S-m-n Theorem"/>
          <p:cNvSpPr txBox="1">
            <a:spLocks noGrp="1"/>
          </p:cNvSpPr>
          <p:nvPr>
            <p:ph type="title"/>
          </p:nvPr>
        </p:nvSpPr>
        <p:spPr>
          <a:xfrm>
            <a:off x="-101600" y="1130300"/>
            <a:ext cx="13106400" cy="1562100"/>
          </a:xfrm>
          <a:prstGeom prst="rect">
            <a:avLst/>
          </a:prstGeom>
        </p:spPr>
        <p:txBody>
          <a:bodyPr/>
          <a:lstStyle>
            <a:lvl1pPr>
              <a:defRPr sz="5900"/>
            </a:lvl1pPr>
          </a:lstStyle>
          <a:p>
            <a:r>
              <a:t>Simple Version of S-m-n Theorem</a:t>
            </a:r>
          </a:p>
        </p:txBody>
      </p:sp>
      <p:sp>
        <p:nvSpPr>
          <p:cNvPr id="186" name="It can be generalised to programs with m+1 (not just 2) input and providing n concrete values (not just 1) thus the name (Kleene’s) S-m-n Theorem."/>
          <p:cNvSpPr txBox="1">
            <a:spLocks noGrp="1"/>
          </p:cNvSpPr>
          <p:nvPr>
            <p:ph type="body" sz="quarter" idx="1"/>
          </p:nvPr>
        </p:nvSpPr>
        <p:spPr>
          <a:xfrm>
            <a:off x="50800" y="6464300"/>
            <a:ext cx="7759700" cy="2260600"/>
          </a:xfrm>
          <a:prstGeom prst="rect">
            <a:avLst/>
          </a:prstGeom>
        </p:spPr>
        <p:txBody>
          <a:bodyPr/>
          <a:lstStyle/>
          <a:p>
            <a:pPr marL="725714" indent="-408214">
              <a:defRPr sz="3000"/>
            </a:pPr>
            <a:r>
              <a:t>It can be generalised to programs with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m+1</a:t>
            </a:r>
            <a:r>
              <a:t> (not just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2</a:t>
            </a:r>
            <a:r>
              <a:t>) input and providing </a:t>
            </a:r>
            <a:r>
              <a:rPr i="1">
                <a:latin typeface="Times Roman"/>
                <a:ea typeface="Times Roman"/>
                <a:cs typeface="Times Roman"/>
                <a:sym typeface="Times Roman"/>
              </a:rPr>
              <a:t>n</a:t>
            </a:r>
            <a:r>
              <a:t> concrete values (not just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1</a:t>
            </a:r>
            <a:r>
              <a:t>) thus the name (Kleene’s) S-m-n Theorem.</a:t>
            </a:r>
          </a:p>
        </p:txBody>
      </p:sp>
      <p:sp>
        <p:nvSpPr>
          <p:cNvPr id="187" name="(_,_) notation for generic pairing"/>
          <p:cNvSpPr/>
          <p:nvPr/>
        </p:nvSpPr>
        <p:spPr>
          <a:xfrm>
            <a:off x="8602662" y="3699613"/>
            <a:ext cx="4320779" cy="7897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93" y="0"/>
                </a:moveTo>
                <a:cubicBezTo>
                  <a:pt x="3706" y="0"/>
                  <a:pt x="3151" y="3041"/>
                  <a:pt x="3151" y="6795"/>
                </a:cubicBezTo>
                <a:lnTo>
                  <a:pt x="3151" y="12765"/>
                </a:lnTo>
                <a:lnTo>
                  <a:pt x="0" y="20384"/>
                </a:lnTo>
                <a:lnTo>
                  <a:pt x="3514" y="19603"/>
                </a:lnTo>
                <a:cubicBezTo>
                  <a:pt x="3739" y="20833"/>
                  <a:pt x="4050" y="21600"/>
                  <a:pt x="4393" y="21600"/>
                </a:cubicBezTo>
                <a:lnTo>
                  <a:pt x="20358" y="21600"/>
                </a:lnTo>
                <a:cubicBezTo>
                  <a:pt x="21044" y="21600"/>
                  <a:pt x="21600" y="18548"/>
                  <a:pt x="21600" y="14794"/>
                </a:cubicBezTo>
                <a:lnTo>
                  <a:pt x="21600" y="6795"/>
                </a:lnTo>
                <a:cubicBezTo>
                  <a:pt x="21600" y="3041"/>
                  <a:pt x="21044" y="0"/>
                  <a:pt x="20358" y="0"/>
                </a:cubicBezTo>
                <a:lnTo>
                  <a:pt x="4393" y="0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GB" dirty="0"/>
              <a:t>     </a:t>
            </a:r>
            <a:r>
              <a:rPr dirty="0"/>
              <a:t>(_,_) notation for generic pairing</a:t>
            </a:r>
          </a:p>
        </p:txBody>
      </p:sp>
      <p:pic>
        <p:nvPicPr>
          <p:cNvPr id="188" name="about.tiff" descr="about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936" y="5499100"/>
            <a:ext cx="1982364" cy="2705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url?sa=i&amp;rct=j&amp;q=&amp;esrc=s&amp;source=images&amp;cd=&amp;ved=0CAcQjRw&amp;url=http%3A%2F%2Fwww-history.mcs.st-and.ac.uk%2FPictDisplay%2FKleene.html&amp;ei=28zpVOPqNsjgaIvJgIAJ&amp;bvm=bv.86475890,d.png" descr="url?sa=i&amp;rct=j&amp;q=&amp;esrc=s&amp;source=images&amp;cd=&amp;ved=0CAcQjRw&amp;url=http%3A%2F%2Fwww-history.mcs.st-and.ac.uk%2FPictDisplay%2FKleene.html&amp;ei=28zpVOPqNsjgaIvJgIAJ&amp;bvm=bv.86475890,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00" y="5496607"/>
            <a:ext cx="2438400" cy="2999693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partial (1st) input"/>
          <p:cNvSpPr/>
          <p:nvPr/>
        </p:nvSpPr>
        <p:spPr>
          <a:xfrm>
            <a:off x="4838967" y="4794708"/>
            <a:ext cx="1396604" cy="17311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55" y="0"/>
                </a:moveTo>
                <a:lnTo>
                  <a:pt x="11484" y="9874"/>
                </a:lnTo>
                <a:lnTo>
                  <a:pt x="3928" y="9874"/>
                </a:lnTo>
                <a:cubicBezTo>
                  <a:pt x="1759" y="9874"/>
                  <a:pt x="0" y="11293"/>
                  <a:pt x="0" y="13043"/>
                </a:cubicBezTo>
                <a:lnTo>
                  <a:pt x="0" y="18431"/>
                </a:lnTo>
                <a:cubicBezTo>
                  <a:pt x="0" y="20181"/>
                  <a:pt x="1759" y="21600"/>
                  <a:pt x="3928" y="21600"/>
                </a:cubicBezTo>
                <a:lnTo>
                  <a:pt x="17672" y="21600"/>
                </a:lnTo>
                <a:cubicBezTo>
                  <a:pt x="19841" y="21600"/>
                  <a:pt x="21600" y="20181"/>
                  <a:pt x="21600" y="18431"/>
                </a:cubicBezTo>
                <a:lnTo>
                  <a:pt x="21600" y="13043"/>
                </a:lnTo>
                <a:cubicBezTo>
                  <a:pt x="21600" y="11293"/>
                  <a:pt x="19841" y="9874"/>
                  <a:pt x="17672" y="9874"/>
                </a:cubicBezTo>
                <a:lnTo>
                  <a:pt x="15419" y="9874"/>
                </a:lnTo>
                <a:lnTo>
                  <a:pt x="13455" y="0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GB" dirty="0"/>
              <a:t>P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</a:t>
            </a:r>
            <a:r>
              <a:rPr dirty="0" err="1"/>
              <a:t>artial</a:t>
            </a:r>
            <a:r>
              <a:rPr dirty="0"/>
              <a:t> (1st) input</a:t>
            </a:r>
          </a:p>
        </p:txBody>
      </p:sp>
      <p:sp>
        <p:nvSpPr>
          <p:cNvPr id="191" name="program with 2 inputs (as pair)"/>
          <p:cNvSpPr/>
          <p:nvPr/>
        </p:nvSpPr>
        <p:spPr>
          <a:xfrm>
            <a:off x="2808436" y="4703412"/>
            <a:ext cx="2426495" cy="192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2877" y="6077"/>
                </a:lnTo>
                <a:cubicBezTo>
                  <a:pt x="12585" y="5925"/>
                  <a:pt x="12267" y="5836"/>
                  <a:pt x="11931" y="5836"/>
                </a:cubicBezTo>
                <a:lnTo>
                  <a:pt x="2498" y="5836"/>
                </a:lnTo>
                <a:cubicBezTo>
                  <a:pt x="1118" y="5836"/>
                  <a:pt x="0" y="7246"/>
                  <a:pt x="0" y="8988"/>
                </a:cubicBezTo>
                <a:lnTo>
                  <a:pt x="0" y="18448"/>
                </a:lnTo>
                <a:cubicBezTo>
                  <a:pt x="0" y="20189"/>
                  <a:pt x="1118" y="21600"/>
                  <a:pt x="2498" y="21600"/>
                </a:cubicBezTo>
                <a:lnTo>
                  <a:pt x="11931" y="21600"/>
                </a:lnTo>
                <a:cubicBezTo>
                  <a:pt x="13310" y="21600"/>
                  <a:pt x="14428" y="20189"/>
                  <a:pt x="14428" y="18448"/>
                </a:cubicBezTo>
                <a:lnTo>
                  <a:pt x="14428" y="8988"/>
                </a:lnTo>
                <a:cubicBezTo>
                  <a:pt x="14428" y="8897"/>
                  <a:pt x="14413" y="8813"/>
                  <a:pt x="14407" y="8725"/>
                </a:cubicBezTo>
                <a:lnTo>
                  <a:pt x="21600" y="0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pPr algn="l"/>
            <a:br>
              <a:rPr lang="en-GB" dirty="0"/>
            </a:br>
            <a:r>
              <a:rPr lang="en-GB" dirty="0"/>
              <a:t>P</a:t>
            </a:r>
            <a:r>
              <a:rPr dirty="0" err="1"/>
              <a:t>rogram</a:t>
            </a:r>
            <a:br>
              <a:rPr lang="en-GB" dirty="0"/>
            </a:br>
            <a:r>
              <a:rPr dirty="0"/>
              <a:t> with </a:t>
            </a:r>
            <a:br>
              <a:rPr lang="en-GB" dirty="0"/>
            </a:br>
            <a:r>
              <a:rPr dirty="0"/>
              <a:t>2 inputs</a:t>
            </a:r>
            <a:br>
              <a:rPr lang="en-GB" dirty="0"/>
            </a:br>
            <a:r>
              <a:rPr dirty="0"/>
              <a:t> (as pair)</a:t>
            </a:r>
          </a:p>
        </p:txBody>
      </p:sp>
      <p:sp>
        <p:nvSpPr>
          <p:cNvPr id="192" name="remaining (2nd) input"/>
          <p:cNvSpPr/>
          <p:nvPr/>
        </p:nvSpPr>
        <p:spPr>
          <a:xfrm>
            <a:off x="6518275" y="4691684"/>
            <a:ext cx="1688307" cy="18232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45" y="10701"/>
                </a:lnTo>
                <a:cubicBezTo>
                  <a:pt x="1109" y="11272"/>
                  <a:pt x="772" y="12006"/>
                  <a:pt x="772" y="12822"/>
                </a:cubicBezTo>
                <a:lnTo>
                  <a:pt x="772" y="18351"/>
                </a:lnTo>
                <a:cubicBezTo>
                  <a:pt x="772" y="20147"/>
                  <a:pt x="2341" y="21600"/>
                  <a:pt x="4280" y="21600"/>
                </a:cubicBezTo>
                <a:lnTo>
                  <a:pt x="18086" y="21600"/>
                </a:lnTo>
                <a:cubicBezTo>
                  <a:pt x="20025" y="21600"/>
                  <a:pt x="21600" y="20147"/>
                  <a:pt x="21600" y="18351"/>
                </a:cubicBezTo>
                <a:lnTo>
                  <a:pt x="21600" y="12822"/>
                </a:lnTo>
                <a:cubicBezTo>
                  <a:pt x="21600" y="11026"/>
                  <a:pt x="20025" y="9573"/>
                  <a:pt x="18086" y="9573"/>
                </a:cubicBezTo>
                <a:lnTo>
                  <a:pt x="5103" y="9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endParaRPr lang="en-GB" dirty="0"/>
          </a:p>
          <a:p>
            <a:endParaRPr lang="en-GB" dirty="0"/>
          </a:p>
          <a:p>
            <a:r>
              <a:rPr dirty="0"/>
              <a:t>remaining (2nd) input</a:t>
            </a:r>
          </a:p>
        </p:txBody>
      </p:sp>
      <p:sp>
        <p:nvSpPr>
          <p:cNvPr id="193" name="both inputs as pair"/>
          <p:cNvSpPr/>
          <p:nvPr/>
        </p:nvSpPr>
        <p:spPr>
          <a:xfrm>
            <a:off x="8112918" y="4740247"/>
            <a:ext cx="3678636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25" y="0"/>
                </a:moveTo>
                <a:cubicBezTo>
                  <a:pt x="6293" y="0"/>
                  <a:pt x="5905" y="1312"/>
                  <a:pt x="5632" y="3391"/>
                </a:cubicBezTo>
                <a:lnTo>
                  <a:pt x="0" y="1004"/>
                </a:lnTo>
                <a:lnTo>
                  <a:pt x="5304" y="14093"/>
                </a:lnTo>
                <a:cubicBezTo>
                  <a:pt x="5489" y="18424"/>
                  <a:pt x="6052" y="21600"/>
                  <a:pt x="6725" y="21600"/>
                </a:cubicBezTo>
                <a:lnTo>
                  <a:pt x="20109" y="21600"/>
                </a:lnTo>
                <a:cubicBezTo>
                  <a:pt x="20932" y="21600"/>
                  <a:pt x="21600" y="16883"/>
                  <a:pt x="21600" y="11063"/>
                </a:cubicBezTo>
                <a:lnTo>
                  <a:pt x="21600" y="10537"/>
                </a:lnTo>
                <a:cubicBezTo>
                  <a:pt x="21600" y="4717"/>
                  <a:pt x="20932" y="0"/>
                  <a:pt x="20109" y="0"/>
                </a:cubicBezTo>
                <a:lnTo>
                  <a:pt x="6725" y="0"/>
                </a:lnTo>
                <a:close/>
              </a:path>
            </a:pathLst>
          </a:custGeom>
          <a:blipFill>
            <a:blip r:embed="rId2"/>
          </a:blip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GB" dirty="0"/>
              <a:t>        </a:t>
            </a:r>
            <a:r>
              <a:rPr dirty="0"/>
              <a:t>both inputs as pair</a:t>
            </a:r>
          </a:p>
        </p:txBody>
      </p:sp>
      <p:sp>
        <p:nvSpPr>
          <p:cNvPr id="194" name="Stephen Cole Kleene (1909-1994)…"/>
          <p:cNvSpPr/>
          <p:nvPr/>
        </p:nvSpPr>
        <p:spPr>
          <a:xfrm>
            <a:off x="8383265" y="8191500"/>
            <a:ext cx="3625156" cy="9398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Stephen Cole Kleene (1909-1994)</a:t>
            </a:r>
          </a:p>
          <a:p>
            <a:pPr>
              <a:defRPr sz="2000"/>
            </a:pPr>
            <a:r>
              <a:t>American mathematician</a:t>
            </a:r>
          </a:p>
          <a:p>
            <a:pPr>
              <a:defRPr sz="1700">
                <a:solidFill>
                  <a:srgbClr val="801B7F"/>
                </a:solidFill>
              </a:defRPr>
            </a:pPr>
            <a:r>
              <a:t>(also did regular expressions!)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07" y="2898525"/>
            <a:ext cx="12134585" cy="2089650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ctangle"/>
          <p:cNvSpPr/>
          <p:nvPr/>
        </p:nvSpPr>
        <p:spPr>
          <a:xfrm>
            <a:off x="1676400" y="2884834"/>
            <a:ext cx="708373" cy="45377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6" animBg="1" advAuto="0"/>
      <p:bldP spid="187" grpId="4" animBg="1" advAuto="0"/>
      <p:bldP spid="188" grpId="7" animBg="1" advAuto="0"/>
      <p:bldP spid="189" grpId="9" animBg="1" advAuto="0"/>
      <p:bldP spid="190" grpId="2" animBg="1" advAuto="0"/>
      <p:bldP spid="191" grpId="1" animBg="1" advAuto="0"/>
      <p:bldP spid="192" grpId="3" animBg="1" advAuto="0"/>
      <p:bldP spid="193" grpId="5" animBg="1" advAuto="0"/>
      <p:bldP spid="194" grpId="8" animBg="1" advAuto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"/>
        <a:ea typeface="Gill Sans"/>
        <a:cs typeface="Gill Sans"/>
      </a:majorFont>
      <a:minorFont>
        <a:latin typeface="Gill Sans"/>
        <a:ea typeface="Gill Sans"/>
        <a:cs typeface="Gill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1404</Words>
  <Application>Microsoft Macintosh PowerPoint</Application>
  <PresentationFormat>Custom</PresentationFormat>
  <Paragraphs>166</Paragraphs>
  <Slides>25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Courier</vt:lpstr>
      <vt:lpstr>Gill Sans</vt:lpstr>
      <vt:lpstr>Lucida Grande</vt:lpstr>
      <vt:lpstr>Times Roman</vt:lpstr>
      <vt:lpstr>White</vt:lpstr>
      <vt:lpstr>Limits of Computation</vt:lpstr>
      <vt:lpstr>But first one thing I owe you  from last week</vt:lpstr>
      <vt:lpstr>Busy Beaver</vt:lpstr>
      <vt:lpstr>Busy Beaver Research</vt:lpstr>
      <vt:lpstr>BB(5) Attack</vt:lpstr>
      <vt:lpstr>So far ...</vt:lpstr>
      <vt:lpstr>Question: Can we write a Java program that prints itself or a While program that returns its own AST (without using its input)?</vt:lpstr>
      <vt:lpstr>Other uses of programs-as-data</vt:lpstr>
      <vt:lpstr>Simple Version of S-m-n Theorem</vt:lpstr>
      <vt:lpstr>S-m-n describes Specialiser</vt:lpstr>
      <vt:lpstr>Optimisation Example</vt:lpstr>
      <vt:lpstr>“Efficient program specialisation  =  partial evaluation”</vt:lpstr>
      <vt:lpstr>Self-referencing Programs </vt:lpstr>
      <vt:lpstr>Acceptable Prog. Language</vt:lpstr>
      <vt:lpstr>Limits of Computation</vt:lpstr>
      <vt:lpstr>Recursion Theorem</vt:lpstr>
      <vt:lpstr>Eliminate Recursion</vt:lpstr>
      <vt:lpstr>1st Impact of Theorem</vt:lpstr>
      <vt:lpstr>2nd Impact of Theorem</vt:lpstr>
      <vt:lpstr>Limits of Computation</vt:lpstr>
      <vt:lpstr>Kleene’s Recursion Theorem semantically validates the principle of reflection in programming</vt:lpstr>
      <vt:lpstr>Proof of Recursion Theorem</vt:lpstr>
      <vt:lpstr>Proof of Recursion Theorem</vt:lpstr>
      <vt:lpstr>PowerPoint Presentation</vt:lpstr>
      <vt:lpstr>END  © 2008-25. Bernhard Reus, University of Sussex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Announcements</dc:title>
  <cp:lastModifiedBy>Bernhard Reus</cp:lastModifiedBy>
  <cp:revision>13</cp:revision>
  <dcterms:modified xsi:type="dcterms:W3CDTF">2024-12-03T15:08:12Z</dcterms:modified>
</cp:coreProperties>
</file>