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6" r:id="rId20"/>
    <p:sldId id="277" r:id="rId21"/>
    <p:sldId id="278" r:id="rId22"/>
    <p:sldId id="279" r:id="rId23"/>
    <p:sldId id="297" r:id="rId24"/>
    <p:sldId id="285" r:id="rId25"/>
    <p:sldId id="286" r:id="rId26"/>
    <p:sldId id="287" r:id="rId27"/>
    <p:sldId id="292" r:id="rId28"/>
    <p:sldId id="293" r:id="rId29"/>
    <p:sldId id="295" r:id="rId30"/>
    <p:sldId id="294" r:id="rId31"/>
    <p:sldId id="296" r:id="rId3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646464"/>
        </a:fontRef>
        <a:srgbClr val="646464"/>
      </a:tcTxStyle>
      <a:tcStyle>
        <a:tcBdr>
          <a:left>
            <a:ln w="12700" cap="flat">
              <a:solidFill>
                <a:srgbClr val="B6B8B9"/>
              </a:solidFill>
              <a:prstDash val="solid"/>
              <a:miter lim="400000"/>
            </a:ln>
          </a:left>
          <a:right>
            <a:ln w="12700" cap="flat">
              <a:solidFill>
                <a:srgbClr val="B6B8B9"/>
              </a:solidFill>
              <a:prstDash val="solid"/>
              <a:miter lim="400000"/>
            </a:ln>
          </a:right>
          <a:top>
            <a:ln w="12700" cap="flat">
              <a:solidFill>
                <a:srgbClr val="B6B8B9"/>
              </a:solidFill>
              <a:prstDash val="solid"/>
              <a:miter lim="400000"/>
            </a:ln>
          </a:top>
          <a:bottom>
            <a:ln w="12700" cap="flat">
              <a:solidFill>
                <a:srgbClr val="B6B8B9"/>
              </a:solidFill>
              <a:prstDash val="solid"/>
              <a:miter lim="400000"/>
            </a:ln>
          </a:bottom>
          <a:insideH>
            <a:ln w="12700" cap="flat">
              <a:solidFill>
                <a:srgbClr val="B6B8B9"/>
              </a:solidFill>
              <a:prstDash val="solid"/>
              <a:miter lim="400000"/>
            </a:ln>
          </a:insideH>
          <a:insideV>
            <a:ln w="12700" cap="flat">
              <a:solidFill>
                <a:srgbClr val="B6B8B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6B8B9"/>
              </a:solidFill>
              <a:prstDash val="solid"/>
              <a:miter lim="400000"/>
            </a:ln>
          </a:left>
          <a:right>
            <a:ln w="12700" cap="flat">
              <a:solidFill>
                <a:srgbClr val="B6B8B9"/>
              </a:solidFill>
              <a:prstDash val="solid"/>
              <a:miter lim="400000"/>
            </a:ln>
          </a:right>
          <a:top>
            <a:ln w="12700" cap="flat">
              <a:solidFill>
                <a:srgbClr val="B6B8B9"/>
              </a:solidFill>
              <a:prstDash val="solid"/>
              <a:miter lim="400000"/>
            </a:ln>
          </a:top>
          <a:bottom>
            <a:ln w="12700" cap="flat">
              <a:solidFill>
                <a:srgbClr val="B6B8B9"/>
              </a:solidFill>
              <a:prstDash val="solid"/>
              <a:miter lim="400000"/>
            </a:ln>
          </a:bottom>
          <a:insideH>
            <a:ln w="12700" cap="flat">
              <a:solidFill>
                <a:srgbClr val="B6B8B9"/>
              </a:solidFill>
              <a:prstDash val="solid"/>
              <a:miter lim="400000"/>
            </a:ln>
          </a:insideH>
          <a:insideV>
            <a:ln w="12700" cap="flat">
              <a:solidFill>
                <a:srgbClr val="B6B8B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6B8B9"/>
              </a:solidFill>
              <a:prstDash val="solid"/>
              <a:miter lim="400000"/>
            </a:ln>
          </a:left>
          <a:right>
            <a:ln w="12700" cap="flat">
              <a:solidFill>
                <a:srgbClr val="B6B8B9"/>
              </a:solidFill>
              <a:prstDash val="solid"/>
              <a:miter lim="400000"/>
            </a:ln>
          </a:right>
          <a:top>
            <a:ln w="12700" cap="flat">
              <a:solidFill>
                <a:srgbClr val="B6B8B9"/>
              </a:solidFill>
              <a:prstDash val="solid"/>
              <a:miter lim="400000"/>
            </a:ln>
          </a:top>
          <a:bottom>
            <a:ln w="12700" cap="flat">
              <a:solidFill>
                <a:srgbClr val="B6B8B9"/>
              </a:solidFill>
              <a:prstDash val="solid"/>
              <a:miter lim="400000"/>
            </a:ln>
          </a:bottom>
          <a:insideH>
            <a:ln w="12700" cap="flat">
              <a:solidFill>
                <a:srgbClr val="B6B8B9"/>
              </a:solidFill>
              <a:prstDash val="solid"/>
              <a:miter lim="400000"/>
            </a:ln>
          </a:insideH>
          <a:insideV>
            <a:ln w="12700" cap="flat">
              <a:solidFill>
                <a:srgbClr val="B6B8B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6B8B9"/>
              </a:solidFill>
              <a:prstDash val="solid"/>
              <a:miter lim="400000"/>
            </a:ln>
          </a:left>
          <a:right>
            <a:ln w="12700" cap="flat">
              <a:solidFill>
                <a:srgbClr val="B6B8B9"/>
              </a:solidFill>
              <a:prstDash val="solid"/>
              <a:miter lim="400000"/>
            </a:ln>
          </a:right>
          <a:top>
            <a:ln w="12700" cap="flat">
              <a:solidFill>
                <a:srgbClr val="B6B8B9"/>
              </a:solidFill>
              <a:prstDash val="solid"/>
              <a:miter lim="400000"/>
            </a:ln>
          </a:top>
          <a:bottom>
            <a:ln w="12700" cap="flat">
              <a:solidFill>
                <a:srgbClr val="B6B8B9"/>
              </a:solidFill>
              <a:prstDash val="solid"/>
              <a:miter lim="400000"/>
            </a:ln>
          </a:bottom>
          <a:insideH>
            <a:ln w="12700" cap="flat">
              <a:solidFill>
                <a:srgbClr val="B6B8B9"/>
              </a:solidFill>
              <a:prstDash val="solid"/>
              <a:miter lim="400000"/>
            </a:ln>
          </a:insideH>
          <a:insideV>
            <a:ln w="12700" cap="flat">
              <a:solidFill>
                <a:srgbClr val="B6B8B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D51ADE6A-740E-44AE-83CC-AE7238B6C88D}" styleName="">
    <a:tblBg/>
    <a:wholeTbl>
      <a:tcTxStyle b="off" i="off">
        <a:fontRef idx="minor">
          <a:srgbClr val="646464"/>
        </a:fontRef>
        <a:srgbClr val="646464"/>
      </a:tcTxStyle>
      <a:tcStyle>
        <a:tcBdr>
          <a:left>
            <a:ln w="12700" cap="flat">
              <a:solidFill>
                <a:srgbClr val="B6B8B9"/>
              </a:solidFill>
              <a:prstDash val="solid"/>
              <a:miter lim="400000"/>
            </a:ln>
          </a:left>
          <a:right>
            <a:ln w="12700" cap="flat">
              <a:solidFill>
                <a:srgbClr val="B6B8B9"/>
              </a:solidFill>
              <a:prstDash val="solid"/>
              <a:miter lim="400000"/>
            </a:ln>
          </a:right>
          <a:top>
            <a:ln w="12700" cap="flat">
              <a:solidFill>
                <a:srgbClr val="B6B8B9"/>
              </a:solidFill>
              <a:prstDash val="solid"/>
              <a:miter lim="400000"/>
            </a:ln>
          </a:top>
          <a:bottom>
            <a:ln w="12700" cap="flat">
              <a:solidFill>
                <a:srgbClr val="B6B8B9"/>
              </a:solidFill>
              <a:prstDash val="solid"/>
              <a:miter lim="400000"/>
            </a:ln>
          </a:bottom>
          <a:insideH>
            <a:ln w="12700" cap="flat">
              <a:solidFill>
                <a:srgbClr val="B6B8B9"/>
              </a:solidFill>
              <a:prstDash val="solid"/>
              <a:miter lim="400000"/>
            </a:ln>
          </a:insideH>
          <a:insideV>
            <a:ln w="12700" cap="flat">
              <a:solidFill>
                <a:srgbClr val="B6B8B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6B8B9"/>
              </a:solidFill>
              <a:prstDash val="solid"/>
              <a:miter lim="400000"/>
            </a:ln>
          </a:left>
          <a:right>
            <a:ln w="12700" cap="flat">
              <a:solidFill>
                <a:srgbClr val="B6B8B9"/>
              </a:solidFill>
              <a:prstDash val="solid"/>
              <a:miter lim="400000"/>
            </a:ln>
          </a:right>
          <a:top>
            <a:ln w="12700" cap="flat">
              <a:solidFill>
                <a:srgbClr val="B6B8B9"/>
              </a:solidFill>
              <a:prstDash val="solid"/>
              <a:miter lim="400000"/>
            </a:ln>
          </a:top>
          <a:bottom>
            <a:ln w="12700" cap="flat">
              <a:solidFill>
                <a:srgbClr val="B6B8B9"/>
              </a:solidFill>
              <a:prstDash val="solid"/>
              <a:miter lim="400000"/>
            </a:ln>
          </a:bottom>
          <a:insideH>
            <a:ln w="12700" cap="flat">
              <a:solidFill>
                <a:srgbClr val="B6B8B9"/>
              </a:solidFill>
              <a:prstDash val="solid"/>
              <a:miter lim="400000"/>
            </a:ln>
          </a:insideH>
          <a:insideV>
            <a:ln w="12700" cap="flat">
              <a:solidFill>
                <a:srgbClr val="B6B8B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6B8B9"/>
              </a:solidFill>
              <a:prstDash val="solid"/>
              <a:miter lim="400000"/>
            </a:ln>
          </a:left>
          <a:right>
            <a:ln w="12700" cap="flat">
              <a:solidFill>
                <a:srgbClr val="B6B8B9"/>
              </a:solidFill>
              <a:prstDash val="solid"/>
              <a:miter lim="400000"/>
            </a:ln>
          </a:right>
          <a:top>
            <a:ln w="12700" cap="flat">
              <a:solidFill>
                <a:srgbClr val="B6B8B9"/>
              </a:solidFill>
              <a:prstDash val="solid"/>
              <a:miter lim="400000"/>
            </a:ln>
          </a:top>
          <a:bottom>
            <a:ln w="12700" cap="flat">
              <a:solidFill>
                <a:srgbClr val="B6B8B9"/>
              </a:solidFill>
              <a:prstDash val="solid"/>
              <a:miter lim="400000"/>
            </a:ln>
          </a:bottom>
          <a:insideH>
            <a:ln w="12700" cap="flat">
              <a:solidFill>
                <a:srgbClr val="B6B8B9"/>
              </a:solidFill>
              <a:prstDash val="solid"/>
              <a:miter lim="400000"/>
            </a:ln>
          </a:insideH>
          <a:insideV>
            <a:ln w="12700" cap="flat">
              <a:solidFill>
                <a:srgbClr val="B6B8B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6B8B9"/>
              </a:solidFill>
              <a:prstDash val="solid"/>
              <a:miter lim="400000"/>
            </a:ln>
          </a:left>
          <a:right>
            <a:ln w="12700" cap="flat">
              <a:solidFill>
                <a:srgbClr val="B6B8B9"/>
              </a:solidFill>
              <a:prstDash val="solid"/>
              <a:miter lim="400000"/>
            </a:ln>
          </a:right>
          <a:top>
            <a:ln w="12700" cap="flat">
              <a:solidFill>
                <a:srgbClr val="B6B8B9"/>
              </a:solidFill>
              <a:prstDash val="solid"/>
              <a:miter lim="400000"/>
            </a:ln>
          </a:top>
          <a:bottom>
            <a:ln w="12700" cap="flat">
              <a:solidFill>
                <a:srgbClr val="B6B8B9"/>
              </a:solidFill>
              <a:prstDash val="solid"/>
              <a:miter lim="400000"/>
            </a:ln>
          </a:bottom>
          <a:insideH>
            <a:ln w="12700" cap="flat">
              <a:solidFill>
                <a:srgbClr val="B6B8B9"/>
              </a:solidFill>
              <a:prstDash val="solid"/>
              <a:miter lim="400000"/>
            </a:ln>
          </a:insideH>
          <a:insideV>
            <a:ln w="12700" cap="flat">
              <a:solidFill>
                <a:srgbClr val="B6B8B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>
        <a:font>
          <a:latin typeface="Gill Sans SemiBold"/>
          <a:ea typeface="Gill Sans SemiBold"/>
          <a:cs typeface="Gill Sans SemiBold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>
        <a:font>
          <a:latin typeface="Gill Sans SemiBold"/>
          <a:ea typeface="Gill Sans SemiBold"/>
          <a:cs typeface="Gill Sans SemiBold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>
        <a:font>
          <a:latin typeface="Gill Sans SemiBold"/>
          <a:ea typeface="Gill Sans SemiBold"/>
          <a:cs typeface="Gill Sans SemiBold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Gill Sans SemiBold"/>
          <a:ea typeface="Gill Sans SemiBold"/>
          <a:cs typeface="Gill Sans SemiBold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Gill Sans SemiBold"/>
          <a:ea typeface="Gill Sans SemiBold"/>
          <a:cs typeface="Gill Sans SemiBold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98"/>
    <p:restoredTop sz="94694"/>
  </p:normalViewPr>
  <p:slideViewPr>
    <p:cSldViewPr snapToGrid="0">
      <p:cViewPr varScale="1">
        <p:scale>
          <a:sx n="85" d="100"/>
          <a:sy n="85" d="100"/>
        </p:scale>
        <p:origin x="1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1" name="Shape 1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+mn-lt"/>
        <a:ea typeface="+mn-ea"/>
        <a:cs typeface="+mn-cs"/>
        <a:sym typeface="Gill Sans"/>
      </a:defRPr>
    </a:lvl1pPr>
    <a:lvl2pPr defTabSz="457200" latinLnBrk="0">
      <a:defRPr sz="2200">
        <a:latin typeface="+mn-lt"/>
        <a:ea typeface="+mn-ea"/>
        <a:cs typeface="+mn-cs"/>
        <a:sym typeface="Gill Sans"/>
      </a:defRPr>
    </a:lvl2pPr>
    <a:lvl3pPr defTabSz="457200" latinLnBrk="0">
      <a:defRPr sz="2200">
        <a:latin typeface="+mn-lt"/>
        <a:ea typeface="+mn-ea"/>
        <a:cs typeface="+mn-cs"/>
        <a:sym typeface="Gill Sans"/>
      </a:defRPr>
    </a:lvl3pPr>
    <a:lvl4pPr defTabSz="457200" latinLnBrk="0">
      <a:defRPr sz="2200">
        <a:latin typeface="+mn-lt"/>
        <a:ea typeface="+mn-ea"/>
        <a:cs typeface="+mn-cs"/>
        <a:sym typeface="Gill Sans"/>
      </a:defRPr>
    </a:lvl4pPr>
    <a:lvl5pPr defTabSz="457200" latinLnBrk="0">
      <a:defRPr sz="2200">
        <a:latin typeface="+mn-lt"/>
        <a:ea typeface="+mn-ea"/>
        <a:cs typeface="+mn-cs"/>
        <a:sym typeface="Gill Sans"/>
      </a:defRPr>
    </a:lvl5pPr>
    <a:lvl6pPr defTabSz="457200" latinLnBrk="0">
      <a:defRPr sz="2200">
        <a:latin typeface="+mn-lt"/>
        <a:ea typeface="+mn-ea"/>
        <a:cs typeface="+mn-cs"/>
        <a:sym typeface="Gill Sans"/>
      </a:defRPr>
    </a:lvl6pPr>
    <a:lvl7pPr defTabSz="457200" latinLnBrk="0">
      <a:defRPr sz="2200">
        <a:latin typeface="+mn-lt"/>
        <a:ea typeface="+mn-ea"/>
        <a:cs typeface="+mn-cs"/>
        <a:sym typeface="Gill Sans"/>
      </a:defRPr>
    </a:lvl7pPr>
    <a:lvl8pPr defTabSz="457200" latinLnBrk="0">
      <a:defRPr sz="2200">
        <a:latin typeface="+mn-lt"/>
        <a:ea typeface="+mn-ea"/>
        <a:cs typeface="+mn-cs"/>
        <a:sym typeface="Gill Sans"/>
      </a:defRPr>
    </a:lvl8pPr>
    <a:lvl9pPr defTabSz="457200" latinLnBrk="0">
      <a:defRPr sz="2200">
        <a:latin typeface="+mn-lt"/>
        <a:ea typeface="+mn-ea"/>
        <a:cs typeface="+mn-c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"/>
          <p:cNvSpPr/>
          <p:nvPr/>
        </p:nvSpPr>
        <p:spPr>
          <a:xfrm>
            <a:off x="1079500" y="4864100"/>
            <a:ext cx="10820395" cy="127"/>
          </a:xfrm>
          <a:prstGeom prst="line">
            <a:avLst/>
          </a:prstGeom>
          <a:ln w="12700">
            <a:solidFill>
              <a:srgbClr val="B6B8B9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5" name="Arrow">
            <a:hlinkClick r:id="" action="ppaction://hlinkshowjump?jump=nextslide"/>
          </p:cNvPr>
          <p:cNvSpPr/>
          <p:nvPr/>
        </p:nvSpPr>
        <p:spPr>
          <a:xfrm>
            <a:off x="11976100" y="368300"/>
            <a:ext cx="342900" cy="342900"/>
          </a:xfrm>
          <a:prstGeom prst="rightArrow">
            <a:avLst>
              <a:gd name="adj1" fmla="val 40741"/>
              <a:gd name="adj2" fmla="val 59259"/>
            </a:avLst>
          </a:prstGeom>
          <a:solidFill>
            <a:srgbClr val="FFFFFF">
              <a:alpha val="60000"/>
            </a:srgbClr>
          </a:solidFill>
          <a:ln w="25400">
            <a:miter lim="400000"/>
          </a:ln>
          <a:effectLst>
            <a:outerShdw blurRad="25400" dist="12700" dir="16200000" rotWithShape="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 defTabSz="584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6" name="Arrow">
            <a:hlinkClick r:id="" action="ppaction://hlinkshowjump?jump=previousslide"/>
          </p:cNvPr>
          <p:cNvSpPr/>
          <p:nvPr/>
        </p:nvSpPr>
        <p:spPr>
          <a:xfrm>
            <a:off x="11074400" y="368300"/>
            <a:ext cx="342900" cy="342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800" y="15200"/>
                </a:moveTo>
                <a:lnTo>
                  <a:pt x="12800" y="21600"/>
                </a:lnTo>
                <a:lnTo>
                  <a:pt x="0" y="10800"/>
                </a:lnTo>
                <a:lnTo>
                  <a:pt x="12800" y="0"/>
                </a:lnTo>
                <a:lnTo>
                  <a:pt x="12800" y="6400"/>
                </a:lnTo>
                <a:lnTo>
                  <a:pt x="21600" y="6400"/>
                </a:lnTo>
                <a:lnTo>
                  <a:pt x="21600" y="152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 w="25400">
            <a:miter lim="400000"/>
          </a:ln>
          <a:effectLst>
            <a:outerShdw blurRad="25400" dist="12700" dir="16200000" rotWithShape="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 defTabSz="584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pic>
        <p:nvPicPr>
          <p:cNvPr id="17" name="nav_home.png" descr="nav_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673100" y="381000"/>
            <a:ext cx="355600" cy="355600"/>
          </a:xfrm>
          <a:prstGeom prst="rect">
            <a:avLst/>
          </a:prstGeom>
          <a:ln w="12700">
            <a:miter lim="400000"/>
          </a:ln>
          <a:effectLst>
            <a:outerShdw blurRad="25400" dist="12700" dir="16200000" rotWithShape="0">
              <a:srgbClr val="000000">
                <a:alpha val="80000"/>
              </a:srgbClr>
            </a:outerShdw>
          </a:effectLst>
        </p:spPr>
      </p:pic>
      <p:sp>
        <p:nvSpPr>
          <p:cNvPr id="18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>
            <a:lvl1pPr>
              <a:defRPr sz="10900">
                <a:solidFill>
                  <a:srgbClr val="A9A9A9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3716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>
                <a:solidFill>
                  <a:srgbClr val="0B0008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>
                <a:solidFill>
                  <a:srgbClr val="B6B8B9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>
                <a:solidFill>
                  <a:srgbClr val="B6B8B9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>
                <a:solidFill>
                  <a:srgbClr val="B6B8B9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>
                <a:solidFill>
                  <a:srgbClr val="B6B8B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Text"/>
          <p:cNvSpPr txBox="1">
            <a:spLocks noGrp="1"/>
          </p:cNvSpPr>
          <p:nvPr>
            <p:ph type="title"/>
          </p:nvPr>
        </p:nvSpPr>
        <p:spPr>
          <a:xfrm>
            <a:off x="647700" y="1130300"/>
            <a:ext cx="5867400" cy="1562100"/>
          </a:xfrm>
          <a:prstGeom prst="rect">
            <a:avLst/>
          </a:prstGeom>
        </p:spPr>
        <p:txBody>
          <a:bodyPr/>
          <a:lstStyle>
            <a:lvl1pPr>
              <a:defRPr sz="5000">
                <a:solidFill>
                  <a:srgbClr val="801B7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9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47700" y="2641600"/>
            <a:ext cx="58674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1B7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0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70000" y="2641600"/>
            <a:ext cx="5046134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1B7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1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772400" y="2641600"/>
            <a:ext cx="39624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942193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4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00" y="2641600"/>
            <a:ext cx="104648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2400"/>
              </a:spcBef>
            </a:lvl1pPr>
            <a:lvl2pPr>
              <a:spcBef>
                <a:spcPts val="2400"/>
              </a:spcBef>
            </a:lvl2pPr>
            <a:lvl3pPr>
              <a:spcBef>
                <a:spcPts val="2400"/>
              </a:spcBef>
            </a:lvl3pPr>
            <a:lvl4pPr>
              <a:spcBef>
                <a:spcPts val="2400"/>
              </a:spcBef>
            </a:lvl4pPr>
            <a:lvl5pPr>
              <a:spcBef>
                <a:spcPts val="24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1B7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8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00" y="2641600"/>
            <a:ext cx="104648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2400"/>
              </a:spcBef>
            </a:lvl1pPr>
            <a:lvl2pPr>
              <a:spcBef>
                <a:spcPts val="2400"/>
              </a:spcBef>
            </a:lvl2pPr>
            <a:lvl3pPr>
              <a:spcBef>
                <a:spcPts val="2400"/>
              </a:spcBef>
            </a:lvl3pPr>
            <a:lvl4pPr>
              <a:spcBef>
                <a:spcPts val="2400"/>
              </a:spcBef>
            </a:lvl4pPr>
            <a:lvl5pPr>
              <a:spcBef>
                <a:spcPts val="24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1B7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7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00" y="2641600"/>
            <a:ext cx="10464800" cy="5715000"/>
          </a:xfrm>
          <a:prstGeom prst="rect">
            <a:avLst/>
          </a:prstGeom>
        </p:spPr>
        <p:txBody>
          <a:bodyPr numCol="2" spcCol="523240" anchor="t"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1B7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Text"/>
          <p:cNvSpPr txBox="1">
            <a:spLocks noGrp="1"/>
          </p:cNvSpPr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1B7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6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Text"/>
          <p:cNvSpPr txBox="1">
            <a:spLocks noGrp="1"/>
          </p:cNvSpPr>
          <p:nvPr>
            <p:ph type="title"/>
          </p:nvPr>
        </p:nvSpPr>
        <p:spPr>
          <a:xfrm>
            <a:off x="1270000" y="6959600"/>
            <a:ext cx="10464800" cy="1562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1B7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Arrow">
            <a:hlinkClick r:id="" action="ppaction://hlinkshowjump?jump=nextslide"/>
          </p:cNvPr>
          <p:cNvSpPr/>
          <p:nvPr/>
        </p:nvSpPr>
        <p:spPr>
          <a:xfrm>
            <a:off x="11976100" y="368300"/>
            <a:ext cx="342900" cy="342900"/>
          </a:xfrm>
          <a:prstGeom prst="rightArrow">
            <a:avLst>
              <a:gd name="adj1" fmla="val 40741"/>
              <a:gd name="adj2" fmla="val 59259"/>
            </a:avLst>
          </a:prstGeom>
          <a:solidFill>
            <a:srgbClr val="FFFFFF">
              <a:alpha val="60000"/>
            </a:srgbClr>
          </a:solidFill>
          <a:ln w="25400">
            <a:miter lim="400000"/>
          </a:ln>
          <a:effectLst>
            <a:outerShdw blurRad="25400" dist="12700" dir="16200000" rotWithShape="0">
              <a:srgbClr val="000000">
                <a:alpha val="80000"/>
              </a:srgbClr>
            </a:outerShdw>
          </a:effectLst>
        </p:spPr>
        <p:txBody>
          <a:bodyPr lIns="0" tIns="0" rIns="0" bIns="0" anchor="ctr"/>
          <a:lstStyle/>
          <a:p>
            <a:pPr algn="ctr" defTabSz="584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5" name="Arrow">
            <a:hlinkClick r:id="" action="ppaction://hlinkshowjump?jump=previousslide"/>
          </p:cNvPr>
          <p:cNvSpPr/>
          <p:nvPr/>
        </p:nvSpPr>
        <p:spPr>
          <a:xfrm>
            <a:off x="11074400" y="368300"/>
            <a:ext cx="342900" cy="342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800" y="15200"/>
                </a:moveTo>
                <a:lnTo>
                  <a:pt x="12800" y="21600"/>
                </a:lnTo>
                <a:lnTo>
                  <a:pt x="0" y="10800"/>
                </a:lnTo>
                <a:lnTo>
                  <a:pt x="12800" y="0"/>
                </a:lnTo>
                <a:lnTo>
                  <a:pt x="12800" y="6400"/>
                </a:lnTo>
                <a:lnTo>
                  <a:pt x="21600" y="6400"/>
                </a:lnTo>
                <a:lnTo>
                  <a:pt x="21600" y="152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 w="25400">
            <a:miter lim="400000"/>
          </a:ln>
          <a:effectLst>
            <a:outerShdw blurRad="25400" dist="12700" dir="16200000" rotWithShape="0">
              <a:srgbClr val="000000">
                <a:alpha val="80000"/>
              </a:srgbClr>
            </a:outerShdw>
          </a:effectLst>
        </p:spPr>
        <p:txBody>
          <a:bodyPr lIns="0" tIns="0" rIns="0" bIns="0" anchor="ctr"/>
          <a:lstStyle/>
          <a:p>
            <a:pPr algn="ctr" defTabSz="584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pic>
        <p:nvPicPr>
          <p:cNvPr id="86" name="nav_home.png" descr="nav_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673100" y="381000"/>
            <a:ext cx="355600" cy="355600"/>
          </a:xfrm>
          <a:prstGeom prst="rect">
            <a:avLst/>
          </a:prstGeom>
          <a:ln w="12700">
            <a:miter lim="400000"/>
          </a:ln>
          <a:effectLst>
            <a:outerShdw blurRad="25400" dist="12700" dir="16200000" rotWithShape="0">
              <a:srgbClr val="000000">
                <a:alpha val="80000"/>
              </a:srgbClr>
            </a:outerShdw>
          </a:effectLst>
        </p:spPr>
      </p:pic>
      <p:sp>
        <p:nvSpPr>
          <p:cNvPr id="87" name="Title Text"/>
          <p:cNvSpPr txBox="1">
            <a:spLocks noGrp="1"/>
          </p:cNvSpPr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anchor="b"/>
          <a:lstStyle>
            <a:lvl1pPr>
              <a:defRPr sz="7000">
                <a:solidFill>
                  <a:srgbClr val="801B7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">
            <a:hlinkClick r:id="" action="ppaction://hlinkshowjump?jump=nextslide"/>
          </p:cNvPr>
          <p:cNvSpPr/>
          <p:nvPr/>
        </p:nvSpPr>
        <p:spPr>
          <a:xfrm>
            <a:off x="11976100" y="368300"/>
            <a:ext cx="342900" cy="342900"/>
          </a:xfrm>
          <a:prstGeom prst="rightArrow">
            <a:avLst>
              <a:gd name="adj1" fmla="val 40741"/>
              <a:gd name="adj2" fmla="val 59259"/>
            </a:avLst>
          </a:prstGeom>
          <a:solidFill>
            <a:srgbClr val="FFFFFF">
              <a:alpha val="60000"/>
            </a:srgbClr>
          </a:solidFill>
          <a:ln w="25400">
            <a:miter lim="400000"/>
          </a:ln>
          <a:effectLst>
            <a:outerShdw blurRad="25400" dist="12700" dir="16200000" rotWithShape="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 defTabSz="584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" name="Arrow">
            <a:hlinkClick r:id="" action="ppaction://hlinkshowjump?jump=previousslide"/>
          </p:cNvPr>
          <p:cNvSpPr/>
          <p:nvPr/>
        </p:nvSpPr>
        <p:spPr>
          <a:xfrm>
            <a:off x="11074400" y="368300"/>
            <a:ext cx="342900" cy="342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800" y="15200"/>
                </a:moveTo>
                <a:lnTo>
                  <a:pt x="12800" y="21600"/>
                </a:lnTo>
                <a:lnTo>
                  <a:pt x="0" y="10800"/>
                </a:lnTo>
                <a:lnTo>
                  <a:pt x="12800" y="0"/>
                </a:lnTo>
                <a:lnTo>
                  <a:pt x="12800" y="6400"/>
                </a:lnTo>
                <a:lnTo>
                  <a:pt x="21600" y="6400"/>
                </a:lnTo>
                <a:lnTo>
                  <a:pt x="21600" y="152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 w="25400">
            <a:miter lim="400000"/>
          </a:ln>
          <a:effectLst>
            <a:outerShdw blurRad="25400" dist="12700" dir="16200000" rotWithShape="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 defTabSz="584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pic>
        <p:nvPicPr>
          <p:cNvPr id="4" name="nav_home.png" descr="nav_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6">
            <a:alphaModFix amt="60000"/>
          </a:blip>
          <a:stretch>
            <a:fillRect/>
          </a:stretch>
        </p:blipFill>
        <p:spPr>
          <a:xfrm>
            <a:off x="673100" y="381000"/>
            <a:ext cx="355600" cy="355600"/>
          </a:xfrm>
          <a:prstGeom prst="rect">
            <a:avLst/>
          </a:prstGeom>
          <a:ln w="12700">
            <a:miter lim="400000"/>
          </a:ln>
          <a:effectLst>
            <a:outerShdw blurRad="25400" dist="12700" dir="16200000" rotWithShape="0">
              <a:srgbClr val="000000">
                <a:alpha val="80000"/>
              </a:srgbClr>
            </a:outerShdw>
          </a:effectLst>
        </p:spPr>
      </p:pic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Title Text"/>
          <p:cNvSpPr txBox="1">
            <a:spLocks noGrp="1"/>
          </p:cNvSpPr>
          <p:nvPr>
            <p:ph type="title"/>
          </p:nvPr>
        </p:nvSpPr>
        <p:spPr>
          <a:xfrm>
            <a:off x="1270000" y="1130300"/>
            <a:ext cx="10464800" cy="156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r>
              <a:t>Title Text</a:t>
            </a:r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 defTabSz="584200"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B6B8B9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B6B8B9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B6B8B9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B6B8B9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B6B8B9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B6B8B9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B6B8B9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B6B8B9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B6B8B9"/>
          </a:solidFill>
          <a:uFillTx/>
          <a:latin typeface="+mn-lt"/>
          <a:ea typeface="+mn-ea"/>
          <a:cs typeface="+mn-cs"/>
          <a:sym typeface="Gill Sans"/>
        </a:defRPr>
      </a:lvl9pPr>
    </p:titleStyle>
    <p:bodyStyle>
      <a:lvl1pPr marL="8890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13335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17780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22225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26670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30226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33782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37338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40894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hyperlink" Target="https://www.youtube.com/watch?v=GrIO5RJ76D0" TargetMode="External"/><Relationship Id="rId7" Type="http://schemas.openxmlformats.org/officeDocument/2006/relationships/image" Target="../media/image40.png"/><Relationship Id="rId2" Type="http://schemas.openxmlformats.org/officeDocument/2006/relationships/hyperlink" Target="https://www.youtube.com/watch?v=OrCTmfQWCmQ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xP5-iIeKXE8" TargetMode="External"/><Relationship Id="rId4" Type="http://schemas.openxmlformats.org/officeDocument/2006/relationships/hyperlink" Target="https://www.youtube.com/watch?v=My8AsV7bA94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youtube.com/watch?v=cYw2ewoO6c4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Limits of Computation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Limits of Computation</a:t>
            </a:r>
          </a:p>
        </p:txBody>
      </p:sp>
      <p:sp>
        <p:nvSpPr>
          <p:cNvPr id="144" name="11 - Church-Turing Thesis…"/>
          <p:cNvSpPr txBox="1">
            <a:spLocks noGrp="1"/>
          </p:cNvSpPr>
          <p:nvPr>
            <p:ph type="subTitle" sz="half" idx="1"/>
          </p:nvPr>
        </p:nvSpPr>
        <p:spPr>
          <a:xfrm>
            <a:off x="1270000" y="5029200"/>
            <a:ext cx="10464800" cy="2463800"/>
          </a:xfrm>
          <a:prstGeom prst="rect">
            <a:avLst/>
          </a:prstGeom>
        </p:spPr>
        <p:txBody>
          <a:bodyPr/>
          <a:lstStyle/>
          <a:p>
            <a:r>
              <a:t>11 - Church-Turing Thesis</a:t>
            </a:r>
          </a:p>
          <a:p>
            <a:pPr lvl="1"/>
            <a:r>
              <a:t>Bernhard Reus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Limits of Computation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Limits of Computation</a:t>
            </a:r>
          </a:p>
        </p:txBody>
      </p:sp>
      <p:sp>
        <p:nvSpPr>
          <p:cNvPr id="210" name="11 - Church-Turing Thesis…"/>
          <p:cNvSpPr txBox="1">
            <a:spLocks noGrp="1"/>
          </p:cNvSpPr>
          <p:nvPr>
            <p:ph type="subTitle" sz="half" idx="1"/>
          </p:nvPr>
        </p:nvSpPr>
        <p:spPr>
          <a:xfrm>
            <a:off x="1270000" y="5029200"/>
            <a:ext cx="10464800" cy="2463800"/>
          </a:xfrm>
          <a:prstGeom prst="rect">
            <a:avLst/>
          </a:prstGeom>
        </p:spPr>
        <p:txBody>
          <a:bodyPr/>
          <a:lstStyle/>
          <a:p>
            <a:r>
              <a:t>11 - Church-Turing Thesis</a:t>
            </a:r>
          </a:p>
          <a:p>
            <a:pPr lvl="1"/>
            <a:r>
              <a:t>Bernhard Reus</a:t>
            </a:r>
          </a:p>
        </p:txBody>
      </p:sp>
      <p:sp>
        <p:nvSpPr>
          <p:cNvPr id="211" name="part II"/>
          <p:cNvSpPr/>
          <p:nvPr/>
        </p:nvSpPr>
        <p:spPr>
          <a:xfrm rot="21054318">
            <a:off x="3340100" y="6984999"/>
            <a:ext cx="2616200" cy="647701"/>
          </a:xfrm>
          <a:prstGeom prst="roundRect">
            <a:avLst>
              <a:gd name="adj" fmla="val 29412"/>
            </a:avLst>
          </a:prstGeom>
          <a:blipFill>
            <a:blip r:embed="rId2"/>
          </a:blip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part II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uring Mach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Turing Machine</a:t>
            </a:r>
          </a:p>
        </p:txBody>
      </p:sp>
      <p:pic>
        <p:nvPicPr>
          <p:cNvPr id="21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042" y="3111500"/>
            <a:ext cx="6735056" cy="2380360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presented in a way to fit our machine model"/>
          <p:cNvSpPr/>
          <p:nvPr/>
        </p:nvSpPr>
        <p:spPr>
          <a:xfrm>
            <a:off x="5992128" y="2359422"/>
            <a:ext cx="6762751" cy="7274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412" y="15437"/>
                </a:lnTo>
                <a:lnTo>
                  <a:pt x="412" y="19809"/>
                </a:lnTo>
                <a:cubicBezTo>
                  <a:pt x="412" y="20801"/>
                  <a:pt x="498" y="21600"/>
                  <a:pt x="605" y="21600"/>
                </a:cubicBezTo>
                <a:lnTo>
                  <a:pt x="21407" y="21600"/>
                </a:lnTo>
                <a:cubicBezTo>
                  <a:pt x="21514" y="21600"/>
                  <a:pt x="21600" y="20801"/>
                  <a:pt x="21600" y="19809"/>
                </a:cubicBezTo>
                <a:lnTo>
                  <a:pt x="21600" y="6010"/>
                </a:lnTo>
                <a:cubicBezTo>
                  <a:pt x="21600" y="5018"/>
                  <a:pt x="21514" y="4219"/>
                  <a:pt x="21407" y="4219"/>
                </a:cubicBezTo>
                <a:lnTo>
                  <a:pt x="1416" y="42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</a:blip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defRPr sz="1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rPr dirty="0"/>
              <a:t>presented in a way to fit our machine model</a:t>
            </a:r>
          </a:p>
        </p:txBody>
      </p:sp>
      <p:grpSp>
        <p:nvGrpSpPr>
          <p:cNvPr id="219" name="Group"/>
          <p:cNvGrpSpPr/>
          <p:nvPr/>
        </p:nvGrpSpPr>
        <p:grpSpPr>
          <a:xfrm>
            <a:off x="1276300" y="5834202"/>
            <a:ext cx="8948771" cy="935291"/>
            <a:chOff x="0" y="0"/>
            <a:chExt cx="8948770" cy="935289"/>
          </a:xfrm>
        </p:grpSpPr>
        <p:pic>
          <p:nvPicPr>
            <p:cNvPr id="217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86976" y="0"/>
              <a:ext cx="5061795" cy="93529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8" name="Store (= Tapes)"/>
            <p:cNvSpPr/>
            <p:nvPr/>
          </p:nvSpPr>
          <p:spPr>
            <a:xfrm>
              <a:off x="0" y="213645"/>
              <a:ext cx="2290093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r>
                <a:rPr dirty="0"/>
                <a:t>Store (= Tapes)</a:t>
              </a:r>
            </a:p>
          </p:txBody>
        </p:sp>
      </p:grpSp>
      <p:grpSp>
        <p:nvGrpSpPr>
          <p:cNvPr id="222" name="_ denotes position of read/write head"/>
          <p:cNvGrpSpPr/>
          <p:nvPr/>
        </p:nvGrpSpPr>
        <p:grpSpPr>
          <a:xfrm>
            <a:off x="5946986" y="6591513"/>
            <a:ext cx="3895228" cy="1586433"/>
            <a:chOff x="0" y="0"/>
            <a:chExt cx="3895226" cy="1586431"/>
          </a:xfrm>
        </p:grpSpPr>
        <p:sp>
          <p:nvSpPr>
            <p:cNvPr id="221" name="_ denotes position of read/write head"/>
            <p:cNvSpPr/>
            <p:nvPr/>
          </p:nvSpPr>
          <p:spPr>
            <a:xfrm>
              <a:off x="29267" y="54494"/>
              <a:ext cx="3846911" cy="15128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813" y="11378"/>
                  </a:lnTo>
                  <a:lnTo>
                    <a:pt x="813" y="20739"/>
                  </a:lnTo>
                  <a:cubicBezTo>
                    <a:pt x="813" y="21216"/>
                    <a:pt x="964" y="21600"/>
                    <a:pt x="1152" y="21600"/>
                  </a:cubicBezTo>
                  <a:lnTo>
                    <a:pt x="21259" y="21600"/>
                  </a:lnTo>
                  <a:cubicBezTo>
                    <a:pt x="21447" y="21600"/>
                    <a:pt x="21600" y="21216"/>
                    <a:pt x="21600" y="20739"/>
                  </a:cubicBezTo>
                  <a:lnTo>
                    <a:pt x="21600" y="5457"/>
                  </a:lnTo>
                  <a:cubicBezTo>
                    <a:pt x="21600" y="4980"/>
                    <a:pt x="21447" y="4595"/>
                    <a:pt x="21259" y="4595"/>
                  </a:cubicBezTo>
                  <a:lnTo>
                    <a:pt x="1883" y="459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584200">
                <a:defRPr sz="1800">
                  <a:solidFill>
                    <a:srgbClr val="773F9B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lvl1pPr>
            </a:lstStyle>
            <a:p>
              <a:r>
                <a:t>_ denotes position of read/write head</a:t>
              </a:r>
            </a:p>
          </p:txBody>
        </p:sp>
        <p:pic>
          <p:nvPicPr>
            <p:cNvPr id="220" name="_ denotes position of read/write head _ denotes position of read/write head" descr="_ denotes position of read/write head _ denotes position of read/write head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3895228" cy="1586432"/>
            </a:xfrm>
            <a:prstGeom prst="rect">
              <a:avLst/>
            </a:prstGeom>
            <a:effectLst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DDE17D9-17F2-820D-71F7-FE22C322424B}"/>
              </a:ext>
            </a:extLst>
          </p:cNvPr>
          <p:cNvGrpSpPr/>
          <p:nvPr/>
        </p:nvGrpSpPr>
        <p:grpSpPr>
          <a:xfrm>
            <a:off x="9140724" y="4808869"/>
            <a:ext cx="3270514" cy="1155348"/>
            <a:chOff x="9179098" y="4384835"/>
            <a:chExt cx="3270514" cy="1155348"/>
          </a:xfrm>
        </p:grpSpPr>
        <p:sp>
          <p:nvSpPr>
            <p:cNvPr id="224" name="we have k tapes"/>
            <p:cNvSpPr/>
            <p:nvPr/>
          </p:nvSpPr>
          <p:spPr>
            <a:xfrm>
              <a:off x="9179098" y="4384835"/>
              <a:ext cx="2864646" cy="926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5" y="0"/>
                  </a:moveTo>
                  <a:cubicBezTo>
                    <a:pt x="190" y="0"/>
                    <a:pt x="0" y="588"/>
                    <a:pt x="0" y="1314"/>
                  </a:cubicBezTo>
                  <a:lnTo>
                    <a:pt x="0" y="12673"/>
                  </a:lnTo>
                  <a:cubicBezTo>
                    <a:pt x="0" y="13399"/>
                    <a:pt x="190" y="13987"/>
                    <a:pt x="425" y="13987"/>
                  </a:cubicBezTo>
                  <a:lnTo>
                    <a:pt x="988" y="13987"/>
                  </a:lnTo>
                  <a:lnTo>
                    <a:pt x="1837" y="21600"/>
                  </a:lnTo>
                  <a:lnTo>
                    <a:pt x="2690" y="13987"/>
                  </a:lnTo>
                  <a:lnTo>
                    <a:pt x="21175" y="13987"/>
                  </a:lnTo>
                  <a:cubicBezTo>
                    <a:pt x="21410" y="13987"/>
                    <a:pt x="21600" y="13399"/>
                    <a:pt x="21600" y="12673"/>
                  </a:cubicBezTo>
                  <a:lnTo>
                    <a:pt x="21600" y="1314"/>
                  </a:lnTo>
                  <a:cubicBezTo>
                    <a:pt x="21600" y="588"/>
                    <a:pt x="21410" y="0"/>
                    <a:pt x="21175" y="0"/>
                  </a:cubicBezTo>
                  <a:lnTo>
                    <a:pt x="425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1800">
                  <a:solidFill>
                    <a:srgbClr val="5F327C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dirty="0"/>
                <a:t>we have </a:t>
              </a:r>
              <a:r>
                <a:rPr sz="2400" i="1" dirty="0">
                  <a:latin typeface="Times Roman"/>
                  <a:ea typeface="Times Roman"/>
                  <a:cs typeface="Times Roman"/>
                  <a:sym typeface="Times Roman"/>
                </a:rPr>
                <a:t>k</a:t>
              </a:r>
              <a:r>
                <a:rPr dirty="0"/>
                <a:t> tapes</a:t>
              </a:r>
            </a:p>
          </p:txBody>
        </p:sp>
        <p:pic>
          <p:nvPicPr>
            <p:cNvPr id="223" name="we have k tapes we have k tapes" descr="we have k tapes we have k tapes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46866" y="4536120"/>
              <a:ext cx="2902746" cy="1004063"/>
            </a:xfrm>
            <a:prstGeom prst="rect">
              <a:avLst/>
            </a:prstGeom>
            <a:effectLst/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E220F96-4E2F-BE83-6D82-CBCB34F65D71}"/>
              </a:ext>
            </a:extLst>
          </p:cNvPr>
          <p:cNvGrpSpPr/>
          <p:nvPr/>
        </p:nvGrpSpPr>
        <p:grpSpPr>
          <a:xfrm>
            <a:off x="226027" y="6432100"/>
            <a:ext cx="5107401" cy="1786761"/>
            <a:chOff x="839585" y="7502164"/>
            <a:chExt cx="5107401" cy="1786761"/>
          </a:xfrm>
        </p:grpSpPr>
        <p:sp>
          <p:nvSpPr>
            <p:cNvPr id="227" name="Li, Ri are strings of symbols"/>
            <p:cNvSpPr/>
            <p:nvPr/>
          </p:nvSpPr>
          <p:spPr>
            <a:xfrm>
              <a:off x="839585" y="8283256"/>
              <a:ext cx="5023239" cy="908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9203" y="10225"/>
                  </a:lnTo>
                  <a:lnTo>
                    <a:pt x="274" y="10225"/>
                  </a:lnTo>
                  <a:cubicBezTo>
                    <a:pt x="122" y="10225"/>
                    <a:pt x="0" y="10748"/>
                    <a:pt x="0" y="11398"/>
                  </a:cubicBezTo>
                  <a:lnTo>
                    <a:pt x="0" y="20428"/>
                  </a:lnTo>
                  <a:cubicBezTo>
                    <a:pt x="0" y="21077"/>
                    <a:pt x="122" y="21600"/>
                    <a:pt x="274" y="21600"/>
                  </a:cubicBezTo>
                  <a:lnTo>
                    <a:pt x="19762" y="21600"/>
                  </a:lnTo>
                  <a:cubicBezTo>
                    <a:pt x="19914" y="21600"/>
                    <a:pt x="20038" y="21077"/>
                    <a:pt x="20038" y="20428"/>
                  </a:cubicBezTo>
                  <a:lnTo>
                    <a:pt x="20038" y="14968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spcBef>
                  <a:spcPts val="4000"/>
                </a:spcBef>
                <a:defRPr sz="1800">
                  <a:solidFill>
                    <a:srgbClr val="773F9B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dirty="0"/>
                <a:t>L</a:t>
              </a:r>
              <a:r>
                <a:rPr baseline="-5999" dirty="0"/>
                <a:t>i</a:t>
              </a:r>
              <a:r>
                <a:rPr dirty="0"/>
                <a:t>, R</a:t>
              </a:r>
              <a:r>
                <a:rPr baseline="-5999" dirty="0"/>
                <a:t>i</a:t>
              </a:r>
              <a:r>
                <a:rPr dirty="0"/>
                <a:t> are strings of symbols</a:t>
              </a:r>
            </a:p>
          </p:txBody>
        </p:sp>
        <p:pic>
          <p:nvPicPr>
            <p:cNvPr id="226" name="Li, Ri are strings of symbols Li, Ri are strings of symbols" descr="Li, Ri are strings of symbols Li, Ri are strings of symbols"/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85190" y="7502164"/>
              <a:ext cx="5061796" cy="1786761"/>
            </a:xfrm>
            <a:prstGeom prst="rect">
              <a:avLst/>
            </a:prstGeom>
            <a:effectLst/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8DEDCF0-106D-4734-060E-32D64EC34DA5}"/>
              </a:ext>
            </a:extLst>
          </p:cNvPr>
          <p:cNvSpPr txBox="1"/>
          <p:nvPr/>
        </p:nvSpPr>
        <p:spPr>
          <a:xfrm>
            <a:off x="158984" y="3752096"/>
            <a:ext cx="1853071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j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 is number of tape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1" animBg="1" advAuto="0"/>
      <p:bldP spid="219" grpId="3" animBg="1" advAuto="0"/>
      <p:bldP spid="222" grpId="6" animBg="1" advAuto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uring Mach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Turing Machine</a:t>
            </a:r>
          </a:p>
        </p:txBody>
      </p:sp>
      <p:grpSp>
        <p:nvGrpSpPr>
          <p:cNvPr id="233" name="Group"/>
          <p:cNvGrpSpPr/>
          <p:nvPr/>
        </p:nvGrpSpPr>
        <p:grpSpPr>
          <a:xfrm>
            <a:off x="577800" y="3023234"/>
            <a:ext cx="8589705" cy="692890"/>
            <a:chOff x="0" y="0"/>
            <a:chExt cx="8589703" cy="692889"/>
          </a:xfrm>
        </p:grpSpPr>
        <p:pic>
          <p:nvPicPr>
            <p:cNvPr id="231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63916" y="0"/>
              <a:ext cx="4825788" cy="69289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2" name="Readin (input)"/>
            <p:cNvSpPr/>
            <p:nvPr/>
          </p:nvSpPr>
          <p:spPr>
            <a:xfrm>
              <a:off x="0" y="92444"/>
              <a:ext cx="2146673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r>
                <a:t>Readin (input)</a:t>
              </a:r>
            </a:p>
          </p:txBody>
        </p:sp>
      </p:grpSp>
      <p:grpSp>
        <p:nvGrpSpPr>
          <p:cNvPr id="237" name="Group"/>
          <p:cNvGrpSpPr/>
          <p:nvPr/>
        </p:nvGrpSpPr>
        <p:grpSpPr>
          <a:xfrm>
            <a:off x="590500" y="3634786"/>
            <a:ext cx="12124154" cy="891866"/>
            <a:chOff x="0" y="0"/>
            <a:chExt cx="12124152" cy="891865"/>
          </a:xfrm>
        </p:grpSpPr>
        <p:pic>
          <p:nvPicPr>
            <p:cNvPr id="234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34750" y="0"/>
              <a:ext cx="7259704" cy="5590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5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69663" y="520930"/>
              <a:ext cx="8154490" cy="3709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6" name="Readout (output)"/>
            <p:cNvSpPr/>
            <p:nvPr/>
          </p:nvSpPr>
          <p:spPr>
            <a:xfrm>
              <a:off x="0" y="25537"/>
              <a:ext cx="2619996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r>
                <a:t>Readout (output)</a:t>
              </a:r>
            </a:p>
          </p:txBody>
        </p:sp>
      </p:grpSp>
      <p:pic>
        <p:nvPicPr>
          <p:cNvPr id="238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9608" y="5871550"/>
            <a:ext cx="10464801" cy="2947608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One-step operational semantics for 1-tape machine (no subscripts)"/>
          <p:cNvSpPr/>
          <p:nvPr/>
        </p:nvSpPr>
        <p:spPr>
          <a:xfrm>
            <a:off x="494862" y="4766005"/>
            <a:ext cx="1066839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/>
            </a:pPr>
            <a:r>
              <a:t>One-step operational semantics for </a:t>
            </a:r>
            <a:r>
              <a:rPr b="1">
                <a:solidFill>
                  <a:srgbClr val="5F327C"/>
                </a:solidFill>
              </a:rPr>
              <a:t>1-tape</a:t>
            </a:r>
            <a:r>
              <a:t> machine (no subscripts)</a:t>
            </a:r>
          </a:p>
        </p:txBody>
      </p:sp>
      <p:grpSp>
        <p:nvGrpSpPr>
          <p:cNvPr id="242" name="Group"/>
          <p:cNvGrpSpPr/>
          <p:nvPr/>
        </p:nvGrpSpPr>
        <p:grpSpPr>
          <a:xfrm>
            <a:off x="6867652" y="5319315"/>
            <a:ext cx="2943127" cy="755886"/>
            <a:chOff x="0" y="0"/>
            <a:chExt cx="2943125" cy="755884"/>
          </a:xfrm>
        </p:grpSpPr>
        <p:sp>
          <p:nvSpPr>
            <p:cNvPr id="240" name="ℓ-th instruction"/>
            <p:cNvSpPr/>
            <p:nvPr/>
          </p:nvSpPr>
          <p:spPr>
            <a:xfrm>
              <a:off x="0" y="0"/>
              <a:ext cx="2943126" cy="428335"/>
            </a:xfrm>
            <a:prstGeom prst="roundRect">
              <a:avLst>
                <a:gd name="adj" fmla="val 41302"/>
              </a:avLst>
            </a:prstGeom>
            <a:blipFill rotWithShape="1">
              <a:blip r:embed="rId6"/>
              <a:srcRect/>
              <a:tile tx="0" ty="0" sx="100000" sy="100000" flip="none" algn="tl"/>
            </a:blip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 defTabSz="584200">
                <a:defRPr sz="2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lvl1pPr>
            </a:lstStyle>
            <a:p>
              <a:r>
                <a:t>ℓ-th instruction</a:t>
              </a:r>
            </a:p>
          </p:txBody>
        </p:sp>
        <p:sp>
          <p:nvSpPr>
            <p:cNvPr id="241" name="Line"/>
            <p:cNvSpPr/>
            <p:nvPr/>
          </p:nvSpPr>
          <p:spPr>
            <a:xfrm flipV="1">
              <a:off x="248921" y="377942"/>
              <a:ext cx="234279" cy="377943"/>
            </a:xfrm>
            <a:prstGeom prst="line">
              <a:avLst/>
            </a:prstGeom>
            <a:noFill/>
            <a:ln w="25400" cap="flat">
              <a:solidFill>
                <a:srgbClr val="011993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243" name="in both cases: non-blank string right of head on tape 1)"/>
          <p:cNvSpPr/>
          <p:nvPr/>
        </p:nvSpPr>
        <p:spPr>
          <a:xfrm>
            <a:off x="9595668" y="2926132"/>
            <a:ext cx="3300364" cy="730486"/>
          </a:xfrm>
          <a:prstGeom prst="roundRect">
            <a:avLst>
              <a:gd name="adj" fmla="val 26079"/>
            </a:avLst>
          </a:prstGeom>
          <a:blipFill>
            <a:blip r:embed="rId6"/>
          </a:blip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defRPr sz="1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rPr dirty="0"/>
              <a:t>in both cases: non-blank string right of head on tape 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1" animBg="1" advAuto="0"/>
      <p:bldP spid="237" grpId="2" animBg="1" advAuto="0"/>
      <p:bldP spid="238" grpId="4" animBg="1" advAuto="0"/>
      <p:bldP spid="239" grpId="3" animBg="1" advAuto="0"/>
      <p:bldP spid="242" grpId="5" animBg="1" advAuto="0"/>
      <p:bldP spid="24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roup"/>
          <p:cNvGrpSpPr/>
          <p:nvPr/>
        </p:nvGrpSpPr>
        <p:grpSpPr>
          <a:xfrm>
            <a:off x="1634132" y="3423444"/>
            <a:ext cx="1549004" cy="1370806"/>
            <a:chOff x="0" y="0"/>
            <a:chExt cx="1549003" cy="1370805"/>
          </a:xfrm>
        </p:grpSpPr>
        <p:sp>
          <p:nvSpPr>
            <p:cNvPr id="245" name="Rounded Rectangle"/>
            <p:cNvSpPr/>
            <p:nvPr/>
          </p:nvSpPr>
          <p:spPr>
            <a:xfrm>
              <a:off x="423267" y="279400"/>
              <a:ext cx="435968" cy="342900"/>
            </a:xfrm>
            <a:prstGeom prst="roundRect">
              <a:avLst>
                <a:gd name="adj" fmla="val 48148"/>
              </a:avLst>
            </a:prstGeom>
            <a:solidFill>
              <a:srgbClr val="942193">
                <a:alpha val="20440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46" name="Rounded Rectangle"/>
            <p:cNvSpPr/>
            <p:nvPr/>
          </p:nvSpPr>
          <p:spPr>
            <a:xfrm>
              <a:off x="491033" y="698500"/>
              <a:ext cx="435968" cy="342900"/>
            </a:xfrm>
            <a:prstGeom prst="roundRect">
              <a:avLst>
                <a:gd name="adj" fmla="val 48148"/>
              </a:avLst>
            </a:prstGeom>
            <a:solidFill>
              <a:srgbClr val="942193">
                <a:alpha val="23800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47" name="Rounded Rectangle"/>
            <p:cNvSpPr/>
            <p:nvPr/>
          </p:nvSpPr>
          <p:spPr>
            <a:xfrm>
              <a:off x="0" y="0"/>
              <a:ext cx="435968" cy="342900"/>
            </a:xfrm>
            <a:prstGeom prst="roundRect">
              <a:avLst>
                <a:gd name="adj" fmla="val 48148"/>
              </a:avLst>
            </a:prstGeom>
            <a:solidFill>
              <a:srgbClr val="942193">
                <a:alpha val="23519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48" name="Rounded Rectangle"/>
            <p:cNvSpPr/>
            <p:nvPr/>
          </p:nvSpPr>
          <p:spPr>
            <a:xfrm>
              <a:off x="829667" y="1027905"/>
              <a:ext cx="719337" cy="342901"/>
            </a:xfrm>
            <a:prstGeom prst="roundRect">
              <a:avLst>
                <a:gd name="adj" fmla="val 48148"/>
              </a:avLst>
            </a:prstGeom>
            <a:solidFill>
              <a:srgbClr val="942193">
                <a:alpha val="22960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250" name="uses the tree data type we know from WHILE…"/>
          <p:cNvSpPr txBox="1">
            <a:spLocks noGrp="1"/>
          </p:cNvSpPr>
          <p:nvPr>
            <p:ph type="body" sz="half" idx="1"/>
          </p:nvPr>
        </p:nvSpPr>
        <p:spPr>
          <a:xfrm>
            <a:off x="169515" y="5199855"/>
            <a:ext cx="11946236" cy="3588645"/>
          </a:xfrm>
          <a:prstGeom prst="rect">
            <a:avLst/>
          </a:prstGeom>
        </p:spPr>
        <p:txBody>
          <a:bodyPr/>
          <a:lstStyle/>
          <a:p>
            <a:pPr>
              <a:defRPr sz="2800"/>
            </a:pPr>
            <a:r>
              <a:rPr dirty="0"/>
              <a:t>uses the tree data type we know from </a:t>
            </a:r>
            <a:r>
              <a:rPr sz="3000" dirty="0">
                <a:latin typeface="Courier"/>
                <a:ea typeface="Courier"/>
                <a:cs typeface="Courier"/>
                <a:sym typeface="Courier"/>
              </a:rPr>
              <a:t>WHILE</a:t>
            </a:r>
          </a:p>
          <a:p>
            <a:pPr>
              <a:defRPr sz="2800"/>
            </a:pPr>
            <a:r>
              <a:rPr dirty="0"/>
              <a:t>does only permit operations on variables</a:t>
            </a:r>
          </a:p>
          <a:p>
            <a:pPr>
              <a:defRPr sz="2800"/>
            </a:pP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if X  </a:t>
            </a:r>
            <a:r>
              <a:rPr dirty="0"/>
              <a:t>tests whether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dirty="0"/>
              <a:t> is not nil and then jumps according to a label</a:t>
            </a:r>
          </a:p>
          <a:p>
            <a:pPr>
              <a:defRPr sz="2800"/>
            </a:pPr>
            <a:r>
              <a:rPr dirty="0"/>
              <a:t>store as for </a:t>
            </a:r>
            <a:r>
              <a:rPr sz="3000" dirty="0">
                <a:latin typeface="Courier"/>
                <a:ea typeface="Courier"/>
                <a:cs typeface="Courier"/>
                <a:sym typeface="Courier"/>
              </a:rPr>
              <a:t>WHILE</a:t>
            </a:r>
            <a:r>
              <a:rPr dirty="0"/>
              <a:t>, </a:t>
            </a:r>
            <a:r>
              <a:rPr i="1" dirty="0" err="1"/>
              <a:t>ReadIn</a:t>
            </a:r>
            <a:r>
              <a:rPr dirty="0"/>
              <a:t> and </a:t>
            </a:r>
            <a:r>
              <a:rPr i="1" dirty="0"/>
              <a:t>Readout </a:t>
            </a:r>
            <a:r>
              <a:rPr dirty="0"/>
              <a:t>like in </a:t>
            </a:r>
            <a:r>
              <a:rPr sz="3000" dirty="0">
                <a:latin typeface="Courier"/>
                <a:ea typeface="Courier"/>
                <a:cs typeface="Courier"/>
                <a:sym typeface="Courier"/>
              </a:rPr>
              <a:t>WHILE</a:t>
            </a:r>
            <a:r>
              <a:rPr dirty="0"/>
              <a:t> semantics of programs.</a:t>
            </a:r>
          </a:p>
        </p:txBody>
      </p:sp>
      <p:sp>
        <p:nvSpPr>
          <p:cNvPr id="251" name="GO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GOTO</a:t>
            </a:r>
          </a:p>
        </p:txBody>
      </p:sp>
      <p:sp>
        <p:nvSpPr>
          <p:cNvPr id="252" name="?"/>
          <p:cNvSpPr/>
          <p:nvPr/>
        </p:nvSpPr>
        <p:spPr>
          <a:xfrm>
            <a:off x="13876808" y="7213600"/>
            <a:ext cx="283469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4000"/>
            </a:lvl1pPr>
          </a:lstStyle>
          <a:p>
            <a:r>
              <a:t>?</a:t>
            </a:r>
          </a:p>
        </p:txBody>
      </p:sp>
      <p:pic>
        <p:nvPicPr>
          <p:cNvPr id="25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295" y="2473953"/>
            <a:ext cx="6880688" cy="280068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93ABC41-DD4D-E46E-9D5B-220FA6422707}"/>
              </a:ext>
            </a:extLst>
          </p:cNvPr>
          <p:cNvGrpSpPr/>
          <p:nvPr/>
        </p:nvGrpSpPr>
        <p:grpSpPr>
          <a:xfrm>
            <a:off x="9330267" y="3329306"/>
            <a:ext cx="2669000" cy="2182495"/>
            <a:chOff x="9330267" y="3329306"/>
            <a:chExt cx="2669000" cy="2182495"/>
          </a:xfrm>
        </p:grpSpPr>
        <p:grpSp>
          <p:nvGrpSpPr>
            <p:cNvPr id="256" name="Group"/>
            <p:cNvGrpSpPr/>
            <p:nvPr/>
          </p:nvGrpSpPr>
          <p:grpSpPr>
            <a:xfrm>
              <a:off x="9739576" y="4241799"/>
              <a:ext cx="2207545" cy="1270002"/>
              <a:chOff x="0" y="298450"/>
              <a:chExt cx="2207542" cy="1270000"/>
            </a:xfrm>
          </p:grpSpPr>
          <p:pic>
            <p:nvPicPr>
              <p:cNvPr id="254" name="droppedImage.pdf" descr="droppedImage.pdf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334009"/>
                <a:ext cx="1460500" cy="102235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55" name="How?"/>
              <p:cNvSpPr/>
              <p:nvPr/>
            </p:nvSpPr>
            <p:spPr>
              <a:xfrm>
                <a:off x="937542" y="298450"/>
                <a:ext cx="1270001" cy="1270000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ctr" defTabSz="584200">
                  <a:defRPr sz="3400" i="1"/>
                </a:lvl1pPr>
              </a:lstStyle>
              <a:p>
                <a:r>
                  <a:rPr dirty="0"/>
                  <a:t>How?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A29AE0B-0F96-2EEF-60FA-CFD4A2BA2E0F}"/>
                </a:ext>
              </a:extLst>
            </p:cNvPr>
            <p:cNvSpPr txBox="1"/>
            <p:nvPr/>
          </p:nvSpPr>
          <p:spPr>
            <a:xfrm>
              <a:off x="9330267" y="3329306"/>
              <a:ext cx="266900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rPr>
                <a:t>Unconditional jump can be </a:t>
              </a:r>
            </a:p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rPr>
                <a:t>expressed as well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2" animBg="1" advAuto="0"/>
      <p:bldP spid="250" grpId="1" build="p" bldLvl="5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ample Progr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Sample Program</a:t>
            </a:r>
          </a:p>
        </p:txBody>
      </p:sp>
      <p:grpSp>
        <p:nvGrpSpPr>
          <p:cNvPr id="263" name="Group"/>
          <p:cNvGrpSpPr/>
          <p:nvPr/>
        </p:nvGrpSpPr>
        <p:grpSpPr>
          <a:xfrm>
            <a:off x="5905500" y="6220459"/>
            <a:ext cx="6746875" cy="1297941"/>
            <a:chOff x="0" y="0"/>
            <a:chExt cx="6746875" cy="1297939"/>
          </a:xfrm>
        </p:grpSpPr>
        <p:pic>
          <p:nvPicPr>
            <p:cNvPr id="261" name="droppedImage.pdf" descr="droppedImage.pd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854200" cy="12979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2" name="What does it compute?"/>
            <p:cNvSpPr/>
            <p:nvPr/>
          </p:nvSpPr>
          <p:spPr>
            <a:xfrm>
              <a:off x="1656010" y="408940"/>
              <a:ext cx="5090865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 defTabSz="584200">
                <a:defRPr sz="4000"/>
              </a:lvl1pPr>
            </a:lstStyle>
            <a:p>
              <a:r>
                <a:t>What does it compute? </a:t>
              </a:r>
            </a:p>
          </p:txBody>
        </p:sp>
      </p:grpSp>
      <p:sp>
        <p:nvSpPr>
          <p:cNvPr id="264" name="GOTO programs not as readable as WHILE programs"/>
          <p:cNvSpPr/>
          <p:nvPr/>
        </p:nvSpPr>
        <p:spPr>
          <a:xfrm>
            <a:off x="6642100" y="3479800"/>
            <a:ext cx="5454402" cy="1235820"/>
          </a:xfrm>
          <a:prstGeom prst="roundRect">
            <a:avLst>
              <a:gd name="adj" fmla="val 15415"/>
            </a:avLst>
          </a:prstGeom>
          <a:blipFill>
            <a:blip r:embed="rId3"/>
          </a:blip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584200">
              <a:defRPr sz="2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rPr dirty="0">
                <a:latin typeface="Courier" pitchFamily="2" charset="0"/>
              </a:rPr>
              <a:t>GOTO</a:t>
            </a:r>
            <a:r>
              <a:rPr dirty="0"/>
              <a:t> programs not as readable as </a:t>
            </a:r>
            <a:r>
              <a:rPr dirty="0">
                <a:latin typeface="Courier" pitchFamily="2" charset="0"/>
              </a:rPr>
              <a:t>WHILE</a:t>
            </a:r>
            <a:r>
              <a:rPr dirty="0"/>
              <a:t> programs</a:t>
            </a:r>
          </a:p>
        </p:txBody>
      </p:sp>
      <p:pic>
        <p:nvPicPr>
          <p:cNvPr id="265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15" y="2956686"/>
            <a:ext cx="5479802" cy="3119273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21332C-F32D-2BDF-75E1-3763AADA9F6D}"/>
              </a:ext>
            </a:extLst>
          </p:cNvPr>
          <p:cNvSpPr txBox="1"/>
          <p:nvPr/>
        </p:nvSpPr>
        <p:spPr>
          <a:xfrm>
            <a:off x="1270000" y="6955830"/>
            <a:ext cx="1824217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reverse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" grpId="1" animBg="1" advAuto="0"/>
      <p:bldP spid="264" grpId="2" animBg="1" advAuto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emantics of GOTO (cont’d)"/>
          <p:cNvSpPr txBox="1">
            <a:spLocks noGrp="1"/>
          </p:cNvSpPr>
          <p:nvPr>
            <p:ph type="title"/>
          </p:nvPr>
        </p:nvSpPr>
        <p:spPr>
          <a:xfrm>
            <a:off x="1021627" y="1130300"/>
            <a:ext cx="10955514" cy="1562100"/>
          </a:xfrm>
          <a:prstGeom prst="rect">
            <a:avLst/>
          </a:prstGeom>
        </p:spPr>
        <p:txBody>
          <a:bodyPr/>
          <a:lstStyle/>
          <a:p>
            <a:r>
              <a:rPr dirty="0"/>
              <a:t>Semantics of </a:t>
            </a:r>
            <a:r>
              <a:rPr dirty="0">
                <a:latin typeface="Courier" pitchFamily="2" charset="0"/>
              </a:rPr>
              <a:t>GOTO</a:t>
            </a:r>
            <a:r>
              <a:rPr sz="4400" dirty="0"/>
              <a:t> (cont’d)</a:t>
            </a:r>
          </a:p>
        </p:txBody>
      </p:sp>
      <p:grpSp>
        <p:nvGrpSpPr>
          <p:cNvPr id="270" name="Group"/>
          <p:cNvGrpSpPr/>
          <p:nvPr/>
        </p:nvGrpSpPr>
        <p:grpSpPr>
          <a:xfrm>
            <a:off x="1021626" y="2799297"/>
            <a:ext cx="4693374" cy="1112303"/>
            <a:chOff x="0" y="0"/>
            <a:chExt cx="4693373" cy="1112302"/>
          </a:xfrm>
        </p:grpSpPr>
        <p:sp>
          <p:nvSpPr>
            <p:cNvPr id="268" name="store σ (sigma) where variable X is assigned value nil"/>
            <p:cNvSpPr/>
            <p:nvPr/>
          </p:nvSpPr>
          <p:spPr>
            <a:xfrm>
              <a:off x="0" y="0"/>
              <a:ext cx="4693374" cy="922398"/>
            </a:xfrm>
            <a:prstGeom prst="roundRect">
              <a:avLst>
                <a:gd name="adj" fmla="val 22030"/>
              </a:avLst>
            </a:prstGeom>
            <a:blipFill rotWithShape="1">
              <a:blip r:embed="rId2"/>
              <a:srcRect/>
              <a:tile tx="0" ty="0" sx="100000" sy="100000" flip="none" algn="tl"/>
            </a:blip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584200">
                <a:defRPr sz="2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t>store σ (sigma) where variable X is assigned value nil</a:t>
              </a:r>
            </a:p>
          </p:txBody>
        </p:sp>
        <p:sp>
          <p:nvSpPr>
            <p:cNvPr id="269" name="Line"/>
            <p:cNvSpPr/>
            <p:nvPr/>
          </p:nvSpPr>
          <p:spPr>
            <a:xfrm flipV="1">
              <a:off x="3472554" y="786750"/>
              <a:ext cx="81389" cy="325553"/>
            </a:xfrm>
            <a:prstGeom prst="line">
              <a:avLst/>
            </a:prstGeom>
            <a:noFill/>
            <a:ln w="25400" cap="flat">
              <a:solidFill>
                <a:srgbClr val="011993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73" name="Group"/>
          <p:cNvGrpSpPr/>
          <p:nvPr/>
        </p:nvGrpSpPr>
        <p:grpSpPr>
          <a:xfrm>
            <a:off x="6235700" y="2894767"/>
            <a:ext cx="3278756" cy="978734"/>
            <a:chOff x="0" y="0"/>
            <a:chExt cx="3278755" cy="978732"/>
          </a:xfrm>
        </p:grpSpPr>
        <p:sp>
          <p:nvSpPr>
            <p:cNvPr id="271" name="ℓ-th instruction"/>
            <p:cNvSpPr/>
            <p:nvPr/>
          </p:nvSpPr>
          <p:spPr>
            <a:xfrm>
              <a:off x="0" y="0"/>
              <a:ext cx="3278756" cy="554616"/>
            </a:xfrm>
            <a:prstGeom prst="roundRect">
              <a:avLst>
                <a:gd name="adj" fmla="val 43508"/>
              </a:avLst>
            </a:prstGeom>
            <a:blipFill rotWithShape="1">
              <a:blip r:embed="rId2"/>
              <a:srcRect/>
              <a:tile tx="0" ty="0" sx="100000" sy="100000" flip="none" algn="tl"/>
            </a:blip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584200">
                <a:defRPr sz="25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t>ℓ-th </a:t>
              </a:r>
              <a:r>
                <a:rPr sz="2000"/>
                <a:t>instruction</a:t>
              </a:r>
            </a:p>
          </p:txBody>
        </p:sp>
        <p:sp>
          <p:nvSpPr>
            <p:cNvPr id="272" name="Line"/>
            <p:cNvSpPr/>
            <p:nvPr/>
          </p:nvSpPr>
          <p:spPr>
            <a:xfrm flipV="1">
              <a:off x="277307" y="489366"/>
              <a:ext cx="260997" cy="489367"/>
            </a:xfrm>
            <a:prstGeom prst="line">
              <a:avLst/>
            </a:prstGeom>
            <a:noFill/>
            <a:ln w="25400" cap="flat">
              <a:solidFill>
                <a:srgbClr val="011993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pic>
        <p:nvPicPr>
          <p:cNvPr id="274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30" y="3840924"/>
            <a:ext cx="12516602" cy="38844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" grpId="1" animBg="1" advAuto="0"/>
      <p:bldP spid="273" grpId="2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RAM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Courier" pitchFamily="2" charset="0"/>
              </a:rPr>
              <a:t>RAM</a:t>
            </a:r>
            <a:r>
              <a:rPr dirty="0"/>
              <a:t> model</a:t>
            </a:r>
          </a:p>
        </p:txBody>
      </p:sp>
      <p:sp>
        <p:nvSpPr>
          <p:cNvPr id="277" name="uses arbitrarily many registers containing arbitrarily big numbers."/>
          <p:cNvSpPr txBox="1">
            <a:spLocks noGrp="1"/>
          </p:cNvSpPr>
          <p:nvPr>
            <p:ph type="body" sz="quarter" idx="1"/>
          </p:nvPr>
        </p:nvSpPr>
        <p:spPr>
          <a:xfrm>
            <a:off x="1206500" y="7073900"/>
            <a:ext cx="11277600" cy="1536700"/>
          </a:xfrm>
          <a:prstGeom prst="rect">
            <a:avLst/>
          </a:prstGeom>
        </p:spPr>
        <p:txBody>
          <a:bodyPr/>
          <a:lstStyle/>
          <a:p>
            <a:r>
              <a:t>uses </a:t>
            </a:r>
            <a:r>
              <a:rPr i="1">
                <a:solidFill>
                  <a:srgbClr val="801B7F"/>
                </a:solidFill>
              </a:rPr>
              <a:t>arbitrarily</a:t>
            </a:r>
            <a:r>
              <a:rPr>
                <a:solidFill>
                  <a:srgbClr val="801B7F"/>
                </a:solidFill>
              </a:rPr>
              <a:t> </a:t>
            </a:r>
            <a:r>
              <a:rPr i="1">
                <a:solidFill>
                  <a:srgbClr val="801B7F"/>
                </a:solidFill>
              </a:rPr>
              <a:t>many</a:t>
            </a:r>
            <a:r>
              <a:t> registers containing </a:t>
            </a:r>
            <a:r>
              <a:rPr i="1">
                <a:solidFill>
                  <a:srgbClr val="801B7F"/>
                </a:solidFill>
              </a:rPr>
              <a:t>arbitrarily</a:t>
            </a:r>
            <a:r>
              <a:rPr>
                <a:solidFill>
                  <a:srgbClr val="801B7F"/>
                </a:solidFill>
              </a:rPr>
              <a:t> </a:t>
            </a:r>
            <a:r>
              <a:rPr i="1">
                <a:solidFill>
                  <a:srgbClr val="801B7F"/>
                </a:solidFill>
              </a:rPr>
              <a:t>big</a:t>
            </a:r>
            <a:r>
              <a:t> numbers.</a:t>
            </a:r>
          </a:p>
        </p:txBody>
      </p:sp>
      <p:pic>
        <p:nvPicPr>
          <p:cNvPr id="278" name="droppedImage.pdf" descr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04" y="2603500"/>
            <a:ext cx="11620501" cy="44198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roup"/>
          <p:cNvGrpSpPr/>
          <p:nvPr/>
        </p:nvGrpSpPr>
        <p:grpSpPr>
          <a:xfrm>
            <a:off x="329753" y="5641448"/>
            <a:ext cx="1641823" cy="594252"/>
            <a:chOff x="0" y="0"/>
            <a:chExt cx="1641822" cy="594251"/>
          </a:xfrm>
        </p:grpSpPr>
        <p:sp>
          <p:nvSpPr>
            <p:cNvPr id="280" name="Rounded Rectangle"/>
            <p:cNvSpPr/>
            <p:nvPr/>
          </p:nvSpPr>
          <p:spPr>
            <a:xfrm>
              <a:off x="940246" y="0"/>
              <a:ext cx="701577" cy="314852"/>
            </a:xfrm>
            <a:prstGeom prst="roundRect">
              <a:avLst>
                <a:gd name="adj" fmla="val 48404"/>
              </a:avLst>
            </a:prstGeom>
            <a:solidFill>
              <a:srgbClr val="942193">
                <a:alpha val="26600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81" name="Rounded Rectangle"/>
            <p:cNvSpPr/>
            <p:nvPr/>
          </p:nvSpPr>
          <p:spPr>
            <a:xfrm>
              <a:off x="0" y="279400"/>
              <a:ext cx="701576" cy="314852"/>
            </a:xfrm>
            <a:prstGeom prst="roundRect">
              <a:avLst>
                <a:gd name="adj" fmla="val 48404"/>
              </a:avLst>
            </a:prstGeom>
            <a:solidFill>
              <a:srgbClr val="942193">
                <a:alpha val="23519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283" name="(S)RAM instruction set"/>
          <p:cNvSpPr txBox="1">
            <a:spLocks noGrp="1"/>
          </p:cNvSpPr>
          <p:nvPr>
            <p:ph type="title"/>
          </p:nvPr>
        </p:nvSpPr>
        <p:spPr>
          <a:xfrm>
            <a:off x="1031329" y="1168400"/>
            <a:ext cx="10810901" cy="1562100"/>
          </a:xfrm>
          <a:prstGeom prst="rect">
            <a:avLst/>
          </a:prstGeom>
        </p:spPr>
        <p:txBody>
          <a:bodyPr/>
          <a:lstStyle/>
          <a:p>
            <a:r>
              <a:rPr dirty="0"/>
              <a:t>(</a:t>
            </a:r>
            <a:r>
              <a:rPr dirty="0">
                <a:latin typeface="Courier" pitchFamily="2" charset="0"/>
              </a:rPr>
              <a:t>S</a:t>
            </a:r>
            <a:r>
              <a:rPr dirty="0"/>
              <a:t>)</a:t>
            </a:r>
            <a:r>
              <a:rPr dirty="0">
                <a:latin typeface="Courier" pitchFamily="2" charset="0"/>
              </a:rPr>
              <a:t>RAM</a:t>
            </a:r>
            <a:r>
              <a:rPr dirty="0"/>
              <a:t> instruction set </a:t>
            </a:r>
          </a:p>
        </p:txBody>
      </p:sp>
      <p:pic>
        <p:nvPicPr>
          <p:cNvPr id="28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39" y="3978745"/>
            <a:ext cx="8768825" cy="3767259"/>
          </a:xfrm>
          <a:prstGeom prst="rect">
            <a:avLst/>
          </a:prstGeom>
          <a:ln w="12700">
            <a:miter lim="400000"/>
          </a:ln>
        </p:spPr>
      </p:pic>
      <p:sp>
        <p:nvSpPr>
          <p:cNvPr id="285" name="SuccessorRAM is like RAM  but without binary operations"/>
          <p:cNvSpPr/>
          <p:nvPr/>
        </p:nvSpPr>
        <p:spPr>
          <a:xfrm>
            <a:off x="2139950" y="2875964"/>
            <a:ext cx="8648700" cy="622301"/>
          </a:xfrm>
          <a:prstGeom prst="roundRect">
            <a:avLst>
              <a:gd name="adj" fmla="val 30612"/>
            </a:avLst>
          </a:prstGeom>
          <a:blipFill>
            <a:blip r:embed="rId3"/>
          </a:blip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584200">
              <a:defRPr sz="2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rPr dirty="0" err="1"/>
              <a:t>S</a:t>
            </a:r>
            <a:r>
              <a:rPr sz="1300" dirty="0" err="1"/>
              <a:t>uccessor</a:t>
            </a:r>
            <a:r>
              <a:rPr dirty="0" err="1">
                <a:latin typeface="Courier" pitchFamily="2" charset="0"/>
              </a:rPr>
              <a:t>RAM</a:t>
            </a:r>
            <a:r>
              <a:rPr dirty="0"/>
              <a:t> is like </a:t>
            </a:r>
            <a:r>
              <a:rPr dirty="0">
                <a:latin typeface="Courier" pitchFamily="2" charset="0"/>
              </a:rPr>
              <a:t>RAM</a:t>
            </a:r>
            <a:r>
              <a:rPr dirty="0"/>
              <a:t>  but without binary operations</a:t>
            </a:r>
          </a:p>
        </p:txBody>
      </p:sp>
      <p:sp>
        <p:nvSpPr>
          <p:cNvPr id="286" name="indirect addressing"/>
          <p:cNvSpPr/>
          <p:nvPr/>
        </p:nvSpPr>
        <p:spPr>
          <a:xfrm>
            <a:off x="2039617" y="5589324"/>
            <a:ext cx="239325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1600">
                <a:solidFill>
                  <a:srgbClr val="932691"/>
                </a:solidFill>
              </a:defRPr>
            </a:lvl1pPr>
          </a:lstStyle>
          <a:p>
            <a:r>
              <a:t>indirect addressing</a:t>
            </a:r>
          </a:p>
        </p:txBody>
      </p:sp>
      <p:sp>
        <p:nvSpPr>
          <p:cNvPr id="287" name="data type of natural numbers…"/>
          <p:cNvSpPr txBox="1">
            <a:spLocks noGrp="1"/>
          </p:cNvSpPr>
          <p:nvPr>
            <p:ph type="body" sz="quarter" idx="1"/>
          </p:nvPr>
        </p:nvSpPr>
        <p:spPr>
          <a:xfrm>
            <a:off x="8896052" y="3643728"/>
            <a:ext cx="4037013" cy="4869092"/>
          </a:xfrm>
          <a:prstGeom prst="rect">
            <a:avLst/>
          </a:prstGeom>
        </p:spPr>
        <p:txBody>
          <a:bodyPr/>
          <a:lstStyle/>
          <a:p>
            <a:pPr>
              <a:defRPr sz="3000"/>
            </a:pPr>
            <a:r>
              <a:rPr dirty="0"/>
              <a:t>data type of </a:t>
            </a:r>
            <a:r>
              <a:rPr i="1" dirty="0"/>
              <a:t>natural numbers</a:t>
            </a:r>
          </a:p>
          <a:p>
            <a:pPr>
              <a:defRPr sz="3000"/>
            </a:pPr>
            <a:r>
              <a:rPr dirty="0"/>
              <a:t>angle brackets </a:t>
            </a:r>
            <a:r>
              <a:rPr dirty="0">
                <a:latin typeface="Courier" pitchFamily="2" charset="0"/>
              </a:rPr>
              <a:t>&lt; &gt;</a:t>
            </a:r>
            <a:br>
              <a:rPr dirty="0"/>
            </a:br>
            <a:r>
              <a:rPr i="1" dirty="0"/>
              <a:t>indirect</a:t>
            </a:r>
            <a:r>
              <a:rPr dirty="0"/>
              <a:t> addressing</a:t>
            </a:r>
          </a:p>
          <a:p>
            <a:pPr>
              <a:defRPr sz="3000"/>
            </a:pPr>
            <a:r>
              <a:rPr dirty="0">
                <a:latin typeface="Courier" pitchFamily="2" charset="0"/>
              </a:rPr>
              <a:t>if-</a:t>
            </a:r>
            <a:r>
              <a:rPr dirty="0" err="1">
                <a:latin typeface="Courier" pitchFamily="2" charset="0"/>
              </a:rPr>
              <a:t>goto</a:t>
            </a:r>
            <a:r>
              <a:rPr dirty="0">
                <a:latin typeface="Courier" pitchFamily="2" charset="0"/>
              </a:rPr>
              <a:t>-else</a:t>
            </a:r>
            <a:r>
              <a:rPr dirty="0"/>
              <a:t> tests whether</a:t>
            </a:r>
            <a:br>
              <a:rPr dirty="0"/>
            </a:br>
            <a:r>
              <a:rPr dirty="0">
                <a:latin typeface="Courier" pitchFamily="2" charset="0"/>
              </a:rPr>
              <a:t>X </a:t>
            </a:r>
            <a:r>
              <a:rPr dirty="0"/>
              <a:t>is 0 and then </a:t>
            </a:r>
            <a:br>
              <a:rPr dirty="0"/>
            </a:br>
            <a:r>
              <a:rPr i="1" dirty="0"/>
              <a:t>jumps</a:t>
            </a:r>
            <a:r>
              <a:rPr dirty="0"/>
              <a:t> accordingly.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4" animBg="1" advAuto="0"/>
      <p:bldP spid="285" grpId="1" animBg="1" advAuto="0"/>
      <p:bldP spid="286" grpId="3" animBg="1" advAuto="0"/>
      <p:bldP spid="287" grpId="2" build="p" bldLvl="5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roup"/>
          <p:cNvGrpSpPr/>
          <p:nvPr/>
        </p:nvGrpSpPr>
        <p:grpSpPr>
          <a:xfrm>
            <a:off x="7162800" y="6731000"/>
            <a:ext cx="1447800" cy="812800"/>
            <a:chOff x="0" y="0"/>
            <a:chExt cx="1447800" cy="812800"/>
          </a:xfrm>
        </p:grpSpPr>
        <p:sp>
          <p:nvSpPr>
            <p:cNvPr id="307" name="Rounded Rectangle"/>
            <p:cNvSpPr/>
            <p:nvPr/>
          </p:nvSpPr>
          <p:spPr>
            <a:xfrm>
              <a:off x="711200" y="0"/>
              <a:ext cx="736600" cy="355600"/>
            </a:xfrm>
            <a:prstGeom prst="roundRect">
              <a:avLst>
                <a:gd name="adj" fmla="val 50000"/>
              </a:avLst>
            </a:prstGeom>
            <a:solidFill>
              <a:srgbClr val="942193">
                <a:alpha val="18546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08" name="Rounded Rectangle"/>
            <p:cNvSpPr/>
            <p:nvPr/>
          </p:nvSpPr>
          <p:spPr>
            <a:xfrm>
              <a:off x="0" y="469900"/>
              <a:ext cx="685800" cy="342900"/>
            </a:xfrm>
            <a:prstGeom prst="roundRect">
              <a:avLst>
                <a:gd name="adj" fmla="val 50000"/>
              </a:avLst>
            </a:prstGeom>
            <a:solidFill>
              <a:srgbClr val="942193">
                <a:alpha val="18111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312" name="Group"/>
          <p:cNvGrpSpPr/>
          <p:nvPr/>
        </p:nvGrpSpPr>
        <p:grpSpPr>
          <a:xfrm>
            <a:off x="3111500" y="6724650"/>
            <a:ext cx="1739900" cy="831850"/>
            <a:chOff x="0" y="0"/>
            <a:chExt cx="1739900" cy="831850"/>
          </a:xfrm>
        </p:grpSpPr>
        <p:sp>
          <p:nvSpPr>
            <p:cNvPr id="310" name="Rounded Rectangle"/>
            <p:cNvSpPr/>
            <p:nvPr/>
          </p:nvSpPr>
          <p:spPr>
            <a:xfrm>
              <a:off x="635000" y="0"/>
              <a:ext cx="1104900" cy="368300"/>
            </a:xfrm>
            <a:prstGeom prst="roundRect">
              <a:avLst>
                <a:gd name="adj" fmla="val 50000"/>
              </a:avLst>
            </a:prstGeom>
            <a:solidFill>
              <a:srgbClr val="942193">
                <a:alpha val="15883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11" name="Rounded Rectangle"/>
            <p:cNvSpPr/>
            <p:nvPr/>
          </p:nvSpPr>
          <p:spPr>
            <a:xfrm>
              <a:off x="0" y="463550"/>
              <a:ext cx="635000" cy="368300"/>
            </a:xfrm>
            <a:prstGeom prst="roundRect">
              <a:avLst>
                <a:gd name="adj" fmla="val 48276"/>
              </a:avLst>
            </a:prstGeom>
            <a:solidFill>
              <a:srgbClr val="942193">
                <a:alpha val="17283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pic>
        <p:nvPicPr>
          <p:cNvPr id="31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3" y="3987800"/>
            <a:ext cx="13074366" cy="3592483"/>
          </a:xfrm>
          <a:prstGeom prst="rect">
            <a:avLst/>
          </a:prstGeom>
          <a:ln w="12700">
            <a:miter lim="400000"/>
          </a:ln>
        </p:spPr>
      </p:pic>
      <p:sp>
        <p:nvSpPr>
          <p:cNvPr id="314" name="Semantics SR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Semantics </a:t>
            </a:r>
            <a:r>
              <a:rPr dirty="0">
                <a:latin typeface="Courier" pitchFamily="2" charset="0"/>
              </a:rPr>
              <a:t>SRAM</a:t>
            </a:r>
          </a:p>
        </p:txBody>
      </p:sp>
      <p:pic>
        <p:nvPicPr>
          <p:cNvPr id="315" name="droppedImage.pdf" descr="dropped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223" y="2438400"/>
            <a:ext cx="5085977" cy="5842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8" name="Group"/>
          <p:cNvGrpSpPr/>
          <p:nvPr/>
        </p:nvGrpSpPr>
        <p:grpSpPr>
          <a:xfrm>
            <a:off x="1181100" y="2876550"/>
            <a:ext cx="7977352" cy="920750"/>
            <a:chOff x="0" y="0"/>
            <a:chExt cx="7977351" cy="920750"/>
          </a:xfrm>
        </p:grpSpPr>
        <p:pic>
          <p:nvPicPr>
            <p:cNvPr id="316" name="droppedImage.pdf" descr="droppedImage.pd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6350"/>
              <a:ext cx="7977352" cy="914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17" name="{0:x, 1:0, 2:0,...}"/>
            <p:cNvSpPr/>
            <p:nvPr/>
          </p:nvSpPr>
          <p:spPr>
            <a:xfrm>
              <a:off x="2213136" y="0"/>
              <a:ext cx="2692401" cy="4699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ctr" defTabSz="584200">
                <a:defRPr sz="2400">
                  <a:latin typeface="Times Roman"/>
                  <a:ea typeface="Times Roman"/>
                  <a:cs typeface="Times Roman"/>
                  <a:sym typeface="Times Roman"/>
                </a:defRPr>
              </a:pPr>
              <a:r>
                <a:t>{0:</a:t>
              </a:r>
              <a:r>
                <a:rPr i="1"/>
                <a:t>x</a:t>
              </a:r>
              <a:r>
                <a:t>, 1:0, 2:0,...}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" grpId="2" animBg="1" advAuto="0"/>
      <p:bldP spid="312" grpId="3" animBg="1" advAuto="0"/>
      <p:bldP spid="318" grpId="1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ounter Machine C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Counter Machine </a:t>
            </a:r>
            <a:r>
              <a:rPr dirty="0">
                <a:latin typeface="Courier" pitchFamily="2" charset="0"/>
              </a:rPr>
              <a:t>CM</a:t>
            </a:r>
          </a:p>
        </p:txBody>
      </p:sp>
      <p:sp>
        <p:nvSpPr>
          <p:cNvPr id="321" name="Counter machines are much simpler than register machines.…"/>
          <p:cNvSpPr txBox="1">
            <a:spLocks noGrp="1"/>
          </p:cNvSpPr>
          <p:nvPr>
            <p:ph type="body" idx="1"/>
          </p:nvPr>
        </p:nvSpPr>
        <p:spPr>
          <a:xfrm>
            <a:off x="646430" y="3743378"/>
            <a:ext cx="11806077" cy="501806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1600"/>
              </a:spcBef>
            </a:pPr>
            <a:r>
              <a:rPr sz="3800" dirty="0"/>
              <a:t>Counter machines are much simpler than register machines.</a:t>
            </a:r>
          </a:p>
          <a:p>
            <a:pPr>
              <a:lnSpc>
                <a:spcPct val="90000"/>
              </a:lnSpc>
              <a:spcBef>
                <a:spcPts val="1600"/>
              </a:spcBef>
            </a:pPr>
            <a:r>
              <a:rPr sz="3800" dirty="0"/>
              <a:t>They contain several registers, called </a:t>
            </a:r>
            <a:r>
              <a:rPr sz="3800" i="1" dirty="0">
                <a:solidFill>
                  <a:srgbClr val="80097F"/>
                </a:solidFill>
              </a:rPr>
              <a:t>counters</a:t>
            </a:r>
            <a:r>
              <a:rPr sz="3800" dirty="0"/>
              <a:t> as they can only be incremented or decremented and tested for zero.</a:t>
            </a:r>
          </a:p>
          <a:p>
            <a:pPr marL="917575" indent="-600075">
              <a:lnSpc>
                <a:spcPct val="90000"/>
              </a:lnSpc>
              <a:spcBef>
                <a:spcPts val="1600"/>
              </a:spcBef>
            </a:pPr>
            <a:r>
              <a:rPr lang="en-GB" sz="3800" dirty="0">
                <a:latin typeface="+mn-ea"/>
                <a:cs typeface="Courier"/>
                <a:sym typeface="Courier"/>
              </a:rPr>
              <a:t>We have that </a:t>
            </a:r>
            <a:r>
              <a:rPr sz="3800" dirty="0">
                <a:latin typeface="Courier"/>
                <a:ea typeface="Courier"/>
                <a:cs typeface="Courier"/>
                <a:sym typeface="Courier"/>
              </a:rPr>
              <a:t>2CM</a:t>
            </a:r>
            <a:r>
              <a:rPr sz="3800" dirty="0"/>
              <a:t> is like </a:t>
            </a:r>
            <a:r>
              <a:rPr sz="3800" dirty="0">
                <a:latin typeface="Courier"/>
                <a:ea typeface="Courier"/>
                <a:cs typeface="Courier"/>
                <a:sym typeface="Courier"/>
              </a:rPr>
              <a:t>CM</a:t>
            </a:r>
            <a:r>
              <a:rPr sz="3800" dirty="0"/>
              <a:t> but with 2 counters only.</a:t>
            </a:r>
          </a:p>
          <a:p>
            <a:pPr>
              <a:lnSpc>
                <a:spcPct val="90000"/>
              </a:lnSpc>
              <a:spcBef>
                <a:spcPts val="1600"/>
              </a:spcBef>
            </a:pPr>
            <a:r>
              <a:rPr sz="3800" dirty="0"/>
              <a:t>Semantics as for register machines.</a:t>
            </a:r>
          </a:p>
        </p:txBody>
      </p:sp>
      <p:pic>
        <p:nvPicPr>
          <p:cNvPr id="322" name="droppedImage.pdf" descr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54" y="2830539"/>
            <a:ext cx="11969116" cy="774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" grpId="1" build="p" bldLvl="5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he story so fa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story so far</a:t>
            </a:r>
          </a:p>
        </p:txBody>
      </p:sp>
      <p:sp>
        <p:nvSpPr>
          <p:cNvPr id="147" name="We have found problems that cannot be solved by a WHILE program (Halting, Busy-Beaver,  Tiling,  Ambiguity of CFGs, etc).…"/>
          <p:cNvSpPr txBox="1">
            <a:spLocks noGrp="1"/>
          </p:cNvSpPr>
          <p:nvPr>
            <p:ph type="body" idx="1"/>
          </p:nvPr>
        </p:nvSpPr>
        <p:spPr>
          <a:xfrm>
            <a:off x="1270000" y="2654300"/>
            <a:ext cx="10464800" cy="6108700"/>
          </a:xfrm>
          <a:prstGeom prst="rect">
            <a:avLst/>
          </a:prstGeom>
        </p:spPr>
        <p:txBody>
          <a:bodyPr/>
          <a:lstStyle/>
          <a:p>
            <a:r>
              <a:t>We have found problems that cannot be solved by a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WHILE</a:t>
            </a:r>
            <a:r>
              <a:t> program (</a:t>
            </a:r>
            <a:r>
              <a:rPr i="1"/>
              <a:t>Halting</a:t>
            </a:r>
            <a:r>
              <a:t>, </a:t>
            </a:r>
            <a:r>
              <a:rPr i="1"/>
              <a:t>Busy-Beaver,</a:t>
            </a:r>
            <a:r>
              <a:t>  </a:t>
            </a:r>
            <a:r>
              <a:rPr i="1"/>
              <a:t>Tiling</a:t>
            </a:r>
            <a:r>
              <a:t>,  </a:t>
            </a:r>
            <a:r>
              <a:rPr i="1"/>
              <a:t>Ambiguity of CFGs,</a:t>
            </a:r>
            <a:r>
              <a:t> etc). </a:t>
            </a:r>
          </a:p>
          <a:p>
            <a:r>
              <a:t>But this does not mean yet they could not be solved by a different machine model (different definition of “effective procedure”).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1" build="p" bldLvl="5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ellular Automata CA"/>
          <p:cNvSpPr txBox="1">
            <a:spLocks noGrp="1"/>
          </p:cNvSpPr>
          <p:nvPr>
            <p:ph type="title"/>
          </p:nvPr>
        </p:nvSpPr>
        <p:spPr>
          <a:xfrm>
            <a:off x="-204985" y="1130300"/>
            <a:ext cx="13157596" cy="1562100"/>
          </a:xfrm>
          <a:prstGeom prst="rect">
            <a:avLst/>
          </a:prstGeom>
        </p:spPr>
        <p:txBody>
          <a:bodyPr/>
          <a:lstStyle/>
          <a:p>
            <a:r>
              <a:rPr dirty="0"/>
              <a:t>Cellular Automata </a:t>
            </a:r>
            <a:r>
              <a:rPr dirty="0">
                <a:latin typeface="Courier" pitchFamily="2" charset="0"/>
              </a:rPr>
              <a:t>CA</a:t>
            </a:r>
          </a:p>
        </p:txBody>
      </p:sp>
      <p:sp>
        <p:nvSpPr>
          <p:cNvPr id="325" name="we just focus one specific version the famous 2-dimensional CA called (Conway’s) Game of Life"/>
          <p:cNvSpPr/>
          <p:nvPr/>
        </p:nvSpPr>
        <p:spPr>
          <a:xfrm>
            <a:off x="1122363" y="2754471"/>
            <a:ext cx="6855719" cy="969318"/>
          </a:xfrm>
          <a:prstGeom prst="roundRect">
            <a:avLst>
              <a:gd name="adj" fmla="val 17033"/>
            </a:avLst>
          </a:prstGeom>
          <a:blipFill>
            <a:blip r:embed="rId2"/>
          </a:blip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584200">
              <a:defRPr sz="2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t>we just focus one specific version the famous 2-dimensional CA called (Conway’s) </a:t>
            </a:r>
            <a:r>
              <a:rPr b="1" i="1">
                <a:solidFill>
                  <a:srgbClr val="FFFB00"/>
                </a:solidFill>
              </a:rPr>
              <a:t>Game of Life</a:t>
            </a:r>
          </a:p>
        </p:txBody>
      </p:sp>
      <p:grpSp>
        <p:nvGrpSpPr>
          <p:cNvPr id="328" name="Group"/>
          <p:cNvGrpSpPr/>
          <p:nvPr/>
        </p:nvGrpSpPr>
        <p:grpSpPr>
          <a:xfrm>
            <a:off x="9850160" y="2455435"/>
            <a:ext cx="2807127" cy="4008865"/>
            <a:chOff x="0" y="0"/>
            <a:chExt cx="2807125" cy="4008864"/>
          </a:xfrm>
        </p:grpSpPr>
        <p:pic>
          <p:nvPicPr>
            <p:cNvPr id="326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3214" y="0"/>
              <a:ext cx="2653912" cy="24447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27" name="John Conway (Cambridge Mathematician)"/>
            <p:cNvSpPr/>
            <p:nvPr/>
          </p:nvSpPr>
          <p:spPr>
            <a:xfrm>
              <a:off x="0" y="2738864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John Conway (Cambridge Mathematician)</a:t>
              </a:r>
            </a:p>
          </p:txBody>
        </p:sp>
      </p:grpSp>
      <p:pic>
        <p:nvPicPr>
          <p:cNvPr id="329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6272" y="4441290"/>
            <a:ext cx="4715083" cy="4207900"/>
          </a:xfrm>
          <a:prstGeom prst="rect">
            <a:avLst/>
          </a:prstGeom>
          <a:ln w="12700">
            <a:miter lim="400000"/>
          </a:ln>
        </p:spPr>
      </p:pic>
      <p:sp>
        <p:nvSpPr>
          <p:cNvPr id="330" name="cell lattice (grid)"/>
          <p:cNvSpPr/>
          <p:nvPr/>
        </p:nvSpPr>
        <p:spPr>
          <a:xfrm>
            <a:off x="8616900" y="5746750"/>
            <a:ext cx="2166255" cy="41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r>
              <a:t>cell lattice (grid)</a:t>
            </a:r>
          </a:p>
        </p:txBody>
      </p:sp>
      <p:sp>
        <p:nvSpPr>
          <p:cNvPr id="331" name="neighbourhood of (m,n) = 8 cells"/>
          <p:cNvSpPr/>
          <p:nvPr/>
        </p:nvSpPr>
        <p:spPr>
          <a:xfrm>
            <a:off x="1352500" y="5359399"/>
            <a:ext cx="3111958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>
                <a:solidFill>
                  <a:srgbClr val="C82506"/>
                </a:solidFill>
              </a:defRPr>
            </a:pPr>
            <a:r>
              <a:t>neighbourhood of (m,n)</a:t>
            </a:r>
            <a:br/>
            <a:r>
              <a:t>= 8 cells </a:t>
            </a:r>
          </a:p>
        </p:txBody>
      </p:sp>
      <p:sp>
        <p:nvSpPr>
          <p:cNvPr id="332" name="each cell contains 0 or 1"/>
          <p:cNvSpPr/>
          <p:nvPr/>
        </p:nvSpPr>
        <p:spPr>
          <a:xfrm>
            <a:off x="8611126" y="6582255"/>
            <a:ext cx="193174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600"/>
            </a:lvl1pPr>
          </a:lstStyle>
          <a:p>
            <a:r>
              <a:t>each cell contains 0 or 1</a:t>
            </a:r>
          </a:p>
        </p:txBody>
      </p:sp>
      <p:sp>
        <p:nvSpPr>
          <p:cNvPr id="333" name="the value of a cell changes every “time tick” and the new value is determined only by the values of the neighbourhood cells"/>
          <p:cNvSpPr/>
          <p:nvPr/>
        </p:nvSpPr>
        <p:spPr>
          <a:xfrm>
            <a:off x="905945" y="6405539"/>
            <a:ext cx="3002364" cy="200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600"/>
            </a:lvl1pPr>
          </a:lstStyle>
          <a:p>
            <a:r>
              <a:t>the value of a cell changes every “time tick” and the new value is determined only by the values of the neighbourhood cells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" grpId="1" animBg="1" advAuto="0"/>
      <p:bldP spid="328" grpId="2" animBg="1" advAuto="0"/>
      <p:bldP spid="329" grpId="3" animBg="1" advAuto="0"/>
      <p:bldP spid="330" grpId="4" animBg="1" advAuto="0"/>
      <p:bldP spid="331" grpId="5" animBg="1" advAuto="0"/>
      <p:bldP spid="332" grpId="7" animBg="1" advAuto="0"/>
      <p:bldP spid="333" grpId="6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Rules of Game of Life"/>
          <p:cNvSpPr txBox="1">
            <a:spLocks noGrp="1"/>
          </p:cNvSpPr>
          <p:nvPr>
            <p:ph type="title"/>
          </p:nvPr>
        </p:nvSpPr>
        <p:spPr>
          <a:xfrm>
            <a:off x="-217685" y="1117600"/>
            <a:ext cx="13157596" cy="1562100"/>
          </a:xfrm>
          <a:prstGeom prst="rect">
            <a:avLst/>
          </a:prstGeom>
        </p:spPr>
        <p:txBody>
          <a:bodyPr/>
          <a:lstStyle/>
          <a:p>
            <a:r>
              <a:t>Rules of Game of Life</a:t>
            </a:r>
          </a:p>
        </p:txBody>
      </p:sp>
      <p:pic>
        <p:nvPicPr>
          <p:cNvPr id="33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146" y="2956242"/>
            <a:ext cx="2493526" cy="23540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3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596" y="2956242"/>
            <a:ext cx="2493526" cy="23540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3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047" y="3070542"/>
            <a:ext cx="2493525" cy="2354028"/>
          </a:xfrm>
          <a:prstGeom prst="rect">
            <a:avLst/>
          </a:prstGeom>
          <a:ln w="12700">
            <a:miter lim="400000"/>
          </a:ln>
        </p:spPr>
      </p:pic>
      <p:sp>
        <p:nvSpPr>
          <p:cNvPr id="339" name="-"/>
          <p:cNvSpPr/>
          <p:nvPr/>
        </p:nvSpPr>
        <p:spPr>
          <a:xfrm>
            <a:off x="1963871" y="3975026"/>
            <a:ext cx="538461" cy="494259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C82506"/>
              </a:gs>
            </a:gsLst>
            <a:lin ang="5400000"/>
          </a:gradFill>
          <a:ln w="12700">
            <a:solidFill>
              <a:srgbClr val="000000"/>
            </a:solidFill>
            <a:custDash>
              <a:ds d="200000" sp="200000"/>
            </a:custDash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defRPr sz="4000">
                <a:solidFill>
                  <a:srgbClr val="5F327C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-</a:t>
            </a:r>
          </a:p>
        </p:txBody>
      </p:sp>
      <p:sp>
        <p:nvSpPr>
          <p:cNvPr id="340" name="Rectangle"/>
          <p:cNvSpPr/>
          <p:nvPr/>
        </p:nvSpPr>
        <p:spPr>
          <a:xfrm>
            <a:off x="4973771" y="3975026"/>
            <a:ext cx="538461" cy="494259"/>
          </a:xfrm>
          <a:prstGeom prst="rect">
            <a:avLst/>
          </a:prstGeom>
          <a:solidFill>
            <a:srgbClr val="70BF41"/>
          </a:solidFill>
          <a:ln w="25400">
            <a:solidFill>
              <a:srgbClr val="0B5D18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41" name="die if fewer  than two neighbours are alive"/>
          <p:cNvSpPr/>
          <p:nvPr/>
        </p:nvSpPr>
        <p:spPr>
          <a:xfrm>
            <a:off x="1030296" y="6698765"/>
            <a:ext cx="2264272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1800"/>
            </a:pPr>
            <a:r>
              <a:rPr dirty="0"/>
              <a:t>die if fewer </a:t>
            </a:r>
            <a:br>
              <a:rPr dirty="0"/>
            </a:br>
            <a:r>
              <a:rPr dirty="0"/>
              <a:t>than two </a:t>
            </a:r>
            <a:r>
              <a:rPr dirty="0" err="1"/>
              <a:t>neighbours</a:t>
            </a:r>
            <a:br>
              <a:rPr dirty="0"/>
            </a:br>
            <a:r>
              <a:rPr dirty="0"/>
              <a:t>are alive </a:t>
            </a:r>
          </a:p>
        </p:txBody>
      </p:sp>
      <p:sp>
        <p:nvSpPr>
          <p:cNvPr id="342" name="alive = 1 (solid line/filled)…"/>
          <p:cNvSpPr/>
          <p:nvPr/>
        </p:nvSpPr>
        <p:spPr>
          <a:xfrm>
            <a:off x="5757345" y="2331797"/>
            <a:ext cx="3837438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600"/>
            </a:pPr>
            <a:r>
              <a:t>alive = 1 (solid line/filled)</a:t>
            </a:r>
          </a:p>
          <a:p>
            <a:pPr>
              <a:defRPr sz="1600"/>
            </a:pPr>
            <a:r>
              <a:t>dead = 0 </a:t>
            </a:r>
            <a:r>
              <a:rPr>
                <a:solidFill>
                  <a:srgbClr val="A9A9A9"/>
                </a:solidFill>
              </a:rPr>
              <a:t>(no colour)</a:t>
            </a:r>
          </a:p>
        </p:txBody>
      </p:sp>
      <p:sp>
        <p:nvSpPr>
          <p:cNvPr id="343" name="Rectangle"/>
          <p:cNvSpPr/>
          <p:nvPr/>
        </p:nvSpPr>
        <p:spPr>
          <a:xfrm>
            <a:off x="2497271" y="3467100"/>
            <a:ext cx="538461" cy="494259"/>
          </a:xfrm>
          <a:prstGeom prst="rect">
            <a:avLst/>
          </a:prstGeom>
          <a:solidFill>
            <a:srgbClr val="0B0008"/>
          </a:solidFill>
          <a:ln w="25400">
            <a:solidFill>
              <a:srgbClr val="054109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44" name="Underpopulation"/>
          <p:cNvSpPr/>
          <p:nvPr/>
        </p:nvSpPr>
        <p:spPr>
          <a:xfrm>
            <a:off x="993892" y="5631086"/>
            <a:ext cx="2336743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200">
                <a:solidFill>
                  <a:srgbClr val="C82506"/>
                </a:solidFill>
              </a:defRPr>
            </a:lvl1pPr>
          </a:lstStyle>
          <a:p>
            <a:r>
              <a:rPr dirty="0"/>
              <a:t>Underpopulation</a:t>
            </a:r>
          </a:p>
        </p:txBody>
      </p:sp>
      <p:sp>
        <p:nvSpPr>
          <p:cNvPr id="345" name="Survival"/>
          <p:cNvSpPr/>
          <p:nvPr/>
        </p:nvSpPr>
        <p:spPr>
          <a:xfrm>
            <a:off x="4576302" y="5639634"/>
            <a:ext cx="1181043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200">
                <a:solidFill>
                  <a:srgbClr val="00882B"/>
                </a:solidFill>
              </a:defRPr>
            </a:lvl1pPr>
          </a:lstStyle>
          <a:p>
            <a:r>
              <a:rPr dirty="0"/>
              <a:t>Survival</a:t>
            </a:r>
          </a:p>
        </p:txBody>
      </p:sp>
      <p:sp>
        <p:nvSpPr>
          <p:cNvPr id="346" name="survive (stay alive) if two or three  neighbours are alive"/>
          <p:cNvSpPr/>
          <p:nvPr/>
        </p:nvSpPr>
        <p:spPr>
          <a:xfrm>
            <a:off x="3883596" y="6806656"/>
            <a:ext cx="2745758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1800"/>
            </a:pPr>
            <a:r>
              <a:rPr dirty="0"/>
              <a:t>survive (stay alive) if two or three </a:t>
            </a:r>
            <a:br>
              <a:rPr dirty="0"/>
            </a:br>
            <a:r>
              <a:rPr dirty="0" err="1"/>
              <a:t>neighbours</a:t>
            </a:r>
            <a:r>
              <a:rPr dirty="0"/>
              <a:t> are alive </a:t>
            </a:r>
          </a:p>
        </p:txBody>
      </p:sp>
      <p:sp>
        <p:nvSpPr>
          <p:cNvPr id="347" name="Rectangle"/>
          <p:cNvSpPr/>
          <p:nvPr/>
        </p:nvSpPr>
        <p:spPr>
          <a:xfrm>
            <a:off x="4406458" y="3975026"/>
            <a:ext cx="538462" cy="494259"/>
          </a:xfrm>
          <a:prstGeom prst="rect">
            <a:avLst/>
          </a:prstGeom>
          <a:solidFill>
            <a:srgbClr val="0B0008"/>
          </a:solidFill>
          <a:ln w="25400">
            <a:solidFill>
              <a:srgbClr val="054109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48" name="Rectangle"/>
          <p:cNvSpPr/>
          <p:nvPr/>
        </p:nvSpPr>
        <p:spPr>
          <a:xfrm>
            <a:off x="5492982" y="4452628"/>
            <a:ext cx="538461" cy="494259"/>
          </a:xfrm>
          <a:prstGeom prst="rect">
            <a:avLst/>
          </a:prstGeom>
          <a:solidFill>
            <a:srgbClr val="0B0008"/>
          </a:solidFill>
          <a:ln w="25400">
            <a:solidFill>
              <a:srgbClr val="054109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49" name="Rectangle"/>
          <p:cNvSpPr/>
          <p:nvPr/>
        </p:nvSpPr>
        <p:spPr>
          <a:xfrm>
            <a:off x="4973771" y="3441700"/>
            <a:ext cx="538461" cy="494259"/>
          </a:xfrm>
          <a:prstGeom prst="rect">
            <a:avLst/>
          </a:prstGeom>
          <a:solidFill>
            <a:srgbClr val="0B0008"/>
          </a:solidFill>
          <a:ln w="25400">
            <a:solidFill>
              <a:srgbClr val="054109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50" name="Overcrowding"/>
          <p:cNvSpPr/>
          <p:nvPr/>
        </p:nvSpPr>
        <p:spPr>
          <a:xfrm>
            <a:off x="7064072" y="5660041"/>
            <a:ext cx="2050864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200">
                <a:solidFill>
                  <a:srgbClr val="C82506"/>
                </a:solidFill>
              </a:defRPr>
            </a:lvl1pPr>
          </a:lstStyle>
          <a:p>
            <a:r>
              <a:rPr dirty="0"/>
              <a:t>Overcrowding</a:t>
            </a:r>
          </a:p>
        </p:txBody>
      </p:sp>
      <p:sp>
        <p:nvSpPr>
          <p:cNvPr id="351" name="die if more  than three neighbours are alive"/>
          <p:cNvSpPr/>
          <p:nvPr/>
        </p:nvSpPr>
        <p:spPr>
          <a:xfrm>
            <a:off x="7095613" y="6674632"/>
            <a:ext cx="2493525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1800"/>
            </a:pPr>
            <a:r>
              <a:rPr dirty="0"/>
              <a:t>die if more </a:t>
            </a:r>
            <a:br>
              <a:rPr dirty="0"/>
            </a:br>
            <a:r>
              <a:rPr dirty="0"/>
              <a:t>than three </a:t>
            </a:r>
            <a:r>
              <a:rPr dirty="0" err="1"/>
              <a:t>neighbours</a:t>
            </a:r>
            <a:br>
              <a:rPr dirty="0"/>
            </a:br>
            <a:r>
              <a:rPr dirty="0"/>
              <a:t>are alive </a:t>
            </a:r>
          </a:p>
        </p:txBody>
      </p:sp>
      <p:sp>
        <p:nvSpPr>
          <p:cNvPr id="352" name="Rectangle"/>
          <p:cNvSpPr/>
          <p:nvPr/>
        </p:nvSpPr>
        <p:spPr>
          <a:xfrm>
            <a:off x="7926814" y="3599623"/>
            <a:ext cx="538461" cy="494259"/>
          </a:xfrm>
          <a:prstGeom prst="rect">
            <a:avLst/>
          </a:prstGeom>
          <a:solidFill>
            <a:srgbClr val="0B0008"/>
          </a:solidFill>
          <a:ln w="25400">
            <a:solidFill>
              <a:srgbClr val="054109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53" name="Rectangle"/>
          <p:cNvSpPr/>
          <p:nvPr/>
        </p:nvSpPr>
        <p:spPr>
          <a:xfrm>
            <a:off x="7926814" y="4626905"/>
            <a:ext cx="538461" cy="494259"/>
          </a:xfrm>
          <a:prstGeom prst="rect">
            <a:avLst/>
          </a:prstGeom>
          <a:solidFill>
            <a:srgbClr val="0B0008"/>
          </a:solidFill>
          <a:ln w="25400">
            <a:solidFill>
              <a:srgbClr val="054109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54" name="Rectangle"/>
          <p:cNvSpPr/>
          <p:nvPr/>
        </p:nvSpPr>
        <p:spPr>
          <a:xfrm>
            <a:off x="7343113" y="4626905"/>
            <a:ext cx="538461" cy="494259"/>
          </a:xfrm>
          <a:prstGeom prst="rect">
            <a:avLst/>
          </a:prstGeom>
          <a:solidFill>
            <a:srgbClr val="0B0008"/>
          </a:solidFill>
          <a:ln w="25400">
            <a:solidFill>
              <a:srgbClr val="054109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55" name="Rectangle"/>
          <p:cNvSpPr/>
          <p:nvPr/>
        </p:nvSpPr>
        <p:spPr>
          <a:xfrm>
            <a:off x="8511513" y="3596673"/>
            <a:ext cx="538461" cy="494259"/>
          </a:xfrm>
          <a:prstGeom prst="rect">
            <a:avLst/>
          </a:prstGeom>
          <a:solidFill>
            <a:srgbClr val="0B0008"/>
          </a:solidFill>
          <a:ln w="25400">
            <a:solidFill>
              <a:srgbClr val="054109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pic>
        <p:nvPicPr>
          <p:cNvPr id="35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147" y="3086100"/>
            <a:ext cx="2493525" cy="2354028"/>
          </a:xfrm>
          <a:prstGeom prst="rect">
            <a:avLst/>
          </a:prstGeom>
          <a:ln w="12700">
            <a:miter lim="400000"/>
          </a:ln>
        </p:spPr>
      </p:pic>
      <p:sp>
        <p:nvSpPr>
          <p:cNvPr id="357" name="Reproduction"/>
          <p:cNvSpPr/>
          <p:nvPr/>
        </p:nvSpPr>
        <p:spPr>
          <a:xfrm>
            <a:off x="10210975" y="5660041"/>
            <a:ext cx="2050864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200">
                <a:solidFill>
                  <a:srgbClr val="00882B"/>
                </a:solidFill>
              </a:defRPr>
            </a:lvl1pPr>
          </a:lstStyle>
          <a:p>
            <a:r>
              <a:rPr dirty="0"/>
              <a:t>Reproduction</a:t>
            </a:r>
          </a:p>
        </p:txBody>
      </p:sp>
      <p:sp>
        <p:nvSpPr>
          <p:cNvPr id="358" name="become alive if exactly three neighbours are alive"/>
          <p:cNvSpPr/>
          <p:nvPr/>
        </p:nvSpPr>
        <p:spPr>
          <a:xfrm>
            <a:off x="10125263" y="6674632"/>
            <a:ext cx="2493526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1800"/>
            </a:pPr>
            <a:r>
              <a:rPr dirty="0"/>
              <a:t>become alive if exactly three </a:t>
            </a:r>
            <a:r>
              <a:rPr dirty="0" err="1"/>
              <a:t>neighbours</a:t>
            </a:r>
            <a:br>
              <a:rPr dirty="0"/>
            </a:br>
            <a:r>
              <a:rPr dirty="0"/>
              <a:t>are alive </a:t>
            </a:r>
          </a:p>
        </p:txBody>
      </p:sp>
      <p:sp>
        <p:nvSpPr>
          <p:cNvPr id="359" name="-"/>
          <p:cNvSpPr/>
          <p:nvPr/>
        </p:nvSpPr>
        <p:spPr>
          <a:xfrm>
            <a:off x="7920993" y="4094439"/>
            <a:ext cx="538461" cy="494259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C82506"/>
              </a:gs>
            </a:gsLst>
            <a:lin ang="5400000"/>
          </a:gradFill>
          <a:ln w="12700">
            <a:solidFill>
              <a:srgbClr val="000000"/>
            </a:solidFill>
            <a:custDash>
              <a:ds d="200000" sp="200000"/>
            </a:custDash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defRPr sz="4000">
                <a:solidFill>
                  <a:srgbClr val="5F327C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-</a:t>
            </a:r>
          </a:p>
        </p:txBody>
      </p:sp>
      <p:sp>
        <p:nvSpPr>
          <p:cNvPr id="360" name="+"/>
          <p:cNvSpPr/>
          <p:nvPr/>
        </p:nvSpPr>
        <p:spPr>
          <a:xfrm>
            <a:off x="10772651" y="4094439"/>
            <a:ext cx="538461" cy="494259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70BF41"/>
              </a:gs>
            </a:gsLst>
            <a:lin ang="5400000"/>
          </a:gradFill>
          <a:ln w="25400">
            <a:solidFill>
              <a:srgbClr val="00882B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defRPr sz="4000">
                <a:solidFill>
                  <a:srgbClr val="00882B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+</a:t>
            </a:r>
          </a:p>
        </p:txBody>
      </p:sp>
      <p:sp>
        <p:nvSpPr>
          <p:cNvPr id="361" name="Rectangle"/>
          <p:cNvSpPr/>
          <p:nvPr/>
        </p:nvSpPr>
        <p:spPr>
          <a:xfrm>
            <a:off x="10785351" y="3574394"/>
            <a:ext cx="538461" cy="494259"/>
          </a:xfrm>
          <a:prstGeom prst="rect">
            <a:avLst/>
          </a:prstGeom>
          <a:solidFill>
            <a:srgbClr val="0B0008"/>
          </a:solidFill>
          <a:ln w="25400">
            <a:solidFill>
              <a:srgbClr val="054109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62" name="Rectangle"/>
          <p:cNvSpPr/>
          <p:nvPr/>
        </p:nvSpPr>
        <p:spPr>
          <a:xfrm>
            <a:off x="10210975" y="4588805"/>
            <a:ext cx="538462" cy="494259"/>
          </a:xfrm>
          <a:prstGeom prst="rect">
            <a:avLst/>
          </a:prstGeom>
          <a:solidFill>
            <a:srgbClr val="0B0008"/>
          </a:solidFill>
          <a:ln w="25400">
            <a:solidFill>
              <a:srgbClr val="054109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63" name="Rectangle"/>
          <p:cNvSpPr/>
          <p:nvPr/>
        </p:nvSpPr>
        <p:spPr>
          <a:xfrm>
            <a:off x="11372026" y="4094439"/>
            <a:ext cx="538461" cy="494259"/>
          </a:xfrm>
          <a:prstGeom prst="rect">
            <a:avLst/>
          </a:prstGeom>
          <a:solidFill>
            <a:srgbClr val="0B0008"/>
          </a:solidFill>
          <a:ln w="25400">
            <a:solidFill>
              <a:srgbClr val="054109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1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1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2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2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2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2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" grpId="3" animBg="1" advAuto="0"/>
      <p:bldP spid="340" grpId="7" animBg="1" advAuto="0"/>
      <p:bldP spid="341" grpId="2" animBg="1" advAuto="0"/>
      <p:bldP spid="343" grpId="4" animBg="1" advAuto="0"/>
      <p:bldP spid="344" grpId="1" animBg="1" advAuto="0"/>
      <p:bldP spid="345" grpId="5" animBg="1" advAuto="0"/>
      <p:bldP spid="346" grpId="6" animBg="1" advAuto="0"/>
      <p:bldP spid="347" grpId="8" animBg="1" advAuto="0"/>
      <p:bldP spid="348" grpId="9" animBg="1" advAuto="0"/>
      <p:bldP spid="349" grpId="10" animBg="1" advAuto="0"/>
      <p:bldP spid="350" grpId="11" animBg="1" advAuto="0"/>
      <p:bldP spid="351" grpId="12" animBg="1" advAuto="0"/>
      <p:bldP spid="352" grpId="14" animBg="1" advAuto="0"/>
      <p:bldP spid="353" grpId="15" animBg="1" advAuto="0"/>
      <p:bldP spid="354" grpId="16" animBg="1" advAuto="0"/>
      <p:bldP spid="355" grpId="17" animBg="1" advAuto="0"/>
      <p:bldP spid="357" grpId="18" animBg="1" advAuto="0"/>
      <p:bldP spid="358" grpId="19" animBg="1" advAuto="0"/>
      <p:bldP spid="359" grpId="13" animBg="1" advAuto="0"/>
      <p:bldP spid="360" grpId="20" animBg="1" advAuto="0"/>
      <p:bldP spid="361" grpId="21" animBg="1" advAuto="0"/>
      <p:bldP spid="362" grpId="22" animBg="1" advAuto="0"/>
      <p:bldP spid="363" grpId="23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atterns of Game of Life"/>
          <p:cNvSpPr txBox="1">
            <a:spLocks noGrp="1"/>
          </p:cNvSpPr>
          <p:nvPr>
            <p:ph type="title"/>
          </p:nvPr>
        </p:nvSpPr>
        <p:spPr>
          <a:xfrm>
            <a:off x="-166885" y="1117600"/>
            <a:ext cx="13157596" cy="1562100"/>
          </a:xfrm>
          <a:prstGeom prst="rect">
            <a:avLst/>
          </a:prstGeom>
        </p:spPr>
        <p:txBody>
          <a:bodyPr/>
          <a:lstStyle/>
          <a:p>
            <a:r>
              <a:t>Patterns of Game of Life</a:t>
            </a:r>
          </a:p>
        </p:txBody>
      </p:sp>
      <p:sp>
        <p:nvSpPr>
          <p:cNvPr id="366" name="https://www.youtube.com/watch?v=OrCTmfQWCmQ"/>
          <p:cNvSpPr/>
          <p:nvPr/>
        </p:nvSpPr>
        <p:spPr>
          <a:xfrm>
            <a:off x="7069382" y="3857616"/>
            <a:ext cx="365856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hlinkClick r:id="rId2"/>
              </a:defRPr>
            </a:lvl1pPr>
          </a:lstStyle>
          <a:p>
            <a:pPr>
              <a:defRPr u="none"/>
            </a:pPr>
            <a:r>
              <a:rPr u="sng">
                <a:hlinkClick r:id="rId2"/>
              </a:rPr>
              <a:t>https://www.youtube.com/watch?v=OrCTmfQWCmQ</a:t>
            </a:r>
          </a:p>
        </p:txBody>
      </p:sp>
      <p:sp>
        <p:nvSpPr>
          <p:cNvPr id="367" name="https://www.youtube.com/watch?v=GrIO5RJ76D0"/>
          <p:cNvSpPr/>
          <p:nvPr/>
        </p:nvSpPr>
        <p:spPr>
          <a:xfrm>
            <a:off x="1695400" y="6864958"/>
            <a:ext cx="3464422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hlinkClick r:id="rId3"/>
              </a:defRPr>
            </a:lvl1pPr>
          </a:lstStyle>
          <a:p>
            <a:pPr>
              <a:defRPr u="none"/>
            </a:pPr>
            <a:r>
              <a:rPr u="sng">
                <a:hlinkClick r:id="rId3"/>
              </a:rPr>
              <a:t>https://www.youtube.com/watch?v=GrIO5RJ76D0</a:t>
            </a:r>
          </a:p>
        </p:txBody>
      </p:sp>
      <p:pic>
        <p:nvPicPr>
          <p:cNvPr id="368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7373" y="2379979"/>
            <a:ext cx="2733676" cy="1562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9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8016" y="2469705"/>
            <a:ext cx="5367216" cy="1562101"/>
          </a:xfrm>
          <a:prstGeom prst="rect">
            <a:avLst/>
          </a:prstGeom>
          <a:ln w="12700">
            <a:miter lim="400000"/>
          </a:ln>
        </p:spPr>
      </p:pic>
      <p:sp>
        <p:nvSpPr>
          <p:cNvPr id="370" name="static"/>
          <p:cNvSpPr/>
          <p:nvPr/>
        </p:nvSpPr>
        <p:spPr>
          <a:xfrm>
            <a:off x="1892789" y="4072604"/>
            <a:ext cx="97996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solidFill>
                  <a:srgbClr val="C82506"/>
                </a:solidFill>
              </a:defRPr>
            </a:lvl1pPr>
          </a:lstStyle>
          <a:p>
            <a:r>
              <a:t>static</a:t>
            </a:r>
          </a:p>
        </p:txBody>
      </p:sp>
      <p:sp>
        <p:nvSpPr>
          <p:cNvPr id="371" name="oscillating (dynamic)"/>
          <p:cNvSpPr/>
          <p:nvPr/>
        </p:nvSpPr>
        <p:spPr>
          <a:xfrm>
            <a:off x="7298922" y="4072604"/>
            <a:ext cx="355504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solidFill>
                  <a:srgbClr val="C82506"/>
                </a:solidFill>
              </a:defRPr>
            </a:lvl1pPr>
          </a:lstStyle>
          <a:p>
            <a:r>
              <a:t>oscillating (dynamic)</a:t>
            </a:r>
          </a:p>
        </p:txBody>
      </p:sp>
      <p:sp>
        <p:nvSpPr>
          <p:cNvPr id="372" name="productive:  Gosling’s Glider Gun"/>
          <p:cNvSpPr/>
          <p:nvPr/>
        </p:nvSpPr>
        <p:spPr>
          <a:xfrm>
            <a:off x="1359389" y="7289180"/>
            <a:ext cx="3665265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>
                <a:solidFill>
                  <a:srgbClr val="C82506"/>
                </a:solidFill>
              </a:defRPr>
            </a:pPr>
            <a:r>
              <a:t>productive: </a:t>
            </a:r>
            <a:br/>
            <a:r>
              <a:t>Gosling’s Glider Gun</a:t>
            </a:r>
          </a:p>
        </p:txBody>
      </p:sp>
      <p:pic>
        <p:nvPicPr>
          <p:cNvPr id="373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0142" y="4996368"/>
            <a:ext cx="5241440" cy="1902449"/>
          </a:xfrm>
          <a:prstGeom prst="rect">
            <a:avLst/>
          </a:prstGeom>
          <a:ln w="12700">
            <a:miter lim="400000"/>
          </a:ln>
        </p:spPr>
      </p:pic>
      <p:pic>
        <p:nvPicPr>
          <p:cNvPr id="374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7221" y="5314932"/>
            <a:ext cx="5823581" cy="1349368"/>
          </a:xfrm>
          <a:prstGeom prst="rect">
            <a:avLst/>
          </a:prstGeom>
          <a:ln w="12700">
            <a:miter lim="400000"/>
          </a:ln>
        </p:spPr>
      </p:pic>
      <p:sp>
        <p:nvSpPr>
          <p:cNvPr id="375" name="one-cell diagonal movement of glider (dynamic)"/>
          <p:cNvSpPr/>
          <p:nvPr/>
        </p:nvSpPr>
        <p:spPr>
          <a:xfrm>
            <a:off x="7506189" y="7289180"/>
            <a:ext cx="5047417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>
                <a:solidFill>
                  <a:srgbClr val="C82506"/>
                </a:solidFill>
              </a:defRPr>
            </a:pPr>
            <a:r>
              <a:t>one-cell diagonal movement</a:t>
            </a:r>
            <a:br/>
            <a:r>
              <a:t>of glider (dynamic)</a:t>
            </a:r>
          </a:p>
        </p:txBody>
      </p:sp>
      <p:pic>
        <p:nvPicPr>
          <p:cNvPr id="376" name="Rectangle Rectangle" descr="Rectangle Rectangle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12033250" y="6000750"/>
            <a:ext cx="505067" cy="529696"/>
          </a:xfrm>
          <a:prstGeom prst="rect">
            <a:avLst/>
          </a:prstGeom>
        </p:spPr>
      </p:pic>
      <p:grpSp>
        <p:nvGrpSpPr>
          <p:cNvPr id="381" name="Group"/>
          <p:cNvGrpSpPr/>
          <p:nvPr/>
        </p:nvGrpSpPr>
        <p:grpSpPr>
          <a:xfrm>
            <a:off x="7346950" y="5886450"/>
            <a:ext cx="760413" cy="758977"/>
            <a:chOff x="-31750" y="-31750"/>
            <a:chExt cx="760412" cy="758976"/>
          </a:xfrm>
        </p:grpSpPr>
        <p:pic>
          <p:nvPicPr>
            <p:cNvPr id="378" name="Rectangle Rectangle" descr="Rectangle Rectangle"/>
            <p:cNvPicPr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31750" y="-31750"/>
              <a:ext cx="505067" cy="529696"/>
            </a:xfrm>
            <a:prstGeom prst="rect">
              <a:avLst/>
            </a:prstGeom>
            <a:effectLst/>
          </p:spPr>
        </p:pic>
        <p:sp>
          <p:nvSpPr>
            <p:cNvPr id="380" name="Line"/>
            <p:cNvSpPr/>
            <p:nvPr/>
          </p:nvSpPr>
          <p:spPr>
            <a:xfrm>
              <a:off x="458242" y="456806"/>
              <a:ext cx="270421" cy="270421"/>
            </a:xfrm>
            <a:prstGeom prst="line">
              <a:avLst/>
            </a:prstGeom>
            <a:noFill/>
            <a:ln w="25400" cap="flat">
              <a:solidFill>
                <a:srgbClr val="C82506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" grpId="5" animBg="1" advAuto="0"/>
      <p:bldP spid="367" grpId="8" animBg="1" advAuto="0"/>
      <p:bldP spid="368" grpId="2" animBg="1" advAuto="0"/>
      <p:bldP spid="369" grpId="4" animBg="1" advAuto="0"/>
      <p:bldP spid="370" grpId="1" animBg="1" advAuto="0"/>
      <p:bldP spid="371" grpId="3" animBg="1" advAuto="0"/>
      <p:bldP spid="372" grpId="6" animBg="1" advAuto="0"/>
      <p:bldP spid="373" grpId="7" animBg="1" advAuto="0"/>
      <p:bldP spid="374" grpId="10" animBg="1" advAuto="0"/>
      <p:bldP spid="375" grpId="9" animBg="1" advAuto="0"/>
      <p:bldP spid="376" grpId="12" animBg="1" advAuto="0"/>
      <p:bldP spid="381" grpId="11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ellular Automat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Cellular Automata</a:t>
            </a:r>
          </a:p>
        </p:txBody>
      </p:sp>
      <p:sp>
        <p:nvSpPr>
          <p:cNvPr id="384" name="Fun, but can they compute in our sense?…"/>
          <p:cNvSpPr txBox="1">
            <a:spLocks noGrp="1"/>
          </p:cNvSpPr>
          <p:nvPr>
            <p:ph type="body" idx="1"/>
          </p:nvPr>
        </p:nvSpPr>
        <p:spPr>
          <a:xfrm>
            <a:off x="929390" y="2692400"/>
            <a:ext cx="11496767" cy="6174334"/>
          </a:xfrm>
          <a:prstGeom prst="rect">
            <a:avLst/>
          </a:prstGeom>
        </p:spPr>
        <p:txBody>
          <a:bodyPr/>
          <a:lstStyle/>
          <a:p>
            <a:r>
              <a:rPr sz="4000" dirty="0"/>
              <a:t>Fun, but can they compute in our sense?</a:t>
            </a:r>
          </a:p>
          <a:p>
            <a:r>
              <a:rPr sz="4000" dirty="0"/>
              <a:t>Yes, one has to:</a:t>
            </a:r>
          </a:p>
          <a:p>
            <a:pPr lvl="1"/>
            <a:r>
              <a:rPr sz="4000" dirty="0"/>
              <a:t>encode input</a:t>
            </a:r>
            <a:r>
              <a:rPr lang="en-GB" sz="4000" dirty="0"/>
              <a:t> and program</a:t>
            </a:r>
            <a:r>
              <a:rPr sz="4000" dirty="0"/>
              <a:t> as starting grid</a:t>
            </a:r>
          </a:p>
          <a:p>
            <a:pPr lvl="1"/>
            <a:r>
              <a:rPr lang="en-GB" sz="4000" dirty="0"/>
              <a:t>obtain a </a:t>
            </a:r>
            <a:r>
              <a:rPr sz="4000" dirty="0"/>
              <a:t>result </a:t>
            </a:r>
            <a:r>
              <a:rPr lang="en-GB" sz="4000" dirty="0"/>
              <a:t>when</a:t>
            </a:r>
            <a:r>
              <a:rPr sz="4000" dirty="0"/>
              <a:t> a predefined cell changes its state to a predefined  “accepting state”</a:t>
            </a:r>
          </a:p>
          <a:p>
            <a:pPr lvl="1"/>
            <a:r>
              <a:rPr sz="4000" dirty="0"/>
              <a:t>“accepting state” must be left alone in further grid changes</a:t>
            </a:r>
            <a:r>
              <a:rPr lang="en-GB" sz="4000" dirty="0"/>
              <a:t> (guaranteeing termination).</a:t>
            </a:r>
            <a:endParaRPr sz="4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2C8694-621D-1856-74D3-56D86E0B5FB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23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" grpId="0" build="p" bldLvl="5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Limits of Computation"/>
          <p:cNvSpPr txBox="1">
            <a:spLocks noGrp="1"/>
          </p:cNvSpPr>
          <p:nvPr>
            <p:ph type="ctrTitle"/>
          </p:nvPr>
        </p:nvSpPr>
        <p:spPr>
          <a:xfrm>
            <a:off x="1282700" y="16383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Limits of Computation</a:t>
            </a:r>
          </a:p>
        </p:txBody>
      </p:sp>
      <p:sp>
        <p:nvSpPr>
          <p:cNvPr id="405" name="11 - Church-Turing Thesis…"/>
          <p:cNvSpPr txBox="1">
            <a:spLocks noGrp="1"/>
          </p:cNvSpPr>
          <p:nvPr>
            <p:ph type="subTitle" sz="half" idx="1"/>
          </p:nvPr>
        </p:nvSpPr>
        <p:spPr>
          <a:xfrm>
            <a:off x="1282700" y="5029200"/>
            <a:ext cx="10464800" cy="2463800"/>
          </a:xfrm>
          <a:prstGeom prst="rect">
            <a:avLst/>
          </a:prstGeom>
        </p:spPr>
        <p:txBody>
          <a:bodyPr/>
          <a:lstStyle/>
          <a:p>
            <a:r>
              <a:t>11 - Church-Turing Thesis </a:t>
            </a:r>
          </a:p>
          <a:p>
            <a:pPr lvl="1"/>
            <a:r>
              <a:t>Bernhard Reus</a:t>
            </a:r>
          </a:p>
        </p:txBody>
      </p:sp>
      <p:grpSp>
        <p:nvGrpSpPr>
          <p:cNvPr id="408" name="Group"/>
          <p:cNvGrpSpPr/>
          <p:nvPr/>
        </p:nvGrpSpPr>
        <p:grpSpPr>
          <a:xfrm>
            <a:off x="1547142" y="6457950"/>
            <a:ext cx="3035301" cy="1574801"/>
            <a:chOff x="0" y="0"/>
            <a:chExt cx="3035300" cy="1574800"/>
          </a:xfrm>
        </p:grpSpPr>
        <p:sp>
          <p:nvSpPr>
            <p:cNvPr id="406" name="PART III"/>
            <p:cNvSpPr/>
            <p:nvPr/>
          </p:nvSpPr>
          <p:spPr>
            <a:xfrm>
              <a:off x="0" y="0"/>
              <a:ext cx="3035301" cy="826770"/>
            </a:xfrm>
            <a:prstGeom prst="roundRect">
              <a:avLst>
                <a:gd name="adj" fmla="val 23041"/>
              </a:avLst>
            </a:prstGeom>
            <a:blipFill rotWithShape="1">
              <a:blip r:embed="rId2"/>
              <a:srcRect/>
              <a:tile tx="0" ty="0" sx="100000" sy="100000" flip="none" algn="tl"/>
            </a:blip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584200">
                <a:defRPr sz="31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lvl1pPr>
            </a:lstStyle>
            <a:p>
              <a:r>
                <a:t>PART III</a:t>
              </a:r>
            </a:p>
          </p:txBody>
        </p:sp>
        <p:sp>
          <p:nvSpPr>
            <p:cNvPr id="407" name="Line"/>
            <p:cNvSpPr/>
            <p:nvPr/>
          </p:nvSpPr>
          <p:spPr>
            <a:xfrm flipH="1">
              <a:off x="657581" y="866139"/>
              <a:ext cx="188455" cy="70866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" grpId="1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Robustness of Computabilit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Robustness of Computability</a:t>
            </a:r>
          </a:p>
        </p:txBody>
      </p:sp>
      <p:sp>
        <p:nvSpPr>
          <p:cNvPr id="411" name="Church-Turing Thesis"/>
          <p:cNvSpPr/>
          <p:nvPr/>
        </p:nvSpPr>
        <p:spPr>
          <a:xfrm rot="20293737">
            <a:off x="7035800" y="6596806"/>
            <a:ext cx="5421462" cy="776239"/>
          </a:xfrm>
          <a:prstGeom prst="roundRect">
            <a:avLst>
              <a:gd name="adj" fmla="val 19633"/>
            </a:avLst>
          </a:prstGeom>
          <a:blipFill>
            <a:blip r:embed="rId2"/>
          </a:blip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 defTabSz="584200">
              <a:defRPr sz="3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Church-Turing Thesis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Robustness of Computability"/>
          <p:cNvSpPr txBox="1">
            <a:spLocks noGrp="1"/>
          </p:cNvSpPr>
          <p:nvPr>
            <p:ph type="title"/>
          </p:nvPr>
        </p:nvSpPr>
        <p:spPr>
          <a:xfrm>
            <a:off x="723900" y="1130300"/>
            <a:ext cx="11874500" cy="1562100"/>
          </a:xfrm>
          <a:prstGeom prst="rect">
            <a:avLst/>
          </a:prstGeom>
        </p:spPr>
        <p:txBody>
          <a:bodyPr/>
          <a:lstStyle>
            <a:lvl1pPr>
              <a:defRPr sz="7900"/>
            </a:lvl1pPr>
          </a:lstStyle>
          <a:p>
            <a:r>
              <a:t>Robustness of Computability</a:t>
            </a:r>
          </a:p>
        </p:txBody>
      </p:sp>
      <p:sp>
        <p:nvSpPr>
          <p:cNvPr id="414" name="We justify the Church-Turing thesis ...…"/>
          <p:cNvSpPr txBox="1">
            <a:spLocks noGrp="1"/>
          </p:cNvSpPr>
          <p:nvPr>
            <p:ph type="body" idx="1"/>
          </p:nvPr>
        </p:nvSpPr>
        <p:spPr>
          <a:xfrm>
            <a:off x="483765" y="2438400"/>
            <a:ext cx="12354770" cy="6364437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500"/>
              </a:spcBef>
              <a:defRPr sz="3800"/>
            </a:pPr>
            <a:r>
              <a:t>We justify the Church-Turing thesis ...</a:t>
            </a:r>
          </a:p>
          <a:p>
            <a:pPr>
              <a:spcBef>
                <a:spcPts val="1500"/>
              </a:spcBef>
              <a:defRPr sz="3800"/>
            </a:pPr>
            <a:r>
              <a:t>... by showing that all the above notions of computation are equivalent to </a:t>
            </a:r>
            <a:r>
              <a:rPr sz="4200">
                <a:latin typeface="Courier"/>
                <a:ea typeface="Courier"/>
                <a:cs typeface="Courier"/>
                <a:sym typeface="Courier"/>
              </a:rPr>
              <a:t>WHILE</a:t>
            </a:r>
            <a:r>
              <a:t>.</a:t>
            </a:r>
          </a:p>
          <a:p>
            <a:pPr>
              <a:spcBef>
                <a:spcPts val="1500"/>
              </a:spcBef>
              <a:defRPr sz="3800"/>
            </a:pPr>
            <a:r>
              <a:t>Proof technique: </a:t>
            </a:r>
          </a:p>
          <a:p>
            <a:pPr lvl="1">
              <a:spcBef>
                <a:spcPts val="1500"/>
              </a:spcBef>
              <a:defRPr sz="3800"/>
            </a:pPr>
            <a:r>
              <a:t>compile one program of language </a:t>
            </a:r>
            <a:r>
              <a:rPr i="1"/>
              <a:t>X</a:t>
            </a:r>
            <a:r>
              <a:t> into an equivalent one of language </a:t>
            </a:r>
            <a:r>
              <a:rPr i="1"/>
              <a:t>Y</a:t>
            </a:r>
            <a:r>
              <a:t> ...</a:t>
            </a:r>
          </a:p>
          <a:p>
            <a:pPr lvl="1">
              <a:spcBef>
                <a:spcPts val="1500"/>
              </a:spcBef>
              <a:defRPr sz="3800"/>
            </a:pPr>
            <a:r>
              <a:t>... if </a:t>
            </a:r>
            <a:r>
              <a:rPr i="1"/>
              <a:t>X</a:t>
            </a:r>
            <a:r>
              <a:t> is not a sub-language of  </a:t>
            </a:r>
            <a:r>
              <a:rPr i="1"/>
              <a:t>Y</a:t>
            </a:r>
            <a:r>
              <a:t> anyway.</a:t>
            </a:r>
          </a:p>
          <a:p>
            <a:pPr lvl="1">
              <a:spcBef>
                <a:spcPts val="1500"/>
              </a:spcBef>
              <a:defRPr sz="3800"/>
            </a:pPr>
            <a:r>
              <a:t>compose compilers appropriately to avoid having to write </a:t>
            </a:r>
            <a:r>
              <a:rPr i="1"/>
              <a:t>n</a:t>
            </a:r>
            <a:r>
              <a:rPr i="1" baseline="31999"/>
              <a:t>2</a:t>
            </a:r>
            <a:r>
              <a:t> compilers: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" grpId="1" build="p" bldLvl="5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Diagram of Equivalen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Diagram </a:t>
            </a:r>
            <a:r>
              <a:rPr sz="6700"/>
              <a:t>of</a:t>
            </a:r>
            <a:r>
              <a:t> Equivalences</a:t>
            </a:r>
          </a:p>
        </p:txBody>
      </p:sp>
      <p:sp>
        <p:nvSpPr>
          <p:cNvPr id="455" name="The label of each arrow is either ⊂ if one language is included in the other or the name/idea of the required compilation."/>
          <p:cNvSpPr/>
          <p:nvPr/>
        </p:nvSpPr>
        <p:spPr>
          <a:xfrm>
            <a:off x="12700" y="3228627"/>
            <a:ext cx="3480346" cy="1763962"/>
          </a:xfrm>
          <a:prstGeom prst="roundRect">
            <a:avLst>
              <a:gd name="adj" fmla="val 10080"/>
            </a:avLst>
          </a:prstGeom>
          <a:blipFill>
            <a:blip r:embed="rId2"/>
          </a:blip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/>
          <a:lstStyle/>
          <a:p>
            <a:pPr algn="ctr" defTabSz="584200">
              <a:lnSpc>
                <a:spcPct val="90000"/>
              </a:lnSpc>
              <a:defRPr sz="1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t>The label of each arrow is either ⊂ if one language is included in the other or the name/idea of the required </a:t>
            </a:r>
            <a:r>
              <a:rPr b="1"/>
              <a:t>compilation.</a:t>
            </a:r>
          </a:p>
        </p:txBody>
      </p:sp>
      <p:sp>
        <p:nvSpPr>
          <p:cNvPr id="456" name="Details of compilations in N. Jones’ book, Chapter 8,  exercises."/>
          <p:cNvSpPr/>
          <p:nvPr/>
        </p:nvSpPr>
        <p:spPr>
          <a:xfrm>
            <a:off x="215900" y="6272708"/>
            <a:ext cx="2850952" cy="1536701"/>
          </a:xfrm>
          <a:prstGeom prst="roundRect">
            <a:avLst>
              <a:gd name="adj" fmla="val 12397"/>
            </a:avLst>
          </a:prstGeom>
          <a:blipFill>
            <a:blip r:embed="rId2"/>
          </a:blip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" tIns="12700" rIns="12700" bIns="12700" anchor="ctr"/>
          <a:lstStyle>
            <a:lvl1pPr algn="ctr" defTabSz="584200">
              <a:lnSpc>
                <a:spcPct val="90000"/>
              </a:lnSpc>
              <a:defRPr sz="1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Details of compilations in N. Jones’ book, Chapter 8,  exercises.</a:t>
            </a:r>
          </a:p>
        </p:txBody>
      </p:sp>
      <p:pic>
        <p:nvPicPr>
          <p:cNvPr id="457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122" y="2527098"/>
            <a:ext cx="6839224" cy="6067747"/>
          </a:xfrm>
          <a:prstGeom prst="rect">
            <a:avLst/>
          </a:prstGeom>
          <a:ln w="12700">
            <a:miter lim="400000"/>
          </a:ln>
        </p:spPr>
      </p:pic>
      <p:sp>
        <p:nvSpPr>
          <p:cNvPr id="458" name="Rectangle"/>
          <p:cNvSpPr/>
          <p:nvPr/>
        </p:nvSpPr>
        <p:spPr>
          <a:xfrm>
            <a:off x="4448720" y="6869608"/>
            <a:ext cx="601316" cy="342901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9" name="Rectangle"/>
          <p:cNvSpPr/>
          <p:nvPr/>
        </p:nvSpPr>
        <p:spPr>
          <a:xfrm>
            <a:off x="7852320" y="6518572"/>
            <a:ext cx="601316" cy="173237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0" name="Rectangle"/>
          <p:cNvSpPr/>
          <p:nvPr/>
        </p:nvSpPr>
        <p:spPr>
          <a:xfrm>
            <a:off x="8373020" y="4372272"/>
            <a:ext cx="355601" cy="173237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1" name="one-dimensional CA"/>
          <p:cNvSpPr/>
          <p:nvPr/>
        </p:nvSpPr>
        <p:spPr>
          <a:xfrm>
            <a:off x="9836100" y="7943850"/>
            <a:ext cx="2636640" cy="41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r>
              <a:t> one-dimensional CA</a:t>
            </a:r>
          </a:p>
        </p:txBody>
      </p:sp>
      <p:sp>
        <p:nvSpPr>
          <p:cNvPr id="462" name="two-dimensional CA"/>
          <p:cNvSpPr/>
          <p:nvPr/>
        </p:nvSpPr>
        <p:spPr>
          <a:xfrm>
            <a:off x="1606500" y="8134350"/>
            <a:ext cx="2619801" cy="41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r>
              <a:t> two-dimensional CA</a:t>
            </a:r>
          </a:p>
        </p:txBody>
      </p:sp>
      <p:sp>
        <p:nvSpPr>
          <p:cNvPr id="463" name="Text"/>
          <p:cNvSpPr/>
          <p:nvPr/>
        </p:nvSpPr>
        <p:spPr>
          <a:xfrm>
            <a:off x="6305500" y="4737100"/>
            <a:ext cx="393800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 </a:t>
            </a:r>
          </a:p>
        </p:txBody>
      </p:sp>
      <p:sp>
        <p:nvSpPr>
          <p:cNvPr id="464" name="to compile from one language to another just compose the compilers on the arrows  you have to travel along"/>
          <p:cNvSpPr/>
          <p:nvPr/>
        </p:nvSpPr>
        <p:spPr>
          <a:xfrm>
            <a:off x="10043659" y="3239099"/>
            <a:ext cx="2850952" cy="1971080"/>
          </a:xfrm>
          <a:prstGeom prst="roundRect">
            <a:avLst>
              <a:gd name="adj" fmla="val 9020"/>
            </a:avLst>
          </a:prstGeom>
          <a:blipFill>
            <a:blip r:embed="rId2"/>
          </a:blip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/>
          <a:lstStyle>
            <a:lvl1pPr algn="ctr" defTabSz="584200">
              <a:lnSpc>
                <a:spcPct val="90000"/>
              </a:lnSpc>
              <a:defRPr sz="1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to compile from one language to another just compose the compilers on the arrows  you have to travel along</a:t>
            </a:r>
          </a:p>
        </p:txBody>
      </p:sp>
      <p:sp>
        <p:nvSpPr>
          <p:cNvPr id="465" name="https://www.youtube.com/watch?v=My8AsV7bA94"/>
          <p:cNvSpPr/>
          <p:nvPr/>
        </p:nvSpPr>
        <p:spPr>
          <a:xfrm>
            <a:off x="4228207" y="8686800"/>
            <a:ext cx="3506986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hlinkClick r:id="rId4"/>
              </a:defRPr>
            </a:lvl1pPr>
          </a:lstStyle>
          <a:p>
            <a:pPr>
              <a:defRPr u="none"/>
            </a:pPr>
            <a:r>
              <a:rPr u="sng">
                <a:hlinkClick r:id="rId4"/>
              </a:rPr>
              <a:t>https://www.youtube.com/watch?v=My8AsV7bA94</a:t>
            </a:r>
          </a:p>
        </p:txBody>
      </p:sp>
      <p:sp>
        <p:nvSpPr>
          <p:cNvPr id="466" name="https://www.youtube.com/watch?v=xP5-iIeKXE8"/>
          <p:cNvSpPr/>
          <p:nvPr/>
        </p:nvSpPr>
        <p:spPr>
          <a:xfrm>
            <a:off x="8034039" y="8686800"/>
            <a:ext cx="3362922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hlinkClick r:id="rId5"/>
              </a:defRPr>
            </a:lvl1pPr>
          </a:lstStyle>
          <a:p>
            <a:pPr>
              <a:defRPr u="none"/>
            </a:pPr>
            <a:r>
              <a:rPr u="sng">
                <a:hlinkClick r:id="rId5"/>
              </a:rPr>
              <a:t>https://www.youtube.com/watch?v=xP5-iIeKXE8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" grpId="1" animBg="1" advAuto="0"/>
      <p:bldP spid="456" grpId="2" animBg="1" advAuto="0"/>
      <p:bldP spid="464" grpId="3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Böhm Jacopini Translation"/>
          <p:cNvSpPr txBox="1">
            <a:spLocks noGrp="1"/>
          </p:cNvSpPr>
          <p:nvPr>
            <p:ph type="title"/>
          </p:nvPr>
        </p:nvSpPr>
        <p:spPr>
          <a:xfrm>
            <a:off x="121920" y="1130300"/>
            <a:ext cx="12725400" cy="156210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Böhm</a:t>
            </a:r>
            <a:r>
              <a:rPr dirty="0"/>
              <a:t> </a:t>
            </a:r>
            <a:r>
              <a:rPr dirty="0" err="1"/>
              <a:t>Jacopini</a:t>
            </a:r>
            <a:r>
              <a:rPr dirty="0"/>
              <a:t> Translation</a:t>
            </a:r>
          </a:p>
        </p:txBody>
      </p:sp>
      <p:sp>
        <p:nvSpPr>
          <p:cNvPr id="469" name="construct program with just one while loop…"/>
          <p:cNvSpPr txBox="1">
            <a:spLocks noGrp="1"/>
          </p:cNvSpPr>
          <p:nvPr>
            <p:ph type="body" sz="quarter" idx="1"/>
          </p:nvPr>
        </p:nvSpPr>
        <p:spPr>
          <a:xfrm>
            <a:off x="266700" y="2603500"/>
            <a:ext cx="4051300" cy="54229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95000"/>
              </a:lnSpc>
              <a:spcBef>
                <a:spcPts val="2100"/>
              </a:spcBef>
            </a:pPr>
            <a:r>
              <a:rPr sz="3600"/>
              <a:t>construct program with just one while loop</a:t>
            </a:r>
          </a:p>
          <a:p>
            <a:pPr>
              <a:lnSpc>
                <a:spcPct val="95000"/>
              </a:lnSpc>
              <a:spcBef>
                <a:spcPts val="700"/>
              </a:spcBef>
            </a:pPr>
            <a:r>
              <a:rPr sz="3600"/>
              <a:t>and one extra variable </a:t>
            </a:r>
            <a:br>
              <a:rPr sz="3600"/>
            </a:br>
            <a:r>
              <a:rPr sz="3600" b="1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rPr>
              <a:t>C</a:t>
            </a:r>
            <a:r>
              <a:rPr sz="3600"/>
              <a:t>: </a:t>
            </a:r>
            <a:r>
              <a:rPr sz="3600" b="1"/>
              <a:t>instruction counter</a:t>
            </a:r>
          </a:p>
        </p:txBody>
      </p:sp>
      <p:pic>
        <p:nvPicPr>
          <p:cNvPr id="470" name="droppedImage.pdf" descr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450" y="4569727"/>
            <a:ext cx="8623300" cy="3993950"/>
          </a:xfrm>
          <a:prstGeom prst="rect">
            <a:avLst/>
          </a:prstGeom>
          <a:ln w="12700">
            <a:miter lim="400000"/>
          </a:ln>
        </p:spPr>
      </p:pic>
      <p:sp>
        <p:nvSpPr>
          <p:cNvPr id="471" name="GOTO ➝ WHILE"/>
          <p:cNvSpPr/>
          <p:nvPr/>
        </p:nvSpPr>
        <p:spPr>
          <a:xfrm>
            <a:off x="8666360" y="2311400"/>
            <a:ext cx="3693965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584200">
              <a:defRPr sz="4000">
                <a:solidFill>
                  <a:srgbClr val="801B7F"/>
                </a:solidFill>
              </a:defRPr>
            </a:pPr>
            <a:r>
              <a:rPr sz="3600"/>
              <a:t>GOTO</a:t>
            </a:r>
            <a:r>
              <a:t> ➝ </a:t>
            </a:r>
            <a:r>
              <a:rPr sz="3600"/>
              <a:t>WHILE</a:t>
            </a:r>
            <a:r>
              <a:t> </a:t>
            </a:r>
          </a:p>
        </p:txBody>
      </p:sp>
      <p:pic>
        <p:nvPicPr>
          <p:cNvPr id="472" name="droppedImage.pdf" descr="dropped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800" y="2611743"/>
            <a:ext cx="2946401" cy="2351952"/>
          </a:xfrm>
          <a:prstGeom prst="rect">
            <a:avLst/>
          </a:prstGeom>
          <a:ln w="12700">
            <a:miter lim="400000"/>
          </a:ln>
        </p:spPr>
      </p:pic>
      <p:sp>
        <p:nvSpPr>
          <p:cNvPr id="473" name="Arrow"/>
          <p:cNvSpPr/>
          <p:nvPr/>
        </p:nvSpPr>
        <p:spPr>
          <a:xfrm rot="5400000">
            <a:off x="7950200" y="4622800"/>
            <a:ext cx="1079500" cy="711200"/>
          </a:xfrm>
          <a:prstGeom prst="rightArrow">
            <a:avLst>
              <a:gd name="adj1" fmla="val 32000"/>
              <a:gd name="adj2" fmla="val 78571"/>
            </a:avLst>
          </a:prstGeom>
          <a:blipFill>
            <a:blip r:embed="rId4"/>
          </a:blip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4" nodeType="after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9" grpId="2" build="p" bldLvl="5" animBg="1" advAuto="0"/>
      <p:bldP spid="470" grpId="4" animBg="1" advAuto="0"/>
      <p:bldP spid="472" grpId="1" animBg="1" advAuto="0"/>
      <p:bldP spid="473" grpId="3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Compil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Compilers</a:t>
            </a:r>
          </a:p>
        </p:txBody>
      </p:sp>
      <p:sp>
        <p:nvSpPr>
          <p:cNvPr id="483" name="we discuss some of those compilations in exercis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we </a:t>
            </a:r>
            <a:r>
              <a:rPr lang="en-GB" dirty="0"/>
              <a:t>may </a:t>
            </a:r>
            <a:r>
              <a:rPr dirty="0"/>
              <a:t>discuss some of those compilations in exercises</a:t>
            </a:r>
          </a:p>
          <a:p>
            <a:r>
              <a:rPr dirty="0"/>
              <a:t>or read details in Jones’ book Chapter 8.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24BA35-CEDE-325C-0F04-98B6BF0BD20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29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Oval"/>
          <p:cNvSpPr/>
          <p:nvPr/>
        </p:nvSpPr>
        <p:spPr>
          <a:xfrm>
            <a:off x="7772400" y="3213100"/>
            <a:ext cx="4114800" cy="4064000"/>
          </a:xfrm>
          <a:prstGeom prst="ellips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50" name="More ‘notions of computation’"/>
          <p:cNvSpPr txBox="1">
            <a:spLocks noGrp="1"/>
          </p:cNvSpPr>
          <p:nvPr>
            <p:ph type="title"/>
          </p:nvPr>
        </p:nvSpPr>
        <p:spPr>
          <a:xfrm>
            <a:off x="254000" y="1130300"/>
            <a:ext cx="12750800" cy="1562100"/>
          </a:xfrm>
          <a:prstGeom prst="rect">
            <a:avLst/>
          </a:prstGeom>
        </p:spPr>
        <p:txBody>
          <a:bodyPr/>
          <a:lstStyle>
            <a:lvl1pPr>
              <a:defRPr sz="7800"/>
            </a:lvl1pPr>
          </a:lstStyle>
          <a:p>
            <a:r>
              <a:rPr dirty="0"/>
              <a:t>More ‘notions of computation’</a:t>
            </a:r>
          </a:p>
        </p:txBody>
      </p:sp>
      <p:sp>
        <p:nvSpPr>
          <p:cNvPr id="151" name="Evidence for the…"/>
          <p:cNvSpPr txBox="1">
            <a:spLocks noGrp="1"/>
          </p:cNvSpPr>
          <p:nvPr>
            <p:ph type="body" sz="half" idx="1"/>
          </p:nvPr>
        </p:nvSpPr>
        <p:spPr>
          <a:xfrm>
            <a:off x="368300" y="2286000"/>
            <a:ext cx="6375400" cy="6718300"/>
          </a:xfrm>
          <a:prstGeom prst="rect">
            <a:avLst/>
          </a:prstGeom>
        </p:spPr>
        <p:txBody>
          <a:bodyPr lIns="0" tIns="0" rIns="0" bIns="0"/>
          <a:lstStyle/>
          <a:p>
            <a:pPr marL="571500">
              <a:spcBef>
                <a:spcPts val="1400"/>
              </a:spcBef>
              <a:defRPr sz="3600"/>
            </a:pPr>
            <a:r>
              <a:rPr dirty="0"/>
              <a:t>Evidence for the</a:t>
            </a:r>
          </a:p>
          <a:p>
            <a:pPr lvl="1">
              <a:spcBef>
                <a:spcPts val="1100"/>
              </a:spcBef>
              <a:defRPr sz="3000"/>
            </a:pPr>
            <a:r>
              <a:rPr dirty="0"/>
              <a:t>Church-Turing Thesis</a:t>
            </a:r>
          </a:p>
          <a:p>
            <a:pPr marL="571500">
              <a:spcBef>
                <a:spcPts val="600"/>
              </a:spcBef>
              <a:defRPr sz="3600"/>
            </a:pPr>
            <a:r>
              <a:rPr dirty="0"/>
              <a:t>by looking at other notions of computation:</a:t>
            </a:r>
          </a:p>
          <a:p>
            <a:pPr lvl="1">
              <a:spcBef>
                <a:spcPts val="600"/>
              </a:spcBef>
              <a:defRPr sz="3000"/>
            </a:pPr>
            <a:r>
              <a:rPr dirty="0"/>
              <a:t>Register machines</a:t>
            </a:r>
          </a:p>
          <a:p>
            <a:pPr lvl="1">
              <a:spcBef>
                <a:spcPts val="600"/>
              </a:spcBef>
              <a:defRPr sz="3000"/>
            </a:pPr>
            <a:r>
              <a:rPr dirty="0"/>
              <a:t>Counter machines</a:t>
            </a:r>
          </a:p>
          <a:p>
            <a:pPr lvl="1">
              <a:spcBef>
                <a:spcPts val="600"/>
              </a:spcBef>
              <a:defRPr sz="3000"/>
            </a:pPr>
            <a:r>
              <a:rPr dirty="0"/>
              <a:t>Turing machines</a:t>
            </a:r>
          </a:p>
          <a:p>
            <a:pPr lvl="1">
              <a:spcBef>
                <a:spcPts val="600"/>
              </a:spcBef>
              <a:defRPr sz="3000"/>
            </a:pPr>
            <a:r>
              <a:rPr dirty="0" err="1"/>
              <a:t>Goto</a:t>
            </a:r>
            <a:r>
              <a:rPr dirty="0"/>
              <a:t> language</a:t>
            </a:r>
          </a:p>
          <a:p>
            <a:pPr lvl="1">
              <a:spcBef>
                <a:spcPts val="600"/>
              </a:spcBef>
              <a:defRPr sz="3000"/>
            </a:pPr>
            <a:r>
              <a:rPr dirty="0"/>
              <a:t>Cellular Automata</a:t>
            </a:r>
            <a:endParaRPr sz="3600" dirty="0"/>
          </a:p>
          <a:p>
            <a:pPr marL="571500">
              <a:spcBef>
                <a:spcPts val="600"/>
              </a:spcBef>
              <a:defRPr sz="3600"/>
            </a:pPr>
            <a:r>
              <a:rPr dirty="0"/>
              <a:t>and showing (or stating) that they are all equivalent.</a:t>
            </a:r>
          </a:p>
        </p:txBody>
      </p:sp>
      <p:sp>
        <p:nvSpPr>
          <p:cNvPr id="152" name="THIS TIME"/>
          <p:cNvSpPr/>
          <p:nvPr/>
        </p:nvSpPr>
        <p:spPr>
          <a:xfrm rot="21054318">
            <a:off x="5803900" y="2578100"/>
            <a:ext cx="2616200" cy="647700"/>
          </a:xfrm>
          <a:prstGeom prst="roundRect">
            <a:avLst>
              <a:gd name="adj" fmla="val 29412"/>
            </a:avLst>
          </a:prstGeom>
          <a:blipFill>
            <a:blip r:embed="rId2"/>
          </a:blip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rPr dirty="0"/>
              <a:t>THIS TIME</a:t>
            </a:r>
          </a:p>
        </p:txBody>
      </p:sp>
      <p:pic>
        <p:nvPicPr>
          <p:cNvPr id="153" name="images-5.jpg" descr="images-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00" y="3975100"/>
            <a:ext cx="1295400" cy="1600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images-4.jpg" descr="images-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1300" y="2895600"/>
            <a:ext cx="1651000" cy="1104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images-3.jpg" descr="images-3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98200" y="6248400"/>
            <a:ext cx="1651000" cy="1638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images-2.jpg" descr="images-2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4900" y="6400800"/>
            <a:ext cx="1612900" cy="1346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images-1.jpg" descr="images-1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26800" y="3746500"/>
            <a:ext cx="1511300" cy="1397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all these  ‘models of computation’ are equivalent w.r.t  the problems that are computable in them"/>
          <p:cNvSpPr/>
          <p:nvPr/>
        </p:nvSpPr>
        <p:spPr>
          <a:xfrm>
            <a:off x="7846342" y="4419600"/>
            <a:ext cx="3848101" cy="200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defTabSz="584200">
              <a:defRPr sz="2600"/>
            </a:pPr>
            <a:r>
              <a:t>all these</a:t>
            </a:r>
            <a:br/>
            <a:r>
              <a:t> ‘models of computation’</a:t>
            </a:r>
            <a:br/>
            <a:r>
              <a:t>are equivalent w.r.t </a:t>
            </a:r>
            <a:br/>
            <a:r>
              <a:t>the problems that are</a:t>
            </a:r>
            <a:br/>
            <a:r>
              <a:t>computable in them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3" nodeType="afterEffect">
                                  <p:stCondLst>
                                    <p:cond delay="1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" presetClass="entr" presetSubtype="0" fill="hold" grpId="4" nodeType="afterEffect">
                                  <p:stCondLst>
                                    <p:cond delay="1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" presetClass="entr" presetSubtype="0" fill="hold" grpId="5" nodeType="afterEffect">
                                  <p:stCondLst>
                                    <p:cond delay="1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" presetClass="entr" presetSubtype="0" fill="hold" grpId="6" nodeType="afterEffect">
                                  <p:stCondLst>
                                    <p:cond delay="1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1" presetClass="entr" presetSubtype="0" fill="hold" grpId="7" nodeType="afterEffect">
                                  <p:stCondLst>
                                    <p:cond delay="3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1" build="p" animBg="1" advAuto="0"/>
      <p:bldP spid="153" grpId="6" animBg="1" advAuto="0"/>
      <p:bldP spid="154" grpId="2" animBg="1" advAuto="0"/>
      <p:bldP spid="155" grpId="4" animBg="1" advAuto="0"/>
      <p:bldP spid="156" grpId="5" animBg="1" advAuto="0"/>
      <p:bldP spid="157" grpId="3" animBg="1" advAuto="0"/>
      <p:bldP spid="158" grpId="7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Compiling Data Typ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Compiling Data Types</a:t>
            </a:r>
          </a:p>
        </p:txBody>
      </p:sp>
      <p:pic>
        <p:nvPicPr>
          <p:cNvPr id="476" name="droppedImage.pdf" descr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346" y="2414994"/>
            <a:ext cx="4996754" cy="3200401"/>
          </a:xfrm>
          <a:prstGeom prst="rect">
            <a:avLst/>
          </a:prstGeom>
          <a:ln w="12700">
            <a:miter lim="400000"/>
          </a:ln>
        </p:spPr>
      </p:pic>
      <p:sp>
        <p:nvSpPr>
          <p:cNvPr id="477" name="Recall that in WIDE output can be any variable, not just (var 0)"/>
          <p:cNvSpPr/>
          <p:nvPr/>
        </p:nvSpPr>
        <p:spPr>
          <a:xfrm>
            <a:off x="4800600" y="4521200"/>
            <a:ext cx="3403600" cy="711200"/>
          </a:xfrm>
          <a:prstGeom prst="roundRect">
            <a:avLst>
              <a:gd name="adj" fmla="val 26786"/>
            </a:avLst>
          </a:prstGeom>
          <a:blipFill>
            <a:blip r:embed="rId3"/>
          </a:blip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584200">
              <a:defRPr sz="1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t>Recall that in WIDE output can be any variable, not just (var 0)</a:t>
            </a:r>
          </a:p>
        </p:txBody>
      </p:sp>
      <p:pic>
        <p:nvPicPr>
          <p:cNvPr id="478" name="droppedImage.pdf" descr="dropped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200" y="5219208"/>
            <a:ext cx="9053342" cy="3251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79" name="droppedImage.pdf" descr="droppedImage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100" y="2617484"/>
            <a:ext cx="5534440" cy="1981201"/>
          </a:xfrm>
          <a:prstGeom prst="rect">
            <a:avLst/>
          </a:prstGeom>
          <a:ln w="12700">
            <a:miter lim="400000"/>
          </a:ln>
        </p:spPr>
      </p:pic>
      <p:sp>
        <p:nvSpPr>
          <p:cNvPr id="480" name="1st counter encodes all variable’s values: 2v 3x 5y 7z  so 2v  represents first variable = input variable"/>
          <p:cNvSpPr/>
          <p:nvPr/>
        </p:nvSpPr>
        <p:spPr>
          <a:xfrm>
            <a:off x="6667500" y="7797800"/>
            <a:ext cx="6057900" cy="939800"/>
          </a:xfrm>
          <a:prstGeom prst="roundRect">
            <a:avLst>
              <a:gd name="adj" fmla="val 20270"/>
            </a:avLst>
          </a:prstGeom>
          <a:blipFill>
            <a:blip r:embed="rId3"/>
          </a:blip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584200">
              <a:defRPr sz="2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t>1st counter encodes all variable’s values: 2</a:t>
            </a:r>
            <a:r>
              <a:rPr baseline="31999"/>
              <a:t>v</a:t>
            </a:r>
            <a:r>
              <a:t> 3</a:t>
            </a:r>
            <a:r>
              <a:rPr baseline="31999"/>
              <a:t>x</a:t>
            </a:r>
            <a:r>
              <a:t> 5</a:t>
            </a:r>
            <a:r>
              <a:rPr baseline="31999"/>
              <a:t>y</a:t>
            </a:r>
            <a:r>
              <a:t> 7</a:t>
            </a:r>
            <a:r>
              <a:rPr baseline="31999"/>
              <a:t>z </a:t>
            </a:r>
            <a:br>
              <a:rPr baseline="31999"/>
            </a:br>
            <a:r>
              <a:t>so 2</a:t>
            </a:r>
            <a:r>
              <a:rPr baseline="31999"/>
              <a:t>v </a:t>
            </a:r>
            <a:r>
              <a:t> represents first variable = input variable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" grpId="2" animBg="1" advAuto="0"/>
      <p:bldP spid="477" grpId="1" animBg="1" advAuto="0"/>
      <p:bldP spid="478" grpId="3" animBg="1" advAuto="0"/>
      <p:bldP spid="480" grpId="4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END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END</a:t>
            </a:r>
          </a:p>
          <a:p>
            <a:pPr>
              <a:defRPr sz="2400"/>
            </a:pPr>
            <a:r>
              <a:rPr dirty="0"/>
              <a:t> © 2008-2</a:t>
            </a:r>
            <a:r>
              <a:rPr lang="en-GB" dirty="0"/>
              <a:t>5</a:t>
            </a:r>
            <a:r>
              <a:rPr dirty="0"/>
              <a:t> Bernhard Reus, University of Sussex</a:t>
            </a:r>
          </a:p>
        </p:txBody>
      </p:sp>
      <p:sp>
        <p:nvSpPr>
          <p:cNvPr id="486" name="Next time:…"/>
          <p:cNvSpPr/>
          <p:nvPr/>
        </p:nvSpPr>
        <p:spPr>
          <a:xfrm>
            <a:off x="6273800" y="5994400"/>
            <a:ext cx="5765800" cy="2641600"/>
          </a:xfrm>
          <a:prstGeom prst="roundRect">
            <a:avLst>
              <a:gd name="adj" fmla="val 7212"/>
            </a:avLst>
          </a:prstGeom>
          <a:blipFill>
            <a:blip r:embed="rId2"/>
          </a:blip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t>Next time:</a:t>
            </a:r>
          </a:p>
          <a:p>
            <a:pPr algn="ctr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t>?</a:t>
            </a:r>
          </a:p>
        </p:txBody>
      </p:sp>
      <p:sp>
        <p:nvSpPr>
          <p:cNvPr id="487" name="Next time:…"/>
          <p:cNvSpPr/>
          <p:nvPr/>
        </p:nvSpPr>
        <p:spPr>
          <a:xfrm>
            <a:off x="6273800" y="5994400"/>
            <a:ext cx="5765800" cy="2641600"/>
          </a:xfrm>
          <a:prstGeom prst="roundRect">
            <a:avLst>
              <a:gd name="adj" fmla="val 7212"/>
            </a:avLst>
          </a:prstGeom>
          <a:blipFill>
            <a:blip r:embed="rId2"/>
          </a:blip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t>Next time:</a:t>
            </a:r>
          </a:p>
          <a:p>
            <a:pPr algn="ctr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t>Moving on to Complexity. How do we measure time usage?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" grpId="1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hurch-Turing Thesis"/>
          <p:cNvSpPr txBox="1">
            <a:spLocks noGrp="1"/>
          </p:cNvSpPr>
          <p:nvPr>
            <p:ph type="title"/>
          </p:nvPr>
        </p:nvSpPr>
        <p:spPr>
          <a:xfrm>
            <a:off x="1270000" y="889000"/>
            <a:ext cx="10464800" cy="1562100"/>
          </a:xfrm>
          <a:prstGeom prst="rect">
            <a:avLst/>
          </a:prstGeom>
        </p:spPr>
        <p:txBody>
          <a:bodyPr/>
          <a:lstStyle/>
          <a:p>
            <a:r>
              <a:t>Church-Turing Thesis</a:t>
            </a:r>
          </a:p>
        </p:txBody>
      </p:sp>
      <p:sp>
        <p:nvSpPr>
          <p:cNvPr id="161" name="All reasonable computation models are equivalent."/>
          <p:cNvSpPr txBox="1">
            <a:spLocks noGrp="1"/>
          </p:cNvSpPr>
          <p:nvPr>
            <p:ph type="body" sz="quarter" idx="1"/>
          </p:nvPr>
        </p:nvSpPr>
        <p:spPr>
          <a:xfrm>
            <a:off x="423192" y="3060700"/>
            <a:ext cx="9575801" cy="1536700"/>
          </a:xfrm>
          <a:prstGeom prst="rect">
            <a:avLst/>
          </a:prstGeom>
          <a:ln w="38100">
            <a:solidFill>
              <a:srgbClr val="932691"/>
            </a:solidFill>
          </a:ln>
        </p:spPr>
        <p:txBody>
          <a:bodyPr/>
          <a:lstStyle/>
          <a:p>
            <a:pPr marL="0" indent="317500">
              <a:buSzTx/>
              <a:buNone/>
              <a:defRPr>
                <a:solidFill>
                  <a:srgbClr val="932691"/>
                </a:solidFill>
              </a:defRPr>
            </a:pPr>
            <a:r>
              <a:rPr dirty="0"/>
              <a:t>All </a:t>
            </a:r>
            <a:r>
              <a:rPr i="1" dirty="0"/>
              <a:t>reasonable</a:t>
            </a:r>
            <a:r>
              <a:rPr dirty="0"/>
              <a:t> computation models are </a:t>
            </a:r>
            <a:r>
              <a:rPr lang="en-GB" dirty="0"/>
              <a:t>  </a:t>
            </a:r>
            <a:br>
              <a:rPr lang="en-GB" dirty="0"/>
            </a:br>
            <a:r>
              <a:rPr lang="en-GB" dirty="0"/>
              <a:t>  </a:t>
            </a:r>
            <a:r>
              <a:rPr i="1" dirty="0"/>
              <a:t>equivalent</a:t>
            </a:r>
            <a:r>
              <a:rPr dirty="0"/>
              <a:t>.</a:t>
            </a:r>
          </a:p>
        </p:txBody>
      </p:sp>
      <p:sp>
        <p:nvSpPr>
          <p:cNvPr id="162" name="So it does not matter what model we use.  It was alright to use WHILE."/>
          <p:cNvSpPr/>
          <p:nvPr/>
        </p:nvSpPr>
        <p:spPr>
          <a:xfrm>
            <a:off x="226342" y="5476874"/>
            <a:ext cx="9588500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defTabSz="584200">
              <a:defRPr sz="4000"/>
            </a:pPr>
            <a:r>
              <a:t>So it does not matter what model we use. </a:t>
            </a:r>
            <a:br/>
            <a:r>
              <a:t>It was alright to use </a:t>
            </a:r>
            <a:r>
              <a:rPr sz="4200">
                <a:latin typeface="Courier"/>
                <a:ea typeface="Courier"/>
                <a:cs typeface="Courier"/>
                <a:sym typeface="Courier"/>
              </a:rPr>
              <a:t>WHILE</a:t>
            </a:r>
            <a:r>
              <a:t>.</a:t>
            </a:r>
          </a:p>
        </p:txBody>
      </p:sp>
      <p:sp>
        <p:nvSpPr>
          <p:cNvPr id="163" name="We cannot prove this as it refers to informal entities (reasonable computation models).  It is thus only a “thesis”. But we provide some evidence for it."/>
          <p:cNvSpPr/>
          <p:nvPr/>
        </p:nvSpPr>
        <p:spPr>
          <a:xfrm>
            <a:off x="270792" y="6851650"/>
            <a:ext cx="9880601" cy="1701800"/>
          </a:xfrm>
          <a:prstGeom prst="rect">
            <a:avLst/>
          </a:prstGeom>
          <a:ln w="25400">
            <a:solidFill>
              <a:srgbClr val="801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defTabSz="584200">
              <a:defRPr sz="3600">
                <a:solidFill>
                  <a:srgbClr val="932691"/>
                </a:solidFill>
              </a:defRPr>
            </a:pPr>
            <a:r>
              <a:t>We cannot prove this as it refers to informal entities (reasonable computation models).  It is thus only a “thesis”. But we provide some </a:t>
            </a:r>
            <a:r>
              <a:rPr i="1"/>
              <a:t>evidence</a:t>
            </a:r>
            <a:r>
              <a:t> for it.</a:t>
            </a:r>
          </a:p>
        </p:txBody>
      </p:sp>
      <p:pic>
        <p:nvPicPr>
          <p:cNvPr id="164" name="Church.png" descr="Chur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7800" y="2362200"/>
            <a:ext cx="2743200" cy="2933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Turing.png" descr="Tur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5400" y="5321300"/>
            <a:ext cx="2743200" cy="29337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8" name="Group"/>
          <p:cNvGrpSpPr/>
          <p:nvPr/>
        </p:nvGrpSpPr>
        <p:grpSpPr>
          <a:xfrm>
            <a:off x="404142" y="2406650"/>
            <a:ext cx="9613901" cy="1016001"/>
            <a:chOff x="0" y="0"/>
            <a:chExt cx="9613900" cy="1016000"/>
          </a:xfrm>
        </p:grpSpPr>
        <p:sp>
          <p:nvSpPr>
            <p:cNvPr id="166" name="reasonable formalisations of the intuitive notion of effective computability"/>
            <p:cNvSpPr/>
            <p:nvPr/>
          </p:nvSpPr>
          <p:spPr>
            <a:xfrm>
              <a:off x="0" y="0"/>
              <a:ext cx="9613900" cy="533400"/>
            </a:xfrm>
            <a:prstGeom prst="roundRect">
              <a:avLst>
                <a:gd name="adj" fmla="val 35714"/>
              </a:avLst>
            </a:prstGeom>
            <a:blipFill rotWithShape="1">
              <a:blip r:embed="rId4"/>
              <a:srcRect/>
              <a:tile tx="0" ty="0" sx="100000" sy="100000" flip="none" algn="tl"/>
            </a:blip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584200">
                <a:defRPr sz="24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lvl1pPr>
            </a:lstStyle>
            <a:p>
              <a:r>
                <a:t>reasonable formalisations of the intuitive notion of effective computability</a:t>
              </a:r>
            </a:p>
          </p:txBody>
        </p:sp>
        <p:sp>
          <p:nvSpPr>
            <p:cNvPr id="167" name="Line"/>
            <p:cNvSpPr/>
            <p:nvPr/>
          </p:nvSpPr>
          <p:spPr>
            <a:xfrm flipH="1">
              <a:off x="2082800" y="558800"/>
              <a:ext cx="596901" cy="4572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69" name="no restrictions on memory size and execution time are assumed"/>
          <p:cNvSpPr/>
          <p:nvPr/>
        </p:nvSpPr>
        <p:spPr>
          <a:xfrm>
            <a:off x="482600" y="4826000"/>
            <a:ext cx="8458200" cy="533400"/>
          </a:xfrm>
          <a:prstGeom prst="roundRect">
            <a:avLst>
              <a:gd name="adj" fmla="val 35714"/>
            </a:avLst>
          </a:prstGeom>
          <a:blipFill>
            <a:blip r:embed="rId4"/>
          </a:blip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defRPr sz="2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no restrictions on memory size and execution time are assumed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3" animBg="1" advAuto="0"/>
      <p:bldP spid="163" grpId="4" animBg="1" advAuto="0"/>
      <p:bldP spid="168" grpId="2" animBg="1" advAuto="0"/>
      <p:bldP spid="169" grpId="1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Models of computation"/>
          <p:cNvSpPr txBox="1">
            <a:spLocks noGrp="1"/>
          </p:cNvSpPr>
          <p:nvPr>
            <p:ph type="title"/>
          </p:nvPr>
        </p:nvSpPr>
        <p:spPr>
          <a:xfrm>
            <a:off x="1270000" y="1079500"/>
            <a:ext cx="10464800" cy="1562100"/>
          </a:xfrm>
          <a:prstGeom prst="rect">
            <a:avLst/>
          </a:prstGeom>
        </p:spPr>
        <p:txBody>
          <a:bodyPr/>
          <a:lstStyle/>
          <a:p>
            <a:r>
              <a:t>Models of computation</a:t>
            </a:r>
          </a:p>
        </p:txBody>
      </p:sp>
      <p:sp>
        <p:nvSpPr>
          <p:cNvPr id="172" name="Random Access Machines (register machines): RAM…"/>
          <p:cNvSpPr/>
          <p:nvPr/>
        </p:nvSpPr>
        <p:spPr>
          <a:xfrm>
            <a:off x="1003300" y="2438400"/>
            <a:ext cx="11509524" cy="6228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marL="571500" indent="-571500" defTabSz="584200">
              <a:spcBef>
                <a:spcPts val="2400"/>
              </a:spcBef>
              <a:buSzPct val="171000"/>
              <a:buChar char="•"/>
              <a:defRPr sz="4200"/>
            </a:pPr>
            <a:r>
              <a:rPr sz="3600"/>
              <a:t>Random Access Machines (register machines): </a:t>
            </a:r>
            <a:r>
              <a:rPr sz="4000"/>
              <a:t>RAM</a:t>
            </a:r>
            <a:endParaRPr sz="3600"/>
          </a:p>
          <a:p>
            <a:pPr marL="571500" indent="-571500" defTabSz="584200">
              <a:spcBef>
                <a:spcPts val="2400"/>
              </a:spcBef>
              <a:buSzPct val="171000"/>
              <a:buChar char="•"/>
              <a:defRPr sz="4200"/>
            </a:pPr>
            <a:r>
              <a:rPr sz="3600"/>
              <a:t>Turing machines: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TM</a:t>
            </a:r>
            <a:endParaRPr sz="3600"/>
          </a:p>
          <a:p>
            <a:pPr marL="571500" indent="-571500" defTabSz="584200">
              <a:spcBef>
                <a:spcPts val="2400"/>
              </a:spcBef>
              <a:buSzPct val="171000"/>
              <a:buChar char="•"/>
              <a:defRPr sz="4200"/>
            </a:pPr>
            <a:r>
              <a:rPr sz="3600"/>
              <a:t>Counter machines: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CM</a:t>
            </a:r>
            <a:endParaRPr sz="3600"/>
          </a:p>
          <a:p>
            <a:pPr marL="571500" indent="-571500" defTabSz="584200">
              <a:spcBef>
                <a:spcPts val="2400"/>
              </a:spcBef>
              <a:buSzPct val="171000"/>
              <a:buChar char="•"/>
              <a:defRPr sz="4200"/>
            </a:pPr>
            <a:r>
              <a:rPr sz="3600"/>
              <a:t>Flowchart language: 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GOTO</a:t>
            </a:r>
            <a:endParaRPr sz="3600"/>
          </a:p>
          <a:p>
            <a:pPr marL="571500" indent="-571500" defTabSz="584200">
              <a:spcBef>
                <a:spcPts val="2400"/>
              </a:spcBef>
              <a:buSzPct val="171000"/>
              <a:buChar char="•"/>
              <a:defRPr sz="4200"/>
            </a:pPr>
            <a:r>
              <a:rPr sz="3600"/>
              <a:t>Cellular Automata: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CA</a:t>
            </a:r>
            <a:endParaRPr sz="3600"/>
          </a:p>
          <a:p>
            <a:pPr marL="571500" indent="-571500" defTabSz="584200">
              <a:spcBef>
                <a:spcPts val="2400"/>
              </a:spcBef>
              <a:buSzPct val="171000"/>
              <a:buChar char="•"/>
              <a:defRPr sz="4200"/>
            </a:pPr>
            <a:r>
              <a:rPr sz="3600"/>
              <a:t>While language: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WHILE</a:t>
            </a:r>
            <a:r>
              <a:rPr sz="4000"/>
              <a:t> </a:t>
            </a:r>
            <a:r>
              <a:rPr sz="4000">
                <a:solidFill>
                  <a:srgbClr val="008F00"/>
                </a:solidFill>
              </a:rPr>
              <a:t>✔</a:t>
            </a:r>
            <a:endParaRPr sz="4000"/>
          </a:p>
          <a:p>
            <a:pPr marL="571500" indent="-571500" defTabSz="584200">
              <a:spcBef>
                <a:spcPts val="2400"/>
              </a:spcBef>
              <a:buSzPct val="171000"/>
              <a:buChar char="•"/>
              <a:defRPr sz="4200">
                <a:solidFill>
                  <a:srgbClr val="B6B8B9"/>
                </a:solidFill>
              </a:defRPr>
            </a:pPr>
            <a:r>
              <a:rPr sz="3600"/>
              <a:t>Church’s </a:t>
            </a:r>
            <a:r>
              <a:rPr sz="4000"/>
              <a:t>λ-</a:t>
            </a:r>
            <a:r>
              <a:rPr sz="3600"/>
              <a:t>Calculus </a:t>
            </a:r>
            <a:r>
              <a:rPr sz="2600"/>
              <a:t>(see course </a:t>
            </a:r>
            <a:r>
              <a:rPr sz="2600" i="1"/>
              <a:t>Comparative Prog. Languages</a:t>
            </a:r>
            <a:r>
              <a:rPr sz="260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1" build="p" bldLvl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Machine instruc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Machine instructions</a:t>
            </a:r>
          </a:p>
        </p:txBody>
      </p:sp>
      <p:sp>
        <p:nvSpPr>
          <p:cNvPr id="175" name="TM, GOTO, CM, RAM have the following in common:…"/>
          <p:cNvSpPr txBox="1">
            <a:spLocks noGrp="1"/>
          </p:cNvSpPr>
          <p:nvPr>
            <p:ph type="body" idx="1"/>
          </p:nvPr>
        </p:nvSpPr>
        <p:spPr>
          <a:xfrm>
            <a:off x="511522" y="2674044"/>
            <a:ext cx="11981756" cy="5746056"/>
          </a:xfrm>
          <a:prstGeom prst="rect">
            <a:avLst/>
          </a:prstGeom>
        </p:spPr>
        <p:txBody>
          <a:bodyPr/>
          <a:lstStyle/>
          <a:p>
            <a:r>
              <a:rPr>
                <a:latin typeface="Courier"/>
                <a:ea typeface="Courier"/>
                <a:cs typeface="Courier"/>
                <a:sym typeface="Courier"/>
              </a:rPr>
              <a:t>TM</a:t>
            </a:r>
            <a: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GOTO</a:t>
            </a:r>
            <a: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CM</a:t>
            </a:r>
            <a: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RAM</a:t>
            </a:r>
            <a:r>
              <a:t> have the following in common:</a:t>
            </a:r>
          </a:p>
          <a:p>
            <a:r>
              <a:t>A </a:t>
            </a:r>
            <a:r>
              <a:rPr i="1">
                <a:solidFill>
                  <a:srgbClr val="5F327C"/>
                </a:solidFill>
              </a:rPr>
              <a:t>program</a:t>
            </a:r>
            <a:r>
              <a:t> is a sequence of instructions with labels</a:t>
            </a:r>
            <a:br/>
            <a:endParaRPr/>
          </a:p>
          <a:p>
            <a:r>
              <a:t>a </a:t>
            </a:r>
            <a:r>
              <a:rPr i="1">
                <a:solidFill>
                  <a:srgbClr val="5F327C"/>
                </a:solidFill>
              </a:rPr>
              <a:t>state</a:t>
            </a:r>
            <a:r>
              <a:t> or </a:t>
            </a:r>
            <a:r>
              <a:rPr i="1">
                <a:solidFill>
                  <a:srgbClr val="5F327C"/>
                </a:solidFill>
              </a:rPr>
              <a:t>configuration</a:t>
            </a:r>
            <a:r>
              <a:t> during execution of the program is of the form </a:t>
            </a:r>
            <a:r>
              <a:rPr i="1">
                <a:solidFill>
                  <a:srgbClr val="5F327C"/>
                </a:solidFill>
              </a:rPr>
              <a:t>(</a:t>
            </a:r>
            <a:r>
              <a:rPr>
                <a:solidFill>
                  <a:srgbClr val="5F327C"/>
                </a:solidFill>
                <a:latin typeface="Brush Script MT Italic"/>
                <a:ea typeface="Brush Script MT Italic"/>
                <a:cs typeface="Brush Script MT Italic"/>
                <a:sym typeface="Brush Script MT Italic"/>
              </a:rPr>
              <a:t>l</a:t>
            </a:r>
            <a:r>
              <a:rPr i="1">
                <a:solidFill>
                  <a:srgbClr val="5F327C"/>
                </a:solidFill>
              </a:rPr>
              <a:t>,</a:t>
            </a:r>
            <a:r>
              <a:rPr sz="3900" i="1">
                <a:solidFill>
                  <a:srgbClr val="5F327C"/>
                </a:solidFill>
              </a:rPr>
              <a:t>σ</a:t>
            </a:r>
            <a:r>
              <a:rPr i="1">
                <a:solidFill>
                  <a:srgbClr val="5F327C"/>
                </a:solidFill>
              </a:rPr>
              <a:t>)</a:t>
            </a:r>
            <a:r>
              <a:rPr i="1"/>
              <a:t> </a:t>
            </a:r>
            <a:r>
              <a:t>where </a:t>
            </a:r>
            <a:r>
              <a:rPr>
                <a:solidFill>
                  <a:srgbClr val="5F327C"/>
                </a:solidFill>
                <a:latin typeface="Brush Script MT Italic"/>
                <a:ea typeface="Brush Script MT Italic"/>
                <a:cs typeface="Brush Script MT Italic"/>
                <a:sym typeface="Brush Script MT Italic"/>
              </a:rPr>
              <a:t>l</a:t>
            </a:r>
            <a:r>
              <a:t> is the current instruction’s label and </a:t>
            </a:r>
            <a:r>
              <a:rPr sz="4000"/>
              <a:t>σ</a:t>
            </a:r>
            <a:r>
              <a:t> is the “store” which varies from machine to machine.</a:t>
            </a:r>
          </a:p>
        </p:txBody>
      </p:sp>
      <p:sp>
        <p:nvSpPr>
          <p:cNvPr id="176" name="l1:I1; l2:I2; ... ln:In"/>
          <p:cNvSpPr/>
          <p:nvPr/>
        </p:nvSpPr>
        <p:spPr>
          <a:xfrm>
            <a:off x="5139425" y="4983612"/>
            <a:ext cx="6887035" cy="819300"/>
          </a:xfrm>
          <a:prstGeom prst="rect">
            <a:avLst/>
          </a:prstGeom>
          <a:ln w="38100">
            <a:solidFill>
              <a:srgbClr val="93269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584200">
              <a:defRPr sz="4200"/>
            </a:pPr>
            <a:r>
              <a:rPr>
                <a:latin typeface="Brush Script MT Italic"/>
                <a:ea typeface="Brush Script MT Italic"/>
                <a:cs typeface="Brush Script MT Italic"/>
                <a:sym typeface="Brush Script MT Italic"/>
              </a:rPr>
              <a:t>l</a:t>
            </a:r>
            <a:r>
              <a:rPr baseline="-5999"/>
              <a:t>1</a:t>
            </a:r>
            <a:r>
              <a:t>:I</a:t>
            </a:r>
            <a:r>
              <a:rPr baseline="-5999"/>
              <a:t>1</a:t>
            </a:r>
            <a:r>
              <a:t>; </a:t>
            </a:r>
            <a:r>
              <a:rPr>
                <a:latin typeface="Brush Script MT Italic"/>
                <a:ea typeface="Brush Script MT Italic"/>
                <a:cs typeface="Brush Script MT Italic"/>
                <a:sym typeface="Brush Script MT Italic"/>
              </a:rPr>
              <a:t>l</a:t>
            </a:r>
            <a:r>
              <a:rPr baseline="-5999"/>
              <a:t>2</a:t>
            </a:r>
            <a:r>
              <a:t>:I</a:t>
            </a:r>
            <a:r>
              <a:rPr baseline="-5999"/>
              <a:t>2</a:t>
            </a:r>
            <a:r>
              <a:t>; ... </a:t>
            </a:r>
            <a:r>
              <a:rPr>
                <a:latin typeface="Brush Script MT Italic"/>
                <a:ea typeface="Brush Script MT Italic"/>
                <a:cs typeface="Brush Script MT Italic"/>
                <a:sym typeface="Brush Script MT Italic"/>
              </a:rPr>
              <a:t>l</a:t>
            </a:r>
            <a:r>
              <a:rPr baseline="-5999"/>
              <a:t>n</a:t>
            </a:r>
            <a:r>
              <a:t>:I</a:t>
            </a:r>
            <a:r>
              <a:rPr baseline="-5999"/>
              <a:t>n</a:t>
            </a:r>
          </a:p>
        </p:txBody>
      </p:sp>
      <p:sp>
        <p:nvSpPr>
          <p:cNvPr id="177" name="WHILE does not have ‘machine flavour’, it’s more abstract"/>
          <p:cNvSpPr/>
          <p:nvPr/>
        </p:nvSpPr>
        <p:spPr>
          <a:xfrm>
            <a:off x="1657350" y="8394700"/>
            <a:ext cx="9690100" cy="622300"/>
          </a:xfrm>
          <a:prstGeom prst="roundRect">
            <a:avLst>
              <a:gd name="adj" fmla="val 30612"/>
            </a:avLst>
          </a:prstGeom>
          <a:blipFill>
            <a:blip r:embed="rId2"/>
          </a:blip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584200">
              <a:defRPr sz="31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rPr sz="3000">
                <a:latin typeface="Courier"/>
                <a:ea typeface="Courier"/>
                <a:cs typeface="Courier"/>
                <a:sym typeface="Courier"/>
              </a:rPr>
              <a:t>WHILE</a:t>
            </a:r>
            <a:r>
              <a:t> does not have ‘machine flavour’, it’s more abstract</a:t>
            </a:r>
          </a:p>
        </p:txBody>
      </p:sp>
      <p:sp>
        <p:nvSpPr>
          <p:cNvPr id="178" name="CA quite different"/>
          <p:cNvSpPr/>
          <p:nvPr/>
        </p:nvSpPr>
        <p:spPr>
          <a:xfrm>
            <a:off x="9245600" y="8966200"/>
            <a:ext cx="3510509" cy="622300"/>
          </a:xfrm>
          <a:prstGeom prst="roundRect">
            <a:avLst>
              <a:gd name="adj" fmla="val 30612"/>
            </a:avLst>
          </a:prstGeom>
          <a:blipFill>
            <a:blip r:embed="rId2"/>
          </a:blip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584200">
              <a:defRPr sz="31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rPr sz="3000">
                <a:latin typeface="Courier"/>
                <a:ea typeface="Courier"/>
                <a:cs typeface="Courier"/>
                <a:sym typeface="Courier"/>
              </a:rPr>
              <a:t>CA</a:t>
            </a:r>
            <a:r>
              <a:t> quite different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2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1" build="p" bldLvl="5" animBg="1" advAuto="0"/>
      <p:bldP spid="176" grpId="2" animBg="1" advAuto="0"/>
      <p:bldP spid="177" grpId="3" animBg="1" advAuto="0"/>
      <p:bldP spid="178" grpId="4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definition of store…"/>
          <p:cNvSpPr txBox="1">
            <a:spLocks noGrp="1"/>
          </p:cNvSpPr>
          <p:nvPr>
            <p:ph type="body" idx="1"/>
          </p:nvPr>
        </p:nvSpPr>
        <p:spPr>
          <a:xfrm>
            <a:off x="1295400" y="2753667"/>
            <a:ext cx="10737850" cy="4929833"/>
          </a:xfrm>
          <a:prstGeom prst="rect">
            <a:avLst/>
          </a:prstGeom>
        </p:spPr>
        <p:txBody>
          <a:bodyPr/>
          <a:lstStyle/>
          <a:p>
            <a:r>
              <a:t>definition of store</a:t>
            </a:r>
          </a:p>
          <a:p>
            <a:r>
              <a:t>function </a:t>
            </a:r>
            <a:r>
              <a:rPr i="1"/>
              <a:t>Readin</a:t>
            </a:r>
            <a:r>
              <a:t> producing initial store </a:t>
            </a:r>
          </a:p>
          <a:p>
            <a:r>
              <a:t>function</a:t>
            </a:r>
            <a:r>
              <a:rPr i="1"/>
              <a:t> Readout </a:t>
            </a:r>
            <a:r>
              <a:t>producing output </a:t>
            </a:r>
          </a:p>
          <a:p>
            <a:r>
              <a:t>description of semantics of the instructions,</a:t>
            </a:r>
          </a:p>
        </p:txBody>
      </p:sp>
      <p:sp>
        <p:nvSpPr>
          <p:cNvPr id="181" name="Semantic Framework for Machines"/>
          <p:cNvSpPr/>
          <p:nvPr/>
        </p:nvSpPr>
        <p:spPr>
          <a:xfrm>
            <a:off x="247650" y="1079500"/>
            <a:ext cx="12509500" cy="173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defRPr sz="6800">
                <a:solidFill>
                  <a:srgbClr val="801B7F"/>
                </a:solidFill>
              </a:defRPr>
            </a:lvl1pPr>
          </a:lstStyle>
          <a:p>
            <a:r>
              <a:t>Semantic Framework for Machines</a:t>
            </a:r>
          </a:p>
        </p:txBody>
      </p:sp>
      <p:pic>
        <p:nvPicPr>
          <p:cNvPr id="18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381" y="6991015"/>
            <a:ext cx="2399172" cy="730925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program p transits form configuration s into s’ in one step"/>
          <p:cNvSpPr/>
          <p:nvPr/>
        </p:nvSpPr>
        <p:spPr>
          <a:xfrm>
            <a:off x="7475449" y="7226300"/>
            <a:ext cx="5312173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1" y="0"/>
                </a:moveTo>
                <a:cubicBezTo>
                  <a:pt x="1148" y="0"/>
                  <a:pt x="1033" y="484"/>
                  <a:pt x="1033" y="1080"/>
                </a:cubicBezTo>
                <a:lnTo>
                  <a:pt x="1033" y="8640"/>
                </a:lnTo>
                <a:lnTo>
                  <a:pt x="0" y="10800"/>
                </a:lnTo>
                <a:lnTo>
                  <a:pt x="1033" y="12960"/>
                </a:lnTo>
                <a:lnTo>
                  <a:pt x="1033" y="20520"/>
                </a:lnTo>
                <a:cubicBezTo>
                  <a:pt x="1033" y="21116"/>
                  <a:pt x="1148" y="21600"/>
                  <a:pt x="1291" y="21600"/>
                </a:cubicBezTo>
                <a:lnTo>
                  <a:pt x="21342" y="21600"/>
                </a:lnTo>
                <a:cubicBezTo>
                  <a:pt x="21484" y="21600"/>
                  <a:pt x="21600" y="21116"/>
                  <a:pt x="21600" y="20520"/>
                </a:cubicBezTo>
                <a:lnTo>
                  <a:pt x="21600" y="1080"/>
                </a:lnTo>
                <a:cubicBezTo>
                  <a:pt x="21600" y="484"/>
                  <a:pt x="21484" y="0"/>
                  <a:pt x="21342" y="0"/>
                </a:cubicBezTo>
                <a:lnTo>
                  <a:pt x="1291" y="0"/>
                </a:lnTo>
                <a:close/>
              </a:path>
            </a:pathLst>
          </a:custGeom>
          <a:blipFill>
            <a:blip r:embed="rId3"/>
          </a:blip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584200">
              <a:defRPr sz="1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rPr lang="en-GB" dirty="0"/>
              <a:t>      </a:t>
            </a:r>
            <a:r>
              <a:rPr dirty="0"/>
              <a:t>program p transits </a:t>
            </a:r>
            <a:r>
              <a:rPr lang="en-GB" dirty="0"/>
              <a:t>from</a:t>
            </a:r>
            <a:r>
              <a:rPr dirty="0"/>
              <a:t> configuration s into s’ in one step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3" nodeType="after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1" build="p" animBg="1" advAuto="0"/>
      <p:bldP spid="182" grpId="2" animBg="1" advAuto="0"/>
      <p:bldP spid="183" grpId="3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emantic Framework for machines"/>
          <p:cNvSpPr txBox="1">
            <a:spLocks noGrp="1"/>
          </p:cNvSpPr>
          <p:nvPr>
            <p:ph type="title"/>
          </p:nvPr>
        </p:nvSpPr>
        <p:spPr>
          <a:xfrm>
            <a:off x="152400" y="1130300"/>
            <a:ext cx="12509500" cy="1739900"/>
          </a:xfrm>
          <a:prstGeom prst="rect">
            <a:avLst/>
          </a:prstGeom>
        </p:spPr>
        <p:txBody>
          <a:bodyPr/>
          <a:lstStyle>
            <a:lvl1pPr>
              <a:defRPr sz="6800"/>
            </a:lvl1pPr>
          </a:lstStyle>
          <a:p>
            <a:r>
              <a:t>Semantic Framework for machines</a:t>
            </a:r>
          </a:p>
        </p:txBody>
      </p:sp>
      <p:sp>
        <p:nvSpPr>
          <p:cNvPr id="186" name="We will now show how semantics of other languages/machines are an instance of this framework."/>
          <p:cNvSpPr/>
          <p:nvPr/>
        </p:nvSpPr>
        <p:spPr>
          <a:xfrm>
            <a:off x="723900" y="7861300"/>
            <a:ext cx="11112500" cy="977900"/>
          </a:xfrm>
          <a:prstGeom prst="roundRect">
            <a:avLst>
              <a:gd name="adj" fmla="val 19481"/>
            </a:avLst>
          </a:prstGeom>
          <a:blipFill>
            <a:blip r:embed="rId2"/>
          </a:blip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defRPr sz="2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We will now show how semantics of other languages/machines are an instance of this framework.</a:t>
            </a:r>
          </a:p>
        </p:txBody>
      </p:sp>
      <p:pic>
        <p:nvPicPr>
          <p:cNvPr id="187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00" y="2877431"/>
            <a:ext cx="12346400" cy="2585980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Rectangle"/>
          <p:cNvSpPr/>
          <p:nvPr/>
        </p:nvSpPr>
        <p:spPr>
          <a:xfrm>
            <a:off x="2061170" y="2846005"/>
            <a:ext cx="687140" cy="558801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pic>
        <p:nvPicPr>
          <p:cNvPr id="189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8025" y="6275154"/>
            <a:ext cx="1893430" cy="479100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“many-step”  operational semantics for machine language, zero, one, or several steps of the “one-step” semantics"/>
          <p:cNvSpPr/>
          <p:nvPr/>
        </p:nvSpPr>
        <p:spPr>
          <a:xfrm>
            <a:off x="3631913" y="5879703"/>
            <a:ext cx="7217173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0" y="0"/>
                </a:moveTo>
                <a:cubicBezTo>
                  <a:pt x="845" y="0"/>
                  <a:pt x="760" y="484"/>
                  <a:pt x="760" y="1080"/>
                </a:cubicBezTo>
                <a:lnTo>
                  <a:pt x="760" y="8640"/>
                </a:lnTo>
                <a:lnTo>
                  <a:pt x="0" y="10800"/>
                </a:lnTo>
                <a:lnTo>
                  <a:pt x="760" y="12960"/>
                </a:lnTo>
                <a:lnTo>
                  <a:pt x="760" y="20520"/>
                </a:lnTo>
                <a:cubicBezTo>
                  <a:pt x="760" y="21116"/>
                  <a:pt x="845" y="21600"/>
                  <a:pt x="950" y="21600"/>
                </a:cubicBezTo>
                <a:lnTo>
                  <a:pt x="21410" y="21600"/>
                </a:lnTo>
                <a:cubicBezTo>
                  <a:pt x="21515" y="21600"/>
                  <a:pt x="21600" y="21116"/>
                  <a:pt x="21600" y="20520"/>
                </a:cubicBezTo>
                <a:lnTo>
                  <a:pt x="21600" y="1080"/>
                </a:lnTo>
                <a:cubicBezTo>
                  <a:pt x="21600" y="484"/>
                  <a:pt x="21515" y="0"/>
                  <a:pt x="21410" y="0"/>
                </a:cubicBezTo>
                <a:lnTo>
                  <a:pt x="950" y="0"/>
                </a:lnTo>
                <a:close/>
              </a:path>
            </a:pathLst>
          </a:custGeom>
          <a:blipFill>
            <a:blip r:embed="rId2"/>
          </a:blip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defRPr sz="1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“many-step”  operational semantics for machine language, zero, one, or several steps of the “one-step” semantics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3" animBg="1" advAuto="0"/>
      <p:bldP spid="189" grpId="1" animBg="1" advAuto="0"/>
      <p:bldP spid="190" grpId="2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uring Mach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Turing Machine</a:t>
            </a:r>
          </a:p>
        </p:txBody>
      </p:sp>
      <p:sp>
        <p:nvSpPr>
          <p:cNvPr id="193" name="https://www.youtube.com/watch?v=cYw2ewoO6c4"/>
          <p:cNvSpPr/>
          <p:nvPr/>
        </p:nvSpPr>
        <p:spPr>
          <a:xfrm>
            <a:off x="1341102" y="8267700"/>
            <a:ext cx="3515396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hlinkClick r:id="rId2"/>
              </a:defRPr>
            </a:lvl1pPr>
          </a:lstStyle>
          <a:p>
            <a:r>
              <a:rPr dirty="0">
                <a:hlinkClick r:id="rId2"/>
              </a:rPr>
              <a:t>https://www.youtube.com/watch?v=cYw2ewoO6c4</a:t>
            </a:r>
          </a:p>
        </p:txBody>
      </p:sp>
      <p:grpSp>
        <p:nvGrpSpPr>
          <p:cNvPr id="204" name="Group"/>
          <p:cNvGrpSpPr/>
          <p:nvPr/>
        </p:nvGrpSpPr>
        <p:grpSpPr>
          <a:xfrm>
            <a:off x="2984251" y="2800350"/>
            <a:ext cx="6769101" cy="4178300"/>
            <a:chOff x="0" y="0"/>
            <a:chExt cx="6769100" cy="4178300"/>
          </a:xfrm>
        </p:grpSpPr>
        <p:sp>
          <p:nvSpPr>
            <p:cNvPr id="194" name="Rectangle"/>
            <p:cNvSpPr/>
            <p:nvPr/>
          </p:nvSpPr>
          <p:spPr>
            <a:xfrm>
              <a:off x="226169" y="171450"/>
              <a:ext cx="803226" cy="5334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grpSp>
          <p:nvGrpSpPr>
            <p:cNvPr id="200" name="Group"/>
            <p:cNvGrpSpPr/>
            <p:nvPr/>
          </p:nvGrpSpPr>
          <p:grpSpPr>
            <a:xfrm>
              <a:off x="0" y="0"/>
              <a:ext cx="6769100" cy="4178300"/>
              <a:chOff x="0" y="0"/>
              <a:chExt cx="6769100" cy="4178300"/>
            </a:xfrm>
          </p:grpSpPr>
          <p:pic>
            <p:nvPicPr>
              <p:cNvPr id="195" name="Image" descr="Image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6769100" cy="41783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96" name="backward"/>
              <p:cNvSpPr/>
              <p:nvPr/>
            </p:nvSpPr>
            <p:spPr>
              <a:xfrm>
                <a:off x="5608091" y="412750"/>
                <a:ext cx="999035" cy="330200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 defTabSz="584200">
                  <a:defRPr sz="1600">
                    <a:solidFill>
                      <a:srgbClr val="002452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lvl1pPr>
              </a:lstStyle>
              <a:p>
                <a:r>
                  <a:t>backward</a:t>
                </a:r>
              </a:p>
            </p:txBody>
          </p:sp>
          <p:sp>
            <p:nvSpPr>
              <p:cNvPr id="197" name="Rectangle"/>
              <p:cNvSpPr/>
              <p:nvPr/>
            </p:nvSpPr>
            <p:spPr>
              <a:xfrm>
                <a:off x="543669" y="2371303"/>
                <a:ext cx="5104408" cy="1454994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584200">
                  <a:defRPr sz="2000">
                    <a:solidFill>
                      <a:srgbClr val="002452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98" name="IC:…"/>
              <p:cNvSpPr/>
              <p:nvPr/>
            </p:nvSpPr>
            <p:spPr>
              <a:xfrm>
                <a:off x="708769" y="2520950"/>
                <a:ext cx="1088579" cy="1155700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584200">
                  <a:defRPr sz="2000">
                    <a:solidFill>
                      <a:srgbClr val="002452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r>
                  <a:t>IC:</a:t>
                </a:r>
              </a:p>
              <a:p>
                <a:pPr algn="ctr" defTabSz="584200">
                  <a:defRPr sz="2000">
                    <a:solidFill>
                      <a:srgbClr val="002452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r>
                  <a:t>4</a:t>
                </a:r>
              </a:p>
            </p:txBody>
          </p:sp>
          <p:sp>
            <p:nvSpPr>
              <p:cNvPr id="199" name="program 1: … 2: ……"/>
              <p:cNvSpPr/>
              <p:nvPr/>
            </p:nvSpPr>
            <p:spPr>
              <a:xfrm>
                <a:off x="3506489" y="2487810"/>
                <a:ext cx="1860998" cy="1221980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000">
                    <a:solidFill>
                      <a:srgbClr val="002452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r>
                  <a:t>program</a:t>
                </a:r>
                <a:br/>
                <a:r>
                  <a:rPr sz="1000"/>
                  <a:t>1: …</a:t>
                </a:r>
                <a:br>
                  <a:rPr sz="1000"/>
                </a:br>
                <a:r>
                  <a:rPr sz="1000"/>
                  <a:t>2: …</a:t>
                </a:r>
              </a:p>
              <a:p>
                <a:pPr defTabSz="584200">
                  <a:defRPr sz="2000">
                    <a:solidFill>
                      <a:srgbClr val="002452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r>
                  <a:rPr sz="1000"/>
                  <a:t>3: …</a:t>
                </a:r>
              </a:p>
              <a:p>
                <a:pPr defTabSz="584200">
                  <a:defRPr sz="2000">
                    <a:solidFill>
                      <a:srgbClr val="002452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r>
                  <a:rPr sz="1000"/>
                  <a:t>…</a:t>
                </a:r>
              </a:p>
            </p:txBody>
          </p:sp>
        </p:grpSp>
        <p:sp>
          <p:nvSpPr>
            <p:cNvPr id="201" name="tape"/>
            <p:cNvSpPr/>
            <p:nvPr/>
          </p:nvSpPr>
          <p:spPr>
            <a:xfrm>
              <a:off x="1927969" y="82550"/>
              <a:ext cx="803226" cy="5334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584200">
                <a:defRPr sz="2000">
                  <a:solidFill>
                    <a:srgbClr val="002452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lvl1pPr>
            </a:lstStyle>
            <a:p>
              <a:r>
                <a:t>tape</a:t>
              </a:r>
            </a:p>
          </p:txBody>
        </p:sp>
        <p:sp>
          <p:nvSpPr>
            <p:cNvPr id="202" name="read/write head"/>
            <p:cNvSpPr/>
            <p:nvPr/>
          </p:nvSpPr>
          <p:spPr>
            <a:xfrm>
              <a:off x="3135337" y="92471"/>
              <a:ext cx="1651646" cy="513558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584200">
                <a:defRPr sz="1800">
                  <a:solidFill>
                    <a:srgbClr val="002452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lvl1pPr>
            </a:lstStyle>
            <a:p>
              <a:r>
                <a:t>read/write head</a:t>
              </a:r>
            </a:p>
          </p:txBody>
        </p:sp>
        <p:sp>
          <p:nvSpPr>
            <p:cNvPr id="203" name="forward"/>
            <p:cNvSpPr/>
            <p:nvPr/>
          </p:nvSpPr>
          <p:spPr>
            <a:xfrm>
              <a:off x="226169" y="387350"/>
              <a:ext cx="803226" cy="3302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584200">
                <a:defRPr sz="1600">
                  <a:solidFill>
                    <a:srgbClr val="002452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lvl1pPr>
            </a:lstStyle>
            <a:p>
              <a:r>
                <a:t>forward</a:t>
              </a:r>
            </a:p>
          </p:txBody>
        </p:sp>
      </p:grpSp>
      <p:sp>
        <p:nvSpPr>
          <p:cNvPr id="205" name="in this example:…"/>
          <p:cNvSpPr/>
          <p:nvPr/>
        </p:nvSpPr>
        <p:spPr>
          <a:xfrm>
            <a:off x="9422804" y="3378200"/>
            <a:ext cx="3284539" cy="8977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73" y="0"/>
                </a:moveTo>
                <a:cubicBezTo>
                  <a:pt x="4284" y="0"/>
                  <a:pt x="4129" y="566"/>
                  <a:pt x="4129" y="1260"/>
                </a:cubicBezTo>
                <a:lnTo>
                  <a:pt x="4129" y="9406"/>
                </a:lnTo>
                <a:lnTo>
                  <a:pt x="0" y="11927"/>
                </a:lnTo>
                <a:lnTo>
                  <a:pt x="4129" y="14448"/>
                </a:lnTo>
                <a:lnTo>
                  <a:pt x="4129" y="20349"/>
                </a:lnTo>
                <a:cubicBezTo>
                  <a:pt x="4129" y="21044"/>
                  <a:pt x="4284" y="21600"/>
                  <a:pt x="4473" y="21600"/>
                </a:cubicBezTo>
                <a:lnTo>
                  <a:pt x="21258" y="21600"/>
                </a:lnTo>
                <a:cubicBezTo>
                  <a:pt x="21448" y="21600"/>
                  <a:pt x="21600" y="21044"/>
                  <a:pt x="21600" y="20349"/>
                </a:cubicBezTo>
                <a:lnTo>
                  <a:pt x="21600" y="1260"/>
                </a:lnTo>
                <a:cubicBezTo>
                  <a:pt x="21600" y="566"/>
                  <a:pt x="21448" y="0"/>
                  <a:pt x="21258" y="0"/>
                </a:cubicBezTo>
                <a:lnTo>
                  <a:pt x="4473" y="0"/>
                </a:lnTo>
                <a:close/>
              </a:path>
            </a:pathLst>
          </a:cu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584200">
              <a:defRPr sz="1800">
                <a:solidFill>
                  <a:srgbClr val="5F327C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t>in this example:</a:t>
            </a:r>
          </a:p>
          <a:p>
            <a:pPr algn="ctr" defTabSz="584200">
              <a:defRPr sz="1800">
                <a:solidFill>
                  <a:srgbClr val="5F327C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t>we have </a:t>
            </a:r>
            <a:r>
              <a:rPr sz="2400" i="1">
                <a:latin typeface="Times Roman"/>
                <a:ea typeface="Times Roman"/>
                <a:cs typeface="Times Roman"/>
                <a:sym typeface="Times Roman"/>
              </a:rPr>
              <a:t>1</a:t>
            </a:r>
            <a:r>
              <a:t> tape</a:t>
            </a:r>
          </a:p>
        </p:txBody>
      </p:sp>
      <p:sp>
        <p:nvSpPr>
          <p:cNvPr id="206" name="current instruction counter"/>
          <p:cNvSpPr/>
          <p:nvPr/>
        </p:nvSpPr>
        <p:spPr>
          <a:xfrm>
            <a:off x="251459" y="4819650"/>
            <a:ext cx="3453480" cy="1161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98" y="0"/>
                </a:moveTo>
                <a:cubicBezTo>
                  <a:pt x="178" y="0"/>
                  <a:pt x="0" y="498"/>
                  <a:pt x="0" y="1115"/>
                </a:cubicBezTo>
                <a:lnTo>
                  <a:pt x="0" y="20485"/>
                </a:lnTo>
                <a:cubicBezTo>
                  <a:pt x="0" y="21102"/>
                  <a:pt x="178" y="21600"/>
                  <a:pt x="398" y="21600"/>
                </a:cubicBezTo>
                <a:lnTo>
                  <a:pt x="9174" y="21600"/>
                </a:lnTo>
                <a:cubicBezTo>
                  <a:pt x="9330" y="21600"/>
                  <a:pt x="9462" y="21344"/>
                  <a:pt x="9527" y="20976"/>
                </a:cubicBezTo>
                <a:lnTo>
                  <a:pt x="21600" y="18731"/>
                </a:lnTo>
                <a:lnTo>
                  <a:pt x="9572" y="16493"/>
                </a:lnTo>
                <a:lnTo>
                  <a:pt x="9572" y="1115"/>
                </a:lnTo>
                <a:cubicBezTo>
                  <a:pt x="9572" y="498"/>
                  <a:pt x="9394" y="0"/>
                  <a:pt x="9174" y="0"/>
                </a:cubicBezTo>
                <a:lnTo>
                  <a:pt x="398" y="0"/>
                </a:lnTo>
                <a:close/>
              </a:path>
            </a:pathLst>
          </a:custGeom>
          <a:blipFill>
            <a:blip r:embed="rId4"/>
          </a:blip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defRPr sz="1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marL="324000" algn="l"/>
            <a:r>
              <a:rPr dirty="0"/>
              <a:t>current </a:t>
            </a:r>
            <a:br>
              <a:rPr lang="en-GB" dirty="0"/>
            </a:br>
            <a:r>
              <a:rPr dirty="0"/>
              <a:t>instruction</a:t>
            </a:r>
            <a:br>
              <a:rPr lang="en-GB" dirty="0"/>
            </a:br>
            <a:r>
              <a:rPr dirty="0"/>
              <a:t> counter </a:t>
            </a:r>
          </a:p>
        </p:txBody>
      </p:sp>
      <p:sp>
        <p:nvSpPr>
          <p:cNvPr id="207" name="tape symbols from a given finite alphabet; special symbol B (blank)"/>
          <p:cNvSpPr/>
          <p:nvPr/>
        </p:nvSpPr>
        <p:spPr>
          <a:xfrm>
            <a:off x="8552419" y="4189809"/>
            <a:ext cx="4200922" cy="4229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5697" y="16374"/>
                </a:lnTo>
                <a:lnTo>
                  <a:pt x="5697" y="21268"/>
                </a:lnTo>
                <a:cubicBezTo>
                  <a:pt x="5697" y="21451"/>
                  <a:pt x="5847" y="21600"/>
                  <a:pt x="6032" y="21600"/>
                </a:cubicBezTo>
                <a:lnTo>
                  <a:pt x="21265" y="21600"/>
                </a:lnTo>
                <a:cubicBezTo>
                  <a:pt x="21450" y="21600"/>
                  <a:pt x="21600" y="21451"/>
                  <a:pt x="21600" y="21268"/>
                </a:cubicBezTo>
                <a:lnTo>
                  <a:pt x="21600" y="15257"/>
                </a:lnTo>
                <a:cubicBezTo>
                  <a:pt x="21600" y="15074"/>
                  <a:pt x="21450" y="14925"/>
                  <a:pt x="21265" y="14925"/>
                </a:cubicBezTo>
                <a:lnTo>
                  <a:pt x="6630" y="149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</a:blip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defRPr sz="1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rPr lang="en-GB" dirty="0"/>
              <a:t>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>
              <a:spcBef>
                <a:spcPts val="2000"/>
              </a:spcBef>
            </a:pPr>
            <a:r>
              <a:rPr lang="en-GB" dirty="0"/>
              <a:t>                 t</a:t>
            </a:r>
            <a:r>
              <a:rPr dirty="0"/>
              <a:t>ape symbols from a given</a:t>
            </a:r>
            <a:br>
              <a:rPr lang="en-GB" dirty="0"/>
            </a:br>
            <a:r>
              <a:rPr dirty="0"/>
              <a:t> finite alphabet;</a:t>
            </a:r>
            <a:br>
              <a:rPr lang="en-GB" dirty="0"/>
            </a:br>
            <a:r>
              <a:rPr lang="en-GB" dirty="0"/>
              <a:t>              </a:t>
            </a:r>
            <a:r>
              <a:rPr dirty="0"/>
              <a:t>special symbol B (blank)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533232-9960-9AD0-4F8E-4189676C2BED}"/>
              </a:ext>
            </a:extLst>
          </p:cNvPr>
          <p:cNvSpPr txBox="1"/>
          <p:nvPr/>
        </p:nvSpPr>
        <p:spPr>
          <a:xfrm>
            <a:off x="5212080" y="7796411"/>
            <a:ext cx="10265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5" animBg="1" advAuto="0"/>
      <p:bldP spid="204" grpId="1" animBg="1" advAuto="0"/>
      <p:bldP spid="205" grpId="2" animBg="1" advAuto="0"/>
      <p:bldP spid="206" grpId="4" animBg="1" advAuto="0"/>
      <p:bldP spid="207" grpId="3" animBg="1" advAuto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14468</TotalTime>
  <Words>1325</Words>
  <Application>Microsoft Macintosh PowerPoint</Application>
  <PresentationFormat>Custom</PresentationFormat>
  <Paragraphs>195</Paragraphs>
  <Slides>31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Brush Script MT Italic</vt:lpstr>
      <vt:lpstr>Courier</vt:lpstr>
      <vt:lpstr>Courier New</vt:lpstr>
      <vt:lpstr>Gill Sans</vt:lpstr>
      <vt:lpstr>Times Roman</vt:lpstr>
      <vt:lpstr>White</vt:lpstr>
      <vt:lpstr>Limits of Computation</vt:lpstr>
      <vt:lpstr>The story so far</vt:lpstr>
      <vt:lpstr>More ‘notions of computation’</vt:lpstr>
      <vt:lpstr>Church-Turing Thesis</vt:lpstr>
      <vt:lpstr>Models of computation</vt:lpstr>
      <vt:lpstr>Machine instructions</vt:lpstr>
      <vt:lpstr>PowerPoint Presentation</vt:lpstr>
      <vt:lpstr>Semantic Framework for machines</vt:lpstr>
      <vt:lpstr>Turing Machine</vt:lpstr>
      <vt:lpstr>Limits of Computation</vt:lpstr>
      <vt:lpstr>Turing Machine</vt:lpstr>
      <vt:lpstr>Turing Machine</vt:lpstr>
      <vt:lpstr>GOTO</vt:lpstr>
      <vt:lpstr>Sample Program</vt:lpstr>
      <vt:lpstr>Semantics of GOTO (cont’d)</vt:lpstr>
      <vt:lpstr>RAM model</vt:lpstr>
      <vt:lpstr>(S)RAM instruction set </vt:lpstr>
      <vt:lpstr>Semantics SRAM</vt:lpstr>
      <vt:lpstr>Counter Machine CM</vt:lpstr>
      <vt:lpstr>Cellular Automata CA</vt:lpstr>
      <vt:lpstr>Rules of Game of Life</vt:lpstr>
      <vt:lpstr>Patterns of Game of Life</vt:lpstr>
      <vt:lpstr>Cellular Automata</vt:lpstr>
      <vt:lpstr>Limits of Computation</vt:lpstr>
      <vt:lpstr>Robustness of Computability</vt:lpstr>
      <vt:lpstr>Robustness of Computability</vt:lpstr>
      <vt:lpstr>Diagram of Equivalences</vt:lpstr>
      <vt:lpstr>Böhm Jacopini Translation</vt:lpstr>
      <vt:lpstr>Compilers</vt:lpstr>
      <vt:lpstr>Compiling Data Types</vt:lpstr>
      <vt:lpstr>END  © 2008-25 Bernhard Reus, University of Sussex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Limits of Computation</dc:title>
  <cp:lastModifiedBy>Bernhard Reus</cp:lastModifiedBy>
  <cp:revision>27</cp:revision>
  <dcterms:modified xsi:type="dcterms:W3CDTF">2024-12-03T15:30:19Z</dcterms:modified>
</cp:coreProperties>
</file>