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4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646464"/>
        </a:fontRef>
        <a:srgbClr val="646464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/>
    <p:restoredTop sz="94591"/>
  </p:normalViewPr>
  <p:slideViewPr>
    <p:cSldViewPr snapToGrid="0">
      <p:cViewPr varScale="1">
        <p:scale>
          <a:sx n="81" d="100"/>
          <a:sy n="81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1079500" y="4864100"/>
            <a:ext cx="10820395" cy="127"/>
          </a:xfrm>
          <a:prstGeom prst="line">
            <a:avLst/>
          </a:prstGeom>
          <a:ln w="12700">
            <a:solidFill>
              <a:srgbClr val="B6B8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7" name="nav_home.tiff" descr="nav_home.tiff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109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371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B0008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647700" y="1130300"/>
            <a:ext cx="5867400" cy="15621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641600"/>
            <a:ext cx="5867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641600"/>
            <a:ext cx="5046134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641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"/>
          <p:cNvSpPr/>
          <p:nvPr/>
        </p:nvSpPr>
        <p:spPr>
          <a:xfrm>
            <a:off x="1079500" y="4864100"/>
            <a:ext cx="10820395" cy="127"/>
          </a:xfrm>
          <a:prstGeom prst="line">
            <a:avLst/>
          </a:prstGeom>
          <a:ln w="12700">
            <a:solidFill>
              <a:srgbClr val="B6B8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0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71" name="nav_home.tiff" descr="nav_home.tiff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109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371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B0008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1270000" y="6959600"/>
            <a:ext cx="10464800" cy="1562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5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6" name="nav_home.tiff" descr="nav_home.tiff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t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nav_home.tiff" descr="nav_home.tiff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1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70000" y="1130300"/>
            <a:ext cx="104648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t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mits of Compu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210" name="12 - Measuring Time Usage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5080000"/>
            <a:ext cx="10464800" cy="2895600"/>
          </a:xfrm>
          <a:prstGeom prst="rect">
            <a:avLst/>
          </a:prstGeom>
        </p:spPr>
        <p:txBody>
          <a:bodyPr/>
          <a:lstStyle/>
          <a:p>
            <a:r>
              <a:t>12 - Measuring Time Usage</a:t>
            </a:r>
          </a:p>
          <a:p>
            <a:pPr lvl="1"/>
            <a:r>
              <a:t>Bernhard Reus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E0DA3-73F3-CC43-9F4D-A81858DAF2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3AB56-AC92-6681-35D9-D49737671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me cost for WHILE">
            <a:extLst>
              <a:ext uri="{FF2B5EF4-FFF2-40B4-BE49-F238E27FC236}">
                <a16:creationId xmlns:a16="http://schemas.microsoft.com/office/drawing/2014/main" id="{A2F6081C-C5AB-1F41-55BE-647DA0169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92200"/>
            <a:ext cx="13004800" cy="1562100"/>
          </a:xfrm>
          <a:prstGeom prst="rect">
            <a:avLst/>
          </a:prstGeom>
        </p:spPr>
        <p:txBody>
          <a:bodyPr/>
          <a:lstStyle/>
          <a:p>
            <a:r>
              <a:rPr sz="6600" dirty="0"/>
              <a:t>Time </a:t>
            </a:r>
            <a:r>
              <a:rPr lang="en-GB" sz="6600" dirty="0"/>
              <a:t>’cost’</a:t>
            </a:r>
            <a:r>
              <a:rPr sz="6600" dirty="0"/>
              <a:t> for </a:t>
            </a:r>
            <a:r>
              <a:rPr sz="6600"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-GB" sz="6600" dirty="0"/>
              <a:t> – Discussion</a:t>
            </a:r>
            <a:endParaRPr sz="66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Slogan: count operations and constants in expressions.…">
            <a:extLst>
              <a:ext uri="{FF2B5EF4-FFF2-40B4-BE49-F238E27FC236}">
                <a16:creationId xmlns:a16="http://schemas.microsoft.com/office/drawing/2014/main" id="{B929C279-DB57-733F-7A81-4EEC10020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494675" y="2552700"/>
            <a:ext cx="12154525" cy="5854700"/>
          </a:xfrm>
          <a:prstGeom prst="rect">
            <a:avLst/>
          </a:prstGeom>
        </p:spPr>
        <p:txBody>
          <a:bodyPr/>
          <a:lstStyle/>
          <a:p>
            <a:pPr marL="807357" indent="-489857">
              <a:defRPr sz="3600"/>
            </a:pPr>
            <a:r>
              <a:rPr lang="en-GB" dirty="0"/>
              <a:t>Consider</a:t>
            </a:r>
            <a:r>
              <a:rPr dirty="0"/>
              <a:t>: </a:t>
            </a:r>
            <a:r>
              <a:rPr lang="en-GB" dirty="0">
                <a:latin typeface="Charmonman" pitchFamily="2" charset="-34"/>
                <a:ea typeface="SchoolHouse Cursive B"/>
                <a:cs typeface="Charmonman" pitchFamily="2" charset="-34"/>
                <a:sym typeface="SchoolHouse Cursive B"/>
              </a:rPr>
              <a:t>T</a:t>
            </a:r>
            <a:r>
              <a:rPr dirty="0"/>
              <a:t>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cons 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X Y</a:t>
            </a:r>
            <a:r>
              <a:rPr dirty="0"/>
              <a:t>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+1+1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807357" indent="-489857">
              <a:defRPr sz="3600"/>
            </a:pPr>
            <a:r>
              <a:rPr lang="en-GB" dirty="0">
                <a:cs typeface="Times New Roman" panose="02020603050405020304" pitchFamily="18" charset="0"/>
              </a:rPr>
              <a:t>Is this fair?</a:t>
            </a:r>
          </a:p>
          <a:p>
            <a:pPr marL="807357" indent="-489857">
              <a:defRPr sz="3600"/>
            </a:pPr>
            <a:r>
              <a:rPr lang="en-GB" dirty="0">
                <a:cs typeface="Times New Roman" panose="02020603050405020304" pitchFamily="18" charset="0"/>
              </a:rPr>
              <a:t>Variables </a:t>
            </a:r>
            <a:r>
              <a:rPr lang="en-GB" dirty="0">
                <a:latin typeface="Courier" pitchFamily="2" charset="0"/>
                <a:cs typeface="Times New Roman" panose="02020603050405020304" pitchFamily="18" charset="0"/>
              </a:rPr>
              <a:t>X</a:t>
            </a:r>
            <a:r>
              <a:rPr lang="en-GB" dirty="0"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Courier" pitchFamily="2" charset="0"/>
                <a:cs typeface="Times New Roman" panose="02020603050405020304" pitchFamily="18" charset="0"/>
              </a:rPr>
              <a:t>Y</a:t>
            </a:r>
            <a:r>
              <a:rPr lang="en-GB" dirty="0">
                <a:cs typeface="Times New Roman" panose="02020603050405020304" pitchFamily="18" charset="0"/>
              </a:rPr>
              <a:t> may contain large trees and </a:t>
            </a:r>
            <a:r>
              <a:rPr lang="en-GB" dirty="0">
                <a:latin typeface="Courier" pitchFamily="2" charset="0"/>
                <a:cs typeface="Times New Roman" panose="02020603050405020304" pitchFamily="18" charset="0"/>
              </a:rPr>
              <a:t>cons</a:t>
            </a:r>
            <a:r>
              <a:rPr lang="en-GB" dirty="0">
                <a:cs typeface="Times New Roman" panose="02020603050405020304" pitchFamily="18" charset="0"/>
              </a:rPr>
              <a:t> means building an even larger tree, and this in only 3 time steps??</a:t>
            </a:r>
          </a:p>
          <a:p>
            <a:pPr marL="807357" indent="-489857">
              <a:defRPr sz="3600"/>
            </a:pPr>
            <a:r>
              <a:rPr lang="en-GB" dirty="0">
                <a:cs typeface="Times New Roman" panose="02020603050405020304" pitchFamily="18" charset="0"/>
              </a:rPr>
              <a:t>Justified by the fact that the interpreter does not have to re-build the large tree from scratch but can use references to existing trees (for </a:t>
            </a:r>
            <a:r>
              <a:rPr lang="en-GB" dirty="0">
                <a:latin typeface="Courier" pitchFamily="2" charset="0"/>
                <a:cs typeface="Times New Roman" panose="02020603050405020304" pitchFamily="18" charset="0"/>
              </a:rPr>
              <a:t>X</a:t>
            </a:r>
            <a:r>
              <a:rPr lang="en-GB" dirty="0"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Courier" pitchFamily="2" charset="0"/>
                <a:cs typeface="Times New Roman" panose="02020603050405020304" pitchFamily="18" charset="0"/>
              </a:rPr>
              <a:t>Y</a:t>
            </a:r>
            <a:r>
              <a:rPr lang="en-GB" dirty="0">
                <a:cs typeface="Times New Roman" panose="02020603050405020304" pitchFamily="18" charset="0"/>
              </a:rPr>
              <a:t>):</a:t>
            </a:r>
          </a:p>
          <a:p>
            <a:pPr marL="807357" indent="-489857">
              <a:defRPr sz="3600"/>
            </a:pPr>
            <a:r>
              <a:rPr lang="en-GB" dirty="0">
                <a:cs typeface="Times New Roman" panose="02020603050405020304" pitchFamily="18" charset="0"/>
              </a:rPr>
              <a:t>So-called DAG semantics (DAG directed acyclic graphs)</a:t>
            </a:r>
            <a:endParaRPr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D0E07-B512-A61A-D0AE-A3F18DBF3D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961822-5948-9E6C-ABF6-FCA833C47D1E}"/>
              </a:ext>
            </a:extLst>
          </p:cNvPr>
          <p:cNvSpPr/>
          <p:nvPr/>
        </p:nvSpPr>
        <p:spPr>
          <a:xfrm>
            <a:off x="4726982" y="8571786"/>
            <a:ext cx="6245818" cy="522129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More details if desired in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 Neil Jones’ book.</a:t>
            </a:r>
          </a:p>
        </p:txBody>
      </p:sp>
    </p:spTree>
    <p:extLst>
      <p:ext uri="{BB962C8B-B14F-4D97-AF65-F5344CB8AC3E}">
        <p14:creationId xmlns:p14="http://schemas.microsoft.com/office/powerpoint/2010/main" val="11691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uiExpand="1" build="p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ounded Rectangle"/>
          <p:cNvSpPr/>
          <p:nvPr/>
        </p:nvSpPr>
        <p:spPr>
          <a:xfrm>
            <a:off x="3683000" y="3530600"/>
            <a:ext cx="1930400" cy="431800"/>
          </a:xfrm>
          <a:prstGeom prst="roundRect">
            <a:avLst>
              <a:gd name="adj" fmla="val 48529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5" name="Time cost for WHILE (cont’d)"/>
          <p:cNvSpPr txBox="1">
            <a:spLocks noGrp="1"/>
          </p:cNvSpPr>
          <p:nvPr>
            <p:ph type="title"/>
          </p:nvPr>
        </p:nvSpPr>
        <p:spPr>
          <a:xfrm>
            <a:off x="317500" y="1092200"/>
            <a:ext cx="12611100" cy="1562100"/>
          </a:xfrm>
          <a:prstGeom prst="rect">
            <a:avLst/>
          </a:prstGeom>
        </p:spPr>
        <p:txBody>
          <a:bodyPr/>
          <a:lstStyle/>
          <a:p>
            <a:pPr>
              <a:defRPr sz="8100"/>
            </a:pPr>
            <a:r>
              <a:t>Time cost for </a:t>
            </a:r>
            <a:r>
              <a:rPr sz="84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</a:t>
            </a:r>
            <a:r>
              <a:rPr sz="5800"/>
              <a:t>(cont’d)</a:t>
            </a:r>
          </a:p>
        </p:txBody>
      </p:sp>
      <p:pic>
        <p:nvPicPr>
          <p:cNvPr id="26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07" y="3148705"/>
            <a:ext cx="10655300" cy="240119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Rectangle"/>
          <p:cNvSpPr/>
          <p:nvPr/>
        </p:nvSpPr>
        <p:spPr>
          <a:xfrm>
            <a:off x="2616200" y="3149600"/>
            <a:ext cx="5334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8" name="Rectangle"/>
          <p:cNvSpPr/>
          <p:nvPr/>
        </p:nvSpPr>
        <p:spPr>
          <a:xfrm>
            <a:off x="10579100" y="3962400"/>
            <a:ext cx="12446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9" name="Lecture 3"/>
          <p:cNvSpPr/>
          <p:nvPr/>
        </p:nvSpPr>
        <p:spPr>
          <a:xfrm>
            <a:off x="10625881" y="3867150"/>
            <a:ext cx="1273523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Lecture 3</a:t>
            </a:r>
          </a:p>
        </p:txBody>
      </p:sp>
      <p:sp>
        <p:nvSpPr>
          <p:cNvPr id="270" name="Rectangle"/>
          <p:cNvSpPr/>
          <p:nvPr/>
        </p:nvSpPr>
        <p:spPr>
          <a:xfrm>
            <a:off x="8115300" y="5130800"/>
            <a:ext cx="1701800" cy="406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1" name="below."/>
          <p:cNvSpPr/>
          <p:nvPr/>
        </p:nvSpPr>
        <p:spPr>
          <a:xfrm>
            <a:off x="8129165" y="5003800"/>
            <a:ext cx="99179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below. </a:t>
            </a:r>
          </a:p>
        </p:txBody>
      </p:sp>
      <p:pic>
        <p:nvPicPr>
          <p:cNvPr id="272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702300"/>
            <a:ext cx="8864600" cy="9178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343CE-C661-0839-0EF3-EB2163A09E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1" animBg="1" advAuto="0"/>
      <p:bldP spid="272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me cost for WHILE (cont’d)"/>
          <p:cNvSpPr txBox="1">
            <a:spLocks noGrp="1"/>
          </p:cNvSpPr>
          <p:nvPr>
            <p:ph type="title"/>
          </p:nvPr>
        </p:nvSpPr>
        <p:spPr>
          <a:xfrm>
            <a:off x="317500" y="1092200"/>
            <a:ext cx="12611100" cy="1562100"/>
          </a:xfrm>
          <a:prstGeom prst="rect">
            <a:avLst/>
          </a:prstGeom>
        </p:spPr>
        <p:txBody>
          <a:bodyPr/>
          <a:lstStyle/>
          <a:p>
            <a:pPr>
              <a:defRPr sz="8100"/>
            </a:pPr>
            <a:r>
              <a:t>Time cost for </a:t>
            </a:r>
            <a:r>
              <a:rPr sz="84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</a:t>
            </a:r>
            <a:r>
              <a:rPr sz="5800"/>
              <a:t>(cont’d)</a:t>
            </a:r>
          </a:p>
        </p:txBody>
      </p:sp>
      <p:sp>
        <p:nvSpPr>
          <p:cNvPr id="275" name="Rectangle"/>
          <p:cNvSpPr/>
          <p:nvPr/>
        </p:nvSpPr>
        <p:spPr>
          <a:xfrm>
            <a:off x="10579100" y="3962400"/>
            <a:ext cx="12446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6" name="Rectangle"/>
          <p:cNvSpPr/>
          <p:nvPr/>
        </p:nvSpPr>
        <p:spPr>
          <a:xfrm>
            <a:off x="8115300" y="5130800"/>
            <a:ext cx="1701800" cy="406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77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5943600"/>
            <a:ext cx="11315700" cy="927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2" y="7101569"/>
            <a:ext cx="1143342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578100"/>
            <a:ext cx="11988800" cy="1465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15" y="4445000"/>
            <a:ext cx="12368409" cy="129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6BDA6-FF38-EC1C-2E32-618ADC45B0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B175F4-3EF7-9B56-74D7-87729B6B72F4}"/>
              </a:ext>
            </a:extLst>
          </p:cNvPr>
          <p:cNvSpPr/>
          <p:nvPr/>
        </p:nvSpPr>
        <p:spPr>
          <a:xfrm>
            <a:off x="6873766" y="2374900"/>
            <a:ext cx="3263462" cy="488077"/>
          </a:xfrm>
          <a:prstGeom prst="roundRect">
            <a:avLst/>
          </a:prstGeom>
          <a:blipFill rotWithShape="1">
            <a:blip r:embed="rId6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Meaning of expression </a:t>
            </a:r>
            <a:r>
              <a:rPr kumimoji="0" lang="en-US" sz="2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Courier" pitchFamily="2" charset="0"/>
                <a:ea typeface="+mn-ea"/>
                <a:cs typeface="+mn-cs"/>
                <a:sym typeface="Gill Sans"/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  <p:bldP spid="278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mits of Compu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256" name="12 - Measuring Time  (Part II)…"/>
          <p:cNvSpPr txBox="1">
            <a:spLocks noGrp="1"/>
          </p:cNvSpPr>
          <p:nvPr>
            <p:ph type="body" sz="half" idx="1"/>
          </p:nvPr>
        </p:nvSpPr>
        <p:spPr>
          <a:xfrm>
            <a:off x="1270000" y="5080000"/>
            <a:ext cx="10464800" cy="2895600"/>
          </a:xfrm>
          <a:prstGeom prst="rect">
            <a:avLst/>
          </a:prstGeom>
        </p:spPr>
        <p:txBody>
          <a:bodyPr/>
          <a:lstStyle/>
          <a:p>
            <a:r>
              <a:t>12 - Measuring Time  (Part II)</a:t>
            </a:r>
          </a:p>
          <a:p>
            <a:pPr lvl="1"/>
            <a:r>
              <a:t>Bernhard Reus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E205F-6010-547F-B8D5-198EC8DE00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  <p:sp>
        <p:nvSpPr>
          <p:cNvPr id="3" name="continued">
            <a:extLst>
              <a:ext uri="{FF2B5EF4-FFF2-40B4-BE49-F238E27FC236}">
                <a16:creationId xmlns:a16="http://schemas.microsoft.com/office/drawing/2014/main" id="{7E76F6EC-A654-0E95-D99D-5AE634ECAFF7}"/>
              </a:ext>
            </a:extLst>
          </p:cNvPr>
          <p:cNvSpPr/>
          <p:nvPr/>
        </p:nvSpPr>
        <p:spPr>
          <a:xfrm>
            <a:off x="3289300" y="6832600"/>
            <a:ext cx="2603500" cy="698500"/>
          </a:xfrm>
          <a:prstGeom prst="roundRect">
            <a:avLst>
              <a:gd name="adj" fmla="val 27273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dirty="0"/>
              <a:t>continued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me cost for WHILE (cont’d)"/>
          <p:cNvSpPr txBox="1">
            <a:spLocks noGrp="1"/>
          </p:cNvSpPr>
          <p:nvPr>
            <p:ph type="title"/>
          </p:nvPr>
        </p:nvSpPr>
        <p:spPr>
          <a:xfrm>
            <a:off x="317500" y="1092200"/>
            <a:ext cx="12611100" cy="1562100"/>
          </a:xfrm>
          <a:prstGeom prst="rect">
            <a:avLst/>
          </a:prstGeom>
        </p:spPr>
        <p:txBody>
          <a:bodyPr/>
          <a:lstStyle/>
          <a:p>
            <a:pPr>
              <a:defRPr sz="8100"/>
            </a:pPr>
            <a:r>
              <a:t>Time cost for </a:t>
            </a:r>
            <a:r>
              <a:rPr sz="84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</a:t>
            </a:r>
            <a:r>
              <a:rPr sz="5800"/>
              <a:t>(cont’d)</a:t>
            </a:r>
          </a:p>
        </p:txBody>
      </p:sp>
      <p:sp>
        <p:nvSpPr>
          <p:cNvPr id="286" name="Rectangle"/>
          <p:cNvSpPr/>
          <p:nvPr/>
        </p:nvSpPr>
        <p:spPr>
          <a:xfrm>
            <a:off x="10579100" y="3962400"/>
            <a:ext cx="12446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87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5803900"/>
            <a:ext cx="2291977" cy="74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tatement lists for blocks"/>
          <p:cNvSpPr/>
          <p:nvPr/>
        </p:nvSpPr>
        <p:spPr>
          <a:xfrm>
            <a:off x="622300" y="2794000"/>
            <a:ext cx="4927600" cy="520700"/>
          </a:xfrm>
          <a:prstGeom prst="roundRect">
            <a:avLst>
              <a:gd name="adj" fmla="val 36585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statement lists for blocks</a:t>
            </a:r>
          </a:p>
        </p:txBody>
      </p:sp>
      <p:sp>
        <p:nvSpPr>
          <p:cNvPr id="289" name="for empty blocks"/>
          <p:cNvSpPr/>
          <p:nvPr/>
        </p:nvSpPr>
        <p:spPr>
          <a:xfrm>
            <a:off x="622300" y="5143500"/>
            <a:ext cx="4927600" cy="520700"/>
          </a:xfrm>
          <a:prstGeom prst="roundRect">
            <a:avLst>
              <a:gd name="adj" fmla="val 36585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for empty blocks</a:t>
            </a:r>
          </a:p>
        </p:txBody>
      </p:sp>
      <p:pic>
        <p:nvPicPr>
          <p:cNvPr id="290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4" y="3454400"/>
            <a:ext cx="10881235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95358-2835-8724-3CF6-75342CB303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2" animBg="1" advAuto="0"/>
      <p:bldP spid="290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me cost for WHILE (cont’d)"/>
          <p:cNvSpPr txBox="1">
            <a:spLocks noGrp="1"/>
          </p:cNvSpPr>
          <p:nvPr>
            <p:ph type="title"/>
          </p:nvPr>
        </p:nvSpPr>
        <p:spPr>
          <a:xfrm>
            <a:off x="622300" y="1130300"/>
            <a:ext cx="11950700" cy="1562100"/>
          </a:xfrm>
          <a:prstGeom prst="rect">
            <a:avLst/>
          </a:prstGeom>
        </p:spPr>
        <p:txBody>
          <a:bodyPr/>
          <a:lstStyle/>
          <a:p>
            <a:pPr>
              <a:defRPr sz="8100"/>
            </a:pPr>
            <a:r>
              <a:t>Time cost for </a:t>
            </a:r>
            <a:r>
              <a:rPr sz="84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</a:t>
            </a:r>
            <a:r>
              <a:rPr sz="5800"/>
              <a:t>(cont’d)</a:t>
            </a:r>
          </a:p>
        </p:txBody>
      </p:sp>
      <p:sp>
        <p:nvSpPr>
          <p:cNvPr id="293" name="In other words, the runtime of a program p with input d is the time it takes to execute the body of the program in the corresponding initial state plus two for reading the input and writing the output."/>
          <p:cNvSpPr txBox="1">
            <a:spLocks noGrp="1"/>
          </p:cNvSpPr>
          <p:nvPr>
            <p:ph type="body" sz="half" idx="1"/>
          </p:nvPr>
        </p:nvSpPr>
        <p:spPr>
          <a:xfrm>
            <a:off x="254000" y="6477000"/>
            <a:ext cx="12534900" cy="2287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r>
              <a:t>In other words, the runtime of a program </a:t>
            </a:r>
            <a:r>
              <a:rPr sz="3700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 with input </a:t>
            </a:r>
            <a:r>
              <a:rPr sz="3700">
                <a:latin typeface="Courier"/>
                <a:ea typeface="Courier"/>
                <a:cs typeface="Courier"/>
                <a:sym typeface="Courier"/>
              </a:rPr>
              <a:t>d</a:t>
            </a:r>
            <a:r>
              <a:t> is the time it takes to execute the body of the program in the corresponding initial state plus two for reading the input and writing the output.</a:t>
            </a:r>
          </a:p>
        </p:txBody>
      </p:sp>
      <p:pic>
        <p:nvPicPr>
          <p:cNvPr id="294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7" y="2794000"/>
            <a:ext cx="10973267" cy="351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Rectangle"/>
          <p:cNvSpPr/>
          <p:nvPr/>
        </p:nvSpPr>
        <p:spPr>
          <a:xfrm>
            <a:off x="2260600" y="2946400"/>
            <a:ext cx="6604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3D13-9E87-A100-0BC7-D052D87B5B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med Prog. Langu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Timed Prog. Language</a:t>
            </a:r>
          </a:p>
        </p:txBody>
      </p:sp>
      <p:pic>
        <p:nvPicPr>
          <p:cNvPr id="298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921000"/>
            <a:ext cx="12149667" cy="88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025900"/>
            <a:ext cx="61722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13300"/>
            <a:ext cx="11950700" cy="88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droppedImage.pdf" descr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6057900"/>
            <a:ext cx="11836400" cy="134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yntax of programs and (semantics of) data type"/>
          <p:cNvSpPr/>
          <p:nvPr/>
        </p:nvSpPr>
        <p:spPr>
          <a:xfrm>
            <a:off x="7023100" y="3517900"/>
            <a:ext cx="5244505" cy="927100"/>
          </a:xfrm>
          <a:prstGeom prst="roundRect">
            <a:avLst>
              <a:gd name="adj" fmla="val 21482"/>
            </a:avLst>
          </a:prstGeom>
          <a:blipFill>
            <a:blip r:embed="rId6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syntax of programs and (semantics of) data type</a:t>
            </a:r>
          </a:p>
        </p:txBody>
      </p:sp>
      <p:sp>
        <p:nvSpPr>
          <p:cNvPr id="303" name="program semantics"/>
          <p:cNvSpPr/>
          <p:nvPr/>
        </p:nvSpPr>
        <p:spPr>
          <a:xfrm>
            <a:off x="7200900" y="5397500"/>
            <a:ext cx="2921000" cy="431800"/>
          </a:xfrm>
          <a:prstGeom prst="roundRect">
            <a:avLst>
              <a:gd name="adj" fmla="val 44118"/>
            </a:avLst>
          </a:prstGeom>
          <a:blipFill>
            <a:blip r:embed="rId6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program semantics</a:t>
            </a:r>
          </a:p>
        </p:txBody>
      </p:sp>
      <p:sp>
        <p:nvSpPr>
          <p:cNvPr id="304" name="time measure"/>
          <p:cNvSpPr/>
          <p:nvPr/>
        </p:nvSpPr>
        <p:spPr>
          <a:xfrm>
            <a:off x="7315200" y="7429500"/>
            <a:ext cx="2921000" cy="431800"/>
          </a:xfrm>
          <a:prstGeom prst="roundRect">
            <a:avLst>
              <a:gd name="adj" fmla="val 44118"/>
            </a:avLst>
          </a:prstGeom>
          <a:blipFill>
            <a:blip r:embed="rId6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time measure</a:t>
            </a:r>
          </a:p>
        </p:txBody>
      </p:sp>
      <p:sp>
        <p:nvSpPr>
          <p:cNvPr id="305" name="Rectangle"/>
          <p:cNvSpPr/>
          <p:nvPr/>
        </p:nvSpPr>
        <p:spPr>
          <a:xfrm>
            <a:off x="1993900" y="3022600"/>
            <a:ext cx="6985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87DFA-1488-6F16-A0BF-6EA8147CBD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  <p:bldP spid="300" grpId="3" animBg="1" advAuto="0"/>
      <p:bldP spid="301" grpId="5" animBg="1" advAuto="0"/>
      <p:bldP spid="302" grpId="2" animBg="1" advAuto="0"/>
      <p:bldP spid="303" grpId="4" animBg="1" advAuto="0"/>
      <p:bldP spid="304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ounded Rectangle"/>
          <p:cNvSpPr/>
          <p:nvPr/>
        </p:nvSpPr>
        <p:spPr>
          <a:xfrm>
            <a:off x="927100" y="4432300"/>
            <a:ext cx="1549400" cy="546100"/>
          </a:xfrm>
          <a:prstGeom prst="roundRect">
            <a:avLst>
              <a:gd name="adj" fmla="val 38372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8" name="Rounded Rectangle"/>
          <p:cNvSpPr/>
          <p:nvPr/>
        </p:nvSpPr>
        <p:spPr>
          <a:xfrm>
            <a:off x="10058400" y="3111500"/>
            <a:ext cx="990600" cy="381000"/>
          </a:xfrm>
          <a:prstGeom prst="roundRect">
            <a:avLst>
              <a:gd name="adj" fmla="val 50000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9" name="Comparing Langu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Languages</a:t>
            </a:r>
          </a:p>
        </p:txBody>
      </p:sp>
      <p:pic>
        <p:nvPicPr>
          <p:cNvPr id="31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09900"/>
            <a:ext cx="11950700" cy="96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432300"/>
            <a:ext cx="12052300" cy="187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M can simulate L up to polynomial difference in time"/>
          <p:cNvSpPr/>
          <p:nvPr/>
        </p:nvSpPr>
        <p:spPr>
          <a:xfrm>
            <a:off x="2908300" y="6642100"/>
            <a:ext cx="7734300" cy="431800"/>
          </a:xfrm>
          <a:prstGeom prst="roundRect">
            <a:avLst>
              <a:gd name="adj" fmla="val 44118"/>
            </a:avLst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M can simulate L up to polynomial difference in time</a:t>
            </a:r>
          </a:p>
        </p:txBody>
      </p:sp>
      <p:sp>
        <p:nvSpPr>
          <p:cNvPr id="313" name="Rectangle"/>
          <p:cNvSpPr/>
          <p:nvPr/>
        </p:nvSpPr>
        <p:spPr>
          <a:xfrm>
            <a:off x="2209800" y="3111500"/>
            <a:ext cx="6985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D3C63-BF92-6FD7-291D-E7AAF50601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3" animBg="1" advAuto="0"/>
      <p:bldP spid="308" grpId="1" animBg="1" advAuto="0"/>
      <p:bldP spid="311" grpId="2" animBg="1" advAuto="0"/>
      <p:bldP spid="312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ounded Rectangle"/>
          <p:cNvSpPr/>
          <p:nvPr/>
        </p:nvSpPr>
        <p:spPr>
          <a:xfrm>
            <a:off x="800100" y="3136900"/>
            <a:ext cx="1676400" cy="457200"/>
          </a:xfrm>
          <a:prstGeom prst="roundRect">
            <a:avLst>
              <a:gd name="adj" fmla="val 45833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2286000" y="5778500"/>
            <a:ext cx="1549400" cy="3556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7" name="Comparing Languages I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Languages II</a:t>
            </a:r>
          </a:p>
        </p:txBody>
      </p:sp>
      <p:pic>
        <p:nvPicPr>
          <p:cNvPr id="318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020914"/>
            <a:ext cx="12153900" cy="193602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M can simulate L up to linear difference in time"/>
          <p:cNvSpPr/>
          <p:nvPr/>
        </p:nvSpPr>
        <p:spPr>
          <a:xfrm>
            <a:off x="2197100" y="5054600"/>
            <a:ext cx="7734300" cy="431800"/>
          </a:xfrm>
          <a:prstGeom prst="roundRect">
            <a:avLst>
              <a:gd name="adj" fmla="val 44118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M can simulate L up to linear difference in time</a:t>
            </a:r>
          </a:p>
        </p:txBody>
      </p:sp>
      <p:sp>
        <p:nvSpPr>
          <p:cNvPr id="320" name="M can simulate L up to a program-independent linear time difference"/>
          <p:cNvSpPr/>
          <p:nvPr/>
        </p:nvSpPr>
        <p:spPr>
          <a:xfrm>
            <a:off x="1003300" y="7937500"/>
            <a:ext cx="10134600" cy="431800"/>
          </a:xfrm>
          <a:prstGeom prst="roundRect">
            <a:avLst>
              <a:gd name="adj" fmla="val 44118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M can simulate L up to a program-independent linear time difference</a:t>
            </a:r>
          </a:p>
        </p:txBody>
      </p:sp>
      <p:sp>
        <p:nvSpPr>
          <p:cNvPr id="321" name="one constant for all programs"/>
          <p:cNvSpPr/>
          <p:nvPr/>
        </p:nvSpPr>
        <p:spPr>
          <a:xfrm>
            <a:off x="2197100" y="5648673"/>
            <a:ext cx="4508500" cy="431800"/>
          </a:xfrm>
          <a:prstGeom prst="roundRect">
            <a:avLst>
              <a:gd name="adj" fmla="val 44118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one constant for all programs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508000" y="6223000"/>
            <a:ext cx="2882900" cy="457200"/>
          </a:xfrm>
          <a:prstGeom prst="roundRect">
            <a:avLst>
              <a:gd name="adj" fmla="val 45833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23" name="texshop_image.pdf" descr="texshop_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6196186"/>
            <a:ext cx="11410307" cy="1841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EB78D-D7CB-05D9-675F-E9F5B0E210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1" animBg="1" advAuto="0"/>
      <p:bldP spid="319" grpId="2" animBg="1" advAuto="0"/>
      <p:bldP spid="320" grpId="6" animBg="1" advAuto="0"/>
      <p:bldP spid="321" grpId="5" animBg="1" advAuto="0"/>
      <p:bldP spid="322" grpId="4" animBg="1" advAuto="0"/>
      <p:bldP spid="323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omparing Languages III"/>
          <p:cNvSpPr txBox="1">
            <a:spLocks noGrp="1"/>
          </p:cNvSpPr>
          <p:nvPr>
            <p:ph type="title"/>
          </p:nvPr>
        </p:nvSpPr>
        <p:spPr>
          <a:xfrm>
            <a:off x="1193800" y="1130300"/>
            <a:ext cx="10795000" cy="1562100"/>
          </a:xfrm>
          <a:prstGeom prst="rect">
            <a:avLst/>
          </a:prstGeom>
        </p:spPr>
        <p:txBody>
          <a:bodyPr/>
          <a:lstStyle/>
          <a:p>
            <a:r>
              <a:t>Comparing Languages III</a:t>
            </a:r>
          </a:p>
        </p:txBody>
      </p:sp>
      <p:pic>
        <p:nvPicPr>
          <p:cNvPr id="326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2" y="4216400"/>
            <a:ext cx="11890431" cy="3975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"/>
          <p:cNvSpPr/>
          <p:nvPr/>
        </p:nvSpPr>
        <p:spPr>
          <a:xfrm>
            <a:off x="2247900" y="4102100"/>
            <a:ext cx="711200" cy="533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8" name="We can now define “equivalent up to  ...  simulation”"/>
          <p:cNvSpPr/>
          <p:nvPr/>
        </p:nvSpPr>
        <p:spPr>
          <a:xfrm>
            <a:off x="812800" y="2857500"/>
            <a:ext cx="10134600" cy="825500"/>
          </a:xfrm>
          <a:prstGeom prst="roundRect">
            <a:avLst>
              <a:gd name="adj" fmla="val 23077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We can now define “equivalent up to  ...  simulation”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05DB1-3EF4-DB88-E9A7-09AB6FC55F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2" animBg="1" advAuto="0"/>
      <p:bldP spid="32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e story so f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story so far</a:t>
            </a:r>
          </a:p>
        </p:txBody>
      </p:sp>
      <p:sp>
        <p:nvSpPr>
          <p:cNvPr id="213" name="We have discussed “computability”,…"/>
          <p:cNvSpPr txBox="1">
            <a:spLocks noGrp="1"/>
          </p:cNvSpPr>
          <p:nvPr>
            <p:ph type="body" idx="1"/>
          </p:nvPr>
        </p:nvSpPr>
        <p:spPr>
          <a:xfrm>
            <a:off x="1270000" y="2654300"/>
            <a:ext cx="10464800" cy="6108700"/>
          </a:xfrm>
          <a:prstGeom prst="rect">
            <a:avLst/>
          </a:prstGeom>
        </p:spPr>
        <p:txBody>
          <a:bodyPr/>
          <a:lstStyle/>
          <a:p>
            <a:r>
              <a:t>We have discussed “computability”,</a:t>
            </a:r>
          </a:p>
          <a:p>
            <a:r>
              <a:t>encountered computable and non-computable problems,</a:t>
            </a:r>
          </a:p>
          <a:p>
            <a:r>
              <a:t>discussed Church-Turing Thesis.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BD361-BA7E-268B-3A54-3CE359909D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omparing Languages III"/>
          <p:cNvSpPr txBox="1">
            <a:spLocks noGrp="1"/>
          </p:cNvSpPr>
          <p:nvPr>
            <p:ph type="title"/>
          </p:nvPr>
        </p:nvSpPr>
        <p:spPr>
          <a:xfrm>
            <a:off x="1193800" y="1130300"/>
            <a:ext cx="10795000" cy="1562100"/>
          </a:xfrm>
          <a:prstGeom prst="rect">
            <a:avLst/>
          </a:prstGeom>
        </p:spPr>
        <p:txBody>
          <a:bodyPr/>
          <a:lstStyle/>
          <a:p>
            <a:r>
              <a:t>Comparing Languages III</a:t>
            </a:r>
          </a:p>
        </p:txBody>
      </p:sp>
      <p:sp>
        <p:nvSpPr>
          <p:cNvPr id="331" name="The simulation relation (of languages) is transitive (Exercises).…"/>
          <p:cNvSpPr txBox="1">
            <a:spLocks noGrp="1"/>
          </p:cNvSpPr>
          <p:nvPr>
            <p:ph type="body" idx="1"/>
          </p:nvPr>
        </p:nvSpPr>
        <p:spPr>
          <a:xfrm>
            <a:off x="990600" y="2903995"/>
            <a:ext cx="10998200" cy="57150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simulation relation (of languages) is transitive (Exercises).</a:t>
            </a:r>
          </a:p>
          <a:p>
            <a:r>
              <a:rPr dirty="0"/>
              <a:t>The equivalence relation (of languages) is transitive (follows from the definition and above).</a:t>
            </a:r>
          </a:p>
          <a:p>
            <a:r>
              <a:rPr dirty="0"/>
              <a:t>Simulation is shown by compiling and comparing runtime of compiled vs original program.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C7B7E-7FA7-03F2-BC67-AF3BAE7A89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END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END</a:t>
            </a:r>
          </a:p>
          <a:p>
            <a:pPr>
              <a:defRPr sz="2400"/>
            </a:pPr>
            <a:r>
              <a:rPr dirty="0"/>
              <a:t> © 2008-2</a:t>
            </a:r>
            <a:r>
              <a:rPr lang="en-GB" dirty="0"/>
              <a:t>5</a:t>
            </a:r>
            <a:r>
              <a:rPr dirty="0"/>
              <a:t>. Bernhard Reus, University of Sussex</a:t>
            </a:r>
          </a:p>
        </p:txBody>
      </p:sp>
      <p:sp>
        <p:nvSpPr>
          <p:cNvPr id="383" name="Next time:…"/>
          <p:cNvSpPr/>
          <p:nvPr/>
        </p:nvSpPr>
        <p:spPr>
          <a:xfrm>
            <a:off x="6273800" y="5994400"/>
            <a:ext cx="5765800" cy="2641600"/>
          </a:xfrm>
          <a:prstGeom prst="roundRect">
            <a:avLst>
              <a:gd name="adj" fmla="val 72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Next time:</a:t>
            </a:r>
          </a:p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?</a:t>
            </a:r>
          </a:p>
        </p:txBody>
      </p:sp>
      <p:sp>
        <p:nvSpPr>
          <p:cNvPr id="384" name="Next time:…"/>
          <p:cNvSpPr/>
          <p:nvPr/>
        </p:nvSpPr>
        <p:spPr>
          <a:xfrm>
            <a:off x="6273800" y="5994400"/>
            <a:ext cx="5765800" cy="2641600"/>
          </a:xfrm>
          <a:prstGeom prst="roundRect">
            <a:avLst>
              <a:gd name="adj" fmla="val 72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Next time:</a:t>
            </a:r>
          </a:p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Defining complexity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085C5-50E1-77E4-7882-16FFEF2A99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me Complexity"/>
          <p:cNvSpPr txBox="1">
            <a:spLocks noGrp="1"/>
          </p:cNvSpPr>
          <p:nvPr>
            <p:ph type="title"/>
          </p:nvPr>
        </p:nvSpPr>
        <p:spPr>
          <a:xfrm>
            <a:off x="965200" y="1130300"/>
            <a:ext cx="11633200" cy="15621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Time Complexity</a:t>
            </a:r>
          </a:p>
        </p:txBody>
      </p:sp>
      <p:sp>
        <p:nvSpPr>
          <p:cNvPr id="216" name="From now on restrict interest to computable, i.e. decidable, problems…"/>
          <p:cNvSpPr txBox="1">
            <a:spLocks noGrp="1"/>
          </p:cNvSpPr>
          <p:nvPr>
            <p:ph type="body" sz="half" idx="1"/>
          </p:nvPr>
        </p:nvSpPr>
        <p:spPr>
          <a:xfrm>
            <a:off x="368300" y="2819400"/>
            <a:ext cx="7162800" cy="5854700"/>
          </a:xfrm>
          <a:prstGeom prst="rect">
            <a:avLst/>
          </a:prstGeom>
        </p:spPr>
        <p:txBody>
          <a:bodyPr lIns="0" tIns="0" rIns="0" bIns="0"/>
          <a:lstStyle/>
          <a:p>
            <a:pPr marL="571500">
              <a:spcBef>
                <a:spcPts val="1800"/>
              </a:spcBef>
            </a:pPr>
            <a:r>
              <a:rPr sz="3600"/>
              <a:t>From now on restrict interest to </a:t>
            </a:r>
            <a:r>
              <a:rPr sz="3600" i="1">
                <a:solidFill>
                  <a:srgbClr val="80097F"/>
                </a:solidFill>
              </a:rPr>
              <a:t>computable, i.e. decidable,</a:t>
            </a:r>
            <a:r>
              <a:rPr sz="3600"/>
              <a:t> problems</a:t>
            </a:r>
          </a:p>
          <a:p>
            <a:pPr marL="571500">
              <a:spcBef>
                <a:spcPts val="1800"/>
              </a:spcBef>
            </a:pPr>
            <a:r>
              <a:rPr sz="3600" i="1">
                <a:solidFill>
                  <a:srgbClr val="80097F"/>
                </a:solidFill>
              </a:rPr>
              <a:t>measuring the running time</a:t>
            </a:r>
            <a:r>
              <a:rPr sz="3600"/>
              <a:t> of programs</a:t>
            </a:r>
          </a:p>
          <a:p>
            <a:pPr marL="571500">
              <a:spcBef>
                <a:spcPts val="1800"/>
              </a:spcBef>
            </a:pPr>
            <a:r>
              <a:rPr sz="3600" i="1">
                <a:solidFill>
                  <a:srgbClr val="80097F"/>
                </a:solidFill>
              </a:rPr>
              <a:t>compare language </a:t>
            </a:r>
            <a:r>
              <a:rPr sz="3600">
                <a:solidFill>
                  <a:srgbClr val="3C081B"/>
                </a:solidFill>
              </a:rPr>
              <a:t>(simulation up to certain factor in runtime)</a:t>
            </a:r>
          </a:p>
        </p:txBody>
      </p:sp>
      <p:sp>
        <p:nvSpPr>
          <p:cNvPr id="217" name="THIS TIME"/>
          <p:cNvSpPr/>
          <p:nvPr/>
        </p:nvSpPr>
        <p:spPr>
          <a:xfrm>
            <a:off x="76200" y="2120900"/>
            <a:ext cx="2603500" cy="698500"/>
          </a:xfrm>
          <a:prstGeom prst="roundRect">
            <a:avLst>
              <a:gd name="adj" fmla="val 27273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THIS TIME</a:t>
            </a:r>
          </a:p>
        </p:txBody>
      </p:sp>
      <p:pic>
        <p:nvPicPr>
          <p:cNvPr id="218" name="time.jpg" descr="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2844800"/>
            <a:ext cx="4890977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image: mindhacks.com/blog"/>
          <p:cNvSpPr/>
          <p:nvPr/>
        </p:nvSpPr>
        <p:spPr>
          <a:xfrm>
            <a:off x="9693337" y="6381750"/>
            <a:ext cx="2884612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image: mindhacks.com/blog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F0A13-5501-658C-EE15-B6B2AEE67E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me Complexity"/>
          <p:cNvSpPr txBox="1">
            <a:spLocks noGrp="1"/>
          </p:cNvSpPr>
          <p:nvPr>
            <p:ph type="title"/>
          </p:nvPr>
        </p:nvSpPr>
        <p:spPr>
          <a:xfrm>
            <a:off x="965200" y="1130300"/>
            <a:ext cx="11633200" cy="15621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Time Complexity</a:t>
            </a:r>
          </a:p>
        </p:txBody>
      </p:sp>
      <p:sp>
        <p:nvSpPr>
          <p:cNvPr id="222" name="From now on restrict interest to computable, ie decidable, problems…"/>
          <p:cNvSpPr txBox="1">
            <a:spLocks noGrp="1"/>
          </p:cNvSpPr>
          <p:nvPr>
            <p:ph type="body" sz="half" idx="1"/>
          </p:nvPr>
        </p:nvSpPr>
        <p:spPr>
          <a:xfrm>
            <a:off x="368300" y="2819400"/>
            <a:ext cx="7162800" cy="5854700"/>
          </a:xfrm>
          <a:prstGeom prst="rect">
            <a:avLst/>
          </a:prstGeom>
        </p:spPr>
        <p:txBody>
          <a:bodyPr lIns="0" tIns="0" rIns="0" bIns="0"/>
          <a:lstStyle/>
          <a:p>
            <a:pPr marL="571500">
              <a:spcBef>
                <a:spcPts val="1800"/>
              </a:spcBef>
            </a:pPr>
            <a:r>
              <a:rPr sz="3600"/>
              <a:t>From now on restrict interest to </a:t>
            </a:r>
            <a:r>
              <a:rPr sz="3600" i="1">
                <a:solidFill>
                  <a:srgbClr val="80097F"/>
                </a:solidFill>
              </a:rPr>
              <a:t>computable, ie decidable,</a:t>
            </a:r>
            <a:r>
              <a:rPr sz="3600"/>
              <a:t> problems</a:t>
            </a:r>
          </a:p>
          <a:p>
            <a:pPr marL="571500">
              <a:spcBef>
                <a:spcPts val="1800"/>
              </a:spcBef>
            </a:pPr>
            <a:r>
              <a:rPr sz="3600" i="1">
                <a:solidFill>
                  <a:srgbClr val="80097F"/>
                </a:solidFill>
              </a:rPr>
              <a:t>measuring the running time</a:t>
            </a:r>
            <a:r>
              <a:rPr sz="3600"/>
              <a:t> of programs</a:t>
            </a:r>
          </a:p>
          <a:p>
            <a:pPr marL="571500">
              <a:spcBef>
                <a:spcPts val="1800"/>
              </a:spcBef>
            </a:pPr>
            <a:r>
              <a:rPr sz="3600" i="1">
                <a:solidFill>
                  <a:srgbClr val="80097F"/>
                </a:solidFill>
              </a:rPr>
              <a:t>complexity classes</a:t>
            </a:r>
            <a:r>
              <a:rPr sz="3600"/>
              <a:t> for problems (according to </a:t>
            </a:r>
            <a:r>
              <a:rPr sz="3600" i="1"/>
              <a:t>upper bounds</a:t>
            </a:r>
            <a:r>
              <a:rPr sz="3600"/>
              <a:t> for running time)</a:t>
            </a:r>
          </a:p>
          <a:p>
            <a:pPr marL="571500">
              <a:spcBef>
                <a:spcPts val="1800"/>
              </a:spcBef>
            </a:pPr>
            <a:r>
              <a:rPr sz="3600" i="1">
                <a:solidFill>
                  <a:srgbClr val="80097F"/>
                </a:solidFill>
              </a:rPr>
              <a:t>robustness of complexity classes </a:t>
            </a:r>
            <a:r>
              <a:rPr sz="3600"/>
              <a:t>w.r.t. machine models (Cook’s Thesis).</a:t>
            </a:r>
          </a:p>
        </p:txBody>
      </p:sp>
      <p:sp>
        <p:nvSpPr>
          <p:cNvPr id="223" name="THIS TIME"/>
          <p:cNvSpPr/>
          <p:nvPr/>
        </p:nvSpPr>
        <p:spPr>
          <a:xfrm>
            <a:off x="76200" y="2120900"/>
            <a:ext cx="2603500" cy="698500"/>
          </a:xfrm>
          <a:prstGeom prst="roundRect">
            <a:avLst>
              <a:gd name="adj" fmla="val 27273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THIS TIME</a:t>
            </a:r>
          </a:p>
        </p:txBody>
      </p:sp>
      <p:sp>
        <p:nvSpPr>
          <p:cNvPr id="224" name="N. Jones:  Chap. 16"/>
          <p:cNvSpPr/>
          <p:nvPr/>
        </p:nvSpPr>
        <p:spPr>
          <a:xfrm>
            <a:off x="7581900" y="7226300"/>
            <a:ext cx="4864100" cy="673100"/>
          </a:xfrm>
          <a:prstGeom prst="roundRect">
            <a:avLst>
              <a:gd name="adj" fmla="val 2830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N. Jones:  Chap. 16</a:t>
            </a:r>
          </a:p>
        </p:txBody>
      </p:sp>
      <p:pic>
        <p:nvPicPr>
          <p:cNvPr id="225" name="time.jpg" descr="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2844800"/>
            <a:ext cx="4890977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image: mindhacks.com/blog"/>
          <p:cNvSpPr/>
          <p:nvPr/>
        </p:nvSpPr>
        <p:spPr>
          <a:xfrm>
            <a:off x="9693337" y="6381750"/>
            <a:ext cx="2884612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image: mindhacks.com/blog</a:t>
            </a:r>
          </a:p>
        </p:txBody>
      </p:sp>
      <p:pic>
        <p:nvPicPr>
          <p:cNvPr id="227" name="time.jpg" descr="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24" y="-977900"/>
            <a:ext cx="14236701" cy="1064657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700CF-274D-1AFE-83E3-BA9BD73EC3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2" build="p" bldLvl="5" animBg="1" advAuto="0"/>
      <p:bldP spid="224" grpId="3" animBg="1" advAuto="0"/>
      <p:bldP spid="22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ounded Rectangle"/>
          <p:cNvSpPr/>
          <p:nvPr/>
        </p:nvSpPr>
        <p:spPr>
          <a:xfrm>
            <a:off x="241300" y="3467100"/>
            <a:ext cx="5080000" cy="482600"/>
          </a:xfrm>
          <a:prstGeom prst="roundRect">
            <a:avLst>
              <a:gd name="adj" fmla="val 43421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4" name="Unit-cost time meas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Unit-cost time measure </a:t>
            </a:r>
          </a:p>
        </p:txBody>
      </p:sp>
      <p:sp>
        <p:nvSpPr>
          <p:cNvPr id="235" name="With any completed program execution associate the number of its transition steps (according to its semantic description);  “read input” &amp; “write output” is implicitly one step each;"/>
          <p:cNvSpPr txBox="1">
            <a:spLocks noGrp="1"/>
          </p:cNvSpPr>
          <p:nvPr>
            <p:ph type="body" sz="half" idx="1"/>
          </p:nvPr>
        </p:nvSpPr>
        <p:spPr>
          <a:xfrm>
            <a:off x="511188" y="6339815"/>
            <a:ext cx="11626823" cy="23979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/>
            </a:pPr>
            <a:r>
              <a:t>With any completed program execution associate the number of its transition steps (according to its semantic description); </a:t>
            </a:r>
            <a:br/>
            <a:r>
              <a:t>“read input” &amp; “write output” is implicitly one step each;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5217442" y="4978399"/>
            <a:ext cx="6222999" cy="1409701"/>
            <a:chOff x="0" y="0"/>
            <a:chExt cx="6222998" cy="1409699"/>
          </a:xfrm>
        </p:grpSpPr>
        <p:sp>
          <p:nvSpPr>
            <p:cNvPr id="236" name="operational semantics  (need something different for WHILE)"/>
            <p:cNvSpPr/>
            <p:nvPr/>
          </p:nvSpPr>
          <p:spPr>
            <a:xfrm>
              <a:off x="0" y="206297"/>
              <a:ext cx="6222999" cy="1203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700">
                  <a:solidFill>
                    <a:srgbClr val="FF2600"/>
                  </a:solidFill>
                </a:defRPr>
              </a:pPr>
              <a:r>
                <a:t>operational semantics </a:t>
              </a:r>
              <a:br/>
              <a:r>
                <a:t>(need something different for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WHILE</a:t>
              </a:r>
              <a:r>
                <a:t>)</a:t>
              </a:r>
            </a:p>
          </p:txBody>
        </p:sp>
        <p:sp>
          <p:nvSpPr>
            <p:cNvPr id="237" name="Line"/>
            <p:cNvSpPr/>
            <p:nvPr/>
          </p:nvSpPr>
          <p:spPr>
            <a:xfrm>
              <a:off x="192260" y="0"/>
              <a:ext cx="481281" cy="55012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4864100" y="3940097"/>
            <a:ext cx="4699000" cy="482601"/>
            <a:chOff x="0" y="0"/>
            <a:chExt cx="4699000" cy="482600"/>
          </a:xfrm>
        </p:grpSpPr>
        <p:sp>
          <p:nvSpPr>
            <p:cNvPr id="239" name="IN means natural numbers"/>
            <p:cNvSpPr/>
            <p:nvPr/>
          </p:nvSpPr>
          <p:spPr>
            <a:xfrm>
              <a:off x="0" y="0"/>
              <a:ext cx="4699000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300">
                  <a:solidFill>
                    <a:srgbClr val="1C00C4"/>
                  </a:solidFill>
                </a:defRPr>
              </a:pPr>
              <a:r>
                <a:rPr i="1"/>
                <a:t>IN</a:t>
              </a:r>
              <a:r>
                <a:t> means natural numbers</a:t>
              </a:r>
            </a:p>
          </p:txBody>
        </p:sp>
        <p:sp>
          <p:nvSpPr>
            <p:cNvPr id="240" name="Line"/>
            <p:cNvSpPr/>
            <p:nvPr/>
          </p:nvSpPr>
          <p:spPr>
            <a:xfrm>
              <a:off x="195976" y="73102"/>
              <a:ext cx="578724" cy="279401"/>
            </a:xfrm>
            <a:prstGeom prst="line">
              <a:avLst/>
            </a:prstGeom>
            <a:noFill/>
            <a:ln w="25400" cap="flat">
              <a:solidFill>
                <a:srgbClr val="1C00C4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242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6" y="3111500"/>
            <a:ext cx="11176001" cy="230094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Rectangle"/>
          <p:cNvSpPr/>
          <p:nvPr/>
        </p:nvSpPr>
        <p:spPr>
          <a:xfrm>
            <a:off x="1816100" y="3111500"/>
            <a:ext cx="711200" cy="3175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70CE7-858A-BF39-E890-5DEC42BA5B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35" grpId="4" animBg="1" advAuto="0"/>
      <p:bldP spid="238" grpId="3" animBg="1" advAuto="0"/>
      <p:bldP spid="24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me measures are functions"/>
          <p:cNvSpPr txBox="1">
            <a:spLocks noGrp="1"/>
          </p:cNvSpPr>
          <p:nvPr>
            <p:ph type="title"/>
          </p:nvPr>
        </p:nvSpPr>
        <p:spPr>
          <a:xfrm>
            <a:off x="444500" y="1130300"/>
            <a:ext cx="12319000" cy="1562100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r>
              <a:rPr sz="7800" dirty="0"/>
              <a:t>Time measures are functions</a:t>
            </a:r>
          </a:p>
        </p:txBody>
      </p:sp>
      <p:sp>
        <p:nvSpPr>
          <p:cNvPr id="246" name="Note that for each program its running time measure is a function: running time depends on data input.…"/>
          <p:cNvSpPr txBox="1">
            <a:spLocks noGrp="1"/>
          </p:cNvSpPr>
          <p:nvPr>
            <p:ph type="body" idx="1"/>
          </p:nvPr>
        </p:nvSpPr>
        <p:spPr>
          <a:xfrm>
            <a:off x="304800" y="26670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rPr dirty="0"/>
              <a:t>Note that for each program its running time measure is a </a:t>
            </a:r>
            <a:r>
              <a:rPr i="1" dirty="0">
                <a:solidFill>
                  <a:srgbClr val="80097F"/>
                </a:solidFill>
              </a:rPr>
              <a:t>function</a:t>
            </a:r>
            <a:r>
              <a:rPr dirty="0"/>
              <a:t>:</a:t>
            </a:r>
            <a:br>
              <a:rPr dirty="0"/>
            </a:br>
            <a:r>
              <a:rPr dirty="0"/>
              <a:t>running time depends on data input.</a:t>
            </a:r>
          </a:p>
          <a:p>
            <a:r>
              <a:rPr dirty="0"/>
              <a:t>Time measure function is a</a:t>
            </a:r>
            <a:r>
              <a:rPr i="1" dirty="0">
                <a:solidFill>
                  <a:srgbClr val="80097F"/>
                </a:solidFill>
              </a:rPr>
              <a:t> partial function</a:t>
            </a:r>
            <a:r>
              <a:rPr dirty="0"/>
              <a:t>: the program may not terminate on some input in which case there is nothing to measure.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E37AF-1095-A13F-0ACB-E9A6DA6E0D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s this measure really “fair”?"/>
          <p:cNvSpPr txBox="1">
            <a:spLocks noGrp="1"/>
          </p:cNvSpPr>
          <p:nvPr>
            <p:ph type="title"/>
          </p:nvPr>
        </p:nvSpPr>
        <p:spPr>
          <a:xfrm>
            <a:off x="190500" y="1130300"/>
            <a:ext cx="12534900" cy="1562100"/>
          </a:xfrm>
          <a:prstGeom prst="rect">
            <a:avLst/>
          </a:prstGeom>
        </p:spPr>
        <p:txBody>
          <a:bodyPr/>
          <a:lstStyle/>
          <a:p>
            <a:r>
              <a:rPr sz="7800" dirty="0"/>
              <a:t>Is this measure really “fair”?</a:t>
            </a:r>
          </a:p>
        </p:txBody>
      </p:sp>
      <p:sp>
        <p:nvSpPr>
          <p:cNvPr id="249" name="What counter arguments are there?…"/>
          <p:cNvSpPr txBox="1">
            <a:spLocks noGrp="1"/>
          </p:cNvSpPr>
          <p:nvPr>
            <p:ph type="body" idx="1"/>
          </p:nvPr>
        </p:nvSpPr>
        <p:spPr>
          <a:xfrm>
            <a:off x="818181" y="2692400"/>
            <a:ext cx="11698637" cy="5943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dirty="0"/>
              <a:t>What counter arguments are there?</a:t>
            </a:r>
          </a:p>
          <a:p>
            <a:pPr marL="1251857" lvl="1" indent="-489857">
              <a:lnSpc>
                <a:spcPct val="90000"/>
              </a:lnSpc>
              <a:spcBef>
                <a:spcPts val="1000"/>
              </a:spcBef>
            </a:pPr>
            <a:r>
              <a:rPr sz="3600" dirty="0"/>
              <a:t>what about complexity of expressions (like equality </a:t>
            </a:r>
            <a:r>
              <a:rPr sz="3600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3600" dirty="0"/>
              <a:t> or </a:t>
            </a:r>
            <a:r>
              <a:rPr sz="3600" dirty="0">
                <a:latin typeface="Courier"/>
                <a:ea typeface="Courier"/>
                <a:cs typeface="Courier"/>
                <a:sym typeface="Courier"/>
              </a:rPr>
              <a:t>cons</a:t>
            </a:r>
            <a:r>
              <a:rPr sz="3600" dirty="0"/>
              <a:t>) in </a:t>
            </a:r>
            <a:r>
              <a:rPr sz="3600"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sz="3600" dirty="0"/>
              <a:t>?</a:t>
            </a:r>
          </a:p>
          <a:p>
            <a:pPr marL="1251857" lvl="1" indent="-489857">
              <a:lnSpc>
                <a:spcPct val="90000"/>
              </a:lnSpc>
              <a:spcBef>
                <a:spcPts val="1000"/>
              </a:spcBef>
            </a:pPr>
            <a:r>
              <a:rPr sz="3600" dirty="0"/>
              <a:t>what about unbounded size of numbers in </a:t>
            </a:r>
            <a:r>
              <a:rPr sz="3600" dirty="0">
                <a:latin typeface="Courier"/>
                <a:ea typeface="Courier"/>
                <a:cs typeface="Courier"/>
                <a:sym typeface="Courier"/>
              </a:rPr>
              <a:t>RAM</a:t>
            </a:r>
            <a:r>
              <a:rPr sz="3600" dirty="0"/>
              <a:t> registers?</a:t>
            </a:r>
          </a:p>
          <a:p>
            <a:pPr marL="861785" indent="-544285">
              <a:lnSpc>
                <a:spcPct val="90000"/>
              </a:lnSpc>
              <a:spcBef>
                <a:spcPts val="1000"/>
              </a:spcBef>
              <a:defRPr sz="4000"/>
            </a:pPr>
            <a:r>
              <a:rPr dirty="0"/>
              <a:t>thus </a:t>
            </a:r>
            <a:r>
              <a:rPr i="1" dirty="0"/>
              <a:t>transition step (unit cost) measure</a:t>
            </a:r>
            <a:r>
              <a:rPr dirty="0"/>
              <a:t> in use for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TM</a:t>
            </a:r>
            <a:r>
              <a:rPr dirty="0"/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GOTO</a:t>
            </a:r>
            <a:r>
              <a:rPr dirty="0"/>
              <a:t> and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CM</a:t>
            </a:r>
            <a:r>
              <a:rPr dirty="0"/>
              <a:t> but </a:t>
            </a:r>
            <a:r>
              <a:rPr i="1" dirty="0">
                <a:solidFill>
                  <a:srgbClr val="80097F"/>
                </a:solidFill>
              </a:rPr>
              <a:t>not</a:t>
            </a:r>
            <a:r>
              <a:rPr dirty="0"/>
              <a:t> </a:t>
            </a:r>
            <a:r>
              <a:rPr i="1" dirty="0">
                <a:solidFill>
                  <a:srgbClr val="80097F"/>
                </a:solidFill>
              </a:rPr>
              <a:t>for language </a:t>
            </a:r>
            <a:r>
              <a:rPr i="1" dirty="0">
                <a:solidFill>
                  <a:srgbClr val="80097F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dirty="0"/>
              <a:t>with tree expressions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(GOTO</a:t>
            </a:r>
            <a:r>
              <a:rPr dirty="0"/>
              <a:t> does not use nested expressions just variables, so it’s fine).</a:t>
            </a:r>
          </a:p>
          <a:p>
            <a:pPr marL="861785" indent="-544285">
              <a:lnSpc>
                <a:spcPct val="90000"/>
              </a:lnSpc>
              <a:spcBef>
                <a:spcPts val="1000"/>
              </a:spcBef>
              <a:defRPr sz="40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SRAM/RAM/CM</a:t>
            </a:r>
            <a:r>
              <a:rPr dirty="0"/>
              <a:t> needs some more discussion: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EBC04-CD3F-DF12-1799-C288D6E131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Measuring RAM &amp; CM"/>
          <p:cNvSpPr txBox="1">
            <a:spLocks noGrp="1"/>
          </p:cNvSpPr>
          <p:nvPr>
            <p:ph type="title"/>
          </p:nvPr>
        </p:nvSpPr>
        <p:spPr>
          <a:xfrm>
            <a:off x="1270000" y="1070460"/>
            <a:ext cx="10464800" cy="1562100"/>
          </a:xfrm>
          <a:prstGeom prst="rect">
            <a:avLst/>
          </a:prstGeom>
        </p:spPr>
        <p:txBody>
          <a:bodyPr/>
          <a:lstStyle/>
          <a:p>
            <a:r>
              <a:rPr dirty="0"/>
              <a:t>Measuring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RAM</a:t>
            </a:r>
            <a:r>
              <a:rPr sz="7800" dirty="0"/>
              <a:t> &amp;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CM</a:t>
            </a:r>
          </a:p>
        </p:txBody>
      </p:sp>
      <p:sp>
        <p:nvSpPr>
          <p:cNvPr id="252" name="length of addresses and byte representation of numbers, shouldn’t they be considered?…"/>
          <p:cNvSpPr txBox="1">
            <a:spLocks noGrp="1"/>
          </p:cNvSpPr>
          <p:nvPr>
            <p:ph type="body" idx="1"/>
          </p:nvPr>
        </p:nvSpPr>
        <p:spPr>
          <a:xfrm>
            <a:off x="380999" y="2572718"/>
            <a:ext cx="12354099" cy="61993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 sz="3200"/>
            </a:pPr>
            <a:r>
              <a:rPr dirty="0"/>
              <a:t>length of addresses and byte representation of numbers, shouldn’t they be considered?</a:t>
            </a:r>
          </a:p>
          <a:p>
            <a:pPr>
              <a:spcBef>
                <a:spcPts val="1200"/>
              </a:spcBef>
              <a:defRPr sz="3200"/>
            </a:pPr>
            <a:r>
              <a:rPr dirty="0"/>
              <a:t>in most machines fixed length (32bit, 64bit) so maybe not. But this is ok only for small numbers (no register overflow).</a:t>
            </a:r>
          </a:p>
          <a:p>
            <a:pPr>
              <a:spcBef>
                <a:spcPts val="1200"/>
              </a:spcBef>
              <a:defRPr sz="3200"/>
            </a:pPr>
            <a:r>
              <a:rPr dirty="0"/>
              <a:t>problematic if larger numbers are computed, so for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RAM</a:t>
            </a:r>
            <a:r>
              <a:rPr dirty="0"/>
              <a:t> a </a:t>
            </a:r>
            <a:r>
              <a:rPr i="1" dirty="0"/>
              <a:t>logarithmic cost model</a:t>
            </a:r>
            <a:r>
              <a:rPr dirty="0"/>
              <a:t> is needed that takes length of addresses and content into account.  Interested students are referred to Neil Jones’s book.</a:t>
            </a:r>
          </a:p>
          <a:p>
            <a:pPr>
              <a:spcBef>
                <a:spcPts val="1200"/>
              </a:spcBef>
              <a:defRPr sz="3200"/>
            </a:pPr>
            <a:r>
              <a:rPr dirty="0"/>
              <a:t>But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SRAM</a:t>
            </a:r>
            <a:r>
              <a:rPr dirty="0"/>
              <a:t> does only allow +1 in one step, so unit measure is fine. </a:t>
            </a:r>
          </a:p>
          <a:p>
            <a:pPr>
              <a:spcBef>
                <a:spcPts val="1200"/>
              </a:spcBef>
              <a:defRPr sz="32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CM</a:t>
            </a:r>
            <a:r>
              <a:rPr dirty="0"/>
              <a:t> model fine but measure does not give much insight as costs always extremely high.</a:t>
            </a:r>
          </a:p>
        </p:txBody>
      </p:sp>
      <p:sp>
        <p:nvSpPr>
          <p:cNvPr id="253" name="is unit measure ok for those models?"/>
          <p:cNvSpPr/>
          <p:nvPr/>
        </p:nvSpPr>
        <p:spPr>
          <a:xfrm>
            <a:off x="380999" y="819150"/>
            <a:ext cx="5130800" cy="546100"/>
          </a:xfrm>
          <a:prstGeom prst="roundRect">
            <a:avLst>
              <a:gd name="adj" fmla="val 34884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is unit measure ok for those models?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9A9BF-5AEA-B0DF-049D-329520A9E1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ounded Rectangle"/>
          <p:cNvSpPr/>
          <p:nvPr/>
        </p:nvSpPr>
        <p:spPr>
          <a:xfrm>
            <a:off x="4711700" y="3594100"/>
            <a:ext cx="4089400" cy="393700"/>
          </a:xfrm>
          <a:prstGeom prst="roundRect">
            <a:avLst>
              <a:gd name="adj" fmla="val 50000"/>
            </a:avLst>
          </a:prstGeom>
          <a:solidFill>
            <a:srgbClr val="942193">
              <a:alpha val="28000"/>
            </a:srgbClr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9" name="Time cost for WHILE"/>
          <p:cNvSpPr txBox="1">
            <a:spLocks noGrp="1"/>
          </p:cNvSpPr>
          <p:nvPr>
            <p:ph type="title"/>
          </p:nvPr>
        </p:nvSpPr>
        <p:spPr>
          <a:xfrm>
            <a:off x="0" y="1092200"/>
            <a:ext cx="13004800" cy="1562100"/>
          </a:xfrm>
          <a:prstGeom prst="rect">
            <a:avLst/>
          </a:prstGeom>
        </p:spPr>
        <p:txBody>
          <a:bodyPr/>
          <a:lstStyle/>
          <a:p>
            <a:r>
              <a:rPr sz="6600" dirty="0"/>
              <a:t>Time </a:t>
            </a:r>
            <a:r>
              <a:rPr lang="en-GB" sz="6600" dirty="0"/>
              <a:t>’cost’</a:t>
            </a:r>
            <a:r>
              <a:rPr sz="6600" dirty="0"/>
              <a:t> for </a:t>
            </a:r>
            <a:r>
              <a:rPr sz="6600"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-GB" sz="6600" dirty="0"/>
              <a:t> expressions</a:t>
            </a:r>
            <a:endParaRPr sz="66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Slogan: count operations and constants in expressions.…"/>
          <p:cNvSpPr txBox="1">
            <a:spLocks noGrp="1"/>
          </p:cNvSpPr>
          <p:nvPr>
            <p:ph type="body" sz="quarter" idx="1"/>
          </p:nvPr>
        </p:nvSpPr>
        <p:spPr>
          <a:xfrm>
            <a:off x="609600" y="6884682"/>
            <a:ext cx="12115800" cy="1625600"/>
          </a:xfrm>
          <a:prstGeom prst="rect">
            <a:avLst/>
          </a:prstGeom>
        </p:spPr>
        <p:txBody>
          <a:bodyPr/>
          <a:lstStyle/>
          <a:p>
            <a:pPr marL="807357" indent="-489857">
              <a:lnSpc>
                <a:spcPct val="70000"/>
              </a:lnSpc>
              <a:spcBef>
                <a:spcPts val="0"/>
              </a:spcBef>
              <a:defRPr sz="3600"/>
            </a:pPr>
            <a:r>
              <a:rPr dirty="0"/>
              <a:t>Slogan: count operations and constants in expressions.</a:t>
            </a:r>
          </a:p>
          <a:p>
            <a:pPr marL="807357" indent="-489857">
              <a:defRPr sz="3600"/>
            </a:pPr>
            <a:r>
              <a:rPr dirty="0"/>
              <a:t>Example: </a:t>
            </a:r>
            <a:r>
              <a:rPr dirty="0">
                <a:latin typeface="Charmonman" pitchFamily="2" charset="-34"/>
                <a:ea typeface="SchoolHouse Cursive B"/>
                <a:cs typeface="Charmonman" pitchFamily="2" charset="-34"/>
                <a:sym typeface="SchoolHouse Cursive B"/>
              </a:rPr>
              <a:t>T</a:t>
            </a:r>
            <a:r>
              <a:rPr dirty="0"/>
              <a:t>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cons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hd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X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tl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nil</a:t>
            </a:r>
            <a:r>
              <a:rPr dirty="0"/>
              <a:t>) =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1+(1+1)+(1+1) = 5</a:t>
            </a:r>
          </a:p>
        </p:txBody>
      </p:sp>
      <p:pic>
        <p:nvPicPr>
          <p:cNvPr id="26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48" y="2476500"/>
            <a:ext cx="10490201" cy="442174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"/>
          <p:cNvSpPr/>
          <p:nvPr/>
        </p:nvSpPr>
        <p:spPr>
          <a:xfrm>
            <a:off x="3086100" y="2552700"/>
            <a:ext cx="596900" cy="4572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0195B-CDF5-CF11-96A6-2D40E1E166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animBg="1" advAuto="0"/>
      <p:bldP spid="260" grpId="2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tif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tif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34374</TotalTime>
  <Words>839</Words>
  <Application>Microsoft Macintosh PowerPoint</Application>
  <PresentationFormat>Custom</PresentationFormat>
  <Paragraphs>108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Charmonman</vt:lpstr>
      <vt:lpstr>Courier</vt:lpstr>
      <vt:lpstr>Gill Sans</vt:lpstr>
      <vt:lpstr>Lucida Grande</vt:lpstr>
      <vt:lpstr>Times New Roman</vt:lpstr>
      <vt:lpstr>White</vt:lpstr>
      <vt:lpstr>Limits of Computation</vt:lpstr>
      <vt:lpstr>The story so far</vt:lpstr>
      <vt:lpstr>Time Complexity</vt:lpstr>
      <vt:lpstr>Time Complexity</vt:lpstr>
      <vt:lpstr>Unit-cost time measure </vt:lpstr>
      <vt:lpstr>Time measures are functions</vt:lpstr>
      <vt:lpstr>Is this measure really “fair”?</vt:lpstr>
      <vt:lpstr>Measuring RAM &amp; CM</vt:lpstr>
      <vt:lpstr>Time ’cost’ for WHILE expressions</vt:lpstr>
      <vt:lpstr>Time ’cost’ for WHILE – Discussion</vt:lpstr>
      <vt:lpstr>Time cost for WHILE (cont’d)</vt:lpstr>
      <vt:lpstr>Time cost for WHILE (cont’d)</vt:lpstr>
      <vt:lpstr>Limits of Computation</vt:lpstr>
      <vt:lpstr>Time cost for WHILE (cont’d)</vt:lpstr>
      <vt:lpstr>Time cost for WHILE (cont’d)</vt:lpstr>
      <vt:lpstr>Timed Prog. Language</vt:lpstr>
      <vt:lpstr>Comparing Languages</vt:lpstr>
      <vt:lpstr>Comparing Languages II</vt:lpstr>
      <vt:lpstr>Comparing Languages III</vt:lpstr>
      <vt:lpstr>Comparing Languages III</vt:lpstr>
      <vt:lpstr>END  © 2008-25. Bernhard Reus, University of Sussex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of Computation</dc:title>
  <cp:lastModifiedBy>Bernhard Reus</cp:lastModifiedBy>
  <cp:revision>16</cp:revision>
  <cp:lastPrinted>2023-03-06T12:51:15Z</cp:lastPrinted>
  <dcterms:modified xsi:type="dcterms:W3CDTF">2024-12-03T15:48:24Z</dcterms:modified>
</cp:coreProperties>
</file>