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646464"/>
        </a:fontRef>
        <a:srgbClr val="646464"/>
      </a:tcTxStyle>
      <a:tcStyle>
        <a:tcBdr>
          <a:left>
            <a:ln w="12700" cap="flat">
              <a:solidFill>
                <a:srgbClr val="B6B8B9"/>
              </a:solidFill>
              <a:prstDash val="solid"/>
              <a:miter lim="400000"/>
            </a:ln>
          </a:left>
          <a:right>
            <a:ln w="12700" cap="flat">
              <a:solidFill>
                <a:srgbClr val="B6B8B9"/>
              </a:solidFill>
              <a:prstDash val="solid"/>
              <a:miter lim="400000"/>
            </a:ln>
          </a:right>
          <a:top>
            <a:ln w="12700" cap="flat">
              <a:solidFill>
                <a:srgbClr val="B6B8B9"/>
              </a:solidFill>
              <a:prstDash val="solid"/>
              <a:miter lim="400000"/>
            </a:ln>
          </a:top>
          <a:bottom>
            <a:ln w="12700" cap="flat">
              <a:solidFill>
                <a:srgbClr val="B6B8B9"/>
              </a:solidFill>
              <a:prstDash val="solid"/>
              <a:miter lim="400000"/>
            </a:ln>
          </a:bottom>
          <a:insideH>
            <a:ln w="12700" cap="flat">
              <a:solidFill>
                <a:srgbClr val="B6B8B9"/>
              </a:solidFill>
              <a:prstDash val="solid"/>
              <a:miter lim="400000"/>
            </a:ln>
          </a:insideH>
          <a:insideV>
            <a:ln w="12700" cap="flat">
              <a:solidFill>
                <a:srgbClr val="B6B8B9"/>
              </a:solidFill>
              <a:prstDash val="solid"/>
              <a:miter lim="400000"/>
            </a:ln>
          </a:insideV>
        </a:tcBdr>
        <a:fill>
          <a:noFill/>
        </a:fill>
      </a:tcStyle>
    </a:wholeTbl>
    <a:band2H>
      <a:tcTxStyle/>
      <a:tcStyle>
        <a:tcBdr/>
        <a:fill>
          <a:solidFill>
            <a:srgbClr val="EFF1F3"/>
          </a:solidFill>
        </a:fill>
      </a:tcStyle>
    </a:band2H>
    <a:firstCol>
      <a:tcTxStyle b="off" i="off">
        <a:fontRef idx="minor">
          <a:srgbClr val="FFFFFF"/>
        </a:fontRef>
        <a:srgbClr val="FFFFFF"/>
      </a:tcTxStyle>
      <a:tcStyle>
        <a:tcBdr>
          <a:left>
            <a:ln w="12700" cap="flat">
              <a:solidFill>
                <a:srgbClr val="B6B8B9"/>
              </a:solidFill>
              <a:prstDash val="solid"/>
              <a:miter lim="400000"/>
            </a:ln>
          </a:left>
          <a:right>
            <a:ln w="12700" cap="flat">
              <a:solidFill>
                <a:srgbClr val="B6B8B9"/>
              </a:solidFill>
              <a:prstDash val="solid"/>
              <a:miter lim="400000"/>
            </a:ln>
          </a:right>
          <a:top>
            <a:ln w="12700" cap="flat">
              <a:solidFill>
                <a:srgbClr val="B6B8B9"/>
              </a:solidFill>
              <a:prstDash val="solid"/>
              <a:miter lim="400000"/>
            </a:ln>
          </a:top>
          <a:bottom>
            <a:ln w="12700" cap="flat">
              <a:solidFill>
                <a:srgbClr val="B6B8B9"/>
              </a:solidFill>
              <a:prstDash val="solid"/>
              <a:miter lim="400000"/>
            </a:ln>
          </a:bottom>
          <a:insideH>
            <a:ln w="12700" cap="flat">
              <a:solidFill>
                <a:srgbClr val="B6B8B9"/>
              </a:solidFill>
              <a:prstDash val="solid"/>
              <a:miter lim="400000"/>
            </a:ln>
          </a:insideH>
          <a:insideV>
            <a:ln w="12700" cap="flat">
              <a:solidFill>
                <a:srgbClr val="B6B8B9"/>
              </a:solidFill>
              <a:prstDash val="solid"/>
              <a:miter lim="400000"/>
            </a:ln>
          </a:insideV>
        </a:tcBdr>
        <a:fill>
          <a:noFill/>
        </a:fill>
      </a:tcStyle>
    </a:firstCol>
    <a:lastRow>
      <a:tcTxStyle b="off" i="off">
        <a:fontRef idx="minor">
          <a:srgbClr val="FFFFFF"/>
        </a:fontRef>
        <a:srgbClr val="FFFFFF"/>
      </a:tcTxStyle>
      <a:tcStyle>
        <a:tcBdr>
          <a:left>
            <a:ln w="12700" cap="flat">
              <a:solidFill>
                <a:srgbClr val="B6B8B9"/>
              </a:solidFill>
              <a:prstDash val="solid"/>
              <a:miter lim="400000"/>
            </a:ln>
          </a:left>
          <a:right>
            <a:ln w="12700" cap="flat">
              <a:solidFill>
                <a:srgbClr val="B6B8B9"/>
              </a:solidFill>
              <a:prstDash val="solid"/>
              <a:miter lim="400000"/>
            </a:ln>
          </a:right>
          <a:top>
            <a:ln w="12700" cap="flat">
              <a:solidFill>
                <a:srgbClr val="B6B8B9"/>
              </a:solidFill>
              <a:prstDash val="solid"/>
              <a:miter lim="400000"/>
            </a:ln>
          </a:top>
          <a:bottom>
            <a:ln w="12700" cap="flat">
              <a:solidFill>
                <a:srgbClr val="B6B8B9"/>
              </a:solidFill>
              <a:prstDash val="solid"/>
              <a:miter lim="400000"/>
            </a:ln>
          </a:bottom>
          <a:insideH>
            <a:ln w="12700" cap="flat">
              <a:solidFill>
                <a:srgbClr val="B6B8B9"/>
              </a:solidFill>
              <a:prstDash val="solid"/>
              <a:miter lim="400000"/>
            </a:ln>
          </a:insideH>
          <a:insideV>
            <a:ln w="12700" cap="flat">
              <a:solidFill>
                <a:srgbClr val="B6B8B9"/>
              </a:solidFill>
              <a:prstDash val="solid"/>
              <a:miter lim="400000"/>
            </a:ln>
          </a:insideV>
        </a:tcBdr>
        <a:fill>
          <a:noFill/>
        </a:fill>
      </a:tcStyle>
    </a:lastRow>
    <a:firstRow>
      <a:tcTxStyle b="off" i="off">
        <a:fontRef idx="minor">
          <a:srgbClr val="FFFFFF"/>
        </a:fontRef>
        <a:srgbClr val="FFFFFF"/>
      </a:tcTxStyle>
      <a:tcStyle>
        <a:tcBdr>
          <a:left>
            <a:ln w="12700" cap="flat">
              <a:solidFill>
                <a:srgbClr val="B6B8B9"/>
              </a:solidFill>
              <a:prstDash val="solid"/>
              <a:miter lim="400000"/>
            </a:ln>
          </a:left>
          <a:right>
            <a:ln w="12700" cap="flat">
              <a:solidFill>
                <a:srgbClr val="B6B8B9"/>
              </a:solidFill>
              <a:prstDash val="solid"/>
              <a:miter lim="400000"/>
            </a:ln>
          </a:right>
          <a:top>
            <a:ln w="12700" cap="flat">
              <a:solidFill>
                <a:srgbClr val="B6B8B9"/>
              </a:solidFill>
              <a:prstDash val="solid"/>
              <a:miter lim="400000"/>
            </a:ln>
          </a:top>
          <a:bottom>
            <a:ln w="12700" cap="flat">
              <a:solidFill>
                <a:srgbClr val="B6B8B9"/>
              </a:solidFill>
              <a:prstDash val="solid"/>
              <a:miter lim="400000"/>
            </a:ln>
          </a:bottom>
          <a:insideH>
            <a:ln w="12700" cap="flat">
              <a:solidFill>
                <a:srgbClr val="B6B8B9"/>
              </a:solidFill>
              <a:prstDash val="solid"/>
              <a:miter lim="400000"/>
            </a:ln>
          </a:insideH>
          <a:insideV>
            <a:ln w="12700" cap="flat">
              <a:solidFill>
                <a:srgbClr val="B6B8B9"/>
              </a:solidFill>
              <a:prstDash val="solid"/>
              <a:miter lim="400000"/>
            </a:ln>
          </a:insideV>
        </a:tcBdr>
        <a:fill>
          <a:noFill/>
        </a:fill>
      </a:tcStyle>
    </a:firstRow>
  </a:tblStyle>
  <a:tblStyle styleId="{D51ADE6A-740E-44AE-83CC-AE7238B6C88D}" styleName="">
    <a:tblBg/>
    <a:wholeTbl>
      <a:tcTxStyle b="off" i="off">
        <a:fontRef idx="minor">
          <a:srgbClr val="646464"/>
        </a:fontRef>
        <a:srgbClr val="646464"/>
      </a:tcTxStyle>
      <a:tcStyle>
        <a:tcBdr>
          <a:left>
            <a:ln w="12700" cap="flat">
              <a:solidFill>
                <a:srgbClr val="B6B8B9"/>
              </a:solidFill>
              <a:prstDash val="solid"/>
              <a:miter lim="400000"/>
            </a:ln>
          </a:left>
          <a:right>
            <a:ln w="12700" cap="flat">
              <a:solidFill>
                <a:srgbClr val="B6B8B9"/>
              </a:solidFill>
              <a:prstDash val="solid"/>
              <a:miter lim="400000"/>
            </a:ln>
          </a:right>
          <a:top>
            <a:ln w="12700" cap="flat">
              <a:solidFill>
                <a:srgbClr val="B6B8B9"/>
              </a:solidFill>
              <a:prstDash val="solid"/>
              <a:miter lim="400000"/>
            </a:ln>
          </a:top>
          <a:bottom>
            <a:ln w="12700" cap="flat">
              <a:solidFill>
                <a:srgbClr val="B6B8B9"/>
              </a:solidFill>
              <a:prstDash val="solid"/>
              <a:miter lim="400000"/>
            </a:ln>
          </a:bottom>
          <a:insideH>
            <a:ln w="12700" cap="flat">
              <a:solidFill>
                <a:srgbClr val="B6B8B9"/>
              </a:solidFill>
              <a:prstDash val="solid"/>
              <a:miter lim="400000"/>
            </a:ln>
          </a:insideH>
          <a:insideV>
            <a:ln w="12700" cap="flat">
              <a:solidFill>
                <a:srgbClr val="B6B8B9"/>
              </a:solidFill>
              <a:prstDash val="solid"/>
              <a:miter lim="400000"/>
            </a:ln>
          </a:insideV>
        </a:tcBdr>
        <a:fill>
          <a:noFill/>
        </a:fill>
      </a:tcStyle>
    </a:wholeTbl>
    <a:band2H>
      <a:tcTxStyle/>
      <a:tcStyle>
        <a:tcBdr/>
        <a:fill>
          <a:solidFill>
            <a:srgbClr val="EFF1F3"/>
          </a:solidFill>
        </a:fill>
      </a:tcStyle>
    </a:band2H>
    <a:firstCol>
      <a:tcTxStyle b="off" i="off">
        <a:fontRef idx="minor">
          <a:srgbClr val="FFFFFF"/>
        </a:fontRef>
        <a:srgbClr val="FFFFFF"/>
      </a:tcTxStyle>
      <a:tcStyle>
        <a:tcBdr>
          <a:left>
            <a:ln w="12700" cap="flat">
              <a:solidFill>
                <a:srgbClr val="B6B8B9"/>
              </a:solidFill>
              <a:prstDash val="solid"/>
              <a:miter lim="400000"/>
            </a:ln>
          </a:left>
          <a:right>
            <a:ln w="12700" cap="flat">
              <a:solidFill>
                <a:srgbClr val="B6B8B9"/>
              </a:solidFill>
              <a:prstDash val="solid"/>
              <a:miter lim="400000"/>
            </a:ln>
          </a:right>
          <a:top>
            <a:ln w="12700" cap="flat">
              <a:solidFill>
                <a:srgbClr val="B6B8B9"/>
              </a:solidFill>
              <a:prstDash val="solid"/>
              <a:miter lim="400000"/>
            </a:ln>
          </a:top>
          <a:bottom>
            <a:ln w="12700" cap="flat">
              <a:solidFill>
                <a:srgbClr val="B6B8B9"/>
              </a:solidFill>
              <a:prstDash val="solid"/>
              <a:miter lim="400000"/>
            </a:ln>
          </a:bottom>
          <a:insideH>
            <a:ln w="12700" cap="flat">
              <a:solidFill>
                <a:srgbClr val="B6B8B9"/>
              </a:solidFill>
              <a:prstDash val="solid"/>
              <a:miter lim="400000"/>
            </a:ln>
          </a:insideH>
          <a:insideV>
            <a:ln w="12700" cap="flat">
              <a:solidFill>
                <a:srgbClr val="B6B8B9"/>
              </a:solidFill>
              <a:prstDash val="solid"/>
              <a:miter lim="400000"/>
            </a:ln>
          </a:insideV>
        </a:tcBdr>
        <a:fill>
          <a:noFill/>
        </a:fill>
      </a:tcStyle>
    </a:firstCol>
    <a:lastRow>
      <a:tcTxStyle b="off" i="off">
        <a:fontRef idx="minor">
          <a:srgbClr val="FFFFFF"/>
        </a:fontRef>
        <a:srgbClr val="FFFFFF"/>
      </a:tcTxStyle>
      <a:tcStyle>
        <a:tcBdr>
          <a:left>
            <a:ln w="12700" cap="flat">
              <a:solidFill>
                <a:srgbClr val="B6B8B9"/>
              </a:solidFill>
              <a:prstDash val="solid"/>
              <a:miter lim="400000"/>
            </a:ln>
          </a:left>
          <a:right>
            <a:ln w="12700" cap="flat">
              <a:solidFill>
                <a:srgbClr val="B6B8B9"/>
              </a:solidFill>
              <a:prstDash val="solid"/>
              <a:miter lim="400000"/>
            </a:ln>
          </a:right>
          <a:top>
            <a:ln w="12700" cap="flat">
              <a:solidFill>
                <a:srgbClr val="B6B8B9"/>
              </a:solidFill>
              <a:prstDash val="solid"/>
              <a:miter lim="400000"/>
            </a:ln>
          </a:top>
          <a:bottom>
            <a:ln w="12700" cap="flat">
              <a:solidFill>
                <a:srgbClr val="B6B8B9"/>
              </a:solidFill>
              <a:prstDash val="solid"/>
              <a:miter lim="400000"/>
            </a:ln>
          </a:bottom>
          <a:insideH>
            <a:ln w="12700" cap="flat">
              <a:solidFill>
                <a:srgbClr val="B6B8B9"/>
              </a:solidFill>
              <a:prstDash val="solid"/>
              <a:miter lim="400000"/>
            </a:ln>
          </a:insideH>
          <a:insideV>
            <a:ln w="12700" cap="flat">
              <a:solidFill>
                <a:srgbClr val="B6B8B9"/>
              </a:solidFill>
              <a:prstDash val="solid"/>
              <a:miter lim="400000"/>
            </a:ln>
          </a:insideV>
        </a:tcBdr>
        <a:fill>
          <a:noFill/>
        </a:fill>
      </a:tcStyle>
    </a:lastRow>
    <a:firstRow>
      <a:tcTxStyle b="off" i="off">
        <a:fontRef idx="minor">
          <a:srgbClr val="FFFFFF"/>
        </a:fontRef>
        <a:srgbClr val="FFFFFF"/>
      </a:tcTxStyle>
      <a:tcStyle>
        <a:tcBdr>
          <a:left>
            <a:ln w="12700" cap="flat">
              <a:solidFill>
                <a:srgbClr val="B6B8B9"/>
              </a:solidFill>
              <a:prstDash val="solid"/>
              <a:miter lim="400000"/>
            </a:ln>
          </a:left>
          <a:right>
            <a:ln w="12700" cap="flat">
              <a:solidFill>
                <a:srgbClr val="B6B8B9"/>
              </a:solidFill>
              <a:prstDash val="solid"/>
              <a:miter lim="400000"/>
            </a:ln>
          </a:right>
          <a:top>
            <a:ln w="12700" cap="flat">
              <a:solidFill>
                <a:srgbClr val="B6B8B9"/>
              </a:solidFill>
              <a:prstDash val="solid"/>
              <a:miter lim="400000"/>
            </a:ln>
          </a:top>
          <a:bottom>
            <a:ln w="12700" cap="flat">
              <a:solidFill>
                <a:srgbClr val="B6B8B9"/>
              </a:solidFill>
              <a:prstDash val="solid"/>
              <a:miter lim="400000"/>
            </a:ln>
          </a:bottom>
          <a:insideH>
            <a:ln w="12700" cap="flat">
              <a:solidFill>
                <a:srgbClr val="B6B8B9"/>
              </a:solidFill>
              <a:prstDash val="solid"/>
              <a:miter lim="400000"/>
            </a:ln>
          </a:insideH>
          <a:insideV>
            <a:ln w="12700" cap="flat">
              <a:solidFill>
                <a:srgbClr val="B6B8B9"/>
              </a:solidFill>
              <a:prstDash val="solid"/>
              <a:miter lim="400000"/>
            </a:ln>
          </a:insideV>
        </a:tcBdr>
        <a:fill>
          <a:no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558"/>
  </p:normalViewPr>
  <p:slideViewPr>
    <p:cSldViewPr snapToGrid="0">
      <p:cViewPr varScale="1">
        <p:scale>
          <a:sx n="85" d="100"/>
          <a:sy n="85" d="100"/>
        </p:scale>
        <p:origin x="19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xfrm>
            <a:off x="1143000" y="685800"/>
            <a:ext cx="4572000" cy="3429000"/>
          </a:xfrm>
          <a:prstGeom prst="rect">
            <a:avLst/>
          </a:prstGeom>
        </p:spPr>
        <p:txBody>
          <a:bodyPr/>
          <a:lstStyle/>
          <a:p>
            <a:endParaRPr/>
          </a:p>
        </p:txBody>
      </p:sp>
      <p:sp>
        <p:nvSpPr>
          <p:cNvPr id="141" name="Shape 1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defTabSz="584200" latinLnBrk="0">
      <a:defRPr sz="2200">
        <a:latin typeface="Lucida Grande"/>
        <a:ea typeface="Lucida Grande"/>
        <a:cs typeface="Lucida Grande"/>
        <a:sym typeface="Lucida Grande"/>
      </a:defRPr>
    </a:lvl2pPr>
    <a:lvl3pPr defTabSz="584200" latinLnBrk="0">
      <a:defRPr sz="2200">
        <a:latin typeface="Lucida Grande"/>
        <a:ea typeface="Lucida Grande"/>
        <a:cs typeface="Lucida Grande"/>
        <a:sym typeface="Lucida Grande"/>
      </a:defRPr>
    </a:lvl3pPr>
    <a:lvl4pPr defTabSz="584200" latinLnBrk="0">
      <a:defRPr sz="2200">
        <a:latin typeface="Lucida Grande"/>
        <a:ea typeface="Lucida Grande"/>
        <a:cs typeface="Lucida Grande"/>
        <a:sym typeface="Lucida Grande"/>
      </a:defRPr>
    </a:lvl4pPr>
    <a:lvl5pPr defTabSz="584200" latinLnBrk="0">
      <a:defRPr sz="2200">
        <a:latin typeface="Lucida Grande"/>
        <a:ea typeface="Lucida Grande"/>
        <a:cs typeface="Lucida Grande"/>
        <a:sym typeface="Lucida Grande"/>
      </a:defRPr>
    </a:lvl5pPr>
    <a:lvl6pPr defTabSz="584200" latinLnBrk="0">
      <a:defRPr sz="2200">
        <a:latin typeface="Lucida Grande"/>
        <a:ea typeface="Lucida Grande"/>
        <a:cs typeface="Lucida Grande"/>
        <a:sym typeface="Lucida Grande"/>
      </a:defRPr>
    </a:lvl6pPr>
    <a:lvl7pPr defTabSz="584200" latinLnBrk="0">
      <a:defRPr sz="2200">
        <a:latin typeface="Lucida Grande"/>
        <a:ea typeface="Lucida Grande"/>
        <a:cs typeface="Lucida Grande"/>
        <a:sym typeface="Lucida Grande"/>
      </a:defRPr>
    </a:lvl7pPr>
    <a:lvl8pPr defTabSz="584200" latinLnBrk="0">
      <a:defRPr sz="2200">
        <a:latin typeface="Lucida Grande"/>
        <a:ea typeface="Lucida Grande"/>
        <a:cs typeface="Lucida Grande"/>
        <a:sym typeface="Lucida Grande"/>
      </a:defRPr>
    </a:lvl8pPr>
    <a:lvl9pPr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4" name="Line"/>
          <p:cNvSpPr/>
          <p:nvPr/>
        </p:nvSpPr>
        <p:spPr>
          <a:xfrm>
            <a:off x="1079500" y="4864100"/>
            <a:ext cx="10820395" cy="127"/>
          </a:xfrm>
          <a:prstGeom prst="line">
            <a:avLst/>
          </a:prstGeom>
          <a:ln w="12700">
            <a:solidFill>
              <a:srgbClr val="B6B8B9"/>
            </a:solidFill>
            <a:miter lim="400000"/>
          </a:ln>
        </p:spPr>
        <p:txBody>
          <a:bodyPr lIns="50800" tIns="50800" rIns="50800" bIns="50800" anchor="ctr"/>
          <a:lstStyle/>
          <a:p>
            <a:endParaRPr/>
          </a:p>
        </p:txBody>
      </p:sp>
      <p:sp>
        <p:nvSpPr>
          <p:cNvPr id="15" name="Arrow">
            <a:hlinkClick r:id="" action="ppaction://hlinkshowjump?jump=nextslide"/>
          </p:cNvPr>
          <p:cNvSpPr/>
          <p:nvPr/>
        </p:nvSpPr>
        <p:spPr>
          <a:xfrm>
            <a:off x="11976100" y="368300"/>
            <a:ext cx="342900" cy="342900"/>
          </a:xfrm>
          <a:prstGeom prst="rightArrow">
            <a:avLst>
              <a:gd name="adj1" fmla="val 40741"/>
              <a:gd name="adj2" fmla="val 59259"/>
            </a:avLst>
          </a:prstGeom>
          <a:solidFill>
            <a:srgbClr val="FFFFFF">
              <a:alpha val="60000"/>
            </a:srgbClr>
          </a:solidFill>
          <a:ln w="25400">
            <a:miter lim="400000"/>
          </a:ln>
          <a:effectLst>
            <a:outerShdw blurRad="25400" dist="12700" dir="16200000" rotWithShape="0">
              <a:srgbClr val="000000">
                <a:alpha val="80000"/>
              </a:srgbClr>
            </a:outerShdw>
          </a:effectLst>
        </p:spPr>
        <p:txBody>
          <a:bodyPr lIns="50800" tIns="50800" rIns="50800" bIns="50800" anchor="ctr"/>
          <a:lstStyle/>
          <a:p>
            <a: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16" name="Arrow">
            <a:hlinkClick r:id="" action="ppaction://hlinkshowjump?jump=previousslide"/>
          </p:cNvPr>
          <p:cNvSpPr/>
          <p:nvPr/>
        </p:nvSpPr>
        <p:spPr>
          <a:xfrm>
            <a:off x="11074400" y="36830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800" y="15200"/>
                </a:moveTo>
                <a:lnTo>
                  <a:pt x="12800" y="21600"/>
                </a:lnTo>
                <a:lnTo>
                  <a:pt x="0" y="10800"/>
                </a:lnTo>
                <a:lnTo>
                  <a:pt x="12800" y="0"/>
                </a:lnTo>
                <a:lnTo>
                  <a:pt x="12800" y="6400"/>
                </a:lnTo>
                <a:lnTo>
                  <a:pt x="21600" y="6400"/>
                </a:lnTo>
                <a:lnTo>
                  <a:pt x="21600" y="15200"/>
                </a:lnTo>
                <a:close/>
              </a:path>
            </a:pathLst>
          </a:custGeom>
          <a:solidFill>
            <a:srgbClr val="FFFFFF">
              <a:alpha val="60000"/>
            </a:srgbClr>
          </a:solidFill>
          <a:ln w="25400">
            <a:miter lim="400000"/>
          </a:ln>
          <a:effectLst>
            <a:outerShdw blurRad="25400" dist="12700" dir="16200000" rotWithShape="0">
              <a:srgbClr val="000000">
                <a:alpha val="80000"/>
              </a:srgbClr>
            </a:outerShdw>
          </a:effectLst>
        </p:spPr>
        <p:txBody>
          <a:bodyPr lIns="50800" tIns="50800" rIns="50800" bIns="50800" anchor="ctr"/>
          <a:lstStyle/>
          <a:p>
            <a: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17" name="nav_home.tiff" descr="nav_home.tiff">
            <a:hlinkClick r:id="" action="ppaction://hlinkshowjump?jump=firstslide"/>
          </p:cNvPr>
          <p:cNvPicPr>
            <a:picLocks noChangeAspect="1"/>
          </p:cNvPicPr>
          <p:nvPr/>
        </p:nvPicPr>
        <p:blipFill>
          <a:blip r:embed="rId2">
            <a:alphaModFix amt="60000"/>
          </a:blip>
          <a:stretch>
            <a:fillRect/>
          </a:stretch>
        </p:blipFill>
        <p:spPr>
          <a:xfrm>
            <a:off x="673100" y="381000"/>
            <a:ext cx="355600" cy="355600"/>
          </a:xfrm>
          <a:prstGeom prst="rect">
            <a:avLst/>
          </a:prstGeom>
          <a:ln w="12700">
            <a:miter lim="400000"/>
          </a:ln>
          <a:effectLst>
            <a:outerShdw blurRad="25400" dist="12700" dir="16200000" rotWithShape="0">
              <a:srgbClr val="000000">
                <a:alpha val="80000"/>
              </a:srgbClr>
            </a:outerShdw>
          </a:effectLst>
        </p:spPr>
      </p:pic>
      <p:sp>
        <p:nvSpPr>
          <p:cNvPr id="18" name="Title Text"/>
          <p:cNvSpPr txBox="1">
            <a:spLocks noGrp="1"/>
          </p:cNvSpPr>
          <p:nvPr>
            <p:ph type="title"/>
          </p:nvPr>
        </p:nvSpPr>
        <p:spPr>
          <a:xfrm>
            <a:off x="1270000" y="1638300"/>
            <a:ext cx="10464800" cy="3302000"/>
          </a:xfrm>
          <a:prstGeom prst="rect">
            <a:avLst/>
          </a:prstGeom>
        </p:spPr>
        <p:txBody>
          <a:bodyPr anchor="b"/>
          <a:lstStyle>
            <a:lvl1pPr>
              <a:defRPr sz="10900">
                <a:solidFill>
                  <a:srgbClr val="A9A9A9"/>
                </a:solidFill>
              </a:defRPr>
            </a:lvl1pPr>
          </a:lstStyle>
          <a:p>
            <a:r>
              <a:t>Title Text</a:t>
            </a:r>
          </a:p>
        </p:txBody>
      </p:sp>
      <p:sp>
        <p:nvSpPr>
          <p:cNvPr id="19" name="Body Level One…"/>
          <p:cNvSpPr txBox="1">
            <a:spLocks noGrp="1"/>
          </p:cNvSpPr>
          <p:nvPr>
            <p:ph type="body" sz="quarter" idx="1"/>
          </p:nvPr>
        </p:nvSpPr>
        <p:spPr>
          <a:xfrm>
            <a:off x="1270000" y="5029200"/>
            <a:ext cx="10464800" cy="1371600"/>
          </a:xfrm>
          <a:prstGeom prst="rect">
            <a:avLst/>
          </a:prstGeom>
        </p:spPr>
        <p:txBody>
          <a:bodyPr anchor="t"/>
          <a:lstStyle>
            <a:lvl1pPr marL="0" indent="0" algn="ctr">
              <a:spcBef>
                <a:spcPts val="0"/>
              </a:spcBef>
              <a:buSzTx/>
              <a:buNone/>
              <a:defRPr>
                <a:solidFill>
                  <a:srgbClr val="0B0008"/>
                </a:solidFill>
              </a:defRPr>
            </a:lvl1pPr>
            <a:lvl2pPr marL="0" indent="0" algn="ctr">
              <a:spcBef>
                <a:spcPts val="0"/>
              </a:spcBef>
              <a:buSzTx/>
              <a:buNone/>
              <a:defRPr>
                <a:solidFill>
                  <a:srgbClr val="B6B8B9"/>
                </a:solidFill>
              </a:defRPr>
            </a:lvl2pPr>
            <a:lvl3pPr marL="0" indent="0" algn="ctr">
              <a:spcBef>
                <a:spcPts val="0"/>
              </a:spcBef>
              <a:buSzTx/>
              <a:buNone/>
              <a:defRPr>
                <a:solidFill>
                  <a:srgbClr val="B6B8B9"/>
                </a:solidFill>
              </a:defRPr>
            </a:lvl3pPr>
            <a:lvl4pPr marL="0" indent="0" algn="ctr">
              <a:spcBef>
                <a:spcPts val="0"/>
              </a:spcBef>
              <a:buSzTx/>
              <a:buNone/>
              <a:defRPr>
                <a:solidFill>
                  <a:srgbClr val="B6B8B9"/>
                </a:solidFill>
              </a:defRPr>
            </a:lvl4pPr>
            <a:lvl5pPr marL="0" indent="0" algn="ctr">
              <a:spcBef>
                <a:spcPts val="0"/>
              </a:spcBef>
              <a:buSzTx/>
              <a:buNone/>
              <a:defRPr>
                <a:solidFill>
                  <a:srgbClr val="B6B8B9"/>
                </a:solidFill>
              </a:defRPr>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96" name="Title Text"/>
          <p:cNvSpPr txBox="1">
            <a:spLocks noGrp="1"/>
          </p:cNvSpPr>
          <p:nvPr>
            <p:ph type="title"/>
          </p:nvPr>
        </p:nvSpPr>
        <p:spPr>
          <a:xfrm>
            <a:off x="647700" y="1130300"/>
            <a:ext cx="5867400" cy="1562100"/>
          </a:xfrm>
          <a:prstGeom prst="rect">
            <a:avLst/>
          </a:prstGeom>
        </p:spPr>
        <p:txBody>
          <a:bodyPr/>
          <a:lstStyle>
            <a:lvl1pPr>
              <a:defRPr sz="5000">
                <a:solidFill>
                  <a:srgbClr val="80097F"/>
                </a:solidFill>
              </a:defRPr>
            </a:lvl1pPr>
          </a:lstStyle>
          <a:p>
            <a:r>
              <a:t>Title Text</a:t>
            </a:r>
          </a:p>
        </p:txBody>
      </p:sp>
      <p:sp>
        <p:nvSpPr>
          <p:cNvPr id="97" name="Body Level One…"/>
          <p:cNvSpPr txBox="1">
            <a:spLocks noGrp="1"/>
          </p:cNvSpPr>
          <p:nvPr>
            <p:ph type="body" sz="half" idx="1"/>
          </p:nvPr>
        </p:nvSpPr>
        <p:spPr>
          <a:xfrm>
            <a:off x="647700" y="2641600"/>
            <a:ext cx="5867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05" name="Title Text"/>
          <p:cNvSpPr txBox="1">
            <a:spLocks noGrp="1"/>
          </p:cNvSpPr>
          <p:nvPr>
            <p:ph type="title"/>
          </p:nvPr>
        </p:nvSpPr>
        <p:spPr>
          <a:prstGeom prst="rect">
            <a:avLst/>
          </a:prstGeom>
        </p:spPr>
        <p:txBody>
          <a:bodyPr/>
          <a:lstStyle>
            <a:lvl1pPr>
              <a:defRPr>
                <a:solidFill>
                  <a:srgbClr val="80097F"/>
                </a:solidFill>
              </a:defRPr>
            </a:lvl1pPr>
          </a:lstStyle>
          <a:p>
            <a:r>
              <a:t>Title Text</a:t>
            </a:r>
          </a:p>
        </p:txBody>
      </p:sp>
      <p:sp>
        <p:nvSpPr>
          <p:cNvPr id="106" name="Body Level One…"/>
          <p:cNvSpPr txBox="1">
            <a:spLocks noGrp="1"/>
          </p:cNvSpPr>
          <p:nvPr>
            <p:ph type="body" sz="half" idx="1"/>
          </p:nvPr>
        </p:nvSpPr>
        <p:spPr>
          <a:xfrm>
            <a:off x="1270000" y="2641600"/>
            <a:ext cx="5046134"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14" name="Title Text"/>
          <p:cNvSpPr txBox="1">
            <a:spLocks noGrp="1"/>
          </p:cNvSpPr>
          <p:nvPr>
            <p:ph type="title"/>
          </p:nvPr>
        </p:nvSpPr>
        <p:spPr>
          <a:prstGeom prst="rect">
            <a:avLst/>
          </a:prstGeom>
        </p:spPr>
        <p:txBody>
          <a:bodyPr/>
          <a:lstStyle>
            <a:lvl1pPr>
              <a:defRPr>
                <a:solidFill>
                  <a:srgbClr val="80097F"/>
                </a:solidFill>
              </a:defRPr>
            </a:lvl1pPr>
          </a:lstStyle>
          <a:p>
            <a:r>
              <a:t>Title Text</a:t>
            </a:r>
          </a:p>
        </p:txBody>
      </p:sp>
      <p:sp>
        <p:nvSpPr>
          <p:cNvPr id="115" name="Body Level One…"/>
          <p:cNvSpPr txBox="1">
            <a:spLocks noGrp="1"/>
          </p:cNvSpPr>
          <p:nvPr>
            <p:ph type="body" sz="quarter" idx="1"/>
          </p:nvPr>
        </p:nvSpPr>
        <p:spPr>
          <a:xfrm>
            <a:off x="7772400" y="2641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23" name="Title Text"/>
          <p:cNvSpPr txBox="1">
            <a:spLocks noGrp="1"/>
          </p:cNvSpPr>
          <p:nvPr>
            <p:ph type="title"/>
          </p:nvPr>
        </p:nvSpPr>
        <p:spPr>
          <a:prstGeom prst="rect">
            <a:avLst/>
          </a:prstGeom>
        </p:spPr>
        <p:txBody>
          <a:bodyPr/>
          <a:lstStyle>
            <a:lvl1pPr>
              <a:defRPr>
                <a:solidFill>
                  <a:srgbClr val="942193"/>
                </a:solidFill>
              </a:defRPr>
            </a:lvl1pPr>
          </a:lstStyle>
          <a:p>
            <a:r>
              <a:t>Title Text</a:t>
            </a:r>
          </a:p>
        </p:txBody>
      </p:sp>
      <p:sp>
        <p:nvSpPr>
          <p:cNvPr id="124" name="Body Level One…"/>
          <p:cNvSpPr txBox="1">
            <a:spLocks noGrp="1"/>
          </p:cNvSpPr>
          <p:nvPr>
            <p:ph type="body" idx="1"/>
          </p:nvPr>
        </p:nvSpPr>
        <p:spPr>
          <a:xfrm>
            <a:off x="1270000" y="2641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2" name="Title Text"/>
          <p:cNvSpPr txBox="1">
            <a:spLocks noGrp="1"/>
          </p:cNvSpPr>
          <p:nvPr>
            <p:ph type="title"/>
          </p:nvPr>
        </p:nvSpPr>
        <p:spPr>
          <a:prstGeom prst="rect">
            <a:avLst/>
          </a:prstGeom>
        </p:spPr>
        <p:txBody>
          <a:bodyPr/>
          <a:lstStyle>
            <a:lvl1pPr>
              <a:defRPr>
                <a:solidFill>
                  <a:srgbClr val="80097F"/>
                </a:solidFill>
              </a:defRPr>
            </a:lvl1pPr>
          </a:lstStyle>
          <a:p>
            <a:r>
              <a:t>Title Text</a:t>
            </a:r>
          </a:p>
        </p:txBody>
      </p:sp>
      <p:sp>
        <p:nvSpPr>
          <p:cNvPr id="133" name="Body Level One…"/>
          <p:cNvSpPr txBox="1">
            <a:spLocks noGrp="1"/>
          </p:cNvSpPr>
          <p:nvPr>
            <p:ph type="body" idx="1"/>
          </p:nvPr>
        </p:nvSpPr>
        <p:spPr>
          <a:xfrm>
            <a:off x="1270000" y="2641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1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7" name="Title Text"/>
          <p:cNvSpPr txBox="1">
            <a:spLocks noGrp="1"/>
          </p:cNvSpPr>
          <p:nvPr>
            <p:ph type="title"/>
          </p:nvPr>
        </p:nvSpPr>
        <p:spPr>
          <a:prstGeom prst="rect">
            <a:avLst/>
          </a:prstGeom>
        </p:spPr>
        <p:txBody>
          <a:bodyPr/>
          <a:lstStyle>
            <a:lvl1pPr>
              <a:defRPr>
                <a:solidFill>
                  <a:srgbClr val="80097F"/>
                </a:solidFill>
              </a:defRPr>
            </a:lvl1pPr>
          </a:lstStyle>
          <a:p>
            <a:r>
              <a:t>Title Text</a:t>
            </a:r>
          </a:p>
        </p:txBody>
      </p:sp>
      <p:sp>
        <p:nvSpPr>
          <p:cNvPr id="28" name="Body Level One…"/>
          <p:cNvSpPr txBox="1">
            <a:spLocks noGrp="1"/>
          </p:cNvSpPr>
          <p:nvPr>
            <p:ph type="body" idx="1"/>
          </p:nvPr>
        </p:nvSpPr>
        <p:spPr>
          <a:xfrm>
            <a:off x="1270000" y="2641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36" name="Title Text"/>
          <p:cNvSpPr txBox="1">
            <a:spLocks noGrp="1"/>
          </p:cNvSpPr>
          <p:nvPr>
            <p:ph type="title"/>
          </p:nvPr>
        </p:nvSpPr>
        <p:spPr>
          <a:prstGeom prst="rect">
            <a:avLst/>
          </a:prstGeom>
        </p:spPr>
        <p:txBody>
          <a:bodyPr/>
          <a:lstStyle>
            <a:lvl1pPr>
              <a:defRPr>
                <a:solidFill>
                  <a:srgbClr val="80097F"/>
                </a:solidFill>
              </a:defRPr>
            </a:lvl1pPr>
          </a:lstStyle>
          <a:p>
            <a:r>
              <a:t>Title Text</a:t>
            </a:r>
          </a:p>
        </p:txBody>
      </p:sp>
      <p:sp>
        <p:nvSpPr>
          <p:cNvPr id="37" name="Body Level One…"/>
          <p:cNvSpPr txBox="1">
            <a:spLocks noGrp="1"/>
          </p:cNvSpPr>
          <p:nvPr>
            <p:ph type="body" idx="1"/>
          </p:nvPr>
        </p:nvSpPr>
        <p:spPr>
          <a:xfrm>
            <a:off x="1270000" y="2641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4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rgbClr val="80097F"/>
                </a:solidFill>
              </a:defRPr>
            </a:lvl1p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8" name="Title Text"/>
          <p:cNvSpPr txBox="1">
            <a:spLocks noGrp="1"/>
          </p:cNvSpPr>
          <p:nvPr>
            <p:ph type="title"/>
          </p:nvPr>
        </p:nvSpPr>
        <p:spPr>
          <a:xfrm>
            <a:off x="1270000" y="2971800"/>
            <a:ext cx="10464800" cy="3810000"/>
          </a:xfrm>
          <a:prstGeom prst="rect">
            <a:avLst/>
          </a:prstGeom>
        </p:spPr>
        <p:txBody>
          <a:bodyPr/>
          <a:lstStyle>
            <a:lvl1pPr>
              <a:defRPr>
                <a:solidFill>
                  <a:srgbClr val="80097F"/>
                </a:solidFill>
              </a:defRPr>
            </a:lvl1pPr>
          </a:lstStyle>
          <a:p>
            <a:r>
              <a:t>Title Text</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76" name="Title Text"/>
          <p:cNvSpPr txBox="1">
            <a:spLocks noGrp="1"/>
          </p:cNvSpPr>
          <p:nvPr>
            <p:ph type="title"/>
          </p:nvPr>
        </p:nvSpPr>
        <p:spPr>
          <a:xfrm>
            <a:off x="1270000" y="6959600"/>
            <a:ext cx="10464800" cy="1562100"/>
          </a:xfrm>
          <a:prstGeom prst="rect">
            <a:avLst/>
          </a:prstGeom>
        </p:spPr>
        <p:txBody>
          <a:bodyPr/>
          <a:lstStyle>
            <a:lvl1pPr>
              <a:defRPr>
                <a:solidFill>
                  <a:srgbClr val="80097F"/>
                </a:solidFill>
              </a:defRPr>
            </a:lvl1pPr>
          </a:lstStyle>
          <a:p>
            <a:r>
              <a:t>Title Text</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84" name="Arrow">
            <a:hlinkClick r:id="" action="ppaction://hlinkshowjump?jump=nextslide"/>
          </p:cNvPr>
          <p:cNvSpPr/>
          <p:nvPr/>
        </p:nvSpPr>
        <p:spPr>
          <a:xfrm>
            <a:off x="11976100" y="368300"/>
            <a:ext cx="342900" cy="342900"/>
          </a:xfrm>
          <a:prstGeom prst="rightArrow">
            <a:avLst>
              <a:gd name="adj1" fmla="val 40741"/>
              <a:gd name="adj2" fmla="val 59259"/>
            </a:avLst>
          </a:prstGeom>
          <a:solidFill>
            <a:srgbClr val="FFFFFF">
              <a:alpha val="60000"/>
            </a:srgbClr>
          </a:solidFill>
          <a:ln w="25400">
            <a:miter lim="400000"/>
          </a:ln>
          <a:effectLst>
            <a:outerShdw blurRad="25400" dist="12700" dir="16200000" rotWithShape="0">
              <a:srgbClr val="000000">
                <a:alpha val="80000"/>
              </a:srgbClr>
            </a:outerShdw>
          </a:effectLst>
        </p:spPr>
        <p:txBody>
          <a:bodyPr lIns="0" tIns="0" rIns="0" bIns="0" anchor="ctr"/>
          <a:lstStyle/>
          <a:p>
            <a: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85" name="Arrow">
            <a:hlinkClick r:id="" action="ppaction://hlinkshowjump?jump=previousslide"/>
          </p:cNvPr>
          <p:cNvSpPr/>
          <p:nvPr/>
        </p:nvSpPr>
        <p:spPr>
          <a:xfrm>
            <a:off x="11074400" y="36830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800" y="15200"/>
                </a:moveTo>
                <a:lnTo>
                  <a:pt x="12800" y="21600"/>
                </a:lnTo>
                <a:lnTo>
                  <a:pt x="0" y="10800"/>
                </a:lnTo>
                <a:lnTo>
                  <a:pt x="12800" y="0"/>
                </a:lnTo>
                <a:lnTo>
                  <a:pt x="12800" y="6400"/>
                </a:lnTo>
                <a:lnTo>
                  <a:pt x="21600" y="6400"/>
                </a:lnTo>
                <a:lnTo>
                  <a:pt x="21600" y="15200"/>
                </a:lnTo>
                <a:close/>
              </a:path>
            </a:pathLst>
          </a:custGeom>
          <a:solidFill>
            <a:srgbClr val="FFFFFF">
              <a:alpha val="60000"/>
            </a:srgbClr>
          </a:solidFill>
          <a:ln w="25400">
            <a:miter lim="400000"/>
          </a:ln>
          <a:effectLst>
            <a:outerShdw blurRad="25400" dist="12700" dir="16200000" rotWithShape="0">
              <a:srgbClr val="000000">
                <a:alpha val="80000"/>
              </a:srgbClr>
            </a:outerShdw>
          </a:effectLst>
        </p:spPr>
        <p:txBody>
          <a:bodyPr lIns="0" tIns="0" rIns="0" bIns="0" anchor="ctr"/>
          <a:lstStyle/>
          <a:p>
            <a: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86" name="nav_home.tiff" descr="nav_home.tiff">
            <a:hlinkClick r:id="" action="ppaction://hlinkshowjump?jump=firstslide"/>
          </p:cNvPr>
          <p:cNvPicPr>
            <a:picLocks noChangeAspect="1"/>
          </p:cNvPicPr>
          <p:nvPr/>
        </p:nvPicPr>
        <p:blipFill>
          <a:blip r:embed="rId2">
            <a:alphaModFix amt="60000"/>
          </a:blip>
          <a:stretch>
            <a:fillRect/>
          </a:stretch>
        </p:blipFill>
        <p:spPr>
          <a:xfrm>
            <a:off x="673100" y="381000"/>
            <a:ext cx="355600" cy="355600"/>
          </a:xfrm>
          <a:prstGeom prst="rect">
            <a:avLst/>
          </a:prstGeom>
          <a:ln w="12700">
            <a:miter lim="400000"/>
          </a:ln>
          <a:effectLst>
            <a:outerShdw blurRad="25400" dist="12700" dir="16200000" rotWithShape="0">
              <a:srgbClr val="000000">
                <a:alpha val="80000"/>
              </a:srgbClr>
            </a:outerShdw>
          </a:effectLst>
        </p:spPr>
      </p:pic>
      <p:sp>
        <p:nvSpPr>
          <p:cNvPr id="87" name="Title Text"/>
          <p:cNvSpPr txBox="1">
            <a:spLocks noGrp="1"/>
          </p:cNvSpPr>
          <p:nvPr>
            <p:ph type="title"/>
          </p:nvPr>
        </p:nvSpPr>
        <p:spPr>
          <a:xfrm>
            <a:off x="635000" y="1409700"/>
            <a:ext cx="5867400" cy="3302000"/>
          </a:xfrm>
          <a:prstGeom prst="rect">
            <a:avLst/>
          </a:prstGeom>
        </p:spPr>
        <p:txBody>
          <a:bodyPr anchor="b"/>
          <a:lstStyle>
            <a:lvl1pPr>
              <a:defRPr sz="7000">
                <a:solidFill>
                  <a:srgbClr val="80097F"/>
                </a:solidFill>
              </a:defRPr>
            </a:lvl1pPr>
          </a:lstStyle>
          <a:p>
            <a:r>
              <a:t>Title Text</a:t>
            </a:r>
          </a:p>
        </p:txBody>
      </p:sp>
      <p:sp>
        <p:nvSpPr>
          <p:cNvPr id="88" name="Body Level One…"/>
          <p:cNvSpPr txBox="1">
            <a:spLocks noGrp="1"/>
          </p:cNvSpPr>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tif"/><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srcRect/>
          <a:stretch>
            <a:fillRect/>
          </a:stretch>
        </a:blipFill>
        <a:effectLst/>
      </p:bgPr>
    </p:bg>
    <p:spTree>
      <p:nvGrpSpPr>
        <p:cNvPr id="1" name=""/>
        <p:cNvGrpSpPr/>
        <p:nvPr/>
      </p:nvGrpSpPr>
      <p:grpSpPr>
        <a:xfrm>
          <a:off x="0" y="0"/>
          <a:ext cx="0" cy="0"/>
          <a:chOff x="0" y="0"/>
          <a:chExt cx="0" cy="0"/>
        </a:xfrm>
      </p:grpSpPr>
      <p:sp>
        <p:nvSpPr>
          <p:cNvPr id="2" name="Arrow">
            <a:hlinkClick r:id="" action="ppaction://hlinkshowjump?jump=nextslide"/>
          </p:cNvPr>
          <p:cNvSpPr/>
          <p:nvPr/>
        </p:nvSpPr>
        <p:spPr>
          <a:xfrm>
            <a:off x="11976100" y="368300"/>
            <a:ext cx="342900" cy="342900"/>
          </a:xfrm>
          <a:prstGeom prst="rightArrow">
            <a:avLst>
              <a:gd name="adj1" fmla="val 40741"/>
              <a:gd name="adj2" fmla="val 59259"/>
            </a:avLst>
          </a:prstGeom>
          <a:solidFill>
            <a:srgbClr val="FFFFFF">
              <a:alpha val="60000"/>
            </a:srgbClr>
          </a:solidFill>
          <a:ln w="25400">
            <a:miter lim="400000"/>
          </a:ln>
          <a:effectLst>
            <a:outerShdw blurRad="25400" dist="12700" dir="16200000" rotWithShape="0">
              <a:srgbClr val="000000">
                <a:alpha val="80000"/>
              </a:srgbClr>
            </a:outerShdw>
          </a:effectLst>
        </p:spPr>
        <p:txBody>
          <a:bodyPr lIns="50800" tIns="50800" rIns="50800" bIns="50800" anchor="ctr"/>
          <a:lstStyle/>
          <a:p>
            <a: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 name="Arrow">
            <a:hlinkClick r:id="" action="ppaction://hlinkshowjump?jump=previousslide"/>
          </p:cNvPr>
          <p:cNvSpPr/>
          <p:nvPr/>
        </p:nvSpPr>
        <p:spPr>
          <a:xfrm>
            <a:off x="11074400" y="368300"/>
            <a:ext cx="342900" cy="342900"/>
          </a:xfrm>
          <a:custGeom>
            <a:avLst/>
            <a:gdLst/>
            <a:ahLst/>
            <a:cxnLst>
              <a:cxn ang="0">
                <a:pos x="wd2" y="hd2"/>
              </a:cxn>
              <a:cxn ang="5400000">
                <a:pos x="wd2" y="hd2"/>
              </a:cxn>
              <a:cxn ang="10800000">
                <a:pos x="wd2" y="hd2"/>
              </a:cxn>
              <a:cxn ang="16200000">
                <a:pos x="wd2" y="hd2"/>
              </a:cxn>
            </a:cxnLst>
            <a:rect l="0" t="0" r="r" b="b"/>
            <a:pathLst>
              <a:path w="21600" h="21600" extrusionOk="0">
                <a:moveTo>
                  <a:pt x="12800" y="15200"/>
                </a:moveTo>
                <a:lnTo>
                  <a:pt x="12800" y="21600"/>
                </a:lnTo>
                <a:lnTo>
                  <a:pt x="0" y="10800"/>
                </a:lnTo>
                <a:lnTo>
                  <a:pt x="12800" y="0"/>
                </a:lnTo>
                <a:lnTo>
                  <a:pt x="12800" y="6400"/>
                </a:lnTo>
                <a:lnTo>
                  <a:pt x="21600" y="6400"/>
                </a:lnTo>
                <a:lnTo>
                  <a:pt x="21600" y="15200"/>
                </a:lnTo>
                <a:close/>
              </a:path>
            </a:pathLst>
          </a:custGeom>
          <a:solidFill>
            <a:srgbClr val="FFFFFF">
              <a:alpha val="60000"/>
            </a:srgbClr>
          </a:solidFill>
          <a:ln w="25400">
            <a:miter lim="400000"/>
          </a:ln>
          <a:effectLst>
            <a:outerShdw blurRad="25400" dist="12700" dir="16200000" rotWithShape="0">
              <a:srgbClr val="000000">
                <a:alpha val="80000"/>
              </a:srgbClr>
            </a:outerShdw>
          </a:effectLst>
        </p:spPr>
        <p:txBody>
          <a:bodyPr lIns="50800" tIns="50800" rIns="50800" bIns="50800" anchor="ctr"/>
          <a:lstStyle/>
          <a:p>
            <a: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4" name="nav_home.tiff" descr="nav_home.tiff">
            <a:hlinkClick r:id="" action="ppaction://hlinkshowjump?jump=firstslide"/>
          </p:cNvPr>
          <p:cNvPicPr>
            <a:picLocks noChangeAspect="1"/>
          </p:cNvPicPr>
          <p:nvPr/>
        </p:nvPicPr>
        <p:blipFill>
          <a:blip r:embed="rId17">
            <a:alphaModFix amt="60000"/>
          </a:blip>
          <a:stretch>
            <a:fillRect/>
          </a:stretch>
        </p:blipFill>
        <p:spPr>
          <a:xfrm>
            <a:off x="673100" y="381000"/>
            <a:ext cx="355600" cy="355600"/>
          </a:xfrm>
          <a:prstGeom prst="rect">
            <a:avLst/>
          </a:prstGeom>
          <a:ln w="12700">
            <a:miter lim="400000"/>
          </a:ln>
          <a:effectLst>
            <a:outerShdw blurRad="25400" dist="12700" dir="16200000" rotWithShape="0">
              <a:srgbClr val="000000">
                <a:alpha val="80000"/>
              </a:srgbClr>
            </a:outerShdw>
          </a:effectLst>
        </p:spPr>
      </p:pic>
      <p:sp>
        <p:nvSpPr>
          <p:cNvPr id="5" name="Body Level One…"/>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6" name="Title Text"/>
          <p:cNvSpPr txBox="1">
            <a:spLocks noGrp="1"/>
          </p:cNvSpPr>
          <p:nvPr>
            <p:ph type="title"/>
          </p:nvPr>
        </p:nvSpPr>
        <p:spPr>
          <a:xfrm>
            <a:off x="1270000" y="1130300"/>
            <a:ext cx="10464800" cy="1562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Title Text</a:t>
            </a:r>
          </a:p>
        </p:txBody>
      </p:sp>
      <p:sp>
        <p:nvSpPr>
          <p:cNvPr id="7"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nchor="ctr">
            <a:spAutoFit/>
          </a:bodyPr>
          <a:lstStyle>
            <a:lvl1pPr algn="ctr" defTabSz="584200">
              <a:defRPr sz="1800">
                <a:solidFill>
                  <a:srgbClr val="FFFFFF"/>
                </a:solidFill>
                <a:latin typeface="+mn-lt"/>
                <a:ea typeface="+mn-ea"/>
                <a:cs typeface="+mn-cs"/>
                <a:sym typeface="Gill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sldNum="0" hdr="0" ftr="0" dt="0"/>
  <p:txStyles>
    <p:titleStyle>
      <a:lvl1pPr marL="0" marR="0" indent="0" algn="ctr" defTabSz="584200" latinLnBrk="0">
        <a:lnSpc>
          <a:spcPct val="100000"/>
        </a:lnSpc>
        <a:spcBef>
          <a:spcPts val="0"/>
        </a:spcBef>
        <a:spcAft>
          <a:spcPts val="0"/>
        </a:spcAft>
        <a:buClrTx/>
        <a:buSzTx/>
        <a:buFontTx/>
        <a:buNone/>
        <a:tabLst/>
        <a:defRPr sz="8400" b="0" i="0" u="none" strike="noStrike" cap="none" spc="0" baseline="0">
          <a:solidFill>
            <a:srgbClr val="B6B8B9"/>
          </a:solidFill>
          <a:uFillTx/>
          <a:latin typeface="+mn-lt"/>
          <a:ea typeface="+mn-ea"/>
          <a:cs typeface="+mn-cs"/>
          <a:sym typeface="Gill Sans"/>
        </a:defRPr>
      </a:lvl1pPr>
      <a:lvl2pPr marL="0" marR="0" indent="0" algn="ctr" defTabSz="584200" latinLnBrk="0">
        <a:lnSpc>
          <a:spcPct val="100000"/>
        </a:lnSpc>
        <a:spcBef>
          <a:spcPts val="0"/>
        </a:spcBef>
        <a:spcAft>
          <a:spcPts val="0"/>
        </a:spcAft>
        <a:buClrTx/>
        <a:buSzTx/>
        <a:buFontTx/>
        <a:buNone/>
        <a:tabLst/>
        <a:defRPr sz="8400" b="0" i="0" u="none" strike="noStrike" cap="none" spc="0" baseline="0">
          <a:solidFill>
            <a:srgbClr val="B6B8B9"/>
          </a:solidFill>
          <a:uFillTx/>
          <a:latin typeface="+mn-lt"/>
          <a:ea typeface="+mn-ea"/>
          <a:cs typeface="+mn-cs"/>
          <a:sym typeface="Gill Sans"/>
        </a:defRPr>
      </a:lvl2pPr>
      <a:lvl3pPr marL="0" marR="0" indent="0" algn="ctr" defTabSz="584200" latinLnBrk="0">
        <a:lnSpc>
          <a:spcPct val="100000"/>
        </a:lnSpc>
        <a:spcBef>
          <a:spcPts val="0"/>
        </a:spcBef>
        <a:spcAft>
          <a:spcPts val="0"/>
        </a:spcAft>
        <a:buClrTx/>
        <a:buSzTx/>
        <a:buFontTx/>
        <a:buNone/>
        <a:tabLst/>
        <a:defRPr sz="8400" b="0" i="0" u="none" strike="noStrike" cap="none" spc="0" baseline="0">
          <a:solidFill>
            <a:srgbClr val="B6B8B9"/>
          </a:solidFill>
          <a:uFillTx/>
          <a:latin typeface="+mn-lt"/>
          <a:ea typeface="+mn-ea"/>
          <a:cs typeface="+mn-cs"/>
          <a:sym typeface="Gill Sans"/>
        </a:defRPr>
      </a:lvl3pPr>
      <a:lvl4pPr marL="0" marR="0" indent="0" algn="ctr" defTabSz="584200" latinLnBrk="0">
        <a:lnSpc>
          <a:spcPct val="100000"/>
        </a:lnSpc>
        <a:spcBef>
          <a:spcPts val="0"/>
        </a:spcBef>
        <a:spcAft>
          <a:spcPts val="0"/>
        </a:spcAft>
        <a:buClrTx/>
        <a:buSzTx/>
        <a:buFontTx/>
        <a:buNone/>
        <a:tabLst/>
        <a:defRPr sz="8400" b="0" i="0" u="none" strike="noStrike" cap="none" spc="0" baseline="0">
          <a:solidFill>
            <a:srgbClr val="B6B8B9"/>
          </a:solidFill>
          <a:uFillTx/>
          <a:latin typeface="+mn-lt"/>
          <a:ea typeface="+mn-ea"/>
          <a:cs typeface="+mn-cs"/>
          <a:sym typeface="Gill Sans"/>
        </a:defRPr>
      </a:lvl4pPr>
      <a:lvl5pPr marL="0" marR="0" indent="0" algn="ctr" defTabSz="584200" latinLnBrk="0">
        <a:lnSpc>
          <a:spcPct val="100000"/>
        </a:lnSpc>
        <a:spcBef>
          <a:spcPts val="0"/>
        </a:spcBef>
        <a:spcAft>
          <a:spcPts val="0"/>
        </a:spcAft>
        <a:buClrTx/>
        <a:buSzTx/>
        <a:buFontTx/>
        <a:buNone/>
        <a:tabLst/>
        <a:defRPr sz="8400" b="0" i="0" u="none" strike="noStrike" cap="none" spc="0" baseline="0">
          <a:solidFill>
            <a:srgbClr val="B6B8B9"/>
          </a:solidFill>
          <a:uFillTx/>
          <a:latin typeface="+mn-lt"/>
          <a:ea typeface="+mn-ea"/>
          <a:cs typeface="+mn-cs"/>
          <a:sym typeface="Gill Sans"/>
        </a:defRPr>
      </a:lvl5pPr>
      <a:lvl6pPr marL="0" marR="0" indent="0" algn="ctr" defTabSz="584200" latinLnBrk="0">
        <a:lnSpc>
          <a:spcPct val="100000"/>
        </a:lnSpc>
        <a:spcBef>
          <a:spcPts val="0"/>
        </a:spcBef>
        <a:spcAft>
          <a:spcPts val="0"/>
        </a:spcAft>
        <a:buClrTx/>
        <a:buSzTx/>
        <a:buFontTx/>
        <a:buNone/>
        <a:tabLst/>
        <a:defRPr sz="8400" b="0" i="0" u="none" strike="noStrike" cap="none" spc="0" baseline="0">
          <a:solidFill>
            <a:srgbClr val="B6B8B9"/>
          </a:solidFill>
          <a:uFillTx/>
          <a:latin typeface="+mn-lt"/>
          <a:ea typeface="+mn-ea"/>
          <a:cs typeface="+mn-cs"/>
          <a:sym typeface="Gill Sans"/>
        </a:defRPr>
      </a:lvl6pPr>
      <a:lvl7pPr marL="0" marR="0" indent="0" algn="ctr" defTabSz="584200" latinLnBrk="0">
        <a:lnSpc>
          <a:spcPct val="100000"/>
        </a:lnSpc>
        <a:spcBef>
          <a:spcPts val="0"/>
        </a:spcBef>
        <a:spcAft>
          <a:spcPts val="0"/>
        </a:spcAft>
        <a:buClrTx/>
        <a:buSzTx/>
        <a:buFontTx/>
        <a:buNone/>
        <a:tabLst/>
        <a:defRPr sz="8400" b="0" i="0" u="none" strike="noStrike" cap="none" spc="0" baseline="0">
          <a:solidFill>
            <a:srgbClr val="B6B8B9"/>
          </a:solidFill>
          <a:uFillTx/>
          <a:latin typeface="+mn-lt"/>
          <a:ea typeface="+mn-ea"/>
          <a:cs typeface="+mn-cs"/>
          <a:sym typeface="Gill Sans"/>
        </a:defRPr>
      </a:lvl7pPr>
      <a:lvl8pPr marL="0" marR="0" indent="0" algn="ctr" defTabSz="584200" latinLnBrk="0">
        <a:lnSpc>
          <a:spcPct val="100000"/>
        </a:lnSpc>
        <a:spcBef>
          <a:spcPts val="0"/>
        </a:spcBef>
        <a:spcAft>
          <a:spcPts val="0"/>
        </a:spcAft>
        <a:buClrTx/>
        <a:buSzTx/>
        <a:buFontTx/>
        <a:buNone/>
        <a:tabLst/>
        <a:defRPr sz="8400" b="0" i="0" u="none" strike="noStrike" cap="none" spc="0" baseline="0">
          <a:solidFill>
            <a:srgbClr val="B6B8B9"/>
          </a:solidFill>
          <a:uFillTx/>
          <a:latin typeface="+mn-lt"/>
          <a:ea typeface="+mn-ea"/>
          <a:cs typeface="+mn-cs"/>
          <a:sym typeface="Gill Sans"/>
        </a:defRPr>
      </a:lvl8pPr>
      <a:lvl9pPr marL="0" marR="0" indent="0" algn="ctr" defTabSz="584200" latinLnBrk="0">
        <a:lnSpc>
          <a:spcPct val="100000"/>
        </a:lnSpc>
        <a:spcBef>
          <a:spcPts val="0"/>
        </a:spcBef>
        <a:spcAft>
          <a:spcPts val="0"/>
        </a:spcAft>
        <a:buClrTx/>
        <a:buSzTx/>
        <a:buFontTx/>
        <a:buNone/>
        <a:tabLst/>
        <a:defRPr sz="8400" b="0" i="0" u="none" strike="noStrike" cap="none" spc="0" baseline="0">
          <a:solidFill>
            <a:srgbClr val="B6B8B9"/>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1pPr>
      <a:lvl2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2pPr>
      <a:lvl3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3pPr>
      <a:lvl4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4pPr>
      <a:lvl5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5pPr>
      <a:lvl6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6pPr>
      <a:lvl7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7pPr>
      <a:lvl8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8pPr>
      <a:lvl9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ti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tif"/><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1.tif"/><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0.png"/><Relationship Id="rId4" Type="http://schemas.openxmlformats.org/officeDocument/2006/relationships/image" Target="../media/image26.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tif"/><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0.tif"/><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t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tif"/><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1.tif"/></Relationships>
</file>

<file path=ppt/slides/_rels/slide18.xml.rels><?xml version="1.0" encoding="UTF-8" standalone="yes"?>
<Relationships xmlns="http://schemas.openxmlformats.org/package/2006/relationships"><Relationship Id="rId3" Type="http://schemas.openxmlformats.org/officeDocument/2006/relationships/image" Target="../media/image30.tif"/><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tif"/></Relationships>
</file>

<file path=ppt/slides/_rels/slide19.xml.rels><?xml version="1.0" encoding="UTF-8" standalone="yes"?>
<Relationships xmlns="http://schemas.openxmlformats.org/package/2006/relationships"><Relationship Id="rId3" Type="http://schemas.openxmlformats.org/officeDocument/2006/relationships/image" Target="../media/image41.tif"/><Relationship Id="rId2" Type="http://schemas.openxmlformats.org/officeDocument/2006/relationships/image" Target="../media/image30.tif"/><Relationship Id="rId1" Type="http://schemas.openxmlformats.org/officeDocument/2006/relationships/slideLayout" Target="../slideLayouts/slideLayout2.xml"/><Relationship Id="rId5" Type="http://schemas.openxmlformats.org/officeDocument/2006/relationships/image" Target="../media/image42.tif"/><Relationship Id="rId4" Type="http://schemas.openxmlformats.org/officeDocument/2006/relationships/image" Target="../media/image1.t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image" Target="../media/image43.tif"/><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tif"/><Relationship Id="rId4" Type="http://schemas.openxmlformats.org/officeDocument/2006/relationships/image" Target="../media/image44.tif"/></Relationships>
</file>

<file path=ppt/slides/_rels/slide22.xml.rels><?xml version="1.0" encoding="UTF-8" standalone="yes"?>
<Relationships xmlns="http://schemas.openxmlformats.org/package/2006/relationships"><Relationship Id="rId3" Type="http://schemas.openxmlformats.org/officeDocument/2006/relationships/image" Target="../media/image48.tif"/><Relationship Id="rId2" Type="http://schemas.openxmlformats.org/officeDocument/2006/relationships/image" Target="../media/image47.t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tif"/><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tif"/><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image" Target="../media/image53.tif"/><Relationship Id="rId1" Type="http://schemas.openxmlformats.org/officeDocument/2006/relationships/slideLayout" Target="../slideLayouts/slideLayout2.xml"/><Relationship Id="rId4" Type="http://schemas.openxmlformats.org/officeDocument/2006/relationships/image" Target="../media/image30.tif"/></Relationships>
</file>

<file path=ppt/slides/_rels/slide35.xml.rels><?xml version="1.0" encoding="UTF-8" standalone="yes"?>
<Relationships xmlns="http://schemas.openxmlformats.org/package/2006/relationships"><Relationship Id="rId2" Type="http://schemas.openxmlformats.org/officeDocument/2006/relationships/image" Target="../media/image30.t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t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1.t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Limits of Computation"/>
          <p:cNvSpPr txBox="1">
            <a:spLocks noGrp="1"/>
          </p:cNvSpPr>
          <p:nvPr>
            <p:ph type="ctrTitle"/>
          </p:nvPr>
        </p:nvSpPr>
        <p:spPr>
          <a:prstGeom prst="rect">
            <a:avLst/>
          </a:prstGeom>
        </p:spPr>
        <p:txBody>
          <a:bodyPr/>
          <a:lstStyle/>
          <a:p>
            <a:r>
              <a:t>Limits of Computation</a:t>
            </a:r>
          </a:p>
        </p:txBody>
      </p:sp>
      <p:sp>
        <p:nvSpPr>
          <p:cNvPr id="144" name="9 - More non-computable problems…"/>
          <p:cNvSpPr txBox="1">
            <a:spLocks noGrp="1"/>
          </p:cNvSpPr>
          <p:nvPr>
            <p:ph type="subTitle" sz="quarter" idx="1"/>
          </p:nvPr>
        </p:nvSpPr>
        <p:spPr>
          <a:xfrm>
            <a:off x="1117600" y="5092700"/>
            <a:ext cx="11049000" cy="1943100"/>
          </a:xfrm>
          <a:prstGeom prst="rect">
            <a:avLst/>
          </a:prstGeom>
        </p:spPr>
        <p:txBody>
          <a:bodyPr/>
          <a:lstStyle/>
          <a:p>
            <a:r>
              <a:t>9 - More non-computable problems</a:t>
            </a:r>
          </a:p>
          <a:p>
            <a:pPr lvl="1"/>
            <a:r>
              <a:t>Bernhard Reus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ounded Rectangle"/>
          <p:cNvSpPr/>
          <p:nvPr/>
        </p:nvSpPr>
        <p:spPr>
          <a:xfrm>
            <a:off x="5194300" y="5054600"/>
            <a:ext cx="3416300" cy="444500"/>
          </a:xfrm>
          <a:prstGeom prst="roundRect">
            <a:avLst>
              <a:gd name="adj" fmla="val 47143"/>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12" name="Rice’s Theorem"/>
          <p:cNvSpPr txBox="1">
            <a:spLocks noGrp="1"/>
          </p:cNvSpPr>
          <p:nvPr>
            <p:ph type="title"/>
          </p:nvPr>
        </p:nvSpPr>
        <p:spPr>
          <a:xfrm>
            <a:off x="-660400" y="990600"/>
            <a:ext cx="10464800" cy="1562100"/>
          </a:xfrm>
          <a:prstGeom prst="rect">
            <a:avLst/>
          </a:prstGeom>
        </p:spPr>
        <p:txBody>
          <a:bodyPr/>
          <a:lstStyle/>
          <a:p>
            <a:r>
              <a:t>Rice’s Theorem</a:t>
            </a:r>
          </a:p>
        </p:txBody>
      </p:sp>
      <p:sp>
        <p:nvSpPr>
          <p:cNvPr id="213" name="Proof by contradiction:…"/>
          <p:cNvSpPr txBox="1">
            <a:spLocks noGrp="1"/>
          </p:cNvSpPr>
          <p:nvPr>
            <p:ph type="body" sz="half" idx="1"/>
          </p:nvPr>
        </p:nvSpPr>
        <p:spPr>
          <a:xfrm>
            <a:off x="533400" y="5689600"/>
            <a:ext cx="11328400" cy="3200400"/>
          </a:xfrm>
          <a:prstGeom prst="rect">
            <a:avLst/>
          </a:prstGeom>
        </p:spPr>
        <p:txBody>
          <a:bodyPr/>
          <a:lstStyle/>
          <a:p>
            <a:pPr marL="0" indent="0">
              <a:buSzTx/>
              <a:buNone/>
              <a:defRPr sz="3400"/>
            </a:pPr>
            <a:r>
              <a:t>Proof by </a:t>
            </a:r>
            <a:r>
              <a:rPr sz="3300"/>
              <a:t>contradiction</a:t>
            </a:r>
            <a:r>
              <a:t>:</a:t>
            </a:r>
          </a:p>
          <a:p>
            <a:pPr marL="0" indent="0">
              <a:buSzTx/>
              <a:buNone/>
              <a:defRPr sz="3400"/>
            </a:pPr>
            <a:r>
              <a:t>Assume </a:t>
            </a:r>
            <a:r>
              <a:rPr i="1">
                <a:latin typeface="Times Roman"/>
                <a:ea typeface="Times Roman"/>
                <a:cs typeface="Times Roman"/>
                <a:sym typeface="Times Roman"/>
              </a:rPr>
              <a:t>A</a:t>
            </a:r>
            <a:r>
              <a:t> is decidable, </a:t>
            </a:r>
            <a:br/>
            <a:r>
              <a:t>then show that the </a:t>
            </a:r>
            <a:r>
              <a:rPr i="1">
                <a:solidFill>
                  <a:srgbClr val="80097F"/>
                </a:solidFill>
              </a:rPr>
              <a:t>Halting Problem</a:t>
            </a:r>
            <a:r>
              <a:t> is decidable. </a:t>
            </a:r>
          </a:p>
        </p:txBody>
      </p:sp>
      <p:pic>
        <p:nvPicPr>
          <p:cNvPr id="214" name="henry+gordon+rice.tiff" descr="henry+gordon+rice.tiff"/>
          <p:cNvPicPr>
            <a:picLocks noChangeAspect="1"/>
          </p:cNvPicPr>
          <p:nvPr/>
        </p:nvPicPr>
        <p:blipFill>
          <a:blip r:embed="rId2"/>
          <a:stretch>
            <a:fillRect/>
          </a:stretch>
        </p:blipFill>
        <p:spPr>
          <a:xfrm>
            <a:off x="9277350" y="863600"/>
            <a:ext cx="3752850" cy="2501901"/>
          </a:xfrm>
          <a:prstGeom prst="rect">
            <a:avLst/>
          </a:prstGeom>
          <a:ln w="12700">
            <a:miter lim="400000"/>
          </a:ln>
        </p:spPr>
      </p:pic>
      <p:sp>
        <p:nvSpPr>
          <p:cNvPr id="215" name="Henry Gordon Rice (1920–2003)"/>
          <p:cNvSpPr/>
          <p:nvPr/>
        </p:nvSpPr>
        <p:spPr>
          <a:xfrm>
            <a:off x="9180506" y="3384550"/>
            <a:ext cx="2691074" cy="317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1500">
                <a:latin typeface="+mn-lt"/>
                <a:ea typeface="+mn-ea"/>
                <a:cs typeface="+mn-cs"/>
                <a:sym typeface="Gill Sans"/>
              </a:defRPr>
            </a:lvl1pPr>
          </a:lstStyle>
          <a:p>
            <a:r>
              <a:t>Henry Gordon Rice (1920–2003)</a:t>
            </a:r>
          </a:p>
        </p:txBody>
      </p:sp>
      <p:sp>
        <p:nvSpPr>
          <p:cNvPr id="216" name="Rectangle"/>
          <p:cNvSpPr/>
          <p:nvPr/>
        </p:nvSpPr>
        <p:spPr>
          <a:xfrm>
            <a:off x="304800" y="3898900"/>
            <a:ext cx="3987800" cy="787400"/>
          </a:xfrm>
          <a:prstGeom prst="rect">
            <a:avLst/>
          </a:prstGeom>
          <a:solidFill>
            <a:srgbClr val="FFFFFF"/>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17" name="Rice’s Theorem:"/>
          <p:cNvSpPr/>
          <p:nvPr/>
        </p:nvSpPr>
        <p:spPr>
          <a:xfrm>
            <a:off x="1056183" y="3549650"/>
            <a:ext cx="3318719"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3600" b="1">
                <a:latin typeface="Times Roman"/>
                <a:ea typeface="Times Roman"/>
                <a:cs typeface="Times Roman"/>
                <a:sym typeface="Times Roman"/>
              </a:defRPr>
            </a:lvl1pPr>
          </a:lstStyle>
          <a:p>
            <a:r>
              <a:t>Rice’s Theorem:</a:t>
            </a:r>
          </a:p>
        </p:txBody>
      </p:sp>
      <p:pic>
        <p:nvPicPr>
          <p:cNvPr id="218" name="droppedImage.pdf" descr="droppedImage.pdf"/>
          <p:cNvPicPr>
            <a:picLocks noChangeAspect="1"/>
          </p:cNvPicPr>
          <p:nvPr/>
        </p:nvPicPr>
        <p:blipFill>
          <a:blip r:embed="rId3"/>
          <a:stretch>
            <a:fillRect/>
          </a:stretch>
        </p:blipFill>
        <p:spPr>
          <a:xfrm>
            <a:off x="1117600" y="4203700"/>
            <a:ext cx="10757648" cy="812800"/>
          </a:xfrm>
          <a:prstGeom prst="rect">
            <a:avLst/>
          </a:prstGeom>
          <a:ln w="12700">
            <a:miter lim="400000"/>
          </a:ln>
        </p:spPr>
      </p:pic>
      <p:pic>
        <p:nvPicPr>
          <p:cNvPr id="219" name="droppedImage.pdf" descr="droppedImage.pdf"/>
          <p:cNvPicPr>
            <a:picLocks noChangeAspect="1"/>
          </p:cNvPicPr>
          <p:nvPr/>
        </p:nvPicPr>
        <p:blipFill>
          <a:blip r:embed="rId4"/>
          <a:stretch>
            <a:fillRect/>
          </a:stretch>
        </p:blipFill>
        <p:spPr>
          <a:xfrm>
            <a:off x="4432300" y="4939471"/>
            <a:ext cx="4140200" cy="585029"/>
          </a:xfrm>
          <a:prstGeom prst="rect">
            <a:avLst/>
          </a:prstGeom>
          <a:ln w="12700">
            <a:miter lim="400000"/>
          </a:ln>
        </p:spPr>
      </p:pic>
      <p:sp>
        <p:nvSpPr>
          <p:cNvPr id="220" name="contradiction"/>
          <p:cNvSpPr/>
          <p:nvPr/>
        </p:nvSpPr>
        <p:spPr>
          <a:xfrm rot="20299845">
            <a:off x="9604240" y="7594930"/>
            <a:ext cx="3111501" cy="546101"/>
          </a:xfrm>
          <a:prstGeom prst="roundRect">
            <a:avLst>
              <a:gd name="adj" fmla="val 34884"/>
            </a:avLst>
          </a:prstGeom>
          <a:solidFill>
            <a:srgbClr val="FF2C22"/>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defRPr sz="2600">
                <a:solidFill>
                  <a:srgbClr val="EBEBEB"/>
                </a:solidFill>
                <a:effectLst>
                  <a:outerShdw blurRad="38100" dist="12700" dir="5400000" rotWithShape="0">
                    <a:srgbClr val="000000">
                      <a:alpha val="50000"/>
                    </a:srgbClr>
                  </a:outerShdw>
                </a:effectLst>
                <a:latin typeface="Chalkduster"/>
                <a:ea typeface="Chalkduster"/>
                <a:cs typeface="Chalkduster"/>
                <a:sym typeface="Chalkduster"/>
              </a:defRPr>
            </a:lvl1pPr>
          </a:lstStyle>
          <a:p>
            <a:r>
              <a:t>contradiction</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1" animBg="1" advAuto="0"/>
      <p:bldP spid="220" grpId="2"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roof of Rice's Thm."/>
          <p:cNvSpPr txBox="1">
            <a:spLocks noGrp="1"/>
          </p:cNvSpPr>
          <p:nvPr>
            <p:ph type="title"/>
          </p:nvPr>
        </p:nvSpPr>
        <p:spPr>
          <a:prstGeom prst="rect">
            <a:avLst/>
          </a:prstGeom>
        </p:spPr>
        <p:txBody>
          <a:bodyPr/>
          <a:lstStyle/>
          <a:p>
            <a:r>
              <a:t>Proof of Rice's Thm.</a:t>
            </a:r>
          </a:p>
        </p:txBody>
      </p:sp>
      <p:sp>
        <p:nvSpPr>
          <p:cNvPr id="233" name="First we define two programs we need:"/>
          <p:cNvSpPr/>
          <p:nvPr/>
        </p:nvSpPr>
        <p:spPr>
          <a:xfrm>
            <a:off x="1305842" y="2673350"/>
            <a:ext cx="9855201" cy="622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defTabSz="584200">
              <a:defRPr sz="3600">
                <a:latin typeface="+mn-lt"/>
                <a:ea typeface="+mn-ea"/>
                <a:cs typeface="+mn-cs"/>
                <a:sym typeface="Gill Sans"/>
              </a:defRPr>
            </a:lvl1pPr>
          </a:lstStyle>
          <a:p>
            <a:r>
              <a:t>First we define two programs we need:</a:t>
            </a:r>
          </a:p>
        </p:txBody>
      </p:sp>
      <p:pic>
        <p:nvPicPr>
          <p:cNvPr id="234" name="droppedImage.pdf" descr="droppedImage.pdf"/>
          <p:cNvPicPr>
            <a:picLocks noChangeAspect="1"/>
          </p:cNvPicPr>
          <p:nvPr/>
        </p:nvPicPr>
        <p:blipFill>
          <a:blip r:embed="rId2"/>
          <a:stretch>
            <a:fillRect/>
          </a:stretch>
        </p:blipFill>
        <p:spPr>
          <a:xfrm>
            <a:off x="914400" y="3365500"/>
            <a:ext cx="3928688" cy="2298700"/>
          </a:xfrm>
          <a:prstGeom prst="rect">
            <a:avLst/>
          </a:prstGeom>
          <a:ln w="12700">
            <a:miter lim="400000"/>
          </a:ln>
        </p:spPr>
      </p:pic>
      <p:pic>
        <p:nvPicPr>
          <p:cNvPr id="235" name="droppedImage.pdf" descr="droppedImage.pdf"/>
          <p:cNvPicPr>
            <a:picLocks noChangeAspect="1"/>
          </p:cNvPicPr>
          <p:nvPr/>
        </p:nvPicPr>
        <p:blipFill>
          <a:blip r:embed="rId3"/>
          <a:stretch>
            <a:fillRect/>
          </a:stretch>
        </p:blipFill>
        <p:spPr>
          <a:xfrm>
            <a:off x="596900" y="5715000"/>
            <a:ext cx="4762500" cy="470371"/>
          </a:xfrm>
          <a:prstGeom prst="rect">
            <a:avLst/>
          </a:prstGeom>
          <a:ln w="12700">
            <a:miter lim="400000"/>
          </a:ln>
        </p:spPr>
      </p:pic>
      <p:sp>
        <p:nvSpPr>
          <p:cNvPr id="236" name="By non-triviality of  A we know that there is a program that is not in A.…"/>
          <p:cNvSpPr/>
          <p:nvPr/>
        </p:nvSpPr>
        <p:spPr>
          <a:xfrm>
            <a:off x="7050608" y="3505200"/>
            <a:ext cx="5219701" cy="2006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ctr" defTabSz="584200">
              <a:defRPr sz="3200">
                <a:latin typeface="+mn-lt"/>
                <a:ea typeface="+mn-ea"/>
                <a:cs typeface="+mn-cs"/>
                <a:sym typeface="Gill Sans"/>
              </a:defRPr>
            </a:pPr>
            <a:r>
              <a:t>By non-triviality of  </a:t>
            </a:r>
            <a:r>
              <a:rPr i="1">
                <a:latin typeface="Times Roman"/>
                <a:ea typeface="Times Roman"/>
                <a:cs typeface="Times Roman"/>
                <a:sym typeface="Times Roman"/>
              </a:rPr>
              <a:t>A</a:t>
            </a:r>
            <a:r>
              <a:t> we know that there is a program that is not in </a:t>
            </a:r>
            <a:r>
              <a:rPr i="1">
                <a:latin typeface="Times Roman"/>
                <a:ea typeface="Times Roman"/>
                <a:cs typeface="Times Roman"/>
                <a:sym typeface="Times Roman"/>
              </a:rPr>
              <a:t>A</a:t>
            </a:r>
            <a:r>
              <a:t>.</a:t>
            </a:r>
          </a:p>
          <a:p>
            <a:pPr algn="ctr" defTabSz="584200">
              <a:defRPr sz="3200">
                <a:latin typeface="+mn-lt"/>
                <a:ea typeface="+mn-ea"/>
                <a:cs typeface="+mn-cs"/>
                <a:sym typeface="Gill Sans"/>
              </a:defRPr>
            </a:pPr>
            <a:r>
              <a:t>Let us call this program </a:t>
            </a:r>
            <a:r>
              <a:rPr>
                <a:solidFill>
                  <a:srgbClr val="B92D5D"/>
                </a:solidFill>
                <a:latin typeface="Courier"/>
                <a:ea typeface="Courier"/>
                <a:cs typeface="Courier"/>
                <a:sym typeface="Courier"/>
              </a:rPr>
              <a:t>comp</a:t>
            </a:r>
            <a:r>
              <a:t>.</a:t>
            </a:r>
          </a:p>
        </p:txBody>
      </p:sp>
      <p:pic>
        <p:nvPicPr>
          <p:cNvPr id="237" name="droppedImage.pdf" descr="droppedImage.pdf"/>
          <p:cNvPicPr>
            <a:picLocks noChangeAspect="1"/>
          </p:cNvPicPr>
          <p:nvPr/>
        </p:nvPicPr>
        <p:blipFill>
          <a:blip r:embed="rId4"/>
          <a:stretch>
            <a:fillRect/>
          </a:stretch>
        </p:blipFill>
        <p:spPr>
          <a:xfrm>
            <a:off x="342900" y="6197600"/>
            <a:ext cx="5551715" cy="571500"/>
          </a:xfrm>
          <a:prstGeom prst="rect">
            <a:avLst/>
          </a:prstGeom>
          <a:ln w="12700">
            <a:miter lim="400000"/>
          </a:ln>
        </p:spPr>
      </p:pic>
      <p:sp>
        <p:nvSpPr>
          <p:cNvPr id="238" name="if not, swap role of A  and its complement"/>
          <p:cNvSpPr/>
          <p:nvPr/>
        </p:nvSpPr>
        <p:spPr>
          <a:xfrm>
            <a:off x="866519" y="6946900"/>
            <a:ext cx="3987801" cy="990600"/>
          </a:xfrm>
          <a:prstGeom prst="rect">
            <a:avLst/>
          </a:prstGeom>
          <a:blipFill>
            <a:blip r:embed="rId5"/>
          </a:blip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ctr" defTabSz="584200">
              <a:defRPr sz="2200">
                <a:solidFill>
                  <a:srgbClr val="FFFFFF"/>
                </a:solidFill>
                <a:latin typeface="Chalkduster"/>
                <a:ea typeface="Chalkduster"/>
                <a:cs typeface="Chalkduster"/>
                <a:sym typeface="Chalkduster"/>
              </a:defRPr>
            </a:pPr>
            <a:r>
              <a:t>if not, swap role of </a:t>
            </a:r>
            <a:r>
              <a:rPr i="1">
                <a:latin typeface="Times Roman"/>
                <a:ea typeface="Times Roman"/>
                <a:cs typeface="Times Roman"/>
                <a:sym typeface="Times Roman"/>
              </a:rPr>
              <a:t>A</a:t>
            </a:r>
            <a:br/>
            <a:r>
              <a:t> and its complement</a:t>
            </a:r>
          </a:p>
        </p:txBody>
      </p:sp>
      <p:pic>
        <p:nvPicPr>
          <p:cNvPr id="239" name="droppedImage.pdf" descr="droppedImage.pdf"/>
          <p:cNvPicPr>
            <a:picLocks noChangeAspect="1"/>
          </p:cNvPicPr>
          <p:nvPr/>
        </p:nvPicPr>
        <p:blipFill>
          <a:blip r:embed="rId6"/>
          <a:stretch>
            <a:fillRect/>
          </a:stretch>
        </p:blipFill>
        <p:spPr>
          <a:xfrm>
            <a:off x="1549400" y="8157029"/>
            <a:ext cx="2240281" cy="457201"/>
          </a:xfrm>
          <a:prstGeom prst="rect">
            <a:avLst/>
          </a:prstGeom>
          <a:ln w="12700">
            <a:miter lim="400000"/>
          </a:ln>
        </p:spPr>
      </p:pic>
      <p:pic>
        <p:nvPicPr>
          <p:cNvPr id="240" name="droppedImage.pdf" descr="droppedImage.pdf"/>
          <p:cNvPicPr>
            <a:picLocks noChangeAspect="1"/>
          </p:cNvPicPr>
          <p:nvPr/>
        </p:nvPicPr>
        <p:blipFill>
          <a:blip r:embed="rId7"/>
          <a:stretch>
            <a:fillRect/>
          </a:stretch>
        </p:blipFill>
        <p:spPr>
          <a:xfrm>
            <a:off x="8470900" y="8115300"/>
            <a:ext cx="1905000" cy="5715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1" animBg="1" advAuto="0"/>
      <p:bldP spid="235" grpId="2" animBg="1" advAuto="0"/>
      <p:bldP spid="236" grpId="6" animBg="1" advAuto="0"/>
      <p:bldP spid="237" grpId="3" animBg="1" advAuto="0"/>
      <p:bldP spid="238" grpId="4" animBg="1" advAuto="0"/>
      <p:bldP spid="239" grpId="5" animBg="1" advAuto="0"/>
      <p:bldP spid="240" grpId="7"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roof of Rice’s Thm (II)"/>
          <p:cNvSpPr txBox="1">
            <a:spLocks noGrp="1"/>
          </p:cNvSpPr>
          <p:nvPr>
            <p:ph type="title"/>
          </p:nvPr>
        </p:nvSpPr>
        <p:spPr>
          <a:xfrm>
            <a:off x="1270000" y="977900"/>
            <a:ext cx="10464800" cy="1562100"/>
          </a:xfrm>
          <a:prstGeom prst="rect">
            <a:avLst/>
          </a:prstGeom>
        </p:spPr>
        <p:txBody>
          <a:bodyPr/>
          <a:lstStyle/>
          <a:p>
            <a:r>
              <a:t>Proof of Rice’s Thm (II)</a:t>
            </a:r>
          </a:p>
        </p:txBody>
      </p:sp>
      <p:pic>
        <p:nvPicPr>
          <p:cNvPr id="243" name="droppedImage.pdf" descr="droppedImage.pdf"/>
          <p:cNvPicPr>
            <a:picLocks noChangeAspect="1"/>
          </p:cNvPicPr>
          <p:nvPr/>
        </p:nvPicPr>
        <p:blipFill>
          <a:blip r:embed="rId2"/>
          <a:stretch>
            <a:fillRect/>
          </a:stretch>
        </p:blipFill>
        <p:spPr>
          <a:xfrm>
            <a:off x="2489200" y="3244050"/>
            <a:ext cx="7632700" cy="1988351"/>
          </a:xfrm>
          <a:prstGeom prst="rect">
            <a:avLst/>
          </a:prstGeom>
          <a:ln w="12700">
            <a:miter lim="400000"/>
          </a:ln>
        </p:spPr>
      </p:pic>
      <p:pic>
        <p:nvPicPr>
          <p:cNvPr id="244" name="droppedImage.pdf" descr="droppedImage.pdf"/>
          <p:cNvPicPr>
            <a:picLocks noChangeAspect="1"/>
          </p:cNvPicPr>
          <p:nvPr/>
        </p:nvPicPr>
        <p:blipFill>
          <a:blip r:embed="rId3"/>
          <a:stretch>
            <a:fillRect/>
          </a:stretch>
        </p:blipFill>
        <p:spPr>
          <a:xfrm>
            <a:off x="2469661" y="2387600"/>
            <a:ext cx="5632940" cy="393700"/>
          </a:xfrm>
          <a:prstGeom prst="rect">
            <a:avLst/>
          </a:prstGeom>
          <a:ln w="12700">
            <a:miter lim="400000"/>
          </a:ln>
        </p:spPr>
      </p:pic>
      <p:pic>
        <p:nvPicPr>
          <p:cNvPr id="245" name="droppedImage.pdf" descr="droppedImage.pdf"/>
          <p:cNvPicPr>
            <a:picLocks noChangeAspect="1"/>
          </p:cNvPicPr>
          <p:nvPr/>
        </p:nvPicPr>
        <p:blipFill>
          <a:blip r:embed="rId4"/>
          <a:stretch>
            <a:fillRect/>
          </a:stretch>
        </p:blipFill>
        <p:spPr>
          <a:xfrm>
            <a:off x="492990" y="5537200"/>
            <a:ext cx="12168910" cy="1574800"/>
          </a:xfrm>
          <a:prstGeom prst="rect">
            <a:avLst/>
          </a:prstGeom>
          <a:ln w="12700">
            <a:miter lim="400000"/>
          </a:ln>
        </p:spPr>
      </p:pic>
      <p:pic>
        <p:nvPicPr>
          <p:cNvPr id="246" name="droppedImage.pdf" descr="droppedImage.pdf"/>
          <p:cNvPicPr>
            <a:picLocks noChangeAspect="1"/>
          </p:cNvPicPr>
          <p:nvPr/>
        </p:nvPicPr>
        <p:blipFill>
          <a:blip r:embed="rId5"/>
          <a:stretch>
            <a:fillRect/>
          </a:stretch>
        </p:blipFill>
        <p:spPr>
          <a:xfrm>
            <a:off x="2362200" y="7328023"/>
            <a:ext cx="8445500" cy="1311923"/>
          </a:xfrm>
          <a:prstGeom prst="rect">
            <a:avLst/>
          </a:prstGeom>
          <a:ln w="12700">
            <a:miter lim="400000"/>
          </a:ln>
        </p:spPr>
      </p:pic>
      <p:pic>
        <p:nvPicPr>
          <p:cNvPr id="247" name="Oval Oval" descr="Oval Oval"/>
          <p:cNvPicPr>
            <a:picLocks/>
          </p:cNvPicPr>
          <p:nvPr/>
        </p:nvPicPr>
        <p:blipFill>
          <a:blip r:embed="rId6"/>
          <a:stretch>
            <a:fillRect/>
          </a:stretch>
        </p:blipFill>
        <p:spPr>
          <a:xfrm>
            <a:off x="4381499" y="3556000"/>
            <a:ext cx="762001" cy="660401"/>
          </a:xfrm>
          <a:prstGeom prst="rect">
            <a:avLst/>
          </a:prstGeom>
        </p:spPr>
      </p:pic>
      <p:grpSp>
        <p:nvGrpSpPr>
          <p:cNvPr id="251" name="Group"/>
          <p:cNvGrpSpPr/>
          <p:nvPr/>
        </p:nvGrpSpPr>
        <p:grpSpPr>
          <a:xfrm>
            <a:off x="5232399" y="2764270"/>
            <a:ext cx="4729281" cy="1020330"/>
            <a:chOff x="0" y="2020"/>
            <a:chExt cx="4729279" cy="1020329"/>
          </a:xfrm>
        </p:grpSpPr>
        <p:sp>
          <p:nvSpPr>
            <p:cNvPr id="249" name="Line"/>
            <p:cNvSpPr/>
            <p:nvPr/>
          </p:nvSpPr>
          <p:spPr>
            <a:xfrm flipV="1">
              <a:off x="0" y="451495"/>
              <a:ext cx="1358057" cy="570855"/>
            </a:xfrm>
            <a:prstGeom prst="line">
              <a:avLst/>
            </a:prstGeom>
            <a:noFill/>
            <a:ln w="25400" cap="flat">
              <a:solidFill>
                <a:srgbClr val="ED2500"/>
              </a:solidFill>
              <a:prstDash val="solid"/>
              <a:miter lim="400000"/>
              <a:headEnd type="stealth" w="med" len="med"/>
            </a:ln>
            <a:effectLst/>
          </p:spPr>
          <p:txBody>
            <a:bodyPr wrap="square" lIns="50800" tIns="50800" rIns="50800" bIns="50800" numCol="1" anchor="ctr">
              <a:noAutofit/>
            </a:bodyPr>
            <a:lstStyle/>
            <a:p>
              <a:endParaRPr/>
            </a:p>
          </p:txBody>
        </p:sp>
        <p:sp>
          <p:nvSpPr>
            <p:cNvPr id="250" name="e as tree literal"/>
            <p:cNvSpPr/>
            <p:nvPr/>
          </p:nvSpPr>
          <p:spPr>
            <a:xfrm>
              <a:off x="1844806" y="2020"/>
              <a:ext cx="2884474" cy="5674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ctr" defTabSz="584200">
                <a:defRPr sz="2400">
                  <a:solidFill>
                    <a:srgbClr val="ED2500"/>
                  </a:solidFill>
                  <a:latin typeface="Chalkduster"/>
                  <a:ea typeface="Chalkduster"/>
                  <a:cs typeface="Chalkduster"/>
                  <a:sym typeface="Chalkduster"/>
                </a:defRPr>
              </a:pPr>
              <a:r>
                <a:rPr>
                  <a:latin typeface="Courier"/>
                  <a:ea typeface="Courier"/>
                  <a:cs typeface="Courier"/>
                  <a:sym typeface="Courier"/>
                </a:rPr>
                <a:t>e</a:t>
              </a:r>
              <a:r>
                <a:t> as tree literal</a:t>
              </a:r>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fill="hold" grpId="3" nodeType="clickEffect">
                                  <p:stCondLst>
                                    <p:cond delay="0"/>
                                  </p:stCondLst>
                                  <p:iterate>
                                    <p:tmAbs val="0"/>
                                  </p:iterate>
                                  <p:childTnLst>
                                    <p:set>
                                      <p:cBhvr>
                                        <p:cTn id="14" fill="hold"/>
                                        <p:tgtEl>
                                          <p:spTgt spid="251"/>
                                        </p:tgtEl>
                                        <p:attrNameLst>
                                          <p:attrName>style.visibility</p:attrName>
                                        </p:attrNameLst>
                                      </p:cBhvr>
                                      <p:to>
                                        <p:strVal val="visible"/>
                                      </p:to>
                                    </p:set>
                                    <p:animEffect transition="in" filter="fade">
                                      <p:cBhvr>
                                        <p:cTn id="15" dur="1000"/>
                                        <p:tgtEl>
                                          <p:spTgt spid="25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p:tmAbs val="0"/>
                                  </p:iterate>
                                  <p:childTnLst>
                                    <p:set>
                                      <p:cBhvr>
                                        <p:cTn id="19" fill="hold"/>
                                        <p:tgtEl>
                                          <p:spTgt spid="24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5" nodeType="clickEffect">
                                  <p:stCondLst>
                                    <p:cond delay="0"/>
                                  </p:stCondLst>
                                  <p:iterate>
                                    <p:tmAbs val="0"/>
                                  </p:iterate>
                                  <p:childTnLst>
                                    <p:set>
                                      <p:cBhvr>
                                        <p:cTn id="23" fill="hold"/>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1" animBg="1" advAuto="0"/>
      <p:bldP spid="245" grpId="4" animBg="1" advAuto="0"/>
      <p:bldP spid="246" grpId="5" animBg="1" advAuto="0"/>
      <p:bldP spid="247" grpId="2" animBg="1" advAuto="0"/>
      <p:bldP spid="251"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roof of Rice’s Thm (III)"/>
          <p:cNvSpPr txBox="1">
            <a:spLocks noGrp="1"/>
          </p:cNvSpPr>
          <p:nvPr>
            <p:ph type="title"/>
          </p:nvPr>
        </p:nvSpPr>
        <p:spPr>
          <a:xfrm>
            <a:off x="1269999" y="1130300"/>
            <a:ext cx="11362267" cy="1562100"/>
          </a:xfrm>
          <a:prstGeom prst="rect">
            <a:avLst/>
          </a:prstGeom>
        </p:spPr>
        <p:txBody>
          <a:bodyPr/>
          <a:lstStyle/>
          <a:p>
            <a:r>
              <a:rPr dirty="0"/>
              <a:t>Proof of Rice’s </a:t>
            </a:r>
            <a:r>
              <a:rPr dirty="0" err="1"/>
              <a:t>Thm</a:t>
            </a:r>
            <a:r>
              <a:rPr dirty="0"/>
              <a:t> (III)</a:t>
            </a:r>
          </a:p>
        </p:txBody>
      </p:sp>
      <p:pic>
        <p:nvPicPr>
          <p:cNvPr id="254" name="droppedImage.pdf" descr="droppedImage.pdf"/>
          <p:cNvPicPr>
            <a:picLocks noChangeAspect="1"/>
          </p:cNvPicPr>
          <p:nvPr/>
        </p:nvPicPr>
        <p:blipFill>
          <a:blip r:embed="rId2"/>
          <a:stretch>
            <a:fillRect/>
          </a:stretch>
        </p:blipFill>
        <p:spPr>
          <a:xfrm>
            <a:off x="1701800" y="3302123"/>
            <a:ext cx="8445500" cy="1311923"/>
          </a:xfrm>
          <a:prstGeom prst="rect">
            <a:avLst/>
          </a:prstGeom>
          <a:ln w="12700">
            <a:miter lim="400000"/>
          </a:ln>
        </p:spPr>
      </p:pic>
      <p:grpSp>
        <p:nvGrpSpPr>
          <p:cNvPr id="258" name="Group"/>
          <p:cNvGrpSpPr/>
          <p:nvPr/>
        </p:nvGrpSpPr>
        <p:grpSpPr>
          <a:xfrm>
            <a:off x="965200" y="4965700"/>
            <a:ext cx="4749800" cy="685800"/>
            <a:chOff x="0" y="0"/>
            <a:chExt cx="4749800" cy="685800"/>
          </a:xfrm>
        </p:grpSpPr>
        <p:pic>
          <p:nvPicPr>
            <p:cNvPr id="255" name="droppedImage.pdf" descr="droppedImage.pdf"/>
            <p:cNvPicPr>
              <a:picLocks noChangeAspect="1"/>
            </p:cNvPicPr>
            <p:nvPr/>
          </p:nvPicPr>
          <p:blipFill>
            <a:blip r:embed="rId3"/>
            <a:stretch>
              <a:fillRect/>
            </a:stretch>
          </p:blipFill>
          <p:spPr>
            <a:xfrm>
              <a:off x="0" y="117928"/>
              <a:ext cx="2240281" cy="457201"/>
            </a:xfrm>
            <a:prstGeom prst="rect">
              <a:avLst/>
            </a:prstGeom>
            <a:ln w="12700" cap="flat">
              <a:noFill/>
              <a:miter lim="400000"/>
            </a:ln>
            <a:effectLst/>
          </p:spPr>
        </p:pic>
        <p:pic>
          <p:nvPicPr>
            <p:cNvPr id="256" name="droppedImage.pdf" descr="droppedImage.pdf"/>
            <p:cNvPicPr>
              <a:picLocks noChangeAspect="1"/>
            </p:cNvPicPr>
            <p:nvPr/>
          </p:nvPicPr>
          <p:blipFill>
            <a:blip r:embed="rId4"/>
            <a:stretch>
              <a:fillRect/>
            </a:stretch>
          </p:blipFill>
          <p:spPr>
            <a:xfrm>
              <a:off x="3695700" y="50800"/>
              <a:ext cx="1054100" cy="622878"/>
            </a:xfrm>
            <a:prstGeom prst="rect">
              <a:avLst/>
            </a:prstGeom>
            <a:ln w="12700" cap="flat">
              <a:noFill/>
              <a:miter lim="400000"/>
            </a:ln>
            <a:effectLst/>
          </p:spPr>
        </p:pic>
        <p:sp>
          <p:nvSpPr>
            <p:cNvPr id="257" name="iff"/>
            <p:cNvSpPr/>
            <p:nvPr/>
          </p:nvSpPr>
          <p:spPr>
            <a:xfrm>
              <a:off x="2678906" y="0"/>
              <a:ext cx="479674" cy="6858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defTabSz="584200">
                <a:defRPr sz="4000">
                  <a:latin typeface="+mn-lt"/>
                  <a:ea typeface="+mn-ea"/>
                  <a:cs typeface="+mn-cs"/>
                  <a:sym typeface="Gill Sans"/>
                </a:defRPr>
              </a:lvl1pPr>
            </a:lstStyle>
            <a:p>
              <a:r>
                <a:t>iff</a:t>
              </a:r>
            </a:p>
          </p:txBody>
        </p:sp>
      </p:grpSp>
      <p:grpSp>
        <p:nvGrpSpPr>
          <p:cNvPr id="262" name="Group"/>
          <p:cNvGrpSpPr/>
          <p:nvPr/>
        </p:nvGrpSpPr>
        <p:grpSpPr>
          <a:xfrm>
            <a:off x="1219200" y="5575300"/>
            <a:ext cx="4495800" cy="698500"/>
            <a:chOff x="0" y="0"/>
            <a:chExt cx="4495800" cy="698500"/>
          </a:xfrm>
        </p:grpSpPr>
        <p:pic>
          <p:nvPicPr>
            <p:cNvPr id="259" name="droppedImage.pdf" descr="droppedImage.pdf"/>
            <p:cNvPicPr>
              <a:picLocks noChangeAspect="1"/>
            </p:cNvPicPr>
            <p:nvPr/>
          </p:nvPicPr>
          <p:blipFill>
            <a:blip r:embed="rId5"/>
            <a:stretch>
              <a:fillRect/>
            </a:stretch>
          </p:blipFill>
          <p:spPr>
            <a:xfrm>
              <a:off x="0" y="127000"/>
              <a:ext cx="1905000" cy="571500"/>
            </a:xfrm>
            <a:prstGeom prst="rect">
              <a:avLst/>
            </a:prstGeom>
            <a:ln w="12700" cap="flat">
              <a:noFill/>
              <a:miter lim="400000"/>
            </a:ln>
            <a:effectLst/>
          </p:spPr>
        </p:pic>
        <p:pic>
          <p:nvPicPr>
            <p:cNvPr id="260" name="droppedImage.pdf" descr="droppedImage.pdf"/>
            <p:cNvPicPr>
              <a:picLocks noChangeAspect="1"/>
            </p:cNvPicPr>
            <p:nvPr/>
          </p:nvPicPr>
          <p:blipFill>
            <a:blip r:embed="rId6"/>
            <a:stretch>
              <a:fillRect/>
            </a:stretch>
          </p:blipFill>
          <p:spPr>
            <a:xfrm>
              <a:off x="3365500" y="54665"/>
              <a:ext cx="1130300" cy="589723"/>
            </a:xfrm>
            <a:prstGeom prst="rect">
              <a:avLst/>
            </a:prstGeom>
            <a:ln w="12700" cap="flat">
              <a:noFill/>
              <a:miter lim="400000"/>
            </a:ln>
            <a:effectLst/>
          </p:spPr>
        </p:pic>
        <p:sp>
          <p:nvSpPr>
            <p:cNvPr id="261" name="iff"/>
            <p:cNvSpPr/>
            <p:nvPr/>
          </p:nvSpPr>
          <p:spPr>
            <a:xfrm>
              <a:off x="2425700" y="0"/>
              <a:ext cx="479674" cy="6858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defTabSz="584200">
                <a:defRPr sz="4000">
                  <a:latin typeface="+mn-lt"/>
                  <a:ea typeface="+mn-ea"/>
                  <a:cs typeface="+mn-cs"/>
                  <a:sym typeface="Gill Sans"/>
                </a:defRPr>
              </a:lvl1pPr>
            </a:lstStyle>
            <a:p>
              <a:r>
                <a:t>iff</a:t>
              </a:r>
            </a:p>
          </p:txBody>
        </p:sp>
      </p:grpSp>
      <p:sp>
        <p:nvSpPr>
          <p:cNvPr id="263" name="because A is extensional"/>
          <p:cNvSpPr/>
          <p:nvPr/>
        </p:nvSpPr>
        <p:spPr>
          <a:xfrm>
            <a:off x="3083842" y="6261100"/>
            <a:ext cx="2590801" cy="1168400"/>
          </a:xfrm>
          <a:prstGeom prst="rect">
            <a:avLst/>
          </a:prstGeom>
          <a:blipFill>
            <a:blip r:embed="rId7"/>
          </a:blipFill>
          <a:ln w="12700">
            <a:solidFill>
              <a:srgbClr val="330633"/>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ctr" defTabSz="584200">
              <a:defRPr sz="2700">
                <a:solidFill>
                  <a:srgbClr val="FFFFFF"/>
                </a:solidFill>
                <a:latin typeface="Chalkduster"/>
                <a:ea typeface="Chalkduster"/>
                <a:cs typeface="Chalkduster"/>
                <a:sym typeface="Chalkduster"/>
              </a:defRPr>
            </a:pPr>
            <a:r>
              <a:rPr dirty="0"/>
              <a:t>because </a:t>
            </a:r>
            <a:r>
              <a:rPr i="1" dirty="0">
                <a:latin typeface="Times Roman"/>
                <a:ea typeface="Times Roman"/>
                <a:cs typeface="Times Roman"/>
                <a:sym typeface="Times Roman"/>
              </a:rPr>
              <a:t>A</a:t>
            </a:r>
            <a:r>
              <a:rPr dirty="0"/>
              <a:t> is extensional</a:t>
            </a:r>
          </a:p>
        </p:txBody>
      </p:sp>
      <p:sp>
        <p:nvSpPr>
          <p:cNvPr id="264" name="So if we can decide A, we can decide HALT"/>
          <p:cNvSpPr/>
          <p:nvPr/>
        </p:nvSpPr>
        <p:spPr>
          <a:xfrm>
            <a:off x="112042" y="7797800"/>
            <a:ext cx="12153901" cy="711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ctr" defTabSz="584200">
              <a:defRPr sz="4000">
                <a:latin typeface="+mn-lt"/>
                <a:ea typeface="+mn-ea"/>
                <a:cs typeface="+mn-cs"/>
                <a:sym typeface="Gill Sans"/>
              </a:defRPr>
            </a:pPr>
            <a:r>
              <a:t>So if we can decide </a:t>
            </a:r>
            <a:r>
              <a:rPr i="1">
                <a:latin typeface="Times Roman"/>
                <a:ea typeface="Times Roman"/>
                <a:cs typeface="Times Roman"/>
                <a:sym typeface="Times Roman"/>
              </a:rPr>
              <a:t>A</a:t>
            </a:r>
            <a:r>
              <a:t>, we can decide HALT</a:t>
            </a:r>
          </a:p>
        </p:txBody>
      </p:sp>
      <p:pic>
        <p:nvPicPr>
          <p:cNvPr id="265" name="droppedImage.pdf" descr="droppedImage.pdf"/>
          <p:cNvPicPr>
            <a:picLocks noChangeAspect="1"/>
          </p:cNvPicPr>
          <p:nvPr/>
        </p:nvPicPr>
        <p:blipFill>
          <a:blip r:embed="rId8"/>
          <a:stretch>
            <a:fillRect/>
          </a:stretch>
        </p:blipFill>
        <p:spPr>
          <a:xfrm>
            <a:off x="6548119" y="4900386"/>
            <a:ext cx="3632201" cy="1297215"/>
          </a:xfrm>
          <a:prstGeom prst="rect">
            <a:avLst/>
          </a:prstGeom>
          <a:ln w="12700">
            <a:miter lim="400000"/>
          </a:ln>
        </p:spPr>
      </p:pic>
      <p:grpSp>
        <p:nvGrpSpPr>
          <p:cNvPr id="268" name="Group"/>
          <p:cNvGrpSpPr/>
          <p:nvPr/>
        </p:nvGrpSpPr>
        <p:grpSpPr>
          <a:xfrm>
            <a:off x="10670313" y="7270749"/>
            <a:ext cx="2466053" cy="1346205"/>
            <a:chOff x="0" y="0"/>
            <a:chExt cx="2466051" cy="1346203"/>
          </a:xfrm>
        </p:grpSpPr>
        <p:pic>
          <p:nvPicPr>
            <p:cNvPr id="266" name="droppedImage.pdf" descr="droppedImage.pdf"/>
            <p:cNvPicPr>
              <a:picLocks noChangeAspect="1"/>
            </p:cNvPicPr>
            <p:nvPr/>
          </p:nvPicPr>
          <p:blipFill>
            <a:blip r:embed="rId9"/>
            <a:stretch>
              <a:fillRect/>
            </a:stretch>
          </p:blipFill>
          <p:spPr>
            <a:xfrm>
              <a:off x="459037" y="378346"/>
              <a:ext cx="536101" cy="967858"/>
            </a:xfrm>
            <a:prstGeom prst="rect">
              <a:avLst/>
            </a:prstGeom>
            <a:ln w="12700" cap="flat">
              <a:noFill/>
              <a:miter lim="400000"/>
            </a:ln>
            <a:effectLst/>
          </p:spPr>
        </p:pic>
        <p:sp>
          <p:nvSpPr>
            <p:cNvPr id="267" name="contradiction"/>
            <p:cNvSpPr/>
            <p:nvPr/>
          </p:nvSpPr>
          <p:spPr>
            <a:xfrm>
              <a:off x="0" y="0"/>
              <a:ext cx="2466052" cy="369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584200">
                <a:lnSpc>
                  <a:spcPct val="70000"/>
                </a:lnSpc>
                <a:defRPr sz="2000" b="1">
                  <a:solidFill>
                    <a:srgbClr val="FF7E79"/>
                  </a:solidFill>
                  <a:latin typeface="+mn-lt"/>
                  <a:ea typeface="+mn-ea"/>
                  <a:cs typeface="+mn-cs"/>
                  <a:sym typeface="Gill Sans"/>
                </a:defRPr>
              </a:lvl1pPr>
            </a:lstStyle>
            <a:p>
              <a:r>
                <a:t>contradiction</a:t>
              </a:r>
            </a:p>
          </p:txBody>
        </p:sp>
      </p:grpSp>
      <p:sp>
        <p:nvSpPr>
          <p:cNvPr id="269" name="implies"/>
          <p:cNvSpPr/>
          <p:nvPr/>
        </p:nvSpPr>
        <p:spPr>
          <a:xfrm>
            <a:off x="10801002" y="3657600"/>
            <a:ext cx="1532881"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4000">
                <a:latin typeface="+mn-lt"/>
                <a:ea typeface="+mn-ea"/>
                <a:cs typeface="+mn-cs"/>
                <a:sym typeface="Gill Sans"/>
              </a:defRPr>
            </a:lvl1pPr>
          </a:lstStyle>
          <a:p>
            <a:r>
              <a:t>implies</a:t>
            </a:r>
          </a:p>
        </p:txBody>
      </p:sp>
      <p:sp>
        <p:nvSpPr>
          <p:cNvPr id="270" name="Rectangle"/>
          <p:cNvSpPr/>
          <p:nvPr/>
        </p:nvSpPr>
        <p:spPr>
          <a:xfrm>
            <a:off x="482600" y="4838700"/>
            <a:ext cx="3949700" cy="1435100"/>
          </a:xfrm>
          <a:prstGeom prst="rect">
            <a:avLst/>
          </a:prstGeom>
          <a:solidFill>
            <a:srgbClr val="FFFFFF"/>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71" name="because of our assumptions"/>
          <p:cNvSpPr/>
          <p:nvPr/>
        </p:nvSpPr>
        <p:spPr>
          <a:xfrm>
            <a:off x="622300" y="6883400"/>
            <a:ext cx="2590800" cy="939800"/>
          </a:xfrm>
          <a:prstGeom prst="rect">
            <a:avLst/>
          </a:prstGeom>
          <a:blipFill>
            <a:blip r:embed="rId7"/>
          </a:blipFill>
          <a:ln w="12700">
            <a:solidFill>
              <a:srgbClr val="330633"/>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defTabSz="584200">
              <a:defRPr sz="2700" i="1">
                <a:solidFill>
                  <a:srgbClr val="FFFFFF"/>
                </a:solidFill>
                <a:latin typeface="Times Roman"/>
                <a:ea typeface="Times Roman"/>
                <a:cs typeface="Times Roman"/>
                <a:sym typeface="Times Roman"/>
              </a:defRPr>
            </a:lvl1pPr>
          </a:lstStyle>
          <a:p>
            <a:pPr>
              <a:defRPr i="0">
                <a:latin typeface="Chalkduster"/>
                <a:ea typeface="Chalkduster"/>
                <a:cs typeface="Chalkduster"/>
                <a:sym typeface="Chalkduster"/>
              </a:defRPr>
            </a:pPr>
            <a:r>
              <a:rPr i="1" dirty="0">
                <a:latin typeface="Times Roman"/>
                <a:ea typeface="Times Roman"/>
                <a:cs typeface="Times Roman"/>
                <a:sym typeface="Times Roman"/>
              </a:rPr>
              <a:t>because of our assumptions</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fill="hold" grpId="4" nodeType="clickEffect">
                                  <p:stCondLst>
                                    <p:cond delay="0"/>
                                  </p:stCondLst>
                                  <p:iterate>
                                    <p:tmAbs val="0"/>
                                  </p:iterate>
                                  <p:childTnLst>
                                    <p:set>
                                      <p:cBhvr>
                                        <p:cTn id="18" fill="hold"/>
                                        <p:tgtEl>
                                          <p:spTgt spid="263"/>
                                        </p:tgtEl>
                                        <p:attrNameLst>
                                          <p:attrName>style.visibility</p:attrName>
                                        </p:attrNameLst>
                                      </p:cBhvr>
                                      <p:to>
                                        <p:strVal val="visible"/>
                                      </p:to>
                                    </p:set>
                                    <p:animEffect transition="in" filter="fade">
                                      <p:cBhvr>
                                        <p:cTn id="19" dur="1000"/>
                                        <p:tgtEl>
                                          <p:spTgt spid="26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5" nodeType="clickEffect">
                                  <p:stCondLst>
                                    <p:cond delay="0"/>
                                  </p:stCondLst>
                                  <p:iterate>
                                    <p:tmAbs val="0"/>
                                  </p:iterate>
                                  <p:childTnLst>
                                    <p:set>
                                      <p:cBhvr>
                                        <p:cTn id="23" fill="hold"/>
                                        <p:tgtEl>
                                          <p:spTgt spid="26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fill="hold" grpId="6" nodeType="clickEffect">
                                  <p:stCondLst>
                                    <p:cond delay="0"/>
                                  </p:stCondLst>
                                  <p:iterate>
                                    <p:tmAbs val="0"/>
                                  </p:iterate>
                                  <p:childTnLst>
                                    <p:set>
                                      <p:cBhvr>
                                        <p:cTn id="27" fill="hold"/>
                                        <p:tgtEl>
                                          <p:spTgt spid="270"/>
                                        </p:tgtEl>
                                        <p:attrNameLst>
                                          <p:attrName>style.visibility</p:attrName>
                                        </p:attrNameLst>
                                      </p:cBhvr>
                                      <p:to>
                                        <p:strVal val="visible"/>
                                      </p:to>
                                    </p:set>
                                    <p:animEffect transition="in" filter="fade">
                                      <p:cBhvr>
                                        <p:cTn id="28" dur="1000"/>
                                        <p:tgtEl>
                                          <p:spTgt spid="270"/>
                                        </p:tgtEl>
                                      </p:cBhvr>
                                    </p:animEffect>
                                  </p:childTnLst>
                                </p:cTn>
                              </p:par>
                            </p:childTnLst>
                          </p:cTn>
                        </p:par>
                        <p:par>
                          <p:cTn id="29" fill="hold">
                            <p:stCondLst>
                              <p:cond delay="1000"/>
                            </p:stCondLst>
                            <p:childTnLst>
                              <p:par>
                                <p:cTn id="30" presetID="10" presetClass="entr" fill="hold" grpId="7" nodeType="afterEffect">
                                  <p:stCondLst>
                                    <p:cond delay="0"/>
                                  </p:stCondLst>
                                  <p:iterate>
                                    <p:tmAbs val="0"/>
                                  </p:iterate>
                                  <p:childTnLst>
                                    <p:set>
                                      <p:cBhvr>
                                        <p:cTn id="31" fill="hold"/>
                                        <p:tgtEl>
                                          <p:spTgt spid="271"/>
                                        </p:tgtEl>
                                        <p:attrNameLst>
                                          <p:attrName>style.visibility</p:attrName>
                                        </p:attrNameLst>
                                      </p:cBhvr>
                                      <p:to>
                                        <p:strVal val="visible"/>
                                      </p:to>
                                    </p:set>
                                    <p:animEffect transition="in" filter="fade">
                                      <p:cBhvr>
                                        <p:cTn id="32" dur="1000"/>
                                        <p:tgtEl>
                                          <p:spTgt spid="27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8" nodeType="clickEffect">
                                  <p:stCondLst>
                                    <p:cond delay="0"/>
                                  </p:stCondLst>
                                  <p:iterate>
                                    <p:tmAbs val="0"/>
                                  </p:iterate>
                                  <p:childTnLst>
                                    <p:set>
                                      <p:cBhvr>
                                        <p:cTn id="36" fill="hold"/>
                                        <p:tgtEl>
                                          <p:spTgt spid="2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9" nodeType="clickEffect">
                                  <p:stCondLst>
                                    <p:cond delay="0"/>
                                  </p:stCondLst>
                                  <p:iterate>
                                    <p:tmAbs val="0"/>
                                  </p:iterate>
                                  <p:childTnLst>
                                    <p:set>
                                      <p:cBhvr>
                                        <p:cTn id="40" fill="hold"/>
                                        <p:tgtEl>
                                          <p:spTgt spid="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3" animBg="1" advAuto="0"/>
      <p:bldP spid="262" grpId="5" animBg="1" advAuto="0"/>
      <p:bldP spid="263" grpId="4" animBg="1" advAuto="0"/>
      <p:bldP spid="264" grpId="8" animBg="1" advAuto="0"/>
      <p:bldP spid="265" grpId="2" animBg="1" advAuto="0"/>
      <p:bldP spid="268" grpId="9" animBg="1" advAuto="0"/>
      <p:bldP spid="269" grpId="1" animBg="1" advAuto="0"/>
      <p:bldP spid="270" grpId="6" animBg="1" advAuto="0"/>
      <p:bldP spid="271" grpId="7" animBg="1" advAuto="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3" name="Busy Beaver Problem"/>
          <p:cNvSpPr txBox="1">
            <a:spLocks noGrp="1"/>
          </p:cNvSpPr>
          <p:nvPr>
            <p:ph type="title"/>
          </p:nvPr>
        </p:nvSpPr>
        <p:spPr>
          <a:xfrm>
            <a:off x="1270000" y="1130300"/>
            <a:ext cx="9575800" cy="1562100"/>
          </a:xfrm>
          <a:prstGeom prst="rect">
            <a:avLst/>
          </a:prstGeom>
        </p:spPr>
        <p:txBody>
          <a:bodyPr/>
          <a:lstStyle/>
          <a:p>
            <a:r>
              <a:t>Busy Beaver Problem</a:t>
            </a:r>
          </a:p>
        </p:txBody>
      </p:sp>
      <p:grpSp>
        <p:nvGrpSpPr>
          <p:cNvPr id="276" name="Group"/>
          <p:cNvGrpSpPr/>
          <p:nvPr/>
        </p:nvGrpSpPr>
        <p:grpSpPr>
          <a:xfrm>
            <a:off x="6659618" y="3746500"/>
            <a:ext cx="1763850" cy="520700"/>
            <a:chOff x="0" y="0"/>
            <a:chExt cx="1763848" cy="520700"/>
          </a:xfrm>
        </p:grpSpPr>
        <p:sp>
          <p:nvSpPr>
            <p:cNvPr id="274" name="string length"/>
            <p:cNvSpPr/>
            <p:nvPr/>
          </p:nvSpPr>
          <p:spPr>
            <a:xfrm>
              <a:off x="0" y="38100"/>
              <a:ext cx="1763849" cy="4826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defTabSz="584200">
                <a:defRPr sz="2600">
                  <a:latin typeface="+mn-lt"/>
                  <a:ea typeface="+mn-ea"/>
                  <a:cs typeface="+mn-cs"/>
                  <a:sym typeface="Gill Sans"/>
                </a:defRPr>
              </a:lvl1pPr>
            </a:lstStyle>
            <a:p>
              <a:r>
                <a:t>string length</a:t>
              </a:r>
            </a:p>
          </p:txBody>
        </p:sp>
        <p:sp>
          <p:nvSpPr>
            <p:cNvPr id="275" name="Line"/>
            <p:cNvSpPr/>
            <p:nvPr/>
          </p:nvSpPr>
          <p:spPr>
            <a:xfrm flipH="1">
              <a:off x="871481" y="0"/>
              <a:ext cx="50801" cy="21590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281" name="Group"/>
          <p:cNvGrpSpPr/>
          <p:nvPr/>
        </p:nvGrpSpPr>
        <p:grpSpPr>
          <a:xfrm>
            <a:off x="2006600" y="6997700"/>
            <a:ext cx="3898900" cy="2025650"/>
            <a:chOff x="0" y="0"/>
            <a:chExt cx="3898900" cy="2025649"/>
          </a:xfrm>
        </p:grpSpPr>
        <p:pic>
          <p:nvPicPr>
            <p:cNvPr id="277" name="droppedImage.pdf" descr="droppedImage.pdf"/>
            <p:cNvPicPr>
              <a:picLocks noChangeAspect="1"/>
            </p:cNvPicPr>
            <p:nvPr/>
          </p:nvPicPr>
          <p:blipFill>
            <a:blip r:embed="rId2"/>
            <a:stretch>
              <a:fillRect/>
            </a:stretch>
          </p:blipFill>
          <p:spPr>
            <a:xfrm>
              <a:off x="1660064" y="993881"/>
              <a:ext cx="571501" cy="1031769"/>
            </a:xfrm>
            <a:prstGeom prst="rect">
              <a:avLst/>
            </a:prstGeom>
            <a:ln w="12700" cap="flat">
              <a:noFill/>
              <a:miter lim="400000"/>
            </a:ln>
            <a:effectLst/>
          </p:spPr>
        </p:pic>
        <p:sp>
          <p:nvSpPr>
            <p:cNvPr id="278" name="Rounded Rectangle"/>
            <p:cNvSpPr/>
            <p:nvPr/>
          </p:nvSpPr>
          <p:spPr>
            <a:xfrm>
              <a:off x="774700" y="0"/>
              <a:ext cx="1104900" cy="482600"/>
            </a:xfrm>
            <a:prstGeom prst="roundRect">
              <a:avLst>
                <a:gd name="adj" fmla="val 39474"/>
              </a:avLst>
            </a:prstGeom>
            <a:noFill/>
            <a:ln w="38100" cap="flat">
              <a:solidFill>
                <a:srgbClr val="FF2600"/>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79" name="Rounded Rectangle"/>
            <p:cNvSpPr/>
            <p:nvPr/>
          </p:nvSpPr>
          <p:spPr>
            <a:xfrm>
              <a:off x="2425700" y="774700"/>
              <a:ext cx="1473200" cy="444500"/>
            </a:xfrm>
            <a:prstGeom prst="roundRect">
              <a:avLst>
                <a:gd name="adj" fmla="val 42857"/>
              </a:avLst>
            </a:prstGeom>
            <a:noFill/>
            <a:ln w="38100" cap="flat">
              <a:solidFill>
                <a:srgbClr val="FF2600"/>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80" name="Rounded Rectangle"/>
            <p:cNvSpPr/>
            <p:nvPr/>
          </p:nvSpPr>
          <p:spPr>
            <a:xfrm>
              <a:off x="0" y="1282700"/>
              <a:ext cx="1727200" cy="368300"/>
            </a:xfrm>
            <a:prstGeom prst="roundRect">
              <a:avLst>
                <a:gd name="adj" fmla="val 50000"/>
              </a:avLst>
            </a:prstGeom>
            <a:noFill/>
            <a:ln w="38100" cap="flat">
              <a:solidFill>
                <a:srgbClr val="FF2600"/>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grpSp>
      <p:sp>
        <p:nvSpPr>
          <p:cNvPr id="282" name="Rounded Rectangle"/>
          <p:cNvSpPr/>
          <p:nvPr/>
        </p:nvSpPr>
        <p:spPr>
          <a:xfrm>
            <a:off x="965200" y="3810000"/>
            <a:ext cx="3200400" cy="431800"/>
          </a:xfrm>
          <a:prstGeom prst="roundRect">
            <a:avLst>
              <a:gd name="adj" fmla="val 48529"/>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83" name="Rounded Rectangle"/>
          <p:cNvSpPr/>
          <p:nvPr/>
        </p:nvSpPr>
        <p:spPr>
          <a:xfrm>
            <a:off x="1955800" y="3352800"/>
            <a:ext cx="965200" cy="3937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284" name="images%3Fq%3Dbeaver%26start%3D40%26ndsp%3D20%26um%3D1%26hl%3Den%26client%3Dsafari%26rls%3Den%26sa%3DN.tiff" descr="images%3Fq%3Dbeaver%26start%3D40%26ndsp%3D20%26um%3D1%26hl%3Den%26client%3Dsafari%26rls%3Den%26sa%3DN.tiff"/>
          <p:cNvPicPr>
            <a:picLocks noChangeAspect="1"/>
          </p:cNvPicPr>
          <p:nvPr/>
        </p:nvPicPr>
        <p:blipFill>
          <a:blip r:embed="rId3"/>
          <a:stretch>
            <a:fillRect/>
          </a:stretch>
        </p:blipFill>
        <p:spPr>
          <a:xfrm>
            <a:off x="11049000" y="1358900"/>
            <a:ext cx="1803400" cy="1524000"/>
          </a:xfrm>
          <a:prstGeom prst="rect">
            <a:avLst/>
          </a:prstGeom>
          <a:ln w="12700">
            <a:miter lim="400000"/>
          </a:ln>
        </p:spPr>
      </p:pic>
      <p:pic>
        <p:nvPicPr>
          <p:cNvPr id="285" name="droppedImage.pdf" descr="droppedImage.pdf"/>
          <p:cNvPicPr>
            <a:picLocks noChangeAspect="1"/>
          </p:cNvPicPr>
          <p:nvPr/>
        </p:nvPicPr>
        <p:blipFill>
          <a:blip r:embed="rId4"/>
          <a:stretch>
            <a:fillRect/>
          </a:stretch>
        </p:blipFill>
        <p:spPr>
          <a:xfrm>
            <a:off x="736600" y="2791779"/>
            <a:ext cx="10655301" cy="5834394"/>
          </a:xfrm>
          <a:prstGeom prst="rect">
            <a:avLst/>
          </a:prstGeom>
          <a:ln w="12700">
            <a:miter lim="400000"/>
          </a:ln>
        </p:spPr>
      </p:pic>
      <p:sp>
        <p:nvSpPr>
          <p:cNvPr id="286" name="Rectangle"/>
          <p:cNvSpPr/>
          <p:nvPr/>
        </p:nvSpPr>
        <p:spPr>
          <a:xfrm>
            <a:off x="4114800" y="3810000"/>
            <a:ext cx="419100" cy="431800"/>
          </a:xfrm>
          <a:prstGeom prst="rect">
            <a:avLst/>
          </a:prstGeom>
          <a:solidFill>
            <a:srgbClr val="FFFFFF"/>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1" animBg="1" advAuto="0"/>
      <p:bldP spid="281" grpId="2" animBg="1" advAuto="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8" name="Busy Beaver Problem"/>
          <p:cNvSpPr txBox="1">
            <a:spLocks noGrp="1"/>
          </p:cNvSpPr>
          <p:nvPr>
            <p:ph type="title"/>
          </p:nvPr>
        </p:nvSpPr>
        <p:spPr>
          <a:xfrm>
            <a:off x="1270000" y="1130300"/>
            <a:ext cx="9575800" cy="1562100"/>
          </a:xfrm>
          <a:prstGeom prst="rect">
            <a:avLst/>
          </a:prstGeom>
        </p:spPr>
        <p:txBody>
          <a:bodyPr/>
          <a:lstStyle/>
          <a:p>
            <a:r>
              <a:t>Busy Beaver Problem</a:t>
            </a:r>
          </a:p>
        </p:txBody>
      </p:sp>
      <p:pic>
        <p:nvPicPr>
          <p:cNvPr id="289" name="images%3Fq%3Dbeaver%26start%3D40%26ndsp%3D20%26um%3D1%26hl%3Den%26client%3Dsafari%26rls%3Den%26sa%3DN.tiff" descr="images%3Fq%3Dbeaver%26start%3D40%26ndsp%3D20%26um%3D1%26hl%3Den%26client%3Dsafari%26rls%3Den%26sa%3DN.tiff"/>
          <p:cNvPicPr>
            <a:picLocks noChangeAspect="1"/>
          </p:cNvPicPr>
          <p:nvPr/>
        </p:nvPicPr>
        <p:blipFill>
          <a:blip r:embed="rId2"/>
          <a:stretch>
            <a:fillRect/>
          </a:stretch>
        </p:blipFill>
        <p:spPr>
          <a:xfrm>
            <a:off x="11049000" y="1358900"/>
            <a:ext cx="1803400" cy="1524000"/>
          </a:xfrm>
          <a:prstGeom prst="rect">
            <a:avLst/>
          </a:prstGeom>
          <a:ln w="12700">
            <a:miter lim="400000"/>
          </a:ln>
        </p:spPr>
      </p:pic>
      <p:grpSp>
        <p:nvGrpSpPr>
          <p:cNvPr id="298" name="Group"/>
          <p:cNvGrpSpPr/>
          <p:nvPr/>
        </p:nvGrpSpPr>
        <p:grpSpPr>
          <a:xfrm>
            <a:off x="224443" y="2946400"/>
            <a:ext cx="11664604" cy="1854200"/>
            <a:chOff x="0" y="0"/>
            <a:chExt cx="11664602" cy="1854200"/>
          </a:xfrm>
        </p:grpSpPr>
        <p:grpSp>
          <p:nvGrpSpPr>
            <p:cNvPr id="292" name="Group"/>
            <p:cNvGrpSpPr/>
            <p:nvPr/>
          </p:nvGrpSpPr>
          <p:grpSpPr>
            <a:xfrm>
              <a:off x="7654374" y="1155700"/>
              <a:ext cx="1763850" cy="520700"/>
              <a:chOff x="0" y="0"/>
              <a:chExt cx="1763848" cy="520700"/>
            </a:xfrm>
          </p:grpSpPr>
          <p:sp>
            <p:nvSpPr>
              <p:cNvPr id="290" name="string length"/>
              <p:cNvSpPr/>
              <p:nvPr/>
            </p:nvSpPr>
            <p:spPr>
              <a:xfrm>
                <a:off x="0" y="38100"/>
                <a:ext cx="1763849" cy="4826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gn="ctr" defTabSz="584200">
                  <a:defRPr sz="2600">
                    <a:latin typeface="+mn-lt"/>
                    <a:ea typeface="+mn-ea"/>
                    <a:cs typeface="+mn-cs"/>
                    <a:sym typeface="Gill Sans"/>
                  </a:defRPr>
                </a:lvl1pPr>
              </a:lstStyle>
              <a:p>
                <a:r>
                  <a:t>string length</a:t>
                </a:r>
              </a:p>
            </p:txBody>
          </p:sp>
          <p:sp>
            <p:nvSpPr>
              <p:cNvPr id="291" name="Line"/>
              <p:cNvSpPr/>
              <p:nvPr/>
            </p:nvSpPr>
            <p:spPr>
              <a:xfrm flipH="1">
                <a:off x="871481" y="0"/>
                <a:ext cx="50801" cy="21590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sp>
          <p:nvSpPr>
            <p:cNvPr id="293" name="Rounded Rectangle"/>
            <p:cNvSpPr/>
            <p:nvPr/>
          </p:nvSpPr>
          <p:spPr>
            <a:xfrm>
              <a:off x="67656" y="1371600"/>
              <a:ext cx="4178301" cy="469900"/>
            </a:xfrm>
            <a:prstGeom prst="roundRect">
              <a:avLst>
                <a:gd name="adj" fmla="val 44595"/>
              </a:avLst>
            </a:prstGeom>
            <a:solidFill>
              <a:srgbClr val="942193">
                <a:alpha val="28000"/>
              </a:srgbClr>
            </a:solidFill>
            <a:ln w="25400" cap="flat">
              <a:noFill/>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94" name="Rounded Rectangle"/>
            <p:cNvSpPr/>
            <p:nvPr/>
          </p:nvSpPr>
          <p:spPr>
            <a:xfrm>
              <a:off x="1693256" y="723900"/>
              <a:ext cx="965201" cy="393700"/>
            </a:xfrm>
            <a:prstGeom prst="roundRect">
              <a:avLst>
                <a:gd name="adj" fmla="val 50000"/>
              </a:avLst>
            </a:prstGeom>
            <a:solidFill>
              <a:srgbClr val="942193">
                <a:alpha val="28000"/>
              </a:srgbClr>
            </a:solidFill>
            <a:ln w="25400" cap="flat">
              <a:noFill/>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95" name="Rectangle"/>
            <p:cNvSpPr/>
            <p:nvPr/>
          </p:nvSpPr>
          <p:spPr>
            <a:xfrm>
              <a:off x="4030056" y="863600"/>
              <a:ext cx="419101" cy="431800"/>
            </a:xfrm>
            <a:prstGeom prst="rect">
              <a:avLst/>
            </a:prstGeom>
            <a:solidFill>
              <a:srgbClr val="FFFFFF"/>
            </a:solidFill>
            <a:ln w="25400" cap="flat">
              <a:noFill/>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296" name="droppedImage.pdf" descr="droppedImage.pdf"/>
            <p:cNvPicPr>
              <a:picLocks noChangeAspect="1"/>
            </p:cNvPicPr>
            <p:nvPr/>
          </p:nvPicPr>
          <p:blipFill>
            <a:blip r:embed="rId3"/>
            <a:stretch>
              <a:fillRect/>
            </a:stretch>
          </p:blipFill>
          <p:spPr>
            <a:xfrm>
              <a:off x="0" y="0"/>
              <a:ext cx="11664603" cy="1854200"/>
            </a:xfrm>
            <a:prstGeom prst="rect">
              <a:avLst/>
            </a:prstGeom>
            <a:ln w="12700" cap="flat">
              <a:noFill/>
              <a:miter lim="400000"/>
            </a:ln>
            <a:effectLst/>
          </p:spPr>
        </p:pic>
        <p:sp>
          <p:nvSpPr>
            <p:cNvPr id="297" name="Rectangle"/>
            <p:cNvSpPr/>
            <p:nvPr/>
          </p:nvSpPr>
          <p:spPr>
            <a:xfrm>
              <a:off x="4284056" y="1219200"/>
              <a:ext cx="266701" cy="393700"/>
            </a:xfrm>
            <a:prstGeom prst="rect">
              <a:avLst/>
            </a:prstGeom>
            <a:solidFill>
              <a:srgbClr val="FFFFFF"/>
            </a:solidFill>
            <a:ln w="25400" cap="flat">
              <a:noFill/>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grpSp>
      <p:grpSp>
        <p:nvGrpSpPr>
          <p:cNvPr id="303" name="Group"/>
          <p:cNvGrpSpPr/>
          <p:nvPr/>
        </p:nvGrpSpPr>
        <p:grpSpPr>
          <a:xfrm>
            <a:off x="1016000" y="6718300"/>
            <a:ext cx="7826375" cy="2038350"/>
            <a:chOff x="0" y="0"/>
            <a:chExt cx="7826375" cy="2038349"/>
          </a:xfrm>
        </p:grpSpPr>
        <p:pic>
          <p:nvPicPr>
            <p:cNvPr id="299" name="droppedImage.pdf" descr="droppedImage.pdf"/>
            <p:cNvPicPr>
              <a:picLocks noChangeAspect="1"/>
            </p:cNvPicPr>
            <p:nvPr/>
          </p:nvPicPr>
          <p:blipFill>
            <a:blip r:embed="rId4"/>
            <a:stretch>
              <a:fillRect/>
            </a:stretch>
          </p:blipFill>
          <p:spPr>
            <a:xfrm>
              <a:off x="593264" y="1006581"/>
              <a:ext cx="571501" cy="1031769"/>
            </a:xfrm>
            <a:prstGeom prst="rect">
              <a:avLst/>
            </a:prstGeom>
            <a:ln w="12700" cap="flat">
              <a:noFill/>
              <a:miter lim="400000"/>
            </a:ln>
            <a:effectLst/>
          </p:spPr>
        </p:pic>
        <p:sp>
          <p:nvSpPr>
            <p:cNvPr id="300" name="Rounded Rectangle"/>
            <p:cNvSpPr/>
            <p:nvPr/>
          </p:nvSpPr>
          <p:spPr>
            <a:xfrm>
              <a:off x="0" y="12700"/>
              <a:ext cx="1143000" cy="609600"/>
            </a:xfrm>
            <a:prstGeom prst="roundRect">
              <a:avLst>
                <a:gd name="adj" fmla="val 31250"/>
              </a:avLst>
            </a:prstGeom>
            <a:noFill/>
            <a:ln w="38100" cap="flat">
              <a:solidFill>
                <a:srgbClr val="FF2600"/>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01" name="Rounded Rectangle"/>
            <p:cNvSpPr/>
            <p:nvPr/>
          </p:nvSpPr>
          <p:spPr>
            <a:xfrm>
              <a:off x="1993900" y="977900"/>
              <a:ext cx="1727200" cy="495300"/>
            </a:xfrm>
            <a:prstGeom prst="roundRect">
              <a:avLst>
                <a:gd name="adj" fmla="val 38462"/>
              </a:avLst>
            </a:prstGeom>
            <a:noFill/>
            <a:ln w="38100" cap="flat">
              <a:solidFill>
                <a:srgbClr val="FF2600"/>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302" name="droppedImage.pdf" descr="droppedImage.pdf"/>
            <p:cNvPicPr>
              <a:picLocks noChangeAspect="1"/>
            </p:cNvPicPr>
            <p:nvPr/>
          </p:nvPicPr>
          <p:blipFill>
            <a:blip r:embed="rId5"/>
            <a:stretch>
              <a:fillRect/>
            </a:stretch>
          </p:blipFill>
          <p:spPr>
            <a:xfrm>
              <a:off x="25400" y="0"/>
              <a:ext cx="7800975" cy="1600200"/>
            </a:xfrm>
            <a:prstGeom prst="rect">
              <a:avLst/>
            </a:prstGeom>
            <a:ln w="12700" cap="flat">
              <a:noFill/>
              <a:miter lim="400000"/>
            </a:ln>
            <a:effectLst/>
          </p:spPr>
        </p:pic>
      </p:grpSp>
      <p:sp>
        <p:nvSpPr>
          <p:cNvPr id="304" name="Proof by contradiction:"/>
          <p:cNvSpPr/>
          <p:nvPr/>
        </p:nvSpPr>
        <p:spPr>
          <a:xfrm>
            <a:off x="-87015" y="4813300"/>
            <a:ext cx="4686301" cy="558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defTabSz="584200">
              <a:defRPr sz="3200" i="1">
                <a:latin typeface="+mn-lt"/>
                <a:ea typeface="+mn-ea"/>
                <a:cs typeface="+mn-cs"/>
                <a:sym typeface="Gill Sans"/>
              </a:defRPr>
            </a:lvl1pPr>
          </a:lstStyle>
          <a:p>
            <a:r>
              <a:t>Proof by contradiction: </a:t>
            </a:r>
          </a:p>
        </p:txBody>
      </p:sp>
      <p:pic>
        <p:nvPicPr>
          <p:cNvPr id="305" name="droppedImage.pdf" descr="droppedImage.pdf"/>
          <p:cNvPicPr>
            <a:picLocks noChangeAspect="1"/>
          </p:cNvPicPr>
          <p:nvPr/>
        </p:nvPicPr>
        <p:blipFill>
          <a:blip r:embed="rId6"/>
          <a:stretch>
            <a:fillRect/>
          </a:stretch>
        </p:blipFill>
        <p:spPr>
          <a:xfrm>
            <a:off x="1371600" y="5397500"/>
            <a:ext cx="6273800" cy="723900"/>
          </a:xfrm>
          <a:prstGeom prst="rect">
            <a:avLst/>
          </a:prstGeom>
          <a:ln w="12700">
            <a:miter lim="400000"/>
          </a:ln>
        </p:spPr>
      </p:pic>
      <p:pic>
        <p:nvPicPr>
          <p:cNvPr id="306" name="droppedImage.pdf" descr="droppedImage.pdf"/>
          <p:cNvPicPr>
            <a:picLocks noChangeAspect="1"/>
          </p:cNvPicPr>
          <p:nvPr/>
        </p:nvPicPr>
        <p:blipFill>
          <a:blip r:embed="rId7"/>
          <a:stretch>
            <a:fillRect/>
          </a:stretch>
        </p:blipFill>
        <p:spPr>
          <a:xfrm>
            <a:off x="1333500" y="5902797"/>
            <a:ext cx="7048500" cy="599874"/>
          </a:xfrm>
          <a:prstGeom prst="rect">
            <a:avLst/>
          </a:prstGeom>
          <a:ln w="12700">
            <a:miter lim="400000"/>
          </a:ln>
        </p:spPr>
      </p:pic>
      <p:sp>
        <p:nvSpPr>
          <p:cNvPr id="307" name="This can be  achieved. For details see Jones Chapter 1.4.5"/>
          <p:cNvSpPr/>
          <p:nvPr/>
        </p:nvSpPr>
        <p:spPr>
          <a:xfrm>
            <a:off x="9344942" y="5918200"/>
            <a:ext cx="2857501" cy="2540000"/>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ctr" defTabSz="584200">
              <a:defRPr sz="3300">
                <a:latin typeface="+mn-lt"/>
                <a:ea typeface="+mn-ea"/>
                <a:cs typeface="+mn-cs"/>
                <a:sym typeface="Gill Sans"/>
              </a:defRPr>
            </a:pPr>
            <a:r>
              <a:t>This can be</a:t>
            </a:r>
            <a:br/>
            <a:r>
              <a:t> achieved. For details see Jones Chapter 1.4.5</a:t>
            </a:r>
          </a:p>
        </p:txBody>
      </p:sp>
      <p:grpSp>
        <p:nvGrpSpPr>
          <p:cNvPr id="310" name="Group"/>
          <p:cNvGrpSpPr/>
          <p:nvPr/>
        </p:nvGrpSpPr>
        <p:grpSpPr>
          <a:xfrm>
            <a:off x="4241800" y="4832350"/>
            <a:ext cx="6286506" cy="571501"/>
            <a:chOff x="0" y="0"/>
            <a:chExt cx="6286505" cy="571500"/>
          </a:xfrm>
        </p:grpSpPr>
        <p:pic>
          <p:nvPicPr>
            <p:cNvPr id="308" name="droppedImage.pdf" descr="droppedImage.pdf"/>
            <p:cNvPicPr>
              <a:picLocks noChangeAspect="1"/>
            </p:cNvPicPr>
            <p:nvPr/>
          </p:nvPicPr>
          <p:blipFill>
            <a:blip r:embed="rId8"/>
            <a:stretch>
              <a:fillRect/>
            </a:stretch>
          </p:blipFill>
          <p:spPr>
            <a:xfrm>
              <a:off x="1363807" y="33732"/>
              <a:ext cx="4922699" cy="460397"/>
            </a:xfrm>
            <a:prstGeom prst="rect">
              <a:avLst/>
            </a:prstGeom>
            <a:ln w="12700" cap="flat">
              <a:noFill/>
              <a:miter lim="400000"/>
            </a:ln>
            <a:effectLst/>
          </p:spPr>
        </p:pic>
        <p:pic>
          <p:nvPicPr>
            <p:cNvPr id="309" name="droppedImage.pdf" descr="droppedImage.pdf"/>
            <p:cNvPicPr>
              <a:picLocks noChangeAspect="1"/>
            </p:cNvPicPr>
            <p:nvPr/>
          </p:nvPicPr>
          <p:blipFill>
            <a:blip r:embed="rId9"/>
            <a:stretch>
              <a:fillRect/>
            </a:stretch>
          </p:blipFill>
          <p:spPr>
            <a:xfrm>
              <a:off x="0" y="0"/>
              <a:ext cx="1393033" cy="571501"/>
            </a:xfrm>
            <a:prstGeom prst="rect">
              <a:avLst/>
            </a:prstGeom>
            <a:ln w="12700" cap="flat">
              <a:noFill/>
              <a:miter lim="400000"/>
            </a:ln>
            <a:effectLst/>
          </p:spPr>
        </p:pic>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6" animBg="1" advAuto="0"/>
      <p:bldP spid="304" grpId="1" animBg="1" advAuto="0"/>
      <p:bldP spid="305" grpId="3" animBg="1" advAuto="0"/>
      <p:bldP spid="306" grpId="4" animBg="1" advAuto="0"/>
      <p:bldP spid="307" grpId="5" animBg="1" advAuto="0"/>
      <p:bldP spid="310" grpId="2" animBg="1" advAuto="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2" name="Rounded Rectangle"/>
          <p:cNvSpPr/>
          <p:nvPr/>
        </p:nvSpPr>
        <p:spPr>
          <a:xfrm>
            <a:off x="4241800" y="7264400"/>
            <a:ext cx="1892300" cy="3937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13" name="Rounded Rectangle"/>
          <p:cNvSpPr/>
          <p:nvPr/>
        </p:nvSpPr>
        <p:spPr>
          <a:xfrm>
            <a:off x="9334500" y="6807200"/>
            <a:ext cx="1739900" cy="457200"/>
          </a:xfrm>
          <a:prstGeom prst="roundRect">
            <a:avLst>
              <a:gd name="adj" fmla="val 45833"/>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14" name="Rounded Rectangle"/>
          <p:cNvSpPr/>
          <p:nvPr/>
        </p:nvSpPr>
        <p:spPr>
          <a:xfrm>
            <a:off x="787400" y="4584700"/>
            <a:ext cx="2425700" cy="1866900"/>
          </a:xfrm>
          <a:prstGeom prst="roundRect">
            <a:avLst>
              <a:gd name="adj" fmla="val 10204"/>
            </a:avLst>
          </a:prstGeom>
          <a:solidFill>
            <a:srgbClr val="D6D6D6"/>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15" name="Busy Beaver II"/>
          <p:cNvSpPr txBox="1">
            <a:spLocks noGrp="1"/>
          </p:cNvSpPr>
          <p:nvPr>
            <p:ph type="title"/>
          </p:nvPr>
        </p:nvSpPr>
        <p:spPr>
          <a:prstGeom prst="rect">
            <a:avLst/>
          </a:prstGeom>
        </p:spPr>
        <p:txBody>
          <a:bodyPr/>
          <a:lstStyle/>
          <a:p>
            <a:r>
              <a:t>Busy Beaver II</a:t>
            </a:r>
          </a:p>
        </p:txBody>
      </p:sp>
      <p:pic>
        <p:nvPicPr>
          <p:cNvPr id="316" name="images%3Fq%3Dbeaver%26start%3D40%26ndsp%3D20%26um%3D1%26hl%3Den%26client%3Dsafari%26rls%3Den%26sa%3DN.tiff" descr="images%3Fq%3Dbeaver%26start%3D40%26ndsp%3D20%26um%3D1%26hl%3Den%26client%3Dsafari%26rls%3Den%26sa%3DN.tiff"/>
          <p:cNvPicPr>
            <a:picLocks noChangeAspect="1"/>
          </p:cNvPicPr>
          <p:nvPr/>
        </p:nvPicPr>
        <p:blipFill>
          <a:blip r:embed="rId2"/>
          <a:stretch>
            <a:fillRect/>
          </a:stretch>
        </p:blipFill>
        <p:spPr>
          <a:xfrm>
            <a:off x="11049000" y="1206500"/>
            <a:ext cx="1803400" cy="1524000"/>
          </a:xfrm>
          <a:prstGeom prst="rect">
            <a:avLst/>
          </a:prstGeom>
          <a:ln w="12700">
            <a:miter lim="400000"/>
          </a:ln>
        </p:spPr>
      </p:pic>
      <p:grpSp>
        <p:nvGrpSpPr>
          <p:cNvPr id="319" name="Group"/>
          <p:cNvGrpSpPr/>
          <p:nvPr/>
        </p:nvGrpSpPr>
        <p:grpSpPr>
          <a:xfrm>
            <a:off x="3048000" y="4851400"/>
            <a:ext cx="2452366" cy="533400"/>
            <a:chOff x="0" y="0"/>
            <a:chExt cx="2452365" cy="533400"/>
          </a:xfrm>
        </p:grpSpPr>
        <p:sp>
          <p:nvSpPr>
            <p:cNvPr id="317" name="c = K = |q|"/>
            <p:cNvSpPr/>
            <p:nvPr/>
          </p:nvSpPr>
          <p:spPr>
            <a:xfrm>
              <a:off x="616520" y="0"/>
              <a:ext cx="1835846" cy="5334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ctr" defTabSz="584200">
                <a:defRPr sz="2900">
                  <a:latin typeface="+mn-lt"/>
                  <a:ea typeface="+mn-ea"/>
                  <a:cs typeface="+mn-cs"/>
                  <a:sym typeface="Gill Sans"/>
                </a:defRPr>
              </a:pPr>
              <a:r>
                <a:rPr sz="2500">
                  <a:latin typeface="Courier"/>
                  <a:ea typeface="Courier"/>
                  <a:cs typeface="Courier"/>
                  <a:sym typeface="Courier"/>
                </a:rPr>
                <a:t>c</a:t>
              </a:r>
              <a:r>
                <a:t> = </a:t>
              </a:r>
              <a:r>
                <a:rPr i="1"/>
                <a:t>K </a:t>
              </a:r>
              <a:r>
                <a:t>= |</a:t>
              </a:r>
              <a:r>
                <a:rPr sz="2500">
                  <a:latin typeface="Courier"/>
                  <a:ea typeface="Courier"/>
                  <a:cs typeface="Courier"/>
                  <a:sym typeface="Courier"/>
                </a:rPr>
                <a:t>q</a:t>
              </a:r>
              <a:r>
                <a:t>| </a:t>
              </a:r>
            </a:p>
          </p:txBody>
        </p:sp>
        <p:sp>
          <p:nvSpPr>
            <p:cNvPr id="318" name="Line"/>
            <p:cNvSpPr/>
            <p:nvPr/>
          </p:nvSpPr>
          <p:spPr>
            <a:xfrm>
              <a:off x="0" y="266700"/>
              <a:ext cx="571500" cy="12700"/>
            </a:xfrm>
            <a:prstGeom prst="line">
              <a:avLst/>
            </a:prstGeom>
            <a:noFill/>
            <a:ln w="25400" cap="flat">
              <a:solidFill>
                <a:srgbClr val="000000"/>
              </a:solidFill>
              <a:prstDash val="solid"/>
              <a:miter lim="400000"/>
              <a:headEnd type="triangle" w="med" len="med"/>
            </a:ln>
            <a:effectLst/>
          </p:spPr>
          <p:txBody>
            <a:bodyPr wrap="square" lIns="50800" tIns="50800" rIns="50800" bIns="50800" numCol="1" anchor="ctr">
              <a:noAutofit/>
            </a:bodyPr>
            <a:lstStyle/>
            <a:p>
              <a:endParaRPr/>
            </a:p>
          </p:txBody>
        </p:sp>
      </p:grpSp>
      <p:sp>
        <p:nvSpPr>
          <p:cNvPr id="320" name="Rounded Rectangle"/>
          <p:cNvSpPr/>
          <p:nvPr/>
        </p:nvSpPr>
        <p:spPr>
          <a:xfrm>
            <a:off x="2108200" y="4114800"/>
            <a:ext cx="1536700" cy="4191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21" name="Rounded Rectangle"/>
          <p:cNvSpPr/>
          <p:nvPr/>
        </p:nvSpPr>
        <p:spPr>
          <a:xfrm>
            <a:off x="8534400" y="3683000"/>
            <a:ext cx="381000" cy="3937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22" name="Rounded Rectangle"/>
          <p:cNvSpPr/>
          <p:nvPr/>
        </p:nvSpPr>
        <p:spPr>
          <a:xfrm>
            <a:off x="11150600" y="3683000"/>
            <a:ext cx="1460500" cy="3683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323" name="droppedImage.pdf" descr="droppedImage.pdf"/>
          <p:cNvPicPr>
            <a:picLocks noChangeAspect="1"/>
          </p:cNvPicPr>
          <p:nvPr/>
        </p:nvPicPr>
        <p:blipFill>
          <a:blip r:embed="rId3"/>
          <a:stretch>
            <a:fillRect/>
          </a:stretch>
        </p:blipFill>
        <p:spPr>
          <a:xfrm>
            <a:off x="665698" y="2806700"/>
            <a:ext cx="11790042" cy="4940300"/>
          </a:xfrm>
          <a:prstGeom prst="rect">
            <a:avLst/>
          </a:prstGeom>
          <a:ln w="12700">
            <a:miter lim="400000"/>
          </a:ln>
        </p:spPr>
      </p:pic>
      <p:sp>
        <p:nvSpPr>
          <p:cNvPr id="324" name="r"/>
          <p:cNvSpPr/>
          <p:nvPr/>
        </p:nvSpPr>
        <p:spPr>
          <a:xfrm>
            <a:off x="260610" y="5187950"/>
            <a:ext cx="388666"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3600">
                <a:latin typeface="Courier"/>
                <a:ea typeface="Courier"/>
                <a:cs typeface="Courier"/>
                <a:sym typeface="Courier"/>
              </a:defRPr>
            </a:lvl1pPr>
          </a:lstStyle>
          <a:p>
            <a:r>
              <a:t>r</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6" name="Rounded Rectangle"/>
          <p:cNvSpPr/>
          <p:nvPr/>
        </p:nvSpPr>
        <p:spPr>
          <a:xfrm>
            <a:off x="419100" y="6959600"/>
            <a:ext cx="5651500" cy="4191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27" name="Rounded Rectangle"/>
          <p:cNvSpPr/>
          <p:nvPr/>
        </p:nvSpPr>
        <p:spPr>
          <a:xfrm>
            <a:off x="5105400" y="6565900"/>
            <a:ext cx="2730500" cy="3683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28" name="Rounded Rectangle"/>
          <p:cNvSpPr/>
          <p:nvPr/>
        </p:nvSpPr>
        <p:spPr>
          <a:xfrm>
            <a:off x="9486900" y="6921500"/>
            <a:ext cx="3098800" cy="444500"/>
          </a:xfrm>
          <a:prstGeom prst="roundRect">
            <a:avLst>
              <a:gd name="adj" fmla="val 47143"/>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29" name="Rounded Rectangle"/>
          <p:cNvSpPr/>
          <p:nvPr/>
        </p:nvSpPr>
        <p:spPr>
          <a:xfrm>
            <a:off x="9893300" y="3225800"/>
            <a:ext cx="1409700" cy="444500"/>
          </a:xfrm>
          <a:prstGeom prst="roundRect">
            <a:avLst>
              <a:gd name="adj" fmla="val 47143"/>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30" name="Rounded Rectangle"/>
          <p:cNvSpPr/>
          <p:nvPr/>
        </p:nvSpPr>
        <p:spPr>
          <a:xfrm>
            <a:off x="787400" y="4584700"/>
            <a:ext cx="2425700" cy="1866900"/>
          </a:xfrm>
          <a:prstGeom prst="roundRect">
            <a:avLst>
              <a:gd name="adj" fmla="val 10204"/>
            </a:avLst>
          </a:prstGeom>
          <a:solidFill>
            <a:srgbClr val="D6D6D6"/>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31" name="Busy Beaver III"/>
          <p:cNvSpPr txBox="1">
            <a:spLocks noGrp="1"/>
          </p:cNvSpPr>
          <p:nvPr>
            <p:ph type="title"/>
          </p:nvPr>
        </p:nvSpPr>
        <p:spPr>
          <a:prstGeom prst="rect">
            <a:avLst/>
          </a:prstGeom>
        </p:spPr>
        <p:txBody>
          <a:bodyPr/>
          <a:lstStyle/>
          <a:p>
            <a:r>
              <a:t>Busy Beaver III</a:t>
            </a:r>
          </a:p>
        </p:txBody>
      </p:sp>
      <p:pic>
        <p:nvPicPr>
          <p:cNvPr id="332" name="droppedImage.pdf" descr="droppedImage.pdf"/>
          <p:cNvPicPr>
            <a:picLocks noChangeAspect="1"/>
          </p:cNvPicPr>
          <p:nvPr/>
        </p:nvPicPr>
        <p:blipFill>
          <a:blip r:embed="rId2"/>
          <a:stretch>
            <a:fillRect/>
          </a:stretch>
        </p:blipFill>
        <p:spPr>
          <a:xfrm>
            <a:off x="431800" y="2779712"/>
            <a:ext cx="12293600" cy="4610101"/>
          </a:xfrm>
          <a:prstGeom prst="rect">
            <a:avLst/>
          </a:prstGeom>
          <a:ln w="12700">
            <a:miter lim="400000"/>
          </a:ln>
        </p:spPr>
      </p:pic>
      <p:pic>
        <p:nvPicPr>
          <p:cNvPr id="333" name="images%3Fq%3Dbeaver%26start%3D40%26ndsp%3D20%26um%3D1%26hl%3Den%26client%3Dsafari%26rls%3Den%26sa%3DN.tiff" descr="images%3Fq%3Dbeaver%26start%3D40%26ndsp%3D20%26um%3D1%26hl%3Den%26client%3Dsafari%26rls%3Den%26sa%3DN.tiff"/>
          <p:cNvPicPr>
            <a:picLocks noChangeAspect="1"/>
          </p:cNvPicPr>
          <p:nvPr/>
        </p:nvPicPr>
        <p:blipFill>
          <a:blip r:embed="rId3"/>
          <a:stretch>
            <a:fillRect/>
          </a:stretch>
        </p:blipFill>
        <p:spPr>
          <a:xfrm>
            <a:off x="11049000" y="1168400"/>
            <a:ext cx="1803400" cy="1524000"/>
          </a:xfrm>
          <a:prstGeom prst="rect">
            <a:avLst/>
          </a:prstGeom>
          <a:ln w="12700">
            <a:miter lim="400000"/>
          </a:ln>
        </p:spPr>
      </p:pic>
      <p:sp>
        <p:nvSpPr>
          <p:cNvPr id="334" name="r"/>
          <p:cNvSpPr/>
          <p:nvPr/>
        </p:nvSpPr>
        <p:spPr>
          <a:xfrm>
            <a:off x="260610" y="5187950"/>
            <a:ext cx="388666"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3600">
                <a:latin typeface="Courier"/>
                <a:ea typeface="Courier"/>
                <a:cs typeface="Courier"/>
                <a:sym typeface="Courier"/>
              </a:defRPr>
            </a:lvl1pPr>
          </a:lstStyle>
          <a:p>
            <a:r>
              <a:t>r</a:t>
            </a:r>
          </a:p>
        </p:txBody>
      </p:sp>
      <p:grpSp>
        <p:nvGrpSpPr>
          <p:cNvPr id="337" name="Group"/>
          <p:cNvGrpSpPr/>
          <p:nvPr/>
        </p:nvGrpSpPr>
        <p:grpSpPr>
          <a:xfrm>
            <a:off x="2837510" y="4851400"/>
            <a:ext cx="5372102" cy="533400"/>
            <a:chOff x="0" y="0"/>
            <a:chExt cx="5372101" cy="533400"/>
          </a:xfrm>
        </p:grpSpPr>
        <p:sp>
          <p:nvSpPr>
            <p:cNvPr id="335" name="c = |q| = K/3 so X=K"/>
            <p:cNvSpPr/>
            <p:nvPr/>
          </p:nvSpPr>
          <p:spPr>
            <a:xfrm>
              <a:off x="0" y="0"/>
              <a:ext cx="5372102" cy="5334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defTabSz="584200">
                <a:defRPr sz="2900">
                  <a:latin typeface="+mn-lt"/>
                  <a:ea typeface="+mn-ea"/>
                  <a:cs typeface="+mn-cs"/>
                  <a:sym typeface="Gill Sans"/>
                </a:defRPr>
              </a:pPr>
              <a:r>
                <a:rPr sz="2500">
                  <a:latin typeface="Courier"/>
                  <a:ea typeface="Courier"/>
                  <a:cs typeface="Courier"/>
                  <a:sym typeface="Courier"/>
                </a:rPr>
                <a:t> c</a:t>
              </a:r>
              <a:r>
                <a:t> = |</a:t>
              </a:r>
              <a:r>
                <a:rPr sz="2500">
                  <a:latin typeface="Courier"/>
                  <a:ea typeface="Courier"/>
                  <a:cs typeface="Courier"/>
                  <a:sym typeface="Courier"/>
                </a:rPr>
                <a:t>q</a:t>
              </a:r>
              <a:r>
                <a:t>| = </a:t>
              </a:r>
              <a:r>
                <a:rPr i="1"/>
                <a:t>K/3 so </a:t>
              </a:r>
              <a:r>
                <a:rPr sz="3000">
                  <a:latin typeface="Courier"/>
                  <a:ea typeface="Courier"/>
                  <a:cs typeface="Courier"/>
                  <a:sym typeface="Courier"/>
                </a:rPr>
                <a:t>X</a:t>
              </a:r>
              <a:r>
                <a:rPr i="1"/>
                <a:t>=K</a:t>
              </a:r>
              <a:r>
                <a:t> </a:t>
              </a:r>
            </a:p>
          </p:txBody>
        </p:sp>
        <p:sp>
          <p:nvSpPr>
            <p:cNvPr id="336" name="Line"/>
            <p:cNvSpPr/>
            <p:nvPr/>
          </p:nvSpPr>
          <p:spPr>
            <a:xfrm>
              <a:off x="324015" y="266700"/>
              <a:ext cx="879736" cy="12696"/>
            </a:xfrm>
            <a:prstGeom prst="line">
              <a:avLst/>
            </a:prstGeom>
            <a:noFill/>
            <a:ln w="25400" cap="flat">
              <a:solidFill>
                <a:srgbClr val="000000"/>
              </a:solidFill>
              <a:prstDash val="solid"/>
              <a:miter lim="400000"/>
              <a:headEnd type="triangle" w="med" len="med"/>
            </a:ln>
            <a:effectLst/>
          </p:spPr>
          <p:txBody>
            <a:bodyPr wrap="square" lIns="50800" tIns="50800" rIns="50800" bIns="50800" numCol="1" anchor="ctr">
              <a:noAutofit/>
            </a:bodyPr>
            <a:lstStyle/>
            <a:p>
              <a:endParaRPr/>
            </a:p>
          </p:txBody>
        </p:sp>
      </p:grpSp>
      <p:sp>
        <p:nvSpPr>
          <p:cNvPr id="338" name="Arrow"/>
          <p:cNvSpPr/>
          <p:nvPr/>
        </p:nvSpPr>
        <p:spPr>
          <a:xfrm>
            <a:off x="7505700" y="7569200"/>
            <a:ext cx="1270000" cy="1270000"/>
          </a:xfrm>
          <a:prstGeom prst="rightArrow">
            <a:avLst>
              <a:gd name="adj1" fmla="val 32000"/>
              <a:gd name="adj2" fmla="val 44000"/>
            </a:avLst>
          </a:prstGeom>
          <a:blipFill>
            <a:blip r:embed="rId4"/>
          </a:blipFill>
          <a:ln w="25400">
            <a:solidFill>
              <a:srgbClr val="000000"/>
            </a:solidFill>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1" animBg="1" advAuto="0"/>
      <p:bldP spid="338" grpId="2" animBg="1" advAuto="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0" name="Rounded Rectangle"/>
          <p:cNvSpPr/>
          <p:nvPr/>
        </p:nvSpPr>
        <p:spPr>
          <a:xfrm>
            <a:off x="6972300" y="5613400"/>
            <a:ext cx="2908300" cy="508000"/>
          </a:xfrm>
          <a:prstGeom prst="roundRect">
            <a:avLst>
              <a:gd name="adj" fmla="val 4125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41" name="Rounded Rectangle"/>
          <p:cNvSpPr/>
          <p:nvPr/>
        </p:nvSpPr>
        <p:spPr>
          <a:xfrm>
            <a:off x="5080000" y="5651500"/>
            <a:ext cx="1270000" cy="3937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42" name="Rounded Rectangle"/>
          <p:cNvSpPr/>
          <p:nvPr/>
        </p:nvSpPr>
        <p:spPr>
          <a:xfrm>
            <a:off x="3098800" y="4229100"/>
            <a:ext cx="3136900" cy="4191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43" name="Rounded Rectangle"/>
          <p:cNvSpPr/>
          <p:nvPr/>
        </p:nvSpPr>
        <p:spPr>
          <a:xfrm>
            <a:off x="1752600" y="3721100"/>
            <a:ext cx="5651500" cy="3810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44" name="Busy Beaver IV"/>
          <p:cNvSpPr txBox="1">
            <a:spLocks noGrp="1"/>
          </p:cNvSpPr>
          <p:nvPr>
            <p:ph type="title"/>
          </p:nvPr>
        </p:nvSpPr>
        <p:spPr>
          <a:prstGeom prst="rect">
            <a:avLst/>
          </a:prstGeom>
        </p:spPr>
        <p:txBody>
          <a:bodyPr/>
          <a:lstStyle/>
          <a:p>
            <a:r>
              <a:t>Busy Beaver IV</a:t>
            </a:r>
          </a:p>
        </p:txBody>
      </p:sp>
      <p:pic>
        <p:nvPicPr>
          <p:cNvPr id="345" name="droppedImage.pdf" descr="droppedImage.pdf"/>
          <p:cNvPicPr>
            <a:picLocks noChangeAspect="1"/>
          </p:cNvPicPr>
          <p:nvPr/>
        </p:nvPicPr>
        <p:blipFill>
          <a:blip r:embed="rId2"/>
          <a:stretch>
            <a:fillRect/>
          </a:stretch>
        </p:blipFill>
        <p:spPr>
          <a:xfrm>
            <a:off x="518885" y="3251200"/>
            <a:ext cx="12248608" cy="3314700"/>
          </a:xfrm>
          <a:prstGeom prst="rect">
            <a:avLst/>
          </a:prstGeom>
          <a:ln w="12700">
            <a:miter lim="400000"/>
          </a:ln>
        </p:spPr>
      </p:pic>
      <p:pic>
        <p:nvPicPr>
          <p:cNvPr id="346" name="images%3Fq%3Dbeaver%26start%3D40%26ndsp%3D20%26um%3D1%26hl%3Den%26client%3Dsafari%26rls%3Den%26sa%3DN.tiff" descr="images%3Fq%3Dbeaver%26start%3D40%26ndsp%3D20%26um%3D1%26hl%3Den%26client%3Dsafari%26rls%3Den%26sa%3DN.tiff"/>
          <p:cNvPicPr>
            <a:picLocks noChangeAspect="1"/>
          </p:cNvPicPr>
          <p:nvPr/>
        </p:nvPicPr>
        <p:blipFill>
          <a:blip r:embed="rId3"/>
          <a:stretch>
            <a:fillRect/>
          </a:stretch>
        </p:blipFill>
        <p:spPr>
          <a:xfrm>
            <a:off x="11049000" y="1206500"/>
            <a:ext cx="1803400" cy="1524000"/>
          </a:xfrm>
          <a:prstGeom prst="rect">
            <a:avLst/>
          </a:prstGeom>
          <a:ln w="12700">
            <a:miter lim="400000"/>
          </a:ln>
        </p:spPr>
      </p:pic>
      <p:sp>
        <p:nvSpPr>
          <p:cNvPr id="347" name="Arrow"/>
          <p:cNvSpPr/>
          <p:nvPr/>
        </p:nvSpPr>
        <p:spPr>
          <a:xfrm>
            <a:off x="1676400" y="4267200"/>
            <a:ext cx="965200" cy="533400"/>
          </a:xfrm>
          <a:prstGeom prst="rightArrow">
            <a:avLst>
              <a:gd name="adj1" fmla="val 32000"/>
              <a:gd name="adj2" fmla="val 104762"/>
            </a:avLst>
          </a:prstGeom>
          <a:blipFill>
            <a:blip r:embed="rId4"/>
          </a:blipFill>
          <a:ln w="25400">
            <a:solidFill>
              <a:srgbClr val="000000"/>
            </a:solidFill>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grpSp>
        <p:nvGrpSpPr>
          <p:cNvPr id="350" name="Group"/>
          <p:cNvGrpSpPr/>
          <p:nvPr/>
        </p:nvGrpSpPr>
        <p:grpSpPr>
          <a:xfrm>
            <a:off x="571500" y="3175000"/>
            <a:ext cx="12344400" cy="1485900"/>
            <a:chOff x="0" y="0"/>
            <a:chExt cx="12344400" cy="1485900"/>
          </a:xfrm>
        </p:grpSpPr>
        <p:sp>
          <p:nvSpPr>
            <p:cNvPr id="348" name="Rounded Rectangle"/>
            <p:cNvSpPr/>
            <p:nvPr/>
          </p:nvSpPr>
          <p:spPr>
            <a:xfrm>
              <a:off x="0" y="0"/>
              <a:ext cx="12344400" cy="1028700"/>
            </a:xfrm>
            <a:prstGeom prst="roundRect">
              <a:avLst>
                <a:gd name="adj" fmla="val 18519"/>
              </a:avLst>
            </a:prstGeom>
            <a:noFill/>
            <a:ln w="38100" cap="flat">
              <a:solidFill>
                <a:srgbClr val="80097F"/>
              </a:solidFill>
              <a:prstDash val="solid"/>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49" name="Line"/>
            <p:cNvSpPr/>
            <p:nvPr/>
          </p:nvSpPr>
          <p:spPr>
            <a:xfrm flipV="1">
              <a:off x="9652000" y="1066800"/>
              <a:ext cx="1397000" cy="419100"/>
            </a:xfrm>
            <a:prstGeom prst="line">
              <a:avLst/>
            </a:prstGeom>
            <a:noFill/>
            <a:ln w="38100" cap="flat">
              <a:solidFill>
                <a:srgbClr val="80097F"/>
              </a:solidFill>
              <a:prstDash val="solid"/>
              <a:miter lim="400000"/>
              <a:headEnd type="triangle" w="med" len="med"/>
            </a:ln>
            <a:effectLst/>
          </p:spPr>
          <p:txBody>
            <a:bodyPr wrap="square" lIns="50800" tIns="50800" rIns="50800" bIns="50800" numCol="1" anchor="ctr">
              <a:noAutofit/>
            </a:bodyPr>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1" animBg="1" advAuto="0"/>
      <p:bldP spid="350" grpId="2" animBg="1" advAuto="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 name="BB(n) Attacks"/>
          <p:cNvSpPr txBox="1">
            <a:spLocks noGrp="1"/>
          </p:cNvSpPr>
          <p:nvPr>
            <p:ph type="title"/>
          </p:nvPr>
        </p:nvSpPr>
        <p:spPr>
          <a:xfrm>
            <a:off x="939800" y="1130300"/>
            <a:ext cx="10464800" cy="1562100"/>
          </a:xfrm>
          <a:prstGeom prst="rect">
            <a:avLst/>
          </a:prstGeom>
        </p:spPr>
        <p:txBody>
          <a:bodyPr/>
          <a:lstStyle/>
          <a:p>
            <a:r>
              <a:rPr i="1"/>
              <a:t>BB(n)</a:t>
            </a:r>
            <a:r>
              <a:t> Attacks</a:t>
            </a:r>
          </a:p>
        </p:txBody>
      </p:sp>
      <p:sp>
        <p:nvSpPr>
          <p:cNvPr id="353" name="on course webpages link to TM simulator with BB programs"/>
          <p:cNvSpPr txBox="1">
            <a:spLocks noGrp="1"/>
          </p:cNvSpPr>
          <p:nvPr>
            <p:ph type="body" sz="quarter" idx="1"/>
          </p:nvPr>
        </p:nvSpPr>
        <p:spPr>
          <a:xfrm>
            <a:off x="419100" y="6972300"/>
            <a:ext cx="12255500" cy="1320800"/>
          </a:xfrm>
          <a:prstGeom prst="rect">
            <a:avLst/>
          </a:prstGeom>
        </p:spPr>
        <p:txBody>
          <a:bodyPr/>
          <a:lstStyle/>
          <a:p>
            <a:pPr marL="807357" indent="-489857">
              <a:spcBef>
                <a:spcPts val="0"/>
              </a:spcBef>
              <a:defRPr sz="3600"/>
            </a:pPr>
            <a:r>
              <a:t>on course webpages link to TM simulator with </a:t>
            </a:r>
            <a:r>
              <a:rPr i="1"/>
              <a:t>BB</a:t>
            </a:r>
            <a:r>
              <a:t> programs</a:t>
            </a:r>
          </a:p>
        </p:txBody>
      </p:sp>
      <p:pic>
        <p:nvPicPr>
          <p:cNvPr id="354" name="images%3Fq%3Dbeaver%26start%3D40%26ndsp%3D20%26um%3D1%26hl%3Den%26client%3Dsafari%26rls%3Den%26sa%3DN.tiff" descr="images%3Fq%3Dbeaver%26start%3D40%26ndsp%3D20%26um%3D1%26hl%3Den%26client%3Dsafari%26rls%3Den%26sa%3DN.tiff"/>
          <p:cNvPicPr>
            <a:picLocks noChangeAspect="1"/>
          </p:cNvPicPr>
          <p:nvPr/>
        </p:nvPicPr>
        <p:blipFill>
          <a:blip r:embed="rId2"/>
          <a:stretch>
            <a:fillRect/>
          </a:stretch>
        </p:blipFill>
        <p:spPr>
          <a:xfrm>
            <a:off x="11049000" y="1168400"/>
            <a:ext cx="1803400" cy="1524000"/>
          </a:xfrm>
          <a:prstGeom prst="rect">
            <a:avLst/>
          </a:prstGeom>
          <a:ln w="12700">
            <a:miter lim="400000"/>
          </a:ln>
        </p:spPr>
      </p:pic>
      <p:pic>
        <p:nvPicPr>
          <p:cNvPr id="355" name="titi.tiff" descr="titi.tiff"/>
          <p:cNvPicPr>
            <a:picLocks noChangeAspect="1"/>
          </p:cNvPicPr>
          <p:nvPr/>
        </p:nvPicPr>
        <p:blipFill>
          <a:blip r:embed="rId3"/>
          <a:stretch>
            <a:fillRect/>
          </a:stretch>
        </p:blipFill>
        <p:spPr>
          <a:xfrm>
            <a:off x="330200" y="3213100"/>
            <a:ext cx="8178800" cy="3644900"/>
          </a:xfrm>
          <a:prstGeom prst="rect">
            <a:avLst/>
          </a:prstGeom>
          <a:ln w="12700">
            <a:miter lim="400000"/>
          </a:ln>
        </p:spPr>
      </p:pic>
      <p:sp>
        <p:nvSpPr>
          <p:cNvPr id="356" name="output length"/>
          <p:cNvSpPr/>
          <p:nvPr/>
        </p:nvSpPr>
        <p:spPr>
          <a:xfrm>
            <a:off x="1320800" y="2527300"/>
            <a:ext cx="2057400" cy="393700"/>
          </a:xfrm>
          <a:prstGeom prst="roundRect">
            <a:avLst>
              <a:gd name="adj" fmla="val 48387"/>
            </a:avLst>
          </a:prstGeom>
          <a:blipFill>
            <a:blip r:embed="rId4"/>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lnSpc>
                <a:spcPct val="50000"/>
              </a:lnSpc>
              <a:defRPr sz="24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output length</a:t>
            </a:r>
          </a:p>
        </p:txBody>
      </p:sp>
      <p:sp>
        <p:nvSpPr>
          <p:cNvPr id="357" name="#steps"/>
          <p:cNvSpPr/>
          <p:nvPr/>
        </p:nvSpPr>
        <p:spPr>
          <a:xfrm>
            <a:off x="3581400" y="2489200"/>
            <a:ext cx="977900" cy="482600"/>
          </a:xfrm>
          <a:prstGeom prst="roundRect">
            <a:avLst>
              <a:gd name="adj" fmla="val 39474"/>
            </a:avLst>
          </a:prstGeom>
          <a:blipFill>
            <a:blip r:embed="rId4"/>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lnSpc>
                <a:spcPct val="20000"/>
              </a:lnSpc>
              <a:defRPr sz="24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#steps</a:t>
            </a:r>
          </a:p>
        </p:txBody>
      </p:sp>
      <p:sp>
        <p:nvSpPr>
          <p:cNvPr id="358" name="#states"/>
          <p:cNvSpPr/>
          <p:nvPr/>
        </p:nvSpPr>
        <p:spPr>
          <a:xfrm>
            <a:off x="279400" y="2463800"/>
            <a:ext cx="990600" cy="533400"/>
          </a:xfrm>
          <a:prstGeom prst="roundRect">
            <a:avLst>
              <a:gd name="adj" fmla="val 35714"/>
            </a:avLst>
          </a:prstGeom>
          <a:blipFill>
            <a:blip r:embed="rId4"/>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lnSpc>
                <a:spcPct val="70000"/>
              </a:lnSpc>
              <a:defRPr sz="24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#states</a:t>
            </a:r>
          </a:p>
        </p:txBody>
      </p:sp>
      <p:sp>
        <p:nvSpPr>
          <p:cNvPr id="359" name="NEW: Jan 08"/>
          <p:cNvSpPr/>
          <p:nvPr/>
        </p:nvSpPr>
        <p:spPr>
          <a:xfrm>
            <a:off x="8902700" y="6121400"/>
            <a:ext cx="1981200" cy="533400"/>
          </a:xfrm>
          <a:prstGeom prst="roundRect">
            <a:avLst>
              <a:gd name="adj" fmla="val 35714"/>
            </a:avLst>
          </a:prstGeom>
          <a:blipFill>
            <a:blip r:embed="rId4"/>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defRPr sz="24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NEW: Jan 08</a:t>
            </a:r>
          </a:p>
        </p:txBody>
      </p:sp>
      <p:sp>
        <p:nvSpPr>
          <p:cNvPr id="360" name="Those results refer to a n-state Turing Machine with 2 symbols and one two-way infinite tape."/>
          <p:cNvSpPr/>
          <p:nvPr/>
        </p:nvSpPr>
        <p:spPr>
          <a:xfrm>
            <a:off x="8875042" y="3003550"/>
            <a:ext cx="3911601" cy="153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ctr" defTabSz="584200">
              <a:defRPr sz="2400">
                <a:latin typeface="+mn-lt"/>
                <a:ea typeface="+mn-ea"/>
                <a:cs typeface="+mn-cs"/>
                <a:sym typeface="Gill Sans"/>
              </a:defRPr>
            </a:pPr>
            <a:r>
              <a:t>Those results refer to a </a:t>
            </a:r>
            <a:r>
              <a:rPr i="1"/>
              <a:t>n</a:t>
            </a:r>
            <a:r>
              <a:t>-state Turing Machine with 2 symbols and one two-way infinite tape.</a:t>
            </a:r>
          </a:p>
        </p:txBody>
      </p:sp>
      <p:pic>
        <p:nvPicPr>
          <p:cNvPr id="361" name="figure.tiff" descr="figure.tiff"/>
          <p:cNvPicPr>
            <a:picLocks noChangeAspect="1"/>
          </p:cNvPicPr>
          <p:nvPr/>
        </p:nvPicPr>
        <p:blipFill>
          <a:blip r:embed="rId5"/>
          <a:stretch>
            <a:fillRect/>
          </a:stretch>
        </p:blipFill>
        <p:spPr>
          <a:xfrm>
            <a:off x="177800" y="3041650"/>
            <a:ext cx="8352209" cy="28194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4" animBg="1" advAuto="0"/>
      <p:bldP spid="355" grpId="2" animBg="1" advAuto="0"/>
      <p:bldP spid="359" grpId="3" animBg="1" advAuto="0"/>
      <p:bldP spid="360"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Last time"/>
          <p:cNvSpPr txBox="1">
            <a:spLocks noGrp="1"/>
          </p:cNvSpPr>
          <p:nvPr>
            <p:ph type="title"/>
          </p:nvPr>
        </p:nvSpPr>
        <p:spPr>
          <a:prstGeom prst="rect">
            <a:avLst/>
          </a:prstGeom>
        </p:spPr>
        <p:txBody>
          <a:bodyPr/>
          <a:lstStyle/>
          <a:p>
            <a:r>
              <a:t>Last time</a:t>
            </a:r>
          </a:p>
        </p:txBody>
      </p:sp>
      <p:sp>
        <p:nvSpPr>
          <p:cNvPr id="147" name="we have seen that the Halting Problem for WHILE-programs cannot be decided by a WHILE-program, but ...…"/>
          <p:cNvSpPr txBox="1">
            <a:spLocks noGrp="1"/>
          </p:cNvSpPr>
          <p:nvPr>
            <p:ph type="body" sz="half" idx="1"/>
          </p:nvPr>
        </p:nvSpPr>
        <p:spPr>
          <a:xfrm>
            <a:off x="1270000" y="2654300"/>
            <a:ext cx="10464800" cy="4775200"/>
          </a:xfrm>
          <a:prstGeom prst="rect">
            <a:avLst/>
          </a:prstGeom>
        </p:spPr>
        <p:txBody>
          <a:bodyPr/>
          <a:lstStyle/>
          <a:p>
            <a:r>
              <a:t>we have seen that the </a:t>
            </a:r>
            <a:r>
              <a:rPr i="1"/>
              <a:t>Halting Problem</a:t>
            </a:r>
            <a:r>
              <a:t> for </a:t>
            </a:r>
            <a:r>
              <a:rPr>
                <a:latin typeface="Courier"/>
                <a:ea typeface="Courier"/>
                <a:cs typeface="Courier"/>
                <a:sym typeface="Courier"/>
              </a:rPr>
              <a:t>WHILE</a:t>
            </a:r>
            <a:r>
              <a:t>-programs cannot be decided by a </a:t>
            </a:r>
            <a:r>
              <a:rPr>
                <a:latin typeface="Courier"/>
                <a:ea typeface="Courier"/>
                <a:cs typeface="Courier"/>
                <a:sym typeface="Courier"/>
              </a:rPr>
              <a:t>WHILE</a:t>
            </a:r>
            <a:r>
              <a:t>-program, but ...</a:t>
            </a:r>
          </a:p>
          <a:p>
            <a:r>
              <a:t>... can we say something at least?</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1" build="p" bldLvl="5" animBg="1" advAuto="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6" name="Midterm Feedback"/>
          <p:cNvSpPr txBox="1">
            <a:spLocks noGrp="1"/>
          </p:cNvSpPr>
          <p:nvPr>
            <p:ph type="title"/>
          </p:nvPr>
        </p:nvSpPr>
        <p:spPr>
          <a:prstGeom prst="rect">
            <a:avLst/>
          </a:prstGeom>
        </p:spPr>
        <p:txBody>
          <a:bodyPr/>
          <a:lstStyle/>
          <a:p>
            <a:r>
              <a:t>Midterm Feedback</a:t>
            </a:r>
          </a:p>
        </p:txBody>
      </p:sp>
      <p:sp>
        <p:nvSpPr>
          <p:cNvPr id="367" name="5/54 returns should mean most students are happy;…"/>
          <p:cNvSpPr txBox="1">
            <a:spLocks noGrp="1"/>
          </p:cNvSpPr>
          <p:nvPr>
            <p:ph type="body" idx="1"/>
          </p:nvPr>
        </p:nvSpPr>
        <p:spPr>
          <a:prstGeom prst="rect">
            <a:avLst/>
          </a:prstGeom>
        </p:spPr>
        <p:txBody>
          <a:bodyPr/>
          <a:lstStyle/>
          <a:p>
            <a:r>
              <a:t>5/54 returns should mean most students are happy;</a:t>
            </a:r>
          </a:p>
          <a:p>
            <a:r>
              <a:t>Liked: </a:t>
            </a:r>
            <a:br/>
            <a:r>
              <a:t>interesting subject, lectures engaging</a:t>
            </a:r>
          </a:p>
          <a:p>
            <a:r>
              <a:t>Not Liked: </a:t>
            </a:r>
            <a:br/>
            <a:r>
              <a:t>notation, semantics, lack of examples</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6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1" build="p" bldLvl="5"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 name="tiling.tiff" descr="tiling.tiff"/>
          <p:cNvPicPr>
            <a:picLocks noChangeAspect="1"/>
          </p:cNvPicPr>
          <p:nvPr/>
        </p:nvPicPr>
        <p:blipFill>
          <a:blip r:embed="rId2"/>
          <a:stretch>
            <a:fillRect/>
          </a:stretch>
        </p:blipFill>
        <p:spPr>
          <a:xfrm>
            <a:off x="7424777" y="2377834"/>
            <a:ext cx="5635546" cy="5359293"/>
          </a:xfrm>
          <a:prstGeom prst="rect">
            <a:avLst/>
          </a:prstGeom>
          <a:ln w="12700">
            <a:miter lim="400000"/>
          </a:ln>
        </p:spPr>
      </p:pic>
      <p:sp>
        <p:nvSpPr>
          <p:cNvPr id="370" name="Tiling Problem"/>
          <p:cNvSpPr txBox="1">
            <a:spLocks noGrp="1"/>
          </p:cNvSpPr>
          <p:nvPr>
            <p:ph type="title"/>
          </p:nvPr>
        </p:nvSpPr>
        <p:spPr>
          <a:prstGeom prst="rect">
            <a:avLst/>
          </a:prstGeom>
        </p:spPr>
        <p:txBody>
          <a:bodyPr/>
          <a:lstStyle/>
          <a:p>
            <a:r>
              <a:t>Tiling Problem</a:t>
            </a:r>
          </a:p>
        </p:txBody>
      </p:sp>
      <p:sp>
        <p:nvSpPr>
          <p:cNvPr id="371" name="Given an infinite supply of tiles that are of a finite type (here:1,2), can we tile any arbitrary large quadratic floor (i.e. the plane) so that the patterns of all tiles match (in all 4 directions)?"/>
          <p:cNvSpPr txBox="1">
            <a:spLocks noGrp="1"/>
          </p:cNvSpPr>
          <p:nvPr>
            <p:ph type="body" sz="half" idx="1"/>
          </p:nvPr>
        </p:nvSpPr>
        <p:spPr>
          <a:xfrm>
            <a:off x="269823" y="4159250"/>
            <a:ext cx="7701054" cy="4597400"/>
          </a:xfrm>
          <a:prstGeom prst="rect">
            <a:avLst/>
          </a:prstGeom>
        </p:spPr>
        <p:txBody>
          <a:bodyPr lIns="0" tIns="0" rIns="0" bIns="0"/>
          <a:lstStyle/>
          <a:p>
            <a:pPr marL="0" indent="0">
              <a:buSzTx/>
              <a:buNone/>
              <a:defRPr sz="4000"/>
            </a:pPr>
            <a:r>
              <a:rPr dirty="0"/>
              <a:t>Given an infinite supply of tiles that are of a finite type </a:t>
            </a:r>
            <a:r>
              <a:rPr sz="3100" dirty="0"/>
              <a:t>(here:1,2)</a:t>
            </a:r>
            <a:r>
              <a:rPr dirty="0"/>
              <a:t>, can we tile any </a:t>
            </a:r>
            <a:r>
              <a:rPr b="1" i="1" dirty="0">
                <a:solidFill>
                  <a:srgbClr val="9A244F"/>
                </a:solidFill>
              </a:rPr>
              <a:t>arbitrary large</a:t>
            </a:r>
            <a:r>
              <a:rPr dirty="0"/>
              <a:t> quadratic floor (i.e. the plane) so that the patterns of all tiles </a:t>
            </a:r>
            <a:r>
              <a:rPr b="1" i="1" dirty="0">
                <a:solidFill>
                  <a:srgbClr val="9A244F"/>
                </a:solidFill>
              </a:rPr>
              <a:t>match</a:t>
            </a:r>
            <a:r>
              <a:rPr dirty="0"/>
              <a:t> (</a:t>
            </a:r>
            <a:r>
              <a:rPr sz="3500" dirty="0"/>
              <a:t>in all 4 directions)</a:t>
            </a:r>
            <a:r>
              <a:rPr dirty="0"/>
              <a:t>?</a:t>
            </a:r>
          </a:p>
        </p:txBody>
      </p:sp>
      <p:sp>
        <p:nvSpPr>
          <p:cNvPr id="372" name="DECISION PROBLEM"/>
          <p:cNvSpPr/>
          <p:nvPr/>
        </p:nvSpPr>
        <p:spPr>
          <a:xfrm>
            <a:off x="8496300" y="8001000"/>
            <a:ext cx="3810000" cy="508000"/>
          </a:xfrm>
          <a:prstGeom prst="roundRect">
            <a:avLst>
              <a:gd name="adj" fmla="val 37500"/>
            </a:avLst>
          </a:prstGeom>
          <a:blipFill>
            <a:blip r:embed="rId3"/>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lnSpc>
                <a:spcPct val="50000"/>
              </a:lnSpc>
              <a:defRPr sz="2400">
                <a:solidFill>
                  <a:srgbClr val="FFFFFF"/>
                </a:solidFill>
                <a:effectLst>
                  <a:outerShdw blurRad="38100" dist="12700" dir="5400000" rotWithShape="0">
                    <a:srgbClr val="000000">
                      <a:alpha val="50000"/>
                    </a:srgbClr>
                  </a:outerShdw>
                </a:effectLst>
                <a:latin typeface="Chalkduster"/>
                <a:ea typeface="Chalkduster"/>
                <a:cs typeface="Chalkduster"/>
                <a:sym typeface="Chalkduster"/>
              </a:defRPr>
            </a:lvl1pPr>
          </a:lstStyle>
          <a:p>
            <a:r>
              <a:t>DECISION PROBLEM</a:t>
            </a:r>
          </a:p>
        </p:txBody>
      </p:sp>
      <p:pic>
        <p:nvPicPr>
          <p:cNvPr id="373" name="tile1.tiff" descr="tile1.tiff"/>
          <p:cNvPicPr>
            <a:picLocks noChangeAspect="1"/>
          </p:cNvPicPr>
          <p:nvPr/>
        </p:nvPicPr>
        <p:blipFill>
          <a:blip r:embed="rId4"/>
          <a:stretch>
            <a:fillRect/>
          </a:stretch>
        </p:blipFill>
        <p:spPr>
          <a:xfrm>
            <a:off x="965200" y="2857500"/>
            <a:ext cx="990600" cy="965200"/>
          </a:xfrm>
          <a:prstGeom prst="rect">
            <a:avLst/>
          </a:prstGeom>
          <a:ln w="12700">
            <a:miter lim="400000"/>
          </a:ln>
        </p:spPr>
      </p:pic>
      <p:pic>
        <p:nvPicPr>
          <p:cNvPr id="374" name="tile2.tiff" descr="tile2.tiff"/>
          <p:cNvPicPr>
            <a:picLocks noChangeAspect="1"/>
          </p:cNvPicPr>
          <p:nvPr/>
        </p:nvPicPr>
        <p:blipFill>
          <a:blip r:embed="rId5"/>
          <a:stretch>
            <a:fillRect/>
          </a:stretch>
        </p:blipFill>
        <p:spPr>
          <a:xfrm>
            <a:off x="2971800" y="2832100"/>
            <a:ext cx="990600" cy="990600"/>
          </a:xfrm>
          <a:prstGeom prst="rect">
            <a:avLst/>
          </a:prstGeom>
          <a:ln w="12700">
            <a:miter lim="400000"/>
          </a:ln>
        </p:spPr>
      </p:pic>
      <p:sp>
        <p:nvSpPr>
          <p:cNvPr id="375" name="1"/>
          <p:cNvSpPr/>
          <p:nvPr/>
        </p:nvSpPr>
        <p:spPr>
          <a:xfrm>
            <a:off x="1309017" y="4070350"/>
            <a:ext cx="273051" cy="469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2500">
                <a:latin typeface="+mn-lt"/>
                <a:ea typeface="+mn-ea"/>
                <a:cs typeface="+mn-cs"/>
                <a:sym typeface="Gill Sans"/>
              </a:defRPr>
            </a:lvl1pPr>
          </a:lstStyle>
          <a:p>
            <a:r>
              <a:t>1</a:t>
            </a:r>
          </a:p>
        </p:txBody>
      </p:sp>
      <p:sp>
        <p:nvSpPr>
          <p:cNvPr id="376" name="2"/>
          <p:cNvSpPr/>
          <p:nvPr/>
        </p:nvSpPr>
        <p:spPr>
          <a:xfrm>
            <a:off x="3327400" y="4076700"/>
            <a:ext cx="273050" cy="469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2500">
                <a:latin typeface="+mn-lt"/>
                <a:ea typeface="+mn-ea"/>
                <a:cs typeface="+mn-cs"/>
                <a:sym typeface="Gill Sans"/>
              </a:defRPr>
            </a:lvl1pPr>
          </a:lstStyle>
          <a:p>
            <a:r>
              <a:t>2</a:t>
            </a:r>
          </a:p>
        </p:txBody>
      </p:sp>
      <p:sp>
        <p:nvSpPr>
          <p:cNvPr id="377" name="you are not allowed to rotate the tiles, rotation requires a new tile type"/>
          <p:cNvSpPr/>
          <p:nvPr/>
        </p:nvSpPr>
        <p:spPr>
          <a:xfrm>
            <a:off x="2692400" y="8001000"/>
            <a:ext cx="4826000" cy="1270000"/>
          </a:xfrm>
          <a:prstGeom prst="roundRect">
            <a:avLst>
              <a:gd name="adj" fmla="val 15000"/>
            </a:avLst>
          </a:prstGeom>
          <a:blipFill>
            <a:blip r:embed="rId3"/>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584200">
              <a:defRPr sz="1800">
                <a:solidFill>
                  <a:srgbClr val="FFFFFF"/>
                </a:solidFill>
                <a:effectLst>
                  <a:outerShdw blurRad="38100" dist="12700" dir="5400000" rotWithShape="0">
                    <a:srgbClr val="000000">
                      <a:alpha val="50000"/>
                    </a:srgbClr>
                  </a:outerShdw>
                </a:effectLst>
                <a:latin typeface="Chalkduster"/>
                <a:ea typeface="Chalkduster"/>
                <a:cs typeface="Chalkduster"/>
                <a:sym typeface="Chalkduster"/>
              </a:defRPr>
            </a:lvl1pPr>
          </a:lstStyle>
          <a:p>
            <a:r>
              <a:t>you are not allowed to rotate the tiles, rotation requires a new tile type </a:t>
            </a:r>
          </a:p>
        </p:txBody>
      </p:sp>
      <p:pic>
        <p:nvPicPr>
          <p:cNvPr id="378" name="Oval Oval" descr="Oval Oval"/>
          <p:cNvPicPr>
            <a:picLocks/>
          </p:cNvPicPr>
          <p:nvPr/>
        </p:nvPicPr>
        <p:blipFill>
          <a:blip r:embed="rId6"/>
          <a:stretch>
            <a:fillRect/>
          </a:stretch>
        </p:blipFill>
        <p:spPr>
          <a:xfrm>
            <a:off x="9607550" y="2978150"/>
            <a:ext cx="1270000" cy="1181100"/>
          </a:xfrm>
          <a:prstGeom prst="rect">
            <a:avLst/>
          </a:prstGeom>
        </p:spPr>
      </p:pic>
      <p:pic>
        <p:nvPicPr>
          <p:cNvPr id="380" name="Oval Oval" descr="Oval Oval"/>
          <p:cNvPicPr>
            <a:picLocks/>
          </p:cNvPicPr>
          <p:nvPr/>
        </p:nvPicPr>
        <p:blipFill>
          <a:blip r:embed="rId6"/>
          <a:stretch>
            <a:fillRect/>
          </a:stretch>
        </p:blipFill>
        <p:spPr>
          <a:xfrm>
            <a:off x="10153650" y="5416550"/>
            <a:ext cx="1270000" cy="1181100"/>
          </a:xfrm>
          <a:prstGeom prst="rect">
            <a:avLst/>
          </a:prstGeom>
        </p:spPr>
      </p:pic>
      <p:pic>
        <p:nvPicPr>
          <p:cNvPr id="382" name="Oval Oval" descr="Oval Oval"/>
          <p:cNvPicPr>
            <a:picLocks/>
          </p:cNvPicPr>
          <p:nvPr/>
        </p:nvPicPr>
        <p:blipFill>
          <a:blip r:embed="rId6"/>
          <a:stretch>
            <a:fillRect/>
          </a:stretch>
        </p:blipFill>
        <p:spPr>
          <a:xfrm>
            <a:off x="9112250" y="5416550"/>
            <a:ext cx="1270000" cy="1181100"/>
          </a:xfrm>
          <a:prstGeom prst="rect">
            <a:avLst/>
          </a:prstGeom>
        </p:spPr>
      </p:pic>
      <p:pic>
        <p:nvPicPr>
          <p:cNvPr id="384" name="Oval Oval" descr="Oval Oval"/>
          <p:cNvPicPr>
            <a:picLocks/>
          </p:cNvPicPr>
          <p:nvPr/>
        </p:nvPicPr>
        <p:blipFill>
          <a:blip r:embed="rId6"/>
          <a:stretch>
            <a:fillRect/>
          </a:stretch>
        </p:blipFill>
        <p:spPr>
          <a:xfrm>
            <a:off x="9607550" y="3981450"/>
            <a:ext cx="1270000" cy="1181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7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38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p:tmAbs val="0"/>
                                  </p:iterate>
                                  <p:childTnLst>
                                    <p:set>
                                      <p:cBhvr>
                                        <p:cTn id="21" fill="hold"/>
                                        <p:tgtEl>
                                          <p:spTgt spid="38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6" nodeType="afterEffect">
                                  <p:stCondLst>
                                    <p:cond delay="0"/>
                                  </p:stCondLst>
                                  <p:iterate>
                                    <p:tmAbs val="0"/>
                                  </p:iterate>
                                  <p:childTnLst>
                                    <p:set>
                                      <p:cBhvr>
                                        <p:cTn id="24" fill="hold"/>
                                        <p:tgtEl>
                                          <p:spTgt spid="3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7" nodeType="clickEffect">
                                  <p:stCondLst>
                                    <p:cond delay="0"/>
                                  </p:stCondLst>
                                  <p:iterate>
                                    <p:tmAbs val="0"/>
                                  </p:iterate>
                                  <p:childTnLst>
                                    <p:set>
                                      <p:cBhvr>
                                        <p:cTn id="28" fill="hold"/>
                                        <p:tgtEl>
                                          <p:spTgt spid="3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8" nodeType="clickEffect">
                                  <p:stCondLst>
                                    <p:cond delay="0"/>
                                  </p:stCondLst>
                                  <p:iterate>
                                    <p:tmAbs val="0"/>
                                  </p:iterate>
                                  <p:childTnLst>
                                    <p:set>
                                      <p:cBhvr>
                                        <p:cTn id="32" fill="hold"/>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 grpId="2" animBg="1" advAuto="0"/>
      <p:bldP spid="371" grpId="1" animBg="1" advAuto="0"/>
      <p:bldP spid="372" grpId="8" animBg="1" advAuto="0"/>
      <p:bldP spid="377" grpId="7" animBg="1" advAuto="0"/>
      <p:bldP spid="378" grpId="3" animBg="1" advAuto="0"/>
      <p:bldP spid="380" grpId="6" animBg="1" advAuto="0"/>
      <p:bldP spid="382" grpId="5" animBg="1" advAuto="0"/>
      <p:bldP spid="384" grpId="4"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 name="Group"/>
          <p:cNvGrpSpPr/>
          <p:nvPr/>
        </p:nvGrpSpPr>
        <p:grpSpPr>
          <a:xfrm>
            <a:off x="6207759" y="3867150"/>
            <a:ext cx="5438142" cy="412750"/>
            <a:chOff x="0" y="297945"/>
            <a:chExt cx="5438141" cy="412749"/>
          </a:xfrm>
        </p:grpSpPr>
        <p:sp>
          <p:nvSpPr>
            <p:cNvPr id="387" name="Line"/>
            <p:cNvSpPr/>
            <p:nvPr/>
          </p:nvSpPr>
          <p:spPr>
            <a:xfrm>
              <a:off x="-1" y="297945"/>
              <a:ext cx="764542" cy="6351"/>
            </a:xfrm>
            <a:prstGeom prst="line">
              <a:avLst/>
            </a:prstGeom>
            <a:noFill/>
            <a:ln w="76200" cap="flat">
              <a:solidFill>
                <a:srgbClr val="ED2500"/>
              </a:solidFill>
              <a:prstDash val="solid"/>
              <a:miter lim="400000"/>
              <a:headEnd type="stealth" w="med" len="med"/>
            </a:ln>
            <a:effectLst/>
          </p:spPr>
          <p:txBody>
            <a:bodyPr wrap="square" lIns="50800" tIns="50800" rIns="50800" bIns="50800" numCol="1" anchor="ctr">
              <a:noAutofit/>
            </a:bodyPr>
            <a:lstStyle/>
            <a:p>
              <a:endParaRPr/>
            </a:p>
          </p:txBody>
        </p:sp>
        <p:sp>
          <p:nvSpPr>
            <p:cNvPr id="388" name="Line"/>
            <p:cNvSpPr/>
            <p:nvPr/>
          </p:nvSpPr>
          <p:spPr>
            <a:xfrm flipV="1">
              <a:off x="4142740" y="697997"/>
              <a:ext cx="1295402" cy="12699"/>
            </a:xfrm>
            <a:prstGeom prst="line">
              <a:avLst/>
            </a:prstGeom>
            <a:noFill/>
            <a:ln w="38100" cap="flat">
              <a:solidFill>
                <a:srgbClr val="DC2E00"/>
              </a:solidFill>
              <a:prstDash val="solid"/>
              <a:miter lim="400000"/>
              <a:headEnd type="stealth" w="med" len="med"/>
              <a:tailEnd type="stealth" w="med" len="med"/>
            </a:ln>
            <a:effectLst/>
          </p:spPr>
          <p:txBody>
            <a:bodyPr wrap="square" lIns="50800" tIns="50800" rIns="50800" bIns="50800" numCol="1" anchor="ctr">
              <a:noAutofit/>
            </a:bodyPr>
            <a:lstStyle/>
            <a:p>
              <a:endParaRPr/>
            </a:p>
          </p:txBody>
        </p:sp>
      </p:grpSp>
      <p:pic>
        <p:nvPicPr>
          <p:cNvPr id="390" name="tiles1.tiff" descr="tiles1.tiff"/>
          <p:cNvPicPr>
            <a:picLocks noChangeAspect="1"/>
          </p:cNvPicPr>
          <p:nvPr/>
        </p:nvPicPr>
        <p:blipFill>
          <a:blip r:embed="rId2"/>
          <a:stretch>
            <a:fillRect/>
          </a:stretch>
        </p:blipFill>
        <p:spPr>
          <a:xfrm>
            <a:off x="7589126" y="2997994"/>
            <a:ext cx="4954126" cy="1206501"/>
          </a:xfrm>
          <a:prstGeom prst="rect">
            <a:avLst/>
          </a:prstGeom>
          <a:ln w="12700">
            <a:miter lim="400000"/>
          </a:ln>
        </p:spPr>
      </p:pic>
      <p:sp>
        <p:nvSpPr>
          <p:cNvPr id="391" name="Tiling Problem (cont’d)"/>
          <p:cNvSpPr txBox="1">
            <a:spLocks noGrp="1"/>
          </p:cNvSpPr>
          <p:nvPr>
            <p:ph type="title"/>
          </p:nvPr>
        </p:nvSpPr>
        <p:spPr>
          <a:prstGeom prst="rect">
            <a:avLst/>
          </a:prstGeom>
        </p:spPr>
        <p:txBody>
          <a:bodyPr/>
          <a:lstStyle/>
          <a:p>
            <a:r>
              <a:t>Tiling Problem </a:t>
            </a:r>
            <a:r>
              <a:rPr sz="4800"/>
              <a:t>(cont’d)</a:t>
            </a:r>
          </a:p>
        </p:txBody>
      </p:sp>
      <p:sp>
        <p:nvSpPr>
          <p:cNvPr id="392" name="Note that swapping South-facing colours of tile type 2 and 3 as above will mean we cannot even tile a 3x3 square. (Try it out yourself! Exercises.)…"/>
          <p:cNvSpPr txBox="1">
            <a:spLocks noGrp="1"/>
          </p:cNvSpPr>
          <p:nvPr>
            <p:ph type="body" sz="half" idx="1"/>
          </p:nvPr>
        </p:nvSpPr>
        <p:spPr>
          <a:xfrm>
            <a:off x="1181100" y="4330700"/>
            <a:ext cx="10223500" cy="4432300"/>
          </a:xfrm>
          <a:prstGeom prst="rect">
            <a:avLst/>
          </a:prstGeom>
        </p:spPr>
        <p:txBody>
          <a:bodyPr/>
          <a:lstStyle/>
          <a:p>
            <a:r>
              <a:t>Note that swapping South-facing colours of tile type 2 and 3 as above will mean we cannot even tile a 3x3 square. </a:t>
            </a:r>
            <a:r>
              <a:rPr sz="3500" i="1"/>
              <a:t>(Try it out yourself! Exercises.)</a:t>
            </a:r>
          </a:p>
          <a:p>
            <a:r>
              <a:t>The tiling problem for arbitrary finite sets of tile types is </a:t>
            </a:r>
            <a:r>
              <a:rPr b="1" i="1">
                <a:solidFill>
                  <a:srgbClr val="791A3E"/>
                </a:solidFill>
              </a:rPr>
              <a:t>undecidable</a:t>
            </a:r>
            <a:r>
              <a:t>.</a:t>
            </a:r>
          </a:p>
        </p:txBody>
      </p:sp>
      <p:sp>
        <p:nvSpPr>
          <p:cNvPr id="393" name="Rounded Rectangle"/>
          <p:cNvSpPr/>
          <p:nvPr/>
        </p:nvSpPr>
        <p:spPr>
          <a:xfrm>
            <a:off x="6616700" y="3009900"/>
            <a:ext cx="6070600" cy="1498600"/>
          </a:xfrm>
          <a:prstGeom prst="roundRect">
            <a:avLst>
              <a:gd name="adj" fmla="val 12712"/>
            </a:avLst>
          </a:prstGeom>
          <a:ln w="25400">
            <a:solidFill>
              <a:srgbClr val="941751"/>
            </a:solidFill>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394" name="old"/>
          <p:cNvSpPr/>
          <p:nvPr/>
        </p:nvSpPr>
        <p:spPr>
          <a:xfrm>
            <a:off x="6714579" y="3302000"/>
            <a:ext cx="764928"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4000">
                <a:solidFill>
                  <a:srgbClr val="941751"/>
                </a:solidFill>
                <a:latin typeface="+mn-lt"/>
                <a:ea typeface="+mn-ea"/>
                <a:cs typeface="+mn-cs"/>
                <a:sym typeface="Gill Sans"/>
              </a:defRPr>
            </a:lvl1pPr>
          </a:lstStyle>
          <a:p>
            <a:r>
              <a:t>old</a:t>
            </a:r>
          </a:p>
        </p:txBody>
      </p:sp>
      <p:pic>
        <p:nvPicPr>
          <p:cNvPr id="395" name="Tiles2.tiff" descr="Tiles2.tiff"/>
          <p:cNvPicPr>
            <a:picLocks noChangeAspect="1"/>
          </p:cNvPicPr>
          <p:nvPr/>
        </p:nvPicPr>
        <p:blipFill>
          <a:blip r:embed="rId3"/>
          <a:stretch>
            <a:fillRect/>
          </a:stretch>
        </p:blipFill>
        <p:spPr>
          <a:xfrm>
            <a:off x="1001142" y="3035300"/>
            <a:ext cx="4933724" cy="12065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92">
                                            <p:bg/>
                                          </p:spTgt>
                                        </p:tgtEl>
                                        <p:attrNameLst>
                                          <p:attrName>style.visibility</p:attrName>
                                        </p:attrNameLst>
                                      </p:cBhvr>
                                      <p:to>
                                        <p:strVal val="visible"/>
                                      </p:to>
                                    </p:set>
                                  </p:childTnLst>
                                </p:cTn>
                              </p:par>
                              <p:par>
                                <p:cTn id="15" presetID="1" presetClass="entr" presetSubtype="0" fill="hold" grpId="3" nodeType="withEffect">
                                  <p:stCondLst>
                                    <p:cond delay="0"/>
                                  </p:stCondLst>
                                  <p:iterate>
                                    <p:tmAbs val="0"/>
                                  </p:iterate>
                                  <p:childTnLst>
                                    <p:set>
                                      <p:cBhvr>
                                        <p:cTn id="16" fill="hold"/>
                                        <p:tgtEl>
                                          <p:spTgt spid="39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iterate>
                                    <p:tmAbs val="0"/>
                                  </p:iterate>
                                  <p:childTnLst>
                                    <p:set>
                                      <p:cBhvr>
                                        <p:cTn id="20" fill="hold"/>
                                        <p:tgtEl>
                                          <p:spTgt spid="3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1" animBg="1" advAuto="0"/>
      <p:bldP spid="392" grpId="3" build="p" bldLvl="5" animBg="1" advAuto="0"/>
      <p:bldP spid="395" grpId="2"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iling Problem is Hard"/>
          <p:cNvSpPr txBox="1">
            <a:spLocks noGrp="1"/>
          </p:cNvSpPr>
          <p:nvPr>
            <p:ph type="title"/>
          </p:nvPr>
        </p:nvSpPr>
        <p:spPr>
          <a:prstGeom prst="rect">
            <a:avLst/>
          </a:prstGeom>
        </p:spPr>
        <p:txBody>
          <a:bodyPr/>
          <a:lstStyle/>
          <a:p>
            <a:r>
              <a:t>Tiling Problem is Hard</a:t>
            </a:r>
          </a:p>
        </p:txBody>
      </p:sp>
      <p:sp>
        <p:nvSpPr>
          <p:cNvPr id="398" name="1961: H. Wang presents an algorithm that decides whether any given finite set of tile types can tile the plane. In his proof he assumed that any set that could tile the plane would be able to do so periodically (ie with a repeating pattern like a wallpap"/>
          <p:cNvSpPr txBox="1">
            <a:spLocks noGrp="1"/>
          </p:cNvSpPr>
          <p:nvPr>
            <p:ph type="body" idx="1"/>
          </p:nvPr>
        </p:nvSpPr>
        <p:spPr>
          <a:xfrm>
            <a:off x="927100" y="2963332"/>
            <a:ext cx="11468100" cy="5240867"/>
          </a:xfrm>
          <a:prstGeom prst="rect">
            <a:avLst/>
          </a:prstGeom>
        </p:spPr>
        <p:txBody>
          <a:bodyPr/>
          <a:lstStyle/>
          <a:p>
            <a:pPr marL="807357" indent="-489857"/>
            <a:r>
              <a:rPr sz="3600" b="1" i="1" dirty="0">
                <a:solidFill>
                  <a:srgbClr val="791A3E"/>
                </a:solidFill>
              </a:rPr>
              <a:t>1961</a:t>
            </a:r>
            <a:r>
              <a:rPr sz="3600" i="1" dirty="0">
                <a:solidFill>
                  <a:srgbClr val="791A3E"/>
                </a:solidFill>
              </a:rPr>
              <a:t>: </a:t>
            </a:r>
            <a:r>
              <a:rPr sz="3600" b="1" i="1" dirty="0">
                <a:solidFill>
                  <a:srgbClr val="791A3E"/>
                </a:solidFill>
              </a:rPr>
              <a:t>H. Wang</a:t>
            </a:r>
            <a:r>
              <a:rPr sz="3600" i="1" dirty="0">
                <a:solidFill>
                  <a:srgbClr val="791A3E"/>
                </a:solidFill>
              </a:rPr>
              <a:t> </a:t>
            </a:r>
            <a:r>
              <a:rPr sz="3600" dirty="0"/>
              <a:t>presents an algorithm that decides whether any given finite set of tile types can tile the plane. In his proof he assumed that any set that could tile the plane would be able to do so periodically (</a:t>
            </a:r>
            <a:r>
              <a:rPr sz="3600" dirty="0" err="1"/>
              <a:t>ie</a:t>
            </a:r>
            <a:r>
              <a:rPr sz="3600" dirty="0"/>
              <a:t> with a repeating pattern like a wallpaper)</a:t>
            </a:r>
            <a:br>
              <a:rPr lang="en-GB" sz="3600" dirty="0"/>
            </a:br>
            <a:endParaRPr sz="3600" dirty="0"/>
          </a:p>
          <a:p>
            <a:pPr marL="807357" indent="-489857">
              <a:spcBef>
                <a:spcPts val="600"/>
              </a:spcBef>
            </a:pPr>
            <a:r>
              <a:rPr sz="3600" b="1" i="1" dirty="0">
                <a:solidFill>
                  <a:srgbClr val="791A3E"/>
                </a:solidFill>
              </a:rPr>
              <a:t>1966</a:t>
            </a:r>
            <a:r>
              <a:rPr sz="3600" i="1" dirty="0">
                <a:solidFill>
                  <a:srgbClr val="791A3E"/>
                </a:solidFill>
              </a:rPr>
              <a:t>: </a:t>
            </a:r>
            <a:r>
              <a:rPr sz="3600" b="1" i="1" dirty="0">
                <a:solidFill>
                  <a:srgbClr val="791A3E"/>
                </a:solidFill>
              </a:rPr>
              <a:t>Robert Berger</a:t>
            </a:r>
            <a:r>
              <a:rPr sz="3600" b="1" dirty="0"/>
              <a:t> </a:t>
            </a:r>
            <a:r>
              <a:rPr sz="3600" dirty="0"/>
              <a:t>proved </a:t>
            </a:r>
            <a:r>
              <a:rPr sz="3600" b="1" i="1" dirty="0">
                <a:solidFill>
                  <a:srgbClr val="791A3E"/>
                </a:solidFill>
              </a:rPr>
              <a:t>Wang’s conjecture</a:t>
            </a:r>
            <a:r>
              <a:rPr sz="3600" dirty="0"/>
              <a:t> </a:t>
            </a:r>
            <a:r>
              <a:rPr sz="3600" b="1" i="1" dirty="0">
                <a:solidFill>
                  <a:srgbClr val="9A244F"/>
                </a:solidFill>
              </a:rPr>
              <a:t>wrong</a:t>
            </a:r>
            <a:r>
              <a:rPr sz="3600" dirty="0"/>
              <a:t>. He presented a case where the tiles would only tile the plane without repeating pattern, allegedly using 20,426 distinct tile shapes! </a:t>
            </a:r>
            <a:r>
              <a:rPr sz="2400" i="1" dirty="0">
                <a:latin typeface="Helvetica"/>
                <a:ea typeface="Helvetica"/>
                <a:cs typeface="Helvetica"/>
                <a:sym typeface="Helvetica"/>
              </a:rPr>
              <a:t>”Undecidability of the domino problem”</a:t>
            </a:r>
            <a:r>
              <a:rPr sz="2400" dirty="0">
                <a:latin typeface="Helvetica"/>
                <a:ea typeface="Helvetica"/>
                <a:cs typeface="Helvetica"/>
                <a:sym typeface="Helvetica"/>
              </a:rPr>
              <a:t>, Memoirs of the AMS in 1966.</a:t>
            </a:r>
          </a:p>
        </p:txBody>
      </p:sp>
      <p:sp>
        <p:nvSpPr>
          <p:cNvPr id="399" name="current record is using  only 13 tiles"/>
          <p:cNvSpPr/>
          <p:nvPr/>
        </p:nvSpPr>
        <p:spPr>
          <a:xfrm rot="311294">
            <a:off x="6541561" y="8301668"/>
            <a:ext cx="3888317" cy="1042287"/>
          </a:xfrm>
          <a:prstGeom prst="roundRect">
            <a:avLst>
              <a:gd name="adj" fmla="val 18277"/>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algn="ctr" defTabSz="584200">
              <a:defRPr sz="2000">
                <a:solidFill>
                  <a:srgbClr val="FFFFFF"/>
                </a:solidFill>
                <a:effectLst>
                  <a:outerShdw blurRad="38100" dist="12700" dir="5400000" rotWithShape="0">
                    <a:srgbClr val="000000">
                      <a:alpha val="50000"/>
                    </a:srgbClr>
                  </a:outerShdw>
                </a:effectLst>
                <a:latin typeface="Chalkduster"/>
                <a:ea typeface="Chalkduster"/>
                <a:cs typeface="Chalkduster"/>
                <a:sym typeface="Chalkduster"/>
              </a:defRPr>
            </a:pPr>
            <a:r>
              <a:rPr dirty="0"/>
              <a:t>current record is using </a:t>
            </a:r>
            <a:br>
              <a:rPr dirty="0"/>
            </a:br>
            <a:r>
              <a:rPr dirty="0"/>
              <a:t>only 13 tiles</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 grpId="1" build="p" bldLvl="5" animBg="1" advAuto="0"/>
      <p:bldP spid="399" grpId="2"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Undecidability of Tiling the Plane"/>
          <p:cNvSpPr txBox="1">
            <a:spLocks noGrp="1"/>
          </p:cNvSpPr>
          <p:nvPr>
            <p:ph type="title"/>
          </p:nvPr>
        </p:nvSpPr>
        <p:spPr>
          <a:xfrm>
            <a:off x="736600" y="1130300"/>
            <a:ext cx="11595100" cy="1562100"/>
          </a:xfrm>
          <a:prstGeom prst="rect">
            <a:avLst/>
          </a:prstGeom>
        </p:spPr>
        <p:txBody>
          <a:bodyPr/>
          <a:lstStyle>
            <a:lvl1pPr>
              <a:defRPr sz="6700"/>
            </a:lvl1pPr>
          </a:lstStyle>
          <a:p>
            <a:r>
              <a:rPr dirty="0"/>
              <a:t>Undecidability of Tiling the Plane</a:t>
            </a:r>
          </a:p>
        </p:txBody>
      </p:sp>
      <p:sp>
        <p:nvSpPr>
          <p:cNvPr id="402" name="tiling problem for a fixed size floor, n×n, is clearly decidable (check all tilings);…"/>
          <p:cNvSpPr txBox="1">
            <a:spLocks noGrp="1"/>
          </p:cNvSpPr>
          <p:nvPr>
            <p:ph type="body" idx="1"/>
          </p:nvPr>
        </p:nvSpPr>
        <p:spPr>
          <a:xfrm>
            <a:off x="673100" y="2692400"/>
            <a:ext cx="11997128" cy="5981700"/>
          </a:xfrm>
          <a:prstGeom prst="rect">
            <a:avLst/>
          </a:prstGeom>
        </p:spPr>
        <p:txBody>
          <a:bodyPr/>
          <a:lstStyle/>
          <a:p>
            <a:pPr marL="861785" indent="-544285">
              <a:spcBef>
                <a:spcPts val="2000"/>
              </a:spcBef>
            </a:pPr>
            <a:r>
              <a:rPr sz="4000" dirty="0"/>
              <a:t>tiling problem for a </a:t>
            </a:r>
            <a:r>
              <a:rPr sz="4000" i="1" dirty="0">
                <a:solidFill>
                  <a:srgbClr val="80097F"/>
                </a:solidFill>
              </a:rPr>
              <a:t>fixed size</a:t>
            </a:r>
            <a:r>
              <a:rPr sz="4000" i="1" dirty="0"/>
              <a:t> floor,</a:t>
            </a:r>
            <a:r>
              <a:rPr sz="4000" dirty="0"/>
              <a:t> </a:t>
            </a:r>
            <a:r>
              <a:rPr sz="4000" i="1" dirty="0" err="1"/>
              <a:t>n×n</a:t>
            </a:r>
            <a:r>
              <a:rPr sz="4000" dirty="0"/>
              <a:t>, is clearly decidable (check all </a:t>
            </a:r>
            <a:r>
              <a:rPr sz="4000" dirty="0" err="1"/>
              <a:t>tilings</a:t>
            </a:r>
            <a:r>
              <a:rPr sz="4000" dirty="0"/>
              <a:t>);</a:t>
            </a:r>
          </a:p>
          <a:p>
            <a:pPr marL="861785" indent="-544285">
              <a:spcBef>
                <a:spcPts val="2000"/>
              </a:spcBef>
            </a:pPr>
            <a:r>
              <a:rPr sz="4000" dirty="0"/>
              <a:t>infinity of the plane alone is not the reason why tiling of the plane is undecidable;</a:t>
            </a:r>
          </a:p>
          <a:p>
            <a:pPr marL="861785" indent="-544285">
              <a:spcBef>
                <a:spcPts val="2000"/>
              </a:spcBef>
              <a:defRPr sz="4000"/>
            </a:pPr>
            <a:r>
              <a:rPr dirty="0"/>
              <a:t>How to prove undecidability?</a:t>
            </a:r>
            <a:br>
              <a:rPr dirty="0"/>
            </a:br>
            <a:r>
              <a:rPr dirty="0"/>
              <a:t>if the </a:t>
            </a:r>
            <a:r>
              <a:rPr i="1" dirty="0"/>
              <a:t>Tiling Problem</a:t>
            </a:r>
            <a:r>
              <a:rPr dirty="0"/>
              <a:t> was decidable so would be the </a:t>
            </a:r>
            <a:r>
              <a:rPr i="1" dirty="0">
                <a:solidFill>
                  <a:srgbClr val="80097F"/>
                </a:solidFill>
              </a:rPr>
              <a:t>Halting Problem</a:t>
            </a:r>
            <a:r>
              <a:rPr dirty="0"/>
              <a:t> for </a:t>
            </a:r>
            <a:r>
              <a:rPr i="1" dirty="0"/>
              <a:t>Turing Machines</a:t>
            </a:r>
            <a:r>
              <a:rPr dirty="0"/>
              <a:t> (encode sequence of </a:t>
            </a:r>
            <a:r>
              <a:rPr i="1" dirty="0"/>
              <a:t>Turing Machine</a:t>
            </a:r>
            <a:r>
              <a:rPr dirty="0"/>
              <a:t> states by tiles which match if they are successor states in a step).</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 grpId="1" build="p" bldLvl="5" animBg="1" advAuto="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4" name="Limits of Computation"/>
          <p:cNvSpPr txBox="1">
            <a:spLocks noGrp="1"/>
          </p:cNvSpPr>
          <p:nvPr>
            <p:ph type="ctrTitle"/>
          </p:nvPr>
        </p:nvSpPr>
        <p:spPr>
          <a:prstGeom prst="rect">
            <a:avLst/>
          </a:prstGeom>
        </p:spPr>
        <p:txBody>
          <a:bodyPr/>
          <a:lstStyle/>
          <a:p>
            <a:r>
              <a:t>Limits of Computation</a:t>
            </a:r>
          </a:p>
        </p:txBody>
      </p:sp>
      <p:sp>
        <p:nvSpPr>
          <p:cNvPr id="405" name="9 - More non-computable problems…"/>
          <p:cNvSpPr txBox="1">
            <a:spLocks noGrp="1"/>
          </p:cNvSpPr>
          <p:nvPr>
            <p:ph type="subTitle" sz="quarter" idx="1"/>
          </p:nvPr>
        </p:nvSpPr>
        <p:spPr>
          <a:xfrm>
            <a:off x="1117600" y="5092700"/>
            <a:ext cx="11049000" cy="1943100"/>
          </a:xfrm>
          <a:prstGeom prst="rect">
            <a:avLst/>
          </a:prstGeom>
        </p:spPr>
        <p:txBody>
          <a:bodyPr/>
          <a:lstStyle/>
          <a:p>
            <a:r>
              <a:t>9 - More non-computable problems</a:t>
            </a:r>
          </a:p>
          <a:p>
            <a:pPr lvl="1"/>
            <a:r>
              <a:t>Bernhard Reus</a:t>
            </a:r>
          </a:p>
        </p:txBody>
      </p:sp>
      <p:pic>
        <p:nvPicPr>
          <p:cNvPr id="406" name="droppedImage.tiff" descr="droppedImage.tiff"/>
          <p:cNvPicPr>
            <a:picLocks noChangeAspect="1"/>
          </p:cNvPicPr>
          <p:nvPr/>
        </p:nvPicPr>
        <p:blipFill>
          <a:blip r:embed="rId2"/>
          <a:stretch>
            <a:fillRect/>
          </a:stretch>
        </p:blipFill>
        <p:spPr>
          <a:xfrm>
            <a:off x="9149184" y="5600700"/>
            <a:ext cx="3550817" cy="3479800"/>
          </a:xfrm>
          <a:prstGeom prst="rect">
            <a:avLst/>
          </a:prstGeom>
          <a:ln w="12700">
            <a:miter lim="400000"/>
          </a:ln>
        </p:spPr>
      </p:pic>
      <p:sp>
        <p:nvSpPr>
          <p:cNvPr id="407" name="Part II"/>
          <p:cNvSpPr/>
          <p:nvPr/>
        </p:nvSpPr>
        <p:spPr>
          <a:xfrm rot="20620192">
            <a:off x="2920999" y="7010400"/>
            <a:ext cx="2590801" cy="660401"/>
          </a:xfrm>
          <a:prstGeom prst="roundRect">
            <a:avLst>
              <a:gd name="adj" fmla="val 28846"/>
            </a:avLst>
          </a:prstGeom>
          <a:blipFill>
            <a:blip r:embed="rId3"/>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Part II</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Reduction"/>
          <p:cNvSpPr txBox="1">
            <a:spLocks noGrp="1"/>
          </p:cNvSpPr>
          <p:nvPr>
            <p:ph type="title"/>
          </p:nvPr>
        </p:nvSpPr>
        <p:spPr>
          <a:xfrm>
            <a:off x="1270000" y="1130300"/>
            <a:ext cx="10464800" cy="1257300"/>
          </a:xfrm>
          <a:prstGeom prst="rect">
            <a:avLst/>
          </a:prstGeom>
        </p:spPr>
        <p:txBody>
          <a:bodyPr/>
          <a:lstStyle/>
          <a:p>
            <a:r>
              <a:rPr dirty="0"/>
              <a:t>Reduction</a:t>
            </a:r>
          </a:p>
        </p:txBody>
      </p:sp>
      <p:sp>
        <p:nvSpPr>
          <p:cNvPr id="410" name="already several times this principle was used: to show that a problem is undecidable (non-computable), argue that if it was decidable (computable) then we could decide (compute) the Halting Problem.…"/>
          <p:cNvSpPr txBox="1">
            <a:spLocks noGrp="1"/>
          </p:cNvSpPr>
          <p:nvPr>
            <p:ph type="body" idx="1"/>
          </p:nvPr>
        </p:nvSpPr>
        <p:spPr>
          <a:xfrm>
            <a:off x="521325" y="2387600"/>
            <a:ext cx="11962150" cy="6235700"/>
          </a:xfrm>
          <a:prstGeom prst="rect">
            <a:avLst/>
          </a:prstGeom>
        </p:spPr>
        <p:txBody>
          <a:bodyPr/>
          <a:lstStyle/>
          <a:p>
            <a:pPr marL="807357" indent="-489857">
              <a:spcBef>
                <a:spcPts val="2000"/>
              </a:spcBef>
            </a:pPr>
            <a:r>
              <a:rPr sz="3600" dirty="0"/>
              <a:t>already several times this principle was used:</a:t>
            </a:r>
            <a:br>
              <a:rPr sz="3600" dirty="0"/>
            </a:br>
            <a:r>
              <a:rPr sz="3600" i="1" dirty="0"/>
              <a:t>to show that a problem is undecidable (non-computable), argue that if it was decidable (computable) then we could decide (compute) the </a:t>
            </a:r>
            <a:r>
              <a:rPr sz="3600" i="1" dirty="0">
                <a:solidFill>
                  <a:srgbClr val="80097F"/>
                </a:solidFill>
              </a:rPr>
              <a:t>Halting Problem</a:t>
            </a:r>
            <a:r>
              <a:rPr sz="3600" dirty="0"/>
              <a:t>.</a:t>
            </a:r>
          </a:p>
          <a:p>
            <a:pPr marL="807357" indent="-489857">
              <a:spcBef>
                <a:spcPts val="2000"/>
              </a:spcBef>
            </a:pPr>
            <a:r>
              <a:rPr sz="3600" i="1" dirty="0">
                <a:solidFill>
                  <a:srgbClr val="80097F"/>
                </a:solidFill>
              </a:rPr>
              <a:t>Halting Problem</a:t>
            </a:r>
            <a:r>
              <a:rPr sz="3600" dirty="0"/>
              <a:t> is </a:t>
            </a:r>
            <a:r>
              <a:rPr sz="3600" i="1" dirty="0"/>
              <a:t>“at most as hard”</a:t>
            </a:r>
            <a:r>
              <a:rPr sz="3600" dirty="0"/>
              <a:t> than these other problems.</a:t>
            </a:r>
          </a:p>
          <a:p>
            <a:pPr marL="807357" indent="-489857">
              <a:spcBef>
                <a:spcPts val="2000"/>
              </a:spcBef>
            </a:pPr>
            <a:r>
              <a:rPr sz="3600" dirty="0"/>
              <a:t>This is called a (computable) problem </a:t>
            </a:r>
            <a:r>
              <a:rPr sz="3600" i="1" dirty="0">
                <a:solidFill>
                  <a:srgbClr val="80097F"/>
                </a:solidFill>
              </a:rPr>
              <a:t>reduction</a:t>
            </a:r>
            <a:r>
              <a:rPr sz="3600" dirty="0"/>
              <a:t>.</a:t>
            </a:r>
          </a:p>
          <a:p>
            <a:pPr marL="807357" indent="-489857">
              <a:spcBef>
                <a:spcPts val="2000"/>
              </a:spcBef>
              <a:defRPr sz="3600"/>
            </a:pPr>
            <a:r>
              <a:rPr dirty="0"/>
              <a:t>We have seen that the </a:t>
            </a:r>
            <a:r>
              <a:rPr i="1" dirty="0">
                <a:solidFill>
                  <a:srgbClr val="80097F"/>
                </a:solidFill>
              </a:rPr>
              <a:t>Halting Problem</a:t>
            </a:r>
            <a:r>
              <a:rPr dirty="0"/>
              <a:t> can be reduced to any </a:t>
            </a:r>
            <a:r>
              <a:rPr i="1" dirty="0"/>
              <a:t>non-trivial &amp; extensional</a:t>
            </a:r>
            <a:r>
              <a:rPr dirty="0"/>
              <a:t> program </a:t>
            </a:r>
            <a:r>
              <a:rPr i="1" dirty="0"/>
              <a:t>property</a:t>
            </a:r>
            <a:r>
              <a:rPr dirty="0"/>
              <a:t> or the Tiling problem.  Thus those can’t be decidable either.</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1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1" build="p" bldLvl="5"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eduction"/>
          <p:cNvSpPr txBox="1">
            <a:spLocks noGrp="1"/>
          </p:cNvSpPr>
          <p:nvPr>
            <p:ph type="title"/>
          </p:nvPr>
        </p:nvSpPr>
        <p:spPr>
          <a:xfrm>
            <a:off x="1625600" y="1219200"/>
            <a:ext cx="8636000" cy="1562100"/>
          </a:xfrm>
          <a:prstGeom prst="rect">
            <a:avLst/>
          </a:prstGeom>
        </p:spPr>
        <p:txBody>
          <a:bodyPr/>
          <a:lstStyle/>
          <a:p>
            <a:r>
              <a:t>Reduction </a:t>
            </a:r>
          </a:p>
        </p:txBody>
      </p:sp>
      <p:sp>
        <p:nvSpPr>
          <p:cNvPr id="413" name="Assume A⊆X and B⊆Y.…"/>
          <p:cNvSpPr txBox="1">
            <a:spLocks noGrp="1"/>
          </p:cNvSpPr>
          <p:nvPr>
            <p:ph type="body" idx="1"/>
          </p:nvPr>
        </p:nvSpPr>
        <p:spPr>
          <a:xfrm>
            <a:off x="76200" y="2565400"/>
            <a:ext cx="9639300" cy="6210300"/>
          </a:xfrm>
          <a:prstGeom prst="rect">
            <a:avLst/>
          </a:prstGeom>
        </p:spPr>
        <p:txBody>
          <a:bodyPr/>
          <a:lstStyle/>
          <a:p>
            <a:pPr>
              <a:spcBef>
                <a:spcPts val="2100"/>
              </a:spcBef>
            </a:pPr>
            <a:r>
              <a:rPr dirty="0"/>
              <a:t>Assume </a:t>
            </a:r>
            <a:r>
              <a:rPr i="1" dirty="0"/>
              <a:t>A</a:t>
            </a:r>
            <a:r>
              <a:rPr dirty="0">
                <a:latin typeface="Apple Symbols"/>
                <a:ea typeface="Apple Symbols"/>
                <a:cs typeface="Apple Symbols"/>
                <a:sym typeface="Apple Symbols"/>
              </a:rPr>
              <a:t>⊆</a:t>
            </a:r>
            <a:r>
              <a:rPr i="1" dirty="0"/>
              <a:t>X</a:t>
            </a:r>
            <a:r>
              <a:rPr dirty="0"/>
              <a:t> and</a:t>
            </a:r>
            <a:r>
              <a:rPr i="1" dirty="0"/>
              <a:t> B</a:t>
            </a:r>
            <a:r>
              <a:rPr dirty="0">
                <a:latin typeface="Apple Symbols"/>
                <a:ea typeface="Apple Symbols"/>
                <a:cs typeface="Apple Symbols"/>
                <a:sym typeface="Apple Symbols"/>
              </a:rPr>
              <a:t>⊆</a:t>
            </a:r>
            <a:r>
              <a:rPr i="1" dirty="0"/>
              <a:t>Y</a:t>
            </a:r>
            <a:r>
              <a:rPr dirty="0"/>
              <a:t>.</a:t>
            </a:r>
          </a:p>
          <a:p>
            <a:pPr>
              <a:spcBef>
                <a:spcPts val="2100"/>
              </a:spcBef>
            </a:pPr>
            <a:r>
              <a:rPr dirty="0"/>
              <a:t>The decision problem </a:t>
            </a:r>
            <a:r>
              <a:rPr i="1" dirty="0" err="1"/>
              <a:t>x</a:t>
            </a:r>
            <a:r>
              <a:rPr dirty="0" err="1">
                <a:latin typeface="Apple Symbols"/>
                <a:ea typeface="Apple Symbols"/>
                <a:cs typeface="Apple Symbols"/>
                <a:sym typeface="Apple Symbols"/>
              </a:rPr>
              <a:t>∈</a:t>
            </a:r>
            <a:r>
              <a:rPr i="1" dirty="0" err="1"/>
              <a:t>A</a:t>
            </a:r>
            <a:r>
              <a:rPr i="1" dirty="0"/>
              <a:t>? </a:t>
            </a:r>
            <a:r>
              <a:rPr dirty="0"/>
              <a:t>can be reduced to the decision problem </a:t>
            </a:r>
            <a:r>
              <a:rPr i="1" dirty="0" err="1"/>
              <a:t>y</a:t>
            </a:r>
            <a:r>
              <a:rPr dirty="0" err="1">
                <a:latin typeface="Apple Symbols"/>
                <a:ea typeface="Apple Symbols"/>
                <a:cs typeface="Apple Symbols"/>
                <a:sym typeface="Apple Symbols"/>
              </a:rPr>
              <a:t>∈</a:t>
            </a:r>
            <a:r>
              <a:rPr i="1" dirty="0" err="1"/>
              <a:t>B</a:t>
            </a:r>
            <a:r>
              <a:rPr i="1" dirty="0"/>
              <a:t>? ...</a:t>
            </a:r>
          </a:p>
          <a:p>
            <a:pPr>
              <a:lnSpc>
                <a:spcPct val="90000"/>
              </a:lnSpc>
              <a:spcBef>
                <a:spcPts val="2100"/>
              </a:spcBef>
            </a:pPr>
            <a:r>
              <a:rPr i="1" dirty="0"/>
              <a:t>...</a:t>
            </a:r>
            <a:r>
              <a:rPr dirty="0"/>
              <a:t>if we find a computable (total) function </a:t>
            </a:r>
            <a:br>
              <a:rPr dirty="0"/>
            </a:br>
            <a:r>
              <a:rPr i="1" dirty="0"/>
              <a:t>f</a:t>
            </a:r>
            <a:r>
              <a:rPr dirty="0"/>
              <a:t>:  </a:t>
            </a:r>
            <a:r>
              <a:rPr i="1" dirty="0"/>
              <a:t>X</a:t>
            </a:r>
            <a:r>
              <a:rPr dirty="0"/>
              <a:t> </a:t>
            </a:r>
            <a:r>
              <a:rPr dirty="0">
                <a:latin typeface="Gill Sans Light"/>
                <a:ea typeface="Gill Sans Light"/>
                <a:cs typeface="Gill Sans Light"/>
                <a:sym typeface="Gill Sans Light"/>
              </a:rPr>
              <a:t>→</a:t>
            </a:r>
            <a:r>
              <a:rPr i="1" dirty="0"/>
              <a:t> Y such that </a:t>
            </a:r>
            <a:br>
              <a:rPr i="1" dirty="0"/>
            </a:br>
            <a:endParaRPr i="1" dirty="0"/>
          </a:p>
        </p:txBody>
      </p:sp>
      <p:sp>
        <p:nvSpPr>
          <p:cNvPr id="414" name="informally"/>
          <p:cNvSpPr/>
          <p:nvPr/>
        </p:nvSpPr>
        <p:spPr>
          <a:xfrm rot="20373810">
            <a:off x="373981" y="1528909"/>
            <a:ext cx="3344378" cy="736601"/>
          </a:xfrm>
          <a:prstGeom prst="roundRect">
            <a:avLst>
              <a:gd name="adj" fmla="val 25862"/>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defRPr sz="3100">
                <a:solidFill>
                  <a:srgbClr val="FFFFFF"/>
                </a:solidFill>
                <a:effectLst>
                  <a:outerShdw blurRad="38100" dist="12700" dir="5400000" rotWithShape="0">
                    <a:srgbClr val="000000">
                      <a:alpha val="50000"/>
                    </a:srgbClr>
                  </a:outerShdw>
                </a:effectLst>
                <a:latin typeface="Chalkduster"/>
                <a:ea typeface="Chalkduster"/>
                <a:cs typeface="Chalkduster"/>
                <a:sym typeface="Chalkduster"/>
              </a:defRPr>
            </a:lvl1pPr>
          </a:lstStyle>
          <a:p>
            <a:r>
              <a:t>informally</a:t>
            </a:r>
          </a:p>
        </p:txBody>
      </p:sp>
      <p:sp>
        <p:nvSpPr>
          <p:cNvPr id="415" name="x∈A?"/>
          <p:cNvSpPr/>
          <p:nvPr/>
        </p:nvSpPr>
        <p:spPr>
          <a:xfrm>
            <a:off x="10528300" y="1758950"/>
            <a:ext cx="1141388" cy="749300"/>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defTabSz="584200">
              <a:spcBef>
                <a:spcPts val="500"/>
              </a:spcBef>
              <a:defRPr sz="4200">
                <a:latin typeface="+mn-lt"/>
                <a:ea typeface="+mn-ea"/>
                <a:cs typeface="+mn-cs"/>
                <a:sym typeface="Gill Sans"/>
              </a:defRPr>
            </a:pPr>
            <a:r>
              <a:rPr i="1" dirty="0" err="1"/>
              <a:t>x</a:t>
            </a:r>
            <a:r>
              <a:rPr dirty="0" err="1">
                <a:latin typeface="Apple Symbols"/>
                <a:ea typeface="Apple Symbols"/>
                <a:cs typeface="Apple Symbols"/>
                <a:sym typeface="Apple Symbols"/>
              </a:rPr>
              <a:t>∈</a:t>
            </a:r>
            <a:r>
              <a:rPr i="1" dirty="0" err="1"/>
              <a:t>A</a:t>
            </a:r>
            <a:r>
              <a:rPr i="1" dirty="0"/>
              <a:t>?</a:t>
            </a:r>
          </a:p>
        </p:txBody>
      </p:sp>
      <p:grpSp>
        <p:nvGrpSpPr>
          <p:cNvPr id="419" name="Group"/>
          <p:cNvGrpSpPr/>
          <p:nvPr/>
        </p:nvGrpSpPr>
        <p:grpSpPr>
          <a:xfrm>
            <a:off x="10261598" y="4295502"/>
            <a:ext cx="2193321" cy="557984"/>
            <a:chOff x="0" y="0"/>
            <a:chExt cx="1270000" cy="3460750"/>
          </a:xfrm>
        </p:grpSpPr>
        <p:sp>
          <p:nvSpPr>
            <p:cNvPr id="417" name="f(x)"/>
            <p:cNvSpPr/>
            <p:nvPr/>
          </p:nvSpPr>
          <p:spPr>
            <a:xfrm>
              <a:off x="0" y="2190750"/>
              <a:ext cx="1270000" cy="1270000"/>
            </a:xfrm>
            <a:prstGeom prst="line">
              <a:avLst/>
            </a:prstGeom>
            <a:noFill/>
            <a:ln w="12700" cap="flat">
              <a:no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584200">
                <a:spcBef>
                  <a:spcPts val="500"/>
                </a:spcBef>
                <a:defRPr sz="4200" i="1">
                  <a:latin typeface="+mn-lt"/>
                  <a:ea typeface="+mn-ea"/>
                  <a:cs typeface="+mn-cs"/>
                  <a:sym typeface="Gill Sans"/>
                </a:defRPr>
              </a:lvl1pPr>
            </a:lstStyle>
            <a:p>
              <a:pPr>
                <a:defRPr i="0"/>
              </a:pPr>
              <a:r>
                <a:rPr i="1" dirty="0"/>
                <a:t>f(x)</a:t>
              </a:r>
            </a:p>
          </p:txBody>
        </p:sp>
        <p:sp>
          <p:nvSpPr>
            <p:cNvPr id="418" name="Line"/>
            <p:cNvSpPr/>
            <p:nvPr/>
          </p:nvSpPr>
          <p:spPr>
            <a:xfrm flipV="1">
              <a:off x="596900" y="0"/>
              <a:ext cx="76201" cy="1790700"/>
            </a:xfrm>
            <a:prstGeom prst="line">
              <a:avLst/>
            </a:prstGeom>
            <a:noFill/>
            <a:ln w="25400" cap="flat">
              <a:noFill/>
              <a:prstDash val="solid"/>
              <a:miter lim="400000"/>
              <a:headEnd type="stealth" w="med" len="med"/>
            </a:ln>
            <a:effectLst/>
          </p:spPr>
          <p:txBody>
            <a:bodyPr wrap="square" lIns="50800" tIns="50800" rIns="50800" bIns="50800" numCol="1" anchor="ctr">
              <a:noAutofit/>
            </a:bodyPr>
            <a:lstStyle/>
            <a:p>
              <a:endParaRPr/>
            </a:p>
          </p:txBody>
        </p:sp>
      </p:grpSp>
      <p:sp>
        <p:nvSpPr>
          <p:cNvPr id="420" name="∈B?"/>
          <p:cNvSpPr/>
          <p:nvPr/>
        </p:nvSpPr>
        <p:spPr>
          <a:xfrm>
            <a:off x="11204245" y="4743450"/>
            <a:ext cx="398863" cy="1622096"/>
          </a:xfrm>
          <a:prstGeom prst="line">
            <a:avLst/>
          </a:prstGeom>
          <a:noFill/>
          <a:ln w="12700" cap="flat">
            <a:no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pPr defTabSz="584200">
              <a:spcBef>
                <a:spcPts val="500"/>
              </a:spcBef>
              <a:defRPr sz="4200">
                <a:latin typeface="+mn-lt"/>
                <a:ea typeface="+mn-ea"/>
                <a:cs typeface="+mn-cs"/>
                <a:sym typeface="Gill Sans"/>
              </a:defRPr>
            </a:pPr>
            <a:r>
              <a:rPr dirty="0">
                <a:latin typeface="Apple Symbols"/>
                <a:ea typeface="Apple Symbols"/>
                <a:cs typeface="Apple Symbols"/>
                <a:sym typeface="Apple Symbols"/>
              </a:rPr>
              <a:t>∈</a:t>
            </a:r>
            <a:r>
              <a:rPr i="1" dirty="0"/>
              <a:t>B?</a:t>
            </a:r>
          </a:p>
        </p:txBody>
      </p:sp>
      <p:grpSp>
        <p:nvGrpSpPr>
          <p:cNvPr id="6" name="Group 5">
            <a:extLst>
              <a:ext uri="{FF2B5EF4-FFF2-40B4-BE49-F238E27FC236}">
                <a16:creationId xmlns:a16="http://schemas.microsoft.com/office/drawing/2014/main" id="{970843C1-FD0C-5AA9-277E-364E67C07432}"/>
              </a:ext>
            </a:extLst>
          </p:cNvPr>
          <p:cNvGrpSpPr/>
          <p:nvPr/>
        </p:nvGrpSpPr>
        <p:grpSpPr>
          <a:xfrm>
            <a:off x="11116723" y="5147685"/>
            <a:ext cx="1723194" cy="2144545"/>
            <a:chOff x="11129205" y="5145255"/>
            <a:chExt cx="1723194" cy="2144545"/>
          </a:xfrm>
        </p:grpSpPr>
        <p:sp>
          <p:nvSpPr>
            <p:cNvPr id="421" name="decision…"/>
            <p:cNvSpPr/>
            <p:nvPr/>
          </p:nvSpPr>
          <p:spPr>
            <a:xfrm>
              <a:off x="11214015" y="5611356"/>
              <a:ext cx="1638384"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pPr defTabSz="584200">
                <a:defRPr sz="2400" i="1">
                  <a:latin typeface="+mn-lt"/>
                  <a:ea typeface="+mn-ea"/>
                  <a:cs typeface="+mn-cs"/>
                  <a:sym typeface="Gill Sans"/>
                </a:defRPr>
              </a:pPr>
              <a:r>
                <a:rPr dirty="0" err="1"/>
                <a:t>decis</a:t>
              </a:r>
              <a:r>
                <a:rPr lang="en-GB" dirty="0" err="1"/>
                <a:t>i</a:t>
              </a:r>
              <a:r>
                <a:rPr dirty="0"/>
                <a:t>on </a:t>
              </a:r>
            </a:p>
            <a:p>
              <a:pPr defTabSz="584200">
                <a:defRPr sz="2400" i="1">
                  <a:latin typeface="+mn-lt"/>
                  <a:ea typeface="+mn-ea"/>
                  <a:cs typeface="+mn-cs"/>
                  <a:sym typeface="Gill Sans"/>
                </a:defRPr>
              </a:pPr>
              <a:r>
                <a:rPr dirty="0"/>
                <a:t>procedure</a:t>
              </a:r>
              <a:br>
                <a:rPr dirty="0"/>
              </a:br>
              <a:r>
                <a:rPr dirty="0"/>
                <a:t>for B</a:t>
              </a:r>
            </a:p>
          </p:txBody>
        </p:sp>
        <p:sp>
          <p:nvSpPr>
            <p:cNvPr id="423" name="Line"/>
            <p:cNvSpPr/>
            <p:nvPr/>
          </p:nvSpPr>
          <p:spPr>
            <a:xfrm flipV="1">
              <a:off x="11129205" y="5145255"/>
              <a:ext cx="0" cy="2144545"/>
            </a:xfrm>
            <a:prstGeom prst="line">
              <a:avLst/>
            </a:prstGeom>
            <a:noFill/>
            <a:ln w="25400" cap="flat">
              <a:solidFill>
                <a:srgbClr val="000000"/>
              </a:solidFill>
              <a:prstDash val="solid"/>
              <a:miter lim="400000"/>
              <a:headEnd type="stealth" w="med" len="med"/>
            </a:ln>
            <a:effectLst/>
          </p:spPr>
          <p:txBody>
            <a:bodyPr wrap="square" lIns="50800" tIns="50800" rIns="50800" bIns="50800" numCol="1" anchor="ctr">
              <a:noAutofit/>
            </a:bodyPr>
            <a:lstStyle/>
            <a:p>
              <a:endParaRPr/>
            </a:p>
          </p:txBody>
        </p:sp>
      </p:grpSp>
      <p:grpSp>
        <p:nvGrpSpPr>
          <p:cNvPr id="429" name="Group"/>
          <p:cNvGrpSpPr/>
          <p:nvPr/>
        </p:nvGrpSpPr>
        <p:grpSpPr>
          <a:xfrm>
            <a:off x="9528957" y="2542542"/>
            <a:ext cx="1895103" cy="5638800"/>
            <a:chOff x="627285" y="0"/>
            <a:chExt cx="1895102" cy="5638800"/>
          </a:xfrm>
        </p:grpSpPr>
        <p:sp>
          <p:nvSpPr>
            <p:cNvPr id="426" name="Line"/>
            <p:cNvSpPr/>
            <p:nvPr/>
          </p:nvSpPr>
          <p:spPr>
            <a:xfrm flipH="1" flipV="1">
              <a:off x="627285" y="1689099"/>
              <a:ext cx="1104901" cy="3556001"/>
            </a:xfrm>
            <a:prstGeom prst="line">
              <a:avLst/>
            </a:prstGeom>
            <a:noFill/>
            <a:ln w="25400" cap="flat">
              <a:solidFill>
                <a:srgbClr val="000000"/>
              </a:solidFill>
              <a:prstDash val="solid"/>
              <a:miter lim="400000"/>
              <a:headEnd type="stealth" w="med" len="med"/>
            </a:ln>
            <a:effectLst/>
          </p:spPr>
          <p:txBody>
            <a:bodyPr wrap="square" lIns="50800" tIns="50800" rIns="50800" bIns="50800" numCol="1" anchor="ctr">
              <a:noAutofit/>
            </a:bodyPr>
            <a:lstStyle/>
            <a:p>
              <a:endParaRPr/>
            </a:p>
          </p:txBody>
        </p:sp>
        <p:sp>
          <p:nvSpPr>
            <p:cNvPr id="427" name="Line"/>
            <p:cNvSpPr/>
            <p:nvPr/>
          </p:nvSpPr>
          <p:spPr>
            <a:xfrm flipH="1">
              <a:off x="627285" y="0"/>
              <a:ext cx="1257301" cy="168903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28" name="decision  procedure     for A"/>
            <p:cNvSpPr/>
            <p:nvPr/>
          </p:nvSpPr>
          <p:spPr>
            <a:xfrm>
              <a:off x="1252388" y="4368800"/>
              <a:ext cx="1270001" cy="1270000"/>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r" defTabSz="584200">
                <a:defRPr sz="2400" i="1">
                  <a:latin typeface="+mn-lt"/>
                  <a:ea typeface="+mn-ea"/>
                  <a:cs typeface="+mn-cs"/>
                  <a:sym typeface="Gill Sans"/>
                </a:defRPr>
              </a:pPr>
              <a:r>
                <a:rPr dirty="0"/>
                <a:t>decision </a:t>
              </a:r>
              <a:br>
                <a:rPr dirty="0"/>
              </a:br>
              <a:r>
                <a:rPr dirty="0"/>
                <a:t>procedure</a:t>
              </a:r>
              <a:br>
                <a:rPr dirty="0"/>
              </a:br>
              <a:r>
                <a:rPr dirty="0"/>
                <a:t>    for A</a:t>
              </a:r>
            </a:p>
          </p:txBody>
        </p:sp>
      </p:grpSp>
      <p:sp>
        <p:nvSpPr>
          <p:cNvPr id="430" name="=="/>
          <p:cNvSpPr/>
          <p:nvPr/>
        </p:nvSpPr>
        <p:spPr>
          <a:xfrm>
            <a:off x="10097832" y="5627401"/>
            <a:ext cx="1663701" cy="891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defTabSz="584200">
              <a:lnSpc>
                <a:spcPct val="90000"/>
              </a:lnSpc>
              <a:spcBef>
                <a:spcPts val="500"/>
              </a:spcBef>
              <a:defRPr sz="5500">
                <a:latin typeface="+mn-lt"/>
                <a:ea typeface="+mn-ea"/>
                <a:cs typeface="+mn-cs"/>
                <a:sym typeface="Gill Sans"/>
              </a:defRPr>
            </a:pPr>
            <a:r>
              <a:rPr dirty="0">
                <a:solidFill>
                  <a:srgbClr val="1824FF"/>
                </a:solidFill>
                <a:latin typeface="Arial"/>
                <a:ea typeface="Arial"/>
                <a:cs typeface="Arial"/>
                <a:sym typeface="Arial"/>
              </a:rPr>
              <a:t>==</a:t>
            </a:r>
          </a:p>
        </p:txBody>
      </p:sp>
      <p:grpSp>
        <p:nvGrpSpPr>
          <p:cNvPr id="434" name="Group"/>
          <p:cNvGrpSpPr/>
          <p:nvPr/>
        </p:nvGrpSpPr>
        <p:grpSpPr>
          <a:xfrm>
            <a:off x="694268" y="6896100"/>
            <a:ext cx="10227733" cy="1788020"/>
            <a:chOff x="-118532" y="-50800"/>
            <a:chExt cx="10227733" cy="1788020"/>
          </a:xfrm>
        </p:grpSpPr>
        <p:pic>
          <p:nvPicPr>
            <p:cNvPr id="431" name="Line Line" descr="Line Line"/>
            <p:cNvPicPr>
              <a:picLocks/>
            </p:cNvPicPr>
            <p:nvPr/>
          </p:nvPicPr>
          <p:blipFill>
            <a:blip r:embed="rId3"/>
            <a:stretch>
              <a:fillRect/>
            </a:stretch>
          </p:blipFill>
          <p:spPr>
            <a:xfrm>
              <a:off x="8877300" y="-50800"/>
              <a:ext cx="1231901" cy="1384301"/>
            </a:xfrm>
            <a:prstGeom prst="rect">
              <a:avLst/>
            </a:prstGeom>
            <a:effectLst/>
          </p:spPr>
        </p:pic>
        <p:sp>
          <p:nvSpPr>
            <p:cNvPr id="433" name="x∈A  “holds exactly if”  f(x)∈B"/>
            <p:cNvSpPr/>
            <p:nvPr/>
          </p:nvSpPr>
          <p:spPr>
            <a:xfrm>
              <a:off x="-118532" y="1052930"/>
              <a:ext cx="9872134" cy="6842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defTabSz="584200">
                <a:lnSpc>
                  <a:spcPct val="90000"/>
                </a:lnSpc>
                <a:spcBef>
                  <a:spcPts val="2100"/>
                </a:spcBef>
                <a:defRPr sz="4200">
                  <a:solidFill>
                    <a:srgbClr val="1824FF"/>
                  </a:solidFill>
                  <a:latin typeface="Arial"/>
                  <a:ea typeface="Arial"/>
                  <a:cs typeface="Arial"/>
                  <a:sym typeface="Arial"/>
                </a:defRPr>
              </a:lvl1pPr>
            </a:lstStyle>
            <a:p>
              <a:pPr>
                <a:defRPr>
                  <a:solidFill>
                    <a:srgbClr val="000000"/>
                  </a:solidFill>
                  <a:latin typeface="+mn-lt"/>
                  <a:ea typeface="+mn-ea"/>
                  <a:cs typeface="+mn-cs"/>
                  <a:sym typeface="Gill Sans"/>
                </a:defRPr>
              </a:pPr>
              <a:r>
                <a:rPr dirty="0" err="1">
                  <a:solidFill>
                    <a:srgbClr val="1824FF"/>
                  </a:solidFill>
                  <a:latin typeface="Arial"/>
                  <a:ea typeface="Arial"/>
                  <a:cs typeface="Arial"/>
                  <a:sym typeface="Arial"/>
                </a:rPr>
                <a:t>x∈A</a:t>
              </a:r>
              <a:r>
                <a:rPr dirty="0">
                  <a:solidFill>
                    <a:srgbClr val="1824FF"/>
                  </a:solidFill>
                  <a:latin typeface="Arial"/>
                  <a:ea typeface="Arial"/>
                  <a:cs typeface="Arial"/>
                  <a:sym typeface="Arial"/>
                </a:rPr>
                <a:t>  “holds exactly if”  f(x)∈B</a:t>
              </a:r>
            </a:p>
          </p:txBody>
        </p:sp>
      </p:grpSp>
      <p:sp>
        <p:nvSpPr>
          <p:cNvPr id="435" name="iff"/>
          <p:cNvSpPr/>
          <p:nvPr/>
        </p:nvSpPr>
        <p:spPr>
          <a:xfrm>
            <a:off x="3429000" y="8712200"/>
            <a:ext cx="584200" cy="533400"/>
          </a:xfrm>
          <a:prstGeom prst="roundRect">
            <a:avLst>
              <a:gd name="adj" fmla="val 35714"/>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lvl="1" defTabSz="584200">
              <a:spcBef>
                <a:spcPts val="1200"/>
              </a:spcBef>
              <a:defRPr sz="3800">
                <a:solidFill>
                  <a:srgbClr val="EEFEFF"/>
                </a:solidFill>
                <a:latin typeface="Chalkduster"/>
                <a:ea typeface="Chalkduster"/>
                <a:cs typeface="Chalkduster"/>
                <a:sym typeface="Chalkduster"/>
              </a:defRPr>
            </a:pPr>
            <a:r>
              <a:rPr sz="2000"/>
              <a:t>iff</a:t>
            </a:r>
          </a:p>
        </p:txBody>
      </p:sp>
      <p:sp>
        <p:nvSpPr>
          <p:cNvPr id="436" name="from A to B"/>
          <p:cNvSpPr/>
          <p:nvPr/>
        </p:nvSpPr>
        <p:spPr>
          <a:xfrm rot="311294">
            <a:off x="5865530" y="2511659"/>
            <a:ext cx="3174387" cy="643971"/>
          </a:xfrm>
          <a:prstGeom prst="roundRect">
            <a:avLst>
              <a:gd name="adj" fmla="val 25862"/>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defRPr sz="3100">
                <a:solidFill>
                  <a:srgbClr val="FFFFFF"/>
                </a:solidFill>
                <a:effectLst>
                  <a:outerShdw blurRad="38100" dist="12700" dir="5400000" rotWithShape="0">
                    <a:srgbClr val="000000">
                      <a:alpha val="50000"/>
                    </a:srgbClr>
                  </a:outerShdw>
                </a:effectLst>
                <a:latin typeface="Chalkduster"/>
                <a:ea typeface="Chalkduster"/>
                <a:cs typeface="Chalkduster"/>
                <a:sym typeface="Chalkduster"/>
              </a:defRPr>
            </a:lvl1pPr>
          </a:lstStyle>
          <a:p>
            <a:r>
              <a:t>from A to B</a:t>
            </a:r>
          </a:p>
        </p:txBody>
      </p:sp>
      <p:sp>
        <p:nvSpPr>
          <p:cNvPr id="2" name="Line">
            <a:extLst>
              <a:ext uri="{FF2B5EF4-FFF2-40B4-BE49-F238E27FC236}">
                <a16:creationId xmlns:a16="http://schemas.microsoft.com/office/drawing/2014/main" id="{F48BAB04-5586-3EF3-D7E6-4FB501D8C696}"/>
              </a:ext>
            </a:extLst>
          </p:cNvPr>
          <p:cNvSpPr/>
          <p:nvPr/>
        </p:nvSpPr>
        <p:spPr>
          <a:xfrm flipH="1" flipV="1">
            <a:off x="11120659" y="2425107"/>
            <a:ext cx="17091" cy="1882536"/>
          </a:xfrm>
          <a:prstGeom prst="line">
            <a:avLst/>
          </a:prstGeom>
          <a:noFill/>
          <a:ln w="25400" cap="flat">
            <a:solidFill>
              <a:srgbClr val="000000"/>
            </a:solidFill>
            <a:prstDash val="solid"/>
            <a:miter lim="400000"/>
            <a:headEnd type="stealth" w="med" len="med"/>
          </a:ln>
          <a:effectLst/>
        </p:spPr>
        <p:txBody>
          <a:bodyPr wrap="square" lIns="50800" tIns="50800" rIns="50800" bIns="50800" numCol="1" anchor="ctr">
            <a:noAutofit/>
          </a:bodyPr>
          <a:lstStyle/>
          <a:p>
            <a:endParaRPr/>
          </a:p>
        </p:txBody>
      </p:sp>
      <p:sp>
        <p:nvSpPr>
          <p:cNvPr id="4" name="TextBox 3">
            <a:extLst>
              <a:ext uri="{FF2B5EF4-FFF2-40B4-BE49-F238E27FC236}">
                <a16:creationId xmlns:a16="http://schemas.microsoft.com/office/drawing/2014/main" id="{FB2FE2F0-D345-6259-1E2E-B566DD157449}"/>
              </a:ext>
            </a:extLst>
          </p:cNvPr>
          <p:cNvSpPr txBox="1"/>
          <p:nvPr/>
        </p:nvSpPr>
        <p:spPr>
          <a:xfrm>
            <a:off x="10907135" y="7348440"/>
            <a:ext cx="1547784"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4200" dirty="0">
                <a:solidFill>
                  <a:schemeClr val="accent3"/>
                </a:solidFill>
                <a:latin typeface="+mn-lt"/>
              </a:rPr>
              <a:t>y</a:t>
            </a:r>
            <a:r>
              <a:rPr kumimoji="0" lang="en-US" sz="4200" b="0" i="0" u="none" strike="noStrike" cap="none" spc="0" normalizeH="0" baseline="0" dirty="0">
                <a:ln>
                  <a:noFill/>
                </a:ln>
                <a:solidFill>
                  <a:schemeClr val="accent3"/>
                </a:solidFill>
                <a:effectLst/>
                <a:uFillTx/>
                <a:latin typeface="+mn-lt"/>
                <a:ea typeface="Helvetica"/>
                <a:cs typeface="Helvetica"/>
                <a:sym typeface="Helvetica"/>
              </a:rPr>
              <a:t>es</a:t>
            </a:r>
            <a:r>
              <a:rPr kumimoji="0" lang="en-US" sz="4200" b="0" i="0" u="none" strike="noStrike" cap="none" spc="0" normalizeH="0" baseline="0" dirty="0">
                <a:ln>
                  <a:noFill/>
                </a:ln>
                <a:solidFill>
                  <a:srgbClr val="000000"/>
                </a:solidFill>
                <a:effectLst/>
                <a:uFillTx/>
                <a:latin typeface="+mn-lt"/>
                <a:ea typeface="Helvetica"/>
                <a:cs typeface="Helvetica"/>
                <a:sym typeface="Helvetica"/>
              </a:rPr>
              <a:t>/</a:t>
            </a:r>
            <a:r>
              <a:rPr kumimoji="0" lang="en-US" sz="4200" b="0" i="0" u="none" strike="noStrike" cap="none" spc="0" normalizeH="0" baseline="0" dirty="0">
                <a:ln>
                  <a:noFill/>
                </a:ln>
                <a:solidFill>
                  <a:srgbClr val="FF0000"/>
                </a:solidFill>
                <a:effectLst/>
                <a:uFillTx/>
                <a:latin typeface="+mn-lt"/>
                <a:ea typeface="Helvetica"/>
                <a:cs typeface="Helvetica"/>
                <a:sym typeface="Helvetica"/>
              </a:rPr>
              <a:t>no</a:t>
            </a:r>
          </a:p>
        </p:txBody>
      </p:sp>
      <p:sp>
        <p:nvSpPr>
          <p:cNvPr id="5" name="TextBox 4">
            <a:extLst>
              <a:ext uri="{FF2B5EF4-FFF2-40B4-BE49-F238E27FC236}">
                <a16:creationId xmlns:a16="http://schemas.microsoft.com/office/drawing/2014/main" id="{44AB54A9-F652-A9C6-952F-5C8D126A5692}"/>
              </a:ext>
            </a:extLst>
          </p:cNvPr>
          <p:cNvSpPr txBox="1"/>
          <p:nvPr/>
        </p:nvSpPr>
        <p:spPr>
          <a:xfrm>
            <a:off x="11391515" y="3402985"/>
            <a:ext cx="560702"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4000" b="0" i="1" u="none" strike="noStrike" cap="none" spc="0" normalizeH="0" baseline="0" dirty="0">
                <a:ln>
                  <a:noFill/>
                </a:ln>
                <a:solidFill>
                  <a:srgbClr val="000000"/>
                </a:solidFill>
                <a:effectLst/>
                <a:uFillTx/>
                <a:latin typeface="+mn-lt"/>
                <a:ea typeface="Helvetica"/>
                <a:cs typeface="Helvetica"/>
                <a:sym typeface="Helvetica"/>
              </a:rPr>
              <a:t>f</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13">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413">
                                            <p:txEl>
                                              <p:pRg st="0" end="0"/>
                                            </p:txEl>
                                          </p:spTgt>
                                        </p:tgtEl>
                                        <p:attrNameLst>
                                          <p:attrName>style.visibility</p:attrName>
                                        </p:attrNameLst>
                                      </p:cBhvr>
                                      <p:to>
                                        <p:strVal val="visible"/>
                                      </p:to>
                                    </p:set>
                                  </p:childTnLst>
                                </p:cTn>
                              </p:par>
                              <p:par>
                                <p:cTn id="13" presetID="1" presetClass="entr" presetSubtype="0" fill="hold" grpId="2" nodeType="withEffect">
                                  <p:stCondLst>
                                    <p:cond delay="0"/>
                                  </p:stCondLst>
                                  <p:iterate>
                                    <p:tmAbs val="0"/>
                                  </p:iterate>
                                  <p:childTnLst>
                                    <p:set>
                                      <p:cBhvr>
                                        <p:cTn id="14" fill="hold"/>
                                        <p:tgtEl>
                                          <p:spTgt spid="4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iterate>
                                    <p:tmAbs val="0"/>
                                  </p:iterate>
                                  <p:childTnLst>
                                    <p:set>
                                      <p:cBhvr>
                                        <p:cTn id="28" fill="hold"/>
                                        <p:tgtEl>
                                          <p:spTgt spid="41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6" nodeType="clickEffect">
                                  <p:stCondLst>
                                    <p:cond delay="0"/>
                                  </p:stCondLst>
                                  <p:iterate>
                                    <p:tmAbs val="0"/>
                                  </p:iterate>
                                  <p:childTnLst>
                                    <p:set>
                                      <p:cBhvr>
                                        <p:cTn id="40" fill="hold"/>
                                        <p:tgtEl>
                                          <p:spTgt spid="4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7" nodeType="clickEffect">
                                  <p:stCondLst>
                                    <p:cond delay="0"/>
                                  </p:stCondLst>
                                  <p:iterate>
                                    <p:tmAbs val="0"/>
                                  </p:iterate>
                                  <p:childTnLst>
                                    <p:set>
                                      <p:cBhvr>
                                        <p:cTn id="44" fill="hold"/>
                                        <p:tgtEl>
                                          <p:spTgt spid="429"/>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8" nodeType="afterEffect">
                                  <p:stCondLst>
                                    <p:cond delay="0"/>
                                  </p:stCondLst>
                                  <p:iterate>
                                    <p:tmAbs val="0"/>
                                  </p:iterate>
                                  <p:childTnLst>
                                    <p:set>
                                      <p:cBhvr>
                                        <p:cTn id="47" fill="hold"/>
                                        <p:tgtEl>
                                          <p:spTgt spid="430"/>
                                        </p:tgtEl>
                                        <p:attrNameLst>
                                          <p:attrName>style.visibility</p:attrName>
                                        </p:attrNameLst>
                                      </p:cBhvr>
                                      <p:to>
                                        <p:strVal val="visible"/>
                                      </p:to>
                                    </p:set>
                                  </p:childTnLst>
                                </p:cTn>
                              </p:par>
                              <p:par>
                                <p:cTn id="48" presetID="1" presetClass="entr" presetSubtype="0" fill="hold" grpId="9" nodeType="withEffect">
                                  <p:stCondLst>
                                    <p:cond delay="0"/>
                                  </p:stCondLst>
                                  <p:iterate>
                                    <p:tmAbs val="0"/>
                                  </p:iterate>
                                  <p:childTnLst>
                                    <p:set>
                                      <p:cBhvr>
                                        <p:cTn id="49" fill="hold"/>
                                        <p:tgtEl>
                                          <p:spTgt spid="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 grpId="2" uiExpand="1" build="p" animBg="1" advAuto="0"/>
      <p:bldP spid="414" grpId="1" animBg="1" advAuto="0"/>
      <p:bldP spid="415" grpId="0" animBg="1"/>
      <p:bldP spid="420" grpId="0"/>
      <p:bldP spid="429" grpId="7" animBg="1" advAuto="0"/>
      <p:bldP spid="430" grpId="8" animBg="1" advAuto="0"/>
      <p:bldP spid="434" grpId="6" animBg="1" advAuto="0"/>
      <p:bldP spid="435" grpId="9" animBg="1" advAuto="0"/>
      <p:bldP spid="2" grpId="0" animBg="1"/>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Rounded Rectangle"/>
          <p:cNvSpPr/>
          <p:nvPr/>
        </p:nvSpPr>
        <p:spPr>
          <a:xfrm>
            <a:off x="266700" y="3644900"/>
            <a:ext cx="3289300" cy="457200"/>
          </a:xfrm>
          <a:prstGeom prst="roundRect">
            <a:avLst>
              <a:gd name="adj" fmla="val 45833"/>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439" name="Reduction"/>
          <p:cNvSpPr txBox="1">
            <a:spLocks noGrp="1"/>
          </p:cNvSpPr>
          <p:nvPr>
            <p:ph type="title"/>
          </p:nvPr>
        </p:nvSpPr>
        <p:spPr>
          <a:xfrm>
            <a:off x="965200" y="1244600"/>
            <a:ext cx="10464800" cy="1562100"/>
          </a:xfrm>
          <a:prstGeom prst="rect">
            <a:avLst/>
          </a:prstGeom>
        </p:spPr>
        <p:txBody>
          <a:bodyPr/>
          <a:lstStyle/>
          <a:p>
            <a:r>
              <a:t>Reduction</a:t>
            </a:r>
          </a:p>
        </p:txBody>
      </p:sp>
      <p:sp>
        <p:nvSpPr>
          <p:cNvPr id="440" name="Proof in Exercises."/>
          <p:cNvSpPr/>
          <p:nvPr/>
        </p:nvSpPr>
        <p:spPr>
          <a:xfrm>
            <a:off x="279400" y="7372350"/>
            <a:ext cx="3111500" cy="546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defTabSz="584200">
              <a:defRPr sz="3100" i="1">
                <a:latin typeface="+mn-lt"/>
                <a:ea typeface="+mn-ea"/>
                <a:cs typeface="+mn-cs"/>
                <a:sym typeface="Gill Sans"/>
              </a:defRPr>
            </a:lvl1pPr>
          </a:lstStyle>
          <a:p>
            <a:r>
              <a:t>Proof in Exercises.</a:t>
            </a:r>
          </a:p>
        </p:txBody>
      </p:sp>
      <p:sp>
        <p:nvSpPr>
          <p:cNvPr id="441" name="formally"/>
          <p:cNvSpPr/>
          <p:nvPr/>
        </p:nvSpPr>
        <p:spPr>
          <a:xfrm rot="20749962">
            <a:off x="8407400" y="2184400"/>
            <a:ext cx="2197100" cy="673101"/>
          </a:xfrm>
          <a:prstGeom prst="roundRect">
            <a:avLst>
              <a:gd name="adj" fmla="val 28302"/>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defRPr sz="2500">
                <a:solidFill>
                  <a:srgbClr val="FFFFFF"/>
                </a:solidFill>
                <a:effectLst>
                  <a:outerShdw blurRad="38100" dist="12700" dir="5400000" rotWithShape="0">
                    <a:srgbClr val="000000">
                      <a:alpha val="50000"/>
                    </a:srgbClr>
                  </a:outerShdw>
                </a:effectLst>
                <a:latin typeface="Chalkduster"/>
                <a:ea typeface="Chalkduster"/>
                <a:cs typeface="Chalkduster"/>
                <a:sym typeface="Chalkduster"/>
              </a:defRPr>
            </a:lvl1pPr>
          </a:lstStyle>
          <a:p>
            <a:r>
              <a:t>formally</a:t>
            </a:r>
          </a:p>
        </p:txBody>
      </p:sp>
      <p:sp>
        <p:nvSpPr>
          <p:cNvPr id="442" name="Rectangle"/>
          <p:cNvSpPr/>
          <p:nvPr/>
        </p:nvSpPr>
        <p:spPr>
          <a:xfrm>
            <a:off x="12496800" y="3048000"/>
            <a:ext cx="355600" cy="203200"/>
          </a:xfrm>
          <a:prstGeom prst="rect">
            <a:avLst/>
          </a:prstGeom>
          <a:solidFill>
            <a:srgbClr val="FFFFFF"/>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443" name="droppedImage.pdf" descr="droppedImage.pdf"/>
          <p:cNvPicPr>
            <a:picLocks noChangeAspect="1"/>
          </p:cNvPicPr>
          <p:nvPr/>
        </p:nvPicPr>
        <p:blipFill>
          <a:blip r:embed="rId3"/>
          <a:stretch>
            <a:fillRect/>
          </a:stretch>
        </p:blipFill>
        <p:spPr>
          <a:xfrm>
            <a:off x="368539" y="3111500"/>
            <a:ext cx="12640573" cy="1993900"/>
          </a:xfrm>
          <a:prstGeom prst="rect">
            <a:avLst/>
          </a:prstGeom>
          <a:ln w="12700">
            <a:miter lim="400000"/>
          </a:ln>
        </p:spPr>
      </p:pic>
      <p:pic>
        <p:nvPicPr>
          <p:cNvPr id="444" name="droppedImage.pdf" descr="droppedImage.pdf"/>
          <p:cNvPicPr>
            <a:picLocks noChangeAspect="1"/>
          </p:cNvPicPr>
          <p:nvPr/>
        </p:nvPicPr>
        <p:blipFill>
          <a:blip r:embed="rId4"/>
          <a:stretch>
            <a:fillRect/>
          </a:stretch>
        </p:blipFill>
        <p:spPr>
          <a:xfrm>
            <a:off x="299544" y="6286500"/>
            <a:ext cx="12039601" cy="1104900"/>
          </a:xfrm>
          <a:prstGeom prst="rect">
            <a:avLst/>
          </a:prstGeom>
          <a:ln w="12700">
            <a:miter lim="400000"/>
          </a:ln>
        </p:spPr>
      </p:pic>
      <p:sp>
        <p:nvSpPr>
          <p:cNvPr id="445" name="B is at least as hard as A"/>
          <p:cNvSpPr/>
          <p:nvPr/>
        </p:nvSpPr>
        <p:spPr>
          <a:xfrm>
            <a:off x="8077200" y="5092700"/>
            <a:ext cx="3949700" cy="533400"/>
          </a:xfrm>
          <a:prstGeom prst="roundRect">
            <a:avLst>
              <a:gd name="adj" fmla="val 35714"/>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lvl="1" defTabSz="584200">
              <a:spcBef>
                <a:spcPts val="1200"/>
              </a:spcBef>
              <a:defRPr sz="3800">
                <a:solidFill>
                  <a:srgbClr val="EEFEFF"/>
                </a:solidFill>
                <a:latin typeface="Chalkduster"/>
                <a:ea typeface="Chalkduster"/>
                <a:cs typeface="Chalkduster"/>
                <a:sym typeface="Chalkduster"/>
              </a:defRPr>
            </a:pPr>
            <a:r>
              <a:rPr sz="2000"/>
              <a:t>B is at least as hard as A</a:t>
            </a:r>
          </a:p>
        </p:txBody>
      </p:sp>
      <p:sp>
        <p:nvSpPr>
          <p:cNvPr id="446" name="Rectangle"/>
          <p:cNvSpPr/>
          <p:nvPr/>
        </p:nvSpPr>
        <p:spPr>
          <a:xfrm>
            <a:off x="2070100" y="3200400"/>
            <a:ext cx="609600" cy="419100"/>
          </a:xfrm>
          <a:prstGeom prst="rect">
            <a:avLst/>
          </a:prstGeom>
          <a:solidFill>
            <a:srgbClr val="FFFFFF"/>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447" name="Rectangle"/>
          <p:cNvSpPr/>
          <p:nvPr/>
        </p:nvSpPr>
        <p:spPr>
          <a:xfrm>
            <a:off x="1968500" y="6375400"/>
            <a:ext cx="596900" cy="419100"/>
          </a:xfrm>
          <a:prstGeom prst="rect">
            <a:avLst/>
          </a:prstGeom>
          <a:solidFill>
            <a:srgbClr val="FFFFFF"/>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448" name="one is"/>
          <p:cNvSpPr/>
          <p:nvPr/>
        </p:nvSpPr>
        <p:spPr>
          <a:xfrm>
            <a:off x="6061335" y="3111500"/>
            <a:ext cx="953816" cy="53340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2800">
                <a:latin typeface="Times Roman"/>
                <a:ea typeface="Times Roman"/>
                <a:cs typeface="Times Roman"/>
                <a:sym typeface="Times Roman"/>
              </a:defRPr>
            </a:lvl1pPr>
          </a:lstStyle>
          <a:p>
            <a:r>
              <a:t>one is</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4" animBg="1" advAuto="0"/>
      <p:bldP spid="441" grpId="1" animBg="1" advAuto="0"/>
      <p:bldP spid="444" grpId="3" animBg="1" advAuto="0"/>
      <p:bldP spid="445" grpId="2" animBg="1" advAuto="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 name="Limits of Computation"/>
          <p:cNvSpPr txBox="1">
            <a:spLocks noGrp="1"/>
          </p:cNvSpPr>
          <p:nvPr>
            <p:ph type="ctrTitle"/>
          </p:nvPr>
        </p:nvSpPr>
        <p:spPr>
          <a:prstGeom prst="rect">
            <a:avLst/>
          </a:prstGeom>
        </p:spPr>
        <p:txBody>
          <a:bodyPr/>
          <a:lstStyle/>
          <a:p>
            <a:r>
              <a:t>Limits of Computation</a:t>
            </a:r>
          </a:p>
        </p:txBody>
      </p:sp>
      <p:sp>
        <p:nvSpPr>
          <p:cNvPr id="451" name="9 - More non-computable problems…"/>
          <p:cNvSpPr txBox="1">
            <a:spLocks noGrp="1"/>
          </p:cNvSpPr>
          <p:nvPr>
            <p:ph type="subTitle" sz="quarter" idx="1"/>
          </p:nvPr>
        </p:nvSpPr>
        <p:spPr>
          <a:xfrm>
            <a:off x="1117600" y="5092700"/>
            <a:ext cx="11049000" cy="1943100"/>
          </a:xfrm>
          <a:prstGeom prst="rect">
            <a:avLst/>
          </a:prstGeom>
        </p:spPr>
        <p:txBody>
          <a:bodyPr/>
          <a:lstStyle/>
          <a:p>
            <a:r>
              <a:t>9 - More non-computable problems</a:t>
            </a:r>
          </a:p>
          <a:p>
            <a:pPr lvl="1"/>
            <a:r>
              <a:t>Bernhard Reus</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More undecidable problems"/>
          <p:cNvSpPr txBox="1">
            <a:spLocks noGrp="1"/>
          </p:cNvSpPr>
          <p:nvPr>
            <p:ph type="title"/>
          </p:nvPr>
        </p:nvSpPr>
        <p:spPr>
          <a:xfrm>
            <a:off x="419100" y="1130300"/>
            <a:ext cx="12179300" cy="1562100"/>
          </a:xfrm>
          <a:prstGeom prst="rect">
            <a:avLst/>
          </a:prstGeom>
        </p:spPr>
        <p:txBody>
          <a:bodyPr/>
          <a:lstStyle>
            <a:lvl1pPr>
              <a:defRPr sz="7800"/>
            </a:lvl1pPr>
          </a:lstStyle>
          <a:p>
            <a:r>
              <a:t>More undecidable problems</a:t>
            </a:r>
          </a:p>
        </p:txBody>
      </p:sp>
      <p:sp>
        <p:nvSpPr>
          <p:cNvPr id="157" name="we show that Halting Problem  is semi-decidable (and explain what that means)…"/>
          <p:cNvSpPr txBox="1">
            <a:spLocks noGrp="1"/>
          </p:cNvSpPr>
          <p:nvPr>
            <p:ph type="body" sz="half" idx="1"/>
          </p:nvPr>
        </p:nvSpPr>
        <p:spPr>
          <a:xfrm>
            <a:off x="520700" y="1841500"/>
            <a:ext cx="6375400" cy="7378700"/>
          </a:xfrm>
          <a:prstGeom prst="rect">
            <a:avLst/>
          </a:prstGeom>
        </p:spPr>
        <p:txBody>
          <a:bodyPr lIns="0" tIns="0" rIns="0" bIns="0"/>
          <a:lstStyle/>
          <a:p>
            <a:pPr marL="571500">
              <a:spcBef>
                <a:spcPts val="1800"/>
              </a:spcBef>
              <a:defRPr sz="3200"/>
            </a:pPr>
            <a:r>
              <a:t>we show that </a:t>
            </a:r>
            <a:r>
              <a:rPr i="1">
                <a:solidFill>
                  <a:srgbClr val="80097F"/>
                </a:solidFill>
              </a:rPr>
              <a:t>Halting Problem</a:t>
            </a:r>
            <a:r>
              <a:t>  is </a:t>
            </a:r>
            <a:r>
              <a:rPr i="1"/>
              <a:t>semi-decidable </a:t>
            </a:r>
            <a:r>
              <a:t>(and explain what that means)</a:t>
            </a:r>
          </a:p>
          <a:p>
            <a:pPr marL="571500">
              <a:spcBef>
                <a:spcPts val="1800"/>
              </a:spcBef>
              <a:defRPr sz="3200"/>
            </a:pPr>
            <a:r>
              <a:t>next, we generalise the </a:t>
            </a:r>
            <a:r>
              <a:rPr i="1">
                <a:solidFill>
                  <a:srgbClr val="80097F"/>
                </a:solidFill>
              </a:rPr>
              <a:t>Halting Problem</a:t>
            </a:r>
            <a:r>
              <a:t> and the proof of its undecidability</a:t>
            </a:r>
          </a:p>
          <a:p>
            <a:pPr lvl="1">
              <a:spcBef>
                <a:spcPts val="1800"/>
              </a:spcBef>
              <a:defRPr sz="3200"/>
            </a:pPr>
            <a:r>
              <a:t>to prove </a:t>
            </a:r>
            <a:r>
              <a:rPr i="1">
                <a:solidFill>
                  <a:srgbClr val="80097F"/>
                </a:solidFill>
              </a:rPr>
              <a:t>Rice’s Theorem</a:t>
            </a:r>
          </a:p>
          <a:p>
            <a:pPr marL="571500">
              <a:spcBef>
                <a:spcPts val="600"/>
              </a:spcBef>
              <a:defRPr sz="3200"/>
            </a:pPr>
            <a:r>
              <a:t>Other undecidable problem:</a:t>
            </a:r>
          </a:p>
          <a:p>
            <a:pPr lvl="1">
              <a:spcBef>
                <a:spcPts val="600"/>
              </a:spcBef>
              <a:defRPr sz="3200" i="1">
                <a:solidFill>
                  <a:srgbClr val="80097F"/>
                </a:solidFill>
              </a:defRPr>
            </a:pPr>
            <a:r>
              <a:t>Tiling Problem</a:t>
            </a:r>
          </a:p>
          <a:p>
            <a:pPr marL="571500">
              <a:spcBef>
                <a:spcPts val="600"/>
              </a:spcBef>
              <a:defRPr sz="3200"/>
            </a:pPr>
            <a:r>
              <a:t>and non-computable function:</a:t>
            </a:r>
          </a:p>
          <a:p>
            <a:pPr lvl="1">
              <a:spcBef>
                <a:spcPts val="600"/>
              </a:spcBef>
              <a:defRPr sz="3200" i="1">
                <a:solidFill>
                  <a:srgbClr val="80097F"/>
                </a:solidFill>
              </a:defRPr>
            </a:pPr>
            <a:r>
              <a:t>Busy Beaver</a:t>
            </a:r>
          </a:p>
        </p:txBody>
      </p:sp>
      <p:pic>
        <p:nvPicPr>
          <p:cNvPr id="158" name="droppedImage.tiff" descr="droppedImage.tiff"/>
          <p:cNvPicPr>
            <a:picLocks noChangeAspect="1"/>
          </p:cNvPicPr>
          <p:nvPr/>
        </p:nvPicPr>
        <p:blipFill>
          <a:blip r:embed="rId2"/>
          <a:stretch>
            <a:fillRect/>
          </a:stretch>
        </p:blipFill>
        <p:spPr>
          <a:xfrm>
            <a:off x="7200900" y="3149600"/>
            <a:ext cx="5080000" cy="4978400"/>
          </a:xfrm>
          <a:prstGeom prst="rect">
            <a:avLst/>
          </a:prstGeom>
          <a:ln w="12700">
            <a:miter lim="400000"/>
          </a:ln>
        </p:spPr>
      </p:pic>
      <p:sp>
        <p:nvSpPr>
          <p:cNvPr id="159" name="(c) computerworkscentral.com"/>
          <p:cNvSpPr/>
          <p:nvPr/>
        </p:nvSpPr>
        <p:spPr>
          <a:xfrm>
            <a:off x="9732426" y="7296150"/>
            <a:ext cx="2196834" cy="292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1300">
                <a:latin typeface="+mn-lt"/>
                <a:ea typeface="+mn-ea"/>
                <a:cs typeface="+mn-cs"/>
                <a:sym typeface="Gill Sans"/>
              </a:defRPr>
            </a:lvl1pPr>
          </a:lstStyle>
          <a:p>
            <a:r>
              <a:t>(c) computerworkscentral.com</a:t>
            </a:r>
          </a:p>
        </p:txBody>
      </p:sp>
      <p:sp>
        <p:nvSpPr>
          <p:cNvPr id="160" name="THIS TIME"/>
          <p:cNvSpPr/>
          <p:nvPr/>
        </p:nvSpPr>
        <p:spPr>
          <a:xfrm rot="20620192">
            <a:off x="7353300" y="2616200"/>
            <a:ext cx="2590800" cy="660401"/>
          </a:xfrm>
          <a:prstGeom prst="roundRect">
            <a:avLst>
              <a:gd name="adj" fmla="val 28846"/>
            </a:avLst>
          </a:prstGeom>
          <a:blipFill>
            <a:blip r:embed="rId3"/>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lvl1pPr>
          </a:lstStyle>
          <a:p>
            <a:r>
              <a:t>THIS TIME</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7">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15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15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iterate>
                                    <p:tmAbs val="0"/>
                                  </p:iterate>
                                  <p:childTnLst>
                                    <p:set>
                                      <p:cBhvr>
                                        <p:cTn id="20" fill="hold"/>
                                        <p:tgtEl>
                                          <p:spTgt spid="15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iterate>
                                    <p:tmAbs val="0"/>
                                  </p:iterate>
                                  <p:childTnLst>
                                    <p:set>
                                      <p:cBhvr>
                                        <p:cTn id="24" fill="hold"/>
                                        <p:tgtEl>
                                          <p:spTgt spid="15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iterate>
                                    <p:tmAbs val="0"/>
                                  </p:iterate>
                                  <p:childTnLst>
                                    <p:set>
                                      <p:cBhvr>
                                        <p:cTn id="28" fill="hold"/>
                                        <p:tgtEl>
                                          <p:spTgt spid="15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iterate>
                                    <p:tmAbs val="0"/>
                                  </p:iterate>
                                  <p:childTnLst>
                                    <p:set>
                                      <p:cBhvr>
                                        <p:cTn id="32" fill="hold"/>
                                        <p:tgtEl>
                                          <p:spTgt spid="15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iterate>
                                    <p:tmAbs val="0"/>
                                  </p:iterate>
                                  <p:childTnLst>
                                    <p:set>
                                      <p:cBhvr>
                                        <p:cTn id="36" fill="hold"/>
                                        <p:tgtEl>
                                          <p:spTgt spid="15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2" build="p" bldLvl="5" animBg="1" advAuto="0"/>
      <p:bldP spid="160" grpId="1"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Other undecidable Problems"/>
          <p:cNvSpPr txBox="1">
            <a:spLocks noGrp="1"/>
          </p:cNvSpPr>
          <p:nvPr>
            <p:ph type="title"/>
          </p:nvPr>
        </p:nvSpPr>
        <p:spPr>
          <a:prstGeom prst="rect">
            <a:avLst/>
          </a:prstGeom>
        </p:spPr>
        <p:txBody>
          <a:bodyPr/>
          <a:lstStyle>
            <a:lvl1pPr>
              <a:defRPr sz="6600"/>
            </a:lvl1pPr>
          </a:lstStyle>
          <a:p>
            <a:r>
              <a:t>Other undecidable Problems</a:t>
            </a:r>
          </a:p>
        </p:txBody>
      </p:sp>
      <p:sp>
        <p:nvSpPr>
          <p:cNvPr id="454" name="Decision Problem: do languages accepted by two given context free grammars (CFGs) overlap?…"/>
          <p:cNvSpPr txBox="1">
            <a:spLocks noGrp="1"/>
          </p:cNvSpPr>
          <p:nvPr>
            <p:ph type="body" idx="1"/>
          </p:nvPr>
        </p:nvSpPr>
        <p:spPr>
          <a:xfrm>
            <a:off x="342900" y="2946400"/>
            <a:ext cx="11696700" cy="5791200"/>
          </a:xfrm>
          <a:prstGeom prst="rect">
            <a:avLst/>
          </a:prstGeom>
        </p:spPr>
        <p:txBody>
          <a:bodyPr/>
          <a:lstStyle/>
          <a:p>
            <a:pPr marL="807357" indent="-489857">
              <a:spcBef>
                <a:spcPts val="1200"/>
              </a:spcBef>
            </a:pPr>
            <a:r>
              <a:rPr sz="3600" dirty="0"/>
              <a:t>Decision Problem: do languages accepted by two given </a:t>
            </a:r>
            <a:r>
              <a:rPr sz="3600" i="1" dirty="0">
                <a:solidFill>
                  <a:srgbClr val="ED2500"/>
                </a:solidFill>
              </a:rPr>
              <a:t>context free grammars (CFGs)</a:t>
            </a:r>
            <a:r>
              <a:rPr sz="3600" dirty="0"/>
              <a:t> overlap?</a:t>
            </a:r>
          </a:p>
          <a:p>
            <a:pPr marL="807357" indent="-489857">
              <a:spcBef>
                <a:spcPts val="1200"/>
              </a:spcBef>
            </a:pPr>
            <a:r>
              <a:rPr sz="3600" dirty="0"/>
              <a:t>Decision Problem:  is a CFG ambiguous?</a:t>
            </a:r>
          </a:p>
          <a:p>
            <a:pPr marL="807357" indent="-489857">
              <a:spcBef>
                <a:spcPts val="1200"/>
              </a:spcBef>
            </a:pPr>
            <a:r>
              <a:rPr sz="3600" dirty="0"/>
              <a:t>Decision Problem:  does a CFG generate </a:t>
            </a:r>
            <a:r>
              <a:rPr sz="3600" i="1" dirty="0"/>
              <a:t>all</a:t>
            </a:r>
            <a:r>
              <a:rPr sz="3600" dirty="0"/>
              <a:t> words over a given alphabet?</a:t>
            </a:r>
          </a:p>
          <a:p>
            <a:pPr marL="807357" indent="-489857">
              <a:spcBef>
                <a:spcPts val="1200"/>
              </a:spcBef>
            </a:pPr>
            <a:r>
              <a:rPr sz="3600" dirty="0"/>
              <a:t>Rewriting problem (does one string rewrite into another one using a set of given rewrite rules)</a:t>
            </a:r>
          </a:p>
          <a:p>
            <a:pPr marL="807357" indent="-489857"/>
            <a:r>
              <a:rPr sz="3600" dirty="0"/>
              <a:t>Type Checking/Inference for functional languages with polymorphic types, where the </a:t>
            </a:r>
            <a:r>
              <a:rPr sz="3600" i="1" dirty="0">
                <a:solidFill>
                  <a:srgbClr val="80097F"/>
                </a:solidFill>
              </a:rPr>
              <a:t>type of all types</a:t>
            </a:r>
            <a:r>
              <a:rPr sz="3600" dirty="0"/>
              <a:t> is </a:t>
            </a:r>
            <a:r>
              <a:rPr sz="3600" i="1" dirty="0">
                <a:solidFill>
                  <a:srgbClr val="80097F"/>
                </a:solidFill>
              </a:rPr>
              <a:t>a type itself</a:t>
            </a:r>
            <a:r>
              <a:rPr sz="3600" dirty="0"/>
              <a:t>, is undecidable. </a:t>
            </a:r>
            <a:br>
              <a:rPr sz="3600" dirty="0"/>
            </a:br>
            <a:endParaRPr sz="3600" dirty="0"/>
          </a:p>
        </p:txBody>
      </p:sp>
      <p:sp>
        <p:nvSpPr>
          <p:cNvPr id="455" name="Text"/>
          <p:cNvSpPr/>
          <p:nvPr/>
        </p:nvSpPr>
        <p:spPr>
          <a:xfrm>
            <a:off x="6388100" y="4927599"/>
            <a:ext cx="6616700"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defTabSz="584200">
              <a:spcBef>
                <a:spcPts val="2400"/>
              </a:spcBef>
              <a:defRPr sz="3500">
                <a:latin typeface="+mn-lt"/>
                <a:ea typeface="+mn-ea"/>
                <a:cs typeface="+mn-cs"/>
                <a:sym typeface="Gill Sans"/>
              </a:defRPr>
            </a:pPr>
            <a:br>
              <a:rPr sz="1700" i="1"/>
            </a:br>
            <a:endParaRPr sz="1700" i="1"/>
          </a:p>
        </p:txBody>
      </p:sp>
      <p:sp>
        <p:nvSpPr>
          <p:cNvPr id="456" name="Joe Wells:  “Typability and Type-checking in System F are equivalent and undecidable”,   Annals of Pure and Applied Logic, 1999."/>
          <p:cNvSpPr/>
          <p:nvPr/>
        </p:nvSpPr>
        <p:spPr>
          <a:xfrm>
            <a:off x="6057900" y="8496300"/>
            <a:ext cx="5981700" cy="571500"/>
          </a:xfrm>
          <a:prstGeom prst="roundRect">
            <a:avLst>
              <a:gd name="adj" fmla="val 33333"/>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lvl="1" defTabSz="584200">
              <a:spcBef>
                <a:spcPts val="2400"/>
              </a:spcBef>
              <a:defRPr sz="3500">
                <a:solidFill>
                  <a:srgbClr val="EEFEFF"/>
                </a:solidFill>
                <a:latin typeface="+mn-lt"/>
                <a:ea typeface="+mn-ea"/>
                <a:cs typeface="+mn-cs"/>
                <a:sym typeface="Gill Sans"/>
              </a:defRPr>
            </a:pPr>
            <a:r>
              <a:rPr sz="1700" i="1"/>
              <a:t>Joe Wells:  “Typability and Type-checking in System F are equivalent and undecidable”,   Annals of Pure and Applied Logic, 1999.</a:t>
            </a:r>
          </a:p>
        </p:txBody>
      </p:sp>
      <p:grpSp>
        <p:nvGrpSpPr>
          <p:cNvPr id="459" name="Group"/>
          <p:cNvGrpSpPr/>
          <p:nvPr/>
        </p:nvGrpSpPr>
        <p:grpSpPr>
          <a:xfrm>
            <a:off x="11315700" y="6400800"/>
            <a:ext cx="1790700" cy="2247900"/>
            <a:chOff x="0" y="0"/>
            <a:chExt cx="1790700" cy="2247900"/>
          </a:xfrm>
        </p:grpSpPr>
        <p:pic>
          <p:nvPicPr>
            <p:cNvPr id="457" name="search?hl=en&amp;client=firefox-a&amp;hs=2uR&amp;sa=X&amp;rls=org.tiff" descr="search?hl=en&amp;client=firefox-a&amp;hs=2uR&amp;sa=X&amp;rls=org.tiff"/>
            <p:cNvPicPr>
              <a:picLocks noChangeAspect="1"/>
            </p:cNvPicPr>
            <p:nvPr/>
          </p:nvPicPr>
          <p:blipFill>
            <a:blip r:embed="rId3"/>
            <a:stretch>
              <a:fillRect/>
            </a:stretch>
          </p:blipFill>
          <p:spPr>
            <a:xfrm>
              <a:off x="723900" y="1168400"/>
              <a:ext cx="1066800" cy="1079500"/>
            </a:xfrm>
            <a:prstGeom prst="rect">
              <a:avLst/>
            </a:prstGeom>
            <a:ln w="12700" cap="flat">
              <a:noFill/>
              <a:miter lim="400000"/>
            </a:ln>
            <a:effectLst/>
          </p:spPr>
        </p:pic>
        <p:sp>
          <p:nvSpPr>
            <p:cNvPr id="458" name="Haskell avoids this “type of all types”"/>
            <p:cNvSpPr/>
            <p:nvPr/>
          </p:nvSpPr>
          <p:spPr>
            <a:xfrm>
              <a:off x="0" y="0"/>
              <a:ext cx="1498600" cy="1333500"/>
            </a:xfrm>
            <a:prstGeom prst="roundRect">
              <a:avLst>
                <a:gd name="adj" fmla="val 14286"/>
              </a:avLst>
            </a:prstGeom>
            <a:blipFill rotWithShape="1">
              <a:blip r:embed="rId2"/>
              <a:srcRect/>
              <a:tile tx="0" ty="0" sx="100000" sy="100000" flip="none" algn="tl"/>
            </a:blip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584200">
                <a:defRPr sz="2200">
                  <a:solidFill>
                    <a:srgbClr val="EFFEFF"/>
                  </a:solidFill>
                  <a:latin typeface="+mn-lt"/>
                  <a:ea typeface="+mn-ea"/>
                  <a:cs typeface="+mn-cs"/>
                  <a:sym typeface="Gill Sans"/>
                </a:defRPr>
              </a:lvl1pPr>
            </a:lstStyle>
            <a:p>
              <a:r>
                <a:t>Haskell avoids this “type of all types”</a:t>
              </a:r>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5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5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5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45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iterate>
                                    <p:tmAbs val="0"/>
                                  </p:iterate>
                                  <p:childTnLst>
                                    <p:set>
                                      <p:cBhvr>
                                        <p:cTn id="28" fill="hold"/>
                                        <p:tgtEl>
                                          <p:spTgt spid="4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3" nodeType="clickEffect">
                                  <p:stCondLst>
                                    <p:cond delay="0"/>
                                  </p:stCondLst>
                                  <p:iterate>
                                    <p:tmAbs val="0"/>
                                  </p:iterate>
                                  <p:childTnLst>
                                    <p:set>
                                      <p:cBhvr>
                                        <p:cTn id="32" fill="hold"/>
                                        <p:tgtEl>
                                          <p:spTgt spid="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 grpId="1" build="p" bldLvl="5" animBg="1" advAuto="0"/>
      <p:bldP spid="456" grpId="2" animBg="1" advAuto="0"/>
      <p:bldP spid="459" grpId="3" animBg="1" advAuto="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1" name="Limits of Computation"/>
          <p:cNvSpPr txBox="1">
            <a:spLocks noGrp="1"/>
          </p:cNvSpPr>
          <p:nvPr>
            <p:ph type="ctrTitle"/>
          </p:nvPr>
        </p:nvSpPr>
        <p:spPr>
          <a:prstGeom prst="rect">
            <a:avLst/>
          </a:prstGeom>
        </p:spPr>
        <p:txBody>
          <a:bodyPr/>
          <a:lstStyle/>
          <a:p>
            <a:r>
              <a:t>Limits of Computation</a:t>
            </a:r>
          </a:p>
        </p:txBody>
      </p:sp>
      <p:sp>
        <p:nvSpPr>
          <p:cNvPr id="462" name="9 - More non-computable problems:…"/>
          <p:cNvSpPr txBox="1">
            <a:spLocks noGrp="1"/>
          </p:cNvSpPr>
          <p:nvPr>
            <p:ph type="subTitle" sz="half" idx="1"/>
          </p:nvPr>
        </p:nvSpPr>
        <p:spPr>
          <a:xfrm>
            <a:off x="1117600" y="5092700"/>
            <a:ext cx="11049000" cy="2908300"/>
          </a:xfrm>
          <a:prstGeom prst="rect">
            <a:avLst/>
          </a:prstGeom>
        </p:spPr>
        <p:txBody>
          <a:bodyPr/>
          <a:lstStyle/>
          <a:p>
            <a:r>
              <a:t>9 - More non-computable problems:</a:t>
            </a:r>
          </a:p>
          <a:p>
            <a:r>
              <a:t>non-computable function into natural numbers</a:t>
            </a:r>
          </a:p>
          <a:p>
            <a:r>
              <a:t>(Part II)</a:t>
            </a:r>
          </a:p>
          <a:p>
            <a:pPr lvl="1"/>
            <a:r>
              <a:t>Bernhard Reus</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Other (famous) undecidable Problems in Mathematics"/>
          <p:cNvSpPr txBox="1">
            <a:spLocks noGrp="1"/>
          </p:cNvSpPr>
          <p:nvPr>
            <p:ph type="title"/>
          </p:nvPr>
        </p:nvSpPr>
        <p:spPr>
          <a:xfrm>
            <a:off x="1269999" y="1130300"/>
            <a:ext cx="10512269" cy="2733040"/>
          </a:xfrm>
          <a:prstGeom prst="rect">
            <a:avLst/>
          </a:prstGeom>
        </p:spPr>
        <p:txBody>
          <a:bodyPr/>
          <a:lstStyle>
            <a:lvl1pPr>
              <a:defRPr sz="6600"/>
            </a:lvl1pPr>
          </a:lstStyle>
          <a:p>
            <a:r>
              <a:rPr dirty="0"/>
              <a:t>Other (famous) undecidable Problems in Mathematics</a:t>
            </a:r>
          </a:p>
        </p:txBody>
      </p:sp>
      <p:sp>
        <p:nvSpPr>
          <p:cNvPr id="465" name="Given a system of equations with integer coefficients, does it have an integer solution?…"/>
          <p:cNvSpPr txBox="1">
            <a:spLocks noGrp="1"/>
          </p:cNvSpPr>
          <p:nvPr>
            <p:ph type="body" sz="half" idx="1"/>
          </p:nvPr>
        </p:nvSpPr>
        <p:spPr>
          <a:xfrm>
            <a:off x="263161" y="3863340"/>
            <a:ext cx="11315700" cy="4457700"/>
          </a:xfrm>
          <a:prstGeom prst="rect">
            <a:avLst/>
          </a:prstGeom>
        </p:spPr>
        <p:txBody>
          <a:bodyPr>
            <a:normAutofit lnSpcReduction="10000"/>
          </a:bodyPr>
          <a:lstStyle/>
          <a:p>
            <a:r>
              <a:rPr dirty="0"/>
              <a:t>Given a system of </a:t>
            </a:r>
            <a:r>
              <a:rPr lang="en-GB" dirty="0"/>
              <a:t>Diophantine (i.e. polynomial) </a:t>
            </a:r>
            <a:r>
              <a:rPr dirty="0"/>
              <a:t>equations with integer coefficients, does it have an integer solution?</a:t>
            </a:r>
          </a:p>
          <a:p>
            <a:r>
              <a:rPr dirty="0"/>
              <a:t>word problem for groups</a:t>
            </a:r>
          </a:p>
          <a:p>
            <a:r>
              <a:rPr dirty="0"/>
              <a:t>Hilbert’s </a:t>
            </a:r>
            <a:r>
              <a:rPr i="1" dirty="0" err="1"/>
              <a:t>Entscheidungsproblem</a:t>
            </a:r>
            <a:r>
              <a:rPr dirty="0"/>
              <a:t> (is a given formula valid in arithmetic?)</a:t>
            </a:r>
          </a:p>
        </p:txBody>
      </p:sp>
      <p:sp>
        <p:nvSpPr>
          <p:cNvPr id="466" name="Text"/>
          <p:cNvSpPr/>
          <p:nvPr/>
        </p:nvSpPr>
        <p:spPr>
          <a:xfrm>
            <a:off x="6388100" y="4927599"/>
            <a:ext cx="6616700"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defTabSz="584200">
              <a:spcBef>
                <a:spcPts val="2400"/>
              </a:spcBef>
              <a:defRPr sz="3500">
                <a:latin typeface="+mn-lt"/>
                <a:ea typeface="+mn-ea"/>
                <a:cs typeface="+mn-cs"/>
                <a:sym typeface="Gill Sans"/>
              </a:defRPr>
            </a:pPr>
            <a:br>
              <a:rPr sz="1700" i="1"/>
            </a:br>
            <a:endParaRPr sz="1700" i="1"/>
          </a:p>
        </p:txBody>
      </p:sp>
      <p:sp>
        <p:nvSpPr>
          <p:cNvPr id="467" name="proved undecidable by…"/>
          <p:cNvSpPr/>
          <p:nvPr/>
        </p:nvSpPr>
        <p:spPr>
          <a:xfrm>
            <a:off x="8686800" y="5309870"/>
            <a:ext cx="3340100" cy="990600"/>
          </a:xfrm>
          <a:prstGeom prst="roundRect">
            <a:avLst>
              <a:gd name="adj" fmla="val 19231"/>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defTabSz="584200">
              <a:defRPr sz="3500">
                <a:solidFill>
                  <a:srgbClr val="EEFEFF"/>
                </a:solidFill>
                <a:latin typeface="Chalkduster"/>
                <a:ea typeface="Chalkduster"/>
                <a:cs typeface="Chalkduster"/>
                <a:sym typeface="Chalkduster"/>
              </a:defRPr>
            </a:pPr>
            <a:r>
              <a:rPr sz="1700"/>
              <a:t> proved undecidable by</a:t>
            </a:r>
          </a:p>
          <a:p>
            <a:pPr defTabSz="584200">
              <a:defRPr sz="3500">
                <a:solidFill>
                  <a:srgbClr val="EEFEFF"/>
                </a:solidFill>
                <a:latin typeface="Chalkduster"/>
                <a:ea typeface="Chalkduster"/>
                <a:cs typeface="Chalkduster"/>
                <a:sym typeface="Chalkduster"/>
              </a:defRPr>
            </a:pPr>
            <a:r>
              <a:rPr sz="1700"/>
              <a:t>  Matiyasevic in 1977</a:t>
            </a:r>
          </a:p>
        </p:txBody>
      </p:sp>
      <p:sp>
        <p:nvSpPr>
          <p:cNvPr id="468" name="There are many others..."/>
          <p:cNvSpPr/>
          <p:nvPr/>
        </p:nvSpPr>
        <p:spPr>
          <a:xfrm>
            <a:off x="8356600" y="7747000"/>
            <a:ext cx="4000500" cy="571500"/>
          </a:xfrm>
          <a:prstGeom prst="roundRect">
            <a:avLst>
              <a:gd name="adj" fmla="val 33333"/>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lvl="1" defTabSz="584200">
              <a:spcBef>
                <a:spcPts val="2400"/>
              </a:spcBef>
              <a:defRPr sz="3800">
                <a:solidFill>
                  <a:srgbClr val="EEFEFF"/>
                </a:solidFill>
                <a:latin typeface="Chalkduster"/>
                <a:ea typeface="Chalkduster"/>
                <a:cs typeface="Chalkduster"/>
                <a:sym typeface="Chalkduster"/>
              </a:defRPr>
            </a:pPr>
            <a:r>
              <a:rPr sz="2000"/>
              <a:t>There are many others...</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6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6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4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6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6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3" nodeType="clickEffect">
                                  <p:stCondLst>
                                    <p:cond delay="0"/>
                                  </p:stCondLst>
                                  <p:iterate>
                                    <p:tmAbs val="0"/>
                                  </p:iterate>
                                  <p:childTnLst>
                                    <p:set>
                                      <p:cBhvr>
                                        <p:cTn id="24" fill="hold"/>
                                        <p:tgtEl>
                                          <p:spTgt spid="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 grpId="1" build="p" bldLvl="5" animBg="1" advAuto="0"/>
      <p:bldP spid="467" grpId="2" animBg="1" advAuto="0"/>
      <p:bldP spid="468" grpId="3"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Dealing with Undecidability"/>
          <p:cNvSpPr txBox="1">
            <a:spLocks noGrp="1"/>
          </p:cNvSpPr>
          <p:nvPr>
            <p:ph type="title"/>
          </p:nvPr>
        </p:nvSpPr>
        <p:spPr>
          <a:xfrm>
            <a:off x="482600" y="1130300"/>
            <a:ext cx="11734800" cy="1562100"/>
          </a:xfrm>
          <a:prstGeom prst="rect">
            <a:avLst/>
          </a:prstGeom>
        </p:spPr>
        <p:txBody>
          <a:bodyPr/>
          <a:lstStyle>
            <a:lvl1pPr>
              <a:defRPr sz="7900"/>
            </a:lvl1pPr>
          </a:lstStyle>
          <a:p>
            <a:r>
              <a:t>Dealing with Undecidability</a:t>
            </a:r>
          </a:p>
        </p:txBody>
      </p:sp>
      <p:sp>
        <p:nvSpPr>
          <p:cNvPr id="471" name="use approximation of problem (if appropriate)…"/>
          <p:cNvSpPr txBox="1">
            <a:spLocks noGrp="1"/>
          </p:cNvSpPr>
          <p:nvPr>
            <p:ph type="body" idx="1"/>
          </p:nvPr>
        </p:nvSpPr>
        <p:spPr>
          <a:xfrm>
            <a:off x="647700" y="2641600"/>
            <a:ext cx="11404600" cy="5715000"/>
          </a:xfrm>
          <a:prstGeom prst="rect">
            <a:avLst/>
          </a:prstGeom>
        </p:spPr>
        <p:txBody>
          <a:bodyPr/>
          <a:lstStyle/>
          <a:p>
            <a:r>
              <a:t>use approximation of problem (if appropriate)</a:t>
            </a:r>
          </a:p>
          <a:p>
            <a:r>
              <a:t>give up on uniformity (restricted input)</a:t>
            </a:r>
          </a:p>
          <a:p>
            <a:r>
              <a:t>give up on (full) automation</a:t>
            </a:r>
          </a:p>
          <a:p>
            <a:r>
              <a:t>be content solving a simpler problem</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7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 grpId="1" build="p"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Busy Beaver"/>
          <p:cNvSpPr txBox="1">
            <a:spLocks noGrp="1"/>
          </p:cNvSpPr>
          <p:nvPr>
            <p:ph type="title"/>
          </p:nvPr>
        </p:nvSpPr>
        <p:spPr>
          <a:prstGeom prst="rect">
            <a:avLst/>
          </a:prstGeom>
        </p:spPr>
        <p:txBody>
          <a:bodyPr/>
          <a:lstStyle/>
          <a:p>
            <a:r>
              <a:rPr dirty="0"/>
              <a:t>Busy Beaver</a:t>
            </a:r>
          </a:p>
        </p:txBody>
      </p:sp>
      <p:sp>
        <p:nvSpPr>
          <p:cNvPr id="474" name="“Can we compute the function BB that for every input number n returns the greatest number that can be outputted by any WHILE-program that is (as syntactic string) at most n characters long (when run with input 0)?”…"/>
          <p:cNvSpPr txBox="1">
            <a:spLocks noGrp="1"/>
          </p:cNvSpPr>
          <p:nvPr>
            <p:ph type="body" idx="1"/>
          </p:nvPr>
        </p:nvSpPr>
        <p:spPr>
          <a:xfrm>
            <a:off x="674557" y="2806700"/>
            <a:ext cx="8617893" cy="5816600"/>
          </a:xfrm>
          <a:prstGeom prst="rect">
            <a:avLst/>
          </a:prstGeom>
        </p:spPr>
        <p:txBody>
          <a:bodyPr/>
          <a:lstStyle/>
          <a:p>
            <a:pPr marL="180000">
              <a:defRPr i="1"/>
            </a:pPr>
            <a:r>
              <a:rPr sz="4000" dirty="0"/>
              <a:t>“Can we compute the function BB that for every input number n returns the greatest number that can be outputted by any </a:t>
            </a:r>
            <a:r>
              <a:rPr sz="4000" dirty="0">
                <a:latin typeface="Courier"/>
                <a:ea typeface="Courier"/>
                <a:cs typeface="Courier"/>
                <a:sym typeface="Courier"/>
              </a:rPr>
              <a:t>WHILE</a:t>
            </a:r>
            <a:r>
              <a:rPr sz="4000" dirty="0"/>
              <a:t>-program that is (as syntactic string) at most n characters long (when run with input 0)?”</a:t>
            </a:r>
            <a:br>
              <a:rPr lang="en-GB" dirty="0"/>
            </a:br>
            <a:endParaRPr sz="1500" dirty="0"/>
          </a:p>
          <a:p>
            <a:pPr marL="180000">
              <a:spcBef>
                <a:spcPts val="600"/>
              </a:spcBef>
            </a:pPr>
            <a:r>
              <a:rPr dirty="0"/>
              <a:t>T. </a:t>
            </a:r>
            <a:r>
              <a:rPr dirty="0" err="1"/>
              <a:t>Radó</a:t>
            </a:r>
            <a:r>
              <a:rPr dirty="0"/>
              <a:t> in his </a:t>
            </a:r>
            <a:r>
              <a:rPr sz="4000" dirty="0"/>
              <a:t>1962 paper </a:t>
            </a:r>
            <a:r>
              <a:rPr sz="4000" i="1" dirty="0"/>
              <a:t>"On Non-Computable Functions" </a:t>
            </a:r>
            <a:r>
              <a:rPr sz="2900" dirty="0"/>
              <a:t>(using Turing-Machines where </a:t>
            </a:r>
            <a:r>
              <a:rPr sz="2900" i="1" dirty="0"/>
              <a:t>n</a:t>
            </a:r>
            <a:r>
              <a:rPr sz="2900" dirty="0"/>
              <a:t> is the number of states)</a:t>
            </a:r>
          </a:p>
        </p:txBody>
      </p:sp>
      <p:grpSp>
        <p:nvGrpSpPr>
          <p:cNvPr id="477" name="Group"/>
          <p:cNvGrpSpPr/>
          <p:nvPr/>
        </p:nvGrpSpPr>
        <p:grpSpPr>
          <a:xfrm>
            <a:off x="9664700" y="2806699"/>
            <a:ext cx="3136900" cy="4808505"/>
            <a:chOff x="0" y="0"/>
            <a:chExt cx="3136900" cy="4808503"/>
          </a:xfrm>
        </p:grpSpPr>
        <p:pic>
          <p:nvPicPr>
            <p:cNvPr id="475" name="javascript-enlarge('Rado_2.tiff" descr="javascript-enlarge('Rado_2.tiff"/>
            <p:cNvPicPr>
              <a:picLocks noChangeAspect="1"/>
            </p:cNvPicPr>
            <p:nvPr/>
          </p:nvPicPr>
          <p:blipFill>
            <a:blip r:embed="rId2"/>
            <a:stretch>
              <a:fillRect/>
            </a:stretch>
          </p:blipFill>
          <p:spPr>
            <a:xfrm>
              <a:off x="0" y="0"/>
              <a:ext cx="3136900" cy="3613532"/>
            </a:xfrm>
            <a:prstGeom prst="rect">
              <a:avLst/>
            </a:prstGeom>
            <a:ln w="12700" cap="flat">
              <a:noFill/>
              <a:miter lim="400000"/>
            </a:ln>
            <a:effectLst/>
          </p:spPr>
        </p:pic>
        <p:sp>
          <p:nvSpPr>
            <p:cNvPr id="476" name="Tibor Radó  (1895 -1965)"/>
            <p:cNvSpPr/>
            <p:nvPr/>
          </p:nvSpPr>
          <p:spPr>
            <a:xfrm>
              <a:off x="708942" y="3679989"/>
              <a:ext cx="1738410" cy="112851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pPr algn="ctr" defTabSz="584200">
                <a:spcBef>
                  <a:spcPts val="2100"/>
                </a:spcBef>
                <a:defRPr sz="3000">
                  <a:solidFill>
                    <a:srgbClr val="424242"/>
                  </a:solidFill>
                  <a:latin typeface="+mn-lt"/>
                  <a:ea typeface="+mn-ea"/>
                  <a:cs typeface="+mn-cs"/>
                  <a:sym typeface="Gill Sans"/>
                </a:defRPr>
              </a:pPr>
              <a:r>
                <a:rPr sz="2200" b="1" dirty="0">
                  <a:latin typeface="Times Roman"/>
                  <a:ea typeface="Times Roman"/>
                  <a:cs typeface="Times Roman"/>
                  <a:sym typeface="Times Roman"/>
                </a:rPr>
                <a:t>Tibor </a:t>
              </a:r>
              <a:r>
                <a:rPr sz="2200" b="1" dirty="0" err="1">
                  <a:latin typeface="Times Roman"/>
                  <a:ea typeface="Times Roman"/>
                  <a:cs typeface="Times Roman"/>
                  <a:sym typeface="Times Roman"/>
                </a:rPr>
                <a:t>Radó</a:t>
              </a:r>
              <a:r>
                <a:rPr sz="2200" b="1" dirty="0">
                  <a:latin typeface="Times Roman"/>
                  <a:ea typeface="Times Roman"/>
                  <a:cs typeface="Times Roman"/>
                  <a:sym typeface="Times Roman"/>
                </a:rPr>
                <a:t> </a:t>
              </a:r>
              <a:br>
                <a:rPr sz="2200" b="1" dirty="0">
                  <a:latin typeface="Times Roman"/>
                  <a:ea typeface="Times Roman"/>
                  <a:cs typeface="Times Roman"/>
                  <a:sym typeface="Times Roman"/>
                </a:rPr>
              </a:br>
              <a:r>
                <a:rPr sz="2200" b="1" dirty="0">
                  <a:latin typeface="Times Roman"/>
                  <a:ea typeface="Times Roman"/>
                  <a:cs typeface="Times Roman"/>
                  <a:sym typeface="Times Roman"/>
                </a:rPr>
                <a:t>(1895 -1965)</a:t>
              </a:r>
            </a:p>
            <a:p>
              <a:pPr algn="ctr" defTabSz="584200">
                <a:spcBef>
                  <a:spcPts val="800"/>
                </a:spcBef>
                <a:defRPr sz="4000">
                  <a:latin typeface="+mn-lt"/>
                  <a:ea typeface="+mn-ea"/>
                  <a:cs typeface="+mn-cs"/>
                  <a:sym typeface="Gill Sans"/>
                </a:defRPr>
              </a:pPr>
              <a:endParaRPr sz="1600" dirty="0">
                <a:solidFill>
                  <a:srgbClr val="FF2601"/>
                </a:solidFill>
                <a:latin typeface="Times Roman"/>
                <a:ea typeface="Times Roman"/>
                <a:cs typeface="Times Roman"/>
                <a:sym typeface="Times Roman"/>
              </a:endParaRPr>
            </a:p>
          </p:txBody>
        </p:sp>
      </p:grpSp>
      <p:sp>
        <p:nvSpPr>
          <p:cNvPr id="478" name="a non-computable function on numbers numbers"/>
          <p:cNvSpPr/>
          <p:nvPr/>
        </p:nvSpPr>
        <p:spPr>
          <a:xfrm rot="20749962">
            <a:off x="126484" y="819149"/>
            <a:ext cx="7696201" cy="673101"/>
          </a:xfrm>
          <a:prstGeom prst="roundRect">
            <a:avLst>
              <a:gd name="adj" fmla="val 28302"/>
            </a:avLst>
          </a:prstGeom>
          <a:blipFill>
            <a:blip r:embed="rId3"/>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defRPr sz="2500">
                <a:solidFill>
                  <a:srgbClr val="FFFFFF"/>
                </a:solidFill>
                <a:effectLst>
                  <a:outerShdw blurRad="38100" dist="12700" dir="5400000" rotWithShape="0">
                    <a:srgbClr val="000000">
                      <a:alpha val="50000"/>
                    </a:srgbClr>
                  </a:outerShdw>
                </a:effectLst>
                <a:latin typeface="Chalkduster"/>
                <a:ea typeface="Chalkduster"/>
                <a:cs typeface="Chalkduster"/>
                <a:sym typeface="Chalkduster"/>
              </a:defRPr>
            </a:lvl1pPr>
          </a:lstStyle>
          <a:p>
            <a:r>
              <a:rPr dirty="0"/>
              <a:t>a non-computable function on numbers</a:t>
            </a:r>
          </a:p>
        </p:txBody>
      </p:sp>
      <p:pic>
        <p:nvPicPr>
          <p:cNvPr id="479" name="images%3Fq%3Dbeaver%26start%3D40%26ndsp%3D20%26um%3D1%26hl%3Den%26client%3Dsafari%26rls%3Den%26sa%3DN.tiff" descr="images%3Fq%3Dbeaver%26start%3D40%26ndsp%3D20%26um%3D1%26hl%3Den%26client%3Dsafari%26rls%3Den%26sa%3DN.tiff"/>
          <p:cNvPicPr>
            <a:picLocks noChangeAspect="1"/>
          </p:cNvPicPr>
          <p:nvPr/>
        </p:nvPicPr>
        <p:blipFill>
          <a:blip r:embed="rId4"/>
          <a:stretch>
            <a:fillRect/>
          </a:stretch>
        </p:blipFill>
        <p:spPr>
          <a:xfrm>
            <a:off x="9664700" y="1168400"/>
            <a:ext cx="1803400" cy="1524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74">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47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47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iterate>
                                    <p:tmAbs val="0"/>
                                  </p:iterate>
                                  <p:childTnLst>
                                    <p:set>
                                      <p:cBhvr>
                                        <p:cTn id="20" fill="hold"/>
                                        <p:tgtEl>
                                          <p:spTgt spid="4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4" nodeType="clickEffect">
                                  <p:stCondLst>
                                    <p:cond delay="0"/>
                                  </p:stCondLst>
                                  <p:iterate>
                                    <p:tmAbs val="0"/>
                                  </p:iterate>
                                  <p:childTnLst>
                                    <p:set>
                                      <p:cBhvr>
                                        <p:cTn id="24" fill="hold"/>
                                        <p:tgtEl>
                                          <p:spTgt spid="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 grpId="2" build="p" bldLvl="5" animBg="1" advAuto="0"/>
      <p:bldP spid="477" grpId="3" animBg="1" advAuto="0"/>
      <p:bldP spid="478" grpId="4" animBg="1" advAuto="0"/>
      <p:bldP spid="479" grpId="1"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Busy Beaver Research"/>
          <p:cNvSpPr txBox="1">
            <a:spLocks noGrp="1"/>
          </p:cNvSpPr>
          <p:nvPr>
            <p:ph type="title"/>
          </p:nvPr>
        </p:nvSpPr>
        <p:spPr>
          <a:xfrm>
            <a:off x="762000" y="1143000"/>
            <a:ext cx="10464800" cy="1562100"/>
          </a:xfrm>
          <a:prstGeom prst="rect">
            <a:avLst/>
          </a:prstGeom>
        </p:spPr>
        <p:txBody>
          <a:bodyPr/>
          <a:lstStyle/>
          <a:p>
            <a:r>
              <a:t>Busy Beaver Research</a:t>
            </a:r>
          </a:p>
        </p:txBody>
      </p:sp>
      <p:sp>
        <p:nvSpPr>
          <p:cNvPr id="482" name="In theoretical computer science the Busy Beaver Problem for Turing Machines has been a challenge some researchers could not keep away from.…"/>
          <p:cNvSpPr txBox="1">
            <a:spLocks noGrp="1"/>
          </p:cNvSpPr>
          <p:nvPr>
            <p:ph type="body" idx="1"/>
          </p:nvPr>
        </p:nvSpPr>
        <p:spPr>
          <a:prstGeom prst="rect">
            <a:avLst/>
          </a:prstGeom>
        </p:spPr>
        <p:txBody>
          <a:bodyPr/>
          <a:lstStyle/>
          <a:p>
            <a:r>
              <a:t>In theoretical computer science the </a:t>
            </a:r>
            <a:r>
              <a:rPr i="1"/>
              <a:t>Busy Beaver Problem</a:t>
            </a:r>
            <a:r>
              <a:t> for </a:t>
            </a:r>
            <a:r>
              <a:rPr i="1"/>
              <a:t>Turing Machines</a:t>
            </a:r>
            <a:r>
              <a:t> has been a challenge some researchers could not keep away from.</a:t>
            </a:r>
          </a:p>
          <a:p>
            <a:pPr>
              <a:spcBef>
                <a:spcPts val="0"/>
              </a:spcBef>
            </a:pPr>
            <a:r>
              <a:t>Marxen and Bundtrock </a:t>
            </a:r>
            <a:r>
              <a:rPr sz="2800"/>
              <a:t>“</a:t>
            </a:r>
            <a:r>
              <a:rPr sz="2800" i="1"/>
              <a:t>Attacking the Busy Beaver 5”, Bulletin of the EATCS, No. 40, 1990, pp. 247-251,</a:t>
            </a:r>
            <a:r>
              <a:t> used a significant amount of resources to compute </a:t>
            </a:r>
            <a:r>
              <a:rPr i="1"/>
              <a:t>BB(5) </a:t>
            </a:r>
            <a:r>
              <a:t>for TMs:</a:t>
            </a:r>
          </a:p>
        </p:txBody>
      </p:sp>
      <p:pic>
        <p:nvPicPr>
          <p:cNvPr id="483" name="images%3Fq%3Dbeaver%26start%3D40%26ndsp%3D20%26um%3D1%26hl%3Den%26client%3Dsafari%26rls%3Den%26sa%3DN.tiff" descr="images%3Fq%3Dbeaver%26start%3D40%26ndsp%3D20%26um%3D1%26hl%3Den%26client%3Dsafari%26rls%3Den%26sa%3DN.tiff"/>
          <p:cNvPicPr>
            <a:picLocks noChangeAspect="1"/>
          </p:cNvPicPr>
          <p:nvPr/>
        </p:nvPicPr>
        <p:blipFill>
          <a:blip r:embed="rId2"/>
          <a:stretch>
            <a:fillRect/>
          </a:stretch>
        </p:blipFill>
        <p:spPr>
          <a:xfrm>
            <a:off x="11049000" y="1168400"/>
            <a:ext cx="1803400" cy="1524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8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1" build="p" bldLvl="5"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BB(5) Attack"/>
          <p:cNvSpPr txBox="1">
            <a:spLocks noGrp="1"/>
          </p:cNvSpPr>
          <p:nvPr>
            <p:ph type="title"/>
          </p:nvPr>
        </p:nvSpPr>
        <p:spPr>
          <a:xfrm>
            <a:off x="939800" y="1130300"/>
            <a:ext cx="10464800" cy="1562100"/>
          </a:xfrm>
          <a:prstGeom prst="rect">
            <a:avLst/>
          </a:prstGeom>
        </p:spPr>
        <p:txBody>
          <a:bodyPr/>
          <a:lstStyle/>
          <a:p>
            <a:r>
              <a:rPr i="1"/>
              <a:t>BB(5)</a:t>
            </a:r>
            <a:r>
              <a:t> Attack</a:t>
            </a:r>
          </a:p>
        </p:txBody>
      </p:sp>
      <p:sp>
        <p:nvSpPr>
          <p:cNvPr id="486" name="They used a brute-force simulation technique going through 99.7% of all 88 million 5-state TMs but spending much thought on how to speed up simulation (using “macro-machines” that can simulate several steps in one).…"/>
          <p:cNvSpPr txBox="1">
            <a:spLocks noGrp="1"/>
          </p:cNvSpPr>
          <p:nvPr>
            <p:ph type="body" idx="1"/>
          </p:nvPr>
        </p:nvSpPr>
        <p:spPr>
          <a:xfrm>
            <a:off x="1270000" y="2641600"/>
            <a:ext cx="10464800" cy="5816600"/>
          </a:xfrm>
          <a:prstGeom prst="rect">
            <a:avLst/>
          </a:prstGeom>
        </p:spPr>
        <p:txBody>
          <a:bodyPr/>
          <a:lstStyle/>
          <a:p>
            <a:pPr marL="861785" indent="-544285">
              <a:spcBef>
                <a:spcPts val="1500"/>
              </a:spcBef>
            </a:pPr>
            <a:r>
              <a:rPr sz="4000" dirty="0"/>
              <a:t>They used a brute-force simulation technique going through 99.7% of all 88 million 5-state TMs but spending much thought on how to speed up simulation (using “macro-machines” that can simulate several steps in one).</a:t>
            </a:r>
          </a:p>
          <a:p>
            <a:pPr marL="861785" indent="-544285">
              <a:spcBef>
                <a:spcPts val="1500"/>
              </a:spcBef>
            </a:pPr>
            <a:r>
              <a:rPr sz="4000" dirty="0"/>
              <a:t>C program of about 8,000 lines</a:t>
            </a:r>
          </a:p>
          <a:p>
            <a:pPr marL="861785" indent="-544285">
              <a:spcBef>
                <a:spcPts val="1500"/>
              </a:spcBef>
            </a:pPr>
            <a:r>
              <a:rPr sz="4000" dirty="0"/>
              <a:t>it took 10 days to run on a 33MHz CPU</a:t>
            </a:r>
          </a:p>
          <a:p>
            <a:pPr marL="861785" indent="-544285">
              <a:spcBef>
                <a:spcPts val="1500"/>
              </a:spcBef>
            </a:pPr>
            <a:r>
              <a:rPr sz="4000" dirty="0"/>
              <a:t>Result: </a:t>
            </a:r>
            <a:r>
              <a:rPr sz="4000" i="1" dirty="0"/>
              <a:t>BB(5)</a:t>
            </a:r>
            <a:r>
              <a:rPr sz="4000" dirty="0"/>
              <a:t> ≥ 4098</a:t>
            </a:r>
          </a:p>
        </p:txBody>
      </p:sp>
      <p:pic>
        <p:nvPicPr>
          <p:cNvPr id="487" name="images%3Fq%3Dbeaver%26start%3D40%26ndsp%3D20%26um%3D1%26hl%3Den%26client%3Dsafari%26rls%3Den%26sa%3DN.tiff" descr="images%3Fq%3Dbeaver%26start%3D40%26ndsp%3D20%26um%3D1%26hl%3Den%26client%3Dsafari%26rls%3Den%26sa%3DN.tiff"/>
          <p:cNvPicPr>
            <a:picLocks noChangeAspect="1"/>
          </p:cNvPicPr>
          <p:nvPr/>
        </p:nvPicPr>
        <p:blipFill>
          <a:blip r:embed="rId2"/>
          <a:stretch>
            <a:fillRect/>
          </a:stretch>
        </p:blipFill>
        <p:spPr>
          <a:xfrm>
            <a:off x="11049000" y="1168400"/>
            <a:ext cx="1803400" cy="1524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8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8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8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8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1" build="p" bldLvl="5"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END…"/>
          <p:cNvSpPr txBox="1">
            <a:spLocks noGrp="1"/>
          </p:cNvSpPr>
          <p:nvPr>
            <p:ph type="title"/>
          </p:nvPr>
        </p:nvSpPr>
        <p:spPr>
          <a:prstGeom prst="rect">
            <a:avLst/>
          </a:prstGeom>
        </p:spPr>
        <p:txBody>
          <a:bodyPr/>
          <a:lstStyle/>
          <a:p>
            <a:r>
              <a:rPr dirty="0"/>
              <a:t>END</a:t>
            </a:r>
          </a:p>
          <a:p>
            <a:pPr>
              <a:defRPr sz="2400"/>
            </a:pPr>
            <a:r>
              <a:rPr dirty="0"/>
              <a:t> © 2008-2</a:t>
            </a:r>
            <a:r>
              <a:rPr lang="en-GB" dirty="0"/>
              <a:t>5</a:t>
            </a:r>
            <a:r>
              <a:rPr dirty="0"/>
              <a:t>. Bernhard Reus, University of Sussex</a:t>
            </a:r>
          </a:p>
        </p:txBody>
      </p:sp>
      <p:sp>
        <p:nvSpPr>
          <p:cNvPr id="490" name="Next time:…"/>
          <p:cNvSpPr/>
          <p:nvPr/>
        </p:nvSpPr>
        <p:spPr>
          <a:xfrm>
            <a:off x="4368800" y="5994400"/>
            <a:ext cx="7670800" cy="2032000"/>
          </a:xfrm>
          <a:prstGeom prst="roundRect">
            <a:avLst>
              <a:gd name="adj" fmla="val 9375"/>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584200">
              <a:defRPr sz="3200">
                <a:solidFill>
                  <a:srgbClr val="FFFFFF"/>
                </a:solidFill>
                <a:effectLst>
                  <a:outerShdw blurRad="38100" dist="12700" dir="5400000" rotWithShape="0">
                    <a:srgbClr val="000000">
                      <a:alpha val="50000"/>
                    </a:srgbClr>
                  </a:outerShdw>
                </a:effectLst>
                <a:latin typeface="+mn-lt"/>
                <a:ea typeface="+mn-ea"/>
                <a:cs typeface="+mn-cs"/>
                <a:sym typeface="Gill Sans"/>
              </a:defRPr>
            </a:pPr>
            <a:r>
              <a:t>Next time:</a:t>
            </a:r>
          </a:p>
          <a:p>
            <a:pPr algn="ctr" defTabSz="584200">
              <a:defRPr sz="3200">
                <a:solidFill>
                  <a:srgbClr val="FFFFFF"/>
                </a:solidFill>
                <a:effectLst>
                  <a:outerShdw blurRad="38100" dist="12700" dir="5400000" rotWithShape="0">
                    <a:srgbClr val="000000">
                      <a:alpha val="50000"/>
                    </a:srgbClr>
                  </a:outerShdw>
                </a:effectLst>
                <a:latin typeface="+mn-lt"/>
                <a:ea typeface="+mn-ea"/>
                <a:cs typeface="+mn-cs"/>
                <a:sym typeface="Gill Sans"/>
              </a:defRPr>
            </a:pPr>
            <a:r>
              <a:t>Is there a program that can return “itself”?</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WHILE Semi-Decidability"/>
          <p:cNvSpPr txBox="1">
            <a:spLocks noGrp="1"/>
          </p:cNvSpPr>
          <p:nvPr>
            <p:ph type="title"/>
          </p:nvPr>
        </p:nvSpPr>
        <p:spPr>
          <a:xfrm>
            <a:off x="-228600" y="1752600"/>
            <a:ext cx="13081000" cy="1562100"/>
          </a:xfrm>
          <a:prstGeom prst="rect">
            <a:avLst/>
          </a:prstGeom>
        </p:spPr>
        <p:txBody>
          <a:bodyPr/>
          <a:lstStyle/>
          <a:p>
            <a:pPr>
              <a:defRPr sz="7000"/>
            </a:pPr>
            <a:r>
              <a:rPr>
                <a:latin typeface="Courier"/>
                <a:ea typeface="Courier"/>
                <a:cs typeface="Courier"/>
                <a:sym typeface="Courier"/>
              </a:rPr>
              <a:t>WHILE</a:t>
            </a:r>
            <a:r>
              <a:t> Semi-Decidability</a:t>
            </a:r>
          </a:p>
        </p:txBody>
      </p:sp>
      <p:sp>
        <p:nvSpPr>
          <p:cNvPr id="163" name="Rounded Rectangle"/>
          <p:cNvSpPr/>
          <p:nvPr/>
        </p:nvSpPr>
        <p:spPr>
          <a:xfrm>
            <a:off x="4876800" y="3771900"/>
            <a:ext cx="3416300" cy="444500"/>
          </a:xfrm>
          <a:prstGeom prst="roundRect">
            <a:avLst>
              <a:gd name="adj" fmla="val 47143"/>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164" name="droppedImage.pdf" descr="droppedImage.pdf"/>
          <p:cNvPicPr>
            <a:picLocks noChangeAspect="1"/>
          </p:cNvPicPr>
          <p:nvPr/>
        </p:nvPicPr>
        <p:blipFill>
          <a:blip r:embed="rId2"/>
          <a:stretch>
            <a:fillRect/>
          </a:stretch>
        </p:blipFill>
        <p:spPr>
          <a:xfrm>
            <a:off x="659848" y="3556000"/>
            <a:ext cx="11684001" cy="1580777"/>
          </a:xfrm>
          <a:prstGeom prst="rect">
            <a:avLst/>
          </a:prstGeom>
          <a:ln w="12700">
            <a:miter lim="400000"/>
          </a:ln>
        </p:spPr>
      </p:pic>
      <p:sp>
        <p:nvSpPr>
          <p:cNvPr id="165" name="So the “membership test” may not terminate…"/>
          <p:cNvSpPr/>
          <p:nvPr/>
        </p:nvSpPr>
        <p:spPr>
          <a:xfrm>
            <a:off x="1801142" y="5848350"/>
            <a:ext cx="10274301" cy="166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ctr" defTabSz="584200">
              <a:defRPr sz="3600">
                <a:latin typeface="+mn-lt"/>
                <a:ea typeface="+mn-ea"/>
                <a:cs typeface="+mn-cs"/>
                <a:sym typeface="Gill Sans"/>
              </a:defRPr>
            </a:pPr>
            <a:r>
              <a:t>So the “membership test” may not terminate</a:t>
            </a:r>
          </a:p>
          <a:p>
            <a:pPr algn="ctr" defTabSz="584200">
              <a:defRPr sz="3600">
                <a:latin typeface="+mn-lt"/>
                <a:ea typeface="+mn-ea"/>
                <a:cs typeface="+mn-cs"/>
                <a:sym typeface="Gill Sans"/>
              </a:defRPr>
            </a:pPr>
            <a:r>
              <a:t> if the answer is “false”, it only works reliably for “half” </a:t>
            </a:r>
            <a:br/>
            <a:r>
              <a:t>of the cases, hence the term  “semi-decidability”.</a:t>
            </a:r>
          </a:p>
        </p:txBody>
      </p:sp>
      <p:sp>
        <p:nvSpPr>
          <p:cNvPr id="166" name="Rectangle"/>
          <p:cNvSpPr/>
          <p:nvPr/>
        </p:nvSpPr>
        <p:spPr>
          <a:xfrm>
            <a:off x="2273300" y="3797300"/>
            <a:ext cx="609600" cy="419100"/>
          </a:xfrm>
          <a:prstGeom prst="rect">
            <a:avLst/>
          </a:prstGeom>
          <a:solidFill>
            <a:srgbClr val="FFFFFF"/>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HALT is WHILE semi-decidable"/>
          <p:cNvSpPr txBox="1">
            <a:spLocks noGrp="1"/>
          </p:cNvSpPr>
          <p:nvPr>
            <p:ph type="title"/>
          </p:nvPr>
        </p:nvSpPr>
        <p:spPr>
          <a:xfrm>
            <a:off x="215900" y="1130300"/>
            <a:ext cx="13081000" cy="1562100"/>
          </a:xfrm>
          <a:prstGeom prst="rect">
            <a:avLst/>
          </a:prstGeom>
        </p:spPr>
        <p:txBody>
          <a:bodyPr/>
          <a:lstStyle/>
          <a:p>
            <a:pPr>
              <a:defRPr sz="7000"/>
            </a:pPr>
            <a:r>
              <a:t>HALT is </a:t>
            </a:r>
            <a:r>
              <a:rPr>
                <a:latin typeface="Courier"/>
                <a:ea typeface="Courier"/>
                <a:cs typeface="Courier"/>
                <a:sym typeface="Courier"/>
              </a:rPr>
              <a:t>WHILE</a:t>
            </a:r>
            <a:r>
              <a:t> semi-decidable</a:t>
            </a:r>
          </a:p>
        </p:txBody>
      </p:sp>
      <p:sp>
        <p:nvSpPr>
          <p:cNvPr id="169" name="Rounded Rectangle"/>
          <p:cNvSpPr/>
          <p:nvPr/>
        </p:nvSpPr>
        <p:spPr>
          <a:xfrm>
            <a:off x="10604500" y="3060700"/>
            <a:ext cx="2171700" cy="431800"/>
          </a:xfrm>
          <a:prstGeom prst="roundRect">
            <a:avLst>
              <a:gd name="adj" fmla="val 48529"/>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170" name="Rounded Rectangle"/>
          <p:cNvSpPr/>
          <p:nvPr/>
        </p:nvSpPr>
        <p:spPr>
          <a:xfrm>
            <a:off x="3556000" y="3060700"/>
            <a:ext cx="2527300" cy="469900"/>
          </a:xfrm>
          <a:prstGeom prst="roundRect">
            <a:avLst>
              <a:gd name="adj" fmla="val 44595"/>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171" name="droppedImage.pdf" descr="droppedImage.pdf"/>
          <p:cNvPicPr>
            <a:picLocks noChangeAspect="1"/>
          </p:cNvPicPr>
          <p:nvPr/>
        </p:nvPicPr>
        <p:blipFill>
          <a:blip r:embed="rId2"/>
          <a:stretch>
            <a:fillRect/>
          </a:stretch>
        </p:blipFill>
        <p:spPr>
          <a:xfrm>
            <a:off x="901700" y="3086100"/>
            <a:ext cx="11836400" cy="905137"/>
          </a:xfrm>
          <a:prstGeom prst="rect">
            <a:avLst/>
          </a:prstGeom>
          <a:ln w="12700">
            <a:miter lim="400000"/>
          </a:ln>
        </p:spPr>
      </p:pic>
      <p:sp>
        <p:nvSpPr>
          <p:cNvPr id="172" name="Rounded Rectangle"/>
          <p:cNvSpPr/>
          <p:nvPr/>
        </p:nvSpPr>
        <p:spPr>
          <a:xfrm>
            <a:off x="787400" y="3556000"/>
            <a:ext cx="2032000" cy="431800"/>
          </a:xfrm>
          <a:prstGeom prst="roundRect">
            <a:avLst>
              <a:gd name="adj" fmla="val 48529"/>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173" name="droppedImage.pdf" descr="droppedImage.pdf"/>
          <p:cNvPicPr>
            <a:picLocks noChangeAspect="1"/>
          </p:cNvPicPr>
          <p:nvPr/>
        </p:nvPicPr>
        <p:blipFill>
          <a:blip r:embed="rId3"/>
          <a:stretch>
            <a:fillRect/>
          </a:stretch>
        </p:blipFill>
        <p:spPr>
          <a:xfrm>
            <a:off x="1028700" y="5321300"/>
            <a:ext cx="7378700" cy="1728901"/>
          </a:xfrm>
          <a:prstGeom prst="rect">
            <a:avLst/>
          </a:prstGeom>
          <a:ln w="12700">
            <a:miter lim="400000"/>
          </a:ln>
        </p:spPr>
      </p:pic>
      <p:sp>
        <p:nvSpPr>
          <p:cNvPr id="174" name="Proof"/>
          <p:cNvSpPr/>
          <p:nvPr/>
        </p:nvSpPr>
        <p:spPr>
          <a:xfrm>
            <a:off x="873385" y="4394200"/>
            <a:ext cx="1017316"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3000" b="1">
                <a:latin typeface="Times Roman"/>
                <a:ea typeface="Times Roman"/>
                <a:cs typeface="Times Roman"/>
                <a:sym typeface="Times Roman"/>
              </a:defRPr>
            </a:lvl1pPr>
          </a:lstStyle>
          <a:p>
            <a:r>
              <a:t>Proof</a:t>
            </a:r>
          </a:p>
        </p:txBody>
      </p:sp>
      <p:sp>
        <p:nvSpPr>
          <p:cNvPr id="175" name="The “semi-decision procedure” is as follows:"/>
          <p:cNvSpPr/>
          <p:nvPr/>
        </p:nvSpPr>
        <p:spPr>
          <a:xfrm>
            <a:off x="2089354" y="4413250"/>
            <a:ext cx="6941977" cy="546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3000">
                <a:latin typeface="+mn-lt"/>
                <a:ea typeface="+mn-ea"/>
                <a:cs typeface="+mn-cs"/>
                <a:sym typeface="Gill Sans"/>
              </a:defRPr>
            </a:lvl1pPr>
          </a:lstStyle>
          <a:p>
            <a:r>
              <a:t>The “semi-decision procedure” is as follows:</a:t>
            </a:r>
          </a:p>
        </p:txBody>
      </p:sp>
      <p:sp>
        <p:nvSpPr>
          <p:cNvPr id="176" name="u is universal WHILE-program  (self-interpreter)"/>
          <p:cNvSpPr/>
          <p:nvPr/>
        </p:nvSpPr>
        <p:spPr>
          <a:xfrm>
            <a:off x="6775633" y="6850860"/>
            <a:ext cx="4508501" cy="1168401"/>
          </a:xfrm>
          <a:prstGeom prst="roundRect">
            <a:avLst>
              <a:gd name="adj" fmla="val 16304"/>
            </a:avLst>
          </a:prstGeom>
          <a:blipFill>
            <a:blip r:embed="rId4"/>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algn="ctr" defTabSz="584200">
              <a:defRPr sz="1900">
                <a:solidFill>
                  <a:srgbClr val="FFFFFF"/>
                </a:solidFill>
                <a:effectLst>
                  <a:outerShdw blurRad="38100" dist="12700" dir="5400000" rotWithShape="0">
                    <a:srgbClr val="000000">
                      <a:alpha val="50000"/>
                    </a:srgbClr>
                  </a:outerShdw>
                </a:effectLst>
                <a:latin typeface="Chalkduster"/>
                <a:ea typeface="Chalkduster"/>
                <a:cs typeface="Chalkduster"/>
                <a:sym typeface="Chalkduster"/>
              </a:defRPr>
            </a:pPr>
            <a:r>
              <a:t>u is universal WHILE-program</a:t>
            </a:r>
            <a:br/>
            <a:r>
              <a:t> (self-interpreter)</a:t>
            </a:r>
          </a:p>
        </p:txBody>
      </p:sp>
      <p:sp>
        <p:nvSpPr>
          <p:cNvPr id="177" name="Rectangle"/>
          <p:cNvSpPr/>
          <p:nvPr/>
        </p:nvSpPr>
        <p:spPr>
          <a:xfrm>
            <a:off x="2324100" y="3035300"/>
            <a:ext cx="609600" cy="419100"/>
          </a:xfrm>
          <a:prstGeom prst="rect">
            <a:avLst/>
          </a:prstGeom>
          <a:solidFill>
            <a:srgbClr val="FFFFFF"/>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3" animBg="1" advAuto="0"/>
      <p:bldP spid="174" grpId="1" animBg="1" advAuto="0"/>
      <p:bldP spid="175" grpId="2" animBg="1" advAuto="0"/>
      <p:bldP spid="176" grpId="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Decidable V Semi-decidable"/>
          <p:cNvSpPr txBox="1">
            <a:spLocks noGrp="1"/>
          </p:cNvSpPr>
          <p:nvPr>
            <p:ph type="title"/>
          </p:nvPr>
        </p:nvSpPr>
        <p:spPr>
          <a:prstGeom prst="rect">
            <a:avLst/>
          </a:prstGeom>
        </p:spPr>
        <p:txBody>
          <a:bodyPr/>
          <a:lstStyle>
            <a:lvl1pPr>
              <a:defRPr sz="7200"/>
            </a:lvl1pPr>
          </a:lstStyle>
          <a:p>
            <a:r>
              <a:t>Decidable V Semi-decidable</a:t>
            </a:r>
          </a:p>
        </p:txBody>
      </p:sp>
      <p:sp>
        <p:nvSpPr>
          <p:cNvPr id="180" name="Proofs as exercise!"/>
          <p:cNvSpPr txBox="1">
            <a:spLocks noGrp="1"/>
          </p:cNvSpPr>
          <p:nvPr>
            <p:ph type="body" sz="quarter" idx="1"/>
          </p:nvPr>
        </p:nvSpPr>
        <p:spPr>
          <a:xfrm>
            <a:off x="469900" y="7175500"/>
            <a:ext cx="5308600" cy="939800"/>
          </a:xfrm>
          <a:prstGeom prst="rect">
            <a:avLst/>
          </a:prstGeom>
        </p:spPr>
        <p:txBody>
          <a:bodyPr/>
          <a:lstStyle>
            <a:lvl1pPr marL="0" indent="0">
              <a:buSzTx/>
              <a:buNone/>
              <a:defRPr sz="3900"/>
            </a:lvl1pPr>
          </a:lstStyle>
          <a:p>
            <a:r>
              <a:t>Proofs as exercise!</a:t>
            </a:r>
          </a:p>
        </p:txBody>
      </p:sp>
      <p:sp>
        <p:nvSpPr>
          <p:cNvPr id="181" name="Rounded Rectangle"/>
          <p:cNvSpPr/>
          <p:nvPr/>
        </p:nvSpPr>
        <p:spPr>
          <a:xfrm>
            <a:off x="3505200" y="2984500"/>
            <a:ext cx="1993900" cy="508000"/>
          </a:xfrm>
          <a:prstGeom prst="roundRect">
            <a:avLst>
              <a:gd name="adj" fmla="val 4125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grpSp>
        <p:nvGrpSpPr>
          <p:cNvPr id="184" name="Group"/>
          <p:cNvGrpSpPr/>
          <p:nvPr/>
        </p:nvGrpSpPr>
        <p:grpSpPr>
          <a:xfrm>
            <a:off x="6973391" y="4203700"/>
            <a:ext cx="4581971" cy="681706"/>
            <a:chOff x="0" y="0"/>
            <a:chExt cx="4581969" cy="681704"/>
          </a:xfrm>
        </p:grpSpPr>
        <p:sp>
          <p:nvSpPr>
            <p:cNvPr id="182" name="read: “then so is its complement”"/>
            <p:cNvSpPr/>
            <p:nvPr/>
          </p:nvSpPr>
          <p:spPr>
            <a:xfrm>
              <a:off x="543552" y="0"/>
              <a:ext cx="4038418" cy="6817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584200">
                <a:defRPr sz="2400" i="1">
                  <a:solidFill>
                    <a:srgbClr val="FF2600"/>
                  </a:solidFill>
                  <a:latin typeface="+mn-lt"/>
                  <a:ea typeface="+mn-ea"/>
                  <a:cs typeface="+mn-cs"/>
                  <a:sym typeface="Gill Sans"/>
                </a:defRPr>
              </a:lvl1pPr>
            </a:lstStyle>
            <a:p>
              <a:r>
                <a:t>read: “then so is its complement”</a:t>
              </a:r>
            </a:p>
          </p:txBody>
        </p:sp>
        <p:sp>
          <p:nvSpPr>
            <p:cNvPr id="183" name="Line"/>
            <p:cNvSpPr/>
            <p:nvPr/>
          </p:nvSpPr>
          <p:spPr>
            <a:xfrm>
              <a:off x="0" y="8681"/>
              <a:ext cx="621209" cy="359619"/>
            </a:xfrm>
            <a:prstGeom prst="line">
              <a:avLst/>
            </a:prstGeom>
            <a:noFill/>
            <a:ln w="25400" cap="flat">
              <a:solidFill>
                <a:srgbClr val="FF2600"/>
              </a:solidFill>
              <a:prstDash val="solid"/>
              <a:miter lim="400000"/>
              <a:headEnd type="triangle" w="med" len="med"/>
            </a:ln>
            <a:effectLst/>
          </p:spPr>
          <p:txBody>
            <a:bodyPr wrap="square" lIns="50800" tIns="50800" rIns="50800" bIns="50800" numCol="1" anchor="ctr">
              <a:noAutofit/>
            </a:bodyPr>
            <a:lstStyle/>
            <a:p>
              <a:endParaRPr/>
            </a:p>
          </p:txBody>
        </p:sp>
      </p:grpSp>
      <p:grpSp>
        <p:nvGrpSpPr>
          <p:cNvPr id="187" name="Group"/>
          <p:cNvGrpSpPr/>
          <p:nvPr/>
        </p:nvGrpSpPr>
        <p:grpSpPr>
          <a:xfrm>
            <a:off x="7338962" y="3276600"/>
            <a:ext cx="3429001" cy="508001"/>
            <a:chOff x="0" y="0"/>
            <a:chExt cx="3429000" cy="508000"/>
          </a:xfrm>
        </p:grpSpPr>
        <p:sp>
          <p:nvSpPr>
            <p:cNvPr id="185" name="\ is “set difference”"/>
            <p:cNvSpPr/>
            <p:nvPr/>
          </p:nvSpPr>
          <p:spPr>
            <a:xfrm>
              <a:off x="967661" y="0"/>
              <a:ext cx="2461340" cy="5049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584200">
                <a:defRPr sz="2400" i="1">
                  <a:solidFill>
                    <a:srgbClr val="FF2600"/>
                  </a:solidFill>
                  <a:latin typeface="+mn-lt"/>
                  <a:ea typeface="+mn-ea"/>
                  <a:cs typeface="+mn-cs"/>
                  <a:sym typeface="Gill Sans"/>
                </a:defRPr>
              </a:lvl1pPr>
            </a:lstStyle>
            <a:p>
              <a:r>
                <a:t>\ is “set difference”</a:t>
              </a:r>
            </a:p>
          </p:txBody>
        </p:sp>
        <p:sp>
          <p:nvSpPr>
            <p:cNvPr id="186" name="Line"/>
            <p:cNvSpPr/>
            <p:nvPr/>
          </p:nvSpPr>
          <p:spPr>
            <a:xfrm flipV="1">
              <a:off x="0" y="279399"/>
              <a:ext cx="1024795" cy="228601"/>
            </a:xfrm>
            <a:prstGeom prst="line">
              <a:avLst/>
            </a:prstGeom>
            <a:noFill/>
            <a:ln w="25400" cap="flat">
              <a:solidFill>
                <a:srgbClr val="FF2600"/>
              </a:solidFill>
              <a:prstDash val="solid"/>
              <a:miter lim="400000"/>
              <a:headEnd type="triangle" w="med" len="med"/>
            </a:ln>
            <a:effectLst/>
          </p:spPr>
          <p:txBody>
            <a:bodyPr wrap="square" lIns="50800" tIns="50800" rIns="50800" bIns="50800" numCol="1" anchor="ctr">
              <a:noAutofit/>
            </a:bodyPr>
            <a:lstStyle/>
            <a:p>
              <a:endParaRPr/>
            </a:p>
          </p:txBody>
        </p:sp>
      </p:grpSp>
      <p:pic>
        <p:nvPicPr>
          <p:cNvPr id="188" name="droppedImage.pdf" descr="droppedImage.pdf"/>
          <p:cNvPicPr>
            <a:picLocks noChangeAspect="1"/>
          </p:cNvPicPr>
          <p:nvPr/>
        </p:nvPicPr>
        <p:blipFill>
          <a:blip r:embed="rId2"/>
          <a:stretch>
            <a:fillRect/>
          </a:stretch>
        </p:blipFill>
        <p:spPr>
          <a:xfrm>
            <a:off x="965200" y="2979169"/>
            <a:ext cx="8521700" cy="526032"/>
          </a:xfrm>
          <a:prstGeom prst="rect">
            <a:avLst/>
          </a:prstGeom>
          <a:ln w="12700">
            <a:miter lim="400000"/>
          </a:ln>
        </p:spPr>
      </p:pic>
      <p:grpSp>
        <p:nvGrpSpPr>
          <p:cNvPr id="191" name="Group"/>
          <p:cNvGrpSpPr/>
          <p:nvPr/>
        </p:nvGrpSpPr>
        <p:grpSpPr>
          <a:xfrm>
            <a:off x="1025977" y="3759200"/>
            <a:ext cx="9565823" cy="469900"/>
            <a:chOff x="0" y="0"/>
            <a:chExt cx="9565821" cy="469900"/>
          </a:xfrm>
        </p:grpSpPr>
        <p:sp>
          <p:nvSpPr>
            <p:cNvPr id="189" name="Rounded Rectangle"/>
            <p:cNvSpPr/>
            <p:nvPr/>
          </p:nvSpPr>
          <p:spPr>
            <a:xfrm>
              <a:off x="4562022" y="38100"/>
              <a:ext cx="1968501" cy="431800"/>
            </a:xfrm>
            <a:prstGeom prst="roundRect">
              <a:avLst>
                <a:gd name="adj" fmla="val 48529"/>
              </a:avLst>
            </a:prstGeom>
            <a:solidFill>
              <a:srgbClr val="942193">
                <a:alpha val="28000"/>
              </a:srgbClr>
            </a:solidFill>
            <a:ln w="25400" cap="flat">
              <a:noFill/>
              <a:miter lim="400000"/>
            </a:ln>
            <a:effectLst/>
          </p:spPr>
          <p:txBody>
            <a:bodyPr wrap="square" lIns="50800" tIns="50800" rIns="50800" bIns="50800" numCol="1" anchor="ctr">
              <a:noAutofit/>
            </a:bodyP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pic>
          <p:nvPicPr>
            <p:cNvPr id="190" name="droppedImage.pdf" descr="droppedImage.pdf"/>
            <p:cNvPicPr>
              <a:picLocks noChangeAspect="1"/>
            </p:cNvPicPr>
            <p:nvPr/>
          </p:nvPicPr>
          <p:blipFill>
            <a:blip r:embed="rId3"/>
            <a:stretch>
              <a:fillRect/>
            </a:stretch>
          </p:blipFill>
          <p:spPr>
            <a:xfrm>
              <a:off x="0" y="0"/>
              <a:ext cx="9565822" cy="469900"/>
            </a:xfrm>
            <a:prstGeom prst="rect">
              <a:avLst/>
            </a:prstGeom>
            <a:ln w="12700" cap="flat">
              <a:noFill/>
              <a:miter lim="400000"/>
            </a:ln>
            <a:effectLst/>
          </p:spPr>
        </p:pic>
      </p:grpSp>
      <p:pic>
        <p:nvPicPr>
          <p:cNvPr id="192" name="droppedImage.pdf" descr="droppedImage.pdf"/>
          <p:cNvPicPr>
            <a:picLocks noChangeAspect="1"/>
          </p:cNvPicPr>
          <p:nvPr/>
        </p:nvPicPr>
        <p:blipFill>
          <a:blip r:embed="rId4"/>
          <a:stretch>
            <a:fillRect/>
          </a:stretch>
        </p:blipFill>
        <p:spPr>
          <a:xfrm>
            <a:off x="1130300" y="5054600"/>
            <a:ext cx="8166100" cy="476051"/>
          </a:xfrm>
          <a:prstGeom prst="rect">
            <a:avLst/>
          </a:prstGeom>
          <a:ln w="12700">
            <a:miter lim="400000"/>
          </a:ln>
        </p:spPr>
      </p:pic>
      <p:pic>
        <p:nvPicPr>
          <p:cNvPr id="193" name="droppedImage.pdf" descr="droppedImage.pdf"/>
          <p:cNvPicPr>
            <a:picLocks noChangeAspect="1"/>
          </p:cNvPicPr>
          <p:nvPr/>
        </p:nvPicPr>
        <p:blipFill>
          <a:blip r:embed="rId5"/>
          <a:stretch>
            <a:fillRect/>
          </a:stretch>
        </p:blipFill>
        <p:spPr>
          <a:xfrm>
            <a:off x="1079500" y="5778500"/>
            <a:ext cx="11722100" cy="1043511"/>
          </a:xfrm>
          <a:prstGeom prst="rect">
            <a:avLst/>
          </a:prstGeom>
          <a:ln w="12700">
            <a:miter lim="400000"/>
          </a:ln>
        </p:spPr>
      </p:pic>
      <p:sp>
        <p:nvSpPr>
          <p:cNvPr id="194" name="Rectangle"/>
          <p:cNvSpPr/>
          <p:nvPr/>
        </p:nvSpPr>
        <p:spPr>
          <a:xfrm>
            <a:off x="2451100" y="2971800"/>
            <a:ext cx="609600" cy="419100"/>
          </a:xfrm>
          <a:prstGeom prst="rect">
            <a:avLst/>
          </a:prstGeom>
          <a:solidFill>
            <a:srgbClr val="FFFFFF"/>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6" animBg="1" advAuto="0"/>
      <p:bldP spid="184" grpId="2" animBg="1" advAuto="0"/>
      <p:bldP spid="187" grpId="3" animBg="1" advAuto="0"/>
      <p:bldP spid="191" grpId="1" animBg="1" advAuto="0"/>
      <p:bldP spid="192" grpId="4" animBg="1" advAuto="0"/>
      <p:bldP spid="193" grpId="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Generalising the Halting Problem"/>
          <p:cNvSpPr txBox="1">
            <a:spLocks noGrp="1"/>
          </p:cNvSpPr>
          <p:nvPr>
            <p:ph type="title"/>
          </p:nvPr>
        </p:nvSpPr>
        <p:spPr>
          <a:xfrm>
            <a:off x="1371600" y="1143000"/>
            <a:ext cx="11112500" cy="1562100"/>
          </a:xfrm>
          <a:prstGeom prst="rect">
            <a:avLst/>
          </a:prstGeom>
        </p:spPr>
        <p:txBody>
          <a:bodyPr/>
          <a:lstStyle>
            <a:lvl1pPr>
              <a:defRPr sz="6400"/>
            </a:lvl1pPr>
          </a:lstStyle>
          <a:p>
            <a:r>
              <a:t>Generalising the Halting Problem</a:t>
            </a:r>
          </a:p>
        </p:txBody>
      </p:sp>
      <p:sp>
        <p:nvSpPr>
          <p:cNvPr id="197" name="We have shown (by contradiction) that the Halting Problem cannot be decided by a WHILE program.…"/>
          <p:cNvSpPr txBox="1">
            <a:spLocks noGrp="1"/>
          </p:cNvSpPr>
          <p:nvPr>
            <p:ph type="body" idx="1"/>
          </p:nvPr>
        </p:nvSpPr>
        <p:spPr>
          <a:xfrm>
            <a:off x="520700" y="2967844"/>
            <a:ext cx="12250920" cy="5918200"/>
          </a:xfrm>
          <a:prstGeom prst="rect">
            <a:avLst/>
          </a:prstGeom>
        </p:spPr>
        <p:txBody>
          <a:bodyPr/>
          <a:lstStyle/>
          <a:p>
            <a:r>
              <a:rPr dirty="0"/>
              <a:t>We have shown </a:t>
            </a:r>
            <a:r>
              <a:rPr sz="3200" i="1" dirty="0"/>
              <a:t>(by contradiction)</a:t>
            </a:r>
            <a:r>
              <a:rPr dirty="0"/>
              <a:t> that the </a:t>
            </a:r>
            <a:r>
              <a:rPr i="1" dirty="0">
                <a:solidFill>
                  <a:srgbClr val="80097F"/>
                </a:solidFill>
              </a:rPr>
              <a:t>Halting Problem</a:t>
            </a:r>
            <a:r>
              <a:rPr dirty="0"/>
              <a:t> cannot be decided by a </a:t>
            </a:r>
            <a:r>
              <a:rPr dirty="0">
                <a:latin typeface="Courier"/>
                <a:ea typeface="Courier"/>
                <a:cs typeface="Courier"/>
                <a:sym typeface="Courier"/>
              </a:rPr>
              <a:t>WHILE</a:t>
            </a:r>
            <a:r>
              <a:rPr dirty="0"/>
              <a:t> program.</a:t>
            </a:r>
          </a:p>
          <a:p>
            <a:r>
              <a:rPr dirty="0"/>
              <a:t>The </a:t>
            </a:r>
            <a:r>
              <a:rPr i="1" dirty="0">
                <a:solidFill>
                  <a:srgbClr val="80097F"/>
                </a:solidFill>
              </a:rPr>
              <a:t>Halting Problem</a:t>
            </a:r>
            <a:r>
              <a:rPr dirty="0"/>
              <a:t> is a problem about a property of  </a:t>
            </a:r>
            <a:r>
              <a:rPr dirty="0">
                <a:latin typeface="Courier"/>
                <a:ea typeface="Courier"/>
                <a:cs typeface="Courier"/>
                <a:sym typeface="Courier"/>
              </a:rPr>
              <a:t>WHILE</a:t>
            </a:r>
            <a:r>
              <a:rPr dirty="0"/>
              <a:t>-programs, namely </a:t>
            </a:r>
            <a:r>
              <a:rPr i="1" dirty="0"/>
              <a:t>whether they terminate </a:t>
            </a:r>
            <a:r>
              <a:rPr sz="3100" i="1" dirty="0"/>
              <a:t>(for specific input)</a:t>
            </a:r>
            <a:r>
              <a:rPr dirty="0"/>
              <a:t>.</a:t>
            </a:r>
          </a:p>
          <a:p>
            <a:pPr>
              <a:buClr>
                <a:srgbClr val="0D0007"/>
              </a:buClr>
            </a:pPr>
            <a:r>
              <a:rPr dirty="0"/>
              <a:t>We now </a:t>
            </a:r>
            <a:r>
              <a:rPr i="1" dirty="0" err="1">
                <a:solidFill>
                  <a:srgbClr val="80097F"/>
                </a:solidFill>
              </a:rPr>
              <a:t>generalise</a:t>
            </a:r>
            <a:r>
              <a:rPr dirty="0"/>
              <a:t> to all </a:t>
            </a:r>
            <a:r>
              <a:rPr sz="3600" i="1" dirty="0"/>
              <a:t>(</a:t>
            </a:r>
            <a:r>
              <a:rPr sz="3600" i="1" dirty="0">
                <a:solidFill>
                  <a:srgbClr val="ED2500"/>
                </a:solidFill>
              </a:rPr>
              <a:t>”interesting”</a:t>
            </a:r>
            <a:r>
              <a:rPr sz="3600" i="1" dirty="0"/>
              <a:t>) </a:t>
            </a:r>
            <a:r>
              <a:rPr dirty="0"/>
              <a:t>properties (of a certain kind) of </a:t>
            </a:r>
            <a:r>
              <a:rPr dirty="0">
                <a:latin typeface="Courier"/>
                <a:ea typeface="Courier"/>
                <a:cs typeface="Courier"/>
                <a:sym typeface="Courier"/>
              </a:rPr>
              <a:t>WHILE</a:t>
            </a:r>
            <a:r>
              <a:rPr dirty="0"/>
              <a:t>-programs.</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1"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Interesting” Properties of Programs"/>
          <p:cNvSpPr txBox="1">
            <a:spLocks noGrp="1"/>
          </p:cNvSpPr>
          <p:nvPr>
            <p:ph type="title"/>
          </p:nvPr>
        </p:nvSpPr>
        <p:spPr>
          <a:xfrm>
            <a:off x="270933" y="1130300"/>
            <a:ext cx="12340167" cy="1562100"/>
          </a:xfrm>
          <a:prstGeom prst="rect">
            <a:avLst/>
          </a:prstGeom>
        </p:spPr>
        <p:txBody>
          <a:bodyPr/>
          <a:lstStyle>
            <a:lvl1pPr>
              <a:defRPr sz="6400"/>
            </a:lvl1pPr>
          </a:lstStyle>
          <a:p>
            <a:r>
              <a:rPr dirty="0"/>
              <a:t>“Interesting” Properties of Programs</a:t>
            </a:r>
          </a:p>
        </p:txBody>
      </p:sp>
      <p:sp>
        <p:nvSpPr>
          <p:cNvPr id="200" name="“interesting” here means:           non-trivial &amp; extensional .…"/>
          <p:cNvSpPr txBox="1">
            <a:spLocks noGrp="1"/>
          </p:cNvSpPr>
          <p:nvPr>
            <p:ph type="body" idx="1"/>
          </p:nvPr>
        </p:nvSpPr>
        <p:spPr>
          <a:xfrm>
            <a:off x="584200" y="2692400"/>
            <a:ext cx="11823700" cy="6299200"/>
          </a:xfrm>
          <a:prstGeom prst="rect">
            <a:avLst/>
          </a:prstGeom>
        </p:spPr>
        <p:txBody>
          <a:bodyPr/>
          <a:lstStyle/>
          <a:p>
            <a:pPr>
              <a:spcBef>
                <a:spcPts val="4500"/>
              </a:spcBef>
            </a:pPr>
            <a:r>
              <a:rPr i="1"/>
              <a:t>“</a:t>
            </a:r>
            <a:r>
              <a:rPr i="1">
                <a:solidFill>
                  <a:srgbClr val="80097F"/>
                </a:solidFill>
              </a:rPr>
              <a:t>interesting</a:t>
            </a:r>
            <a:r>
              <a:rPr i="1"/>
              <a:t>”</a:t>
            </a:r>
            <a:r>
              <a:t> here means:</a:t>
            </a:r>
            <a:br/>
            <a:r>
              <a:t>          </a:t>
            </a:r>
            <a:r>
              <a:rPr i="1">
                <a:solidFill>
                  <a:srgbClr val="80097F"/>
                </a:solidFill>
              </a:rPr>
              <a:t>non-trivial</a:t>
            </a:r>
            <a:r>
              <a:t> &amp; </a:t>
            </a:r>
            <a:r>
              <a:rPr i="1">
                <a:solidFill>
                  <a:srgbClr val="80097F"/>
                </a:solidFill>
              </a:rPr>
              <a:t>extensional .</a:t>
            </a:r>
          </a:p>
          <a:p>
            <a:pPr>
              <a:spcBef>
                <a:spcPts val="4500"/>
              </a:spcBef>
            </a:pPr>
            <a:r>
              <a:t>A </a:t>
            </a:r>
            <a:r>
              <a:rPr i="1">
                <a:solidFill>
                  <a:srgbClr val="80097F"/>
                </a:solidFill>
              </a:rPr>
              <a:t>non-trivial</a:t>
            </a:r>
            <a:r>
              <a:t> property is one that not all programs have, but that at least one program has.</a:t>
            </a:r>
          </a:p>
          <a:p>
            <a:pPr>
              <a:spcBef>
                <a:spcPts val="4500"/>
              </a:spcBef>
            </a:pPr>
            <a:r>
              <a:t>An </a:t>
            </a:r>
            <a:r>
              <a:rPr i="1">
                <a:solidFill>
                  <a:srgbClr val="80097F"/>
                </a:solidFill>
              </a:rPr>
              <a:t>extensional</a:t>
            </a:r>
            <a:r>
              <a:t> program property is one that </a:t>
            </a:r>
            <a:r>
              <a:rPr i="1">
                <a:solidFill>
                  <a:srgbClr val="DC2E00"/>
                </a:solidFill>
              </a:rPr>
              <a:t>depends exclusively</a:t>
            </a:r>
            <a:r>
              <a:t> on the input-output behaviour of the program, i.e. its </a:t>
            </a:r>
            <a:r>
              <a:rPr i="1">
                <a:solidFill>
                  <a:srgbClr val="DC2E00"/>
                </a:solidFill>
              </a:rPr>
              <a:t>semantics</a:t>
            </a:r>
            <a:r>
              <a:t>.</a:t>
            </a:r>
          </a:p>
        </p:txBody>
      </p:sp>
      <p:sp>
        <p:nvSpPr>
          <p:cNvPr id="201" name="informally"/>
          <p:cNvSpPr/>
          <p:nvPr/>
        </p:nvSpPr>
        <p:spPr>
          <a:xfrm>
            <a:off x="8077200" y="2451100"/>
            <a:ext cx="2866629" cy="850900"/>
          </a:xfrm>
          <a:prstGeom prst="roundRect">
            <a:avLst>
              <a:gd name="adj" fmla="val 22388"/>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defRPr sz="3000">
                <a:solidFill>
                  <a:srgbClr val="FFFFFF"/>
                </a:solidFill>
                <a:effectLst>
                  <a:outerShdw blurRad="38100" dist="12700" dir="5400000" rotWithShape="0">
                    <a:srgbClr val="000000">
                      <a:alpha val="50000"/>
                    </a:srgbClr>
                  </a:outerShdw>
                </a:effectLst>
                <a:latin typeface="Chalkduster"/>
                <a:ea typeface="Chalkduster"/>
                <a:cs typeface="Chalkduster"/>
                <a:sym typeface="Chalkduster"/>
              </a:defRPr>
            </a:lvl1pPr>
          </a:lstStyle>
          <a:p>
            <a:r>
              <a:t>informally</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0">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20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20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iterate>
                                    <p:tmAbs val="0"/>
                                  </p:iterate>
                                  <p:childTnLst>
                                    <p:set>
                                      <p:cBhvr>
                                        <p:cTn id="20" fill="hold"/>
                                        <p:tgtEl>
                                          <p:spTgt spid="2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2" build="p" animBg="1" advAuto="0"/>
      <p:bldP spid="201"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Interesting” Properties of Programs"/>
          <p:cNvSpPr txBox="1">
            <a:spLocks noGrp="1"/>
          </p:cNvSpPr>
          <p:nvPr>
            <p:ph type="title"/>
          </p:nvPr>
        </p:nvSpPr>
        <p:spPr>
          <a:xfrm>
            <a:off x="186267" y="1130300"/>
            <a:ext cx="12539133" cy="1562100"/>
          </a:xfrm>
          <a:prstGeom prst="rect">
            <a:avLst/>
          </a:prstGeom>
        </p:spPr>
        <p:txBody>
          <a:bodyPr/>
          <a:lstStyle>
            <a:lvl1pPr>
              <a:defRPr sz="6400"/>
            </a:lvl1pPr>
          </a:lstStyle>
          <a:p>
            <a:r>
              <a:rPr dirty="0"/>
              <a:t>“Interesting” Properties of Programs</a:t>
            </a:r>
          </a:p>
        </p:txBody>
      </p:sp>
      <p:sp>
        <p:nvSpPr>
          <p:cNvPr id="204" name="Rounded Rectangle"/>
          <p:cNvSpPr/>
          <p:nvPr/>
        </p:nvSpPr>
        <p:spPr>
          <a:xfrm>
            <a:off x="4775200" y="4038600"/>
            <a:ext cx="1727200" cy="4191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05" name="Rounded Rectangle"/>
          <p:cNvSpPr/>
          <p:nvPr/>
        </p:nvSpPr>
        <p:spPr>
          <a:xfrm>
            <a:off x="4305300" y="4546600"/>
            <a:ext cx="1866900" cy="393700"/>
          </a:xfrm>
          <a:prstGeom prst="roundRect">
            <a:avLst>
              <a:gd name="adj" fmla="val 50000"/>
            </a:avLst>
          </a:prstGeom>
          <a:solidFill>
            <a:srgbClr val="942193">
              <a:alpha val="28000"/>
            </a:srgbClr>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06" name="formally"/>
          <p:cNvSpPr/>
          <p:nvPr/>
        </p:nvSpPr>
        <p:spPr>
          <a:xfrm rot="20299845">
            <a:off x="9753600" y="2628900"/>
            <a:ext cx="2108200" cy="685800"/>
          </a:xfrm>
          <a:prstGeom prst="roundRect">
            <a:avLst>
              <a:gd name="adj" fmla="val 27778"/>
            </a:avLst>
          </a:prstGeom>
          <a:blipFill>
            <a:blip r:embed="rId2"/>
          </a:blip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lgn="ctr" defTabSz="584200">
              <a:defRPr sz="2600">
                <a:solidFill>
                  <a:srgbClr val="FFFFFF"/>
                </a:solidFill>
                <a:effectLst>
                  <a:outerShdw blurRad="38100" dist="12700" dir="5400000" rotWithShape="0">
                    <a:srgbClr val="000000">
                      <a:alpha val="50000"/>
                    </a:srgbClr>
                  </a:outerShdw>
                </a:effectLst>
                <a:latin typeface="Chalkduster"/>
                <a:ea typeface="Chalkduster"/>
                <a:cs typeface="Chalkduster"/>
                <a:sym typeface="Chalkduster"/>
              </a:defRPr>
            </a:lvl1pPr>
          </a:lstStyle>
          <a:p>
            <a:r>
              <a:t>formally</a:t>
            </a:r>
          </a:p>
        </p:txBody>
      </p:sp>
      <p:sp>
        <p:nvSpPr>
          <p:cNvPr id="207" name="This says that: if p has property A and its semantics is the same as that of q, then also q must have property A.  If p does not have property A, and its semantics is the same as that of q, then also q does not have property A."/>
          <p:cNvSpPr/>
          <p:nvPr/>
        </p:nvSpPr>
        <p:spPr>
          <a:xfrm>
            <a:off x="505742" y="6007100"/>
            <a:ext cx="11201401" cy="2514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3500" tIns="63500" rIns="63500" bIns="63500" anchor="ctr">
            <a:spAutoFit/>
          </a:bodyPr>
          <a:lstStyle/>
          <a:p>
            <a:pPr defTabSz="584200">
              <a:defRPr sz="3200">
                <a:latin typeface="+mn-lt"/>
                <a:ea typeface="+mn-ea"/>
                <a:cs typeface="+mn-cs"/>
                <a:sym typeface="Gill Sans"/>
              </a:defRPr>
            </a:pPr>
            <a:r>
              <a:t>This says that:</a:t>
            </a:r>
            <a:br/>
            <a:r>
              <a:t>if </a:t>
            </a:r>
            <a:r>
              <a:rPr sz="2800">
                <a:latin typeface="Courier"/>
                <a:ea typeface="Courier"/>
                <a:cs typeface="Courier"/>
                <a:sym typeface="Courier"/>
              </a:rPr>
              <a:t>p</a:t>
            </a:r>
            <a:r>
              <a:t> has property </a:t>
            </a:r>
            <a:r>
              <a:rPr i="1">
                <a:latin typeface="Times Roman"/>
                <a:ea typeface="Times Roman"/>
                <a:cs typeface="Times Roman"/>
                <a:sym typeface="Times Roman"/>
              </a:rPr>
              <a:t>A</a:t>
            </a:r>
            <a:r>
              <a:t> and its semantics is the same as that of </a:t>
            </a:r>
            <a:r>
              <a:rPr sz="2800">
                <a:latin typeface="Courier"/>
                <a:ea typeface="Courier"/>
                <a:cs typeface="Courier"/>
                <a:sym typeface="Courier"/>
              </a:rPr>
              <a:t>q</a:t>
            </a:r>
            <a:r>
              <a:t>, then also </a:t>
            </a:r>
            <a:r>
              <a:rPr sz="2800">
                <a:latin typeface="Courier"/>
                <a:ea typeface="Courier"/>
                <a:cs typeface="Courier"/>
                <a:sym typeface="Courier"/>
              </a:rPr>
              <a:t>q</a:t>
            </a:r>
            <a:r>
              <a:t> must have property </a:t>
            </a:r>
            <a:r>
              <a:rPr i="1">
                <a:latin typeface="Times Roman"/>
                <a:ea typeface="Times Roman"/>
                <a:cs typeface="Times Roman"/>
                <a:sym typeface="Times Roman"/>
              </a:rPr>
              <a:t>A</a:t>
            </a:r>
            <a:r>
              <a:t>. </a:t>
            </a:r>
            <a:br/>
            <a:r>
              <a:t>If </a:t>
            </a:r>
            <a:r>
              <a:rPr sz="2800">
                <a:latin typeface="Courier"/>
                <a:ea typeface="Courier"/>
                <a:cs typeface="Courier"/>
                <a:sym typeface="Courier"/>
              </a:rPr>
              <a:t>p</a:t>
            </a:r>
            <a:r>
              <a:t> does not have property </a:t>
            </a:r>
            <a:r>
              <a:rPr i="1">
                <a:latin typeface="Times Roman"/>
                <a:ea typeface="Times Roman"/>
                <a:cs typeface="Times Roman"/>
                <a:sym typeface="Times Roman"/>
              </a:rPr>
              <a:t>A</a:t>
            </a:r>
            <a:r>
              <a:rPr i="1"/>
              <a:t>,</a:t>
            </a:r>
            <a:r>
              <a:t> and its semantics is the same as that of </a:t>
            </a:r>
            <a:r>
              <a:rPr sz="2800">
                <a:latin typeface="Courier"/>
                <a:ea typeface="Courier"/>
                <a:cs typeface="Courier"/>
                <a:sym typeface="Courier"/>
              </a:rPr>
              <a:t>q</a:t>
            </a:r>
            <a:r>
              <a:t>, then also </a:t>
            </a:r>
            <a:r>
              <a:rPr sz="2800">
                <a:latin typeface="Courier"/>
                <a:ea typeface="Courier"/>
                <a:cs typeface="Courier"/>
                <a:sym typeface="Courier"/>
              </a:rPr>
              <a:t>q</a:t>
            </a:r>
            <a:r>
              <a:t> does not have property </a:t>
            </a:r>
            <a:r>
              <a:rPr i="1">
                <a:latin typeface="Times Roman"/>
                <a:ea typeface="Times Roman"/>
                <a:cs typeface="Times Roman"/>
                <a:sym typeface="Times Roman"/>
              </a:rPr>
              <a:t>A</a:t>
            </a:r>
            <a:r>
              <a:t>.</a:t>
            </a:r>
          </a:p>
        </p:txBody>
      </p:sp>
      <p:pic>
        <p:nvPicPr>
          <p:cNvPr id="208" name="droppedImage.pdf" descr="droppedImage.pdf"/>
          <p:cNvPicPr>
            <a:picLocks noChangeAspect="1"/>
          </p:cNvPicPr>
          <p:nvPr/>
        </p:nvPicPr>
        <p:blipFill>
          <a:blip r:embed="rId3"/>
          <a:stretch>
            <a:fillRect/>
          </a:stretch>
        </p:blipFill>
        <p:spPr>
          <a:xfrm>
            <a:off x="669506" y="3556000"/>
            <a:ext cx="12369801" cy="1945399"/>
          </a:xfrm>
          <a:prstGeom prst="rect">
            <a:avLst/>
          </a:prstGeom>
          <a:ln w="12700">
            <a:miter lim="400000"/>
          </a:ln>
        </p:spPr>
      </p:pic>
      <p:sp>
        <p:nvSpPr>
          <p:cNvPr id="209" name="Rectangle"/>
          <p:cNvSpPr/>
          <p:nvPr/>
        </p:nvSpPr>
        <p:spPr>
          <a:xfrm>
            <a:off x="2298700" y="3581400"/>
            <a:ext cx="609600" cy="419100"/>
          </a:xfrm>
          <a:prstGeom prst="rect">
            <a:avLst/>
          </a:prstGeom>
          <a:solidFill>
            <a:srgbClr val="FFFFFF"/>
          </a:solidFill>
          <a:ln w="25400">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1" animBg="1" advAuto="0"/>
      <p:bldP spid="207" grpId="2" animBg="1"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tif"/></Relationships>
</file>

<file path=ppt/theme/_rels/theme2.xml.rels><?xml version="1.0" encoding="UTF-8" standalone="yes"?>
<Relationships xmlns="http://schemas.openxmlformats.org/package/2006/relationships"><Relationship Id="rId1" Type="http://schemas.openxmlformats.org/officeDocument/2006/relationships/image" Target="../media/image1.tif"/></Relationships>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121</TotalTime>
  <Words>1632</Words>
  <Application>Microsoft Macintosh PowerPoint</Application>
  <PresentationFormat>Custom</PresentationFormat>
  <Paragraphs>180</Paragraphs>
  <Slides>37</Slides>
  <Notes>0</Notes>
  <HiddenSlides>10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Apple Symbols</vt:lpstr>
      <vt:lpstr>Arial</vt:lpstr>
      <vt:lpstr>Courier</vt:lpstr>
      <vt:lpstr>Gill Sans</vt:lpstr>
      <vt:lpstr>Gill Sans Light</vt:lpstr>
      <vt:lpstr>Helvetica</vt:lpstr>
      <vt:lpstr>Lucida Grande</vt:lpstr>
      <vt:lpstr>Times Roman</vt:lpstr>
      <vt:lpstr>White</vt:lpstr>
      <vt:lpstr>Limits of Computation</vt:lpstr>
      <vt:lpstr>Last time</vt:lpstr>
      <vt:lpstr>More undecidable problems</vt:lpstr>
      <vt:lpstr>WHILE Semi-Decidability</vt:lpstr>
      <vt:lpstr>HALT is WHILE semi-decidable</vt:lpstr>
      <vt:lpstr>Decidable V Semi-decidable</vt:lpstr>
      <vt:lpstr>Generalising the Halting Problem</vt:lpstr>
      <vt:lpstr>“Interesting” Properties of Programs</vt:lpstr>
      <vt:lpstr>“Interesting” Properties of Programs</vt:lpstr>
      <vt:lpstr>Rice’s Theorem</vt:lpstr>
      <vt:lpstr>Proof of Rice's Thm.</vt:lpstr>
      <vt:lpstr>Proof of Rice’s Thm (II)</vt:lpstr>
      <vt:lpstr>Proof of Rice’s Thm (III)</vt:lpstr>
      <vt:lpstr>Busy Beaver Problem</vt:lpstr>
      <vt:lpstr>Busy Beaver Problem</vt:lpstr>
      <vt:lpstr>Busy Beaver II</vt:lpstr>
      <vt:lpstr>Busy Beaver III</vt:lpstr>
      <vt:lpstr>Busy Beaver IV</vt:lpstr>
      <vt:lpstr>BB(n) Attacks</vt:lpstr>
      <vt:lpstr>Midterm Feedback</vt:lpstr>
      <vt:lpstr>Tiling Problem</vt:lpstr>
      <vt:lpstr>Tiling Problem (cont’d)</vt:lpstr>
      <vt:lpstr>Tiling Problem is Hard</vt:lpstr>
      <vt:lpstr>Undecidability of Tiling the Plane</vt:lpstr>
      <vt:lpstr>Limits of Computation</vt:lpstr>
      <vt:lpstr>Reduction</vt:lpstr>
      <vt:lpstr>Reduction </vt:lpstr>
      <vt:lpstr>Reduction</vt:lpstr>
      <vt:lpstr>Limits of Computation</vt:lpstr>
      <vt:lpstr>Other undecidable Problems</vt:lpstr>
      <vt:lpstr>Limits of Computation</vt:lpstr>
      <vt:lpstr>Other (famous) undecidable Problems in Mathematics</vt:lpstr>
      <vt:lpstr>Dealing with Undecidability</vt:lpstr>
      <vt:lpstr>Busy Beaver</vt:lpstr>
      <vt:lpstr>Busy Beaver Research</vt:lpstr>
      <vt:lpstr>BB(5) Attack</vt:lpstr>
      <vt:lpstr>END  © 2008-25. Bernhard Reus, University of Sussex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Limits of Computation</dc:title>
  <cp:lastModifiedBy>Bernhard Reus</cp:lastModifiedBy>
  <cp:revision>16</cp:revision>
  <cp:lastPrinted>2023-02-21T14:52:28Z</cp:lastPrinted>
  <dcterms:modified xsi:type="dcterms:W3CDTF">2024-12-03T14:58:18Z</dcterms:modified>
</cp:coreProperties>
</file>