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pythonworknew\code\tjrank_sentences\context\result\single_withoutstop\figur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ROURGE-1</a:t>
            </a:r>
            <a:endParaRPr lang="zh-CN" altLang="en-US"/>
          </a:p>
        </c:rich>
      </c:tx>
      <c:layout/>
      <c:overlay val="0"/>
    </c:title>
    <c:autoTitleDeleted val="0"/>
    <c:plotArea>
      <c:layout/>
      <c:barChart>
        <c:barDir val="col"/>
        <c:grouping val="clustered"/>
        <c:varyColors val="0"/>
        <c:ser>
          <c:idx val="0"/>
          <c:order val="0"/>
          <c:tx>
            <c:strRef>
              <c:f>Sheet1!$A$3</c:f>
              <c:strCache>
                <c:ptCount val="1"/>
                <c:pt idx="0">
                  <c:v>para</c:v>
                </c:pt>
              </c:strCache>
            </c:strRef>
          </c:tx>
          <c:invertIfNegative val="0"/>
          <c:cat>
            <c:strRef>
              <c:f>Sheet1!$B$2:$D$2</c:f>
              <c:strCache>
                <c:ptCount val="3"/>
                <c:pt idx="0">
                  <c:v>Average_P</c:v>
                </c:pt>
                <c:pt idx="1">
                  <c:v>Average_R</c:v>
                </c:pt>
                <c:pt idx="2">
                  <c:v>Average_F</c:v>
                </c:pt>
              </c:strCache>
            </c:strRef>
          </c:cat>
          <c:val>
            <c:numRef>
              <c:f>Sheet1!$B$3:$D$3</c:f>
              <c:numCache>
                <c:formatCode>General</c:formatCode>
                <c:ptCount val="3"/>
                <c:pt idx="0">
                  <c:v>0.40050000000000002</c:v>
                </c:pt>
                <c:pt idx="1">
                  <c:v>0.39917999999999998</c:v>
                </c:pt>
                <c:pt idx="2">
                  <c:v>0.39978000000000002</c:v>
                </c:pt>
              </c:numCache>
            </c:numRef>
          </c:val>
        </c:ser>
        <c:ser>
          <c:idx val="1"/>
          <c:order val="1"/>
          <c:tx>
            <c:strRef>
              <c:f>Sheet1!$A$4</c:f>
              <c:strCache>
                <c:ptCount val="1"/>
                <c:pt idx="0">
                  <c:v>tfidf</c:v>
                </c:pt>
              </c:strCache>
            </c:strRef>
          </c:tx>
          <c:invertIfNegative val="0"/>
          <c:cat>
            <c:strRef>
              <c:f>Sheet1!$B$2:$D$2</c:f>
              <c:strCache>
                <c:ptCount val="3"/>
                <c:pt idx="0">
                  <c:v>Average_P</c:v>
                </c:pt>
                <c:pt idx="1">
                  <c:v>Average_R</c:v>
                </c:pt>
                <c:pt idx="2">
                  <c:v>Average_F</c:v>
                </c:pt>
              </c:strCache>
            </c:strRef>
          </c:cat>
          <c:val>
            <c:numRef>
              <c:f>Sheet1!$B$4:$D$4</c:f>
              <c:numCache>
                <c:formatCode>General</c:formatCode>
                <c:ptCount val="3"/>
                <c:pt idx="0">
                  <c:v>0.37670999999999999</c:v>
                </c:pt>
                <c:pt idx="1">
                  <c:v>0.39589999999999997</c:v>
                </c:pt>
                <c:pt idx="2">
                  <c:v>0.38605</c:v>
                </c:pt>
              </c:numCache>
            </c:numRef>
          </c:val>
        </c:ser>
        <c:ser>
          <c:idx val="2"/>
          <c:order val="2"/>
          <c:tx>
            <c:strRef>
              <c:f>Sheet1!$A$5</c:f>
              <c:strCache>
                <c:ptCount val="1"/>
                <c:pt idx="0">
                  <c:v>simgraph</c:v>
                </c:pt>
              </c:strCache>
            </c:strRef>
          </c:tx>
          <c:invertIfNegative val="0"/>
          <c:cat>
            <c:strRef>
              <c:f>Sheet1!$B$2:$D$2</c:f>
              <c:strCache>
                <c:ptCount val="3"/>
                <c:pt idx="0">
                  <c:v>Average_P</c:v>
                </c:pt>
                <c:pt idx="1">
                  <c:v>Average_R</c:v>
                </c:pt>
                <c:pt idx="2">
                  <c:v>Average_F</c:v>
                </c:pt>
              </c:strCache>
            </c:strRef>
          </c:cat>
          <c:val>
            <c:numRef>
              <c:f>Sheet1!$B$5:$D$5</c:f>
              <c:numCache>
                <c:formatCode>General</c:formatCode>
                <c:ptCount val="3"/>
                <c:pt idx="0">
                  <c:v>0.4345</c:v>
                </c:pt>
                <c:pt idx="1">
                  <c:v>0.43354999999999999</c:v>
                </c:pt>
                <c:pt idx="2">
                  <c:v>0.43402000000000002</c:v>
                </c:pt>
              </c:numCache>
            </c:numRef>
          </c:val>
        </c:ser>
        <c:ser>
          <c:idx val="3"/>
          <c:order val="3"/>
          <c:tx>
            <c:strRef>
              <c:f>Sheet1!$A$6</c:f>
              <c:strCache>
                <c:ptCount val="1"/>
                <c:pt idx="0">
                  <c:v>wordgraph</c:v>
                </c:pt>
              </c:strCache>
            </c:strRef>
          </c:tx>
          <c:invertIfNegative val="0"/>
          <c:cat>
            <c:strRef>
              <c:f>Sheet1!$B$2:$D$2</c:f>
              <c:strCache>
                <c:ptCount val="3"/>
                <c:pt idx="0">
                  <c:v>Average_P</c:v>
                </c:pt>
                <c:pt idx="1">
                  <c:v>Average_R</c:v>
                </c:pt>
                <c:pt idx="2">
                  <c:v>Average_F</c:v>
                </c:pt>
              </c:strCache>
            </c:strRef>
          </c:cat>
          <c:val>
            <c:numRef>
              <c:f>Sheet1!$B$6:$D$6</c:f>
              <c:numCache>
                <c:formatCode>General</c:formatCode>
                <c:ptCount val="3"/>
                <c:pt idx="0">
                  <c:v>0.36364000000000002</c:v>
                </c:pt>
                <c:pt idx="1">
                  <c:v>0.38344</c:v>
                </c:pt>
                <c:pt idx="2">
                  <c:v>0.37328</c:v>
                </c:pt>
              </c:numCache>
            </c:numRef>
          </c:val>
        </c:ser>
        <c:ser>
          <c:idx val="4"/>
          <c:order val="4"/>
          <c:tx>
            <c:strRef>
              <c:f>Sheet1!$A$7</c:f>
              <c:strCache>
                <c:ptCount val="1"/>
                <c:pt idx="0">
                  <c:v>subpara</c:v>
                </c:pt>
              </c:strCache>
            </c:strRef>
          </c:tx>
          <c:invertIfNegative val="0"/>
          <c:cat>
            <c:strRef>
              <c:f>Sheet1!$B$2:$D$2</c:f>
              <c:strCache>
                <c:ptCount val="3"/>
                <c:pt idx="0">
                  <c:v>Average_P</c:v>
                </c:pt>
                <c:pt idx="1">
                  <c:v>Average_R</c:v>
                </c:pt>
                <c:pt idx="2">
                  <c:v>Average_F</c:v>
                </c:pt>
              </c:strCache>
            </c:strRef>
          </c:cat>
          <c:val>
            <c:numRef>
              <c:f>Sheet1!$B$7:$D$7</c:f>
              <c:numCache>
                <c:formatCode>General</c:formatCode>
                <c:ptCount val="3"/>
                <c:pt idx="0">
                  <c:v>0.36743999999999999</c:v>
                </c:pt>
                <c:pt idx="1">
                  <c:v>0.38778000000000001</c:v>
                </c:pt>
                <c:pt idx="2">
                  <c:v>0.37734000000000001</c:v>
                </c:pt>
              </c:numCache>
            </c:numRef>
          </c:val>
        </c:ser>
        <c:ser>
          <c:idx val="5"/>
          <c:order val="5"/>
          <c:tx>
            <c:strRef>
              <c:f>Sheet1!$A$8</c:f>
              <c:strCache>
                <c:ptCount val="1"/>
                <c:pt idx="0">
                  <c:v>parasec</c:v>
                </c:pt>
              </c:strCache>
            </c:strRef>
          </c:tx>
          <c:invertIfNegative val="0"/>
          <c:cat>
            <c:strRef>
              <c:f>Sheet1!$B$2:$D$2</c:f>
              <c:strCache>
                <c:ptCount val="3"/>
                <c:pt idx="0">
                  <c:v>Average_P</c:v>
                </c:pt>
                <c:pt idx="1">
                  <c:v>Average_R</c:v>
                </c:pt>
                <c:pt idx="2">
                  <c:v>Average_F</c:v>
                </c:pt>
              </c:strCache>
            </c:strRef>
          </c:cat>
          <c:val>
            <c:numRef>
              <c:f>Sheet1!$B$8:$D$8</c:f>
              <c:numCache>
                <c:formatCode>General</c:formatCode>
                <c:ptCount val="3"/>
                <c:pt idx="0">
                  <c:v>0.48136000000000001</c:v>
                </c:pt>
                <c:pt idx="1">
                  <c:v>0.48303000000000001</c:v>
                </c:pt>
                <c:pt idx="2">
                  <c:v>0.48209999999999997</c:v>
                </c:pt>
              </c:numCache>
            </c:numRef>
          </c:val>
        </c:ser>
        <c:ser>
          <c:idx val="6"/>
          <c:order val="6"/>
          <c:tx>
            <c:strRef>
              <c:f>Sheet1!$A$9</c:f>
              <c:strCache>
                <c:ptCount val="1"/>
                <c:pt idx="0">
                  <c:v>subparasec</c:v>
                </c:pt>
              </c:strCache>
            </c:strRef>
          </c:tx>
          <c:invertIfNegative val="0"/>
          <c:cat>
            <c:strRef>
              <c:f>Sheet1!$B$2:$D$2</c:f>
              <c:strCache>
                <c:ptCount val="3"/>
                <c:pt idx="0">
                  <c:v>Average_P</c:v>
                </c:pt>
                <c:pt idx="1">
                  <c:v>Average_R</c:v>
                </c:pt>
                <c:pt idx="2">
                  <c:v>Average_F</c:v>
                </c:pt>
              </c:strCache>
            </c:strRef>
          </c:cat>
          <c:val>
            <c:numRef>
              <c:f>Sheet1!$B$9:$D$9</c:f>
              <c:numCache>
                <c:formatCode>General</c:formatCode>
                <c:ptCount val="3"/>
                <c:pt idx="0">
                  <c:v>0.45695000000000002</c:v>
                </c:pt>
                <c:pt idx="1">
                  <c:v>0.48683999999999999</c:v>
                </c:pt>
                <c:pt idx="2">
                  <c:v>0.47122999999999998</c:v>
                </c:pt>
              </c:numCache>
            </c:numRef>
          </c:val>
        </c:ser>
        <c:ser>
          <c:idx val="7"/>
          <c:order val="7"/>
          <c:tx>
            <c:strRef>
              <c:f>Sheet1!$A$10</c:f>
              <c:strCache>
                <c:ptCount val="1"/>
                <c:pt idx="0">
                  <c:v>hybrid</c:v>
                </c:pt>
              </c:strCache>
            </c:strRef>
          </c:tx>
          <c:invertIfNegative val="0"/>
          <c:cat>
            <c:strRef>
              <c:f>Sheet1!$B$2:$D$2</c:f>
              <c:strCache>
                <c:ptCount val="3"/>
                <c:pt idx="0">
                  <c:v>Average_P</c:v>
                </c:pt>
                <c:pt idx="1">
                  <c:v>Average_R</c:v>
                </c:pt>
                <c:pt idx="2">
                  <c:v>Average_F</c:v>
                </c:pt>
              </c:strCache>
            </c:strRef>
          </c:cat>
          <c:val>
            <c:numRef>
              <c:f>Sheet1!$B$10:$D$10</c:f>
              <c:numCache>
                <c:formatCode>General</c:formatCode>
                <c:ptCount val="3"/>
                <c:pt idx="0">
                  <c:v>0.38595000000000002</c:v>
                </c:pt>
                <c:pt idx="1">
                  <c:v>0.38068999999999997</c:v>
                </c:pt>
                <c:pt idx="2">
                  <c:v>0.38329000000000002</c:v>
                </c:pt>
              </c:numCache>
            </c:numRef>
          </c:val>
        </c:ser>
        <c:ser>
          <c:idx val="8"/>
          <c:order val="8"/>
          <c:tx>
            <c:strRef>
              <c:f>Sheet1!$A$11</c:f>
              <c:strCache>
                <c:ptCount val="1"/>
                <c:pt idx="0">
                  <c:v>sectitle</c:v>
                </c:pt>
              </c:strCache>
            </c:strRef>
          </c:tx>
          <c:invertIfNegative val="0"/>
          <c:cat>
            <c:strRef>
              <c:f>Sheet1!$B$2:$D$2</c:f>
              <c:strCache>
                <c:ptCount val="3"/>
                <c:pt idx="0">
                  <c:v>Average_P</c:v>
                </c:pt>
                <c:pt idx="1">
                  <c:v>Average_R</c:v>
                </c:pt>
                <c:pt idx="2">
                  <c:v>Average_F</c:v>
                </c:pt>
              </c:strCache>
            </c:strRef>
          </c:cat>
          <c:val>
            <c:numRef>
              <c:f>Sheet1!$B$11:$D$11</c:f>
              <c:numCache>
                <c:formatCode>General</c:formatCode>
                <c:ptCount val="3"/>
                <c:pt idx="0">
                  <c:v>0.46411000000000002</c:v>
                </c:pt>
                <c:pt idx="1">
                  <c:v>0.46777999999999997</c:v>
                </c:pt>
                <c:pt idx="2">
                  <c:v>0.46594000000000002</c:v>
                </c:pt>
              </c:numCache>
            </c:numRef>
          </c:val>
        </c:ser>
        <c:ser>
          <c:idx val="9"/>
          <c:order val="9"/>
          <c:tx>
            <c:strRef>
              <c:f>Sheet1!$A$12</c:f>
              <c:strCache>
                <c:ptCount val="1"/>
                <c:pt idx="0">
                  <c:v>mywordgraph</c:v>
                </c:pt>
              </c:strCache>
            </c:strRef>
          </c:tx>
          <c:invertIfNegative val="0"/>
          <c:cat>
            <c:strRef>
              <c:f>Sheet1!$B$2:$D$2</c:f>
              <c:strCache>
                <c:ptCount val="3"/>
                <c:pt idx="0">
                  <c:v>Average_P</c:v>
                </c:pt>
                <c:pt idx="1">
                  <c:v>Average_R</c:v>
                </c:pt>
                <c:pt idx="2">
                  <c:v>Average_F</c:v>
                </c:pt>
              </c:strCache>
            </c:strRef>
          </c:cat>
          <c:val>
            <c:numRef>
              <c:f>Sheet1!$B$12:$D$12</c:f>
              <c:numCache>
                <c:formatCode>General</c:formatCode>
                <c:ptCount val="3"/>
                <c:pt idx="0">
                  <c:v>0.36364000000000002</c:v>
                </c:pt>
                <c:pt idx="1">
                  <c:v>0.38344</c:v>
                </c:pt>
                <c:pt idx="2">
                  <c:v>0.37328</c:v>
                </c:pt>
              </c:numCache>
            </c:numRef>
          </c:val>
        </c:ser>
        <c:dLbls>
          <c:showLegendKey val="0"/>
          <c:showVal val="0"/>
          <c:showCatName val="0"/>
          <c:showSerName val="0"/>
          <c:showPercent val="0"/>
          <c:showBubbleSize val="0"/>
        </c:dLbls>
        <c:gapWidth val="150"/>
        <c:axId val="51519488"/>
        <c:axId val="51521024"/>
      </c:barChart>
      <c:catAx>
        <c:axId val="51519488"/>
        <c:scaling>
          <c:orientation val="minMax"/>
        </c:scaling>
        <c:delete val="0"/>
        <c:axPos val="b"/>
        <c:majorTickMark val="none"/>
        <c:minorTickMark val="none"/>
        <c:tickLblPos val="nextTo"/>
        <c:crossAx val="51521024"/>
        <c:crosses val="autoZero"/>
        <c:auto val="1"/>
        <c:lblAlgn val="ctr"/>
        <c:lblOffset val="100"/>
        <c:noMultiLvlLbl val="0"/>
      </c:catAx>
      <c:valAx>
        <c:axId val="51521024"/>
        <c:scaling>
          <c:orientation val="minMax"/>
        </c:scaling>
        <c:delete val="0"/>
        <c:axPos val="l"/>
        <c:majorGridlines/>
        <c:numFmt formatCode="General" sourceLinked="1"/>
        <c:majorTickMark val="none"/>
        <c:minorTickMark val="none"/>
        <c:tickLblPos val="nextTo"/>
        <c:crossAx val="5151948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5318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图表 3"/>
          <p:cNvGraphicFramePr>
            <a:graphicFrameLocks/>
          </p:cNvGraphicFramePr>
          <p:nvPr/>
        </p:nvGraphicFramePr>
        <p:xfrm>
          <a:off x="1700212" y="1693068"/>
          <a:ext cx="5743576" cy="3471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485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593697"/>
            <a:ext cx="2376264" cy="5147670"/>
          </a:xfrm>
          <a:ln>
            <a:solidFill>
              <a:schemeClr val="accent1"/>
            </a:solidFill>
          </a:ln>
        </p:spPr>
        <p:txBody>
          <a:bodyPr>
            <a:normAutofit fontScale="25000" lnSpcReduction="20000"/>
          </a:bodyPr>
          <a:lstStyle/>
          <a:p>
            <a:pPr marL="144000" indent="-144000">
              <a:buFont typeface="+mj-lt"/>
              <a:buAutoNum type="arabicPeriod"/>
            </a:pPr>
            <a:r>
              <a:rPr lang="en-US" altLang="zh-CN" dirty="0">
                <a:solidFill>
                  <a:srgbClr val="FF0000"/>
                </a:solidFill>
              </a:rPr>
              <a:t>Dimensionality on </a:t>
            </a:r>
            <a:r>
              <a:rPr lang="en-US" altLang="zh-CN" dirty="0" smtClean="0">
                <a:solidFill>
                  <a:srgbClr val="FF0000"/>
                </a:solidFill>
              </a:rPr>
              <a:t>Summarization.</a:t>
            </a:r>
          </a:p>
          <a:p>
            <a:pPr marL="144000" indent="-144000">
              <a:buFont typeface="+mj-lt"/>
              <a:buAutoNum type="arabicPeriod"/>
            </a:pPr>
            <a:r>
              <a:rPr lang="en-US" altLang="zh-CN" dirty="0">
                <a:solidFill>
                  <a:schemeClr val="tx2">
                    <a:lumMod val="60000"/>
                    <a:lumOff val="40000"/>
                  </a:schemeClr>
                </a:solidFill>
              </a:rPr>
              <a:t>A summarization system consisting of a multi-dimensional classification space of summary in form of semantic link network of pictures and language representations and a requirement space defined and managed by users</a:t>
            </a:r>
            <a:r>
              <a:rPr lang="en-US" altLang="zh-CN" dirty="0" smtClean="0">
                <a:solidFill>
                  <a:schemeClr val="tx2">
                    <a:lumMod val="60000"/>
                    <a:lumOff val="40000"/>
                  </a:schemeClr>
                </a:solidFill>
              </a:rPr>
              <a:t>.</a:t>
            </a:r>
          </a:p>
          <a:p>
            <a:pPr marL="144000" indent="-144000">
              <a:buFont typeface="+mj-lt"/>
              <a:buAutoNum type="arabicPeriod"/>
            </a:pPr>
            <a:r>
              <a:rPr lang="en-US" altLang="zh-CN" dirty="0">
                <a:solidFill>
                  <a:srgbClr val="FF0000"/>
                </a:solidFill>
              </a:rPr>
              <a:t>Studying the summarization of pictures, videos and graphs reaches a general summarization method</a:t>
            </a:r>
            <a:r>
              <a:rPr lang="en-US" altLang="zh-CN" dirty="0" smtClean="0">
                <a:solidFill>
                  <a:srgbClr val="FF0000"/>
                </a:solidFill>
              </a:rPr>
              <a:t>.</a:t>
            </a:r>
          </a:p>
          <a:p>
            <a:pPr marL="144000" indent="-144000">
              <a:buFont typeface="+mj-lt"/>
              <a:buAutoNum type="arabicPeriod"/>
            </a:pPr>
            <a:r>
              <a:rPr lang="en-US" altLang="zh-CN" dirty="0">
                <a:solidFill>
                  <a:schemeClr val="tx2">
                    <a:lumMod val="60000"/>
                    <a:lumOff val="40000"/>
                  </a:schemeClr>
                </a:solidFill>
              </a:rPr>
              <a:t>Summarization is involved in representation and understanding</a:t>
            </a:r>
            <a:r>
              <a:rPr lang="en-US" altLang="zh-CN" dirty="0" smtClean="0">
                <a:solidFill>
                  <a:schemeClr val="tx2">
                    <a:lumMod val="60000"/>
                    <a:lumOff val="40000"/>
                  </a:schemeClr>
                </a:solidFill>
              </a:rPr>
              <a:t>.</a:t>
            </a:r>
          </a:p>
          <a:p>
            <a:pPr marL="144000" indent="-144000">
              <a:buFont typeface="+mj-lt"/>
              <a:buAutoNum type="arabicPeriod"/>
            </a:pPr>
            <a:r>
              <a:rPr lang="en-US" altLang="zh-CN" dirty="0">
                <a:solidFill>
                  <a:schemeClr val="tx2">
                    <a:lumMod val="60000"/>
                    <a:lumOff val="40000"/>
                  </a:schemeClr>
                </a:solidFill>
              </a:rPr>
              <a:t>e) Construct a semantic link network of pictures, tags and language representations in relevant texts as the summary</a:t>
            </a:r>
            <a:r>
              <a:rPr lang="en-US" altLang="zh-CN" dirty="0" smtClean="0"/>
              <a:t>.</a:t>
            </a:r>
          </a:p>
          <a:p>
            <a:pPr marL="144000" indent="-144000">
              <a:buFont typeface="+mj-lt"/>
              <a:buAutoNum type="arabicPeriod"/>
            </a:pPr>
            <a:r>
              <a:rPr lang="en-US" altLang="zh-CN" dirty="0">
                <a:solidFill>
                  <a:srgbClr val="00B050"/>
                </a:solidFill>
              </a:rPr>
              <a:t>The form of summary can be a semantic link network of texts, pictures, audios, and videos</a:t>
            </a:r>
            <a:r>
              <a:rPr lang="en-US" altLang="zh-CN" dirty="0" smtClean="0">
                <a:solidFill>
                  <a:srgbClr val="00B050"/>
                </a:solidFill>
              </a:rPr>
              <a:t>.</a:t>
            </a:r>
          </a:p>
          <a:p>
            <a:pPr marL="144000" indent="-144000">
              <a:buFont typeface="+mj-lt"/>
              <a:buAutoNum type="arabicPeriod"/>
            </a:pPr>
            <a:r>
              <a:rPr lang="en-US" altLang="zh-CN" dirty="0" smtClean="0">
                <a:solidFill>
                  <a:schemeClr val="tx2">
                    <a:lumMod val="60000"/>
                    <a:lumOff val="40000"/>
                  </a:schemeClr>
                </a:solidFill>
              </a:rPr>
              <a:t>Text summarization is a special case of summarization.</a:t>
            </a:r>
          </a:p>
          <a:p>
            <a:pPr marL="144000" indent="-144000">
              <a:buFont typeface="+mj-lt"/>
              <a:buAutoNum type="arabicPeriod"/>
            </a:pPr>
            <a:r>
              <a:rPr lang="en-US" altLang="zh-CN" dirty="0">
                <a:solidFill>
                  <a:srgbClr val="FF0000"/>
                </a:solidFill>
              </a:rPr>
              <a:t>a representation suitable for summarization should have a core, indicated by its intention and extension; (2) summarization is an open process of various interactions, involved in various explicit and implicit citations; and, (3) the form of summary is diverse and summarization carries out through multiple dimensions</a:t>
            </a:r>
            <a:r>
              <a:rPr lang="en-US" altLang="zh-CN" dirty="0" smtClean="0">
                <a:solidFill>
                  <a:srgbClr val="FF0000"/>
                </a:solidFill>
              </a:rPr>
              <a:t>.</a:t>
            </a:r>
          </a:p>
          <a:p>
            <a:pPr marL="144000" indent="-144000">
              <a:buFont typeface="+mj-lt"/>
              <a:buAutoNum type="arabicPeriod"/>
            </a:pPr>
            <a:r>
              <a:rPr lang="en-US" altLang="zh-CN" dirty="0">
                <a:solidFill>
                  <a:schemeClr val="tx2">
                    <a:lumMod val="60000"/>
                    <a:lumOff val="40000"/>
                  </a:schemeClr>
                </a:solidFill>
              </a:rPr>
              <a:t>If we regard a text as a graph of words or sentences, text summarization can be regarded as a problem of summarizing a semantic link network [</a:t>
            </a:r>
            <a:r>
              <a:rPr lang="en-US" altLang="zh-CN" dirty="0" err="1">
                <a:solidFill>
                  <a:schemeClr val="tx2">
                    <a:lumMod val="60000"/>
                    <a:lumOff val="40000"/>
                  </a:schemeClr>
                </a:solidFill>
              </a:rPr>
              <a:t>Zhuge</a:t>
            </a:r>
            <a:r>
              <a:rPr lang="en-US" altLang="zh-CN" dirty="0">
                <a:solidFill>
                  <a:schemeClr val="tx2">
                    <a:lumMod val="60000"/>
                    <a:lumOff val="40000"/>
                  </a:schemeClr>
                </a:solidFill>
              </a:rPr>
              <a:t>, 2009], where nodes and edges can be texts, pictures and videos</a:t>
            </a:r>
            <a:r>
              <a:rPr lang="en-US" altLang="zh-CN" dirty="0" smtClean="0">
                <a:solidFill>
                  <a:schemeClr val="tx2">
                    <a:lumMod val="60000"/>
                    <a:lumOff val="40000"/>
                  </a:schemeClr>
                </a:solidFill>
              </a:rPr>
              <a:t>.</a:t>
            </a:r>
          </a:p>
          <a:p>
            <a:pPr marL="144000" indent="-144000">
              <a:buFont typeface="+mj-lt"/>
              <a:buAutoNum type="arabicPeriod"/>
            </a:pPr>
            <a:r>
              <a:rPr lang="en-US" altLang="zh-CN" dirty="0">
                <a:solidFill>
                  <a:srgbClr val="FF0000"/>
                </a:solidFill>
              </a:rPr>
              <a:t>Investigation extends to the incorporation of pictures into summary and to the summarization of videos, graphs and pictures, and then reaches a general summarization framework</a:t>
            </a:r>
            <a:r>
              <a:rPr lang="en-US" altLang="zh-CN" dirty="0" smtClean="0">
                <a:solidFill>
                  <a:srgbClr val="FF0000"/>
                </a:solidFill>
              </a:rPr>
              <a:t>.</a:t>
            </a:r>
          </a:p>
          <a:p>
            <a:pPr marL="144000" indent="-144000">
              <a:buFont typeface="+mj-lt"/>
              <a:buAutoNum type="arabicPeriod"/>
            </a:pPr>
            <a:r>
              <a:rPr lang="en-US" altLang="zh-CN" dirty="0">
                <a:solidFill>
                  <a:srgbClr val="FF0000"/>
                </a:solidFill>
              </a:rPr>
              <a:t>This paper summarizes previous text summarization approaches in a multi-dimensional classification space, introduces a multi-dimensional methodology for research and development, unveils the basic characteristics and principles of language use and understanding, investigates some fundamental mechanisms of summarization, studies the dimensions and forms of representations, and proposes a multi-dimensional evaluation mechanisms.</a:t>
            </a:r>
            <a:endParaRPr lang="zh-CN" altLang="en-US" dirty="0">
              <a:solidFill>
                <a:srgbClr val="FF0000"/>
              </a:solidFill>
            </a:endParaRPr>
          </a:p>
        </p:txBody>
      </p:sp>
      <p:sp>
        <p:nvSpPr>
          <p:cNvPr id="4" name="内容占位符 2"/>
          <p:cNvSpPr txBox="1">
            <a:spLocks/>
          </p:cNvSpPr>
          <p:nvPr/>
        </p:nvSpPr>
        <p:spPr>
          <a:xfrm>
            <a:off x="3165396" y="1614788"/>
            <a:ext cx="2232248" cy="5126579"/>
          </a:xfrm>
          <a:prstGeom prst="rect">
            <a:avLst/>
          </a:prstGeom>
          <a:ln>
            <a:solidFill>
              <a:schemeClr val="accent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44000" indent="-144000">
              <a:buFont typeface="+mj-lt"/>
              <a:buAutoNum type="arabicPeriod"/>
            </a:pPr>
            <a:r>
              <a:rPr lang="en-US" altLang="zh-CN" dirty="0" smtClean="0">
                <a:solidFill>
                  <a:srgbClr val="FF0000"/>
                </a:solidFill>
              </a:rPr>
              <a:t>Dimensionality on Summarization.</a:t>
            </a:r>
          </a:p>
          <a:p>
            <a:pPr marL="144000" indent="-144000">
              <a:buFont typeface="+mj-lt"/>
              <a:buAutoNum type="arabicPeriod"/>
            </a:pPr>
            <a:r>
              <a:rPr lang="en-US" altLang="zh-CN" dirty="0">
                <a:solidFill>
                  <a:srgbClr val="FF0000"/>
                </a:solidFill>
              </a:rPr>
              <a:t>Studying the summarization of pictures, videos and graphs reaches a general summarization method.</a:t>
            </a:r>
            <a:endParaRPr lang="en-US" altLang="zh-CN" dirty="0" smtClean="0">
              <a:solidFill>
                <a:srgbClr val="FF0000"/>
              </a:solidFill>
            </a:endParaRPr>
          </a:p>
          <a:p>
            <a:pPr marL="144000" indent="-144000">
              <a:buFont typeface="+mj-lt"/>
              <a:buAutoNum type="arabicPeriod"/>
            </a:pPr>
            <a:r>
              <a:rPr lang="en-US" altLang="zh-CN" dirty="0">
                <a:solidFill>
                  <a:schemeClr val="tx2">
                    <a:lumMod val="60000"/>
                    <a:lumOff val="40000"/>
                  </a:schemeClr>
                </a:solidFill>
              </a:rPr>
              <a:t>Summarization is involved in representation and understanding</a:t>
            </a:r>
            <a:r>
              <a:rPr lang="en-US" altLang="zh-CN" dirty="0" smtClean="0"/>
              <a:t>.</a:t>
            </a:r>
          </a:p>
          <a:p>
            <a:pPr marL="144000" indent="-144000">
              <a:buFont typeface="+mj-lt"/>
              <a:buAutoNum type="arabicPeriod"/>
            </a:pPr>
            <a:r>
              <a:rPr lang="en-US" altLang="zh-CN" dirty="0">
                <a:solidFill>
                  <a:schemeClr val="tx2">
                    <a:lumMod val="60000"/>
                    <a:lumOff val="40000"/>
                  </a:schemeClr>
                </a:solidFill>
              </a:rPr>
              <a:t>Text summarization is a special case of summarization</a:t>
            </a:r>
            <a:r>
              <a:rPr lang="en-US" altLang="zh-CN" dirty="0" smtClean="0"/>
              <a:t>.</a:t>
            </a:r>
          </a:p>
          <a:p>
            <a:pPr marL="144000" indent="-144000">
              <a:buFont typeface="+mj-lt"/>
              <a:buAutoNum type="arabicPeriod"/>
            </a:pPr>
            <a:r>
              <a:rPr lang="en-US" altLang="zh-CN" dirty="0">
                <a:solidFill>
                  <a:schemeClr val="tx2">
                    <a:lumMod val="60000"/>
                    <a:lumOff val="40000"/>
                  </a:schemeClr>
                </a:solidFill>
              </a:rPr>
              <a:t>A summarization system consisting of a multi-dimensional classification space of summary in form of semantic link network of pictures and language representations and a requirement space defined and managed by users.</a:t>
            </a:r>
            <a:endParaRPr lang="en-US" altLang="zh-CN" dirty="0" smtClean="0">
              <a:solidFill>
                <a:schemeClr val="tx2">
                  <a:lumMod val="60000"/>
                  <a:lumOff val="40000"/>
                </a:schemeClr>
              </a:solidFill>
            </a:endParaRPr>
          </a:p>
          <a:p>
            <a:pPr marL="144000" indent="-144000">
              <a:buFont typeface="+mj-lt"/>
              <a:buAutoNum type="arabicPeriod"/>
            </a:pPr>
            <a:r>
              <a:rPr lang="en-US" altLang="zh-CN" dirty="0">
                <a:solidFill>
                  <a:srgbClr val="FF0000"/>
                </a:solidFill>
              </a:rPr>
              <a:t>a representation suitable for summarization should have a core, indicated by its intention and extension; (2) summarization is an open process of various interactions, involved in various explicit and implicit citations; and, (3) the form of summary is diverse and summarization carries out through multiple dimensions</a:t>
            </a:r>
            <a:r>
              <a:rPr lang="en-US" altLang="zh-CN" dirty="0" smtClean="0"/>
              <a:t>.</a:t>
            </a:r>
          </a:p>
          <a:p>
            <a:pPr marL="144000" indent="-144000">
              <a:buFont typeface="+mj-lt"/>
              <a:buAutoNum type="arabicPeriod"/>
            </a:pPr>
            <a:r>
              <a:rPr lang="en-US" altLang="zh-CN" dirty="0">
                <a:solidFill>
                  <a:srgbClr val="00B050"/>
                </a:solidFill>
              </a:rPr>
              <a:t>Some summaries incorporate pictures, videos, graphs, or tables into texts.</a:t>
            </a:r>
            <a:endParaRPr lang="en-US" altLang="zh-CN" dirty="0" smtClean="0">
              <a:solidFill>
                <a:srgbClr val="00B050"/>
              </a:solidFill>
            </a:endParaRPr>
          </a:p>
          <a:p>
            <a:pPr marL="144000" indent="-144000">
              <a:buFont typeface="+mj-lt"/>
              <a:buAutoNum type="arabicPeriod"/>
            </a:pPr>
            <a:r>
              <a:rPr lang="en-US" altLang="zh-CN" dirty="0" smtClean="0">
                <a:solidFill>
                  <a:schemeClr val="tx2">
                    <a:lumMod val="60000"/>
                    <a:lumOff val="40000"/>
                  </a:schemeClr>
                </a:solidFill>
              </a:rPr>
              <a:t>If we regard a text as a graph of words or sentences, text summarization can be regarded as a problem of summarizing a semantic link network [</a:t>
            </a:r>
            <a:r>
              <a:rPr lang="en-US" altLang="zh-CN" dirty="0" err="1" smtClean="0">
                <a:solidFill>
                  <a:schemeClr val="tx2">
                    <a:lumMod val="60000"/>
                    <a:lumOff val="40000"/>
                  </a:schemeClr>
                </a:solidFill>
              </a:rPr>
              <a:t>Zhuge</a:t>
            </a:r>
            <a:r>
              <a:rPr lang="en-US" altLang="zh-CN" dirty="0" smtClean="0">
                <a:solidFill>
                  <a:schemeClr val="tx2">
                    <a:lumMod val="60000"/>
                    <a:lumOff val="40000"/>
                  </a:schemeClr>
                </a:solidFill>
              </a:rPr>
              <a:t>, 2009], where nodes and edges can be texts, pictures and videos.</a:t>
            </a:r>
          </a:p>
          <a:p>
            <a:pPr marL="144000" indent="-144000">
              <a:buFont typeface="+mj-lt"/>
              <a:buAutoNum type="arabicPeriod"/>
            </a:pPr>
            <a:r>
              <a:rPr lang="en-US" altLang="zh-CN" dirty="0" smtClean="0">
                <a:solidFill>
                  <a:srgbClr val="FF0000"/>
                </a:solidFill>
              </a:rPr>
              <a:t>Investigation extends to the incorporation of pictures into summary and to the summarization of videos, graphs and pictures, and then reaches a general summarization framework.</a:t>
            </a:r>
          </a:p>
          <a:p>
            <a:pPr marL="144000" indent="-144000">
              <a:buFont typeface="+mj-lt"/>
              <a:buAutoNum type="arabicPeriod"/>
            </a:pPr>
            <a:r>
              <a:rPr lang="en-US" altLang="zh-CN" dirty="0" smtClean="0">
                <a:solidFill>
                  <a:srgbClr val="FF0000"/>
                </a:solidFill>
              </a:rPr>
              <a:t>This paper summarizes previous text summarization approaches in a multi-dimensional classification space, introduces a multi-dimensional methodology for research and development, unveils the basic characteristics and principles of language use and understanding, investigates some fundamental mechanisms of summarization, studies the dimensions and forms of representations, and proposes a multi-dimensional evaluation mechanisms.</a:t>
            </a:r>
          </a:p>
          <a:p>
            <a:pPr marL="144000" indent="-144000">
              <a:buFont typeface="+mj-lt"/>
              <a:buAutoNum type="arabicPeriod"/>
            </a:pPr>
            <a:r>
              <a:rPr lang="en-US" altLang="zh-CN" dirty="0">
                <a:solidFill>
                  <a:schemeClr val="tx2">
                    <a:lumMod val="60000"/>
                    <a:lumOff val="40000"/>
                  </a:schemeClr>
                </a:solidFill>
              </a:rPr>
              <a:t>e) Construct a semantic link network of pictures, tags and language representations in relevant texts as the summary.</a:t>
            </a:r>
            <a:endParaRPr lang="zh-CN" altLang="en-US" dirty="0">
              <a:solidFill>
                <a:schemeClr val="tx2">
                  <a:lumMod val="60000"/>
                  <a:lumOff val="40000"/>
                </a:schemeClr>
              </a:solidFill>
            </a:endParaRPr>
          </a:p>
        </p:txBody>
      </p:sp>
      <p:sp>
        <p:nvSpPr>
          <p:cNvPr id="5" name="TextBox 4"/>
          <p:cNvSpPr txBox="1"/>
          <p:nvPr/>
        </p:nvSpPr>
        <p:spPr>
          <a:xfrm>
            <a:off x="971600" y="1300787"/>
            <a:ext cx="1521122" cy="307777"/>
          </a:xfrm>
          <a:prstGeom prst="rect">
            <a:avLst/>
          </a:prstGeom>
          <a:noFill/>
        </p:spPr>
        <p:txBody>
          <a:bodyPr wrap="none" rtlCol="0">
            <a:spAutoFit/>
          </a:bodyPr>
          <a:lstStyle/>
          <a:p>
            <a:r>
              <a:rPr lang="en-US" altLang="zh-CN" sz="1400" dirty="0" err="1" smtClean="0"/>
              <a:t>Subparasec</a:t>
            </a:r>
            <a:r>
              <a:rPr lang="en-US" altLang="zh-CN" sz="1400" dirty="0" smtClean="0"/>
              <a:t> model</a:t>
            </a:r>
            <a:endParaRPr lang="zh-CN" altLang="en-US" sz="1400" dirty="0"/>
          </a:p>
        </p:txBody>
      </p:sp>
      <p:sp>
        <p:nvSpPr>
          <p:cNvPr id="6" name="TextBox 5"/>
          <p:cNvSpPr txBox="1"/>
          <p:nvPr/>
        </p:nvSpPr>
        <p:spPr>
          <a:xfrm>
            <a:off x="3659138" y="1288334"/>
            <a:ext cx="1244764" cy="307777"/>
          </a:xfrm>
          <a:prstGeom prst="rect">
            <a:avLst/>
          </a:prstGeom>
          <a:noFill/>
        </p:spPr>
        <p:txBody>
          <a:bodyPr wrap="none" rtlCol="0">
            <a:spAutoFit/>
          </a:bodyPr>
          <a:lstStyle/>
          <a:p>
            <a:r>
              <a:rPr lang="en-US" altLang="zh-CN" sz="1400" dirty="0" err="1" smtClean="0"/>
              <a:t>Parasec</a:t>
            </a:r>
            <a:r>
              <a:rPr lang="en-US" altLang="zh-CN" sz="1400" dirty="0" smtClean="0"/>
              <a:t> model</a:t>
            </a:r>
            <a:endParaRPr lang="zh-CN" altLang="en-US" sz="1400" dirty="0"/>
          </a:p>
        </p:txBody>
      </p:sp>
      <p:sp>
        <p:nvSpPr>
          <p:cNvPr id="7" name="内容占位符 2"/>
          <p:cNvSpPr txBox="1">
            <a:spLocks/>
          </p:cNvSpPr>
          <p:nvPr/>
        </p:nvSpPr>
        <p:spPr>
          <a:xfrm>
            <a:off x="5508104" y="1608563"/>
            <a:ext cx="2207121" cy="5132803"/>
          </a:xfrm>
          <a:prstGeom prst="rect">
            <a:avLst/>
          </a:prstGeom>
          <a:ln>
            <a:solidFill>
              <a:schemeClr val="accent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44000" indent="-144000">
              <a:buFont typeface="+mj-lt"/>
              <a:buAutoNum type="arabicPeriod"/>
            </a:pPr>
            <a:r>
              <a:rPr lang="en-US" altLang="zh-CN" dirty="0"/>
              <a:t>A summarization system consisting of a multi-dimensional classification space of summary in form of semantic link network of pictures and language representations and a requirement space defined and managed by users</a:t>
            </a:r>
            <a:r>
              <a:rPr lang="en-US" altLang="zh-CN" dirty="0" smtClean="0"/>
              <a:t>.</a:t>
            </a:r>
          </a:p>
          <a:p>
            <a:pPr marL="144000" indent="-144000">
              <a:buFont typeface="+mj-lt"/>
              <a:buAutoNum type="arabicPeriod"/>
            </a:pPr>
            <a:r>
              <a:rPr lang="en-US" altLang="zh-CN" dirty="0"/>
              <a:t>The intention of representation is indicated by core representations and by citation from other representations.</a:t>
            </a:r>
            <a:endParaRPr lang="en-US" altLang="zh-CN" dirty="0" smtClean="0"/>
          </a:p>
          <a:p>
            <a:pPr marL="144000" indent="-144000">
              <a:buFont typeface="+mj-lt"/>
              <a:buAutoNum type="arabicPeriod"/>
            </a:pPr>
            <a:r>
              <a:rPr lang="en-US" altLang="zh-CN" dirty="0" smtClean="0"/>
              <a:t>The </a:t>
            </a:r>
            <a:r>
              <a:rPr lang="en-US" altLang="zh-CN" dirty="0"/>
              <a:t>summarization of pictures also helps incorporate appropriate pictures into the summary as discussed before.</a:t>
            </a:r>
            <a:endParaRPr lang="en-US" altLang="zh-CN" dirty="0" smtClean="0"/>
          </a:p>
          <a:p>
            <a:pPr marL="144000" indent="-144000">
              <a:buFont typeface="+mj-lt"/>
              <a:buAutoNum type="arabicPeriod"/>
            </a:pPr>
            <a:r>
              <a:rPr lang="en-US" altLang="zh-CN" dirty="0" smtClean="0"/>
              <a:t>The </a:t>
            </a:r>
            <a:r>
              <a:rPr lang="en-US" altLang="zh-CN" dirty="0"/>
              <a:t>person who shares the represented knowledge and the knowledge for representation is suitable for summarization.</a:t>
            </a:r>
            <a:endParaRPr lang="en-US" altLang="zh-CN" dirty="0" smtClean="0"/>
          </a:p>
          <a:p>
            <a:pPr marL="144000" indent="-144000">
              <a:buFont typeface="+mj-lt"/>
              <a:buAutoNum type="arabicPeriod"/>
            </a:pPr>
            <a:r>
              <a:rPr lang="en-US" altLang="zh-CN" dirty="0"/>
              <a:t>The basic characteristics and principles of language use and understanding indicate the following dimensions for evaluating a summarization</a:t>
            </a:r>
            <a:r>
              <a:rPr lang="en-US" altLang="zh-CN" dirty="0" smtClean="0"/>
              <a:t>.</a:t>
            </a:r>
          </a:p>
          <a:p>
            <a:pPr marL="144000" indent="-144000">
              <a:buFont typeface="+mj-lt"/>
              <a:buAutoNum type="arabicPeriod"/>
            </a:pPr>
            <a:r>
              <a:rPr lang="en-US" altLang="zh-CN" dirty="0"/>
              <a:t>The extension of representation A consists of all representations that cite A and are cited by A</a:t>
            </a:r>
            <a:r>
              <a:rPr lang="en-US" altLang="zh-CN" dirty="0" smtClean="0"/>
              <a:t>.</a:t>
            </a:r>
          </a:p>
          <a:p>
            <a:pPr marL="144000" indent="-144000">
              <a:buFont typeface="+mj-lt"/>
              <a:buAutoNum type="arabicPeriod"/>
            </a:pPr>
            <a:r>
              <a:rPr lang="en-US" altLang="zh-CN" dirty="0"/>
              <a:t>The knowledge provides the rules of representation and understanding</a:t>
            </a:r>
            <a:r>
              <a:rPr lang="en-US" altLang="zh-CN" dirty="0" smtClean="0"/>
              <a:t>.</a:t>
            </a:r>
          </a:p>
          <a:p>
            <a:pPr marL="144000" indent="-144000">
              <a:buFont typeface="+mj-lt"/>
              <a:buAutoNum type="arabicPeriod"/>
            </a:pPr>
            <a:r>
              <a:rPr lang="en-US" altLang="zh-CN" dirty="0"/>
              <a:t>The intention of a representation is rendered by commonsense, which is indicated by the basic representations.</a:t>
            </a:r>
            <a:endParaRPr lang="en-US" altLang="zh-CN" dirty="0" smtClean="0"/>
          </a:p>
          <a:p>
            <a:pPr marL="144000" indent="-144000">
              <a:buFont typeface="+mj-lt"/>
              <a:buAutoNum type="arabicPeriod"/>
            </a:pPr>
            <a:r>
              <a:rPr lang="en-US" altLang="zh-CN" dirty="0"/>
              <a:t>The form of summary can be a semantic link network of texts, pictures, audios, and videos..</a:t>
            </a:r>
            <a:endParaRPr lang="en-US" altLang="zh-CN" dirty="0" smtClean="0"/>
          </a:p>
          <a:p>
            <a:pPr marL="144000" indent="-144000">
              <a:buFont typeface="+mj-lt"/>
              <a:buAutoNum type="arabicPeriod"/>
            </a:pPr>
            <a:r>
              <a:rPr lang="en-US" altLang="zh-CN" dirty="0"/>
              <a:t>The core representations in one representation (e.g.,, text) render its topic.</a:t>
            </a:r>
            <a:endParaRPr lang="en-US" altLang="zh-CN" dirty="0" smtClean="0"/>
          </a:p>
          <a:p>
            <a:pPr marL="144000" indent="-144000">
              <a:buFont typeface="+mj-lt"/>
              <a:buAutoNum type="arabicPeriod"/>
            </a:pPr>
            <a:r>
              <a:rPr lang="en-US" altLang="zh-CN" dirty="0"/>
              <a:t>summary should use the core representations in the original representation.</a:t>
            </a:r>
            <a:endParaRPr lang="zh-CN" altLang="en-US" dirty="0"/>
          </a:p>
        </p:txBody>
      </p:sp>
      <p:sp>
        <p:nvSpPr>
          <p:cNvPr id="9" name="TextBox 8"/>
          <p:cNvSpPr txBox="1"/>
          <p:nvPr/>
        </p:nvSpPr>
        <p:spPr>
          <a:xfrm>
            <a:off x="5868144" y="1277648"/>
            <a:ext cx="1373646" cy="307777"/>
          </a:xfrm>
          <a:prstGeom prst="rect">
            <a:avLst/>
          </a:prstGeom>
          <a:noFill/>
        </p:spPr>
        <p:txBody>
          <a:bodyPr wrap="none" rtlCol="0">
            <a:spAutoFit/>
          </a:bodyPr>
          <a:lstStyle/>
          <a:p>
            <a:r>
              <a:rPr lang="en-US" altLang="zh-CN" sz="1400" dirty="0" err="1" smtClean="0"/>
              <a:t>Simgraph</a:t>
            </a:r>
            <a:r>
              <a:rPr lang="en-US" altLang="zh-CN" sz="1400" dirty="0" smtClean="0"/>
              <a:t> model</a:t>
            </a:r>
            <a:endParaRPr lang="zh-CN" altLang="en-US" sz="1400" dirty="0"/>
          </a:p>
        </p:txBody>
      </p:sp>
    </p:spTree>
    <p:extLst>
      <p:ext uri="{BB962C8B-B14F-4D97-AF65-F5344CB8AC3E}">
        <p14:creationId xmlns:p14="http://schemas.microsoft.com/office/powerpoint/2010/main" val="26958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779912" y="1611680"/>
            <a:ext cx="2962672" cy="3753916"/>
          </a:xfrm>
          <a:prstGeom prst="rect">
            <a:avLst/>
          </a:prstGeom>
          <a:ln>
            <a:solidFill>
              <a:schemeClr val="accent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44000" indent="-144000">
              <a:buFont typeface="+mj-lt"/>
              <a:buAutoNum type="arabicPeriod"/>
            </a:pPr>
            <a:r>
              <a:rPr lang="en-US" altLang="zh-CN" dirty="0">
                <a:solidFill>
                  <a:srgbClr val="FF0000"/>
                </a:solidFill>
              </a:rPr>
              <a:t>A summarization system consisting of a multi-dimensional classification space of summary in form of semantic link network of pictures and language representations and a requirement space defined and managed by users</a:t>
            </a:r>
            <a:r>
              <a:rPr lang="en-US" altLang="zh-CN" dirty="0" smtClean="0">
                <a:solidFill>
                  <a:srgbClr val="FF0000"/>
                </a:solidFill>
              </a:rPr>
              <a:t>.</a:t>
            </a:r>
          </a:p>
          <a:p>
            <a:pPr marL="144000" indent="-144000">
              <a:buFont typeface="+mj-lt"/>
              <a:buAutoNum type="arabicPeriod"/>
            </a:pPr>
            <a:r>
              <a:rPr lang="en-US" altLang="zh-CN" dirty="0">
                <a:solidFill>
                  <a:srgbClr val="FF0000"/>
                </a:solidFill>
              </a:rPr>
              <a:t>The intention of representation is indicated by core representations and by citation from other representations.</a:t>
            </a:r>
            <a:endParaRPr lang="en-US" altLang="zh-CN" dirty="0" smtClean="0">
              <a:solidFill>
                <a:srgbClr val="FF0000"/>
              </a:solidFill>
            </a:endParaRPr>
          </a:p>
          <a:p>
            <a:pPr marL="144000" indent="-144000">
              <a:buFont typeface="+mj-lt"/>
              <a:buAutoNum type="arabicPeriod"/>
            </a:pPr>
            <a:r>
              <a:rPr lang="en-US" altLang="zh-CN" dirty="0" smtClean="0">
                <a:solidFill>
                  <a:schemeClr val="tx2">
                    <a:lumMod val="60000"/>
                    <a:lumOff val="40000"/>
                  </a:schemeClr>
                </a:solidFill>
              </a:rPr>
              <a:t>The </a:t>
            </a:r>
            <a:r>
              <a:rPr lang="en-US" altLang="zh-CN" dirty="0">
                <a:solidFill>
                  <a:schemeClr val="tx2">
                    <a:lumMod val="60000"/>
                    <a:lumOff val="40000"/>
                  </a:schemeClr>
                </a:solidFill>
              </a:rPr>
              <a:t>summarization of pictures also helps incorporate appropriate pictures into the summary as discussed before.</a:t>
            </a:r>
            <a:endParaRPr lang="en-US" altLang="zh-CN" dirty="0" smtClean="0"/>
          </a:p>
          <a:p>
            <a:pPr marL="144000" indent="-144000">
              <a:buFont typeface="+mj-lt"/>
              <a:buAutoNum type="arabicPeriod"/>
            </a:pPr>
            <a:r>
              <a:rPr lang="en-US" altLang="zh-CN" dirty="0">
                <a:solidFill>
                  <a:schemeClr val="tx2">
                    <a:lumMod val="60000"/>
                    <a:lumOff val="40000"/>
                  </a:schemeClr>
                </a:solidFill>
              </a:rPr>
              <a:t>&gt;The person who shares the represented knowledge and the knowledge for representation is suitable for summarization.</a:t>
            </a:r>
            <a:endParaRPr lang="en-US" altLang="zh-CN" dirty="0" smtClean="0"/>
          </a:p>
          <a:p>
            <a:pPr marL="144000" indent="-144000">
              <a:buFont typeface="+mj-lt"/>
              <a:buAutoNum type="arabicPeriod"/>
            </a:pPr>
            <a:r>
              <a:rPr lang="en-US" altLang="zh-CN" dirty="0">
                <a:solidFill>
                  <a:schemeClr val="tx2">
                    <a:lumMod val="60000"/>
                    <a:lumOff val="40000"/>
                  </a:schemeClr>
                </a:solidFill>
              </a:rPr>
              <a:t>The basic characteristics and principles of language use and understanding indicate the following dimensions for evaluating a summarization</a:t>
            </a:r>
            <a:r>
              <a:rPr lang="en-US" altLang="zh-CN" dirty="0" smtClean="0">
                <a:solidFill>
                  <a:schemeClr val="tx2">
                    <a:lumMod val="60000"/>
                    <a:lumOff val="40000"/>
                  </a:schemeClr>
                </a:solidFill>
              </a:rPr>
              <a:t>.</a:t>
            </a:r>
          </a:p>
          <a:p>
            <a:pPr marL="144000" indent="-144000">
              <a:buFont typeface="+mj-lt"/>
              <a:buAutoNum type="arabicPeriod"/>
            </a:pPr>
            <a:r>
              <a:rPr lang="en-US" altLang="zh-CN" dirty="0">
                <a:solidFill>
                  <a:srgbClr val="FF0000"/>
                </a:solidFill>
              </a:rPr>
              <a:t>The extension of representation A consists of all representations that cite A and are cited by A</a:t>
            </a:r>
            <a:r>
              <a:rPr lang="en-US" altLang="zh-CN" dirty="0" smtClean="0"/>
              <a:t>.</a:t>
            </a:r>
          </a:p>
          <a:p>
            <a:pPr marL="144000" indent="-144000">
              <a:buFont typeface="+mj-lt"/>
              <a:buAutoNum type="arabicPeriod"/>
            </a:pPr>
            <a:r>
              <a:rPr lang="en-US" altLang="zh-CN" dirty="0">
                <a:solidFill>
                  <a:srgbClr val="00B050"/>
                </a:solidFill>
              </a:rPr>
              <a:t>The knowledge provides the rules of representation and understanding</a:t>
            </a:r>
            <a:r>
              <a:rPr lang="en-US" altLang="zh-CN" dirty="0" smtClean="0">
                <a:solidFill>
                  <a:srgbClr val="00B050"/>
                </a:solidFill>
              </a:rPr>
              <a:t>.</a:t>
            </a:r>
          </a:p>
          <a:p>
            <a:pPr marL="144000" indent="-144000">
              <a:buFont typeface="+mj-lt"/>
              <a:buAutoNum type="arabicPeriod"/>
            </a:pPr>
            <a:r>
              <a:rPr lang="en-US" altLang="zh-CN" dirty="0">
                <a:solidFill>
                  <a:schemeClr val="tx2">
                    <a:lumMod val="60000"/>
                    <a:lumOff val="40000"/>
                  </a:schemeClr>
                </a:solidFill>
              </a:rPr>
              <a:t>The intention of a representation is rendered by commonsense, which is indicated by the basic representations.</a:t>
            </a:r>
            <a:endParaRPr lang="en-US" altLang="zh-CN" dirty="0" smtClean="0">
              <a:solidFill>
                <a:schemeClr val="tx2">
                  <a:lumMod val="60000"/>
                  <a:lumOff val="40000"/>
                </a:schemeClr>
              </a:solidFill>
            </a:endParaRPr>
          </a:p>
          <a:p>
            <a:pPr marL="144000" indent="-144000">
              <a:buFont typeface="+mj-lt"/>
              <a:buAutoNum type="arabicPeriod"/>
            </a:pPr>
            <a:r>
              <a:rPr lang="en-US" altLang="zh-CN" dirty="0">
                <a:solidFill>
                  <a:srgbClr val="FF0000"/>
                </a:solidFill>
              </a:rPr>
              <a:t>The form of summary can be a semantic link network of texts, pictures, audios, and videos..</a:t>
            </a:r>
            <a:endParaRPr lang="en-US" altLang="zh-CN" dirty="0" smtClean="0">
              <a:solidFill>
                <a:srgbClr val="FF0000"/>
              </a:solidFill>
            </a:endParaRPr>
          </a:p>
          <a:p>
            <a:pPr marL="144000" indent="-144000">
              <a:buFont typeface="+mj-lt"/>
              <a:buAutoNum type="arabicPeriod"/>
            </a:pPr>
            <a:r>
              <a:rPr lang="en-US" altLang="zh-CN" dirty="0">
                <a:solidFill>
                  <a:srgbClr val="FF0000"/>
                </a:solidFill>
              </a:rPr>
              <a:t>The core representations in one representation (e.g.,, text) render its topic.</a:t>
            </a:r>
            <a:endParaRPr lang="en-US" altLang="zh-CN" dirty="0" smtClean="0">
              <a:solidFill>
                <a:srgbClr val="FF0000"/>
              </a:solidFill>
            </a:endParaRPr>
          </a:p>
          <a:p>
            <a:pPr marL="144000" indent="-144000">
              <a:buFont typeface="+mj-lt"/>
              <a:buAutoNum type="arabicPeriod"/>
            </a:pPr>
            <a:r>
              <a:rPr lang="en-US" altLang="zh-CN" dirty="0">
                <a:solidFill>
                  <a:schemeClr val="tx2">
                    <a:lumMod val="60000"/>
                    <a:lumOff val="40000"/>
                  </a:schemeClr>
                </a:solidFill>
              </a:rPr>
              <a:t>summary should use the core representations in the original representation.</a:t>
            </a:r>
            <a:endParaRPr lang="zh-CN" altLang="en-US" dirty="0">
              <a:solidFill>
                <a:schemeClr val="tx2">
                  <a:lumMod val="60000"/>
                  <a:lumOff val="40000"/>
                </a:schemeClr>
              </a:solidFill>
            </a:endParaRPr>
          </a:p>
        </p:txBody>
      </p:sp>
      <p:sp>
        <p:nvSpPr>
          <p:cNvPr id="5" name="TextBox 4"/>
          <p:cNvSpPr txBox="1"/>
          <p:nvPr/>
        </p:nvSpPr>
        <p:spPr>
          <a:xfrm>
            <a:off x="4427984" y="1311523"/>
            <a:ext cx="1244764" cy="307777"/>
          </a:xfrm>
          <a:prstGeom prst="rect">
            <a:avLst/>
          </a:prstGeom>
          <a:noFill/>
        </p:spPr>
        <p:txBody>
          <a:bodyPr wrap="none" rtlCol="0">
            <a:spAutoFit/>
          </a:bodyPr>
          <a:lstStyle/>
          <a:p>
            <a:r>
              <a:rPr lang="en-US" altLang="zh-CN" sz="1400" dirty="0" err="1" smtClean="0"/>
              <a:t>Parasec</a:t>
            </a:r>
            <a:r>
              <a:rPr lang="en-US" altLang="zh-CN" sz="1400" dirty="0" smtClean="0"/>
              <a:t> model</a:t>
            </a:r>
            <a:endParaRPr lang="zh-CN" altLang="en-US" sz="1400" dirty="0"/>
          </a:p>
        </p:txBody>
      </p:sp>
    </p:spTree>
    <p:extLst>
      <p:ext uri="{BB962C8B-B14F-4D97-AF65-F5344CB8AC3E}">
        <p14:creationId xmlns:p14="http://schemas.microsoft.com/office/powerpoint/2010/main" val="11021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0"/>
          <p:cNvSpPr txBox="1"/>
          <p:nvPr/>
        </p:nvSpPr>
        <p:spPr>
          <a:xfrm>
            <a:off x="2058982" y="1988840"/>
            <a:ext cx="5033297" cy="71665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900" kern="100" dirty="0">
                <a:effectLst/>
                <a:latin typeface="Times New Roman"/>
                <a:ea typeface="宋体"/>
                <a:cs typeface="宋体"/>
              </a:rPr>
              <a:t>The basic viewpoints include: (1)</a:t>
            </a:r>
            <a:r>
              <a:rPr lang="en-AU" sz="900" kern="100" dirty="0">
                <a:solidFill>
                  <a:srgbClr val="00B0F0"/>
                </a:solidFill>
                <a:effectLst/>
                <a:latin typeface="Times New Roman"/>
                <a:ea typeface="宋体"/>
                <a:cs typeface="宋体"/>
              </a:rPr>
              <a:t> a representation suitable for summarization should have a core, indicated by its intention and extension</a:t>
            </a:r>
            <a:r>
              <a:rPr lang="en-AU" sz="900" kern="100" dirty="0">
                <a:effectLst/>
                <a:latin typeface="Times New Roman"/>
                <a:ea typeface="宋体"/>
                <a:cs typeface="宋体"/>
              </a:rPr>
              <a:t>; (2)</a:t>
            </a:r>
            <a:r>
              <a:rPr lang="en-AU" sz="900" kern="100" dirty="0">
                <a:solidFill>
                  <a:srgbClr val="FF0000"/>
                </a:solidFill>
                <a:effectLst/>
                <a:latin typeface="Times New Roman"/>
                <a:ea typeface="宋体"/>
                <a:cs typeface="宋体"/>
              </a:rPr>
              <a:t> summarization is an open process of various interactions, involved in various explicit and implicit citations; and</a:t>
            </a:r>
            <a:r>
              <a:rPr lang="en-AU" sz="900" kern="100" dirty="0">
                <a:effectLst/>
                <a:latin typeface="Times New Roman"/>
                <a:ea typeface="宋体"/>
                <a:cs typeface="宋体"/>
              </a:rPr>
              <a:t>, (3)</a:t>
            </a:r>
            <a:r>
              <a:rPr lang="en-AU" sz="900" kern="100" dirty="0">
                <a:solidFill>
                  <a:srgbClr val="00B050"/>
                </a:solidFill>
                <a:effectLst/>
                <a:latin typeface="Times New Roman"/>
                <a:ea typeface="宋体"/>
                <a:cs typeface="宋体"/>
              </a:rPr>
              <a:t> the form of summary is diverse and summarization carries out through multiple dimensions</a:t>
            </a:r>
            <a:r>
              <a:rPr lang="en-AU" sz="900" kern="100" dirty="0">
                <a:effectLst/>
                <a:latin typeface="Times New Roman"/>
                <a:ea typeface="宋体"/>
                <a:cs typeface="宋体"/>
              </a:rPr>
              <a:t>.</a:t>
            </a:r>
            <a:endParaRPr lang="zh-CN" sz="1200" kern="100" dirty="0">
              <a:effectLst/>
              <a:latin typeface="Times New Roman"/>
              <a:ea typeface="宋体"/>
              <a:cs typeface="宋体"/>
            </a:endParaRPr>
          </a:p>
        </p:txBody>
      </p:sp>
    </p:spTree>
    <p:extLst>
      <p:ext uri="{BB962C8B-B14F-4D97-AF65-F5344CB8AC3E}">
        <p14:creationId xmlns:p14="http://schemas.microsoft.com/office/powerpoint/2010/main" val="102756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1038</Words>
  <Application>Microsoft Office PowerPoint</Application>
  <PresentationFormat>全屏显示(4:3)</PresentationFormat>
  <Paragraphs>50</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sunxp</dc:creator>
  <cp:lastModifiedBy>sunxp</cp:lastModifiedBy>
  <cp:revision>9</cp:revision>
  <dcterms:created xsi:type="dcterms:W3CDTF">2017-12-08T02:52:26Z</dcterms:created>
  <dcterms:modified xsi:type="dcterms:W3CDTF">2017-12-08T07:16:52Z</dcterms:modified>
</cp:coreProperties>
</file>