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3bc492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3bc492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3bc492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3bc492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b47ee0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b47ee0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b47ee0d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b47ee0d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b47ee0d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b47ee0d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b47ee0d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b47ee0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b47ee0d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b47ee0d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b47ee0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b47ee0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b47ee0d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b47ee0d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b47ee0d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b47ee0d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c7fa0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c7fa0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b47ee0d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b47ee0d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b47ee0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b47ee0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b47ee0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b47ee0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b47e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b47e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b47ee0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b47ee0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b47ee0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b47ee0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3bc492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3bc492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3bc492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3bc492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3bc492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3bc492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3bc492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3bc492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alclearpolitics.com/epolls/other/president_trump_job_approval-6179.html#polls" TargetMode="External"/><Relationship Id="rId4" Type="http://schemas.openxmlformats.org/officeDocument/2006/relationships/hyperlink" Target="https://www.realclearpolitics.com/epolls/other/direction_of_country-902.html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fred.stlouisfed.org/series/CCSA?fbclid=IwAR0VLW9UPV54wG8UDfspAVHG_YjzadU0yQhSFn-arCKcKXer6Tavok3F7lg" TargetMode="External"/><Relationship Id="rId6" Type="http://schemas.openxmlformats.org/officeDocument/2006/relationships/hyperlink" Target="https://finance.yahoo.com/quote/%5EGSPC/history" TargetMode="External"/><Relationship Id="rId7" Type="http://schemas.openxmlformats.org/officeDocument/2006/relationships/hyperlink" Target="http://trumptwitterarchive.com/" TargetMode="External"/><Relationship Id="rId8" Type="http://schemas.openxmlformats.org/officeDocument/2006/relationships/hyperlink" Target="https://www.kaggle.com/shaharz/classifying-tweets-of-trump-and-obam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Presidential Approval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Touchet, Philip Raeisghasem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Initial Fit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28" y="1017725"/>
            <a:ext cx="4190023" cy="3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75" y="1017725"/>
            <a:ext cx="4190025" cy="364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Multicollinearity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863" y="3149400"/>
            <a:ext cx="5876575" cy="1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875" y="1173975"/>
            <a:ext cx="5876574" cy="17023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46900" y="1790700"/>
            <a:ext cx="162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Obama</a:t>
            </a:r>
            <a:endParaRPr b="1" sz="1800"/>
          </a:p>
        </p:txBody>
      </p:sp>
      <p:sp>
        <p:nvSpPr>
          <p:cNvPr id="166" name="Google Shape;166;p25"/>
          <p:cNvSpPr txBox="1"/>
          <p:nvPr/>
        </p:nvSpPr>
        <p:spPr>
          <a:xfrm>
            <a:off x="546900" y="3761975"/>
            <a:ext cx="162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Trump</a:t>
            </a:r>
            <a:endParaRPr b="1" sz="1800"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4297100" y="2452950"/>
            <a:ext cx="3518050" cy="423375"/>
            <a:chOff x="4297100" y="2452950"/>
            <a:chExt cx="3518050" cy="423375"/>
          </a:xfrm>
        </p:grpSpPr>
        <p:sp>
          <p:nvSpPr>
            <p:cNvPr id="168" name="Google Shape;168;p25"/>
            <p:cNvSpPr/>
            <p:nvPr/>
          </p:nvSpPr>
          <p:spPr>
            <a:xfrm>
              <a:off x="4297100" y="2638725"/>
              <a:ext cx="1484400" cy="23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6272850" y="2452950"/>
              <a:ext cx="1542300" cy="23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4297100" y="4420075"/>
            <a:ext cx="3518050" cy="423375"/>
            <a:chOff x="4297100" y="2452950"/>
            <a:chExt cx="3518050" cy="423375"/>
          </a:xfrm>
        </p:grpSpPr>
        <p:sp>
          <p:nvSpPr>
            <p:cNvPr id="171" name="Google Shape;171;p25"/>
            <p:cNvSpPr/>
            <p:nvPr/>
          </p:nvSpPr>
          <p:spPr>
            <a:xfrm>
              <a:off x="4297100" y="2638725"/>
              <a:ext cx="1484400" cy="23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6272850" y="2452950"/>
              <a:ext cx="1542300" cy="237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Outliers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5482" t="0"/>
          <a:stretch/>
        </p:blipFill>
        <p:spPr>
          <a:xfrm>
            <a:off x="222025" y="1102300"/>
            <a:ext cx="4242149" cy="3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0" l="0" r="5490" t="0"/>
          <a:stretch/>
        </p:blipFill>
        <p:spPr>
          <a:xfrm>
            <a:off x="4464175" y="1102291"/>
            <a:ext cx="4242149" cy="347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Residuals</a:t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89" r="99" t="0"/>
          <a:stretch/>
        </p:blipFill>
        <p:spPr>
          <a:xfrm>
            <a:off x="311700" y="1017725"/>
            <a:ext cx="4014853" cy="34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89" r="99" t="0"/>
          <a:stretch/>
        </p:blipFill>
        <p:spPr>
          <a:xfrm>
            <a:off x="4817450" y="1017725"/>
            <a:ext cx="4014850" cy="349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r>
              <a:rPr lang="en"/>
              <a:t> - Residuals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3122" r="3112" t="0"/>
          <a:stretch/>
        </p:blipFill>
        <p:spPr>
          <a:xfrm>
            <a:off x="311700" y="1017725"/>
            <a:ext cx="4014853" cy="3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0" l="3122" r="3112" t="0"/>
          <a:stretch/>
        </p:blipFill>
        <p:spPr>
          <a:xfrm>
            <a:off x="4817450" y="1017725"/>
            <a:ext cx="4014850" cy="349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r>
              <a:rPr lang="en"/>
              <a:t> - Residuals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90018" cy="3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75" y="1017713"/>
            <a:ext cx="4190025" cy="364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r>
              <a:rPr lang="en"/>
              <a:t> - Residuals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3122" r="3112" t="0"/>
          <a:stretch/>
        </p:blipFill>
        <p:spPr>
          <a:xfrm>
            <a:off x="311700" y="1017725"/>
            <a:ext cx="4190019" cy="3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0" l="3122" r="3112" t="0"/>
          <a:stretch/>
        </p:blipFill>
        <p:spPr>
          <a:xfrm>
            <a:off x="4642275" y="1017713"/>
            <a:ext cx="4190024" cy="364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Transformations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373850"/>
            <a:ext cx="39072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Box-Cox: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Box-Tidwell: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00" y="1345275"/>
            <a:ext cx="2253425" cy="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838" y="2076950"/>
            <a:ext cx="1295950" cy="4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3063738"/>
            <a:ext cx="85206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Both either diverged or gave no improvement.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and Motivation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Data Sources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Regression Analysis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Numerical Results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Variable Selection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Checked all combinations of linear and squared 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principal components (no interactions)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Minimized prediction error from cross validation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Restricted search to fits with all significant coefficients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Results</a:t>
            </a:r>
            <a:endParaRPr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Obama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principal components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Trump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principal components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3148325"/>
            <a:ext cx="37528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2135350"/>
            <a:ext cx="2238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25" y="3176888"/>
            <a:ext cx="39814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209800"/>
            <a:ext cx="22574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Methods</a:t>
            </a:r>
            <a:endParaRPr sz="24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PCA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Outlier Removal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Model Selection with Cross Validation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Problems</a:t>
            </a:r>
            <a:endParaRPr sz="24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Autocorrelation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High variance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3597900" y="2778000"/>
            <a:ext cx="38118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Possible </a:t>
            </a:r>
            <a:r>
              <a:rPr lang="en" sz="2400">
                <a:solidFill>
                  <a:schemeClr val="dk1"/>
                </a:solidFill>
              </a:rPr>
              <a:t>Solutions</a:t>
            </a:r>
            <a:endParaRPr sz="24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Higher-order autogression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More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Presidential Approval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Elections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Projection of Presidential R</a:t>
            </a:r>
            <a:r>
              <a:rPr lang="en"/>
              <a:t>esponsibility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Quantify political divide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25" y="1005075"/>
            <a:ext cx="735200" cy="7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975" y="971325"/>
            <a:ext cx="802700" cy="8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250" y="971325"/>
            <a:ext cx="802701" cy="8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825" y="3752400"/>
            <a:ext cx="2502000" cy="139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7">
            <a:alphaModFix/>
          </a:blip>
          <a:srcRect b="17958" l="0" r="0" t="0"/>
          <a:stretch/>
        </p:blipFill>
        <p:spPr>
          <a:xfrm>
            <a:off x="4913525" y="1925949"/>
            <a:ext cx="3138077" cy="18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to study factors’ effect on public opinion</a:t>
            </a:r>
            <a:br>
              <a:rPr lang="en"/>
            </a:br>
            <a:r>
              <a:rPr lang="en"/>
              <a:t>	Magnitude, sign,</a:t>
            </a:r>
            <a:r>
              <a:rPr lang="en"/>
              <a:t> and variance</a:t>
            </a:r>
            <a:br>
              <a:rPr lang="en"/>
            </a:br>
            <a:r>
              <a:rPr lang="en"/>
              <a:t>	Economic &amp; Public Opinion &amp; Twitter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br>
              <a:rPr lang="en"/>
            </a:br>
            <a:r>
              <a:rPr lang="en"/>
              <a:t>	Interpreting β</a:t>
            </a:r>
            <a:br>
              <a:rPr lang="en"/>
            </a:br>
            <a:r>
              <a:rPr lang="en"/>
              <a:t>     	Forecasting </a:t>
            </a:r>
            <a:br>
              <a:rPr lang="en"/>
            </a:br>
            <a:r>
              <a:rPr lang="en"/>
              <a:t>       Outliers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00" y="1568200"/>
            <a:ext cx="3860649" cy="30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20350" y="4703625"/>
            <a:ext cx="460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</a:rPr>
              <a:t>https://fivethirtyeight.com/features/early-senate-polls-have-plenty-to-tell-us-about-november/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Presidential Job Approval</a:t>
            </a:r>
            <a:r>
              <a:rPr baseline="30000" lang="en" sz="1400"/>
              <a:t>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Regressors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Direction of the Country</a:t>
            </a:r>
            <a:r>
              <a:rPr baseline="30000" lang="en" sz="1400"/>
              <a:t>2</a:t>
            </a:r>
            <a:r>
              <a:rPr lang="en" sz="1400"/>
              <a:t> 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Unemployment</a:t>
            </a:r>
            <a:r>
              <a:rPr baseline="30000" lang="en" sz="1400"/>
              <a:t>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S&amp;P 500</a:t>
            </a:r>
            <a:r>
              <a:rPr baseline="30000" lang="en" sz="1400"/>
              <a:t>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Tweets</a:t>
            </a:r>
            <a:r>
              <a:rPr baseline="30000" lang="en" sz="1400"/>
              <a:t>5,6</a:t>
            </a:r>
            <a:endParaRPr sz="14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0" y="4498250"/>
            <a:ext cx="932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https://www.realclearpolitics.com/epolls/other/president_trump_job_approval-6179.html#polls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https://www.realclearpolitics.com/epolls/other/direction_of_country-902.html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https://fred.stlouisfed.org/series/CCSA?fbclid=IwAR0VLW9UPV54wG8UDfspAVHG_YjzadU0yQhSFn-arCKcKXer6Tavok3F7lg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https://finance.yahoo.com/quote/%5EGSPC/history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 </a:t>
            </a:r>
            <a:r>
              <a:rPr lang="en" sz="600" u="sng">
                <a:solidFill>
                  <a:schemeClr val="hlink"/>
                </a:solidFill>
                <a:hlinkClick r:id="rId7"/>
              </a:rPr>
              <a:t>http://trumptwitterarchive.com/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https://www.kaggle.com/shaharz/classifying-tweets-of-trump-and-obama</a:t>
            </a:r>
            <a:endParaRPr sz="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3775" y="2136077"/>
            <a:ext cx="6140224" cy="1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 rot="1470587">
            <a:off x="2867617" y="2362561"/>
            <a:ext cx="1253228" cy="1311078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113700" y="2306075"/>
            <a:ext cx="693000" cy="1425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657450" y="1562125"/>
            <a:ext cx="225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Required preprocessing 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6" name="Google Shape;96;p17"/>
          <p:cNvCxnSpPr>
            <a:stCxn id="93" idx="0"/>
            <a:endCxn id="95" idx="2"/>
          </p:cNvCxnSpPr>
          <p:nvPr/>
        </p:nvCxnSpPr>
        <p:spPr>
          <a:xfrm flipH="1" rot="10800000">
            <a:off x="3766331" y="1955800"/>
            <a:ext cx="1018500" cy="465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94" idx="0"/>
            <a:endCxn id="95" idx="2"/>
          </p:cNvCxnSpPr>
          <p:nvPr/>
        </p:nvCxnSpPr>
        <p:spPr>
          <a:xfrm rot="10800000">
            <a:off x="4784900" y="1955675"/>
            <a:ext cx="675300" cy="3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91540"/>
          <a:stretch/>
        </p:blipFill>
        <p:spPr>
          <a:xfrm>
            <a:off x="109650" y="2019825"/>
            <a:ext cx="9144000" cy="1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09650" y="1990450"/>
            <a:ext cx="8924700" cy="2487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13" y="95998"/>
            <a:ext cx="6668676" cy="15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002825" y="1514875"/>
            <a:ext cx="6668700" cy="131100"/>
          </a:xfrm>
          <a:prstGeom prst="trapezoid">
            <a:avLst>
              <a:gd fmla="val 25000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9725" y="2747875"/>
            <a:ext cx="2513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Date</a:t>
            </a:r>
            <a:r>
              <a:rPr b="1" lang="en"/>
              <a:t>      </a:t>
            </a:r>
            <a:r>
              <a:rPr b="1" lang="en" u="sng"/>
              <a:t>Right</a:t>
            </a:r>
            <a:r>
              <a:rPr b="1" lang="en">
                <a:solidFill>
                  <a:schemeClr val="dk1"/>
                </a:solidFill>
              </a:rPr>
              <a:t>      </a:t>
            </a:r>
            <a:r>
              <a:rPr b="1" lang="en" u="sng">
                <a:solidFill>
                  <a:schemeClr val="dk1"/>
                </a:solidFill>
              </a:rPr>
              <a:t>Wrong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4/30         38	     54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5/1</a:t>
            </a:r>
            <a:r>
              <a:rPr lang="en">
                <a:solidFill>
                  <a:schemeClr val="dk1"/>
                </a:solidFill>
              </a:rPr>
              <a:t>         38	     54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029725" y="1918000"/>
            <a:ext cx="1479600" cy="3936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436825" y="1918000"/>
            <a:ext cx="3035700" cy="3936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5400000">
            <a:off x="127350" y="3047250"/>
            <a:ext cx="516600" cy="5520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95975" y="3064950"/>
            <a:ext cx="1221900" cy="2487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95975" y="3313650"/>
            <a:ext cx="1221900" cy="2487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364063" y="1655875"/>
            <a:ext cx="892500" cy="34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 rot="10800000">
            <a:off x="7509488" y="1655875"/>
            <a:ext cx="892500" cy="34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7" idx="3"/>
          </p:cNvCxnSpPr>
          <p:nvPr/>
        </p:nvCxnSpPr>
        <p:spPr>
          <a:xfrm>
            <a:off x="2622825" y="3188275"/>
            <a:ext cx="7593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3479975" y="2932975"/>
            <a:ext cx="1346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polls </a:t>
            </a:r>
            <a:br>
              <a:rPr lang="en"/>
            </a:br>
            <a:r>
              <a:rPr lang="en"/>
              <a:t>in same week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4826375" y="3185275"/>
            <a:ext cx="7593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5824725" y="2750875"/>
            <a:ext cx="25131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Date</a:t>
            </a:r>
            <a:r>
              <a:rPr b="1" lang="en"/>
              <a:t>      </a:t>
            </a:r>
            <a:r>
              <a:rPr b="1" lang="en" u="sng"/>
              <a:t>Right</a:t>
            </a:r>
            <a:r>
              <a:rPr b="1" lang="en">
                <a:solidFill>
                  <a:schemeClr val="dk1"/>
                </a:solidFill>
              </a:rPr>
              <a:t>      </a:t>
            </a:r>
            <a:r>
              <a:rPr b="1" lang="en" u="sng">
                <a:solidFill>
                  <a:schemeClr val="dk1"/>
                </a:solidFill>
              </a:rPr>
              <a:t>Wrong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4/28</a:t>
            </a:r>
            <a:r>
              <a:rPr lang="en">
                <a:solidFill>
                  <a:schemeClr val="dk1"/>
                </a:solidFill>
              </a:rPr>
              <a:t>         48	     52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4/29</a:t>
            </a:r>
            <a:r>
              <a:rPr lang="en">
                <a:solidFill>
                  <a:schemeClr val="dk1"/>
                </a:solidFill>
              </a:rPr>
              <a:t>         48	     52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4/30         38	     54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5/1         38	     54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…..</a:t>
            </a:r>
            <a:r>
              <a:rPr lang="en">
                <a:solidFill>
                  <a:schemeClr val="dk1"/>
                </a:solidFill>
              </a:rPr>
              <a:t>        …</a:t>
            </a:r>
            <a:r>
              <a:rPr lang="en">
                <a:solidFill>
                  <a:schemeClr val="dk1"/>
                </a:solidFill>
              </a:rPr>
              <a:t>..           …..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u="sng">
                <a:solidFill>
                  <a:schemeClr val="dk1"/>
                </a:solidFill>
              </a:rPr>
              <a:t>5/5</a:t>
            </a:r>
            <a:r>
              <a:rPr lang="en" u="sng">
                <a:solidFill>
                  <a:schemeClr val="dk1"/>
                </a:solidFill>
              </a:rPr>
              <a:t>         38              54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     </a:t>
            </a:r>
            <a:r>
              <a:rPr b="1" lang="en">
                <a:solidFill>
                  <a:schemeClr val="dk1"/>
                </a:solidFill>
              </a:rPr>
              <a:t>40.5          53.5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25"/>
            <a:ext cx="92685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