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0" r:id="rId3"/>
    <p:sldId id="271" r:id="rId4"/>
    <p:sldId id="257" r:id="rId5"/>
    <p:sldId id="267" r:id="rId6"/>
    <p:sldId id="258" r:id="rId7"/>
    <p:sldId id="259" r:id="rId8"/>
    <p:sldId id="260" r:id="rId9"/>
    <p:sldId id="269" r:id="rId10"/>
    <p:sldId id="265" r:id="rId11"/>
    <p:sldId id="273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CC8D-A03A-154B-AAF2-C26C8978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7CF35-3BDE-E148-81BF-A7A426180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2CDB-916D-A447-BC96-72017266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9078-2CB6-4149-9DB2-D5307CDB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A07A-F8AA-6B41-B5B8-3A1BFD1F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1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7791-E450-2346-BE3D-3ED7E7D6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51BD4-0D28-054A-86F1-AE9CA3E3F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3DBF-F54C-B44C-B5EC-E59DCD42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390B-35AE-AA42-9A04-11137D3E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8CAE-9CF8-534E-81A9-0683DF2C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965E8-90C7-444B-A0B5-4ABBAE8FE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56A9F-D282-114A-A5A3-069770126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555-8545-1B41-B6A2-7E74D8C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7A74-3F20-2241-97F1-1D22A7B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88AD-359B-B344-A872-EB28288B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AFE5-8BAE-064F-95C2-C0940EB6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1E57-77FF-B049-A51E-8C9EBBA1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43C0-F2A4-C844-881F-4B34F178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189E-E5DD-2E4D-BF0A-95490846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C676-7F8A-FD4B-8654-DAFDFFFB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63F7-13C4-764E-B3D0-DD189C92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83DA-451E-3F40-AC27-92204049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EB88-7C52-8F44-A02A-50FAED29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02D7-0CC6-B549-B268-55AB9E7D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EB91-9944-8B40-B493-3F91A8F7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F3C5-3904-8446-B8B5-A198D256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39DC-7D2E-FA47-865F-C6AA0693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E169C-C745-E14D-91CB-AAED7EBDF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D4D60-813F-5840-8EA6-29CA1D32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512C0-FDB5-4C45-BD08-80C4670A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0582B-9DC9-3143-9527-68BA292F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A0AF-0594-C440-8B09-3E4F460B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F719-7690-4449-8029-E1AEA3A0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3D920-9DD4-9147-ACD9-B3F0A049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B0912-A9FF-3248-8E7E-863E29696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19EA2-9651-0348-9F67-E25DFD138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8DE6D-A7C0-8C49-83EC-9647CA51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25D66-0A9A-5442-B87C-9B85CF00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A8BCF-1A81-7A47-A078-C3C99844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AC41-8458-F046-A7FD-767A8215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37288-B64F-0D40-8EDB-DD96CD29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5378-E1CC-8C44-B8E5-992B0CFF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4EEAE-A10B-EC4F-BB22-EFA70F37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47140-9EF3-8645-83E2-51935D4C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9C0B0-E41E-174D-8CD1-FFF33DA3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39FB5-0196-B94B-9ED7-B3EA7654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4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7357-8B9E-2548-A047-E0194BDD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CD69-D44F-4D40-87FE-0843943C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28E6B-3F3A-4A4F-9E57-37FC76BE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35C2-8DBE-734D-BCF6-0D22972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D508F-DA6E-1A44-8AE1-D6518420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08AB7-1FC6-D941-B3E7-6C92145C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7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F914-5191-324B-957B-9CF3EAFF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8D438-CD36-544B-B9F4-7EA185A73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17165-98FA-0449-A067-A630453F0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CD6DC-EB09-FF4F-8B5C-DC77211B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74C65-6E65-554B-B5AE-D1227112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CB309-D89C-D944-B3C0-EACB86B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D9A5D-9505-124D-AFFD-8560EAB7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9E0F4-756B-B146-B2C3-7CD29A90C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A236-2F77-D14B-BB09-E136B1BDC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EA99-D397-9046-B5D6-FE7EB8F4514B}" type="datetimeFigureOut"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F425-18C6-A548-8F1C-935DAD119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33EC-AC5D-834E-A1BC-BD4A01C48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C705-590E-F74A-9866-A24FCF89A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upyter/jupyter_notebook_markdown_cells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docstrings-pyth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D4C99-72E7-1B42-9D66-9C77BA03E93F}"/>
              </a:ext>
            </a:extLst>
          </p:cNvPr>
          <p:cNvSpPr txBox="1"/>
          <p:nvPr/>
        </p:nvSpPr>
        <p:spPr>
          <a:xfrm>
            <a:off x="1659958" y="2618727"/>
            <a:ext cx="927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/>
              <a:t>Preparing your coursework files</a:t>
            </a:r>
          </a:p>
        </p:txBody>
      </p:sp>
    </p:spTree>
    <p:extLst>
      <p:ext uri="{BB962C8B-B14F-4D97-AF65-F5344CB8AC3E}">
        <p14:creationId xmlns:p14="http://schemas.microsoft.com/office/powerpoint/2010/main" val="27320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E3A75-B231-604B-BD99-951E06639C32}"/>
              </a:ext>
            </a:extLst>
          </p:cNvPr>
          <p:cNvSpPr txBox="1"/>
          <p:nvPr/>
        </p:nvSpPr>
        <p:spPr>
          <a:xfrm>
            <a:off x="234778" y="247135"/>
            <a:ext cx="3160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3) Finishing Touches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EEB13-828C-4F42-B180-994E4F4580D0}"/>
              </a:ext>
            </a:extLst>
          </p:cNvPr>
          <p:cNvSpPr txBox="1"/>
          <p:nvPr/>
        </p:nvSpPr>
        <p:spPr>
          <a:xfrm>
            <a:off x="685799" y="1037712"/>
            <a:ext cx="10647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Use markdown to add explaination and talk reader through the demonstration Notebook. </a:t>
            </a:r>
          </a:p>
          <a:p>
            <a:r>
              <a:rPr lang="en-US" sz="2800" b="1"/>
              <a:t>(</a:t>
            </a:r>
            <a:r>
              <a:rPr lang="en-US" sz="2800"/>
              <a:t>Add extra cells and set them to  markdown)</a:t>
            </a:r>
          </a:p>
          <a:p>
            <a:endParaRPr lang="en-US" sz="2800"/>
          </a:p>
          <a:p>
            <a:endParaRPr lang="en-US" sz="280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B11A7-9F27-A543-AACE-0E5CD510C687}"/>
              </a:ext>
            </a:extLst>
          </p:cNvPr>
          <p:cNvSpPr txBox="1"/>
          <p:nvPr/>
        </p:nvSpPr>
        <p:spPr>
          <a:xfrm>
            <a:off x="349335" y="2768580"/>
            <a:ext cx="19768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" pitchFamily="2" charset="0"/>
              </a:rPr>
              <a:t># Heading 1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## Heading 2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### Heading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DD463-1E13-6440-9582-FE5B44B1B960}"/>
              </a:ext>
            </a:extLst>
          </p:cNvPr>
          <p:cNvSpPr txBox="1"/>
          <p:nvPr/>
        </p:nvSpPr>
        <p:spPr>
          <a:xfrm>
            <a:off x="2455879" y="2764093"/>
            <a:ext cx="983474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" pitchFamily="2" charset="0"/>
              </a:rPr>
              <a:t>This text uses backticks to include inline code `print("hello world")`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9B626-52AC-EA4E-85CD-5C3B73D8718B}"/>
              </a:ext>
            </a:extLst>
          </p:cNvPr>
          <p:cNvSpPr txBox="1"/>
          <p:nvPr/>
        </p:nvSpPr>
        <p:spPr>
          <a:xfrm>
            <a:off x="2455879" y="3350757"/>
            <a:ext cx="57458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" pitchFamily="2" charset="0"/>
              </a:rPr>
              <a:t>To have paragraphs leave an empty space between lines.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This will be a new paragraph.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C0BC8-9E15-1743-8A73-2EE82D798129}"/>
              </a:ext>
            </a:extLst>
          </p:cNvPr>
          <p:cNvSpPr txBox="1"/>
          <p:nvPr/>
        </p:nvSpPr>
        <p:spPr>
          <a:xfrm>
            <a:off x="349334" y="4738349"/>
            <a:ext cx="47339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" pitchFamily="2" charset="0"/>
              </a:rPr>
              <a:t>You can have a bullet point list: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 - this is item 1</a:t>
            </a:r>
          </a:p>
          <a:p>
            <a:r>
              <a:rPr lang="en-US">
                <a:latin typeface="Courier" pitchFamily="2" charset="0"/>
              </a:rPr>
              <a:t> - next we have item 2</a:t>
            </a:r>
          </a:p>
          <a:p>
            <a:r>
              <a:rPr lang="en-US">
                <a:latin typeface="Courier" pitchFamily="2" charset="0"/>
              </a:rPr>
              <a:t> - then finally item 3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Now we have a new paragraph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25895-6DA2-6A47-B618-FB4717344600}"/>
              </a:ext>
            </a:extLst>
          </p:cNvPr>
          <p:cNvSpPr txBox="1"/>
          <p:nvPr/>
        </p:nvSpPr>
        <p:spPr>
          <a:xfrm>
            <a:off x="5593492" y="5682305"/>
            <a:ext cx="6147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https://www.tutorialspoint.com/jupyter/jupyter_notebook_markdown_cells.htm</a:t>
            </a:r>
            <a:endParaRPr lang="en-US"/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A1E54-3391-1B49-86E2-D53EB0E5B167}"/>
              </a:ext>
            </a:extLst>
          </p:cNvPr>
          <p:cNvSpPr txBox="1"/>
          <p:nvPr/>
        </p:nvSpPr>
        <p:spPr>
          <a:xfrm>
            <a:off x="5695180" y="4793530"/>
            <a:ext cx="57458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" pitchFamily="2" charset="0"/>
              </a:rPr>
              <a:t>We can have **text that is bold** and *text that is italic*</a:t>
            </a:r>
          </a:p>
        </p:txBody>
      </p:sp>
    </p:spTree>
    <p:extLst>
      <p:ext uri="{BB962C8B-B14F-4D97-AF65-F5344CB8AC3E}">
        <p14:creationId xmlns:p14="http://schemas.microsoft.com/office/powerpoint/2010/main" val="346119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E3A75-B231-604B-BD99-951E06639C32}"/>
              </a:ext>
            </a:extLst>
          </p:cNvPr>
          <p:cNvSpPr txBox="1"/>
          <p:nvPr/>
        </p:nvSpPr>
        <p:spPr>
          <a:xfrm>
            <a:off x="1470456" y="2453378"/>
            <a:ext cx="10243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Please ensure your uploads don't contain your name (marking is supposed to be anonymised). Moodle will add your details when I download the files so you don’t need to add any candidate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5D590-58CE-9F45-A4D7-FD89FF02F820}"/>
              </a:ext>
            </a:extLst>
          </p:cNvPr>
          <p:cNvSpPr txBox="1"/>
          <p:nvPr/>
        </p:nvSpPr>
        <p:spPr>
          <a:xfrm>
            <a:off x="234778" y="247135"/>
            <a:ext cx="372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4) Uploading to Moodle</a:t>
            </a:r>
          </a:p>
        </p:txBody>
      </p:sp>
    </p:spTree>
    <p:extLst>
      <p:ext uri="{BB962C8B-B14F-4D97-AF65-F5344CB8AC3E}">
        <p14:creationId xmlns:p14="http://schemas.microsoft.com/office/powerpoint/2010/main" val="383682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E3A75-B231-604B-BD99-951E06639C32}"/>
              </a:ext>
            </a:extLst>
          </p:cNvPr>
          <p:cNvSpPr txBox="1"/>
          <p:nvPr/>
        </p:nvSpPr>
        <p:spPr>
          <a:xfrm>
            <a:off x="704336" y="852545"/>
            <a:ext cx="1024375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You can either:</a:t>
            </a:r>
          </a:p>
          <a:p>
            <a:endParaRPr lang="en-US" sz="800" b="1"/>
          </a:p>
          <a:p>
            <a:r>
              <a:rPr lang="en-US" sz="2800"/>
              <a:t>-  upload one .py and one .ipynb file that demonstrates all the work you have done</a:t>
            </a:r>
          </a:p>
          <a:p>
            <a:endParaRPr lang="en-US" sz="1000" b="1"/>
          </a:p>
          <a:p>
            <a:r>
              <a:rPr lang="en-US" sz="2800" b="1"/>
              <a:t>Or </a:t>
            </a:r>
          </a:p>
          <a:p>
            <a:r>
              <a:rPr lang="en-US" sz="2800"/>
              <a:t> -  upload multiple files e.g. this may be appropriate if you have different code files for different extension works you have done.</a:t>
            </a:r>
          </a:p>
          <a:p>
            <a:endParaRPr lang="en-US" sz="1000" b="1"/>
          </a:p>
          <a:p>
            <a:r>
              <a:rPr lang="en-US" sz="2800"/>
              <a:t>You should also include any demo text files (containing sequences) needed to run the demonstration notebook.</a:t>
            </a:r>
          </a:p>
          <a:p>
            <a:endParaRPr lang="en-US" sz="1000" b="1" u="sng"/>
          </a:p>
          <a:p>
            <a:endParaRPr lang="en-US" sz="1000" b="1" u="sng"/>
          </a:p>
          <a:p>
            <a:endParaRPr lang="en-US" sz="1000" b="1" u="sng"/>
          </a:p>
          <a:p>
            <a:r>
              <a:rPr lang="en-US" sz="2800" i="1"/>
              <a:t>If you upload multiple files ensure you include a README.txt file that describes what is in each file, and the order to look at them.</a:t>
            </a:r>
          </a:p>
          <a:p>
            <a:r>
              <a:rPr lang="en-US" sz="2800" b="1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128F0-5537-E948-A6B1-0D5CB4015677}"/>
              </a:ext>
            </a:extLst>
          </p:cNvPr>
          <p:cNvSpPr txBox="1"/>
          <p:nvPr/>
        </p:nvSpPr>
        <p:spPr>
          <a:xfrm>
            <a:off x="234778" y="247135"/>
            <a:ext cx="372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4) Uploading to Moodle</a:t>
            </a:r>
          </a:p>
        </p:txBody>
      </p:sp>
    </p:spTree>
    <p:extLst>
      <p:ext uri="{BB962C8B-B14F-4D97-AF65-F5344CB8AC3E}">
        <p14:creationId xmlns:p14="http://schemas.microsoft.com/office/powerpoint/2010/main" val="203647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E3A75-B231-604B-BD99-951E06639C32}"/>
              </a:ext>
            </a:extLst>
          </p:cNvPr>
          <p:cNvSpPr txBox="1"/>
          <p:nvPr/>
        </p:nvSpPr>
        <p:spPr>
          <a:xfrm>
            <a:off x="370704" y="1099680"/>
            <a:ext cx="3699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README.txt files can be created as a text file using Jupyter</a:t>
            </a:r>
          </a:p>
          <a:p>
            <a:endParaRPr lang="en-US" sz="2800" i="1"/>
          </a:p>
          <a:p>
            <a:r>
              <a:rPr lang="en-US" sz="2800" i="1"/>
              <a:t>There is no fixed format needed, just try to list the files and describe them, making it easy to read.</a:t>
            </a:r>
          </a:p>
          <a:p>
            <a:r>
              <a:rPr lang="en-US" sz="2800" b="1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128F0-5537-E948-A6B1-0D5CB4015677}"/>
              </a:ext>
            </a:extLst>
          </p:cNvPr>
          <p:cNvSpPr txBox="1"/>
          <p:nvPr/>
        </p:nvSpPr>
        <p:spPr>
          <a:xfrm>
            <a:off x="234778" y="247135"/>
            <a:ext cx="372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4) Uploading to Moodle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B46F7-483D-FE42-81F6-05060315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3" y="532368"/>
            <a:ext cx="7653038" cy="55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D4C99-72E7-1B42-9D66-9C77BA03E93F}"/>
              </a:ext>
            </a:extLst>
          </p:cNvPr>
          <p:cNvSpPr txBox="1"/>
          <p:nvPr/>
        </p:nvSpPr>
        <p:spPr>
          <a:xfrm>
            <a:off x="2636142" y="60879"/>
            <a:ext cx="6919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/>
              <a:t>Preparing your coursework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0C1E4-9099-2149-A8DE-BCC86B51BF57}"/>
              </a:ext>
            </a:extLst>
          </p:cNvPr>
          <p:cNvSpPr txBox="1"/>
          <p:nvPr/>
        </p:nvSpPr>
        <p:spPr>
          <a:xfrm>
            <a:off x="263760" y="978753"/>
            <a:ext cx="126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Starting point: </a:t>
            </a:r>
            <a:r>
              <a:rPr lang="en-US" sz="2800"/>
              <a:t>A Jupyter Notebook with all the  functions and example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747480-ED50-594B-8EE5-DB9A60A4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9" y="1710371"/>
            <a:ext cx="5445968" cy="4365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0DEA07-9DBB-224B-BB5B-FBF53689E584}"/>
              </a:ext>
            </a:extLst>
          </p:cNvPr>
          <p:cNvSpPr txBox="1"/>
          <p:nvPr/>
        </p:nvSpPr>
        <p:spPr>
          <a:xfrm>
            <a:off x="234778" y="6087645"/>
            <a:ext cx="7115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Courier" pitchFamily="2" charset="0"/>
              </a:rPr>
              <a:t>My_Statistics_Notebook.ipynb</a:t>
            </a:r>
          </a:p>
        </p:txBody>
      </p:sp>
    </p:spTree>
    <p:extLst>
      <p:ext uri="{BB962C8B-B14F-4D97-AF65-F5344CB8AC3E}">
        <p14:creationId xmlns:p14="http://schemas.microsoft.com/office/powerpoint/2010/main" val="5616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D4C99-72E7-1B42-9D66-9C77BA03E93F}"/>
              </a:ext>
            </a:extLst>
          </p:cNvPr>
          <p:cNvSpPr txBox="1"/>
          <p:nvPr/>
        </p:nvSpPr>
        <p:spPr>
          <a:xfrm>
            <a:off x="2636142" y="60879"/>
            <a:ext cx="6919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/>
              <a:t>Preparing your coursework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0C1E4-9099-2149-A8DE-BCC86B51BF57}"/>
              </a:ext>
            </a:extLst>
          </p:cNvPr>
          <p:cNvSpPr txBox="1"/>
          <p:nvPr/>
        </p:nvSpPr>
        <p:spPr>
          <a:xfrm>
            <a:off x="263760" y="978753"/>
            <a:ext cx="126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Starting point: </a:t>
            </a:r>
            <a:r>
              <a:rPr lang="en-US" sz="2800"/>
              <a:t>A Jupyter Notebook with all the  functions and example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747480-ED50-594B-8EE5-DB9A60A4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9" y="1710371"/>
            <a:ext cx="5445968" cy="4365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0DEA07-9DBB-224B-BB5B-FBF53689E584}"/>
              </a:ext>
            </a:extLst>
          </p:cNvPr>
          <p:cNvSpPr txBox="1"/>
          <p:nvPr/>
        </p:nvSpPr>
        <p:spPr>
          <a:xfrm>
            <a:off x="234778" y="6087645"/>
            <a:ext cx="7115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Courier" pitchFamily="2" charset="0"/>
              </a:rPr>
              <a:t>My_Statistics_Notebook.ipynb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71FEE-0D96-C043-8263-022F2A47A84D}"/>
              </a:ext>
            </a:extLst>
          </p:cNvPr>
          <p:cNvSpPr txBox="1"/>
          <p:nvPr/>
        </p:nvSpPr>
        <p:spPr>
          <a:xfrm>
            <a:off x="6096000" y="2677299"/>
            <a:ext cx="57491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Aim is to split this into:</a:t>
            </a:r>
            <a:endParaRPr lang="en-US" sz="2800"/>
          </a:p>
          <a:p>
            <a:endParaRPr lang="en-US" sz="900"/>
          </a:p>
          <a:p>
            <a:r>
              <a:rPr lang="en-US" sz="2800"/>
              <a:t> - a Python code file containing the functions</a:t>
            </a:r>
          </a:p>
          <a:p>
            <a:endParaRPr lang="en-US" sz="900"/>
          </a:p>
          <a:p>
            <a:r>
              <a:rPr lang="en-US" sz="2800"/>
              <a:t> - a Notebook file that demonstrates how to use functions</a:t>
            </a:r>
          </a:p>
        </p:txBody>
      </p:sp>
    </p:spTree>
    <p:extLst>
      <p:ext uri="{BB962C8B-B14F-4D97-AF65-F5344CB8AC3E}">
        <p14:creationId xmlns:p14="http://schemas.microsoft.com/office/powerpoint/2010/main" val="348044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16F01-0BCD-8143-8656-B4EC11845D17}"/>
              </a:ext>
            </a:extLst>
          </p:cNvPr>
          <p:cNvSpPr txBox="1"/>
          <p:nvPr/>
        </p:nvSpPr>
        <p:spPr>
          <a:xfrm>
            <a:off x="234778" y="770355"/>
            <a:ext cx="11852119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/>
              <a:t>Making the .py resource file: 	</a:t>
            </a:r>
          </a:p>
          <a:p>
            <a:endParaRPr lang="en-US" sz="24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Make a copy of your Notebook (File &gt;&gt; Make a Copy..) and work in this copy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Rename the file (e.g. </a:t>
            </a:r>
            <a:r>
              <a:rPr lang="en-US" sz="2400" b="1">
                <a:latin typeface="Courier" pitchFamily="2" charset="0"/>
              </a:rPr>
              <a:t>My_Statistics_Functions.ipynb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Delete all code except for the import commands and function definitions </a:t>
            </a:r>
          </a:p>
          <a:p>
            <a:r>
              <a:rPr lang="en-US" sz="2400" i="1"/>
              <a:t>       (also class definitions if you have them and any resources needed by the functions e.g.     </a:t>
            </a:r>
          </a:p>
          <a:p>
            <a:r>
              <a:rPr lang="en-US" sz="2400" i="1"/>
              <a:t>        the dictionaries or lists containing codon/ascii characters )</a:t>
            </a:r>
          </a:p>
          <a:p>
            <a:endParaRPr lang="en-US" sz="900" i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Merge all cells into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Select ( File &gt;&gt; Open ) and from the menu select ( New &gt;&gt; Text File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Rename the file as ______.py </a:t>
            </a:r>
          </a:p>
          <a:p>
            <a:r>
              <a:rPr lang="en-US" sz="2400"/>
              <a:t>       here ______ will be the name used to importing the code (e.g. </a:t>
            </a:r>
            <a:r>
              <a:rPr lang="en-US" sz="2400">
                <a:latin typeface="Courier" pitchFamily="2" charset="0"/>
              </a:rPr>
              <a:t>simple_stats.py</a:t>
            </a:r>
            <a:r>
              <a:rPr lang="en-US" sz="2400"/>
              <a:t>)</a:t>
            </a:r>
          </a:p>
          <a:p>
            <a:endParaRPr lang="en-US" sz="9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Copy the merged code into the new file, and save the file.</a:t>
            </a:r>
          </a:p>
        </p:txBody>
      </p:sp>
    </p:spTree>
    <p:extLst>
      <p:ext uri="{BB962C8B-B14F-4D97-AF65-F5344CB8AC3E}">
        <p14:creationId xmlns:p14="http://schemas.microsoft.com/office/powerpoint/2010/main" val="339290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16F01-0BCD-8143-8656-B4EC11845D17}"/>
              </a:ext>
            </a:extLst>
          </p:cNvPr>
          <p:cNvSpPr txBox="1"/>
          <p:nvPr/>
        </p:nvSpPr>
        <p:spPr>
          <a:xfrm>
            <a:off x="234778" y="770355"/>
            <a:ext cx="118521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/>
              <a:t>Making the .py resource file: 	</a:t>
            </a:r>
          </a:p>
          <a:p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75D5C-597F-CA4B-AB2A-FD96E2376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675"/>
          <a:stretch/>
        </p:blipFill>
        <p:spPr>
          <a:xfrm>
            <a:off x="1320198" y="1341860"/>
            <a:ext cx="6388274" cy="49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7CCF0-83E0-BA49-ABF0-02A5370E7E38}"/>
              </a:ext>
            </a:extLst>
          </p:cNvPr>
          <p:cNvSpPr txBox="1"/>
          <p:nvPr/>
        </p:nvSpPr>
        <p:spPr>
          <a:xfrm>
            <a:off x="339881" y="733285"/>
            <a:ext cx="11852119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2) Making the .ipynb Notebook file: 	</a:t>
            </a:r>
          </a:p>
          <a:p>
            <a:endParaRPr lang="en-US" sz="24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Again make a copy of your Notebook (File &gt;&gt; Make a Copy..) and work in this copy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Rename the file (e.g. </a:t>
            </a:r>
            <a:r>
              <a:rPr lang="en-US" sz="2400" b="1">
                <a:latin typeface="Courier" pitchFamily="2" charset="0"/>
              </a:rPr>
              <a:t>My_Statistics_Demo.ipynb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Add an import statement in the top cell: </a:t>
            </a:r>
            <a:r>
              <a:rPr lang="en-US" sz="2400" b="1">
                <a:latin typeface="Courier" pitchFamily="2" charset="0"/>
              </a:rPr>
              <a:t>from simple_stats import *</a:t>
            </a:r>
          </a:p>
          <a:p>
            <a:r>
              <a:rPr lang="en-US" sz="900" b="1" i="1">
                <a:latin typeface="Courier" pitchFamily="2" charset="0"/>
              </a:rPr>
              <a:t>      </a:t>
            </a:r>
            <a:r>
              <a:rPr lang="en-US" sz="2400" i="1"/>
              <a:t>This will run the code in your </a:t>
            </a:r>
            <a:r>
              <a:rPr lang="en-US" sz="2400" i="1">
                <a:latin typeface="Courier" pitchFamily="2" charset="0"/>
              </a:rPr>
              <a:t>.py </a:t>
            </a:r>
            <a:r>
              <a:rPr lang="en-US" sz="2400" i="1"/>
              <a:t>file so you can use any of the functions / classes in it</a:t>
            </a:r>
          </a:p>
          <a:p>
            <a:endParaRPr lang="en-US" sz="900" i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You can now delete all the code that has been moved into the </a:t>
            </a:r>
            <a:r>
              <a:rPr lang="en-US" sz="2400" i="1">
                <a:latin typeface="Courier" pitchFamily="2" charset="0"/>
              </a:rPr>
              <a:t>.py</a:t>
            </a:r>
            <a:r>
              <a:rPr lang="en-US" sz="2400"/>
              <a:t> 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Check the code still runs.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Note: If you make changes to the resources </a:t>
            </a:r>
            <a:r>
              <a:rPr lang="en-US" sz="2400" i="1">
                <a:latin typeface="Courier" pitchFamily="2" charset="0"/>
              </a:rPr>
              <a:t>.py</a:t>
            </a:r>
            <a:r>
              <a:rPr lang="en-US" sz="2400"/>
              <a:t>  file you will need to save it and restart the kernel in the Python Notebook to pick up the updated file.</a:t>
            </a:r>
          </a:p>
        </p:txBody>
      </p:sp>
    </p:spTree>
    <p:extLst>
      <p:ext uri="{BB962C8B-B14F-4D97-AF65-F5344CB8AC3E}">
        <p14:creationId xmlns:p14="http://schemas.microsoft.com/office/powerpoint/2010/main" val="259610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9A1F1-416A-9743-BF06-4A9344967615}"/>
              </a:ext>
            </a:extLst>
          </p:cNvPr>
          <p:cNvSpPr txBox="1"/>
          <p:nvPr/>
        </p:nvSpPr>
        <p:spPr>
          <a:xfrm>
            <a:off x="234778" y="24713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>
                <a:solidFill>
                  <a:prstClr val="black"/>
                </a:solidFill>
              </a:rPr>
              <a:t>2) Making the .ipynb Notebook file: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35E5A-8D0F-A641-A760-ECE98F54F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31"/>
          <a:stretch/>
        </p:blipFill>
        <p:spPr>
          <a:xfrm>
            <a:off x="1456808" y="1062681"/>
            <a:ext cx="9080676" cy="46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4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0BF73-C477-CA46-9B26-111844144761}"/>
              </a:ext>
            </a:extLst>
          </p:cNvPr>
          <p:cNvSpPr txBox="1"/>
          <p:nvPr/>
        </p:nvSpPr>
        <p:spPr>
          <a:xfrm>
            <a:off x="234778" y="247135"/>
            <a:ext cx="3160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3) Finishing Touches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71656-4813-314E-A909-A5CD292DDEDD}"/>
              </a:ext>
            </a:extLst>
          </p:cNvPr>
          <p:cNvSpPr txBox="1"/>
          <p:nvPr/>
        </p:nvSpPr>
        <p:spPr>
          <a:xfrm>
            <a:off x="932934" y="968063"/>
            <a:ext cx="1064740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Ensure that your code file is well structured. </a:t>
            </a:r>
          </a:p>
          <a:p>
            <a:endParaRPr lang="en-US" sz="900" b="1"/>
          </a:p>
          <a:p>
            <a:r>
              <a:rPr lang="en-US" sz="2800"/>
              <a:t> - Choose informative and consistent function and variable names.</a:t>
            </a:r>
          </a:p>
          <a:p>
            <a:endParaRPr lang="en-US" sz="900"/>
          </a:p>
          <a:p>
            <a:r>
              <a:rPr lang="en-US" sz="2800"/>
              <a:t> - Be consistent use of line spacing and coding style </a:t>
            </a:r>
          </a:p>
          <a:p>
            <a:r>
              <a:rPr lang="en-US" sz="1100"/>
              <a:t>	</a:t>
            </a:r>
          </a:p>
          <a:p>
            <a:r>
              <a:rPr lang="en-US" sz="2800"/>
              <a:t>   e.g.  	use of spacing  </a:t>
            </a:r>
            <a:r>
              <a:rPr lang="en-US" sz="2800">
                <a:latin typeface="Courier" pitchFamily="2" charset="0"/>
              </a:rPr>
              <a:t>2+3</a:t>
            </a:r>
            <a:r>
              <a:rPr lang="en-US" sz="2800"/>
              <a:t>  vs  </a:t>
            </a:r>
            <a:r>
              <a:rPr lang="en-US" sz="2800">
                <a:latin typeface="Courier" pitchFamily="2" charset="0"/>
              </a:rPr>
              <a:t>2 + 3</a:t>
            </a:r>
          </a:p>
          <a:p>
            <a:r>
              <a:rPr lang="en-US" sz="2800">
                <a:latin typeface="Courier" pitchFamily="2" charset="0"/>
              </a:rPr>
              <a:t>		</a:t>
            </a:r>
            <a:r>
              <a:rPr lang="en-US" sz="2800"/>
              <a:t>way you define strings </a:t>
            </a:r>
            <a:r>
              <a:rPr lang="en-US" sz="2800">
                <a:latin typeface="Courier" pitchFamily="2" charset="0"/>
              </a:rPr>
              <a:t>'hello'</a:t>
            </a:r>
            <a:r>
              <a:rPr lang="en-US" sz="2800"/>
              <a:t>  vs  </a:t>
            </a:r>
            <a:r>
              <a:rPr lang="en-US" sz="2800">
                <a:latin typeface="Courier" pitchFamily="2" charset="0"/>
              </a:rPr>
              <a:t>"hello"</a:t>
            </a:r>
          </a:p>
          <a:p>
            <a:endParaRPr lang="en-US" sz="2800">
              <a:latin typeface="Courier" pitchFamily="2" charset="0"/>
            </a:endParaRPr>
          </a:p>
          <a:p>
            <a:r>
              <a:rPr lang="en-US" sz="2800"/>
              <a:t> - Avoid code duplication. If you have the same chunk of code appearing in two places in your code file, can you write it as a separate function.</a:t>
            </a:r>
          </a:p>
          <a:p>
            <a:endParaRPr lang="en-US" sz="2800"/>
          </a:p>
          <a:p>
            <a:endParaRPr lang="en-US" sz="280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0FE9E-1439-8D4A-B467-ACC1BDEB9D2D}"/>
              </a:ext>
            </a:extLst>
          </p:cNvPr>
          <p:cNvSpPr txBox="1"/>
          <p:nvPr/>
        </p:nvSpPr>
        <p:spPr>
          <a:xfrm>
            <a:off x="1932803" y="5344909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urier" pitchFamily="2" charset="0"/>
              </a:rPr>
              <a:t>def get_stdev(mylist):</a:t>
            </a:r>
          </a:p>
          <a:p>
            <a:r>
              <a:rPr lang="en-US" sz="2000">
                <a:latin typeface="Courier" pitchFamily="2" charset="0"/>
              </a:rPr>
              <a:t>    sum_xx = </a:t>
            </a:r>
            <a:r>
              <a:rPr lang="en-US" sz="2000" b="1">
                <a:latin typeface="Courier" pitchFamily="2" charset="0"/>
              </a:rPr>
              <a:t>get_sum_xx(mylist)</a:t>
            </a:r>
          </a:p>
          <a:p>
            <a:r>
              <a:rPr lang="en-US" sz="2000">
                <a:latin typeface="Courier" pitchFamily="2" charset="0"/>
              </a:rPr>
              <a:t> 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2C31E-5839-E940-A607-8E46C0B609AB}"/>
              </a:ext>
            </a:extLst>
          </p:cNvPr>
          <p:cNvSpPr txBox="1"/>
          <p:nvPr/>
        </p:nvSpPr>
        <p:spPr>
          <a:xfrm>
            <a:off x="7052735" y="5360297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urier" pitchFamily="2" charset="0"/>
              </a:rPr>
              <a:t>def get_variance(mylist):</a:t>
            </a:r>
          </a:p>
          <a:p>
            <a:r>
              <a:rPr lang="en-US" sz="2000">
                <a:latin typeface="Courier" pitchFamily="2" charset="0"/>
              </a:rPr>
              <a:t>    sum_xx = </a:t>
            </a:r>
            <a:r>
              <a:rPr lang="en-US" sz="2000" b="1">
                <a:latin typeface="Courier" pitchFamily="2" charset="0"/>
              </a:rPr>
              <a:t>get_sum_xx(mylist)</a:t>
            </a:r>
          </a:p>
          <a:p>
            <a:r>
              <a:rPr lang="en-US" sz="2000">
                <a:latin typeface="Courier" pitchFamily="2" charset="0"/>
              </a:rPr>
              <a:t>   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5E8A7-5433-4640-92A2-2E5075C7C2C1}"/>
              </a:ext>
            </a:extLst>
          </p:cNvPr>
          <p:cNvSpPr txBox="1"/>
          <p:nvPr/>
        </p:nvSpPr>
        <p:spPr>
          <a:xfrm>
            <a:off x="1337737" y="4902871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e.g. </a:t>
            </a:r>
          </a:p>
        </p:txBody>
      </p:sp>
    </p:spTree>
    <p:extLst>
      <p:ext uri="{BB962C8B-B14F-4D97-AF65-F5344CB8AC3E}">
        <p14:creationId xmlns:p14="http://schemas.microsoft.com/office/powerpoint/2010/main" val="372472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E71656-4813-314E-A909-A5CD292DDEDD}"/>
              </a:ext>
            </a:extLst>
          </p:cNvPr>
          <p:cNvSpPr txBox="1"/>
          <p:nvPr/>
        </p:nvSpPr>
        <p:spPr>
          <a:xfrm>
            <a:off x="1093572" y="1103988"/>
            <a:ext cx="106474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Ensure your code is commented. </a:t>
            </a:r>
          </a:p>
          <a:p>
            <a:endParaRPr lang="en-US" sz="2800"/>
          </a:p>
          <a:p>
            <a:r>
              <a:rPr lang="en-US" sz="2800"/>
              <a:t>You don't need to explain every line of code, but good idea to:</a:t>
            </a:r>
          </a:p>
          <a:p>
            <a:endParaRPr lang="en-US" sz="900"/>
          </a:p>
          <a:p>
            <a:r>
              <a:rPr lang="en-US" sz="2800" b="1"/>
              <a:t> - put in one comment per function to give overview of what it does.</a:t>
            </a:r>
          </a:p>
          <a:p>
            <a:endParaRPr lang="en-US" sz="900"/>
          </a:p>
          <a:p>
            <a:r>
              <a:rPr lang="en-US" sz="2800"/>
              <a:t>   Google </a:t>
            </a:r>
            <a:r>
              <a:rPr lang="en-US" sz="2800">
                <a:latin typeface="Courier" pitchFamily="2" charset="0"/>
              </a:rPr>
              <a:t>docstrings</a:t>
            </a:r>
            <a:r>
              <a:rPr lang="en-US" sz="2800"/>
              <a:t> to see the official way to document in Python </a:t>
            </a:r>
          </a:p>
          <a:p>
            <a:r>
              <a:rPr lang="en-US" sz="2800"/>
              <a:t>    e.g.</a:t>
            </a:r>
            <a:r>
              <a:rPr lang="en-US" sz="2400"/>
              <a:t> </a:t>
            </a:r>
            <a:r>
              <a:rPr lang="en-US" sz="2400">
                <a:hlinkClick r:id="rId2"/>
              </a:rPr>
              <a:t>https://www.datacamp.com/community/tutorials/docstrings-python</a:t>
            </a:r>
            <a:endParaRPr lang="en-US" sz="24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r>
              <a:rPr lang="en-US" sz="2800" b="1"/>
              <a:t> - add comments where the code is not straightforward. </a:t>
            </a:r>
          </a:p>
          <a:p>
            <a:r>
              <a:rPr lang="en-US" sz="2800"/>
              <a:t>   Think if you saw the code for the first time, and think where a brief</a:t>
            </a:r>
          </a:p>
          <a:p>
            <a:r>
              <a:rPr lang="en-US" sz="2800"/>
              <a:t>   explanation would help you work out what is going on.</a:t>
            </a:r>
          </a:p>
          <a:p>
            <a:endParaRPr lang="en-US" sz="280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1BE1B-89CF-4F40-BBB1-9F2238FB9041}"/>
              </a:ext>
            </a:extLst>
          </p:cNvPr>
          <p:cNvSpPr txBox="1"/>
          <p:nvPr/>
        </p:nvSpPr>
        <p:spPr>
          <a:xfrm>
            <a:off x="234778" y="247135"/>
            <a:ext cx="3160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3) Finishing Touches</a:t>
            </a:r>
          </a:p>
        </p:txBody>
      </p:sp>
    </p:spTree>
    <p:extLst>
      <p:ext uri="{BB962C8B-B14F-4D97-AF65-F5344CB8AC3E}">
        <p14:creationId xmlns:p14="http://schemas.microsoft.com/office/powerpoint/2010/main" val="300514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957</Words>
  <Application>Microsoft Macintosh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1</cp:revision>
  <dcterms:created xsi:type="dcterms:W3CDTF">2021-11-30T09:02:48Z</dcterms:created>
  <dcterms:modified xsi:type="dcterms:W3CDTF">2021-11-30T10:30:17Z</dcterms:modified>
</cp:coreProperties>
</file>