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65" r:id="rId2"/>
    <p:sldId id="274" r:id="rId3"/>
    <p:sldId id="258" r:id="rId4"/>
    <p:sldId id="269" r:id="rId5"/>
    <p:sldId id="257" r:id="rId6"/>
    <p:sldId id="260" r:id="rId7"/>
    <p:sldId id="270" r:id="rId8"/>
    <p:sldId id="271" r:id="rId9"/>
    <p:sldId id="272" r:id="rId10"/>
    <p:sldId id="273" r:id="rId11"/>
    <p:sldId id="275" r:id="rId12"/>
    <p:sldId id="27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667"/>
    <p:restoredTop sz="96327"/>
  </p:normalViewPr>
  <p:slideViewPr>
    <p:cSldViewPr snapToGrid="0" snapToObjects="1" showGuides="1">
      <p:cViewPr varScale="1">
        <p:scale>
          <a:sx n="91" d="100"/>
          <a:sy n="91" d="100"/>
        </p:scale>
        <p:origin x="1136" y="176"/>
      </p:cViewPr>
      <p:guideLst>
        <p:guide orient="horz" pos="3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096A3-1521-074D-BA76-8EE2D4FC68BB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54F9-DB00-564A-99DC-A402F9E43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25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096A3-1521-074D-BA76-8EE2D4FC68BB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54F9-DB00-564A-99DC-A402F9E43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93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096A3-1521-074D-BA76-8EE2D4FC68BB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54F9-DB00-564A-99DC-A402F9E43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3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096A3-1521-074D-BA76-8EE2D4FC68BB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54F9-DB00-564A-99DC-A402F9E43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783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096A3-1521-074D-BA76-8EE2D4FC68BB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54F9-DB00-564A-99DC-A402F9E43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92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096A3-1521-074D-BA76-8EE2D4FC68BB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54F9-DB00-564A-99DC-A402F9E43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951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096A3-1521-074D-BA76-8EE2D4FC68BB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54F9-DB00-564A-99DC-A402F9E43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89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096A3-1521-074D-BA76-8EE2D4FC68BB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54F9-DB00-564A-99DC-A402F9E43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14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096A3-1521-074D-BA76-8EE2D4FC68BB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54F9-DB00-564A-99DC-A402F9E43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18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096A3-1521-074D-BA76-8EE2D4FC68BB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54F9-DB00-564A-99DC-A402F9E43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37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096A3-1521-074D-BA76-8EE2D4FC68BB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54F9-DB00-564A-99DC-A402F9E43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326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096A3-1521-074D-BA76-8EE2D4FC68BB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D54F9-DB00-564A-99DC-A402F9E43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22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5624990/" TargetMode="External"/><Relationship Id="rId2" Type="http://schemas.openxmlformats.org/officeDocument/2006/relationships/hyperlink" Target="https://www.ahajournals.org/doi/full/10.1161/01.cir.93.5.1043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ysmic.ac.uk/pulse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ysmic.ac.uk/puls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BF555A1-C2AC-2D40-A677-118BB62F29C9}"/>
              </a:ext>
            </a:extLst>
          </p:cNvPr>
          <p:cNvSpPr/>
          <p:nvPr/>
        </p:nvSpPr>
        <p:spPr>
          <a:xfrm>
            <a:off x="298175" y="1105452"/>
            <a:ext cx="5983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239FD4-1C28-874D-8087-CAE40A202DB1}"/>
              </a:ext>
            </a:extLst>
          </p:cNvPr>
          <p:cNvSpPr/>
          <p:nvPr/>
        </p:nvSpPr>
        <p:spPr>
          <a:xfrm>
            <a:off x="278296" y="1450196"/>
            <a:ext cx="8704930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Week 8 (this week): </a:t>
            </a:r>
            <a:r>
              <a:rPr lang="en-US" sz="2000" dirty="0"/>
              <a:t>Complete assessed coursework 2 hand in 10am Friday</a:t>
            </a:r>
          </a:p>
          <a:p>
            <a:endParaRPr lang="en-US" sz="2000" b="1" dirty="0"/>
          </a:p>
          <a:p>
            <a:r>
              <a:rPr lang="en-US" sz="2000" b="1" dirty="0"/>
              <a:t>Week 9: </a:t>
            </a:r>
          </a:p>
          <a:p>
            <a:r>
              <a:rPr lang="en-US" sz="2000" dirty="0"/>
              <a:t>Practical – Reserved for working on Assessed Project </a:t>
            </a:r>
          </a:p>
          <a:p>
            <a:r>
              <a:rPr lang="en-US" sz="2000" dirty="0"/>
              <a:t>                   (Write-up due after Xmas break)</a:t>
            </a:r>
          </a:p>
          <a:p>
            <a:endParaRPr lang="en-US" sz="900" dirty="0"/>
          </a:p>
          <a:p>
            <a:r>
              <a:rPr lang="en-US" sz="2000" dirty="0"/>
              <a:t>Lecture – Working with biological networks</a:t>
            </a:r>
          </a:p>
          <a:p>
            <a:endParaRPr lang="en-US" sz="2000" b="1" dirty="0"/>
          </a:p>
          <a:p>
            <a:r>
              <a:rPr lang="en-US" sz="2000" b="1" dirty="0"/>
              <a:t>Week 10:</a:t>
            </a:r>
          </a:p>
          <a:p>
            <a:r>
              <a:rPr lang="en-US" sz="2000" dirty="0"/>
              <a:t>Practical – Assessed Test on Dec 13th </a:t>
            </a:r>
          </a:p>
          <a:p>
            <a:r>
              <a:rPr lang="en-US" sz="2000" dirty="0"/>
              <a:t>		  Starts at 2:15pm (or 4:30pm for students with clashes)</a:t>
            </a:r>
          </a:p>
          <a:p>
            <a:r>
              <a:rPr lang="en-US" sz="2000" dirty="0"/>
              <a:t> 		  Alternative arrangements will be put in place for students with EC </a:t>
            </a:r>
          </a:p>
          <a:p>
            <a:endParaRPr lang="en-US" sz="900" dirty="0"/>
          </a:p>
          <a:p>
            <a:r>
              <a:rPr lang="en-US" sz="2000" dirty="0"/>
              <a:t>Lecture – will be an extra session in a computer room to give you </a:t>
            </a:r>
          </a:p>
          <a:p>
            <a:r>
              <a:rPr lang="en-US" sz="2000" dirty="0"/>
              <a:t>		  more time to work on project activities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154891-F077-E347-8FA2-A2160E553725}"/>
              </a:ext>
            </a:extLst>
          </p:cNvPr>
          <p:cNvSpPr txBox="1"/>
          <p:nvPr/>
        </p:nvSpPr>
        <p:spPr>
          <a:xfrm>
            <a:off x="183875" y="205756"/>
            <a:ext cx="4861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BIOS0030 Final Session Info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4233F3-0A4E-4C40-99A2-F7677B4C0784}"/>
              </a:ext>
            </a:extLst>
          </p:cNvPr>
          <p:cNvSpPr/>
          <p:nvPr/>
        </p:nvSpPr>
        <p:spPr>
          <a:xfrm>
            <a:off x="0" y="977900"/>
            <a:ext cx="9144000" cy="88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446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E2C5735C-6283-6445-91A9-16DBC953D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7838" y="38338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745335D-5D54-CB4E-9640-C504FFE9C3B2}"/>
              </a:ext>
            </a:extLst>
          </p:cNvPr>
          <p:cNvGraphicFramePr>
            <a:graphicFrameLocks noGrp="1"/>
          </p:cNvGraphicFramePr>
          <p:nvPr/>
        </p:nvGraphicFramePr>
        <p:xfrm>
          <a:off x="965193" y="2939160"/>
          <a:ext cx="8178807" cy="535538"/>
        </p:xfrm>
        <a:graphic>
          <a:graphicData uri="http://schemas.openxmlformats.org/drawingml/2006/table">
            <a:tbl>
              <a:tblPr firstRow="1" firstCol="1" bandRow="1"/>
              <a:tblGrid>
                <a:gridCol w="789767">
                  <a:extLst>
                    <a:ext uri="{9D8B030D-6E8A-4147-A177-3AD203B41FA5}">
                      <a16:colId xmlns:a16="http://schemas.microsoft.com/office/drawing/2014/main" val="884517175"/>
                    </a:ext>
                  </a:extLst>
                </a:gridCol>
                <a:gridCol w="595730">
                  <a:extLst>
                    <a:ext uri="{9D8B030D-6E8A-4147-A177-3AD203B41FA5}">
                      <a16:colId xmlns:a16="http://schemas.microsoft.com/office/drawing/2014/main" val="3792873340"/>
                    </a:ext>
                  </a:extLst>
                </a:gridCol>
                <a:gridCol w="595730">
                  <a:extLst>
                    <a:ext uri="{9D8B030D-6E8A-4147-A177-3AD203B41FA5}">
                      <a16:colId xmlns:a16="http://schemas.microsoft.com/office/drawing/2014/main" val="1696335181"/>
                    </a:ext>
                  </a:extLst>
                </a:gridCol>
                <a:gridCol w="688620">
                  <a:extLst>
                    <a:ext uri="{9D8B030D-6E8A-4147-A177-3AD203B41FA5}">
                      <a16:colId xmlns:a16="http://schemas.microsoft.com/office/drawing/2014/main" val="1461461258"/>
                    </a:ext>
                  </a:extLst>
                </a:gridCol>
                <a:gridCol w="688620">
                  <a:extLst>
                    <a:ext uri="{9D8B030D-6E8A-4147-A177-3AD203B41FA5}">
                      <a16:colId xmlns:a16="http://schemas.microsoft.com/office/drawing/2014/main" val="2736436461"/>
                    </a:ext>
                  </a:extLst>
                </a:gridCol>
                <a:gridCol w="688620">
                  <a:extLst>
                    <a:ext uri="{9D8B030D-6E8A-4147-A177-3AD203B41FA5}">
                      <a16:colId xmlns:a16="http://schemas.microsoft.com/office/drawing/2014/main" val="3634645668"/>
                    </a:ext>
                  </a:extLst>
                </a:gridCol>
                <a:gridCol w="688620">
                  <a:extLst>
                    <a:ext uri="{9D8B030D-6E8A-4147-A177-3AD203B41FA5}">
                      <a16:colId xmlns:a16="http://schemas.microsoft.com/office/drawing/2014/main" val="1729005091"/>
                    </a:ext>
                  </a:extLst>
                </a:gridCol>
                <a:gridCol w="688620">
                  <a:extLst>
                    <a:ext uri="{9D8B030D-6E8A-4147-A177-3AD203B41FA5}">
                      <a16:colId xmlns:a16="http://schemas.microsoft.com/office/drawing/2014/main" val="3532228362"/>
                    </a:ext>
                  </a:extLst>
                </a:gridCol>
                <a:gridCol w="688620">
                  <a:extLst>
                    <a:ext uri="{9D8B030D-6E8A-4147-A177-3AD203B41FA5}">
                      <a16:colId xmlns:a16="http://schemas.microsoft.com/office/drawing/2014/main" val="435166877"/>
                    </a:ext>
                  </a:extLst>
                </a:gridCol>
                <a:gridCol w="688620">
                  <a:extLst>
                    <a:ext uri="{9D8B030D-6E8A-4147-A177-3AD203B41FA5}">
                      <a16:colId xmlns:a16="http://schemas.microsoft.com/office/drawing/2014/main" val="3587282924"/>
                    </a:ext>
                  </a:extLst>
                </a:gridCol>
                <a:gridCol w="688620">
                  <a:extLst>
                    <a:ext uri="{9D8B030D-6E8A-4147-A177-3AD203B41FA5}">
                      <a16:colId xmlns:a16="http://schemas.microsoft.com/office/drawing/2014/main" val="4243040873"/>
                    </a:ext>
                  </a:extLst>
                </a:gridCol>
                <a:gridCol w="688620">
                  <a:extLst>
                    <a:ext uri="{9D8B030D-6E8A-4147-A177-3AD203B41FA5}">
                      <a16:colId xmlns:a16="http://schemas.microsoft.com/office/drawing/2014/main" val="3087533564"/>
                    </a:ext>
                  </a:extLst>
                </a:gridCol>
              </a:tblGrid>
              <a:tr h="53553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peaks (</a:t>
                      </a:r>
                      <a:r>
                        <a:rPr lang="en-GB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</a:t>
                      </a:r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GB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174" marR="89174" marT="123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180</a:t>
                      </a:r>
                      <a:endParaRPr lang="en-GB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174" marR="89174" marT="123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980</a:t>
                      </a:r>
                      <a:endParaRPr lang="en-GB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174" marR="89174" marT="123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1749</a:t>
                      </a:r>
                      <a:endParaRPr lang="en-GB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174" marR="89174" marT="123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2517</a:t>
                      </a:r>
                      <a:endParaRPr lang="en-GB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174" marR="89174" marT="123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3307</a:t>
                      </a:r>
                      <a:endParaRPr lang="en-GB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174" marR="89174" marT="123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4105</a:t>
                      </a:r>
                      <a:endParaRPr lang="en-GB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174" marR="89174" marT="123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4893</a:t>
                      </a:r>
                      <a:endParaRPr lang="en-GB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174" marR="89174" marT="123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5669</a:t>
                      </a:r>
                      <a:endParaRPr lang="en-GB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174" marR="89174" marT="123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6441</a:t>
                      </a:r>
                      <a:endParaRPr lang="en-GB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174" marR="89174" marT="123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7281</a:t>
                      </a:r>
                      <a:endParaRPr lang="en-GB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174" marR="89174" marT="123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8092</a:t>
                      </a:r>
                      <a:endParaRPr lang="en-GB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174" marR="89174" marT="123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189999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874092B-64C9-D344-8E55-17D5928B2CEE}"/>
              </a:ext>
            </a:extLst>
          </p:cNvPr>
          <p:cNvGraphicFramePr>
            <a:graphicFrameLocks noGrp="1"/>
          </p:cNvGraphicFramePr>
          <p:nvPr/>
        </p:nvGraphicFramePr>
        <p:xfrm>
          <a:off x="1174576" y="3824767"/>
          <a:ext cx="7512908" cy="71199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13368">
                  <a:extLst>
                    <a:ext uri="{9D8B030D-6E8A-4147-A177-3AD203B41FA5}">
                      <a16:colId xmlns:a16="http://schemas.microsoft.com/office/drawing/2014/main" val="4193204882"/>
                    </a:ext>
                  </a:extLst>
                </a:gridCol>
                <a:gridCol w="659954">
                  <a:extLst>
                    <a:ext uri="{9D8B030D-6E8A-4147-A177-3AD203B41FA5}">
                      <a16:colId xmlns:a16="http://schemas.microsoft.com/office/drawing/2014/main" val="454997187"/>
                    </a:ext>
                  </a:extLst>
                </a:gridCol>
                <a:gridCol w="659954">
                  <a:extLst>
                    <a:ext uri="{9D8B030D-6E8A-4147-A177-3AD203B41FA5}">
                      <a16:colId xmlns:a16="http://schemas.microsoft.com/office/drawing/2014/main" val="240369934"/>
                    </a:ext>
                  </a:extLst>
                </a:gridCol>
                <a:gridCol w="659954">
                  <a:extLst>
                    <a:ext uri="{9D8B030D-6E8A-4147-A177-3AD203B41FA5}">
                      <a16:colId xmlns:a16="http://schemas.microsoft.com/office/drawing/2014/main" val="1793128945"/>
                    </a:ext>
                  </a:extLst>
                </a:gridCol>
                <a:gridCol w="659954">
                  <a:extLst>
                    <a:ext uri="{9D8B030D-6E8A-4147-A177-3AD203B41FA5}">
                      <a16:colId xmlns:a16="http://schemas.microsoft.com/office/drawing/2014/main" val="1610681305"/>
                    </a:ext>
                  </a:extLst>
                </a:gridCol>
                <a:gridCol w="659954">
                  <a:extLst>
                    <a:ext uri="{9D8B030D-6E8A-4147-A177-3AD203B41FA5}">
                      <a16:colId xmlns:a16="http://schemas.microsoft.com/office/drawing/2014/main" val="2909272814"/>
                    </a:ext>
                  </a:extLst>
                </a:gridCol>
                <a:gridCol w="659954">
                  <a:extLst>
                    <a:ext uri="{9D8B030D-6E8A-4147-A177-3AD203B41FA5}">
                      <a16:colId xmlns:a16="http://schemas.microsoft.com/office/drawing/2014/main" val="2837083191"/>
                    </a:ext>
                  </a:extLst>
                </a:gridCol>
                <a:gridCol w="659954">
                  <a:extLst>
                    <a:ext uri="{9D8B030D-6E8A-4147-A177-3AD203B41FA5}">
                      <a16:colId xmlns:a16="http://schemas.microsoft.com/office/drawing/2014/main" val="4183805089"/>
                    </a:ext>
                  </a:extLst>
                </a:gridCol>
                <a:gridCol w="659954">
                  <a:extLst>
                    <a:ext uri="{9D8B030D-6E8A-4147-A177-3AD203B41FA5}">
                      <a16:colId xmlns:a16="http://schemas.microsoft.com/office/drawing/2014/main" val="1314197026"/>
                    </a:ext>
                  </a:extLst>
                </a:gridCol>
                <a:gridCol w="659954">
                  <a:extLst>
                    <a:ext uri="{9D8B030D-6E8A-4147-A177-3AD203B41FA5}">
                      <a16:colId xmlns:a16="http://schemas.microsoft.com/office/drawing/2014/main" val="4000326756"/>
                    </a:ext>
                  </a:extLst>
                </a:gridCol>
                <a:gridCol w="659954">
                  <a:extLst>
                    <a:ext uri="{9D8B030D-6E8A-4147-A177-3AD203B41FA5}">
                      <a16:colId xmlns:a16="http://schemas.microsoft.com/office/drawing/2014/main" val="2043913720"/>
                    </a:ext>
                  </a:extLst>
                </a:gridCol>
              </a:tblGrid>
              <a:tr h="711994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err="1">
                          <a:effectLst/>
                        </a:rPr>
                        <a:t>nn</a:t>
                      </a:r>
                      <a:r>
                        <a:rPr lang="en-GB" sz="1600" b="1" dirty="0">
                          <a:effectLst/>
                        </a:rPr>
                        <a:t> (</a:t>
                      </a:r>
                      <a:r>
                        <a:rPr lang="en-GB" sz="1600" b="1" dirty="0" err="1">
                          <a:effectLst/>
                        </a:rPr>
                        <a:t>ms</a:t>
                      </a:r>
                      <a:r>
                        <a:rPr lang="en-GB" sz="1600" b="1" dirty="0">
                          <a:effectLst/>
                        </a:rPr>
                        <a:t>)</a:t>
                      </a:r>
                      <a:endParaRPr lang="en-GB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</a:rPr>
                        <a:t>800</a:t>
                      </a:r>
                      <a:endParaRPr lang="en-GB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</a:rPr>
                        <a:t>769</a:t>
                      </a:r>
                      <a:endParaRPr lang="en-GB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</a:rPr>
                        <a:t>768</a:t>
                      </a:r>
                      <a:endParaRPr lang="en-GB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</a:rPr>
                        <a:t>790</a:t>
                      </a:r>
                      <a:endParaRPr lang="en-GB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</a:rPr>
                        <a:t>798</a:t>
                      </a:r>
                      <a:endParaRPr lang="en-GB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</a:rPr>
                        <a:t>788</a:t>
                      </a:r>
                      <a:endParaRPr lang="en-GB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</a:rPr>
                        <a:t>776</a:t>
                      </a:r>
                      <a:endParaRPr lang="en-GB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</a:rPr>
                        <a:t>772</a:t>
                      </a:r>
                      <a:endParaRPr lang="en-GB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</a:rPr>
                        <a:t>840</a:t>
                      </a:r>
                      <a:endParaRPr lang="en-GB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</a:rPr>
                        <a:t>811</a:t>
                      </a:r>
                      <a:endParaRPr lang="en-GB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76121184"/>
                  </a:ext>
                </a:extLst>
              </a:tr>
            </a:tbl>
          </a:graphicData>
        </a:graphic>
      </p:graphicFrame>
      <p:sp>
        <p:nvSpPr>
          <p:cNvPr id="5" name="Left Brace 4">
            <a:extLst>
              <a:ext uri="{FF2B5EF4-FFF2-40B4-BE49-F238E27FC236}">
                <a16:creationId xmlns:a16="http://schemas.microsoft.com/office/drawing/2014/main" id="{8F3095B5-773F-4648-9FCF-434F8B811469}"/>
              </a:ext>
            </a:extLst>
          </p:cNvPr>
          <p:cNvSpPr/>
          <p:nvPr/>
        </p:nvSpPr>
        <p:spPr>
          <a:xfrm rot="16200000">
            <a:off x="2200187" y="3414954"/>
            <a:ext cx="296563" cy="4695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AA0143D4-22DD-CD47-8D1E-B03BA5593B56}"/>
              </a:ext>
            </a:extLst>
          </p:cNvPr>
          <p:cNvSpPr/>
          <p:nvPr/>
        </p:nvSpPr>
        <p:spPr>
          <a:xfrm rot="16200000">
            <a:off x="2867453" y="3377883"/>
            <a:ext cx="296563" cy="4695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86F7095-5BD5-174C-A96B-5745DFE592E1}"/>
              </a:ext>
            </a:extLst>
          </p:cNvPr>
          <p:cNvSpPr/>
          <p:nvPr/>
        </p:nvSpPr>
        <p:spPr>
          <a:xfrm rot="16200000">
            <a:off x="3485292" y="3414954"/>
            <a:ext cx="296563" cy="4695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9B8307F4-A555-2344-B5A3-368A17D0D26F}"/>
              </a:ext>
            </a:extLst>
          </p:cNvPr>
          <p:cNvSpPr/>
          <p:nvPr/>
        </p:nvSpPr>
        <p:spPr>
          <a:xfrm rot="16200000">
            <a:off x="4177271" y="3402596"/>
            <a:ext cx="296563" cy="4695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5EC3838D-A6E6-3B4A-80C6-E2FFB404E85B}"/>
              </a:ext>
            </a:extLst>
          </p:cNvPr>
          <p:cNvSpPr/>
          <p:nvPr/>
        </p:nvSpPr>
        <p:spPr>
          <a:xfrm rot="16200000">
            <a:off x="4881607" y="3390239"/>
            <a:ext cx="296563" cy="4695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2D358DF0-D09C-7D48-8DB9-86F7A0C8015E}"/>
              </a:ext>
            </a:extLst>
          </p:cNvPr>
          <p:cNvSpPr/>
          <p:nvPr/>
        </p:nvSpPr>
        <p:spPr>
          <a:xfrm rot="16200000">
            <a:off x="5548873" y="3414952"/>
            <a:ext cx="296563" cy="4695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99B1F6D2-C0EA-E84C-97F3-407223985377}"/>
              </a:ext>
            </a:extLst>
          </p:cNvPr>
          <p:cNvSpPr/>
          <p:nvPr/>
        </p:nvSpPr>
        <p:spPr>
          <a:xfrm rot="16200000">
            <a:off x="6191425" y="3427308"/>
            <a:ext cx="296563" cy="4695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336D6DF1-F3CA-B44B-81D3-68E7A61488AB}"/>
              </a:ext>
            </a:extLst>
          </p:cNvPr>
          <p:cNvSpPr/>
          <p:nvPr/>
        </p:nvSpPr>
        <p:spPr>
          <a:xfrm rot="16200000">
            <a:off x="6920475" y="3427307"/>
            <a:ext cx="296563" cy="4695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F19FCC93-1969-454A-B250-4014AB0B8B97}"/>
              </a:ext>
            </a:extLst>
          </p:cNvPr>
          <p:cNvSpPr/>
          <p:nvPr/>
        </p:nvSpPr>
        <p:spPr>
          <a:xfrm rot="16200000">
            <a:off x="7550671" y="3414951"/>
            <a:ext cx="296563" cy="4695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4AF90DC-1492-EC45-A64A-B8917F13C6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180749"/>
              </p:ext>
            </p:extLst>
          </p:nvPr>
        </p:nvGraphicFramePr>
        <p:xfrm>
          <a:off x="1549546" y="4870670"/>
          <a:ext cx="6767243" cy="3048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72596">
                  <a:extLst>
                    <a:ext uri="{9D8B030D-6E8A-4147-A177-3AD203B41FA5}">
                      <a16:colId xmlns:a16="http://schemas.microsoft.com/office/drawing/2014/main" val="2111113954"/>
                    </a:ext>
                  </a:extLst>
                </a:gridCol>
                <a:gridCol w="677183">
                  <a:extLst>
                    <a:ext uri="{9D8B030D-6E8A-4147-A177-3AD203B41FA5}">
                      <a16:colId xmlns:a16="http://schemas.microsoft.com/office/drawing/2014/main" val="3033112096"/>
                    </a:ext>
                  </a:extLst>
                </a:gridCol>
                <a:gridCol w="677183">
                  <a:extLst>
                    <a:ext uri="{9D8B030D-6E8A-4147-A177-3AD203B41FA5}">
                      <a16:colId xmlns:a16="http://schemas.microsoft.com/office/drawing/2014/main" val="2191576456"/>
                    </a:ext>
                  </a:extLst>
                </a:gridCol>
                <a:gridCol w="677183">
                  <a:extLst>
                    <a:ext uri="{9D8B030D-6E8A-4147-A177-3AD203B41FA5}">
                      <a16:colId xmlns:a16="http://schemas.microsoft.com/office/drawing/2014/main" val="1532188689"/>
                    </a:ext>
                  </a:extLst>
                </a:gridCol>
                <a:gridCol w="677183">
                  <a:extLst>
                    <a:ext uri="{9D8B030D-6E8A-4147-A177-3AD203B41FA5}">
                      <a16:colId xmlns:a16="http://schemas.microsoft.com/office/drawing/2014/main" val="2376730158"/>
                    </a:ext>
                  </a:extLst>
                </a:gridCol>
                <a:gridCol w="677183">
                  <a:extLst>
                    <a:ext uri="{9D8B030D-6E8A-4147-A177-3AD203B41FA5}">
                      <a16:colId xmlns:a16="http://schemas.microsoft.com/office/drawing/2014/main" val="2982272421"/>
                    </a:ext>
                  </a:extLst>
                </a:gridCol>
                <a:gridCol w="677183">
                  <a:extLst>
                    <a:ext uri="{9D8B030D-6E8A-4147-A177-3AD203B41FA5}">
                      <a16:colId xmlns:a16="http://schemas.microsoft.com/office/drawing/2014/main" val="446312414"/>
                    </a:ext>
                  </a:extLst>
                </a:gridCol>
                <a:gridCol w="677183">
                  <a:extLst>
                    <a:ext uri="{9D8B030D-6E8A-4147-A177-3AD203B41FA5}">
                      <a16:colId xmlns:a16="http://schemas.microsoft.com/office/drawing/2014/main" val="1715654331"/>
                    </a:ext>
                  </a:extLst>
                </a:gridCol>
                <a:gridCol w="677183">
                  <a:extLst>
                    <a:ext uri="{9D8B030D-6E8A-4147-A177-3AD203B41FA5}">
                      <a16:colId xmlns:a16="http://schemas.microsoft.com/office/drawing/2014/main" val="3163963152"/>
                    </a:ext>
                  </a:extLst>
                </a:gridCol>
                <a:gridCol w="677183">
                  <a:extLst>
                    <a:ext uri="{9D8B030D-6E8A-4147-A177-3AD203B41FA5}">
                      <a16:colId xmlns:a16="http://schemas.microsoft.com/office/drawing/2014/main" val="665785678"/>
                    </a:ext>
                  </a:extLst>
                </a:gridCol>
              </a:tblGrid>
              <a:tr h="187516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effectLst/>
                        </a:rPr>
                        <a:t>diff</a:t>
                      </a:r>
                    </a:p>
                  </a:txBody>
                  <a:tcPr marL="59564" marR="5956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effectLst/>
                        </a:rPr>
                        <a:t>31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64" marR="5956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>
                          <a:effectLst/>
                        </a:rPr>
                        <a:t>1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64" marR="5956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>
                          <a:effectLst/>
                        </a:rPr>
                        <a:t>-22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64" marR="5956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>
                          <a:effectLst/>
                        </a:rPr>
                        <a:t>-8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64" marR="5956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>
                          <a:effectLst/>
                        </a:rPr>
                        <a:t>11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64" marR="5956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>
                          <a:effectLst/>
                        </a:rPr>
                        <a:t>12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64" marR="5956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>
                          <a:effectLst/>
                        </a:rPr>
                        <a:t>4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64" marR="5956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>
                          <a:effectLst/>
                        </a:rPr>
                        <a:t>-68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64" marR="5956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effectLst/>
                        </a:rPr>
                        <a:t>29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64" marR="59564" marT="0" marB="0" anchor="ctr"/>
                </a:tc>
                <a:extLst>
                  <a:ext uri="{0D108BD9-81ED-4DB2-BD59-A6C34878D82A}">
                    <a16:rowId xmlns:a16="http://schemas.microsoft.com/office/drawing/2014/main" val="837309458"/>
                  </a:ext>
                </a:extLst>
              </a:tr>
            </a:tbl>
          </a:graphicData>
        </a:graphic>
      </p:graphicFrame>
      <p:sp>
        <p:nvSpPr>
          <p:cNvPr id="18" name="Left Brace 17">
            <a:extLst>
              <a:ext uri="{FF2B5EF4-FFF2-40B4-BE49-F238E27FC236}">
                <a16:creationId xmlns:a16="http://schemas.microsoft.com/office/drawing/2014/main" id="{E3860B79-D06D-AC49-B5E8-CFAB4141AC2E}"/>
              </a:ext>
            </a:extLst>
          </p:cNvPr>
          <p:cNvSpPr/>
          <p:nvPr/>
        </p:nvSpPr>
        <p:spPr>
          <a:xfrm rot="16200000">
            <a:off x="8217937" y="3397161"/>
            <a:ext cx="296563" cy="4695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AB5F2EA9-976C-A64A-A85C-D2BFB2241633}"/>
              </a:ext>
            </a:extLst>
          </p:cNvPr>
          <p:cNvSpPr/>
          <p:nvPr/>
        </p:nvSpPr>
        <p:spPr>
          <a:xfrm rot="16200000">
            <a:off x="2583247" y="4502350"/>
            <a:ext cx="296563" cy="4695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9BC9FA98-18E4-6941-A03B-CD9465E8FA68}"/>
              </a:ext>
            </a:extLst>
          </p:cNvPr>
          <p:cNvSpPr/>
          <p:nvPr/>
        </p:nvSpPr>
        <p:spPr>
          <a:xfrm rot="16200000">
            <a:off x="3250513" y="4465279"/>
            <a:ext cx="296563" cy="4695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06D3ACC7-1065-C84A-8A04-0B3A8B5734BC}"/>
              </a:ext>
            </a:extLst>
          </p:cNvPr>
          <p:cNvSpPr/>
          <p:nvPr/>
        </p:nvSpPr>
        <p:spPr>
          <a:xfrm rot="16200000">
            <a:off x="3868352" y="4502350"/>
            <a:ext cx="296563" cy="4695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04CAA905-FE2B-7E44-85C0-20406D6FFDFD}"/>
              </a:ext>
            </a:extLst>
          </p:cNvPr>
          <p:cNvSpPr/>
          <p:nvPr/>
        </p:nvSpPr>
        <p:spPr>
          <a:xfrm rot="16200000">
            <a:off x="4560331" y="4489992"/>
            <a:ext cx="296563" cy="4695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AC2D4F0A-3213-4E44-BCB6-8E80057546A1}"/>
              </a:ext>
            </a:extLst>
          </p:cNvPr>
          <p:cNvSpPr/>
          <p:nvPr/>
        </p:nvSpPr>
        <p:spPr>
          <a:xfrm rot="16200000">
            <a:off x="5264667" y="4477635"/>
            <a:ext cx="296563" cy="4695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86897794-9531-2344-BF90-8C605E77B6B6}"/>
              </a:ext>
            </a:extLst>
          </p:cNvPr>
          <p:cNvSpPr/>
          <p:nvPr/>
        </p:nvSpPr>
        <p:spPr>
          <a:xfrm rot="16200000">
            <a:off x="5931933" y="4502348"/>
            <a:ext cx="296563" cy="4695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A8770AC3-5395-1B44-B600-A7D4963E40C8}"/>
              </a:ext>
            </a:extLst>
          </p:cNvPr>
          <p:cNvSpPr/>
          <p:nvPr/>
        </p:nvSpPr>
        <p:spPr>
          <a:xfrm rot="16200000">
            <a:off x="6574485" y="4514704"/>
            <a:ext cx="296563" cy="4695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263244D8-FDED-A747-8EF1-38EF3183CE29}"/>
              </a:ext>
            </a:extLst>
          </p:cNvPr>
          <p:cNvSpPr/>
          <p:nvPr/>
        </p:nvSpPr>
        <p:spPr>
          <a:xfrm rot="16200000">
            <a:off x="7303535" y="4514703"/>
            <a:ext cx="296563" cy="4695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FE9020D9-80CA-1147-AFAA-761BA690643D}"/>
              </a:ext>
            </a:extLst>
          </p:cNvPr>
          <p:cNvSpPr/>
          <p:nvPr/>
        </p:nvSpPr>
        <p:spPr>
          <a:xfrm rot="16200000">
            <a:off x="7933731" y="4502347"/>
            <a:ext cx="296563" cy="4695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" descr="Examples of the ECG waveforms in PhysioNet dataset [50]. | Download  Scientific Diagram">
            <a:extLst>
              <a:ext uri="{FF2B5EF4-FFF2-40B4-BE49-F238E27FC236}">
                <a16:creationId xmlns:a16="http://schemas.microsoft.com/office/drawing/2014/main" id="{AD62A75E-047A-7F41-95C3-3AFC8C20D9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2" t="29180" r="2094" b="53065"/>
          <a:stretch/>
        </p:blipFill>
        <p:spPr bwMode="auto">
          <a:xfrm>
            <a:off x="1285795" y="1493143"/>
            <a:ext cx="6413157" cy="1112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7DB1D68-4301-594C-9714-BCAD3A5C04FD}"/>
              </a:ext>
            </a:extLst>
          </p:cNvPr>
          <p:cNvCxnSpPr/>
          <p:nvPr/>
        </p:nvCxnSpPr>
        <p:spPr>
          <a:xfrm>
            <a:off x="1906096" y="1399973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AA1DEA0-0B88-DC4A-BF81-BB72082E4A35}"/>
              </a:ext>
            </a:extLst>
          </p:cNvPr>
          <p:cNvCxnSpPr/>
          <p:nvPr/>
        </p:nvCxnSpPr>
        <p:spPr>
          <a:xfrm>
            <a:off x="2194132" y="1395401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823E53E-4D74-F24E-B97F-3E32F24B9716}"/>
              </a:ext>
            </a:extLst>
          </p:cNvPr>
          <p:cNvCxnSpPr/>
          <p:nvPr/>
        </p:nvCxnSpPr>
        <p:spPr>
          <a:xfrm>
            <a:off x="2532460" y="1386257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C577726-9F24-3E4C-9255-844B5EAF150C}"/>
              </a:ext>
            </a:extLst>
          </p:cNvPr>
          <p:cNvCxnSpPr/>
          <p:nvPr/>
        </p:nvCxnSpPr>
        <p:spPr>
          <a:xfrm>
            <a:off x="2902792" y="1377113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7990C30-981B-1441-A2F5-278ED4922F1B}"/>
              </a:ext>
            </a:extLst>
          </p:cNvPr>
          <p:cNvCxnSpPr/>
          <p:nvPr/>
        </p:nvCxnSpPr>
        <p:spPr>
          <a:xfrm>
            <a:off x="3227404" y="1377113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3699357-C352-0842-8B09-0D3B591F328D}"/>
              </a:ext>
            </a:extLst>
          </p:cNvPr>
          <p:cNvCxnSpPr/>
          <p:nvPr/>
        </p:nvCxnSpPr>
        <p:spPr>
          <a:xfrm>
            <a:off x="3584020" y="1372541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A28985E-12BE-B44F-911D-5FABE1FF90C8}"/>
              </a:ext>
            </a:extLst>
          </p:cNvPr>
          <p:cNvCxnSpPr/>
          <p:nvPr/>
        </p:nvCxnSpPr>
        <p:spPr>
          <a:xfrm>
            <a:off x="4000072" y="1367969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F22B0BC-BA88-BA40-83CF-7DEDFDA0D55D}"/>
              </a:ext>
            </a:extLst>
          </p:cNvPr>
          <p:cNvCxnSpPr/>
          <p:nvPr/>
        </p:nvCxnSpPr>
        <p:spPr>
          <a:xfrm>
            <a:off x="4265248" y="1363397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4CAB5FB-EF80-DB4E-9813-5878BDF7F664}"/>
              </a:ext>
            </a:extLst>
          </p:cNvPr>
          <p:cNvCxnSpPr/>
          <p:nvPr/>
        </p:nvCxnSpPr>
        <p:spPr>
          <a:xfrm>
            <a:off x="4489276" y="1354253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DEBD0F7-4058-B846-9873-9ED71BAD5061}"/>
              </a:ext>
            </a:extLst>
          </p:cNvPr>
          <p:cNvCxnSpPr/>
          <p:nvPr/>
        </p:nvCxnSpPr>
        <p:spPr>
          <a:xfrm>
            <a:off x="4717876" y="1349681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B8D05DF-EF61-B848-A125-ED059ABECF3F}"/>
              </a:ext>
            </a:extLst>
          </p:cNvPr>
          <p:cNvCxnSpPr/>
          <p:nvPr/>
        </p:nvCxnSpPr>
        <p:spPr>
          <a:xfrm>
            <a:off x="4992196" y="1331393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F8A5F66-7DE9-0342-97FD-E7590611E108}"/>
              </a:ext>
            </a:extLst>
          </p:cNvPr>
          <p:cNvCxnSpPr/>
          <p:nvPr/>
        </p:nvCxnSpPr>
        <p:spPr>
          <a:xfrm>
            <a:off x="5362528" y="1326821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3D4C952-CE11-414C-8D4B-3F8BB2952C88}"/>
              </a:ext>
            </a:extLst>
          </p:cNvPr>
          <p:cNvCxnSpPr/>
          <p:nvPr/>
        </p:nvCxnSpPr>
        <p:spPr>
          <a:xfrm>
            <a:off x="5760292" y="1326821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AAF89BA-E869-DA49-BEDC-370EFD4BBFBA}"/>
              </a:ext>
            </a:extLst>
          </p:cNvPr>
          <p:cNvCxnSpPr/>
          <p:nvPr/>
        </p:nvCxnSpPr>
        <p:spPr>
          <a:xfrm>
            <a:off x="6002608" y="1303961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49FB81A-245C-B445-ACC8-E50E311543EB}"/>
              </a:ext>
            </a:extLst>
          </p:cNvPr>
          <p:cNvCxnSpPr/>
          <p:nvPr/>
        </p:nvCxnSpPr>
        <p:spPr>
          <a:xfrm>
            <a:off x="6368368" y="1299389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2B0FF7F-ADE0-534F-A63C-72E1492EE643}"/>
              </a:ext>
            </a:extLst>
          </p:cNvPr>
          <p:cNvCxnSpPr/>
          <p:nvPr/>
        </p:nvCxnSpPr>
        <p:spPr>
          <a:xfrm>
            <a:off x="6601540" y="1294817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AC7F7BC-7932-8543-94EF-D894E041F496}"/>
              </a:ext>
            </a:extLst>
          </p:cNvPr>
          <p:cNvCxnSpPr/>
          <p:nvPr/>
        </p:nvCxnSpPr>
        <p:spPr>
          <a:xfrm>
            <a:off x="6848428" y="1290245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34C1D50-F137-2C4B-8E81-FFC5026A2209}"/>
              </a:ext>
            </a:extLst>
          </p:cNvPr>
          <p:cNvCxnSpPr/>
          <p:nvPr/>
        </p:nvCxnSpPr>
        <p:spPr>
          <a:xfrm>
            <a:off x="7214188" y="1271957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E27D7B2-D6A5-6C40-A63F-D7BD3464EC45}"/>
              </a:ext>
            </a:extLst>
          </p:cNvPr>
          <p:cNvCxnSpPr/>
          <p:nvPr/>
        </p:nvCxnSpPr>
        <p:spPr>
          <a:xfrm>
            <a:off x="7502224" y="1258241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8FF7994-FB7E-3944-8C2E-0D22B17F5040}"/>
              </a:ext>
            </a:extLst>
          </p:cNvPr>
          <p:cNvSpPr txBox="1"/>
          <p:nvPr/>
        </p:nvSpPr>
        <p:spPr>
          <a:xfrm>
            <a:off x="71234" y="1530385"/>
            <a:ext cx="71481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/>
              <a:t>ECG file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C43B9E8-7218-C24E-9824-FA84DD717713}"/>
              </a:ext>
            </a:extLst>
          </p:cNvPr>
          <p:cNvSpPr txBox="1"/>
          <p:nvPr/>
        </p:nvSpPr>
        <p:spPr>
          <a:xfrm>
            <a:off x="62135" y="2223040"/>
            <a:ext cx="83029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/>
              <a:t>Annotate</a:t>
            </a:r>
          </a:p>
          <a:p>
            <a:r>
              <a:rPr lang="en-US" sz="1300" b="1" dirty="0"/>
              <a:t> peaks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324C03C-1D2E-5843-9CAA-07F31B116745}"/>
              </a:ext>
            </a:extLst>
          </p:cNvPr>
          <p:cNvSpPr txBox="1"/>
          <p:nvPr/>
        </p:nvSpPr>
        <p:spPr>
          <a:xfrm>
            <a:off x="49812" y="2974083"/>
            <a:ext cx="99138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Annotation data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1EEB50B-01A9-BE45-A1C4-215772017894}"/>
              </a:ext>
            </a:extLst>
          </p:cNvPr>
          <p:cNvSpPr txBox="1"/>
          <p:nvPr/>
        </p:nvSpPr>
        <p:spPr>
          <a:xfrm>
            <a:off x="38195" y="3824767"/>
            <a:ext cx="99138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Interval between peaks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23A62AF-B090-3A4E-A0B5-6726AEF8C766}"/>
              </a:ext>
            </a:extLst>
          </p:cNvPr>
          <p:cNvSpPr txBox="1"/>
          <p:nvPr/>
        </p:nvSpPr>
        <p:spPr>
          <a:xfrm>
            <a:off x="63595" y="4713767"/>
            <a:ext cx="111098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Differences between consecutive intervals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C7F3365-4BB8-B94F-A353-F2FCA7066E53}"/>
              </a:ext>
            </a:extLst>
          </p:cNvPr>
          <p:cNvSpPr txBox="1"/>
          <p:nvPr/>
        </p:nvSpPr>
        <p:spPr>
          <a:xfrm>
            <a:off x="71234" y="221869"/>
            <a:ext cx="3117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Working with ECG data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38A93E5-51E1-7143-9DA4-A70CD725AA2E}"/>
              </a:ext>
            </a:extLst>
          </p:cNvPr>
          <p:cNvSpPr/>
          <p:nvPr/>
        </p:nvSpPr>
        <p:spPr>
          <a:xfrm>
            <a:off x="0" y="743321"/>
            <a:ext cx="9144000" cy="88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99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E2C5735C-6283-6445-91A9-16DBC953D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7838" y="38338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C7F3365-4BB8-B94F-A353-F2FCA7066E53}"/>
              </a:ext>
            </a:extLst>
          </p:cNvPr>
          <p:cNvSpPr txBox="1"/>
          <p:nvPr/>
        </p:nvSpPr>
        <p:spPr>
          <a:xfrm>
            <a:off x="71234" y="221869"/>
            <a:ext cx="3117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Working with ECG data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38A93E5-51E1-7143-9DA4-A70CD725AA2E}"/>
              </a:ext>
            </a:extLst>
          </p:cNvPr>
          <p:cNvSpPr/>
          <p:nvPr/>
        </p:nvSpPr>
        <p:spPr>
          <a:xfrm>
            <a:off x="0" y="743321"/>
            <a:ext cx="9144000" cy="88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F77A8DA-487F-8A41-81D1-415389FA4EBA}"/>
              </a:ext>
            </a:extLst>
          </p:cNvPr>
          <p:cNvSpPr txBox="1"/>
          <p:nvPr/>
        </p:nvSpPr>
        <p:spPr>
          <a:xfrm>
            <a:off x="473168" y="1377582"/>
            <a:ext cx="8521051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/>
              <a:t>You can find definitions for the different measurements in the following papers: </a:t>
            </a:r>
            <a:endParaRPr lang="en-GB" sz="2800"/>
          </a:p>
          <a:p>
            <a:endParaRPr lang="en-GB" sz="2000" b="1" i="1"/>
          </a:p>
          <a:p>
            <a:r>
              <a:rPr lang="en-GB" sz="2000" b="1" i="1"/>
              <a:t>Heart Rate Variability </a:t>
            </a:r>
            <a:endParaRPr lang="en-GB" sz="2800"/>
          </a:p>
          <a:p>
            <a:r>
              <a:rPr lang="en-GB" sz="2000"/>
              <a:t>Circulation. 1996;93:1043–1065 </a:t>
            </a:r>
            <a:endParaRPr lang="en-GB" sz="2800"/>
          </a:p>
          <a:p>
            <a:r>
              <a:rPr lang="en-GB" sz="2000">
                <a:hlinkClick r:id="rId2"/>
              </a:rPr>
              <a:t>https://www.ahajournals.org/doi/full/10.1161/01.cir.93.5.1043</a:t>
            </a:r>
            <a:r>
              <a:rPr lang="en-GB" sz="2000"/>
              <a:t> </a:t>
            </a:r>
            <a:endParaRPr lang="en-GB" sz="2800"/>
          </a:p>
          <a:p>
            <a:endParaRPr lang="en-GB" sz="2000" b="1" i="1"/>
          </a:p>
          <a:p>
            <a:r>
              <a:rPr lang="en-GB" sz="2000" b="1" i="1"/>
              <a:t>An Overview of Heart Rate Variability Metrics and Norms </a:t>
            </a:r>
            <a:endParaRPr lang="en-GB" sz="2800"/>
          </a:p>
          <a:p>
            <a:r>
              <a:rPr lang="en-GB" sz="2000"/>
              <a:t>Frontiers in Public Health. 2017; 5: 258. </a:t>
            </a:r>
            <a:endParaRPr lang="en-GB" sz="2800"/>
          </a:p>
          <a:p>
            <a:r>
              <a:rPr lang="en-GB" sz="2000">
                <a:hlinkClick r:id="rId3"/>
              </a:rPr>
              <a:t>https://www.ncbi.nlm.nih.gov/pmc/articles/PMC5624990/</a:t>
            </a:r>
            <a:r>
              <a:rPr lang="en-GB" sz="2000"/>
              <a:t> </a:t>
            </a:r>
            <a:endParaRPr lang="en-GB" sz="2800"/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16188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>
            <a:extLst>
              <a:ext uri="{FF2B5EF4-FFF2-40B4-BE49-F238E27FC236}">
                <a16:creationId xmlns:a16="http://schemas.microsoft.com/office/drawing/2014/main" id="{1C7F3365-4BB8-B94F-A353-F2FCA7066E53}"/>
              </a:ext>
            </a:extLst>
          </p:cNvPr>
          <p:cNvSpPr txBox="1"/>
          <p:nvPr/>
        </p:nvSpPr>
        <p:spPr>
          <a:xfrm>
            <a:off x="71234" y="221869"/>
            <a:ext cx="3117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Working with ECG data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38A93E5-51E1-7143-9DA4-A70CD725AA2E}"/>
              </a:ext>
            </a:extLst>
          </p:cNvPr>
          <p:cNvSpPr/>
          <p:nvPr/>
        </p:nvSpPr>
        <p:spPr>
          <a:xfrm>
            <a:off x="0" y="743321"/>
            <a:ext cx="9144000" cy="88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187C64-EB1C-3D49-AE69-4B3911181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963" y="1415927"/>
            <a:ext cx="5898734" cy="496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840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BF555A1-C2AC-2D40-A677-118BB62F29C9}"/>
              </a:ext>
            </a:extLst>
          </p:cNvPr>
          <p:cNvSpPr/>
          <p:nvPr/>
        </p:nvSpPr>
        <p:spPr>
          <a:xfrm>
            <a:off x="298175" y="1105452"/>
            <a:ext cx="5983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239FD4-1C28-874D-8087-CAE40A202DB1}"/>
              </a:ext>
            </a:extLst>
          </p:cNvPr>
          <p:cNvSpPr/>
          <p:nvPr/>
        </p:nvSpPr>
        <p:spPr>
          <a:xfrm>
            <a:off x="298175" y="1874728"/>
            <a:ext cx="870493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Option 1: </a:t>
            </a:r>
            <a:r>
              <a:rPr lang="en-US" sz="2800" i="1" dirty="0"/>
              <a:t>Use Python to run disease simulations to explore the behaviour of diseases under different conditions (e.g. levels of vaccination/resistance, and lockdown strategies).</a:t>
            </a:r>
          </a:p>
          <a:p>
            <a:endParaRPr lang="en-US" sz="2800" b="1" dirty="0"/>
          </a:p>
          <a:p>
            <a:r>
              <a:rPr lang="en-US" sz="2800" b="1" dirty="0"/>
              <a:t>Option 2: </a:t>
            </a:r>
            <a:r>
              <a:rPr lang="en-US" sz="2800" i="1" dirty="0"/>
              <a:t>Use Python to analyse the heart rate variability of recordings in the Fantasia heartbeat dataset and present the analysis results.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154891-F077-E347-8FA2-A2160E553725}"/>
              </a:ext>
            </a:extLst>
          </p:cNvPr>
          <p:cNvSpPr txBox="1"/>
          <p:nvPr/>
        </p:nvSpPr>
        <p:spPr>
          <a:xfrm>
            <a:off x="183875" y="205756"/>
            <a:ext cx="4563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BIOS0030 Project Options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4233F3-0A4E-4C40-99A2-F7677B4C0784}"/>
              </a:ext>
            </a:extLst>
          </p:cNvPr>
          <p:cNvSpPr/>
          <p:nvPr/>
        </p:nvSpPr>
        <p:spPr>
          <a:xfrm>
            <a:off x="0" y="977900"/>
            <a:ext cx="9144000" cy="88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56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32CC5A3-B949-984D-8328-E6D796BB43B6}"/>
              </a:ext>
            </a:extLst>
          </p:cNvPr>
          <p:cNvSpPr txBox="1"/>
          <p:nvPr/>
        </p:nvSpPr>
        <p:spPr>
          <a:xfrm>
            <a:off x="3262937" y="6038334"/>
            <a:ext cx="2709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https://sysmic.ac.uk/pulse</a:t>
            </a:r>
            <a:r>
              <a:rPr lang="en-US" dirty="0"/>
              <a:t> 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223038BE-A7E4-D84C-BDF7-22537768725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451" y="1661122"/>
            <a:ext cx="3790233" cy="3594611"/>
          </a:xfrm>
          <a:prstGeom prst="rect">
            <a:avLst/>
          </a:prstGeom>
        </p:spPr>
      </p:pic>
      <p:sp>
        <p:nvSpPr>
          <p:cNvPr id="7" name="Frame 6">
            <a:extLst>
              <a:ext uri="{FF2B5EF4-FFF2-40B4-BE49-F238E27FC236}">
                <a16:creationId xmlns:a16="http://schemas.microsoft.com/office/drawing/2014/main" id="{509B1781-3D59-9C4F-B81A-6C1F98F42675}"/>
              </a:ext>
            </a:extLst>
          </p:cNvPr>
          <p:cNvSpPr/>
          <p:nvPr/>
        </p:nvSpPr>
        <p:spPr>
          <a:xfrm>
            <a:off x="2437931" y="1531551"/>
            <a:ext cx="3975225" cy="4226698"/>
          </a:xfrm>
          <a:prstGeom prst="frame">
            <a:avLst>
              <a:gd name="adj1" fmla="val 3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F399EF-7B6A-F54A-BF9E-A802E8F3AB3A}"/>
              </a:ext>
            </a:extLst>
          </p:cNvPr>
          <p:cNvSpPr txBox="1"/>
          <p:nvPr/>
        </p:nvSpPr>
        <p:spPr>
          <a:xfrm>
            <a:off x="161191" y="220761"/>
            <a:ext cx="62034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Collecting your own heart rate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F1C85B-87E7-BE45-8411-7DFC4538F8D3}"/>
              </a:ext>
            </a:extLst>
          </p:cNvPr>
          <p:cNvSpPr/>
          <p:nvPr/>
        </p:nvSpPr>
        <p:spPr>
          <a:xfrm>
            <a:off x="0" y="977900"/>
            <a:ext cx="9144000" cy="88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7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B48D90E6-F05D-A345-B6ED-D3A03458C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78" y="1806872"/>
            <a:ext cx="8143103" cy="30369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2CC5A3-B949-984D-8328-E6D796BB43B6}"/>
              </a:ext>
            </a:extLst>
          </p:cNvPr>
          <p:cNvSpPr txBox="1"/>
          <p:nvPr/>
        </p:nvSpPr>
        <p:spPr>
          <a:xfrm>
            <a:off x="3217109" y="5583921"/>
            <a:ext cx="2709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https://sysmic.ac.uk/pulse</a:t>
            </a:r>
            <a:r>
              <a:rPr 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D03897-0F3C-7046-AC93-C03699C7A07E}"/>
              </a:ext>
            </a:extLst>
          </p:cNvPr>
          <p:cNvSpPr txBox="1"/>
          <p:nvPr/>
        </p:nvSpPr>
        <p:spPr>
          <a:xfrm>
            <a:off x="161191" y="220761"/>
            <a:ext cx="62034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Collecting your own heart rate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79FF5C-882E-CB48-8ABE-2171EB92A5EE}"/>
              </a:ext>
            </a:extLst>
          </p:cNvPr>
          <p:cNvSpPr/>
          <p:nvPr/>
        </p:nvSpPr>
        <p:spPr>
          <a:xfrm>
            <a:off x="0" y="977900"/>
            <a:ext cx="9144000" cy="88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77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xamples of the ECG waveforms in PhysioNet dataset [50]. | Download  Scientific Diagram">
            <a:extLst>
              <a:ext uri="{FF2B5EF4-FFF2-40B4-BE49-F238E27FC236}">
                <a16:creationId xmlns:a16="http://schemas.microsoft.com/office/drawing/2014/main" id="{2AA515CC-982D-FA46-AB98-743AA185E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576" y="1168400"/>
            <a:ext cx="6396848" cy="568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B4DECB-541A-8C45-9404-E65C50D59E71}"/>
              </a:ext>
            </a:extLst>
          </p:cNvPr>
          <p:cNvSpPr txBox="1"/>
          <p:nvPr/>
        </p:nvSpPr>
        <p:spPr>
          <a:xfrm>
            <a:off x="69832" y="123277"/>
            <a:ext cx="2937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Examples of ECG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196174-4C42-5049-83FF-B0D49A603089}"/>
              </a:ext>
            </a:extLst>
          </p:cNvPr>
          <p:cNvSpPr/>
          <p:nvPr/>
        </p:nvSpPr>
        <p:spPr>
          <a:xfrm>
            <a:off x="0" y="743321"/>
            <a:ext cx="9144000" cy="88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86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18FF7994-FB7E-3944-8C2E-0D22B17F5040}"/>
              </a:ext>
            </a:extLst>
          </p:cNvPr>
          <p:cNvSpPr txBox="1"/>
          <p:nvPr/>
        </p:nvSpPr>
        <p:spPr>
          <a:xfrm>
            <a:off x="71234" y="1530385"/>
            <a:ext cx="71481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/>
              <a:t>ECG file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C7F3365-4BB8-B94F-A353-F2FCA7066E53}"/>
              </a:ext>
            </a:extLst>
          </p:cNvPr>
          <p:cNvSpPr txBox="1"/>
          <p:nvPr/>
        </p:nvSpPr>
        <p:spPr>
          <a:xfrm>
            <a:off x="71234" y="221869"/>
            <a:ext cx="3117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Working with ECG data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38A93E5-51E1-7143-9DA4-A70CD725AA2E}"/>
              </a:ext>
            </a:extLst>
          </p:cNvPr>
          <p:cNvSpPr/>
          <p:nvPr/>
        </p:nvSpPr>
        <p:spPr>
          <a:xfrm>
            <a:off x="0" y="743321"/>
            <a:ext cx="9144000" cy="88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2" descr="Examples of the ECG waveforms in PhysioNet dataset [50]. | Download  Scientific Diagram">
            <a:extLst>
              <a:ext uri="{FF2B5EF4-FFF2-40B4-BE49-F238E27FC236}">
                <a16:creationId xmlns:a16="http://schemas.microsoft.com/office/drawing/2014/main" id="{CD16F4B0-A837-F94A-A6D8-B8C7C73557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2" t="29180" r="2094" b="53065"/>
          <a:stretch/>
        </p:blipFill>
        <p:spPr bwMode="auto">
          <a:xfrm>
            <a:off x="1285795" y="1493143"/>
            <a:ext cx="6413157" cy="1112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6219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E2C5735C-6283-6445-91A9-16DBC953D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7838" y="38338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9" name="Picture 2" descr="Examples of the ECG waveforms in PhysioNet dataset [50]. | Download  Scientific Diagram">
            <a:extLst>
              <a:ext uri="{FF2B5EF4-FFF2-40B4-BE49-F238E27FC236}">
                <a16:creationId xmlns:a16="http://schemas.microsoft.com/office/drawing/2014/main" id="{AD62A75E-047A-7F41-95C3-3AFC8C20D9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2" t="29180" r="2094" b="53065"/>
          <a:stretch/>
        </p:blipFill>
        <p:spPr bwMode="auto">
          <a:xfrm>
            <a:off x="1285795" y="1493143"/>
            <a:ext cx="6413157" cy="1112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7DB1D68-4301-594C-9714-BCAD3A5C04FD}"/>
              </a:ext>
            </a:extLst>
          </p:cNvPr>
          <p:cNvCxnSpPr/>
          <p:nvPr/>
        </p:nvCxnSpPr>
        <p:spPr>
          <a:xfrm>
            <a:off x="1906096" y="1399973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AA1DEA0-0B88-DC4A-BF81-BB72082E4A35}"/>
              </a:ext>
            </a:extLst>
          </p:cNvPr>
          <p:cNvCxnSpPr/>
          <p:nvPr/>
        </p:nvCxnSpPr>
        <p:spPr>
          <a:xfrm>
            <a:off x="2194132" y="1395401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823E53E-4D74-F24E-B97F-3E32F24B9716}"/>
              </a:ext>
            </a:extLst>
          </p:cNvPr>
          <p:cNvCxnSpPr/>
          <p:nvPr/>
        </p:nvCxnSpPr>
        <p:spPr>
          <a:xfrm>
            <a:off x="2532460" y="1386257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C577726-9F24-3E4C-9255-844B5EAF150C}"/>
              </a:ext>
            </a:extLst>
          </p:cNvPr>
          <p:cNvCxnSpPr/>
          <p:nvPr/>
        </p:nvCxnSpPr>
        <p:spPr>
          <a:xfrm>
            <a:off x="2902792" y="1377113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7990C30-981B-1441-A2F5-278ED4922F1B}"/>
              </a:ext>
            </a:extLst>
          </p:cNvPr>
          <p:cNvCxnSpPr/>
          <p:nvPr/>
        </p:nvCxnSpPr>
        <p:spPr>
          <a:xfrm>
            <a:off x="3227404" y="1377113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3699357-C352-0842-8B09-0D3B591F328D}"/>
              </a:ext>
            </a:extLst>
          </p:cNvPr>
          <p:cNvCxnSpPr/>
          <p:nvPr/>
        </p:nvCxnSpPr>
        <p:spPr>
          <a:xfrm>
            <a:off x="3584020" y="1372541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A28985E-12BE-B44F-911D-5FABE1FF90C8}"/>
              </a:ext>
            </a:extLst>
          </p:cNvPr>
          <p:cNvCxnSpPr/>
          <p:nvPr/>
        </p:nvCxnSpPr>
        <p:spPr>
          <a:xfrm>
            <a:off x="4000072" y="1367969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F22B0BC-BA88-BA40-83CF-7DEDFDA0D55D}"/>
              </a:ext>
            </a:extLst>
          </p:cNvPr>
          <p:cNvCxnSpPr/>
          <p:nvPr/>
        </p:nvCxnSpPr>
        <p:spPr>
          <a:xfrm>
            <a:off x="4265248" y="1363397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4CAB5FB-EF80-DB4E-9813-5878BDF7F664}"/>
              </a:ext>
            </a:extLst>
          </p:cNvPr>
          <p:cNvCxnSpPr/>
          <p:nvPr/>
        </p:nvCxnSpPr>
        <p:spPr>
          <a:xfrm>
            <a:off x="4489276" y="1354253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DEBD0F7-4058-B846-9873-9ED71BAD5061}"/>
              </a:ext>
            </a:extLst>
          </p:cNvPr>
          <p:cNvCxnSpPr/>
          <p:nvPr/>
        </p:nvCxnSpPr>
        <p:spPr>
          <a:xfrm>
            <a:off x="4717876" y="1349681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B8D05DF-EF61-B848-A125-ED059ABECF3F}"/>
              </a:ext>
            </a:extLst>
          </p:cNvPr>
          <p:cNvCxnSpPr/>
          <p:nvPr/>
        </p:nvCxnSpPr>
        <p:spPr>
          <a:xfrm>
            <a:off x="4992196" y="1331393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F8A5F66-7DE9-0342-97FD-E7590611E108}"/>
              </a:ext>
            </a:extLst>
          </p:cNvPr>
          <p:cNvCxnSpPr/>
          <p:nvPr/>
        </p:nvCxnSpPr>
        <p:spPr>
          <a:xfrm>
            <a:off x="5362528" y="1326821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3D4C952-CE11-414C-8D4B-3F8BB2952C88}"/>
              </a:ext>
            </a:extLst>
          </p:cNvPr>
          <p:cNvCxnSpPr/>
          <p:nvPr/>
        </p:nvCxnSpPr>
        <p:spPr>
          <a:xfrm>
            <a:off x="5760292" y="1326821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AAF89BA-E869-DA49-BEDC-370EFD4BBFBA}"/>
              </a:ext>
            </a:extLst>
          </p:cNvPr>
          <p:cNvCxnSpPr/>
          <p:nvPr/>
        </p:nvCxnSpPr>
        <p:spPr>
          <a:xfrm>
            <a:off x="6002608" y="1303961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49FB81A-245C-B445-ACC8-E50E311543EB}"/>
              </a:ext>
            </a:extLst>
          </p:cNvPr>
          <p:cNvCxnSpPr/>
          <p:nvPr/>
        </p:nvCxnSpPr>
        <p:spPr>
          <a:xfrm>
            <a:off x="6368368" y="1299389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2B0FF7F-ADE0-534F-A63C-72E1492EE643}"/>
              </a:ext>
            </a:extLst>
          </p:cNvPr>
          <p:cNvCxnSpPr/>
          <p:nvPr/>
        </p:nvCxnSpPr>
        <p:spPr>
          <a:xfrm>
            <a:off x="6601540" y="1294817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AC7F7BC-7932-8543-94EF-D894E041F496}"/>
              </a:ext>
            </a:extLst>
          </p:cNvPr>
          <p:cNvCxnSpPr/>
          <p:nvPr/>
        </p:nvCxnSpPr>
        <p:spPr>
          <a:xfrm>
            <a:off x="6848428" y="1290245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34C1D50-F137-2C4B-8E81-FFC5026A2209}"/>
              </a:ext>
            </a:extLst>
          </p:cNvPr>
          <p:cNvCxnSpPr/>
          <p:nvPr/>
        </p:nvCxnSpPr>
        <p:spPr>
          <a:xfrm>
            <a:off x="7214188" y="1271957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E27D7B2-D6A5-6C40-A63F-D7BD3464EC45}"/>
              </a:ext>
            </a:extLst>
          </p:cNvPr>
          <p:cNvCxnSpPr/>
          <p:nvPr/>
        </p:nvCxnSpPr>
        <p:spPr>
          <a:xfrm>
            <a:off x="7502224" y="1258241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8FF7994-FB7E-3944-8C2E-0D22B17F5040}"/>
              </a:ext>
            </a:extLst>
          </p:cNvPr>
          <p:cNvSpPr txBox="1"/>
          <p:nvPr/>
        </p:nvSpPr>
        <p:spPr>
          <a:xfrm>
            <a:off x="71234" y="1530385"/>
            <a:ext cx="71481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/>
              <a:t>ECG file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C43B9E8-7218-C24E-9824-FA84DD717713}"/>
              </a:ext>
            </a:extLst>
          </p:cNvPr>
          <p:cNvSpPr txBox="1"/>
          <p:nvPr/>
        </p:nvSpPr>
        <p:spPr>
          <a:xfrm>
            <a:off x="62135" y="2223040"/>
            <a:ext cx="83029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/>
              <a:t>Annotate</a:t>
            </a:r>
          </a:p>
          <a:p>
            <a:r>
              <a:rPr lang="en-US" sz="1300" b="1" dirty="0"/>
              <a:t> peaks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C7F3365-4BB8-B94F-A353-F2FCA7066E53}"/>
              </a:ext>
            </a:extLst>
          </p:cNvPr>
          <p:cNvSpPr txBox="1"/>
          <p:nvPr/>
        </p:nvSpPr>
        <p:spPr>
          <a:xfrm>
            <a:off x="71234" y="221869"/>
            <a:ext cx="3117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Working with ECG data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38A93E5-51E1-7143-9DA4-A70CD725AA2E}"/>
              </a:ext>
            </a:extLst>
          </p:cNvPr>
          <p:cNvSpPr/>
          <p:nvPr/>
        </p:nvSpPr>
        <p:spPr>
          <a:xfrm>
            <a:off x="0" y="743321"/>
            <a:ext cx="9144000" cy="88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22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745335D-5D54-CB4E-9640-C504FFE9C3B2}"/>
              </a:ext>
            </a:extLst>
          </p:cNvPr>
          <p:cNvGraphicFramePr>
            <a:graphicFrameLocks noGrp="1"/>
          </p:cNvGraphicFramePr>
          <p:nvPr/>
        </p:nvGraphicFramePr>
        <p:xfrm>
          <a:off x="965193" y="2939160"/>
          <a:ext cx="8178807" cy="535538"/>
        </p:xfrm>
        <a:graphic>
          <a:graphicData uri="http://schemas.openxmlformats.org/drawingml/2006/table">
            <a:tbl>
              <a:tblPr firstRow="1" firstCol="1" bandRow="1"/>
              <a:tblGrid>
                <a:gridCol w="789767">
                  <a:extLst>
                    <a:ext uri="{9D8B030D-6E8A-4147-A177-3AD203B41FA5}">
                      <a16:colId xmlns:a16="http://schemas.microsoft.com/office/drawing/2014/main" val="884517175"/>
                    </a:ext>
                  </a:extLst>
                </a:gridCol>
                <a:gridCol w="595730">
                  <a:extLst>
                    <a:ext uri="{9D8B030D-6E8A-4147-A177-3AD203B41FA5}">
                      <a16:colId xmlns:a16="http://schemas.microsoft.com/office/drawing/2014/main" val="3792873340"/>
                    </a:ext>
                  </a:extLst>
                </a:gridCol>
                <a:gridCol w="595730">
                  <a:extLst>
                    <a:ext uri="{9D8B030D-6E8A-4147-A177-3AD203B41FA5}">
                      <a16:colId xmlns:a16="http://schemas.microsoft.com/office/drawing/2014/main" val="1696335181"/>
                    </a:ext>
                  </a:extLst>
                </a:gridCol>
                <a:gridCol w="688620">
                  <a:extLst>
                    <a:ext uri="{9D8B030D-6E8A-4147-A177-3AD203B41FA5}">
                      <a16:colId xmlns:a16="http://schemas.microsoft.com/office/drawing/2014/main" val="1461461258"/>
                    </a:ext>
                  </a:extLst>
                </a:gridCol>
                <a:gridCol w="688620">
                  <a:extLst>
                    <a:ext uri="{9D8B030D-6E8A-4147-A177-3AD203B41FA5}">
                      <a16:colId xmlns:a16="http://schemas.microsoft.com/office/drawing/2014/main" val="2736436461"/>
                    </a:ext>
                  </a:extLst>
                </a:gridCol>
                <a:gridCol w="688620">
                  <a:extLst>
                    <a:ext uri="{9D8B030D-6E8A-4147-A177-3AD203B41FA5}">
                      <a16:colId xmlns:a16="http://schemas.microsoft.com/office/drawing/2014/main" val="3634645668"/>
                    </a:ext>
                  </a:extLst>
                </a:gridCol>
                <a:gridCol w="688620">
                  <a:extLst>
                    <a:ext uri="{9D8B030D-6E8A-4147-A177-3AD203B41FA5}">
                      <a16:colId xmlns:a16="http://schemas.microsoft.com/office/drawing/2014/main" val="1729005091"/>
                    </a:ext>
                  </a:extLst>
                </a:gridCol>
                <a:gridCol w="688620">
                  <a:extLst>
                    <a:ext uri="{9D8B030D-6E8A-4147-A177-3AD203B41FA5}">
                      <a16:colId xmlns:a16="http://schemas.microsoft.com/office/drawing/2014/main" val="3532228362"/>
                    </a:ext>
                  </a:extLst>
                </a:gridCol>
                <a:gridCol w="688620">
                  <a:extLst>
                    <a:ext uri="{9D8B030D-6E8A-4147-A177-3AD203B41FA5}">
                      <a16:colId xmlns:a16="http://schemas.microsoft.com/office/drawing/2014/main" val="435166877"/>
                    </a:ext>
                  </a:extLst>
                </a:gridCol>
                <a:gridCol w="688620">
                  <a:extLst>
                    <a:ext uri="{9D8B030D-6E8A-4147-A177-3AD203B41FA5}">
                      <a16:colId xmlns:a16="http://schemas.microsoft.com/office/drawing/2014/main" val="3587282924"/>
                    </a:ext>
                  </a:extLst>
                </a:gridCol>
                <a:gridCol w="688620">
                  <a:extLst>
                    <a:ext uri="{9D8B030D-6E8A-4147-A177-3AD203B41FA5}">
                      <a16:colId xmlns:a16="http://schemas.microsoft.com/office/drawing/2014/main" val="4243040873"/>
                    </a:ext>
                  </a:extLst>
                </a:gridCol>
                <a:gridCol w="688620">
                  <a:extLst>
                    <a:ext uri="{9D8B030D-6E8A-4147-A177-3AD203B41FA5}">
                      <a16:colId xmlns:a16="http://schemas.microsoft.com/office/drawing/2014/main" val="3087533564"/>
                    </a:ext>
                  </a:extLst>
                </a:gridCol>
              </a:tblGrid>
              <a:tr h="53553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peaks (</a:t>
                      </a:r>
                      <a:r>
                        <a:rPr lang="en-GB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</a:t>
                      </a:r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GB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174" marR="89174" marT="123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180</a:t>
                      </a:r>
                      <a:endParaRPr lang="en-GB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174" marR="89174" marT="123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980</a:t>
                      </a:r>
                      <a:endParaRPr lang="en-GB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174" marR="89174" marT="123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1749</a:t>
                      </a:r>
                      <a:endParaRPr lang="en-GB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174" marR="89174" marT="123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2517</a:t>
                      </a:r>
                      <a:endParaRPr lang="en-GB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174" marR="89174" marT="123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3307</a:t>
                      </a:r>
                      <a:endParaRPr lang="en-GB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174" marR="89174" marT="123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4105</a:t>
                      </a:r>
                      <a:endParaRPr lang="en-GB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174" marR="89174" marT="123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4893</a:t>
                      </a:r>
                      <a:endParaRPr lang="en-GB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174" marR="89174" marT="123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5669</a:t>
                      </a:r>
                      <a:endParaRPr lang="en-GB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174" marR="89174" marT="123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6441</a:t>
                      </a:r>
                      <a:endParaRPr lang="en-GB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174" marR="89174" marT="123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7281</a:t>
                      </a:r>
                      <a:endParaRPr lang="en-GB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174" marR="89174" marT="123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8092</a:t>
                      </a:r>
                      <a:endParaRPr lang="en-GB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174" marR="89174" marT="123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1899993"/>
                  </a:ext>
                </a:extLst>
              </a:tr>
            </a:tbl>
          </a:graphicData>
        </a:graphic>
      </p:graphicFrame>
      <p:pic>
        <p:nvPicPr>
          <p:cNvPr id="29" name="Picture 2" descr="Examples of the ECG waveforms in PhysioNet dataset [50]. | Download  Scientific Diagram">
            <a:extLst>
              <a:ext uri="{FF2B5EF4-FFF2-40B4-BE49-F238E27FC236}">
                <a16:creationId xmlns:a16="http://schemas.microsoft.com/office/drawing/2014/main" id="{AD62A75E-047A-7F41-95C3-3AFC8C20D9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2" t="29180" r="2094" b="53065"/>
          <a:stretch/>
        </p:blipFill>
        <p:spPr bwMode="auto">
          <a:xfrm>
            <a:off x="1285795" y="1493143"/>
            <a:ext cx="6413157" cy="1112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7DB1D68-4301-594C-9714-BCAD3A5C04FD}"/>
              </a:ext>
            </a:extLst>
          </p:cNvPr>
          <p:cNvCxnSpPr/>
          <p:nvPr/>
        </p:nvCxnSpPr>
        <p:spPr>
          <a:xfrm>
            <a:off x="1906096" y="1399973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AA1DEA0-0B88-DC4A-BF81-BB72082E4A35}"/>
              </a:ext>
            </a:extLst>
          </p:cNvPr>
          <p:cNvCxnSpPr/>
          <p:nvPr/>
        </p:nvCxnSpPr>
        <p:spPr>
          <a:xfrm>
            <a:off x="2194132" y="1395401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823E53E-4D74-F24E-B97F-3E32F24B9716}"/>
              </a:ext>
            </a:extLst>
          </p:cNvPr>
          <p:cNvCxnSpPr/>
          <p:nvPr/>
        </p:nvCxnSpPr>
        <p:spPr>
          <a:xfrm>
            <a:off x="2532460" y="1386257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C577726-9F24-3E4C-9255-844B5EAF150C}"/>
              </a:ext>
            </a:extLst>
          </p:cNvPr>
          <p:cNvCxnSpPr/>
          <p:nvPr/>
        </p:nvCxnSpPr>
        <p:spPr>
          <a:xfrm>
            <a:off x="2902792" y="1377113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7990C30-981B-1441-A2F5-278ED4922F1B}"/>
              </a:ext>
            </a:extLst>
          </p:cNvPr>
          <p:cNvCxnSpPr/>
          <p:nvPr/>
        </p:nvCxnSpPr>
        <p:spPr>
          <a:xfrm>
            <a:off x="3227404" y="1377113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3699357-C352-0842-8B09-0D3B591F328D}"/>
              </a:ext>
            </a:extLst>
          </p:cNvPr>
          <p:cNvCxnSpPr/>
          <p:nvPr/>
        </p:nvCxnSpPr>
        <p:spPr>
          <a:xfrm>
            <a:off x="3584020" y="1372541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A28985E-12BE-B44F-911D-5FABE1FF90C8}"/>
              </a:ext>
            </a:extLst>
          </p:cNvPr>
          <p:cNvCxnSpPr/>
          <p:nvPr/>
        </p:nvCxnSpPr>
        <p:spPr>
          <a:xfrm>
            <a:off x="4000072" y="1367969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F22B0BC-BA88-BA40-83CF-7DEDFDA0D55D}"/>
              </a:ext>
            </a:extLst>
          </p:cNvPr>
          <p:cNvCxnSpPr/>
          <p:nvPr/>
        </p:nvCxnSpPr>
        <p:spPr>
          <a:xfrm>
            <a:off x="4265248" y="1363397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4CAB5FB-EF80-DB4E-9813-5878BDF7F664}"/>
              </a:ext>
            </a:extLst>
          </p:cNvPr>
          <p:cNvCxnSpPr/>
          <p:nvPr/>
        </p:nvCxnSpPr>
        <p:spPr>
          <a:xfrm>
            <a:off x="4489276" y="1354253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DEBD0F7-4058-B846-9873-9ED71BAD5061}"/>
              </a:ext>
            </a:extLst>
          </p:cNvPr>
          <p:cNvCxnSpPr/>
          <p:nvPr/>
        </p:nvCxnSpPr>
        <p:spPr>
          <a:xfrm>
            <a:off x="4717876" y="1349681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B8D05DF-EF61-B848-A125-ED059ABECF3F}"/>
              </a:ext>
            </a:extLst>
          </p:cNvPr>
          <p:cNvCxnSpPr/>
          <p:nvPr/>
        </p:nvCxnSpPr>
        <p:spPr>
          <a:xfrm>
            <a:off x="4992196" y="1331393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F8A5F66-7DE9-0342-97FD-E7590611E108}"/>
              </a:ext>
            </a:extLst>
          </p:cNvPr>
          <p:cNvCxnSpPr/>
          <p:nvPr/>
        </p:nvCxnSpPr>
        <p:spPr>
          <a:xfrm>
            <a:off x="5362528" y="1326821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3D4C952-CE11-414C-8D4B-3F8BB2952C88}"/>
              </a:ext>
            </a:extLst>
          </p:cNvPr>
          <p:cNvCxnSpPr/>
          <p:nvPr/>
        </p:nvCxnSpPr>
        <p:spPr>
          <a:xfrm>
            <a:off x="5760292" y="1326821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AAF89BA-E869-DA49-BEDC-370EFD4BBFBA}"/>
              </a:ext>
            </a:extLst>
          </p:cNvPr>
          <p:cNvCxnSpPr/>
          <p:nvPr/>
        </p:nvCxnSpPr>
        <p:spPr>
          <a:xfrm>
            <a:off x="6002608" y="1303961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49FB81A-245C-B445-ACC8-E50E311543EB}"/>
              </a:ext>
            </a:extLst>
          </p:cNvPr>
          <p:cNvCxnSpPr/>
          <p:nvPr/>
        </p:nvCxnSpPr>
        <p:spPr>
          <a:xfrm>
            <a:off x="6368368" y="1299389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2B0FF7F-ADE0-534F-A63C-72E1492EE643}"/>
              </a:ext>
            </a:extLst>
          </p:cNvPr>
          <p:cNvCxnSpPr/>
          <p:nvPr/>
        </p:nvCxnSpPr>
        <p:spPr>
          <a:xfrm>
            <a:off x="6601540" y="1294817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AC7F7BC-7932-8543-94EF-D894E041F496}"/>
              </a:ext>
            </a:extLst>
          </p:cNvPr>
          <p:cNvCxnSpPr/>
          <p:nvPr/>
        </p:nvCxnSpPr>
        <p:spPr>
          <a:xfrm>
            <a:off x="6848428" y="1290245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34C1D50-F137-2C4B-8E81-FFC5026A2209}"/>
              </a:ext>
            </a:extLst>
          </p:cNvPr>
          <p:cNvCxnSpPr/>
          <p:nvPr/>
        </p:nvCxnSpPr>
        <p:spPr>
          <a:xfrm>
            <a:off x="7214188" y="1271957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E27D7B2-D6A5-6C40-A63F-D7BD3464EC45}"/>
              </a:ext>
            </a:extLst>
          </p:cNvPr>
          <p:cNvCxnSpPr/>
          <p:nvPr/>
        </p:nvCxnSpPr>
        <p:spPr>
          <a:xfrm>
            <a:off x="7502224" y="1258241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8FF7994-FB7E-3944-8C2E-0D22B17F5040}"/>
              </a:ext>
            </a:extLst>
          </p:cNvPr>
          <p:cNvSpPr txBox="1"/>
          <p:nvPr/>
        </p:nvSpPr>
        <p:spPr>
          <a:xfrm>
            <a:off x="71234" y="1530385"/>
            <a:ext cx="71481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/>
              <a:t>ECG file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C43B9E8-7218-C24E-9824-FA84DD717713}"/>
              </a:ext>
            </a:extLst>
          </p:cNvPr>
          <p:cNvSpPr txBox="1"/>
          <p:nvPr/>
        </p:nvSpPr>
        <p:spPr>
          <a:xfrm>
            <a:off x="62135" y="2223040"/>
            <a:ext cx="83029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/>
              <a:t>Annotate</a:t>
            </a:r>
          </a:p>
          <a:p>
            <a:r>
              <a:rPr lang="en-US" sz="1300" b="1" dirty="0"/>
              <a:t> peaks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324C03C-1D2E-5843-9CAA-07F31B116745}"/>
              </a:ext>
            </a:extLst>
          </p:cNvPr>
          <p:cNvSpPr txBox="1"/>
          <p:nvPr/>
        </p:nvSpPr>
        <p:spPr>
          <a:xfrm>
            <a:off x="49812" y="2974083"/>
            <a:ext cx="99138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Annotation data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C7F3365-4BB8-B94F-A353-F2FCA7066E53}"/>
              </a:ext>
            </a:extLst>
          </p:cNvPr>
          <p:cNvSpPr txBox="1"/>
          <p:nvPr/>
        </p:nvSpPr>
        <p:spPr>
          <a:xfrm>
            <a:off x="71234" y="221869"/>
            <a:ext cx="3117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Working with ECG data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38A93E5-51E1-7143-9DA4-A70CD725AA2E}"/>
              </a:ext>
            </a:extLst>
          </p:cNvPr>
          <p:cNvSpPr/>
          <p:nvPr/>
        </p:nvSpPr>
        <p:spPr>
          <a:xfrm>
            <a:off x="0" y="743321"/>
            <a:ext cx="9144000" cy="88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0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E2C5735C-6283-6445-91A9-16DBC953D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7838" y="38338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745335D-5D54-CB4E-9640-C504FFE9C3B2}"/>
              </a:ext>
            </a:extLst>
          </p:cNvPr>
          <p:cNvGraphicFramePr>
            <a:graphicFrameLocks noGrp="1"/>
          </p:cNvGraphicFramePr>
          <p:nvPr/>
        </p:nvGraphicFramePr>
        <p:xfrm>
          <a:off x="965193" y="2939160"/>
          <a:ext cx="8178807" cy="535538"/>
        </p:xfrm>
        <a:graphic>
          <a:graphicData uri="http://schemas.openxmlformats.org/drawingml/2006/table">
            <a:tbl>
              <a:tblPr firstRow="1" firstCol="1" bandRow="1"/>
              <a:tblGrid>
                <a:gridCol w="789767">
                  <a:extLst>
                    <a:ext uri="{9D8B030D-6E8A-4147-A177-3AD203B41FA5}">
                      <a16:colId xmlns:a16="http://schemas.microsoft.com/office/drawing/2014/main" val="884517175"/>
                    </a:ext>
                  </a:extLst>
                </a:gridCol>
                <a:gridCol w="595730">
                  <a:extLst>
                    <a:ext uri="{9D8B030D-6E8A-4147-A177-3AD203B41FA5}">
                      <a16:colId xmlns:a16="http://schemas.microsoft.com/office/drawing/2014/main" val="3792873340"/>
                    </a:ext>
                  </a:extLst>
                </a:gridCol>
                <a:gridCol w="595730">
                  <a:extLst>
                    <a:ext uri="{9D8B030D-6E8A-4147-A177-3AD203B41FA5}">
                      <a16:colId xmlns:a16="http://schemas.microsoft.com/office/drawing/2014/main" val="1696335181"/>
                    </a:ext>
                  </a:extLst>
                </a:gridCol>
                <a:gridCol w="688620">
                  <a:extLst>
                    <a:ext uri="{9D8B030D-6E8A-4147-A177-3AD203B41FA5}">
                      <a16:colId xmlns:a16="http://schemas.microsoft.com/office/drawing/2014/main" val="1461461258"/>
                    </a:ext>
                  </a:extLst>
                </a:gridCol>
                <a:gridCol w="688620">
                  <a:extLst>
                    <a:ext uri="{9D8B030D-6E8A-4147-A177-3AD203B41FA5}">
                      <a16:colId xmlns:a16="http://schemas.microsoft.com/office/drawing/2014/main" val="2736436461"/>
                    </a:ext>
                  </a:extLst>
                </a:gridCol>
                <a:gridCol w="688620">
                  <a:extLst>
                    <a:ext uri="{9D8B030D-6E8A-4147-A177-3AD203B41FA5}">
                      <a16:colId xmlns:a16="http://schemas.microsoft.com/office/drawing/2014/main" val="3634645668"/>
                    </a:ext>
                  </a:extLst>
                </a:gridCol>
                <a:gridCol w="688620">
                  <a:extLst>
                    <a:ext uri="{9D8B030D-6E8A-4147-A177-3AD203B41FA5}">
                      <a16:colId xmlns:a16="http://schemas.microsoft.com/office/drawing/2014/main" val="1729005091"/>
                    </a:ext>
                  </a:extLst>
                </a:gridCol>
                <a:gridCol w="688620">
                  <a:extLst>
                    <a:ext uri="{9D8B030D-6E8A-4147-A177-3AD203B41FA5}">
                      <a16:colId xmlns:a16="http://schemas.microsoft.com/office/drawing/2014/main" val="3532228362"/>
                    </a:ext>
                  </a:extLst>
                </a:gridCol>
                <a:gridCol w="688620">
                  <a:extLst>
                    <a:ext uri="{9D8B030D-6E8A-4147-A177-3AD203B41FA5}">
                      <a16:colId xmlns:a16="http://schemas.microsoft.com/office/drawing/2014/main" val="435166877"/>
                    </a:ext>
                  </a:extLst>
                </a:gridCol>
                <a:gridCol w="688620">
                  <a:extLst>
                    <a:ext uri="{9D8B030D-6E8A-4147-A177-3AD203B41FA5}">
                      <a16:colId xmlns:a16="http://schemas.microsoft.com/office/drawing/2014/main" val="3587282924"/>
                    </a:ext>
                  </a:extLst>
                </a:gridCol>
                <a:gridCol w="688620">
                  <a:extLst>
                    <a:ext uri="{9D8B030D-6E8A-4147-A177-3AD203B41FA5}">
                      <a16:colId xmlns:a16="http://schemas.microsoft.com/office/drawing/2014/main" val="4243040873"/>
                    </a:ext>
                  </a:extLst>
                </a:gridCol>
                <a:gridCol w="688620">
                  <a:extLst>
                    <a:ext uri="{9D8B030D-6E8A-4147-A177-3AD203B41FA5}">
                      <a16:colId xmlns:a16="http://schemas.microsoft.com/office/drawing/2014/main" val="3087533564"/>
                    </a:ext>
                  </a:extLst>
                </a:gridCol>
              </a:tblGrid>
              <a:tr h="53553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peaks (</a:t>
                      </a:r>
                      <a:r>
                        <a:rPr lang="en-GB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</a:t>
                      </a:r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GB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174" marR="89174" marT="123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180</a:t>
                      </a:r>
                      <a:endParaRPr lang="en-GB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174" marR="89174" marT="123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980</a:t>
                      </a:r>
                      <a:endParaRPr lang="en-GB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174" marR="89174" marT="123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1749</a:t>
                      </a:r>
                      <a:endParaRPr lang="en-GB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174" marR="89174" marT="123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2517</a:t>
                      </a:r>
                      <a:endParaRPr lang="en-GB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174" marR="89174" marT="123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3307</a:t>
                      </a:r>
                      <a:endParaRPr lang="en-GB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174" marR="89174" marT="123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4105</a:t>
                      </a:r>
                      <a:endParaRPr lang="en-GB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174" marR="89174" marT="123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4893</a:t>
                      </a:r>
                      <a:endParaRPr lang="en-GB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174" marR="89174" marT="123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5669</a:t>
                      </a:r>
                      <a:endParaRPr lang="en-GB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174" marR="89174" marT="123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6441</a:t>
                      </a:r>
                      <a:endParaRPr lang="en-GB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174" marR="89174" marT="123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7281</a:t>
                      </a:r>
                      <a:endParaRPr lang="en-GB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174" marR="89174" marT="123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8092</a:t>
                      </a:r>
                      <a:endParaRPr lang="en-GB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174" marR="89174" marT="123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189999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874092B-64C9-D344-8E55-17D5928B2CEE}"/>
              </a:ext>
            </a:extLst>
          </p:cNvPr>
          <p:cNvGraphicFramePr>
            <a:graphicFrameLocks noGrp="1"/>
          </p:cNvGraphicFramePr>
          <p:nvPr/>
        </p:nvGraphicFramePr>
        <p:xfrm>
          <a:off x="1174576" y="3824767"/>
          <a:ext cx="7512908" cy="71199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13368">
                  <a:extLst>
                    <a:ext uri="{9D8B030D-6E8A-4147-A177-3AD203B41FA5}">
                      <a16:colId xmlns:a16="http://schemas.microsoft.com/office/drawing/2014/main" val="4193204882"/>
                    </a:ext>
                  </a:extLst>
                </a:gridCol>
                <a:gridCol w="659954">
                  <a:extLst>
                    <a:ext uri="{9D8B030D-6E8A-4147-A177-3AD203B41FA5}">
                      <a16:colId xmlns:a16="http://schemas.microsoft.com/office/drawing/2014/main" val="454997187"/>
                    </a:ext>
                  </a:extLst>
                </a:gridCol>
                <a:gridCol w="659954">
                  <a:extLst>
                    <a:ext uri="{9D8B030D-6E8A-4147-A177-3AD203B41FA5}">
                      <a16:colId xmlns:a16="http://schemas.microsoft.com/office/drawing/2014/main" val="240369934"/>
                    </a:ext>
                  </a:extLst>
                </a:gridCol>
                <a:gridCol w="659954">
                  <a:extLst>
                    <a:ext uri="{9D8B030D-6E8A-4147-A177-3AD203B41FA5}">
                      <a16:colId xmlns:a16="http://schemas.microsoft.com/office/drawing/2014/main" val="1793128945"/>
                    </a:ext>
                  </a:extLst>
                </a:gridCol>
                <a:gridCol w="659954">
                  <a:extLst>
                    <a:ext uri="{9D8B030D-6E8A-4147-A177-3AD203B41FA5}">
                      <a16:colId xmlns:a16="http://schemas.microsoft.com/office/drawing/2014/main" val="1610681305"/>
                    </a:ext>
                  </a:extLst>
                </a:gridCol>
                <a:gridCol w="659954">
                  <a:extLst>
                    <a:ext uri="{9D8B030D-6E8A-4147-A177-3AD203B41FA5}">
                      <a16:colId xmlns:a16="http://schemas.microsoft.com/office/drawing/2014/main" val="2909272814"/>
                    </a:ext>
                  </a:extLst>
                </a:gridCol>
                <a:gridCol w="659954">
                  <a:extLst>
                    <a:ext uri="{9D8B030D-6E8A-4147-A177-3AD203B41FA5}">
                      <a16:colId xmlns:a16="http://schemas.microsoft.com/office/drawing/2014/main" val="2837083191"/>
                    </a:ext>
                  </a:extLst>
                </a:gridCol>
                <a:gridCol w="659954">
                  <a:extLst>
                    <a:ext uri="{9D8B030D-6E8A-4147-A177-3AD203B41FA5}">
                      <a16:colId xmlns:a16="http://schemas.microsoft.com/office/drawing/2014/main" val="4183805089"/>
                    </a:ext>
                  </a:extLst>
                </a:gridCol>
                <a:gridCol w="659954">
                  <a:extLst>
                    <a:ext uri="{9D8B030D-6E8A-4147-A177-3AD203B41FA5}">
                      <a16:colId xmlns:a16="http://schemas.microsoft.com/office/drawing/2014/main" val="1314197026"/>
                    </a:ext>
                  </a:extLst>
                </a:gridCol>
                <a:gridCol w="659954">
                  <a:extLst>
                    <a:ext uri="{9D8B030D-6E8A-4147-A177-3AD203B41FA5}">
                      <a16:colId xmlns:a16="http://schemas.microsoft.com/office/drawing/2014/main" val="4000326756"/>
                    </a:ext>
                  </a:extLst>
                </a:gridCol>
                <a:gridCol w="659954">
                  <a:extLst>
                    <a:ext uri="{9D8B030D-6E8A-4147-A177-3AD203B41FA5}">
                      <a16:colId xmlns:a16="http://schemas.microsoft.com/office/drawing/2014/main" val="2043913720"/>
                    </a:ext>
                  </a:extLst>
                </a:gridCol>
              </a:tblGrid>
              <a:tr h="711994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err="1">
                          <a:effectLst/>
                        </a:rPr>
                        <a:t>nn</a:t>
                      </a:r>
                      <a:r>
                        <a:rPr lang="en-GB" sz="1600" b="1" dirty="0">
                          <a:effectLst/>
                        </a:rPr>
                        <a:t> (</a:t>
                      </a:r>
                      <a:r>
                        <a:rPr lang="en-GB" sz="1600" b="1" dirty="0" err="1">
                          <a:effectLst/>
                        </a:rPr>
                        <a:t>ms</a:t>
                      </a:r>
                      <a:r>
                        <a:rPr lang="en-GB" sz="1600" b="1" dirty="0">
                          <a:effectLst/>
                        </a:rPr>
                        <a:t>)</a:t>
                      </a:r>
                      <a:endParaRPr lang="en-GB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</a:rPr>
                        <a:t>800</a:t>
                      </a:r>
                      <a:endParaRPr lang="en-GB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</a:rPr>
                        <a:t>769</a:t>
                      </a:r>
                      <a:endParaRPr lang="en-GB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</a:rPr>
                        <a:t>768</a:t>
                      </a:r>
                      <a:endParaRPr lang="en-GB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</a:rPr>
                        <a:t>790</a:t>
                      </a:r>
                      <a:endParaRPr lang="en-GB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</a:rPr>
                        <a:t>798</a:t>
                      </a:r>
                      <a:endParaRPr lang="en-GB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</a:rPr>
                        <a:t>788</a:t>
                      </a:r>
                      <a:endParaRPr lang="en-GB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</a:rPr>
                        <a:t>776</a:t>
                      </a:r>
                      <a:endParaRPr lang="en-GB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</a:rPr>
                        <a:t>772</a:t>
                      </a:r>
                      <a:endParaRPr lang="en-GB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</a:rPr>
                        <a:t>840</a:t>
                      </a:r>
                      <a:endParaRPr lang="en-GB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</a:rPr>
                        <a:t>811</a:t>
                      </a:r>
                      <a:endParaRPr lang="en-GB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76121184"/>
                  </a:ext>
                </a:extLst>
              </a:tr>
            </a:tbl>
          </a:graphicData>
        </a:graphic>
      </p:graphicFrame>
      <p:sp>
        <p:nvSpPr>
          <p:cNvPr id="5" name="Left Brace 4">
            <a:extLst>
              <a:ext uri="{FF2B5EF4-FFF2-40B4-BE49-F238E27FC236}">
                <a16:creationId xmlns:a16="http://schemas.microsoft.com/office/drawing/2014/main" id="{8F3095B5-773F-4648-9FCF-434F8B811469}"/>
              </a:ext>
            </a:extLst>
          </p:cNvPr>
          <p:cNvSpPr/>
          <p:nvPr/>
        </p:nvSpPr>
        <p:spPr>
          <a:xfrm rot="16200000">
            <a:off x="2200187" y="3414954"/>
            <a:ext cx="296563" cy="4695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AA0143D4-22DD-CD47-8D1E-B03BA5593B56}"/>
              </a:ext>
            </a:extLst>
          </p:cNvPr>
          <p:cNvSpPr/>
          <p:nvPr/>
        </p:nvSpPr>
        <p:spPr>
          <a:xfrm rot="16200000">
            <a:off x="2867453" y="3377883"/>
            <a:ext cx="296563" cy="4695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86F7095-5BD5-174C-A96B-5745DFE592E1}"/>
              </a:ext>
            </a:extLst>
          </p:cNvPr>
          <p:cNvSpPr/>
          <p:nvPr/>
        </p:nvSpPr>
        <p:spPr>
          <a:xfrm rot="16200000">
            <a:off x="3485292" y="3414954"/>
            <a:ext cx="296563" cy="4695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9B8307F4-A555-2344-B5A3-368A17D0D26F}"/>
              </a:ext>
            </a:extLst>
          </p:cNvPr>
          <p:cNvSpPr/>
          <p:nvPr/>
        </p:nvSpPr>
        <p:spPr>
          <a:xfrm rot="16200000">
            <a:off x="4177271" y="3402596"/>
            <a:ext cx="296563" cy="4695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5EC3838D-A6E6-3B4A-80C6-E2FFB404E85B}"/>
              </a:ext>
            </a:extLst>
          </p:cNvPr>
          <p:cNvSpPr/>
          <p:nvPr/>
        </p:nvSpPr>
        <p:spPr>
          <a:xfrm rot="16200000">
            <a:off x="4881607" y="3390239"/>
            <a:ext cx="296563" cy="4695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2D358DF0-D09C-7D48-8DB9-86F7A0C8015E}"/>
              </a:ext>
            </a:extLst>
          </p:cNvPr>
          <p:cNvSpPr/>
          <p:nvPr/>
        </p:nvSpPr>
        <p:spPr>
          <a:xfrm rot="16200000">
            <a:off x="5548873" y="3414952"/>
            <a:ext cx="296563" cy="4695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99B1F6D2-C0EA-E84C-97F3-407223985377}"/>
              </a:ext>
            </a:extLst>
          </p:cNvPr>
          <p:cNvSpPr/>
          <p:nvPr/>
        </p:nvSpPr>
        <p:spPr>
          <a:xfrm rot="16200000">
            <a:off x="6191425" y="3427308"/>
            <a:ext cx="296563" cy="4695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336D6DF1-F3CA-B44B-81D3-68E7A61488AB}"/>
              </a:ext>
            </a:extLst>
          </p:cNvPr>
          <p:cNvSpPr/>
          <p:nvPr/>
        </p:nvSpPr>
        <p:spPr>
          <a:xfrm rot="16200000">
            <a:off x="6920475" y="3427307"/>
            <a:ext cx="296563" cy="4695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F19FCC93-1969-454A-B250-4014AB0B8B97}"/>
              </a:ext>
            </a:extLst>
          </p:cNvPr>
          <p:cNvSpPr/>
          <p:nvPr/>
        </p:nvSpPr>
        <p:spPr>
          <a:xfrm rot="16200000">
            <a:off x="7550671" y="3414951"/>
            <a:ext cx="296563" cy="4695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E3860B79-D06D-AC49-B5E8-CFAB4141AC2E}"/>
              </a:ext>
            </a:extLst>
          </p:cNvPr>
          <p:cNvSpPr/>
          <p:nvPr/>
        </p:nvSpPr>
        <p:spPr>
          <a:xfrm rot="16200000">
            <a:off x="8217937" y="3397161"/>
            <a:ext cx="296563" cy="4695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" descr="Examples of the ECG waveforms in PhysioNet dataset [50]. | Download  Scientific Diagram">
            <a:extLst>
              <a:ext uri="{FF2B5EF4-FFF2-40B4-BE49-F238E27FC236}">
                <a16:creationId xmlns:a16="http://schemas.microsoft.com/office/drawing/2014/main" id="{AD62A75E-047A-7F41-95C3-3AFC8C20D9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2" t="29180" r="2094" b="53065"/>
          <a:stretch/>
        </p:blipFill>
        <p:spPr bwMode="auto">
          <a:xfrm>
            <a:off x="1285795" y="1493143"/>
            <a:ext cx="6413157" cy="1112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7DB1D68-4301-594C-9714-BCAD3A5C04FD}"/>
              </a:ext>
            </a:extLst>
          </p:cNvPr>
          <p:cNvCxnSpPr/>
          <p:nvPr/>
        </p:nvCxnSpPr>
        <p:spPr>
          <a:xfrm>
            <a:off x="1906096" y="1399973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AA1DEA0-0B88-DC4A-BF81-BB72082E4A35}"/>
              </a:ext>
            </a:extLst>
          </p:cNvPr>
          <p:cNvCxnSpPr/>
          <p:nvPr/>
        </p:nvCxnSpPr>
        <p:spPr>
          <a:xfrm>
            <a:off x="2194132" y="1395401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823E53E-4D74-F24E-B97F-3E32F24B9716}"/>
              </a:ext>
            </a:extLst>
          </p:cNvPr>
          <p:cNvCxnSpPr/>
          <p:nvPr/>
        </p:nvCxnSpPr>
        <p:spPr>
          <a:xfrm>
            <a:off x="2532460" y="1386257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C577726-9F24-3E4C-9255-844B5EAF150C}"/>
              </a:ext>
            </a:extLst>
          </p:cNvPr>
          <p:cNvCxnSpPr/>
          <p:nvPr/>
        </p:nvCxnSpPr>
        <p:spPr>
          <a:xfrm>
            <a:off x="2902792" y="1377113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7990C30-981B-1441-A2F5-278ED4922F1B}"/>
              </a:ext>
            </a:extLst>
          </p:cNvPr>
          <p:cNvCxnSpPr/>
          <p:nvPr/>
        </p:nvCxnSpPr>
        <p:spPr>
          <a:xfrm>
            <a:off x="3227404" y="1377113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3699357-C352-0842-8B09-0D3B591F328D}"/>
              </a:ext>
            </a:extLst>
          </p:cNvPr>
          <p:cNvCxnSpPr/>
          <p:nvPr/>
        </p:nvCxnSpPr>
        <p:spPr>
          <a:xfrm>
            <a:off x="3584020" y="1372541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A28985E-12BE-B44F-911D-5FABE1FF90C8}"/>
              </a:ext>
            </a:extLst>
          </p:cNvPr>
          <p:cNvCxnSpPr/>
          <p:nvPr/>
        </p:nvCxnSpPr>
        <p:spPr>
          <a:xfrm>
            <a:off x="4000072" y="1367969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F22B0BC-BA88-BA40-83CF-7DEDFDA0D55D}"/>
              </a:ext>
            </a:extLst>
          </p:cNvPr>
          <p:cNvCxnSpPr/>
          <p:nvPr/>
        </p:nvCxnSpPr>
        <p:spPr>
          <a:xfrm>
            <a:off x="4265248" y="1363397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4CAB5FB-EF80-DB4E-9813-5878BDF7F664}"/>
              </a:ext>
            </a:extLst>
          </p:cNvPr>
          <p:cNvCxnSpPr/>
          <p:nvPr/>
        </p:nvCxnSpPr>
        <p:spPr>
          <a:xfrm>
            <a:off x="4489276" y="1354253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DEBD0F7-4058-B846-9873-9ED71BAD5061}"/>
              </a:ext>
            </a:extLst>
          </p:cNvPr>
          <p:cNvCxnSpPr/>
          <p:nvPr/>
        </p:nvCxnSpPr>
        <p:spPr>
          <a:xfrm>
            <a:off x="4717876" y="1349681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B8D05DF-EF61-B848-A125-ED059ABECF3F}"/>
              </a:ext>
            </a:extLst>
          </p:cNvPr>
          <p:cNvCxnSpPr/>
          <p:nvPr/>
        </p:nvCxnSpPr>
        <p:spPr>
          <a:xfrm>
            <a:off x="4992196" y="1331393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F8A5F66-7DE9-0342-97FD-E7590611E108}"/>
              </a:ext>
            </a:extLst>
          </p:cNvPr>
          <p:cNvCxnSpPr/>
          <p:nvPr/>
        </p:nvCxnSpPr>
        <p:spPr>
          <a:xfrm>
            <a:off x="5362528" y="1326821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3D4C952-CE11-414C-8D4B-3F8BB2952C88}"/>
              </a:ext>
            </a:extLst>
          </p:cNvPr>
          <p:cNvCxnSpPr/>
          <p:nvPr/>
        </p:nvCxnSpPr>
        <p:spPr>
          <a:xfrm>
            <a:off x="5760292" y="1326821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AAF89BA-E869-DA49-BEDC-370EFD4BBFBA}"/>
              </a:ext>
            </a:extLst>
          </p:cNvPr>
          <p:cNvCxnSpPr/>
          <p:nvPr/>
        </p:nvCxnSpPr>
        <p:spPr>
          <a:xfrm>
            <a:off x="6002608" y="1303961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49FB81A-245C-B445-ACC8-E50E311543EB}"/>
              </a:ext>
            </a:extLst>
          </p:cNvPr>
          <p:cNvCxnSpPr/>
          <p:nvPr/>
        </p:nvCxnSpPr>
        <p:spPr>
          <a:xfrm>
            <a:off x="6368368" y="1299389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2B0FF7F-ADE0-534F-A63C-72E1492EE643}"/>
              </a:ext>
            </a:extLst>
          </p:cNvPr>
          <p:cNvCxnSpPr/>
          <p:nvPr/>
        </p:nvCxnSpPr>
        <p:spPr>
          <a:xfrm>
            <a:off x="6601540" y="1294817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AC7F7BC-7932-8543-94EF-D894E041F496}"/>
              </a:ext>
            </a:extLst>
          </p:cNvPr>
          <p:cNvCxnSpPr/>
          <p:nvPr/>
        </p:nvCxnSpPr>
        <p:spPr>
          <a:xfrm>
            <a:off x="6848428" y="1290245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34C1D50-F137-2C4B-8E81-FFC5026A2209}"/>
              </a:ext>
            </a:extLst>
          </p:cNvPr>
          <p:cNvCxnSpPr/>
          <p:nvPr/>
        </p:nvCxnSpPr>
        <p:spPr>
          <a:xfrm>
            <a:off x="7214188" y="1271957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E27D7B2-D6A5-6C40-A63F-D7BD3464EC45}"/>
              </a:ext>
            </a:extLst>
          </p:cNvPr>
          <p:cNvCxnSpPr/>
          <p:nvPr/>
        </p:nvCxnSpPr>
        <p:spPr>
          <a:xfrm>
            <a:off x="7502224" y="1258241"/>
            <a:ext cx="0" cy="129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8FF7994-FB7E-3944-8C2E-0D22B17F5040}"/>
              </a:ext>
            </a:extLst>
          </p:cNvPr>
          <p:cNvSpPr txBox="1"/>
          <p:nvPr/>
        </p:nvSpPr>
        <p:spPr>
          <a:xfrm>
            <a:off x="71234" y="1530385"/>
            <a:ext cx="71481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/>
              <a:t>ECG file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C43B9E8-7218-C24E-9824-FA84DD717713}"/>
              </a:ext>
            </a:extLst>
          </p:cNvPr>
          <p:cNvSpPr txBox="1"/>
          <p:nvPr/>
        </p:nvSpPr>
        <p:spPr>
          <a:xfrm>
            <a:off x="62135" y="2223040"/>
            <a:ext cx="83029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/>
              <a:t>Annotate</a:t>
            </a:r>
          </a:p>
          <a:p>
            <a:r>
              <a:rPr lang="en-US" sz="1300" b="1" dirty="0"/>
              <a:t> peaks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324C03C-1D2E-5843-9CAA-07F31B116745}"/>
              </a:ext>
            </a:extLst>
          </p:cNvPr>
          <p:cNvSpPr txBox="1"/>
          <p:nvPr/>
        </p:nvSpPr>
        <p:spPr>
          <a:xfrm>
            <a:off x="49812" y="2974083"/>
            <a:ext cx="99138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Annotation data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1EEB50B-01A9-BE45-A1C4-215772017894}"/>
              </a:ext>
            </a:extLst>
          </p:cNvPr>
          <p:cNvSpPr txBox="1"/>
          <p:nvPr/>
        </p:nvSpPr>
        <p:spPr>
          <a:xfrm>
            <a:off x="38195" y="3824767"/>
            <a:ext cx="99138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Interval between peaks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C7F3365-4BB8-B94F-A353-F2FCA7066E53}"/>
              </a:ext>
            </a:extLst>
          </p:cNvPr>
          <p:cNvSpPr txBox="1"/>
          <p:nvPr/>
        </p:nvSpPr>
        <p:spPr>
          <a:xfrm>
            <a:off x="71234" y="221869"/>
            <a:ext cx="3117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Working with ECG data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38A93E5-51E1-7143-9DA4-A70CD725AA2E}"/>
              </a:ext>
            </a:extLst>
          </p:cNvPr>
          <p:cNvSpPr/>
          <p:nvPr/>
        </p:nvSpPr>
        <p:spPr>
          <a:xfrm>
            <a:off x="0" y="743321"/>
            <a:ext cx="9144000" cy="88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25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426</Words>
  <Application>Microsoft Macintosh PowerPoint</Application>
  <PresentationFormat>On-screen Show (4:3)</PresentationFormat>
  <Paragraphs>128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Lewis, Philip</dc:creator>
  <cp:lastModifiedBy>Lewis, Philip</cp:lastModifiedBy>
  <cp:revision>4</cp:revision>
  <dcterms:created xsi:type="dcterms:W3CDTF">2020-12-08T14:25:47Z</dcterms:created>
  <dcterms:modified xsi:type="dcterms:W3CDTF">2021-11-30T16:11:34Z</dcterms:modified>
</cp:coreProperties>
</file>