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0"/>
  </p:notesMasterIdLst>
  <p:handoutMasterIdLst>
    <p:handoutMasterId r:id="rId61"/>
  </p:handoutMasterIdLst>
  <p:sldIdLst>
    <p:sldId id="257" r:id="rId2"/>
    <p:sldId id="350" r:id="rId3"/>
    <p:sldId id="300" r:id="rId4"/>
    <p:sldId id="266" r:id="rId5"/>
    <p:sldId id="346" r:id="rId6"/>
    <p:sldId id="287" r:id="rId7"/>
    <p:sldId id="289" r:id="rId8"/>
    <p:sldId id="288" r:id="rId9"/>
    <p:sldId id="291" r:id="rId10"/>
    <p:sldId id="290" r:id="rId11"/>
    <p:sldId id="310" r:id="rId12"/>
    <p:sldId id="304" r:id="rId13"/>
    <p:sldId id="322" r:id="rId14"/>
    <p:sldId id="292" r:id="rId15"/>
    <p:sldId id="293" r:id="rId16"/>
    <p:sldId id="302" r:id="rId17"/>
    <p:sldId id="299" r:id="rId18"/>
    <p:sldId id="348" r:id="rId19"/>
    <p:sldId id="331" r:id="rId20"/>
    <p:sldId id="333" r:id="rId21"/>
    <p:sldId id="330" r:id="rId22"/>
    <p:sldId id="328" r:id="rId23"/>
    <p:sldId id="323" r:id="rId24"/>
    <p:sldId id="324" r:id="rId25"/>
    <p:sldId id="325" r:id="rId26"/>
    <p:sldId id="303" r:id="rId27"/>
    <p:sldId id="326" r:id="rId28"/>
    <p:sldId id="327" r:id="rId29"/>
    <p:sldId id="301" r:id="rId30"/>
    <p:sldId id="312" r:id="rId31"/>
    <p:sldId id="294" r:id="rId32"/>
    <p:sldId id="344" r:id="rId33"/>
    <p:sldId id="307" r:id="rId34"/>
    <p:sldId id="313" r:id="rId35"/>
    <p:sldId id="347" r:id="rId36"/>
    <p:sldId id="311" r:id="rId37"/>
    <p:sldId id="314" r:id="rId38"/>
    <p:sldId id="315" r:id="rId39"/>
    <p:sldId id="316" r:id="rId40"/>
    <p:sldId id="317" r:id="rId41"/>
    <p:sldId id="332" r:id="rId42"/>
    <p:sldId id="306" r:id="rId43"/>
    <p:sldId id="335" r:id="rId44"/>
    <p:sldId id="336" r:id="rId45"/>
    <p:sldId id="338" r:id="rId46"/>
    <p:sldId id="337" r:id="rId47"/>
    <p:sldId id="305" r:id="rId48"/>
    <p:sldId id="339" r:id="rId49"/>
    <p:sldId id="340" r:id="rId50"/>
    <p:sldId id="351" r:id="rId51"/>
    <p:sldId id="345" r:id="rId52"/>
    <p:sldId id="341" r:id="rId53"/>
    <p:sldId id="342" r:id="rId54"/>
    <p:sldId id="343" r:id="rId55"/>
    <p:sldId id="297" r:id="rId56"/>
    <p:sldId id="298" r:id="rId57"/>
    <p:sldId id="308" r:id="rId58"/>
    <p:sldId id="349" r:id="rId59"/>
  </p:sldIdLst>
  <p:sldSz cx="9144000" cy="6858000" type="screen4x3"/>
  <p:notesSz cx="9144000" cy="6858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49EB278C-C396-AC46-84BB-A312CB387190}">
          <p14:sldIdLst>
            <p14:sldId id="257"/>
            <p14:sldId id="350"/>
          </p14:sldIdLst>
        </p14:section>
        <p14:section name="Motivations, exemples" id="{1EB0E797-E6DC-E744-9CE5-9EFE9732DDF8}">
          <p14:sldIdLst>
            <p14:sldId id="300"/>
            <p14:sldId id="266"/>
            <p14:sldId id="346"/>
            <p14:sldId id="287"/>
            <p14:sldId id="289"/>
            <p14:sldId id="288"/>
            <p14:sldId id="291"/>
            <p14:sldId id="290"/>
          </p14:sldIdLst>
        </p14:section>
        <p14:section name="Complexité en temps" id="{A4C3437C-9D08-134F-8BCB-7932E3E2FAC5}">
          <p14:sldIdLst>
            <p14:sldId id="310"/>
            <p14:sldId id="304"/>
            <p14:sldId id="322"/>
            <p14:sldId id="292"/>
            <p14:sldId id="293"/>
            <p14:sldId id="302"/>
            <p14:sldId id="299"/>
            <p14:sldId id="348"/>
          </p14:sldIdLst>
        </p14:section>
        <p14:section name="Complexité en espace" id="{7A5641D1-7523-894F-8802-7BD9A2F65B58}">
          <p14:sldIdLst>
            <p14:sldId id="331"/>
            <p14:sldId id="333"/>
            <p14:sldId id="330"/>
          </p14:sldIdLst>
        </p14:section>
        <p14:section name="Un autre exemple" id="{BBA4B026-E31E-014C-B88A-9AC8F8ED1C2A}">
          <p14:sldIdLst>
            <p14:sldId id="328"/>
            <p14:sldId id="323"/>
            <p14:sldId id="324"/>
            <p14:sldId id="325"/>
            <p14:sldId id="303"/>
            <p14:sldId id="326"/>
            <p14:sldId id="327"/>
            <p14:sldId id="301"/>
          </p14:sldIdLst>
        </p14:section>
        <p14:section name="Complexité et log" id="{09C691F5-15BE-A84D-8DD5-C263847CA634}">
          <p14:sldIdLst>
            <p14:sldId id="312"/>
            <p14:sldId id="294"/>
            <p14:sldId id="344"/>
            <p14:sldId id="307"/>
            <p14:sldId id="313"/>
          </p14:sldIdLst>
        </p14:section>
        <p14:section name="(*) Compléments" id="{A8F6F420-233F-F440-AD63-79CA17C7EC4C}">
          <p14:sldIdLst>
            <p14:sldId id="347"/>
            <p14:sldId id="311"/>
            <p14:sldId id="314"/>
            <p14:sldId id="315"/>
            <p14:sldId id="316"/>
            <p14:sldId id="317"/>
          </p14:sldIdLst>
        </p14:section>
        <p14:section name="Complexité asymptotique" id="{E1AA7C12-0F9A-9A4F-8424-8BA8B15459F9}">
          <p14:sldIdLst>
            <p14:sldId id="332"/>
            <p14:sldId id="306"/>
            <p14:sldId id="335"/>
            <p14:sldId id="336"/>
            <p14:sldId id="338"/>
            <p14:sldId id="337"/>
            <p14:sldId id="305"/>
          </p14:sldIdLst>
        </p14:section>
        <p14:section name="Complexités des itérations et des récursions" id="{0CE88452-B29A-0843-8B85-446E037D45FB}">
          <p14:sldIdLst>
            <p14:sldId id="339"/>
            <p14:sldId id="340"/>
            <p14:sldId id="351"/>
            <p14:sldId id="345"/>
            <p14:sldId id="341"/>
            <p14:sldId id="342"/>
            <p14:sldId id="343"/>
          </p14:sldIdLst>
        </p14:section>
        <p14:section name="Synthèse" id="{8866FB48-EFA7-174F-9086-567388E4221D}">
          <p14:sldIdLst>
            <p14:sldId id="297"/>
            <p14:sldId id="298"/>
            <p14:sldId id="308"/>
            <p14:sldId id="34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73"/>
    <p:restoredTop sz="86903"/>
  </p:normalViewPr>
  <p:slideViewPr>
    <p:cSldViewPr snapToGrid="0" snapToObjects="1">
      <p:cViewPr>
        <p:scale>
          <a:sx n="100" d="100"/>
          <a:sy n="100" d="100"/>
        </p:scale>
        <p:origin x="1152" y="24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CFE5DE8B-A1F9-E34B-9468-CA49FC8AE72E}" type="datetimeFigureOut">
              <a:rPr lang="fr-FR" smtClean="0"/>
              <a:t>23/03/2021</a:t>
            </a:fld>
            <a:endParaRPr lang="fr-FR"/>
          </a:p>
        </p:txBody>
      </p:sp>
      <p:sp>
        <p:nvSpPr>
          <p:cNvPr id="4" name="Espace réservé du pied de page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CFA15510-CB57-D44F-BE45-D4CE8C52CE06}" type="slidenum">
              <a:rPr lang="fr-FR" smtClean="0"/>
              <a:t>‹N°›</a:t>
            </a:fld>
            <a:endParaRPr lang="fr-FR"/>
          </a:p>
        </p:txBody>
      </p:sp>
    </p:spTree>
    <p:extLst>
      <p:ext uri="{BB962C8B-B14F-4D97-AF65-F5344CB8AC3E}">
        <p14:creationId xmlns:p14="http://schemas.microsoft.com/office/powerpoint/2010/main" val="9815698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CE86D170-EBFC-DD44-9449-3C7CCE8EB6FE}" type="datetimeFigureOut">
              <a:rPr lang="fr-FR" smtClean="0"/>
              <a:t>23/03/2021</a:t>
            </a:fld>
            <a:endParaRPr lang="fr-FR"/>
          </a:p>
        </p:txBody>
      </p:sp>
      <p:sp>
        <p:nvSpPr>
          <p:cNvPr id="4" name="Espace réservé de l'image des diapositives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ABCDF08F-C835-3941-AB63-E7C8587223CB}" type="slidenum">
              <a:rPr lang="fr-FR" smtClean="0"/>
              <a:t>‹N°›</a:t>
            </a:fld>
            <a:endParaRPr lang="fr-FR"/>
          </a:p>
        </p:txBody>
      </p:sp>
    </p:spTree>
    <p:extLst>
      <p:ext uri="{BB962C8B-B14F-4D97-AF65-F5344CB8AC3E}">
        <p14:creationId xmlns:p14="http://schemas.microsoft.com/office/powerpoint/2010/main" val="124864352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857500" y="514350"/>
            <a:ext cx="3429000" cy="257175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DE816D43-4CDD-024A-8B1E-E7ED99B6017B}" type="slidenum">
              <a:rPr lang="fr-FR" smtClean="0"/>
              <a:t>1</a:t>
            </a:fld>
            <a:endParaRPr lang="fr-FR"/>
          </a:p>
        </p:txBody>
      </p:sp>
    </p:spTree>
    <p:extLst>
      <p:ext uri="{BB962C8B-B14F-4D97-AF65-F5344CB8AC3E}">
        <p14:creationId xmlns:p14="http://schemas.microsoft.com/office/powerpoint/2010/main" val="2124929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ABCDF08F-C835-3941-AB63-E7C8587223CB}" type="slidenum">
              <a:rPr lang="fr-FR" smtClean="0"/>
              <a:t>23</a:t>
            </a:fld>
            <a:endParaRPr lang="fr-FR"/>
          </a:p>
        </p:txBody>
      </p:sp>
    </p:spTree>
    <p:extLst>
      <p:ext uri="{BB962C8B-B14F-4D97-AF65-F5344CB8AC3E}">
        <p14:creationId xmlns:p14="http://schemas.microsoft.com/office/powerpoint/2010/main" val="470237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BCDF08F-C835-3941-AB63-E7C8587223CB}" type="slidenum">
              <a:rPr lang="fr-FR" smtClean="0"/>
              <a:t>44</a:t>
            </a:fld>
            <a:endParaRPr lang="fr-FR"/>
          </a:p>
        </p:txBody>
      </p:sp>
    </p:spTree>
    <p:extLst>
      <p:ext uri="{BB962C8B-B14F-4D97-AF65-F5344CB8AC3E}">
        <p14:creationId xmlns:p14="http://schemas.microsoft.com/office/powerpoint/2010/main" val="2398525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700"/>
            </a:lvl1pPr>
          </a:lstStyle>
          <a:p>
            <a:r>
              <a:rPr lang="fr-FR"/>
              <a:t>Cliquez et modifiez le titre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900"/>
            </a:lvl1pPr>
            <a:lvl2pPr marL="356616" indent="0" algn="ctr">
              <a:buNone/>
              <a:defRPr sz="1600"/>
            </a:lvl2pPr>
            <a:lvl3pPr marL="713232" indent="0" algn="ctr">
              <a:buNone/>
              <a:defRPr sz="1400"/>
            </a:lvl3pPr>
            <a:lvl4pPr marL="1069848" indent="0" algn="ctr">
              <a:buNone/>
              <a:defRPr sz="1200"/>
            </a:lvl4pPr>
            <a:lvl5pPr marL="1426464" indent="0" algn="ctr">
              <a:buNone/>
              <a:defRPr sz="1200"/>
            </a:lvl5pPr>
            <a:lvl6pPr marL="1783080" indent="0" algn="ctr">
              <a:buNone/>
              <a:defRPr sz="1200"/>
            </a:lvl6pPr>
            <a:lvl7pPr marL="2139696" indent="0" algn="ctr">
              <a:buNone/>
              <a:defRPr sz="1200"/>
            </a:lvl7pPr>
            <a:lvl8pPr marL="2496312" indent="0" algn="ctr">
              <a:buNone/>
              <a:defRPr sz="1200"/>
            </a:lvl8pPr>
            <a:lvl9pPr marL="2852928" indent="0" algn="ctr">
              <a:buNone/>
              <a:defRPr sz="1200"/>
            </a:lvl9pPr>
          </a:lstStyle>
          <a:p>
            <a:r>
              <a:rPr lang="fr-FR"/>
              <a:t>Cliquez pour modifier le style des sous-titres du masque</a:t>
            </a:r>
            <a:endParaRPr lang="en-US"/>
          </a:p>
        </p:txBody>
      </p:sp>
      <p:sp>
        <p:nvSpPr>
          <p:cNvPr id="4" name="Date Placeholder 3"/>
          <p:cNvSpPr>
            <a:spLocks noGrp="1"/>
          </p:cNvSpPr>
          <p:nvPr>
            <p:ph type="dt" sz="half" idx="10"/>
          </p:nvPr>
        </p:nvSpPr>
        <p:spPr/>
        <p:txBody>
          <a:bodyPr/>
          <a:lstStyle/>
          <a:p>
            <a:fld id="{121B314E-19D4-EF46-B775-87046055679C}" type="datetime1">
              <a:rPr lang="fr-FR" smtClean="0"/>
              <a:t>23/03/2021</a:t>
            </a:fld>
            <a:endParaRPr lang="fr-FR"/>
          </a:p>
        </p:txBody>
      </p:sp>
      <p:sp>
        <p:nvSpPr>
          <p:cNvPr id="5" name="Footer Placeholder 4"/>
          <p:cNvSpPr>
            <a:spLocks noGrp="1"/>
          </p:cNvSpPr>
          <p:nvPr>
            <p:ph type="ftr" sz="quarter" idx="11"/>
          </p:nvPr>
        </p:nvSpPr>
        <p:spPr/>
        <p:txBody>
          <a:bodyPr/>
          <a:lstStyle/>
          <a:p>
            <a:r>
              <a:rPr lang="en-US"/>
              <a:t>Algo 2. L1 math-info. UPVD. (PhL)</a:t>
            </a:r>
            <a:endParaRPr lang="fr-FR"/>
          </a:p>
        </p:txBody>
      </p:sp>
      <p:sp>
        <p:nvSpPr>
          <p:cNvPr id="6" name="Slide Number Placeholder 5"/>
          <p:cNvSpPr>
            <a:spLocks noGrp="1"/>
          </p:cNvSpPr>
          <p:nvPr>
            <p:ph type="sldNum" sz="quarter" idx="12"/>
          </p:nvPr>
        </p:nvSpPr>
        <p:spPr/>
        <p:txBody>
          <a:bodyPr/>
          <a:lstStyle/>
          <a:p>
            <a:fld id="{65A18AA7-90E0-3C48-AFBB-AC3FD33DE304}" type="slidenum">
              <a:rPr lang="fr-FR" smtClean="0"/>
              <a:t>‹N°›</a:t>
            </a:fld>
            <a:endParaRPr lang="fr-FR"/>
          </a:p>
        </p:txBody>
      </p:sp>
    </p:spTree>
    <p:extLst>
      <p:ext uri="{BB962C8B-B14F-4D97-AF65-F5344CB8AC3E}">
        <p14:creationId xmlns:p14="http://schemas.microsoft.com/office/powerpoint/2010/main" val="2447475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1F3824CB-3878-AF46-A283-3DD9F90BAAD5}" type="datetime1">
              <a:rPr lang="fr-FR" smtClean="0"/>
              <a:t>23/03/2021</a:t>
            </a:fld>
            <a:endParaRPr lang="fr-FR"/>
          </a:p>
        </p:txBody>
      </p:sp>
      <p:sp>
        <p:nvSpPr>
          <p:cNvPr id="5" name="Footer Placeholder 4"/>
          <p:cNvSpPr>
            <a:spLocks noGrp="1"/>
          </p:cNvSpPr>
          <p:nvPr>
            <p:ph type="ftr" sz="quarter" idx="11"/>
          </p:nvPr>
        </p:nvSpPr>
        <p:spPr/>
        <p:txBody>
          <a:bodyPr/>
          <a:lstStyle/>
          <a:p>
            <a:r>
              <a:rPr lang="en-US"/>
              <a:t>Algo 2. L1 math-info. UPVD. (PhL)</a:t>
            </a:r>
            <a:endParaRPr lang="fr-FR"/>
          </a:p>
        </p:txBody>
      </p:sp>
      <p:sp>
        <p:nvSpPr>
          <p:cNvPr id="6" name="Slide Number Placeholder 5"/>
          <p:cNvSpPr>
            <a:spLocks noGrp="1"/>
          </p:cNvSpPr>
          <p:nvPr>
            <p:ph type="sldNum" sz="quarter" idx="12"/>
          </p:nvPr>
        </p:nvSpPr>
        <p:spPr/>
        <p:txBody>
          <a:bodyPr/>
          <a:lstStyle/>
          <a:p>
            <a:fld id="{65A18AA7-90E0-3C48-AFBB-AC3FD33DE304}" type="slidenum">
              <a:rPr lang="fr-FR" smtClean="0"/>
              <a:t>‹N°›</a:t>
            </a:fld>
            <a:endParaRPr lang="fr-FR"/>
          </a:p>
        </p:txBody>
      </p:sp>
    </p:spTree>
    <p:extLst>
      <p:ext uri="{BB962C8B-B14F-4D97-AF65-F5344CB8AC3E}">
        <p14:creationId xmlns:p14="http://schemas.microsoft.com/office/powerpoint/2010/main" val="4073667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fr-FR"/>
              <a:t>Cliquez et modifiez le titre</a:t>
            </a:r>
            <a:endParaRPr lang="en-US"/>
          </a:p>
        </p:txBody>
      </p:sp>
      <p:sp>
        <p:nvSpPr>
          <p:cNvPr id="3" name="Vertical Text Placeholder 2"/>
          <p:cNvSpPr>
            <a:spLocks noGrp="1"/>
          </p:cNvSpPr>
          <p:nvPr>
            <p:ph type="body" orient="vert" idx="1"/>
          </p:nvPr>
        </p:nvSpPr>
        <p:spPr>
          <a:xfrm>
            <a:off x="628659" y="365125"/>
            <a:ext cx="5800725"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520B8504-B431-5D42-8291-859CEC1C247A}" type="datetime1">
              <a:rPr lang="fr-FR" smtClean="0"/>
              <a:t>23/03/2021</a:t>
            </a:fld>
            <a:endParaRPr lang="fr-FR"/>
          </a:p>
        </p:txBody>
      </p:sp>
      <p:sp>
        <p:nvSpPr>
          <p:cNvPr id="5" name="Footer Placeholder 4"/>
          <p:cNvSpPr>
            <a:spLocks noGrp="1"/>
          </p:cNvSpPr>
          <p:nvPr>
            <p:ph type="ftr" sz="quarter" idx="11"/>
          </p:nvPr>
        </p:nvSpPr>
        <p:spPr/>
        <p:txBody>
          <a:bodyPr/>
          <a:lstStyle/>
          <a:p>
            <a:r>
              <a:rPr lang="en-US"/>
              <a:t>Algo 2. L1 math-info. UPVD. (PhL)</a:t>
            </a:r>
            <a:endParaRPr lang="fr-FR"/>
          </a:p>
        </p:txBody>
      </p:sp>
      <p:sp>
        <p:nvSpPr>
          <p:cNvPr id="6" name="Slide Number Placeholder 5"/>
          <p:cNvSpPr>
            <a:spLocks noGrp="1"/>
          </p:cNvSpPr>
          <p:nvPr>
            <p:ph type="sldNum" sz="quarter" idx="12"/>
          </p:nvPr>
        </p:nvSpPr>
        <p:spPr/>
        <p:txBody>
          <a:bodyPr/>
          <a:lstStyle/>
          <a:p>
            <a:fld id="{65A18AA7-90E0-3C48-AFBB-AC3FD33DE304}" type="slidenum">
              <a:rPr lang="fr-FR" smtClean="0"/>
              <a:t>‹N°›</a:t>
            </a:fld>
            <a:endParaRPr lang="fr-FR"/>
          </a:p>
        </p:txBody>
      </p:sp>
    </p:spTree>
    <p:extLst>
      <p:ext uri="{BB962C8B-B14F-4D97-AF65-F5344CB8AC3E}">
        <p14:creationId xmlns:p14="http://schemas.microsoft.com/office/powerpoint/2010/main" val="1931305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7D561268-B5B6-AD43-9505-92C3F8271FA1}" type="datetime1">
              <a:rPr lang="fr-FR" smtClean="0"/>
              <a:t>23/03/2021</a:t>
            </a:fld>
            <a:endParaRPr lang="fr-FR"/>
          </a:p>
        </p:txBody>
      </p:sp>
      <p:sp>
        <p:nvSpPr>
          <p:cNvPr id="5" name="Footer Placeholder 4"/>
          <p:cNvSpPr>
            <a:spLocks noGrp="1"/>
          </p:cNvSpPr>
          <p:nvPr>
            <p:ph type="ftr" sz="quarter" idx="11"/>
          </p:nvPr>
        </p:nvSpPr>
        <p:spPr/>
        <p:txBody>
          <a:bodyPr/>
          <a:lstStyle/>
          <a:p>
            <a:r>
              <a:rPr lang="en-US"/>
              <a:t>Algo 2. L1 math-info. UPVD. (PhL)</a:t>
            </a:r>
            <a:endParaRPr lang="fr-FR"/>
          </a:p>
        </p:txBody>
      </p:sp>
      <p:sp>
        <p:nvSpPr>
          <p:cNvPr id="6" name="Slide Number Placeholder 5"/>
          <p:cNvSpPr>
            <a:spLocks noGrp="1"/>
          </p:cNvSpPr>
          <p:nvPr>
            <p:ph type="sldNum" sz="quarter" idx="12"/>
          </p:nvPr>
        </p:nvSpPr>
        <p:spPr/>
        <p:txBody>
          <a:bodyPr/>
          <a:lstStyle/>
          <a:p>
            <a:fld id="{65A18AA7-90E0-3C48-AFBB-AC3FD33DE304}" type="slidenum">
              <a:rPr lang="fr-FR" smtClean="0"/>
              <a:t>‹N°›</a:t>
            </a:fld>
            <a:endParaRPr lang="fr-FR"/>
          </a:p>
        </p:txBody>
      </p:sp>
    </p:spTree>
    <p:extLst>
      <p:ext uri="{BB962C8B-B14F-4D97-AF65-F5344CB8AC3E}">
        <p14:creationId xmlns:p14="http://schemas.microsoft.com/office/powerpoint/2010/main" val="3750866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4"/>
            <a:ext cx="7886700" cy="2852737"/>
          </a:xfrm>
        </p:spPr>
        <p:txBody>
          <a:bodyPr anchor="b"/>
          <a:lstStyle>
            <a:lvl1pPr>
              <a:defRPr sz="4700"/>
            </a:lvl1pPr>
          </a:lstStyle>
          <a:p>
            <a:r>
              <a:rPr lang="fr-FR"/>
              <a:t>Cliquez et modifiez le titre</a:t>
            </a:r>
            <a:endParaRPr lang="en-US"/>
          </a:p>
        </p:txBody>
      </p:sp>
      <p:sp>
        <p:nvSpPr>
          <p:cNvPr id="3" name="Text Placeholder 2"/>
          <p:cNvSpPr>
            <a:spLocks noGrp="1"/>
          </p:cNvSpPr>
          <p:nvPr>
            <p:ph type="body" idx="1"/>
          </p:nvPr>
        </p:nvSpPr>
        <p:spPr>
          <a:xfrm>
            <a:off x="623888" y="4589466"/>
            <a:ext cx="7886700" cy="1500187"/>
          </a:xfrm>
        </p:spPr>
        <p:txBody>
          <a:bodyPr/>
          <a:lstStyle>
            <a:lvl1pPr marL="0" indent="0">
              <a:buNone/>
              <a:defRPr sz="1900">
                <a:solidFill>
                  <a:schemeClr val="tx1">
                    <a:tint val="75000"/>
                  </a:schemeClr>
                </a:solidFill>
              </a:defRPr>
            </a:lvl1pPr>
            <a:lvl2pPr marL="356616" indent="0">
              <a:buNone/>
              <a:defRPr sz="1600">
                <a:solidFill>
                  <a:schemeClr val="tx1">
                    <a:tint val="75000"/>
                  </a:schemeClr>
                </a:solidFill>
              </a:defRPr>
            </a:lvl2pPr>
            <a:lvl3pPr marL="713232" indent="0">
              <a:buNone/>
              <a:defRPr sz="1400">
                <a:solidFill>
                  <a:schemeClr val="tx1">
                    <a:tint val="75000"/>
                  </a:schemeClr>
                </a:solidFill>
              </a:defRPr>
            </a:lvl3pPr>
            <a:lvl4pPr marL="1069848" indent="0">
              <a:buNone/>
              <a:defRPr sz="1200">
                <a:solidFill>
                  <a:schemeClr val="tx1">
                    <a:tint val="75000"/>
                  </a:schemeClr>
                </a:solidFill>
              </a:defRPr>
            </a:lvl4pPr>
            <a:lvl5pPr marL="1426464" indent="0">
              <a:buNone/>
              <a:defRPr sz="1200">
                <a:solidFill>
                  <a:schemeClr val="tx1">
                    <a:tint val="75000"/>
                  </a:schemeClr>
                </a:solidFill>
              </a:defRPr>
            </a:lvl5pPr>
            <a:lvl6pPr marL="1783080" indent="0">
              <a:buNone/>
              <a:defRPr sz="1200">
                <a:solidFill>
                  <a:schemeClr val="tx1">
                    <a:tint val="75000"/>
                  </a:schemeClr>
                </a:solidFill>
              </a:defRPr>
            </a:lvl6pPr>
            <a:lvl7pPr marL="2139696" indent="0">
              <a:buNone/>
              <a:defRPr sz="1200">
                <a:solidFill>
                  <a:schemeClr val="tx1">
                    <a:tint val="75000"/>
                  </a:schemeClr>
                </a:solidFill>
              </a:defRPr>
            </a:lvl7pPr>
            <a:lvl8pPr marL="2496312" indent="0">
              <a:buNone/>
              <a:defRPr sz="1200">
                <a:solidFill>
                  <a:schemeClr val="tx1">
                    <a:tint val="75000"/>
                  </a:schemeClr>
                </a:solidFill>
              </a:defRPr>
            </a:lvl8pPr>
            <a:lvl9pPr marL="2852928" indent="0">
              <a:buNone/>
              <a:defRPr sz="12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E6E10DF-13B9-C642-BCB7-11C5F08C871D}" type="datetime1">
              <a:rPr lang="fr-FR" smtClean="0"/>
              <a:t>23/03/2021</a:t>
            </a:fld>
            <a:endParaRPr lang="fr-FR"/>
          </a:p>
        </p:txBody>
      </p:sp>
      <p:sp>
        <p:nvSpPr>
          <p:cNvPr id="5" name="Footer Placeholder 4"/>
          <p:cNvSpPr>
            <a:spLocks noGrp="1"/>
          </p:cNvSpPr>
          <p:nvPr>
            <p:ph type="ftr" sz="quarter" idx="11"/>
          </p:nvPr>
        </p:nvSpPr>
        <p:spPr/>
        <p:txBody>
          <a:bodyPr/>
          <a:lstStyle/>
          <a:p>
            <a:r>
              <a:rPr lang="en-US"/>
              <a:t>Algo 2. L1 math-info. UPVD. (PhL)</a:t>
            </a:r>
            <a:endParaRPr lang="fr-FR"/>
          </a:p>
        </p:txBody>
      </p:sp>
      <p:sp>
        <p:nvSpPr>
          <p:cNvPr id="6" name="Slide Number Placeholder 5"/>
          <p:cNvSpPr>
            <a:spLocks noGrp="1"/>
          </p:cNvSpPr>
          <p:nvPr>
            <p:ph type="sldNum" sz="quarter" idx="12"/>
          </p:nvPr>
        </p:nvSpPr>
        <p:spPr/>
        <p:txBody>
          <a:bodyPr/>
          <a:lstStyle/>
          <a:p>
            <a:fld id="{65A18AA7-90E0-3C48-AFBB-AC3FD33DE304}" type="slidenum">
              <a:rPr lang="fr-FR" smtClean="0"/>
              <a:t>‹N°›</a:t>
            </a:fld>
            <a:endParaRPr lang="fr-FR"/>
          </a:p>
        </p:txBody>
      </p:sp>
    </p:spTree>
    <p:extLst>
      <p:ext uri="{BB962C8B-B14F-4D97-AF65-F5344CB8AC3E}">
        <p14:creationId xmlns:p14="http://schemas.microsoft.com/office/powerpoint/2010/main" val="821125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a:p>
        </p:txBody>
      </p:sp>
      <p:sp>
        <p:nvSpPr>
          <p:cNvPr id="3" name="Content Placeholder 2"/>
          <p:cNvSpPr>
            <a:spLocks noGrp="1"/>
          </p:cNvSpPr>
          <p:nvPr>
            <p:ph sz="half" idx="1"/>
          </p:nvPr>
        </p:nvSpPr>
        <p:spPr>
          <a:xfrm>
            <a:off x="628650" y="1825625"/>
            <a:ext cx="3886200" cy="435133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Content Placeholder 3"/>
          <p:cNvSpPr>
            <a:spLocks noGrp="1"/>
          </p:cNvSpPr>
          <p:nvPr>
            <p:ph sz="half" idx="2"/>
          </p:nvPr>
        </p:nvSpPr>
        <p:spPr>
          <a:xfrm>
            <a:off x="4629150" y="1825625"/>
            <a:ext cx="3886200" cy="435133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Date Placeholder 4"/>
          <p:cNvSpPr>
            <a:spLocks noGrp="1"/>
          </p:cNvSpPr>
          <p:nvPr>
            <p:ph type="dt" sz="half" idx="10"/>
          </p:nvPr>
        </p:nvSpPr>
        <p:spPr/>
        <p:txBody>
          <a:bodyPr/>
          <a:lstStyle/>
          <a:p>
            <a:fld id="{9AEE95DE-9D3E-E940-9449-7F1147EDFC19}" type="datetime1">
              <a:rPr lang="fr-FR" smtClean="0"/>
              <a:t>23/03/2021</a:t>
            </a:fld>
            <a:endParaRPr lang="fr-FR"/>
          </a:p>
        </p:txBody>
      </p:sp>
      <p:sp>
        <p:nvSpPr>
          <p:cNvPr id="6" name="Footer Placeholder 5"/>
          <p:cNvSpPr>
            <a:spLocks noGrp="1"/>
          </p:cNvSpPr>
          <p:nvPr>
            <p:ph type="ftr" sz="quarter" idx="11"/>
          </p:nvPr>
        </p:nvSpPr>
        <p:spPr/>
        <p:txBody>
          <a:bodyPr/>
          <a:lstStyle/>
          <a:p>
            <a:r>
              <a:rPr lang="en-US"/>
              <a:t>Algo 2. L1 math-info. UPVD. (PhL)</a:t>
            </a:r>
            <a:endParaRPr lang="fr-FR"/>
          </a:p>
        </p:txBody>
      </p:sp>
      <p:sp>
        <p:nvSpPr>
          <p:cNvPr id="7" name="Slide Number Placeholder 6"/>
          <p:cNvSpPr>
            <a:spLocks noGrp="1"/>
          </p:cNvSpPr>
          <p:nvPr>
            <p:ph type="sldNum" sz="quarter" idx="12"/>
          </p:nvPr>
        </p:nvSpPr>
        <p:spPr/>
        <p:txBody>
          <a:bodyPr/>
          <a:lstStyle/>
          <a:p>
            <a:fld id="{65A18AA7-90E0-3C48-AFBB-AC3FD33DE304}" type="slidenum">
              <a:rPr lang="fr-FR" smtClean="0"/>
              <a:t>‹N°›</a:t>
            </a:fld>
            <a:endParaRPr lang="fr-FR"/>
          </a:p>
        </p:txBody>
      </p:sp>
    </p:spTree>
    <p:extLst>
      <p:ext uri="{BB962C8B-B14F-4D97-AF65-F5344CB8AC3E}">
        <p14:creationId xmlns:p14="http://schemas.microsoft.com/office/powerpoint/2010/main" val="1895167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fr-FR"/>
              <a:t>Cliquez et modifiez le titre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900" b="1"/>
            </a:lvl1pPr>
            <a:lvl2pPr marL="356616" indent="0">
              <a:buNone/>
              <a:defRPr sz="1600" b="1"/>
            </a:lvl2pPr>
            <a:lvl3pPr marL="713232" indent="0">
              <a:buNone/>
              <a:defRPr sz="1400" b="1"/>
            </a:lvl3pPr>
            <a:lvl4pPr marL="1069848" indent="0">
              <a:buNone/>
              <a:defRPr sz="1200" b="1"/>
            </a:lvl4pPr>
            <a:lvl5pPr marL="1426464" indent="0">
              <a:buNone/>
              <a:defRPr sz="1200" b="1"/>
            </a:lvl5pPr>
            <a:lvl6pPr marL="1783080" indent="0">
              <a:buNone/>
              <a:defRPr sz="1200" b="1"/>
            </a:lvl6pPr>
            <a:lvl7pPr marL="2139696" indent="0">
              <a:buNone/>
              <a:defRPr sz="1200" b="1"/>
            </a:lvl7pPr>
            <a:lvl8pPr marL="2496312" indent="0">
              <a:buNone/>
              <a:defRPr sz="1200" b="1"/>
            </a:lvl8pPr>
            <a:lvl9pPr marL="2852928" indent="0">
              <a:buNone/>
              <a:defRPr sz="1200" b="1"/>
            </a:lvl9pPr>
          </a:lstStyle>
          <a:p>
            <a:pPr lvl="0"/>
            <a:r>
              <a:rPr lang="fr-FR"/>
              <a:t>Cliquez pour modifier les styles du texte du masque</a:t>
            </a:r>
          </a:p>
        </p:txBody>
      </p:sp>
      <p:sp>
        <p:nvSpPr>
          <p:cNvPr id="4" name="Content Placeholder 3"/>
          <p:cNvSpPr>
            <a:spLocks noGrp="1"/>
          </p:cNvSpPr>
          <p:nvPr>
            <p:ph sz="half" idx="2"/>
          </p:nvPr>
        </p:nvSpPr>
        <p:spPr>
          <a:xfrm>
            <a:off x="629842" y="2505077"/>
            <a:ext cx="3868340"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4"/>
          <p:cNvSpPr>
            <a:spLocks noGrp="1"/>
          </p:cNvSpPr>
          <p:nvPr>
            <p:ph type="body" sz="quarter" idx="3"/>
          </p:nvPr>
        </p:nvSpPr>
        <p:spPr>
          <a:xfrm>
            <a:off x="4629157" y="1681163"/>
            <a:ext cx="3887391" cy="823912"/>
          </a:xfrm>
        </p:spPr>
        <p:txBody>
          <a:bodyPr anchor="b"/>
          <a:lstStyle>
            <a:lvl1pPr marL="0" indent="0">
              <a:buNone/>
              <a:defRPr sz="1900" b="1"/>
            </a:lvl1pPr>
            <a:lvl2pPr marL="356616" indent="0">
              <a:buNone/>
              <a:defRPr sz="1600" b="1"/>
            </a:lvl2pPr>
            <a:lvl3pPr marL="713232" indent="0">
              <a:buNone/>
              <a:defRPr sz="1400" b="1"/>
            </a:lvl3pPr>
            <a:lvl4pPr marL="1069848" indent="0">
              <a:buNone/>
              <a:defRPr sz="1200" b="1"/>
            </a:lvl4pPr>
            <a:lvl5pPr marL="1426464" indent="0">
              <a:buNone/>
              <a:defRPr sz="1200" b="1"/>
            </a:lvl5pPr>
            <a:lvl6pPr marL="1783080" indent="0">
              <a:buNone/>
              <a:defRPr sz="1200" b="1"/>
            </a:lvl6pPr>
            <a:lvl7pPr marL="2139696" indent="0">
              <a:buNone/>
              <a:defRPr sz="1200" b="1"/>
            </a:lvl7pPr>
            <a:lvl8pPr marL="2496312" indent="0">
              <a:buNone/>
              <a:defRPr sz="1200" b="1"/>
            </a:lvl8pPr>
            <a:lvl9pPr marL="2852928" indent="0">
              <a:buNone/>
              <a:defRPr sz="1200" b="1"/>
            </a:lvl9pPr>
          </a:lstStyle>
          <a:p>
            <a:pPr lvl="0"/>
            <a:r>
              <a:rPr lang="fr-FR"/>
              <a:t>Cliquez pour modifier les styles du texte du masque</a:t>
            </a:r>
          </a:p>
        </p:txBody>
      </p:sp>
      <p:sp>
        <p:nvSpPr>
          <p:cNvPr id="6" name="Content Placeholder 5"/>
          <p:cNvSpPr>
            <a:spLocks noGrp="1"/>
          </p:cNvSpPr>
          <p:nvPr>
            <p:ph sz="quarter" idx="4"/>
          </p:nvPr>
        </p:nvSpPr>
        <p:spPr>
          <a:xfrm>
            <a:off x="4629157" y="2505077"/>
            <a:ext cx="3887391"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p:cNvSpPr>
            <a:spLocks noGrp="1"/>
          </p:cNvSpPr>
          <p:nvPr>
            <p:ph type="dt" sz="half" idx="10"/>
          </p:nvPr>
        </p:nvSpPr>
        <p:spPr/>
        <p:txBody>
          <a:bodyPr/>
          <a:lstStyle/>
          <a:p>
            <a:fld id="{10B42D16-55D5-964C-93B2-F406B9652B4C}" type="datetime1">
              <a:rPr lang="fr-FR" smtClean="0"/>
              <a:t>23/03/2021</a:t>
            </a:fld>
            <a:endParaRPr lang="fr-FR"/>
          </a:p>
        </p:txBody>
      </p:sp>
      <p:sp>
        <p:nvSpPr>
          <p:cNvPr id="8" name="Footer Placeholder 7"/>
          <p:cNvSpPr>
            <a:spLocks noGrp="1"/>
          </p:cNvSpPr>
          <p:nvPr>
            <p:ph type="ftr" sz="quarter" idx="11"/>
          </p:nvPr>
        </p:nvSpPr>
        <p:spPr/>
        <p:txBody>
          <a:bodyPr/>
          <a:lstStyle/>
          <a:p>
            <a:r>
              <a:rPr lang="en-US"/>
              <a:t>Algo 2. L1 math-info. UPVD. (PhL)</a:t>
            </a:r>
            <a:endParaRPr lang="fr-FR"/>
          </a:p>
        </p:txBody>
      </p:sp>
      <p:sp>
        <p:nvSpPr>
          <p:cNvPr id="9" name="Slide Number Placeholder 8"/>
          <p:cNvSpPr>
            <a:spLocks noGrp="1"/>
          </p:cNvSpPr>
          <p:nvPr>
            <p:ph type="sldNum" sz="quarter" idx="12"/>
          </p:nvPr>
        </p:nvSpPr>
        <p:spPr/>
        <p:txBody>
          <a:bodyPr/>
          <a:lstStyle/>
          <a:p>
            <a:fld id="{65A18AA7-90E0-3C48-AFBB-AC3FD33DE304}" type="slidenum">
              <a:rPr lang="fr-FR" smtClean="0"/>
              <a:t>‹N°›</a:t>
            </a:fld>
            <a:endParaRPr lang="fr-FR"/>
          </a:p>
        </p:txBody>
      </p:sp>
    </p:spTree>
    <p:extLst>
      <p:ext uri="{BB962C8B-B14F-4D97-AF65-F5344CB8AC3E}">
        <p14:creationId xmlns:p14="http://schemas.microsoft.com/office/powerpoint/2010/main" val="880514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a:p>
        </p:txBody>
      </p:sp>
      <p:sp>
        <p:nvSpPr>
          <p:cNvPr id="3" name="Date Placeholder 2"/>
          <p:cNvSpPr>
            <a:spLocks noGrp="1"/>
          </p:cNvSpPr>
          <p:nvPr>
            <p:ph type="dt" sz="half" idx="10"/>
          </p:nvPr>
        </p:nvSpPr>
        <p:spPr/>
        <p:txBody>
          <a:bodyPr/>
          <a:lstStyle/>
          <a:p>
            <a:fld id="{F186894D-6EBB-3E41-89C3-CCC44BBF25A1}" type="datetime1">
              <a:rPr lang="fr-FR" smtClean="0"/>
              <a:t>23/03/2021</a:t>
            </a:fld>
            <a:endParaRPr lang="fr-FR"/>
          </a:p>
        </p:txBody>
      </p:sp>
      <p:sp>
        <p:nvSpPr>
          <p:cNvPr id="4" name="Footer Placeholder 3"/>
          <p:cNvSpPr>
            <a:spLocks noGrp="1"/>
          </p:cNvSpPr>
          <p:nvPr>
            <p:ph type="ftr" sz="quarter" idx="11"/>
          </p:nvPr>
        </p:nvSpPr>
        <p:spPr/>
        <p:txBody>
          <a:bodyPr/>
          <a:lstStyle/>
          <a:p>
            <a:r>
              <a:rPr lang="en-US"/>
              <a:t>Algo 2. L1 math-info. UPVD. (PhL)</a:t>
            </a:r>
            <a:endParaRPr lang="fr-FR"/>
          </a:p>
        </p:txBody>
      </p:sp>
      <p:sp>
        <p:nvSpPr>
          <p:cNvPr id="5" name="Slide Number Placeholder 4"/>
          <p:cNvSpPr>
            <a:spLocks noGrp="1"/>
          </p:cNvSpPr>
          <p:nvPr>
            <p:ph type="sldNum" sz="quarter" idx="12"/>
          </p:nvPr>
        </p:nvSpPr>
        <p:spPr/>
        <p:txBody>
          <a:bodyPr/>
          <a:lstStyle/>
          <a:p>
            <a:fld id="{65A18AA7-90E0-3C48-AFBB-AC3FD33DE304}" type="slidenum">
              <a:rPr lang="fr-FR" smtClean="0"/>
              <a:t>‹N°›</a:t>
            </a:fld>
            <a:endParaRPr lang="fr-FR"/>
          </a:p>
        </p:txBody>
      </p:sp>
    </p:spTree>
    <p:extLst>
      <p:ext uri="{BB962C8B-B14F-4D97-AF65-F5344CB8AC3E}">
        <p14:creationId xmlns:p14="http://schemas.microsoft.com/office/powerpoint/2010/main" val="3205484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89D2E4-4022-E942-BFA7-F927DC45A75B}" type="datetime1">
              <a:rPr lang="fr-FR" smtClean="0"/>
              <a:t>23/03/2021</a:t>
            </a:fld>
            <a:endParaRPr lang="fr-FR"/>
          </a:p>
        </p:txBody>
      </p:sp>
      <p:sp>
        <p:nvSpPr>
          <p:cNvPr id="3" name="Footer Placeholder 2"/>
          <p:cNvSpPr>
            <a:spLocks noGrp="1"/>
          </p:cNvSpPr>
          <p:nvPr>
            <p:ph type="ftr" sz="quarter" idx="11"/>
          </p:nvPr>
        </p:nvSpPr>
        <p:spPr/>
        <p:txBody>
          <a:bodyPr/>
          <a:lstStyle/>
          <a:p>
            <a:r>
              <a:rPr lang="en-US"/>
              <a:t>Algo 2. L1 math-info. UPVD. (PhL)</a:t>
            </a:r>
            <a:endParaRPr lang="fr-FR"/>
          </a:p>
        </p:txBody>
      </p:sp>
      <p:sp>
        <p:nvSpPr>
          <p:cNvPr id="4" name="Slide Number Placeholder 3"/>
          <p:cNvSpPr>
            <a:spLocks noGrp="1"/>
          </p:cNvSpPr>
          <p:nvPr>
            <p:ph type="sldNum" sz="quarter" idx="12"/>
          </p:nvPr>
        </p:nvSpPr>
        <p:spPr/>
        <p:txBody>
          <a:bodyPr/>
          <a:lstStyle/>
          <a:p>
            <a:fld id="{65A18AA7-90E0-3C48-AFBB-AC3FD33DE304}" type="slidenum">
              <a:rPr lang="fr-FR" smtClean="0"/>
              <a:t>‹N°›</a:t>
            </a:fld>
            <a:endParaRPr lang="fr-FR"/>
          </a:p>
        </p:txBody>
      </p:sp>
    </p:spTree>
    <p:extLst>
      <p:ext uri="{BB962C8B-B14F-4D97-AF65-F5344CB8AC3E}">
        <p14:creationId xmlns:p14="http://schemas.microsoft.com/office/powerpoint/2010/main" val="232112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500"/>
            </a:lvl1pPr>
          </a:lstStyle>
          <a:p>
            <a:r>
              <a:rPr lang="fr-FR"/>
              <a:t>Cliquez et modifiez le titre</a:t>
            </a:r>
            <a:endParaRPr lang="en-US"/>
          </a:p>
        </p:txBody>
      </p:sp>
      <p:sp>
        <p:nvSpPr>
          <p:cNvPr id="3" name="Content Placeholder 2"/>
          <p:cNvSpPr>
            <a:spLocks noGrp="1"/>
          </p:cNvSpPr>
          <p:nvPr>
            <p:ph idx="1"/>
          </p:nvPr>
        </p:nvSpPr>
        <p:spPr>
          <a:xfrm>
            <a:off x="3887391" y="987427"/>
            <a:ext cx="4629150" cy="4873625"/>
          </a:xfrm>
        </p:spPr>
        <p:txBody>
          <a:bodyPr/>
          <a:lstStyle>
            <a:lvl1pPr>
              <a:defRPr sz="2500"/>
            </a:lvl1pPr>
            <a:lvl2pPr>
              <a:defRPr sz="2200"/>
            </a:lvl2pPr>
            <a:lvl3pPr>
              <a:defRPr sz="19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3"/>
          <p:cNvSpPr>
            <a:spLocks noGrp="1"/>
          </p:cNvSpPr>
          <p:nvPr>
            <p:ph type="body" sz="half" idx="2"/>
          </p:nvPr>
        </p:nvSpPr>
        <p:spPr>
          <a:xfrm>
            <a:off x="629841" y="2057402"/>
            <a:ext cx="2949178" cy="3811588"/>
          </a:xfrm>
        </p:spPr>
        <p:txBody>
          <a:bodyPr/>
          <a:lstStyle>
            <a:lvl1pPr marL="0" indent="0">
              <a:buNone/>
              <a:defRPr sz="1200"/>
            </a:lvl1pPr>
            <a:lvl2pPr marL="356616" indent="0">
              <a:buNone/>
              <a:defRPr sz="1100"/>
            </a:lvl2pPr>
            <a:lvl3pPr marL="713232" indent="0">
              <a:buNone/>
              <a:defRPr sz="900"/>
            </a:lvl3pPr>
            <a:lvl4pPr marL="1069848" indent="0">
              <a:buNone/>
              <a:defRPr sz="800"/>
            </a:lvl4pPr>
            <a:lvl5pPr marL="1426464" indent="0">
              <a:buNone/>
              <a:defRPr sz="800"/>
            </a:lvl5pPr>
            <a:lvl6pPr marL="1783080" indent="0">
              <a:buNone/>
              <a:defRPr sz="800"/>
            </a:lvl6pPr>
            <a:lvl7pPr marL="2139696" indent="0">
              <a:buNone/>
              <a:defRPr sz="800"/>
            </a:lvl7pPr>
            <a:lvl8pPr marL="2496312" indent="0">
              <a:buNone/>
              <a:defRPr sz="800"/>
            </a:lvl8pPr>
            <a:lvl9pPr marL="2852928" indent="0">
              <a:buNone/>
              <a:defRPr sz="8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73A5D18-BE46-874E-B6FF-55EDEFBB5139}" type="datetime1">
              <a:rPr lang="fr-FR" smtClean="0"/>
              <a:t>23/03/2021</a:t>
            </a:fld>
            <a:endParaRPr lang="fr-FR"/>
          </a:p>
        </p:txBody>
      </p:sp>
      <p:sp>
        <p:nvSpPr>
          <p:cNvPr id="6" name="Footer Placeholder 5"/>
          <p:cNvSpPr>
            <a:spLocks noGrp="1"/>
          </p:cNvSpPr>
          <p:nvPr>
            <p:ph type="ftr" sz="quarter" idx="11"/>
          </p:nvPr>
        </p:nvSpPr>
        <p:spPr/>
        <p:txBody>
          <a:bodyPr/>
          <a:lstStyle/>
          <a:p>
            <a:r>
              <a:rPr lang="en-US"/>
              <a:t>Algo 2. L1 math-info. UPVD. (PhL)</a:t>
            </a:r>
            <a:endParaRPr lang="fr-FR"/>
          </a:p>
        </p:txBody>
      </p:sp>
      <p:sp>
        <p:nvSpPr>
          <p:cNvPr id="7" name="Slide Number Placeholder 6"/>
          <p:cNvSpPr>
            <a:spLocks noGrp="1"/>
          </p:cNvSpPr>
          <p:nvPr>
            <p:ph type="sldNum" sz="quarter" idx="12"/>
          </p:nvPr>
        </p:nvSpPr>
        <p:spPr/>
        <p:txBody>
          <a:bodyPr/>
          <a:lstStyle/>
          <a:p>
            <a:fld id="{65A18AA7-90E0-3C48-AFBB-AC3FD33DE304}" type="slidenum">
              <a:rPr lang="fr-FR" smtClean="0"/>
              <a:t>‹N°›</a:t>
            </a:fld>
            <a:endParaRPr lang="fr-FR"/>
          </a:p>
        </p:txBody>
      </p:sp>
    </p:spTree>
    <p:extLst>
      <p:ext uri="{BB962C8B-B14F-4D97-AF65-F5344CB8AC3E}">
        <p14:creationId xmlns:p14="http://schemas.microsoft.com/office/powerpoint/2010/main" val="4167681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500"/>
            </a:lvl1pPr>
          </a:lstStyle>
          <a:p>
            <a:r>
              <a:rPr lang="fr-FR"/>
              <a:t>Cliquez et modifiez le titre</a:t>
            </a:r>
            <a:endParaRPr lang="en-US"/>
          </a:p>
        </p:txBody>
      </p:sp>
      <p:sp>
        <p:nvSpPr>
          <p:cNvPr id="3" name="Picture Placeholder 2"/>
          <p:cNvSpPr>
            <a:spLocks noGrp="1"/>
          </p:cNvSpPr>
          <p:nvPr>
            <p:ph type="pic" idx="1"/>
          </p:nvPr>
        </p:nvSpPr>
        <p:spPr>
          <a:xfrm>
            <a:off x="3887391" y="987427"/>
            <a:ext cx="4629150" cy="4873625"/>
          </a:xfrm>
        </p:spPr>
        <p:txBody>
          <a:bodyPr/>
          <a:lstStyle>
            <a:lvl1pPr marL="0" indent="0">
              <a:buNone/>
              <a:defRPr sz="2500"/>
            </a:lvl1pPr>
            <a:lvl2pPr marL="356616" indent="0">
              <a:buNone/>
              <a:defRPr sz="2200"/>
            </a:lvl2pPr>
            <a:lvl3pPr marL="713232" indent="0">
              <a:buNone/>
              <a:defRPr sz="1900"/>
            </a:lvl3pPr>
            <a:lvl4pPr marL="1069848" indent="0">
              <a:buNone/>
              <a:defRPr sz="1600"/>
            </a:lvl4pPr>
            <a:lvl5pPr marL="1426464" indent="0">
              <a:buNone/>
              <a:defRPr sz="1600"/>
            </a:lvl5pPr>
            <a:lvl6pPr marL="1783080" indent="0">
              <a:buNone/>
              <a:defRPr sz="1600"/>
            </a:lvl6pPr>
            <a:lvl7pPr marL="2139696" indent="0">
              <a:buNone/>
              <a:defRPr sz="1600"/>
            </a:lvl7pPr>
            <a:lvl8pPr marL="2496312" indent="0">
              <a:buNone/>
              <a:defRPr sz="1600"/>
            </a:lvl8pPr>
            <a:lvl9pPr marL="2852928" indent="0">
              <a:buNone/>
              <a:defRPr sz="1600"/>
            </a:lvl9pPr>
          </a:lstStyle>
          <a:p>
            <a:r>
              <a:rPr lang="fr-FR"/>
              <a:t>Faire glisser l'image vers l'espace réservé ou cliquer sur l'icône pour l'ajouter</a:t>
            </a:r>
            <a:endParaRPr lang="en-US"/>
          </a:p>
        </p:txBody>
      </p:sp>
      <p:sp>
        <p:nvSpPr>
          <p:cNvPr id="4" name="Text Placeholder 3"/>
          <p:cNvSpPr>
            <a:spLocks noGrp="1"/>
          </p:cNvSpPr>
          <p:nvPr>
            <p:ph type="body" sz="half" idx="2"/>
          </p:nvPr>
        </p:nvSpPr>
        <p:spPr>
          <a:xfrm>
            <a:off x="629841" y="2057402"/>
            <a:ext cx="2949178" cy="3811588"/>
          </a:xfrm>
        </p:spPr>
        <p:txBody>
          <a:bodyPr/>
          <a:lstStyle>
            <a:lvl1pPr marL="0" indent="0">
              <a:buNone/>
              <a:defRPr sz="1200"/>
            </a:lvl1pPr>
            <a:lvl2pPr marL="356616" indent="0">
              <a:buNone/>
              <a:defRPr sz="1100"/>
            </a:lvl2pPr>
            <a:lvl3pPr marL="713232" indent="0">
              <a:buNone/>
              <a:defRPr sz="900"/>
            </a:lvl3pPr>
            <a:lvl4pPr marL="1069848" indent="0">
              <a:buNone/>
              <a:defRPr sz="800"/>
            </a:lvl4pPr>
            <a:lvl5pPr marL="1426464" indent="0">
              <a:buNone/>
              <a:defRPr sz="800"/>
            </a:lvl5pPr>
            <a:lvl6pPr marL="1783080" indent="0">
              <a:buNone/>
              <a:defRPr sz="800"/>
            </a:lvl6pPr>
            <a:lvl7pPr marL="2139696" indent="0">
              <a:buNone/>
              <a:defRPr sz="800"/>
            </a:lvl7pPr>
            <a:lvl8pPr marL="2496312" indent="0">
              <a:buNone/>
              <a:defRPr sz="800"/>
            </a:lvl8pPr>
            <a:lvl9pPr marL="2852928" indent="0">
              <a:buNone/>
              <a:defRPr sz="8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A6C1672-4D1E-AC43-A4C5-6BE65523B553}" type="datetime1">
              <a:rPr lang="fr-FR" smtClean="0"/>
              <a:t>23/03/2021</a:t>
            </a:fld>
            <a:endParaRPr lang="fr-FR"/>
          </a:p>
        </p:txBody>
      </p:sp>
      <p:sp>
        <p:nvSpPr>
          <p:cNvPr id="6" name="Footer Placeholder 5"/>
          <p:cNvSpPr>
            <a:spLocks noGrp="1"/>
          </p:cNvSpPr>
          <p:nvPr>
            <p:ph type="ftr" sz="quarter" idx="11"/>
          </p:nvPr>
        </p:nvSpPr>
        <p:spPr/>
        <p:txBody>
          <a:bodyPr/>
          <a:lstStyle/>
          <a:p>
            <a:r>
              <a:rPr lang="en-US"/>
              <a:t>Algo 2. L1 math-info. UPVD. (PhL)</a:t>
            </a:r>
            <a:endParaRPr lang="fr-FR"/>
          </a:p>
        </p:txBody>
      </p:sp>
      <p:sp>
        <p:nvSpPr>
          <p:cNvPr id="7" name="Slide Number Placeholder 6"/>
          <p:cNvSpPr>
            <a:spLocks noGrp="1"/>
          </p:cNvSpPr>
          <p:nvPr>
            <p:ph type="sldNum" sz="quarter" idx="12"/>
          </p:nvPr>
        </p:nvSpPr>
        <p:spPr/>
        <p:txBody>
          <a:bodyPr/>
          <a:lstStyle/>
          <a:p>
            <a:fld id="{65A18AA7-90E0-3C48-AFBB-AC3FD33DE304}" type="slidenum">
              <a:rPr lang="fr-FR" smtClean="0"/>
              <a:t>‹N°›</a:t>
            </a:fld>
            <a:endParaRPr lang="fr-FR"/>
          </a:p>
        </p:txBody>
      </p:sp>
    </p:spTree>
    <p:extLst>
      <p:ext uri="{BB962C8B-B14F-4D97-AF65-F5344CB8AC3E}">
        <p14:creationId xmlns:p14="http://schemas.microsoft.com/office/powerpoint/2010/main" val="3453901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71323" tIns="35662" rIns="71323" bIns="35662" rtlCol="0" anchor="ctr">
            <a:normAutofit/>
          </a:bodyPr>
          <a:lstStyle/>
          <a:p>
            <a:r>
              <a:rPr lang="fr-FR"/>
              <a:t>Cliquez et modifiez le titre</a:t>
            </a:r>
            <a:endParaRPr lang="en-US"/>
          </a:p>
        </p:txBody>
      </p:sp>
      <p:sp>
        <p:nvSpPr>
          <p:cNvPr id="3" name="Text Placeholder 2"/>
          <p:cNvSpPr>
            <a:spLocks noGrp="1"/>
          </p:cNvSpPr>
          <p:nvPr>
            <p:ph type="body" idx="1"/>
          </p:nvPr>
        </p:nvSpPr>
        <p:spPr>
          <a:xfrm>
            <a:off x="628650" y="1825625"/>
            <a:ext cx="7886700" cy="4351339"/>
          </a:xfrm>
          <a:prstGeom prst="rect">
            <a:avLst/>
          </a:prstGeom>
        </p:spPr>
        <p:txBody>
          <a:bodyPr vert="horz" lIns="71323" tIns="35662" rIns="71323" bIns="35662"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2"/>
          </p:nvPr>
        </p:nvSpPr>
        <p:spPr>
          <a:xfrm>
            <a:off x="628650" y="6356355"/>
            <a:ext cx="2057400" cy="365125"/>
          </a:xfrm>
          <a:prstGeom prst="rect">
            <a:avLst/>
          </a:prstGeom>
        </p:spPr>
        <p:txBody>
          <a:bodyPr vert="horz" lIns="71323" tIns="35662" rIns="71323" bIns="35662" rtlCol="0" anchor="ctr"/>
          <a:lstStyle>
            <a:lvl1pPr algn="l">
              <a:defRPr sz="900">
                <a:solidFill>
                  <a:schemeClr val="tx1">
                    <a:tint val="75000"/>
                  </a:schemeClr>
                </a:solidFill>
              </a:defRPr>
            </a:lvl1pPr>
          </a:lstStyle>
          <a:p>
            <a:fld id="{68ED85A8-B88D-6946-91A9-AE19A900A8F5}" type="datetime1">
              <a:rPr lang="fr-FR" smtClean="0"/>
              <a:t>23/03/2021</a:t>
            </a:fld>
            <a:endParaRPr lang="fr-FR"/>
          </a:p>
        </p:txBody>
      </p:sp>
      <p:sp>
        <p:nvSpPr>
          <p:cNvPr id="5" name="Footer Placeholder 4"/>
          <p:cNvSpPr>
            <a:spLocks noGrp="1"/>
          </p:cNvSpPr>
          <p:nvPr>
            <p:ph type="ftr" sz="quarter" idx="3"/>
          </p:nvPr>
        </p:nvSpPr>
        <p:spPr>
          <a:xfrm>
            <a:off x="3028950" y="6356355"/>
            <a:ext cx="3086100" cy="365125"/>
          </a:xfrm>
          <a:prstGeom prst="rect">
            <a:avLst/>
          </a:prstGeom>
        </p:spPr>
        <p:txBody>
          <a:bodyPr vert="horz" lIns="71323" tIns="35662" rIns="71323" bIns="35662" rtlCol="0" anchor="ctr"/>
          <a:lstStyle>
            <a:lvl1pPr algn="ctr">
              <a:defRPr sz="900">
                <a:solidFill>
                  <a:schemeClr val="tx1">
                    <a:tint val="75000"/>
                  </a:schemeClr>
                </a:solidFill>
              </a:defRPr>
            </a:lvl1pPr>
          </a:lstStyle>
          <a:p>
            <a:r>
              <a:rPr lang="en-US"/>
              <a:t>Algo 2. L1 math-info. UPVD. (PhL)</a:t>
            </a:r>
            <a:endParaRPr lang="fr-FR"/>
          </a:p>
        </p:txBody>
      </p:sp>
      <p:sp>
        <p:nvSpPr>
          <p:cNvPr id="6" name="Slide Number Placeholder 5"/>
          <p:cNvSpPr>
            <a:spLocks noGrp="1"/>
          </p:cNvSpPr>
          <p:nvPr>
            <p:ph type="sldNum" sz="quarter" idx="4"/>
          </p:nvPr>
        </p:nvSpPr>
        <p:spPr>
          <a:xfrm>
            <a:off x="6457950" y="6356355"/>
            <a:ext cx="2057400" cy="365125"/>
          </a:xfrm>
          <a:prstGeom prst="rect">
            <a:avLst/>
          </a:prstGeom>
        </p:spPr>
        <p:txBody>
          <a:bodyPr vert="horz" lIns="71323" tIns="35662" rIns="71323" bIns="35662" rtlCol="0" anchor="ctr"/>
          <a:lstStyle>
            <a:lvl1pPr algn="r">
              <a:defRPr sz="900">
                <a:solidFill>
                  <a:schemeClr val="tx1">
                    <a:tint val="75000"/>
                  </a:schemeClr>
                </a:solidFill>
              </a:defRPr>
            </a:lvl1pPr>
          </a:lstStyle>
          <a:p>
            <a:fld id="{65A18AA7-90E0-3C48-AFBB-AC3FD33DE304}" type="slidenum">
              <a:rPr lang="fr-FR" smtClean="0"/>
              <a:t>‹N°›</a:t>
            </a:fld>
            <a:endParaRPr lang="fr-FR"/>
          </a:p>
        </p:txBody>
      </p:sp>
    </p:spTree>
    <p:extLst>
      <p:ext uri="{BB962C8B-B14F-4D97-AF65-F5344CB8AC3E}">
        <p14:creationId xmlns:p14="http://schemas.microsoft.com/office/powerpoint/2010/main" val="17120598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713232"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178308" indent="-178308" algn="l" defTabSz="713232" rtl="0" eaLnBrk="1" latinLnBrk="0" hangingPunct="1">
        <a:lnSpc>
          <a:spcPct val="90000"/>
        </a:lnSpc>
        <a:spcBef>
          <a:spcPts val="780"/>
        </a:spcBef>
        <a:buFont typeface="Arial" panose="020B0604020202020204" pitchFamily="34" charset="0"/>
        <a:buChar char="•"/>
        <a:defRPr sz="2200" kern="1200">
          <a:solidFill>
            <a:schemeClr val="tx1"/>
          </a:solidFill>
          <a:latin typeface="+mn-lt"/>
          <a:ea typeface="+mn-ea"/>
          <a:cs typeface="+mn-cs"/>
        </a:defRPr>
      </a:lvl1pPr>
      <a:lvl2pPr marL="534924" indent="-178308" algn="l" defTabSz="713232" rtl="0" eaLnBrk="1" latinLnBrk="0" hangingPunct="1">
        <a:lnSpc>
          <a:spcPct val="90000"/>
        </a:lnSpc>
        <a:spcBef>
          <a:spcPts val="390"/>
        </a:spcBef>
        <a:buFont typeface="Arial" panose="020B0604020202020204" pitchFamily="34" charset="0"/>
        <a:buChar char="•"/>
        <a:defRPr sz="1900" kern="1200">
          <a:solidFill>
            <a:schemeClr val="tx1"/>
          </a:solidFill>
          <a:latin typeface="+mn-lt"/>
          <a:ea typeface="+mn-ea"/>
          <a:cs typeface="+mn-cs"/>
        </a:defRPr>
      </a:lvl2pPr>
      <a:lvl3pPr marL="891540" indent="-178308" algn="l" defTabSz="713232" rtl="0" eaLnBrk="1" latinLnBrk="0" hangingPunct="1">
        <a:lnSpc>
          <a:spcPct val="90000"/>
        </a:lnSpc>
        <a:spcBef>
          <a:spcPts val="390"/>
        </a:spcBef>
        <a:buFont typeface="Arial" panose="020B0604020202020204" pitchFamily="34" charset="0"/>
        <a:buChar char="•"/>
        <a:defRPr sz="1600" kern="1200">
          <a:solidFill>
            <a:schemeClr val="tx1"/>
          </a:solidFill>
          <a:latin typeface="+mn-lt"/>
          <a:ea typeface="+mn-ea"/>
          <a:cs typeface="+mn-cs"/>
        </a:defRPr>
      </a:lvl3pPr>
      <a:lvl4pPr marL="1248156" indent="-178308" algn="l" defTabSz="713232" rtl="0" eaLnBrk="1" latinLnBrk="0" hangingPunct="1">
        <a:lnSpc>
          <a:spcPct val="90000"/>
        </a:lnSpc>
        <a:spcBef>
          <a:spcPts val="390"/>
        </a:spcBef>
        <a:buFont typeface="Arial" panose="020B0604020202020204" pitchFamily="34" charset="0"/>
        <a:buChar char="•"/>
        <a:defRPr sz="1400" kern="1200">
          <a:solidFill>
            <a:schemeClr val="tx1"/>
          </a:solidFill>
          <a:latin typeface="+mn-lt"/>
          <a:ea typeface="+mn-ea"/>
          <a:cs typeface="+mn-cs"/>
        </a:defRPr>
      </a:lvl4pPr>
      <a:lvl5pPr marL="1604772" indent="-178308" algn="l" defTabSz="713232" rtl="0" eaLnBrk="1" latinLnBrk="0" hangingPunct="1">
        <a:lnSpc>
          <a:spcPct val="90000"/>
        </a:lnSpc>
        <a:spcBef>
          <a:spcPts val="390"/>
        </a:spcBef>
        <a:buFont typeface="Arial" panose="020B0604020202020204" pitchFamily="34" charset="0"/>
        <a:buChar char="•"/>
        <a:defRPr sz="1400" kern="1200">
          <a:solidFill>
            <a:schemeClr val="tx1"/>
          </a:solidFill>
          <a:latin typeface="+mn-lt"/>
          <a:ea typeface="+mn-ea"/>
          <a:cs typeface="+mn-cs"/>
        </a:defRPr>
      </a:lvl5pPr>
      <a:lvl6pPr marL="1961388" indent="-178308" algn="l" defTabSz="713232" rtl="0" eaLnBrk="1" latinLnBrk="0" hangingPunct="1">
        <a:lnSpc>
          <a:spcPct val="90000"/>
        </a:lnSpc>
        <a:spcBef>
          <a:spcPts val="390"/>
        </a:spcBef>
        <a:buFont typeface="Arial" panose="020B0604020202020204" pitchFamily="34" charset="0"/>
        <a:buChar char="•"/>
        <a:defRPr sz="1400" kern="1200">
          <a:solidFill>
            <a:schemeClr val="tx1"/>
          </a:solidFill>
          <a:latin typeface="+mn-lt"/>
          <a:ea typeface="+mn-ea"/>
          <a:cs typeface="+mn-cs"/>
        </a:defRPr>
      </a:lvl6pPr>
      <a:lvl7pPr marL="2318004" indent="-178308" algn="l" defTabSz="713232" rtl="0" eaLnBrk="1" latinLnBrk="0" hangingPunct="1">
        <a:lnSpc>
          <a:spcPct val="90000"/>
        </a:lnSpc>
        <a:spcBef>
          <a:spcPts val="390"/>
        </a:spcBef>
        <a:buFont typeface="Arial" panose="020B0604020202020204" pitchFamily="34" charset="0"/>
        <a:buChar char="•"/>
        <a:defRPr sz="1400" kern="1200">
          <a:solidFill>
            <a:schemeClr val="tx1"/>
          </a:solidFill>
          <a:latin typeface="+mn-lt"/>
          <a:ea typeface="+mn-ea"/>
          <a:cs typeface="+mn-cs"/>
        </a:defRPr>
      </a:lvl7pPr>
      <a:lvl8pPr marL="2674620" indent="-178308" algn="l" defTabSz="713232" rtl="0" eaLnBrk="1" latinLnBrk="0" hangingPunct="1">
        <a:lnSpc>
          <a:spcPct val="90000"/>
        </a:lnSpc>
        <a:spcBef>
          <a:spcPts val="390"/>
        </a:spcBef>
        <a:buFont typeface="Arial" panose="020B0604020202020204" pitchFamily="34" charset="0"/>
        <a:buChar char="•"/>
        <a:defRPr sz="1400" kern="1200">
          <a:solidFill>
            <a:schemeClr val="tx1"/>
          </a:solidFill>
          <a:latin typeface="+mn-lt"/>
          <a:ea typeface="+mn-ea"/>
          <a:cs typeface="+mn-cs"/>
        </a:defRPr>
      </a:lvl8pPr>
      <a:lvl9pPr marL="3031236" indent="-178308" algn="l" defTabSz="713232" rtl="0" eaLnBrk="1" latinLnBrk="0" hangingPunct="1">
        <a:lnSpc>
          <a:spcPct val="90000"/>
        </a:lnSpc>
        <a:spcBef>
          <a:spcPts val="39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713232" rtl="0" eaLnBrk="1" latinLnBrk="0" hangingPunct="1">
        <a:defRPr sz="1400" kern="1200">
          <a:solidFill>
            <a:schemeClr val="tx1"/>
          </a:solidFill>
          <a:latin typeface="+mn-lt"/>
          <a:ea typeface="+mn-ea"/>
          <a:cs typeface="+mn-cs"/>
        </a:defRPr>
      </a:lvl1pPr>
      <a:lvl2pPr marL="356616" algn="l" defTabSz="713232" rtl="0" eaLnBrk="1" latinLnBrk="0" hangingPunct="1">
        <a:defRPr sz="1400" kern="1200">
          <a:solidFill>
            <a:schemeClr val="tx1"/>
          </a:solidFill>
          <a:latin typeface="+mn-lt"/>
          <a:ea typeface="+mn-ea"/>
          <a:cs typeface="+mn-cs"/>
        </a:defRPr>
      </a:lvl2pPr>
      <a:lvl3pPr marL="713232" algn="l" defTabSz="713232" rtl="0" eaLnBrk="1" latinLnBrk="0" hangingPunct="1">
        <a:defRPr sz="1400" kern="1200">
          <a:solidFill>
            <a:schemeClr val="tx1"/>
          </a:solidFill>
          <a:latin typeface="+mn-lt"/>
          <a:ea typeface="+mn-ea"/>
          <a:cs typeface="+mn-cs"/>
        </a:defRPr>
      </a:lvl3pPr>
      <a:lvl4pPr marL="1069848" algn="l" defTabSz="713232" rtl="0" eaLnBrk="1" latinLnBrk="0" hangingPunct="1">
        <a:defRPr sz="1400" kern="1200">
          <a:solidFill>
            <a:schemeClr val="tx1"/>
          </a:solidFill>
          <a:latin typeface="+mn-lt"/>
          <a:ea typeface="+mn-ea"/>
          <a:cs typeface="+mn-cs"/>
        </a:defRPr>
      </a:lvl4pPr>
      <a:lvl5pPr marL="1426464" algn="l" defTabSz="713232" rtl="0" eaLnBrk="1" latinLnBrk="0" hangingPunct="1">
        <a:defRPr sz="1400" kern="1200">
          <a:solidFill>
            <a:schemeClr val="tx1"/>
          </a:solidFill>
          <a:latin typeface="+mn-lt"/>
          <a:ea typeface="+mn-ea"/>
          <a:cs typeface="+mn-cs"/>
        </a:defRPr>
      </a:lvl5pPr>
      <a:lvl6pPr marL="1783080" algn="l" defTabSz="713232" rtl="0" eaLnBrk="1" latinLnBrk="0" hangingPunct="1">
        <a:defRPr sz="1400" kern="1200">
          <a:solidFill>
            <a:schemeClr val="tx1"/>
          </a:solidFill>
          <a:latin typeface="+mn-lt"/>
          <a:ea typeface="+mn-ea"/>
          <a:cs typeface="+mn-cs"/>
        </a:defRPr>
      </a:lvl6pPr>
      <a:lvl7pPr marL="2139696" algn="l" defTabSz="713232" rtl="0" eaLnBrk="1" latinLnBrk="0" hangingPunct="1">
        <a:defRPr sz="1400" kern="1200">
          <a:solidFill>
            <a:schemeClr val="tx1"/>
          </a:solidFill>
          <a:latin typeface="+mn-lt"/>
          <a:ea typeface="+mn-ea"/>
          <a:cs typeface="+mn-cs"/>
        </a:defRPr>
      </a:lvl7pPr>
      <a:lvl8pPr marL="2496312" algn="l" defTabSz="713232" rtl="0" eaLnBrk="1" latinLnBrk="0" hangingPunct="1">
        <a:defRPr sz="1400" kern="1200">
          <a:solidFill>
            <a:schemeClr val="tx1"/>
          </a:solidFill>
          <a:latin typeface="+mn-lt"/>
          <a:ea typeface="+mn-ea"/>
          <a:cs typeface="+mn-cs"/>
        </a:defRPr>
      </a:lvl8pPr>
      <a:lvl9pPr marL="2852928" algn="l" defTabSz="713232"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slide" Target="slide41.xml"/><Relationship Id="rId3" Type="http://schemas.openxmlformats.org/officeDocument/2006/relationships/slide" Target="slide11.xml"/><Relationship Id="rId7" Type="http://schemas.openxmlformats.org/officeDocument/2006/relationships/slide" Target="slide35.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30.xml"/><Relationship Id="rId5" Type="http://schemas.openxmlformats.org/officeDocument/2006/relationships/slide" Target="slide22.xml"/><Relationship Id="rId10" Type="http://schemas.openxmlformats.org/officeDocument/2006/relationships/slide" Target="slide55.xml"/><Relationship Id="rId4" Type="http://schemas.openxmlformats.org/officeDocument/2006/relationships/slide" Target="slide19.xml"/><Relationship Id="rId9" Type="http://schemas.openxmlformats.org/officeDocument/2006/relationships/slide" Target="slide4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3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hyperlink" Target="https://gmplib.org/" TargetMode="Externa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tiff"/></Relationships>
</file>

<file path=ppt/slides/_rels/slide41.xml.rels><?xml version="1.0" encoding="UTF-8" standalone="yes"?>
<Relationships xmlns="http://schemas.openxmlformats.org/package/2006/relationships"><Relationship Id="rId2" Type="http://schemas.openxmlformats.org/officeDocument/2006/relationships/image" Target="../media/image16.tiff"/><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tiff"/><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9.tiff"/></Relationships>
</file>

<file path=ppt/slides/_rels/slide4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0.png"/><Relationship Id="rId7" Type="http://schemas.openxmlformats.org/officeDocument/2006/relationships/image" Target="../media/image23.tif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2.tiff"/><Relationship Id="rId5" Type="http://schemas.openxmlformats.org/officeDocument/2006/relationships/image" Target="../media/image21.tiff"/><Relationship Id="rId4" Type="http://schemas.openxmlformats.org/officeDocument/2006/relationships/image" Target="../media/image17.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43000" y="1122363"/>
            <a:ext cx="6858000" cy="2951698"/>
          </a:xfrm>
        </p:spPr>
        <p:txBody>
          <a:bodyPr>
            <a:normAutofit/>
          </a:bodyPr>
          <a:lstStyle/>
          <a:p>
            <a:pPr algn="l"/>
            <a:r>
              <a:rPr lang="fr-FR" sz="4800" b="1" dirty="0"/>
              <a:t>Complexités</a:t>
            </a:r>
            <a:br>
              <a:rPr lang="fr-FR" sz="4800" b="1" dirty="0"/>
            </a:br>
            <a:endParaRPr lang="fr-FR" b="1" dirty="0"/>
          </a:p>
        </p:txBody>
      </p:sp>
      <p:sp>
        <p:nvSpPr>
          <p:cNvPr id="3" name="Sous-titre 2"/>
          <p:cNvSpPr>
            <a:spLocks noGrp="1"/>
          </p:cNvSpPr>
          <p:nvPr>
            <p:ph type="subTitle" idx="1"/>
          </p:nvPr>
        </p:nvSpPr>
        <p:spPr>
          <a:xfrm>
            <a:off x="1143000" y="4877624"/>
            <a:ext cx="7774182" cy="1478731"/>
          </a:xfrm>
        </p:spPr>
        <p:txBody>
          <a:bodyPr>
            <a:normAutofit/>
          </a:bodyPr>
          <a:lstStyle/>
          <a:p>
            <a:pPr algn="l"/>
            <a:r>
              <a:rPr lang="fr-FR" sz="2400" dirty="0"/>
              <a:t>Complexités en temps, en espace</a:t>
            </a:r>
          </a:p>
          <a:p>
            <a:pPr algn="l"/>
            <a:r>
              <a:rPr lang="fr-FR" sz="2400" dirty="0"/>
              <a:t>Complexité asymptotique</a:t>
            </a:r>
          </a:p>
        </p:txBody>
      </p:sp>
      <p:sp>
        <p:nvSpPr>
          <p:cNvPr id="4" name="Espace réservé de la date 3"/>
          <p:cNvSpPr>
            <a:spLocks noGrp="1"/>
          </p:cNvSpPr>
          <p:nvPr>
            <p:ph type="dt" sz="half" idx="10"/>
          </p:nvPr>
        </p:nvSpPr>
        <p:spPr/>
        <p:txBody>
          <a:bodyPr/>
          <a:lstStyle/>
          <a:p>
            <a:fld id="{F64310D9-FA13-4A4F-8BB5-6868E73D964F}" type="datetime1">
              <a:rPr lang="fr-FR" smtClean="0"/>
              <a:t>23/03/2021</a:t>
            </a:fld>
            <a:endParaRPr lang="fr-FR"/>
          </a:p>
        </p:txBody>
      </p:sp>
      <p:sp>
        <p:nvSpPr>
          <p:cNvPr id="5" name="Espace réservé du pied de page 4"/>
          <p:cNvSpPr>
            <a:spLocks noGrp="1"/>
          </p:cNvSpPr>
          <p:nvPr>
            <p:ph type="ftr" sz="quarter" idx="11"/>
          </p:nvPr>
        </p:nvSpPr>
        <p:spPr/>
        <p:txBody>
          <a:bodyPr/>
          <a:lstStyle/>
          <a:p>
            <a:r>
              <a:rPr lang="en-US"/>
              <a:t>Algo 2. L1 math-info. UPVD. (PhL)</a:t>
            </a:r>
            <a:endParaRPr lang="fr-FR"/>
          </a:p>
        </p:txBody>
      </p:sp>
      <p:sp>
        <p:nvSpPr>
          <p:cNvPr id="6" name="Espace réservé du numéro de diapositive 5"/>
          <p:cNvSpPr>
            <a:spLocks noGrp="1"/>
          </p:cNvSpPr>
          <p:nvPr>
            <p:ph type="sldNum" sz="quarter" idx="12"/>
          </p:nvPr>
        </p:nvSpPr>
        <p:spPr/>
        <p:txBody>
          <a:bodyPr/>
          <a:lstStyle/>
          <a:p>
            <a:fld id="{65A18AA7-90E0-3C48-AFBB-AC3FD33DE304}" type="slidenum">
              <a:rPr lang="fr-FR" smtClean="0"/>
              <a:t>1</a:t>
            </a:fld>
            <a:endParaRPr lang="fr-FR"/>
          </a:p>
        </p:txBody>
      </p:sp>
    </p:spTree>
    <p:extLst>
      <p:ext uri="{BB962C8B-B14F-4D97-AF65-F5344CB8AC3E}">
        <p14:creationId xmlns:p14="http://schemas.microsoft.com/office/powerpoint/2010/main" val="1042362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365126"/>
            <a:ext cx="7886700" cy="1177841"/>
          </a:xfrm>
        </p:spPr>
        <p:txBody>
          <a:bodyPr/>
          <a:lstStyle/>
          <a:p>
            <a:r>
              <a:rPr lang="fr-FR" b="1" dirty="0">
                <a:solidFill>
                  <a:schemeClr val="accent2"/>
                </a:solidFill>
              </a:rPr>
              <a:t>Comment mesurer ce coût </a:t>
            </a:r>
            <a:r>
              <a:rPr lang="fr-FR" b="1" dirty="0"/>
              <a:t>?</a:t>
            </a:r>
          </a:p>
        </p:txBody>
      </p:sp>
      <p:sp>
        <p:nvSpPr>
          <p:cNvPr id="3" name="Espace réservé du contenu 2"/>
          <p:cNvSpPr>
            <a:spLocks noGrp="1"/>
          </p:cNvSpPr>
          <p:nvPr>
            <p:ph idx="1"/>
          </p:nvPr>
        </p:nvSpPr>
        <p:spPr>
          <a:xfrm>
            <a:off x="628649" y="1542967"/>
            <a:ext cx="8409025" cy="4970256"/>
          </a:xfrm>
        </p:spPr>
        <p:txBody>
          <a:bodyPr>
            <a:normAutofit/>
          </a:bodyPr>
          <a:lstStyle/>
          <a:p>
            <a:pPr marL="0" indent="0">
              <a:buNone/>
            </a:pPr>
            <a:r>
              <a:rPr lang="fr-FR" dirty="0"/>
              <a:t>On a (au moins) un algorithme qui résout ce problème</a:t>
            </a:r>
          </a:p>
          <a:p>
            <a:pPr lvl="1">
              <a:buFontTx/>
              <a:buChar char="-"/>
            </a:pPr>
            <a:r>
              <a:rPr lang="fr-FR" dirty="0">
                <a:latin typeface="American Typewriter Condensed"/>
                <a:cs typeface="American Typewriter Condensed"/>
              </a:rPr>
              <a:t>sommer</a:t>
            </a:r>
            <a:r>
              <a:rPr lang="fr-FR" dirty="0"/>
              <a:t> dans sa version itérative boucle </a:t>
            </a:r>
            <a:r>
              <a:rPr lang="fr-FR" dirty="0">
                <a:latin typeface="American Typewriter Condensed" panose="02090606020004020304" pitchFamily="18" charset="77"/>
              </a:rPr>
              <a:t>for</a:t>
            </a:r>
            <a:endParaRPr lang="fr-FR" dirty="0"/>
          </a:p>
          <a:p>
            <a:pPr lvl="1">
              <a:buFontTx/>
              <a:buChar char="-"/>
            </a:pPr>
            <a:r>
              <a:rPr lang="fr-FR" dirty="0" err="1">
                <a:latin typeface="American Typewriter Condensed" panose="02090606020004020304" pitchFamily="18" charset="77"/>
              </a:rPr>
              <a:t>rechercheIterative</a:t>
            </a:r>
            <a:r>
              <a:rPr lang="fr-FR" dirty="0">
                <a:latin typeface="American Typewriter Condensed" panose="02090606020004020304" pitchFamily="18" charset="77"/>
              </a:rPr>
              <a:t> </a:t>
            </a:r>
            <a:r>
              <a:rPr lang="fr-FR" dirty="0"/>
              <a:t>avec sa boucle </a:t>
            </a:r>
            <a:r>
              <a:rPr lang="fr-FR" dirty="0" err="1">
                <a:latin typeface="American Typewriter Condensed" panose="02090606020004020304" pitchFamily="18" charset="77"/>
              </a:rPr>
              <a:t>while</a:t>
            </a:r>
            <a:endParaRPr lang="fr-FR" dirty="0">
              <a:latin typeface="American Typewriter Condensed" panose="02090606020004020304" pitchFamily="18" charset="77"/>
            </a:endParaRPr>
          </a:p>
          <a:p>
            <a:pPr marL="0" indent="0">
              <a:buNone/>
            </a:pPr>
            <a:r>
              <a:rPr lang="fr-FR" dirty="0"/>
              <a:t>On veut mesurer les coûts en temps d'exécution et en espace-mémoire.</a:t>
            </a:r>
          </a:p>
          <a:p>
            <a:pPr marL="0" indent="0">
              <a:buNone/>
            </a:pPr>
            <a:r>
              <a:rPr lang="fr-FR" dirty="0"/>
              <a:t> </a:t>
            </a:r>
          </a:p>
          <a:p>
            <a:pPr marL="0" indent="0">
              <a:buNone/>
            </a:pPr>
            <a:r>
              <a:rPr lang="fr-FR" dirty="0"/>
              <a:t>Mesurer =&gt; exécuter l’algorithme pour une </a:t>
            </a:r>
            <a:r>
              <a:rPr lang="fr-FR" sz="2400" b="1" dirty="0"/>
              <a:t>analyse de complexité</a:t>
            </a:r>
            <a:endParaRPr lang="fr-FR" b="1" dirty="0"/>
          </a:p>
          <a:p>
            <a:pPr marL="0" indent="0" algn="ctr">
              <a:buNone/>
            </a:pPr>
            <a:endParaRPr lang="fr-FR" dirty="0"/>
          </a:p>
          <a:p>
            <a:pPr marL="0" indent="0">
              <a:buNone/>
            </a:pPr>
            <a:r>
              <a:rPr lang="fr-FR" dirty="0"/>
              <a:t>On exécute l'algorithme sur </a:t>
            </a:r>
            <a:r>
              <a:rPr lang="fr-FR" b="1" dirty="0">
                <a:solidFill>
                  <a:schemeClr val="accent2"/>
                </a:solidFill>
              </a:rPr>
              <a:t>un modèle de machine</a:t>
            </a:r>
          </a:p>
          <a:p>
            <a:pPr lvl="1">
              <a:buFontTx/>
              <a:buChar char="-"/>
            </a:pPr>
            <a:r>
              <a:rPr lang="fr-FR" dirty="0">
                <a:solidFill>
                  <a:schemeClr val="accent2"/>
                </a:solidFill>
              </a:rPr>
              <a:t>simple</a:t>
            </a:r>
            <a:r>
              <a:rPr lang="fr-FR" dirty="0"/>
              <a:t> : beaucoup de détails d'une véritable exécution sont ignorés</a:t>
            </a:r>
          </a:p>
          <a:p>
            <a:pPr lvl="1">
              <a:buFontTx/>
              <a:buChar char="-"/>
            </a:pPr>
            <a:r>
              <a:rPr lang="fr-FR" dirty="0"/>
              <a:t>mais </a:t>
            </a:r>
            <a:r>
              <a:rPr lang="fr-FR" dirty="0">
                <a:solidFill>
                  <a:schemeClr val="accent2"/>
                </a:solidFill>
              </a:rPr>
              <a:t>pas trop simpliste </a:t>
            </a:r>
            <a:r>
              <a:rPr lang="fr-FR" dirty="0"/>
              <a:t>: les résultats et les observations réelles sont raisonnablement corrélées</a:t>
            </a:r>
          </a:p>
          <a:p>
            <a:pPr lvl="1">
              <a:buFontTx/>
              <a:buChar char="-"/>
            </a:pPr>
            <a:r>
              <a:rPr lang="fr-FR" dirty="0"/>
              <a:t>l'exécution continue a dépendre des données d'entrées : pire cas, meilleur cas</a:t>
            </a:r>
          </a:p>
          <a:p>
            <a:pPr lvl="1">
              <a:buFontTx/>
              <a:buChar char="-"/>
            </a:pPr>
            <a:r>
              <a:rPr lang="fr-FR" dirty="0"/>
              <a:t>l’objectif : </a:t>
            </a:r>
            <a:r>
              <a:rPr lang="fr-FR" b="1" dirty="0"/>
              <a:t>dégager des tendances, des ordres de grandeur </a:t>
            </a:r>
          </a:p>
          <a:p>
            <a:pPr marL="356616" lvl="1" indent="0">
              <a:buNone/>
            </a:pPr>
            <a:endParaRPr lang="fr-FR" dirty="0"/>
          </a:p>
          <a:p>
            <a:pPr marL="356616" lvl="1" indent="0">
              <a:buNone/>
            </a:pPr>
            <a:endParaRPr lang="fr-FR" dirty="0"/>
          </a:p>
          <a:p>
            <a:pPr marL="356616" lvl="1" indent="0">
              <a:buNone/>
            </a:pPr>
            <a:endParaRPr lang="fr-FR" dirty="0"/>
          </a:p>
        </p:txBody>
      </p:sp>
      <p:sp>
        <p:nvSpPr>
          <p:cNvPr id="4" name="Espace réservé de la date 3"/>
          <p:cNvSpPr>
            <a:spLocks noGrp="1"/>
          </p:cNvSpPr>
          <p:nvPr>
            <p:ph type="dt" sz="half" idx="10"/>
          </p:nvPr>
        </p:nvSpPr>
        <p:spPr/>
        <p:txBody>
          <a:bodyPr/>
          <a:lstStyle/>
          <a:p>
            <a:fld id="{743496DB-3148-8441-B526-549CA8666C8D}" type="datetime1">
              <a:rPr lang="fr-FR" smtClean="0"/>
              <a:t>23/03/2021</a:t>
            </a:fld>
            <a:endParaRPr lang="fr-FR"/>
          </a:p>
        </p:txBody>
      </p:sp>
      <p:sp>
        <p:nvSpPr>
          <p:cNvPr id="5" name="Espace réservé du pied de page 4"/>
          <p:cNvSpPr>
            <a:spLocks noGrp="1"/>
          </p:cNvSpPr>
          <p:nvPr>
            <p:ph type="ftr" sz="quarter" idx="11"/>
          </p:nvPr>
        </p:nvSpPr>
        <p:spPr/>
        <p:txBody>
          <a:bodyPr/>
          <a:lstStyle/>
          <a:p>
            <a:r>
              <a:rPr lang="en-US"/>
              <a:t>Algo 2. L1 math-info. UPVD. (PhL)</a:t>
            </a:r>
            <a:endParaRPr lang="fr-FR"/>
          </a:p>
        </p:txBody>
      </p:sp>
      <p:sp>
        <p:nvSpPr>
          <p:cNvPr id="6" name="Espace réservé du numéro de diapositive 5"/>
          <p:cNvSpPr>
            <a:spLocks noGrp="1"/>
          </p:cNvSpPr>
          <p:nvPr>
            <p:ph type="sldNum" sz="quarter" idx="12"/>
          </p:nvPr>
        </p:nvSpPr>
        <p:spPr/>
        <p:txBody>
          <a:bodyPr/>
          <a:lstStyle/>
          <a:p>
            <a:fld id="{65A18AA7-90E0-3C48-AFBB-AC3FD33DE304}" type="slidenum">
              <a:rPr lang="fr-FR" smtClean="0"/>
              <a:t>10</a:t>
            </a:fld>
            <a:endParaRPr lang="fr-FR"/>
          </a:p>
        </p:txBody>
      </p:sp>
    </p:spTree>
    <p:extLst>
      <p:ext uri="{BB962C8B-B14F-4D97-AF65-F5344CB8AC3E}">
        <p14:creationId xmlns:p14="http://schemas.microsoft.com/office/powerpoint/2010/main" val="3371022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3888" y="1709744"/>
            <a:ext cx="8202612" cy="2852737"/>
          </a:xfrm>
        </p:spPr>
        <p:txBody>
          <a:bodyPr/>
          <a:lstStyle/>
          <a:p>
            <a:br>
              <a:rPr lang="fr-FR" dirty="0"/>
            </a:br>
            <a:r>
              <a:rPr lang="fr-FR" dirty="0"/>
              <a:t>Mener une analyse </a:t>
            </a:r>
            <a:br>
              <a:rPr lang="fr-FR" dirty="0"/>
            </a:br>
            <a:r>
              <a:rPr lang="fr-FR" dirty="0"/>
              <a:t>de la complexité en temps</a:t>
            </a:r>
          </a:p>
        </p:txBody>
      </p:sp>
      <p:sp>
        <p:nvSpPr>
          <p:cNvPr id="3" name="Espace réservé du texte 2"/>
          <p:cNvSpPr>
            <a:spLocks noGrp="1"/>
          </p:cNvSpPr>
          <p:nvPr>
            <p:ph type="body" idx="1"/>
          </p:nvPr>
        </p:nvSpPr>
        <p:spPr/>
        <p:txBody>
          <a:bodyPr/>
          <a:lstStyle/>
          <a:p>
            <a:r>
              <a:rPr lang="fr-FR" dirty="0"/>
              <a:t>Un modèle d’exécution</a:t>
            </a:r>
          </a:p>
          <a:p>
            <a:r>
              <a:rPr lang="fr-FR" dirty="0"/>
              <a:t>Analyse du pire temps d'exécution avec le modèle RAM </a:t>
            </a:r>
          </a:p>
          <a:p>
            <a:r>
              <a:rPr lang="fr-FR" dirty="0"/>
              <a:t>Modèle vs. pratique ?</a:t>
            </a:r>
          </a:p>
        </p:txBody>
      </p:sp>
      <p:sp>
        <p:nvSpPr>
          <p:cNvPr id="4" name="Espace réservé de la date 3"/>
          <p:cNvSpPr>
            <a:spLocks noGrp="1"/>
          </p:cNvSpPr>
          <p:nvPr>
            <p:ph type="dt" sz="half" idx="10"/>
          </p:nvPr>
        </p:nvSpPr>
        <p:spPr/>
        <p:txBody>
          <a:bodyPr/>
          <a:lstStyle/>
          <a:p>
            <a:fld id="{7E78130B-D5A2-7B40-B39D-B40FCE3A4EDB}" type="datetime1">
              <a:rPr lang="fr-FR" smtClean="0"/>
              <a:t>23/03/2021</a:t>
            </a:fld>
            <a:endParaRPr lang="fr-FR"/>
          </a:p>
        </p:txBody>
      </p:sp>
      <p:sp>
        <p:nvSpPr>
          <p:cNvPr id="5" name="Espace réservé du pied de page 4"/>
          <p:cNvSpPr>
            <a:spLocks noGrp="1"/>
          </p:cNvSpPr>
          <p:nvPr>
            <p:ph type="ftr" sz="quarter" idx="11"/>
          </p:nvPr>
        </p:nvSpPr>
        <p:spPr/>
        <p:txBody>
          <a:bodyPr/>
          <a:lstStyle/>
          <a:p>
            <a:r>
              <a:rPr lang="en-US"/>
              <a:t>Algo 2. L1 math-info. UPVD. (PhL)</a:t>
            </a:r>
            <a:endParaRPr lang="fr-FR"/>
          </a:p>
        </p:txBody>
      </p:sp>
      <p:sp>
        <p:nvSpPr>
          <p:cNvPr id="6" name="Espace réservé du numéro de diapositive 5"/>
          <p:cNvSpPr>
            <a:spLocks noGrp="1"/>
          </p:cNvSpPr>
          <p:nvPr>
            <p:ph type="sldNum" sz="quarter" idx="12"/>
          </p:nvPr>
        </p:nvSpPr>
        <p:spPr/>
        <p:txBody>
          <a:bodyPr/>
          <a:lstStyle/>
          <a:p>
            <a:fld id="{65A18AA7-90E0-3C48-AFBB-AC3FD33DE304}" type="slidenum">
              <a:rPr lang="fr-FR" smtClean="0"/>
              <a:t>11</a:t>
            </a:fld>
            <a:endParaRPr lang="fr-FR"/>
          </a:p>
        </p:txBody>
      </p:sp>
    </p:spTree>
    <p:extLst>
      <p:ext uri="{BB962C8B-B14F-4D97-AF65-F5344CB8AC3E}">
        <p14:creationId xmlns:p14="http://schemas.microsoft.com/office/powerpoint/2010/main" val="1109328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365126"/>
            <a:ext cx="7886700" cy="1177841"/>
          </a:xfrm>
        </p:spPr>
        <p:txBody>
          <a:bodyPr>
            <a:normAutofit fontScale="90000"/>
          </a:bodyPr>
          <a:lstStyle/>
          <a:p>
            <a:pPr marL="0" indent="0"/>
            <a:r>
              <a:rPr lang="fr-FR" dirty="0"/>
              <a:t>Un modèle de complexité </a:t>
            </a:r>
            <a:br>
              <a:rPr lang="fr-FR" dirty="0"/>
            </a:br>
            <a:r>
              <a:rPr lang="fr-FR" dirty="0"/>
              <a:t>pour mesurer le coût en temps d'un algorithme</a:t>
            </a:r>
          </a:p>
        </p:txBody>
      </p:sp>
      <p:sp>
        <p:nvSpPr>
          <p:cNvPr id="3" name="Espace réservé du contenu 2"/>
          <p:cNvSpPr>
            <a:spLocks noGrp="1"/>
          </p:cNvSpPr>
          <p:nvPr>
            <p:ph idx="1"/>
          </p:nvPr>
        </p:nvSpPr>
        <p:spPr>
          <a:xfrm>
            <a:off x="628650" y="1542967"/>
            <a:ext cx="7886700" cy="4970256"/>
          </a:xfrm>
        </p:spPr>
        <p:txBody>
          <a:bodyPr>
            <a:normAutofit fontScale="92500" lnSpcReduction="20000"/>
          </a:bodyPr>
          <a:lstStyle/>
          <a:p>
            <a:pPr marL="0" indent="0">
              <a:buNone/>
            </a:pPr>
            <a:r>
              <a:rPr lang="fr-FR" dirty="0">
                <a:solidFill>
                  <a:schemeClr val="accent2"/>
                </a:solidFill>
              </a:rPr>
              <a:t>Toutes les instructions importantes comptent 1 unité </a:t>
            </a:r>
            <a:r>
              <a:rPr lang="fr-FR" dirty="0"/>
              <a:t>de temps :</a:t>
            </a:r>
          </a:p>
          <a:p>
            <a:pPr marL="356616" lvl="1" indent="0">
              <a:buNone/>
            </a:pPr>
            <a:r>
              <a:rPr lang="fr-FR" dirty="0"/>
              <a:t>1 = affectation = comparaison = opération arithmétique = opération logique </a:t>
            </a:r>
          </a:p>
          <a:p>
            <a:pPr marL="356616" lvl="1" indent="0">
              <a:buNone/>
            </a:pPr>
            <a:r>
              <a:rPr lang="fr-FR" dirty="0"/>
              <a:t>= accès mémoire = entrées/sorties </a:t>
            </a:r>
          </a:p>
          <a:p>
            <a:pPr marL="356616" lvl="1" indent="0">
              <a:buNone/>
            </a:pPr>
            <a:endParaRPr lang="fr-FR" dirty="0" err="1"/>
          </a:p>
          <a:p>
            <a:pPr marL="0" indent="0">
              <a:buNone/>
            </a:pPr>
            <a:r>
              <a:rPr lang="fr-FR" dirty="0">
                <a:solidFill>
                  <a:schemeClr val="accent2"/>
                </a:solidFill>
              </a:rPr>
              <a:t>Les instructions s’exécutent séquentiellement </a:t>
            </a:r>
            <a:r>
              <a:rPr lang="fr-FR" dirty="0"/>
              <a:t>:</a:t>
            </a:r>
          </a:p>
          <a:p>
            <a:pPr marL="356616" lvl="1" indent="0">
              <a:buNone/>
            </a:pPr>
            <a:r>
              <a:rPr lang="fr-FR" dirty="0"/>
              <a:t>si l'instruction p coûte c1 et l'instruction q coûte c2, </a:t>
            </a:r>
          </a:p>
          <a:p>
            <a:pPr marL="356616" lvl="1" indent="0">
              <a:buNone/>
            </a:pPr>
            <a:r>
              <a:rPr lang="fr-FR" dirty="0"/>
              <a:t>alors la suite d'instructions p, q coûte c1+c2</a:t>
            </a:r>
          </a:p>
          <a:p>
            <a:pPr marL="356616" lvl="1" indent="0">
              <a:buNone/>
            </a:pPr>
            <a:endParaRPr lang="fr-FR" dirty="0"/>
          </a:p>
          <a:p>
            <a:pPr marL="0" indent="0">
              <a:buNone/>
            </a:pPr>
            <a:r>
              <a:rPr lang="fr-FR" dirty="0">
                <a:solidFill>
                  <a:schemeClr val="accent2"/>
                </a:solidFill>
              </a:rPr>
              <a:t>Coût du branchement conditionnel :  if... </a:t>
            </a:r>
            <a:r>
              <a:rPr lang="fr-FR" dirty="0" err="1">
                <a:solidFill>
                  <a:schemeClr val="accent2"/>
                </a:solidFill>
              </a:rPr>
              <a:t>elif</a:t>
            </a:r>
            <a:r>
              <a:rPr lang="fr-FR" dirty="0">
                <a:solidFill>
                  <a:schemeClr val="accent2"/>
                </a:solidFill>
              </a:rPr>
              <a:t> ... </a:t>
            </a:r>
            <a:r>
              <a:rPr lang="fr-FR" dirty="0" err="1">
                <a:solidFill>
                  <a:schemeClr val="accent2"/>
                </a:solidFill>
              </a:rPr>
              <a:t>else</a:t>
            </a:r>
            <a:r>
              <a:rPr lang="fr-FR" dirty="0">
                <a:solidFill>
                  <a:schemeClr val="accent2"/>
                </a:solidFill>
              </a:rPr>
              <a:t> </a:t>
            </a:r>
            <a:r>
              <a:rPr lang="mr-IN" dirty="0">
                <a:solidFill>
                  <a:schemeClr val="accent2"/>
                </a:solidFill>
              </a:rPr>
              <a:t>…</a:t>
            </a:r>
            <a:endParaRPr lang="fr-FR" dirty="0">
              <a:solidFill>
                <a:schemeClr val="accent2"/>
              </a:solidFill>
            </a:endParaRPr>
          </a:p>
          <a:p>
            <a:pPr marL="356616" lvl="1" indent="0">
              <a:buNone/>
            </a:pPr>
            <a:r>
              <a:rPr lang="fr-FR" dirty="0"/>
              <a:t>inférieur ou égal au coût maximum de chaque branche d'instructions</a:t>
            </a:r>
          </a:p>
          <a:p>
            <a:pPr marL="0" indent="0">
              <a:buNone/>
            </a:pPr>
            <a:endParaRPr lang="fr-FR" dirty="0"/>
          </a:p>
          <a:p>
            <a:pPr marL="0" indent="0">
              <a:buNone/>
            </a:pPr>
            <a:r>
              <a:rPr lang="fr-FR" dirty="0">
                <a:solidFill>
                  <a:schemeClr val="accent2"/>
                </a:solidFill>
              </a:rPr>
              <a:t>Coût de la répétition : for i in range(n): </a:t>
            </a:r>
            <a:r>
              <a:rPr lang="fr-FR" dirty="0" err="1">
                <a:solidFill>
                  <a:schemeClr val="accent2"/>
                </a:solidFill>
              </a:rPr>
              <a:t>corps_de_boucle</a:t>
            </a:r>
            <a:endParaRPr lang="fr-FR" dirty="0">
              <a:solidFill>
                <a:schemeClr val="accent2"/>
              </a:solidFill>
            </a:endParaRPr>
          </a:p>
          <a:p>
            <a:pPr marL="356616" lvl="1" indent="0">
              <a:buNone/>
            </a:pPr>
            <a:r>
              <a:rPr lang="fr-FR" dirty="0"/>
              <a:t>si le coût de p ne dépend pas de i : n x coût(</a:t>
            </a:r>
            <a:r>
              <a:rPr lang="fr-FR" dirty="0" err="1"/>
              <a:t>corps_de_boucle</a:t>
            </a:r>
            <a:r>
              <a:rPr lang="fr-FR" dirty="0"/>
              <a:t>)</a:t>
            </a:r>
          </a:p>
          <a:p>
            <a:pPr marL="356616" lvl="1" indent="0">
              <a:buNone/>
            </a:pPr>
            <a:r>
              <a:rPr lang="fr-FR" dirty="0"/>
              <a:t>sinon : la somme des coûts de chacune des n répétitions</a:t>
            </a:r>
          </a:p>
          <a:p>
            <a:pPr marL="0" indent="0">
              <a:buNone/>
            </a:pPr>
            <a:endParaRPr lang="fr-FR" dirty="0"/>
          </a:p>
          <a:p>
            <a:pPr marL="0" indent="0">
              <a:buNone/>
            </a:pPr>
            <a:r>
              <a:rPr lang="fr-FR" dirty="0">
                <a:solidFill>
                  <a:schemeClr val="accent2"/>
                </a:solidFill>
              </a:rPr>
              <a:t>Coût de la répétition </a:t>
            </a:r>
            <a:r>
              <a:rPr lang="fr-FR" dirty="0" err="1">
                <a:solidFill>
                  <a:schemeClr val="accent2"/>
                </a:solidFill>
              </a:rPr>
              <a:t>while</a:t>
            </a:r>
            <a:r>
              <a:rPr lang="fr-FR" dirty="0">
                <a:solidFill>
                  <a:schemeClr val="accent2"/>
                </a:solidFill>
              </a:rPr>
              <a:t>(condition): </a:t>
            </a:r>
            <a:r>
              <a:rPr lang="fr-FR" dirty="0" err="1">
                <a:solidFill>
                  <a:schemeClr val="accent2"/>
                </a:solidFill>
              </a:rPr>
              <a:t>corps_de_boucle</a:t>
            </a:r>
            <a:endParaRPr lang="fr-FR" dirty="0">
              <a:solidFill>
                <a:schemeClr val="accent2"/>
              </a:solidFill>
            </a:endParaRPr>
          </a:p>
          <a:p>
            <a:pPr marL="356616" lvl="1" indent="0">
              <a:buNone/>
            </a:pPr>
            <a:r>
              <a:rPr lang="fr-FR" dirty="0"/>
              <a:t>dépend du nombre de répétitions, inconnu a priori</a:t>
            </a:r>
          </a:p>
          <a:p>
            <a:pPr marL="356616" lvl="1" indent="0">
              <a:buNone/>
            </a:pPr>
            <a:r>
              <a:rPr lang="fr-FR" dirty="0"/>
              <a:t>on peut cependant </a:t>
            </a:r>
            <a:r>
              <a:rPr lang="fr-FR" dirty="0">
                <a:solidFill>
                  <a:srgbClr val="FF0000"/>
                </a:solidFill>
              </a:rPr>
              <a:t>majorer</a:t>
            </a:r>
            <a:r>
              <a:rPr lang="fr-FR" dirty="0"/>
              <a:t> ce nombre de répétitions</a:t>
            </a:r>
          </a:p>
        </p:txBody>
      </p:sp>
      <p:sp>
        <p:nvSpPr>
          <p:cNvPr id="4" name="Espace réservé de la date 3"/>
          <p:cNvSpPr>
            <a:spLocks noGrp="1"/>
          </p:cNvSpPr>
          <p:nvPr>
            <p:ph type="dt" sz="half" idx="10"/>
          </p:nvPr>
        </p:nvSpPr>
        <p:spPr/>
        <p:txBody>
          <a:bodyPr/>
          <a:lstStyle/>
          <a:p>
            <a:fld id="{712B8FDC-5537-5B4E-AC8E-4E0F5A27778F}" type="datetime1">
              <a:rPr lang="fr-FR" smtClean="0"/>
              <a:t>23/03/2021</a:t>
            </a:fld>
            <a:endParaRPr lang="fr-FR"/>
          </a:p>
        </p:txBody>
      </p:sp>
      <p:sp>
        <p:nvSpPr>
          <p:cNvPr id="5" name="Espace réservé du pied de page 4"/>
          <p:cNvSpPr>
            <a:spLocks noGrp="1"/>
          </p:cNvSpPr>
          <p:nvPr>
            <p:ph type="ftr" sz="quarter" idx="11"/>
          </p:nvPr>
        </p:nvSpPr>
        <p:spPr/>
        <p:txBody>
          <a:bodyPr/>
          <a:lstStyle/>
          <a:p>
            <a:r>
              <a:rPr lang="en-US"/>
              <a:t>Algo 2. L1 math-info. UPVD. (PhL)</a:t>
            </a:r>
            <a:endParaRPr lang="fr-FR"/>
          </a:p>
        </p:txBody>
      </p:sp>
      <p:sp>
        <p:nvSpPr>
          <p:cNvPr id="6" name="Espace réservé du numéro de diapositive 5"/>
          <p:cNvSpPr>
            <a:spLocks noGrp="1"/>
          </p:cNvSpPr>
          <p:nvPr>
            <p:ph type="sldNum" sz="quarter" idx="12"/>
          </p:nvPr>
        </p:nvSpPr>
        <p:spPr/>
        <p:txBody>
          <a:bodyPr/>
          <a:lstStyle/>
          <a:p>
            <a:fld id="{65A18AA7-90E0-3C48-AFBB-AC3FD33DE304}" type="slidenum">
              <a:rPr lang="fr-FR" smtClean="0"/>
              <a:t>12</a:t>
            </a:fld>
            <a:endParaRPr lang="fr-FR"/>
          </a:p>
        </p:txBody>
      </p:sp>
    </p:spTree>
    <p:extLst>
      <p:ext uri="{BB962C8B-B14F-4D97-AF65-F5344CB8AC3E}">
        <p14:creationId xmlns:p14="http://schemas.microsoft.com/office/powerpoint/2010/main" val="1107408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 calcule la somme de n valeurs entières</a:t>
            </a:r>
          </a:p>
        </p:txBody>
      </p:sp>
      <p:sp>
        <p:nvSpPr>
          <p:cNvPr id="3" name="Espace réservé du contenu 2"/>
          <p:cNvSpPr>
            <a:spLocks noGrp="1"/>
          </p:cNvSpPr>
          <p:nvPr>
            <p:ph idx="1"/>
          </p:nvPr>
        </p:nvSpPr>
        <p:spPr>
          <a:xfrm>
            <a:off x="525030" y="3294510"/>
            <a:ext cx="7886700" cy="3158287"/>
          </a:xfrm>
        </p:spPr>
        <p:style>
          <a:lnRef idx="1">
            <a:schemeClr val="accent3"/>
          </a:lnRef>
          <a:fillRef idx="2">
            <a:schemeClr val="accent3"/>
          </a:fillRef>
          <a:effectRef idx="1">
            <a:schemeClr val="accent3"/>
          </a:effectRef>
          <a:fontRef idx="minor">
            <a:schemeClr val="dk1"/>
          </a:fontRef>
        </p:style>
        <p:txBody>
          <a:bodyPr>
            <a:normAutofit/>
          </a:bodyPr>
          <a:lstStyle/>
          <a:p>
            <a:pPr marL="0" indent="0">
              <a:buNone/>
              <a:tabLst>
                <a:tab pos="390525" algn="l"/>
              </a:tabLst>
            </a:pPr>
            <a:r>
              <a:rPr lang="fr-FR" dirty="0">
                <a:solidFill>
                  <a:srgbClr val="FF0000"/>
                </a:solidFill>
                <a:latin typeface="American Typewriter Condensed"/>
                <a:cs typeface="American Typewriter Condensed"/>
              </a:rPr>
              <a:t>1</a:t>
            </a:r>
            <a:r>
              <a:rPr lang="fr-FR" dirty="0">
                <a:latin typeface="American Typewriter Condensed"/>
                <a:cs typeface="American Typewriter Condensed"/>
              </a:rPr>
              <a:t>	</a:t>
            </a:r>
            <a:r>
              <a:rPr lang="fr-FR" dirty="0" err="1">
                <a:latin typeface="American Typewriter Condensed"/>
                <a:cs typeface="American Typewriter Condensed"/>
              </a:rPr>
              <a:t>def</a:t>
            </a:r>
            <a:r>
              <a:rPr lang="fr-FR" dirty="0">
                <a:latin typeface="American Typewriter Condensed"/>
                <a:cs typeface="American Typewriter Condensed"/>
              </a:rPr>
              <a:t> sommer(</a:t>
            </a:r>
            <a:r>
              <a:rPr lang="fr-FR" dirty="0" err="1">
                <a:latin typeface="American Typewriter Condensed"/>
                <a:cs typeface="American Typewriter Condensed"/>
              </a:rPr>
              <a:t>t</a:t>
            </a:r>
            <a:r>
              <a:rPr lang="fr-FR" dirty="0">
                <a:latin typeface="American Typewriter Condensed"/>
                <a:cs typeface="American Typewriter Condensed"/>
              </a:rPr>
              <a:t> : List[</a:t>
            </a:r>
            <a:r>
              <a:rPr lang="fr-FR" dirty="0" err="1">
                <a:latin typeface="American Typewriter Condensed"/>
                <a:cs typeface="American Typewriter Condensed"/>
              </a:rPr>
              <a:t>int</a:t>
            </a:r>
            <a:r>
              <a:rPr lang="fr-FR" dirty="0">
                <a:latin typeface="American Typewriter Condensed"/>
                <a:cs typeface="American Typewriter Condensed"/>
              </a:rPr>
              <a:t>], </a:t>
            </a:r>
            <a:r>
              <a:rPr lang="fr-FR" dirty="0">
                <a:solidFill>
                  <a:srgbClr val="FF0000"/>
                </a:solidFill>
                <a:latin typeface="American Typewriter Condensed"/>
                <a:cs typeface="American Typewriter Condensed"/>
              </a:rPr>
              <a:t>n </a:t>
            </a:r>
            <a:r>
              <a:rPr lang="fr-FR" dirty="0">
                <a:solidFill>
                  <a:schemeClr val="tx1"/>
                </a:solidFill>
                <a:latin typeface="American Typewriter Condensed"/>
                <a:cs typeface="American Typewriter Condensed"/>
              </a:rPr>
              <a:t>: </a:t>
            </a:r>
            <a:r>
              <a:rPr lang="fr-FR" dirty="0" err="1">
                <a:solidFill>
                  <a:schemeClr val="tx1"/>
                </a:solidFill>
                <a:latin typeface="American Typewriter Condensed"/>
                <a:cs typeface="American Typewriter Condensed"/>
              </a:rPr>
              <a:t>int</a:t>
            </a:r>
            <a:r>
              <a:rPr lang="fr-FR" dirty="0">
                <a:solidFill>
                  <a:srgbClr val="FF0000"/>
                </a:solidFill>
                <a:latin typeface="American Typewriter Condensed"/>
                <a:cs typeface="American Typewriter Condensed"/>
              </a:rPr>
              <a:t> </a:t>
            </a:r>
            <a:r>
              <a:rPr lang="fr-FR" dirty="0">
                <a:latin typeface="American Typewriter Condensed"/>
                <a:cs typeface="American Typewriter Condensed"/>
              </a:rPr>
              <a:t>) -&gt; </a:t>
            </a:r>
            <a:r>
              <a:rPr lang="fr-FR" dirty="0" err="1">
                <a:latin typeface="American Typewriter Condensed"/>
                <a:cs typeface="American Typewriter Condensed"/>
              </a:rPr>
              <a:t>int</a:t>
            </a:r>
            <a:r>
              <a:rPr lang="fr-FR" dirty="0">
                <a:latin typeface="American Typewriter Condensed"/>
                <a:cs typeface="American Typewriter Condensed"/>
              </a:rPr>
              <a:t>:</a:t>
            </a:r>
          </a:p>
          <a:p>
            <a:pPr marL="0" indent="0">
              <a:buNone/>
              <a:tabLst>
                <a:tab pos="390525" algn="l"/>
              </a:tabLst>
            </a:pPr>
            <a:r>
              <a:rPr lang="fr-FR" dirty="0">
                <a:solidFill>
                  <a:schemeClr val="bg1"/>
                </a:solidFill>
                <a:latin typeface="American Typewriter Condensed"/>
                <a:cs typeface="American Typewriter Condensed"/>
              </a:rPr>
              <a:t> 		</a:t>
            </a:r>
            <a:r>
              <a:rPr lang="fr-FR" sz="2000" dirty="0">
                <a:solidFill>
                  <a:schemeClr val="bg1"/>
                </a:solidFill>
                <a:latin typeface="American Typewriter Condensed"/>
                <a:cs typeface="American Typewriter Condensed"/>
              </a:rPr>
              <a:t>‘’’ somme itérative de </a:t>
            </a:r>
            <a:r>
              <a:rPr lang="fr-FR" sz="2000" dirty="0">
                <a:solidFill>
                  <a:srgbClr val="FF0000"/>
                </a:solidFill>
                <a:latin typeface="American Typewriter Condensed"/>
                <a:cs typeface="American Typewriter Condensed"/>
              </a:rPr>
              <a:t>n</a:t>
            </a:r>
            <a:r>
              <a:rPr lang="fr-FR" sz="2000" dirty="0">
                <a:solidFill>
                  <a:schemeClr val="bg1"/>
                </a:solidFill>
                <a:latin typeface="American Typewriter Condensed"/>
                <a:cs typeface="American Typewriter Condensed"/>
              </a:rPr>
              <a:t> valeurs entières stockées dans un 			tableau </a:t>
            </a:r>
            <a:r>
              <a:rPr lang="fr-FR" sz="2000" dirty="0" err="1">
                <a:solidFill>
                  <a:schemeClr val="bg1"/>
                </a:solidFill>
                <a:latin typeface="American Typewriter Condensed"/>
                <a:cs typeface="American Typewriter Condensed"/>
              </a:rPr>
              <a:t>t</a:t>
            </a:r>
            <a:r>
              <a:rPr lang="fr-FR" sz="2000" dirty="0">
                <a:solidFill>
                  <a:schemeClr val="bg1"/>
                </a:solidFill>
                <a:latin typeface="American Typewriter Condensed"/>
                <a:cs typeface="American Typewriter Condensed"/>
              </a:rPr>
              <a:t>. entrées. </a:t>
            </a:r>
            <a:r>
              <a:rPr lang="fr-FR" sz="2000" dirty="0" err="1">
                <a:solidFill>
                  <a:schemeClr val="bg1"/>
                </a:solidFill>
                <a:latin typeface="American Typewriter Condensed"/>
                <a:cs typeface="American Typewriter Condensed"/>
              </a:rPr>
              <a:t>t</a:t>
            </a:r>
            <a:r>
              <a:rPr lang="fr-FR" sz="2000" dirty="0">
                <a:solidFill>
                  <a:schemeClr val="bg1"/>
                </a:solidFill>
                <a:latin typeface="American Typewriter Condensed"/>
                <a:cs typeface="American Typewriter Condensed"/>
              </a:rPr>
              <a:t> tab </a:t>
            </a:r>
            <a:r>
              <a:rPr lang="fr-FR" sz="2000" dirty="0" err="1">
                <a:solidFill>
                  <a:schemeClr val="bg1"/>
                </a:solidFill>
                <a:latin typeface="American Typewriter Condensed"/>
                <a:cs typeface="American Typewriter Condensed"/>
              </a:rPr>
              <a:t>d’int</a:t>
            </a:r>
            <a:r>
              <a:rPr lang="fr-FR" sz="2000" dirty="0">
                <a:solidFill>
                  <a:schemeClr val="bg1"/>
                </a:solidFill>
                <a:latin typeface="American Typewriter Condensed"/>
                <a:cs typeface="American Typewriter Condensed"/>
              </a:rPr>
              <a:t> de longueur </a:t>
            </a:r>
            <a:r>
              <a:rPr lang="fr-FR" sz="2000" dirty="0">
                <a:solidFill>
                  <a:srgbClr val="FF0000"/>
                </a:solidFill>
                <a:latin typeface="American Typewriter Condensed"/>
                <a:cs typeface="American Typewriter Condensed"/>
              </a:rPr>
              <a:t>n</a:t>
            </a:r>
            <a:r>
              <a:rPr lang="fr-FR" sz="2000" dirty="0">
                <a:solidFill>
                  <a:schemeClr val="bg1"/>
                </a:solidFill>
                <a:latin typeface="American Typewriter Condensed"/>
                <a:cs typeface="American Typewriter Condensed"/>
              </a:rPr>
              <a:t>, retourne </a:t>
            </a:r>
            <a:r>
              <a:rPr lang="fr-FR" sz="2000" dirty="0" err="1">
                <a:solidFill>
                  <a:schemeClr val="bg1"/>
                </a:solidFill>
                <a:latin typeface="American Typewriter Condensed"/>
                <a:cs typeface="American Typewriter Condensed"/>
              </a:rPr>
              <a:t>res</a:t>
            </a:r>
            <a:r>
              <a:rPr lang="fr-FR" sz="2000" dirty="0">
                <a:solidFill>
                  <a:schemeClr val="bg1"/>
                </a:solidFill>
                <a:latin typeface="American Typewriter Condensed"/>
                <a:cs typeface="American Typewriter Condensed"/>
              </a:rPr>
              <a:t>’’’ </a:t>
            </a:r>
            <a:endParaRPr lang="fr-FR" sz="2000" dirty="0">
              <a:latin typeface="American Typewriter Condensed"/>
              <a:cs typeface="American Typewriter Condensed"/>
            </a:endParaRPr>
          </a:p>
          <a:p>
            <a:pPr marL="0" indent="0">
              <a:buNone/>
              <a:tabLst>
                <a:tab pos="390525" algn="l"/>
              </a:tabLst>
            </a:pPr>
            <a:r>
              <a:rPr lang="fr-FR" dirty="0">
                <a:solidFill>
                  <a:srgbClr val="FF0000"/>
                </a:solidFill>
                <a:latin typeface="American Typewriter Condensed"/>
                <a:cs typeface="American Typewriter Condensed"/>
              </a:rPr>
              <a:t>2</a:t>
            </a:r>
            <a:r>
              <a:rPr lang="fr-FR" dirty="0">
                <a:latin typeface="American Typewriter Condensed"/>
                <a:cs typeface="American Typewriter Condensed"/>
              </a:rPr>
              <a:t>		</a:t>
            </a:r>
            <a:r>
              <a:rPr lang="fr-FR" dirty="0" err="1">
                <a:latin typeface="American Typewriter Condensed"/>
                <a:cs typeface="American Typewriter Condensed"/>
              </a:rPr>
              <a:t>res</a:t>
            </a:r>
            <a:r>
              <a:rPr lang="fr-FR" dirty="0">
                <a:latin typeface="American Typewriter Condensed"/>
                <a:cs typeface="American Typewriter Condensed"/>
              </a:rPr>
              <a:t> = 0  	 </a:t>
            </a:r>
            <a:r>
              <a:rPr lang="fr-FR" sz="1800" dirty="0">
                <a:solidFill>
                  <a:schemeClr val="bg1"/>
                </a:solidFill>
                <a:latin typeface="American Typewriter Condensed"/>
                <a:cs typeface="American Typewriter Condensed"/>
              </a:rPr>
              <a:t># j’'accumule dans </a:t>
            </a:r>
            <a:r>
              <a:rPr lang="fr-FR" sz="1800" dirty="0" err="1">
                <a:solidFill>
                  <a:schemeClr val="bg1"/>
                </a:solidFill>
                <a:latin typeface="American Typewriter Condensed"/>
                <a:cs typeface="American Typewriter Condensed"/>
              </a:rPr>
              <a:t>res</a:t>
            </a:r>
            <a:endParaRPr lang="fr-FR" dirty="0">
              <a:solidFill>
                <a:schemeClr val="bg1"/>
              </a:solidFill>
              <a:latin typeface="American Typewriter Condensed"/>
              <a:cs typeface="American Typewriter Condensed"/>
            </a:endParaRPr>
          </a:p>
          <a:p>
            <a:pPr marL="0" indent="0">
              <a:buNone/>
              <a:tabLst>
                <a:tab pos="390525" algn="l"/>
              </a:tabLst>
            </a:pPr>
            <a:r>
              <a:rPr lang="fr-FR" dirty="0">
                <a:solidFill>
                  <a:srgbClr val="FF0000"/>
                </a:solidFill>
                <a:latin typeface="American Typewriter Condensed"/>
                <a:cs typeface="American Typewriter Condensed"/>
              </a:rPr>
              <a:t>3</a:t>
            </a:r>
            <a:r>
              <a:rPr lang="fr-FR" dirty="0">
                <a:latin typeface="American Typewriter Condensed"/>
                <a:cs typeface="American Typewriter Condensed"/>
              </a:rPr>
              <a:t>		for i in range(</a:t>
            </a:r>
            <a:r>
              <a:rPr lang="fr-FR" dirty="0">
                <a:solidFill>
                  <a:srgbClr val="FF0000"/>
                </a:solidFill>
                <a:latin typeface="American Typewriter Condensed"/>
                <a:cs typeface="American Typewriter Condensed"/>
              </a:rPr>
              <a:t>n</a:t>
            </a:r>
            <a:r>
              <a:rPr lang="fr-FR" dirty="0">
                <a:latin typeface="American Typewriter Condensed"/>
                <a:cs typeface="American Typewriter Condensed"/>
              </a:rPr>
              <a:t>):</a:t>
            </a:r>
          </a:p>
          <a:p>
            <a:pPr marL="0" indent="0">
              <a:buNone/>
              <a:tabLst>
                <a:tab pos="390525" algn="l"/>
              </a:tabLst>
            </a:pPr>
            <a:r>
              <a:rPr lang="fr-FR" dirty="0">
                <a:solidFill>
                  <a:srgbClr val="FF0000"/>
                </a:solidFill>
                <a:latin typeface="American Typewriter Condensed"/>
                <a:cs typeface="American Typewriter Condensed"/>
              </a:rPr>
              <a:t>4</a:t>
            </a:r>
            <a:r>
              <a:rPr lang="fr-FR" dirty="0">
                <a:latin typeface="American Typewriter Condensed"/>
                <a:cs typeface="American Typewriter Condensed"/>
              </a:rPr>
              <a:t>	     	 </a:t>
            </a:r>
            <a:r>
              <a:rPr lang="fr-FR" dirty="0" err="1">
                <a:latin typeface="American Typewriter Condensed"/>
                <a:cs typeface="American Typewriter Condensed"/>
              </a:rPr>
              <a:t>res</a:t>
            </a:r>
            <a:r>
              <a:rPr lang="fr-FR" dirty="0">
                <a:latin typeface="American Typewriter Condensed"/>
                <a:cs typeface="American Typewriter Condensed"/>
              </a:rPr>
              <a:t> = </a:t>
            </a:r>
            <a:r>
              <a:rPr lang="fr-FR" dirty="0" err="1">
                <a:latin typeface="American Typewriter Condensed"/>
                <a:cs typeface="American Typewriter Condensed"/>
              </a:rPr>
              <a:t>res</a:t>
            </a:r>
            <a:r>
              <a:rPr lang="fr-FR" dirty="0">
                <a:latin typeface="American Typewriter Condensed"/>
                <a:cs typeface="American Typewriter Condensed"/>
              </a:rPr>
              <a:t> + </a:t>
            </a:r>
            <a:r>
              <a:rPr lang="fr-FR" dirty="0" err="1">
                <a:latin typeface="American Typewriter Condensed"/>
                <a:cs typeface="American Typewriter Condensed"/>
              </a:rPr>
              <a:t>t</a:t>
            </a:r>
            <a:r>
              <a:rPr lang="fr-FR" dirty="0">
                <a:latin typeface="American Typewriter Condensed"/>
                <a:cs typeface="American Typewriter Condensed"/>
              </a:rPr>
              <a:t>[i] </a:t>
            </a:r>
          </a:p>
          <a:p>
            <a:pPr marL="0" indent="0">
              <a:buNone/>
              <a:tabLst>
                <a:tab pos="390525" algn="l"/>
              </a:tabLst>
            </a:pPr>
            <a:r>
              <a:rPr lang="fr-FR" dirty="0">
                <a:solidFill>
                  <a:srgbClr val="FF0000"/>
                </a:solidFill>
                <a:latin typeface="American Typewriter Condensed"/>
                <a:cs typeface="American Typewriter Condensed"/>
              </a:rPr>
              <a:t>5</a:t>
            </a:r>
            <a:r>
              <a:rPr lang="fr-FR" dirty="0">
                <a:latin typeface="American Typewriter Condensed"/>
                <a:cs typeface="American Typewriter Condensed"/>
              </a:rPr>
              <a:t>		return </a:t>
            </a:r>
            <a:r>
              <a:rPr lang="fr-FR" dirty="0" err="1">
                <a:latin typeface="American Typewriter Condensed"/>
                <a:cs typeface="American Typewriter Condensed"/>
              </a:rPr>
              <a:t>res</a:t>
            </a:r>
            <a:endParaRPr lang="fr-FR" dirty="0">
              <a:latin typeface="American Typewriter Condensed"/>
              <a:cs typeface="American Typewriter Condensed"/>
            </a:endParaRPr>
          </a:p>
          <a:p>
            <a:pPr marL="0" indent="0">
              <a:buNone/>
            </a:pPr>
            <a:endParaRPr lang="fr-FR" dirty="0">
              <a:latin typeface="American Typewriter Condensed"/>
              <a:cs typeface="American Typewriter Condensed"/>
            </a:endParaRPr>
          </a:p>
        </p:txBody>
      </p:sp>
      <p:sp>
        <p:nvSpPr>
          <p:cNvPr id="4" name="Espace réservé de la date 3"/>
          <p:cNvSpPr>
            <a:spLocks noGrp="1"/>
          </p:cNvSpPr>
          <p:nvPr>
            <p:ph type="dt" sz="half" idx="10"/>
          </p:nvPr>
        </p:nvSpPr>
        <p:spPr/>
        <p:txBody>
          <a:bodyPr/>
          <a:lstStyle/>
          <a:p>
            <a:fld id="{99D8217B-B89A-EE44-AC96-BB4CB16FE1F2}" type="datetime1">
              <a:rPr lang="fr-FR" smtClean="0"/>
              <a:t>23/03/2021</a:t>
            </a:fld>
            <a:endParaRPr lang="en-US" dirty="0"/>
          </a:p>
        </p:txBody>
      </p:sp>
      <p:sp>
        <p:nvSpPr>
          <p:cNvPr id="5" name="Espace réservé du pied de page 4"/>
          <p:cNvSpPr>
            <a:spLocks noGrp="1"/>
          </p:cNvSpPr>
          <p:nvPr>
            <p:ph type="ftr" sz="quarter" idx="11"/>
          </p:nvPr>
        </p:nvSpPr>
        <p:spPr/>
        <p:txBody>
          <a:bodyPr/>
          <a:lstStyle/>
          <a:p>
            <a:r>
              <a:rPr lang="en-US"/>
              <a:t>Algo 2. L1 math-info. UPVD. (PhL)</a:t>
            </a:r>
          </a:p>
        </p:txBody>
      </p:sp>
      <p:sp>
        <p:nvSpPr>
          <p:cNvPr id="6" name="Espace réservé du numéro de diapositive 5"/>
          <p:cNvSpPr>
            <a:spLocks noGrp="1"/>
          </p:cNvSpPr>
          <p:nvPr>
            <p:ph type="sldNum" sz="quarter" idx="12"/>
          </p:nvPr>
        </p:nvSpPr>
        <p:spPr/>
        <p:txBody>
          <a:bodyPr/>
          <a:lstStyle/>
          <a:p>
            <a:fld id="{48F63A3B-78C7-47BE-AE5E-E10140E04643}" type="slidenum">
              <a:rPr lang="en-US" smtClean="0"/>
              <a:t>13</a:t>
            </a:fld>
            <a:endParaRPr lang="en-US"/>
          </a:p>
        </p:txBody>
      </p:sp>
      <p:sp>
        <p:nvSpPr>
          <p:cNvPr id="7" name="ZoneTexte 6"/>
          <p:cNvSpPr txBox="1"/>
          <p:nvPr/>
        </p:nvSpPr>
        <p:spPr>
          <a:xfrm>
            <a:off x="518906" y="1511394"/>
            <a:ext cx="7892824" cy="1631216"/>
          </a:xfrm>
          <a:prstGeom prst="rect">
            <a:avLst/>
          </a:prstGeom>
          <a:noFill/>
        </p:spPr>
        <p:txBody>
          <a:bodyPr wrap="square" rtlCol="0">
            <a:spAutoFit/>
          </a:bodyPr>
          <a:lstStyle/>
          <a:p>
            <a:r>
              <a:rPr lang="fr-FR" sz="2000" dirty="0">
                <a:cs typeface="American Typewriter Condensed"/>
              </a:rPr>
              <a:t>Somme itérative avec accumulation</a:t>
            </a:r>
          </a:p>
          <a:p>
            <a:r>
              <a:rPr lang="fr-FR" sz="2000" dirty="0">
                <a:cs typeface="American Typewriter Condensed"/>
              </a:rPr>
              <a:t>	- une boucle for</a:t>
            </a:r>
          </a:p>
          <a:p>
            <a:r>
              <a:rPr lang="fr-FR" sz="2000" dirty="0">
                <a:cs typeface="American Typewriter Condensed"/>
              </a:rPr>
              <a:t>	- pas de test if </a:t>
            </a:r>
            <a:r>
              <a:rPr lang="mr-IN" sz="2000" dirty="0">
                <a:cs typeface="American Typewriter Condensed"/>
              </a:rPr>
              <a:t>…</a:t>
            </a:r>
            <a:endParaRPr lang="fr-FR" sz="2000" dirty="0">
              <a:cs typeface="American Typewriter Condensed"/>
            </a:endParaRPr>
          </a:p>
          <a:p>
            <a:r>
              <a:rPr lang="fr-FR" sz="2000" dirty="0">
                <a:cs typeface="American Typewriter Condensed"/>
              </a:rPr>
              <a:t>	- additions entières, affectations d’entiers, accès (lecture) éléments 	d’un tableau, retour, contrôle de boucle for</a:t>
            </a:r>
          </a:p>
        </p:txBody>
      </p:sp>
    </p:spTree>
    <p:extLst>
      <p:ext uri="{BB962C8B-B14F-4D97-AF65-F5344CB8AC3E}">
        <p14:creationId xmlns:p14="http://schemas.microsoft.com/office/powerpoint/2010/main" val="2017837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365126"/>
            <a:ext cx="7886700" cy="1177841"/>
          </a:xfrm>
        </p:spPr>
        <p:txBody>
          <a:bodyPr/>
          <a:lstStyle/>
          <a:p>
            <a:r>
              <a:rPr lang="fr-FR" dirty="0">
                <a:solidFill>
                  <a:schemeClr val="accent2"/>
                </a:solidFill>
              </a:rPr>
              <a:t>Mesurer le coût</a:t>
            </a:r>
            <a:r>
              <a:rPr lang="fr-FR" dirty="0"/>
              <a:t> de </a:t>
            </a:r>
            <a:r>
              <a:rPr lang="fr-FR" dirty="0">
                <a:latin typeface="American Typewriter Condensed"/>
                <a:cs typeface="American Typewriter Condensed"/>
              </a:rPr>
              <a:t>sommer(</a:t>
            </a:r>
            <a:r>
              <a:rPr lang="fr-FR" dirty="0" err="1">
                <a:latin typeface="American Typewriter Condensed"/>
                <a:cs typeface="American Typewriter Condensed"/>
              </a:rPr>
              <a:t>t</a:t>
            </a:r>
            <a:r>
              <a:rPr lang="fr-FR" dirty="0">
                <a:latin typeface="American Typewriter Condensed"/>
                <a:cs typeface="American Typewriter Condensed"/>
              </a:rPr>
              <a:t>, </a:t>
            </a:r>
            <a:r>
              <a:rPr lang="fr-FR" dirty="0">
                <a:solidFill>
                  <a:srgbClr val="FF0000"/>
                </a:solidFill>
                <a:latin typeface="American Typewriter Condensed"/>
                <a:cs typeface="American Typewriter Condensed"/>
              </a:rPr>
              <a:t>n</a:t>
            </a:r>
            <a:r>
              <a:rPr lang="fr-FR" dirty="0">
                <a:latin typeface="American Typewriter Condensed"/>
                <a:cs typeface="American Typewriter Condensed"/>
              </a:rPr>
              <a:t>)</a:t>
            </a:r>
            <a:r>
              <a:rPr lang="fr-FR" dirty="0"/>
              <a:t> </a:t>
            </a:r>
            <a:r>
              <a:rPr lang="fr-FR" dirty="0">
                <a:solidFill>
                  <a:schemeClr val="accent2"/>
                </a:solidFill>
              </a:rPr>
              <a:t>?</a:t>
            </a:r>
          </a:p>
        </p:txBody>
      </p:sp>
      <p:sp>
        <p:nvSpPr>
          <p:cNvPr id="3" name="Espace réservé du contenu 2"/>
          <p:cNvSpPr>
            <a:spLocks noGrp="1"/>
          </p:cNvSpPr>
          <p:nvPr>
            <p:ph idx="1"/>
          </p:nvPr>
        </p:nvSpPr>
        <p:spPr>
          <a:xfrm>
            <a:off x="628650" y="1430466"/>
            <a:ext cx="8515350" cy="4970256"/>
          </a:xfrm>
        </p:spPr>
        <p:txBody>
          <a:bodyPr>
            <a:normAutofit fontScale="85000" lnSpcReduction="20000"/>
          </a:bodyPr>
          <a:lstStyle/>
          <a:p>
            <a:pPr marL="9525" lvl="1" indent="0">
              <a:buNone/>
            </a:pPr>
            <a:r>
              <a:rPr lang="fr-FR" dirty="0"/>
              <a:t> </a:t>
            </a:r>
            <a:r>
              <a:rPr lang="fr-FR" dirty="0">
                <a:latin typeface="American Typewriter Condensed"/>
                <a:cs typeface="American Typewriter Condensed"/>
              </a:rPr>
              <a:t>sommer</a:t>
            </a:r>
            <a:r>
              <a:rPr lang="fr-FR" dirty="0"/>
              <a:t> </a:t>
            </a:r>
            <a:r>
              <a:rPr lang="fr-FR" sz="2200" dirty="0"/>
              <a:t>dans sa version itérative avec "boucle </a:t>
            </a:r>
            <a:r>
              <a:rPr lang="fr-FR" sz="2200" dirty="0">
                <a:latin typeface="American Typewriter Condensed" panose="02090606020004020304" pitchFamily="18" charset="77"/>
              </a:rPr>
              <a:t>for</a:t>
            </a:r>
            <a:r>
              <a:rPr lang="fr-FR" sz="2200" dirty="0"/>
              <a:t>"</a:t>
            </a:r>
          </a:p>
          <a:p>
            <a:pPr marL="0" indent="0">
              <a:buNone/>
            </a:pPr>
            <a:endParaRPr lang="fr-FR" dirty="0"/>
          </a:p>
          <a:p>
            <a:pPr marL="0" indent="0">
              <a:buNone/>
            </a:pPr>
            <a:r>
              <a:rPr lang="fr-FR" dirty="0"/>
              <a:t>On a un modèle de complexité basé sur :</a:t>
            </a:r>
          </a:p>
          <a:p>
            <a:pPr>
              <a:buFontTx/>
              <a:buChar char="-"/>
            </a:pPr>
            <a:r>
              <a:rPr lang="fr-FR" dirty="0"/>
              <a:t>chaque instruction compte 1 unité (de temps) </a:t>
            </a:r>
          </a:p>
          <a:p>
            <a:pPr lvl="1">
              <a:buFontTx/>
              <a:buChar char="-"/>
            </a:pPr>
            <a:r>
              <a:rPr lang="fr-FR" dirty="0"/>
              <a:t>1 = affectation = comparaison = opération arithmétique = op. logique = ...</a:t>
            </a:r>
          </a:p>
          <a:p>
            <a:pPr>
              <a:buFontTx/>
              <a:buChar char="-"/>
            </a:pPr>
            <a:r>
              <a:rPr lang="fr-FR" dirty="0"/>
              <a:t>donc on pourrait/devrait </a:t>
            </a:r>
            <a:r>
              <a:rPr lang="fr-FR" b="1" i="1" dirty="0"/>
              <a:t>tout</a:t>
            </a:r>
            <a:r>
              <a:rPr lang="fr-FR" b="1" dirty="0"/>
              <a:t> compter </a:t>
            </a:r>
            <a:r>
              <a:rPr lang="fr-FR" dirty="0"/>
              <a:t>... </a:t>
            </a:r>
          </a:p>
          <a:p>
            <a:pPr lvl="1">
              <a:buFontTx/>
              <a:buChar char="-"/>
            </a:pPr>
            <a:endParaRPr lang="fr-FR" dirty="0"/>
          </a:p>
          <a:p>
            <a:pPr marL="0" indent="0">
              <a:buNone/>
              <a:tabLst>
                <a:tab pos="1778000" algn="l"/>
              </a:tabLst>
            </a:pPr>
            <a:r>
              <a:rPr lang="fr-FR" sz="2600" dirty="0"/>
              <a:t>Simplification de </a:t>
            </a:r>
            <a:r>
              <a:rPr lang="fr-FR" sz="2600" dirty="0">
                <a:solidFill>
                  <a:schemeClr val="accent2"/>
                </a:solidFill>
              </a:rPr>
              <a:t>la mesure </a:t>
            </a:r>
            <a:r>
              <a:rPr lang="fr-FR" sz="2600" dirty="0"/>
              <a:t>: </a:t>
            </a:r>
          </a:p>
          <a:p>
            <a:pPr marL="0" indent="0">
              <a:buNone/>
              <a:tabLst>
                <a:tab pos="1778000" algn="l"/>
              </a:tabLst>
            </a:pPr>
            <a:r>
              <a:rPr lang="fr-FR" sz="2600" dirty="0"/>
              <a:t>on </a:t>
            </a:r>
            <a:r>
              <a:rPr lang="fr-FR" sz="2600" dirty="0">
                <a:solidFill>
                  <a:schemeClr val="accent2"/>
                </a:solidFill>
              </a:rPr>
              <a:t>identifie</a:t>
            </a:r>
            <a:r>
              <a:rPr lang="fr-FR" sz="2600" dirty="0">
                <a:solidFill>
                  <a:srgbClr val="4472C4"/>
                </a:solidFill>
              </a:rPr>
              <a:t> </a:t>
            </a:r>
            <a:r>
              <a:rPr lang="fr-FR" sz="2600" b="1" dirty="0">
                <a:solidFill>
                  <a:schemeClr val="accent2"/>
                </a:solidFill>
              </a:rPr>
              <a:t>certaines instructions s</a:t>
            </a:r>
            <a:r>
              <a:rPr lang="fr-FR" sz="2600" b="1" i="1" dirty="0">
                <a:solidFill>
                  <a:schemeClr val="accent2"/>
                </a:solidFill>
              </a:rPr>
              <a:t>ignificatives</a:t>
            </a:r>
            <a:r>
              <a:rPr lang="fr-FR" sz="2600" b="1" dirty="0">
                <a:solidFill>
                  <a:schemeClr val="accent2"/>
                </a:solidFill>
              </a:rPr>
              <a:t> du temps de traitement</a:t>
            </a:r>
          </a:p>
          <a:p>
            <a:pPr marL="0" indent="0">
              <a:buNone/>
              <a:tabLst>
                <a:tab pos="1778000" algn="l"/>
              </a:tabLst>
            </a:pPr>
            <a:endParaRPr lang="fr-FR" dirty="0"/>
          </a:p>
          <a:p>
            <a:pPr>
              <a:buFontTx/>
              <a:buChar char="-"/>
            </a:pPr>
            <a:r>
              <a:rPr lang="fr-FR" dirty="0"/>
              <a:t>Ici on compte "seulement" les additions de la ligne 4 dans </a:t>
            </a:r>
            <a:r>
              <a:rPr lang="fr-FR" dirty="0">
                <a:latin typeface="American Typewriter Condensed"/>
                <a:cs typeface="American Typewriter Condensed"/>
              </a:rPr>
              <a:t>sommer</a:t>
            </a:r>
            <a:r>
              <a:rPr lang="fr-FR" dirty="0"/>
              <a:t> </a:t>
            </a:r>
          </a:p>
          <a:p>
            <a:pPr lvl="1">
              <a:buFontTx/>
              <a:buChar char="-"/>
            </a:pPr>
            <a:r>
              <a:rPr lang="fr-FR" dirty="0"/>
              <a:t>on a autant d'affectations dans </a:t>
            </a:r>
            <a:r>
              <a:rPr lang="fr-FR" dirty="0" err="1">
                <a:latin typeface="American Typewriter Condensed"/>
                <a:cs typeface="American Typewriter Condensed"/>
              </a:rPr>
              <a:t>res</a:t>
            </a:r>
            <a:r>
              <a:rPr lang="fr-FR" dirty="0"/>
              <a:t> que d'additions</a:t>
            </a:r>
          </a:p>
          <a:p>
            <a:pPr lvl="1">
              <a:buFontTx/>
              <a:buChar char="-"/>
            </a:pPr>
            <a:r>
              <a:rPr lang="fr-FR" dirty="0"/>
              <a:t>on ne compte pas ces affectations,</a:t>
            </a:r>
          </a:p>
          <a:p>
            <a:pPr lvl="1">
              <a:buFontTx/>
              <a:buChar char="-"/>
            </a:pPr>
            <a:r>
              <a:rPr lang="fr-FR" dirty="0"/>
              <a:t>ni les additions cachées dans la mise à jour des indices de la boucle </a:t>
            </a:r>
            <a:r>
              <a:rPr lang="fr-FR" dirty="0">
                <a:latin typeface="American Typewriter Condensed" panose="02090606020004020304" pitchFamily="18" charset="77"/>
              </a:rPr>
              <a:t>for</a:t>
            </a:r>
          </a:p>
          <a:p>
            <a:pPr lvl="1">
              <a:buFontTx/>
              <a:buChar char="-"/>
            </a:pPr>
            <a:r>
              <a:rPr lang="fr-FR" dirty="0"/>
              <a:t>écart : facteur multiplicatif du nombre d’additions comptées</a:t>
            </a:r>
          </a:p>
          <a:p>
            <a:pPr marL="356616" lvl="1" indent="0">
              <a:buNone/>
            </a:pPr>
            <a:endParaRPr lang="fr-FR" dirty="0"/>
          </a:p>
          <a:p>
            <a:pPr>
              <a:buFontTx/>
              <a:buChar char="-"/>
            </a:pPr>
            <a:r>
              <a:rPr lang="fr-FR" dirty="0"/>
              <a:t>conclusion : </a:t>
            </a:r>
            <a:r>
              <a:rPr lang="fr-FR" b="1" dirty="0">
                <a:solidFill>
                  <a:schemeClr val="accent2"/>
                </a:solidFill>
              </a:rPr>
              <a:t>complexité(</a:t>
            </a:r>
            <a:r>
              <a:rPr lang="fr-FR" b="1" dirty="0">
                <a:solidFill>
                  <a:srgbClr val="ED7D31"/>
                </a:solidFill>
                <a:latin typeface="American Typewriter Condensed"/>
                <a:cs typeface="American Typewriter Condensed"/>
              </a:rPr>
              <a:t>sommer</a:t>
            </a:r>
            <a:r>
              <a:rPr lang="fr-FR" b="1" dirty="0">
                <a:solidFill>
                  <a:schemeClr val="accent2"/>
                </a:solidFill>
              </a:rPr>
              <a:t>) = f(nombre d'additions du corps de boucle)</a:t>
            </a:r>
          </a:p>
        </p:txBody>
      </p:sp>
      <p:sp>
        <p:nvSpPr>
          <p:cNvPr id="4" name="Espace réservé de la date 3"/>
          <p:cNvSpPr>
            <a:spLocks noGrp="1"/>
          </p:cNvSpPr>
          <p:nvPr>
            <p:ph type="dt" sz="half" idx="10"/>
          </p:nvPr>
        </p:nvSpPr>
        <p:spPr/>
        <p:txBody>
          <a:bodyPr/>
          <a:lstStyle/>
          <a:p>
            <a:fld id="{7CFFDBD7-7FD5-B84D-A469-159E5FE344A7}" type="datetime1">
              <a:rPr lang="fr-FR" smtClean="0"/>
              <a:t>23/03/2021</a:t>
            </a:fld>
            <a:endParaRPr lang="fr-FR"/>
          </a:p>
        </p:txBody>
      </p:sp>
      <p:sp>
        <p:nvSpPr>
          <p:cNvPr id="5" name="Espace réservé du pied de page 4"/>
          <p:cNvSpPr>
            <a:spLocks noGrp="1"/>
          </p:cNvSpPr>
          <p:nvPr>
            <p:ph type="ftr" sz="quarter" idx="11"/>
          </p:nvPr>
        </p:nvSpPr>
        <p:spPr/>
        <p:txBody>
          <a:bodyPr/>
          <a:lstStyle/>
          <a:p>
            <a:r>
              <a:rPr lang="en-US"/>
              <a:t>Algo 2. L1 math-info. UPVD. (PhL)</a:t>
            </a:r>
            <a:endParaRPr lang="fr-FR"/>
          </a:p>
        </p:txBody>
      </p:sp>
      <p:sp>
        <p:nvSpPr>
          <p:cNvPr id="6" name="Espace réservé du numéro de diapositive 5"/>
          <p:cNvSpPr>
            <a:spLocks noGrp="1"/>
          </p:cNvSpPr>
          <p:nvPr>
            <p:ph type="sldNum" sz="quarter" idx="12"/>
          </p:nvPr>
        </p:nvSpPr>
        <p:spPr/>
        <p:txBody>
          <a:bodyPr/>
          <a:lstStyle/>
          <a:p>
            <a:fld id="{65A18AA7-90E0-3C48-AFBB-AC3FD33DE304}" type="slidenum">
              <a:rPr lang="fr-FR" smtClean="0"/>
              <a:t>14</a:t>
            </a:fld>
            <a:endParaRPr lang="fr-FR"/>
          </a:p>
        </p:txBody>
      </p:sp>
    </p:spTree>
    <p:extLst>
      <p:ext uri="{BB962C8B-B14F-4D97-AF65-F5344CB8AC3E}">
        <p14:creationId xmlns:p14="http://schemas.microsoft.com/office/powerpoint/2010/main" val="1522469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365127"/>
            <a:ext cx="7886700" cy="789298"/>
          </a:xfrm>
        </p:spPr>
        <p:txBody>
          <a:bodyPr>
            <a:normAutofit/>
          </a:bodyPr>
          <a:lstStyle/>
          <a:p>
            <a:pPr lvl="1"/>
            <a:r>
              <a:rPr lang="fr-FR" sz="2400" dirty="0">
                <a:solidFill>
                  <a:schemeClr val="accent2"/>
                </a:solidFill>
              </a:rPr>
              <a:t>C(</a:t>
            </a:r>
            <a:r>
              <a:rPr lang="fr-FR" sz="2400" dirty="0">
                <a:solidFill>
                  <a:schemeClr val="accent2"/>
                </a:solidFill>
                <a:latin typeface="American Typewriter Condensed"/>
                <a:cs typeface="American Typewriter Condensed"/>
              </a:rPr>
              <a:t>sommer</a:t>
            </a:r>
            <a:r>
              <a:rPr lang="fr-FR" sz="2400" dirty="0">
                <a:solidFill>
                  <a:schemeClr val="accent2"/>
                </a:solidFill>
              </a:rPr>
              <a:t>) = f(nombre d'additions des lignes L3-4)</a:t>
            </a:r>
          </a:p>
        </p:txBody>
      </p:sp>
      <p:sp>
        <p:nvSpPr>
          <p:cNvPr id="3" name="Espace réservé du contenu 2"/>
          <p:cNvSpPr>
            <a:spLocks noGrp="1"/>
          </p:cNvSpPr>
          <p:nvPr>
            <p:ph idx="1"/>
          </p:nvPr>
        </p:nvSpPr>
        <p:spPr>
          <a:xfrm>
            <a:off x="482601" y="1154425"/>
            <a:ext cx="8483600" cy="5201930"/>
          </a:xfrm>
        </p:spPr>
        <p:txBody>
          <a:bodyPr>
            <a:normAutofit fontScale="92500" lnSpcReduction="20000"/>
          </a:bodyPr>
          <a:lstStyle/>
          <a:p>
            <a:pPr marL="2506663" indent="-457200">
              <a:buFont typeface="+mj-lt"/>
              <a:buAutoNum type="arabicPeriod" startAt="3"/>
            </a:pPr>
            <a:r>
              <a:rPr lang="fr-FR" sz="2000" dirty="0">
                <a:solidFill>
                  <a:srgbClr val="000000"/>
                </a:solidFill>
                <a:latin typeface="American Typewriter Condensed"/>
                <a:cs typeface="American Typewriter Condensed"/>
              </a:rPr>
              <a:t>for in in range(n):</a:t>
            </a:r>
          </a:p>
          <a:p>
            <a:pPr marL="2506663" indent="-457200">
              <a:buFont typeface="+mj-lt"/>
              <a:buAutoNum type="arabicPeriod" startAt="3"/>
            </a:pPr>
            <a:r>
              <a:rPr lang="fr-FR" sz="2000" dirty="0">
                <a:solidFill>
                  <a:srgbClr val="000000"/>
                </a:solidFill>
                <a:latin typeface="American Typewriter Condensed"/>
                <a:cs typeface="American Typewriter Condensed"/>
              </a:rPr>
              <a:t>      </a:t>
            </a:r>
            <a:r>
              <a:rPr lang="fr-FR" sz="2000" dirty="0" err="1">
                <a:solidFill>
                  <a:srgbClr val="000000"/>
                </a:solidFill>
                <a:latin typeface="American Typewriter Condensed"/>
                <a:cs typeface="American Typewriter Condensed"/>
              </a:rPr>
              <a:t>res</a:t>
            </a:r>
            <a:r>
              <a:rPr lang="fr-FR" sz="2000" dirty="0">
                <a:solidFill>
                  <a:srgbClr val="000000"/>
                </a:solidFill>
                <a:latin typeface="American Typewriter Condensed"/>
                <a:cs typeface="American Typewriter Condensed"/>
              </a:rPr>
              <a:t> = </a:t>
            </a:r>
            <a:r>
              <a:rPr lang="fr-FR" sz="2000" dirty="0" err="1">
                <a:solidFill>
                  <a:srgbClr val="000000"/>
                </a:solidFill>
                <a:latin typeface="American Typewriter Condensed"/>
                <a:cs typeface="American Typewriter Condensed"/>
              </a:rPr>
              <a:t>res</a:t>
            </a:r>
            <a:r>
              <a:rPr lang="fr-FR" sz="2000" dirty="0">
                <a:solidFill>
                  <a:srgbClr val="000000"/>
                </a:solidFill>
                <a:latin typeface="American Typewriter Condensed"/>
                <a:cs typeface="American Typewriter Condensed"/>
              </a:rPr>
              <a:t> + </a:t>
            </a:r>
            <a:r>
              <a:rPr lang="fr-FR" sz="2000" dirty="0" err="1">
                <a:solidFill>
                  <a:srgbClr val="000000"/>
                </a:solidFill>
                <a:latin typeface="American Typewriter Condensed"/>
                <a:cs typeface="American Typewriter Condensed"/>
              </a:rPr>
              <a:t>t</a:t>
            </a:r>
            <a:r>
              <a:rPr lang="fr-FR" sz="2000" dirty="0">
                <a:solidFill>
                  <a:srgbClr val="000000"/>
                </a:solidFill>
                <a:latin typeface="American Typewriter Condensed"/>
                <a:cs typeface="American Typewriter Condensed"/>
              </a:rPr>
              <a:t>[i] </a:t>
            </a:r>
            <a:br>
              <a:rPr lang="fr-FR" sz="2000" dirty="0">
                <a:solidFill>
                  <a:srgbClr val="000000"/>
                </a:solidFill>
                <a:latin typeface="American Typewriter Condensed"/>
                <a:cs typeface="American Typewriter Condensed"/>
              </a:rPr>
            </a:br>
            <a:endParaRPr lang="fr-FR" sz="2000" dirty="0">
              <a:solidFill>
                <a:srgbClr val="000000"/>
              </a:solidFill>
              <a:latin typeface="American Typewriter Condensed"/>
              <a:cs typeface="American Typewriter Condensed"/>
            </a:endParaRPr>
          </a:p>
          <a:p>
            <a:pPr marL="0" indent="0">
              <a:buNone/>
            </a:pPr>
            <a:r>
              <a:rPr lang="fr-FR" sz="2000" dirty="0">
                <a:solidFill>
                  <a:srgbClr val="000000"/>
                </a:solidFill>
                <a:cs typeface="American Typewriter Condensed"/>
              </a:rPr>
              <a:t>- Mesure : comptons les additions </a:t>
            </a:r>
          </a:p>
          <a:p>
            <a:pPr marL="0" indent="0">
              <a:buNone/>
            </a:pPr>
            <a:r>
              <a:rPr lang="fr-FR" sz="2000" dirty="0">
                <a:solidFill>
                  <a:srgbClr val="000000"/>
                </a:solidFill>
                <a:latin typeface="American Typewriter Condensed"/>
                <a:cs typeface="American Typewriter Condensed"/>
              </a:rPr>
              <a:t>- </a:t>
            </a:r>
            <a:r>
              <a:rPr lang="fr-FR" sz="2000" dirty="0">
                <a:solidFill>
                  <a:srgbClr val="000000"/>
                </a:solidFill>
                <a:cs typeface="American Typewriter Condensed"/>
              </a:rPr>
              <a:t>Paramètre : n est la taille du problème "sommer n valeurs"</a:t>
            </a:r>
          </a:p>
          <a:p>
            <a:pPr>
              <a:buFontTx/>
              <a:buChar char="-"/>
            </a:pPr>
            <a:r>
              <a:rPr lang="fr-FR" sz="2000" dirty="0">
                <a:cs typeface="American Typewriter Condensed"/>
              </a:rPr>
              <a:t>L'algorithme</a:t>
            </a:r>
            <a:r>
              <a:rPr lang="fr-FR" sz="2000" dirty="0">
                <a:latin typeface="American Typewriter Condensed"/>
                <a:cs typeface="American Typewriter Condensed"/>
              </a:rPr>
              <a:t> sommer </a:t>
            </a:r>
            <a:r>
              <a:rPr lang="fr-FR" sz="2000" dirty="0">
                <a:cs typeface="American Typewriter Condensed"/>
              </a:rPr>
              <a:t>effectue 1 addition (L4) </a:t>
            </a:r>
          </a:p>
          <a:p>
            <a:pPr marL="0" indent="0">
              <a:buNone/>
            </a:pPr>
            <a:r>
              <a:rPr lang="fr-FR" sz="2000" dirty="0">
                <a:cs typeface="American Typewriter Condensed"/>
              </a:rPr>
              <a:t>	à chacune des n répétitions de la boucle pour  (L3-4)</a:t>
            </a:r>
          </a:p>
          <a:p>
            <a:pPr>
              <a:buFontTx/>
              <a:buChar char="-"/>
            </a:pPr>
            <a:r>
              <a:rPr lang="fr-FR" sz="2000" dirty="0"/>
              <a:t>La complexité de la sommation séquentielle </a:t>
            </a:r>
            <a:r>
              <a:rPr lang="fr-FR" sz="2000" dirty="0">
                <a:latin typeface="American Typewriter Condensed"/>
                <a:cs typeface="American Typewriter Condensed"/>
              </a:rPr>
              <a:t>sommer</a:t>
            </a:r>
            <a:r>
              <a:rPr lang="fr-FR" sz="2000" dirty="0"/>
              <a:t> </a:t>
            </a:r>
            <a:r>
              <a:rPr lang="fr-FR" sz="2000" b="1" dirty="0">
                <a:solidFill>
                  <a:schemeClr val="accent2"/>
                </a:solidFill>
              </a:rPr>
              <a:t>: </a:t>
            </a:r>
            <a:r>
              <a:rPr lang="fr-FR" sz="2600" b="1" dirty="0">
                <a:solidFill>
                  <a:schemeClr val="accent2"/>
                </a:solidFill>
              </a:rPr>
              <a:t>C(n) = n</a:t>
            </a:r>
          </a:p>
          <a:p>
            <a:pPr>
              <a:buFontTx/>
              <a:buChar char="-"/>
            </a:pPr>
            <a:endParaRPr lang="fr-FR" sz="2600" b="1" dirty="0">
              <a:solidFill>
                <a:schemeClr val="accent2"/>
              </a:solidFill>
            </a:endParaRPr>
          </a:p>
          <a:p>
            <a:pPr marL="0" indent="0" algn="ctr">
              <a:buNone/>
            </a:pPr>
            <a:r>
              <a:rPr lang="fr-FR" sz="2600" dirty="0">
                <a:solidFill>
                  <a:srgbClr val="000000"/>
                </a:solidFill>
              </a:rPr>
              <a:t>L'algorithme itératif  </a:t>
            </a:r>
            <a:r>
              <a:rPr lang="fr-FR" sz="2600" dirty="0">
                <a:latin typeface="American Typewriter Condensed"/>
                <a:cs typeface="American Typewriter Condensed"/>
              </a:rPr>
              <a:t>sommer </a:t>
            </a:r>
          </a:p>
          <a:p>
            <a:pPr marL="0" indent="0" algn="ctr">
              <a:buNone/>
            </a:pPr>
            <a:r>
              <a:rPr lang="fr-FR" sz="2600" dirty="0"/>
              <a:t>a une </a:t>
            </a:r>
            <a:r>
              <a:rPr lang="fr-FR" sz="2600" b="1" dirty="0">
                <a:solidFill>
                  <a:schemeClr val="accent2"/>
                </a:solidFill>
              </a:rPr>
              <a:t>complexité linéaire </a:t>
            </a:r>
            <a:r>
              <a:rPr lang="fr-FR" sz="2600" dirty="0">
                <a:solidFill>
                  <a:schemeClr val="accent2"/>
                </a:solidFill>
              </a:rPr>
              <a:t>en la taille du problème à résoudre</a:t>
            </a:r>
          </a:p>
          <a:p>
            <a:pPr marL="0" indent="0">
              <a:buNone/>
            </a:pPr>
            <a:endParaRPr lang="fr-FR" sz="2000" dirty="0">
              <a:solidFill>
                <a:srgbClr val="000000"/>
              </a:solidFill>
            </a:endParaRPr>
          </a:p>
          <a:p>
            <a:pPr marL="0" indent="0">
              <a:buNone/>
            </a:pPr>
            <a:r>
              <a:rPr lang="fr-FR" sz="2000" dirty="0">
                <a:solidFill>
                  <a:srgbClr val="FF0000"/>
                </a:solidFill>
              </a:rPr>
              <a:t>IMPORTANT</a:t>
            </a:r>
            <a:r>
              <a:rPr lang="fr-FR" sz="2000" dirty="0">
                <a:solidFill>
                  <a:srgbClr val="000000"/>
                </a:solidFill>
              </a:rPr>
              <a:t> : Quelle interprétation ? Quelle conséquence ? </a:t>
            </a:r>
          </a:p>
          <a:p>
            <a:pPr marL="0" indent="0">
              <a:buNone/>
            </a:pPr>
            <a:r>
              <a:rPr lang="fr-FR" sz="2000" b="1" dirty="0">
                <a:solidFill>
                  <a:schemeClr val="accent2"/>
                </a:solidFill>
              </a:rPr>
              <a:t>- si on double le nombre de valeurs à sommer, on double le temps de calcul</a:t>
            </a:r>
          </a:p>
          <a:p>
            <a:pPr>
              <a:buFontTx/>
              <a:buChar char="-"/>
            </a:pPr>
            <a:r>
              <a:rPr lang="fr-FR" sz="2000" dirty="0"/>
              <a:t>C'est d'autant plus vrai que n est assez grand pour que le temps de ces opérations (les additions) constitue </a:t>
            </a:r>
            <a:r>
              <a:rPr lang="fr-FR" sz="2000" i="1" dirty="0"/>
              <a:t>la part significative </a:t>
            </a:r>
            <a:r>
              <a:rPr lang="fr-FR" sz="2000" dirty="0"/>
              <a:t>du temps total de l'exécution de </a:t>
            </a:r>
            <a:r>
              <a:rPr lang="fr-FR" sz="2000" dirty="0">
                <a:latin typeface="American Typewriter Condensed"/>
                <a:cs typeface="American Typewriter Condensed"/>
              </a:rPr>
              <a:t>sommer</a:t>
            </a:r>
            <a:r>
              <a:rPr lang="fr-FR" sz="2000" dirty="0"/>
              <a:t>. </a:t>
            </a:r>
          </a:p>
          <a:p>
            <a:pPr>
              <a:buFontTx/>
              <a:buChar char="-"/>
            </a:pPr>
            <a:endParaRPr lang="fr-FR" dirty="0">
              <a:solidFill>
                <a:srgbClr val="000000"/>
              </a:solidFill>
            </a:endParaRPr>
          </a:p>
        </p:txBody>
      </p:sp>
      <p:sp>
        <p:nvSpPr>
          <p:cNvPr id="4" name="Espace réservé de la date 3"/>
          <p:cNvSpPr>
            <a:spLocks noGrp="1"/>
          </p:cNvSpPr>
          <p:nvPr>
            <p:ph type="dt" sz="half" idx="10"/>
          </p:nvPr>
        </p:nvSpPr>
        <p:spPr/>
        <p:txBody>
          <a:bodyPr/>
          <a:lstStyle/>
          <a:p>
            <a:fld id="{E2FA026D-DEAB-E141-A098-7B92F271B735}" type="datetime1">
              <a:rPr lang="fr-FR" smtClean="0"/>
              <a:t>23/03/2021</a:t>
            </a:fld>
            <a:endParaRPr lang="fr-FR"/>
          </a:p>
        </p:txBody>
      </p:sp>
      <p:sp>
        <p:nvSpPr>
          <p:cNvPr id="5" name="Espace réservé du pied de page 4"/>
          <p:cNvSpPr>
            <a:spLocks noGrp="1"/>
          </p:cNvSpPr>
          <p:nvPr>
            <p:ph type="ftr" sz="quarter" idx="11"/>
          </p:nvPr>
        </p:nvSpPr>
        <p:spPr/>
        <p:txBody>
          <a:bodyPr/>
          <a:lstStyle/>
          <a:p>
            <a:r>
              <a:rPr lang="en-US"/>
              <a:t>Algo 2. L1 math-info. UPVD. (PhL)</a:t>
            </a:r>
            <a:endParaRPr lang="fr-FR"/>
          </a:p>
        </p:txBody>
      </p:sp>
      <p:sp>
        <p:nvSpPr>
          <p:cNvPr id="6" name="Espace réservé du numéro de diapositive 5"/>
          <p:cNvSpPr>
            <a:spLocks noGrp="1"/>
          </p:cNvSpPr>
          <p:nvPr>
            <p:ph type="sldNum" sz="quarter" idx="12"/>
          </p:nvPr>
        </p:nvSpPr>
        <p:spPr/>
        <p:txBody>
          <a:bodyPr/>
          <a:lstStyle/>
          <a:p>
            <a:fld id="{65A18AA7-90E0-3C48-AFBB-AC3FD33DE304}" type="slidenum">
              <a:rPr lang="fr-FR" smtClean="0"/>
              <a:t>15</a:t>
            </a:fld>
            <a:endParaRPr lang="fr-FR"/>
          </a:p>
        </p:txBody>
      </p:sp>
    </p:spTree>
    <p:extLst>
      <p:ext uri="{BB962C8B-B14F-4D97-AF65-F5344CB8AC3E}">
        <p14:creationId xmlns:p14="http://schemas.microsoft.com/office/powerpoint/2010/main" val="2898929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49" y="365125"/>
            <a:ext cx="8188843" cy="1325563"/>
          </a:xfrm>
        </p:spPr>
        <p:txBody>
          <a:bodyPr/>
          <a:lstStyle/>
          <a:p>
            <a:r>
              <a:rPr lang="fr-FR" dirty="0">
                <a:solidFill>
                  <a:schemeClr val="accent2"/>
                </a:solidFill>
              </a:rPr>
              <a:t>Du modèle pour l'algorithme </a:t>
            </a:r>
            <a:br>
              <a:rPr lang="fr-FR" dirty="0">
                <a:solidFill>
                  <a:schemeClr val="accent2"/>
                </a:solidFill>
              </a:rPr>
            </a:br>
            <a:r>
              <a:rPr lang="fr-FR" dirty="0">
                <a:solidFill>
                  <a:schemeClr val="accent2"/>
                </a:solidFill>
              </a:rPr>
              <a:t>à la mesure d'un « vrai » programme</a:t>
            </a:r>
          </a:p>
        </p:txBody>
      </p:sp>
      <p:sp>
        <p:nvSpPr>
          <p:cNvPr id="3" name="Espace réservé du contenu 2"/>
          <p:cNvSpPr>
            <a:spLocks noGrp="1"/>
          </p:cNvSpPr>
          <p:nvPr>
            <p:ph idx="1"/>
          </p:nvPr>
        </p:nvSpPr>
        <p:spPr>
          <a:xfrm>
            <a:off x="628650" y="1825625"/>
            <a:ext cx="8323964" cy="4351339"/>
          </a:xfrm>
        </p:spPr>
        <p:txBody>
          <a:bodyPr>
            <a:normAutofit fontScale="92500" lnSpcReduction="20000"/>
          </a:bodyPr>
          <a:lstStyle/>
          <a:p>
            <a:pPr marL="0" indent="0">
              <a:buNone/>
            </a:pPr>
            <a:r>
              <a:rPr lang="fr-FR" dirty="0"/>
              <a:t>Et en vrai, sur l’ordinateur ?</a:t>
            </a:r>
          </a:p>
          <a:p>
            <a:pPr lvl="1">
              <a:buFontTx/>
              <a:buChar char="-"/>
            </a:pPr>
            <a:r>
              <a:rPr lang="fr-FR" dirty="0"/>
              <a:t>Des différences importantes entre le modèle d'analyse de complexité de l'algorithme et la chaîne actuelle de calcul : processeur, mémoires hiérarchiques, options du compilateur, parallélisme, prédiction ...</a:t>
            </a:r>
          </a:p>
          <a:p>
            <a:pPr lvl="1">
              <a:buFontTx/>
              <a:buChar char="-"/>
            </a:pPr>
            <a:r>
              <a:rPr lang="fr-FR" dirty="0"/>
              <a:t>La mesure des performances d'un code est un processus expérimental assez difficile et qui « ment facilement »</a:t>
            </a:r>
          </a:p>
          <a:p>
            <a:pPr lvl="1">
              <a:buFontTx/>
              <a:buChar char="-"/>
            </a:pPr>
            <a:r>
              <a:rPr lang="fr-FR" dirty="0"/>
              <a:t>Expérience dans le cours de programmation </a:t>
            </a:r>
          </a:p>
          <a:p>
            <a:pPr marL="0" indent="0">
              <a:buNone/>
            </a:pPr>
            <a:endParaRPr lang="fr-FR" dirty="0"/>
          </a:p>
          <a:p>
            <a:pPr marL="0" indent="0">
              <a:buNone/>
            </a:pPr>
            <a:r>
              <a:rPr lang="fr-FR" dirty="0"/>
              <a:t>L'analyse de complexité est cependant </a:t>
            </a:r>
            <a:r>
              <a:rPr lang="fr-FR" dirty="0">
                <a:solidFill>
                  <a:schemeClr val="accent2"/>
                </a:solidFill>
              </a:rPr>
              <a:t>significative de la tendance </a:t>
            </a:r>
            <a:r>
              <a:rPr lang="fr-FR" dirty="0"/>
              <a:t>des mesures</a:t>
            </a:r>
          </a:p>
          <a:p>
            <a:pPr marL="356616" lvl="1" indent="0">
              <a:buNone/>
            </a:pPr>
            <a:r>
              <a:rPr lang="fr-FR" dirty="0">
                <a:solidFill>
                  <a:schemeClr val="accent2"/>
                </a:solidFill>
              </a:rPr>
              <a:t>En pratique </a:t>
            </a:r>
            <a:r>
              <a:rPr lang="fr-FR" dirty="0"/>
              <a:t>: un problème donné de </a:t>
            </a:r>
            <a:r>
              <a:rPr lang="fr-FR" i="1" dirty="0">
                <a:solidFill>
                  <a:schemeClr val="accent2"/>
                </a:solidFill>
              </a:rPr>
              <a:t>grande taille </a:t>
            </a:r>
            <a:r>
              <a:rPr lang="fr-FR" dirty="0"/>
              <a:t>est résolu plus rapidement par un algorithme en n, </a:t>
            </a:r>
            <a:r>
              <a:rPr lang="fr-FR" baseline="30000" dirty="0"/>
              <a:t> </a:t>
            </a:r>
            <a:r>
              <a:rPr lang="fr-FR" dirty="0"/>
              <a:t>que par un algorithme en n</a:t>
            </a:r>
            <a:r>
              <a:rPr lang="fr-FR" baseline="30000" dirty="0"/>
              <a:t>2</a:t>
            </a:r>
            <a:r>
              <a:rPr lang="fr-FR" dirty="0"/>
              <a:t> , et encore plus</a:t>
            </a:r>
            <a:r>
              <a:rPr lang="fr-FR" baseline="30000" dirty="0"/>
              <a:t> </a:t>
            </a:r>
            <a:r>
              <a:rPr lang="fr-FR" dirty="0"/>
              <a:t>que par un algorithme en n</a:t>
            </a:r>
            <a:r>
              <a:rPr lang="fr-FR" baseline="30000" dirty="0"/>
              <a:t>3</a:t>
            </a:r>
            <a:r>
              <a:rPr lang="fr-FR" dirty="0"/>
              <a:t> ...  </a:t>
            </a:r>
            <a:endParaRPr lang="fr-FR" baseline="30000" dirty="0"/>
          </a:p>
          <a:p>
            <a:pPr marL="0" indent="0">
              <a:buNone/>
            </a:pPr>
            <a:endParaRPr lang="fr-FR" dirty="0">
              <a:solidFill>
                <a:schemeClr val="accent2"/>
              </a:solidFill>
            </a:endParaRPr>
          </a:p>
          <a:p>
            <a:pPr marL="0" indent="0">
              <a:buNone/>
            </a:pPr>
            <a:r>
              <a:rPr lang="fr-FR" dirty="0"/>
              <a:t>Exemple pour des algorithmes très calculatoires</a:t>
            </a:r>
          </a:p>
          <a:p>
            <a:pPr marL="356616" lvl="1" indent="0">
              <a:buNone/>
            </a:pPr>
            <a:r>
              <a:rPr lang="fr-FR" dirty="0"/>
              <a:t>on compte le nombre d'opérations arithmétiques</a:t>
            </a:r>
          </a:p>
          <a:p>
            <a:pPr marL="356616" lvl="1" indent="0">
              <a:buNone/>
            </a:pPr>
            <a:r>
              <a:rPr lang="fr-FR" dirty="0"/>
              <a:t>on mesure les temps d'exécution d'un programme (python sur mac-</a:t>
            </a:r>
            <a:r>
              <a:rPr lang="fr-FR" dirty="0" err="1"/>
              <a:t>intel</a:t>
            </a:r>
            <a:r>
              <a:rPr lang="fr-FR" dirty="0"/>
              <a:t>)</a:t>
            </a:r>
          </a:p>
        </p:txBody>
      </p:sp>
      <p:sp>
        <p:nvSpPr>
          <p:cNvPr id="4" name="Espace réservé de la date 3"/>
          <p:cNvSpPr>
            <a:spLocks noGrp="1"/>
          </p:cNvSpPr>
          <p:nvPr>
            <p:ph type="dt" sz="half" idx="10"/>
          </p:nvPr>
        </p:nvSpPr>
        <p:spPr/>
        <p:txBody>
          <a:bodyPr/>
          <a:lstStyle/>
          <a:p>
            <a:fld id="{95891400-CFC6-084D-9FF7-7E2D0930DCFF}" type="datetime1">
              <a:rPr lang="fr-FR" smtClean="0"/>
              <a:t>23/03/2021</a:t>
            </a:fld>
            <a:endParaRPr lang="fr-FR"/>
          </a:p>
        </p:txBody>
      </p:sp>
      <p:sp>
        <p:nvSpPr>
          <p:cNvPr id="5" name="Espace réservé du pied de page 4"/>
          <p:cNvSpPr>
            <a:spLocks noGrp="1"/>
          </p:cNvSpPr>
          <p:nvPr>
            <p:ph type="ftr" sz="quarter" idx="11"/>
          </p:nvPr>
        </p:nvSpPr>
        <p:spPr/>
        <p:txBody>
          <a:bodyPr/>
          <a:lstStyle/>
          <a:p>
            <a:r>
              <a:rPr lang="en-US"/>
              <a:t>Algo 2. L1 math-info. UPVD. (PhL)</a:t>
            </a:r>
            <a:endParaRPr lang="fr-FR"/>
          </a:p>
        </p:txBody>
      </p:sp>
      <p:sp>
        <p:nvSpPr>
          <p:cNvPr id="6" name="Espace réservé du numéro de diapositive 5"/>
          <p:cNvSpPr>
            <a:spLocks noGrp="1"/>
          </p:cNvSpPr>
          <p:nvPr>
            <p:ph type="sldNum" sz="quarter" idx="12"/>
          </p:nvPr>
        </p:nvSpPr>
        <p:spPr/>
        <p:txBody>
          <a:bodyPr/>
          <a:lstStyle/>
          <a:p>
            <a:fld id="{65A18AA7-90E0-3C48-AFBB-AC3FD33DE304}" type="slidenum">
              <a:rPr lang="fr-FR" smtClean="0"/>
              <a:t>16</a:t>
            </a:fld>
            <a:endParaRPr lang="fr-FR"/>
          </a:p>
        </p:txBody>
      </p:sp>
    </p:spTree>
    <p:extLst>
      <p:ext uri="{BB962C8B-B14F-4D97-AF65-F5344CB8AC3E}">
        <p14:creationId xmlns:p14="http://schemas.microsoft.com/office/powerpoint/2010/main" val="4187466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130269"/>
            <a:ext cx="8167912" cy="629707"/>
          </a:xfrm>
        </p:spPr>
        <p:txBody>
          <a:bodyPr>
            <a:normAutofit fontScale="90000"/>
          </a:bodyPr>
          <a:lstStyle/>
          <a:p>
            <a:r>
              <a:rPr lang="fr-FR" dirty="0"/>
              <a:t>Des mesures </a:t>
            </a:r>
            <a:r>
              <a:rPr lang="fr-FR" dirty="0">
                <a:solidFill>
                  <a:schemeClr val="accent2"/>
                </a:solidFill>
              </a:rPr>
              <a:t>réelles</a:t>
            </a:r>
            <a:r>
              <a:rPr lang="fr-FR" dirty="0"/>
              <a:t> de </a:t>
            </a:r>
            <a:r>
              <a:rPr lang="fr-FR" dirty="0">
                <a:latin typeface="American Typewriter Condensed"/>
                <a:cs typeface="American Typewriter Condensed"/>
              </a:rPr>
              <a:t>sommer</a:t>
            </a:r>
            <a:br>
              <a:rPr lang="fr-FR" dirty="0">
                <a:latin typeface="American Typewriter Condensed"/>
                <a:cs typeface="American Typewriter Condensed"/>
              </a:rPr>
            </a:br>
            <a:endParaRPr lang="fr-FR" dirty="0">
              <a:latin typeface="American Typewriter Condensed"/>
              <a:cs typeface="American Typewriter Condensed"/>
            </a:endParaRPr>
          </a:p>
        </p:txBody>
      </p:sp>
      <p:sp>
        <p:nvSpPr>
          <p:cNvPr id="4" name="Espace réservé de la date 3"/>
          <p:cNvSpPr>
            <a:spLocks noGrp="1"/>
          </p:cNvSpPr>
          <p:nvPr>
            <p:ph type="dt" sz="half" idx="10"/>
          </p:nvPr>
        </p:nvSpPr>
        <p:spPr/>
        <p:txBody>
          <a:bodyPr/>
          <a:lstStyle/>
          <a:p>
            <a:fld id="{C1C06D54-C745-1B4B-8570-5261DF974ED6}" type="datetime1">
              <a:rPr lang="fr-FR" smtClean="0"/>
              <a:t>23/03/2021</a:t>
            </a:fld>
            <a:endParaRPr lang="fr-FR"/>
          </a:p>
        </p:txBody>
      </p:sp>
      <p:sp>
        <p:nvSpPr>
          <p:cNvPr id="5" name="Espace réservé du pied de page 4"/>
          <p:cNvSpPr>
            <a:spLocks noGrp="1"/>
          </p:cNvSpPr>
          <p:nvPr>
            <p:ph type="ftr" sz="quarter" idx="11"/>
          </p:nvPr>
        </p:nvSpPr>
        <p:spPr/>
        <p:txBody>
          <a:bodyPr/>
          <a:lstStyle/>
          <a:p>
            <a:r>
              <a:rPr lang="en-US"/>
              <a:t>Algo 2. L1 math-info. UPVD. (PhL)</a:t>
            </a:r>
            <a:endParaRPr lang="fr-FR"/>
          </a:p>
        </p:txBody>
      </p:sp>
      <p:sp>
        <p:nvSpPr>
          <p:cNvPr id="6" name="Espace réservé du numéro de diapositive 5"/>
          <p:cNvSpPr>
            <a:spLocks noGrp="1"/>
          </p:cNvSpPr>
          <p:nvPr>
            <p:ph type="sldNum" sz="quarter" idx="12"/>
          </p:nvPr>
        </p:nvSpPr>
        <p:spPr/>
        <p:txBody>
          <a:bodyPr/>
          <a:lstStyle/>
          <a:p>
            <a:fld id="{65A18AA7-90E0-3C48-AFBB-AC3FD33DE304}" type="slidenum">
              <a:rPr lang="fr-FR" smtClean="0"/>
              <a:t>17</a:t>
            </a:fld>
            <a:endParaRPr lang="fr-FR"/>
          </a:p>
        </p:txBody>
      </p:sp>
      <p:pic>
        <p:nvPicPr>
          <p:cNvPr id="8" name="Espace réservé du contenu 7" descr="time_sommer.png"/>
          <p:cNvPicPr>
            <a:picLocks noGrp="1" noChangeAspect="1"/>
          </p:cNvPicPr>
          <p:nvPr>
            <p:ph idx="1"/>
          </p:nvPr>
        </p:nvPicPr>
        <p:blipFill>
          <a:blip r:embed="rId2">
            <a:extLst>
              <a:ext uri="{28A0092B-C50C-407E-A947-70E740481C1C}">
                <a14:useLocalDpi xmlns:a14="http://schemas.microsoft.com/office/drawing/2010/main" val="0"/>
              </a:ext>
            </a:extLst>
          </a:blip>
          <a:srcRect l="-17968" r="-17968"/>
          <a:stretch>
            <a:fillRect/>
          </a:stretch>
        </p:blipFill>
        <p:spPr>
          <a:xfrm>
            <a:off x="628650" y="944642"/>
            <a:ext cx="7708526" cy="4176638"/>
          </a:xfrm>
        </p:spPr>
      </p:pic>
      <p:sp>
        <p:nvSpPr>
          <p:cNvPr id="9" name="ZoneTexte 8"/>
          <p:cNvSpPr txBox="1"/>
          <p:nvPr/>
        </p:nvSpPr>
        <p:spPr>
          <a:xfrm>
            <a:off x="541327" y="5267777"/>
            <a:ext cx="7795849" cy="954107"/>
          </a:xfrm>
          <a:prstGeom prst="rect">
            <a:avLst/>
          </a:prstGeom>
          <a:noFill/>
        </p:spPr>
        <p:txBody>
          <a:bodyPr wrap="square" rtlCol="0">
            <a:spAutoFit/>
          </a:bodyPr>
          <a:lstStyle/>
          <a:p>
            <a:r>
              <a:rPr lang="fr-FR" sz="2000" dirty="0">
                <a:latin typeface="American Typewriter Condensed"/>
                <a:cs typeface="American Typewriter Condensed"/>
              </a:rPr>
              <a:t>sommer </a:t>
            </a:r>
            <a:r>
              <a:rPr lang="fr-FR" sz="2000" dirty="0">
                <a:cs typeface="American Typewriter Condensed"/>
              </a:rPr>
              <a:t>est bien </a:t>
            </a:r>
            <a:r>
              <a:rPr lang="fr-FR" sz="2000" b="1" dirty="0">
                <a:solidFill>
                  <a:schemeClr val="accent2"/>
                </a:solidFill>
                <a:cs typeface="American Typewriter Condensed"/>
              </a:rPr>
              <a:t>linéaire</a:t>
            </a:r>
            <a:r>
              <a:rPr lang="fr-FR" sz="2000" dirty="0">
                <a:cs typeface="American Typewriter Condensed"/>
              </a:rPr>
              <a:t> en nombre d'additions</a:t>
            </a:r>
          </a:p>
          <a:p>
            <a:endParaRPr lang="fr-FR" dirty="0">
              <a:cs typeface="American Typewriter Condensed"/>
            </a:endParaRPr>
          </a:p>
          <a:p>
            <a:r>
              <a:rPr lang="fr-FR" dirty="0"/>
              <a:t>Quel </a:t>
            </a:r>
            <a:r>
              <a:rPr lang="fr-FR" dirty="0" err="1"/>
              <a:t>sur-coût</a:t>
            </a:r>
            <a:r>
              <a:rPr lang="fr-FR" dirty="0"/>
              <a:t> observe-t-on quand la taille du problème est multipliée par 10 ?</a:t>
            </a:r>
          </a:p>
        </p:txBody>
      </p:sp>
      <p:sp>
        <p:nvSpPr>
          <p:cNvPr id="10" name="ZoneTexte 9"/>
          <p:cNvSpPr txBox="1"/>
          <p:nvPr/>
        </p:nvSpPr>
        <p:spPr>
          <a:xfrm>
            <a:off x="628650" y="575310"/>
            <a:ext cx="7590117" cy="369332"/>
          </a:xfrm>
          <a:prstGeom prst="rect">
            <a:avLst/>
          </a:prstGeom>
          <a:noFill/>
        </p:spPr>
        <p:txBody>
          <a:bodyPr wrap="square" rtlCol="0">
            <a:spAutoFit/>
          </a:bodyPr>
          <a:lstStyle/>
          <a:p>
            <a:r>
              <a:rPr lang="fr-FR" dirty="0"/>
              <a:t>Mesures sur ma machine de la somme codée en C :</a:t>
            </a:r>
          </a:p>
        </p:txBody>
      </p:sp>
    </p:spTree>
    <p:extLst>
      <p:ext uri="{BB962C8B-B14F-4D97-AF65-F5344CB8AC3E}">
        <p14:creationId xmlns:p14="http://schemas.microsoft.com/office/powerpoint/2010/main" val="687989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365125"/>
            <a:ext cx="7886700" cy="1146269"/>
          </a:xfrm>
        </p:spPr>
        <p:txBody>
          <a:bodyPr/>
          <a:lstStyle/>
          <a:p>
            <a:r>
              <a:rPr lang="fr-FR" dirty="0"/>
              <a:t>Recherche itérative</a:t>
            </a:r>
          </a:p>
        </p:txBody>
      </p:sp>
      <p:sp>
        <p:nvSpPr>
          <p:cNvPr id="3" name="Espace réservé du contenu 2"/>
          <p:cNvSpPr>
            <a:spLocks noGrp="1"/>
          </p:cNvSpPr>
          <p:nvPr>
            <p:ph idx="1"/>
          </p:nvPr>
        </p:nvSpPr>
        <p:spPr>
          <a:xfrm>
            <a:off x="736525" y="4006949"/>
            <a:ext cx="7670950" cy="2326512"/>
          </a:xfrm>
        </p:spPr>
        <p:style>
          <a:lnRef idx="1">
            <a:schemeClr val="accent3"/>
          </a:lnRef>
          <a:fillRef idx="2">
            <a:schemeClr val="accent3"/>
          </a:fillRef>
          <a:effectRef idx="1">
            <a:schemeClr val="accent3"/>
          </a:effectRef>
          <a:fontRef idx="minor">
            <a:schemeClr val="dk1"/>
          </a:fontRef>
        </p:style>
        <p:txBody>
          <a:bodyPr>
            <a:normAutofit fontScale="92500" lnSpcReduction="20000"/>
          </a:bodyPr>
          <a:lstStyle/>
          <a:p>
            <a:pPr marL="0" indent="0">
              <a:buNone/>
              <a:tabLst>
                <a:tab pos="390525" algn="l"/>
              </a:tabLst>
            </a:pPr>
            <a:r>
              <a:rPr lang="fr-FR" sz="1700" dirty="0" err="1">
                <a:latin typeface="American Typewriter Condensed"/>
                <a:cs typeface="American Typewriter Condensed"/>
              </a:rPr>
              <a:t>def</a:t>
            </a:r>
            <a:r>
              <a:rPr lang="fr-FR" sz="1700" dirty="0">
                <a:latin typeface="American Typewriter Condensed"/>
                <a:cs typeface="American Typewriter Condensed"/>
              </a:rPr>
              <a:t> </a:t>
            </a:r>
            <a:r>
              <a:rPr lang="fr-FR" sz="1700" dirty="0" err="1">
                <a:latin typeface="American Typewriter Condensed"/>
                <a:cs typeface="American Typewriter Condensed"/>
              </a:rPr>
              <a:t>rechercheIterative</a:t>
            </a:r>
            <a:r>
              <a:rPr lang="fr-FR" sz="1700" dirty="0">
                <a:latin typeface="American Typewriter Condensed"/>
                <a:cs typeface="American Typewriter Condensed"/>
              </a:rPr>
              <a:t>(val : </a:t>
            </a:r>
            <a:r>
              <a:rPr lang="fr-FR" sz="1700" dirty="0" err="1">
                <a:latin typeface="American Typewriter Condensed"/>
                <a:cs typeface="American Typewriter Condensed"/>
              </a:rPr>
              <a:t>float</a:t>
            </a:r>
            <a:r>
              <a:rPr lang="fr-FR" sz="1700" dirty="0">
                <a:latin typeface="American Typewriter Condensed"/>
                <a:cs typeface="American Typewriter Condensed"/>
              </a:rPr>
              <a:t>, </a:t>
            </a:r>
            <a:r>
              <a:rPr lang="fr-FR" sz="1700" dirty="0" err="1">
                <a:latin typeface="American Typewriter Condensed"/>
                <a:cs typeface="American Typewriter Condensed"/>
              </a:rPr>
              <a:t>t</a:t>
            </a:r>
            <a:r>
              <a:rPr lang="fr-FR" sz="1700" dirty="0">
                <a:latin typeface="American Typewriter Condensed"/>
                <a:cs typeface="American Typewriter Condensed"/>
              </a:rPr>
              <a:t> : List[</a:t>
            </a:r>
            <a:r>
              <a:rPr lang="fr-FR" sz="1700" dirty="0" err="1">
                <a:latin typeface="American Typewriter Condensed"/>
                <a:cs typeface="American Typewriter Condensed"/>
              </a:rPr>
              <a:t>float</a:t>
            </a:r>
            <a:r>
              <a:rPr lang="fr-FR" sz="1700" dirty="0">
                <a:latin typeface="American Typewriter Condensed"/>
                <a:cs typeface="American Typewriter Condensed"/>
              </a:rPr>
              <a:t>], </a:t>
            </a:r>
            <a:r>
              <a:rPr lang="fr-FR" sz="1700" dirty="0" err="1">
                <a:latin typeface="American Typewriter Condensed"/>
                <a:cs typeface="American Typewriter Condensed"/>
              </a:rPr>
              <a:t>dim_t</a:t>
            </a:r>
            <a:r>
              <a:rPr lang="fr-FR" sz="1700" dirty="0">
                <a:latin typeface="American Typewriter Condensed"/>
                <a:cs typeface="American Typewriter Condensed"/>
              </a:rPr>
              <a:t>: </a:t>
            </a:r>
            <a:r>
              <a:rPr lang="fr-FR" sz="1700" dirty="0" err="1">
                <a:latin typeface="American Typewriter Condensed"/>
                <a:cs typeface="American Typewriter Condensed"/>
              </a:rPr>
              <a:t>int</a:t>
            </a:r>
            <a:r>
              <a:rPr lang="fr-FR" sz="1700" dirty="0">
                <a:latin typeface="American Typewriter Condensed"/>
                <a:cs typeface="American Typewriter Condensed"/>
              </a:rPr>
              <a:t>) -&gt; </a:t>
            </a:r>
            <a:r>
              <a:rPr lang="fr-FR" sz="1700" dirty="0" err="1">
                <a:latin typeface="American Typewriter Condensed"/>
                <a:cs typeface="American Typewriter Condensed"/>
              </a:rPr>
              <a:t>int</a:t>
            </a:r>
            <a:r>
              <a:rPr lang="fr-FR" sz="1700" dirty="0">
                <a:latin typeface="American Typewriter Condensed"/>
                <a:cs typeface="American Typewriter Condensed"/>
              </a:rPr>
              <a:t>:</a:t>
            </a:r>
          </a:p>
          <a:p>
            <a:pPr marL="0" indent="0">
              <a:buNone/>
              <a:tabLst>
                <a:tab pos="390525" algn="l"/>
              </a:tabLst>
            </a:pPr>
            <a:r>
              <a:rPr lang="fr-FR" sz="1700" dirty="0">
                <a:solidFill>
                  <a:schemeClr val="bg1"/>
                </a:solidFill>
                <a:latin typeface="American Typewriter Condensed"/>
                <a:cs typeface="American Typewriter Condensed"/>
              </a:rPr>
              <a:t> 	‘’’ recherche itérative de val dans </a:t>
            </a:r>
            <a:r>
              <a:rPr lang="fr-FR" sz="1700" dirty="0" err="1">
                <a:solidFill>
                  <a:schemeClr val="bg1"/>
                </a:solidFill>
                <a:latin typeface="American Typewriter Condensed"/>
                <a:cs typeface="American Typewriter Condensed"/>
              </a:rPr>
              <a:t>t</a:t>
            </a:r>
            <a:r>
              <a:rPr lang="fr-FR" sz="1700" dirty="0">
                <a:solidFill>
                  <a:schemeClr val="bg1"/>
                </a:solidFill>
                <a:latin typeface="American Typewriter Condensed"/>
                <a:cs typeface="American Typewriter Condensed"/>
              </a:rPr>
              <a:t> tableau de taille </a:t>
            </a:r>
            <a:r>
              <a:rPr lang="fr-FR" sz="1700" dirty="0" err="1">
                <a:solidFill>
                  <a:schemeClr val="bg1"/>
                </a:solidFill>
                <a:latin typeface="American Typewriter Condensed"/>
                <a:cs typeface="American Typewriter Condensed"/>
              </a:rPr>
              <a:t>dim_t</a:t>
            </a:r>
            <a:br>
              <a:rPr lang="fr-FR" sz="1700" dirty="0">
                <a:solidFill>
                  <a:schemeClr val="bg1"/>
                </a:solidFill>
                <a:latin typeface="American Typewriter Condensed"/>
                <a:cs typeface="American Typewriter Condensed"/>
              </a:rPr>
            </a:br>
            <a:r>
              <a:rPr lang="fr-FR" sz="1700" dirty="0">
                <a:solidFill>
                  <a:schemeClr val="bg1"/>
                </a:solidFill>
                <a:latin typeface="American Typewriter Condensed"/>
                <a:cs typeface="American Typewriter Condensed"/>
              </a:rPr>
              <a:t>	retourne l’indice de la première occurrence de val ou -1 si absence’’’ </a:t>
            </a:r>
            <a:endParaRPr lang="fr-FR" sz="1700" dirty="0">
              <a:latin typeface="American Typewriter Condensed"/>
              <a:cs typeface="American Typewriter Condensed"/>
            </a:endParaRPr>
          </a:p>
          <a:p>
            <a:pPr marL="0" indent="0">
              <a:buNone/>
              <a:tabLst>
                <a:tab pos="390525" algn="l"/>
              </a:tabLst>
            </a:pPr>
            <a:r>
              <a:rPr lang="fr-FR" sz="1700" dirty="0">
                <a:latin typeface="American Typewriter Condensed"/>
                <a:cs typeface="American Typewriter Condensed"/>
              </a:rPr>
              <a:t> 	i = 0  	 </a:t>
            </a:r>
            <a:r>
              <a:rPr lang="fr-FR" sz="1700" dirty="0">
                <a:solidFill>
                  <a:schemeClr val="bg1"/>
                </a:solidFill>
                <a:latin typeface="American Typewriter Condensed"/>
                <a:cs typeface="American Typewriter Condensed"/>
              </a:rPr>
              <a:t># j’'accumule dans </a:t>
            </a:r>
            <a:r>
              <a:rPr lang="fr-FR" sz="1700" dirty="0" err="1">
                <a:solidFill>
                  <a:schemeClr val="bg1"/>
                </a:solidFill>
                <a:latin typeface="American Typewriter Condensed"/>
                <a:cs typeface="American Typewriter Condensed"/>
              </a:rPr>
              <a:t>res</a:t>
            </a:r>
            <a:endParaRPr lang="fr-FR" sz="1700" dirty="0">
              <a:solidFill>
                <a:schemeClr val="bg1"/>
              </a:solidFill>
              <a:latin typeface="American Typewriter Condensed"/>
              <a:cs typeface="American Typewriter Condensed"/>
            </a:endParaRPr>
          </a:p>
          <a:p>
            <a:pPr marL="0" indent="0">
              <a:buNone/>
              <a:tabLst>
                <a:tab pos="390525" algn="l"/>
              </a:tabLst>
            </a:pPr>
            <a:r>
              <a:rPr lang="fr-FR" sz="1700" dirty="0">
                <a:latin typeface="American Typewriter Condensed"/>
                <a:cs typeface="American Typewriter Condensed"/>
              </a:rPr>
              <a:t> 	</a:t>
            </a:r>
            <a:r>
              <a:rPr lang="fr-FR" sz="1700" dirty="0" err="1">
                <a:latin typeface="American Typewriter Condensed"/>
                <a:cs typeface="American Typewriter Condensed"/>
              </a:rPr>
              <a:t>while</a:t>
            </a:r>
            <a:r>
              <a:rPr lang="fr-FR" sz="1700" dirty="0">
                <a:latin typeface="American Typewriter Condensed"/>
                <a:cs typeface="American Typewriter Condensed"/>
              </a:rPr>
              <a:t> i &lt; </a:t>
            </a:r>
            <a:r>
              <a:rPr lang="fr-FR" sz="1700" dirty="0" err="1">
                <a:latin typeface="American Typewriter Condensed"/>
                <a:cs typeface="American Typewriter Condensed"/>
              </a:rPr>
              <a:t>dim_t</a:t>
            </a:r>
            <a:r>
              <a:rPr lang="fr-FR" sz="1700" dirty="0">
                <a:latin typeface="American Typewriter Condensed"/>
                <a:cs typeface="American Typewriter Condensed"/>
              </a:rPr>
              <a:t>:</a:t>
            </a:r>
          </a:p>
          <a:p>
            <a:pPr marL="0" indent="0">
              <a:buNone/>
              <a:tabLst>
                <a:tab pos="390525" algn="l"/>
              </a:tabLst>
            </a:pPr>
            <a:r>
              <a:rPr lang="fr-FR" sz="1700" dirty="0">
                <a:latin typeface="American Typewriter Condensed"/>
                <a:cs typeface="American Typewriter Condensed"/>
              </a:rPr>
              <a:t>	     if val == </a:t>
            </a:r>
            <a:r>
              <a:rPr lang="fr-FR" sz="1700" dirty="0" err="1">
                <a:latin typeface="American Typewriter Condensed"/>
                <a:cs typeface="American Typewriter Condensed"/>
              </a:rPr>
              <a:t>t</a:t>
            </a:r>
            <a:r>
              <a:rPr lang="fr-FR" sz="1700" dirty="0">
                <a:latin typeface="American Typewriter Condensed"/>
                <a:cs typeface="American Typewriter Condensed"/>
              </a:rPr>
              <a:t>[i]:</a:t>
            </a:r>
          </a:p>
          <a:p>
            <a:pPr marL="0" indent="0">
              <a:buNone/>
              <a:tabLst>
                <a:tab pos="390525" algn="l"/>
              </a:tabLst>
            </a:pPr>
            <a:r>
              <a:rPr lang="fr-FR" sz="1700" dirty="0">
                <a:latin typeface="American Typewriter Condensed"/>
                <a:cs typeface="American Typewriter Condensed"/>
              </a:rPr>
              <a:t>		     return i </a:t>
            </a:r>
          </a:p>
          <a:p>
            <a:pPr marL="0" indent="0">
              <a:buNone/>
              <a:tabLst>
                <a:tab pos="390525" algn="l"/>
              </a:tabLst>
            </a:pPr>
            <a:r>
              <a:rPr lang="fr-FR" sz="1700" dirty="0">
                <a:latin typeface="American Typewriter Condensed"/>
                <a:cs typeface="American Typewriter Condensed"/>
              </a:rPr>
              <a:t>		i = i+1</a:t>
            </a:r>
          </a:p>
          <a:p>
            <a:pPr marL="0" indent="0">
              <a:buNone/>
              <a:tabLst>
                <a:tab pos="390525" algn="l"/>
              </a:tabLst>
            </a:pPr>
            <a:r>
              <a:rPr lang="fr-FR" sz="1700" dirty="0">
                <a:latin typeface="American Typewriter Condensed"/>
                <a:cs typeface="American Typewriter Condensed"/>
              </a:rPr>
              <a:t>	return -1</a:t>
            </a:r>
          </a:p>
          <a:p>
            <a:pPr marL="0" indent="0">
              <a:buNone/>
            </a:pPr>
            <a:endParaRPr lang="fr-FR" dirty="0">
              <a:latin typeface="American Typewriter Condensed"/>
              <a:cs typeface="American Typewriter Condensed"/>
            </a:endParaRPr>
          </a:p>
        </p:txBody>
      </p:sp>
      <p:sp>
        <p:nvSpPr>
          <p:cNvPr id="4" name="Espace réservé de la date 3"/>
          <p:cNvSpPr>
            <a:spLocks noGrp="1"/>
          </p:cNvSpPr>
          <p:nvPr>
            <p:ph type="dt" sz="half" idx="10"/>
          </p:nvPr>
        </p:nvSpPr>
        <p:spPr/>
        <p:txBody>
          <a:bodyPr/>
          <a:lstStyle/>
          <a:p>
            <a:fld id="{37586580-F3F7-0045-9C14-D73E6CAD8614}" type="datetime1">
              <a:rPr lang="fr-FR" smtClean="0"/>
              <a:t>23/03/2021</a:t>
            </a:fld>
            <a:endParaRPr lang="en-US" dirty="0"/>
          </a:p>
        </p:txBody>
      </p:sp>
      <p:sp>
        <p:nvSpPr>
          <p:cNvPr id="5" name="Espace réservé du pied de page 4"/>
          <p:cNvSpPr>
            <a:spLocks noGrp="1"/>
          </p:cNvSpPr>
          <p:nvPr>
            <p:ph type="ftr" sz="quarter" idx="11"/>
          </p:nvPr>
        </p:nvSpPr>
        <p:spPr/>
        <p:txBody>
          <a:bodyPr/>
          <a:lstStyle/>
          <a:p>
            <a:r>
              <a:rPr lang="en-US" dirty="0" err="1"/>
              <a:t>Algo</a:t>
            </a:r>
            <a:r>
              <a:rPr lang="en-US" dirty="0"/>
              <a:t> 2. L1 math-info. UPVD. (</a:t>
            </a:r>
            <a:r>
              <a:rPr lang="en-US" dirty="0" err="1"/>
              <a:t>PhL</a:t>
            </a:r>
            <a:r>
              <a:rPr lang="en-US" dirty="0"/>
              <a:t>)</a:t>
            </a:r>
          </a:p>
        </p:txBody>
      </p:sp>
      <p:sp>
        <p:nvSpPr>
          <p:cNvPr id="6" name="Espace réservé du numéro de diapositive 5"/>
          <p:cNvSpPr>
            <a:spLocks noGrp="1"/>
          </p:cNvSpPr>
          <p:nvPr>
            <p:ph type="sldNum" sz="quarter" idx="12"/>
          </p:nvPr>
        </p:nvSpPr>
        <p:spPr/>
        <p:txBody>
          <a:bodyPr/>
          <a:lstStyle/>
          <a:p>
            <a:fld id="{48F63A3B-78C7-47BE-AE5E-E10140E04643}" type="slidenum">
              <a:rPr lang="en-US" smtClean="0"/>
              <a:t>18</a:t>
            </a:fld>
            <a:endParaRPr lang="en-US"/>
          </a:p>
        </p:txBody>
      </p:sp>
      <p:sp>
        <p:nvSpPr>
          <p:cNvPr id="7" name="ZoneTexte 6"/>
          <p:cNvSpPr txBox="1"/>
          <p:nvPr/>
        </p:nvSpPr>
        <p:spPr>
          <a:xfrm>
            <a:off x="340963" y="1429510"/>
            <a:ext cx="8617057" cy="2554545"/>
          </a:xfrm>
          <a:prstGeom prst="rect">
            <a:avLst/>
          </a:prstGeom>
          <a:noFill/>
        </p:spPr>
        <p:txBody>
          <a:bodyPr wrap="square" rtlCol="0">
            <a:spAutoFit/>
          </a:bodyPr>
          <a:lstStyle/>
          <a:p>
            <a:r>
              <a:rPr lang="fr-FR" sz="2000" dirty="0">
                <a:cs typeface="American Typewriter Condensed"/>
              </a:rPr>
              <a:t>Le coût de cette recherche dépend aussi de la valeur cherchée val</a:t>
            </a:r>
          </a:p>
          <a:p>
            <a:pPr marL="342900" indent="-342900">
              <a:buFontTx/>
              <a:buChar char="-"/>
            </a:pPr>
            <a:r>
              <a:rPr lang="fr-FR" sz="2000" dirty="0">
                <a:cs typeface="American Typewriter Condensed"/>
              </a:rPr>
              <a:t>meilleur cas </a:t>
            </a:r>
            <a:r>
              <a:rPr lang="fr-FR" sz="2000" i="1" dirty="0">
                <a:cs typeface="American Typewriter Condensed"/>
              </a:rPr>
              <a:t>vs.</a:t>
            </a:r>
            <a:r>
              <a:rPr lang="fr-FR" sz="2000" dirty="0">
                <a:cs typeface="American Typewriter Condensed"/>
              </a:rPr>
              <a:t> pire cas ? </a:t>
            </a:r>
          </a:p>
          <a:p>
            <a:pPr marL="342900" indent="-342900">
              <a:buFontTx/>
              <a:buChar char="-"/>
            </a:pPr>
            <a:r>
              <a:rPr lang="fr-FR" sz="2000" dirty="0">
                <a:cs typeface="American Typewriter Condensed"/>
              </a:rPr>
              <a:t>on s’intéresse au </a:t>
            </a:r>
            <a:r>
              <a:rPr lang="fr-FR" sz="2000" dirty="0">
                <a:solidFill>
                  <a:schemeClr val="accent2"/>
                </a:solidFill>
                <a:cs typeface="American Typewriter Condensed"/>
              </a:rPr>
              <a:t>coût dans le pire cas : majoration</a:t>
            </a:r>
            <a:r>
              <a:rPr lang="fr-FR" sz="2000" dirty="0">
                <a:cs typeface="American Typewriter Condensed"/>
              </a:rPr>
              <a:t> du coût de </a:t>
            </a:r>
            <a:r>
              <a:rPr lang="fr-FR" sz="2000" dirty="0">
                <a:solidFill>
                  <a:schemeClr val="accent2"/>
                </a:solidFill>
                <a:cs typeface="American Typewriter Condensed"/>
              </a:rPr>
              <a:t>toute exécution</a:t>
            </a:r>
          </a:p>
          <a:p>
            <a:pPr marL="342900" indent="-342900">
              <a:buFontTx/>
              <a:buChar char="-"/>
            </a:pPr>
            <a:r>
              <a:rPr lang="fr-FR" sz="2000" dirty="0">
                <a:cs typeface="American Typewriter Condensed"/>
              </a:rPr>
              <a:t>mesure de complexité en temps : nombre de comparaisons</a:t>
            </a:r>
          </a:p>
          <a:p>
            <a:pPr marL="342900" indent="-342900">
              <a:buFontTx/>
              <a:buChar char="-"/>
            </a:pPr>
            <a:r>
              <a:rPr lang="fr-FR" sz="2000" dirty="0">
                <a:cs typeface="American Typewriter Condensed"/>
              </a:rPr>
              <a:t>paramètre de complexité : le nombre de valeurs</a:t>
            </a:r>
            <a:r>
              <a:rPr lang="fr-FR" sz="2000" dirty="0">
                <a:solidFill>
                  <a:schemeClr val="accent2"/>
                </a:solidFill>
                <a:cs typeface="American Typewriter Condensed"/>
              </a:rPr>
              <a:t> </a:t>
            </a:r>
            <a:r>
              <a:rPr lang="fr-FR" sz="2000" dirty="0">
                <a:cs typeface="American Typewriter Condensed"/>
              </a:rPr>
              <a:t>n </a:t>
            </a:r>
          </a:p>
          <a:p>
            <a:pPr marL="342900" indent="-342900">
              <a:buFontTx/>
              <a:buChar char="-"/>
            </a:pPr>
            <a:r>
              <a:rPr lang="fr-FR" sz="2000" dirty="0">
                <a:cs typeface="American Typewriter Condensed"/>
              </a:rPr>
              <a:t>ce nombre de comparaisons</a:t>
            </a:r>
            <a:r>
              <a:rPr lang="fr-FR" sz="2000" dirty="0">
                <a:solidFill>
                  <a:schemeClr val="accent2"/>
                </a:solidFill>
                <a:cs typeface="American Typewriter Condensed"/>
              </a:rPr>
              <a:t> est majoré par</a:t>
            </a:r>
            <a:r>
              <a:rPr lang="fr-FR" sz="2000" dirty="0">
                <a:cs typeface="American Typewriter Condensed"/>
              </a:rPr>
              <a:t> le nombre de valeurs</a:t>
            </a:r>
            <a:r>
              <a:rPr lang="fr-FR" sz="2000" dirty="0">
                <a:solidFill>
                  <a:schemeClr val="accent2"/>
                </a:solidFill>
                <a:cs typeface="American Typewriter Condensed"/>
              </a:rPr>
              <a:t> n </a:t>
            </a:r>
          </a:p>
          <a:p>
            <a:pPr marL="342900" indent="-342900">
              <a:buFontTx/>
              <a:buChar char="-"/>
            </a:pPr>
            <a:r>
              <a:rPr lang="fr-FR" sz="2000" dirty="0">
                <a:cs typeface="American Typewriter Condensed"/>
              </a:rPr>
              <a:t>Conclusion : </a:t>
            </a:r>
            <a:r>
              <a:rPr lang="fr-FR" sz="2000" dirty="0">
                <a:solidFill>
                  <a:schemeClr val="accent2"/>
                </a:solidFill>
                <a:cs typeface="American Typewriter Condensed"/>
              </a:rPr>
              <a:t>complexité au pire linéaire </a:t>
            </a:r>
            <a:r>
              <a:rPr lang="fr-FR" sz="2000" dirty="0">
                <a:cs typeface="American Typewriter Condensed"/>
              </a:rPr>
              <a:t>en le nombre de valeurs</a:t>
            </a:r>
          </a:p>
          <a:p>
            <a:pPr marL="342900" indent="-342900">
              <a:buFont typeface="Arial" panose="020B0604020202020204" pitchFamily="34" charset="0"/>
              <a:buChar char="•"/>
            </a:pPr>
            <a:endParaRPr lang="fr-FR" sz="2000" dirty="0">
              <a:cs typeface="American Typewriter Condensed"/>
            </a:endParaRPr>
          </a:p>
        </p:txBody>
      </p:sp>
    </p:spTree>
    <p:extLst>
      <p:ext uri="{BB962C8B-B14F-4D97-AF65-F5344CB8AC3E}">
        <p14:creationId xmlns:p14="http://schemas.microsoft.com/office/powerpoint/2010/main" val="4269297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Complexité en espace</a:t>
            </a:r>
          </a:p>
        </p:txBody>
      </p:sp>
      <p:sp>
        <p:nvSpPr>
          <p:cNvPr id="3" name="Espace réservé du texte 2"/>
          <p:cNvSpPr>
            <a:spLocks noGrp="1"/>
          </p:cNvSpPr>
          <p:nvPr>
            <p:ph type="body" idx="1"/>
          </p:nvPr>
        </p:nvSpPr>
        <p:spPr/>
        <p:txBody>
          <a:bodyPr/>
          <a:lstStyle/>
          <a:p>
            <a:r>
              <a:rPr lang="fr-FR" dirty="0"/>
              <a:t>Combien de place mémoire pour que l’</a:t>
            </a:r>
            <a:r>
              <a:rPr lang="fr-FR" dirty="0" err="1"/>
              <a:t>ago</a:t>
            </a:r>
            <a:r>
              <a:rPr lang="fr-FR" dirty="0"/>
              <a:t> résolve le </a:t>
            </a:r>
            <a:r>
              <a:rPr lang="fr-FR" dirty="0" err="1"/>
              <a:t>pb</a:t>
            </a:r>
            <a:r>
              <a:rPr lang="fr-FR" dirty="0"/>
              <a:t> de taille n ?</a:t>
            </a:r>
          </a:p>
        </p:txBody>
      </p:sp>
      <p:sp>
        <p:nvSpPr>
          <p:cNvPr id="4" name="Espace réservé de la date 3"/>
          <p:cNvSpPr>
            <a:spLocks noGrp="1"/>
          </p:cNvSpPr>
          <p:nvPr>
            <p:ph type="dt" sz="half" idx="10"/>
          </p:nvPr>
        </p:nvSpPr>
        <p:spPr/>
        <p:txBody>
          <a:bodyPr/>
          <a:lstStyle/>
          <a:p>
            <a:fld id="{C71AA32D-53DC-6645-A412-DEFF69C86092}" type="datetime1">
              <a:rPr lang="fr-FR" smtClean="0"/>
              <a:t>23/03/2021</a:t>
            </a:fld>
            <a:endParaRPr lang="fr-FR"/>
          </a:p>
        </p:txBody>
      </p:sp>
      <p:sp>
        <p:nvSpPr>
          <p:cNvPr id="5" name="Espace réservé du pied de page 4"/>
          <p:cNvSpPr>
            <a:spLocks noGrp="1"/>
          </p:cNvSpPr>
          <p:nvPr>
            <p:ph type="ftr" sz="quarter" idx="11"/>
          </p:nvPr>
        </p:nvSpPr>
        <p:spPr/>
        <p:txBody>
          <a:bodyPr/>
          <a:lstStyle/>
          <a:p>
            <a:r>
              <a:rPr lang="en-US"/>
              <a:t>Algo 2. L1 math-info. UPVD. (PhL)</a:t>
            </a:r>
            <a:endParaRPr lang="fr-FR"/>
          </a:p>
        </p:txBody>
      </p:sp>
      <p:sp>
        <p:nvSpPr>
          <p:cNvPr id="6" name="Espace réservé du numéro de diapositive 5"/>
          <p:cNvSpPr>
            <a:spLocks noGrp="1"/>
          </p:cNvSpPr>
          <p:nvPr>
            <p:ph type="sldNum" sz="quarter" idx="12"/>
          </p:nvPr>
        </p:nvSpPr>
        <p:spPr/>
        <p:txBody>
          <a:bodyPr/>
          <a:lstStyle/>
          <a:p>
            <a:fld id="{65A18AA7-90E0-3C48-AFBB-AC3FD33DE304}" type="slidenum">
              <a:rPr lang="fr-FR" smtClean="0"/>
              <a:t>19</a:t>
            </a:fld>
            <a:endParaRPr lang="fr-FR"/>
          </a:p>
        </p:txBody>
      </p:sp>
    </p:spTree>
    <p:extLst>
      <p:ext uri="{BB962C8B-B14F-4D97-AF65-F5344CB8AC3E}">
        <p14:creationId xmlns:p14="http://schemas.microsoft.com/office/powerpoint/2010/main" val="1064752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D534BF-8DED-814C-A2D3-1132906AA92F}"/>
              </a:ext>
            </a:extLst>
          </p:cNvPr>
          <p:cNvSpPr>
            <a:spLocks noGrp="1"/>
          </p:cNvSpPr>
          <p:nvPr>
            <p:ph type="title"/>
          </p:nvPr>
        </p:nvSpPr>
        <p:spPr/>
        <p:txBody>
          <a:bodyPr/>
          <a:lstStyle/>
          <a:p>
            <a:r>
              <a:rPr lang="fr-FR" dirty="0"/>
              <a:t>Complexités : plan</a:t>
            </a:r>
          </a:p>
        </p:txBody>
      </p:sp>
      <p:sp>
        <p:nvSpPr>
          <p:cNvPr id="3" name="Espace réservé du contenu 2">
            <a:extLst>
              <a:ext uri="{FF2B5EF4-FFF2-40B4-BE49-F238E27FC236}">
                <a16:creationId xmlns:a16="http://schemas.microsoft.com/office/drawing/2014/main" id="{9E7142C5-77E4-2041-85FE-A1D6AC634951}"/>
              </a:ext>
            </a:extLst>
          </p:cNvPr>
          <p:cNvSpPr>
            <a:spLocks noGrp="1"/>
          </p:cNvSpPr>
          <p:nvPr>
            <p:ph idx="1"/>
          </p:nvPr>
        </p:nvSpPr>
        <p:spPr>
          <a:xfrm>
            <a:off x="628650" y="1825625"/>
            <a:ext cx="8185150" cy="4351339"/>
          </a:xfrm>
        </p:spPr>
        <p:txBody>
          <a:bodyPr/>
          <a:lstStyle/>
          <a:p>
            <a:pPr marL="0" indent="0">
              <a:buNone/>
            </a:pPr>
            <a:r>
              <a:rPr lang="fr-FR" dirty="0">
                <a:hlinkClick r:id="rId2" action="ppaction://hlinksldjump"/>
              </a:rPr>
              <a:t>Motivations, principes, notions importantes et exemples introductifs</a:t>
            </a:r>
            <a:endParaRPr lang="fr-FR" dirty="0"/>
          </a:p>
          <a:p>
            <a:pPr marL="0" indent="0">
              <a:buNone/>
            </a:pPr>
            <a:r>
              <a:rPr lang="fr-FR" dirty="0">
                <a:hlinkClick r:id="rId3" action="ppaction://hlinksldjump"/>
              </a:rPr>
              <a:t>Complexité en temps</a:t>
            </a:r>
            <a:endParaRPr lang="fr-FR" dirty="0"/>
          </a:p>
          <a:p>
            <a:pPr marL="0" indent="0">
              <a:buNone/>
            </a:pPr>
            <a:r>
              <a:rPr lang="fr-FR" dirty="0">
                <a:hlinkClick r:id="rId4" action="ppaction://hlinksldjump"/>
              </a:rPr>
              <a:t>Complexité en espace</a:t>
            </a:r>
            <a:endParaRPr lang="fr-FR" dirty="0"/>
          </a:p>
          <a:p>
            <a:pPr marL="0" indent="0">
              <a:buNone/>
            </a:pPr>
            <a:r>
              <a:rPr lang="fr-FR" dirty="0">
                <a:hlinkClick r:id="rId5" action="ppaction://hlinksldjump"/>
              </a:rPr>
              <a:t>Un autre exemple de complexité polynomiale</a:t>
            </a:r>
            <a:endParaRPr lang="fr-FR" dirty="0"/>
          </a:p>
          <a:p>
            <a:pPr marL="0" indent="0">
              <a:buNone/>
            </a:pPr>
            <a:r>
              <a:rPr lang="fr-FR" dirty="0">
                <a:hlinkClick r:id="rId6" action="ppaction://hlinksldjump"/>
              </a:rPr>
              <a:t>Complexité et log</a:t>
            </a:r>
            <a:r>
              <a:rPr lang="fr-FR" baseline="-25000" dirty="0">
                <a:hlinkClick r:id="rId6" action="ppaction://hlinksldjump"/>
              </a:rPr>
              <a:t>2</a:t>
            </a:r>
            <a:endParaRPr lang="fr-FR" baseline="-25000" dirty="0"/>
          </a:p>
          <a:p>
            <a:pPr marL="0" indent="0">
              <a:buNone/>
            </a:pPr>
            <a:r>
              <a:rPr lang="fr-FR" dirty="0">
                <a:hlinkClick r:id="rId7" action="ppaction://hlinksldjump"/>
              </a:rPr>
              <a:t>(*) Un complément</a:t>
            </a:r>
            <a:endParaRPr lang="fr-FR" dirty="0"/>
          </a:p>
          <a:p>
            <a:pPr marL="0" indent="0">
              <a:buNone/>
            </a:pPr>
            <a:r>
              <a:rPr lang="fr-FR" dirty="0">
                <a:hlinkClick r:id="rId8" action="ppaction://hlinksldjump"/>
              </a:rPr>
              <a:t>Complexité asymptotique</a:t>
            </a:r>
            <a:endParaRPr lang="fr-FR" dirty="0"/>
          </a:p>
          <a:p>
            <a:pPr marL="0" indent="0">
              <a:buNone/>
            </a:pPr>
            <a:r>
              <a:rPr lang="fr-FR" dirty="0">
                <a:hlinkClick r:id="rId9" action="ppaction://hlinksldjump"/>
              </a:rPr>
              <a:t>Exprimer les complexités asymptotiques des itérations et </a:t>
            </a:r>
            <a:r>
              <a:rPr lang="fr-FR">
                <a:hlinkClick r:id="rId9" action="ppaction://hlinksldjump"/>
              </a:rPr>
              <a:t>récursions</a:t>
            </a:r>
            <a:endParaRPr lang="fr-FR" dirty="0"/>
          </a:p>
          <a:p>
            <a:pPr marL="0" indent="0">
              <a:buNone/>
            </a:pPr>
            <a:r>
              <a:rPr lang="fr-FR" dirty="0">
                <a:hlinkClick r:id="rId10" action="ppaction://hlinksldjump"/>
              </a:rPr>
              <a:t>Synthèse</a:t>
            </a:r>
            <a:endParaRPr lang="fr-FR" dirty="0"/>
          </a:p>
          <a:p>
            <a:endParaRPr lang="fr-FR" dirty="0"/>
          </a:p>
        </p:txBody>
      </p:sp>
      <p:sp>
        <p:nvSpPr>
          <p:cNvPr id="4" name="Espace réservé de la date 3">
            <a:extLst>
              <a:ext uri="{FF2B5EF4-FFF2-40B4-BE49-F238E27FC236}">
                <a16:creationId xmlns:a16="http://schemas.microsoft.com/office/drawing/2014/main" id="{9CBD9A2F-417B-D246-B487-41F7882E60E7}"/>
              </a:ext>
            </a:extLst>
          </p:cNvPr>
          <p:cNvSpPr>
            <a:spLocks noGrp="1"/>
          </p:cNvSpPr>
          <p:nvPr>
            <p:ph type="dt" sz="half" idx="10"/>
          </p:nvPr>
        </p:nvSpPr>
        <p:spPr/>
        <p:txBody>
          <a:bodyPr/>
          <a:lstStyle/>
          <a:p>
            <a:fld id="{7D561268-B5B6-AD43-9505-92C3F8271FA1}" type="datetime1">
              <a:rPr lang="fr-FR" smtClean="0"/>
              <a:t>23/03/2021</a:t>
            </a:fld>
            <a:endParaRPr lang="fr-FR"/>
          </a:p>
        </p:txBody>
      </p:sp>
      <p:sp>
        <p:nvSpPr>
          <p:cNvPr id="5" name="Espace réservé du pied de page 4">
            <a:extLst>
              <a:ext uri="{FF2B5EF4-FFF2-40B4-BE49-F238E27FC236}">
                <a16:creationId xmlns:a16="http://schemas.microsoft.com/office/drawing/2014/main" id="{E87D2B56-ECA4-4541-831A-1056DE1019CF}"/>
              </a:ext>
            </a:extLst>
          </p:cNvPr>
          <p:cNvSpPr>
            <a:spLocks noGrp="1"/>
          </p:cNvSpPr>
          <p:nvPr>
            <p:ph type="ftr" sz="quarter" idx="11"/>
          </p:nvPr>
        </p:nvSpPr>
        <p:spPr/>
        <p:txBody>
          <a:bodyPr/>
          <a:lstStyle/>
          <a:p>
            <a:r>
              <a:rPr lang="en-US"/>
              <a:t>Algo 2. L1 math-info. UPVD. (PhL)</a:t>
            </a:r>
            <a:endParaRPr lang="fr-FR"/>
          </a:p>
        </p:txBody>
      </p:sp>
      <p:sp>
        <p:nvSpPr>
          <p:cNvPr id="6" name="Espace réservé du numéro de diapositive 5">
            <a:extLst>
              <a:ext uri="{FF2B5EF4-FFF2-40B4-BE49-F238E27FC236}">
                <a16:creationId xmlns:a16="http://schemas.microsoft.com/office/drawing/2014/main" id="{927875DD-591C-E94A-94C3-67E31086336F}"/>
              </a:ext>
            </a:extLst>
          </p:cNvPr>
          <p:cNvSpPr>
            <a:spLocks noGrp="1"/>
          </p:cNvSpPr>
          <p:nvPr>
            <p:ph type="sldNum" sz="quarter" idx="12"/>
          </p:nvPr>
        </p:nvSpPr>
        <p:spPr/>
        <p:txBody>
          <a:bodyPr/>
          <a:lstStyle/>
          <a:p>
            <a:fld id="{65A18AA7-90E0-3C48-AFBB-AC3FD33DE304}" type="slidenum">
              <a:rPr lang="fr-FR" smtClean="0"/>
              <a:t>2</a:t>
            </a:fld>
            <a:endParaRPr lang="fr-FR"/>
          </a:p>
        </p:txBody>
      </p:sp>
    </p:spTree>
    <p:extLst>
      <p:ext uri="{BB962C8B-B14F-4D97-AF65-F5344CB8AC3E}">
        <p14:creationId xmlns:p14="http://schemas.microsoft.com/office/powerpoint/2010/main" val="1748953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Complexité en espace-mémoire</a:t>
            </a:r>
          </a:p>
        </p:txBody>
      </p:sp>
      <p:sp>
        <p:nvSpPr>
          <p:cNvPr id="3" name="Espace réservé du contenu 2"/>
          <p:cNvSpPr>
            <a:spLocks noGrp="1"/>
          </p:cNvSpPr>
          <p:nvPr>
            <p:ph idx="1"/>
          </p:nvPr>
        </p:nvSpPr>
        <p:spPr>
          <a:xfrm>
            <a:off x="628650" y="1825625"/>
            <a:ext cx="7886700" cy="4895854"/>
          </a:xfrm>
        </p:spPr>
        <p:txBody>
          <a:bodyPr>
            <a:normAutofit lnSpcReduction="10000"/>
          </a:bodyPr>
          <a:lstStyle/>
          <a:p>
            <a:pPr marL="0" indent="0">
              <a:buNone/>
            </a:pPr>
            <a:r>
              <a:rPr lang="fr-FR" dirty="0"/>
              <a:t>Quelle quantité d'espace-mémoire est nécessaire pour que l'algorithme trouve la solution du problème ?</a:t>
            </a:r>
          </a:p>
          <a:p>
            <a:pPr marL="0" indent="0">
              <a:buNone/>
            </a:pPr>
            <a:endParaRPr lang="fr-FR" dirty="0"/>
          </a:p>
          <a:p>
            <a:pPr marL="0" indent="0">
              <a:buNone/>
            </a:pPr>
            <a:r>
              <a:rPr lang="fr-FR" dirty="0">
                <a:solidFill>
                  <a:schemeClr val="accent2"/>
                </a:solidFill>
              </a:rPr>
              <a:t>Quel espace-mémoire mesurer ?</a:t>
            </a:r>
          </a:p>
          <a:p>
            <a:pPr lvl="1">
              <a:buFontTx/>
              <a:buChar char="-"/>
            </a:pPr>
            <a:r>
              <a:rPr lang="fr-FR" dirty="0"/>
              <a:t>on ne compte pas la place des données d'entrée, ni des résultats : incompressible quelque soit l'algorithme</a:t>
            </a:r>
          </a:p>
          <a:p>
            <a:pPr lvl="1">
              <a:buFontTx/>
              <a:buChar char="-"/>
            </a:pPr>
            <a:r>
              <a:rPr lang="fr-FR" dirty="0"/>
              <a:t>on compte "juste" </a:t>
            </a:r>
            <a:r>
              <a:rPr lang="fr-FR" b="1" dirty="0">
                <a:solidFill>
                  <a:schemeClr val="accent2"/>
                </a:solidFill>
              </a:rPr>
              <a:t>la place mémoire supplémentaire</a:t>
            </a:r>
          </a:p>
          <a:p>
            <a:pPr lvl="1">
              <a:buFontTx/>
              <a:buChar char="-"/>
            </a:pPr>
            <a:endParaRPr lang="fr-FR" dirty="0"/>
          </a:p>
          <a:p>
            <a:pPr marL="0" indent="0">
              <a:buNone/>
            </a:pPr>
            <a:r>
              <a:rPr lang="fr-FR" dirty="0"/>
              <a:t>Cas facile / moyen / un peu difficile  : </a:t>
            </a:r>
          </a:p>
          <a:p>
            <a:pPr lvl="1">
              <a:buFontTx/>
              <a:buChar char="-"/>
            </a:pPr>
            <a:r>
              <a:rPr lang="fr-FR" dirty="0"/>
              <a:t>facile = statique : toutes les variables utilisées sont connues "dans l'</a:t>
            </a:r>
            <a:r>
              <a:rPr lang="fr-FR" dirty="0" err="1"/>
              <a:t>algo</a:t>
            </a:r>
            <a:r>
              <a:rPr lang="fr-FR" dirty="0"/>
              <a:t>"</a:t>
            </a:r>
          </a:p>
          <a:p>
            <a:pPr marL="713232" lvl="2" indent="0">
              <a:buNone/>
            </a:pPr>
            <a:r>
              <a:rPr lang="fr-FR" dirty="0"/>
              <a:t>on compte leurs places selon leurs types : scalaire, tableau 1D, 2D ...</a:t>
            </a:r>
          </a:p>
          <a:p>
            <a:pPr lvl="1">
              <a:buFontTx/>
              <a:buChar char="-"/>
            </a:pPr>
            <a:r>
              <a:rPr lang="fr-FR" dirty="0"/>
              <a:t>moyen = dynamique </a:t>
            </a:r>
          </a:p>
          <a:p>
            <a:pPr marL="713232" lvl="2" indent="0">
              <a:buNone/>
            </a:pPr>
            <a:r>
              <a:rPr lang="fr-FR" dirty="0"/>
              <a:t>on utilise de l'allocation dynamique de mémoire (les `</a:t>
            </a:r>
            <a:r>
              <a:rPr lang="fr-FR" dirty="0" err="1"/>
              <a:t>list</a:t>
            </a:r>
            <a:r>
              <a:rPr lang="fr-FR" dirty="0"/>
              <a:t>` python)</a:t>
            </a:r>
          </a:p>
          <a:p>
            <a:pPr lvl="1">
              <a:buFontTx/>
              <a:buChar char="-"/>
            </a:pPr>
            <a:r>
              <a:rPr lang="fr-FR" dirty="0"/>
              <a:t>un peu difficile = appels récursifs</a:t>
            </a:r>
          </a:p>
          <a:p>
            <a:pPr marL="713232" lvl="2" indent="0">
              <a:buNone/>
            </a:pPr>
            <a:r>
              <a:rPr lang="fr-FR" dirty="0"/>
              <a:t>l'algorithme est récursif ... à venir très bientôt !!</a:t>
            </a:r>
          </a:p>
          <a:p>
            <a:pPr marL="713232" lvl="2" indent="0">
              <a:buNone/>
            </a:pPr>
            <a:r>
              <a:rPr lang="fr-FR" dirty="0"/>
              <a:t>la complexité en espace-mémoire peut alors être très, voire trop importante</a:t>
            </a:r>
          </a:p>
          <a:p>
            <a:pPr>
              <a:buFontTx/>
              <a:buChar char="-"/>
            </a:pPr>
            <a:endParaRPr lang="fr-FR" dirty="0"/>
          </a:p>
        </p:txBody>
      </p:sp>
      <p:sp>
        <p:nvSpPr>
          <p:cNvPr id="4" name="Espace réservé de la date 3"/>
          <p:cNvSpPr>
            <a:spLocks noGrp="1"/>
          </p:cNvSpPr>
          <p:nvPr>
            <p:ph type="dt" sz="half" idx="10"/>
          </p:nvPr>
        </p:nvSpPr>
        <p:spPr/>
        <p:txBody>
          <a:bodyPr/>
          <a:lstStyle/>
          <a:p>
            <a:fld id="{66F232C7-7DC5-3449-B00E-0645D21950B8}" type="datetime1">
              <a:rPr lang="fr-FR" smtClean="0"/>
              <a:t>23/03/2021</a:t>
            </a:fld>
            <a:endParaRPr lang="fr-FR"/>
          </a:p>
        </p:txBody>
      </p:sp>
      <p:sp>
        <p:nvSpPr>
          <p:cNvPr id="5" name="Espace réservé du pied de page 4"/>
          <p:cNvSpPr>
            <a:spLocks noGrp="1"/>
          </p:cNvSpPr>
          <p:nvPr>
            <p:ph type="ftr" sz="quarter" idx="11"/>
          </p:nvPr>
        </p:nvSpPr>
        <p:spPr/>
        <p:txBody>
          <a:bodyPr/>
          <a:lstStyle/>
          <a:p>
            <a:r>
              <a:rPr lang="en-US"/>
              <a:t>Algo 2. L1 math-info. UPVD. (PhL)</a:t>
            </a:r>
            <a:endParaRPr lang="fr-FR"/>
          </a:p>
        </p:txBody>
      </p:sp>
      <p:sp>
        <p:nvSpPr>
          <p:cNvPr id="6" name="Espace réservé du numéro de diapositive 5"/>
          <p:cNvSpPr>
            <a:spLocks noGrp="1"/>
          </p:cNvSpPr>
          <p:nvPr>
            <p:ph type="sldNum" sz="quarter" idx="12"/>
          </p:nvPr>
        </p:nvSpPr>
        <p:spPr/>
        <p:txBody>
          <a:bodyPr/>
          <a:lstStyle/>
          <a:p>
            <a:fld id="{65A18AA7-90E0-3C48-AFBB-AC3FD33DE304}" type="slidenum">
              <a:rPr lang="fr-FR" smtClean="0"/>
              <a:t>20</a:t>
            </a:fld>
            <a:endParaRPr lang="fr-FR"/>
          </a:p>
        </p:txBody>
      </p:sp>
    </p:spTree>
    <p:extLst>
      <p:ext uri="{BB962C8B-B14F-4D97-AF65-F5344CB8AC3E}">
        <p14:creationId xmlns:p14="http://schemas.microsoft.com/office/powerpoint/2010/main" val="1318838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365125"/>
            <a:ext cx="7886700" cy="904750"/>
          </a:xfrm>
        </p:spPr>
        <p:txBody>
          <a:bodyPr/>
          <a:lstStyle/>
          <a:p>
            <a:r>
              <a:rPr lang="fr-FR" dirty="0"/>
              <a:t>Complexité en espace-mémoire de </a:t>
            </a:r>
            <a:r>
              <a:rPr lang="fr-FR" sz="3200" dirty="0">
                <a:latin typeface="American Typewriter Condensed"/>
                <a:cs typeface="American Typewriter Condensed"/>
              </a:rPr>
              <a:t>sommer</a:t>
            </a:r>
            <a:endParaRPr lang="fr-FR" dirty="0"/>
          </a:p>
        </p:txBody>
      </p:sp>
      <p:sp>
        <p:nvSpPr>
          <p:cNvPr id="3" name="Espace réservé du contenu 2"/>
          <p:cNvSpPr>
            <a:spLocks noGrp="1"/>
          </p:cNvSpPr>
          <p:nvPr>
            <p:ph idx="1"/>
          </p:nvPr>
        </p:nvSpPr>
        <p:spPr>
          <a:xfrm>
            <a:off x="628650" y="3610099"/>
            <a:ext cx="7886700" cy="3084071"/>
          </a:xfrm>
        </p:spPr>
        <p:txBody>
          <a:bodyPr>
            <a:normAutofit/>
          </a:bodyPr>
          <a:lstStyle/>
          <a:p>
            <a:pPr marL="0" indent="0">
              <a:lnSpc>
                <a:spcPct val="80000"/>
              </a:lnSpc>
              <a:buNone/>
            </a:pPr>
            <a:r>
              <a:rPr lang="fr-FR" sz="1800">
                <a:cs typeface="American Typewriter Condensed"/>
              </a:rPr>
              <a:t>Analyse </a:t>
            </a:r>
            <a:endParaRPr lang="fr-FR" sz="1800" dirty="0">
              <a:cs typeface="American Typewriter Condensed"/>
            </a:endParaRPr>
          </a:p>
          <a:p>
            <a:pPr>
              <a:lnSpc>
                <a:spcPct val="80000"/>
              </a:lnSpc>
              <a:buFont typeface="Lucida Grande"/>
              <a:buChar char="."/>
            </a:pPr>
            <a:r>
              <a:rPr lang="fr-FR" sz="1800" dirty="0">
                <a:cs typeface="American Typewriter Condensed"/>
              </a:rPr>
              <a:t>on ne compte pas les </a:t>
            </a:r>
            <a:r>
              <a:rPr lang="fr-FR" sz="1800" dirty="0">
                <a:latin typeface="American Typewriter Condensed"/>
                <a:cs typeface="American Typewriter Condensed"/>
              </a:rPr>
              <a:t>n</a:t>
            </a:r>
            <a:r>
              <a:rPr lang="fr-FR" sz="1800" dirty="0">
                <a:cs typeface="American Typewriter Condensed"/>
              </a:rPr>
              <a:t> places-mémoire pour l'entrée : le tableau d'entiers </a:t>
            </a:r>
            <a:r>
              <a:rPr lang="fr-FR" sz="1800" dirty="0" err="1">
                <a:cs typeface="American Typewriter Condensed"/>
              </a:rPr>
              <a:t>t</a:t>
            </a:r>
            <a:endParaRPr lang="fr-FR" sz="1800" dirty="0">
              <a:cs typeface="American Typewriter Condensed"/>
            </a:endParaRPr>
          </a:p>
          <a:p>
            <a:pPr>
              <a:lnSpc>
                <a:spcPct val="80000"/>
              </a:lnSpc>
              <a:buFont typeface="Lucida Grande"/>
              <a:buChar char="."/>
            </a:pPr>
            <a:r>
              <a:rPr lang="fr-FR" sz="1800" dirty="0">
                <a:cs typeface="American Typewriter Condensed"/>
              </a:rPr>
              <a:t>on ne compte pas </a:t>
            </a:r>
            <a:r>
              <a:rPr lang="fr-FR" sz="1800" dirty="0" err="1">
                <a:latin typeface="American Typewriter Condensed"/>
                <a:cs typeface="American Typewriter Condensed"/>
              </a:rPr>
              <a:t>res</a:t>
            </a:r>
            <a:r>
              <a:rPr lang="fr-FR" sz="1800" dirty="0">
                <a:cs typeface="American Typewriter Condensed"/>
              </a:rPr>
              <a:t> qui est le résultat retourné</a:t>
            </a:r>
          </a:p>
          <a:p>
            <a:pPr>
              <a:lnSpc>
                <a:spcPct val="80000"/>
              </a:lnSpc>
              <a:buFont typeface="Lucida Grande"/>
              <a:buChar char="."/>
            </a:pPr>
            <a:r>
              <a:rPr lang="fr-FR" sz="1800" dirty="0">
                <a:cs typeface="American Typewriter Condensed"/>
              </a:rPr>
              <a:t>il suffit de pouvoir stocker l'accumulation des </a:t>
            </a:r>
            <a:r>
              <a:rPr lang="fr-FR" sz="1800" dirty="0" err="1">
                <a:latin typeface="American Typewriter Condensed"/>
                <a:cs typeface="American Typewriter Condensed"/>
              </a:rPr>
              <a:t>t</a:t>
            </a:r>
            <a:r>
              <a:rPr lang="fr-FR" sz="1800" dirty="0">
                <a:latin typeface="American Typewriter Condensed"/>
                <a:cs typeface="American Typewriter Condensed"/>
              </a:rPr>
              <a:t>[i]</a:t>
            </a:r>
            <a:r>
              <a:rPr lang="fr-FR" sz="1800" dirty="0">
                <a:cs typeface="American Typewriter Condensed"/>
              </a:rPr>
              <a:t> : ici dans </a:t>
            </a:r>
            <a:r>
              <a:rPr lang="fr-FR" sz="1800" dirty="0" err="1">
                <a:latin typeface="American Typewriter Condensed"/>
                <a:cs typeface="American Typewriter Condensed"/>
              </a:rPr>
              <a:t>res</a:t>
            </a:r>
            <a:endParaRPr lang="fr-FR" sz="1800" dirty="0">
              <a:latin typeface="American Typewriter Condensed"/>
              <a:cs typeface="American Typewriter Condensed"/>
            </a:endParaRPr>
          </a:p>
          <a:p>
            <a:pPr>
              <a:lnSpc>
                <a:spcPct val="80000"/>
              </a:lnSpc>
              <a:buFont typeface="Lucida Grande"/>
              <a:buChar char="."/>
            </a:pPr>
            <a:r>
              <a:rPr lang="fr-FR" sz="1800" dirty="0">
                <a:cs typeface="American Typewriter Condensed"/>
              </a:rPr>
              <a:t>remarque : c'est toujours la même ligne qui compte !</a:t>
            </a:r>
          </a:p>
          <a:p>
            <a:pPr>
              <a:lnSpc>
                <a:spcPct val="80000"/>
              </a:lnSpc>
              <a:buFont typeface="Lucida Grande"/>
              <a:buChar char="."/>
            </a:pPr>
            <a:r>
              <a:rPr lang="fr-FR" sz="1800" dirty="0">
                <a:solidFill>
                  <a:srgbClr val="ED7D31"/>
                </a:solidFill>
                <a:cs typeface="American Typewriter Condensed"/>
              </a:rPr>
              <a:t>un seul entier suffit et ce quelque soit la taille du problème !</a:t>
            </a:r>
          </a:p>
          <a:p>
            <a:pPr marL="0" indent="0">
              <a:lnSpc>
                <a:spcPct val="80000"/>
              </a:lnSpc>
              <a:buNone/>
            </a:pPr>
            <a:endParaRPr lang="fr-FR" sz="1800" dirty="0">
              <a:cs typeface="American Typewriter Condensed"/>
            </a:endParaRPr>
          </a:p>
          <a:p>
            <a:pPr marL="0" indent="0">
              <a:lnSpc>
                <a:spcPct val="80000"/>
              </a:lnSpc>
              <a:buNone/>
            </a:pPr>
            <a:r>
              <a:rPr lang="fr-FR" sz="1800" dirty="0">
                <a:cs typeface="American Typewriter Condensed"/>
              </a:rPr>
              <a:t>Conclusion : </a:t>
            </a:r>
          </a:p>
          <a:p>
            <a:pPr marL="0" indent="0">
              <a:lnSpc>
                <a:spcPct val="80000"/>
              </a:lnSpc>
              <a:buNone/>
            </a:pPr>
            <a:r>
              <a:rPr lang="fr-FR" sz="1800" dirty="0">
                <a:cs typeface="American Typewriter Condensed"/>
              </a:rPr>
              <a:t>. la complexité en espace-mémoire de </a:t>
            </a:r>
            <a:r>
              <a:rPr lang="fr-FR" sz="1800" dirty="0">
                <a:latin typeface="American Typewriter Condensed"/>
                <a:cs typeface="American Typewriter Condensed"/>
              </a:rPr>
              <a:t>sommer</a:t>
            </a:r>
            <a:r>
              <a:rPr lang="fr-FR" sz="1800" dirty="0">
                <a:cs typeface="American Typewriter Condensed"/>
              </a:rPr>
              <a:t> est </a:t>
            </a:r>
            <a:r>
              <a:rPr lang="fr-FR" sz="1800" dirty="0">
                <a:solidFill>
                  <a:srgbClr val="ED7D31"/>
                </a:solidFill>
                <a:cs typeface="American Typewriter Condensed"/>
              </a:rPr>
              <a:t>constante</a:t>
            </a:r>
            <a:r>
              <a:rPr lang="fr-FR" sz="1800" dirty="0">
                <a:cs typeface="American Typewriter Condensed"/>
              </a:rPr>
              <a:t>  (et égale à 1).</a:t>
            </a:r>
          </a:p>
        </p:txBody>
      </p:sp>
      <p:sp>
        <p:nvSpPr>
          <p:cNvPr id="4" name="Espace réservé de la date 3"/>
          <p:cNvSpPr>
            <a:spLocks noGrp="1"/>
          </p:cNvSpPr>
          <p:nvPr>
            <p:ph type="dt" sz="half" idx="10"/>
          </p:nvPr>
        </p:nvSpPr>
        <p:spPr/>
        <p:txBody>
          <a:bodyPr/>
          <a:lstStyle/>
          <a:p>
            <a:fld id="{0B05286E-D51E-AF47-8FA2-9F22E7A58BCC}" type="datetime1">
              <a:rPr lang="fr-FR" smtClean="0"/>
              <a:t>23/03/2021</a:t>
            </a:fld>
            <a:endParaRPr lang="fr-FR" dirty="0"/>
          </a:p>
        </p:txBody>
      </p:sp>
      <p:sp>
        <p:nvSpPr>
          <p:cNvPr id="5" name="Espace réservé du pied de page 4"/>
          <p:cNvSpPr>
            <a:spLocks noGrp="1"/>
          </p:cNvSpPr>
          <p:nvPr>
            <p:ph type="ftr" sz="quarter" idx="11"/>
          </p:nvPr>
        </p:nvSpPr>
        <p:spPr/>
        <p:txBody>
          <a:bodyPr/>
          <a:lstStyle/>
          <a:p>
            <a:r>
              <a:rPr lang="en-US"/>
              <a:t>Algo 2. L1 math-info. UPVD. (PhL)</a:t>
            </a:r>
            <a:endParaRPr lang="fr-FR"/>
          </a:p>
        </p:txBody>
      </p:sp>
      <p:sp>
        <p:nvSpPr>
          <p:cNvPr id="6" name="Espace réservé du numéro de diapositive 5"/>
          <p:cNvSpPr>
            <a:spLocks noGrp="1"/>
          </p:cNvSpPr>
          <p:nvPr>
            <p:ph type="sldNum" sz="quarter" idx="12"/>
          </p:nvPr>
        </p:nvSpPr>
        <p:spPr/>
        <p:txBody>
          <a:bodyPr/>
          <a:lstStyle/>
          <a:p>
            <a:fld id="{65A18AA7-90E0-3C48-AFBB-AC3FD33DE304}" type="slidenum">
              <a:rPr lang="fr-FR" smtClean="0"/>
              <a:t>21</a:t>
            </a:fld>
            <a:endParaRPr lang="fr-FR"/>
          </a:p>
        </p:txBody>
      </p:sp>
      <p:sp>
        <p:nvSpPr>
          <p:cNvPr id="8" name="Espace réservé du contenu 2"/>
          <p:cNvSpPr txBox="1">
            <a:spLocks/>
          </p:cNvSpPr>
          <p:nvPr/>
        </p:nvSpPr>
        <p:spPr>
          <a:xfrm>
            <a:off x="662049" y="1116281"/>
            <a:ext cx="7674429" cy="2303813"/>
          </a:xfrm>
          <a:prstGeom prst="rect">
            <a:avLst/>
          </a:prstGeom>
        </p:spPr>
        <p:style>
          <a:lnRef idx="1">
            <a:schemeClr val="accent3"/>
          </a:lnRef>
          <a:fillRef idx="2">
            <a:schemeClr val="accent3"/>
          </a:fillRef>
          <a:effectRef idx="1">
            <a:schemeClr val="accent3"/>
          </a:effectRef>
          <a:fontRef idx="minor">
            <a:schemeClr val="dk1"/>
          </a:fontRef>
        </p:style>
        <p:txBody>
          <a:bodyPr vert="horz" lIns="71323" tIns="35662" rIns="71323" bIns="35662" rtlCol="0">
            <a:normAutofit fontScale="92500" lnSpcReduction="10000"/>
          </a:bodyPr>
          <a:lstStyle>
            <a:lvl1pPr marL="178308" indent="-178308" algn="l" defTabSz="713232" rtl="0" eaLnBrk="1" latinLnBrk="0" hangingPunct="1">
              <a:lnSpc>
                <a:spcPct val="90000"/>
              </a:lnSpc>
              <a:spcBef>
                <a:spcPts val="780"/>
              </a:spcBef>
              <a:buFont typeface="Arial" panose="020B0604020202020204" pitchFamily="34" charset="0"/>
              <a:buChar char="•"/>
              <a:defRPr sz="2200" kern="1200">
                <a:solidFill>
                  <a:schemeClr val="dk1"/>
                </a:solidFill>
                <a:latin typeface="+mn-lt"/>
                <a:ea typeface="+mn-ea"/>
                <a:cs typeface="+mn-cs"/>
              </a:defRPr>
            </a:lvl1pPr>
            <a:lvl2pPr marL="534924" indent="-178308" algn="l" defTabSz="713232" rtl="0" eaLnBrk="1" latinLnBrk="0" hangingPunct="1">
              <a:lnSpc>
                <a:spcPct val="90000"/>
              </a:lnSpc>
              <a:spcBef>
                <a:spcPts val="390"/>
              </a:spcBef>
              <a:buFont typeface="Arial" panose="020B0604020202020204" pitchFamily="34" charset="0"/>
              <a:buChar char="•"/>
              <a:defRPr sz="1900" kern="1200">
                <a:solidFill>
                  <a:schemeClr val="dk1"/>
                </a:solidFill>
                <a:latin typeface="+mn-lt"/>
                <a:ea typeface="+mn-ea"/>
                <a:cs typeface="+mn-cs"/>
              </a:defRPr>
            </a:lvl2pPr>
            <a:lvl3pPr marL="891540" indent="-178308" algn="l" defTabSz="713232" rtl="0" eaLnBrk="1" latinLnBrk="0" hangingPunct="1">
              <a:lnSpc>
                <a:spcPct val="90000"/>
              </a:lnSpc>
              <a:spcBef>
                <a:spcPts val="390"/>
              </a:spcBef>
              <a:buFont typeface="Arial" panose="020B0604020202020204" pitchFamily="34" charset="0"/>
              <a:buChar char="•"/>
              <a:defRPr sz="1600" kern="1200">
                <a:solidFill>
                  <a:schemeClr val="dk1"/>
                </a:solidFill>
                <a:latin typeface="+mn-lt"/>
                <a:ea typeface="+mn-ea"/>
                <a:cs typeface="+mn-cs"/>
              </a:defRPr>
            </a:lvl3pPr>
            <a:lvl4pPr marL="1248156" indent="-178308" algn="l" defTabSz="713232" rtl="0" eaLnBrk="1" latinLnBrk="0" hangingPunct="1">
              <a:lnSpc>
                <a:spcPct val="90000"/>
              </a:lnSpc>
              <a:spcBef>
                <a:spcPts val="390"/>
              </a:spcBef>
              <a:buFont typeface="Arial" panose="020B0604020202020204" pitchFamily="34" charset="0"/>
              <a:buChar char="•"/>
              <a:defRPr sz="1400" kern="1200">
                <a:solidFill>
                  <a:schemeClr val="dk1"/>
                </a:solidFill>
                <a:latin typeface="+mn-lt"/>
                <a:ea typeface="+mn-ea"/>
                <a:cs typeface="+mn-cs"/>
              </a:defRPr>
            </a:lvl4pPr>
            <a:lvl5pPr marL="1604772" indent="-178308" algn="l" defTabSz="713232" rtl="0" eaLnBrk="1" latinLnBrk="0" hangingPunct="1">
              <a:lnSpc>
                <a:spcPct val="90000"/>
              </a:lnSpc>
              <a:spcBef>
                <a:spcPts val="390"/>
              </a:spcBef>
              <a:buFont typeface="Arial" panose="020B0604020202020204" pitchFamily="34" charset="0"/>
              <a:buChar char="•"/>
              <a:defRPr sz="1400" kern="1200">
                <a:solidFill>
                  <a:schemeClr val="dk1"/>
                </a:solidFill>
                <a:latin typeface="+mn-lt"/>
                <a:ea typeface="+mn-ea"/>
                <a:cs typeface="+mn-cs"/>
              </a:defRPr>
            </a:lvl5pPr>
            <a:lvl6pPr marL="1961388" indent="-178308" algn="l" defTabSz="713232" rtl="0" eaLnBrk="1" latinLnBrk="0" hangingPunct="1">
              <a:lnSpc>
                <a:spcPct val="90000"/>
              </a:lnSpc>
              <a:spcBef>
                <a:spcPts val="390"/>
              </a:spcBef>
              <a:buFont typeface="Arial" panose="020B0604020202020204" pitchFamily="34" charset="0"/>
              <a:buChar char="•"/>
              <a:defRPr sz="1400" kern="1200">
                <a:solidFill>
                  <a:schemeClr val="dk1"/>
                </a:solidFill>
                <a:latin typeface="+mn-lt"/>
                <a:ea typeface="+mn-ea"/>
                <a:cs typeface="+mn-cs"/>
              </a:defRPr>
            </a:lvl6pPr>
            <a:lvl7pPr marL="2318004" indent="-178308" algn="l" defTabSz="713232" rtl="0" eaLnBrk="1" latinLnBrk="0" hangingPunct="1">
              <a:lnSpc>
                <a:spcPct val="90000"/>
              </a:lnSpc>
              <a:spcBef>
                <a:spcPts val="390"/>
              </a:spcBef>
              <a:buFont typeface="Arial" panose="020B0604020202020204" pitchFamily="34" charset="0"/>
              <a:buChar char="•"/>
              <a:defRPr sz="1400" kern="1200">
                <a:solidFill>
                  <a:schemeClr val="dk1"/>
                </a:solidFill>
                <a:latin typeface="+mn-lt"/>
                <a:ea typeface="+mn-ea"/>
                <a:cs typeface="+mn-cs"/>
              </a:defRPr>
            </a:lvl7pPr>
            <a:lvl8pPr marL="2674620" indent="-178308" algn="l" defTabSz="713232" rtl="0" eaLnBrk="1" latinLnBrk="0" hangingPunct="1">
              <a:lnSpc>
                <a:spcPct val="90000"/>
              </a:lnSpc>
              <a:spcBef>
                <a:spcPts val="390"/>
              </a:spcBef>
              <a:buFont typeface="Arial" panose="020B0604020202020204" pitchFamily="34" charset="0"/>
              <a:buChar char="•"/>
              <a:defRPr sz="1400" kern="1200">
                <a:solidFill>
                  <a:schemeClr val="dk1"/>
                </a:solidFill>
                <a:latin typeface="+mn-lt"/>
                <a:ea typeface="+mn-ea"/>
                <a:cs typeface="+mn-cs"/>
              </a:defRPr>
            </a:lvl8pPr>
            <a:lvl9pPr marL="3031236" indent="-178308" algn="l" defTabSz="713232" rtl="0" eaLnBrk="1" latinLnBrk="0" hangingPunct="1">
              <a:lnSpc>
                <a:spcPct val="90000"/>
              </a:lnSpc>
              <a:spcBef>
                <a:spcPts val="390"/>
              </a:spcBef>
              <a:buFont typeface="Arial" panose="020B0604020202020204" pitchFamily="34" charset="0"/>
              <a:buChar char="•"/>
              <a:defRPr sz="1400" kern="1200">
                <a:solidFill>
                  <a:schemeClr val="dk1"/>
                </a:solidFill>
                <a:latin typeface="+mn-lt"/>
                <a:ea typeface="+mn-ea"/>
                <a:cs typeface="+mn-cs"/>
              </a:defRPr>
            </a:lvl9pPr>
          </a:lstStyle>
          <a:p>
            <a:pPr marL="0" indent="0">
              <a:buFont typeface="Arial" panose="020B0604020202020204" pitchFamily="34" charset="0"/>
              <a:buNone/>
              <a:tabLst>
                <a:tab pos="390525" algn="l"/>
              </a:tabLst>
            </a:pPr>
            <a:r>
              <a:rPr lang="fr-FR" dirty="0" err="1">
                <a:latin typeface="American Typewriter Condensed"/>
                <a:cs typeface="American Typewriter Condensed"/>
              </a:rPr>
              <a:t>def</a:t>
            </a:r>
            <a:r>
              <a:rPr lang="fr-FR" dirty="0">
                <a:latin typeface="American Typewriter Condensed"/>
                <a:cs typeface="American Typewriter Condensed"/>
              </a:rPr>
              <a:t> sommer(</a:t>
            </a:r>
            <a:r>
              <a:rPr lang="fr-FR" dirty="0" err="1">
                <a:latin typeface="American Typewriter Condensed"/>
                <a:cs typeface="American Typewriter Condensed"/>
              </a:rPr>
              <a:t>t</a:t>
            </a:r>
            <a:r>
              <a:rPr lang="fr-FR" dirty="0">
                <a:latin typeface="American Typewriter Condensed"/>
                <a:cs typeface="American Typewriter Condensed"/>
              </a:rPr>
              <a:t> : List[</a:t>
            </a:r>
            <a:r>
              <a:rPr lang="fr-FR" dirty="0" err="1">
                <a:latin typeface="American Typewriter Condensed"/>
                <a:cs typeface="American Typewriter Condensed"/>
              </a:rPr>
              <a:t>int</a:t>
            </a:r>
            <a:r>
              <a:rPr lang="fr-FR" dirty="0">
                <a:latin typeface="American Typewriter Condensed"/>
                <a:cs typeface="American Typewriter Condensed"/>
              </a:rPr>
              <a:t>], n : </a:t>
            </a:r>
            <a:r>
              <a:rPr lang="fr-FR" dirty="0" err="1">
                <a:latin typeface="American Typewriter Condensed"/>
                <a:cs typeface="American Typewriter Condensed"/>
              </a:rPr>
              <a:t>int</a:t>
            </a:r>
            <a:r>
              <a:rPr lang="fr-FR" dirty="0">
                <a:latin typeface="American Typewriter Condensed"/>
                <a:cs typeface="American Typewriter Condensed"/>
              </a:rPr>
              <a:t>) -&gt; </a:t>
            </a:r>
            <a:r>
              <a:rPr lang="fr-FR" dirty="0" err="1">
                <a:latin typeface="American Typewriter Condensed"/>
                <a:cs typeface="American Typewriter Condensed"/>
              </a:rPr>
              <a:t>int</a:t>
            </a:r>
            <a:r>
              <a:rPr lang="fr-FR" dirty="0">
                <a:latin typeface="American Typewriter Condensed"/>
                <a:cs typeface="American Typewriter Condensed"/>
              </a:rPr>
              <a:t> :</a:t>
            </a:r>
          </a:p>
          <a:p>
            <a:pPr marL="0" indent="0">
              <a:buFont typeface="Arial" panose="020B0604020202020204" pitchFamily="34" charset="0"/>
              <a:buNone/>
              <a:tabLst>
                <a:tab pos="390525" algn="l"/>
              </a:tabLst>
            </a:pPr>
            <a:r>
              <a:rPr lang="fr-FR" dirty="0">
                <a:solidFill>
                  <a:schemeClr val="bg1"/>
                </a:solidFill>
                <a:latin typeface="American Typewriter Condensed"/>
                <a:cs typeface="American Typewriter Condensed"/>
              </a:rPr>
              <a:t> 	</a:t>
            </a:r>
            <a:r>
              <a:rPr lang="fr-FR" sz="2000" dirty="0">
                <a:solidFill>
                  <a:schemeClr val="bg1"/>
                </a:solidFill>
                <a:latin typeface="American Typewriter Condensed"/>
                <a:cs typeface="American Typewriter Condensed"/>
              </a:rPr>
              <a:t>‘’’ somme itérative de n valeurs entières stockées dans un tableau </a:t>
            </a:r>
            <a:r>
              <a:rPr lang="fr-FR" sz="2000" dirty="0" err="1">
                <a:solidFill>
                  <a:schemeClr val="bg1"/>
                </a:solidFill>
                <a:latin typeface="American Typewriter Condensed"/>
                <a:cs typeface="American Typewriter Condensed"/>
              </a:rPr>
              <a:t>t</a:t>
            </a:r>
            <a:br>
              <a:rPr lang="fr-FR" sz="2000" dirty="0">
                <a:solidFill>
                  <a:schemeClr val="bg1"/>
                </a:solidFill>
                <a:latin typeface="American Typewriter Condensed"/>
                <a:cs typeface="American Typewriter Condensed"/>
              </a:rPr>
            </a:br>
            <a:r>
              <a:rPr lang="fr-FR" sz="2000" dirty="0">
                <a:solidFill>
                  <a:schemeClr val="bg1"/>
                </a:solidFill>
                <a:latin typeface="American Typewriter Condensed"/>
                <a:cs typeface="American Typewriter Condensed"/>
              </a:rPr>
              <a:t>	de longueur n. Retourne </a:t>
            </a:r>
            <a:r>
              <a:rPr lang="fr-FR" sz="2000" dirty="0" err="1">
                <a:solidFill>
                  <a:schemeClr val="bg1"/>
                </a:solidFill>
                <a:latin typeface="American Typewriter Condensed"/>
                <a:cs typeface="American Typewriter Condensed"/>
              </a:rPr>
              <a:t>res</a:t>
            </a:r>
            <a:r>
              <a:rPr lang="fr-FR" sz="2000" dirty="0">
                <a:solidFill>
                  <a:schemeClr val="bg1"/>
                </a:solidFill>
                <a:latin typeface="American Typewriter Condensed"/>
                <a:cs typeface="American Typewriter Condensed"/>
              </a:rPr>
              <a:t>’’’ </a:t>
            </a:r>
            <a:endParaRPr lang="fr-FR" sz="2000" dirty="0">
              <a:latin typeface="American Typewriter Condensed"/>
              <a:cs typeface="American Typewriter Condensed"/>
            </a:endParaRPr>
          </a:p>
          <a:p>
            <a:pPr marL="0" indent="0">
              <a:buFont typeface="Arial" panose="020B0604020202020204" pitchFamily="34" charset="0"/>
              <a:buNone/>
              <a:tabLst>
                <a:tab pos="390525" algn="l"/>
              </a:tabLst>
            </a:pPr>
            <a:r>
              <a:rPr lang="fr-FR" dirty="0">
                <a:latin typeface="American Typewriter Condensed"/>
                <a:cs typeface="American Typewriter Condensed"/>
              </a:rPr>
              <a:t> 	</a:t>
            </a:r>
            <a:r>
              <a:rPr lang="fr-FR" dirty="0" err="1">
                <a:latin typeface="American Typewriter Condensed"/>
                <a:cs typeface="American Typewriter Condensed"/>
              </a:rPr>
              <a:t>res</a:t>
            </a:r>
            <a:r>
              <a:rPr lang="fr-FR" dirty="0">
                <a:latin typeface="American Typewriter Condensed"/>
                <a:cs typeface="American Typewriter Condensed"/>
              </a:rPr>
              <a:t> = 0  	</a:t>
            </a:r>
            <a:endParaRPr lang="fr-FR" dirty="0">
              <a:solidFill>
                <a:schemeClr val="bg1"/>
              </a:solidFill>
              <a:latin typeface="American Typewriter Condensed"/>
              <a:cs typeface="American Typewriter Condensed"/>
            </a:endParaRPr>
          </a:p>
          <a:p>
            <a:pPr marL="0" indent="0">
              <a:buFont typeface="Arial" panose="020B0604020202020204" pitchFamily="34" charset="0"/>
              <a:buNone/>
              <a:tabLst>
                <a:tab pos="390525" algn="l"/>
              </a:tabLst>
            </a:pPr>
            <a:r>
              <a:rPr lang="fr-FR" dirty="0">
                <a:latin typeface="American Typewriter Condensed"/>
                <a:cs typeface="American Typewriter Condensed"/>
              </a:rPr>
              <a:t> 	for i in range(n):</a:t>
            </a:r>
          </a:p>
          <a:p>
            <a:pPr marL="0" indent="0">
              <a:buFont typeface="Arial" panose="020B0604020202020204" pitchFamily="34" charset="0"/>
              <a:buNone/>
              <a:tabLst>
                <a:tab pos="390525" algn="l"/>
              </a:tabLst>
            </a:pPr>
            <a:r>
              <a:rPr lang="fr-FR" dirty="0">
                <a:latin typeface="American Typewriter Condensed"/>
                <a:cs typeface="American Typewriter Condensed"/>
              </a:rPr>
              <a:t>	      </a:t>
            </a:r>
            <a:r>
              <a:rPr lang="fr-FR" dirty="0" err="1">
                <a:latin typeface="American Typewriter Condensed"/>
                <a:cs typeface="American Typewriter Condensed"/>
              </a:rPr>
              <a:t>res</a:t>
            </a:r>
            <a:r>
              <a:rPr lang="fr-FR" dirty="0">
                <a:latin typeface="American Typewriter Condensed"/>
                <a:cs typeface="American Typewriter Condensed"/>
              </a:rPr>
              <a:t> = </a:t>
            </a:r>
            <a:r>
              <a:rPr lang="fr-FR" dirty="0" err="1">
                <a:latin typeface="American Typewriter Condensed"/>
                <a:cs typeface="American Typewriter Condensed"/>
              </a:rPr>
              <a:t>res</a:t>
            </a:r>
            <a:r>
              <a:rPr lang="fr-FR" dirty="0">
                <a:latin typeface="American Typewriter Condensed"/>
                <a:cs typeface="American Typewriter Condensed"/>
              </a:rPr>
              <a:t> + </a:t>
            </a:r>
            <a:r>
              <a:rPr lang="fr-FR" dirty="0" err="1">
                <a:latin typeface="American Typewriter Condensed"/>
                <a:cs typeface="American Typewriter Condensed"/>
              </a:rPr>
              <a:t>t</a:t>
            </a:r>
            <a:r>
              <a:rPr lang="fr-FR" dirty="0">
                <a:latin typeface="American Typewriter Condensed"/>
                <a:cs typeface="American Typewriter Condensed"/>
              </a:rPr>
              <a:t>[i] </a:t>
            </a:r>
          </a:p>
          <a:p>
            <a:pPr marL="0" indent="0">
              <a:buFont typeface="Arial" panose="020B0604020202020204" pitchFamily="34" charset="0"/>
              <a:buNone/>
              <a:tabLst>
                <a:tab pos="390525" algn="l"/>
              </a:tabLst>
            </a:pPr>
            <a:r>
              <a:rPr lang="fr-FR" dirty="0">
                <a:latin typeface="American Typewriter Condensed"/>
                <a:cs typeface="American Typewriter Condensed"/>
              </a:rPr>
              <a:t>	return </a:t>
            </a:r>
            <a:r>
              <a:rPr lang="fr-FR" dirty="0" err="1">
                <a:latin typeface="American Typewriter Condensed"/>
                <a:cs typeface="American Typewriter Condensed"/>
              </a:rPr>
              <a:t>res</a:t>
            </a:r>
            <a:endParaRPr lang="fr-FR" dirty="0">
              <a:latin typeface="American Typewriter Condensed"/>
              <a:cs typeface="American Typewriter Condensed"/>
            </a:endParaRPr>
          </a:p>
          <a:p>
            <a:pPr marL="0" indent="0">
              <a:buFont typeface="Arial" panose="020B0604020202020204" pitchFamily="34" charset="0"/>
              <a:buNone/>
            </a:pPr>
            <a:endParaRPr lang="fr-FR" dirty="0">
              <a:latin typeface="American Typewriter Condensed"/>
              <a:cs typeface="American Typewriter Condensed"/>
            </a:endParaRPr>
          </a:p>
        </p:txBody>
      </p:sp>
    </p:spTree>
    <p:extLst>
      <p:ext uri="{BB962C8B-B14F-4D97-AF65-F5344CB8AC3E}">
        <p14:creationId xmlns:p14="http://schemas.microsoft.com/office/powerpoint/2010/main" val="45710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Un autre exemple de complexité polynomiale</a:t>
            </a:r>
          </a:p>
        </p:txBody>
      </p:sp>
      <p:sp>
        <p:nvSpPr>
          <p:cNvPr id="3" name="Espace réservé du texte 2"/>
          <p:cNvSpPr>
            <a:spLocks noGrp="1"/>
          </p:cNvSpPr>
          <p:nvPr>
            <p:ph type="body" idx="1"/>
          </p:nvPr>
        </p:nvSpPr>
        <p:spPr/>
        <p:txBody>
          <a:bodyPr/>
          <a:lstStyle/>
          <a:p>
            <a:r>
              <a:rPr lang="fr-FR" dirty="0"/>
              <a:t>Complexité quadratique du produit matrice x vecteur</a:t>
            </a:r>
            <a:br>
              <a:rPr lang="fr-FR" dirty="0"/>
            </a:br>
            <a:endParaRPr lang="fr-FR" dirty="0"/>
          </a:p>
        </p:txBody>
      </p:sp>
      <p:sp>
        <p:nvSpPr>
          <p:cNvPr id="4" name="Espace réservé de la date 3"/>
          <p:cNvSpPr>
            <a:spLocks noGrp="1"/>
          </p:cNvSpPr>
          <p:nvPr>
            <p:ph type="dt" sz="half" idx="10"/>
          </p:nvPr>
        </p:nvSpPr>
        <p:spPr/>
        <p:txBody>
          <a:bodyPr/>
          <a:lstStyle/>
          <a:p>
            <a:fld id="{11D00C79-14C5-6D47-8AD1-9D428FD2E2B5}" type="datetime1">
              <a:rPr lang="fr-FR" smtClean="0"/>
              <a:t>23/03/2021</a:t>
            </a:fld>
            <a:endParaRPr lang="fr-FR"/>
          </a:p>
        </p:txBody>
      </p:sp>
      <p:sp>
        <p:nvSpPr>
          <p:cNvPr id="5" name="Espace réservé du pied de page 4"/>
          <p:cNvSpPr>
            <a:spLocks noGrp="1"/>
          </p:cNvSpPr>
          <p:nvPr>
            <p:ph type="ftr" sz="quarter" idx="11"/>
          </p:nvPr>
        </p:nvSpPr>
        <p:spPr/>
        <p:txBody>
          <a:bodyPr/>
          <a:lstStyle/>
          <a:p>
            <a:r>
              <a:rPr lang="en-US"/>
              <a:t>Algo 2. L1 math-info. UPVD. (PhL)</a:t>
            </a:r>
            <a:endParaRPr lang="fr-FR"/>
          </a:p>
        </p:txBody>
      </p:sp>
      <p:sp>
        <p:nvSpPr>
          <p:cNvPr id="6" name="Espace réservé du numéro de diapositive 5"/>
          <p:cNvSpPr>
            <a:spLocks noGrp="1"/>
          </p:cNvSpPr>
          <p:nvPr>
            <p:ph type="sldNum" sz="quarter" idx="12"/>
          </p:nvPr>
        </p:nvSpPr>
        <p:spPr/>
        <p:txBody>
          <a:bodyPr/>
          <a:lstStyle/>
          <a:p>
            <a:fld id="{65A18AA7-90E0-3C48-AFBB-AC3FD33DE304}" type="slidenum">
              <a:rPr lang="fr-FR" smtClean="0"/>
              <a:t>22</a:t>
            </a:fld>
            <a:endParaRPr lang="fr-FR"/>
          </a:p>
        </p:txBody>
      </p:sp>
    </p:spTree>
    <p:extLst>
      <p:ext uri="{BB962C8B-B14F-4D97-AF65-F5344CB8AC3E}">
        <p14:creationId xmlns:p14="http://schemas.microsoft.com/office/powerpoint/2010/main" val="11922521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365126"/>
            <a:ext cx="7886700" cy="1006474"/>
          </a:xfrm>
        </p:spPr>
        <p:txBody>
          <a:bodyPr>
            <a:normAutofit/>
          </a:bodyPr>
          <a:lstStyle/>
          <a:p>
            <a:r>
              <a:rPr lang="fr-FR" dirty="0"/>
              <a:t>Je calcule le produit matrice x vecteur</a:t>
            </a:r>
            <a:br>
              <a:rPr lang="fr-FR" dirty="0"/>
            </a:br>
            <a:r>
              <a:rPr lang="fr-FR" sz="2200" dirty="0"/>
              <a:t>Définition et analyse de </a:t>
            </a:r>
            <a:r>
              <a:rPr lang="fr-FR" sz="2200"/>
              <a:t>l’expression mathématique</a:t>
            </a:r>
            <a:endParaRPr lang="fr-FR" dirty="0"/>
          </a:p>
        </p:txBody>
      </p:sp>
      <p:sp>
        <p:nvSpPr>
          <p:cNvPr id="4" name="Espace réservé de la date 3"/>
          <p:cNvSpPr>
            <a:spLocks noGrp="1"/>
          </p:cNvSpPr>
          <p:nvPr>
            <p:ph type="dt" sz="half" idx="10"/>
          </p:nvPr>
        </p:nvSpPr>
        <p:spPr/>
        <p:txBody>
          <a:bodyPr/>
          <a:lstStyle/>
          <a:p>
            <a:fld id="{F79CBF5F-6E20-F74B-9B6C-A264CC3B1042}" type="datetime1">
              <a:rPr lang="fr-FR" smtClean="0"/>
              <a:t>23/03/2021</a:t>
            </a:fld>
            <a:endParaRPr lang="en-US" dirty="0"/>
          </a:p>
        </p:txBody>
      </p:sp>
      <p:sp>
        <p:nvSpPr>
          <p:cNvPr id="5" name="Espace réservé du pied de page 4"/>
          <p:cNvSpPr>
            <a:spLocks noGrp="1"/>
          </p:cNvSpPr>
          <p:nvPr>
            <p:ph type="ftr" sz="quarter" idx="11"/>
          </p:nvPr>
        </p:nvSpPr>
        <p:spPr/>
        <p:txBody>
          <a:bodyPr/>
          <a:lstStyle/>
          <a:p>
            <a:r>
              <a:rPr lang="en-US" dirty="0" err="1"/>
              <a:t>Algo</a:t>
            </a:r>
            <a:r>
              <a:rPr lang="en-US" dirty="0"/>
              <a:t> 2. L1 math-info. UPVD. (</a:t>
            </a:r>
            <a:r>
              <a:rPr lang="en-US" dirty="0" err="1"/>
              <a:t>PhL</a:t>
            </a:r>
            <a:r>
              <a:rPr lang="en-US" dirty="0"/>
              <a:t>)</a:t>
            </a:r>
          </a:p>
        </p:txBody>
      </p:sp>
      <p:sp>
        <p:nvSpPr>
          <p:cNvPr id="6" name="Espace réservé du numéro de diapositive 5"/>
          <p:cNvSpPr>
            <a:spLocks noGrp="1"/>
          </p:cNvSpPr>
          <p:nvPr>
            <p:ph type="sldNum" sz="quarter" idx="12"/>
          </p:nvPr>
        </p:nvSpPr>
        <p:spPr/>
        <p:txBody>
          <a:bodyPr/>
          <a:lstStyle/>
          <a:p>
            <a:fld id="{48F63A3B-78C7-47BE-AE5E-E10140E04643}" type="slidenum">
              <a:rPr lang="en-US" smtClean="0"/>
              <a:t>23</a:t>
            </a:fld>
            <a:endParaRPr lang="en-US" dirty="0"/>
          </a:p>
        </p:txBody>
      </p:sp>
      <mc:AlternateContent xmlns:mc="http://schemas.openxmlformats.org/markup-compatibility/2006">
        <mc:Choice xmlns:a14="http://schemas.microsoft.com/office/drawing/2010/main" Requires="a14">
          <p:sp>
            <p:nvSpPr>
              <p:cNvPr id="7" name="ZoneTexte 6"/>
              <p:cNvSpPr txBox="1"/>
              <p:nvPr/>
            </p:nvSpPr>
            <p:spPr>
              <a:xfrm>
                <a:off x="518906" y="1612994"/>
                <a:ext cx="7892824" cy="4761432"/>
              </a:xfrm>
              <a:prstGeom prst="rect">
                <a:avLst/>
              </a:prstGeom>
              <a:noFill/>
            </p:spPr>
            <p:txBody>
              <a:bodyPr wrap="square" rtlCol="0">
                <a:spAutoFit/>
              </a:bodyPr>
              <a:lstStyle/>
              <a:p>
                <a:r>
                  <a:rPr lang="fr-FR" sz="2000" dirty="0">
                    <a:cs typeface="American Typewriter Condensed"/>
                  </a:rPr>
                  <a:t>Entrée : 	A[n][n] 	= matrice carrée de taille n  = n x n = </a:t>
                </a:r>
                <a:r>
                  <a:rPr lang="fr-FR" sz="2000" b="1" dirty="0">
                    <a:cs typeface="American Typewriter Condensed"/>
                  </a:rPr>
                  <a:t>n</a:t>
                </a:r>
                <a:r>
                  <a:rPr lang="fr-FR" sz="2000" b="1" baseline="30000" dirty="0">
                    <a:cs typeface="American Typewriter Condensed"/>
                  </a:rPr>
                  <a:t>2 </a:t>
                </a:r>
                <a:r>
                  <a:rPr lang="fr-FR" sz="2000" b="1" dirty="0">
                    <a:cs typeface="American Typewriter Condensed"/>
                  </a:rPr>
                  <a:t>valeurs</a:t>
                </a:r>
              </a:p>
              <a:p>
                <a:r>
                  <a:rPr lang="fr-FR" sz="2000" dirty="0">
                    <a:cs typeface="American Typewriter Condensed"/>
                  </a:rPr>
                  <a:t>Entrée : 	u[n] 	= vecteur de taille n = </a:t>
                </a:r>
                <a:r>
                  <a:rPr lang="fr-FR" sz="2000" b="1" dirty="0">
                    <a:cs typeface="American Typewriter Condensed"/>
                  </a:rPr>
                  <a:t>n</a:t>
                </a:r>
                <a:r>
                  <a:rPr lang="fr-FR" sz="2000" b="1" baseline="30000" dirty="0">
                    <a:cs typeface="American Typewriter Condensed"/>
                  </a:rPr>
                  <a:t> </a:t>
                </a:r>
                <a:r>
                  <a:rPr lang="fr-FR" sz="2000" b="1" dirty="0">
                    <a:cs typeface="American Typewriter Condensed"/>
                  </a:rPr>
                  <a:t>valeurs</a:t>
                </a:r>
              </a:p>
              <a:p>
                <a:r>
                  <a:rPr lang="fr-FR" sz="2000" dirty="0">
                    <a:cs typeface="American Typewriter Condensed"/>
                  </a:rPr>
                  <a:t>Sortie :	v[n]		= vecteur de taille n = </a:t>
                </a:r>
                <a:r>
                  <a:rPr lang="fr-FR" sz="2000" b="1" dirty="0">
                    <a:cs typeface="American Typewriter Condensed"/>
                  </a:rPr>
                  <a:t>n</a:t>
                </a:r>
                <a:r>
                  <a:rPr lang="fr-FR" sz="2000" b="1" baseline="30000" dirty="0">
                    <a:cs typeface="American Typewriter Condensed"/>
                  </a:rPr>
                  <a:t> </a:t>
                </a:r>
                <a:r>
                  <a:rPr lang="fr-FR" sz="2000" b="1" dirty="0">
                    <a:cs typeface="American Typewriter Condensed"/>
                  </a:rPr>
                  <a:t>valeurs</a:t>
                </a:r>
              </a:p>
              <a:p>
                <a:endParaRPr lang="fr-FR" sz="2000" dirty="0">
                  <a:cs typeface="American Typewriter Condensed"/>
                </a:endParaRPr>
              </a:p>
              <a:p>
                <a:r>
                  <a:rPr lang="fr-FR" sz="2000" dirty="0">
                    <a:cs typeface="American Typewriter Condensed"/>
                  </a:rPr>
                  <a:t>Calcul </a:t>
                </a:r>
                <a:r>
                  <a:rPr lang="fr-FR" sz="2000" dirty="0">
                    <a:solidFill>
                      <a:schemeClr val="accent2"/>
                    </a:solidFill>
                    <a:cs typeface="American Typewriter Condensed"/>
                  </a:rPr>
                  <a:t>itératif</a:t>
                </a:r>
                <a:r>
                  <a:rPr lang="fr-FR" sz="2000" dirty="0">
                    <a:cs typeface="American Typewriter Condensed"/>
                  </a:rPr>
                  <a:t> pour </a:t>
                </a:r>
                <a14:m>
                  <m:oMath xmlns:m="http://schemas.openxmlformats.org/officeDocument/2006/math">
                    <m:r>
                      <a:rPr lang="fr-FR" sz="2000" b="0" i="1" smtClean="0">
                        <a:latin typeface="Cambria Math" panose="02040503050406030204" pitchFamily="18" charset="0"/>
                        <a:cs typeface="American Typewriter Condensed"/>
                      </a:rPr>
                      <m:t>𝑖</m:t>
                    </m:r>
                    <m:r>
                      <a:rPr lang="fr-FR" sz="2000" b="0" i="1" smtClean="0">
                        <a:latin typeface="Cambria Math" panose="02040503050406030204" pitchFamily="18" charset="0"/>
                        <a:cs typeface="American Typewriter Condensed"/>
                      </a:rPr>
                      <m:t>=0, 1, …, </m:t>
                    </m:r>
                    <m:r>
                      <a:rPr lang="fr-FR" sz="2000" b="0" i="1" smtClean="0">
                        <a:latin typeface="Cambria Math" panose="02040503050406030204" pitchFamily="18" charset="0"/>
                        <a:cs typeface="American Typewriter Condensed"/>
                      </a:rPr>
                      <m:t>𝑛</m:t>
                    </m:r>
                    <m:r>
                      <a:rPr lang="fr-FR" sz="2000" b="0" i="1" smtClean="0">
                        <a:latin typeface="Cambria Math" panose="02040503050406030204" pitchFamily="18" charset="0"/>
                        <a:cs typeface="American Typewriter Condensed"/>
                      </a:rPr>
                      <m:t>−1 </m:t>
                    </m:r>
                  </m:oMath>
                </a14:m>
                <a:r>
                  <a:rPr lang="fr-FR" sz="2000" dirty="0">
                    <a:cs typeface="American Typewriter Condensed"/>
                  </a:rPr>
                  <a:t>de  </a:t>
                </a:r>
                <a14:m>
                  <m:oMath xmlns:m="http://schemas.openxmlformats.org/officeDocument/2006/math">
                    <m:r>
                      <a:rPr lang="fr-FR" sz="2000" i="1">
                        <a:latin typeface="Cambria Math" panose="02040503050406030204" pitchFamily="18" charset="0"/>
                        <a:cs typeface="American Typewriter Condensed"/>
                      </a:rPr>
                      <m:t>𝑣</m:t>
                    </m:r>
                    <m:d>
                      <m:dPr>
                        <m:begChr m:val="["/>
                        <m:endChr m:val="]"/>
                        <m:ctrlPr>
                          <a:rPr lang="fr-FR" sz="2000" i="1">
                            <a:latin typeface="Cambria Math" panose="02040503050406030204" pitchFamily="18" charset="0"/>
                            <a:cs typeface="American Typewriter Condensed"/>
                          </a:rPr>
                        </m:ctrlPr>
                      </m:dPr>
                      <m:e>
                        <m:r>
                          <a:rPr lang="fr-FR" sz="2000" i="1">
                            <a:latin typeface="Cambria Math" panose="02040503050406030204" pitchFamily="18" charset="0"/>
                            <a:cs typeface="American Typewriter Condensed"/>
                          </a:rPr>
                          <m:t>𝑖</m:t>
                        </m:r>
                      </m:e>
                    </m:d>
                    <m:r>
                      <a:rPr lang="fr-FR" sz="2000" i="1">
                        <a:latin typeface="Cambria Math" panose="02040503050406030204" pitchFamily="18" charset="0"/>
                        <a:cs typeface="American Typewriter Condensed"/>
                      </a:rPr>
                      <m:t>= </m:t>
                    </m:r>
                    <m:nary>
                      <m:naryPr>
                        <m:chr m:val="∑"/>
                        <m:limLoc m:val="subSup"/>
                        <m:ctrlPr>
                          <a:rPr lang="fr-FR" sz="2000" i="1">
                            <a:latin typeface="Cambria Math" panose="02040503050406030204" pitchFamily="18" charset="0"/>
                          </a:rPr>
                        </m:ctrlPr>
                      </m:naryPr>
                      <m:sub>
                        <m:r>
                          <m:rPr>
                            <m:brk m:alnAt="25"/>
                          </m:rPr>
                          <a:rPr lang="fr-FR" sz="2000" i="1">
                            <a:latin typeface="Cambria Math" panose="02040503050406030204" pitchFamily="18" charset="0"/>
                          </a:rPr>
                          <m:t>𝑗</m:t>
                        </m:r>
                        <m:r>
                          <a:rPr lang="fr-FR" sz="2000" i="1">
                            <a:latin typeface="Cambria Math" panose="02040503050406030204" pitchFamily="18" charset="0"/>
                          </a:rPr>
                          <m:t>=0</m:t>
                        </m:r>
                      </m:sub>
                      <m:sup>
                        <m:r>
                          <a:rPr lang="fr-FR" sz="2000" i="1">
                            <a:latin typeface="Cambria Math" panose="02040503050406030204" pitchFamily="18" charset="0"/>
                          </a:rPr>
                          <m:t>𝑛</m:t>
                        </m:r>
                        <m:r>
                          <a:rPr lang="fr-FR" sz="2000" i="1">
                            <a:latin typeface="Cambria Math" panose="02040503050406030204" pitchFamily="18" charset="0"/>
                          </a:rPr>
                          <m:t>−1</m:t>
                        </m:r>
                      </m:sup>
                      <m:e>
                        <m:r>
                          <a:rPr lang="fr-FR" sz="2000" i="1">
                            <a:latin typeface="Cambria Math" panose="02040503050406030204" pitchFamily="18" charset="0"/>
                          </a:rPr>
                          <m:t>𝐴</m:t>
                        </m:r>
                        <m:d>
                          <m:dPr>
                            <m:begChr m:val="["/>
                            <m:endChr m:val="]"/>
                            <m:ctrlPr>
                              <a:rPr lang="fr-FR" sz="2000" i="1">
                                <a:latin typeface="Cambria Math" panose="02040503050406030204" pitchFamily="18" charset="0"/>
                              </a:rPr>
                            </m:ctrlPr>
                          </m:dPr>
                          <m:e>
                            <m:r>
                              <a:rPr lang="fr-FR" sz="2000" i="1">
                                <a:latin typeface="Cambria Math" panose="02040503050406030204" pitchFamily="18" charset="0"/>
                              </a:rPr>
                              <m:t>𝑖</m:t>
                            </m:r>
                          </m:e>
                        </m:d>
                        <m:d>
                          <m:dPr>
                            <m:begChr m:val="["/>
                            <m:endChr m:val="]"/>
                            <m:ctrlPr>
                              <a:rPr lang="fr-FR" sz="2000" i="1">
                                <a:latin typeface="Cambria Math" panose="02040503050406030204" pitchFamily="18" charset="0"/>
                              </a:rPr>
                            </m:ctrlPr>
                          </m:dPr>
                          <m:e>
                            <m:r>
                              <a:rPr lang="fr-FR" sz="2000" i="1">
                                <a:latin typeface="Cambria Math" panose="02040503050406030204" pitchFamily="18" charset="0"/>
                              </a:rPr>
                              <m:t>𝑗</m:t>
                            </m:r>
                          </m:e>
                        </m:d>
                        <m:r>
                          <a:rPr lang="fr-FR" sz="2000" i="1">
                            <a:latin typeface="Cambria Math" panose="02040503050406030204" pitchFamily="18" charset="0"/>
                          </a:rPr>
                          <m:t> </m:t>
                        </m:r>
                        <m:r>
                          <a:rPr lang="fr-FR" sz="2000" i="1">
                            <a:latin typeface="Cambria Math" panose="02040503050406030204" pitchFamily="18" charset="0"/>
                            <a:ea typeface="Cambria Math" panose="02040503050406030204" pitchFamily="18" charset="0"/>
                          </a:rPr>
                          <m:t>× </m:t>
                        </m:r>
                        <m:r>
                          <a:rPr lang="fr-FR" sz="2000" i="1">
                            <a:latin typeface="Cambria Math" panose="02040503050406030204" pitchFamily="18" charset="0"/>
                            <a:ea typeface="Cambria Math" panose="02040503050406030204" pitchFamily="18" charset="0"/>
                          </a:rPr>
                          <m:t>𝑢</m:t>
                        </m:r>
                        <m:r>
                          <a:rPr lang="fr-FR" sz="2000" i="1">
                            <a:latin typeface="Cambria Math" panose="02040503050406030204" pitchFamily="18" charset="0"/>
                            <a:ea typeface="Cambria Math" panose="02040503050406030204" pitchFamily="18" charset="0"/>
                          </a:rPr>
                          <m:t>[</m:t>
                        </m:r>
                        <m:r>
                          <a:rPr lang="fr-FR" sz="2000" i="1">
                            <a:latin typeface="Cambria Math" panose="02040503050406030204" pitchFamily="18" charset="0"/>
                            <a:ea typeface="Cambria Math" panose="02040503050406030204" pitchFamily="18" charset="0"/>
                          </a:rPr>
                          <m:t>𝑗</m:t>
                        </m:r>
                        <m:r>
                          <a:rPr lang="fr-FR" sz="2000" i="1">
                            <a:latin typeface="Cambria Math" panose="02040503050406030204" pitchFamily="18" charset="0"/>
                            <a:ea typeface="Cambria Math" panose="02040503050406030204" pitchFamily="18" charset="0"/>
                          </a:rPr>
                          <m:t>]</m:t>
                        </m:r>
                      </m:e>
                    </m:nary>
                  </m:oMath>
                </a14:m>
                <a:endParaRPr lang="fr-FR" sz="2000" dirty="0">
                  <a:cs typeface="American Typewriter Condensed"/>
                </a:endParaRPr>
              </a:p>
              <a:p>
                <a:endParaRPr lang="fr-FR" sz="2000" dirty="0">
                  <a:cs typeface="American Typewriter Condensed"/>
                </a:endParaRPr>
              </a:p>
              <a:p>
                <a:r>
                  <a:rPr lang="fr-FR" sz="2000" b="1" dirty="0">
                    <a:solidFill>
                      <a:schemeClr val="accent2"/>
                    </a:solidFill>
                    <a:cs typeface="American Typewriter Condensed"/>
                  </a:rPr>
                  <a:t>Complexité en temps </a:t>
                </a:r>
                <a:r>
                  <a:rPr lang="fr-FR" sz="2000" dirty="0">
                    <a:cs typeface="American Typewriter Condensed"/>
                  </a:rPr>
                  <a:t>: analyse de l’expression mathématique</a:t>
                </a:r>
              </a:p>
              <a:p>
                <a:pPr marL="342900" indent="-342900">
                  <a:buFontTx/>
                  <a:buChar char="-"/>
                </a:pPr>
                <a:r>
                  <a:rPr lang="fr-FR" sz="2000" dirty="0">
                    <a:cs typeface="American Typewriter Condensed"/>
                  </a:rPr>
                  <a:t>mesure de cette complexité : # d’opérations arithmétique</a:t>
                </a:r>
              </a:p>
              <a:p>
                <a:pPr marL="342900" indent="-342900">
                  <a:buFontTx/>
                  <a:buChar char="-"/>
                </a:pPr>
                <a:r>
                  <a:rPr lang="fr-FR" sz="2000" dirty="0">
                    <a:cs typeface="American Typewriter Condensed"/>
                  </a:rPr>
                  <a:t>paramètre de cette complexité : n la taille des vecteurs/matrice</a:t>
                </a:r>
              </a:p>
              <a:p>
                <a:pPr marL="342900" indent="-342900">
                  <a:buFontTx/>
                  <a:buChar char="-"/>
                </a:pPr>
                <a:r>
                  <a:rPr lang="fr-FR" sz="2000" dirty="0">
                    <a:cs typeface="American Typewriter Condensed"/>
                  </a:rPr>
                  <a:t>v à n composantes v[i]</a:t>
                </a:r>
              </a:p>
              <a:p>
                <a:pPr marL="342900" indent="-342900">
                  <a:buFontTx/>
                  <a:buChar char="-"/>
                </a:pPr>
                <a:r>
                  <a:rPr lang="fr-FR" sz="2000" dirty="0">
                    <a:cs typeface="American Typewriter Condensed"/>
                  </a:rPr>
                  <a:t>chaque composante v[i] nécessite n multiplications et (n-1) additions</a:t>
                </a:r>
              </a:p>
              <a:p>
                <a:pPr marL="342900" indent="-342900">
                  <a:buFontTx/>
                  <a:buChar char="-"/>
                </a:pPr>
                <a:r>
                  <a:rPr lang="fr-FR" sz="2000" dirty="0">
                    <a:cs typeface="American Typewriter Condensed"/>
                  </a:rPr>
                  <a:t>Au total = n x (2n </a:t>
                </a:r>
                <a:r>
                  <a:rPr lang="mr-IN" sz="2000" dirty="0">
                    <a:cs typeface="American Typewriter Condensed"/>
                  </a:rPr>
                  <a:t>–</a:t>
                </a:r>
                <a:r>
                  <a:rPr lang="fr-FR" sz="2000" dirty="0">
                    <a:cs typeface="American Typewriter Condensed"/>
                  </a:rPr>
                  <a:t>1) = </a:t>
                </a:r>
                <a:r>
                  <a:rPr lang="fr-FR" sz="2000" i="1" dirty="0">
                    <a:cs typeface="American Typewriter Condensed"/>
                  </a:rPr>
                  <a:t>2n</a:t>
                </a:r>
                <a:r>
                  <a:rPr lang="fr-FR" sz="2000" i="1" baseline="30000" dirty="0">
                    <a:cs typeface="American Typewriter Condensed"/>
                  </a:rPr>
                  <a:t>2</a:t>
                </a:r>
                <a:r>
                  <a:rPr lang="fr-FR" sz="2000" i="1" dirty="0">
                    <a:cs typeface="American Typewriter Condensed"/>
                  </a:rPr>
                  <a:t> </a:t>
                </a:r>
                <a:r>
                  <a:rPr lang="mr-IN" sz="2000" i="1" dirty="0">
                    <a:cs typeface="American Typewriter Condensed"/>
                  </a:rPr>
                  <a:t>–</a:t>
                </a:r>
                <a:r>
                  <a:rPr lang="fr-FR" sz="2000" i="1" dirty="0">
                    <a:cs typeface="American Typewriter Condensed"/>
                  </a:rPr>
                  <a:t> n opérations arithmétiques</a:t>
                </a:r>
              </a:p>
              <a:p>
                <a:pPr marL="342900" indent="-342900">
                  <a:buFontTx/>
                  <a:buChar char="-"/>
                </a:pPr>
                <a:r>
                  <a:rPr lang="fr-FR" sz="2000" dirty="0" err="1">
                    <a:cs typeface="American Typewriter Condensed"/>
                  </a:rPr>
                  <a:t>Aymptotiquement</a:t>
                </a:r>
                <a:r>
                  <a:rPr lang="fr-FR" sz="2000" i="1" dirty="0">
                    <a:cs typeface="American Typewriter Condensed"/>
                  </a:rPr>
                  <a:t> : </a:t>
                </a:r>
                <a:r>
                  <a:rPr lang="fr-FR" sz="2000" i="1" dirty="0">
                    <a:solidFill>
                      <a:schemeClr val="accent2"/>
                    </a:solidFill>
                    <a:cs typeface="American Typewriter Condensed"/>
                  </a:rPr>
                  <a:t>C(</a:t>
                </a:r>
                <a:r>
                  <a:rPr lang="fr-FR" sz="2000" i="1" dirty="0" err="1">
                    <a:solidFill>
                      <a:schemeClr val="accent2"/>
                    </a:solidFill>
                    <a:cs typeface="American Typewriter Condensed"/>
                  </a:rPr>
                  <a:t>Ax</a:t>
                </a:r>
                <a:r>
                  <a:rPr lang="fr-FR" sz="2000" i="1" dirty="0">
                    <a:solidFill>
                      <a:schemeClr val="accent2"/>
                    </a:solidFill>
                    <a:cs typeface="American Typewriter Condensed"/>
                  </a:rPr>
                  <a:t>) ~ n</a:t>
                </a:r>
                <a:r>
                  <a:rPr lang="fr-FR" sz="2000" i="1" baseline="30000" dirty="0">
                    <a:solidFill>
                      <a:schemeClr val="accent2"/>
                    </a:solidFill>
                    <a:cs typeface="American Typewriter Condensed"/>
                  </a:rPr>
                  <a:t>2 </a:t>
                </a:r>
                <a:r>
                  <a:rPr lang="fr-FR" sz="2000" i="1" dirty="0">
                    <a:solidFill>
                      <a:schemeClr val="accent2"/>
                    </a:solidFill>
                    <a:cs typeface="American Typewriter Condensed"/>
                  </a:rPr>
                  <a:t> </a:t>
                </a:r>
                <a:r>
                  <a:rPr lang="fr-FR" sz="2000" i="1" dirty="0">
                    <a:solidFill>
                      <a:schemeClr val="accent5"/>
                    </a:solidFill>
                    <a:cs typeface="American Typewriter Condensed"/>
                  </a:rPr>
                  <a:t>: </a:t>
                </a:r>
                <a:r>
                  <a:rPr lang="fr-FR" sz="2000" dirty="0">
                    <a:cs typeface="American Typewriter Condensed"/>
                  </a:rPr>
                  <a:t>complexité</a:t>
                </a:r>
                <a:r>
                  <a:rPr lang="fr-FR" sz="2000" i="1" dirty="0">
                    <a:cs typeface="American Typewriter Condensed"/>
                  </a:rPr>
                  <a:t> </a:t>
                </a:r>
                <a:r>
                  <a:rPr lang="fr-FR" sz="2000" i="1" dirty="0">
                    <a:solidFill>
                      <a:schemeClr val="accent2"/>
                    </a:solidFill>
                    <a:cs typeface="American Typewriter Condensed"/>
                  </a:rPr>
                  <a:t>quadratique</a:t>
                </a:r>
                <a:r>
                  <a:rPr lang="fr-FR" sz="2000" i="1" dirty="0">
                    <a:solidFill>
                      <a:schemeClr val="accent5"/>
                    </a:solidFill>
                    <a:cs typeface="American Typewriter Condensed"/>
                  </a:rPr>
                  <a:t> </a:t>
                </a:r>
                <a:r>
                  <a:rPr lang="fr-FR" sz="2000" dirty="0">
                    <a:cs typeface="American Typewriter Condensed"/>
                  </a:rPr>
                  <a:t>en temps</a:t>
                </a:r>
                <a:endParaRPr lang="fr-FR" sz="2000" baseline="30000" dirty="0">
                  <a:cs typeface="American Typewriter Condensed"/>
                </a:endParaRPr>
              </a:p>
              <a:p>
                <a:endParaRPr lang="fr-FR" sz="2000" dirty="0">
                  <a:cs typeface="American Typewriter Condensed"/>
                </a:endParaRPr>
              </a:p>
              <a:p>
                <a:endParaRPr lang="fr-FR" sz="2000" dirty="0">
                  <a:cs typeface="American Typewriter Condensed"/>
                </a:endParaRPr>
              </a:p>
            </p:txBody>
          </p:sp>
        </mc:Choice>
        <mc:Fallback>
          <p:sp>
            <p:nvSpPr>
              <p:cNvPr id="7" name="ZoneTexte 6"/>
              <p:cNvSpPr txBox="1">
                <a:spLocks noRot="1" noChangeAspect="1" noMove="1" noResize="1" noEditPoints="1" noAdjustHandles="1" noChangeArrowheads="1" noChangeShapeType="1" noTextEdit="1"/>
              </p:cNvSpPr>
              <p:nvPr/>
            </p:nvSpPr>
            <p:spPr>
              <a:xfrm>
                <a:off x="518906" y="1612994"/>
                <a:ext cx="7892824" cy="4761432"/>
              </a:xfrm>
              <a:prstGeom prst="rect">
                <a:avLst/>
              </a:prstGeom>
              <a:blipFill>
                <a:blip r:embed="rId3"/>
                <a:stretch>
                  <a:fillRect l="-643" t="-532"/>
                </a:stretch>
              </a:blipFill>
            </p:spPr>
            <p:txBody>
              <a:bodyPr/>
              <a:lstStyle/>
              <a:p>
                <a:r>
                  <a:rPr lang="fr-FR">
                    <a:noFill/>
                  </a:rPr>
                  <a:t> </a:t>
                </a:r>
              </a:p>
            </p:txBody>
          </p:sp>
        </mc:Fallback>
      </mc:AlternateContent>
    </p:spTree>
    <p:extLst>
      <p:ext uri="{BB962C8B-B14F-4D97-AF65-F5344CB8AC3E}">
        <p14:creationId xmlns:p14="http://schemas.microsoft.com/office/powerpoint/2010/main" val="1108916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365126"/>
            <a:ext cx="7886700" cy="699071"/>
          </a:xfrm>
        </p:spPr>
        <p:txBody>
          <a:bodyPr/>
          <a:lstStyle/>
          <a:p>
            <a:r>
              <a:rPr lang="fr-FR" dirty="0"/>
              <a:t>Je calcule le </a:t>
            </a:r>
            <a:r>
              <a:rPr lang="fr-FR"/>
              <a:t>produit matrice x vecteur</a:t>
            </a:r>
            <a:endParaRPr lang="fr-FR" dirty="0"/>
          </a:p>
        </p:txBody>
      </p:sp>
      <p:sp>
        <p:nvSpPr>
          <p:cNvPr id="3" name="Espace réservé du contenu 2"/>
          <p:cNvSpPr>
            <a:spLocks noGrp="1"/>
          </p:cNvSpPr>
          <p:nvPr>
            <p:ph idx="1"/>
          </p:nvPr>
        </p:nvSpPr>
        <p:spPr>
          <a:xfrm>
            <a:off x="628651" y="3088982"/>
            <a:ext cx="8376454" cy="2806097"/>
          </a:xfrm>
        </p:spPr>
        <p:style>
          <a:lnRef idx="1">
            <a:schemeClr val="accent3"/>
          </a:lnRef>
          <a:fillRef idx="2">
            <a:schemeClr val="accent3"/>
          </a:fillRef>
          <a:effectRef idx="1">
            <a:schemeClr val="accent3"/>
          </a:effectRef>
          <a:fontRef idx="minor">
            <a:schemeClr val="dk1"/>
          </a:fontRef>
        </p:style>
        <p:txBody>
          <a:bodyPr>
            <a:normAutofit fontScale="77500" lnSpcReduction="20000"/>
          </a:bodyPr>
          <a:lstStyle/>
          <a:p>
            <a:pPr marL="0" indent="0">
              <a:buNone/>
              <a:tabLst>
                <a:tab pos="390525" algn="l"/>
              </a:tabLst>
            </a:pPr>
            <a:r>
              <a:rPr lang="fr-FR" dirty="0">
                <a:solidFill>
                  <a:srgbClr val="FF0000"/>
                </a:solidFill>
                <a:latin typeface="American Typewriter Condensed"/>
                <a:cs typeface="American Typewriter Condensed"/>
              </a:rPr>
              <a:t>1 </a:t>
            </a:r>
            <a:r>
              <a:rPr lang="fr-FR" dirty="0" err="1">
                <a:latin typeface="American Typewriter Condensed"/>
                <a:cs typeface="American Typewriter Condensed"/>
              </a:rPr>
              <a:t>def</a:t>
            </a:r>
            <a:r>
              <a:rPr lang="fr-FR" dirty="0">
                <a:latin typeface="American Typewriter Condensed"/>
                <a:cs typeface="American Typewriter Condensed"/>
              </a:rPr>
              <a:t> Au(A : List[List[</a:t>
            </a:r>
            <a:r>
              <a:rPr lang="fr-FR" dirty="0" err="1">
                <a:latin typeface="American Typewriter Condensed"/>
                <a:cs typeface="American Typewriter Condensed"/>
              </a:rPr>
              <a:t>float</a:t>
            </a:r>
            <a:r>
              <a:rPr lang="fr-FR" dirty="0">
                <a:latin typeface="American Typewriter Condensed"/>
                <a:cs typeface="American Typewriter Condensed"/>
              </a:rPr>
              <a:t>]], </a:t>
            </a:r>
            <a:r>
              <a:rPr lang="fr-FR" dirty="0" err="1">
                <a:solidFill>
                  <a:srgbClr val="FF0000"/>
                </a:solidFill>
                <a:latin typeface="American Typewriter Condensed"/>
                <a:cs typeface="American Typewriter Condensed"/>
              </a:rPr>
              <a:t>nb_lignes</a:t>
            </a:r>
            <a:r>
              <a:rPr lang="fr-FR" dirty="0">
                <a:solidFill>
                  <a:srgbClr val="FF0000"/>
                </a:solidFill>
                <a:latin typeface="American Typewriter Condensed"/>
                <a:cs typeface="American Typewriter Condensed"/>
              </a:rPr>
              <a:t> </a:t>
            </a:r>
            <a:r>
              <a:rPr lang="fr-FR" dirty="0">
                <a:solidFill>
                  <a:schemeClr val="tx1"/>
                </a:solidFill>
                <a:latin typeface="American Typewriter Condensed"/>
                <a:cs typeface="American Typewriter Condensed"/>
              </a:rPr>
              <a:t>: </a:t>
            </a:r>
            <a:r>
              <a:rPr lang="fr-FR" dirty="0" err="1">
                <a:solidFill>
                  <a:schemeClr val="tx1"/>
                </a:solidFill>
                <a:latin typeface="American Typewriter Condensed"/>
                <a:cs typeface="American Typewriter Condensed"/>
              </a:rPr>
              <a:t>int</a:t>
            </a:r>
            <a:r>
              <a:rPr lang="fr-FR" dirty="0">
                <a:solidFill>
                  <a:srgbClr val="FF0000"/>
                </a:solidFill>
                <a:latin typeface="American Typewriter Condensed"/>
                <a:cs typeface="American Typewriter Condensed"/>
              </a:rPr>
              <a:t>, </a:t>
            </a:r>
            <a:r>
              <a:rPr lang="fr-FR" dirty="0" err="1">
                <a:solidFill>
                  <a:srgbClr val="FF0000"/>
                </a:solidFill>
                <a:latin typeface="American Typewriter Condensed"/>
                <a:cs typeface="American Typewriter Condensed"/>
              </a:rPr>
              <a:t>nb_cols</a:t>
            </a:r>
            <a:r>
              <a:rPr lang="fr-FR" dirty="0">
                <a:solidFill>
                  <a:schemeClr val="tx1"/>
                </a:solidFill>
                <a:latin typeface="American Typewriter Condensed"/>
                <a:cs typeface="American Typewriter Condensed"/>
              </a:rPr>
              <a:t> : </a:t>
            </a:r>
            <a:r>
              <a:rPr lang="fr-FR" dirty="0" err="1">
                <a:solidFill>
                  <a:schemeClr val="tx1"/>
                </a:solidFill>
                <a:latin typeface="American Typewriter Condensed"/>
                <a:cs typeface="American Typewriter Condensed"/>
              </a:rPr>
              <a:t>int</a:t>
            </a:r>
            <a:r>
              <a:rPr lang="fr-FR" dirty="0">
                <a:solidFill>
                  <a:srgbClr val="FF0000"/>
                </a:solidFill>
                <a:latin typeface="American Typewriter Condensed"/>
                <a:cs typeface="American Typewriter Condensed"/>
              </a:rPr>
              <a:t>, </a:t>
            </a:r>
            <a:r>
              <a:rPr lang="fr-FR" dirty="0">
                <a:solidFill>
                  <a:schemeClr val="tx1"/>
                </a:solidFill>
                <a:latin typeface="American Typewriter Condensed"/>
                <a:cs typeface="American Typewriter Condensed"/>
              </a:rPr>
              <a:t>u : List[</a:t>
            </a:r>
            <a:r>
              <a:rPr lang="fr-FR" dirty="0" err="1">
                <a:solidFill>
                  <a:schemeClr val="tx1"/>
                </a:solidFill>
                <a:latin typeface="American Typewriter Condensed"/>
                <a:cs typeface="American Typewriter Condensed"/>
              </a:rPr>
              <a:t>float</a:t>
            </a:r>
            <a:r>
              <a:rPr lang="fr-FR" dirty="0">
                <a:solidFill>
                  <a:schemeClr val="tx1"/>
                </a:solidFill>
                <a:latin typeface="American Typewriter Condensed"/>
                <a:cs typeface="American Typewriter Condensed"/>
              </a:rPr>
              <a:t>]</a:t>
            </a:r>
            <a:r>
              <a:rPr lang="fr-FR" dirty="0">
                <a:solidFill>
                  <a:srgbClr val="FF0000"/>
                </a:solidFill>
                <a:latin typeface="American Typewriter Condensed"/>
                <a:cs typeface="American Typewriter Condensed"/>
              </a:rPr>
              <a:t>, </a:t>
            </a:r>
            <a:r>
              <a:rPr lang="fr-FR" dirty="0" err="1">
                <a:solidFill>
                  <a:srgbClr val="FF0000"/>
                </a:solidFill>
                <a:latin typeface="American Typewriter Condensed"/>
                <a:cs typeface="American Typewriter Condensed"/>
              </a:rPr>
              <a:t>nb_cols</a:t>
            </a:r>
            <a:r>
              <a:rPr lang="fr-FR" dirty="0">
                <a:solidFill>
                  <a:schemeClr val="tx1"/>
                </a:solidFill>
                <a:latin typeface="American Typewriter Condensed"/>
                <a:cs typeface="American Typewriter Condensed"/>
              </a:rPr>
              <a:t> : </a:t>
            </a:r>
            <a:r>
              <a:rPr lang="fr-FR" dirty="0" err="1">
                <a:solidFill>
                  <a:schemeClr val="tx1"/>
                </a:solidFill>
                <a:latin typeface="American Typewriter Condensed"/>
                <a:cs typeface="American Typewriter Condensed"/>
              </a:rPr>
              <a:t>int</a:t>
            </a:r>
            <a:r>
              <a:rPr lang="fr-FR" dirty="0">
                <a:latin typeface="American Typewriter Condensed"/>
                <a:cs typeface="American Typewriter Condensed"/>
              </a:rPr>
              <a:t>) -&gt; </a:t>
            </a:r>
            <a:r>
              <a:rPr lang="fr-FR" dirty="0">
                <a:solidFill>
                  <a:schemeClr val="tx1"/>
                </a:solidFill>
                <a:latin typeface="American Typewriter Condensed"/>
                <a:cs typeface="American Typewriter Condensed"/>
              </a:rPr>
              <a:t>List[</a:t>
            </a:r>
            <a:r>
              <a:rPr lang="fr-FR" dirty="0" err="1">
                <a:solidFill>
                  <a:schemeClr val="tx1"/>
                </a:solidFill>
                <a:latin typeface="American Typewriter Condensed"/>
                <a:cs typeface="American Typewriter Condensed"/>
              </a:rPr>
              <a:t>float</a:t>
            </a:r>
            <a:r>
              <a:rPr lang="fr-FR" dirty="0">
                <a:solidFill>
                  <a:schemeClr val="tx1"/>
                </a:solidFill>
                <a:latin typeface="American Typewriter Condensed"/>
                <a:cs typeface="American Typewriter Condensed"/>
              </a:rPr>
              <a:t>]</a:t>
            </a:r>
            <a:r>
              <a:rPr lang="fr-FR" dirty="0">
                <a:latin typeface="American Typewriter Condensed"/>
                <a:cs typeface="American Typewriter Condensed"/>
              </a:rPr>
              <a:t>:</a:t>
            </a:r>
          </a:p>
          <a:p>
            <a:pPr marL="0" indent="0">
              <a:lnSpc>
                <a:spcPct val="120000"/>
              </a:lnSpc>
              <a:spcBef>
                <a:spcPts val="0"/>
              </a:spcBef>
              <a:buNone/>
              <a:tabLst>
                <a:tab pos="390525" algn="l"/>
              </a:tabLst>
            </a:pPr>
            <a:r>
              <a:rPr lang="fr-FR" dirty="0">
                <a:solidFill>
                  <a:schemeClr val="bg1"/>
                </a:solidFill>
                <a:latin typeface="American Typewriter Condensed"/>
                <a:cs typeface="American Typewriter Condensed"/>
              </a:rPr>
              <a:t> 		</a:t>
            </a:r>
            <a:r>
              <a:rPr lang="fr-FR" sz="2000" dirty="0">
                <a:solidFill>
                  <a:schemeClr val="bg1"/>
                </a:solidFill>
                <a:latin typeface="American Typewriter Condensed"/>
                <a:cs typeface="American Typewriter Condensed"/>
              </a:rPr>
              <a:t>‘’’ calcule produit mat-</a:t>
            </a:r>
            <a:r>
              <a:rPr lang="fr-FR" sz="2000" dirty="0" err="1">
                <a:solidFill>
                  <a:schemeClr val="bg1"/>
                </a:solidFill>
                <a:latin typeface="American Typewriter Condensed"/>
                <a:cs typeface="American Typewriter Condensed"/>
              </a:rPr>
              <a:t>vec</a:t>
            </a:r>
            <a:r>
              <a:rPr lang="fr-FR" sz="2000" dirty="0">
                <a:solidFill>
                  <a:schemeClr val="bg1"/>
                </a:solidFill>
                <a:latin typeface="American Typewriter Condensed"/>
                <a:cs typeface="American Typewriter Condensed"/>
              </a:rPr>
              <a:t> pour : </a:t>
            </a:r>
          </a:p>
          <a:p>
            <a:pPr marL="0" indent="0">
              <a:lnSpc>
                <a:spcPct val="120000"/>
              </a:lnSpc>
              <a:spcBef>
                <a:spcPts val="0"/>
              </a:spcBef>
              <a:buNone/>
              <a:tabLst>
                <a:tab pos="390525" algn="l"/>
              </a:tabLst>
            </a:pPr>
            <a:r>
              <a:rPr lang="fr-FR" sz="2000" dirty="0">
                <a:solidFill>
                  <a:schemeClr val="bg1"/>
                </a:solidFill>
                <a:latin typeface="American Typewriter Condensed"/>
                <a:cs typeface="American Typewriter Condensed"/>
              </a:rPr>
              <a:t>			A matrice carrée de taille </a:t>
            </a:r>
            <a:r>
              <a:rPr lang="fr-FR" sz="2000" dirty="0" err="1">
                <a:solidFill>
                  <a:srgbClr val="FF0000"/>
                </a:solidFill>
                <a:latin typeface="American Typewriter Condensed"/>
                <a:cs typeface="American Typewriter Condensed"/>
              </a:rPr>
              <a:t>nb_lignes</a:t>
            </a:r>
            <a:r>
              <a:rPr lang="fr-FR" sz="2000" dirty="0">
                <a:solidFill>
                  <a:srgbClr val="FF0000"/>
                </a:solidFill>
                <a:latin typeface="American Typewriter Condensed"/>
                <a:cs typeface="American Typewriter Condensed"/>
              </a:rPr>
              <a:t> * </a:t>
            </a:r>
            <a:r>
              <a:rPr lang="fr-FR" sz="2000" dirty="0" err="1">
                <a:solidFill>
                  <a:srgbClr val="FF0000"/>
                </a:solidFill>
                <a:latin typeface="American Typewriter Condensed"/>
                <a:cs typeface="American Typewriter Condensed"/>
              </a:rPr>
              <a:t>nb_cols</a:t>
            </a:r>
            <a:br>
              <a:rPr lang="fr-FR" sz="2000" dirty="0">
                <a:solidFill>
                  <a:srgbClr val="FF0000"/>
                </a:solidFill>
                <a:latin typeface="American Typewriter Condensed"/>
                <a:cs typeface="American Typewriter Condensed"/>
              </a:rPr>
            </a:br>
            <a:r>
              <a:rPr lang="fr-FR" sz="2000" dirty="0">
                <a:solidFill>
                  <a:srgbClr val="FF0000"/>
                </a:solidFill>
                <a:latin typeface="American Typewriter Condensed"/>
                <a:cs typeface="American Typewriter Condensed"/>
              </a:rPr>
              <a:t>			</a:t>
            </a:r>
            <a:r>
              <a:rPr lang="fr-FR" sz="2000" dirty="0">
                <a:solidFill>
                  <a:schemeClr val="bg1"/>
                </a:solidFill>
                <a:latin typeface="American Typewriter Condensed"/>
                <a:cs typeface="American Typewriter Condensed"/>
              </a:rPr>
              <a:t>u : vecteur de taille</a:t>
            </a:r>
            <a:r>
              <a:rPr lang="fr-FR" sz="2000" dirty="0">
                <a:solidFill>
                  <a:srgbClr val="FF0000"/>
                </a:solidFill>
                <a:latin typeface="American Typewriter Condensed"/>
                <a:cs typeface="American Typewriter Condensed"/>
              </a:rPr>
              <a:t> </a:t>
            </a:r>
            <a:r>
              <a:rPr lang="fr-FR" sz="2000" dirty="0" err="1">
                <a:solidFill>
                  <a:srgbClr val="FF0000"/>
                </a:solidFill>
                <a:latin typeface="American Typewriter Condensed"/>
                <a:cs typeface="American Typewriter Condensed"/>
              </a:rPr>
              <a:t>nb_cols</a:t>
            </a:r>
            <a:r>
              <a:rPr lang="fr-FR" sz="2000" dirty="0">
                <a:solidFill>
                  <a:srgbClr val="FF0000"/>
                </a:solidFill>
                <a:latin typeface="American Typewriter Condensed"/>
                <a:cs typeface="American Typewriter Condensed"/>
              </a:rPr>
              <a:t>, </a:t>
            </a:r>
            <a:br>
              <a:rPr lang="fr-FR" sz="2000" dirty="0">
                <a:solidFill>
                  <a:schemeClr val="bg1"/>
                </a:solidFill>
                <a:latin typeface="American Typewriter Condensed"/>
                <a:cs typeface="American Typewriter Condensed"/>
              </a:rPr>
            </a:br>
            <a:r>
              <a:rPr lang="fr-FR" sz="2000" dirty="0">
                <a:solidFill>
                  <a:schemeClr val="bg1"/>
                </a:solidFill>
                <a:latin typeface="American Typewriter Condensed"/>
                <a:cs typeface="American Typewriter Condensed"/>
              </a:rPr>
              <a:t>		retourne v: vecteur de taille</a:t>
            </a:r>
            <a:r>
              <a:rPr lang="fr-FR" sz="2000" dirty="0">
                <a:solidFill>
                  <a:srgbClr val="FF0000"/>
                </a:solidFill>
                <a:latin typeface="American Typewriter Condensed"/>
                <a:cs typeface="American Typewriter Condensed"/>
              </a:rPr>
              <a:t> </a:t>
            </a:r>
            <a:r>
              <a:rPr lang="fr-FR" sz="2000" dirty="0" err="1">
                <a:solidFill>
                  <a:srgbClr val="FF0000"/>
                </a:solidFill>
                <a:latin typeface="American Typewriter Condensed"/>
                <a:cs typeface="American Typewriter Condensed"/>
              </a:rPr>
              <a:t>nb_lignes</a:t>
            </a:r>
            <a:r>
              <a:rPr lang="fr-FR" sz="2000" dirty="0">
                <a:solidFill>
                  <a:schemeClr val="bg1"/>
                </a:solidFill>
                <a:latin typeface="American Typewriter Condensed"/>
                <a:cs typeface="American Typewriter Condensed"/>
              </a:rPr>
              <a:t> ’’’ </a:t>
            </a:r>
            <a:endParaRPr lang="fr-FR" sz="2000" dirty="0">
              <a:latin typeface="American Typewriter Condensed"/>
              <a:cs typeface="American Typewriter Condensed"/>
            </a:endParaRPr>
          </a:p>
          <a:p>
            <a:pPr marL="457200" indent="-457200">
              <a:buAutoNum type="arabicPlain" startAt="2"/>
              <a:tabLst>
                <a:tab pos="390525" algn="l"/>
              </a:tabLst>
            </a:pPr>
            <a:r>
              <a:rPr lang="fr-FR" dirty="0">
                <a:latin typeface="American Typewriter Condensed"/>
                <a:cs typeface="American Typewriter Condensed"/>
              </a:rPr>
              <a:t>for i in range(</a:t>
            </a:r>
            <a:r>
              <a:rPr lang="fr-FR" dirty="0" err="1">
                <a:solidFill>
                  <a:srgbClr val="FF0000"/>
                </a:solidFill>
                <a:latin typeface="American Typewriter Condensed"/>
                <a:cs typeface="American Typewriter Condensed"/>
              </a:rPr>
              <a:t>nb_lignes</a:t>
            </a:r>
            <a:r>
              <a:rPr lang="fr-FR" dirty="0">
                <a:latin typeface="American Typewriter Condensed"/>
                <a:cs typeface="American Typewriter Condensed"/>
              </a:rPr>
              <a:t>):</a:t>
            </a:r>
          </a:p>
          <a:p>
            <a:pPr marL="457200" indent="-457200">
              <a:buAutoNum type="arabicPlain" startAt="2"/>
              <a:tabLst>
                <a:tab pos="390525" algn="l"/>
              </a:tabLst>
            </a:pPr>
            <a:r>
              <a:rPr lang="fr-FR" dirty="0">
                <a:latin typeface="American Typewriter Condensed"/>
                <a:cs typeface="American Typewriter Condensed"/>
              </a:rPr>
              <a:t>    v[i] = 0  	 </a:t>
            </a:r>
            <a:r>
              <a:rPr lang="fr-FR" sz="1800" dirty="0">
                <a:solidFill>
                  <a:schemeClr val="bg1"/>
                </a:solidFill>
                <a:latin typeface="American Typewriter Condensed"/>
                <a:cs typeface="American Typewriter Condensed"/>
              </a:rPr>
              <a:t># j’'accumule dans v[i]</a:t>
            </a:r>
            <a:endParaRPr lang="fr-FR" dirty="0">
              <a:solidFill>
                <a:schemeClr val="bg1"/>
              </a:solidFill>
              <a:latin typeface="American Typewriter Condensed"/>
              <a:cs typeface="American Typewriter Condensed"/>
            </a:endParaRPr>
          </a:p>
          <a:p>
            <a:pPr marL="0" indent="0">
              <a:buNone/>
              <a:tabLst>
                <a:tab pos="390525" algn="l"/>
              </a:tabLst>
            </a:pPr>
            <a:r>
              <a:rPr lang="fr-FR" dirty="0">
                <a:solidFill>
                  <a:srgbClr val="FF0000"/>
                </a:solidFill>
                <a:latin typeface="American Typewriter Condensed"/>
                <a:cs typeface="American Typewriter Condensed"/>
              </a:rPr>
              <a:t>4</a:t>
            </a:r>
            <a:r>
              <a:rPr lang="fr-FR" dirty="0">
                <a:latin typeface="American Typewriter Condensed"/>
                <a:cs typeface="American Typewriter Condensed"/>
              </a:rPr>
              <a:t>		for j in range(</a:t>
            </a:r>
            <a:r>
              <a:rPr lang="fr-FR" dirty="0" err="1">
                <a:solidFill>
                  <a:srgbClr val="FF0000"/>
                </a:solidFill>
                <a:latin typeface="American Typewriter Condensed"/>
                <a:cs typeface="American Typewriter Condensed"/>
              </a:rPr>
              <a:t>nb_cols</a:t>
            </a:r>
            <a:r>
              <a:rPr lang="fr-FR" dirty="0">
                <a:latin typeface="American Typewriter Condensed"/>
                <a:cs typeface="American Typewriter Condensed"/>
              </a:rPr>
              <a:t>):</a:t>
            </a:r>
          </a:p>
          <a:p>
            <a:pPr marL="0" indent="0">
              <a:buNone/>
              <a:tabLst>
                <a:tab pos="390525" algn="l"/>
                <a:tab pos="1111250" algn="l"/>
              </a:tabLst>
            </a:pPr>
            <a:r>
              <a:rPr lang="fr-FR" dirty="0">
                <a:solidFill>
                  <a:srgbClr val="FF0000"/>
                </a:solidFill>
                <a:latin typeface="American Typewriter Condensed"/>
                <a:cs typeface="American Typewriter Condensed"/>
              </a:rPr>
              <a:t>5</a:t>
            </a:r>
            <a:r>
              <a:rPr lang="fr-FR" dirty="0">
                <a:latin typeface="American Typewriter Condensed"/>
                <a:cs typeface="American Typewriter Condensed"/>
              </a:rPr>
              <a:t>	     	v[i] = v[i] + A[i][j] * u[j] </a:t>
            </a:r>
          </a:p>
          <a:p>
            <a:pPr marL="0" indent="0">
              <a:buNone/>
              <a:tabLst>
                <a:tab pos="390525" algn="l"/>
              </a:tabLst>
            </a:pPr>
            <a:r>
              <a:rPr lang="fr-FR" dirty="0">
                <a:solidFill>
                  <a:srgbClr val="FF0000"/>
                </a:solidFill>
                <a:latin typeface="American Typewriter Condensed"/>
                <a:cs typeface="American Typewriter Condensed"/>
              </a:rPr>
              <a:t>6</a:t>
            </a:r>
            <a:r>
              <a:rPr lang="fr-FR" dirty="0">
                <a:latin typeface="American Typewriter Condensed"/>
                <a:cs typeface="American Typewriter Condensed"/>
              </a:rPr>
              <a:t>	 return </a:t>
            </a:r>
            <a:r>
              <a:rPr lang="fr-FR" dirty="0">
                <a:solidFill>
                  <a:srgbClr val="FF0000"/>
                </a:solidFill>
                <a:latin typeface="American Typewriter Condensed"/>
                <a:cs typeface="American Typewriter Condensed"/>
              </a:rPr>
              <a:t>v</a:t>
            </a:r>
          </a:p>
          <a:p>
            <a:pPr marL="0" indent="0">
              <a:buNone/>
            </a:pPr>
            <a:endParaRPr lang="fr-FR" dirty="0">
              <a:latin typeface="American Typewriter Condensed"/>
              <a:cs typeface="American Typewriter Condensed"/>
            </a:endParaRPr>
          </a:p>
        </p:txBody>
      </p:sp>
      <p:sp>
        <p:nvSpPr>
          <p:cNvPr id="4" name="Espace réservé de la date 3"/>
          <p:cNvSpPr>
            <a:spLocks noGrp="1"/>
          </p:cNvSpPr>
          <p:nvPr>
            <p:ph type="dt" sz="half" idx="10"/>
          </p:nvPr>
        </p:nvSpPr>
        <p:spPr/>
        <p:txBody>
          <a:bodyPr/>
          <a:lstStyle/>
          <a:p>
            <a:fld id="{0B91FB12-36E0-4344-9433-A342C535CE75}" type="datetime1">
              <a:rPr lang="fr-FR" smtClean="0"/>
              <a:t>23/03/2021</a:t>
            </a:fld>
            <a:endParaRPr lang="en-US" dirty="0"/>
          </a:p>
        </p:txBody>
      </p:sp>
      <p:sp>
        <p:nvSpPr>
          <p:cNvPr id="5" name="Espace réservé du pied de page 4"/>
          <p:cNvSpPr>
            <a:spLocks noGrp="1"/>
          </p:cNvSpPr>
          <p:nvPr>
            <p:ph type="ftr" sz="quarter" idx="11"/>
          </p:nvPr>
        </p:nvSpPr>
        <p:spPr/>
        <p:txBody>
          <a:bodyPr/>
          <a:lstStyle/>
          <a:p>
            <a:r>
              <a:rPr lang="en-US" dirty="0" err="1"/>
              <a:t>Algo</a:t>
            </a:r>
            <a:r>
              <a:rPr lang="en-US" dirty="0"/>
              <a:t> 2. L1 math-info. UPVD. (</a:t>
            </a:r>
            <a:r>
              <a:rPr lang="en-US" dirty="0" err="1"/>
              <a:t>PhL</a:t>
            </a:r>
            <a:r>
              <a:rPr lang="en-US" dirty="0"/>
              <a:t>)</a:t>
            </a:r>
          </a:p>
        </p:txBody>
      </p:sp>
      <p:sp>
        <p:nvSpPr>
          <p:cNvPr id="6" name="Espace réservé du numéro de diapositive 5"/>
          <p:cNvSpPr>
            <a:spLocks noGrp="1"/>
          </p:cNvSpPr>
          <p:nvPr>
            <p:ph type="sldNum" sz="quarter" idx="12"/>
          </p:nvPr>
        </p:nvSpPr>
        <p:spPr/>
        <p:txBody>
          <a:bodyPr/>
          <a:lstStyle/>
          <a:p>
            <a:fld id="{48F63A3B-78C7-47BE-AE5E-E10140E04643}" type="slidenum">
              <a:rPr lang="en-US" smtClean="0"/>
              <a:t>24</a:t>
            </a:fld>
            <a:endParaRPr lang="en-US" dirty="0"/>
          </a:p>
        </p:txBody>
      </p:sp>
      <mc:AlternateContent xmlns:mc="http://schemas.openxmlformats.org/markup-compatibility/2006" xmlns:a14="http://schemas.microsoft.com/office/drawing/2010/main">
        <mc:Choice Requires="a14">
          <p:sp>
            <p:nvSpPr>
              <p:cNvPr id="7" name="ZoneTexte 6"/>
              <p:cNvSpPr txBox="1"/>
              <p:nvPr/>
            </p:nvSpPr>
            <p:spPr>
              <a:xfrm>
                <a:off x="763455" y="1242712"/>
                <a:ext cx="7593736" cy="1616853"/>
              </a:xfrm>
              <a:prstGeom prst="rect">
                <a:avLst/>
              </a:prstGeom>
              <a:noFill/>
            </p:spPr>
            <p:txBody>
              <a:bodyPr wrap="square" rtlCol="0">
                <a:spAutoFit/>
              </a:bodyPr>
              <a:lstStyle/>
              <a:p>
                <a:r>
                  <a:rPr lang="fr-FR" dirty="0">
                    <a:cs typeface="American Typewriter Condensed"/>
                  </a:rPr>
                  <a:t>Entrée : 	A[n][n] 	=  tableau 2D de n lignes x n colonnes = n</a:t>
                </a:r>
                <a:r>
                  <a:rPr lang="fr-FR" baseline="30000" dirty="0">
                    <a:cs typeface="American Typewriter Condensed"/>
                  </a:rPr>
                  <a:t>2 </a:t>
                </a:r>
                <a:r>
                  <a:rPr lang="fr-FR" dirty="0">
                    <a:cs typeface="American Typewriter Condensed"/>
                  </a:rPr>
                  <a:t>valeurs</a:t>
                </a:r>
              </a:p>
              <a:p>
                <a:r>
                  <a:rPr lang="fr-FR" dirty="0">
                    <a:cs typeface="American Typewriter Condensed"/>
                  </a:rPr>
                  <a:t>Entrée : 	u[n] 		= vecteur de taille n = </a:t>
                </a:r>
                <a:r>
                  <a:rPr lang="fr-FR" b="1" dirty="0">
                    <a:cs typeface="American Typewriter Condensed"/>
                  </a:rPr>
                  <a:t>n</a:t>
                </a:r>
                <a:r>
                  <a:rPr lang="fr-FR" b="1" baseline="30000" dirty="0">
                    <a:cs typeface="American Typewriter Condensed"/>
                  </a:rPr>
                  <a:t> </a:t>
                </a:r>
                <a:r>
                  <a:rPr lang="fr-FR" b="1" dirty="0">
                    <a:cs typeface="American Typewriter Condensed"/>
                  </a:rPr>
                  <a:t>valeurs</a:t>
                </a:r>
              </a:p>
              <a:p>
                <a:r>
                  <a:rPr lang="fr-FR" dirty="0">
                    <a:cs typeface="American Typewriter Condensed"/>
                  </a:rPr>
                  <a:t>Sortie :	v[n]		= vecteur de taille n = </a:t>
                </a:r>
                <a:r>
                  <a:rPr lang="fr-FR" b="1" dirty="0">
                    <a:cs typeface="American Typewriter Condensed"/>
                  </a:rPr>
                  <a:t>n</a:t>
                </a:r>
                <a:r>
                  <a:rPr lang="fr-FR" b="1" baseline="30000" dirty="0">
                    <a:cs typeface="American Typewriter Condensed"/>
                  </a:rPr>
                  <a:t> </a:t>
                </a:r>
                <a:r>
                  <a:rPr lang="fr-FR" b="1" dirty="0">
                    <a:cs typeface="American Typewriter Condensed"/>
                  </a:rPr>
                  <a:t>valeurs</a:t>
                </a:r>
              </a:p>
              <a:p>
                <a:r>
                  <a:rPr lang="fr-FR" dirty="0">
                    <a:cs typeface="American Typewriter Condensed"/>
                  </a:rPr>
                  <a:t>Calcul </a:t>
                </a:r>
                <a:r>
                  <a:rPr lang="fr-FR" dirty="0">
                    <a:solidFill>
                      <a:schemeClr val="accent5"/>
                    </a:solidFill>
                    <a:cs typeface="American Typewriter Condensed"/>
                  </a:rPr>
                  <a:t>itératif</a:t>
                </a:r>
                <a:r>
                  <a:rPr lang="fr-FR" dirty="0">
                    <a:cs typeface="American Typewriter Condensed"/>
                  </a:rPr>
                  <a:t> de </a:t>
                </a:r>
                <a14:m>
                  <m:oMath xmlns:m="http://schemas.openxmlformats.org/officeDocument/2006/math">
                    <m:r>
                      <a:rPr lang="fr-FR" i="1">
                        <a:latin typeface="Cambria Math" panose="02040503050406030204" pitchFamily="18" charset="0"/>
                        <a:cs typeface="American Typewriter Condensed"/>
                      </a:rPr>
                      <m:t>𝑣</m:t>
                    </m:r>
                    <m:d>
                      <m:dPr>
                        <m:begChr m:val="["/>
                        <m:endChr m:val="]"/>
                        <m:ctrlPr>
                          <a:rPr lang="fr-FR" i="1">
                            <a:latin typeface="Cambria Math" panose="02040503050406030204" pitchFamily="18" charset="0"/>
                            <a:cs typeface="American Typewriter Condensed"/>
                          </a:rPr>
                        </m:ctrlPr>
                      </m:dPr>
                      <m:e>
                        <m:r>
                          <a:rPr lang="fr-FR" i="1">
                            <a:latin typeface="Cambria Math" panose="02040503050406030204" pitchFamily="18" charset="0"/>
                            <a:cs typeface="American Typewriter Condensed"/>
                          </a:rPr>
                          <m:t>𝑖</m:t>
                        </m:r>
                      </m:e>
                    </m:d>
                    <m:r>
                      <a:rPr lang="fr-FR" i="1">
                        <a:latin typeface="Cambria Math" panose="02040503050406030204" pitchFamily="18" charset="0"/>
                        <a:cs typeface="American Typewriter Condensed"/>
                      </a:rPr>
                      <m:t>= </m:t>
                    </m:r>
                    <m:nary>
                      <m:naryPr>
                        <m:chr m:val="∑"/>
                        <m:limLoc m:val="subSup"/>
                        <m:ctrlPr>
                          <a:rPr lang="fr-FR" i="1">
                            <a:latin typeface="Cambria Math" panose="02040503050406030204" pitchFamily="18" charset="0"/>
                          </a:rPr>
                        </m:ctrlPr>
                      </m:naryPr>
                      <m:sub>
                        <m:r>
                          <m:rPr>
                            <m:brk m:alnAt="25"/>
                          </m:rPr>
                          <a:rPr lang="fr-FR" i="1">
                            <a:latin typeface="Cambria Math" panose="02040503050406030204" pitchFamily="18" charset="0"/>
                          </a:rPr>
                          <m:t>𝑗</m:t>
                        </m:r>
                        <m:r>
                          <a:rPr lang="fr-FR" i="1">
                            <a:latin typeface="Cambria Math" panose="02040503050406030204" pitchFamily="18" charset="0"/>
                          </a:rPr>
                          <m:t>=0</m:t>
                        </m:r>
                      </m:sub>
                      <m:sup>
                        <m:r>
                          <a:rPr lang="fr-FR" i="1">
                            <a:latin typeface="Cambria Math" panose="02040503050406030204" pitchFamily="18" charset="0"/>
                          </a:rPr>
                          <m:t>𝑛</m:t>
                        </m:r>
                        <m:r>
                          <a:rPr lang="fr-FR" i="1">
                            <a:latin typeface="Cambria Math" panose="02040503050406030204" pitchFamily="18" charset="0"/>
                          </a:rPr>
                          <m:t>−1</m:t>
                        </m:r>
                      </m:sup>
                      <m:e>
                        <m:r>
                          <a:rPr lang="fr-FR" i="1">
                            <a:latin typeface="Cambria Math" panose="02040503050406030204" pitchFamily="18" charset="0"/>
                          </a:rPr>
                          <m:t>𝐴</m:t>
                        </m:r>
                        <m:d>
                          <m:dPr>
                            <m:begChr m:val="["/>
                            <m:endChr m:val="]"/>
                            <m:ctrlPr>
                              <a:rPr lang="fr-FR" i="1">
                                <a:latin typeface="Cambria Math" panose="02040503050406030204" pitchFamily="18" charset="0"/>
                              </a:rPr>
                            </m:ctrlPr>
                          </m:dPr>
                          <m:e>
                            <m:r>
                              <a:rPr lang="fr-FR" i="1">
                                <a:latin typeface="Cambria Math" panose="02040503050406030204" pitchFamily="18" charset="0"/>
                              </a:rPr>
                              <m:t>𝑖</m:t>
                            </m:r>
                          </m:e>
                        </m:d>
                        <m:d>
                          <m:dPr>
                            <m:begChr m:val="["/>
                            <m:endChr m:val="]"/>
                            <m:ctrlPr>
                              <a:rPr lang="fr-FR" i="1">
                                <a:latin typeface="Cambria Math" panose="02040503050406030204" pitchFamily="18" charset="0"/>
                              </a:rPr>
                            </m:ctrlPr>
                          </m:dPr>
                          <m:e>
                            <m:r>
                              <a:rPr lang="fr-FR" i="1">
                                <a:latin typeface="Cambria Math" panose="02040503050406030204" pitchFamily="18" charset="0"/>
                              </a:rPr>
                              <m:t>𝑗</m:t>
                            </m:r>
                          </m:e>
                        </m:d>
                        <m:r>
                          <a:rPr lang="fr-FR" i="1">
                            <a:latin typeface="Cambria Math" panose="02040503050406030204" pitchFamily="18" charset="0"/>
                          </a:rPr>
                          <m:t> </m:t>
                        </m:r>
                        <m:r>
                          <a:rPr lang="fr-FR" i="1">
                            <a:latin typeface="Cambria Math" panose="02040503050406030204" pitchFamily="18" charset="0"/>
                            <a:ea typeface="Cambria Math" panose="02040503050406030204" pitchFamily="18" charset="0"/>
                          </a:rPr>
                          <m:t>× </m:t>
                        </m:r>
                        <m:r>
                          <a:rPr lang="fr-FR" i="1">
                            <a:latin typeface="Cambria Math" panose="02040503050406030204" pitchFamily="18" charset="0"/>
                            <a:ea typeface="Cambria Math" panose="02040503050406030204" pitchFamily="18" charset="0"/>
                          </a:rPr>
                          <m:t>𝑢</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𝑗</m:t>
                        </m:r>
                        <m:r>
                          <a:rPr lang="fr-FR" i="1">
                            <a:latin typeface="Cambria Math" panose="02040503050406030204" pitchFamily="18" charset="0"/>
                            <a:ea typeface="Cambria Math" panose="02040503050406030204" pitchFamily="18" charset="0"/>
                          </a:rPr>
                          <m:t>]</m:t>
                        </m:r>
                      </m:e>
                    </m:nary>
                  </m:oMath>
                </a14:m>
                <a:r>
                  <a:rPr lang="fr-FR" dirty="0">
                    <a:cs typeface="American Typewriter Condensed"/>
                  </a:rPr>
                  <a:t>, pour </a:t>
                </a:r>
                <a14:m>
                  <m:oMath xmlns:m="http://schemas.openxmlformats.org/officeDocument/2006/math">
                    <m:r>
                      <a:rPr lang="fr-FR" i="1">
                        <a:latin typeface="Cambria Math" panose="02040503050406030204" pitchFamily="18" charset="0"/>
                        <a:cs typeface="American Typewriter Condensed"/>
                      </a:rPr>
                      <m:t>𝑖</m:t>
                    </m:r>
                    <m:r>
                      <a:rPr lang="fr-FR" i="1">
                        <a:latin typeface="Cambria Math" panose="02040503050406030204" pitchFamily="18" charset="0"/>
                        <a:cs typeface="American Typewriter Condensed"/>
                      </a:rPr>
                      <m:t>=0, 1, …, </m:t>
                    </m:r>
                    <m:r>
                      <a:rPr lang="fr-FR" i="1">
                        <a:latin typeface="Cambria Math" panose="02040503050406030204" pitchFamily="18" charset="0"/>
                        <a:cs typeface="American Typewriter Condensed"/>
                      </a:rPr>
                      <m:t>𝑛</m:t>
                    </m:r>
                    <m:r>
                      <a:rPr lang="fr-FR" i="1">
                        <a:latin typeface="Cambria Math" panose="02040503050406030204" pitchFamily="18" charset="0"/>
                        <a:cs typeface="American Typewriter Condensed"/>
                      </a:rPr>
                      <m:t>−1. </m:t>
                    </m:r>
                  </m:oMath>
                </a14:m>
                <a:endParaRPr lang="fr-FR" dirty="0">
                  <a:cs typeface="American Typewriter Condensed"/>
                </a:endParaRPr>
              </a:p>
              <a:p>
                <a:endParaRPr lang="fr-FR" sz="2400" dirty="0">
                  <a:cs typeface="American Typewriter Condensed"/>
                </a:endParaRPr>
              </a:p>
            </p:txBody>
          </p:sp>
        </mc:Choice>
        <mc:Fallback xmlns="">
          <p:sp>
            <p:nvSpPr>
              <p:cNvPr id="7" name="ZoneTexte 6"/>
              <p:cNvSpPr txBox="1">
                <a:spLocks noRot="1" noChangeAspect="1" noMove="1" noResize="1" noEditPoints="1" noAdjustHandles="1" noChangeArrowheads="1" noChangeShapeType="1" noTextEdit="1"/>
              </p:cNvSpPr>
              <p:nvPr/>
            </p:nvSpPr>
            <p:spPr>
              <a:xfrm>
                <a:off x="763455" y="1242712"/>
                <a:ext cx="7593736" cy="1616853"/>
              </a:xfrm>
              <a:prstGeom prst="rect">
                <a:avLst/>
              </a:prstGeom>
              <a:blipFill>
                <a:blip r:embed="rId2"/>
                <a:stretch>
                  <a:fillRect l="-669" t="-1563" b="-13281"/>
                </a:stretch>
              </a:blipFill>
            </p:spPr>
            <p:txBody>
              <a:bodyPr/>
              <a:lstStyle/>
              <a:p>
                <a:r>
                  <a:rPr lang="fr-FR">
                    <a:noFill/>
                  </a:rPr>
                  <a:t> </a:t>
                </a:r>
              </a:p>
            </p:txBody>
          </p:sp>
        </mc:Fallback>
      </mc:AlternateContent>
    </p:spTree>
    <p:extLst>
      <p:ext uri="{BB962C8B-B14F-4D97-AF65-F5344CB8AC3E}">
        <p14:creationId xmlns:p14="http://schemas.microsoft.com/office/powerpoint/2010/main" val="2050063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365126"/>
            <a:ext cx="7886700" cy="699071"/>
          </a:xfrm>
        </p:spPr>
        <p:txBody>
          <a:bodyPr/>
          <a:lstStyle/>
          <a:p>
            <a:r>
              <a:rPr lang="fr-FR" dirty="0" err="1"/>
              <a:t>Algo</a:t>
            </a:r>
            <a:r>
              <a:rPr lang="fr-FR" dirty="0"/>
              <a:t> de calcul du produit matrice x vecteur</a:t>
            </a:r>
          </a:p>
        </p:txBody>
      </p:sp>
      <p:sp>
        <p:nvSpPr>
          <p:cNvPr id="3" name="Espace réservé du contenu 2"/>
          <p:cNvSpPr>
            <a:spLocks noGrp="1"/>
          </p:cNvSpPr>
          <p:nvPr>
            <p:ph idx="1"/>
          </p:nvPr>
        </p:nvSpPr>
        <p:spPr>
          <a:xfrm>
            <a:off x="557164" y="1014544"/>
            <a:ext cx="8029671" cy="2326315"/>
          </a:xfrm>
        </p:spPr>
        <p:style>
          <a:lnRef idx="1">
            <a:schemeClr val="accent3"/>
          </a:lnRef>
          <a:fillRef idx="2">
            <a:schemeClr val="accent3"/>
          </a:fillRef>
          <a:effectRef idx="1">
            <a:schemeClr val="accent3"/>
          </a:effectRef>
          <a:fontRef idx="minor">
            <a:schemeClr val="dk1"/>
          </a:fontRef>
        </p:style>
        <p:txBody>
          <a:bodyPr>
            <a:noAutofit/>
          </a:bodyPr>
          <a:lstStyle/>
          <a:p>
            <a:pPr marL="0" indent="0">
              <a:lnSpc>
                <a:spcPts val="1200"/>
              </a:lnSpc>
              <a:buNone/>
              <a:tabLst>
                <a:tab pos="390525" algn="l"/>
              </a:tabLst>
            </a:pPr>
            <a:r>
              <a:rPr lang="fr-FR" sz="1400" dirty="0">
                <a:solidFill>
                  <a:schemeClr val="tx1"/>
                </a:solidFill>
                <a:latin typeface="American Typewriter Condensed"/>
                <a:cs typeface="American Typewriter Condensed"/>
              </a:rPr>
              <a:t>1 </a:t>
            </a:r>
            <a:r>
              <a:rPr lang="fr-FR" sz="1400" dirty="0" err="1">
                <a:latin typeface="American Typewriter Condensed"/>
                <a:cs typeface="American Typewriter Condensed"/>
              </a:rPr>
              <a:t>def</a:t>
            </a:r>
            <a:r>
              <a:rPr lang="fr-FR" sz="1400" dirty="0">
                <a:latin typeface="American Typewriter Condensed"/>
                <a:cs typeface="American Typewriter Condensed"/>
              </a:rPr>
              <a:t> Au(A : List[List[</a:t>
            </a:r>
            <a:r>
              <a:rPr lang="fr-FR" sz="1400" dirty="0" err="1">
                <a:latin typeface="American Typewriter Condensed"/>
                <a:cs typeface="American Typewriter Condensed"/>
              </a:rPr>
              <a:t>float</a:t>
            </a:r>
            <a:r>
              <a:rPr lang="fr-FR" sz="1400" dirty="0">
                <a:latin typeface="American Typewriter Condensed"/>
                <a:cs typeface="American Typewriter Condensed"/>
              </a:rPr>
              <a:t>]], </a:t>
            </a:r>
            <a:r>
              <a:rPr lang="fr-FR" sz="1400" dirty="0" err="1">
                <a:solidFill>
                  <a:srgbClr val="FF0000"/>
                </a:solidFill>
                <a:latin typeface="American Typewriter Condensed"/>
                <a:cs typeface="American Typewriter Condensed"/>
              </a:rPr>
              <a:t>nb_lignes</a:t>
            </a:r>
            <a:r>
              <a:rPr lang="fr-FR" sz="1400" dirty="0">
                <a:solidFill>
                  <a:srgbClr val="FF0000"/>
                </a:solidFill>
                <a:latin typeface="American Typewriter Condensed"/>
                <a:cs typeface="American Typewriter Condensed"/>
              </a:rPr>
              <a:t> </a:t>
            </a:r>
            <a:r>
              <a:rPr lang="fr-FR" sz="1400" dirty="0">
                <a:solidFill>
                  <a:schemeClr val="tx1"/>
                </a:solidFill>
                <a:latin typeface="American Typewriter Condensed"/>
                <a:cs typeface="American Typewriter Condensed"/>
              </a:rPr>
              <a:t>: </a:t>
            </a:r>
            <a:r>
              <a:rPr lang="fr-FR" sz="1400" dirty="0" err="1">
                <a:solidFill>
                  <a:schemeClr val="tx1"/>
                </a:solidFill>
                <a:latin typeface="American Typewriter Condensed"/>
                <a:cs typeface="American Typewriter Condensed"/>
              </a:rPr>
              <a:t>int</a:t>
            </a:r>
            <a:r>
              <a:rPr lang="fr-FR" sz="1400" dirty="0">
                <a:solidFill>
                  <a:srgbClr val="FF0000"/>
                </a:solidFill>
                <a:latin typeface="American Typewriter Condensed"/>
                <a:cs typeface="American Typewriter Condensed"/>
              </a:rPr>
              <a:t>, </a:t>
            </a:r>
            <a:r>
              <a:rPr lang="fr-FR" sz="1400" dirty="0" err="1">
                <a:solidFill>
                  <a:srgbClr val="FF0000"/>
                </a:solidFill>
                <a:latin typeface="American Typewriter Condensed"/>
                <a:cs typeface="American Typewriter Condensed"/>
              </a:rPr>
              <a:t>nb_cols</a:t>
            </a:r>
            <a:r>
              <a:rPr lang="fr-FR" sz="1400" dirty="0">
                <a:solidFill>
                  <a:schemeClr val="tx1"/>
                </a:solidFill>
                <a:latin typeface="American Typewriter Condensed"/>
                <a:cs typeface="American Typewriter Condensed"/>
              </a:rPr>
              <a:t> : </a:t>
            </a:r>
            <a:r>
              <a:rPr lang="fr-FR" sz="1400" dirty="0" err="1">
                <a:solidFill>
                  <a:schemeClr val="tx1"/>
                </a:solidFill>
                <a:latin typeface="American Typewriter Condensed"/>
                <a:cs typeface="American Typewriter Condensed"/>
              </a:rPr>
              <a:t>int</a:t>
            </a:r>
            <a:r>
              <a:rPr lang="fr-FR" sz="1400" dirty="0">
                <a:solidFill>
                  <a:srgbClr val="FF0000"/>
                </a:solidFill>
                <a:latin typeface="American Typewriter Condensed"/>
                <a:cs typeface="American Typewriter Condensed"/>
              </a:rPr>
              <a:t>, </a:t>
            </a:r>
            <a:r>
              <a:rPr lang="fr-FR" sz="1400" dirty="0">
                <a:solidFill>
                  <a:schemeClr val="tx1"/>
                </a:solidFill>
                <a:latin typeface="American Typewriter Condensed"/>
                <a:cs typeface="American Typewriter Condensed"/>
              </a:rPr>
              <a:t>u : List[</a:t>
            </a:r>
            <a:r>
              <a:rPr lang="fr-FR" sz="1400" dirty="0" err="1">
                <a:solidFill>
                  <a:schemeClr val="tx1"/>
                </a:solidFill>
                <a:latin typeface="American Typewriter Condensed"/>
                <a:cs typeface="American Typewriter Condensed"/>
              </a:rPr>
              <a:t>float</a:t>
            </a:r>
            <a:r>
              <a:rPr lang="fr-FR" sz="1400" dirty="0">
                <a:solidFill>
                  <a:schemeClr val="tx1"/>
                </a:solidFill>
                <a:latin typeface="American Typewriter Condensed"/>
                <a:cs typeface="American Typewriter Condensed"/>
              </a:rPr>
              <a:t>]</a:t>
            </a:r>
            <a:r>
              <a:rPr lang="fr-FR" sz="1400" dirty="0">
                <a:solidFill>
                  <a:srgbClr val="FF0000"/>
                </a:solidFill>
                <a:latin typeface="American Typewriter Condensed"/>
                <a:cs typeface="American Typewriter Condensed"/>
              </a:rPr>
              <a:t>, </a:t>
            </a:r>
            <a:r>
              <a:rPr lang="fr-FR" sz="1400" dirty="0" err="1">
                <a:solidFill>
                  <a:srgbClr val="FF0000"/>
                </a:solidFill>
                <a:latin typeface="American Typewriter Condensed"/>
                <a:cs typeface="American Typewriter Condensed"/>
              </a:rPr>
              <a:t>nb_cols</a:t>
            </a:r>
            <a:r>
              <a:rPr lang="fr-FR" sz="1400" dirty="0">
                <a:solidFill>
                  <a:schemeClr val="tx1"/>
                </a:solidFill>
                <a:latin typeface="American Typewriter Condensed"/>
                <a:cs typeface="American Typewriter Condensed"/>
              </a:rPr>
              <a:t> : </a:t>
            </a:r>
            <a:r>
              <a:rPr lang="fr-FR" sz="1400" dirty="0" err="1">
                <a:solidFill>
                  <a:schemeClr val="tx1"/>
                </a:solidFill>
                <a:latin typeface="American Typewriter Condensed"/>
                <a:cs typeface="American Typewriter Condensed"/>
              </a:rPr>
              <a:t>int</a:t>
            </a:r>
            <a:r>
              <a:rPr lang="fr-FR" sz="1400" dirty="0">
                <a:latin typeface="American Typewriter Condensed"/>
                <a:cs typeface="American Typewriter Condensed"/>
              </a:rPr>
              <a:t>) -&gt; </a:t>
            </a:r>
            <a:r>
              <a:rPr lang="fr-FR" sz="1400" dirty="0">
                <a:solidFill>
                  <a:schemeClr val="tx1"/>
                </a:solidFill>
                <a:latin typeface="American Typewriter Condensed"/>
                <a:cs typeface="American Typewriter Condensed"/>
              </a:rPr>
              <a:t>List[</a:t>
            </a:r>
            <a:r>
              <a:rPr lang="fr-FR" sz="1400" dirty="0" err="1">
                <a:solidFill>
                  <a:schemeClr val="tx1"/>
                </a:solidFill>
                <a:latin typeface="American Typewriter Condensed"/>
                <a:cs typeface="American Typewriter Condensed"/>
              </a:rPr>
              <a:t>float</a:t>
            </a:r>
            <a:r>
              <a:rPr lang="fr-FR" sz="1400" dirty="0">
                <a:solidFill>
                  <a:schemeClr val="tx1"/>
                </a:solidFill>
                <a:latin typeface="American Typewriter Condensed"/>
                <a:cs typeface="American Typewriter Condensed"/>
              </a:rPr>
              <a:t>]</a:t>
            </a:r>
            <a:r>
              <a:rPr lang="fr-FR" sz="1400" dirty="0">
                <a:latin typeface="American Typewriter Condensed"/>
                <a:cs typeface="American Typewriter Condensed"/>
              </a:rPr>
              <a:t>:</a:t>
            </a:r>
          </a:p>
          <a:p>
            <a:pPr marL="0" indent="0">
              <a:lnSpc>
                <a:spcPts val="1200"/>
              </a:lnSpc>
              <a:spcBef>
                <a:spcPts val="0"/>
              </a:spcBef>
              <a:buNone/>
              <a:tabLst>
                <a:tab pos="390525" algn="l"/>
              </a:tabLst>
            </a:pPr>
            <a:r>
              <a:rPr lang="fr-FR" sz="1400" dirty="0">
                <a:solidFill>
                  <a:schemeClr val="bg1"/>
                </a:solidFill>
                <a:latin typeface="American Typewriter Condensed"/>
                <a:cs typeface="American Typewriter Condensed"/>
              </a:rPr>
              <a:t> 		‘’’ calcule produit mat-</a:t>
            </a:r>
            <a:r>
              <a:rPr lang="fr-FR" sz="1400" dirty="0" err="1">
                <a:solidFill>
                  <a:schemeClr val="bg1"/>
                </a:solidFill>
                <a:latin typeface="American Typewriter Condensed"/>
                <a:cs typeface="American Typewriter Condensed"/>
              </a:rPr>
              <a:t>vec</a:t>
            </a:r>
            <a:r>
              <a:rPr lang="fr-FR" sz="1400" dirty="0">
                <a:solidFill>
                  <a:schemeClr val="bg1"/>
                </a:solidFill>
                <a:latin typeface="American Typewriter Condensed"/>
                <a:cs typeface="American Typewriter Condensed"/>
              </a:rPr>
              <a:t> pour : </a:t>
            </a:r>
          </a:p>
          <a:p>
            <a:pPr marL="0" indent="0">
              <a:lnSpc>
                <a:spcPts val="1200"/>
              </a:lnSpc>
              <a:spcBef>
                <a:spcPts val="0"/>
              </a:spcBef>
              <a:buNone/>
              <a:tabLst>
                <a:tab pos="390525" algn="l"/>
              </a:tabLst>
            </a:pPr>
            <a:r>
              <a:rPr lang="fr-FR" sz="1400" dirty="0">
                <a:solidFill>
                  <a:schemeClr val="bg1"/>
                </a:solidFill>
                <a:latin typeface="American Typewriter Condensed"/>
                <a:cs typeface="American Typewriter Condensed"/>
              </a:rPr>
              <a:t>			A matrice carrée de taille </a:t>
            </a:r>
            <a:r>
              <a:rPr lang="fr-FR" sz="1400" dirty="0" err="1">
                <a:solidFill>
                  <a:srgbClr val="FF0000"/>
                </a:solidFill>
                <a:latin typeface="American Typewriter Condensed"/>
                <a:cs typeface="American Typewriter Condensed"/>
              </a:rPr>
              <a:t>nb_lignes</a:t>
            </a:r>
            <a:r>
              <a:rPr lang="fr-FR" sz="1400" dirty="0">
                <a:solidFill>
                  <a:srgbClr val="FF0000"/>
                </a:solidFill>
                <a:latin typeface="American Typewriter Condensed"/>
                <a:cs typeface="American Typewriter Condensed"/>
              </a:rPr>
              <a:t> * </a:t>
            </a:r>
            <a:r>
              <a:rPr lang="fr-FR" sz="1400" dirty="0" err="1">
                <a:solidFill>
                  <a:srgbClr val="FF0000"/>
                </a:solidFill>
                <a:latin typeface="American Typewriter Condensed"/>
                <a:cs typeface="American Typewriter Condensed"/>
              </a:rPr>
              <a:t>nbcols</a:t>
            </a:r>
            <a:br>
              <a:rPr lang="fr-FR" sz="1400" dirty="0">
                <a:solidFill>
                  <a:srgbClr val="FF0000"/>
                </a:solidFill>
                <a:latin typeface="American Typewriter Condensed"/>
                <a:cs typeface="American Typewriter Condensed"/>
              </a:rPr>
            </a:br>
            <a:r>
              <a:rPr lang="fr-FR" sz="1400" dirty="0">
                <a:solidFill>
                  <a:srgbClr val="FF0000"/>
                </a:solidFill>
                <a:latin typeface="American Typewriter Condensed"/>
                <a:cs typeface="American Typewriter Condensed"/>
              </a:rPr>
              <a:t>			</a:t>
            </a:r>
            <a:r>
              <a:rPr lang="fr-FR" sz="1400" dirty="0">
                <a:solidFill>
                  <a:schemeClr val="bg1"/>
                </a:solidFill>
                <a:latin typeface="American Typewriter Condensed"/>
                <a:cs typeface="American Typewriter Condensed"/>
              </a:rPr>
              <a:t>x : vecteur de taille</a:t>
            </a:r>
            <a:r>
              <a:rPr lang="fr-FR" sz="1400" dirty="0">
                <a:solidFill>
                  <a:srgbClr val="FF0000"/>
                </a:solidFill>
                <a:latin typeface="American Typewriter Condensed"/>
                <a:cs typeface="American Typewriter Condensed"/>
              </a:rPr>
              <a:t> </a:t>
            </a:r>
            <a:r>
              <a:rPr lang="fr-FR" sz="1400" dirty="0" err="1">
                <a:solidFill>
                  <a:srgbClr val="FF0000"/>
                </a:solidFill>
                <a:latin typeface="American Typewriter Condensed"/>
                <a:cs typeface="American Typewriter Condensed"/>
              </a:rPr>
              <a:t>nb_cols</a:t>
            </a:r>
            <a:r>
              <a:rPr lang="fr-FR" sz="1400" dirty="0">
                <a:solidFill>
                  <a:srgbClr val="FF0000"/>
                </a:solidFill>
                <a:latin typeface="American Typewriter Condensed"/>
                <a:cs typeface="American Typewriter Condensed"/>
              </a:rPr>
              <a:t>, </a:t>
            </a:r>
            <a:br>
              <a:rPr lang="fr-FR" sz="1400" dirty="0">
                <a:solidFill>
                  <a:schemeClr val="bg1"/>
                </a:solidFill>
                <a:latin typeface="American Typewriter Condensed"/>
                <a:cs typeface="American Typewriter Condensed"/>
              </a:rPr>
            </a:br>
            <a:r>
              <a:rPr lang="fr-FR" sz="1400" dirty="0">
                <a:solidFill>
                  <a:schemeClr val="bg1"/>
                </a:solidFill>
                <a:latin typeface="American Typewriter Condensed"/>
                <a:cs typeface="American Typewriter Condensed"/>
              </a:rPr>
              <a:t>		retourne v: vecteur de taille</a:t>
            </a:r>
            <a:r>
              <a:rPr lang="fr-FR" sz="1400" dirty="0">
                <a:solidFill>
                  <a:srgbClr val="FF0000"/>
                </a:solidFill>
                <a:latin typeface="American Typewriter Condensed"/>
                <a:cs typeface="American Typewriter Condensed"/>
              </a:rPr>
              <a:t> </a:t>
            </a:r>
            <a:r>
              <a:rPr lang="fr-FR" sz="1400" dirty="0" err="1">
                <a:solidFill>
                  <a:srgbClr val="FF0000"/>
                </a:solidFill>
                <a:latin typeface="American Typewriter Condensed"/>
                <a:cs typeface="American Typewriter Condensed"/>
              </a:rPr>
              <a:t>nb_lignes</a:t>
            </a:r>
            <a:r>
              <a:rPr lang="fr-FR" sz="1400" dirty="0">
                <a:solidFill>
                  <a:schemeClr val="bg1"/>
                </a:solidFill>
                <a:latin typeface="American Typewriter Condensed"/>
                <a:cs typeface="American Typewriter Condensed"/>
              </a:rPr>
              <a:t> ’’’ </a:t>
            </a:r>
            <a:endParaRPr lang="fr-FR" sz="1400" dirty="0">
              <a:latin typeface="American Typewriter Condensed"/>
              <a:cs typeface="American Typewriter Condensed"/>
            </a:endParaRPr>
          </a:p>
          <a:p>
            <a:pPr marL="0" indent="0">
              <a:lnSpc>
                <a:spcPts val="1200"/>
              </a:lnSpc>
              <a:buNone/>
              <a:tabLst>
                <a:tab pos="390525" algn="l"/>
              </a:tabLst>
            </a:pPr>
            <a:r>
              <a:rPr lang="fr-FR" sz="1400" dirty="0">
                <a:solidFill>
                  <a:srgbClr val="FF0000"/>
                </a:solidFill>
                <a:latin typeface="American Typewriter Condensed"/>
                <a:cs typeface="American Typewriter Condensed"/>
              </a:rPr>
              <a:t>2</a:t>
            </a:r>
            <a:r>
              <a:rPr lang="fr-FR" sz="1400" dirty="0">
                <a:latin typeface="American Typewriter Condensed"/>
                <a:cs typeface="American Typewriter Condensed"/>
              </a:rPr>
              <a:t>	for i in range(</a:t>
            </a:r>
            <a:r>
              <a:rPr lang="fr-FR" sz="1400" dirty="0" err="1">
                <a:solidFill>
                  <a:srgbClr val="FF0000"/>
                </a:solidFill>
                <a:latin typeface="American Typewriter Condensed"/>
                <a:cs typeface="American Typewriter Condensed"/>
              </a:rPr>
              <a:t>nb_lignes</a:t>
            </a:r>
            <a:r>
              <a:rPr lang="fr-FR" sz="1400" dirty="0">
                <a:latin typeface="American Typewriter Condensed"/>
                <a:cs typeface="American Typewriter Condensed"/>
              </a:rPr>
              <a:t>):</a:t>
            </a:r>
          </a:p>
          <a:p>
            <a:pPr marL="0" indent="0">
              <a:lnSpc>
                <a:spcPts val="1200"/>
              </a:lnSpc>
              <a:buNone/>
              <a:tabLst>
                <a:tab pos="390525" algn="l"/>
                <a:tab pos="708025" algn="l"/>
              </a:tabLst>
            </a:pPr>
            <a:r>
              <a:rPr lang="fr-FR" sz="1400" dirty="0">
                <a:latin typeface="American Typewriter Condensed"/>
                <a:cs typeface="American Typewriter Condensed"/>
              </a:rPr>
              <a:t>3	    	v[i] = 0  	 </a:t>
            </a:r>
            <a:r>
              <a:rPr lang="fr-FR" sz="1400" dirty="0">
                <a:solidFill>
                  <a:schemeClr val="bg1"/>
                </a:solidFill>
                <a:latin typeface="American Typewriter Condensed"/>
                <a:cs typeface="American Typewriter Condensed"/>
              </a:rPr>
              <a:t># j’'accumule dans v[i]</a:t>
            </a:r>
          </a:p>
          <a:p>
            <a:pPr marL="0" indent="0">
              <a:lnSpc>
                <a:spcPts val="1200"/>
              </a:lnSpc>
              <a:buNone/>
              <a:tabLst>
                <a:tab pos="390525" algn="l"/>
              </a:tabLst>
            </a:pPr>
            <a:r>
              <a:rPr lang="fr-FR" sz="1400" dirty="0">
                <a:solidFill>
                  <a:srgbClr val="FF0000"/>
                </a:solidFill>
                <a:latin typeface="American Typewriter Condensed"/>
                <a:cs typeface="American Typewriter Condensed"/>
              </a:rPr>
              <a:t>4</a:t>
            </a:r>
            <a:r>
              <a:rPr lang="fr-FR" sz="1400" dirty="0">
                <a:latin typeface="American Typewriter Condensed"/>
                <a:cs typeface="American Typewriter Condensed"/>
              </a:rPr>
              <a:t>		for j in range(</a:t>
            </a:r>
            <a:r>
              <a:rPr lang="fr-FR" sz="1400" dirty="0" err="1">
                <a:solidFill>
                  <a:srgbClr val="FF0000"/>
                </a:solidFill>
                <a:latin typeface="American Typewriter Condensed"/>
                <a:cs typeface="American Typewriter Condensed"/>
              </a:rPr>
              <a:t>nb_cols</a:t>
            </a:r>
            <a:r>
              <a:rPr lang="fr-FR" sz="1400" dirty="0">
                <a:latin typeface="American Typewriter Condensed"/>
                <a:cs typeface="American Typewriter Condensed"/>
              </a:rPr>
              <a:t>):</a:t>
            </a:r>
          </a:p>
          <a:p>
            <a:pPr marL="0" indent="0">
              <a:lnSpc>
                <a:spcPts val="1200"/>
              </a:lnSpc>
              <a:buNone/>
              <a:tabLst>
                <a:tab pos="390525" algn="l"/>
                <a:tab pos="1111250" algn="l"/>
              </a:tabLst>
            </a:pPr>
            <a:r>
              <a:rPr lang="fr-FR" sz="1400" dirty="0">
                <a:solidFill>
                  <a:schemeClr val="tx1"/>
                </a:solidFill>
                <a:latin typeface="American Typewriter Condensed"/>
                <a:cs typeface="American Typewriter Condensed"/>
              </a:rPr>
              <a:t>5</a:t>
            </a:r>
            <a:r>
              <a:rPr lang="fr-FR" sz="1400" dirty="0">
                <a:latin typeface="American Typewriter Condensed"/>
                <a:cs typeface="American Typewriter Condensed"/>
              </a:rPr>
              <a:t>	     	v[i] = v[i] + A[i][j] * u[j] </a:t>
            </a:r>
          </a:p>
          <a:p>
            <a:pPr marL="0" indent="0">
              <a:lnSpc>
                <a:spcPts val="1200"/>
              </a:lnSpc>
              <a:buNone/>
              <a:tabLst>
                <a:tab pos="390525" algn="l"/>
              </a:tabLst>
            </a:pPr>
            <a:r>
              <a:rPr lang="fr-FR" sz="1400" dirty="0">
                <a:solidFill>
                  <a:schemeClr val="tx1"/>
                </a:solidFill>
                <a:latin typeface="American Typewriter Condensed"/>
                <a:cs typeface="American Typewriter Condensed"/>
              </a:rPr>
              <a:t>6</a:t>
            </a:r>
            <a:r>
              <a:rPr lang="fr-FR" sz="1400" dirty="0">
                <a:latin typeface="American Typewriter Condensed"/>
                <a:cs typeface="American Typewriter Condensed"/>
              </a:rPr>
              <a:t>	 return </a:t>
            </a:r>
            <a:r>
              <a:rPr lang="fr-FR" sz="1400" dirty="0">
                <a:solidFill>
                  <a:srgbClr val="FF0000"/>
                </a:solidFill>
                <a:latin typeface="American Typewriter Condensed"/>
                <a:cs typeface="American Typewriter Condensed"/>
              </a:rPr>
              <a:t>v</a:t>
            </a:r>
          </a:p>
        </p:txBody>
      </p:sp>
      <p:sp>
        <p:nvSpPr>
          <p:cNvPr id="4" name="Espace réservé de la date 3"/>
          <p:cNvSpPr>
            <a:spLocks noGrp="1"/>
          </p:cNvSpPr>
          <p:nvPr>
            <p:ph type="dt" sz="half" idx="10"/>
          </p:nvPr>
        </p:nvSpPr>
        <p:spPr/>
        <p:txBody>
          <a:bodyPr/>
          <a:lstStyle/>
          <a:p>
            <a:fld id="{A2004187-F3E7-6041-BD3A-11A02CAF4B21}" type="datetime1">
              <a:rPr lang="fr-FR" smtClean="0"/>
              <a:t>23/03/2021</a:t>
            </a:fld>
            <a:endParaRPr lang="en-US" dirty="0"/>
          </a:p>
        </p:txBody>
      </p:sp>
      <p:sp>
        <p:nvSpPr>
          <p:cNvPr id="5" name="Espace réservé du pied de page 4"/>
          <p:cNvSpPr>
            <a:spLocks noGrp="1"/>
          </p:cNvSpPr>
          <p:nvPr>
            <p:ph type="ftr" sz="quarter" idx="11"/>
          </p:nvPr>
        </p:nvSpPr>
        <p:spPr/>
        <p:txBody>
          <a:bodyPr/>
          <a:lstStyle/>
          <a:p>
            <a:r>
              <a:rPr lang="en-US" dirty="0" err="1"/>
              <a:t>Algo</a:t>
            </a:r>
            <a:r>
              <a:rPr lang="en-US" dirty="0"/>
              <a:t> 2. L1 math-info. UPVD. (</a:t>
            </a:r>
            <a:r>
              <a:rPr lang="en-US" dirty="0" err="1"/>
              <a:t>PhL</a:t>
            </a:r>
            <a:r>
              <a:rPr lang="en-US" dirty="0"/>
              <a:t>)</a:t>
            </a:r>
          </a:p>
        </p:txBody>
      </p:sp>
      <p:sp>
        <p:nvSpPr>
          <p:cNvPr id="6" name="Espace réservé du numéro de diapositive 5"/>
          <p:cNvSpPr>
            <a:spLocks noGrp="1"/>
          </p:cNvSpPr>
          <p:nvPr>
            <p:ph type="sldNum" sz="quarter" idx="12"/>
          </p:nvPr>
        </p:nvSpPr>
        <p:spPr/>
        <p:txBody>
          <a:bodyPr/>
          <a:lstStyle/>
          <a:p>
            <a:fld id="{48F63A3B-78C7-47BE-AE5E-E10140E04643}" type="slidenum">
              <a:rPr lang="en-US" smtClean="0"/>
              <a:t>25</a:t>
            </a:fld>
            <a:endParaRPr lang="en-US" dirty="0"/>
          </a:p>
        </p:txBody>
      </p:sp>
      <p:sp>
        <p:nvSpPr>
          <p:cNvPr id="7" name="ZoneTexte 6"/>
          <p:cNvSpPr txBox="1"/>
          <p:nvPr/>
        </p:nvSpPr>
        <p:spPr>
          <a:xfrm>
            <a:off x="628650" y="3334702"/>
            <a:ext cx="7593736" cy="3447098"/>
          </a:xfrm>
          <a:prstGeom prst="rect">
            <a:avLst/>
          </a:prstGeom>
          <a:noFill/>
        </p:spPr>
        <p:txBody>
          <a:bodyPr wrap="square" rtlCol="0">
            <a:spAutoFit/>
          </a:bodyPr>
          <a:lstStyle/>
          <a:p>
            <a:r>
              <a:rPr lang="fr-FR" dirty="0">
                <a:cs typeface="American Typewriter Condensed"/>
              </a:rPr>
              <a:t>Appel pour : A[n][n], u[n] -&gt; v[n]: </a:t>
            </a:r>
            <a:r>
              <a:rPr lang="fr-FR" dirty="0" err="1">
                <a:solidFill>
                  <a:srgbClr val="FF0000"/>
                </a:solidFill>
                <a:latin typeface="American Typewriter Condensed"/>
                <a:cs typeface="American Typewriter Condensed"/>
              </a:rPr>
              <a:t>nb_lignes</a:t>
            </a:r>
            <a:r>
              <a:rPr lang="fr-FR" dirty="0">
                <a:solidFill>
                  <a:srgbClr val="FF0000"/>
                </a:solidFill>
                <a:latin typeface="American Typewriter Condensed"/>
                <a:cs typeface="American Typewriter Condensed"/>
              </a:rPr>
              <a:t> </a:t>
            </a:r>
            <a:r>
              <a:rPr lang="fr-FR" dirty="0">
                <a:cs typeface="American Typewriter Condensed"/>
              </a:rPr>
              <a:t>= </a:t>
            </a:r>
            <a:r>
              <a:rPr lang="fr-FR" dirty="0" err="1">
                <a:solidFill>
                  <a:srgbClr val="FF0000"/>
                </a:solidFill>
                <a:latin typeface="American Typewriter Condensed"/>
                <a:cs typeface="American Typewriter Condensed"/>
              </a:rPr>
              <a:t>nb_cols</a:t>
            </a:r>
            <a:r>
              <a:rPr lang="fr-FR" dirty="0">
                <a:solidFill>
                  <a:srgbClr val="FF0000"/>
                </a:solidFill>
                <a:latin typeface="American Typewriter Condensed"/>
                <a:cs typeface="American Typewriter Condensed"/>
              </a:rPr>
              <a:t> </a:t>
            </a:r>
            <a:r>
              <a:rPr lang="fr-FR" dirty="0">
                <a:cs typeface="American Typewriter Condensed"/>
              </a:rPr>
              <a:t>= </a:t>
            </a:r>
            <a:r>
              <a:rPr lang="fr-FR" b="1" dirty="0">
                <a:solidFill>
                  <a:schemeClr val="accent2"/>
                </a:solidFill>
                <a:cs typeface="American Typewriter Condensed"/>
              </a:rPr>
              <a:t>n</a:t>
            </a:r>
            <a:r>
              <a:rPr lang="fr-FR" dirty="0">
                <a:cs typeface="American Typewriter Condensed"/>
              </a:rPr>
              <a:t>	</a:t>
            </a:r>
          </a:p>
          <a:p>
            <a:r>
              <a:rPr lang="fr-FR" dirty="0">
                <a:cs typeface="American Typewriter Condensed"/>
              </a:rPr>
              <a:t>Deux boucles </a:t>
            </a:r>
            <a:r>
              <a:rPr lang="fr-FR" dirty="0">
                <a:latin typeface="American Typewriter Condensed"/>
                <a:cs typeface="American Typewriter Condensed"/>
              </a:rPr>
              <a:t>for </a:t>
            </a:r>
            <a:r>
              <a:rPr lang="fr-FR" dirty="0">
                <a:cs typeface="American Typewriter Condensed"/>
              </a:rPr>
              <a:t>imbriquées de taille n chacune</a:t>
            </a:r>
          </a:p>
          <a:p>
            <a:pPr marL="285750" indent="-285750">
              <a:buFontTx/>
              <a:buChar char="-"/>
            </a:pPr>
            <a:r>
              <a:rPr lang="fr-FR" dirty="0">
                <a:solidFill>
                  <a:schemeClr val="accent2"/>
                </a:solidFill>
                <a:cs typeface="American Typewriter Condensed"/>
              </a:rPr>
              <a:t>boucle extérieure </a:t>
            </a:r>
            <a:r>
              <a:rPr lang="fr-FR" dirty="0">
                <a:cs typeface="American Typewriter Condensed"/>
              </a:rPr>
              <a:t>:  </a:t>
            </a:r>
            <a:r>
              <a:rPr lang="fr-FR" b="1" dirty="0">
                <a:solidFill>
                  <a:schemeClr val="accent2"/>
                </a:solidFill>
                <a:cs typeface="American Typewriter Condensed"/>
              </a:rPr>
              <a:t>n</a:t>
            </a:r>
            <a:r>
              <a:rPr lang="fr-FR" b="1" baseline="30000" dirty="0">
                <a:cs typeface="American Typewriter Condensed"/>
              </a:rPr>
              <a:t>  </a:t>
            </a:r>
            <a:r>
              <a:rPr lang="fr-FR" b="1" dirty="0">
                <a:solidFill>
                  <a:schemeClr val="accent2"/>
                </a:solidFill>
                <a:cs typeface="American Typewriter Condensed"/>
              </a:rPr>
              <a:t>itérations</a:t>
            </a:r>
            <a:r>
              <a:rPr lang="fr-FR" b="1" dirty="0">
                <a:cs typeface="American Typewriter Condensed"/>
              </a:rPr>
              <a:t> </a:t>
            </a:r>
            <a:r>
              <a:rPr lang="fr-FR" dirty="0">
                <a:cs typeface="American Typewriter Condensed"/>
              </a:rPr>
              <a:t>de </a:t>
            </a:r>
          </a:p>
          <a:p>
            <a:r>
              <a:rPr lang="fr-FR" dirty="0">
                <a:cs typeface="American Typewriter Condensed"/>
              </a:rPr>
              <a:t>		- ligne 3 : total = n affectations</a:t>
            </a:r>
          </a:p>
          <a:p>
            <a:r>
              <a:rPr lang="fr-FR" dirty="0">
                <a:cs typeface="American Typewriter Condensed"/>
              </a:rPr>
              <a:t>		- ligne 4 : la boucle </a:t>
            </a:r>
            <a:r>
              <a:rPr lang="fr-FR" dirty="0">
                <a:latin typeface="American Typewriter Condensed"/>
                <a:cs typeface="American Typewriter Condensed"/>
              </a:rPr>
              <a:t>for </a:t>
            </a:r>
            <a:r>
              <a:rPr lang="fr-FR" dirty="0">
                <a:solidFill>
                  <a:schemeClr val="accent2"/>
                </a:solidFill>
                <a:cs typeface="American Typewriter Condensed"/>
              </a:rPr>
              <a:t>intérieure</a:t>
            </a:r>
            <a:r>
              <a:rPr lang="fr-FR" dirty="0">
                <a:solidFill>
                  <a:schemeClr val="accent5"/>
                </a:solidFill>
                <a:cs typeface="American Typewriter Condensed"/>
              </a:rPr>
              <a:t> </a:t>
            </a:r>
            <a:endParaRPr lang="fr-FR" dirty="0">
              <a:cs typeface="American Typewriter Condensed"/>
            </a:endParaRPr>
          </a:p>
          <a:p>
            <a:r>
              <a:rPr lang="fr-FR" dirty="0">
                <a:solidFill>
                  <a:schemeClr val="accent5"/>
                </a:solidFill>
                <a:cs typeface="American Typewriter Condensed"/>
              </a:rPr>
              <a:t>			- </a:t>
            </a:r>
            <a:r>
              <a:rPr lang="fr-FR" dirty="0">
                <a:solidFill>
                  <a:schemeClr val="accent2"/>
                </a:solidFill>
                <a:cs typeface="American Typewriter Condensed"/>
              </a:rPr>
              <a:t>boucle intérieure </a:t>
            </a:r>
            <a:r>
              <a:rPr lang="fr-FR" dirty="0">
                <a:cs typeface="American Typewriter Condensed"/>
              </a:rPr>
              <a:t>: </a:t>
            </a:r>
            <a:r>
              <a:rPr lang="fr-FR" b="1" dirty="0">
                <a:solidFill>
                  <a:schemeClr val="accent2"/>
                </a:solidFill>
                <a:cs typeface="American Typewriter Condensed"/>
              </a:rPr>
              <a:t>n</a:t>
            </a:r>
            <a:r>
              <a:rPr lang="fr-FR" b="1" baseline="30000" dirty="0">
                <a:cs typeface="American Typewriter Condensed"/>
              </a:rPr>
              <a:t> </a:t>
            </a:r>
            <a:r>
              <a:rPr lang="fr-FR" b="1" dirty="0">
                <a:solidFill>
                  <a:schemeClr val="accent2"/>
                </a:solidFill>
                <a:cs typeface="American Typewriter Condensed"/>
              </a:rPr>
              <a:t>itérations</a:t>
            </a:r>
            <a:r>
              <a:rPr lang="fr-FR" b="1" dirty="0">
                <a:cs typeface="American Typewriter Condensed"/>
              </a:rPr>
              <a:t> </a:t>
            </a:r>
            <a:r>
              <a:rPr lang="fr-FR" dirty="0">
                <a:cs typeface="American Typewriter Condensed"/>
              </a:rPr>
              <a:t>de</a:t>
            </a:r>
          </a:p>
          <a:p>
            <a:r>
              <a:rPr lang="fr-FR" dirty="0">
                <a:cs typeface="American Typewriter Condensed"/>
              </a:rPr>
              <a:t>				- ligne 5 :  1 *, 1 +, 1 =</a:t>
            </a:r>
          </a:p>
          <a:p>
            <a:r>
              <a:rPr lang="fr-FR" dirty="0">
                <a:cs typeface="American Typewriter Condensed"/>
              </a:rPr>
              <a:t>			- total intérieur = 2n</a:t>
            </a:r>
            <a:r>
              <a:rPr lang="fr-FR" baseline="30000" dirty="0">
                <a:cs typeface="American Typewriter Condensed"/>
              </a:rPr>
              <a:t> </a:t>
            </a:r>
            <a:r>
              <a:rPr lang="fr-FR" dirty="0">
                <a:cs typeface="American Typewriter Condensed"/>
              </a:rPr>
              <a:t>opérations, n</a:t>
            </a:r>
            <a:r>
              <a:rPr lang="fr-FR" baseline="30000" dirty="0">
                <a:cs typeface="American Typewriter Condensed"/>
              </a:rPr>
              <a:t> </a:t>
            </a:r>
            <a:r>
              <a:rPr lang="fr-FR" dirty="0">
                <a:cs typeface="American Typewriter Condensed"/>
              </a:rPr>
              <a:t>affectations</a:t>
            </a:r>
          </a:p>
          <a:p>
            <a:r>
              <a:rPr lang="fr-FR" dirty="0">
                <a:cs typeface="American Typewriter Condensed"/>
              </a:rPr>
              <a:t>Total extérieur-intérieur : </a:t>
            </a:r>
            <a:r>
              <a:rPr lang="fr-FR" b="1" dirty="0">
                <a:cs typeface="American Typewriter Condensed"/>
              </a:rPr>
              <a:t>2n</a:t>
            </a:r>
            <a:r>
              <a:rPr lang="fr-FR" b="1" baseline="30000" dirty="0">
                <a:cs typeface="American Typewriter Condensed"/>
              </a:rPr>
              <a:t>2 </a:t>
            </a:r>
            <a:r>
              <a:rPr lang="fr-FR" b="1" dirty="0">
                <a:cs typeface="American Typewriter Condensed"/>
              </a:rPr>
              <a:t>opérations</a:t>
            </a:r>
            <a:r>
              <a:rPr lang="fr-FR" dirty="0">
                <a:cs typeface="American Typewriter Condensed"/>
              </a:rPr>
              <a:t>, n</a:t>
            </a:r>
            <a:r>
              <a:rPr lang="fr-FR" baseline="30000" dirty="0">
                <a:cs typeface="American Typewriter Condensed"/>
              </a:rPr>
              <a:t>2 </a:t>
            </a:r>
            <a:r>
              <a:rPr lang="fr-FR" dirty="0">
                <a:cs typeface="American Typewriter Condensed"/>
              </a:rPr>
              <a:t>+ n affectations</a:t>
            </a:r>
          </a:p>
          <a:p>
            <a:endParaRPr lang="fr-FR" dirty="0">
              <a:cs typeface="American Typewriter Condensed"/>
            </a:endParaRPr>
          </a:p>
          <a:p>
            <a:pPr algn="ctr"/>
            <a:r>
              <a:rPr lang="fr-FR" sz="2000" b="1" dirty="0">
                <a:cs typeface="American Typewriter Condensed"/>
              </a:rPr>
              <a:t>Asymptotiquement</a:t>
            </a:r>
            <a:r>
              <a:rPr lang="fr-FR" sz="2000" i="1" dirty="0">
                <a:cs typeface="American Typewriter Condensed"/>
              </a:rPr>
              <a:t> : </a:t>
            </a:r>
            <a:r>
              <a:rPr lang="fr-FR" sz="2000" i="1" dirty="0">
                <a:solidFill>
                  <a:schemeClr val="accent2"/>
                </a:solidFill>
                <a:cs typeface="American Typewriter Condensed"/>
              </a:rPr>
              <a:t>C(</a:t>
            </a:r>
            <a:r>
              <a:rPr lang="fr-FR" sz="2000" i="1" dirty="0" err="1">
                <a:solidFill>
                  <a:schemeClr val="accent2"/>
                </a:solidFill>
                <a:cs typeface="American Typewriter Condensed"/>
              </a:rPr>
              <a:t>Ax</a:t>
            </a:r>
            <a:r>
              <a:rPr lang="fr-FR" sz="2000" i="1" dirty="0">
                <a:solidFill>
                  <a:schemeClr val="accent2"/>
                </a:solidFill>
                <a:cs typeface="American Typewriter Condensed"/>
              </a:rPr>
              <a:t>) ~ n</a:t>
            </a:r>
            <a:r>
              <a:rPr lang="fr-FR" sz="2000" i="1" baseline="30000" dirty="0">
                <a:solidFill>
                  <a:schemeClr val="accent2"/>
                </a:solidFill>
                <a:cs typeface="American Typewriter Condensed"/>
              </a:rPr>
              <a:t>2 </a:t>
            </a:r>
            <a:r>
              <a:rPr lang="fr-FR" sz="2000" i="1" dirty="0">
                <a:solidFill>
                  <a:schemeClr val="accent2"/>
                </a:solidFill>
                <a:cs typeface="American Typewriter Condensed"/>
              </a:rPr>
              <a:t> </a:t>
            </a:r>
            <a:r>
              <a:rPr lang="fr-FR" sz="2000" i="1" dirty="0">
                <a:solidFill>
                  <a:schemeClr val="accent5"/>
                </a:solidFill>
                <a:cs typeface="American Typewriter Condensed"/>
              </a:rPr>
              <a:t>: </a:t>
            </a:r>
            <a:r>
              <a:rPr lang="fr-FR" sz="2000" dirty="0">
                <a:cs typeface="American Typewriter Condensed"/>
              </a:rPr>
              <a:t>complexité</a:t>
            </a:r>
            <a:r>
              <a:rPr lang="fr-FR" sz="2000" i="1" dirty="0">
                <a:cs typeface="American Typewriter Condensed"/>
              </a:rPr>
              <a:t> </a:t>
            </a:r>
            <a:r>
              <a:rPr lang="fr-FR" sz="2000" b="1" i="1" dirty="0">
                <a:solidFill>
                  <a:schemeClr val="accent2"/>
                </a:solidFill>
                <a:cs typeface="American Typewriter Condensed"/>
              </a:rPr>
              <a:t>quadratique</a:t>
            </a:r>
            <a:r>
              <a:rPr lang="fr-FR" sz="2000" i="1" dirty="0">
                <a:solidFill>
                  <a:schemeClr val="accent5"/>
                </a:solidFill>
                <a:cs typeface="American Typewriter Condensed"/>
              </a:rPr>
              <a:t> </a:t>
            </a:r>
            <a:r>
              <a:rPr lang="fr-FR" sz="2000" dirty="0">
                <a:cs typeface="American Typewriter Condensed"/>
              </a:rPr>
              <a:t>en temps</a:t>
            </a:r>
          </a:p>
          <a:p>
            <a:endParaRPr lang="fr-FR" sz="2000" dirty="0">
              <a:cs typeface="American Typewriter Condensed"/>
            </a:endParaRPr>
          </a:p>
        </p:txBody>
      </p:sp>
    </p:spTree>
    <p:extLst>
      <p:ext uri="{BB962C8B-B14F-4D97-AF65-F5344CB8AC3E}">
        <p14:creationId xmlns:p14="http://schemas.microsoft.com/office/powerpoint/2010/main" val="81573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49" y="130268"/>
            <a:ext cx="8304293" cy="1325563"/>
          </a:xfrm>
        </p:spPr>
        <p:txBody>
          <a:bodyPr>
            <a:normAutofit/>
          </a:bodyPr>
          <a:lstStyle/>
          <a:p>
            <a:pPr>
              <a:lnSpc>
                <a:spcPct val="50000"/>
              </a:lnSpc>
            </a:pPr>
            <a:r>
              <a:rPr lang="fr-FR" dirty="0"/>
              <a:t>Des mesures </a:t>
            </a:r>
            <a:r>
              <a:rPr lang="fr-FR" i="1" dirty="0"/>
              <a:t>réelles</a:t>
            </a:r>
            <a:r>
              <a:rPr lang="fr-FR" dirty="0"/>
              <a:t> de </a:t>
            </a:r>
            <a:r>
              <a:rPr lang="fr-FR" dirty="0">
                <a:latin typeface="American Typewriter Condensed"/>
                <a:cs typeface="American Typewriter Condensed"/>
              </a:rPr>
              <a:t>A u</a:t>
            </a:r>
            <a:br>
              <a:rPr lang="fr-FR" dirty="0">
                <a:latin typeface="American Typewriter Condensed"/>
                <a:cs typeface="American Typewriter Condensed"/>
              </a:rPr>
            </a:br>
            <a:br>
              <a:rPr lang="fr-FR" dirty="0">
                <a:latin typeface="American Typewriter Condensed"/>
                <a:cs typeface="American Typewriter Condensed"/>
              </a:rPr>
            </a:br>
            <a:r>
              <a:rPr lang="fr-FR" sz="1800" dirty="0">
                <a:latin typeface="+mn-lt"/>
                <a:cs typeface="American Typewriter Condensed"/>
              </a:rPr>
              <a:t>Le produit matrice-vecteur </a:t>
            </a:r>
            <a:r>
              <a:rPr lang="fr-FR" sz="1800" dirty="0">
                <a:latin typeface="American Typewriter Condensed"/>
                <a:cs typeface="American Typewriter Condensed"/>
              </a:rPr>
              <a:t>A x </a:t>
            </a:r>
            <a:r>
              <a:rPr lang="fr-FR" sz="1800" dirty="0">
                <a:latin typeface="+mn-lt"/>
                <a:cs typeface="American Typewriter Condensed"/>
              </a:rPr>
              <a:t>est quadratique en nombre d'opérations arithmétiques</a:t>
            </a:r>
            <a:endParaRPr lang="fr-FR" sz="2400" dirty="0">
              <a:latin typeface="American Typewriter Condensed"/>
              <a:cs typeface="American Typewriter Condensed"/>
            </a:endParaRPr>
          </a:p>
        </p:txBody>
      </p:sp>
      <p:sp>
        <p:nvSpPr>
          <p:cNvPr id="4" name="Espace réservé de la date 3"/>
          <p:cNvSpPr>
            <a:spLocks noGrp="1"/>
          </p:cNvSpPr>
          <p:nvPr>
            <p:ph type="dt" sz="half" idx="10"/>
          </p:nvPr>
        </p:nvSpPr>
        <p:spPr/>
        <p:txBody>
          <a:bodyPr/>
          <a:lstStyle/>
          <a:p>
            <a:fld id="{651A82D7-8B31-D647-98C7-ACA974DCB258}" type="datetime1">
              <a:rPr lang="fr-FR" smtClean="0"/>
              <a:t>23/03/2021</a:t>
            </a:fld>
            <a:endParaRPr lang="fr-FR"/>
          </a:p>
        </p:txBody>
      </p:sp>
      <p:sp>
        <p:nvSpPr>
          <p:cNvPr id="5" name="Espace réservé du pied de page 4"/>
          <p:cNvSpPr>
            <a:spLocks noGrp="1"/>
          </p:cNvSpPr>
          <p:nvPr>
            <p:ph type="ftr" sz="quarter" idx="11"/>
          </p:nvPr>
        </p:nvSpPr>
        <p:spPr/>
        <p:txBody>
          <a:bodyPr/>
          <a:lstStyle/>
          <a:p>
            <a:r>
              <a:rPr lang="en-US"/>
              <a:t>Algo 2. L1 math-info. UPVD. (PhL)</a:t>
            </a:r>
            <a:endParaRPr lang="fr-FR" dirty="0"/>
          </a:p>
        </p:txBody>
      </p:sp>
      <p:sp>
        <p:nvSpPr>
          <p:cNvPr id="6" name="Espace réservé du numéro de diapositive 5"/>
          <p:cNvSpPr>
            <a:spLocks noGrp="1"/>
          </p:cNvSpPr>
          <p:nvPr>
            <p:ph type="sldNum" sz="quarter" idx="12"/>
          </p:nvPr>
        </p:nvSpPr>
        <p:spPr/>
        <p:txBody>
          <a:bodyPr/>
          <a:lstStyle/>
          <a:p>
            <a:fld id="{65A18AA7-90E0-3C48-AFBB-AC3FD33DE304}" type="slidenum">
              <a:rPr lang="fr-FR" smtClean="0"/>
              <a:t>26</a:t>
            </a:fld>
            <a:endParaRPr lang="fr-FR"/>
          </a:p>
        </p:txBody>
      </p:sp>
      <p:sp>
        <p:nvSpPr>
          <p:cNvPr id="9" name="ZoneTexte 8"/>
          <p:cNvSpPr txBox="1"/>
          <p:nvPr/>
        </p:nvSpPr>
        <p:spPr>
          <a:xfrm>
            <a:off x="4318000" y="1889245"/>
            <a:ext cx="4197349" cy="2308324"/>
          </a:xfrm>
          <a:prstGeom prst="rect">
            <a:avLst/>
          </a:prstGeom>
          <a:noFill/>
        </p:spPr>
        <p:txBody>
          <a:bodyPr wrap="square" rtlCol="0">
            <a:spAutoFit/>
          </a:bodyPr>
          <a:lstStyle/>
          <a:p>
            <a:pPr marL="87313"/>
            <a:r>
              <a:rPr lang="fr-FR" dirty="0"/>
              <a:t>Attention : échelle log</a:t>
            </a:r>
            <a:r>
              <a:rPr lang="fr-FR" baseline="-25000" dirty="0"/>
              <a:t>10</a:t>
            </a:r>
            <a:r>
              <a:rPr lang="fr-FR" dirty="0"/>
              <a:t> sur les axes </a:t>
            </a:r>
          </a:p>
          <a:p>
            <a:pPr marL="87313"/>
            <a:r>
              <a:rPr lang="fr-FR" dirty="0"/>
              <a:t>des x et des y ! </a:t>
            </a:r>
          </a:p>
          <a:p>
            <a:pPr marL="87313"/>
            <a:endParaRPr lang="fr-FR" dirty="0"/>
          </a:p>
          <a:p>
            <a:pPr marL="87313"/>
            <a:r>
              <a:rPr lang="fr-FR" dirty="0"/>
              <a:t>La pente vaut 2, ce qui représente :</a:t>
            </a:r>
          </a:p>
          <a:p>
            <a:pPr marL="87313"/>
            <a:r>
              <a:rPr lang="fr-FR" dirty="0"/>
              <a:t>	10</a:t>
            </a:r>
            <a:r>
              <a:rPr lang="fr-FR" baseline="30000" dirty="0"/>
              <a:t>1</a:t>
            </a:r>
            <a:r>
              <a:rPr lang="fr-FR" dirty="0"/>
              <a:t> sur x </a:t>
            </a:r>
            <a:r>
              <a:rPr lang="fr-FR" dirty="0">
                <a:sym typeface="Wingdings"/>
              </a:rPr>
              <a:t> </a:t>
            </a:r>
            <a:r>
              <a:rPr lang="fr-FR" dirty="0"/>
              <a:t>10</a:t>
            </a:r>
            <a:r>
              <a:rPr lang="fr-FR" baseline="30000" dirty="0"/>
              <a:t>2 </a:t>
            </a:r>
            <a:r>
              <a:rPr lang="fr-FR" dirty="0"/>
              <a:t>sur y</a:t>
            </a:r>
          </a:p>
          <a:p>
            <a:pPr marL="87313"/>
            <a:r>
              <a:rPr lang="fr-FR" dirty="0"/>
              <a:t>	soit donc x </a:t>
            </a:r>
            <a:r>
              <a:rPr lang="fr-FR" dirty="0">
                <a:sym typeface="Wingdings"/>
              </a:rPr>
              <a:t> x</a:t>
            </a:r>
            <a:r>
              <a:rPr lang="fr-FR" baseline="30000" dirty="0">
                <a:sym typeface="Wingdings"/>
              </a:rPr>
              <a:t>2</a:t>
            </a:r>
            <a:endParaRPr lang="fr-FR" baseline="30000" dirty="0"/>
          </a:p>
          <a:p>
            <a:pPr marL="87313"/>
            <a:endParaRPr lang="fr-FR" dirty="0"/>
          </a:p>
          <a:p>
            <a:endParaRPr lang="fr-FR" dirty="0"/>
          </a:p>
        </p:txBody>
      </p:sp>
      <p:pic>
        <p:nvPicPr>
          <p:cNvPr id="8" name="Espace réservé du contenu 7" descr="time_Ax_logx.png"/>
          <p:cNvPicPr>
            <a:picLocks noGrp="1" noChangeAspect="1"/>
          </p:cNvPicPr>
          <p:nvPr>
            <p:ph idx="1"/>
          </p:nvPr>
        </p:nvPicPr>
        <p:blipFill>
          <a:blip r:embed="rId2">
            <a:extLst>
              <a:ext uri="{28A0092B-C50C-407E-A947-70E740481C1C}">
                <a14:useLocalDpi xmlns:a14="http://schemas.microsoft.com/office/drawing/2010/main" val="0"/>
              </a:ext>
            </a:extLst>
          </a:blip>
          <a:srcRect t="-11704" b="-11704"/>
          <a:stretch>
            <a:fillRect/>
          </a:stretch>
        </p:blipFill>
        <p:spPr>
          <a:xfrm>
            <a:off x="-36234" y="1210235"/>
            <a:ext cx="4503460" cy="4168215"/>
          </a:xfrm>
        </p:spPr>
      </p:pic>
      <p:sp>
        <p:nvSpPr>
          <p:cNvPr id="11" name="ZoneTexte 10"/>
          <p:cNvSpPr txBox="1"/>
          <p:nvPr/>
        </p:nvSpPr>
        <p:spPr>
          <a:xfrm>
            <a:off x="4318000" y="3776050"/>
            <a:ext cx="3868644" cy="1477328"/>
          </a:xfrm>
          <a:prstGeom prst="rect">
            <a:avLst/>
          </a:prstGeom>
          <a:noFill/>
        </p:spPr>
        <p:txBody>
          <a:bodyPr wrap="square" rtlCol="0">
            <a:spAutoFit/>
          </a:bodyPr>
          <a:lstStyle/>
          <a:p>
            <a:r>
              <a:rPr lang="fr-FR" dirty="0"/>
              <a:t>Autre illustration : </a:t>
            </a:r>
          </a:p>
          <a:p>
            <a:r>
              <a:rPr lang="fr-FR" dirty="0"/>
              <a:t>le temps de calcul représenté en échelle log-log est une droite parallèle à celle de n</a:t>
            </a:r>
            <a:r>
              <a:rPr lang="fr-FR" baseline="30000" dirty="0"/>
              <a:t>2</a:t>
            </a:r>
          </a:p>
          <a:p>
            <a:endParaRPr lang="fr-FR" dirty="0"/>
          </a:p>
        </p:txBody>
      </p:sp>
      <p:sp>
        <p:nvSpPr>
          <p:cNvPr id="3" name="ZoneTexte 2"/>
          <p:cNvSpPr txBox="1"/>
          <p:nvPr/>
        </p:nvSpPr>
        <p:spPr>
          <a:xfrm>
            <a:off x="628649" y="5392879"/>
            <a:ext cx="7727044" cy="646331"/>
          </a:xfrm>
          <a:prstGeom prst="rect">
            <a:avLst/>
          </a:prstGeom>
          <a:noFill/>
        </p:spPr>
        <p:txBody>
          <a:bodyPr wrap="square" rtlCol="0">
            <a:spAutoFit/>
          </a:bodyPr>
          <a:lstStyle/>
          <a:p>
            <a:r>
              <a:rPr lang="fr-FR" dirty="0"/>
              <a:t>Conseil : être à l'aise pour choisir le tracé le plus parlant !</a:t>
            </a:r>
          </a:p>
          <a:p>
            <a:endParaRPr lang="fr-FR" dirty="0"/>
          </a:p>
        </p:txBody>
      </p:sp>
    </p:spTree>
    <p:extLst>
      <p:ext uri="{BB962C8B-B14F-4D97-AF65-F5344CB8AC3E}">
        <p14:creationId xmlns:p14="http://schemas.microsoft.com/office/powerpoint/2010/main" val="8118917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92100" y="220030"/>
            <a:ext cx="8572500" cy="699071"/>
          </a:xfrm>
        </p:spPr>
        <p:txBody>
          <a:bodyPr>
            <a:normAutofit fontScale="90000"/>
          </a:bodyPr>
          <a:lstStyle/>
          <a:p>
            <a:r>
              <a:rPr lang="fr-FR" dirty="0"/>
              <a:t>Complexité en mémoire du produit matrice x vecteur </a:t>
            </a:r>
          </a:p>
        </p:txBody>
      </p:sp>
      <p:sp>
        <p:nvSpPr>
          <p:cNvPr id="3" name="Espace réservé du contenu 2"/>
          <p:cNvSpPr>
            <a:spLocks noGrp="1"/>
          </p:cNvSpPr>
          <p:nvPr>
            <p:ph idx="1"/>
          </p:nvPr>
        </p:nvSpPr>
        <p:spPr>
          <a:xfrm>
            <a:off x="557164" y="1014544"/>
            <a:ext cx="8029671" cy="2326315"/>
          </a:xfrm>
        </p:spPr>
        <p:style>
          <a:lnRef idx="1">
            <a:schemeClr val="accent3"/>
          </a:lnRef>
          <a:fillRef idx="2">
            <a:schemeClr val="accent3"/>
          </a:fillRef>
          <a:effectRef idx="1">
            <a:schemeClr val="accent3"/>
          </a:effectRef>
          <a:fontRef idx="minor">
            <a:schemeClr val="dk1"/>
          </a:fontRef>
        </p:style>
        <p:txBody>
          <a:bodyPr>
            <a:noAutofit/>
          </a:bodyPr>
          <a:lstStyle/>
          <a:p>
            <a:pPr marL="0" indent="0">
              <a:lnSpc>
                <a:spcPts val="1200"/>
              </a:lnSpc>
              <a:buNone/>
              <a:tabLst>
                <a:tab pos="390525" algn="l"/>
              </a:tabLst>
            </a:pPr>
            <a:r>
              <a:rPr lang="fr-FR" sz="1400" dirty="0">
                <a:solidFill>
                  <a:schemeClr val="tx1"/>
                </a:solidFill>
                <a:latin typeface="American Typewriter Condensed"/>
                <a:cs typeface="American Typewriter Condensed"/>
              </a:rPr>
              <a:t>1 </a:t>
            </a:r>
            <a:r>
              <a:rPr lang="fr-FR" sz="1400" dirty="0" err="1">
                <a:latin typeface="American Typewriter Condensed"/>
                <a:cs typeface="American Typewriter Condensed"/>
              </a:rPr>
              <a:t>def</a:t>
            </a:r>
            <a:r>
              <a:rPr lang="fr-FR" sz="1400" dirty="0">
                <a:latin typeface="American Typewriter Condensed"/>
                <a:cs typeface="American Typewriter Condensed"/>
              </a:rPr>
              <a:t> Au(</a:t>
            </a:r>
            <a:r>
              <a:rPr lang="fr-FR" sz="1400" dirty="0">
                <a:solidFill>
                  <a:schemeClr val="accent5"/>
                </a:solidFill>
                <a:latin typeface="American Typewriter Condensed"/>
                <a:cs typeface="American Typewriter Condensed"/>
              </a:rPr>
              <a:t>A</a:t>
            </a:r>
            <a:r>
              <a:rPr lang="fr-FR" sz="1400" dirty="0">
                <a:latin typeface="American Typewriter Condensed"/>
                <a:cs typeface="American Typewriter Condensed"/>
              </a:rPr>
              <a:t>, </a:t>
            </a:r>
            <a:r>
              <a:rPr lang="fr-FR" sz="1400" dirty="0" err="1">
                <a:solidFill>
                  <a:srgbClr val="FF0000"/>
                </a:solidFill>
                <a:latin typeface="American Typewriter Condensed"/>
                <a:cs typeface="American Typewriter Condensed"/>
              </a:rPr>
              <a:t>nb_lignes</a:t>
            </a:r>
            <a:r>
              <a:rPr lang="fr-FR" sz="1400" dirty="0">
                <a:solidFill>
                  <a:srgbClr val="FF0000"/>
                </a:solidFill>
                <a:latin typeface="American Typewriter Condensed"/>
                <a:cs typeface="American Typewriter Condensed"/>
              </a:rPr>
              <a:t>, </a:t>
            </a:r>
            <a:r>
              <a:rPr lang="fr-FR" sz="1400" dirty="0" err="1">
                <a:solidFill>
                  <a:srgbClr val="FF0000"/>
                </a:solidFill>
                <a:latin typeface="American Typewriter Condensed"/>
                <a:cs typeface="American Typewriter Condensed"/>
              </a:rPr>
              <a:t>nb_cols</a:t>
            </a:r>
            <a:r>
              <a:rPr lang="fr-FR" sz="1400" dirty="0">
                <a:solidFill>
                  <a:srgbClr val="FF0000"/>
                </a:solidFill>
                <a:latin typeface="American Typewriter Condensed"/>
                <a:cs typeface="American Typewriter Condensed"/>
              </a:rPr>
              <a:t>, </a:t>
            </a:r>
            <a:r>
              <a:rPr lang="fr-FR" sz="1400" dirty="0">
                <a:solidFill>
                  <a:schemeClr val="accent5"/>
                </a:solidFill>
                <a:latin typeface="American Typewriter Condensed"/>
                <a:cs typeface="American Typewriter Condensed"/>
              </a:rPr>
              <a:t>u</a:t>
            </a:r>
            <a:r>
              <a:rPr lang="fr-FR" sz="1400" dirty="0">
                <a:solidFill>
                  <a:srgbClr val="FF0000"/>
                </a:solidFill>
                <a:latin typeface="American Typewriter Condensed"/>
                <a:cs typeface="American Typewriter Condensed"/>
              </a:rPr>
              <a:t>, </a:t>
            </a:r>
            <a:r>
              <a:rPr lang="fr-FR" sz="1400" dirty="0" err="1">
                <a:solidFill>
                  <a:srgbClr val="FF0000"/>
                </a:solidFill>
                <a:latin typeface="American Typewriter Condensed"/>
                <a:cs typeface="American Typewriter Condensed"/>
              </a:rPr>
              <a:t>n_nb_cols</a:t>
            </a:r>
            <a:r>
              <a:rPr lang="fr-FR" sz="1400" dirty="0">
                <a:latin typeface="American Typewriter Condensed"/>
                <a:cs typeface="American Typewriter Condensed"/>
              </a:rPr>
              <a:t>):</a:t>
            </a:r>
          </a:p>
          <a:p>
            <a:pPr marL="0" indent="0">
              <a:lnSpc>
                <a:spcPts val="1200"/>
              </a:lnSpc>
              <a:spcBef>
                <a:spcPts val="0"/>
              </a:spcBef>
              <a:buNone/>
              <a:tabLst>
                <a:tab pos="390525" algn="l"/>
              </a:tabLst>
            </a:pPr>
            <a:r>
              <a:rPr lang="fr-FR" sz="1400" dirty="0">
                <a:solidFill>
                  <a:schemeClr val="bg1"/>
                </a:solidFill>
                <a:latin typeface="American Typewriter Condensed"/>
                <a:cs typeface="American Typewriter Condensed"/>
              </a:rPr>
              <a:t> 		‘’’ calcule produit mat-</a:t>
            </a:r>
            <a:r>
              <a:rPr lang="fr-FR" sz="1400" dirty="0" err="1">
                <a:solidFill>
                  <a:schemeClr val="bg1"/>
                </a:solidFill>
                <a:latin typeface="American Typewriter Condensed"/>
                <a:cs typeface="American Typewriter Condensed"/>
              </a:rPr>
              <a:t>vec</a:t>
            </a:r>
            <a:r>
              <a:rPr lang="fr-FR" sz="1400" dirty="0">
                <a:solidFill>
                  <a:schemeClr val="bg1"/>
                </a:solidFill>
                <a:latin typeface="American Typewriter Condensed"/>
                <a:cs typeface="American Typewriter Condensed"/>
              </a:rPr>
              <a:t> pour : </a:t>
            </a:r>
          </a:p>
          <a:p>
            <a:pPr marL="0" indent="0">
              <a:lnSpc>
                <a:spcPts val="1200"/>
              </a:lnSpc>
              <a:spcBef>
                <a:spcPts val="0"/>
              </a:spcBef>
              <a:buNone/>
              <a:tabLst>
                <a:tab pos="390525" algn="l"/>
              </a:tabLst>
            </a:pPr>
            <a:r>
              <a:rPr lang="fr-FR" sz="1400" dirty="0">
                <a:solidFill>
                  <a:schemeClr val="bg1"/>
                </a:solidFill>
                <a:latin typeface="American Typewriter Condensed"/>
                <a:cs typeface="American Typewriter Condensed"/>
              </a:rPr>
              <a:t>			A matrice carrée de taille </a:t>
            </a:r>
            <a:r>
              <a:rPr lang="fr-FR" sz="1400" dirty="0" err="1">
                <a:solidFill>
                  <a:srgbClr val="FF0000"/>
                </a:solidFill>
                <a:latin typeface="American Typewriter Condensed"/>
                <a:cs typeface="American Typewriter Condensed"/>
              </a:rPr>
              <a:t>nb_lignes</a:t>
            </a:r>
            <a:r>
              <a:rPr lang="fr-FR" sz="1400" dirty="0">
                <a:solidFill>
                  <a:srgbClr val="FF0000"/>
                </a:solidFill>
                <a:latin typeface="American Typewriter Condensed"/>
                <a:cs typeface="American Typewriter Condensed"/>
              </a:rPr>
              <a:t> x </a:t>
            </a:r>
            <a:r>
              <a:rPr lang="fr-FR" sz="1400" dirty="0" err="1">
                <a:solidFill>
                  <a:srgbClr val="FF0000"/>
                </a:solidFill>
                <a:latin typeface="American Typewriter Condensed"/>
                <a:cs typeface="American Typewriter Condensed"/>
              </a:rPr>
              <a:t>nbcols</a:t>
            </a:r>
            <a:br>
              <a:rPr lang="fr-FR" sz="1400" dirty="0">
                <a:solidFill>
                  <a:srgbClr val="FF0000"/>
                </a:solidFill>
                <a:latin typeface="American Typewriter Condensed"/>
                <a:cs typeface="American Typewriter Condensed"/>
              </a:rPr>
            </a:br>
            <a:r>
              <a:rPr lang="fr-FR" sz="1400" dirty="0">
                <a:solidFill>
                  <a:srgbClr val="FF0000"/>
                </a:solidFill>
                <a:latin typeface="American Typewriter Condensed"/>
                <a:cs typeface="American Typewriter Condensed"/>
              </a:rPr>
              <a:t>			</a:t>
            </a:r>
            <a:r>
              <a:rPr lang="fr-FR" sz="1400" dirty="0">
                <a:solidFill>
                  <a:schemeClr val="bg1"/>
                </a:solidFill>
                <a:latin typeface="American Typewriter Condensed"/>
                <a:cs typeface="American Typewriter Condensed"/>
              </a:rPr>
              <a:t>u : vecteur de taille</a:t>
            </a:r>
            <a:r>
              <a:rPr lang="fr-FR" sz="1400" dirty="0">
                <a:solidFill>
                  <a:srgbClr val="FF0000"/>
                </a:solidFill>
                <a:latin typeface="American Typewriter Condensed"/>
                <a:cs typeface="American Typewriter Condensed"/>
              </a:rPr>
              <a:t> </a:t>
            </a:r>
            <a:r>
              <a:rPr lang="fr-FR" sz="1400" dirty="0" err="1">
                <a:solidFill>
                  <a:srgbClr val="FF0000"/>
                </a:solidFill>
                <a:latin typeface="American Typewriter Condensed"/>
                <a:cs typeface="American Typewriter Condensed"/>
              </a:rPr>
              <a:t>nb_cols</a:t>
            </a:r>
            <a:r>
              <a:rPr lang="fr-FR" sz="1400" dirty="0">
                <a:solidFill>
                  <a:srgbClr val="FF0000"/>
                </a:solidFill>
                <a:latin typeface="American Typewriter Condensed"/>
                <a:cs typeface="American Typewriter Condensed"/>
              </a:rPr>
              <a:t>, </a:t>
            </a:r>
            <a:br>
              <a:rPr lang="fr-FR" sz="1400" dirty="0">
                <a:solidFill>
                  <a:schemeClr val="bg1"/>
                </a:solidFill>
                <a:latin typeface="American Typewriter Condensed"/>
                <a:cs typeface="American Typewriter Condensed"/>
              </a:rPr>
            </a:br>
            <a:r>
              <a:rPr lang="fr-FR" sz="1400" dirty="0">
                <a:solidFill>
                  <a:schemeClr val="bg1"/>
                </a:solidFill>
                <a:latin typeface="American Typewriter Condensed"/>
                <a:cs typeface="American Typewriter Condensed"/>
              </a:rPr>
              <a:t>		retourne v: vecteur de taille</a:t>
            </a:r>
            <a:r>
              <a:rPr lang="fr-FR" sz="1400" dirty="0">
                <a:solidFill>
                  <a:srgbClr val="FF0000"/>
                </a:solidFill>
                <a:latin typeface="American Typewriter Condensed"/>
                <a:cs typeface="American Typewriter Condensed"/>
              </a:rPr>
              <a:t> </a:t>
            </a:r>
            <a:r>
              <a:rPr lang="fr-FR" sz="1400" dirty="0" err="1">
                <a:solidFill>
                  <a:srgbClr val="FF0000"/>
                </a:solidFill>
                <a:latin typeface="American Typewriter Condensed"/>
                <a:cs typeface="American Typewriter Condensed"/>
              </a:rPr>
              <a:t>nb_cols</a:t>
            </a:r>
            <a:r>
              <a:rPr lang="fr-FR" sz="1400" dirty="0">
                <a:solidFill>
                  <a:schemeClr val="bg1"/>
                </a:solidFill>
                <a:latin typeface="American Typewriter Condensed"/>
                <a:cs typeface="American Typewriter Condensed"/>
              </a:rPr>
              <a:t> ’’’ </a:t>
            </a:r>
            <a:endParaRPr lang="fr-FR" sz="1400" dirty="0">
              <a:latin typeface="American Typewriter Condensed"/>
              <a:cs typeface="American Typewriter Condensed"/>
            </a:endParaRPr>
          </a:p>
          <a:p>
            <a:pPr marL="0" indent="0">
              <a:lnSpc>
                <a:spcPts val="1200"/>
              </a:lnSpc>
              <a:buNone/>
              <a:tabLst>
                <a:tab pos="390525" algn="l"/>
              </a:tabLst>
            </a:pPr>
            <a:r>
              <a:rPr lang="fr-FR" sz="1400" dirty="0">
                <a:solidFill>
                  <a:srgbClr val="FF0000"/>
                </a:solidFill>
                <a:latin typeface="American Typewriter Condensed"/>
                <a:cs typeface="American Typewriter Condensed"/>
              </a:rPr>
              <a:t>2</a:t>
            </a:r>
            <a:r>
              <a:rPr lang="fr-FR" sz="1400" dirty="0">
                <a:latin typeface="American Typewriter Condensed"/>
                <a:cs typeface="American Typewriter Condensed"/>
              </a:rPr>
              <a:t>	for i in range(</a:t>
            </a:r>
            <a:r>
              <a:rPr lang="fr-FR" sz="1400" dirty="0" err="1">
                <a:solidFill>
                  <a:srgbClr val="FF0000"/>
                </a:solidFill>
                <a:latin typeface="American Typewriter Condensed"/>
                <a:cs typeface="American Typewriter Condensed"/>
              </a:rPr>
              <a:t>nb_lignes</a:t>
            </a:r>
            <a:r>
              <a:rPr lang="fr-FR" sz="1400" dirty="0">
                <a:latin typeface="American Typewriter Condensed"/>
                <a:cs typeface="American Typewriter Condensed"/>
              </a:rPr>
              <a:t>):</a:t>
            </a:r>
          </a:p>
          <a:p>
            <a:pPr marL="0" indent="0">
              <a:lnSpc>
                <a:spcPts val="1200"/>
              </a:lnSpc>
              <a:buNone/>
              <a:tabLst>
                <a:tab pos="390525" algn="l"/>
                <a:tab pos="708025" algn="l"/>
              </a:tabLst>
            </a:pPr>
            <a:r>
              <a:rPr lang="fr-FR" sz="1400" dirty="0">
                <a:latin typeface="American Typewriter Condensed"/>
                <a:cs typeface="American Typewriter Condensed"/>
              </a:rPr>
              <a:t>3	    	v[i] = 0  	 </a:t>
            </a:r>
            <a:r>
              <a:rPr lang="fr-FR" sz="1400" dirty="0">
                <a:solidFill>
                  <a:schemeClr val="bg1"/>
                </a:solidFill>
                <a:latin typeface="American Typewriter Condensed"/>
                <a:cs typeface="American Typewriter Condensed"/>
              </a:rPr>
              <a:t># j’'accumule dans v[i]</a:t>
            </a:r>
          </a:p>
          <a:p>
            <a:pPr marL="0" indent="0">
              <a:lnSpc>
                <a:spcPts val="1200"/>
              </a:lnSpc>
              <a:buNone/>
              <a:tabLst>
                <a:tab pos="390525" algn="l"/>
              </a:tabLst>
            </a:pPr>
            <a:r>
              <a:rPr lang="fr-FR" sz="1400" dirty="0">
                <a:solidFill>
                  <a:srgbClr val="FF0000"/>
                </a:solidFill>
                <a:latin typeface="American Typewriter Condensed"/>
                <a:cs typeface="American Typewriter Condensed"/>
              </a:rPr>
              <a:t>4</a:t>
            </a:r>
            <a:r>
              <a:rPr lang="fr-FR" sz="1400" dirty="0">
                <a:latin typeface="American Typewriter Condensed"/>
                <a:cs typeface="American Typewriter Condensed"/>
              </a:rPr>
              <a:t>		for j in range(</a:t>
            </a:r>
            <a:r>
              <a:rPr lang="fr-FR" sz="1400" dirty="0" err="1">
                <a:solidFill>
                  <a:srgbClr val="FF0000"/>
                </a:solidFill>
                <a:latin typeface="American Typewriter Condensed"/>
                <a:cs typeface="American Typewriter Condensed"/>
              </a:rPr>
              <a:t>nb_cols</a:t>
            </a:r>
            <a:r>
              <a:rPr lang="fr-FR" sz="1400" dirty="0">
                <a:latin typeface="American Typewriter Condensed"/>
                <a:cs typeface="American Typewriter Condensed"/>
              </a:rPr>
              <a:t>):</a:t>
            </a:r>
          </a:p>
          <a:p>
            <a:pPr marL="0" indent="0">
              <a:lnSpc>
                <a:spcPts val="1200"/>
              </a:lnSpc>
              <a:buNone/>
              <a:tabLst>
                <a:tab pos="390525" algn="l"/>
                <a:tab pos="1111250" algn="l"/>
              </a:tabLst>
            </a:pPr>
            <a:r>
              <a:rPr lang="fr-FR" sz="1400" dirty="0">
                <a:solidFill>
                  <a:schemeClr val="tx1"/>
                </a:solidFill>
                <a:latin typeface="American Typewriter Condensed"/>
                <a:cs typeface="American Typewriter Condensed"/>
              </a:rPr>
              <a:t>5</a:t>
            </a:r>
            <a:r>
              <a:rPr lang="fr-FR" sz="1400" dirty="0">
                <a:latin typeface="American Typewriter Condensed"/>
                <a:cs typeface="American Typewriter Condensed"/>
              </a:rPr>
              <a:t>	     	v[i] = v[i] + A[i, j] * x[j] </a:t>
            </a:r>
          </a:p>
          <a:p>
            <a:pPr marL="0" indent="0">
              <a:lnSpc>
                <a:spcPts val="1200"/>
              </a:lnSpc>
              <a:buNone/>
              <a:tabLst>
                <a:tab pos="390525" algn="l"/>
              </a:tabLst>
            </a:pPr>
            <a:r>
              <a:rPr lang="fr-FR" sz="1400" dirty="0">
                <a:solidFill>
                  <a:schemeClr val="tx1"/>
                </a:solidFill>
                <a:latin typeface="American Typewriter Condensed"/>
                <a:cs typeface="American Typewriter Condensed"/>
              </a:rPr>
              <a:t>6</a:t>
            </a:r>
            <a:r>
              <a:rPr lang="fr-FR" sz="1400" dirty="0">
                <a:latin typeface="American Typewriter Condensed"/>
                <a:cs typeface="American Typewriter Condensed"/>
              </a:rPr>
              <a:t>	 return </a:t>
            </a:r>
            <a:r>
              <a:rPr lang="fr-FR" sz="1400" dirty="0">
                <a:solidFill>
                  <a:schemeClr val="accent5"/>
                </a:solidFill>
                <a:latin typeface="American Typewriter Condensed"/>
                <a:cs typeface="American Typewriter Condensed"/>
              </a:rPr>
              <a:t>v</a:t>
            </a:r>
          </a:p>
        </p:txBody>
      </p:sp>
      <p:sp>
        <p:nvSpPr>
          <p:cNvPr id="4" name="Espace réservé de la date 3"/>
          <p:cNvSpPr>
            <a:spLocks noGrp="1"/>
          </p:cNvSpPr>
          <p:nvPr>
            <p:ph type="dt" sz="half" idx="10"/>
          </p:nvPr>
        </p:nvSpPr>
        <p:spPr/>
        <p:txBody>
          <a:bodyPr/>
          <a:lstStyle/>
          <a:p>
            <a:fld id="{112B969E-D56C-C646-B365-C172226E560A}" type="datetime1">
              <a:rPr lang="fr-FR" smtClean="0"/>
              <a:t>23/03/2021</a:t>
            </a:fld>
            <a:endParaRPr lang="en-US" dirty="0"/>
          </a:p>
        </p:txBody>
      </p:sp>
      <p:sp>
        <p:nvSpPr>
          <p:cNvPr id="5" name="Espace réservé du pied de page 4"/>
          <p:cNvSpPr>
            <a:spLocks noGrp="1"/>
          </p:cNvSpPr>
          <p:nvPr>
            <p:ph type="ftr" sz="quarter" idx="11"/>
          </p:nvPr>
        </p:nvSpPr>
        <p:spPr/>
        <p:txBody>
          <a:bodyPr/>
          <a:lstStyle/>
          <a:p>
            <a:r>
              <a:rPr lang="en-US" dirty="0" err="1"/>
              <a:t>Algo</a:t>
            </a:r>
            <a:r>
              <a:rPr lang="en-US" dirty="0"/>
              <a:t> 2. L1 math-info. UPVD. (</a:t>
            </a:r>
            <a:r>
              <a:rPr lang="en-US" dirty="0" err="1"/>
              <a:t>PhL</a:t>
            </a:r>
            <a:r>
              <a:rPr lang="en-US" dirty="0"/>
              <a:t>)</a:t>
            </a:r>
          </a:p>
        </p:txBody>
      </p:sp>
      <p:sp>
        <p:nvSpPr>
          <p:cNvPr id="6" name="Espace réservé du numéro de diapositive 5"/>
          <p:cNvSpPr>
            <a:spLocks noGrp="1"/>
          </p:cNvSpPr>
          <p:nvPr>
            <p:ph type="sldNum" sz="quarter" idx="12"/>
          </p:nvPr>
        </p:nvSpPr>
        <p:spPr/>
        <p:txBody>
          <a:bodyPr/>
          <a:lstStyle/>
          <a:p>
            <a:fld id="{48F63A3B-78C7-47BE-AE5E-E10140E04643}" type="slidenum">
              <a:rPr lang="en-US" smtClean="0"/>
              <a:t>27</a:t>
            </a:fld>
            <a:endParaRPr lang="en-US" dirty="0"/>
          </a:p>
        </p:txBody>
      </p:sp>
      <p:sp>
        <p:nvSpPr>
          <p:cNvPr id="7" name="ZoneTexte 6"/>
          <p:cNvSpPr txBox="1"/>
          <p:nvPr/>
        </p:nvSpPr>
        <p:spPr>
          <a:xfrm>
            <a:off x="628650" y="3436302"/>
            <a:ext cx="7593736" cy="3170099"/>
          </a:xfrm>
          <a:prstGeom prst="rect">
            <a:avLst/>
          </a:prstGeom>
          <a:noFill/>
        </p:spPr>
        <p:txBody>
          <a:bodyPr wrap="square" rtlCol="0">
            <a:spAutoFit/>
          </a:bodyPr>
          <a:lstStyle/>
          <a:p>
            <a:r>
              <a:rPr lang="fr-FR" b="1" dirty="0">
                <a:solidFill>
                  <a:schemeClr val="accent2"/>
                </a:solidFill>
                <a:cs typeface="American Typewriter Condensed"/>
              </a:rPr>
              <a:t>Complexité en espace mémoire</a:t>
            </a:r>
          </a:p>
          <a:p>
            <a:endParaRPr lang="fr-FR" b="1" dirty="0">
              <a:solidFill>
                <a:schemeClr val="accent5"/>
              </a:solidFill>
              <a:cs typeface="American Typewriter Condensed"/>
            </a:endParaRPr>
          </a:p>
          <a:p>
            <a:r>
              <a:rPr lang="fr-FR" dirty="0">
                <a:solidFill>
                  <a:schemeClr val="accent2"/>
                </a:solidFill>
                <a:cs typeface="American Typewriter Condensed"/>
              </a:rPr>
              <a:t>1. données - résultats</a:t>
            </a:r>
          </a:p>
          <a:p>
            <a:pPr marL="285750" indent="-285750">
              <a:buFontTx/>
              <a:buChar char="-"/>
            </a:pPr>
            <a:r>
              <a:rPr lang="fr-FR" dirty="0">
                <a:cs typeface="American Typewriter Condensed"/>
              </a:rPr>
              <a:t>entrée : A[n][n], u[n] 	</a:t>
            </a:r>
            <a:r>
              <a:rPr lang="fr-FR" dirty="0">
                <a:cs typeface="American Typewriter Condensed"/>
                <a:sym typeface="Wingdings"/>
              </a:rPr>
              <a:t> </a:t>
            </a:r>
            <a:r>
              <a:rPr lang="fr-FR" dirty="0">
                <a:cs typeface="American Typewriter Condensed"/>
              </a:rPr>
              <a:t> n</a:t>
            </a:r>
            <a:r>
              <a:rPr lang="fr-FR" baseline="30000" dirty="0">
                <a:cs typeface="American Typewriter Condensed"/>
              </a:rPr>
              <a:t>2</a:t>
            </a:r>
            <a:r>
              <a:rPr lang="fr-FR" dirty="0">
                <a:cs typeface="American Typewriter Condensed"/>
              </a:rPr>
              <a:t> + n </a:t>
            </a:r>
          </a:p>
          <a:p>
            <a:pPr marL="285750" indent="-285750">
              <a:buFontTx/>
              <a:buChar char="-"/>
            </a:pPr>
            <a:r>
              <a:rPr lang="fr-FR" dirty="0">
                <a:cs typeface="American Typewriter Condensed"/>
              </a:rPr>
              <a:t>résultat : v[n] 		</a:t>
            </a:r>
            <a:r>
              <a:rPr lang="fr-FR" dirty="0">
                <a:cs typeface="American Typewriter Condensed"/>
                <a:sym typeface="Wingdings"/>
              </a:rPr>
              <a:t> </a:t>
            </a:r>
            <a:r>
              <a:rPr lang="fr-FR" dirty="0">
                <a:cs typeface="American Typewriter Condensed"/>
              </a:rPr>
              <a:t>n 	</a:t>
            </a:r>
          </a:p>
          <a:p>
            <a:pPr marL="285750" indent="-285750">
              <a:buFontTx/>
              <a:buChar char="-"/>
            </a:pPr>
            <a:r>
              <a:rPr lang="fr-FR" dirty="0">
                <a:cs typeface="American Typewriter Condensed"/>
              </a:rPr>
              <a:t>l’espace mémoire de n</a:t>
            </a:r>
            <a:r>
              <a:rPr lang="fr-FR" baseline="30000" dirty="0">
                <a:cs typeface="American Typewriter Condensed"/>
              </a:rPr>
              <a:t>2</a:t>
            </a:r>
            <a:r>
              <a:rPr lang="fr-FR" dirty="0">
                <a:cs typeface="American Typewriter Condensed"/>
              </a:rPr>
              <a:t> + n est minimal (sauf matrice ou vecteur particulier)</a:t>
            </a:r>
          </a:p>
          <a:p>
            <a:endParaRPr lang="fr-FR" dirty="0">
              <a:cs typeface="American Typewriter Condensed"/>
            </a:endParaRPr>
          </a:p>
          <a:p>
            <a:r>
              <a:rPr lang="fr-FR" dirty="0">
                <a:solidFill>
                  <a:schemeClr val="accent2"/>
                </a:solidFill>
                <a:cs typeface="American Typewriter Condensed"/>
              </a:rPr>
              <a:t>2. algorithme </a:t>
            </a:r>
          </a:p>
          <a:p>
            <a:pPr marL="285750" indent="-285750">
              <a:buFontTx/>
              <a:buChar char="-"/>
            </a:pPr>
            <a:r>
              <a:rPr lang="fr-FR" dirty="0">
                <a:cs typeface="American Typewriter Condensed"/>
              </a:rPr>
              <a:t>mise à jour de chaque composante : traitement </a:t>
            </a:r>
            <a:r>
              <a:rPr lang="fr-FR" b="1" dirty="0">
                <a:solidFill>
                  <a:schemeClr val="accent2"/>
                </a:solidFill>
                <a:cs typeface="American Typewriter Condensed"/>
              </a:rPr>
              <a:t>en place</a:t>
            </a:r>
          </a:p>
          <a:p>
            <a:pPr marL="285750" indent="-285750">
              <a:buFontTx/>
              <a:buChar char="-"/>
            </a:pPr>
            <a:r>
              <a:rPr lang="fr-FR" dirty="0">
                <a:cs typeface="American Typewriter Condensed"/>
              </a:rPr>
              <a:t>espace mémoire supplémentaire </a:t>
            </a:r>
            <a:r>
              <a:rPr lang="fr-FR" b="1" dirty="0">
                <a:cs typeface="American Typewriter Condensed"/>
              </a:rPr>
              <a:t>constant quelque soit n : O(1)</a:t>
            </a:r>
          </a:p>
          <a:p>
            <a:pPr marL="285750" indent="-285750">
              <a:buFontTx/>
              <a:buChar char="-"/>
            </a:pPr>
            <a:endParaRPr lang="fr-FR" sz="2000" dirty="0">
              <a:cs typeface="American Typewriter Condensed"/>
            </a:endParaRPr>
          </a:p>
        </p:txBody>
      </p:sp>
    </p:spTree>
    <p:extLst>
      <p:ext uri="{BB962C8B-B14F-4D97-AF65-F5344CB8AC3E}">
        <p14:creationId xmlns:p14="http://schemas.microsoft.com/office/powerpoint/2010/main" val="17369023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365126"/>
            <a:ext cx="7886700" cy="877586"/>
          </a:xfrm>
        </p:spPr>
        <p:txBody>
          <a:bodyPr/>
          <a:lstStyle/>
          <a:p>
            <a:r>
              <a:rPr lang="fr-FR" dirty="0"/>
              <a:t>Le produit matrice x vecteur : synthèse</a:t>
            </a:r>
          </a:p>
        </p:txBody>
      </p:sp>
      <p:sp>
        <p:nvSpPr>
          <p:cNvPr id="4" name="Espace réservé de la date 3"/>
          <p:cNvSpPr>
            <a:spLocks noGrp="1"/>
          </p:cNvSpPr>
          <p:nvPr>
            <p:ph type="dt" sz="half" idx="10"/>
          </p:nvPr>
        </p:nvSpPr>
        <p:spPr/>
        <p:txBody>
          <a:bodyPr/>
          <a:lstStyle/>
          <a:p>
            <a:fld id="{F70E5B14-7CC0-2240-AB59-CCC2D0575A1B}" type="datetime1">
              <a:rPr lang="fr-FR" smtClean="0"/>
              <a:t>23/03/2021</a:t>
            </a:fld>
            <a:endParaRPr lang="en-US" dirty="0"/>
          </a:p>
        </p:txBody>
      </p:sp>
      <p:sp>
        <p:nvSpPr>
          <p:cNvPr id="5" name="Espace réservé du pied de page 4"/>
          <p:cNvSpPr>
            <a:spLocks noGrp="1"/>
          </p:cNvSpPr>
          <p:nvPr>
            <p:ph type="ftr" sz="quarter" idx="11"/>
          </p:nvPr>
        </p:nvSpPr>
        <p:spPr/>
        <p:txBody>
          <a:bodyPr/>
          <a:lstStyle/>
          <a:p>
            <a:r>
              <a:rPr lang="en-US" dirty="0" err="1"/>
              <a:t>Algo</a:t>
            </a:r>
            <a:r>
              <a:rPr lang="en-US" dirty="0"/>
              <a:t> 2. L1 math-info. UPVD. (</a:t>
            </a:r>
            <a:r>
              <a:rPr lang="en-US" dirty="0" err="1"/>
              <a:t>PhL</a:t>
            </a:r>
            <a:r>
              <a:rPr lang="en-US" dirty="0"/>
              <a:t>)</a:t>
            </a:r>
          </a:p>
        </p:txBody>
      </p:sp>
      <p:sp>
        <p:nvSpPr>
          <p:cNvPr id="6" name="Espace réservé du numéro de diapositive 5"/>
          <p:cNvSpPr>
            <a:spLocks noGrp="1"/>
          </p:cNvSpPr>
          <p:nvPr>
            <p:ph type="sldNum" sz="quarter" idx="12"/>
          </p:nvPr>
        </p:nvSpPr>
        <p:spPr/>
        <p:txBody>
          <a:bodyPr/>
          <a:lstStyle/>
          <a:p>
            <a:fld id="{48F63A3B-78C7-47BE-AE5E-E10140E04643}" type="slidenum">
              <a:rPr lang="en-US" smtClean="0"/>
              <a:t>28</a:t>
            </a:fld>
            <a:endParaRPr lang="en-US" dirty="0"/>
          </a:p>
        </p:txBody>
      </p:sp>
      <mc:AlternateContent xmlns:mc="http://schemas.openxmlformats.org/markup-compatibility/2006">
        <mc:Choice xmlns:a14="http://schemas.microsoft.com/office/drawing/2010/main" Requires="a14">
          <p:sp>
            <p:nvSpPr>
              <p:cNvPr id="7" name="ZoneTexte 6"/>
              <p:cNvSpPr txBox="1"/>
              <p:nvPr/>
            </p:nvSpPr>
            <p:spPr>
              <a:xfrm>
                <a:off x="622526" y="1107290"/>
                <a:ext cx="7892824" cy="5408019"/>
              </a:xfrm>
              <a:prstGeom prst="rect">
                <a:avLst/>
              </a:prstGeom>
              <a:noFill/>
            </p:spPr>
            <p:txBody>
              <a:bodyPr wrap="square" rtlCol="0">
                <a:spAutoFit/>
              </a:bodyPr>
              <a:lstStyle/>
              <a:p>
                <a:r>
                  <a:rPr lang="fr-FR" dirty="0">
                    <a:cs typeface="American Typewriter Condensed"/>
                  </a:rPr>
                  <a:t>Le problème :</a:t>
                </a:r>
              </a:p>
              <a:p>
                <a:r>
                  <a:rPr lang="fr-FR" dirty="0">
                    <a:cs typeface="American Typewriter Condensed"/>
                  </a:rPr>
                  <a:t>	Entrée : 	A[n][n] 	= matrice carrée de taille n  = n x n = </a:t>
                </a:r>
                <a:r>
                  <a:rPr lang="fr-FR" b="1" dirty="0">
                    <a:cs typeface="American Typewriter Condensed"/>
                  </a:rPr>
                  <a:t>n</a:t>
                </a:r>
                <a:r>
                  <a:rPr lang="fr-FR" b="1" baseline="30000" dirty="0">
                    <a:cs typeface="American Typewriter Condensed"/>
                  </a:rPr>
                  <a:t>2 </a:t>
                </a:r>
                <a:r>
                  <a:rPr lang="fr-FR" b="1" dirty="0">
                    <a:cs typeface="American Typewriter Condensed"/>
                  </a:rPr>
                  <a:t>valeurs</a:t>
                </a:r>
              </a:p>
              <a:p>
                <a:r>
                  <a:rPr lang="fr-FR" dirty="0">
                    <a:cs typeface="American Typewriter Condensed"/>
                  </a:rPr>
                  <a:t>	Entrée : 	u[n] 		= vecteur de taille n = </a:t>
                </a:r>
                <a:r>
                  <a:rPr lang="fr-FR" b="1" dirty="0">
                    <a:cs typeface="American Typewriter Condensed"/>
                  </a:rPr>
                  <a:t>n</a:t>
                </a:r>
                <a:r>
                  <a:rPr lang="fr-FR" b="1" baseline="30000" dirty="0">
                    <a:cs typeface="American Typewriter Condensed"/>
                  </a:rPr>
                  <a:t> </a:t>
                </a:r>
                <a:r>
                  <a:rPr lang="fr-FR" b="1" dirty="0">
                    <a:cs typeface="American Typewriter Condensed"/>
                  </a:rPr>
                  <a:t>valeurs</a:t>
                </a:r>
              </a:p>
              <a:p>
                <a:r>
                  <a:rPr lang="fr-FR" dirty="0">
                    <a:cs typeface="American Typewriter Condensed"/>
                  </a:rPr>
                  <a:t>	Sortie :	v[n]		= vecteur de taille n = </a:t>
                </a:r>
                <a:r>
                  <a:rPr lang="fr-FR" b="1" dirty="0">
                    <a:cs typeface="American Typewriter Condensed"/>
                  </a:rPr>
                  <a:t>n</a:t>
                </a:r>
                <a:r>
                  <a:rPr lang="fr-FR" b="1" baseline="30000" dirty="0">
                    <a:cs typeface="American Typewriter Condensed"/>
                  </a:rPr>
                  <a:t> </a:t>
                </a:r>
                <a:r>
                  <a:rPr lang="fr-FR" b="1" dirty="0">
                    <a:cs typeface="American Typewriter Condensed"/>
                  </a:rPr>
                  <a:t>valeurs</a:t>
                </a:r>
              </a:p>
              <a:p>
                <a:endParaRPr lang="fr-FR" dirty="0">
                  <a:cs typeface="American Typewriter Condensed"/>
                </a:endParaRPr>
              </a:p>
              <a:p>
                <a:r>
                  <a:rPr lang="fr-FR" dirty="0">
                    <a:cs typeface="American Typewriter Condensed"/>
                  </a:rPr>
                  <a:t>L’</a:t>
                </a:r>
                <a:r>
                  <a:rPr lang="fr-FR" dirty="0" err="1">
                    <a:cs typeface="American Typewriter Condensed"/>
                  </a:rPr>
                  <a:t>algo</a:t>
                </a:r>
                <a:r>
                  <a:rPr lang="fr-FR" dirty="0">
                    <a:cs typeface="American Typewriter Condensed"/>
                  </a:rPr>
                  <a:t> :</a:t>
                </a:r>
              </a:p>
              <a:p>
                <a:r>
                  <a:rPr lang="fr-FR" dirty="0">
                    <a:cs typeface="American Typewriter Condensed"/>
                  </a:rPr>
                  <a:t>	Calcul </a:t>
                </a:r>
                <a:r>
                  <a:rPr lang="fr-FR" dirty="0">
                    <a:solidFill>
                      <a:schemeClr val="accent2"/>
                    </a:solidFill>
                    <a:cs typeface="American Typewriter Condensed"/>
                  </a:rPr>
                  <a:t>itératif</a:t>
                </a:r>
                <a:r>
                  <a:rPr lang="fr-FR" dirty="0">
                    <a:cs typeface="American Typewriter Condensed"/>
                  </a:rPr>
                  <a:t> pour i= 0, 1, </a:t>
                </a:r>
                <a:r>
                  <a:rPr lang="mr-IN" dirty="0">
                    <a:cs typeface="American Typewriter Condensed"/>
                  </a:rPr>
                  <a:t>…</a:t>
                </a:r>
                <a:r>
                  <a:rPr lang="fr-FR" dirty="0">
                    <a:cs typeface="American Typewriter Condensed"/>
                  </a:rPr>
                  <a:t>, n-1 de  </a:t>
                </a:r>
                <a14:m>
                  <m:oMath xmlns:m="http://schemas.openxmlformats.org/officeDocument/2006/math">
                    <m:r>
                      <a:rPr lang="fr-FR" b="0" i="1" smtClean="0">
                        <a:latin typeface="Cambria Math" panose="02040503050406030204" pitchFamily="18" charset="0"/>
                        <a:cs typeface="American Typewriter Condensed"/>
                      </a:rPr>
                      <m:t>𝑣</m:t>
                    </m:r>
                    <m:d>
                      <m:dPr>
                        <m:begChr m:val="["/>
                        <m:endChr m:val="]"/>
                        <m:ctrlPr>
                          <a:rPr lang="fr-FR" b="0" i="1" smtClean="0">
                            <a:latin typeface="Cambria Math" panose="02040503050406030204" pitchFamily="18" charset="0"/>
                            <a:cs typeface="American Typewriter Condensed"/>
                          </a:rPr>
                        </m:ctrlPr>
                      </m:dPr>
                      <m:e>
                        <m:r>
                          <a:rPr lang="fr-FR" b="0" i="1" smtClean="0">
                            <a:latin typeface="Cambria Math" panose="02040503050406030204" pitchFamily="18" charset="0"/>
                            <a:cs typeface="American Typewriter Condensed"/>
                          </a:rPr>
                          <m:t>𝑖</m:t>
                        </m:r>
                      </m:e>
                    </m:d>
                    <m:r>
                      <a:rPr lang="fr-FR" b="0" i="1" smtClean="0">
                        <a:latin typeface="Cambria Math" panose="02040503050406030204" pitchFamily="18" charset="0"/>
                        <a:cs typeface="American Typewriter Condensed"/>
                      </a:rPr>
                      <m:t>= </m:t>
                    </m:r>
                    <m:nary>
                      <m:naryPr>
                        <m:chr m:val="∑"/>
                        <m:limLoc m:val="subSup"/>
                        <m:ctrlPr>
                          <a:rPr lang="fr-FR" b="0" i="1" smtClean="0">
                            <a:latin typeface="Cambria Math" panose="02040503050406030204" pitchFamily="18" charset="0"/>
                          </a:rPr>
                        </m:ctrlPr>
                      </m:naryPr>
                      <m:sub>
                        <m:r>
                          <m:rPr>
                            <m:brk m:alnAt="25"/>
                          </m:rPr>
                          <a:rPr lang="fr-FR" b="0" i="1" smtClean="0">
                            <a:latin typeface="Cambria Math" panose="02040503050406030204" pitchFamily="18" charset="0"/>
                          </a:rPr>
                          <m:t>𝑗</m:t>
                        </m:r>
                        <m:r>
                          <a:rPr lang="fr-FR" b="0" i="1" smtClean="0">
                            <a:latin typeface="Cambria Math" panose="02040503050406030204" pitchFamily="18" charset="0"/>
                          </a:rPr>
                          <m:t>=0</m:t>
                        </m:r>
                      </m:sub>
                      <m:sup>
                        <m:r>
                          <a:rPr lang="fr-FR" b="0" i="1" smtClean="0">
                            <a:latin typeface="Cambria Math" panose="02040503050406030204" pitchFamily="18" charset="0"/>
                          </a:rPr>
                          <m:t>𝑛</m:t>
                        </m:r>
                        <m:r>
                          <a:rPr lang="fr-FR" b="0" i="1" smtClean="0">
                            <a:latin typeface="Cambria Math" panose="02040503050406030204" pitchFamily="18" charset="0"/>
                          </a:rPr>
                          <m:t>−1</m:t>
                        </m:r>
                      </m:sup>
                      <m:e>
                        <m:r>
                          <a:rPr lang="fr-FR" b="0" i="1" smtClean="0">
                            <a:latin typeface="Cambria Math" panose="02040503050406030204" pitchFamily="18" charset="0"/>
                          </a:rPr>
                          <m:t>𝐴</m:t>
                        </m:r>
                        <m:d>
                          <m:dPr>
                            <m:begChr m:val="["/>
                            <m:endChr m:val="]"/>
                            <m:ctrlPr>
                              <a:rPr lang="fr-FR" b="0" i="1" smtClean="0">
                                <a:latin typeface="Cambria Math" panose="02040503050406030204" pitchFamily="18" charset="0"/>
                              </a:rPr>
                            </m:ctrlPr>
                          </m:dPr>
                          <m:e>
                            <m:r>
                              <a:rPr lang="fr-FR" b="0" i="1" smtClean="0">
                                <a:latin typeface="Cambria Math" panose="02040503050406030204" pitchFamily="18" charset="0"/>
                              </a:rPr>
                              <m:t>𝑖</m:t>
                            </m:r>
                          </m:e>
                        </m:d>
                        <m:d>
                          <m:dPr>
                            <m:begChr m:val="["/>
                            <m:endChr m:val="]"/>
                            <m:ctrlPr>
                              <a:rPr lang="fr-FR" b="0" i="1" smtClean="0">
                                <a:latin typeface="Cambria Math" panose="02040503050406030204" pitchFamily="18" charset="0"/>
                              </a:rPr>
                            </m:ctrlPr>
                          </m:dPr>
                          <m:e>
                            <m:r>
                              <a:rPr lang="fr-FR" b="0" i="1" smtClean="0">
                                <a:latin typeface="Cambria Math" panose="02040503050406030204" pitchFamily="18" charset="0"/>
                              </a:rPr>
                              <m:t>𝑗</m:t>
                            </m:r>
                          </m:e>
                        </m:d>
                        <m:r>
                          <a:rPr lang="fr-FR" b="0" i="1" smtClean="0">
                            <a:latin typeface="Cambria Math" panose="02040503050406030204" pitchFamily="18" charset="0"/>
                          </a:rPr>
                          <m:t> </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𝑢</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𝑗</m:t>
                        </m:r>
                        <m:r>
                          <a:rPr lang="fr-FR" b="0" i="1" smtClean="0">
                            <a:latin typeface="Cambria Math" panose="02040503050406030204" pitchFamily="18" charset="0"/>
                            <a:ea typeface="Cambria Math" panose="02040503050406030204" pitchFamily="18" charset="0"/>
                          </a:rPr>
                          <m:t>]</m:t>
                        </m:r>
                      </m:e>
                    </m:nary>
                  </m:oMath>
                </a14:m>
                <a:endParaRPr lang="fr-FR" dirty="0">
                  <a:cs typeface="American Typewriter Condensed"/>
                </a:endParaRPr>
              </a:p>
              <a:p>
                <a:endParaRPr lang="fr-FR" dirty="0">
                  <a:cs typeface="American Typewriter Condensed"/>
                </a:endParaRPr>
              </a:p>
              <a:p>
                <a:r>
                  <a:rPr lang="fr-FR" b="1" dirty="0">
                    <a:solidFill>
                      <a:schemeClr val="accent2"/>
                    </a:solidFill>
                    <a:cs typeface="American Typewriter Condensed"/>
                  </a:rPr>
                  <a:t>Paramètres de l’analyse</a:t>
                </a:r>
                <a:r>
                  <a:rPr lang="fr-FR" dirty="0">
                    <a:solidFill>
                      <a:schemeClr val="accent2"/>
                    </a:solidFill>
                    <a:cs typeface="American Typewriter Condensed"/>
                  </a:rPr>
                  <a:t> </a:t>
                </a:r>
              </a:p>
              <a:p>
                <a:r>
                  <a:rPr lang="fr-FR" dirty="0">
                    <a:cs typeface="American Typewriter Condensed"/>
                  </a:rPr>
                  <a:t>	- mesure = décompte des </a:t>
                </a:r>
                <a:r>
                  <a:rPr lang="fr-FR" dirty="0">
                    <a:solidFill>
                      <a:schemeClr val="accent2"/>
                    </a:solidFill>
                    <a:cs typeface="American Typewriter Condensed"/>
                  </a:rPr>
                  <a:t>opérations arithmétiques </a:t>
                </a:r>
                <a:r>
                  <a:rPr lang="fr-FR" dirty="0">
                    <a:cs typeface="American Typewriter Condensed"/>
                  </a:rPr>
                  <a:t>: +, x</a:t>
                </a:r>
              </a:p>
              <a:p>
                <a:r>
                  <a:rPr lang="fr-FR" dirty="0">
                    <a:cs typeface="American Typewriter Condensed"/>
                  </a:rPr>
                  <a:t>	- paramètre = </a:t>
                </a:r>
                <a:r>
                  <a:rPr lang="fr-FR" b="1" dirty="0">
                    <a:solidFill>
                      <a:schemeClr val="accent5"/>
                    </a:solidFill>
                    <a:cs typeface="American Typewriter Condensed"/>
                  </a:rPr>
                  <a:t>n :</a:t>
                </a:r>
                <a:r>
                  <a:rPr lang="fr-FR" dirty="0">
                    <a:cs typeface="American Typewriter Condensed"/>
                  </a:rPr>
                  <a:t> la taille du vecteur u</a:t>
                </a:r>
              </a:p>
              <a:p>
                <a:endParaRPr lang="fr-FR" dirty="0">
                  <a:cs typeface="American Typewriter Condensed"/>
                </a:endParaRPr>
              </a:p>
              <a:p>
                <a:r>
                  <a:rPr lang="fr-FR" b="1" dirty="0">
                    <a:solidFill>
                      <a:schemeClr val="accent2"/>
                    </a:solidFill>
                    <a:cs typeface="American Typewriter Condensed"/>
                  </a:rPr>
                  <a:t>Complexité en temps </a:t>
                </a:r>
                <a:endParaRPr lang="fr-FR" dirty="0">
                  <a:cs typeface="American Typewriter Condensed"/>
                </a:endParaRPr>
              </a:p>
              <a:p>
                <a:r>
                  <a:rPr lang="fr-FR" i="1" dirty="0">
                    <a:cs typeface="American Typewriter Condensed"/>
                  </a:rPr>
                  <a:t>	- 2n</a:t>
                </a:r>
                <a:r>
                  <a:rPr lang="fr-FR" i="1" baseline="30000" dirty="0">
                    <a:cs typeface="American Typewriter Condensed"/>
                  </a:rPr>
                  <a:t>2</a:t>
                </a:r>
                <a:r>
                  <a:rPr lang="fr-FR" i="1" dirty="0">
                    <a:cs typeface="American Typewriter Condensed"/>
                  </a:rPr>
                  <a:t> </a:t>
                </a:r>
                <a:r>
                  <a:rPr lang="mr-IN" i="1" dirty="0">
                    <a:cs typeface="American Typewriter Condensed"/>
                  </a:rPr>
                  <a:t>–</a:t>
                </a:r>
                <a:r>
                  <a:rPr lang="fr-FR" i="1" dirty="0">
                    <a:cs typeface="American Typewriter Condensed"/>
                  </a:rPr>
                  <a:t> n opérations arithmétiques</a:t>
                </a:r>
              </a:p>
              <a:p>
                <a:r>
                  <a:rPr lang="fr-FR" i="1" dirty="0">
                    <a:cs typeface="American Typewriter Condensed"/>
                  </a:rPr>
                  <a:t>	- complexité a</a:t>
                </a:r>
                <a:r>
                  <a:rPr lang="fr-FR" dirty="0">
                    <a:cs typeface="American Typewriter Condensed"/>
                  </a:rPr>
                  <a:t>symptotique</a:t>
                </a:r>
                <a:r>
                  <a:rPr lang="fr-FR" i="1" dirty="0">
                    <a:cs typeface="American Typewriter Condensed"/>
                  </a:rPr>
                  <a:t> </a:t>
                </a:r>
                <a:r>
                  <a:rPr lang="fr-FR" i="1" dirty="0">
                    <a:solidFill>
                      <a:schemeClr val="accent2"/>
                    </a:solidFill>
                    <a:cs typeface="American Typewriter Condensed"/>
                  </a:rPr>
                  <a:t>quadratique</a:t>
                </a:r>
                <a:r>
                  <a:rPr lang="fr-FR" i="1" dirty="0">
                    <a:solidFill>
                      <a:schemeClr val="accent5"/>
                    </a:solidFill>
                    <a:cs typeface="American Typewriter Condensed"/>
                  </a:rPr>
                  <a:t> </a:t>
                </a:r>
                <a:endParaRPr lang="fr-FR" baseline="30000" dirty="0">
                  <a:cs typeface="American Typewriter Condensed"/>
                </a:endParaRPr>
              </a:p>
              <a:p>
                <a:endParaRPr lang="fr-FR" dirty="0">
                  <a:cs typeface="American Typewriter Condensed"/>
                </a:endParaRPr>
              </a:p>
              <a:p>
                <a:r>
                  <a:rPr lang="fr-FR" b="1" dirty="0">
                    <a:solidFill>
                      <a:schemeClr val="accent2"/>
                    </a:solidFill>
                    <a:cs typeface="American Typewriter Condensed"/>
                  </a:rPr>
                  <a:t>Complexité en espace</a:t>
                </a:r>
                <a:endParaRPr lang="fr-FR" dirty="0">
                  <a:cs typeface="American Typewriter Condensed"/>
                </a:endParaRPr>
              </a:p>
              <a:p>
                <a:r>
                  <a:rPr lang="fr-FR" i="1" dirty="0">
                    <a:cs typeface="American Typewriter Condensed"/>
                  </a:rPr>
                  <a:t>	- le problème  (entrées-sortie ) :  quadratique en n (=</a:t>
                </a:r>
                <a:r>
                  <a:rPr lang="fr-FR" i="1" dirty="0" err="1">
                    <a:cs typeface="American Typewriter Condensed"/>
                  </a:rPr>
                  <a:t>dim</a:t>
                </a:r>
                <a:r>
                  <a:rPr lang="fr-FR" i="1" dirty="0">
                    <a:cs typeface="American Typewriter Condensed"/>
                  </a:rPr>
                  <a:t> v) pour A </a:t>
                </a:r>
                <a:r>
                  <a:rPr lang="fr-FR" i="1" dirty="0" err="1">
                    <a:cs typeface="American Typewriter Condensed"/>
                  </a:rPr>
                  <a:t>qcq</a:t>
                </a:r>
                <a:r>
                  <a:rPr lang="fr-FR" i="1" dirty="0">
                    <a:cs typeface="American Typewriter Condensed"/>
                  </a:rPr>
                  <a:t> </a:t>
                </a:r>
              </a:p>
              <a:p>
                <a:r>
                  <a:rPr lang="fr-FR" i="1" dirty="0">
                    <a:cs typeface="American Typewriter Condensed"/>
                  </a:rPr>
                  <a:t>	- l’</a:t>
                </a:r>
                <a:r>
                  <a:rPr lang="fr-FR" i="1" dirty="0" err="1">
                    <a:cs typeface="American Typewriter Condensed"/>
                  </a:rPr>
                  <a:t>algo</a:t>
                </a:r>
                <a:r>
                  <a:rPr lang="fr-FR" i="1" dirty="0">
                    <a:cs typeface="American Typewriter Condensed"/>
                  </a:rPr>
                  <a:t> : complexité a</a:t>
                </a:r>
                <a:r>
                  <a:rPr lang="fr-FR" dirty="0">
                    <a:cs typeface="American Typewriter Condensed"/>
                  </a:rPr>
                  <a:t>symptotique</a:t>
                </a:r>
                <a:r>
                  <a:rPr lang="fr-FR" i="1" dirty="0">
                    <a:cs typeface="American Typewriter Condensed"/>
                  </a:rPr>
                  <a:t> </a:t>
                </a:r>
                <a:r>
                  <a:rPr lang="fr-FR" i="1" dirty="0">
                    <a:solidFill>
                      <a:schemeClr val="accent2"/>
                    </a:solidFill>
                    <a:cs typeface="American Typewriter Condensed"/>
                  </a:rPr>
                  <a:t>constante</a:t>
                </a:r>
                <a:endParaRPr lang="fr-FR" baseline="30000" dirty="0">
                  <a:solidFill>
                    <a:schemeClr val="accent2"/>
                  </a:solidFill>
                  <a:cs typeface="American Typewriter Condensed"/>
                </a:endParaRPr>
              </a:p>
            </p:txBody>
          </p:sp>
        </mc:Choice>
        <mc:Fallback>
          <p:sp>
            <p:nvSpPr>
              <p:cNvPr id="7" name="ZoneTexte 6"/>
              <p:cNvSpPr txBox="1">
                <a:spLocks noRot="1" noChangeAspect="1" noMove="1" noResize="1" noEditPoints="1" noAdjustHandles="1" noChangeArrowheads="1" noChangeShapeType="1" noTextEdit="1"/>
              </p:cNvSpPr>
              <p:nvPr/>
            </p:nvSpPr>
            <p:spPr>
              <a:xfrm>
                <a:off x="622526" y="1107290"/>
                <a:ext cx="7892824" cy="5408019"/>
              </a:xfrm>
              <a:prstGeom prst="rect">
                <a:avLst/>
              </a:prstGeom>
              <a:blipFill>
                <a:blip r:embed="rId2"/>
                <a:stretch>
                  <a:fillRect l="-482" t="-468" b="-703"/>
                </a:stretch>
              </a:blipFill>
            </p:spPr>
            <p:txBody>
              <a:bodyPr/>
              <a:lstStyle/>
              <a:p>
                <a:r>
                  <a:rPr lang="fr-FR">
                    <a:noFill/>
                  </a:rPr>
                  <a:t> </a:t>
                </a:r>
              </a:p>
            </p:txBody>
          </p:sp>
        </mc:Fallback>
      </mc:AlternateContent>
    </p:spTree>
    <p:extLst>
      <p:ext uri="{BB962C8B-B14F-4D97-AF65-F5344CB8AC3E}">
        <p14:creationId xmlns:p14="http://schemas.microsoft.com/office/powerpoint/2010/main" val="17307041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234466"/>
            <a:ext cx="7886700" cy="631733"/>
          </a:xfrm>
        </p:spPr>
        <p:txBody>
          <a:bodyPr>
            <a:normAutofit fontScale="90000"/>
          </a:bodyPr>
          <a:lstStyle/>
          <a:p>
            <a:br>
              <a:rPr lang="fr-FR" dirty="0"/>
            </a:br>
            <a:r>
              <a:rPr lang="fr-FR" dirty="0"/>
              <a:t>Des mesures </a:t>
            </a:r>
            <a:r>
              <a:rPr lang="fr-FR" i="1" dirty="0"/>
              <a:t>réelles</a:t>
            </a:r>
            <a:r>
              <a:rPr lang="fr-FR" dirty="0"/>
              <a:t> de </a:t>
            </a:r>
            <a:r>
              <a:rPr lang="fr-FR" dirty="0">
                <a:latin typeface="American Typewriter Condensed"/>
                <a:cs typeface="American Typewriter Condensed"/>
              </a:rPr>
              <a:t>A u</a:t>
            </a:r>
            <a:br>
              <a:rPr lang="fr-FR" dirty="0">
                <a:latin typeface="American Typewriter Condensed"/>
                <a:cs typeface="American Typewriter Condensed"/>
              </a:rPr>
            </a:br>
            <a:br>
              <a:rPr lang="fr-FR" dirty="0">
                <a:latin typeface="American Typewriter Condensed"/>
                <a:cs typeface="American Typewriter Condensed"/>
              </a:rPr>
            </a:br>
            <a:endParaRPr lang="fr-FR" sz="2400" dirty="0">
              <a:latin typeface="American Typewriter Condensed"/>
              <a:cs typeface="American Typewriter Condensed"/>
            </a:endParaRPr>
          </a:p>
        </p:txBody>
      </p:sp>
      <p:sp>
        <p:nvSpPr>
          <p:cNvPr id="4" name="Espace réservé de la date 3"/>
          <p:cNvSpPr>
            <a:spLocks noGrp="1"/>
          </p:cNvSpPr>
          <p:nvPr>
            <p:ph type="dt" sz="half" idx="10"/>
          </p:nvPr>
        </p:nvSpPr>
        <p:spPr/>
        <p:txBody>
          <a:bodyPr/>
          <a:lstStyle/>
          <a:p>
            <a:fld id="{20C3C24B-512E-A548-B069-342E5F6A47CB}" type="datetime1">
              <a:rPr lang="fr-FR" smtClean="0"/>
              <a:t>23/03/2021</a:t>
            </a:fld>
            <a:endParaRPr lang="fr-FR"/>
          </a:p>
        </p:txBody>
      </p:sp>
      <p:sp>
        <p:nvSpPr>
          <p:cNvPr id="5" name="Espace réservé du pied de page 4"/>
          <p:cNvSpPr>
            <a:spLocks noGrp="1"/>
          </p:cNvSpPr>
          <p:nvPr>
            <p:ph type="ftr" sz="quarter" idx="11"/>
          </p:nvPr>
        </p:nvSpPr>
        <p:spPr/>
        <p:txBody>
          <a:bodyPr/>
          <a:lstStyle/>
          <a:p>
            <a:r>
              <a:rPr lang="en-US"/>
              <a:t>Algo 2. L1 math-info. UPVD. (PhL)</a:t>
            </a:r>
            <a:endParaRPr lang="fr-FR"/>
          </a:p>
        </p:txBody>
      </p:sp>
      <p:sp>
        <p:nvSpPr>
          <p:cNvPr id="6" name="Espace réservé du numéro de diapositive 5"/>
          <p:cNvSpPr>
            <a:spLocks noGrp="1"/>
          </p:cNvSpPr>
          <p:nvPr>
            <p:ph type="sldNum" sz="quarter" idx="12"/>
          </p:nvPr>
        </p:nvSpPr>
        <p:spPr/>
        <p:txBody>
          <a:bodyPr/>
          <a:lstStyle/>
          <a:p>
            <a:fld id="{65A18AA7-90E0-3C48-AFBB-AC3FD33DE304}" type="slidenum">
              <a:rPr lang="fr-FR" smtClean="0"/>
              <a:t>29</a:t>
            </a:fld>
            <a:endParaRPr lang="fr-FR"/>
          </a:p>
        </p:txBody>
      </p:sp>
      <p:pic>
        <p:nvPicPr>
          <p:cNvPr id="7" name="Espace réservé du contenu 6" descr="time_Ax.png"/>
          <p:cNvPicPr>
            <a:picLocks noGrp="1" noChangeAspect="1"/>
          </p:cNvPicPr>
          <p:nvPr>
            <p:ph idx="1"/>
          </p:nvPr>
        </p:nvPicPr>
        <p:blipFill>
          <a:blip r:embed="rId2">
            <a:extLst>
              <a:ext uri="{28A0092B-C50C-407E-A947-70E740481C1C}">
                <a14:useLocalDpi xmlns:a14="http://schemas.microsoft.com/office/drawing/2010/main" val="0"/>
              </a:ext>
            </a:extLst>
          </a:blip>
          <a:srcRect l="-17968" r="-17968"/>
          <a:stretch>
            <a:fillRect/>
          </a:stretch>
        </p:blipFill>
        <p:spPr>
          <a:xfrm>
            <a:off x="-200780" y="1282481"/>
            <a:ext cx="7886700" cy="4351339"/>
          </a:xfrm>
        </p:spPr>
      </p:pic>
      <p:sp>
        <p:nvSpPr>
          <p:cNvPr id="9" name="ZoneTexte 8"/>
          <p:cNvSpPr txBox="1"/>
          <p:nvPr/>
        </p:nvSpPr>
        <p:spPr>
          <a:xfrm>
            <a:off x="882650" y="5569513"/>
            <a:ext cx="6856879" cy="1107996"/>
          </a:xfrm>
          <a:prstGeom prst="rect">
            <a:avLst/>
          </a:prstGeom>
          <a:noFill/>
        </p:spPr>
        <p:txBody>
          <a:bodyPr wrap="square" rtlCol="0">
            <a:spAutoFit/>
          </a:bodyPr>
          <a:lstStyle/>
          <a:p>
            <a:r>
              <a:rPr lang="fr-FR" dirty="0"/>
              <a:t>Attention : </a:t>
            </a:r>
            <a:r>
              <a:rPr lang="fr-FR" dirty="0">
                <a:solidFill>
                  <a:srgbClr val="FF0000"/>
                </a:solidFill>
              </a:rPr>
              <a:t>échelles logarithmiques </a:t>
            </a:r>
            <a:r>
              <a:rPr lang="fr-FR" dirty="0"/>
              <a:t>sur les 2 axes !</a:t>
            </a:r>
          </a:p>
          <a:p>
            <a:r>
              <a:rPr lang="fr-FR" dirty="0"/>
              <a:t>- se convaincre que la pente de </a:t>
            </a:r>
            <a:r>
              <a:rPr lang="fr-FR" dirty="0" err="1"/>
              <a:t>t</a:t>
            </a:r>
            <a:r>
              <a:rPr lang="fr-FR" dirty="0"/>
              <a:t>(Au) vaut 2, ce qui représente </a:t>
            </a:r>
            <a:r>
              <a:rPr lang="fr-FR" sz="1400" dirty="0"/>
              <a:t>k .</a:t>
            </a:r>
            <a:r>
              <a:rPr lang="fr-FR" dirty="0"/>
              <a:t> n</a:t>
            </a:r>
            <a:r>
              <a:rPr lang="fr-FR" baseline="30000" dirty="0"/>
              <a:t>2</a:t>
            </a:r>
          </a:p>
          <a:p>
            <a:r>
              <a:rPr lang="fr-FR" dirty="0"/>
              <a:t>- la droite </a:t>
            </a:r>
            <a:r>
              <a:rPr lang="fr-FR" dirty="0" err="1"/>
              <a:t>t</a:t>
            </a:r>
            <a:r>
              <a:rPr lang="fr-FR" dirty="0"/>
              <a:t>(Au )/ n</a:t>
            </a:r>
            <a:r>
              <a:rPr lang="fr-FR" baseline="30000" dirty="0"/>
              <a:t>2</a:t>
            </a:r>
            <a:r>
              <a:rPr lang="fr-FR" dirty="0"/>
              <a:t> est horizontale : ce ratio est constant</a:t>
            </a:r>
            <a:endParaRPr lang="fr-FR" baseline="30000" dirty="0"/>
          </a:p>
          <a:p>
            <a:endParaRPr lang="fr-FR" baseline="30000" dirty="0"/>
          </a:p>
        </p:txBody>
      </p:sp>
      <p:sp>
        <p:nvSpPr>
          <p:cNvPr id="8" name="ZoneTexte 7"/>
          <p:cNvSpPr txBox="1"/>
          <p:nvPr/>
        </p:nvSpPr>
        <p:spPr>
          <a:xfrm>
            <a:off x="6600762" y="1834726"/>
            <a:ext cx="2277533" cy="1077218"/>
          </a:xfrm>
          <a:prstGeom prst="rect">
            <a:avLst/>
          </a:prstGeom>
          <a:noFill/>
        </p:spPr>
        <p:txBody>
          <a:bodyPr wrap="square" rtlCol="0">
            <a:spAutoFit/>
          </a:bodyPr>
          <a:lstStyle/>
          <a:p>
            <a:r>
              <a:rPr lang="fr-FR" sz="1600" dirty="0"/>
              <a:t>Mesures du temps </a:t>
            </a:r>
            <a:r>
              <a:rPr lang="fr-FR" sz="1600" dirty="0" err="1"/>
              <a:t>t</a:t>
            </a:r>
            <a:r>
              <a:rPr lang="fr-FR" sz="1600" dirty="0"/>
              <a:t>(Au) de l'exécution du produit </a:t>
            </a:r>
            <a:r>
              <a:rPr lang="fr-FR" sz="1400" dirty="0"/>
              <a:t>matr</a:t>
            </a:r>
            <a:r>
              <a:rPr lang="fr-FR" sz="1600" dirty="0"/>
              <a:t>ice-vecteur codé en python sur ma machine </a:t>
            </a:r>
          </a:p>
        </p:txBody>
      </p:sp>
      <p:sp>
        <p:nvSpPr>
          <p:cNvPr id="3" name="ZoneTexte 2"/>
          <p:cNvSpPr txBox="1"/>
          <p:nvPr/>
        </p:nvSpPr>
        <p:spPr>
          <a:xfrm>
            <a:off x="628649" y="897949"/>
            <a:ext cx="8249646" cy="369332"/>
          </a:xfrm>
          <a:prstGeom prst="rect">
            <a:avLst/>
          </a:prstGeom>
          <a:noFill/>
        </p:spPr>
        <p:txBody>
          <a:bodyPr wrap="square" rtlCol="0">
            <a:spAutoFit/>
          </a:bodyPr>
          <a:lstStyle/>
          <a:p>
            <a:r>
              <a:rPr lang="fr-FR" dirty="0">
                <a:cs typeface="American Typewriter Condensed"/>
              </a:rPr>
              <a:t>Le produit matrice-vecteur </a:t>
            </a:r>
            <a:r>
              <a:rPr lang="fr-FR" dirty="0">
                <a:latin typeface="American Typewriter Condensed"/>
                <a:cs typeface="American Typewriter Condensed"/>
              </a:rPr>
              <a:t>A u </a:t>
            </a:r>
            <a:r>
              <a:rPr lang="fr-FR" dirty="0">
                <a:cs typeface="American Typewriter Condensed"/>
              </a:rPr>
              <a:t>est </a:t>
            </a:r>
            <a:r>
              <a:rPr lang="fr-FR" b="1" dirty="0">
                <a:solidFill>
                  <a:srgbClr val="4472C4"/>
                </a:solidFill>
                <a:cs typeface="American Typewriter Condensed"/>
              </a:rPr>
              <a:t>quadratique</a:t>
            </a:r>
            <a:r>
              <a:rPr lang="fr-FR" dirty="0">
                <a:cs typeface="American Typewriter Condensed"/>
              </a:rPr>
              <a:t> en nombre d'opérations arithmétiques</a:t>
            </a:r>
            <a:endParaRPr lang="fr-FR" dirty="0"/>
          </a:p>
        </p:txBody>
      </p:sp>
      <p:cxnSp>
        <p:nvCxnSpPr>
          <p:cNvPr id="11" name="Connecteur droit avec flèche 10"/>
          <p:cNvCxnSpPr/>
          <p:nvPr/>
        </p:nvCxnSpPr>
        <p:spPr>
          <a:xfrm>
            <a:off x="3132667" y="4159250"/>
            <a:ext cx="1471083" cy="0"/>
          </a:xfrm>
          <a:prstGeom prst="straightConnector1">
            <a:avLst/>
          </a:prstGeom>
          <a:ln w="19050" cmpd="sng">
            <a:headEnd type="arrow"/>
            <a:tailEnd type="arrow"/>
          </a:ln>
        </p:spPr>
        <p:style>
          <a:lnRef idx="2">
            <a:schemeClr val="accent1"/>
          </a:lnRef>
          <a:fillRef idx="0">
            <a:schemeClr val="accent1"/>
          </a:fillRef>
          <a:effectRef idx="1">
            <a:schemeClr val="accent1"/>
          </a:effectRef>
          <a:fontRef idx="minor">
            <a:schemeClr val="tx1"/>
          </a:fontRef>
        </p:style>
      </p:cxnSp>
      <p:cxnSp>
        <p:nvCxnSpPr>
          <p:cNvPr id="13" name="Connecteur droit avec flèche 12"/>
          <p:cNvCxnSpPr/>
          <p:nvPr/>
        </p:nvCxnSpPr>
        <p:spPr>
          <a:xfrm flipH="1">
            <a:off x="4953000" y="3016250"/>
            <a:ext cx="1" cy="952500"/>
          </a:xfrm>
          <a:prstGeom prst="straightConnector1">
            <a:avLst/>
          </a:prstGeom>
          <a:ln w="19050" cmpd="sng">
            <a:headEnd type="arrow"/>
            <a:tailEnd type="arrow"/>
          </a:ln>
        </p:spPr>
        <p:style>
          <a:lnRef idx="2">
            <a:schemeClr val="accent1"/>
          </a:lnRef>
          <a:fillRef idx="0">
            <a:schemeClr val="accent1"/>
          </a:fillRef>
          <a:effectRef idx="1">
            <a:schemeClr val="accent1"/>
          </a:effectRef>
          <a:fontRef idx="minor">
            <a:schemeClr val="tx1"/>
          </a:fontRef>
        </p:style>
      </p:cxnSp>
      <p:sp>
        <p:nvSpPr>
          <p:cNvPr id="15" name="ZoneTexte 14"/>
          <p:cNvSpPr txBox="1"/>
          <p:nvPr/>
        </p:nvSpPr>
        <p:spPr>
          <a:xfrm>
            <a:off x="3556001" y="4101588"/>
            <a:ext cx="666750" cy="369332"/>
          </a:xfrm>
          <a:prstGeom prst="rect">
            <a:avLst/>
          </a:prstGeom>
          <a:noFill/>
        </p:spPr>
        <p:txBody>
          <a:bodyPr wrap="square" rtlCol="0">
            <a:spAutoFit/>
          </a:bodyPr>
          <a:lstStyle/>
          <a:p>
            <a:r>
              <a:rPr lang="fr-FR" dirty="0"/>
              <a:t>x 10</a:t>
            </a:r>
          </a:p>
        </p:txBody>
      </p:sp>
      <p:sp>
        <p:nvSpPr>
          <p:cNvPr id="16" name="ZoneTexte 15"/>
          <p:cNvSpPr txBox="1"/>
          <p:nvPr/>
        </p:nvSpPr>
        <p:spPr>
          <a:xfrm>
            <a:off x="4946655" y="3248569"/>
            <a:ext cx="884766" cy="369332"/>
          </a:xfrm>
          <a:prstGeom prst="rect">
            <a:avLst/>
          </a:prstGeom>
          <a:noFill/>
        </p:spPr>
        <p:txBody>
          <a:bodyPr wrap="square" rtlCol="0">
            <a:spAutoFit/>
          </a:bodyPr>
          <a:lstStyle/>
          <a:p>
            <a:r>
              <a:rPr lang="fr-FR" dirty="0"/>
              <a:t>x 100</a:t>
            </a:r>
          </a:p>
        </p:txBody>
      </p:sp>
      <p:sp>
        <p:nvSpPr>
          <p:cNvPr id="10" name="ZoneTexte 9">
            <a:extLst>
              <a:ext uri="{FF2B5EF4-FFF2-40B4-BE49-F238E27FC236}">
                <a16:creationId xmlns:a16="http://schemas.microsoft.com/office/drawing/2014/main" id="{4B8677C0-543B-1C4C-8978-8129DF200724}"/>
              </a:ext>
            </a:extLst>
          </p:cNvPr>
          <p:cNvSpPr txBox="1"/>
          <p:nvPr/>
        </p:nvSpPr>
        <p:spPr>
          <a:xfrm>
            <a:off x="2169247" y="1746729"/>
            <a:ext cx="160752" cy="369332"/>
          </a:xfrm>
          <a:prstGeom prst="rect">
            <a:avLst/>
          </a:prstGeom>
          <a:noFill/>
        </p:spPr>
        <p:txBody>
          <a:bodyPr wrap="square" rtlCol="0">
            <a:spAutoFit/>
          </a:bodyPr>
          <a:lstStyle/>
          <a:p>
            <a:endParaRPr lang="fr-FR" dirty="0">
              <a:latin typeface="American Typewriter Condensed" panose="02090606020004020304" pitchFamily="18" charset="77"/>
            </a:endParaRPr>
          </a:p>
        </p:txBody>
      </p:sp>
      <p:sp>
        <p:nvSpPr>
          <p:cNvPr id="17" name="ZoneTexte 16">
            <a:extLst>
              <a:ext uri="{FF2B5EF4-FFF2-40B4-BE49-F238E27FC236}">
                <a16:creationId xmlns:a16="http://schemas.microsoft.com/office/drawing/2014/main" id="{7184EB2F-52A9-C945-BE77-7BCBD6154290}"/>
              </a:ext>
            </a:extLst>
          </p:cNvPr>
          <p:cNvSpPr txBox="1"/>
          <p:nvPr/>
        </p:nvSpPr>
        <p:spPr>
          <a:xfrm>
            <a:off x="2205477" y="1813388"/>
            <a:ext cx="122493" cy="184666"/>
          </a:xfrm>
          <a:prstGeom prst="rect">
            <a:avLst/>
          </a:prstGeom>
          <a:solidFill>
            <a:schemeClr val="bg1"/>
          </a:solidFill>
        </p:spPr>
        <p:txBody>
          <a:bodyPr wrap="square" lIns="0" tIns="0" rIns="0" bIns="0" rtlCol="0" anchor="ctr">
            <a:spAutoFit/>
          </a:bodyPr>
          <a:lstStyle/>
          <a:p>
            <a:pPr algn="ctr"/>
            <a:r>
              <a:rPr lang="fr-FR" sz="1200" dirty="0">
                <a:latin typeface="American Typewriter Condensed" panose="02090606020004020304" pitchFamily="18" charset="77"/>
              </a:rPr>
              <a:t>u</a:t>
            </a:r>
            <a:endParaRPr lang="fr-FR" sz="1600" dirty="0">
              <a:latin typeface="American Typewriter Condensed" panose="02090606020004020304" pitchFamily="18" charset="77"/>
            </a:endParaRPr>
          </a:p>
        </p:txBody>
      </p:sp>
      <p:sp>
        <p:nvSpPr>
          <p:cNvPr id="12" name="Rectangle 11">
            <a:extLst>
              <a:ext uri="{FF2B5EF4-FFF2-40B4-BE49-F238E27FC236}">
                <a16:creationId xmlns:a16="http://schemas.microsoft.com/office/drawing/2014/main" id="{D6CAC578-3AD0-DD45-B4FB-EE62C9723C8F}"/>
              </a:ext>
            </a:extLst>
          </p:cNvPr>
          <p:cNvSpPr/>
          <p:nvPr/>
        </p:nvSpPr>
        <p:spPr>
          <a:xfrm>
            <a:off x="4479634" y="3244334"/>
            <a:ext cx="184730" cy="461665"/>
          </a:xfrm>
          <a:prstGeom prst="rect">
            <a:avLst/>
          </a:prstGeom>
        </p:spPr>
        <p:txBody>
          <a:bodyPr wrap="none">
            <a:spAutoFit/>
          </a:bodyPr>
          <a:lstStyle/>
          <a:p>
            <a:pPr algn="ctr"/>
            <a:endParaRPr lang="fr-FR" sz="2400" dirty="0">
              <a:latin typeface="American Typewriter Condensed" panose="02090606020004020304" pitchFamily="18" charset="77"/>
            </a:endParaRPr>
          </a:p>
        </p:txBody>
      </p:sp>
      <p:sp>
        <p:nvSpPr>
          <p:cNvPr id="19" name="ZoneTexte 18">
            <a:extLst>
              <a:ext uri="{FF2B5EF4-FFF2-40B4-BE49-F238E27FC236}">
                <a16:creationId xmlns:a16="http://schemas.microsoft.com/office/drawing/2014/main" id="{B4448332-61E8-BD4F-A352-3017AD2B0752}"/>
              </a:ext>
            </a:extLst>
          </p:cNvPr>
          <p:cNvSpPr txBox="1"/>
          <p:nvPr/>
        </p:nvSpPr>
        <p:spPr>
          <a:xfrm>
            <a:off x="2319732" y="2031966"/>
            <a:ext cx="122493" cy="184666"/>
          </a:xfrm>
          <a:prstGeom prst="rect">
            <a:avLst/>
          </a:prstGeom>
          <a:solidFill>
            <a:schemeClr val="bg1"/>
          </a:solidFill>
        </p:spPr>
        <p:txBody>
          <a:bodyPr wrap="square" lIns="0" tIns="0" rIns="0" bIns="0" rtlCol="0" anchor="ctr">
            <a:spAutoFit/>
          </a:bodyPr>
          <a:lstStyle/>
          <a:p>
            <a:pPr algn="ctr"/>
            <a:r>
              <a:rPr lang="fr-FR" sz="1200" dirty="0">
                <a:latin typeface="American Typewriter Condensed" panose="02090606020004020304" pitchFamily="18" charset="77"/>
              </a:rPr>
              <a:t>u</a:t>
            </a:r>
            <a:endParaRPr lang="fr-FR" sz="1600" dirty="0">
              <a:latin typeface="American Typewriter Condensed" panose="02090606020004020304" pitchFamily="18" charset="77"/>
            </a:endParaRPr>
          </a:p>
        </p:txBody>
      </p:sp>
      <p:sp>
        <p:nvSpPr>
          <p:cNvPr id="21" name="ZoneTexte 20">
            <a:extLst>
              <a:ext uri="{FF2B5EF4-FFF2-40B4-BE49-F238E27FC236}">
                <a16:creationId xmlns:a16="http://schemas.microsoft.com/office/drawing/2014/main" id="{34082F15-6E68-864F-AAAA-9B511DD70235}"/>
              </a:ext>
            </a:extLst>
          </p:cNvPr>
          <p:cNvSpPr txBox="1"/>
          <p:nvPr/>
        </p:nvSpPr>
        <p:spPr>
          <a:xfrm>
            <a:off x="2234310" y="1805150"/>
            <a:ext cx="122493" cy="184666"/>
          </a:xfrm>
          <a:prstGeom prst="rect">
            <a:avLst/>
          </a:prstGeom>
          <a:solidFill>
            <a:schemeClr val="bg1"/>
          </a:solidFill>
        </p:spPr>
        <p:txBody>
          <a:bodyPr wrap="square" lIns="0" tIns="0" rIns="0" bIns="0" rtlCol="0" anchor="ctr">
            <a:spAutoFit/>
          </a:bodyPr>
          <a:lstStyle/>
          <a:p>
            <a:pPr algn="ctr"/>
            <a:r>
              <a:rPr lang="fr-FR" sz="1200" dirty="0">
                <a:latin typeface="American Typewriter Condensed" panose="02090606020004020304" pitchFamily="18" charset="77"/>
              </a:rPr>
              <a:t>u</a:t>
            </a:r>
            <a:endParaRPr lang="fr-FR" sz="1600" dirty="0">
              <a:latin typeface="American Typewriter Condensed" panose="02090606020004020304" pitchFamily="18" charset="77"/>
            </a:endParaRPr>
          </a:p>
        </p:txBody>
      </p:sp>
      <p:sp>
        <p:nvSpPr>
          <p:cNvPr id="22" name="ZoneTexte 21">
            <a:extLst>
              <a:ext uri="{FF2B5EF4-FFF2-40B4-BE49-F238E27FC236}">
                <a16:creationId xmlns:a16="http://schemas.microsoft.com/office/drawing/2014/main" id="{D6F201F9-C87C-CC46-86B5-31622B6ED59C}"/>
              </a:ext>
            </a:extLst>
          </p:cNvPr>
          <p:cNvSpPr txBox="1"/>
          <p:nvPr/>
        </p:nvSpPr>
        <p:spPr>
          <a:xfrm>
            <a:off x="4046634" y="5414758"/>
            <a:ext cx="122493" cy="184666"/>
          </a:xfrm>
          <a:prstGeom prst="rect">
            <a:avLst/>
          </a:prstGeom>
          <a:solidFill>
            <a:schemeClr val="bg1"/>
          </a:solidFill>
        </p:spPr>
        <p:txBody>
          <a:bodyPr wrap="square" lIns="0" tIns="0" rIns="0" bIns="0" rtlCol="0" anchor="ctr">
            <a:spAutoFit/>
          </a:bodyPr>
          <a:lstStyle/>
          <a:p>
            <a:pPr algn="ctr"/>
            <a:r>
              <a:rPr lang="fr-FR" sz="1200" dirty="0">
                <a:latin typeface="American Typewriter Condensed" panose="02090606020004020304" pitchFamily="18" charset="77"/>
              </a:rPr>
              <a:t>u</a:t>
            </a:r>
            <a:endParaRPr lang="fr-FR" sz="1600" dirty="0">
              <a:latin typeface="American Typewriter Condensed" panose="02090606020004020304" pitchFamily="18" charset="77"/>
            </a:endParaRPr>
          </a:p>
        </p:txBody>
      </p:sp>
      <p:sp>
        <p:nvSpPr>
          <p:cNvPr id="23" name="ZoneTexte 22">
            <a:extLst>
              <a:ext uri="{FF2B5EF4-FFF2-40B4-BE49-F238E27FC236}">
                <a16:creationId xmlns:a16="http://schemas.microsoft.com/office/drawing/2014/main" id="{B66F58FC-7F6A-0640-8602-F2CA2773B962}"/>
              </a:ext>
            </a:extLst>
          </p:cNvPr>
          <p:cNvSpPr txBox="1"/>
          <p:nvPr/>
        </p:nvSpPr>
        <p:spPr>
          <a:xfrm>
            <a:off x="3591730" y="5425636"/>
            <a:ext cx="296529" cy="161583"/>
          </a:xfrm>
          <a:prstGeom prst="rect">
            <a:avLst/>
          </a:prstGeom>
          <a:solidFill>
            <a:schemeClr val="bg1"/>
          </a:solidFill>
        </p:spPr>
        <p:txBody>
          <a:bodyPr wrap="square" lIns="0" tIns="0" rIns="0" bIns="0" rtlCol="0" anchor="ctr">
            <a:spAutoFit/>
          </a:bodyPr>
          <a:lstStyle/>
          <a:p>
            <a:pPr algn="ctr"/>
            <a:r>
              <a:rPr lang="fr-FR" sz="1050" dirty="0">
                <a:latin typeface="American Typewriter Condensed" panose="02090606020004020304" pitchFamily="18" charset="77"/>
              </a:rPr>
              <a:t>[n][n]</a:t>
            </a:r>
            <a:endParaRPr lang="fr-FR" sz="1600" dirty="0">
              <a:latin typeface="American Typewriter Condensed" panose="02090606020004020304" pitchFamily="18" charset="77"/>
            </a:endParaRPr>
          </a:p>
        </p:txBody>
      </p:sp>
    </p:spTree>
    <p:extLst>
      <p:ext uri="{BB962C8B-B14F-4D97-AF65-F5344CB8AC3E}">
        <p14:creationId xmlns:p14="http://schemas.microsoft.com/office/powerpoint/2010/main" val="1851330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Motivations</a:t>
            </a:r>
          </a:p>
        </p:txBody>
      </p:sp>
      <p:sp>
        <p:nvSpPr>
          <p:cNvPr id="3" name="Espace réservé du contenu 2"/>
          <p:cNvSpPr>
            <a:spLocks noGrp="1"/>
          </p:cNvSpPr>
          <p:nvPr>
            <p:ph idx="1"/>
          </p:nvPr>
        </p:nvSpPr>
        <p:spPr>
          <a:xfrm>
            <a:off x="628650" y="1520042"/>
            <a:ext cx="7886700" cy="4668798"/>
          </a:xfrm>
        </p:spPr>
        <p:txBody>
          <a:bodyPr>
            <a:normAutofit fontScale="92500" lnSpcReduction="20000"/>
          </a:bodyPr>
          <a:lstStyle/>
          <a:p>
            <a:pPr marL="0" indent="0">
              <a:buNone/>
            </a:pPr>
            <a:r>
              <a:rPr lang="fr-FR" dirty="0"/>
              <a:t>Contexte </a:t>
            </a:r>
          </a:p>
          <a:p>
            <a:pPr marL="356616" lvl="1" indent="0">
              <a:buNone/>
            </a:pPr>
            <a:r>
              <a:rPr lang="fr-FR" dirty="0"/>
              <a:t>un problème à résoudre</a:t>
            </a:r>
          </a:p>
          <a:p>
            <a:pPr marL="713232" lvl="2" indent="0">
              <a:buNone/>
            </a:pPr>
            <a:r>
              <a:rPr lang="fr-FR" dirty="0"/>
              <a:t>- une question et (au moins) une réponse qui dépend de paramètres : données "en entrée"</a:t>
            </a:r>
          </a:p>
          <a:p>
            <a:pPr marL="356616" lvl="1" indent="0">
              <a:buNone/>
            </a:pPr>
            <a:r>
              <a:rPr lang="fr-FR" dirty="0"/>
              <a:t>une instance de ce problème qui admet au moins une solution</a:t>
            </a:r>
          </a:p>
          <a:p>
            <a:pPr marL="713232" lvl="2" indent="0">
              <a:buNone/>
            </a:pPr>
            <a:r>
              <a:rPr lang="fr-FR" dirty="0"/>
              <a:t>- un choix des paramètres, des données d'entrée </a:t>
            </a:r>
          </a:p>
          <a:p>
            <a:pPr marL="356616" lvl="1" indent="0">
              <a:buNone/>
            </a:pPr>
            <a:r>
              <a:rPr lang="fr-FR" dirty="0"/>
              <a:t>un algorithme qui calcule cette solution</a:t>
            </a:r>
          </a:p>
          <a:p>
            <a:pPr marL="713232" lvl="2" indent="0">
              <a:buNone/>
            </a:pPr>
            <a:r>
              <a:rPr lang="fr-FR" dirty="0"/>
              <a:t>- un algorithme, ou même plusieurs algorithmes</a:t>
            </a:r>
          </a:p>
          <a:p>
            <a:pPr marL="356616" lvl="1" indent="0">
              <a:buNone/>
            </a:pPr>
            <a:endParaRPr lang="fr-FR" dirty="0"/>
          </a:p>
          <a:p>
            <a:pPr marL="0" indent="0">
              <a:buNone/>
            </a:pPr>
            <a:r>
              <a:rPr lang="fr-FR" dirty="0"/>
              <a:t>Questions du jour</a:t>
            </a:r>
          </a:p>
          <a:p>
            <a:pPr marL="356616" lvl="1" indent="0">
              <a:buNone/>
            </a:pPr>
            <a:r>
              <a:rPr lang="fr-FR" dirty="0"/>
              <a:t>De </a:t>
            </a:r>
            <a:r>
              <a:rPr lang="fr-FR" b="1" dirty="0"/>
              <a:t>combien de temps </a:t>
            </a:r>
            <a:r>
              <a:rPr lang="fr-FR" dirty="0"/>
              <a:t>a besoin l'algorithme pour calculer cette solution ?</a:t>
            </a:r>
          </a:p>
          <a:p>
            <a:pPr marL="356616" lvl="1" indent="0">
              <a:buNone/>
            </a:pPr>
            <a:r>
              <a:rPr lang="fr-FR" dirty="0"/>
              <a:t>De </a:t>
            </a:r>
            <a:r>
              <a:rPr lang="fr-FR" b="1" dirty="0"/>
              <a:t>combien d'espace-mémoire </a:t>
            </a:r>
            <a:r>
              <a:rPr lang="fr-FR" dirty="0"/>
              <a:t>a besoin l'algorithme pour calculer cette solution ?</a:t>
            </a:r>
          </a:p>
          <a:p>
            <a:pPr marL="356616" lvl="1" indent="0">
              <a:buNone/>
            </a:pPr>
            <a:endParaRPr lang="fr-FR" dirty="0"/>
          </a:p>
          <a:p>
            <a:pPr marL="0" indent="0">
              <a:buNone/>
            </a:pPr>
            <a:r>
              <a:rPr lang="fr-FR" dirty="0"/>
              <a:t>Motivations</a:t>
            </a:r>
          </a:p>
          <a:p>
            <a:pPr marL="356616" lvl="1" indent="0">
              <a:buNone/>
            </a:pPr>
            <a:r>
              <a:rPr lang="fr-FR" dirty="0"/>
              <a:t>- Appuyer sur la touche &lt;enter&gt; ou non ? </a:t>
            </a:r>
          </a:p>
          <a:p>
            <a:pPr marL="356616" lvl="1" indent="0">
              <a:buNone/>
            </a:pPr>
            <a:r>
              <a:rPr lang="fr-FR" dirty="0"/>
              <a:t>- Appliquer mon algorithme à toute instance de ce problème ?</a:t>
            </a:r>
          </a:p>
          <a:p>
            <a:pPr marL="356616" lvl="1" indent="0">
              <a:buNone/>
            </a:pPr>
            <a:r>
              <a:rPr lang="fr-FR" dirty="0"/>
              <a:t>- Comment quantifier </a:t>
            </a:r>
            <a:r>
              <a:rPr lang="fr-FR" i="1" dirty="0"/>
              <a:t>l’efficacité</a:t>
            </a:r>
            <a:r>
              <a:rPr lang="fr-FR" dirty="0"/>
              <a:t> d’un algorithme ? Mesurer la difficulté de la résolution d’un problème ?</a:t>
            </a:r>
          </a:p>
          <a:p>
            <a:pPr marL="713232" lvl="2" indent="0">
              <a:buNone/>
            </a:pPr>
            <a:r>
              <a:rPr lang="fr-FR" dirty="0"/>
              <a:t>- Objectif : choisir, adapter, améliorer, </a:t>
            </a:r>
            <a:r>
              <a:rPr lang="mr-IN" dirty="0"/>
              <a:t>…</a:t>
            </a:r>
            <a:endParaRPr lang="fr-FR" dirty="0"/>
          </a:p>
          <a:p>
            <a:pPr marL="356616" lvl="1" indent="0">
              <a:buNone/>
            </a:pPr>
            <a:endParaRPr lang="fr-FR" dirty="0"/>
          </a:p>
          <a:p>
            <a:pPr marL="356616" lvl="1" indent="0">
              <a:buNone/>
            </a:pPr>
            <a:endParaRPr lang="fr-FR" dirty="0"/>
          </a:p>
          <a:p>
            <a:pPr marL="356616" lvl="1" indent="0">
              <a:buNone/>
            </a:pPr>
            <a:endParaRPr lang="fr-FR" dirty="0"/>
          </a:p>
          <a:p>
            <a:pPr marL="356616" lvl="1" indent="0">
              <a:buNone/>
            </a:pPr>
            <a:endParaRPr lang="fr-FR" dirty="0"/>
          </a:p>
        </p:txBody>
      </p:sp>
      <p:sp>
        <p:nvSpPr>
          <p:cNvPr id="4" name="Espace réservé de la date 3"/>
          <p:cNvSpPr>
            <a:spLocks noGrp="1"/>
          </p:cNvSpPr>
          <p:nvPr>
            <p:ph type="dt" sz="half" idx="10"/>
          </p:nvPr>
        </p:nvSpPr>
        <p:spPr/>
        <p:txBody>
          <a:bodyPr/>
          <a:lstStyle/>
          <a:p>
            <a:fld id="{DBBDC1E4-D54A-CB44-8D8F-2ADD35B70A08}" type="datetime1">
              <a:rPr lang="fr-FR" smtClean="0"/>
              <a:t>23/03/2021</a:t>
            </a:fld>
            <a:endParaRPr lang="fr-FR"/>
          </a:p>
        </p:txBody>
      </p:sp>
      <p:sp>
        <p:nvSpPr>
          <p:cNvPr id="5" name="Espace réservé du pied de page 4"/>
          <p:cNvSpPr>
            <a:spLocks noGrp="1"/>
          </p:cNvSpPr>
          <p:nvPr>
            <p:ph type="ftr" sz="quarter" idx="11"/>
          </p:nvPr>
        </p:nvSpPr>
        <p:spPr/>
        <p:txBody>
          <a:bodyPr/>
          <a:lstStyle/>
          <a:p>
            <a:r>
              <a:rPr lang="en-US"/>
              <a:t>Algo 2. L1 math-info. UPVD. (PhL)</a:t>
            </a:r>
            <a:endParaRPr lang="fr-FR"/>
          </a:p>
        </p:txBody>
      </p:sp>
      <p:sp>
        <p:nvSpPr>
          <p:cNvPr id="6" name="Espace réservé du numéro de diapositive 5"/>
          <p:cNvSpPr>
            <a:spLocks noGrp="1"/>
          </p:cNvSpPr>
          <p:nvPr>
            <p:ph type="sldNum" sz="quarter" idx="12"/>
          </p:nvPr>
        </p:nvSpPr>
        <p:spPr/>
        <p:txBody>
          <a:bodyPr/>
          <a:lstStyle/>
          <a:p>
            <a:fld id="{65A18AA7-90E0-3C48-AFBB-AC3FD33DE304}" type="slidenum">
              <a:rPr lang="fr-FR" smtClean="0"/>
              <a:t>3</a:t>
            </a:fld>
            <a:endParaRPr lang="fr-FR"/>
          </a:p>
        </p:txBody>
      </p:sp>
    </p:spTree>
    <p:extLst>
      <p:ext uri="{BB962C8B-B14F-4D97-AF65-F5344CB8AC3E}">
        <p14:creationId xmlns:p14="http://schemas.microsoft.com/office/powerpoint/2010/main" val="3275523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br>
              <a:rPr lang="fr-FR" dirty="0"/>
            </a:br>
            <a:r>
              <a:rPr lang="fr-FR" dirty="0"/>
              <a:t>Complexité et log</a:t>
            </a:r>
            <a:r>
              <a:rPr lang="fr-FR" baseline="-25000" dirty="0"/>
              <a:t>2</a:t>
            </a:r>
          </a:p>
        </p:txBody>
      </p:sp>
      <p:sp>
        <p:nvSpPr>
          <p:cNvPr id="3" name="Espace réservé du texte 2"/>
          <p:cNvSpPr>
            <a:spLocks noGrp="1"/>
          </p:cNvSpPr>
          <p:nvPr>
            <p:ph type="body" idx="1"/>
          </p:nvPr>
        </p:nvSpPr>
        <p:spPr/>
        <p:txBody>
          <a:bodyPr/>
          <a:lstStyle/>
          <a:p>
            <a:r>
              <a:rPr lang="fr-FR" dirty="0"/>
              <a:t>Complexité et log</a:t>
            </a:r>
          </a:p>
          <a:p>
            <a:r>
              <a:rPr lang="fr-FR" dirty="0"/>
              <a:t>Réduire la complexité</a:t>
            </a:r>
          </a:p>
          <a:p>
            <a:r>
              <a:rPr lang="fr-FR" dirty="0"/>
              <a:t>Multiplier 2 entiers, épisode 1</a:t>
            </a:r>
          </a:p>
        </p:txBody>
      </p:sp>
      <p:sp>
        <p:nvSpPr>
          <p:cNvPr id="4" name="Espace réservé de la date 3"/>
          <p:cNvSpPr>
            <a:spLocks noGrp="1"/>
          </p:cNvSpPr>
          <p:nvPr>
            <p:ph type="dt" sz="half" idx="10"/>
          </p:nvPr>
        </p:nvSpPr>
        <p:spPr/>
        <p:txBody>
          <a:bodyPr/>
          <a:lstStyle/>
          <a:p>
            <a:fld id="{E29B41F8-3269-DD4C-B60C-4B90525BC8B9}" type="datetime1">
              <a:rPr lang="fr-FR" smtClean="0"/>
              <a:t>23/03/2021</a:t>
            </a:fld>
            <a:endParaRPr lang="fr-FR"/>
          </a:p>
        </p:txBody>
      </p:sp>
      <p:sp>
        <p:nvSpPr>
          <p:cNvPr id="5" name="Espace réservé du pied de page 4"/>
          <p:cNvSpPr>
            <a:spLocks noGrp="1"/>
          </p:cNvSpPr>
          <p:nvPr>
            <p:ph type="ftr" sz="quarter" idx="11"/>
          </p:nvPr>
        </p:nvSpPr>
        <p:spPr/>
        <p:txBody>
          <a:bodyPr/>
          <a:lstStyle/>
          <a:p>
            <a:r>
              <a:rPr lang="en-US"/>
              <a:t>Algo 2. L1 math-info. UPVD. (PhL)</a:t>
            </a:r>
            <a:endParaRPr lang="fr-FR"/>
          </a:p>
        </p:txBody>
      </p:sp>
      <p:sp>
        <p:nvSpPr>
          <p:cNvPr id="6" name="Espace réservé du numéro de diapositive 5"/>
          <p:cNvSpPr>
            <a:spLocks noGrp="1"/>
          </p:cNvSpPr>
          <p:nvPr>
            <p:ph type="sldNum" sz="quarter" idx="12"/>
          </p:nvPr>
        </p:nvSpPr>
        <p:spPr/>
        <p:txBody>
          <a:bodyPr/>
          <a:lstStyle/>
          <a:p>
            <a:fld id="{65A18AA7-90E0-3C48-AFBB-AC3FD33DE304}" type="slidenum">
              <a:rPr lang="fr-FR" smtClean="0"/>
              <a:t>30</a:t>
            </a:fld>
            <a:endParaRPr lang="fr-FR"/>
          </a:p>
        </p:txBody>
      </p:sp>
    </p:spTree>
    <p:extLst>
      <p:ext uri="{BB962C8B-B14F-4D97-AF65-F5344CB8AC3E}">
        <p14:creationId xmlns:p14="http://schemas.microsoft.com/office/powerpoint/2010/main" val="12847069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24366" y="174626"/>
            <a:ext cx="8081433" cy="1108074"/>
          </a:xfrm>
        </p:spPr>
        <p:txBody>
          <a:bodyPr>
            <a:normAutofit fontScale="90000"/>
          </a:bodyPr>
          <a:lstStyle/>
          <a:p>
            <a:r>
              <a:rPr lang="fr-FR" dirty="0"/>
              <a:t>Pas que des puissances entières de la taille du </a:t>
            </a:r>
            <a:r>
              <a:rPr lang="fr-FR" dirty="0" err="1"/>
              <a:t>pb</a:t>
            </a:r>
            <a:br>
              <a:rPr lang="fr-FR" dirty="0"/>
            </a:br>
            <a:r>
              <a:rPr lang="fr-FR" sz="2000" dirty="0"/>
              <a:t>Exemple : algorithmes de recherche  </a:t>
            </a:r>
            <a:endParaRPr lang="fr-FR" dirty="0"/>
          </a:p>
        </p:txBody>
      </p:sp>
      <p:sp>
        <p:nvSpPr>
          <p:cNvPr id="3" name="Espace réservé du contenu 2"/>
          <p:cNvSpPr>
            <a:spLocks noGrp="1"/>
          </p:cNvSpPr>
          <p:nvPr>
            <p:ph idx="1"/>
          </p:nvPr>
        </p:nvSpPr>
        <p:spPr>
          <a:xfrm>
            <a:off x="224366" y="1612900"/>
            <a:ext cx="8813801" cy="3022600"/>
          </a:xfrm>
        </p:spPr>
        <p:txBody>
          <a:bodyPr>
            <a:noAutofit/>
          </a:bodyPr>
          <a:lstStyle/>
          <a:p>
            <a:pPr marL="0" indent="0">
              <a:buNone/>
            </a:pPr>
            <a:r>
              <a:rPr lang="fr-FR" sz="1800" dirty="0"/>
              <a:t>Le problème : </a:t>
            </a:r>
            <a:r>
              <a:rPr lang="fr-FR" sz="1600" dirty="0"/>
              <a:t>rechercher si une valeur est présente au non dans un tableau de n valeurs</a:t>
            </a:r>
            <a:endParaRPr lang="fr-FR" sz="1800" dirty="0">
              <a:solidFill>
                <a:schemeClr val="accent2"/>
              </a:solidFill>
            </a:endParaRPr>
          </a:p>
          <a:p>
            <a:pPr marL="0" indent="0">
              <a:buNone/>
            </a:pPr>
            <a:r>
              <a:rPr lang="fr-FR" sz="1800" dirty="0"/>
              <a:t>- mesure de complexité : </a:t>
            </a:r>
            <a:r>
              <a:rPr lang="fr-FR" sz="1600" dirty="0">
                <a:solidFill>
                  <a:schemeClr val="accent2"/>
                </a:solidFill>
              </a:rPr>
              <a:t>nombre de comparaisons</a:t>
            </a:r>
          </a:p>
          <a:p>
            <a:pPr marL="0" indent="0">
              <a:buNone/>
            </a:pPr>
            <a:r>
              <a:rPr lang="fr-FR" sz="1600" dirty="0"/>
              <a:t>- </a:t>
            </a:r>
            <a:r>
              <a:rPr lang="fr-FR" sz="1800" dirty="0"/>
              <a:t>paramètre de cette complexité </a:t>
            </a:r>
            <a:r>
              <a:rPr lang="fr-FR" sz="1600" dirty="0"/>
              <a:t>: </a:t>
            </a:r>
            <a:r>
              <a:rPr lang="fr-FR" sz="1800" dirty="0"/>
              <a:t> </a:t>
            </a:r>
            <a:r>
              <a:rPr lang="fr-FR" sz="1600" b="1" dirty="0">
                <a:solidFill>
                  <a:schemeClr val="accent2"/>
                </a:solidFill>
              </a:rPr>
              <a:t>n</a:t>
            </a:r>
            <a:r>
              <a:rPr lang="fr-FR" sz="1600" dirty="0"/>
              <a:t> le nombre de valeurs dans le </a:t>
            </a:r>
            <a:r>
              <a:rPr lang="fr-FR" sz="1600" dirty="0" err="1"/>
              <a:t>tabelau</a:t>
            </a:r>
            <a:endParaRPr lang="fr-FR" sz="1800" dirty="0"/>
          </a:p>
          <a:p>
            <a:pPr marL="0" indent="0">
              <a:lnSpc>
                <a:spcPct val="50000"/>
              </a:lnSpc>
              <a:buNone/>
            </a:pPr>
            <a:endParaRPr lang="fr-FR" sz="1800" dirty="0"/>
          </a:p>
          <a:p>
            <a:pPr marL="0" indent="0">
              <a:buNone/>
            </a:pPr>
            <a:r>
              <a:rPr lang="fr-FR" sz="1800" dirty="0"/>
              <a:t>Un algorithme de </a:t>
            </a:r>
            <a:r>
              <a:rPr lang="fr-FR" sz="1800" b="1" dirty="0"/>
              <a:t>complexité linéaire </a:t>
            </a:r>
            <a:r>
              <a:rPr lang="fr-FR" sz="1800" dirty="0"/>
              <a:t>: recherche itérative (ou séquentielle)</a:t>
            </a:r>
          </a:p>
          <a:p>
            <a:pPr marL="356616" lvl="1" indent="0">
              <a:buNone/>
            </a:pPr>
            <a:r>
              <a:rPr lang="fr-FR" sz="1600" dirty="0"/>
              <a:t>- je parcours le tableau du début à la fin et je compare chaque valeur du tableau à la valeur cherchée</a:t>
            </a:r>
          </a:p>
          <a:p>
            <a:pPr lvl="1">
              <a:buFontTx/>
              <a:buChar char="-"/>
            </a:pPr>
            <a:r>
              <a:rPr lang="fr-FR" sz="1600" dirty="0"/>
              <a:t>je m’arrête quand j’ai trouvé ou à la fin du </a:t>
            </a:r>
            <a:r>
              <a:rPr lang="fr-FR" sz="1600" dirty="0" err="1"/>
              <a:t>tabelau</a:t>
            </a:r>
            <a:endParaRPr lang="fr-FR" sz="1600" dirty="0"/>
          </a:p>
          <a:p>
            <a:pPr lvl="1">
              <a:buFontTx/>
              <a:buChar char="-"/>
            </a:pPr>
            <a:r>
              <a:rPr lang="fr-FR" sz="1600" dirty="0"/>
              <a:t>j'effectue entre 1 et n comparaisons, au plus n, jamais plus que n</a:t>
            </a:r>
          </a:p>
          <a:p>
            <a:pPr lvl="1">
              <a:buFontTx/>
              <a:buChar char="-"/>
            </a:pPr>
            <a:r>
              <a:rPr lang="fr-FR" sz="1600" dirty="0"/>
              <a:t>C </a:t>
            </a:r>
            <a:r>
              <a:rPr lang="fr-FR" sz="1600" baseline="-25000" dirty="0"/>
              <a:t>recherche itérative </a:t>
            </a:r>
            <a:r>
              <a:rPr lang="fr-FR" sz="1600" dirty="0"/>
              <a:t>(n) =   n    ou k x n   ou plus tard O(n)</a:t>
            </a:r>
          </a:p>
          <a:p>
            <a:pPr lvl="1">
              <a:buFontTx/>
              <a:buChar char="-"/>
            </a:pPr>
            <a:r>
              <a:rPr lang="fr-FR" sz="1600" b="1" dirty="0"/>
              <a:t>Nombre </a:t>
            </a:r>
            <a:r>
              <a:rPr lang="fr-FR" sz="1600" dirty="0">
                <a:ln w="0"/>
                <a:solidFill>
                  <a:schemeClr val="accent2"/>
                </a:solidFill>
                <a:effectLst>
                  <a:outerShdw blurRad="38100" dist="25400" dir="5400000" algn="ctr" rotWithShape="0">
                    <a:srgbClr val="6E747A">
                      <a:alpha val="43000"/>
                    </a:srgbClr>
                  </a:outerShdw>
                </a:effectLst>
              </a:rPr>
              <a:t>maximal</a:t>
            </a:r>
            <a:r>
              <a:rPr lang="fr-FR" sz="1600" dirty="0">
                <a:ln w="0"/>
                <a:solidFill>
                  <a:schemeClr val="accent1"/>
                </a:solidFill>
                <a:effectLst>
                  <a:outerShdw blurRad="38100" dist="25400" dir="5400000" algn="ctr" rotWithShape="0">
                    <a:srgbClr val="6E747A">
                      <a:alpha val="43000"/>
                    </a:srgbClr>
                  </a:outerShdw>
                </a:effectLst>
              </a:rPr>
              <a:t> </a:t>
            </a:r>
            <a:r>
              <a:rPr lang="fr-FR" sz="1600" b="1" dirty="0"/>
              <a:t>de comparaisons = nombre d’itérations </a:t>
            </a:r>
            <a:r>
              <a:rPr lang="fr-FR" sz="1600" dirty="0">
                <a:ln w="0"/>
                <a:solidFill>
                  <a:schemeClr val="accent2"/>
                </a:solidFill>
                <a:effectLst>
                  <a:outerShdw blurRad="38100" dist="25400" dir="5400000" algn="ctr" rotWithShape="0">
                    <a:srgbClr val="6E747A">
                      <a:alpha val="43000"/>
                    </a:srgbClr>
                  </a:outerShdw>
                </a:effectLst>
              </a:rPr>
              <a:t>du pire cas</a:t>
            </a:r>
            <a:endParaRPr lang="fr-FR" sz="1600" dirty="0">
              <a:solidFill>
                <a:schemeClr val="accent2"/>
              </a:solidFill>
            </a:endParaRPr>
          </a:p>
        </p:txBody>
      </p:sp>
      <p:sp>
        <p:nvSpPr>
          <p:cNvPr id="4" name="Espace réservé de la date 3"/>
          <p:cNvSpPr>
            <a:spLocks noGrp="1"/>
          </p:cNvSpPr>
          <p:nvPr>
            <p:ph type="dt" sz="half" idx="10"/>
          </p:nvPr>
        </p:nvSpPr>
        <p:spPr/>
        <p:txBody>
          <a:bodyPr/>
          <a:lstStyle/>
          <a:p>
            <a:fld id="{27A125C7-8FAE-1341-ABB0-A22922BE4D5F}" type="datetime1">
              <a:rPr lang="fr-FR" smtClean="0"/>
              <a:t>23/03/2021</a:t>
            </a:fld>
            <a:endParaRPr lang="fr-FR" dirty="0"/>
          </a:p>
        </p:txBody>
      </p:sp>
      <p:sp>
        <p:nvSpPr>
          <p:cNvPr id="5" name="Espace réservé du pied de page 4"/>
          <p:cNvSpPr>
            <a:spLocks noGrp="1"/>
          </p:cNvSpPr>
          <p:nvPr>
            <p:ph type="ftr" sz="quarter" idx="11"/>
          </p:nvPr>
        </p:nvSpPr>
        <p:spPr/>
        <p:txBody>
          <a:bodyPr/>
          <a:lstStyle/>
          <a:p>
            <a:r>
              <a:rPr lang="en-US"/>
              <a:t>Algo 2. L1 math-info. UPVD. (PhL)</a:t>
            </a:r>
            <a:endParaRPr lang="fr-FR" dirty="0"/>
          </a:p>
        </p:txBody>
      </p:sp>
      <p:sp>
        <p:nvSpPr>
          <p:cNvPr id="6" name="Espace réservé du numéro de diapositive 5"/>
          <p:cNvSpPr>
            <a:spLocks noGrp="1"/>
          </p:cNvSpPr>
          <p:nvPr>
            <p:ph type="sldNum" sz="quarter" idx="12"/>
          </p:nvPr>
        </p:nvSpPr>
        <p:spPr/>
        <p:txBody>
          <a:bodyPr/>
          <a:lstStyle/>
          <a:p>
            <a:fld id="{65A18AA7-90E0-3C48-AFBB-AC3FD33DE304}" type="slidenum">
              <a:rPr lang="fr-FR" smtClean="0"/>
              <a:t>31</a:t>
            </a:fld>
            <a:endParaRPr lang="fr-FR" dirty="0"/>
          </a:p>
        </p:txBody>
      </p:sp>
    </p:spTree>
    <p:extLst>
      <p:ext uri="{BB962C8B-B14F-4D97-AF65-F5344CB8AC3E}">
        <p14:creationId xmlns:p14="http://schemas.microsoft.com/office/powerpoint/2010/main" val="35370912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24366" y="174626"/>
            <a:ext cx="8081433" cy="1057274"/>
          </a:xfrm>
        </p:spPr>
        <p:txBody>
          <a:bodyPr>
            <a:normAutofit fontScale="90000"/>
          </a:bodyPr>
          <a:lstStyle/>
          <a:p>
            <a:r>
              <a:rPr lang="fr-FR" dirty="0"/>
              <a:t>Pas que des puissances entières de la taille du </a:t>
            </a:r>
            <a:r>
              <a:rPr lang="fr-FR" dirty="0" err="1"/>
              <a:t>pb</a:t>
            </a:r>
            <a:br>
              <a:rPr lang="fr-FR" dirty="0"/>
            </a:br>
            <a:r>
              <a:rPr lang="fr-FR" sz="2400" dirty="0"/>
              <a:t>Exemple : algorithmes de recherche </a:t>
            </a:r>
            <a:endParaRPr lang="fr-FR" dirty="0"/>
          </a:p>
        </p:txBody>
      </p:sp>
      <p:sp>
        <p:nvSpPr>
          <p:cNvPr id="3" name="Espace réservé du contenu 2"/>
          <p:cNvSpPr>
            <a:spLocks noGrp="1"/>
          </p:cNvSpPr>
          <p:nvPr>
            <p:ph idx="1"/>
          </p:nvPr>
        </p:nvSpPr>
        <p:spPr>
          <a:xfrm>
            <a:off x="165099" y="1491706"/>
            <a:ext cx="8813801" cy="4864649"/>
          </a:xfrm>
        </p:spPr>
        <p:txBody>
          <a:bodyPr>
            <a:noAutofit/>
          </a:bodyPr>
          <a:lstStyle/>
          <a:p>
            <a:pPr marL="0" indent="0">
              <a:buNone/>
            </a:pPr>
            <a:r>
              <a:rPr lang="fr-FR" sz="1800" dirty="0"/>
              <a:t>Le problème : </a:t>
            </a:r>
            <a:r>
              <a:rPr lang="fr-FR" sz="1600" dirty="0"/>
              <a:t>rechercher si une valeur est présente au non dans un tableau de n valeurs </a:t>
            </a:r>
            <a:r>
              <a:rPr lang="fr-FR" sz="1600" b="1" dirty="0">
                <a:solidFill>
                  <a:schemeClr val="accent2"/>
                </a:solidFill>
              </a:rPr>
              <a:t>triées</a:t>
            </a:r>
            <a:r>
              <a:rPr lang="fr-FR" sz="1600" dirty="0">
                <a:solidFill>
                  <a:schemeClr val="accent2"/>
                </a:solidFill>
              </a:rPr>
              <a:t> </a:t>
            </a:r>
            <a:endParaRPr lang="fr-FR" sz="1800" dirty="0">
              <a:solidFill>
                <a:schemeClr val="accent2"/>
              </a:solidFill>
            </a:endParaRPr>
          </a:p>
          <a:p>
            <a:pPr marL="0" indent="0">
              <a:buNone/>
            </a:pPr>
            <a:r>
              <a:rPr lang="fr-FR" sz="1800" dirty="0"/>
              <a:t>La mesure de complexité : </a:t>
            </a:r>
            <a:r>
              <a:rPr lang="fr-FR" sz="1600" dirty="0">
                <a:solidFill>
                  <a:schemeClr val="accent2"/>
                </a:solidFill>
              </a:rPr>
              <a:t>nombre de comparaisons</a:t>
            </a:r>
            <a:endParaRPr lang="fr-FR" sz="1800" dirty="0">
              <a:solidFill>
                <a:schemeClr val="accent2"/>
              </a:solidFill>
            </a:endParaRPr>
          </a:p>
          <a:p>
            <a:pPr marL="356616" lvl="1" indent="0">
              <a:lnSpc>
                <a:spcPct val="50000"/>
              </a:lnSpc>
              <a:buNone/>
            </a:pPr>
            <a:endParaRPr lang="fr-FR" sz="1800" dirty="0"/>
          </a:p>
          <a:p>
            <a:pPr marL="356616" lvl="1" indent="0">
              <a:lnSpc>
                <a:spcPct val="50000"/>
              </a:lnSpc>
              <a:buNone/>
            </a:pPr>
            <a:endParaRPr lang="fr-FR" sz="1600" dirty="0"/>
          </a:p>
          <a:p>
            <a:pPr marL="0" indent="0">
              <a:buNone/>
            </a:pPr>
            <a:r>
              <a:rPr lang="fr-FR" sz="1800" dirty="0"/>
              <a:t>Un algorithme de </a:t>
            </a:r>
            <a:r>
              <a:rPr lang="fr-FR" sz="1800" b="1" dirty="0">
                <a:solidFill>
                  <a:schemeClr val="accent2"/>
                </a:solidFill>
              </a:rPr>
              <a:t>complexité logarithmique </a:t>
            </a:r>
            <a:r>
              <a:rPr lang="fr-FR" sz="1800" dirty="0"/>
              <a:t>: </a:t>
            </a:r>
            <a:r>
              <a:rPr lang="fr-FR" sz="1800" dirty="0">
                <a:solidFill>
                  <a:srgbClr val="ED7D31"/>
                </a:solidFill>
              </a:rPr>
              <a:t>la </a:t>
            </a:r>
            <a:r>
              <a:rPr lang="fr-FR" sz="1800" b="1" dirty="0">
                <a:solidFill>
                  <a:srgbClr val="ED7D31"/>
                </a:solidFill>
              </a:rPr>
              <a:t>recherche dichotomique</a:t>
            </a:r>
          </a:p>
          <a:p>
            <a:pPr marL="356616" lvl="1" indent="0">
              <a:buNone/>
            </a:pPr>
            <a:r>
              <a:rPr lang="fr-FR" sz="1600" dirty="0">
                <a:solidFill>
                  <a:srgbClr val="000000"/>
                </a:solidFill>
              </a:rPr>
              <a:t>- je partage le tableau en 2 et je compare la valeur du milieu,</a:t>
            </a:r>
          </a:p>
          <a:p>
            <a:pPr marL="356616" lvl="1" indent="0">
              <a:buNone/>
            </a:pPr>
            <a:r>
              <a:rPr lang="fr-FR" sz="1600" dirty="0">
                <a:solidFill>
                  <a:srgbClr val="000000"/>
                </a:solidFill>
              </a:rPr>
              <a:t>- selon le résultat de la comparaison je jette la moitié droite (ou gauche) du tableau,</a:t>
            </a:r>
          </a:p>
          <a:p>
            <a:pPr marL="356616" lvl="1" indent="0">
              <a:buNone/>
            </a:pPr>
            <a:r>
              <a:rPr lang="fr-FR" sz="1600" dirty="0">
                <a:solidFill>
                  <a:srgbClr val="000000"/>
                </a:solidFill>
              </a:rPr>
              <a:t>- je </a:t>
            </a:r>
            <a:r>
              <a:rPr lang="fr-FR" sz="1600" b="1" dirty="0">
                <a:solidFill>
                  <a:schemeClr val="accent2"/>
                </a:solidFill>
              </a:rPr>
              <a:t>recommence</a:t>
            </a:r>
            <a:r>
              <a:rPr lang="fr-FR" sz="1600" dirty="0">
                <a:solidFill>
                  <a:srgbClr val="000000"/>
                </a:solidFill>
              </a:rPr>
              <a:t> sur ce tableau de taille moitié : partage en 2, comparaison milieu, abandon d'une moitié</a:t>
            </a:r>
          </a:p>
          <a:p>
            <a:pPr marL="356616" lvl="1" indent="0">
              <a:buNone/>
            </a:pPr>
            <a:r>
              <a:rPr lang="fr-FR" sz="1600" dirty="0">
                <a:solidFill>
                  <a:srgbClr val="000000"/>
                </a:solidFill>
              </a:rPr>
              <a:t>- </a:t>
            </a:r>
            <a:r>
              <a:rPr lang="fr-FR" sz="1600" b="1" dirty="0">
                <a:solidFill>
                  <a:schemeClr val="accent2"/>
                </a:solidFill>
              </a:rPr>
              <a:t>et</a:t>
            </a:r>
            <a:r>
              <a:rPr lang="fr-FR" sz="1600" dirty="0">
                <a:solidFill>
                  <a:schemeClr val="accent2"/>
                </a:solidFill>
              </a:rPr>
              <a:t> </a:t>
            </a:r>
            <a:r>
              <a:rPr lang="fr-FR" sz="1600" b="1" dirty="0">
                <a:solidFill>
                  <a:schemeClr val="accent2"/>
                </a:solidFill>
              </a:rPr>
              <a:t>ainsi de suite </a:t>
            </a:r>
            <a:r>
              <a:rPr lang="fr-FR" sz="1600" dirty="0">
                <a:solidFill>
                  <a:srgbClr val="000000"/>
                </a:solidFill>
              </a:rPr>
              <a:t>jusqu'à </a:t>
            </a:r>
          </a:p>
          <a:p>
            <a:pPr marL="356616" lvl="1" indent="0">
              <a:buNone/>
            </a:pPr>
            <a:r>
              <a:rPr lang="fr-FR" sz="1600" dirty="0">
                <a:solidFill>
                  <a:srgbClr val="000000"/>
                </a:solidFill>
              </a:rPr>
              <a:t>	avoir trouvé la valeur et là, je m'arrête</a:t>
            </a:r>
          </a:p>
          <a:p>
            <a:pPr marL="356616" lvl="1" indent="0">
              <a:buNone/>
            </a:pPr>
            <a:r>
              <a:rPr lang="fr-FR" sz="1600" dirty="0">
                <a:solidFill>
                  <a:srgbClr val="000000"/>
                </a:solidFill>
              </a:rPr>
              <a:t>	OU obtenir un (sous-)tableau réduit à 0 ou 1 élément et là, je m'arrête ... peut-être sans l'avoir trouvé</a:t>
            </a:r>
          </a:p>
          <a:p>
            <a:pPr marL="0" indent="0">
              <a:lnSpc>
                <a:spcPct val="50000"/>
              </a:lnSpc>
              <a:buNone/>
            </a:pPr>
            <a:endParaRPr lang="fr-FR" sz="1800" dirty="0">
              <a:solidFill>
                <a:srgbClr val="000000"/>
              </a:solidFill>
            </a:endParaRPr>
          </a:p>
          <a:p>
            <a:pPr marL="356616" lvl="1" indent="0">
              <a:buNone/>
            </a:pPr>
            <a:r>
              <a:rPr lang="fr-FR" sz="1800" b="1" dirty="0">
                <a:solidFill>
                  <a:srgbClr val="000000"/>
                </a:solidFill>
              </a:rPr>
              <a:t>Nombre de comparaisons = nombre de découpages en 2</a:t>
            </a:r>
          </a:p>
          <a:p>
            <a:pPr marL="356616" lvl="1" indent="0">
              <a:buNone/>
            </a:pPr>
            <a:r>
              <a:rPr lang="fr-FR" sz="1800" dirty="0">
                <a:solidFill>
                  <a:srgbClr val="000000"/>
                </a:solidFill>
              </a:rPr>
              <a:t>Nombre </a:t>
            </a:r>
            <a:r>
              <a:rPr lang="fr-FR" sz="1800" b="1" dirty="0">
                <a:solidFill>
                  <a:schemeClr val="accent2"/>
                </a:solidFill>
              </a:rPr>
              <a:t>maximal</a:t>
            </a:r>
            <a:r>
              <a:rPr lang="fr-FR" sz="1800" dirty="0">
                <a:solidFill>
                  <a:srgbClr val="000000"/>
                </a:solidFill>
              </a:rPr>
              <a:t> de comparaisons = nombre de découpages en 2 jusqu'à l'arrêt "avec absence" (pire cas)</a:t>
            </a:r>
          </a:p>
        </p:txBody>
      </p:sp>
      <p:sp>
        <p:nvSpPr>
          <p:cNvPr id="4" name="Espace réservé de la date 3"/>
          <p:cNvSpPr>
            <a:spLocks noGrp="1"/>
          </p:cNvSpPr>
          <p:nvPr>
            <p:ph type="dt" sz="half" idx="10"/>
          </p:nvPr>
        </p:nvSpPr>
        <p:spPr/>
        <p:txBody>
          <a:bodyPr/>
          <a:lstStyle/>
          <a:p>
            <a:fld id="{8615F0B8-6726-3C41-B3FC-0626F1896002}" type="datetime1">
              <a:rPr lang="fr-FR" smtClean="0"/>
              <a:t>23/03/2021</a:t>
            </a:fld>
            <a:endParaRPr lang="fr-FR" dirty="0"/>
          </a:p>
        </p:txBody>
      </p:sp>
      <p:sp>
        <p:nvSpPr>
          <p:cNvPr id="5" name="Espace réservé du pied de page 4"/>
          <p:cNvSpPr>
            <a:spLocks noGrp="1"/>
          </p:cNvSpPr>
          <p:nvPr>
            <p:ph type="ftr" sz="quarter" idx="11"/>
          </p:nvPr>
        </p:nvSpPr>
        <p:spPr/>
        <p:txBody>
          <a:bodyPr/>
          <a:lstStyle/>
          <a:p>
            <a:r>
              <a:rPr lang="en-US"/>
              <a:t>Algo 2. L1 math-info. UPVD. (PhL)</a:t>
            </a:r>
            <a:endParaRPr lang="fr-FR" dirty="0"/>
          </a:p>
        </p:txBody>
      </p:sp>
      <p:sp>
        <p:nvSpPr>
          <p:cNvPr id="6" name="Espace réservé du numéro de diapositive 5"/>
          <p:cNvSpPr>
            <a:spLocks noGrp="1"/>
          </p:cNvSpPr>
          <p:nvPr>
            <p:ph type="sldNum" sz="quarter" idx="12"/>
          </p:nvPr>
        </p:nvSpPr>
        <p:spPr/>
        <p:txBody>
          <a:bodyPr/>
          <a:lstStyle/>
          <a:p>
            <a:fld id="{65A18AA7-90E0-3C48-AFBB-AC3FD33DE304}" type="slidenum">
              <a:rPr lang="fr-FR" smtClean="0"/>
              <a:t>32</a:t>
            </a:fld>
            <a:endParaRPr lang="fr-FR" dirty="0"/>
          </a:p>
        </p:txBody>
      </p:sp>
    </p:spTree>
    <p:extLst>
      <p:ext uri="{BB962C8B-B14F-4D97-AF65-F5344CB8AC3E}">
        <p14:creationId xmlns:p14="http://schemas.microsoft.com/office/powerpoint/2010/main" val="363723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5750" y="153459"/>
            <a:ext cx="8081433" cy="871257"/>
          </a:xfrm>
        </p:spPr>
        <p:txBody>
          <a:bodyPr>
            <a:normAutofit fontScale="90000"/>
          </a:bodyPr>
          <a:lstStyle/>
          <a:p>
            <a:pPr marL="0" indent="0"/>
            <a:r>
              <a:rPr lang="fr-FR" dirty="0">
                <a:solidFill>
                  <a:srgbClr val="000000"/>
                </a:solidFill>
              </a:rPr>
              <a:t>Combien de découpages par 2 de n valeurs jusqu'à en obtenir 1 seule ? </a:t>
            </a:r>
            <a:endParaRPr lang="fr-FR" dirty="0"/>
          </a:p>
        </p:txBody>
      </p:sp>
      <p:sp>
        <p:nvSpPr>
          <p:cNvPr id="3" name="Espace réservé du contenu 2"/>
          <p:cNvSpPr>
            <a:spLocks noGrp="1"/>
          </p:cNvSpPr>
          <p:nvPr>
            <p:ph idx="1"/>
          </p:nvPr>
        </p:nvSpPr>
        <p:spPr>
          <a:xfrm>
            <a:off x="370417" y="1310465"/>
            <a:ext cx="8699500" cy="5045890"/>
          </a:xfrm>
        </p:spPr>
        <p:txBody>
          <a:bodyPr>
            <a:normAutofit fontScale="85000" lnSpcReduction="20000"/>
          </a:bodyPr>
          <a:lstStyle/>
          <a:p>
            <a:pPr marL="0" indent="0">
              <a:buNone/>
            </a:pPr>
            <a:r>
              <a:rPr lang="fr-FR" dirty="0"/>
              <a:t>La réponse : log</a:t>
            </a:r>
            <a:r>
              <a:rPr lang="fr-FR" baseline="-25000" dirty="0"/>
              <a:t>2</a:t>
            </a:r>
            <a:r>
              <a:rPr lang="fr-FR" dirty="0"/>
              <a:t>(n)</a:t>
            </a:r>
          </a:p>
          <a:p>
            <a:pPr marL="0" indent="0">
              <a:buNone/>
            </a:pPr>
            <a:endParaRPr lang="fr-FR" dirty="0"/>
          </a:p>
          <a:p>
            <a:pPr marL="0" indent="0">
              <a:buNone/>
            </a:pPr>
            <a:r>
              <a:rPr lang="fr-FR" dirty="0"/>
              <a:t>Le principe : partons de </a:t>
            </a:r>
            <a:r>
              <a:rPr lang="fr-FR" b="1" dirty="0">
                <a:solidFill>
                  <a:schemeClr val="accent6"/>
                </a:solidFill>
              </a:rPr>
              <a:t>n = 2</a:t>
            </a:r>
            <a:r>
              <a:rPr lang="fr-FR" b="1" baseline="30000" dirty="0">
                <a:solidFill>
                  <a:schemeClr val="accent6"/>
                </a:solidFill>
              </a:rPr>
              <a:t>p</a:t>
            </a:r>
          </a:p>
          <a:p>
            <a:pPr marL="356616" lvl="1" indent="0">
              <a:buNone/>
            </a:pPr>
            <a:r>
              <a:rPr lang="fr-FR" baseline="30000" dirty="0"/>
              <a:t>-</a:t>
            </a:r>
            <a:r>
              <a:rPr lang="fr-FR" dirty="0"/>
              <a:t> division </a:t>
            </a:r>
            <a:r>
              <a:rPr lang="fr-FR" dirty="0">
                <a:solidFill>
                  <a:schemeClr val="accent2"/>
                </a:solidFill>
              </a:rPr>
              <a:t>1</a:t>
            </a:r>
            <a:r>
              <a:rPr lang="fr-FR" dirty="0"/>
              <a:t> </a:t>
            </a:r>
            <a:r>
              <a:rPr lang="fr-FR" dirty="0">
                <a:sym typeface="Wingdings"/>
              </a:rPr>
              <a:t> </a:t>
            </a:r>
            <a:r>
              <a:rPr lang="fr-FR" dirty="0"/>
              <a:t>2</a:t>
            </a:r>
            <a:r>
              <a:rPr lang="fr-FR" baseline="30000" dirty="0"/>
              <a:t>p /</a:t>
            </a:r>
            <a:r>
              <a:rPr lang="fr-FR" dirty="0"/>
              <a:t> 2 = 2</a:t>
            </a:r>
            <a:r>
              <a:rPr lang="fr-FR" baseline="30000" dirty="0">
                <a:solidFill>
                  <a:srgbClr val="ED7D31"/>
                </a:solidFill>
              </a:rPr>
              <a:t>p-1</a:t>
            </a:r>
          </a:p>
          <a:p>
            <a:pPr marL="356616" lvl="1" indent="0">
              <a:buNone/>
            </a:pPr>
            <a:r>
              <a:rPr lang="fr-FR" baseline="30000" dirty="0"/>
              <a:t>-</a:t>
            </a:r>
            <a:r>
              <a:rPr lang="fr-FR" dirty="0"/>
              <a:t> division </a:t>
            </a:r>
            <a:r>
              <a:rPr lang="fr-FR" dirty="0">
                <a:solidFill>
                  <a:srgbClr val="ED7D31"/>
                </a:solidFill>
              </a:rPr>
              <a:t>2</a:t>
            </a:r>
            <a:r>
              <a:rPr lang="fr-FR" dirty="0"/>
              <a:t> </a:t>
            </a:r>
            <a:r>
              <a:rPr lang="fr-FR" dirty="0">
                <a:sym typeface="Wingdings"/>
              </a:rPr>
              <a:t> </a:t>
            </a:r>
            <a:r>
              <a:rPr lang="fr-FR" dirty="0"/>
              <a:t>2</a:t>
            </a:r>
            <a:r>
              <a:rPr lang="fr-FR" baseline="30000" dirty="0"/>
              <a:t>p-1</a:t>
            </a:r>
            <a:r>
              <a:rPr lang="fr-FR" dirty="0"/>
              <a:t> / 2 = 2</a:t>
            </a:r>
            <a:r>
              <a:rPr lang="fr-FR" baseline="30000" dirty="0">
                <a:solidFill>
                  <a:srgbClr val="ED7D31"/>
                </a:solidFill>
              </a:rPr>
              <a:t>p-2</a:t>
            </a:r>
          </a:p>
          <a:p>
            <a:pPr marL="356616" lvl="1" indent="0">
              <a:buNone/>
            </a:pPr>
            <a:r>
              <a:rPr lang="fr-FR" baseline="30000" dirty="0"/>
              <a:t>- ...</a:t>
            </a:r>
          </a:p>
          <a:p>
            <a:pPr marL="356616" lvl="1" indent="0">
              <a:buNone/>
            </a:pPr>
            <a:r>
              <a:rPr lang="fr-FR" baseline="30000" dirty="0"/>
              <a:t>-</a:t>
            </a:r>
            <a:r>
              <a:rPr lang="fr-FR" dirty="0"/>
              <a:t> division </a:t>
            </a:r>
            <a:r>
              <a:rPr lang="fr-FR" dirty="0">
                <a:solidFill>
                  <a:srgbClr val="ED7D31"/>
                </a:solidFill>
              </a:rPr>
              <a:t>k</a:t>
            </a:r>
            <a:r>
              <a:rPr lang="fr-FR" dirty="0"/>
              <a:t> </a:t>
            </a:r>
            <a:r>
              <a:rPr lang="fr-FR" dirty="0">
                <a:sym typeface="Wingdings"/>
              </a:rPr>
              <a:t> </a:t>
            </a:r>
            <a:r>
              <a:rPr lang="fr-FR" dirty="0"/>
              <a:t>2</a:t>
            </a:r>
            <a:r>
              <a:rPr lang="fr-FR" baseline="30000" dirty="0"/>
              <a:t>p-k+1</a:t>
            </a:r>
            <a:r>
              <a:rPr lang="fr-FR" dirty="0"/>
              <a:t> / 2 = 2</a:t>
            </a:r>
            <a:r>
              <a:rPr lang="fr-FR" baseline="30000" dirty="0">
                <a:solidFill>
                  <a:srgbClr val="ED7D31"/>
                </a:solidFill>
              </a:rPr>
              <a:t>p-k          </a:t>
            </a:r>
            <a:r>
              <a:rPr lang="fr-FR" dirty="0">
                <a:solidFill>
                  <a:srgbClr val="000000"/>
                </a:solidFill>
              </a:rPr>
              <a:t>(la propriété à prouver par récurrence)</a:t>
            </a:r>
            <a:endParaRPr lang="fr-FR" baseline="30000" dirty="0">
              <a:solidFill>
                <a:srgbClr val="ED7D31"/>
              </a:solidFill>
            </a:endParaRPr>
          </a:p>
          <a:p>
            <a:pPr marL="356616" lvl="1" indent="0">
              <a:buNone/>
            </a:pPr>
            <a:r>
              <a:rPr lang="fr-FR" baseline="30000" dirty="0"/>
              <a:t>- ...</a:t>
            </a:r>
          </a:p>
          <a:p>
            <a:pPr marL="356616" lvl="1" indent="0">
              <a:buNone/>
            </a:pPr>
            <a:r>
              <a:rPr lang="fr-FR" baseline="30000" dirty="0"/>
              <a:t>- </a:t>
            </a:r>
            <a:r>
              <a:rPr lang="fr-FR" dirty="0"/>
              <a:t>division </a:t>
            </a:r>
            <a:r>
              <a:rPr lang="fr-FR" dirty="0">
                <a:solidFill>
                  <a:srgbClr val="ED7D31"/>
                </a:solidFill>
              </a:rPr>
              <a:t>p</a:t>
            </a:r>
            <a:r>
              <a:rPr lang="fr-FR" dirty="0"/>
              <a:t> </a:t>
            </a:r>
            <a:r>
              <a:rPr lang="fr-FR" dirty="0">
                <a:sym typeface="Wingdings"/>
              </a:rPr>
              <a:t> </a:t>
            </a:r>
            <a:r>
              <a:rPr lang="fr-FR" dirty="0"/>
              <a:t>2</a:t>
            </a:r>
            <a:r>
              <a:rPr lang="fr-FR" baseline="30000" dirty="0"/>
              <a:t>p-p+1</a:t>
            </a:r>
            <a:r>
              <a:rPr lang="fr-FR" dirty="0"/>
              <a:t> / 2 = 2</a:t>
            </a:r>
            <a:r>
              <a:rPr lang="fr-FR" baseline="30000" dirty="0"/>
              <a:t>p-p =</a:t>
            </a:r>
            <a:r>
              <a:rPr lang="fr-FR" dirty="0"/>
              <a:t> 2</a:t>
            </a:r>
            <a:r>
              <a:rPr lang="fr-FR" baseline="30000" dirty="0">
                <a:solidFill>
                  <a:srgbClr val="ED7D31"/>
                </a:solidFill>
              </a:rPr>
              <a:t>0 </a:t>
            </a:r>
            <a:r>
              <a:rPr lang="fr-FR" dirty="0">
                <a:solidFill>
                  <a:srgbClr val="000000"/>
                </a:solidFill>
              </a:rPr>
              <a:t>= 1</a:t>
            </a:r>
          </a:p>
          <a:p>
            <a:pPr marL="356616" lvl="1" indent="0">
              <a:buNone/>
            </a:pPr>
            <a:endParaRPr lang="fr-FR" baseline="30000" dirty="0">
              <a:solidFill>
                <a:srgbClr val="000000"/>
              </a:solidFill>
            </a:endParaRPr>
          </a:p>
          <a:p>
            <a:pPr marL="0" indent="0">
              <a:buNone/>
            </a:pPr>
            <a:r>
              <a:rPr lang="fr-FR" dirty="0">
                <a:solidFill>
                  <a:srgbClr val="000000"/>
                </a:solidFill>
              </a:rPr>
              <a:t>Il faut </a:t>
            </a:r>
            <a:r>
              <a:rPr lang="fr-FR" dirty="0">
                <a:solidFill>
                  <a:schemeClr val="accent2"/>
                </a:solidFill>
              </a:rPr>
              <a:t>p</a:t>
            </a:r>
            <a:r>
              <a:rPr lang="fr-FR" dirty="0">
                <a:solidFill>
                  <a:srgbClr val="000000"/>
                </a:solidFill>
              </a:rPr>
              <a:t> divisions par 2 pour passer de 2</a:t>
            </a:r>
            <a:r>
              <a:rPr lang="fr-FR" baseline="30000" dirty="0">
                <a:solidFill>
                  <a:srgbClr val="000000"/>
                </a:solidFill>
              </a:rPr>
              <a:t>p</a:t>
            </a:r>
            <a:r>
              <a:rPr lang="fr-FR" dirty="0">
                <a:solidFill>
                  <a:srgbClr val="000000"/>
                </a:solidFill>
              </a:rPr>
              <a:t> à 1 </a:t>
            </a:r>
          </a:p>
          <a:p>
            <a:pPr marL="0" indent="0">
              <a:buNone/>
            </a:pPr>
            <a:r>
              <a:rPr lang="fr-FR" dirty="0">
                <a:solidFill>
                  <a:srgbClr val="000000"/>
                </a:solidFill>
              </a:rPr>
              <a:t>et </a:t>
            </a:r>
            <a:r>
              <a:rPr lang="fr-FR" b="1" dirty="0">
                <a:solidFill>
                  <a:srgbClr val="70AD47"/>
                </a:solidFill>
              </a:rPr>
              <a:t>p</a:t>
            </a:r>
            <a:r>
              <a:rPr lang="fr-FR" dirty="0">
                <a:solidFill>
                  <a:schemeClr val="accent2"/>
                </a:solidFill>
              </a:rPr>
              <a:t> = log</a:t>
            </a:r>
            <a:r>
              <a:rPr lang="fr-FR" baseline="-25000" dirty="0">
                <a:solidFill>
                  <a:schemeClr val="accent2"/>
                </a:solidFill>
              </a:rPr>
              <a:t>2</a:t>
            </a:r>
            <a:r>
              <a:rPr lang="fr-FR" dirty="0">
                <a:solidFill>
                  <a:schemeClr val="accent2"/>
                </a:solidFill>
              </a:rPr>
              <a:t>(2</a:t>
            </a:r>
            <a:r>
              <a:rPr lang="fr-FR" baseline="30000" dirty="0">
                <a:solidFill>
                  <a:schemeClr val="accent2"/>
                </a:solidFill>
              </a:rPr>
              <a:t>p</a:t>
            </a:r>
            <a:r>
              <a:rPr lang="fr-FR" dirty="0">
                <a:solidFill>
                  <a:schemeClr val="accent2"/>
                </a:solidFill>
              </a:rPr>
              <a:t>) = </a:t>
            </a:r>
            <a:r>
              <a:rPr lang="fr-FR" b="1" dirty="0">
                <a:solidFill>
                  <a:srgbClr val="70AD47"/>
                </a:solidFill>
              </a:rPr>
              <a:t>log</a:t>
            </a:r>
            <a:r>
              <a:rPr lang="fr-FR" b="1" baseline="-25000" dirty="0">
                <a:solidFill>
                  <a:srgbClr val="70AD47"/>
                </a:solidFill>
              </a:rPr>
              <a:t>2</a:t>
            </a:r>
            <a:r>
              <a:rPr lang="fr-FR" b="1" dirty="0">
                <a:solidFill>
                  <a:srgbClr val="70AD47"/>
                </a:solidFill>
              </a:rPr>
              <a:t>(n)</a:t>
            </a:r>
            <a:endParaRPr lang="fr-FR" b="1" baseline="30000" dirty="0">
              <a:solidFill>
                <a:srgbClr val="70AD47"/>
              </a:solidFill>
            </a:endParaRPr>
          </a:p>
          <a:p>
            <a:pPr marL="0" indent="0">
              <a:buNone/>
            </a:pPr>
            <a:endParaRPr lang="fr-FR" baseline="30000" dirty="0"/>
          </a:p>
          <a:p>
            <a:pPr marL="0" lvl="1" indent="0">
              <a:spcBef>
                <a:spcPts val="780"/>
              </a:spcBef>
              <a:buNone/>
            </a:pPr>
            <a:r>
              <a:rPr lang="fr-FR" dirty="0"/>
              <a:t>C </a:t>
            </a:r>
            <a:r>
              <a:rPr lang="fr-FR" baseline="-25000" dirty="0" err="1"/>
              <a:t>rech</a:t>
            </a:r>
            <a:r>
              <a:rPr lang="fr-FR" baseline="-25000" dirty="0"/>
              <a:t>. dichotomique</a:t>
            </a:r>
            <a:r>
              <a:rPr lang="fr-FR" dirty="0"/>
              <a:t>(n) =   log</a:t>
            </a:r>
            <a:r>
              <a:rPr lang="fr-FR" baseline="-25000" dirty="0"/>
              <a:t>2</a:t>
            </a:r>
            <a:r>
              <a:rPr lang="fr-FR" dirty="0"/>
              <a:t>(n)    ou : k x log</a:t>
            </a:r>
            <a:r>
              <a:rPr lang="fr-FR" baseline="-25000" dirty="0"/>
              <a:t>2</a:t>
            </a:r>
            <a:r>
              <a:rPr lang="fr-FR" dirty="0"/>
              <a:t>(n) = k' x log</a:t>
            </a:r>
            <a:r>
              <a:rPr lang="fr-FR" baseline="-25000" dirty="0"/>
              <a:t>10</a:t>
            </a:r>
            <a:r>
              <a:rPr lang="fr-FR" dirty="0"/>
              <a:t>(n) = k" x ln(n),  ou plus tard O(log(n))</a:t>
            </a:r>
          </a:p>
          <a:p>
            <a:pPr marL="0" indent="0">
              <a:buNone/>
            </a:pPr>
            <a:endParaRPr lang="fr-FR" baseline="30000" dirty="0"/>
          </a:p>
          <a:p>
            <a:pPr marL="0" indent="0">
              <a:buNone/>
            </a:pPr>
            <a:r>
              <a:rPr lang="fr-FR" dirty="0"/>
              <a:t>La recherche dichotomique : exemple de </a:t>
            </a:r>
            <a:r>
              <a:rPr lang="fr-FR" dirty="0">
                <a:solidFill>
                  <a:schemeClr val="accent2"/>
                </a:solidFill>
              </a:rPr>
              <a:t>complexité logarithmique</a:t>
            </a:r>
          </a:p>
          <a:p>
            <a:pPr marL="0" indent="0">
              <a:buNone/>
            </a:pPr>
            <a:endParaRPr lang="fr-FR" dirty="0">
              <a:solidFill>
                <a:schemeClr val="accent5"/>
              </a:solidFill>
            </a:endParaRPr>
          </a:p>
          <a:p>
            <a:pPr marL="0" indent="0">
              <a:buNone/>
            </a:pPr>
            <a:r>
              <a:rPr lang="fr-FR" dirty="0">
                <a:solidFill>
                  <a:srgbClr val="000000"/>
                </a:solidFill>
              </a:rPr>
              <a:t>Les algorithmes issus de stratégie </a:t>
            </a:r>
            <a:r>
              <a:rPr lang="fr-FR" dirty="0">
                <a:solidFill>
                  <a:schemeClr val="accent2"/>
                </a:solidFill>
              </a:rPr>
              <a:t>"diviser pour régner" </a:t>
            </a:r>
            <a:r>
              <a:rPr lang="fr-FR" i="1" dirty="0"/>
              <a:t>(</a:t>
            </a:r>
            <a:r>
              <a:rPr lang="fr-FR" i="1" dirty="0" err="1"/>
              <a:t>divide</a:t>
            </a:r>
            <a:r>
              <a:rPr lang="fr-FR" i="1" dirty="0"/>
              <a:t> and </a:t>
            </a:r>
            <a:r>
              <a:rPr lang="fr-FR" i="1" dirty="0" err="1"/>
              <a:t>conquer</a:t>
            </a:r>
            <a:r>
              <a:rPr lang="fr-FR" i="1" dirty="0"/>
              <a:t>)</a:t>
            </a:r>
            <a:r>
              <a:rPr lang="fr-FR" dirty="0"/>
              <a:t> </a:t>
            </a:r>
            <a:r>
              <a:rPr lang="fr-FR" dirty="0">
                <a:solidFill>
                  <a:srgbClr val="000000"/>
                </a:solidFill>
              </a:rPr>
              <a:t>introduisent des complexités en log : log(n) ou </a:t>
            </a:r>
            <a:r>
              <a:rPr lang="fr-FR" dirty="0" err="1">
                <a:solidFill>
                  <a:srgbClr val="000000"/>
                </a:solidFill>
              </a:rPr>
              <a:t>n.log</a:t>
            </a:r>
            <a:r>
              <a:rPr lang="fr-FR" dirty="0">
                <a:solidFill>
                  <a:srgbClr val="000000"/>
                </a:solidFill>
              </a:rPr>
              <a:t>(n) ou ...  </a:t>
            </a:r>
          </a:p>
          <a:p>
            <a:pPr marL="0" indent="0">
              <a:buNone/>
            </a:pPr>
            <a:endParaRPr lang="fr-FR" dirty="0"/>
          </a:p>
        </p:txBody>
      </p:sp>
      <p:sp>
        <p:nvSpPr>
          <p:cNvPr id="4" name="Espace réservé de la date 3"/>
          <p:cNvSpPr>
            <a:spLocks noGrp="1"/>
          </p:cNvSpPr>
          <p:nvPr>
            <p:ph type="dt" sz="half" idx="10"/>
          </p:nvPr>
        </p:nvSpPr>
        <p:spPr/>
        <p:txBody>
          <a:bodyPr/>
          <a:lstStyle/>
          <a:p>
            <a:fld id="{9EE10EE1-0DA5-4445-92CC-5C8F26FEAFC5}" type="datetime1">
              <a:rPr lang="fr-FR" smtClean="0"/>
              <a:t>23/03/2021</a:t>
            </a:fld>
            <a:endParaRPr lang="fr-FR"/>
          </a:p>
        </p:txBody>
      </p:sp>
      <p:sp>
        <p:nvSpPr>
          <p:cNvPr id="5" name="Espace réservé du pied de page 4"/>
          <p:cNvSpPr>
            <a:spLocks noGrp="1"/>
          </p:cNvSpPr>
          <p:nvPr>
            <p:ph type="ftr" sz="quarter" idx="11"/>
          </p:nvPr>
        </p:nvSpPr>
        <p:spPr/>
        <p:txBody>
          <a:bodyPr/>
          <a:lstStyle/>
          <a:p>
            <a:r>
              <a:rPr lang="en-US"/>
              <a:t>Algo 2. L1 math-info. UPVD. (PhL)</a:t>
            </a:r>
            <a:endParaRPr lang="fr-FR"/>
          </a:p>
        </p:txBody>
      </p:sp>
      <p:sp>
        <p:nvSpPr>
          <p:cNvPr id="6" name="Espace réservé du numéro de diapositive 5"/>
          <p:cNvSpPr>
            <a:spLocks noGrp="1"/>
          </p:cNvSpPr>
          <p:nvPr>
            <p:ph type="sldNum" sz="quarter" idx="12"/>
          </p:nvPr>
        </p:nvSpPr>
        <p:spPr/>
        <p:txBody>
          <a:bodyPr/>
          <a:lstStyle/>
          <a:p>
            <a:fld id="{65A18AA7-90E0-3C48-AFBB-AC3FD33DE304}" type="slidenum">
              <a:rPr lang="fr-FR" smtClean="0"/>
              <a:t>33</a:t>
            </a:fld>
            <a:endParaRPr lang="fr-FR"/>
          </a:p>
        </p:txBody>
      </p:sp>
    </p:spTree>
    <p:extLst>
      <p:ext uri="{BB962C8B-B14F-4D97-AF65-F5344CB8AC3E}">
        <p14:creationId xmlns:p14="http://schemas.microsoft.com/office/powerpoint/2010/main" val="26652405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5750" y="153459"/>
            <a:ext cx="8081433" cy="871257"/>
          </a:xfrm>
        </p:spPr>
        <p:txBody>
          <a:bodyPr>
            <a:normAutofit/>
          </a:bodyPr>
          <a:lstStyle/>
          <a:p>
            <a:pPr marL="0" indent="0"/>
            <a:r>
              <a:rPr lang="fr-FR" dirty="0">
                <a:solidFill>
                  <a:srgbClr val="000000"/>
                </a:solidFill>
              </a:rPr>
              <a:t>Réduire la complexité ? </a:t>
            </a:r>
            <a:endParaRPr lang="fr-FR" dirty="0"/>
          </a:p>
        </p:txBody>
      </p:sp>
      <p:sp>
        <p:nvSpPr>
          <p:cNvPr id="3" name="Espace réservé du contenu 2"/>
          <p:cNvSpPr>
            <a:spLocks noGrp="1"/>
          </p:cNvSpPr>
          <p:nvPr>
            <p:ph idx="1"/>
          </p:nvPr>
        </p:nvSpPr>
        <p:spPr>
          <a:xfrm>
            <a:off x="285750" y="1270031"/>
            <a:ext cx="8699500" cy="5086324"/>
          </a:xfrm>
        </p:spPr>
        <p:txBody>
          <a:bodyPr>
            <a:normAutofit/>
          </a:bodyPr>
          <a:lstStyle/>
          <a:p>
            <a:pPr marL="0" lvl="1" indent="0">
              <a:buNone/>
            </a:pPr>
            <a:r>
              <a:rPr lang="fr-FR" sz="2000" b="1" dirty="0">
                <a:solidFill>
                  <a:schemeClr val="accent2"/>
                </a:solidFill>
              </a:rPr>
              <a:t>Diviser pour régner </a:t>
            </a:r>
            <a:r>
              <a:rPr lang="fr-FR" sz="2000" dirty="0"/>
              <a:t>ou </a:t>
            </a:r>
            <a:r>
              <a:rPr lang="fr-FR" sz="2000" i="1" dirty="0" err="1"/>
              <a:t>divide</a:t>
            </a:r>
            <a:r>
              <a:rPr lang="fr-FR" sz="2000" i="1" dirty="0"/>
              <a:t> and </a:t>
            </a:r>
            <a:r>
              <a:rPr lang="fr-FR" sz="2000" i="1" dirty="0" err="1"/>
              <a:t>conquer</a:t>
            </a:r>
            <a:endParaRPr lang="fr-FR" sz="2000" i="1" dirty="0"/>
          </a:p>
          <a:p>
            <a:pPr marL="356616" lvl="2" indent="0">
              <a:buNone/>
            </a:pPr>
            <a:r>
              <a:rPr lang="fr-FR" sz="1800" dirty="0"/>
              <a:t>- principe général basé sur la </a:t>
            </a:r>
            <a:r>
              <a:rPr lang="fr-FR" sz="1800" b="1" dirty="0">
                <a:solidFill>
                  <a:schemeClr val="accent2"/>
                </a:solidFill>
              </a:rPr>
              <a:t>récursivité</a:t>
            </a:r>
          </a:p>
          <a:p>
            <a:pPr marL="356616" lvl="2" indent="0">
              <a:buNone/>
              <a:tabLst>
                <a:tab pos="895350" algn="l"/>
                <a:tab pos="1255713" algn="l"/>
                <a:tab pos="1428750" algn="l"/>
                <a:tab pos="1789113" algn="l"/>
                <a:tab pos="2063750" algn="l"/>
              </a:tabLst>
            </a:pPr>
            <a:r>
              <a:rPr lang="fr-FR" sz="1800" dirty="0"/>
              <a:t>- réduire le problème en un problème </a:t>
            </a:r>
            <a:r>
              <a:rPr lang="fr-FR" sz="1800" i="1" dirty="0"/>
              <a:t>similaire</a:t>
            </a:r>
            <a:r>
              <a:rPr lang="fr-FR" sz="1800" dirty="0"/>
              <a:t> ET de </a:t>
            </a:r>
            <a:r>
              <a:rPr lang="fr-FR" sz="1800" i="1" dirty="0"/>
              <a:t>taille réduite </a:t>
            </a:r>
            <a:r>
              <a:rPr lang="fr-FR" sz="1800" dirty="0"/>
              <a:t>...</a:t>
            </a:r>
          </a:p>
          <a:p>
            <a:pPr marL="356616" lvl="2" indent="0">
              <a:buNone/>
              <a:tabLst>
                <a:tab pos="895350" algn="l"/>
                <a:tab pos="1255713" algn="l"/>
                <a:tab pos="1428750" algn="l"/>
                <a:tab pos="1789113" algn="l"/>
                <a:tab pos="2063750" algn="l"/>
              </a:tabLst>
            </a:pPr>
            <a:r>
              <a:rPr lang="fr-FR" sz="1800" dirty="0"/>
              <a:t>	... recommencer cette réduction ....</a:t>
            </a:r>
          </a:p>
          <a:p>
            <a:pPr marL="356616" lvl="2" indent="0">
              <a:buNone/>
              <a:tabLst>
                <a:tab pos="895350" algn="l"/>
                <a:tab pos="1255713" algn="l"/>
                <a:tab pos="1428750" algn="l"/>
                <a:tab pos="1789113" algn="l"/>
                <a:tab pos="2063750" algn="l"/>
              </a:tabLst>
            </a:pPr>
            <a:r>
              <a:rPr lang="fr-FR" sz="1800" dirty="0"/>
              <a:t>		... jusqu'à obtenir un problème suffisamment petit pour pouvoir trouver sa 		solution 	"immédiatement",</a:t>
            </a:r>
          </a:p>
          <a:p>
            <a:pPr marL="356616" lvl="2" indent="0">
              <a:buNone/>
              <a:tabLst>
                <a:tab pos="895350" algn="l"/>
                <a:tab pos="1255713" algn="l"/>
                <a:tab pos="1428750" algn="l"/>
                <a:tab pos="1789113" algn="l"/>
                <a:tab pos="2063750" algn="l"/>
              </a:tabLst>
            </a:pPr>
            <a:r>
              <a:rPr lang="fr-FR" sz="1800" dirty="0"/>
              <a:t>	à partir de cette solution, construire la solution du problème plus grand ...</a:t>
            </a:r>
          </a:p>
          <a:p>
            <a:pPr marL="356616" lvl="2" indent="0">
              <a:buNone/>
              <a:tabLst>
                <a:tab pos="895350" algn="l"/>
                <a:tab pos="1255713" algn="l"/>
                <a:tab pos="1428750" algn="l"/>
                <a:tab pos="1789113" algn="l"/>
                <a:tab pos="2063750" algn="l"/>
              </a:tabLst>
            </a:pPr>
            <a:r>
              <a:rPr lang="fr-FR" sz="1800" dirty="0"/>
              <a:t>... et ainsi de suite jusqu'à obtenir la solution du problème de départ</a:t>
            </a:r>
          </a:p>
          <a:p>
            <a:pPr marL="356616" lvl="2" indent="0">
              <a:buNone/>
              <a:tabLst>
                <a:tab pos="895350" algn="l"/>
                <a:tab pos="1255713" algn="l"/>
                <a:tab pos="1428750" algn="l"/>
                <a:tab pos="1789113" algn="l"/>
                <a:tab pos="2063750" algn="l"/>
              </a:tabLst>
            </a:pPr>
            <a:endParaRPr lang="fr-FR" sz="1800" dirty="0"/>
          </a:p>
          <a:p>
            <a:pPr marL="356616" lvl="2" indent="0">
              <a:buNone/>
              <a:tabLst>
                <a:tab pos="895350" algn="l"/>
                <a:tab pos="1255713" algn="l"/>
                <a:tab pos="1428750" algn="l"/>
                <a:tab pos="1789113" algn="l"/>
                <a:tab pos="2063750" algn="l"/>
              </a:tabLst>
            </a:pPr>
            <a:r>
              <a:rPr lang="fr-FR" sz="1800" dirty="0"/>
              <a:t>- principe présent dans la recherche dichotomique !</a:t>
            </a:r>
          </a:p>
          <a:p>
            <a:pPr marL="356616" lvl="2" indent="0">
              <a:buNone/>
              <a:tabLst>
                <a:tab pos="895350" algn="l"/>
                <a:tab pos="1255713" algn="l"/>
                <a:tab pos="1428750" algn="l"/>
                <a:tab pos="1789113" algn="l"/>
                <a:tab pos="2063750" algn="l"/>
              </a:tabLst>
            </a:pPr>
            <a:endParaRPr lang="fr-FR" sz="1800" dirty="0"/>
          </a:p>
          <a:p>
            <a:pPr marL="356616" lvl="2" indent="0">
              <a:buNone/>
              <a:tabLst>
                <a:tab pos="895350" algn="l"/>
                <a:tab pos="1255713" algn="l"/>
                <a:tab pos="1428750" algn="l"/>
                <a:tab pos="1789113" algn="l"/>
                <a:tab pos="2063750" algn="l"/>
              </a:tabLst>
            </a:pPr>
            <a:endParaRPr lang="fr-FR" sz="1800" dirty="0"/>
          </a:p>
        </p:txBody>
      </p:sp>
      <p:sp>
        <p:nvSpPr>
          <p:cNvPr id="4" name="Espace réservé de la date 3"/>
          <p:cNvSpPr>
            <a:spLocks noGrp="1"/>
          </p:cNvSpPr>
          <p:nvPr>
            <p:ph type="dt" sz="half" idx="10"/>
          </p:nvPr>
        </p:nvSpPr>
        <p:spPr/>
        <p:txBody>
          <a:bodyPr/>
          <a:lstStyle/>
          <a:p>
            <a:fld id="{36E3DF81-D7BB-EA40-828C-0B0DD5D9E8EA}" type="datetime1">
              <a:rPr lang="fr-FR" smtClean="0"/>
              <a:t>23/03/2021</a:t>
            </a:fld>
            <a:endParaRPr lang="fr-FR"/>
          </a:p>
        </p:txBody>
      </p:sp>
      <p:sp>
        <p:nvSpPr>
          <p:cNvPr id="5" name="Espace réservé du pied de page 4"/>
          <p:cNvSpPr>
            <a:spLocks noGrp="1"/>
          </p:cNvSpPr>
          <p:nvPr>
            <p:ph type="ftr" sz="quarter" idx="11"/>
          </p:nvPr>
        </p:nvSpPr>
        <p:spPr/>
        <p:txBody>
          <a:bodyPr/>
          <a:lstStyle/>
          <a:p>
            <a:r>
              <a:rPr lang="en-US"/>
              <a:t>Algo 2. L1 math-info. UPVD. (PhL)</a:t>
            </a:r>
            <a:endParaRPr lang="fr-FR" dirty="0"/>
          </a:p>
        </p:txBody>
      </p:sp>
      <p:sp>
        <p:nvSpPr>
          <p:cNvPr id="6" name="Espace réservé du numéro de diapositive 5"/>
          <p:cNvSpPr>
            <a:spLocks noGrp="1"/>
          </p:cNvSpPr>
          <p:nvPr>
            <p:ph type="sldNum" sz="quarter" idx="12"/>
          </p:nvPr>
        </p:nvSpPr>
        <p:spPr/>
        <p:txBody>
          <a:bodyPr/>
          <a:lstStyle/>
          <a:p>
            <a:fld id="{65A18AA7-90E0-3C48-AFBB-AC3FD33DE304}" type="slidenum">
              <a:rPr lang="fr-FR" smtClean="0"/>
              <a:t>34</a:t>
            </a:fld>
            <a:endParaRPr lang="fr-FR"/>
          </a:p>
        </p:txBody>
      </p:sp>
    </p:spTree>
    <p:extLst>
      <p:ext uri="{BB962C8B-B14F-4D97-AF65-F5344CB8AC3E}">
        <p14:creationId xmlns:p14="http://schemas.microsoft.com/office/powerpoint/2010/main" val="20636298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8B4B03-8552-114C-939D-0F0D9DE7A39F}"/>
              </a:ext>
            </a:extLst>
          </p:cNvPr>
          <p:cNvSpPr>
            <a:spLocks noGrp="1"/>
          </p:cNvSpPr>
          <p:nvPr>
            <p:ph type="title"/>
          </p:nvPr>
        </p:nvSpPr>
        <p:spPr/>
        <p:txBody>
          <a:bodyPr/>
          <a:lstStyle/>
          <a:p>
            <a:r>
              <a:rPr lang="fr-FR" dirty="0"/>
              <a:t>(*) Compléments</a:t>
            </a:r>
          </a:p>
        </p:txBody>
      </p:sp>
      <p:sp>
        <p:nvSpPr>
          <p:cNvPr id="3" name="Espace réservé du texte 2">
            <a:extLst>
              <a:ext uri="{FF2B5EF4-FFF2-40B4-BE49-F238E27FC236}">
                <a16:creationId xmlns:a16="http://schemas.microsoft.com/office/drawing/2014/main" id="{F8C2E8F7-0669-934A-AB0B-2CE3F90A4543}"/>
              </a:ext>
            </a:extLst>
          </p:cNvPr>
          <p:cNvSpPr>
            <a:spLocks noGrp="1"/>
          </p:cNvSpPr>
          <p:nvPr>
            <p:ph type="body" idx="1"/>
          </p:nvPr>
        </p:nvSpPr>
        <p:spPr/>
        <p:txBody>
          <a:bodyPr/>
          <a:lstStyle/>
          <a:p>
            <a:r>
              <a:rPr lang="fr-FR" dirty="0"/>
              <a:t>Produit de deux entiers</a:t>
            </a:r>
          </a:p>
        </p:txBody>
      </p:sp>
      <p:sp>
        <p:nvSpPr>
          <p:cNvPr id="4" name="Espace réservé de la date 3">
            <a:extLst>
              <a:ext uri="{FF2B5EF4-FFF2-40B4-BE49-F238E27FC236}">
                <a16:creationId xmlns:a16="http://schemas.microsoft.com/office/drawing/2014/main" id="{67A77661-56CC-5146-B10D-DA79A4DF69A6}"/>
              </a:ext>
            </a:extLst>
          </p:cNvPr>
          <p:cNvSpPr>
            <a:spLocks noGrp="1"/>
          </p:cNvSpPr>
          <p:nvPr>
            <p:ph type="dt" sz="half" idx="10"/>
          </p:nvPr>
        </p:nvSpPr>
        <p:spPr/>
        <p:txBody>
          <a:bodyPr/>
          <a:lstStyle/>
          <a:p>
            <a:fld id="{37A785DC-F9A6-4845-9E3F-75C4706FE453}" type="datetime1">
              <a:rPr lang="fr-FR" smtClean="0"/>
              <a:t>23/03/2021</a:t>
            </a:fld>
            <a:endParaRPr lang="fr-FR"/>
          </a:p>
        </p:txBody>
      </p:sp>
      <p:sp>
        <p:nvSpPr>
          <p:cNvPr id="5" name="Espace réservé du pied de page 4">
            <a:extLst>
              <a:ext uri="{FF2B5EF4-FFF2-40B4-BE49-F238E27FC236}">
                <a16:creationId xmlns:a16="http://schemas.microsoft.com/office/drawing/2014/main" id="{88095323-B590-CD40-B252-75B209AE84E9}"/>
              </a:ext>
            </a:extLst>
          </p:cNvPr>
          <p:cNvSpPr>
            <a:spLocks noGrp="1"/>
          </p:cNvSpPr>
          <p:nvPr>
            <p:ph type="ftr" sz="quarter" idx="11"/>
          </p:nvPr>
        </p:nvSpPr>
        <p:spPr/>
        <p:txBody>
          <a:bodyPr/>
          <a:lstStyle/>
          <a:p>
            <a:r>
              <a:rPr lang="en-US"/>
              <a:t>Algo 2. L1 math-info. UPVD. (PhL)</a:t>
            </a:r>
            <a:endParaRPr lang="fr-FR"/>
          </a:p>
        </p:txBody>
      </p:sp>
      <p:sp>
        <p:nvSpPr>
          <p:cNvPr id="6" name="Espace réservé du numéro de diapositive 5">
            <a:extLst>
              <a:ext uri="{FF2B5EF4-FFF2-40B4-BE49-F238E27FC236}">
                <a16:creationId xmlns:a16="http://schemas.microsoft.com/office/drawing/2014/main" id="{77113F57-4D04-9040-AD08-FCACE3291A34}"/>
              </a:ext>
            </a:extLst>
          </p:cNvPr>
          <p:cNvSpPr>
            <a:spLocks noGrp="1"/>
          </p:cNvSpPr>
          <p:nvPr>
            <p:ph type="sldNum" sz="quarter" idx="12"/>
          </p:nvPr>
        </p:nvSpPr>
        <p:spPr/>
        <p:txBody>
          <a:bodyPr/>
          <a:lstStyle/>
          <a:p>
            <a:fld id="{65A18AA7-90E0-3C48-AFBB-AC3FD33DE304}" type="slidenum">
              <a:rPr lang="fr-FR" smtClean="0"/>
              <a:t>35</a:t>
            </a:fld>
            <a:endParaRPr lang="fr-FR"/>
          </a:p>
        </p:txBody>
      </p:sp>
    </p:spTree>
    <p:extLst>
      <p:ext uri="{BB962C8B-B14F-4D97-AF65-F5344CB8AC3E}">
        <p14:creationId xmlns:p14="http://schemas.microsoft.com/office/powerpoint/2010/main" val="2248296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5750" y="153459"/>
            <a:ext cx="8081433" cy="871257"/>
          </a:xfrm>
        </p:spPr>
        <p:txBody>
          <a:bodyPr>
            <a:normAutofit/>
          </a:bodyPr>
          <a:lstStyle/>
          <a:p>
            <a:pPr marL="0" indent="0"/>
            <a:r>
              <a:rPr lang="fr-FR" dirty="0">
                <a:solidFill>
                  <a:srgbClr val="000000"/>
                </a:solidFill>
              </a:rPr>
              <a:t>Un petit zoom sur le produit de 2 entiers </a:t>
            </a:r>
            <a:endParaRPr lang="fr-FR" dirty="0"/>
          </a:p>
        </p:txBody>
      </p:sp>
      <p:sp>
        <p:nvSpPr>
          <p:cNvPr id="3" name="Espace réservé du contenu 2"/>
          <p:cNvSpPr>
            <a:spLocks noGrp="1"/>
          </p:cNvSpPr>
          <p:nvPr>
            <p:ph idx="1"/>
          </p:nvPr>
        </p:nvSpPr>
        <p:spPr>
          <a:xfrm>
            <a:off x="370417" y="1024717"/>
            <a:ext cx="8699500" cy="3766144"/>
          </a:xfrm>
        </p:spPr>
        <p:txBody>
          <a:bodyPr>
            <a:normAutofit/>
          </a:bodyPr>
          <a:lstStyle/>
          <a:p>
            <a:pPr marL="0" indent="0">
              <a:buNone/>
            </a:pPr>
            <a:r>
              <a:rPr lang="fr-FR" dirty="0"/>
              <a:t>Problème : multiplier 2 entiers de n chiffres (en base 10)</a:t>
            </a:r>
          </a:p>
          <a:p>
            <a:pPr marL="0" indent="0">
              <a:buNone/>
            </a:pPr>
            <a:r>
              <a:rPr lang="fr-FR" dirty="0"/>
              <a:t>Mesure : nombre de multiplications "chiffre à chiffre"</a:t>
            </a:r>
          </a:p>
          <a:p>
            <a:pPr marL="0" indent="0">
              <a:buNone/>
            </a:pPr>
            <a:endParaRPr lang="fr-FR" dirty="0"/>
          </a:p>
          <a:p>
            <a:pPr marL="0" indent="0">
              <a:buNone/>
            </a:pPr>
            <a:r>
              <a:rPr lang="fr-FR" dirty="0"/>
              <a:t>Algorithme (dit) naïf de multiplication :</a:t>
            </a:r>
          </a:p>
          <a:p>
            <a:pPr marL="356616" lvl="1" indent="0">
              <a:buNone/>
            </a:pPr>
            <a:r>
              <a:rPr lang="fr-FR" dirty="0"/>
              <a:t>A la main ... pour sentir la réponse</a:t>
            </a:r>
          </a:p>
          <a:p>
            <a:pPr marL="356616" lvl="1" indent="0">
              <a:buNone/>
            </a:pPr>
            <a:r>
              <a:rPr lang="fr-FR" dirty="0"/>
              <a:t>chaque chiffre d'un opérande (y'en a n) est multiplié par chaque chiffre de l'autre opérande (y'en a aussi n) donc au total : n x n = </a:t>
            </a:r>
            <a:r>
              <a:rPr lang="fr-FR" dirty="0">
                <a:solidFill>
                  <a:srgbClr val="ED7D31"/>
                </a:solidFill>
              </a:rPr>
              <a:t>n</a:t>
            </a:r>
            <a:r>
              <a:rPr lang="fr-FR" baseline="30000" dirty="0">
                <a:solidFill>
                  <a:srgbClr val="ED7D31"/>
                </a:solidFill>
              </a:rPr>
              <a:t>2 </a:t>
            </a:r>
            <a:r>
              <a:rPr lang="fr-FR" dirty="0">
                <a:solidFill>
                  <a:srgbClr val="ED7D31"/>
                </a:solidFill>
              </a:rPr>
              <a:t>multiplications "chiffre à chiffre"</a:t>
            </a:r>
          </a:p>
          <a:p>
            <a:pPr marL="356616" lvl="1" indent="0">
              <a:buNone/>
            </a:pPr>
            <a:endParaRPr lang="fr-FR" dirty="0">
              <a:solidFill>
                <a:srgbClr val="ED7D31"/>
              </a:solidFill>
            </a:endParaRPr>
          </a:p>
          <a:p>
            <a:pPr marL="356616" lvl="1" indent="0">
              <a:buNone/>
            </a:pPr>
            <a:endParaRPr lang="fr-FR" dirty="0"/>
          </a:p>
          <a:p>
            <a:pPr marL="356616" lvl="1" indent="0">
              <a:buNone/>
            </a:pPr>
            <a:endParaRPr lang="fr-FR" dirty="0"/>
          </a:p>
          <a:p>
            <a:pPr marL="356616" lvl="1" indent="0">
              <a:buNone/>
            </a:pPr>
            <a:endParaRPr lang="fr-FR" dirty="0"/>
          </a:p>
        </p:txBody>
      </p:sp>
      <p:sp>
        <p:nvSpPr>
          <p:cNvPr id="4" name="Espace réservé de la date 3"/>
          <p:cNvSpPr>
            <a:spLocks noGrp="1"/>
          </p:cNvSpPr>
          <p:nvPr>
            <p:ph type="dt" sz="half" idx="10"/>
          </p:nvPr>
        </p:nvSpPr>
        <p:spPr/>
        <p:txBody>
          <a:bodyPr/>
          <a:lstStyle/>
          <a:p>
            <a:fld id="{0C42BF33-2BC7-FD43-998A-F68CF76B43F4}" type="datetime1">
              <a:rPr lang="fr-FR" smtClean="0"/>
              <a:t>23/03/2021</a:t>
            </a:fld>
            <a:endParaRPr lang="fr-FR"/>
          </a:p>
        </p:txBody>
      </p:sp>
      <p:sp>
        <p:nvSpPr>
          <p:cNvPr id="5" name="Espace réservé du pied de page 4"/>
          <p:cNvSpPr>
            <a:spLocks noGrp="1"/>
          </p:cNvSpPr>
          <p:nvPr>
            <p:ph type="ftr" sz="quarter" idx="11"/>
          </p:nvPr>
        </p:nvSpPr>
        <p:spPr/>
        <p:txBody>
          <a:bodyPr/>
          <a:lstStyle/>
          <a:p>
            <a:r>
              <a:rPr lang="en-US"/>
              <a:t>Algo 2. L1 math-info. UPVD. (PhL)</a:t>
            </a:r>
            <a:endParaRPr lang="fr-FR"/>
          </a:p>
        </p:txBody>
      </p:sp>
      <p:sp>
        <p:nvSpPr>
          <p:cNvPr id="6" name="Espace réservé du numéro de diapositive 5"/>
          <p:cNvSpPr>
            <a:spLocks noGrp="1"/>
          </p:cNvSpPr>
          <p:nvPr>
            <p:ph type="sldNum" sz="quarter" idx="12"/>
          </p:nvPr>
        </p:nvSpPr>
        <p:spPr/>
        <p:txBody>
          <a:bodyPr/>
          <a:lstStyle/>
          <a:p>
            <a:fld id="{65A18AA7-90E0-3C48-AFBB-AC3FD33DE304}" type="slidenum">
              <a:rPr lang="fr-FR" smtClean="0"/>
              <a:t>36</a:t>
            </a:fld>
            <a:endParaRPr lang="fr-FR"/>
          </a:p>
        </p:txBody>
      </p:sp>
    </p:spTree>
    <p:extLst>
      <p:ext uri="{BB962C8B-B14F-4D97-AF65-F5344CB8AC3E}">
        <p14:creationId xmlns:p14="http://schemas.microsoft.com/office/powerpoint/2010/main" val="32545457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27631" y="163102"/>
            <a:ext cx="7886700" cy="818160"/>
          </a:xfrm>
        </p:spPr>
        <p:txBody>
          <a:bodyPr/>
          <a:lstStyle/>
          <a:p>
            <a:r>
              <a:rPr lang="fr-FR" dirty="0"/>
              <a:t>La multiplication naïve est quadratique</a:t>
            </a:r>
          </a:p>
        </p:txBody>
      </p:sp>
      <p:sp>
        <p:nvSpPr>
          <p:cNvPr id="4" name="Espace réservé de la date 3"/>
          <p:cNvSpPr>
            <a:spLocks noGrp="1"/>
          </p:cNvSpPr>
          <p:nvPr>
            <p:ph type="dt" sz="half" idx="10"/>
          </p:nvPr>
        </p:nvSpPr>
        <p:spPr/>
        <p:txBody>
          <a:bodyPr/>
          <a:lstStyle/>
          <a:p>
            <a:fld id="{EC3A1BF1-1858-B344-9D99-54A00E6900D6}" type="datetime1">
              <a:rPr lang="fr-FR" smtClean="0"/>
              <a:t>23/03/2021</a:t>
            </a:fld>
            <a:endParaRPr lang="fr-FR"/>
          </a:p>
        </p:txBody>
      </p:sp>
      <p:sp>
        <p:nvSpPr>
          <p:cNvPr id="5" name="Espace réservé du pied de page 4"/>
          <p:cNvSpPr>
            <a:spLocks noGrp="1"/>
          </p:cNvSpPr>
          <p:nvPr>
            <p:ph type="ftr" sz="quarter" idx="11"/>
          </p:nvPr>
        </p:nvSpPr>
        <p:spPr/>
        <p:txBody>
          <a:bodyPr/>
          <a:lstStyle/>
          <a:p>
            <a:r>
              <a:rPr lang="en-US"/>
              <a:t>Algo 2. L1 math-info. UPVD. (PhL)</a:t>
            </a:r>
            <a:endParaRPr lang="fr-FR"/>
          </a:p>
        </p:txBody>
      </p:sp>
      <p:sp>
        <p:nvSpPr>
          <p:cNvPr id="6" name="Espace réservé du numéro de diapositive 5"/>
          <p:cNvSpPr>
            <a:spLocks noGrp="1"/>
          </p:cNvSpPr>
          <p:nvPr>
            <p:ph type="sldNum" sz="quarter" idx="12"/>
          </p:nvPr>
        </p:nvSpPr>
        <p:spPr/>
        <p:txBody>
          <a:bodyPr/>
          <a:lstStyle/>
          <a:p>
            <a:fld id="{65A18AA7-90E0-3C48-AFBB-AC3FD33DE304}" type="slidenum">
              <a:rPr lang="fr-FR" smtClean="0"/>
              <a:t>37</a:t>
            </a:fld>
            <a:endParaRPr lang="fr-FR"/>
          </a:p>
        </p:txBody>
      </p:sp>
      <p:pic>
        <p:nvPicPr>
          <p:cNvPr id="9" name="Espace réservé du contenu 8" descr="MultEcolier.png"/>
          <p:cNvPicPr>
            <a:picLocks noGrp="1" noChangeAspect="1"/>
          </p:cNvPicPr>
          <p:nvPr>
            <p:ph idx="1"/>
          </p:nvPr>
        </p:nvPicPr>
        <p:blipFill rotWithShape="1">
          <a:blip r:embed="rId2">
            <a:extLst>
              <a:ext uri="{28A0092B-C50C-407E-A947-70E740481C1C}">
                <a14:useLocalDpi xmlns:a14="http://schemas.microsoft.com/office/drawing/2010/main" val="0"/>
              </a:ext>
            </a:extLst>
          </a:blip>
          <a:srcRect t="-7303" b="4534"/>
          <a:stretch/>
        </p:blipFill>
        <p:spPr>
          <a:xfrm>
            <a:off x="527631" y="577221"/>
            <a:ext cx="7886700" cy="2943782"/>
          </a:xfrm>
        </p:spPr>
      </p:pic>
      <p:sp>
        <p:nvSpPr>
          <p:cNvPr id="10" name="ZoneTexte 9"/>
          <p:cNvSpPr txBox="1"/>
          <p:nvPr/>
        </p:nvSpPr>
        <p:spPr>
          <a:xfrm>
            <a:off x="527631" y="3620113"/>
            <a:ext cx="7987719" cy="2800767"/>
          </a:xfrm>
          <a:prstGeom prst="rect">
            <a:avLst/>
          </a:prstGeom>
          <a:noFill/>
        </p:spPr>
        <p:txBody>
          <a:bodyPr wrap="square" rtlCol="0">
            <a:spAutoFit/>
          </a:bodyPr>
          <a:lstStyle/>
          <a:p>
            <a:r>
              <a:rPr lang="fr-FR" dirty="0"/>
              <a:t>Décompte des opérations :</a:t>
            </a:r>
          </a:p>
          <a:p>
            <a:pPr lvl="1"/>
            <a:r>
              <a:rPr lang="fr-FR" dirty="0"/>
              <a:t>- une multiplication 1 chiffre x 3 chiffres = 3 multiplications (+ 2 additions)</a:t>
            </a:r>
          </a:p>
          <a:p>
            <a:pPr lvl="1"/>
            <a:r>
              <a:rPr lang="fr-FR" dirty="0"/>
              <a:t>- on en fait 3,  soit 9 multiplications (+ 6 additions)</a:t>
            </a:r>
          </a:p>
          <a:p>
            <a:pPr lvl="1"/>
            <a:r>
              <a:rPr lang="fr-FR" dirty="0"/>
              <a:t>- et on somme les 3, soit 9 multiplications (et 8 additions)</a:t>
            </a:r>
          </a:p>
          <a:p>
            <a:endParaRPr lang="fr-FR" dirty="0"/>
          </a:p>
          <a:p>
            <a:r>
              <a:rPr lang="fr-FR" dirty="0"/>
              <a:t>et ce pour la multiplication de 2 nombres à 3 chiffres :</a:t>
            </a:r>
          </a:p>
          <a:p>
            <a:r>
              <a:rPr lang="fr-FR" b="1" dirty="0">
                <a:solidFill>
                  <a:schemeClr val="accent2"/>
                </a:solidFill>
              </a:rPr>
              <a:t>on a bien effectué 3</a:t>
            </a:r>
            <a:r>
              <a:rPr lang="fr-FR" b="1" baseline="30000" dirty="0">
                <a:solidFill>
                  <a:schemeClr val="accent2"/>
                </a:solidFill>
              </a:rPr>
              <a:t>2</a:t>
            </a:r>
            <a:r>
              <a:rPr lang="fr-FR" b="1" dirty="0">
                <a:solidFill>
                  <a:schemeClr val="accent2"/>
                </a:solidFill>
              </a:rPr>
              <a:t> = 9 multiplications </a:t>
            </a:r>
          </a:p>
          <a:p>
            <a:endParaRPr lang="fr-FR" dirty="0"/>
          </a:p>
          <a:p>
            <a:r>
              <a:rPr lang="fr-FR" sz="1600" dirty="0"/>
              <a:t>Remarque : on ne compte pas les multiplications par les puissances de la base : 1, 10, 100, ...</a:t>
            </a:r>
          </a:p>
          <a:p>
            <a:r>
              <a:rPr lang="fr-FR" sz="1600" dirty="0"/>
              <a:t>			ni les additions des produits partiels</a:t>
            </a:r>
          </a:p>
        </p:txBody>
      </p:sp>
    </p:spTree>
    <p:extLst>
      <p:ext uri="{BB962C8B-B14F-4D97-AF65-F5344CB8AC3E}">
        <p14:creationId xmlns:p14="http://schemas.microsoft.com/office/powerpoint/2010/main" val="34002085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5750" y="153459"/>
            <a:ext cx="8229600" cy="871257"/>
          </a:xfrm>
        </p:spPr>
        <p:txBody>
          <a:bodyPr>
            <a:normAutofit fontScale="90000"/>
          </a:bodyPr>
          <a:lstStyle/>
          <a:p>
            <a:pPr marL="0" indent="0"/>
            <a:r>
              <a:rPr lang="fr-FR" dirty="0">
                <a:solidFill>
                  <a:srgbClr val="000000"/>
                </a:solidFill>
              </a:rPr>
              <a:t>Complexité quadratique du produit de 2 entiers </a:t>
            </a:r>
            <a:endParaRPr lang="fr-FR" dirty="0"/>
          </a:p>
        </p:txBody>
      </p:sp>
      <p:sp>
        <p:nvSpPr>
          <p:cNvPr id="3" name="Espace réservé du contenu 2"/>
          <p:cNvSpPr>
            <a:spLocks noGrp="1"/>
          </p:cNvSpPr>
          <p:nvPr>
            <p:ph idx="1"/>
          </p:nvPr>
        </p:nvSpPr>
        <p:spPr>
          <a:xfrm>
            <a:off x="370417" y="1024716"/>
            <a:ext cx="8699500" cy="5491234"/>
          </a:xfrm>
        </p:spPr>
        <p:txBody>
          <a:bodyPr>
            <a:normAutofit/>
          </a:bodyPr>
          <a:lstStyle/>
          <a:p>
            <a:pPr marL="0" indent="0">
              <a:buNone/>
            </a:pPr>
            <a:r>
              <a:rPr lang="fr-FR" dirty="0">
                <a:solidFill>
                  <a:srgbClr val="ED7D31"/>
                </a:solidFill>
              </a:rPr>
              <a:t>Analyse :</a:t>
            </a:r>
            <a:r>
              <a:rPr lang="fr-FR" dirty="0">
                <a:solidFill>
                  <a:srgbClr val="000000"/>
                </a:solidFill>
              </a:rPr>
              <a:t> </a:t>
            </a:r>
            <a:r>
              <a:rPr lang="fr-FR" sz="1800" dirty="0"/>
              <a:t>formalisons le produit a x b </a:t>
            </a:r>
            <a:r>
              <a:rPr lang="fr-FR" sz="1800" dirty="0">
                <a:solidFill>
                  <a:schemeClr val="accent6"/>
                </a:solidFill>
              </a:rPr>
              <a:t>en base 10</a:t>
            </a:r>
            <a:r>
              <a:rPr lang="fr-FR" sz="1800" dirty="0"/>
              <a:t>    ICI : </a:t>
            </a:r>
            <a:r>
              <a:rPr lang="fr-FR" sz="1800" b="1" dirty="0">
                <a:solidFill>
                  <a:schemeClr val="accent5"/>
                </a:solidFill>
              </a:rPr>
              <a:t>n+1</a:t>
            </a:r>
            <a:r>
              <a:rPr lang="fr-FR" sz="1800" dirty="0"/>
              <a:t> chiffres</a:t>
            </a:r>
            <a:endParaRPr lang="fr-FR" dirty="0"/>
          </a:p>
          <a:p>
            <a:pPr marL="356616" lvl="1" indent="0">
              <a:buNone/>
            </a:pPr>
            <a:endParaRPr lang="fr-FR" dirty="0"/>
          </a:p>
          <a:p>
            <a:pPr marL="356616" lvl="1" indent="0">
              <a:buNone/>
            </a:pPr>
            <a:endParaRPr lang="fr-FR" dirty="0"/>
          </a:p>
          <a:p>
            <a:pPr marL="356616" lvl="1" indent="0">
              <a:buNone/>
            </a:pPr>
            <a:endParaRPr lang="fr-FR" dirty="0"/>
          </a:p>
        </p:txBody>
      </p:sp>
      <p:sp>
        <p:nvSpPr>
          <p:cNvPr id="4" name="Espace réservé de la date 3"/>
          <p:cNvSpPr>
            <a:spLocks noGrp="1"/>
          </p:cNvSpPr>
          <p:nvPr>
            <p:ph type="dt" sz="half" idx="10"/>
          </p:nvPr>
        </p:nvSpPr>
        <p:spPr/>
        <p:txBody>
          <a:bodyPr/>
          <a:lstStyle/>
          <a:p>
            <a:fld id="{9BC2F223-CE84-6E47-B7AE-F8C2557C77A4}" type="datetime1">
              <a:rPr lang="fr-FR" smtClean="0"/>
              <a:t>23/03/2021</a:t>
            </a:fld>
            <a:endParaRPr lang="fr-FR"/>
          </a:p>
        </p:txBody>
      </p:sp>
      <p:sp>
        <p:nvSpPr>
          <p:cNvPr id="5" name="Espace réservé du pied de page 4"/>
          <p:cNvSpPr>
            <a:spLocks noGrp="1"/>
          </p:cNvSpPr>
          <p:nvPr>
            <p:ph type="ftr" sz="quarter" idx="11"/>
          </p:nvPr>
        </p:nvSpPr>
        <p:spPr/>
        <p:txBody>
          <a:bodyPr/>
          <a:lstStyle/>
          <a:p>
            <a:r>
              <a:rPr lang="en-US"/>
              <a:t>Algo 2. L1 math-info. UPVD. (PhL)</a:t>
            </a:r>
            <a:endParaRPr lang="fr-FR"/>
          </a:p>
        </p:txBody>
      </p:sp>
      <p:sp>
        <p:nvSpPr>
          <p:cNvPr id="6" name="Espace réservé du numéro de diapositive 5"/>
          <p:cNvSpPr>
            <a:spLocks noGrp="1"/>
          </p:cNvSpPr>
          <p:nvPr>
            <p:ph type="sldNum" sz="quarter" idx="12"/>
          </p:nvPr>
        </p:nvSpPr>
        <p:spPr/>
        <p:txBody>
          <a:bodyPr/>
          <a:lstStyle/>
          <a:p>
            <a:fld id="{65A18AA7-90E0-3C48-AFBB-AC3FD33DE304}" type="slidenum">
              <a:rPr lang="fr-FR" smtClean="0"/>
              <a:t>38</a:t>
            </a:fld>
            <a:endParaRPr lang="fr-FR"/>
          </a:p>
        </p:txBody>
      </p:sp>
      <p:pic>
        <p:nvPicPr>
          <p:cNvPr id="9" name="Image 8"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770" y="1585331"/>
            <a:ext cx="5232399" cy="653111"/>
          </a:xfrm>
          <a:prstGeom prst="rect">
            <a:avLst/>
          </a:prstGeom>
        </p:spPr>
      </p:pic>
      <p:pic>
        <p:nvPicPr>
          <p:cNvPr id="12" name="Image 11"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770" y="2238442"/>
            <a:ext cx="4673380" cy="740631"/>
          </a:xfrm>
          <a:prstGeom prst="rect">
            <a:avLst/>
          </a:prstGeom>
        </p:spPr>
      </p:pic>
      <p:sp>
        <p:nvSpPr>
          <p:cNvPr id="14" name="ZoneTexte 13"/>
          <p:cNvSpPr txBox="1"/>
          <p:nvPr/>
        </p:nvSpPr>
        <p:spPr>
          <a:xfrm>
            <a:off x="285750" y="5121042"/>
            <a:ext cx="8699499" cy="1600438"/>
          </a:xfrm>
          <a:prstGeom prst="rect">
            <a:avLst/>
          </a:prstGeom>
          <a:noFill/>
        </p:spPr>
        <p:txBody>
          <a:bodyPr wrap="square" rtlCol="0">
            <a:spAutoFit/>
          </a:bodyPr>
          <a:lstStyle/>
          <a:p>
            <a:r>
              <a:rPr lang="fr-FR" sz="2000" dirty="0"/>
              <a:t>Comptons les produits partiels (les x) : </a:t>
            </a:r>
            <a:r>
              <a:rPr lang="fr-FR" sz="2000" dirty="0">
                <a:solidFill>
                  <a:schemeClr val="accent2"/>
                </a:solidFill>
              </a:rPr>
              <a:t>(n+1)</a:t>
            </a:r>
            <a:r>
              <a:rPr lang="fr-FR" sz="2000" baseline="30000" dirty="0">
                <a:solidFill>
                  <a:schemeClr val="accent2"/>
                </a:solidFill>
              </a:rPr>
              <a:t>2</a:t>
            </a:r>
            <a:endParaRPr lang="fr-FR" sz="2000" dirty="0"/>
          </a:p>
          <a:p>
            <a:r>
              <a:rPr lang="fr-FR" sz="2000" dirty="0"/>
              <a:t> - formule développée :</a:t>
            </a:r>
          </a:p>
          <a:p>
            <a:r>
              <a:rPr lang="fr-FR" sz="2000" dirty="0"/>
              <a:t>	</a:t>
            </a:r>
            <a:r>
              <a:rPr lang="fr-FR" sz="1600" dirty="0"/>
              <a:t>1 + 2 + 3 + ... + (k+1) + ...+ n + </a:t>
            </a:r>
            <a:r>
              <a:rPr lang="fr-FR" sz="1600" i="1" dirty="0"/>
              <a:t>n+1</a:t>
            </a:r>
            <a:r>
              <a:rPr lang="fr-FR" sz="1600" dirty="0"/>
              <a:t> + n + (n-1) + (n-2) + ... + 2 + 1  = (n(n+1)/2)x2 +(</a:t>
            </a:r>
            <a:r>
              <a:rPr lang="fr-FR" sz="1600" i="1" dirty="0"/>
              <a:t>n+1</a:t>
            </a:r>
            <a:r>
              <a:rPr lang="fr-FR" sz="1600" dirty="0"/>
              <a:t>)</a:t>
            </a:r>
          </a:p>
          <a:p>
            <a:r>
              <a:rPr lang="fr-FR" sz="2000" dirty="0"/>
              <a:t> - algorithme :</a:t>
            </a:r>
            <a:r>
              <a:rPr lang="fr-FR" sz="1600" dirty="0"/>
              <a:t>  a et b ont n+1 chiffres, chaque chiffre de b est multiplié par les (n+1) chiffres de a  </a:t>
            </a:r>
            <a:endParaRPr lang="fr-FR" sz="2000" dirty="0"/>
          </a:p>
          <a:p>
            <a:endParaRPr lang="fr-FR" dirty="0"/>
          </a:p>
        </p:txBody>
      </p:sp>
      <p:pic>
        <p:nvPicPr>
          <p:cNvPr id="15" name="Image 14"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770" y="2979073"/>
            <a:ext cx="7962601" cy="1898368"/>
          </a:xfrm>
          <a:prstGeom prst="rect">
            <a:avLst/>
          </a:prstGeom>
        </p:spPr>
      </p:pic>
    </p:spTree>
    <p:extLst>
      <p:ext uri="{BB962C8B-B14F-4D97-AF65-F5344CB8AC3E}">
        <p14:creationId xmlns:p14="http://schemas.microsoft.com/office/powerpoint/2010/main" val="41987002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5750" y="153459"/>
            <a:ext cx="8081433" cy="871257"/>
          </a:xfrm>
        </p:spPr>
        <p:txBody>
          <a:bodyPr>
            <a:normAutofit/>
          </a:bodyPr>
          <a:lstStyle/>
          <a:p>
            <a:pPr marL="0" indent="0"/>
            <a:r>
              <a:rPr lang="fr-FR" dirty="0">
                <a:solidFill>
                  <a:srgbClr val="000000"/>
                </a:solidFill>
              </a:rPr>
              <a:t>Réduire la complexité ? </a:t>
            </a:r>
            <a:endParaRPr lang="fr-FR" dirty="0"/>
          </a:p>
        </p:txBody>
      </p:sp>
      <p:sp>
        <p:nvSpPr>
          <p:cNvPr id="3" name="Espace réservé du contenu 2"/>
          <p:cNvSpPr>
            <a:spLocks noGrp="1"/>
          </p:cNvSpPr>
          <p:nvPr>
            <p:ph idx="1"/>
          </p:nvPr>
        </p:nvSpPr>
        <p:spPr>
          <a:xfrm>
            <a:off x="285750" y="1024716"/>
            <a:ext cx="8699500" cy="5209173"/>
          </a:xfrm>
        </p:spPr>
        <p:txBody>
          <a:bodyPr>
            <a:normAutofit lnSpcReduction="10000"/>
          </a:bodyPr>
          <a:lstStyle/>
          <a:p>
            <a:pPr marL="0" indent="0">
              <a:buNone/>
            </a:pPr>
            <a:r>
              <a:rPr lang="fr-FR" dirty="0"/>
              <a:t>Problème : multiplier 2 entiers de n chiffres (en base 10)</a:t>
            </a:r>
          </a:p>
          <a:p>
            <a:pPr marL="0" indent="0">
              <a:buNone/>
            </a:pPr>
            <a:r>
              <a:rPr lang="fr-FR" dirty="0"/>
              <a:t>Mesure : nombre de multiplications "chiffre à chiffre"</a:t>
            </a:r>
          </a:p>
          <a:p>
            <a:pPr marL="0" indent="0">
              <a:buNone/>
            </a:pPr>
            <a:endParaRPr lang="fr-FR" dirty="0"/>
          </a:p>
          <a:p>
            <a:pPr marL="0" indent="0">
              <a:buNone/>
            </a:pPr>
            <a:r>
              <a:rPr lang="fr-FR" dirty="0"/>
              <a:t>Algorithme naïf de multiplication : </a:t>
            </a:r>
            <a:r>
              <a:rPr lang="fr-FR" dirty="0">
                <a:solidFill>
                  <a:srgbClr val="ED7D31"/>
                </a:solidFill>
              </a:rPr>
              <a:t>complexité quadratique</a:t>
            </a:r>
          </a:p>
          <a:p>
            <a:pPr marL="356616" lvl="1" indent="0">
              <a:buNone/>
            </a:pPr>
            <a:r>
              <a:rPr lang="fr-FR" dirty="0"/>
              <a:t>n</a:t>
            </a:r>
            <a:r>
              <a:rPr lang="fr-FR" baseline="30000" dirty="0"/>
              <a:t>2 </a:t>
            </a:r>
            <a:r>
              <a:rPr lang="fr-FR" dirty="0"/>
              <a:t>multiplications "chiffre à chiffre"</a:t>
            </a:r>
          </a:p>
          <a:p>
            <a:pPr marL="356616" lvl="1" indent="0">
              <a:buNone/>
            </a:pPr>
            <a:endParaRPr lang="fr-FR" dirty="0">
              <a:solidFill>
                <a:srgbClr val="ED7D31"/>
              </a:solidFill>
            </a:endParaRPr>
          </a:p>
          <a:p>
            <a:pPr marL="0" indent="0">
              <a:buNone/>
            </a:pPr>
            <a:r>
              <a:rPr lang="fr-FR" dirty="0">
                <a:solidFill>
                  <a:schemeClr val="accent5"/>
                </a:solidFill>
              </a:rPr>
              <a:t>Existe-t-il un algorithme d'une complexité inférieure à n</a:t>
            </a:r>
            <a:r>
              <a:rPr lang="fr-FR" baseline="30000" dirty="0">
                <a:solidFill>
                  <a:schemeClr val="accent5"/>
                </a:solidFill>
              </a:rPr>
              <a:t>2 </a:t>
            </a:r>
            <a:r>
              <a:rPr lang="fr-FR" dirty="0">
                <a:solidFill>
                  <a:schemeClr val="accent5"/>
                </a:solidFill>
              </a:rPr>
              <a:t>qui calcule le produit de 2 entiers ?</a:t>
            </a:r>
          </a:p>
          <a:p>
            <a:pPr marL="0" indent="0">
              <a:buNone/>
            </a:pPr>
            <a:endParaRPr lang="fr-FR" dirty="0">
              <a:solidFill>
                <a:schemeClr val="accent5"/>
              </a:solidFill>
            </a:endParaRPr>
          </a:p>
          <a:p>
            <a:pPr marL="0" indent="0">
              <a:buNone/>
            </a:pPr>
            <a:r>
              <a:rPr lang="fr-FR" dirty="0">
                <a:solidFill>
                  <a:schemeClr val="accent6"/>
                </a:solidFill>
              </a:rPr>
              <a:t>Algorithme de </a:t>
            </a:r>
            <a:r>
              <a:rPr lang="fr-FR" dirty="0" err="1">
                <a:solidFill>
                  <a:schemeClr val="accent6"/>
                </a:solidFill>
              </a:rPr>
              <a:t>Karatsuba</a:t>
            </a:r>
            <a:r>
              <a:rPr lang="fr-FR" dirty="0">
                <a:solidFill>
                  <a:schemeClr val="accent6"/>
                </a:solidFill>
              </a:rPr>
              <a:t> </a:t>
            </a:r>
            <a:r>
              <a:rPr lang="fr-FR" dirty="0">
                <a:solidFill>
                  <a:srgbClr val="000000"/>
                </a:solidFill>
              </a:rPr>
              <a:t>(1960) : complexité en </a:t>
            </a:r>
            <a:endParaRPr lang="fr-FR" dirty="0"/>
          </a:p>
          <a:p>
            <a:pPr marL="356616" lvl="1" indent="0">
              <a:buNone/>
            </a:pPr>
            <a:r>
              <a:rPr lang="fr-FR" dirty="0"/>
              <a:t>si n = 1000 : </a:t>
            </a:r>
          </a:p>
          <a:p>
            <a:pPr marL="356616" lvl="1" indent="0">
              <a:buNone/>
            </a:pPr>
            <a:r>
              <a:rPr lang="fr-FR" dirty="0"/>
              <a:t>- multiplication naïve = 1 000 000 produits</a:t>
            </a:r>
          </a:p>
          <a:p>
            <a:pPr marL="356616" lvl="1" indent="0">
              <a:buNone/>
            </a:pPr>
            <a:r>
              <a:rPr lang="fr-FR" dirty="0"/>
              <a:t>- multiplication de </a:t>
            </a:r>
            <a:r>
              <a:rPr lang="fr-FR" dirty="0" err="1"/>
              <a:t>Karatsuba</a:t>
            </a:r>
            <a:r>
              <a:rPr lang="fr-FR" dirty="0"/>
              <a:t> =  50 000 produits, soit </a:t>
            </a:r>
            <a:r>
              <a:rPr lang="fr-FR" dirty="0">
                <a:solidFill>
                  <a:schemeClr val="accent2"/>
                </a:solidFill>
              </a:rPr>
              <a:t>20 fois plus rapide !!!</a:t>
            </a:r>
          </a:p>
          <a:p>
            <a:pPr marL="356616" lvl="1" indent="0">
              <a:buNone/>
            </a:pPr>
            <a:endParaRPr lang="fr-FR" dirty="0"/>
          </a:p>
          <a:p>
            <a:pPr marL="356616" lvl="1" indent="0">
              <a:buNone/>
            </a:pPr>
            <a:r>
              <a:rPr lang="fr-FR" dirty="0">
                <a:sym typeface="Wingdings"/>
              </a:rPr>
              <a:t> </a:t>
            </a:r>
            <a:r>
              <a:rPr lang="fr-FR" dirty="0"/>
              <a:t>Sera présenté en exercice sur la récursivité !</a:t>
            </a:r>
          </a:p>
          <a:p>
            <a:pPr marL="356616" lvl="1" indent="0">
              <a:buNone/>
            </a:pPr>
            <a:endParaRPr lang="fr-FR" dirty="0"/>
          </a:p>
        </p:txBody>
      </p:sp>
      <p:sp>
        <p:nvSpPr>
          <p:cNvPr id="4" name="Espace réservé de la date 3"/>
          <p:cNvSpPr>
            <a:spLocks noGrp="1"/>
          </p:cNvSpPr>
          <p:nvPr>
            <p:ph type="dt" sz="half" idx="10"/>
          </p:nvPr>
        </p:nvSpPr>
        <p:spPr/>
        <p:txBody>
          <a:bodyPr/>
          <a:lstStyle/>
          <a:p>
            <a:fld id="{70268129-933D-A242-A1B5-18CEE5EEFF84}" type="datetime1">
              <a:rPr lang="fr-FR" smtClean="0"/>
              <a:t>23/03/2021</a:t>
            </a:fld>
            <a:endParaRPr lang="fr-FR"/>
          </a:p>
        </p:txBody>
      </p:sp>
      <p:sp>
        <p:nvSpPr>
          <p:cNvPr id="5" name="Espace réservé du pied de page 4"/>
          <p:cNvSpPr>
            <a:spLocks noGrp="1"/>
          </p:cNvSpPr>
          <p:nvPr>
            <p:ph type="ftr" sz="quarter" idx="11"/>
          </p:nvPr>
        </p:nvSpPr>
        <p:spPr/>
        <p:txBody>
          <a:bodyPr/>
          <a:lstStyle/>
          <a:p>
            <a:r>
              <a:rPr lang="en-US"/>
              <a:t>Algo 2. L1 math-info. UPVD. (PhL)</a:t>
            </a:r>
            <a:endParaRPr lang="fr-FR"/>
          </a:p>
        </p:txBody>
      </p:sp>
      <p:sp>
        <p:nvSpPr>
          <p:cNvPr id="6" name="Espace réservé du numéro de diapositive 5"/>
          <p:cNvSpPr>
            <a:spLocks noGrp="1"/>
          </p:cNvSpPr>
          <p:nvPr>
            <p:ph type="sldNum" sz="quarter" idx="12"/>
          </p:nvPr>
        </p:nvSpPr>
        <p:spPr/>
        <p:txBody>
          <a:bodyPr/>
          <a:lstStyle/>
          <a:p>
            <a:fld id="{65A18AA7-90E0-3C48-AFBB-AC3FD33DE304}" type="slidenum">
              <a:rPr lang="fr-FR" smtClean="0"/>
              <a:t>39</a:t>
            </a:fld>
            <a:endParaRPr lang="fr-FR"/>
          </a:p>
        </p:txBody>
      </p:sp>
      <p:pic>
        <p:nvPicPr>
          <p:cNvPr id="8" name="Image 7" descr="latex-image-1.pdf"/>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999600" y="4010075"/>
            <a:ext cx="1990988" cy="314367"/>
          </a:xfrm>
          <a:prstGeom prst="rect">
            <a:avLst/>
          </a:prstGeom>
        </p:spPr>
      </p:pic>
    </p:spTree>
    <p:extLst>
      <p:ext uri="{BB962C8B-B14F-4D97-AF65-F5344CB8AC3E}">
        <p14:creationId xmlns:p14="http://schemas.microsoft.com/office/powerpoint/2010/main" val="1880210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 calcule la somme de n valeurs entières</a:t>
            </a:r>
          </a:p>
        </p:txBody>
      </p:sp>
      <p:sp>
        <p:nvSpPr>
          <p:cNvPr id="3" name="Espace réservé du contenu 2"/>
          <p:cNvSpPr>
            <a:spLocks noGrp="1"/>
          </p:cNvSpPr>
          <p:nvPr>
            <p:ph idx="1"/>
          </p:nvPr>
        </p:nvSpPr>
        <p:spPr>
          <a:xfrm>
            <a:off x="525030" y="3294510"/>
            <a:ext cx="7886700" cy="3158287"/>
          </a:xfrm>
        </p:spPr>
        <p:style>
          <a:lnRef idx="1">
            <a:schemeClr val="accent3"/>
          </a:lnRef>
          <a:fillRef idx="2">
            <a:schemeClr val="accent3"/>
          </a:fillRef>
          <a:effectRef idx="1">
            <a:schemeClr val="accent3"/>
          </a:effectRef>
          <a:fontRef idx="minor">
            <a:schemeClr val="dk1"/>
          </a:fontRef>
        </p:style>
        <p:txBody>
          <a:bodyPr>
            <a:normAutofit/>
          </a:bodyPr>
          <a:lstStyle/>
          <a:p>
            <a:pPr marL="0" indent="0">
              <a:buNone/>
              <a:tabLst>
                <a:tab pos="390525" algn="l"/>
              </a:tabLst>
            </a:pPr>
            <a:r>
              <a:rPr lang="fr-FR" dirty="0" err="1">
                <a:latin typeface="American Typewriter Condensed"/>
                <a:cs typeface="American Typewriter Condensed"/>
              </a:rPr>
              <a:t>def</a:t>
            </a:r>
            <a:r>
              <a:rPr lang="fr-FR" dirty="0">
                <a:latin typeface="American Typewriter Condensed"/>
                <a:cs typeface="American Typewriter Condensed"/>
              </a:rPr>
              <a:t> sommer(</a:t>
            </a:r>
            <a:r>
              <a:rPr lang="fr-FR" dirty="0" err="1">
                <a:latin typeface="American Typewriter Condensed"/>
                <a:cs typeface="American Typewriter Condensed"/>
              </a:rPr>
              <a:t>t</a:t>
            </a:r>
            <a:r>
              <a:rPr lang="fr-FR" dirty="0">
                <a:latin typeface="American Typewriter Condensed"/>
                <a:cs typeface="American Typewriter Condensed"/>
              </a:rPr>
              <a:t> : List[</a:t>
            </a:r>
            <a:r>
              <a:rPr lang="fr-FR" dirty="0" err="1">
                <a:latin typeface="American Typewriter Condensed"/>
                <a:cs typeface="American Typewriter Condensed"/>
              </a:rPr>
              <a:t>int</a:t>
            </a:r>
            <a:r>
              <a:rPr lang="fr-FR" dirty="0">
                <a:latin typeface="American Typewriter Condensed"/>
                <a:cs typeface="American Typewriter Condensed"/>
              </a:rPr>
              <a:t>], </a:t>
            </a:r>
            <a:r>
              <a:rPr lang="fr-FR" dirty="0" err="1">
                <a:latin typeface="American Typewriter Condensed"/>
                <a:cs typeface="American Typewriter Condensed"/>
              </a:rPr>
              <a:t>dim_t</a:t>
            </a:r>
            <a:r>
              <a:rPr lang="fr-FR" dirty="0">
                <a:latin typeface="American Typewriter Condensed"/>
                <a:cs typeface="American Typewriter Condensed"/>
              </a:rPr>
              <a:t> : </a:t>
            </a:r>
            <a:r>
              <a:rPr lang="fr-FR" dirty="0" err="1">
                <a:latin typeface="American Typewriter Condensed"/>
                <a:cs typeface="American Typewriter Condensed"/>
              </a:rPr>
              <a:t>int</a:t>
            </a:r>
            <a:r>
              <a:rPr lang="fr-FR" dirty="0">
                <a:latin typeface="American Typewriter Condensed"/>
                <a:cs typeface="American Typewriter Condensed"/>
              </a:rPr>
              <a:t>) -&gt; </a:t>
            </a:r>
            <a:r>
              <a:rPr lang="fr-FR" dirty="0" err="1">
                <a:latin typeface="American Typewriter Condensed"/>
                <a:cs typeface="American Typewriter Condensed"/>
              </a:rPr>
              <a:t>int</a:t>
            </a:r>
            <a:r>
              <a:rPr lang="fr-FR" dirty="0">
                <a:latin typeface="American Typewriter Condensed"/>
                <a:cs typeface="American Typewriter Condensed"/>
              </a:rPr>
              <a:t>:</a:t>
            </a:r>
          </a:p>
          <a:p>
            <a:pPr marL="0" indent="0">
              <a:buNone/>
              <a:tabLst>
                <a:tab pos="390525" algn="l"/>
              </a:tabLst>
            </a:pPr>
            <a:r>
              <a:rPr lang="fr-FR" dirty="0">
                <a:solidFill>
                  <a:schemeClr val="bg1"/>
                </a:solidFill>
                <a:latin typeface="American Typewriter Condensed"/>
                <a:cs typeface="American Typewriter Condensed"/>
              </a:rPr>
              <a:t> 	</a:t>
            </a:r>
            <a:r>
              <a:rPr lang="fr-FR" sz="2000" dirty="0">
                <a:solidFill>
                  <a:schemeClr val="bg1"/>
                </a:solidFill>
                <a:latin typeface="American Typewriter Condensed"/>
                <a:cs typeface="American Typewriter Condensed"/>
              </a:rPr>
              <a:t>‘’’ somme itérative de n=</a:t>
            </a:r>
            <a:r>
              <a:rPr lang="fr-FR" sz="2000" dirty="0" err="1">
                <a:solidFill>
                  <a:schemeClr val="bg1"/>
                </a:solidFill>
                <a:latin typeface="American Typewriter Condensed"/>
                <a:cs typeface="American Typewriter Condensed"/>
              </a:rPr>
              <a:t>dim_t</a:t>
            </a:r>
            <a:r>
              <a:rPr lang="fr-FR" sz="2000" dirty="0">
                <a:solidFill>
                  <a:schemeClr val="bg1"/>
                </a:solidFill>
                <a:latin typeface="American Typewriter Condensed"/>
                <a:cs typeface="American Typewriter Condensed"/>
              </a:rPr>
              <a:t> valeurs entières stockées dans un tableau </a:t>
            </a:r>
            <a:r>
              <a:rPr lang="fr-FR" sz="2000" dirty="0" err="1">
                <a:solidFill>
                  <a:schemeClr val="bg1"/>
                </a:solidFill>
                <a:latin typeface="American Typewriter Condensed"/>
                <a:cs typeface="American Typewriter Condensed"/>
              </a:rPr>
              <a:t>t</a:t>
            </a:r>
            <a:br>
              <a:rPr lang="fr-FR" sz="2000" dirty="0">
                <a:solidFill>
                  <a:schemeClr val="bg1"/>
                </a:solidFill>
                <a:latin typeface="American Typewriter Condensed"/>
                <a:cs typeface="American Typewriter Condensed"/>
              </a:rPr>
            </a:br>
            <a:r>
              <a:rPr lang="fr-FR" sz="2000" dirty="0">
                <a:solidFill>
                  <a:schemeClr val="bg1"/>
                </a:solidFill>
                <a:latin typeface="American Typewriter Condensed"/>
                <a:cs typeface="American Typewriter Condensed"/>
              </a:rPr>
              <a:t>	entrées. </a:t>
            </a:r>
            <a:r>
              <a:rPr lang="fr-FR" sz="2000" dirty="0" err="1">
                <a:solidFill>
                  <a:schemeClr val="bg1"/>
                </a:solidFill>
                <a:latin typeface="American Typewriter Condensed"/>
                <a:cs typeface="American Typewriter Condensed"/>
              </a:rPr>
              <a:t>t</a:t>
            </a:r>
            <a:r>
              <a:rPr lang="fr-FR" sz="2000" dirty="0">
                <a:solidFill>
                  <a:schemeClr val="bg1"/>
                </a:solidFill>
                <a:latin typeface="American Typewriter Condensed"/>
                <a:cs typeface="American Typewriter Condensed"/>
              </a:rPr>
              <a:t> tab </a:t>
            </a:r>
            <a:r>
              <a:rPr lang="fr-FR" sz="2000" dirty="0" err="1">
                <a:solidFill>
                  <a:schemeClr val="bg1"/>
                </a:solidFill>
                <a:latin typeface="American Typewriter Condensed"/>
                <a:cs typeface="American Typewriter Condensed"/>
              </a:rPr>
              <a:t>d’int</a:t>
            </a:r>
            <a:r>
              <a:rPr lang="fr-FR" sz="2000" dirty="0">
                <a:solidFill>
                  <a:schemeClr val="bg1"/>
                </a:solidFill>
                <a:latin typeface="American Typewriter Condensed"/>
                <a:cs typeface="American Typewriter Condensed"/>
              </a:rPr>
              <a:t> de longueur </a:t>
            </a:r>
            <a:r>
              <a:rPr lang="fr-FR" sz="2000" dirty="0" err="1">
                <a:solidFill>
                  <a:schemeClr val="bg1"/>
                </a:solidFill>
                <a:latin typeface="American Typewriter Condensed"/>
                <a:cs typeface="American Typewriter Condensed"/>
              </a:rPr>
              <a:t>dim_t</a:t>
            </a:r>
            <a:r>
              <a:rPr lang="fr-FR" sz="2000" dirty="0">
                <a:solidFill>
                  <a:schemeClr val="bg1"/>
                </a:solidFill>
                <a:latin typeface="American Typewriter Condensed"/>
                <a:cs typeface="American Typewriter Condensed"/>
              </a:rPr>
              <a:t>. Retourne </a:t>
            </a:r>
            <a:r>
              <a:rPr lang="fr-FR" sz="2000" dirty="0" err="1">
                <a:solidFill>
                  <a:schemeClr val="bg1"/>
                </a:solidFill>
                <a:latin typeface="American Typewriter Condensed"/>
                <a:cs typeface="American Typewriter Condensed"/>
              </a:rPr>
              <a:t>res</a:t>
            </a:r>
            <a:r>
              <a:rPr lang="fr-FR" sz="2000" dirty="0">
                <a:solidFill>
                  <a:schemeClr val="bg1"/>
                </a:solidFill>
                <a:latin typeface="American Typewriter Condensed"/>
                <a:cs typeface="American Typewriter Condensed"/>
              </a:rPr>
              <a:t>.’’’ </a:t>
            </a:r>
            <a:endParaRPr lang="fr-FR" sz="2000" dirty="0">
              <a:latin typeface="American Typewriter Condensed"/>
              <a:cs typeface="American Typewriter Condensed"/>
            </a:endParaRPr>
          </a:p>
          <a:p>
            <a:pPr marL="0" indent="0">
              <a:buNone/>
              <a:tabLst>
                <a:tab pos="390525" algn="l"/>
              </a:tabLst>
            </a:pPr>
            <a:r>
              <a:rPr lang="fr-FR" dirty="0">
                <a:latin typeface="American Typewriter Condensed"/>
                <a:cs typeface="American Typewriter Condensed"/>
              </a:rPr>
              <a:t> 	</a:t>
            </a:r>
            <a:r>
              <a:rPr lang="fr-FR" dirty="0" err="1">
                <a:latin typeface="American Typewriter Condensed"/>
                <a:cs typeface="American Typewriter Condensed"/>
              </a:rPr>
              <a:t>res</a:t>
            </a:r>
            <a:r>
              <a:rPr lang="fr-FR" dirty="0">
                <a:latin typeface="American Typewriter Condensed"/>
                <a:cs typeface="American Typewriter Condensed"/>
              </a:rPr>
              <a:t> = 0  	 </a:t>
            </a:r>
            <a:r>
              <a:rPr lang="fr-FR" dirty="0">
                <a:solidFill>
                  <a:schemeClr val="bg1"/>
                </a:solidFill>
                <a:latin typeface="American Typewriter Condensed"/>
                <a:cs typeface="American Typewriter Condensed"/>
              </a:rPr>
              <a:t># j’'accumule dans </a:t>
            </a:r>
            <a:r>
              <a:rPr lang="fr-FR" dirty="0" err="1">
                <a:solidFill>
                  <a:schemeClr val="bg1"/>
                </a:solidFill>
                <a:latin typeface="American Typewriter Condensed"/>
                <a:cs typeface="American Typewriter Condensed"/>
              </a:rPr>
              <a:t>res</a:t>
            </a:r>
            <a:endParaRPr lang="fr-FR" dirty="0">
              <a:solidFill>
                <a:schemeClr val="bg1"/>
              </a:solidFill>
              <a:latin typeface="American Typewriter Condensed"/>
              <a:cs typeface="American Typewriter Condensed"/>
            </a:endParaRPr>
          </a:p>
          <a:p>
            <a:pPr marL="0" indent="0">
              <a:buNone/>
              <a:tabLst>
                <a:tab pos="390525" algn="l"/>
              </a:tabLst>
            </a:pPr>
            <a:r>
              <a:rPr lang="fr-FR" dirty="0">
                <a:latin typeface="American Typewriter Condensed"/>
                <a:cs typeface="American Typewriter Condensed"/>
              </a:rPr>
              <a:t> 	for i in range(</a:t>
            </a:r>
            <a:r>
              <a:rPr lang="fr-FR" dirty="0" err="1">
                <a:latin typeface="American Typewriter Condensed"/>
                <a:cs typeface="American Typewriter Condensed"/>
              </a:rPr>
              <a:t>dim_t</a:t>
            </a:r>
            <a:r>
              <a:rPr lang="fr-FR" dirty="0">
                <a:latin typeface="American Typewriter Condensed"/>
                <a:cs typeface="American Typewriter Condensed"/>
              </a:rPr>
              <a:t>):</a:t>
            </a:r>
          </a:p>
          <a:p>
            <a:pPr marL="0" indent="0">
              <a:buNone/>
              <a:tabLst>
                <a:tab pos="390525" algn="l"/>
              </a:tabLst>
            </a:pPr>
            <a:r>
              <a:rPr lang="fr-FR" dirty="0">
                <a:latin typeface="American Typewriter Condensed"/>
                <a:cs typeface="American Typewriter Condensed"/>
              </a:rPr>
              <a:t>	      </a:t>
            </a:r>
            <a:r>
              <a:rPr lang="fr-FR" dirty="0" err="1">
                <a:latin typeface="American Typewriter Condensed"/>
                <a:cs typeface="American Typewriter Condensed"/>
              </a:rPr>
              <a:t>res</a:t>
            </a:r>
            <a:r>
              <a:rPr lang="fr-FR" dirty="0">
                <a:latin typeface="American Typewriter Condensed"/>
                <a:cs typeface="American Typewriter Condensed"/>
              </a:rPr>
              <a:t> = </a:t>
            </a:r>
            <a:r>
              <a:rPr lang="fr-FR" dirty="0" err="1">
                <a:latin typeface="American Typewriter Condensed"/>
                <a:cs typeface="American Typewriter Condensed"/>
              </a:rPr>
              <a:t>res</a:t>
            </a:r>
            <a:r>
              <a:rPr lang="fr-FR" dirty="0">
                <a:latin typeface="American Typewriter Condensed"/>
                <a:cs typeface="American Typewriter Condensed"/>
              </a:rPr>
              <a:t> + </a:t>
            </a:r>
            <a:r>
              <a:rPr lang="fr-FR" dirty="0" err="1">
                <a:latin typeface="American Typewriter Condensed"/>
                <a:cs typeface="American Typewriter Condensed"/>
              </a:rPr>
              <a:t>t</a:t>
            </a:r>
            <a:r>
              <a:rPr lang="fr-FR" dirty="0">
                <a:latin typeface="American Typewriter Condensed"/>
                <a:cs typeface="American Typewriter Condensed"/>
              </a:rPr>
              <a:t>[i] </a:t>
            </a:r>
          </a:p>
          <a:p>
            <a:pPr marL="0" indent="0">
              <a:buNone/>
              <a:tabLst>
                <a:tab pos="390525" algn="l"/>
              </a:tabLst>
            </a:pPr>
            <a:r>
              <a:rPr lang="fr-FR" dirty="0">
                <a:latin typeface="American Typewriter Condensed"/>
                <a:cs typeface="American Typewriter Condensed"/>
              </a:rPr>
              <a:t>	return </a:t>
            </a:r>
            <a:r>
              <a:rPr lang="fr-FR" dirty="0" err="1">
                <a:latin typeface="American Typewriter Condensed"/>
                <a:cs typeface="American Typewriter Condensed"/>
              </a:rPr>
              <a:t>res</a:t>
            </a:r>
            <a:endParaRPr lang="fr-FR" dirty="0">
              <a:latin typeface="American Typewriter Condensed"/>
              <a:cs typeface="American Typewriter Condensed"/>
            </a:endParaRPr>
          </a:p>
          <a:p>
            <a:pPr marL="0" indent="0">
              <a:buNone/>
            </a:pPr>
            <a:endParaRPr lang="fr-FR" dirty="0">
              <a:latin typeface="American Typewriter Condensed"/>
              <a:cs typeface="American Typewriter Condensed"/>
            </a:endParaRPr>
          </a:p>
        </p:txBody>
      </p:sp>
      <p:sp>
        <p:nvSpPr>
          <p:cNvPr id="4" name="Espace réservé de la date 3"/>
          <p:cNvSpPr>
            <a:spLocks noGrp="1"/>
          </p:cNvSpPr>
          <p:nvPr>
            <p:ph type="dt" sz="half" idx="10"/>
          </p:nvPr>
        </p:nvSpPr>
        <p:spPr/>
        <p:txBody>
          <a:bodyPr/>
          <a:lstStyle/>
          <a:p>
            <a:fld id="{F8FE3680-1056-5542-8D4E-21F5BCD0E197}" type="datetime1">
              <a:rPr lang="fr-FR" smtClean="0"/>
              <a:t>23/03/2021</a:t>
            </a:fld>
            <a:endParaRPr lang="en-US" dirty="0"/>
          </a:p>
        </p:txBody>
      </p:sp>
      <p:sp>
        <p:nvSpPr>
          <p:cNvPr id="5" name="Espace réservé du pied de page 4"/>
          <p:cNvSpPr>
            <a:spLocks noGrp="1"/>
          </p:cNvSpPr>
          <p:nvPr>
            <p:ph type="ftr" sz="quarter" idx="11"/>
          </p:nvPr>
        </p:nvSpPr>
        <p:spPr/>
        <p:txBody>
          <a:bodyPr/>
          <a:lstStyle/>
          <a:p>
            <a:r>
              <a:rPr lang="en-US"/>
              <a:t>Algo 2. L1 math-info. UPVD. (PhL)</a:t>
            </a:r>
          </a:p>
        </p:txBody>
      </p:sp>
      <p:sp>
        <p:nvSpPr>
          <p:cNvPr id="6" name="Espace réservé du numéro de diapositive 5"/>
          <p:cNvSpPr>
            <a:spLocks noGrp="1"/>
          </p:cNvSpPr>
          <p:nvPr>
            <p:ph type="sldNum" sz="quarter" idx="12"/>
          </p:nvPr>
        </p:nvSpPr>
        <p:spPr/>
        <p:txBody>
          <a:bodyPr/>
          <a:lstStyle/>
          <a:p>
            <a:fld id="{48F63A3B-78C7-47BE-AE5E-E10140E04643}" type="slidenum">
              <a:rPr lang="en-US" smtClean="0"/>
              <a:t>4</a:t>
            </a:fld>
            <a:endParaRPr lang="en-US"/>
          </a:p>
        </p:txBody>
      </p:sp>
      <p:sp>
        <p:nvSpPr>
          <p:cNvPr id="7" name="ZoneTexte 6"/>
          <p:cNvSpPr txBox="1"/>
          <p:nvPr/>
        </p:nvSpPr>
        <p:spPr>
          <a:xfrm>
            <a:off x="518906" y="1511394"/>
            <a:ext cx="7892824" cy="1938992"/>
          </a:xfrm>
          <a:prstGeom prst="rect">
            <a:avLst/>
          </a:prstGeom>
          <a:noFill/>
        </p:spPr>
        <p:txBody>
          <a:bodyPr wrap="square" rtlCol="0">
            <a:spAutoFit/>
          </a:bodyPr>
          <a:lstStyle/>
          <a:p>
            <a:r>
              <a:rPr lang="fr-FR" sz="2000" dirty="0">
                <a:cs typeface="American Typewriter Condensed"/>
              </a:rPr>
              <a:t>Une instance : un choix de n et des n valeurs du tableau </a:t>
            </a:r>
            <a:r>
              <a:rPr lang="fr-FR" sz="2000" dirty="0" err="1">
                <a:cs typeface="American Typewriter Condensed"/>
              </a:rPr>
              <a:t>t</a:t>
            </a:r>
            <a:endParaRPr lang="fr-FR" sz="2000" dirty="0">
              <a:cs typeface="American Typewriter Condensed"/>
            </a:endParaRPr>
          </a:p>
          <a:p>
            <a:endParaRPr lang="fr-FR" sz="2000" dirty="0">
              <a:cs typeface="American Typewriter Condensed"/>
            </a:endParaRPr>
          </a:p>
          <a:p>
            <a:r>
              <a:rPr lang="fr-FR" sz="2000" dirty="0">
                <a:cs typeface="American Typewriter Condensed"/>
              </a:rPr>
              <a:t>Principe d'un algorithme : je parcours le tableau, "du début à la fin", je lis chaque valeur, je l'accumule dans une variable (initialement mise à zéro), je retourne cette variable. </a:t>
            </a:r>
          </a:p>
          <a:p>
            <a:endParaRPr lang="fr-FR" sz="2000" dirty="0">
              <a:cs typeface="American Typewriter Condensed"/>
            </a:endParaRPr>
          </a:p>
        </p:txBody>
      </p:sp>
    </p:spTree>
    <p:extLst>
      <p:ext uri="{BB962C8B-B14F-4D97-AF65-F5344CB8AC3E}">
        <p14:creationId xmlns:p14="http://schemas.microsoft.com/office/powerpoint/2010/main" val="10282793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5750" y="153459"/>
            <a:ext cx="8081433" cy="871257"/>
          </a:xfrm>
        </p:spPr>
        <p:txBody>
          <a:bodyPr>
            <a:normAutofit/>
          </a:bodyPr>
          <a:lstStyle/>
          <a:p>
            <a:pPr marL="0" indent="0"/>
            <a:r>
              <a:rPr lang="fr-FR" dirty="0">
                <a:solidFill>
                  <a:srgbClr val="000000"/>
                </a:solidFill>
              </a:rPr>
              <a:t>Un petit zoom sur le produit de 2 entiers </a:t>
            </a:r>
            <a:endParaRPr lang="fr-FR" dirty="0"/>
          </a:p>
        </p:txBody>
      </p:sp>
      <p:sp>
        <p:nvSpPr>
          <p:cNvPr id="3" name="Espace réservé du contenu 2"/>
          <p:cNvSpPr>
            <a:spLocks noGrp="1"/>
          </p:cNvSpPr>
          <p:nvPr>
            <p:ph idx="1"/>
          </p:nvPr>
        </p:nvSpPr>
        <p:spPr>
          <a:xfrm>
            <a:off x="370417" y="1075196"/>
            <a:ext cx="8459819" cy="5540904"/>
          </a:xfrm>
        </p:spPr>
        <p:txBody>
          <a:bodyPr>
            <a:normAutofit/>
          </a:bodyPr>
          <a:lstStyle/>
          <a:p>
            <a:pPr marL="0" indent="0">
              <a:buNone/>
            </a:pPr>
            <a:r>
              <a:rPr lang="fr-FR" dirty="0">
                <a:solidFill>
                  <a:schemeClr val="accent5"/>
                </a:solidFill>
              </a:rPr>
              <a:t>Remarques pour finir </a:t>
            </a:r>
          </a:p>
          <a:p>
            <a:pPr marL="0" indent="0">
              <a:buNone/>
            </a:pPr>
            <a:r>
              <a:rPr lang="fr-FR" dirty="0"/>
              <a:t>- Démarche similaire en base 2 :</a:t>
            </a:r>
          </a:p>
          <a:p>
            <a:pPr marL="0" indent="0">
              <a:buNone/>
            </a:pPr>
            <a:endParaRPr lang="fr-FR" dirty="0"/>
          </a:p>
          <a:p>
            <a:pPr marL="0" indent="0">
              <a:buNone/>
            </a:pPr>
            <a:r>
              <a:rPr lang="fr-FR" dirty="0"/>
              <a:t>- Algorithme naïf de multiplication : </a:t>
            </a:r>
          </a:p>
          <a:p>
            <a:pPr marL="0" indent="0">
              <a:buNone/>
            </a:pPr>
            <a:r>
              <a:rPr lang="fr-FR" dirty="0"/>
              <a:t>	</a:t>
            </a:r>
            <a:r>
              <a:rPr lang="fr-FR" sz="2000" dirty="0"/>
              <a:t>produit par la base = décalage d'un chiffre/bit vers la gauche</a:t>
            </a:r>
          </a:p>
          <a:p>
            <a:pPr marL="0" indent="0">
              <a:buNone/>
            </a:pPr>
            <a:r>
              <a:rPr lang="fr-FR" sz="2000" dirty="0"/>
              <a:t>	produit </a:t>
            </a:r>
            <a:r>
              <a:rPr lang="fr-FR" sz="2000" dirty="0" err="1"/>
              <a:t>axb</a:t>
            </a:r>
            <a:r>
              <a:rPr lang="fr-FR" sz="2000" dirty="0"/>
              <a:t> : suite d'additions (de </a:t>
            </a:r>
            <a:r>
              <a:rPr lang="fr-FR" sz="2000" dirty="0" err="1"/>
              <a:t>prod</a:t>
            </a:r>
            <a:r>
              <a:rPr lang="fr-FR" sz="2000" dirty="0"/>
              <a:t>. ch. à ch.) et de décalages  </a:t>
            </a:r>
            <a:endParaRPr lang="fr-FR" dirty="0"/>
          </a:p>
          <a:p>
            <a:pPr marL="356616" lvl="1" indent="0">
              <a:buNone/>
            </a:pPr>
            <a:r>
              <a:rPr lang="fr-FR" dirty="0">
                <a:solidFill>
                  <a:srgbClr val="ED7D31"/>
                </a:solidFill>
              </a:rPr>
              <a:t>	</a:t>
            </a:r>
            <a:r>
              <a:rPr lang="fr-FR" sz="2000" dirty="0">
                <a:solidFill>
                  <a:srgbClr val="000000"/>
                </a:solidFill>
              </a:rPr>
              <a:t>similaire</a:t>
            </a:r>
            <a:r>
              <a:rPr lang="fr-FR" sz="2000" dirty="0">
                <a:solidFill>
                  <a:srgbClr val="ED7D31"/>
                </a:solidFill>
              </a:rPr>
              <a:t> </a:t>
            </a:r>
            <a:r>
              <a:rPr lang="fr-FR" sz="2000" dirty="0">
                <a:solidFill>
                  <a:srgbClr val="000000"/>
                </a:solidFill>
              </a:rPr>
              <a:t>au</a:t>
            </a:r>
            <a:r>
              <a:rPr lang="fr-FR" sz="2000" dirty="0">
                <a:solidFill>
                  <a:srgbClr val="ED7D31"/>
                </a:solidFill>
              </a:rPr>
              <a:t> </a:t>
            </a:r>
            <a:r>
              <a:rPr lang="fr-FR" sz="2000" dirty="0"/>
              <a:t>produit de polynômes</a:t>
            </a:r>
          </a:p>
          <a:p>
            <a:pPr marL="356616" lvl="1" indent="0">
              <a:buNone/>
            </a:pPr>
            <a:endParaRPr lang="fr-FR" sz="2000" dirty="0">
              <a:solidFill>
                <a:srgbClr val="ED7D31"/>
              </a:solidFill>
            </a:endParaRPr>
          </a:p>
          <a:p>
            <a:pPr marL="0" indent="0">
              <a:buNone/>
            </a:pPr>
            <a:r>
              <a:rPr lang="fr-FR" sz="2300" dirty="0">
                <a:solidFill>
                  <a:srgbClr val="000000"/>
                </a:solidFill>
              </a:rPr>
              <a:t>- Algorithmes rapide (</a:t>
            </a:r>
            <a:r>
              <a:rPr lang="fr-FR" sz="2300" dirty="0" err="1">
                <a:solidFill>
                  <a:srgbClr val="000000"/>
                </a:solidFill>
              </a:rPr>
              <a:t>Karatsuba</a:t>
            </a:r>
            <a:r>
              <a:rPr lang="fr-FR" sz="2300" dirty="0">
                <a:solidFill>
                  <a:srgbClr val="000000"/>
                </a:solidFill>
              </a:rPr>
              <a:t>)</a:t>
            </a:r>
          </a:p>
          <a:p>
            <a:pPr marL="356616" lvl="1" indent="0">
              <a:buNone/>
            </a:pPr>
            <a:r>
              <a:rPr lang="fr-FR" sz="2000" dirty="0">
                <a:solidFill>
                  <a:srgbClr val="000000"/>
                </a:solidFill>
              </a:rPr>
              <a:t>entier sur machine = 64 bits et produit effectué "en" matériel </a:t>
            </a:r>
          </a:p>
          <a:p>
            <a:pPr marL="356616" lvl="1" indent="0">
              <a:buNone/>
            </a:pPr>
            <a:r>
              <a:rPr lang="fr-FR" sz="2000" dirty="0">
                <a:solidFill>
                  <a:srgbClr val="000000"/>
                </a:solidFill>
              </a:rPr>
              <a:t>intérêt de </a:t>
            </a:r>
            <a:r>
              <a:rPr lang="fr-FR" sz="2000" dirty="0" err="1">
                <a:solidFill>
                  <a:srgbClr val="000000"/>
                </a:solidFill>
              </a:rPr>
              <a:t>Karatsuba</a:t>
            </a:r>
            <a:r>
              <a:rPr lang="fr-FR" sz="2000" dirty="0">
                <a:solidFill>
                  <a:srgbClr val="000000"/>
                </a:solidFill>
              </a:rPr>
              <a:t> : multiplier des grands entiers : N = n0 + n1 + ...</a:t>
            </a:r>
          </a:p>
          <a:p>
            <a:pPr marL="356616" lvl="1" indent="0">
              <a:buNone/>
            </a:pPr>
            <a:r>
              <a:rPr lang="fr-FR" sz="2000" dirty="0">
                <a:solidFill>
                  <a:srgbClr val="000000"/>
                </a:solidFill>
              </a:rPr>
              <a:t>GMP :</a:t>
            </a:r>
          </a:p>
          <a:p>
            <a:pPr marL="356616" lvl="1" indent="0">
              <a:buNone/>
            </a:pPr>
            <a:r>
              <a:rPr lang="fr-FR" sz="2000" dirty="0">
                <a:solidFill>
                  <a:srgbClr val="000000"/>
                </a:solidFill>
                <a:hlinkClick r:id="rId2"/>
              </a:rPr>
              <a:t>https://gmplib.org/</a:t>
            </a:r>
            <a:endParaRPr lang="fr-FR" sz="2000" dirty="0">
              <a:solidFill>
                <a:srgbClr val="000000"/>
              </a:solidFill>
            </a:endParaRPr>
          </a:p>
          <a:p>
            <a:pPr marL="356616" lvl="1" indent="0">
              <a:buNone/>
            </a:pPr>
            <a:r>
              <a:rPr lang="fr-FR" sz="2000" dirty="0">
                <a:solidFill>
                  <a:srgbClr val="000000"/>
                </a:solidFill>
              </a:rPr>
              <a:t>sage (python)</a:t>
            </a:r>
          </a:p>
          <a:p>
            <a:pPr marL="356616" lvl="1" indent="0">
              <a:buNone/>
            </a:pPr>
            <a:r>
              <a:rPr lang="fr-FR" dirty="0">
                <a:solidFill>
                  <a:srgbClr val="000000"/>
                </a:solidFill>
              </a:rPr>
              <a:t>http://</a:t>
            </a:r>
            <a:r>
              <a:rPr lang="fr-FR" dirty="0" err="1">
                <a:solidFill>
                  <a:srgbClr val="000000"/>
                </a:solidFill>
              </a:rPr>
              <a:t>www.sagemath.org</a:t>
            </a:r>
            <a:r>
              <a:rPr lang="fr-FR" dirty="0">
                <a:solidFill>
                  <a:srgbClr val="000000"/>
                </a:solidFill>
              </a:rPr>
              <a:t>/</a:t>
            </a:r>
            <a:r>
              <a:rPr lang="fr-FR" dirty="0" err="1">
                <a:solidFill>
                  <a:srgbClr val="000000"/>
                </a:solidFill>
              </a:rPr>
              <a:t>fr</a:t>
            </a:r>
            <a:r>
              <a:rPr lang="fr-FR" dirty="0">
                <a:solidFill>
                  <a:srgbClr val="000000"/>
                </a:solidFill>
              </a:rPr>
              <a:t>/</a:t>
            </a:r>
          </a:p>
          <a:p>
            <a:pPr marL="356616" lvl="1" indent="0">
              <a:buNone/>
            </a:pPr>
            <a:endParaRPr lang="fr-FR" dirty="0"/>
          </a:p>
          <a:p>
            <a:pPr marL="356616" lvl="1" indent="0">
              <a:buNone/>
            </a:pPr>
            <a:endParaRPr lang="fr-FR" dirty="0"/>
          </a:p>
        </p:txBody>
      </p:sp>
      <p:sp>
        <p:nvSpPr>
          <p:cNvPr id="4" name="Espace réservé de la date 3"/>
          <p:cNvSpPr>
            <a:spLocks noGrp="1"/>
          </p:cNvSpPr>
          <p:nvPr>
            <p:ph type="dt" sz="half" idx="10"/>
          </p:nvPr>
        </p:nvSpPr>
        <p:spPr/>
        <p:txBody>
          <a:bodyPr/>
          <a:lstStyle/>
          <a:p>
            <a:fld id="{11C600D9-1315-9C4B-A172-A2025E1E545F}" type="datetime1">
              <a:rPr lang="fr-FR" smtClean="0"/>
              <a:t>23/03/2021</a:t>
            </a:fld>
            <a:endParaRPr lang="fr-FR"/>
          </a:p>
        </p:txBody>
      </p:sp>
      <p:sp>
        <p:nvSpPr>
          <p:cNvPr id="5" name="Espace réservé du pied de page 4"/>
          <p:cNvSpPr>
            <a:spLocks noGrp="1"/>
          </p:cNvSpPr>
          <p:nvPr>
            <p:ph type="ftr" sz="quarter" idx="11"/>
          </p:nvPr>
        </p:nvSpPr>
        <p:spPr/>
        <p:txBody>
          <a:bodyPr/>
          <a:lstStyle/>
          <a:p>
            <a:r>
              <a:rPr lang="en-US"/>
              <a:t>Algo 2. L1 math-info. UPVD. (PhL)</a:t>
            </a:r>
            <a:endParaRPr lang="fr-FR"/>
          </a:p>
        </p:txBody>
      </p:sp>
      <p:sp>
        <p:nvSpPr>
          <p:cNvPr id="6" name="Espace réservé du numéro de diapositive 5"/>
          <p:cNvSpPr>
            <a:spLocks noGrp="1"/>
          </p:cNvSpPr>
          <p:nvPr>
            <p:ph type="sldNum" sz="quarter" idx="12"/>
          </p:nvPr>
        </p:nvSpPr>
        <p:spPr/>
        <p:txBody>
          <a:bodyPr/>
          <a:lstStyle/>
          <a:p>
            <a:fld id="{65A18AA7-90E0-3C48-AFBB-AC3FD33DE304}" type="slidenum">
              <a:rPr lang="fr-FR" smtClean="0"/>
              <a:t>40</a:t>
            </a:fld>
            <a:endParaRPr lang="fr-FR"/>
          </a:p>
        </p:txBody>
      </p:sp>
      <p:pic>
        <p:nvPicPr>
          <p:cNvPr id="7" name="Image 6"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9692" y="1506236"/>
            <a:ext cx="4570544" cy="618409"/>
          </a:xfrm>
          <a:prstGeom prst="rect">
            <a:avLst/>
          </a:prstGeom>
        </p:spPr>
      </p:pic>
      <p:pic>
        <p:nvPicPr>
          <p:cNvPr id="8" name="Image 7" descr="gmp.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8950" y="5126628"/>
            <a:ext cx="6087533" cy="720096"/>
          </a:xfrm>
          <a:prstGeom prst="rect">
            <a:avLst/>
          </a:prstGeom>
        </p:spPr>
      </p:pic>
      <p:pic>
        <p:nvPicPr>
          <p:cNvPr id="9" name="Image 8" descr="sage_logo_new_l_hc_edgy-nq8.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59692" y="5900554"/>
            <a:ext cx="2686050" cy="715546"/>
          </a:xfrm>
          <a:prstGeom prst="rect">
            <a:avLst/>
          </a:prstGeom>
        </p:spPr>
      </p:pic>
    </p:spTree>
    <p:extLst>
      <p:ext uri="{BB962C8B-B14F-4D97-AF65-F5344CB8AC3E}">
        <p14:creationId xmlns:p14="http://schemas.microsoft.com/office/powerpoint/2010/main" val="1502556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Complexité asymptotique</a:t>
            </a:r>
          </a:p>
        </p:txBody>
      </p:sp>
      <p:sp>
        <p:nvSpPr>
          <p:cNvPr id="3" name="Espace réservé du texte 2"/>
          <p:cNvSpPr>
            <a:spLocks noGrp="1"/>
          </p:cNvSpPr>
          <p:nvPr>
            <p:ph type="body" idx="1"/>
          </p:nvPr>
        </p:nvSpPr>
        <p:spPr/>
        <p:txBody>
          <a:bodyPr/>
          <a:lstStyle/>
          <a:p>
            <a:r>
              <a:rPr lang="fr-FR" dirty="0"/>
              <a:t>Notations de Landau :  </a:t>
            </a:r>
          </a:p>
        </p:txBody>
      </p:sp>
      <p:sp>
        <p:nvSpPr>
          <p:cNvPr id="4" name="Espace réservé de la date 3"/>
          <p:cNvSpPr>
            <a:spLocks noGrp="1"/>
          </p:cNvSpPr>
          <p:nvPr>
            <p:ph type="dt" sz="half" idx="10"/>
          </p:nvPr>
        </p:nvSpPr>
        <p:spPr/>
        <p:txBody>
          <a:bodyPr/>
          <a:lstStyle/>
          <a:p>
            <a:fld id="{E38C1AE5-C8BC-584C-A38F-9D5AE534709E}" type="datetime1">
              <a:rPr lang="fr-FR" smtClean="0"/>
              <a:t>23/03/2021</a:t>
            </a:fld>
            <a:endParaRPr lang="fr-FR"/>
          </a:p>
        </p:txBody>
      </p:sp>
      <p:sp>
        <p:nvSpPr>
          <p:cNvPr id="5" name="Espace réservé du pied de page 4"/>
          <p:cNvSpPr>
            <a:spLocks noGrp="1"/>
          </p:cNvSpPr>
          <p:nvPr>
            <p:ph type="ftr" sz="quarter" idx="11"/>
          </p:nvPr>
        </p:nvSpPr>
        <p:spPr/>
        <p:txBody>
          <a:bodyPr/>
          <a:lstStyle/>
          <a:p>
            <a:r>
              <a:rPr lang="en-US"/>
              <a:t>Algo 2. L1 math-info. UPVD. (PhL)</a:t>
            </a:r>
            <a:endParaRPr lang="fr-FR"/>
          </a:p>
        </p:txBody>
      </p:sp>
      <p:sp>
        <p:nvSpPr>
          <p:cNvPr id="6" name="Espace réservé du numéro de diapositive 5"/>
          <p:cNvSpPr>
            <a:spLocks noGrp="1"/>
          </p:cNvSpPr>
          <p:nvPr>
            <p:ph type="sldNum" sz="quarter" idx="12"/>
          </p:nvPr>
        </p:nvSpPr>
        <p:spPr/>
        <p:txBody>
          <a:bodyPr/>
          <a:lstStyle/>
          <a:p>
            <a:fld id="{65A18AA7-90E0-3C48-AFBB-AC3FD33DE304}" type="slidenum">
              <a:rPr lang="fr-FR" smtClean="0"/>
              <a:t>41</a:t>
            </a:fld>
            <a:endParaRPr lang="fr-FR"/>
          </a:p>
        </p:txBody>
      </p:sp>
      <p:pic>
        <p:nvPicPr>
          <p:cNvPr id="8" name="Image 7"/>
          <p:cNvPicPr>
            <a:picLocks noChangeAspect="1"/>
          </p:cNvPicPr>
          <p:nvPr/>
        </p:nvPicPr>
        <p:blipFill>
          <a:blip r:embed="rId2"/>
          <a:stretch>
            <a:fillRect/>
          </a:stretch>
        </p:blipFill>
        <p:spPr>
          <a:xfrm>
            <a:off x="3028950" y="4589466"/>
            <a:ext cx="1816100" cy="317500"/>
          </a:xfrm>
          <a:prstGeom prst="rect">
            <a:avLst/>
          </a:prstGeom>
        </p:spPr>
      </p:pic>
    </p:spTree>
    <p:extLst>
      <p:ext uri="{BB962C8B-B14F-4D97-AF65-F5344CB8AC3E}">
        <p14:creationId xmlns:p14="http://schemas.microsoft.com/office/powerpoint/2010/main" val="15244483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1801" y="365125"/>
            <a:ext cx="8384554" cy="1063475"/>
          </a:xfrm>
        </p:spPr>
        <p:txBody>
          <a:bodyPr>
            <a:normAutofit/>
          </a:bodyPr>
          <a:lstStyle/>
          <a:p>
            <a:r>
              <a:rPr lang="fr-FR" sz="3200" dirty="0"/>
              <a:t>Complexité en temps</a:t>
            </a:r>
          </a:p>
        </p:txBody>
      </p:sp>
      <p:sp>
        <p:nvSpPr>
          <p:cNvPr id="3" name="Espace réservé du contenu 2"/>
          <p:cNvSpPr>
            <a:spLocks noGrp="1"/>
          </p:cNvSpPr>
          <p:nvPr>
            <p:ph idx="1"/>
          </p:nvPr>
        </p:nvSpPr>
        <p:spPr>
          <a:xfrm>
            <a:off x="628650" y="1553881"/>
            <a:ext cx="7886700" cy="4930589"/>
          </a:xfrm>
        </p:spPr>
        <p:txBody>
          <a:bodyPr>
            <a:normAutofit/>
          </a:bodyPr>
          <a:lstStyle/>
          <a:p>
            <a:pPr lvl="1">
              <a:buFontTx/>
              <a:buChar char="-"/>
            </a:pPr>
            <a:endParaRPr lang="fr-FR" dirty="0"/>
          </a:p>
          <a:p>
            <a:pPr marL="0" indent="0">
              <a:buNone/>
            </a:pPr>
            <a:r>
              <a:rPr lang="fr-FR" dirty="0"/>
              <a:t>Ce qui importe : c'est </a:t>
            </a:r>
            <a:r>
              <a:rPr lang="fr-FR" dirty="0">
                <a:solidFill>
                  <a:schemeClr val="accent2"/>
                </a:solidFill>
              </a:rPr>
              <a:t>l'ordre de grandeur </a:t>
            </a:r>
            <a:r>
              <a:rPr lang="fr-FR" dirty="0"/>
              <a:t>du coût mesuré comme une fonction de la taille du problème, quelque soit l'instance du </a:t>
            </a:r>
            <a:r>
              <a:rPr lang="fr-FR" dirty="0" err="1"/>
              <a:t>pb</a:t>
            </a:r>
            <a:r>
              <a:rPr lang="fr-FR" dirty="0"/>
              <a:t>.</a:t>
            </a:r>
          </a:p>
          <a:p>
            <a:pPr marL="0" indent="0">
              <a:buNone/>
            </a:pPr>
            <a:endParaRPr lang="fr-FR" dirty="0"/>
          </a:p>
          <a:p>
            <a:pPr marL="0" indent="0">
              <a:buNone/>
            </a:pPr>
            <a:r>
              <a:rPr lang="fr-FR" dirty="0"/>
              <a:t>Ce qui parle :  c'est le </a:t>
            </a:r>
            <a:r>
              <a:rPr lang="fr-FR" dirty="0">
                <a:solidFill>
                  <a:schemeClr val="accent2"/>
                </a:solidFill>
              </a:rPr>
              <a:t>surcoût de temps pour résoudre un problème deux fois plus gros, dix fois plus gros ! </a:t>
            </a:r>
          </a:p>
          <a:p>
            <a:pPr marL="356616" lvl="1" indent="0">
              <a:buNone/>
            </a:pPr>
            <a:r>
              <a:rPr lang="fr-FR" dirty="0"/>
              <a:t>10 fois plus gros avec une complexité :</a:t>
            </a:r>
          </a:p>
          <a:p>
            <a:pPr lvl="1">
              <a:buFontTx/>
              <a:buChar char="-"/>
            </a:pPr>
            <a:r>
              <a:rPr lang="fr-FR" dirty="0"/>
              <a:t>cubique = 1000 fois plus long</a:t>
            </a:r>
          </a:p>
          <a:p>
            <a:pPr lvl="1">
              <a:buFontTx/>
              <a:buChar char="-"/>
            </a:pPr>
            <a:r>
              <a:rPr lang="fr-FR" dirty="0"/>
              <a:t>quadratique = 100 fois plus long</a:t>
            </a:r>
          </a:p>
          <a:p>
            <a:pPr lvl="1">
              <a:buFontTx/>
              <a:buChar char="-"/>
            </a:pPr>
            <a:r>
              <a:rPr lang="fr-FR" dirty="0"/>
              <a:t>linéaire = 10 fois plus long ... à la rigueur</a:t>
            </a:r>
          </a:p>
          <a:p>
            <a:pPr lvl="1">
              <a:buFontTx/>
              <a:buChar char="-"/>
            </a:pPr>
            <a:r>
              <a:rPr lang="fr-FR" dirty="0"/>
              <a:t>racine carrée = environ 3 fois plus long  ... oui !</a:t>
            </a:r>
          </a:p>
          <a:p>
            <a:pPr lvl="1">
              <a:buFontTx/>
              <a:buChar char="-"/>
            </a:pPr>
            <a:r>
              <a:rPr lang="fr-FR" dirty="0"/>
              <a:t>logarithmique = 2 fois plus long  ... oui : je veux !</a:t>
            </a:r>
          </a:p>
          <a:p>
            <a:pPr lvl="1">
              <a:buFontTx/>
              <a:buChar char="-"/>
            </a:pPr>
            <a:r>
              <a:rPr lang="fr-FR" dirty="0"/>
              <a:t>exponentiel = 10</a:t>
            </a:r>
            <a:r>
              <a:rPr lang="fr-FR" baseline="30000" dirty="0"/>
              <a:t>10 </a:t>
            </a:r>
            <a:r>
              <a:rPr lang="fr-FR" dirty="0"/>
              <a:t>fois plus long  ... aie aie aie : trop cher pour moi  !!!!</a:t>
            </a:r>
          </a:p>
        </p:txBody>
      </p:sp>
      <p:sp>
        <p:nvSpPr>
          <p:cNvPr id="4" name="Espace réservé de la date 3"/>
          <p:cNvSpPr>
            <a:spLocks noGrp="1"/>
          </p:cNvSpPr>
          <p:nvPr>
            <p:ph type="dt" sz="half" idx="10"/>
          </p:nvPr>
        </p:nvSpPr>
        <p:spPr/>
        <p:txBody>
          <a:bodyPr/>
          <a:lstStyle/>
          <a:p>
            <a:fld id="{4FD50482-41F7-F944-B19C-D44B1102307A}" type="datetime1">
              <a:rPr lang="fr-FR" smtClean="0"/>
              <a:t>23/03/2021</a:t>
            </a:fld>
            <a:endParaRPr lang="fr-FR"/>
          </a:p>
        </p:txBody>
      </p:sp>
      <p:sp>
        <p:nvSpPr>
          <p:cNvPr id="5" name="Espace réservé du pied de page 4"/>
          <p:cNvSpPr>
            <a:spLocks noGrp="1"/>
          </p:cNvSpPr>
          <p:nvPr>
            <p:ph type="ftr" sz="quarter" idx="11"/>
          </p:nvPr>
        </p:nvSpPr>
        <p:spPr/>
        <p:txBody>
          <a:bodyPr/>
          <a:lstStyle/>
          <a:p>
            <a:r>
              <a:rPr lang="en-US"/>
              <a:t>Algo 2. L1 math-info. UPVD. (PhL)</a:t>
            </a:r>
            <a:endParaRPr lang="fr-FR"/>
          </a:p>
        </p:txBody>
      </p:sp>
      <p:sp>
        <p:nvSpPr>
          <p:cNvPr id="6" name="Espace réservé du numéro de diapositive 5"/>
          <p:cNvSpPr>
            <a:spLocks noGrp="1"/>
          </p:cNvSpPr>
          <p:nvPr>
            <p:ph type="sldNum" sz="quarter" idx="12"/>
          </p:nvPr>
        </p:nvSpPr>
        <p:spPr/>
        <p:txBody>
          <a:bodyPr/>
          <a:lstStyle/>
          <a:p>
            <a:fld id="{65A18AA7-90E0-3C48-AFBB-AC3FD33DE304}" type="slidenum">
              <a:rPr lang="fr-FR" smtClean="0"/>
              <a:t>42</a:t>
            </a:fld>
            <a:endParaRPr lang="fr-FR"/>
          </a:p>
        </p:txBody>
      </p:sp>
    </p:spTree>
    <p:extLst>
      <p:ext uri="{BB962C8B-B14F-4D97-AF65-F5344CB8AC3E}">
        <p14:creationId xmlns:p14="http://schemas.microsoft.com/office/powerpoint/2010/main" val="19970072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1801" y="365125"/>
            <a:ext cx="8384554" cy="750123"/>
          </a:xfrm>
        </p:spPr>
        <p:txBody>
          <a:bodyPr>
            <a:normAutofit fontScale="90000"/>
          </a:bodyPr>
          <a:lstStyle/>
          <a:p>
            <a:r>
              <a:rPr lang="fr-FR" sz="3200" dirty="0"/>
              <a:t>Complexité </a:t>
            </a:r>
            <a:r>
              <a:rPr lang="fr-FR" sz="3200" b="1" dirty="0">
                <a:solidFill>
                  <a:schemeClr val="accent2"/>
                </a:solidFill>
              </a:rPr>
              <a:t>asymptotique</a:t>
            </a:r>
            <a:br>
              <a:rPr lang="fr-FR" sz="3200" b="1" dirty="0">
                <a:solidFill>
                  <a:schemeClr val="accent5"/>
                </a:solidFill>
              </a:rPr>
            </a:br>
            <a:endParaRPr lang="fr-FR" sz="3200" dirty="0"/>
          </a:p>
        </p:txBody>
      </p:sp>
      <p:sp>
        <p:nvSpPr>
          <p:cNvPr id="3" name="Espace réservé du contenu 2"/>
          <p:cNvSpPr>
            <a:spLocks noGrp="1"/>
          </p:cNvSpPr>
          <p:nvPr>
            <p:ph idx="1"/>
          </p:nvPr>
        </p:nvSpPr>
        <p:spPr>
          <a:xfrm>
            <a:off x="461801" y="975842"/>
            <a:ext cx="8375954" cy="5508628"/>
          </a:xfrm>
        </p:spPr>
        <p:txBody>
          <a:bodyPr>
            <a:normAutofit/>
          </a:bodyPr>
          <a:lstStyle/>
          <a:p>
            <a:pPr marL="0" indent="0">
              <a:buNone/>
            </a:pPr>
            <a:r>
              <a:rPr lang="fr-FR" sz="2400" dirty="0"/>
              <a:t>Formaliser pour pour dégager les tendances asymptotiques</a:t>
            </a:r>
          </a:p>
          <a:p>
            <a:pPr marL="356616" lvl="1" indent="0">
              <a:buNone/>
            </a:pPr>
            <a:r>
              <a:rPr lang="fr-FR" sz="2100" dirty="0"/>
              <a:t>- </a:t>
            </a:r>
            <a:r>
              <a:rPr lang="fr-FR" sz="2100" dirty="0">
                <a:solidFill>
                  <a:srgbClr val="ED7D31"/>
                </a:solidFill>
              </a:rPr>
              <a:t>au pire </a:t>
            </a:r>
            <a:r>
              <a:rPr lang="fr-FR" sz="2100" b="1" dirty="0">
                <a:solidFill>
                  <a:srgbClr val="ED7D31"/>
                </a:solidFill>
              </a:rPr>
              <a:t>aussi </a:t>
            </a:r>
            <a:r>
              <a:rPr lang="fr-FR" sz="2100" dirty="0"/>
              <a:t>rapide</a:t>
            </a:r>
            <a:r>
              <a:rPr lang="fr-FR" sz="2100" b="1" dirty="0">
                <a:solidFill>
                  <a:srgbClr val="ED7D31"/>
                </a:solidFill>
              </a:rPr>
              <a:t> </a:t>
            </a:r>
            <a:r>
              <a:rPr lang="fr-FR" sz="2100" dirty="0"/>
              <a:t>qu'un algorithme quadratique ?</a:t>
            </a:r>
          </a:p>
          <a:p>
            <a:pPr marL="356616" lvl="1" indent="0">
              <a:buNone/>
            </a:pPr>
            <a:r>
              <a:rPr lang="fr-FR" sz="2100" dirty="0"/>
              <a:t>- </a:t>
            </a:r>
            <a:r>
              <a:rPr lang="fr-FR" sz="2100" dirty="0">
                <a:solidFill>
                  <a:srgbClr val="ED7D31"/>
                </a:solidFill>
              </a:rPr>
              <a:t>au pire </a:t>
            </a:r>
            <a:r>
              <a:rPr lang="fr-FR" sz="2100" b="1" dirty="0">
                <a:solidFill>
                  <a:srgbClr val="ED7D31"/>
                </a:solidFill>
              </a:rPr>
              <a:t>au moins </a:t>
            </a:r>
            <a:r>
              <a:rPr lang="fr-FR" sz="2100" b="1" dirty="0">
                <a:solidFill>
                  <a:schemeClr val="accent2"/>
                </a:solidFill>
              </a:rPr>
              <a:t>aussi</a:t>
            </a:r>
            <a:r>
              <a:rPr lang="fr-FR" sz="2100" dirty="0"/>
              <a:t> rapide qu'un algorithme quadratique ?</a:t>
            </a:r>
          </a:p>
          <a:p>
            <a:pPr marL="356616" lvl="1" indent="0">
              <a:buNone/>
            </a:pPr>
            <a:r>
              <a:rPr lang="fr-FR" sz="2100" dirty="0"/>
              <a:t>- </a:t>
            </a:r>
            <a:r>
              <a:rPr lang="fr-FR" sz="2100" dirty="0">
                <a:solidFill>
                  <a:srgbClr val="ED7D31"/>
                </a:solidFill>
              </a:rPr>
              <a:t>au pire </a:t>
            </a:r>
            <a:r>
              <a:rPr lang="fr-FR" sz="2100" b="1" dirty="0">
                <a:solidFill>
                  <a:srgbClr val="ED7D31"/>
                </a:solidFill>
              </a:rPr>
              <a:t>au plus </a:t>
            </a:r>
            <a:r>
              <a:rPr lang="fr-FR" sz="2100" b="1" dirty="0">
                <a:solidFill>
                  <a:schemeClr val="accent2"/>
                </a:solidFill>
              </a:rPr>
              <a:t>aussi</a:t>
            </a:r>
            <a:r>
              <a:rPr lang="fr-FR" sz="2100" dirty="0"/>
              <a:t> rapide qu'un algorithme quadratique ?</a:t>
            </a:r>
          </a:p>
          <a:p>
            <a:pPr marL="356616" lvl="1" indent="0">
              <a:buNone/>
            </a:pPr>
            <a:endParaRPr lang="fr-FR" sz="2100" dirty="0"/>
          </a:p>
          <a:p>
            <a:pPr marL="0" indent="0">
              <a:buNone/>
            </a:pPr>
            <a:r>
              <a:rPr lang="fr-FR" sz="2400" dirty="0"/>
              <a:t>Comparaison asymptotique de fonctions et </a:t>
            </a:r>
            <a:r>
              <a:rPr lang="fr-FR" sz="2400" dirty="0">
                <a:solidFill>
                  <a:schemeClr val="accent5"/>
                </a:solidFill>
              </a:rPr>
              <a:t>notations de Landau</a:t>
            </a:r>
          </a:p>
          <a:p>
            <a:pPr marL="356616" lvl="1" indent="0">
              <a:buNone/>
            </a:pPr>
            <a:r>
              <a:rPr lang="fr-FR" sz="2100" dirty="0"/>
              <a:t>- </a:t>
            </a:r>
            <a:r>
              <a:rPr lang="fr-FR" sz="2100" dirty="0">
                <a:solidFill>
                  <a:schemeClr val="accent2"/>
                </a:solidFill>
              </a:rPr>
              <a:t>équivalent</a:t>
            </a:r>
            <a:r>
              <a:rPr lang="fr-FR" sz="2100" dirty="0"/>
              <a:t> asymptotique : 	</a:t>
            </a:r>
          </a:p>
          <a:p>
            <a:pPr marL="356616" lvl="1" indent="0">
              <a:buNone/>
            </a:pPr>
            <a:r>
              <a:rPr lang="fr-FR" sz="2100" dirty="0"/>
              <a:t>- </a:t>
            </a:r>
            <a:r>
              <a:rPr lang="fr-FR" sz="2100" dirty="0">
                <a:solidFill>
                  <a:schemeClr val="accent2"/>
                </a:solidFill>
              </a:rPr>
              <a:t>minorant</a:t>
            </a:r>
            <a:r>
              <a:rPr lang="fr-FR" sz="2100" dirty="0"/>
              <a:t> asymptotique : </a:t>
            </a:r>
          </a:p>
          <a:p>
            <a:pPr marL="356616" lvl="1" indent="0">
              <a:buNone/>
            </a:pPr>
            <a:r>
              <a:rPr lang="fr-FR" sz="2100" dirty="0"/>
              <a:t>- </a:t>
            </a:r>
            <a:r>
              <a:rPr lang="fr-FR" sz="2100" b="1" dirty="0">
                <a:solidFill>
                  <a:schemeClr val="accent2"/>
                </a:solidFill>
              </a:rPr>
              <a:t>majorant asymptotique</a:t>
            </a:r>
            <a:r>
              <a:rPr lang="fr-FR" sz="2100" b="1" dirty="0"/>
              <a:t> </a:t>
            </a:r>
            <a:r>
              <a:rPr lang="fr-FR" sz="2100" dirty="0"/>
              <a:t>: 	</a:t>
            </a:r>
          </a:p>
          <a:p>
            <a:pPr marL="356616" lvl="1" indent="0">
              <a:buNone/>
            </a:pPr>
            <a:endParaRPr lang="fr-FR" sz="2100" dirty="0"/>
          </a:p>
          <a:p>
            <a:pPr marL="0" indent="0">
              <a:buNone/>
            </a:pPr>
            <a:endParaRPr lang="fr-FR" sz="2400" dirty="0"/>
          </a:p>
          <a:p>
            <a:pPr marL="356616" lvl="1" indent="0">
              <a:buNone/>
            </a:pPr>
            <a:endParaRPr lang="fr-FR" sz="2100" dirty="0"/>
          </a:p>
          <a:p>
            <a:pPr marL="0" indent="0">
              <a:buNone/>
            </a:pPr>
            <a:endParaRPr lang="fr-FR" dirty="0"/>
          </a:p>
        </p:txBody>
      </p:sp>
      <p:sp>
        <p:nvSpPr>
          <p:cNvPr id="4" name="Espace réservé de la date 3"/>
          <p:cNvSpPr>
            <a:spLocks noGrp="1"/>
          </p:cNvSpPr>
          <p:nvPr>
            <p:ph type="dt" sz="half" idx="10"/>
          </p:nvPr>
        </p:nvSpPr>
        <p:spPr/>
        <p:txBody>
          <a:bodyPr/>
          <a:lstStyle/>
          <a:p>
            <a:fld id="{41E973AA-C87E-E64E-84E0-4475923E0DE6}" type="datetime1">
              <a:rPr lang="fr-FR" smtClean="0"/>
              <a:t>23/03/2021</a:t>
            </a:fld>
            <a:endParaRPr lang="fr-FR"/>
          </a:p>
        </p:txBody>
      </p:sp>
      <p:sp>
        <p:nvSpPr>
          <p:cNvPr id="5" name="Espace réservé du pied de page 4"/>
          <p:cNvSpPr>
            <a:spLocks noGrp="1"/>
          </p:cNvSpPr>
          <p:nvPr>
            <p:ph type="ftr" sz="quarter" idx="11"/>
          </p:nvPr>
        </p:nvSpPr>
        <p:spPr/>
        <p:txBody>
          <a:bodyPr/>
          <a:lstStyle/>
          <a:p>
            <a:r>
              <a:rPr lang="en-US"/>
              <a:t>Algo 2. L1 math-info. UPVD. (PhL)</a:t>
            </a:r>
            <a:endParaRPr lang="fr-FR"/>
          </a:p>
        </p:txBody>
      </p:sp>
      <p:sp>
        <p:nvSpPr>
          <p:cNvPr id="6" name="Espace réservé du numéro de diapositive 5"/>
          <p:cNvSpPr>
            <a:spLocks noGrp="1"/>
          </p:cNvSpPr>
          <p:nvPr>
            <p:ph type="sldNum" sz="quarter" idx="12"/>
          </p:nvPr>
        </p:nvSpPr>
        <p:spPr/>
        <p:txBody>
          <a:bodyPr/>
          <a:lstStyle/>
          <a:p>
            <a:fld id="{65A18AA7-90E0-3C48-AFBB-AC3FD33DE304}" type="slidenum">
              <a:rPr lang="fr-FR" smtClean="0"/>
              <a:t>43</a:t>
            </a:fld>
            <a:endParaRPr lang="fr-FR"/>
          </a:p>
        </p:txBody>
      </p:sp>
      <p:pic>
        <p:nvPicPr>
          <p:cNvPr id="7" name="Image 6"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810" y="4692432"/>
            <a:ext cx="5924077" cy="1638300"/>
          </a:xfrm>
          <a:prstGeom prst="rect">
            <a:avLst/>
          </a:prstGeom>
        </p:spPr>
      </p:pic>
      <p:pic>
        <p:nvPicPr>
          <p:cNvPr id="8" name="Image 7"/>
          <p:cNvPicPr>
            <a:picLocks noChangeAspect="1"/>
          </p:cNvPicPr>
          <p:nvPr/>
        </p:nvPicPr>
        <p:blipFill>
          <a:blip r:embed="rId3"/>
          <a:stretch>
            <a:fillRect/>
          </a:stretch>
        </p:blipFill>
        <p:spPr>
          <a:xfrm>
            <a:off x="4017848" y="3112450"/>
            <a:ext cx="2678494" cy="315570"/>
          </a:xfrm>
          <a:prstGeom prst="rect">
            <a:avLst/>
          </a:prstGeom>
        </p:spPr>
      </p:pic>
      <p:pic>
        <p:nvPicPr>
          <p:cNvPr id="9" name="Image 8"/>
          <p:cNvPicPr>
            <a:picLocks noChangeAspect="1"/>
          </p:cNvPicPr>
          <p:nvPr/>
        </p:nvPicPr>
        <p:blipFill>
          <a:blip r:embed="rId4"/>
          <a:stretch>
            <a:fillRect/>
          </a:stretch>
        </p:blipFill>
        <p:spPr>
          <a:xfrm>
            <a:off x="4017848" y="3573408"/>
            <a:ext cx="862775" cy="590320"/>
          </a:xfrm>
          <a:prstGeom prst="rect">
            <a:avLst/>
          </a:prstGeom>
        </p:spPr>
      </p:pic>
    </p:spTree>
    <p:extLst>
      <p:ext uri="{BB962C8B-B14F-4D97-AF65-F5344CB8AC3E}">
        <p14:creationId xmlns:p14="http://schemas.microsoft.com/office/powerpoint/2010/main" val="287950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365125"/>
            <a:ext cx="7886700" cy="701675"/>
          </a:xfrm>
        </p:spPr>
        <p:txBody>
          <a:bodyPr/>
          <a:lstStyle/>
          <a:p>
            <a:r>
              <a:rPr lang="fr-FR"/>
              <a:t>Notations de Landau</a:t>
            </a:r>
            <a:endParaRPr lang="fr-FR" dirty="0"/>
          </a:p>
        </p:txBody>
      </p:sp>
      <mc:AlternateContent xmlns:mc="http://schemas.openxmlformats.org/markup-compatibility/2006">
        <mc:Choice xmlns:a14="http://schemas.microsoft.com/office/drawing/2010/main" Requires="a14">
          <p:sp>
            <p:nvSpPr>
              <p:cNvPr id="3" name="Espace réservé du contenu 2"/>
              <p:cNvSpPr>
                <a:spLocks noGrp="1"/>
              </p:cNvSpPr>
              <p:nvPr>
                <p:ph idx="1"/>
              </p:nvPr>
            </p:nvSpPr>
            <p:spPr>
              <a:xfrm>
                <a:off x="628650" y="3290890"/>
                <a:ext cx="7886700" cy="3065465"/>
              </a:xfrm>
            </p:spPr>
            <p:txBody>
              <a:bodyPr/>
              <a:lstStyle/>
              <a:p>
                <a:pPr marL="0" indent="0">
                  <a:buNone/>
                </a:pPr>
                <a:r>
                  <a:rPr lang="fr-FR" dirty="0">
                    <a:solidFill>
                      <a:schemeClr val="accent5"/>
                    </a:solidFill>
                  </a:rPr>
                  <a:t>- </a:t>
                </a:r>
                <a:r>
                  <a:rPr lang="fr-FR" dirty="0">
                    <a:solidFill>
                      <a:schemeClr val="accent2"/>
                    </a:solidFill>
                  </a:rPr>
                  <a:t>majorant</a:t>
                </a:r>
                <a:r>
                  <a:rPr lang="fr-FR" dirty="0"/>
                  <a:t> asymptotique : </a:t>
                </a:r>
                <a14:m>
                  <m:oMath xmlns:m="http://schemas.openxmlformats.org/officeDocument/2006/math">
                    <m:r>
                      <a:rPr lang="fr-FR" b="1" smtClean="0">
                        <a:solidFill>
                          <a:schemeClr val="accent2"/>
                        </a:solidFill>
                        <a:latin typeface="Cambria Math" charset="0"/>
                        <a:ea typeface="Cambria Math" charset="0"/>
                        <a:cs typeface="Cambria Math" charset="0"/>
                      </a:rPr>
                      <m:t>𝐟</m:t>
                    </m:r>
                    <m:r>
                      <a:rPr lang="fr-FR" b="1" smtClean="0">
                        <a:solidFill>
                          <a:schemeClr val="accent2"/>
                        </a:solidFill>
                        <a:latin typeface="Cambria Math" charset="0"/>
                        <a:ea typeface="Cambria Math" charset="0"/>
                        <a:cs typeface="Cambria Math" charset="0"/>
                      </a:rPr>
                      <m:t>=</m:t>
                    </m:r>
                    <m:r>
                      <a:rPr lang="fr-FR" b="1" i="1" dirty="0" smtClean="0">
                        <a:solidFill>
                          <a:schemeClr val="accent2"/>
                        </a:solidFill>
                        <a:latin typeface="Cambria Math" charset="0"/>
                        <a:ea typeface="Cambria Math" charset="0"/>
                        <a:cs typeface="Cambria Math" charset="0"/>
                      </a:rPr>
                      <m:t>𝑶</m:t>
                    </m:r>
                    <m:r>
                      <a:rPr lang="fr-FR" b="1">
                        <a:solidFill>
                          <a:schemeClr val="accent2"/>
                        </a:solidFill>
                        <a:latin typeface="Cambria Math" charset="0"/>
                        <a:ea typeface="Cambria Math" charset="0"/>
                        <a:cs typeface="Cambria Math" charset="0"/>
                      </a:rPr>
                      <m:t>(</m:t>
                    </m:r>
                    <m:r>
                      <a:rPr lang="fr-FR" b="1">
                        <a:solidFill>
                          <a:schemeClr val="accent2"/>
                        </a:solidFill>
                        <a:latin typeface="Cambria Math" charset="0"/>
                        <a:ea typeface="Cambria Math" charset="0"/>
                        <a:cs typeface="Cambria Math" charset="0"/>
                      </a:rPr>
                      <m:t>𝐠</m:t>
                    </m:r>
                    <m:r>
                      <a:rPr lang="fr-FR" b="1">
                        <a:solidFill>
                          <a:schemeClr val="accent2"/>
                        </a:solidFill>
                        <a:latin typeface="Cambria Math" charset="0"/>
                        <a:ea typeface="Cambria Math" charset="0"/>
                        <a:cs typeface="Cambria Math" charset="0"/>
                      </a:rPr>
                      <m:t>)</m:t>
                    </m:r>
                  </m:oMath>
                </a14:m>
                <a:endParaRPr lang="fr-FR" b="1" dirty="0">
                  <a:solidFill>
                    <a:schemeClr val="accent2"/>
                  </a:solidFill>
                </a:endParaRPr>
              </a:p>
              <a:p>
                <a:pPr marL="0" indent="0">
                  <a:buNone/>
                </a:pPr>
                <a:endParaRPr lang="fr-FR" dirty="0"/>
              </a:p>
              <a:p>
                <a:pPr marL="0" indent="0">
                  <a:buNone/>
                </a:pPr>
                <a:r>
                  <a:rPr lang="fr-FR" dirty="0">
                    <a:solidFill>
                      <a:schemeClr val="accent5"/>
                    </a:solidFill>
                  </a:rPr>
                  <a:t>- </a:t>
                </a:r>
                <a:r>
                  <a:rPr lang="fr-FR" dirty="0">
                    <a:solidFill>
                      <a:schemeClr val="accent2"/>
                    </a:solidFill>
                  </a:rPr>
                  <a:t>minorant</a:t>
                </a:r>
                <a:r>
                  <a:rPr lang="fr-FR" dirty="0"/>
                  <a:t> asymptotique : </a:t>
                </a:r>
                <a14:m>
                  <m:oMath xmlns:m="http://schemas.openxmlformats.org/officeDocument/2006/math">
                    <m:r>
                      <a:rPr lang="fr-FR" b="1" smtClean="0">
                        <a:solidFill>
                          <a:schemeClr val="accent2"/>
                        </a:solidFill>
                        <a:latin typeface="Cambria Math" charset="0"/>
                        <a:ea typeface="Cambria Math" charset="0"/>
                        <a:cs typeface="Cambria Math" charset="0"/>
                      </a:rPr>
                      <m:t>𝐟</m:t>
                    </m:r>
                    <m:r>
                      <a:rPr lang="fr-FR" b="1" smtClean="0">
                        <a:solidFill>
                          <a:schemeClr val="accent2"/>
                        </a:solidFill>
                        <a:latin typeface="Cambria Math" charset="0"/>
                        <a:ea typeface="Cambria Math" charset="0"/>
                        <a:cs typeface="Cambria Math" charset="0"/>
                      </a:rPr>
                      <m:t>=</m:t>
                    </m:r>
                    <m:r>
                      <a:rPr lang="fr-FR" b="1" i="0" dirty="0" smtClean="0">
                        <a:solidFill>
                          <a:schemeClr val="accent2"/>
                        </a:solidFill>
                        <a:latin typeface="Cambria Math" charset="0"/>
                        <a:ea typeface="Cambria Math" charset="0"/>
                        <a:cs typeface="Cambria Math" charset="0"/>
                      </a:rPr>
                      <m:t>𝛀</m:t>
                    </m:r>
                    <m:r>
                      <a:rPr lang="fr-FR" b="1">
                        <a:solidFill>
                          <a:schemeClr val="accent2"/>
                        </a:solidFill>
                        <a:latin typeface="Cambria Math" charset="0"/>
                        <a:ea typeface="Cambria Math" charset="0"/>
                        <a:cs typeface="Cambria Math" charset="0"/>
                      </a:rPr>
                      <m:t>(</m:t>
                    </m:r>
                    <m:r>
                      <a:rPr lang="fr-FR" b="1">
                        <a:solidFill>
                          <a:schemeClr val="accent2"/>
                        </a:solidFill>
                        <a:latin typeface="Cambria Math" charset="0"/>
                        <a:ea typeface="Cambria Math" charset="0"/>
                        <a:cs typeface="Cambria Math" charset="0"/>
                      </a:rPr>
                      <m:t>𝐠</m:t>
                    </m:r>
                    <m:r>
                      <a:rPr lang="fr-FR" b="1">
                        <a:solidFill>
                          <a:schemeClr val="accent2"/>
                        </a:solidFill>
                        <a:latin typeface="Cambria Math" charset="0"/>
                        <a:ea typeface="Cambria Math" charset="0"/>
                        <a:cs typeface="Cambria Math" charset="0"/>
                      </a:rPr>
                      <m:t>)</m:t>
                    </m:r>
                  </m:oMath>
                </a14:m>
                <a:endParaRPr lang="fr-FR" b="1" dirty="0">
                  <a:solidFill>
                    <a:schemeClr val="accent2"/>
                  </a:solidFill>
                </a:endParaRPr>
              </a:p>
              <a:p>
                <a:pPr marL="0" indent="0">
                  <a:buNone/>
                </a:pPr>
                <a:endParaRPr lang="fr-FR" dirty="0"/>
              </a:p>
              <a:p>
                <a:pPr marL="0" indent="0">
                  <a:buNone/>
                </a:pPr>
                <a:r>
                  <a:rPr lang="fr-FR" dirty="0">
                    <a:solidFill>
                      <a:schemeClr val="accent5"/>
                    </a:solidFill>
                  </a:rPr>
                  <a:t>- </a:t>
                </a:r>
                <a:r>
                  <a:rPr lang="fr-FR" dirty="0">
                    <a:solidFill>
                      <a:schemeClr val="accent2"/>
                    </a:solidFill>
                  </a:rPr>
                  <a:t>équivalent</a:t>
                </a:r>
                <a:r>
                  <a:rPr lang="fr-FR" dirty="0">
                    <a:solidFill>
                      <a:schemeClr val="accent5"/>
                    </a:solidFill>
                  </a:rPr>
                  <a:t> </a:t>
                </a:r>
                <a:r>
                  <a:rPr lang="fr-FR" dirty="0"/>
                  <a:t>asymptotique : </a:t>
                </a:r>
                <a14:m>
                  <m:oMath xmlns:m="http://schemas.openxmlformats.org/officeDocument/2006/math">
                    <m:r>
                      <a:rPr lang="fr-FR" b="1" i="0" smtClean="0">
                        <a:solidFill>
                          <a:schemeClr val="accent2"/>
                        </a:solidFill>
                        <a:latin typeface="Cambria Math" charset="0"/>
                        <a:ea typeface="Cambria Math" charset="0"/>
                        <a:cs typeface="Cambria Math" charset="0"/>
                      </a:rPr>
                      <m:t>𝐟</m:t>
                    </m:r>
                    <m:r>
                      <a:rPr lang="fr-FR" b="1" i="0" smtClean="0">
                        <a:solidFill>
                          <a:schemeClr val="accent2"/>
                        </a:solidFill>
                        <a:latin typeface="Cambria Math" charset="0"/>
                        <a:ea typeface="Cambria Math" charset="0"/>
                        <a:cs typeface="Cambria Math" charset="0"/>
                      </a:rPr>
                      <m:t>=</m:t>
                    </m:r>
                    <m:r>
                      <a:rPr lang="el-GR" b="1" i="1">
                        <a:solidFill>
                          <a:schemeClr val="accent2"/>
                        </a:solidFill>
                        <a:latin typeface="Cambria Math" charset="0"/>
                        <a:ea typeface="Cambria Math" charset="0"/>
                        <a:cs typeface="Cambria Math" charset="0"/>
                      </a:rPr>
                      <m:t>𝜣</m:t>
                    </m:r>
                    <m:r>
                      <a:rPr lang="fr-FR" b="1" i="0" smtClean="0">
                        <a:solidFill>
                          <a:schemeClr val="accent2"/>
                        </a:solidFill>
                        <a:latin typeface="Cambria Math" charset="0"/>
                        <a:ea typeface="Cambria Math" charset="0"/>
                        <a:cs typeface="Cambria Math" charset="0"/>
                      </a:rPr>
                      <m:t>(</m:t>
                    </m:r>
                    <m:r>
                      <a:rPr lang="fr-FR" b="1" i="0" smtClean="0">
                        <a:solidFill>
                          <a:schemeClr val="accent2"/>
                        </a:solidFill>
                        <a:latin typeface="Cambria Math" charset="0"/>
                        <a:ea typeface="Cambria Math" charset="0"/>
                        <a:cs typeface="Cambria Math" charset="0"/>
                      </a:rPr>
                      <m:t>𝐠</m:t>
                    </m:r>
                    <m:r>
                      <a:rPr lang="fr-FR" b="1" i="0" smtClean="0">
                        <a:solidFill>
                          <a:schemeClr val="accent2"/>
                        </a:solidFill>
                        <a:latin typeface="Cambria Math" charset="0"/>
                        <a:ea typeface="Cambria Math" charset="0"/>
                        <a:cs typeface="Cambria Math" charset="0"/>
                      </a:rPr>
                      <m:t>)</m:t>
                    </m:r>
                  </m:oMath>
                </a14:m>
                <a:endParaRPr lang="fr-FR" b="1" dirty="0">
                  <a:solidFill>
                    <a:schemeClr val="accent2"/>
                  </a:solidFill>
                </a:endParaRPr>
              </a:p>
              <a:p>
                <a:pPr marL="0" indent="0">
                  <a:buNone/>
                </a:pPr>
                <a:r>
                  <a:rPr lang="fr-FR" b="1" dirty="0">
                    <a:solidFill>
                      <a:schemeClr val="accent5"/>
                    </a:solidFill>
                  </a:rPr>
                  <a:t>     (g)</a:t>
                </a:r>
              </a:p>
              <a:p>
                <a:pPr marL="0" indent="0">
                  <a:buNone/>
                </a:pPr>
                <a:endParaRPr lang="fr-FR" dirty="0"/>
              </a:p>
              <a:p>
                <a:pPr marL="0" indent="0">
                  <a:buNone/>
                </a:pPr>
                <a:endParaRPr lang="fr-FR" dirty="0"/>
              </a:p>
            </p:txBody>
          </p:sp>
        </mc:Choice>
        <mc:Fallback>
          <p:sp>
            <p:nvSpPr>
              <p:cNvPr id="3" name="Espace réservé du contenu 2"/>
              <p:cNvSpPr>
                <a:spLocks noGrp="1" noRot="1" noChangeAspect="1" noMove="1" noResize="1" noEditPoints="1" noAdjustHandles="1" noChangeArrowheads="1" noChangeShapeType="1" noTextEdit="1"/>
              </p:cNvSpPr>
              <p:nvPr>
                <p:ph idx="1"/>
              </p:nvPr>
            </p:nvSpPr>
            <p:spPr>
              <a:xfrm>
                <a:off x="628650" y="3290890"/>
                <a:ext cx="7886700" cy="3065465"/>
              </a:xfrm>
              <a:blipFill>
                <a:blip r:embed="rId3"/>
                <a:stretch>
                  <a:fillRect l="-1286" t="-2469"/>
                </a:stretch>
              </a:blipFill>
            </p:spPr>
            <p:txBody>
              <a:bodyPr/>
              <a:lstStyle/>
              <a:p>
                <a:r>
                  <a:rPr lang="fr-FR">
                    <a:noFill/>
                  </a:rPr>
                  <a:t> </a:t>
                </a:r>
              </a:p>
            </p:txBody>
          </p:sp>
        </mc:Fallback>
      </mc:AlternateContent>
      <p:sp>
        <p:nvSpPr>
          <p:cNvPr id="4" name="Espace réservé de la date 3"/>
          <p:cNvSpPr>
            <a:spLocks noGrp="1"/>
          </p:cNvSpPr>
          <p:nvPr>
            <p:ph type="dt" sz="half" idx="10"/>
          </p:nvPr>
        </p:nvSpPr>
        <p:spPr/>
        <p:txBody>
          <a:bodyPr/>
          <a:lstStyle/>
          <a:p>
            <a:fld id="{2D36C35A-4CAF-684F-83F0-08EF3672489D}" type="datetime1">
              <a:rPr lang="fr-FR" smtClean="0"/>
              <a:t>23/03/2021</a:t>
            </a:fld>
            <a:endParaRPr lang="fr-FR"/>
          </a:p>
        </p:txBody>
      </p:sp>
      <p:sp>
        <p:nvSpPr>
          <p:cNvPr id="5" name="Espace réservé du pied de page 4"/>
          <p:cNvSpPr>
            <a:spLocks noGrp="1"/>
          </p:cNvSpPr>
          <p:nvPr>
            <p:ph type="ftr" sz="quarter" idx="11"/>
          </p:nvPr>
        </p:nvSpPr>
        <p:spPr/>
        <p:txBody>
          <a:bodyPr/>
          <a:lstStyle/>
          <a:p>
            <a:r>
              <a:rPr lang="en-US"/>
              <a:t>Algo 2. L1 math-info. UPVD. (PhL)</a:t>
            </a:r>
            <a:endParaRPr lang="fr-FR"/>
          </a:p>
        </p:txBody>
      </p:sp>
      <p:sp>
        <p:nvSpPr>
          <p:cNvPr id="6" name="Espace réservé du numéro de diapositive 5"/>
          <p:cNvSpPr>
            <a:spLocks noGrp="1"/>
          </p:cNvSpPr>
          <p:nvPr>
            <p:ph type="sldNum" sz="quarter" idx="12"/>
          </p:nvPr>
        </p:nvSpPr>
        <p:spPr/>
        <p:txBody>
          <a:bodyPr/>
          <a:lstStyle/>
          <a:p>
            <a:fld id="{65A18AA7-90E0-3C48-AFBB-AC3FD33DE304}" type="slidenum">
              <a:rPr lang="fr-FR" smtClean="0"/>
              <a:t>44</a:t>
            </a:fld>
            <a:endParaRPr lang="fr-FR"/>
          </a:p>
        </p:txBody>
      </p:sp>
      <p:pic>
        <p:nvPicPr>
          <p:cNvPr id="7" name="Image 6" descr="imgres.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1225" y="1066800"/>
            <a:ext cx="7321550" cy="2024770"/>
          </a:xfrm>
          <a:prstGeom prst="rect">
            <a:avLst/>
          </a:prstGeom>
        </p:spPr>
      </p:pic>
      <p:pic>
        <p:nvPicPr>
          <p:cNvPr id="8" name="Image 7"/>
          <p:cNvPicPr>
            <a:picLocks noChangeAspect="1"/>
          </p:cNvPicPr>
          <p:nvPr/>
        </p:nvPicPr>
        <p:blipFill>
          <a:blip r:embed="rId5"/>
          <a:stretch>
            <a:fillRect/>
          </a:stretch>
        </p:blipFill>
        <p:spPr>
          <a:xfrm>
            <a:off x="1003300" y="3668428"/>
            <a:ext cx="7186980" cy="268572"/>
          </a:xfrm>
          <a:prstGeom prst="rect">
            <a:avLst/>
          </a:prstGeom>
        </p:spPr>
      </p:pic>
      <p:pic>
        <p:nvPicPr>
          <p:cNvPr id="9" name="Image 8"/>
          <p:cNvPicPr>
            <a:picLocks noChangeAspect="1"/>
          </p:cNvPicPr>
          <p:nvPr/>
        </p:nvPicPr>
        <p:blipFill>
          <a:blip r:embed="rId6"/>
          <a:stretch>
            <a:fillRect/>
          </a:stretch>
        </p:blipFill>
        <p:spPr>
          <a:xfrm>
            <a:off x="1028437" y="4554403"/>
            <a:ext cx="7204338" cy="269220"/>
          </a:xfrm>
          <a:prstGeom prst="rect">
            <a:avLst/>
          </a:prstGeom>
        </p:spPr>
      </p:pic>
      <p:pic>
        <p:nvPicPr>
          <p:cNvPr id="12" name="Image 11"/>
          <p:cNvPicPr>
            <a:picLocks noChangeAspect="1"/>
          </p:cNvPicPr>
          <p:nvPr/>
        </p:nvPicPr>
        <p:blipFill>
          <a:blip r:embed="rId7"/>
          <a:stretch>
            <a:fillRect/>
          </a:stretch>
        </p:blipFill>
        <p:spPr>
          <a:xfrm>
            <a:off x="1028437" y="5379160"/>
            <a:ext cx="4864363" cy="650026"/>
          </a:xfrm>
          <a:prstGeom prst="rect">
            <a:avLst/>
          </a:prstGeom>
        </p:spPr>
      </p:pic>
      <mc:AlternateContent xmlns:mc="http://schemas.openxmlformats.org/markup-compatibility/2006" xmlns:a14="http://schemas.microsoft.com/office/drawing/2010/main">
        <mc:Choice Requires="a14">
          <p:sp>
            <p:nvSpPr>
              <p:cNvPr id="13" name="ZoneTexte 12"/>
              <p:cNvSpPr txBox="1"/>
              <p:nvPr/>
            </p:nvSpPr>
            <p:spPr>
              <a:xfrm>
                <a:off x="5499263" y="5051992"/>
                <a:ext cx="20303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fr-FR" b="1" i="1" smtClean="0">
                          <a:solidFill>
                            <a:schemeClr val="accent5"/>
                          </a:solidFill>
                          <a:latin typeface="Cambria Math" charset="0"/>
                          <a:ea typeface="Cambria Math" charset="0"/>
                          <a:cs typeface="Cambria Math" charset="0"/>
                        </a:rPr>
                        <m:t>           </m:t>
                      </m:r>
                    </m:oMath>
                  </m:oMathPara>
                </a14:m>
                <a:endParaRPr lang="fr-FR" b="1" dirty="0"/>
              </a:p>
            </p:txBody>
          </p:sp>
        </mc:Choice>
        <mc:Fallback xmlns="">
          <p:sp>
            <p:nvSpPr>
              <p:cNvPr id="13" name="ZoneTexte 12"/>
              <p:cNvSpPr txBox="1">
                <a:spLocks noRot="1" noChangeAspect="1" noMove="1" noResize="1" noEditPoints="1" noAdjustHandles="1" noChangeArrowheads="1" noChangeShapeType="1" noTextEdit="1"/>
              </p:cNvSpPr>
              <p:nvPr/>
            </p:nvSpPr>
            <p:spPr>
              <a:xfrm>
                <a:off x="5499263" y="5051992"/>
                <a:ext cx="203038" cy="276999"/>
              </a:xfrm>
              <a:prstGeom prst="rect">
                <a:avLst/>
              </a:prstGeom>
              <a:blipFill rotWithShape="0">
                <a:blip r:embed="rId8"/>
                <a:stretch>
                  <a:fillRect l="-57576" t="-146667" r="-236364" b="-180000"/>
                </a:stretch>
              </a:blipFill>
            </p:spPr>
            <p:txBody>
              <a:bodyPr/>
              <a:lstStyle/>
              <a:p>
                <a:r>
                  <a:rPr lang="fr-FR">
                    <a:noFill/>
                  </a:rPr>
                  <a:t> </a:t>
                </a:r>
              </a:p>
            </p:txBody>
          </p:sp>
        </mc:Fallback>
      </mc:AlternateContent>
    </p:spTree>
    <p:extLst>
      <p:ext uri="{BB962C8B-B14F-4D97-AF65-F5344CB8AC3E}">
        <p14:creationId xmlns:p14="http://schemas.microsoft.com/office/powerpoint/2010/main" val="19854437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365125"/>
            <a:ext cx="7886700" cy="904875"/>
          </a:xfrm>
        </p:spPr>
        <p:txBody>
          <a:bodyPr/>
          <a:lstStyle/>
          <a:p>
            <a:r>
              <a:rPr lang="fr-FR"/>
              <a:t>Analyse asymptotique</a:t>
            </a:r>
            <a:endParaRPr lang="fr-FR" dirty="0"/>
          </a:p>
        </p:txBody>
      </p:sp>
      <p:sp>
        <p:nvSpPr>
          <p:cNvPr id="3" name="Espace réservé du contenu 2"/>
          <p:cNvSpPr>
            <a:spLocks noGrp="1"/>
          </p:cNvSpPr>
          <p:nvPr>
            <p:ph idx="1"/>
          </p:nvPr>
        </p:nvSpPr>
        <p:spPr>
          <a:xfrm>
            <a:off x="628649" y="1270000"/>
            <a:ext cx="8216968" cy="4953000"/>
          </a:xfrm>
        </p:spPr>
        <p:txBody>
          <a:bodyPr>
            <a:normAutofit fontScale="92500" lnSpcReduction="10000"/>
          </a:bodyPr>
          <a:lstStyle/>
          <a:p>
            <a:pPr marL="0" indent="0" defTabSz="914400">
              <a:lnSpc>
                <a:spcPct val="100000"/>
              </a:lnSpc>
              <a:spcBef>
                <a:spcPts val="0"/>
              </a:spcBef>
              <a:buNone/>
            </a:pPr>
            <a:r>
              <a:rPr lang="fr-FR" dirty="0"/>
              <a:t>Vocabulaire</a:t>
            </a:r>
          </a:p>
          <a:p>
            <a:pPr defTabSz="914400">
              <a:lnSpc>
                <a:spcPct val="100000"/>
              </a:lnSpc>
              <a:spcBef>
                <a:spcPts val="0"/>
              </a:spcBef>
            </a:pPr>
            <a:r>
              <a:rPr lang="fr-FR" dirty="0"/>
              <a:t>f = O(g) :  </a:t>
            </a:r>
            <a:r>
              <a:rPr lang="fr-FR" i="1" dirty="0"/>
              <a:t>f est dominée asymptotiquement par g</a:t>
            </a:r>
          </a:p>
          <a:p>
            <a:pPr defTabSz="914400">
              <a:lnSpc>
                <a:spcPct val="100000"/>
              </a:lnSpc>
              <a:spcBef>
                <a:spcPts val="0"/>
              </a:spcBef>
            </a:pPr>
            <a:endParaRPr lang="fr-FR" i="1" dirty="0"/>
          </a:p>
          <a:p>
            <a:pPr marL="0" indent="0" defTabSz="914400">
              <a:lnSpc>
                <a:spcPct val="100000"/>
              </a:lnSpc>
              <a:spcBef>
                <a:spcPts val="0"/>
              </a:spcBef>
              <a:buNone/>
            </a:pPr>
            <a:r>
              <a:rPr lang="fr-FR" dirty="0">
                <a:solidFill>
                  <a:schemeClr val="accent2"/>
                </a:solidFill>
              </a:rPr>
              <a:t>Propriétés</a:t>
            </a:r>
          </a:p>
          <a:p>
            <a:pPr defTabSz="914400">
              <a:lnSpc>
                <a:spcPct val="100000"/>
              </a:lnSpc>
              <a:spcBef>
                <a:spcPts val="0"/>
              </a:spcBef>
            </a:pPr>
            <a:r>
              <a:rPr lang="fr-FR" dirty="0"/>
              <a:t>transitivité : f = O(g) et g = O(h) alors f = O(h)</a:t>
            </a:r>
          </a:p>
          <a:p>
            <a:pPr defTabSz="914400">
              <a:lnSpc>
                <a:spcPct val="100000"/>
              </a:lnSpc>
              <a:spcBef>
                <a:spcPts val="0"/>
              </a:spcBef>
            </a:pPr>
            <a:r>
              <a:rPr lang="fr-FR" dirty="0"/>
              <a:t>invariance par multiplication : si f=O(g) alors </a:t>
            </a:r>
            <a:r>
              <a:rPr lang="fr-FR" dirty="0" err="1"/>
              <a:t>k.f</a:t>
            </a:r>
            <a:r>
              <a:rPr lang="fr-FR" dirty="0"/>
              <a:t> = O(g) pour k&gt;0</a:t>
            </a:r>
          </a:p>
          <a:p>
            <a:pPr defTabSz="914400">
              <a:lnSpc>
                <a:spcPct val="100000"/>
              </a:lnSpc>
              <a:spcBef>
                <a:spcPts val="0"/>
              </a:spcBef>
            </a:pPr>
            <a:r>
              <a:rPr lang="fr-FR" dirty="0"/>
              <a:t>addition : f</a:t>
            </a:r>
            <a:r>
              <a:rPr lang="fr-FR" baseline="-25000" dirty="0"/>
              <a:t>1</a:t>
            </a:r>
            <a:r>
              <a:rPr lang="fr-FR" dirty="0"/>
              <a:t> = O(g</a:t>
            </a:r>
            <a:r>
              <a:rPr lang="fr-FR" baseline="-25000" dirty="0"/>
              <a:t>1</a:t>
            </a:r>
            <a:r>
              <a:rPr lang="fr-FR" dirty="0"/>
              <a:t>) et f</a:t>
            </a:r>
            <a:r>
              <a:rPr lang="fr-FR" baseline="-25000" dirty="0"/>
              <a:t>2</a:t>
            </a:r>
            <a:r>
              <a:rPr lang="fr-FR" dirty="0"/>
              <a:t> = O(g</a:t>
            </a:r>
            <a:r>
              <a:rPr lang="fr-FR" baseline="-25000" dirty="0"/>
              <a:t>2</a:t>
            </a:r>
            <a:r>
              <a:rPr lang="fr-FR" dirty="0"/>
              <a:t>)  alors f</a:t>
            </a:r>
            <a:r>
              <a:rPr lang="fr-FR" baseline="-25000" dirty="0"/>
              <a:t>1</a:t>
            </a:r>
            <a:r>
              <a:rPr lang="fr-FR" dirty="0"/>
              <a:t>+ f</a:t>
            </a:r>
            <a:r>
              <a:rPr lang="fr-FR" baseline="-25000" dirty="0"/>
              <a:t>2</a:t>
            </a:r>
            <a:r>
              <a:rPr lang="fr-FR" dirty="0"/>
              <a:t> = O(g</a:t>
            </a:r>
            <a:r>
              <a:rPr lang="fr-FR" baseline="-25000" dirty="0"/>
              <a:t>1</a:t>
            </a:r>
            <a:r>
              <a:rPr lang="fr-FR" dirty="0"/>
              <a:t>+g</a:t>
            </a:r>
            <a:r>
              <a:rPr lang="fr-FR" baseline="-25000" dirty="0"/>
              <a:t>2</a:t>
            </a:r>
            <a:r>
              <a:rPr lang="fr-FR" dirty="0"/>
              <a:t>) </a:t>
            </a:r>
          </a:p>
          <a:p>
            <a:pPr defTabSz="914400">
              <a:lnSpc>
                <a:spcPct val="100000"/>
              </a:lnSpc>
              <a:spcBef>
                <a:spcPts val="0"/>
              </a:spcBef>
            </a:pPr>
            <a:r>
              <a:rPr lang="fr-FR" dirty="0"/>
              <a:t>multiplication : f</a:t>
            </a:r>
            <a:r>
              <a:rPr lang="fr-FR" baseline="-25000" dirty="0"/>
              <a:t>1</a:t>
            </a:r>
            <a:r>
              <a:rPr lang="fr-FR" dirty="0"/>
              <a:t> = O(g</a:t>
            </a:r>
            <a:r>
              <a:rPr lang="fr-FR" baseline="-25000" dirty="0"/>
              <a:t>1</a:t>
            </a:r>
            <a:r>
              <a:rPr lang="fr-FR" dirty="0"/>
              <a:t>) et f</a:t>
            </a:r>
            <a:r>
              <a:rPr lang="fr-FR" baseline="-25000" dirty="0"/>
              <a:t>2</a:t>
            </a:r>
            <a:r>
              <a:rPr lang="fr-FR" dirty="0"/>
              <a:t> = O(g</a:t>
            </a:r>
            <a:r>
              <a:rPr lang="fr-FR" baseline="-25000" dirty="0"/>
              <a:t>2</a:t>
            </a:r>
            <a:r>
              <a:rPr lang="fr-FR" dirty="0"/>
              <a:t>)  alors f</a:t>
            </a:r>
            <a:r>
              <a:rPr lang="fr-FR" baseline="-25000" dirty="0"/>
              <a:t>1</a:t>
            </a:r>
            <a:r>
              <a:rPr lang="fr-FR" dirty="0"/>
              <a:t>x f</a:t>
            </a:r>
            <a:r>
              <a:rPr lang="fr-FR" baseline="-25000" dirty="0"/>
              <a:t>2</a:t>
            </a:r>
            <a:r>
              <a:rPr lang="fr-FR" dirty="0"/>
              <a:t> = O(g</a:t>
            </a:r>
            <a:r>
              <a:rPr lang="fr-FR" baseline="-25000" dirty="0"/>
              <a:t>1</a:t>
            </a:r>
            <a:r>
              <a:rPr lang="fr-FR" dirty="0"/>
              <a:t>xg</a:t>
            </a:r>
            <a:r>
              <a:rPr lang="fr-FR" baseline="-25000" dirty="0"/>
              <a:t>2</a:t>
            </a:r>
            <a:r>
              <a:rPr lang="fr-FR" dirty="0"/>
              <a:t>) </a:t>
            </a:r>
          </a:p>
          <a:p>
            <a:pPr marL="0" marR="0" lvl="0" indent="0" defTabSz="914400" eaLnBrk="1" fontAlgn="auto" latinLnBrk="0" hangingPunct="1">
              <a:lnSpc>
                <a:spcPct val="100000"/>
              </a:lnSpc>
              <a:spcBef>
                <a:spcPts val="0"/>
              </a:spcBef>
              <a:spcAft>
                <a:spcPts val="0"/>
              </a:spcAft>
              <a:buClrTx/>
              <a:buSzTx/>
              <a:buFontTx/>
              <a:buNone/>
              <a:tabLst/>
              <a:defRPr/>
            </a:pPr>
            <a:endParaRPr lang="fr-FR" dirty="0">
              <a:solidFill>
                <a:schemeClr val="accent5"/>
              </a:solidFill>
            </a:endParaRPr>
          </a:p>
          <a:p>
            <a:pPr marL="0" marR="0" lvl="0" indent="0" defTabSz="914400" eaLnBrk="1" fontAlgn="auto" latinLnBrk="0" hangingPunct="1">
              <a:lnSpc>
                <a:spcPct val="100000"/>
              </a:lnSpc>
              <a:spcBef>
                <a:spcPts val="0"/>
              </a:spcBef>
              <a:spcAft>
                <a:spcPts val="0"/>
              </a:spcAft>
              <a:buClrTx/>
              <a:buSzTx/>
              <a:buFontTx/>
              <a:buNone/>
              <a:tabLst/>
              <a:defRPr/>
            </a:pPr>
            <a:r>
              <a:rPr lang="fr-FR" dirty="0">
                <a:solidFill>
                  <a:schemeClr val="accent2"/>
                </a:solidFill>
              </a:rPr>
              <a:t>Majoration asymptotique O( .) </a:t>
            </a:r>
            <a:r>
              <a:rPr lang="fr-FR" dirty="0"/>
              <a:t>est </a:t>
            </a:r>
            <a:r>
              <a:rPr lang="fr-FR" dirty="0">
                <a:solidFill>
                  <a:schemeClr val="accent2"/>
                </a:solidFill>
              </a:rPr>
              <a:t>la plus utile </a:t>
            </a:r>
            <a:r>
              <a:rPr lang="fr-FR" dirty="0"/>
              <a:t>en pratique</a:t>
            </a:r>
          </a:p>
          <a:p>
            <a:pPr defTabSz="914400">
              <a:lnSpc>
                <a:spcPct val="100000"/>
              </a:lnSpc>
              <a:spcBef>
                <a:spcPts val="0"/>
              </a:spcBef>
            </a:pPr>
            <a:r>
              <a:rPr lang="fr-FR" dirty="0"/>
              <a:t>l’analyse de complexité (décompte) conduit généralement à des majorations</a:t>
            </a:r>
          </a:p>
          <a:p>
            <a:pPr defTabSz="914400">
              <a:lnSpc>
                <a:spcPct val="100000"/>
              </a:lnSpc>
              <a:spcBef>
                <a:spcPts val="0"/>
              </a:spcBef>
            </a:pPr>
            <a:r>
              <a:rPr lang="fr-FR" dirty="0"/>
              <a:t>majoration pertinente pour le pire cas </a:t>
            </a:r>
          </a:p>
          <a:p>
            <a:pPr defTabSz="914400">
              <a:lnSpc>
                <a:spcPct val="100000"/>
              </a:lnSpc>
              <a:spcBef>
                <a:spcPts val="0"/>
              </a:spcBef>
            </a:pPr>
            <a:endParaRPr lang="fr-FR" dirty="0"/>
          </a:p>
          <a:p>
            <a:pPr marL="0" indent="0" defTabSz="914400">
              <a:lnSpc>
                <a:spcPct val="100000"/>
              </a:lnSpc>
              <a:spcBef>
                <a:spcPts val="0"/>
              </a:spcBef>
              <a:buNone/>
            </a:pPr>
            <a:r>
              <a:rPr lang="fr-FR" dirty="0">
                <a:solidFill>
                  <a:schemeClr val="accent2"/>
                </a:solidFill>
              </a:rPr>
              <a:t>Attention aux constantes cachées</a:t>
            </a:r>
          </a:p>
          <a:p>
            <a:pPr defTabSz="914400">
              <a:lnSpc>
                <a:spcPct val="100000"/>
              </a:lnSpc>
              <a:spcBef>
                <a:spcPts val="0"/>
              </a:spcBef>
            </a:pPr>
            <a:r>
              <a:rPr lang="fr-FR" dirty="0"/>
              <a:t>ces bornes asymptotiques cachent des constantes multiplicatives qui peuvent « faire la différence » entre 2 algorithmes de même complexité asymptotique </a:t>
            </a:r>
          </a:p>
          <a:p>
            <a:pPr marL="0" indent="0" defTabSz="914400">
              <a:lnSpc>
                <a:spcPct val="100000"/>
              </a:lnSpc>
              <a:spcBef>
                <a:spcPts val="0"/>
              </a:spcBef>
              <a:buNone/>
            </a:pPr>
            <a:endParaRPr lang="fr-FR" dirty="0"/>
          </a:p>
          <a:p>
            <a:pPr marL="0" indent="0" defTabSz="914400">
              <a:lnSpc>
                <a:spcPct val="100000"/>
              </a:lnSpc>
              <a:spcBef>
                <a:spcPts val="0"/>
              </a:spcBef>
              <a:buNone/>
            </a:pPr>
            <a:endParaRPr lang="fr-FR" dirty="0"/>
          </a:p>
        </p:txBody>
      </p:sp>
      <p:sp>
        <p:nvSpPr>
          <p:cNvPr id="4" name="Espace réservé de la date 3"/>
          <p:cNvSpPr>
            <a:spLocks noGrp="1"/>
          </p:cNvSpPr>
          <p:nvPr>
            <p:ph type="dt" sz="half" idx="10"/>
          </p:nvPr>
        </p:nvSpPr>
        <p:spPr/>
        <p:txBody>
          <a:bodyPr/>
          <a:lstStyle/>
          <a:p>
            <a:fld id="{B01F37AB-F73E-D048-9BBA-146FB93335E6}" type="datetime1">
              <a:rPr lang="fr-FR" smtClean="0"/>
              <a:t>23/03/2021</a:t>
            </a:fld>
            <a:endParaRPr lang="fr-FR"/>
          </a:p>
        </p:txBody>
      </p:sp>
      <p:sp>
        <p:nvSpPr>
          <p:cNvPr id="5" name="Espace réservé du pied de page 4"/>
          <p:cNvSpPr>
            <a:spLocks noGrp="1"/>
          </p:cNvSpPr>
          <p:nvPr>
            <p:ph type="ftr" sz="quarter" idx="11"/>
          </p:nvPr>
        </p:nvSpPr>
        <p:spPr/>
        <p:txBody>
          <a:bodyPr/>
          <a:lstStyle/>
          <a:p>
            <a:r>
              <a:rPr lang="en-US"/>
              <a:t>Algo 2. L1 math-info. UPVD. (PhL)</a:t>
            </a:r>
            <a:endParaRPr lang="fr-FR"/>
          </a:p>
        </p:txBody>
      </p:sp>
      <p:sp>
        <p:nvSpPr>
          <p:cNvPr id="6" name="Espace réservé du numéro de diapositive 5"/>
          <p:cNvSpPr>
            <a:spLocks noGrp="1"/>
          </p:cNvSpPr>
          <p:nvPr>
            <p:ph type="sldNum" sz="quarter" idx="12"/>
          </p:nvPr>
        </p:nvSpPr>
        <p:spPr/>
        <p:txBody>
          <a:bodyPr/>
          <a:lstStyle/>
          <a:p>
            <a:fld id="{65A18AA7-90E0-3C48-AFBB-AC3FD33DE304}" type="slidenum">
              <a:rPr lang="fr-FR" smtClean="0"/>
              <a:t>45</a:t>
            </a:fld>
            <a:endParaRPr lang="fr-FR"/>
          </a:p>
        </p:txBody>
      </p:sp>
    </p:spTree>
    <p:extLst>
      <p:ext uri="{BB962C8B-B14F-4D97-AF65-F5344CB8AC3E}">
        <p14:creationId xmlns:p14="http://schemas.microsoft.com/office/powerpoint/2010/main" val="8130589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365125"/>
            <a:ext cx="7886700" cy="854075"/>
          </a:xfrm>
        </p:spPr>
        <p:txBody>
          <a:bodyPr/>
          <a:lstStyle/>
          <a:p>
            <a:r>
              <a:rPr lang="fr-FR"/>
              <a:t>Complexités asymptotiques</a:t>
            </a:r>
          </a:p>
        </p:txBody>
      </p:sp>
      <p:sp>
        <p:nvSpPr>
          <p:cNvPr id="4" name="Espace réservé de la date 3"/>
          <p:cNvSpPr>
            <a:spLocks noGrp="1"/>
          </p:cNvSpPr>
          <p:nvPr>
            <p:ph type="dt" sz="half" idx="10"/>
          </p:nvPr>
        </p:nvSpPr>
        <p:spPr/>
        <p:txBody>
          <a:bodyPr/>
          <a:lstStyle/>
          <a:p>
            <a:fld id="{FE300F20-BD40-684A-A1FA-D7818DB9A271}" type="datetime1">
              <a:rPr lang="fr-FR" smtClean="0"/>
              <a:t>23/03/2021</a:t>
            </a:fld>
            <a:endParaRPr lang="fr-FR"/>
          </a:p>
        </p:txBody>
      </p:sp>
      <p:sp>
        <p:nvSpPr>
          <p:cNvPr id="5" name="Espace réservé du pied de page 4"/>
          <p:cNvSpPr>
            <a:spLocks noGrp="1"/>
          </p:cNvSpPr>
          <p:nvPr>
            <p:ph type="ftr" sz="quarter" idx="11"/>
          </p:nvPr>
        </p:nvSpPr>
        <p:spPr/>
        <p:txBody>
          <a:bodyPr/>
          <a:lstStyle/>
          <a:p>
            <a:r>
              <a:rPr lang="en-US"/>
              <a:t>Algo 2. L1 math-info. UPVD. (PhL)</a:t>
            </a:r>
            <a:endParaRPr lang="fr-FR"/>
          </a:p>
        </p:txBody>
      </p:sp>
      <p:sp>
        <p:nvSpPr>
          <p:cNvPr id="6" name="Espace réservé du numéro de diapositive 5"/>
          <p:cNvSpPr>
            <a:spLocks noGrp="1"/>
          </p:cNvSpPr>
          <p:nvPr>
            <p:ph type="sldNum" sz="quarter" idx="12"/>
          </p:nvPr>
        </p:nvSpPr>
        <p:spPr/>
        <p:txBody>
          <a:bodyPr/>
          <a:lstStyle/>
          <a:p>
            <a:fld id="{65A18AA7-90E0-3C48-AFBB-AC3FD33DE304}" type="slidenum">
              <a:rPr lang="fr-FR" smtClean="0"/>
              <a:t>46</a:t>
            </a:fld>
            <a:endParaRPr lang="fr-FR"/>
          </a:p>
        </p:txBody>
      </p:sp>
      <p:graphicFrame>
        <p:nvGraphicFramePr>
          <p:cNvPr id="9" name="Espace réservé du contenu 8"/>
          <p:cNvGraphicFramePr>
            <a:graphicFrameLocks noGrp="1"/>
          </p:cNvGraphicFramePr>
          <p:nvPr>
            <p:ph idx="1"/>
            <p:extLst>
              <p:ext uri="{D42A27DB-BD31-4B8C-83A1-F6EECF244321}">
                <p14:modId xmlns:p14="http://schemas.microsoft.com/office/powerpoint/2010/main" val="1074056485"/>
              </p:ext>
            </p:extLst>
          </p:nvPr>
        </p:nvGraphicFramePr>
        <p:xfrm>
          <a:off x="371475" y="1219200"/>
          <a:ext cx="8416926" cy="4734560"/>
        </p:xfrm>
        <a:graphic>
          <a:graphicData uri="http://schemas.openxmlformats.org/drawingml/2006/table">
            <a:tbl>
              <a:tblPr firstRow="1" bandRow="1">
                <a:tableStyleId>{073A0DAA-6AF3-43AB-8588-CEC1D06C72B9}</a:tableStyleId>
              </a:tblPr>
              <a:tblGrid>
                <a:gridCol w="1304209">
                  <a:extLst>
                    <a:ext uri="{9D8B030D-6E8A-4147-A177-3AD203B41FA5}">
                      <a16:colId xmlns:a16="http://schemas.microsoft.com/office/drawing/2014/main" val="20000"/>
                    </a:ext>
                  </a:extLst>
                </a:gridCol>
                <a:gridCol w="2455732">
                  <a:extLst>
                    <a:ext uri="{9D8B030D-6E8A-4147-A177-3AD203B41FA5}">
                      <a16:colId xmlns:a16="http://schemas.microsoft.com/office/drawing/2014/main" val="20001"/>
                    </a:ext>
                  </a:extLst>
                </a:gridCol>
                <a:gridCol w="2175803">
                  <a:extLst>
                    <a:ext uri="{9D8B030D-6E8A-4147-A177-3AD203B41FA5}">
                      <a16:colId xmlns:a16="http://schemas.microsoft.com/office/drawing/2014/main" val="20002"/>
                    </a:ext>
                  </a:extLst>
                </a:gridCol>
                <a:gridCol w="2481182">
                  <a:extLst>
                    <a:ext uri="{9D8B030D-6E8A-4147-A177-3AD203B41FA5}">
                      <a16:colId xmlns:a16="http://schemas.microsoft.com/office/drawing/2014/main" val="20003"/>
                    </a:ext>
                  </a:extLst>
                </a:gridCol>
              </a:tblGrid>
              <a:tr h="370840">
                <a:tc>
                  <a:txBody>
                    <a:bodyPr/>
                    <a:lstStyle/>
                    <a:p>
                      <a:pPr algn="ctr"/>
                      <a:r>
                        <a:rPr lang="fr-FR" sz="1800" dirty="0"/>
                        <a:t>Notation</a:t>
                      </a:r>
                    </a:p>
                  </a:txBody>
                  <a:tcPr/>
                </a:tc>
                <a:tc>
                  <a:txBody>
                    <a:bodyPr/>
                    <a:lstStyle/>
                    <a:p>
                      <a:pPr algn="ctr"/>
                      <a:r>
                        <a:rPr lang="fr-FR" sz="1800" dirty="0"/>
                        <a:t>Dénomination</a:t>
                      </a:r>
                    </a:p>
                  </a:txBody>
                  <a:tcPr/>
                </a:tc>
                <a:tc>
                  <a:txBody>
                    <a:bodyPr/>
                    <a:lstStyle/>
                    <a:p>
                      <a:pPr algn="ctr"/>
                      <a:r>
                        <a:rPr lang="fr-FR" sz="1800" dirty="0"/>
                        <a:t>Temps </a:t>
                      </a:r>
                    </a:p>
                    <a:p>
                      <a:pPr algn="ctr"/>
                      <a:r>
                        <a:rPr lang="fr-FR" sz="1800" dirty="0"/>
                        <a:t>pour n = 10</a:t>
                      </a:r>
                      <a:r>
                        <a:rPr lang="fr-FR" sz="1800" baseline="30000" dirty="0"/>
                        <a:t>6 </a:t>
                      </a:r>
                      <a:r>
                        <a:rPr lang="fr-FR" sz="1800" baseline="0" dirty="0"/>
                        <a:t>et 1GHz</a:t>
                      </a:r>
                    </a:p>
                  </a:txBody>
                  <a:tcPr/>
                </a:tc>
                <a:tc>
                  <a:txBody>
                    <a:bodyPr/>
                    <a:lstStyle/>
                    <a:p>
                      <a:pPr algn="l"/>
                      <a:r>
                        <a:rPr lang="fr-FR" sz="1800" dirty="0"/>
                        <a:t>Commentaires</a:t>
                      </a:r>
                    </a:p>
                  </a:txBody>
                  <a:tcPr/>
                </a:tc>
                <a:extLst>
                  <a:ext uri="{0D108BD9-81ED-4DB2-BD59-A6C34878D82A}">
                    <a16:rowId xmlns:a16="http://schemas.microsoft.com/office/drawing/2014/main" val="10000"/>
                  </a:ext>
                </a:extLst>
              </a:tr>
              <a:tr h="370840">
                <a:tc>
                  <a:txBody>
                    <a:bodyPr/>
                    <a:lstStyle/>
                    <a:p>
                      <a:pPr algn="ctr"/>
                      <a:r>
                        <a:rPr lang="fr-FR" sz="1800" dirty="0"/>
                        <a:t>O(1)</a:t>
                      </a:r>
                    </a:p>
                  </a:txBody>
                  <a:tcPr/>
                </a:tc>
                <a:tc>
                  <a:txBody>
                    <a:bodyPr/>
                    <a:lstStyle/>
                    <a:p>
                      <a:pPr algn="ctr"/>
                      <a:r>
                        <a:rPr lang="fr-FR" sz="1800" dirty="0"/>
                        <a:t>temps constant</a:t>
                      </a:r>
                      <a:endParaRPr lang="fr-FR" sz="1800" b="1" dirty="0"/>
                    </a:p>
                  </a:txBody>
                  <a:tcPr/>
                </a:tc>
                <a:tc>
                  <a:txBody>
                    <a:bodyPr/>
                    <a:lstStyle/>
                    <a:p>
                      <a:pPr algn="ctr"/>
                      <a:r>
                        <a:rPr lang="fr-FR" sz="1800" dirty="0"/>
                        <a:t>1 ns</a:t>
                      </a:r>
                    </a:p>
                  </a:txBody>
                  <a:tcPr/>
                </a:tc>
                <a:tc>
                  <a:txBody>
                    <a:bodyPr/>
                    <a:lstStyle/>
                    <a:p>
                      <a:pPr algn="l"/>
                      <a:r>
                        <a:rPr lang="fr-FR" dirty="0"/>
                        <a:t>rare</a:t>
                      </a:r>
                    </a:p>
                  </a:txBody>
                  <a:tcPr/>
                </a:tc>
                <a:extLst>
                  <a:ext uri="{0D108BD9-81ED-4DB2-BD59-A6C34878D82A}">
                    <a16:rowId xmlns:a16="http://schemas.microsoft.com/office/drawing/2014/main" val="10001"/>
                  </a:ext>
                </a:extLst>
              </a:tr>
              <a:tr h="370840">
                <a:tc>
                  <a:txBody>
                    <a:bodyPr/>
                    <a:lstStyle/>
                    <a:p>
                      <a:pPr algn="ctr"/>
                      <a:r>
                        <a:rPr lang="fr-FR" sz="1800" dirty="0"/>
                        <a:t>O(log n)</a:t>
                      </a:r>
                    </a:p>
                  </a:txBody>
                  <a:tcPr/>
                </a:tc>
                <a:tc>
                  <a:txBody>
                    <a:bodyPr/>
                    <a:lstStyle/>
                    <a:p>
                      <a:pPr algn="ctr"/>
                      <a:r>
                        <a:rPr lang="fr-FR" sz="1800" dirty="0"/>
                        <a:t>logarithmique</a:t>
                      </a:r>
                      <a:endParaRPr lang="fr-FR" sz="1800" b="1" dirty="0"/>
                    </a:p>
                  </a:txBody>
                  <a:tcPr/>
                </a:tc>
                <a:tc>
                  <a:txBody>
                    <a:bodyPr/>
                    <a:lstStyle/>
                    <a:p>
                      <a:pPr algn="ctr"/>
                      <a:r>
                        <a:rPr lang="fr-FR" sz="1800" dirty="0"/>
                        <a:t>10 ns</a:t>
                      </a:r>
                    </a:p>
                  </a:txBody>
                  <a:tcPr/>
                </a:tc>
                <a:tc>
                  <a:txBody>
                    <a:bodyPr/>
                    <a:lstStyle/>
                    <a:p>
                      <a:pPr algn="l"/>
                      <a:r>
                        <a:rPr lang="fr-FR" dirty="0"/>
                        <a:t>instantané ou</a:t>
                      </a:r>
                      <a:r>
                        <a:rPr lang="fr-FR" baseline="0" dirty="0"/>
                        <a:t> presque.</a:t>
                      </a:r>
                    </a:p>
                    <a:p>
                      <a:pPr algn="l"/>
                      <a:r>
                        <a:rPr lang="fr-FR" baseline="0" dirty="0"/>
                        <a:t>il y a une constante cachée et du log</a:t>
                      </a:r>
                      <a:r>
                        <a:rPr lang="fr-FR" baseline="-25000" dirty="0"/>
                        <a:t>2 </a:t>
                      </a:r>
                      <a:r>
                        <a:rPr lang="fr-FR" baseline="0" dirty="0"/>
                        <a:t>en pratique</a:t>
                      </a:r>
                      <a:endParaRPr lang="fr-FR" baseline="-25000" dirty="0"/>
                    </a:p>
                  </a:txBody>
                  <a:tcPr/>
                </a:tc>
                <a:extLst>
                  <a:ext uri="{0D108BD9-81ED-4DB2-BD59-A6C34878D82A}">
                    <a16:rowId xmlns:a16="http://schemas.microsoft.com/office/drawing/2014/main" val="10002"/>
                  </a:ext>
                </a:extLst>
              </a:tr>
              <a:tr h="370840">
                <a:tc>
                  <a:txBody>
                    <a:bodyPr/>
                    <a:lstStyle/>
                    <a:p>
                      <a:pPr algn="ctr"/>
                      <a:r>
                        <a:rPr lang="fr-FR" sz="1800" dirty="0"/>
                        <a:t>O(n)</a:t>
                      </a:r>
                    </a:p>
                  </a:txBody>
                  <a:tcPr/>
                </a:tc>
                <a:tc>
                  <a:txBody>
                    <a:bodyPr/>
                    <a:lstStyle/>
                    <a:p>
                      <a:pPr algn="ctr"/>
                      <a:r>
                        <a:rPr lang="fr-FR" sz="1800" dirty="0"/>
                        <a:t>linéaire</a:t>
                      </a:r>
                      <a:endParaRPr lang="fr-FR" sz="1800" b="1" dirty="0"/>
                    </a:p>
                  </a:txBody>
                  <a:tcPr/>
                </a:tc>
                <a:tc>
                  <a:txBody>
                    <a:bodyPr/>
                    <a:lstStyle/>
                    <a:p>
                      <a:pPr algn="ctr"/>
                      <a:r>
                        <a:rPr lang="fr-FR" sz="1800" dirty="0"/>
                        <a:t>1000 ns = 1 ms</a:t>
                      </a:r>
                    </a:p>
                  </a:txBody>
                  <a:tcPr/>
                </a:tc>
                <a:tc>
                  <a:txBody>
                    <a:bodyPr/>
                    <a:lstStyle/>
                    <a:p>
                      <a:pPr algn="l"/>
                      <a:r>
                        <a:rPr lang="fr-FR" dirty="0"/>
                        <a:t>sera supérieur à 1 min pour des tailles de </a:t>
                      </a:r>
                      <a:r>
                        <a:rPr lang="fr-FR" dirty="0" err="1"/>
                        <a:t>pb</a:t>
                      </a:r>
                      <a:r>
                        <a:rPr lang="fr-FR" dirty="0"/>
                        <a:t> comparables aux</a:t>
                      </a:r>
                      <a:r>
                        <a:rPr lang="fr-FR" baseline="0" dirty="0"/>
                        <a:t> taille de RAM actuelles. Donc </a:t>
                      </a:r>
                      <a:r>
                        <a:rPr lang="fr-FR" baseline="0" dirty="0" err="1"/>
                        <a:t>pb</a:t>
                      </a:r>
                      <a:r>
                        <a:rPr lang="fr-FR" baseline="0" dirty="0"/>
                        <a:t> prédominant = gestion de la mémoire</a:t>
                      </a:r>
                      <a:endParaRPr lang="fr-FR" dirty="0"/>
                    </a:p>
                  </a:txBody>
                  <a:tcPr/>
                </a:tc>
                <a:extLst>
                  <a:ext uri="{0D108BD9-81ED-4DB2-BD59-A6C34878D82A}">
                    <a16:rowId xmlns:a16="http://schemas.microsoft.com/office/drawing/2014/main" val="10003"/>
                  </a:ext>
                </a:extLst>
              </a:tr>
              <a:tr h="370840">
                <a:tc>
                  <a:txBody>
                    <a:bodyPr/>
                    <a:lstStyle/>
                    <a:p>
                      <a:pPr algn="ctr"/>
                      <a:r>
                        <a:rPr lang="fr-FR" sz="1800" dirty="0"/>
                        <a:t>O(n</a:t>
                      </a:r>
                      <a:r>
                        <a:rPr lang="fr-FR" sz="1800" baseline="30000" dirty="0"/>
                        <a:t>2</a:t>
                      </a:r>
                      <a:r>
                        <a:rPr lang="fr-FR" sz="1800" dirty="0"/>
                        <a:t>)</a:t>
                      </a:r>
                    </a:p>
                  </a:txBody>
                  <a:tcPr/>
                </a:tc>
                <a:tc>
                  <a:txBody>
                    <a:bodyPr/>
                    <a:lstStyle/>
                    <a:p>
                      <a:pPr algn="ctr"/>
                      <a:r>
                        <a:rPr lang="fr-FR" sz="1800" dirty="0"/>
                        <a:t>quadratique</a:t>
                      </a:r>
                      <a:endParaRPr lang="fr-FR" sz="1800" b="1" dirty="0"/>
                    </a:p>
                  </a:txBody>
                  <a:tcPr/>
                </a:tc>
                <a:tc>
                  <a:txBody>
                    <a:bodyPr/>
                    <a:lstStyle/>
                    <a:p>
                      <a:pPr algn="ctr"/>
                      <a:r>
                        <a:rPr lang="fr-FR" sz="1800" dirty="0"/>
                        <a:t>¼ h </a:t>
                      </a:r>
                    </a:p>
                  </a:txBody>
                  <a:tcPr/>
                </a:tc>
                <a:tc>
                  <a:txBody>
                    <a:bodyPr/>
                    <a:lstStyle/>
                    <a:p>
                      <a:pPr algn="l"/>
                      <a:r>
                        <a:rPr lang="fr-FR" dirty="0"/>
                        <a:t>ne pas dépasser n = 10</a:t>
                      </a:r>
                      <a:r>
                        <a:rPr lang="fr-FR" baseline="30000" dirty="0"/>
                        <a:t>6</a:t>
                      </a:r>
                    </a:p>
                  </a:txBody>
                  <a:tcPr/>
                </a:tc>
                <a:extLst>
                  <a:ext uri="{0D108BD9-81ED-4DB2-BD59-A6C34878D82A}">
                    <a16:rowId xmlns:a16="http://schemas.microsoft.com/office/drawing/2014/main" val="10004"/>
                  </a:ext>
                </a:extLst>
              </a:tr>
              <a:tr h="370840">
                <a:tc>
                  <a:txBody>
                    <a:bodyPr/>
                    <a:lstStyle/>
                    <a:p>
                      <a:pPr algn="ctr"/>
                      <a:r>
                        <a:rPr lang="fr-FR" sz="1800" dirty="0"/>
                        <a:t>O(</a:t>
                      </a:r>
                      <a:r>
                        <a:rPr lang="fr-FR" sz="1800" dirty="0" err="1"/>
                        <a:t>n</a:t>
                      </a:r>
                      <a:r>
                        <a:rPr lang="fr-FR" sz="1800" baseline="30000" dirty="0" err="1"/>
                        <a:t>k</a:t>
                      </a:r>
                      <a:r>
                        <a:rPr lang="fr-FR" sz="1800" dirty="0"/>
                        <a:t>)</a:t>
                      </a:r>
                    </a:p>
                  </a:txBody>
                  <a:tcPr/>
                </a:tc>
                <a:tc>
                  <a:txBody>
                    <a:bodyPr/>
                    <a:lstStyle/>
                    <a:p>
                      <a:pPr algn="ctr"/>
                      <a:r>
                        <a:rPr lang="fr-FR" sz="1800" dirty="0"/>
                        <a:t>polynomiale</a:t>
                      </a:r>
                      <a:endParaRPr lang="fr-FR" sz="1800" b="1" dirty="0"/>
                    </a:p>
                  </a:txBody>
                  <a:tcPr/>
                </a:tc>
                <a:tc>
                  <a:txBody>
                    <a:bodyPr/>
                    <a:lstStyle/>
                    <a:p>
                      <a:pPr algn="ctr"/>
                      <a:r>
                        <a:rPr lang="fr-FR" sz="1800" dirty="0"/>
                        <a:t>k= 3 </a:t>
                      </a:r>
                      <a:r>
                        <a:rPr lang="fr-FR" sz="1800" dirty="0">
                          <a:sym typeface="Wingdings"/>
                        </a:rPr>
                        <a:t> </a:t>
                      </a:r>
                      <a:r>
                        <a:rPr lang="fr-FR" sz="1800" dirty="0"/>
                        <a:t>30</a:t>
                      </a:r>
                      <a:r>
                        <a:rPr lang="fr-FR" sz="1800" baseline="0" dirty="0"/>
                        <a:t> ans </a:t>
                      </a:r>
                      <a:endParaRPr lang="fr-FR" sz="1800" dirty="0"/>
                    </a:p>
                  </a:txBody>
                  <a:tcPr/>
                </a:tc>
                <a:tc>
                  <a:txBody>
                    <a:bodyPr/>
                    <a:lstStyle/>
                    <a:p>
                      <a:pPr algn="l"/>
                      <a:r>
                        <a:rPr lang="fr-FR" dirty="0"/>
                        <a:t>et pourtant on en rencontre souvent</a:t>
                      </a:r>
                      <a:endParaRPr lang="fr-FR" baseline="30000" dirty="0"/>
                    </a:p>
                  </a:txBody>
                  <a:tcPr/>
                </a:tc>
                <a:extLst>
                  <a:ext uri="{0D108BD9-81ED-4DB2-BD59-A6C34878D82A}">
                    <a16:rowId xmlns:a16="http://schemas.microsoft.com/office/drawing/2014/main" val="10005"/>
                  </a:ext>
                </a:extLst>
              </a:tr>
              <a:tr h="370840">
                <a:tc>
                  <a:txBody>
                    <a:bodyPr/>
                    <a:lstStyle/>
                    <a:p>
                      <a:pPr algn="ctr"/>
                      <a:r>
                        <a:rPr lang="fr-FR" sz="1800" dirty="0"/>
                        <a:t>O(2</a:t>
                      </a:r>
                      <a:r>
                        <a:rPr lang="fr-FR" sz="1800" baseline="30000" dirty="0"/>
                        <a:t>n</a:t>
                      </a:r>
                      <a:r>
                        <a:rPr lang="fr-FR" sz="1800" dirty="0"/>
                        <a:t>)</a:t>
                      </a:r>
                    </a:p>
                  </a:txBody>
                  <a:tcPr/>
                </a:tc>
                <a:tc>
                  <a:txBody>
                    <a:bodyPr/>
                    <a:lstStyle/>
                    <a:p>
                      <a:pPr algn="ctr"/>
                      <a:r>
                        <a:rPr lang="fr-FR" sz="1800" dirty="0"/>
                        <a:t>exponentielle</a:t>
                      </a:r>
                      <a:endParaRPr lang="fr-FR" sz="1800" b="1" dirty="0"/>
                    </a:p>
                  </a:txBody>
                  <a:tcPr/>
                </a:tc>
                <a:tc>
                  <a:txBody>
                    <a:bodyPr/>
                    <a:lstStyle/>
                    <a:p>
                      <a:pPr algn="ctr"/>
                      <a:r>
                        <a:rPr lang="fr-FR" sz="1800" dirty="0"/>
                        <a:t>plus de 10</a:t>
                      </a:r>
                      <a:r>
                        <a:rPr lang="fr-FR" sz="1800" baseline="30000" dirty="0"/>
                        <a:t>300 000</a:t>
                      </a:r>
                      <a:r>
                        <a:rPr lang="fr-FR" sz="1800" dirty="0"/>
                        <a:t> milliards d’années</a:t>
                      </a:r>
                    </a:p>
                  </a:txBody>
                  <a:tcPr/>
                </a:tc>
                <a:tc>
                  <a:txBody>
                    <a:bodyPr/>
                    <a:lstStyle/>
                    <a:p>
                      <a:pPr marL="0" marR="0" indent="0" algn="l" defTabSz="713232" rtl="0" eaLnBrk="1" fontAlgn="auto" latinLnBrk="0" hangingPunct="1">
                        <a:lnSpc>
                          <a:spcPct val="100000"/>
                        </a:lnSpc>
                        <a:spcBef>
                          <a:spcPts val="0"/>
                        </a:spcBef>
                        <a:spcAft>
                          <a:spcPts val="0"/>
                        </a:spcAft>
                        <a:buClrTx/>
                        <a:buSzTx/>
                        <a:buFontTx/>
                        <a:buNone/>
                        <a:tabLst/>
                        <a:defRPr/>
                      </a:pPr>
                      <a:r>
                        <a:rPr lang="fr-FR" dirty="0"/>
                        <a:t>algorithme inutilisable</a:t>
                      </a:r>
                      <a:r>
                        <a:rPr lang="fr-FR" baseline="0" dirty="0"/>
                        <a:t> en pratique sauf pour des tout petits problèmes : n &lt; 50 </a:t>
                      </a:r>
                      <a:endParaRPr lang="fr-FR" baseline="30000" dirty="0"/>
                    </a:p>
                    <a:p>
                      <a:pPr algn="l"/>
                      <a:endParaRPr lang="fr-FR" baseline="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0931914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u contenu 6" descr="plt-complexites.pdf"/>
          <p:cNvPicPr>
            <a:picLocks noGrp="1" noChangeAspect="1"/>
          </p:cNvPicPr>
          <p:nvPr>
            <p:ph idx="1"/>
          </p:nvPr>
        </p:nvPicPr>
        <p:blipFill>
          <a:blip r:embed="rId2">
            <a:extLst>
              <a:ext uri="{28A0092B-C50C-407E-A947-70E740481C1C}">
                <a14:useLocalDpi xmlns:a14="http://schemas.microsoft.com/office/drawing/2010/main" val="0"/>
              </a:ext>
            </a:extLst>
          </a:blip>
          <a:srcRect l="-9981" r="-9981"/>
          <a:stretch>
            <a:fillRect/>
          </a:stretch>
        </p:blipFill>
        <p:spPr>
          <a:xfrm>
            <a:off x="628650" y="1216526"/>
            <a:ext cx="7886700" cy="5504953"/>
          </a:xfrm>
        </p:spPr>
      </p:pic>
      <p:sp>
        <p:nvSpPr>
          <p:cNvPr id="2" name="Titre 1"/>
          <p:cNvSpPr>
            <a:spLocks noGrp="1"/>
          </p:cNvSpPr>
          <p:nvPr>
            <p:ph type="title"/>
          </p:nvPr>
        </p:nvSpPr>
        <p:spPr>
          <a:xfrm>
            <a:off x="628650" y="365125"/>
            <a:ext cx="7886700" cy="851401"/>
          </a:xfrm>
        </p:spPr>
        <p:txBody>
          <a:bodyPr/>
          <a:lstStyle/>
          <a:p>
            <a:r>
              <a:rPr lang="fr-FR"/>
              <a:t>Graphiquement</a:t>
            </a:r>
            <a:endParaRPr lang="fr-FR" dirty="0"/>
          </a:p>
        </p:txBody>
      </p:sp>
      <p:sp>
        <p:nvSpPr>
          <p:cNvPr id="4" name="Espace réservé de la date 3"/>
          <p:cNvSpPr>
            <a:spLocks noGrp="1"/>
          </p:cNvSpPr>
          <p:nvPr>
            <p:ph type="dt" sz="half" idx="10"/>
          </p:nvPr>
        </p:nvSpPr>
        <p:spPr/>
        <p:txBody>
          <a:bodyPr/>
          <a:lstStyle/>
          <a:p>
            <a:fld id="{13BDC638-B47F-9D48-96B2-09650880C870}" type="datetime1">
              <a:rPr lang="fr-FR" smtClean="0"/>
              <a:t>23/03/2021</a:t>
            </a:fld>
            <a:endParaRPr lang="fr-FR"/>
          </a:p>
        </p:txBody>
      </p:sp>
      <p:sp>
        <p:nvSpPr>
          <p:cNvPr id="5" name="Espace réservé du pied de page 4"/>
          <p:cNvSpPr>
            <a:spLocks noGrp="1"/>
          </p:cNvSpPr>
          <p:nvPr>
            <p:ph type="ftr" sz="quarter" idx="11"/>
          </p:nvPr>
        </p:nvSpPr>
        <p:spPr/>
        <p:txBody>
          <a:bodyPr/>
          <a:lstStyle/>
          <a:p>
            <a:r>
              <a:rPr lang="en-US"/>
              <a:t>Algo 2. L1 math-info. UPVD. (PhL)</a:t>
            </a:r>
            <a:endParaRPr lang="fr-FR"/>
          </a:p>
        </p:txBody>
      </p:sp>
      <p:sp>
        <p:nvSpPr>
          <p:cNvPr id="6" name="Espace réservé du numéro de diapositive 5"/>
          <p:cNvSpPr>
            <a:spLocks noGrp="1"/>
          </p:cNvSpPr>
          <p:nvPr>
            <p:ph type="sldNum" sz="quarter" idx="12"/>
          </p:nvPr>
        </p:nvSpPr>
        <p:spPr/>
        <p:txBody>
          <a:bodyPr/>
          <a:lstStyle/>
          <a:p>
            <a:fld id="{65A18AA7-90E0-3C48-AFBB-AC3FD33DE304}" type="slidenum">
              <a:rPr lang="fr-FR" smtClean="0"/>
              <a:t>47</a:t>
            </a:fld>
            <a:endParaRPr lang="fr-FR"/>
          </a:p>
        </p:txBody>
      </p:sp>
    </p:spTree>
    <p:extLst>
      <p:ext uri="{BB962C8B-B14F-4D97-AF65-F5344CB8AC3E}">
        <p14:creationId xmlns:p14="http://schemas.microsoft.com/office/powerpoint/2010/main" val="8753038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Exprimer les complexités asymptotiques des itérations et </a:t>
            </a:r>
            <a:r>
              <a:rPr lang="fr-FR" dirty="0" err="1"/>
              <a:t>récursions</a:t>
            </a:r>
            <a:endParaRPr lang="fr-FR" dirty="0"/>
          </a:p>
        </p:txBody>
      </p:sp>
      <p:sp>
        <p:nvSpPr>
          <p:cNvPr id="3" name="Espace réservé du texte 2"/>
          <p:cNvSpPr>
            <a:spLocks noGrp="1"/>
          </p:cNvSpPr>
          <p:nvPr>
            <p:ph type="body" idx="1"/>
          </p:nvPr>
        </p:nvSpPr>
        <p:spPr/>
        <p:txBody>
          <a:bodyPr/>
          <a:lstStyle/>
          <a:p>
            <a:endParaRPr lang="fr-FR" dirty="0"/>
          </a:p>
        </p:txBody>
      </p:sp>
      <p:sp>
        <p:nvSpPr>
          <p:cNvPr id="4" name="Espace réservé de la date 3"/>
          <p:cNvSpPr>
            <a:spLocks noGrp="1"/>
          </p:cNvSpPr>
          <p:nvPr>
            <p:ph type="dt" sz="half" idx="10"/>
          </p:nvPr>
        </p:nvSpPr>
        <p:spPr/>
        <p:txBody>
          <a:bodyPr/>
          <a:lstStyle/>
          <a:p>
            <a:fld id="{DBAA2503-EDA3-1D42-B14C-AD9496BCB62A}" type="datetime1">
              <a:rPr lang="fr-FR" smtClean="0"/>
              <a:t>23/03/2021</a:t>
            </a:fld>
            <a:endParaRPr lang="fr-FR"/>
          </a:p>
        </p:txBody>
      </p:sp>
      <p:sp>
        <p:nvSpPr>
          <p:cNvPr id="5" name="Espace réservé du pied de page 4"/>
          <p:cNvSpPr>
            <a:spLocks noGrp="1"/>
          </p:cNvSpPr>
          <p:nvPr>
            <p:ph type="ftr" sz="quarter" idx="11"/>
          </p:nvPr>
        </p:nvSpPr>
        <p:spPr/>
        <p:txBody>
          <a:bodyPr/>
          <a:lstStyle/>
          <a:p>
            <a:r>
              <a:rPr lang="en-US"/>
              <a:t>Algo 2. L1 math-info. UPVD. (PhL)</a:t>
            </a:r>
            <a:endParaRPr lang="fr-FR"/>
          </a:p>
        </p:txBody>
      </p:sp>
      <p:sp>
        <p:nvSpPr>
          <p:cNvPr id="6" name="Espace réservé du numéro de diapositive 5"/>
          <p:cNvSpPr>
            <a:spLocks noGrp="1"/>
          </p:cNvSpPr>
          <p:nvPr>
            <p:ph type="sldNum" sz="quarter" idx="12"/>
          </p:nvPr>
        </p:nvSpPr>
        <p:spPr/>
        <p:txBody>
          <a:bodyPr/>
          <a:lstStyle/>
          <a:p>
            <a:fld id="{65A18AA7-90E0-3C48-AFBB-AC3FD33DE304}" type="slidenum">
              <a:rPr lang="fr-FR" smtClean="0"/>
              <a:t>48</a:t>
            </a:fld>
            <a:endParaRPr lang="fr-FR"/>
          </a:p>
        </p:txBody>
      </p:sp>
    </p:spTree>
    <p:extLst>
      <p:ext uri="{BB962C8B-B14F-4D97-AF65-F5344CB8AC3E}">
        <p14:creationId xmlns:p14="http://schemas.microsoft.com/office/powerpoint/2010/main" val="7693560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365125"/>
            <a:ext cx="7886700" cy="688975"/>
          </a:xfrm>
        </p:spPr>
        <p:txBody>
          <a:bodyPr/>
          <a:lstStyle/>
          <a:p>
            <a:r>
              <a:rPr lang="fr-FR" dirty="0"/>
              <a:t>Complexité d’algorithme itératif</a:t>
            </a:r>
          </a:p>
        </p:txBody>
      </p:sp>
      <mc:AlternateContent xmlns:mc="http://schemas.openxmlformats.org/markup-compatibility/2006">
        <mc:Choice xmlns:a14="http://schemas.microsoft.com/office/drawing/2010/main" Requires="a14">
          <p:sp>
            <p:nvSpPr>
              <p:cNvPr id="3" name="Espace réservé du contenu 2"/>
              <p:cNvSpPr>
                <a:spLocks noGrp="1"/>
              </p:cNvSpPr>
              <p:nvPr>
                <p:ph idx="1"/>
              </p:nvPr>
            </p:nvSpPr>
            <p:spPr>
              <a:xfrm>
                <a:off x="628649" y="1143001"/>
                <a:ext cx="8157131" cy="5033964"/>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fr-FR" dirty="0"/>
                  <a:t>Fonction de complexité dans le cas itératif = sommes, polynômes, produits, factorielles (aie) </a:t>
                </a:r>
              </a:p>
              <a:p>
                <a:pPr marL="0" marR="0" lvl="0" indent="0" defTabSz="914400" eaLnBrk="1" fontAlgn="auto" latinLnBrk="0" hangingPunct="1">
                  <a:lnSpc>
                    <a:spcPct val="100000"/>
                  </a:lnSpc>
                  <a:spcBef>
                    <a:spcPts val="0"/>
                  </a:spcBef>
                  <a:spcAft>
                    <a:spcPts val="0"/>
                  </a:spcAft>
                  <a:buClrTx/>
                  <a:buSzTx/>
                  <a:buFontTx/>
                  <a:buNone/>
                  <a:tabLst/>
                  <a:defRPr/>
                </a:pPr>
                <a:endParaRPr lang="fr-FR" dirty="0"/>
              </a:p>
              <a:p>
                <a:pPr defTabSz="914400">
                  <a:lnSpc>
                    <a:spcPct val="100000"/>
                  </a:lnSpc>
                  <a:spcBef>
                    <a:spcPts val="0"/>
                  </a:spcBef>
                  <a:defRPr/>
                </a:pPr>
                <a:r>
                  <a:rPr lang="fr-FR" sz="2000" dirty="0"/>
                  <a:t>Somme arithmétique des n premiers entiers : n(n+1)/2 =</a:t>
                </a:r>
                <a14:m>
                  <m:oMath xmlns:m="http://schemas.openxmlformats.org/officeDocument/2006/math">
                    <m:r>
                      <a:rPr lang="fr-FR" sz="2000">
                        <a:latin typeface="Cambria Math" panose="02040503050406030204" pitchFamily="18" charset="0"/>
                        <a:ea typeface="Cambria Math" panose="02040503050406030204" pitchFamily="18" charset="0"/>
                      </a:rPr>
                      <m:t> </m:t>
                    </m:r>
                    <m:r>
                      <a:rPr lang="fr-FR" sz="2000" i="1">
                        <a:latin typeface="Cambria Math" panose="02040503050406030204" pitchFamily="18" charset="0"/>
                        <a:ea typeface="Cambria Math" panose="02040503050406030204" pitchFamily="18" charset="0"/>
                      </a:rPr>
                      <m:t>𝜃</m:t>
                    </m:r>
                  </m:oMath>
                </a14:m>
                <a:r>
                  <a:rPr lang="fr-FR" sz="2000" dirty="0"/>
                  <a:t>(n</a:t>
                </a:r>
                <a:r>
                  <a:rPr lang="fr-FR" sz="2000" baseline="30000" dirty="0"/>
                  <a:t>2</a:t>
                </a:r>
                <a:r>
                  <a:rPr lang="fr-FR" sz="2000" dirty="0"/>
                  <a:t>)</a:t>
                </a:r>
              </a:p>
              <a:p>
                <a:pPr defTabSz="914400">
                  <a:lnSpc>
                    <a:spcPct val="100000"/>
                  </a:lnSpc>
                  <a:spcBef>
                    <a:spcPts val="0"/>
                  </a:spcBef>
                  <a:defRPr/>
                </a:pPr>
                <a:r>
                  <a:rPr lang="fr-FR" sz="2000" dirty="0"/>
                  <a:t>Somme arithmétique des n premiers  carrés : n(n+1)(2n+1)/6 = </a:t>
                </a:r>
                <a14:m>
                  <m:oMath xmlns:m="http://schemas.openxmlformats.org/officeDocument/2006/math">
                    <m:r>
                      <a:rPr lang="fr-FR" sz="2000" i="1">
                        <a:latin typeface="Cambria Math" panose="02040503050406030204" pitchFamily="18" charset="0"/>
                        <a:ea typeface="Cambria Math" panose="02040503050406030204" pitchFamily="18" charset="0"/>
                      </a:rPr>
                      <m:t>𝜃</m:t>
                    </m:r>
                  </m:oMath>
                </a14:m>
                <a:r>
                  <a:rPr lang="fr-FR" sz="2000" dirty="0"/>
                  <a:t>(n</a:t>
                </a:r>
                <a:r>
                  <a:rPr lang="fr-FR" sz="2000" baseline="30000" dirty="0"/>
                  <a:t>3</a:t>
                </a:r>
                <a:r>
                  <a:rPr lang="fr-FR" sz="2000" dirty="0"/>
                  <a:t>)</a:t>
                </a:r>
              </a:p>
              <a:p>
                <a:pPr defTabSz="914400">
                  <a:lnSpc>
                    <a:spcPct val="100000"/>
                  </a:lnSpc>
                  <a:spcBef>
                    <a:spcPts val="0"/>
                  </a:spcBef>
                  <a:defRPr/>
                </a:pPr>
                <a:r>
                  <a:rPr lang="fr-FR" sz="2000" dirty="0"/>
                  <a:t>Somme arithmétique des n premiers cubes : n</a:t>
                </a:r>
                <a:r>
                  <a:rPr lang="fr-FR" sz="2000" baseline="30000" dirty="0"/>
                  <a:t>2</a:t>
                </a:r>
                <a:r>
                  <a:rPr lang="fr-FR" sz="2000" dirty="0"/>
                  <a:t>(n+1)</a:t>
                </a:r>
                <a:r>
                  <a:rPr lang="fr-FR" sz="2000" baseline="30000" dirty="0"/>
                  <a:t>2</a:t>
                </a:r>
                <a:r>
                  <a:rPr lang="fr-FR" sz="2000" dirty="0"/>
                  <a:t>/4 = </a:t>
                </a:r>
                <a14:m>
                  <m:oMath xmlns:m="http://schemas.openxmlformats.org/officeDocument/2006/math">
                    <m:r>
                      <a:rPr lang="fr-FR" sz="2000" i="1">
                        <a:latin typeface="Cambria Math" panose="02040503050406030204" pitchFamily="18" charset="0"/>
                        <a:ea typeface="Cambria Math" panose="02040503050406030204" pitchFamily="18" charset="0"/>
                      </a:rPr>
                      <m:t>𝜃</m:t>
                    </m:r>
                  </m:oMath>
                </a14:m>
                <a:r>
                  <a:rPr lang="fr-FR" sz="2000" dirty="0"/>
                  <a:t>(n</a:t>
                </a:r>
                <a:r>
                  <a:rPr lang="fr-FR" sz="2000" baseline="30000" dirty="0"/>
                  <a:t>4</a:t>
                </a:r>
                <a:r>
                  <a:rPr lang="fr-FR" sz="2000" dirty="0"/>
                  <a:t>)</a:t>
                </a:r>
              </a:p>
              <a:p>
                <a:pPr defTabSz="914400">
                  <a:lnSpc>
                    <a:spcPct val="100000"/>
                  </a:lnSpc>
                  <a:spcBef>
                    <a:spcPts val="0"/>
                  </a:spcBef>
                  <a:defRPr/>
                </a:pPr>
                <a:r>
                  <a:rPr lang="fr-FR" sz="2000" dirty="0"/>
                  <a:t>Polynôme de puissances de n, de degré ≤ k et à coefficients constants =</a:t>
                </a:r>
                <a14:m>
                  <m:oMath xmlns:m="http://schemas.openxmlformats.org/officeDocument/2006/math">
                    <m:r>
                      <a:rPr lang="fr-FR" sz="2000">
                        <a:latin typeface="Cambria Math" panose="02040503050406030204" pitchFamily="18" charset="0"/>
                        <a:ea typeface="Cambria Math" panose="02040503050406030204" pitchFamily="18" charset="0"/>
                      </a:rPr>
                      <m:t> </m:t>
                    </m:r>
                    <m:r>
                      <a:rPr lang="fr-FR" sz="2000" i="1">
                        <a:latin typeface="Cambria Math" panose="02040503050406030204" pitchFamily="18" charset="0"/>
                        <a:ea typeface="Cambria Math" panose="02040503050406030204" pitchFamily="18" charset="0"/>
                      </a:rPr>
                      <m:t>𝜃</m:t>
                    </m:r>
                  </m:oMath>
                </a14:m>
                <a:r>
                  <a:rPr lang="fr-FR" sz="2000" dirty="0"/>
                  <a:t>(</a:t>
                </a:r>
                <a:r>
                  <a:rPr lang="fr-FR" sz="2000" dirty="0" err="1"/>
                  <a:t>n</a:t>
                </a:r>
                <a:r>
                  <a:rPr lang="fr-FR" sz="2000" baseline="30000" dirty="0" err="1"/>
                  <a:t>k</a:t>
                </a:r>
                <a:r>
                  <a:rPr lang="fr-FR" sz="2000" dirty="0"/>
                  <a:t>)</a:t>
                </a:r>
              </a:p>
              <a:p>
                <a:pPr defTabSz="914400">
                  <a:lnSpc>
                    <a:spcPct val="100000"/>
                  </a:lnSpc>
                  <a:spcBef>
                    <a:spcPts val="0"/>
                  </a:spcBef>
                  <a:defRPr/>
                </a:pPr>
                <a:r>
                  <a:rPr lang="fr-FR" sz="2000" dirty="0"/>
                  <a:t>Sommes géométriques : </a:t>
                </a:r>
              </a:p>
              <a:p>
                <a:pPr marL="0" indent="0" algn="ctr" defTabSz="914400">
                  <a:lnSpc>
                    <a:spcPct val="100000"/>
                  </a:lnSpc>
                  <a:spcBef>
                    <a:spcPts val="0"/>
                  </a:spcBef>
                  <a:buNone/>
                  <a:defRPr/>
                </a:pPr>
                <a:r>
                  <a:rPr lang="fr-FR" sz="2000" dirty="0"/>
                  <a:t>1+x+x</a:t>
                </a:r>
                <a:r>
                  <a:rPr lang="fr-FR" sz="2000" baseline="30000" dirty="0"/>
                  <a:t>2</a:t>
                </a:r>
                <a:r>
                  <a:rPr lang="fr-FR" sz="2000" dirty="0"/>
                  <a:t>+…+</a:t>
                </a:r>
                <a:r>
                  <a:rPr lang="fr-FR" sz="2000" dirty="0" err="1"/>
                  <a:t>x</a:t>
                </a:r>
                <a:r>
                  <a:rPr lang="fr-FR" sz="2000" baseline="30000" dirty="0" err="1"/>
                  <a:t>n</a:t>
                </a:r>
                <a:r>
                  <a:rPr lang="fr-FR" sz="2000" dirty="0"/>
                  <a:t> = (x</a:t>
                </a:r>
                <a:r>
                  <a:rPr lang="fr-FR" sz="2000" baseline="30000" dirty="0"/>
                  <a:t>n+1 </a:t>
                </a:r>
                <a:r>
                  <a:rPr lang="fr-FR" sz="2000" dirty="0"/>
                  <a:t>– 1)/(x-1) –&gt; 1/1-x si |x|&lt;1 et </a:t>
                </a:r>
                <a:r>
                  <a:rPr lang="fr-FR" sz="2000" i="1" dirty="0"/>
                  <a:t>diverge</a:t>
                </a:r>
                <a:r>
                  <a:rPr lang="fr-FR" sz="2000" dirty="0"/>
                  <a:t> sinon</a:t>
                </a:r>
              </a:p>
              <a:p>
                <a:pPr defTabSz="914400">
                  <a:lnSpc>
                    <a:spcPct val="100000"/>
                  </a:lnSpc>
                  <a:spcBef>
                    <a:spcPts val="0"/>
                  </a:spcBef>
                  <a:defRPr/>
                </a:pPr>
                <a:r>
                  <a:rPr lang="fr-FR" sz="2000" dirty="0"/>
                  <a:t>Série harmonique : 1+1/2+1/3+…+1/n = ln(n) + O(1)  </a:t>
                </a:r>
              </a:p>
              <a:p>
                <a:pPr defTabSz="914400">
                  <a:lnSpc>
                    <a:spcPct val="100000"/>
                  </a:lnSpc>
                  <a:spcBef>
                    <a:spcPts val="0"/>
                  </a:spcBef>
                  <a:defRPr/>
                </a:pPr>
                <a:r>
                  <a:rPr lang="fr-FR" sz="2000" dirty="0"/>
                  <a:t>Produits --&gt; Sommes : ln(a</a:t>
                </a:r>
                <a:r>
                  <a:rPr lang="fr-FR" sz="2000" baseline="-25000" dirty="0"/>
                  <a:t>1</a:t>
                </a:r>
                <a:r>
                  <a:rPr lang="fr-FR" sz="2000" dirty="0"/>
                  <a:t> </a:t>
                </a:r>
                <a:r>
                  <a:rPr lang="fr-FR" sz="1400" dirty="0"/>
                  <a:t>x</a:t>
                </a:r>
                <a:r>
                  <a:rPr lang="fr-FR" sz="2000" dirty="0"/>
                  <a:t> a</a:t>
                </a:r>
                <a:r>
                  <a:rPr lang="fr-FR" sz="2000" baseline="-25000" dirty="0"/>
                  <a:t>2 </a:t>
                </a:r>
                <a:r>
                  <a:rPr lang="fr-FR" sz="1400" dirty="0"/>
                  <a:t>x</a:t>
                </a:r>
                <a:r>
                  <a:rPr lang="fr-FR" sz="2000" dirty="0"/>
                  <a:t> …</a:t>
                </a:r>
                <a:r>
                  <a:rPr lang="fr-FR" sz="1400" dirty="0"/>
                  <a:t>x</a:t>
                </a:r>
                <a:r>
                  <a:rPr lang="fr-FR" sz="2000" dirty="0"/>
                  <a:t> a</a:t>
                </a:r>
                <a:r>
                  <a:rPr lang="fr-FR" sz="2000" baseline="-25000" dirty="0"/>
                  <a:t>n</a:t>
                </a:r>
                <a:r>
                  <a:rPr lang="fr-FR" sz="2000" dirty="0"/>
                  <a:t>) = ln(a</a:t>
                </a:r>
                <a:r>
                  <a:rPr lang="fr-FR" sz="2000" baseline="-25000" dirty="0"/>
                  <a:t>1</a:t>
                </a:r>
                <a:r>
                  <a:rPr lang="fr-FR" sz="2000" dirty="0"/>
                  <a:t>) + ln(a</a:t>
                </a:r>
                <a:r>
                  <a:rPr lang="fr-FR" sz="2000" baseline="-25000" dirty="0"/>
                  <a:t>2</a:t>
                </a:r>
                <a:r>
                  <a:rPr lang="fr-FR" sz="2000" dirty="0"/>
                  <a:t>) + …+ ln(a</a:t>
                </a:r>
                <a:r>
                  <a:rPr lang="fr-FR" sz="2000" baseline="-25000" dirty="0"/>
                  <a:t>n</a:t>
                </a:r>
                <a:r>
                  <a:rPr lang="fr-FR" sz="2000" dirty="0"/>
                  <a:t>)</a:t>
                </a:r>
              </a:p>
              <a:p>
                <a:pPr marL="0" lvl="0" indent="0" defTabSz="914400">
                  <a:lnSpc>
                    <a:spcPct val="100000"/>
                  </a:lnSpc>
                  <a:spcBef>
                    <a:spcPts val="0"/>
                  </a:spcBef>
                  <a:buNone/>
                  <a:defRPr/>
                </a:pPr>
                <a:endParaRPr lang="fr-FR" dirty="0"/>
              </a:p>
              <a:p>
                <a:pPr lvl="0" defTabSz="914400">
                  <a:lnSpc>
                    <a:spcPct val="100000"/>
                  </a:lnSpc>
                  <a:spcBef>
                    <a:spcPts val="0"/>
                  </a:spcBef>
                  <a:buFontTx/>
                  <a:buChar char="-"/>
                  <a:defRPr/>
                </a:pPr>
                <a:endParaRPr lang="fr-FR" dirty="0"/>
              </a:p>
              <a:p>
                <a:pPr marL="0" indent="0" defTabSz="914400">
                  <a:lnSpc>
                    <a:spcPct val="100000"/>
                  </a:lnSpc>
                  <a:spcBef>
                    <a:spcPts val="0"/>
                  </a:spcBef>
                  <a:buNone/>
                </a:pPr>
                <a:endParaRPr lang="fr-FR" dirty="0"/>
              </a:p>
            </p:txBody>
          </p:sp>
        </mc:Choice>
        <mc:Fallback>
          <p:sp>
            <p:nvSpPr>
              <p:cNvPr id="3" name="Espace réservé du contenu 2"/>
              <p:cNvSpPr>
                <a:spLocks noGrp="1" noRot="1" noChangeAspect="1" noMove="1" noResize="1" noEditPoints="1" noAdjustHandles="1" noChangeArrowheads="1" noChangeShapeType="1" noTextEdit="1"/>
              </p:cNvSpPr>
              <p:nvPr>
                <p:ph idx="1"/>
              </p:nvPr>
            </p:nvSpPr>
            <p:spPr>
              <a:xfrm>
                <a:off x="628649" y="1143001"/>
                <a:ext cx="8157131" cy="5033964"/>
              </a:xfrm>
              <a:blipFill>
                <a:blip r:embed="rId2"/>
                <a:stretch>
                  <a:fillRect l="-1087" t="-1008"/>
                </a:stretch>
              </a:blipFill>
            </p:spPr>
            <p:txBody>
              <a:bodyPr/>
              <a:lstStyle/>
              <a:p>
                <a:r>
                  <a:rPr lang="fr-FR">
                    <a:noFill/>
                  </a:rPr>
                  <a:t> </a:t>
                </a:r>
              </a:p>
            </p:txBody>
          </p:sp>
        </mc:Fallback>
      </mc:AlternateContent>
      <p:sp>
        <p:nvSpPr>
          <p:cNvPr id="4" name="Espace réservé de la date 3"/>
          <p:cNvSpPr>
            <a:spLocks noGrp="1"/>
          </p:cNvSpPr>
          <p:nvPr>
            <p:ph type="dt" sz="half" idx="10"/>
          </p:nvPr>
        </p:nvSpPr>
        <p:spPr/>
        <p:txBody>
          <a:bodyPr/>
          <a:lstStyle/>
          <a:p>
            <a:fld id="{383BD0CD-D3D4-5843-B044-EC2439C0D0AA}" type="datetime1">
              <a:rPr lang="fr-FR" smtClean="0"/>
              <a:t>23/03/2021</a:t>
            </a:fld>
            <a:endParaRPr lang="fr-FR"/>
          </a:p>
        </p:txBody>
      </p:sp>
      <p:sp>
        <p:nvSpPr>
          <p:cNvPr id="5" name="Espace réservé du pied de page 4"/>
          <p:cNvSpPr>
            <a:spLocks noGrp="1"/>
          </p:cNvSpPr>
          <p:nvPr>
            <p:ph type="ftr" sz="quarter" idx="11"/>
          </p:nvPr>
        </p:nvSpPr>
        <p:spPr/>
        <p:txBody>
          <a:bodyPr/>
          <a:lstStyle/>
          <a:p>
            <a:r>
              <a:rPr lang="en-US"/>
              <a:t>Algo 2. L1 math-info. UPVD. (PhL)</a:t>
            </a:r>
            <a:endParaRPr lang="fr-FR"/>
          </a:p>
        </p:txBody>
      </p:sp>
      <p:sp>
        <p:nvSpPr>
          <p:cNvPr id="6" name="Espace réservé du numéro de diapositive 5"/>
          <p:cNvSpPr>
            <a:spLocks noGrp="1"/>
          </p:cNvSpPr>
          <p:nvPr>
            <p:ph type="sldNum" sz="quarter" idx="12"/>
          </p:nvPr>
        </p:nvSpPr>
        <p:spPr/>
        <p:txBody>
          <a:bodyPr/>
          <a:lstStyle/>
          <a:p>
            <a:fld id="{65A18AA7-90E0-3C48-AFBB-AC3FD33DE304}" type="slidenum">
              <a:rPr lang="fr-FR" smtClean="0"/>
              <a:t>49</a:t>
            </a:fld>
            <a:endParaRPr lang="fr-FR"/>
          </a:p>
        </p:txBody>
      </p:sp>
    </p:spTree>
    <p:extLst>
      <p:ext uri="{BB962C8B-B14F-4D97-AF65-F5344CB8AC3E}">
        <p14:creationId xmlns:p14="http://schemas.microsoft.com/office/powerpoint/2010/main" val="617105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365125"/>
            <a:ext cx="7886700" cy="1146269"/>
          </a:xfrm>
        </p:spPr>
        <p:txBody>
          <a:bodyPr/>
          <a:lstStyle/>
          <a:p>
            <a:r>
              <a:rPr lang="fr-FR" dirty="0"/>
              <a:t>Je recherche l’indice d’une valeur parmi n valeurs stockées dans un tableau</a:t>
            </a:r>
          </a:p>
        </p:txBody>
      </p:sp>
      <p:sp>
        <p:nvSpPr>
          <p:cNvPr id="3" name="Espace réservé du contenu 2"/>
          <p:cNvSpPr>
            <a:spLocks noGrp="1"/>
          </p:cNvSpPr>
          <p:nvPr>
            <p:ph idx="1"/>
          </p:nvPr>
        </p:nvSpPr>
        <p:spPr>
          <a:xfrm>
            <a:off x="733463" y="3472406"/>
            <a:ext cx="7670950" cy="2883950"/>
          </a:xfrm>
        </p:spPr>
        <p:style>
          <a:lnRef idx="1">
            <a:schemeClr val="accent3"/>
          </a:lnRef>
          <a:fillRef idx="2">
            <a:schemeClr val="accent3"/>
          </a:fillRef>
          <a:effectRef idx="1">
            <a:schemeClr val="accent3"/>
          </a:effectRef>
          <a:fontRef idx="minor">
            <a:schemeClr val="dk1"/>
          </a:fontRef>
        </p:style>
        <p:txBody>
          <a:bodyPr>
            <a:normAutofit fontScale="92500" lnSpcReduction="20000"/>
          </a:bodyPr>
          <a:lstStyle/>
          <a:p>
            <a:pPr marL="0" indent="0">
              <a:buNone/>
              <a:tabLst>
                <a:tab pos="390525" algn="l"/>
              </a:tabLst>
            </a:pPr>
            <a:r>
              <a:rPr lang="fr-FR" dirty="0" err="1">
                <a:latin typeface="American Typewriter Condensed"/>
                <a:cs typeface="American Typewriter Condensed"/>
              </a:rPr>
              <a:t>def</a:t>
            </a:r>
            <a:r>
              <a:rPr lang="fr-FR" dirty="0">
                <a:latin typeface="American Typewriter Condensed"/>
                <a:cs typeface="American Typewriter Condensed"/>
              </a:rPr>
              <a:t> </a:t>
            </a:r>
            <a:r>
              <a:rPr lang="fr-FR" dirty="0" err="1">
                <a:latin typeface="American Typewriter Condensed"/>
                <a:cs typeface="American Typewriter Condensed"/>
              </a:rPr>
              <a:t>rechercheIterative</a:t>
            </a:r>
            <a:r>
              <a:rPr lang="fr-FR" dirty="0">
                <a:latin typeface="American Typewriter Condensed"/>
                <a:cs typeface="American Typewriter Condensed"/>
              </a:rPr>
              <a:t>(val : </a:t>
            </a:r>
            <a:r>
              <a:rPr lang="fr-FR" dirty="0" err="1">
                <a:latin typeface="American Typewriter Condensed"/>
                <a:cs typeface="American Typewriter Condensed"/>
              </a:rPr>
              <a:t>float</a:t>
            </a:r>
            <a:r>
              <a:rPr lang="fr-FR" dirty="0">
                <a:latin typeface="American Typewriter Condensed"/>
                <a:cs typeface="American Typewriter Condensed"/>
              </a:rPr>
              <a:t>, </a:t>
            </a:r>
            <a:r>
              <a:rPr lang="fr-FR" dirty="0" err="1">
                <a:latin typeface="American Typewriter Condensed"/>
                <a:cs typeface="American Typewriter Condensed"/>
              </a:rPr>
              <a:t>t</a:t>
            </a:r>
            <a:r>
              <a:rPr lang="fr-FR" dirty="0">
                <a:latin typeface="American Typewriter Condensed"/>
                <a:cs typeface="American Typewriter Condensed"/>
              </a:rPr>
              <a:t> : List[</a:t>
            </a:r>
            <a:r>
              <a:rPr lang="fr-FR" dirty="0" err="1">
                <a:latin typeface="American Typewriter Condensed"/>
                <a:cs typeface="American Typewriter Condensed"/>
              </a:rPr>
              <a:t>float</a:t>
            </a:r>
            <a:r>
              <a:rPr lang="fr-FR" dirty="0">
                <a:latin typeface="American Typewriter Condensed"/>
                <a:cs typeface="American Typewriter Condensed"/>
              </a:rPr>
              <a:t>], </a:t>
            </a:r>
            <a:r>
              <a:rPr lang="fr-FR" dirty="0" err="1">
                <a:latin typeface="American Typewriter Condensed"/>
                <a:cs typeface="American Typewriter Condensed"/>
              </a:rPr>
              <a:t>dim_t</a:t>
            </a:r>
            <a:r>
              <a:rPr lang="fr-FR" dirty="0">
                <a:latin typeface="American Typewriter Condensed"/>
                <a:cs typeface="American Typewriter Condensed"/>
              </a:rPr>
              <a:t>: </a:t>
            </a:r>
            <a:r>
              <a:rPr lang="fr-FR" dirty="0" err="1">
                <a:latin typeface="American Typewriter Condensed"/>
                <a:cs typeface="American Typewriter Condensed"/>
              </a:rPr>
              <a:t>int</a:t>
            </a:r>
            <a:r>
              <a:rPr lang="fr-FR" dirty="0">
                <a:latin typeface="American Typewriter Condensed"/>
                <a:cs typeface="American Typewriter Condensed"/>
              </a:rPr>
              <a:t>) -&gt; </a:t>
            </a:r>
            <a:r>
              <a:rPr lang="fr-FR" dirty="0" err="1">
                <a:latin typeface="American Typewriter Condensed"/>
                <a:cs typeface="American Typewriter Condensed"/>
              </a:rPr>
              <a:t>int</a:t>
            </a:r>
            <a:r>
              <a:rPr lang="fr-FR" dirty="0">
                <a:latin typeface="American Typewriter Condensed"/>
                <a:cs typeface="American Typewriter Condensed"/>
              </a:rPr>
              <a:t>:</a:t>
            </a:r>
          </a:p>
          <a:p>
            <a:pPr marL="0" indent="0">
              <a:buNone/>
              <a:tabLst>
                <a:tab pos="390525" algn="l"/>
              </a:tabLst>
            </a:pPr>
            <a:r>
              <a:rPr lang="fr-FR" dirty="0">
                <a:solidFill>
                  <a:schemeClr val="bg1"/>
                </a:solidFill>
                <a:latin typeface="American Typewriter Condensed"/>
                <a:cs typeface="American Typewriter Condensed"/>
              </a:rPr>
              <a:t> 	</a:t>
            </a:r>
            <a:r>
              <a:rPr lang="fr-FR" sz="2000" dirty="0">
                <a:solidFill>
                  <a:schemeClr val="bg1"/>
                </a:solidFill>
                <a:latin typeface="American Typewriter Condensed"/>
                <a:cs typeface="American Typewriter Condensed"/>
              </a:rPr>
              <a:t>‘’’ recherche itérative de val dans </a:t>
            </a:r>
            <a:r>
              <a:rPr lang="fr-FR" sz="2000" dirty="0" err="1">
                <a:solidFill>
                  <a:schemeClr val="bg1"/>
                </a:solidFill>
                <a:latin typeface="American Typewriter Condensed"/>
                <a:cs typeface="American Typewriter Condensed"/>
              </a:rPr>
              <a:t>t</a:t>
            </a:r>
            <a:r>
              <a:rPr lang="fr-FR" sz="2000" dirty="0">
                <a:solidFill>
                  <a:schemeClr val="bg1"/>
                </a:solidFill>
                <a:latin typeface="American Typewriter Condensed"/>
                <a:cs typeface="American Typewriter Condensed"/>
              </a:rPr>
              <a:t> tableau de taille </a:t>
            </a:r>
            <a:r>
              <a:rPr lang="fr-FR" sz="2000" dirty="0" err="1">
                <a:solidFill>
                  <a:schemeClr val="bg1"/>
                </a:solidFill>
                <a:latin typeface="American Typewriter Condensed"/>
                <a:cs typeface="American Typewriter Condensed"/>
              </a:rPr>
              <a:t>dim_t</a:t>
            </a:r>
            <a:br>
              <a:rPr lang="fr-FR" sz="2000" dirty="0">
                <a:solidFill>
                  <a:schemeClr val="bg1"/>
                </a:solidFill>
                <a:latin typeface="American Typewriter Condensed"/>
                <a:cs typeface="American Typewriter Condensed"/>
              </a:rPr>
            </a:br>
            <a:r>
              <a:rPr lang="fr-FR" sz="2000" dirty="0">
                <a:solidFill>
                  <a:schemeClr val="bg1"/>
                </a:solidFill>
                <a:latin typeface="American Typewriter Condensed"/>
                <a:cs typeface="American Typewriter Condensed"/>
              </a:rPr>
              <a:t>	retourne l’indice de la première occurrence de val ou -1 si absence’’’ </a:t>
            </a:r>
            <a:endParaRPr lang="fr-FR" sz="2000" dirty="0">
              <a:latin typeface="American Typewriter Condensed"/>
              <a:cs typeface="American Typewriter Condensed"/>
            </a:endParaRPr>
          </a:p>
          <a:p>
            <a:pPr marL="0" indent="0">
              <a:buNone/>
              <a:tabLst>
                <a:tab pos="390525" algn="l"/>
              </a:tabLst>
            </a:pPr>
            <a:r>
              <a:rPr lang="fr-FR" dirty="0">
                <a:latin typeface="American Typewriter Condensed"/>
                <a:cs typeface="American Typewriter Condensed"/>
              </a:rPr>
              <a:t> 	i = 0  	 </a:t>
            </a:r>
            <a:r>
              <a:rPr lang="fr-FR" dirty="0">
                <a:solidFill>
                  <a:schemeClr val="bg1"/>
                </a:solidFill>
                <a:latin typeface="American Typewriter Condensed"/>
                <a:cs typeface="American Typewriter Condensed"/>
              </a:rPr>
              <a:t># j’'accumule dans </a:t>
            </a:r>
            <a:r>
              <a:rPr lang="fr-FR" dirty="0" err="1">
                <a:solidFill>
                  <a:schemeClr val="bg1"/>
                </a:solidFill>
                <a:latin typeface="American Typewriter Condensed"/>
                <a:cs typeface="American Typewriter Condensed"/>
              </a:rPr>
              <a:t>res</a:t>
            </a:r>
            <a:endParaRPr lang="fr-FR" dirty="0">
              <a:solidFill>
                <a:schemeClr val="bg1"/>
              </a:solidFill>
              <a:latin typeface="American Typewriter Condensed"/>
              <a:cs typeface="American Typewriter Condensed"/>
            </a:endParaRPr>
          </a:p>
          <a:p>
            <a:pPr marL="0" indent="0">
              <a:buNone/>
              <a:tabLst>
                <a:tab pos="390525" algn="l"/>
              </a:tabLst>
            </a:pPr>
            <a:r>
              <a:rPr lang="fr-FR" dirty="0">
                <a:latin typeface="American Typewriter Condensed"/>
                <a:cs typeface="American Typewriter Condensed"/>
              </a:rPr>
              <a:t> 	</a:t>
            </a:r>
            <a:r>
              <a:rPr lang="fr-FR" dirty="0" err="1">
                <a:latin typeface="American Typewriter Condensed"/>
                <a:cs typeface="American Typewriter Condensed"/>
              </a:rPr>
              <a:t>while</a:t>
            </a:r>
            <a:r>
              <a:rPr lang="fr-FR" dirty="0">
                <a:latin typeface="American Typewriter Condensed"/>
                <a:cs typeface="American Typewriter Condensed"/>
              </a:rPr>
              <a:t> i &lt; </a:t>
            </a:r>
            <a:r>
              <a:rPr lang="fr-FR" dirty="0" err="1">
                <a:latin typeface="American Typewriter Condensed"/>
                <a:cs typeface="American Typewriter Condensed"/>
              </a:rPr>
              <a:t>dim_t</a:t>
            </a:r>
            <a:r>
              <a:rPr lang="fr-FR" dirty="0">
                <a:latin typeface="American Typewriter Condensed"/>
                <a:cs typeface="American Typewriter Condensed"/>
              </a:rPr>
              <a:t>:</a:t>
            </a:r>
          </a:p>
          <a:p>
            <a:pPr marL="0" indent="0">
              <a:buNone/>
              <a:tabLst>
                <a:tab pos="390525" algn="l"/>
              </a:tabLst>
            </a:pPr>
            <a:r>
              <a:rPr lang="fr-FR" dirty="0">
                <a:latin typeface="American Typewriter Condensed"/>
                <a:cs typeface="American Typewriter Condensed"/>
              </a:rPr>
              <a:t>	     if val == </a:t>
            </a:r>
            <a:r>
              <a:rPr lang="fr-FR" dirty="0" err="1">
                <a:latin typeface="American Typewriter Condensed"/>
                <a:cs typeface="American Typewriter Condensed"/>
              </a:rPr>
              <a:t>t</a:t>
            </a:r>
            <a:r>
              <a:rPr lang="fr-FR" dirty="0">
                <a:latin typeface="American Typewriter Condensed"/>
                <a:cs typeface="American Typewriter Condensed"/>
              </a:rPr>
              <a:t>[i]:</a:t>
            </a:r>
          </a:p>
          <a:p>
            <a:pPr marL="0" indent="0">
              <a:buNone/>
              <a:tabLst>
                <a:tab pos="390525" algn="l"/>
              </a:tabLst>
            </a:pPr>
            <a:r>
              <a:rPr lang="fr-FR" dirty="0">
                <a:latin typeface="American Typewriter Condensed"/>
                <a:cs typeface="American Typewriter Condensed"/>
              </a:rPr>
              <a:t>			return i </a:t>
            </a:r>
          </a:p>
          <a:p>
            <a:pPr marL="0" indent="0">
              <a:buNone/>
              <a:tabLst>
                <a:tab pos="390525" algn="l"/>
              </a:tabLst>
            </a:pPr>
            <a:r>
              <a:rPr lang="fr-FR" dirty="0">
                <a:latin typeface="American Typewriter Condensed"/>
                <a:cs typeface="American Typewriter Condensed"/>
              </a:rPr>
              <a:t>		i = i+1</a:t>
            </a:r>
          </a:p>
          <a:p>
            <a:pPr marL="0" indent="0">
              <a:buNone/>
              <a:tabLst>
                <a:tab pos="390525" algn="l"/>
              </a:tabLst>
            </a:pPr>
            <a:r>
              <a:rPr lang="fr-FR" dirty="0">
                <a:latin typeface="American Typewriter Condensed"/>
                <a:cs typeface="American Typewriter Condensed"/>
              </a:rPr>
              <a:t>	return -1</a:t>
            </a:r>
          </a:p>
          <a:p>
            <a:pPr marL="0" indent="0">
              <a:buNone/>
            </a:pPr>
            <a:endParaRPr lang="fr-FR" dirty="0">
              <a:latin typeface="American Typewriter Condensed"/>
              <a:cs typeface="American Typewriter Condensed"/>
            </a:endParaRPr>
          </a:p>
        </p:txBody>
      </p:sp>
      <p:sp>
        <p:nvSpPr>
          <p:cNvPr id="4" name="Espace réservé de la date 3"/>
          <p:cNvSpPr>
            <a:spLocks noGrp="1"/>
          </p:cNvSpPr>
          <p:nvPr>
            <p:ph type="dt" sz="half" idx="10"/>
          </p:nvPr>
        </p:nvSpPr>
        <p:spPr/>
        <p:txBody>
          <a:bodyPr/>
          <a:lstStyle/>
          <a:p>
            <a:fld id="{1146EEE9-BAB9-A94B-92FB-C5DCDBC2987C}" type="datetime1">
              <a:rPr lang="fr-FR" smtClean="0"/>
              <a:t>23/03/2021</a:t>
            </a:fld>
            <a:endParaRPr lang="en-US" dirty="0"/>
          </a:p>
        </p:txBody>
      </p:sp>
      <p:sp>
        <p:nvSpPr>
          <p:cNvPr id="5" name="Espace réservé du pied de page 4"/>
          <p:cNvSpPr>
            <a:spLocks noGrp="1"/>
          </p:cNvSpPr>
          <p:nvPr>
            <p:ph type="ftr" sz="quarter" idx="11"/>
          </p:nvPr>
        </p:nvSpPr>
        <p:spPr/>
        <p:txBody>
          <a:bodyPr/>
          <a:lstStyle/>
          <a:p>
            <a:r>
              <a:rPr lang="en-US" dirty="0" err="1"/>
              <a:t>Algo</a:t>
            </a:r>
            <a:r>
              <a:rPr lang="en-US" dirty="0"/>
              <a:t> 2. L1 math-info. UPVD. (</a:t>
            </a:r>
            <a:r>
              <a:rPr lang="en-US" dirty="0" err="1"/>
              <a:t>PhL</a:t>
            </a:r>
            <a:r>
              <a:rPr lang="en-US" dirty="0"/>
              <a:t>)</a:t>
            </a:r>
          </a:p>
        </p:txBody>
      </p:sp>
      <p:sp>
        <p:nvSpPr>
          <p:cNvPr id="6" name="Espace réservé du numéro de diapositive 5"/>
          <p:cNvSpPr>
            <a:spLocks noGrp="1"/>
          </p:cNvSpPr>
          <p:nvPr>
            <p:ph type="sldNum" sz="quarter" idx="12"/>
          </p:nvPr>
        </p:nvSpPr>
        <p:spPr/>
        <p:txBody>
          <a:bodyPr/>
          <a:lstStyle/>
          <a:p>
            <a:fld id="{48F63A3B-78C7-47BE-AE5E-E10140E04643}" type="slidenum">
              <a:rPr lang="en-US" smtClean="0"/>
              <a:t>5</a:t>
            </a:fld>
            <a:endParaRPr lang="en-US"/>
          </a:p>
        </p:txBody>
      </p:sp>
      <p:sp>
        <p:nvSpPr>
          <p:cNvPr id="7" name="ZoneTexte 6"/>
          <p:cNvSpPr txBox="1"/>
          <p:nvPr/>
        </p:nvSpPr>
        <p:spPr>
          <a:xfrm>
            <a:off x="622526" y="1429510"/>
            <a:ext cx="7892824" cy="2339102"/>
          </a:xfrm>
          <a:prstGeom prst="rect">
            <a:avLst/>
          </a:prstGeom>
          <a:noFill/>
        </p:spPr>
        <p:txBody>
          <a:bodyPr wrap="square" rtlCol="0">
            <a:spAutoFit/>
          </a:bodyPr>
          <a:lstStyle/>
          <a:p>
            <a:r>
              <a:rPr lang="fr-FR" dirty="0">
                <a:cs typeface="American Typewriter Condensed"/>
              </a:rPr>
              <a:t>Une instance : un choix de la valeur cherchée, de n et des n valeurs du tableau </a:t>
            </a:r>
            <a:r>
              <a:rPr lang="fr-FR" dirty="0" err="1">
                <a:cs typeface="American Typewriter Condensed"/>
              </a:rPr>
              <a:t>t</a:t>
            </a:r>
            <a:endParaRPr lang="fr-FR" dirty="0">
              <a:cs typeface="American Typewriter Condensed"/>
            </a:endParaRPr>
          </a:p>
          <a:p>
            <a:endParaRPr lang="fr-FR" dirty="0">
              <a:cs typeface="American Typewriter Condensed"/>
            </a:endParaRPr>
          </a:p>
          <a:p>
            <a:r>
              <a:rPr lang="fr-FR" dirty="0">
                <a:cs typeface="American Typewriter Condensed"/>
              </a:rPr>
              <a:t>Principe d'un algorithme : je parcours le tableau à partir de son premier indice, je compare chaque valeur du tableau à la valeur cherchée, si égalité je retourne l’indice de cette valeur, sinon je répète ce traitement sur la valeur suivante. Je renvoie un indice significatif de l’absence si aucune égalité n’a été satisfaite après le dernier indice du tableau. </a:t>
            </a:r>
          </a:p>
          <a:p>
            <a:endParaRPr lang="fr-FR" sz="2000" dirty="0">
              <a:cs typeface="American Typewriter Condensed"/>
            </a:endParaRPr>
          </a:p>
        </p:txBody>
      </p:sp>
    </p:spTree>
    <p:extLst>
      <p:ext uri="{BB962C8B-B14F-4D97-AF65-F5344CB8AC3E}">
        <p14:creationId xmlns:p14="http://schemas.microsoft.com/office/powerpoint/2010/main" val="3709892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B25D49-4D8D-A749-A047-0AA2BB5E3C83}"/>
              </a:ext>
            </a:extLst>
          </p:cNvPr>
          <p:cNvSpPr>
            <a:spLocks noGrp="1"/>
          </p:cNvSpPr>
          <p:nvPr>
            <p:ph type="title"/>
          </p:nvPr>
        </p:nvSpPr>
        <p:spPr>
          <a:xfrm>
            <a:off x="628650" y="365125"/>
            <a:ext cx="7886700" cy="625475"/>
          </a:xfrm>
        </p:spPr>
        <p:txBody>
          <a:bodyPr/>
          <a:lstStyle/>
          <a:p>
            <a:r>
              <a:rPr lang="fr-FR" dirty="0"/>
              <a:t>Itérations classiques</a:t>
            </a:r>
          </a:p>
        </p:txBody>
      </p:sp>
      <mc:AlternateContent xmlns:mc="http://schemas.openxmlformats.org/markup-compatibility/2006">
        <mc:Choice xmlns:a14="http://schemas.microsoft.com/office/drawing/2010/main" Requires="a14">
          <p:sp>
            <p:nvSpPr>
              <p:cNvPr id="3" name="Espace réservé du contenu 2">
                <a:extLst>
                  <a:ext uri="{FF2B5EF4-FFF2-40B4-BE49-F238E27FC236}">
                    <a16:creationId xmlns:a16="http://schemas.microsoft.com/office/drawing/2014/main" id="{B92C0A78-3191-D84F-8834-929395A348FE}"/>
                  </a:ext>
                </a:extLst>
              </p:cNvPr>
              <p:cNvSpPr>
                <a:spLocks noGrp="1"/>
              </p:cNvSpPr>
              <p:nvPr>
                <p:ph idx="1"/>
              </p:nvPr>
            </p:nvSpPr>
            <p:spPr>
              <a:xfrm>
                <a:off x="628650" y="990601"/>
                <a:ext cx="8426450" cy="5186364"/>
              </a:xfrm>
            </p:spPr>
            <p:txBody>
              <a:bodyPr>
                <a:normAutofit fontScale="85000" lnSpcReduction="20000"/>
              </a:bodyPr>
              <a:lstStyle/>
              <a:p>
                <a:pPr marL="0" indent="0" defTabSz="914400">
                  <a:lnSpc>
                    <a:spcPct val="100000"/>
                  </a:lnSpc>
                  <a:spcBef>
                    <a:spcPts val="0"/>
                  </a:spcBef>
                  <a:buNone/>
                </a:pPr>
                <a:r>
                  <a:rPr lang="fr-FR" sz="1600" i="1" dirty="0">
                    <a:solidFill>
                      <a:schemeClr val="accent2"/>
                    </a:solidFill>
                    <a:latin typeface="Courier" pitchFamily="2" charset="0"/>
                  </a:rPr>
                  <a:t>for i in range(n):</a:t>
                </a:r>
              </a:p>
              <a:p>
                <a:pPr marL="356616" lvl="1" indent="0" defTabSz="914400">
                  <a:lnSpc>
                    <a:spcPct val="100000"/>
                  </a:lnSpc>
                  <a:spcBef>
                    <a:spcPts val="0"/>
                  </a:spcBef>
                  <a:buNone/>
                </a:pPr>
                <a:r>
                  <a:rPr lang="fr-FR" sz="1600" i="1" dirty="0">
                    <a:solidFill>
                      <a:schemeClr val="accent2"/>
                    </a:solidFill>
                    <a:latin typeface="Courier" pitchFamily="2" charset="0"/>
                  </a:rPr>
                  <a:t>inst_1; inst_2; …, </a:t>
                </a:r>
                <a:r>
                  <a:rPr lang="fr-FR" sz="1600" i="1" dirty="0" err="1">
                    <a:solidFill>
                      <a:schemeClr val="accent2"/>
                    </a:solidFill>
                    <a:latin typeface="Courier" pitchFamily="2" charset="0"/>
                  </a:rPr>
                  <a:t>inst_p</a:t>
                </a:r>
                <a:endParaRPr lang="fr-FR" sz="1600" i="1" dirty="0">
                  <a:solidFill>
                    <a:schemeClr val="accent2"/>
                  </a:solidFill>
                  <a:latin typeface="Courier" pitchFamily="2" charset="0"/>
                </a:endParaRPr>
              </a:p>
              <a:p>
                <a:pPr marL="356616" lvl="1" indent="0" defTabSz="914400">
                  <a:lnSpc>
                    <a:spcPct val="100000"/>
                  </a:lnSpc>
                  <a:spcBef>
                    <a:spcPts val="0"/>
                  </a:spcBef>
                  <a:buNone/>
                </a:pPr>
                <a:r>
                  <a:rPr lang="fr-FR" sz="1600" dirty="0"/>
                  <a:t>n répétitions de p instructions : </a:t>
                </a:r>
                <a:r>
                  <a:rPr lang="fr-FR" sz="1600" dirty="0" err="1"/>
                  <a:t>np</a:t>
                </a:r>
                <a:r>
                  <a:rPr lang="fr-FR" sz="1600" dirty="0"/>
                  <a:t> avec p &lt;n </a:t>
                </a:r>
                <a:r>
                  <a:rPr lang="fr-FR" sz="1600" dirty="0" err="1"/>
                  <a:t>qd</a:t>
                </a:r>
                <a:r>
                  <a:rPr lang="fr-FR" sz="1600" dirty="0"/>
                  <a:t> n est grand, </a:t>
                </a:r>
                <a:endParaRPr lang="fr-FR" sz="1600" b="1" i="1" dirty="0">
                  <a:latin typeface="Cambria Math" charset="0"/>
                  <a:ea typeface="Cambria Math" charset="0"/>
                  <a:cs typeface="Cambria Math" charset="0"/>
                </a:endParaRPr>
              </a:p>
              <a:p>
                <a:pPr marL="356616" lvl="1" indent="0" defTabSz="914400">
                  <a:lnSpc>
                    <a:spcPct val="100000"/>
                  </a:lnSpc>
                  <a:spcBef>
                    <a:spcPts val="0"/>
                  </a:spcBef>
                  <a:buNone/>
                </a:pPr>
                <a14:m>
                  <m:oMath xmlns:m="http://schemas.openxmlformats.org/officeDocument/2006/math">
                    <m:r>
                      <a:rPr lang="fr-FR" sz="1600" i="1">
                        <a:latin typeface="Cambria Math" panose="02040503050406030204" pitchFamily="18" charset="0"/>
                        <a:ea typeface="Cambria Math" panose="02040503050406030204" pitchFamily="18" charset="0"/>
                      </a:rPr>
                      <m:t>𝜃</m:t>
                    </m:r>
                  </m:oMath>
                </a14:m>
                <a:r>
                  <a:rPr lang="fr-FR" sz="1600" dirty="0"/>
                  <a:t>(n), asymptotiquement linéaire</a:t>
                </a:r>
              </a:p>
              <a:p>
                <a:pPr marL="356616" lvl="1" indent="0" defTabSz="914400">
                  <a:lnSpc>
                    <a:spcPct val="100000"/>
                  </a:lnSpc>
                  <a:spcBef>
                    <a:spcPts val="0"/>
                  </a:spcBef>
                  <a:buNone/>
                </a:pPr>
                <a:endParaRPr lang="fr-FR" sz="1800" dirty="0"/>
              </a:p>
              <a:p>
                <a:pPr marL="0" indent="0" defTabSz="914400">
                  <a:lnSpc>
                    <a:spcPct val="100000"/>
                  </a:lnSpc>
                  <a:spcBef>
                    <a:spcPts val="0"/>
                  </a:spcBef>
                  <a:buNone/>
                </a:pPr>
                <a:r>
                  <a:rPr lang="fr-FR" sz="1600" i="1" dirty="0">
                    <a:solidFill>
                      <a:schemeClr val="accent2"/>
                    </a:solidFill>
                    <a:latin typeface="Courier" pitchFamily="2" charset="0"/>
                  </a:rPr>
                  <a:t>for i in range(n):</a:t>
                </a:r>
              </a:p>
              <a:p>
                <a:pPr marL="356616" lvl="1" indent="0" defTabSz="914400">
                  <a:lnSpc>
                    <a:spcPct val="100000"/>
                  </a:lnSpc>
                  <a:spcBef>
                    <a:spcPts val="0"/>
                  </a:spcBef>
                  <a:buNone/>
                </a:pPr>
                <a:r>
                  <a:rPr lang="fr-FR" sz="1600" i="1" dirty="0">
                    <a:solidFill>
                      <a:schemeClr val="accent2"/>
                    </a:solidFill>
                    <a:latin typeface="Courier" pitchFamily="2" charset="0"/>
                  </a:rPr>
                  <a:t>inst_1; … ; </a:t>
                </a:r>
                <a:r>
                  <a:rPr lang="fr-FR" sz="1600" i="1" dirty="0" err="1">
                    <a:solidFill>
                      <a:schemeClr val="accent2"/>
                    </a:solidFill>
                    <a:latin typeface="Courier" pitchFamily="2" charset="0"/>
                  </a:rPr>
                  <a:t>inst_</a:t>
                </a:r>
                <a:r>
                  <a:rPr lang="fr-FR" sz="1600" b="1" i="1" dirty="0" err="1">
                    <a:solidFill>
                      <a:schemeClr val="accent2"/>
                    </a:solidFill>
                    <a:latin typeface="Courier" pitchFamily="2" charset="0"/>
                  </a:rPr>
                  <a:t>i</a:t>
                </a:r>
                <a:r>
                  <a:rPr lang="fr-FR" sz="1600" i="1" dirty="0">
                    <a:solidFill>
                      <a:schemeClr val="accent2"/>
                    </a:solidFill>
                    <a:latin typeface="Courier" pitchFamily="2" charset="0"/>
                  </a:rPr>
                  <a:t>; </a:t>
                </a:r>
                <a:endParaRPr lang="fr-FR" sz="1400" i="1" dirty="0">
                  <a:solidFill>
                    <a:schemeClr val="accent2"/>
                  </a:solidFill>
                  <a:latin typeface="Courier" pitchFamily="2" charset="0"/>
                </a:endParaRPr>
              </a:p>
              <a:p>
                <a:pPr marL="356616" lvl="1" indent="0" defTabSz="914400">
                  <a:lnSpc>
                    <a:spcPct val="100000"/>
                  </a:lnSpc>
                  <a:spcBef>
                    <a:spcPts val="0"/>
                  </a:spcBef>
                  <a:buNone/>
                </a:pPr>
                <a:r>
                  <a:rPr lang="fr-FR" sz="1600" dirty="0"/>
                  <a:t>n répétitions de i instructions : 1+2+…+n = n(n+1)/2, </a:t>
                </a:r>
                <a:endParaRPr lang="fr-FR" sz="1600" b="1" i="1" dirty="0">
                  <a:latin typeface="Cambria Math" charset="0"/>
                  <a:ea typeface="Cambria Math" charset="0"/>
                  <a:cs typeface="Cambria Math" charset="0"/>
                </a:endParaRPr>
              </a:p>
              <a:p>
                <a:pPr marL="356616" lvl="1" indent="0" defTabSz="914400">
                  <a:lnSpc>
                    <a:spcPct val="100000"/>
                  </a:lnSpc>
                  <a:spcBef>
                    <a:spcPts val="0"/>
                  </a:spcBef>
                  <a:buNone/>
                </a:pPr>
                <a14:m>
                  <m:oMath xmlns:m="http://schemas.openxmlformats.org/officeDocument/2006/math">
                    <m:r>
                      <a:rPr lang="fr-FR" sz="1600" i="1">
                        <a:latin typeface="Cambria Math" panose="02040503050406030204" pitchFamily="18" charset="0"/>
                        <a:ea typeface="Cambria Math" panose="02040503050406030204" pitchFamily="18" charset="0"/>
                      </a:rPr>
                      <m:t>𝜃</m:t>
                    </m:r>
                  </m:oMath>
                </a14:m>
                <a:r>
                  <a:rPr lang="fr-FR" sz="1600" dirty="0"/>
                  <a:t>(n</a:t>
                </a:r>
                <a:r>
                  <a:rPr lang="fr-FR" sz="1600" baseline="30000" dirty="0"/>
                  <a:t>2</a:t>
                </a:r>
                <a:r>
                  <a:rPr lang="fr-FR" sz="1600" dirty="0"/>
                  <a:t>), asymptotiquement quadratique</a:t>
                </a:r>
              </a:p>
              <a:p>
                <a:pPr marL="0" indent="0" defTabSz="914400">
                  <a:lnSpc>
                    <a:spcPct val="100000"/>
                  </a:lnSpc>
                  <a:spcBef>
                    <a:spcPts val="0"/>
                  </a:spcBef>
                  <a:buNone/>
                </a:pPr>
                <a:endParaRPr lang="fr-FR" sz="1600" i="1" dirty="0">
                  <a:solidFill>
                    <a:schemeClr val="accent2"/>
                  </a:solidFill>
                  <a:latin typeface="Courier" pitchFamily="2" charset="0"/>
                </a:endParaRPr>
              </a:p>
              <a:p>
                <a:pPr marL="0" indent="0" defTabSz="914400">
                  <a:lnSpc>
                    <a:spcPct val="100000"/>
                  </a:lnSpc>
                  <a:spcBef>
                    <a:spcPts val="0"/>
                  </a:spcBef>
                  <a:buNone/>
                </a:pPr>
                <a:r>
                  <a:rPr lang="fr-FR" sz="1600" i="1" dirty="0">
                    <a:solidFill>
                      <a:schemeClr val="accent2"/>
                    </a:solidFill>
                    <a:latin typeface="Courier" pitchFamily="2" charset="0"/>
                  </a:rPr>
                  <a:t>for i in range(n):</a:t>
                </a:r>
              </a:p>
              <a:p>
                <a:pPr marL="356616" lvl="1" indent="0" defTabSz="914400">
                  <a:lnSpc>
                    <a:spcPct val="100000"/>
                  </a:lnSpc>
                  <a:spcBef>
                    <a:spcPts val="0"/>
                  </a:spcBef>
                  <a:buNone/>
                </a:pPr>
                <a:r>
                  <a:rPr lang="fr-FR" sz="1600" i="1" dirty="0">
                    <a:solidFill>
                      <a:schemeClr val="accent2"/>
                    </a:solidFill>
                    <a:latin typeface="Courier" pitchFamily="2" charset="0"/>
                  </a:rPr>
                  <a:t>for j in range(n):</a:t>
                </a:r>
              </a:p>
              <a:p>
                <a:pPr marL="356616" lvl="1" indent="0" defTabSz="914400">
                  <a:lnSpc>
                    <a:spcPct val="100000"/>
                  </a:lnSpc>
                  <a:spcBef>
                    <a:spcPts val="0"/>
                  </a:spcBef>
                  <a:buNone/>
                </a:pPr>
                <a:r>
                  <a:rPr lang="fr-FR" sz="1600" i="1" dirty="0">
                    <a:solidFill>
                      <a:schemeClr val="accent2"/>
                    </a:solidFill>
                    <a:latin typeface="Courier" pitchFamily="2" charset="0"/>
                  </a:rPr>
                  <a:t>	inst_1; … ; </a:t>
                </a:r>
                <a:r>
                  <a:rPr lang="fr-FR" sz="1600" i="1" dirty="0" err="1">
                    <a:solidFill>
                      <a:schemeClr val="accent2"/>
                    </a:solidFill>
                    <a:latin typeface="Courier" pitchFamily="2" charset="0"/>
                  </a:rPr>
                  <a:t>inst_p</a:t>
                </a:r>
                <a:r>
                  <a:rPr lang="fr-FR" sz="1600" i="1" dirty="0">
                    <a:solidFill>
                      <a:schemeClr val="accent2"/>
                    </a:solidFill>
                    <a:latin typeface="Courier" pitchFamily="2" charset="0"/>
                  </a:rPr>
                  <a:t>; </a:t>
                </a:r>
              </a:p>
              <a:p>
                <a:pPr marL="356616" lvl="1" indent="0" defTabSz="914400">
                  <a:lnSpc>
                    <a:spcPct val="100000"/>
                  </a:lnSpc>
                  <a:spcBef>
                    <a:spcPts val="0"/>
                  </a:spcBef>
                  <a:buNone/>
                </a:pPr>
                <a:r>
                  <a:rPr lang="fr-FR" sz="1700" dirty="0"/>
                  <a:t>2 boucles imbriquées qui répètent p instructions : </a:t>
                </a:r>
                <a:r>
                  <a:rPr lang="fr-FR" dirty="0"/>
                  <a:t>n</a:t>
                </a:r>
                <a:r>
                  <a:rPr lang="fr-FR" baseline="30000" dirty="0"/>
                  <a:t>2</a:t>
                </a:r>
                <a:r>
                  <a:rPr lang="fr-FR" dirty="0"/>
                  <a:t>p avec p &lt;n </a:t>
                </a:r>
                <a:r>
                  <a:rPr lang="fr-FR" dirty="0" err="1"/>
                  <a:t>qd</a:t>
                </a:r>
                <a:r>
                  <a:rPr lang="fr-FR" dirty="0"/>
                  <a:t> n est grand, </a:t>
                </a:r>
                <a:endParaRPr lang="fr-FR" b="1" i="1" dirty="0">
                  <a:latin typeface="Cambria Math" charset="0"/>
                  <a:ea typeface="Cambria Math" charset="0"/>
                  <a:cs typeface="Cambria Math" charset="0"/>
                </a:endParaRPr>
              </a:p>
              <a:p>
                <a:pPr marL="356616" lvl="1" indent="0" defTabSz="914400">
                  <a:lnSpc>
                    <a:spcPct val="100000"/>
                  </a:lnSpc>
                  <a:spcBef>
                    <a:spcPts val="0"/>
                  </a:spcBef>
                  <a:buNone/>
                </a:pPr>
                <a14:m>
                  <m:oMath xmlns:m="http://schemas.openxmlformats.org/officeDocument/2006/math">
                    <m:r>
                      <a:rPr lang="fr-FR" sz="1600" i="1">
                        <a:latin typeface="Cambria Math" panose="02040503050406030204" pitchFamily="18" charset="0"/>
                        <a:ea typeface="Cambria Math" panose="02040503050406030204" pitchFamily="18" charset="0"/>
                      </a:rPr>
                      <m:t>𝜃</m:t>
                    </m:r>
                  </m:oMath>
                </a14:m>
                <a:r>
                  <a:rPr lang="fr-FR" sz="1600" dirty="0"/>
                  <a:t>(n</a:t>
                </a:r>
                <a:r>
                  <a:rPr lang="fr-FR" sz="1600" baseline="30000" dirty="0"/>
                  <a:t>2</a:t>
                </a:r>
                <a:r>
                  <a:rPr lang="fr-FR" sz="1600" dirty="0"/>
                  <a:t>), asymptotiquement quadratique</a:t>
                </a:r>
              </a:p>
              <a:p>
                <a:pPr marL="0" indent="0" defTabSz="914400">
                  <a:lnSpc>
                    <a:spcPct val="100000"/>
                  </a:lnSpc>
                  <a:spcBef>
                    <a:spcPts val="0"/>
                  </a:spcBef>
                  <a:buNone/>
                </a:pPr>
                <a:endParaRPr lang="fr-FR" sz="1400" i="1" dirty="0">
                  <a:solidFill>
                    <a:schemeClr val="accent1"/>
                  </a:solidFill>
                  <a:latin typeface="Courier" pitchFamily="2" charset="0"/>
                </a:endParaRPr>
              </a:p>
              <a:p>
                <a:pPr marL="0" indent="0" defTabSz="914400">
                  <a:lnSpc>
                    <a:spcPct val="100000"/>
                  </a:lnSpc>
                  <a:spcBef>
                    <a:spcPts val="0"/>
                  </a:spcBef>
                  <a:buNone/>
                </a:pPr>
                <a:r>
                  <a:rPr lang="fr-FR" sz="1600" i="1" dirty="0">
                    <a:solidFill>
                      <a:schemeClr val="accent2"/>
                    </a:solidFill>
                    <a:latin typeface="Courier" pitchFamily="2" charset="0"/>
                  </a:rPr>
                  <a:t>for i in range(n):</a:t>
                </a:r>
              </a:p>
              <a:p>
                <a:pPr marL="356616" lvl="1" indent="0" defTabSz="914400">
                  <a:lnSpc>
                    <a:spcPct val="100000"/>
                  </a:lnSpc>
                  <a:spcBef>
                    <a:spcPts val="0"/>
                  </a:spcBef>
                  <a:buNone/>
                </a:pPr>
                <a:r>
                  <a:rPr lang="fr-FR" sz="1600" i="1" dirty="0">
                    <a:solidFill>
                      <a:schemeClr val="accent2"/>
                    </a:solidFill>
                    <a:latin typeface="Courier" pitchFamily="2" charset="0"/>
                  </a:rPr>
                  <a:t>for j in range(n):</a:t>
                </a:r>
              </a:p>
              <a:p>
                <a:pPr marL="356616" lvl="1" indent="0" defTabSz="914400">
                  <a:lnSpc>
                    <a:spcPct val="100000"/>
                  </a:lnSpc>
                  <a:spcBef>
                    <a:spcPts val="0"/>
                  </a:spcBef>
                  <a:buNone/>
                </a:pPr>
                <a:r>
                  <a:rPr lang="fr-FR" sz="1600" i="1" dirty="0">
                    <a:solidFill>
                      <a:schemeClr val="accent2"/>
                    </a:solidFill>
                    <a:latin typeface="Courier" pitchFamily="2" charset="0"/>
                  </a:rPr>
                  <a:t>	inst_1; … ; </a:t>
                </a:r>
                <a:r>
                  <a:rPr lang="fr-FR" sz="1600" i="1" dirty="0" err="1">
                    <a:solidFill>
                      <a:schemeClr val="accent2"/>
                    </a:solidFill>
                    <a:latin typeface="Courier" pitchFamily="2" charset="0"/>
                  </a:rPr>
                  <a:t>inst_</a:t>
                </a:r>
                <a:r>
                  <a:rPr lang="fr-FR" sz="1600" b="1" i="1" dirty="0" err="1">
                    <a:solidFill>
                      <a:schemeClr val="accent2"/>
                    </a:solidFill>
                    <a:latin typeface="Courier" pitchFamily="2" charset="0"/>
                  </a:rPr>
                  <a:t>j</a:t>
                </a:r>
                <a:r>
                  <a:rPr lang="fr-FR" sz="1600" i="1" dirty="0">
                    <a:solidFill>
                      <a:schemeClr val="accent2"/>
                    </a:solidFill>
                    <a:latin typeface="Courier" pitchFamily="2" charset="0"/>
                  </a:rPr>
                  <a:t>; </a:t>
                </a:r>
              </a:p>
              <a:p>
                <a:pPr marL="356616" lvl="1" indent="0" defTabSz="914400">
                  <a:lnSpc>
                    <a:spcPct val="100000"/>
                  </a:lnSpc>
                  <a:spcBef>
                    <a:spcPts val="0"/>
                  </a:spcBef>
                  <a:buNone/>
                </a:pPr>
                <a:r>
                  <a:rPr lang="fr-FR" sz="1700" dirty="0"/>
                  <a:t>2 boucles imbriquées (</a:t>
                </a:r>
                <a:r>
                  <a:rPr lang="fr-FR" sz="1700" dirty="0" err="1"/>
                  <a:t>i,j</a:t>
                </a:r>
                <a:r>
                  <a:rPr lang="fr-FR" sz="1700" dirty="0"/>
                  <a:t>) qui répètent j instructions : </a:t>
                </a:r>
                <a:r>
                  <a:rPr lang="fr-FR" dirty="0"/>
                  <a:t>n(1+2+…+n) = n x n(n+1)/2, </a:t>
                </a:r>
                <a:endParaRPr lang="fr-FR" b="1" i="1" dirty="0">
                  <a:latin typeface="Cambria Math" charset="0"/>
                  <a:ea typeface="Cambria Math" charset="0"/>
                  <a:cs typeface="Cambria Math" charset="0"/>
                </a:endParaRPr>
              </a:p>
              <a:p>
                <a:pPr marL="356616" lvl="1" indent="0" defTabSz="914400">
                  <a:lnSpc>
                    <a:spcPct val="100000"/>
                  </a:lnSpc>
                  <a:spcBef>
                    <a:spcPts val="0"/>
                  </a:spcBef>
                  <a:buNone/>
                </a:pPr>
                <a14:m>
                  <m:oMath xmlns:m="http://schemas.openxmlformats.org/officeDocument/2006/math">
                    <m:r>
                      <a:rPr lang="fr-FR" sz="1600" i="1">
                        <a:latin typeface="Cambria Math" panose="02040503050406030204" pitchFamily="18" charset="0"/>
                        <a:ea typeface="Cambria Math" panose="02040503050406030204" pitchFamily="18" charset="0"/>
                      </a:rPr>
                      <m:t>𝜃</m:t>
                    </m:r>
                  </m:oMath>
                </a14:m>
                <a:r>
                  <a:rPr lang="fr-FR" sz="1600" dirty="0"/>
                  <a:t>(n</a:t>
                </a:r>
                <a:r>
                  <a:rPr lang="fr-FR" sz="1600" baseline="30000" dirty="0"/>
                  <a:t>3</a:t>
                </a:r>
                <a:r>
                  <a:rPr lang="fr-FR" sz="1600" dirty="0"/>
                  <a:t>), asymptotiquement cubique</a:t>
                </a:r>
              </a:p>
              <a:p>
                <a:pPr marL="0" indent="0" defTabSz="914400">
                  <a:lnSpc>
                    <a:spcPct val="100000"/>
                  </a:lnSpc>
                  <a:spcBef>
                    <a:spcPts val="0"/>
                  </a:spcBef>
                  <a:buNone/>
                </a:pPr>
                <a:endParaRPr lang="fr-FR" sz="1400" i="1" dirty="0">
                  <a:solidFill>
                    <a:schemeClr val="accent1"/>
                  </a:solidFill>
                  <a:latin typeface="Courier" pitchFamily="2" charset="0"/>
                </a:endParaRPr>
              </a:p>
              <a:p>
                <a:pPr marL="0" indent="0" defTabSz="914400">
                  <a:lnSpc>
                    <a:spcPct val="100000"/>
                  </a:lnSpc>
                  <a:spcBef>
                    <a:spcPts val="0"/>
                  </a:spcBef>
                  <a:buNone/>
                </a:pPr>
                <a:r>
                  <a:rPr lang="fr-FR" sz="1600" i="1" dirty="0" err="1">
                    <a:solidFill>
                      <a:schemeClr val="accent2"/>
                    </a:solidFill>
                    <a:latin typeface="Courier" pitchFamily="2" charset="0"/>
                  </a:rPr>
                  <a:t>while</a:t>
                </a:r>
                <a:r>
                  <a:rPr lang="fr-FR" sz="1600" i="1" dirty="0">
                    <a:solidFill>
                      <a:schemeClr val="accent2"/>
                    </a:solidFill>
                    <a:latin typeface="Courier" pitchFamily="2" charset="0"/>
                  </a:rPr>
                  <a:t> </a:t>
                </a:r>
                <a:r>
                  <a:rPr lang="fr-FR" sz="1600" i="1" dirty="0" err="1">
                    <a:solidFill>
                      <a:schemeClr val="accent2"/>
                    </a:solidFill>
                    <a:latin typeface="Courier" pitchFamily="2" charset="0"/>
                  </a:rPr>
                  <a:t>cond</a:t>
                </a:r>
                <a:r>
                  <a:rPr lang="fr-FR" sz="1600" i="1" dirty="0">
                    <a:solidFill>
                      <a:schemeClr val="accent2"/>
                    </a:solidFill>
                    <a:latin typeface="Courier" pitchFamily="2" charset="0"/>
                  </a:rPr>
                  <a:t>:</a:t>
                </a:r>
              </a:p>
              <a:p>
                <a:pPr marL="356616" lvl="1" indent="0" defTabSz="914400">
                  <a:lnSpc>
                    <a:spcPct val="100000"/>
                  </a:lnSpc>
                  <a:spcBef>
                    <a:spcPts val="0"/>
                  </a:spcBef>
                  <a:buNone/>
                </a:pPr>
                <a:r>
                  <a:rPr lang="fr-FR" sz="1600" i="1" dirty="0">
                    <a:solidFill>
                      <a:schemeClr val="accent2"/>
                    </a:solidFill>
                    <a:latin typeface="Courier" pitchFamily="2" charset="0"/>
                  </a:rPr>
                  <a:t>inst_1; … ; </a:t>
                </a:r>
                <a:r>
                  <a:rPr lang="fr-FR" sz="1600" i="1" dirty="0" err="1">
                    <a:solidFill>
                      <a:schemeClr val="accent2"/>
                    </a:solidFill>
                    <a:latin typeface="Courier" pitchFamily="2" charset="0"/>
                  </a:rPr>
                  <a:t>inst_p</a:t>
                </a:r>
                <a:r>
                  <a:rPr lang="fr-FR" sz="1600" i="1" dirty="0">
                    <a:solidFill>
                      <a:schemeClr val="accent2"/>
                    </a:solidFill>
                    <a:latin typeface="Courier" pitchFamily="2" charset="0"/>
                  </a:rPr>
                  <a:t>; </a:t>
                </a:r>
              </a:p>
              <a:p>
                <a:pPr marL="356616" lvl="1" indent="0" defTabSz="914400">
                  <a:lnSpc>
                    <a:spcPct val="100000"/>
                  </a:lnSpc>
                  <a:spcBef>
                    <a:spcPts val="0"/>
                  </a:spcBef>
                  <a:buNone/>
                </a:pPr>
                <a:r>
                  <a:rPr lang="fr-FR" sz="1700" dirty="0"/>
                  <a:t>Question : peut-on </a:t>
                </a:r>
                <a:r>
                  <a:rPr lang="fr-FR" sz="1700" b="1" dirty="0"/>
                  <a:t>majorer</a:t>
                </a:r>
                <a:r>
                  <a:rPr lang="fr-FR" sz="1700" dirty="0"/>
                  <a:t> le nombre de fois où </a:t>
                </a:r>
                <a:r>
                  <a:rPr lang="fr-FR" sz="1700" i="1" dirty="0" err="1"/>
                  <a:t>cond</a:t>
                </a:r>
                <a:r>
                  <a:rPr lang="fr-FR" sz="1700" dirty="0"/>
                  <a:t> est vérifiée ?</a:t>
                </a:r>
              </a:p>
              <a:p>
                <a:pPr marL="356616" lvl="1" indent="0" defTabSz="914400">
                  <a:lnSpc>
                    <a:spcPct val="100000"/>
                  </a:lnSpc>
                  <a:spcBef>
                    <a:spcPts val="0"/>
                  </a:spcBef>
                  <a:buNone/>
                </a:pPr>
                <a:r>
                  <a:rPr lang="fr-FR" sz="1700" dirty="0"/>
                  <a:t>Exemple : je parcours une liste (de longueur n) jusqu’à trouver une valeur donnée</a:t>
                </a:r>
              </a:p>
              <a:p>
                <a:pPr marL="356616" lvl="1" indent="0" defTabSz="914400">
                  <a:lnSpc>
                    <a:spcPct val="100000"/>
                  </a:lnSpc>
                  <a:spcBef>
                    <a:spcPts val="0"/>
                  </a:spcBef>
                  <a:buNone/>
                </a:pPr>
                <a:r>
                  <a:rPr lang="fr-FR" sz="1700" dirty="0"/>
                  <a:t>Réponse : </a:t>
                </a:r>
                <a:r>
                  <a:rPr lang="fr-FR" sz="1700" dirty="0" err="1"/>
                  <a:t>cond</a:t>
                </a:r>
                <a:r>
                  <a:rPr lang="fr-FR" sz="1700" dirty="0"/>
                  <a:t> est évaluée </a:t>
                </a:r>
                <a:r>
                  <a:rPr lang="fr-FR" sz="1700" b="1" dirty="0"/>
                  <a:t>au plus </a:t>
                </a:r>
                <a:r>
                  <a:rPr lang="fr-FR" sz="1700" dirty="0"/>
                  <a:t>(</a:t>
                </a:r>
                <a:r>
                  <a:rPr lang="fr-FR" sz="1700" b="1" dirty="0"/>
                  <a:t>au pire</a:t>
                </a:r>
                <a:r>
                  <a:rPr lang="fr-FR" sz="1700" dirty="0"/>
                  <a:t>) n ou n+1 fois (</a:t>
                </a:r>
                <a:r>
                  <a:rPr lang="fr-FR" sz="1700" dirty="0" err="1"/>
                  <a:t>liste_non_vide</a:t>
                </a:r>
                <a:r>
                  <a:rPr lang="fr-FR" sz="1700" dirty="0"/>
                  <a:t>, </a:t>
                </a:r>
                <a:r>
                  <a:rPr lang="fr-FR" sz="1700" dirty="0" err="1"/>
                  <a:t>il_existe_un_élément_suivant</a:t>
                </a:r>
                <a:r>
                  <a:rPr lang="fr-FR" sz="1700" dirty="0"/>
                  <a:t>)  </a:t>
                </a:r>
                <a:endParaRPr lang="fr-FR" b="1" i="1" dirty="0">
                  <a:latin typeface="Cambria Math" charset="0"/>
                  <a:ea typeface="Cambria Math" charset="0"/>
                  <a:cs typeface="Cambria Math" charset="0"/>
                </a:endParaRPr>
              </a:p>
              <a:p>
                <a:pPr marL="356616" lvl="1" indent="0" defTabSz="914400">
                  <a:lnSpc>
                    <a:spcPct val="100000"/>
                  </a:lnSpc>
                  <a:spcBef>
                    <a:spcPts val="0"/>
                  </a:spcBef>
                  <a:buNone/>
                </a:pPr>
                <a:r>
                  <a:rPr lang="fr-FR" sz="1600" dirty="0"/>
                  <a:t>Complexité </a:t>
                </a:r>
                <a:r>
                  <a:rPr lang="fr-FR" sz="1600" b="1" dirty="0"/>
                  <a:t>majorée</a:t>
                </a:r>
                <a:r>
                  <a:rPr lang="fr-FR" sz="1600" dirty="0"/>
                  <a:t> par </a:t>
                </a:r>
                <a:r>
                  <a:rPr lang="fr-FR" sz="1600" dirty="0" err="1"/>
                  <a:t>np</a:t>
                </a:r>
                <a:r>
                  <a:rPr lang="fr-FR" sz="1600" dirty="0"/>
                  <a:t>, </a:t>
                </a:r>
                <a14:m>
                  <m:oMath xmlns:m="http://schemas.openxmlformats.org/officeDocument/2006/math">
                    <m:r>
                      <a:rPr lang="fr-FR" sz="1600" b="1" i="1">
                        <a:latin typeface="Cambria Math" panose="02040503050406030204" pitchFamily="18" charset="0"/>
                      </a:rPr>
                      <m:t>𝑶</m:t>
                    </m:r>
                  </m:oMath>
                </a14:m>
                <a:r>
                  <a:rPr lang="fr-FR" sz="1600" b="1" dirty="0"/>
                  <a:t>(n)</a:t>
                </a:r>
                <a:r>
                  <a:rPr lang="fr-FR" sz="1600" dirty="0"/>
                  <a:t>, asymptotiquement majorée linéairement</a:t>
                </a:r>
              </a:p>
              <a:p>
                <a:pPr marL="0" indent="0">
                  <a:buNone/>
                </a:pPr>
                <a:endParaRPr lang="fr-FR" dirty="0"/>
              </a:p>
            </p:txBody>
          </p:sp>
        </mc:Choice>
        <mc:Fallback>
          <p:sp>
            <p:nvSpPr>
              <p:cNvPr id="3" name="Espace réservé du contenu 2">
                <a:extLst>
                  <a:ext uri="{FF2B5EF4-FFF2-40B4-BE49-F238E27FC236}">
                    <a16:creationId xmlns:a16="http://schemas.microsoft.com/office/drawing/2014/main" id="{B92C0A78-3191-D84F-8834-929395A348FE}"/>
                  </a:ext>
                </a:extLst>
              </p:cNvPr>
              <p:cNvSpPr>
                <a:spLocks noGrp="1" noRot="1" noChangeAspect="1" noMove="1" noResize="1" noEditPoints="1" noAdjustHandles="1" noChangeArrowheads="1" noChangeShapeType="1" noTextEdit="1"/>
              </p:cNvSpPr>
              <p:nvPr>
                <p:ph idx="1"/>
              </p:nvPr>
            </p:nvSpPr>
            <p:spPr>
              <a:xfrm>
                <a:off x="628650" y="990601"/>
                <a:ext cx="8426450" cy="5186364"/>
              </a:xfrm>
              <a:blipFill>
                <a:blip r:embed="rId2"/>
                <a:stretch>
                  <a:fillRect l="-452" t="-978"/>
                </a:stretch>
              </a:blipFill>
            </p:spPr>
            <p:txBody>
              <a:bodyPr/>
              <a:lstStyle/>
              <a:p>
                <a:r>
                  <a:rPr lang="fr-FR">
                    <a:noFill/>
                  </a:rPr>
                  <a:t> </a:t>
                </a:r>
              </a:p>
            </p:txBody>
          </p:sp>
        </mc:Fallback>
      </mc:AlternateContent>
      <p:sp>
        <p:nvSpPr>
          <p:cNvPr id="4" name="Espace réservé de la date 3">
            <a:extLst>
              <a:ext uri="{FF2B5EF4-FFF2-40B4-BE49-F238E27FC236}">
                <a16:creationId xmlns:a16="http://schemas.microsoft.com/office/drawing/2014/main" id="{0F86549B-0F83-8940-9A1D-A9CE561D55ED}"/>
              </a:ext>
            </a:extLst>
          </p:cNvPr>
          <p:cNvSpPr>
            <a:spLocks noGrp="1"/>
          </p:cNvSpPr>
          <p:nvPr>
            <p:ph type="dt" sz="half" idx="10"/>
          </p:nvPr>
        </p:nvSpPr>
        <p:spPr/>
        <p:txBody>
          <a:bodyPr/>
          <a:lstStyle/>
          <a:p>
            <a:fld id="{7D561268-B5B6-AD43-9505-92C3F8271FA1}" type="datetime1">
              <a:rPr lang="fr-FR" smtClean="0"/>
              <a:t>23/03/2021</a:t>
            </a:fld>
            <a:endParaRPr lang="fr-FR"/>
          </a:p>
        </p:txBody>
      </p:sp>
      <p:sp>
        <p:nvSpPr>
          <p:cNvPr id="5" name="Espace réservé du pied de page 4">
            <a:extLst>
              <a:ext uri="{FF2B5EF4-FFF2-40B4-BE49-F238E27FC236}">
                <a16:creationId xmlns:a16="http://schemas.microsoft.com/office/drawing/2014/main" id="{AE8FAFD9-8EA3-A149-8268-0D9E4570F2D0}"/>
              </a:ext>
            </a:extLst>
          </p:cNvPr>
          <p:cNvSpPr>
            <a:spLocks noGrp="1"/>
          </p:cNvSpPr>
          <p:nvPr>
            <p:ph type="ftr" sz="quarter" idx="11"/>
          </p:nvPr>
        </p:nvSpPr>
        <p:spPr/>
        <p:txBody>
          <a:bodyPr/>
          <a:lstStyle/>
          <a:p>
            <a:r>
              <a:rPr lang="en-US"/>
              <a:t>Algo 2. L1 math-info. UPVD. (PhL)</a:t>
            </a:r>
            <a:endParaRPr lang="fr-FR"/>
          </a:p>
        </p:txBody>
      </p:sp>
      <p:sp>
        <p:nvSpPr>
          <p:cNvPr id="6" name="Espace réservé du numéro de diapositive 5">
            <a:extLst>
              <a:ext uri="{FF2B5EF4-FFF2-40B4-BE49-F238E27FC236}">
                <a16:creationId xmlns:a16="http://schemas.microsoft.com/office/drawing/2014/main" id="{76F46CBC-6FAD-914A-8945-4697C334BE70}"/>
              </a:ext>
            </a:extLst>
          </p:cNvPr>
          <p:cNvSpPr>
            <a:spLocks noGrp="1"/>
          </p:cNvSpPr>
          <p:nvPr>
            <p:ph type="sldNum" sz="quarter" idx="12"/>
          </p:nvPr>
        </p:nvSpPr>
        <p:spPr/>
        <p:txBody>
          <a:bodyPr/>
          <a:lstStyle/>
          <a:p>
            <a:fld id="{65A18AA7-90E0-3C48-AFBB-AC3FD33DE304}" type="slidenum">
              <a:rPr lang="fr-FR" smtClean="0"/>
              <a:t>50</a:t>
            </a:fld>
            <a:endParaRPr lang="fr-FR"/>
          </a:p>
        </p:txBody>
      </p:sp>
    </p:spTree>
    <p:extLst>
      <p:ext uri="{BB962C8B-B14F-4D97-AF65-F5344CB8AC3E}">
        <p14:creationId xmlns:p14="http://schemas.microsoft.com/office/powerpoint/2010/main" val="35781188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365125"/>
            <a:ext cx="7886700" cy="688975"/>
          </a:xfrm>
        </p:spPr>
        <p:txBody>
          <a:bodyPr/>
          <a:lstStyle/>
          <a:p>
            <a:r>
              <a:rPr lang="fr-FR" dirty="0"/>
              <a:t>Complexité d’algorithme récursif</a:t>
            </a:r>
          </a:p>
        </p:txBody>
      </p:sp>
      <p:sp>
        <p:nvSpPr>
          <p:cNvPr id="3" name="Espace réservé du contenu 2"/>
          <p:cNvSpPr>
            <a:spLocks noGrp="1"/>
          </p:cNvSpPr>
          <p:nvPr>
            <p:ph idx="1"/>
          </p:nvPr>
        </p:nvSpPr>
        <p:spPr>
          <a:xfrm>
            <a:off x="628650" y="1143001"/>
            <a:ext cx="7886700" cy="5033964"/>
          </a:xfrm>
        </p:spPr>
        <p:txBody>
          <a:bodyPr>
            <a:normAutofit fontScale="700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r>
              <a:rPr lang="fr-FR" dirty="0"/>
              <a:t>Fonction de complexité = relation de récurrence</a:t>
            </a:r>
          </a:p>
          <a:p>
            <a:pPr marL="0" marR="0" lvl="0" indent="0" defTabSz="914400" eaLnBrk="1" fontAlgn="auto" latinLnBrk="0" hangingPunct="1">
              <a:lnSpc>
                <a:spcPct val="100000"/>
              </a:lnSpc>
              <a:spcBef>
                <a:spcPts val="0"/>
              </a:spcBef>
              <a:spcAft>
                <a:spcPts val="0"/>
              </a:spcAft>
              <a:buClrTx/>
              <a:buSzTx/>
              <a:buFontTx/>
              <a:buNone/>
              <a:tabLst/>
              <a:defRPr/>
            </a:pPr>
            <a:endParaRPr lang="fr-FR" dirty="0"/>
          </a:p>
          <a:p>
            <a:pPr marL="0" marR="0" lvl="0" indent="0" defTabSz="914400" eaLnBrk="1" fontAlgn="auto" latinLnBrk="0" hangingPunct="1">
              <a:lnSpc>
                <a:spcPct val="100000"/>
              </a:lnSpc>
              <a:spcBef>
                <a:spcPts val="0"/>
              </a:spcBef>
              <a:spcAft>
                <a:spcPts val="0"/>
              </a:spcAft>
              <a:buClrTx/>
              <a:buSzTx/>
              <a:buFontTx/>
              <a:buNone/>
              <a:tabLst/>
              <a:defRPr/>
            </a:pPr>
            <a:r>
              <a:rPr lang="fr-FR" b="1" dirty="0"/>
              <a:t>Exemples</a:t>
            </a:r>
          </a:p>
          <a:p>
            <a:pPr defTabSz="914400">
              <a:lnSpc>
                <a:spcPct val="100000"/>
              </a:lnSpc>
              <a:spcBef>
                <a:spcPts val="0"/>
              </a:spcBef>
            </a:pPr>
            <a:r>
              <a:rPr lang="fr-FR" dirty="0"/>
              <a:t>factorielle : </a:t>
            </a:r>
            <a:r>
              <a:rPr lang="fr-FR" i="1" dirty="0"/>
              <a:t>C(n) = C(n-1) + 1 </a:t>
            </a:r>
          </a:p>
          <a:p>
            <a:pPr lvl="1" defTabSz="914400">
              <a:lnSpc>
                <a:spcPct val="100000"/>
              </a:lnSpc>
              <a:spcBef>
                <a:spcPts val="0"/>
              </a:spcBef>
            </a:pPr>
            <a:r>
              <a:rPr lang="fr-FR" dirty="0"/>
              <a:t>l’appel récursif à </a:t>
            </a:r>
            <a:r>
              <a:rPr lang="fr-FR" dirty="0" err="1"/>
              <a:t>fact</a:t>
            </a:r>
            <a:r>
              <a:rPr lang="fr-FR" dirty="0"/>
              <a:t>(n-1) :  </a:t>
            </a:r>
            <a:r>
              <a:rPr lang="fr-FR" i="1" dirty="0"/>
              <a:t>C(n-1) </a:t>
            </a:r>
          </a:p>
          <a:p>
            <a:pPr lvl="1" defTabSz="914400">
              <a:lnSpc>
                <a:spcPct val="100000"/>
              </a:lnSpc>
              <a:spcBef>
                <a:spcPts val="0"/>
              </a:spcBef>
            </a:pPr>
            <a:r>
              <a:rPr lang="fr-FR" dirty="0"/>
              <a:t>1 multiplication : 1</a:t>
            </a:r>
          </a:p>
          <a:p>
            <a:pPr lvl="1" defTabSz="914400">
              <a:lnSpc>
                <a:spcPct val="100000"/>
              </a:lnSpc>
              <a:spcBef>
                <a:spcPts val="0"/>
              </a:spcBef>
            </a:pPr>
            <a:r>
              <a:rPr lang="fr-FR" dirty="0"/>
              <a:t>(la comparaison : 1)</a:t>
            </a:r>
          </a:p>
          <a:p>
            <a:pPr defTabSz="914400">
              <a:lnSpc>
                <a:spcPct val="100000"/>
              </a:lnSpc>
              <a:spcBef>
                <a:spcPts val="0"/>
              </a:spcBef>
            </a:pPr>
            <a:r>
              <a:rPr lang="fr-FR" i="1" dirty="0"/>
              <a:t>et C(0) = 1</a:t>
            </a:r>
          </a:p>
          <a:p>
            <a:pPr marL="0" indent="0" defTabSz="914400">
              <a:lnSpc>
                <a:spcPct val="100000"/>
              </a:lnSpc>
              <a:spcBef>
                <a:spcPts val="0"/>
              </a:spcBef>
              <a:buNone/>
            </a:pPr>
            <a:endParaRPr lang="fr-FR" dirty="0"/>
          </a:p>
          <a:p>
            <a:pPr defTabSz="914400">
              <a:lnSpc>
                <a:spcPct val="100000"/>
              </a:lnSpc>
              <a:spcBef>
                <a:spcPts val="0"/>
              </a:spcBef>
            </a:pPr>
            <a:r>
              <a:rPr lang="fr-FR" dirty="0"/>
              <a:t>exponentiation classique : </a:t>
            </a:r>
            <a:r>
              <a:rPr lang="fr-FR" i="1" dirty="0"/>
              <a:t>C(n) = C(n-1) + 1</a:t>
            </a:r>
            <a:r>
              <a:rPr lang="fr-FR" dirty="0"/>
              <a:t> et </a:t>
            </a:r>
            <a:r>
              <a:rPr lang="fr-FR" i="1" dirty="0"/>
              <a:t>C(0) = 1</a:t>
            </a:r>
          </a:p>
          <a:p>
            <a:pPr defTabSz="914400">
              <a:lnSpc>
                <a:spcPct val="100000"/>
              </a:lnSpc>
              <a:spcBef>
                <a:spcPts val="0"/>
              </a:spcBef>
            </a:pPr>
            <a:endParaRPr lang="fr-FR" dirty="0"/>
          </a:p>
          <a:p>
            <a:pPr marL="0" indent="0" defTabSz="914400">
              <a:lnSpc>
                <a:spcPct val="100000"/>
              </a:lnSpc>
              <a:spcBef>
                <a:spcPts val="0"/>
              </a:spcBef>
              <a:buNone/>
            </a:pPr>
            <a:r>
              <a:rPr lang="fr-FR" dirty="0"/>
              <a:t>Exprimer </a:t>
            </a:r>
            <a:r>
              <a:rPr lang="fr-FR" b="1" dirty="0"/>
              <a:t>C(n) sous forme non récursive </a:t>
            </a:r>
            <a:r>
              <a:rPr lang="fr-FR" dirty="0"/>
              <a:t>par éliminations successives :</a:t>
            </a:r>
          </a:p>
          <a:p>
            <a:pPr marL="0" indent="0" defTabSz="914400">
              <a:lnSpc>
                <a:spcPct val="100000"/>
              </a:lnSpc>
              <a:spcBef>
                <a:spcPts val="0"/>
              </a:spcBef>
              <a:buNone/>
            </a:pPr>
            <a:endParaRPr lang="fr-FR" dirty="0"/>
          </a:p>
          <a:p>
            <a:pPr marL="0" indent="0" defTabSz="914400">
              <a:lnSpc>
                <a:spcPct val="100000"/>
              </a:lnSpc>
              <a:spcBef>
                <a:spcPts val="0"/>
              </a:spcBef>
              <a:buNone/>
              <a:tabLst>
                <a:tab pos="711200" algn="l"/>
                <a:tab pos="927100" algn="l"/>
              </a:tabLst>
            </a:pPr>
            <a:r>
              <a:rPr lang="fr-FR" i="1" dirty="0"/>
              <a:t>C(n) 	= 	C(n-1) + 1 </a:t>
            </a:r>
          </a:p>
          <a:p>
            <a:pPr marL="0" indent="0" defTabSz="914400">
              <a:lnSpc>
                <a:spcPct val="100000"/>
              </a:lnSpc>
              <a:spcBef>
                <a:spcPts val="0"/>
              </a:spcBef>
              <a:buNone/>
              <a:tabLst>
                <a:tab pos="711200" algn="l"/>
                <a:tab pos="927100" algn="l"/>
              </a:tabLst>
            </a:pPr>
            <a:r>
              <a:rPr lang="fr-FR" i="1" dirty="0"/>
              <a:t>C(n-1) 	= 	C(n-2) + 1 </a:t>
            </a:r>
          </a:p>
          <a:p>
            <a:pPr marL="0" indent="0" defTabSz="914400">
              <a:lnSpc>
                <a:spcPct val="100000"/>
              </a:lnSpc>
              <a:spcBef>
                <a:spcPts val="0"/>
              </a:spcBef>
              <a:buNone/>
              <a:tabLst>
                <a:tab pos="711200" algn="l"/>
                <a:tab pos="927100" algn="l"/>
              </a:tabLst>
            </a:pPr>
            <a:r>
              <a:rPr lang="fr-FR" i="1" dirty="0"/>
              <a:t>C(n-2) 	= 	</a:t>
            </a:r>
            <a:r>
              <a:rPr lang="mr-IN" i="1" dirty="0"/>
              <a:t>…</a:t>
            </a:r>
            <a:endParaRPr lang="fr-FR" i="1" dirty="0"/>
          </a:p>
          <a:p>
            <a:pPr marL="0" indent="0" defTabSz="914400">
              <a:lnSpc>
                <a:spcPct val="100000"/>
              </a:lnSpc>
              <a:spcBef>
                <a:spcPts val="0"/>
              </a:spcBef>
              <a:buNone/>
              <a:tabLst>
                <a:tab pos="711200" algn="l"/>
                <a:tab pos="927100" algn="l"/>
              </a:tabLst>
            </a:pPr>
            <a:r>
              <a:rPr lang="mr-IN" i="1" dirty="0"/>
              <a:t>…</a:t>
            </a:r>
            <a:r>
              <a:rPr lang="fr-FR" i="1" dirty="0"/>
              <a:t>.</a:t>
            </a:r>
          </a:p>
          <a:p>
            <a:pPr marL="0" indent="0" defTabSz="914400">
              <a:lnSpc>
                <a:spcPct val="100000"/>
              </a:lnSpc>
              <a:spcBef>
                <a:spcPts val="0"/>
              </a:spcBef>
              <a:buNone/>
              <a:tabLst>
                <a:tab pos="711200" algn="l"/>
                <a:tab pos="927100" algn="l"/>
              </a:tabLst>
            </a:pPr>
            <a:r>
              <a:rPr lang="fr-FR" i="1" dirty="0"/>
              <a:t>C(2) 	= 	C(1) + 1</a:t>
            </a:r>
          </a:p>
          <a:p>
            <a:pPr marL="0" indent="0" defTabSz="914400">
              <a:lnSpc>
                <a:spcPct val="100000"/>
              </a:lnSpc>
              <a:spcBef>
                <a:spcPts val="0"/>
              </a:spcBef>
              <a:buNone/>
              <a:tabLst>
                <a:tab pos="711200" algn="l"/>
                <a:tab pos="927100" algn="l"/>
              </a:tabLst>
            </a:pPr>
            <a:r>
              <a:rPr lang="fr-FR" i="1" dirty="0"/>
              <a:t>C(1) 	= 	C(0) + 1</a:t>
            </a:r>
          </a:p>
          <a:p>
            <a:pPr marL="0" indent="0" defTabSz="914400">
              <a:lnSpc>
                <a:spcPct val="100000"/>
              </a:lnSpc>
              <a:spcBef>
                <a:spcPts val="0"/>
              </a:spcBef>
              <a:buNone/>
              <a:tabLst>
                <a:tab pos="711200" algn="l"/>
                <a:tab pos="927100" algn="l"/>
              </a:tabLst>
            </a:pPr>
            <a:r>
              <a:rPr lang="fr-FR" i="1" dirty="0"/>
              <a:t>C(0) 	= 	1</a:t>
            </a:r>
          </a:p>
          <a:p>
            <a:pPr marL="0" indent="0" defTabSz="914400">
              <a:lnSpc>
                <a:spcPct val="100000"/>
              </a:lnSpc>
              <a:spcBef>
                <a:spcPts val="0"/>
              </a:spcBef>
              <a:buNone/>
            </a:pPr>
            <a:r>
              <a:rPr lang="fr-FR" i="1" dirty="0"/>
              <a:t>-----------------------</a:t>
            </a:r>
          </a:p>
          <a:p>
            <a:pPr marL="0" indent="0" defTabSz="914400">
              <a:lnSpc>
                <a:spcPct val="100000"/>
              </a:lnSpc>
              <a:spcBef>
                <a:spcPts val="0"/>
              </a:spcBef>
              <a:buNone/>
              <a:tabLst>
                <a:tab pos="711200" algn="l"/>
                <a:tab pos="927100" algn="l"/>
              </a:tabLst>
            </a:pPr>
            <a:r>
              <a:rPr lang="fr-FR" i="1" dirty="0"/>
              <a:t>C(n) 	= 	1 + 1 + </a:t>
            </a:r>
            <a:r>
              <a:rPr lang="mr-IN" i="1" dirty="0"/>
              <a:t>…</a:t>
            </a:r>
            <a:r>
              <a:rPr lang="fr-FR" i="1" dirty="0"/>
              <a:t> + 1 = n + 1</a:t>
            </a:r>
          </a:p>
          <a:p>
            <a:pPr marL="0" indent="0" defTabSz="914400">
              <a:lnSpc>
                <a:spcPct val="100000"/>
              </a:lnSpc>
              <a:spcBef>
                <a:spcPts val="0"/>
              </a:spcBef>
              <a:buNone/>
            </a:pPr>
            <a:endParaRPr lang="fr-FR" dirty="0"/>
          </a:p>
          <a:p>
            <a:pPr marL="0" indent="0" defTabSz="914400">
              <a:lnSpc>
                <a:spcPct val="100000"/>
              </a:lnSpc>
              <a:spcBef>
                <a:spcPts val="0"/>
              </a:spcBef>
              <a:buNone/>
            </a:pPr>
            <a:r>
              <a:rPr lang="fr-FR" b="1" dirty="0"/>
              <a:t>Conclusion </a:t>
            </a:r>
          </a:p>
          <a:p>
            <a:pPr marL="0" indent="0" defTabSz="914400">
              <a:lnSpc>
                <a:spcPct val="100000"/>
              </a:lnSpc>
              <a:spcBef>
                <a:spcPts val="0"/>
              </a:spcBef>
              <a:buNone/>
            </a:pPr>
            <a:r>
              <a:rPr lang="fr-FR" dirty="0"/>
              <a:t>- récurrence : </a:t>
            </a:r>
            <a:r>
              <a:rPr lang="fr-FR" i="1" dirty="0"/>
              <a:t>C(n) = C(n-1) + 1 </a:t>
            </a:r>
            <a:r>
              <a:rPr lang="fr-FR" dirty="0"/>
              <a:t>et </a:t>
            </a:r>
            <a:r>
              <a:rPr lang="fr-FR" i="1" dirty="0"/>
              <a:t>C(0) = 1  </a:t>
            </a:r>
            <a:r>
              <a:rPr lang="fr-FR" i="1" dirty="0">
                <a:sym typeface="Wingdings"/>
              </a:rPr>
              <a:t> C(n) = n+1</a:t>
            </a:r>
            <a:endParaRPr lang="fr-FR" i="1" dirty="0"/>
          </a:p>
          <a:p>
            <a:pPr marL="0" indent="0" defTabSz="914400">
              <a:lnSpc>
                <a:spcPct val="100000"/>
              </a:lnSpc>
              <a:spcBef>
                <a:spcPts val="0"/>
              </a:spcBef>
              <a:buNone/>
            </a:pPr>
            <a:r>
              <a:rPr lang="fr-FR" dirty="0"/>
              <a:t>- complexité asymptotique : complexité linéaire (déjà vue)</a:t>
            </a:r>
            <a:endParaRPr lang="fr-FR" i="1" dirty="0"/>
          </a:p>
          <a:p>
            <a:pPr marL="0" indent="0" defTabSz="914400">
              <a:lnSpc>
                <a:spcPct val="100000"/>
              </a:lnSpc>
              <a:spcBef>
                <a:spcPts val="0"/>
              </a:spcBef>
              <a:buNone/>
            </a:pPr>
            <a:endParaRPr lang="fr-FR" dirty="0"/>
          </a:p>
          <a:p>
            <a:pPr defTabSz="914400">
              <a:lnSpc>
                <a:spcPct val="100000"/>
              </a:lnSpc>
              <a:spcBef>
                <a:spcPts val="0"/>
              </a:spcBef>
            </a:pPr>
            <a:endParaRPr lang="fr-FR" dirty="0"/>
          </a:p>
        </p:txBody>
      </p:sp>
      <p:sp>
        <p:nvSpPr>
          <p:cNvPr id="4" name="Espace réservé de la date 3"/>
          <p:cNvSpPr>
            <a:spLocks noGrp="1"/>
          </p:cNvSpPr>
          <p:nvPr>
            <p:ph type="dt" sz="half" idx="10"/>
          </p:nvPr>
        </p:nvSpPr>
        <p:spPr/>
        <p:txBody>
          <a:bodyPr/>
          <a:lstStyle/>
          <a:p>
            <a:fld id="{22707612-4695-7340-BAE9-0AF109CEB078}" type="datetime1">
              <a:rPr lang="fr-FR" smtClean="0"/>
              <a:t>23/03/2021</a:t>
            </a:fld>
            <a:endParaRPr lang="fr-FR"/>
          </a:p>
        </p:txBody>
      </p:sp>
      <p:sp>
        <p:nvSpPr>
          <p:cNvPr id="5" name="Espace réservé du pied de page 4"/>
          <p:cNvSpPr>
            <a:spLocks noGrp="1"/>
          </p:cNvSpPr>
          <p:nvPr>
            <p:ph type="ftr" sz="quarter" idx="11"/>
          </p:nvPr>
        </p:nvSpPr>
        <p:spPr/>
        <p:txBody>
          <a:bodyPr/>
          <a:lstStyle/>
          <a:p>
            <a:r>
              <a:rPr lang="en-US"/>
              <a:t>Algo 2. L1 math-info. UPVD. (PhL)</a:t>
            </a:r>
            <a:endParaRPr lang="fr-FR"/>
          </a:p>
        </p:txBody>
      </p:sp>
      <p:sp>
        <p:nvSpPr>
          <p:cNvPr id="6" name="Espace réservé du numéro de diapositive 5"/>
          <p:cNvSpPr>
            <a:spLocks noGrp="1"/>
          </p:cNvSpPr>
          <p:nvPr>
            <p:ph type="sldNum" sz="quarter" idx="12"/>
          </p:nvPr>
        </p:nvSpPr>
        <p:spPr/>
        <p:txBody>
          <a:bodyPr/>
          <a:lstStyle/>
          <a:p>
            <a:fld id="{65A18AA7-90E0-3C48-AFBB-AC3FD33DE304}" type="slidenum">
              <a:rPr lang="fr-FR" smtClean="0"/>
              <a:t>51</a:t>
            </a:fld>
            <a:endParaRPr lang="fr-FR"/>
          </a:p>
        </p:txBody>
      </p:sp>
    </p:spTree>
    <p:extLst>
      <p:ext uri="{BB962C8B-B14F-4D97-AF65-F5344CB8AC3E}">
        <p14:creationId xmlns:p14="http://schemas.microsoft.com/office/powerpoint/2010/main" val="24647160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365125"/>
            <a:ext cx="7886700" cy="688975"/>
          </a:xfrm>
        </p:spPr>
        <p:txBody>
          <a:bodyPr/>
          <a:lstStyle/>
          <a:p>
            <a:r>
              <a:rPr lang="fr-FR" dirty="0"/>
              <a:t>Complexité d’algorithme récursif</a:t>
            </a:r>
          </a:p>
        </p:txBody>
      </p:sp>
      <mc:AlternateContent xmlns:mc="http://schemas.openxmlformats.org/markup-compatibility/2006">
        <mc:Choice xmlns:a14="http://schemas.microsoft.com/office/drawing/2010/main" Requires="a14">
          <p:sp>
            <p:nvSpPr>
              <p:cNvPr id="3" name="Espace réservé du contenu 2"/>
              <p:cNvSpPr>
                <a:spLocks noGrp="1"/>
              </p:cNvSpPr>
              <p:nvPr>
                <p:ph idx="1"/>
              </p:nvPr>
            </p:nvSpPr>
            <p:spPr>
              <a:xfrm>
                <a:off x="628650" y="1143001"/>
                <a:ext cx="7886700" cy="5033964"/>
              </a:xfrm>
            </p:spPr>
            <p:txBody>
              <a:bodyPr>
                <a:normAutofit fontScale="92500"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fr-FR" dirty="0"/>
                  <a:t>Relation de récurrence : </a:t>
                </a:r>
              </a:p>
              <a:p>
                <a:pPr lvl="1" defTabSz="914400">
                  <a:lnSpc>
                    <a:spcPct val="100000"/>
                  </a:lnSpc>
                  <a:spcBef>
                    <a:spcPts val="0"/>
                  </a:spcBef>
                </a:pPr>
                <a:r>
                  <a:rPr lang="fr-FR" dirty="0"/>
                  <a:t>analyse pas toujours aussi simple</a:t>
                </a:r>
              </a:p>
              <a:p>
                <a:pPr lvl="1" defTabSz="914400">
                  <a:lnSpc>
                    <a:spcPct val="100000"/>
                  </a:lnSpc>
                  <a:spcBef>
                    <a:spcPts val="0"/>
                  </a:spcBef>
                </a:pPr>
                <a:r>
                  <a:rPr lang="fr-FR" dirty="0"/>
                  <a:t>techniques de maths (fonctions génératrices, transformées en Z)</a:t>
                </a:r>
              </a:p>
              <a:p>
                <a:pPr marL="0" indent="0" defTabSz="914400">
                  <a:lnSpc>
                    <a:spcPct val="100000"/>
                  </a:lnSpc>
                  <a:spcBef>
                    <a:spcPts val="0"/>
                  </a:spcBef>
                  <a:buNone/>
                </a:pPr>
                <a:endParaRPr lang="fr-FR" dirty="0"/>
              </a:p>
              <a:p>
                <a:pPr marL="0" indent="0" defTabSz="914400">
                  <a:lnSpc>
                    <a:spcPct val="100000"/>
                  </a:lnSpc>
                  <a:spcBef>
                    <a:spcPts val="0"/>
                  </a:spcBef>
                  <a:buNone/>
                </a:pPr>
                <a:r>
                  <a:rPr lang="fr-FR" dirty="0" err="1"/>
                  <a:t>Récursions</a:t>
                </a:r>
                <a:r>
                  <a:rPr lang="fr-FR" dirty="0"/>
                  <a:t> </a:t>
                </a:r>
                <a:r>
                  <a:rPr lang="fr-FR" dirty="0" err="1"/>
                  <a:t>décrémentales</a:t>
                </a:r>
                <a:r>
                  <a:rPr lang="fr-FR" dirty="0"/>
                  <a:t> : </a:t>
                </a:r>
                <a:r>
                  <a:rPr lang="fr-FR" i="1" dirty="0"/>
                  <a:t>C(n) fonction de C(n-1) et C(0)=1</a:t>
                </a:r>
              </a:p>
              <a:p>
                <a:pPr marL="0" indent="0" defTabSz="914400">
                  <a:lnSpc>
                    <a:spcPct val="100000"/>
                  </a:lnSpc>
                  <a:spcBef>
                    <a:spcPts val="0"/>
                  </a:spcBef>
                  <a:buNone/>
                </a:pPr>
                <a:endParaRPr lang="fr-FR" i="1" dirty="0"/>
              </a:p>
              <a:p>
                <a:pPr marL="0" indent="0" defTabSz="914400">
                  <a:lnSpc>
                    <a:spcPct val="100000"/>
                  </a:lnSpc>
                  <a:spcBef>
                    <a:spcPts val="0"/>
                  </a:spcBef>
                  <a:buNone/>
                </a:pPr>
                <a:r>
                  <a:rPr lang="fr-FR" i="1" dirty="0">
                    <a:solidFill>
                      <a:schemeClr val="accent2"/>
                    </a:solidFill>
                  </a:rPr>
                  <a:t>C(n) = C(n-1) + b</a:t>
                </a:r>
              </a:p>
              <a:p>
                <a:pPr lvl="1" defTabSz="914400">
                  <a:lnSpc>
                    <a:spcPct val="100000"/>
                  </a:lnSpc>
                  <a:spcBef>
                    <a:spcPts val="0"/>
                  </a:spcBef>
                </a:pPr>
                <a:r>
                  <a:rPr lang="fr-FR" dirty="0"/>
                  <a:t>exemples : factorielle, exponentiation naïve, recherche séquentielle récursive</a:t>
                </a:r>
              </a:p>
              <a:p>
                <a:pPr lvl="1" defTabSz="914400">
                  <a:lnSpc>
                    <a:spcPct val="100000"/>
                  </a:lnSpc>
                  <a:spcBef>
                    <a:spcPts val="0"/>
                  </a:spcBef>
                </a:pPr>
                <a:r>
                  <a:rPr lang="fr-FR" sz="2000" dirty="0"/>
                  <a:t>cas </a:t>
                </a:r>
                <a:r>
                  <a:rPr lang="fr-FR" sz="2000" dirty="0">
                    <a:solidFill>
                      <a:schemeClr val="accent2"/>
                    </a:solidFill>
                  </a:rPr>
                  <a:t>linéaire</a:t>
                </a:r>
                <a:r>
                  <a:rPr lang="fr-FR" sz="2000" dirty="0"/>
                  <a:t> </a:t>
                </a:r>
                <a:r>
                  <a:rPr lang="fr-FR" dirty="0"/>
                  <a:t>: </a:t>
                </a:r>
                <a:r>
                  <a:rPr lang="fr-FR" i="1" dirty="0"/>
                  <a:t>C(n) = n </a:t>
                </a:r>
                <a:r>
                  <a:rPr lang="fr-FR" sz="1500" i="1" dirty="0"/>
                  <a:t>x</a:t>
                </a:r>
                <a:r>
                  <a:rPr lang="fr-FR" i="1" dirty="0"/>
                  <a:t> b + C(0) = </a:t>
                </a:r>
                <a14:m>
                  <m:oMath xmlns:m="http://schemas.openxmlformats.org/officeDocument/2006/math">
                    <m:r>
                      <a:rPr lang="el-GR" i="1">
                        <a:solidFill>
                          <a:schemeClr val="accent2"/>
                        </a:solidFill>
                        <a:latin typeface="Cambria Math" charset="0"/>
                        <a:ea typeface="Cambria Math" charset="0"/>
                        <a:cs typeface="Cambria Math" charset="0"/>
                      </a:rPr>
                      <m:t>𝛩</m:t>
                    </m:r>
                  </m:oMath>
                </a14:m>
                <a:r>
                  <a:rPr lang="fr-FR" i="1" dirty="0">
                    <a:solidFill>
                      <a:schemeClr val="accent2"/>
                    </a:solidFill>
                  </a:rPr>
                  <a:t>(n)</a:t>
                </a:r>
              </a:p>
              <a:p>
                <a:pPr lvl="1" defTabSz="914400">
                  <a:lnSpc>
                    <a:spcPct val="100000"/>
                  </a:lnSpc>
                  <a:spcBef>
                    <a:spcPts val="0"/>
                  </a:spcBef>
                </a:pPr>
                <a:r>
                  <a:rPr lang="fr-FR" dirty="0"/>
                  <a:t>suite arithmétique de pas </a:t>
                </a:r>
                <a:r>
                  <a:rPr lang="fr-FR" i="1" dirty="0"/>
                  <a:t>b</a:t>
                </a:r>
              </a:p>
              <a:p>
                <a:pPr lvl="1" defTabSz="914400">
                  <a:lnSpc>
                    <a:spcPct val="100000"/>
                  </a:lnSpc>
                  <a:spcBef>
                    <a:spcPts val="0"/>
                  </a:spcBef>
                </a:pPr>
                <a:endParaRPr lang="fr-FR" dirty="0"/>
              </a:p>
              <a:p>
                <a:pPr marL="0" indent="0" defTabSz="914400">
                  <a:lnSpc>
                    <a:spcPct val="100000"/>
                  </a:lnSpc>
                  <a:spcBef>
                    <a:spcPts val="0"/>
                  </a:spcBef>
                  <a:buNone/>
                </a:pPr>
                <a:r>
                  <a:rPr lang="fr-FR" i="1" dirty="0">
                    <a:solidFill>
                      <a:schemeClr val="accent2"/>
                    </a:solidFill>
                  </a:rPr>
                  <a:t>C(n) = C(n-1) + </a:t>
                </a:r>
                <a:r>
                  <a:rPr lang="fr-FR" b="1" i="1" dirty="0">
                    <a:solidFill>
                      <a:srgbClr val="FF0000"/>
                    </a:solidFill>
                  </a:rPr>
                  <a:t>a </a:t>
                </a:r>
                <a:r>
                  <a:rPr lang="fr-FR" sz="1900" b="1" i="1" dirty="0">
                    <a:solidFill>
                      <a:srgbClr val="FF0000"/>
                    </a:solidFill>
                  </a:rPr>
                  <a:t>x</a:t>
                </a:r>
                <a:r>
                  <a:rPr lang="fr-FR" b="1" i="1" dirty="0">
                    <a:solidFill>
                      <a:srgbClr val="FF0000"/>
                    </a:solidFill>
                  </a:rPr>
                  <a:t> n </a:t>
                </a:r>
                <a:r>
                  <a:rPr lang="fr-FR" i="1" dirty="0">
                    <a:solidFill>
                      <a:schemeClr val="accent2"/>
                    </a:solidFill>
                  </a:rPr>
                  <a:t>+ b</a:t>
                </a:r>
              </a:p>
              <a:p>
                <a:pPr lvl="1" defTabSz="914400">
                  <a:lnSpc>
                    <a:spcPct val="100000"/>
                  </a:lnSpc>
                  <a:spcBef>
                    <a:spcPts val="0"/>
                  </a:spcBef>
                </a:pPr>
                <a:r>
                  <a:rPr lang="fr-FR" dirty="0"/>
                  <a:t>exemples : traitement de coût linéaire avant l’appel récursif, tri à bulle</a:t>
                </a:r>
              </a:p>
              <a:p>
                <a:pPr lvl="1" defTabSz="914400">
                  <a:lnSpc>
                    <a:spcPct val="100000"/>
                  </a:lnSpc>
                  <a:spcBef>
                    <a:spcPts val="0"/>
                  </a:spcBef>
                </a:pPr>
                <a:r>
                  <a:rPr lang="fr-FR" sz="2000" dirty="0"/>
                  <a:t>cas </a:t>
                </a:r>
                <a:r>
                  <a:rPr lang="fr-FR" sz="2000" dirty="0">
                    <a:solidFill>
                      <a:schemeClr val="accent2"/>
                    </a:solidFill>
                  </a:rPr>
                  <a:t>quadratique</a:t>
                </a:r>
                <a:r>
                  <a:rPr lang="fr-FR" dirty="0"/>
                  <a:t>: </a:t>
                </a:r>
                <a:r>
                  <a:rPr lang="fr-FR" i="1" dirty="0"/>
                  <a:t>C(n) = a </a:t>
                </a:r>
                <a:r>
                  <a:rPr lang="fr-FR" sz="1600" i="1" dirty="0"/>
                  <a:t>x </a:t>
                </a:r>
                <a:r>
                  <a:rPr lang="fr-FR" i="1" dirty="0"/>
                  <a:t>n(n+1)/2 + (n+1)b = </a:t>
                </a:r>
                <a14:m>
                  <m:oMath xmlns:m="http://schemas.openxmlformats.org/officeDocument/2006/math">
                    <m:r>
                      <a:rPr lang="fr-FR" i="1">
                        <a:solidFill>
                          <a:schemeClr val="accent2"/>
                        </a:solidFill>
                        <a:latin typeface="Cambria Math" charset="0"/>
                      </a:rPr>
                      <m:t>𝑂</m:t>
                    </m:r>
                  </m:oMath>
                </a14:m>
                <a:r>
                  <a:rPr lang="fr-FR" i="1" dirty="0">
                    <a:solidFill>
                      <a:schemeClr val="accent2"/>
                    </a:solidFill>
                  </a:rPr>
                  <a:t>(n</a:t>
                </a:r>
                <a:r>
                  <a:rPr lang="fr-FR" i="1" baseline="30000" dirty="0">
                    <a:solidFill>
                      <a:schemeClr val="accent2"/>
                    </a:solidFill>
                  </a:rPr>
                  <a:t>2</a:t>
                </a:r>
                <a:r>
                  <a:rPr lang="fr-FR" i="1" dirty="0">
                    <a:solidFill>
                      <a:schemeClr val="accent2"/>
                    </a:solidFill>
                  </a:rPr>
                  <a:t>) </a:t>
                </a:r>
                <a:r>
                  <a:rPr lang="fr-FR" i="1" dirty="0"/>
                  <a:t>pour C(0)=b</a:t>
                </a:r>
                <a:endParaRPr lang="fr-FR" i="1" dirty="0">
                  <a:solidFill>
                    <a:schemeClr val="accent2"/>
                  </a:solidFill>
                </a:endParaRPr>
              </a:p>
              <a:p>
                <a:pPr lvl="1" defTabSz="914400">
                  <a:lnSpc>
                    <a:spcPct val="100000"/>
                  </a:lnSpc>
                  <a:spcBef>
                    <a:spcPts val="0"/>
                  </a:spcBef>
                </a:pPr>
                <a:endParaRPr lang="fr-FR" dirty="0"/>
              </a:p>
              <a:p>
                <a:pPr marL="0" indent="0" defTabSz="914400">
                  <a:lnSpc>
                    <a:spcPct val="100000"/>
                  </a:lnSpc>
                  <a:spcBef>
                    <a:spcPts val="0"/>
                  </a:spcBef>
                  <a:buNone/>
                </a:pPr>
                <a:r>
                  <a:rPr lang="fr-FR" i="1" dirty="0">
                    <a:solidFill>
                      <a:schemeClr val="accent2"/>
                    </a:solidFill>
                  </a:rPr>
                  <a:t>C(n) = </a:t>
                </a:r>
                <a:r>
                  <a:rPr lang="fr-FR" b="1" i="1" dirty="0">
                    <a:solidFill>
                      <a:srgbClr val="FF0000"/>
                    </a:solidFill>
                  </a:rPr>
                  <a:t>a x</a:t>
                </a:r>
                <a:r>
                  <a:rPr lang="fr-FR" i="1" dirty="0">
                    <a:solidFill>
                      <a:schemeClr val="accent5"/>
                    </a:solidFill>
                  </a:rPr>
                  <a:t> </a:t>
                </a:r>
                <a:r>
                  <a:rPr lang="fr-FR" i="1" dirty="0">
                    <a:solidFill>
                      <a:schemeClr val="accent2"/>
                    </a:solidFill>
                  </a:rPr>
                  <a:t>C(n-1) + b</a:t>
                </a:r>
              </a:p>
              <a:p>
                <a:pPr lvl="1" defTabSz="914400">
                  <a:lnSpc>
                    <a:spcPct val="100000"/>
                  </a:lnSpc>
                  <a:spcBef>
                    <a:spcPts val="0"/>
                  </a:spcBef>
                </a:pPr>
                <a:r>
                  <a:rPr lang="fr-FR" sz="2000" dirty="0"/>
                  <a:t>exemples : répéter </a:t>
                </a:r>
                <a:r>
                  <a:rPr lang="fr-FR" sz="2000" i="1" dirty="0"/>
                  <a:t>a</a:t>
                </a:r>
                <a:r>
                  <a:rPr lang="fr-FR" sz="2000" dirty="0"/>
                  <a:t> fois l’appel récursif</a:t>
                </a:r>
              </a:p>
              <a:p>
                <a:pPr lvl="1" defTabSz="914400">
                  <a:lnSpc>
                    <a:spcPct val="100000"/>
                  </a:lnSpc>
                  <a:spcBef>
                    <a:spcPts val="0"/>
                  </a:spcBef>
                </a:pPr>
                <a:r>
                  <a:rPr lang="fr-FR" sz="2000" dirty="0"/>
                  <a:t>cas </a:t>
                </a:r>
                <a:r>
                  <a:rPr lang="fr-FR" sz="2000" dirty="0">
                    <a:solidFill>
                      <a:schemeClr val="accent2"/>
                    </a:solidFill>
                  </a:rPr>
                  <a:t>exponentiel</a:t>
                </a:r>
                <a:r>
                  <a:rPr lang="fr-FR" sz="2000" dirty="0"/>
                  <a:t> </a:t>
                </a:r>
                <a:r>
                  <a:rPr lang="fr-FR" dirty="0"/>
                  <a:t>: </a:t>
                </a:r>
                <a:r>
                  <a:rPr lang="fr-FR" i="1" dirty="0"/>
                  <a:t>C(n) = (a</a:t>
                </a:r>
                <a:r>
                  <a:rPr lang="fr-FR" i="1" baseline="30000" dirty="0"/>
                  <a:t>n+1 </a:t>
                </a:r>
                <a:r>
                  <a:rPr lang="fr-FR" i="1" dirty="0"/>
                  <a:t>-1)b’ =</a:t>
                </a:r>
                <a14:m>
                  <m:oMath xmlns:m="http://schemas.openxmlformats.org/officeDocument/2006/math">
                    <m:r>
                      <a:rPr lang="el-GR" i="1">
                        <a:solidFill>
                          <a:schemeClr val="accent2"/>
                        </a:solidFill>
                        <a:latin typeface="Cambria Math" charset="0"/>
                        <a:ea typeface="Cambria Math" charset="0"/>
                        <a:cs typeface="Cambria Math" charset="0"/>
                      </a:rPr>
                      <m:t>𝛩</m:t>
                    </m:r>
                  </m:oMath>
                </a14:m>
                <a:r>
                  <a:rPr lang="fr-FR" i="1" dirty="0">
                    <a:solidFill>
                      <a:schemeClr val="accent2"/>
                    </a:solidFill>
                  </a:rPr>
                  <a:t>(a</a:t>
                </a:r>
                <a:r>
                  <a:rPr lang="fr-FR" i="1" baseline="30000" dirty="0">
                    <a:solidFill>
                      <a:schemeClr val="accent2"/>
                    </a:solidFill>
                  </a:rPr>
                  <a:t>n+1</a:t>
                </a:r>
                <a:r>
                  <a:rPr lang="fr-FR" i="1" dirty="0">
                    <a:solidFill>
                      <a:schemeClr val="accent2"/>
                    </a:solidFill>
                  </a:rPr>
                  <a:t>)</a:t>
                </a:r>
                <a:r>
                  <a:rPr lang="fr-FR" i="1" dirty="0"/>
                  <a:t> avec b’ = b/(a-1)  pour C(0)=b</a:t>
                </a:r>
                <a:endParaRPr lang="fr-FR" i="1" dirty="0">
                  <a:solidFill>
                    <a:schemeClr val="accent2"/>
                  </a:solidFill>
                </a:endParaRPr>
              </a:p>
              <a:p>
                <a:pPr lvl="1" defTabSz="914400">
                  <a:lnSpc>
                    <a:spcPct val="100000"/>
                  </a:lnSpc>
                  <a:spcBef>
                    <a:spcPts val="0"/>
                  </a:spcBef>
                </a:pPr>
                <a:r>
                  <a:rPr lang="fr-FR" dirty="0"/>
                  <a:t>suite </a:t>
                </a:r>
                <a:r>
                  <a:rPr lang="fr-FR" dirty="0" err="1"/>
                  <a:t>arithmético</a:t>
                </a:r>
                <a:r>
                  <a:rPr lang="fr-FR" dirty="0"/>
                  <a:t>-géométrique de raison </a:t>
                </a:r>
                <a:r>
                  <a:rPr lang="fr-FR" i="1" dirty="0"/>
                  <a:t>a</a:t>
                </a:r>
                <a:r>
                  <a:rPr lang="fr-FR" dirty="0"/>
                  <a:t> et de pas </a:t>
                </a:r>
                <a:r>
                  <a:rPr lang="fr-FR" i="1" dirty="0"/>
                  <a:t>b</a:t>
                </a:r>
                <a:endParaRPr lang="fr-FR" i="1" dirty="0">
                  <a:solidFill>
                    <a:schemeClr val="accent2"/>
                  </a:solidFill>
                </a:endParaRPr>
              </a:p>
              <a:p>
                <a:pPr lvl="1" defTabSz="914400">
                  <a:lnSpc>
                    <a:spcPct val="100000"/>
                  </a:lnSpc>
                  <a:spcBef>
                    <a:spcPts val="0"/>
                  </a:spcBef>
                </a:pPr>
                <a:endParaRPr lang="fr-FR" dirty="0"/>
              </a:p>
              <a:p>
                <a:pPr marL="0" indent="0" defTabSz="914400">
                  <a:lnSpc>
                    <a:spcPct val="100000"/>
                  </a:lnSpc>
                  <a:spcBef>
                    <a:spcPts val="0"/>
                  </a:spcBef>
                  <a:buNone/>
                </a:pPr>
                <a:endParaRPr lang="fr-FR" dirty="0"/>
              </a:p>
              <a:p>
                <a:pPr defTabSz="914400">
                  <a:lnSpc>
                    <a:spcPct val="100000"/>
                  </a:lnSpc>
                  <a:spcBef>
                    <a:spcPts val="0"/>
                  </a:spcBef>
                </a:pPr>
                <a:endParaRPr lang="fr-FR" dirty="0"/>
              </a:p>
              <a:p>
                <a:pPr lvl="1" defTabSz="914400">
                  <a:lnSpc>
                    <a:spcPct val="100000"/>
                  </a:lnSpc>
                  <a:spcBef>
                    <a:spcPts val="0"/>
                  </a:spcBef>
                </a:pPr>
                <a:endParaRPr lang="fr-FR" dirty="0"/>
              </a:p>
              <a:p>
                <a:pPr defTabSz="914400">
                  <a:lnSpc>
                    <a:spcPct val="100000"/>
                  </a:lnSpc>
                  <a:spcBef>
                    <a:spcPts val="0"/>
                  </a:spcBef>
                </a:pPr>
                <a:endParaRPr lang="fr-FR" dirty="0"/>
              </a:p>
              <a:p>
                <a:pPr defTabSz="914400">
                  <a:lnSpc>
                    <a:spcPct val="100000"/>
                  </a:lnSpc>
                  <a:spcBef>
                    <a:spcPts val="0"/>
                  </a:spcBef>
                </a:pPr>
                <a:endParaRPr lang="fr-FR" dirty="0"/>
              </a:p>
              <a:p>
                <a:pPr defTabSz="914400">
                  <a:lnSpc>
                    <a:spcPct val="100000"/>
                  </a:lnSpc>
                  <a:spcBef>
                    <a:spcPts val="0"/>
                  </a:spcBef>
                </a:pPr>
                <a:endParaRPr lang="fr-FR" dirty="0"/>
              </a:p>
            </p:txBody>
          </p:sp>
        </mc:Choice>
        <mc:Fallback>
          <p:sp>
            <p:nvSpPr>
              <p:cNvPr id="3" name="Espace réservé du contenu 2"/>
              <p:cNvSpPr>
                <a:spLocks noGrp="1" noRot="1" noChangeAspect="1" noMove="1" noResize="1" noEditPoints="1" noAdjustHandles="1" noChangeArrowheads="1" noChangeShapeType="1" noTextEdit="1"/>
              </p:cNvSpPr>
              <p:nvPr>
                <p:ph idx="1"/>
              </p:nvPr>
            </p:nvSpPr>
            <p:spPr>
              <a:xfrm>
                <a:off x="628650" y="1143001"/>
                <a:ext cx="7886700" cy="5033964"/>
              </a:xfrm>
              <a:blipFill>
                <a:blip r:embed="rId2"/>
                <a:stretch>
                  <a:fillRect l="-1125" t="-1511" r="-161" b="-1511"/>
                </a:stretch>
              </a:blipFill>
            </p:spPr>
            <p:txBody>
              <a:bodyPr/>
              <a:lstStyle/>
              <a:p>
                <a:r>
                  <a:rPr lang="fr-FR">
                    <a:noFill/>
                  </a:rPr>
                  <a:t> </a:t>
                </a:r>
              </a:p>
            </p:txBody>
          </p:sp>
        </mc:Fallback>
      </mc:AlternateContent>
      <p:sp>
        <p:nvSpPr>
          <p:cNvPr id="4" name="Espace réservé de la date 3"/>
          <p:cNvSpPr>
            <a:spLocks noGrp="1"/>
          </p:cNvSpPr>
          <p:nvPr>
            <p:ph type="dt" sz="half" idx="10"/>
          </p:nvPr>
        </p:nvSpPr>
        <p:spPr/>
        <p:txBody>
          <a:bodyPr/>
          <a:lstStyle/>
          <a:p>
            <a:fld id="{8815D20E-C5E5-E14A-A643-040E8D306183}" type="datetime1">
              <a:rPr lang="fr-FR" smtClean="0"/>
              <a:t>23/03/2021</a:t>
            </a:fld>
            <a:endParaRPr lang="fr-FR"/>
          </a:p>
        </p:txBody>
      </p:sp>
      <p:sp>
        <p:nvSpPr>
          <p:cNvPr id="5" name="Espace réservé du pied de page 4"/>
          <p:cNvSpPr>
            <a:spLocks noGrp="1"/>
          </p:cNvSpPr>
          <p:nvPr>
            <p:ph type="ftr" sz="quarter" idx="11"/>
          </p:nvPr>
        </p:nvSpPr>
        <p:spPr/>
        <p:txBody>
          <a:bodyPr/>
          <a:lstStyle/>
          <a:p>
            <a:r>
              <a:rPr lang="en-US"/>
              <a:t>Algo 2. L1 math-info. UPVD. (PhL)</a:t>
            </a:r>
            <a:endParaRPr lang="fr-FR"/>
          </a:p>
        </p:txBody>
      </p:sp>
      <p:sp>
        <p:nvSpPr>
          <p:cNvPr id="6" name="Espace réservé du numéro de diapositive 5"/>
          <p:cNvSpPr>
            <a:spLocks noGrp="1"/>
          </p:cNvSpPr>
          <p:nvPr>
            <p:ph type="sldNum" sz="quarter" idx="12"/>
          </p:nvPr>
        </p:nvSpPr>
        <p:spPr/>
        <p:txBody>
          <a:bodyPr/>
          <a:lstStyle/>
          <a:p>
            <a:fld id="{65A18AA7-90E0-3C48-AFBB-AC3FD33DE304}" type="slidenum">
              <a:rPr lang="fr-FR" smtClean="0"/>
              <a:t>52</a:t>
            </a:fld>
            <a:endParaRPr lang="fr-FR" dirty="0"/>
          </a:p>
        </p:txBody>
      </p:sp>
    </p:spTree>
    <p:extLst>
      <p:ext uri="{BB962C8B-B14F-4D97-AF65-F5344CB8AC3E}">
        <p14:creationId xmlns:p14="http://schemas.microsoft.com/office/powerpoint/2010/main" val="6300451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365125"/>
            <a:ext cx="7886700" cy="688975"/>
          </a:xfrm>
        </p:spPr>
        <p:txBody>
          <a:bodyPr/>
          <a:lstStyle/>
          <a:p>
            <a:r>
              <a:rPr lang="fr-FR" dirty="0"/>
              <a:t>Complexité d’algorithme récursif</a:t>
            </a:r>
          </a:p>
        </p:txBody>
      </p:sp>
      <p:sp>
        <p:nvSpPr>
          <p:cNvPr id="3" name="Espace réservé du contenu 2"/>
          <p:cNvSpPr>
            <a:spLocks noGrp="1"/>
          </p:cNvSpPr>
          <p:nvPr>
            <p:ph idx="1"/>
          </p:nvPr>
        </p:nvSpPr>
        <p:spPr>
          <a:xfrm>
            <a:off x="628650" y="1143001"/>
            <a:ext cx="7886700" cy="5213354"/>
          </a:xfrm>
        </p:spPr>
        <p:txBody>
          <a:bodyPr>
            <a:normAutofit fontScale="92500" lnSpcReduction="20000"/>
          </a:bodyPr>
          <a:lstStyle/>
          <a:p>
            <a:pPr lvl="1" defTabSz="914400">
              <a:lnSpc>
                <a:spcPct val="100000"/>
              </a:lnSpc>
              <a:spcBef>
                <a:spcPts val="0"/>
              </a:spcBef>
            </a:pPr>
            <a:endParaRPr lang="fr-FR" dirty="0"/>
          </a:p>
          <a:p>
            <a:pPr marL="0" indent="0" defTabSz="914400">
              <a:lnSpc>
                <a:spcPct val="100000"/>
              </a:lnSpc>
              <a:spcBef>
                <a:spcPts val="0"/>
              </a:spcBef>
              <a:buNone/>
            </a:pPr>
            <a:r>
              <a:rPr lang="fr-FR" dirty="0" err="1"/>
              <a:t>Récursions</a:t>
            </a:r>
            <a:r>
              <a:rPr lang="fr-FR" dirty="0"/>
              <a:t> dichotomiques : </a:t>
            </a:r>
            <a:r>
              <a:rPr lang="fr-FR" b="1" dirty="0">
                <a:solidFill>
                  <a:schemeClr val="accent2"/>
                </a:solidFill>
              </a:rPr>
              <a:t>C(n) fonction de C(n/2) </a:t>
            </a:r>
            <a:r>
              <a:rPr lang="fr-FR" dirty="0"/>
              <a:t>et apparition de log</a:t>
            </a:r>
            <a:r>
              <a:rPr lang="fr-FR" baseline="-25000" dirty="0"/>
              <a:t>2</a:t>
            </a:r>
            <a:r>
              <a:rPr lang="fr-FR" dirty="0"/>
              <a:t> </a:t>
            </a:r>
          </a:p>
          <a:p>
            <a:pPr marL="0" indent="0" defTabSz="914400">
              <a:lnSpc>
                <a:spcPct val="100000"/>
              </a:lnSpc>
              <a:spcBef>
                <a:spcPts val="0"/>
              </a:spcBef>
              <a:buNone/>
            </a:pPr>
            <a:endParaRPr lang="fr-FR" dirty="0"/>
          </a:p>
          <a:p>
            <a:pPr marL="0" indent="0" defTabSz="914400">
              <a:lnSpc>
                <a:spcPct val="100000"/>
              </a:lnSpc>
              <a:spcBef>
                <a:spcPts val="0"/>
              </a:spcBef>
              <a:buNone/>
            </a:pPr>
            <a:r>
              <a:rPr lang="fr-FR" i="1" dirty="0">
                <a:solidFill>
                  <a:schemeClr val="accent2"/>
                </a:solidFill>
              </a:rPr>
              <a:t>C(n) = C(</a:t>
            </a:r>
            <a:r>
              <a:rPr lang="fr-FR" b="1" i="1" dirty="0">
                <a:solidFill>
                  <a:srgbClr val="FF0000"/>
                </a:solidFill>
              </a:rPr>
              <a:t>n/2</a:t>
            </a:r>
            <a:r>
              <a:rPr lang="fr-FR" i="1" dirty="0">
                <a:solidFill>
                  <a:schemeClr val="accent2"/>
                </a:solidFill>
              </a:rPr>
              <a:t>) + b </a:t>
            </a:r>
          </a:p>
          <a:p>
            <a:pPr lvl="1" defTabSz="914400">
              <a:lnSpc>
                <a:spcPct val="100000"/>
              </a:lnSpc>
              <a:spcBef>
                <a:spcPts val="0"/>
              </a:spcBef>
            </a:pPr>
            <a:r>
              <a:rPr lang="fr-FR" dirty="0"/>
              <a:t>exemples : exponentiation rapide, élimination de la moitié des valeurs en temps constant, recherche dichotomique</a:t>
            </a:r>
          </a:p>
          <a:p>
            <a:pPr lvl="1" defTabSz="914400">
              <a:lnSpc>
                <a:spcPct val="100000"/>
              </a:lnSpc>
              <a:spcBef>
                <a:spcPts val="0"/>
              </a:spcBef>
            </a:pPr>
            <a:r>
              <a:rPr lang="fr-FR" sz="2100" dirty="0"/>
              <a:t>cas</a:t>
            </a:r>
            <a:r>
              <a:rPr lang="fr-FR" sz="2100" dirty="0">
                <a:solidFill>
                  <a:schemeClr val="accent2"/>
                </a:solidFill>
              </a:rPr>
              <a:t> logarithmique </a:t>
            </a:r>
            <a:r>
              <a:rPr lang="fr-FR" sz="2100" i="1" dirty="0"/>
              <a:t>: C(n) = C(1) + b </a:t>
            </a:r>
            <a:r>
              <a:rPr lang="fr-FR" sz="1600" i="1" dirty="0"/>
              <a:t>x</a:t>
            </a:r>
            <a:r>
              <a:rPr lang="fr-FR" sz="2100" i="1" dirty="0"/>
              <a:t> log</a:t>
            </a:r>
            <a:r>
              <a:rPr lang="fr-FR" sz="2100" i="1" baseline="-25000" dirty="0"/>
              <a:t>2</a:t>
            </a:r>
            <a:r>
              <a:rPr lang="fr-FR" sz="2100" i="1" dirty="0"/>
              <a:t>(n) = </a:t>
            </a:r>
            <a:r>
              <a:rPr lang="fr-FR" sz="2100" i="1" dirty="0">
                <a:solidFill>
                  <a:schemeClr val="accent2"/>
                </a:solidFill>
              </a:rPr>
              <a:t>O(log(n))</a:t>
            </a:r>
          </a:p>
          <a:p>
            <a:pPr lvl="1" defTabSz="914400">
              <a:lnSpc>
                <a:spcPct val="100000"/>
              </a:lnSpc>
              <a:spcBef>
                <a:spcPts val="0"/>
              </a:spcBef>
            </a:pPr>
            <a:endParaRPr lang="fr-FR" dirty="0"/>
          </a:p>
          <a:p>
            <a:pPr lvl="1" defTabSz="914400">
              <a:lnSpc>
                <a:spcPct val="100000"/>
              </a:lnSpc>
              <a:spcBef>
                <a:spcPts val="0"/>
              </a:spcBef>
            </a:pPr>
            <a:endParaRPr lang="fr-FR" dirty="0"/>
          </a:p>
          <a:p>
            <a:pPr marL="0" indent="0" defTabSz="914400">
              <a:lnSpc>
                <a:spcPct val="100000"/>
              </a:lnSpc>
              <a:spcBef>
                <a:spcPts val="0"/>
              </a:spcBef>
              <a:buNone/>
            </a:pPr>
            <a:r>
              <a:rPr lang="fr-FR" i="1" dirty="0">
                <a:solidFill>
                  <a:schemeClr val="accent2"/>
                </a:solidFill>
              </a:rPr>
              <a:t>C(n) = C(n/2) </a:t>
            </a:r>
            <a:r>
              <a:rPr lang="fr-FR" b="1" i="1" dirty="0">
                <a:solidFill>
                  <a:srgbClr val="FF0000"/>
                </a:solidFill>
              </a:rPr>
              <a:t>+ n</a:t>
            </a:r>
            <a:r>
              <a:rPr lang="fr-FR" i="1" dirty="0">
                <a:solidFill>
                  <a:schemeClr val="accent5"/>
                </a:solidFill>
              </a:rPr>
              <a:t> </a:t>
            </a:r>
          </a:p>
          <a:p>
            <a:pPr lvl="1" defTabSz="914400">
              <a:lnSpc>
                <a:spcPct val="100000"/>
              </a:lnSpc>
              <a:spcBef>
                <a:spcPts val="0"/>
              </a:spcBef>
            </a:pPr>
            <a:r>
              <a:rPr lang="fr-FR" dirty="0"/>
              <a:t>exemples : traitement linéaire avant appel récursif dichotomique</a:t>
            </a:r>
          </a:p>
          <a:p>
            <a:pPr lvl="1" defTabSz="914400">
              <a:lnSpc>
                <a:spcPct val="100000"/>
              </a:lnSpc>
              <a:spcBef>
                <a:spcPts val="0"/>
              </a:spcBef>
            </a:pPr>
            <a:r>
              <a:rPr lang="fr-FR" sz="2100" dirty="0"/>
              <a:t>cas </a:t>
            </a:r>
            <a:r>
              <a:rPr lang="fr-FR" sz="2100" dirty="0">
                <a:solidFill>
                  <a:schemeClr val="accent2"/>
                </a:solidFill>
              </a:rPr>
              <a:t>linéaire</a:t>
            </a:r>
            <a:r>
              <a:rPr lang="fr-FR" sz="2100" dirty="0"/>
              <a:t> </a:t>
            </a:r>
            <a:r>
              <a:rPr lang="fr-FR" i="1" dirty="0"/>
              <a:t>: C(n) = </a:t>
            </a:r>
            <a:r>
              <a:rPr lang="fr-FR" i="1" dirty="0">
                <a:solidFill>
                  <a:schemeClr val="accent2"/>
                </a:solidFill>
              </a:rPr>
              <a:t>O(n)</a:t>
            </a:r>
          </a:p>
          <a:p>
            <a:pPr lvl="1" defTabSz="914400">
              <a:lnSpc>
                <a:spcPct val="100000"/>
              </a:lnSpc>
              <a:spcBef>
                <a:spcPts val="0"/>
              </a:spcBef>
            </a:pPr>
            <a:endParaRPr lang="fr-FR" dirty="0"/>
          </a:p>
          <a:p>
            <a:pPr lvl="1" defTabSz="914400">
              <a:lnSpc>
                <a:spcPct val="100000"/>
              </a:lnSpc>
              <a:spcBef>
                <a:spcPts val="0"/>
              </a:spcBef>
            </a:pPr>
            <a:endParaRPr lang="fr-FR" dirty="0"/>
          </a:p>
          <a:p>
            <a:pPr marL="0" indent="0" defTabSz="914400">
              <a:lnSpc>
                <a:spcPct val="100000"/>
              </a:lnSpc>
              <a:spcBef>
                <a:spcPts val="0"/>
              </a:spcBef>
              <a:buNone/>
            </a:pPr>
            <a:r>
              <a:rPr lang="fr-FR" i="1" dirty="0">
                <a:solidFill>
                  <a:schemeClr val="accent2"/>
                </a:solidFill>
              </a:rPr>
              <a:t>C(n) = </a:t>
            </a:r>
            <a:r>
              <a:rPr lang="fr-FR" i="1" dirty="0">
                <a:solidFill>
                  <a:srgbClr val="FF0000"/>
                </a:solidFill>
              </a:rPr>
              <a:t>2</a:t>
            </a:r>
            <a:r>
              <a:rPr lang="fr-FR" i="1" dirty="0">
                <a:solidFill>
                  <a:schemeClr val="accent2"/>
                </a:solidFill>
              </a:rPr>
              <a:t> C(n/2) </a:t>
            </a:r>
            <a:r>
              <a:rPr lang="fr-FR" b="1" i="1" dirty="0">
                <a:solidFill>
                  <a:srgbClr val="FF0000"/>
                </a:solidFill>
              </a:rPr>
              <a:t>+ a </a:t>
            </a:r>
            <a:r>
              <a:rPr lang="fr-FR" sz="1700" b="1" i="1" dirty="0">
                <a:solidFill>
                  <a:srgbClr val="FF0000"/>
                </a:solidFill>
              </a:rPr>
              <a:t>x </a:t>
            </a:r>
            <a:r>
              <a:rPr lang="fr-FR" b="1" i="1" dirty="0">
                <a:solidFill>
                  <a:srgbClr val="FF0000"/>
                </a:solidFill>
              </a:rPr>
              <a:t>n </a:t>
            </a:r>
            <a:r>
              <a:rPr lang="fr-FR" i="1" dirty="0">
                <a:solidFill>
                  <a:schemeClr val="accent2"/>
                </a:solidFill>
              </a:rPr>
              <a:t>+ b, a ≠ 1 </a:t>
            </a:r>
          </a:p>
          <a:p>
            <a:pPr lvl="1" defTabSz="914400">
              <a:lnSpc>
                <a:spcPct val="100000"/>
              </a:lnSpc>
              <a:spcBef>
                <a:spcPts val="0"/>
              </a:spcBef>
            </a:pPr>
            <a:r>
              <a:rPr lang="fr-FR" dirty="0"/>
              <a:t>exemples : traitement linéaire avant 2 appels récursifs dichotomiques, tri fusion</a:t>
            </a:r>
          </a:p>
          <a:p>
            <a:pPr lvl="1" defTabSz="914400">
              <a:lnSpc>
                <a:spcPct val="100000"/>
              </a:lnSpc>
              <a:spcBef>
                <a:spcPts val="0"/>
              </a:spcBef>
            </a:pPr>
            <a:r>
              <a:rPr lang="fr-FR" sz="2100" dirty="0"/>
              <a:t>cas</a:t>
            </a:r>
            <a:r>
              <a:rPr lang="fr-FR" sz="2100" dirty="0">
                <a:solidFill>
                  <a:schemeClr val="accent2"/>
                </a:solidFill>
              </a:rPr>
              <a:t> semi-logarithmique </a:t>
            </a:r>
            <a:r>
              <a:rPr lang="fr-FR" sz="1600" dirty="0">
                <a:solidFill>
                  <a:schemeClr val="accent2"/>
                </a:solidFill>
              </a:rPr>
              <a:t>: </a:t>
            </a:r>
            <a:r>
              <a:rPr lang="fr-FR" sz="2100" i="1" dirty="0"/>
              <a:t>C(n) = </a:t>
            </a:r>
            <a:r>
              <a:rPr lang="fr-FR" sz="2100" i="1" dirty="0">
                <a:solidFill>
                  <a:schemeClr val="accent2"/>
                </a:solidFill>
              </a:rPr>
              <a:t>O(</a:t>
            </a:r>
            <a:r>
              <a:rPr lang="fr-FR" sz="2100" i="1" dirty="0" err="1">
                <a:solidFill>
                  <a:schemeClr val="accent2"/>
                </a:solidFill>
              </a:rPr>
              <a:t>n.log</a:t>
            </a:r>
            <a:r>
              <a:rPr lang="fr-FR" sz="2100" i="1" dirty="0">
                <a:solidFill>
                  <a:schemeClr val="accent2"/>
                </a:solidFill>
              </a:rPr>
              <a:t>(n))</a:t>
            </a:r>
          </a:p>
          <a:p>
            <a:pPr marL="0" indent="0" defTabSz="914400">
              <a:lnSpc>
                <a:spcPct val="100000"/>
              </a:lnSpc>
              <a:spcBef>
                <a:spcPts val="0"/>
              </a:spcBef>
              <a:buNone/>
            </a:pPr>
            <a:endParaRPr lang="fr-FR" i="1" dirty="0">
              <a:solidFill>
                <a:schemeClr val="accent5"/>
              </a:solidFill>
            </a:endParaRPr>
          </a:p>
          <a:p>
            <a:pPr marL="0" indent="0" defTabSz="914400">
              <a:lnSpc>
                <a:spcPct val="100000"/>
              </a:lnSpc>
              <a:spcBef>
                <a:spcPts val="0"/>
              </a:spcBef>
              <a:buNone/>
            </a:pPr>
            <a:r>
              <a:rPr lang="fr-FR" i="1" dirty="0">
                <a:solidFill>
                  <a:schemeClr val="accent2"/>
                </a:solidFill>
              </a:rPr>
              <a:t>C(n) = </a:t>
            </a:r>
            <a:r>
              <a:rPr lang="fr-FR" b="1" i="1" dirty="0">
                <a:solidFill>
                  <a:srgbClr val="FF0000"/>
                </a:solidFill>
              </a:rPr>
              <a:t>a </a:t>
            </a:r>
            <a:r>
              <a:rPr lang="fr-FR" sz="2100" b="1" i="1" dirty="0">
                <a:solidFill>
                  <a:srgbClr val="FF0000"/>
                </a:solidFill>
              </a:rPr>
              <a:t>x</a:t>
            </a:r>
            <a:r>
              <a:rPr lang="fr-FR" b="1" i="1" dirty="0">
                <a:solidFill>
                  <a:srgbClr val="FF0000"/>
                </a:solidFill>
              </a:rPr>
              <a:t> </a:t>
            </a:r>
            <a:r>
              <a:rPr lang="fr-FR" i="1" dirty="0">
                <a:solidFill>
                  <a:schemeClr val="accent2"/>
                </a:solidFill>
              </a:rPr>
              <a:t>C(n/2) + b, a ≠ 1 </a:t>
            </a:r>
          </a:p>
          <a:p>
            <a:pPr lvl="1" defTabSz="914400">
              <a:lnSpc>
                <a:spcPct val="100000"/>
              </a:lnSpc>
              <a:spcBef>
                <a:spcPts val="0"/>
              </a:spcBef>
            </a:pPr>
            <a:r>
              <a:rPr lang="fr-FR" dirty="0"/>
              <a:t>exemples : répéter </a:t>
            </a:r>
            <a:r>
              <a:rPr lang="fr-FR" i="1" dirty="0"/>
              <a:t>a</a:t>
            </a:r>
            <a:r>
              <a:rPr lang="fr-FR" dirty="0"/>
              <a:t> fois l’appel récursif dichotomique</a:t>
            </a:r>
            <a:endParaRPr lang="fr-FR" i="1" dirty="0">
              <a:solidFill>
                <a:schemeClr val="accent5"/>
              </a:solidFill>
            </a:endParaRPr>
          </a:p>
          <a:p>
            <a:pPr lvl="1" defTabSz="914400">
              <a:lnSpc>
                <a:spcPct val="100000"/>
              </a:lnSpc>
              <a:spcBef>
                <a:spcPts val="0"/>
              </a:spcBef>
            </a:pPr>
            <a:r>
              <a:rPr lang="fr-FR" sz="2100" dirty="0"/>
              <a:t>cas </a:t>
            </a:r>
            <a:r>
              <a:rPr lang="fr-FR" sz="2100" dirty="0">
                <a:solidFill>
                  <a:schemeClr val="accent2"/>
                </a:solidFill>
              </a:rPr>
              <a:t>polynomial</a:t>
            </a:r>
            <a:r>
              <a:rPr lang="fr-FR" sz="2100" dirty="0"/>
              <a:t> </a:t>
            </a:r>
            <a:r>
              <a:rPr lang="fr-FR" i="1" dirty="0"/>
              <a:t>: C(n) = </a:t>
            </a:r>
            <a:r>
              <a:rPr lang="fr-FR" i="1" dirty="0">
                <a:solidFill>
                  <a:schemeClr val="accent2"/>
                </a:solidFill>
              </a:rPr>
              <a:t>O(n</a:t>
            </a:r>
            <a:r>
              <a:rPr lang="fr-FR" i="1" baseline="30000" dirty="0">
                <a:solidFill>
                  <a:schemeClr val="accent2"/>
                </a:solidFill>
              </a:rPr>
              <a:t>log</a:t>
            </a:r>
            <a:r>
              <a:rPr lang="fr-FR" sz="1200" i="1" baseline="30000" dirty="0">
                <a:solidFill>
                  <a:schemeClr val="accent2"/>
                </a:solidFill>
              </a:rPr>
              <a:t>2</a:t>
            </a:r>
            <a:r>
              <a:rPr lang="fr-FR" i="1" baseline="30000" dirty="0">
                <a:solidFill>
                  <a:schemeClr val="accent2"/>
                </a:solidFill>
              </a:rPr>
              <a:t> a</a:t>
            </a:r>
            <a:r>
              <a:rPr lang="fr-FR" i="1" dirty="0">
                <a:solidFill>
                  <a:schemeClr val="accent2"/>
                </a:solidFill>
              </a:rPr>
              <a:t>)</a:t>
            </a:r>
            <a:endParaRPr lang="fr-FR" dirty="0"/>
          </a:p>
          <a:p>
            <a:pPr defTabSz="914400">
              <a:lnSpc>
                <a:spcPct val="100000"/>
              </a:lnSpc>
              <a:spcBef>
                <a:spcPts val="0"/>
              </a:spcBef>
            </a:pPr>
            <a:endParaRPr lang="fr-FR" dirty="0"/>
          </a:p>
          <a:p>
            <a:pPr defTabSz="914400">
              <a:lnSpc>
                <a:spcPct val="100000"/>
              </a:lnSpc>
              <a:spcBef>
                <a:spcPts val="0"/>
              </a:spcBef>
            </a:pPr>
            <a:endParaRPr lang="fr-FR" dirty="0"/>
          </a:p>
        </p:txBody>
      </p:sp>
      <p:sp>
        <p:nvSpPr>
          <p:cNvPr id="4" name="Espace réservé de la date 3"/>
          <p:cNvSpPr>
            <a:spLocks noGrp="1"/>
          </p:cNvSpPr>
          <p:nvPr>
            <p:ph type="dt" sz="half" idx="10"/>
          </p:nvPr>
        </p:nvSpPr>
        <p:spPr/>
        <p:txBody>
          <a:bodyPr/>
          <a:lstStyle/>
          <a:p>
            <a:fld id="{478328FA-A238-C94B-AB36-13DFF5C6FE06}" type="datetime1">
              <a:rPr lang="fr-FR" smtClean="0"/>
              <a:t>23/03/2021</a:t>
            </a:fld>
            <a:endParaRPr lang="fr-FR"/>
          </a:p>
        </p:txBody>
      </p:sp>
      <p:sp>
        <p:nvSpPr>
          <p:cNvPr id="5" name="Espace réservé du pied de page 4"/>
          <p:cNvSpPr>
            <a:spLocks noGrp="1"/>
          </p:cNvSpPr>
          <p:nvPr>
            <p:ph type="ftr" sz="quarter" idx="11"/>
          </p:nvPr>
        </p:nvSpPr>
        <p:spPr/>
        <p:txBody>
          <a:bodyPr/>
          <a:lstStyle/>
          <a:p>
            <a:r>
              <a:rPr lang="en-US"/>
              <a:t>Algo 2. L1 math-info. UPVD. (PhL)</a:t>
            </a:r>
            <a:endParaRPr lang="fr-FR"/>
          </a:p>
        </p:txBody>
      </p:sp>
      <p:sp>
        <p:nvSpPr>
          <p:cNvPr id="6" name="Espace réservé du numéro de diapositive 5"/>
          <p:cNvSpPr>
            <a:spLocks noGrp="1"/>
          </p:cNvSpPr>
          <p:nvPr>
            <p:ph type="sldNum" sz="quarter" idx="12"/>
          </p:nvPr>
        </p:nvSpPr>
        <p:spPr/>
        <p:txBody>
          <a:bodyPr/>
          <a:lstStyle/>
          <a:p>
            <a:fld id="{65A18AA7-90E0-3C48-AFBB-AC3FD33DE304}" type="slidenum">
              <a:rPr lang="fr-FR" smtClean="0"/>
              <a:t>53</a:t>
            </a:fld>
            <a:endParaRPr lang="fr-FR"/>
          </a:p>
        </p:txBody>
      </p:sp>
    </p:spTree>
    <p:extLst>
      <p:ext uri="{BB962C8B-B14F-4D97-AF65-F5344CB8AC3E}">
        <p14:creationId xmlns:p14="http://schemas.microsoft.com/office/powerpoint/2010/main" val="245806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365125"/>
            <a:ext cx="7886700" cy="688975"/>
          </a:xfrm>
        </p:spPr>
        <p:txBody>
          <a:bodyPr/>
          <a:lstStyle/>
          <a:p>
            <a:r>
              <a:rPr lang="fr-FR" dirty="0"/>
              <a:t>Complexité d’algorithme récursif</a:t>
            </a:r>
          </a:p>
        </p:txBody>
      </p:sp>
      <mc:AlternateContent xmlns:mc="http://schemas.openxmlformats.org/markup-compatibility/2006">
        <mc:Choice xmlns:a14="http://schemas.microsoft.com/office/drawing/2010/main" Requires="a14">
          <p:sp>
            <p:nvSpPr>
              <p:cNvPr id="3" name="Espace réservé du contenu 2"/>
              <p:cNvSpPr>
                <a:spLocks noGrp="1"/>
              </p:cNvSpPr>
              <p:nvPr>
                <p:ph idx="1"/>
              </p:nvPr>
            </p:nvSpPr>
            <p:spPr>
              <a:xfrm>
                <a:off x="628650" y="1054100"/>
                <a:ext cx="7886700" cy="5033964"/>
              </a:xfrm>
            </p:spPr>
            <p:txBody>
              <a:bodyPr>
                <a:normAutofit/>
              </a:bodyPr>
              <a:lstStyle/>
              <a:p>
                <a:pPr marL="0" indent="0" defTabSz="914400">
                  <a:lnSpc>
                    <a:spcPct val="100000"/>
                  </a:lnSpc>
                  <a:spcBef>
                    <a:spcPts val="0"/>
                  </a:spcBef>
                  <a:buNone/>
                </a:pPr>
                <a:r>
                  <a:rPr lang="fr-FR" sz="2600" dirty="0"/>
                  <a:t>(*) Théorème (dit) général </a:t>
                </a:r>
                <a:r>
                  <a:rPr lang="fr-FR" sz="1800" dirty="0"/>
                  <a:t>(savoir qu’il existe)</a:t>
                </a:r>
              </a:p>
              <a:p>
                <a:pPr marL="0" indent="0" defTabSz="914400">
                  <a:lnSpc>
                    <a:spcPct val="100000"/>
                  </a:lnSpc>
                  <a:spcBef>
                    <a:spcPts val="0"/>
                  </a:spcBef>
                  <a:buNone/>
                </a:pPr>
                <a:endParaRPr lang="fr-FR" sz="2600" dirty="0"/>
              </a:p>
              <a:p>
                <a:pPr marL="0" indent="0" defTabSz="914400">
                  <a:lnSpc>
                    <a:spcPct val="100000"/>
                  </a:lnSpc>
                  <a:spcBef>
                    <a:spcPts val="0"/>
                  </a:spcBef>
                  <a:buNone/>
                </a:pPr>
                <a:endParaRPr lang="fr-FR" sz="2600" dirty="0"/>
              </a:p>
              <a:p>
                <a:pPr marL="0" indent="0" defTabSz="914400">
                  <a:lnSpc>
                    <a:spcPct val="100000"/>
                  </a:lnSpc>
                  <a:spcBef>
                    <a:spcPts val="0"/>
                  </a:spcBef>
                  <a:buNone/>
                </a:pPr>
                <a:r>
                  <a:rPr lang="fr-FR" sz="2400" dirty="0"/>
                  <a:t>Soit </a:t>
                </a:r>
                <a:r>
                  <a:rPr lang="fr-FR" sz="2800" dirty="0"/>
                  <a:t>	</a:t>
                </a:r>
                <a:r>
                  <a:rPr lang="fr-FR" sz="2600" i="1" dirty="0">
                    <a:solidFill>
                      <a:schemeClr val="accent2"/>
                    </a:solidFill>
                  </a:rPr>
                  <a:t>C(n) = </a:t>
                </a:r>
                <a:r>
                  <a:rPr lang="fr-FR" sz="2600" b="1" i="1" dirty="0" err="1">
                    <a:solidFill>
                      <a:srgbClr val="FF0000"/>
                    </a:solidFill>
                  </a:rPr>
                  <a:t>a</a:t>
                </a:r>
                <a:r>
                  <a:rPr lang="fr-FR" sz="2600" i="1" dirty="0" err="1">
                    <a:solidFill>
                      <a:schemeClr val="accent2"/>
                    </a:solidFill>
                  </a:rPr>
                  <a:t>.C</a:t>
                </a:r>
                <a:r>
                  <a:rPr lang="fr-FR" sz="2600" i="1" dirty="0">
                    <a:solidFill>
                      <a:schemeClr val="accent2"/>
                    </a:solidFill>
                  </a:rPr>
                  <a:t>(n</a:t>
                </a:r>
                <a:r>
                  <a:rPr lang="fr-FR" sz="2600" b="1" i="1" dirty="0">
                    <a:solidFill>
                      <a:srgbClr val="FF0000"/>
                    </a:solidFill>
                  </a:rPr>
                  <a:t>/b</a:t>
                </a:r>
                <a:r>
                  <a:rPr lang="fr-FR" sz="2600" i="1" dirty="0">
                    <a:solidFill>
                      <a:schemeClr val="accent2"/>
                    </a:solidFill>
                  </a:rPr>
                  <a:t>) + </a:t>
                </a:r>
                <a:r>
                  <a:rPr lang="fr-FR" sz="2600" i="1" dirty="0" err="1">
                    <a:solidFill>
                      <a:schemeClr val="accent2"/>
                    </a:solidFill>
                  </a:rPr>
                  <a:t>c.n</a:t>
                </a:r>
                <a:r>
                  <a:rPr lang="fr-FR" sz="2600" b="1" i="1" baseline="30000" dirty="0" err="1">
                    <a:solidFill>
                      <a:srgbClr val="FF0000"/>
                    </a:solidFill>
                  </a:rPr>
                  <a:t>k</a:t>
                </a:r>
                <a:r>
                  <a:rPr lang="fr-FR" sz="2600" i="1" dirty="0">
                    <a:solidFill>
                      <a:schemeClr val="accent2"/>
                    </a:solidFill>
                  </a:rPr>
                  <a:t> </a:t>
                </a:r>
                <a:r>
                  <a:rPr lang="fr-FR" sz="2600" i="1" dirty="0"/>
                  <a:t>+ d</a:t>
                </a:r>
                <a:r>
                  <a:rPr lang="fr-FR" sz="2600" i="1" dirty="0">
                    <a:solidFill>
                      <a:schemeClr val="accent5"/>
                    </a:solidFill>
                  </a:rPr>
                  <a:t> </a:t>
                </a:r>
              </a:p>
              <a:p>
                <a:pPr marL="0" indent="0" defTabSz="914400">
                  <a:lnSpc>
                    <a:spcPct val="100000"/>
                  </a:lnSpc>
                  <a:spcBef>
                    <a:spcPts val="0"/>
                  </a:spcBef>
                  <a:buNone/>
                </a:pPr>
                <a:r>
                  <a:rPr lang="fr-FR" sz="2600" i="1" dirty="0"/>
                  <a:t>	</a:t>
                </a:r>
                <a:r>
                  <a:rPr lang="fr-FR" sz="2000" i="1" dirty="0"/>
                  <a:t>avec</a:t>
                </a:r>
                <a:r>
                  <a:rPr lang="fr-FR" sz="2000" i="1" dirty="0">
                    <a:solidFill>
                      <a:schemeClr val="accent5"/>
                    </a:solidFill>
                  </a:rPr>
                  <a:t> </a:t>
                </a:r>
                <a:r>
                  <a:rPr lang="fr-FR" sz="2600" i="1" dirty="0">
                    <a:solidFill>
                      <a:schemeClr val="accent5"/>
                    </a:solidFill>
                  </a:rPr>
                  <a:t>	</a:t>
                </a:r>
                <a:r>
                  <a:rPr lang="fr-FR" sz="2600" i="1" dirty="0">
                    <a:solidFill>
                      <a:schemeClr val="accent2"/>
                    </a:solidFill>
                  </a:rPr>
                  <a:t>b≥2, k≥0, </a:t>
                </a:r>
                <a:r>
                  <a:rPr lang="fr-FR" sz="2600" i="1" dirty="0" err="1">
                    <a:solidFill>
                      <a:schemeClr val="accent2"/>
                    </a:solidFill>
                  </a:rPr>
                  <a:t>a,c,</a:t>
                </a:r>
                <a:r>
                  <a:rPr lang="fr-FR" sz="2600" i="1" dirty="0" err="1"/>
                  <a:t>d</a:t>
                </a:r>
                <a:r>
                  <a:rPr lang="fr-FR" sz="2600" i="1" dirty="0">
                    <a:solidFill>
                      <a:schemeClr val="accent2"/>
                    </a:solidFill>
                  </a:rPr>
                  <a:t>&gt;0</a:t>
                </a:r>
              </a:p>
              <a:p>
                <a:pPr marL="0" indent="0" defTabSz="914400">
                  <a:lnSpc>
                    <a:spcPct val="100000"/>
                  </a:lnSpc>
                  <a:spcBef>
                    <a:spcPts val="0"/>
                  </a:spcBef>
                  <a:buNone/>
                </a:pPr>
                <a:endParaRPr lang="fr-FR" i="1" dirty="0">
                  <a:solidFill>
                    <a:schemeClr val="accent5"/>
                  </a:solidFill>
                </a:endParaRPr>
              </a:p>
              <a:p>
                <a:pPr marL="0" indent="0" defTabSz="914400">
                  <a:lnSpc>
                    <a:spcPct val="100000"/>
                  </a:lnSpc>
                  <a:spcBef>
                    <a:spcPts val="0"/>
                  </a:spcBef>
                  <a:buNone/>
                </a:pPr>
                <a:r>
                  <a:rPr lang="fr-FR" sz="2300" dirty="0"/>
                  <a:t>La </a:t>
                </a:r>
                <a:r>
                  <a:rPr lang="fr-FR" sz="2300" dirty="0">
                    <a:solidFill>
                      <a:srgbClr val="FF0000"/>
                    </a:solidFill>
                  </a:rPr>
                  <a:t>comparaison</a:t>
                </a:r>
                <a:r>
                  <a:rPr lang="fr-FR" sz="2300" dirty="0"/>
                  <a:t> entre </a:t>
                </a:r>
                <a:r>
                  <a:rPr lang="fr-FR" sz="2300" i="1" dirty="0">
                    <a:solidFill>
                      <a:srgbClr val="FF0000"/>
                    </a:solidFill>
                  </a:rPr>
                  <a:t>a</a:t>
                </a:r>
                <a:r>
                  <a:rPr lang="fr-FR" sz="2300" dirty="0"/>
                  <a:t> et  </a:t>
                </a:r>
                <a:r>
                  <a:rPr lang="fr-FR" sz="2300" i="1" dirty="0" err="1">
                    <a:solidFill>
                      <a:srgbClr val="FF0000"/>
                    </a:solidFill>
                  </a:rPr>
                  <a:t>b</a:t>
                </a:r>
                <a:r>
                  <a:rPr lang="fr-FR" sz="2300" i="1" baseline="30000" dirty="0" err="1">
                    <a:solidFill>
                      <a:srgbClr val="FF0000"/>
                    </a:solidFill>
                  </a:rPr>
                  <a:t>k</a:t>
                </a:r>
                <a:r>
                  <a:rPr lang="fr-FR" sz="2300" dirty="0"/>
                  <a:t> détermine le comportement asymptotique de C(n) :</a:t>
                </a:r>
              </a:p>
              <a:p>
                <a:pPr marL="0" indent="0" defTabSz="914400">
                  <a:lnSpc>
                    <a:spcPct val="100000"/>
                  </a:lnSpc>
                  <a:spcBef>
                    <a:spcPts val="0"/>
                  </a:spcBef>
                  <a:buNone/>
                </a:pPr>
                <a:endParaRPr lang="fr-FR" dirty="0"/>
              </a:p>
              <a:p>
                <a:pPr marL="444500" indent="-177800" defTabSz="914400">
                  <a:lnSpc>
                    <a:spcPct val="100000"/>
                  </a:lnSpc>
                  <a:spcBef>
                    <a:spcPts val="0"/>
                  </a:spcBef>
                  <a:buFontTx/>
                  <a:buChar char="-"/>
                </a:pPr>
                <a:r>
                  <a:rPr lang="fr-FR" i="1" dirty="0"/>
                  <a:t>si</a:t>
                </a:r>
                <a:r>
                  <a:rPr lang="fr-FR" i="1" dirty="0">
                    <a:solidFill>
                      <a:schemeClr val="accent5"/>
                    </a:solidFill>
                  </a:rPr>
                  <a:t> 	</a:t>
                </a:r>
                <a:r>
                  <a:rPr lang="fr-FR" i="1" dirty="0">
                    <a:solidFill>
                      <a:schemeClr val="accent2"/>
                    </a:solidFill>
                  </a:rPr>
                  <a:t>a &gt; </a:t>
                </a:r>
                <a:r>
                  <a:rPr lang="fr-FR" i="1" dirty="0" err="1">
                    <a:solidFill>
                      <a:schemeClr val="accent2"/>
                    </a:solidFill>
                  </a:rPr>
                  <a:t>b</a:t>
                </a:r>
                <a:r>
                  <a:rPr lang="fr-FR" i="1" baseline="30000" dirty="0" err="1">
                    <a:solidFill>
                      <a:schemeClr val="accent2"/>
                    </a:solidFill>
                  </a:rPr>
                  <a:t>k</a:t>
                </a:r>
                <a:r>
                  <a:rPr lang="fr-FR" i="1" baseline="30000" dirty="0">
                    <a:solidFill>
                      <a:schemeClr val="accent2"/>
                    </a:solidFill>
                  </a:rPr>
                  <a:t> </a:t>
                </a:r>
                <a:r>
                  <a:rPr lang="fr-FR" i="1" baseline="30000" dirty="0">
                    <a:solidFill>
                      <a:schemeClr val="accent5"/>
                    </a:solidFill>
                  </a:rPr>
                  <a:t>	</a:t>
                </a:r>
                <a:r>
                  <a:rPr lang="fr-FR" i="1" dirty="0"/>
                  <a:t>alors</a:t>
                </a:r>
                <a:r>
                  <a:rPr lang="fr-FR" i="1" dirty="0">
                    <a:solidFill>
                      <a:schemeClr val="accent5"/>
                    </a:solidFill>
                  </a:rPr>
                  <a:t> 	</a:t>
                </a:r>
                <a:r>
                  <a:rPr lang="fr-FR" i="1" dirty="0">
                    <a:solidFill>
                      <a:schemeClr val="accent2"/>
                    </a:solidFill>
                  </a:rPr>
                  <a:t>C(n) = </a:t>
                </a:r>
                <a14:m>
                  <m:oMath xmlns:m="http://schemas.openxmlformats.org/officeDocument/2006/math">
                    <m:r>
                      <a:rPr lang="el-GR" i="1">
                        <a:solidFill>
                          <a:schemeClr val="accent2"/>
                        </a:solidFill>
                        <a:latin typeface="Cambria Math" charset="0"/>
                        <a:ea typeface="Cambria Math" charset="0"/>
                        <a:cs typeface="Cambria Math" charset="0"/>
                      </a:rPr>
                      <m:t>𝛩</m:t>
                    </m:r>
                  </m:oMath>
                </a14:m>
                <a:r>
                  <a:rPr lang="fr-FR" i="1" dirty="0">
                    <a:solidFill>
                      <a:schemeClr val="accent2"/>
                    </a:solidFill>
                  </a:rPr>
                  <a:t>(</a:t>
                </a:r>
                <a:r>
                  <a:rPr lang="fr-FR" i="1" dirty="0" err="1">
                    <a:solidFill>
                      <a:schemeClr val="accent2"/>
                    </a:solidFill>
                  </a:rPr>
                  <a:t>n</a:t>
                </a:r>
                <a:r>
                  <a:rPr lang="fr-FR" i="1" baseline="30000" dirty="0" err="1">
                    <a:solidFill>
                      <a:schemeClr val="accent2"/>
                    </a:solidFill>
                  </a:rPr>
                  <a:t>log_b</a:t>
                </a:r>
                <a:r>
                  <a:rPr lang="fr-FR" i="1" baseline="30000" dirty="0">
                    <a:solidFill>
                      <a:schemeClr val="accent2"/>
                    </a:solidFill>
                  </a:rPr>
                  <a:t>(a)</a:t>
                </a:r>
                <a:r>
                  <a:rPr lang="fr-FR" i="1" dirty="0">
                    <a:solidFill>
                      <a:schemeClr val="accent2"/>
                    </a:solidFill>
                  </a:rPr>
                  <a:t>)</a:t>
                </a:r>
              </a:p>
              <a:p>
                <a:pPr marL="444500" indent="-177800" defTabSz="914400">
                  <a:lnSpc>
                    <a:spcPct val="100000"/>
                  </a:lnSpc>
                  <a:spcBef>
                    <a:spcPts val="0"/>
                  </a:spcBef>
                  <a:buFontTx/>
                  <a:buChar char="-"/>
                </a:pPr>
                <a:r>
                  <a:rPr lang="fr-FR" i="1" dirty="0"/>
                  <a:t>si</a:t>
                </a:r>
                <a:r>
                  <a:rPr lang="fr-FR" i="1" dirty="0">
                    <a:solidFill>
                      <a:schemeClr val="accent5"/>
                    </a:solidFill>
                  </a:rPr>
                  <a:t> 	</a:t>
                </a:r>
                <a:r>
                  <a:rPr lang="fr-FR" i="1" dirty="0">
                    <a:solidFill>
                      <a:schemeClr val="accent2"/>
                    </a:solidFill>
                  </a:rPr>
                  <a:t>a = </a:t>
                </a:r>
                <a:r>
                  <a:rPr lang="fr-FR" i="1" dirty="0" err="1">
                    <a:solidFill>
                      <a:schemeClr val="accent2"/>
                    </a:solidFill>
                  </a:rPr>
                  <a:t>b</a:t>
                </a:r>
                <a:r>
                  <a:rPr lang="fr-FR" i="1" baseline="30000" dirty="0" err="1">
                    <a:solidFill>
                      <a:schemeClr val="accent2"/>
                    </a:solidFill>
                  </a:rPr>
                  <a:t>k</a:t>
                </a:r>
                <a:r>
                  <a:rPr lang="fr-FR" i="1" baseline="30000" dirty="0">
                    <a:solidFill>
                      <a:schemeClr val="accent2"/>
                    </a:solidFill>
                  </a:rPr>
                  <a:t> </a:t>
                </a:r>
                <a:r>
                  <a:rPr lang="fr-FR" i="1" baseline="30000" dirty="0">
                    <a:solidFill>
                      <a:schemeClr val="accent5"/>
                    </a:solidFill>
                  </a:rPr>
                  <a:t>	</a:t>
                </a:r>
                <a:r>
                  <a:rPr lang="fr-FR" i="1" dirty="0"/>
                  <a:t>alors</a:t>
                </a:r>
                <a:r>
                  <a:rPr lang="fr-FR" i="1" dirty="0">
                    <a:solidFill>
                      <a:schemeClr val="accent5"/>
                    </a:solidFill>
                  </a:rPr>
                  <a:t> 	</a:t>
                </a:r>
                <a:r>
                  <a:rPr lang="fr-FR" i="1" dirty="0">
                    <a:solidFill>
                      <a:schemeClr val="accent2"/>
                    </a:solidFill>
                  </a:rPr>
                  <a:t>C(n) = </a:t>
                </a:r>
                <a14:m>
                  <m:oMath xmlns:m="http://schemas.openxmlformats.org/officeDocument/2006/math">
                    <m:r>
                      <a:rPr lang="el-GR" i="1">
                        <a:solidFill>
                          <a:schemeClr val="accent2"/>
                        </a:solidFill>
                        <a:latin typeface="Cambria Math" charset="0"/>
                        <a:ea typeface="Cambria Math" charset="0"/>
                        <a:cs typeface="Cambria Math" charset="0"/>
                      </a:rPr>
                      <m:t>𝛩</m:t>
                    </m:r>
                  </m:oMath>
                </a14:m>
                <a:r>
                  <a:rPr lang="fr-FR" i="1" dirty="0">
                    <a:solidFill>
                      <a:schemeClr val="accent2"/>
                    </a:solidFill>
                  </a:rPr>
                  <a:t>(</a:t>
                </a:r>
                <a:r>
                  <a:rPr lang="fr-FR" i="1" dirty="0" err="1">
                    <a:solidFill>
                      <a:schemeClr val="accent2"/>
                    </a:solidFill>
                  </a:rPr>
                  <a:t>n</a:t>
                </a:r>
                <a:r>
                  <a:rPr lang="fr-FR" i="1" baseline="30000" dirty="0" err="1">
                    <a:solidFill>
                      <a:schemeClr val="accent2"/>
                    </a:solidFill>
                  </a:rPr>
                  <a:t>k</a:t>
                </a:r>
                <a:r>
                  <a:rPr lang="fr-FR" i="1" dirty="0">
                    <a:solidFill>
                      <a:schemeClr val="accent2"/>
                    </a:solidFill>
                  </a:rPr>
                  <a:t> log(n))</a:t>
                </a:r>
              </a:p>
              <a:p>
                <a:pPr marL="444500" indent="-177800" defTabSz="914400">
                  <a:lnSpc>
                    <a:spcPct val="100000"/>
                  </a:lnSpc>
                  <a:spcBef>
                    <a:spcPts val="0"/>
                  </a:spcBef>
                  <a:buFontTx/>
                  <a:buChar char="-"/>
                </a:pPr>
                <a:r>
                  <a:rPr lang="fr-FR" i="1" dirty="0"/>
                  <a:t>si</a:t>
                </a:r>
                <a:r>
                  <a:rPr lang="fr-FR" i="1" dirty="0">
                    <a:solidFill>
                      <a:schemeClr val="accent5"/>
                    </a:solidFill>
                  </a:rPr>
                  <a:t> 	</a:t>
                </a:r>
                <a:r>
                  <a:rPr lang="fr-FR" i="1" dirty="0">
                    <a:solidFill>
                      <a:schemeClr val="accent2"/>
                    </a:solidFill>
                  </a:rPr>
                  <a:t>a &lt; </a:t>
                </a:r>
                <a:r>
                  <a:rPr lang="fr-FR" i="1" dirty="0" err="1">
                    <a:solidFill>
                      <a:schemeClr val="accent2"/>
                    </a:solidFill>
                  </a:rPr>
                  <a:t>b</a:t>
                </a:r>
                <a:r>
                  <a:rPr lang="fr-FR" i="1" baseline="30000" dirty="0" err="1">
                    <a:solidFill>
                      <a:schemeClr val="accent2"/>
                    </a:solidFill>
                  </a:rPr>
                  <a:t>k</a:t>
                </a:r>
                <a:r>
                  <a:rPr lang="fr-FR" i="1" baseline="30000" dirty="0">
                    <a:solidFill>
                      <a:schemeClr val="accent2"/>
                    </a:solidFill>
                  </a:rPr>
                  <a:t> </a:t>
                </a:r>
                <a:r>
                  <a:rPr lang="fr-FR" i="1" baseline="30000" dirty="0">
                    <a:solidFill>
                      <a:schemeClr val="accent5"/>
                    </a:solidFill>
                  </a:rPr>
                  <a:t>	</a:t>
                </a:r>
                <a:r>
                  <a:rPr lang="fr-FR" i="1" dirty="0"/>
                  <a:t>alors</a:t>
                </a:r>
                <a:r>
                  <a:rPr lang="fr-FR" i="1" dirty="0">
                    <a:solidFill>
                      <a:schemeClr val="accent5"/>
                    </a:solidFill>
                  </a:rPr>
                  <a:t> 	</a:t>
                </a:r>
                <a:r>
                  <a:rPr lang="fr-FR" i="1" dirty="0">
                    <a:solidFill>
                      <a:schemeClr val="accent2"/>
                    </a:solidFill>
                  </a:rPr>
                  <a:t>C(n) = </a:t>
                </a:r>
                <a14:m>
                  <m:oMath xmlns:m="http://schemas.openxmlformats.org/officeDocument/2006/math">
                    <m:r>
                      <a:rPr lang="el-GR" i="1">
                        <a:solidFill>
                          <a:schemeClr val="accent2"/>
                        </a:solidFill>
                        <a:latin typeface="Cambria Math" charset="0"/>
                        <a:ea typeface="Cambria Math" charset="0"/>
                        <a:cs typeface="Cambria Math" charset="0"/>
                      </a:rPr>
                      <m:t>𝛩</m:t>
                    </m:r>
                  </m:oMath>
                </a14:m>
                <a:r>
                  <a:rPr lang="fr-FR" i="1" dirty="0">
                    <a:solidFill>
                      <a:schemeClr val="accent2"/>
                    </a:solidFill>
                  </a:rPr>
                  <a:t>(</a:t>
                </a:r>
                <a:r>
                  <a:rPr lang="fr-FR" i="1" dirty="0" err="1">
                    <a:solidFill>
                      <a:schemeClr val="accent2"/>
                    </a:solidFill>
                  </a:rPr>
                  <a:t>n</a:t>
                </a:r>
                <a:r>
                  <a:rPr lang="fr-FR" i="1" baseline="30000" dirty="0" err="1">
                    <a:solidFill>
                      <a:schemeClr val="accent2"/>
                    </a:solidFill>
                  </a:rPr>
                  <a:t>k</a:t>
                </a:r>
                <a:r>
                  <a:rPr lang="fr-FR" i="1" dirty="0">
                    <a:solidFill>
                      <a:schemeClr val="accent2"/>
                    </a:solidFill>
                  </a:rPr>
                  <a:t>)</a:t>
                </a:r>
              </a:p>
              <a:p>
                <a:pPr defTabSz="914400">
                  <a:lnSpc>
                    <a:spcPct val="100000"/>
                  </a:lnSpc>
                  <a:spcBef>
                    <a:spcPts val="0"/>
                  </a:spcBef>
                  <a:buFontTx/>
                  <a:buChar char="-"/>
                </a:pPr>
                <a:endParaRPr lang="fr-FR" i="1" dirty="0">
                  <a:solidFill>
                    <a:schemeClr val="accent2"/>
                  </a:solidFill>
                </a:endParaRPr>
              </a:p>
              <a:p>
                <a:pPr lvl="1" defTabSz="914400">
                  <a:lnSpc>
                    <a:spcPct val="100000"/>
                  </a:lnSpc>
                  <a:spcBef>
                    <a:spcPts val="0"/>
                  </a:spcBef>
                </a:pPr>
                <a:endParaRPr lang="fr-FR" dirty="0"/>
              </a:p>
              <a:p>
                <a:pPr defTabSz="914400">
                  <a:lnSpc>
                    <a:spcPct val="100000"/>
                  </a:lnSpc>
                  <a:spcBef>
                    <a:spcPts val="0"/>
                  </a:spcBef>
                </a:pPr>
                <a:endParaRPr lang="fr-FR" dirty="0"/>
              </a:p>
              <a:p>
                <a:pPr defTabSz="914400">
                  <a:lnSpc>
                    <a:spcPct val="100000"/>
                  </a:lnSpc>
                  <a:spcBef>
                    <a:spcPts val="0"/>
                  </a:spcBef>
                </a:pPr>
                <a:endParaRPr lang="fr-FR" dirty="0"/>
              </a:p>
              <a:p>
                <a:pPr defTabSz="914400">
                  <a:lnSpc>
                    <a:spcPct val="100000"/>
                  </a:lnSpc>
                  <a:spcBef>
                    <a:spcPts val="0"/>
                  </a:spcBef>
                </a:pPr>
                <a:endParaRPr lang="fr-FR" dirty="0"/>
              </a:p>
            </p:txBody>
          </p:sp>
        </mc:Choice>
        <mc:Fallback>
          <p:sp>
            <p:nvSpPr>
              <p:cNvPr id="3" name="Espace réservé du contenu 2"/>
              <p:cNvSpPr>
                <a:spLocks noGrp="1" noRot="1" noChangeAspect="1" noMove="1" noResize="1" noEditPoints="1" noAdjustHandles="1" noChangeArrowheads="1" noChangeShapeType="1" noTextEdit="1"/>
              </p:cNvSpPr>
              <p:nvPr>
                <p:ph idx="1"/>
              </p:nvPr>
            </p:nvSpPr>
            <p:spPr>
              <a:xfrm>
                <a:off x="628650" y="1054100"/>
                <a:ext cx="7886700" cy="5033964"/>
              </a:xfrm>
              <a:blipFill>
                <a:blip r:embed="rId2"/>
                <a:stretch>
                  <a:fillRect l="-1608" t="-1259"/>
                </a:stretch>
              </a:blipFill>
            </p:spPr>
            <p:txBody>
              <a:bodyPr/>
              <a:lstStyle/>
              <a:p>
                <a:r>
                  <a:rPr lang="fr-FR">
                    <a:noFill/>
                  </a:rPr>
                  <a:t> </a:t>
                </a:r>
              </a:p>
            </p:txBody>
          </p:sp>
        </mc:Fallback>
      </mc:AlternateContent>
      <p:sp>
        <p:nvSpPr>
          <p:cNvPr id="4" name="Espace réservé de la date 3"/>
          <p:cNvSpPr>
            <a:spLocks noGrp="1"/>
          </p:cNvSpPr>
          <p:nvPr>
            <p:ph type="dt" sz="half" idx="10"/>
          </p:nvPr>
        </p:nvSpPr>
        <p:spPr/>
        <p:txBody>
          <a:bodyPr/>
          <a:lstStyle/>
          <a:p>
            <a:fld id="{6783F2CD-74A6-D44D-A662-D7AF51E66F74}" type="datetime1">
              <a:rPr lang="fr-FR" smtClean="0"/>
              <a:t>23/03/2021</a:t>
            </a:fld>
            <a:endParaRPr lang="fr-FR"/>
          </a:p>
        </p:txBody>
      </p:sp>
      <p:sp>
        <p:nvSpPr>
          <p:cNvPr id="5" name="Espace réservé du pied de page 4"/>
          <p:cNvSpPr>
            <a:spLocks noGrp="1"/>
          </p:cNvSpPr>
          <p:nvPr>
            <p:ph type="ftr" sz="quarter" idx="11"/>
          </p:nvPr>
        </p:nvSpPr>
        <p:spPr/>
        <p:txBody>
          <a:bodyPr/>
          <a:lstStyle/>
          <a:p>
            <a:r>
              <a:rPr lang="en-US"/>
              <a:t>Algo 2. L1 math-info. UPVD. (PhL)</a:t>
            </a:r>
            <a:endParaRPr lang="fr-FR"/>
          </a:p>
        </p:txBody>
      </p:sp>
      <p:sp>
        <p:nvSpPr>
          <p:cNvPr id="6" name="Espace réservé du numéro de diapositive 5"/>
          <p:cNvSpPr>
            <a:spLocks noGrp="1"/>
          </p:cNvSpPr>
          <p:nvPr>
            <p:ph type="sldNum" sz="quarter" idx="12"/>
          </p:nvPr>
        </p:nvSpPr>
        <p:spPr/>
        <p:txBody>
          <a:bodyPr/>
          <a:lstStyle/>
          <a:p>
            <a:fld id="{65A18AA7-90E0-3C48-AFBB-AC3FD33DE304}" type="slidenum">
              <a:rPr lang="fr-FR" smtClean="0"/>
              <a:t>54</a:t>
            </a:fld>
            <a:endParaRPr lang="fr-FR"/>
          </a:p>
        </p:txBody>
      </p:sp>
    </p:spTree>
    <p:extLst>
      <p:ext uri="{BB962C8B-B14F-4D97-AF65-F5344CB8AC3E}">
        <p14:creationId xmlns:p14="http://schemas.microsoft.com/office/powerpoint/2010/main" val="8583771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Synthèse</a:t>
            </a:r>
          </a:p>
        </p:txBody>
      </p:sp>
      <p:sp>
        <p:nvSpPr>
          <p:cNvPr id="3" name="Espace réservé du texte 2"/>
          <p:cNvSpPr>
            <a:spLocks noGrp="1"/>
          </p:cNvSpPr>
          <p:nvPr>
            <p:ph type="body" idx="1"/>
          </p:nvPr>
        </p:nvSpPr>
        <p:spPr/>
        <p:txBody>
          <a:bodyPr/>
          <a:lstStyle/>
          <a:p>
            <a:r>
              <a:rPr lang="fr-FR" dirty="0"/>
              <a:t> </a:t>
            </a:r>
          </a:p>
        </p:txBody>
      </p:sp>
      <p:sp>
        <p:nvSpPr>
          <p:cNvPr id="4" name="Espace réservé de la date 3"/>
          <p:cNvSpPr>
            <a:spLocks noGrp="1"/>
          </p:cNvSpPr>
          <p:nvPr>
            <p:ph type="dt" sz="half" idx="10"/>
          </p:nvPr>
        </p:nvSpPr>
        <p:spPr/>
        <p:txBody>
          <a:bodyPr/>
          <a:lstStyle/>
          <a:p>
            <a:fld id="{19A2F891-F2E8-7248-A514-56C67F8C80FF}" type="datetime1">
              <a:rPr lang="fr-FR" smtClean="0"/>
              <a:t>23/03/2021</a:t>
            </a:fld>
            <a:endParaRPr lang="fr-FR"/>
          </a:p>
        </p:txBody>
      </p:sp>
      <p:sp>
        <p:nvSpPr>
          <p:cNvPr id="5" name="Espace réservé du pied de page 4"/>
          <p:cNvSpPr>
            <a:spLocks noGrp="1"/>
          </p:cNvSpPr>
          <p:nvPr>
            <p:ph type="ftr" sz="quarter" idx="11"/>
          </p:nvPr>
        </p:nvSpPr>
        <p:spPr/>
        <p:txBody>
          <a:bodyPr/>
          <a:lstStyle/>
          <a:p>
            <a:r>
              <a:rPr lang="en-US"/>
              <a:t>Algo 2. L1 math-info. UPVD. (PhL)</a:t>
            </a:r>
            <a:endParaRPr lang="fr-FR"/>
          </a:p>
        </p:txBody>
      </p:sp>
      <p:sp>
        <p:nvSpPr>
          <p:cNvPr id="6" name="Espace réservé du numéro de diapositive 5"/>
          <p:cNvSpPr>
            <a:spLocks noGrp="1"/>
          </p:cNvSpPr>
          <p:nvPr>
            <p:ph type="sldNum" sz="quarter" idx="12"/>
          </p:nvPr>
        </p:nvSpPr>
        <p:spPr/>
        <p:txBody>
          <a:bodyPr/>
          <a:lstStyle/>
          <a:p>
            <a:fld id="{65A18AA7-90E0-3C48-AFBB-AC3FD33DE304}" type="slidenum">
              <a:rPr lang="fr-FR" smtClean="0"/>
              <a:t>55</a:t>
            </a:fld>
            <a:endParaRPr lang="fr-FR"/>
          </a:p>
        </p:txBody>
      </p:sp>
    </p:spTree>
    <p:extLst>
      <p:ext uri="{BB962C8B-B14F-4D97-AF65-F5344CB8AC3E}">
        <p14:creationId xmlns:p14="http://schemas.microsoft.com/office/powerpoint/2010/main" val="22439239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132292"/>
            <a:ext cx="7886700" cy="608541"/>
          </a:xfrm>
        </p:spPr>
        <p:txBody>
          <a:bodyPr>
            <a:normAutofit fontScale="90000"/>
          </a:bodyPr>
          <a:lstStyle/>
          <a:p>
            <a:r>
              <a:rPr lang="fr-FR" dirty="0"/>
              <a:t>Analyse de complexité : avoir les idées claires</a:t>
            </a:r>
          </a:p>
        </p:txBody>
      </p:sp>
      <mc:AlternateContent xmlns:mc="http://schemas.openxmlformats.org/markup-compatibility/2006">
        <mc:Choice xmlns:a14="http://schemas.microsoft.com/office/drawing/2010/main" Requires="a14">
          <p:sp>
            <p:nvSpPr>
              <p:cNvPr id="3" name="Espace réservé du contenu 2"/>
              <p:cNvSpPr>
                <a:spLocks noGrp="1"/>
              </p:cNvSpPr>
              <p:nvPr>
                <p:ph idx="1"/>
              </p:nvPr>
            </p:nvSpPr>
            <p:spPr>
              <a:xfrm>
                <a:off x="679449" y="889000"/>
                <a:ext cx="8049683" cy="5649917"/>
              </a:xfrm>
            </p:spPr>
            <p:txBody>
              <a:bodyPr>
                <a:normAutofit fontScale="92500" lnSpcReduction="10000"/>
              </a:bodyPr>
              <a:lstStyle/>
              <a:p>
                <a:pPr marL="356616" lvl="1" indent="0">
                  <a:buNone/>
                </a:pPr>
                <a:endParaRPr lang="fr-FR" dirty="0"/>
              </a:p>
              <a:p>
                <a:pPr marL="0" indent="0">
                  <a:buNone/>
                </a:pPr>
                <a:r>
                  <a:rPr lang="fr-FR" dirty="0">
                    <a:solidFill>
                      <a:schemeClr val="accent2"/>
                    </a:solidFill>
                  </a:rPr>
                  <a:t>Complexités en temps et en espace</a:t>
                </a:r>
              </a:p>
              <a:p>
                <a:pPr lvl="1">
                  <a:buFontTx/>
                  <a:buChar char="-"/>
                </a:pPr>
                <a:r>
                  <a:rPr lang="fr-FR" dirty="0"/>
                  <a:t>comprendre le principe, l'objectif général et le </a:t>
                </a:r>
                <a:r>
                  <a:rPr lang="fr-FR" i="1" dirty="0"/>
                  <a:t>modèle</a:t>
                </a:r>
                <a:r>
                  <a:rPr lang="fr-FR" dirty="0"/>
                  <a:t> </a:t>
                </a:r>
                <a:r>
                  <a:rPr lang="fr-FR" i="1" dirty="0"/>
                  <a:t>d'analyse de complexité</a:t>
                </a:r>
              </a:p>
              <a:p>
                <a:pPr lvl="1">
                  <a:buFontTx/>
                  <a:buChar char="-"/>
                </a:pPr>
                <a:r>
                  <a:rPr lang="fr-FR" dirty="0"/>
                  <a:t>identifier ce qu'il est </a:t>
                </a:r>
                <a:r>
                  <a:rPr lang="fr-FR" dirty="0">
                    <a:solidFill>
                      <a:schemeClr val="accent2"/>
                    </a:solidFill>
                  </a:rPr>
                  <a:t>significatif de mesurer et le paramètre du problème </a:t>
                </a:r>
                <a:r>
                  <a:rPr lang="fr-FR" dirty="0"/>
                  <a:t>qui dirige cette mesure</a:t>
                </a:r>
              </a:p>
              <a:p>
                <a:pPr lvl="1">
                  <a:buFontTx/>
                  <a:buChar char="-"/>
                </a:pPr>
                <a:r>
                  <a:rPr lang="fr-FR" dirty="0"/>
                  <a:t>distinguer les </a:t>
                </a:r>
                <a:r>
                  <a:rPr lang="fr-FR" dirty="0">
                    <a:solidFill>
                      <a:schemeClr val="accent2"/>
                    </a:solidFill>
                  </a:rPr>
                  <a:t>pires cas </a:t>
                </a:r>
                <a:r>
                  <a:rPr lang="fr-FR" dirty="0"/>
                  <a:t>des</a:t>
                </a:r>
                <a:r>
                  <a:rPr lang="fr-FR" dirty="0">
                    <a:solidFill>
                      <a:schemeClr val="accent2"/>
                    </a:solidFill>
                  </a:rPr>
                  <a:t> meilleurs cas</a:t>
                </a:r>
              </a:p>
              <a:p>
                <a:pPr lvl="1">
                  <a:buFontTx/>
                  <a:buChar char="-"/>
                </a:pPr>
                <a:r>
                  <a:rPr lang="fr-FR" dirty="0"/>
                  <a:t>savoir comment on compte dans les cas itératifs ou récursifs</a:t>
                </a:r>
              </a:p>
              <a:p>
                <a:pPr lvl="1">
                  <a:buFontTx/>
                  <a:buChar char="-"/>
                </a:pPr>
                <a:endParaRPr lang="fr-FR" dirty="0">
                  <a:solidFill>
                    <a:schemeClr val="accent2"/>
                  </a:solidFill>
                </a:endParaRPr>
              </a:p>
              <a:p>
                <a:pPr marL="0" indent="0">
                  <a:buNone/>
                </a:pPr>
                <a:r>
                  <a:rPr lang="fr-FR" dirty="0">
                    <a:solidFill>
                      <a:schemeClr val="accent2"/>
                    </a:solidFill>
                  </a:rPr>
                  <a:t>Complexités asymptotiques</a:t>
                </a:r>
              </a:p>
              <a:p>
                <a:pPr lvl="1">
                  <a:buFontTx/>
                  <a:buChar char="-"/>
                </a:pPr>
                <a:r>
                  <a:rPr lang="fr-FR" dirty="0"/>
                  <a:t>notations de Landau :</a:t>
                </a:r>
                <a14:m>
                  <m:oMath xmlns:m="http://schemas.openxmlformats.org/officeDocument/2006/math">
                    <m:r>
                      <a:rPr lang="fr-FR" b="0" i="0" dirty="0" smtClean="0">
                        <a:solidFill>
                          <a:schemeClr val="accent5"/>
                        </a:solidFill>
                        <a:latin typeface="Cambria Math" panose="02040503050406030204" pitchFamily="18" charset="0"/>
                        <a:ea typeface="Cambria Math" charset="0"/>
                        <a:cs typeface="Cambria Math" charset="0"/>
                      </a:rPr>
                      <m:t> </m:t>
                    </m:r>
                    <m:r>
                      <a:rPr lang="fr-FR" b="1" i="1" dirty="0" smtClean="0">
                        <a:solidFill>
                          <a:schemeClr val="accent2"/>
                        </a:solidFill>
                        <a:latin typeface="Cambria Math" charset="0"/>
                        <a:ea typeface="Cambria Math" charset="0"/>
                        <a:cs typeface="Cambria Math" charset="0"/>
                      </a:rPr>
                      <m:t>𝑶</m:t>
                    </m:r>
                    <m:r>
                      <a:rPr lang="fr-FR" b="1" i="0" dirty="0" smtClean="0">
                        <a:solidFill>
                          <a:schemeClr val="accent2"/>
                        </a:solidFill>
                        <a:latin typeface="Cambria Math" panose="02040503050406030204" pitchFamily="18" charset="0"/>
                        <a:ea typeface="Cambria Math" charset="0"/>
                        <a:cs typeface="Cambria Math" charset="0"/>
                      </a:rPr>
                      <m:t>, </m:t>
                    </m:r>
                    <m:r>
                      <a:rPr lang="fr-FR" b="1" i="0" dirty="0">
                        <a:solidFill>
                          <a:schemeClr val="accent2"/>
                        </a:solidFill>
                        <a:latin typeface="Cambria Math" charset="0"/>
                        <a:ea typeface="Cambria Math" charset="0"/>
                        <a:cs typeface="Cambria Math" charset="0"/>
                      </a:rPr>
                      <m:t>𝛀</m:t>
                    </m:r>
                    <m:r>
                      <a:rPr lang="fr-FR" b="1" i="1" dirty="0" smtClean="0">
                        <a:solidFill>
                          <a:schemeClr val="accent5"/>
                        </a:solidFill>
                        <a:latin typeface="Cambria Math" panose="02040503050406030204" pitchFamily="18" charset="0"/>
                        <a:ea typeface="Cambria Math" charset="0"/>
                        <a:cs typeface="Cambria Math" charset="0"/>
                      </a:rPr>
                      <m:t>, </m:t>
                    </m:r>
                    <m:r>
                      <a:rPr lang="el-GR" b="1" i="1">
                        <a:solidFill>
                          <a:schemeClr val="accent2"/>
                        </a:solidFill>
                        <a:latin typeface="Cambria Math" charset="0"/>
                        <a:ea typeface="Cambria Math" charset="0"/>
                        <a:cs typeface="Cambria Math" charset="0"/>
                      </a:rPr>
                      <m:t>𝜣</m:t>
                    </m:r>
                    <m:r>
                      <a:rPr lang="el-GR" i="1">
                        <a:solidFill>
                          <a:schemeClr val="accent2"/>
                        </a:solidFill>
                        <a:latin typeface="Cambria Math" charset="0"/>
                        <a:ea typeface="Cambria Math" charset="0"/>
                        <a:cs typeface="Cambria Math" charset="0"/>
                      </a:rPr>
                      <m:t> </m:t>
                    </m:r>
                  </m:oMath>
                </a14:m>
                <a:r>
                  <a:rPr lang="fr-FR" dirty="0"/>
                  <a:t> et leurs propriétés</a:t>
                </a:r>
              </a:p>
              <a:p>
                <a:pPr lvl="1">
                  <a:buFontTx/>
                  <a:buChar char="-"/>
                </a:pPr>
                <a:r>
                  <a:rPr lang="fr-FR" dirty="0"/>
                  <a:t>Savoir conclure : quel est le </a:t>
                </a:r>
                <a:r>
                  <a:rPr lang="fr-FR" dirty="0" err="1"/>
                  <a:t>sur-coût</a:t>
                </a:r>
                <a:r>
                  <a:rPr lang="fr-FR" dirty="0"/>
                  <a:t> quand je multiplie la taille de mon problème par 2, par 10, …? </a:t>
                </a:r>
              </a:p>
              <a:p>
                <a:pPr lvl="1">
                  <a:buFontTx/>
                  <a:buChar char="-"/>
                </a:pPr>
                <a:endParaRPr lang="fr-FR" dirty="0"/>
              </a:p>
              <a:p>
                <a:pPr marL="0" indent="0">
                  <a:buNone/>
                </a:pPr>
                <a:r>
                  <a:rPr lang="fr-FR" dirty="0">
                    <a:solidFill>
                      <a:schemeClr val="accent2"/>
                    </a:solidFill>
                  </a:rPr>
                  <a:t>Exemples d’algorithmes de différentes complexités en temps</a:t>
                </a:r>
              </a:p>
              <a:p>
                <a:pPr marL="356616" lvl="1" indent="0">
                  <a:buNone/>
                </a:pPr>
                <a:r>
                  <a:rPr lang="fr-FR" dirty="0"/>
                  <a:t>-  logarithmique : recherche dichotomique dans une liste triée</a:t>
                </a:r>
              </a:p>
              <a:p>
                <a:pPr lvl="1">
                  <a:buFontTx/>
                  <a:buChar char="-"/>
                </a:pPr>
                <a:r>
                  <a:rPr lang="fr-FR" dirty="0"/>
                  <a:t>linéaire : sommes, parcours ou recherche itérative, …</a:t>
                </a:r>
              </a:p>
              <a:p>
                <a:pPr lvl="1">
                  <a:buFontTx/>
                  <a:buChar char="-"/>
                </a:pPr>
                <a:r>
                  <a:rPr lang="fr-FR" dirty="0"/>
                  <a:t>polynomiale : quadratique (produit matrice-vecteur, certains algorithmes itératifs de tris), cubique (produit matrice-matrice)</a:t>
                </a:r>
              </a:p>
              <a:p>
                <a:pPr lvl="1">
                  <a:buFontTx/>
                  <a:buChar char="-"/>
                </a:pPr>
                <a:r>
                  <a:rPr lang="fr-FR" dirty="0"/>
                  <a:t>semi-linéaire </a:t>
                </a:r>
                <a:r>
                  <a:rPr lang="fr-FR" dirty="0" err="1"/>
                  <a:t>n.log</a:t>
                </a:r>
                <a:r>
                  <a:rPr lang="fr-FR" dirty="0"/>
                  <a:t>(n) : certains algorithmes récursifs de tris</a:t>
                </a:r>
              </a:p>
              <a:p>
                <a:pPr marL="0" indent="0">
                  <a:buNone/>
                </a:pPr>
                <a:endParaRPr lang="fr-FR" dirty="0"/>
              </a:p>
              <a:p>
                <a:pPr lvl="1">
                  <a:buFontTx/>
                  <a:buChar char="-"/>
                </a:pPr>
                <a:endParaRPr lang="fr-FR" dirty="0"/>
              </a:p>
              <a:p>
                <a:pPr marL="356616" lvl="1" indent="0">
                  <a:buNone/>
                </a:pPr>
                <a:endParaRPr lang="fr-FR" dirty="0"/>
              </a:p>
              <a:p>
                <a:pPr marL="0" indent="0">
                  <a:buNone/>
                </a:pPr>
                <a:endParaRPr lang="fr-FR" dirty="0"/>
              </a:p>
              <a:p>
                <a:pPr marL="0" indent="0">
                  <a:buNone/>
                </a:pPr>
                <a:endParaRPr lang="fr-FR" dirty="0"/>
              </a:p>
              <a:p>
                <a:pPr marL="356616" lvl="1" indent="0">
                  <a:buNone/>
                </a:pPr>
                <a:endParaRPr lang="fr-FR" dirty="0"/>
              </a:p>
              <a:p>
                <a:pPr marL="356616" lvl="1" indent="0">
                  <a:buNone/>
                </a:pPr>
                <a:endParaRPr lang="fr-FR" dirty="0"/>
              </a:p>
              <a:p>
                <a:pPr marL="356616" lvl="1" indent="0">
                  <a:buNone/>
                </a:pPr>
                <a:endParaRPr lang="fr-FR" dirty="0"/>
              </a:p>
              <a:p>
                <a:pPr marL="356616" lvl="1" indent="0">
                  <a:buNone/>
                </a:pPr>
                <a:endParaRPr lang="fr-FR" dirty="0"/>
              </a:p>
            </p:txBody>
          </p:sp>
        </mc:Choice>
        <mc:Fallback>
          <p:sp>
            <p:nvSpPr>
              <p:cNvPr id="3" name="Espace réservé du contenu 2"/>
              <p:cNvSpPr>
                <a:spLocks noGrp="1" noRot="1" noChangeAspect="1" noMove="1" noResize="1" noEditPoints="1" noAdjustHandles="1" noChangeArrowheads="1" noChangeShapeType="1" noTextEdit="1"/>
              </p:cNvSpPr>
              <p:nvPr>
                <p:ph idx="1"/>
              </p:nvPr>
            </p:nvSpPr>
            <p:spPr>
              <a:xfrm>
                <a:off x="679449" y="889000"/>
                <a:ext cx="8049683" cy="5649917"/>
              </a:xfrm>
              <a:blipFill>
                <a:blip r:embed="rId2"/>
                <a:stretch>
                  <a:fillRect l="-787"/>
                </a:stretch>
              </a:blipFill>
            </p:spPr>
            <p:txBody>
              <a:bodyPr/>
              <a:lstStyle/>
              <a:p>
                <a:r>
                  <a:rPr lang="fr-FR">
                    <a:noFill/>
                  </a:rPr>
                  <a:t> </a:t>
                </a:r>
              </a:p>
            </p:txBody>
          </p:sp>
        </mc:Fallback>
      </mc:AlternateContent>
      <p:sp>
        <p:nvSpPr>
          <p:cNvPr id="4" name="Espace réservé de la date 3"/>
          <p:cNvSpPr>
            <a:spLocks noGrp="1"/>
          </p:cNvSpPr>
          <p:nvPr>
            <p:ph type="dt" sz="half" idx="10"/>
          </p:nvPr>
        </p:nvSpPr>
        <p:spPr/>
        <p:txBody>
          <a:bodyPr/>
          <a:lstStyle/>
          <a:p>
            <a:fld id="{147AB365-36ED-3140-9B3E-8658A2330973}" type="datetime1">
              <a:rPr lang="fr-FR" smtClean="0"/>
              <a:t>23/03/2021</a:t>
            </a:fld>
            <a:endParaRPr lang="en-US" dirty="0"/>
          </a:p>
        </p:txBody>
      </p:sp>
      <p:sp>
        <p:nvSpPr>
          <p:cNvPr id="5" name="Espace réservé du pied de page 4"/>
          <p:cNvSpPr>
            <a:spLocks noGrp="1"/>
          </p:cNvSpPr>
          <p:nvPr>
            <p:ph type="ftr" sz="quarter" idx="11"/>
          </p:nvPr>
        </p:nvSpPr>
        <p:spPr/>
        <p:txBody>
          <a:bodyPr/>
          <a:lstStyle/>
          <a:p>
            <a:r>
              <a:rPr lang="en-US"/>
              <a:t>Algo 2. L1 math-info. UPVD. (PhL)</a:t>
            </a:r>
          </a:p>
        </p:txBody>
      </p:sp>
      <p:sp>
        <p:nvSpPr>
          <p:cNvPr id="6" name="Espace réservé du numéro de diapositive 5"/>
          <p:cNvSpPr>
            <a:spLocks noGrp="1"/>
          </p:cNvSpPr>
          <p:nvPr>
            <p:ph type="sldNum" sz="quarter" idx="12"/>
          </p:nvPr>
        </p:nvSpPr>
        <p:spPr/>
        <p:txBody>
          <a:bodyPr/>
          <a:lstStyle/>
          <a:p>
            <a:fld id="{48F63A3B-78C7-47BE-AE5E-E10140E04643}" type="slidenum">
              <a:rPr lang="en-US" smtClean="0"/>
              <a:t>56</a:t>
            </a:fld>
            <a:endParaRPr lang="en-US"/>
          </a:p>
        </p:txBody>
      </p:sp>
    </p:spTree>
    <p:extLst>
      <p:ext uri="{BB962C8B-B14F-4D97-AF65-F5344CB8AC3E}">
        <p14:creationId xmlns:p14="http://schemas.microsoft.com/office/powerpoint/2010/main" val="3474417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132292"/>
            <a:ext cx="7886700" cy="608541"/>
          </a:xfrm>
        </p:spPr>
        <p:txBody>
          <a:bodyPr>
            <a:normAutofit/>
          </a:bodyPr>
          <a:lstStyle/>
          <a:p>
            <a:r>
              <a:rPr lang="fr-FR" dirty="0"/>
              <a:t>Analyse de complexité : compléments</a:t>
            </a:r>
          </a:p>
        </p:txBody>
      </p:sp>
      <p:sp>
        <p:nvSpPr>
          <p:cNvPr id="3" name="Espace réservé du contenu 2"/>
          <p:cNvSpPr>
            <a:spLocks noGrp="1"/>
          </p:cNvSpPr>
          <p:nvPr>
            <p:ph idx="1"/>
          </p:nvPr>
        </p:nvSpPr>
        <p:spPr>
          <a:xfrm>
            <a:off x="628649" y="1003299"/>
            <a:ext cx="8324851" cy="5728765"/>
          </a:xfrm>
        </p:spPr>
        <p:txBody>
          <a:bodyPr>
            <a:normAutofit lnSpcReduction="10000"/>
          </a:bodyPr>
          <a:lstStyle/>
          <a:p>
            <a:pPr marL="0" indent="0">
              <a:buNone/>
            </a:pPr>
            <a:r>
              <a:rPr lang="fr-FR" dirty="0">
                <a:solidFill>
                  <a:schemeClr val="accent2"/>
                </a:solidFill>
              </a:rPr>
              <a:t>Pourquoi vouloir réduire la complexité ?</a:t>
            </a:r>
          </a:p>
          <a:p>
            <a:pPr marL="356616" lvl="1" indent="0">
              <a:buNone/>
            </a:pPr>
            <a:r>
              <a:rPr lang="fr-FR" sz="1600" dirty="0"/>
              <a:t>- </a:t>
            </a:r>
            <a:r>
              <a:rPr lang="fr-FR" sz="1800" dirty="0"/>
              <a:t>pour résoudre des gros problèmes</a:t>
            </a:r>
          </a:p>
          <a:p>
            <a:pPr marL="356616" lvl="1" indent="0">
              <a:buNone/>
            </a:pPr>
            <a:r>
              <a:rPr lang="fr-FR" sz="1800" dirty="0"/>
              <a:t>- mais aussi des problèmes pas nécessairement gros mais compliqués</a:t>
            </a:r>
          </a:p>
          <a:p>
            <a:pPr marL="356616" lvl="1" indent="0">
              <a:buNone/>
            </a:pPr>
            <a:r>
              <a:rPr lang="fr-FR" sz="1800" b="1" dirty="0"/>
              <a:t>- Il existe de nombreux problèmes qu'on se sait pas résoudre exactement en un temps réaliste, souvent des problèmes d’optimisation : min, max, le plus court, ...</a:t>
            </a:r>
          </a:p>
          <a:p>
            <a:pPr lvl="2"/>
            <a:r>
              <a:rPr lang="fr-FR" dirty="0"/>
              <a:t>complexité exponentielle : 2</a:t>
            </a:r>
            <a:r>
              <a:rPr lang="fr-FR" baseline="30000" dirty="0"/>
              <a:t>n </a:t>
            </a:r>
            <a:r>
              <a:rPr lang="fr-FR" dirty="0">
                <a:sym typeface="Wingdings"/>
              </a:rPr>
              <a:t> problème du sac à dos (force brute)</a:t>
            </a:r>
          </a:p>
          <a:p>
            <a:pPr lvl="2"/>
            <a:r>
              <a:rPr lang="fr-FR" dirty="0"/>
              <a:t>complexité factorielle : n!</a:t>
            </a:r>
            <a:r>
              <a:rPr lang="fr-FR" dirty="0">
                <a:sym typeface="Wingdings"/>
              </a:rPr>
              <a:t>   problème du voyageur de commerce (naïf)</a:t>
            </a:r>
            <a:endParaRPr lang="fr-FR" dirty="0"/>
          </a:p>
          <a:p>
            <a:pPr lvl="2"/>
            <a:r>
              <a:rPr lang="fr-FR" dirty="0">
                <a:sym typeface="Wingdings"/>
              </a:rPr>
              <a:t>en pratique </a:t>
            </a:r>
            <a:r>
              <a:rPr lang="fr-FR" sz="1050" dirty="0">
                <a:sym typeface="Wingdings"/>
              </a:rPr>
              <a:t>(source </a:t>
            </a:r>
            <a:r>
              <a:rPr lang="fr-FR" sz="1050" dirty="0" err="1">
                <a:sym typeface="Wingdings"/>
              </a:rPr>
              <a:t>wikipedia</a:t>
            </a:r>
            <a:r>
              <a:rPr lang="fr-FR" sz="1050" dirty="0">
                <a:sym typeface="Wingdings"/>
              </a:rPr>
              <a:t>, temps de base = 10 </a:t>
            </a:r>
            <a:r>
              <a:rPr lang="fr-FR" sz="1050" dirty="0" err="1">
                <a:sym typeface="Wingdings"/>
              </a:rPr>
              <a:t>nanosec</a:t>
            </a:r>
            <a:r>
              <a:rPr lang="fr-FR" sz="1050" dirty="0">
                <a:sym typeface="Wingdings"/>
              </a:rPr>
              <a:t>) </a:t>
            </a:r>
            <a:endParaRPr lang="fr-FR" dirty="0">
              <a:sym typeface="Wingdings"/>
            </a:endParaRPr>
          </a:p>
          <a:p>
            <a:pPr lvl="3"/>
            <a:r>
              <a:rPr lang="fr-FR" sz="1600" dirty="0">
                <a:sym typeface="Wingdings"/>
              </a:rPr>
              <a:t>exponentielle : pour n = 50, temps </a:t>
            </a:r>
            <a:r>
              <a:rPr lang="fr-FR" sz="1600" dirty="0" err="1">
                <a:sym typeface="Wingdings"/>
              </a:rPr>
              <a:t>T</a:t>
            </a:r>
            <a:r>
              <a:rPr lang="fr-FR" sz="1600" dirty="0">
                <a:sym typeface="Wingdings"/>
              </a:rPr>
              <a:t> = 130 jours, </a:t>
            </a:r>
          </a:p>
          <a:p>
            <a:pPr marL="1069848" lvl="3" indent="0">
              <a:buNone/>
            </a:pPr>
            <a:r>
              <a:rPr lang="fr-FR" sz="1600" dirty="0">
                <a:sym typeface="Wingdings"/>
              </a:rPr>
              <a:t>		 pour n= 250 = </a:t>
            </a:r>
            <a:r>
              <a:rPr lang="fr-FR" sz="1600" dirty="0">
                <a:solidFill>
                  <a:schemeClr val="accent2"/>
                </a:solidFill>
                <a:sym typeface="Wingdings"/>
              </a:rPr>
              <a:t>10</a:t>
            </a:r>
            <a:r>
              <a:rPr lang="fr-FR" sz="1600" baseline="30000" dirty="0">
                <a:solidFill>
                  <a:schemeClr val="accent2"/>
                </a:solidFill>
                <a:sym typeface="Wingdings"/>
              </a:rPr>
              <a:t>59</a:t>
            </a:r>
            <a:r>
              <a:rPr lang="fr-FR" sz="1600" dirty="0">
                <a:solidFill>
                  <a:schemeClr val="accent2"/>
                </a:solidFill>
                <a:sym typeface="Wingdings"/>
              </a:rPr>
              <a:t> ans</a:t>
            </a:r>
          </a:p>
          <a:p>
            <a:pPr lvl="3"/>
            <a:r>
              <a:rPr lang="fr-FR" sz="1600" dirty="0">
                <a:sym typeface="Wingdings"/>
              </a:rPr>
              <a:t>factorielle :	 pour n = 50, temps </a:t>
            </a:r>
            <a:r>
              <a:rPr lang="fr-FR" sz="1600" dirty="0" err="1">
                <a:sym typeface="Wingdings"/>
              </a:rPr>
              <a:t>T</a:t>
            </a:r>
            <a:r>
              <a:rPr lang="fr-FR" sz="1600" dirty="0">
                <a:sym typeface="Wingdings"/>
              </a:rPr>
              <a:t> = </a:t>
            </a:r>
            <a:r>
              <a:rPr lang="fr-FR" sz="1600" dirty="0">
                <a:solidFill>
                  <a:srgbClr val="ED7D31"/>
                </a:solidFill>
                <a:sym typeface="Wingdings"/>
              </a:rPr>
              <a:t>10</a:t>
            </a:r>
            <a:r>
              <a:rPr lang="fr-FR" sz="1600" baseline="30000" dirty="0">
                <a:solidFill>
                  <a:srgbClr val="ED7D31"/>
                </a:solidFill>
                <a:sym typeface="Wingdings"/>
              </a:rPr>
              <a:t>48</a:t>
            </a:r>
            <a:r>
              <a:rPr lang="fr-FR" sz="1600" dirty="0">
                <a:solidFill>
                  <a:srgbClr val="ED7D31"/>
                </a:solidFill>
                <a:sym typeface="Wingdings"/>
              </a:rPr>
              <a:t> ans</a:t>
            </a:r>
            <a:endParaRPr lang="fr-FR" sz="1600" dirty="0">
              <a:solidFill>
                <a:srgbClr val="ED7D31"/>
              </a:solidFill>
            </a:endParaRPr>
          </a:p>
          <a:p>
            <a:pPr marL="713232" lvl="2" indent="0">
              <a:buNone/>
            </a:pPr>
            <a:endParaRPr lang="fr-FR" dirty="0"/>
          </a:p>
          <a:p>
            <a:pPr marL="356616" lvl="1" indent="0">
              <a:buNone/>
            </a:pPr>
            <a:r>
              <a:rPr lang="fr-FR" sz="1800" dirty="0">
                <a:solidFill>
                  <a:schemeClr val="accent2"/>
                </a:solidFill>
              </a:rPr>
              <a:t>P</a:t>
            </a:r>
            <a:r>
              <a:rPr lang="fr-FR" sz="1700" dirty="0">
                <a:solidFill>
                  <a:schemeClr val="accent2"/>
                </a:solidFill>
              </a:rPr>
              <a:t>ertinence pratique du modèle utilisé et de l’analyse menée ?</a:t>
            </a:r>
          </a:p>
          <a:p>
            <a:pPr marL="356616" lvl="1" indent="0">
              <a:buNone/>
            </a:pPr>
            <a:r>
              <a:rPr lang="fr-FR" sz="1800" dirty="0"/>
              <a:t>- modèle simple </a:t>
            </a:r>
            <a:r>
              <a:rPr lang="fr-FR" sz="1800" i="1" dirty="0"/>
              <a:t>vs.</a:t>
            </a:r>
            <a:r>
              <a:rPr lang="fr-FR" sz="1800" dirty="0"/>
              <a:t> exécution machine complexe</a:t>
            </a:r>
          </a:p>
          <a:p>
            <a:pPr marL="356616" lvl="1" indent="0">
              <a:buNone/>
            </a:pPr>
            <a:r>
              <a:rPr lang="fr-FR" sz="1800" dirty="0"/>
              <a:t>- lecture-écriture mémoire : tout sauf du temps constant, compliqué</a:t>
            </a:r>
          </a:p>
          <a:p>
            <a:pPr marL="356616" lvl="1" indent="0">
              <a:buNone/>
            </a:pPr>
            <a:r>
              <a:rPr lang="fr-FR" sz="1800" dirty="0"/>
              <a:t>- opération arithmétique : addition </a:t>
            </a:r>
            <a:r>
              <a:rPr lang="fr-FR" sz="1800" i="1" dirty="0"/>
              <a:t>vs.</a:t>
            </a:r>
            <a:r>
              <a:rPr lang="fr-FR" sz="1800" dirty="0"/>
              <a:t> division, entier </a:t>
            </a:r>
            <a:r>
              <a:rPr lang="fr-FR" sz="1800" i="1" dirty="0"/>
              <a:t>vs.</a:t>
            </a:r>
            <a:r>
              <a:rPr lang="fr-FR" sz="1800" dirty="0"/>
              <a:t> flottant</a:t>
            </a:r>
          </a:p>
          <a:p>
            <a:pPr marL="356616" lvl="1" indent="0">
              <a:buNone/>
            </a:pPr>
            <a:r>
              <a:rPr lang="fr-FR" sz="1800" dirty="0"/>
              <a:t>- exécution séquentielle des instructions : ça n'existe plus -- ou presque plus</a:t>
            </a:r>
          </a:p>
          <a:p>
            <a:pPr marL="713232" lvl="2" indent="0">
              <a:buNone/>
            </a:pPr>
            <a:r>
              <a:rPr lang="fr-FR" sz="1500" dirty="0"/>
              <a:t>les machines actuelles exécutent plusieurs instructions en parallèle, dans un ordre différent du programme, elles spéculent sur le résultats de tests ou d'accès mémoire ...  </a:t>
            </a:r>
          </a:p>
          <a:p>
            <a:pPr lvl="1">
              <a:buFontTx/>
              <a:buChar char="-"/>
            </a:pPr>
            <a:r>
              <a:rPr lang="fr-FR" sz="1800" b="1" dirty="0"/>
              <a:t>les estimations asymptotiques (grande taille du </a:t>
            </a:r>
            <a:r>
              <a:rPr lang="fr-FR" sz="1800" b="1" dirty="0" err="1"/>
              <a:t>pb</a:t>
            </a:r>
            <a:r>
              <a:rPr lang="fr-FR" sz="1800" b="1" dirty="0"/>
              <a:t>) masquent ces effets</a:t>
            </a:r>
          </a:p>
          <a:p>
            <a:pPr lvl="1">
              <a:buFontTx/>
              <a:buChar char="-"/>
            </a:pPr>
            <a:r>
              <a:rPr lang="fr-FR" sz="1800" dirty="0"/>
              <a:t>demain : calcul quantique ?</a:t>
            </a:r>
          </a:p>
          <a:p>
            <a:pPr lvl="1">
              <a:buFontTx/>
              <a:buChar char="-"/>
            </a:pPr>
            <a:endParaRPr lang="fr-FR" sz="1800" b="1" dirty="0"/>
          </a:p>
          <a:p>
            <a:pPr marL="356616" lvl="1" indent="0">
              <a:buNone/>
            </a:pPr>
            <a:endParaRPr lang="fr-FR" dirty="0"/>
          </a:p>
          <a:p>
            <a:pPr marL="356616" lvl="1" indent="0">
              <a:buNone/>
            </a:pPr>
            <a:endParaRPr lang="fr-FR" dirty="0"/>
          </a:p>
          <a:p>
            <a:pPr marL="356616" lvl="1" indent="0">
              <a:buNone/>
            </a:pPr>
            <a:endParaRPr lang="fr-FR" dirty="0"/>
          </a:p>
        </p:txBody>
      </p:sp>
      <p:sp>
        <p:nvSpPr>
          <p:cNvPr id="4" name="Espace réservé de la date 3"/>
          <p:cNvSpPr>
            <a:spLocks noGrp="1"/>
          </p:cNvSpPr>
          <p:nvPr>
            <p:ph type="dt" sz="half" idx="10"/>
          </p:nvPr>
        </p:nvSpPr>
        <p:spPr/>
        <p:txBody>
          <a:bodyPr/>
          <a:lstStyle/>
          <a:p>
            <a:fld id="{B3590526-2280-624D-9B13-C13EE8C630E5}" type="datetime1">
              <a:rPr lang="fr-FR" smtClean="0"/>
              <a:t>23/03/2021</a:t>
            </a:fld>
            <a:endParaRPr lang="en-US" dirty="0"/>
          </a:p>
        </p:txBody>
      </p:sp>
      <p:sp>
        <p:nvSpPr>
          <p:cNvPr id="5" name="Espace réservé du pied de page 4"/>
          <p:cNvSpPr>
            <a:spLocks noGrp="1"/>
          </p:cNvSpPr>
          <p:nvPr>
            <p:ph type="ftr" sz="quarter" idx="11"/>
          </p:nvPr>
        </p:nvSpPr>
        <p:spPr/>
        <p:txBody>
          <a:bodyPr/>
          <a:lstStyle/>
          <a:p>
            <a:r>
              <a:rPr lang="en-US"/>
              <a:t>Algo 2. L1 math-info. UPVD. (PhL)</a:t>
            </a:r>
          </a:p>
        </p:txBody>
      </p:sp>
      <p:sp>
        <p:nvSpPr>
          <p:cNvPr id="6" name="Espace réservé du numéro de diapositive 5"/>
          <p:cNvSpPr>
            <a:spLocks noGrp="1"/>
          </p:cNvSpPr>
          <p:nvPr>
            <p:ph type="sldNum" sz="quarter" idx="12"/>
          </p:nvPr>
        </p:nvSpPr>
        <p:spPr/>
        <p:txBody>
          <a:bodyPr/>
          <a:lstStyle/>
          <a:p>
            <a:fld id="{48F63A3B-78C7-47BE-AE5E-E10140E04643}" type="slidenum">
              <a:rPr lang="en-US" smtClean="0"/>
              <a:t>57</a:t>
            </a:fld>
            <a:endParaRPr lang="en-US"/>
          </a:p>
        </p:txBody>
      </p:sp>
    </p:spTree>
    <p:extLst>
      <p:ext uri="{BB962C8B-B14F-4D97-AF65-F5344CB8AC3E}">
        <p14:creationId xmlns:p14="http://schemas.microsoft.com/office/powerpoint/2010/main" val="40092106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C99FDB-9061-7247-853E-5B9693B5F795}"/>
              </a:ext>
            </a:extLst>
          </p:cNvPr>
          <p:cNvSpPr>
            <a:spLocks noGrp="1"/>
          </p:cNvSpPr>
          <p:nvPr>
            <p:ph type="title"/>
          </p:nvPr>
        </p:nvSpPr>
        <p:spPr>
          <a:xfrm>
            <a:off x="628650" y="365125"/>
            <a:ext cx="7886700" cy="638175"/>
          </a:xfrm>
        </p:spPr>
        <p:txBody>
          <a:bodyPr>
            <a:normAutofit/>
          </a:bodyPr>
          <a:lstStyle/>
          <a:p>
            <a:r>
              <a:rPr lang="fr-FR" dirty="0"/>
              <a:t>Analyse de complexité</a:t>
            </a:r>
          </a:p>
        </p:txBody>
      </p:sp>
      <p:sp>
        <p:nvSpPr>
          <p:cNvPr id="3" name="Espace réservé du contenu 2">
            <a:extLst>
              <a:ext uri="{FF2B5EF4-FFF2-40B4-BE49-F238E27FC236}">
                <a16:creationId xmlns:a16="http://schemas.microsoft.com/office/drawing/2014/main" id="{B8F360D7-D050-784E-A54A-04F8689E3A5C}"/>
              </a:ext>
            </a:extLst>
          </p:cNvPr>
          <p:cNvSpPr>
            <a:spLocks noGrp="1"/>
          </p:cNvSpPr>
          <p:nvPr>
            <p:ph idx="1"/>
          </p:nvPr>
        </p:nvSpPr>
        <p:spPr>
          <a:xfrm>
            <a:off x="539750" y="1330325"/>
            <a:ext cx="7886700" cy="4351339"/>
          </a:xfrm>
        </p:spPr>
        <p:txBody>
          <a:bodyPr>
            <a:normAutofit/>
          </a:bodyPr>
          <a:lstStyle/>
          <a:p>
            <a:pPr marL="0" indent="0">
              <a:buNone/>
            </a:pPr>
            <a:r>
              <a:rPr lang="fr-FR" dirty="0"/>
              <a:t>Une sensibilisation à une première notion d’informatique théorique </a:t>
            </a:r>
          </a:p>
          <a:p>
            <a:pPr lvl="1">
              <a:buFontTx/>
              <a:buChar char="-"/>
            </a:pPr>
            <a:r>
              <a:rPr lang="fr-FR" dirty="0"/>
              <a:t>nos « petits » objectifs : </a:t>
            </a:r>
          </a:p>
          <a:p>
            <a:pPr lvl="2">
              <a:buFontTx/>
              <a:buChar char="-"/>
            </a:pPr>
            <a:r>
              <a:rPr lang="fr-FR" dirty="0"/>
              <a:t>mieux comprendre l’efficacité d’un algorithme</a:t>
            </a:r>
          </a:p>
          <a:p>
            <a:pPr lvl="2">
              <a:buFontTx/>
              <a:buChar char="-"/>
            </a:pPr>
            <a:r>
              <a:rPr lang="fr-FR" dirty="0"/>
              <a:t>estimer les effets de la taille d'un problème sur le temps de résolution</a:t>
            </a:r>
          </a:p>
          <a:p>
            <a:pPr marL="356616" lvl="1" indent="0">
              <a:buNone/>
            </a:pPr>
            <a:r>
              <a:rPr lang="fr-FR" dirty="0"/>
              <a:t>- théorie de la complexité : une branche de l'informatique</a:t>
            </a:r>
          </a:p>
          <a:p>
            <a:pPr marL="356616" lvl="1" indent="0">
              <a:buNone/>
            </a:pPr>
            <a:r>
              <a:rPr lang="fr-FR" dirty="0"/>
              <a:t>- objectif : classer les problèmes selon leurs difficultés de résolution, (</a:t>
            </a:r>
            <a:r>
              <a:rPr lang="fr-FR" dirty="0" err="1"/>
              <a:t>cad</a:t>
            </a:r>
            <a:r>
              <a:rPr lang="fr-FR" dirty="0"/>
              <a:t>. le coût de leur résolution </a:t>
            </a:r>
            <a:r>
              <a:rPr lang="fr-FR" dirty="0">
                <a:solidFill>
                  <a:schemeClr val="accent2"/>
                </a:solidFill>
              </a:rPr>
              <a:t>quelque soit l'algorithme </a:t>
            </a:r>
            <a:r>
              <a:rPr lang="fr-FR" dirty="0"/>
              <a:t>utilisé) et les relations entre ces classes de problèmes</a:t>
            </a:r>
          </a:p>
          <a:p>
            <a:pPr marL="356616" lvl="1" indent="0">
              <a:buNone/>
            </a:pPr>
            <a:r>
              <a:rPr lang="fr-FR" dirty="0"/>
              <a:t>- modèles d'exécution : RAM (ici, </a:t>
            </a:r>
            <a:r>
              <a:rPr lang="fr-FR" dirty="0" err="1"/>
              <a:t>Random</a:t>
            </a:r>
            <a:r>
              <a:rPr lang="fr-FR" dirty="0"/>
              <a:t> Access Memory), machines de Turing ("dites" déterministes ou non déterministes), automates, ...</a:t>
            </a:r>
          </a:p>
          <a:p>
            <a:pPr marL="356616" lvl="1" indent="0">
              <a:buNone/>
            </a:pPr>
            <a:endParaRPr lang="fr-FR" dirty="0"/>
          </a:p>
          <a:p>
            <a:pPr marL="0" indent="0">
              <a:buNone/>
            </a:pPr>
            <a:r>
              <a:rPr lang="fr-FR" dirty="0"/>
              <a:t>Autres aspects théoriques à voir ce semestre : </a:t>
            </a:r>
          </a:p>
          <a:p>
            <a:pPr marL="356616" lvl="1" indent="0">
              <a:buNone/>
            </a:pPr>
            <a:r>
              <a:rPr lang="fr-FR" dirty="0"/>
              <a:t>- terminaison, correction et preuves</a:t>
            </a:r>
          </a:p>
          <a:p>
            <a:pPr marL="0" indent="0">
              <a:buNone/>
            </a:pPr>
            <a:endParaRPr lang="fr-FR" dirty="0"/>
          </a:p>
          <a:p>
            <a:endParaRPr lang="fr-FR" dirty="0"/>
          </a:p>
        </p:txBody>
      </p:sp>
      <p:sp>
        <p:nvSpPr>
          <p:cNvPr id="4" name="Espace réservé de la date 3">
            <a:extLst>
              <a:ext uri="{FF2B5EF4-FFF2-40B4-BE49-F238E27FC236}">
                <a16:creationId xmlns:a16="http://schemas.microsoft.com/office/drawing/2014/main" id="{ED75B428-FAAA-3447-A927-A5D94AE203DE}"/>
              </a:ext>
            </a:extLst>
          </p:cNvPr>
          <p:cNvSpPr>
            <a:spLocks noGrp="1"/>
          </p:cNvSpPr>
          <p:nvPr>
            <p:ph type="dt" sz="half" idx="10"/>
          </p:nvPr>
        </p:nvSpPr>
        <p:spPr/>
        <p:txBody>
          <a:bodyPr/>
          <a:lstStyle/>
          <a:p>
            <a:fld id="{B52A894A-8F1A-C74E-A7EC-AF626FCB4C42}" type="datetime1">
              <a:rPr lang="fr-FR" smtClean="0"/>
              <a:t>23/03/2021</a:t>
            </a:fld>
            <a:endParaRPr lang="fr-FR"/>
          </a:p>
        </p:txBody>
      </p:sp>
      <p:sp>
        <p:nvSpPr>
          <p:cNvPr id="5" name="Espace réservé du pied de page 4">
            <a:extLst>
              <a:ext uri="{FF2B5EF4-FFF2-40B4-BE49-F238E27FC236}">
                <a16:creationId xmlns:a16="http://schemas.microsoft.com/office/drawing/2014/main" id="{B672D95F-D7A5-604B-80CE-461F5EB87C00}"/>
              </a:ext>
            </a:extLst>
          </p:cNvPr>
          <p:cNvSpPr>
            <a:spLocks noGrp="1"/>
          </p:cNvSpPr>
          <p:nvPr>
            <p:ph type="ftr" sz="quarter" idx="11"/>
          </p:nvPr>
        </p:nvSpPr>
        <p:spPr/>
        <p:txBody>
          <a:bodyPr/>
          <a:lstStyle/>
          <a:p>
            <a:r>
              <a:rPr lang="en-US"/>
              <a:t>Algo 2. L1 math-info. UPVD. (PhL)</a:t>
            </a:r>
            <a:endParaRPr lang="fr-FR"/>
          </a:p>
        </p:txBody>
      </p:sp>
      <p:sp>
        <p:nvSpPr>
          <p:cNvPr id="6" name="Espace réservé du numéro de diapositive 5">
            <a:extLst>
              <a:ext uri="{FF2B5EF4-FFF2-40B4-BE49-F238E27FC236}">
                <a16:creationId xmlns:a16="http://schemas.microsoft.com/office/drawing/2014/main" id="{16A7D71C-6CE6-FB4D-B366-7952AA151B83}"/>
              </a:ext>
            </a:extLst>
          </p:cNvPr>
          <p:cNvSpPr>
            <a:spLocks noGrp="1"/>
          </p:cNvSpPr>
          <p:nvPr>
            <p:ph type="sldNum" sz="quarter" idx="12"/>
          </p:nvPr>
        </p:nvSpPr>
        <p:spPr/>
        <p:txBody>
          <a:bodyPr/>
          <a:lstStyle/>
          <a:p>
            <a:fld id="{65A18AA7-90E0-3C48-AFBB-AC3FD33DE304}" type="slidenum">
              <a:rPr lang="fr-FR" smtClean="0"/>
              <a:t>58</a:t>
            </a:fld>
            <a:endParaRPr lang="fr-FR"/>
          </a:p>
        </p:txBody>
      </p:sp>
    </p:spTree>
    <p:extLst>
      <p:ext uri="{BB962C8B-B14F-4D97-AF65-F5344CB8AC3E}">
        <p14:creationId xmlns:p14="http://schemas.microsoft.com/office/powerpoint/2010/main" val="2890433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Complexité en temps, </a:t>
            </a:r>
            <a:br>
              <a:rPr lang="fr-FR" dirty="0"/>
            </a:br>
            <a:r>
              <a:rPr lang="fr-FR" dirty="0"/>
              <a:t>complexité en espace </a:t>
            </a:r>
          </a:p>
        </p:txBody>
      </p:sp>
      <p:sp>
        <p:nvSpPr>
          <p:cNvPr id="3" name="Espace réservé du texte 2"/>
          <p:cNvSpPr>
            <a:spLocks noGrp="1"/>
          </p:cNvSpPr>
          <p:nvPr>
            <p:ph type="body" idx="1"/>
          </p:nvPr>
        </p:nvSpPr>
        <p:spPr/>
        <p:txBody>
          <a:bodyPr/>
          <a:lstStyle/>
          <a:p>
            <a:r>
              <a:rPr lang="fr-FR" dirty="0"/>
              <a:t>Quel est le temps nécessaire à la résolution du problème avec un algorithme ?</a:t>
            </a:r>
          </a:p>
          <a:p>
            <a:r>
              <a:rPr lang="fr-FR" dirty="0"/>
              <a:t>Quel est l'espace-mémoire nécessaire à la résolution du problème avec un algorithme ?</a:t>
            </a:r>
          </a:p>
          <a:p>
            <a:endParaRPr lang="fr-FR" dirty="0"/>
          </a:p>
        </p:txBody>
      </p:sp>
      <p:sp>
        <p:nvSpPr>
          <p:cNvPr id="4" name="Espace réservé de la date 3"/>
          <p:cNvSpPr>
            <a:spLocks noGrp="1"/>
          </p:cNvSpPr>
          <p:nvPr>
            <p:ph type="dt" sz="half" idx="10"/>
          </p:nvPr>
        </p:nvSpPr>
        <p:spPr/>
        <p:txBody>
          <a:bodyPr/>
          <a:lstStyle/>
          <a:p>
            <a:fld id="{FED9DB34-BFF2-3B45-9E59-511C4CD776A5}" type="datetime1">
              <a:rPr lang="fr-FR" smtClean="0"/>
              <a:t>23/03/2021</a:t>
            </a:fld>
            <a:endParaRPr lang="fr-FR"/>
          </a:p>
        </p:txBody>
      </p:sp>
      <p:sp>
        <p:nvSpPr>
          <p:cNvPr id="5" name="Espace réservé du pied de page 4"/>
          <p:cNvSpPr>
            <a:spLocks noGrp="1"/>
          </p:cNvSpPr>
          <p:nvPr>
            <p:ph type="ftr" sz="quarter" idx="11"/>
          </p:nvPr>
        </p:nvSpPr>
        <p:spPr/>
        <p:txBody>
          <a:bodyPr/>
          <a:lstStyle/>
          <a:p>
            <a:r>
              <a:rPr lang="en-US"/>
              <a:t>Algo 2. L1 math-info. UPVD. (PhL)</a:t>
            </a:r>
            <a:endParaRPr lang="fr-FR"/>
          </a:p>
        </p:txBody>
      </p:sp>
      <p:sp>
        <p:nvSpPr>
          <p:cNvPr id="6" name="Espace réservé du numéro de diapositive 5"/>
          <p:cNvSpPr>
            <a:spLocks noGrp="1"/>
          </p:cNvSpPr>
          <p:nvPr>
            <p:ph type="sldNum" sz="quarter" idx="12"/>
          </p:nvPr>
        </p:nvSpPr>
        <p:spPr/>
        <p:txBody>
          <a:bodyPr/>
          <a:lstStyle/>
          <a:p>
            <a:fld id="{65A18AA7-90E0-3C48-AFBB-AC3FD33DE304}" type="slidenum">
              <a:rPr lang="fr-FR" smtClean="0"/>
              <a:t>6</a:t>
            </a:fld>
            <a:endParaRPr lang="fr-FR"/>
          </a:p>
        </p:txBody>
      </p:sp>
    </p:spTree>
    <p:extLst>
      <p:ext uri="{BB962C8B-B14F-4D97-AF65-F5344CB8AC3E}">
        <p14:creationId xmlns:p14="http://schemas.microsoft.com/office/powerpoint/2010/main" val="2107431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3" y="365125"/>
            <a:ext cx="8301985" cy="1325563"/>
          </a:xfrm>
        </p:spPr>
        <p:txBody>
          <a:bodyPr/>
          <a:lstStyle/>
          <a:p>
            <a:r>
              <a:rPr lang="fr-FR" dirty="0"/>
              <a:t>Complexité ? en temps ? en espace-mémoire ?</a:t>
            </a:r>
          </a:p>
        </p:txBody>
      </p:sp>
      <p:sp>
        <p:nvSpPr>
          <p:cNvPr id="3" name="Espace réservé du contenu 2"/>
          <p:cNvSpPr>
            <a:spLocks noGrp="1"/>
          </p:cNvSpPr>
          <p:nvPr>
            <p:ph idx="1"/>
          </p:nvPr>
        </p:nvSpPr>
        <p:spPr>
          <a:xfrm>
            <a:off x="628649" y="1542966"/>
            <a:ext cx="8207007" cy="5178513"/>
          </a:xfrm>
        </p:spPr>
        <p:txBody>
          <a:bodyPr>
            <a:normAutofit fontScale="70000" lnSpcReduction="20000"/>
          </a:bodyPr>
          <a:lstStyle/>
          <a:p>
            <a:pPr marL="0" indent="0">
              <a:buNone/>
            </a:pPr>
            <a:r>
              <a:rPr lang="fr-FR" dirty="0"/>
              <a:t>1. On a </a:t>
            </a:r>
            <a:r>
              <a:rPr lang="fr-FR" b="1" dirty="0"/>
              <a:t>un problème </a:t>
            </a:r>
            <a:r>
              <a:rPr lang="fr-FR" dirty="0"/>
              <a:t>à résoudre :</a:t>
            </a:r>
          </a:p>
          <a:p>
            <a:pPr lvl="1">
              <a:buFontTx/>
              <a:buChar char="-"/>
            </a:pPr>
            <a:r>
              <a:rPr lang="fr-FR" dirty="0"/>
              <a:t>calculer la somme de n valeurs entières stockées dans un tableau </a:t>
            </a:r>
            <a:r>
              <a:rPr lang="fr-FR" dirty="0" err="1"/>
              <a:t>t</a:t>
            </a:r>
            <a:endParaRPr lang="fr-FR" dirty="0"/>
          </a:p>
          <a:p>
            <a:pPr lvl="1">
              <a:buFontTx/>
              <a:buChar char="-"/>
            </a:pPr>
            <a:r>
              <a:rPr lang="fr-FR" dirty="0"/>
              <a:t>rechercher (l’indice d’)une valeur dans n valeurs stockées dans un tableau </a:t>
            </a:r>
            <a:r>
              <a:rPr lang="fr-FR" dirty="0" err="1"/>
              <a:t>t</a:t>
            </a:r>
            <a:endParaRPr lang="fr-FR" dirty="0"/>
          </a:p>
          <a:p>
            <a:pPr marL="356616" lvl="1" indent="0">
              <a:buNone/>
            </a:pPr>
            <a:endParaRPr lang="fr-FR" dirty="0"/>
          </a:p>
          <a:p>
            <a:pPr marL="0" indent="0">
              <a:buNone/>
            </a:pPr>
            <a:r>
              <a:rPr lang="fr-FR" dirty="0"/>
              <a:t>2. On a (au moins) </a:t>
            </a:r>
            <a:r>
              <a:rPr lang="fr-FR" b="1" dirty="0"/>
              <a:t>un algorithme </a:t>
            </a:r>
            <a:r>
              <a:rPr lang="fr-FR" dirty="0"/>
              <a:t>qui résout ce problème</a:t>
            </a:r>
          </a:p>
          <a:p>
            <a:pPr lvl="1">
              <a:buFontTx/>
              <a:buChar char="-"/>
            </a:pPr>
            <a:r>
              <a:rPr lang="fr-FR" dirty="0">
                <a:latin typeface="American Typewriter Condensed"/>
                <a:cs typeface="American Typewriter Condensed"/>
              </a:rPr>
              <a:t>sommer( )</a:t>
            </a:r>
            <a:r>
              <a:rPr lang="fr-FR" dirty="0"/>
              <a:t> dans sa version itérative codée avec une boucle </a:t>
            </a:r>
            <a:r>
              <a:rPr lang="fr-FR" dirty="0">
                <a:latin typeface="American Typewriter Condensed" panose="02090606020004020304" pitchFamily="18" charset="77"/>
              </a:rPr>
              <a:t>for</a:t>
            </a:r>
            <a:r>
              <a:rPr lang="fr-FR" dirty="0"/>
              <a:t> </a:t>
            </a:r>
          </a:p>
          <a:p>
            <a:pPr lvl="1">
              <a:buFontTx/>
              <a:buChar char="-"/>
            </a:pPr>
            <a:r>
              <a:rPr lang="fr-FR" dirty="0" err="1">
                <a:latin typeface="American Typewriter Condensed" panose="02090606020004020304" pitchFamily="18" charset="77"/>
              </a:rPr>
              <a:t>rechercheIterative</a:t>
            </a:r>
            <a:r>
              <a:rPr lang="fr-FR" dirty="0">
                <a:latin typeface="American Typewriter Condensed" panose="02090606020004020304" pitchFamily="18" charset="77"/>
              </a:rPr>
              <a:t>( )</a:t>
            </a:r>
            <a:r>
              <a:rPr lang="fr-FR" dirty="0"/>
              <a:t> codée avec une boucle </a:t>
            </a:r>
            <a:r>
              <a:rPr lang="fr-FR" dirty="0" err="1">
                <a:latin typeface="American Typewriter Condensed" panose="02090606020004020304" pitchFamily="18" charset="77"/>
              </a:rPr>
              <a:t>while</a:t>
            </a:r>
            <a:endParaRPr lang="fr-FR" dirty="0"/>
          </a:p>
          <a:p>
            <a:pPr marL="0" indent="0">
              <a:buNone/>
            </a:pPr>
            <a:endParaRPr lang="fr-FR" dirty="0"/>
          </a:p>
          <a:p>
            <a:pPr marL="0" indent="0">
              <a:buNone/>
            </a:pPr>
            <a:r>
              <a:rPr lang="fr-FR" dirty="0"/>
              <a:t>3. Combien de </a:t>
            </a:r>
            <a:r>
              <a:rPr lang="fr-FR" b="1" dirty="0"/>
              <a:t>temps</a:t>
            </a:r>
            <a:r>
              <a:rPr lang="fr-FR" dirty="0"/>
              <a:t> pour calculer la réponse ?  Quel est le </a:t>
            </a:r>
            <a:r>
              <a:rPr lang="fr-FR" b="1" dirty="0">
                <a:solidFill>
                  <a:schemeClr val="accent2"/>
                </a:solidFill>
              </a:rPr>
              <a:t>coût en temps </a:t>
            </a:r>
            <a:r>
              <a:rPr lang="fr-FR" dirty="0"/>
              <a:t>de l'algorithme ?</a:t>
            </a:r>
          </a:p>
          <a:p>
            <a:pPr lvl="1"/>
            <a:r>
              <a:rPr lang="fr-FR" dirty="0">
                <a:latin typeface="American Typewriter Condensed"/>
                <a:cs typeface="American Typewriter Condensed"/>
              </a:rPr>
              <a:t>sommer( )</a:t>
            </a:r>
            <a:r>
              <a:rPr lang="fr-FR" dirty="0"/>
              <a:t> </a:t>
            </a:r>
          </a:p>
          <a:p>
            <a:pPr marL="356616" lvl="1" indent="0">
              <a:buNone/>
            </a:pPr>
            <a:r>
              <a:rPr lang="fr-FR" dirty="0"/>
              <a:t>- ça </a:t>
            </a:r>
            <a:r>
              <a:rPr lang="fr-FR" b="1" dirty="0"/>
              <a:t>dépend de n </a:t>
            </a:r>
            <a:r>
              <a:rPr lang="fr-FR" dirty="0"/>
              <a:t>: le nombre de valeurs à sommer </a:t>
            </a:r>
          </a:p>
          <a:p>
            <a:pPr marL="356616" lvl="1" indent="0">
              <a:buNone/>
            </a:pPr>
            <a:r>
              <a:rPr lang="fr-FR" dirty="0"/>
              <a:t>- a priori, le temps de calcul est une fonction croissante de n</a:t>
            </a:r>
          </a:p>
          <a:p>
            <a:pPr marL="356616" lvl="1" indent="0">
              <a:buNone/>
            </a:pPr>
            <a:r>
              <a:rPr lang="fr-FR" dirty="0"/>
              <a:t>- OK mais croissante comment ? linéaire ? quadratique ?  logarithmique ?</a:t>
            </a:r>
          </a:p>
          <a:p>
            <a:pPr lvl="1"/>
            <a:r>
              <a:rPr lang="fr-FR" dirty="0" err="1">
                <a:latin typeface="American Typewriter Condensed" panose="02090606020004020304" pitchFamily="18" charset="77"/>
              </a:rPr>
              <a:t>rechercheIterative</a:t>
            </a:r>
            <a:r>
              <a:rPr lang="fr-FR" dirty="0">
                <a:latin typeface="American Typewriter Condensed" panose="02090606020004020304" pitchFamily="18" charset="77"/>
              </a:rPr>
              <a:t>( )</a:t>
            </a:r>
          </a:p>
          <a:p>
            <a:pPr lvl="1">
              <a:buFontTx/>
              <a:buChar char="-"/>
            </a:pPr>
            <a:r>
              <a:rPr lang="fr-FR" dirty="0"/>
              <a:t>ça </a:t>
            </a:r>
            <a:r>
              <a:rPr lang="fr-FR" b="1" dirty="0"/>
              <a:t>dépend </a:t>
            </a:r>
            <a:r>
              <a:rPr lang="fr-FR" dirty="0"/>
              <a:t>de n, de </a:t>
            </a:r>
            <a:r>
              <a:rPr lang="fr-FR" dirty="0" err="1"/>
              <a:t>t</a:t>
            </a:r>
            <a:r>
              <a:rPr lang="fr-FR" dirty="0"/>
              <a:t> </a:t>
            </a:r>
            <a:r>
              <a:rPr lang="fr-FR" b="1" dirty="0"/>
              <a:t>et de val </a:t>
            </a:r>
            <a:r>
              <a:rPr lang="fr-FR" dirty="0"/>
              <a:t>: le nombre de valeurs, de leur ordre et de la valeur à trouver</a:t>
            </a:r>
          </a:p>
          <a:p>
            <a:pPr lvl="1">
              <a:buFontTx/>
              <a:buChar char="-"/>
            </a:pPr>
            <a:r>
              <a:rPr lang="fr-FR" dirty="0">
                <a:solidFill>
                  <a:schemeClr val="accent2"/>
                </a:solidFill>
              </a:rPr>
              <a:t>meilleur cas </a:t>
            </a:r>
            <a:r>
              <a:rPr lang="fr-FR" dirty="0"/>
              <a:t>: val est à l’indice 0 et coût indépendant de n </a:t>
            </a:r>
          </a:p>
          <a:p>
            <a:pPr lvl="1">
              <a:buFontTx/>
              <a:buChar char="-"/>
            </a:pPr>
            <a:r>
              <a:rPr lang="fr-FR" dirty="0">
                <a:solidFill>
                  <a:schemeClr val="accent2"/>
                </a:solidFill>
              </a:rPr>
              <a:t>pire cas </a:t>
            </a:r>
            <a:r>
              <a:rPr lang="fr-FR" dirty="0"/>
              <a:t>: val est absente de </a:t>
            </a:r>
            <a:r>
              <a:rPr lang="fr-FR" dirty="0" err="1"/>
              <a:t>t</a:t>
            </a:r>
            <a:r>
              <a:rPr lang="fr-FR" dirty="0"/>
              <a:t> et coût fonction croissante de n</a:t>
            </a:r>
          </a:p>
          <a:p>
            <a:pPr marL="0" indent="0">
              <a:buNone/>
            </a:pPr>
            <a:endParaRPr lang="fr-FR" dirty="0"/>
          </a:p>
          <a:p>
            <a:pPr marL="0" indent="0">
              <a:buNone/>
            </a:pPr>
            <a:r>
              <a:rPr lang="fr-FR" dirty="0"/>
              <a:t>4. Combien </a:t>
            </a:r>
            <a:r>
              <a:rPr lang="fr-FR" b="1" dirty="0"/>
              <a:t>d'espace-mémoire </a:t>
            </a:r>
            <a:r>
              <a:rPr lang="fr-FR" dirty="0"/>
              <a:t>pour calculer la réponse ? Quel est le </a:t>
            </a:r>
            <a:r>
              <a:rPr lang="fr-FR" b="1" dirty="0">
                <a:solidFill>
                  <a:schemeClr val="accent2"/>
                </a:solidFill>
              </a:rPr>
              <a:t>coût en espace </a:t>
            </a:r>
            <a:r>
              <a:rPr lang="fr-FR" dirty="0"/>
              <a:t>de l'algorithme ?</a:t>
            </a:r>
          </a:p>
          <a:p>
            <a:pPr lvl="1">
              <a:buFontTx/>
              <a:buChar char="-"/>
            </a:pPr>
            <a:r>
              <a:rPr lang="fr-FR" dirty="0"/>
              <a:t>ça </a:t>
            </a:r>
            <a:r>
              <a:rPr lang="fr-FR" b="1" dirty="0"/>
              <a:t>dépend </a:t>
            </a:r>
            <a:r>
              <a:rPr lang="fr-FR" dirty="0"/>
              <a:t>aussi </a:t>
            </a:r>
            <a:r>
              <a:rPr lang="fr-FR" b="1" dirty="0"/>
              <a:t>de n</a:t>
            </a:r>
            <a:r>
              <a:rPr lang="fr-FR" dirty="0"/>
              <a:t> : faut déjà réussir à stocker les n valeurs !</a:t>
            </a:r>
          </a:p>
          <a:p>
            <a:pPr lvl="1">
              <a:buFontTx/>
              <a:buChar char="-"/>
            </a:pPr>
            <a:r>
              <a:rPr lang="fr-FR" dirty="0"/>
              <a:t>OK mais quel est </a:t>
            </a:r>
            <a:r>
              <a:rPr lang="fr-FR" dirty="0">
                <a:solidFill>
                  <a:srgbClr val="ED7D31"/>
                </a:solidFill>
              </a:rPr>
              <a:t>l'espace mémoire supplémentaire </a:t>
            </a:r>
            <a:r>
              <a:rPr lang="fr-FR" dirty="0"/>
              <a:t>pour résoudre le problème ?</a:t>
            </a:r>
          </a:p>
          <a:p>
            <a:pPr lvl="1">
              <a:buFontTx/>
              <a:buChar char="-"/>
            </a:pPr>
            <a:r>
              <a:rPr lang="fr-FR" dirty="0"/>
              <a:t>Dépendant ou indépendant de n ?  dépendant comment ? </a:t>
            </a:r>
          </a:p>
        </p:txBody>
      </p:sp>
      <p:sp>
        <p:nvSpPr>
          <p:cNvPr id="4" name="Espace réservé de la date 3"/>
          <p:cNvSpPr>
            <a:spLocks noGrp="1"/>
          </p:cNvSpPr>
          <p:nvPr>
            <p:ph type="dt" sz="half" idx="10"/>
          </p:nvPr>
        </p:nvSpPr>
        <p:spPr/>
        <p:txBody>
          <a:bodyPr/>
          <a:lstStyle/>
          <a:p>
            <a:fld id="{4FE450AF-82DF-D348-93AD-3574D8CC1631}" type="datetime1">
              <a:rPr lang="fr-FR" smtClean="0"/>
              <a:t>23/03/2021</a:t>
            </a:fld>
            <a:endParaRPr lang="fr-FR"/>
          </a:p>
        </p:txBody>
      </p:sp>
      <p:sp>
        <p:nvSpPr>
          <p:cNvPr id="5" name="Espace réservé du pied de page 4"/>
          <p:cNvSpPr>
            <a:spLocks noGrp="1"/>
          </p:cNvSpPr>
          <p:nvPr>
            <p:ph type="ftr" sz="quarter" idx="11"/>
          </p:nvPr>
        </p:nvSpPr>
        <p:spPr/>
        <p:txBody>
          <a:bodyPr/>
          <a:lstStyle/>
          <a:p>
            <a:r>
              <a:rPr lang="en-US"/>
              <a:t>Algo 2. L1 math-info. UPVD. (PhL)</a:t>
            </a:r>
            <a:endParaRPr lang="fr-FR"/>
          </a:p>
        </p:txBody>
      </p:sp>
      <p:sp>
        <p:nvSpPr>
          <p:cNvPr id="6" name="Espace réservé du numéro de diapositive 5"/>
          <p:cNvSpPr>
            <a:spLocks noGrp="1"/>
          </p:cNvSpPr>
          <p:nvPr>
            <p:ph type="sldNum" sz="quarter" idx="12"/>
          </p:nvPr>
        </p:nvSpPr>
        <p:spPr/>
        <p:txBody>
          <a:bodyPr/>
          <a:lstStyle/>
          <a:p>
            <a:fld id="{65A18AA7-90E0-3C48-AFBB-AC3FD33DE304}" type="slidenum">
              <a:rPr lang="fr-FR" smtClean="0"/>
              <a:t>7</a:t>
            </a:fld>
            <a:endParaRPr lang="fr-FR"/>
          </a:p>
        </p:txBody>
      </p:sp>
    </p:spTree>
    <p:extLst>
      <p:ext uri="{BB962C8B-B14F-4D97-AF65-F5344CB8AC3E}">
        <p14:creationId xmlns:p14="http://schemas.microsoft.com/office/powerpoint/2010/main" val="626925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0" y="365126"/>
            <a:ext cx="7886700" cy="1177841"/>
          </a:xfrm>
        </p:spPr>
        <p:txBody>
          <a:bodyPr/>
          <a:lstStyle/>
          <a:p>
            <a:r>
              <a:rPr lang="fr-FR" dirty="0"/>
              <a:t>Paramètres de la complexité </a:t>
            </a:r>
          </a:p>
        </p:txBody>
      </p:sp>
      <p:sp>
        <p:nvSpPr>
          <p:cNvPr id="3" name="Espace réservé du contenu 2"/>
          <p:cNvSpPr>
            <a:spLocks noGrp="1"/>
          </p:cNvSpPr>
          <p:nvPr>
            <p:ph idx="1"/>
          </p:nvPr>
        </p:nvSpPr>
        <p:spPr>
          <a:xfrm>
            <a:off x="628650" y="1542967"/>
            <a:ext cx="7886700" cy="4970256"/>
          </a:xfrm>
        </p:spPr>
        <p:txBody>
          <a:bodyPr>
            <a:normAutofit/>
          </a:bodyPr>
          <a:lstStyle/>
          <a:p>
            <a:pPr marL="0" indent="0">
              <a:buNone/>
            </a:pPr>
            <a:r>
              <a:rPr lang="fr-FR" sz="2000" dirty="0"/>
              <a:t>On a un problème à résoudre :</a:t>
            </a:r>
          </a:p>
          <a:p>
            <a:pPr lvl="1">
              <a:buFontTx/>
              <a:buChar char="-"/>
            </a:pPr>
            <a:r>
              <a:rPr lang="fr-FR" sz="1800" dirty="0"/>
              <a:t>calculer la somme de n valeurs entières stockées dans un tableau </a:t>
            </a:r>
            <a:r>
              <a:rPr lang="fr-FR" sz="1800" dirty="0" err="1"/>
              <a:t>t</a:t>
            </a:r>
            <a:endParaRPr lang="fr-FR" sz="1800" dirty="0"/>
          </a:p>
          <a:p>
            <a:pPr marL="356616" lvl="1" indent="0">
              <a:buNone/>
            </a:pPr>
            <a:endParaRPr lang="fr-FR" sz="1800" dirty="0"/>
          </a:p>
          <a:p>
            <a:pPr marL="0" indent="0">
              <a:buNone/>
            </a:pPr>
            <a:r>
              <a:rPr lang="fr-FR" sz="2000" dirty="0"/>
              <a:t>Quels sont les </a:t>
            </a:r>
            <a:r>
              <a:rPr lang="fr-FR" sz="2000" dirty="0">
                <a:solidFill>
                  <a:srgbClr val="FF0000"/>
                </a:solidFill>
              </a:rPr>
              <a:t>paramètres du coût</a:t>
            </a:r>
            <a:r>
              <a:rPr lang="fr-FR" sz="2000" dirty="0"/>
              <a:t> de sa résolution ?</a:t>
            </a:r>
          </a:p>
          <a:p>
            <a:pPr marL="457200" indent="-457200">
              <a:buAutoNum type="arabicPeriod"/>
            </a:pPr>
            <a:r>
              <a:rPr lang="fr-FR" sz="2000" dirty="0">
                <a:solidFill>
                  <a:schemeClr val="accent5"/>
                </a:solidFill>
              </a:rPr>
              <a:t>La taille du problème </a:t>
            </a:r>
          </a:p>
          <a:p>
            <a:pPr marL="356616" lvl="1" indent="0">
              <a:buNone/>
            </a:pPr>
            <a:r>
              <a:rPr lang="fr-FR" sz="1800" dirty="0"/>
              <a:t>- ce qui caractérise la taille dépend du problème </a:t>
            </a:r>
          </a:p>
          <a:p>
            <a:pPr marL="356616" lvl="1" indent="0">
              <a:buNone/>
            </a:pPr>
            <a:r>
              <a:rPr lang="fr-FR" sz="1800" dirty="0"/>
              <a:t>- sommer n valeurs entières, rechercher dans n valeurs, trier n valeurs : </a:t>
            </a:r>
          </a:p>
          <a:p>
            <a:pPr marL="713232" lvl="2" indent="0">
              <a:buNone/>
            </a:pPr>
            <a:r>
              <a:rPr lang="fr-FR" sz="1400" dirty="0"/>
              <a:t>taille = n = le nombre de valeurs </a:t>
            </a:r>
          </a:p>
          <a:p>
            <a:pPr marL="356616" lvl="1" indent="0">
              <a:buNone/>
            </a:pPr>
            <a:r>
              <a:rPr lang="fr-FR" sz="1400" dirty="0"/>
              <a:t>- </a:t>
            </a:r>
            <a:r>
              <a:rPr lang="fr-FR" sz="1800" dirty="0"/>
              <a:t>je calcule l'addition de 2 nombres entiers </a:t>
            </a:r>
            <a:r>
              <a:rPr lang="fr-FR" sz="2100" dirty="0"/>
              <a:t>: </a:t>
            </a:r>
          </a:p>
          <a:p>
            <a:pPr marL="713232" lvl="2" indent="0">
              <a:buNone/>
            </a:pPr>
            <a:r>
              <a:rPr lang="fr-FR" sz="1400" dirty="0"/>
              <a:t>la taille =  le nombre de chiffres de chaque opérande, ou le max des 2</a:t>
            </a:r>
          </a:p>
          <a:p>
            <a:pPr marL="713232" lvl="2" indent="0">
              <a:buNone/>
            </a:pPr>
            <a:endParaRPr lang="fr-FR" sz="1400" dirty="0"/>
          </a:p>
          <a:p>
            <a:pPr marL="457200" indent="-457200">
              <a:buFont typeface="+mj-lt"/>
              <a:buAutoNum type="arabicPeriod"/>
            </a:pPr>
            <a:r>
              <a:rPr lang="fr-FR" sz="2000" dirty="0">
                <a:solidFill>
                  <a:srgbClr val="4472C4"/>
                </a:solidFill>
              </a:rPr>
              <a:t>Certaines données/entrées du problème : instance du </a:t>
            </a:r>
            <a:r>
              <a:rPr lang="fr-FR" sz="2000" dirty="0" err="1">
                <a:solidFill>
                  <a:srgbClr val="4472C4"/>
                </a:solidFill>
              </a:rPr>
              <a:t>pb</a:t>
            </a:r>
            <a:endParaRPr lang="fr-FR" sz="2000" dirty="0">
              <a:solidFill>
                <a:srgbClr val="4472C4"/>
              </a:solidFill>
            </a:endParaRPr>
          </a:p>
          <a:p>
            <a:pPr lvl="1">
              <a:buFontTx/>
              <a:buChar char="-"/>
            </a:pPr>
            <a:r>
              <a:rPr lang="fr-FR" sz="1800" dirty="0"/>
              <a:t>je recherche l’indice d’une valeur dans un tableau donné</a:t>
            </a:r>
          </a:p>
          <a:p>
            <a:pPr lvl="1">
              <a:buFontTx/>
              <a:buChar char="-"/>
            </a:pPr>
            <a:r>
              <a:rPr lang="fr-FR" sz="1800" dirty="0"/>
              <a:t>je trie une liste déjà triée </a:t>
            </a:r>
            <a:r>
              <a:rPr lang="fr-FR" sz="1800" i="1" dirty="0"/>
              <a:t>vs</a:t>
            </a:r>
            <a:r>
              <a:rPr lang="fr-FR" sz="1800" dirty="0"/>
              <a:t>. je trie une liste « bien mélangée »</a:t>
            </a:r>
          </a:p>
          <a:p>
            <a:pPr lvl="1">
              <a:buFontTx/>
              <a:buChar char="-"/>
            </a:pPr>
            <a:endParaRPr lang="fr-FR" sz="1800" dirty="0"/>
          </a:p>
          <a:p>
            <a:pPr lvl="1">
              <a:buFontTx/>
              <a:buChar char="-"/>
            </a:pPr>
            <a:endParaRPr lang="fr-FR" dirty="0"/>
          </a:p>
          <a:p>
            <a:pPr marL="0" indent="0">
              <a:buNone/>
            </a:pPr>
            <a:endParaRPr lang="fr-FR" dirty="0"/>
          </a:p>
          <a:p>
            <a:pPr marL="356616" lvl="1" indent="0">
              <a:buNone/>
            </a:pPr>
            <a:endParaRPr lang="fr-FR" dirty="0"/>
          </a:p>
        </p:txBody>
      </p:sp>
      <p:sp>
        <p:nvSpPr>
          <p:cNvPr id="4" name="Espace réservé de la date 3"/>
          <p:cNvSpPr>
            <a:spLocks noGrp="1"/>
          </p:cNvSpPr>
          <p:nvPr>
            <p:ph type="dt" sz="half" idx="10"/>
          </p:nvPr>
        </p:nvSpPr>
        <p:spPr/>
        <p:txBody>
          <a:bodyPr/>
          <a:lstStyle/>
          <a:p>
            <a:fld id="{1556E115-6397-594D-A4F2-837F891D272E}" type="datetime1">
              <a:rPr lang="fr-FR" smtClean="0"/>
              <a:t>23/03/2021</a:t>
            </a:fld>
            <a:endParaRPr lang="fr-FR"/>
          </a:p>
        </p:txBody>
      </p:sp>
      <p:sp>
        <p:nvSpPr>
          <p:cNvPr id="5" name="Espace réservé du pied de page 4"/>
          <p:cNvSpPr>
            <a:spLocks noGrp="1"/>
          </p:cNvSpPr>
          <p:nvPr>
            <p:ph type="ftr" sz="quarter" idx="11"/>
          </p:nvPr>
        </p:nvSpPr>
        <p:spPr/>
        <p:txBody>
          <a:bodyPr/>
          <a:lstStyle/>
          <a:p>
            <a:r>
              <a:rPr lang="en-US"/>
              <a:t>Algo 2. L1 math-info. UPVD. (PhL)</a:t>
            </a:r>
            <a:endParaRPr lang="fr-FR"/>
          </a:p>
        </p:txBody>
      </p:sp>
      <p:sp>
        <p:nvSpPr>
          <p:cNvPr id="6" name="Espace réservé du numéro de diapositive 5"/>
          <p:cNvSpPr>
            <a:spLocks noGrp="1"/>
          </p:cNvSpPr>
          <p:nvPr>
            <p:ph type="sldNum" sz="quarter" idx="12"/>
          </p:nvPr>
        </p:nvSpPr>
        <p:spPr/>
        <p:txBody>
          <a:bodyPr/>
          <a:lstStyle/>
          <a:p>
            <a:fld id="{65A18AA7-90E0-3C48-AFBB-AC3FD33DE304}" type="slidenum">
              <a:rPr lang="fr-FR" smtClean="0"/>
              <a:t>8</a:t>
            </a:fld>
            <a:endParaRPr lang="fr-FR"/>
          </a:p>
        </p:txBody>
      </p:sp>
    </p:spTree>
    <p:extLst>
      <p:ext uri="{BB962C8B-B14F-4D97-AF65-F5344CB8AC3E}">
        <p14:creationId xmlns:p14="http://schemas.microsoft.com/office/powerpoint/2010/main" val="2639611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28653" y="365126"/>
            <a:ext cx="8247363" cy="1177841"/>
          </a:xfrm>
        </p:spPr>
        <p:txBody>
          <a:bodyPr>
            <a:normAutofit/>
          </a:bodyPr>
          <a:lstStyle/>
          <a:p>
            <a:r>
              <a:rPr lang="fr-FR" sz="3200" b="1" dirty="0">
                <a:solidFill>
                  <a:srgbClr val="ED7D31"/>
                </a:solidFill>
              </a:rPr>
              <a:t>complexité = f(taille) </a:t>
            </a:r>
            <a:br>
              <a:rPr lang="fr-FR" sz="3200" b="1" dirty="0">
                <a:solidFill>
                  <a:srgbClr val="ED7D31"/>
                </a:solidFill>
              </a:rPr>
            </a:br>
            <a:r>
              <a:rPr lang="fr-FR" sz="2400" dirty="0"/>
              <a:t>La question : ordre de grandeur pour des </a:t>
            </a:r>
            <a:r>
              <a:rPr lang="fr-FR" sz="2400" i="1" dirty="0"/>
              <a:t>très grandes tailles </a:t>
            </a:r>
            <a:r>
              <a:rPr lang="fr-FR" sz="2400" dirty="0"/>
              <a:t>? </a:t>
            </a:r>
            <a:endParaRPr lang="fr-FR" sz="3200"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628650" y="1788748"/>
                <a:ext cx="8247362" cy="4724476"/>
              </a:xfrm>
            </p:spPr>
            <p:txBody>
              <a:bodyPr>
                <a:normAutofit fontScale="85000" lnSpcReduction="20000"/>
              </a:bodyPr>
              <a:lstStyle/>
              <a:p>
                <a:pPr marL="0" indent="0">
                  <a:buNone/>
                </a:pPr>
                <a:r>
                  <a:rPr lang="fr-FR" sz="2400" b="1" dirty="0">
                    <a:solidFill>
                      <a:srgbClr val="ED7D31"/>
                    </a:solidFill>
                  </a:rPr>
                  <a:t>complexité = f(taille) </a:t>
                </a:r>
                <a:endParaRPr lang="fr-FR" sz="2400" b="1" dirty="0"/>
              </a:p>
              <a:p>
                <a:pPr marL="356616" lvl="1" indent="0">
                  <a:buNone/>
                </a:pPr>
                <a:r>
                  <a:rPr lang="fr-FR" dirty="0"/>
                  <a:t>- un seul paramètre : la taille du problème </a:t>
                </a:r>
              </a:p>
              <a:p>
                <a:pPr marL="356616" lvl="1" indent="0">
                  <a:buNone/>
                </a:pPr>
                <a:r>
                  <a:rPr lang="fr-FR" dirty="0"/>
                  <a:t>- la complexité  (le coût)  sera une fonction de ce paramètre</a:t>
                </a:r>
              </a:p>
              <a:p>
                <a:pPr marL="356616" lvl="1" indent="0">
                  <a:buNone/>
                </a:pPr>
                <a:r>
                  <a:rPr lang="fr-FR" dirty="0"/>
                  <a:t>- le paramètre est donc ce qui fait varier le temps/l'espace mémoire nécessaire à la résolution du problème</a:t>
                </a:r>
              </a:p>
              <a:p>
                <a:pPr lvl="1">
                  <a:buFontTx/>
                  <a:buChar char="-"/>
                </a:pPr>
                <a:endParaRPr lang="fr-FR" dirty="0"/>
              </a:p>
              <a:p>
                <a:pPr marL="0" indent="0">
                  <a:buNone/>
                </a:pPr>
                <a:r>
                  <a:rPr lang="fr-FR" b="1" dirty="0">
                    <a:solidFill>
                      <a:schemeClr val="accent2"/>
                    </a:solidFill>
                  </a:rPr>
                  <a:t>Complexité asymptotique </a:t>
                </a:r>
                <a:endParaRPr lang="fr-FR" dirty="0"/>
              </a:p>
              <a:p>
                <a:pPr lvl="1">
                  <a:buFontTx/>
                  <a:buChar char="-"/>
                </a:pPr>
                <a:r>
                  <a:rPr lang="fr-FR" dirty="0"/>
                  <a:t>on s'intéresse au coût pour des tailles </a:t>
                </a:r>
                <a:r>
                  <a:rPr lang="fr-FR" dirty="0">
                    <a:solidFill>
                      <a:srgbClr val="4472C4"/>
                    </a:solidFill>
                  </a:rPr>
                  <a:t>arbitrairement grandes : </a:t>
                </a:r>
                <a14:m>
                  <m:oMath xmlns:m="http://schemas.openxmlformats.org/officeDocument/2006/math">
                    <m:r>
                      <a:rPr lang="fr-FR" b="0" i="1" smtClean="0">
                        <a:solidFill>
                          <a:srgbClr val="4472C4"/>
                        </a:solidFill>
                        <a:latin typeface="Cambria Math" panose="02040503050406030204" pitchFamily="18" charset="0"/>
                      </a:rPr>
                      <m:t>𝑛</m:t>
                    </m:r>
                    <m:r>
                      <a:rPr lang="fr-FR" b="0" i="1" smtClean="0">
                        <a:solidFill>
                          <a:srgbClr val="4472C4"/>
                        </a:solidFill>
                        <a:latin typeface="Cambria Math" panose="02040503050406030204" pitchFamily="18" charset="0"/>
                      </a:rPr>
                      <m:t> →∞</m:t>
                    </m:r>
                  </m:oMath>
                </a14:m>
                <a:endParaRPr lang="fr-FR" dirty="0">
                  <a:solidFill>
                    <a:srgbClr val="4472C4"/>
                  </a:solidFill>
                </a:endParaRPr>
              </a:p>
              <a:p>
                <a:pPr lvl="1">
                  <a:buFontTx/>
                  <a:buChar char="-"/>
                </a:pPr>
                <a:r>
                  <a:rPr lang="fr-FR" dirty="0">
                    <a:solidFill>
                      <a:srgbClr val="4472C4"/>
                    </a:solidFill>
                  </a:rPr>
                  <a:t>l'ordre de grandeur </a:t>
                </a:r>
                <a:r>
                  <a:rPr lang="fr-FR" dirty="0"/>
                  <a:t>de f est caractéristique de ce coût pour des grandes tailles : </a:t>
                </a:r>
              </a:p>
              <a:p>
                <a:pPr lvl="2">
                  <a:buFontTx/>
                  <a:buChar char="-"/>
                </a:pPr>
                <a:r>
                  <a:rPr lang="fr-FR" dirty="0"/>
                  <a:t>linéaire, quadratique, cubique, logarithmique, semi-linéaire, exponentiel</a:t>
                </a:r>
              </a:p>
              <a:p>
                <a:pPr marL="0" indent="0">
                  <a:buNone/>
                </a:pPr>
                <a:endParaRPr lang="fr-FR" dirty="0"/>
              </a:p>
              <a:p>
                <a:pPr marL="0" indent="0">
                  <a:buNone/>
                </a:pPr>
                <a:r>
                  <a:rPr lang="fr-FR" b="1" dirty="0">
                    <a:solidFill>
                      <a:schemeClr val="accent2"/>
                    </a:solidFill>
                  </a:rPr>
                  <a:t>Pire cas, meilleur cas</a:t>
                </a:r>
                <a:r>
                  <a:rPr lang="fr-FR" b="1" dirty="0"/>
                  <a:t>, cas moyen</a:t>
                </a:r>
                <a:endParaRPr lang="fr-FR" dirty="0"/>
              </a:p>
              <a:p>
                <a:pPr marL="356616" lvl="1" indent="0">
                  <a:buNone/>
                </a:pPr>
                <a:r>
                  <a:rPr lang="fr-FR" dirty="0"/>
                  <a:t>- si la difficulté / le coût du calcul de la solution dépend de l'instance du problème, on peut distinguer :</a:t>
                </a:r>
              </a:p>
              <a:p>
                <a:pPr marL="0" indent="0">
                  <a:buNone/>
                </a:pPr>
                <a:r>
                  <a:rPr lang="fr-FR" dirty="0"/>
                  <a:t>	</a:t>
                </a:r>
                <a:r>
                  <a:rPr lang="fr-FR" sz="1900" dirty="0"/>
                  <a:t>- </a:t>
                </a:r>
                <a:r>
                  <a:rPr lang="fr-FR" sz="1900" dirty="0">
                    <a:solidFill>
                      <a:srgbClr val="FF0000"/>
                    </a:solidFill>
                  </a:rPr>
                  <a:t>le pire des coûts</a:t>
                </a:r>
              </a:p>
              <a:p>
                <a:pPr marL="0" indent="0">
                  <a:buNone/>
                </a:pPr>
                <a:r>
                  <a:rPr lang="fr-FR" sz="1900" dirty="0"/>
                  <a:t>	- le meilleur des coûts </a:t>
                </a:r>
              </a:p>
              <a:p>
                <a:pPr marL="0" indent="0">
                  <a:buNone/>
                </a:pPr>
                <a:r>
                  <a:rPr lang="fr-FR" sz="1900" dirty="0"/>
                  <a:t>	- le coût moyen – mais c'est plus difficile : la moyenne de quel échantillon ?</a:t>
                </a:r>
              </a:p>
              <a:p>
                <a:pPr marL="356616" lvl="1" indent="0">
                  <a:buNone/>
                </a:pPr>
                <a:r>
                  <a:rPr lang="fr-FR" dirty="0"/>
                  <a:t>Chacun de ces coûts est toujours une fonction de la (grande) taille du problème.</a:t>
                </a:r>
              </a:p>
              <a:p>
                <a:pPr marL="356616" lvl="1" indent="0">
                  <a:buNone/>
                </a:pPr>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628650" y="1788748"/>
                <a:ext cx="8247362" cy="4724476"/>
              </a:xfrm>
              <a:blipFill>
                <a:blip r:embed="rId2"/>
                <a:stretch>
                  <a:fillRect l="-1077" t="-2413" r="-615"/>
                </a:stretch>
              </a:blipFill>
            </p:spPr>
            <p:txBody>
              <a:bodyPr/>
              <a:lstStyle/>
              <a:p>
                <a:r>
                  <a:rPr lang="fr-FR">
                    <a:noFill/>
                  </a:rPr>
                  <a:t> </a:t>
                </a:r>
              </a:p>
            </p:txBody>
          </p:sp>
        </mc:Fallback>
      </mc:AlternateContent>
      <p:sp>
        <p:nvSpPr>
          <p:cNvPr id="4" name="Espace réservé de la date 3"/>
          <p:cNvSpPr>
            <a:spLocks noGrp="1"/>
          </p:cNvSpPr>
          <p:nvPr>
            <p:ph type="dt" sz="half" idx="10"/>
          </p:nvPr>
        </p:nvSpPr>
        <p:spPr/>
        <p:txBody>
          <a:bodyPr/>
          <a:lstStyle/>
          <a:p>
            <a:fld id="{295A76BB-6C9A-8741-96B2-9759D1A21BC8}" type="datetime1">
              <a:rPr lang="fr-FR" smtClean="0"/>
              <a:t>23/03/2021</a:t>
            </a:fld>
            <a:endParaRPr lang="fr-FR"/>
          </a:p>
        </p:txBody>
      </p:sp>
      <p:sp>
        <p:nvSpPr>
          <p:cNvPr id="5" name="Espace réservé du pied de page 4"/>
          <p:cNvSpPr>
            <a:spLocks noGrp="1"/>
          </p:cNvSpPr>
          <p:nvPr>
            <p:ph type="ftr" sz="quarter" idx="11"/>
          </p:nvPr>
        </p:nvSpPr>
        <p:spPr/>
        <p:txBody>
          <a:bodyPr/>
          <a:lstStyle/>
          <a:p>
            <a:r>
              <a:rPr lang="en-US"/>
              <a:t>Algo 2. L1 math-info. UPVD. (PhL)</a:t>
            </a:r>
            <a:endParaRPr lang="fr-FR"/>
          </a:p>
        </p:txBody>
      </p:sp>
      <p:sp>
        <p:nvSpPr>
          <p:cNvPr id="6" name="Espace réservé du numéro de diapositive 5"/>
          <p:cNvSpPr>
            <a:spLocks noGrp="1"/>
          </p:cNvSpPr>
          <p:nvPr>
            <p:ph type="sldNum" sz="quarter" idx="12"/>
          </p:nvPr>
        </p:nvSpPr>
        <p:spPr/>
        <p:txBody>
          <a:bodyPr/>
          <a:lstStyle/>
          <a:p>
            <a:fld id="{65A18AA7-90E0-3C48-AFBB-AC3FD33DE304}" type="slidenum">
              <a:rPr lang="fr-FR" smtClean="0"/>
              <a:t>9</a:t>
            </a:fld>
            <a:endParaRPr lang="fr-FR"/>
          </a:p>
        </p:txBody>
      </p:sp>
    </p:spTree>
    <p:extLst>
      <p:ext uri="{BB962C8B-B14F-4D97-AF65-F5344CB8AC3E}">
        <p14:creationId xmlns:p14="http://schemas.microsoft.com/office/powerpoint/2010/main" val="3330014332"/>
      </p:ext>
    </p:extLst>
  </p:cSld>
  <p:clrMapOvr>
    <a:masterClrMapping/>
  </p:clrMapOvr>
</p:sld>
</file>

<file path=ppt/theme/theme1.xml><?xml version="1.0" encoding="utf-8"?>
<a:theme xmlns:a="http://schemas.openxmlformats.org/drawingml/2006/main" name="Thème par défaut">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Thème par défaut.thmx</Template>
  <TotalTime>12420</TotalTime>
  <Words>8003</Words>
  <Application>Microsoft Macintosh PowerPoint</Application>
  <PresentationFormat>Affichage à l'écran (4:3)</PresentationFormat>
  <Paragraphs>940</Paragraphs>
  <Slides>58</Slides>
  <Notes>3</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58</vt:i4>
      </vt:variant>
    </vt:vector>
  </HeadingPairs>
  <TitlesOfParts>
    <vt:vector size="68" baseType="lpstr">
      <vt:lpstr>American Typewriter Condensed</vt:lpstr>
      <vt:lpstr>Arial</vt:lpstr>
      <vt:lpstr>Calibri</vt:lpstr>
      <vt:lpstr>Calibri Light</vt:lpstr>
      <vt:lpstr>Cambria Math</vt:lpstr>
      <vt:lpstr>Courier</vt:lpstr>
      <vt:lpstr>Lucida Grande</vt:lpstr>
      <vt:lpstr>Mangal</vt:lpstr>
      <vt:lpstr>Wingdings</vt:lpstr>
      <vt:lpstr>Thème par défaut</vt:lpstr>
      <vt:lpstr>Complexités </vt:lpstr>
      <vt:lpstr>Complexités : plan</vt:lpstr>
      <vt:lpstr>Motivations</vt:lpstr>
      <vt:lpstr>Je calcule la somme de n valeurs entières</vt:lpstr>
      <vt:lpstr>Je recherche l’indice d’une valeur parmi n valeurs stockées dans un tableau</vt:lpstr>
      <vt:lpstr>Complexité en temps,  complexité en espace </vt:lpstr>
      <vt:lpstr>Complexité ? en temps ? en espace-mémoire ?</vt:lpstr>
      <vt:lpstr>Paramètres de la complexité </vt:lpstr>
      <vt:lpstr>complexité = f(taille)  La question : ordre de grandeur pour des très grandes tailles ? </vt:lpstr>
      <vt:lpstr>Comment mesurer ce coût ?</vt:lpstr>
      <vt:lpstr> Mener une analyse  de la complexité en temps</vt:lpstr>
      <vt:lpstr>Un modèle de complexité  pour mesurer le coût en temps d'un algorithme</vt:lpstr>
      <vt:lpstr>Je calcule la somme de n valeurs entières</vt:lpstr>
      <vt:lpstr>Mesurer le coût de sommer(t, n) ?</vt:lpstr>
      <vt:lpstr>C(sommer) = f(nombre d'additions des lignes L3-4)</vt:lpstr>
      <vt:lpstr>Du modèle pour l'algorithme  à la mesure d'un « vrai » programme</vt:lpstr>
      <vt:lpstr>Des mesures réelles de sommer </vt:lpstr>
      <vt:lpstr>Recherche itérative</vt:lpstr>
      <vt:lpstr>Complexité en espace</vt:lpstr>
      <vt:lpstr>Complexité en espace-mémoire</vt:lpstr>
      <vt:lpstr>Complexité en espace-mémoire de sommer</vt:lpstr>
      <vt:lpstr>Un autre exemple de complexité polynomiale</vt:lpstr>
      <vt:lpstr>Je calcule le produit matrice x vecteur Définition et analyse de l’expression mathématique</vt:lpstr>
      <vt:lpstr>Je calcule le produit matrice x vecteur</vt:lpstr>
      <vt:lpstr>Algo de calcul du produit matrice x vecteur</vt:lpstr>
      <vt:lpstr>Des mesures réelles de A u  Le produit matrice-vecteur A x est quadratique en nombre d'opérations arithmétiques</vt:lpstr>
      <vt:lpstr>Complexité en mémoire du produit matrice x vecteur </vt:lpstr>
      <vt:lpstr>Le produit matrice x vecteur : synthèse</vt:lpstr>
      <vt:lpstr> Des mesures réelles de A u  </vt:lpstr>
      <vt:lpstr> Complexité et log2</vt:lpstr>
      <vt:lpstr>Pas que des puissances entières de la taille du pb Exemple : algorithmes de recherche  </vt:lpstr>
      <vt:lpstr>Pas que des puissances entières de la taille du pb Exemple : algorithmes de recherche </vt:lpstr>
      <vt:lpstr>Combien de découpages par 2 de n valeurs jusqu'à en obtenir 1 seule ? </vt:lpstr>
      <vt:lpstr>Réduire la complexité ? </vt:lpstr>
      <vt:lpstr>(*) Compléments</vt:lpstr>
      <vt:lpstr>Un petit zoom sur le produit de 2 entiers </vt:lpstr>
      <vt:lpstr>La multiplication naïve est quadratique</vt:lpstr>
      <vt:lpstr>Complexité quadratique du produit de 2 entiers </vt:lpstr>
      <vt:lpstr>Réduire la complexité ? </vt:lpstr>
      <vt:lpstr>Un petit zoom sur le produit de 2 entiers </vt:lpstr>
      <vt:lpstr>Complexité asymptotique</vt:lpstr>
      <vt:lpstr>Complexité en temps</vt:lpstr>
      <vt:lpstr>Complexité asymptotique </vt:lpstr>
      <vt:lpstr>Notations de Landau</vt:lpstr>
      <vt:lpstr>Analyse asymptotique</vt:lpstr>
      <vt:lpstr>Complexités asymptotiques</vt:lpstr>
      <vt:lpstr>Graphiquement</vt:lpstr>
      <vt:lpstr>Exprimer les complexités asymptotiques des itérations et récursions</vt:lpstr>
      <vt:lpstr>Complexité d’algorithme itératif</vt:lpstr>
      <vt:lpstr>Itérations classiques</vt:lpstr>
      <vt:lpstr>Complexité d’algorithme récursif</vt:lpstr>
      <vt:lpstr>Complexité d’algorithme récursif</vt:lpstr>
      <vt:lpstr>Complexité d’algorithme récursif</vt:lpstr>
      <vt:lpstr>Complexité d’algorithme récursif</vt:lpstr>
      <vt:lpstr>Synthèse</vt:lpstr>
      <vt:lpstr>Analyse de complexité : avoir les idées claires</vt:lpstr>
      <vt:lpstr>Analyse de complexité : compléments</vt:lpstr>
      <vt:lpstr>Analyse de complexité</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Philippe Langlois</dc:creator>
  <cp:lastModifiedBy>Philippe Langlois</cp:lastModifiedBy>
  <cp:revision>469</cp:revision>
  <cp:lastPrinted>2021-03-23T09:05:55Z</cp:lastPrinted>
  <dcterms:created xsi:type="dcterms:W3CDTF">2015-02-09T08:29:03Z</dcterms:created>
  <dcterms:modified xsi:type="dcterms:W3CDTF">2021-03-23T09:08:14Z</dcterms:modified>
</cp:coreProperties>
</file>